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8" r:id="rId1"/>
  </p:sldMasterIdLst>
  <p:notesMasterIdLst>
    <p:notesMasterId r:id="rId22"/>
  </p:notesMasterIdLst>
  <p:handoutMasterIdLst>
    <p:handoutMasterId r:id="rId23"/>
  </p:handoutMasterIdLst>
  <p:sldIdLst>
    <p:sldId id="256" r:id="rId2"/>
    <p:sldId id="257" r:id="rId3"/>
    <p:sldId id="259" r:id="rId4"/>
    <p:sldId id="295" r:id="rId5"/>
    <p:sldId id="286" r:id="rId6"/>
    <p:sldId id="287" r:id="rId7"/>
    <p:sldId id="260" r:id="rId8"/>
    <p:sldId id="288" r:id="rId9"/>
    <p:sldId id="289" r:id="rId10"/>
    <p:sldId id="261" r:id="rId11"/>
    <p:sldId id="296" r:id="rId12"/>
    <p:sldId id="262" r:id="rId13"/>
    <p:sldId id="291" r:id="rId14"/>
    <p:sldId id="264" r:id="rId15"/>
    <p:sldId id="293" r:id="rId16"/>
    <p:sldId id="281" r:id="rId17"/>
    <p:sldId id="282" r:id="rId18"/>
    <p:sldId id="283" r:id="rId19"/>
    <p:sldId id="294" r:id="rId20"/>
    <p:sldId id="297" r:id="rId21"/>
  </p:sldIdLst>
  <p:sldSz cx="12192000" cy="6858000"/>
  <p:notesSz cx="7104063"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74939" autoAdjust="0"/>
  </p:normalViewPr>
  <p:slideViewPr>
    <p:cSldViewPr snapToGrid="0">
      <p:cViewPr varScale="1">
        <p:scale>
          <a:sx n="53" d="100"/>
          <a:sy n="53" d="100"/>
        </p:scale>
        <p:origin x="14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tr-TR"/>
              <a:t>IPE</a:t>
            </a:r>
            <a:r>
              <a:rPr lang="en-US"/>
              <a:t> </a:t>
            </a:r>
            <a:r>
              <a:rPr lang="tr-TR"/>
              <a:t>160</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tr-TR"/>
        </a:p>
      </c:txPr>
    </c:title>
    <c:autoTitleDeleted val="0"/>
    <c:plotArea>
      <c:layout>
        <c:manualLayout>
          <c:layoutTarget val="inner"/>
          <c:xMode val="edge"/>
          <c:yMode val="edge"/>
          <c:x val="0.162897999818988"/>
          <c:y val="0.17602242667354001"/>
          <c:w val="0.77556098591124301"/>
          <c:h val="0.58961294906864803"/>
        </c:manualLayout>
      </c:layout>
      <c:scatterChart>
        <c:scatterStyle val="lineMarker"/>
        <c:varyColors val="0"/>
        <c:ser>
          <c:idx val="0"/>
          <c:order val="0"/>
          <c:spPr>
            <a:ln w="19050" cap="rnd" cmpd="sng" algn="ctr">
              <a:solidFill>
                <a:schemeClr val="accent6"/>
              </a:solidFill>
              <a:prstDash val="solid"/>
              <a:round/>
            </a:ln>
            <a:effectLst/>
          </c:spPr>
          <c:marker>
            <c:symbol val="triangle"/>
            <c:size val="3"/>
            <c:spPr>
              <a:solidFill>
                <a:schemeClr val="accent6"/>
              </a:solidFill>
              <a:ln w="6350" cap="flat" cmpd="sng" algn="ctr">
                <a:solidFill>
                  <a:schemeClr val="accent6"/>
                </a:solidFill>
                <a:prstDash val="solid"/>
                <a:round/>
              </a:ln>
              <a:effectLst/>
            </c:spPr>
          </c:marker>
          <c:xVal>
            <c:numRef>
              <c:f>Sayfa2!$AG$28:$AG$40</c:f>
              <c:numCache>
                <c:formatCode>0.000000</c:formatCode>
                <c:ptCount val="13"/>
                <c:pt idx="0">
                  <c:v>0</c:v>
                </c:pt>
                <c:pt idx="1">
                  <c:v>1.41461703840461E-2</c:v>
                </c:pt>
                <c:pt idx="2">
                  <c:v>3.8271034791112303E-2</c:v>
                </c:pt>
                <c:pt idx="3">
                  <c:v>7.2186834067871797E-2</c:v>
                </c:pt>
                <c:pt idx="4">
                  <c:v>0.10915003232832</c:v>
                </c:pt>
                <c:pt idx="5">
                  <c:v>0.14479237101289499</c:v>
                </c:pt>
                <c:pt idx="6">
                  <c:v>0.181014010379519</c:v>
                </c:pt>
                <c:pt idx="7">
                  <c:v>0.218882103475495</c:v>
                </c:pt>
                <c:pt idx="8">
                  <c:v>0.25571666687852601</c:v>
                </c:pt>
                <c:pt idx="9">
                  <c:v>0.28969858832310902</c:v>
                </c:pt>
                <c:pt idx="10">
                  <c:v>0.32303171703574202</c:v>
                </c:pt>
                <c:pt idx="11">
                  <c:v>0.35615763552201501</c:v>
                </c:pt>
                <c:pt idx="12">
                  <c:v>0.38683834665108702</c:v>
                </c:pt>
              </c:numCache>
            </c:numRef>
          </c:xVal>
          <c:yVal>
            <c:numRef>
              <c:f>Sayfa2!$AJ$28:$AJ$40</c:f>
              <c:numCache>
                <c:formatCode>General</c:formatCode>
                <c:ptCount val="13"/>
                <c:pt idx="0">
                  <c:v>0</c:v>
                </c:pt>
                <c:pt idx="1">
                  <c:v>1.435156247343</c:v>
                </c:pt>
                <c:pt idx="2">
                  <c:v>2.8703509000529999</c:v>
                </c:pt>
                <c:pt idx="3">
                  <c:v>4.3055460878430001</c:v>
                </c:pt>
                <c:pt idx="4">
                  <c:v>5.4537024253529998</c:v>
                </c:pt>
                <c:pt idx="5">
                  <c:v>6.1354200291929981</c:v>
                </c:pt>
                <c:pt idx="6">
                  <c:v>6.4942179231930002</c:v>
                </c:pt>
                <c:pt idx="7">
                  <c:v>6.5659788396929963</c:v>
                </c:pt>
                <c:pt idx="8">
                  <c:v>6.5300977125930011</c:v>
                </c:pt>
                <c:pt idx="9">
                  <c:v>6.2789391867930009</c:v>
                </c:pt>
                <c:pt idx="10">
                  <c:v>5.8842607007730008</c:v>
                </c:pt>
                <c:pt idx="11">
                  <c:v>5.381942311472999</c:v>
                </c:pt>
                <c:pt idx="12">
                  <c:v>4.8078646109129979</c:v>
                </c:pt>
              </c:numCache>
            </c:numRef>
          </c:yVal>
          <c:smooth val="0"/>
        </c:ser>
        <c:dLbls>
          <c:showLegendKey val="0"/>
          <c:showVal val="0"/>
          <c:showCatName val="0"/>
          <c:showSerName val="0"/>
          <c:showPercent val="0"/>
          <c:showBubbleSize val="0"/>
        </c:dLbls>
        <c:axId val="359906096"/>
        <c:axId val="359906488"/>
      </c:scatterChart>
      <c:valAx>
        <c:axId val="35990609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r>
                  <a:rPr lang="tr-TR"/>
                  <a:t>Ɵ</a:t>
                </a:r>
                <a:r>
                  <a:rPr lang="en-US"/>
                  <a:t> </a:t>
                </a:r>
                <a:r>
                  <a:rPr lang="tr-TR"/>
                  <a:t>(rad)</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tr-TR"/>
            </a:p>
          </c:txPr>
        </c:title>
        <c:numFmt formatCode="0.0" sourceLinked="0"/>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tr-TR"/>
          </a:p>
        </c:txPr>
        <c:crossAx val="359906488"/>
        <c:crosses val="autoZero"/>
        <c:crossBetween val="midCat"/>
      </c:valAx>
      <c:valAx>
        <c:axId val="359906488"/>
        <c:scaling>
          <c:orientation val="minMax"/>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r>
                  <a:rPr lang="tr-TR"/>
                  <a:t>M</a:t>
                </a:r>
                <a:r>
                  <a:rPr lang="en-US"/>
                  <a:t> </a:t>
                </a:r>
                <a:r>
                  <a:rPr lang="tr-TR"/>
                  <a:t>(KN.m)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tr-TR"/>
          </a:p>
        </c:txPr>
        <c:crossAx val="359906096"/>
        <c:crosses val="autoZero"/>
        <c:crossBetween val="midCat"/>
      </c:valAx>
      <c:spPr>
        <a:noFill/>
        <a:ln>
          <a:noFill/>
        </a:ln>
        <a:effectLst/>
      </c:spPr>
    </c:plotArea>
    <c:plotVisOnly val="1"/>
    <c:dispBlanksAs val="gap"/>
    <c:showDLblsOverMax val="0"/>
  </c:chart>
  <c:spPr>
    <a:solidFill>
      <a:schemeClr val="lt1"/>
    </a:solidFill>
    <a:ln w="12700" cap="flat" cmpd="sng" algn="ctr">
      <a:solidFill>
        <a:schemeClr val="accent6">
          <a:lumMod val="75000"/>
        </a:schemeClr>
      </a:solidFill>
      <a:prstDash val="solid"/>
      <a:miter lim="800000"/>
    </a:ln>
    <a:effectLst/>
  </c:spPr>
  <c:txPr>
    <a:bodyPr/>
    <a:lstStyle/>
    <a:p>
      <a:pPr>
        <a:defRPr>
          <a:solidFill>
            <a:schemeClr val="dk1"/>
          </a:solidFill>
          <a:latin typeface="+mn-lt"/>
          <a:ea typeface="+mn-ea"/>
          <a:cs typeface="+mn-cs"/>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n-US"/>
              <a:t>Sinusoidal  30°</a:t>
            </a:r>
            <a:endParaRPr lang="tr-T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tr-TR"/>
        </a:p>
      </c:txPr>
    </c:title>
    <c:autoTitleDeleted val="0"/>
    <c:plotArea>
      <c:layout>
        <c:manualLayout>
          <c:layoutTarget val="inner"/>
          <c:xMode val="edge"/>
          <c:yMode val="edge"/>
          <c:x val="5.791386599296202E-2"/>
          <c:y val="0.22700848910478935"/>
          <c:w val="0.89821151323563042"/>
          <c:h val="0.70632891046846491"/>
        </c:manualLayout>
      </c:layout>
      <c:scatterChart>
        <c:scatterStyle val="lineMarker"/>
        <c:varyColors val="0"/>
        <c:ser>
          <c:idx val="0"/>
          <c:order val="0"/>
          <c:spPr>
            <a:ln w="19050" cap="rnd" cmpd="sng" algn="ctr">
              <a:solidFill>
                <a:schemeClr val="accent5"/>
              </a:solidFill>
              <a:prstDash val="solid"/>
              <a:round/>
            </a:ln>
            <a:effectLst/>
          </c:spPr>
          <c:marker>
            <c:symbol val="triangle"/>
            <c:size val="3"/>
            <c:spPr>
              <a:solidFill>
                <a:schemeClr val="accent5"/>
              </a:solidFill>
              <a:ln w="6350" cap="flat" cmpd="sng" algn="ctr">
                <a:solidFill>
                  <a:schemeClr val="accent5"/>
                </a:solidFill>
                <a:prstDash val="solid"/>
                <a:round/>
              </a:ln>
              <a:effectLst/>
            </c:spPr>
          </c:marker>
          <c:xVal>
            <c:numRef>
              <c:f>Sayfa2!$AG$28:$AG$42</c:f>
              <c:numCache>
                <c:formatCode>0.000000</c:formatCode>
                <c:ptCount val="15"/>
                <c:pt idx="0">
                  <c:v>0</c:v>
                </c:pt>
                <c:pt idx="1">
                  <c:v>-6.2377193239380595E-5</c:v>
                </c:pt>
                <c:pt idx="2">
                  <c:v>2.31734181922836E-2</c:v>
                </c:pt>
                <c:pt idx="3">
                  <c:v>4.7277966445043999E-2</c:v>
                </c:pt>
                <c:pt idx="4">
                  <c:v>7.2355811870548306E-2</c:v>
                </c:pt>
                <c:pt idx="5">
                  <c:v>9.7014382628423004E-2</c:v>
                </c:pt>
                <c:pt idx="6">
                  <c:v>0.121920842966331</c:v>
                </c:pt>
                <c:pt idx="7">
                  <c:v>0.142751441068073</c:v>
                </c:pt>
                <c:pt idx="8">
                  <c:v>0.171317850692948</c:v>
                </c:pt>
                <c:pt idx="9">
                  <c:v>0.19801267808272799</c:v>
                </c:pt>
                <c:pt idx="10">
                  <c:v>0.22425445803271599</c:v>
                </c:pt>
                <c:pt idx="11">
                  <c:v>0.249479780778564</c:v>
                </c:pt>
                <c:pt idx="12">
                  <c:v>0.27902599992997601</c:v>
                </c:pt>
                <c:pt idx="13">
                  <c:v>0.30401037861290497</c:v>
                </c:pt>
                <c:pt idx="14">
                  <c:v>0.34491400462056898</c:v>
                </c:pt>
              </c:numCache>
            </c:numRef>
          </c:xVal>
          <c:yVal>
            <c:numRef>
              <c:f>Sayfa2!$AI$28:$AI$42</c:f>
              <c:numCache>
                <c:formatCode>General</c:formatCode>
                <c:ptCount val="15"/>
                <c:pt idx="0">
                  <c:v>0</c:v>
                </c:pt>
                <c:pt idx="1">
                  <c:v>0.290986090654</c:v>
                </c:pt>
                <c:pt idx="2">
                  <c:v>2.1097841339399999</c:v>
                </c:pt>
                <c:pt idx="3">
                  <c:v>3.4556947581799999</c:v>
                </c:pt>
                <c:pt idx="4">
                  <c:v>4.7288534237699986</c:v>
                </c:pt>
                <c:pt idx="5">
                  <c:v>5.9656359064399966</c:v>
                </c:pt>
                <c:pt idx="6">
                  <c:v>7.0569144718099963</c:v>
                </c:pt>
                <c:pt idx="7">
                  <c:v>7.8571862884199959</c:v>
                </c:pt>
                <c:pt idx="8">
                  <c:v>8.4028256389700005</c:v>
                </c:pt>
                <c:pt idx="9">
                  <c:v>8.7665861108700032</c:v>
                </c:pt>
                <c:pt idx="10">
                  <c:v>8.9120900281700024</c:v>
                </c:pt>
                <c:pt idx="11">
                  <c:v>8.8757130308700027</c:v>
                </c:pt>
                <c:pt idx="12">
                  <c:v>8.6574578335700032</c:v>
                </c:pt>
                <c:pt idx="13">
                  <c:v>8.2209460816700002</c:v>
                </c:pt>
                <c:pt idx="14">
                  <c:v>3.1646869235800001</c:v>
                </c:pt>
              </c:numCache>
            </c:numRef>
          </c:yVal>
          <c:smooth val="0"/>
        </c:ser>
        <c:dLbls>
          <c:showLegendKey val="0"/>
          <c:showVal val="0"/>
          <c:showCatName val="0"/>
          <c:showSerName val="0"/>
          <c:showPercent val="0"/>
          <c:showBubbleSize val="0"/>
        </c:dLbls>
        <c:axId val="406980160"/>
        <c:axId val="406983296"/>
      </c:scatterChart>
      <c:valAx>
        <c:axId val="40698016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r>
                  <a:rPr lang="tr-TR"/>
                  <a:t>Ɵ</a:t>
                </a:r>
                <a:r>
                  <a:rPr lang="en-US"/>
                  <a:t> </a:t>
                </a:r>
                <a:r>
                  <a:rPr lang="tr-TR"/>
                  <a:t>(rad)</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tr-TR"/>
            </a:p>
          </c:txPr>
        </c:title>
        <c:numFmt formatCode="0.00" sourceLinked="0"/>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tr-TR"/>
          </a:p>
        </c:txPr>
        <c:crossAx val="406983296"/>
        <c:crosses val="autoZero"/>
        <c:crossBetween val="midCat"/>
      </c:valAx>
      <c:valAx>
        <c:axId val="406983296"/>
        <c:scaling>
          <c:orientation val="minMax"/>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r>
                  <a:rPr lang="tr-TR"/>
                  <a:t>M</a:t>
                </a:r>
                <a:r>
                  <a:rPr lang="en-US"/>
                  <a:t> </a:t>
                </a:r>
                <a:r>
                  <a:rPr lang="tr-TR"/>
                  <a:t>(KN.m)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tr-TR"/>
          </a:p>
        </c:txPr>
        <c:crossAx val="406980160"/>
        <c:crosses val="autoZero"/>
        <c:crossBetween val="midCat"/>
      </c:valAx>
      <c:spPr>
        <a:noFill/>
        <a:ln>
          <a:noFill/>
        </a:ln>
        <a:effectLst/>
      </c:spPr>
    </c:plotArea>
    <c:plotVisOnly val="1"/>
    <c:dispBlanksAs val="gap"/>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tr-TR"/>
              <a:t>Sinusoidal </a:t>
            </a:r>
            <a:r>
              <a:rPr lang="en-US"/>
              <a:t> </a:t>
            </a:r>
            <a:r>
              <a:rPr lang="tr-TR"/>
              <a:t>70°</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tr-TR"/>
        </a:p>
      </c:txPr>
    </c:title>
    <c:autoTitleDeleted val="0"/>
    <c:plotArea>
      <c:layout>
        <c:manualLayout>
          <c:layoutTarget val="inner"/>
          <c:xMode val="edge"/>
          <c:yMode val="edge"/>
          <c:x val="9.3737373737373703E-2"/>
          <c:y val="0.15050847457627101"/>
          <c:w val="0.83353535353535402"/>
          <c:h val="0.69438462565060699"/>
        </c:manualLayout>
      </c:layout>
      <c:scatterChart>
        <c:scatterStyle val="lineMarker"/>
        <c:varyColors val="0"/>
        <c:ser>
          <c:idx val="0"/>
          <c:order val="0"/>
          <c:spPr>
            <a:ln w="19050" cap="rnd" cmpd="sng" algn="ctr">
              <a:solidFill>
                <a:schemeClr val="accent4"/>
              </a:solidFill>
              <a:prstDash val="solid"/>
              <a:round/>
            </a:ln>
            <a:effectLst/>
          </c:spPr>
          <c:marker>
            <c:symbol val="triangle"/>
            <c:size val="3"/>
            <c:spPr>
              <a:solidFill>
                <a:schemeClr val="accent4"/>
              </a:solidFill>
              <a:ln w="6350" cap="flat" cmpd="sng" algn="ctr">
                <a:solidFill>
                  <a:schemeClr val="accent4"/>
                </a:solidFill>
                <a:prstDash val="solid"/>
                <a:round/>
              </a:ln>
              <a:effectLst/>
            </c:spPr>
          </c:marker>
          <c:xVal>
            <c:numRef>
              <c:f>Sayfa2!$AG$28:$AG$44</c:f>
              <c:numCache>
                <c:formatCode>0.000000</c:formatCode>
                <c:ptCount val="17"/>
                <c:pt idx="0">
                  <c:v>0</c:v>
                </c:pt>
                <c:pt idx="1">
                  <c:v>1.12348992815881E-4</c:v>
                </c:pt>
                <c:pt idx="2">
                  <c:v>-5.2608398374779401E-5</c:v>
                </c:pt>
                <c:pt idx="3">
                  <c:v>1.9729601508193299E-2</c:v>
                </c:pt>
                <c:pt idx="4">
                  <c:v>5.4347165241486799E-2</c:v>
                </c:pt>
                <c:pt idx="5">
                  <c:v>8.8375858697374798E-2</c:v>
                </c:pt>
                <c:pt idx="6">
                  <c:v>0.120036995954031</c:v>
                </c:pt>
                <c:pt idx="7">
                  <c:v>0.14969415568995301</c:v>
                </c:pt>
                <c:pt idx="8">
                  <c:v>0.18006744508132499</c:v>
                </c:pt>
                <c:pt idx="9">
                  <c:v>0.209685059239237</c:v>
                </c:pt>
                <c:pt idx="10">
                  <c:v>0.236766523722578</c:v>
                </c:pt>
                <c:pt idx="11">
                  <c:v>0.26610319063084198</c:v>
                </c:pt>
                <c:pt idx="12">
                  <c:v>0.29922099254044199</c:v>
                </c:pt>
                <c:pt idx="13">
                  <c:v>0.31379367349204101</c:v>
                </c:pt>
                <c:pt idx="14">
                  <c:v>0.34631846795508497</c:v>
                </c:pt>
                <c:pt idx="15">
                  <c:v>0.37827382397269099</c:v>
                </c:pt>
                <c:pt idx="16">
                  <c:v>0.40508956670151403</c:v>
                </c:pt>
              </c:numCache>
            </c:numRef>
          </c:xVal>
          <c:yVal>
            <c:numRef>
              <c:f>Sayfa2!$AI$28:$AI$44</c:f>
              <c:numCache>
                <c:formatCode>General</c:formatCode>
                <c:ptCount val="17"/>
                <c:pt idx="0">
                  <c:v>0</c:v>
                </c:pt>
                <c:pt idx="1">
                  <c:v>0</c:v>
                </c:pt>
                <c:pt idx="2">
                  <c:v>0.29114763649999997</c:v>
                </c:pt>
                <c:pt idx="3">
                  <c:v>1.5285236664599999</c:v>
                </c:pt>
                <c:pt idx="4">
                  <c:v>3.1298342963370001</c:v>
                </c:pt>
                <c:pt idx="5">
                  <c:v>4.8039315910249982</c:v>
                </c:pt>
                <c:pt idx="6">
                  <c:v>6.1868815070999981</c:v>
                </c:pt>
                <c:pt idx="7">
                  <c:v>7.6062250474000006</c:v>
                </c:pt>
                <c:pt idx="8">
                  <c:v>9.0255683162399993</c:v>
                </c:pt>
                <c:pt idx="9">
                  <c:v>10.40851775726</c:v>
                </c:pt>
                <c:pt idx="10">
                  <c:v>11.427533942089999</c:v>
                </c:pt>
                <c:pt idx="11">
                  <c:v>11.90064800309</c:v>
                </c:pt>
                <c:pt idx="12">
                  <c:v>11.573108438989999</c:v>
                </c:pt>
                <c:pt idx="13">
                  <c:v>6.1868815070999981</c:v>
                </c:pt>
                <c:pt idx="14">
                  <c:v>6.5872091340300001</c:v>
                </c:pt>
                <c:pt idx="15">
                  <c:v>6.4780291435999997</c:v>
                </c:pt>
                <c:pt idx="16">
                  <c:v>6.2960617689899996</c:v>
                </c:pt>
              </c:numCache>
            </c:numRef>
          </c:yVal>
          <c:smooth val="0"/>
        </c:ser>
        <c:dLbls>
          <c:showLegendKey val="0"/>
          <c:showVal val="0"/>
          <c:showCatName val="0"/>
          <c:showSerName val="0"/>
          <c:showPercent val="0"/>
          <c:showBubbleSize val="0"/>
        </c:dLbls>
        <c:axId val="406982512"/>
        <c:axId val="406985256"/>
      </c:scatterChart>
      <c:valAx>
        <c:axId val="406982512"/>
        <c:scaling>
          <c:orientation val="minMax"/>
          <c:min val="-0.1"/>
        </c:scaling>
        <c:delete val="0"/>
        <c:axPos val="b"/>
        <c:title>
          <c:tx>
            <c:rich>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r>
                  <a:rPr lang="tr-TR"/>
                  <a:t>Ɵ</a:t>
                </a:r>
                <a:r>
                  <a:rPr lang="en-US"/>
                  <a:t> </a:t>
                </a:r>
                <a:r>
                  <a:rPr lang="tr-TR"/>
                  <a:t>(rad)</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tr-TR"/>
            </a:p>
          </c:txPr>
        </c:title>
        <c:numFmt formatCode="0.00" sourceLinked="0"/>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tr-TR"/>
          </a:p>
        </c:txPr>
        <c:crossAx val="406985256"/>
        <c:crosses val="autoZero"/>
        <c:crossBetween val="midCat"/>
      </c:valAx>
      <c:valAx>
        <c:axId val="406985256"/>
        <c:scaling>
          <c:orientation val="minMax"/>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r>
                  <a:rPr lang="tr-TR"/>
                  <a:t>M</a:t>
                </a:r>
                <a:r>
                  <a:rPr lang="en-US"/>
                  <a:t> </a:t>
                </a:r>
                <a:r>
                  <a:rPr lang="tr-TR"/>
                  <a:t>(KN.m)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tr-TR"/>
          </a:p>
        </c:txPr>
        <c:crossAx val="406982512"/>
        <c:crosses val="autoZero"/>
        <c:crossBetween val="midCat"/>
      </c:valAx>
      <c:spPr>
        <a:noFill/>
        <a:ln>
          <a:noFill/>
        </a:ln>
        <a:effectLst/>
      </c:spPr>
    </c:plotArea>
    <c:plotVisOnly val="1"/>
    <c:dispBlanksAs val="gap"/>
    <c:showDLblsOverMax val="0"/>
  </c:chart>
  <c:spPr>
    <a:solidFill>
      <a:schemeClr val="lt1"/>
    </a:solidFill>
    <a:ln w="12700" cap="flat" cmpd="sng" algn="ctr">
      <a:solidFill>
        <a:schemeClr val="accent4"/>
      </a:solidFill>
      <a:prstDash val="solid"/>
      <a:miter lim="800000"/>
    </a:ln>
    <a:effectLst/>
  </c:spPr>
  <c:txPr>
    <a:bodyPr/>
    <a:lstStyle/>
    <a:p>
      <a:pPr>
        <a:defRPr>
          <a:solidFill>
            <a:schemeClr val="dk1"/>
          </a:solidFill>
          <a:latin typeface="+mn-lt"/>
          <a:ea typeface="+mn-ea"/>
          <a:cs typeface="+mn-cs"/>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tr-TR"/>
              <a:t>Simple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tr-TR"/>
        </a:p>
      </c:txPr>
    </c:title>
    <c:autoTitleDeleted val="0"/>
    <c:plotArea>
      <c:layout>
        <c:manualLayout>
          <c:layoutTarget val="inner"/>
          <c:xMode val="edge"/>
          <c:yMode val="edge"/>
          <c:x val="0.13245446737102901"/>
          <c:y val="0.17432835820895501"/>
          <c:w val="0.80530817268531096"/>
          <c:h val="0.59311881537195899"/>
        </c:manualLayout>
      </c:layout>
      <c:scatterChart>
        <c:scatterStyle val="lineMarker"/>
        <c:varyColors val="0"/>
        <c:ser>
          <c:idx val="0"/>
          <c:order val="0"/>
          <c:spPr>
            <a:ln w="19050" cap="rnd" cmpd="sng" algn="ctr">
              <a:solidFill>
                <a:schemeClr val="accent2"/>
              </a:solidFill>
              <a:prstDash val="solid"/>
              <a:round/>
            </a:ln>
            <a:effectLst/>
          </c:spPr>
          <c:marker>
            <c:symbol val="triangle"/>
            <c:size val="3"/>
            <c:spPr>
              <a:solidFill>
                <a:schemeClr val="accent2"/>
              </a:solidFill>
              <a:ln w="6350" cap="flat" cmpd="sng" algn="ctr">
                <a:solidFill>
                  <a:schemeClr val="accent2"/>
                </a:solidFill>
                <a:prstDash val="solid"/>
                <a:round/>
              </a:ln>
              <a:effectLst/>
            </c:spPr>
          </c:marker>
          <c:xVal>
            <c:numRef>
              <c:f>Sayfa2!$AG$28:$AG$46</c:f>
              <c:numCache>
                <c:formatCode>0.000000</c:formatCode>
                <c:ptCount val="19"/>
                <c:pt idx="0">
                  <c:v>0</c:v>
                </c:pt>
                <c:pt idx="1">
                  <c:v>1.08974345099584E-5</c:v>
                </c:pt>
                <c:pt idx="2">
                  <c:v>1.86198817632976E-2</c:v>
                </c:pt>
                <c:pt idx="3">
                  <c:v>4.7525078630197601E-2</c:v>
                </c:pt>
                <c:pt idx="4">
                  <c:v>7.5559144326170904E-2</c:v>
                </c:pt>
                <c:pt idx="5">
                  <c:v>0.10478911538928801</c:v>
                </c:pt>
                <c:pt idx="6">
                  <c:v>9.1792390014861294E-2</c:v>
                </c:pt>
                <c:pt idx="7">
                  <c:v>0.115455494382492</c:v>
                </c:pt>
                <c:pt idx="8">
                  <c:v>0.14114099275561501</c:v>
                </c:pt>
                <c:pt idx="9">
                  <c:v>0.16185115948635101</c:v>
                </c:pt>
                <c:pt idx="10">
                  <c:v>0.182684989577344</c:v>
                </c:pt>
                <c:pt idx="11">
                  <c:v>0.20593208490978501</c:v>
                </c:pt>
                <c:pt idx="12">
                  <c:v>0.23175634035664699</c:v>
                </c:pt>
                <c:pt idx="13">
                  <c:v>0.25754421875804601</c:v>
                </c:pt>
                <c:pt idx="14">
                  <c:v>0.28085169875453397</c:v>
                </c:pt>
                <c:pt idx="15">
                  <c:v>0.30684420599504297</c:v>
                </c:pt>
                <c:pt idx="16">
                  <c:v>0.33156121031193397</c:v>
                </c:pt>
                <c:pt idx="17">
                  <c:v>0.355578364763181</c:v>
                </c:pt>
                <c:pt idx="18">
                  <c:v>0.37443283919902698</c:v>
                </c:pt>
              </c:numCache>
            </c:numRef>
          </c:xVal>
          <c:yVal>
            <c:numRef>
              <c:f>Sayfa2!$AI$28:$AI$46</c:f>
              <c:numCache>
                <c:formatCode>General</c:formatCode>
                <c:ptCount val="19"/>
                <c:pt idx="0">
                  <c:v>0</c:v>
                </c:pt>
                <c:pt idx="1">
                  <c:v>3.9798290000020601E-5</c:v>
                </c:pt>
                <c:pt idx="2">
                  <c:v>1.5600803767639999</c:v>
                </c:pt>
                <c:pt idx="3">
                  <c:v>2.8973262311910002</c:v>
                </c:pt>
                <c:pt idx="4">
                  <c:v>4.0859893438700006</c:v>
                </c:pt>
                <c:pt idx="5">
                  <c:v>5.4603807173299979</c:v>
                </c:pt>
                <c:pt idx="6">
                  <c:v>6.8719180396999979</c:v>
                </c:pt>
                <c:pt idx="7">
                  <c:v>7.9119979530199984</c:v>
                </c:pt>
                <c:pt idx="8">
                  <c:v>8.8777870778800008</c:v>
                </c:pt>
                <c:pt idx="9">
                  <c:v>9.5835565017500048</c:v>
                </c:pt>
                <c:pt idx="10">
                  <c:v>10.10359534905</c:v>
                </c:pt>
                <c:pt idx="11">
                  <c:v>10.36361546605</c:v>
                </c:pt>
                <c:pt idx="12">
                  <c:v>10.54934313055</c:v>
                </c:pt>
                <c:pt idx="13">
                  <c:v>10.475052064750001</c:v>
                </c:pt>
                <c:pt idx="14">
                  <c:v>10.14074226865</c:v>
                </c:pt>
                <c:pt idx="15">
                  <c:v>9.694993100449997</c:v>
                </c:pt>
                <c:pt idx="16">
                  <c:v>9.1749528664500009</c:v>
                </c:pt>
                <c:pt idx="17">
                  <c:v>8.2834556394100005</c:v>
                </c:pt>
                <c:pt idx="18">
                  <c:v>4.2345720301499981</c:v>
                </c:pt>
              </c:numCache>
            </c:numRef>
          </c:yVal>
          <c:smooth val="0"/>
        </c:ser>
        <c:dLbls>
          <c:showLegendKey val="0"/>
          <c:showVal val="0"/>
          <c:showCatName val="0"/>
          <c:showSerName val="0"/>
          <c:showPercent val="0"/>
          <c:showBubbleSize val="0"/>
        </c:dLbls>
        <c:axId val="406984472"/>
        <c:axId val="406980552"/>
      </c:scatterChart>
      <c:valAx>
        <c:axId val="40698447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r>
                  <a:rPr lang="tr-TR"/>
                  <a:t>Ɵ</a:t>
                </a:r>
                <a:r>
                  <a:rPr lang="en-US"/>
                  <a:t> </a:t>
                </a:r>
                <a:r>
                  <a:rPr lang="tr-TR"/>
                  <a:t>(rad)</a:t>
                </a:r>
              </a:p>
            </c:rich>
          </c:tx>
          <c:layout>
            <c:manualLayout>
              <c:xMode val="edge"/>
              <c:yMode val="edge"/>
              <c:x val="0.40825789482445801"/>
              <c:y val="0.84355200376072403"/>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tr-TR"/>
            </a:p>
          </c:txPr>
        </c:title>
        <c:numFmt formatCode="0.0" sourceLinked="0"/>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tr-TR"/>
          </a:p>
        </c:txPr>
        <c:crossAx val="406980552"/>
        <c:crosses val="autoZero"/>
        <c:crossBetween val="midCat"/>
      </c:valAx>
      <c:valAx>
        <c:axId val="406980552"/>
        <c:scaling>
          <c:orientation val="minMax"/>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r>
                  <a:rPr lang="tr-TR"/>
                  <a:t>M</a:t>
                </a:r>
                <a:r>
                  <a:rPr lang="en-US"/>
                  <a:t> </a:t>
                </a:r>
                <a:r>
                  <a:rPr lang="tr-TR"/>
                  <a:t>(KN.m)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tr-TR"/>
          </a:p>
        </c:txPr>
        <c:crossAx val="406984472"/>
        <c:crosses val="autoZero"/>
        <c:crossBetween val="midCat"/>
      </c:valAx>
      <c:spPr>
        <a:noFill/>
        <a:ln>
          <a:noFill/>
        </a:ln>
        <a:effectLst>
          <a:glow>
            <a:srgbClr val="5B9BD5">
              <a:alpha val="40000"/>
            </a:srgbClr>
          </a:glow>
          <a:softEdge rad="0"/>
        </a:effectLst>
      </c:spPr>
    </c:plotArea>
    <c:plotVisOnly val="1"/>
    <c:dispBlanksAs val="gap"/>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776027996496E-2"/>
          <c:y val="5.0925925925925902E-2"/>
          <c:w val="0.85279111986001699"/>
          <c:h val="0.75778579760863196"/>
        </c:manualLayout>
      </c:layout>
      <c:scatterChart>
        <c:scatterStyle val="lineMarker"/>
        <c:varyColors val="0"/>
        <c:ser>
          <c:idx val="0"/>
          <c:order val="0"/>
          <c:tx>
            <c:v>Simple</c:v>
          </c:tx>
          <c:spPr>
            <a:ln w="9525" cap="rnd">
              <a:solidFill>
                <a:sysClr val="windowText" lastClr="000000"/>
              </a:solidFill>
              <a:round/>
            </a:ln>
            <a:effectLst/>
          </c:spPr>
          <c:marker>
            <c:symbol val="diamond"/>
            <c:size val="3"/>
            <c:spPr>
              <a:solidFill>
                <a:sysClr val="windowText" lastClr="000000"/>
              </a:solidFill>
              <a:ln w="9525">
                <a:solidFill>
                  <a:sysClr val="windowText" lastClr="000000"/>
                </a:solidFill>
              </a:ln>
              <a:effectLst/>
            </c:spPr>
          </c:marker>
          <c:xVal>
            <c:numRef>
              <c:f>Sayfa3!$A$2:$A$20</c:f>
              <c:numCache>
                <c:formatCode>General</c:formatCode>
                <c:ptCount val="19"/>
                <c:pt idx="0">
                  <c:v>0</c:v>
                </c:pt>
                <c:pt idx="1">
                  <c:v>1.08974345099584E-5</c:v>
                </c:pt>
                <c:pt idx="2">
                  <c:v>1.86198817632976E-2</c:v>
                </c:pt>
                <c:pt idx="3">
                  <c:v>4.7525078630197601E-2</c:v>
                </c:pt>
                <c:pt idx="4">
                  <c:v>7.5559144326170904E-2</c:v>
                </c:pt>
                <c:pt idx="5">
                  <c:v>0.10478911538928801</c:v>
                </c:pt>
                <c:pt idx="6">
                  <c:v>9.1792390014861294E-2</c:v>
                </c:pt>
                <c:pt idx="7">
                  <c:v>0.115455494382492</c:v>
                </c:pt>
                <c:pt idx="8">
                  <c:v>0.14114099275561501</c:v>
                </c:pt>
                <c:pt idx="9">
                  <c:v>0.16185115948635101</c:v>
                </c:pt>
                <c:pt idx="10">
                  <c:v>0.182684989577344</c:v>
                </c:pt>
                <c:pt idx="11">
                  <c:v>0.20593208490978501</c:v>
                </c:pt>
                <c:pt idx="12">
                  <c:v>0.23175634035664699</c:v>
                </c:pt>
                <c:pt idx="13">
                  <c:v>0.25754421875804601</c:v>
                </c:pt>
                <c:pt idx="14">
                  <c:v>0.28085169875453397</c:v>
                </c:pt>
                <c:pt idx="15">
                  <c:v>0.30684420599504297</c:v>
                </c:pt>
                <c:pt idx="16">
                  <c:v>0.33156121031193397</c:v>
                </c:pt>
                <c:pt idx="17">
                  <c:v>0.355578364763181</c:v>
                </c:pt>
                <c:pt idx="18">
                  <c:v>0.37443283919902698</c:v>
                </c:pt>
              </c:numCache>
            </c:numRef>
          </c:xVal>
          <c:yVal>
            <c:numRef>
              <c:f>Sayfa3!$B$2:$B$20</c:f>
              <c:numCache>
                <c:formatCode>General</c:formatCode>
                <c:ptCount val="19"/>
                <c:pt idx="0">
                  <c:v>0</c:v>
                </c:pt>
                <c:pt idx="1">
                  <c:v>3.9798290000020601E-5</c:v>
                </c:pt>
                <c:pt idx="2">
                  <c:v>1.5600803767639999</c:v>
                </c:pt>
                <c:pt idx="3">
                  <c:v>2.8973262311910002</c:v>
                </c:pt>
                <c:pt idx="4">
                  <c:v>4.0859893438700006</c:v>
                </c:pt>
                <c:pt idx="5">
                  <c:v>5.4603807173299979</c:v>
                </c:pt>
                <c:pt idx="6">
                  <c:v>6.8719180396999979</c:v>
                </c:pt>
                <c:pt idx="7">
                  <c:v>7.9119979530199984</c:v>
                </c:pt>
                <c:pt idx="8">
                  <c:v>8.8777870778800008</c:v>
                </c:pt>
                <c:pt idx="9">
                  <c:v>9.5835565017500048</c:v>
                </c:pt>
                <c:pt idx="10">
                  <c:v>10.10359534905</c:v>
                </c:pt>
                <c:pt idx="11">
                  <c:v>10.36361546605</c:v>
                </c:pt>
                <c:pt idx="12">
                  <c:v>10.54934313055</c:v>
                </c:pt>
                <c:pt idx="13">
                  <c:v>10.475052064750001</c:v>
                </c:pt>
                <c:pt idx="14">
                  <c:v>10.14074226865</c:v>
                </c:pt>
                <c:pt idx="15">
                  <c:v>9.694993100449997</c:v>
                </c:pt>
                <c:pt idx="16">
                  <c:v>9.1749528664500009</c:v>
                </c:pt>
                <c:pt idx="17">
                  <c:v>8.2834556394100005</c:v>
                </c:pt>
                <c:pt idx="18">
                  <c:v>4.2345720301499981</c:v>
                </c:pt>
              </c:numCache>
            </c:numRef>
          </c:yVal>
          <c:smooth val="0"/>
        </c:ser>
        <c:ser>
          <c:idx val="1"/>
          <c:order val="1"/>
          <c:tx>
            <c:v>Sinusoidal 30</c:v>
          </c:tx>
          <c:spPr>
            <a:ln w="9525" cap="rnd">
              <a:solidFill>
                <a:sysClr val="windowText" lastClr="000000"/>
              </a:solidFill>
              <a:round/>
            </a:ln>
            <a:effectLst/>
          </c:spPr>
          <c:marker>
            <c:symbol val="circle"/>
            <c:size val="3"/>
            <c:spPr>
              <a:solidFill>
                <a:sysClr val="windowText" lastClr="000000"/>
              </a:solidFill>
              <a:ln w="9525">
                <a:solidFill>
                  <a:sysClr val="windowText" lastClr="000000"/>
                </a:solidFill>
              </a:ln>
              <a:effectLst/>
            </c:spPr>
          </c:marker>
          <c:xVal>
            <c:numRef>
              <c:f>Sayfa3!$D$2:$D$16</c:f>
              <c:numCache>
                <c:formatCode>General</c:formatCode>
                <c:ptCount val="15"/>
                <c:pt idx="0">
                  <c:v>0</c:v>
                </c:pt>
                <c:pt idx="1">
                  <c:v>-6.2000000000000003E-5</c:v>
                </c:pt>
                <c:pt idx="2">
                  <c:v>2.3172999999999999E-2</c:v>
                </c:pt>
                <c:pt idx="3">
                  <c:v>4.7278000000000001E-2</c:v>
                </c:pt>
                <c:pt idx="4">
                  <c:v>7.2356000000000004E-2</c:v>
                </c:pt>
                <c:pt idx="5">
                  <c:v>9.7014000000000003E-2</c:v>
                </c:pt>
                <c:pt idx="6">
                  <c:v>0.121921</c:v>
                </c:pt>
                <c:pt idx="7">
                  <c:v>0.14275099999999999</c:v>
                </c:pt>
                <c:pt idx="8">
                  <c:v>0.171318</c:v>
                </c:pt>
                <c:pt idx="9">
                  <c:v>0.19801299999999999</c:v>
                </c:pt>
                <c:pt idx="10">
                  <c:v>0.22425400000000001</c:v>
                </c:pt>
                <c:pt idx="11">
                  <c:v>0.24948000000000001</c:v>
                </c:pt>
                <c:pt idx="12">
                  <c:v>0.279026</c:v>
                </c:pt>
                <c:pt idx="13">
                  <c:v>0.30401</c:v>
                </c:pt>
                <c:pt idx="14">
                  <c:v>0.344914</c:v>
                </c:pt>
              </c:numCache>
            </c:numRef>
          </c:xVal>
          <c:yVal>
            <c:numRef>
              <c:f>Sayfa3!$E$2:$E$16</c:f>
              <c:numCache>
                <c:formatCode>General</c:formatCode>
                <c:ptCount val="15"/>
                <c:pt idx="0">
                  <c:v>0</c:v>
                </c:pt>
                <c:pt idx="1">
                  <c:v>0.290986091</c:v>
                </c:pt>
                <c:pt idx="2">
                  <c:v>2.1097841339999999</c:v>
                </c:pt>
                <c:pt idx="3">
                  <c:v>3.4556947579999999</c:v>
                </c:pt>
                <c:pt idx="4">
                  <c:v>4.7288534240000004</c:v>
                </c:pt>
                <c:pt idx="5">
                  <c:v>5.9656359059999984</c:v>
                </c:pt>
                <c:pt idx="6">
                  <c:v>7.0569144719999963</c:v>
                </c:pt>
                <c:pt idx="7">
                  <c:v>7.8571862879999959</c:v>
                </c:pt>
                <c:pt idx="8">
                  <c:v>8.4028256389999996</c:v>
                </c:pt>
                <c:pt idx="9">
                  <c:v>8.7665861110000005</c:v>
                </c:pt>
                <c:pt idx="10">
                  <c:v>8.9120900279999997</c:v>
                </c:pt>
                <c:pt idx="11">
                  <c:v>8.8757130310000001</c:v>
                </c:pt>
                <c:pt idx="12">
                  <c:v>8.6574578340000006</c:v>
                </c:pt>
                <c:pt idx="13">
                  <c:v>8.2209460819999993</c:v>
                </c:pt>
                <c:pt idx="14">
                  <c:v>3.1646869240000002</c:v>
                </c:pt>
              </c:numCache>
            </c:numRef>
          </c:yVal>
          <c:smooth val="0"/>
        </c:ser>
        <c:ser>
          <c:idx val="2"/>
          <c:order val="2"/>
          <c:tx>
            <c:v>Sinusoidal 70</c:v>
          </c:tx>
          <c:spPr>
            <a:ln w="9525" cap="rnd">
              <a:solidFill>
                <a:sysClr val="windowText" lastClr="000000"/>
              </a:solidFill>
              <a:round/>
            </a:ln>
            <a:effectLst/>
          </c:spPr>
          <c:marker>
            <c:symbol val="x"/>
            <c:size val="3"/>
            <c:spPr>
              <a:solidFill>
                <a:sysClr val="windowText" lastClr="000000"/>
              </a:solidFill>
              <a:ln w="9525">
                <a:solidFill>
                  <a:sysClr val="windowText" lastClr="000000"/>
                </a:solidFill>
              </a:ln>
              <a:effectLst/>
            </c:spPr>
          </c:marker>
          <c:xVal>
            <c:numRef>
              <c:f>Sayfa3!$G$2:$G$18</c:f>
              <c:numCache>
                <c:formatCode>General</c:formatCode>
                <c:ptCount val="17"/>
                <c:pt idx="0">
                  <c:v>0</c:v>
                </c:pt>
                <c:pt idx="1">
                  <c:v>1.12E-4</c:v>
                </c:pt>
                <c:pt idx="2">
                  <c:v>-5.3000000000000001E-5</c:v>
                </c:pt>
                <c:pt idx="3">
                  <c:v>1.9730000000000001E-2</c:v>
                </c:pt>
                <c:pt idx="4">
                  <c:v>5.4346999999999999E-2</c:v>
                </c:pt>
                <c:pt idx="5">
                  <c:v>8.8375999999999996E-2</c:v>
                </c:pt>
                <c:pt idx="6">
                  <c:v>0.120037</c:v>
                </c:pt>
                <c:pt idx="7">
                  <c:v>0.14969399999999999</c:v>
                </c:pt>
                <c:pt idx="8">
                  <c:v>0.180067</c:v>
                </c:pt>
                <c:pt idx="9">
                  <c:v>0.20968500000000001</c:v>
                </c:pt>
                <c:pt idx="10">
                  <c:v>0.23676700000000001</c:v>
                </c:pt>
                <c:pt idx="11">
                  <c:v>0.26610299999999998</c:v>
                </c:pt>
                <c:pt idx="12">
                  <c:v>0.29922100000000001</c:v>
                </c:pt>
                <c:pt idx="13">
                  <c:v>0.31379400000000002</c:v>
                </c:pt>
                <c:pt idx="14">
                  <c:v>0.34631800000000001</c:v>
                </c:pt>
                <c:pt idx="15">
                  <c:v>0.378274</c:v>
                </c:pt>
                <c:pt idx="16">
                  <c:v>0.40509000000000001</c:v>
                </c:pt>
              </c:numCache>
            </c:numRef>
          </c:xVal>
          <c:yVal>
            <c:numRef>
              <c:f>Sayfa3!$H$2:$H$18</c:f>
              <c:numCache>
                <c:formatCode>General</c:formatCode>
                <c:ptCount val="17"/>
                <c:pt idx="0">
                  <c:v>0</c:v>
                </c:pt>
                <c:pt idx="1">
                  <c:v>0</c:v>
                </c:pt>
                <c:pt idx="2">
                  <c:v>0.29114763700000001</c:v>
                </c:pt>
                <c:pt idx="3">
                  <c:v>1.5285236659999999</c:v>
                </c:pt>
                <c:pt idx="4">
                  <c:v>3.1298342959999998</c:v>
                </c:pt>
                <c:pt idx="5">
                  <c:v>4.8039315909999978</c:v>
                </c:pt>
                <c:pt idx="6">
                  <c:v>6.1868815069999963</c:v>
                </c:pt>
                <c:pt idx="7">
                  <c:v>7.6062250469999979</c:v>
                </c:pt>
                <c:pt idx="8">
                  <c:v>9.0255683159999993</c:v>
                </c:pt>
                <c:pt idx="9">
                  <c:v>10.408517760000001</c:v>
                </c:pt>
                <c:pt idx="10">
                  <c:v>11.42753394</c:v>
                </c:pt>
                <c:pt idx="11">
                  <c:v>11.900648</c:v>
                </c:pt>
                <c:pt idx="12">
                  <c:v>11.57310844</c:v>
                </c:pt>
                <c:pt idx="13">
                  <c:v>6.1868815069999963</c:v>
                </c:pt>
                <c:pt idx="14">
                  <c:v>6.5872091340000001</c:v>
                </c:pt>
                <c:pt idx="15">
                  <c:v>6.4780291439999997</c:v>
                </c:pt>
                <c:pt idx="16">
                  <c:v>6.2960617689999996</c:v>
                </c:pt>
              </c:numCache>
            </c:numRef>
          </c:yVal>
          <c:smooth val="0"/>
        </c:ser>
        <c:ser>
          <c:idx val="3"/>
          <c:order val="3"/>
          <c:tx>
            <c:v>IPE 160</c:v>
          </c:tx>
          <c:spPr>
            <a:ln w="9525" cap="rnd">
              <a:solidFill>
                <a:sysClr val="windowText" lastClr="000000"/>
              </a:solidFill>
              <a:round/>
            </a:ln>
            <a:effectLst/>
          </c:spPr>
          <c:marker>
            <c:symbol val="triangle"/>
            <c:size val="3"/>
            <c:spPr>
              <a:solidFill>
                <a:sysClr val="windowText" lastClr="000000"/>
              </a:solidFill>
              <a:ln>
                <a:noFill/>
              </a:ln>
            </c:spPr>
          </c:marker>
          <c:xVal>
            <c:numRef>
              <c:f>Sayfa3!$J$2:$J$14</c:f>
              <c:numCache>
                <c:formatCode>General</c:formatCode>
                <c:ptCount val="13"/>
                <c:pt idx="0">
                  <c:v>0</c:v>
                </c:pt>
                <c:pt idx="1">
                  <c:v>1.4146000000000001E-2</c:v>
                </c:pt>
                <c:pt idx="2">
                  <c:v>3.8270999999999999E-2</c:v>
                </c:pt>
                <c:pt idx="3">
                  <c:v>7.2187000000000001E-2</c:v>
                </c:pt>
                <c:pt idx="4">
                  <c:v>0.10915</c:v>
                </c:pt>
                <c:pt idx="5">
                  <c:v>0.144792</c:v>
                </c:pt>
                <c:pt idx="6">
                  <c:v>0.18101400000000001</c:v>
                </c:pt>
                <c:pt idx="7">
                  <c:v>0.21888199999999999</c:v>
                </c:pt>
                <c:pt idx="8">
                  <c:v>0.25571700000000003</c:v>
                </c:pt>
                <c:pt idx="9">
                  <c:v>0.28969899999999998</c:v>
                </c:pt>
                <c:pt idx="10">
                  <c:v>0.32303199999999999</c:v>
                </c:pt>
                <c:pt idx="11">
                  <c:v>0.35615799999999997</c:v>
                </c:pt>
                <c:pt idx="12">
                  <c:v>0.38683800000000002</c:v>
                </c:pt>
              </c:numCache>
            </c:numRef>
          </c:xVal>
          <c:yVal>
            <c:numRef>
              <c:f>Sayfa3!$K$2:$K$14</c:f>
              <c:numCache>
                <c:formatCode>General</c:formatCode>
                <c:ptCount val="13"/>
                <c:pt idx="0">
                  <c:v>0</c:v>
                </c:pt>
                <c:pt idx="1">
                  <c:v>1.4351562470000001</c:v>
                </c:pt>
                <c:pt idx="2">
                  <c:v>2.8703509</c:v>
                </c:pt>
                <c:pt idx="3">
                  <c:v>4.3055460879999981</c:v>
                </c:pt>
                <c:pt idx="4">
                  <c:v>5.4537024250000004</c:v>
                </c:pt>
                <c:pt idx="5">
                  <c:v>6.1354200289999978</c:v>
                </c:pt>
                <c:pt idx="6">
                  <c:v>6.4942179229999981</c:v>
                </c:pt>
                <c:pt idx="7">
                  <c:v>6.5659788399999961</c:v>
                </c:pt>
                <c:pt idx="8">
                  <c:v>6.530097713</c:v>
                </c:pt>
                <c:pt idx="9">
                  <c:v>6.2789391869999998</c:v>
                </c:pt>
                <c:pt idx="10">
                  <c:v>5.8842607009999996</c:v>
                </c:pt>
                <c:pt idx="11">
                  <c:v>5.3819423110000004</c:v>
                </c:pt>
                <c:pt idx="12">
                  <c:v>4.8078646109999976</c:v>
                </c:pt>
              </c:numCache>
            </c:numRef>
          </c:yVal>
          <c:smooth val="0"/>
        </c:ser>
        <c:dLbls>
          <c:showLegendKey val="0"/>
          <c:showVal val="0"/>
          <c:showCatName val="0"/>
          <c:showSerName val="0"/>
          <c:showPercent val="0"/>
          <c:showBubbleSize val="0"/>
        </c:dLbls>
        <c:axId val="406986432"/>
        <c:axId val="406981336"/>
      </c:scatterChart>
      <c:valAx>
        <c:axId val="406986432"/>
        <c:scaling>
          <c:orientation val="minMax"/>
          <c:min val="0"/>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tr-TR" sz="2400">
                    <a:latin typeface="Times New Roman" panose="02020603050405020304" pitchFamily="18" charset="0"/>
                    <a:cs typeface="Times New Roman" panose="02020603050405020304" pitchFamily="18" charset="0"/>
                  </a:rPr>
                  <a:t>Ɵ</a:t>
                </a:r>
                <a:r>
                  <a:rPr lang="en-US" sz="2400">
                    <a:latin typeface="Times New Roman" panose="02020603050405020304" pitchFamily="18" charset="0"/>
                    <a:cs typeface="Times New Roman" panose="02020603050405020304" pitchFamily="18" charset="0"/>
                  </a:rPr>
                  <a:t> </a:t>
                </a:r>
                <a:r>
                  <a:rPr lang="tr-TR" sz="2400">
                    <a:latin typeface="Times New Roman" panose="02020603050405020304" pitchFamily="18" charset="0"/>
                    <a:cs typeface="Times New Roman" panose="02020603050405020304" pitchFamily="18" charset="0"/>
                  </a:rPr>
                  <a:t>(rad)</a:t>
                </a:r>
                <a:endParaRPr lang="tr-TR" sz="2400"/>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406981336"/>
        <c:crosses val="autoZero"/>
        <c:crossBetween val="midCat"/>
      </c:valAx>
      <c:valAx>
        <c:axId val="40698133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tr-TR" sz="1600">
                    <a:latin typeface="Times New Roman" panose="02020603050405020304" pitchFamily="18" charset="0"/>
                    <a:cs typeface="Times New Roman" panose="02020603050405020304" pitchFamily="18" charset="0"/>
                  </a:rPr>
                  <a:t>Moment</a:t>
                </a:r>
                <a:r>
                  <a:rPr lang="en-US" sz="1600">
                    <a:latin typeface="Times New Roman" panose="02020603050405020304" pitchFamily="18" charset="0"/>
                    <a:cs typeface="Times New Roman" panose="02020603050405020304" pitchFamily="18" charset="0"/>
                  </a:rPr>
                  <a:t> </a:t>
                </a:r>
                <a:r>
                  <a:rPr lang="tr-TR" sz="1600">
                    <a:latin typeface="Times New Roman" panose="02020603050405020304" pitchFamily="18" charset="0"/>
                    <a:cs typeface="Times New Roman" panose="02020603050405020304" pitchFamily="18" charset="0"/>
                  </a:rPr>
                  <a:t>(KN.m)</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406986432"/>
        <c:crosses val="autoZero"/>
        <c:crossBetween val="midCat"/>
      </c:valAx>
      <c:spPr>
        <a:gradFill rotWithShape="1">
          <a:gsLst>
            <a:gs pos="0">
              <a:srgbClr val="5B9BD5">
                <a:tint val="50000"/>
                <a:satMod val="300000"/>
              </a:srgbClr>
            </a:gs>
            <a:gs pos="35000">
              <a:srgbClr val="5B9BD5">
                <a:tint val="37000"/>
                <a:satMod val="300000"/>
              </a:srgbClr>
            </a:gs>
            <a:gs pos="100000">
              <a:srgbClr val="5B9BD5">
                <a:tint val="15000"/>
                <a:satMod val="350000"/>
              </a:srgbClr>
            </a:gs>
          </a:gsLst>
          <a:lin ang="16200000" scaled="1"/>
        </a:gradFill>
        <a:ln w="9525" cap="flat" cmpd="sng" algn="ctr">
          <a:solidFill>
            <a:srgbClr val="5B9BD5">
              <a:shade val="95000"/>
              <a:satMod val="105000"/>
            </a:srgbClr>
          </a:solidFill>
          <a:prstDash val="solid"/>
        </a:ln>
        <a:effectLst>
          <a:outerShdw blurRad="40000" dist="20000" dir="5400000" rotWithShape="0">
            <a:srgbClr val="000000">
              <a:alpha val="38000"/>
            </a:srgbClr>
          </a:outerShdw>
        </a:effectLst>
      </c:spPr>
    </c:plotArea>
    <c:legend>
      <c:legendPos val="r"/>
      <c:layout>
        <c:manualLayout>
          <c:xMode val="edge"/>
          <c:yMode val="edge"/>
          <c:x val="0.41724956255468099"/>
          <c:y val="0.53936315252260103"/>
          <c:w val="0.19941710411198599"/>
          <c:h val="0.22724555263925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solidFill>
      <a:schemeClr val="bg1"/>
    </a:solidFill>
    <a:ln w="9525" cap="flat" cmpd="sng" algn="ctr">
      <a:noFill/>
      <a:round/>
    </a:ln>
    <a:effectLst/>
  </c:spPr>
  <c:txPr>
    <a:bodyPr/>
    <a:lstStyle/>
    <a:p>
      <a:pPr>
        <a:defRPr/>
      </a:pPr>
      <a:endParaRPr lang="tr-TR"/>
    </a:p>
  </c:txPr>
  <c:externalData r:id="rId2">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3F101D5B-0DAC-4620-A1E0-365DBCDBEAA6}" type="datetimeFigureOut">
              <a:rPr lang="tr-TR" smtClean="0"/>
              <a:t>16.11.2015</a:t>
            </a:fld>
            <a:endParaRPr lang="tr-TR"/>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334DEFF5-F237-4D8B-AF55-B520B7004D74}" type="slidenum">
              <a:rPr lang="tr-TR" smtClean="0"/>
              <a:t>‹#›</a:t>
            </a:fld>
            <a:endParaRPr lang="tr-TR"/>
          </a:p>
        </p:txBody>
      </p:sp>
    </p:spTree>
    <p:extLst>
      <p:ext uri="{BB962C8B-B14F-4D97-AF65-F5344CB8AC3E}">
        <p14:creationId xmlns:p14="http://schemas.microsoft.com/office/powerpoint/2010/main" val="2081779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tr-TR"/>
          </a:p>
        </p:txBody>
      </p:sp>
      <p:sp>
        <p:nvSpPr>
          <p:cNvPr id="3" name="Veri Yer Tutucusu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126337F-D03B-4C5D-8240-8EDBB3BE196A}" type="datetimeFigureOut">
              <a:rPr lang="tr-TR" smtClean="0"/>
              <a:t>16.11.2015</a:t>
            </a:fld>
            <a:endParaRPr lang="tr-TR"/>
          </a:p>
        </p:txBody>
      </p:sp>
      <p:sp>
        <p:nvSpPr>
          <p:cNvPr id="4" name="Slayt Görüntüsü Yer Tutucusu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tr-TR"/>
          </a:p>
        </p:txBody>
      </p:sp>
      <p:sp>
        <p:nvSpPr>
          <p:cNvPr id="5" name="Not Yer Tutucusu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tr-TR"/>
          </a:p>
        </p:txBody>
      </p:sp>
      <p:sp>
        <p:nvSpPr>
          <p:cNvPr id="7" name="Slayt Numarası Yer Tutucusu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50588CCA-F54F-4A3D-8932-20F66F65746C}" type="slidenum">
              <a:rPr lang="tr-TR" smtClean="0"/>
              <a:t>‹#›</a:t>
            </a:fld>
            <a:endParaRPr lang="tr-TR"/>
          </a:p>
        </p:txBody>
      </p:sp>
    </p:spTree>
    <p:extLst>
      <p:ext uri="{BB962C8B-B14F-4D97-AF65-F5344CB8AC3E}">
        <p14:creationId xmlns:p14="http://schemas.microsoft.com/office/powerpoint/2010/main" val="1270381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sz="1300" dirty="0"/>
          </a:p>
          <a:p>
            <a:r>
              <a:rPr lang="en-US" sz="1300" dirty="0"/>
              <a:t> </a:t>
            </a:r>
          </a:p>
          <a:p>
            <a:endParaRPr lang="en-US" dirty="0"/>
          </a:p>
        </p:txBody>
      </p:sp>
      <p:sp>
        <p:nvSpPr>
          <p:cNvPr id="4" name="Slayt Numarası Yer Tutucusu 3"/>
          <p:cNvSpPr>
            <a:spLocks noGrp="1"/>
          </p:cNvSpPr>
          <p:nvPr>
            <p:ph type="sldNum" sz="quarter" idx="10"/>
          </p:nvPr>
        </p:nvSpPr>
        <p:spPr/>
        <p:txBody>
          <a:bodyPr/>
          <a:lstStyle/>
          <a:p>
            <a:fld id="{50588CCA-F54F-4A3D-8932-20F66F65746C}" type="slidenum">
              <a:rPr lang="tr-TR" smtClean="0"/>
              <a:t>1</a:t>
            </a:fld>
            <a:endParaRPr lang="tr-TR"/>
          </a:p>
        </p:txBody>
      </p:sp>
    </p:spTree>
    <p:extLst>
      <p:ext uri="{BB962C8B-B14F-4D97-AF65-F5344CB8AC3E}">
        <p14:creationId xmlns:p14="http://schemas.microsoft.com/office/powerpoint/2010/main" val="3935281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particular, the following characteristics are assessed as illustrated in </a:t>
            </a:r>
            <a:endParaRPr lang="tr-TR" sz="13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ide Number Placeholder 3"/>
          <p:cNvSpPr>
            <a:spLocks noGrp="1"/>
          </p:cNvSpPr>
          <p:nvPr>
            <p:ph type="sldNum" sz="quarter" idx="10"/>
          </p:nvPr>
        </p:nvSpPr>
        <p:spPr/>
        <p:txBody>
          <a:bodyPr/>
          <a:lstStyle/>
          <a:p>
            <a:fld id="{50588CCA-F54F-4A3D-8932-20F66F65746C}" type="slidenum">
              <a:rPr lang="tr-TR" smtClean="0"/>
              <a:t>10</a:t>
            </a:fld>
            <a:endParaRPr lang="tr-TR"/>
          </a:p>
        </p:txBody>
      </p:sp>
    </p:spTree>
    <p:extLst>
      <p:ext uri="{BB962C8B-B14F-4D97-AF65-F5344CB8AC3E}">
        <p14:creationId xmlns:p14="http://schemas.microsoft.com/office/powerpoint/2010/main" val="739162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In these experimental studies, we</a:t>
            </a:r>
            <a:r>
              <a:rPr lang="tr-TR" baseline="0" dirty="0" smtClean="0"/>
              <a:t> used these equations to calculate the bending moment, rotation and deformations. </a:t>
            </a:r>
            <a:endParaRPr lang="tr-TR" dirty="0"/>
          </a:p>
        </p:txBody>
      </p:sp>
      <p:sp>
        <p:nvSpPr>
          <p:cNvPr id="4" name="Slide Number Placeholder 3"/>
          <p:cNvSpPr>
            <a:spLocks noGrp="1"/>
          </p:cNvSpPr>
          <p:nvPr>
            <p:ph type="sldNum" sz="quarter" idx="10"/>
          </p:nvPr>
        </p:nvSpPr>
        <p:spPr/>
        <p:txBody>
          <a:bodyPr/>
          <a:lstStyle/>
          <a:p>
            <a:fld id="{50588CCA-F54F-4A3D-8932-20F66F65746C}" type="slidenum">
              <a:rPr lang="tr-TR" smtClean="0"/>
              <a:t>11</a:t>
            </a:fld>
            <a:endParaRPr lang="tr-TR"/>
          </a:p>
        </p:txBody>
      </p:sp>
    </p:spTree>
    <p:extLst>
      <p:ext uri="{BB962C8B-B14F-4D97-AF65-F5344CB8AC3E}">
        <p14:creationId xmlns:p14="http://schemas.microsoft.com/office/powerpoint/2010/main" val="3430089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You can see in this</a:t>
            </a:r>
            <a:r>
              <a:rPr lang="tr-TR" baseline="0" dirty="0" smtClean="0"/>
              <a:t> table, we obtained the resistance, stiffness and rotation values from the moment-rotation curves of the tests. </a:t>
            </a:r>
            <a:endParaRPr lang="tr-TR" dirty="0"/>
          </a:p>
        </p:txBody>
      </p:sp>
      <p:sp>
        <p:nvSpPr>
          <p:cNvPr id="4" name="Slayt Numarası Yer Tutucusu 3"/>
          <p:cNvSpPr>
            <a:spLocks noGrp="1"/>
          </p:cNvSpPr>
          <p:nvPr>
            <p:ph type="sldNum" sz="quarter" idx="10"/>
          </p:nvPr>
        </p:nvSpPr>
        <p:spPr/>
        <p:txBody>
          <a:bodyPr/>
          <a:lstStyle/>
          <a:p>
            <a:fld id="{50588CCA-F54F-4A3D-8932-20F66F65746C}" type="slidenum">
              <a:rPr lang="tr-TR" smtClean="0"/>
              <a:t>12</a:t>
            </a:fld>
            <a:endParaRPr lang="tr-TR"/>
          </a:p>
        </p:txBody>
      </p:sp>
    </p:spTree>
    <p:extLst>
      <p:ext uri="{BB962C8B-B14F-4D97-AF65-F5344CB8AC3E}">
        <p14:creationId xmlns:p14="http://schemas.microsoft.com/office/powerpoint/2010/main" val="4137188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50588CCA-F54F-4A3D-8932-20F66F65746C}" type="slidenum">
              <a:rPr lang="tr-TR" smtClean="0"/>
              <a:t>13</a:t>
            </a:fld>
            <a:endParaRPr lang="tr-TR"/>
          </a:p>
        </p:txBody>
      </p:sp>
    </p:spTree>
    <p:extLst>
      <p:ext uri="{BB962C8B-B14F-4D97-AF65-F5344CB8AC3E}">
        <p14:creationId xmlns:p14="http://schemas.microsoft.com/office/powerpoint/2010/main" val="151870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As shown in the table, We</a:t>
            </a:r>
            <a:r>
              <a:rPr lang="tr-TR" baseline="0" dirty="0" smtClean="0"/>
              <a:t> obtained the various values about displacements, ductility, energy dissipated. </a:t>
            </a:r>
            <a:endParaRPr lang="tr-TR" dirty="0"/>
          </a:p>
        </p:txBody>
      </p:sp>
      <p:sp>
        <p:nvSpPr>
          <p:cNvPr id="4" name="Slide Number Placeholder 3"/>
          <p:cNvSpPr>
            <a:spLocks noGrp="1"/>
          </p:cNvSpPr>
          <p:nvPr>
            <p:ph type="sldNum" sz="quarter" idx="10"/>
          </p:nvPr>
        </p:nvSpPr>
        <p:spPr/>
        <p:txBody>
          <a:bodyPr/>
          <a:lstStyle/>
          <a:p>
            <a:fld id="{50588CCA-F54F-4A3D-8932-20F66F65746C}" type="slidenum">
              <a:rPr lang="tr-TR" smtClean="0"/>
              <a:t>14</a:t>
            </a:fld>
            <a:endParaRPr lang="tr-TR"/>
          </a:p>
        </p:txBody>
      </p:sp>
    </p:spTree>
    <p:extLst>
      <p:ext uri="{BB962C8B-B14F-4D97-AF65-F5344CB8AC3E}">
        <p14:creationId xmlns:p14="http://schemas.microsoft.com/office/powerpoint/2010/main" val="698037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The observed collapse modes</a:t>
            </a:r>
            <a:r>
              <a:rPr lang="tr-TR" baseline="0" dirty="0" smtClean="0"/>
              <a:t> of the models are presented in Figures. All of the bolts used in the models show similar failure patterns with 45o angles. </a:t>
            </a:r>
          </a:p>
          <a:p>
            <a:r>
              <a:rPr lang="tr-TR" baseline="0" dirty="0" smtClean="0"/>
              <a:t>The number of broken bolts is three for the sinusoidal 70o model, four for other models. </a:t>
            </a:r>
          </a:p>
          <a:p>
            <a:r>
              <a:rPr lang="tr-TR" baseline="0" dirty="0" smtClean="0"/>
              <a:t>The failures of the bolts are obtained from the top down, as expected.</a:t>
            </a:r>
            <a:endParaRPr lang="en-US" dirty="0"/>
          </a:p>
        </p:txBody>
      </p:sp>
      <p:sp>
        <p:nvSpPr>
          <p:cNvPr id="4" name="Slayt Numarası Yer Tutucusu 3"/>
          <p:cNvSpPr>
            <a:spLocks noGrp="1"/>
          </p:cNvSpPr>
          <p:nvPr>
            <p:ph type="sldNum" sz="quarter" idx="10"/>
          </p:nvPr>
        </p:nvSpPr>
        <p:spPr/>
        <p:txBody>
          <a:bodyPr/>
          <a:lstStyle/>
          <a:p>
            <a:fld id="{50588CCA-F54F-4A3D-8932-20F66F65746C}" type="slidenum">
              <a:rPr lang="tr-TR" smtClean="0"/>
              <a:t>15</a:t>
            </a:fld>
            <a:endParaRPr lang="tr-TR"/>
          </a:p>
        </p:txBody>
      </p:sp>
    </p:spTree>
    <p:extLst>
      <p:ext uri="{BB962C8B-B14F-4D97-AF65-F5344CB8AC3E}">
        <p14:creationId xmlns:p14="http://schemas.microsoft.com/office/powerpoint/2010/main" val="4080448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50588CCA-F54F-4A3D-8932-20F66F65746C}" type="slidenum">
              <a:rPr lang="tr-TR" smtClean="0"/>
              <a:t>16</a:t>
            </a:fld>
            <a:endParaRPr lang="tr-TR"/>
          </a:p>
        </p:txBody>
      </p:sp>
    </p:spTree>
    <p:extLst>
      <p:ext uri="{BB962C8B-B14F-4D97-AF65-F5344CB8AC3E}">
        <p14:creationId xmlns:p14="http://schemas.microsoft.com/office/powerpoint/2010/main" val="1532627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50588CCA-F54F-4A3D-8932-20F66F65746C}" type="slidenum">
              <a:rPr lang="tr-TR" smtClean="0"/>
              <a:t>17</a:t>
            </a:fld>
            <a:endParaRPr lang="tr-TR"/>
          </a:p>
        </p:txBody>
      </p:sp>
    </p:spTree>
    <p:extLst>
      <p:ext uri="{BB962C8B-B14F-4D97-AF65-F5344CB8AC3E}">
        <p14:creationId xmlns:p14="http://schemas.microsoft.com/office/powerpoint/2010/main" val="548310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0588CCA-F54F-4A3D-8932-20F66F65746C}" type="slidenum">
              <a:rPr lang="tr-TR" smtClean="0"/>
              <a:t>18</a:t>
            </a:fld>
            <a:endParaRPr lang="tr-TR"/>
          </a:p>
        </p:txBody>
      </p:sp>
    </p:spTree>
    <p:extLst>
      <p:ext uri="{BB962C8B-B14F-4D97-AF65-F5344CB8AC3E}">
        <p14:creationId xmlns:p14="http://schemas.microsoft.com/office/powerpoint/2010/main" val="3785222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50588CCA-F54F-4A3D-8932-20F66F65746C}" type="slidenum">
              <a:rPr lang="tr-TR" smtClean="0"/>
              <a:t>19</a:t>
            </a:fld>
            <a:endParaRPr lang="tr-TR"/>
          </a:p>
        </p:txBody>
      </p:sp>
    </p:spTree>
    <p:extLst>
      <p:ext uri="{BB962C8B-B14F-4D97-AF65-F5344CB8AC3E}">
        <p14:creationId xmlns:p14="http://schemas.microsoft.com/office/powerpoint/2010/main" val="183353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300" dirty="0"/>
              <a:t>In engineering buildings, selecting optimum dimensions is very </a:t>
            </a:r>
            <a:r>
              <a:rPr lang="en-US" sz="1300" dirty="0" err="1"/>
              <a:t>i</a:t>
            </a:r>
            <a:r>
              <a:rPr lang="tr-TR" sz="1300" dirty="0"/>
              <a:t>mportant. T</a:t>
            </a:r>
            <a:r>
              <a:rPr lang="en-US" sz="1300" dirty="0"/>
              <a:t>o use bearing elements with optimum dimensions and low weights </a:t>
            </a:r>
            <a:r>
              <a:rPr lang="tr-TR" sz="1300" dirty="0"/>
              <a:t>is important. </a:t>
            </a:r>
            <a:r>
              <a:rPr lang="en-US" sz="1300" dirty="0"/>
              <a:t>Using high-strength steel with reduced weight in buildings and industry is important </a:t>
            </a:r>
            <a:endParaRPr lang="tr-TR" sz="1300" dirty="0"/>
          </a:p>
          <a:p>
            <a:r>
              <a:rPr lang="en-US" sz="1300" dirty="0"/>
              <a:t>because, as the weight of the buildings is reduced, the behavior of steel in various situations becomes important.</a:t>
            </a:r>
            <a:r>
              <a:rPr lang="tr-TR" sz="1300" dirty="0"/>
              <a:t> </a:t>
            </a:r>
            <a:r>
              <a:rPr lang="en-US" sz="1300" dirty="0"/>
              <a:t>For this reason, many studies are performed to provide optimum dimensions and to reduce weight</a:t>
            </a:r>
            <a:r>
              <a:rPr lang="tr-TR" sz="1300" dirty="0"/>
              <a:t>.  And this study, ........</a:t>
            </a:r>
          </a:p>
          <a:p>
            <a:endParaRPr lang="tr-TR" sz="1300" dirty="0"/>
          </a:p>
          <a:p>
            <a:r>
              <a:rPr lang="en-US" sz="1300" dirty="0"/>
              <a:t>Results were compared with experiments performed not only with IPE profile but also with similar manufactured profile</a:t>
            </a:r>
            <a:endParaRPr lang="tr-TR" dirty="0"/>
          </a:p>
        </p:txBody>
      </p:sp>
      <p:sp>
        <p:nvSpPr>
          <p:cNvPr id="4" name="Slayt Numarası Yer Tutucusu 3"/>
          <p:cNvSpPr>
            <a:spLocks noGrp="1"/>
          </p:cNvSpPr>
          <p:nvPr>
            <p:ph type="sldNum" sz="quarter" idx="10"/>
          </p:nvPr>
        </p:nvSpPr>
        <p:spPr/>
        <p:txBody>
          <a:bodyPr/>
          <a:lstStyle/>
          <a:p>
            <a:fld id="{50588CCA-F54F-4A3D-8932-20F66F65746C}" type="slidenum">
              <a:rPr lang="tr-TR" smtClean="0"/>
              <a:t>2</a:t>
            </a:fld>
            <a:endParaRPr lang="tr-TR"/>
          </a:p>
        </p:txBody>
      </p:sp>
    </p:spTree>
    <p:extLst>
      <p:ext uri="{BB962C8B-B14F-4D97-AF65-F5344CB8AC3E}">
        <p14:creationId xmlns:p14="http://schemas.microsoft.com/office/powerpoint/2010/main" val="3297515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20</a:t>
            </a:fld>
            <a:endParaRPr lang="tr-TR"/>
          </a:p>
        </p:txBody>
      </p:sp>
    </p:spTree>
    <p:extLst>
      <p:ext uri="{BB962C8B-B14F-4D97-AF65-F5344CB8AC3E}">
        <p14:creationId xmlns:p14="http://schemas.microsoft.com/office/powerpoint/2010/main" val="345553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Our study’s details....</a:t>
            </a:r>
            <a:endParaRPr lang="tr-TR" dirty="0"/>
          </a:p>
        </p:txBody>
      </p:sp>
      <p:sp>
        <p:nvSpPr>
          <p:cNvPr id="4" name="Slayt Numarası Yer Tutucusu 3"/>
          <p:cNvSpPr>
            <a:spLocks noGrp="1"/>
          </p:cNvSpPr>
          <p:nvPr>
            <p:ph type="sldNum" sz="quarter" idx="10"/>
          </p:nvPr>
        </p:nvSpPr>
        <p:spPr/>
        <p:txBody>
          <a:bodyPr/>
          <a:lstStyle/>
          <a:p>
            <a:fld id="{50588CCA-F54F-4A3D-8932-20F66F65746C}" type="slidenum">
              <a:rPr lang="tr-TR" smtClean="0"/>
              <a:t>3</a:t>
            </a:fld>
            <a:endParaRPr lang="tr-TR"/>
          </a:p>
        </p:txBody>
      </p:sp>
    </p:spTree>
    <p:extLst>
      <p:ext uri="{BB962C8B-B14F-4D97-AF65-F5344CB8AC3E}">
        <p14:creationId xmlns:p14="http://schemas.microsoft.com/office/powerpoint/2010/main" val="245542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We prepared 4 models: </a:t>
            </a:r>
          </a:p>
          <a:p>
            <a:r>
              <a:rPr lang="tr-TR" dirty="0" smtClean="0"/>
              <a:t>First:</a:t>
            </a:r>
            <a:r>
              <a:rPr lang="tr-TR" baseline="0" dirty="0" smtClean="0"/>
              <a:t> one IPE model</a:t>
            </a:r>
          </a:p>
          <a:p>
            <a:r>
              <a:rPr lang="tr-TR" baseline="0" dirty="0" smtClean="0"/>
              <a:t>Second: one manufactured beam</a:t>
            </a:r>
          </a:p>
          <a:p>
            <a:r>
              <a:rPr lang="tr-TR" baseline="0" dirty="0" smtClean="0"/>
              <a:t>And then: two sinus beams are manufactured with different angles</a:t>
            </a:r>
            <a:endParaRPr lang="tr-TR" dirty="0"/>
          </a:p>
        </p:txBody>
      </p:sp>
      <p:sp>
        <p:nvSpPr>
          <p:cNvPr id="4" name="Slayt Numarası Yer Tutucusu 3"/>
          <p:cNvSpPr>
            <a:spLocks noGrp="1"/>
          </p:cNvSpPr>
          <p:nvPr>
            <p:ph type="sldNum" sz="quarter" idx="10"/>
          </p:nvPr>
        </p:nvSpPr>
        <p:spPr/>
        <p:txBody>
          <a:bodyPr/>
          <a:lstStyle/>
          <a:p>
            <a:fld id="{50588CCA-F54F-4A3D-8932-20F66F65746C}" type="slidenum">
              <a:rPr lang="tr-TR" smtClean="0"/>
              <a:t>4</a:t>
            </a:fld>
            <a:endParaRPr lang="tr-TR"/>
          </a:p>
        </p:txBody>
      </p:sp>
    </p:spTree>
    <p:extLst>
      <p:ext uri="{BB962C8B-B14F-4D97-AF65-F5344CB8AC3E}">
        <p14:creationId xmlns:p14="http://schemas.microsoft.com/office/powerpoint/2010/main" val="184916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this research, a total of four specimens were manufactured and tested. </a:t>
            </a:r>
            <a:endParaRPr lang="tr-TR" sz="1300" dirty="0"/>
          </a:p>
          <a:p>
            <a:r>
              <a:rPr lang="tr-TR" sz="1300" dirty="0"/>
              <a:t>First: as shown in the Figure standart IPE profile. We used IPE160 profile.</a:t>
            </a:r>
          </a:p>
          <a:p>
            <a:r>
              <a:rPr lang="tr-TR" sz="1300" dirty="0"/>
              <a:t>Second: we manufactured a beam made of three plate by welding </a:t>
            </a:r>
          </a:p>
          <a:p>
            <a:r>
              <a:rPr lang="tr-TR" sz="1300" dirty="0"/>
              <a:t>And, then we manufactured 2 </a:t>
            </a:r>
            <a:r>
              <a:rPr lang="en-US" sz="1300" dirty="0"/>
              <a:t>sinusoidal</a:t>
            </a:r>
            <a:r>
              <a:rPr lang="tr-TR" sz="1300" dirty="0"/>
              <a:t> beams with different angles as shown in Figure </a:t>
            </a:r>
          </a:p>
          <a:p>
            <a:r>
              <a:rPr lang="tr-TR" sz="1300" dirty="0"/>
              <a:t>And you can see in this picture, manufactured sinusoidal beams. </a:t>
            </a:r>
            <a:endParaRPr lang="tr-TR" dirty="0"/>
          </a:p>
        </p:txBody>
      </p:sp>
      <p:sp>
        <p:nvSpPr>
          <p:cNvPr id="4" name="Slide Number Placeholder 3"/>
          <p:cNvSpPr>
            <a:spLocks noGrp="1"/>
          </p:cNvSpPr>
          <p:nvPr>
            <p:ph type="sldNum" sz="quarter" idx="10"/>
          </p:nvPr>
        </p:nvSpPr>
        <p:spPr/>
        <p:txBody>
          <a:bodyPr/>
          <a:lstStyle/>
          <a:p>
            <a:fld id="{50588CCA-F54F-4A3D-8932-20F66F65746C}" type="slidenum">
              <a:rPr lang="tr-TR" smtClean="0"/>
              <a:t>5</a:t>
            </a:fld>
            <a:endParaRPr lang="tr-TR"/>
          </a:p>
        </p:txBody>
      </p:sp>
    </p:spTree>
    <p:extLst>
      <p:ext uri="{BB962C8B-B14F-4D97-AF65-F5344CB8AC3E}">
        <p14:creationId xmlns:p14="http://schemas.microsoft.com/office/powerpoint/2010/main" val="38280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 would like to explain the sinusodial</a:t>
            </a:r>
            <a:r>
              <a:rPr lang="tr-TR" baseline="0" dirty="0" smtClean="0"/>
              <a:t> sheet manufacturing system. .... </a:t>
            </a:r>
            <a:endParaRPr lang="tr-TR" dirty="0"/>
          </a:p>
        </p:txBody>
      </p:sp>
      <p:sp>
        <p:nvSpPr>
          <p:cNvPr id="4" name="Slayt Numarası Yer Tutucusu 3"/>
          <p:cNvSpPr>
            <a:spLocks noGrp="1"/>
          </p:cNvSpPr>
          <p:nvPr>
            <p:ph type="sldNum" sz="quarter" idx="10"/>
          </p:nvPr>
        </p:nvSpPr>
        <p:spPr/>
        <p:txBody>
          <a:bodyPr/>
          <a:lstStyle/>
          <a:p>
            <a:fld id="{50588CCA-F54F-4A3D-8932-20F66F65746C}" type="slidenum">
              <a:rPr lang="tr-TR" smtClean="0"/>
              <a:t>6</a:t>
            </a:fld>
            <a:endParaRPr lang="tr-TR"/>
          </a:p>
        </p:txBody>
      </p:sp>
    </p:spTree>
    <p:extLst>
      <p:ext uri="{BB962C8B-B14F-4D97-AF65-F5344CB8AC3E}">
        <p14:creationId xmlns:p14="http://schemas.microsoft.com/office/powerpoint/2010/main" val="1446024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300" dirty="0">
                <a:solidFill>
                  <a:srgbClr val="000000"/>
                </a:solidFill>
                <a:latin typeface="Times New Roman" panose="02020603050405020304" pitchFamily="18" charset="0"/>
                <a:ea typeface="Calibri" panose="020F0502020204030204" pitchFamily="34" charset="0"/>
              </a:rPr>
              <a:t>......</a:t>
            </a:r>
            <a:r>
              <a:rPr lang="en-US" sz="1300" dirty="0">
                <a:solidFill>
                  <a:srgbClr val="000000"/>
                </a:solidFill>
                <a:latin typeface="Times New Roman" panose="02020603050405020304" pitchFamily="18" charset="0"/>
                <a:ea typeface="Calibri" panose="020F0502020204030204" pitchFamily="34" charset="0"/>
              </a:rPr>
              <a:t>The fillet welds were made in the down-hand position. </a:t>
            </a:r>
            <a:endParaRPr lang="tr-TR" sz="1300" dirty="0">
              <a:solidFill>
                <a:srgbClr val="000000"/>
              </a:solidFill>
              <a:latin typeface="Times New Roman" panose="02020603050405020304" pitchFamily="18" charset="0"/>
              <a:ea typeface="Calibri" panose="020F0502020204030204" pitchFamily="34" charset="0"/>
            </a:endParaRPr>
          </a:p>
          <a:p>
            <a:pPr defTabSz="990752"/>
            <a:r>
              <a:rPr lang="en-US" sz="1300" dirty="0">
                <a:solidFill>
                  <a:srgbClr val="000000"/>
                </a:solidFill>
                <a:latin typeface="Times New Roman" panose="02020603050405020304" pitchFamily="18" charset="0"/>
                <a:ea typeface="Calibri" panose="020F0502020204030204" pitchFamily="34" charset="0"/>
              </a:rPr>
              <a:t>The procedure involves manual metal arc welding using a consumable electrode.</a:t>
            </a:r>
            <a:endParaRPr lang="tr-TR" sz="1300" dirty="0">
              <a:solidFill>
                <a:srgbClr val="000000"/>
              </a:solidFill>
              <a:latin typeface="Times New Roman" panose="02020603050405020304" pitchFamily="18" charset="0"/>
              <a:ea typeface="Calibri" panose="020F0502020204030204" pitchFamily="34" charset="0"/>
            </a:endParaRPr>
          </a:p>
          <a:p>
            <a:pPr defTabSz="990752"/>
            <a:r>
              <a:rPr lang="tr-TR" sz="1300" dirty="0"/>
              <a:t>This fi</a:t>
            </a:r>
            <a:r>
              <a:rPr lang="en-US" sz="1300" dirty="0" err="1"/>
              <a:t>gure</a:t>
            </a:r>
            <a:r>
              <a:rPr lang="tr-TR" sz="1300" dirty="0"/>
              <a:t> (left)</a:t>
            </a:r>
            <a:r>
              <a:rPr lang="en-US" sz="1300" dirty="0"/>
              <a:t> shows the shape of the sinusoidal 70° models after completion.</a:t>
            </a:r>
            <a:endParaRPr lang="tr-TR" sz="1300" dirty="0"/>
          </a:p>
          <a:p>
            <a:pPr defTabSz="990752"/>
            <a:endParaRPr lang="tr-TR" sz="1300" dirty="0"/>
          </a:p>
          <a:p>
            <a:endParaRPr lang="tr-TR" dirty="0"/>
          </a:p>
        </p:txBody>
      </p:sp>
      <p:sp>
        <p:nvSpPr>
          <p:cNvPr id="4" name="Slayt Numarası Yer Tutucusu 3"/>
          <p:cNvSpPr>
            <a:spLocks noGrp="1"/>
          </p:cNvSpPr>
          <p:nvPr>
            <p:ph type="sldNum" sz="quarter" idx="10"/>
          </p:nvPr>
        </p:nvSpPr>
        <p:spPr/>
        <p:txBody>
          <a:bodyPr/>
          <a:lstStyle/>
          <a:p>
            <a:fld id="{50588CCA-F54F-4A3D-8932-20F66F65746C}" type="slidenum">
              <a:rPr lang="tr-TR" smtClean="0"/>
              <a:t>7</a:t>
            </a:fld>
            <a:endParaRPr lang="tr-TR"/>
          </a:p>
        </p:txBody>
      </p:sp>
    </p:spTree>
    <p:extLst>
      <p:ext uri="{BB962C8B-B14F-4D97-AF65-F5344CB8AC3E}">
        <p14:creationId xmlns:p14="http://schemas.microsoft.com/office/powerpoint/2010/main" val="207306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details of the</a:t>
            </a:r>
            <a:r>
              <a:rPr lang="tr-TR" sz="1300" dirty="0"/>
              <a:t>se</a:t>
            </a:r>
            <a:r>
              <a:rPr lang="en-US" sz="1300" dirty="0"/>
              <a:t> beam</a:t>
            </a:r>
            <a:r>
              <a:rPr lang="tr-TR" sz="1300" dirty="0"/>
              <a:t>s</a:t>
            </a:r>
            <a:r>
              <a:rPr lang="en-US" sz="1300" dirty="0"/>
              <a:t> are shown in Table</a:t>
            </a:r>
            <a:r>
              <a:rPr lang="tr-TR" sz="1300" dirty="0"/>
              <a:t>.</a:t>
            </a:r>
          </a:p>
          <a:p>
            <a:r>
              <a:rPr lang="tr-TR" sz="1300" dirty="0"/>
              <a:t>You can see, we used same height in all of the beams and same end-plate.</a:t>
            </a:r>
          </a:p>
          <a:p>
            <a:r>
              <a:rPr lang="tr-TR" sz="1300" dirty="0"/>
              <a:t>But the manufatured beams’ width differs from IPE profile. Their width are larger than IPE profile.</a:t>
            </a:r>
          </a:p>
          <a:p>
            <a:endParaRPr lang="tr-TR" dirty="0"/>
          </a:p>
        </p:txBody>
      </p:sp>
      <p:sp>
        <p:nvSpPr>
          <p:cNvPr id="4" name="Slide Number Placeholder 3"/>
          <p:cNvSpPr>
            <a:spLocks noGrp="1"/>
          </p:cNvSpPr>
          <p:nvPr>
            <p:ph type="sldNum" sz="quarter" idx="10"/>
          </p:nvPr>
        </p:nvSpPr>
        <p:spPr/>
        <p:txBody>
          <a:bodyPr/>
          <a:lstStyle/>
          <a:p>
            <a:fld id="{50588CCA-F54F-4A3D-8932-20F66F65746C}" type="slidenum">
              <a:rPr lang="tr-TR" smtClean="0"/>
              <a:t>8</a:t>
            </a:fld>
            <a:endParaRPr lang="tr-TR"/>
          </a:p>
        </p:txBody>
      </p:sp>
    </p:spTree>
    <p:extLst>
      <p:ext uri="{BB962C8B-B14F-4D97-AF65-F5344CB8AC3E}">
        <p14:creationId xmlns:p14="http://schemas.microsoft.com/office/powerpoint/2010/main" val="4067986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300" dirty="0"/>
              <a:t>The test arrangements are shown in</a:t>
            </a:r>
            <a:r>
              <a:rPr lang="tr-TR" sz="1300" dirty="0"/>
              <a:t> the </a:t>
            </a:r>
            <a:r>
              <a:rPr lang="en-US" sz="1300" dirty="0"/>
              <a:t>Figure</a:t>
            </a:r>
            <a:endParaRPr lang="tr-TR" sz="1300" dirty="0"/>
          </a:p>
          <a:p>
            <a:r>
              <a:rPr lang="en-US" sz="1300" dirty="0"/>
              <a:t>The primary requirements of the instrumentation are the measurement of applied load (P), displacements (DT) of the beam, and strains (ST) at the end-plate connections. The results are collected using a data-logging device that records all measurements for the load cells at one-second intervals. All the data are recorded for the duration of the tests. Displacements are measured using linear variable displacement transducers with a maximum displacement of 100 mm. strain gauges are added to the system to provide insight into the strain distribution</a:t>
            </a:r>
            <a:r>
              <a:rPr lang="tr-TR" sz="1300" dirty="0"/>
              <a:t>.</a:t>
            </a:r>
          </a:p>
          <a:p>
            <a:endParaRPr lang="tr-TR" dirty="0"/>
          </a:p>
        </p:txBody>
      </p:sp>
      <p:sp>
        <p:nvSpPr>
          <p:cNvPr id="4" name="Slayt Numarası Yer Tutucusu 3"/>
          <p:cNvSpPr>
            <a:spLocks noGrp="1"/>
          </p:cNvSpPr>
          <p:nvPr>
            <p:ph type="sldNum" sz="quarter" idx="10"/>
          </p:nvPr>
        </p:nvSpPr>
        <p:spPr/>
        <p:txBody>
          <a:bodyPr/>
          <a:lstStyle/>
          <a:p>
            <a:fld id="{50588CCA-F54F-4A3D-8932-20F66F65746C}" type="slidenum">
              <a:rPr lang="tr-TR" smtClean="0"/>
              <a:t>9</a:t>
            </a:fld>
            <a:endParaRPr lang="tr-TR"/>
          </a:p>
        </p:txBody>
      </p:sp>
    </p:spTree>
    <p:extLst>
      <p:ext uri="{BB962C8B-B14F-4D97-AF65-F5344CB8AC3E}">
        <p14:creationId xmlns:p14="http://schemas.microsoft.com/office/powerpoint/2010/main" val="2613510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CC7A4D9-1B1E-487A-AFCD-105EF01845F0}" type="datetime1">
              <a:rPr lang="tr-TR" smtClean="0"/>
              <a:t>16.11.2015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C767B31-E1C6-411D-9755-889385CB67FB}" type="slidenum">
              <a:rPr lang="tr-TR" smtClean="0"/>
              <a:t>‹#›</a:t>
            </a:fld>
            <a:endParaRPr lang="tr-TR"/>
          </a:p>
        </p:txBody>
      </p:sp>
    </p:spTree>
    <p:extLst>
      <p:ext uri="{BB962C8B-B14F-4D97-AF65-F5344CB8AC3E}">
        <p14:creationId xmlns:p14="http://schemas.microsoft.com/office/powerpoint/2010/main" val="278529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70B8612-7D59-4DCB-94CE-D8C75EF6238A}" type="datetime1">
              <a:rPr lang="tr-TR" smtClean="0"/>
              <a:t>16.11.2015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C767B31-E1C6-411D-9755-889385CB67FB}" type="slidenum">
              <a:rPr lang="tr-TR" smtClean="0"/>
              <a:t>‹#›</a:t>
            </a:fld>
            <a:endParaRPr lang="tr-TR"/>
          </a:p>
        </p:txBody>
      </p:sp>
    </p:spTree>
    <p:extLst>
      <p:ext uri="{BB962C8B-B14F-4D97-AF65-F5344CB8AC3E}">
        <p14:creationId xmlns:p14="http://schemas.microsoft.com/office/powerpoint/2010/main" val="4022450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D6715DA-478F-42E8-BE65-2173DB250F9E}" type="datetime1">
              <a:rPr lang="tr-TR" smtClean="0"/>
              <a:t>16.11.2015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C767B31-E1C6-411D-9755-889385CB67FB}" type="slidenum">
              <a:rPr lang="tr-TR" smtClean="0"/>
              <a:t>‹#›</a:t>
            </a:fld>
            <a:endParaRPr lang="tr-TR"/>
          </a:p>
        </p:txBody>
      </p:sp>
    </p:spTree>
    <p:extLst>
      <p:ext uri="{BB962C8B-B14F-4D97-AF65-F5344CB8AC3E}">
        <p14:creationId xmlns:p14="http://schemas.microsoft.com/office/powerpoint/2010/main" val="159549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D45C1EA-B145-4C69-9C58-1F1C2DCB7F88}" type="datetime1">
              <a:rPr lang="tr-TR" smtClean="0"/>
              <a:t>16.11.2015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C767B31-E1C6-411D-9755-889385CB67FB}" type="slidenum">
              <a:rPr lang="tr-TR" smtClean="0"/>
              <a:t>‹#›</a:t>
            </a:fld>
            <a:endParaRPr lang="tr-TR"/>
          </a:p>
        </p:txBody>
      </p:sp>
    </p:spTree>
    <p:extLst>
      <p:ext uri="{BB962C8B-B14F-4D97-AF65-F5344CB8AC3E}">
        <p14:creationId xmlns:p14="http://schemas.microsoft.com/office/powerpoint/2010/main" val="274461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E254A02-E599-46C4-87C3-FEEE22C15FD6}" type="datetime1">
              <a:rPr lang="tr-TR" smtClean="0"/>
              <a:t>16.11.2015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C767B31-E1C6-411D-9755-889385CB67FB}" type="slidenum">
              <a:rPr lang="tr-TR" smtClean="0"/>
              <a:t>‹#›</a:t>
            </a:fld>
            <a:endParaRPr lang="tr-TR"/>
          </a:p>
        </p:txBody>
      </p:sp>
    </p:spTree>
    <p:extLst>
      <p:ext uri="{BB962C8B-B14F-4D97-AF65-F5344CB8AC3E}">
        <p14:creationId xmlns:p14="http://schemas.microsoft.com/office/powerpoint/2010/main" val="5611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8AEA08A-8F82-4D32-ADF7-AC325EB875F5}" type="datetime1">
              <a:rPr lang="tr-TR" smtClean="0"/>
              <a:t>16.11.2015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C767B31-E1C6-411D-9755-889385CB67FB}" type="slidenum">
              <a:rPr lang="tr-TR" smtClean="0"/>
              <a:t>‹#›</a:t>
            </a:fld>
            <a:endParaRPr lang="tr-TR"/>
          </a:p>
        </p:txBody>
      </p:sp>
    </p:spTree>
    <p:extLst>
      <p:ext uri="{BB962C8B-B14F-4D97-AF65-F5344CB8AC3E}">
        <p14:creationId xmlns:p14="http://schemas.microsoft.com/office/powerpoint/2010/main" val="123433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761AA52-5B32-4318-9F4F-2EE328A8B5DE}" type="datetime1">
              <a:rPr lang="tr-TR" smtClean="0"/>
              <a:t>16.11.2015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C767B31-E1C6-411D-9755-889385CB67FB}" type="slidenum">
              <a:rPr lang="tr-TR" smtClean="0"/>
              <a:t>‹#›</a:t>
            </a:fld>
            <a:endParaRPr lang="tr-TR"/>
          </a:p>
        </p:txBody>
      </p:sp>
    </p:spTree>
    <p:extLst>
      <p:ext uri="{BB962C8B-B14F-4D97-AF65-F5344CB8AC3E}">
        <p14:creationId xmlns:p14="http://schemas.microsoft.com/office/powerpoint/2010/main" val="381350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E7A39EF-B5A5-4754-9656-4A81E8AC7387}" type="datetime1">
              <a:rPr lang="tr-TR" smtClean="0"/>
              <a:t>16.11.2015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C767B31-E1C6-411D-9755-889385CB67FB}" type="slidenum">
              <a:rPr lang="tr-TR" smtClean="0"/>
              <a:t>‹#›</a:t>
            </a:fld>
            <a:endParaRPr lang="tr-TR"/>
          </a:p>
        </p:txBody>
      </p:sp>
    </p:spTree>
    <p:extLst>
      <p:ext uri="{BB962C8B-B14F-4D97-AF65-F5344CB8AC3E}">
        <p14:creationId xmlns:p14="http://schemas.microsoft.com/office/powerpoint/2010/main" val="286967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E6C2E98-8F21-4EC2-9825-5F682B2450C5}" type="datetime1">
              <a:rPr lang="tr-TR" smtClean="0"/>
              <a:t>16.11.2015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C767B31-E1C6-411D-9755-889385CB67FB}" type="slidenum">
              <a:rPr lang="tr-TR" smtClean="0"/>
              <a:t>‹#›</a:t>
            </a:fld>
            <a:endParaRPr lang="tr-TR"/>
          </a:p>
        </p:txBody>
      </p:sp>
    </p:spTree>
    <p:extLst>
      <p:ext uri="{BB962C8B-B14F-4D97-AF65-F5344CB8AC3E}">
        <p14:creationId xmlns:p14="http://schemas.microsoft.com/office/powerpoint/2010/main" val="288923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A380626-FF7E-4A8B-BC41-F54BBD66904D}" type="datetime1">
              <a:rPr lang="tr-TR" smtClean="0"/>
              <a:t>16.11.2015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C767B31-E1C6-411D-9755-889385CB67FB}" type="slidenum">
              <a:rPr lang="tr-TR" smtClean="0"/>
              <a:t>‹#›</a:t>
            </a:fld>
            <a:endParaRPr lang="tr-TR"/>
          </a:p>
        </p:txBody>
      </p:sp>
    </p:spTree>
    <p:extLst>
      <p:ext uri="{BB962C8B-B14F-4D97-AF65-F5344CB8AC3E}">
        <p14:creationId xmlns:p14="http://schemas.microsoft.com/office/powerpoint/2010/main" val="3802307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0C1F507-C286-42DD-8096-87B16F8DAC51}" type="datetime1">
              <a:rPr lang="tr-TR" smtClean="0"/>
              <a:t>16.11.2015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C767B31-E1C6-411D-9755-889385CB67FB}" type="slidenum">
              <a:rPr lang="tr-TR" smtClean="0"/>
              <a:t>‹#›</a:t>
            </a:fld>
            <a:endParaRPr lang="tr-TR"/>
          </a:p>
        </p:txBody>
      </p:sp>
    </p:spTree>
    <p:extLst>
      <p:ext uri="{BB962C8B-B14F-4D97-AF65-F5344CB8AC3E}">
        <p14:creationId xmlns:p14="http://schemas.microsoft.com/office/powerpoint/2010/main" val="12393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F14D7-CF7E-4F66-B536-B8F95CB53B6D}" type="datetime1">
              <a:rPr lang="tr-TR" smtClean="0"/>
              <a:t>16.11.2015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67B31-E1C6-411D-9755-889385CB67FB}" type="slidenum">
              <a:rPr lang="tr-TR" smtClean="0"/>
              <a:t>‹#›</a:t>
            </a:fld>
            <a:endParaRPr lang="tr-TR"/>
          </a:p>
        </p:txBody>
      </p:sp>
    </p:spTree>
    <p:extLst>
      <p:ext uri="{BB962C8B-B14F-4D97-AF65-F5344CB8AC3E}">
        <p14:creationId xmlns:p14="http://schemas.microsoft.com/office/powerpoint/2010/main" val="17130027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merve.sagiroglu@erzurum.edu.t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stretch>
            <a:fillRect/>
          </a:stretch>
        </p:blipFill>
        <p:spPr>
          <a:xfrm>
            <a:off x="7744859" y="3514380"/>
            <a:ext cx="4382376" cy="30243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Unvan 1"/>
          <p:cNvSpPr>
            <a:spLocks noGrp="1"/>
          </p:cNvSpPr>
          <p:nvPr>
            <p:ph type="ctrTitle"/>
          </p:nvPr>
        </p:nvSpPr>
        <p:spPr>
          <a:xfrm>
            <a:off x="644770" y="1833374"/>
            <a:ext cx="11482465" cy="3120793"/>
          </a:xfrm>
        </p:spPr>
        <p:txBody>
          <a:bodyPr>
            <a:noAutofit/>
          </a:bodyPr>
          <a:lstStyle/>
          <a:p>
            <a:r>
              <a:rPr lang="en-US" sz="3200" b="1" dirty="0" smtClean="0">
                <a:latin typeface="Times New Roman" panose="02020603050405020304" pitchFamily="18" charset="0"/>
                <a:cs typeface="Times New Roman" panose="02020603050405020304" pitchFamily="18" charset="0"/>
              </a:rPr>
              <a:t>Experimental Investigation of </a:t>
            </a:r>
            <a:r>
              <a:rPr lang="en-US" sz="3200" b="1" dirty="0">
                <a:latin typeface="Times New Roman" panose="02020603050405020304" pitchFamily="18" charset="0"/>
                <a:cs typeface="Times New Roman" panose="02020603050405020304" pitchFamily="18" charset="0"/>
              </a:rPr>
              <a:t>Moment-Rotation </a:t>
            </a:r>
            <a:r>
              <a:rPr lang="en-US" sz="3200" b="1" dirty="0" smtClean="0">
                <a:latin typeface="Times New Roman" panose="02020603050405020304" pitchFamily="18" charset="0"/>
                <a:cs typeface="Times New Roman" panose="02020603050405020304" pitchFamily="18" charset="0"/>
              </a:rPr>
              <a:t>Curves of </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End-Plate Connection using Sinusoidal Beam</a:t>
            </a: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
            </a:r>
            <a:br>
              <a:rPr lang="tr-TR" sz="2400"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
        <p:nvSpPr>
          <p:cNvPr id="3" name="Dikdörtgen 2"/>
          <p:cNvSpPr/>
          <p:nvPr/>
        </p:nvSpPr>
        <p:spPr>
          <a:xfrm>
            <a:off x="0" y="6393953"/>
            <a:ext cx="6198715" cy="461665"/>
          </a:xfrm>
          <a:prstGeom prst="rect">
            <a:avLst/>
          </a:prstGeom>
        </p:spPr>
        <p:txBody>
          <a:bodyPr wrap="square">
            <a:spAutoFit/>
          </a:bodyPr>
          <a:lstStyle/>
          <a:p>
            <a:r>
              <a:rPr lang="en-US" sz="1200" dirty="0" smtClean="0">
                <a:solidFill>
                  <a:srgbClr val="333333"/>
                </a:solidFill>
                <a:latin typeface="Consolas" panose="020B0609020204030204" pitchFamily="49" charset="0"/>
              </a:rPr>
              <a:t>Steel Structures </a:t>
            </a:r>
            <a:r>
              <a:rPr lang="tr-TR" sz="1200" dirty="0" smtClean="0">
                <a:solidFill>
                  <a:srgbClr val="333333"/>
                </a:solidFill>
                <a:latin typeface="Consolas" panose="020B0609020204030204" pitchFamily="49" charset="0"/>
              </a:rPr>
              <a:t>2015</a:t>
            </a:r>
            <a:r>
              <a:rPr lang="en-US" sz="1200" dirty="0" smtClean="0">
                <a:solidFill>
                  <a:srgbClr val="333333"/>
                </a:solidFill>
                <a:latin typeface="Consolas" panose="020B0609020204030204" pitchFamily="49" charset="0"/>
              </a:rPr>
              <a:t>-Dubai </a:t>
            </a:r>
            <a:endParaRPr lang="tr-TR" sz="1200" dirty="0" smtClean="0">
              <a:solidFill>
                <a:srgbClr val="333333"/>
              </a:solidFill>
              <a:latin typeface="Consolas" panose="020B0609020204030204" pitchFamily="49" charset="0"/>
            </a:endParaRPr>
          </a:p>
          <a:p>
            <a:r>
              <a:rPr lang="tr-TR" sz="1200" dirty="0" smtClean="0">
                <a:solidFill>
                  <a:srgbClr val="333333"/>
                </a:solidFill>
                <a:latin typeface="Consolas" panose="020B0609020204030204" pitchFamily="49" charset="0"/>
              </a:rPr>
              <a:t>1</a:t>
            </a:r>
            <a:r>
              <a:rPr lang="en-US" sz="1200" dirty="0" smtClean="0">
                <a:solidFill>
                  <a:srgbClr val="333333"/>
                </a:solidFill>
                <a:latin typeface="Consolas" panose="020B0609020204030204" pitchFamily="49" charset="0"/>
              </a:rPr>
              <a:t>6-18</a:t>
            </a:r>
            <a:r>
              <a:rPr lang="tr-TR" sz="1200" dirty="0" smtClean="0">
                <a:solidFill>
                  <a:srgbClr val="333333"/>
                </a:solidFill>
                <a:latin typeface="Consolas" panose="020B0609020204030204" pitchFamily="49" charset="0"/>
              </a:rPr>
              <a:t> </a:t>
            </a:r>
            <a:r>
              <a:rPr lang="en-US" sz="1200" dirty="0" err="1" smtClean="0">
                <a:solidFill>
                  <a:srgbClr val="333333"/>
                </a:solidFill>
                <a:latin typeface="Consolas" panose="020B0609020204030204" pitchFamily="49" charset="0"/>
              </a:rPr>
              <a:t>Novem</a:t>
            </a:r>
            <a:r>
              <a:rPr lang="tr-TR" sz="1200" dirty="0" err="1" smtClean="0">
                <a:solidFill>
                  <a:srgbClr val="333333"/>
                </a:solidFill>
                <a:latin typeface="Consolas" panose="020B0609020204030204" pitchFamily="49" charset="0"/>
              </a:rPr>
              <a:t>ber</a:t>
            </a:r>
            <a:r>
              <a:rPr lang="tr-TR" sz="1200" dirty="0" smtClean="0">
                <a:solidFill>
                  <a:srgbClr val="333333"/>
                </a:solidFill>
                <a:latin typeface="Consolas" panose="020B0609020204030204" pitchFamily="49" charset="0"/>
              </a:rPr>
              <a:t> 2015</a:t>
            </a:r>
            <a:endParaRPr lang="tr-TR" sz="1200" dirty="0">
              <a:solidFill>
                <a:srgbClr val="333333"/>
              </a:solidFill>
              <a:latin typeface="Consolas" panose="020B0609020204030204" pitchFamily="49" charset="0"/>
            </a:endParaRPr>
          </a:p>
        </p:txBody>
      </p:sp>
      <p:pic>
        <p:nvPicPr>
          <p:cNvPr id="4" name="Resim 3"/>
          <p:cNvPicPr>
            <a:picLocks noChangeAspect="1"/>
          </p:cNvPicPr>
          <p:nvPr/>
        </p:nvPicPr>
        <p:blipFill>
          <a:blip r:embed="rId4"/>
          <a:stretch>
            <a:fillRect/>
          </a:stretch>
        </p:blipFill>
        <p:spPr>
          <a:xfrm>
            <a:off x="10387765" y="0"/>
            <a:ext cx="1804235" cy="17450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Dikdörtgen 9"/>
          <p:cNvSpPr/>
          <p:nvPr/>
        </p:nvSpPr>
        <p:spPr>
          <a:xfrm>
            <a:off x="3746402" y="3273160"/>
            <a:ext cx="6096000" cy="1292662"/>
          </a:xfrm>
          <a:prstGeom prst="rect">
            <a:avLst/>
          </a:prstGeom>
        </p:spPr>
        <p:txBody>
          <a:bodyPr>
            <a:spAutoFit/>
          </a:bodyPr>
          <a:lstStyle/>
          <a:p>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Dr</a:t>
            </a:r>
            <a:r>
              <a:rPr lang="en-US" sz="2400" dirty="0">
                <a:solidFill>
                  <a:srgbClr val="0070C0"/>
                </a:solidFill>
                <a:latin typeface="Times New Roman" panose="02020603050405020304" pitchFamily="18" charset="0"/>
                <a:cs typeface="Times New Roman" panose="02020603050405020304" pitchFamily="18" charset="0"/>
              </a:rPr>
              <a:t>. Merve Sağıroğlu</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Assoc. Prof. Dr. A. Cuneyt AYDIN,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Mahyar</a:t>
            </a:r>
            <a:r>
              <a:rPr lang="en-US" dirty="0">
                <a:latin typeface="Times New Roman" panose="02020603050405020304" pitchFamily="18" charset="0"/>
                <a:cs typeface="Times New Roman" panose="02020603050405020304" pitchFamily="18" charset="0"/>
              </a:rPr>
              <a:t> MAALI, Mahmut KILIC</a:t>
            </a:r>
            <a:endParaRPr lang="en-US" dirty="0"/>
          </a:p>
        </p:txBody>
      </p:sp>
    </p:spTree>
    <p:extLst>
      <p:ext uri="{BB962C8B-B14F-4D97-AF65-F5344CB8AC3E}">
        <p14:creationId xmlns:p14="http://schemas.microsoft.com/office/powerpoint/2010/main" val="250698201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C767B31-E1C6-411D-9755-889385CB67FB}" type="slidenum">
              <a:rPr lang="tr-TR" smtClean="0"/>
              <a:t>10</a:t>
            </a:fld>
            <a:endParaRPr lang="tr-TR"/>
          </a:p>
        </p:txBody>
      </p:sp>
      <p:pic>
        <p:nvPicPr>
          <p:cNvPr id="8"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5602514" y="3048001"/>
            <a:ext cx="6270172" cy="3308349"/>
          </a:xfrm>
          <a:prstGeom prst="round2DiagRect">
            <a:avLst>
              <a:gd name="adj1" fmla="val 16667"/>
              <a:gd name="adj2" fmla="val 0"/>
            </a:avLst>
          </a:prstGeom>
          <a:ln w="88900" cap="sq">
            <a:solidFill>
              <a:schemeClr val="accent4">
                <a:lumMod val="60000"/>
                <a:lumOff val="40000"/>
              </a:schemeClr>
            </a:solidFill>
            <a:miter lim="800000"/>
          </a:ln>
          <a:effectLst>
            <a:outerShdw blurRad="254000" algn="tl" rotWithShape="0">
              <a:srgbClr val="000000">
                <a:alpha val="43000"/>
              </a:srgbClr>
            </a:outerShdw>
          </a:effectLst>
        </p:spPr>
      </p:pic>
      <p:sp>
        <p:nvSpPr>
          <p:cNvPr id="9" name="İçerik Yer Tutucusu 2"/>
          <p:cNvSpPr txBox="1">
            <a:spLocks/>
          </p:cNvSpPr>
          <p:nvPr/>
        </p:nvSpPr>
        <p:spPr>
          <a:xfrm>
            <a:off x="2960958" y="325122"/>
            <a:ext cx="8911728" cy="90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000" b="1" i="1" dirty="0">
                <a:solidFill>
                  <a:schemeClr val="accent6">
                    <a:lumMod val="75000"/>
                  </a:schemeClr>
                </a:solidFill>
                <a:latin typeface="Times New Roman" panose="02020603050405020304" pitchFamily="18" charset="0"/>
                <a:cs typeface="Times New Roman" panose="02020603050405020304" pitchFamily="18" charset="0"/>
              </a:rPr>
              <a:t>Moment-rotation curve characteristics</a:t>
            </a:r>
            <a:endParaRPr lang="tr-TR"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p:txBody>
      </p:sp>
      <p:sp>
        <p:nvSpPr>
          <p:cNvPr id="10" name="İçerik Yer Tutucusu 2"/>
          <p:cNvSpPr>
            <a:spLocks noGrp="1"/>
          </p:cNvSpPr>
          <p:nvPr>
            <p:ph idx="1"/>
          </p:nvPr>
        </p:nvSpPr>
        <p:spPr>
          <a:xfrm>
            <a:off x="344714" y="1234169"/>
            <a:ext cx="11527972" cy="1698291"/>
          </a:xfrm>
        </p:spPr>
        <p:txBody>
          <a:bodyPr>
            <a:normAutofit/>
          </a:bodyPr>
          <a:lstStyle/>
          <a:p>
            <a:pPr algn="just"/>
            <a:r>
              <a:rPr lang="en-US" dirty="0">
                <a:latin typeface="Times New Roman" panose="02020603050405020304" pitchFamily="18" charset="0"/>
                <a:cs typeface="Times New Roman" panose="02020603050405020304" pitchFamily="18" charset="0"/>
              </a:rPr>
              <a:t>The moment-rotation curve shows the behavior of the moment connections that describe the relationship between the applied moment (M) and the corresponding rotation (Ɵ) between the members.</a:t>
            </a:r>
            <a:endParaRPr lang="tr-TR" dirty="0">
              <a:latin typeface="Times New Roman" panose="02020603050405020304" pitchFamily="18" charset="0"/>
              <a:cs typeface="Times New Roman" panose="02020603050405020304" pitchFamily="18" charset="0"/>
            </a:endParaRPr>
          </a:p>
        </p:txBody>
      </p:sp>
      <p:sp>
        <p:nvSpPr>
          <p:cNvPr id="3" name="Rectangle 2"/>
          <p:cNvSpPr/>
          <p:nvPr/>
        </p:nvSpPr>
        <p:spPr>
          <a:xfrm>
            <a:off x="213756" y="2932460"/>
            <a:ext cx="4869872" cy="3539430"/>
          </a:xfrm>
          <a:prstGeom prst="rect">
            <a:avLst/>
          </a:prstGeom>
        </p:spPr>
        <p:txBody>
          <a:bodyPr wrap="square">
            <a:spAutoFit/>
          </a:bodyPr>
          <a:lstStyle/>
          <a:p>
            <a:pPr marL="457200" indent="-457200" algn="just">
              <a:spcAft>
                <a:spcPts val="0"/>
              </a:spcAft>
              <a:buFont typeface="Arial" panose="020B0604020202020204" pitchFamily="34" charset="0"/>
              <a:buChar char="•"/>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M–Ɵ curve of the connection may be characterized by using the aforementioned relationships. The main features of this curve are moment resistance, rotational stiffness, and rotation capacity.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0623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67B31-E1C6-411D-9755-889385CB67FB}" type="slidenum">
              <a:rPr lang="tr-TR" smtClean="0"/>
              <a:t>11</a:t>
            </a:fld>
            <a:endParaRPr lang="tr-TR"/>
          </a:p>
        </p:txBody>
      </p:sp>
      <mc:AlternateContent xmlns:mc="http://schemas.openxmlformats.org/markup-compatibility/2006" xmlns:a14="http://schemas.microsoft.com/office/drawing/2010/main">
        <mc:Choice Requires="a14">
          <p:sp>
            <p:nvSpPr>
              <p:cNvPr id="5" name="Rectangle 4"/>
              <p:cNvSpPr/>
              <p:nvPr/>
            </p:nvSpPr>
            <p:spPr>
              <a:xfrm>
                <a:off x="187036" y="185826"/>
                <a:ext cx="11755582" cy="6607002"/>
              </a:xfrm>
              <a:prstGeom prst="rect">
                <a:avLst/>
              </a:prstGeom>
            </p:spPr>
            <p:txBody>
              <a:bodyPr wrap="square">
                <a:spAutoFit/>
              </a:bodyPr>
              <a:lstStyle/>
              <a:p>
                <a:pPr marL="342900" indent="-342900" algn="just">
                  <a:lnSpc>
                    <a:spcPct val="150000"/>
                  </a:lnSpc>
                  <a:spcAft>
                    <a:spcPts val="0"/>
                  </a:spcAft>
                  <a:buFont typeface="Arial" panose="020B0604020202020204" pitchFamily="34" charset="0"/>
                  <a:buChar char="•"/>
                </a:pP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rotation and the bending moment (M) are predicted by using displacements of the beam as well as multiplication of the distance between the load application point and beam end bolted to the column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
                </a:r>
                <a:r>
                  <a:rPr lang="en-US" sz="2400" baseline="-25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load</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respectively</a:t>
                </a: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tr-TR"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tr-TR" sz="2400"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2400" dirty="0" err="1"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PL</a:t>
                </a:r>
                <a:r>
                  <a:rPr lang="en-US" sz="2400" baseline="-25000" dirty="0" err="1"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load</a:t>
                </a:r>
                <a:r>
                  <a:rPr lang="en-US" sz="2400"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Arial" panose="020B0604020202020204" pitchFamily="34" charset="0"/>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rotational deformation of the joint (Ɵ) is equal to the connection rotation. The beam rotation is approximately given </a:t>
                </a: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by</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tr-TR" sz="2400"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Ɵ=</a:t>
                </a:r>
                <a14:m>
                  <m:oMath xmlns:m="http://schemas.openxmlformats.org/officeDocument/2006/math">
                    <m:f>
                      <m:fPr>
                        <m:ctrlPr>
                          <a:rPr lang="tr-TR"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arctan</m:t>
                        </m:r>
                        <m:r>
                          <a:rPr lang="en-US" sz="2400">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𝛿</m:t>
                        </m:r>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𝐷𝑇</m:t>
                        </m:r>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𝛿</m:t>
                        </m:r>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𝐷𝑇</m:t>
                        </m:r>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𝛿</m:t>
                        </m:r>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𝑒𝑙</m:t>
                        </m:r>
                        <m:d>
                          <m:dPr>
                            <m:ctrlPr>
                              <a:rPr lang="tr-TR"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𝐷𝑇</m:t>
                            </m:r>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1</m:t>
                            </m:r>
                          </m:e>
                        </m:d>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tr-TR" sz="2400" dirty="0" smtClean="0">
                    <a:solidFill>
                      <a:srgbClr val="00B050"/>
                    </a:solidFill>
                    <a:effectLst/>
                    <a:ea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2400" i="1" baseline="-2500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𝑏</m:t>
                    </m:r>
                    <m:r>
                      <a:rPr lang="en-US" sz="2400" i="1" baseline="-2500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baseline="-2500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𝑒𝑙</m:t>
                    </m:r>
                    <m:d>
                      <m:dPr>
                        <m:ctrlPr>
                          <a:rPr lang="tr-TR" sz="2400" i="1" baseline="-2500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baseline="-2500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𝐷𝑇𝑖</m:t>
                        </m:r>
                      </m:e>
                    </m:d>
                    <m:r>
                      <a:rPr lang="en-US" sz="2400"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tr-TR"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tr-TR"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𝑃</m:t>
                            </m:r>
                          </m:num>
                          <m:den>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𝐸𝐼</m:t>
                            </m:r>
                          </m:den>
                        </m:f>
                      </m:e>
                    </m:d>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tr-TR"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tr-TR"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tr-TR"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𝑋</m:t>
                                </m:r>
                              </m:e>
                              <m:sup>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2400" i="1" baseline="-25000">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𝐷𝑇𝑖</m:t>
                            </m:r>
                          </m:num>
                          <m:den>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6</m:t>
                            </m:r>
                          </m:den>
                        </m:f>
                      </m:e>
                    </m:d>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tr-TR"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tr-TR"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2400" i="1" baseline="-25000">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𝑙𝑜𝑎𝑑</m:t>
                            </m:r>
                            <m:sSup>
                              <m:sSupPr>
                                <m:ctrlPr>
                                  <a:rPr lang="tr-TR"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𝑋</m:t>
                                </m:r>
                              </m:e>
                              <m:sup>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i="1" baseline="-25000">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𝐷𝑇𝑖</m:t>
                            </m:r>
                          </m:num>
                          <m:den>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2</m:t>
                            </m:r>
                          </m:den>
                        </m:f>
                      </m:e>
                    </m:d>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3773805"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87036" y="185826"/>
                <a:ext cx="11755582" cy="6607002"/>
              </a:xfrm>
              <a:prstGeom prst="rect">
                <a:avLst/>
              </a:prstGeom>
              <a:blipFill rotWithShape="0">
                <a:blip r:embed="rId3"/>
                <a:stretch>
                  <a:fillRect l="-726" r="-2023"/>
                </a:stretch>
              </a:blipFill>
            </p:spPr>
            <p:txBody>
              <a:bodyPr/>
              <a:lstStyle/>
              <a:p>
                <a:r>
                  <a:rPr lang="tr-TR">
                    <a:noFill/>
                  </a:rPr>
                  <a:t> </a:t>
                </a:r>
              </a:p>
            </p:txBody>
          </p:sp>
        </mc:Fallback>
      </mc:AlternateContent>
    </p:spTree>
    <p:extLst>
      <p:ext uri="{BB962C8B-B14F-4D97-AF65-F5344CB8AC3E}">
        <p14:creationId xmlns:p14="http://schemas.microsoft.com/office/powerpoint/2010/main" val="1863279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C767B31-E1C6-411D-9755-889385CB67FB}" type="slidenum">
              <a:rPr lang="tr-TR" smtClean="0"/>
              <a:t>12</a:t>
            </a:fld>
            <a:endParaRPr lang="tr-T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242353586"/>
              </p:ext>
            </p:extLst>
          </p:nvPr>
        </p:nvGraphicFramePr>
        <p:xfrm>
          <a:off x="571499" y="2649976"/>
          <a:ext cx="11049001" cy="3706374"/>
        </p:xfrm>
        <a:graphic>
          <a:graphicData uri="http://schemas.openxmlformats.org/drawingml/2006/table">
            <a:tbl>
              <a:tblPr firstRow="1" firstCol="1" bandRow="1">
                <a:tableStyleId>{00A15C55-8517-42AA-B614-E9B94910E393}</a:tableStyleId>
              </a:tblPr>
              <a:tblGrid>
                <a:gridCol w="1805406"/>
                <a:gridCol w="1420901"/>
                <a:gridCol w="693877"/>
                <a:gridCol w="696088"/>
                <a:gridCol w="696088"/>
                <a:gridCol w="696088"/>
                <a:gridCol w="777848"/>
                <a:gridCol w="777848"/>
                <a:gridCol w="696088"/>
                <a:gridCol w="775640"/>
                <a:gridCol w="775640"/>
                <a:gridCol w="711556"/>
                <a:gridCol w="525933"/>
              </a:tblGrid>
              <a:tr h="734179">
                <a:tc rowSpan="2">
                  <a:txBody>
                    <a:bodyPr/>
                    <a:lstStyle/>
                    <a:p>
                      <a:pPr algn="ctr">
                        <a:lnSpc>
                          <a:spcPct val="107000"/>
                        </a:lnSpc>
                        <a:spcAft>
                          <a:spcPts val="0"/>
                        </a:spcAft>
                      </a:pPr>
                      <a:r>
                        <a:rPr lang="en-US" sz="1800" dirty="0" smtClean="0">
                          <a:effectLst/>
                        </a:rPr>
                        <a:t>Specimens</a:t>
                      </a:r>
                      <a:r>
                        <a:rPr lang="en-US" sz="1800" baseline="0" dirty="0" smtClean="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4">
                  <a:txBody>
                    <a:bodyPr/>
                    <a:lstStyle/>
                    <a:p>
                      <a:pPr algn="ctr">
                        <a:lnSpc>
                          <a:spcPct val="107000"/>
                        </a:lnSpc>
                        <a:spcAft>
                          <a:spcPts val="0"/>
                        </a:spcAft>
                      </a:pPr>
                      <a:r>
                        <a:rPr lang="en-US" sz="1800" dirty="0">
                          <a:effectLst/>
                        </a:rPr>
                        <a:t>Resistance</a:t>
                      </a:r>
                      <a:endParaRPr lang="en-US" sz="3200" dirty="0">
                        <a:effectLst/>
                      </a:endParaRPr>
                    </a:p>
                    <a:p>
                      <a:pPr algn="ctr">
                        <a:lnSpc>
                          <a:spcPct val="107000"/>
                        </a:lnSpc>
                        <a:spcAft>
                          <a:spcPts val="0"/>
                        </a:spcAft>
                      </a:pPr>
                      <a:r>
                        <a:rPr lang="en-US" sz="1800" dirty="0">
                          <a:effectLst/>
                        </a:rPr>
                        <a:t>(</a:t>
                      </a:r>
                      <a:r>
                        <a:rPr lang="en-US" sz="1800" dirty="0" err="1">
                          <a:effectLst/>
                        </a:rPr>
                        <a:t>KN.m</a:t>
                      </a:r>
                      <a:r>
                        <a:rPr lang="en-US" sz="1800" dirty="0">
                          <a:effectLst/>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0"/>
                        </a:spcAft>
                      </a:pPr>
                      <a:r>
                        <a:rPr lang="en-US" sz="1800">
                          <a:effectLst/>
                        </a:rPr>
                        <a:t>Stiffness</a:t>
                      </a:r>
                      <a:endParaRPr lang="en-US" sz="3200">
                        <a:effectLst/>
                      </a:endParaRPr>
                    </a:p>
                    <a:p>
                      <a:pPr algn="ctr">
                        <a:lnSpc>
                          <a:spcPct val="107000"/>
                        </a:lnSpc>
                        <a:spcAft>
                          <a:spcPts val="0"/>
                        </a:spcAft>
                      </a:pPr>
                      <a:r>
                        <a:rPr lang="en-US" sz="1800">
                          <a:effectLst/>
                        </a:rPr>
                        <a:t>(KN m/rad)</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US"/>
                    </a:p>
                  </a:txBody>
                  <a:tcPr/>
                </a:tc>
                <a:tc hMerge="1">
                  <a:txBody>
                    <a:bodyPr/>
                    <a:lstStyle/>
                    <a:p>
                      <a:endParaRPr lang="en-US"/>
                    </a:p>
                  </a:txBody>
                  <a:tcPr/>
                </a:tc>
                <a:tc gridSpan="5">
                  <a:txBody>
                    <a:bodyPr/>
                    <a:lstStyle/>
                    <a:p>
                      <a:pPr algn="ctr">
                        <a:lnSpc>
                          <a:spcPct val="107000"/>
                        </a:lnSpc>
                        <a:spcAft>
                          <a:spcPts val="0"/>
                        </a:spcAft>
                      </a:pPr>
                      <a:r>
                        <a:rPr lang="en-US" sz="1800">
                          <a:effectLst/>
                        </a:rPr>
                        <a:t>Rotation</a:t>
                      </a:r>
                      <a:endParaRPr lang="en-US" sz="3200">
                        <a:effectLst/>
                      </a:endParaRPr>
                    </a:p>
                    <a:p>
                      <a:pPr algn="ctr">
                        <a:lnSpc>
                          <a:spcPct val="107000"/>
                        </a:lnSpc>
                        <a:spcAft>
                          <a:spcPts val="0"/>
                        </a:spcAft>
                      </a:pPr>
                      <a:r>
                        <a:rPr lang="en-US" sz="1800">
                          <a:effectLst/>
                        </a:rPr>
                        <a:t>(rad)</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1739">
                <a:tc vMerge="1">
                  <a:txBody>
                    <a:bodyPr/>
                    <a:lstStyle/>
                    <a:p>
                      <a:endParaRPr lang="en-US"/>
                    </a:p>
                  </a:txBody>
                  <a:tcPr/>
                </a:tc>
                <a:tc>
                  <a:txBody>
                    <a:bodyPr/>
                    <a:lstStyle/>
                    <a:p>
                      <a:pPr algn="ctr">
                        <a:lnSpc>
                          <a:spcPct val="107000"/>
                        </a:lnSpc>
                        <a:spcAft>
                          <a:spcPts val="0"/>
                        </a:spcAft>
                      </a:pPr>
                      <a:r>
                        <a:rPr lang="en-US" sz="1800">
                          <a:effectLst/>
                        </a:rPr>
                        <a:t>KR (knee-range)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dirty="0" err="1">
                          <a:effectLst/>
                        </a:rPr>
                        <a:t>M</a:t>
                      </a:r>
                      <a:r>
                        <a:rPr lang="en-US" sz="1800" baseline="-25000" dirty="0" err="1">
                          <a:effectLst/>
                        </a:rPr>
                        <a:t>j.Rd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dirty="0" err="1">
                          <a:effectLst/>
                        </a:rPr>
                        <a:t>M</a:t>
                      </a:r>
                      <a:r>
                        <a:rPr lang="en-US" sz="1800" baseline="-25000" dirty="0" err="1">
                          <a:effectLst/>
                        </a:rPr>
                        <a:t>j</a:t>
                      </a:r>
                      <a:r>
                        <a:rPr lang="en-US" sz="1800" baseline="-25000" dirty="0">
                          <a:effectLst/>
                        </a:rPr>
                        <a:t>. max</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dirty="0" err="1">
                          <a:effectLst/>
                        </a:rPr>
                        <a:t>M</a:t>
                      </a:r>
                      <a:r>
                        <a:rPr lang="en-US" sz="1800" baseline="-25000" dirty="0" err="1">
                          <a:effectLst/>
                        </a:rPr>
                        <a:t>ӨCd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S</a:t>
                      </a:r>
                      <a:r>
                        <a:rPr lang="en-US" sz="1800" baseline="-25000">
                          <a:effectLst/>
                        </a:rPr>
                        <a:t>j.ini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dirty="0" err="1">
                          <a:effectLst/>
                        </a:rPr>
                        <a:t>S</a:t>
                      </a:r>
                      <a:r>
                        <a:rPr lang="en-US" sz="1800" baseline="-25000" dirty="0" err="1">
                          <a:effectLst/>
                        </a:rPr>
                        <a:t>j.p</a:t>
                      </a:r>
                      <a:r>
                        <a:rPr lang="en-US" sz="1800" baseline="-25000" dirty="0">
                          <a:effectLst/>
                        </a:rPr>
                        <a:t>−l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dirty="0">
                          <a:effectLst/>
                        </a:rPr>
                        <a:t>S</a:t>
                      </a:r>
                      <a:r>
                        <a:rPr lang="en-US" sz="1800" baseline="-25000" dirty="0">
                          <a:effectLst/>
                        </a:rPr>
                        <a:t>j.ini</a:t>
                      </a:r>
                      <a:r>
                        <a:rPr lang="en-US" sz="1800" dirty="0">
                          <a:effectLst/>
                        </a:rPr>
                        <a:t>/</a:t>
                      </a:r>
                      <a:r>
                        <a:rPr lang="en-US" sz="1800" dirty="0" err="1">
                          <a:effectLst/>
                        </a:rPr>
                        <a:t>S</a:t>
                      </a:r>
                      <a:r>
                        <a:rPr lang="en-US" sz="1800" baseline="-25000" dirty="0" err="1">
                          <a:effectLst/>
                        </a:rPr>
                        <a:t>j.p</a:t>
                      </a:r>
                      <a:r>
                        <a:rPr lang="en-US" sz="1800" baseline="-25000" dirty="0">
                          <a:effectLst/>
                        </a:rPr>
                        <a:t>−l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Ө</a:t>
                      </a:r>
                      <a:r>
                        <a:rPr lang="en-US" sz="1800" baseline="-25000">
                          <a:effectLst/>
                        </a:rPr>
                        <a:t>M.Rd</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Ө</a:t>
                      </a:r>
                      <a:r>
                        <a:rPr lang="en-US" sz="1800" baseline="-25000">
                          <a:effectLst/>
                        </a:rPr>
                        <a:t>Min.K.R</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Ө</a:t>
                      </a:r>
                      <a:r>
                        <a:rPr lang="en-US" sz="1800" baseline="-25000">
                          <a:effectLst/>
                        </a:rPr>
                        <a:t>Msup.k.R</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Ө</a:t>
                      </a:r>
                      <a:r>
                        <a:rPr lang="en-US" sz="1800" baseline="-25000">
                          <a:effectLst/>
                        </a:rPr>
                        <a:t>Mj. max</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Ө</a:t>
                      </a:r>
                      <a:r>
                        <a:rPr lang="en-US" sz="1800" baseline="-25000">
                          <a:effectLst/>
                        </a:rPr>
                        <a:t>Cd</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70114">
                <a:tc>
                  <a:txBody>
                    <a:bodyPr/>
                    <a:lstStyle/>
                    <a:p>
                      <a:pPr algn="ctr">
                        <a:lnSpc>
                          <a:spcPct val="107000"/>
                        </a:lnSpc>
                        <a:spcAft>
                          <a:spcPts val="0"/>
                        </a:spcAft>
                      </a:pPr>
                      <a:r>
                        <a:rPr lang="en-US" sz="1800" dirty="0" smtClean="0">
                          <a:effectLst/>
                        </a:rPr>
                        <a:t>Manufactured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1.56-9.58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8.88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10.55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dirty="0">
                          <a:effectLst/>
                        </a:rPr>
                        <a:t>8.28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1.60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0.36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dirty="0">
                          <a:effectLst/>
                        </a:rPr>
                        <a:t>4.44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dirty="0">
                          <a:effectLst/>
                        </a:rPr>
                        <a:t>0.14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0.02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0.16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0.23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0.36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70114">
                <a:tc>
                  <a:txBody>
                    <a:bodyPr/>
                    <a:lstStyle/>
                    <a:p>
                      <a:pPr algn="ctr">
                        <a:lnSpc>
                          <a:spcPct val="107000"/>
                        </a:lnSpc>
                        <a:spcAft>
                          <a:spcPts val="0"/>
                        </a:spcAft>
                      </a:pPr>
                      <a:r>
                        <a:rPr lang="en-US" sz="1800">
                          <a:effectLst/>
                        </a:rPr>
                        <a:t>Sinusoidal 30</a:t>
                      </a:r>
                      <a:r>
                        <a:rPr lang="en-US" sz="1800" baseline="30000">
                          <a:effectLst/>
                        </a:rPr>
                        <a: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3.45-7.86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7.06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8.91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8.22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1.73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0.45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3.84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dirty="0">
                          <a:effectLst/>
                        </a:rPr>
                        <a:t>0.09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0.05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0.14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0.25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0.30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70114">
                <a:tc>
                  <a:txBody>
                    <a:bodyPr/>
                    <a:lstStyle/>
                    <a:p>
                      <a:pPr algn="ctr">
                        <a:lnSpc>
                          <a:spcPct val="107000"/>
                        </a:lnSpc>
                        <a:spcAft>
                          <a:spcPts val="0"/>
                        </a:spcAft>
                      </a:pPr>
                      <a:r>
                        <a:rPr lang="en-US" sz="1800">
                          <a:effectLst/>
                        </a:rPr>
                        <a:t>Sinusoidal 70°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4.8-11.43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9.03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11.90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11.57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1.21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0.59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2.05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dirty="0">
                          <a:effectLst/>
                        </a:rPr>
                        <a:t>0.18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dirty="0">
                          <a:effectLst/>
                        </a:rPr>
                        <a:t>0.09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0.24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0.27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0.30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70114">
                <a:tc>
                  <a:txBody>
                    <a:bodyPr/>
                    <a:lstStyle/>
                    <a:p>
                      <a:pPr algn="ctr">
                        <a:lnSpc>
                          <a:spcPct val="107000"/>
                        </a:lnSpc>
                        <a:spcAft>
                          <a:spcPts val="0"/>
                        </a:spcAft>
                      </a:pPr>
                      <a:r>
                        <a:rPr lang="en-US" sz="1800">
                          <a:effectLst/>
                        </a:rPr>
                        <a:t>IPE 160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2.87-6.14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5.45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6.57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4.573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3.09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0.43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7.18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a:effectLst/>
                        </a:rPr>
                        <a:t>0.08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dirty="0">
                          <a:effectLst/>
                        </a:rPr>
                        <a:t>0.04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dirty="0">
                          <a:effectLst/>
                        </a:rPr>
                        <a:t>0.15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dirty="0">
                          <a:effectLst/>
                        </a:rPr>
                        <a:t>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dirty="0">
                          <a:effectLst/>
                        </a:rPr>
                        <a:t>0.39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6" name="İçerik Yer Tutucusu 2"/>
          <p:cNvSpPr txBox="1">
            <a:spLocks/>
          </p:cNvSpPr>
          <p:nvPr/>
        </p:nvSpPr>
        <p:spPr>
          <a:xfrm>
            <a:off x="2442072" y="376373"/>
            <a:ext cx="8911728" cy="90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000" b="1" i="1" dirty="0">
                <a:solidFill>
                  <a:schemeClr val="accent6">
                    <a:lumMod val="75000"/>
                  </a:schemeClr>
                </a:solidFill>
                <a:latin typeface="Times New Roman" panose="02020603050405020304" pitchFamily="18" charset="0"/>
                <a:cs typeface="Times New Roman" panose="02020603050405020304" pitchFamily="18" charset="0"/>
              </a:rPr>
              <a:t> Test </a:t>
            </a:r>
            <a:r>
              <a:rPr lang="en-US" sz="4000" b="1" i="1" dirty="0" smtClean="0">
                <a:solidFill>
                  <a:schemeClr val="accent6">
                    <a:lumMod val="75000"/>
                  </a:schemeClr>
                </a:solidFill>
                <a:latin typeface="Times New Roman" panose="02020603050405020304" pitchFamily="18" charset="0"/>
                <a:cs typeface="Times New Roman" panose="02020603050405020304" pitchFamily="18" charset="0"/>
              </a:rPr>
              <a:t>results</a:t>
            </a:r>
            <a:endParaRPr lang="tr-TR"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p:txBody>
      </p:sp>
      <p:sp>
        <p:nvSpPr>
          <p:cNvPr id="7" name="İçerik Yer Tutucusu 2"/>
          <p:cNvSpPr txBox="1">
            <a:spLocks/>
          </p:cNvSpPr>
          <p:nvPr/>
        </p:nvSpPr>
        <p:spPr>
          <a:xfrm>
            <a:off x="838200" y="1424471"/>
            <a:ext cx="10515600" cy="8198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smtClean="0"/>
              <a:t>T</a:t>
            </a:r>
            <a:r>
              <a:rPr lang="tr-TR" dirty="0" smtClean="0"/>
              <a:t>he t</a:t>
            </a:r>
            <a:r>
              <a:rPr lang="en-US" dirty="0" smtClean="0"/>
              <a:t>able </a:t>
            </a:r>
            <a:r>
              <a:rPr lang="tr-TR" dirty="0" smtClean="0"/>
              <a:t>is</a:t>
            </a:r>
            <a:r>
              <a:rPr lang="en-US" dirty="0" smtClean="0"/>
              <a:t> </a:t>
            </a:r>
            <a:r>
              <a:rPr lang="en-US" dirty="0"/>
              <a:t>obtained from the moment-rotation curves of the tested systems. </a:t>
            </a:r>
            <a:endParaRPr lang="tr-TR" dirty="0"/>
          </a:p>
        </p:txBody>
      </p:sp>
    </p:spTree>
    <p:extLst>
      <p:ext uri="{BB962C8B-B14F-4D97-AF65-F5344CB8AC3E}">
        <p14:creationId xmlns:p14="http://schemas.microsoft.com/office/powerpoint/2010/main" val="328925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ik 12"/>
          <p:cNvGraphicFramePr/>
          <p:nvPr>
            <p:extLst>
              <p:ext uri="{D42A27DB-BD31-4B8C-83A1-F6EECF244321}">
                <p14:modId xmlns:p14="http://schemas.microsoft.com/office/powerpoint/2010/main" val="3170341388"/>
              </p:ext>
            </p:extLst>
          </p:nvPr>
        </p:nvGraphicFramePr>
        <p:xfrm>
          <a:off x="5537713" y="389329"/>
          <a:ext cx="6102744" cy="3921414"/>
        </p:xfrm>
        <a:graphic>
          <a:graphicData uri="http://schemas.openxmlformats.org/drawingml/2006/chart">
            <c:chart xmlns:c="http://schemas.openxmlformats.org/drawingml/2006/chart" xmlns:r="http://schemas.openxmlformats.org/officeDocument/2006/relationships" r:id="rId3"/>
          </a:graphicData>
        </a:graphic>
      </p:graphicFrame>
      <p:sp>
        <p:nvSpPr>
          <p:cNvPr id="4" name="Slayt Numarası Yer Tutucusu 3"/>
          <p:cNvSpPr>
            <a:spLocks noGrp="1"/>
          </p:cNvSpPr>
          <p:nvPr>
            <p:ph type="sldNum" sz="quarter" idx="12"/>
          </p:nvPr>
        </p:nvSpPr>
        <p:spPr/>
        <p:txBody>
          <a:bodyPr/>
          <a:lstStyle/>
          <a:p>
            <a:fld id="{9C767B31-E1C6-411D-9755-889385CB67FB}" type="slidenum">
              <a:rPr lang="tr-TR" smtClean="0"/>
              <a:t>13</a:t>
            </a:fld>
            <a:endParaRPr lang="tr-TR"/>
          </a:p>
        </p:txBody>
      </p:sp>
      <p:sp>
        <p:nvSpPr>
          <p:cNvPr id="9" name="İçerik Yer Tutucusu 2"/>
          <p:cNvSpPr txBox="1">
            <a:spLocks/>
          </p:cNvSpPr>
          <p:nvPr/>
        </p:nvSpPr>
        <p:spPr>
          <a:xfrm>
            <a:off x="881712" y="203798"/>
            <a:ext cx="3946792" cy="218861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tr-TR" sz="4000" b="1" i="1" dirty="0" smtClean="0">
                <a:solidFill>
                  <a:schemeClr val="accent6">
                    <a:lumMod val="75000"/>
                  </a:schemeClr>
                </a:solidFill>
                <a:latin typeface="Times New Roman" panose="02020603050405020304" pitchFamily="18" charset="0"/>
                <a:cs typeface="Times New Roman" panose="02020603050405020304" pitchFamily="18" charset="0"/>
              </a:rPr>
              <a:t>Moment-Rotation Curves</a:t>
            </a:r>
            <a:endParaRPr lang="tr-TR" sz="4000" i="1" dirty="0" smtClean="0">
              <a:solidFill>
                <a:schemeClr val="accent6">
                  <a:lumMod val="75000"/>
                </a:schemeClr>
              </a:solidFill>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marL="0" indent="0" algn="just">
              <a:buNone/>
            </a:pPr>
            <a:endParaRPr lang="tr-TR" dirty="0" smtClean="0">
              <a:latin typeface="Times New Roman" panose="02020603050405020304" pitchFamily="18" charset="0"/>
              <a:cs typeface="Times New Roman" panose="02020603050405020304" pitchFamily="18" charset="0"/>
            </a:endParaRPr>
          </a:p>
          <a:p>
            <a:pPr algn="just"/>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Standart</a:t>
            </a:r>
            <a:r>
              <a:rPr lang="en-US" sz="3000" dirty="0" smtClean="0">
                <a:latin typeface="Times New Roman" panose="02020603050405020304" pitchFamily="18" charset="0"/>
                <a:cs typeface="Times New Roman" panose="02020603050405020304" pitchFamily="18" charset="0"/>
              </a:rPr>
              <a:t> IPE profile</a:t>
            </a:r>
          </a:p>
          <a:p>
            <a:pPr marL="0" indent="0" algn="just">
              <a:buNone/>
            </a:pPr>
            <a:endParaRPr lang="en-US" dirty="0" smtClean="0">
              <a:latin typeface="Times New Roman" panose="02020603050405020304" pitchFamily="18" charset="0"/>
              <a:cs typeface="Times New Roman" panose="02020603050405020304" pitchFamily="18" charset="0"/>
            </a:endParaRPr>
          </a:p>
        </p:txBody>
      </p:sp>
      <p:sp>
        <p:nvSpPr>
          <p:cNvPr id="10" name="Dikdörtgen 9"/>
          <p:cNvSpPr/>
          <p:nvPr/>
        </p:nvSpPr>
        <p:spPr>
          <a:xfrm>
            <a:off x="773677" y="4299556"/>
            <a:ext cx="3523722" cy="523220"/>
          </a:xfrm>
          <a:prstGeom prst="rect">
            <a:avLst/>
          </a:prstGeom>
        </p:spPr>
        <p:txBody>
          <a:bodyPr wrap="none">
            <a:spAutoFit/>
          </a:bodyPr>
          <a:lstStyle/>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Manufactured beam</a:t>
            </a:r>
          </a:p>
        </p:txBody>
      </p:sp>
      <p:graphicFrame>
        <p:nvGraphicFramePr>
          <p:cNvPr id="14" name="Grafik 13"/>
          <p:cNvGraphicFramePr/>
          <p:nvPr>
            <p:extLst>
              <p:ext uri="{D42A27DB-BD31-4B8C-83A1-F6EECF244321}">
                <p14:modId xmlns:p14="http://schemas.microsoft.com/office/powerpoint/2010/main" val="2439623248"/>
              </p:ext>
            </p:extLst>
          </p:nvPr>
        </p:nvGraphicFramePr>
        <p:xfrm>
          <a:off x="5715817" y="1230898"/>
          <a:ext cx="5746534" cy="38200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fik 14"/>
          <p:cNvGraphicFramePr/>
          <p:nvPr>
            <p:extLst>
              <p:ext uri="{D42A27DB-BD31-4B8C-83A1-F6EECF244321}">
                <p14:modId xmlns:p14="http://schemas.microsoft.com/office/powerpoint/2010/main" val="502452206"/>
              </p:ext>
            </p:extLst>
          </p:nvPr>
        </p:nvGraphicFramePr>
        <p:xfrm>
          <a:off x="5878602" y="1974891"/>
          <a:ext cx="5463996" cy="33951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fik 11"/>
          <p:cNvGraphicFramePr/>
          <p:nvPr>
            <p:extLst>
              <p:ext uri="{D42A27DB-BD31-4B8C-83A1-F6EECF244321}">
                <p14:modId xmlns:p14="http://schemas.microsoft.com/office/powerpoint/2010/main" val="278632840"/>
              </p:ext>
            </p:extLst>
          </p:nvPr>
        </p:nvGraphicFramePr>
        <p:xfrm>
          <a:off x="5979626" y="2879677"/>
          <a:ext cx="5218917" cy="3426846"/>
        </p:xfrm>
        <a:graphic>
          <a:graphicData uri="http://schemas.openxmlformats.org/drawingml/2006/chart">
            <c:chart xmlns:c="http://schemas.openxmlformats.org/drawingml/2006/chart" xmlns:r="http://schemas.openxmlformats.org/officeDocument/2006/relationships" r:id="rId6"/>
          </a:graphicData>
        </a:graphic>
      </p:graphicFrame>
      <p:sp>
        <p:nvSpPr>
          <p:cNvPr id="16" name="Dikdörtgen 15"/>
          <p:cNvSpPr/>
          <p:nvPr/>
        </p:nvSpPr>
        <p:spPr>
          <a:xfrm>
            <a:off x="773677" y="3479076"/>
            <a:ext cx="3210333" cy="523220"/>
          </a:xfrm>
          <a:prstGeom prst="rect">
            <a:avLst/>
          </a:prstGeom>
        </p:spPr>
        <p:txBody>
          <a:bodyPr wrap="square">
            <a:spAutoFit/>
          </a:bodyPr>
          <a:lstStyle/>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Sinusoidal 70º</a:t>
            </a:r>
            <a:endParaRPr lang="tr-TR" sz="2800" dirty="0">
              <a:latin typeface="Times New Roman" panose="02020603050405020304" pitchFamily="18" charset="0"/>
              <a:cs typeface="Times New Roman" panose="02020603050405020304" pitchFamily="18" charset="0"/>
            </a:endParaRPr>
          </a:p>
        </p:txBody>
      </p:sp>
      <p:sp>
        <p:nvSpPr>
          <p:cNvPr id="18" name="Dikdörtgen 17"/>
          <p:cNvSpPr/>
          <p:nvPr/>
        </p:nvSpPr>
        <p:spPr>
          <a:xfrm>
            <a:off x="793758" y="2674136"/>
            <a:ext cx="3210333" cy="523220"/>
          </a:xfrm>
          <a:prstGeom prst="rect">
            <a:avLst/>
          </a:prstGeom>
        </p:spPr>
        <p:txBody>
          <a:bodyPr wrap="square">
            <a:spAutoFit/>
          </a:bodyPr>
          <a:lstStyle/>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Sinusoidal 30º</a:t>
            </a:r>
            <a:endParaRPr lang="tr-TR" sz="2800" dirty="0">
              <a:latin typeface="Times New Roman" panose="02020603050405020304" pitchFamily="18" charset="0"/>
              <a:cs typeface="Times New Roman" panose="02020603050405020304" pitchFamily="18" charset="0"/>
            </a:endParaRPr>
          </a:p>
        </p:txBody>
      </p:sp>
      <p:graphicFrame>
        <p:nvGraphicFramePr>
          <p:cNvPr id="19" name="Grafik 18"/>
          <p:cNvGraphicFramePr/>
          <p:nvPr>
            <p:extLst>
              <p:ext uri="{D42A27DB-BD31-4B8C-83A1-F6EECF244321}">
                <p14:modId xmlns:p14="http://schemas.microsoft.com/office/powerpoint/2010/main" val="1264715920"/>
              </p:ext>
            </p:extLst>
          </p:nvPr>
        </p:nvGraphicFramePr>
        <p:xfrm>
          <a:off x="1307482" y="1029830"/>
          <a:ext cx="8915794" cy="526126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3509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0" grpId="0"/>
      <p:bldGraphic spid="14" grpId="0">
        <p:bldAsOne/>
      </p:bldGraphic>
      <p:bldGraphic spid="15" grpId="0">
        <p:bldAsOne/>
      </p:bldGraphic>
      <p:bldGraphic spid="12" grpId="0">
        <p:bldAsOne/>
      </p:bldGraphic>
      <p:bldP spid="16" grpId="0"/>
      <p:bldP spid="18" grpId="0"/>
      <p:bldGraphic spid="1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İçerik Yer Tutucusu 3"/>
              <p:cNvGraphicFramePr>
                <a:graphicFrameLocks noGrp="1"/>
              </p:cNvGraphicFramePr>
              <p:nvPr>
                <p:ph idx="1"/>
                <p:extLst>
                  <p:ext uri="{D42A27DB-BD31-4B8C-83A1-F6EECF244321}">
                    <p14:modId xmlns:p14="http://schemas.microsoft.com/office/powerpoint/2010/main" val="61451147"/>
                  </p:ext>
                </p:extLst>
              </p:nvPr>
            </p:nvGraphicFramePr>
            <p:xfrm>
              <a:off x="822961" y="1865376"/>
              <a:ext cx="10935642" cy="3759454"/>
            </p:xfrm>
            <a:graphic>
              <a:graphicData uri="http://schemas.openxmlformats.org/drawingml/2006/table">
                <a:tbl>
                  <a:tblPr firstRow="1" firstCol="1" bandRow="1">
                    <a:tableStyleId>{00A15C55-8517-42AA-B614-E9B94910E393}</a:tableStyleId>
                  </a:tblPr>
                  <a:tblGrid>
                    <a:gridCol w="1915107"/>
                    <a:gridCol w="1296474"/>
                    <a:gridCol w="1406035"/>
                    <a:gridCol w="1040831"/>
                    <a:gridCol w="1168652"/>
                    <a:gridCol w="2592948"/>
                    <a:gridCol w="1515595"/>
                  </a:tblGrid>
                  <a:tr h="1675687">
                    <a:tc>
                      <a:txBody>
                        <a:bodyPr/>
                        <a:lstStyle/>
                        <a:p>
                          <a:pPr algn="ctr">
                            <a:lnSpc>
                              <a:spcPct val="107000"/>
                            </a:lnSpc>
                            <a:spcAft>
                              <a:spcPts val="800"/>
                            </a:spcAft>
                          </a:pPr>
                          <a:r>
                            <a:rPr lang="en-US" sz="2400" dirty="0">
                              <a:effectLst/>
                            </a:rPr>
                            <a:t>Experiment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2400">
                              <a:effectLst/>
                            </a:rPr>
                            <a:t>Ө</a:t>
                          </a:r>
                          <a:r>
                            <a:rPr lang="en-US" sz="2400" baseline="-25000">
                              <a:effectLst/>
                            </a:rPr>
                            <a:t>MR.d</a:t>
                          </a:r>
                          <a:endParaRPr lang="en-US" sz="2400">
                            <a:effectLst/>
                          </a:endParaRPr>
                        </a:p>
                        <a:p>
                          <a:pPr algn="ctr">
                            <a:lnSpc>
                              <a:spcPct val="107000"/>
                            </a:lnSpc>
                            <a:spcAft>
                              <a:spcPts val="800"/>
                            </a:spcAft>
                          </a:pPr>
                          <a:r>
                            <a:rPr lang="en-US" sz="2400">
                              <a:effectLst/>
                            </a:rPr>
                            <a:t>(rad)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2400" dirty="0" err="1" smtClean="0">
                              <a:effectLst/>
                            </a:rPr>
                            <a:t>Ө</a:t>
                          </a:r>
                          <a:r>
                            <a:rPr lang="en-US" sz="2400" baseline="-25000" dirty="0" err="1" smtClean="0">
                              <a:effectLst/>
                            </a:rPr>
                            <a:t>Mj.max</a:t>
                          </a:r>
                          <a:endParaRPr lang="en-US" sz="2400" dirty="0">
                            <a:effectLst/>
                          </a:endParaRPr>
                        </a:p>
                        <a:p>
                          <a:pPr algn="ctr">
                            <a:lnSpc>
                              <a:spcPct val="107000"/>
                            </a:lnSpc>
                            <a:spcAft>
                              <a:spcPts val="800"/>
                            </a:spcAft>
                          </a:pPr>
                          <a:r>
                            <a:rPr lang="en-US" sz="2400" dirty="0">
                              <a:effectLst/>
                            </a:rPr>
                            <a:t>(rad)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2400">
                              <a:effectLst/>
                            </a:rPr>
                            <a:t>Ө</a:t>
                          </a:r>
                          <a:r>
                            <a:rPr lang="en-US" sz="2400" baseline="-25000">
                              <a:effectLst/>
                            </a:rPr>
                            <a:t>C.d</a:t>
                          </a:r>
                          <a:endParaRPr lang="en-US" sz="2400">
                            <a:effectLst/>
                          </a:endParaRPr>
                        </a:p>
                        <a:p>
                          <a:pPr algn="ctr">
                            <a:lnSpc>
                              <a:spcPct val="107000"/>
                            </a:lnSpc>
                            <a:spcAft>
                              <a:spcPts val="800"/>
                            </a:spcAft>
                          </a:pPr>
                          <a:r>
                            <a:rPr lang="en-US" sz="2400">
                              <a:effectLst/>
                            </a:rPr>
                            <a:t>(rad)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2400">
                              <a:effectLst/>
                            </a:rPr>
                            <a:t>Ψ</a:t>
                          </a:r>
                          <a:r>
                            <a:rPr lang="en-US" sz="2400" baseline="-25000">
                              <a:effectLst/>
                            </a:rPr>
                            <a:t>j</a:t>
                          </a:r>
                          <a:r>
                            <a:rPr lang="en-US" sz="2400">
                              <a:effectLst/>
                            </a:rPr>
                            <a:t>=</a:t>
                          </a:r>
                          <a14:m>
                            <m:oMath xmlns:m="http://schemas.openxmlformats.org/officeDocument/2006/math">
                              <m:f>
                                <m:fPr>
                                  <m:ctrlPr>
                                    <a:rPr lang="en-US" sz="2400" i="1">
                                      <a:effectLst/>
                                      <a:latin typeface="Cambria Math" panose="02040503050406030204" pitchFamily="18" charset="0"/>
                                    </a:rPr>
                                  </m:ctrlPr>
                                </m:fPr>
                                <m:num>
                                  <m:r>
                                    <a:rPr lang="en-US" sz="2400">
                                      <a:effectLst/>
                                      <a:latin typeface="Cambria Math" panose="02040503050406030204" pitchFamily="18" charset="0"/>
                                    </a:rPr>
                                    <m:t>Ɵ</m:t>
                                  </m:r>
                                  <m:r>
                                    <a:rPr lang="en-US" sz="2400">
                                      <a:effectLst/>
                                      <a:latin typeface="Cambria Math" panose="02040503050406030204" pitchFamily="18" charset="0"/>
                                    </a:rPr>
                                    <m:t>𝐶𝑑</m:t>
                                  </m:r>
                                </m:num>
                                <m:den>
                                  <m:r>
                                    <a:rPr lang="en-US" sz="2400">
                                      <a:effectLst/>
                                      <a:latin typeface="Cambria Math" panose="02040503050406030204" pitchFamily="18" charset="0"/>
                                    </a:rPr>
                                    <m:t>Ɵ</m:t>
                                  </m:r>
                                  <m:r>
                                    <a:rPr lang="en-US" sz="2400">
                                      <a:effectLst/>
                                      <a:latin typeface="Cambria Math" panose="02040503050406030204" pitchFamily="18" charset="0"/>
                                    </a:rPr>
                                    <m:t>𝑀𝑅𝑑</m:t>
                                  </m:r>
                                </m:den>
                              </m:f>
                            </m:oMath>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2400">
                              <a:effectLst/>
                            </a:rPr>
                            <a:t>Ψ</a:t>
                          </a:r>
                          <a:r>
                            <a:rPr lang="en-US" sz="2400" baseline="-25000">
                              <a:effectLst/>
                            </a:rPr>
                            <a:t>j.max.load</a:t>
                          </a:r>
                          <a:r>
                            <a:rPr lang="en-US" sz="2400">
                              <a:effectLst/>
                            </a:rPr>
                            <a:t>=</a:t>
                          </a:r>
                          <a14:m>
                            <m:oMath xmlns:m="http://schemas.openxmlformats.org/officeDocument/2006/math">
                              <m:r>
                                <a:rPr lang="en-US" sz="2400">
                                  <a:effectLst/>
                                  <a:latin typeface="Cambria Math" panose="02040503050406030204" pitchFamily="18" charset="0"/>
                                </a:rPr>
                                <m:t> </m:t>
                              </m:r>
                              <m:f>
                                <m:fPr>
                                  <m:ctrlPr>
                                    <a:rPr lang="en-US" sz="2400" i="1">
                                      <a:effectLst/>
                                      <a:latin typeface="Cambria Math" panose="02040503050406030204" pitchFamily="18" charset="0"/>
                                    </a:rPr>
                                  </m:ctrlPr>
                                </m:fPr>
                                <m:num>
                                  <m:r>
                                    <a:rPr lang="en-US" sz="2400">
                                      <a:effectLst/>
                                      <a:latin typeface="Cambria Math" panose="02040503050406030204" pitchFamily="18" charset="0"/>
                                    </a:rPr>
                                    <m:t>Ɵ</m:t>
                                  </m:r>
                                  <m:r>
                                    <a:rPr lang="en-US" sz="2400">
                                      <a:effectLst/>
                                      <a:latin typeface="Cambria Math" panose="02040503050406030204" pitchFamily="18" charset="0"/>
                                    </a:rPr>
                                    <m:t>𝑀𝑗</m:t>
                                  </m:r>
                                  <m:r>
                                    <a:rPr lang="en-US" sz="2400">
                                      <a:effectLst/>
                                      <a:latin typeface="Cambria Math" panose="02040503050406030204" pitchFamily="18" charset="0"/>
                                    </a:rPr>
                                    <m:t>.</m:t>
                                  </m:r>
                                  <m:r>
                                    <a:rPr lang="en-US" sz="2400">
                                      <a:effectLst/>
                                      <a:latin typeface="Cambria Math" panose="02040503050406030204" pitchFamily="18" charset="0"/>
                                    </a:rPr>
                                    <m:t>𝑚𝑎𝑥</m:t>
                                  </m:r>
                                </m:num>
                                <m:den>
                                  <m:r>
                                    <a:rPr lang="en-US" sz="2400">
                                      <a:effectLst/>
                                      <a:latin typeface="Cambria Math" panose="02040503050406030204" pitchFamily="18" charset="0"/>
                                    </a:rPr>
                                    <m:t>Ɵ</m:t>
                                  </m:r>
                                  <m:r>
                                    <a:rPr lang="en-US" sz="2400">
                                      <a:effectLst/>
                                      <a:latin typeface="Cambria Math" panose="02040503050406030204" pitchFamily="18" charset="0"/>
                                    </a:rPr>
                                    <m:t>𝑀𝑅𝑑</m:t>
                                  </m:r>
                                </m:den>
                              </m:f>
                            </m:oMath>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2400" dirty="0">
                              <a:effectLst/>
                            </a:rPr>
                            <a:t>Energy Dissipated</a:t>
                          </a:r>
                        </a:p>
                        <a:p>
                          <a:pPr algn="ctr">
                            <a:lnSpc>
                              <a:spcPct val="107000"/>
                            </a:lnSpc>
                            <a:spcAft>
                              <a:spcPts val="800"/>
                            </a:spcAft>
                          </a:pPr>
                          <a:r>
                            <a:rPr lang="en-US" sz="2400" dirty="0">
                              <a:effectLst/>
                            </a:rPr>
                            <a:t>(</a:t>
                          </a:r>
                          <a:r>
                            <a:rPr lang="en-US" sz="2400" dirty="0" err="1" smtClean="0">
                              <a:effectLst/>
                            </a:rPr>
                            <a:t>kNmrad</a:t>
                          </a: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597615">
                    <a:tc>
                      <a:txBody>
                        <a:bodyPr/>
                        <a:lstStyle/>
                        <a:p>
                          <a:pPr algn="ctr">
                            <a:lnSpc>
                              <a:spcPct val="107000"/>
                            </a:lnSpc>
                            <a:spcAft>
                              <a:spcPts val="0"/>
                            </a:spcAft>
                          </a:pPr>
                          <a:r>
                            <a:rPr lang="en-US" sz="2400">
                              <a:effectLst/>
                            </a:rPr>
                            <a:t>Simple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2400">
                              <a:effectLst/>
                            </a:rPr>
                            <a:t>0.14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2400">
                              <a:effectLst/>
                            </a:rPr>
                            <a:t>0.23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2400">
                              <a:effectLst/>
                            </a:rPr>
                            <a:t>0.36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2400" dirty="0">
                              <a:effectLst/>
                            </a:rPr>
                            <a:t>2.57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2400">
                              <a:effectLst/>
                            </a:rPr>
                            <a:t>1.64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2400" dirty="0">
                              <a:effectLst/>
                            </a:rPr>
                            <a:t>1.90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507942">
                    <a:tc>
                      <a:txBody>
                        <a:bodyPr/>
                        <a:lstStyle/>
                        <a:p>
                          <a:pPr algn="ctr">
                            <a:lnSpc>
                              <a:spcPct val="107000"/>
                            </a:lnSpc>
                            <a:spcAft>
                              <a:spcPts val="800"/>
                            </a:spcAft>
                          </a:pPr>
                          <a:r>
                            <a:rPr lang="en-US" sz="2400">
                              <a:effectLst/>
                            </a:rPr>
                            <a:t>Sinusoidal 30</a:t>
                          </a:r>
                          <a:r>
                            <a:rPr lang="en-US" sz="2400" baseline="300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0.09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0.25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0.30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dirty="0">
                              <a:effectLst/>
                            </a:rPr>
                            <a:t>3.33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2.77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1.34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489105">
                    <a:tc>
                      <a:txBody>
                        <a:bodyPr/>
                        <a:lstStyle/>
                        <a:p>
                          <a:pPr algn="ctr">
                            <a:lnSpc>
                              <a:spcPct val="107000"/>
                            </a:lnSpc>
                            <a:spcAft>
                              <a:spcPts val="800"/>
                            </a:spcAft>
                          </a:pPr>
                          <a:r>
                            <a:rPr lang="en-US" sz="2400">
                              <a:effectLst/>
                            </a:rPr>
                            <a:t>Sinusoidal 70°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0.18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0.27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0.30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1.66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1.5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1.79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489105">
                    <a:tc>
                      <a:txBody>
                        <a:bodyPr/>
                        <a:lstStyle/>
                        <a:p>
                          <a:pPr algn="ctr">
                            <a:lnSpc>
                              <a:spcPct val="107000"/>
                            </a:lnSpc>
                            <a:spcAft>
                              <a:spcPts val="800"/>
                            </a:spcAft>
                          </a:pPr>
                          <a:r>
                            <a:rPr lang="en-US" sz="2400">
                              <a:effectLst/>
                            </a:rPr>
                            <a:t>IPE 160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0.08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0.39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4.87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2.75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dirty="0">
                              <a:effectLst/>
                            </a:rPr>
                            <a:t>1.28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bl>
              </a:graphicData>
            </a:graphic>
          </p:graphicFrame>
        </mc:Choice>
        <mc:Fallback xmlns="">
          <p:graphicFrame>
            <p:nvGraphicFramePr>
              <p:cNvPr id="4" name="İçerik Yer Tutucusu 3"/>
              <p:cNvGraphicFramePr>
                <a:graphicFrameLocks noGrp="1"/>
              </p:cNvGraphicFramePr>
              <p:nvPr>
                <p:ph idx="1"/>
                <p:extLst>
                  <p:ext uri="{D42A27DB-BD31-4B8C-83A1-F6EECF244321}">
                    <p14:modId xmlns:p14="http://schemas.microsoft.com/office/powerpoint/2010/main" val="61451147"/>
                  </p:ext>
                </p:extLst>
              </p:nvPr>
            </p:nvGraphicFramePr>
            <p:xfrm>
              <a:off x="822961" y="1865376"/>
              <a:ext cx="10935642" cy="3759454"/>
            </p:xfrm>
            <a:graphic>
              <a:graphicData uri="http://schemas.openxmlformats.org/drawingml/2006/table">
                <a:tbl>
                  <a:tblPr firstRow="1" firstCol="1" bandRow="1">
                    <a:tableStyleId>{00A15C55-8517-42AA-B614-E9B94910E393}</a:tableStyleId>
                  </a:tblPr>
                  <a:tblGrid>
                    <a:gridCol w="1915107"/>
                    <a:gridCol w="1296474"/>
                    <a:gridCol w="1406035"/>
                    <a:gridCol w="1040831"/>
                    <a:gridCol w="1168652"/>
                    <a:gridCol w="2592948"/>
                    <a:gridCol w="1515595"/>
                  </a:tblGrid>
                  <a:tr h="1675687">
                    <a:tc>
                      <a:txBody>
                        <a:bodyPr/>
                        <a:lstStyle/>
                        <a:p>
                          <a:pPr algn="ctr">
                            <a:lnSpc>
                              <a:spcPct val="107000"/>
                            </a:lnSpc>
                            <a:spcAft>
                              <a:spcPts val="800"/>
                            </a:spcAft>
                          </a:pPr>
                          <a:r>
                            <a:rPr lang="en-US" sz="2400" dirty="0">
                              <a:effectLst/>
                            </a:rPr>
                            <a:t>Experiment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2400">
                              <a:effectLst/>
                            </a:rPr>
                            <a:t>Ө</a:t>
                          </a:r>
                          <a:r>
                            <a:rPr lang="en-US" sz="2400" baseline="-25000">
                              <a:effectLst/>
                            </a:rPr>
                            <a:t>MR.d</a:t>
                          </a:r>
                          <a:endParaRPr lang="en-US" sz="2400">
                            <a:effectLst/>
                          </a:endParaRPr>
                        </a:p>
                        <a:p>
                          <a:pPr algn="ctr">
                            <a:lnSpc>
                              <a:spcPct val="107000"/>
                            </a:lnSpc>
                            <a:spcAft>
                              <a:spcPts val="800"/>
                            </a:spcAft>
                          </a:pPr>
                          <a:r>
                            <a:rPr lang="en-US" sz="2400">
                              <a:effectLst/>
                            </a:rPr>
                            <a:t>(rad)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2400" dirty="0" err="1" smtClean="0">
                              <a:effectLst/>
                            </a:rPr>
                            <a:t>Ө</a:t>
                          </a:r>
                          <a:r>
                            <a:rPr lang="en-US" sz="2400" baseline="-25000" dirty="0" err="1" smtClean="0">
                              <a:effectLst/>
                            </a:rPr>
                            <a:t>Mj.max</a:t>
                          </a:r>
                          <a:endParaRPr lang="en-US" sz="2400" dirty="0">
                            <a:effectLst/>
                          </a:endParaRPr>
                        </a:p>
                        <a:p>
                          <a:pPr algn="ctr">
                            <a:lnSpc>
                              <a:spcPct val="107000"/>
                            </a:lnSpc>
                            <a:spcAft>
                              <a:spcPts val="800"/>
                            </a:spcAft>
                          </a:pPr>
                          <a:r>
                            <a:rPr lang="en-US" sz="2400" dirty="0">
                              <a:effectLst/>
                            </a:rPr>
                            <a:t>(rad)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2400">
                              <a:effectLst/>
                            </a:rPr>
                            <a:t>Ө</a:t>
                          </a:r>
                          <a:r>
                            <a:rPr lang="en-US" sz="2400" baseline="-25000">
                              <a:effectLst/>
                            </a:rPr>
                            <a:t>C.d</a:t>
                          </a:r>
                          <a:endParaRPr lang="en-US" sz="2400">
                            <a:effectLst/>
                          </a:endParaRPr>
                        </a:p>
                        <a:p>
                          <a:pPr algn="ctr">
                            <a:lnSpc>
                              <a:spcPct val="107000"/>
                            </a:lnSpc>
                            <a:spcAft>
                              <a:spcPts val="800"/>
                            </a:spcAft>
                          </a:pPr>
                          <a:r>
                            <a:rPr lang="en-US" sz="2400">
                              <a:effectLst/>
                            </a:rPr>
                            <a:t>(rad)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endParaRPr lang="tr-TR"/>
                        </a:p>
                      </a:txBody>
                      <a:tcPr marL="44450" marR="44450" marT="0" marB="0" anchor="ctr">
                        <a:blipFill rotWithShape="0">
                          <a:blip r:embed="rId3"/>
                          <a:stretch>
                            <a:fillRect l="-484375" t="-5091" r="-353646" b="-128364"/>
                          </a:stretch>
                        </a:blipFill>
                      </a:tcPr>
                    </a:tc>
                    <a:tc>
                      <a:txBody>
                        <a:bodyPr/>
                        <a:lstStyle/>
                        <a:p>
                          <a:endParaRPr lang="tr-TR"/>
                        </a:p>
                      </a:txBody>
                      <a:tcPr marL="44450" marR="44450" marT="0" marB="0" anchor="ctr">
                        <a:blipFill rotWithShape="0">
                          <a:blip r:embed="rId3"/>
                          <a:stretch>
                            <a:fillRect l="-264000" t="-5091" r="-59765" b="-128364"/>
                          </a:stretch>
                        </a:blipFill>
                      </a:tcPr>
                    </a:tc>
                    <a:tc>
                      <a:txBody>
                        <a:bodyPr/>
                        <a:lstStyle/>
                        <a:p>
                          <a:pPr algn="ctr">
                            <a:lnSpc>
                              <a:spcPct val="107000"/>
                            </a:lnSpc>
                            <a:spcAft>
                              <a:spcPts val="800"/>
                            </a:spcAft>
                          </a:pPr>
                          <a:r>
                            <a:rPr lang="en-US" sz="2400" dirty="0">
                              <a:effectLst/>
                            </a:rPr>
                            <a:t>Energy Dissipated</a:t>
                          </a:r>
                        </a:p>
                        <a:p>
                          <a:pPr algn="ctr">
                            <a:lnSpc>
                              <a:spcPct val="107000"/>
                            </a:lnSpc>
                            <a:spcAft>
                              <a:spcPts val="800"/>
                            </a:spcAft>
                          </a:pPr>
                          <a:r>
                            <a:rPr lang="en-US" sz="2400" dirty="0">
                              <a:effectLst/>
                            </a:rPr>
                            <a:t>(</a:t>
                          </a:r>
                          <a:r>
                            <a:rPr lang="en-US" sz="2400" dirty="0" err="1" smtClean="0">
                              <a:effectLst/>
                            </a:rPr>
                            <a:t>kNmrad</a:t>
                          </a: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597615">
                    <a:tc>
                      <a:txBody>
                        <a:bodyPr/>
                        <a:lstStyle/>
                        <a:p>
                          <a:pPr algn="ctr">
                            <a:lnSpc>
                              <a:spcPct val="107000"/>
                            </a:lnSpc>
                            <a:spcAft>
                              <a:spcPts val="0"/>
                            </a:spcAft>
                          </a:pPr>
                          <a:r>
                            <a:rPr lang="en-US" sz="2400">
                              <a:effectLst/>
                            </a:rPr>
                            <a:t>Simple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2400">
                              <a:effectLst/>
                            </a:rPr>
                            <a:t>0.14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2400">
                              <a:effectLst/>
                            </a:rPr>
                            <a:t>0.23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2400">
                              <a:effectLst/>
                            </a:rPr>
                            <a:t>0.36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2400" dirty="0">
                              <a:effectLst/>
                            </a:rPr>
                            <a:t>2.57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2400">
                              <a:effectLst/>
                            </a:rPr>
                            <a:t>1.64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2400" dirty="0">
                              <a:effectLst/>
                            </a:rPr>
                            <a:t>1.90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507942">
                    <a:tc>
                      <a:txBody>
                        <a:bodyPr/>
                        <a:lstStyle/>
                        <a:p>
                          <a:pPr algn="ctr">
                            <a:lnSpc>
                              <a:spcPct val="107000"/>
                            </a:lnSpc>
                            <a:spcAft>
                              <a:spcPts val="800"/>
                            </a:spcAft>
                          </a:pPr>
                          <a:r>
                            <a:rPr lang="en-US" sz="2400">
                              <a:effectLst/>
                            </a:rPr>
                            <a:t>Sinusoidal 30</a:t>
                          </a:r>
                          <a:r>
                            <a:rPr lang="en-US" sz="2400" baseline="300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0.09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0.25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0.30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dirty="0">
                              <a:effectLst/>
                            </a:rPr>
                            <a:t>3.33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2.77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1.34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489105">
                    <a:tc>
                      <a:txBody>
                        <a:bodyPr/>
                        <a:lstStyle/>
                        <a:p>
                          <a:pPr algn="ctr">
                            <a:lnSpc>
                              <a:spcPct val="107000"/>
                            </a:lnSpc>
                            <a:spcAft>
                              <a:spcPts val="800"/>
                            </a:spcAft>
                          </a:pPr>
                          <a:r>
                            <a:rPr lang="en-US" sz="2400">
                              <a:effectLst/>
                            </a:rPr>
                            <a:t>Sinusoidal 70°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0.18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0.27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0.30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1.66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1.5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1.79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489105">
                    <a:tc>
                      <a:txBody>
                        <a:bodyPr/>
                        <a:lstStyle/>
                        <a:p>
                          <a:pPr algn="ctr">
                            <a:lnSpc>
                              <a:spcPct val="107000"/>
                            </a:lnSpc>
                            <a:spcAft>
                              <a:spcPts val="800"/>
                            </a:spcAft>
                          </a:pPr>
                          <a:r>
                            <a:rPr lang="en-US" sz="2400">
                              <a:effectLst/>
                            </a:rPr>
                            <a:t>IPE 160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0.08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0.39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4.87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a:effectLst/>
                            </a:rPr>
                            <a:t>2.75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2400" dirty="0">
                              <a:effectLst/>
                            </a:rPr>
                            <a:t>1.28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bl>
              </a:graphicData>
            </a:graphic>
          </p:graphicFrame>
        </mc:Fallback>
      </mc:AlternateContent>
      <p:sp>
        <p:nvSpPr>
          <p:cNvPr id="2" name="Slayt Numarası Yer Tutucusu 1"/>
          <p:cNvSpPr>
            <a:spLocks noGrp="1"/>
          </p:cNvSpPr>
          <p:nvPr>
            <p:ph type="sldNum" sz="quarter" idx="12"/>
          </p:nvPr>
        </p:nvSpPr>
        <p:spPr/>
        <p:txBody>
          <a:bodyPr/>
          <a:lstStyle/>
          <a:p>
            <a:fld id="{9C767B31-E1C6-411D-9755-889385CB67FB}" type="slidenum">
              <a:rPr lang="tr-TR" smtClean="0"/>
              <a:t>14</a:t>
            </a:fld>
            <a:endParaRPr lang="tr-TR"/>
          </a:p>
        </p:txBody>
      </p:sp>
      <p:sp>
        <p:nvSpPr>
          <p:cNvPr id="7" name="İçerik Yer Tutucusu 2"/>
          <p:cNvSpPr txBox="1">
            <a:spLocks/>
          </p:cNvSpPr>
          <p:nvPr/>
        </p:nvSpPr>
        <p:spPr>
          <a:xfrm>
            <a:off x="2442072" y="376373"/>
            <a:ext cx="8911728" cy="90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000" b="1" i="1" dirty="0">
                <a:solidFill>
                  <a:schemeClr val="accent6">
                    <a:lumMod val="75000"/>
                  </a:schemeClr>
                </a:solidFill>
                <a:latin typeface="Times New Roman" panose="02020603050405020304" pitchFamily="18" charset="0"/>
                <a:cs typeface="Times New Roman" panose="02020603050405020304" pitchFamily="18" charset="0"/>
              </a:rPr>
              <a:t> Test </a:t>
            </a:r>
            <a:r>
              <a:rPr lang="en-US" sz="4000" b="1" i="1" dirty="0" smtClean="0">
                <a:solidFill>
                  <a:schemeClr val="accent6">
                    <a:lumMod val="75000"/>
                  </a:schemeClr>
                </a:solidFill>
                <a:latin typeface="Times New Roman" panose="02020603050405020304" pitchFamily="18" charset="0"/>
                <a:cs typeface="Times New Roman" panose="02020603050405020304" pitchFamily="18" charset="0"/>
              </a:rPr>
              <a:t>results</a:t>
            </a:r>
            <a:endParaRPr lang="tr-TR"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857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9C767B31-E1C6-411D-9755-889385CB67FB}" type="slidenum">
              <a:rPr lang="tr-TR" smtClean="0"/>
              <a:t>15</a:t>
            </a:fld>
            <a:endParaRPr lang="tr-TR"/>
          </a:p>
        </p:txBody>
      </p:sp>
      <p:sp>
        <p:nvSpPr>
          <p:cNvPr id="9" name="İçerik Yer Tutucusu 2"/>
          <p:cNvSpPr txBox="1">
            <a:spLocks/>
          </p:cNvSpPr>
          <p:nvPr/>
        </p:nvSpPr>
        <p:spPr>
          <a:xfrm>
            <a:off x="793758" y="485518"/>
            <a:ext cx="3946792" cy="21886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4000" b="1" i="1" dirty="0" smtClean="0">
                <a:solidFill>
                  <a:schemeClr val="accent6">
                    <a:lumMod val="75000"/>
                  </a:schemeClr>
                </a:solidFill>
                <a:latin typeface="Times New Roman" panose="02020603050405020304" pitchFamily="18" charset="0"/>
                <a:cs typeface="Times New Roman" panose="02020603050405020304" pitchFamily="18" charset="0"/>
              </a:rPr>
              <a:t>Test specimens</a:t>
            </a:r>
            <a:endParaRPr lang="tr-TR" sz="4000" i="1" dirty="0" smtClean="0">
              <a:solidFill>
                <a:schemeClr val="accent6">
                  <a:lumMod val="75000"/>
                </a:schemeClr>
              </a:solidFill>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marL="0" indent="0" algn="just">
              <a:buNone/>
            </a:pPr>
            <a:endParaRPr lang="tr-TR" dirty="0" smtClean="0">
              <a:latin typeface="Times New Roman" panose="02020603050405020304" pitchFamily="18" charset="0"/>
              <a:cs typeface="Times New Roman" panose="02020603050405020304" pitchFamily="18" charset="0"/>
            </a:endParaRPr>
          </a:p>
          <a:p>
            <a:pPr algn="just"/>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Standart</a:t>
            </a:r>
            <a:r>
              <a:rPr lang="en-US" sz="3000" dirty="0" smtClean="0">
                <a:latin typeface="Times New Roman" panose="02020603050405020304" pitchFamily="18" charset="0"/>
                <a:cs typeface="Times New Roman" panose="02020603050405020304" pitchFamily="18" charset="0"/>
              </a:rPr>
              <a:t> IPE profile</a:t>
            </a:r>
          </a:p>
          <a:p>
            <a:pPr marL="0" indent="0" algn="just">
              <a:buNone/>
            </a:pPr>
            <a:endParaRPr lang="en-US" dirty="0" smtClean="0">
              <a:latin typeface="Times New Roman" panose="02020603050405020304" pitchFamily="18" charset="0"/>
              <a:cs typeface="Times New Roman" panose="02020603050405020304" pitchFamily="18" charset="0"/>
            </a:endParaRPr>
          </a:p>
        </p:txBody>
      </p:sp>
      <p:sp>
        <p:nvSpPr>
          <p:cNvPr id="10" name="Dikdörtgen 9"/>
          <p:cNvSpPr/>
          <p:nvPr/>
        </p:nvSpPr>
        <p:spPr>
          <a:xfrm>
            <a:off x="773677" y="4299556"/>
            <a:ext cx="3523722" cy="523220"/>
          </a:xfrm>
          <a:prstGeom prst="rect">
            <a:avLst/>
          </a:prstGeom>
        </p:spPr>
        <p:txBody>
          <a:bodyPr wrap="none">
            <a:spAutoFit/>
          </a:bodyPr>
          <a:lstStyle/>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Manufactured beam</a:t>
            </a:r>
          </a:p>
        </p:txBody>
      </p:sp>
      <p:sp>
        <p:nvSpPr>
          <p:cNvPr id="16" name="Dikdörtgen 15"/>
          <p:cNvSpPr/>
          <p:nvPr/>
        </p:nvSpPr>
        <p:spPr>
          <a:xfrm>
            <a:off x="773677" y="3479076"/>
            <a:ext cx="3210333" cy="523220"/>
          </a:xfrm>
          <a:prstGeom prst="rect">
            <a:avLst/>
          </a:prstGeom>
        </p:spPr>
        <p:txBody>
          <a:bodyPr wrap="square">
            <a:spAutoFit/>
          </a:bodyPr>
          <a:lstStyle/>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Sinusoidal 70º</a:t>
            </a:r>
            <a:endParaRPr lang="tr-TR" sz="2800" dirty="0">
              <a:latin typeface="Times New Roman" panose="02020603050405020304" pitchFamily="18" charset="0"/>
              <a:cs typeface="Times New Roman" panose="02020603050405020304" pitchFamily="18" charset="0"/>
            </a:endParaRPr>
          </a:p>
        </p:txBody>
      </p:sp>
      <p:sp>
        <p:nvSpPr>
          <p:cNvPr id="18" name="Dikdörtgen 17"/>
          <p:cNvSpPr/>
          <p:nvPr/>
        </p:nvSpPr>
        <p:spPr>
          <a:xfrm>
            <a:off x="793758" y="2674136"/>
            <a:ext cx="3210333" cy="523220"/>
          </a:xfrm>
          <a:prstGeom prst="rect">
            <a:avLst/>
          </a:prstGeom>
        </p:spPr>
        <p:txBody>
          <a:bodyPr wrap="square">
            <a:spAutoFit/>
          </a:bodyPr>
          <a:lstStyle/>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Sinusoidal 30º</a:t>
            </a:r>
            <a:endParaRPr lang="tr-TR" sz="28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stretch>
            <a:fillRect/>
          </a:stretch>
        </p:blipFill>
        <p:spPr>
          <a:xfrm>
            <a:off x="4964685" y="1034291"/>
            <a:ext cx="6674973" cy="2968005"/>
          </a:xfrm>
          <a:prstGeom prst="roundRect">
            <a:avLst>
              <a:gd name="adj" fmla="val 4167"/>
            </a:avLst>
          </a:prstGeom>
          <a:solidFill>
            <a:srgbClr val="FFFFFF"/>
          </a:solidFill>
          <a:ln w="76200" cap="sq">
            <a:solidFill>
              <a:schemeClr val="accent2"/>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Resim 2"/>
          <p:cNvPicPr>
            <a:picLocks noChangeAspect="1"/>
          </p:cNvPicPr>
          <p:nvPr/>
        </p:nvPicPr>
        <p:blipFill>
          <a:blip r:embed="rId4"/>
          <a:stretch>
            <a:fillRect/>
          </a:stretch>
        </p:blipFill>
        <p:spPr>
          <a:xfrm>
            <a:off x="4848171" y="1890959"/>
            <a:ext cx="6908000" cy="2931817"/>
          </a:xfrm>
          <a:prstGeom prst="roundRect">
            <a:avLst>
              <a:gd name="adj" fmla="val 4167"/>
            </a:avLst>
          </a:prstGeom>
          <a:solidFill>
            <a:srgbClr val="FFFFFF"/>
          </a:solidFill>
          <a:ln w="76200" cap="sq">
            <a:solidFill>
              <a:schemeClr val="accent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Resim 4"/>
          <p:cNvPicPr>
            <a:picLocks noChangeAspect="1"/>
          </p:cNvPicPr>
          <p:nvPr/>
        </p:nvPicPr>
        <p:blipFill>
          <a:blip r:embed="rId5"/>
          <a:stretch>
            <a:fillRect/>
          </a:stretch>
        </p:blipFill>
        <p:spPr>
          <a:xfrm>
            <a:off x="4740550" y="2736406"/>
            <a:ext cx="7132136" cy="2550188"/>
          </a:xfrm>
          <a:prstGeom prst="roundRect">
            <a:avLst>
              <a:gd name="adj" fmla="val 4167"/>
            </a:avLst>
          </a:prstGeom>
          <a:solidFill>
            <a:srgbClr val="FFFFFF"/>
          </a:solidFill>
          <a:ln w="76200" cap="sq">
            <a:solidFill>
              <a:schemeClr val="accent4"/>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Resim 5"/>
          <p:cNvPicPr>
            <a:picLocks noChangeAspect="1"/>
          </p:cNvPicPr>
          <p:nvPr/>
        </p:nvPicPr>
        <p:blipFill>
          <a:blip r:embed="rId6"/>
          <a:stretch>
            <a:fillRect/>
          </a:stretch>
        </p:blipFill>
        <p:spPr>
          <a:xfrm>
            <a:off x="4592448" y="3644764"/>
            <a:ext cx="7419445" cy="2711586"/>
          </a:xfrm>
          <a:prstGeom prst="roundRect">
            <a:avLst>
              <a:gd name="adj" fmla="val 4167"/>
            </a:avLst>
          </a:prstGeom>
          <a:solidFill>
            <a:srgbClr val="FFFFFF"/>
          </a:solidFill>
          <a:ln w="76200" cap="sq">
            <a:solidFill>
              <a:srgbClr val="00B0F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3955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71538"/>
            <a:ext cx="10515600" cy="5305425"/>
          </a:xfrm>
        </p:spPr>
        <p:txBody>
          <a:bodyPr/>
          <a:lstStyle/>
          <a:p>
            <a:pPr marL="0" indent="0" algn="r">
              <a:buNone/>
            </a:pPr>
            <a:r>
              <a:rPr lang="tr-TR" sz="3600" b="1" i="1" dirty="0" err="1" smtClean="0">
                <a:solidFill>
                  <a:schemeClr val="accent6"/>
                </a:solidFill>
                <a:latin typeface="Times New Roman" panose="02020603050405020304" pitchFamily="18" charset="0"/>
                <a:cs typeface="Times New Roman" panose="02020603050405020304" pitchFamily="18" charset="0"/>
              </a:rPr>
              <a:t>Conclusion</a:t>
            </a:r>
            <a:endParaRPr lang="tr-TR" sz="3600" b="1" i="1" dirty="0" smtClean="0">
              <a:solidFill>
                <a:schemeClr val="accent6"/>
              </a:solidFill>
              <a:latin typeface="Times New Roman" panose="02020603050405020304" pitchFamily="18" charset="0"/>
              <a:cs typeface="Times New Roman" panose="02020603050405020304" pitchFamily="18" charset="0"/>
            </a:endParaRPr>
          </a:p>
          <a:p>
            <a:pPr algn="just"/>
            <a:endParaRPr lang="tr-TR"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marL="0" indent="0" algn="just">
              <a:buNone/>
            </a:pPr>
            <a:r>
              <a:rPr lang="en-US" dirty="0"/>
              <a:t>The purpose of these experiments is to understand the effects of sinus-type beam composites on end-plates and to provide data necessary to improve </a:t>
            </a:r>
            <a:r>
              <a:rPr lang="en-US" dirty="0" err="1"/>
              <a:t>Eurocode</a:t>
            </a:r>
            <a:r>
              <a:rPr lang="en-US" dirty="0"/>
              <a:t> 3</a:t>
            </a:r>
            <a:endParaRPr lang="tr-TR" dirty="0">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9C767B31-E1C6-411D-9755-889385CB67FB}" type="slidenum">
              <a:rPr lang="tr-TR" smtClean="0"/>
              <a:t>16</a:t>
            </a:fld>
            <a:endParaRPr lang="tr-TR"/>
          </a:p>
        </p:txBody>
      </p:sp>
    </p:spTree>
    <p:extLst>
      <p:ext uri="{BB962C8B-B14F-4D97-AF65-F5344CB8AC3E}">
        <p14:creationId xmlns:p14="http://schemas.microsoft.com/office/powerpoint/2010/main" val="2359630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17512"/>
            <a:ext cx="10515600" cy="6121400"/>
          </a:xfrm>
        </p:spPr>
        <p:txBody>
          <a:bodyPr>
            <a:normAutofit lnSpcReduction="10000"/>
          </a:bodyPr>
          <a:lstStyle/>
          <a:p>
            <a:r>
              <a:rPr lang="en-US" dirty="0"/>
              <a:t>The knee-range is observed for the </a:t>
            </a:r>
            <a:r>
              <a:rPr lang="en-US" dirty="0" smtClean="0"/>
              <a:t>manufactured </a:t>
            </a:r>
            <a:r>
              <a:rPr lang="en-US" dirty="0"/>
              <a:t>model. The knee-range values of the </a:t>
            </a:r>
            <a:r>
              <a:rPr lang="en-US" dirty="0" smtClean="0"/>
              <a:t>manufactured </a:t>
            </a:r>
            <a:r>
              <a:rPr lang="en-US" dirty="0"/>
              <a:t>model are higher than for other models. Therefore, the knee-range is increased with the increasing sinus degree of the web from 30° to 70</a:t>
            </a:r>
            <a:r>
              <a:rPr lang="en-US" dirty="0" smtClean="0"/>
              <a:t>°</a:t>
            </a:r>
            <a:endParaRPr lang="tr-TR" dirty="0" smtClean="0"/>
          </a:p>
          <a:p>
            <a:pPr marL="0" indent="0">
              <a:buNone/>
            </a:pPr>
            <a:r>
              <a:rPr lang="en-US" dirty="0" smtClean="0"/>
              <a:t> </a:t>
            </a:r>
          </a:p>
          <a:p>
            <a:r>
              <a:rPr lang="en-US" dirty="0" smtClean="0"/>
              <a:t>The </a:t>
            </a:r>
            <a:r>
              <a:rPr lang="en-US" dirty="0"/>
              <a:t>plastic flexural resistance, maximum bending moment, and bending moment capacity are increased with the increasing sinus degree of the web. Therefore, the rotation plastic flexural resistance is increased with the increasing sinus degree of the web. </a:t>
            </a:r>
            <a:endParaRPr lang="tr-TR" dirty="0" smtClean="0"/>
          </a:p>
          <a:p>
            <a:pPr marL="0" indent="0">
              <a:buNone/>
            </a:pPr>
            <a:endParaRPr lang="en-US" dirty="0" smtClean="0"/>
          </a:p>
          <a:p>
            <a:r>
              <a:rPr lang="en-US" dirty="0" smtClean="0"/>
              <a:t>The </a:t>
            </a:r>
            <a:r>
              <a:rPr lang="en-US" dirty="0"/>
              <a:t>rate of rise of the initial stiffness to the post-limit stiffness values of the I profile is higher than in the sinus and </a:t>
            </a:r>
            <a:r>
              <a:rPr lang="en-US" dirty="0" smtClean="0"/>
              <a:t>manufactured </a:t>
            </a:r>
            <a:r>
              <a:rPr lang="en-US" dirty="0"/>
              <a:t>models. The rotation at the maximum bending moment and the rotation plastic flexural resistance is increased </a:t>
            </a:r>
            <a:r>
              <a:rPr lang="en-US" dirty="0" smtClean="0"/>
              <a:t>with</a:t>
            </a:r>
            <a:r>
              <a:rPr lang="tr-TR" dirty="0" smtClean="0"/>
              <a:t> </a:t>
            </a:r>
            <a:r>
              <a:rPr lang="en-US" dirty="0" smtClean="0"/>
              <a:t>the </a:t>
            </a:r>
            <a:r>
              <a:rPr lang="en-US" dirty="0"/>
              <a:t>increasing sinus degree of the web. </a:t>
            </a:r>
            <a:endParaRPr lang="en-US" dirty="0" smtClean="0"/>
          </a:p>
        </p:txBody>
      </p:sp>
      <p:sp>
        <p:nvSpPr>
          <p:cNvPr id="2" name="Slayt Numarası Yer Tutucusu 1"/>
          <p:cNvSpPr>
            <a:spLocks noGrp="1"/>
          </p:cNvSpPr>
          <p:nvPr>
            <p:ph type="sldNum" sz="quarter" idx="12"/>
          </p:nvPr>
        </p:nvSpPr>
        <p:spPr/>
        <p:txBody>
          <a:bodyPr/>
          <a:lstStyle/>
          <a:p>
            <a:fld id="{9C767B31-E1C6-411D-9755-889385CB67FB}" type="slidenum">
              <a:rPr lang="tr-TR" smtClean="0"/>
              <a:t>17</a:t>
            </a:fld>
            <a:endParaRPr lang="tr-TR"/>
          </a:p>
        </p:txBody>
      </p:sp>
    </p:spTree>
    <p:extLst>
      <p:ext uri="{BB962C8B-B14F-4D97-AF65-F5344CB8AC3E}">
        <p14:creationId xmlns:p14="http://schemas.microsoft.com/office/powerpoint/2010/main" val="2900936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08000"/>
            <a:ext cx="10515600" cy="5668963"/>
          </a:xfrm>
        </p:spPr>
        <p:txBody>
          <a:bodyPr>
            <a:normAutofit/>
          </a:bodyPr>
          <a:lstStyle/>
          <a:p>
            <a:r>
              <a:rPr lang="en-US" dirty="0"/>
              <a:t>The </a:t>
            </a:r>
            <a:r>
              <a:rPr lang="en-US" dirty="0" err="1"/>
              <a:t>Ψ</a:t>
            </a:r>
            <a:r>
              <a:rPr lang="en-US" baseline="-25000" dirty="0" err="1"/>
              <a:t>j</a:t>
            </a:r>
            <a:r>
              <a:rPr lang="en-US" dirty="0"/>
              <a:t> and </a:t>
            </a:r>
            <a:r>
              <a:rPr lang="en-US" dirty="0" err="1"/>
              <a:t>Ψ</a:t>
            </a:r>
            <a:r>
              <a:rPr lang="en-US" baseline="-25000" dirty="0" err="1"/>
              <a:t>j.max.load</a:t>
            </a:r>
            <a:r>
              <a:rPr lang="en-US" dirty="0"/>
              <a:t> values of the sinusoidal 30° model are higher than for the </a:t>
            </a:r>
            <a:r>
              <a:rPr lang="en-US" dirty="0" smtClean="0"/>
              <a:t>manufactured </a:t>
            </a:r>
            <a:r>
              <a:rPr lang="en-US" dirty="0"/>
              <a:t>and sinusoidal 70° </a:t>
            </a:r>
            <a:r>
              <a:rPr lang="en-US" dirty="0" smtClean="0"/>
              <a:t>manufactured </a:t>
            </a:r>
            <a:r>
              <a:rPr lang="en-US" dirty="0"/>
              <a:t>models. Moreover, it is observed that </a:t>
            </a:r>
            <a:r>
              <a:rPr lang="en-US" dirty="0" err="1"/>
              <a:t>Ψj</a:t>
            </a:r>
            <a:r>
              <a:rPr lang="en-US" dirty="0"/>
              <a:t> in the IPE160 model is greater than in the </a:t>
            </a:r>
            <a:r>
              <a:rPr lang="en-US" dirty="0" smtClean="0"/>
              <a:t>manufactured, </a:t>
            </a:r>
            <a:r>
              <a:rPr lang="en-US" dirty="0"/>
              <a:t>sinusoidal 30°, and sinusoidal 70° specimens. </a:t>
            </a:r>
          </a:p>
          <a:p>
            <a:r>
              <a:rPr lang="en-US" dirty="0"/>
              <a:t>The </a:t>
            </a:r>
            <a:r>
              <a:rPr lang="en-US" dirty="0" err="1"/>
              <a:t>Ψ</a:t>
            </a:r>
            <a:r>
              <a:rPr lang="en-US" baseline="-25000" dirty="0" err="1"/>
              <a:t>j.maxload</a:t>
            </a:r>
            <a:r>
              <a:rPr lang="en-US" baseline="-25000" dirty="0"/>
              <a:t> </a:t>
            </a:r>
            <a:r>
              <a:rPr lang="en-US" dirty="0"/>
              <a:t>values of the IPE160 beam are greater than those of the sinusoidal 70° and </a:t>
            </a:r>
            <a:r>
              <a:rPr lang="en-US" dirty="0" smtClean="0"/>
              <a:t>manufactured </a:t>
            </a:r>
            <a:r>
              <a:rPr lang="en-US" dirty="0"/>
              <a:t>models. </a:t>
            </a:r>
          </a:p>
          <a:p>
            <a:r>
              <a:rPr lang="en-US" dirty="0" smtClean="0"/>
              <a:t>The </a:t>
            </a:r>
            <a:r>
              <a:rPr lang="en-US" dirty="0"/>
              <a:t>energy dissipation capacity values of the </a:t>
            </a:r>
            <a:r>
              <a:rPr lang="en-US" dirty="0" smtClean="0"/>
              <a:t>manufactured </a:t>
            </a:r>
            <a:r>
              <a:rPr lang="en-US" dirty="0"/>
              <a:t>model are higher than for other models. Moreover, energy dissipation capacity values of the sinusoidal 70° model are higher than for the sinusoidal 30° and IPE160 models. </a:t>
            </a:r>
            <a:endParaRPr lang="en-US" dirty="0" smtClean="0"/>
          </a:p>
          <a:p>
            <a:r>
              <a:rPr lang="en-US" dirty="0" smtClean="0"/>
              <a:t>Therefore</a:t>
            </a:r>
            <a:r>
              <a:rPr lang="en-US" dirty="0"/>
              <a:t>, despite the fact that the ductility of a sinus beam joint is lower than for other models, the energy dissipated in sinus models is greater than in other models. </a:t>
            </a:r>
            <a:endParaRPr lang="en-US" dirty="0" smtClean="0"/>
          </a:p>
        </p:txBody>
      </p:sp>
      <p:sp>
        <p:nvSpPr>
          <p:cNvPr id="2" name="Slayt Numarası Yer Tutucusu 1"/>
          <p:cNvSpPr>
            <a:spLocks noGrp="1"/>
          </p:cNvSpPr>
          <p:nvPr>
            <p:ph type="sldNum" sz="quarter" idx="12"/>
          </p:nvPr>
        </p:nvSpPr>
        <p:spPr/>
        <p:txBody>
          <a:bodyPr/>
          <a:lstStyle/>
          <a:p>
            <a:fld id="{9C767B31-E1C6-411D-9755-889385CB67FB}" type="slidenum">
              <a:rPr lang="tr-TR" smtClean="0"/>
              <a:t>18</a:t>
            </a:fld>
            <a:endParaRPr lang="tr-TR"/>
          </a:p>
        </p:txBody>
      </p:sp>
    </p:spTree>
    <p:extLst>
      <p:ext uri="{BB962C8B-B14F-4D97-AF65-F5344CB8AC3E}">
        <p14:creationId xmlns:p14="http://schemas.microsoft.com/office/powerpoint/2010/main" val="422961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000125"/>
            <a:ext cx="10515600" cy="5176838"/>
          </a:xfrm>
        </p:spPr>
        <p:txBody>
          <a:bodyPr>
            <a:normAutofit/>
          </a:bodyPr>
          <a:lstStyle/>
          <a:p>
            <a:r>
              <a:rPr lang="en-US" dirty="0" smtClean="0"/>
              <a:t>As </a:t>
            </a:r>
            <a:r>
              <a:rPr lang="en-US" dirty="0"/>
              <a:t>a result, the sinus models are better than other models for use in industry</a:t>
            </a:r>
            <a:r>
              <a:rPr lang="en-US" dirty="0" smtClean="0"/>
              <a:t>.</a:t>
            </a:r>
          </a:p>
          <a:p>
            <a:endParaRPr lang="en-US" dirty="0" smtClean="0"/>
          </a:p>
          <a:p>
            <a:r>
              <a:rPr lang="en-US" dirty="0" smtClean="0"/>
              <a:t>All </a:t>
            </a:r>
            <a:r>
              <a:rPr lang="en-US" dirty="0"/>
              <a:t>of the bolts used in the models show similar failure patterns with 45° angles. However, the number of broken bolts is four, except for the sinusoidal 70° models, which have three broken bolts. </a:t>
            </a:r>
            <a:endParaRPr lang="en-US" dirty="0" smtClean="0"/>
          </a:p>
          <a:p>
            <a:endParaRPr lang="en-US" dirty="0"/>
          </a:p>
          <a:p>
            <a:r>
              <a:rPr lang="en-US" dirty="0" smtClean="0"/>
              <a:t>The </a:t>
            </a:r>
            <a:r>
              <a:rPr lang="en-US" dirty="0"/>
              <a:t>failures of the bolts were obtained from the top down, as expected.</a:t>
            </a:r>
          </a:p>
        </p:txBody>
      </p:sp>
      <p:sp>
        <p:nvSpPr>
          <p:cNvPr id="2" name="Slayt Numarası Yer Tutucusu 1"/>
          <p:cNvSpPr>
            <a:spLocks noGrp="1"/>
          </p:cNvSpPr>
          <p:nvPr>
            <p:ph type="sldNum" sz="quarter" idx="12"/>
          </p:nvPr>
        </p:nvSpPr>
        <p:spPr/>
        <p:txBody>
          <a:bodyPr/>
          <a:lstStyle/>
          <a:p>
            <a:fld id="{9C767B31-E1C6-411D-9755-889385CB67FB}" type="slidenum">
              <a:rPr lang="tr-TR" smtClean="0"/>
              <a:t>19</a:t>
            </a:fld>
            <a:endParaRPr lang="tr-TR"/>
          </a:p>
        </p:txBody>
      </p:sp>
    </p:spTree>
    <p:extLst>
      <p:ext uri="{BB962C8B-B14F-4D97-AF65-F5344CB8AC3E}">
        <p14:creationId xmlns:p14="http://schemas.microsoft.com/office/powerpoint/2010/main" val="1868051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42009"/>
            <a:ext cx="10515600" cy="5301200"/>
          </a:xfrm>
        </p:spPr>
        <p:txBody>
          <a:bodyPr/>
          <a:lstStyle/>
          <a:p>
            <a:pPr marL="0" indent="0" algn="r">
              <a:buNone/>
            </a:pPr>
            <a:r>
              <a:rPr lang="en-US" sz="5400" b="1" i="1" dirty="0" smtClean="0">
                <a:solidFill>
                  <a:schemeClr val="accent6">
                    <a:lumMod val="75000"/>
                  </a:schemeClr>
                </a:solidFill>
                <a:latin typeface="Times New Roman" panose="02020603050405020304" pitchFamily="18" charset="0"/>
                <a:cs typeface="Times New Roman" panose="02020603050405020304" pitchFamily="18" charset="0"/>
              </a:rPr>
              <a:t>Abstract</a:t>
            </a:r>
            <a:endParaRPr lang="tr-TR" sz="5400" b="1" i="1" dirty="0" smtClean="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tr-TR" dirty="0" smtClean="0">
              <a:latin typeface="Times New Roman" panose="02020603050405020304" pitchFamily="18" charset="0"/>
              <a:cs typeface="Times New Roman" panose="02020603050405020304" pitchFamily="18" charset="0"/>
            </a:endParaRPr>
          </a:p>
          <a:p>
            <a:pPr algn="just"/>
            <a:r>
              <a:rPr lang="x-none" sz="3200" dirty="0" smtClean="0">
                <a:latin typeface="Times New Roman" panose="02020603050405020304" pitchFamily="18" charset="0"/>
                <a:cs typeface="Times New Roman" panose="02020603050405020304" pitchFamily="18" charset="0"/>
              </a:rPr>
              <a:t>In </a:t>
            </a:r>
            <a:r>
              <a:rPr lang="x-none" sz="3200" dirty="0">
                <a:latin typeface="Times New Roman" panose="02020603050405020304" pitchFamily="18" charset="0"/>
                <a:cs typeface="Times New Roman" panose="02020603050405020304" pitchFamily="18" charset="0"/>
              </a:rPr>
              <a:t>this study, </a:t>
            </a:r>
            <a:r>
              <a:rPr lang="en-US" sz="3200" dirty="0" smtClean="0">
                <a:latin typeface="Times New Roman" panose="02020603050405020304" pitchFamily="18" charset="0"/>
                <a:cs typeface="Times New Roman" panose="02020603050405020304" pitchFamily="18" charset="0"/>
              </a:rPr>
              <a:t>a </a:t>
            </a:r>
            <a:r>
              <a:rPr lang="en-US" sz="3200" dirty="0">
                <a:latin typeface="Times New Roman" panose="02020603050405020304" pitchFamily="18" charset="0"/>
                <a:cs typeface="Times New Roman" panose="02020603050405020304" pitchFamily="18" charset="0"/>
              </a:rPr>
              <a:t>new beam model called sinusoidal </a:t>
            </a:r>
            <a:r>
              <a:rPr lang="en-US" sz="3200" dirty="0" smtClean="0">
                <a:latin typeface="Times New Roman" panose="02020603050405020304" pitchFamily="18" charset="0"/>
                <a:cs typeface="Times New Roman" panose="02020603050405020304" pitchFamily="18" charset="0"/>
              </a:rPr>
              <a:t>beam</a:t>
            </a:r>
            <a:r>
              <a:rPr lang="x-none" sz="3200" dirty="0" smtClean="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is discussed based on experimental investigation. </a:t>
            </a:r>
            <a:endParaRPr lang="en-US" sz="3200" dirty="0" smtClean="0">
              <a:latin typeface="Times New Roman" panose="02020603050405020304" pitchFamily="18" charset="0"/>
              <a:cs typeface="Times New Roman" panose="02020603050405020304" pitchFamily="18" charset="0"/>
            </a:endParaRPr>
          </a:p>
          <a:p>
            <a:pPr algn="just"/>
            <a:endParaRPr lang="tr-TR" sz="3200" dirty="0" smtClean="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 presentation </a:t>
            </a:r>
            <a:r>
              <a:rPr lang="en-US" sz="3200" dirty="0" smtClean="0">
                <a:latin typeface="Times New Roman" panose="02020603050405020304" pitchFamily="18" charset="0"/>
                <a:cs typeface="Times New Roman" panose="02020603050405020304" pitchFamily="18" charset="0"/>
              </a:rPr>
              <a:t>exhibits </a:t>
            </a:r>
            <a:r>
              <a:rPr lang="en-US" sz="3200" dirty="0">
                <a:latin typeface="Times New Roman" panose="02020603050405020304" pitchFamily="18" charset="0"/>
                <a:cs typeface="Times New Roman" panose="02020603050405020304" pitchFamily="18" charset="0"/>
              </a:rPr>
              <a:t>the moment-rotation curves of fixed end-plate connection made from sinusoidal beams and evaluation the structural performance of sinusoidal beams. </a:t>
            </a:r>
          </a:p>
          <a:p>
            <a:pPr marL="0" indent="0" algn="just">
              <a:buNone/>
            </a:pPr>
            <a:endParaRPr lang="tr-TR" dirty="0">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9C767B31-E1C6-411D-9755-889385CB67FB}" type="slidenum">
              <a:rPr lang="tr-TR" smtClean="0"/>
              <a:t>2</a:t>
            </a:fld>
            <a:endParaRPr lang="tr-TR"/>
          </a:p>
        </p:txBody>
      </p:sp>
    </p:spTree>
    <p:extLst>
      <p:ext uri="{BB962C8B-B14F-4D97-AF65-F5344CB8AC3E}">
        <p14:creationId xmlns:p14="http://schemas.microsoft.com/office/powerpoint/2010/main" val="2355902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3"/>
          <p:cNvGrpSpPr/>
          <p:nvPr/>
        </p:nvGrpSpPr>
        <p:grpSpPr>
          <a:xfrm>
            <a:off x="1062498" y="369099"/>
            <a:ext cx="10568670" cy="5823450"/>
            <a:chOff x="957781" y="777922"/>
            <a:chExt cx="10224883" cy="5356012"/>
          </a:xfrm>
          <a:effectLst>
            <a:glow rad="139700">
              <a:schemeClr val="accent3">
                <a:satMod val="175000"/>
                <a:alpha val="40000"/>
              </a:schemeClr>
            </a:glow>
            <a:outerShdw blurRad="50800" dist="38100" dir="13500000" algn="br" rotWithShape="0">
              <a:prstClr val="black">
                <a:alpha val="40000"/>
              </a:prstClr>
            </a:outerShdw>
          </a:effectLst>
        </p:grpSpPr>
        <p:pic>
          <p:nvPicPr>
            <p:cNvPr id="10" name="Picture 9"/>
            <p:cNvPicPr>
              <a:picLocks noChangeAspect="1" noChangeArrowheads="1"/>
            </p:cNvPicPr>
            <p:nvPr/>
          </p:nvPicPr>
          <p:blipFill>
            <a:blip r:embed="rId3" cstate="print"/>
            <a:srcRect/>
            <a:stretch>
              <a:fillRect/>
            </a:stretch>
          </p:blipFill>
          <p:spPr bwMode="auto">
            <a:xfrm>
              <a:off x="957781" y="777922"/>
              <a:ext cx="5217159" cy="5356012"/>
            </a:xfrm>
            <a:prstGeom prst="rect">
              <a:avLst/>
            </a:prstGeom>
            <a:noFill/>
            <a:ln w="9525">
              <a:noFill/>
              <a:miter lim="800000"/>
              <a:headEnd/>
              <a:tailEnd/>
            </a:ln>
            <a:scene3d>
              <a:camera prst="orthographicFront"/>
              <a:lightRig rig="threePt" dir="t"/>
            </a:scene3d>
            <a:sp3d>
              <a:bevelB/>
            </a:sp3d>
          </p:spPr>
        </p:pic>
        <p:pic>
          <p:nvPicPr>
            <p:cNvPr id="11" name="Picture 9"/>
            <p:cNvPicPr>
              <a:picLocks noChangeAspect="1" noChangeArrowheads="1"/>
            </p:cNvPicPr>
            <p:nvPr/>
          </p:nvPicPr>
          <p:blipFill>
            <a:blip r:embed="rId3" cstate="print"/>
            <a:srcRect/>
            <a:stretch>
              <a:fillRect/>
            </a:stretch>
          </p:blipFill>
          <p:spPr bwMode="auto">
            <a:xfrm flipH="1">
              <a:off x="6174940" y="777922"/>
              <a:ext cx="5007724" cy="5356012"/>
            </a:xfrm>
            <a:prstGeom prst="rect">
              <a:avLst/>
            </a:prstGeom>
            <a:noFill/>
            <a:ln w="9525">
              <a:noFill/>
              <a:miter lim="800000"/>
              <a:headEnd/>
              <a:tailEnd/>
            </a:ln>
            <a:scene3d>
              <a:camera prst="orthographicFront"/>
              <a:lightRig rig="threePt" dir="t"/>
            </a:scene3d>
            <a:sp3d>
              <a:bevelB/>
            </a:sp3d>
          </p:spPr>
        </p:pic>
      </p:grpSp>
      <p:sp>
        <p:nvSpPr>
          <p:cNvPr id="7" name="Yuvarlatılmış Dikdörtgen 6"/>
          <p:cNvSpPr/>
          <p:nvPr/>
        </p:nvSpPr>
        <p:spPr>
          <a:xfrm>
            <a:off x="4965340" y="4735711"/>
            <a:ext cx="3204356" cy="145683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solidFill>
                <a:srgbClr val="7030A0"/>
              </a:solidFill>
            </a:endParaRPr>
          </a:p>
          <a:p>
            <a:pPr algn="ctr"/>
            <a:r>
              <a:rPr lang="en-US" sz="2400" dirty="0">
                <a:solidFill>
                  <a:srgbClr val="7030A0"/>
                </a:solidFill>
              </a:rPr>
              <a:t>Dr. </a:t>
            </a:r>
            <a:r>
              <a:rPr lang="tr-TR" sz="2400" dirty="0">
                <a:solidFill>
                  <a:srgbClr val="7030A0"/>
                </a:solidFill>
              </a:rPr>
              <a:t>Merve SAGIROGLU</a:t>
            </a:r>
            <a:endParaRPr lang="en-US" sz="2400" dirty="0">
              <a:solidFill>
                <a:srgbClr val="7030A0"/>
              </a:solidFill>
            </a:endParaRPr>
          </a:p>
          <a:p>
            <a:pPr algn="ctr"/>
            <a:endParaRPr lang="en-US" dirty="0">
              <a:solidFill>
                <a:srgbClr val="7030A0"/>
              </a:solidFill>
            </a:endParaRPr>
          </a:p>
          <a:p>
            <a:pPr algn="ctr"/>
            <a:r>
              <a:rPr lang="tr-TR" dirty="0">
                <a:solidFill>
                  <a:srgbClr val="7030A0"/>
                </a:solidFill>
              </a:rPr>
              <a:t>TURKEY</a:t>
            </a:r>
          </a:p>
          <a:p>
            <a:pPr algn="ctr"/>
            <a:endParaRPr lang="tr-TR" dirty="0">
              <a:solidFill>
                <a:srgbClr val="7030A0"/>
              </a:solidFill>
            </a:endParaRPr>
          </a:p>
        </p:txBody>
      </p:sp>
      <p:sp>
        <p:nvSpPr>
          <p:cNvPr id="36867" name="3 Dikdörtgen"/>
          <p:cNvSpPr>
            <a:spLocks noChangeArrowheads="1"/>
          </p:cNvSpPr>
          <p:nvPr/>
        </p:nvSpPr>
        <p:spPr bwMode="auto">
          <a:xfrm>
            <a:off x="2538536" y="1275165"/>
            <a:ext cx="7272808" cy="707886"/>
          </a:xfrm>
          <a:prstGeom prst="rect">
            <a:avLst/>
          </a:prstGeom>
          <a:noFill/>
          <a:ln w="9525">
            <a:noFill/>
            <a:miter lim="800000"/>
            <a:headEnd/>
            <a:tailEnd/>
          </a:ln>
        </p:spPr>
        <p:txBody>
          <a:bodyPr wrap="square">
            <a:spAutoFit/>
          </a:bodyPr>
          <a:lstStyle/>
          <a:p>
            <a:pPr algn="ctr"/>
            <a:r>
              <a:rPr lang="tr-TR" sz="4000" dirty="0" err="1">
                <a:solidFill>
                  <a:srgbClr val="FF0000"/>
                </a:solidFill>
              </a:rPr>
              <a:t>Thanks</a:t>
            </a:r>
            <a:r>
              <a:rPr lang="en-US" sz="4000" dirty="0">
                <a:solidFill>
                  <a:srgbClr val="FF0000"/>
                </a:solidFill>
              </a:rPr>
              <a:t> </a:t>
            </a:r>
            <a:r>
              <a:rPr lang="tr-TR" sz="4000" dirty="0" err="1">
                <a:solidFill>
                  <a:srgbClr val="FF0000"/>
                </a:solidFill>
              </a:rPr>
              <a:t>for</a:t>
            </a:r>
            <a:r>
              <a:rPr lang="tr-TR" sz="4000" dirty="0">
                <a:solidFill>
                  <a:srgbClr val="FF0000"/>
                </a:solidFill>
              </a:rPr>
              <a:t> </a:t>
            </a:r>
            <a:r>
              <a:rPr lang="tr-TR" sz="4000" dirty="0" err="1">
                <a:solidFill>
                  <a:srgbClr val="FF0000"/>
                </a:solidFill>
              </a:rPr>
              <a:t>your</a:t>
            </a:r>
            <a:r>
              <a:rPr lang="tr-TR" sz="4000" dirty="0">
                <a:solidFill>
                  <a:srgbClr val="FF0000"/>
                </a:solidFill>
              </a:rPr>
              <a:t> </a:t>
            </a:r>
            <a:r>
              <a:rPr lang="tr-TR" sz="4000" dirty="0" err="1">
                <a:solidFill>
                  <a:srgbClr val="FF0000"/>
                </a:solidFill>
              </a:rPr>
              <a:t>attention</a:t>
            </a:r>
            <a:endParaRPr lang="tr-TR" sz="4000" dirty="0">
              <a:solidFill>
                <a:srgbClr val="FF0000"/>
              </a:solidFill>
            </a:endParaRPr>
          </a:p>
        </p:txBody>
      </p:sp>
      <p:sp>
        <p:nvSpPr>
          <p:cNvPr id="2" name="Yuvarlatılmış Dikdörtgen 1"/>
          <p:cNvSpPr/>
          <p:nvPr/>
        </p:nvSpPr>
        <p:spPr>
          <a:xfrm>
            <a:off x="4294831" y="2423028"/>
            <a:ext cx="4320480" cy="4660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solidFill>
                  <a:srgbClr val="FF0000"/>
                </a:solidFill>
                <a:hlinkClick r:id="rId4"/>
              </a:rPr>
              <a:t>merve.sagiroglu@erzurum.edu.tr</a:t>
            </a:r>
            <a:endParaRPr lang="en-US" dirty="0">
              <a:solidFill>
                <a:srgbClr val="FF0000"/>
              </a:solidFill>
            </a:endParaRPr>
          </a:p>
        </p:txBody>
      </p:sp>
      <p:sp>
        <p:nvSpPr>
          <p:cNvPr id="9" name="Dikdörtgen 8"/>
          <p:cNvSpPr/>
          <p:nvPr/>
        </p:nvSpPr>
        <p:spPr>
          <a:xfrm>
            <a:off x="393340" y="6256547"/>
            <a:ext cx="4572000" cy="523220"/>
          </a:xfrm>
          <a:prstGeom prst="rect">
            <a:avLst/>
          </a:prstGeom>
        </p:spPr>
        <p:txBody>
          <a:bodyPr>
            <a:spAutoFit/>
          </a:bodyPr>
          <a:lstStyle/>
          <a:p>
            <a:r>
              <a:rPr lang="en-US" sz="1400" i="1" dirty="0"/>
              <a:t>Steel Structure-2015</a:t>
            </a:r>
            <a:endParaRPr lang="en-US" sz="1400" b="1" dirty="0"/>
          </a:p>
          <a:p>
            <a:r>
              <a:rPr lang="en-US" sz="1400" i="1" dirty="0"/>
              <a:t>Dubai, 16 – 18 November 2015 </a:t>
            </a:r>
            <a:endParaRPr lang="en-US" sz="1400" b="1" dirty="0"/>
          </a:p>
        </p:txBody>
      </p:sp>
    </p:spTree>
    <p:extLst>
      <p:ext uri="{BB962C8B-B14F-4D97-AF65-F5344CB8AC3E}">
        <p14:creationId xmlns:p14="http://schemas.microsoft.com/office/powerpoint/2010/main" val="1734126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59854"/>
            <a:ext cx="10515600" cy="5417109"/>
          </a:xfrm>
        </p:spPr>
        <p:txBody>
          <a:bodyPr>
            <a:normAutofit/>
          </a:bodyPr>
          <a:lstStyle/>
          <a:p>
            <a:pPr marL="0" lvl="0" indent="0" algn="r">
              <a:buNone/>
            </a:pPr>
            <a:r>
              <a:rPr lang="tr-TR" sz="4000" b="1" i="1" dirty="0" smtClean="0">
                <a:solidFill>
                  <a:schemeClr val="accent6">
                    <a:lumMod val="75000"/>
                  </a:schemeClr>
                </a:solidFill>
                <a:latin typeface="Times New Roman" panose="02020603050405020304" pitchFamily="18" charset="0"/>
                <a:cs typeface="Times New Roman" panose="02020603050405020304" pitchFamily="18" charset="0"/>
              </a:rPr>
              <a:t>Details</a:t>
            </a:r>
            <a:endParaRPr lang="tr-TR" sz="4000" i="1" dirty="0">
              <a:solidFill>
                <a:schemeClr val="accent6">
                  <a:lumMod val="75000"/>
                </a:schemeClr>
              </a:solidFill>
              <a:latin typeface="Times New Roman" panose="02020603050405020304" pitchFamily="18" charset="0"/>
              <a:cs typeface="Times New Roman" panose="02020603050405020304" pitchFamily="18" charset="0"/>
            </a:endParaRPr>
          </a:p>
          <a:p>
            <a:pPr lvl="0" algn="just"/>
            <a:r>
              <a:rPr lang="tr-TR" dirty="0" smtClean="0">
                <a:latin typeface="Times New Roman" panose="02020603050405020304" pitchFamily="18" charset="0"/>
                <a:cs typeface="Times New Roman" panose="02020603050405020304" pitchFamily="18" charset="0"/>
              </a:rPr>
              <a:t>E</a:t>
            </a:r>
            <a:r>
              <a:rPr lang="en-US" dirty="0" err="1" smtClean="0"/>
              <a:t>nd</a:t>
            </a:r>
            <a:r>
              <a:rPr lang="en-US" dirty="0" smtClean="0"/>
              <a:t>-plate </a:t>
            </a:r>
            <a:r>
              <a:rPr lang="en-US" dirty="0"/>
              <a:t>connections are used in beam-to-column </a:t>
            </a:r>
            <a:r>
              <a:rPr lang="en-US" dirty="0" smtClean="0"/>
              <a:t>joints</a:t>
            </a:r>
            <a:endParaRPr lang="tr-TR" dirty="0" smtClean="0"/>
          </a:p>
          <a:p>
            <a:pPr lvl="0" algn="just"/>
            <a:endParaRPr lang="tr-TR" dirty="0" smtClean="0"/>
          </a:p>
          <a:p>
            <a:pPr lvl="0" algn="just"/>
            <a:r>
              <a:rPr lang="tr-TR" dirty="0" smtClean="0"/>
              <a:t>Co</a:t>
            </a:r>
            <a:r>
              <a:rPr lang="en-US" dirty="0" err="1" smtClean="0"/>
              <a:t>nnection</a:t>
            </a:r>
            <a:r>
              <a:rPr lang="en-US" dirty="0" smtClean="0"/>
              <a:t> </a:t>
            </a:r>
            <a:r>
              <a:rPr lang="en-US" dirty="0"/>
              <a:t>dimensions are selected from the research of Coelho et al</a:t>
            </a:r>
            <a:r>
              <a:rPr lang="en-US" dirty="0" smtClean="0"/>
              <a:t>.</a:t>
            </a:r>
            <a:endParaRPr lang="tr-TR" dirty="0" smtClean="0"/>
          </a:p>
          <a:p>
            <a:pPr lvl="0" algn="just"/>
            <a:endParaRPr lang="tr-TR" dirty="0" smtClean="0"/>
          </a:p>
          <a:p>
            <a:pPr lvl="0" algn="just"/>
            <a:r>
              <a:rPr lang="en-US" dirty="0" smtClean="0"/>
              <a:t>This </a:t>
            </a:r>
            <a:r>
              <a:rPr lang="en-US" dirty="0"/>
              <a:t>study aims to investigate the effect of the sinus angles in the web of I-beam with end-plate connection to the moment-rotation </a:t>
            </a:r>
            <a:r>
              <a:rPr lang="en-US" dirty="0" smtClean="0"/>
              <a:t>curves.</a:t>
            </a:r>
            <a:endParaRPr lang="tr-TR" dirty="0" smtClean="0"/>
          </a:p>
          <a:p>
            <a:pPr lvl="0" algn="just"/>
            <a:endParaRPr lang="tr-TR" dirty="0" smtClean="0"/>
          </a:p>
          <a:p>
            <a:pPr lvl="0" algn="just"/>
            <a:r>
              <a:rPr lang="en-US" dirty="0" smtClean="0"/>
              <a:t>Accordingly</a:t>
            </a:r>
            <a:r>
              <a:rPr lang="en-US" dirty="0"/>
              <a:t>, moment-rotation curves are drawn for four end-plate optimum connections. </a:t>
            </a:r>
            <a:endParaRPr lang="tr-TR" dirty="0" smtClean="0"/>
          </a:p>
        </p:txBody>
      </p:sp>
      <p:sp>
        <p:nvSpPr>
          <p:cNvPr id="2" name="Slayt Numarası Yer Tutucusu 1"/>
          <p:cNvSpPr>
            <a:spLocks noGrp="1"/>
          </p:cNvSpPr>
          <p:nvPr>
            <p:ph type="sldNum" sz="quarter" idx="12"/>
          </p:nvPr>
        </p:nvSpPr>
        <p:spPr/>
        <p:txBody>
          <a:bodyPr/>
          <a:lstStyle/>
          <a:p>
            <a:fld id="{9C767B31-E1C6-411D-9755-889385CB67FB}" type="slidenum">
              <a:rPr lang="tr-TR" smtClean="0"/>
              <a:t>3</a:t>
            </a:fld>
            <a:endParaRPr lang="tr-TR"/>
          </a:p>
        </p:txBody>
      </p:sp>
    </p:spTree>
    <p:extLst>
      <p:ext uri="{BB962C8B-B14F-4D97-AF65-F5344CB8AC3E}">
        <p14:creationId xmlns:p14="http://schemas.microsoft.com/office/powerpoint/2010/main" val="3299860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59854"/>
            <a:ext cx="10515600" cy="5417109"/>
          </a:xfrm>
        </p:spPr>
        <p:txBody>
          <a:bodyPr>
            <a:normAutofit/>
          </a:bodyPr>
          <a:lstStyle/>
          <a:p>
            <a:pPr marL="0" lvl="0" indent="0" algn="r">
              <a:buNone/>
            </a:pPr>
            <a:r>
              <a:rPr lang="tr-TR" sz="4000" b="1" i="1" dirty="0" smtClean="0">
                <a:solidFill>
                  <a:schemeClr val="accent6">
                    <a:lumMod val="75000"/>
                  </a:schemeClr>
                </a:solidFill>
                <a:latin typeface="Times New Roman" panose="02020603050405020304" pitchFamily="18" charset="0"/>
                <a:cs typeface="Times New Roman" panose="02020603050405020304" pitchFamily="18" charset="0"/>
              </a:rPr>
              <a:t>Details</a:t>
            </a:r>
            <a:endParaRPr lang="tr-TR" sz="4000" i="1" dirty="0">
              <a:solidFill>
                <a:schemeClr val="accent6">
                  <a:lumMod val="75000"/>
                </a:schemeClr>
              </a:solidFill>
              <a:latin typeface="Times New Roman" panose="02020603050405020304" pitchFamily="18" charset="0"/>
              <a:cs typeface="Times New Roman" panose="02020603050405020304" pitchFamily="18" charset="0"/>
            </a:endParaRPr>
          </a:p>
          <a:p>
            <a:pPr lvl="0" algn="just"/>
            <a:r>
              <a:rPr lang="en-US" dirty="0" smtClean="0"/>
              <a:t>The </a:t>
            </a:r>
            <a:r>
              <a:rPr lang="en-US" dirty="0"/>
              <a:t>purpose of these experiments is to understand the effects of sinus beam connections on the end-plates. </a:t>
            </a:r>
            <a:endParaRPr lang="tr-TR" dirty="0" smtClean="0"/>
          </a:p>
          <a:p>
            <a:pPr lvl="0" algn="just"/>
            <a:endParaRPr lang="tr-TR" dirty="0" smtClean="0"/>
          </a:p>
          <a:p>
            <a:pPr algn="just"/>
            <a:r>
              <a:rPr lang="en-US" dirty="0" smtClean="0"/>
              <a:t>Among </a:t>
            </a:r>
            <a:r>
              <a:rPr lang="en-US" dirty="0"/>
              <a:t>these four models, </a:t>
            </a:r>
            <a:endParaRPr lang="tr-TR" dirty="0"/>
          </a:p>
          <a:p>
            <a:pPr lvl="2" algn="just"/>
            <a:r>
              <a:rPr lang="en-US" dirty="0"/>
              <a:t>two models using sinus beams, </a:t>
            </a:r>
            <a:endParaRPr lang="tr-TR" dirty="0"/>
          </a:p>
          <a:p>
            <a:pPr lvl="2" algn="just"/>
            <a:r>
              <a:rPr lang="en-US" dirty="0"/>
              <a:t>one </a:t>
            </a:r>
            <a:r>
              <a:rPr lang="en-US" dirty="0" smtClean="0"/>
              <a:t>manufactured </a:t>
            </a:r>
            <a:r>
              <a:rPr lang="en-US" dirty="0"/>
              <a:t>model</a:t>
            </a:r>
            <a:r>
              <a:rPr lang="en-US" dirty="0" smtClean="0"/>
              <a:t>,</a:t>
            </a:r>
            <a:endParaRPr lang="tr-TR" dirty="0"/>
          </a:p>
          <a:p>
            <a:pPr lvl="2" algn="just"/>
            <a:r>
              <a:rPr lang="en-US" dirty="0"/>
              <a:t>one IPE beam model are prepared.</a:t>
            </a:r>
            <a:endParaRPr lang="tr-TR" dirty="0"/>
          </a:p>
          <a:p>
            <a:pPr algn="just"/>
            <a:endParaRPr lang="tr-TR" dirty="0" smtClean="0"/>
          </a:p>
          <a:p>
            <a:pPr algn="just"/>
            <a:r>
              <a:rPr lang="en-US" dirty="0" smtClean="0"/>
              <a:t>The </a:t>
            </a:r>
            <a:r>
              <a:rPr lang="en-US" dirty="0"/>
              <a:t>moment-rotation curves are compared and the effects of sinus beams are examined at end-plate </a:t>
            </a:r>
            <a:r>
              <a:rPr lang="en-US" dirty="0" smtClean="0"/>
              <a:t>connections</a:t>
            </a:r>
            <a:endParaRPr lang="tr-TR" dirty="0">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9C767B31-E1C6-411D-9755-889385CB67FB}" type="slidenum">
              <a:rPr lang="tr-TR" smtClean="0"/>
              <a:t>4</a:t>
            </a:fld>
            <a:endParaRPr lang="tr-TR"/>
          </a:p>
        </p:txBody>
      </p:sp>
    </p:spTree>
    <p:extLst>
      <p:ext uri="{BB962C8B-B14F-4D97-AF65-F5344CB8AC3E}">
        <p14:creationId xmlns:p14="http://schemas.microsoft.com/office/powerpoint/2010/main" val="1752502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p:cNvPicPr>
          <p:nvPr>
            <p:ph idx="1"/>
          </p:nvPr>
        </p:nvPicPr>
        <p:blipFill rotWithShape="1">
          <a:blip r:embed="rId3"/>
          <a:srcRect l="44228" t="38658" r="27425" b="21049"/>
          <a:stretch/>
        </p:blipFill>
        <p:spPr bwMode="auto">
          <a:xfrm>
            <a:off x="4887883" y="831273"/>
            <a:ext cx="6104893" cy="2856717"/>
          </a:xfrm>
          <a:prstGeom prst="roundRect">
            <a:avLst>
              <a:gd name="adj" fmla="val 4167"/>
            </a:avLst>
          </a:prstGeom>
          <a:solidFill>
            <a:srgbClr val="FFFFFF"/>
          </a:solidFill>
          <a:ln w="76200" cap="sq">
            <a:solidFill>
              <a:srgbClr val="C0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53640926-AAD7-44D8-BBD7-CCE9431645EC}">
              <a14:shadowObscured xmlns:a14="http://schemas.microsoft.com/office/drawing/2010/main"/>
            </a:ext>
          </a:extLst>
        </p:spPr>
      </p:pic>
      <p:sp>
        <p:nvSpPr>
          <p:cNvPr id="4" name="Slayt Numarası Yer Tutucusu 3"/>
          <p:cNvSpPr>
            <a:spLocks noGrp="1"/>
          </p:cNvSpPr>
          <p:nvPr>
            <p:ph type="sldNum" sz="quarter" idx="12"/>
          </p:nvPr>
        </p:nvSpPr>
        <p:spPr/>
        <p:txBody>
          <a:bodyPr/>
          <a:lstStyle/>
          <a:p>
            <a:fld id="{9C767B31-E1C6-411D-9755-889385CB67FB}" type="slidenum">
              <a:rPr lang="tr-TR" smtClean="0"/>
              <a:t>5</a:t>
            </a:fld>
            <a:endParaRPr lang="tr-TR"/>
          </a:p>
        </p:txBody>
      </p:sp>
      <p:pic>
        <p:nvPicPr>
          <p:cNvPr id="7" name="Resim 6"/>
          <p:cNvPicPr/>
          <p:nvPr/>
        </p:nvPicPr>
        <p:blipFill rotWithShape="1">
          <a:blip r:embed="rId4"/>
          <a:srcRect l="26519" t="40778" r="29260" b="27412"/>
          <a:stretch/>
        </p:blipFill>
        <p:spPr bwMode="auto">
          <a:xfrm>
            <a:off x="4680668" y="1704917"/>
            <a:ext cx="6516858" cy="2653917"/>
          </a:xfrm>
          <a:prstGeom prst="roundRect">
            <a:avLst>
              <a:gd name="adj" fmla="val 4167"/>
            </a:avLst>
          </a:prstGeom>
          <a:solidFill>
            <a:srgbClr val="FFFFFF"/>
          </a:solidFill>
          <a:ln w="76200" cap="sq">
            <a:solidFill>
              <a:schemeClr val="accent6">
                <a:lumMod val="5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53640926-AAD7-44D8-BBD7-CCE9431645EC}">
              <a14:shadowObscured xmlns:a14="http://schemas.microsoft.com/office/drawing/2010/main"/>
            </a:ext>
          </a:extLst>
        </p:spPr>
      </p:pic>
      <p:pic>
        <p:nvPicPr>
          <p:cNvPr id="6" name="Resim 5"/>
          <p:cNvPicPr/>
          <p:nvPr/>
        </p:nvPicPr>
        <p:blipFill rotWithShape="1">
          <a:blip r:embed="rId5"/>
          <a:srcRect l="22162" t="64199" r="29684" b="20554"/>
          <a:stretch/>
        </p:blipFill>
        <p:spPr bwMode="auto">
          <a:xfrm>
            <a:off x="4480427" y="2737004"/>
            <a:ext cx="6917340" cy="1901972"/>
          </a:xfrm>
          <a:prstGeom prst="roundRect">
            <a:avLst>
              <a:gd name="adj" fmla="val 4167"/>
            </a:avLst>
          </a:prstGeom>
          <a:solidFill>
            <a:srgbClr val="FFFFFF"/>
          </a:solidFill>
          <a:ln w="76200" cap="sq">
            <a:solidFill>
              <a:schemeClr val="accent5">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53640926-AAD7-44D8-BBD7-CCE9431645EC}">
              <a14:shadowObscured xmlns:a14="http://schemas.microsoft.com/office/drawing/2010/main"/>
            </a:ext>
          </a:extLst>
        </p:spPr>
      </p:pic>
      <p:pic>
        <p:nvPicPr>
          <p:cNvPr id="5" name="Resim 4"/>
          <p:cNvPicPr/>
          <p:nvPr/>
        </p:nvPicPr>
        <p:blipFill rotWithShape="1">
          <a:blip r:embed="rId5"/>
          <a:srcRect l="19548" t="33929" r="21918" b="38158"/>
          <a:stretch/>
        </p:blipFill>
        <p:spPr bwMode="auto">
          <a:xfrm>
            <a:off x="4287093" y="3797766"/>
            <a:ext cx="7356632" cy="2711880"/>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53640926-AAD7-44D8-BBD7-CCE9431645EC}">
              <a14:shadowObscured xmlns:a14="http://schemas.microsoft.com/office/drawing/2010/main"/>
            </a:ext>
          </a:extLst>
        </p:spPr>
      </p:pic>
      <p:sp>
        <p:nvSpPr>
          <p:cNvPr id="9" name="İçerik Yer Tutucusu 2"/>
          <p:cNvSpPr txBox="1">
            <a:spLocks/>
          </p:cNvSpPr>
          <p:nvPr/>
        </p:nvSpPr>
        <p:spPr>
          <a:xfrm>
            <a:off x="838200" y="759854"/>
            <a:ext cx="3417918" cy="181809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4000" b="1" i="1" dirty="0" smtClean="0">
                <a:solidFill>
                  <a:schemeClr val="accent6">
                    <a:lumMod val="75000"/>
                  </a:schemeClr>
                </a:solidFill>
                <a:latin typeface="Times New Roman" panose="02020603050405020304" pitchFamily="18" charset="0"/>
                <a:cs typeface="Times New Roman" panose="02020603050405020304" pitchFamily="18" charset="0"/>
              </a:rPr>
              <a:t>Test specimens</a:t>
            </a:r>
            <a:endParaRPr lang="tr-TR" sz="4000" i="1" dirty="0" smtClean="0">
              <a:solidFill>
                <a:schemeClr val="accent6">
                  <a:lumMod val="75000"/>
                </a:schemeClr>
              </a:solidFill>
              <a:latin typeface="Times New Roman" panose="02020603050405020304" pitchFamily="18" charset="0"/>
              <a:cs typeface="Times New Roman" panose="02020603050405020304" pitchFamily="18" charset="0"/>
            </a:endParaRPr>
          </a:p>
          <a:p>
            <a:pPr algn="just"/>
            <a:endParaRPr lang="tr-TR"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Standart</a:t>
            </a:r>
            <a:r>
              <a:rPr lang="en-US" sz="3000" dirty="0" smtClean="0">
                <a:latin typeface="Times New Roman" panose="02020603050405020304" pitchFamily="18" charset="0"/>
                <a:cs typeface="Times New Roman" panose="02020603050405020304" pitchFamily="18" charset="0"/>
              </a:rPr>
              <a:t> IPE profile</a:t>
            </a:r>
          </a:p>
          <a:p>
            <a:pPr marL="0" indent="0" algn="just">
              <a:buNone/>
            </a:pPr>
            <a:endParaRPr lang="en-US" dirty="0" smtClean="0">
              <a:latin typeface="Times New Roman" panose="02020603050405020304" pitchFamily="18" charset="0"/>
              <a:cs typeface="Times New Roman" panose="02020603050405020304" pitchFamily="18" charset="0"/>
            </a:endParaRPr>
          </a:p>
        </p:txBody>
      </p:sp>
      <p:sp>
        <p:nvSpPr>
          <p:cNvPr id="10" name="Dikdörtgen 9"/>
          <p:cNvSpPr/>
          <p:nvPr/>
        </p:nvSpPr>
        <p:spPr>
          <a:xfrm>
            <a:off x="838200" y="2770266"/>
            <a:ext cx="3523722" cy="523220"/>
          </a:xfrm>
          <a:prstGeom prst="rect">
            <a:avLst/>
          </a:prstGeom>
        </p:spPr>
        <p:txBody>
          <a:bodyPr wrap="none">
            <a:spAutoFit/>
          </a:bodyPr>
          <a:lstStyle/>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Manufactured beam</a:t>
            </a:r>
          </a:p>
        </p:txBody>
      </p:sp>
      <p:sp>
        <p:nvSpPr>
          <p:cNvPr id="11" name="Dikdörtgen 10"/>
          <p:cNvSpPr/>
          <p:nvPr/>
        </p:nvSpPr>
        <p:spPr>
          <a:xfrm>
            <a:off x="838200" y="3605950"/>
            <a:ext cx="3210333" cy="954107"/>
          </a:xfrm>
          <a:prstGeom prst="rect">
            <a:avLst/>
          </a:prstGeom>
        </p:spPr>
        <p:txBody>
          <a:bodyPr wrap="square">
            <a:spAutoFit/>
          </a:bodyPr>
          <a:lstStyle/>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Sinusoidal angle/</a:t>
            </a:r>
            <a:r>
              <a:rPr lang="en-US" sz="2800" dirty="0">
                <a:latin typeface="Times New Roman" panose="02020603050405020304" pitchFamily="18" charset="0"/>
                <a:cs typeface="Times New Roman" panose="02020603050405020304" pitchFamily="18" charset="0"/>
              </a:rPr>
              <a:t> Sinus shape</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90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7037" y="848289"/>
            <a:ext cx="11465453" cy="1786645"/>
          </a:xfrm>
        </p:spPr>
        <p:txBody>
          <a:bodyPr>
            <a:noAutofit/>
          </a:bodyPr>
          <a:lstStyle/>
          <a:p>
            <a:pPr algn="just"/>
            <a:r>
              <a:rPr lang="tr-TR" dirty="0"/>
              <a:t>T</a:t>
            </a:r>
            <a:r>
              <a:rPr lang="en-US" dirty="0" smtClean="0"/>
              <a:t>he </a:t>
            </a:r>
            <a:r>
              <a:rPr lang="en-US" dirty="0"/>
              <a:t>web and flange of the sinusoidal beam have 2.5-mm and 4-mm thicknesses, </a:t>
            </a:r>
            <a:r>
              <a:rPr lang="en-US" dirty="0" smtClean="0"/>
              <a:t>respectively</a:t>
            </a:r>
            <a:r>
              <a:rPr lang="tr-TR" dirty="0" smtClean="0"/>
              <a:t>.</a:t>
            </a:r>
          </a:p>
          <a:p>
            <a:pPr algn="just"/>
            <a:r>
              <a:rPr lang="tr-TR" dirty="0"/>
              <a:t>S</a:t>
            </a:r>
            <a:r>
              <a:rPr lang="en-US" dirty="0" err="1" smtClean="0"/>
              <a:t>heets</a:t>
            </a:r>
            <a:r>
              <a:rPr lang="en-US" dirty="0" smtClean="0"/>
              <a:t> </a:t>
            </a:r>
            <a:r>
              <a:rPr lang="en-US" dirty="0"/>
              <a:t>with dimensions of 1500 × 6000 mm were first </a:t>
            </a:r>
            <a:r>
              <a:rPr lang="en-US" dirty="0" smtClean="0"/>
              <a:t>prepared</a:t>
            </a:r>
            <a:endParaRPr lang="tr-TR" dirty="0" smtClean="0"/>
          </a:p>
          <a:p>
            <a:pPr algn="just"/>
            <a:r>
              <a:rPr lang="tr-TR" dirty="0"/>
              <a:t>T</a:t>
            </a:r>
            <a:r>
              <a:rPr lang="en-US" dirty="0" err="1" smtClean="0"/>
              <a:t>hese</a:t>
            </a:r>
            <a:r>
              <a:rPr lang="en-US" dirty="0" smtClean="0"/>
              <a:t> </a:t>
            </a:r>
            <a:r>
              <a:rPr lang="en-US" dirty="0"/>
              <a:t>sheets were divided into ten and eighteen parts for the web and flange, respectively, using a cutting device. </a:t>
            </a:r>
            <a:endParaRPr lang="tr-TR" dirty="0" smtClean="0">
              <a:latin typeface="Times New Roman" panose="02020603050405020304" pitchFamily="18" charset="0"/>
              <a:cs typeface="Times New Roman" panose="02020603050405020304" pitchFamily="18" charset="0"/>
            </a:endParaRPr>
          </a:p>
          <a:p>
            <a:pPr algn="just"/>
            <a:endParaRPr lang="tr-TR" dirty="0"/>
          </a:p>
        </p:txBody>
      </p:sp>
      <p:sp>
        <p:nvSpPr>
          <p:cNvPr id="2" name="Slayt Numarası Yer Tutucusu 1"/>
          <p:cNvSpPr>
            <a:spLocks noGrp="1"/>
          </p:cNvSpPr>
          <p:nvPr>
            <p:ph type="sldNum" sz="quarter" idx="12"/>
          </p:nvPr>
        </p:nvSpPr>
        <p:spPr/>
        <p:txBody>
          <a:bodyPr/>
          <a:lstStyle/>
          <a:p>
            <a:fld id="{9C767B31-E1C6-411D-9755-889385CB67FB}" type="slidenum">
              <a:rPr lang="tr-TR" smtClean="0"/>
              <a:t>6</a:t>
            </a:fld>
            <a:endParaRPr lang="tr-TR"/>
          </a:p>
        </p:txBody>
      </p:sp>
      <p:sp>
        <p:nvSpPr>
          <p:cNvPr id="5" name="İçerik Yer Tutucusu 2"/>
          <p:cNvSpPr txBox="1">
            <a:spLocks/>
          </p:cNvSpPr>
          <p:nvPr/>
        </p:nvSpPr>
        <p:spPr>
          <a:xfrm>
            <a:off x="2928304" y="236994"/>
            <a:ext cx="8911728" cy="5734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4000" b="1" i="1" dirty="0" smtClean="0">
                <a:solidFill>
                  <a:schemeClr val="accent6">
                    <a:lumMod val="75000"/>
                  </a:schemeClr>
                </a:solidFill>
                <a:latin typeface="Times New Roman" panose="02020603050405020304" pitchFamily="18" charset="0"/>
                <a:cs typeface="Times New Roman" panose="02020603050405020304" pitchFamily="18" charset="0"/>
              </a:rPr>
              <a:t>Sinusoidal Sheet Manufacturing System</a:t>
            </a:r>
            <a:endParaRPr lang="tr-TR" sz="4000" i="1" dirty="0" smtClean="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6" name="Resim 5" descr="E:\sinüs kiriş\GENÇ\DSCF328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244" y="3153244"/>
            <a:ext cx="6998788" cy="3203106"/>
          </a:xfrm>
          <a:prstGeom prst="rect">
            <a:avLst/>
          </a:prstGeom>
          <a:ln w="190500" cap="sq">
            <a:solidFill>
              <a:schemeClr val="accent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İçerik Yer Tutucusu 2"/>
          <p:cNvSpPr txBox="1">
            <a:spLocks/>
          </p:cNvSpPr>
          <p:nvPr/>
        </p:nvSpPr>
        <p:spPr>
          <a:xfrm>
            <a:off x="187037" y="3153244"/>
            <a:ext cx="4466665" cy="3385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err="1" smtClean="0"/>
              <a:t>Th</a:t>
            </a:r>
            <a:r>
              <a:rPr lang="tr-TR" dirty="0" smtClean="0"/>
              <a:t>e </a:t>
            </a:r>
            <a:r>
              <a:rPr lang="en-US" dirty="0" smtClean="0"/>
              <a:t>cylindrical  </a:t>
            </a:r>
            <a:r>
              <a:rPr lang="en-US" dirty="0"/>
              <a:t>device works with three cylinders. To run 30°- and 70°-angles, the upper cylinder and two lower cylinders were made with diameters of 269.1 mm and 238.85 mm, respectively. </a:t>
            </a:r>
            <a:endParaRPr lang="tr-TR" dirty="0" smtClean="0"/>
          </a:p>
        </p:txBody>
      </p:sp>
    </p:spTree>
    <p:extLst>
      <p:ext uri="{BB962C8B-B14F-4D97-AF65-F5344CB8AC3E}">
        <p14:creationId xmlns:p14="http://schemas.microsoft.com/office/powerpoint/2010/main" val="1324840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7145" y="1014043"/>
            <a:ext cx="11156498" cy="819855"/>
          </a:xfrm>
        </p:spPr>
        <p:txBody>
          <a:bodyPr>
            <a:normAutofit fontScale="92500" lnSpcReduction="20000"/>
          </a:bodyPr>
          <a:lstStyle/>
          <a:p>
            <a:pPr algn="just">
              <a:lnSpc>
                <a:spcPct val="110000"/>
              </a:lnSpc>
            </a:pPr>
            <a:r>
              <a:rPr lang="en-US" dirty="0"/>
              <a:t>After making the cylinders, the sheets were made into a sinusoidal shape inside this device. These sinusoidal sheets are shown in </a:t>
            </a:r>
            <a:r>
              <a:rPr lang="tr-TR" dirty="0" smtClean="0"/>
              <a:t>the </a:t>
            </a:r>
            <a:r>
              <a:rPr lang="en-US" dirty="0" smtClean="0"/>
              <a:t>Figure </a:t>
            </a:r>
            <a:r>
              <a:rPr lang="tr-TR" dirty="0" smtClean="0"/>
              <a:t>(right)</a:t>
            </a:r>
            <a:endParaRPr lang="tr-TR" dirty="0"/>
          </a:p>
        </p:txBody>
      </p:sp>
      <p:sp>
        <p:nvSpPr>
          <p:cNvPr id="2" name="Slayt Numarası Yer Tutucusu 1"/>
          <p:cNvSpPr>
            <a:spLocks noGrp="1"/>
          </p:cNvSpPr>
          <p:nvPr>
            <p:ph type="sldNum" sz="quarter" idx="12"/>
          </p:nvPr>
        </p:nvSpPr>
        <p:spPr/>
        <p:txBody>
          <a:bodyPr/>
          <a:lstStyle/>
          <a:p>
            <a:fld id="{9C767B31-E1C6-411D-9755-889385CB67FB}" type="slidenum">
              <a:rPr lang="tr-TR" smtClean="0"/>
              <a:t>7</a:t>
            </a:fld>
            <a:endParaRPr lang="tr-TR"/>
          </a:p>
        </p:txBody>
      </p:sp>
      <p:pic>
        <p:nvPicPr>
          <p:cNvPr id="4" name="Resim 3" descr="C:\Users\User\Desktop\333333333333333333333.JPG"/>
          <p:cNvPicPr/>
          <p:nvPr/>
        </p:nvPicPr>
        <p:blipFill>
          <a:blip r:embed="rId3">
            <a:extLst>
              <a:ext uri="{28A0092B-C50C-407E-A947-70E740481C1C}">
                <a14:useLocalDpi xmlns:a14="http://schemas.microsoft.com/office/drawing/2010/main" val="0"/>
              </a:ext>
            </a:extLst>
          </a:blip>
          <a:srcRect/>
          <a:stretch>
            <a:fillRect/>
          </a:stretch>
        </p:blipFill>
        <p:spPr bwMode="auto">
          <a:xfrm>
            <a:off x="4187662" y="2333518"/>
            <a:ext cx="7533534" cy="4022832"/>
          </a:xfrm>
          <a:prstGeom prst="rect">
            <a:avLst/>
          </a:prstGeom>
          <a:ln w="190500" cap="sq">
            <a:solidFill>
              <a:srgbClr val="FFC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İçerik Yer Tutucusu 2"/>
          <p:cNvSpPr txBox="1">
            <a:spLocks/>
          </p:cNvSpPr>
          <p:nvPr/>
        </p:nvSpPr>
        <p:spPr>
          <a:xfrm>
            <a:off x="2809468" y="336038"/>
            <a:ext cx="8911728" cy="640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4000" b="1" i="1" dirty="0" smtClean="0">
                <a:solidFill>
                  <a:schemeClr val="accent6">
                    <a:lumMod val="75000"/>
                  </a:schemeClr>
                </a:solidFill>
                <a:latin typeface="Times New Roman" panose="02020603050405020304" pitchFamily="18" charset="0"/>
                <a:cs typeface="Times New Roman" panose="02020603050405020304" pitchFamily="18" charset="0"/>
              </a:rPr>
              <a:t>Sinusoidal Sheets</a:t>
            </a:r>
            <a:endParaRPr lang="en-US"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219456" y="1993083"/>
            <a:ext cx="3749871" cy="3539430"/>
          </a:xfrm>
          <a:prstGeom prst="rect">
            <a:avLst/>
          </a:prstGeom>
        </p:spPr>
        <p:txBody>
          <a:bodyPr wrap="square">
            <a:spAutoFit/>
          </a:bodyPr>
          <a:lstStyle/>
          <a:p>
            <a:pPr marL="342900" indent="-342900" algn="just">
              <a:buFont typeface="Arial" panose="020B0604020202020204" pitchFamily="34" charset="0"/>
              <a:buChar char="•"/>
            </a:pPr>
            <a:r>
              <a:rPr lang="en-US" sz="2800" dirty="0">
                <a:solidFill>
                  <a:srgbClr val="000000"/>
                </a:solidFill>
                <a:ea typeface="Calibri" panose="020F0502020204030204" pitchFamily="34" charset="0"/>
              </a:rPr>
              <a:t>To realize all planned lengths, because the sheet length was 1500 mm, sheets were welded by using arc welding with a continuous 45° fillet weld. </a:t>
            </a:r>
            <a:endParaRPr lang="tr-TR" sz="2800" dirty="0" smtClean="0">
              <a:solidFill>
                <a:srgbClr val="000000"/>
              </a:solidFill>
              <a:ea typeface="Calibri" panose="020F0502020204030204" pitchFamily="34" charset="0"/>
            </a:endParaRPr>
          </a:p>
        </p:txBody>
      </p:sp>
    </p:spTree>
    <p:extLst>
      <p:ext uri="{BB962C8B-B14F-4D97-AF65-F5344CB8AC3E}">
        <p14:creationId xmlns:p14="http://schemas.microsoft.com/office/powerpoint/2010/main" val="1932895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658112532"/>
              </p:ext>
            </p:extLst>
          </p:nvPr>
        </p:nvGraphicFramePr>
        <p:xfrm>
          <a:off x="537028" y="2371613"/>
          <a:ext cx="11008651" cy="3037594"/>
        </p:xfrm>
        <a:graphic>
          <a:graphicData uri="http://schemas.openxmlformats.org/drawingml/2006/table">
            <a:tbl>
              <a:tblPr firstRow="1" firstCol="1" bandRow="1">
                <a:tableStyleId>{21E4AEA4-8DFA-4A89-87EB-49C32662AFE0}</a:tableStyleId>
              </a:tblPr>
              <a:tblGrid>
                <a:gridCol w="2463643"/>
                <a:gridCol w="1079971"/>
                <a:gridCol w="1079971"/>
                <a:gridCol w="1079971"/>
                <a:gridCol w="1079971"/>
                <a:gridCol w="1294992"/>
                <a:gridCol w="1599911"/>
                <a:gridCol w="1330221"/>
              </a:tblGrid>
              <a:tr h="740230">
                <a:tc>
                  <a:txBody>
                    <a:bodyPr/>
                    <a:lstStyle/>
                    <a:p>
                      <a:pPr algn="ctr">
                        <a:lnSpc>
                          <a:spcPct val="107000"/>
                        </a:lnSpc>
                        <a:spcAft>
                          <a:spcPts val="800"/>
                        </a:spcAft>
                      </a:pPr>
                      <a:r>
                        <a:rPr lang="en-US" sz="2800" dirty="0">
                          <a:effectLst/>
                        </a:rPr>
                        <a:t>Name of model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dirty="0">
                          <a:effectLst/>
                        </a:rPr>
                        <a:t>h </a:t>
                      </a:r>
                    </a:p>
                    <a:p>
                      <a:pPr algn="ctr">
                        <a:lnSpc>
                          <a:spcPct val="107000"/>
                        </a:lnSpc>
                        <a:spcAft>
                          <a:spcPts val="800"/>
                        </a:spcAft>
                      </a:pPr>
                      <a:r>
                        <a:rPr lang="en-US" sz="2800" dirty="0">
                          <a:effectLst/>
                        </a:rPr>
                        <a:t>(mm)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dirty="0">
                          <a:effectLst/>
                        </a:rPr>
                        <a:t>b </a:t>
                      </a:r>
                    </a:p>
                    <a:p>
                      <a:pPr algn="ctr">
                        <a:lnSpc>
                          <a:spcPct val="107000"/>
                        </a:lnSpc>
                        <a:spcAft>
                          <a:spcPts val="800"/>
                        </a:spcAft>
                      </a:pPr>
                      <a:r>
                        <a:rPr lang="en-US" sz="2800" dirty="0">
                          <a:effectLst/>
                        </a:rPr>
                        <a:t>(mm)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dirty="0">
                          <a:effectLst/>
                        </a:rPr>
                        <a:t>t </a:t>
                      </a:r>
                    </a:p>
                    <a:p>
                      <a:pPr algn="ctr">
                        <a:lnSpc>
                          <a:spcPct val="107000"/>
                        </a:lnSpc>
                        <a:spcAft>
                          <a:spcPts val="800"/>
                        </a:spcAft>
                      </a:pPr>
                      <a:r>
                        <a:rPr lang="en-US" sz="2800" dirty="0">
                          <a:effectLst/>
                        </a:rPr>
                        <a:t>(mm)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dirty="0">
                          <a:effectLst/>
                        </a:rPr>
                        <a:t>s </a:t>
                      </a:r>
                    </a:p>
                    <a:p>
                      <a:pPr algn="ctr">
                        <a:lnSpc>
                          <a:spcPct val="107000"/>
                        </a:lnSpc>
                        <a:spcAft>
                          <a:spcPts val="800"/>
                        </a:spcAft>
                      </a:pPr>
                      <a:r>
                        <a:rPr lang="en-US" sz="2800" dirty="0">
                          <a:effectLst/>
                        </a:rPr>
                        <a:t>(mm)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dirty="0">
                          <a:effectLst/>
                        </a:rPr>
                        <a:t>L </a:t>
                      </a:r>
                    </a:p>
                    <a:p>
                      <a:pPr algn="ctr">
                        <a:lnSpc>
                          <a:spcPct val="107000"/>
                        </a:lnSpc>
                        <a:spcAft>
                          <a:spcPts val="800"/>
                        </a:spcAft>
                      </a:pPr>
                      <a:r>
                        <a:rPr lang="en-US" sz="2800" dirty="0">
                          <a:effectLst/>
                        </a:rPr>
                        <a:t>(mm)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a:effectLst/>
                        </a:rPr>
                        <a:t>Weight </a:t>
                      </a:r>
                    </a:p>
                    <a:p>
                      <a:pPr algn="ctr">
                        <a:lnSpc>
                          <a:spcPct val="107000"/>
                        </a:lnSpc>
                        <a:spcAft>
                          <a:spcPts val="800"/>
                        </a:spcAft>
                      </a:pPr>
                      <a:r>
                        <a:rPr lang="en-US" sz="2800">
                          <a:effectLst/>
                        </a:rPr>
                        <a:t>(kg/m)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aseline="0" dirty="0" err="1" smtClean="0">
                          <a:effectLst/>
                        </a:rPr>
                        <a:t>t</a:t>
                      </a:r>
                      <a:r>
                        <a:rPr lang="en-US" sz="2800" baseline="-25000" dirty="0" err="1" smtClean="0">
                          <a:effectLst/>
                        </a:rPr>
                        <a:t>p</a:t>
                      </a:r>
                      <a:r>
                        <a:rPr lang="en-US" sz="2800" baseline="-25000" dirty="0">
                          <a:effectLst/>
                        </a:rPr>
                        <a:t> </a:t>
                      </a:r>
                      <a:endParaRPr lang="en-US" sz="2800" dirty="0">
                        <a:effectLst/>
                      </a:endParaRPr>
                    </a:p>
                    <a:p>
                      <a:pPr algn="ctr">
                        <a:lnSpc>
                          <a:spcPct val="107000"/>
                        </a:lnSpc>
                        <a:spcAft>
                          <a:spcPts val="800"/>
                        </a:spcAft>
                      </a:pPr>
                      <a:r>
                        <a:rPr lang="en-US" sz="2800" dirty="0">
                          <a:effectLst/>
                        </a:rPr>
                        <a:t>(mm)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4193">
                <a:tc>
                  <a:txBody>
                    <a:bodyPr/>
                    <a:lstStyle/>
                    <a:p>
                      <a:pPr algn="ctr">
                        <a:lnSpc>
                          <a:spcPct val="107000"/>
                        </a:lnSpc>
                        <a:spcAft>
                          <a:spcPts val="800"/>
                        </a:spcAft>
                      </a:pPr>
                      <a:r>
                        <a:rPr lang="en-US" sz="2800" dirty="0" smtClean="0">
                          <a:effectLst/>
                        </a:rPr>
                        <a:t>Manufactured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800"/>
                        </a:spcAft>
                      </a:pPr>
                      <a:r>
                        <a:rPr lang="en-US" sz="2800" dirty="0">
                          <a:effectLst/>
                        </a:rPr>
                        <a:t> </a:t>
                      </a:r>
                    </a:p>
                    <a:p>
                      <a:pPr algn="ctr">
                        <a:lnSpc>
                          <a:spcPct val="107000"/>
                        </a:lnSpc>
                        <a:spcAft>
                          <a:spcPts val="800"/>
                        </a:spcAft>
                      </a:pPr>
                      <a:r>
                        <a:rPr lang="en-US" sz="2800" dirty="0">
                          <a:effectLst/>
                        </a:rPr>
                        <a:t>160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800"/>
                        </a:spcAft>
                      </a:pPr>
                      <a:r>
                        <a:rPr lang="en-US" sz="2800">
                          <a:effectLst/>
                        </a:rPr>
                        <a:t> </a:t>
                      </a:r>
                    </a:p>
                    <a:p>
                      <a:pPr algn="ctr">
                        <a:lnSpc>
                          <a:spcPct val="107000"/>
                        </a:lnSpc>
                        <a:spcAft>
                          <a:spcPts val="800"/>
                        </a:spcAft>
                      </a:pPr>
                      <a:r>
                        <a:rPr lang="en-US" sz="2800">
                          <a:effectLst/>
                        </a:rPr>
                        <a:t>150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800"/>
                        </a:spcAft>
                      </a:pPr>
                      <a:r>
                        <a:rPr lang="en-US" sz="2800">
                          <a:effectLst/>
                        </a:rPr>
                        <a:t> </a:t>
                      </a:r>
                    </a:p>
                    <a:p>
                      <a:pPr algn="ctr">
                        <a:lnSpc>
                          <a:spcPct val="107000"/>
                        </a:lnSpc>
                        <a:spcAft>
                          <a:spcPts val="800"/>
                        </a:spcAft>
                      </a:pPr>
                      <a:r>
                        <a:rPr lang="en-US" sz="2800">
                          <a:effectLst/>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800"/>
                        </a:spcAft>
                      </a:pPr>
                      <a:r>
                        <a:rPr lang="en-US" sz="2800">
                          <a:effectLst/>
                        </a:rPr>
                        <a:t> </a:t>
                      </a:r>
                    </a:p>
                    <a:p>
                      <a:pPr algn="ctr">
                        <a:lnSpc>
                          <a:spcPct val="107000"/>
                        </a:lnSpc>
                        <a:spcAft>
                          <a:spcPts val="800"/>
                        </a:spcAft>
                      </a:pPr>
                      <a:r>
                        <a:rPr lang="en-US" sz="2800">
                          <a:effectLst/>
                        </a:rPr>
                        <a:t>2.5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rPr>
                        <a: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rPr>
                        <a:t>15.68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dirty="0">
                          <a:effectLst/>
                        </a:rPr>
                        <a:t>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8814">
                <a:tc>
                  <a:txBody>
                    <a:bodyPr/>
                    <a:lstStyle/>
                    <a:p>
                      <a:pPr algn="ctr">
                        <a:lnSpc>
                          <a:spcPct val="107000"/>
                        </a:lnSpc>
                        <a:spcAft>
                          <a:spcPts val="800"/>
                        </a:spcAft>
                      </a:pPr>
                      <a:r>
                        <a:rPr lang="en-US" sz="2800">
                          <a:effectLst/>
                        </a:rPr>
                        <a:t>Sinusoidal 30°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800"/>
                        </a:spcAft>
                      </a:pPr>
                      <a:r>
                        <a:rPr lang="en-US" sz="2800">
                          <a:effectLst/>
                        </a:rPr>
                        <a:t>85.8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rPr>
                        <a:t>12.7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dirty="0">
                          <a:effectLst/>
                        </a:rPr>
                        <a:t>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8814">
                <a:tc>
                  <a:txBody>
                    <a:bodyPr/>
                    <a:lstStyle/>
                    <a:p>
                      <a:pPr algn="ctr">
                        <a:lnSpc>
                          <a:spcPct val="107000"/>
                        </a:lnSpc>
                        <a:spcAft>
                          <a:spcPts val="800"/>
                        </a:spcAft>
                      </a:pPr>
                      <a:r>
                        <a:rPr lang="en-US" sz="2800">
                          <a:effectLst/>
                        </a:rPr>
                        <a:t>Sinusoidal 70°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800"/>
                        </a:spcAft>
                      </a:pPr>
                      <a:r>
                        <a:rPr lang="en-US" sz="2800">
                          <a:effectLst/>
                        </a:rPr>
                        <a:t>200.2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rPr>
                        <a:t>16.57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dirty="0">
                          <a:effectLst/>
                        </a:rPr>
                        <a:t>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8814">
                <a:tc>
                  <a:txBody>
                    <a:bodyPr/>
                    <a:lstStyle/>
                    <a:p>
                      <a:pPr algn="ctr">
                        <a:lnSpc>
                          <a:spcPct val="107000"/>
                        </a:lnSpc>
                        <a:spcAft>
                          <a:spcPts val="800"/>
                        </a:spcAft>
                      </a:pPr>
                      <a:r>
                        <a:rPr lang="en-US" sz="2800" dirty="0">
                          <a:effectLst/>
                        </a:rPr>
                        <a:t>IPE160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rPr>
                        <a:t>160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dirty="0">
                          <a:effectLst/>
                        </a:rPr>
                        <a:t>82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rPr>
                        <a:t>7.4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rPr>
                        <a: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rPr>
                        <a:t>15.8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dirty="0">
                          <a:effectLst/>
                        </a:rPr>
                        <a:t>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Slayt Numarası Yer Tutucusu 3"/>
          <p:cNvSpPr>
            <a:spLocks noGrp="1"/>
          </p:cNvSpPr>
          <p:nvPr>
            <p:ph type="sldNum" sz="quarter" idx="12"/>
          </p:nvPr>
        </p:nvSpPr>
        <p:spPr/>
        <p:txBody>
          <a:bodyPr/>
          <a:lstStyle/>
          <a:p>
            <a:fld id="{9C767B31-E1C6-411D-9755-889385CB67FB}" type="slidenum">
              <a:rPr lang="tr-TR" smtClean="0"/>
              <a:t>8</a:t>
            </a:fld>
            <a:endParaRPr lang="tr-TR"/>
          </a:p>
        </p:txBody>
      </p:sp>
      <p:sp>
        <p:nvSpPr>
          <p:cNvPr id="6" name="Dikdörtgen 5"/>
          <p:cNvSpPr/>
          <p:nvPr/>
        </p:nvSpPr>
        <p:spPr>
          <a:xfrm>
            <a:off x="537028" y="5561698"/>
            <a:ext cx="3231975" cy="468077"/>
          </a:xfrm>
          <a:prstGeom prst="rect">
            <a:avLst/>
          </a:prstGeom>
        </p:spPr>
        <p:txBody>
          <a:bodyPr wrap="none">
            <a:spAutoFit/>
          </a:bodyPr>
          <a:lstStyle/>
          <a:p>
            <a:pPr>
              <a:lnSpc>
                <a:spcPct val="107000"/>
              </a:lnSpc>
              <a:spcAft>
                <a:spcPts val="80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US" sz="2400" baseline="-25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thickness of end-plate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İçerik Yer Tutucusu 2"/>
          <p:cNvSpPr txBox="1">
            <a:spLocks/>
          </p:cNvSpPr>
          <p:nvPr/>
        </p:nvSpPr>
        <p:spPr>
          <a:xfrm>
            <a:off x="2248359" y="515424"/>
            <a:ext cx="8911728" cy="90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000" b="1" i="1" dirty="0">
                <a:solidFill>
                  <a:schemeClr val="accent6">
                    <a:lumMod val="75000"/>
                  </a:schemeClr>
                </a:solidFill>
                <a:latin typeface="Times New Roman" panose="02020603050405020304" pitchFamily="18" charset="0"/>
                <a:cs typeface="Times New Roman" panose="02020603050405020304" pitchFamily="18" charset="0"/>
              </a:rPr>
              <a:t>The details of the </a:t>
            </a:r>
            <a:r>
              <a:rPr lang="en-US" sz="4000" b="1" i="1" dirty="0" smtClean="0">
                <a:solidFill>
                  <a:schemeClr val="accent6">
                    <a:lumMod val="75000"/>
                  </a:schemeClr>
                </a:solidFill>
                <a:latin typeface="Times New Roman" panose="02020603050405020304" pitchFamily="18" charset="0"/>
                <a:cs typeface="Times New Roman" panose="02020603050405020304" pitchFamily="18" charset="0"/>
              </a:rPr>
              <a:t>beams</a:t>
            </a:r>
            <a:endParaRPr lang="tr-TR"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935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C767B31-E1C6-411D-9755-889385CB67FB}" type="slidenum">
              <a:rPr lang="tr-TR" smtClean="0"/>
              <a:t>9</a:t>
            </a:fld>
            <a:endParaRPr lang="tr-TR"/>
          </a:p>
        </p:txBody>
      </p:sp>
      <p:sp>
        <p:nvSpPr>
          <p:cNvPr id="5" name="İçerik Yer Tutucusu 2"/>
          <p:cNvSpPr txBox="1">
            <a:spLocks/>
          </p:cNvSpPr>
          <p:nvPr/>
        </p:nvSpPr>
        <p:spPr>
          <a:xfrm>
            <a:off x="2442072" y="376373"/>
            <a:ext cx="8911728" cy="90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000" b="1" i="1" dirty="0">
                <a:solidFill>
                  <a:schemeClr val="accent6">
                    <a:lumMod val="75000"/>
                  </a:schemeClr>
                </a:solidFill>
                <a:latin typeface="Times New Roman" panose="02020603050405020304" pitchFamily="18" charset="0"/>
                <a:cs typeface="Times New Roman" panose="02020603050405020304" pitchFamily="18" charset="0"/>
              </a:rPr>
              <a:t> Test </a:t>
            </a:r>
            <a:r>
              <a:rPr lang="en-US" sz="4000" b="1" i="1" dirty="0" smtClean="0">
                <a:solidFill>
                  <a:schemeClr val="accent6">
                    <a:lumMod val="75000"/>
                  </a:schemeClr>
                </a:solidFill>
                <a:latin typeface="Times New Roman" panose="02020603050405020304" pitchFamily="18" charset="0"/>
                <a:cs typeface="Times New Roman" panose="02020603050405020304" pitchFamily="18" charset="0"/>
              </a:rPr>
              <a:t>instrumentation</a:t>
            </a:r>
            <a:endParaRPr lang="tr-TR"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p:txBody>
      </p:sp>
      <p:pic>
        <p:nvPicPr>
          <p:cNvPr id="6" name="Resim 5" descr="C:\Users\User\Desktop\1111111.JPG"/>
          <p:cNvPicPr/>
          <p:nvPr/>
        </p:nvPicPr>
        <p:blipFill>
          <a:blip r:embed="rId3">
            <a:extLst>
              <a:ext uri="{28A0092B-C50C-407E-A947-70E740481C1C}">
                <a14:useLocalDpi xmlns:a14="http://schemas.microsoft.com/office/drawing/2010/main" val="0"/>
              </a:ext>
            </a:extLst>
          </a:blip>
          <a:srcRect/>
          <a:stretch>
            <a:fillRect/>
          </a:stretch>
        </p:blipFill>
        <p:spPr bwMode="auto">
          <a:xfrm>
            <a:off x="706582" y="1285420"/>
            <a:ext cx="10977418" cy="5070930"/>
          </a:xfrm>
          <a:prstGeom prst="rect">
            <a:avLst/>
          </a:prstGeom>
          <a:ln w="190500" cap="sq">
            <a:solidFill>
              <a:schemeClr val="accent4">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3054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5120</TotalTime>
  <Words>1735</Words>
  <Application>Microsoft Office PowerPoint</Application>
  <PresentationFormat>Widescreen</PresentationFormat>
  <Paragraphs>333</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 Math</vt:lpstr>
      <vt:lpstr>Consolas</vt:lpstr>
      <vt:lpstr>Times New Roman</vt:lpstr>
      <vt:lpstr>Office Teması</vt:lpstr>
      <vt:lpstr>Experimental Investigation of Moment-Rotation Curves of  End-Plate Connection using Sinusoidal Beam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KORNİYERLİ VE BERKİTMELİ BİRLEŞİMLERİN  MOMENT-DÖNME DAVRANIŞININ  ARAŞTIRILMASI</dc:title>
  <dc:creator>mahmut kılıç</dc:creator>
  <cp:lastModifiedBy>sare geler</cp:lastModifiedBy>
  <cp:revision>165</cp:revision>
  <cp:lastPrinted>2015-11-16T08:24:29Z</cp:lastPrinted>
  <dcterms:created xsi:type="dcterms:W3CDTF">2014-12-02T12:32:23Z</dcterms:created>
  <dcterms:modified xsi:type="dcterms:W3CDTF">2015-11-16T08:33:22Z</dcterms:modified>
</cp:coreProperties>
</file>