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9" r:id="rId2"/>
    <p:sldId id="281" r:id="rId3"/>
    <p:sldId id="256" r:id="rId4"/>
    <p:sldId id="272" r:id="rId5"/>
    <p:sldId id="269" r:id="rId6"/>
    <p:sldId id="277" r:id="rId7"/>
    <p:sldId id="271" r:id="rId8"/>
    <p:sldId id="273" r:id="rId9"/>
    <p:sldId id="257" r:id="rId10"/>
    <p:sldId id="258" r:id="rId11"/>
    <p:sldId id="259" r:id="rId12"/>
    <p:sldId id="260" r:id="rId13"/>
    <p:sldId id="266" r:id="rId14"/>
    <p:sldId id="274" r:id="rId15"/>
    <p:sldId id="261" r:id="rId16"/>
    <p:sldId id="263" r:id="rId17"/>
    <p:sldId id="264" r:id="rId18"/>
    <p:sldId id="265" r:id="rId19"/>
    <p:sldId id="267" r:id="rId20"/>
    <p:sldId id="268" r:id="rId21"/>
    <p:sldId id="275" r:id="rId22"/>
    <p:sldId id="276" r:id="rId23"/>
    <p:sldId id="28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1"/>
    <a:srgbClr val="FFF6F9"/>
    <a:srgbClr val="002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2" y="-42"/>
      </p:cViewPr>
      <p:guideLst>
        <p:guide orient="horz" pos="768"/>
        <p:guide orient="horz" pos="3840"/>
        <p:guide pos="288"/>
        <p:guide pos="5472"/>
      </p:guideLst>
    </p:cSldViewPr>
  </p:slideViewPr>
  <p:notesTextViewPr>
    <p:cViewPr>
      <p:scale>
        <a:sx n="100" d="100"/>
        <a:sy n="100" d="100"/>
      </p:scale>
      <p:origin x="0" y="0"/>
    </p:cViewPr>
  </p:notesTextViewPr>
  <p:notesViewPr>
    <p:cSldViewPr>
      <p:cViewPr varScale="1">
        <p:scale>
          <a:sx n="98" d="100"/>
          <a:sy n="98" d="100"/>
        </p:scale>
        <p:origin x="-356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77FDFFE-24E0-46A9-8D74-10C318CDAA02}" type="datetimeFigureOut">
              <a:rPr lang="en-US"/>
              <a:pPr>
                <a:defRPr/>
              </a:pPr>
              <a:t>9/23/2015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60B1442-1D3E-4A25-AF73-CA1471AA9AAB}" type="slidenum">
              <a:rPr lang="en-US"/>
              <a:pPr>
                <a:defRPr/>
              </a:pPr>
              <a:t>‹#›</a:t>
            </a:fld>
            <a:endParaRPr lang="en-US"/>
          </a:p>
        </p:txBody>
      </p:sp>
    </p:spTree>
    <p:extLst>
      <p:ext uri="{BB962C8B-B14F-4D97-AF65-F5344CB8AC3E}">
        <p14:creationId xmlns:p14="http://schemas.microsoft.com/office/powerpoint/2010/main" val="3567435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26CF1F4-6270-4A63-A496-F1D281F2619D}" type="datetimeFigureOut">
              <a:rPr lang="en-US"/>
              <a:pPr>
                <a:defRPr/>
              </a:pPr>
              <a:t>9/23/2015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20BAC1B-AC86-4C5C-B3A7-D589ABA9E017}" type="slidenum">
              <a:rPr lang="en-US"/>
              <a:pPr>
                <a:defRPr/>
              </a:pPr>
              <a:t>‹#›</a:t>
            </a:fld>
            <a:endParaRPr lang="en-US"/>
          </a:p>
        </p:txBody>
      </p:sp>
    </p:spTree>
    <p:extLst>
      <p:ext uri="{BB962C8B-B14F-4D97-AF65-F5344CB8AC3E}">
        <p14:creationId xmlns:p14="http://schemas.microsoft.com/office/powerpoint/2010/main" val="3673637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ndhnas032\Creative_Services_Working\Working\Mueller\Mueller_MT_AMD_642315\Natives\PDM_PPT_Options_Final-0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57200" y="2286000"/>
            <a:ext cx="6858000" cy="1600200"/>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038600"/>
            <a:ext cx="6858000" cy="457200"/>
          </a:xfrm>
        </p:spPr>
        <p:txBody>
          <a:bodyPr/>
          <a:lstStyle>
            <a:lvl1pPr marL="0" indent="0" algn="l">
              <a:buNone/>
              <a:defRPr>
                <a:solidFill>
                  <a:srgbClr val="00259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r>
              <a:rPr lang="en-US"/>
              <a:t>Pfizer Confidential  </a:t>
            </a:r>
            <a:r>
              <a:rPr lang="en-US">
                <a:latin typeface="Arial"/>
                <a:cs typeface="Arial"/>
              </a:rPr>
              <a:t>│  </a:t>
            </a:r>
            <a:fld id="{A6E01F18-D900-4766-B54E-48391289EE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8768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8768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a:t>Pfizer Confidential  </a:t>
            </a:r>
            <a:r>
              <a:rPr lang="en-US">
                <a:latin typeface="Arial"/>
                <a:cs typeface="Arial"/>
              </a:rPr>
              <a:t>│  </a:t>
            </a:r>
            <a:fld id="{2C2895A3-CC8D-4436-8B3F-0B06E70938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noAutofit/>
          </a:bodyPr>
          <a:lstStyle>
            <a:lvl1pPr marL="0" indent="0">
              <a:buNone/>
              <a:defRPr sz="2200" b="1">
                <a:solidFill>
                  <a:srgbClr val="0025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1"/>
            <a:ext cx="4040188" cy="41910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noAutofit/>
          </a:bodyPr>
          <a:lstStyle>
            <a:lvl1pPr marL="0" indent="0">
              <a:buNone/>
              <a:defRPr sz="2200" b="1">
                <a:solidFill>
                  <a:srgbClr val="0025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1"/>
            <a:ext cx="4041775" cy="41910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r>
              <a:rPr lang="en-US"/>
              <a:t>Pfizer Confidential  </a:t>
            </a:r>
            <a:r>
              <a:rPr lang="en-US">
                <a:latin typeface="Arial"/>
                <a:cs typeface="Arial"/>
              </a:rPr>
              <a:t>│  </a:t>
            </a:r>
            <a:fld id="{055BF946-A3AA-4D14-A0AC-F689167B0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r>
              <a:rPr lang="en-US"/>
              <a:t>Pfizer Confidential  </a:t>
            </a:r>
            <a:r>
              <a:rPr lang="en-US">
                <a:latin typeface="Arial"/>
                <a:cs typeface="Arial"/>
              </a:rPr>
              <a:t>│  </a:t>
            </a:r>
            <a:fld id="{D4C8BE4C-B1D4-4A8A-9A78-DACC385F4D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r>
              <a:rPr lang="en-US"/>
              <a:t>Pfizer Confidential  </a:t>
            </a:r>
            <a:r>
              <a:rPr lang="en-US">
                <a:latin typeface="Arial"/>
                <a:cs typeface="Arial"/>
              </a:rPr>
              <a:t>│  </a:t>
            </a:r>
            <a:fld id="{6510F98E-E516-4319-9A18-8F0583566E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ndhnas032\Creative_Services_Working\Working\Mueller\Mueller_MT_AMD_642315\Natives\PDM_PPT_Options_Final-02.jpg"/>
          <p:cNvPicPr>
            <a:picLocks noChangeAspect="1" noChangeArrowheads="1"/>
          </p:cNvPicPr>
          <p:nvPr userDrawn="1"/>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152400"/>
            <a:ext cx="7010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219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Arial" pitchFamily="34" charset="0"/>
                <a:cs typeface="Arial" pitchFamily="34" charset="0"/>
              </a:defRPr>
            </a:lvl1pPr>
          </a:lstStyle>
          <a:p>
            <a:pPr>
              <a:defRPr/>
            </a:pPr>
            <a:r>
              <a:rPr lang="en-US"/>
              <a:t>Pfizer Confidential  </a:t>
            </a:r>
            <a:r>
              <a:rPr lang="en-US">
                <a:latin typeface="Arial"/>
                <a:cs typeface="Arial"/>
              </a:rPr>
              <a:t>│  </a:t>
            </a:r>
            <a:fld id="{A38BDB12-4227-4F57-9295-78624E2407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64" r:id="rId2"/>
    <p:sldLayoutId id="2147483665" r:id="rId3"/>
    <p:sldLayoutId id="2147483666" r:id="rId4"/>
    <p:sldLayoutId id="2147483667" r:id="rId5"/>
    <p:sldLayoutId id="2147483668" r:id="rId6"/>
  </p:sldLayoutIdLst>
  <p:hf hdr="0" ftr="0" dt="0"/>
  <p:txStyles>
    <p:titleStyle>
      <a:lvl1pPr algn="l" rtl="0" eaLnBrk="0" fontAlgn="base" hangingPunct="0">
        <a:spcBef>
          <a:spcPct val="0"/>
        </a:spcBef>
        <a:spcAft>
          <a:spcPct val="0"/>
        </a:spcAft>
        <a:defRPr sz="2800" b="1" kern="1200">
          <a:solidFill>
            <a:srgbClr val="002596"/>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002596"/>
          </a:solidFill>
          <a:latin typeface="Arial" charset="0"/>
          <a:cs typeface="Arial" charset="0"/>
        </a:defRPr>
      </a:lvl2pPr>
      <a:lvl3pPr algn="l" rtl="0" eaLnBrk="0" fontAlgn="base" hangingPunct="0">
        <a:spcBef>
          <a:spcPct val="0"/>
        </a:spcBef>
        <a:spcAft>
          <a:spcPct val="0"/>
        </a:spcAft>
        <a:defRPr sz="2800" b="1">
          <a:solidFill>
            <a:srgbClr val="002596"/>
          </a:solidFill>
          <a:latin typeface="Arial" charset="0"/>
          <a:cs typeface="Arial" charset="0"/>
        </a:defRPr>
      </a:lvl3pPr>
      <a:lvl4pPr algn="l" rtl="0" eaLnBrk="0" fontAlgn="base" hangingPunct="0">
        <a:spcBef>
          <a:spcPct val="0"/>
        </a:spcBef>
        <a:spcAft>
          <a:spcPct val="0"/>
        </a:spcAft>
        <a:defRPr sz="2800" b="1">
          <a:solidFill>
            <a:srgbClr val="002596"/>
          </a:solidFill>
          <a:latin typeface="Arial" charset="0"/>
          <a:cs typeface="Arial" charset="0"/>
        </a:defRPr>
      </a:lvl4pPr>
      <a:lvl5pPr algn="l" rtl="0" eaLnBrk="0" fontAlgn="base" hangingPunct="0">
        <a:spcBef>
          <a:spcPct val="0"/>
        </a:spcBef>
        <a:spcAft>
          <a:spcPct val="0"/>
        </a:spcAft>
        <a:defRPr sz="2800" b="1">
          <a:solidFill>
            <a:srgbClr val="002596"/>
          </a:solidFill>
          <a:latin typeface="Arial" charset="0"/>
          <a:cs typeface="Arial" charset="0"/>
        </a:defRPr>
      </a:lvl5pPr>
      <a:lvl6pPr marL="457200" algn="l" rtl="0" fontAlgn="base">
        <a:spcBef>
          <a:spcPct val="0"/>
        </a:spcBef>
        <a:spcAft>
          <a:spcPct val="0"/>
        </a:spcAft>
        <a:defRPr sz="2800" b="1">
          <a:solidFill>
            <a:srgbClr val="002596"/>
          </a:solidFill>
          <a:latin typeface="Arial" charset="0"/>
          <a:cs typeface="Arial" charset="0"/>
        </a:defRPr>
      </a:lvl6pPr>
      <a:lvl7pPr marL="914400" algn="l" rtl="0" fontAlgn="base">
        <a:spcBef>
          <a:spcPct val="0"/>
        </a:spcBef>
        <a:spcAft>
          <a:spcPct val="0"/>
        </a:spcAft>
        <a:defRPr sz="2800" b="1">
          <a:solidFill>
            <a:srgbClr val="002596"/>
          </a:solidFill>
          <a:latin typeface="Arial" charset="0"/>
          <a:cs typeface="Arial" charset="0"/>
        </a:defRPr>
      </a:lvl7pPr>
      <a:lvl8pPr marL="1371600" algn="l" rtl="0" fontAlgn="base">
        <a:spcBef>
          <a:spcPct val="0"/>
        </a:spcBef>
        <a:spcAft>
          <a:spcPct val="0"/>
        </a:spcAft>
        <a:defRPr sz="2800" b="1">
          <a:solidFill>
            <a:srgbClr val="002596"/>
          </a:solidFill>
          <a:latin typeface="Arial" charset="0"/>
          <a:cs typeface="Arial" charset="0"/>
        </a:defRPr>
      </a:lvl8pPr>
      <a:lvl9pPr marL="1828800" algn="l" rtl="0" fontAlgn="base">
        <a:spcBef>
          <a:spcPct val="0"/>
        </a:spcBef>
        <a:spcAft>
          <a:spcPct val="0"/>
        </a:spcAft>
        <a:defRPr sz="2800" b="1">
          <a:solidFill>
            <a:srgbClr val="002596"/>
          </a:solidFill>
          <a:latin typeface="Arial" charset="0"/>
          <a:cs typeface="Arial" charset="0"/>
        </a:defRPr>
      </a:lvl9pPr>
    </p:titleStyle>
    <p:bodyStyle>
      <a:lvl1pPr marL="342900" indent="-342900" algn="l" rtl="0" eaLnBrk="0" fontAlgn="base" hangingPunct="0">
        <a:spcBef>
          <a:spcPct val="0"/>
        </a:spcBef>
        <a:spcAft>
          <a:spcPts val="600"/>
        </a:spcAft>
        <a:buClr>
          <a:srgbClr val="002596"/>
        </a:buClr>
        <a:buFont typeface="Arial" charset="0"/>
        <a:buChar char="•"/>
        <a:defRPr sz="2200" kern="1200">
          <a:solidFill>
            <a:srgbClr val="7F7F7F"/>
          </a:solidFill>
          <a:latin typeface="Arial" pitchFamily="34" charset="0"/>
          <a:ea typeface="+mn-ea"/>
          <a:cs typeface="Arial" pitchFamily="34" charset="0"/>
        </a:defRPr>
      </a:lvl1pPr>
      <a:lvl2pPr marL="742950" indent="-285750" algn="l" rtl="0" eaLnBrk="0" fontAlgn="base" hangingPunct="0">
        <a:spcBef>
          <a:spcPct val="0"/>
        </a:spcBef>
        <a:spcAft>
          <a:spcPts val="600"/>
        </a:spcAft>
        <a:buClr>
          <a:srgbClr val="002596"/>
        </a:buClr>
        <a:buFont typeface="Arial" charset="0"/>
        <a:buChar char="–"/>
        <a:defRPr sz="2000" kern="1200">
          <a:solidFill>
            <a:srgbClr val="7F7F7F"/>
          </a:solidFill>
          <a:latin typeface="Arial" pitchFamily="34" charset="0"/>
          <a:ea typeface="+mn-ea"/>
          <a:cs typeface="Arial" pitchFamily="34" charset="0"/>
        </a:defRPr>
      </a:lvl2pPr>
      <a:lvl3pPr marL="1143000" indent="-228600" algn="l" rtl="0" eaLnBrk="0" fontAlgn="base" hangingPunct="0">
        <a:spcBef>
          <a:spcPct val="0"/>
        </a:spcBef>
        <a:spcAft>
          <a:spcPts val="600"/>
        </a:spcAft>
        <a:buClr>
          <a:srgbClr val="002596"/>
        </a:buClr>
        <a:buFont typeface="Arial" charset="0"/>
        <a:buChar char="•"/>
        <a:defRPr kern="1200">
          <a:solidFill>
            <a:srgbClr val="7F7F7F"/>
          </a:solidFill>
          <a:latin typeface="Arial" pitchFamily="34" charset="0"/>
          <a:ea typeface="+mn-ea"/>
          <a:cs typeface="Arial" pitchFamily="34" charset="0"/>
        </a:defRPr>
      </a:lvl3pPr>
      <a:lvl4pPr marL="1600200" indent="-228600" algn="l" rtl="0" eaLnBrk="0" fontAlgn="base" hangingPunct="0">
        <a:spcBef>
          <a:spcPct val="0"/>
        </a:spcBef>
        <a:spcAft>
          <a:spcPts val="600"/>
        </a:spcAft>
        <a:buClr>
          <a:srgbClr val="002596"/>
        </a:buClr>
        <a:buFont typeface="Arial" charset="0"/>
        <a:buChar char="–"/>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0"/>
        </a:spcBef>
        <a:spcAft>
          <a:spcPts val="600"/>
        </a:spcAft>
        <a:buClr>
          <a:srgbClr val="002596"/>
        </a:buClr>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2.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www.clker.com/clipart-eppendorf-tube-pale-yellow.html" TargetMode="External"/><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hyperlink" Target="http://www.clker.com/clipart-eppendorf-closed-with-pellet.html" TargetMode="External"/><Relationship Id="rId9" Type="http://schemas.openxmlformats.org/officeDocument/2006/relationships/image" Target="../media/image17.jpe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allnationsbustours.com/2-day-1-night-Harvard-Boston-Six-Flags.htm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europe.pharmaceuticalconferenc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OMICS Group</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a:t>OMICS Group is an amalgamation of </a:t>
            </a:r>
            <a:r>
              <a:rPr lang="en-US" dirty="0">
                <a:hlinkClick r:id="rId2"/>
              </a:rPr>
              <a:t>Open Access </a:t>
            </a:r>
            <a:r>
              <a:rPr lang="en-US" dirty="0" smtClean="0">
                <a:hlinkClick r:id="rId2"/>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3"/>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4"/>
              </a:rPr>
              <a:t>International conferences</a:t>
            </a:r>
            <a:r>
              <a:rPr lang="en-US"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1300111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6510F98E-E516-4319-9A18-8F0583566E2B}" type="slidenum">
              <a:rPr lang="en-US" smtClean="0">
                <a:latin typeface="Comic Sans MS" panose="030F0702030302020204" pitchFamily="66" charset="0"/>
              </a:rPr>
              <a:pPr>
                <a:defRPr/>
              </a:pPr>
              <a:t>10</a:t>
            </a:fld>
            <a:endParaRPr lang="en-US">
              <a:latin typeface="Comic Sans MS" panose="030F0702030302020204" pitchFamily="66" charset="0"/>
            </a:endParaRPr>
          </a:p>
        </p:txBody>
      </p:sp>
      <p:sp>
        <p:nvSpPr>
          <p:cNvPr id="3" name="Title 1"/>
          <p:cNvSpPr txBox="1">
            <a:spLocks/>
          </p:cNvSpPr>
          <p:nvPr/>
        </p:nvSpPr>
        <p:spPr>
          <a:xfrm>
            <a:off x="381000" y="228600"/>
            <a:ext cx="6477000" cy="944563"/>
          </a:xfrm>
          <a:prstGeom prst="rect">
            <a:avLst/>
          </a:prstGeom>
        </p:spPr>
        <p:txBody>
          <a:bodyPr>
            <a:normAutofit fontScale="8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tx2"/>
                </a:solidFill>
                <a:effectLst/>
                <a:uLnTx/>
                <a:uFillTx/>
                <a:latin typeface="Comic Sans MS" panose="030F0702030302020204" pitchFamily="66" charset="0"/>
                <a:ea typeface="ヒラギノ角ゴ Pro W3"/>
                <a:cs typeface="ヒラギノ角ゴ Pro W3"/>
              </a:rPr>
              <a:t>Oxyntomodulin is Cleaved by Two Major Peptidases</a:t>
            </a:r>
            <a:br>
              <a:rPr kumimoji="0" lang="en-US" sz="2800" b="1" i="0" u="none" strike="noStrike" kern="1200" cap="none" spc="0" normalizeH="0" baseline="0" noProof="0" smtClean="0">
                <a:ln>
                  <a:noFill/>
                </a:ln>
                <a:solidFill>
                  <a:schemeClr val="tx2"/>
                </a:solidFill>
                <a:effectLst/>
                <a:uLnTx/>
                <a:uFillTx/>
                <a:latin typeface="Comic Sans MS" panose="030F0702030302020204" pitchFamily="66" charset="0"/>
                <a:ea typeface="ヒラギノ角ゴ Pro W3"/>
                <a:cs typeface="ヒラギノ角ゴ Pro W3"/>
              </a:rPr>
            </a:br>
            <a:endParaRPr kumimoji="0" lang="en-US" sz="2800" b="1" i="0" u="none" strike="noStrike" kern="1200" cap="none" spc="0" normalizeH="0" baseline="0" noProof="0" dirty="0">
              <a:ln>
                <a:noFill/>
              </a:ln>
              <a:solidFill>
                <a:schemeClr val="tx2"/>
              </a:solidFill>
              <a:effectLst/>
              <a:uLnTx/>
              <a:uFillTx/>
              <a:latin typeface="Comic Sans MS" panose="030F0702030302020204" pitchFamily="66" charset="0"/>
              <a:ea typeface="+mj-ea"/>
              <a:cs typeface="Arial" pitchFamily="34" charset="0"/>
            </a:endParaRPr>
          </a:p>
        </p:txBody>
      </p:sp>
      <p:sp>
        <p:nvSpPr>
          <p:cNvPr id="5" name="Rectangle 4"/>
          <p:cNvSpPr>
            <a:spLocks/>
          </p:cNvSpPr>
          <p:nvPr/>
        </p:nvSpPr>
        <p:spPr bwMode="auto">
          <a:xfrm>
            <a:off x="306641" y="2143116"/>
            <a:ext cx="5932714" cy="617537"/>
          </a:xfrm>
          <a:prstGeom prst="rect">
            <a:avLst/>
          </a:prstGeom>
          <a:noFill/>
          <a:ln w="9525">
            <a:noFill/>
            <a:miter lim="800000"/>
            <a:headEnd/>
            <a:tailEnd/>
          </a:ln>
        </p:spPr>
        <p:txBody>
          <a:bodyPr anchor="ctr"/>
          <a:lstStyle/>
          <a:p>
            <a:pPr algn="l" defTabSz="457200" eaLnBrk="0" hangingPunct="0">
              <a:buClrTx/>
              <a:buFontTx/>
              <a:buNone/>
            </a:pPr>
            <a:r>
              <a:rPr lang="en-US" sz="2800" b="1" dirty="0" err="1">
                <a:solidFill>
                  <a:schemeClr val="bg1"/>
                </a:solidFill>
                <a:latin typeface="Comic Sans MS" panose="030F0702030302020204" pitchFamily="66" charset="0"/>
                <a:ea typeface="ヒラギノ角ゴ Pro W3"/>
                <a:cs typeface="ヒラギノ角ゴ Pro W3"/>
              </a:rPr>
              <a:t>Oxyntomodulin</a:t>
            </a:r>
            <a:r>
              <a:rPr lang="en-US" sz="2800" b="1" dirty="0">
                <a:solidFill>
                  <a:schemeClr val="bg1"/>
                </a:solidFill>
                <a:latin typeface="Comic Sans MS" panose="030F0702030302020204" pitchFamily="66" charset="0"/>
                <a:ea typeface="ヒラギノ角ゴ Pro W3"/>
                <a:cs typeface="ヒラギノ角ゴ Pro W3"/>
              </a:rPr>
              <a:t> is Cleaved by Two Major Peptidases</a:t>
            </a:r>
          </a:p>
        </p:txBody>
      </p:sp>
      <p:grpSp>
        <p:nvGrpSpPr>
          <p:cNvPr id="6" name="Group 5"/>
          <p:cNvGrpSpPr>
            <a:grpSpLocks/>
          </p:cNvGrpSpPr>
          <p:nvPr/>
        </p:nvGrpSpPr>
        <p:grpSpPr bwMode="auto">
          <a:xfrm>
            <a:off x="786190" y="3989388"/>
            <a:ext cx="7967133" cy="2109787"/>
            <a:chOff x="69" y="2768"/>
            <a:chExt cx="5019" cy="1329"/>
          </a:xfrm>
        </p:grpSpPr>
        <p:sp>
          <p:nvSpPr>
            <p:cNvPr id="7" name="Oval 6"/>
            <p:cNvSpPr>
              <a:spLocks noChangeArrowheads="1"/>
            </p:cNvSpPr>
            <p:nvPr/>
          </p:nvSpPr>
          <p:spPr bwMode="auto">
            <a:xfrm>
              <a:off x="640"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8" name="Oval 7"/>
            <p:cNvSpPr>
              <a:spLocks noChangeArrowheads="1"/>
            </p:cNvSpPr>
            <p:nvPr/>
          </p:nvSpPr>
          <p:spPr bwMode="auto">
            <a:xfrm>
              <a:off x="832"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9" name="Oval 8"/>
            <p:cNvSpPr>
              <a:spLocks noChangeArrowheads="1"/>
            </p:cNvSpPr>
            <p:nvPr/>
          </p:nvSpPr>
          <p:spPr bwMode="auto">
            <a:xfrm>
              <a:off x="1024"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0" name="Oval 9"/>
            <p:cNvSpPr>
              <a:spLocks noChangeArrowheads="1"/>
            </p:cNvSpPr>
            <p:nvPr/>
          </p:nvSpPr>
          <p:spPr bwMode="auto">
            <a:xfrm>
              <a:off x="1216"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1" name="Oval 10"/>
            <p:cNvSpPr>
              <a:spLocks noChangeArrowheads="1"/>
            </p:cNvSpPr>
            <p:nvPr/>
          </p:nvSpPr>
          <p:spPr bwMode="auto">
            <a:xfrm>
              <a:off x="1408"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2" name="Oval 11"/>
            <p:cNvSpPr>
              <a:spLocks noChangeArrowheads="1"/>
            </p:cNvSpPr>
            <p:nvPr/>
          </p:nvSpPr>
          <p:spPr bwMode="auto">
            <a:xfrm>
              <a:off x="1600"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3" name="Oval 12"/>
            <p:cNvSpPr>
              <a:spLocks noChangeArrowheads="1"/>
            </p:cNvSpPr>
            <p:nvPr/>
          </p:nvSpPr>
          <p:spPr bwMode="auto">
            <a:xfrm>
              <a:off x="1792"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4" name="Oval 13"/>
            <p:cNvSpPr>
              <a:spLocks noChangeArrowheads="1"/>
            </p:cNvSpPr>
            <p:nvPr/>
          </p:nvSpPr>
          <p:spPr bwMode="auto">
            <a:xfrm>
              <a:off x="1984"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5" name="Oval 14"/>
            <p:cNvSpPr>
              <a:spLocks noChangeArrowheads="1"/>
            </p:cNvSpPr>
            <p:nvPr/>
          </p:nvSpPr>
          <p:spPr bwMode="auto">
            <a:xfrm>
              <a:off x="2176"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6" name="Oval 15"/>
            <p:cNvSpPr>
              <a:spLocks noChangeArrowheads="1"/>
            </p:cNvSpPr>
            <p:nvPr/>
          </p:nvSpPr>
          <p:spPr bwMode="auto">
            <a:xfrm>
              <a:off x="2368"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7" name="Oval 16"/>
            <p:cNvSpPr>
              <a:spLocks noChangeArrowheads="1"/>
            </p:cNvSpPr>
            <p:nvPr/>
          </p:nvSpPr>
          <p:spPr bwMode="auto">
            <a:xfrm>
              <a:off x="2560"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8" name="Oval 17"/>
            <p:cNvSpPr>
              <a:spLocks noChangeArrowheads="1"/>
            </p:cNvSpPr>
            <p:nvPr/>
          </p:nvSpPr>
          <p:spPr bwMode="auto">
            <a:xfrm>
              <a:off x="2752"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9" name="Oval 18"/>
            <p:cNvSpPr>
              <a:spLocks noChangeArrowheads="1"/>
            </p:cNvSpPr>
            <p:nvPr/>
          </p:nvSpPr>
          <p:spPr bwMode="auto">
            <a:xfrm>
              <a:off x="2944"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0" name="Oval 19"/>
            <p:cNvSpPr>
              <a:spLocks noChangeArrowheads="1"/>
            </p:cNvSpPr>
            <p:nvPr/>
          </p:nvSpPr>
          <p:spPr bwMode="auto">
            <a:xfrm>
              <a:off x="3136"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1" name="Oval 20"/>
            <p:cNvSpPr>
              <a:spLocks noChangeArrowheads="1"/>
            </p:cNvSpPr>
            <p:nvPr/>
          </p:nvSpPr>
          <p:spPr bwMode="auto">
            <a:xfrm>
              <a:off x="3328"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2" name="Oval 21"/>
            <p:cNvSpPr>
              <a:spLocks noChangeArrowheads="1"/>
            </p:cNvSpPr>
            <p:nvPr/>
          </p:nvSpPr>
          <p:spPr bwMode="auto">
            <a:xfrm>
              <a:off x="3520"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3" name="Oval 22"/>
            <p:cNvSpPr>
              <a:spLocks noChangeArrowheads="1"/>
            </p:cNvSpPr>
            <p:nvPr/>
          </p:nvSpPr>
          <p:spPr bwMode="auto">
            <a:xfrm>
              <a:off x="3712"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4" name="Oval 23"/>
            <p:cNvSpPr>
              <a:spLocks noChangeArrowheads="1"/>
            </p:cNvSpPr>
            <p:nvPr/>
          </p:nvSpPr>
          <p:spPr bwMode="auto">
            <a:xfrm>
              <a:off x="3904" y="3185"/>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5" name="Oval 24"/>
            <p:cNvSpPr>
              <a:spLocks noChangeArrowheads="1"/>
            </p:cNvSpPr>
            <p:nvPr/>
          </p:nvSpPr>
          <p:spPr bwMode="auto">
            <a:xfrm>
              <a:off x="4080" y="3233"/>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6" name="Oval 25"/>
            <p:cNvSpPr>
              <a:spLocks noChangeArrowheads="1"/>
            </p:cNvSpPr>
            <p:nvPr/>
          </p:nvSpPr>
          <p:spPr bwMode="auto">
            <a:xfrm>
              <a:off x="4256" y="3297"/>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7" name="Oval 26"/>
            <p:cNvSpPr>
              <a:spLocks noChangeArrowheads="1"/>
            </p:cNvSpPr>
            <p:nvPr/>
          </p:nvSpPr>
          <p:spPr bwMode="auto">
            <a:xfrm>
              <a:off x="4312" y="3433"/>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8" name="Oval 27"/>
            <p:cNvSpPr>
              <a:spLocks noChangeArrowheads="1"/>
            </p:cNvSpPr>
            <p:nvPr/>
          </p:nvSpPr>
          <p:spPr bwMode="auto">
            <a:xfrm>
              <a:off x="4288" y="3569"/>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9" name="Oval 28"/>
            <p:cNvSpPr>
              <a:spLocks noChangeArrowheads="1"/>
            </p:cNvSpPr>
            <p:nvPr/>
          </p:nvSpPr>
          <p:spPr bwMode="auto">
            <a:xfrm>
              <a:off x="4104" y="3569"/>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0" name="Oval 29"/>
            <p:cNvSpPr>
              <a:spLocks noChangeArrowheads="1"/>
            </p:cNvSpPr>
            <p:nvPr/>
          </p:nvSpPr>
          <p:spPr bwMode="auto">
            <a:xfrm>
              <a:off x="1608" y="3569"/>
              <a:ext cx="192" cy="144"/>
            </a:xfrm>
            <a:prstGeom prst="ellipse">
              <a:avLst/>
            </a:prstGeom>
            <a:solidFill>
              <a:schemeClr val="accent1"/>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1" name="Oval 30"/>
            <p:cNvSpPr>
              <a:spLocks noChangeArrowheads="1"/>
            </p:cNvSpPr>
            <p:nvPr/>
          </p:nvSpPr>
          <p:spPr bwMode="auto">
            <a:xfrm>
              <a:off x="1800" y="3569"/>
              <a:ext cx="192" cy="144"/>
            </a:xfrm>
            <a:prstGeom prst="ellipse">
              <a:avLst/>
            </a:prstGeom>
            <a:solidFill>
              <a:schemeClr val="accent1"/>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2" name="Oval 31"/>
            <p:cNvSpPr>
              <a:spLocks noChangeArrowheads="1"/>
            </p:cNvSpPr>
            <p:nvPr/>
          </p:nvSpPr>
          <p:spPr bwMode="auto">
            <a:xfrm>
              <a:off x="1992" y="3569"/>
              <a:ext cx="192" cy="144"/>
            </a:xfrm>
            <a:prstGeom prst="ellipse">
              <a:avLst/>
            </a:prstGeom>
            <a:solidFill>
              <a:schemeClr val="accent1"/>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3" name="Oval 32"/>
            <p:cNvSpPr>
              <a:spLocks noChangeArrowheads="1"/>
            </p:cNvSpPr>
            <p:nvPr/>
          </p:nvSpPr>
          <p:spPr bwMode="auto">
            <a:xfrm>
              <a:off x="2184" y="3569"/>
              <a:ext cx="192" cy="144"/>
            </a:xfrm>
            <a:prstGeom prst="ellipse">
              <a:avLst/>
            </a:prstGeom>
            <a:solidFill>
              <a:schemeClr val="accent1"/>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4" name="Oval 33"/>
            <p:cNvSpPr>
              <a:spLocks noChangeArrowheads="1"/>
            </p:cNvSpPr>
            <p:nvPr/>
          </p:nvSpPr>
          <p:spPr bwMode="auto">
            <a:xfrm>
              <a:off x="2376" y="3569"/>
              <a:ext cx="192" cy="144"/>
            </a:xfrm>
            <a:prstGeom prst="ellipse">
              <a:avLst/>
            </a:prstGeom>
            <a:solidFill>
              <a:schemeClr val="accent1"/>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5" name="Oval 34"/>
            <p:cNvSpPr>
              <a:spLocks noChangeArrowheads="1"/>
            </p:cNvSpPr>
            <p:nvPr/>
          </p:nvSpPr>
          <p:spPr bwMode="auto">
            <a:xfrm>
              <a:off x="2568" y="3569"/>
              <a:ext cx="192" cy="144"/>
            </a:xfrm>
            <a:prstGeom prst="ellipse">
              <a:avLst/>
            </a:prstGeom>
            <a:solidFill>
              <a:schemeClr val="accent1"/>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6" name="Oval 35"/>
            <p:cNvSpPr>
              <a:spLocks noChangeArrowheads="1"/>
            </p:cNvSpPr>
            <p:nvPr/>
          </p:nvSpPr>
          <p:spPr bwMode="auto">
            <a:xfrm>
              <a:off x="2760" y="3569"/>
              <a:ext cx="192" cy="144"/>
            </a:xfrm>
            <a:prstGeom prst="ellipse">
              <a:avLst/>
            </a:prstGeom>
            <a:solidFill>
              <a:schemeClr val="accent1"/>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7" name="Oval 36"/>
            <p:cNvSpPr>
              <a:spLocks noChangeArrowheads="1"/>
            </p:cNvSpPr>
            <p:nvPr/>
          </p:nvSpPr>
          <p:spPr bwMode="auto">
            <a:xfrm>
              <a:off x="2952" y="3569"/>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8" name="Oval 37"/>
            <p:cNvSpPr>
              <a:spLocks noChangeArrowheads="1"/>
            </p:cNvSpPr>
            <p:nvPr/>
          </p:nvSpPr>
          <p:spPr bwMode="auto">
            <a:xfrm>
              <a:off x="3144" y="3569"/>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9" name="Oval 38"/>
            <p:cNvSpPr>
              <a:spLocks noChangeArrowheads="1"/>
            </p:cNvSpPr>
            <p:nvPr/>
          </p:nvSpPr>
          <p:spPr bwMode="auto">
            <a:xfrm>
              <a:off x="3336" y="3569"/>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40" name="Oval 39"/>
            <p:cNvSpPr>
              <a:spLocks noChangeArrowheads="1"/>
            </p:cNvSpPr>
            <p:nvPr/>
          </p:nvSpPr>
          <p:spPr bwMode="auto">
            <a:xfrm>
              <a:off x="3528" y="3569"/>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41" name="Oval 40"/>
            <p:cNvSpPr>
              <a:spLocks noChangeArrowheads="1"/>
            </p:cNvSpPr>
            <p:nvPr/>
          </p:nvSpPr>
          <p:spPr bwMode="auto">
            <a:xfrm>
              <a:off x="3720" y="3569"/>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42" name="Oval 41"/>
            <p:cNvSpPr>
              <a:spLocks noChangeArrowheads="1"/>
            </p:cNvSpPr>
            <p:nvPr/>
          </p:nvSpPr>
          <p:spPr bwMode="auto">
            <a:xfrm>
              <a:off x="3912" y="3569"/>
              <a:ext cx="192" cy="144"/>
            </a:xfrm>
            <a:prstGeom prst="ellipse">
              <a:avLst/>
            </a:prstGeom>
            <a:solidFill>
              <a:srgbClr val="FF00FF"/>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43" name="Text Box 41"/>
            <p:cNvSpPr txBox="1">
              <a:spLocks noChangeArrowheads="1"/>
            </p:cNvSpPr>
            <p:nvPr/>
          </p:nvSpPr>
          <p:spPr bwMode="auto">
            <a:xfrm>
              <a:off x="69" y="3137"/>
              <a:ext cx="624" cy="233"/>
            </a:xfrm>
            <a:prstGeom prst="rect">
              <a:avLst/>
            </a:prstGeom>
            <a:noFill/>
            <a:ln w="12700">
              <a:noFill/>
              <a:miter lim="800000"/>
              <a:headEnd/>
              <a:tailEnd/>
            </a:ln>
          </p:spPr>
          <p:txBody>
            <a:bodyPr wrap="none">
              <a:spAutoFit/>
            </a:bodyPr>
            <a:lstStyle/>
            <a:p>
              <a:pPr defTabSz="457200" eaLnBrk="0" hangingPunct="0">
                <a:buClrTx/>
                <a:buFontTx/>
                <a:buNone/>
              </a:pPr>
              <a:r>
                <a:rPr lang="en-US" sz="1800">
                  <a:latin typeface="Comic Sans MS" panose="030F0702030302020204" pitchFamily="66" charset="0"/>
                  <a:ea typeface="ヒラギノ角ゴ Pro W3"/>
                  <a:cs typeface="ヒラギノ角ゴ Pro W3"/>
                </a:rPr>
                <a:t>N-term</a:t>
              </a:r>
            </a:p>
          </p:txBody>
        </p:sp>
        <p:sp>
          <p:nvSpPr>
            <p:cNvPr id="44" name="Oval 43"/>
            <p:cNvSpPr>
              <a:spLocks noChangeArrowheads="1"/>
            </p:cNvSpPr>
            <p:nvPr/>
          </p:nvSpPr>
          <p:spPr bwMode="auto">
            <a:xfrm>
              <a:off x="1416" y="3569"/>
              <a:ext cx="192" cy="144"/>
            </a:xfrm>
            <a:prstGeom prst="ellipse">
              <a:avLst/>
            </a:prstGeom>
            <a:solidFill>
              <a:schemeClr val="accent1"/>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45" name="Text Box 43"/>
            <p:cNvSpPr txBox="1">
              <a:spLocks noChangeArrowheads="1"/>
            </p:cNvSpPr>
            <p:nvPr/>
          </p:nvSpPr>
          <p:spPr bwMode="auto">
            <a:xfrm>
              <a:off x="862" y="3505"/>
              <a:ext cx="596" cy="233"/>
            </a:xfrm>
            <a:prstGeom prst="rect">
              <a:avLst/>
            </a:prstGeom>
            <a:noFill/>
            <a:ln w="12700">
              <a:noFill/>
              <a:miter lim="800000"/>
              <a:headEnd/>
              <a:tailEnd/>
            </a:ln>
          </p:spPr>
          <p:txBody>
            <a:bodyPr wrap="none">
              <a:spAutoFit/>
            </a:bodyPr>
            <a:lstStyle/>
            <a:p>
              <a:pPr defTabSz="457200" eaLnBrk="0" hangingPunct="0">
                <a:buClrTx/>
                <a:buFontTx/>
                <a:buNone/>
              </a:pPr>
              <a:r>
                <a:rPr lang="en-US" sz="1800">
                  <a:latin typeface="Comic Sans MS" panose="030F0702030302020204" pitchFamily="66" charset="0"/>
                  <a:ea typeface="ヒラギノ角ゴ Pro W3"/>
                  <a:cs typeface="ヒラギノ角ゴ Pro W3"/>
                </a:rPr>
                <a:t>C-term</a:t>
              </a:r>
            </a:p>
          </p:txBody>
        </p:sp>
        <p:sp>
          <p:nvSpPr>
            <p:cNvPr id="46" name="Line 44"/>
            <p:cNvSpPr>
              <a:spLocks noChangeShapeType="1"/>
            </p:cNvSpPr>
            <p:nvPr/>
          </p:nvSpPr>
          <p:spPr bwMode="auto">
            <a:xfrm flipH="1">
              <a:off x="4240" y="2993"/>
              <a:ext cx="384" cy="144"/>
            </a:xfrm>
            <a:prstGeom prst="line">
              <a:avLst/>
            </a:prstGeom>
            <a:noFill/>
            <a:ln w="28575">
              <a:solidFill>
                <a:schemeClr val="tx1"/>
              </a:solidFill>
              <a:round/>
              <a:headEnd/>
              <a:tailEnd type="triangle" w="med" len="med"/>
            </a:ln>
          </p:spPr>
          <p:txBody>
            <a:bodyPr/>
            <a:lstStyle/>
            <a:p>
              <a:endParaRPr lang="en-US">
                <a:latin typeface="Comic Sans MS" panose="030F0702030302020204" pitchFamily="66" charset="0"/>
              </a:endParaRPr>
            </a:p>
          </p:txBody>
        </p:sp>
        <p:sp>
          <p:nvSpPr>
            <p:cNvPr id="47" name="Text Box 45"/>
            <p:cNvSpPr txBox="1">
              <a:spLocks noChangeArrowheads="1"/>
            </p:cNvSpPr>
            <p:nvPr/>
          </p:nvSpPr>
          <p:spPr bwMode="auto">
            <a:xfrm>
              <a:off x="4379" y="2768"/>
              <a:ext cx="709" cy="233"/>
            </a:xfrm>
            <a:prstGeom prst="rect">
              <a:avLst/>
            </a:prstGeom>
            <a:noFill/>
            <a:ln w="12700">
              <a:noFill/>
              <a:miter lim="800000"/>
              <a:headEnd/>
              <a:tailEnd/>
            </a:ln>
          </p:spPr>
          <p:txBody>
            <a:bodyPr wrap="none">
              <a:spAutoFit/>
            </a:bodyPr>
            <a:lstStyle/>
            <a:p>
              <a:pPr defTabSz="457200" eaLnBrk="0" hangingPunct="0">
                <a:buClrTx/>
                <a:buFontTx/>
                <a:buNone/>
              </a:pPr>
              <a:r>
                <a:rPr lang="en-US" sz="1800" b="0">
                  <a:latin typeface="Comic Sans MS" panose="030F0702030302020204" pitchFamily="66" charset="0"/>
                  <a:ea typeface="ヒラギノ角ゴ Pro W3"/>
                  <a:cs typeface="ヒラギノ角ゴ Pro W3"/>
                </a:rPr>
                <a:t>Glucagon</a:t>
              </a:r>
            </a:p>
          </p:txBody>
        </p:sp>
        <p:sp>
          <p:nvSpPr>
            <p:cNvPr id="48" name="AutoShape 46"/>
            <p:cNvSpPr>
              <a:spLocks/>
            </p:cNvSpPr>
            <p:nvPr/>
          </p:nvSpPr>
          <p:spPr bwMode="auto">
            <a:xfrm rot="-5400000">
              <a:off x="2128" y="3041"/>
              <a:ext cx="96" cy="1536"/>
            </a:xfrm>
            <a:prstGeom prst="leftBrace">
              <a:avLst>
                <a:gd name="adj1" fmla="val 133333"/>
                <a:gd name="adj2" fmla="val 50000"/>
              </a:avLst>
            </a:prstGeom>
            <a:noFill/>
            <a:ln w="28575">
              <a:solidFill>
                <a:schemeClr val="tx1"/>
              </a:solidFill>
              <a:round/>
              <a:headEnd/>
              <a:tailEnd/>
            </a:ln>
          </p:spPr>
          <p:txBody>
            <a:bodyPr rot="10800000"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49" name="Text Box 47"/>
            <p:cNvSpPr txBox="1">
              <a:spLocks noChangeArrowheads="1"/>
            </p:cNvSpPr>
            <p:nvPr/>
          </p:nvSpPr>
          <p:spPr bwMode="auto">
            <a:xfrm>
              <a:off x="1757" y="3864"/>
              <a:ext cx="961" cy="233"/>
            </a:xfrm>
            <a:prstGeom prst="rect">
              <a:avLst/>
            </a:prstGeom>
            <a:noFill/>
            <a:ln w="12700">
              <a:noFill/>
              <a:miter lim="800000"/>
              <a:headEnd/>
              <a:tailEnd/>
            </a:ln>
          </p:spPr>
          <p:txBody>
            <a:bodyPr wrap="none">
              <a:spAutoFit/>
            </a:bodyPr>
            <a:lstStyle/>
            <a:p>
              <a:pPr defTabSz="457200" eaLnBrk="0" hangingPunct="0">
                <a:buClrTx/>
                <a:buFontTx/>
                <a:buNone/>
              </a:pPr>
              <a:r>
                <a:rPr lang="en-US" sz="1800" b="0">
                  <a:latin typeface="Comic Sans MS" panose="030F0702030302020204" pitchFamily="66" charset="0"/>
                  <a:ea typeface="ヒラギノ角ゴ Pro W3"/>
                  <a:cs typeface="ヒラギノ角ゴ Pro W3"/>
                </a:rPr>
                <a:t>Octapeptide</a:t>
              </a:r>
            </a:p>
          </p:txBody>
        </p:sp>
      </p:grpSp>
      <p:grpSp>
        <p:nvGrpSpPr>
          <p:cNvPr id="50" name="Group 49"/>
          <p:cNvGrpSpPr>
            <a:grpSpLocks/>
          </p:cNvGrpSpPr>
          <p:nvPr/>
        </p:nvGrpSpPr>
        <p:grpSpPr bwMode="auto">
          <a:xfrm>
            <a:off x="1437822" y="3735388"/>
            <a:ext cx="1067405" cy="889000"/>
            <a:chOff x="480" y="2608"/>
            <a:chExt cx="672" cy="560"/>
          </a:xfrm>
        </p:grpSpPr>
        <p:sp>
          <p:nvSpPr>
            <p:cNvPr id="51" name="Oval 50"/>
            <p:cNvSpPr>
              <a:spLocks noChangeArrowheads="1"/>
            </p:cNvSpPr>
            <p:nvPr/>
          </p:nvSpPr>
          <p:spPr bwMode="auto">
            <a:xfrm>
              <a:off x="480" y="2608"/>
              <a:ext cx="672" cy="288"/>
            </a:xfrm>
            <a:prstGeom prst="ellipse">
              <a:avLst/>
            </a:prstGeom>
            <a:solidFill>
              <a:schemeClr val="tx2"/>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52" name="Text Box 50"/>
            <p:cNvSpPr txBox="1">
              <a:spLocks noChangeArrowheads="1"/>
            </p:cNvSpPr>
            <p:nvPr/>
          </p:nvSpPr>
          <p:spPr bwMode="auto">
            <a:xfrm>
              <a:off x="541" y="2640"/>
              <a:ext cx="552" cy="233"/>
            </a:xfrm>
            <a:prstGeom prst="rect">
              <a:avLst/>
            </a:prstGeom>
            <a:noFill/>
            <a:ln w="12700">
              <a:noFill/>
              <a:miter lim="800000"/>
              <a:headEnd/>
              <a:tailEnd/>
            </a:ln>
          </p:spPr>
          <p:txBody>
            <a:bodyPr wrap="none">
              <a:spAutoFit/>
            </a:bodyPr>
            <a:lstStyle/>
            <a:p>
              <a:pPr defTabSz="457200" eaLnBrk="0" hangingPunct="0">
                <a:buClrTx/>
                <a:buFontTx/>
                <a:buNone/>
              </a:pPr>
              <a:r>
                <a:rPr lang="en-US" sz="1800">
                  <a:solidFill>
                    <a:schemeClr val="bg1"/>
                  </a:solidFill>
                  <a:latin typeface="Comic Sans MS" panose="030F0702030302020204" pitchFamily="66" charset="0"/>
                  <a:ea typeface="ヒラギノ角ゴ Pro W3"/>
                  <a:cs typeface="ヒラギノ角ゴ Pro W3"/>
                </a:rPr>
                <a:t>DPPIV</a:t>
              </a:r>
            </a:p>
          </p:txBody>
        </p:sp>
        <p:sp>
          <p:nvSpPr>
            <p:cNvPr id="53" name="Line 51"/>
            <p:cNvSpPr>
              <a:spLocks noChangeShapeType="1"/>
            </p:cNvSpPr>
            <p:nvPr/>
          </p:nvSpPr>
          <p:spPr bwMode="auto">
            <a:xfrm>
              <a:off x="912" y="2928"/>
              <a:ext cx="96" cy="240"/>
            </a:xfrm>
            <a:prstGeom prst="line">
              <a:avLst/>
            </a:prstGeom>
            <a:noFill/>
            <a:ln w="28575">
              <a:solidFill>
                <a:schemeClr val="tx1"/>
              </a:solidFill>
              <a:round/>
              <a:headEnd/>
              <a:tailEnd type="triangle" w="med" len="med"/>
            </a:ln>
          </p:spPr>
          <p:txBody>
            <a:bodyPr/>
            <a:lstStyle/>
            <a:p>
              <a:endParaRPr lang="en-US">
                <a:latin typeface="Comic Sans MS" panose="030F0702030302020204" pitchFamily="66" charset="0"/>
              </a:endParaRPr>
            </a:p>
          </p:txBody>
        </p:sp>
      </p:grpSp>
      <p:grpSp>
        <p:nvGrpSpPr>
          <p:cNvPr id="54" name="Group 94"/>
          <p:cNvGrpSpPr>
            <a:grpSpLocks/>
          </p:cNvGrpSpPr>
          <p:nvPr/>
        </p:nvGrpSpPr>
        <p:grpSpPr bwMode="auto">
          <a:xfrm>
            <a:off x="5412619" y="3862389"/>
            <a:ext cx="914703" cy="393700"/>
            <a:chOff x="3580" y="2433"/>
            <a:chExt cx="605" cy="248"/>
          </a:xfrm>
        </p:grpSpPr>
        <p:sp>
          <p:nvSpPr>
            <p:cNvPr id="55" name="Oval 54"/>
            <p:cNvSpPr>
              <a:spLocks noChangeArrowheads="1"/>
            </p:cNvSpPr>
            <p:nvPr/>
          </p:nvSpPr>
          <p:spPr bwMode="auto">
            <a:xfrm>
              <a:off x="3580" y="2433"/>
              <a:ext cx="605" cy="240"/>
            </a:xfrm>
            <a:prstGeom prst="ellipse">
              <a:avLst/>
            </a:prstGeom>
            <a:solidFill>
              <a:schemeClr val="tx2"/>
            </a:solidFill>
            <a:ln w="12700">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56" name="Text Box 54"/>
            <p:cNvSpPr txBox="1">
              <a:spLocks noChangeArrowheads="1"/>
            </p:cNvSpPr>
            <p:nvPr/>
          </p:nvSpPr>
          <p:spPr bwMode="auto">
            <a:xfrm>
              <a:off x="3668" y="2448"/>
              <a:ext cx="419" cy="233"/>
            </a:xfrm>
            <a:prstGeom prst="rect">
              <a:avLst/>
            </a:prstGeom>
            <a:noFill/>
            <a:ln w="12700">
              <a:noFill/>
              <a:miter lim="800000"/>
              <a:headEnd/>
              <a:tailEnd/>
            </a:ln>
          </p:spPr>
          <p:txBody>
            <a:bodyPr wrap="none">
              <a:spAutoFit/>
            </a:bodyPr>
            <a:lstStyle/>
            <a:p>
              <a:pPr defTabSz="457200" eaLnBrk="0" hangingPunct="0">
                <a:buClrTx/>
                <a:buFontTx/>
                <a:buNone/>
              </a:pPr>
              <a:r>
                <a:rPr lang="en-US" sz="1800">
                  <a:solidFill>
                    <a:schemeClr val="bg1"/>
                  </a:solidFill>
                  <a:latin typeface="Comic Sans MS" panose="030F0702030302020204" pitchFamily="66" charset="0"/>
                  <a:ea typeface="ヒラギノ角ゴ Pro W3"/>
                  <a:cs typeface="ヒラギノ角ゴ Pro W3"/>
                </a:rPr>
                <a:t>NEP</a:t>
              </a:r>
            </a:p>
          </p:txBody>
        </p:sp>
      </p:grpSp>
      <p:sp>
        <p:nvSpPr>
          <p:cNvPr id="57" name="Rectangle 57"/>
          <p:cNvSpPr>
            <a:spLocks noChangeArrowheads="1"/>
          </p:cNvSpPr>
          <p:nvPr/>
        </p:nvSpPr>
        <p:spPr bwMode="auto">
          <a:xfrm>
            <a:off x="381001" y="1295400"/>
            <a:ext cx="8457595" cy="2286000"/>
          </a:xfrm>
          <a:prstGeom prst="rect">
            <a:avLst/>
          </a:prstGeom>
          <a:noFill/>
          <a:ln w="9525">
            <a:noFill/>
            <a:miter lim="800000"/>
            <a:headEnd/>
            <a:tailEnd/>
          </a:ln>
        </p:spPr>
        <p:txBody>
          <a:bodyPr lIns="90487" tIns="44450" rIns="90487" bIns="44450" anchorCtr="1"/>
          <a:lstStyle/>
          <a:p>
            <a:pPr marL="342900" indent="-342900" algn="l" defTabSz="457200" eaLnBrk="0" hangingPunct="0">
              <a:lnSpc>
                <a:spcPct val="85000"/>
              </a:lnSpc>
              <a:spcBef>
                <a:spcPct val="20000"/>
              </a:spcBef>
              <a:buClrTx/>
              <a:buFont typeface="Arial" pitchFamily="34" charset="0"/>
              <a:buChar char="•"/>
            </a:pPr>
            <a:r>
              <a:rPr lang="en-US" sz="2000" dirty="0" err="1">
                <a:latin typeface="Comic Sans MS" panose="030F0702030302020204" pitchFamily="66" charset="0"/>
                <a:ea typeface="ヒラギノ角ゴ Pro W3"/>
                <a:cs typeface="ヒラギノ角ゴ Pro W3"/>
              </a:rPr>
              <a:t>Oxyntomodulin</a:t>
            </a:r>
            <a:r>
              <a:rPr lang="en-US" sz="2000" dirty="0">
                <a:latin typeface="Comic Sans MS" panose="030F0702030302020204" pitchFamily="66" charset="0"/>
                <a:ea typeface="ヒラギノ角ゴ Pro W3"/>
                <a:cs typeface="ヒラギノ角ゴ Pro W3"/>
              </a:rPr>
              <a:t> contains entire glucagon sequence plus 8 amino acids (</a:t>
            </a:r>
            <a:r>
              <a:rPr lang="en-US" sz="2000" dirty="0" err="1">
                <a:latin typeface="Comic Sans MS" panose="030F0702030302020204" pitchFamily="66" charset="0"/>
                <a:ea typeface="ヒラギノ角ゴ Pro W3"/>
                <a:cs typeface="ヒラギノ角ゴ Pro W3"/>
              </a:rPr>
              <a:t>octapeptide</a:t>
            </a:r>
            <a:r>
              <a:rPr lang="en-US" sz="2000" dirty="0" smtClean="0">
                <a:latin typeface="Comic Sans MS" panose="030F0702030302020204" pitchFamily="66" charset="0"/>
                <a:ea typeface="ヒラギノ角ゴ Pro W3"/>
                <a:cs typeface="ヒラギノ角ゴ Pro W3"/>
              </a:rPr>
              <a:t>)</a:t>
            </a:r>
            <a:endParaRPr lang="en-US" sz="2000" dirty="0">
              <a:latin typeface="Comic Sans MS" panose="030F0702030302020204" pitchFamily="66" charset="0"/>
              <a:ea typeface="ヒラギノ角ゴ Pro W3"/>
              <a:cs typeface="ヒラギノ角ゴ Pro W3"/>
            </a:endParaRPr>
          </a:p>
          <a:p>
            <a:pPr marL="342900" indent="-342900" algn="l" defTabSz="457200" eaLnBrk="0" hangingPunct="0">
              <a:lnSpc>
                <a:spcPct val="85000"/>
              </a:lnSpc>
              <a:spcBef>
                <a:spcPct val="20000"/>
              </a:spcBef>
              <a:buClrTx/>
              <a:buFont typeface="Arial" pitchFamily="34" charset="0"/>
              <a:buChar char="•"/>
            </a:pPr>
            <a:r>
              <a:rPr lang="en-US" sz="2000" dirty="0">
                <a:latin typeface="Comic Sans MS" panose="030F0702030302020204" pitchFamily="66" charset="0"/>
                <a:ea typeface="ヒラギノ角ゴ Pro W3"/>
                <a:cs typeface="ヒラギノ角ゴ Pro W3"/>
              </a:rPr>
              <a:t>100% homologous between human, mouse, </a:t>
            </a:r>
            <a:r>
              <a:rPr lang="en-US" sz="2000" dirty="0" smtClean="0">
                <a:latin typeface="Comic Sans MS" panose="030F0702030302020204" pitchFamily="66" charset="0"/>
                <a:ea typeface="ヒラギノ角ゴ Pro W3"/>
                <a:cs typeface="ヒラギノ角ゴ Pro W3"/>
              </a:rPr>
              <a:t>rat</a:t>
            </a:r>
            <a:endParaRPr lang="en-US" sz="2000" dirty="0">
              <a:latin typeface="Comic Sans MS" panose="030F0702030302020204" pitchFamily="66" charset="0"/>
              <a:ea typeface="ヒラギノ角ゴ Pro W3"/>
              <a:cs typeface="ヒラギノ角ゴ Pro W3"/>
            </a:endParaRPr>
          </a:p>
          <a:p>
            <a:pPr marL="342900" indent="-342900" algn="l" defTabSz="457200" eaLnBrk="0" hangingPunct="0">
              <a:lnSpc>
                <a:spcPct val="85000"/>
              </a:lnSpc>
              <a:spcBef>
                <a:spcPct val="20000"/>
              </a:spcBef>
              <a:buClrTx/>
              <a:buFont typeface="Arial" pitchFamily="34" charset="0"/>
              <a:buChar char="•"/>
            </a:pPr>
            <a:r>
              <a:rPr lang="en-US" sz="2000" dirty="0">
                <a:latin typeface="Comic Sans MS" panose="030F0702030302020204" pitchFamily="66" charset="0"/>
                <a:ea typeface="ヒラギノ角ゴ Pro W3"/>
                <a:cs typeface="ヒラギノ角ゴ Pro W3"/>
              </a:rPr>
              <a:t>Cleaved by 2 major peptidases: </a:t>
            </a:r>
            <a:r>
              <a:rPr lang="en-US" sz="2000" dirty="0" err="1">
                <a:latin typeface="Comic Sans MS" panose="030F0702030302020204" pitchFamily="66" charset="0"/>
                <a:ea typeface="ヒラギノ角ゴ Pro W3"/>
                <a:cs typeface="ヒラギノ角ゴ Pro W3"/>
              </a:rPr>
              <a:t>DPPIV</a:t>
            </a:r>
            <a:r>
              <a:rPr lang="en-US" sz="2000" dirty="0">
                <a:latin typeface="Comic Sans MS" panose="030F0702030302020204" pitchFamily="66" charset="0"/>
                <a:ea typeface="ヒラギノ角ゴ Pro W3"/>
                <a:cs typeface="ヒラギノ角ゴ Pro W3"/>
              </a:rPr>
              <a:t> and neutral </a:t>
            </a:r>
            <a:r>
              <a:rPr lang="en-US" sz="2000" dirty="0" err="1">
                <a:latin typeface="Comic Sans MS" panose="030F0702030302020204" pitchFamily="66" charset="0"/>
                <a:ea typeface="ヒラギノ角ゴ Pro W3"/>
                <a:cs typeface="ヒラギノ角ゴ Pro W3"/>
              </a:rPr>
              <a:t>endopeptidase</a:t>
            </a:r>
            <a:r>
              <a:rPr lang="en-US" sz="2000" dirty="0">
                <a:latin typeface="Comic Sans MS" panose="030F0702030302020204" pitchFamily="66" charset="0"/>
                <a:ea typeface="ヒラギノ角ゴ Pro W3"/>
                <a:cs typeface="ヒラギノ角ゴ Pro W3"/>
              </a:rPr>
              <a:t> (</a:t>
            </a:r>
            <a:r>
              <a:rPr lang="en-US" sz="2000" dirty="0" err="1">
                <a:latin typeface="Comic Sans MS" panose="030F0702030302020204" pitchFamily="66" charset="0"/>
                <a:ea typeface="ヒラギノ角ゴ Pro W3"/>
                <a:cs typeface="ヒラギノ角ゴ Pro W3"/>
              </a:rPr>
              <a:t>NEP</a:t>
            </a:r>
            <a:r>
              <a:rPr lang="en-US" sz="2000" dirty="0" smtClean="0">
                <a:latin typeface="Comic Sans MS" panose="030F0702030302020204" pitchFamily="66" charset="0"/>
                <a:ea typeface="ヒラギノ角ゴ Pro W3"/>
                <a:cs typeface="ヒラギノ角ゴ Pro W3"/>
              </a:rPr>
              <a:t>)</a:t>
            </a:r>
          </a:p>
          <a:p>
            <a:pPr marL="342900" indent="-342900" eaLnBrk="0" hangingPunct="0">
              <a:lnSpc>
                <a:spcPct val="85000"/>
              </a:lnSpc>
              <a:spcBef>
                <a:spcPct val="20000"/>
              </a:spcBef>
              <a:buFont typeface="Arial" pitchFamily="34" charset="0"/>
              <a:buChar char="•"/>
            </a:pPr>
            <a:r>
              <a:rPr lang="en-US" sz="2000" dirty="0" err="1" smtClean="0">
                <a:latin typeface="Comic Sans MS" panose="030F0702030302020204" pitchFamily="66" charset="0"/>
              </a:rPr>
              <a:t>Oxyntomodulin</a:t>
            </a:r>
            <a:r>
              <a:rPr lang="en-US" sz="2000" dirty="0" smtClean="0">
                <a:latin typeface="Comic Sans MS" panose="030F0702030302020204" pitchFamily="66" charset="0"/>
              </a:rPr>
              <a:t> is not an appropriate therapeutic due to proteolysis and poor </a:t>
            </a:r>
            <a:r>
              <a:rPr lang="en-US" sz="2000" dirty="0" err="1" smtClean="0">
                <a:latin typeface="Comic Sans MS" panose="030F0702030302020204" pitchFamily="66" charset="0"/>
              </a:rPr>
              <a:t>PK</a:t>
            </a:r>
            <a:r>
              <a:rPr lang="en-US" sz="2000" dirty="0" smtClean="0">
                <a:latin typeface="Comic Sans MS" panose="030F0702030302020204" pitchFamily="66" charset="0"/>
              </a:rPr>
              <a:t> properties.</a:t>
            </a:r>
          </a:p>
          <a:p>
            <a:pPr marL="342900" indent="-342900" algn="l" defTabSz="457200" eaLnBrk="0" hangingPunct="0">
              <a:lnSpc>
                <a:spcPct val="85000"/>
              </a:lnSpc>
              <a:spcBef>
                <a:spcPct val="20000"/>
              </a:spcBef>
              <a:buClrTx/>
              <a:buFont typeface="Arial" pitchFamily="34" charset="0"/>
              <a:buChar char="•"/>
            </a:pPr>
            <a:endParaRPr lang="en-US" sz="2000" dirty="0">
              <a:latin typeface="Comic Sans MS" panose="030F0702030302020204" pitchFamily="66" charset="0"/>
              <a:ea typeface="ヒラギノ角ゴ Pro W3"/>
              <a:cs typeface="ヒラギノ角ゴ Pro W3"/>
            </a:endParaRPr>
          </a:p>
        </p:txBody>
      </p:sp>
      <p:sp>
        <p:nvSpPr>
          <p:cNvPr id="58" name="Text Box 58"/>
          <p:cNvSpPr txBox="1">
            <a:spLocks noChangeArrowheads="1"/>
          </p:cNvSpPr>
          <p:nvPr/>
        </p:nvSpPr>
        <p:spPr bwMode="auto">
          <a:xfrm>
            <a:off x="1647976" y="4635500"/>
            <a:ext cx="421910"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His</a:t>
            </a:r>
          </a:p>
        </p:txBody>
      </p:sp>
      <p:sp>
        <p:nvSpPr>
          <p:cNvPr id="59" name="Text Box 59"/>
          <p:cNvSpPr txBox="1">
            <a:spLocks noChangeArrowheads="1"/>
          </p:cNvSpPr>
          <p:nvPr/>
        </p:nvSpPr>
        <p:spPr bwMode="auto">
          <a:xfrm>
            <a:off x="1948846" y="4635500"/>
            <a:ext cx="45076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Ser</a:t>
            </a:r>
          </a:p>
        </p:txBody>
      </p:sp>
      <p:sp>
        <p:nvSpPr>
          <p:cNvPr id="60" name="Text Box 60"/>
          <p:cNvSpPr txBox="1">
            <a:spLocks noChangeArrowheads="1"/>
          </p:cNvSpPr>
          <p:nvPr/>
        </p:nvSpPr>
        <p:spPr bwMode="auto">
          <a:xfrm>
            <a:off x="2257275" y="4635500"/>
            <a:ext cx="42351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Gln</a:t>
            </a:r>
          </a:p>
        </p:txBody>
      </p:sp>
      <p:sp>
        <p:nvSpPr>
          <p:cNvPr id="61" name="Text Box 61"/>
          <p:cNvSpPr txBox="1">
            <a:spLocks noChangeArrowheads="1"/>
          </p:cNvSpPr>
          <p:nvPr/>
        </p:nvSpPr>
        <p:spPr bwMode="auto">
          <a:xfrm>
            <a:off x="2559655" y="4635500"/>
            <a:ext cx="415498"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Gly</a:t>
            </a:r>
          </a:p>
        </p:txBody>
      </p:sp>
      <p:sp>
        <p:nvSpPr>
          <p:cNvPr id="62" name="Text Box 62"/>
          <p:cNvSpPr txBox="1">
            <a:spLocks noChangeArrowheads="1"/>
          </p:cNvSpPr>
          <p:nvPr/>
        </p:nvSpPr>
        <p:spPr bwMode="auto">
          <a:xfrm>
            <a:off x="2857500" y="4622800"/>
            <a:ext cx="45076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Thr</a:t>
            </a:r>
          </a:p>
        </p:txBody>
      </p:sp>
      <p:sp>
        <p:nvSpPr>
          <p:cNvPr id="63" name="Text Box 63"/>
          <p:cNvSpPr txBox="1">
            <a:spLocks noChangeArrowheads="1"/>
          </p:cNvSpPr>
          <p:nvPr/>
        </p:nvSpPr>
        <p:spPr bwMode="auto">
          <a:xfrm>
            <a:off x="3478893" y="4635500"/>
            <a:ext cx="45076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Thr</a:t>
            </a:r>
          </a:p>
        </p:txBody>
      </p:sp>
      <p:sp>
        <p:nvSpPr>
          <p:cNvPr id="64" name="Text Box 64"/>
          <p:cNvSpPr txBox="1">
            <a:spLocks noChangeArrowheads="1"/>
          </p:cNvSpPr>
          <p:nvPr/>
        </p:nvSpPr>
        <p:spPr bwMode="auto">
          <a:xfrm>
            <a:off x="3156857" y="4635500"/>
            <a:ext cx="437940"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Phe</a:t>
            </a:r>
          </a:p>
        </p:txBody>
      </p:sp>
      <p:sp>
        <p:nvSpPr>
          <p:cNvPr id="65" name="Text Box 65"/>
          <p:cNvSpPr txBox="1">
            <a:spLocks noChangeArrowheads="1"/>
          </p:cNvSpPr>
          <p:nvPr/>
        </p:nvSpPr>
        <p:spPr bwMode="auto">
          <a:xfrm>
            <a:off x="3781275" y="4622800"/>
            <a:ext cx="45076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Ser</a:t>
            </a:r>
          </a:p>
        </p:txBody>
      </p:sp>
      <p:sp>
        <p:nvSpPr>
          <p:cNvPr id="66" name="Text Box 66"/>
          <p:cNvSpPr txBox="1">
            <a:spLocks noChangeArrowheads="1"/>
          </p:cNvSpPr>
          <p:nvPr/>
        </p:nvSpPr>
        <p:spPr bwMode="auto">
          <a:xfrm>
            <a:off x="4070048" y="4627564"/>
            <a:ext cx="453970"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Asp</a:t>
            </a:r>
          </a:p>
        </p:txBody>
      </p:sp>
      <p:sp>
        <p:nvSpPr>
          <p:cNvPr id="67" name="Text Box 67"/>
          <p:cNvSpPr txBox="1">
            <a:spLocks noChangeArrowheads="1"/>
          </p:cNvSpPr>
          <p:nvPr/>
        </p:nvSpPr>
        <p:spPr bwMode="auto">
          <a:xfrm>
            <a:off x="4404180" y="4622800"/>
            <a:ext cx="442750"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Tyr</a:t>
            </a:r>
          </a:p>
        </p:txBody>
      </p:sp>
      <p:sp>
        <p:nvSpPr>
          <p:cNvPr id="68" name="Text Box 68"/>
          <p:cNvSpPr txBox="1">
            <a:spLocks noChangeArrowheads="1"/>
          </p:cNvSpPr>
          <p:nvPr/>
        </p:nvSpPr>
        <p:spPr bwMode="auto">
          <a:xfrm>
            <a:off x="4686905" y="4635500"/>
            <a:ext cx="45076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Ser</a:t>
            </a:r>
          </a:p>
        </p:txBody>
      </p:sp>
      <p:sp>
        <p:nvSpPr>
          <p:cNvPr id="69" name="Text Box 69"/>
          <p:cNvSpPr txBox="1">
            <a:spLocks noChangeArrowheads="1"/>
          </p:cNvSpPr>
          <p:nvPr/>
        </p:nvSpPr>
        <p:spPr bwMode="auto">
          <a:xfrm>
            <a:off x="4996846" y="4635500"/>
            <a:ext cx="424845" cy="274638"/>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Lys</a:t>
            </a:r>
          </a:p>
        </p:txBody>
      </p:sp>
      <p:sp>
        <p:nvSpPr>
          <p:cNvPr id="70" name="Text Box 70"/>
          <p:cNvSpPr txBox="1">
            <a:spLocks noChangeArrowheads="1"/>
          </p:cNvSpPr>
          <p:nvPr/>
        </p:nvSpPr>
        <p:spPr bwMode="auto">
          <a:xfrm>
            <a:off x="5315857" y="4635500"/>
            <a:ext cx="442750"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Tyr</a:t>
            </a:r>
          </a:p>
        </p:txBody>
      </p:sp>
      <p:sp>
        <p:nvSpPr>
          <p:cNvPr id="71" name="Text Box 71"/>
          <p:cNvSpPr txBox="1">
            <a:spLocks noChangeArrowheads="1"/>
          </p:cNvSpPr>
          <p:nvPr/>
        </p:nvSpPr>
        <p:spPr bwMode="auto">
          <a:xfrm>
            <a:off x="5592536" y="4635500"/>
            <a:ext cx="43954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Leu</a:t>
            </a:r>
          </a:p>
        </p:txBody>
      </p:sp>
      <p:sp>
        <p:nvSpPr>
          <p:cNvPr id="72" name="Text Box 72"/>
          <p:cNvSpPr txBox="1">
            <a:spLocks noChangeArrowheads="1"/>
          </p:cNvSpPr>
          <p:nvPr/>
        </p:nvSpPr>
        <p:spPr bwMode="auto">
          <a:xfrm>
            <a:off x="5903989" y="4622800"/>
            <a:ext cx="453970"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Asp</a:t>
            </a:r>
          </a:p>
        </p:txBody>
      </p:sp>
      <p:sp>
        <p:nvSpPr>
          <p:cNvPr id="73" name="Text Box 73"/>
          <p:cNvSpPr txBox="1">
            <a:spLocks noChangeArrowheads="1"/>
          </p:cNvSpPr>
          <p:nvPr/>
        </p:nvSpPr>
        <p:spPr bwMode="auto">
          <a:xfrm>
            <a:off x="6219977" y="4635500"/>
            <a:ext cx="45076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Ser</a:t>
            </a:r>
          </a:p>
        </p:txBody>
      </p:sp>
      <p:sp>
        <p:nvSpPr>
          <p:cNvPr id="74" name="Text Box 74"/>
          <p:cNvSpPr txBox="1">
            <a:spLocks noChangeArrowheads="1"/>
          </p:cNvSpPr>
          <p:nvPr/>
        </p:nvSpPr>
        <p:spPr bwMode="auto">
          <a:xfrm>
            <a:off x="6523870" y="4627564"/>
            <a:ext cx="452368"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Arg</a:t>
            </a:r>
          </a:p>
        </p:txBody>
      </p:sp>
      <p:sp>
        <p:nvSpPr>
          <p:cNvPr id="75" name="Text Box 75"/>
          <p:cNvSpPr txBox="1">
            <a:spLocks noChangeArrowheads="1"/>
          </p:cNvSpPr>
          <p:nvPr/>
        </p:nvSpPr>
        <p:spPr bwMode="auto">
          <a:xfrm>
            <a:off x="6829275" y="4627564"/>
            <a:ext cx="452368"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Arg</a:t>
            </a:r>
          </a:p>
        </p:txBody>
      </p:sp>
      <p:sp>
        <p:nvSpPr>
          <p:cNvPr id="76" name="Text Box 76"/>
          <p:cNvSpPr txBox="1">
            <a:spLocks noChangeArrowheads="1"/>
          </p:cNvSpPr>
          <p:nvPr/>
        </p:nvSpPr>
        <p:spPr bwMode="auto">
          <a:xfrm>
            <a:off x="7119561" y="4716464"/>
            <a:ext cx="417102"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Ala</a:t>
            </a:r>
          </a:p>
        </p:txBody>
      </p:sp>
      <p:sp>
        <p:nvSpPr>
          <p:cNvPr id="77" name="Text Box 77"/>
          <p:cNvSpPr txBox="1">
            <a:spLocks noChangeArrowheads="1"/>
          </p:cNvSpPr>
          <p:nvPr/>
        </p:nvSpPr>
        <p:spPr bwMode="auto">
          <a:xfrm>
            <a:off x="7376584" y="4800600"/>
            <a:ext cx="42351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Gln</a:t>
            </a:r>
          </a:p>
        </p:txBody>
      </p:sp>
      <p:sp>
        <p:nvSpPr>
          <p:cNvPr id="78" name="Text Box 78"/>
          <p:cNvSpPr txBox="1">
            <a:spLocks noChangeArrowheads="1"/>
          </p:cNvSpPr>
          <p:nvPr/>
        </p:nvSpPr>
        <p:spPr bwMode="auto">
          <a:xfrm>
            <a:off x="7465786" y="5029200"/>
            <a:ext cx="453970"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Asp</a:t>
            </a:r>
          </a:p>
        </p:txBody>
      </p:sp>
      <p:sp>
        <p:nvSpPr>
          <p:cNvPr id="79" name="Text Box 79"/>
          <p:cNvSpPr txBox="1">
            <a:spLocks noChangeArrowheads="1"/>
          </p:cNvSpPr>
          <p:nvPr/>
        </p:nvSpPr>
        <p:spPr bwMode="auto">
          <a:xfrm>
            <a:off x="7414381" y="5245100"/>
            <a:ext cx="437940"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Phe</a:t>
            </a:r>
          </a:p>
        </p:txBody>
      </p:sp>
      <p:sp>
        <p:nvSpPr>
          <p:cNvPr id="80" name="Text Box 80"/>
          <p:cNvSpPr txBox="1">
            <a:spLocks noChangeArrowheads="1"/>
          </p:cNvSpPr>
          <p:nvPr/>
        </p:nvSpPr>
        <p:spPr bwMode="auto">
          <a:xfrm>
            <a:off x="7158870" y="5245100"/>
            <a:ext cx="404278"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Val</a:t>
            </a:r>
          </a:p>
        </p:txBody>
      </p:sp>
      <p:sp>
        <p:nvSpPr>
          <p:cNvPr id="81" name="Text Box 81"/>
          <p:cNvSpPr txBox="1">
            <a:spLocks noChangeArrowheads="1"/>
          </p:cNvSpPr>
          <p:nvPr/>
        </p:nvSpPr>
        <p:spPr bwMode="auto">
          <a:xfrm>
            <a:off x="6842881" y="5232400"/>
            <a:ext cx="42351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Gln</a:t>
            </a:r>
          </a:p>
        </p:txBody>
      </p:sp>
      <p:sp>
        <p:nvSpPr>
          <p:cNvPr id="82" name="Text Box 82"/>
          <p:cNvSpPr txBox="1">
            <a:spLocks noChangeArrowheads="1"/>
          </p:cNvSpPr>
          <p:nvPr/>
        </p:nvSpPr>
        <p:spPr bwMode="auto">
          <a:xfrm>
            <a:off x="6543524" y="5232400"/>
            <a:ext cx="444352"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Trp</a:t>
            </a:r>
          </a:p>
        </p:txBody>
      </p:sp>
      <p:sp>
        <p:nvSpPr>
          <p:cNvPr id="83" name="Text Box 83"/>
          <p:cNvSpPr txBox="1">
            <a:spLocks noChangeArrowheads="1"/>
          </p:cNvSpPr>
          <p:nvPr/>
        </p:nvSpPr>
        <p:spPr bwMode="auto">
          <a:xfrm>
            <a:off x="6223001" y="5237164"/>
            <a:ext cx="43954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Leu</a:t>
            </a:r>
          </a:p>
        </p:txBody>
      </p:sp>
      <p:sp>
        <p:nvSpPr>
          <p:cNvPr id="84" name="Text Box 84"/>
          <p:cNvSpPr txBox="1">
            <a:spLocks noChangeArrowheads="1"/>
          </p:cNvSpPr>
          <p:nvPr/>
        </p:nvSpPr>
        <p:spPr bwMode="auto">
          <a:xfrm>
            <a:off x="5920619" y="5245100"/>
            <a:ext cx="478016"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Met</a:t>
            </a:r>
          </a:p>
        </p:txBody>
      </p:sp>
      <p:sp>
        <p:nvSpPr>
          <p:cNvPr id="85" name="Text Box 85"/>
          <p:cNvSpPr txBox="1">
            <a:spLocks noChangeArrowheads="1"/>
          </p:cNvSpPr>
          <p:nvPr/>
        </p:nvSpPr>
        <p:spPr bwMode="auto">
          <a:xfrm>
            <a:off x="5609167" y="5237164"/>
            <a:ext cx="449036" cy="274637"/>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Asn</a:t>
            </a:r>
          </a:p>
        </p:txBody>
      </p:sp>
      <p:sp>
        <p:nvSpPr>
          <p:cNvPr id="86" name="Text Box 86"/>
          <p:cNvSpPr txBox="1">
            <a:spLocks noChangeArrowheads="1"/>
          </p:cNvSpPr>
          <p:nvPr/>
        </p:nvSpPr>
        <p:spPr bwMode="auto">
          <a:xfrm>
            <a:off x="5320393" y="5237164"/>
            <a:ext cx="450764"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Thr</a:t>
            </a:r>
          </a:p>
        </p:txBody>
      </p:sp>
      <p:sp>
        <p:nvSpPr>
          <p:cNvPr id="87" name="Text Box 87"/>
          <p:cNvSpPr txBox="1">
            <a:spLocks noChangeArrowheads="1"/>
          </p:cNvSpPr>
          <p:nvPr/>
        </p:nvSpPr>
        <p:spPr bwMode="auto">
          <a:xfrm>
            <a:off x="5014989" y="5237164"/>
            <a:ext cx="424845" cy="274637"/>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Lys</a:t>
            </a:r>
          </a:p>
        </p:txBody>
      </p:sp>
      <p:sp>
        <p:nvSpPr>
          <p:cNvPr id="88" name="Text Box 88"/>
          <p:cNvSpPr txBox="1">
            <a:spLocks noChangeArrowheads="1"/>
          </p:cNvSpPr>
          <p:nvPr/>
        </p:nvSpPr>
        <p:spPr bwMode="auto">
          <a:xfrm>
            <a:off x="4709584" y="5232400"/>
            <a:ext cx="452368"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Arg</a:t>
            </a:r>
          </a:p>
        </p:txBody>
      </p:sp>
      <p:sp>
        <p:nvSpPr>
          <p:cNvPr id="89" name="Text Box 89"/>
          <p:cNvSpPr txBox="1">
            <a:spLocks noChangeArrowheads="1"/>
          </p:cNvSpPr>
          <p:nvPr/>
        </p:nvSpPr>
        <p:spPr bwMode="auto">
          <a:xfrm>
            <a:off x="4379989" y="5232400"/>
            <a:ext cx="449035" cy="274638"/>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Asn</a:t>
            </a:r>
          </a:p>
        </p:txBody>
      </p:sp>
      <p:sp>
        <p:nvSpPr>
          <p:cNvPr id="90" name="Text Box 90"/>
          <p:cNvSpPr txBox="1">
            <a:spLocks noChangeArrowheads="1"/>
          </p:cNvSpPr>
          <p:nvPr/>
        </p:nvSpPr>
        <p:spPr bwMode="auto">
          <a:xfrm>
            <a:off x="4110870" y="5232400"/>
            <a:ext cx="452368"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Arg</a:t>
            </a:r>
          </a:p>
        </p:txBody>
      </p:sp>
      <p:sp>
        <p:nvSpPr>
          <p:cNvPr id="91" name="Text Box 91"/>
          <p:cNvSpPr txBox="1">
            <a:spLocks noChangeArrowheads="1"/>
          </p:cNvSpPr>
          <p:nvPr/>
        </p:nvSpPr>
        <p:spPr bwMode="auto">
          <a:xfrm>
            <a:off x="3781275" y="5232400"/>
            <a:ext cx="449035" cy="274638"/>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Asn</a:t>
            </a:r>
          </a:p>
        </p:txBody>
      </p:sp>
      <p:sp>
        <p:nvSpPr>
          <p:cNvPr id="92" name="Text Box 92"/>
          <p:cNvSpPr txBox="1">
            <a:spLocks noChangeArrowheads="1"/>
          </p:cNvSpPr>
          <p:nvPr/>
        </p:nvSpPr>
        <p:spPr bwMode="auto">
          <a:xfrm>
            <a:off x="3465286" y="5232400"/>
            <a:ext cx="449036" cy="274638"/>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Asn</a:t>
            </a:r>
          </a:p>
        </p:txBody>
      </p:sp>
      <p:sp>
        <p:nvSpPr>
          <p:cNvPr id="93" name="Text Box 93"/>
          <p:cNvSpPr txBox="1">
            <a:spLocks noChangeArrowheads="1"/>
          </p:cNvSpPr>
          <p:nvPr/>
        </p:nvSpPr>
        <p:spPr bwMode="auto">
          <a:xfrm>
            <a:off x="2892275" y="5245100"/>
            <a:ext cx="417102"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Ala</a:t>
            </a:r>
          </a:p>
        </p:txBody>
      </p:sp>
      <p:sp>
        <p:nvSpPr>
          <p:cNvPr id="94" name="Text Box 94"/>
          <p:cNvSpPr txBox="1">
            <a:spLocks noChangeArrowheads="1"/>
          </p:cNvSpPr>
          <p:nvPr/>
        </p:nvSpPr>
        <p:spPr bwMode="auto">
          <a:xfrm>
            <a:off x="3229429" y="5245100"/>
            <a:ext cx="394660" cy="276999"/>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Ile</a:t>
            </a:r>
          </a:p>
        </p:txBody>
      </p:sp>
      <p:sp>
        <p:nvSpPr>
          <p:cNvPr id="95" name="Line 51"/>
          <p:cNvSpPr>
            <a:spLocks noChangeShapeType="1"/>
          </p:cNvSpPr>
          <p:nvPr/>
        </p:nvSpPr>
        <p:spPr bwMode="auto">
          <a:xfrm flipH="1">
            <a:off x="5334086" y="4191000"/>
            <a:ext cx="152314" cy="457200"/>
          </a:xfrm>
          <a:prstGeom prst="line">
            <a:avLst/>
          </a:prstGeom>
          <a:noFill/>
          <a:ln w="28575">
            <a:solidFill>
              <a:schemeClr val="tx1"/>
            </a:solidFill>
            <a:round/>
            <a:headEnd/>
            <a:tailEnd type="triangle" w="med" len="med"/>
          </a:ln>
        </p:spPr>
        <p:txBody>
          <a:bodyPr/>
          <a:lstStyle/>
          <a:p>
            <a:endParaRPr lang="en-US">
              <a:latin typeface="Comic Sans MS" panose="030F0702030302020204" pitchFamily="66" charset="0"/>
            </a:endParaRPr>
          </a:p>
        </p:txBody>
      </p:sp>
      <p:sp>
        <p:nvSpPr>
          <p:cNvPr id="96" name="Line 51"/>
          <p:cNvSpPr>
            <a:spLocks noChangeShapeType="1"/>
          </p:cNvSpPr>
          <p:nvPr/>
        </p:nvSpPr>
        <p:spPr bwMode="auto">
          <a:xfrm>
            <a:off x="6400800" y="4191000"/>
            <a:ext cx="152400" cy="457200"/>
          </a:xfrm>
          <a:prstGeom prst="line">
            <a:avLst/>
          </a:prstGeom>
          <a:noFill/>
          <a:ln w="28575">
            <a:solidFill>
              <a:schemeClr val="tx1"/>
            </a:solidFill>
            <a:round/>
            <a:headEnd/>
            <a:tailEnd type="triangle" w="med" len="med"/>
          </a:ln>
        </p:spPr>
        <p:txBody>
          <a:bodyPr/>
          <a:lstStyle/>
          <a:p>
            <a:endParaRPr lang="en-US">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6510F98E-E516-4319-9A18-8F0583566E2B}" type="slidenum">
              <a:rPr lang="en-US" smtClean="0">
                <a:latin typeface="Comic Sans MS" panose="030F0702030302020204" pitchFamily="66" charset="0"/>
              </a:rPr>
              <a:pPr>
                <a:defRPr/>
              </a:pPr>
              <a:t>11</a:t>
            </a:fld>
            <a:endParaRPr lang="en-US">
              <a:latin typeface="Comic Sans MS" panose="030F0702030302020204" pitchFamily="66" charset="0"/>
            </a:endParaRPr>
          </a:p>
        </p:txBody>
      </p:sp>
      <p:sp>
        <p:nvSpPr>
          <p:cNvPr id="3" name="Title 25"/>
          <p:cNvSpPr txBox="1">
            <a:spLocks/>
          </p:cNvSpPr>
          <p:nvPr/>
        </p:nvSpPr>
        <p:spPr>
          <a:xfrm>
            <a:off x="381000" y="1371600"/>
            <a:ext cx="8077200" cy="1506543"/>
          </a:xfrm>
          <a:prstGeom prst="rect">
            <a:avLst/>
          </a:prstGeom>
        </p:spPr>
        <p:txBody>
          <a:bodyPr>
            <a:noAutofit/>
          </a:bodyPr>
          <a:lstStyle/>
          <a:p>
            <a:pPr marL="231775" lvl="0" indent="-231775" defTabSz="3551238">
              <a:buFont typeface="Arial" pitchFamily="34" charset="0"/>
              <a:buChar char="•"/>
              <a:defRPr/>
            </a:pPr>
            <a:r>
              <a:rPr lang="en-US" sz="2000" b="0" kern="0" dirty="0" smtClean="0">
                <a:latin typeface="Comic Sans MS" panose="030F0702030302020204" pitchFamily="66" charset="0"/>
                <a:cs typeface="Times New Roman" pitchFamily="18" charset="0"/>
              </a:rPr>
              <a:t>Peptide A is an OXM analog that was designed to be stable against DDPIV and NEP</a:t>
            </a:r>
            <a:endParaRPr lang="en-US" sz="2000" kern="0" dirty="0" smtClean="0">
              <a:latin typeface="Comic Sans MS" panose="030F0702030302020204" pitchFamily="66" charset="0"/>
              <a:cs typeface="Times New Roman" pitchFamily="18" charset="0"/>
            </a:endParaRPr>
          </a:p>
          <a:p>
            <a:pPr marL="231775" lvl="0" indent="-231775" defTabSz="3551238">
              <a:buFont typeface="Arial" pitchFamily="34" charset="0"/>
              <a:buChar char="•"/>
              <a:defRPr/>
            </a:pPr>
            <a:endParaRPr lang="en-US" sz="2000" b="0" kern="0" dirty="0" smtClean="0">
              <a:latin typeface="Comic Sans MS" panose="030F0702030302020204" pitchFamily="66" charset="0"/>
              <a:cs typeface="Times New Roman" pitchFamily="18" charset="0"/>
            </a:endParaRPr>
          </a:p>
          <a:p>
            <a:pPr marL="231775" indent="-231775" defTabSz="3551238">
              <a:buFont typeface="Arial" pitchFamily="34" charset="0"/>
              <a:buChar char="•"/>
              <a:defRPr/>
            </a:pPr>
            <a:r>
              <a:rPr lang="en-US" sz="2000" dirty="0" smtClean="0">
                <a:latin typeface="Comic Sans MS" panose="030F0702030302020204" pitchFamily="66" charset="0"/>
              </a:rPr>
              <a:t>Resulting peptide is resistant to proteolysis (DPPIV and NEP degradation) with an in vivo half-life of 3 hrs in humans (versus 10 minutes for </a:t>
            </a:r>
            <a:r>
              <a:rPr lang="en-US" sz="2000" dirty="0" err="1" smtClean="0">
                <a:latin typeface="Comic Sans MS" panose="030F0702030302020204" pitchFamily="66" charset="0"/>
              </a:rPr>
              <a:t>oxyntomodulin</a:t>
            </a:r>
            <a:r>
              <a:rPr lang="en-US" sz="2000" dirty="0" smtClean="0">
                <a:latin typeface="Comic Sans MS" panose="030F0702030302020204" pitchFamily="66" charset="0"/>
              </a:rPr>
              <a:t>).</a:t>
            </a:r>
          </a:p>
          <a:p>
            <a:pPr marL="231775" lvl="0" indent="-231775" defTabSz="3551238">
              <a:buFont typeface="Arial" pitchFamily="34" charset="0"/>
              <a:buChar char="•"/>
              <a:defRPr/>
            </a:pPr>
            <a:endParaRPr lang="en-US" sz="2000" b="0" kern="0" dirty="0" smtClean="0">
              <a:latin typeface="Comic Sans MS" panose="030F0702030302020204" pitchFamily="66" charset="0"/>
              <a:ea typeface="ヒラギノ角ゴ Pro W3"/>
              <a:cs typeface="Times New Roman" pitchFamily="18" charset="0"/>
            </a:endParaRPr>
          </a:p>
          <a:p>
            <a:pPr marL="231775" marR="0" lvl="0" indent="-231775" defTabSz="3551238" rtl="0" eaLnBrk="1" fontAlgn="base" latinLnBrk="0" hangingPunct="1">
              <a:lnSpc>
                <a:spcPct val="100000"/>
              </a:lnSpc>
              <a:spcBef>
                <a:spcPct val="0"/>
              </a:spcBef>
              <a:spcAft>
                <a:spcPct val="0"/>
              </a:spcAft>
              <a:buClrTx/>
              <a:buSzTx/>
              <a:buFont typeface="Arial" pitchFamily="34" charset="0"/>
              <a:buChar char="•"/>
              <a:tabLst/>
              <a:defRPr/>
            </a:pPr>
            <a:r>
              <a:rPr kumimoji="0" lang="en-US" sz="2000" b="0" u="none" strike="noStrike" kern="0" cap="none" spc="0" normalizeH="0" baseline="0" noProof="0" dirty="0" smtClean="0">
                <a:ln>
                  <a:noFill/>
                </a:ln>
                <a:effectLst/>
                <a:uLnTx/>
                <a:uFillTx/>
                <a:latin typeface="Comic Sans MS" panose="030F0702030302020204" pitchFamily="66" charset="0"/>
                <a:ea typeface="+mj-ea"/>
                <a:cs typeface="Times New Roman" pitchFamily="18" charset="0"/>
              </a:rPr>
              <a:t>Optimal short-term weight loss observed in human after SC</a:t>
            </a:r>
            <a:r>
              <a:rPr kumimoji="0" lang="en-US" sz="2000" b="0" u="none" strike="noStrike" kern="0" cap="none" spc="0" normalizeH="0" noProof="0" dirty="0" smtClean="0">
                <a:ln>
                  <a:noFill/>
                </a:ln>
                <a:effectLst/>
                <a:uLnTx/>
                <a:uFillTx/>
                <a:latin typeface="Comic Sans MS" panose="030F0702030302020204" pitchFamily="66" charset="0"/>
                <a:ea typeface="+mj-ea"/>
                <a:cs typeface="Times New Roman" pitchFamily="18" charset="0"/>
              </a:rPr>
              <a:t> injection of Peptide A.</a:t>
            </a:r>
          </a:p>
          <a:p>
            <a:pPr marL="231775" marR="0" lvl="0" indent="-231775" defTabSz="3551238" rtl="0" eaLnBrk="1" fontAlgn="base" latinLnBrk="0" hangingPunct="1">
              <a:lnSpc>
                <a:spcPct val="100000"/>
              </a:lnSpc>
              <a:spcBef>
                <a:spcPct val="0"/>
              </a:spcBef>
              <a:spcAft>
                <a:spcPct val="0"/>
              </a:spcAft>
              <a:buClrTx/>
              <a:buSzTx/>
              <a:buFont typeface="Arial" pitchFamily="34" charset="0"/>
              <a:buChar char="•"/>
              <a:tabLst/>
              <a:defRPr/>
            </a:pPr>
            <a:endParaRPr lang="en-US" sz="2000" kern="0" baseline="0" dirty="0" smtClean="0">
              <a:latin typeface="Comic Sans MS" panose="030F0702030302020204" pitchFamily="66" charset="0"/>
              <a:ea typeface="+mj-ea"/>
              <a:cs typeface="Times New Roman" pitchFamily="18" charset="0"/>
            </a:endParaRPr>
          </a:p>
          <a:p>
            <a:pPr marL="231775" lvl="0" indent="-231775" defTabSz="3551238">
              <a:buFont typeface="Arial" pitchFamily="34" charset="0"/>
              <a:buChar char="•"/>
              <a:defRPr/>
            </a:pPr>
            <a:r>
              <a:rPr lang="en-US" sz="2000" kern="0" dirty="0" smtClean="0">
                <a:latin typeface="Comic Sans MS" panose="030F0702030302020204" pitchFamily="66" charset="0"/>
                <a:ea typeface="+mj-ea"/>
                <a:cs typeface="Times New Roman" pitchFamily="18" charset="0"/>
              </a:rPr>
              <a:t>Two formulations (IR: instant release; CR: controlled release) have been evaluated in animals with the primary objective of evaluating CR formulations intended to provide prolonged Peptide A exposure compared with the IR formulation </a:t>
            </a:r>
            <a:endParaRPr kumimoji="0" lang="en-US" sz="2000" b="0" u="none" strike="noStrike" kern="0" cap="none" spc="0" normalizeH="0" baseline="0" noProof="0" dirty="0" smtClean="0">
              <a:ln>
                <a:noFill/>
              </a:ln>
              <a:effectLst/>
              <a:uLnTx/>
              <a:uFillTx/>
              <a:latin typeface="Comic Sans MS" panose="030F0702030302020204" pitchFamily="66" charset="0"/>
              <a:ea typeface="+mj-ea"/>
              <a:cs typeface="Times New Roman" pitchFamily="18" charset="0"/>
            </a:endParaRPr>
          </a:p>
        </p:txBody>
      </p:sp>
      <p:sp>
        <p:nvSpPr>
          <p:cNvPr id="4" name="Title 1"/>
          <p:cNvSpPr txBox="1">
            <a:spLocks/>
          </p:cNvSpPr>
          <p:nvPr/>
        </p:nvSpPr>
        <p:spPr>
          <a:xfrm>
            <a:off x="285720" y="381000"/>
            <a:ext cx="6939644" cy="944563"/>
          </a:xfrm>
          <a:prstGeom prst="rect">
            <a:avLst/>
          </a:prstGeom>
        </p:spPr>
        <p:txBody>
          <a:bodyPr>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Comic Sans MS" panose="030F0702030302020204" pitchFamily="66" charset="0"/>
                <a:ea typeface="+mj-ea"/>
                <a:cs typeface="Arial" pitchFamily="34" charset="0"/>
              </a:rPr>
              <a:t>Generation of OXM Analog: Peptide</a:t>
            </a:r>
            <a:r>
              <a:rPr kumimoji="0" lang="en-US" sz="2800" b="1" i="0" u="none" strike="noStrike" kern="1200" cap="none" spc="0" normalizeH="0" noProof="0" dirty="0" smtClean="0">
                <a:ln>
                  <a:noFill/>
                </a:ln>
                <a:solidFill>
                  <a:schemeClr val="tx2"/>
                </a:solidFill>
                <a:effectLst/>
                <a:uLnTx/>
                <a:uFillTx/>
                <a:latin typeface="Comic Sans MS" panose="030F0702030302020204" pitchFamily="66" charset="0"/>
                <a:ea typeface="+mj-ea"/>
                <a:cs typeface="Arial" pitchFamily="34" charset="0"/>
              </a:rPr>
              <a:t> A</a:t>
            </a:r>
            <a:r>
              <a:rPr kumimoji="0" lang="en-US" sz="2800" b="1" i="0" u="none" strike="noStrike" kern="1200" cap="none" spc="0" normalizeH="0" baseline="0" noProof="0" dirty="0" smtClean="0">
                <a:ln>
                  <a:noFill/>
                </a:ln>
                <a:solidFill>
                  <a:schemeClr val="tx2"/>
                </a:solidFill>
                <a:effectLst/>
                <a:uLnTx/>
                <a:uFillTx/>
                <a:latin typeface="Comic Sans MS" panose="030F0702030302020204" pitchFamily="66" charset="0"/>
                <a:ea typeface="+mj-ea"/>
                <a:cs typeface="Arial" pitchFamily="34" charset="0"/>
              </a:rPr>
              <a:t/>
            </a:r>
            <a:br>
              <a:rPr kumimoji="0" lang="en-US" sz="2800" b="1" i="0" u="none" strike="noStrike" kern="1200" cap="none" spc="0" normalizeH="0" baseline="0" noProof="0" dirty="0" smtClean="0">
                <a:ln>
                  <a:noFill/>
                </a:ln>
                <a:solidFill>
                  <a:schemeClr val="tx2"/>
                </a:solidFill>
                <a:effectLst/>
                <a:uLnTx/>
                <a:uFillTx/>
                <a:latin typeface="Comic Sans MS" panose="030F0702030302020204" pitchFamily="66" charset="0"/>
                <a:ea typeface="+mj-ea"/>
                <a:cs typeface="Arial" pitchFamily="34" charset="0"/>
              </a:rPr>
            </a:br>
            <a:endParaRPr kumimoji="0" lang="en-US" sz="2800" b="1" i="0" u="none" strike="noStrike" kern="1200" cap="none" spc="0" normalizeH="0" baseline="0" noProof="0" dirty="0">
              <a:ln>
                <a:noFill/>
              </a:ln>
              <a:solidFill>
                <a:schemeClr val="tx2"/>
              </a:solidFill>
              <a:effectLst/>
              <a:uLnTx/>
              <a:uFillTx/>
              <a:latin typeface="Comic Sans MS" panose="030F0702030302020204" pitchFamily="66"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6510F98E-E516-4319-9A18-8F0583566E2B}" type="slidenum">
              <a:rPr lang="en-US" smtClean="0">
                <a:latin typeface="Comic Sans MS" panose="030F0702030302020204" pitchFamily="66" charset="0"/>
              </a:rPr>
              <a:pPr>
                <a:defRPr/>
              </a:pPr>
              <a:t>12</a:t>
            </a:fld>
            <a:endParaRPr lang="en-US">
              <a:latin typeface="Comic Sans MS" panose="030F0702030302020204" pitchFamily="66" charset="0"/>
            </a:endParaRPr>
          </a:p>
        </p:txBody>
      </p:sp>
      <p:pic>
        <p:nvPicPr>
          <p:cNvPr id="3" name="Picture 2"/>
          <p:cNvPicPr>
            <a:picLocks noChangeAspect="1" noChangeArrowheads="1"/>
          </p:cNvPicPr>
          <p:nvPr/>
        </p:nvPicPr>
        <p:blipFill>
          <a:blip r:embed="rId2" cstate="print"/>
          <a:srcRect/>
          <a:stretch>
            <a:fillRect/>
          </a:stretch>
        </p:blipFill>
        <p:spPr bwMode="auto">
          <a:xfrm>
            <a:off x="1525143" y="1123438"/>
            <a:ext cx="7014081" cy="3045184"/>
          </a:xfrm>
          <a:prstGeom prst="rect">
            <a:avLst/>
          </a:prstGeom>
          <a:noFill/>
          <a:ln w="9525">
            <a:noFill/>
            <a:miter lim="800000"/>
            <a:headEnd/>
            <a:tailEnd/>
          </a:ln>
        </p:spPr>
      </p:pic>
      <p:sp>
        <p:nvSpPr>
          <p:cNvPr id="4" name="Title 25"/>
          <p:cNvSpPr txBox="1">
            <a:spLocks/>
          </p:cNvSpPr>
          <p:nvPr/>
        </p:nvSpPr>
        <p:spPr>
          <a:xfrm>
            <a:off x="304800" y="228600"/>
            <a:ext cx="7162800" cy="414893"/>
          </a:xfrm>
          <a:prstGeom prst="rect">
            <a:avLst/>
          </a:prstGeom>
        </p:spPr>
        <p:txBody>
          <a:bodyPr>
            <a:noAutofit/>
          </a:bodyPr>
          <a:lstStyle/>
          <a:p>
            <a:pPr lvl="0" defTabSz="3551238">
              <a:defRPr/>
            </a:pPr>
            <a:r>
              <a:rPr lang="en-US" b="1" kern="0" dirty="0" smtClean="0">
                <a:solidFill>
                  <a:schemeClr val="tx2"/>
                </a:solidFill>
                <a:latin typeface="Comic Sans MS" panose="030F0702030302020204" pitchFamily="66" charset="0"/>
              </a:rPr>
              <a:t>Decreased Exposure with CR Formulation Was Observed in Rats</a:t>
            </a:r>
            <a:endParaRPr lang="en-US" b="1" kern="0" dirty="0">
              <a:solidFill>
                <a:schemeClr val="tx2"/>
              </a:solidFill>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53502098"/>
              </p:ext>
            </p:extLst>
          </p:nvPr>
        </p:nvGraphicFramePr>
        <p:xfrm>
          <a:off x="629433" y="4099794"/>
          <a:ext cx="8185148" cy="1615206"/>
        </p:xfrm>
        <a:graphic>
          <a:graphicData uri="http://schemas.openxmlformats.org/drawingml/2006/table">
            <a:tbl>
              <a:tblPr/>
              <a:tblGrid>
                <a:gridCol w="795318"/>
                <a:gridCol w="795318"/>
                <a:gridCol w="976578"/>
                <a:gridCol w="754743"/>
                <a:gridCol w="870857"/>
                <a:gridCol w="1132115"/>
                <a:gridCol w="1117600"/>
                <a:gridCol w="947301"/>
                <a:gridCol w="795318"/>
              </a:tblGrid>
              <a:tr h="250083">
                <a:tc>
                  <a:txBody>
                    <a:bodyPr/>
                    <a:lstStyle/>
                    <a:p>
                      <a:pPr algn="ctr" rtl="0" fontAlgn="b"/>
                      <a:r>
                        <a:rPr lang="en-US" sz="1600" b="0" i="0" u="none" strike="noStrike" dirty="0">
                          <a:solidFill>
                            <a:srgbClr val="000000"/>
                          </a:solidFill>
                          <a:latin typeface="Times New Roman"/>
                        </a:rPr>
                        <a:t>Route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Dose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err="1">
                          <a:solidFill>
                            <a:srgbClr val="000000"/>
                          </a:solidFill>
                          <a:latin typeface="Times New Roman"/>
                        </a:rPr>
                        <a:t>C</a:t>
                      </a:r>
                      <a:r>
                        <a:rPr lang="en-US" sz="1600" b="0" i="0" u="none" strike="noStrike" baseline="-25000" dirty="0" err="1">
                          <a:solidFill>
                            <a:srgbClr val="000000"/>
                          </a:solidFill>
                          <a:latin typeface="Times New Roman"/>
                        </a:rPr>
                        <a:t>max</a:t>
                      </a:r>
                      <a:r>
                        <a:rPr lang="en-US" sz="1600" b="0" i="0" u="none" strike="noStrike" baseline="-25000"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err="1">
                          <a:solidFill>
                            <a:srgbClr val="000000"/>
                          </a:solidFill>
                          <a:latin typeface="Times New Roman"/>
                        </a:rPr>
                        <a:t>T</a:t>
                      </a:r>
                      <a:r>
                        <a:rPr lang="en-US" sz="1600" b="0" i="0" u="none" strike="noStrike" baseline="-25000" dirty="0" err="1">
                          <a:solidFill>
                            <a:srgbClr val="000000"/>
                          </a:solidFill>
                          <a:latin typeface="Times New Roman"/>
                        </a:rPr>
                        <a:t>max</a:t>
                      </a:r>
                      <a:endParaRPr lang="en-US" sz="1600" b="0" i="0" u="none" strike="noStrike" baseline="-25000"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latin typeface="Times New Roman"/>
                        </a:rPr>
                        <a:t>t</a:t>
                      </a:r>
                      <a:r>
                        <a:rPr lang="en-US" sz="1600" b="0" i="0" u="none" strike="noStrike" baseline="-25000" dirty="0">
                          <a:solidFill>
                            <a:srgbClr val="000000"/>
                          </a:solidFill>
                          <a:latin typeface="Times New Roman"/>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err="1">
                          <a:solidFill>
                            <a:srgbClr val="000000"/>
                          </a:solidFill>
                          <a:latin typeface="Times New Roman"/>
                        </a:rPr>
                        <a:t>AUC</a:t>
                      </a:r>
                      <a:r>
                        <a:rPr lang="en-US" sz="1600" b="0" i="0" u="none" strike="noStrike" baseline="-25000" dirty="0" err="1">
                          <a:solidFill>
                            <a:srgbClr val="000000"/>
                          </a:solidFill>
                          <a:latin typeface="Times New Roman"/>
                        </a:rPr>
                        <a:t>last</a:t>
                      </a:r>
                      <a:endParaRPr lang="en-US" sz="1600" b="0" i="0" u="none" strike="noStrike" baseline="-25000"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CL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err="1">
                          <a:solidFill>
                            <a:srgbClr val="000000"/>
                          </a:solidFill>
                          <a:latin typeface="Times New Roman"/>
                        </a:rPr>
                        <a:t>V</a:t>
                      </a:r>
                      <a:r>
                        <a:rPr lang="en-US" sz="1600" b="0" i="0" u="none" strike="noStrike" baseline="-25000" dirty="0" err="1">
                          <a:solidFill>
                            <a:srgbClr val="000000"/>
                          </a:solidFill>
                          <a:latin typeface="Times New Roman"/>
                        </a:rPr>
                        <a:t>ss</a:t>
                      </a:r>
                      <a:endParaRPr lang="en-US" sz="1600" b="0" i="0" u="none" strike="noStrike" baseline="-25000"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986">
                <a:tc>
                  <a:txBody>
                    <a:bodyPr/>
                    <a:lstStyle/>
                    <a:p>
                      <a:pPr algn="ctr" rtl="0" fontAlgn="b"/>
                      <a:r>
                        <a:rPr lang="en-US" sz="16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latin typeface="Times New Roman"/>
                        </a:rPr>
                        <a:t>(mg/kg)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latin typeface="Times New Roman"/>
                        </a:rPr>
                        <a:t>(</a:t>
                      </a:r>
                      <a:r>
                        <a:rPr lang="en-US" sz="1600" b="0" i="0" u="none" strike="noStrike" dirty="0" err="1">
                          <a:solidFill>
                            <a:srgbClr val="000000"/>
                          </a:solidFill>
                          <a:latin typeface="Times New Roman"/>
                        </a:rPr>
                        <a:t>ng</a:t>
                      </a:r>
                      <a:r>
                        <a:rPr lang="en-US" sz="1600" b="0" i="0" u="none" strike="noStrike" dirty="0">
                          <a:solidFill>
                            <a:srgbClr val="000000"/>
                          </a:solidFill>
                          <a:latin typeface="Times New Roman"/>
                        </a:rPr>
                        <a:t>/</a:t>
                      </a:r>
                      <a:r>
                        <a:rPr lang="en-US" sz="1600" b="0" i="0" u="none" strike="noStrike" dirty="0" err="1">
                          <a:solidFill>
                            <a:srgbClr val="000000"/>
                          </a:solidFill>
                          <a:latin typeface="Times New Roman"/>
                        </a:rPr>
                        <a:t>mL</a:t>
                      </a:r>
                      <a:r>
                        <a:rPr lang="en-US" sz="1600" b="0" i="0" u="none" strike="noStrike" dirty="0">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(hr)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(hr)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(hr*ng/mL)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(ml/hr/kg)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(mL/kg)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52">
                <a:tc>
                  <a:txBody>
                    <a:bodyPr/>
                    <a:lstStyle/>
                    <a:p>
                      <a:pPr algn="ctr" rtl="0" fontAlgn="b"/>
                      <a:r>
                        <a:rPr lang="en-US" sz="1600" b="0" i="0" u="none" strike="noStrike">
                          <a:solidFill>
                            <a:srgbClr val="000000"/>
                          </a:solidFill>
                          <a:latin typeface="Times New Roman"/>
                        </a:rPr>
                        <a:t>IV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latin typeface="Times New Roman"/>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9638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15757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45">
                <a:tc>
                  <a:txBody>
                    <a:bodyPr/>
                    <a:lstStyle/>
                    <a:p>
                      <a:pPr algn="ctr" rtl="0" fontAlgn="b"/>
                      <a:r>
                        <a:rPr lang="en-US" sz="1600" b="0" i="0" u="none" strike="noStrike">
                          <a:solidFill>
                            <a:srgbClr val="000000"/>
                          </a:solidFill>
                          <a:latin typeface="Times New Roman"/>
                        </a:rPr>
                        <a:t>SC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smtClean="0">
                          <a:solidFill>
                            <a:srgbClr val="000000"/>
                          </a:solidFill>
                          <a:latin typeface="Times New Roman"/>
                        </a:rPr>
                        <a:t>2, IR</a:t>
                      </a:r>
                      <a:endParaRPr lang="en-US" sz="16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1835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4.7 (n=1)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9653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45">
                <a:tc>
                  <a:txBody>
                    <a:bodyPr/>
                    <a:lstStyle/>
                    <a:p>
                      <a:pPr algn="ctr" rtl="0" fontAlgn="b"/>
                      <a:r>
                        <a:rPr lang="en-US" sz="1600" b="0" i="0" u="none" strike="noStrike">
                          <a:solidFill>
                            <a:srgbClr val="000000"/>
                          </a:solidFill>
                          <a:latin typeface="Times New Roman"/>
                        </a:rPr>
                        <a:t>SC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smtClean="0">
                          <a:solidFill>
                            <a:srgbClr val="000000"/>
                          </a:solidFill>
                          <a:latin typeface="Times New Roman"/>
                        </a:rPr>
                        <a:t>2, CR</a:t>
                      </a:r>
                      <a:endParaRPr lang="en-US" sz="16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10 (n=1)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5506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latin typeface="Times New Roman"/>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202590" y="1922877"/>
            <a:ext cx="449944" cy="307777"/>
          </a:xfrm>
          <a:prstGeom prst="rect">
            <a:avLst/>
          </a:prstGeom>
          <a:solidFill>
            <a:schemeClr val="bg1"/>
          </a:solidFill>
        </p:spPr>
        <p:txBody>
          <a:bodyPr wrap="square" rtlCol="0">
            <a:spAutoFit/>
          </a:bodyPr>
          <a:lstStyle/>
          <a:p>
            <a:r>
              <a:rPr lang="en-US" sz="1400" b="0" dirty="0" smtClean="0">
                <a:latin typeface="Times New Roman" panose="02020603050405020304" pitchFamily="18" charset="0"/>
                <a:cs typeface="Times New Roman" panose="02020603050405020304" pitchFamily="18" charset="0"/>
              </a:rPr>
              <a:t>CR</a:t>
            </a:r>
            <a:endParaRPr lang="en-US" sz="1400" b="0" dirty="0">
              <a:latin typeface="Times New Roman" panose="02020603050405020304" pitchFamily="18" charset="0"/>
              <a:cs typeface="Times New Roman" panose="02020603050405020304" pitchFamily="18" charset="0"/>
            </a:endParaRPr>
          </a:p>
        </p:txBody>
      </p:sp>
      <p:sp>
        <p:nvSpPr>
          <p:cNvPr id="7" name="Rectangle 6"/>
          <p:cNvSpPr/>
          <p:nvPr/>
        </p:nvSpPr>
        <p:spPr>
          <a:xfrm>
            <a:off x="5485230" y="5940623"/>
            <a:ext cx="3570208" cy="307777"/>
          </a:xfrm>
          <a:prstGeom prst="rect">
            <a:avLst/>
          </a:prstGeom>
        </p:spPr>
        <p:txBody>
          <a:bodyPr wrap="none">
            <a:spAutoFit/>
          </a:bodyPr>
          <a:lstStyle/>
          <a:p>
            <a:r>
              <a:rPr lang="en-US" sz="1400" dirty="0" smtClean="0">
                <a:latin typeface="Comic Sans MS" panose="030F0702030302020204" pitchFamily="66" charset="0"/>
              </a:rPr>
              <a:t>Wang et al., J </a:t>
            </a:r>
            <a:r>
              <a:rPr lang="en-US" sz="1400" dirty="0" err="1" smtClean="0">
                <a:latin typeface="Comic Sans MS" panose="030F0702030302020204" pitchFamily="66" charset="0"/>
              </a:rPr>
              <a:t>Bioequiv</a:t>
            </a:r>
            <a:r>
              <a:rPr lang="en-US" sz="1400" dirty="0" smtClean="0">
                <a:latin typeface="Comic Sans MS" panose="030F0702030302020204" pitchFamily="66" charset="0"/>
              </a:rPr>
              <a:t> </a:t>
            </a:r>
            <a:r>
              <a:rPr lang="en-US" sz="1400" dirty="0" err="1" smtClean="0">
                <a:latin typeface="Comic Sans MS" panose="030F0702030302020204" pitchFamily="66" charset="0"/>
              </a:rPr>
              <a:t>Availab</a:t>
            </a:r>
            <a:r>
              <a:rPr lang="en-US" sz="1400" dirty="0" smtClean="0">
                <a:latin typeface="Comic Sans MS" panose="030F0702030302020204" pitchFamily="66" charset="0"/>
              </a:rPr>
              <a:t> 2012, 4:5</a:t>
            </a:r>
            <a:endParaRPr lang="en-US" sz="14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A6E01F18-D900-4766-B54E-48391289EEEC}" type="slidenum">
              <a:rPr lang="en-US" smtClean="0">
                <a:latin typeface="Comic Sans MS" panose="030F0702030302020204" pitchFamily="66" charset="0"/>
              </a:rPr>
              <a:pPr>
                <a:defRPr/>
              </a:pPr>
              <a:t>13</a:t>
            </a:fld>
            <a:endParaRPr lang="en-US">
              <a:latin typeface="Comic Sans MS" panose="030F0702030302020204" pitchFamily="66" charset="0"/>
            </a:endParaRPr>
          </a:p>
        </p:txBody>
      </p:sp>
      <p:sp>
        <p:nvSpPr>
          <p:cNvPr id="5" name="Title 1"/>
          <p:cNvSpPr txBox="1">
            <a:spLocks/>
          </p:cNvSpPr>
          <p:nvPr/>
        </p:nvSpPr>
        <p:spPr bwMode="auto">
          <a:xfrm>
            <a:off x="381000" y="76200"/>
            <a:ext cx="64770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2596"/>
                </a:solidFill>
                <a:effectLst/>
                <a:uLnTx/>
                <a:uFillTx/>
                <a:latin typeface="Comic Sans MS" panose="030F0702030302020204" pitchFamily="66" charset="0"/>
                <a:ea typeface="+mj-ea"/>
                <a:cs typeface="Arial" pitchFamily="34" charset="0"/>
              </a:rPr>
              <a:t>Why Low SC BA</a:t>
            </a:r>
            <a:r>
              <a:rPr kumimoji="0" lang="en-US" sz="2400" b="1" i="0" u="none" strike="noStrike" kern="1200" cap="none" spc="0" normalizeH="0" noProof="0" dirty="0" smtClean="0">
                <a:ln>
                  <a:noFill/>
                </a:ln>
                <a:solidFill>
                  <a:srgbClr val="002596"/>
                </a:solidFill>
                <a:effectLst/>
                <a:uLnTx/>
                <a:uFillTx/>
                <a:latin typeface="Comic Sans MS" panose="030F0702030302020204" pitchFamily="66" charset="0"/>
                <a:ea typeface="+mj-ea"/>
                <a:cs typeface="Arial" pitchFamily="34" charset="0"/>
              </a:rPr>
              <a:t> of IR Form, and </a:t>
            </a:r>
            <a:r>
              <a:rPr lang="en-US" sz="2400" b="1" dirty="0" smtClean="0">
                <a:solidFill>
                  <a:srgbClr val="002596"/>
                </a:solidFill>
                <a:latin typeface="Comic Sans MS" panose="030F0702030302020204" pitchFamily="66" charset="0"/>
                <a:ea typeface="+mj-ea"/>
                <a:cs typeface="Arial" pitchFamily="34" charset="0"/>
              </a:rPr>
              <a:t>Even </a:t>
            </a:r>
            <a:r>
              <a:rPr kumimoji="0" lang="en-US" sz="2400" b="1" i="0" u="none" strike="noStrike" kern="1200" cap="none" spc="0" normalizeH="0" noProof="0" dirty="0" smtClean="0">
                <a:ln>
                  <a:noFill/>
                </a:ln>
                <a:solidFill>
                  <a:srgbClr val="002596"/>
                </a:solidFill>
                <a:effectLst/>
                <a:uLnTx/>
                <a:uFillTx/>
                <a:latin typeface="Comic Sans MS" panose="030F0702030302020204" pitchFamily="66" charset="0"/>
                <a:ea typeface="+mj-ea"/>
                <a:cs typeface="Arial" pitchFamily="34" charset="0"/>
              </a:rPr>
              <a:t>Lower for CR Form</a:t>
            </a:r>
            <a:r>
              <a:rPr kumimoji="0" lang="en-US" sz="2400" b="1" i="0" u="none" strike="noStrike" kern="1200" cap="none" spc="0" normalizeH="0" baseline="0" noProof="0" dirty="0" smtClean="0">
                <a:ln>
                  <a:noFill/>
                </a:ln>
                <a:solidFill>
                  <a:srgbClr val="002596"/>
                </a:solidFill>
                <a:effectLst/>
                <a:uLnTx/>
                <a:uFillTx/>
                <a:latin typeface="Comic Sans MS" panose="030F0702030302020204" pitchFamily="66" charset="0"/>
                <a:ea typeface="+mj-ea"/>
                <a:cs typeface="Arial" pitchFamily="34" charset="0"/>
              </a:rPr>
              <a:t> </a:t>
            </a:r>
          </a:p>
        </p:txBody>
      </p:sp>
      <p:sp>
        <p:nvSpPr>
          <p:cNvPr id="8" name="TextBox 7"/>
          <p:cNvSpPr txBox="1"/>
          <p:nvPr/>
        </p:nvSpPr>
        <p:spPr>
          <a:xfrm>
            <a:off x="7715272" y="6511776"/>
            <a:ext cx="431528" cy="230832"/>
          </a:xfrm>
          <a:prstGeom prst="rect">
            <a:avLst/>
          </a:prstGeom>
          <a:noFill/>
        </p:spPr>
        <p:txBody>
          <a:bodyPr wrap="none" rtlCol="0">
            <a:spAutoFit/>
          </a:bodyPr>
          <a:lstStyle/>
          <a:p>
            <a:r>
              <a:rPr lang="en-US" sz="900" dirty="0" smtClean="0">
                <a:latin typeface="Comic Sans MS" panose="030F0702030302020204" pitchFamily="66" charset="0"/>
              </a:rPr>
              <a:t>2:20</a:t>
            </a:r>
            <a:endParaRPr lang="en-US" sz="900" dirty="0">
              <a:latin typeface="Comic Sans MS" panose="030F0702030302020204" pitchFamily="66" charset="0"/>
            </a:endParaRPr>
          </a:p>
        </p:txBody>
      </p:sp>
      <p:sp>
        <p:nvSpPr>
          <p:cNvPr id="9" name="Content Placeholder 3"/>
          <p:cNvSpPr txBox="1">
            <a:spLocks/>
          </p:cNvSpPr>
          <p:nvPr/>
        </p:nvSpPr>
        <p:spPr bwMode="auto">
          <a:xfrm>
            <a:off x="304800" y="671499"/>
            <a:ext cx="8653434" cy="2071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514350" marR="0" lvl="0" indent="-514350" algn="l" defTabSz="457200" rtl="0" eaLnBrk="1" fontAlgn="base" latinLnBrk="0" hangingPunct="1">
              <a:lnSpc>
                <a:spcPct val="100000"/>
              </a:lnSpc>
              <a:spcBef>
                <a:spcPct val="20000"/>
              </a:spcBef>
              <a:spcAft>
                <a:spcPct val="0"/>
              </a:spcAft>
              <a:buClrTx/>
              <a:buSzPct val="125000"/>
              <a:buFontTx/>
              <a:buBlip>
                <a:blip r:embed="rId2"/>
              </a:buBlip>
              <a:tabLst/>
              <a:defRPr/>
            </a:pPr>
            <a:endPar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endParaRPr>
          </a:p>
          <a:p>
            <a:pPr marL="514350" marR="0" lvl="0" indent="-514350" defTabSz="457200" rtl="0" eaLnBrk="1" fontAlgn="base" latinLnBrk="0" hangingPunct="1">
              <a:lnSpc>
                <a:spcPct val="100000"/>
              </a:lnSpc>
              <a:spcBef>
                <a:spcPct val="20000"/>
              </a:spcBef>
              <a:spcAft>
                <a:spcPct val="0"/>
              </a:spcAft>
              <a:buClrTx/>
              <a:buSzPct val="125000"/>
              <a:tabLst/>
              <a:defRPr/>
            </a:pPr>
            <a:r>
              <a:rPr lang="en-US" sz="2400" b="1" dirty="0" smtClean="0">
                <a:solidFill>
                  <a:srgbClr val="17375E"/>
                </a:solidFill>
                <a:latin typeface="Comic Sans MS" panose="030F0702030302020204" pitchFamily="66" charset="0"/>
                <a:ea typeface="ＭＳ Ｐゴシック" pitchFamily="-65" charset="-128"/>
                <a:cs typeface="ＭＳ Ｐゴシック" pitchFamily="-65" charset="-128"/>
              </a:rPr>
              <a:t>Possibilities:</a:t>
            </a:r>
          </a:p>
          <a:p>
            <a:pPr marL="514350" marR="0" lvl="0" indent="-514350" defTabSz="457200" rtl="0" eaLnBrk="1" fontAlgn="base" latinLnBrk="0" hangingPunct="1">
              <a:lnSpc>
                <a:spcPct val="100000"/>
              </a:lnSpc>
              <a:spcBef>
                <a:spcPct val="20000"/>
              </a:spcBef>
              <a:spcAft>
                <a:spcPct val="0"/>
              </a:spcAft>
              <a:buClrTx/>
              <a:buSzPct val="125000"/>
              <a:tabLst/>
              <a:defRPr/>
            </a:pPr>
            <a:r>
              <a:rPr lang="en-US" sz="2400" dirty="0" smtClean="0">
                <a:solidFill>
                  <a:srgbClr val="17375E"/>
                </a:solidFill>
                <a:latin typeface="Comic Sans MS" panose="030F0702030302020204" pitchFamily="66" charset="0"/>
                <a:ea typeface="ＭＳ Ｐゴシック" pitchFamily="-65" charset="-128"/>
                <a:cs typeface="ＭＳ Ｐゴシック" pitchFamily="-65" charset="-128"/>
              </a:rPr>
              <a:t>	W</a:t>
            </a:r>
            <a:r>
              <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here does the drug (IR and CR Form) go -</a:t>
            </a:r>
            <a:r>
              <a:rPr kumimoji="0" lang="en-US" sz="2400" b="0" i="0" u="none" strike="noStrike" kern="1200" cap="none" spc="0" normalizeH="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 </a:t>
            </a:r>
            <a:r>
              <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why</a:t>
            </a:r>
            <a:r>
              <a:rPr kumimoji="0" lang="en-US" sz="2400" b="0" i="0" u="none" strike="noStrike" kern="1200" cap="none" spc="0" normalizeH="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 </a:t>
            </a:r>
            <a:r>
              <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lower </a:t>
            </a:r>
            <a:r>
              <a:rPr lang="en-US" sz="2400" dirty="0" smtClean="0">
                <a:solidFill>
                  <a:srgbClr val="17375E"/>
                </a:solidFill>
                <a:latin typeface="Comic Sans MS" panose="030F0702030302020204" pitchFamily="66" charset="0"/>
                <a:ea typeface="ＭＳ Ｐゴシック" pitchFamily="-65" charset="-128"/>
                <a:cs typeface="ＭＳ Ｐゴシック" pitchFamily="-65" charset="-128"/>
              </a:rPr>
              <a:t>BA</a:t>
            </a:r>
            <a:r>
              <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a:t>
            </a:r>
          </a:p>
          <a:p>
            <a:pPr marL="514350" marR="0" lvl="0" indent="-514350" defTabSz="457200" rtl="0" eaLnBrk="1" fontAlgn="base" latinLnBrk="0" hangingPunct="1">
              <a:lnSpc>
                <a:spcPct val="100000"/>
              </a:lnSpc>
              <a:spcBef>
                <a:spcPct val="20000"/>
              </a:spcBef>
              <a:spcAft>
                <a:spcPct val="0"/>
              </a:spcAft>
              <a:buClrTx/>
              <a:buSzPct val="125000"/>
              <a:tabLst/>
              <a:defRPr/>
            </a:pPr>
            <a:r>
              <a:rPr lang="en-US" sz="2400" dirty="0" smtClean="0">
                <a:solidFill>
                  <a:srgbClr val="17375E"/>
                </a:solidFill>
                <a:latin typeface="Comic Sans MS" panose="030F0702030302020204" pitchFamily="66" charset="0"/>
                <a:ea typeface="ＭＳ Ｐゴシック" pitchFamily="-65" charset="-128"/>
                <a:cs typeface="ＭＳ Ｐゴシック" pitchFamily="-65" charset="-128"/>
              </a:rPr>
              <a:t>		</a:t>
            </a:r>
            <a:r>
              <a:rPr kumimoji="0" lang="en-US" sz="2400" b="0" i="0" u="none" strike="noStrike" kern="1200" cap="none" spc="0" normalizeH="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 </a:t>
            </a:r>
            <a:r>
              <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does the drug stay in skin or degraded in the skin  </a:t>
            </a:r>
          </a:p>
          <a:p>
            <a:pPr marL="514350" marR="0" lvl="0" indent="-514350" defTabSz="457200" rtl="0" eaLnBrk="1" fontAlgn="base" latinLnBrk="0" hangingPunct="1">
              <a:lnSpc>
                <a:spcPct val="100000"/>
              </a:lnSpc>
              <a:spcBef>
                <a:spcPct val="20000"/>
              </a:spcBef>
              <a:spcAft>
                <a:spcPct val="0"/>
              </a:spcAft>
              <a:buClrTx/>
              <a:buSzPct val="125000"/>
              <a:tabLst/>
              <a:defRPr/>
            </a:pPr>
            <a:r>
              <a:rPr lang="en-US" sz="2400" dirty="0" smtClean="0">
                <a:solidFill>
                  <a:srgbClr val="17375E"/>
                </a:solidFill>
                <a:latin typeface="Comic Sans MS" panose="030F0702030302020204" pitchFamily="66" charset="0"/>
                <a:ea typeface="ＭＳ Ｐゴシック" pitchFamily="-65" charset="-128"/>
                <a:cs typeface="ＭＳ Ｐゴシック" pitchFamily="-65" charset="-128"/>
              </a:rPr>
              <a:t>            </a:t>
            </a:r>
            <a:r>
              <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or something else? </a:t>
            </a:r>
          </a:p>
          <a:p>
            <a:pPr marL="514350" marR="0" lvl="0" indent="-514350" defTabSz="457200" rtl="0" eaLnBrk="1" fontAlgn="base" latinLnBrk="0" hangingPunct="1">
              <a:lnSpc>
                <a:spcPct val="100000"/>
              </a:lnSpc>
              <a:spcBef>
                <a:spcPct val="20000"/>
              </a:spcBef>
              <a:spcAft>
                <a:spcPct val="0"/>
              </a:spcAft>
              <a:buClrTx/>
              <a:buSzPct val="125000"/>
              <a:tabLst/>
              <a:defRPr/>
            </a:pPr>
            <a:endPar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endParaRPr>
          </a:p>
          <a:p>
            <a:pPr marL="514350" marR="0" lvl="0" indent="-514350" defTabSz="457200" rtl="0" eaLnBrk="1" fontAlgn="base" latinLnBrk="0" hangingPunct="1">
              <a:lnSpc>
                <a:spcPct val="100000"/>
              </a:lnSpc>
              <a:spcBef>
                <a:spcPct val="20000"/>
              </a:spcBef>
              <a:spcAft>
                <a:spcPct val="0"/>
              </a:spcAft>
              <a:buClrTx/>
              <a:buSzPct val="125000"/>
              <a:tabLst/>
              <a:defRPr/>
            </a:pPr>
            <a:r>
              <a:rPr kumimoji="0" lang="en-US" sz="2400" b="1"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Plans:</a:t>
            </a:r>
            <a:r>
              <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 </a:t>
            </a:r>
          </a:p>
          <a:p>
            <a:pPr marL="514350" marR="0" lvl="0" indent="-514350" defTabSz="457200" rtl="0" eaLnBrk="1" fontAlgn="base" latinLnBrk="0" hangingPunct="1">
              <a:lnSpc>
                <a:spcPct val="100000"/>
              </a:lnSpc>
              <a:spcBef>
                <a:spcPct val="20000"/>
              </a:spcBef>
              <a:spcAft>
                <a:spcPct val="0"/>
              </a:spcAft>
              <a:buClrTx/>
              <a:buSzPct val="125000"/>
              <a:buFont typeface="Arial" pitchFamily="34" charset="0"/>
              <a:buChar char="•"/>
              <a:tabLst/>
              <a:defRPr/>
            </a:pPr>
            <a:r>
              <a:rPr lang="en-US" sz="2400" dirty="0" smtClean="0">
                <a:solidFill>
                  <a:srgbClr val="17375E"/>
                </a:solidFill>
                <a:latin typeface="Comic Sans MS" panose="030F0702030302020204" pitchFamily="66" charset="0"/>
                <a:ea typeface="ＭＳ Ｐゴシック" pitchFamily="-65" charset="-128"/>
                <a:cs typeface="ＭＳ Ｐゴシック" pitchFamily="-65" charset="-128"/>
              </a:rPr>
              <a:t>Dose recovery study (where does the drug go)</a:t>
            </a:r>
          </a:p>
          <a:p>
            <a:pPr marL="514350" marR="0" lvl="0" indent="-514350" defTabSz="457200" rtl="0" eaLnBrk="1" fontAlgn="base" latinLnBrk="0" hangingPunct="1">
              <a:lnSpc>
                <a:spcPct val="100000"/>
              </a:lnSpc>
              <a:spcBef>
                <a:spcPct val="20000"/>
              </a:spcBef>
              <a:spcAft>
                <a:spcPct val="0"/>
              </a:spcAft>
              <a:buClrTx/>
              <a:buSzPct val="125000"/>
              <a:buFont typeface="Arial" pitchFamily="34" charset="0"/>
              <a:buChar char="•"/>
              <a:tabLst/>
              <a:defRPr/>
            </a:pPr>
            <a:r>
              <a:rPr lang="en-US" sz="2400" i="1" dirty="0" smtClean="0">
                <a:solidFill>
                  <a:srgbClr val="17375E"/>
                </a:solidFill>
                <a:latin typeface="Comic Sans MS" panose="030F0702030302020204" pitchFamily="66" charset="0"/>
                <a:ea typeface="ＭＳ Ｐゴシック" pitchFamily="-65" charset="-128"/>
                <a:cs typeface="ＭＳ Ｐゴシック" pitchFamily="-65" charset="-128"/>
              </a:rPr>
              <a:t>In vitro </a:t>
            </a:r>
            <a:r>
              <a:rPr lang="en-US" sz="2400" dirty="0" smtClean="0">
                <a:solidFill>
                  <a:srgbClr val="17375E"/>
                </a:solidFill>
                <a:latin typeface="Comic Sans MS" panose="030F0702030302020204" pitchFamily="66" charset="0"/>
                <a:ea typeface="ＭＳ Ｐゴシック" pitchFamily="-65" charset="-128"/>
                <a:cs typeface="ＭＳ Ｐゴシック" pitchFamily="-65" charset="-128"/>
              </a:rPr>
              <a:t>stability study in skin</a:t>
            </a:r>
          </a:p>
          <a:p>
            <a:pPr marL="514350" marR="0" lvl="0" indent="-514350" defTabSz="457200" rtl="0" eaLnBrk="1" fontAlgn="base" latinLnBrk="0" hangingPunct="1">
              <a:lnSpc>
                <a:spcPct val="100000"/>
              </a:lnSpc>
              <a:spcBef>
                <a:spcPct val="20000"/>
              </a:spcBef>
              <a:spcAft>
                <a:spcPct val="0"/>
              </a:spcAft>
              <a:buClrTx/>
              <a:buSzPct val="125000"/>
              <a:buFont typeface="Arial" pitchFamily="34" charset="0"/>
              <a:buChar char="•"/>
              <a:tabLst/>
              <a:defRPr/>
            </a:pPr>
            <a:r>
              <a:rPr lang="en-US" sz="2400" dirty="0" smtClean="0">
                <a:solidFill>
                  <a:srgbClr val="17375E"/>
                </a:solidFill>
                <a:latin typeface="Comic Sans MS" panose="030F0702030302020204" pitchFamily="66" charset="0"/>
                <a:ea typeface="ＭＳ Ｐゴシック" pitchFamily="-65" charset="-128"/>
                <a:cs typeface="ＭＳ Ｐゴシック" pitchFamily="-65" charset="-128"/>
              </a:rPr>
              <a:t>Metabolite investigation (</a:t>
            </a:r>
            <a:r>
              <a:rPr lang="en-US" sz="2400" i="1" dirty="0" smtClean="0">
                <a:solidFill>
                  <a:srgbClr val="17375E"/>
                </a:solidFill>
                <a:latin typeface="Comic Sans MS" panose="030F0702030302020204" pitchFamily="66" charset="0"/>
                <a:ea typeface="ＭＳ Ｐゴシック" pitchFamily="-65" charset="-128"/>
                <a:cs typeface="ＭＳ Ｐゴシック" pitchFamily="-65" charset="-128"/>
              </a:rPr>
              <a:t>in vitro </a:t>
            </a:r>
            <a:r>
              <a:rPr lang="en-US" sz="2400" dirty="0" smtClean="0">
                <a:solidFill>
                  <a:srgbClr val="17375E"/>
                </a:solidFill>
                <a:latin typeface="Comic Sans MS" panose="030F0702030302020204" pitchFamily="66" charset="0"/>
                <a:ea typeface="ＭＳ Ｐゴシック" pitchFamily="-65" charset="-128"/>
                <a:cs typeface="ＭＳ Ｐゴシック" pitchFamily="-65" charset="-128"/>
              </a:rPr>
              <a:t>and </a:t>
            </a:r>
            <a:r>
              <a:rPr lang="en-US" sz="2400" i="1" dirty="0" smtClean="0">
                <a:solidFill>
                  <a:srgbClr val="17375E"/>
                </a:solidFill>
                <a:latin typeface="Comic Sans MS" panose="030F0702030302020204" pitchFamily="66" charset="0"/>
                <a:ea typeface="ＭＳ Ｐゴシック" pitchFamily="-65" charset="-128"/>
                <a:cs typeface="ＭＳ Ｐゴシック" pitchFamily="-65" charset="-128"/>
              </a:rPr>
              <a:t>in vivo</a:t>
            </a:r>
            <a:r>
              <a:rPr lang="en-US" sz="2400" dirty="0" smtClean="0">
                <a:solidFill>
                  <a:srgbClr val="17375E"/>
                </a:solidFill>
                <a:latin typeface="Comic Sans MS" panose="030F0702030302020204" pitchFamily="66" charset="0"/>
                <a:ea typeface="ＭＳ Ｐゴシック" pitchFamily="-65" charset="-128"/>
                <a:cs typeface="ＭＳ Ｐゴシック" pitchFamily="-65" charset="-128"/>
              </a:rPr>
              <a:t>)</a:t>
            </a:r>
          </a:p>
          <a:p>
            <a:pPr marL="514350" marR="0" lvl="0" indent="-514350" defTabSz="457200" rtl="0" eaLnBrk="1" fontAlgn="base" latinLnBrk="0" hangingPunct="1">
              <a:lnSpc>
                <a:spcPct val="100000"/>
              </a:lnSpc>
              <a:spcBef>
                <a:spcPct val="20000"/>
              </a:spcBef>
              <a:spcAft>
                <a:spcPct val="0"/>
              </a:spcAft>
              <a:buClrTx/>
              <a:buSzPct val="125000"/>
              <a:buFont typeface="Arial" pitchFamily="34" charset="0"/>
              <a:buChar char="•"/>
              <a:tabLst/>
              <a:defRPr/>
            </a:pPr>
            <a:endPar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endParaRPr>
          </a:p>
          <a:p>
            <a:pPr marL="514350" marR="0" lvl="0" indent="-514350" defTabSz="457200" rtl="0" eaLnBrk="1" fontAlgn="base" latinLnBrk="0" hangingPunct="1">
              <a:lnSpc>
                <a:spcPct val="100000"/>
              </a:lnSpc>
              <a:spcBef>
                <a:spcPct val="20000"/>
              </a:spcBef>
              <a:spcAft>
                <a:spcPct val="0"/>
              </a:spcAft>
              <a:buClrTx/>
              <a:buSzPct val="125000"/>
              <a:tabLst/>
              <a:defRPr/>
            </a:pPr>
            <a:r>
              <a:rPr kumimoji="0" lang="en-US" sz="2400" b="0" i="0" u="none" strike="noStrike" kern="1200" cap="none" spc="0" normalizeH="0" baseline="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                        </a:t>
            </a:r>
            <a:r>
              <a:rPr kumimoji="0" lang="en-US" sz="2400" b="0" i="0" u="none" strike="noStrike" kern="1200" cap="none" spc="0" normalizeH="0" noProof="0" dirty="0" smtClean="0">
                <a:ln>
                  <a:noFill/>
                </a:ln>
                <a:solidFill>
                  <a:srgbClr val="17375E"/>
                </a:solidFill>
                <a:effectLst/>
                <a:uLnTx/>
                <a:uFillTx/>
                <a:latin typeface="Comic Sans MS" panose="030F0702030302020204" pitchFamily="66" charset="0"/>
                <a:ea typeface="ＭＳ Ｐゴシック" pitchFamily="-65" charset="-128"/>
                <a:cs typeface="ＭＳ Ｐゴシック" pitchFamily="-65" charset="-128"/>
              </a:rPr>
              <a:t> </a:t>
            </a:r>
          </a:p>
          <a:p>
            <a:pPr marL="514350" marR="0" lvl="0" indent="-514350" defTabSz="457200" rtl="0" eaLnBrk="1" fontAlgn="base" latinLnBrk="0" hangingPunct="1">
              <a:lnSpc>
                <a:spcPct val="100000"/>
              </a:lnSpc>
              <a:spcBef>
                <a:spcPct val="20000"/>
              </a:spcBef>
              <a:spcAft>
                <a:spcPct val="0"/>
              </a:spcAft>
              <a:buClrTx/>
              <a:buSzPct val="125000"/>
              <a:tabLst/>
              <a:defRPr/>
            </a:pPr>
            <a:r>
              <a:rPr lang="en-US" sz="2400" dirty="0" smtClean="0">
                <a:solidFill>
                  <a:srgbClr val="17375E"/>
                </a:solidFill>
                <a:latin typeface="Comic Sans MS" panose="030F0702030302020204" pitchFamily="66" charset="0"/>
                <a:ea typeface="ＭＳ Ｐゴシック" pitchFamily="-65" charset="-128"/>
                <a:cs typeface="ＭＳ Ｐゴシック" pitchFamily="-65" charset="-128"/>
              </a:rPr>
              <a:t>                                          </a:t>
            </a:r>
            <a:endParaRPr kumimoji="0" lang="en-US" sz="2400" b="1" i="0" u="none" strike="noStrike" kern="1200" cap="none" spc="0" normalizeH="0" baseline="0" noProof="0" dirty="0" smtClean="0">
              <a:ln>
                <a:noFill/>
              </a:ln>
              <a:solidFill>
                <a:srgbClr val="FF0000"/>
              </a:solidFill>
              <a:effectLst/>
              <a:uLnTx/>
              <a:uFillTx/>
              <a:latin typeface="Comic Sans MS" panose="030F0702030302020204" pitchFamily="66"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96200" cy="685800"/>
          </a:xfrm>
        </p:spPr>
        <p:txBody>
          <a:bodyPr/>
          <a:lstStyle/>
          <a:p>
            <a:r>
              <a:rPr lang="en-US" sz="2500" dirty="0" smtClean="0">
                <a:latin typeface="Comic Sans MS" panose="030F0702030302020204" pitchFamily="66" charset="0"/>
              </a:rPr>
              <a:t>Analysis of Drug Disposition in Plasma/</a:t>
            </a:r>
            <a:r>
              <a:rPr lang="en-US" sz="2500" dirty="0">
                <a:latin typeface="Comic Sans MS" panose="030F0702030302020204" pitchFamily="66" charset="0"/>
              </a:rPr>
              <a:t>T</a:t>
            </a:r>
            <a:r>
              <a:rPr lang="en-US" sz="2500" dirty="0" smtClean="0">
                <a:latin typeface="Comic Sans MS" panose="030F0702030302020204" pitchFamily="66" charset="0"/>
              </a:rPr>
              <a:t>issue</a:t>
            </a:r>
            <a:endParaRPr lang="en-US" sz="25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r>
              <a:rPr lang="en-US" dirty="0" smtClean="0">
                <a:latin typeface="Comic Sans MS" panose="030F0702030302020204" pitchFamily="66" charset="0"/>
              </a:rPr>
              <a:t>Pfizer </a:t>
            </a:r>
            <a:r>
              <a:rPr lang="en-US" dirty="0" smtClean="0">
                <a:latin typeface="Comic Sans MS" panose="030F0702030302020204" pitchFamily="66" charset="0"/>
                <a:cs typeface="Arial"/>
              </a:rPr>
              <a:t>│  </a:t>
            </a:r>
            <a:fld id="{A6E01F18-D900-4766-B54E-48391289EEEC}" type="slidenum">
              <a:rPr lang="en-US" smtClean="0">
                <a:latin typeface="Comic Sans MS" panose="030F0702030302020204" pitchFamily="66" charset="0"/>
              </a:rPr>
              <a:pPr>
                <a:defRPr/>
              </a:pPr>
              <a:t>14</a:t>
            </a:fld>
            <a:endParaRPr lang="en-US" dirty="0">
              <a:latin typeface="Comic Sans MS" panose="030F0702030302020204" pitchFamily="66" charset="0"/>
            </a:endParaRPr>
          </a:p>
        </p:txBody>
      </p:sp>
      <p:pic>
        <p:nvPicPr>
          <p:cNvPr id="100358" name="Picture 6" descr="Eppendorf With Ppt Clip Art"/>
          <p:cNvPicPr>
            <a:picLocks noChangeAspect="1" noChangeArrowheads="1"/>
          </p:cNvPicPr>
          <p:nvPr/>
        </p:nvPicPr>
        <p:blipFill>
          <a:blip r:embed="rId2" cstate="print"/>
          <a:srcRect/>
          <a:stretch>
            <a:fillRect/>
          </a:stretch>
        </p:blipFill>
        <p:spPr bwMode="auto">
          <a:xfrm>
            <a:off x="89909650" y="-26036588"/>
            <a:ext cx="1114425" cy="2809875"/>
          </a:xfrm>
          <a:prstGeom prst="rect">
            <a:avLst/>
          </a:prstGeom>
          <a:noFill/>
        </p:spPr>
      </p:pic>
      <p:pic>
        <p:nvPicPr>
          <p:cNvPr id="100360" name="Picture 8" descr="Eppendorf With Ppt Clip Art"/>
          <p:cNvPicPr>
            <a:picLocks noChangeAspect="1" noChangeArrowheads="1"/>
          </p:cNvPicPr>
          <p:nvPr/>
        </p:nvPicPr>
        <p:blipFill>
          <a:blip r:embed="rId2" cstate="print"/>
          <a:srcRect/>
          <a:stretch>
            <a:fillRect/>
          </a:stretch>
        </p:blipFill>
        <p:spPr bwMode="auto">
          <a:xfrm>
            <a:off x="89909650" y="-26036588"/>
            <a:ext cx="1114425" cy="2809875"/>
          </a:xfrm>
          <a:prstGeom prst="rect">
            <a:avLst/>
          </a:prstGeom>
          <a:noFill/>
        </p:spPr>
      </p:pic>
      <p:pic>
        <p:nvPicPr>
          <p:cNvPr id="100362" name="Picture 10" descr="Eppendorf With Ppt Clip Art"/>
          <p:cNvPicPr>
            <a:picLocks noChangeAspect="1" noChangeArrowheads="1"/>
          </p:cNvPicPr>
          <p:nvPr/>
        </p:nvPicPr>
        <p:blipFill>
          <a:blip r:embed="rId2" cstate="print"/>
          <a:srcRect/>
          <a:stretch>
            <a:fillRect/>
          </a:stretch>
        </p:blipFill>
        <p:spPr bwMode="auto">
          <a:xfrm>
            <a:off x="89909650" y="-26036588"/>
            <a:ext cx="1114425" cy="2809875"/>
          </a:xfrm>
          <a:prstGeom prst="rect">
            <a:avLst/>
          </a:prstGeom>
          <a:noFill/>
        </p:spPr>
      </p:pic>
      <p:pic>
        <p:nvPicPr>
          <p:cNvPr id="100364" name="Picture 12" descr="Eppendorf With Ppt Clip Art"/>
          <p:cNvPicPr>
            <a:picLocks noChangeAspect="1" noChangeArrowheads="1"/>
          </p:cNvPicPr>
          <p:nvPr/>
        </p:nvPicPr>
        <p:blipFill>
          <a:blip r:embed="rId3" cstate="print"/>
          <a:srcRect/>
          <a:stretch>
            <a:fillRect/>
          </a:stretch>
        </p:blipFill>
        <p:spPr bwMode="auto">
          <a:xfrm>
            <a:off x="89909650" y="-26036588"/>
            <a:ext cx="1114425" cy="2809875"/>
          </a:xfrm>
          <a:prstGeom prst="rect">
            <a:avLst/>
          </a:prstGeom>
          <a:noFill/>
        </p:spPr>
      </p:pic>
      <p:pic>
        <p:nvPicPr>
          <p:cNvPr id="100366" name="Picture 14" descr="Eppendorf Closed With Pellet Clip Art">
            <a:hlinkClick r:id="rId4"/>
          </p:cNvPr>
          <p:cNvPicPr>
            <a:picLocks noChangeAspect="1" noChangeArrowheads="1"/>
          </p:cNvPicPr>
          <p:nvPr/>
        </p:nvPicPr>
        <p:blipFill>
          <a:blip r:embed="rId5" cstate="print"/>
          <a:srcRect/>
          <a:stretch>
            <a:fillRect/>
          </a:stretch>
        </p:blipFill>
        <p:spPr bwMode="auto">
          <a:xfrm>
            <a:off x="89909650" y="-26036588"/>
            <a:ext cx="561975" cy="942975"/>
          </a:xfrm>
          <a:prstGeom prst="rect">
            <a:avLst/>
          </a:prstGeom>
          <a:noFill/>
        </p:spPr>
      </p:pic>
      <p:pic>
        <p:nvPicPr>
          <p:cNvPr id="100368" name="Picture 16" descr="Eppendorf Closed With Pellet Clip Art">
            <a:hlinkClick r:id="rId4"/>
          </p:cNvPr>
          <p:cNvPicPr>
            <a:picLocks noChangeAspect="1" noChangeArrowheads="1"/>
          </p:cNvPicPr>
          <p:nvPr/>
        </p:nvPicPr>
        <p:blipFill>
          <a:blip r:embed="rId5" cstate="print"/>
          <a:srcRect/>
          <a:stretch>
            <a:fillRect/>
          </a:stretch>
        </p:blipFill>
        <p:spPr bwMode="auto">
          <a:xfrm>
            <a:off x="89909650" y="-26036588"/>
            <a:ext cx="561975" cy="942975"/>
          </a:xfrm>
          <a:prstGeom prst="rect">
            <a:avLst/>
          </a:prstGeom>
          <a:noFill/>
        </p:spPr>
      </p:pic>
      <p:pic>
        <p:nvPicPr>
          <p:cNvPr id="100372" name="Picture 20" descr="Eppendorf Tube Pale Yellow Clip Art">
            <a:hlinkClick r:id="rId6"/>
          </p:cNvPr>
          <p:cNvPicPr>
            <a:picLocks noChangeAspect="1" noChangeArrowheads="1"/>
          </p:cNvPicPr>
          <p:nvPr/>
        </p:nvPicPr>
        <p:blipFill>
          <a:blip r:embed="rId7" cstate="print"/>
          <a:srcRect/>
          <a:stretch>
            <a:fillRect/>
          </a:stretch>
        </p:blipFill>
        <p:spPr bwMode="auto">
          <a:xfrm>
            <a:off x="89909650" y="-26036588"/>
            <a:ext cx="381000" cy="942975"/>
          </a:xfrm>
          <a:prstGeom prst="rect">
            <a:avLst/>
          </a:prstGeom>
          <a:noFill/>
        </p:spPr>
      </p:pic>
      <p:grpSp>
        <p:nvGrpSpPr>
          <p:cNvPr id="87" name="Group 86"/>
          <p:cNvGrpSpPr/>
          <p:nvPr/>
        </p:nvGrpSpPr>
        <p:grpSpPr>
          <a:xfrm>
            <a:off x="6400800" y="2743200"/>
            <a:ext cx="2514600" cy="2971800"/>
            <a:chOff x="6400800" y="2209800"/>
            <a:chExt cx="2514600" cy="2971800"/>
          </a:xfrm>
        </p:grpSpPr>
        <p:sp>
          <p:nvSpPr>
            <p:cNvPr id="103" name="Rounded Rectangle 102"/>
            <p:cNvSpPr/>
            <p:nvPr/>
          </p:nvSpPr>
          <p:spPr>
            <a:xfrm>
              <a:off x="6400800" y="2209800"/>
              <a:ext cx="2514600" cy="2971800"/>
            </a:xfrm>
            <a:prstGeom prst="round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mic Sans MS" panose="030F0702030302020204" pitchFamily="66" charset="0"/>
              </a:endParaRPr>
            </a:p>
          </p:txBody>
        </p:sp>
        <p:sp>
          <p:nvSpPr>
            <p:cNvPr id="59" name="Rounded Rectangle 58"/>
            <p:cNvSpPr/>
            <p:nvPr/>
          </p:nvSpPr>
          <p:spPr>
            <a:xfrm>
              <a:off x="7696200" y="3048000"/>
              <a:ext cx="1219200" cy="21336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mic Sans MS" panose="030F0702030302020204" pitchFamily="66" charset="0"/>
              </a:endParaRPr>
            </a:p>
          </p:txBody>
        </p:sp>
        <p:sp>
          <p:nvSpPr>
            <p:cNvPr id="58" name="Rounded Rectangle 57"/>
            <p:cNvSpPr/>
            <p:nvPr/>
          </p:nvSpPr>
          <p:spPr>
            <a:xfrm>
              <a:off x="6477000" y="3048000"/>
              <a:ext cx="1219200" cy="2133600"/>
            </a:xfrm>
            <a:prstGeom prst="round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mic Sans MS" panose="030F0702030302020204" pitchFamily="66" charset="0"/>
              </a:endParaRPr>
            </a:p>
          </p:txBody>
        </p:sp>
        <p:sp>
          <p:nvSpPr>
            <p:cNvPr id="104" name="TextBox 103"/>
            <p:cNvSpPr txBox="1"/>
            <p:nvPr/>
          </p:nvSpPr>
          <p:spPr>
            <a:xfrm>
              <a:off x="6400800" y="2743200"/>
              <a:ext cx="1401346" cy="246221"/>
            </a:xfrm>
            <a:prstGeom prst="rect">
              <a:avLst/>
            </a:prstGeom>
            <a:noFill/>
          </p:spPr>
          <p:txBody>
            <a:bodyPr wrap="none" rtlCol="0">
              <a:spAutoFit/>
            </a:bodyPr>
            <a:lstStyle/>
            <a:p>
              <a:r>
                <a:rPr lang="en-US" sz="1000" b="1" dirty="0" smtClean="0">
                  <a:latin typeface="Comic Sans MS" panose="030F0702030302020204" pitchFamily="66" charset="0"/>
                </a:rPr>
                <a:t>SDS-PAGE/</a:t>
              </a:r>
              <a:r>
                <a:rPr lang="en-US" sz="1000" b="1" dirty="0" err="1" smtClean="0">
                  <a:latin typeface="Comic Sans MS" pitchFamily="66" charset="0"/>
                </a:rPr>
                <a:t>autorad</a:t>
              </a:r>
              <a:endParaRPr lang="en-US" sz="1000" b="1" dirty="0">
                <a:latin typeface="Comic Sans MS" pitchFamily="66" charset="0"/>
              </a:endParaRPr>
            </a:p>
          </p:txBody>
        </p:sp>
        <p:grpSp>
          <p:nvGrpSpPr>
            <p:cNvPr id="95" name="Group 14"/>
            <p:cNvGrpSpPr>
              <a:grpSpLocks/>
            </p:cNvGrpSpPr>
            <p:nvPr/>
          </p:nvGrpSpPr>
          <p:grpSpPr bwMode="auto">
            <a:xfrm>
              <a:off x="6630937" y="3637906"/>
              <a:ext cx="341798" cy="1322488"/>
              <a:chOff x="1905000" y="1752600"/>
              <a:chExt cx="1295401" cy="2590800"/>
            </a:xfrm>
          </p:grpSpPr>
          <p:pic>
            <p:nvPicPr>
              <p:cNvPr id="100" name="Picture 4"/>
              <p:cNvPicPr>
                <a:picLocks noChangeAspect="1" noChangeArrowheads="1"/>
              </p:cNvPicPr>
              <p:nvPr/>
            </p:nvPicPr>
            <p:blipFill>
              <a:blip r:embed="rId8" cstate="print"/>
              <a:srcRect t="5965" r="87234" b="26430"/>
              <a:stretch>
                <a:fillRect/>
              </a:stretch>
            </p:blipFill>
            <p:spPr bwMode="auto">
              <a:xfrm>
                <a:off x="2438399" y="1752600"/>
                <a:ext cx="457202" cy="2590800"/>
              </a:xfrm>
              <a:prstGeom prst="rect">
                <a:avLst/>
              </a:prstGeom>
              <a:noFill/>
              <a:ln w="9525">
                <a:noFill/>
                <a:miter lim="800000"/>
                <a:headEnd/>
                <a:tailEnd/>
              </a:ln>
            </p:spPr>
          </p:pic>
          <p:pic>
            <p:nvPicPr>
              <p:cNvPr id="101" name="Picture 3"/>
              <p:cNvPicPr>
                <a:picLocks noChangeAspect="1" noChangeArrowheads="1"/>
              </p:cNvPicPr>
              <p:nvPr/>
            </p:nvPicPr>
            <p:blipFill>
              <a:blip r:embed="rId9" cstate="print"/>
              <a:srcRect l="30000" t="1984" r="63600" b="30589"/>
              <a:stretch>
                <a:fillRect/>
              </a:stretch>
            </p:blipFill>
            <p:spPr bwMode="auto">
              <a:xfrm>
                <a:off x="2895601" y="1752600"/>
                <a:ext cx="304800" cy="2590800"/>
              </a:xfrm>
              <a:prstGeom prst="rect">
                <a:avLst/>
              </a:prstGeom>
              <a:noFill/>
              <a:ln w="9525">
                <a:noFill/>
                <a:miter lim="800000"/>
                <a:headEnd/>
                <a:tailEnd/>
              </a:ln>
            </p:spPr>
          </p:pic>
          <p:pic>
            <p:nvPicPr>
              <p:cNvPr id="102" name="Picture 3"/>
              <p:cNvPicPr>
                <a:picLocks noChangeAspect="1" noChangeArrowheads="1"/>
              </p:cNvPicPr>
              <p:nvPr/>
            </p:nvPicPr>
            <p:blipFill>
              <a:blip r:embed="rId9" cstate="print"/>
              <a:srcRect l="3999" t="2039" r="84000" b="28662"/>
              <a:stretch>
                <a:fillRect/>
              </a:stretch>
            </p:blipFill>
            <p:spPr bwMode="auto">
              <a:xfrm>
                <a:off x="1905000" y="1752600"/>
                <a:ext cx="533399" cy="2590800"/>
              </a:xfrm>
              <a:prstGeom prst="rect">
                <a:avLst/>
              </a:prstGeom>
              <a:noFill/>
              <a:ln w="9525">
                <a:noFill/>
                <a:miter lim="800000"/>
                <a:headEnd/>
                <a:tailEnd/>
              </a:ln>
            </p:spPr>
          </p:pic>
        </p:grpSp>
        <p:sp>
          <p:nvSpPr>
            <p:cNvPr id="96" name="TextBox 18"/>
            <p:cNvSpPr txBox="1">
              <a:spLocks noChangeArrowheads="1"/>
            </p:cNvSpPr>
            <p:nvPr/>
          </p:nvSpPr>
          <p:spPr bwMode="auto">
            <a:xfrm>
              <a:off x="6445719" y="3147343"/>
              <a:ext cx="609462" cy="461665"/>
            </a:xfrm>
            <a:prstGeom prst="rect">
              <a:avLst/>
            </a:prstGeom>
            <a:noFill/>
            <a:ln w="9525">
              <a:noFill/>
              <a:miter lim="800000"/>
              <a:headEnd/>
              <a:tailEnd/>
            </a:ln>
          </p:spPr>
          <p:txBody>
            <a:bodyPr wrap="none">
              <a:spAutoFit/>
            </a:bodyPr>
            <a:lstStyle/>
            <a:p>
              <a:pPr algn="ctr"/>
              <a:r>
                <a:rPr lang="en-US" sz="800" b="1" baseline="30000" dirty="0" smtClean="0">
                  <a:latin typeface="Comic Sans MS" panose="030F0702030302020204" pitchFamily="66" charset="0"/>
                </a:rPr>
                <a:t>125</a:t>
              </a:r>
              <a:r>
                <a:rPr lang="en-US" sz="800" b="1" dirty="0" smtClean="0">
                  <a:latin typeface="Comic Sans MS" pitchFamily="66" charset="0"/>
                </a:rPr>
                <a:t>I-IgG</a:t>
              </a:r>
              <a:endParaRPr lang="en-US" sz="800" b="1" dirty="0">
                <a:latin typeface="Comic Sans MS" pitchFamily="66" charset="0"/>
              </a:endParaRPr>
            </a:p>
            <a:p>
              <a:pPr algn="ctr"/>
              <a:r>
                <a:rPr lang="en-US" sz="800" b="1" dirty="0">
                  <a:latin typeface="Comic Sans MS" pitchFamily="66" charset="0"/>
                </a:rPr>
                <a:t>Dosing </a:t>
              </a:r>
              <a:endParaRPr lang="en-US" sz="800" b="1" dirty="0" smtClean="0">
                <a:latin typeface="Comic Sans MS" pitchFamily="66" charset="0"/>
              </a:endParaRPr>
            </a:p>
            <a:p>
              <a:pPr algn="ctr"/>
              <a:r>
                <a:rPr lang="en-US" sz="800" b="1" dirty="0" smtClean="0">
                  <a:latin typeface="Comic Sans MS" pitchFamily="66" charset="0"/>
                </a:rPr>
                <a:t>solution</a:t>
              </a:r>
              <a:endParaRPr lang="en-US" sz="800" b="1" dirty="0">
                <a:latin typeface="Comic Sans MS" pitchFamily="66" charset="0"/>
              </a:endParaRPr>
            </a:p>
          </p:txBody>
        </p:sp>
        <p:sp>
          <p:nvSpPr>
            <p:cNvPr id="99" name="TextBox 22"/>
            <p:cNvSpPr txBox="1">
              <a:spLocks noChangeArrowheads="1"/>
            </p:cNvSpPr>
            <p:nvPr/>
          </p:nvSpPr>
          <p:spPr bwMode="auto">
            <a:xfrm>
              <a:off x="6553210" y="4958728"/>
              <a:ext cx="550947" cy="184666"/>
            </a:xfrm>
            <a:prstGeom prst="rect">
              <a:avLst/>
            </a:prstGeom>
            <a:noFill/>
            <a:ln w="9525">
              <a:noFill/>
              <a:miter lim="800000"/>
              <a:headEnd/>
              <a:tailEnd/>
            </a:ln>
          </p:spPr>
          <p:txBody>
            <a:bodyPr wrap="square">
              <a:spAutoFit/>
            </a:bodyPr>
            <a:lstStyle/>
            <a:p>
              <a:r>
                <a:rPr lang="en-US" sz="600" b="1" dirty="0" smtClean="0">
                  <a:latin typeface="Comic Sans MS" panose="030F0702030302020204" pitchFamily="66" charset="0"/>
                </a:rPr>
                <a:t>NR  R  M</a:t>
              </a:r>
              <a:endParaRPr lang="en-US" sz="600" b="1" dirty="0">
                <a:latin typeface="Comic Sans MS" panose="030F0702030302020204" pitchFamily="66" charset="0"/>
              </a:endParaRPr>
            </a:p>
          </p:txBody>
        </p:sp>
        <p:pic>
          <p:nvPicPr>
            <p:cNvPr id="152577" name="Picture 1"/>
            <p:cNvPicPr>
              <a:picLocks noChangeAspect="1" noChangeArrowheads="1"/>
            </p:cNvPicPr>
            <p:nvPr/>
          </p:nvPicPr>
          <p:blipFill>
            <a:blip r:embed="rId10" cstate="print"/>
            <a:srcRect/>
            <a:stretch>
              <a:fillRect/>
            </a:stretch>
          </p:blipFill>
          <p:spPr bwMode="auto">
            <a:xfrm>
              <a:off x="7046604" y="3338348"/>
              <a:ext cx="431727" cy="1448458"/>
            </a:xfrm>
            <a:prstGeom prst="rect">
              <a:avLst/>
            </a:prstGeom>
            <a:noFill/>
            <a:ln w="9525">
              <a:noFill/>
              <a:miter lim="800000"/>
              <a:headEnd/>
              <a:tailEnd/>
            </a:ln>
          </p:spPr>
        </p:pic>
        <p:sp>
          <p:nvSpPr>
            <p:cNvPr id="107" name="TextBox 18"/>
            <p:cNvSpPr txBox="1">
              <a:spLocks noChangeArrowheads="1"/>
            </p:cNvSpPr>
            <p:nvPr/>
          </p:nvSpPr>
          <p:spPr bwMode="auto">
            <a:xfrm>
              <a:off x="6949540" y="3124199"/>
              <a:ext cx="654345" cy="461665"/>
            </a:xfrm>
            <a:prstGeom prst="rect">
              <a:avLst/>
            </a:prstGeom>
            <a:noFill/>
            <a:ln w="9525">
              <a:noFill/>
              <a:miter lim="800000"/>
              <a:headEnd/>
              <a:tailEnd/>
            </a:ln>
          </p:spPr>
          <p:txBody>
            <a:bodyPr wrap="none">
              <a:spAutoFit/>
            </a:bodyPr>
            <a:lstStyle/>
            <a:p>
              <a:pPr algn="ctr"/>
              <a:r>
                <a:rPr lang="en-US" sz="800" b="1" baseline="30000" dirty="0" smtClean="0">
                  <a:latin typeface="Comic Sans MS" panose="030F0702030302020204" pitchFamily="66" charset="0"/>
                </a:rPr>
                <a:t>125</a:t>
              </a:r>
              <a:r>
                <a:rPr lang="en-US" sz="800" b="1" dirty="0" smtClean="0">
                  <a:latin typeface="Comic Sans MS" pitchFamily="66" charset="0"/>
                </a:rPr>
                <a:t>I-IgG </a:t>
              </a:r>
            </a:p>
            <a:p>
              <a:pPr algn="ctr"/>
              <a:r>
                <a:rPr lang="en-US" sz="800" b="1" dirty="0" smtClean="0">
                  <a:latin typeface="Comic Sans MS" pitchFamily="66" charset="0"/>
                </a:rPr>
                <a:t>Samples</a:t>
              </a:r>
            </a:p>
            <a:p>
              <a:pPr algn="ctr"/>
              <a:r>
                <a:rPr lang="en-US" sz="800" b="1" dirty="0" smtClean="0">
                  <a:latin typeface="Comic Sans MS" pitchFamily="66" charset="0"/>
                </a:rPr>
                <a:t>(reduced)</a:t>
              </a:r>
              <a:endParaRPr lang="en-US" sz="800" b="1" dirty="0">
                <a:latin typeface="Comic Sans MS" pitchFamily="66" charset="0"/>
              </a:endParaRPr>
            </a:p>
          </p:txBody>
        </p:sp>
        <p:pic>
          <p:nvPicPr>
            <p:cNvPr id="108" name="Picture 2"/>
            <p:cNvPicPr>
              <a:picLocks noChangeAspect="1" noChangeArrowheads="1"/>
            </p:cNvPicPr>
            <p:nvPr/>
          </p:nvPicPr>
          <p:blipFill>
            <a:blip r:embed="rId11" cstate="print"/>
            <a:srcRect/>
            <a:stretch>
              <a:fillRect/>
            </a:stretch>
          </p:blipFill>
          <p:spPr bwMode="auto">
            <a:xfrm>
              <a:off x="7848600" y="3200400"/>
              <a:ext cx="990600" cy="1921088"/>
            </a:xfrm>
            <a:prstGeom prst="rect">
              <a:avLst/>
            </a:prstGeom>
            <a:noFill/>
            <a:ln w="9525">
              <a:solidFill>
                <a:srgbClr val="0070C0"/>
              </a:solidFill>
              <a:miter lim="800000"/>
              <a:headEnd/>
              <a:tailEnd/>
            </a:ln>
          </p:spPr>
        </p:pic>
        <p:sp>
          <p:nvSpPr>
            <p:cNvPr id="61" name="TextBox 60"/>
            <p:cNvSpPr txBox="1"/>
            <p:nvPr/>
          </p:nvSpPr>
          <p:spPr>
            <a:xfrm>
              <a:off x="7848600" y="2743200"/>
              <a:ext cx="840295" cy="246221"/>
            </a:xfrm>
            <a:prstGeom prst="rect">
              <a:avLst/>
            </a:prstGeom>
            <a:noFill/>
          </p:spPr>
          <p:txBody>
            <a:bodyPr wrap="none" rtlCol="0">
              <a:spAutoFit/>
            </a:bodyPr>
            <a:lstStyle/>
            <a:p>
              <a:r>
                <a:rPr lang="en-US" sz="1000" b="1" dirty="0" smtClean="0">
                  <a:latin typeface="Comic Sans MS" panose="030F0702030302020204" pitchFamily="66" charset="0"/>
                </a:rPr>
                <a:t>HPLC-SEC</a:t>
              </a:r>
              <a:endParaRPr lang="en-US" sz="1000" b="1" dirty="0">
                <a:latin typeface="Comic Sans MS" pitchFamily="66" charset="0"/>
              </a:endParaRPr>
            </a:p>
          </p:txBody>
        </p:sp>
        <p:sp>
          <p:nvSpPr>
            <p:cNvPr id="63" name="TextBox 62"/>
            <p:cNvSpPr txBox="1"/>
            <p:nvPr/>
          </p:nvSpPr>
          <p:spPr>
            <a:xfrm>
              <a:off x="6629400" y="2286000"/>
              <a:ext cx="2050561" cy="276999"/>
            </a:xfrm>
            <a:prstGeom prst="rect">
              <a:avLst/>
            </a:prstGeom>
            <a:noFill/>
          </p:spPr>
          <p:txBody>
            <a:bodyPr wrap="none" rtlCol="0">
              <a:spAutoFit/>
            </a:bodyPr>
            <a:lstStyle/>
            <a:p>
              <a:r>
                <a:rPr lang="en-US" sz="1200" b="1" dirty="0" smtClean="0">
                  <a:latin typeface="Comic Sans MS" panose="030F0702030302020204" pitchFamily="66" charset="0"/>
                </a:rPr>
                <a:t>Sample characterization </a:t>
              </a:r>
              <a:endParaRPr lang="en-US" sz="1200" b="1" dirty="0">
                <a:latin typeface="Comic Sans MS" pitchFamily="66" charset="0"/>
              </a:endParaRPr>
            </a:p>
          </p:txBody>
        </p:sp>
        <p:sp>
          <p:nvSpPr>
            <p:cNvPr id="67" name="TextBox 66"/>
            <p:cNvSpPr txBox="1"/>
            <p:nvPr/>
          </p:nvSpPr>
          <p:spPr>
            <a:xfrm>
              <a:off x="8458200" y="3487579"/>
              <a:ext cx="325730" cy="246221"/>
            </a:xfrm>
            <a:prstGeom prst="rect">
              <a:avLst/>
            </a:prstGeom>
            <a:noFill/>
          </p:spPr>
          <p:txBody>
            <a:bodyPr wrap="none" rtlCol="0">
              <a:spAutoFit/>
            </a:bodyPr>
            <a:lstStyle/>
            <a:p>
              <a:r>
                <a:rPr lang="en-US" sz="1000" dirty="0" smtClean="0">
                  <a:latin typeface="Comic Sans MS" panose="030F0702030302020204" pitchFamily="66" charset="0"/>
                </a:rPr>
                <a:t>d1</a:t>
              </a:r>
              <a:endParaRPr lang="en-US" sz="1000" dirty="0">
                <a:latin typeface="Comic Sans MS" pitchFamily="66" charset="0"/>
              </a:endParaRPr>
            </a:p>
          </p:txBody>
        </p:sp>
        <p:sp>
          <p:nvSpPr>
            <p:cNvPr id="69" name="TextBox 68"/>
            <p:cNvSpPr txBox="1"/>
            <p:nvPr/>
          </p:nvSpPr>
          <p:spPr>
            <a:xfrm>
              <a:off x="8458200" y="4097179"/>
              <a:ext cx="338554" cy="246221"/>
            </a:xfrm>
            <a:prstGeom prst="rect">
              <a:avLst/>
            </a:prstGeom>
            <a:noFill/>
          </p:spPr>
          <p:txBody>
            <a:bodyPr wrap="none" rtlCol="0">
              <a:spAutoFit/>
            </a:bodyPr>
            <a:lstStyle/>
            <a:p>
              <a:r>
                <a:rPr lang="en-US" sz="1000" dirty="0" smtClean="0">
                  <a:latin typeface="Comic Sans MS" panose="030F0702030302020204" pitchFamily="66" charset="0"/>
                </a:rPr>
                <a:t>d3</a:t>
              </a:r>
              <a:endParaRPr lang="en-US" sz="1000" dirty="0">
                <a:latin typeface="Comic Sans MS" pitchFamily="66" charset="0"/>
              </a:endParaRPr>
            </a:p>
          </p:txBody>
        </p:sp>
        <p:sp>
          <p:nvSpPr>
            <p:cNvPr id="71" name="TextBox 70"/>
            <p:cNvSpPr txBox="1"/>
            <p:nvPr/>
          </p:nvSpPr>
          <p:spPr>
            <a:xfrm>
              <a:off x="8458200" y="4782979"/>
              <a:ext cx="338554" cy="246221"/>
            </a:xfrm>
            <a:prstGeom prst="rect">
              <a:avLst/>
            </a:prstGeom>
            <a:noFill/>
          </p:spPr>
          <p:txBody>
            <a:bodyPr wrap="none" rtlCol="0">
              <a:spAutoFit/>
            </a:bodyPr>
            <a:lstStyle/>
            <a:p>
              <a:r>
                <a:rPr lang="en-US" sz="1000" dirty="0" smtClean="0">
                  <a:latin typeface="Comic Sans MS" panose="030F0702030302020204" pitchFamily="66" charset="0"/>
                </a:rPr>
                <a:t>d7</a:t>
              </a:r>
              <a:endParaRPr lang="en-US" sz="1000" dirty="0">
                <a:latin typeface="Comic Sans MS" pitchFamily="66" charset="0"/>
              </a:endParaRPr>
            </a:p>
          </p:txBody>
        </p:sp>
      </p:grpSp>
      <p:sp>
        <p:nvSpPr>
          <p:cNvPr id="55" name="TextBox 54"/>
          <p:cNvSpPr txBox="1"/>
          <p:nvPr/>
        </p:nvSpPr>
        <p:spPr>
          <a:xfrm>
            <a:off x="381000" y="1295400"/>
            <a:ext cx="8382000" cy="830997"/>
          </a:xfrm>
          <a:prstGeom prst="rect">
            <a:avLst/>
          </a:prstGeom>
          <a:solidFill>
            <a:srgbClr val="FFFFCC"/>
          </a:solidFill>
          <a:ln>
            <a:solidFill>
              <a:schemeClr val="tx1"/>
            </a:solidFill>
          </a:ln>
        </p:spPr>
        <p:txBody>
          <a:bodyPr wrap="square" rtlCol="0">
            <a:spAutoFit/>
          </a:bodyPr>
          <a:lstStyle/>
          <a:p>
            <a:pPr>
              <a:buFont typeface="Arial" pitchFamily="34" charset="0"/>
              <a:buChar char="•"/>
            </a:pPr>
            <a:r>
              <a:rPr lang="en-US" sz="1600" b="1" dirty="0" smtClean="0">
                <a:latin typeface="Comic Sans MS" panose="030F0702030302020204" pitchFamily="66" charset="0"/>
              </a:rPr>
              <a:t>Measuring total drug counts together with </a:t>
            </a:r>
            <a:r>
              <a:rPr lang="en-US" sz="1600" b="1" dirty="0" err="1" smtClean="0">
                <a:latin typeface="Comic Sans MS" pitchFamily="66" charset="0"/>
              </a:rPr>
              <a:t>precipitable</a:t>
            </a:r>
            <a:r>
              <a:rPr lang="en-US" sz="1600" b="1" dirty="0" smtClean="0">
                <a:latin typeface="Comic Sans MS" pitchFamily="66" charset="0"/>
              </a:rPr>
              <a:t> drug counts indicates degree of free radiolabel or </a:t>
            </a:r>
            <a:r>
              <a:rPr lang="en-US" sz="1600" b="1" dirty="0" err="1" smtClean="0">
                <a:latin typeface="Comic Sans MS" pitchFamily="66" charset="0"/>
              </a:rPr>
              <a:t>proteolytic</a:t>
            </a:r>
            <a:r>
              <a:rPr lang="en-US" sz="1600" b="1" dirty="0" smtClean="0">
                <a:latin typeface="Comic Sans MS" pitchFamily="66" charset="0"/>
              </a:rPr>
              <a:t> drug degradation (</a:t>
            </a:r>
            <a:r>
              <a:rPr lang="en-US" sz="1600" b="1" dirty="0" err="1" smtClean="0">
                <a:latin typeface="Comic Sans MS" pitchFamily="66" charset="0"/>
              </a:rPr>
              <a:t>ie</a:t>
            </a:r>
            <a:r>
              <a:rPr lang="en-US" sz="1600" b="1" dirty="0" smtClean="0">
                <a:latin typeface="Comic Sans MS" pitchFamily="66" charset="0"/>
              </a:rPr>
              <a:t> too small to precipitate) </a:t>
            </a:r>
            <a:endParaRPr lang="en-US" sz="1600" dirty="0">
              <a:latin typeface="Comic Sans MS" pitchFamily="66" charset="0"/>
            </a:endParaRPr>
          </a:p>
        </p:txBody>
      </p:sp>
      <p:sp>
        <p:nvSpPr>
          <p:cNvPr id="37" name="Rounded Rectangle 36"/>
          <p:cNvSpPr/>
          <p:nvPr/>
        </p:nvSpPr>
        <p:spPr>
          <a:xfrm>
            <a:off x="152400" y="2743200"/>
            <a:ext cx="6172200" cy="2971800"/>
          </a:xfrm>
          <a:prstGeom prst="roundRect">
            <a:avLst/>
          </a:prstGeom>
          <a:solidFill>
            <a:srgbClr val="FFCCCC"/>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mic Sans MS" panose="030F0702030302020204" pitchFamily="66" charset="0"/>
            </a:endParaRPr>
          </a:p>
        </p:txBody>
      </p:sp>
      <p:sp>
        <p:nvSpPr>
          <p:cNvPr id="7" name="Rounded Rectangle 6"/>
          <p:cNvSpPr/>
          <p:nvPr/>
        </p:nvSpPr>
        <p:spPr>
          <a:xfrm>
            <a:off x="304800" y="3048000"/>
            <a:ext cx="5943600" cy="2438400"/>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omic Sans MS" panose="030F0702030302020204" pitchFamily="66" charset="0"/>
            </a:endParaRPr>
          </a:p>
        </p:txBody>
      </p:sp>
      <p:sp>
        <p:nvSpPr>
          <p:cNvPr id="49" name="Rounded Rectangle 48"/>
          <p:cNvSpPr/>
          <p:nvPr/>
        </p:nvSpPr>
        <p:spPr>
          <a:xfrm>
            <a:off x="914400" y="3928533"/>
            <a:ext cx="1329890" cy="1557867"/>
          </a:xfrm>
          <a:prstGeom prst="round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omic Sans MS" panose="030F0702030302020204" pitchFamily="66" charset="0"/>
            </a:endParaRPr>
          </a:p>
        </p:txBody>
      </p:sp>
      <p:pic>
        <p:nvPicPr>
          <p:cNvPr id="100376" name="Picture 24"/>
          <p:cNvPicPr>
            <a:picLocks noChangeAspect="1" noChangeArrowheads="1"/>
          </p:cNvPicPr>
          <p:nvPr/>
        </p:nvPicPr>
        <p:blipFill>
          <a:blip r:embed="rId12" cstate="print"/>
          <a:srcRect/>
          <a:stretch>
            <a:fillRect/>
          </a:stretch>
        </p:blipFill>
        <p:spPr bwMode="auto">
          <a:xfrm>
            <a:off x="1430956" y="3996267"/>
            <a:ext cx="312821" cy="838200"/>
          </a:xfrm>
          <a:prstGeom prst="rect">
            <a:avLst/>
          </a:prstGeom>
          <a:noFill/>
          <a:ln w="9525">
            <a:noFill/>
            <a:miter lim="800000"/>
            <a:headEnd/>
            <a:tailEnd/>
          </a:ln>
        </p:spPr>
      </p:pic>
      <p:pic>
        <p:nvPicPr>
          <p:cNvPr id="100379" name="Picture 27"/>
          <p:cNvPicPr>
            <a:picLocks noChangeAspect="1" noChangeArrowheads="1"/>
          </p:cNvPicPr>
          <p:nvPr/>
        </p:nvPicPr>
        <p:blipFill>
          <a:blip r:embed="rId13" cstate="print"/>
          <a:srcRect/>
          <a:stretch>
            <a:fillRect/>
          </a:stretch>
        </p:blipFill>
        <p:spPr bwMode="auto">
          <a:xfrm>
            <a:off x="5122244" y="4944533"/>
            <a:ext cx="125128" cy="135467"/>
          </a:xfrm>
          <a:prstGeom prst="rect">
            <a:avLst/>
          </a:prstGeom>
          <a:noFill/>
          <a:ln w="9525">
            <a:noFill/>
            <a:miter lim="800000"/>
            <a:headEnd/>
            <a:tailEnd/>
          </a:ln>
        </p:spPr>
      </p:pic>
      <p:sp>
        <p:nvSpPr>
          <p:cNvPr id="39" name="Rectangle 38"/>
          <p:cNvSpPr/>
          <p:nvPr/>
        </p:nvSpPr>
        <p:spPr>
          <a:xfrm>
            <a:off x="990600" y="4876800"/>
            <a:ext cx="1219199" cy="541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omic Sans MS" panose="030F0702030302020204" pitchFamily="66" charset="0"/>
              </a:rPr>
              <a:t>Total </a:t>
            </a:r>
            <a:r>
              <a:rPr lang="en-US" sz="1200" dirty="0" err="1" smtClean="0">
                <a:latin typeface="Comic Sans MS" pitchFamily="66" charset="0"/>
              </a:rPr>
              <a:t>cpm</a:t>
            </a:r>
            <a:r>
              <a:rPr lang="en-US" sz="1200" dirty="0" smtClean="0">
                <a:latin typeface="Comic Sans MS" pitchFamily="66" charset="0"/>
              </a:rPr>
              <a:t> plasma/tissue</a:t>
            </a:r>
            <a:endParaRPr lang="en-US" sz="1200" dirty="0">
              <a:latin typeface="Comic Sans MS" pitchFamily="66" charset="0"/>
            </a:endParaRPr>
          </a:p>
        </p:txBody>
      </p:sp>
      <p:pic>
        <p:nvPicPr>
          <p:cNvPr id="41" name="Picture 27"/>
          <p:cNvPicPr>
            <a:picLocks noChangeAspect="1" noChangeArrowheads="1"/>
          </p:cNvPicPr>
          <p:nvPr/>
        </p:nvPicPr>
        <p:blipFill>
          <a:blip r:embed="rId13" cstate="print"/>
          <a:srcRect/>
          <a:stretch>
            <a:fillRect/>
          </a:stretch>
        </p:blipFill>
        <p:spPr bwMode="auto">
          <a:xfrm>
            <a:off x="1118135" y="4944533"/>
            <a:ext cx="125128" cy="135467"/>
          </a:xfrm>
          <a:prstGeom prst="rect">
            <a:avLst/>
          </a:prstGeom>
          <a:noFill/>
          <a:ln w="9525">
            <a:noFill/>
            <a:miter lim="800000"/>
            <a:headEnd/>
            <a:tailEnd/>
          </a:ln>
        </p:spPr>
      </p:pic>
      <p:pic>
        <p:nvPicPr>
          <p:cNvPr id="100382" name="Picture 30"/>
          <p:cNvPicPr>
            <a:picLocks noChangeAspect="1" noChangeArrowheads="1"/>
          </p:cNvPicPr>
          <p:nvPr/>
        </p:nvPicPr>
        <p:blipFill>
          <a:blip r:embed="rId14" cstate="print"/>
          <a:srcRect/>
          <a:stretch>
            <a:fillRect/>
          </a:stretch>
        </p:blipFill>
        <p:spPr bwMode="auto">
          <a:xfrm>
            <a:off x="492493" y="3996267"/>
            <a:ext cx="305001" cy="829733"/>
          </a:xfrm>
          <a:prstGeom prst="rect">
            <a:avLst/>
          </a:prstGeom>
          <a:noFill/>
          <a:ln w="9525">
            <a:noFill/>
            <a:miter lim="800000"/>
            <a:headEnd/>
            <a:tailEnd/>
          </a:ln>
        </p:spPr>
      </p:pic>
      <p:sp>
        <p:nvSpPr>
          <p:cNvPr id="51" name="Rectangle 50"/>
          <p:cNvSpPr/>
          <p:nvPr/>
        </p:nvSpPr>
        <p:spPr>
          <a:xfrm>
            <a:off x="2306855" y="3860800"/>
            <a:ext cx="1045945" cy="74506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omic Sans MS" panose="030F0702030302020204" pitchFamily="66" charset="0"/>
              </a:rPr>
              <a:t>Add  precipitator (TCA or acetone)</a:t>
            </a:r>
            <a:endParaRPr lang="en-US" sz="1200" dirty="0">
              <a:solidFill>
                <a:schemeClr val="tx1"/>
              </a:solidFill>
              <a:latin typeface="Comic Sans MS" pitchFamily="66" charset="0"/>
            </a:endParaRPr>
          </a:p>
        </p:txBody>
      </p:sp>
      <p:cxnSp>
        <p:nvCxnSpPr>
          <p:cNvPr id="53" name="Straight Arrow Connector 52"/>
          <p:cNvCxnSpPr/>
          <p:nvPr/>
        </p:nvCxnSpPr>
        <p:spPr>
          <a:xfrm>
            <a:off x="2369419" y="4605867"/>
            <a:ext cx="8758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581400" y="4572000"/>
            <a:ext cx="609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581400" y="4021667"/>
            <a:ext cx="500514" cy="4741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Comic Sans MS" panose="030F0702030302020204" pitchFamily="66" charset="0"/>
              </a:rPr>
              <a:t>spin</a:t>
            </a:r>
            <a:endParaRPr lang="en-US" sz="1100" dirty="0">
              <a:solidFill>
                <a:schemeClr val="tx1"/>
              </a:solidFill>
              <a:latin typeface="Comic Sans MS" pitchFamily="66" charset="0"/>
            </a:endParaRPr>
          </a:p>
        </p:txBody>
      </p:sp>
      <p:cxnSp>
        <p:nvCxnSpPr>
          <p:cNvPr id="68" name="Elbow Connector 67"/>
          <p:cNvCxnSpPr>
            <a:stCxn id="100382" idx="3"/>
            <a:endCxn id="100381" idx="1"/>
          </p:cNvCxnSpPr>
          <p:nvPr/>
        </p:nvCxnSpPr>
        <p:spPr>
          <a:xfrm flipV="1">
            <a:off x="797493" y="3467100"/>
            <a:ext cx="633463" cy="944033"/>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0381" name="Picture 29"/>
          <p:cNvPicPr>
            <a:picLocks noChangeAspect="1" noChangeArrowheads="1"/>
          </p:cNvPicPr>
          <p:nvPr/>
        </p:nvPicPr>
        <p:blipFill>
          <a:blip r:embed="rId15" cstate="print"/>
          <a:srcRect/>
          <a:stretch>
            <a:fillRect/>
          </a:stretch>
        </p:blipFill>
        <p:spPr bwMode="auto">
          <a:xfrm>
            <a:off x="1430956" y="3048000"/>
            <a:ext cx="328462" cy="838200"/>
          </a:xfrm>
          <a:prstGeom prst="rect">
            <a:avLst/>
          </a:prstGeom>
          <a:noFill/>
          <a:ln w="9525">
            <a:noFill/>
            <a:miter lim="800000"/>
            <a:headEnd/>
            <a:tailEnd/>
          </a:ln>
        </p:spPr>
      </p:pic>
      <p:sp>
        <p:nvSpPr>
          <p:cNvPr id="38" name="Isosceles Triangle 37"/>
          <p:cNvSpPr/>
          <p:nvPr/>
        </p:nvSpPr>
        <p:spPr>
          <a:xfrm rot="10800000">
            <a:off x="1556084" y="3725333"/>
            <a:ext cx="125128" cy="13546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omic Sans MS" panose="030F0702030302020204" pitchFamily="66" charset="0"/>
            </a:endParaRPr>
          </a:p>
        </p:txBody>
      </p:sp>
      <p:pic>
        <p:nvPicPr>
          <p:cNvPr id="100385" name="Picture 33"/>
          <p:cNvPicPr>
            <a:picLocks noChangeAspect="1" noChangeArrowheads="1"/>
          </p:cNvPicPr>
          <p:nvPr/>
        </p:nvPicPr>
        <p:blipFill>
          <a:blip r:embed="rId16" cstate="print"/>
          <a:srcRect/>
          <a:stretch>
            <a:fillRect/>
          </a:stretch>
        </p:blipFill>
        <p:spPr bwMode="auto">
          <a:xfrm>
            <a:off x="3307882" y="3996267"/>
            <a:ext cx="312821" cy="838200"/>
          </a:xfrm>
          <a:prstGeom prst="rect">
            <a:avLst/>
          </a:prstGeom>
          <a:noFill/>
          <a:ln w="9525">
            <a:noFill/>
            <a:miter lim="800000"/>
            <a:headEnd/>
            <a:tailEnd/>
          </a:ln>
        </p:spPr>
      </p:pic>
      <p:sp>
        <p:nvSpPr>
          <p:cNvPr id="72" name="Rounded Rectangle 71"/>
          <p:cNvSpPr/>
          <p:nvPr/>
        </p:nvSpPr>
        <p:spPr>
          <a:xfrm>
            <a:off x="4221480" y="3048000"/>
            <a:ext cx="1188720" cy="872067"/>
          </a:xfrm>
          <a:prstGeom prst="round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omic Sans MS" panose="030F0702030302020204" pitchFamily="66" charset="0"/>
            </a:endParaRPr>
          </a:p>
        </p:txBody>
      </p:sp>
      <p:sp>
        <p:nvSpPr>
          <p:cNvPr id="65" name="Rounded Rectangle 64"/>
          <p:cNvSpPr/>
          <p:nvPr/>
        </p:nvSpPr>
        <p:spPr>
          <a:xfrm>
            <a:off x="4221480" y="3928533"/>
            <a:ext cx="1188720" cy="1557867"/>
          </a:xfrm>
          <a:prstGeom prst="round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omic Sans MS" panose="030F0702030302020204" pitchFamily="66" charset="0"/>
            </a:endParaRPr>
          </a:p>
        </p:txBody>
      </p:sp>
      <p:sp>
        <p:nvSpPr>
          <p:cNvPr id="66" name="Rectangle 65"/>
          <p:cNvSpPr/>
          <p:nvPr/>
        </p:nvSpPr>
        <p:spPr>
          <a:xfrm>
            <a:off x="4284044" y="4876800"/>
            <a:ext cx="1063592" cy="541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Comic Sans MS" panose="030F0702030302020204" pitchFamily="66" charset="0"/>
              </a:rPr>
              <a:t>cpm</a:t>
            </a:r>
            <a:r>
              <a:rPr lang="en-US" sz="1200" dirty="0" smtClean="0">
                <a:latin typeface="Comic Sans MS" pitchFamily="66" charset="0"/>
              </a:rPr>
              <a:t> %TCA in S/N </a:t>
            </a:r>
            <a:r>
              <a:rPr lang="en-US" sz="800" dirty="0" smtClean="0">
                <a:latin typeface="Comic Sans MS" pitchFamily="66" charset="0"/>
              </a:rPr>
              <a:t>(free/</a:t>
            </a:r>
            <a:r>
              <a:rPr lang="en-US" sz="800" dirty="0" err="1" smtClean="0">
                <a:latin typeface="Comic Sans MS" pitchFamily="66" charset="0"/>
              </a:rPr>
              <a:t>degradants</a:t>
            </a:r>
            <a:r>
              <a:rPr lang="en-US" sz="800" dirty="0" smtClean="0">
                <a:latin typeface="Comic Sans MS" pitchFamily="66" charset="0"/>
              </a:rPr>
              <a:t>)</a:t>
            </a:r>
            <a:endParaRPr lang="en-US" sz="800" dirty="0">
              <a:latin typeface="Comic Sans MS" pitchFamily="66" charset="0"/>
            </a:endParaRPr>
          </a:p>
        </p:txBody>
      </p:sp>
      <p:sp>
        <p:nvSpPr>
          <p:cNvPr id="85" name="TextBox 84"/>
          <p:cNvSpPr txBox="1"/>
          <p:nvPr/>
        </p:nvSpPr>
        <p:spPr>
          <a:xfrm>
            <a:off x="4876800" y="3683169"/>
            <a:ext cx="1295400" cy="507831"/>
          </a:xfrm>
          <a:prstGeom prst="rect">
            <a:avLst/>
          </a:prstGeom>
          <a:solidFill>
            <a:srgbClr val="FFFFCC"/>
          </a:solidFill>
          <a:ln>
            <a:solidFill>
              <a:schemeClr val="tx1"/>
            </a:solidFill>
          </a:ln>
        </p:spPr>
        <p:txBody>
          <a:bodyPr wrap="square" rtlCol="0">
            <a:spAutoFit/>
          </a:bodyPr>
          <a:lstStyle/>
          <a:p>
            <a:pPr algn="ctr"/>
            <a:r>
              <a:rPr lang="en-US" sz="900" b="1" dirty="0" smtClean="0">
                <a:latin typeface="Comic Sans MS" panose="030F0702030302020204" pitchFamily="66" charset="0"/>
              </a:rPr>
              <a:t>Drug conc. from </a:t>
            </a:r>
            <a:r>
              <a:rPr lang="en-US" sz="900" b="1" dirty="0" err="1" smtClean="0">
                <a:latin typeface="Comic Sans MS" pitchFamily="66" charset="0"/>
              </a:rPr>
              <a:t>precipitable</a:t>
            </a:r>
            <a:r>
              <a:rPr lang="en-US" sz="900" b="1" dirty="0" smtClean="0">
                <a:latin typeface="Comic Sans MS" pitchFamily="66" charset="0"/>
              </a:rPr>
              <a:t> counts (intact drug)</a:t>
            </a:r>
          </a:p>
        </p:txBody>
      </p:sp>
      <p:sp>
        <p:nvSpPr>
          <p:cNvPr id="60" name="Rectangle 59"/>
          <p:cNvSpPr/>
          <p:nvPr/>
        </p:nvSpPr>
        <p:spPr>
          <a:xfrm>
            <a:off x="1828800" y="3412067"/>
            <a:ext cx="914400" cy="4741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omic Sans MS" panose="030F0702030302020204" pitchFamily="66" charset="0"/>
              </a:rPr>
              <a:t>Cell pellet</a:t>
            </a:r>
            <a:endParaRPr lang="en-US" sz="1200" dirty="0">
              <a:solidFill>
                <a:schemeClr val="tx1"/>
              </a:solidFill>
              <a:latin typeface="Comic Sans MS" pitchFamily="66" charset="0"/>
            </a:endParaRPr>
          </a:p>
        </p:txBody>
      </p:sp>
      <p:pic>
        <p:nvPicPr>
          <p:cNvPr id="62" name="Picture 24"/>
          <p:cNvPicPr>
            <a:picLocks noChangeAspect="1" noChangeArrowheads="1"/>
          </p:cNvPicPr>
          <p:nvPr/>
        </p:nvPicPr>
        <p:blipFill>
          <a:blip r:embed="rId12" cstate="print"/>
          <a:srcRect/>
          <a:stretch>
            <a:fillRect/>
          </a:stretch>
        </p:blipFill>
        <p:spPr bwMode="auto">
          <a:xfrm>
            <a:off x="4419600" y="3983895"/>
            <a:ext cx="304800" cy="816708"/>
          </a:xfrm>
          <a:prstGeom prst="rect">
            <a:avLst/>
          </a:prstGeom>
          <a:noFill/>
          <a:ln w="9525">
            <a:noFill/>
            <a:miter lim="800000"/>
            <a:headEnd/>
            <a:tailEnd/>
          </a:ln>
        </p:spPr>
      </p:pic>
      <p:cxnSp>
        <p:nvCxnSpPr>
          <p:cNvPr id="70" name="Elbow Connector 69"/>
          <p:cNvCxnSpPr>
            <a:stCxn id="100385" idx="3"/>
            <a:endCxn id="72" idx="1"/>
          </p:cNvCxnSpPr>
          <p:nvPr/>
        </p:nvCxnSpPr>
        <p:spPr>
          <a:xfrm flipV="1">
            <a:off x="3620703" y="3484034"/>
            <a:ext cx="600777" cy="931333"/>
          </a:xfrm>
          <a:prstGeom prst="bentConnector3">
            <a:avLst>
              <a:gd name="adj1" fmla="val 7061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762000" y="4572000"/>
            <a:ext cx="609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562600" y="4572000"/>
            <a:ext cx="609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4" name="Picture 18"/>
          <p:cNvPicPr>
            <a:picLocks noChangeAspect="1" noChangeArrowheads="1"/>
          </p:cNvPicPr>
          <p:nvPr/>
        </p:nvPicPr>
        <p:blipFill>
          <a:blip r:embed="rId17" cstate="print"/>
          <a:srcRect/>
          <a:stretch>
            <a:fillRect/>
          </a:stretch>
        </p:blipFill>
        <p:spPr bwMode="auto">
          <a:xfrm>
            <a:off x="4304935" y="3124200"/>
            <a:ext cx="419465" cy="762000"/>
          </a:xfrm>
          <a:prstGeom prst="rect">
            <a:avLst/>
          </a:prstGeom>
          <a:noFill/>
          <a:ln w="9525">
            <a:noFill/>
            <a:miter lim="800000"/>
            <a:headEnd/>
            <a:tailEnd/>
          </a:ln>
        </p:spPr>
      </p:pic>
      <p:sp>
        <p:nvSpPr>
          <p:cNvPr id="76" name="TextBox 75"/>
          <p:cNvSpPr txBox="1"/>
          <p:nvPr/>
        </p:nvSpPr>
        <p:spPr>
          <a:xfrm>
            <a:off x="5334000" y="4659868"/>
            <a:ext cx="1143000" cy="369332"/>
          </a:xfrm>
          <a:prstGeom prst="rect">
            <a:avLst/>
          </a:prstGeom>
          <a:noFill/>
          <a:ln>
            <a:noFill/>
          </a:ln>
        </p:spPr>
        <p:txBody>
          <a:bodyPr wrap="square" rtlCol="0">
            <a:spAutoFit/>
          </a:bodyPr>
          <a:lstStyle/>
          <a:p>
            <a:pPr algn="ctr"/>
            <a:r>
              <a:rPr lang="en-US" sz="900" b="1" dirty="0" smtClean="0">
                <a:latin typeface="Comic Sans MS" pitchFamily="66" charset="0"/>
              </a:rPr>
              <a:t>Further </a:t>
            </a:r>
          </a:p>
          <a:p>
            <a:pPr algn="ctr"/>
            <a:r>
              <a:rPr lang="en-US" sz="900" b="1" dirty="0" smtClean="0">
                <a:latin typeface="Comic Sans MS" pitchFamily="66" charset="0"/>
              </a:rPr>
              <a:t>characterization</a:t>
            </a:r>
          </a:p>
        </p:txBody>
      </p:sp>
    </p:spTree>
    <p:extLst>
      <p:ext uri="{BB962C8B-B14F-4D97-AF65-F5344CB8AC3E}">
        <p14:creationId xmlns:p14="http://schemas.microsoft.com/office/powerpoint/2010/main" val="77661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029200" y="2885420"/>
            <a:ext cx="3962400" cy="3362980"/>
          </a:xfrm>
          <a:prstGeom prst="roundRect">
            <a:avLst/>
          </a:prstGeom>
          <a:solidFill>
            <a:srgbClr val="FFFF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6200" y="3018276"/>
            <a:ext cx="4800600" cy="3230124"/>
          </a:xfrm>
          <a:prstGeom prst="roundRect">
            <a:avLst/>
          </a:prstGeom>
          <a:solidFill>
            <a:srgbClr val="FFF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5800" y="1066800"/>
            <a:ext cx="8153400" cy="18186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6510F98E-E516-4319-9A18-8F0583566E2B}" type="slidenum">
              <a:rPr lang="en-US" smtClean="0">
                <a:latin typeface="Comic Sans MS" panose="030F0702030302020204" pitchFamily="66" charset="0"/>
              </a:rPr>
              <a:pPr>
                <a:defRPr/>
              </a:pPr>
              <a:t>15</a:t>
            </a:fld>
            <a:endParaRPr lang="en-US">
              <a:latin typeface="Comic Sans MS" panose="030F0702030302020204" pitchFamily="66" charset="0"/>
            </a:endParaRPr>
          </a:p>
        </p:txBody>
      </p:sp>
      <p:sp>
        <p:nvSpPr>
          <p:cNvPr id="3" name="Title 1"/>
          <p:cNvSpPr txBox="1">
            <a:spLocks/>
          </p:cNvSpPr>
          <p:nvPr/>
        </p:nvSpPr>
        <p:spPr>
          <a:xfrm>
            <a:off x="152400" y="228600"/>
            <a:ext cx="7837370" cy="545454"/>
          </a:xfrm>
          <a:prstGeom prst="rect">
            <a:avLst/>
          </a:prstGeom>
        </p:spPr>
        <p:txBody>
          <a:bodyPr>
            <a:noAutofit/>
          </a:bodyPr>
          <a:lstStyle/>
          <a:p>
            <a:pPr lvl="0" defTabSz="3551238">
              <a:defRPr/>
            </a:pPr>
            <a:r>
              <a:rPr lang="en-US" b="1" kern="0" dirty="0" smtClean="0">
                <a:solidFill>
                  <a:schemeClr val="tx2"/>
                </a:solidFill>
                <a:latin typeface="Comic Sans MS" panose="030F0702030302020204" pitchFamily="66" charset="0"/>
              </a:rPr>
              <a:t>Good Recovery of </a:t>
            </a:r>
            <a:r>
              <a:rPr lang="en-US" b="1" kern="0" baseline="30000" dirty="0" smtClean="0">
                <a:solidFill>
                  <a:schemeClr val="tx2"/>
                </a:solidFill>
                <a:latin typeface="Comic Sans MS" panose="030F0702030302020204" pitchFamily="66" charset="0"/>
              </a:rPr>
              <a:t>125</a:t>
            </a:r>
            <a:r>
              <a:rPr lang="en-US" b="1" kern="0" dirty="0" smtClean="0">
                <a:solidFill>
                  <a:schemeClr val="tx2"/>
                </a:solidFill>
                <a:latin typeface="Comic Sans MS" panose="030F0702030302020204" pitchFamily="66" charset="0"/>
              </a:rPr>
              <a:t>I Radioactive Dose Injected in Rats</a:t>
            </a:r>
          </a:p>
          <a:p>
            <a:pPr defTabSz="3551238">
              <a:defRPr/>
            </a:pPr>
            <a:r>
              <a:rPr lang="en-US" b="1" dirty="0" smtClean="0">
                <a:solidFill>
                  <a:schemeClr val="tx2"/>
                </a:solidFill>
                <a:latin typeface="Comic Sans MS" panose="030F0702030302020204" pitchFamily="66" charset="0"/>
              </a:rPr>
              <a:t>    ---- </a:t>
            </a:r>
            <a:r>
              <a:rPr lang="en-US" b="1" dirty="0" err="1" smtClean="0">
                <a:solidFill>
                  <a:schemeClr val="tx2"/>
                </a:solidFill>
                <a:latin typeface="Comic Sans MS" panose="030F0702030302020204" pitchFamily="66" charset="0"/>
              </a:rPr>
              <a:t>Radiolabled</a:t>
            </a:r>
            <a:r>
              <a:rPr lang="en-US" b="1" dirty="0" smtClean="0">
                <a:solidFill>
                  <a:schemeClr val="tx2"/>
                </a:solidFill>
                <a:latin typeface="Comic Sans MS" panose="030F0702030302020204" pitchFamily="66" charset="0"/>
              </a:rPr>
              <a:t> dose was well absorbed from injection site</a:t>
            </a:r>
          </a:p>
          <a:p>
            <a:pPr lvl="0" defTabSz="3551238">
              <a:defRPr/>
            </a:pPr>
            <a:r>
              <a:rPr lang="en-US" b="1" kern="0" dirty="0" smtClean="0">
                <a:solidFill>
                  <a:schemeClr val="tx2"/>
                </a:solidFill>
                <a:latin typeface="Comic Sans MS" panose="030F0702030302020204" pitchFamily="66" charset="0"/>
              </a:rPr>
              <a:t>  </a:t>
            </a:r>
            <a:endParaRPr lang="en-US" b="1" kern="0" dirty="0">
              <a:solidFill>
                <a:schemeClr val="tx2"/>
              </a:solidFill>
              <a:latin typeface="Comic Sans MS" panose="030F0702030302020204" pitchFamily="66" charset="0"/>
            </a:endParaRPr>
          </a:p>
        </p:txBody>
      </p:sp>
      <p:sp>
        <p:nvSpPr>
          <p:cNvPr id="4" name="TextBox 3"/>
          <p:cNvSpPr txBox="1">
            <a:spLocks noChangeArrowheads="1"/>
          </p:cNvSpPr>
          <p:nvPr/>
        </p:nvSpPr>
        <p:spPr bwMode="auto">
          <a:xfrm>
            <a:off x="1219200" y="2362200"/>
            <a:ext cx="7239000" cy="523220"/>
          </a:xfrm>
          <a:prstGeom prst="rect">
            <a:avLst/>
          </a:prstGeom>
          <a:noFill/>
          <a:ln w="9525">
            <a:noFill/>
            <a:miter lim="800000"/>
            <a:headEnd/>
            <a:tailEnd/>
          </a:ln>
        </p:spPr>
        <p:txBody>
          <a:bodyPr wrap="square">
            <a:spAutoFit/>
          </a:bodyPr>
          <a:lstStyle/>
          <a:p>
            <a:pPr algn="just">
              <a:spcBef>
                <a:spcPts val="0"/>
              </a:spcBef>
              <a:spcAft>
                <a:spcPts val="500"/>
              </a:spcAft>
              <a:buFont typeface="Arial" pitchFamily="34" charset="0"/>
              <a:buChar char="•"/>
            </a:pPr>
            <a:r>
              <a:rPr lang="en-US" sz="1400" b="0" dirty="0" smtClean="0">
                <a:latin typeface="Comic Sans MS" panose="030F0702030302020204" pitchFamily="66" charset="0"/>
                <a:cs typeface="Times New Roman" pitchFamily="18" charset="0"/>
              </a:rPr>
              <a:t>  SD </a:t>
            </a:r>
            <a:r>
              <a:rPr lang="en-US" sz="1400" b="0" dirty="0">
                <a:latin typeface="Comic Sans MS" panose="030F0702030302020204" pitchFamily="66" charset="0"/>
                <a:cs typeface="Times New Roman" pitchFamily="18" charset="0"/>
              </a:rPr>
              <a:t>rats, </a:t>
            </a:r>
            <a:r>
              <a:rPr lang="en-US" sz="1400" b="0" dirty="0" smtClean="0">
                <a:latin typeface="Comic Sans MS" panose="030F0702030302020204" pitchFamily="66" charset="0"/>
                <a:cs typeface="Times New Roman" pitchFamily="18" charset="0"/>
              </a:rPr>
              <a:t>N=3, serum, tissues, urine and feces were collected at various time points up to 10 days. </a:t>
            </a:r>
            <a:endParaRPr lang="en-US" sz="1400" b="0" dirty="0">
              <a:latin typeface="Comic Sans MS" panose="030F0702030302020204" pitchFamily="66"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58444675"/>
              </p:ext>
            </p:extLst>
          </p:nvPr>
        </p:nvGraphicFramePr>
        <p:xfrm>
          <a:off x="1905000" y="1219200"/>
          <a:ext cx="5410200" cy="1105766"/>
        </p:xfrm>
        <a:graphic>
          <a:graphicData uri="http://schemas.openxmlformats.org/drawingml/2006/table">
            <a:tbl>
              <a:tblPr/>
              <a:tblGrid>
                <a:gridCol w="733361"/>
                <a:gridCol w="658710"/>
                <a:gridCol w="1313029"/>
                <a:gridCol w="901700"/>
                <a:gridCol w="901700"/>
                <a:gridCol w="901700"/>
              </a:tblGrid>
              <a:tr h="318524">
                <a:tc>
                  <a:txBody>
                    <a:bodyPr/>
                    <a:lstStyle/>
                    <a:p>
                      <a:pPr algn="ctr" fontAlgn="ctr"/>
                      <a:r>
                        <a:rPr lang="en-US" sz="1500" b="1" i="0" u="none" strike="noStrike" dirty="0" smtClean="0">
                          <a:solidFill>
                            <a:srgbClr val="000000"/>
                          </a:solidFill>
                          <a:latin typeface="Times New Roman"/>
                        </a:rPr>
                        <a:t>Groups</a:t>
                      </a:r>
                      <a:endParaRPr lang="en-US" sz="150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Times New Roman"/>
                        </a:rPr>
                        <a:t>Route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Times New Roman"/>
                        </a:rPr>
                        <a:t>Formulation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Times New Roman"/>
                        </a:rPr>
                        <a:t>Dose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Times New Roman"/>
                        </a:rPr>
                        <a:t>Conc.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latin typeface="Times New Roman"/>
                        </a:rPr>
                        <a:t>Dose vol.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633">
                <a:tc>
                  <a:txBody>
                    <a:bodyPr/>
                    <a:lstStyle/>
                    <a:p>
                      <a:pPr algn="ctr" fontAlgn="ctr"/>
                      <a:r>
                        <a:rPr lang="en-US" sz="1500" b="1" i="0" u="none" strike="noStrike">
                          <a:solidFill>
                            <a:srgbClr val="00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Times New Roman"/>
                        </a:rPr>
                        <a:t>(mg/kg)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Times New Roman"/>
                        </a:rPr>
                        <a:t>(mg/mL)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latin typeface="Times New Roman"/>
                        </a:rPr>
                        <a:t>(mL/kg)</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8">
                <a:tc>
                  <a:txBody>
                    <a:bodyPr/>
                    <a:lstStyle/>
                    <a:p>
                      <a:pPr algn="ctr" fontAlgn="ctr"/>
                      <a:r>
                        <a:rPr lang="en-US" sz="1500" b="0" i="0" u="none" strike="noStrike">
                          <a:solidFill>
                            <a:srgbClr val="000000"/>
                          </a:solidFill>
                          <a:latin typeface="Times New Roman"/>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a:rPr>
                        <a:t>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a:rPr>
                        <a:t>IR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latin typeface="Times New Roman"/>
                        </a:rPr>
                        <a:t>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524">
                <a:tc>
                  <a:txBody>
                    <a:bodyPr/>
                    <a:lstStyle/>
                    <a:p>
                      <a:pPr algn="ctr" fontAlgn="ctr"/>
                      <a:r>
                        <a:rPr lang="en-US" sz="1500" b="0" i="0" u="none" strike="noStrike" dirty="0">
                          <a:solidFill>
                            <a:srgbClr val="000000"/>
                          </a:solidFill>
                          <a:latin typeface="Times New Roman"/>
                        </a:rPr>
                        <a:t>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a:rPr>
                        <a:t>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smtClean="0">
                          <a:solidFill>
                            <a:srgbClr val="000000"/>
                          </a:solidFill>
                          <a:latin typeface="Times New Roman"/>
                        </a:rPr>
                        <a:t>CR</a:t>
                      </a:r>
                      <a:endParaRPr lang="en-US" sz="15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latin typeface="Times New Roman"/>
                        </a:rPr>
                        <a:t>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1891000"/>
              </p:ext>
            </p:extLst>
          </p:nvPr>
        </p:nvGraphicFramePr>
        <p:xfrm>
          <a:off x="169082" y="3505200"/>
          <a:ext cx="4479118" cy="2133600"/>
        </p:xfrm>
        <a:graphic>
          <a:graphicData uri="http://schemas.openxmlformats.org/drawingml/2006/table">
            <a:tbl>
              <a:tblPr/>
              <a:tblGrid>
                <a:gridCol w="1255969"/>
                <a:gridCol w="760391"/>
                <a:gridCol w="907929"/>
                <a:gridCol w="873882"/>
                <a:gridCol w="680947"/>
              </a:tblGrid>
              <a:tr h="522514">
                <a:tc>
                  <a:txBody>
                    <a:bodyPr/>
                    <a:lstStyle/>
                    <a:p>
                      <a:pPr algn="ctr" fontAlgn="b"/>
                      <a:r>
                        <a:rPr lang="en-US" sz="2000" b="0" i="0" u="none" strike="noStrike" dirty="0">
                          <a:solidFill>
                            <a:srgbClr val="000000"/>
                          </a:solidFill>
                          <a:latin typeface="Calibri"/>
                        </a:rPr>
                        <a:t>%Dose Recovery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2000" b="0" i="0" u="none" strike="noStrike">
                          <a:solidFill>
                            <a:srgbClr val="000000"/>
                          </a:solidFill>
                          <a:latin typeface="Calibri"/>
                        </a:rPr>
                        <a:t>IV group 0.5 mg/kg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000" b="0" i="0" u="none" strike="noStrike">
                          <a:solidFill>
                            <a:srgbClr val="000000"/>
                          </a:solidFill>
                          <a:latin typeface="Calibri"/>
                        </a:rPr>
                        <a:t>SC group 2 mg/kg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61257">
                <a:tc>
                  <a:txBody>
                    <a:bodyPr/>
                    <a:lstStyle/>
                    <a:p>
                      <a:pPr algn="ctr" fontAlgn="b"/>
                      <a:r>
                        <a:rPr lang="en-US" sz="20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Ave.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Stdev</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Ave.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Stdev</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ctr" fontAlgn="b"/>
                      <a:r>
                        <a:rPr lang="en-US" sz="2000" b="0" i="0" u="none" strike="noStrike">
                          <a:solidFill>
                            <a:srgbClr val="000000"/>
                          </a:solidFill>
                          <a:latin typeface="Calibri"/>
                        </a:rPr>
                        <a:t>Tissue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ctr" fontAlgn="b"/>
                      <a:r>
                        <a:rPr lang="en-US" sz="2000" b="0" i="0" u="none" strike="noStrike">
                          <a:solidFill>
                            <a:srgbClr val="000000"/>
                          </a:solidFill>
                          <a:latin typeface="Calibri"/>
                        </a:rPr>
                        <a:t>Urine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85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95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ctr" fontAlgn="b"/>
                      <a:r>
                        <a:rPr lang="en-US" sz="2000" b="0" i="0" u="none" strike="noStrike">
                          <a:solidFill>
                            <a:srgbClr val="000000"/>
                          </a:solidFill>
                          <a:latin typeface="Calibri"/>
                        </a:rPr>
                        <a:t>Fece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5.4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7">
                <a:tc>
                  <a:txBody>
                    <a:bodyPr/>
                    <a:lstStyle/>
                    <a:p>
                      <a:pPr algn="ctr" fontAlgn="b"/>
                      <a:r>
                        <a:rPr lang="en-US" sz="2000" b="0" i="0" u="none" strike="noStrike" dirty="0">
                          <a:solidFill>
                            <a:srgbClr val="000000"/>
                          </a:solidFill>
                          <a:latin typeface="Calibri"/>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97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6"/>
          <p:cNvPicPr>
            <a:picLocks noChangeAspect="1" noChangeArrowheads="1"/>
          </p:cNvPicPr>
          <p:nvPr/>
        </p:nvPicPr>
        <p:blipFill>
          <a:blip r:embed="rId2" cstate="print"/>
          <a:srcRect/>
          <a:stretch>
            <a:fillRect/>
          </a:stretch>
        </p:blipFill>
        <p:spPr bwMode="auto">
          <a:xfrm>
            <a:off x="5334000" y="3009194"/>
            <a:ext cx="3203575" cy="1639006"/>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5334000" y="4648200"/>
            <a:ext cx="3203575" cy="15537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6510F98E-E516-4319-9A18-8F0583566E2B}" type="slidenum">
              <a:rPr lang="en-US" smtClean="0">
                <a:latin typeface="Comic Sans MS" panose="030F0702030302020204" pitchFamily="66" charset="0"/>
              </a:rPr>
              <a:pPr>
                <a:defRPr/>
              </a:pPr>
              <a:t>16</a:t>
            </a:fld>
            <a:endParaRPr lang="en-US">
              <a:latin typeface="Comic Sans MS" panose="030F0702030302020204" pitchFamily="66" charset="0"/>
            </a:endParaRPr>
          </a:p>
        </p:txBody>
      </p:sp>
      <p:sp>
        <p:nvSpPr>
          <p:cNvPr id="5" name="Title 1"/>
          <p:cNvSpPr txBox="1">
            <a:spLocks/>
          </p:cNvSpPr>
          <p:nvPr/>
        </p:nvSpPr>
        <p:spPr>
          <a:xfrm>
            <a:off x="0" y="228600"/>
            <a:ext cx="7924800" cy="706582"/>
          </a:xfrm>
          <a:prstGeom prst="rect">
            <a:avLst/>
          </a:prstGeom>
        </p:spPr>
        <p:txBody>
          <a:bodyPr/>
          <a:lstStyle/>
          <a:p>
            <a:pPr lvl="0" defTabSz="3551238">
              <a:defRPr/>
            </a:pPr>
            <a:r>
              <a:rPr lang="en-US" sz="2300" b="1" kern="0" dirty="0" smtClean="0">
                <a:solidFill>
                  <a:schemeClr val="tx2"/>
                </a:solidFill>
                <a:latin typeface="Comic Sans MS" panose="030F0702030302020204" pitchFamily="66" charset="0"/>
              </a:rPr>
              <a:t>Metabolism was Observed in Skin – In Vitro Study</a:t>
            </a:r>
            <a:endParaRPr lang="en-US" sz="2300" b="1" kern="0" dirty="0">
              <a:solidFill>
                <a:schemeClr val="tx2"/>
              </a:solidFill>
              <a:latin typeface="Comic Sans MS" panose="030F0702030302020204" pitchFamily="66" charset="0"/>
            </a:endParaRPr>
          </a:p>
        </p:txBody>
      </p:sp>
      <p:grpSp>
        <p:nvGrpSpPr>
          <p:cNvPr id="6" name="Group 5"/>
          <p:cNvGrpSpPr/>
          <p:nvPr/>
        </p:nvGrpSpPr>
        <p:grpSpPr>
          <a:xfrm>
            <a:off x="1057268" y="2990840"/>
            <a:ext cx="1000132" cy="1428760"/>
            <a:chOff x="1643042" y="1571612"/>
            <a:chExt cx="1000132" cy="1428760"/>
          </a:xfrm>
        </p:grpSpPr>
        <p:sp>
          <p:nvSpPr>
            <p:cNvPr id="7" name="Flowchart: Magnetic Disk 6"/>
            <p:cNvSpPr/>
            <p:nvPr/>
          </p:nvSpPr>
          <p:spPr>
            <a:xfrm>
              <a:off x="1643042" y="1571612"/>
              <a:ext cx="1000132" cy="1428760"/>
            </a:xfrm>
            <a:prstGeom prst="flowChartMagneticDisk">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8" name="Oval 7"/>
            <p:cNvSpPr/>
            <p:nvPr/>
          </p:nvSpPr>
          <p:spPr>
            <a:xfrm>
              <a:off x="1643042" y="2500306"/>
              <a:ext cx="1000132" cy="464347"/>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9" name="Oval 8"/>
            <p:cNvSpPr/>
            <p:nvPr/>
          </p:nvSpPr>
          <p:spPr>
            <a:xfrm>
              <a:off x="1785918" y="2500306"/>
              <a:ext cx="642942" cy="428628"/>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panose="030F0702030302020204" pitchFamily="66" charset="0"/>
              </a:endParaRPr>
            </a:p>
          </p:txBody>
        </p:sp>
        <p:sp>
          <p:nvSpPr>
            <p:cNvPr id="10" name="Oval 9"/>
            <p:cNvSpPr/>
            <p:nvPr/>
          </p:nvSpPr>
          <p:spPr>
            <a:xfrm>
              <a:off x="1643042" y="2285992"/>
              <a:ext cx="1000132" cy="50006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panose="030F0702030302020204" pitchFamily="66" charset="0"/>
              </a:endParaRPr>
            </a:p>
          </p:txBody>
        </p:sp>
      </p:grpSp>
      <p:sp>
        <p:nvSpPr>
          <p:cNvPr id="11" name="TextBox 10"/>
          <p:cNvSpPr txBox="1"/>
          <p:nvPr/>
        </p:nvSpPr>
        <p:spPr>
          <a:xfrm>
            <a:off x="422195" y="1114961"/>
            <a:ext cx="8493205" cy="1323439"/>
          </a:xfrm>
          <a:prstGeom prst="rect">
            <a:avLst/>
          </a:prstGeom>
          <a:noFill/>
        </p:spPr>
        <p:txBody>
          <a:bodyPr wrap="square" rtlCol="0">
            <a:spAutoFit/>
          </a:bodyPr>
          <a:lstStyle/>
          <a:p>
            <a:r>
              <a:rPr lang="en-US" sz="2000" b="0" dirty="0" smtClean="0">
                <a:latin typeface="Comic Sans MS" panose="030F0702030302020204" pitchFamily="66" charset="0"/>
              </a:rPr>
              <a:t>Skin sample (1 inch in diameter, freshly cut or boiled) was incubated with 2 µg/</a:t>
            </a:r>
            <a:r>
              <a:rPr lang="en-US" sz="2000" b="0" dirty="0" err="1" smtClean="0">
                <a:latin typeface="Comic Sans MS" panose="030F0702030302020204" pitchFamily="66" charset="0"/>
              </a:rPr>
              <a:t>mL</a:t>
            </a:r>
            <a:r>
              <a:rPr lang="en-US" sz="2000" b="0" dirty="0" smtClean="0">
                <a:latin typeface="Comic Sans MS" panose="030F0702030302020204" pitchFamily="66" charset="0"/>
              </a:rPr>
              <a:t> [</a:t>
            </a:r>
            <a:r>
              <a:rPr lang="en-US" sz="2000" b="0" baseline="30000" dirty="0" smtClean="0">
                <a:latin typeface="Comic Sans MS" panose="030F0702030302020204" pitchFamily="66" charset="0"/>
              </a:rPr>
              <a:t>125</a:t>
            </a:r>
            <a:r>
              <a:rPr lang="en-US" sz="2000" b="0" dirty="0" smtClean="0">
                <a:latin typeface="Comic Sans MS" panose="030F0702030302020204" pitchFamily="66" charset="0"/>
              </a:rPr>
              <a:t>I]Peptide A in PBS at 37</a:t>
            </a:r>
            <a:r>
              <a:rPr lang="en-US" sz="2000" b="0" baseline="30000" dirty="0" smtClean="0">
                <a:latin typeface="Comic Sans MS" panose="030F0702030302020204" pitchFamily="66" charset="0"/>
              </a:rPr>
              <a:t>o</a:t>
            </a:r>
            <a:r>
              <a:rPr lang="en-US" sz="2000" b="0" dirty="0" smtClean="0">
                <a:latin typeface="Comic Sans MS" panose="030F0702030302020204" pitchFamily="66" charset="0"/>
              </a:rPr>
              <a:t>C (total incubation volume: 1 </a:t>
            </a:r>
            <a:r>
              <a:rPr lang="en-US" sz="2000" b="0" dirty="0" err="1" smtClean="0">
                <a:latin typeface="Comic Sans MS" panose="030F0702030302020204" pitchFamily="66" charset="0"/>
              </a:rPr>
              <a:t>mL</a:t>
            </a:r>
            <a:r>
              <a:rPr lang="en-US" sz="2000" b="0" dirty="0" smtClean="0">
                <a:latin typeface="Comic Sans MS" panose="030F0702030302020204" pitchFamily="66" charset="0"/>
              </a:rPr>
              <a:t>). The incubation solution was analyzed for total and TCA soluble counts)</a:t>
            </a:r>
            <a:endParaRPr lang="en-US" sz="2000" b="0" dirty="0">
              <a:latin typeface="Comic Sans MS" panose="030F0702030302020204" pitchFamily="66" charset="0"/>
            </a:endParaRPr>
          </a:p>
        </p:txBody>
      </p:sp>
      <p:grpSp>
        <p:nvGrpSpPr>
          <p:cNvPr id="15" name="Group 14"/>
          <p:cNvGrpSpPr/>
          <p:nvPr/>
        </p:nvGrpSpPr>
        <p:grpSpPr>
          <a:xfrm>
            <a:off x="3054557" y="2343742"/>
            <a:ext cx="5251243" cy="3218858"/>
            <a:chOff x="3054557" y="2343742"/>
            <a:chExt cx="5251243" cy="3218858"/>
          </a:xfrm>
        </p:grpSpPr>
        <p:pic>
          <p:nvPicPr>
            <p:cNvPr id="12" name="Picture 1"/>
            <p:cNvPicPr>
              <a:picLocks noChangeAspect="1" noChangeArrowheads="1"/>
            </p:cNvPicPr>
            <p:nvPr/>
          </p:nvPicPr>
          <p:blipFill>
            <a:blip r:embed="rId2" cstate="print"/>
            <a:srcRect/>
            <a:stretch>
              <a:fillRect/>
            </a:stretch>
          </p:blipFill>
          <p:spPr bwMode="auto">
            <a:xfrm>
              <a:off x="3054557" y="2343742"/>
              <a:ext cx="5251243" cy="3218858"/>
            </a:xfrm>
            <a:prstGeom prst="rect">
              <a:avLst/>
            </a:prstGeom>
            <a:noFill/>
            <a:ln w="9525">
              <a:noFill/>
              <a:miter lim="800000"/>
              <a:headEnd/>
              <a:tailEnd/>
            </a:ln>
            <a:effectLst/>
          </p:spPr>
        </p:pic>
        <p:sp>
          <p:nvSpPr>
            <p:cNvPr id="14" name="Rectangle 13"/>
            <p:cNvSpPr/>
            <p:nvPr/>
          </p:nvSpPr>
          <p:spPr>
            <a:xfrm>
              <a:off x="4114800" y="2514600"/>
              <a:ext cx="3048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mic Sans MS" panose="030F0702030302020204" pitchFamily="66"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6510F98E-E516-4319-9A18-8F0583566E2B}" type="slidenum">
              <a:rPr lang="en-US" smtClean="0">
                <a:latin typeface="Comic Sans MS" panose="030F0702030302020204" pitchFamily="66" charset="0"/>
              </a:rPr>
              <a:pPr>
                <a:defRPr/>
              </a:pPr>
              <a:t>17</a:t>
            </a:fld>
            <a:endParaRPr lang="en-US">
              <a:latin typeface="Comic Sans MS" panose="030F0702030302020204" pitchFamily="66" charset="0"/>
            </a:endParaRPr>
          </a:p>
        </p:txBody>
      </p:sp>
      <p:sp>
        <p:nvSpPr>
          <p:cNvPr id="15" name="Title 16"/>
          <p:cNvSpPr txBox="1">
            <a:spLocks/>
          </p:cNvSpPr>
          <p:nvPr/>
        </p:nvSpPr>
        <p:spPr>
          <a:xfrm>
            <a:off x="-457200" y="228600"/>
            <a:ext cx="8491191" cy="415638"/>
          </a:xfrm>
          <a:prstGeom prst="rect">
            <a:avLst/>
          </a:prstGeom>
        </p:spPr>
        <p:txBody>
          <a:bodyPr>
            <a:noAutofit/>
          </a:bodyPr>
          <a:lstStyle/>
          <a:p>
            <a:pPr marL="0" marR="0" lvl="0" indent="0" algn="ctr" defTabSz="3551238" rtl="0" eaLnBrk="1" fontAlgn="base" latinLnBrk="0" hangingPunct="1">
              <a:lnSpc>
                <a:spcPct val="100000"/>
              </a:lnSpc>
              <a:spcBef>
                <a:spcPct val="0"/>
              </a:spcBef>
              <a:spcAft>
                <a:spcPct val="0"/>
              </a:spcAft>
              <a:buClrTx/>
              <a:buSzTx/>
              <a:buFontTx/>
              <a:buNone/>
              <a:tabLst/>
              <a:defRPr/>
            </a:pPr>
            <a:r>
              <a:rPr kumimoji="0" lang="en-US" b="1" u="none" strike="noStrike" kern="0" cap="none" spc="0" normalizeH="0" baseline="0" noProof="0" dirty="0" smtClean="0">
                <a:ln>
                  <a:noFill/>
                </a:ln>
                <a:solidFill>
                  <a:schemeClr val="tx2"/>
                </a:solidFill>
                <a:effectLst/>
                <a:uLnTx/>
                <a:uFillTx/>
                <a:latin typeface="Comic Sans MS" panose="030F0702030302020204" pitchFamily="66" charset="0"/>
                <a:ea typeface="+mj-ea"/>
                <a:cs typeface="+mj-cs"/>
              </a:rPr>
              <a:t>Metabolites Observed in Skin from In Vivo and In Vitro Studies</a:t>
            </a:r>
            <a:endParaRPr kumimoji="0" lang="en-US" b="1" u="none" strike="noStrike" kern="0" cap="none" spc="0" normalizeH="0" baseline="0" noProof="0" dirty="0">
              <a:ln>
                <a:noFill/>
              </a:ln>
              <a:solidFill>
                <a:schemeClr val="tx2"/>
              </a:solidFill>
              <a:effectLst/>
              <a:uLnTx/>
              <a:uFillTx/>
              <a:latin typeface="Comic Sans MS" panose="030F0702030302020204" pitchFamily="66" charset="0"/>
              <a:ea typeface="+mj-ea"/>
              <a:cs typeface="+mj-cs"/>
            </a:endParaRPr>
          </a:p>
        </p:txBody>
      </p:sp>
      <p:sp>
        <p:nvSpPr>
          <p:cNvPr id="30" name="TextBox 12"/>
          <p:cNvSpPr txBox="1">
            <a:spLocks noChangeArrowheads="1"/>
          </p:cNvSpPr>
          <p:nvPr/>
        </p:nvSpPr>
        <p:spPr bwMode="auto">
          <a:xfrm>
            <a:off x="3387092" y="5339914"/>
            <a:ext cx="73985" cy="338554"/>
          </a:xfrm>
          <a:prstGeom prst="rect">
            <a:avLst/>
          </a:prstGeom>
          <a:noFill/>
          <a:ln w="9525">
            <a:noFill/>
            <a:miter lim="800000"/>
            <a:headEnd/>
            <a:tailEnd/>
          </a:ln>
        </p:spPr>
        <p:txBody>
          <a:bodyPr wrap="square">
            <a:spAutoFit/>
          </a:bodyPr>
          <a:lstStyle/>
          <a:p>
            <a:endParaRPr lang="en-US" sz="1600">
              <a:latin typeface="Comic Sans MS" panose="030F0702030302020204" pitchFamily="66" charset="0"/>
            </a:endParaRPr>
          </a:p>
        </p:txBody>
      </p:sp>
      <p:grpSp>
        <p:nvGrpSpPr>
          <p:cNvPr id="31" name="Group 30"/>
          <p:cNvGrpSpPr/>
          <p:nvPr/>
        </p:nvGrpSpPr>
        <p:grpSpPr>
          <a:xfrm>
            <a:off x="838200" y="1600200"/>
            <a:ext cx="7112000" cy="3936730"/>
            <a:chOff x="23085972" y="4175435"/>
            <a:chExt cx="7166052" cy="4045722"/>
          </a:xfrm>
        </p:grpSpPr>
        <p:pic>
          <p:nvPicPr>
            <p:cNvPr id="32" name="Picture 31" descr="E:\qs-skin_OAP_intact_in-vitro_in-vivo_30min.bmp"/>
            <p:cNvPicPr>
              <a:picLocks noChangeAspect="1" noChangeArrowheads="1"/>
            </p:cNvPicPr>
            <p:nvPr/>
          </p:nvPicPr>
          <p:blipFill>
            <a:blip r:embed="rId2" cstate="print"/>
            <a:srcRect/>
            <a:stretch>
              <a:fillRect/>
            </a:stretch>
          </p:blipFill>
          <p:spPr bwMode="auto">
            <a:xfrm>
              <a:off x="23085972" y="4175435"/>
              <a:ext cx="7166052" cy="4045722"/>
            </a:xfrm>
            <a:prstGeom prst="rect">
              <a:avLst/>
            </a:prstGeom>
            <a:solidFill>
              <a:srgbClr val="FFC000"/>
            </a:solidFill>
            <a:ln w="9525">
              <a:noFill/>
              <a:miter lim="800000"/>
              <a:headEnd/>
              <a:tailEnd/>
            </a:ln>
          </p:spPr>
        </p:pic>
        <p:sp>
          <p:nvSpPr>
            <p:cNvPr id="33" name="TextBox 32"/>
            <p:cNvSpPr txBox="1">
              <a:spLocks noChangeArrowheads="1"/>
            </p:cNvSpPr>
            <p:nvPr/>
          </p:nvSpPr>
          <p:spPr bwMode="auto">
            <a:xfrm>
              <a:off x="28685212" y="4305135"/>
              <a:ext cx="1414854" cy="347927"/>
            </a:xfrm>
            <a:prstGeom prst="rect">
              <a:avLst/>
            </a:prstGeom>
            <a:solidFill>
              <a:srgbClr val="FFC000"/>
            </a:solidFill>
            <a:ln w="38100">
              <a:solidFill>
                <a:srgbClr val="C00000"/>
              </a:solidFill>
              <a:miter lim="800000"/>
              <a:headEnd/>
              <a:tailEnd/>
            </a:ln>
          </p:spPr>
          <p:txBody>
            <a:bodyPr wrap="square">
              <a:spAutoFit/>
            </a:bodyPr>
            <a:lstStyle/>
            <a:p>
              <a:pPr algn="ctr"/>
              <a:r>
                <a:rPr lang="en-US" sz="1600" dirty="0">
                  <a:latin typeface="Comic Sans MS" panose="030F0702030302020204" pitchFamily="66" charset="0"/>
                </a:rPr>
                <a:t>Intact </a:t>
              </a:r>
            </a:p>
          </p:txBody>
        </p:sp>
        <p:sp>
          <p:nvSpPr>
            <p:cNvPr id="34" name="TextBox 33"/>
            <p:cNvSpPr txBox="1">
              <a:spLocks noChangeArrowheads="1"/>
            </p:cNvSpPr>
            <p:nvPr/>
          </p:nvSpPr>
          <p:spPr bwMode="auto">
            <a:xfrm>
              <a:off x="24224343" y="4356375"/>
              <a:ext cx="4466523" cy="347927"/>
            </a:xfrm>
            <a:prstGeom prst="rect">
              <a:avLst/>
            </a:prstGeom>
            <a:noFill/>
            <a:ln w="9525">
              <a:noFill/>
              <a:miter lim="800000"/>
              <a:headEnd/>
              <a:tailEnd/>
            </a:ln>
          </p:spPr>
          <p:txBody>
            <a:bodyPr wrap="square">
              <a:spAutoFit/>
            </a:bodyPr>
            <a:lstStyle/>
            <a:p>
              <a:r>
                <a:rPr lang="en-US" sz="1600" i="1" dirty="0" smtClean="0">
                  <a:solidFill>
                    <a:srgbClr val="FF0000"/>
                  </a:solidFill>
                  <a:latin typeface="Comic Sans MS" panose="030F0702030302020204" pitchFamily="66" charset="0"/>
                </a:rPr>
                <a:t>In-Vitro</a:t>
              </a:r>
              <a:r>
                <a:rPr lang="en-US" sz="1600" dirty="0" smtClean="0">
                  <a:solidFill>
                    <a:srgbClr val="FF0000"/>
                  </a:solidFill>
                  <a:latin typeface="Comic Sans MS" panose="030F0702030302020204" pitchFamily="66" charset="0"/>
                </a:rPr>
                <a:t>: </a:t>
              </a:r>
              <a:r>
                <a:rPr lang="en-US" sz="1600" dirty="0">
                  <a:solidFill>
                    <a:srgbClr val="FF0000"/>
                  </a:solidFill>
                  <a:latin typeface="Comic Sans MS" panose="030F0702030302020204" pitchFamily="66" charset="0"/>
                </a:rPr>
                <a:t>90 </a:t>
              </a:r>
              <a:r>
                <a:rPr lang="en-US" sz="1600" dirty="0" smtClean="0">
                  <a:solidFill>
                    <a:srgbClr val="FF0000"/>
                  </a:solidFill>
                  <a:latin typeface="Comic Sans MS" panose="030F0702030302020204" pitchFamily="66" charset="0"/>
                </a:rPr>
                <a:t>min </a:t>
              </a:r>
              <a:r>
                <a:rPr lang="en-US" sz="1600" dirty="0">
                  <a:solidFill>
                    <a:srgbClr val="FF0000"/>
                  </a:solidFill>
                  <a:latin typeface="Comic Sans MS" panose="030F0702030302020204" pitchFamily="66" charset="0"/>
                </a:rPr>
                <a:t>incubation </a:t>
              </a:r>
              <a:r>
                <a:rPr lang="en-US" sz="1600" dirty="0" smtClean="0">
                  <a:solidFill>
                    <a:srgbClr val="FF0000"/>
                  </a:solidFill>
                  <a:latin typeface="Comic Sans MS" panose="030F0702030302020204" pitchFamily="66" charset="0"/>
                </a:rPr>
                <a:t>with boiled </a:t>
              </a:r>
              <a:r>
                <a:rPr lang="en-US" sz="1600" dirty="0">
                  <a:solidFill>
                    <a:srgbClr val="FF0000"/>
                  </a:solidFill>
                  <a:latin typeface="Comic Sans MS" panose="030F0702030302020204" pitchFamily="66" charset="0"/>
                </a:rPr>
                <a:t>skin</a:t>
              </a:r>
            </a:p>
          </p:txBody>
        </p:sp>
        <p:sp>
          <p:nvSpPr>
            <p:cNvPr id="35" name="Rectangle 34"/>
            <p:cNvSpPr>
              <a:spLocks noChangeArrowheads="1"/>
            </p:cNvSpPr>
            <p:nvPr/>
          </p:nvSpPr>
          <p:spPr bwMode="auto">
            <a:xfrm>
              <a:off x="24969390" y="5651106"/>
              <a:ext cx="4073695" cy="600965"/>
            </a:xfrm>
            <a:prstGeom prst="rect">
              <a:avLst/>
            </a:prstGeom>
            <a:noFill/>
            <a:ln w="9525">
              <a:noFill/>
              <a:miter lim="800000"/>
              <a:headEnd/>
              <a:tailEnd/>
            </a:ln>
          </p:spPr>
          <p:txBody>
            <a:bodyPr wrap="square">
              <a:spAutoFit/>
            </a:bodyPr>
            <a:lstStyle/>
            <a:p>
              <a:r>
                <a:rPr lang="en-US" sz="1600" b="1" i="1" dirty="0" smtClean="0">
                  <a:solidFill>
                    <a:srgbClr val="FF0000"/>
                  </a:solidFill>
                  <a:latin typeface="Comic Sans MS" panose="030F0702030302020204" pitchFamily="66" charset="0"/>
                </a:rPr>
                <a:t>In-Vitro</a:t>
              </a:r>
              <a:r>
                <a:rPr lang="en-US" sz="1600" dirty="0" smtClean="0">
                  <a:solidFill>
                    <a:srgbClr val="FF0000"/>
                  </a:solidFill>
                  <a:latin typeface="Comic Sans MS" panose="030F0702030302020204" pitchFamily="66" charset="0"/>
                </a:rPr>
                <a:t>: </a:t>
              </a:r>
              <a:r>
                <a:rPr lang="en-US" sz="1600" dirty="0">
                  <a:solidFill>
                    <a:srgbClr val="FF0000"/>
                  </a:solidFill>
                  <a:latin typeface="Comic Sans MS" panose="030F0702030302020204" pitchFamily="66" charset="0"/>
                </a:rPr>
                <a:t>90 </a:t>
              </a:r>
              <a:r>
                <a:rPr lang="en-US" sz="1600" dirty="0" smtClean="0">
                  <a:solidFill>
                    <a:srgbClr val="FF0000"/>
                  </a:solidFill>
                  <a:latin typeface="Comic Sans MS" panose="030F0702030302020204" pitchFamily="66" charset="0"/>
                </a:rPr>
                <a:t>min incubation </a:t>
              </a:r>
              <a:r>
                <a:rPr lang="en-US" sz="1600" dirty="0">
                  <a:solidFill>
                    <a:srgbClr val="FF0000"/>
                  </a:solidFill>
                  <a:latin typeface="Comic Sans MS" panose="030F0702030302020204" pitchFamily="66" charset="0"/>
                </a:rPr>
                <a:t>with </a:t>
              </a:r>
              <a:r>
                <a:rPr lang="en-US" sz="1600" dirty="0" smtClean="0">
                  <a:solidFill>
                    <a:srgbClr val="FF0000"/>
                  </a:solidFill>
                  <a:latin typeface="Comic Sans MS" panose="030F0702030302020204" pitchFamily="66" charset="0"/>
                </a:rPr>
                <a:t>fresh skin</a:t>
              </a:r>
              <a:endParaRPr lang="en-US" sz="1600" dirty="0">
                <a:solidFill>
                  <a:srgbClr val="FF0000"/>
                </a:solidFill>
                <a:latin typeface="Comic Sans MS" panose="030F0702030302020204" pitchFamily="66" charset="0"/>
              </a:endParaRPr>
            </a:p>
          </p:txBody>
        </p:sp>
        <p:sp>
          <p:nvSpPr>
            <p:cNvPr id="36" name="Rectangle 35"/>
            <p:cNvSpPr>
              <a:spLocks noChangeArrowheads="1"/>
            </p:cNvSpPr>
            <p:nvPr/>
          </p:nvSpPr>
          <p:spPr bwMode="auto">
            <a:xfrm>
              <a:off x="24924329" y="6805221"/>
              <a:ext cx="4874332" cy="600965"/>
            </a:xfrm>
            <a:prstGeom prst="rect">
              <a:avLst/>
            </a:prstGeom>
            <a:noFill/>
            <a:ln w="9525">
              <a:noFill/>
              <a:miter lim="800000"/>
              <a:headEnd/>
              <a:tailEnd/>
            </a:ln>
          </p:spPr>
          <p:txBody>
            <a:bodyPr wrap="square">
              <a:spAutoFit/>
            </a:bodyPr>
            <a:lstStyle/>
            <a:p>
              <a:r>
                <a:rPr lang="en-US" sz="1600" b="1" i="1" dirty="0" smtClean="0">
                  <a:solidFill>
                    <a:srgbClr val="FF0000"/>
                  </a:solidFill>
                  <a:latin typeface="Comic Sans MS" panose="030F0702030302020204" pitchFamily="66" charset="0"/>
                </a:rPr>
                <a:t>In-Vivo</a:t>
              </a:r>
              <a:r>
                <a:rPr lang="en-US" sz="1600" i="1" dirty="0" smtClean="0">
                  <a:solidFill>
                    <a:srgbClr val="FF0000"/>
                  </a:solidFill>
                  <a:latin typeface="Comic Sans MS" panose="030F0702030302020204" pitchFamily="66" charset="0"/>
                </a:rPr>
                <a:t> SC (IR Form):</a:t>
              </a:r>
              <a:r>
                <a:rPr lang="en-US" sz="1600" dirty="0" smtClean="0">
                  <a:solidFill>
                    <a:srgbClr val="FF0000"/>
                  </a:solidFill>
                  <a:latin typeface="Comic Sans MS" panose="030F0702030302020204" pitchFamily="66" charset="0"/>
                </a:rPr>
                <a:t>  30 min after SC injection in skin</a:t>
              </a:r>
              <a:endParaRPr lang="en-US" sz="1600" dirty="0">
                <a:solidFill>
                  <a:srgbClr val="FF0000"/>
                </a:solidFill>
                <a:latin typeface="Comic Sans MS" panose="030F0702030302020204" pitchFamily="66" charset="0"/>
              </a:endParaRPr>
            </a:p>
          </p:txBody>
        </p:sp>
        <p:sp>
          <p:nvSpPr>
            <p:cNvPr id="37" name="TextBox 14"/>
            <p:cNvSpPr txBox="1">
              <a:spLocks noChangeArrowheads="1"/>
            </p:cNvSpPr>
            <p:nvPr/>
          </p:nvSpPr>
          <p:spPr bwMode="auto">
            <a:xfrm>
              <a:off x="23978857" y="6957394"/>
              <a:ext cx="855085" cy="347927"/>
            </a:xfrm>
            <a:prstGeom prst="rect">
              <a:avLst/>
            </a:prstGeom>
            <a:noFill/>
            <a:ln w="9525">
              <a:noFill/>
              <a:miter lim="800000"/>
              <a:headEnd/>
              <a:tailEnd/>
            </a:ln>
          </p:spPr>
          <p:txBody>
            <a:bodyPr wrap="square">
              <a:spAutoFit/>
            </a:bodyPr>
            <a:lstStyle/>
            <a:p>
              <a:r>
                <a:rPr lang="en-US" sz="1600">
                  <a:latin typeface="Comic Sans MS" panose="030F0702030302020204" pitchFamily="66" charset="0"/>
                </a:rPr>
                <a:t>44%</a:t>
              </a:r>
            </a:p>
          </p:txBody>
        </p:sp>
        <p:sp>
          <p:nvSpPr>
            <p:cNvPr id="38" name="TextBox 16"/>
            <p:cNvSpPr txBox="1">
              <a:spLocks noChangeArrowheads="1"/>
            </p:cNvSpPr>
            <p:nvPr/>
          </p:nvSpPr>
          <p:spPr bwMode="auto">
            <a:xfrm>
              <a:off x="28212499" y="7015451"/>
              <a:ext cx="670935" cy="347927"/>
            </a:xfrm>
            <a:prstGeom prst="rect">
              <a:avLst/>
            </a:prstGeom>
            <a:noFill/>
            <a:ln w="9525">
              <a:noFill/>
              <a:miter lim="800000"/>
              <a:headEnd/>
              <a:tailEnd/>
            </a:ln>
          </p:spPr>
          <p:txBody>
            <a:bodyPr wrap="square">
              <a:spAutoFit/>
            </a:bodyPr>
            <a:lstStyle/>
            <a:p>
              <a:r>
                <a:rPr lang="en-US" sz="1600" dirty="0">
                  <a:latin typeface="Comic Sans MS" panose="030F0702030302020204" pitchFamily="66" charset="0"/>
                </a:rPr>
                <a:t>40%</a:t>
              </a:r>
            </a:p>
          </p:txBody>
        </p:sp>
        <p:cxnSp>
          <p:nvCxnSpPr>
            <p:cNvPr id="39" name="Straight Arrow Connector 38"/>
            <p:cNvCxnSpPr>
              <a:stCxn id="33" idx="1"/>
            </p:cNvCxnSpPr>
            <p:nvPr/>
          </p:nvCxnSpPr>
          <p:spPr>
            <a:xfrm rot="10800000" flipV="1">
              <a:off x="28332819" y="4479098"/>
              <a:ext cx="352394" cy="19433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a:spLocks noChangeArrowheads="1"/>
            </p:cNvSpPr>
            <p:nvPr/>
          </p:nvSpPr>
          <p:spPr bwMode="auto">
            <a:xfrm>
              <a:off x="23184998" y="5850952"/>
              <a:ext cx="1261907" cy="284668"/>
            </a:xfrm>
            <a:prstGeom prst="rect">
              <a:avLst/>
            </a:prstGeom>
            <a:solidFill>
              <a:srgbClr val="FFC000"/>
            </a:solidFill>
            <a:ln w="38100">
              <a:solidFill>
                <a:srgbClr val="C00000"/>
              </a:solidFill>
              <a:miter lim="800000"/>
              <a:headEnd/>
              <a:tailEnd/>
            </a:ln>
          </p:spPr>
          <p:txBody>
            <a:bodyPr wrap="square">
              <a:spAutoFit/>
            </a:bodyPr>
            <a:lstStyle/>
            <a:p>
              <a:pPr algn="ctr"/>
              <a:r>
                <a:rPr lang="en-US" sz="1200" dirty="0" smtClean="0">
                  <a:latin typeface="Comic Sans MS" panose="030F0702030302020204" pitchFamily="66" charset="0"/>
                </a:rPr>
                <a:t>Metabolite(s)</a:t>
              </a:r>
              <a:endParaRPr lang="en-US" sz="1200" dirty="0">
                <a:latin typeface="Comic Sans MS" panose="030F0702030302020204" pitchFamily="66" charset="0"/>
              </a:endParaRPr>
            </a:p>
          </p:txBody>
        </p:sp>
        <p:cxnSp>
          <p:nvCxnSpPr>
            <p:cNvPr id="41" name="Straight Arrow Connector 40"/>
            <p:cNvCxnSpPr/>
            <p:nvPr/>
          </p:nvCxnSpPr>
          <p:spPr>
            <a:xfrm>
              <a:off x="24080444" y="6166804"/>
              <a:ext cx="541110" cy="10441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6200000" flipH="1">
              <a:off x="23934806" y="6253944"/>
              <a:ext cx="686142" cy="51186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sp>
        <p:nvSpPr>
          <p:cNvPr id="43" name="Rectangle 42"/>
          <p:cNvSpPr/>
          <p:nvPr/>
        </p:nvSpPr>
        <p:spPr>
          <a:xfrm>
            <a:off x="938412" y="5388782"/>
            <a:ext cx="5952627" cy="338554"/>
          </a:xfrm>
          <a:prstGeom prst="rect">
            <a:avLst/>
          </a:prstGeom>
        </p:spPr>
        <p:txBody>
          <a:bodyPr wrap="square">
            <a:spAutoFit/>
          </a:bodyPr>
          <a:lstStyle/>
          <a:p>
            <a:r>
              <a:rPr lang="en-US" sz="1600" b="0" dirty="0" smtClean="0">
                <a:solidFill>
                  <a:schemeClr val="tx2">
                    <a:lumMod val="50000"/>
                  </a:schemeClr>
                </a:solidFill>
                <a:latin typeface="Comic Sans MS" panose="030F0702030302020204" pitchFamily="66" charset="0"/>
              </a:rPr>
              <a:t>LC-Radio-chromatogram of Peptide A Metabolism in Skin</a:t>
            </a:r>
            <a:endParaRPr lang="en-US" sz="1600" b="0" dirty="0">
              <a:solidFill>
                <a:schemeClr val="tx2">
                  <a:lumMod val="50000"/>
                </a:schemeClr>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4400" y="1143000"/>
            <a:ext cx="4354321" cy="45910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026" y="1277326"/>
            <a:ext cx="3725990" cy="432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 y="1143000"/>
            <a:ext cx="4561079" cy="45910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6510F98E-E516-4319-9A18-8F0583566E2B}" type="slidenum">
              <a:rPr lang="en-US" smtClean="0">
                <a:latin typeface="Comic Sans MS" panose="030F0702030302020204" pitchFamily="66" charset="0"/>
              </a:rPr>
              <a:pPr>
                <a:defRPr/>
              </a:pPr>
              <a:t>18</a:t>
            </a:fld>
            <a:endParaRPr lang="en-US">
              <a:latin typeface="Comic Sans MS" panose="030F0702030302020204" pitchFamily="66" charset="0"/>
            </a:endParaRPr>
          </a:p>
        </p:txBody>
      </p:sp>
      <p:sp>
        <p:nvSpPr>
          <p:cNvPr id="26" name="Title 1"/>
          <p:cNvSpPr txBox="1">
            <a:spLocks/>
          </p:cNvSpPr>
          <p:nvPr/>
        </p:nvSpPr>
        <p:spPr>
          <a:xfrm>
            <a:off x="243115" y="152400"/>
            <a:ext cx="7986485" cy="773877"/>
          </a:xfrm>
          <a:prstGeom prst="rect">
            <a:avLst/>
          </a:prstGeom>
        </p:spPr>
        <p:txBody>
          <a:bodyPr>
            <a:noAutofit/>
          </a:bodyPr>
          <a:lstStyle/>
          <a:p>
            <a:pPr marL="0" marR="0" lvl="0" indent="0" defTabSz="3551238" rtl="0" eaLnBrk="1" fontAlgn="base" latinLnBrk="0" hangingPunct="1">
              <a:lnSpc>
                <a:spcPct val="100000"/>
              </a:lnSpc>
              <a:spcBef>
                <a:spcPct val="0"/>
              </a:spcBef>
              <a:spcAft>
                <a:spcPct val="0"/>
              </a:spcAft>
              <a:buClrTx/>
              <a:buSzTx/>
              <a:buFontTx/>
              <a:buNone/>
              <a:tabLst/>
              <a:defRPr/>
            </a:pPr>
            <a:r>
              <a:rPr kumimoji="0" lang="en-US" b="1" u="none" strike="noStrike" kern="0" cap="none" spc="0" normalizeH="0" baseline="0" noProof="0" dirty="0" smtClean="0">
                <a:ln>
                  <a:noFill/>
                </a:ln>
                <a:solidFill>
                  <a:schemeClr val="tx2"/>
                </a:solidFill>
                <a:effectLst/>
                <a:uLnTx/>
                <a:uFillTx/>
                <a:latin typeface="Comic Sans MS" panose="030F0702030302020204" pitchFamily="66" charset="0"/>
                <a:ea typeface="+mj-ea"/>
                <a:cs typeface="+mj-cs"/>
              </a:rPr>
              <a:t>Skin Mediated Metabolite(s) Observed in Plasma after SC Administration</a:t>
            </a:r>
            <a:endParaRPr kumimoji="0" lang="en-US" b="1" u="none" strike="noStrike" kern="0" cap="none" spc="0" normalizeH="0" baseline="0" noProof="0" dirty="0">
              <a:ln>
                <a:noFill/>
              </a:ln>
              <a:solidFill>
                <a:schemeClr val="tx2"/>
              </a:solidFill>
              <a:effectLst/>
              <a:uLnTx/>
              <a:uFillTx/>
              <a:latin typeface="Comic Sans MS" panose="030F0702030302020204" pitchFamily="66" charset="0"/>
              <a:ea typeface="+mj-ea"/>
              <a:cs typeface="+mj-cs"/>
            </a:endParaRPr>
          </a:p>
        </p:txBody>
      </p:sp>
      <p:pic>
        <p:nvPicPr>
          <p:cNvPr id="27" name="Picture 2" descr="H:\PDM\Projects\OAP-189\qs-plasma_OAP_5m-1h_3h.bmp"/>
          <p:cNvPicPr>
            <a:picLocks noChangeAspect="1" noChangeArrowheads="1"/>
          </p:cNvPicPr>
          <p:nvPr/>
        </p:nvPicPr>
        <p:blipFill>
          <a:blip r:embed="rId3" cstate="print"/>
          <a:srcRect/>
          <a:stretch>
            <a:fillRect/>
          </a:stretch>
        </p:blipFill>
        <p:spPr bwMode="auto">
          <a:xfrm>
            <a:off x="228600" y="1226551"/>
            <a:ext cx="4267200" cy="4259849"/>
          </a:xfrm>
          <a:prstGeom prst="rect">
            <a:avLst/>
          </a:prstGeom>
          <a:noFill/>
          <a:ln w="9525">
            <a:noFill/>
            <a:miter lim="800000"/>
            <a:headEnd/>
            <a:tailEnd/>
          </a:ln>
        </p:spPr>
      </p:pic>
      <p:sp>
        <p:nvSpPr>
          <p:cNvPr id="29" name="TextBox 4"/>
          <p:cNvSpPr txBox="1">
            <a:spLocks noChangeArrowheads="1"/>
          </p:cNvSpPr>
          <p:nvPr/>
        </p:nvSpPr>
        <p:spPr bwMode="auto">
          <a:xfrm>
            <a:off x="3352800" y="1607551"/>
            <a:ext cx="648028" cy="307777"/>
          </a:xfrm>
          <a:prstGeom prst="rect">
            <a:avLst/>
          </a:prstGeom>
          <a:noFill/>
          <a:ln w="9525">
            <a:noFill/>
            <a:miter lim="800000"/>
            <a:headEnd/>
            <a:tailEnd/>
          </a:ln>
        </p:spPr>
        <p:txBody>
          <a:bodyPr wrap="square">
            <a:spAutoFit/>
          </a:bodyPr>
          <a:lstStyle/>
          <a:p>
            <a:r>
              <a:rPr lang="en-US" sz="1400" dirty="0">
                <a:solidFill>
                  <a:srgbClr val="FF0000"/>
                </a:solidFill>
                <a:latin typeface="Comic Sans MS" panose="030F0702030302020204" pitchFamily="66" charset="0"/>
              </a:rPr>
              <a:t>5 min</a:t>
            </a:r>
          </a:p>
        </p:txBody>
      </p:sp>
      <p:sp>
        <p:nvSpPr>
          <p:cNvPr id="30" name="TextBox 5"/>
          <p:cNvSpPr txBox="1">
            <a:spLocks noChangeArrowheads="1"/>
          </p:cNvSpPr>
          <p:nvPr/>
        </p:nvSpPr>
        <p:spPr bwMode="auto">
          <a:xfrm>
            <a:off x="3352800" y="3207751"/>
            <a:ext cx="560969" cy="307777"/>
          </a:xfrm>
          <a:prstGeom prst="rect">
            <a:avLst/>
          </a:prstGeom>
          <a:noFill/>
          <a:ln w="9525">
            <a:noFill/>
            <a:miter lim="800000"/>
            <a:headEnd/>
            <a:tailEnd/>
          </a:ln>
        </p:spPr>
        <p:txBody>
          <a:bodyPr wrap="square">
            <a:spAutoFit/>
          </a:bodyPr>
          <a:lstStyle/>
          <a:p>
            <a:r>
              <a:rPr lang="en-US" sz="1400" dirty="0">
                <a:solidFill>
                  <a:srgbClr val="FF0000"/>
                </a:solidFill>
                <a:latin typeface="Comic Sans MS" panose="030F0702030302020204" pitchFamily="66" charset="0"/>
              </a:rPr>
              <a:t>1 hr</a:t>
            </a:r>
          </a:p>
        </p:txBody>
      </p:sp>
      <p:sp>
        <p:nvSpPr>
          <p:cNvPr id="31" name="TextBox 6"/>
          <p:cNvSpPr txBox="1">
            <a:spLocks noChangeArrowheads="1"/>
          </p:cNvSpPr>
          <p:nvPr/>
        </p:nvSpPr>
        <p:spPr bwMode="auto">
          <a:xfrm>
            <a:off x="3352800" y="4503151"/>
            <a:ext cx="605288" cy="307777"/>
          </a:xfrm>
          <a:prstGeom prst="rect">
            <a:avLst/>
          </a:prstGeom>
          <a:noFill/>
          <a:ln w="9525">
            <a:noFill/>
            <a:miter lim="800000"/>
            <a:headEnd/>
            <a:tailEnd/>
          </a:ln>
        </p:spPr>
        <p:txBody>
          <a:bodyPr wrap="square">
            <a:spAutoFit/>
          </a:bodyPr>
          <a:lstStyle/>
          <a:p>
            <a:r>
              <a:rPr lang="en-US" sz="1400" dirty="0">
                <a:solidFill>
                  <a:srgbClr val="FF0000"/>
                </a:solidFill>
                <a:latin typeface="Comic Sans MS" panose="030F0702030302020204" pitchFamily="66" charset="0"/>
              </a:rPr>
              <a:t>3 hr</a:t>
            </a:r>
          </a:p>
        </p:txBody>
      </p:sp>
      <p:sp>
        <p:nvSpPr>
          <p:cNvPr id="32" name="Rectangle 31"/>
          <p:cNvSpPr/>
          <p:nvPr/>
        </p:nvSpPr>
        <p:spPr>
          <a:xfrm>
            <a:off x="3886200" y="1912351"/>
            <a:ext cx="462418" cy="369332"/>
          </a:xfrm>
          <a:prstGeom prst="rect">
            <a:avLst/>
          </a:prstGeom>
        </p:spPr>
        <p:txBody>
          <a:bodyPr wrap="square">
            <a:spAutoFit/>
          </a:bodyPr>
          <a:lstStyle/>
          <a:p>
            <a:r>
              <a:rPr lang="en-US" b="1" dirty="0" smtClean="0">
                <a:solidFill>
                  <a:srgbClr val="0070C0"/>
                </a:solidFill>
                <a:latin typeface="Comic Sans MS" panose="030F0702030302020204" pitchFamily="66" charset="0"/>
              </a:rPr>
              <a:t>IV</a:t>
            </a:r>
            <a:endParaRPr lang="en-US" b="1" dirty="0">
              <a:latin typeface="Comic Sans MS" panose="030F0702030302020204" pitchFamily="66" charset="0"/>
            </a:endParaRPr>
          </a:p>
        </p:txBody>
      </p:sp>
      <p:sp>
        <p:nvSpPr>
          <p:cNvPr id="33" name="TextBox 32"/>
          <p:cNvSpPr txBox="1"/>
          <p:nvPr/>
        </p:nvSpPr>
        <p:spPr>
          <a:xfrm>
            <a:off x="371240" y="5734083"/>
            <a:ext cx="7730234" cy="338554"/>
          </a:xfrm>
          <a:prstGeom prst="rect">
            <a:avLst/>
          </a:prstGeom>
          <a:solidFill>
            <a:schemeClr val="bg1"/>
          </a:solidFill>
        </p:spPr>
        <p:txBody>
          <a:bodyPr wrap="square" rtlCol="0">
            <a:spAutoFit/>
          </a:bodyPr>
          <a:lstStyle/>
          <a:p>
            <a:r>
              <a:rPr lang="en-US" sz="1600" b="0" dirty="0" smtClean="0">
                <a:solidFill>
                  <a:schemeClr val="tx2"/>
                </a:solidFill>
                <a:latin typeface="Comic Sans MS" panose="030F0702030302020204" pitchFamily="66" charset="0"/>
              </a:rPr>
              <a:t>(LC-Radio-chromatogram after IV and SC Dosing  of Peptide A in IR Form)</a:t>
            </a:r>
            <a:endParaRPr lang="en-US" sz="1600" b="0" dirty="0">
              <a:solidFill>
                <a:srgbClr val="FF0000"/>
              </a:solidFill>
              <a:latin typeface="Comic Sans MS" panose="030F0702030302020204" pitchFamily="66" charset="0"/>
            </a:endParaRPr>
          </a:p>
        </p:txBody>
      </p:sp>
      <p:sp>
        <p:nvSpPr>
          <p:cNvPr id="34" name="Rectangle 33"/>
          <p:cNvSpPr/>
          <p:nvPr/>
        </p:nvSpPr>
        <p:spPr>
          <a:xfrm>
            <a:off x="8319773" y="1909275"/>
            <a:ext cx="1687169" cy="338554"/>
          </a:xfrm>
          <a:prstGeom prst="rect">
            <a:avLst/>
          </a:prstGeom>
        </p:spPr>
        <p:txBody>
          <a:bodyPr wrap="square">
            <a:spAutoFit/>
          </a:bodyPr>
          <a:lstStyle/>
          <a:p>
            <a:r>
              <a:rPr lang="en-US" sz="1600" b="1" dirty="0" smtClean="0">
                <a:solidFill>
                  <a:srgbClr val="0070C0"/>
                </a:solidFill>
                <a:latin typeface="Comic Sans MS" panose="030F0702030302020204" pitchFamily="66" charset="0"/>
              </a:rPr>
              <a:t>SC</a:t>
            </a:r>
            <a:endParaRPr lang="en-US" sz="1600" b="1" dirty="0">
              <a:latin typeface="Comic Sans MS" panose="030F0702030302020204" pitchFamily="66" charset="0"/>
            </a:endParaRPr>
          </a:p>
        </p:txBody>
      </p:sp>
      <p:sp>
        <p:nvSpPr>
          <p:cNvPr id="35" name="TextBox 34"/>
          <p:cNvSpPr txBox="1">
            <a:spLocks noChangeArrowheads="1"/>
          </p:cNvSpPr>
          <p:nvPr/>
        </p:nvSpPr>
        <p:spPr bwMode="auto">
          <a:xfrm>
            <a:off x="5791200" y="1887379"/>
            <a:ext cx="1110360" cy="246221"/>
          </a:xfrm>
          <a:prstGeom prst="rect">
            <a:avLst/>
          </a:prstGeom>
          <a:solidFill>
            <a:srgbClr val="FFC000"/>
          </a:solidFill>
          <a:ln w="38100">
            <a:solidFill>
              <a:srgbClr val="C00000"/>
            </a:solidFill>
            <a:miter lim="800000"/>
            <a:headEnd/>
            <a:tailEnd/>
          </a:ln>
        </p:spPr>
        <p:txBody>
          <a:bodyPr wrap="square">
            <a:spAutoFit/>
          </a:bodyPr>
          <a:lstStyle/>
          <a:p>
            <a:pPr algn="ctr"/>
            <a:r>
              <a:rPr lang="en-US" sz="1000" dirty="0" smtClean="0">
                <a:latin typeface="Comic Sans MS" panose="030F0702030302020204" pitchFamily="66" charset="0"/>
              </a:rPr>
              <a:t>Metabolite(s)</a:t>
            </a:r>
            <a:endParaRPr lang="en-US" sz="1000" dirty="0">
              <a:latin typeface="Comic Sans MS" panose="030F0702030302020204" pitchFamily="66" charset="0"/>
            </a:endParaRPr>
          </a:p>
        </p:txBody>
      </p:sp>
      <p:cxnSp>
        <p:nvCxnSpPr>
          <p:cNvPr id="36" name="Straight Arrow Connector 35"/>
          <p:cNvCxnSpPr/>
          <p:nvPr/>
        </p:nvCxnSpPr>
        <p:spPr>
          <a:xfrm flipH="1">
            <a:off x="5791200" y="2236283"/>
            <a:ext cx="381000" cy="33383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101474" y="1447800"/>
            <a:ext cx="218299" cy="313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6510F98E-E516-4319-9A18-8F0583566E2B}" type="slidenum">
              <a:rPr lang="en-US" smtClean="0">
                <a:latin typeface="Comic Sans MS" panose="030F0702030302020204" pitchFamily="66" charset="0"/>
              </a:rPr>
              <a:pPr>
                <a:defRPr/>
              </a:pPr>
              <a:t>19</a:t>
            </a:fld>
            <a:endParaRPr lang="en-US">
              <a:latin typeface="Comic Sans MS" panose="030F0702030302020204" pitchFamily="66" charset="0"/>
            </a:endParaRPr>
          </a:p>
        </p:txBody>
      </p:sp>
      <p:sp>
        <p:nvSpPr>
          <p:cNvPr id="3" name="Rectangle 1"/>
          <p:cNvSpPr>
            <a:spLocks noChangeArrowheads="1"/>
          </p:cNvSpPr>
          <p:nvPr/>
        </p:nvSpPr>
        <p:spPr bwMode="auto">
          <a:xfrm>
            <a:off x="457200" y="1018401"/>
            <a:ext cx="81534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  The dose recovery data from </a:t>
            </a:r>
            <a:r>
              <a:rPr kumimoji="0" lang="en-US" b="0" i="0" u="none" strike="noStrike" cap="none" normalizeH="0" baseline="0" dirty="0" err="1" smtClean="0">
                <a:ln>
                  <a:noFill/>
                </a:ln>
                <a:solidFill>
                  <a:srgbClr val="000000"/>
                </a:solidFill>
                <a:effectLst/>
                <a:latin typeface="Comic Sans MS" panose="030F0702030302020204" pitchFamily="66" charset="0"/>
                <a:ea typeface="Times New Roman" pitchFamily="18" charset="0"/>
                <a:cs typeface="Times New Roman" pitchFamily="18" charset="0"/>
              </a:rPr>
              <a:t>radiolabeled</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 PK</a:t>
            </a:r>
            <a:r>
              <a:rPr kumimoji="0" lang="en-US" b="0" i="0" u="none" strike="noStrike" cap="none" normalizeH="0" dirty="0" smtClean="0">
                <a:ln>
                  <a:noFill/>
                </a:ln>
                <a:solidFill>
                  <a:srgbClr val="000000"/>
                </a:solidFill>
                <a:effectLst/>
                <a:latin typeface="Comic Sans MS" panose="030F0702030302020204" pitchFamily="66" charset="0"/>
                <a:ea typeface="Times New Roman" pitchFamily="18" charset="0"/>
                <a:cs typeface="Times New Roman" pitchFamily="18" charset="0"/>
              </a:rPr>
              <a:t> studies in rats </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revealed that Peptide A related</a:t>
            </a:r>
            <a:r>
              <a:rPr kumimoji="0" lang="en-US" b="0" i="0" u="none" strike="noStrike" cap="none" normalizeH="0" dirty="0" smtClean="0">
                <a:ln>
                  <a:noFill/>
                </a:ln>
                <a:solidFill>
                  <a:srgbClr val="000000"/>
                </a:solidFill>
                <a:effectLst/>
                <a:latin typeface="Comic Sans MS" panose="030F0702030302020204" pitchFamily="66" charset="0"/>
                <a:ea typeface="Times New Roman" pitchFamily="18" charset="0"/>
                <a:cs typeface="Times New Roman" pitchFamily="18" charset="0"/>
              </a:rPr>
              <a:t> </a:t>
            </a:r>
            <a:r>
              <a:rPr kumimoji="0" lang="en-US" b="1" i="0" u="none" strike="noStrike" cap="none" normalizeH="0" dirty="0" smtClean="0">
                <a:ln>
                  <a:noFill/>
                </a:ln>
                <a:solidFill>
                  <a:srgbClr val="000000"/>
                </a:solidFill>
                <a:effectLst/>
                <a:latin typeface="Comic Sans MS" panose="030F0702030302020204" pitchFamily="66" charset="0"/>
                <a:ea typeface="Times New Roman" pitchFamily="18" charset="0"/>
                <a:cs typeface="Times New Roman" pitchFamily="18" charset="0"/>
              </a:rPr>
              <a:t>radioactivity</a:t>
            </a:r>
            <a:r>
              <a:rPr kumimoji="0" lang="en-US" b="1"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 was completely absorbed </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into systemic circulation after SC injection.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dirty="0" smtClean="0">
              <a:solidFill>
                <a:srgbClr val="000000"/>
              </a:solidFill>
              <a:latin typeface="Comic Sans MS" panose="030F0702030302020204" pitchFamily="66"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b="0" i="1"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  In vitro</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 study showed increased formation of </a:t>
            </a:r>
            <a:r>
              <a:rPr kumimoji="0" lang="en-US" b="0" i="0" u="none" strike="noStrike" cap="none" normalizeH="0" baseline="0" dirty="0" err="1" smtClean="0">
                <a:ln>
                  <a:noFill/>
                </a:ln>
                <a:solidFill>
                  <a:srgbClr val="000000"/>
                </a:solidFill>
                <a:effectLst/>
                <a:latin typeface="Comic Sans MS" panose="030F0702030302020204" pitchFamily="66" charset="0"/>
                <a:ea typeface="Times New Roman" pitchFamily="18" charset="0"/>
                <a:cs typeface="Times New Roman" pitchFamily="18" charset="0"/>
              </a:rPr>
              <a:t>degradants</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 of [</a:t>
            </a:r>
            <a:r>
              <a:rPr kumimoji="0" lang="en-US" b="0" i="0" u="none" strike="noStrike" cap="none" normalizeH="0" baseline="30000" dirty="0" smtClean="0">
                <a:ln>
                  <a:noFill/>
                </a:ln>
                <a:solidFill>
                  <a:srgbClr val="000000"/>
                </a:solidFill>
                <a:effectLst/>
                <a:latin typeface="Comic Sans MS" panose="030F0702030302020204" pitchFamily="66" charset="0"/>
                <a:ea typeface="Times New Roman" pitchFamily="18" charset="0"/>
                <a:cs typeface="Times New Roman" pitchFamily="18" charset="0"/>
              </a:rPr>
              <a:t>125</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1]Peptide A during the incubation with fresh rat skin but not with boiled skin. A major metabolite peak was detected in the skin incubation sample using the HPLC </a:t>
            </a:r>
            <a:r>
              <a:rPr kumimoji="0" lang="en-US" b="0" i="0" u="none" strike="noStrike" cap="none" normalizeH="0" baseline="0" dirty="0" err="1" smtClean="0">
                <a:ln>
                  <a:noFill/>
                </a:ln>
                <a:solidFill>
                  <a:srgbClr val="000000"/>
                </a:solidFill>
                <a:effectLst/>
                <a:latin typeface="Comic Sans MS" panose="030F0702030302020204" pitchFamily="66" charset="0"/>
                <a:ea typeface="Times New Roman" pitchFamily="18" charset="0"/>
                <a:cs typeface="Times New Roman" pitchFamily="18" charset="0"/>
              </a:rPr>
              <a:t>radiochromatography</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dirty="0" smtClean="0">
              <a:solidFill>
                <a:srgbClr val="000000"/>
              </a:solidFill>
              <a:latin typeface="Comic Sans MS" panose="030F0702030302020204" pitchFamily="66"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  The metabolite peak at the same retention time was also observed in plasma of rats after SC </a:t>
            </a:r>
            <a:r>
              <a:rPr kumimoji="0" lang="en-US" b="0" i="0" u="none" strike="noStrike" cap="none" normalizeH="0" baseline="0" dirty="0" err="1" smtClean="0">
                <a:ln>
                  <a:noFill/>
                </a:ln>
                <a:solidFill>
                  <a:srgbClr val="000000"/>
                </a:solidFill>
                <a:effectLst/>
                <a:latin typeface="Comic Sans MS" panose="030F0702030302020204" pitchFamily="66" charset="0"/>
                <a:ea typeface="Times New Roman" pitchFamily="18" charset="0"/>
                <a:cs typeface="Times New Roman" pitchFamily="18" charset="0"/>
              </a:rPr>
              <a:t>adiminstration</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 of [</a:t>
            </a:r>
            <a:r>
              <a:rPr kumimoji="0" lang="en-US" b="0" i="0" u="none" strike="noStrike" cap="none" normalizeH="0" baseline="30000" dirty="0" smtClean="0">
                <a:ln>
                  <a:noFill/>
                </a:ln>
                <a:solidFill>
                  <a:srgbClr val="000000"/>
                </a:solidFill>
                <a:effectLst/>
                <a:latin typeface="Comic Sans MS" panose="030F0702030302020204" pitchFamily="66" charset="0"/>
                <a:ea typeface="Times New Roman" pitchFamily="18" charset="0"/>
                <a:cs typeface="Times New Roman" pitchFamily="18" charset="0"/>
              </a:rPr>
              <a:t>125</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1]Peptide A, but not in samples after IV dosing.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dirty="0" smtClean="0">
              <a:solidFill>
                <a:srgbClr val="000000"/>
              </a:solidFill>
              <a:latin typeface="Comic Sans MS" panose="030F0702030302020204" pitchFamily="66"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   Results from this study demonstrated that while CR formulation prolonged the systemic t</a:t>
            </a:r>
            <a:r>
              <a:rPr kumimoji="0" lang="en-US" b="0" i="0" u="none" strike="noStrike" cap="none" normalizeH="0" baseline="-30000" dirty="0" smtClean="0">
                <a:ln>
                  <a:noFill/>
                </a:ln>
                <a:solidFill>
                  <a:srgbClr val="000000"/>
                </a:solidFill>
                <a:effectLst/>
                <a:latin typeface="Comic Sans MS" panose="030F0702030302020204" pitchFamily="66" charset="0"/>
                <a:ea typeface="Times New Roman" pitchFamily="18" charset="0"/>
                <a:cs typeface="Times New Roman" pitchFamily="18" charset="0"/>
              </a:rPr>
              <a:t>1/2 </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of Peptide A, </a:t>
            </a:r>
            <a:r>
              <a:rPr kumimoji="0" lang="en-US" b="1"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metabolism of the peptide in skin </a:t>
            </a:r>
            <a:r>
              <a:rPr kumimoji="0" lang="en-US" b="0" i="0" u="none" strike="noStrike" cap="none" normalizeH="0" baseline="0" dirty="0" smtClean="0">
                <a:ln>
                  <a:noFill/>
                </a:ln>
                <a:solidFill>
                  <a:srgbClr val="000000"/>
                </a:solidFill>
                <a:effectLst/>
                <a:latin typeface="Comic Sans MS" panose="030F0702030302020204" pitchFamily="66" charset="0"/>
                <a:ea typeface="Times New Roman" pitchFamily="18" charset="0"/>
                <a:cs typeface="Times New Roman" pitchFamily="18" charset="0"/>
              </a:rPr>
              <a:t>during its prolonged residence could potentially offset its systemic exposure. Thus, caution needs to be taken to balance the increase of half-life and the decrease of exposure while choosing a right formulation.</a:t>
            </a:r>
            <a:endParaRPr kumimoji="0" lang="en-US" b="0" i="0" u="none" strike="noStrike" cap="none" normalizeH="0" baseline="0" dirty="0" smtClean="0">
              <a:ln>
                <a:noFill/>
              </a:ln>
              <a:solidFill>
                <a:schemeClr val="tx1"/>
              </a:solidFill>
              <a:effectLst/>
              <a:latin typeface="Comic Sans MS" panose="030F0702030302020204" pitchFamily="66" charset="0"/>
            </a:endParaRPr>
          </a:p>
        </p:txBody>
      </p:sp>
      <p:sp>
        <p:nvSpPr>
          <p:cNvPr id="4" name="Title 1"/>
          <p:cNvSpPr txBox="1">
            <a:spLocks/>
          </p:cNvSpPr>
          <p:nvPr/>
        </p:nvSpPr>
        <p:spPr>
          <a:xfrm>
            <a:off x="436412" y="304800"/>
            <a:ext cx="5811988" cy="519546"/>
          </a:xfrm>
          <a:prstGeom prst="rect">
            <a:avLst/>
          </a:prstGeom>
        </p:spPr>
        <p:txBody>
          <a:bodyPr/>
          <a:lstStyle/>
          <a:p>
            <a:pPr marL="0" marR="0" lvl="0" indent="0" defTabSz="3551238" rtl="0" eaLnBrk="1" fontAlgn="base" latinLnBrk="0" hangingPunct="1">
              <a:lnSpc>
                <a:spcPct val="100000"/>
              </a:lnSpc>
              <a:spcBef>
                <a:spcPct val="0"/>
              </a:spcBef>
              <a:spcAft>
                <a:spcPct val="0"/>
              </a:spcAft>
              <a:buClrTx/>
              <a:buSzTx/>
              <a:buFontTx/>
              <a:buNone/>
              <a:tabLst/>
              <a:defRPr/>
            </a:pPr>
            <a:r>
              <a:rPr kumimoji="0" lang="en-US" b="1" u="none" strike="noStrike" kern="0" cap="none" spc="0" normalizeH="0" baseline="0" noProof="0" dirty="0" smtClean="0">
                <a:ln>
                  <a:noFill/>
                </a:ln>
                <a:solidFill>
                  <a:schemeClr val="tx2"/>
                </a:solidFill>
                <a:effectLst/>
                <a:uLnTx/>
                <a:uFillTx/>
                <a:latin typeface="Comic Sans MS" panose="030F0702030302020204" pitchFamily="66" charset="0"/>
                <a:ea typeface="+mj-ea"/>
                <a:cs typeface="+mj-cs"/>
              </a:rPr>
              <a:t>Conclusions</a:t>
            </a:r>
            <a:endParaRPr kumimoji="0" lang="en-US" b="1" u="none" strike="noStrike" kern="0" cap="none" spc="0" normalizeH="0" baseline="0" noProof="0" dirty="0">
              <a:ln>
                <a:noFill/>
              </a:ln>
              <a:solidFill>
                <a:schemeClr val="tx2"/>
              </a:solidFill>
              <a:effectLst/>
              <a:uLnTx/>
              <a:uFillTx/>
              <a:latin typeface="Comic Sans MS" panose="030F0702030302020204" pitchFamily="66"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OMICS International Conferences</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1372861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Acknowledgements</a:t>
            </a:r>
            <a:endParaRPr lang="en-US" dirty="0">
              <a:latin typeface="Comic Sans MS" panose="030F0702030302020204" pitchFamily="66" charset="0"/>
            </a:endParaRPr>
          </a:p>
        </p:txBody>
      </p:sp>
      <p:sp>
        <p:nvSpPr>
          <p:cNvPr id="3" name="Slide Number Placeholder 2"/>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D4C8BE4C-B1D4-4A8A-9A78-DACC385F4DA7}" type="slidenum">
              <a:rPr lang="en-US" smtClean="0">
                <a:latin typeface="Comic Sans MS" panose="030F0702030302020204" pitchFamily="66" charset="0"/>
              </a:rPr>
              <a:pPr>
                <a:defRPr/>
              </a:pPr>
              <a:t>20</a:t>
            </a:fld>
            <a:endParaRPr lang="en-US">
              <a:latin typeface="Comic Sans MS" panose="030F0702030302020204" pitchFamily="66" charset="0"/>
            </a:endParaRPr>
          </a:p>
        </p:txBody>
      </p:sp>
      <p:sp>
        <p:nvSpPr>
          <p:cNvPr id="4" name="Content Placeholder 2"/>
          <p:cNvSpPr txBox="1">
            <a:spLocks/>
          </p:cNvSpPr>
          <p:nvPr/>
        </p:nvSpPr>
        <p:spPr>
          <a:xfrm>
            <a:off x="381000" y="1219200"/>
            <a:ext cx="4724400" cy="4525963"/>
          </a:xfrm>
          <a:prstGeom prst="rect">
            <a:avLst/>
          </a:prstGeom>
        </p:spPr>
        <p:txBody>
          <a:bodyPr/>
          <a:lstStyle/>
          <a:p>
            <a:pPr marL="342900" marR="0" lvl="0" indent="-342900" algn="l" defTabSz="914400" rtl="0" eaLnBrk="0" fontAlgn="base" latinLnBrk="0" hangingPunct="0">
              <a:lnSpc>
                <a:spcPct val="100000"/>
              </a:lnSpc>
              <a:spcBef>
                <a:spcPct val="0"/>
              </a:spcBef>
              <a:spcAft>
                <a:spcPts val="600"/>
              </a:spcAft>
              <a:buClr>
                <a:srgbClr val="002596"/>
              </a:buClr>
              <a:buSzTx/>
              <a:tabLst/>
              <a:defRPr/>
            </a:pPr>
            <a:r>
              <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rPr>
              <a:t>David </a:t>
            </a:r>
            <a:r>
              <a:rPr kumimoji="0" lang="en-US" b="0" i="0" u="none" strike="noStrike" kern="1200" cap="none" spc="0" normalizeH="0" baseline="0" noProof="0" dirty="0" err="1" smtClean="0">
                <a:ln>
                  <a:noFill/>
                </a:ln>
                <a:effectLst/>
                <a:uLnTx/>
                <a:uFillTx/>
                <a:latin typeface="Comic Sans MS" panose="030F0702030302020204" pitchFamily="66" charset="0"/>
                <a:cs typeface="Arial" pitchFamily="34" charset="0"/>
              </a:rPr>
              <a:t>DeFranco</a:t>
            </a:r>
            <a:r>
              <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rPr>
              <a:t>, </a:t>
            </a:r>
          </a:p>
          <a:p>
            <a:pPr marL="342900" marR="0" lvl="0" indent="-342900" algn="l" defTabSz="914400" rtl="0" eaLnBrk="0" fontAlgn="base" latinLnBrk="0" hangingPunct="0">
              <a:lnSpc>
                <a:spcPct val="100000"/>
              </a:lnSpc>
              <a:spcBef>
                <a:spcPct val="0"/>
              </a:spcBef>
              <a:spcAft>
                <a:spcPts val="600"/>
              </a:spcAft>
              <a:buClr>
                <a:srgbClr val="002596"/>
              </a:buClr>
              <a:buSzTx/>
              <a:tabLst/>
              <a:defRPr/>
            </a:pPr>
            <a:r>
              <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rPr>
              <a:t>Jennifer Spencer-Pierce, </a:t>
            </a:r>
          </a:p>
          <a:p>
            <a:pPr marL="342900" marR="0" lvl="0" indent="-342900" algn="l" defTabSz="914400" rtl="0" eaLnBrk="0" fontAlgn="base" latinLnBrk="0" hangingPunct="0">
              <a:lnSpc>
                <a:spcPct val="100000"/>
              </a:lnSpc>
              <a:spcBef>
                <a:spcPct val="0"/>
              </a:spcBef>
              <a:spcAft>
                <a:spcPts val="600"/>
              </a:spcAft>
              <a:buClr>
                <a:srgbClr val="002596"/>
              </a:buClr>
              <a:buSzTx/>
              <a:tabLst/>
              <a:defRPr/>
            </a:pPr>
            <a:r>
              <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rPr>
              <a:t>Jianqing Chen, </a:t>
            </a:r>
          </a:p>
          <a:p>
            <a:pPr marL="342900" marR="0" lvl="0" indent="-342900" algn="l" defTabSz="914400" rtl="0" eaLnBrk="0" fontAlgn="base" latinLnBrk="0" hangingPunct="0">
              <a:lnSpc>
                <a:spcPct val="100000"/>
              </a:lnSpc>
              <a:spcBef>
                <a:spcPct val="0"/>
              </a:spcBef>
              <a:spcAft>
                <a:spcPts val="600"/>
              </a:spcAft>
              <a:buClr>
                <a:srgbClr val="002596"/>
              </a:buClr>
              <a:buSzTx/>
              <a:tabLst/>
              <a:defRPr/>
            </a:pPr>
            <a:r>
              <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rPr>
              <a:t>Quazi Shakey, </a:t>
            </a:r>
          </a:p>
          <a:p>
            <a:pPr marL="342900" marR="0" lvl="0" indent="-342900" algn="l" defTabSz="914400" rtl="0" eaLnBrk="0" fontAlgn="base" latinLnBrk="0" hangingPunct="0">
              <a:lnSpc>
                <a:spcPct val="100000"/>
              </a:lnSpc>
              <a:spcBef>
                <a:spcPct val="0"/>
              </a:spcBef>
              <a:spcAft>
                <a:spcPts val="600"/>
              </a:spcAft>
              <a:buClr>
                <a:srgbClr val="002596"/>
              </a:buClr>
              <a:buSzTx/>
              <a:tabLst/>
              <a:defRPr/>
            </a:pPr>
            <a:r>
              <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rPr>
              <a:t>Josef Ozer, </a:t>
            </a:r>
          </a:p>
          <a:p>
            <a:pPr marL="342900" marR="0" lvl="0" indent="-342900" algn="l" defTabSz="914400" rtl="0" eaLnBrk="0" fontAlgn="base" latinLnBrk="0" hangingPunct="0">
              <a:lnSpc>
                <a:spcPct val="100000"/>
              </a:lnSpc>
              <a:spcBef>
                <a:spcPct val="0"/>
              </a:spcBef>
              <a:spcAft>
                <a:spcPts val="600"/>
              </a:spcAft>
              <a:buClr>
                <a:srgbClr val="002596"/>
              </a:buClr>
              <a:buSzTx/>
              <a:tabLst/>
              <a:defRPr/>
            </a:pPr>
            <a:r>
              <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rPr>
              <a:t>Xin Xu, </a:t>
            </a:r>
          </a:p>
          <a:p>
            <a:pPr marL="342900" marR="0" lvl="0" indent="-342900" algn="l" defTabSz="914400" rtl="0" eaLnBrk="0" fontAlgn="base" latinLnBrk="0" hangingPunct="0">
              <a:lnSpc>
                <a:spcPct val="100000"/>
              </a:lnSpc>
              <a:spcBef>
                <a:spcPct val="0"/>
              </a:spcBef>
              <a:spcAft>
                <a:spcPts val="600"/>
              </a:spcAft>
              <a:buClr>
                <a:srgbClr val="002596"/>
              </a:buClr>
              <a:buSzTx/>
              <a:tabLst/>
              <a:defRPr/>
            </a:pPr>
            <a:r>
              <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rPr>
              <a:t>Bonnie Rup</a:t>
            </a:r>
          </a:p>
          <a:p>
            <a:pPr marL="342900" marR="0" lvl="0" indent="-342900" algn="l" defTabSz="914400" rtl="0" eaLnBrk="0" fontAlgn="base" latinLnBrk="0" hangingPunct="0">
              <a:lnSpc>
                <a:spcPct val="100000"/>
              </a:lnSpc>
              <a:spcBef>
                <a:spcPct val="0"/>
              </a:spcBef>
              <a:spcAft>
                <a:spcPts val="600"/>
              </a:spcAft>
              <a:buClr>
                <a:srgbClr val="002596"/>
              </a:buClr>
              <a:buSzTx/>
              <a:tabLst/>
              <a:defRPr/>
            </a:pPr>
            <a:endPar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endParaRPr>
          </a:p>
          <a:p>
            <a:pPr marL="342900" marR="0" lvl="0" indent="-342900" algn="l" defTabSz="914400" rtl="0" eaLnBrk="0" fontAlgn="base" latinLnBrk="0" hangingPunct="0">
              <a:lnSpc>
                <a:spcPct val="100000"/>
              </a:lnSpc>
              <a:spcBef>
                <a:spcPct val="0"/>
              </a:spcBef>
              <a:spcAft>
                <a:spcPts val="600"/>
              </a:spcAft>
              <a:buClr>
                <a:srgbClr val="002596"/>
              </a:buClr>
              <a:buSzTx/>
              <a:tabLst/>
              <a:defRPr/>
            </a:pPr>
            <a:r>
              <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rPr>
              <a:t>Katherine Wright, </a:t>
            </a:r>
          </a:p>
          <a:p>
            <a:pPr marL="342900" marR="0" lvl="0" indent="-342900" algn="l" defTabSz="914400" rtl="0" eaLnBrk="0" fontAlgn="base" latinLnBrk="0" hangingPunct="0">
              <a:lnSpc>
                <a:spcPct val="100000"/>
              </a:lnSpc>
              <a:spcBef>
                <a:spcPct val="0"/>
              </a:spcBef>
              <a:spcAft>
                <a:spcPts val="600"/>
              </a:spcAft>
              <a:buClr>
                <a:srgbClr val="002596"/>
              </a:buClr>
              <a:buSzTx/>
              <a:tabLst/>
              <a:defRPr/>
            </a:pPr>
            <a:r>
              <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rPr>
              <a:t>Dawn Dufield</a:t>
            </a:r>
          </a:p>
          <a:p>
            <a:pPr marL="342900" marR="0" lvl="0" indent="-342900" algn="l" defTabSz="914400" rtl="0" eaLnBrk="0" fontAlgn="base" latinLnBrk="0" hangingPunct="0">
              <a:lnSpc>
                <a:spcPct val="100000"/>
              </a:lnSpc>
              <a:spcBef>
                <a:spcPct val="0"/>
              </a:spcBef>
              <a:spcAft>
                <a:spcPts val="600"/>
              </a:spcAft>
              <a:buClr>
                <a:srgbClr val="002596"/>
              </a:buClr>
              <a:buSzTx/>
              <a:tabLst/>
              <a:defRPr/>
            </a:pPr>
            <a:endParaRPr kumimoji="0" lang="en-US" b="0" i="0" u="none" strike="noStrike" kern="1200" cap="none" spc="0" normalizeH="0" baseline="0" noProof="0" dirty="0" smtClean="0">
              <a:ln>
                <a:noFill/>
              </a:ln>
              <a:effectLst/>
              <a:uLnTx/>
              <a:uFillTx/>
              <a:latin typeface="Comic Sans MS" panose="030F0702030302020204" pitchFamily="66" charset="0"/>
              <a:cs typeface="Arial" pitchFamily="34" charset="0"/>
            </a:endParaRPr>
          </a:p>
        </p:txBody>
      </p:sp>
      <p:sp>
        <p:nvSpPr>
          <p:cNvPr id="5" name="Rectangle 4"/>
          <p:cNvSpPr/>
          <p:nvPr/>
        </p:nvSpPr>
        <p:spPr>
          <a:xfrm>
            <a:off x="4267200" y="1066800"/>
            <a:ext cx="4572000" cy="5324535"/>
          </a:xfrm>
          <a:prstGeom prst="rect">
            <a:avLst/>
          </a:prstGeom>
        </p:spPr>
        <p:txBody>
          <a:bodyPr wrap="square">
            <a:spAutoFit/>
          </a:bodyPr>
          <a:lstStyle/>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Roger Pak,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Ramin Darvari,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David Chen,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Aadithya Krishnan,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Heather Farrell</a:t>
            </a:r>
          </a:p>
          <a:p>
            <a:pPr marL="342900" lvl="0" indent="-342900" eaLnBrk="0" hangingPunct="0">
              <a:spcAft>
                <a:spcPts val="600"/>
              </a:spcAft>
              <a:buClr>
                <a:srgbClr val="002596"/>
              </a:buClr>
              <a:defRPr/>
            </a:pPr>
            <a:endParaRPr lang="en-US" dirty="0" smtClean="0">
              <a:latin typeface="Comic Sans MS" panose="030F0702030302020204" pitchFamily="66" charset="0"/>
              <a:cs typeface="Arial" pitchFamily="34" charset="0"/>
            </a:endParaRP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Terrie </a:t>
            </a:r>
            <a:r>
              <a:rPr lang="en-US" dirty="0" err="1" smtClean="0">
                <a:latin typeface="Comic Sans MS" panose="030F0702030302020204" pitchFamily="66" charset="0"/>
                <a:cs typeface="Arial" pitchFamily="34" charset="0"/>
              </a:rPr>
              <a:t>Cunliffe</a:t>
            </a:r>
            <a:r>
              <a:rPr lang="en-US" dirty="0" smtClean="0">
                <a:latin typeface="Comic Sans MS" panose="030F0702030302020204" pitchFamily="66" charset="0"/>
                <a:cs typeface="Arial" pitchFamily="34" charset="0"/>
              </a:rPr>
              <a:t>-Beamer</a:t>
            </a:r>
            <a:r>
              <a:rPr lang="en-US" b="1" dirty="0" smtClean="0">
                <a:latin typeface="Comic Sans MS" panose="030F0702030302020204" pitchFamily="66" charset="0"/>
                <a:cs typeface="Arial" pitchFamily="34" charset="0"/>
              </a:rPr>
              <a:t>,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Cyndi Filliettaz,</a:t>
            </a:r>
            <a:r>
              <a:rPr lang="en-US" b="1" dirty="0" smtClean="0">
                <a:latin typeface="Comic Sans MS" panose="030F0702030302020204" pitchFamily="66" charset="0"/>
                <a:cs typeface="Arial" pitchFamily="34" charset="0"/>
              </a:rPr>
              <a:t>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Rich Miller,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Kimberly Muzzi,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Todd Turner,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Barbara </a:t>
            </a:r>
            <a:r>
              <a:rPr lang="en-US" dirty="0" err="1" smtClean="0">
                <a:latin typeface="Comic Sans MS" panose="030F0702030302020204" pitchFamily="66" charset="0"/>
                <a:cs typeface="Arial" pitchFamily="34" charset="0"/>
              </a:rPr>
              <a:t>Countey</a:t>
            </a:r>
            <a:r>
              <a:rPr lang="en-US" dirty="0" smtClean="0">
                <a:latin typeface="Comic Sans MS" panose="030F0702030302020204" pitchFamily="66" charset="0"/>
                <a:cs typeface="Arial" pitchFamily="34" charset="0"/>
              </a:rPr>
              <a:t>,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Laura Danner, </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Jerome Giddings</a:t>
            </a:r>
          </a:p>
          <a:p>
            <a:pPr marL="342900" lvl="0" indent="-342900" eaLnBrk="0" hangingPunct="0">
              <a:spcAft>
                <a:spcPts val="600"/>
              </a:spcAft>
              <a:buClr>
                <a:srgbClr val="002596"/>
              </a:buClr>
              <a:defRPr/>
            </a:pPr>
            <a:r>
              <a:rPr lang="en-US" dirty="0" smtClean="0">
                <a:latin typeface="Comic Sans MS" panose="030F0702030302020204" pitchFamily="66" charset="0"/>
                <a:cs typeface="Arial" pitchFamily="34" charset="0"/>
              </a:rPr>
              <a:t>Jim Rohrbacher</a:t>
            </a:r>
            <a:endParaRPr lang="en-US"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Slide Number Placeholder 1"/>
          <p:cNvSpPr>
            <a:spLocks noGrp="1"/>
          </p:cNvSpPr>
          <p:nvPr>
            <p:ph type="sldNum" sz="quarter" idx="10"/>
          </p:nvPr>
        </p:nvSpPr>
        <p:spPr/>
        <p:txBody>
          <a:bodyPr/>
          <a:lstStyle/>
          <a:p>
            <a:pPr>
              <a:defRPr/>
            </a:pPr>
            <a:r>
              <a:rPr lang="en-US" smtClean="0"/>
              <a:t>Pfizer Confidential  </a:t>
            </a:r>
            <a:r>
              <a:rPr lang="en-US" smtClean="0">
                <a:latin typeface="Arial"/>
                <a:cs typeface="Arial"/>
              </a:rPr>
              <a:t>│  </a:t>
            </a:r>
            <a:fld id="{6510F98E-E516-4319-9A18-8F0583566E2B}" type="slidenum">
              <a:rPr lang="en-US" smtClean="0"/>
              <a:pPr>
                <a:defRPr/>
              </a:pPr>
              <a:t>21</a:t>
            </a:fld>
            <a:endParaRPr lang="en-US"/>
          </a:p>
        </p:txBody>
      </p:sp>
      <p:pic>
        <p:nvPicPr>
          <p:cNvPr id="3074" name="Picture 2" descr="http://pgs.pfizer.com/opu/scb/andover/PublishingImages/site%20picture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99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Slide Number Placeholder 1"/>
          <p:cNvSpPr>
            <a:spLocks noGrp="1"/>
          </p:cNvSpPr>
          <p:nvPr>
            <p:ph type="sldNum" sz="quarter" idx="10"/>
          </p:nvPr>
        </p:nvSpPr>
        <p:spPr/>
        <p:txBody>
          <a:bodyPr/>
          <a:lstStyle/>
          <a:p>
            <a:pPr>
              <a:defRPr/>
            </a:pPr>
            <a:r>
              <a:rPr lang="en-US" smtClean="0"/>
              <a:t>Pfizer Confidential  </a:t>
            </a:r>
            <a:r>
              <a:rPr lang="en-US" smtClean="0">
                <a:latin typeface="Arial"/>
                <a:cs typeface="Arial"/>
              </a:rPr>
              <a:t>│  </a:t>
            </a:r>
            <a:fld id="{6510F98E-E516-4319-9A18-8F0583566E2B}" type="slidenum">
              <a:rPr lang="en-US" smtClean="0"/>
              <a:pPr>
                <a:defRPr/>
              </a:pPr>
              <a:t>22</a:t>
            </a:fld>
            <a:endParaRPr lang="en-US"/>
          </a:p>
        </p:txBody>
      </p:sp>
      <p:pic>
        <p:nvPicPr>
          <p:cNvPr id="4098" name="Picture 2" descr="http://www.allnationsbustours.com/boston-skyli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88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5105400"/>
            <a:ext cx="2926507" cy="707886"/>
          </a:xfrm>
          <a:prstGeom prst="rect">
            <a:avLst/>
          </a:prstGeom>
          <a:noFill/>
        </p:spPr>
        <p:txBody>
          <a:bodyPr wrap="none" rtlCol="0">
            <a:spAutoFit/>
          </a:bodyPr>
          <a:lstStyle/>
          <a:p>
            <a:r>
              <a:rPr lang="en-US" sz="4000" b="1" dirty="0" smtClean="0">
                <a:solidFill>
                  <a:srgbClr val="FFFF00"/>
                </a:solidFill>
              </a:rPr>
              <a:t>Thank You!</a:t>
            </a:r>
            <a:endParaRPr lang="en-US" sz="4000" b="1" dirty="0">
              <a:solidFill>
                <a:srgbClr val="FFFF00"/>
              </a:solidFill>
            </a:endParaRPr>
          </a:p>
        </p:txBody>
      </p:sp>
      <p:sp>
        <p:nvSpPr>
          <p:cNvPr id="5" name="TextBox 4"/>
          <p:cNvSpPr txBox="1"/>
          <p:nvPr/>
        </p:nvSpPr>
        <p:spPr>
          <a:xfrm>
            <a:off x="1600200" y="2373868"/>
            <a:ext cx="979755" cy="369332"/>
          </a:xfrm>
          <a:prstGeom prst="rect">
            <a:avLst/>
          </a:prstGeom>
          <a:noFill/>
        </p:spPr>
        <p:txBody>
          <a:bodyPr wrap="none" rtlCol="0">
            <a:spAutoFit/>
          </a:bodyPr>
          <a:lstStyle/>
          <a:p>
            <a:r>
              <a:rPr lang="en-US" b="1" dirty="0" smtClean="0"/>
              <a:t>Boston</a:t>
            </a:r>
            <a:endParaRPr lang="en-US" b="1" dirty="0"/>
          </a:p>
        </p:txBody>
      </p:sp>
    </p:spTree>
    <p:extLst>
      <p:ext uri="{BB962C8B-B14F-4D97-AF65-F5344CB8AC3E}">
        <p14:creationId xmlns:p14="http://schemas.microsoft.com/office/powerpoint/2010/main" val="35849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US" sz="2800" dirty="0" smtClean="0"/>
          </a:p>
          <a:p>
            <a:pPr marL="0" indent="0" algn="ctr">
              <a:buNone/>
            </a:pPr>
            <a:r>
              <a:rPr lang="en-US" sz="2800" dirty="0" smtClean="0"/>
              <a:t>We </a:t>
            </a:r>
            <a:r>
              <a:rPr lang="en-US" sz="2800" dirty="0"/>
              <a:t>welcome you all to </a:t>
            </a:r>
            <a:r>
              <a:rPr lang="en-US" sz="2800" dirty="0" smtClean="0"/>
              <a:t>our future </a:t>
            </a:r>
            <a:r>
              <a:rPr lang="en-US" sz="2800" dirty="0"/>
              <a:t>conferences of </a:t>
            </a:r>
            <a:r>
              <a:rPr lang="en-US" sz="2800" dirty="0" smtClean="0"/>
              <a:t>OMICS International</a:t>
            </a:r>
            <a:endParaRPr lang="en-US" sz="2800" dirty="0"/>
          </a:p>
          <a:p>
            <a:pPr marL="0" indent="0">
              <a:buNone/>
            </a:pPr>
            <a:r>
              <a:rPr lang="en-IN" sz="2800" dirty="0" smtClean="0"/>
              <a:t>       4</a:t>
            </a:r>
            <a:r>
              <a:rPr lang="en-IN" sz="2800" baseline="30000" dirty="0" smtClean="0"/>
              <a:t>th</a:t>
            </a:r>
            <a:r>
              <a:rPr lang="en-IN" sz="2800" baseline="30000" dirty="0"/>
              <a:t> </a:t>
            </a:r>
            <a:r>
              <a:rPr lang="en-IN" sz="2800" dirty="0"/>
              <a:t>Annual Conference on </a:t>
            </a:r>
            <a:r>
              <a:rPr lang="en-IN" sz="2800" dirty="0" smtClean="0"/>
              <a:t>European Pharma Congress</a:t>
            </a:r>
            <a:endParaRPr lang="en-IN" sz="2800" dirty="0"/>
          </a:p>
          <a:p>
            <a:pPr marL="0" indent="0">
              <a:buNone/>
            </a:pPr>
            <a:r>
              <a:rPr lang="en-IN" sz="2800" dirty="0"/>
              <a:t> </a:t>
            </a:r>
            <a:r>
              <a:rPr lang="en-IN" sz="2800" dirty="0" smtClean="0"/>
              <a:t>                           June 18-20,2016, Berlin, Germany. </a:t>
            </a:r>
          </a:p>
          <a:p>
            <a:pPr marL="0" indent="0">
              <a:buNone/>
            </a:pPr>
            <a:r>
              <a:rPr lang="en-US" sz="2800" dirty="0" smtClean="0"/>
              <a:t>         </a:t>
            </a:r>
            <a:r>
              <a:rPr lang="en-US" sz="2800" dirty="0" smtClean="0">
                <a:hlinkClick r:id="rId2"/>
              </a:rPr>
              <a:t>http</a:t>
            </a:r>
            <a:r>
              <a:rPr lang="en-US" sz="2800" dirty="0">
                <a:hlinkClick r:id="rId2"/>
              </a:rPr>
              <a:t>://</a:t>
            </a:r>
            <a:r>
              <a:rPr lang="en-US" sz="2800" dirty="0" smtClean="0">
                <a:hlinkClick r:id="rId2"/>
              </a:rPr>
              <a:t>europe.pharmaceuticalconferences.com/</a:t>
            </a:r>
            <a:r>
              <a:rPr lang="en-US" sz="2800" dirty="0" smtClean="0"/>
              <a:t> </a:t>
            </a:r>
            <a:endParaRPr lang="en-US" sz="2800" dirty="0"/>
          </a:p>
        </p:txBody>
      </p:sp>
    </p:spTree>
    <p:extLst>
      <p:ext uri="{BB962C8B-B14F-4D97-AF65-F5344CB8AC3E}">
        <p14:creationId xmlns:p14="http://schemas.microsoft.com/office/powerpoint/2010/main" val="286985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8600" y="2286000"/>
            <a:ext cx="7620000" cy="1600200"/>
          </a:xfrm>
        </p:spPr>
        <p:txBody>
          <a:bodyPr>
            <a:normAutofit/>
          </a:bodyPr>
          <a:lstStyle/>
          <a:p>
            <a:r>
              <a:rPr lang="en-US" sz="2500" dirty="0" smtClean="0">
                <a:latin typeface="Comic Sans MS" panose="030F0702030302020204" pitchFamily="66" charset="0"/>
              </a:rPr>
              <a:t>Skin Metabolism of </a:t>
            </a:r>
            <a:r>
              <a:rPr lang="en-US" sz="2500" dirty="0" err="1" smtClean="0">
                <a:latin typeface="Comic Sans MS" panose="030F0702030302020204" pitchFamily="66" charset="0"/>
              </a:rPr>
              <a:t>Biotherapeutics</a:t>
            </a:r>
            <a:r>
              <a:rPr lang="en-US" sz="2500" dirty="0" smtClean="0">
                <a:latin typeface="Comic Sans MS" panose="030F0702030302020204" pitchFamily="66" charset="0"/>
              </a:rPr>
              <a:t> as a Limiting Factor for Subcutaneous Bioavailability </a:t>
            </a:r>
          </a:p>
        </p:txBody>
      </p:sp>
      <p:sp>
        <p:nvSpPr>
          <p:cNvPr id="3075" name="Subtitle 2"/>
          <p:cNvSpPr>
            <a:spLocks noGrp="1"/>
          </p:cNvSpPr>
          <p:nvPr>
            <p:ph type="subTitle" idx="1"/>
          </p:nvPr>
        </p:nvSpPr>
        <p:spPr>
          <a:xfrm>
            <a:off x="457200" y="3810000"/>
            <a:ext cx="6858000" cy="457200"/>
          </a:xfrm>
        </p:spPr>
        <p:txBody>
          <a:bodyPr/>
          <a:lstStyle/>
          <a:p>
            <a:pPr eaLnBrk="1" hangingPunct="1"/>
            <a:r>
              <a:rPr lang="en-US" sz="2000" dirty="0" smtClean="0">
                <a:latin typeface="Comic Sans MS" panose="030F0702030302020204" pitchFamily="66" charset="0"/>
              </a:rPr>
              <a:t>Mengmeng Wang</a:t>
            </a:r>
          </a:p>
          <a:p>
            <a:pPr eaLnBrk="1" hangingPunct="1"/>
            <a:r>
              <a:rPr lang="en-US" sz="2000" dirty="0" smtClean="0">
                <a:latin typeface="Comic Sans MS" panose="030F0702030302020204" pitchFamily="66" charset="0"/>
              </a:rPr>
              <a:t>LM ADME, </a:t>
            </a:r>
          </a:p>
          <a:p>
            <a:pPr eaLnBrk="1" hangingPunct="1"/>
            <a:r>
              <a:rPr lang="en-US" sz="2000" dirty="0" smtClean="0">
                <a:latin typeface="Comic Sans MS" panose="030F0702030302020204" pitchFamily="66" charset="0"/>
              </a:rPr>
              <a:t>Pharmacokinetics, Dynamics and </a:t>
            </a:r>
            <a:r>
              <a:rPr lang="en-US" sz="2000" dirty="0" err="1" smtClean="0">
                <a:latin typeface="Comic Sans MS" panose="030F0702030302020204" pitchFamily="66" charset="0"/>
              </a:rPr>
              <a:t>Methabolism</a:t>
            </a:r>
            <a:r>
              <a:rPr lang="en-US" sz="2000" dirty="0" smtClean="0">
                <a:latin typeface="Comic Sans MS" panose="030F0702030302020204" pitchFamily="66" charset="0"/>
              </a:rPr>
              <a:t>, Pfizer</a:t>
            </a:r>
          </a:p>
        </p:txBody>
      </p:sp>
      <p:sp>
        <p:nvSpPr>
          <p:cNvPr id="2" name="TextBox 1"/>
          <p:cNvSpPr txBox="1"/>
          <p:nvPr/>
        </p:nvSpPr>
        <p:spPr>
          <a:xfrm>
            <a:off x="555760" y="5257800"/>
            <a:ext cx="6683240" cy="369332"/>
          </a:xfrm>
          <a:prstGeom prst="rect">
            <a:avLst/>
          </a:prstGeom>
          <a:noFill/>
        </p:spPr>
        <p:txBody>
          <a:bodyPr wrap="none" rtlCol="0">
            <a:spAutoFit/>
          </a:bodyPr>
          <a:lstStyle/>
          <a:p>
            <a:r>
              <a:rPr lang="en-US" i="1" dirty="0" smtClean="0">
                <a:latin typeface="Comic Sans MS" panose="030F0702030302020204" pitchFamily="66" charset="0"/>
              </a:rPr>
              <a:t>European Pharma Congress, August 26, 2015, Valencia, Spain</a:t>
            </a:r>
            <a:endParaRPr lang="en-US" i="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latin typeface="Comic Sans MS" panose="030F0702030302020204" pitchFamily="66" charset="0"/>
              </a:rPr>
              <a:t>Outline</a:t>
            </a:r>
            <a:endParaRPr lang="en-US" sz="2500" dirty="0">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solidFill>
                  <a:schemeClr val="tx1"/>
                </a:solidFill>
                <a:latin typeface="Comic Sans MS" panose="030F0702030302020204" pitchFamily="66" charset="0"/>
              </a:rPr>
              <a:t>Introduction of bioavailability</a:t>
            </a:r>
          </a:p>
          <a:p>
            <a:r>
              <a:rPr lang="en-US" dirty="0">
                <a:solidFill>
                  <a:schemeClr val="tx1"/>
                </a:solidFill>
                <a:latin typeface="Comic Sans MS" panose="030F0702030302020204" pitchFamily="66" charset="0"/>
              </a:rPr>
              <a:t>Introduction of peptide PK </a:t>
            </a:r>
          </a:p>
          <a:p>
            <a:r>
              <a:rPr lang="en-US" dirty="0" smtClean="0">
                <a:solidFill>
                  <a:schemeClr val="tx1"/>
                </a:solidFill>
                <a:latin typeface="Comic Sans MS" panose="030F0702030302020204" pitchFamily="66" charset="0"/>
              </a:rPr>
              <a:t>Overview of technologies for peptide </a:t>
            </a:r>
            <a:r>
              <a:rPr lang="en-US" smtClean="0">
                <a:solidFill>
                  <a:schemeClr val="tx1"/>
                </a:solidFill>
                <a:latin typeface="Comic Sans MS" panose="030F0702030302020204" pitchFamily="66" charset="0"/>
              </a:rPr>
              <a:t>half-life extension</a:t>
            </a:r>
            <a:endParaRPr lang="en-US" dirty="0" smtClean="0">
              <a:solidFill>
                <a:schemeClr val="tx1"/>
              </a:solidFill>
              <a:latin typeface="Comic Sans MS" panose="030F0702030302020204" pitchFamily="66" charset="0"/>
            </a:endParaRPr>
          </a:p>
          <a:p>
            <a:endParaRPr lang="en-US" dirty="0" smtClean="0">
              <a:solidFill>
                <a:schemeClr val="tx1"/>
              </a:solidFill>
              <a:latin typeface="Comic Sans MS" panose="030F0702030302020204" pitchFamily="66" charset="0"/>
            </a:endParaRPr>
          </a:p>
          <a:p>
            <a:r>
              <a:rPr lang="en-US" dirty="0" smtClean="0">
                <a:solidFill>
                  <a:schemeClr val="tx1"/>
                </a:solidFill>
                <a:latin typeface="Comic Sans MS" panose="030F0702030302020204" pitchFamily="66" charset="0"/>
              </a:rPr>
              <a:t>Case Study of Understanding Low SC F% of a Peptide</a:t>
            </a:r>
          </a:p>
          <a:p>
            <a:pPr lvl="1"/>
            <a:r>
              <a:rPr lang="en-US" dirty="0" smtClean="0">
                <a:solidFill>
                  <a:schemeClr val="tx1"/>
                </a:solidFill>
                <a:latin typeface="Comic Sans MS" panose="030F0702030302020204" pitchFamily="66" charset="0"/>
              </a:rPr>
              <a:t>Introduction of </a:t>
            </a:r>
            <a:r>
              <a:rPr lang="en-US" dirty="0" err="1" smtClean="0">
                <a:solidFill>
                  <a:schemeClr val="tx1"/>
                </a:solidFill>
                <a:latin typeface="Comic Sans MS" panose="030F0702030302020204" pitchFamily="66" charset="0"/>
              </a:rPr>
              <a:t>Oxynmodulin</a:t>
            </a:r>
            <a:endParaRPr lang="en-US" dirty="0" smtClean="0">
              <a:solidFill>
                <a:schemeClr val="tx1"/>
              </a:solidFill>
              <a:latin typeface="Comic Sans MS" panose="030F0702030302020204" pitchFamily="66" charset="0"/>
            </a:endParaRPr>
          </a:p>
          <a:p>
            <a:pPr lvl="1"/>
            <a:r>
              <a:rPr lang="en-US" dirty="0" smtClean="0">
                <a:solidFill>
                  <a:schemeClr val="tx1"/>
                </a:solidFill>
                <a:latin typeface="Comic Sans MS" panose="030F0702030302020204" pitchFamily="66" charset="0"/>
              </a:rPr>
              <a:t>Problem</a:t>
            </a:r>
          </a:p>
          <a:p>
            <a:pPr lvl="1"/>
            <a:r>
              <a:rPr lang="en-US" dirty="0" smtClean="0">
                <a:solidFill>
                  <a:schemeClr val="tx1"/>
                </a:solidFill>
                <a:latin typeface="Comic Sans MS" panose="030F0702030302020204" pitchFamily="66" charset="0"/>
              </a:rPr>
              <a:t>Methods</a:t>
            </a:r>
          </a:p>
          <a:p>
            <a:pPr lvl="1"/>
            <a:r>
              <a:rPr lang="en-US" dirty="0" smtClean="0">
                <a:solidFill>
                  <a:schemeClr val="tx1"/>
                </a:solidFill>
                <a:latin typeface="Comic Sans MS" panose="030F0702030302020204" pitchFamily="66" charset="0"/>
              </a:rPr>
              <a:t>Results</a:t>
            </a:r>
          </a:p>
          <a:p>
            <a:pPr lvl="1"/>
            <a:endParaRPr lang="en-US" dirty="0">
              <a:solidFill>
                <a:schemeClr val="tx1"/>
              </a:solidFill>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A6E01F18-D900-4766-B54E-48391289EEEC}" type="slidenum">
              <a:rPr lang="en-US" smtClean="0">
                <a:latin typeface="Comic Sans MS" panose="030F0702030302020204" pitchFamily="66" charset="0"/>
              </a:rPr>
              <a:pPr>
                <a:defRPr/>
              </a:pPr>
              <a:t>4</a:t>
            </a:fld>
            <a:endParaRPr lang="en-US">
              <a:latin typeface="Comic Sans MS" panose="030F0702030302020204" pitchFamily="66" charset="0"/>
            </a:endParaRPr>
          </a:p>
        </p:txBody>
      </p:sp>
    </p:spTree>
    <p:extLst>
      <p:ext uri="{BB962C8B-B14F-4D97-AF65-F5344CB8AC3E}">
        <p14:creationId xmlns:p14="http://schemas.microsoft.com/office/powerpoint/2010/main" val="3388187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D4C8BE4C-B1D4-4A8A-9A78-DACC385F4DA7}" type="slidenum">
              <a:rPr lang="en-US" smtClean="0">
                <a:latin typeface="Comic Sans MS" panose="030F0702030302020204" pitchFamily="66" charset="0"/>
              </a:rPr>
              <a:pPr>
                <a:defRPr/>
              </a:pPr>
              <a:t>5</a:t>
            </a:fld>
            <a:endParaRPr lang="en-US">
              <a:latin typeface="Comic Sans MS" panose="030F0702030302020204" pitchFamily="66" charset="0"/>
            </a:endParaRPr>
          </a:p>
        </p:txBody>
      </p:sp>
      <p:sp>
        <p:nvSpPr>
          <p:cNvPr id="5" name="Rectangle 2"/>
          <p:cNvSpPr txBox="1">
            <a:spLocks noChangeArrowheads="1"/>
          </p:cNvSpPr>
          <p:nvPr/>
        </p:nvSpPr>
        <p:spPr>
          <a:xfrm>
            <a:off x="609600" y="304800"/>
            <a:ext cx="77724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1" i="0" u="none" strike="noStrike" kern="1200" cap="none" spc="0" normalizeH="0" baseline="0" noProof="0" dirty="0" smtClean="0">
                <a:ln>
                  <a:noFill/>
                </a:ln>
                <a:solidFill>
                  <a:srgbClr val="002596"/>
                </a:solidFill>
                <a:effectLst/>
                <a:uLnTx/>
                <a:uFillTx/>
                <a:latin typeface="Comic Sans MS" panose="030F0702030302020204" pitchFamily="66" charset="0"/>
                <a:ea typeface="+mj-ea"/>
                <a:cs typeface="Arial" pitchFamily="34" charset="0"/>
              </a:rPr>
              <a:t>Bioavailability</a:t>
            </a:r>
          </a:p>
        </p:txBody>
      </p:sp>
      <p:sp>
        <p:nvSpPr>
          <p:cNvPr id="9" name="Rectangle 8"/>
          <p:cNvSpPr/>
          <p:nvPr/>
        </p:nvSpPr>
        <p:spPr>
          <a:xfrm>
            <a:off x="228600" y="1143000"/>
            <a:ext cx="8610600" cy="2585323"/>
          </a:xfrm>
          <a:prstGeom prst="rect">
            <a:avLst/>
          </a:prstGeom>
        </p:spPr>
        <p:txBody>
          <a:bodyPr wrap="square">
            <a:spAutoFit/>
          </a:bodyPr>
          <a:lstStyle/>
          <a:p>
            <a:pPr algn="just">
              <a:buFont typeface="Wingdings" pitchFamily="2" charset="2"/>
              <a:buChar char="Ø"/>
            </a:pPr>
            <a:r>
              <a:rPr lang="en-US" dirty="0" smtClean="0">
                <a:latin typeface="Comic Sans MS" panose="030F0702030302020204" pitchFamily="66" charset="0"/>
              </a:rPr>
              <a:t> Fraction of the dose of a drug contained in any dosage form that reaches the systemic circulation in unchanged or active form administered through any route is known as bioavailability.</a:t>
            </a:r>
          </a:p>
          <a:p>
            <a:pPr algn="just">
              <a:buFont typeface="Wingdings" pitchFamily="2" charset="2"/>
              <a:buChar char="Ø"/>
            </a:pPr>
            <a:endParaRPr lang="en-US" dirty="0" smtClean="0">
              <a:latin typeface="Comic Sans MS" panose="030F0702030302020204" pitchFamily="66" charset="0"/>
            </a:endParaRPr>
          </a:p>
          <a:p>
            <a:pPr algn="just">
              <a:buFont typeface="Wingdings" pitchFamily="2" charset="2"/>
              <a:buChar char="Ø"/>
            </a:pPr>
            <a:r>
              <a:rPr lang="en-US" dirty="0" smtClean="0">
                <a:latin typeface="Comic Sans MS" panose="030F0702030302020204" pitchFamily="66" charset="0"/>
              </a:rPr>
              <a:t> Drugs injected using intravenous route of administration have 100% bioavailability, while others have much less bioavailability, because:</a:t>
            </a:r>
          </a:p>
          <a:p>
            <a:pPr algn="just"/>
            <a:endParaRPr lang="en-US" dirty="0" smtClean="0">
              <a:latin typeface="Comic Sans MS" panose="030F0702030302020204" pitchFamily="66" charset="0"/>
            </a:endParaRPr>
          </a:p>
          <a:p>
            <a:pPr marL="231775" lvl="1" algn="just">
              <a:buFont typeface="Wingdings" pitchFamily="2" charset="2"/>
              <a:buChar char="q"/>
            </a:pPr>
            <a:r>
              <a:rPr lang="en-US" dirty="0" smtClean="0">
                <a:latin typeface="Comic Sans MS" panose="030F0702030302020204" pitchFamily="66" charset="0"/>
              </a:rPr>
              <a:t>  All of the drug may not be adsorbed</a:t>
            </a:r>
          </a:p>
          <a:p>
            <a:pPr marL="225425" lvl="1" algn="just">
              <a:buFont typeface="Wingdings" pitchFamily="2" charset="2"/>
              <a:buChar char="q"/>
            </a:pPr>
            <a:r>
              <a:rPr lang="en-US" dirty="0" smtClean="0">
                <a:latin typeface="Comic Sans MS" panose="030F0702030302020204" pitchFamily="66" charset="0"/>
              </a:rPr>
              <a:t>  Metabolism of the drug might occur before reaching the site of action</a:t>
            </a:r>
            <a:endParaRPr lang="en-US" dirty="0">
              <a:latin typeface="Comic Sans MS" panose="030F0702030302020204" pitchFamily="66" charset="0"/>
            </a:endParaRPr>
          </a:p>
        </p:txBody>
      </p:sp>
      <p:sp>
        <p:nvSpPr>
          <p:cNvPr id="11" name="Chevron 10"/>
          <p:cNvSpPr/>
          <p:nvPr/>
        </p:nvSpPr>
        <p:spPr>
          <a:xfrm>
            <a:off x="228600" y="3962400"/>
            <a:ext cx="1436914" cy="609600"/>
          </a:xfrm>
          <a:prstGeom prst="chevron">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Drug</a:t>
            </a:r>
            <a:endParaRPr lang="en-US" sz="1600" dirty="0">
              <a:solidFill>
                <a:schemeClr val="tx1"/>
              </a:solidFill>
              <a:latin typeface="Comic Sans MS" panose="030F0702030302020204" pitchFamily="66" charset="0"/>
            </a:endParaRPr>
          </a:p>
        </p:txBody>
      </p:sp>
      <p:sp>
        <p:nvSpPr>
          <p:cNvPr id="12" name="Chevron 11"/>
          <p:cNvSpPr/>
          <p:nvPr/>
        </p:nvSpPr>
        <p:spPr>
          <a:xfrm>
            <a:off x="1447800" y="3962400"/>
            <a:ext cx="2514600" cy="609600"/>
          </a:xfrm>
          <a:prstGeom prst="chevron">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Destroyed at site of absorption </a:t>
            </a:r>
            <a:endParaRPr lang="en-US" sz="1600" dirty="0">
              <a:solidFill>
                <a:schemeClr val="tx1"/>
              </a:solidFill>
              <a:latin typeface="Comic Sans MS" panose="030F0702030302020204" pitchFamily="66" charset="0"/>
            </a:endParaRPr>
          </a:p>
        </p:txBody>
      </p:sp>
      <p:sp>
        <p:nvSpPr>
          <p:cNvPr id="13" name="Chevron 12"/>
          <p:cNvSpPr/>
          <p:nvPr/>
        </p:nvSpPr>
        <p:spPr>
          <a:xfrm>
            <a:off x="3733800" y="3962400"/>
            <a:ext cx="2514600" cy="609600"/>
          </a:xfrm>
          <a:prstGeom prst="chevron">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Not absorbed</a:t>
            </a:r>
            <a:endParaRPr lang="en-US" sz="1600" dirty="0">
              <a:solidFill>
                <a:schemeClr val="tx1"/>
              </a:solidFill>
              <a:latin typeface="Comic Sans MS" panose="030F0702030302020204" pitchFamily="66" charset="0"/>
            </a:endParaRPr>
          </a:p>
        </p:txBody>
      </p:sp>
      <p:sp>
        <p:nvSpPr>
          <p:cNvPr id="14" name="Chevron 13"/>
          <p:cNvSpPr/>
          <p:nvPr/>
        </p:nvSpPr>
        <p:spPr>
          <a:xfrm>
            <a:off x="6019800" y="3962400"/>
            <a:ext cx="2819400" cy="609600"/>
          </a:xfrm>
          <a:prstGeom prst="chevron">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Metabolized before entering circulation</a:t>
            </a:r>
            <a:endParaRPr lang="en-US" sz="16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latin typeface="Comic Sans MS" panose="030F0702030302020204" pitchFamily="66" charset="0"/>
              </a:rPr>
              <a:t>Challenges to Predict Subcutaneous Bioavailability of </a:t>
            </a:r>
            <a:r>
              <a:rPr lang="en-US" sz="2200" dirty="0" err="1" smtClean="0">
                <a:latin typeface="Comic Sans MS" panose="030F0702030302020204" pitchFamily="66" charset="0"/>
              </a:rPr>
              <a:t>Biotherapeutics</a:t>
            </a:r>
            <a:r>
              <a:rPr lang="en-US" sz="2200" dirty="0" smtClean="0">
                <a:latin typeface="Comic Sans MS" panose="030F0702030302020204" pitchFamily="66" charset="0"/>
              </a:rPr>
              <a:t> in Human</a:t>
            </a:r>
            <a:endParaRPr lang="en-US" sz="2200" dirty="0">
              <a:latin typeface="Comic Sans MS" panose="030F0702030302020204" pitchFamily="66" charset="0"/>
            </a:endParaRPr>
          </a:p>
        </p:txBody>
      </p:sp>
      <p:sp>
        <p:nvSpPr>
          <p:cNvPr id="3" name="Slide Number Placeholder 2"/>
          <p:cNvSpPr>
            <a:spLocks noGrp="1"/>
          </p:cNvSpPr>
          <p:nvPr>
            <p:ph type="sldNum" sz="quarter" idx="10"/>
          </p:nvPr>
        </p:nvSpPr>
        <p:spPr/>
        <p:txBody>
          <a:bodyPr/>
          <a:lstStyle/>
          <a:p>
            <a:pPr>
              <a:defRPr/>
            </a:pPr>
            <a:r>
              <a:rPr lang="en-US" smtClean="0"/>
              <a:t>Pfizer Confidential  </a:t>
            </a:r>
            <a:r>
              <a:rPr lang="en-US" smtClean="0">
                <a:latin typeface="Arial"/>
                <a:cs typeface="Arial"/>
              </a:rPr>
              <a:t>│  </a:t>
            </a:r>
            <a:fld id="{D4C8BE4C-B1D4-4A8A-9A78-DACC385F4DA7}" type="slidenum">
              <a:rPr lang="en-US" smtClean="0"/>
              <a:pPr>
                <a:defRPr/>
              </a:pPr>
              <a:t>6</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41" y="1066800"/>
            <a:ext cx="5016959" cy="577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981200"/>
            <a:ext cx="3676031" cy="233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590" y="5979412"/>
            <a:ext cx="3424241" cy="40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40297" y="4726675"/>
            <a:ext cx="2948243" cy="369332"/>
          </a:xfrm>
          <a:prstGeom prst="rect">
            <a:avLst/>
          </a:prstGeom>
          <a:solidFill>
            <a:srgbClr val="FFFF00"/>
          </a:solidFill>
        </p:spPr>
        <p:txBody>
          <a:bodyPr wrap="none" rtlCol="0">
            <a:spAutoFit/>
          </a:bodyPr>
          <a:lstStyle/>
          <a:p>
            <a:r>
              <a:rPr lang="en-US" dirty="0" smtClean="0"/>
              <a:t>The </a:t>
            </a:r>
            <a:r>
              <a:rPr lang="en-US" dirty="0" err="1" smtClean="0"/>
              <a:t>prefered</a:t>
            </a:r>
            <a:r>
              <a:rPr lang="en-US" dirty="0" smtClean="0"/>
              <a:t> %F is &gt; 60%</a:t>
            </a:r>
            <a:endParaRPr lang="en-US" dirty="0"/>
          </a:p>
        </p:txBody>
      </p:sp>
    </p:spTree>
    <p:extLst>
      <p:ext uri="{BB962C8B-B14F-4D97-AF65-F5344CB8AC3E}">
        <p14:creationId xmlns:p14="http://schemas.microsoft.com/office/powerpoint/2010/main" val="89268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dirty="0" smtClean="0">
                <a:latin typeface="Comic Sans MS" panose="030F0702030302020204" pitchFamily="66" charset="0"/>
              </a:rPr>
              <a:t>Peptide Usually </a:t>
            </a:r>
            <a:r>
              <a:rPr lang="en-US" sz="2300" dirty="0">
                <a:latin typeface="Comic Sans MS" panose="030F0702030302020204" pitchFamily="66" charset="0"/>
              </a:rPr>
              <a:t>P</a:t>
            </a:r>
            <a:r>
              <a:rPr lang="en-US" sz="2300" dirty="0" smtClean="0">
                <a:latin typeface="Comic Sans MS" panose="030F0702030302020204" pitchFamily="66" charset="0"/>
              </a:rPr>
              <a:t>ertains </a:t>
            </a:r>
            <a:r>
              <a:rPr lang="en-US" sz="2300" dirty="0">
                <a:latin typeface="Comic Sans MS" panose="030F0702030302020204" pitchFamily="66" charset="0"/>
              </a:rPr>
              <a:t>S</a:t>
            </a:r>
            <a:r>
              <a:rPr lang="en-US" sz="2300" dirty="0" smtClean="0">
                <a:latin typeface="Comic Sans MS" panose="030F0702030302020204" pitchFamily="66" charset="0"/>
              </a:rPr>
              <a:t>hort Half-Life (t</a:t>
            </a:r>
            <a:r>
              <a:rPr lang="en-US" sz="2300" baseline="-25000" dirty="0" smtClean="0">
                <a:latin typeface="Comic Sans MS" panose="030F0702030302020204" pitchFamily="66" charset="0"/>
              </a:rPr>
              <a:t>1/2</a:t>
            </a:r>
            <a:r>
              <a:rPr lang="en-US" sz="2300" dirty="0" smtClean="0">
                <a:latin typeface="Comic Sans MS" panose="030F0702030302020204" pitchFamily="66" charset="0"/>
              </a:rPr>
              <a:t>)</a:t>
            </a:r>
            <a:endParaRPr lang="en-US" sz="2300" dirty="0">
              <a:latin typeface="Comic Sans MS" panose="030F0702030302020204" pitchFamily="66" charset="0"/>
            </a:endParaRPr>
          </a:p>
        </p:txBody>
      </p:sp>
      <p:sp>
        <p:nvSpPr>
          <p:cNvPr id="3" name="Slide Number Placeholder 2"/>
          <p:cNvSpPr>
            <a:spLocks noGrp="1"/>
          </p:cNvSpPr>
          <p:nvPr>
            <p:ph type="sldNum" sz="quarter" idx="10"/>
          </p:nvPr>
        </p:nvSpPr>
        <p:spPr/>
        <p:txBody>
          <a:bodyPr/>
          <a:lstStyle/>
          <a:p>
            <a:pPr>
              <a:defRPr/>
            </a:pPr>
            <a:r>
              <a:rPr lang="en-US" smtClean="0">
                <a:latin typeface="Comic Sans MS" panose="030F0702030302020204" pitchFamily="66" charset="0"/>
              </a:rPr>
              <a:t>Pfizer Confidential  </a:t>
            </a:r>
            <a:r>
              <a:rPr lang="en-US" smtClean="0">
                <a:latin typeface="Comic Sans MS" panose="030F0702030302020204" pitchFamily="66" charset="0"/>
                <a:cs typeface="Arial"/>
              </a:rPr>
              <a:t>│  </a:t>
            </a:r>
            <a:fld id="{D4C8BE4C-B1D4-4A8A-9A78-DACC385F4DA7}" type="slidenum">
              <a:rPr lang="en-US" smtClean="0">
                <a:latin typeface="Comic Sans MS" panose="030F0702030302020204" pitchFamily="66" charset="0"/>
              </a:rPr>
              <a:pPr>
                <a:defRPr/>
              </a:pPr>
              <a:t>7</a:t>
            </a:fld>
            <a:endParaRPr lang="en-US">
              <a:latin typeface="Comic Sans MS" panose="030F0702030302020204"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199"/>
            <a:ext cx="7467600" cy="3363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4736067"/>
            <a:ext cx="7162800" cy="646331"/>
          </a:xfrm>
          <a:prstGeom prst="rect">
            <a:avLst/>
          </a:prstGeom>
          <a:solidFill>
            <a:srgbClr val="FFFF00"/>
          </a:solidFill>
        </p:spPr>
        <p:txBody>
          <a:bodyPr wrap="square" rtlCol="0">
            <a:spAutoFit/>
          </a:bodyPr>
          <a:lstStyle/>
          <a:p>
            <a:pPr algn="ctr"/>
            <a:r>
              <a:rPr lang="en-US" b="1" dirty="0" smtClean="0">
                <a:latin typeface="Comic Sans MS" panose="030F0702030302020204" pitchFamily="66" charset="0"/>
              </a:rPr>
              <a:t>Peptide with size &lt;20 </a:t>
            </a:r>
            <a:r>
              <a:rPr lang="en-US" b="1" dirty="0" err="1" smtClean="0">
                <a:latin typeface="Comic Sans MS" panose="030F0702030302020204" pitchFamily="66" charset="0"/>
              </a:rPr>
              <a:t>kD</a:t>
            </a:r>
            <a:r>
              <a:rPr lang="en-US" b="1" dirty="0" smtClean="0">
                <a:latin typeface="Comic Sans MS" panose="030F0702030302020204" pitchFamily="66" charset="0"/>
              </a:rPr>
              <a:t> has </a:t>
            </a:r>
            <a:r>
              <a:rPr lang="en-US" b="1" dirty="0">
                <a:latin typeface="Comic Sans MS" panose="030F0702030302020204" pitchFamily="66" charset="0"/>
              </a:rPr>
              <a:t>t</a:t>
            </a:r>
            <a:r>
              <a:rPr lang="en-US" b="1" baseline="-25000" dirty="0">
                <a:latin typeface="Comic Sans MS" panose="030F0702030302020204" pitchFamily="66" charset="0"/>
              </a:rPr>
              <a:t>1/2</a:t>
            </a:r>
            <a:r>
              <a:rPr lang="en-US" b="1" dirty="0">
                <a:latin typeface="Comic Sans MS" panose="030F0702030302020204" pitchFamily="66" charset="0"/>
              </a:rPr>
              <a:t> </a:t>
            </a:r>
            <a:r>
              <a:rPr lang="en-US" b="1" dirty="0" smtClean="0">
                <a:latin typeface="Comic Sans MS" panose="030F0702030302020204" pitchFamily="66" charset="0"/>
              </a:rPr>
              <a:t>ranging from minutes </a:t>
            </a:r>
            <a:r>
              <a:rPr lang="en-US" b="1" dirty="0">
                <a:latin typeface="Comic Sans MS" panose="030F0702030302020204" pitchFamily="66" charset="0"/>
              </a:rPr>
              <a:t>to </a:t>
            </a:r>
            <a:r>
              <a:rPr lang="en-US" b="1" dirty="0" smtClean="0">
                <a:latin typeface="Comic Sans MS" panose="030F0702030302020204" pitchFamily="66" charset="0"/>
              </a:rPr>
              <a:t>hours, rending BID or QD dosing</a:t>
            </a:r>
            <a:endParaRPr lang="en-US" b="1" dirty="0">
              <a:latin typeface="Comic Sans MS" panose="030F0702030302020204" pitchFamily="66" charset="0"/>
            </a:endParaRPr>
          </a:p>
        </p:txBody>
      </p:sp>
    </p:spTree>
    <p:extLst>
      <p:ext uri="{BB962C8B-B14F-4D97-AF65-F5344CB8AC3E}">
        <p14:creationId xmlns:p14="http://schemas.microsoft.com/office/powerpoint/2010/main" val="315282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1066800"/>
            <a:ext cx="6678082" cy="449580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516110" y="152400"/>
            <a:ext cx="6951489" cy="685800"/>
          </a:xfrm>
        </p:spPr>
        <p:txBody>
          <a:bodyPr/>
          <a:lstStyle/>
          <a:p>
            <a:r>
              <a:rPr lang="en-US" sz="2500" dirty="0" smtClean="0">
                <a:latin typeface="Comic Sans MS" panose="030F0702030302020204" pitchFamily="66" charset="0"/>
              </a:rPr>
              <a:t>Ways to Extend Peptide Half-Life</a:t>
            </a:r>
            <a:endParaRPr lang="en-US" sz="2500" dirty="0">
              <a:latin typeface="Comic Sans MS" panose="030F0702030302020204" pitchFamily="66" charset="0"/>
            </a:endParaRPr>
          </a:p>
        </p:txBody>
      </p:sp>
      <p:sp>
        <p:nvSpPr>
          <p:cNvPr id="3" name="Content Placeholder 2"/>
          <p:cNvSpPr>
            <a:spLocks noGrp="1"/>
          </p:cNvSpPr>
          <p:nvPr>
            <p:ph idx="1"/>
          </p:nvPr>
        </p:nvSpPr>
        <p:spPr>
          <a:xfrm>
            <a:off x="76200" y="1066800"/>
            <a:ext cx="6347012" cy="4876800"/>
          </a:xfrm>
        </p:spPr>
        <p:txBody>
          <a:bodyPr/>
          <a:lstStyle/>
          <a:p>
            <a:pPr marL="0" indent="0">
              <a:buNone/>
            </a:pPr>
            <a:r>
              <a:rPr lang="en-US" sz="1800" b="1" dirty="0" smtClean="0">
                <a:solidFill>
                  <a:schemeClr val="tx1"/>
                </a:solidFill>
                <a:latin typeface="Comic Sans MS" panose="030F0702030302020204" pitchFamily="66" charset="0"/>
              </a:rPr>
              <a:t>Conjugation:</a:t>
            </a:r>
          </a:p>
          <a:p>
            <a:r>
              <a:rPr lang="en-US" sz="1800" dirty="0" err="1" smtClean="0">
                <a:solidFill>
                  <a:schemeClr val="tx1"/>
                </a:solidFill>
                <a:latin typeface="Comic Sans MS" panose="030F0702030302020204" pitchFamily="66" charset="0"/>
              </a:rPr>
              <a:t>Pegylation</a:t>
            </a:r>
            <a:endParaRPr lang="en-US" sz="1800" dirty="0" smtClean="0">
              <a:solidFill>
                <a:schemeClr val="tx1"/>
              </a:solidFill>
              <a:latin typeface="Comic Sans MS" panose="030F0702030302020204" pitchFamily="66" charset="0"/>
            </a:endParaRPr>
          </a:p>
          <a:p>
            <a:r>
              <a:rPr lang="en-US" sz="1800" dirty="0" smtClean="0">
                <a:solidFill>
                  <a:schemeClr val="tx1"/>
                </a:solidFill>
                <a:latin typeface="Comic Sans MS" panose="030F0702030302020204" pitchFamily="66" charset="0"/>
              </a:rPr>
              <a:t>Others such as </a:t>
            </a:r>
            <a:r>
              <a:rPr lang="en-US" sz="1800" dirty="0" err="1" smtClean="0">
                <a:solidFill>
                  <a:schemeClr val="tx1"/>
                </a:solidFill>
                <a:latin typeface="Comic Sans MS" panose="030F0702030302020204" pitchFamily="66" charset="0"/>
              </a:rPr>
              <a:t>Hesylation</a:t>
            </a:r>
            <a:r>
              <a:rPr lang="en-US" sz="1800" dirty="0">
                <a:solidFill>
                  <a:schemeClr val="tx1"/>
                </a:solidFill>
                <a:latin typeface="Comic Sans MS" panose="030F0702030302020204" pitchFamily="66" charset="0"/>
              </a:rPr>
              <a:t> </a:t>
            </a:r>
            <a:r>
              <a:rPr lang="en-US" sz="1800" dirty="0" smtClean="0">
                <a:solidFill>
                  <a:schemeClr val="tx1"/>
                </a:solidFill>
                <a:latin typeface="Comic Sans MS" panose="030F0702030302020204" pitchFamily="66" charset="0"/>
              </a:rPr>
              <a:t> etc.</a:t>
            </a:r>
          </a:p>
          <a:p>
            <a:pPr marL="0" indent="0">
              <a:buNone/>
            </a:pPr>
            <a:r>
              <a:rPr lang="en-US" sz="1800" b="1" dirty="0" smtClean="0">
                <a:solidFill>
                  <a:schemeClr val="tx1"/>
                </a:solidFill>
                <a:latin typeface="Comic Sans MS" panose="030F0702030302020204" pitchFamily="66" charset="0"/>
              </a:rPr>
              <a:t>Sustained Release:</a:t>
            </a:r>
          </a:p>
          <a:p>
            <a:r>
              <a:rPr lang="en-US" sz="1800" dirty="0" smtClean="0">
                <a:solidFill>
                  <a:schemeClr val="tx1"/>
                </a:solidFill>
                <a:latin typeface="Comic Sans MS" panose="030F0702030302020204" pitchFamily="66" charset="0"/>
              </a:rPr>
              <a:t>transdermal patches</a:t>
            </a:r>
          </a:p>
          <a:p>
            <a:r>
              <a:rPr lang="en-US" sz="1800" dirty="0" smtClean="0">
                <a:solidFill>
                  <a:schemeClr val="tx1"/>
                </a:solidFill>
                <a:latin typeface="Comic Sans MS" panose="030F0702030302020204" pitchFamily="66" charset="0"/>
              </a:rPr>
              <a:t>polymeric micelles </a:t>
            </a:r>
          </a:p>
          <a:p>
            <a:r>
              <a:rPr lang="en-US" sz="1800" dirty="0" smtClean="0">
                <a:solidFill>
                  <a:schemeClr val="tx1"/>
                </a:solidFill>
                <a:latin typeface="Comic Sans MS" panose="030F0702030302020204" pitchFamily="66" charset="0"/>
              </a:rPr>
              <a:t>Complexation, injectable </a:t>
            </a:r>
            <a:r>
              <a:rPr lang="en-US" sz="1800" dirty="0">
                <a:solidFill>
                  <a:schemeClr val="tx1"/>
                </a:solidFill>
                <a:latin typeface="Comic Sans MS" panose="030F0702030302020204" pitchFamily="66" charset="0"/>
              </a:rPr>
              <a:t>depots such as those in which the drug is embedded </a:t>
            </a:r>
            <a:r>
              <a:rPr lang="en-US" sz="1800" dirty="0" smtClean="0">
                <a:solidFill>
                  <a:schemeClr val="tx1"/>
                </a:solidFill>
                <a:latin typeface="Comic Sans MS" panose="030F0702030302020204" pitchFamily="66" charset="0"/>
              </a:rPr>
              <a:t>in</a:t>
            </a:r>
          </a:p>
          <a:p>
            <a:pPr lvl="1"/>
            <a:r>
              <a:rPr lang="en-US" sz="1800" dirty="0" smtClean="0">
                <a:solidFill>
                  <a:schemeClr val="tx1"/>
                </a:solidFill>
                <a:latin typeface="Comic Sans MS" panose="030F0702030302020204" pitchFamily="66" charset="0"/>
              </a:rPr>
              <a:t>polymeric matrix, vesicles </a:t>
            </a:r>
            <a:r>
              <a:rPr lang="en-US" sz="1800" dirty="0">
                <a:solidFill>
                  <a:schemeClr val="tx1"/>
                </a:solidFill>
                <a:latin typeface="Comic Sans MS" panose="030F0702030302020204" pitchFamily="66" charset="0"/>
              </a:rPr>
              <a:t>(e.g. liposomes</a:t>
            </a:r>
            <a:r>
              <a:rPr lang="en-US" sz="1800" dirty="0" smtClean="0">
                <a:solidFill>
                  <a:schemeClr val="tx1"/>
                </a:solidFill>
                <a:latin typeface="Comic Sans MS" panose="030F0702030302020204" pitchFamily="66" charset="0"/>
              </a:rPr>
              <a:t>)</a:t>
            </a:r>
          </a:p>
          <a:p>
            <a:pPr lvl="1"/>
            <a:r>
              <a:rPr lang="en-US" sz="1800" dirty="0" smtClean="0">
                <a:solidFill>
                  <a:schemeClr val="tx1"/>
                </a:solidFill>
                <a:latin typeface="Comic Sans MS" panose="030F0702030302020204" pitchFamily="66" charset="0"/>
              </a:rPr>
              <a:t>biodegradable microspheres, hydrogels</a:t>
            </a:r>
          </a:p>
          <a:p>
            <a:pPr lvl="1"/>
            <a:r>
              <a:rPr lang="en-US" sz="1800" dirty="0" smtClean="0">
                <a:solidFill>
                  <a:schemeClr val="tx1"/>
                </a:solidFill>
                <a:latin typeface="Comic Sans MS" panose="030F0702030302020204" pitchFamily="66" charset="0"/>
              </a:rPr>
              <a:t>formation </a:t>
            </a:r>
            <a:r>
              <a:rPr lang="en-US" sz="1800" dirty="0">
                <a:solidFill>
                  <a:schemeClr val="tx1"/>
                </a:solidFill>
                <a:latin typeface="Comic Sans MS" panose="030F0702030302020204" pitchFamily="66" charset="0"/>
              </a:rPr>
              <a:t>of a reversible, water insoluble complex of the protein with divalent metal </a:t>
            </a:r>
            <a:r>
              <a:rPr lang="en-US" sz="1800" dirty="0" err="1">
                <a:solidFill>
                  <a:schemeClr val="tx1"/>
                </a:solidFill>
                <a:latin typeface="Comic Sans MS" panose="030F0702030302020204" pitchFamily="66" charset="0"/>
              </a:rPr>
              <a:t>cations</a:t>
            </a:r>
            <a:r>
              <a:rPr lang="en-US" sz="1800" dirty="0">
                <a:solidFill>
                  <a:schemeClr val="tx1"/>
                </a:solidFill>
                <a:latin typeface="Comic Sans MS" panose="030F0702030302020204" pitchFamily="66" charset="0"/>
              </a:rPr>
              <a:t> </a:t>
            </a:r>
            <a:endParaRPr lang="en-US" sz="1800" dirty="0" smtClean="0">
              <a:solidFill>
                <a:schemeClr val="tx1"/>
              </a:solidFill>
              <a:latin typeface="Comic Sans MS" panose="030F0702030302020204" pitchFamily="66" charset="0"/>
            </a:endParaRPr>
          </a:p>
          <a:p>
            <a:pPr lvl="1"/>
            <a:r>
              <a:rPr lang="en-US" sz="1800" dirty="0" smtClean="0">
                <a:solidFill>
                  <a:schemeClr val="tx1"/>
                </a:solidFill>
                <a:latin typeface="Comic Sans MS" panose="030F0702030302020204" pitchFamily="66" charset="0"/>
              </a:rPr>
              <a:t>combination </a:t>
            </a:r>
            <a:r>
              <a:rPr lang="en-US" sz="1800" dirty="0">
                <a:solidFill>
                  <a:schemeClr val="tx1"/>
                </a:solidFill>
                <a:latin typeface="Comic Sans MS" panose="030F0702030302020204" pitchFamily="66" charset="0"/>
              </a:rPr>
              <a:t>of the </a:t>
            </a:r>
            <a:r>
              <a:rPr lang="en-US" sz="1800" dirty="0" smtClean="0">
                <a:solidFill>
                  <a:schemeClr val="tx1"/>
                </a:solidFill>
                <a:latin typeface="Comic Sans MS" panose="030F0702030302020204" pitchFamily="66" charset="0"/>
              </a:rPr>
              <a:t>above</a:t>
            </a:r>
            <a:endParaRPr lang="en-US" sz="1800" dirty="0">
              <a:solidFill>
                <a:schemeClr val="tx1"/>
              </a:solidFill>
              <a:latin typeface="Comic Sans MS" panose="030F0702030302020204" pitchFamily="66" charset="0"/>
            </a:endParaRPr>
          </a:p>
        </p:txBody>
      </p:sp>
      <p:sp>
        <p:nvSpPr>
          <p:cNvPr id="4" name="Slide Number Placeholder 3"/>
          <p:cNvSpPr>
            <a:spLocks noGrp="1"/>
          </p:cNvSpPr>
          <p:nvPr>
            <p:ph type="sldNum" sz="quarter" idx="10"/>
          </p:nvPr>
        </p:nvSpPr>
        <p:spPr>
          <a:xfrm>
            <a:off x="6571128" y="6356350"/>
            <a:ext cx="2115671" cy="365125"/>
          </a:xfrm>
        </p:spPr>
        <p:txBody>
          <a:bodyPr/>
          <a:lstStyle/>
          <a:p>
            <a:pPr>
              <a:defRPr/>
            </a:pPr>
            <a:r>
              <a:rPr lang="en-US" dirty="0" smtClean="0">
                <a:latin typeface="Comic Sans MS" panose="030F0702030302020204" pitchFamily="66" charset="0"/>
              </a:rPr>
              <a:t>Pfizer Confidential  </a:t>
            </a:r>
            <a:r>
              <a:rPr lang="en-US" dirty="0" smtClean="0">
                <a:latin typeface="Comic Sans MS" panose="030F0702030302020204" pitchFamily="66" charset="0"/>
                <a:cs typeface="Arial"/>
              </a:rPr>
              <a:t>│  </a:t>
            </a:r>
            <a:fld id="{A6E01F18-D900-4766-B54E-48391289EEEC}" type="slidenum">
              <a:rPr lang="en-US" smtClean="0">
                <a:latin typeface="Comic Sans MS" panose="030F0702030302020204" pitchFamily="66" charset="0"/>
              </a:rPr>
              <a:pPr>
                <a:defRPr/>
              </a:pPr>
              <a:t>8</a:t>
            </a:fld>
            <a:endParaRPr lang="en-US" dirty="0">
              <a:latin typeface="Comic Sans MS" panose="030F0702030302020204" pitchFamily="66" charset="0"/>
            </a:endParaRPr>
          </a:p>
        </p:txBody>
      </p:sp>
      <p:sp>
        <p:nvSpPr>
          <p:cNvPr id="6" name="Rectangle 5"/>
          <p:cNvSpPr/>
          <p:nvPr/>
        </p:nvSpPr>
        <p:spPr>
          <a:xfrm>
            <a:off x="76200" y="5638800"/>
            <a:ext cx="8991600" cy="1077218"/>
          </a:xfrm>
          <a:prstGeom prst="rect">
            <a:avLst/>
          </a:prstGeom>
          <a:solidFill>
            <a:srgbClr val="FFFF00"/>
          </a:solidFill>
        </p:spPr>
        <p:txBody>
          <a:bodyPr wrap="square">
            <a:spAutoFit/>
          </a:bodyPr>
          <a:lstStyle/>
          <a:p>
            <a:pPr marL="0" indent="0" algn="just">
              <a:buNone/>
            </a:pPr>
            <a:r>
              <a:rPr lang="en-US" sz="1600" dirty="0">
                <a:latin typeface="Comic Sans MS" panose="030F0702030302020204" pitchFamily="66" charset="0"/>
              </a:rPr>
              <a:t>In addition to improving half-life, the sustained-released formulations can also help to reducing the fluctuation between peak and trough concentrations and maintain the serum concentration relatively constant within the therapeutic window, in contrast to the PK profiles obtained in soluble solutions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971800"/>
            <a:ext cx="219274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31603" y="2971800"/>
            <a:ext cx="1723371" cy="461665"/>
          </a:xfrm>
          <a:prstGeom prst="rect">
            <a:avLst/>
          </a:prstGeom>
          <a:noFill/>
        </p:spPr>
        <p:txBody>
          <a:bodyPr wrap="square" rtlCol="0">
            <a:spAutoFit/>
          </a:bodyPr>
          <a:lstStyle/>
          <a:p>
            <a:r>
              <a:rPr lang="en-US" sz="1200" b="1" dirty="0" smtClean="0">
                <a:solidFill>
                  <a:srgbClr val="92D050"/>
                </a:solidFill>
                <a:latin typeface="Comic Sans MS" panose="030F0702030302020204" pitchFamily="66" charset="0"/>
              </a:rPr>
              <a:t>--</a:t>
            </a:r>
            <a:r>
              <a:rPr lang="en-US" sz="1200" dirty="0" smtClean="0">
                <a:latin typeface="Comic Sans MS" panose="030F0702030302020204" pitchFamily="66" charset="0"/>
              </a:rPr>
              <a:t> peptide alone</a:t>
            </a:r>
          </a:p>
          <a:p>
            <a:r>
              <a:rPr lang="en-US" sz="1200" b="1" dirty="0" smtClean="0">
                <a:solidFill>
                  <a:srgbClr val="FF0000"/>
                </a:solidFill>
                <a:latin typeface="Comic Sans MS" panose="030F0702030302020204" pitchFamily="66" charset="0"/>
              </a:rPr>
              <a:t>-- </a:t>
            </a:r>
            <a:r>
              <a:rPr lang="en-US" sz="1200" dirty="0" smtClean="0">
                <a:latin typeface="Comic Sans MS" panose="030F0702030302020204" pitchFamily="66" charset="0"/>
              </a:rPr>
              <a:t>sustained release </a:t>
            </a:r>
            <a:endParaRPr lang="en-US" sz="1200" dirty="0">
              <a:latin typeface="Comic Sans MS" panose="030F0702030302020204" pitchFamily="66" charset="0"/>
            </a:endParaRPr>
          </a:p>
        </p:txBody>
      </p:sp>
    </p:spTree>
    <p:extLst>
      <p:ext uri="{BB962C8B-B14F-4D97-AF65-F5344CB8AC3E}">
        <p14:creationId xmlns:p14="http://schemas.microsoft.com/office/powerpoint/2010/main" val="3758192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latin typeface="Comic Sans MS" panose="030F0702030302020204" pitchFamily="66" charset="0"/>
              </a:rPr>
              <a:t>Pfizer Confidential  </a:t>
            </a:r>
            <a:r>
              <a:rPr lang="en-US">
                <a:latin typeface="Comic Sans MS" panose="030F0702030302020204" pitchFamily="66" charset="0"/>
                <a:cs typeface="Arial"/>
              </a:rPr>
              <a:t>│  </a:t>
            </a:r>
            <a:fld id="{01E11D8F-5017-4CDC-A93B-86B010DF8890}" type="slidenum">
              <a:rPr lang="en-US">
                <a:latin typeface="Comic Sans MS" panose="030F0702030302020204" pitchFamily="66" charset="0"/>
              </a:rPr>
              <a:pPr>
                <a:defRPr/>
              </a:pPr>
              <a:t>9</a:t>
            </a:fld>
            <a:endParaRPr lang="en-US">
              <a:latin typeface="Comic Sans MS" panose="030F0702030302020204" pitchFamily="66" charset="0"/>
            </a:endParaRPr>
          </a:p>
        </p:txBody>
      </p:sp>
      <p:sp>
        <p:nvSpPr>
          <p:cNvPr id="6" name="Rectangle 3"/>
          <p:cNvSpPr>
            <a:spLocks/>
          </p:cNvSpPr>
          <p:nvPr/>
        </p:nvSpPr>
        <p:spPr bwMode="auto">
          <a:xfrm>
            <a:off x="361345" y="228600"/>
            <a:ext cx="7214810" cy="617538"/>
          </a:xfrm>
          <a:prstGeom prst="rect">
            <a:avLst/>
          </a:prstGeom>
          <a:noFill/>
          <a:ln w="9525">
            <a:noFill/>
            <a:miter lim="800000"/>
            <a:headEnd/>
            <a:tailEnd/>
          </a:ln>
        </p:spPr>
        <p:txBody>
          <a:bodyPr anchor="ctr"/>
          <a:lstStyle/>
          <a:p>
            <a:pPr algn="l" defTabSz="457200" eaLnBrk="0" hangingPunct="0">
              <a:buClrTx/>
              <a:buFontTx/>
              <a:buNone/>
            </a:pPr>
            <a:r>
              <a:rPr lang="en-US" sz="2200" b="1" dirty="0" err="1">
                <a:solidFill>
                  <a:schemeClr val="tx2"/>
                </a:solidFill>
                <a:latin typeface="Comic Sans MS" panose="030F0702030302020204" pitchFamily="66" charset="0"/>
                <a:ea typeface="ヒラギノ角ゴ Pro W3"/>
                <a:cs typeface="ヒラギノ角ゴ Pro W3"/>
              </a:rPr>
              <a:t>Oxyntomodulin</a:t>
            </a:r>
            <a:r>
              <a:rPr lang="en-US" sz="2200" b="1" dirty="0">
                <a:solidFill>
                  <a:schemeClr val="tx2"/>
                </a:solidFill>
                <a:latin typeface="Comic Sans MS" panose="030F0702030302020204" pitchFamily="66" charset="0"/>
                <a:ea typeface="ヒラギノ角ゴ Pro W3"/>
                <a:cs typeface="ヒラギノ角ゴ Pro W3"/>
              </a:rPr>
              <a:t> as a Target </a:t>
            </a:r>
            <a:r>
              <a:rPr lang="en-US" sz="2200" b="1" dirty="0" smtClean="0">
                <a:solidFill>
                  <a:schemeClr val="tx2"/>
                </a:solidFill>
                <a:latin typeface="Comic Sans MS" panose="030F0702030302020204" pitchFamily="66" charset="0"/>
                <a:ea typeface="ヒラギノ角ゴ Pro W3"/>
                <a:cs typeface="ヒラギノ角ゴ Pro W3"/>
              </a:rPr>
              <a:t>for Type 2 </a:t>
            </a:r>
            <a:r>
              <a:rPr lang="en-US" sz="2200" b="1" dirty="0">
                <a:solidFill>
                  <a:schemeClr val="tx2"/>
                </a:solidFill>
                <a:latin typeface="Comic Sans MS" panose="030F0702030302020204" pitchFamily="66" charset="0"/>
                <a:ea typeface="ヒラギノ角ゴ Pro W3"/>
                <a:cs typeface="ヒラギノ角ゴ Pro W3"/>
              </a:rPr>
              <a:t>Diabetes and Obesity</a:t>
            </a:r>
          </a:p>
        </p:txBody>
      </p:sp>
      <p:sp>
        <p:nvSpPr>
          <p:cNvPr id="7" name="Rectangle 4"/>
          <p:cNvSpPr>
            <a:spLocks/>
          </p:cNvSpPr>
          <p:nvPr/>
        </p:nvSpPr>
        <p:spPr bwMode="auto">
          <a:xfrm>
            <a:off x="361346" y="1228726"/>
            <a:ext cx="8433405" cy="1425575"/>
          </a:xfrm>
          <a:prstGeom prst="rect">
            <a:avLst/>
          </a:prstGeom>
          <a:noFill/>
          <a:ln w="9525">
            <a:noFill/>
            <a:miter lim="800000"/>
            <a:headEnd/>
            <a:tailEnd/>
          </a:ln>
        </p:spPr>
        <p:txBody>
          <a:bodyPr/>
          <a:lstStyle/>
          <a:p>
            <a:pPr marL="342900" indent="-342900" algn="l" defTabSz="457200" eaLnBrk="0" hangingPunct="0">
              <a:spcBef>
                <a:spcPct val="20000"/>
              </a:spcBef>
              <a:buClrTx/>
              <a:buFont typeface="Arial" pitchFamily="34" charset="0"/>
              <a:buChar char="•"/>
            </a:pPr>
            <a:r>
              <a:rPr lang="en-US" sz="2000" dirty="0" err="1">
                <a:latin typeface="Comic Sans MS" panose="030F0702030302020204" pitchFamily="66" charset="0"/>
                <a:ea typeface="ヒラギノ角ゴ Pro W3"/>
                <a:cs typeface="ヒラギノ角ゴ Pro W3"/>
              </a:rPr>
              <a:t>Oxyntomodulin</a:t>
            </a:r>
            <a:r>
              <a:rPr lang="en-US" sz="2000" dirty="0">
                <a:latin typeface="Comic Sans MS" panose="030F0702030302020204" pitchFamily="66" charset="0"/>
                <a:ea typeface="ヒラギノ角ゴ Pro W3"/>
                <a:cs typeface="ヒラギノ角ゴ Pro W3"/>
              </a:rPr>
              <a:t> is a 37 amino acid peptide secreted by the L-cells of the small intestine</a:t>
            </a:r>
          </a:p>
          <a:p>
            <a:pPr marL="342900" indent="-342900" algn="l" defTabSz="457200" eaLnBrk="0" hangingPunct="0">
              <a:spcBef>
                <a:spcPct val="20000"/>
              </a:spcBef>
              <a:buClrTx/>
              <a:buFont typeface="Arial" pitchFamily="34" charset="0"/>
              <a:buChar char="•"/>
            </a:pPr>
            <a:endParaRPr lang="en-US" sz="2000" dirty="0">
              <a:latin typeface="Comic Sans MS" panose="030F0702030302020204" pitchFamily="66" charset="0"/>
              <a:ea typeface="ヒラギノ角ゴ Pro W3"/>
              <a:cs typeface="ヒラギノ角ゴ Pro W3"/>
            </a:endParaRPr>
          </a:p>
          <a:p>
            <a:pPr marL="342900" indent="-342900" algn="l" defTabSz="457200" eaLnBrk="0" hangingPunct="0">
              <a:spcBef>
                <a:spcPct val="20000"/>
              </a:spcBef>
              <a:buClrTx/>
              <a:buFont typeface="Arial" pitchFamily="34" charset="0"/>
              <a:buChar char="•"/>
            </a:pPr>
            <a:r>
              <a:rPr lang="en-US" sz="2000" dirty="0">
                <a:latin typeface="Comic Sans MS" panose="030F0702030302020204" pitchFamily="66" charset="0"/>
                <a:ea typeface="ヒラギノ角ゴ Pro W3"/>
                <a:cs typeface="ヒラギノ角ゴ Pro W3"/>
              </a:rPr>
              <a:t>It is derived from the processing of the </a:t>
            </a:r>
            <a:r>
              <a:rPr lang="en-US" sz="2000" dirty="0" err="1">
                <a:latin typeface="Comic Sans MS" panose="030F0702030302020204" pitchFamily="66" charset="0"/>
                <a:ea typeface="ヒラギノ角ゴ Pro W3"/>
                <a:cs typeface="ヒラギノ角ゴ Pro W3"/>
              </a:rPr>
              <a:t>preproglucagon</a:t>
            </a:r>
            <a:r>
              <a:rPr lang="en-US" sz="2000" dirty="0">
                <a:latin typeface="Comic Sans MS" panose="030F0702030302020204" pitchFamily="66" charset="0"/>
                <a:ea typeface="ヒラギノ角ゴ Pro W3"/>
                <a:cs typeface="ヒラギノ角ゴ Pro W3"/>
              </a:rPr>
              <a:t> gene by </a:t>
            </a:r>
            <a:r>
              <a:rPr lang="en-US" sz="2000" dirty="0" err="1">
                <a:latin typeface="Comic Sans MS" panose="030F0702030302020204" pitchFamily="66" charset="0"/>
                <a:ea typeface="ヒラギノ角ゴ Pro W3"/>
                <a:cs typeface="ヒラギノ角ゴ Pro W3"/>
              </a:rPr>
              <a:t>prohormone</a:t>
            </a:r>
            <a:r>
              <a:rPr lang="en-US" sz="2000" dirty="0">
                <a:latin typeface="Comic Sans MS" panose="030F0702030302020204" pitchFamily="66" charset="0"/>
                <a:ea typeface="ヒラギノ角ゴ Pro W3"/>
                <a:cs typeface="ヒラギノ角ゴ Pro W3"/>
              </a:rPr>
              <a:t> </a:t>
            </a:r>
            <a:r>
              <a:rPr lang="en-US" sz="2000" dirty="0" err="1">
                <a:latin typeface="Comic Sans MS" panose="030F0702030302020204" pitchFamily="66" charset="0"/>
                <a:ea typeface="ヒラギノ角ゴ Pro W3"/>
                <a:cs typeface="ヒラギノ角ゴ Pro W3"/>
              </a:rPr>
              <a:t>convertase</a:t>
            </a:r>
            <a:r>
              <a:rPr lang="en-US" sz="2000" dirty="0">
                <a:latin typeface="Comic Sans MS" panose="030F0702030302020204" pitchFamily="66" charset="0"/>
                <a:ea typeface="ヒラギノ角ゴ Pro W3"/>
                <a:cs typeface="ヒラギノ角ゴ Pro W3"/>
              </a:rPr>
              <a:t> (PC)</a:t>
            </a:r>
          </a:p>
        </p:txBody>
      </p:sp>
      <p:grpSp>
        <p:nvGrpSpPr>
          <p:cNvPr id="8" name="Group 5"/>
          <p:cNvGrpSpPr>
            <a:grpSpLocks/>
          </p:cNvGrpSpPr>
          <p:nvPr/>
        </p:nvGrpSpPr>
        <p:grpSpPr bwMode="auto">
          <a:xfrm>
            <a:off x="1676703" y="3352805"/>
            <a:ext cx="5798532" cy="420688"/>
            <a:chOff x="1056" y="2160"/>
            <a:chExt cx="3653" cy="265"/>
          </a:xfrm>
        </p:grpSpPr>
        <p:sp>
          <p:nvSpPr>
            <p:cNvPr id="9" name="Rectangle 6"/>
            <p:cNvSpPr>
              <a:spLocks noChangeArrowheads="1"/>
            </p:cNvSpPr>
            <p:nvPr/>
          </p:nvSpPr>
          <p:spPr bwMode="auto">
            <a:xfrm>
              <a:off x="1104" y="2160"/>
              <a:ext cx="432" cy="240"/>
            </a:xfrm>
            <a:prstGeom prst="rect">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0" name="Rectangle 7"/>
            <p:cNvSpPr>
              <a:spLocks noChangeArrowheads="1"/>
            </p:cNvSpPr>
            <p:nvPr/>
          </p:nvSpPr>
          <p:spPr bwMode="auto">
            <a:xfrm>
              <a:off x="1536" y="2160"/>
              <a:ext cx="432" cy="240"/>
            </a:xfrm>
            <a:prstGeom prst="rect">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1" name="Rectangle 8"/>
            <p:cNvSpPr>
              <a:spLocks noChangeArrowheads="1"/>
            </p:cNvSpPr>
            <p:nvPr/>
          </p:nvSpPr>
          <p:spPr bwMode="auto">
            <a:xfrm>
              <a:off x="1968" y="2160"/>
              <a:ext cx="624" cy="240"/>
            </a:xfrm>
            <a:prstGeom prst="rect">
              <a:avLst/>
            </a:prstGeom>
            <a:solidFill>
              <a:srgbClr val="FF00FF"/>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2" name="Rectangle 9"/>
            <p:cNvSpPr>
              <a:spLocks noChangeArrowheads="1"/>
            </p:cNvSpPr>
            <p:nvPr/>
          </p:nvSpPr>
          <p:spPr bwMode="auto">
            <a:xfrm>
              <a:off x="2592" y="2160"/>
              <a:ext cx="48" cy="240"/>
            </a:xfrm>
            <a:prstGeom prst="rect">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3" name="Rectangle 10"/>
            <p:cNvSpPr>
              <a:spLocks noChangeArrowheads="1"/>
            </p:cNvSpPr>
            <p:nvPr/>
          </p:nvSpPr>
          <p:spPr bwMode="auto">
            <a:xfrm>
              <a:off x="2640" y="2160"/>
              <a:ext cx="144" cy="240"/>
            </a:xfrm>
            <a:prstGeom prst="rect">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4" name="Rectangle 11"/>
            <p:cNvSpPr>
              <a:spLocks noChangeArrowheads="1"/>
            </p:cNvSpPr>
            <p:nvPr/>
          </p:nvSpPr>
          <p:spPr bwMode="auto">
            <a:xfrm>
              <a:off x="2784" y="2160"/>
              <a:ext cx="144" cy="240"/>
            </a:xfrm>
            <a:prstGeom prst="rect">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5" name="Rectangle 12"/>
            <p:cNvSpPr>
              <a:spLocks noChangeArrowheads="1"/>
            </p:cNvSpPr>
            <p:nvPr/>
          </p:nvSpPr>
          <p:spPr bwMode="auto">
            <a:xfrm>
              <a:off x="2928" y="2160"/>
              <a:ext cx="624" cy="240"/>
            </a:xfrm>
            <a:prstGeom prst="rect">
              <a:avLst/>
            </a:prstGeom>
            <a:solidFill>
              <a:srgbClr val="FF3300"/>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6" name="Rectangle 13"/>
            <p:cNvSpPr>
              <a:spLocks noChangeArrowheads="1"/>
            </p:cNvSpPr>
            <p:nvPr/>
          </p:nvSpPr>
          <p:spPr bwMode="auto">
            <a:xfrm>
              <a:off x="3552" y="2160"/>
              <a:ext cx="48" cy="240"/>
            </a:xfrm>
            <a:prstGeom prst="rect">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7" name="Rectangle 14"/>
            <p:cNvSpPr>
              <a:spLocks noChangeArrowheads="1"/>
            </p:cNvSpPr>
            <p:nvPr/>
          </p:nvSpPr>
          <p:spPr bwMode="auto">
            <a:xfrm>
              <a:off x="3600" y="2160"/>
              <a:ext cx="432" cy="240"/>
            </a:xfrm>
            <a:prstGeom prst="rect">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8" name="Rectangle 15"/>
            <p:cNvSpPr>
              <a:spLocks noChangeArrowheads="1"/>
            </p:cNvSpPr>
            <p:nvPr/>
          </p:nvSpPr>
          <p:spPr bwMode="auto">
            <a:xfrm>
              <a:off x="4032" y="2160"/>
              <a:ext cx="48" cy="240"/>
            </a:xfrm>
            <a:prstGeom prst="rect">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19" name="Rectangle 16"/>
            <p:cNvSpPr>
              <a:spLocks noChangeArrowheads="1"/>
            </p:cNvSpPr>
            <p:nvPr/>
          </p:nvSpPr>
          <p:spPr bwMode="auto">
            <a:xfrm>
              <a:off x="4080" y="2160"/>
              <a:ext cx="624" cy="240"/>
            </a:xfrm>
            <a:prstGeom prst="rect">
              <a:avLst/>
            </a:prstGeom>
            <a:solidFill>
              <a:schemeClr val="tx2"/>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0" name="Text Box 17"/>
            <p:cNvSpPr txBox="1">
              <a:spLocks noChangeArrowheads="1"/>
            </p:cNvSpPr>
            <p:nvPr/>
          </p:nvSpPr>
          <p:spPr bwMode="auto">
            <a:xfrm>
              <a:off x="1056" y="2160"/>
              <a:ext cx="502" cy="250"/>
            </a:xfrm>
            <a:prstGeom prst="rect">
              <a:avLst/>
            </a:prstGeom>
            <a:noFill/>
            <a:ln w="12700">
              <a:noFill/>
              <a:miter lim="800000"/>
              <a:headEnd/>
              <a:tailEnd/>
            </a:ln>
            <a:effectLst/>
          </p:spPr>
          <p:txBody>
            <a:bodyPr>
              <a:spAutoFit/>
            </a:bodyPr>
            <a:lstStyle/>
            <a:p>
              <a:pPr defTabSz="457200" eaLnBrk="0" hangingPunct="0">
                <a:buClrTx/>
                <a:buFontTx/>
                <a:buNone/>
              </a:pPr>
              <a:r>
                <a:rPr lang="en-US" sz="1000">
                  <a:solidFill>
                    <a:srgbClr val="000000"/>
                  </a:solidFill>
                  <a:effectLst>
                    <a:outerShdw blurRad="38100" dist="38100" dir="2700000" algn="tl">
                      <a:srgbClr val="C0C0C0"/>
                    </a:outerShdw>
                  </a:effectLst>
                  <a:latin typeface="Comic Sans MS" panose="030F0702030302020204" pitchFamily="66" charset="0"/>
                  <a:ea typeface="ヒラギノ角ゴ Pro W3"/>
                  <a:cs typeface="ヒラギノ角ゴ Pro W3"/>
                </a:rPr>
                <a:t>Signal peptide</a:t>
              </a:r>
            </a:p>
          </p:txBody>
        </p:sp>
        <p:sp>
          <p:nvSpPr>
            <p:cNvPr id="21" name="Text Box 18"/>
            <p:cNvSpPr txBox="1">
              <a:spLocks noChangeArrowheads="1"/>
            </p:cNvSpPr>
            <p:nvPr/>
          </p:nvSpPr>
          <p:spPr bwMode="auto">
            <a:xfrm>
              <a:off x="1543" y="2192"/>
              <a:ext cx="458" cy="233"/>
            </a:xfrm>
            <a:prstGeom prst="rect">
              <a:avLst/>
            </a:prstGeom>
            <a:noFill/>
            <a:ln w="12700">
              <a:noFill/>
              <a:miter lim="800000"/>
              <a:headEnd/>
              <a:tailEnd/>
            </a:ln>
            <a:effectLst/>
          </p:spPr>
          <p:txBody>
            <a:bodyPr wrap="none">
              <a:spAutoFit/>
            </a:bodyPr>
            <a:lstStyle/>
            <a:p>
              <a:pPr defTabSz="457200" eaLnBrk="0" hangingPunct="0">
                <a:buClrTx/>
                <a:buFontTx/>
                <a:buNone/>
              </a:pPr>
              <a:r>
                <a:rPr lang="en-US">
                  <a:solidFill>
                    <a:srgbClr val="000000"/>
                  </a:solidFill>
                  <a:effectLst>
                    <a:outerShdw blurRad="38100" dist="38100" dir="2700000" algn="tl">
                      <a:srgbClr val="C0C0C0"/>
                    </a:outerShdw>
                  </a:effectLst>
                  <a:latin typeface="Comic Sans MS" panose="030F0702030302020204" pitchFamily="66" charset="0"/>
                  <a:ea typeface="ヒラギノ角ゴ Pro W3"/>
                  <a:cs typeface="ヒラギノ角ゴ Pro W3"/>
                </a:rPr>
                <a:t>GRPP</a:t>
              </a:r>
            </a:p>
          </p:txBody>
        </p:sp>
        <p:sp>
          <p:nvSpPr>
            <p:cNvPr id="22" name="Text Box 19"/>
            <p:cNvSpPr txBox="1">
              <a:spLocks noChangeArrowheads="1"/>
            </p:cNvSpPr>
            <p:nvPr/>
          </p:nvSpPr>
          <p:spPr bwMode="auto">
            <a:xfrm>
              <a:off x="1969" y="2176"/>
              <a:ext cx="709" cy="233"/>
            </a:xfrm>
            <a:prstGeom prst="rect">
              <a:avLst/>
            </a:prstGeom>
            <a:noFill/>
            <a:ln w="12700">
              <a:noFill/>
              <a:miter lim="800000"/>
              <a:headEnd/>
              <a:tailEnd/>
            </a:ln>
            <a:effectLst/>
          </p:spPr>
          <p:txBody>
            <a:bodyPr wrap="none">
              <a:spAutoFit/>
            </a:bodyPr>
            <a:lstStyle/>
            <a:p>
              <a:pPr defTabSz="457200" eaLnBrk="0" hangingPunct="0">
                <a:buClrTx/>
                <a:buFontTx/>
                <a:buNone/>
              </a:pPr>
              <a:r>
                <a:rPr lang="en-US">
                  <a:solidFill>
                    <a:srgbClr val="000000"/>
                  </a:solidFill>
                  <a:effectLst>
                    <a:outerShdw blurRad="38100" dist="38100" dir="2700000" algn="tl">
                      <a:srgbClr val="C0C0C0"/>
                    </a:outerShdw>
                  </a:effectLst>
                  <a:latin typeface="Comic Sans MS" panose="030F0702030302020204" pitchFamily="66" charset="0"/>
                  <a:ea typeface="ヒラギノ角ゴ Pro W3"/>
                  <a:cs typeface="ヒラギノ角ゴ Pro W3"/>
                </a:rPr>
                <a:t>Glucagon</a:t>
              </a:r>
            </a:p>
          </p:txBody>
        </p:sp>
        <p:sp>
          <p:nvSpPr>
            <p:cNvPr id="23" name="Text Box 20"/>
            <p:cNvSpPr txBox="1">
              <a:spLocks noChangeArrowheads="1"/>
            </p:cNvSpPr>
            <p:nvPr/>
          </p:nvSpPr>
          <p:spPr bwMode="auto">
            <a:xfrm>
              <a:off x="3026" y="2160"/>
              <a:ext cx="497" cy="233"/>
            </a:xfrm>
            <a:prstGeom prst="rect">
              <a:avLst/>
            </a:prstGeom>
            <a:noFill/>
            <a:ln w="12700">
              <a:noFill/>
              <a:miter lim="800000"/>
              <a:headEnd/>
              <a:tailEnd/>
            </a:ln>
            <a:effectLst/>
          </p:spPr>
          <p:txBody>
            <a:bodyPr wrap="none">
              <a:spAutoFit/>
            </a:bodyPr>
            <a:lstStyle/>
            <a:p>
              <a:pPr defTabSz="457200" eaLnBrk="0" hangingPunct="0">
                <a:buClrTx/>
                <a:buFontTx/>
                <a:buNone/>
              </a:pPr>
              <a:r>
                <a:rPr lang="en-US" dirty="0" err="1">
                  <a:solidFill>
                    <a:srgbClr val="000000"/>
                  </a:solidFill>
                  <a:effectLst>
                    <a:outerShdw blurRad="38100" dist="38100" dir="2700000" algn="tl">
                      <a:srgbClr val="C0C0C0"/>
                    </a:outerShdw>
                  </a:effectLst>
                  <a:latin typeface="Comic Sans MS" panose="030F0702030302020204" pitchFamily="66" charset="0"/>
                  <a:ea typeface="ヒラギノ角ゴ Pro W3"/>
                  <a:cs typeface="ヒラギノ角ゴ Pro W3"/>
                </a:rPr>
                <a:t>GLP</a:t>
              </a:r>
              <a:r>
                <a:rPr lang="en-US" dirty="0">
                  <a:solidFill>
                    <a:srgbClr val="000000"/>
                  </a:solidFill>
                  <a:effectLst>
                    <a:outerShdw blurRad="38100" dist="38100" dir="2700000" algn="tl">
                      <a:srgbClr val="C0C0C0"/>
                    </a:outerShdw>
                  </a:effectLst>
                  <a:latin typeface="Comic Sans MS" panose="030F0702030302020204" pitchFamily="66" charset="0"/>
                  <a:ea typeface="ヒラギノ角ゴ Pro W3"/>
                  <a:cs typeface="ヒラギノ角ゴ Pro W3"/>
                </a:rPr>
                <a:t>-1</a:t>
              </a:r>
            </a:p>
          </p:txBody>
        </p:sp>
        <p:sp>
          <p:nvSpPr>
            <p:cNvPr id="24" name="Text Box 21"/>
            <p:cNvSpPr txBox="1">
              <a:spLocks noChangeArrowheads="1"/>
            </p:cNvSpPr>
            <p:nvPr/>
          </p:nvSpPr>
          <p:spPr bwMode="auto">
            <a:xfrm>
              <a:off x="4173" y="2160"/>
              <a:ext cx="536" cy="233"/>
            </a:xfrm>
            <a:prstGeom prst="rect">
              <a:avLst/>
            </a:prstGeom>
            <a:noFill/>
            <a:ln w="12700">
              <a:noFill/>
              <a:miter lim="800000"/>
              <a:headEnd/>
              <a:tailEnd/>
            </a:ln>
            <a:effectLst/>
          </p:spPr>
          <p:txBody>
            <a:bodyPr wrap="none">
              <a:spAutoFit/>
            </a:bodyPr>
            <a:lstStyle/>
            <a:p>
              <a:pPr defTabSz="457200" eaLnBrk="0" hangingPunct="0">
                <a:buClrTx/>
                <a:buFontTx/>
                <a:buNone/>
              </a:pPr>
              <a:r>
                <a:rPr lang="en-US">
                  <a:solidFill>
                    <a:schemeClr val="bg1"/>
                  </a:solidFill>
                  <a:latin typeface="Comic Sans MS" panose="030F0702030302020204" pitchFamily="66" charset="0"/>
                  <a:ea typeface="ヒラギノ角ゴ Pro W3"/>
                  <a:cs typeface="ヒラギノ角ゴ Pro W3"/>
                </a:rPr>
                <a:t>GLP-2</a:t>
              </a:r>
            </a:p>
          </p:txBody>
        </p:sp>
      </p:grpSp>
      <p:grpSp>
        <p:nvGrpSpPr>
          <p:cNvPr id="25" name="Group 22"/>
          <p:cNvGrpSpPr>
            <a:grpSpLocks/>
          </p:cNvGrpSpPr>
          <p:nvPr/>
        </p:nvGrpSpPr>
        <p:grpSpPr bwMode="auto">
          <a:xfrm>
            <a:off x="456595" y="3886201"/>
            <a:ext cx="3718229" cy="1538288"/>
            <a:chOff x="288" y="2496"/>
            <a:chExt cx="2342" cy="969"/>
          </a:xfrm>
        </p:grpSpPr>
        <p:pic>
          <p:nvPicPr>
            <p:cNvPr id="26" name="Picture 23"/>
            <p:cNvPicPr>
              <a:picLocks noChangeAspect="1" noChangeArrowheads="1"/>
            </p:cNvPicPr>
            <p:nvPr/>
          </p:nvPicPr>
          <p:blipFill>
            <a:blip r:embed="rId2" cstate="print"/>
            <a:srcRect/>
            <a:stretch>
              <a:fillRect/>
            </a:stretch>
          </p:blipFill>
          <p:spPr bwMode="auto">
            <a:xfrm>
              <a:off x="288" y="2496"/>
              <a:ext cx="864" cy="552"/>
            </a:xfrm>
            <a:prstGeom prst="rect">
              <a:avLst/>
            </a:prstGeom>
            <a:noFill/>
            <a:ln w="28575">
              <a:solidFill>
                <a:schemeClr val="tx1"/>
              </a:solidFill>
              <a:miter lim="800000"/>
              <a:headEnd/>
              <a:tailEnd/>
            </a:ln>
          </p:spPr>
        </p:pic>
        <p:sp>
          <p:nvSpPr>
            <p:cNvPr id="27" name="Rectangle 24"/>
            <p:cNvSpPr>
              <a:spLocks noChangeArrowheads="1"/>
            </p:cNvSpPr>
            <p:nvPr/>
          </p:nvSpPr>
          <p:spPr bwMode="auto">
            <a:xfrm>
              <a:off x="685" y="3216"/>
              <a:ext cx="624" cy="240"/>
            </a:xfrm>
            <a:prstGeom prst="rect">
              <a:avLst/>
            </a:prstGeom>
            <a:solidFill>
              <a:srgbClr val="FF00FF"/>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28" name="Text Box 25"/>
            <p:cNvSpPr txBox="1">
              <a:spLocks noChangeArrowheads="1"/>
            </p:cNvSpPr>
            <p:nvPr/>
          </p:nvSpPr>
          <p:spPr bwMode="auto">
            <a:xfrm>
              <a:off x="687" y="3232"/>
              <a:ext cx="709" cy="233"/>
            </a:xfrm>
            <a:prstGeom prst="rect">
              <a:avLst/>
            </a:prstGeom>
            <a:noFill/>
            <a:ln w="12700">
              <a:noFill/>
              <a:miter lim="800000"/>
              <a:headEnd/>
              <a:tailEnd/>
            </a:ln>
            <a:effectLst/>
          </p:spPr>
          <p:txBody>
            <a:bodyPr wrap="none">
              <a:spAutoFit/>
            </a:bodyPr>
            <a:lstStyle/>
            <a:p>
              <a:pPr defTabSz="457200" eaLnBrk="0" hangingPunct="0">
                <a:buClrTx/>
                <a:buFontTx/>
                <a:buNone/>
              </a:pPr>
              <a:r>
                <a:rPr lang="en-US">
                  <a:solidFill>
                    <a:srgbClr val="000000"/>
                  </a:solidFill>
                  <a:effectLst>
                    <a:outerShdw blurRad="38100" dist="38100" dir="2700000" algn="tl">
                      <a:srgbClr val="C0C0C0"/>
                    </a:outerShdw>
                  </a:effectLst>
                  <a:latin typeface="Comic Sans MS" panose="030F0702030302020204" pitchFamily="66" charset="0"/>
                  <a:ea typeface="ヒラギノ角ゴ Pro W3"/>
                  <a:cs typeface="ヒラギノ角ゴ Pro W3"/>
                </a:rPr>
                <a:t>Glucagon</a:t>
              </a:r>
            </a:p>
          </p:txBody>
        </p:sp>
        <p:sp>
          <p:nvSpPr>
            <p:cNvPr id="29" name="Rectangle 26"/>
            <p:cNvSpPr>
              <a:spLocks noChangeArrowheads="1"/>
            </p:cNvSpPr>
            <p:nvPr/>
          </p:nvSpPr>
          <p:spPr bwMode="auto">
            <a:xfrm>
              <a:off x="1344" y="3224"/>
              <a:ext cx="624" cy="240"/>
            </a:xfrm>
            <a:prstGeom prst="rect">
              <a:avLst/>
            </a:prstGeom>
            <a:solidFill>
              <a:srgbClr val="FF3300"/>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0" name="Text Box 27"/>
            <p:cNvSpPr txBox="1">
              <a:spLocks noChangeArrowheads="1"/>
            </p:cNvSpPr>
            <p:nvPr/>
          </p:nvSpPr>
          <p:spPr bwMode="auto">
            <a:xfrm>
              <a:off x="1441" y="3224"/>
              <a:ext cx="497" cy="233"/>
            </a:xfrm>
            <a:prstGeom prst="rect">
              <a:avLst/>
            </a:prstGeom>
            <a:noFill/>
            <a:ln w="12700">
              <a:noFill/>
              <a:miter lim="800000"/>
              <a:headEnd/>
              <a:tailEnd/>
            </a:ln>
            <a:effectLst/>
          </p:spPr>
          <p:txBody>
            <a:bodyPr wrap="none">
              <a:spAutoFit/>
            </a:bodyPr>
            <a:lstStyle/>
            <a:p>
              <a:pPr defTabSz="457200" eaLnBrk="0" hangingPunct="0">
                <a:buClrTx/>
                <a:buFontTx/>
                <a:buNone/>
              </a:pPr>
              <a:r>
                <a:rPr lang="en-US">
                  <a:solidFill>
                    <a:srgbClr val="000000"/>
                  </a:solidFill>
                  <a:effectLst>
                    <a:outerShdw blurRad="38100" dist="38100" dir="2700000" algn="tl">
                      <a:srgbClr val="C0C0C0"/>
                    </a:outerShdw>
                  </a:effectLst>
                  <a:latin typeface="Comic Sans MS" panose="030F0702030302020204" pitchFamily="66" charset="0"/>
                  <a:ea typeface="ヒラギノ角ゴ Pro W3"/>
                  <a:cs typeface="ヒラギノ角ゴ Pro W3"/>
                </a:rPr>
                <a:t>GLP-1</a:t>
              </a:r>
            </a:p>
          </p:txBody>
        </p:sp>
        <p:sp>
          <p:nvSpPr>
            <p:cNvPr id="31" name="Rectangle 28"/>
            <p:cNvSpPr>
              <a:spLocks noChangeArrowheads="1"/>
            </p:cNvSpPr>
            <p:nvPr/>
          </p:nvSpPr>
          <p:spPr bwMode="auto">
            <a:xfrm>
              <a:off x="2000" y="3224"/>
              <a:ext cx="624" cy="240"/>
            </a:xfrm>
            <a:prstGeom prst="rect">
              <a:avLst/>
            </a:prstGeom>
            <a:solidFill>
              <a:schemeClr val="tx2"/>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2" name="Text Box 29"/>
            <p:cNvSpPr txBox="1">
              <a:spLocks noChangeArrowheads="1"/>
            </p:cNvSpPr>
            <p:nvPr/>
          </p:nvSpPr>
          <p:spPr bwMode="auto">
            <a:xfrm>
              <a:off x="2094" y="3232"/>
              <a:ext cx="536" cy="233"/>
            </a:xfrm>
            <a:prstGeom prst="rect">
              <a:avLst/>
            </a:prstGeom>
            <a:noFill/>
            <a:ln w="12700">
              <a:noFill/>
              <a:miter lim="800000"/>
              <a:headEnd/>
              <a:tailEnd/>
            </a:ln>
            <a:effectLst/>
          </p:spPr>
          <p:txBody>
            <a:bodyPr wrap="none">
              <a:spAutoFit/>
            </a:bodyPr>
            <a:lstStyle/>
            <a:p>
              <a:pPr defTabSz="457200" eaLnBrk="0" hangingPunct="0">
                <a:buClrTx/>
                <a:buFontTx/>
                <a:buNone/>
              </a:pPr>
              <a:r>
                <a:rPr lang="en-US">
                  <a:solidFill>
                    <a:schemeClr val="bg1"/>
                  </a:solidFill>
                  <a:latin typeface="Comic Sans MS" panose="030F0702030302020204" pitchFamily="66" charset="0"/>
                  <a:ea typeface="ヒラギノ角ゴ Pro W3"/>
                  <a:cs typeface="ヒラギノ角ゴ Pro W3"/>
                </a:rPr>
                <a:t>GLP-2</a:t>
              </a:r>
            </a:p>
          </p:txBody>
        </p:sp>
        <p:sp>
          <p:nvSpPr>
            <p:cNvPr id="33" name="AutoShape 30"/>
            <p:cNvSpPr>
              <a:spLocks noChangeArrowheads="1"/>
            </p:cNvSpPr>
            <p:nvPr/>
          </p:nvSpPr>
          <p:spPr bwMode="auto">
            <a:xfrm rot="2937502">
              <a:off x="1920" y="2592"/>
              <a:ext cx="240" cy="432"/>
            </a:xfrm>
            <a:prstGeom prst="downArrow">
              <a:avLst>
                <a:gd name="adj1" fmla="val 50000"/>
                <a:gd name="adj2" fmla="val 45000"/>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grpSp>
      <p:grpSp>
        <p:nvGrpSpPr>
          <p:cNvPr id="34" name="Group 31"/>
          <p:cNvGrpSpPr>
            <a:grpSpLocks/>
          </p:cNvGrpSpPr>
          <p:nvPr/>
        </p:nvGrpSpPr>
        <p:grpSpPr bwMode="auto">
          <a:xfrm>
            <a:off x="5092095" y="3886201"/>
            <a:ext cx="3438525" cy="2028826"/>
            <a:chOff x="3208" y="2496"/>
            <a:chExt cx="2166" cy="1278"/>
          </a:xfrm>
        </p:grpSpPr>
        <p:sp>
          <p:nvSpPr>
            <p:cNvPr id="35" name="AutoShape 32"/>
            <p:cNvSpPr>
              <a:spLocks noChangeArrowheads="1"/>
            </p:cNvSpPr>
            <p:nvPr/>
          </p:nvSpPr>
          <p:spPr bwMode="auto">
            <a:xfrm rot="18662498" flipH="1">
              <a:off x="3648" y="2592"/>
              <a:ext cx="240" cy="432"/>
            </a:xfrm>
            <a:prstGeom prst="downArrow">
              <a:avLst>
                <a:gd name="adj1" fmla="val 50000"/>
                <a:gd name="adj2" fmla="val 45000"/>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pic>
          <p:nvPicPr>
            <p:cNvPr id="36" name="Picture 33"/>
            <p:cNvPicPr>
              <a:picLocks noChangeAspect="1" noChangeArrowheads="1"/>
            </p:cNvPicPr>
            <p:nvPr/>
          </p:nvPicPr>
          <p:blipFill>
            <a:blip r:embed="rId3" cstate="print"/>
            <a:srcRect/>
            <a:stretch>
              <a:fillRect/>
            </a:stretch>
          </p:blipFill>
          <p:spPr bwMode="auto">
            <a:xfrm>
              <a:off x="4118" y="2496"/>
              <a:ext cx="1114" cy="654"/>
            </a:xfrm>
            <a:prstGeom prst="rect">
              <a:avLst/>
            </a:prstGeom>
            <a:noFill/>
            <a:ln w="28575">
              <a:solidFill>
                <a:schemeClr val="tx1"/>
              </a:solidFill>
              <a:miter lim="800000"/>
              <a:headEnd/>
              <a:tailEnd/>
            </a:ln>
          </p:spPr>
        </p:pic>
        <p:sp>
          <p:nvSpPr>
            <p:cNvPr id="37" name="Rectangle 34"/>
            <p:cNvSpPr>
              <a:spLocks noChangeArrowheads="1"/>
            </p:cNvSpPr>
            <p:nvPr/>
          </p:nvSpPr>
          <p:spPr bwMode="auto">
            <a:xfrm>
              <a:off x="3216" y="3216"/>
              <a:ext cx="624" cy="240"/>
            </a:xfrm>
            <a:prstGeom prst="rect">
              <a:avLst/>
            </a:prstGeom>
            <a:solidFill>
              <a:srgbClr val="FF00FF"/>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8" name="Rectangle 35"/>
            <p:cNvSpPr>
              <a:spLocks noChangeArrowheads="1"/>
            </p:cNvSpPr>
            <p:nvPr/>
          </p:nvSpPr>
          <p:spPr bwMode="auto">
            <a:xfrm>
              <a:off x="3840" y="3216"/>
              <a:ext cx="48" cy="240"/>
            </a:xfrm>
            <a:prstGeom prst="rect">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39" name="Rectangle 36"/>
            <p:cNvSpPr>
              <a:spLocks noChangeArrowheads="1"/>
            </p:cNvSpPr>
            <p:nvPr/>
          </p:nvSpPr>
          <p:spPr bwMode="auto">
            <a:xfrm>
              <a:off x="3888" y="3216"/>
              <a:ext cx="144" cy="240"/>
            </a:xfrm>
            <a:prstGeom prst="rect">
              <a:avLst/>
            </a:prstGeom>
            <a:solidFill>
              <a:schemeClr val="accent1"/>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40" name="Text Box 37"/>
            <p:cNvSpPr txBox="1">
              <a:spLocks noChangeArrowheads="1"/>
            </p:cNvSpPr>
            <p:nvPr/>
          </p:nvSpPr>
          <p:spPr bwMode="auto">
            <a:xfrm>
              <a:off x="3217" y="3232"/>
              <a:ext cx="709" cy="233"/>
            </a:xfrm>
            <a:prstGeom prst="rect">
              <a:avLst/>
            </a:prstGeom>
            <a:noFill/>
            <a:ln w="12700">
              <a:noFill/>
              <a:miter lim="800000"/>
              <a:headEnd/>
              <a:tailEnd/>
            </a:ln>
            <a:effectLst/>
          </p:spPr>
          <p:txBody>
            <a:bodyPr wrap="none">
              <a:spAutoFit/>
            </a:bodyPr>
            <a:lstStyle/>
            <a:p>
              <a:pPr defTabSz="457200" eaLnBrk="0" hangingPunct="0">
                <a:buClrTx/>
                <a:buFontTx/>
                <a:buNone/>
              </a:pPr>
              <a:r>
                <a:rPr lang="en-US">
                  <a:solidFill>
                    <a:srgbClr val="000000"/>
                  </a:solidFill>
                  <a:effectLst>
                    <a:outerShdw blurRad="38100" dist="38100" dir="2700000" algn="tl">
                      <a:srgbClr val="C0C0C0"/>
                    </a:outerShdw>
                  </a:effectLst>
                  <a:latin typeface="Comic Sans MS" panose="030F0702030302020204" pitchFamily="66" charset="0"/>
                  <a:ea typeface="ヒラギノ角ゴ Pro W3"/>
                  <a:cs typeface="ヒラギノ角ゴ Pro W3"/>
                </a:rPr>
                <a:t>Glucagon</a:t>
              </a:r>
            </a:p>
          </p:txBody>
        </p:sp>
        <p:sp>
          <p:nvSpPr>
            <p:cNvPr id="41" name="AutoShape 38"/>
            <p:cNvSpPr>
              <a:spLocks/>
            </p:cNvSpPr>
            <p:nvPr/>
          </p:nvSpPr>
          <p:spPr bwMode="auto">
            <a:xfrm rot="-5400000">
              <a:off x="3576" y="3144"/>
              <a:ext cx="96" cy="816"/>
            </a:xfrm>
            <a:prstGeom prst="leftBrace">
              <a:avLst>
                <a:gd name="adj1" fmla="val 70833"/>
                <a:gd name="adj2" fmla="val 50000"/>
              </a:avLst>
            </a:prstGeom>
            <a:noFill/>
            <a:ln w="28575">
              <a:solidFill>
                <a:schemeClr val="tx1"/>
              </a:solidFill>
              <a:round/>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42" name="Text Box 39"/>
            <p:cNvSpPr txBox="1">
              <a:spLocks noChangeArrowheads="1"/>
            </p:cNvSpPr>
            <p:nvPr/>
          </p:nvSpPr>
          <p:spPr bwMode="auto">
            <a:xfrm>
              <a:off x="3208" y="3600"/>
              <a:ext cx="786" cy="174"/>
            </a:xfrm>
            <a:prstGeom prst="rect">
              <a:avLst/>
            </a:prstGeom>
            <a:noFill/>
            <a:ln w="12700">
              <a:noFill/>
              <a:miter lim="800000"/>
              <a:headEnd/>
              <a:tailEnd/>
            </a:ln>
          </p:spPr>
          <p:txBody>
            <a:bodyPr wrap="none">
              <a:spAutoFit/>
            </a:bodyPr>
            <a:lstStyle/>
            <a:p>
              <a:pPr defTabSz="457200" eaLnBrk="0" hangingPunct="0">
                <a:buClrTx/>
                <a:buFontTx/>
                <a:buNone/>
              </a:pPr>
              <a:r>
                <a:rPr lang="en-US" sz="1200">
                  <a:latin typeface="Comic Sans MS" panose="030F0702030302020204" pitchFamily="66" charset="0"/>
                  <a:ea typeface="ヒラギノ角ゴ Pro W3"/>
                  <a:cs typeface="ヒラギノ角ゴ Pro W3"/>
                </a:rPr>
                <a:t>Oxyntomodulin</a:t>
              </a:r>
            </a:p>
          </p:txBody>
        </p:sp>
        <p:sp>
          <p:nvSpPr>
            <p:cNvPr id="43" name="Rectangle 40"/>
            <p:cNvSpPr>
              <a:spLocks noChangeArrowheads="1"/>
            </p:cNvSpPr>
            <p:nvPr/>
          </p:nvSpPr>
          <p:spPr bwMode="auto">
            <a:xfrm>
              <a:off x="4088" y="3208"/>
              <a:ext cx="624" cy="240"/>
            </a:xfrm>
            <a:prstGeom prst="rect">
              <a:avLst/>
            </a:prstGeom>
            <a:solidFill>
              <a:srgbClr val="FF3300"/>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44" name="Text Box 41"/>
            <p:cNvSpPr txBox="1">
              <a:spLocks noChangeArrowheads="1"/>
            </p:cNvSpPr>
            <p:nvPr/>
          </p:nvSpPr>
          <p:spPr bwMode="auto">
            <a:xfrm>
              <a:off x="4185" y="3208"/>
              <a:ext cx="497" cy="233"/>
            </a:xfrm>
            <a:prstGeom prst="rect">
              <a:avLst/>
            </a:prstGeom>
            <a:noFill/>
            <a:ln w="12700">
              <a:noFill/>
              <a:miter lim="800000"/>
              <a:headEnd/>
              <a:tailEnd/>
            </a:ln>
            <a:effectLst/>
          </p:spPr>
          <p:txBody>
            <a:bodyPr wrap="none">
              <a:spAutoFit/>
            </a:bodyPr>
            <a:lstStyle/>
            <a:p>
              <a:pPr defTabSz="457200" eaLnBrk="0" hangingPunct="0">
                <a:buClrTx/>
                <a:buFontTx/>
                <a:buNone/>
              </a:pPr>
              <a:r>
                <a:rPr lang="en-US">
                  <a:solidFill>
                    <a:srgbClr val="000000"/>
                  </a:solidFill>
                  <a:effectLst>
                    <a:outerShdw blurRad="38100" dist="38100" dir="2700000" algn="tl">
                      <a:srgbClr val="C0C0C0"/>
                    </a:outerShdw>
                  </a:effectLst>
                  <a:latin typeface="Comic Sans MS" panose="030F0702030302020204" pitchFamily="66" charset="0"/>
                  <a:ea typeface="ヒラギノ角ゴ Pro W3"/>
                  <a:cs typeface="ヒラギノ角ゴ Pro W3"/>
                </a:rPr>
                <a:t>GLP-1</a:t>
              </a:r>
            </a:p>
          </p:txBody>
        </p:sp>
        <p:sp>
          <p:nvSpPr>
            <p:cNvPr id="45" name="Rectangle 42"/>
            <p:cNvSpPr>
              <a:spLocks noChangeArrowheads="1"/>
            </p:cNvSpPr>
            <p:nvPr/>
          </p:nvSpPr>
          <p:spPr bwMode="auto">
            <a:xfrm>
              <a:off x="4744" y="3208"/>
              <a:ext cx="624" cy="240"/>
            </a:xfrm>
            <a:prstGeom prst="rect">
              <a:avLst/>
            </a:prstGeom>
            <a:solidFill>
              <a:schemeClr val="tx2"/>
            </a:solidFill>
            <a:ln w="12700">
              <a:solidFill>
                <a:schemeClr val="tx1"/>
              </a:solidFill>
              <a:miter lim="800000"/>
              <a:headEnd/>
              <a:tailEnd/>
            </a:ln>
          </p:spPr>
          <p:txBody>
            <a:bodyPr wrap="none" anchor="ctr"/>
            <a:lstStyle/>
            <a:p>
              <a:pPr algn="l" defTabSz="457200">
                <a:buClrTx/>
                <a:buFontTx/>
                <a:buNone/>
              </a:pPr>
              <a:endParaRPr lang="en-US" sz="1800" b="0">
                <a:latin typeface="Comic Sans MS" panose="030F0702030302020204" pitchFamily="66" charset="0"/>
                <a:ea typeface="ヒラギノ角ゴ Pro W3"/>
                <a:cs typeface="ヒラギノ角ゴ Pro W3"/>
              </a:endParaRPr>
            </a:p>
          </p:txBody>
        </p:sp>
        <p:sp>
          <p:nvSpPr>
            <p:cNvPr id="46" name="Text Box 43"/>
            <p:cNvSpPr txBox="1">
              <a:spLocks noChangeArrowheads="1"/>
            </p:cNvSpPr>
            <p:nvPr/>
          </p:nvSpPr>
          <p:spPr bwMode="auto">
            <a:xfrm>
              <a:off x="4838" y="3216"/>
              <a:ext cx="536" cy="233"/>
            </a:xfrm>
            <a:prstGeom prst="rect">
              <a:avLst/>
            </a:prstGeom>
            <a:noFill/>
            <a:ln w="12700">
              <a:noFill/>
              <a:miter lim="800000"/>
              <a:headEnd/>
              <a:tailEnd/>
            </a:ln>
            <a:effectLst/>
          </p:spPr>
          <p:txBody>
            <a:bodyPr wrap="none">
              <a:spAutoFit/>
            </a:bodyPr>
            <a:lstStyle/>
            <a:p>
              <a:pPr defTabSz="457200" eaLnBrk="0" hangingPunct="0">
                <a:buClrTx/>
                <a:buFontTx/>
                <a:buNone/>
              </a:pPr>
              <a:r>
                <a:rPr lang="en-US">
                  <a:solidFill>
                    <a:schemeClr val="bg1"/>
                  </a:solidFill>
                  <a:latin typeface="Comic Sans MS" panose="030F0702030302020204" pitchFamily="66" charset="0"/>
                  <a:ea typeface="ヒラギノ角ゴ Pro W3"/>
                  <a:cs typeface="ヒラギノ角ゴ Pro W3"/>
                </a:rPr>
                <a:t>GLP-2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DM">
      <a:dk1>
        <a:sysClr val="windowText" lastClr="000000"/>
      </a:dk1>
      <a:lt1>
        <a:sysClr val="window" lastClr="FFFFFF"/>
      </a:lt1>
      <a:dk2>
        <a:srgbClr val="002596"/>
      </a:dk2>
      <a:lt2>
        <a:srgbClr val="EEECE1"/>
      </a:lt2>
      <a:accent1>
        <a:srgbClr val="002596"/>
      </a:accent1>
      <a:accent2>
        <a:srgbClr val="7DBA00"/>
      </a:accent2>
      <a:accent3>
        <a:srgbClr val="0093CF"/>
      </a:accent3>
      <a:accent4>
        <a:srgbClr val="75D1E0"/>
      </a:accent4>
      <a:accent5>
        <a:srgbClr val="4A245E"/>
      </a:accent5>
      <a:accent6>
        <a:srgbClr val="616365"/>
      </a:accent6>
      <a:hlink>
        <a:srgbClr val="0000FF"/>
      </a:hlink>
      <a:folHlink>
        <a:srgbClr val="4A245E"/>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4880</TotalTime>
  <Words>1605</Words>
  <Application>Microsoft Office PowerPoint</Application>
  <PresentationFormat>On-screen Show (4:3)</PresentationFormat>
  <Paragraphs>346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About OMICS Group</vt:lpstr>
      <vt:lpstr>OMICS International Conferences</vt:lpstr>
      <vt:lpstr>Skin Metabolism of Biotherapeutics as a Limiting Factor for Subcutaneous Bioavailability </vt:lpstr>
      <vt:lpstr>Outline</vt:lpstr>
      <vt:lpstr>PowerPoint Presentation</vt:lpstr>
      <vt:lpstr>Challenges to Predict Subcutaneous Bioavailability of Biotherapeutics in Human</vt:lpstr>
      <vt:lpstr>Peptide Usually Pertains Short Half-Life (t1/2)</vt:lpstr>
      <vt:lpstr>Ways to Extend Peptide Half-Life</vt:lpstr>
      <vt:lpstr>PowerPoint Presentation</vt:lpstr>
      <vt:lpstr>PowerPoint Presentation</vt:lpstr>
      <vt:lpstr>PowerPoint Presentation</vt:lpstr>
      <vt:lpstr>PowerPoint Presentation</vt:lpstr>
      <vt:lpstr>PowerPoint Presentation</vt:lpstr>
      <vt:lpstr>Analysis of Drug Disposition in Plasma/Tissue</vt:lpstr>
      <vt:lpstr>PowerPoint Presentation</vt:lpstr>
      <vt:lpstr>PowerPoint Presentation</vt:lpstr>
      <vt:lpstr>PowerPoint Presentation</vt:lpstr>
      <vt:lpstr>PowerPoint Presentation</vt:lpstr>
      <vt:lpstr>PowerPoint Presentation</vt:lpstr>
      <vt:lpstr>Acknowledgements</vt:lpstr>
      <vt:lpstr>PowerPoint Presentation</vt:lpstr>
      <vt:lpstr>PowerPoint Presentation</vt:lpstr>
      <vt:lpstr>Let us meet again..</vt:lpstr>
    </vt:vector>
  </TitlesOfParts>
  <Company>Pfizer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duczya</dc:creator>
  <cp:lastModifiedBy>Prudhviraj Guggilla</cp:lastModifiedBy>
  <cp:revision>136</cp:revision>
  <dcterms:created xsi:type="dcterms:W3CDTF">2013-03-11T18:45:26Z</dcterms:created>
  <dcterms:modified xsi:type="dcterms:W3CDTF">2015-09-23T07:27:37Z</dcterms:modified>
</cp:coreProperties>
</file>