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62" r:id="rId3"/>
    <p:sldId id="281" r:id="rId4"/>
    <p:sldId id="282" r:id="rId5"/>
    <p:sldId id="283" r:id="rId6"/>
    <p:sldId id="284" r:id="rId7"/>
    <p:sldId id="259" r:id="rId8"/>
    <p:sldId id="258" r:id="rId9"/>
    <p:sldId id="261" r:id="rId10"/>
    <p:sldId id="265" r:id="rId11"/>
    <p:sldId id="266" r:id="rId12"/>
    <p:sldId id="275" r:id="rId13"/>
    <p:sldId id="270" r:id="rId14"/>
    <p:sldId id="273" r:id="rId15"/>
    <p:sldId id="272" r:id="rId16"/>
    <p:sldId id="268" r:id="rId17"/>
    <p:sldId id="269" r:id="rId18"/>
    <p:sldId id="276" r:id="rId19"/>
    <p:sldId id="277" r:id="rId20"/>
    <p:sldId id="274" r:id="rId21"/>
    <p:sldId id="263" r:id="rId22"/>
    <p:sldId id="279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&#233;cs_Reuma_2013\CAM_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&#233;cs_Reuma_2013\CAM_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&#233;cs_Reuma_2013\CAM_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&#233;cs_Reuma_2013\CAM_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hu-HU"/>
                </a:pPr>
                <a:endParaRPr lang="en-US"/>
              </a:p>
            </c:txPr>
            <c:showVal val="1"/>
            <c:showLeaderLines val="1"/>
          </c:dLbls>
          <c:cat>
            <c:strRef>
              <c:f>Munka5!$E$3:$E$16</c:f>
              <c:strCache>
                <c:ptCount val="14"/>
                <c:pt idx="0">
                  <c:v>breast</c:v>
                </c:pt>
                <c:pt idx="1">
                  <c:v>lung</c:v>
                </c:pt>
                <c:pt idx="2">
                  <c:v>gynecology</c:v>
                </c:pt>
                <c:pt idx="3">
                  <c:v>colon </c:v>
                </c:pt>
                <c:pt idx="4">
                  <c:v>brain</c:v>
                </c:pt>
                <c:pt idx="5">
                  <c:v>skin</c:v>
                </c:pt>
                <c:pt idx="6">
                  <c:v>epipharinx</c:v>
                </c:pt>
                <c:pt idx="7">
                  <c:v>gastric</c:v>
                </c:pt>
                <c:pt idx="8">
                  <c:v>hemat</c:v>
                </c:pt>
                <c:pt idx="9">
                  <c:v>urinary</c:v>
                </c:pt>
                <c:pt idx="10">
                  <c:v>salivary glands</c:v>
                </c:pt>
                <c:pt idx="11">
                  <c:v>pancreas</c:v>
                </c:pt>
                <c:pt idx="12">
                  <c:v>penis</c:v>
                </c:pt>
                <c:pt idx="13">
                  <c:v>prostata</c:v>
                </c:pt>
              </c:strCache>
            </c:strRef>
          </c:cat>
          <c:val>
            <c:numRef>
              <c:f>Munka5!$F$3:$F$16</c:f>
              <c:numCache>
                <c:formatCode>General</c:formatCode>
                <c:ptCount val="14"/>
                <c:pt idx="0">
                  <c:v>15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hu-HU" sz="14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hu-HU"/>
                </a:pPr>
                <a:endParaRPr lang="en-US"/>
              </a:p>
            </c:txPr>
            <c:showVal val="1"/>
            <c:showLeaderLines val="1"/>
          </c:dLbls>
          <c:cat>
            <c:strRef>
              <c:f>Munka5!$A$26:$A$37</c:f>
              <c:strCache>
                <c:ptCount val="12"/>
                <c:pt idx="0">
                  <c:v>adenocc.</c:v>
                </c:pt>
                <c:pt idx="1">
                  <c:v>duct.</c:v>
                </c:pt>
                <c:pt idx="2">
                  <c:v>planocellulare</c:v>
                </c:pt>
                <c:pt idx="3">
                  <c:v>lobular invasive</c:v>
                </c:pt>
                <c:pt idx="4">
                  <c:v>microcellulare</c:v>
                </c:pt>
                <c:pt idx="5">
                  <c:v>melanoma</c:v>
                </c:pt>
                <c:pt idx="6">
                  <c:v>kaposi sc.</c:v>
                </c:pt>
                <c:pt idx="7">
                  <c:v>B-cell lymphoma</c:v>
                </c:pt>
                <c:pt idx="8">
                  <c:v>T-cell lymphoma</c:v>
                </c:pt>
                <c:pt idx="9">
                  <c:v>ependymoma</c:v>
                </c:pt>
                <c:pt idx="10">
                  <c:v>mucoepidermal cc.</c:v>
                </c:pt>
                <c:pt idx="11">
                  <c:v>unknown</c:v>
                </c:pt>
              </c:strCache>
            </c:strRef>
          </c:cat>
          <c:val>
            <c:numRef>
              <c:f>Munka5!$B$26:$B$37</c:f>
              <c:numCache>
                <c:formatCode>General</c:formatCode>
                <c:ptCount val="12"/>
                <c:pt idx="0">
                  <c:v>21</c:v>
                </c:pt>
                <c:pt idx="1">
                  <c:v>14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>
            <a:defRPr lang="hu-HU" sz="1400" baseline="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Munka5!$G$37</c:f>
              <c:strCache>
                <c:ptCount val="1"/>
                <c:pt idx="0">
                  <c:v>TIF1y negative</c:v>
                </c:pt>
              </c:strCache>
            </c:strRef>
          </c:tx>
          <c:dLbls>
            <c:txPr>
              <a:bodyPr/>
              <a:lstStyle/>
              <a:p>
                <a:pPr>
                  <a:defRPr lang="hu-HU"/>
                </a:pPr>
                <a:endParaRPr lang="en-US"/>
              </a:p>
            </c:txPr>
            <c:showVal val="1"/>
          </c:dLbls>
          <c:cat>
            <c:strRef>
              <c:f>Munka5!$H$36:$U$36</c:f>
              <c:strCache>
                <c:ptCount val="14"/>
                <c:pt idx="0">
                  <c:v>Proximalis muscle weakness</c:v>
                </c:pt>
                <c:pt idx="1">
                  <c:v>Distalis muscle weakness</c:v>
                </c:pt>
                <c:pt idx="2">
                  <c:v>Gottron's papule</c:v>
                </c:pt>
                <c:pt idx="3">
                  <c:v>Gottron's sign</c:v>
                </c:pt>
                <c:pt idx="4">
                  <c:v>Heliotrop rash</c:v>
                </c:pt>
                <c:pt idx="5">
                  <c:v>V-sign</c:v>
                </c:pt>
                <c:pt idx="6">
                  <c:v>Periungual teleangiectasia</c:v>
                </c:pt>
                <c:pt idx="7">
                  <c:v>Mechanic's hand</c:v>
                </c:pt>
                <c:pt idx="8">
                  <c:v>Heart inv.</c:v>
                </c:pt>
                <c:pt idx="9">
                  <c:v>Dysphagia</c:v>
                </c:pt>
                <c:pt idx="10">
                  <c:v>Raynaud</c:v>
                </c:pt>
                <c:pt idx="11">
                  <c:v>Interstitial lung disease</c:v>
                </c:pt>
                <c:pt idx="12">
                  <c:v>Arthralgia/arthritis</c:v>
                </c:pt>
                <c:pt idx="13">
                  <c:v>Fever</c:v>
                </c:pt>
              </c:strCache>
            </c:strRef>
          </c:cat>
          <c:val>
            <c:numRef>
              <c:f>Munka5!$H$37:$U$37</c:f>
              <c:numCache>
                <c:formatCode>0</c:formatCode>
                <c:ptCount val="14"/>
                <c:pt idx="0">
                  <c:v>100</c:v>
                </c:pt>
                <c:pt idx="1">
                  <c:v>15.686274509803924</c:v>
                </c:pt>
                <c:pt idx="2">
                  <c:v>54.901960784313708</c:v>
                </c:pt>
                <c:pt idx="3">
                  <c:v>33.333333333333329</c:v>
                </c:pt>
                <c:pt idx="4">
                  <c:v>37.254901960784295</c:v>
                </c:pt>
                <c:pt idx="5">
                  <c:v>45.098039215686278</c:v>
                </c:pt>
                <c:pt idx="6">
                  <c:v>19.607843137254914</c:v>
                </c:pt>
                <c:pt idx="7">
                  <c:v>11.76470588235294</c:v>
                </c:pt>
                <c:pt idx="8">
                  <c:v>5.8823529411764675</c:v>
                </c:pt>
                <c:pt idx="9">
                  <c:v>37.254901960784295</c:v>
                </c:pt>
                <c:pt idx="10">
                  <c:v>23.52941176470588</c:v>
                </c:pt>
                <c:pt idx="11">
                  <c:v>13.725490196078432</c:v>
                </c:pt>
                <c:pt idx="12">
                  <c:v>54.901960784313708</c:v>
                </c:pt>
                <c:pt idx="13">
                  <c:v>3.9215686274509798</c:v>
                </c:pt>
              </c:numCache>
            </c:numRef>
          </c:val>
        </c:ser>
        <c:ser>
          <c:idx val="1"/>
          <c:order val="1"/>
          <c:tx>
            <c:strRef>
              <c:f>Munka5!$G$38</c:f>
              <c:strCache>
                <c:ptCount val="1"/>
                <c:pt idx="0">
                  <c:v>TIF1y positive</c:v>
                </c:pt>
              </c:strCache>
            </c:strRef>
          </c:tx>
          <c:dLbls>
            <c:txPr>
              <a:bodyPr/>
              <a:lstStyle/>
              <a:p>
                <a:pPr>
                  <a:defRPr lang="hu-HU"/>
                </a:pPr>
                <a:endParaRPr lang="en-US"/>
              </a:p>
            </c:txPr>
            <c:showVal val="1"/>
          </c:dLbls>
          <c:cat>
            <c:strRef>
              <c:f>Munka5!$H$36:$U$36</c:f>
              <c:strCache>
                <c:ptCount val="14"/>
                <c:pt idx="0">
                  <c:v>Proximalis muscle weakness</c:v>
                </c:pt>
                <c:pt idx="1">
                  <c:v>Distalis muscle weakness</c:v>
                </c:pt>
                <c:pt idx="2">
                  <c:v>Gottron's papule</c:v>
                </c:pt>
                <c:pt idx="3">
                  <c:v>Gottron's sign</c:v>
                </c:pt>
                <c:pt idx="4">
                  <c:v>Heliotrop rash</c:v>
                </c:pt>
                <c:pt idx="5">
                  <c:v>V-sign</c:v>
                </c:pt>
                <c:pt idx="6">
                  <c:v>Periungual teleangiectasia</c:v>
                </c:pt>
                <c:pt idx="7">
                  <c:v>Mechanic's hand</c:v>
                </c:pt>
                <c:pt idx="8">
                  <c:v>Heart inv.</c:v>
                </c:pt>
                <c:pt idx="9">
                  <c:v>Dysphagia</c:v>
                </c:pt>
                <c:pt idx="10">
                  <c:v>Raynaud</c:v>
                </c:pt>
                <c:pt idx="11">
                  <c:v>Interstitial lung disease</c:v>
                </c:pt>
                <c:pt idx="12">
                  <c:v>Arthralgia/arthritis</c:v>
                </c:pt>
                <c:pt idx="13">
                  <c:v>Fever</c:v>
                </c:pt>
              </c:strCache>
            </c:strRef>
          </c:cat>
          <c:val>
            <c:numRef>
              <c:f>Munka5!$H$38:$U$38</c:f>
              <c:numCache>
                <c:formatCode>0</c:formatCode>
                <c:ptCount val="14"/>
                <c:pt idx="0">
                  <c:v>83.3333333333333</c:v>
                </c:pt>
                <c:pt idx="1">
                  <c:v>25</c:v>
                </c:pt>
                <c:pt idx="2">
                  <c:v>83.3333333333333</c:v>
                </c:pt>
                <c:pt idx="3">
                  <c:v>75</c:v>
                </c:pt>
                <c:pt idx="4">
                  <c:v>75</c:v>
                </c:pt>
                <c:pt idx="5">
                  <c:v>66.666666666666657</c:v>
                </c:pt>
                <c:pt idx="6">
                  <c:v>25</c:v>
                </c:pt>
                <c:pt idx="7">
                  <c:v>25</c:v>
                </c:pt>
                <c:pt idx="8">
                  <c:v>0</c:v>
                </c:pt>
                <c:pt idx="9">
                  <c:v>33.333333333333329</c:v>
                </c:pt>
                <c:pt idx="10">
                  <c:v>41.666666666666629</c:v>
                </c:pt>
                <c:pt idx="11">
                  <c:v>16.666666666666664</c:v>
                </c:pt>
                <c:pt idx="12">
                  <c:v>50</c:v>
                </c:pt>
                <c:pt idx="13">
                  <c:v>8.3333333333333321</c:v>
                </c:pt>
              </c:numCache>
            </c:numRef>
          </c:val>
        </c:ser>
        <c:shape val="box"/>
        <c:axId val="60978304"/>
        <c:axId val="60979840"/>
        <c:axId val="0"/>
      </c:bar3DChart>
      <c:catAx>
        <c:axId val="60978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0979840"/>
        <c:crosses val="autoZero"/>
        <c:auto val="1"/>
        <c:lblAlgn val="ctr"/>
        <c:lblOffset val="100"/>
      </c:catAx>
      <c:valAx>
        <c:axId val="60979840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0978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hu-HU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Munka5!$A$71</c:f>
              <c:strCache>
                <c:ptCount val="1"/>
                <c:pt idx="0">
                  <c:v>TIF1y negative</c:v>
                </c:pt>
              </c:strCache>
            </c:strRef>
          </c:tx>
          <c:dLbls>
            <c:txPr>
              <a:bodyPr/>
              <a:lstStyle/>
              <a:p>
                <a:pPr>
                  <a:defRPr lang="hu-HU"/>
                </a:pPr>
                <a:endParaRPr lang="en-US"/>
              </a:p>
            </c:txPr>
            <c:showVal val="1"/>
          </c:dLbls>
          <c:cat>
            <c:strRef>
              <c:f>Munka5!$B$70:$G$70</c:f>
              <c:strCache>
                <c:ptCount val="6"/>
                <c:pt idx="0">
                  <c:v>CK</c:v>
                </c:pt>
                <c:pt idx="1">
                  <c:v>LHD</c:v>
                </c:pt>
                <c:pt idx="2">
                  <c:v>GOT</c:v>
                </c:pt>
                <c:pt idx="3">
                  <c:v>GPT</c:v>
                </c:pt>
                <c:pt idx="4">
                  <c:v>CRP </c:v>
                </c:pt>
                <c:pt idx="5">
                  <c:v>We</c:v>
                </c:pt>
              </c:strCache>
            </c:strRef>
          </c:cat>
          <c:val>
            <c:numRef>
              <c:f>Munka5!$B$71:$G$71</c:f>
              <c:numCache>
                <c:formatCode>0</c:formatCode>
                <c:ptCount val="6"/>
                <c:pt idx="0">
                  <c:v>86.274509803921532</c:v>
                </c:pt>
                <c:pt idx="1">
                  <c:v>90.196078431372555</c:v>
                </c:pt>
                <c:pt idx="2">
                  <c:v>64.705882352941089</c:v>
                </c:pt>
                <c:pt idx="3">
                  <c:v>54.901960784313708</c:v>
                </c:pt>
                <c:pt idx="4">
                  <c:v>70.588235294117666</c:v>
                </c:pt>
                <c:pt idx="5">
                  <c:v>70.588235294117666</c:v>
                </c:pt>
              </c:numCache>
            </c:numRef>
          </c:val>
        </c:ser>
        <c:ser>
          <c:idx val="1"/>
          <c:order val="1"/>
          <c:tx>
            <c:strRef>
              <c:f>Munka5!$A$72</c:f>
              <c:strCache>
                <c:ptCount val="1"/>
                <c:pt idx="0">
                  <c:v>TIF1y positive</c:v>
                </c:pt>
              </c:strCache>
            </c:strRef>
          </c:tx>
          <c:dLbls>
            <c:txPr>
              <a:bodyPr/>
              <a:lstStyle/>
              <a:p>
                <a:pPr>
                  <a:defRPr lang="hu-HU"/>
                </a:pPr>
                <a:endParaRPr lang="en-US"/>
              </a:p>
            </c:txPr>
            <c:showVal val="1"/>
          </c:dLbls>
          <c:cat>
            <c:strRef>
              <c:f>Munka5!$B$70:$G$70</c:f>
              <c:strCache>
                <c:ptCount val="6"/>
                <c:pt idx="0">
                  <c:v>CK</c:v>
                </c:pt>
                <c:pt idx="1">
                  <c:v>LHD</c:v>
                </c:pt>
                <c:pt idx="2">
                  <c:v>GOT</c:v>
                </c:pt>
                <c:pt idx="3">
                  <c:v>GPT</c:v>
                </c:pt>
                <c:pt idx="4">
                  <c:v>CRP </c:v>
                </c:pt>
                <c:pt idx="5">
                  <c:v>We</c:v>
                </c:pt>
              </c:strCache>
            </c:strRef>
          </c:cat>
          <c:val>
            <c:numRef>
              <c:f>Munka5!$B$72:$G$72</c:f>
              <c:numCache>
                <c:formatCode>0</c:formatCode>
                <c:ptCount val="6"/>
                <c:pt idx="0">
                  <c:v>75</c:v>
                </c:pt>
                <c:pt idx="1">
                  <c:v>75</c:v>
                </c:pt>
                <c:pt idx="2">
                  <c:v>41.666666666666629</c:v>
                </c:pt>
                <c:pt idx="3">
                  <c:v>50</c:v>
                </c:pt>
                <c:pt idx="4">
                  <c:v>50</c:v>
                </c:pt>
                <c:pt idx="5">
                  <c:v>75</c:v>
                </c:pt>
              </c:numCache>
            </c:numRef>
          </c:val>
        </c:ser>
        <c:shape val="cylinder"/>
        <c:axId val="64381312"/>
        <c:axId val="64382848"/>
        <c:axId val="0"/>
      </c:bar3DChart>
      <c:catAx>
        <c:axId val="6438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4382848"/>
        <c:crosses val="autoZero"/>
        <c:auto val="1"/>
        <c:lblAlgn val="ctr"/>
        <c:lblOffset val="100"/>
      </c:catAx>
      <c:valAx>
        <c:axId val="6438284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4381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hu-HU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041B2-6F3D-411F-A758-96E18E6528BA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4214-FF94-4750-B366-6E5122F8463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1C339-B5B9-4F9E-8FAA-87FE483A8494}" type="datetimeFigureOut">
              <a:rPr lang="hu-HU" smtClean="0"/>
              <a:pPr/>
              <a:t>2014.09.29.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E4337D-5497-46EF-B827-6CB1DFF30C7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51720" y="1772816"/>
            <a:ext cx="6768752" cy="2664296"/>
          </a:xfrm>
        </p:spPr>
        <p:txBody>
          <a:bodyPr>
            <a:normAutofit/>
          </a:bodyPr>
          <a:lstStyle/>
          <a:p>
            <a:r>
              <a:rPr lang="hu-HU" sz="3600" dirty="0" err="1" smtClean="0">
                <a:latin typeface="Garamond Premr Pro Smbd" pitchFamily="18" charset="0"/>
              </a:rPr>
              <a:t>clinical</a:t>
            </a:r>
            <a:r>
              <a:rPr lang="hu-HU" sz="3600" dirty="0" smtClean="0">
                <a:latin typeface="Garamond Premr Pro Smbd" pitchFamily="18" charset="0"/>
              </a:rPr>
              <a:t> </a:t>
            </a:r>
            <a:r>
              <a:rPr lang="hu-HU" sz="3600" dirty="0" err="1" smtClean="0">
                <a:latin typeface="Garamond Premr Pro Smbd" pitchFamily="18" charset="0"/>
              </a:rPr>
              <a:t>advances</a:t>
            </a:r>
            <a:r>
              <a:rPr lang="hu-HU" sz="3600" dirty="0" smtClean="0">
                <a:latin typeface="Garamond Premr Pro Smbd" pitchFamily="18" charset="0"/>
              </a:rPr>
              <a:t> of anti-tif1γ </a:t>
            </a:r>
            <a:r>
              <a:rPr lang="hu-HU" sz="3600" dirty="0" err="1" smtClean="0">
                <a:latin typeface="Garamond Premr Pro Smbd" pitchFamily="18" charset="0"/>
              </a:rPr>
              <a:t>autoantibody</a:t>
            </a:r>
            <a:r>
              <a:rPr lang="hu-HU" sz="3600" dirty="0" smtClean="0">
                <a:latin typeface="Garamond Premr Pro Smbd" pitchFamily="18" charset="0"/>
              </a:rPr>
              <a:t> </a:t>
            </a:r>
            <a:r>
              <a:rPr lang="hu-HU" sz="3600" dirty="0" err="1" smtClean="0">
                <a:latin typeface="Garamond Premr Pro Smbd" pitchFamily="18" charset="0"/>
              </a:rPr>
              <a:t>in</a:t>
            </a:r>
            <a:r>
              <a:rPr lang="hu-HU" sz="3600" dirty="0" smtClean="0">
                <a:latin typeface="Garamond Premr Pro Smbd" pitchFamily="18" charset="0"/>
              </a:rPr>
              <a:t> a </a:t>
            </a:r>
            <a:r>
              <a:rPr lang="hu-HU" sz="3600" dirty="0" err="1" smtClean="0">
                <a:latin typeface="Garamond Premr Pro Smbd" pitchFamily="18" charset="0"/>
              </a:rPr>
              <a:t>hungarian</a:t>
            </a:r>
            <a:r>
              <a:rPr lang="hu-HU" sz="3600" dirty="0" smtClean="0">
                <a:latin typeface="Garamond Premr Pro Smbd" pitchFamily="18" charset="0"/>
              </a:rPr>
              <a:t> </a:t>
            </a:r>
            <a:r>
              <a:rPr lang="hu-HU" sz="3600" dirty="0" err="1" smtClean="0">
                <a:latin typeface="Garamond Premr Pro Smbd" pitchFamily="18" charset="0"/>
              </a:rPr>
              <a:t>myositis</a:t>
            </a:r>
            <a:r>
              <a:rPr lang="hu-HU" sz="3600" dirty="0" smtClean="0">
                <a:latin typeface="Garamond Premr Pro Smbd" pitchFamily="18" charset="0"/>
              </a:rPr>
              <a:t> </a:t>
            </a:r>
            <a:r>
              <a:rPr lang="hu-HU" sz="3600" dirty="0" err="1" smtClean="0">
                <a:latin typeface="Garamond Premr Pro Smbd" pitchFamily="18" charset="0"/>
              </a:rPr>
              <a:t>cohort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Melinda Nagy-Vincze </a:t>
            </a:r>
            <a:r>
              <a:rPr lang="hu-HU" sz="1400" baseline="30000" dirty="0" smtClean="0"/>
              <a:t>1</a:t>
            </a:r>
            <a:r>
              <a:rPr lang="hu-HU" sz="1400" dirty="0" smtClean="0"/>
              <a:t>, Zoltán </a:t>
            </a:r>
            <a:r>
              <a:rPr lang="hu-HU" sz="1400" dirty="0" err="1" smtClean="0"/>
              <a:t>Griger</a:t>
            </a:r>
            <a:r>
              <a:rPr lang="hu-HU" sz="1400" dirty="0" smtClean="0"/>
              <a:t> </a:t>
            </a:r>
            <a:r>
              <a:rPr lang="hu-HU" sz="1400" baseline="30000" dirty="0" smtClean="0"/>
              <a:t>1</a:t>
            </a:r>
            <a:r>
              <a:rPr lang="hu-HU" sz="1400" dirty="0" smtClean="0"/>
              <a:t>, Levente </a:t>
            </a:r>
            <a:r>
              <a:rPr lang="hu-HU" sz="1400" dirty="0" err="1" smtClean="0"/>
              <a:t>Bodoki</a:t>
            </a:r>
            <a:r>
              <a:rPr lang="hu-HU" sz="1400" dirty="0" smtClean="0"/>
              <a:t> </a:t>
            </a:r>
            <a:r>
              <a:rPr lang="hu-HU" sz="1400" baseline="30000" dirty="0" smtClean="0"/>
              <a:t>1</a:t>
            </a:r>
            <a:r>
              <a:rPr lang="hu-HU" sz="1400" dirty="0" smtClean="0"/>
              <a:t>, Zsuzsa </a:t>
            </a:r>
            <a:r>
              <a:rPr lang="hu-HU" sz="1400" dirty="0" err="1" smtClean="0"/>
              <a:t>Szankai</a:t>
            </a:r>
            <a:r>
              <a:rPr lang="hu-HU" sz="1400" dirty="0" smtClean="0"/>
              <a:t> </a:t>
            </a:r>
            <a:r>
              <a:rPr lang="hu-HU" sz="1400" baseline="30000" dirty="0" smtClean="0"/>
              <a:t>1</a:t>
            </a:r>
            <a:r>
              <a:rPr lang="hu-HU" sz="1400" dirty="0" smtClean="0"/>
              <a:t>, </a:t>
            </a:r>
            <a:r>
              <a:rPr lang="hu-HU" sz="1400" dirty="0" err="1" smtClean="0"/>
              <a:t>Zoe</a:t>
            </a:r>
            <a:r>
              <a:rPr lang="hu-HU" sz="1400" dirty="0" smtClean="0"/>
              <a:t> E. Betteridge</a:t>
            </a:r>
            <a:r>
              <a:rPr lang="hu-HU" sz="1400" baseline="30000" dirty="0" smtClean="0"/>
              <a:t>2</a:t>
            </a:r>
            <a:r>
              <a:rPr lang="hu-HU" sz="1400" dirty="0" smtClean="0"/>
              <a:t>, Katalin Dankó </a:t>
            </a:r>
            <a:r>
              <a:rPr lang="hu-HU" sz="1400" baseline="30000" dirty="0" smtClean="0"/>
              <a:t>1</a:t>
            </a:r>
          </a:p>
          <a:p>
            <a:pPr algn="r"/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000" dirty="0" smtClean="0"/>
              <a:t>1 University of Debrecen, </a:t>
            </a:r>
            <a:r>
              <a:rPr lang="hu-HU" sz="1000" dirty="0" err="1" smtClean="0"/>
              <a:t>Division</a:t>
            </a:r>
            <a:r>
              <a:rPr lang="hu-HU" sz="1000" dirty="0" smtClean="0"/>
              <a:t> of </a:t>
            </a:r>
            <a:r>
              <a:rPr lang="hu-HU" sz="1000" dirty="0" err="1" smtClean="0"/>
              <a:t>Clinical</a:t>
            </a:r>
            <a:r>
              <a:rPr lang="hu-HU" sz="1000" dirty="0" smtClean="0"/>
              <a:t> </a:t>
            </a:r>
            <a:r>
              <a:rPr lang="hu-HU" sz="1000" dirty="0" err="1" smtClean="0"/>
              <a:t>Immunology</a:t>
            </a:r>
            <a:r>
              <a:rPr lang="hu-HU" sz="1000" dirty="0" smtClean="0"/>
              <a:t>, </a:t>
            </a:r>
            <a:r>
              <a:rPr lang="hu-HU" sz="1000" dirty="0" err="1" smtClean="0"/>
              <a:t>Dept</a:t>
            </a:r>
            <a:r>
              <a:rPr lang="hu-HU" sz="1000" dirty="0" smtClean="0"/>
              <a:t>. of </a:t>
            </a:r>
            <a:r>
              <a:rPr lang="hu-HU" sz="1000" dirty="0" err="1" smtClean="0"/>
              <a:t>Internal</a:t>
            </a:r>
            <a:r>
              <a:rPr lang="hu-HU" sz="1000" dirty="0" smtClean="0"/>
              <a:t> </a:t>
            </a:r>
            <a:r>
              <a:rPr lang="hu-HU" sz="1000" dirty="0" err="1" smtClean="0"/>
              <a:t>Medicine</a:t>
            </a:r>
            <a:r>
              <a:rPr lang="hu-HU" sz="1000" dirty="0" smtClean="0"/>
              <a:t>, Debrecen, Hungary</a:t>
            </a:r>
            <a:br>
              <a:rPr lang="hu-HU" sz="1000" dirty="0" smtClean="0"/>
            </a:br>
            <a:r>
              <a:rPr lang="hu-HU" sz="1000" dirty="0" smtClean="0"/>
              <a:t>2 University of </a:t>
            </a:r>
            <a:r>
              <a:rPr lang="hu-HU" sz="1000" dirty="0" err="1" smtClean="0"/>
              <a:t>Bath</a:t>
            </a:r>
            <a:r>
              <a:rPr lang="hu-HU" sz="1000" dirty="0" smtClean="0"/>
              <a:t>, Institute </a:t>
            </a:r>
            <a:r>
              <a:rPr lang="hu-HU" sz="1000" dirty="0" err="1" smtClean="0"/>
              <a:t>for</a:t>
            </a:r>
            <a:r>
              <a:rPr lang="hu-HU" sz="1000" dirty="0" smtClean="0"/>
              <a:t> </a:t>
            </a:r>
            <a:r>
              <a:rPr lang="hu-HU" sz="1000" dirty="0" err="1" smtClean="0"/>
              <a:t>Rheumatic</a:t>
            </a:r>
            <a:r>
              <a:rPr lang="hu-HU" sz="1000" dirty="0" smtClean="0"/>
              <a:t> </a:t>
            </a:r>
            <a:r>
              <a:rPr lang="hu-HU" sz="1000" dirty="0" err="1" smtClean="0"/>
              <a:t>Diseases</a:t>
            </a:r>
            <a:r>
              <a:rPr lang="hu-HU" sz="1000" dirty="0" smtClean="0"/>
              <a:t>, </a:t>
            </a:r>
            <a:r>
              <a:rPr lang="hu-HU" sz="1000" dirty="0" err="1" smtClean="0"/>
              <a:t>Bath</a:t>
            </a:r>
            <a:r>
              <a:rPr lang="hu-HU" sz="1000" dirty="0" smtClean="0"/>
              <a:t>, UK</a:t>
            </a:r>
            <a:br>
              <a:rPr lang="hu-HU" sz="1000" dirty="0" smtClean="0"/>
            </a:br>
            <a:endParaRPr lang="hu-HU" sz="1000" dirty="0" smtClean="0"/>
          </a:p>
        </p:txBody>
      </p:sp>
      <p:pic>
        <p:nvPicPr>
          <p:cNvPr id="2050" name="Picture 2" descr="C:\Melinda\Tudomány\myositis_képek\III Bel ősz\IMG_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59801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95936" y="2204864"/>
            <a:ext cx="46805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antigen</a:t>
            </a:r>
            <a:r>
              <a:rPr lang="hu-HU" dirty="0" smtClean="0">
                <a:solidFill>
                  <a:schemeClr val="tx2"/>
                </a:solidFill>
              </a:rPr>
              <a:t>: </a:t>
            </a:r>
            <a:r>
              <a:rPr lang="hu-HU" dirty="0" err="1" smtClean="0">
                <a:solidFill>
                  <a:schemeClr val="tx2"/>
                </a:solidFill>
              </a:rPr>
              <a:t>transcription</a:t>
            </a:r>
            <a:r>
              <a:rPr lang="hu-HU" dirty="0" smtClean="0">
                <a:solidFill>
                  <a:schemeClr val="tx2"/>
                </a:solidFill>
              </a:rPr>
              <a:t> intermedier </a:t>
            </a:r>
            <a:r>
              <a:rPr lang="hu-HU" dirty="0" err="1" smtClean="0">
                <a:solidFill>
                  <a:schemeClr val="tx2"/>
                </a:solidFill>
              </a:rPr>
              <a:t>factor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smtClean="0">
                <a:solidFill>
                  <a:schemeClr val="tx2"/>
                </a:solidFill>
              </a:rPr>
              <a:t>1 gamma </a:t>
            </a:r>
          </a:p>
          <a:p>
            <a:pPr marL="800100" lvl="1" indent="-342900">
              <a:lnSpc>
                <a:spcPct val="150000"/>
              </a:lnSpc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155/140kDa protein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13–21% in adult and 23–29% in juvenile </a:t>
            </a:r>
            <a:r>
              <a:rPr lang="hu-HU" dirty="0" smtClean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M cases </a:t>
            </a:r>
            <a:endParaRPr lang="hu-HU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lang="hu-HU" dirty="0" smtClean="0"/>
              <a:t> </a:t>
            </a:r>
            <a:r>
              <a:rPr lang="hu-HU" dirty="0" err="1" smtClean="0">
                <a:solidFill>
                  <a:schemeClr val="tx2"/>
                </a:solidFill>
              </a:rPr>
              <a:t>severe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skin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symptoms</a:t>
            </a:r>
            <a:r>
              <a:rPr lang="hu-HU" dirty="0" smtClean="0">
                <a:solidFill>
                  <a:schemeClr val="tx2"/>
                </a:solidFill>
              </a:rPr>
              <a:t>,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lang="hu-HU" dirty="0" smtClean="0">
                <a:solidFill>
                  <a:schemeClr val="tx2"/>
                </a:solidFill>
              </a:rPr>
              <a:t> high tumor </a:t>
            </a:r>
            <a:r>
              <a:rPr lang="hu-HU" dirty="0" err="1" smtClean="0">
                <a:solidFill>
                  <a:schemeClr val="tx2"/>
                </a:solidFill>
              </a:rPr>
              <a:t>risk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adults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 smtClean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 smtClean="0">
              <a:solidFill>
                <a:schemeClr val="tx2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548680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Anti-TIF1</a:t>
            </a:r>
            <a:r>
              <a:rPr lang="el-GR" sz="3200" b="1" dirty="0" smtClean="0"/>
              <a:t>γ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pic>
        <p:nvPicPr>
          <p:cNvPr id="18435" name="Picture 3" descr="C:\Melinda\Tudomány\képek\Képkivágá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3276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1"/>
                </a:solidFill>
              </a:rPr>
              <a:t>Our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study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Autoantibody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analysis</a:t>
            </a:r>
            <a:r>
              <a:rPr lang="hu-HU" dirty="0" smtClean="0">
                <a:solidFill>
                  <a:schemeClr val="tx2"/>
                </a:solidFill>
              </a:rPr>
              <a:t> from IIM patients’ </a:t>
            </a:r>
            <a:r>
              <a:rPr lang="hu-HU" dirty="0" err="1" smtClean="0">
                <a:solidFill>
                  <a:schemeClr val="tx2"/>
                </a:solidFill>
              </a:rPr>
              <a:t>serum</a:t>
            </a:r>
            <a:r>
              <a:rPr lang="hu-HU" dirty="0" smtClean="0">
                <a:solidFill>
                  <a:schemeClr val="tx2"/>
                </a:solidFill>
              </a:rPr>
              <a:t> (n=202) with ELISA and/</a:t>
            </a:r>
            <a:r>
              <a:rPr lang="hu-HU" dirty="0" err="1" smtClean="0">
                <a:solidFill>
                  <a:schemeClr val="tx2"/>
                </a:solidFill>
              </a:rPr>
              <a:t>or</a:t>
            </a:r>
            <a:r>
              <a:rPr lang="hu-HU" dirty="0" smtClean="0">
                <a:solidFill>
                  <a:schemeClr val="tx2"/>
                </a:solidFill>
              </a:rPr>
              <a:t> IPP </a:t>
            </a:r>
          </a:p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Frequency</a:t>
            </a:r>
            <a:r>
              <a:rPr lang="hu-HU" dirty="0" smtClean="0">
                <a:solidFill>
                  <a:schemeClr val="tx2"/>
                </a:solidFill>
              </a:rPr>
              <a:t> of anti-TIF1</a:t>
            </a:r>
            <a:r>
              <a:rPr lang="el-GR" dirty="0" smtClean="0">
                <a:solidFill>
                  <a:schemeClr val="tx2"/>
                </a:solidFill>
              </a:rPr>
              <a:t>γ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positivity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Frequency</a:t>
            </a:r>
            <a:r>
              <a:rPr lang="hu-HU" dirty="0" smtClean="0">
                <a:solidFill>
                  <a:schemeClr val="tx2"/>
                </a:solidFill>
              </a:rPr>
              <a:t> of TIF1</a:t>
            </a:r>
            <a:r>
              <a:rPr lang="el-GR" dirty="0" smtClean="0">
                <a:solidFill>
                  <a:schemeClr val="tx2"/>
                </a:solidFill>
              </a:rPr>
              <a:t>γ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negative</a:t>
            </a:r>
            <a:r>
              <a:rPr lang="hu-HU" dirty="0" smtClean="0">
                <a:solidFill>
                  <a:schemeClr val="tx2"/>
                </a:solidFill>
              </a:rPr>
              <a:t> CAM</a:t>
            </a:r>
          </a:p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Clinical</a:t>
            </a:r>
            <a:r>
              <a:rPr lang="hu-HU" dirty="0" smtClean="0">
                <a:solidFill>
                  <a:schemeClr val="tx2"/>
                </a:solidFill>
              </a:rPr>
              <a:t> and </a:t>
            </a:r>
            <a:r>
              <a:rPr lang="hu-HU" dirty="0" err="1" smtClean="0">
                <a:solidFill>
                  <a:schemeClr val="tx2"/>
                </a:solidFill>
              </a:rPr>
              <a:t>lab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findings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associated</a:t>
            </a:r>
            <a:r>
              <a:rPr lang="hu-HU" dirty="0" smtClean="0">
                <a:solidFill>
                  <a:schemeClr val="tx2"/>
                </a:solidFill>
              </a:rPr>
              <a:t> with anti-TIF1</a:t>
            </a:r>
            <a:r>
              <a:rPr lang="el-GR" dirty="0" smtClean="0">
                <a:solidFill>
                  <a:schemeClr val="tx2"/>
                </a:solidFill>
              </a:rPr>
              <a:t>γ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positivity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-3205163" y="32781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. </a:t>
            </a: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339752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err="1" smtClean="0">
                <a:solidFill>
                  <a:schemeClr val="tx1"/>
                </a:solidFill>
              </a:rPr>
              <a:t>Parameters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4042792" cy="4873752"/>
          </a:xfrm>
        </p:spPr>
        <p:txBody>
          <a:bodyPr/>
          <a:lstStyle/>
          <a:p>
            <a:r>
              <a:rPr lang="hu-HU" dirty="0" err="1" smtClean="0">
                <a:solidFill>
                  <a:schemeClr val="tx2"/>
                </a:solidFill>
              </a:rPr>
              <a:t>Clinical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symptoms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Proximal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muscle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weakness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Distal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muscle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weakness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Skin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rash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Dysphagia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Raynaud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phenomen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Arthralgia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ILD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Fever</a:t>
            </a:r>
            <a:endParaRPr lang="hu-HU" dirty="0" smtClean="0">
              <a:solidFill>
                <a:schemeClr val="tx2"/>
              </a:solidFill>
            </a:endParaRP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716016" y="2420888"/>
            <a:ext cx="367240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  <a:buFont typeface="Courier New" pitchFamily="49" charset="0"/>
              <a:buChar char="o"/>
            </a:pPr>
            <a:r>
              <a:rPr lang="hu-HU" sz="2200" dirty="0" smtClean="0">
                <a:solidFill>
                  <a:schemeClr val="tx2"/>
                </a:solidFill>
              </a:rPr>
              <a:t> </a:t>
            </a:r>
            <a:r>
              <a:rPr lang="hu-HU" sz="2200" dirty="0" err="1" smtClean="0">
                <a:solidFill>
                  <a:schemeClr val="tx2"/>
                </a:solidFill>
              </a:rPr>
              <a:t>Lab</a:t>
            </a:r>
            <a:r>
              <a:rPr lang="hu-HU" sz="2200" dirty="0" smtClean="0">
                <a:solidFill>
                  <a:schemeClr val="tx2"/>
                </a:solidFill>
              </a:rPr>
              <a:t> </a:t>
            </a:r>
            <a:r>
              <a:rPr lang="hu-HU" sz="2200" dirty="0" err="1" smtClean="0">
                <a:solidFill>
                  <a:schemeClr val="tx2"/>
                </a:solidFill>
              </a:rPr>
              <a:t>results</a:t>
            </a:r>
            <a:r>
              <a:rPr lang="hu-HU" sz="2200" dirty="0" smtClean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 CK and LDH </a:t>
            </a:r>
            <a:r>
              <a:rPr lang="hu-HU" dirty="0" err="1" smtClean="0">
                <a:solidFill>
                  <a:schemeClr val="tx2"/>
                </a:solidFill>
              </a:rPr>
              <a:t>levels</a:t>
            </a:r>
            <a:endParaRPr lang="hu-HU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 CRP 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 ESR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ANF </a:t>
            </a:r>
            <a:r>
              <a:rPr lang="hu-HU" dirty="0" err="1" smtClean="0">
                <a:solidFill>
                  <a:schemeClr val="tx2"/>
                </a:solidFill>
              </a:rPr>
              <a:t>positivity</a:t>
            </a:r>
            <a:endParaRPr lang="hu-HU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hu-HU" dirty="0" smtClean="0">
                <a:solidFill>
                  <a:schemeClr val="tx2"/>
                </a:solidFill>
              </a:rPr>
              <a:t>Tumor </a:t>
            </a:r>
            <a:r>
              <a:rPr lang="hu-HU" dirty="0" err="1" smtClean="0">
                <a:solidFill>
                  <a:schemeClr val="tx2"/>
                </a:solidFill>
              </a:rPr>
              <a:t>markers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TIF1</a:t>
            </a:r>
            <a:r>
              <a:rPr lang="el-GR" b="1" dirty="0" smtClean="0">
                <a:solidFill>
                  <a:schemeClr val="tx1"/>
                </a:solidFill>
              </a:rPr>
              <a:t>γ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positive</a:t>
            </a:r>
            <a:r>
              <a:rPr lang="hu-HU" b="1" dirty="0" smtClean="0">
                <a:solidFill>
                  <a:schemeClr val="tx1"/>
                </a:solidFill>
              </a:rPr>
              <a:t> patients (n=12)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6192688" cy="4752528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u-HU" dirty="0" smtClean="0">
                <a:solidFill>
                  <a:schemeClr val="tx2"/>
                </a:solidFill>
              </a:rPr>
              <a:t>CAM n=3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hu-HU" dirty="0" smtClean="0">
                <a:solidFill>
                  <a:schemeClr val="tx2"/>
                </a:solidFill>
              </a:rPr>
              <a:t>Real </a:t>
            </a:r>
            <a:r>
              <a:rPr lang="hu-HU" dirty="0" err="1" smtClean="0">
                <a:solidFill>
                  <a:schemeClr val="tx2"/>
                </a:solidFill>
              </a:rPr>
              <a:t>paraneoplasia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DM (n=1)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hu-HU" dirty="0" err="1" smtClean="0">
                <a:solidFill>
                  <a:schemeClr val="tx2"/>
                </a:solidFill>
              </a:rPr>
              <a:t>After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myositis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diagnosis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DM (n=1) and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PM (n=1)</a:t>
            </a:r>
          </a:p>
          <a:p>
            <a:pPr marL="548640" lvl="2">
              <a:spcBef>
                <a:spcPts val="600"/>
              </a:spcBef>
              <a:buSzPct val="70000"/>
              <a:buNone/>
            </a:pP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err="1" smtClean="0">
                <a:solidFill>
                  <a:schemeClr val="tx2"/>
                </a:solidFill>
              </a:rPr>
              <a:t>Subsets</a:t>
            </a:r>
            <a:r>
              <a:rPr lang="hu-HU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DM n=7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JDM n=4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PM n=1</a:t>
            </a:r>
          </a:p>
          <a:p>
            <a:pPr lvl="1">
              <a:buNone/>
            </a:pP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err="1" smtClean="0">
                <a:solidFill>
                  <a:schemeClr val="tx2"/>
                </a:solidFill>
              </a:rPr>
              <a:t>Gender</a:t>
            </a:r>
            <a:r>
              <a:rPr lang="hu-HU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Female</a:t>
            </a:r>
            <a:r>
              <a:rPr lang="hu-HU" dirty="0" smtClean="0">
                <a:solidFill>
                  <a:schemeClr val="tx2"/>
                </a:solidFill>
              </a:rPr>
              <a:t> 75% (n= 9)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Male 25 % (n=3)</a:t>
            </a:r>
          </a:p>
          <a:p>
            <a:pPr lvl="1">
              <a:buNone/>
            </a:pP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TIF1</a:t>
            </a:r>
            <a:r>
              <a:rPr lang="el-GR" b="1" dirty="0" smtClean="0">
                <a:solidFill>
                  <a:schemeClr val="tx1"/>
                </a:solidFill>
              </a:rPr>
              <a:t>γ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positive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cam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patient</a:t>
            </a:r>
            <a:r>
              <a:rPr lang="hu-HU" b="1" dirty="0" smtClean="0">
                <a:solidFill>
                  <a:schemeClr val="tx1"/>
                </a:solidFill>
              </a:rPr>
              <a:t> – </a:t>
            </a:r>
            <a:r>
              <a:rPr lang="hu-HU" b="1" dirty="0" err="1" smtClean="0">
                <a:solidFill>
                  <a:schemeClr val="tx1"/>
                </a:solidFill>
              </a:rPr>
              <a:t>real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paraneoplasia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34 </a:t>
            </a:r>
            <a:r>
              <a:rPr lang="hu-HU" dirty="0" err="1" smtClean="0">
                <a:solidFill>
                  <a:schemeClr val="tx2"/>
                </a:solidFill>
              </a:rPr>
              <a:t>years</a:t>
            </a:r>
            <a:r>
              <a:rPr lang="hu-HU" dirty="0" smtClean="0">
                <a:solidFill>
                  <a:schemeClr val="tx2"/>
                </a:solidFill>
              </a:rPr>
              <a:t> old, </a:t>
            </a:r>
            <a:r>
              <a:rPr lang="hu-HU" dirty="0" err="1" smtClean="0">
                <a:solidFill>
                  <a:schemeClr val="tx2"/>
                </a:solidFill>
              </a:rPr>
              <a:t>women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err="1" smtClean="0">
                <a:solidFill>
                  <a:schemeClr val="tx2"/>
                </a:solidFill>
              </a:rPr>
              <a:t>First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symptoms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April</a:t>
            </a:r>
            <a:r>
              <a:rPr lang="hu-HU" dirty="0" smtClean="0">
                <a:solidFill>
                  <a:schemeClr val="tx2"/>
                </a:solidFill>
              </a:rPr>
              <a:t> 2007: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Skin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rash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Muscle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weakness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Dysphagia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Arthralgia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In </a:t>
            </a:r>
            <a:r>
              <a:rPr lang="hu-HU" dirty="0" err="1" smtClean="0">
                <a:solidFill>
                  <a:schemeClr val="tx2"/>
                </a:solidFill>
              </a:rPr>
              <a:t>July</a:t>
            </a:r>
            <a:r>
              <a:rPr lang="hu-HU" dirty="0" smtClean="0">
                <a:solidFill>
                  <a:schemeClr val="tx2"/>
                </a:solidFill>
              </a:rPr>
              <a:t> 2007 – </a:t>
            </a:r>
            <a:r>
              <a:rPr lang="hu-HU" dirty="0" err="1" smtClean="0">
                <a:solidFill>
                  <a:schemeClr val="tx2"/>
                </a:solidFill>
              </a:rPr>
              <a:t>ovarium</a:t>
            </a:r>
            <a:r>
              <a:rPr lang="hu-HU" dirty="0" smtClean="0">
                <a:solidFill>
                  <a:schemeClr val="tx2"/>
                </a:solidFill>
              </a:rPr>
              <a:t> tumor</a:t>
            </a:r>
          </a:p>
          <a:p>
            <a:r>
              <a:rPr lang="hu-HU" dirty="0" err="1" smtClean="0">
                <a:solidFill>
                  <a:schemeClr val="tx2"/>
                </a:solidFill>
              </a:rPr>
              <a:t>Histology</a:t>
            </a:r>
            <a:r>
              <a:rPr lang="hu-HU" dirty="0" smtClean="0">
                <a:solidFill>
                  <a:schemeClr val="tx2"/>
                </a:solidFill>
              </a:rPr>
              <a:t>: </a:t>
            </a:r>
            <a:r>
              <a:rPr lang="hu-HU" dirty="0" err="1" smtClean="0">
                <a:solidFill>
                  <a:schemeClr val="tx2"/>
                </a:solidFill>
              </a:rPr>
              <a:t>adenocarcinoma</a:t>
            </a:r>
            <a:r>
              <a:rPr lang="hu-HU" dirty="0" smtClean="0">
                <a:solidFill>
                  <a:schemeClr val="tx2"/>
                </a:solidFill>
              </a:rPr>
              <a:t> with </a:t>
            </a:r>
            <a:r>
              <a:rPr lang="hu-HU" dirty="0" err="1" smtClean="0">
                <a:solidFill>
                  <a:schemeClr val="tx2"/>
                </a:solidFill>
              </a:rPr>
              <a:t>peritoneal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metastasis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err="1" smtClean="0">
                <a:solidFill>
                  <a:schemeClr val="tx2"/>
                </a:solidFill>
              </a:rPr>
              <a:t>Operation</a:t>
            </a:r>
            <a:r>
              <a:rPr lang="hu-HU" dirty="0" smtClean="0">
                <a:solidFill>
                  <a:schemeClr val="tx2"/>
                </a:solidFill>
              </a:rPr>
              <a:t> and </a:t>
            </a:r>
            <a:r>
              <a:rPr lang="hu-HU" dirty="0" err="1" smtClean="0">
                <a:solidFill>
                  <a:schemeClr val="tx2"/>
                </a:solidFill>
              </a:rPr>
              <a:t>chemotherapy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err="1" smtClean="0">
                <a:solidFill>
                  <a:schemeClr val="tx2"/>
                </a:solidFill>
              </a:rPr>
              <a:t>She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died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November 2007 </a:t>
            </a:r>
            <a:r>
              <a:rPr lang="hu-HU" dirty="0" err="1" smtClean="0">
                <a:solidFill>
                  <a:schemeClr val="tx2"/>
                </a:solidFill>
              </a:rPr>
              <a:t>due</a:t>
            </a:r>
            <a:r>
              <a:rPr lang="hu-HU" dirty="0" smtClean="0">
                <a:solidFill>
                  <a:schemeClr val="tx2"/>
                </a:solidFill>
              </a:rPr>
              <a:t> to </a:t>
            </a:r>
            <a:r>
              <a:rPr lang="hu-HU" dirty="0" err="1" smtClean="0">
                <a:solidFill>
                  <a:schemeClr val="tx2"/>
                </a:solidFill>
              </a:rPr>
              <a:t>heart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failure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TIF1</a:t>
            </a:r>
            <a:r>
              <a:rPr lang="el-GR" b="1" dirty="0" smtClean="0">
                <a:solidFill>
                  <a:schemeClr val="tx1"/>
                </a:solidFill>
              </a:rPr>
              <a:t>γ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negative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cam</a:t>
            </a:r>
            <a:r>
              <a:rPr lang="hu-HU" b="1" dirty="0" smtClean="0">
                <a:solidFill>
                  <a:schemeClr val="tx1"/>
                </a:solidFill>
              </a:rPr>
              <a:t> patients (n=51)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tx2"/>
                </a:solidFill>
              </a:rPr>
              <a:t>Subsets</a:t>
            </a:r>
            <a:r>
              <a:rPr lang="hu-HU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DM(n=33)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PM (n=18)</a:t>
            </a:r>
          </a:p>
          <a:p>
            <a:r>
              <a:rPr lang="hu-HU" dirty="0" err="1" smtClean="0">
                <a:solidFill>
                  <a:schemeClr val="tx2"/>
                </a:solidFill>
              </a:rPr>
              <a:t>Gender</a:t>
            </a:r>
            <a:r>
              <a:rPr lang="hu-HU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Female</a:t>
            </a:r>
            <a:r>
              <a:rPr lang="hu-HU" dirty="0" smtClean="0">
                <a:solidFill>
                  <a:schemeClr val="tx2"/>
                </a:solidFill>
              </a:rPr>
              <a:t> 68% (n= 35)</a:t>
            </a:r>
          </a:p>
          <a:p>
            <a:pPr lvl="1"/>
            <a:r>
              <a:rPr lang="hu-HU" dirty="0" smtClean="0">
                <a:solidFill>
                  <a:schemeClr val="tx2"/>
                </a:solidFill>
              </a:rPr>
              <a:t>Male 32 % (n=16)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In </a:t>
            </a:r>
            <a:r>
              <a:rPr lang="hu-HU" dirty="0" err="1" smtClean="0">
                <a:solidFill>
                  <a:schemeClr val="tx2"/>
                </a:solidFill>
              </a:rPr>
              <a:t>time</a:t>
            </a:r>
            <a:r>
              <a:rPr lang="hu-HU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real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paraneoplasia</a:t>
            </a:r>
            <a:r>
              <a:rPr lang="hu-HU" dirty="0" smtClean="0">
                <a:solidFill>
                  <a:schemeClr val="tx2"/>
                </a:solidFill>
              </a:rPr>
              <a:t> (n=37) - 5 </a:t>
            </a:r>
            <a:r>
              <a:rPr lang="hu-HU" dirty="0" err="1" smtClean="0">
                <a:solidFill>
                  <a:schemeClr val="tx2"/>
                </a:solidFill>
              </a:rPr>
              <a:t>months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before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myositis</a:t>
            </a:r>
            <a:r>
              <a:rPr lang="hu-HU" dirty="0" smtClean="0">
                <a:solidFill>
                  <a:schemeClr val="tx2"/>
                </a:solidFill>
              </a:rPr>
              <a:t> (n=2) - 73,5 </a:t>
            </a:r>
            <a:r>
              <a:rPr lang="hu-HU" dirty="0" err="1" smtClean="0">
                <a:solidFill>
                  <a:schemeClr val="tx2"/>
                </a:solidFill>
              </a:rPr>
              <a:t>months</a:t>
            </a:r>
            <a:endParaRPr lang="hu-HU" dirty="0" smtClean="0">
              <a:solidFill>
                <a:schemeClr val="tx2"/>
              </a:solidFill>
            </a:endParaRP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After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diagnosis</a:t>
            </a:r>
            <a:r>
              <a:rPr lang="hu-HU" dirty="0" smtClean="0">
                <a:solidFill>
                  <a:schemeClr val="tx2"/>
                </a:solidFill>
              </a:rPr>
              <a:t> (n=12) – 181 </a:t>
            </a:r>
            <a:r>
              <a:rPr lang="hu-HU" dirty="0" err="1" smtClean="0">
                <a:solidFill>
                  <a:schemeClr val="tx2"/>
                </a:solidFill>
              </a:rPr>
              <a:t>months</a:t>
            </a:r>
            <a:r>
              <a:rPr lang="hu-HU" dirty="0" smtClean="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TIF1</a:t>
            </a:r>
            <a:r>
              <a:rPr lang="el-GR" b="1" dirty="0" smtClean="0">
                <a:solidFill>
                  <a:schemeClr val="tx1"/>
                </a:solidFill>
              </a:rPr>
              <a:t>γ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negative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cam</a:t>
            </a:r>
            <a:r>
              <a:rPr lang="hu-HU" b="1" dirty="0" smtClean="0">
                <a:solidFill>
                  <a:schemeClr val="tx1"/>
                </a:solidFill>
              </a:rPr>
              <a:t> (n=51)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683568" y="1824037"/>
          <a:ext cx="7776863" cy="470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1"/>
                </a:solidFill>
              </a:rPr>
              <a:t>Histology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1628800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787208" cy="1143000"/>
          </a:xfrm>
        </p:spPr>
        <p:txBody>
          <a:bodyPr/>
          <a:lstStyle/>
          <a:p>
            <a:r>
              <a:rPr lang="hu-HU" b="1" dirty="0" err="1" smtClean="0">
                <a:solidFill>
                  <a:schemeClr val="tx1"/>
                </a:solidFill>
              </a:rPr>
              <a:t>differences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in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clinical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symptoms</a:t>
            </a:r>
            <a:r>
              <a:rPr lang="hu-HU" b="1" dirty="0" smtClean="0">
                <a:solidFill>
                  <a:schemeClr val="tx1"/>
                </a:solidFill>
              </a:rPr>
              <a:t> (%)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323528" y="1628800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1"/>
                </a:solidFill>
              </a:rPr>
              <a:t>lab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findings</a:t>
            </a:r>
            <a:r>
              <a:rPr lang="hu-HU" b="1" dirty="0" smtClean="0">
                <a:solidFill>
                  <a:schemeClr val="tx1"/>
                </a:solidFill>
              </a:rPr>
              <a:t> (%)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755576" y="1772816"/>
          <a:ext cx="7200800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475656" y="5445224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hu-HU" dirty="0" smtClean="0"/>
              <a:t> No </a:t>
            </a:r>
            <a:r>
              <a:rPr lang="hu-HU" dirty="0" err="1" smtClean="0"/>
              <a:t>differences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tumor </a:t>
            </a:r>
            <a:r>
              <a:rPr lang="hu-HU" dirty="0" err="1" smtClean="0"/>
              <a:t>markers</a:t>
            </a:r>
            <a:endParaRPr lang="hu-HU" dirty="0" smtClean="0"/>
          </a:p>
          <a:p>
            <a:pPr>
              <a:buClr>
                <a:schemeClr val="accent1"/>
              </a:buClr>
              <a:buFont typeface="Courier New" pitchFamily="49" charset="0"/>
              <a:buChar char="o"/>
            </a:pPr>
            <a:r>
              <a:rPr lang="hu-HU" dirty="0" smtClean="0"/>
              <a:t> No </a:t>
            </a:r>
            <a:r>
              <a:rPr lang="hu-HU" dirty="0" err="1" smtClean="0"/>
              <a:t>differences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antibodies</a:t>
            </a:r>
            <a:r>
              <a:rPr lang="hu-HU" dirty="0" smtClean="0"/>
              <a:t> (ANF, APA)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 bwMode="auto">
          <a:xfrm>
            <a:off x="179512" y="188640"/>
            <a:ext cx="8686800" cy="1139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chemeClr val="tx1"/>
                </a:solidFill>
              </a:rPr>
              <a:t>i</a:t>
            </a:r>
            <a:r>
              <a:rPr lang="hu-HU" b="1" dirty="0" err="1" smtClean="0">
                <a:solidFill>
                  <a:schemeClr val="tx1"/>
                </a:solidFill>
                <a:effectLst/>
              </a:rPr>
              <a:t>diopathic</a:t>
            </a:r>
            <a:r>
              <a:rPr lang="hu-HU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i</a:t>
            </a:r>
            <a:r>
              <a:rPr lang="hu-HU" b="1" dirty="0" smtClean="0">
                <a:solidFill>
                  <a:schemeClr val="tx1"/>
                </a:solidFill>
                <a:effectLst/>
              </a:rPr>
              <a:t>nflammatory </a:t>
            </a:r>
            <a:r>
              <a:rPr lang="hu-HU" b="1" dirty="0" err="1" smtClean="0">
                <a:solidFill>
                  <a:schemeClr val="tx1"/>
                </a:solidFill>
              </a:rPr>
              <a:t>m</a:t>
            </a:r>
            <a:r>
              <a:rPr lang="hu-HU" b="1" dirty="0" err="1" smtClean="0">
                <a:solidFill>
                  <a:schemeClr val="tx1"/>
                </a:solidFill>
                <a:effectLst/>
              </a:rPr>
              <a:t>yopathies</a:t>
            </a:r>
            <a:endParaRPr lang="hu-HU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Poly</a:t>
            </a:r>
            <a:r>
              <a:rPr lang="en-US" dirty="0" err="1" smtClean="0">
                <a:solidFill>
                  <a:schemeClr val="tx2"/>
                </a:solidFill>
              </a:rPr>
              <a:t>myositis</a:t>
            </a:r>
            <a:r>
              <a:rPr lang="hu-HU" dirty="0" smtClean="0">
                <a:solidFill>
                  <a:schemeClr val="tx2"/>
                </a:solidFill>
              </a:rPr>
              <a:t> (PM)</a:t>
            </a:r>
          </a:p>
          <a:p>
            <a:pPr eaLnBrk="1" hangingPunct="1">
              <a:lnSpc>
                <a:spcPct val="90000"/>
              </a:lnSpc>
              <a:buSzPct val="60000"/>
            </a:pPr>
            <a:r>
              <a:rPr lang="hu-HU" dirty="0" smtClean="0">
                <a:solidFill>
                  <a:schemeClr val="tx2"/>
                </a:solidFill>
              </a:rPr>
              <a:t>Dermatomyositis (DM)</a:t>
            </a:r>
          </a:p>
          <a:p>
            <a:pPr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Juvene</a:t>
            </a:r>
            <a:r>
              <a:rPr lang="hu-HU" dirty="0" smtClean="0">
                <a:solidFill>
                  <a:schemeClr val="tx2"/>
                </a:solidFill>
              </a:rPr>
              <a:t> PM/DM</a:t>
            </a:r>
          </a:p>
          <a:p>
            <a:pPr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Inclusion</a:t>
            </a:r>
            <a:r>
              <a:rPr lang="hu-HU" dirty="0" smtClean="0">
                <a:solidFill>
                  <a:schemeClr val="tx2"/>
                </a:solidFill>
              </a:rPr>
              <a:t> body </a:t>
            </a:r>
            <a:r>
              <a:rPr lang="en-US" dirty="0" err="1" smtClean="0">
                <a:solidFill>
                  <a:schemeClr val="tx2"/>
                </a:solidFill>
              </a:rPr>
              <a:t>myositis</a:t>
            </a:r>
            <a:r>
              <a:rPr lang="hu-HU" dirty="0" smtClean="0">
                <a:solidFill>
                  <a:schemeClr val="tx2"/>
                </a:solidFill>
              </a:rPr>
              <a:t> (IBM)</a:t>
            </a:r>
          </a:p>
          <a:p>
            <a:pPr eaLnBrk="1" hangingPunct="1">
              <a:lnSpc>
                <a:spcPct val="90000"/>
              </a:lnSpc>
              <a:buSzPct val="60000"/>
            </a:pPr>
            <a:r>
              <a:rPr lang="hu-HU" dirty="0" smtClean="0">
                <a:solidFill>
                  <a:schemeClr val="tx2"/>
                </a:solidFill>
              </a:rPr>
              <a:t>Overlap </a:t>
            </a:r>
            <a:r>
              <a:rPr lang="hu-HU" dirty="0" err="1" smtClean="0">
                <a:solidFill>
                  <a:schemeClr val="tx2"/>
                </a:solidFill>
              </a:rPr>
              <a:t>myositis</a:t>
            </a:r>
            <a:r>
              <a:rPr lang="hu-HU" dirty="0" smtClean="0">
                <a:solidFill>
                  <a:schemeClr val="tx2"/>
                </a:solidFill>
              </a:rPr>
              <a:t> (OM)</a:t>
            </a:r>
          </a:p>
          <a:p>
            <a:pPr eaLnBrk="1" hangingPunct="1">
              <a:lnSpc>
                <a:spcPct val="90000"/>
              </a:lnSpc>
              <a:buSzPct val="60000"/>
            </a:pPr>
            <a:endParaRPr lang="hu-HU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Necrotizing</a:t>
            </a:r>
            <a:r>
              <a:rPr lang="hu-HU" dirty="0" smtClean="0">
                <a:solidFill>
                  <a:schemeClr val="tx2"/>
                </a:solidFill>
              </a:rPr>
              <a:t> autoimmun myopathy (NAM):</a:t>
            </a:r>
          </a:p>
          <a:p>
            <a:pPr lvl="1"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Cancer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associated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myositis</a:t>
            </a:r>
            <a:r>
              <a:rPr lang="hu-HU" dirty="0" smtClean="0">
                <a:solidFill>
                  <a:schemeClr val="tx2"/>
                </a:solidFill>
              </a:rPr>
              <a:t> (CAM)</a:t>
            </a:r>
          </a:p>
          <a:p>
            <a:pPr lvl="1"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Statin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induced</a:t>
            </a:r>
            <a:r>
              <a:rPr lang="hu-HU" dirty="0" smtClean="0">
                <a:solidFill>
                  <a:schemeClr val="tx2"/>
                </a:solidFill>
              </a:rPr>
              <a:t> myopathy</a:t>
            </a:r>
          </a:p>
          <a:p>
            <a:pPr lvl="1" eaLnBrk="1" hangingPunct="1">
              <a:lnSpc>
                <a:spcPct val="90000"/>
              </a:lnSpc>
              <a:buSzPct val="60000"/>
            </a:pPr>
            <a:r>
              <a:rPr lang="hu-HU" dirty="0" err="1" smtClean="0">
                <a:solidFill>
                  <a:schemeClr val="tx2"/>
                </a:solidFill>
              </a:rPr>
              <a:t>Infection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induced</a:t>
            </a:r>
            <a:r>
              <a:rPr lang="hu-HU" dirty="0" smtClean="0">
                <a:solidFill>
                  <a:schemeClr val="tx2"/>
                </a:solidFill>
              </a:rPr>
              <a:t> myopathy </a:t>
            </a:r>
          </a:p>
          <a:p>
            <a:pPr lvl="1" eaLnBrk="1" hangingPunct="1">
              <a:lnSpc>
                <a:spcPct val="90000"/>
              </a:lnSpc>
              <a:buSzPct val="60000"/>
            </a:pPr>
            <a:endParaRPr lang="hu-HU" dirty="0" smtClean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tx1"/>
                </a:solidFill>
              </a:rPr>
              <a:t>Conclusion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hu-HU" dirty="0" smtClean="0"/>
              <a:t>TIF1</a:t>
            </a:r>
            <a:r>
              <a:rPr lang="el-GR" dirty="0" smtClean="0"/>
              <a:t>γ</a:t>
            </a:r>
            <a:r>
              <a:rPr lang="hu-HU" dirty="0" smtClean="0"/>
              <a:t> </a:t>
            </a:r>
            <a:r>
              <a:rPr lang="hu-HU" dirty="0" err="1" smtClean="0"/>
              <a:t>positivity</a:t>
            </a:r>
            <a:r>
              <a:rPr lang="hu-HU" dirty="0" smtClean="0"/>
              <a:t> is </a:t>
            </a:r>
            <a:r>
              <a:rPr lang="hu-HU" dirty="0" err="1" smtClean="0"/>
              <a:t>associated</a:t>
            </a:r>
            <a:r>
              <a:rPr lang="hu-HU" dirty="0" smtClean="0"/>
              <a:t> with </a:t>
            </a:r>
            <a:r>
              <a:rPr lang="hu-HU" dirty="0" err="1" smtClean="0"/>
              <a:t>several</a:t>
            </a:r>
            <a:r>
              <a:rPr lang="hu-HU" dirty="0" smtClean="0"/>
              <a:t> and </a:t>
            </a:r>
            <a:r>
              <a:rPr lang="hu-HU" dirty="0" err="1" smtClean="0"/>
              <a:t>severe</a:t>
            </a:r>
            <a:r>
              <a:rPr lang="hu-HU" dirty="0" smtClean="0"/>
              <a:t> </a:t>
            </a:r>
            <a:r>
              <a:rPr lang="hu-HU" dirty="0" err="1" smtClean="0"/>
              <a:t>skin</a:t>
            </a:r>
            <a:r>
              <a:rPr lang="hu-HU" dirty="0" smtClean="0"/>
              <a:t> </a:t>
            </a:r>
            <a:r>
              <a:rPr lang="hu-HU" dirty="0" err="1" smtClean="0"/>
              <a:t>rashes</a:t>
            </a:r>
            <a:endParaRPr lang="hu-HU" dirty="0" smtClean="0"/>
          </a:p>
          <a:p>
            <a:pPr>
              <a:lnSpc>
                <a:spcPct val="160000"/>
              </a:lnSpc>
            </a:pPr>
            <a:r>
              <a:rPr lang="hu-HU" dirty="0" smtClean="0"/>
              <a:t>Tumor </a:t>
            </a:r>
            <a:r>
              <a:rPr lang="hu-HU" dirty="0" err="1" smtClean="0"/>
              <a:t>specificity</a:t>
            </a:r>
            <a:r>
              <a:rPr lang="hu-HU" dirty="0" smtClean="0"/>
              <a:t> </a:t>
            </a:r>
            <a:r>
              <a:rPr lang="hu-HU" dirty="0" err="1" smtClean="0"/>
              <a:t>did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confirmed</a:t>
            </a:r>
            <a:endParaRPr lang="hu-HU" dirty="0" smtClean="0"/>
          </a:p>
          <a:p>
            <a:pPr>
              <a:lnSpc>
                <a:spcPct val="160000"/>
              </a:lnSpc>
            </a:pPr>
            <a:r>
              <a:rPr lang="hu-HU" dirty="0" err="1" smtClean="0"/>
              <a:t>Autoantibody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r>
              <a:rPr lang="hu-HU" dirty="0" smtClean="0"/>
              <a:t> </a:t>
            </a:r>
            <a:r>
              <a:rPr lang="hu-HU" dirty="0" err="1" smtClean="0"/>
              <a:t>us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the </a:t>
            </a:r>
            <a:r>
              <a:rPr lang="hu-HU" dirty="0" err="1" smtClean="0"/>
              <a:t>diagnosis</a:t>
            </a:r>
            <a:endParaRPr lang="hu-HU" dirty="0" smtClean="0"/>
          </a:p>
          <a:p>
            <a:pPr>
              <a:lnSpc>
                <a:spcPct val="160000"/>
              </a:lnSpc>
            </a:pPr>
            <a:r>
              <a:rPr lang="hu-HU" dirty="0" err="1" smtClean="0"/>
              <a:t>But</a:t>
            </a:r>
            <a:r>
              <a:rPr lang="hu-HU" dirty="0" smtClean="0"/>
              <a:t> tumor </a:t>
            </a:r>
            <a:r>
              <a:rPr lang="hu-HU" dirty="0" err="1" smtClean="0"/>
              <a:t>searching</a:t>
            </a:r>
            <a:r>
              <a:rPr lang="hu-HU" dirty="0" smtClean="0"/>
              <a:t> is </a:t>
            </a:r>
            <a:r>
              <a:rPr lang="hu-HU" dirty="0" err="1" smtClean="0"/>
              <a:t>necessary</a:t>
            </a:r>
            <a:r>
              <a:rPr lang="hu-HU" dirty="0" smtClean="0"/>
              <a:t>, </a:t>
            </a:r>
            <a:r>
              <a:rPr lang="hu-HU" dirty="0" err="1" smtClean="0"/>
              <a:t>specially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smtClean="0"/>
              <a:t> DM</a:t>
            </a:r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>
                <a:solidFill>
                  <a:schemeClr val="tx1"/>
                </a:solidFill>
              </a:rPr>
              <a:t>Thanks</a:t>
            </a:r>
            <a:r>
              <a:rPr lang="hu-HU" dirty="0" smtClean="0">
                <a:solidFill>
                  <a:schemeClr val="tx1"/>
                </a:solidFill>
              </a:rPr>
              <a:t> to </a:t>
            </a:r>
            <a:r>
              <a:rPr lang="hu-HU" dirty="0" err="1" smtClean="0">
                <a:solidFill>
                  <a:schemeClr val="tx1"/>
                </a:solidFill>
              </a:rPr>
              <a:t>my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collegues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6840538" cy="29845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hu-HU" dirty="0" smtClean="0">
                <a:solidFill>
                  <a:schemeClr val="tx2"/>
                </a:solidFill>
              </a:rPr>
              <a:t>Prof. Dr. Dankó </a:t>
            </a:r>
            <a:r>
              <a:rPr lang="hu-HU" dirty="0">
                <a:solidFill>
                  <a:schemeClr val="tx2"/>
                </a:solidFill>
              </a:rPr>
              <a:t>Katalin</a:t>
            </a:r>
            <a:r>
              <a:rPr lang="hu-HU" dirty="0" smtClean="0">
                <a:solidFill>
                  <a:schemeClr val="tx2"/>
                </a:solidFill>
              </a:rPr>
              <a:t>,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hu-HU" dirty="0" smtClean="0">
                <a:solidFill>
                  <a:schemeClr val="tx2"/>
                </a:solidFill>
              </a:rPr>
              <a:t>Dr. </a:t>
            </a:r>
            <a:r>
              <a:rPr lang="hu-HU" dirty="0" err="1" smtClean="0">
                <a:solidFill>
                  <a:schemeClr val="tx2"/>
                </a:solidFill>
              </a:rPr>
              <a:t>Griger</a:t>
            </a:r>
            <a:r>
              <a:rPr lang="hu-HU" dirty="0" smtClean="0">
                <a:solidFill>
                  <a:schemeClr val="tx2"/>
                </a:solidFill>
              </a:rPr>
              <a:t> Zoltán,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hu-HU" dirty="0" smtClean="0">
                <a:solidFill>
                  <a:schemeClr val="tx2"/>
                </a:solidFill>
              </a:rPr>
              <a:t>Dr. </a:t>
            </a:r>
            <a:r>
              <a:rPr lang="hu-HU" dirty="0" err="1" smtClean="0">
                <a:solidFill>
                  <a:schemeClr val="tx2"/>
                </a:solidFill>
              </a:rPr>
              <a:t>Bodoki</a:t>
            </a:r>
            <a:r>
              <a:rPr lang="hu-HU" dirty="0" smtClean="0">
                <a:solidFill>
                  <a:schemeClr val="tx2"/>
                </a:solidFill>
              </a:rPr>
              <a:t> Levente,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hu-HU" dirty="0" err="1" smtClean="0">
                <a:solidFill>
                  <a:schemeClr val="tx2"/>
                </a:solidFill>
              </a:rPr>
              <a:t>Szankai</a:t>
            </a:r>
            <a:r>
              <a:rPr lang="hu-HU" dirty="0" smtClean="0">
                <a:solidFill>
                  <a:schemeClr val="tx2"/>
                </a:solidFill>
              </a:rPr>
              <a:t> Zsuzsa, </a:t>
            </a:r>
            <a:endParaRPr lang="hu-HU" dirty="0">
              <a:solidFill>
                <a:schemeClr val="tx2"/>
              </a:solidFill>
            </a:endParaRP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hu-HU" dirty="0" err="1" smtClean="0">
                <a:solidFill>
                  <a:schemeClr val="tx2"/>
                </a:solidFill>
              </a:rPr>
              <a:t>Zoe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E. </a:t>
            </a:r>
            <a:r>
              <a:rPr lang="hu-HU" dirty="0" err="1" smtClean="0">
                <a:solidFill>
                  <a:schemeClr val="tx2"/>
                </a:solidFill>
              </a:rPr>
              <a:t>Betteridge</a:t>
            </a:r>
            <a:endParaRPr lang="hu-HU" dirty="0">
              <a:solidFill>
                <a:schemeClr val="tx2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5445224"/>
            <a:ext cx="77771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 smtClean="0"/>
              <a:t>This </a:t>
            </a:r>
            <a:r>
              <a:rPr lang="hu-HU" sz="1100" dirty="0" err="1" smtClean="0"/>
              <a:t>research</a:t>
            </a:r>
            <a:r>
              <a:rPr lang="hu-HU" sz="1100" dirty="0" smtClean="0"/>
              <a:t> </a:t>
            </a:r>
            <a:r>
              <a:rPr lang="hu-HU" sz="1100" dirty="0" err="1" smtClean="0"/>
              <a:t>was</a:t>
            </a:r>
            <a:r>
              <a:rPr lang="hu-HU" sz="1100" dirty="0" smtClean="0"/>
              <a:t> </a:t>
            </a:r>
            <a:r>
              <a:rPr lang="hu-HU" sz="1100" dirty="0" err="1" smtClean="0"/>
              <a:t>organized</a:t>
            </a:r>
            <a:r>
              <a:rPr lang="hu-HU" sz="1100" dirty="0" smtClean="0"/>
              <a:t> </a:t>
            </a:r>
            <a:r>
              <a:rPr lang="hu-HU" sz="1100" dirty="0" err="1" smtClean="0"/>
              <a:t>within</a:t>
            </a:r>
            <a:r>
              <a:rPr lang="hu-HU" sz="1100" dirty="0" smtClean="0"/>
              <a:t> the </a:t>
            </a:r>
            <a:r>
              <a:rPr lang="hu-HU" sz="1100" dirty="0" err="1" smtClean="0"/>
              <a:t>following</a:t>
            </a:r>
            <a:r>
              <a:rPr lang="hu-HU" sz="1100" dirty="0" smtClean="0"/>
              <a:t> program: TÁMOP 4.2.4.A/2-11-1-2012-0001 National Excellence Program—local </a:t>
            </a:r>
            <a:r>
              <a:rPr lang="hu-HU" sz="1100" dirty="0" err="1" smtClean="0"/>
              <a:t>convergence</a:t>
            </a:r>
            <a:r>
              <a:rPr lang="hu-HU" sz="1100" dirty="0" smtClean="0"/>
              <a:t> program </a:t>
            </a:r>
            <a:r>
              <a:rPr lang="hu-HU" sz="1100" dirty="0" err="1" smtClean="0"/>
              <a:t>providing</a:t>
            </a:r>
            <a:r>
              <a:rPr lang="hu-HU" sz="1100" dirty="0" smtClean="0"/>
              <a:t> </a:t>
            </a:r>
            <a:r>
              <a:rPr lang="hu-HU" sz="1100" dirty="0" err="1" smtClean="0"/>
              <a:t>personnel</a:t>
            </a:r>
            <a:r>
              <a:rPr lang="hu-HU" sz="1100" dirty="0" smtClean="0"/>
              <a:t> </a:t>
            </a:r>
            <a:r>
              <a:rPr lang="hu-HU" sz="1100" dirty="0" err="1" smtClean="0"/>
              <a:t>support</a:t>
            </a:r>
            <a:r>
              <a:rPr lang="hu-HU" sz="1100" dirty="0" smtClean="0"/>
              <a:t> </a:t>
            </a:r>
            <a:r>
              <a:rPr lang="hu-HU" sz="1100" dirty="0" err="1" smtClean="0"/>
              <a:t>in</a:t>
            </a:r>
            <a:r>
              <a:rPr lang="hu-HU" sz="1100" dirty="0" smtClean="0"/>
              <a:t> the </a:t>
            </a:r>
            <a:r>
              <a:rPr lang="hu-HU" sz="1100" dirty="0" err="1" smtClean="0"/>
              <a:t>development</a:t>
            </a:r>
            <a:r>
              <a:rPr lang="hu-HU" sz="1100" dirty="0" smtClean="0"/>
              <a:t> and </a:t>
            </a:r>
            <a:r>
              <a:rPr lang="hu-HU" sz="1100" dirty="0" err="1" smtClean="0"/>
              <a:t>operation</a:t>
            </a:r>
            <a:r>
              <a:rPr lang="hu-HU" sz="1100" dirty="0" smtClean="0"/>
              <a:t> </a:t>
            </a:r>
            <a:r>
              <a:rPr lang="hu-HU" sz="1100" dirty="0" err="1" smtClean="0"/>
              <a:t>for</a:t>
            </a:r>
            <a:r>
              <a:rPr lang="hu-HU" sz="1100" dirty="0" smtClean="0"/>
              <a:t> </a:t>
            </a:r>
            <a:r>
              <a:rPr lang="hu-HU" sz="1100" dirty="0" err="1" smtClean="0"/>
              <a:t>students</a:t>
            </a:r>
            <a:r>
              <a:rPr lang="hu-HU" sz="1100" dirty="0" smtClean="0"/>
              <a:t> </a:t>
            </a:r>
            <a:r>
              <a:rPr lang="hu-HU" sz="1100" dirty="0" err="1" smtClean="0"/>
              <a:t>and</a:t>
            </a:r>
            <a:r>
              <a:rPr lang="hu-HU" sz="1100" dirty="0" smtClean="0"/>
              <a:t> </a:t>
            </a:r>
            <a:r>
              <a:rPr lang="hu-HU" sz="1100" dirty="0" err="1" smtClean="0"/>
              <a:t>researchers</a:t>
            </a:r>
            <a:r>
              <a:rPr lang="hu-HU" sz="1100" dirty="0" smtClean="0"/>
              <a:t>. The project </a:t>
            </a:r>
            <a:r>
              <a:rPr lang="hu-HU" sz="1100" dirty="0" err="1" smtClean="0"/>
              <a:t>was</a:t>
            </a:r>
            <a:r>
              <a:rPr lang="hu-HU" sz="1100" dirty="0" smtClean="0"/>
              <a:t> </a:t>
            </a:r>
            <a:r>
              <a:rPr lang="hu-HU" sz="1100" dirty="0" err="1" smtClean="0"/>
              <a:t>funded</a:t>
            </a:r>
            <a:r>
              <a:rPr lang="hu-HU" sz="1100" dirty="0" smtClean="0"/>
              <a:t> </a:t>
            </a:r>
            <a:r>
              <a:rPr lang="hu-HU" sz="1100" dirty="0" err="1" smtClean="0"/>
              <a:t>by</a:t>
            </a:r>
            <a:r>
              <a:rPr lang="hu-HU" sz="1100" dirty="0" smtClean="0"/>
              <a:t> the EU and the European </a:t>
            </a:r>
            <a:r>
              <a:rPr lang="hu-HU" sz="1100" dirty="0" err="1" smtClean="0"/>
              <a:t>Social</a:t>
            </a:r>
            <a:r>
              <a:rPr lang="hu-HU" sz="1100" dirty="0" smtClean="0"/>
              <a:t> </a:t>
            </a:r>
            <a:r>
              <a:rPr lang="hu-HU" sz="1100" dirty="0" err="1" smtClean="0"/>
              <a:t>Fund</a:t>
            </a:r>
            <a:r>
              <a:rPr lang="hu-HU" sz="1100" dirty="0" smtClean="0"/>
              <a:t>.</a:t>
            </a:r>
          </a:p>
          <a:p>
            <a:r>
              <a:rPr lang="hu-HU" sz="1100" dirty="0" smtClean="0"/>
              <a:t> </a:t>
            </a:r>
          </a:p>
          <a:p>
            <a:r>
              <a:rPr lang="hu-HU" sz="1100" dirty="0" smtClean="0"/>
              <a:t>The </a:t>
            </a:r>
            <a:r>
              <a:rPr lang="hu-HU" sz="1100" dirty="0" err="1" smtClean="0"/>
              <a:t>autoantibody</a:t>
            </a:r>
            <a:r>
              <a:rPr lang="hu-HU" sz="1100" dirty="0" smtClean="0"/>
              <a:t> </a:t>
            </a:r>
            <a:r>
              <a:rPr lang="hu-HU" sz="1100" dirty="0" err="1" smtClean="0"/>
              <a:t>analysis</a:t>
            </a:r>
            <a:r>
              <a:rPr lang="hu-HU" sz="1100" dirty="0" smtClean="0"/>
              <a:t> </a:t>
            </a:r>
            <a:r>
              <a:rPr lang="hu-HU" sz="1100" dirty="0" err="1" smtClean="0"/>
              <a:t>was</a:t>
            </a:r>
            <a:r>
              <a:rPr lang="hu-HU" sz="1100" dirty="0" smtClean="0"/>
              <a:t> </a:t>
            </a:r>
            <a:r>
              <a:rPr lang="hu-HU" sz="1100" dirty="0" err="1" smtClean="0"/>
              <a:t>sponsored</a:t>
            </a:r>
            <a:r>
              <a:rPr lang="hu-HU" sz="1100" dirty="0" smtClean="0"/>
              <a:t> </a:t>
            </a:r>
            <a:r>
              <a:rPr lang="hu-HU" sz="1100" dirty="0" err="1" smtClean="0"/>
              <a:t>by</a:t>
            </a:r>
            <a:r>
              <a:rPr lang="hu-HU" sz="1100" dirty="0" smtClean="0"/>
              <a:t> </a:t>
            </a:r>
            <a:r>
              <a:rPr lang="hu-HU" sz="1100" dirty="0" err="1" smtClean="0"/>
              <a:t>the</a:t>
            </a:r>
            <a:r>
              <a:rPr lang="hu-HU" sz="1100" dirty="0" smtClean="0"/>
              <a:t> ESF </a:t>
            </a:r>
            <a:r>
              <a:rPr lang="hu-HU" sz="1100" dirty="0" err="1" smtClean="0"/>
              <a:t>EuMyoNet</a:t>
            </a:r>
            <a:r>
              <a:rPr lang="hu-HU" sz="1100" dirty="0" smtClean="0"/>
              <a:t> Research </a:t>
            </a:r>
            <a:r>
              <a:rPr lang="hu-HU" sz="1100" dirty="0" err="1" smtClean="0"/>
              <a:t>Networking</a:t>
            </a:r>
            <a:r>
              <a:rPr lang="hu-HU" sz="1100" dirty="0" smtClean="0"/>
              <a:t> </a:t>
            </a:r>
            <a:r>
              <a:rPr lang="hu-HU" sz="1100" dirty="0" err="1" smtClean="0"/>
              <a:t>Programme</a:t>
            </a:r>
            <a:r>
              <a:rPr lang="hu-HU" sz="1100" dirty="0" smtClean="0"/>
              <a:t>.</a:t>
            </a:r>
          </a:p>
          <a:p>
            <a:pPr algn="just">
              <a:defRPr/>
            </a:pPr>
            <a:endParaRPr lang="hu-HU" sz="1100" dirty="0" smtClean="0">
              <a:latin typeface="+mn-lt"/>
            </a:endParaRPr>
          </a:p>
        </p:txBody>
      </p:sp>
      <p:pic>
        <p:nvPicPr>
          <p:cNvPr id="17413" name="Picture 4" descr="C:\Users\Melinda\Pictures\apaczai_eotvos_250x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600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Thanks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for</a:t>
            </a:r>
            <a:r>
              <a:rPr lang="hu-HU" dirty="0" smtClean="0">
                <a:solidFill>
                  <a:schemeClr val="tx1"/>
                </a:solidFill>
              </a:rPr>
              <a:t> the </a:t>
            </a:r>
            <a:r>
              <a:rPr lang="hu-HU" dirty="0" err="1" smtClean="0">
                <a:solidFill>
                  <a:schemeClr val="tx1"/>
                </a:solidFill>
              </a:rPr>
              <a:t>attention</a:t>
            </a:r>
            <a:r>
              <a:rPr lang="hu-HU" dirty="0" smtClean="0">
                <a:solidFill>
                  <a:schemeClr val="tx1"/>
                </a:solidFill>
              </a:rPr>
              <a:t>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Melinda\Tudomány\myositis_képek\III Bel ősz\IMG_7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80720" cy="42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7172" name="Picture 4" descr="2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19192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ermatomyos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292600"/>
            <a:ext cx="1266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g00oc18c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365625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or4639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221163"/>
            <a:ext cx="1828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195736" y="6093296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Gottron’s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sign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and </a:t>
            </a: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papule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pic>
        <p:nvPicPr>
          <p:cNvPr id="7178" name="Picture 10" descr="Polymyosit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420938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5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420938"/>
            <a:ext cx="1828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9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2420938"/>
            <a:ext cx="1828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12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4437063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/>
          </p:cNvSpPr>
          <p:nvPr/>
        </p:nvSpPr>
        <p:spPr bwMode="auto">
          <a:xfrm>
            <a:off x="179512" y="620688"/>
            <a:ext cx="8686800" cy="1139825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idiopathic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inflammatory 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myopathies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</a:t>
            </a:r>
            <a:r>
              <a:rPr kumimoji="0" lang="hu-H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0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symptoms</a:t>
            </a:r>
            <a:endParaRPr kumimoji="0" lang="hu-HU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11760" y="3429000"/>
            <a:ext cx="4256087" cy="5651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Heliotrop</a:t>
            </a:r>
            <a:r>
              <a:rPr lang="hu-HU" sz="2000" b="1" dirty="0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rash</a:t>
            </a:r>
            <a:endParaRPr lang="hu-HU" sz="2000" b="1" dirty="0">
              <a:solidFill>
                <a:srgbClr val="553C1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400" dirty="0">
              <a:solidFill>
                <a:srgbClr val="996633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44008" y="3933825"/>
            <a:ext cx="428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Periungual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teleangiectasia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Linear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extensor</a:t>
            </a:r>
            <a:r>
              <a:rPr lang="hu-HU" sz="2000" b="1" dirty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erythema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pic>
        <p:nvPicPr>
          <p:cNvPr id="8198" name="Picture 6" descr="2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16113"/>
            <a:ext cx="21336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1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4196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17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916113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16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916113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27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437063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28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54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429472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/>
          </p:cNvSpPr>
          <p:nvPr/>
        </p:nvSpPr>
        <p:spPr bwMode="auto">
          <a:xfrm>
            <a:off x="179512" y="620688"/>
            <a:ext cx="8686800" cy="1139825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idiopathic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inflammatory 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myopathies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</a:t>
            </a:r>
            <a:r>
              <a:rPr kumimoji="0" lang="hu-H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0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symptoms</a:t>
            </a:r>
            <a:endParaRPr kumimoji="0" lang="hu-HU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60032" y="3645024"/>
            <a:ext cx="3622675" cy="4857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Facial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erythema</a:t>
            </a:r>
            <a:endParaRPr lang="hu-HU" sz="2000" b="1" dirty="0">
              <a:solidFill>
                <a:srgbClr val="553C1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31913" y="3573463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V-sign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3810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Arial Unicode MS" pitchFamily="34" charset="-128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835150" y="42211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Shawl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sign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16463" y="4221163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 smtClean="0">
                <a:solidFill>
                  <a:srgbClr val="553C13"/>
                </a:solidFill>
                <a:latin typeface="Verdana" pitchFamily="34" charset="0"/>
              </a:rPr>
              <a:t>Periorbital</a:t>
            </a:r>
            <a:r>
              <a:rPr lang="hu-HU" sz="2000" b="1" dirty="0" smtClean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oedema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pic>
        <p:nvPicPr>
          <p:cNvPr id="9224" name="Picture 8" descr="28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329097-332783-2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19050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32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7647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38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724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37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724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73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4724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72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724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/>
          </p:cNvSpPr>
          <p:nvPr/>
        </p:nvSpPr>
        <p:spPr bwMode="auto">
          <a:xfrm>
            <a:off x="179512" y="620688"/>
            <a:ext cx="8686800" cy="1139825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idiopathic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inflammatory 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myopathies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</a:t>
            </a:r>
            <a:r>
              <a:rPr kumimoji="0" lang="hu-H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0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symptoms</a:t>
            </a:r>
            <a:endParaRPr kumimoji="0" lang="hu-HU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16550" y="3140968"/>
            <a:ext cx="3194050" cy="55562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Calcinosis</a:t>
            </a:r>
            <a:r>
              <a:rPr lang="hu-HU" sz="2000" b="1" dirty="0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cutis</a:t>
            </a:r>
            <a:endParaRPr lang="hu-HU" sz="2000" b="1" dirty="0">
              <a:solidFill>
                <a:srgbClr val="553C1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8175" y="5157788"/>
            <a:ext cx="3457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Poikiloderma</a:t>
            </a:r>
            <a:r>
              <a:rPr lang="hu-HU" sz="2000" b="1" dirty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athrophicans</a:t>
            </a:r>
            <a:r>
              <a:rPr lang="hu-HU" sz="2000" b="1" dirty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vasculare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pic>
        <p:nvPicPr>
          <p:cNvPr id="10246" name="Picture 6" descr="4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93382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580112" y="5301208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Livedo</a:t>
            </a:r>
            <a:r>
              <a:rPr lang="hu-HU" sz="2000" b="1" dirty="0">
                <a:solidFill>
                  <a:srgbClr val="553C13"/>
                </a:solidFill>
                <a:latin typeface="Verdana" pitchFamily="34" charset="0"/>
              </a:rPr>
              <a:t> </a:t>
            </a: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reticularis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pic>
        <p:nvPicPr>
          <p:cNvPr id="10248" name="Picture 8" descr="49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93382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68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84467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75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89363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 descr="82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3789363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3" descr="84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828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4" descr="90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184467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468313" y="52292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>
                <a:solidFill>
                  <a:srgbClr val="553C13"/>
                </a:solidFill>
                <a:latin typeface="Verdana" pitchFamily="34" charset="0"/>
              </a:rPr>
              <a:t>Alopecia</a:t>
            </a:r>
            <a:endParaRPr lang="hu-HU" sz="2000" b="1" dirty="0">
              <a:solidFill>
                <a:srgbClr val="553C13"/>
              </a:solidFill>
              <a:latin typeface="Verdana" pitchFamily="34" charset="0"/>
            </a:endParaRPr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179512" y="488975"/>
            <a:ext cx="8686800" cy="1139825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idiopathic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inflammatory 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myopathies</a:t>
            </a:r>
            <a:r>
              <a:rPr kumimoji="0" lang="hu-H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hu-HU" sz="3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</a:t>
            </a:r>
            <a:r>
              <a:rPr kumimoji="0" lang="hu-H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0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symptoms</a:t>
            </a:r>
            <a:endParaRPr kumimoji="0" lang="hu-HU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3272" cy="123675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tx1"/>
                </a:solidFill>
              </a:rPr>
              <a:t>CAM (</a:t>
            </a:r>
            <a:r>
              <a:rPr lang="hu-HU" sz="3200" b="1" dirty="0" err="1" smtClean="0">
                <a:solidFill>
                  <a:schemeClr val="tx1"/>
                </a:solidFill>
              </a:rPr>
              <a:t>Cancer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Associated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Myositis</a:t>
            </a:r>
            <a:r>
              <a:rPr lang="hu-HU" sz="3200" b="1" dirty="0" smtClean="0">
                <a:solidFill>
                  <a:schemeClr val="tx1"/>
                </a:solidFill>
              </a:rPr>
              <a:t>)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776864" cy="53012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hu-HU" sz="2900" dirty="0" err="1" smtClean="0">
                <a:solidFill>
                  <a:schemeClr val="tx2"/>
                </a:solidFill>
              </a:rPr>
              <a:t>Frequency</a:t>
            </a:r>
            <a:r>
              <a:rPr lang="hu-HU" sz="2900" dirty="0" smtClean="0">
                <a:solidFill>
                  <a:schemeClr val="tx2"/>
                </a:solidFill>
              </a:rPr>
              <a:t> 7-66%</a:t>
            </a:r>
          </a:p>
          <a:p>
            <a:pPr>
              <a:lnSpc>
                <a:spcPct val="160000"/>
              </a:lnSpc>
            </a:pPr>
            <a:r>
              <a:rPr lang="hu-HU" sz="2900" dirty="0" err="1" smtClean="0">
                <a:solidFill>
                  <a:schemeClr val="tx2"/>
                </a:solidFill>
              </a:rPr>
              <a:t>Relative</a:t>
            </a:r>
            <a:r>
              <a:rPr lang="hu-HU" sz="2900" dirty="0" smtClean="0">
                <a:solidFill>
                  <a:schemeClr val="tx2"/>
                </a:solidFill>
              </a:rPr>
              <a:t> </a:t>
            </a:r>
            <a:r>
              <a:rPr lang="hu-HU" sz="2900" dirty="0" err="1" smtClean="0">
                <a:solidFill>
                  <a:schemeClr val="tx2"/>
                </a:solidFill>
              </a:rPr>
              <a:t>risk</a:t>
            </a:r>
            <a:r>
              <a:rPr lang="hu-HU" sz="2900" dirty="0" smtClean="0">
                <a:solidFill>
                  <a:schemeClr val="tx2"/>
                </a:solidFill>
              </a:rPr>
              <a:t> </a:t>
            </a:r>
            <a:r>
              <a:rPr lang="hu-HU" sz="2900" dirty="0" err="1" smtClean="0">
                <a:solidFill>
                  <a:schemeClr val="tx2"/>
                </a:solidFill>
              </a:rPr>
              <a:t>for</a:t>
            </a:r>
            <a:r>
              <a:rPr lang="hu-HU" sz="2900" dirty="0" smtClean="0">
                <a:solidFill>
                  <a:schemeClr val="tx2"/>
                </a:solidFill>
              </a:rPr>
              <a:t> </a:t>
            </a:r>
            <a:r>
              <a:rPr lang="hu-HU" sz="2900" dirty="0" err="1" smtClean="0">
                <a:solidFill>
                  <a:schemeClr val="tx2"/>
                </a:solidFill>
              </a:rPr>
              <a:t>malignancy</a:t>
            </a:r>
            <a:endParaRPr lang="hu-HU" sz="2900" dirty="0" smtClean="0">
              <a:solidFill>
                <a:schemeClr val="tx2"/>
              </a:solidFill>
            </a:endParaRPr>
          </a:p>
          <a:p>
            <a:pPr lvl="1">
              <a:lnSpc>
                <a:spcPct val="160000"/>
              </a:lnSpc>
            </a:pPr>
            <a:r>
              <a:rPr lang="hu-HU" sz="1700" dirty="0" smtClean="0">
                <a:solidFill>
                  <a:schemeClr val="tx2"/>
                </a:solidFill>
              </a:rPr>
              <a:t>3x </a:t>
            </a:r>
            <a:r>
              <a:rPr lang="hu-HU" sz="1700" dirty="0" err="1" smtClean="0">
                <a:solidFill>
                  <a:schemeClr val="tx2"/>
                </a:solidFill>
              </a:rPr>
              <a:t>in</a:t>
            </a:r>
            <a:r>
              <a:rPr lang="hu-HU" sz="1700" dirty="0" smtClean="0">
                <a:solidFill>
                  <a:schemeClr val="tx2"/>
                </a:solidFill>
              </a:rPr>
              <a:t> DM</a:t>
            </a:r>
          </a:p>
          <a:p>
            <a:pPr lvl="1">
              <a:lnSpc>
                <a:spcPct val="160000"/>
              </a:lnSpc>
            </a:pPr>
            <a:r>
              <a:rPr lang="hu-HU" sz="1700" dirty="0" smtClean="0">
                <a:solidFill>
                  <a:schemeClr val="tx2"/>
                </a:solidFill>
              </a:rPr>
              <a:t>1,3x </a:t>
            </a:r>
            <a:r>
              <a:rPr lang="hu-HU" sz="1700" dirty="0" err="1" smtClean="0">
                <a:solidFill>
                  <a:schemeClr val="tx2"/>
                </a:solidFill>
              </a:rPr>
              <a:t>in</a:t>
            </a:r>
            <a:r>
              <a:rPr lang="hu-HU" sz="1700" dirty="0" smtClean="0">
                <a:solidFill>
                  <a:schemeClr val="tx2"/>
                </a:solidFill>
              </a:rPr>
              <a:t> </a:t>
            </a:r>
            <a:r>
              <a:rPr lang="hu-HU" sz="1700" dirty="0" err="1" smtClean="0">
                <a:solidFill>
                  <a:schemeClr val="tx2"/>
                </a:solidFill>
              </a:rPr>
              <a:t>PM-ben</a:t>
            </a:r>
            <a:endParaRPr lang="hu-HU" sz="1700" dirty="0" smtClean="0">
              <a:solidFill>
                <a:schemeClr val="tx2"/>
              </a:solidFill>
            </a:endParaRPr>
          </a:p>
          <a:p>
            <a:pPr>
              <a:lnSpc>
                <a:spcPct val="160000"/>
              </a:lnSpc>
            </a:pPr>
            <a:r>
              <a:rPr lang="hu-HU" sz="2900" dirty="0" smtClean="0">
                <a:solidFill>
                  <a:schemeClr val="tx2"/>
                </a:solidFill>
              </a:rPr>
              <a:t>Tumor </a:t>
            </a:r>
            <a:r>
              <a:rPr lang="hu-HU" sz="2900" dirty="0" err="1" smtClean="0">
                <a:solidFill>
                  <a:schemeClr val="tx2"/>
                </a:solidFill>
              </a:rPr>
              <a:t>types</a:t>
            </a:r>
            <a:r>
              <a:rPr lang="hu-HU" sz="2900" dirty="0" smtClean="0">
                <a:solidFill>
                  <a:schemeClr val="tx2"/>
                </a:solidFill>
              </a:rPr>
              <a:t>: </a:t>
            </a:r>
            <a:r>
              <a:rPr lang="hu-HU" sz="2900" dirty="0" err="1" smtClean="0">
                <a:solidFill>
                  <a:schemeClr val="tx2"/>
                </a:solidFill>
              </a:rPr>
              <a:t>ovarium</a:t>
            </a:r>
            <a:r>
              <a:rPr lang="hu-HU" sz="2900" dirty="0" smtClean="0">
                <a:solidFill>
                  <a:schemeClr val="tx2"/>
                </a:solidFill>
              </a:rPr>
              <a:t>, </a:t>
            </a:r>
            <a:r>
              <a:rPr lang="hu-HU" sz="2900" dirty="0" err="1" smtClean="0">
                <a:solidFill>
                  <a:schemeClr val="tx2"/>
                </a:solidFill>
              </a:rPr>
              <a:t>breast</a:t>
            </a:r>
            <a:r>
              <a:rPr lang="hu-HU" sz="2900" dirty="0" smtClean="0">
                <a:solidFill>
                  <a:schemeClr val="tx2"/>
                </a:solidFill>
              </a:rPr>
              <a:t>, </a:t>
            </a:r>
            <a:r>
              <a:rPr lang="hu-HU" sz="2900" dirty="0" err="1" smtClean="0">
                <a:solidFill>
                  <a:schemeClr val="tx2"/>
                </a:solidFill>
              </a:rPr>
              <a:t>lung</a:t>
            </a:r>
            <a:r>
              <a:rPr lang="hu-HU" sz="2900" dirty="0" smtClean="0">
                <a:solidFill>
                  <a:schemeClr val="tx2"/>
                </a:solidFill>
              </a:rPr>
              <a:t>, colon, </a:t>
            </a:r>
            <a:r>
              <a:rPr lang="hu-HU" sz="2900" dirty="0" err="1" smtClean="0">
                <a:solidFill>
                  <a:schemeClr val="tx2"/>
                </a:solidFill>
              </a:rPr>
              <a:t>endometrium</a:t>
            </a:r>
            <a:r>
              <a:rPr lang="hu-HU" sz="2900" dirty="0" smtClean="0">
                <a:solidFill>
                  <a:schemeClr val="tx2"/>
                </a:solidFill>
              </a:rPr>
              <a:t>, </a:t>
            </a:r>
            <a:r>
              <a:rPr lang="hu-HU" sz="2900" dirty="0" err="1" smtClean="0">
                <a:solidFill>
                  <a:schemeClr val="tx2"/>
                </a:solidFill>
              </a:rPr>
              <a:t>nasopharyngeal</a:t>
            </a:r>
            <a:r>
              <a:rPr lang="hu-HU" sz="2900" dirty="0" smtClean="0">
                <a:solidFill>
                  <a:schemeClr val="tx2"/>
                </a:solidFill>
              </a:rPr>
              <a:t>, </a:t>
            </a:r>
            <a:r>
              <a:rPr lang="hu-HU" sz="2900" dirty="0" err="1" smtClean="0">
                <a:solidFill>
                  <a:schemeClr val="tx2"/>
                </a:solidFill>
              </a:rPr>
              <a:t>lymphoma</a:t>
            </a:r>
            <a:r>
              <a:rPr lang="hu-HU" sz="2900" dirty="0" smtClean="0">
                <a:solidFill>
                  <a:schemeClr val="tx2"/>
                </a:solidFill>
              </a:rPr>
              <a:t>, </a:t>
            </a:r>
            <a:r>
              <a:rPr lang="hu-HU" sz="2900" dirty="0" err="1" smtClean="0">
                <a:solidFill>
                  <a:schemeClr val="tx2"/>
                </a:solidFill>
              </a:rPr>
              <a:t>prostata</a:t>
            </a:r>
            <a:r>
              <a:rPr lang="hu-HU" sz="29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hu-HU" sz="2900" dirty="0" smtClean="0">
                <a:solidFill>
                  <a:schemeClr val="tx2"/>
                </a:solidFill>
              </a:rPr>
              <a:t>In </a:t>
            </a:r>
            <a:r>
              <a:rPr lang="hu-HU" sz="2900" dirty="0" err="1" smtClean="0">
                <a:solidFill>
                  <a:schemeClr val="tx2"/>
                </a:solidFill>
              </a:rPr>
              <a:t>time</a:t>
            </a:r>
            <a:r>
              <a:rPr lang="hu-HU" sz="2900" dirty="0" smtClean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160000"/>
              </a:lnSpc>
            </a:pPr>
            <a:r>
              <a:rPr lang="hu-HU" sz="2000" dirty="0" err="1" smtClean="0">
                <a:solidFill>
                  <a:schemeClr val="tx2"/>
                </a:solidFill>
              </a:rPr>
              <a:t>Before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myositis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symptoms</a:t>
            </a:r>
            <a:r>
              <a:rPr lang="hu-HU" sz="2000" dirty="0" smtClean="0">
                <a:solidFill>
                  <a:schemeClr val="tx2"/>
                </a:solidFill>
              </a:rPr>
              <a:t> (&gt; 1 </a:t>
            </a:r>
            <a:r>
              <a:rPr lang="hu-HU" sz="2000" dirty="0" err="1" smtClean="0">
                <a:solidFill>
                  <a:schemeClr val="tx2"/>
                </a:solidFill>
              </a:rPr>
              <a:t>years</a:t>
            </a:r>
            <a:r>
              <a:rPr lang="hu-HU" sz="2000" dirty="0" smtClean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160000"/>
              </a:lnSpc>
            </a:pPr>
            <a:r>
              <a:rPr lang="hu-HU" sz="2000" b="1" dirty="0" smtClean="0">
                <a:solidFill>
                  <a:schemeClr val="tx2"/>
                </a:solidFill>
              </a:rPr>
              <a:t>Real </a:t>
            </a:r>
            <a:r>
              <a:rPr lang="hu-HU" sz="2000" b="1" dirty="0" err="1" smtClean="0">
                <a:solidFill>
                  <a:schemeClr val="tx2"/>
                </a:solidFill>
              </a:rPr>
              <a:t>paraneoplasia</a:t>
            </a:r>
            <a:r>
              <a:rPr lang="hu-HU" sz="2000" b="1" dirty="0" smtClean="0">
                <a:solidFill>
                  <a:schemeClr val="tx2"/>
                </a:solidFill>
              </a:rPr>
              <a:t> (- 1 – +5 </a:t>
            </a:r>
            <a:r>
              <a:rPr lang="hu-HU" sz="2000" b="1" dirty="0" err="1" smtClean="0">
                <a:solidFill>
                  <a:schemeClr val="tx2"/>
                </a:solidFill>
              </a:rPr>
              <a:t>years</a:t>
            </a:r>
            <a:r>
              <a:rPr lang="hu-HU" sz="2000" b="1" dirty="0" smtClean="0">
                <a:solidFill>
                  <a:schemeClr val="tx2"/>
                </a:solidFill>
              </a:rPr>
              <a:t>)</a:t>
            </a:r>
            <a:endParaRPr lang="hu-HU" sz="2000" dirty="0" smtClean="0">
              <a:solidFill>
                <a:schemeClr val="tx2"/>
              </a:solidFill>
            </a:endParaRPr>
          </a:p>
          <a:p>
            <a:pPr lvl="1">
              <a:lnSpc>
                <a:spcPct val="160000"/>
              </a:lnSpc>
            </a:pPr>
            <a:r>
              <a:rPr lang="hu-HU" sz="2000" dirty="0" err="1" smtClean="0">
                <a:solidFill>
                  <a:schemeClr val="tx2"/>
                </a:solidFill>
              </a:rPr>
              <a:t>After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myositis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diagnosis</a:t>
            </a:r>
            <a:r>
              <a:rPr lang="hu-HU" sz="2000" dirty="0" smtClean="0">
                <a:solidFill>
                  <a:schemeClr val="tx2"/>
                </a:solidFill>
              </a:rPr>
              <a:t> (&gt; 5 </a:t>
            </a:r>
            <a:r>
              <a:rPr lang="hu-HU" sz="2000" dirty="0" err="1" smtClean="0">
                <a:solidFill>
                  <a:schemeClr val="tx2"/>
                </a:solidFill>
              </a:rPr>
              <a:t>years</a:t>
            </a:r>
            <a:r>
              <a:rPr lang="hu-HU" sz="2000" dirty="0" smtClean="0">
                <a:solidFill>
                  <a:schemeClr val="tx2"/>
                </a:solidFill>
              </a:rPr>
              <a:t>) – </a:t>
            </a:r>
            <a:r>
              <a:rPr lang="hu-HU" sz="2000" dirty="0" err="1" smtClean="0">
                <a:solidFill>
                  <a:schemeClr val="tx2"/>
                </a:solidFill>
              </a:rPr>
              <a:t>role</a:t>
            </a:r>
            <a:r>
              <a:rPr lang="hu-HU" sz="2000" dirty="0" smtClean="0">
                <a:solidFill>
                  <a:schemeClr val="tx2"/>
                </a:solidFill>
              </a:rPr>
              <a:t> of </a:t>
            </a:r>
            <a:r>
              <a:rPr lang="hu-HU" sz="2000" dirty="0" err="1" smtClean="0">
                <a:solidFill>
                  <a:schemeClr val="tx2"/>
                </a:solidFill>
              </a:rPr>
              <a:t>immunosuppressive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</a:rPr>
              <a:t>therapy</a:t>
            </a:r>
            <a:r>
              <a:rPr lang="hu-HU" sz="2000" dirty="0" smtClean="0">
                <a:solidFill>
                  <a:schemeClr val="tx2"/>
                </a:solidFill>
              </a:rPr>
              <a:t>?</a:t>
            </a:r>
            <a:endParaRPr lang="hu-HU" sz="2000" dirty="0" smtClean="0"/>
          </a:p>
          <a:p>
            <a:endParaRPr lang="hu-HU" sz="2000" dirty="0" smtClean="0"/>
          </a:p>
          <a:p>
            <a:endParaRPr lang="hu-HU" dirty="0" smtClean="0"/>
          </a:p>
          <a:p>
            <a:pPr lvl="2"/>
            <a:endParaRPr lang="hu-HU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23528" y="4005064"/>
            <a:ext cx="7383016" cy="4250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83768" y="6551766"/>
            <a:ext cx="61398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tx2"/>
                </a:solidFill>
              </a:rPr>
              <a:t>R. </a:t>
            </a:r>
            <a:r>
              <a:rPr lang="hu-HU" sz="1100" dirty="0" err="1" smtClean="0">
                <a:solidFill>
                  <a:schemeClr val="tx2"/>
                </a:solidFill>
              </a:rPr>
              <a:t>Aggarwal</a:t>
            </a:r>
            <a:r>
              <a:rPr lang="hu-HU" sz="1100" dirty="0" smtClean="0">
                <a:solidFill>
                  <a:schemeClr val="tx2"/>
                </a:solidFill>
              </a:rPr>
              <a:t>, C.V. </a:t>
            </a:r>
            <a:r>
              <a:rPr lang="hu-HU" sz="1100" dirty="0" err="1" smtClean="0">
                <a:solidFill>
                  <a:schemeClr val="tx2"/>
                </a:solidFill>
              </a:rPr>
              <a:t>Oddis</a:t>
            </a:r>
            <a:r>
              <a:rPr lang="hu-HU" sz="1100" dirty="0" smtClean="0">
                <a:solidFill>
                  <a:schemeClr val="tx2"/>
                </a:solidFill>
              </a:rPr>
              <a:t> </a:t>
            </a:r>
            <a:r>
              <a:rPr lang="hu-HU" sz="1100" dirty="0" err="1" smtClean="0">
                <a:solidFill>
                  <a:schemeClr val="tx2"/>
                </a:solidFill>
              </a:rPr>
              <a:t>Paraneoplastic</a:t>
            </a:r>
            <a:r>
              <a:rPr lang="hu-HU" sz="1100" dirty="0" smtClean="0">
                <a:solidFill>
                  <a:schemeClr val="tx2"/>
                </a:solidFill>
              </a:rPr>
              <a:t> </a:t>
            </a:r>
            <a:r>
              <a:rPr lang="hu-HU" sz="1100" dirty="0" err="1" smtClean="0">
                <a:solidFill>
                  <a:schemeClr val="tx2"/>
                </a:solidFill>
              </a:rPr>
              <a:t>myalgias</a:t>
            </a:r>
            <a:r>
              <a:rPr lang="hu-HU" sz="1100" dirty="0" smtClean="0">
                <a:solidFill>
                  <a:schemeClr val="tx2"/>
                </a:solidFill>
              </a:rPr>
              <a:t> and </a:t>
            </a:r>
            <a:r>
              <a:rPr lang="hu-HU" sz="1100" dirty="0" err="1" smtClean="0">
                <a:solidFill>
                  <a:schemeClr val="tx2"/>
                </a:solidFill>
              </a:rPr>
              <a:t>myositis</a:t>
            </a:r>
            <a:r>
              <a:rPr lang="hu-HU" sz="1100" dirty="0" smtClean="0">
                <a:solidFill>
                  <a:schemeClr val="tx2"/>
                </a:solidFill>
              </a:rPr>
              <a:t> </a:t>
            </a:r>
            <a:r>
              <a:rPr lang="hu-HU" sz="1100" dirty="0" err="1" smtClean="0">
                <a:solidFill>
                  <a:schemeClr val="tx2"/>
                </a:solidFill>
              </a:rPr>
              <a:t>Rheum</a:t>
            </a:r>
            <a:r>
              <a:rPr lang="hu-HU" sz="1100" dirty="0" smtClean="0">
                <a:solidFill>
                  <a:schemeClr val="tx2"/>
                </a:solidFill>
              </a:rPr>
              <a:t> </a:t>
            </a:r>
            <a:r>
              <a:rPr lang="hu-HU" sz="1100" dirty="0" err="1" smtClean="0">
                <a:solidFill>
                  <a:schemeClr val="tx2"/>
                </a:solidFill>
              </a:rPr>
              <a:t>Dis</a:t>
            </a:r>
            <a:r>
              <a:rPr lang="hu-HU" sz="1100" dirty="0" smtClean="0">
                <a:solidFill>
                  <a:schemeClr val="tx2"/>
                </a:solidFill>
              </a:rPr>
              <a:t> </a:t>
            </a:r>
            <a:r>
              <a:rPr lang="hu-HU" sz="1100" dirty="0" err="1" smtClean="0">
                <a:solidFill>
                  <a:schemeClr val="tx2"/>
                </a:solidFill>
              </a:rPr>
              <a:t>Clin</a:t>
            </a:r>
            <a:r>
              <a:rPr lang="hu-HU" sz="1100" dirty="0" smtClean="0">
                <a:solidFill>
                  <a:schemeClr val="tx2"/>
                </a:solidFill>
              </a:rPr>
              <a:t> N Am 2011</a:t>
            </a:r>
            <a:endParaRPr lang="hu-HU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tx1"/>
                </a:solidFill>
              </a:rPr>
              <a:t>CAM - </a:t>
            </a:r>
            <a:r>
              <a:rPr lang="hu-HU" sz="3200" b="1" dirty="0" err="1" smtClean="0">
                <a:solidFill>
                  <a:schemeClr val="tx1"/>
                </a:solidFill>
              </a:rPr>
              <a:t>Etiology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516904"/>
            <a:ext cx="7715200" cy="4341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Paraneoplasia</a:t>
            </a:r>
            <a:endParaRPr lang="hu-HU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Cytotoxic</a:t>
            </a:r>
            <a:r>
              <a:rPr lang="hu-HU" dirty="0" smtClean="0">
                <a:solidFill>
                  <a:schemeClr val="tx2"/>
                </a:solidFill>
              </a:rPr>
              <a:t>/</a:t>
            </a:r>
            <a:r>
              <a:rPr lang="hu-HU" dirty="0" err="1" smtClean="0">
                <a:solidFill>
                  <a:schemeClr val="tx2"/>
                </a:solidFill>
              </a:rPr>
              <a:t>immunesuppressive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treatment</a:t>
            </a:r>
            <a:r>
              <a:rPr lang="hu-HU" dirty="0" smtClean="0">
                <a:solidFill>
                  <a:schemeClr val="tx2"/>
                </a:solidFill>
              </a:rPr>
              <a:t> (</a:t>
            </a:r>
            <a:r>
              <a:rPr lang="hu-HU" dirty="0" err="1" smtClean="0">
                <a:solidFill>
                  <a:schemeClr val="tx2"/>
                </a:solidFill>
              </a:rPr>
              <a:t>Methotrexat</a:t>
            </a:r>
            <a:r>
              <a:rPr lang="hu-HU" dirty="0">
                <a:solidFill>
                  <a:schemeClr val="tx2"/>
                </a:solidFill>
              </a:rPr>
              <a:t>, </a:t>
            </a:r>
            <a:r>
              <a:rPr lang="hu-HU" dirty="0" err="1">
                <a:solidFill>
                  <a:schemeClr val="tx2"/>
                </a:solidFill>
              </a:rPr>
              <a:t>cyclophosphamid</a:t>
            </a:r>
            <a:r>
              <a:rPr lang="hu-HU" dirty="0" smtClean="0">
                <a:solidFill>
                  <a:schemeClr val="tx2"/>
                </a:solidFill>
              </a:rPr>
              <a:t>) </a:t>
            </a:r>
            <a:endParaRPr lang="hu-HU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 err="1" smtClean="0">
                <a:solidFill>
                  <a:schemeClr val="tx2"/>
                </a:solidFill>
              </a:rPr>
              <a:t>Common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trigger</a:t>
            </a:r>
            <a:r>
              <a:rPr lang="hu-HU" dirty="0" smtClean="0">
                <a:solidFill>
                  <a:schemeClr val="tx2"/>
                </a:solidFill>
              </a:rPr>
              <a:t> (EBV?)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443663" y="4652963"/>
            <a:ext cx="792162" cy="719137"/>
            <a:chOff x="1882" y="3113"/>
            <a:chExt cx="499" cy="453"/>
          </a:xfrm>
        </p:grpSpPr>
        <p:sp>
          <p:nvSpPr>
            <p:cNvPr id="101425" name="Oval 49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26" name="Oval 50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732588" y="5229225"/>
            <a:ext cx="792162" cy="719138"/>
            <a:chOff x="1882" y="3113"/>
            <a:chExt cx="499" cy="453"/>
          </a:xfrm>
        </p:grpSpPr>
        <p:sp>
          <p:nvSpPr>
            <p:cNvPr id="101428" name="Oval 52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29" name="Oval 53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308850" y="5373688"/>
            <a:ext cx="792163" cy="719137"/>
            <a:chOff x="4604" y="3385"/>
            <a:chExt cx="499" cy="453"/>
          </a:xfrm>
        </p:grpSpPr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4604" y="3385"/>
              <a:ext cx="499" cy="45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4649" y="3430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7885113" y="5300663"/>
            <a:ext cx="792162" cy="719137"/>
            <a:chOff x="1882" y="3113"/>
            <a:chExt cx="499" cy="453"/>
          </a:xfrm>
        </p:grpSpPr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7235825" y="3789363"/>
            <a:ext cx="792163" cy="719137"/>
            <a:chOff x="1882" y="3113"/>
            <a:chExt cx="499" cy="453"/>
          </a:xfrm>
        </p:grpSpPr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804025" y="4076700"/>
            <a:ext cx="792163" cy="719138"/>
            <a:chOff x="4286" y="2568"/>
            <a:chExt cx="499" cy="453"/>
          </a:xfrm>
        </p:grpSpPr>
        <p:sp>
          <p:nvSpPr>
            <p:cNvPr id="101416" name="Oval 40"/>
            <p:cNvSpPr>
              <a:spLocks noChangeArrowheads="1"/>
            </p:cNvSpPr>
            <p:nvPr/>
          </p:nvSpPr>
          <p:spPr bwMode="auto">
            <a:xfrm>
              <a:off x="4286" y="2568"/>
              <a:ext cx="499" cy="45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17" name="Oval 41"/>
            <p:cNvSpPr>
              <a:spLocks noChangeArrowheads="1"/>
            </p:cNvSpPr>
            <p:nvPr/>
          </p:nvSpPr>
          <p:spPr bwMode="auto">
            <a:xfrm>
              <a:off x="4331" y="2613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948488" y="4941888"/>
            <a:ext cx="792162" cy="719137"/>
            <a:chOff x="4377" y="3113"/>
            <a:chExt cx="499" cy="453"/>
          </a:xfrm>
        </p:grpSpPr>
        <p:sp>
          <p:nvSpPr>
            <p:cNvPr id="101419" name="Oval 43"/>
            <p:cNvSpPr>
              <a:spLocks noChangeArrowheads="1"/>
            </p:cNvSpPr>
            <p:nvPr/>
          </p:nvSpPr>
          <p:spPr bwMode="auto">
            <a:xfrm>
              <a:off x="4377" y="3113"/>
              <a:ext cx="499" cy="45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20" name="Oval 44"/>
            <p:cNvSpPr>
              <a:spLocks noChangeArrowheads="1"/>
            </p:cNvSpPr>
            <p:nvPr/>
          </p:nvSpPr>
          <p:spPr bwMode="auto">
            <a:xfrm>
              <a:off x="4422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6877050" y="4508500"/>
            <a:ext cx="792163" cy="719138"/>
            <a:chOff x="1882" y="3113"/>
            <a:chExt cx="499" cy="453"/>
          </a:xfrm>
        </p:grpSpPr>
        <p:sp>
          <p:nvSpPr>
            <p:cNvPr id="101422" name="Oval 46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23" name="Oval 47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pPr algn="ctr"/>
            <a:r>
              <a:rPr lang="hu-HU" sz="3200" b="1" dirty="0" err="1">
                <a:solidFill>
                  <a:schemeClr val="hlink"/>
                </a:solidFill>
                <a:latin typeface="Comic Sans MS" pitchFamily="66" charset="0"/>
              </a:rPr>
              <a:t>Crossover</a:t>
            </a:r>
            <a:r>
              <a:rPr lang="hu-HU" sz="32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hu-HU" sz="3200" b="1" dirty="0" err="1" smtClean="0">
                <a:solidFill>
                  <a:schemeClr val="hlink"/>
                </a:solidFill>
                <a:latin typeface="Comic Sans MS" pitchFamily="66" charset="0"/>
              </a:rPr>
              <a:t>immunity</a:t>
            </a:r>
            <a:r>
              <a:rPr lang="hu-HU" sz="32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hu-HU" sz="3200" b="1" dirty="0" err="1" smtClean="0">
                <a:solidFill>
                  <a:schemeClr val="hlink"/>
                </a:solidFill>
                <a:latin typeface="Comic Sans MS" pitchFamily="66" charset="0"/>
              </a:rPr>
              <a:t>in</a:t>
            </a:r>
            <a:r>
              <a:rPr lang="hu-HU" sz="32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hu-HU" sz="3200" b="1" dirty="0" err="1" smtClean="0">
                <a:solidFill>
                  <a:schemeClr val="hlink"/>
                </a:solidFill>
                <a:latin typeface="Comic Sans MS" pitchFamily="66" charset="0"/>
              </a:rPr>
              <a:t>cam</a:t>
            </a:r>
            <a:r>
              <a:rPr lang="hu-HU" sz="3200" b="1" dirty="0" smtClean="0">
                <a:solidFill>
                  <a:schemeClr val="hlink"/>
                </a:solidFill>
                <a:latin typeface="Comic Sans MS" pitchFamily="66" charset="0"/>
              </a:rPr>
              <a:t> </a:t>
            </a:r>
            <a:endParaRPr lang="hu-HU" sz="32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2771775" y="1700213"/>
            <a:ext cx="1512888" cy="1295400"/>
            <a:chOff x="1746" y="1071"/>
            <a:chExt cx="953" cy="816"/>
          </a:xfrm>
        </p:grpSpPr>
        <p:sp>
          <p:nvSpPr>
            <p:cNvPr id="101382" name="Oval 6"/>
            <p:cNvSpPr>
              <a:spLocks noChangeArrowheads="1"/>
            </p:cNvSpPr>
            <p:nvPr/>
          </p:nvSpPr>
          <p:spPr bwMode="auto">
            <a:xfrm>
              <a:off x="1746" y="1071"/>
              <a:ext cx="953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383" name="Oval 7"/>
            <p:cNvSpPr>
              <a:spLocks noChangeArrowheads="1"/>
            </p:cNvSpPr>
            <p:nvPr/>
          </p:nvSpPr>
          <p:spPr bwMode="auto">
            <a:xfrm>
              <a:off x="1928" y="1161"/>
              <a:ext cx="726" cy="590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alpha val="85001"/>
                  </a:srgbClr>
                </a:gs>
                <a:gs pos="100000">
                  <a:srgbClr val="3333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3924300" y="2636838"/>
            <a:ext cx="1295400" cy="1512887"/>
            <a:chOff x="2472" y="1661"/>
            <a:chExt cx="816" cy="953"/>
          </a:xfrm>
        </p:grpSpPr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 rot="-5400000">
              <a:off x="2403" y="1730"/>
              <a:ext cx="953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 rot="-5400000">
              <a:off x="2494" y="1775"/>
              <a:ext cx="726" cy="590"/>
            </a:xfrm>
            <a:prstGeom prst="ellipse">
              <a:avLst/>
            </a:prstGeom>
            <a:gradFill rotWithShape="1">
              <a:gsLst>
                <a:gs pos="0">
                  <a:srgbClr val="99CCFF">
                    <a:alpha val="85001"/>
                  </a:srgbClr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1389" name="Oval 13"/>
          <p:cNvSpPr>
            <a:spLocks noChangeArrowheads="1"/>
          </p:cNvSpPr>
          <p:nvPr/>
        </p:nvSpPr>
        <p:spPr bwMode="auto">
          <a:xfrm flipH="1">
            <a:off x="4859338" y="1628775"/>
            <a:ext cx="1512887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 flipH="1">
            <a:off x="4930775" y="1771650"/>
            <a:ext cx="1152525" cy="936625"/>
          </a:xfrm>
          <a:prstGeom prst="ellipse">
            <a:avLst/>
          </a:prstGeom>
          <a:gradFill rotWithShape="1">
            <a:gsLst>
              <a:gs pos="0">
                <a:srgbClr val="3366FF">
                  <a:alpha val="85001"/>
                </a:srgbClr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278188" y="1993900"/>
            <a:ext cx="7699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bg1"/>
                </a:solidFill>
                <a:latin typeface="Comic Sans MS" pitchFamily="66" charset="0"/>
              </a:rPr>
              <a:t>CD4+</a:t>
            </a:r>
          </a:p>
          <a:p>
            <a:r>
              <a:rPr lang="hu-HU" b="1">
                <a:solidFill>
                  <a:schemeClr val="bg1"/>
                </a:solidFill>
                <a:latin typeface="Comic Sans MS" pitchFamily="66" charset="0"/>
              </a:rPr>
              <a:t>T Ly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167313" y="1920875"/>
            <a:ext cx="7699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bg1"/>
                </a:solidFill>
                <a:latin typeface="Comic Sans MS" pitchFamily="66" charset="0"/>
              </a:rPr>
              <a:t>CD8+</a:t>
            </a:r>
          </a:p>
          <a:p>
            <a:r>
              <a:rPr lang="hu-HU" b="1">
                <a:solidFill>
                  <a:schemeClr val="bg1"/>
                </a:solidFill>
                <a:latin typeface="Comic Sans MS" pitchFamily="66" charset="0"/>
              </a:rPr>
              <a:t>T Ly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211638" y="3146425"/>
            <a:ext cx="679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bg1"/>
                </a:solidFill>
                <a:latin typeface="Comic Sans MS" pitchFamily="66" charset="0"/>
              </a:rPr>
              <a:t>B Ly</a:t>
            </a: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8027988" y="4868863"/>
            <a:ext cx="792162" cy="719137"/>
            <a:chOff x="5057" y="3067"/>
            <a:chExt cx="499" cy="453"/>
          </a:xfrm>
        </p:grpSpPr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5057" y="3067"/>
              <a:ext cx="499" cy="45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102" y="3112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7451725" y="4868863"/>
            <a:ext cx="792163" cy="719137"/>
            <a:chOff x="1882" y="3113"/>
            <a:chExt cx="499" cy="453"/>
          </a:xfrm>
        </p:grpSpPr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7524750" y="4437063"/>
            <a:ext cx="792163" cy="719137"/>
            <a:chOff x="4740" y="2795"/>
            <a:chExt cx="499" cy="453"/>
          </a:xfrm>
        </p:grpSpPr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4740" y="2795"/>
              <a:ext cx="499" cy="45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4785" y="2840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7956550" y="4292600"/>
            <a:ext cx="792163" cy="719138"/>
            <a:chOff x="1882" y="3113"/>
            <a:chExt cx="499" cy="453"/>
          </a:xfrm>
        </p:grpSpPr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7308850" y="4076700"/>
            <a:ext cx="792163" cy="719138"/>
            <a:chOff x="1882" y="3113"/>
            <a:chExt cx="499" cy="453"/>
          </a:xfrm>
        </p:grpSpPr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1882" y="3113"/>
              <a:ext cx="499" cy="4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1927" y="315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7812088" y="4005263"/>
            <a:ext cx="792162" cy="719137"/>
            <a:chOff x="4921" y="2523"/>
            <a:chExt cx="499" cy="453"/>
          </a:xfrm>
        </p:grpSpPr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4921" y="2523"/>
              <a:ext cx="499" cy="453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4966" y="2568"/>
              <a:ext cx="409" cy="31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1442" name="Line 66"/>
          <p:cNvSpPr>
            <a:spLocks noChangeShapeType="1"/>
          </p:cNvSpPr>
          <p:nvPr/>
        </p:nvSpPr>
        <p:spPr bwMode="auto">
          <a:xfrm flipV="1">
            <a:off x="8316913" y="3573463"/>
            <a:ext cx="142875" cy="431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43" name="Line 67"/>
          <p:cNvSpPr>
            <a:spLocks noChangeShapeType="1"/>
          </p:cNvSpPr>
          <p:nvPr/>
        </p:nvSpPr>
        <p:spPr bwMode="auto">
          <a:xfrm>
            <a:off x="8748713" y="5445125"/>
            <a:ext cx="0" cy="5762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44" name="Line 68"/>
          <p:cNvSpPr>
            <a:spLocks noChangeShapeType="1"/>
          </p:cNvSpPr>
          <p:nvPr/>
        </p:nvSpPr>
        <p:spPr bwMode="auto">
          <a:xfrm>
            <a:off x="7812088" y="6092825"/>
            <a:ext cx="503237" cy="288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45" name="Line 69"/>
          <p:cNvSpPr>
            <a:spLocks noChangeShapeType="1"/>
          </p:cNvSpPr>
          <p:nvPr/>
        </p:nvSpPr>
        <p:spPr bwMode="auto">
          <a:xfrm flipV="1">
            <a:off x="7092950" y="3644900"/>
            <a:ext cx="0" cy="431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46" name="Text Box 70"/>
          <p:cNvSpPr txBox="1">
            <a:spLocks noChangeArrowheads="1"/>
          </p:cNvSpPr>
          <p:nvPr/>
        </p:nvSpPr>
        <p:spPr bwMode="auto">
          <a:xfrm>
            <a:off x="6732588" y="3357563"/>
            <a:ext cx="71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777777"/>
                </a:solidFill>
                <a:latin typeface="Comic Sans MS" pitchFamily="66" charset="0"/>
              </a:rPr>
              <a:t>MSA</a:t>
            </a:r>
          </a:p>
        </p:txBody>
      </p:sp>
      <p:sp>
        <p:nvSpPr>
          <p:cNvPr id="101447" name="Text Box 71"/>
          <p:cNvSpPr txBox="1">
            <a:spLocks noChangeArrowheads="1"/>
          </p:cNvSpPr>
          <p:nvPr/>
        </p:nvSpPr>
        <p:spPr bwMode="auto">
          <a:xfrm>
            <a:off x="8101013" y="3141663"/>
            <a:ext cx="71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777777"/>
                </a:solidFill>
                <a:latin typeface="Comic Sans MS" pitchFamily="66" charset="0"/>
              </a:rPr>
              <a:t>MSA</a:t>
            </a:r>
          </a:p>
        </p:txBody>
      </p:sp>
      <p:sp>
        <p:nvSpPr>
          <p:cNvPr id="101448" name="Text Box 72"/>
          <p:cNvSpPr txBox="1">
            <a:spLocks noChangeArrowheads="1"/>
          </p:cNvSpPr>
          <p:nvPr/>
        </p:nvSpPr>
        <p:spPr bwMode="auto">
          <a:xfrm>
            <a:off x="8243888" y="6092825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777777"/>
                </a:solidFill>
                <a:latin typeface="Comic Sans MS" pitchFamily="66" charset="0"/>
              </a:rPr>
              <a:t>MSA</a:t>
            </a:r>
          </a:p>
        </p:txBody>
      </p:sp>
      <p:sp>
        <p:nvSpPr>
          <p:cNvPr id="101449" name="AutoShape 73"/>
          <p:cNvSpPr>
            <a:spLocks noChangeArrowheads="1"/>
          </p:cNvSpPr>
          <p:nvPr/>
        </p:nvSpPr>
        <p:spPr bwMode="auto">
          <a:xfrm flipV="1">
            <a:off x="6443663" y="1844675"/>
            <a:ext cx="1944687" cy="18002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hu-HU"/>
          </a:p>
        </p:txBody>
      </p:sp>
      <p:sp>
        <p:nvSpPr>
          <p:cNvPr id="101451" name="Text Box 75"/>
          <p:cNvSpPr txBox="1">
            <a:spLocks noChangeArrowheads="1"/>
          </p:cNvSpPr>
          <p:nvPr/>
        </p:nvSpPr>
        <p:spPr bwMode="auto">
          <a:xfrm>
            <a:off x="6516216" y="1844824"/>
            <a:ext cx="18716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600" b="1" dirty="0" err="1" smtClean="0">
                <a:solidFill>
                  <a:schemeClr val="bg1"/>
                </a:solidFill>
                <a:latin typeface="Comic Sans MS" pitchFamily="66" charset="0"/>
              </a:rPr>
              <a:t>Cellular</a:t>
            </a:r>
            <a:r>
              <a:rPr lang="hu-HU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  <a:latin typeface="Comic Sans MS" pitchFamily="66" charset="0"/>
              </a:rPr>
              <a:t>Immune</a:t>
            </a:r>
            <a:r>
              <a:rPr lang="hu-HU" sz="16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  <a:latin typeface="Comic Sans MS" pitchFamily="66" charset="0"/>
              </a:rPr>
              <a:t>response</a:t>
            </a:r>
            <a:endParaRPr lang="hu-HU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1452" name="Line 76"/>
          <p:cNvSpPr>
            <a:spLocks noChangeShapeType="1"/>
          </p:cNvSpPr>
          <p:nvPr/>
        </p:nvSpPr>
        <p:spPr bwMode="auto">
          <a:xfrm>
            <a:off x="5219700" y="3573463"/>
            <a:ext cx="1584325" cy="647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53" name="Text Box 77"/>
          <p:cNvSpPr txBox="1">
            <a:spLocks noChangeArrowheads="1"/>
          </p:cNvSpPr>
          <p:nvPr/>
        </p:nvSpPr>
        <p:spPr bwMode="auto">
          <a:xfrm>
            <a:off x="5783263" y="3381375"/>
            <a:ext cx="3127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folHlink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1462" name="Freeform 86"/>
          <p:cNvSpPr>
            <a:spLocks/>
          </p:cNvSpPr>
          <p:nvPr/>
        </p:nvSpPr>
        <p:spPr bwMode="auto">
          <a:xfrm>
            <a:off x="250825" y="172561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75" name="Freeform 99"/>
          <p:cNvSpPr>
            <a:spLocks/>
          </p:cNvSpPr>
          <p:nvPr/>
        </p:nvSpPr>
        <p:spPr bwMode="auto">
          <a:xfrm>
            <a:off x="466725" y="194151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76" name="Freeform 100"/>
          <p:cNvSpPr>
            <a:spLocks/>
          </p:cNvSpPr>
          <p:nvPr/>
        </p:nvSpPr>
        <p:spPr bwMode="auto">
          <a:xfrm>
            <a:off x="682625" y="215741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77" name="Freeform 101"/>
          <p:cNvSpPr>
            <a:spLocks/>
          </p:cNvSpPr>
          <p:nvPr/>
        </p:nvSpPr>
        <p:spPr bwMode="auto">
          <a:xfrm>
            <a:off x="898525" y="237331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78" name="Freeform 102"/>
          <p:cNvSpPr>
            <a:spLocks/>
          </p:cNvSpPr>
          <p:nvPr/>
        </p:nvSpPr>
        <p:spPr bwMode="auto">
          <a:xfrm>
            <a:off x="1114425" y="258921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0" name="Freeform 104"/>
          <p:cNvSpPr>
            <a:spLocks/>
          </p:cNvSpPr>
          <p:nvPr/>
        </p:nvSpPr>
        <p:spPr bwMode="auto">
          <a:xfrm>
            <a:off x="1908175" y="400526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1" name="Freeform 105"/>
          <p:cNvSpPr>
            <a:spLocks/>
          </p:cNvSpPr>
          <p:nvPr/>
        </p:nvSpPr>
        <p:spPr bwMode="auto">
          <a:xfrm>
            <a:off x="2124075" y="422116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2" name="Freeform 106"/>
          <p:cNvSpPr>
            <a:spLocks/>
          </p:cNvSpPr>
          <p:nvPr/>
        </p:nvSpPr>
        <p:spPr bwMode="auto">
          <a:xfrm>
            <a:off x="2339975" y="443706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3" name="Freeform 107"/>
          <p:cNvSpPr>
            <a:spLocks/>
          </p:cNvSpPr>
          <p:nvPr/>
        </p:nvSpPr>
        <p:spPr bwMode="auto">
          <a:xfrm>
            <a:off x="2555875" y="4652963"/>
            <a:ext cx="671513" cy="2208212"/>
          </a:xfrm>
          <a:custGeom>
            <a:avLst/>
            <a:gdLst/>
            <a:ahLst/>
            <a:cxnLst>
              <a:cxn ang="0">
                <a:pos x="695" y="30"/>
              </a:cxn>
              <a:cxn ang="0">
                <a:pos x="604" y="302"/>
              </a:cxn>
              <a:cxn ang="0">
                <a:pos x="196" y="620"/>
              </a:cxn>
              <a:cxn ang="0">
                <a:pos x="15" y="1391"/>
              </a:cxn>
              <a:cxn ang="0">
                <a:pos x="287" y="2117"/>
              </a:cxn>
              <a:cxn ang="0">
                <a:pos x="241" y="2434"/>
              </a:cxn>
              <a:cxn ang="0">
                <a:pos x="695" y="2071"/>
              </a:cxn>
              <a:cxn ang="0">
                <a:pos x="876" y="1436"/>
              </a:cxn>
              <a:cxn ang="0">
                <a:pos x="740" y="484"/>
              </a:cxn>
              <a:cxn ang="0">
                <a:pos x="695" y="30"/>
              </a:cxn>
            </a:cxnLst>
            <a:rect l="0" t="0" r="r" b="b"/>
            <a:pathLst>
              <a:path w="883" h="2442">
                <a:moveTo>
                  <a:pt x="695" y="30"/>
                </a:moveTo>
                <a:cubicBezTo>
                  <a:pt x="672" y="0"/>
                  <a:pt x="687" y="204"/>
                  <a:pt x="604" y="302"/>
                </a:cubicBezTo>
                <a:cubicBezTo>
                  <a:pt x="521" y="400"/>
                  <a:pt x="294" y="439"/>
                  <a:pt x="196" y="620"/>
                </a:cubicBezTo>
                <a:cubicBezTo>
                  <a:pt x="98" y="801"/>
                  <a:pt x="0" y="1142"/>
                  <a:pt x="15" y="1391"/>
                </a:cubicBezTo>
                <a:cubicBezTo>
                  <a:pt x="30" y="1640"/>
                  <a:pt x="249" y="1943"/>
                  <a:pt x="287" y="2117"/>
                </a:cubicBezTo>
                <a:cubicBezTo>
                  <a:pt x="325" y="2291"/>
                  <a:pt x="173" y="2442"/>
                  <a:pt x="241" y="2434"/>
                </a:cubicBezTo>
                <a:cubicBezTo>
                  <a:pt x="309" y="2426"/>
                  <a:pt x="589" y="2237"/>
                  <a:pt x="695" y="2071"/>
                </a:cubicBezTo>
                <a:cubicBezTo>
                  <a:pt x="801" y="1905"/>
                  <a:pt x="869" y="1700"/>
                  <a:pt x="876" y="1436"/>
                </a:cubicBezTo>
                <a:cubicBezTo>
                  <a:pt x="883" y="1172"/>
                  <a:pt x="770" y="711"/>
                  <a:pt x="740" y="484"/>
                </a:cubicBezTo>
                <a:cubicBezTo>
                  <a:pt x="710" y="257"/>
                  <a:pt x="718" y="60"/>
                  <a:pt x="695" y="30"/>
                </a:cubicBez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5" name="AutoShape 109"/>
          <p:cNvSpPr>
            <a:spLocks noChangeArrowheads="1"/>
          </p:cNvSpPr>
          <p:nvPr/>
        </p:nvSpPr>
        <p:spPr bwMode="auto">
          <a:xfrm flipH="1" flipV="1">
            <a:off x="1979613" y="2708275"/>
            <a:ext cx="1871662" cy="9366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6" name="AutoShape 110"/>
          <p:cNvSpPr>
            <a:spLocks noChangeArrowheads="1"/>
          </p:cNvSpPr>
          <p:nvPr/>
        </p:nvSpPr>
        <p:spPr bwMode="auto">
          <a:xfrm rot="2716631">
            <a:off x="234950" y="5122863"/>
            <a:ext cx="1698625" cy="720725"/>
          </a:xfrm>
          <a:prstGeom prst="rightArrow">
            <a:avLst>
              <a:gd name="adj1" fmla="val 50000"/>
              <a:gd name="adj2" fmla="val 58921"/>
            </a:avLst>
          </a:prstGeom>
          <a:solidFill>
            <a:srgbClr val="9933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b="1" dirty="0" err="1" smtClean="0">
                <a:solidFill>
                  <a:schemeClr val="bg1"/>
                </a:solidFill>
                <a:latin typeface="Comic Sans MS" pitchFamily="66" charset="0"/>
              </a:rPr>
              <a:t>Damage</a:t>
            </a:r>
            <a:endParaRPr lang="hu-H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1487" name="Line 111"/>
          <p:cNvSpPr>
            <a:spLocks noChangeShapeType="1"/>
          </p:cNvSpPr>
          <p:nvPr/>
        </p:nvSpPr>
        <p:spPr bwMode="auto">
          <a:xfrm flipV="1">
            <a:off x="3276600" y="4365625"/>
            <a:ext cx="287338" cy="10080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1488" name="Text Box 112"/>
          <p:cNvSpPr txBox="1">
            <a:spLocks noChangeArrowheads="1"/>
          </p:cNvSpPr>
          <p:nvPr/>
        </p:nvSpPr>
        <p:spPr bwMode="auto">
          <a:xfrm>
            <a:off x="3276600" y="3933825"/>
            <a:ext cx="71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hlink"/>
                </a:solidFill>
                <a:latin typeface="Comic Sans MS" pitchFamily="66" charset="0"/>
              </a:rPr>
              <a:t>MSA</a:t>
            </a:r>
          </a:p>
        </p:txBody>
      </p:sp>
      <p:sp>
        <p:nvSpPr>
          <p:cNvPr id="101490" name="AutoShape 114"/>
          <p:cNvSpPr>
            <a:spLocks noChangeArrowheads="1"/>
          </p:cNvSpPr>
          <p:nvPr/>
        </p:nvSpPr>
        <p:spPr bwMode="auto">
          <a:xfrm rot="5400000" flipV="1">
            <a:off x="4013622" y="4419426"/>
            <a:ext cx="1873250" cy="2052638"/>
          </a:xfrm>
          <a:custGeom>
            <a:avLst/>
            <a:gdLst>
              <a:gd name="G0" fmla="+- 9257 0 0"/>
              <a:gd name="G1" fmla="+- 19476 0 0"/>
              <a:gd name="G2" fmla="+- 7066 0 0"/>
              <a:gd name="G3" fmla="*/ 9257 1 2"/>
              <a:gd name="G4" fmla="+- G3 10800 0"/>
              <a:gd name="G5" fmla="+- 21600 9257 19476"/>
              <a:gd name="G6" fmla="+- 19476 7066 0"/>
              <a:gd name="G7" fmla="*/ G6 1 2"/>
              <a:gd name="G8" fmla="*/ 1947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476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066 h 21600"/>
              <a:gd name="T4" fmla="*/ 0 w 21600"/>
              <a:gd name="T5" fmla="*/ 17112 h 21600"/>
              <a:gd name="T6" fmla="*/ 9738 w 21600"/>
              <a:gd name="T7" fmla="*/ 21600 h 21600"/>
              <a:gd name="T8" fmla="*/ 19476 w 21600"/>
              <a:gd name="T9" fmla="*/ 14718 h 21600"/>
              <a:gd name="T10" fmla="*/ 21600 w 21600"/>
              <a:gd name="T11" fmla="*/ 706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066"/>
                </a:lnTo>
                <a:lnTo>
                  <a:pt x="11381" y="7066"/>
                </a:lnTo>
                <a:lnTo>
                  <a:pt x="11381" y="12622"/>
                </a:lnTo>
                <a:lnTo>
                  <a:pt x="0" y="12622"/>
                </a:lnTo>
                <a:lnTo>
                  <a:pt x="0" y="21600"/>
                </a:lnTo>
                <a:lnTo>
                  <a:pt x="19476" y="21600"/>
                </a:lnTo>
                <a:lnTo>
                  <a:pt x="19476" y="7066"/>
                </a:lnTo>
                <a:lnTo>
                  <a:pt x="21600" y="7066"/>
                </a:lnTo>
                <a:close/>
              </a:path>
            </a:pathLst>
          </a:custGeom>
          <a:solidFill>
            <a:srgbClr val="80808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hu-HU"/>
          </a:p>
        </p:txBody>
      </p:sp>
      <p:sp>
        <p:nvSpPr>
          <p:cNvPr id="101492" name="Text Box 116"/>
          <p:cNvSpPr txBox="1">
            <a:spLocks noChangeArrowheads="1"/>
          </p:cNvSpPr>
          <p:nvPr/>
        </p:nvSpPr>
        <p:spPr bwMode="auto">
          <a:xfrm>
            <a:off x="4139952" y="5517232"/>
            <a:ext cx="1841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  <a:latin typeface="Comic Sans MS" pitchFamily="66" charset="0"/>
              </a:rPr>
              <a:t>Cross</a:t>
            </a:r>
            <a:r>
              <a:rPr lang="hu-H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Comic Sans MS" pitchFamily="66" charset="0"/>
              </a:rPr>
              <a:t>reactions</a:t>
            </a:r>
            <a:endParaRPr lang="hu-H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1493" name="Text Box 117"/>
          <p:cNvSpPr txBox="1">
            <a:spLocks noChangeArrowheads="1"/>
          </p:cNvSpPr>
          <p:nvPr/>
        </p:nvSpPr>
        <p:spPr bwMode="auto">
          <a:xfrm>
            <a:off x="4356100" y="6453188"/>
            <a:ext cx="47879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100" dirty="0"/>
              <a:t>Stuart M. </a:t>
            </a:r>
            <a:r>
              <a:rPr lang="hu-HU" sz="1100" dirty="0" err="1"/>
              <a:t>Levine</a:t>
            </a:r>
            <a:r>
              <a:rPr lang="hu-HU" sz="1100" dirty="0"/>
              <a:t> </a:t>
            </a:r>
            <a:r>
              <a:rPr lang="hu-HU" sz="1100" dirty="0" err="1"/>
              <a:t>Curr</a:t>
            </a:r>
            <a:r>
              <a:rPr lang="hu-HU" sz="1100" dirty="0"/>
              <a:t> </a:t>
            </a:r>
            <a:r>
              <a:rPr lang="hu-HU" sz="1100" dirty="0" err="1"/>
              <a:t>Opin</a:t>
            </a:r>
            <a:r>
              <a:rPr lang="hu-HU" sz="1100" dirty="0"/>
              <a:t> </a:t>
            </a:r>
            <a:r>
              <a:rPr lang="hu-HU" sz="1100" dirty="0" err="1"/>
              <a:t>Rheumatol</a:t>
            </a:r>
            <a:r>
              <a:rPr lang="hu-HU" sz="1100" dirty="0"/>
              <a:t> 2006, 18:620-624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676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Loggia</vt:lpstr>
      <vt:lpstr>clinical advances of anti-tif1γ autoantibody in a hungarian myositis cohort </vt:lpstr>
      <vt:lpstr>idiopathic inflammatory myopathies</vt:lpstr>
      <vt:lpstr>Slide 3</vt:lpstr>
      <vt:lpstr>Slide 4</vt:lpstr>
      <vt:lpstr>Slide 5</vt:lpstr>
      <vt:lpstr>Slide 6</vt:lpstr>
      <vt:lpstr>CAM (Cancer Associated Myositis)</vt:lpstr>
      <vt:lpstr>CAM - Etiology</vt:lpstr>
      <vt:lpstr>Crossover immunity in cam </vt:lpstr>
      <vt:lpstr>Slide 10</vt:lpstr>
      <vt:lpstr>Our study</vt:lpstr>
      <vt:lpstr>Parameters</vt:lpstr>
      <vt:lpstr>TIF1γ positive patients (n=12)</vt:lpstr>
      <vt:lpstr>TIF1γ positive cam patient – real paraneoplasia</vt:lpstr>
      <vt:lpstr>TIF1γ negative cam patients (n=51)</vt:lpstr>
      <vt:lpstr>TIF1γ negative cam (n=51)</vt:lpstr>
      <vt:lpstr>Histology</vt:lpstr>
      <vt:lpstr>differences in clinical symptoms (%)</vt:lpstr>
      <vt:lpstr>lab findings (%)</vt:lpstr>
      <vt:lpstr>Conclusion</vt:lpstr>
      <vt:lpstr>Thanks to my collegues</vt:lpstr>
      <vt:lpstr>Thanks for the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„Hagyományos tumorkutatás” vagy anti-TIF1γ a myositis diagnózisának felállítása után?</dc:title>
  <dc:creator>Melinda</dc:creator>
  <cp:lastModifiedBy>Nivedita-Pc</cp:lastModifiedBy>
  <cp:revision>64</cp:revision>
  <dcterms:created xsi:type="dcterms:W3CDTF">2014-03-02T10:28:32Z</dcterms:created>
  <dcterms:modified xsi:type="dcterms:W3CDTF">2014-09-29T18:28:03Z</dcterms:modified>
</cp:coreProperties>
</file>