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81" r:id="rId9"/>
    <p:sldId id="280" r:id="rId10"/>
    <p:sldId id="282" r:id="rId11"/>
    <p:sldId id="262" r:id="rId12"/>
    <p:sldId id="263" r:id="rId13"/>
    <p:sldId id="264" r:id="rId14"/>
    <p:sldId id="265" r:id="rId15"/>
    <p:sldId id="266" r:id="rId16"/>
    <p:sldId id="267" r:id="rId17"/>
    <p:sldId id="278" r:id="rId18"/>
    <p:sldId id="269" r:id="rId19"/>
    <p:sldId id="271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7" autoAdjust="0"/>
  </p:normalViewPr>
  <p:slideViewPr>
    <p:cSldViewPr>
      <p:cViewPr>
        <p:scale>
          <a:sx n="70" d="100"/>
          <a:sy n="70" d="100"/>
        </p:scale>
        <p:origin x="-13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2E24-DA97-4566-9510-E2C376A0BE11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A96A-9610-490C-8D5D-CE027AE249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74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40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969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062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18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935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171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665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32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32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32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3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545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32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32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814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80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37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198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17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25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839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A96A-9610-490C-8D5D-CE027AE2493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07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40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0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38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90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3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16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72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61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66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54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66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4632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000" dirty="0" err="1">
                <a:solidFill>
                  <a:schemeClr val="tx1"/>
                </a:solidFill>
              </a:rPr>
              <a:t>Quality</a:t>
            </a:r>
            <a:r>
              <a:rPr lang="tr-TR" sz="3000" dirty="0">
                <a:solidFill>
                  <a:schemeClr val="tx1"/>
                </a:solidFill>
              </a:rPr>
              <a:t>-of- life, Body Image </a:t>
            </a:r>
            <a:r>
              <a:rPr lang="tr-TR" sz="3000" dirty="0" err="1">
                <a:solidFill>
                  <a:schemeClr val="tx1"/>
                </a:solidFill>
              </a:rPr>
              <a:t>and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Cosmesis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 smtClean="0">
                <a:solidFill>
                  <a:schemeClr val="tx1"/>
                </a:solidFill>
              </a:rPr>
              <a:t>after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 smtClean="0">
                <a:solidFill>
                  <a:schemeClr val="tx1"/>
                </a:solidFill>
              </a:rPr>
              <a:t>Single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br>
              <a:rPr lang="tr-TR" sz="3000" dirty="0" smtClean="0">
                <a:solidFill>
                  <a:schemeClr val="tx1"/>
                </a:solidFill>
              </a:rPr>
            </a:br>
            <a:r>
              <a:rPr lang="tr-TR" sz="3000" dirty="0">
                <a:solidFill>
                  <a:schemeClr val="tx1"/>
                </a:solidFill>
              </a:rPr>
              <a:t/>
            </a:r>
            <a:br>
              <a:rPr lang="tr-TR" sz="3000" dirty="0">
                <a:solidFill>
                  <a:schemeClr val="tx1"/>
                </a:solidFill>
              </a:rPr>
            </a:br>
            <a:r>
              <a:rPr lang="tr-TR" sz="3000" dirty="0" err="1" smtClean="0">
                <a:solidFill>
                  <a:schemeClr val="tx1"/>
                </a:solidFill>
              </a:rPr>
              <a:t>Incision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Laparoscopic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err="1">
                <a:solidFill>
                  <a:schemeClr val="tx1"/>
                </a:solidFill>
              </a:rPr>
              <a:t>Cholecystectomy</a:t>
            </a: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smtClean="0">
                <a:solidFill>
                  <a:schemeClr val="tx1"/>
                </a:solidFill>
              </a:rPr>
              <a:t>(SILC) </a:t>
            </a:r>
            <a:r>
              <a:rPr lang="tr-TR" sz="3000" dirty="0" err="1" smtClean="0">
                <a:solidFill>
                  <a:schemeClr val="tx1"/>
                </a:solidFill>
              </a:rPr>
              <a:t>Versus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br>
              <a:rPr lang="tr-TR" sz="3000" dirty="0" smtClean="0">
                <a:solidFill>
                  <a:schemeClr val="tx1"/>
                </a:solidFill>
              </a:rPr>
            </a:br>
            <a:r>
              <a:rPr lang="tr-TR" sz="3000" dirty="0">
                <a:solidFill>
                  <a:schemeClr val="tx1"/>
                </a:solidFill>
              </a:rPr>
              <a:t/>
            </a:r>
            <a:br>
              <a:rPr lang="tr-TR" sz="3000" dirty="0">
                <a:solidFill>
                  <a:schemeClr val="tx1"/>
                </a:solidFill>
              </a:rPr>
            </a:br>
            <a:r>
              <a:rPr lang="tr-TR" sz="3000" dirty="0" err="1" smtClean="0">
                <a:solidFill>
                  <a:schemeClr val="tx1"/>
                </a:solidFill>
              </a:rPr>
              <a:t>Conventional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 smtClean="0">
                <a:solidFill>
                  <a:schemeClr val="tx1"/>
                </a:solidFill>
              </a:rPr>
              <a:t>Laparoscopic</a:t>
            </a: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tr-TR" sz="3000" dirty="0" err="1" smtClean="0">
                <a:solidFill>
                  <a:schemeClr val="tx1"/>
                </a:solidFill>
              </a:rPr>
              <a:t>Cholecystectomy</a:t>
            </a:r>
            <a:r>
              <a:rPr lang="tr-TR" sz="3000" dirty="0" smtClean="0">
                <a:solidFill>
                  <a:schemeClr val="tx1"/>
                </a:solidFill>
              </a:rPr>
              <a:t> (CLC)</a:t>
            </a:r>
            <a:r>
              <a:rPr lang="tr-TR" dirty="0">
                <a:solidFill>
                  <a:schemeClr val="bg1"/>
                </a:solidFill>
              </a:rPr>
              <a:t/>
            </a:r>
            <a:br>
              <a:rPr lang="tr-TR" dirty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76256" y="5373216"/>
            <a:ext cx="2267744" cy="136815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tr-TR" sz="1800" dirty="0" err="1" smtClean="0">
                <a:solidFill>
                  <a:schemeClr val="tx1"/>
                </a:solidFill>
              </a:rPr>
              <a:t>M.D.Huseyin</a:t>
            </a:r>
            <a:r>
              <a:rPr lang="tr-TR" sz="1800" dirty="0" smtClean="0">
                <a:solidFill>
                  <a:schemeClr val="tx1"/>
                </a:solidFill>
              </a:rPr>
              <a:t> SINAN</a:t>
            </a:r>
          </a:p>
          <a:p>
            <a:pPr algn="ctr"/>
            <a:r>
              <a:rPr lang="tr-TR" sz="1800" u="sng" dirty="0" smtClean="0">
                <a:solidFill>
                  <a:schemeClr val="tx1"/>
                </a:solidFill>
              </a:rPr>
              <a:t>M.D. Mehmet SAYDAM*</a:t>
            </a:r>
          </a:p>
          <a:p>
            <a:pPr algn="ctr"/>
            <a:r>
              <a:rPr lang="tr-TR" sz="1800" dirty="0" smtClean="0">
                <a:solidFill>
                  <a:schemeClr val="tx1"/>
                </a:solidFill>
              </a:rPr>
              <a:t>M.D. </a:t>
            </a:r>
            <a:r>
              <a:rPr lang="tr-TR" sz="1800" dirty="0" err="1" smtClean="0">
                <a:solidFill>
                  <a:schemeClr val="tx1"/>
                </a:solidFill>
              </a:rPr>
              <a:t>M.Tahir</a:t>
            </a:r>
            <a:r>
              <a:rPr lang="tr-TR" sz="1800" dirty="0" smtClean="0">
                <a:solidFill>
                  <a:schemeClr val="tx1"/>
                </a:solidFill>
              </a:rPr>
              <a:t> OZER</a:t>
            </a:r>
          </a:p>
          <a:p>
            <a:pPr algn="ctr"/>
            <a:r>
              <a:rPr lang="tr-TR" sz="1800" dirty="0" smtClean="0">
                <a:solidFill>
                  <a:schemeClr val="tx1"/>
                </a:solidFill>
              </a:rPr>
              <a:t>M.D. Sezai DEMIRBAS</a:t>
            </a:r>
          </a:p>
          <a:p>
            <a:pPr algn="ctr"/>
            <a:r>
              <a:rPr lang="tr-TR" sz="1800" dirty="0" err="1" smtClean="0">
                <a:solidFill>
                  <a:schemeClr val="tx1"/>
                </a:solidFill>
              </a:rPr>
              <a:t>Ass.Res.Pervin</a:t>
            </a:r>
            <a:r>
              <a:rPr lang="tr-TR" sz="1800" dirty="0" smtClean="0">
                <a:solidFill>
                  <a:schemeClr val="tx1"/>
                </a:solidFill>
              </a:rPr>
              <a:t> DEMIR</a:t>
            </a:r>
          </a:p>
          <a:p>
            <a:pPr algn="ctr"/>
            <a:endParaRPr lang="tr-TR" sz="1800" dirty="0" smtClean="0">
              <a:solidFill>
                <a:schemeClr val="tx1"/>
              </a:solidFill>
            </a:endParaRPr>
          </a:p>
          <a:p>
            <a:pPr algn="ctr"/>
            <a:r>
              <a:rPr lang="tr-TR" sz="1800" dirty="0" smtClean="0">
                <a:solidFill>
                  <a:schemeClr val="tx1"/>
                </a:solidFill>
              </a:rPr>
              <a:t>*Mevki </a:t>
            </a:r>
            <a:r>
              <a:rPr lang="tr-TR" sz="1800" dirty="0" err="1" smtClean="0">
                <a:solidFill>
                  <a:schemeClr val="tx1"/>
                </a:solidFill>
              </a:rPr>
              <a:t>Military</a:t>
            </a:r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tr-TR" sz="1800" dirty="0" err="1" smtClean="0">
                <a:solidFill>
                  <a:schemeClr val="tx1"/>
                </a:solidFill>
              </a:rPr>
              <a:t>Hospital</a:t>
            </a:r>
            <a:r>
              <a:rPr lang="tr-TR" sz="18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tr-TR" sz="1800" dirty="0" smtClean="0">
                <a:solidFill>
                  <a:schemeClr val="tx1"/>
                </a:solidFill>
              </a:rPr>
              <a:t>Ankara, TURKEY</a:t>
            </a:r>
          </a:p>
          <a:p>
            <a:pPr algn="r"/>
            <a:endParaRPr lang="tr-T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SILC (6 </a:t>
            </a:r>
            <a:r>
              <a:rPr lang="tr-T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video </a:t>
            </a:r>
            <a:r>
              <a:rPr lang="tr-T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39552" y="1772816"/>
            <a:ext cx="36724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BMI: 21,9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USG: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Cholelitiasis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0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0480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in </a:t>
            </a:r>
            <a:r>
              <a:rPr lang="tr-T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</a:t>
            </a: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SILC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LC in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-of-life </a:t>
            </a:r>
          </a:p>
          <a:p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cosmesis</a:t>
            </a: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Prospective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2011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 in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Turkey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4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76464"/>
          </a:xfrm>
        </p:spPr>
        <p:txBody>
          <a:bodyPr>
            <a:normAutofit/>
          </a:bodyPr>
          <a:lstStyle/>
          <a:p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performed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underwent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SILC (f/m: 16/10)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underwent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CLC (f/m: 13/13)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05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6"/>
          </a:xfrm>
        </p:spPr>
        <p:txBody>
          <a:bodyPr>
            <a:normAutofit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surgery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EuroQol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EQ-5D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83568" y="2492896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64" y="1800200"/>
            <a:ext cx="7612492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5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8280920" cy="5760639"/>
          </a:xfrm>
        </p:spPr>
      </p:pic>
    </p:spTree>
    <p:extLst>
      <p:ext uri="{BB962C8B-B14F-4D97-AF65-F5344CB8AC3E}">
        <p14:creationId xmlns:p14="http://schemas.microsoft.com/office/powerpoint/2010/main" val="1552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92088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7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Statistical Analysis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952328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Shapiro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Wilks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 test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(n),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percentage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(%) 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Pearson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 test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418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Statistical Analysis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Percentage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(n)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Body Image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Questionaire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(BIQ) 1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</a:p>
          <a:p>
            <a:pPr marL="0" indent="0">
              <a:buNone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Mann-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Whitney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test®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EQ-5D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BIQ 6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IBM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Released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2012. IBM SPSS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Windows,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21.0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Armonk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NY: IBM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MS-Excel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</a:t>
            </a: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p&lt;0.05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841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Results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55,8  %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44,2 %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46,6</a:t>
            </a:r>
          </a:p>
          <a:p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  </a:t>
            </a:r>
            <a:r>
              <a:rPr lang="tr-TR" sz="1400" i="1" dirty="0" err="1"/>
              <a:t>Table</a:t>
            </a:r>
            <a:r>
              <a:rPr lang="tr-TR" sz="1400" i="1" dirty="0"/>
              <a:t> 1. </a:t>
            </a:r>
            <a:r>
              <a:rPr lang="tr-TR" sz="1400" i="1" dirty="0" err="1"/>
              <a:t>The</a:t>
            </a:r>
            <a:r>
              <a:rPr lang="tr-TR" sz="1400" i="1" dirty="0"/>
              <a:t>  </a:t>
            </a:r>
            <a:r>
              <a:rPr lang="tr-TR" sz="1400" i="1" dirty="0" err="1"/>
              <a:t>comparison</a:t>
            </a:r>
            <a:r>
              <a:rPr lang="tr-TR" sz="1400" i="1" dirty="0"/>
              <a:t> of </a:t>
            </a:r>
            <a:r>
              <a:rPr lang="tr-TR" sz="1400" i="1" dirty="0" err="1"/>
              <a:t>the</a:t>
            </a:r>
            <a:r>
              <a:rPr lang="tr-TR" sz="1400" i="1" dirty="0"/>
              <a:t> </a:t>
            </a:r>
            <a:r>
              <a:rPr lang="tr-TR" sz="1400" i="1" dirty="0" err="1"/>
              <a:t>specified</a:t>
            </a:r>
            <a:r>
              <a:rPr lang="tr-TR" sz="1400" i="1" dirty="0"/>
              <a:t> </a:t>
            </a:r>
            <a:r>
              <a:rPr lang="tr-TR" sz="1400" i="1" dirty="0" err="1"/>
              <a:t>variables</a:t>
            </a:r>
            <a:r>
              <a:rPr lang="tr-TR" sz="1400" i="1" dirty="0"/>
              <a:t> </a:t>
            </a:r>
            <a:r>
              <a:rPr lang="tr-TR" sz="1400" i="1" dirty="0" smtClean="0"/>
              <a:t> </a:t>
            </a:r>
            <a:r>
              <a:rPr lang="tr-TR" sz="1400" i="1" dirty="0"/>
              <a:t>in </a:t>
            </a:r>
            <a:r>
              <a:rPr lang="tr-TR" sz="1400" i="1" dirty="0" err="1"/>
              <a:t>the</a:t>
            </a:r>
            <a:r>
              <a:rPr lang="tr-TR" sz="1400" i="1" dirty="0"/>
              <a:t> </a:t>
            </a:r>
            <a:r>
              <a:rPr lang="tr-TR" sz="1400" i="1" dirty="0" err="1"/>
              <a:t>groups</a:t>
            </a:r>
            <a:endParaRPr lang="tr-TR" sz="1400" dirty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38896"/>
              </p:ext>
            </p:extLst>
          </p:nvPr>
        </p:nvGraphicFramePr>
        <p:xfrm>
          <a:off x="755576" y="3717032"/>
          <a:ext cx="7632847" cy="2633172"/>
        </p:xfrm>
        <a:graphic>
          <a:graphicData uri="http://schemas.openxmlformats.org/drawingml/2006/table">
            <a:tbl>
              <a:tblPr firstRow="1" firstCol="1" bandRow="1"/>
              <a:tblGrid>
                <a:gridCol w="1377395"/>
                <a:gridCol w="1165143"/>
                <a:gridCol w="1165143"/>
                <a:gridCol w="1165891"/>
                <a:gridCol w="1165891"/>
                <a:gridCol w="162560"/>
                <a:gridCol w="1430824"/>
              </a:tblGrid>
              <a:tr h="32306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Group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Test statistic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0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SILC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CLC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Min; Max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Median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Min; Max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Median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060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20.0; 79.0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47.5±14.7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25.0; 76.0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45.7±13.7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0.641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3595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EQ_5D index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l"/>
                        </a:tabLs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0.755; 1.000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1215" algn="l"/>
                        </a:tabLs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1.000 (0.090)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l"/>
                        </a:tabLs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0.755; 1.000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1215" algn="l"/>
                        </a:tabLs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1.000 (0.090)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0.831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4980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EQ-5D_ self determination of  the current health status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40.0; 100.0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85.0 (21.0)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65.0; 100.0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90.0 (11.0)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0.202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49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Results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91447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      </a:t>
            </a:r>
            <a:r>
              <a:rPr lang="tr-TR" sz="1400" i="1" dirty="0" err="1" smtClean="0"/>
              <a:t>Table</a:t>
            </a:r>
            <a:r>
              <a:rPr lang="tr-TR" sz="1400" i="1" dirty="0" smtClean="0"/>
              <a:t> 2: Distribution of </a:t>
            </a:r>
            <a:r>
              <a:rPr lang="tr-TR" sz="1400" i="1" dirty="0" err="1" smtClean="0"/>
              <a:t>the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individuals</a:t>
            </a:r>
            <a:r>
              <a:rPr lang="tr-TR" sz="1400" i="1" dirty="0" smtClean="0"/>
              <a:t>’ </a:t>
            </a:r>
            <a:r>
              <a:rPr lang="tr-TR" sz="1400" i="1" dirty="0" err="1" smtClean="0"/>
              <a:t>responses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to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the</a:t>
            </a:r>
            <a:r>
              <a:rPr lang="tr-TR" sz="1400" i="1" dirty="0" smtClean="0"/>
              <a:t> EQ-5D test</a:t>
            </a:r>
            <a:endParaRPr lang="tr-TR" sz="1400" i="1" dirty="0"/>
          </a:p>
          <a:p>
            <a:endParaRPr lang="tr-TR" sz="2000" dirty="0" smtClean="0"/>
          </a:p>
          <a:p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</a:t>
            </a:r>
            <a:endParaRPr lang="tr-TR" sz="1200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43873"/>
              </p:ext>
            </p:extLst>
          </p:nvPr>
        </p:nvGraphicFramePr>
        <p:xfrm>
          <a:off x="971600" y="1700803"/>
          <a:ext cx="6912768" cy="4680525"/>
        </p:xfrm>
        <a:graphic>
          <a:graphicData uri="http://schemas.openxmlformats.org/drawingml/2006/table">
            <a:tbl>
              <a:tblPr firstRow="1" firstCol="1" bandRow="1"/>
              <a:tblGrid>
                <a:gridCol w="2127258"/>
                <a:gridCol w="1996711"/>
                <a:gridCol w="2788799"/>
              </a:tblGrid>
              <a:tr h="2533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Variables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Group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12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SILC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 (%)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tr-TR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     CLC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 (%)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2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EQ-5D_1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 (48.8)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 (51.2)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 (55.6)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(44.4)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EQ-5D _2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 (51.1)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 (48.9)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(42.9)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(57.1)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EQ-5D _3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 (51.1)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 (48.9)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(42.9)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(57.1)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EQ-5D _4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 (52.9)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 (47.1)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 (44.4)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 (55.6)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EQ-5D _5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3326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 (48.8)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 (51.2)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353"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 (55.6)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(44.4)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7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237312"/>
            <a:ext cx="8229600" cy="432048"/>
          </a:xfrm>
        </p:spPr>
        <p:txBody>
          <a:bodyPr>
            <a:normAutofit/>
          </a:bodyPr>
          <a:lstStyle/>
          <a:p>
            <a:pPr algn="l"/>
            <a:r>
              <a:rPr lang="tr-TR" sz="900" dirty="0" smtClean="0"/>
              <a:t>1.Winslow ER, </a:t>
            </a:r>
            <a:r>
              <a:rPr lang="tr-TR" sz="900" dirty="0" err="1" smtClean="0"/>
              <a:t>Brunt</a:t>
            </a:r>
            <a:r>
              <a:rPr lang="tr-TR" sz="900" dirty="0" smtClean="0"/>
              <a:t> LM. </a:t>
            </a:r>
            <a:r>
              <a:rPr lang="tr-TR" sz="900" dirty="0" err="1" smtClean="0"/>
              <a:t>Perioperative</a:t>
            </a:r>
            <a:r>
              <a:rPr lang="tr-TR" sz="900" dirty="0" smtClean="0"/>
              <a:t> </a:t>
            </a:r>
            <a:r>
              <a:rPr lang="tr-TR" sz="900" dirty="0" err="1" smtClean="0"/>
              <a:t>outcomes</a:t>
            </a:r>
            <a:r>
              <a:rPr lang="tr-TR" sz="900" dirty="0" smtClean="0"/>
              <a:t> of </a:t>
            </a:r>
            <a:r>
              <a:rPr lang="tr-TR" sz="900" dirty="0" err="1" smtClean="0"/>
              <a:t>laparoscopic</a:t>
            </a:r>
            <a:r>
              <a:rPr lang="tr-TR" sz="900" dirty="0" smtClean="0"/>
              <a:t> </a:t>
            </a:r>
            <a:r>
              <a:rPr lang="tr-TR" sz="900" dirty="0" err="1" smtClean="0"/>
              <a:t>versus</a:t>
            </a:r>
            <a:r>
              <a:rPr lang="tr-TR" sz="900" dirty="0" smtClean="0"/>
              <a:t> </a:t>
            </a:r>
            <a:r>
              <a:rPr lang="tr-TR" sz="900" dirty="0" err="1" smtClean="0"/>
              <a:t>open</a:t>
            </a:r>
            <a:r>
              <a:rPr lang="tr-TR" sz="900" dirty="0" smtClean="0"/>
              <a:t> </a:t>
            </a:r>
            <a:r>
              <a:rPr lang="tr-TR" sz="900" dirty="0" err="1" smtClean="0"/>
              <a:t>splenectomy:a</a:t>
            </a:r>
            <a:r>
              <a:rPr lang="tr-TR" sz="900" dirty="0" smtClean="0"/>
              <a:t> meta-</a:t>
            </a:r>
            <a:r>
              <a:rPr lang="tr-TR" sz="900" dirty="0" err="1" smtClean="0"/>
              <a:t>analysis</a:t>
            </a:r>
            <a:r>
              <a:rPr lang="tr-TR" sz="900" dirty="0" smtClean="0"/>
              <a:t> </a:t>
            </a:r>
            <a:r>
              <a:rPr lang="tr-TR" sz="900" dirty="0" err="1" smtClean="0"/>
              <a:t>with</a:t>
            </a:r>
            <a:r>
              <a:rPr lang="tr-TR" sz="900" dirty="0" smtClean="0"/>
              <a:t> an </a:t>
            </a:r>
            <a:r>
              <a:rPr lang="tr-TR" sz="900" dirty="0" err="1" smtClean="0"/>
              <a:t>emphasis</a:t>
            </a:r>
            <a:r>
              <a:rPr lang="tr-TR" sz="900" dirty="0" smtClean="0"/>
              <a:t> on complications.Surgery.2003;134:647-653</a:t>
            </a:r>
            <a:endParaRPr lang="tr-TR" sz="9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888433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Conventional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Laparoscopic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cholecystectomy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(CLC)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performed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Erich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1985. 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Paradigm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surgical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arena (1).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standart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surgical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gallbladder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Generally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lot of data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CLC</a:t>
            </a: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1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Results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      </a:t>
            </a:r>
            <a:r>
              <a:rPr lang="tr-TR" sz="1400" i="1" dirty="0" err="1" smtClean="0"/>
              <a:t>Table</a:t>
            </a:r>
            <a:r>
              <a:rPr lang="tr-TR" sz="1400" i="1" dirty="0" smtClean="0"/>
              <a:t> 3: Distribution of </a:t>
            </a:r>
            <a:r>
              <a:rPr lang="tr-TR" sz="1400" i="1" dirty="0" err="1" smtClean="0"/>
              <a:t>the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individuals</a:t>
            </a:r>
            <a:r>
              <a:rPr lang="tr-TR" sz="1400" i="1" dirty="0" smtClean="0"/>
              <a:t> ‘</a:t>
            </a:r>
            <a:r>
              <a:rPr lang="tr-TR" sz="1400" i="1" dirty="0" err="1" smtClean="0"/>
              <a:t>answers</a:t>
            </a:r>
            <a:r>
              <a:rPr lang="tr-TR" sz="1400" i="1" dirty="0" smtClean="0"/>
              <a:t>  </a:t>
            </a:r>
            <a:r>
              <a:rPr lang="tr-TR" sz="1400" i="1" dirty="0" err="1" smtClean="0"/>
              <a:t>to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the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BIQ’s</a:t>
            </a:r>
            <a:r>
              <a:rPr lang="tr-TR" sz="1400" i="1" dirty="0" smtClean="0"/>
              <a:t> 1-5 </a:t>
            </a:r>
            <a:r>
              <a:rPr lang="tr-TR" sz="1400" i="1" dirty="0" err="1" smtClean="0"/>
              <a:t>th</a:t>
            </a:r>
            <a:r>
              <a:rPr lang="tr-TR" sz="1400" i="1" dirty="0" smtClean="0"/>
              <a:t> </a:t>
            </a:r>
            <a:r>
              <a:rPr lang="tr-TR" sz="1400" i="1" dirty="0" err="1"/>
              <a:t>questions</a:t>
            </a:r>
            <a:r>
              <a:rPr lang="tr-TR" sz="1400" i="1" dirty="0"/>
              <a:t> in </a:t>
            </a:r>
            <a:r>
              <a:rPr lang="tr-TR" sz="1400" i="1" dirty="0" err="1"/>
              <a:t>the</a:t>
            </a:r>
            <a:r>
              <a:rPr lang="tr-TR" sz="1400" i="1" dirty="0"/>
              <a:t>  </a:t>
            </a:r>
            <a:r>
              <a:rPr lang="tr-TR" sz="1400" i="1" dirty="0" err="1" smtClean="0"/>
              <a:t>groups</a:t>
            </a:r>
            <a:endParaRPr lang="tr-TR" sz="1400" i="1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</a:t>
            </a:r>
            <a:endParaRPr lang="tr-TR" sz="1200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83408"/>
              </p:ext>
            </p:extLst>
          </p:nvPr>
        </p:nvGraphicFramePr>
        <p:xfrm>
          <a:off x="611560" y="1700814"/>
          <a:ext cx="7560839" cy="4661728"/>
        </p:xfrm>
        <a:graphic>
          <a:graphicData uri="http://schemas.openxmlformats.org/drawingml/2006/table">
            <a:tbl>
              <a:tblPr firstRow="1" firstCol="1" bandRow="1"/>
              <a:tblGrid>
                <a:gridCol w="2627789"/>
                <a:gridCol w="2466525"/>
                <a:gridCol w="2466525"/>
              </a:tblGrid>
              <a:tr h="23865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Variables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Group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9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SILS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 (%)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tr-TR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C </a:t>
                      </a: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LC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 (%)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5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BIQ_1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(100.0)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(0.0)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 (77.8)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 (22.2)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 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 (42.9)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 (57.1)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 _2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(100.0)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(0.0)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 (62.5)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 (37.5)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 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 (42.9)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 (57.1)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BIQ_3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8 (47.1)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 (52.9)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 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 (51.4)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 (48.6)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 _4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 (41.7)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 (58.3)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 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 (52.5)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 (47.5)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 _5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marL="2019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 (66.7)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(33.3)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 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 (46.5)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 (53.5)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15" marR="67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Results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       </a:t>
            </a:r>
            <a:r>
              <a:rPr lang="tr-TR" sz="1400" i="1" dirty="0" err="1" smtClean="0"/>
              <a:t>Table</a:t>
            </a:r>
            <a:r>
              <a:rPr lang="tr-TR" sz="1400" i="1" dirty="0" smtClean="0"/>
              <a:t> 4: </a:t>
            </a:r>
            <a:r>
              <a:rPr lang="tr-TR" sz="1400" i="1" dirty="0" err="1"/>
              <a:t>Answers</a:t>
            </a:r>
            <a:r>
              <a:rPr lang="tr-TR" sz="1400" i="1" dirty="0"/>
              <a:t> of </a:t>
            </a:r>
            <a:r>
              <a:rPr lang="tr-TR" sz="1400" i="1" dirty="0" err="1"/>
              <a:t>the</a:t>
            </a:r>
            <a:r>
              <a:rPr lang="tr-TR" sz="1400" i="1" dirty="0"/>
              <a:t> Body Image </a:t>
            </a:r>
            <a:r>
              <a:rPr lang="tr-TR" sz="1400" i="1" dirty="0" err="1"/>
              <a:t>Quetionnaire's</a:t>
            </a:r>
            <a:r>
              <a:rPr lang="tr-TR" sz="1400" i="1" dirty="0"/>
              <a:t> 6-10 </a:t>
            </a:r>
            <a:r>
              <a:rPr lang="tr-TR" sz="1400" i="1" dirty="0" err="1"/>
              <a:t>questions</a:t>
            </a:r>
            <a:r>
              <a:rPr lang="tr-TR" sz="1400" i="1" dirty="0"/>
              <a:t> </a:t>
            </a:r>
            <a:r>
              <a:rPr lang="tr-TR" sz="1400" i="1" dirty="0" smtClean="0"/>
              <a:t> in </a:t>
            </a:r>
            <a:r>
              <a:rPr lang="tr-TR" sz="1400" i="1" dirty="0" err="1" smtClean="0"/>
              <a:t>the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groups</a:t>
            </a:r>
            <a:endParaRPr lang="tr-TR" sz="1400" dirty="0"/>
          </a:p>
          <a:p>
            <a:pPr marL="0" indent="0">
              <a:buNone/>
            </a:pPr>
            <a:endParaRPr lang="tr-TR" sz="1400" i="1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</a:t>
            </a:r>
            <a:endParaRPr lang="tr-TR" sz="1200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794174"/>
              </p:ext>
            </p:extLst>
          </p:nvPr>
        </p:nvGraphicFramePr>
        <p:xfrm>
          <a:off x="611560" y="1700810"/>
          <a:ext cx="7920879" cy="4680518"/>
        </p:xfrm>
        <a:graphic>
          <a:graphicData uri="http://schemas.openxmlformats.org/drawingml/2006/table">
            <a:tbl>
              <a:tblPr firstRow="1" firstCol="1" bandRow="1"/>
              <a:tblGrid>
                <a:gridCol w="1808912"/>
                <a:gridCol w="1698701"/>
                <a:gridCol w="2255844"/>
                <a:gridCol w="218822"/>
                <a:gridCol w="1938600"/>
              </a:tblGrid>
              <a:tr h="60703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Variables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Group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Test statistic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49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SILC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Median (min; max)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CLC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Median</a:t>
                      </a: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tr-TR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tr-TR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tr-TR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704">
                <a:tc>
                  <a:txBody>
                    <a:bodyPr/>
                    <a:lstStyle/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 _6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 (3.0;7.0)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 (5.0; 7.0)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0.193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715704">
                <a:tc>
                  <a:txBody>
                    <a:bodyPr/>
                    <a:lstStyle/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BIQ_7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6.5 (4.0; 7.0)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 (4.0; 7.0)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0.007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5704">
                <a:tc>
                  <a:txBody>
                    <a:bodyPr/>
                    <a:lstStyle/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 _8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8.5 (7.0; 10.0)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8.0 (5.0; 10.0)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0.024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715704">
                <a:tc>
                  <a:txBody>
                    <a:bodyPr/>
                    <a:lstStyle/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BIQ_9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8.0 (6.0; 10.0)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8.0 (6.0; 9.0)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0.524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5704">
                <a:tc>
                  <a:txBody>
                    <a:bodyPr/>
                    <a:lstStyle/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BIQ _10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9.0 (5.0; 10.0)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9.0 (7.0; 10.0)</a:t>
                      </a:r>
                      <a:endParaRPr lang="tr-T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0.938</a:t>
                      </a:r>
                      <a:endParaRPr lang="tr-T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endParaRPr lang="tr-T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4186808" cy="4104456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Cosmesis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statistically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satisfaction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appearance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SILC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a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preferable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denizim\Desktop\sıls kolesistektomi\dökuman\050120106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381642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nizim\Desktop\sıls kolesistektomi\dökuman\260120113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3816424" cy="2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7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0872" y="1340768"/>
            <a:ext cx="8229600" cy="4389120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scaring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length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satisfaction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3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74848" y="6309320"/>
            <a:ext cx="8229600" cy="504056"/>
          </a:xfrm>
        </p:spPr>
        <p:txBody>
          <a:bodyPr>
            <a:normAutofit/>
          </a:bodyPr>
          <a:lstStyle/>
          <a:p>
            <a:r>
              <a:rPr lang="tr-TR" sz="900" dirty="0" smtClean="0"/>
              <a:t>2.Pelosi MA, </a:t>
            </a:r>
            <a:r>
              <a:rPr lang="tr-TR" sz="900" dirty="0" err="1" smtClean="0"/>
              <a:t>Pelosi</a:t>
            </a:r>
            <a:r>
              <a:rPr lang="tr-TR" sz="900" dirty="0" smtClean="0"/>
              <a:t> MA. </a:t>
            </a:r>
            <a:r>
              <a:rPr lang="tr-TR" sz="900" dirty="0" err="1" smtClean="0"/>
              <a:t>Laparoscopic</a:t>
            </a:r>
            <a:r>
              <a:rPr lang="tr-TR" sz="900" dirty="0" smtClean="0"/>
              <a:t> </a:t>
            </a:r>
            <a:r>
              <a:rPr lang="tr-TR" sz="900" dirty="0" err="1" smtClean="0"/>
              <a:t>appendectomy</a:t>
            </a:r>
            <a:r>
              <a:rPr lang="tr-TR" sz="900" dirty="0" smtClean="0"/>
              <a:t> </a:t>
            </a:r>
            <a:r>
              <a:rPr lang="tr-TR" sz="900" dirty="0" err="1" smtClean="0"/>
              <a:t>using</a:t>
            </a:r>
            <a:r>
              <a:rPr lang="tr-TR" sz="900" dirty="0" smtClean="0"/>
              <a:t> a </a:t>
            </a:r>
            <a:r>
              <a:rPr lang="tr-TR" sz="900" dirty="0" err="1" smtClean="0"/>
              <a:t>single</a:t>
            </a:r>
            <a:r>
              <a:rPr lang="tr-TR" sz="900" dirty="0" smtClean="0"/>
              <a:t> </a:t>
            </a:r>
            <a:r>
              <a:rPr lang="tr-TR" sz="900" dirty="0" err="1" smtClean="0"/>
              <a:t>umbilical</a:t>
            </a:r>
            <a:r>
              <a:rPr lang="tr-TR" sz="900" dirty="0" smtClean="0"/>
              <a:t> </a:t>
            </a:r>
            <a:r>
              <a:rPr lang="tr-TR" sz="900" dirty="0" err="1" smtClean="0"/>
              <a:t>puncture</a:t>
            </a:r>
            <a:r>
              <a:rPr lang="tr-TR" sz="900" dirty="0" smtClean="0"/>
              <a:t> (</a:t>
            </a:r>
            <a:r>
              <a:rPr lang="tr-TR" sz="900" dirty="0" err="1" smtClean="0"/>
              <a:t>minilaparoscopy</a:t>
            </a:r>
            <a:r>
              <a:rPr lang="tr-TR" sz="900" dirty="0" smtClean="0"/>
              <a:t>) J </a:t>
            </a:r>
            <a:r>
              <a:rPr lang="tr-TR" sz="900" dirty="0" err="1" smtClean="0"/>
              <a:t>Reprod</a:t>
            </a:r>
            <a:r>
              <a:rPr lang="tr-TR" sz="900" dirty="0" smtClean="0"/>
              <a:t> </a:t>
            </a:r>
            <a:r>
              <a:rPr lang="tr-TR" sz="900" dirty="0" err="1" smtClean="0"/>
              <a:t>Med</a:t>
            </a:r>
            <a:r>
              <a:rPr lang="tr-TR" sz="900" dirty="0" smtClean="0"/>
              <a:t> 37:588-594 1992</a:t>
            </a:r>
            <a:br>
              <a:rPr lang="tr-TR" sz="900" dirty="0" smtClean="0"/>
            </a:br>
            <a:r>
              <a:rPr lang="tr-TR" sz="900" dirty="0" smtClean="0"/>
              <a:t>3,Navarra G, </a:t>
            </a:r>
            <a:r>
              <a:rPr lang="tr-TR" sz="900" dirty="0" err="1" smtClean="0"/>
              <a:t>Pozza</a:t>
            </a:r>
            <a:r>
              <a:rPr lang="tr-TR" sz="900" dirty="0" smtClean="0"/>
              <a:t> E, </a:t>
            </a:r>
            <a:r>
              <a:rPr lang="tr-TR" sz="900" dirty="0" err="1" smtClean="0"/>
              <a:t>Occhionorelli</a:t>
            </a:r>
            <a:r>
              <a:rPr lang="tr-TR" sz="900" dirty="0" smtClean="0"/>
              <a:t> S, </a:t>
            </a:r>
            <a:r>
              <a:rPr lang="tr-TR" sz="900" dirty="0" err="1" smtClean="0"/>
              <a:t>CarcoforoP</a:t>
            </a:r>
            <a:r>
              <a:rPr lang="tr-TR" sz="900" dirty="0" smtClean="0"/>
              <a:t>, </a:t>
            </a:r>
            <a:r>
              <a:rPr lang="tr-TR" sz="900" dirty="0" err="1" smtClean="0"/>
              <a:t>Donini</a:t>
            </a:r>
            <a:r>
              <a:rPr lang="tr-TR" sz="900" dirty="0" smtClean="0"/>
              <a:t> I. </a:t>
            </a:r>
            <a:r>
              <a:rPr lang="tr-TR" sz="900" dirty="0" err="1" smtClean="0"/>
              <a:t>One-wound</a:t>
            </a:r>
            <a:r>
              <a:rPr lang="tr-TR" sz="900" dirty="0" smtClean="0"/>
              <a:t> </a:t>
            </a:r>
            <a:r>
              <a:rPr lang="tr-TR" sz="900" dirty="0" err="1" smtClean="0"/>
              <a:t>laparoscopic</a:t>
            </a:r>
            <a:r>
              <a:rPr lang="tr-TR" sz="900" dirty="0" smtClean="0"/>
              <a:t> </a:t>
            </a:r>
            <a:r>
              <a:rPr lang="tr-TR" sz="900" dirty="0" err="1" smtClean="0"/>
              <a:t>cholecystectomy.Br</a:t>
            </a:r>
            <a:r>
              <a:rPr lang="tr-TR" sz="900" dirty="0" smtClean="0"/>
              <a:t> J. Surg84:695 1997.</a:t>
            </a:r>
            <a:r>
              <a:rPr lang="tr-TR" sz="900" dirty="0"/>
              <a:t/>
            </a:r>
            <a:br>
              <a:rPr lang="tr-TR" sz="900" dirty="0"/>
            </a:br>
            <a:endParaRPr lang="tr-TR" sz="9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960440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onventional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aparoscopic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echnique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Access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Surgery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1992 (2)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Incision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Laparoscopic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Cholecystectomy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(SILC) in 1997 (3)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8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1653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sz="900" dirty="0" smtClean="0"/>
              <a:t>3</a:t>
            </a:r>
            <a:r>
              <a:rPr lang="tr-TR" sz="900" dirty="0"/>
              <a:t>. </a:t>
            </a:r>
            <a:r>
              <a:rPr lang="tr-TR" sz="900" dirty="0" err="1"/>
              <a:t>Hirano</a:t>
            </a:r>
            <a:r>
              <a:rPr lang="tr-TR" sz="900" dirty="0"/>
              <a:t> Y, </a:t>
            </a:r>
            <a:r>
              <a:rPr lang="tr-TR" sz="900" dirty="0" err="1"/>
              <a:t>Watanebe</a:t>
            </a:r>
            <a:r>
              <a:rPr lang="tr-TR" sz="900" dirty="0"/>
              <a:t> T, </a:t>
            </a:r>
            <a:r>
              <a:rPr lang="tr-TR" sz="900" dirty="0" err="1"/>
              <a:t>Uchida</a:t>
            </a:r>
            <a:r>
              <a:rPr lang="tr-TR" sz="900" dirty="0"/>
              <a:t> T et al: </a:t>
            </a:r>
            <a:r>
              <a:rPr lang="tr-TR" sz="900" dirty="0" err="1"/>
              <a:t>Single-incision</a:t>
            </a:r>
            <a:r>
              <a:rPr lang="tr-TR" sz="900" dirty="0"/>
              <a:t> </a:t>
            </a:r>
            <a:r>
              <a:rPr lang="tr-TR" sz="900" dirty="0" err="1"/>
              <a:t>laparoscopic</a:t>
            </a:r>
            <a:r>
              <a:rPr lang="tr-TR" sz="900" dirty="0"/>
              <a:t> </a:t>
            </a:r>
            <a:r>
              <a:rPr lang="tr-TR" sz="900" dirty="0" err="1"/>
              <a:t>cholecystectomy</a:t>
            </a:r>
            <a:r>
              <a:rPr lang="tr-TR" sz="900" dirty="0"/>
              <a:t>, </a:t>
            </a:r>
            <a:r>
              <a:rPr lang="tr-TR" sz="900" dirty="0" err="1"/>
              <a:t>single</a:t>
            </a:r>
            <a:r>
              <a:rPr lang="tr-TR" sz="900" dirty="0"/>
              <a:t> </a:t>
            </a:r>
            <a:r>
              <a:rPr lang="tr-TR" sz="900" dirty="0" err="1"/>
              <a:t>institutionexperience</a:t>
            </a:r>
            <a:r>
              <a:rPr lang="tr-TR" sz="900" dirty="0"/>
              <a:t> </a:t>
            </a:r>
            <a:r>
              <a:rPr lang="tr-TR" sz="900" dirty="0" err="1"/>
              <a:t>and</a:t>
            </a:r>
            <a:r>
              <a:rPr lang="tr-TR" sz="900" dirty="0"/>
              <a:t> </a:t>
            </a:r>
            <a:r>
              <a:rPr lang="tr-TR" sz="900" dirty="0" err="1"/>
              <a:t>literature</a:t>
            </a:r>
            <a:r>
              <a:rPr lang="tr-TR" sz="900" dirty="0"/>
              <a:t> </a:t>
            </a:r>
            <a:r>
              <a:rPr lang="tr-TR" sz="900" dirty="0" err="1"/>
              <a:t>review.World</a:t>
            </a:r>
            <a:r>
              <a:rPr lang="tr-TR" sz="900" dirty="0"/>
              <a:t> J </a:t>
            </a:r>
            <a:r>
              <a:rPr lang="tr-TR" sz="900" dirty="0" err="1"/>
              <a:t>Gastroenterol</a:t>
            </a:r>
            <a:r>
              <a:rPr lang="tr-TR" sz="900" dirty="0"/>
              <a:t> 16(2):270-274  2010</a:t>
            </a:r>
            <a:br>
              <a:rPr lang="tr-TR" sz="900" dirty="0"/>
            </a:br>
            <a:r>
              <a:rPr lang="tr-TR" sz="900" dirty="0"/>
              <a:t>4. Lee PC, </a:t>
            </a:r>
            <a:r>
              <a:rPr lang="tr-TR" sz="900" dirty="0" err="1"/>
              <a:t>Lo</a:t>
            </a:r>
            <a:r>
              <a:rPr lang="tr-TR" sz="900" dirty="0"/>
              <a:t> C, </a:t>
            </a:r>
            <a:r>
              <a:rPr lang="tr-TR" sz="900" dirty="0" err="1"/>
              <a:t>Lai</a:t>
            </a:r>
            <a:r>
              <a:rPr lang="tr-TR" sz="900" dirty="0"/>
              <a:t> PS et al: </a:t>
            </a:r>
            <a:r>
              <a:rPr lang="tr-TR" sz="900" dirty="0" err="1"/>
              <a:t>Randomized</a:t>
            </a:r>
            <a:r>
              <a:rPr lang="tr-TR" sz="900" dirty="0"/>
              <a:t> </a:t>
            </a:r>
            <a:r>
              <a:rPr lang="tr-TR" sz="900" dirty="0" err="1"/>
              <a:t>clinical</a:t>
            </a:r>
            <a:r>
              <a:rPr lang="tr-TR" sz="900" dirty="0"/>
              <a:t> </a:t>
            </a:r>
            <a:r>
              <a:rPr lang="tr-TR" sz="900" dirty="0" err="1"/>
              <a:t>trial</a:t>
            </a:r>
            <a:r>
              <a:rPr lang="tr-TR" sz="900" dirty="0"/>
              <a:t> of </a:t>
            </a:r>
            <a:r>
              <a:rPr lang="tr-TR" sz="900" dirty="0" err="1"/>
              <a:t>single-incision</a:t>
            </a:r>
            <a:r>
              <a:rPr lang="tr-TR" sz="900" dirty="0"/>
              <a:t> </a:t>
            </a:r>
            <a:r>
              <a:rPr lang="tr-TR" sz="900" dirty="0" err="1"/>
              <a:t>laparoscopic</a:t>
            </a:r>
            <a:r>
              <a:rPr lang="tr-TR" sz="900" dirty="0"/>
              <a:t> </a:t>
            </a:r>
            <a:r>
              <a:rPr lang="tr-TR" sz="900" dirty="0" err="1"/>
              <a:t>cholecystectomy</a:t>
            </a:r>
            <a:r>
              <a:rPr lang="tr-TR" sz="900" dirty="0"/>
              <a:t> </a:t>
            </a:r>
            <a:r>
              <a:rPr lang="tr-TR" sz="900" dirty="0" err="1"/>
              <a:t>versus</a:t>
            </a:r>
            <a:r>
              <a:rPr lang="tr-TR" sz="900" dirty="0"/>
              <a:t> </a:t>
            </a:r>
            <a:r>
              <a:rPr lang="tr-TR" sz="900" dirty="0" err="1"/>
              <a:t>minilaparoscopic</a:t>
            </a:r>
            <a:r>
              <a:rPr lang="tr-TR" sz="900" dirty="0"/>
              <a:t> </a:t>
            </a:r>
            <a:r>
              <a:rPr lang="tr-TR" sz="900" dirty="0" err="1"/>
              <a:t>cholecystectomy</a:t>
            </a:r>
            <a:r>
              <a:rPr lang="tr-TR" sz="900" dirty="0"/>
              <a:t>. </a:t>
            </a:r>
            <a:r>
              <a:rPr lang="tr-TR" sz="900" dirty="0" err="1"/>
              <a:t>Br</a:t>
            </a:r>
            <a:r>
              <a:rPr lang="tr-TR" sz="900" dirty="0"/>
              <a:t>  J </a:t>
            </a:r>
            <a:r>
              <a:rPr lang="tr-TR" sz="900" dirty="0" err="1"/>
              <a:t>Surg</a:t>
            </a:r>
            <a:r>
              <a:rPr lang="tr-TR" sz="900" dirty="0"/>
              <a:t> 97(7):1007-1012 2010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postoperative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(3,4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abdominal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(3,4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(3,4)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7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539552" y="6237312"/>
            <a:ext cx="8229600" cy="432048"/>
          </a:xfrm>
        </p:spPr>
        <p:txBody>
          <a:bodyPr>
            <a:normAutofit/>
          </a:bodyPr>
          <a:lstStyle/>
          <a:p>
            <a:pPr algn="l"/>
            <a:r>
              <a:rPr lang="tr-TR" sz="900" dirty="0" smtClean="0"/>
              <a:t>5. Sinan H, </a:t>
            </a:r>
            <a:r>
              <a:rPr lang="tr-TR" sz="900" dirty="0" err="1" smtClean="0"/>
              <a:t>Demırbas</a:t>
            </a:r>
            <a:r>
              <a:rPr lang="tr-TR" sz="900" dirty="0" smtClean="0"/>
              <a:t> S, </a:t>
            </a:r>
            <a:r>
              <a:rPr lang="tr-TR" sz="900" dirty="0" err="1" smtClean="0"/>
              <a:t>Ozer</a:t>
            </a:r>
            <a:r>
              <a:rPr lang="tr-TR" sz="900" dirty="0" smtClean="0"/>
              <a:t> M.T, </a:t>
            </a:r>
            <a:r>
              <a:rPr lang="tr-TR" sz="900" dirty="0" err="1" smtClean="0"/>
              <a:t>Sucullu</a:t>
            </a:r>
            <a:r>
              <a:rPr lang="tr-TR" sz="900" dirty="0" smtClean="0"/>
              <a:t> I, Akyol M: </a:t>
            </a:r>
            <a:r>
              <a:rPr lang="tr-TR" sz="900" dirty="0" err="1" smtClean="0"/>
              <a:t>Single-incision</a:t>
            </a:r>
            <a:r>
              <a:rPr lang="tr-TR" sz="900" dirty="0" smtClean="0"/>
              <a:t> </a:t>
            </a:r>
            <a:r>
              <a:rPr lang="tr-TR" sz="900" dirty="0" err="1" smtClean="0"/>
              <a:t>laparoscopic</a:t>
            </a:r>
            <a:r>
              <a:rPr lang="tr-TR" sz="900" dirty="0" smtClean="0"/>
              <a:t> </a:t>
            </a:r>
            <a:r>
              <a:rPr lang="tr-TR" sz="900" dirty="0" err="1" smtClean="0"/>
              <a:t>chılecystectomy</a:t>
            </a:r>
            <a:r>
              <a:rPr lang="tr-TR" sz="900" dirty="0" smtClean="0"/>
              <a:t> </a:t>
            </a:r>
            <a:r>
              <a:rPr lang="tr-TR" sz="900" dirty="0" err="1" smtClean="0"/>
              <a:t>versus</a:t>
            </a:r>
            <a:r>
              <a:rPr lang="tr-TR" sz="900" dirty="0" smtClean="0"/>
              <a:t> </a:t>
            </a:r>
            <a:r>
              <a:rPr lang="tr-TR" sz="900" dirty="0" err="1" smtClean="0"/>
              <a:t>laparoscopic</a:t>
            </a:r>
            <a:r>
              <a:rPr lang="tr-TR" sz="900" dirty="0" smtClean="0"/>
              <a:t> </a:t>
            </a:r>
            <a:r>
              <a:rPr lang="tr-TR" sz="900" dirty="0" err="1" smtClean="0"/>
              <a:t>cholecystectomy</a:t>
            </a:r>
            <a:r>
              <a:rPr lang="tr-TR" sz="900" dirty="0" smtClean="0"/>
              <a:t>: a </a:t>
            </a:r>
            <a:r>
              <a:rPr lang="tr-TR" sz="900" dirty="0" err="1" smtClean="0"/>
              <a:t>prospective</a:t>
            </a:r>
            <a:r>
              <a:rPr lang="tr-TR" sz="900" dirty="0" smtClean="0"/>
              <a:t> </a:t>
            </a:r>
            <a:r>
              <a:rPr lang="tr-TR" sz="900" dirty="0" err="1" smtClean="0"/>
              <a:t>randomized</a:t>
            </a:r>
            <a:r>
              <a:rPr lang="tr-TR" sz="900" dirty="0" smtClean="0"/>
              <a:t> </a:t>
            </a:r>
            <a:r>
              <a:rPr lang="tr-TR" sz="900" dirty="0" err="1" smtClean="0"/>
              <a:t>study</a:t>
            </a:r>
            <a:r>
              <a:rPr lang="tr-TR" sz="900" dirty="0" smtClean="0"/>
              <a:t> </a:t>
            </a:r>
            <a:r>
              <a:rPr lang="tr-TR" sz="900" dirty="0" err="1" smtClean="0"/>
              <a:t>Surg</a:t>
            </a:r>
            <a:r>
              <a:rPr lang="tr-TR" sz="900" dirty="0" smtClean="0"/>
              <a:t> </a:t>
            </a:r>
            <a:r>
              <a:rPr lang="tr-TR" sz="900" dirty="0" err="1" smtClean="0"/>
              <a:t>Laparosc</a:t>
            </a:r>
            <a:r>
              <a:rPr lang="tr-TR" sz="900" dirty="0" smtClean="0"/>
              <a:t> </a:t>
            </a:r>
            <a:r>
              <a:rPr lang="tr-TR" sz="900" dirty="0" err="1" smtClean="0"/>
              <a:t>Endosc</a:t>
            </a:r>
            <a:r>
              <a:rPr lang="tr-TR" sz="900" dirty="0" smtClean="0"/>
              <a:t> </a:t>
            </a:r>
            <a:r>
              <a:rPr lang="tr-TR" sz="900" dirty="0" err="1" smtClean="0"/>
              <a:t>Percutan</a:t>
            </a:r>
            <a:r>
              <a:rPr lang="tr-TR" sz="900" dirty="0" smtClean="0"/>
              <a:t> </a:t>
            </a:r>
            <a:r>
              <a:rPr lang="tr-TR" sz="900" dirty="0" err="1" smtClean="0"/>
              <a:t>Tech</a:t>
            </a:r>
            <a:r>
              <a:rPr lang="tr-TR" sz="900" dirty="0" smtClean="0"/>
              <a:t> 22:1,2012</a:t>
            </a:r>
            <a:endParaRPr lang="tr-TR" sz="9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600400"/>
          </a:xfrm>
        </p:spPr>
        <p:txBody>
          <a:bodyPr>
            <a:noAutofit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SILC</a:t>
            </a: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instruments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</a:t>
            </a:r>
          </a:p>
          <a:p>
            <a:pPr lvl="1"/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surgeon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surgical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2" indent="0">
              <a:buNone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7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8517632" cy="5400600"/>
          </a:xfrm>
        </p:spPr>
      </p:pic>
    </p:spTree>
    <p:extLst>
      <p:ext uri="{BB962C8B-B14F-4D97-AF65-F5344CB8AC3E}">
        <p14:creationId xmlns:p14="http://schemas.microsoft.com/office/powerpoint/2010/main" val="581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640"/>
            <a:ext cx="8712968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8229600" cy="5472608"/>
          </a:xfrm>
        </p:spPr>
      </p:pic>
    </p:spTree>
    <p:extLst>
      <p:ext uri="{BB962C8B-B14F-4D97-AF65-F5344CB8AC3E}">
        <p14:creationId xmlns:p14="http://schemas.microsoft.com/office/powerpoint/2010/main" val="28051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936</Words>
  <Application>Microsoft Office PowerPoint</Application>
  <PresentationFormat>On-screen Show (4:3)</PresentationFormat>
  <Paragraphs>407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Ofis Teması</vt:lpstr>
      <vt:lpstr>Quality-of- life, Body Image and Cosmesis after Single   Incision Laparoscopic Cholecystectomy (SILC) Versus   Conventional Laparoscopic Cholecystectomy (CLC) </vt:lpstr>
      <vt:lpstr>1.Winslow ER, Brunt LM. Perioperative outcomes of laparoscopic versus open splenectomy:a meta-analysis with an emphasis on complications.Surgery.2003;134:647-653</vt:lpstr>
      <vt:lpstr>PowerPoint Presentation</vt:lpstr>
      <vt:lpstr>2.Pelosi MA, Pelosi MA. Laparoscopic appendectomy using a single umbilical puncture (minilaparoscopy) J Reprod Med 37:588-594 1992 3,Navarra G, Pozza E, Occhionorelli S, CarcoforoP, Donini I. One-wound laparoscopic cholecystectomy.Br J. Surg84:695 1997. </vt:lpstr>
      <vt:lpstr>3. Hirano Y, Watanebe T, Uchida T et al: Single-incision laparoscopic cholecystectomy, single institutionexperience and literature review.World J Gastroenterol 16(2):270-274  2010 4. Lee PC, Lo C, Lai PS et al: Randomized clinical trial of single-incision laparoscopic cholecystectomy versus minilaparoscopic cholecystectomy. Br  J Surg 97(7):1007-1012 2010</vt:lpstr>
      <vt:lpstr>5. Sinan H, Demırbas S, Ozer M.T, Sucullu I, Akyol M: Single-incision laparoscopic chılecystectomy versus laparoscopic cholecystectomy: a prospective randomized study Surg Laparosc Endosc Percutan Tech 22:1,2012</vt:lpstr>
      <vt:lpstr>PowerPoint Presentation</vt:lpstr>
      <vt:lpstr>PowerPoint Presentation</vt:lpstr>
      <vt:lpstr>PowerPoint Presentation</vt:lpstr>
      <vt:lpstr>SILC (6 minutes video sample)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Statistical Analysis</vt:lpstr>
      <vt:lpstr>Statistical Analysis</vt:lpstr>
      <vt:lpstr>Results</vt:lpstr>
      <vt:lpstr>Results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Quality-of- life, Body Image and Cosmesis after Single   Incision Laparoscopic Cholecystectomy Versus Laparoscopic   Cholecystectomy</dc:title>
  <dc:creator>denizim</dc:creator>
  <cp:lastModifiedBy>RUMELA BASU</cp:lastModifiedBy>
  <cp:revision>87</cp:revision>
  <dcterms:created xsi:type="dcterms:W3CDTF">2014-11-03T12:17:42Z</dcterms:created>
  <dcterms:modified xsi:type="dcterms:W3CDTF">2014-11-13T15:02:08Z</dcterms:modified>
</cp:coreProperties>
</file>