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6" r:id="rId2"/>
    <p:sldId id="267" r:id="rId3"/>
    <p:sldId id="256" r:id="rId4"/>
    <p:sldId id="257" r:id="rId5"/>
    <p:sldId id="258" r:id="rId6"/>
    <p:sldId id="259" r:id="rId7"/>
    <p:sldId id="263" r:id="rId8"/>
    <p:sldId id="260" r:id="rId9"/>
    <p:sldId id="265" r:id="rId10"/>
    <p:sldId id="261" r:id="rId11"/>
    <p:sldId id="264" r:id="rId12"/>
    <p:sldId id="268"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1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CCFF9-C644-4DF0-BDD3-5FAADF143253}" type="datetimeFigureOut">
              <a:rPr lang="tr-TR" smtClean="0"/>
              <a:pPr/>
              <a:t>17.08.2015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3F9A0-9833-4B3C-93DC-EDFB0B4F125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1F48328-BC79-439E-A2EB-F66AFDAFF232}" type="datetime1">
              <a:rPr lang="tr-TR" smtClean="0"/>
              <a:pPr/>
              <a:t>17.08.2015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5060D65-DDFD-4913-8AAF-348F422F1A91}" type="datetime1">
              <a:rPr lang="tr-TR" smtClean="0"/>
              <a:pPr/>
              <a:t>17.08.2015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96031EE-A583-4877-A5B3-20AEC505FE66}" type="datetime1">
              <a:rPr lang="tr-TR" smtClean="0"/>
              <a:pPr/>
              <a:t>17.08.2015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5D68AD0-AAAF-4094-AA4B-D2E99B87D6CD}" type="datetime1">
              <a:rPr lang="tr-TR" smtClean="0"/>
              <a:pPr/>
              <a:t>17.08.2015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075D2DD7-E00F-42D8-86F5-8140FD3D5CF4}" type="datetime1">
              <a:rPr lang="tr-TR" smtClean="0"/>
              <a:pPr/>
              <a:t>17.08.2015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ED0B306-BCE6-45D3-9EEA-B137933FEB58}" type="datetime1">
              <a:rPr lang="tr-TR" smtClean="0"/>
              <a:pPr/>
              <a:t>17.08.2015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D663510-2350-4024-9D3B-9C2775CB8115}" type="datetime1">
              <a:rPr lang="tr-TR" smtClean="0"/>
              <a:pPr/>
              <a:t>17.08.2015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C8ACF82-8FF5-484C-848E-FA298834DE7A}" type="datetime1">
              <a:rPr lang="tr-TR" smtClean="0"/>
              <a:pPr/>
              <a:t>17.08.2015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4BC9249-5F3C-4519-A9F6-0074C0AA9073}" type="datetime1">
              <a:rPr lang="tr-TR" smtClean="0"/>
              <a:pPr/>
              <a:t>17.08.2015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94F340D-0BAC-49BC-8D28-305CDD5C0A5D}" type="datetime1">
              <a:rPr lang="tr-TR" smtClean="0"/>
              <a:pPr/>
              <a:t>17.08.2015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8D3F0F9-01A9-46D3-9381-9F593CADBC7D}" type="datetime1">
              <a:rPr lang="tr-TR" smtClean="0"/>
              <a:pPr/>
              <a:t>17.08.2015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6CB5B-3F70-4EAD-9CEE-7F9B06CF813B}" type="datetime1">
              <a:rPr lang="tr-TR" smtClean="0"/>
              <a:pPr/>
              <a:t>17.08.2015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drug-discovery.pharmaceuticalconferences.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About OMICS Group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OMICS Group is an amalgamation of </a:t>
            </a:r>
            <a:r>
              <a:rPr lang="en-US" dirty="0" smtClean="0">
                <a:hlinkClick r:id="rId2"/>
              </a:rPr>
              <a:t>Open Access Publications</a:t>
            </a:r>
            <a:r>
              <a:rPr lang="en-US" dirty="0" smtClean="0"/>
              <a:t> and worldwide international science conferences and events. Established in the year 2007 with the sole aim of making the information on Sciences and technology ‘Open Access’, OMICS Group publishes 500 online open access </a:t>
            </a:r>
            <a:r>
              <a:rPr lang="en-US" dirty="0" smtClean="0">
                <a:hlinkClick r:id="rId3"/>
              </a:rPr>
              <a:t>scholarly journals </a:t>
            </a:r>
            <a:r>
              <a:rPr lang="en-US" dirty="0" smtClean="0"/>
              <a:t>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smtClean="0">
                <a:hlinkClick r:id="rId4"/>
              </a:rPr>
              <a:t>International conferences</a:t>
            </a:r>
            <a:r>
              <a:rPr lang="en-US" dirty="0" smtClean="0"/>
              <a:t> annually across the globe, where knowledge transfer takes place through debates, round table discussions, poster presentations, workshops, symposia and exhibitions.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2050" name="Picture 2" descr="C:\Users\m\Desktop\Kongre Almanya\Beyin pinealektomi SOD ve Gpx.jpg"/>
          <p:cNvPicPr>
            <a:picLocks noChangeAspect="1" noChangeArrowheads="1"/>
          </p:cNvPicPr>
          <p:nvPr/>
        </p:nvPicPr>
        <p:blipFill>
          <a:blip r:embed="rId2" cstate="print"/>
          <a:srcRect/>
          <a:stretch>
            <a:fillRect/>
          </a:stretch>
        </p:blipFill>
        <p:spPr bwMode="auto">
          <a:xfrm>
            <a:off x="4499992" y="188640"/>
            <a:ext cx="3425825" cy="6297613"/>
          </a:xfrm>
          <a:prstGeom prst="rect">
            <a:avLst/>
          </a:prstGeom>
          <a:noFill/>
        </p:spPr>
      </p:pic>
      <p:pic>
        <p:nvPicPr>
          <p:cNvPr id="2051" name="Picture 3" descr="C:\Users\m\Desktop\Kongre Almanya\Beyin pinealektomi MDA.jpg"/>
          <p:cNvPicPr>
            <a:picLocks noChangeAspect="1" noChangeArrowheads="1"/>
          </p:cNvPicPr>
          <p:nvPr/>
        </p:nvPicPr>
        <p:blipFill>
          <a:blip r:embed="rId3" cstate="print"/>
          <a:srcRect/>
          <a:stretch>
            <a:fillRect/>
          </a:stretch>
        </p:blipFill>
        <p:spPr bwMode="auto">
          <a:xfrm>
            <a:off x="755576" y="1988840"/>
            <a:ext cx="3402484" cy="3402484"/>
          </a:xfrm>
          <a:prstGeom prst="rect">
            <a:avLst/>
          </a:prstGeom>
          <a:noFill/>
        </p:spPr>
      </p:pic>
      <p:sp>
        <p:nvSpPr>
          <p:cNvPr id="6" name="5 Slayt Numarası Yer Tutucusu"/>
          <p:cNvSpPr>
            <a:spLocks noGrp="1"/>
          </p:cNvSpPr>
          <p:nvPr>
            <p:ph type="sldNum" sz="quarter" idx="12"/>
          </p:nvPr>
        </p:nvSpPr>
        <p:spPr/>
        <p:txBody>
          <a:bodyPr/>
          <a:lstStyle/>
          <a:p>
            <a:fld id="{B1DEFA8C-F947-479F-BE07-76B6B3F80BF1}" type="slidenum">
              <a:rPr lang="tr-TR" smtClean="0"/>
              <a:pPr/>
              <a:t>10</a:t>
            </a:fld>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b="1" dirty="0" smtClean="0"/>
              <a:t>Conclusion</a:t>
            </a:r>
            <a:endParaRPr lang="tr-TR" dirty="0"/>
          </a:p>
        </p:txBody>
      </p:sp>
      <p:sp>
        <p:nvSpPr>
          <p:cNvPr id="3" name="2 İçerik Yer Tutucusu"/>
          <p:cNvSpPr>
            <a:spLocks noGrp="1"/>
          </p:cNvSpPr>
          <p:nvPr>
            <p:ph idx="1"/>
          </p:nvPr>
        </p:nvSpPr>
        <p:spPr/>
        <p:txBody>
          <a:bodyPr>
            <a:normAutofit/>
          </a:bodyPr>
          <a:lstStyle/>
          <a:p>
            <a:pPr algn="just"/>
            <a:r>
              <a:rPr lang="tr-TR" sz="2800" dirty="0" smtClean="0"/>
              <a:t>T</a:t>
            </a:r>
            <a:r>
              <a:rPr lang="en-US" sz="2800" dirty="0" smtClean="0"/>
              <a:t>he results of the present study demonstrated clearly that </a:t>
            </a:r>
            <a:r>
              <a:rPr lang="en-US" sz="2800" dirty="0" err="1" smtClean="0"/>
              <a:t>pinealectomy</a:t>
            </a:r>
            <a:r>
              <a:rPr lang="en-US" sz="2800" dirty="0" smtClean="0"/>
              <a:t> causes oxidative stress and that melatonin administration can relatively</a:t>
            </a:r>
            <a:r>
              <a:rPr lang="tr-TR" sz="2800" dirty="0" smtClean="0"/>
              <a:t> </a:t>
            </a:r>
            <a:r>
              <a:rPr lang="en-US" sz="2800" dirty="0" smtClean="0"/>
              <a:t>ameliorate this effect in the rats brain.</a:t>
            </a:r>
            <a:endParaRPr lang="tr-TR" sz="2800" dirty="0" smtClean="0"/>
          </a:p>
          <a:p>
            <a:pPr algn="just"/>
            <a:endParaRPr lang="tr-TR" sz="2800"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11</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816864"/>
          </a:xfrm>
        </p:spPr>
        <p:txBody>
          <a:bodyPr/>
          <a:lstStyle/>
          <a:p>
            <a:r>
              <a:rPr smtClean="0"/>
              <a:t> Let us meet again..</a:t>
            </a:r>
            <a:endParaRPr lang="en-US" dirty="0"/>
          </a:p>
        </p:txBody>
      </p:sp>
      <p:sp>
        <p:nvSpPr>
          <p:cNvPr id="3" name="Text Placeholder 2"/>
          <p:cNvSpPr>
            <a:spLocks noGrp="1"/>
          </p:cNvSpPr>
          <p:nvPr>
            <p:ph type="body" idx="1"/>
          </p:nvPr>
        </p:nvSpPr>
        <p:spPr>
          <a:xfrm>
            <a:off x="530352" y="2704664"/>
            <a:ext cx="7772400" cy="3772336"/>
          </a:xfrm>
        </p:spPr>
        <p:txBody>
          <a:bodyPr>
            <a:normAutofit/>
          </a:bodyPr>
          <a:lstStyle/>
          <a:p>
            <a:pPr algn="ctr"/>
            <a:r>
              <a:rPr lang="en-US" dirty="0" smtClean="0"/>
              <a:t>We welcome you to our future conferences of OMICS International</a:t>
            </a:r>
          </a:p>
          <a:p>
            <a:pPr algn="ctr"/>
            <a:r>
              <a:rPr lang="en-US" b="1" dirty="0" smtClean="0"/>
              <a:t>2</a:t>
            </a:r>
            <a:r>
              <a:rPr lang="en-US" b="1" baseline="30000" dirty="0" smtClean="0"/>
              <a:t>nd</a:t>
            </a:r>
            <a:r>
              <a:rPr lang="en-US" b="1" dirty="0" smtClean="0"/>
              <a:t> International Conference and Expo </a:t>
            </a:r>
            <a:br>
              <a:rPr lang="en-US" b="1" dirty="0" smtClean="0"/>
            </a:br>
            <a:r>
              <a:rPr lang="en-US" b="1" dirty="0" smtClean="0"/>
              <a:t>on </a:t>
            </a:r>
          </a:p>
          <a:p>
            <a:pPr algn="ctr"/>
            <a:r>
              <a:rPr lang="en-US" b="1" dirty="0" smtClean="0"/>
              <a:t>Drug Discovery &amp; Designing </a:t>
            </a:r>
          </a:p>
          <a:p>
            <a:pPr algn="ctr"/>
            <a:r>
              <a:rPr lang="en-US" dirty="0" smtClean="0"/>
              <a:t>On</a:t>
            </a:r>
          </a:p>
          <a:p>
            <a:pPr algn="ctr"/>
            <a:r>
              <a:rPr lang="en-US" dirty="0" smtClean="0"/>
              <a:t> </a:t>
            </a:r>
            <a:r>
              <a:rPr lang="en-US" b="1" dirty="0" smtClean="0"/>
              <a:t>October -31 November-02, 2016 </a:t>
            </a:r>
            <a:r>
              <a:rPr lang="en-US" dirty="0" smtClean="0"/>
              <a:t>at </a:t>
            </a:r>
            <a:r>
              <a:rPr lang="en-US" b="1" dirty="0" smtClean="0"/>
              <a:t>Istanbul, Turkey</a:t>
            </a:r>
          </a:p>
          <a:p>
            <a:endParaRPr lang="en-US" dirty="0" smtClean="0">
              <a:hlinkClick r:id="rId2"/>
            </a:endParaRPr>
          </a:p>
          <a:p>
            <a:r>
              <a:rPr lang="en-US" dirty="0" smtClean="0">
                <a:hlinkClick r:id="rId2"/>
              </a:rPr>
              <a:t>http://drug-discovery.pharmaceuticalconferences.com/</a:t>
            </a:r>
            <a:endParaRPr lang="en-US" dirty="0" smtClean="0"/>
          </a:p>
          <a:p>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OMICS International Conferences</a:t>
            </a:r>
            <a:endParaRPr lang="en-US" dirty="0"/>
          </a:p>
        </p:txBody>
      </p:sp>
      <p:sp>
        <p:nvSpPr>
          <p:cNvPr id="3" name="Content Placeholder 2"/>
          <p:cNvSpPr>
            <a:spLocks noGrp="1"/>
          </p:cNvSpPr>
          <p:nvPr>
            <p:ph idx="1"/>
          </p:nvPr>
        </p:nvSpPr>
        <p:spPr>
          <a:xfrm>
            <a:off x="457200" y="1935480"/>
            <a:ext cx="8229600" cy="4465320"/>
          </a:xfrm>
        </p:spPr>
        <p:txBody>
          <a:bodyPr>
            <a:normAutofit fontScale="70000" lnSpcReduction="20000"/>
          </a:bodyPr>
          <a:lstStyle/>
          <a:p>
            <a:pPr marL="0" indent="0" algn="just">
              <a:buNone/>
            </a:pPr>
            <a:r>
              <a:rPr lang="en-US" dirty="0" smtClean="0"/>
              <a:t>OMICS International is a pioneer and leading science event organizer, which publishes around 500 open access journals and conducts over 500 Medical, Clinical, Engineering, Life Sciences, Pharma scientific conferences all over the globe annually with the support of more than 1000 scientific associations and 30,000 editorial board members and 3.5 million followers to its credit.</a:t>
            </a:r>
          </a:p>
          <a:p>
            <a:pPr marL="0" indent="0" algn="just">
              <a:buNone/>
            </a:pPr>
            <a:endParaRPr lang="en-US" dirty="0" smtClean="0"/>
          </a:p>
          <a:p>
            <a:pPr marL="0" indent="0" algn="just">
              <a:buNone/>
            </a:pPr>
            <a:r>
              <a:rPr lang="en-US" dirty="0" smtClean="0"/>
              <a:t>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dirty="0" err="1" smtClean="0"/>
              <a:t>Bengaluru</a:t>
            </a:r>
            <a:r>
              <a:rPr lang="en-US" dirty="0" smtClean="0"/>
              <a:t> and Mumbai.</a:t>
            </a:r>
          </a:p>
          <a:p>
            <a:pPr>
              <a:buNone/>
            </a:pP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en-US" sz="3600" dirty="0" smtClean="0">
                <a:effectLst>
                  <a:outerShdw blurRad="38100" dist="38100" dir="2700000" algn="tl">
                    <a:srgbClr val="000000">
                      <a:alpha val="43137"/>
                    </a:srgbClr>
                  </a:outerShdw>
                </a:effectLst>
              </a:rPr>
              <a:t>PİNEALECTOMY CAUSES OXİDATİVE STRESS İN THE BRAİN TİSSUE OF RATS UNDERWENT TO ABDOMİNAL SURGERY </a:t>
            </a:r>
            <a:r>
              <a:rPr lang="tr-TR" dirty="0" smtClean="0"/>
              <a:t/>
            </a:r>
            <a:br>
              <a:rPr lang="tr-TR" dirty="0" smtClean="0"/>
            </a:br>
            <a:endParaRPr lang="tr-TR" dirty="0"/>
          </a:p>
        </p:txBody>
      </p:sp>
      <p:sp>
        <p:nvSpPr>
          <p:cNvPr id="5" name="4 Alt Başlık"/>
          <p:cNvSpPr>
            <a:spLocks noGrp="1"/>
          </p:cNvSpPr>
          <p:nvPr>
            <p:ph type="subTitle" idx="1"/>
          </p:nvPr>
        </p:nvSpPr>
        <p:spPr>
          <a:xfrm>
            <a:off x="1371600" y="4869160"/>
            <a:ext cx="6400800" cy="769640"/>
          </a:xfrm>
        </p:spPr>
        <p:txBody>
          <a:bodyPr/>
          <a:lstStyle/>
          <a:p>
            <a:r>
              <a:rPr lang="tr-TR" dirty="0" err="1" smtClean="0"/>
              <a:t>Assoc</a:t>
            </a:r>
            <a:r>
              <a:rPr lang="tr-TR" dirty="0" smtClean="0"/>
              <a:t>. Prof. Mehmet </a:t>
            </a:r>
            <a:r>
              <a:rPr lang="tr-TR" dirty="0" err="1" smtClean="0"/>
              <a:t>Ozler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3</a:t>
            </a:fld>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sp>
        <p:nvSpPr>
          <p:cNvPr id="5" name="4 İçerik Yer Tutucusu"/>
          <p:cNvSpPr>
            <a:spLocks noGrp="1"/>
          </p:cNvSpPr>
          <p:nvPr>
            <p:ph idx="1"/>
          </p:nvPr>
        </p:nvSpPr>
        <p:spPr>
          <a:xfrm>
            <a:off x="457200" y="908720"/>
            <a:ext cx="8229600" cy="5544615"/>
          </a:xfrm>
        </p:spPr>
        <p:txBody>
          <a:bodyPr>
            <a:normAutofit/>
          </a:bodyPr>
          <a:lstStyle/>
          <a:p>
            <a:pPr algn="just"/>
            <a:r>
              <a:rPr lang="en-US" sz="2800" dirty="0" smtClean="0"/>
              <a:t>Melatonin; the main secreted substance of the pineal gland is a molecule consisting of </a:t>
            </a:r>
            <a:r>
              <a:rPr lang="en-US" sz="2800" dirty="0" err="1" smtClean="0"/>
              <a:t>indole</a:t>
            </a:r>
            <a:r>
              <a:rPr lang="en-US" sz="2800" dirty="0" smtClean="0"/>
              <a:t> structure which is found in all aerobic living beings from unicellular to mammals. </a:t>
            </a:r>
            <a:endParaRPr lang="tr-TR" sz="2800" dirty="0" smtClean="0"/>
          </a:p>
          <a:p>
            <a:pPr algn="just"/>
            <a:endParaRPr lang="tr-TR" sz="2800" dirty="0" smtClean="0"/>
          </a:p>
          <a:p>
            <a:pPr algn="just"/>
            <a:r>
              <a:rPr lang="en-US" sz="2800" dirty="0" smtClean="0"/>
              <a:t>It is known to be associated with many biological events such as biological rhythms, sexual maturation, reproduction</a:t>
            </a:r>
            <a:r>
              <a:rPr lang="tr-TR" sz="2800" dirty="0" smtClean="0"/>
              <a:t>, </a:t>
            </a:r>
            <a:r>
              <a:rPr lang="en-US" sz="2800" dirty="0" smtClean="0"/>
              <a:t>sleep, mood and immunity. </a:t>
            </a:r>
            <a:endParaRPr lang="tr-TR" sz="2800" dirty="0" smtClean="0"/>
          </a:p>
          <a:p>
            <a:pPr algn="just"/>
            <a:endParaRPr lang="tr-TR" sz="2800" dirty="0" smtClean="0"/>
          </a:p>
          <a:p>
            <a:pPr algn="just"/>
            <a:r>
              <a:rPr lang="en-US" sz="2800" dirty="0" smtClean="0"/>
              <a:t>It has also been shown to have an antioxidant effect in various in vivo and in vitro studies </a:t>
            </a:r>
            <a:endParaRPr lang="tr-TR" sz="2800" dirty="0" smtClean="0"/>
          </a:p>
          <a:p>
            <a:pPr algn="just"/>
            <a:endParaRPr lang="tr-TR" sz="2800"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4</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sp>
        <p:nvSpPr>
          <p:cNvPr id="5" name="4 İçerik Yer Tutucusu"/>
          <p:cNvSpPr>
            <a:spLocks noGrp="1"/>
          </p:cNvSpPr>
          <p:nvPr>
            <p:ph idx="1"/>
          </p:nvPr>
        </p:nvSpPr>
        <p:spPr/>
        <p:txBody>
          <a:bodyPr>
            <a:normAutofit/>
          </a:bodyPr>
          <a:lstStyle/>
          <a:p>
            <a:pPr algn="just"/>
            <a:r>
              <a:rPr lang="en-US" dirty="0" smtClean="0"/>
              <a:t>However, it is a fact that mechanisms of antioxidant enzymes </a:t>
            </a:r>
            <a:r>
              <a:rPr lang="tr-TR" dirty="0" err="1" smtClean="0"/>
              <a:t>may</a:t>
            </a:r>
            <a:r>
              <a:rPr lang="tr-TR" dirty="0" smtClean="0"/>
              <a:t> </a:t>
            </a:r>
            <a:r>
              <a:rPr lang="en-US" dirty="0" smtClean="0"/>
              <a:t>not depend on just melatonin. </a:t>
            </a:r>
            <a:endParaRPr lang="tr-TR" dirty="0" smtClean="0"/>
          </a:p>
          <a:p>
            <a:pPr algn="just"/>
            <a:r>
              <a:rPr lang="en-US" dirty="0" smtClean="0"/>
              <a:t>By thinking over these explanations in our study we aimed to investigate levels of oxidant/antioxidant parameters on brain tissue as remote organ effect on rats being applied peritoneal adhesion. </a:t>
            </a:r>
            <a:endParaRPr lang="tr-TR" dirty="0" smtClean="0"/>
          </a:p>
          <a:p>
            <a:pPr algn="just"/>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sp>
        <p:nvSpPr>
          <p:cNvPr id="5" name="4 İçerik Yer Tutucusu"/>
          <p:cNvSpPr>
            <a:spLocks noGrp="1"/>
          </p:cNvSpPr>
          <p:nvPr>
            <p:ph idx="1"/>
          </p:nvPr>
        </p:nvSpPr>
        <p:spPr>
          <a:xfrm>
            <a:off x="457200" y="1600200"/>
            <a:ext cx="8229600" cy="4997152"/>
          </a:xfrm>
        </p:spPr>
        <p:txBody>
          <a:bodyPr>
            <a:normAutofit/>
          </a:bodyPr>
          <a:lstStyle/>
          <a:p>
            <a:r>
              <a:rPr lang="en-US" dirty="0" smtClean="0"/>
              <a:t>In this study 21 Sprague-</a:t>
            </a:r>
            <a:r>
              <a:rPr lang="en-US" dirty="0" err="1" smtClean="0"/>
              <a:t>Dawley</a:t>
            </a:r>
            <a:r>
              <a:rPr lang="en-US" dirty="0" smtClean="0"/>
              <a:t> male rats were divided into three groups. </a:t>
            </a:r>
            <a:endParaRPr lang="tr-TR" dirty="0" smtClean="0"/>
          </a:p>
          <a:p>
            <a:pPr lvl="1"/>
            <a:r>
              <a:rPr lang="tr-TR" dirty="0" err="1" smtClean="0"/>
              <a:t>Control</a:t>
            </a:r>
            <a:endParaRPr lang="tr-TR" dirty="0" smtClean="0"/>
          </a:p>
          <a:p>
            <a:pPr lvl="1"/>
            <a:r>
              <a:rPr lang="tr-TR" dirty="0" err="1" smtClean="0"/>
              <a:t>Pnealectomy</a:t>
            </a:r>
            <a:endParaRPr lang="tr-TR" dirty="0" smtClean="0"/>
          </a:p>
          <a:p>
            <a:pPr lvl="1"/>
            <a:r>
              <a:rPr lang="tr-TR" dirty="0" err="1" smtClean="0"/>
              <a:t>Pinealectomy</a:t>
            </a:r>
            <a:r>
              <a:rPr lang="tr-TR" dirty="0" smtClean="0"/>
              <a:t>+melatonin</a:t>
            </a:r>
          </a:p>
          <a:p>
            <a:pPr lvl="1"/>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p:txBody>
      </p:sp>
      <p:sp>
        <p:nvSpPr>
          <p:cNvPr id="7" name="6 Slayt Numarası Yer Tutucusu"/>
          <p:cNvSpPr>
            <a:spLocks noGrp="1"/>
          </p:cNvSpPr>
          <p:nvPr>
            <p:ph type="sldNum" sz="quarter" idx="12"/>
          </p:nvPr>
        </p:nvSpPr>
        <p:spPr/>
        <p:txBody>
          <a:bodyPr/>
          <a:lstStyle/>
          <a:p>
            <a:fld id="{B1DEFA8C-F947-479F-BE07-76B6B3F80BF1}" type="slidenum">
              <a:rPr lang="tr-TR" smtClean="0"/>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600200"/>
            <a:ext cx="8435280" cy="4525963"/>
          </a:xfrm>
        </p:spPr>
        <p:txBody>
          <a:bodyPr/>
          <a:lstStyle/>
          <a:p>
            <a:pPr algn="just"/>
            <a:r>
              <a:rPr lang="en-US" dirty="0" smtClean="0"/>
              <a:t>In the first phase of this study </a:t>
            </a:r>
            <a:r>
              <a:rPr lang="en-US" dirty="0" err="1" smtClean="0"/>
              <a:t>pinealectomy</a:t>
            </a:r>
            <a:r>
              <a:rPr lang="en-US" dirty="0" smtClean="0"/>
              <a:t> procedure was applied on two groups. These groups were left on their own for 15 days. </a:t>
            </a:r>
            <a:endParaRPr lang="tr-TR" dirty="0" smtClean="0"/>
          </a:p>
          <a:p>
            <a:pPr algn="just"/>
            <a:endParaRPr lang="tr-TR" dirty="0"/>
          </a:p>
        </p:txBody>
      </p:sp>
      <p:sp>
        <p:nvSpPr>
          <p:cNvPr id="4" name="3 Dikdörtgen"/>
          <p:cNvSpPr/>
          <p:nvPr/>
        </p:nvSpPr>
        <p:spPr>
          <a:xfrm>
            <a:off x="395536" y="6237312"/>
            <a:ext cx="6984776" cy="307777"/>
          </a:xfrm>
          <a:prstGeom prst="rect">
            <a:avLst/>
          </a:prstGeom>
        </p:spPr>
        <p:txBody>
          <a:bodyPr wrap="square">
            <a:spAutoFit/>
          </a:bodyPr>
          <a:lstStyle/>
          <a:p>
            <a:r>
              <a:rPr lang="tr-TR" sz="1400" dirty="0" smtClean="0"/>
              <a:t>http://jpp.krakow.pl/journal/archive/11_06_s5/articles/04_article.html</a:t>
            </a:r>
            <a:endParaRPr lang="tr-TR" sz="1400" dirty="0"/>
          </a:p>
        </p:txBody>
      </p:sp>
      <p:pic>
        <p:nvPicPr>
          <p:cNvPr id="1026" name="Picture 2" descr="http://jpp.krakow.pl/journal/archive/11_06_s5/gfx/rys0401.gif"/>
          <p:cNvPicPr>
            <a:picLocks noChangeAspect="1" noChangeArrowheads="1"/>
          </p:cNvPicPr>
          <p:nvPr/>
        </p:nvPicPr>
        <p:blipFill>
          <a:blip r:embed="rId2" cstate="print"/>
          <a:srcRect/>
          <a:stretch>
            <a:fillRect/>
          </a:stretch>
        </p:blipFill>
        <p:spPr bwMode="auto">
          <a:xfrm>
            <a:off x="611560" y="3579906"/>
            <a:ext cx="4248472" cy="2630386"/>
          </a:xfrm>
          <a:prstGeom prst="rect">
            <a:avLst/>
          </a:prstGeom>
          <a:noFill/>
        </p:spPr>
      </p:pic>
      <p:sp>
        <p:nvSpPr>
          <p:cNvPr id="6" name="5 Slayt Numarası Yer Tutucusu"/>
          <p:cNvSpPr>
            <a:spLocks noGrp="1"/>
          </p:cNvSpPr>
          <p:nvPr>
            <p:ph type="sldNum" sz="quarter" idx="12"/>
          </p:nvPr>
        </p:nvSpPr>
        <p:spPr/>
        <p:txBody>
          <a:bodyPr/>
          <a:lstStyle/>
          <a:p>
            <a:fld id="{B1DEFA8C-F947-479F-BE07-76B6B3F80BF1}" type="slidenum">
              <a:rPr lang="tr-TR" smtClean="0"/>
              <a:pPr/>
              <a:t>7</a:t>
            </a:fld>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57200" y="404664"/>
            <a:ext cx="8229600" cy="6120680"/>
          </a:xfrm>
        </p:spPr>
        <p:txBody>
          <a:bodyPr>
            <a:normAutofit fontScale="70000" lnSpcReduction="20000"/>
          </a:bodyPr>
          <a:lstStyle/>
          <a:p>
            <a:pPr algn="just"/>
            <a:r>
              <a:rPr lang="en-US" sz="3400" dirty="0" smtClean="0"/>
              <a:t>15 days later from </a:t>
            </a:r>
            <a:r>
              <a:rPr lang="en-US" sz="3400" dirty="0" err="1" smtClean="0"/>
              <a:t>pinealectomy</a:t>
            </a:r>
            <a:r>
              <a:rPr lang="en-US" sz="3400" dirty="0" smtClean="0"/>
              <a:t>, peritoneal adhesion model was prepared by making incision in </a:t>
            </a:r>
            <a:r>
              <a:rPr lang="en-US" sz="3400" dirty="0" err="1" smtClean="0"/>
              <a:t>cecums</a:t>
            </a:r>
            <a:r>
              <a:rPr lang="en-US" sz="3400" dirty="0" smtClean="0"/>
              <a:t> of rats and suturing them. </a:t>
            </a:r>
            <a:endParaRPr lang="tr-TR" sz="3400" dirty="0" smtClean="0"/>
          </a:p>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r>
              <a:rPr lang="en-US" sz="3400" dirty="0" smtClean="0"/>
              <a:t>One of the groups on which </a:t>
            </a:r>
            <a:r>
              <a:rPr lang="en-US" sz="3400" dirty="0" err="1" smtClean="0"/>
              <a:t>pinealectomy</a:t>
            </a:r>
            <a:r>
              <a:rPr lang="en-US" sz="3400" dirty="0" smtClean="0"/>
              <a:t> was applied single doze 5mg/kg oral melatonin was applied for 15 days. </a:t>
            </a:r>
            <a:endParaRPr lang="tr-TR" sz="3400" dirty="0" smtClean="0"/>
          </a:p>
          <a:p>
            <a:pPr algn="just"/>
            <a:r>
              <a:rPr lang="en-US" sz="3400" dirty="0" smtClean="0"/>
              <a:t>This process was begun just after the operation and followed everyday throughout 15 days. </a:t>
            </a:r>
            <a:endParaRPr lang="tr-TR" sz="3400" dirty="0" smtClean="0"/>
          </a:p>
          <a:p>
            <a:pPr algn="just"/>
            <a:endParaRPr lang="tr-TR" dirty="0" smtClean="0"/>
          </a:p>
          <a:p>
            <a:pPr algn="just"/>
            <a:endParaRPr lang="tr-TR" dirty="0"/>
          </a:p>
        </p:txBody>
      </p:sp>
      <p:pic>
        <p:nvPicPr>
          <p:cNvPr id="1026" name="Picture 2" descr="D:\MAKALE\LABARATUVAR\Yeni Klasör\DSCN9389.TIF"/>
          <p:cNvPicPr>
            <a:picLocks noChangeAspect="1" noChangeArrowheads="1" noCrop="1"/>
          </p:cNvPicPr>
          <p:nvPr/>
        </p:nvPicPr>
        <p:blipFill>
          <a:blip r:embed="rId2" cstate="print"/>
          <a:srcRect/>
          <a:stretch>
            <a:fillRect/>
          </a:stretch>
        </p:blipFill>
        <p:spPr bwMode="auto">
          <a:xfrm>
            <a:off x="899592" y="1556792"/>
            <a:ext cx="3744670" cy="2808312"/>
          </a:xfrm>
          <a:prstGeom prst="rect">
            <a:avLst/>
          </a:prstGeom>
          <a:noFill/>
        </p:spPr>
      </p:pic>
      <p:sp>
        <p:nvSpPr>
          <p:cNvPr id="5" name="4 Slayt Numarası Yer Tutucusu"/>
          <p:cNvSpPr>
            <a:spLocks noGrp="1"/>
          </p:cNvSpPr>
          <p:nvPr>
            <p:ph type="sldNum" sz="quarter" idx="12"/>
          </p:nvPr>
        </p:nvSpPr>
        <p:spPr/>
        <p:txBody>
          <a:bodyPr/>
          <a:lstStyle/>
          <a:p>
            <a:fld id="{B1DEFA8C-F947-479F-BE07-76B6B3F80BF1}" type="slidenum">
              <a:rPr lang="tr-TR" smtClean="0"/>
              <a:pPr/>
              <a:t>8</a:t>
            </a:fld>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en-US" dirty="0" smtClean="0"/>
              <a:t>At the end of fifteen days, Apart from evaluation of adhesion lesions, their cranium were opened and their brain tissues were excised. </a:t>
            </a:r>
            <a:endParaRPr lang="tr-TR" dirty="0" smtClean="0"/>
          </a:p>
          <a:p>
            <a:pPr lvl="1"/>
            <a:r>
              <a:rPr lang="en-US" dirty="0" err="1" smtClean="0"/>
              <a:t>Malondialdehyde</a:t>
            </a:r>
            <a:r>
              <a:rPr lang="en-US" dirty="0" smtClean="0"/>
              <a:t> (MDA), </a:t>
            </a:r>
            <a:r>
              <a:rPr lang="tr-TR" dirty="0" smtClean="0"/>
              <a:t>	</a:t>
            </a:r>
          </a:p>
          <a:p>
            <a:pPr lvl="1"/>
            <a:r>
              <a:rPr lang="en-US" dirty="0" smtClean="0"/>
              <a:t>Superoxide dismutase (SOD), </a:t>
            </a:r>
            <a:endParaRPr lang="tr-TR" dirty="0" smtClean="0"/>
          </a:p>
          <a:p>
            <a:pPr lvl="1"/>
            <a:r>
              <a:rPr lang="en-US" dirty="0" err="1" smtClean="0"/>
              <a:t>Glutathion</a:t>
            </a:r>
            <a:r>
              <a:rPr lang="en-US" dirty="0" smtClean="0"/>
              <a:t> </a:t>
            </a:r>
            <a:r>
              <a:rPr lang="en-US" dirty="0" err="1" smtClean="0"/>
              <a:t>peroxidase</a:t>
            </a:r>
            <a:r>
              <a:rPr lang="en-US" dirty="0" smtClean="0"/>
              <a:t> (GSH-</a:t>
            </a:r>
            <a:r>
              <a:rPr lang="en-US" dirty="0" err="1" smtClean="0"/>
              <a:t>Px</a:t>
            </a:r>
            <a:r>
              <a:rPr lang="en-US" dirty="0" smtClean="0"/>
              <a:t>)</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9</a:t>
            </a:fld>
            <a:endParaRPr lang="tr-T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597</Words>
  <Application>Microsoft Office PowerPoint</Application>
  <PresentationFormat>On-screen Show (4:3)</PresentationFormat>
  <Paragraphs>63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Ofis Teması</vt:lpstr>
      <vt:lpstr> About OMICS Group</vt:lpstr>
      <vt:lpstr> OMICS International Conferences</vt:lpstr>
      <vt:lpstr>PİNEALECTOMY CAUSES OXİDATİVE STRESS İN THE BRAİN TİSSUE OF RATS UNDERWENT TO ABDOMİNAL SURGERY  </vt:lpstr>
      <vt:lpstr>Slide 4</vt:lpstr>
      <vt:lpstr>Slide 5</vt:lpstr>
      <vt:lpstr>Slide 6</vt:lpstr>
      <vt:lpstr>Slide 7</vt:lpstr>
      <vt:lpstr>Slide 8</vt:lpstr>
      <vt:lpstr>Slide 9</vt:lpstr>
      <vt:lpstr>Slide 10</vt:lpstr>
      <vt:lpstr>Conclusion</vt:lpstr>
      <vt:lpstr> 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Pinealectomy causes Oxidative stress in the brain tissue of rats underwent to abdominal surgery</dc:title>
  <dc:creator>m</dc:creator>
  <cp:lastModifiedBy>faizi Siraj</cp:lastModifiedBy>
  <cp:revision>12</cp:revision>
  <dcterms:created xsi:type="dcterms:W3CDTF">2015-08-07T20:45:57Z</dcterms:created>
  <dcterms:modified xsi:type="dcterms:W3CDTF">2015-08-17T14:45:06Z</dcterms:modified>
</cp:coreProperties>
</file>