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28"/>
  </p:notesMasterIdLst>
  <p:handoutMasterIdLst>
    <p:handoutMasterId r:id="rId29"/>
  </p:handoutMasterIdLst>
  <p:sldIdLst>
    <p:sldId id="283" r:id="rId3"/>
    <p:sldId id="335" r:id="rId4"/>
    <p:sldId id="336" r:id="rId5"/>
    <p:sldId id="375" r:id="rId6"/>
    <p:sldId id="337" r:id="rId7"/>
    <p:sldId id="339" r:id="rId8"/>
    <p:sldId id="342" r:id="rId9"/>
    <p:sldId id="361" r:id="rId10"/>
    <p:sldId id="346" r:id="rId11"/>
    <p:sldId id="348" r:id="rId12"/>
    <p:sldId id="363" r:id="rId13"/>
    <p:sldId id="352" r:id="rId14"/>
    <p:sldId id="364" r:id="rId15"/>
    <p:sldId id="366" r:id="rId16"/>
    <p:sldId id="367" r:id="rId17"/>
    <p:sldId id="365" r:id="rId18"/>
    <p:sldId id="369" r:id="rId19"/>
    <p:sldId id="370" r:id="rId20"/>
    <p:sldId id="371" r:id="rId21"/>
    <p:sldId id="377" r:id="rId22"/>
    <p:sldId id="372" r:id="rId23"/>
    <p:sldId id="373" r:id="rId24"/>
    <p:sldId id="378" r:id="rId25"/>
    <p:sldId id="360" r:id="rId26"/>
    <p:sldId id="305" r:id="rId27"/>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21" d="100"/>
          <a:sy n="121" d="100"/>
        </p:scale>
        <p:origin x="1325" y="8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22" y="-102"/>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15B4CE5C-A263-432F-9A03-DC522874E2C0}" type="datetimeFigureOut">
              <a:rPr lang="en-US" smtClean="0"/>
              <a:pPr/>
              <a:t>8/24/2015</a:t>
            </a:fld>
            <a:endParaRPr lang="en-US"/>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08C462D1-CB85-4BFE-81A2-274A1A362EB0}" type="slidenum">
              <a:rPr lang="en-US" smtClean="0"/>
              <a:pPr/>
              <a:t>‹#›</a:t>
            </a:fld>
            <a:endParaRPr lang="en-US"/>
          </a:p>
        </p:txBody>
      </p:sp>
    </p:spTree>
    <p:extLst>
      <p:ext uri="{BB962C8B-B14F-4D97-AF65-F5344CB8AC3E}">
        <p14:creationId xmlns:p14="http://schemas.microsoft.com/office/powerpoint/2010/main" val="9840849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ACA35420-2ADE-482B-8B9E-9283CC375444}" type="datetimeFigureOut">
              <a:rPr lang="en-US" smtClean="0"/>
              <a:pPr/>
              <a:t>8/24/2015</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7D764115-9FCD-46A2-96C3-EBF17E0412AD}" type="slidenum">
              <a:rPr lang="en-US" smtClean="0"/>
              <a:pPr/>
              <a:t>‹#›</a:t>
            </a:fld>
            <a:endParaRPr lang="en-US"/>
          </a:p>
        </p:txBody>
      </p:sp>
    </p:spTree>
    <p:extLst>
      <p:ext uri="{BB962C8B-B14F-4D97-AF65-F5344CB8AC3E}">
        <p14:creationId xmlns:p14="http://schemas.microsoft.com/office/powerpoint/2010/main" val="17782181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elimination of the cable connecting video sources and projectors</a:t>
            </a:r>
          </a:p>
          <a:p>
            <a:pPr eaLnBrk="1" hangingPunct="1">
              <a:spcBef>
                <a:spcPct val="0"/>
              </a:spcBef>
            </a:pPr>
            <a:r>
              <a:rPr lang="en-US" dirty="0" smtClean="0"/>
              <a:t>practical high band-width wireless links to either high capacity or low power computing or storage devices such as hard drives or digital video cameras</a:t>
            </a:r>
          </a:p>
          <a:p>
            <a:pPr eaLnBrk="1" hangingPunct="1">
              <a:spcBef>
                <a:spcPct val="0"/>
              </a:spcBef>
            </a:pPr>
            <a:r>
              <a:rPr lang="en-US" dirty="0" smtClean="0"/>
              <a:t>delivery of high definition uncompressed baseband audio and video without high definition multimedia interface (HDMI) wires</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898A88-D90E-4F23-BD48-8A107A5FD6ED}"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41532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smtClean="0"/>
              <a:t>RF over Fiber</a:t>
            </a:r>
            <a:endParaRPr lang="en-US" smtClean="0"/>
          </a:p>
          <a:p>
            <a:pPr eaLnBrk="1" hangingPunct="1">
              <a:spcBef>
                <a:spcPct val="0"/>
              </a:spcBef>
            </a:pPr>
            <a:r>
              <a:rPr lang="en-US" smtClean="0"/>
              <a:t>For this method mm-wave signals at the CO are transmitted directly over fiber. This method removes need of frequency translation at BSs. But, the drawback is that high speed optical devices (e.g. optical modulator, photodetector) are required.   Also, significant effect of fiber chromatic dispersion on the detected mm-wave wireless signals is necessary to be controlled [9].</a:t>
            </a:r>
          </a:p>
          <a:p>
            <a:pPr eaLnBrk="1" hangingPunct="1">
              <a:spcBef>
                <a:spcPct val="0"/>
              </a:spcBef>
            </a:pPr>
            <a:r>
              <a:rPr lang="en-US" b="1" i="1" smtClean="0"/>
              <a:t>IF over Fiber</a:t>
            </a:r>
            <a:endParaRPr lang="en-US" smtClean="0"/>
          </a:p>
          <a:p>
            <a:pPr eaLnBrk="1" hangingPunct="1">
              <a:spcBef>
                <a:spcPct val="0"/>
              </a:spcBef>
            </a:pPr>
            <a:r>
              <a:rPr lang="en-US" smtClean="0"/>
              <a:t>Intermediate frequency (IF) Signals are transmitted at the CO in this method. Chromatic dispersion effect of fiber on the signal transmission and required speed of optical components are reduced significantly. But in return, the complexity of the antenna BS hardware is added in order to translate the IF signals to mm-waves.</a:t>
            </a:r>
          </a:p>
          <a:p>
            <a:pPr eaLnBrk="1" hangingPunct="1">
              <a:spcBef>
                <a:spcPct val="0"/>
              </a:spcBef>
            </a:pPr>
            <a:r>
              <a:rPr lang="en-US" smtClean="0"/>
              <a:t>All frequency up-conversion process is done at the Antenna BSs. In this method the fiber chromatic dispersion and the required speed for optical components are the least. But, the drawback is the highest complexity for BSs.</a:t>
            </a:r>
          </a:p>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CFBAB-6967-4CA2-BCA1-904B27EA24D2}"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1577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RF power degradation is the difference between RF power detected at the photodetector for fiber length of L km and 0 km. In case of ODSB there are two signal sidebands. So the phase difference due to fiber chromatic dispersion between two beat components at the RF ferequency causes the RF power degradation</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E0FB42-1D5F-4136-94E1-759D17A1388A}"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316600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764115-9FCD-46A2-96C3-EBF17E0412AD}" type="slidenum">
              <a:rPr lang="en-US" smtClean="0"/>
              <a:pPr/>
              <a:t>23</a:t>
            </a:fld>
            <a:endParaRPr lang="en-US"/>
          </a:p>
        </p:txBody>
      </p:sp>
    </p:spTree>
    <p:extLst>
      <p:ext uri="{BB962C8B-B14F-4D97-AF65-F5344CB8AC3E}">
        <p14:creationId xmlns:p14="http://schemas.microsoft.com/office/powerpoint/2010/main" val="81591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test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533400" y="6400800"/>
            <a:ext cx="1204913" cy="323850"/>
          </a:xfrm>
          <a:prstGeom prst="rect">
            <a:avLst/>
          </a:prstGeom>
          <a:noFill/>
          <a:ln w="9525">
            <a:noFill/>
            <a:miter lim="800000"/>
            <a:headEnd/>
            <a:tailEnd/>
          </a:ln>
        </p:spPr>
      </p:pic>
      <p:pic>
        <p:nvPicPr>
          <p:cNvPr id="3" name="Picture 7" descr="CE3"/>
          <p:cNvPicPr>
            <a:picLocks noChangeAspect="1" noChangeArrowheads="1"/>
          </p:cNvPicPr>
          <p:nvPr userDrawn="1"/>
        </p:nvPicPr>
        <p:blipFill>
          <a:blip r:embed="rId3" cstate="print"/>
          <a:srcRect/>
          <a:stretch>
            <a:fillRect/>
          </a:stretch>
        </p:blipFill>
        <p:spPr bwMode="auto">
          <a:xfrm>
            <a:off x="7543800" y="6411913"/>
            <a:ext cx="914400" cy="446087"/>
          </a:xfrm>
          <a:prstGeom prst="rect">
            <a:avLst/>
          </a:prstGeom>
          <a:noFill/>
          <a:ln w="9525">
            <a:noFill/>
            <a:miter lim="800000"/>
            <a:headEnd/>
            <a:tailEnd/>
          </a:ln>
        </p:spPr>
      </p:pic>
      <p:sp>
        <p:nvSpPr>
          <p:cNvPr id="4" name="TextBox 3"/>
          <p:cNvSpPr txBox="1"/>
          <p:nvPr userDrawn="1"/>
        </p:nvSpPr>
        <p:spPr>
          <a:xfrm>
            <a:off x="2590800" y="6400800"/>
            <a:ext cx="3505200" cy="276225"/>
          </a:xfrm>
          <a:prstGeom prst="rect">
            <a:avLst/>
          </a:prstGeom>
          <a:noFill/>
        </p:spPr>
        <p:txBody>
          <a:bodyPr>
            <a:spAutoFit/>
          </a:bodyPr>
          <a:lstStyle/>
          <a:p>
            <a:pPr>
              <a:defRPr/>
            </a:pPr>
            <a:r>
              <a:rPr lang="en-US" sz="1200" dirty="0">
                <a:solidFill>
                  <a:schemeClr val="tx2"/>
                </a:solidFill>
              </a:rPr>
              <a:t>Center for Excellence in Engineering Education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BFCC5-80EC-488B-ADD4-FFC2E84904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5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CC31D-63F1-4881-9C60-FC962B6C66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57200"/>
            <a:ext cx="8153400" cy="1754326"/>
          </a:xfrm>
          <a:prstGeom prst="rect">
            <a:avLst/>
          </a:prstGeom>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latin typeface="Arial" pitchFamily="34" charset="0"/>
                <a:ea typeface="Times New Roman"/>
                <a:cs typeface="Arial" pitchFamily="34" charset="0"/>
              </a:rPr>
              <a:t>Photonic Generation of Millimeter Wave Signals for Wireless Applications</a:t>
            </a:r>
            <a:endPar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394663" y="2514600"/>
            <a:ext cx="8305800" cy="3693319"/>
          </a:xfrm>
          <a:prstGeom prst="rect">
            <a:avLst/>
          </a:prstGeom>
          <a:noFill/>
        </p:spPr>
        <p:txBody>
          <a:bodyPr wrap="square" rtlCol="0">
            <a:spAutoFit/>
          </a:bodyPr>
          <a:lstStyle/>
          <a:p>
            <a:pPr algn="ctr"/>
            <a:r>
              <a:rPr lang="en-US" sz="2400" dirty="0" smtClean="0">
                <a:solidFill>
                  <a:schemeClr val="tx2"/>
                </a:solidFill>
              </a:rPr>
              <a:t>Mehdi </a:t>
            </a:r>
            <a:r>
              <a:rPr lang="en-US" sz="2400" dirty="0" smtClean="0">
                <a:solidFill>
                  <a:schemeClr val="tx2"/>
                </a:solidFill>
              </a:rPr>
              <a:t>Shadaram</a:t>
            </a:r>
            <a:r>
              <a:rPr lang="en-US" sz="2400" i="1" dirty="0" smtClean="0">
                <a:solidFill>
                  <a:schemeClr val="tx2"/>
                </a:solidFill>
              </a:rPr>
              <a:t/>
            </a:r>
            <a:br>
              <a:rPr lang="en-US" sz="2400" i="1" dirty="0" smtClean="0">
                <a:solidFill>
                  <a:schemeClr val="tx2"/>
                </a:solidFill>
              </a:rPr>
            </a:br>
            <a:endParaRPr lang="en-US" sz="2400" dirty="0" smtClean="0">
              <a:solidFill>
                <a:schemeClr val="tx2"/>
              </a:solidFill>
            </a:endParaRPr>
          </a:p>
          <a:p>
            <a:pPr algn="ctr"/>
            <a:r>
              <a:rPr lang="en-US" sz="2400" dirty="0" smtClean="0">
                <a:solidFill>
                  <a:schemeClr val="tx2"/>
                </a:solidFill>
                <a:cs typeface="Arial" pitchFamily="34" charset="0"/>
              </a:rPr>
              <a:t>Department of Electrical and Computer Engineering</a:t>
            </a:r>
          </a:p>
          <a:p>
            <a:pPr algn="ctr"/>
            <a:r>
              <a:rPr lang="en-US" sz="2400" dirty="0" smtClean="0">
                <a:solidFill>
                  <a:schemeClr val="tx2"/>
                </a:solidFill>
                <a:cs typeface="Arial" pitchFamily="34" charset="0"/>
              </a:rPr>
              <a:t>University of Texas at San Antonio</a:t>
            </a:r>
          </a:p>
          <a:p>
            <a:pPr algn="ctr"/>
            <a:r>
              <a:rPr lang="en-US" sz="2400" dirty="0" smtClean="0">
                <a:solidFill>
                  <a:schemeClr val="tx2"/>
                </a:solidFill>
                <a:cs typeface="Arial" pitchFamily="34" charset="0"/>
              </a:rPr>
              <a:t>San Antonio, TX</a:t>
            </a:r>
          </a:p>
          <a:p>
            <a:pPr algn="ctr"/>
            <a:endParaRPr lang="en-US" sz="2400" dirty="0" smtClean="0">
              <a:solidFill>
                <a:schemeClr val="tx2"/>
              </a:solidFill>
              <a:cs typeface="Arial" pitchFamily="34" charset="0"/>
            </a:endParaRPr>
          </a:p>
          <a:p>
            <a:pPr algn="ctr"/>
            <a:r>
              <a:rPr lang="en-US" dirty="0" smtClean="0">
                <a:solidFill>
                  <a:schemeClr val="tx2"/>
                </a:solidFill>
                <a:cs typeface="Arial" pitchFamily="34" charset="0"/>
              </a:rPr>
              <a:t>International Conference and Business Expo on</a:t>
            </a:r>
          </a:p>
          <a:p>
            <a:pPr algn="ctr"/>
            <a:r>
              <a:rPr lang="en-US" dirty="0" smtClean="0">
                <a:solidFill>
                  <a:schemeClr val="tx2"/>
                </a:solidFill>
                <a:cs typeface="Arial" pitchFamily="34" charset="0"/>
              </a:rPr>
              <a:t>Wireless Communication &amp; Network</a:t>
            </a:r>
          </a:p>
          <a:p>
            <a:pPr algn="ctr"/>
            <a:endParaRPr lang="en-US" dirty="0" smtClean="0">
              <a:solidFill>
                <a:schemeClr val="tx2"/>
              </a:solidFill>
              <a:cs typeface="Arial" pitchFamily="34" charset="0"/>
            </a:endParaRPr>
          </a:p>
          <a:p>
            <a:pPr algn="ctr"/>
            <a:r>
              <a:rPr lang="en-US" dirty="0" smtClean="0">
                <a:solidFill>
                  <a:schemeClr val="tx2"/>
                </a:solidFill>
                <a:cs typeface="Arial" pitchFamily="34" charset="0"/>
              </a:rPr>
              <a:t>Baltimore, USA, September 21-23, 2015</a:t>
            </a:r>
            <a:endParaRPr lang="en-US" dirty="0" smtClean="0">
              <a:solidFill>
                <a:schemeClr val="tx2"/>
              </a:solidFill>
              <a:cs typeface="Arial" pitchFamily="34" charset="0"/>
            </a:endParaRPr>
          </a:p>
          <a:p>
            <a:pPr algn="ct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a:xfrm>
            <a:off x="0" y="274638"/>
            <a:ext cx="8229600" cy="1143000"/>
          </a:xfrm>
        </p:spPr>
        <p:txBody>
          <a:bodyPr>
            <a:normAutofit/>
          </a:bodyPr>
          <a:lstStyle/>
          <a:p>
            <a:pPr eaLnBrk="1" hangingPunct="1"/>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OSSB Modulation</a:t>
            </a:r>
          </a:p>
        </p:txBody>
      </p:sp>
      <p:pic>
        <p:nvPicPr>
          <p:cNvPr id="3076" name="Content Placeholder 3" descr="C:\Users\Maryam\Desktop\Proposal\final_tandem\Journal_figures\fig1\fig1.tif"/>
          <p:cNvPicPr>
            <a:picLocks noGrp="1"/>
          </p:cNvPicPr>
          <p:nvPr>
            <p:ph idx="4294967295"/>
          </p:nvPr>
        </p:nvPicPr>
        <p:blipFill>
          <a:blip r:embed="rId3" cstate="print"/>
          <a:srcRect/>
          <a:stretch>
            <a:fillRect/>
          </a:stretch>
        </p:blipFill>
        <p:spPr>
          <a:xfrm>
            <a:off x="381000" y="1981200"/>
            <a:ext cx="4195763" cy="2819400"/>
          </a:xfrm>
        </p:spPr>
      </p:pic>
      <p:sp>
        <p:nvSpPr>
          <p:cNvPr id="3077" name="TextBox 4"/>
          <p:cNvSpPr txBox="1">
            <a:spLocks noChangeArrowheads="1"/>
          </p:cNvSpPr>
          <p:nvPr/>
        </p:nvSpPr>
        <p:spPr bwMode="auto">
          <a:xfrm>
            <a:off x="609600" y="5181600"/>
            <a:ext cx="4267200" cy="461665"/>
          </a:xfrm>
          <a:prstGeom prst="rect">
            <a:avLst/>
          </a:prstGeom>
          <a:noFill/>
          <a:ln w="9525">
            <a:noFill/>
            <a:miter lim="800000"/>
            <a:headEnd/>
            <a:tailEnd/>
          </a:ln>
        </p:spPr>
        <p:txBody>
          <a:bodyPr wrap="square">
            <a:spAutoFit/>
          </a:bodyPr>
          <a:lstStyle/>
          <a:p>
            <a:r>
              <a:rPr lang="en-US" sz="2400" dirty="0">
                <a:solidFill>
                  <a:srgbClr val="002060"/>
                </a:solidFill>
                <a:latin typeface="Arial" pitchFamily="34" charset="0"/>
                <a:cs typeface="Arial" pitchFamily="34" charset="0"/>
              </a:rPr>
              <a:t>Dual electrode MZM structure</a:t>
            </a:r>
          </a:p>
        </p:txBody>
      </p:sp>
      <p:sp>
        <p:nvSpPr>
          <p:cNvPr id="30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3074" name="Object 10"/>
          <p:cNvGraphicFramePr>
            <a:graphicFrameLocks noChangeAspect="1"/>
          </p:cNvGraphicFramePr>
          <p:nvPr>
            <p:extLst>
              <p:ext uri="{D42A27DB-BD31-4B8C-83A1-F6EECF244321}">
                <p14:modId xmlns:p14="http://schemas.microsoft.com/office/powerpoint/2010/main" val="99758616"/>
              </p:ext>
            </p:extLst>
          </p:nvPr>
        </p:nvGraphicFramePr>
        <p:xfrm>
          <a:off x="4601429" y="2690019"/>
          <a:ext cx="4319588" cy="1219200"/>
        </p:xfrm>
        <a:graphic>
          <a:graphicData uri="http://schemas.openxmlformats.org/presentationml/2006/ole">
            <mc:AlternateContent xmlns:mc="http://schemas.openxmlformats.org/markup-compatibility/2006">
              <mc:Choice xmlns:v="urn:schemas-microsoft-com:vml" Requires="v">
                <p:oleObj spid="_x0000_s98337" name="Equation" r:id="rId4" imgW="1841400" imgH="482400" progId="Equation.3">
                  <p:embed/>
                </p:oleObj>
              </mc:Choice>
              <mc:Fallback>
                <p:oleObj name="Equation" r:id="rId4" imgW="1841400" imgH="482400" progId="Equation.3">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1429" y="2690019"/>
                        <a:ext cx="4319588"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 y="1371600"/>
            <a:ext cx="8839200" cy="4343400"/>
          </a:xfrm>
          <a:prstGeom prst="rect">
            <a:avLst/>
          </a:prstGeom>
        </p:spPr>
      </p:pic>
      <p:pic>
        <p:nvPicPr>
          <p:cNvPr id="4" name="Picture 3"/>
          <p:cNvPicPr>
            <a:picLocks noChangeAspect="1"/>
          </p:cNvPicPr>
          <p:nvPr/>
        </p:nvPicPr>
        <p:blipFill>
          <a:blip r:embed="rId3" cstate="print"/>
          <a:stretch>
            <a:fillRect/>
          </a:stretch>
        </p:blipFill>
        <p:spPr>
          <a:xfrm>
            <a:off x="381000" y="152400"/>
            <a:ext cx="8260796" cy="1143000"/>
          </a:xfrm>
          <a:prstGeom prst="rect">
            <a:avLst/>
          </a:prstGeom>
        </p:spPr>
      </p:pic>
    </p:spTree>
    <p:extLst>
      <p:ext uri="{BB962C8B-B14F-4D97-AF65-F5344CB8AC3E}">
        <p14:creationId xmlns:p14="http://schemas.microsoft.com/office/powerpoint/2010/main" val="454688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57200" y="228600"/>
            <a:ext cx="8229600" cy="1143000"/>
          </a:xfrm>
        </p:spPr>
        <p:txBody>
          <a:bodyPr/>
          <a:lstStyle/>
          <a:p>
            <a:pPr eaLnBrk="1" hangingPunct="1"/>
            <a:r>
              <a:rPr lang="en-US" b="1" dirty="0" smtClean="0">
                <a:solidFill>
                  <a:srgbClr val="C00000"/>
                </a:solidFill>
                <a:effectLst>
                  <a:outerShdw blurRad="38100" dist="38100" dir="2700000" algn="tl">
                    <a:srgbClr val="000000">
                      <a:alpha val="43137"/>
                    </a:srgbClr>
                  </a:outerShdw>
                </a:effectLst>
              </a:rPr>
              <a:t>Mm-Wave Generation Procedure</a:t>
            </a:r>
          </a:p>
        </p:txBody>
      </p:sp>
      <p:sp>
        <p:nvSpPr>
          <p:cNvPr id="13318" name="TextBox 9"/>
          <p:cNvSpPr txBox="1">
            <a:spLocks noChangeArrowheads="1"/>
          </p:cNvSpPr>
          <p:nvPr/>
        </p:nvSpPr>
        <p:spPr bwMode="auto">
          <a:xfrm>
            <a:off x="533400" y="2819400"/>
            <a:ext cx="2743200" cy="400110"/>
          </a:xfrm>
          <a:prstGeom prst="rect">
            <a:avLst/>
          </a:prstGeom>
          <a:noFill/>
          <a:ln w="9525">
            <a:noFill/>
            <a:miter lim="800000"/>
            <a:headEnd/>
            <a:tailEnd/>
          </a:ln>
        </p:spPr>
        <p:txBody>
          <a:bodyPr wrap="square">
            <a:spAutoFit/>
          </a:bodyPr>
          <a:lstStyle/>
          <a:p>
            <a:r>
              <a:rPr lang="en-US" sz="2000" dirty="0">
                <a:solidFill>
                  <a:srgbClr val="002060"/>
                </a:solidFill>
                <a:latin typeface="Arial" pitchFamily="34" charset="0"/>
                <a:cs typeface="Arial" pitchFamily="34" charset="0"/>
              </a:rPr>
              <a:t>After first MZM</a:t>
            </a:r>
          </a:p>
        </p:txBody>
      </p:sp>
      <p:sp>
        <p:nvSpPr>
          <p:cNvPr id="13319" name="TextBox 10"/>
          <p:cNvSpPr txBox="1">
            <a:spLocks noChangeArrowheads="1"/>
          </p:cNvSpPr>
          <p:nvPr/>
        </p:nvSpPr>
        <p:spPr bwMode="auto">
          <a:xfrm>
            <a:off x="4953000" y="2819400"/>
            <a:ext cx="3200400" cy="400110"/>
          </a:xfrm>
          <a:prstGeom prst="rect">
            <a:avLst/>
          </a:prstGeom>
          <a:noFill/>
          <a:ln w="9525">
            <a:noFill/>
            <a:miter lim="800000"/>
            <a:headEnd/>
            <a:tailEnd/>
          </a:ln>
        </p:spPr>
        <p:txBody>
          <a:bodyPr wrap="square">
            <a:spAutoFit/>
          </a:bodyPr>
          <a:lstStyle/>
          <a:p>
            <a:r>
              <a:rPr lang="en-US" sz="2000" dirty="0">
                <a:solidFill>
                  <a:srgbClr val="002060"/>
                </a:solidFill>
                <a:latin typeface="Arial" pitchFamily="34" charset="0"/>
                <a:cs typeface="Arial" pitchFamily="34" charset="0"/>
              </a:rPr>
              <a:t>After second MZM</a:t>
            </a:r>
          </a:p>
        </p:txBody>
      </p:sp>
      <p:sp>
        <p:nvSpPr>
          <p:cNvPr id="13320" name="TextBox 11"/>
          <p:cNvSpPr txBox="1">
            <a:spLocks noChangeArrowheads="1"/>
          </p:cNvSpPr>
          <p:nvPr/>
        </p:nvSpPr>
        <p:spPr bwMode="auto">
          <a:xfrm>
            <a:off x="685800" y="5579477"/>
            <a:ext cx="5715000" cy="461665"/>
          </a:xfrm>
          <a:prstGeom prst="rect">
            <a:avLst/>
          </a:prstGeom>
          <a:noFill/>
          <a:ln w="9525">
            <a:noFill/>
            <a:miter lim="800000"/>
            <a:headEnd/>
            <a:tailEnd/>
          </a:ln>
        </p:spPr>
        <p:txBody>
          <a:bodyPr wrap="square">
            <a:spAutoFit/>
          </a:bodyPr>
          <a:lstStyle/>
          <a:p>
            <a:r>
              <a:rPr lang="en-US" sz="2400" dirty="0" smtClean="0">
                <a:solidFill>
                  <a:srgbClr val="002060"/>
                </a:solidFill>
                <a:latin typeface="Arial" pitchFamily="34" charset="0"/>
                <a:cs typeface="Arial" pitchFamily="34" charset="0"/>
              </a:rPr>
              <a:t>After optical filter: At </a:t>
            </a:r>
            <a:r>
              <a:rPr lang="en-US" sz="2400" dirty="0">
                <a:solidFill>
                  <a:srgbClr val="002060"/>
                </a:solidFill>
                <a:latin typeface="Arial" pitchFamily="34" charset="0"/>
                <a:cs typeface="Arial" pitchFamily="34" charset="0"/>
              </a:rPr>
              <a:t>the </a:t>
            </a:r>
            <a:r>
              <a:rPr lang="en-US" sz="2400" dirty="0" smtClean="0">
                <a:solidFill>
                  <a:srgbClr val="002060"/>
                </a:solidFill>
                <a:latin typeface="Arial" pitchFamily="34" charset="0"/>
                <a:cs typeface="Arial" pitchFamily="34" charset="0"/>
              </a:rPr>
              <a:t>photodiode</a:t>
            </a:r>
            <a:endParaRPr lang="en-US" sz="2400" dirty="0">
              <a:solidFill>
                <a:srgbClr val="002060"/>
              </a:solidFill>
              <a:latin typeface="Arial" pitchFamily="34" charset="0"/>
              <a:cs typeface="Arial" pitchFamily="34" charset="0"/>
            </a:endParaRPr>
          </a:p>
        </p:txBody>
      </p:sp>
      <p:pic>
        <p:nvPicPr>
          <p:cNvPr id="2" name="Picture 1"/>
          <p:cNvPicPr>
            <a:picLocks noChangeAspect="1"/>
          </p:cNvPicPr>
          <p:nvPr/>
        </p:nvPicPr>
        <p:blipFill>
          <a:blip r:embed="rId2" cstate="print"/>
          <a:stretch>
            <a:fillRect/>
          </a:stretch>
        </p:blipFill>
        <p:spPr>
          <a:xfrm>
            <a:off x="3886200" y="1095418"/>
            <a:ext cx="4069433" cy="1729890"/>
          </a:xfrm>
          <a:prstGeom prst="rect">
            <a:avLst/>
          </a:prstGeom>
        </p:spPr>
      </p:pic>
      <p:pic>
        <p:nvPicPr>
          <p:cNvPr id="3" name="Picture 2"/>
          <p:cNvPicPr>
            <a:picLocks noChangeAspect="1"/>
          </p:cNvPicPr>
          <p:nvPr/>
        </p:nvPicPr>
        <p:blipFill>
          <a:blip r:embed="rId3" cstate="print"/>
          <a:stretch>
            <a:fillRect/>
          </a:stretch>
        </p:blipFill>
        <p:spPr>
          <a:xfrm>
            <a:off x="335633" y="1371600"/>
            <a:ext cx="2926334" cy="1508891"/>
          </a:xfrm>
          <a:prstGeom prst="rect">
            <a:avLst/>
          </a:prstGeom>
        </p:spPr>
      </p:pic>
      <p:pic>
        <p:nvPicPr>
          <p:cNvPr id="4" name="Picture 3"/>
          <p:cNvPicPr>
            <a:picLocks noChangeAspect="1"/>
          </p:cNvPicPr>
          <p:nvPr/>
        </p:nvPicPr>
        <p:blipFill>
          <a:blip r:embed="rId4" cstate="print"/>
          <a:stretch>
            <a:fillRect/>
          </a:stretch>
        </p:blipFill>
        <p:spPr>
          <a:xfrm>
            <a:off x="1143000" y="3810000"/>
            <a:ext cx="3596952" cy="164606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7200" y="1219200"/>
            <a:ext cx="8458200" cy="2667000"/>
          </a:xfrm>
          <a:prstGeom prst="rect">
            <a:avLst/>
          </a:prstGeom>
        </p:spPr>
      </p:pic>
      <p:pic>
        <p:nvPicPr>
          <p:cNvPr id="3" name="Picture 2"/>
          <p:cNvPicPr>
            <a:picLocks noChangeAspect="1"/>
          </p:cNvPicPr>
          <p:nvPr/>
        </p:nvPicPr>
        <p:blipFill>
          <a:blip r:embed="rId3" cstate="print"/>
          <a:stretch>
            <a:fillRect/>
          </a:stretch>
        </p:blipFill>
        <p:spPr>
          <a:xfrm>
            <a:off x="2057400" y="4817882"/>
            <a:ext cx="4953000" cy="609600"/>
          </a:xfrm>
          <a:prstGeom prst="rect">
            <a:avLst/>
          </a:prstGeom>
        </p:spPr>
      </p:pic>
      <p:sp>
        <p:nvSpPr>
          <p:cNvPr id="6" name="Rectangle 5"/>
          <p:cNvSpPr/>
          <p:nvPr/>
        </p:nvSpPr>
        <p:spPr>
          <a:xfrm>
            <a:off x="2362201" y="578781"/>
            <a:ext cx="4897495" cy="523220"/>
          </a:xfrm>
          <a:prstGeom prst="rect">
            <a:avLst/>
          </a:prstGeom>
        </p:spPr>
        <p:txBody>
          <a:bodyPr wrap="none">
            <a:spAutoFit/>
          </a:bodyPr>
          <a:lstStyle/>
          <a:p>
            <a:pPr algn="ct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Second Modulator’s Output</a:t>
            </a:r>
            <a:endParaRPr lang="en-US" sz="2800" dirty="0"/>
          </a:p>
        </p:txBody>
      </p:sp>
      <p:sp>
        <p:nvSpPr>
          <p:cNvPr id="9" name="Rectangle 8"/>
          <p:cNvSpPr/>
          <p:nvPr/>
        </p:nvSpPr>
        <p:spPr>
          <a:xfrm>
            <a:off x="2586205" y="4242831"/>
            <a:ext cx="3725187" cy="523220"/>
          </a:xfrm>
          <a:prstGeom prst="rect">
            <a:avLst/>
          </a:prstGeom>
        </p:spPr>
        <p:txBody>
          <a:bodyPr wrap="none">
            <a:spAutoFit/>
          </a:bodyPr>
          <a:lstStyle/>
          <a:p>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Photodiode’s </a:t>
            </a:r>
            <a:r>
              <a:rPr lang="en-US" sz="2800" b="1" dirty="0">
                <a:solidFill>
                  <a:srgbClr val="C00000"/>
                </a:solidFill>
                <a:effectLst>
                  <a:outerShdw blurRad="38100" dist="38100" dir="2700000" algn="tl">
                    <a:srgbClr val="000000">
                      <a:alpha val="43137"/>
                    </a:srgbClr>
                  </a:outerShdw>
                </a:effectLst>
                <a:latin typeface="Arial" pitchFamily="34" charset="0"/>
                <a:cs typeface="Arial" pitchFamily="34" charset="0"/>
              </a:rPr>
              <a:t>Output</a:t>
            </a:r>
            <a:endParaRPr lang="en-US" sz="2800" dirty="0"/>
          </a:p>
        </p:txBody>
      </p:sp>
    </p:spTree>
    <p:extLst>
      <p:ext uri="{BB962C8B-B14F-4D97-AF65-F5344CB8AC3E}">
        <p14:creationId xmlns:p14="http://schemas.microsoft.com/office/powerpoint/2010/main" val="1073681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38200" y="1219200"/>
                <a:ext cx="7162800" cy="4915961"/>
              </a:xfrm>
              <a:prstGeom prst="rect">
                <a:avLst/>
              </a:prstGeom>
              <a:noFill/>
            </p:spPr>
            <p:txBody>
              <a:bodyPr wrap="square" rtlCol="0">
                <a:spAutoFit/>
              </a:bodyPr>
              <a:lstStyle/>
              <a:p>
                <a:r>
                  <a:rPr lang="en-US" sz="2400" dirty="0" smtClean="0">
                    <a:solidFill>
                      <a:srgbClr val="FF0000"/>
                    </a:solidFill>
                  </a:rPr>
                  <a:t>	</a:t>
                </a:r>
              </a:p>
              <a:p>
                <a:r>
                  <a:rPr lang="en-US" sz="2400" dirty="0" smtClean="0"/>
                  <a:t>	……..</a:t>
                </a:r>
              </a:p>
              <a:p>
                <a:r>
                  <a:rPr lang="en-US" sz="2400" dirty="0">
                    <a:solidFill>
                      <a:srgbClr val="FF0000"/>
                    </a:solidFill>
                  </a:rPr>
                  <a:t>	</a:t>
                </a:r>
                <a:r>
                  <a:rPr lang="en-US" sz="2800" dirty="0" smtClean="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2</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𝜔</m:t>
                        </m:r>
                      </m:e>
                      <m:sub>
                        <m:r>
                          <a:rPr lang="en-US" sz="2800" b="0" i="1" smtClean="0">
                            <a:solidFill>
                              <a:schemeClr val="tx1"/>
                            </a:solidFill>
                            <a:latin typeface="Cambria Math" panose="02040503050406030204" pitchFamily="18" charset="0"/>
                          </a:rPr>
                          <m:t>𝑟𝑓</m:t>
                        </m:r>
                        <m:r>
                          <a:rPr lang="en-US" sz="2800" b="0" i="1" smtClean="0">
                            <a:solidFill>
                              <a:schemeClr val="tx1"/>
                            </a:solidFill>
                            <a:latin typeface="Cambria Math" panose="02040503050406030204" pitchFamily="18" charset="0"/>
                          </a:rPr>
                          <m:t>1</m:t>
                        </m:r>
                      </m:sub>
                    </m:sSub>
                    <m:r>
                      <a:rPr lang="en-US" sz="2800" b="0" i="1" smtClean="0">
                        <a:solidFill>
                          <a:schemeClr val="tx1"/>
                        </a:solidFill>
                        <a:latin typeface="Cambria Math" panose="02040503050406030204" pitchFamily="18" charset="0"/>
                      </a:rPr>
                      <m:t>−2</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𝜔</m:t>
                        </m:r>
                      </m:e>
                      <m:sub>
                        <m:r>
                          <a:rPr lang="en-US" sz="2800" b="0" i="1" smtClean="0">
                            <a:solidFill>
                              <a:schemeClr val="tx1"/>
                            </a:solidFill>
                            <a:latin typeface="Cambria Math" panose="02040503050406030204" pitchFamily="18" charset="0"/>
                          </a:rPr>
                          <m:t>𝑟𝑓𝑐</m:t>
                        </m:r>
                      </m:sub>
                    </m:sSub>
                  </m:oMath>
                </a14:m>
                <a:r>
                  <a:rPr lang="en-US" sz="2800" dirty="0" smtClean="0">
                    <a:solidFill>
                      <a:schemeClr val="tx1"/>
                    </a:solidFill>
                  </a:rPr>
                  <a:t>		…….</a:t>
                </a:r>
                <a:r>
                  <a:rPr lang="en-US" sz="2800" dirty="0" smtClean="0">
                    <a:solidFill>
                      <a:srgbClr val="FF0000"/>
                    </a:solidFill>
                  </a:rPr>
                  <a:t>			</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smtClean="0">
                            <a:solidFill>
                              <a:schemeClr val="tx1"/>
                            </a:solidFill>
                            <a:latin typeface="Cambria Math" panose="02040503050406030204" pitchFamily="18" charset="0"/>
                            <a:ea typeface="Cambria Math" panose="02040503050406030204" pitchFamily="18" charset="0"/>
                          </a:rPr>
                          <m:t>𝜔</m:t>
                        </m:r>
                      </m:e>
                      <m:sub>
                        <m:r>
                          <a:rPr lang="en-US" sz="2800" b="0" i="1" smtClean="0">
                            <a:solidFill>
                              <a:schemeClr val="tx1"/>
                            </a:solidFill>
                            <a:latin typeface="Cambria Math" panose="02040503050406030204" pitchFamily="18" charset="0"/>
                          </a:rPr>
                          <m:t>𝑟𝑓</m:t>
                        </m:r>
                        <m:r>
                          <a:rPr lang="en-US" sz="2800" b="0" i="1" smtClean="0">
                            <a:solidFill>
                              <a:schemeClr val="tx1"/>
                            </a:solidFill>
                            <a:latin typeface="Cambria Math" panose="02040503050406030204" pitchFamily="18" charset="0"/>
                          </a:rPr>
                          <m:t>1</m:t>
                        </m:r>
                      </m:sub>
                    </m:sSub>
                    <m:r>
                      <a:rPr lang="en-US" sz="2800" b="0" i="1" smtClean="0">
                        <a:solidFill>
                          <a:schemeClr val="tx1"/>
                        </a:solidFill>
                        <a:latin typeface="Cambria Math" panose="02040503050406030204" pitchFamily="18" charset="0"/>
                      </a:rPr>
                      <m:t>−2</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𝜔</m:t>
                        </m:r>
                      </m:e>
                      <m:sub>
                        <m:r>
                          <a:rPr lang="en-US" sz="2800" b="0" i="1" smtClean="0">
                            <a:solidFill>
                              <a:schemeClr val="tx1"/>
                            </a:solidFill>
                            <a:latin typeface="Cambria Math" panose="02040503050406030204" pitchFamily="18" charset="0"/>
                          </a:rPr>
                          <m:t>𝑟𝑓𝑐</m:t>
                        </m:r>
                      </m:sub>
                    </m:sSub>
                  </m:oMath>
                </a14:m>
                <a:endParaRPr lang="en-US" sz="2800" dirty="0" smtClean="0">
                  <a:solidFill>
                    <a:srgbClr val="FF0000"/>
                  </a:solidFill>
                </a:endParaRPr>
              </a:p>
              <a:p>
                <a:r>
                  <a:rPr lang="en-US" sz="2800" dirty="0">
                    <a:solidFill>
                      <a:srgbClr val="FF0000"/>
                    </a:solidFill>
                  </a:rPr>
                  <a:t>	</a:t>
                </a:r>
                <a:r>
                  <a:rPr lang="en-US" sz="2800" dirty="0" smtClean="0"/>
                  <a:t>…….</a:t>
                </a:r>
              </a:p>
              <a:p>
                <a:r>
                  <a:rPr lang="en-US" sz="2800" dirty="0" smtClean="0">
                    <a:solidFill>
                      <a:srgbClr val="C00000"/>
                    </a:solidFill>
                  </a:rPr>
                  <a:t>Shifted Optical Carrier:	</a:t>
                </a:r>
                <a14:m>
                  <m:oMath xmlns:m="http://schemas.openxmlformats.org/officeDocument/2006/math">
                    <m:r>
                      <a:rPr lang="en-US" sz="2800" b="0" i="1" smtClean="0">
                        <a:solidFill>
                          <a:srgbClr val="C00000"/>
                        </a:solidFill>
                        <a:latin typeface="Cambria Math" panose="02040503050406030204" pitchFamily="18" charset="0"/>
                      </a:rPr>
                      <m:t>2</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ea typeface="Cambria Math" panose="02040503050406030204" pitchFamily="18" charset="0"/>
                          </a:rPr>
                          <m:t>𝜔</m:t>
                        </m:r>
                      </m:e>
                      <m:sub>
                        <m:r>
                          <a:rPr lang="en-US" sz="2800" b="0" i="1" smtClean="0">
                            <a:solidFill>
                              <a:srgbClr val="C00000"/>
                            </a:solidFill>
                            <a:latin typeface="Cambria Math" panose="02040503050406030204" pitchFamily="18" charset="0"/>
                          </a:rPr>
                          <m:t>𝑟𝑓𝑐</m:t>
                        </m:r>
                      </m:sub>
                    </m:sSub>
                  </m:oMath>
                </a14:m>
                <a:endParaRPr lang="en-US" sz="2800" dirty="0" smtClean="0">
                  <a:solidFill>
                    <a:srgbClr val="C00000"/>
                  </a:solidFill>
                </a:endParaRPr>
              </a:p>
              <a:p>
                <a:r>
                  <a:rPr lang="en-US" sz="2800" dirty="0" smtClean="0">
                    <a:solidFill>
                      <a:srgbClr val="C00000"/>
                    </a:solidFill>
                  </a:rPr>
                  <a:t>Fundamental Frequency:	</a:t>
                </a:r>
                <a14:m>
                  <m:oMath xmlns:m="http://schemas.openxmlformats.org/officeDocument/2006/math">
                    <m:sSub>
                      <m:sSubPr>
                        <m:ctrlPr>
                          <a:rPr lang="en-US" sz="2800" i="1" smtClean="0">
                            <a:solidFill>
                              <a:srgbClr val="C00000"/>
                            </a:solidFill>
                            <a:latin typeface="Cambria Math" panose="02040503050406030204" pitchFamily="18" charset="0"/>
                          </a:rPr>
                        </m:ctrlPr>
                      </m:sSubPr>
                      <m:e>
                        <m:r>
                          <a:rPr lang="en-US" sz="2800" i="1" smtClean="0">
                            <a:solidFill>
                              <a:srgbClr val="C00000"/>
                            </a:solidFill>
                            <a:latin typeface="Cambria Math" panose="02040503050406030204" pitchFamily="18" charset="0"/>
                            <a:ea typeface="Cambria Math" panose="02040503050406030204" pitchFamily="18" charset="0"/>
                          </a:rPr>
                          <m:t>𝜔</m:t>
                        </m:r>
                      </m:e>
                      <m:sub>
                        <m:r>
                          <a:rPr lang="en-US" sz="2800" b="0" i="1" smtClean="0">
                            <a:solidFill>
                              <a:srgbClr val="C00000"/>
                            </a:solidFill>
                            <a:latin typeface="Cambria Math" panose="02040503050406030204" pitchFamily="18" charset="0"/>
                          </a:rPr>
                          <m:t>𝑟𝑓</m:t>
                        </m:r>
                        <m:r>
                          <a:rPr lang="en-US" sz="2800" b="0" i="1" smtClean="0">
                            <a:solidFill>
                              <a:srgbClr val="C00000"/>
                            </a:solidFill>
                            <a:latin typeface="Cambria Math" panose="02040503050406030204" pitchFamily="18" charset="0"/>
                          </a:rPr>
                          <m:t>1</m:t>
                        </m:r>
                      </m:sub>
                    </m:sSub>
                    <m:r>
                      <a:rPr lang="en-US" sz="2800" b="0" i="0" smtClean="0">
                        <a:solidFill>
                          <a:srgbClr val="C00000"/>
                        </a:solidFill>
                        <a:latin typeface="Cambria Math" panose="02040503050406030204" pitchFamily="18" charset="0"/>
                      </a:rPr>
                      <m:t>+2</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ea typeface="Cambria Math" panose="02040503050406030204" pitchFamily="18" charset="0"/>
                          </a:rPr>
                          <m:t>𝜔</m:t>
                        </m:r>
                      </m:e>
                      <m:sub>
                        <m:r>
                          <a:rPr lang="en-US" sz="2800" b="0" i="1" smtClean="0">
                            <a:solidFill>
                              <a:srgbClr val="C00000"/>
                            </a:solidFill>
                            <a:latin typeface="Cambria Math" panose="02040503050406030204" pitchFamily="18" charset="0"/>
                          </a:rPr>
                          <m:t>𝑟𝑓𝑐</m:t>
                        </m:r>
                      </m:sub>
                    </m:sSub>
                  </m:oMath>
                </a14:m>
                <a:endParaRPr lang="en-US" sz="2800" b="0" dirty="0" smtClean="0">
                  <a:solidFill>
                    <a:srgbClr val="C00000"/>
                  </a:solidFill>
                </a:endParaRPr>
              </a:p>
              <a:p>
                <a:r>
                  <a:rPr lang="en-US" sz="2800" dirty="0" smtClean="0">
                    <a:solidFill>
                      <a:srgbClr val="C00000"/>
                    </a:solidFill>
                  </a:rPr>
                  <a:t>Second Harmonic:		</a:t>
                </a:r>
                <a14:m>
                  <m:oMath xmlns:m="http://schemas.openxmlformats.org/officeDocument/2006/math">
                    <m:r>
                      <a:rPr lang="en-US" sz="2800" b="0" i="1" smtClean="0">
                        <a:solidFill>
                          <a:srgbClr val="C00000"/>
                        </a:solidFill>
                        <a:latin typeface="Cambria Math" panose="02040503050406030204" pitchFamily="18" charset="0"/>
                      </a:rPr>
                      <m:t>2</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ea typeface="Cambria Math" panose="02040503050406030204" pitchFamily="18" charset="0"/>
                          </a:rPr>
                          <m:t>𝜔</m:t>
                        </m:r>
                      </m:e>
                      <m:sub>
                        <m:r>
                          <a:rPr lang="en-US" sz="2800" b="0" i="1" smtClean="0">
                            <a:solidFill>
                              <a:srgbClr val="C00000"/>
                            </a:solidFill>
                            <a:latin typeface="Cambria Math" panose="02040503050406030204" pitchFamily="18" charset="0"/>
                          </a:rPr>
                          <m:t>𝑟𝑓</m:t>
                        </m:r>
                        <m:r>
                          <a:rPr lang="en-US" sz="2800" b="0" i="1" smtClean="0">
                            <a:solidFill>
                              <a:srgbClr val="C00000"/>
                            </a:solidFill>
                            <a:latin typeface="Cambria Math" panose="02040503050406030204" pitchFamily="18" charset="0"/>
                          </a:rPr>
                          <m:t>1</m:t>
                        </m:r>
                      </m:sub>
                    </m:sSub>
                    <m:r>
                      <a:rPr lang="en-US" sz="2800" b="0" i="1" smtClean="0">
                        <a:solidFill>
                          <a:srgbClr val="C00000"/>
                        </a:solidFill>
                        <a:latin typeface="Cambria Math" panose="02040503050406030204" pitchFamily="18" charset="0"/>
                      </a:rPr>
                      <m:t>+2</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ea typeface="Cambria Math" panose="02040503050406030204" pitchFamily="18" charset="0"/>
                          </a:rPr>
                          <m:t>𝜔</m:t>
                        </m:r>
                      </m:e>
                      <m:sub>
                        <m:r>
                          <a:rPr lang="en-US" sz="2800" b="0" i="1" smtClean="0">
                            <a:solidFill>
                              <a:srgbClr val="C00000"/>
                            </a:solidFill>
                            <a:latin typeface="Cambria Math" panose="02040503050406030204" pitchFamily="18" charset="0"/>
                          </a:rPr>
                          <m:t>𝑟𝑓𝑐</m:t>
                        </m:r>
                      </m:sub>
                    </m:sSub>
                  </m:oMath>
                </a14:m>
                <a:endParaRPr lang="en-US" sz="2800" dirty="0" smtClean="0">
                  <a:solidFill>
                    <a:srgbClr val="C00000"/>
                  </a:solidFill>
                </a:endParaRPr>
              </a:p>
              <a:p>
                <a:r>
                  <a:rPr lang="en-US" sz="2800" dirty="0" smtClean="0">
                    <a:solidFill>
                      <a:srgbClr val="C00000"/>
                    </a:solidFill>
                  </a:rPr>
                  <a:t>Third Harmonic:		</a:t>
                </a:r>
                <a14:m>
                  <m:oMath xmlns:m="http://schemas.openxmlformats.org/officeDocument/2006/math">
                    <m:r>
                      <a:rPr lang="en-US" sz="2800" b="0" i="1" smtClean="0">
                        <a:solidFill>
                          <a:srgbClr val="C00000"/>
                        </a:solidFill>
                        <a:latin typeface="Cambria Math" panose="02040503050406030204" pitchFamily="18" charset="0"/>
                      </a:rPr>
                      <m:t>3</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ea typeface="Cambria Math" panose="02040503050406030204" pitchFamily="18" charset="0"/>
                          </a:rPr>
                          <m:t>𝜔</m:t>
                        </m:r>
                      </m:e>
                      <m:sub>
                        <m:r>
                          <a:rPr lang="en-US" sz="2800" b="0" i="1" smtClean="0">
                            <a:solidFill>
                              <a:srgbClr val="C00000"/>
                            </a:solidFill>
                            <a:latin typeface="Cambria Math" panose="02040503050406030204" pitchFamily="18" charset="0"/>
                          </a:rPr>
                          <m:t>𝑟𝑓</m:t>
                        </m:r>
                        <m:r>
                          <a:rPr lang="en-US" sz="2800" b="0" i="1" smtClean="0">
                            <a:solidFill>
                              <a:srgbClr val="C00000"/>
                            </a:solidFill>
                            <a:latin typeface="Cambria Math" panose="02040503050406030204" pitchFamily="18" charset="0"/>
                          </a:rPr>
                          <m:t>1</m:t>
                        </m:r>
                      </m:sub>
                    </m:sSub>
                    <m:r>
                      <a:rPr lang="en-US" sz="2800" b="0" i="1" smtClean="0">
                        <a:solidFill>
                          <a:srgbClr val="C00000"/>
                        </a:solidFill>
                        <a:latin typeface="Cambria Math" panose="02040503050406030204" pitchFamily="18" charset="0"/>
                      </a:rPr>
                      <m:t>+2</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ea typeface="Cambria Math" panose="02040503050406030204" pitchFamily="18" charset="0"/>
                          </a:rPr>
                          <m:t>𝜔</m:t>
                        </m:r>
                      </m:e>
                      <m:sub>
                        <m:r>
                          <a:rPr lang="en-US" sz="2800" b="0" i="1" smtClean="0">
                            <a:solidFill>
                              <a:srgbClr val="C00000"/>
                            </a:solidFill>
                            <a:latin typeface="Cambria Math" panose="02040503050406030204" pitchFamily="18" charset="0"/>
                          </a:rPr>
                          <m:t>𝑟𝑓𝑐</m:t>
                        </m:r>
                      </m:sub>
                    </m:sSub>
                  </m:oMath>
                </a14:m>
                <a:endParaRPr lang="en-US" sz="2800" dirty="0" smtClean="0"/>
              </a:p>
              <a:p>
                <a:r>
                  <a:rPr lang="en-US" sz="2800" dirty="0"/>
                  <a:t>	</a:t>
                </a:r>
                <a:r>
                  <a:rPr lang="en-US" sz="2800" dirty="0" smtClean="0"/>
                  <a:t>…….</a:t>
                </a:r>
              </a:p>
              <a:p>
                <a:r>
                  <a:rPr lang="en-US" sz="2800" dirty="0"/>
                  <a:t>	</a:t>
                </a:r>
                <a:r>
                  <a:rPr lang="en-US" sz="2800" dirty="0" smtClean="0"/>
                  <a: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1219200"/>
                <a:ext cx="7162800" cy="4915961"/>
              </a:xfrm>
              <a:prstGeom prst="rect">
                <a:avLst/>
              </a:prstGeom>
              <a:blipFill rotWithShape="0">
                <a:blip r:embed="rId2" cstate="print"/>
                <a:stretch>
                  <a:fillRect l="-1787" b="-2605"/>
                </a:stretch>
              </a:blipFill>
            </p:spPr>
            <p:txBody>
              <a:bodyPr/>
              <a:lstStyle/>
              <a:p>
                <a:r>
                  <a:rPr lang="en-US">
                    <a:noFill/>
                  </a:rPr>
                  <a:t> </a:t>
                </a:r>
              </a:p>
            </p:txBody>
          </p:sp>
        </mc:Fallback>
      </mc:AlternateContent>
      <p:sp>
        <p:nvSpPr>
          <p:cNvPr id="2" name="TextBox 1"/>
          <p:cNvSpPr txBox="1"/>
          <p:nvPr/>
        </p:nvSpPr>
        <p:spPr>
          <a:xfrm>
            <a:off x="914400" y="152400"/>
            <a:ext cx="8001000" cy="646331"/>
          </a:xfrm>
          <a:prstGeom prst="rect">
            <a:avLst/>
          </a:prstGeom>
          <a:noFill/>
        </p:spPr>
        <p:txBody>
          <a:bodyPr wrap="square" rtlCol="0">
            <a:spAutoFit/>
          </a:bodyPr>
          <a:lstStyle/>
          <a:p>
            <a:r>
              <a:rPr lang="en-US" sz="3600" b="1" dirty="0" smtClean="0">
                <a:solidFill>
                  <a:srgbClr val="C00000"/>
                </a:solidFill>
                <a:effectLst>
                  <a:outerShdw blurRad="38100" dist="38100" dir="2700000" algn="tl">
                    <a:srgbClr val="000000">
                      <a:alpha val="43137"/>
                    </a:srgbClr>
                  </a:outerShdw>
                </a:effectLst>
              </a:rPr>
              <a:t>Harmonics after the </a:t>
            </a:r>
            <a:r>
              <a:rPr lang="en-US" sz="3600" b="1" dirty="0" err="1" smtClean="0">
                <a:solidFill>
                  <a:srgbClr val="C00000"/>
                </a:solidFill>
                <a:effectLst>
                  <a:outerShdw blurRad="38100" dist="38100" dir="2700000" algn="tl">
                    <a:srgbClr val="000000">
                      <a:alpha val="43137"/>
                    </a:srgbClr>
                  </a:outerShdw>
                </a:effectLst>
              </a:rPr>
              <a:t>Photodetection</a:t>
            </a:r>
            <a:endParaRPr lang="en-US" sz="3600" b="1" dirty="0">
              <a:solidFill>
                <a:srgbClr val="C0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stretch>
            <a:fillRect/>
          </a:stretch>
        </p:blipFill>
        <p:spPr>
          <a:xfrm>
            <a:off x="1981200" y="1066800"/>
            <a:ext cx="4950381" cy="609653"/>
          </a:xfrm>
          <a:prstGeom prst="rect">
            <a:avLst/>
          </a:prstGeom>
        </p:spPr>
      </p:pic>
    </p:spTree>
    <p:extLst>
      <p:ext uri="{BB962C8B-B14F-4D97-AF65-F5344CB8AC3E}">
        <p14:creationId xmlns:p14="http://schemas.microsoft.com/office/powerpoint/2010/main" val="4129230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04800" y="1905000"/>
            <a:ext cx="8610600" cy="3124199"/>
          </a:xfrm>
          <a:prstGeom prst="rect">
            <a:avLst/>
          </a:prstGeom>
        </p:spPr>
      </p:pic>
      <p:sp>
        <p:nvSpPr>
          <p:cNvPr id="3" name="Rectangle 2"/>
          <p:cNvSpPr/>
          <p:nvPr/>
        </p:nvSpPr>
        <p:spPr>
          <a:xfrm>
            <a:off x="457200" y="457200"/>
            <a:ext cx="8305800" cy="1077218"/>
          </a:xfrm>
          <a:prstGeom prst="rect">
            <a:avLst/>
          </a:prstGeom>
        </p:spPr>
        <p:txBody>
          <a:bodyPr wrap="square">
            <a:spAutoFit/>
          </a:bodyPr>
          <a:lstStyle/>
          <a:p>
            <a:pPr algn="ctr"/>
            <a:r>
              <a:rPr lang="en-US" sz="3200" b="1" dirty="0" smtClean="0">
                <a:solidFill>
                  <a:srgbClr val="C00000"/>
                </a:solidFill>
                <a:effectLst>
                  <a:outerShdw blurRad="38100" dist="38100" dir="2700000" algn="tl">
                    <a:srgbClr val="000000">
                      <a:alpha val="43137"/>
                    </a:srgbClr>
                  </a:outerShdw>
                </a:effectLst>
              </a:rPr>
              <a:t>2</a:t>
            </a:r>
            <a:r>
              <a:rPr lang="en-US" sz="3200" b="1" baseline="30000" dirty="0" smtClean="0">
                <a:solidFill>
                  <a:srgbClr val="C00000"/>
                </a:solidFill>
                <a:effectLst>
                  <a:outerShdw blurRad="38100" dist="38100" dir="2700000" algn="tl">
                    <a:srgbClr val="000000">
                      <a:alpha val="43137"/>
                    </a:srgbClr>
                  </a:outerShdw>
                </a:effectLst>
              </a:rPr>
              <a:t>nd</a:t>
            </a:r>
            <a:r>
              <a:rPr lang="en-US" sz="3200" b="1" dirty="0" smtClean="0">
                <a:solidFill>
                  <a:srgbClr val="C00000"/>
                </a:solidFill>
                <a:effectLst>
                  <a:outerShdw blurRad="38100" dist="38100" dir="2700000" algn="tl">
                    <a:srgbClr val="000000">
                      <a:alpha val="43137"/>
                    </a:srgbClr>
                  </a:outerShdw>
                </a:effectLst>
              </a:rPr>
              <a:t> and 3</a:t>
            </a:r>
            <a:r>
              <a:rPr lang="en-US" sz="3200" b="1" baseline="30000" dirty="0" smtClean="0">
                <a:solidFill>
                  <a:srgbClr val="C00000"/>
                </a:solidFill>
                <a:effectLst>
                  <a:outerShdw blurRad="38100" dist="38100" dir="2700000" algn="tl">
                    <a:srgbClr val="000000">
                      <a:alpha val="43137"/>
                    </a:srgbClr>
                  </a:outerShdw>
                </a:effectLst>
              </a:rPr>
              <a:t>rd</a:t>
            </a:r>
            <a:r>
              <a:rPr lang="en-US" sz="3200" b="1" dirty="0" smtClean="0">
                <a:solidFill>
                  <a:srgbClr val="C00000"/>
                </a:solidFill>
                <a:effectLst>
                  <a:outerShdw blurRad="38100" dist="38100" dir="2700000" algn="tl">
                    <a:srgbClr val="000000">
                      <a:alpha val="43137"/>
                    </a:srgbClr>
                  </a:outerShdw>
                </a:effectLst>
              </a:rPr>
              <a:t> Order Harmonic Distortions </a:t>
            </a:r>
            <a:r>
              <a:rPr lang="en-US" sz="3200" b="1" dirty="0">
                <a:solidFill>
                  <a:srgbClr val="C00000"/>
                </a:solidFill>
                <a:effectLst>
                  <a:outerShdw blurRad="38100" dist="38100" dir="2700000" algn="tl">
                    <a:srgbClr val="000000">
                      <a:alpha val="43137"/>
                    </a:srgbClr>
                  </a:outerShdw>
                </a:effectLst>
              </a:rPr>
              <a:t>due to N</a:t>
            </a:r>
            <a:r>
              <a:rPr lang="en-US" sz="3200" b="1" dirty="0" smtClean="0">
                <a:solidFill>
                  <a:srgbClr val="C00000"/>
                </a:solidFill>
                <a:effectLst>
                  <a:outerShdw blurRad="38100" dist="38100" dir="2700000" algn="tl">
                    <a:srgbClr val="000000">
                      <a:alpha val="43137"/>
                    </a:srgbClr>
                  </a:outerShdw>
                </a:effectLst>
              </a:rPr>
              <a:t>onlinearities in MZMs</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6981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04800" y="457200"/>
            <a:ext cx="8229599" cy="4800600"/>
          </a:xfrm>
          <a:prstGeom prst="rect">
            <a:avLst/>
          </a:prstGeom>
        </p:spPr>
      </p:pic>
      <p:sp>
        <p:nvSpPr>
          <p:cNvPr id="4" name="TextBox 3"/>
          <p:cNvSpPr txBox="1"/>
          <p:nvPr/>
        </p:nvSpPr>
        <p:spPr>
          <a:xfrm>
            <a:off x="430859" y="5475890"/>
            <a:ext cx="2590800" cy="369332"/>
          </a:xfrm>
          <a:prstGeom prst="rect">
            <a:avLst/>
          </a:prstGeom>
          <a:noFill/>
        </p:spPr>
        <p:txBody>
          <a:bodyPr wrap="square" rtlCol="0">
            <a:spAutoFit/>
          </a:bodyPr>
          <a:lstStyle/>
          <a:p>
            <a:r>
              <a:rPr lang="en-US" dirty="0" smtClean="0">
                <a:solidFill>
                  <a:srgbClr val="FF0000"/>
                </a:solidFill>
              </a:rPr>
              <a:t>Fundamental Frequency:</a:t>
            </a:r>
            <a:endParaRPr lang="en-US" dirty="0">
              <a:solidFill>
                <a:srgbClr val="FF0000"/>
              </a:solidFill>
            </a:endParaRPr>
          </a:p>
        </p:txBody>
      </p:sp>
      <p:sp>
        <p:nvSpPr>
          <p:cNvPr id="5" name="Rectangle 4"/>
          <p:cNvSpPr/>
          <p:nvPr/>
        </p:nvSpPr>
        <p:spPr>
          <a:xfrm>
            <a:off x="2922073" y="5480094"/>
            <a:ext cx="1476686" cy="400110"/>
          </a:xfrm>
          <a:prstGeom prst="rect">
            <a:avLst/>
          </a:prstGeom>
        </p:spPr>
        <p:txBody>
          <a:bodyPr wrap="none">
            <a:spAutoFit/>
          </a:bodyPr>
          <a:lstStyle/>
          <a:p>
            <a:r>
              <a:rPr lang="en-US" sz="2000" dirty="0"/>
              <a:t>𝜔𝑟𝑓</a:t>
            </a:r>
            <a:r>
              <a:rPr lang="en-US" sz="2000" baseline="-25000" dirty="0"/>
              <a:t>1</a:t>
            </a:r>
            <a:r>
              <a:rPr lang="en-US" sz="2000" dirty="0"/>
              <a:t>+2 𝜔</a:t>
            </a:r>
            <a:r>
              <a:rPr lang="en-US" sz="2000" baseline="-25000" dirty="0"/>
              <a:t>𝑟𝑓𝑐</a:t>
            </a:r>
          </a:p>
        </p:txBody>
      </p:sp>
      <p:sp>
        <p:nvSpPr>
          <p:cNvPr id="6" name="TextBox 5"/>
          <p:cNvSpPr txBox="1"/>
          <p:nvPr/>
        </p:nvSpPr>
        <p:spPr>
          <a:xfrm>
            <a:off x="4980305" y="5486400"/>
            <a:ext cx="685800" cy="369332"/>
          </a:xfrm>
          <a:prstGeom prst="rect">
            <a:avLst/>
          </a:prstGeom>
          <a:noFill/>
        </p:spPr>
        <p:txBody>
          <a:bodyPr wrap="square" rtlCol="0">
            <a:spAutoFit/>
          </a:bodyPr>
          <a:lstStyle/>
          <a:p>
            <a:r>
              <a:rPr lang="en-US" dirty="0" smtClean="0">
                <a:solidFill>
                  <a:srgbClr val="FF0000"/>
                </a:solidFill>
              </a:rPr>
              <a:t>HD2:</a:t>
            </a:r>
            <a:endParaRPr lang="en-US" dirty="0">
              <a:solidFill>
                <a:srgbClr val="FF0000"/>
              </a:solidFill>
            </a:endParaRPr>
          </a:p>
        </p:txBody>
      </p:sp>
      <p:sp>
        <p:nvSpPr>
          <p:cNvPr id="7" name="Rectangle 6"/>
          <p:cNvSpPr/>
          <p:nvPr/>
        </p:nvSpPr>
        <p:spPr>
          <a:xfrm>
            <a:off x="5512873" y="5486400"/>
            <a:ext cx="1519968" cy="400110"/>
          </a:xfrm>
          <a:prstGeom prst="rect">
            <a:avLst/>
          </a:prstGeom>
        </p:spPr>
        <p:txBody>
          <a:bodyPr wrap="none">
            <a:spAutoFit/>
          </a:bodyPr>
          <a:lstStyle/>
          <a:p>
            <a:r>
              <a:rPr lang="en-US" sz="2000" dirty="0"/>
              <a:t>2𝜔</a:t>
            </a:r>
            <a:r>
              <a:rPr lang="en-US" sz="2000" baseline="-25000" dirty="0"/>
              <a:t>𝑟𝑓1</a:t>
            </a:r>
            <a:r>
              <a:rPr lang="en-US" sz="2000" dirty="0"/>
              <a:t>+2 𝜔</a:t>
            </a:r>
            <a:r>
              <a:rPr lang="en-US" sz="2000" baseline="-25000" dirty="0"/>
              <a:t>𝑟𝑓𝑐</a:t>
            </a:r>
          </a:p>
        </p:txBody>
      </p:sp>
      <p:sp>
        <p:nvSpPr>
          <p:cNvPr id="8" name="TextBox 7"/>
          <p:cNvSpPr txBox="1"/>
          <p:nvPr/>
        </p:nvSpPr>
        <p:spPr>
          <a:xfrm>
            <a:off x="4973713" y="5833554"/>
            <a:ext cx="685801" cy="381000"/>
          </a:xfrm>
          <a:prstGeom prst="rect">
            <a:avLst/>
          </a:prstGeom>
          <a:noFill/>
        </p:spPr>
        <p:txBody>
          <a:bodyPr wrap="square" rtlCol="0">
            <a:spAutoFit/>
          </a:bodyPr>
          <a:lstStyle/>
          <a:p>
            <a:r>
              <a:rPr lang="en-US" dirty="0" smtClean="0">
                <a:solidFill>
                  <a:srgbClr val="FF0000"/>
                </a:solidFill>
              </a:rPr>
              <a:t>HD3:</a:t>
            </a:r>
            <a:endParaRPr lang="en-US" dirty="0">
              <a:solidFill>
                <a:srgbClr val="FF0000"/>
              </a:solidFill>
            </a:endParaRPr>
          </a:p>
        </p:txBody>
      </p:sp>
      <p:sp>
        <p:nvSpPr>
          <p:cNvPr id="9" name="Rectangle 8"/>
          <p:cNvSpPr/>
          <p:nvPr/>
        </p:nvSpPr>
        <p:spPr>
          <a:xfrm>
            <a:off x="5534419" y="5845222"/>
            <a:ext cx="1577676" cy="400110"/>
          </a:xfrm>
          <a:prstGeom prst="rect">
            <a:avLst/>
          </a:prstGeom>
        </p:spPr>
        <p:txBody>
          <a:bodyPr wrap="none">
            <a:spAutoFit/>
          </a:bodyPr>
          <a:lstStyle/>
          <a:p>
            <a:r>
              <a:rPr lang="en-US" sz="2000" dirty="0"/>
              <a:t>3 𝜔</a:t>
            </a:r>
            <a:r>
              <a:rPr lang="en-US" sz="2000" baseline="-25000" dirty="0"/>
              <a:t>𝑟𝑓1</a:t>
            </a:r>
            <a:r>
              <a:rPr lang="en-US" sz="2000" dirty="0"/>
              <a:t>+2 𝜔</a:t>
            </a:r>
            <a:r>
              <a:rPr lang="en-US" sz="2000" baseline="-25000" dirty="0"/>
              <a:t>𝑟𝑓𝑐</a:t>
            </a:r>
          </a:p>
        </p:txBody>
      </p:sp>
    </p:spTree>
    <p:extLst>
      <p:ext uri="{BB962C8B-B14F-4D97-AF65-F5344CB8AC3E}">
        <p14:creationId xmlns:p14="http://schemas.microsoft.com/office/powerpoint/2010/main" val="2587571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2400"/>
            <a:ext cx="7239000" cy="1077218"/>
          </a:xfrm>
          <a:prstGeom prst="rect">
            <a:avLst/>
          </a:prstGeom>
        </p:spPr>
        <p:txBody>
          <a:bodyPr wrap="square">
            <a:spAutoFit/>
          </a:bodyPr>
          <a:lstStyle/>
          <a:p>
            <a:pPr algn="ctr"/>
            <a:r>
              <a:rPr lang="en-US" sz="3200" b="1" dirty="0">
                <a:solidFill>
                  <a:srgbClr val="C00000"/>
                </a:solidFill>
                <a:effectLst>
                  <a:outerShdw blurRad="38100" dist="38100" dir="2700000" algn="tl">
                    <a:srgbClr val="000000">
                      <a:alpha val="43137"/>
                    </a:srgbClr>
                  </a:outerShdw>
                </a:effectLst>
              </a:rPr>
              <a:t>Second and Third order harmonic distortions due to fiber dispersion</a:t>
            </a:r>
          </a:p>
        </p:txBody>
      </p:sp>
      <mc:AlternateContent xmlns:mc="http://schemas.openxmlformats.org/markup-compatibility/2006" xmlns:a14="http://schemas.microsoft.com/office/drawing/2010/main">
        <mc:Choice Requires="a14">
          <p:sp>
            <p:nvSpPr>
              <p:cNvPr id="4" name="TextBox 3"/>
              <p:cNvSpPr txBox="1"/>
              <p:nvPr/>
            </p:nvSpPr>
            <p:spPr>
              <a:xfrm>
                <a:off x="609600" y="1371600"/>
                <a:ext cx="7772049" cy="3032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𝛽</m:t>
                          </m:r>
                        </m:e>
                        <m:sub>
                          <m:r>
                            <a:rPr lang="en-US" sz="2800" i="1" smtClean="0">
                              <a:latin typeface="Cambria Math" panose="02040503050406030204" pitchFamily="18" charset="0"/>
                              <a:ea typeface="Cambria Math" panose="02040503050406030204" pitchFamily="18" charset="0"/>
                            </a:rPr>
                            <m:t>𝜔</m:t>
                          </m:r>
                        </m:sub>
                      </m:sSub>
                      <m:r>
                        <a:rPr lang="en-US" sz="280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0</m:t>
                              </m:r>
                            </m:sub>
                          </m:sSub>
                        </m:e>
                      </m:d>
                      <m:r>
                        <a:rPr lang="en-US" sz="2800" b="0" i="1" smtClean="0">
                          <a:latin typeface="Cambria Math" panose="02040503050406030204" pitchFamily="18" charset="0"/>
                        </a:rPr>
                        <m:t>+0.5</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2</m:t>
                          </m:r>
                        </m:sub>
                      </m:sSub>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0</m:t>
                                  </m:r>
                                </m:sub>
                              </m:sSub>
                            </m:e>
                          </m:d>
                        </m:e>
                        <m:sup>
                          <m:r>
                            <a:rPr lang="en-US" sz="2800" b="0" i="1" smtClean="0">
                              <a:latin typeface="Cambria Math" panose="02040503050406030204" pitchFamily="18" charset="0"/>
                            </a:rPr>
                            <m:t>2</m:t>
                          </m:r>
                        </m:sup>
                      </m:sSup>
                    </m:oMath>
                  </m:oMathPara>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𝜔</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ea typeface="Cambria Math" panose="02040503050406030204" pitchFamily="18" charset="0"/>
                                </a:rPr>
                                <m:t>𝜔</m:t>
                              </m:r>
                            </m:sub>
                          </m:sSub>
                        </m:den>
                      </m:f>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𝑔</m:t>
                              </m:r>
                            </m:sub>
                          </m:sSub>
                        </m:den>
                      </m:f>
                    </m:oMath>
                  </m:oMathPara>
                </a14:m>
                <a:endParaRPr lang="en-US" sz="2800" dirty="0" smtClean="0"/>
              </a:p>
              <a:p>
                <a:endParaRPr lang="en-US" sz="2800" dirty="0"/>
              </a:p>
              <a:p>
                <a:pPr algn="ct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𝑑</m:t>
                            </m:r>
                          </m:e>
                          <m:sup>
                            <m:r>
                              <a:rPr lang="en-US" sz="2800" b="0" i="1" smtClean="0">
                                <a:latin typeface="Cambria Math" panose="02040503050406030204" pitchFamily="18" charset="0"/>
                              </a:rPr>
                              <m:t>2</m:t>
                            </m:r>
                          </m:sup>
                        </m:s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𝜔</m:t>
                            </m:r>
                          </m:sub>
                        </m:sSub>
                      </m:num>
                      <m:den>
                        <m:r>
                          <a:rPr lang="en-US" sz="2800" b="0" i="1" smtClean="0">
                            <a:latin typeface="Cambria Math" panose="02040503050406030204" pitchFamily="18" charset="0"/>
                          </a:rPr>
                          <m:t>𝑑</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𝜔</m:t>
                            </m:r>
                          </m:e>
                          <m:sup>
                            <m:r>
                              <a:rPr lang="en-US" sz="2800" b="0" i="1" smtClean="0">
                                <a:latin typeface="Cambria Math" panose="02040503050406030204" pitchFamily="18" charset="0"/>
                              </a:rPr>
                              <m:t>2</m:t>
                            </m:r>
                          </m:sup>
                        </m:sSup>
                      </m:den>
                    </m:f>
                  </m:oMath>
                </a14:m>
                <a:r>
                  <a:rPr lang="en-US" sz="2800" dirty="0" smtClean="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m:t>
                        </m:r>
                        <m:r>
                          <a:rPr lang="en-US" sz="2800" b="0" i="1" smtClean="0">
                            <a:latin typeface="Cambria Math" panose="02040503050406030204" pitchFamily="18" charset="0"/>
                          </a:rPr>
                          <m:t>𝐷</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𝜆</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𝑐</m:t>
                        </m:r>
                      </m:den>
                    </m:f>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1371600"/>
                <a:ext cx="7772049" cy="3032048"/>
              </a:xfrm>
              <a:prstGeom prst="rect">
                <a:avLst/>
              </a:prstGeom>
              <a:blipFill rotWithShape="0">
                <a:blip r:embed="rId2" cstate="print"/>
                <a:stretch>
                  <a:fillRect b="-805"/>
                </a:stretch>
              </a:blipFill>
            </p:spPr>
            <p:txBody>
              <a:bodyPr/>
              <a:lstStyle/>
              <a:p>
                <a:r>
                  <a:rPr lang="en-US">
                    <a:noFill/>
                  </a:rPr>
                  <a:t> </a:t>
                </a:r>
              </a:p>
            </p:txBody>
          </p:sp>
        </mc:Fallback>
      </mc:AlternateContent>
      <p:sp>
        <p:nvSpPr>
          <p:cNvPr id="6" name="TextBox 5"/>
          <p:cNvSpPr txBox="1"/>
          <p:nvPr/>
        </p:nvSpPr>
        <p:spPr>
          <a:xfrm>
            <a:off x="228600" y="5791200"/>
            <a:ext cx="8229600" cy="369332"/>
          </a:xfrm>
          <a:prstGeom prst="rect">
            <a:avLst/>
          </a:prstGeom>
          <a:noFill/>
        </p:spPr>
        <p:txBody>
          <a:bodyPr wrap="square" rtlCol="0">
            <a:spAutoFit/>
          </a:bodyPr>
          <a:lstStyle/>
          <a:p>
            <a:r>
              <a:rPr lang="en-US" i="1" dirty="0" smtClean="0"/>
              <a:t>Source: W.H. Chen, et al, J. LWT, Vol. 22, No. 7, July 2004</a:t>
            </a:r>
            <a:endParaRPr lang="en-US" i="1" dirty="0"/>
          </a:p>
        </p:txBody>
      </p:sp>
      <p:sp>
        <p:nvSpPr>
          <p:cNvPr id="7" name="TextBox 6"/>
          <p:cNvSpPr txBox="1"/>
          <p:nvPr/>
        </p:nvSpPr>
        <p:spPr>
          <a:xfrm>
            <a:off x="762000" y="4539222"/>
            <a:ext cx="6172200" cy="369332"/>
          </a:xfrm>
          <a:prstGeom prst="rect">
            <a:avLst/>
          </a:prstGeom>
          <a:noFill/>
        </p:spPr>
        <p:txBody>
          <a:bodyPr wrap="square" rtlCol="0">
            <a:spAutoFit/>
          </a:bodyPr>
          <a:lstStyle/>
          <a:p>
            <a:r>
              <a:rPr lang="en-US" dirty="0">
                <a:solidFill>
                  <a:srgbClr val="C00000"/>
                </a:solidFill>
              </a:rPr>
              <a:t>T</a:t>
            </a:r>
            <a:r>
              <a:rPr lang="en-US" dirty="0" smtClean="0">
                <a:solidFill>
                  <a:srgbClr val="C00000"/>
                </a:solidFill>
              </a:rPr>
              <a:t>he propagation constant for each optical subcarrier is different</a:t>
            </a:r>
            <a:endParaRPr lang="en-US" dirty="0">
              <a:solidFill>
                <a:srgbClr val="C00000"/>
              </a:solidFill>
            </a:endParaRPr>
          </a:p>
        </p:txBody>
      </p:sp>
    </p:spTree>
    <p:extLst>
      <p:ext uri="{BB962C8B-B14F-4D97-AF65-F5344CB8AC3E}">
        <p14:creationId xmlns:p14="http://schemas.microsoft.com/office/powerpoint/2010/main" val="327801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85800" y="3352800"/>
            <a:ext cx="6601877" cy="2133600"/>
          </a:xfrm>
          <a:prstGeom prst="rect">
            <a:avLst/>
          </a:prstGeom>
        </p:spPr>
      </p:pic>
      <p:pic>
        <p:nvPicPr>
          <p:cNvPr id="3" name="Picture 2"/>
          <p:cNvPicPr>
            <a:picLocks noChangeAspect="1"/>
          </p:cNvPicPr>
          <p:nvPr/>
        </p:nvPicPr>
        <p:blipFill>
          <a:blip r:embed="rId3" cstate="print"/>
          <a:stretch>
            <a:fillRect/>
          </a:stretch>
        </p:blipFill>
        <p:spPr>
          <a:xfrm>
            <a:off x="786337" y="1066800"/>
            <a:ext cx="7467600" cy="2133600"/>
          </a:xfrm>
          <a:prstGeom prst="rect">
            <a:avLst/>
          </a:prstGeom>
        </p:spPr>
      </p:pic>
      <p:sp>
        <p:nvSpPr>
          <p:cNvPr id="5" name="Rectangle 4"/>
          <p:cNvSpPr/>
          <p:nvPr/>
        </p:nvSpPr>
        <p:spPr>
          <a:xfrm>
            <a:off x="457199" y="152400"/>
            <a:ext cx="7796737" cy="954107"/>
          </a:xfrm>
          <a:prstGeom prst="rect">
            <a:avLst/>
          </a:prstGeom>
        </p:spPr>
        <p:txBody>
          <a:bodyPr wrap="square">
            <a:spAutoFit/>
          </a:bodyPr>
          <a:lstStyle/>
          <a:p>
            <a:pPr algn="ct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rPr>
              <a:t>Second and Third order harmonic distortions due to fiber dispersion</a:t>
            </a:r>
          </a:p>
        </p:txBody>
      </p:sp>
      <p:pic>
        <p:nvPicPr>
          <p:cNvPr id="4" name="Picture 3"/>
          <p:cNvPicPr>
            <a:picLocks noChangeAspect="1"/>
          </p:cNvPicPr>
          <p:nvPr/>
        </p:nvPicPr>
        <p:blipFill>
          <a:blip r:embed="rId4"/>
          <a:stretch>
            <a:fillRect/>
          </a:stretch>
        </p:blipFill>
        <p:spPr>
          <a:xfrm>
            <a:off x="685800" y="5448622"/>
            <a:ext cx="6601237" cy="849923"/>
          </a:xfrm>
          <a:prstGeom prst="rect">
            <a:avLst/>
          </a:prstGeom>
        </p:spPr>
      </p:pic>
    </p:spTree>
    <p:extLst>
      <p:ext uri="{BB962C8B-B14F-4D97-AF65-F5344CB8AC3E}">
        <p14:creationId xmlns:p14="http://schemas.microsoft.com/office/powerpoint/2010/main" val="4252525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7200" y="1143000"/>
            <a:ext cx="7898766" cy="4876800"/>
          </a:xfrm>
          <a:prstGeom prst="rect">
            <a:avLst/>
          </a:prstGeom>
        </p:spPr>
      </p:pic>
      <p:sp>
        <p:nvSpPr>
          <p:cNvPr id="3" name="TextBox 2"/>
          <p:cNvSpPr txBox="1"/>
          <p:nvPr/>
        </p:nvSpPr>
        <p:spPr>
          <a:xfrm>
            <a:off x="507366" y="312003"/>
            <a:ext cx="7848600" cy="830997"/>
          </a:xfrm>
          <a:prstGeom prst="rect">
            <a:avLst/>
          </a:prstGeom>
          <a:noFill/>
        </p:spPr>
        <p:txBody>
          <a:bodyPr wrap="square" rtlCol="0">
            <a:spAutoFit/>
          </a:bodyPr>
          <a:lstStyle/>
          <a:p>
            <a:pPr algn="ctr"/>
            <a:r>
              <a:rPr lang="en-US" sz="2400" b="1" dirty="0" smtClean="0">
                <a:solidFill>
                  <a:srgbClr val="C00000"/>
                </a:solidFill>
                <a:effectLst>
                  <a:outerShdw blurRad="38100" dist="38100" dir="2700000" algn="tl">
                    <a:srgbClr val="000000">
                      <a:alpha val="43137"/>
                    </a:srgbClr>
                  </a:outerShdw>
                </a:effectLst>
              </a:rPr>
              <a:t>Second and Third Harmonic Distortion due to Fiber Chromatic Dispersion</a:t>
            </a: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538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58674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Outline</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762000" y="1219200"/>
            <a:ext cx="6172200" cy="4893647"/>
          </a:xfrm>
          <a:prstGeom prst="rect">
            <a:avLst/>
          </a:prstGeom>
          <a:noFill/>
        </p:spPr>
        <p:txBody>
          <a:bodyPr wrap="square" rtlCol="0">
            <a:spAutoFit/>
          </a:bodyPr>
          <a:lstStyle/>
          <a:p>
            <a:pPr marL="346075" indent="-346075">
              <a:buFont typeface="Courier New" pitchFamily="49" charset="0"/>
              <a:buChar char="o"/>
            </a:pPr>
            <a:r>
              <a:rPr lang="en-US" sz="2400" dirty="0" smtClean="0">
                <a:solidFill>
                  <a:schemeClr val="tx2">
                    <a:lumMod val="75000"/>
                  </a:schemeClr>
                </a:solidFill>
              </a:rPr>
              <a:t>Introduction</a:t>
            </a:r>
          </a:p>
          <a:p>
            <a:pPr marL="346075" indent="-346075">
              <a:buFont typeface="Courier New" pitchFamily="49" charset="0"/>
              <a:buChar char="o"/>
            </a:pPr>
            <a:endParaRPr lang="en-US" sz="2400" dirty="0" smtClean="0">
              <a:solidFill>
                <a:schemeClr val="tx2">
                  <a:lumMod val="75000"/>
                </a:schemeClr>
              </a:solidFill>
            </a:endParaRPr>
          </a:p>
          <a:p>
            <a:pPr marL="346075" indent="-346075">
              <a:buFont typeface="Courier New" pitchFamily="49" charset="0"/>
              <a:buChar char="o"/>
            </a:pPr>
            <a:r>
              <a:rPr lang="en-US" sz="2400" dirty="0" smtClean="0">
                <a:solidFill>
                  <a:schemeClr val="tx2">
                    <a:lumMod val="75000"/>
                  </a:schemeClr>
                </a:solidFill>
              </a:rPr>
              <a:t>Utilization of Millimeter Waves</a:t>
            </a:r>
          </a:p>
          <a:p>
            <a:pPr marL="346075" indent="-346075">
              <a:buFont typeface="Courier New" pitchFamily="49" charset="0"/>
              <a:buChar char="o"/>
            </a:pPr>
            <a:endParaRPr lang="en-US" sz="2400" dirty="0" smtClean="0">
              <a:solidFill>
                <a:schemeClr val="tx2">
                  <a:lumMod val="75000"/>
                </a:schemeClr>
              </a:solidFill>
            </a:endParaRPr>
          </a:p>
          <a:p>
            <a:pPr marL="346075" indent="-346075">
              <a:buFont typeface="Courier New" pitchFamily="49" charset="0"/>
              <a:buChar char="o"/>
            </a:pPr>
            <a:r>
              <a:rPr lang="en-US" sz="2400" dirty="0" smtClean="0">
                <a:solidFill>
                  <a:schemeClr val="tx2">
                    <a:lumMod val="75000"/>
                  </a:schemeClr>
                </a:solidFill>
              </a:rPr>
              <a:t>Optical Modulation Scheme</a:t>
            </a:r>
          </a:p>
          <a:p>
            <a:endParaRPr lang="en-US" sz="2400" dirty="0" smtClean="0">
              <a:solidFill>
                <a:schemeClr val="tx2">
                  <a:lumMod val="75000"/>
                </a:schemeClr>
              </a:solidFill>
            </a:endParaRPr>
          </a:p>
          <a:p>
            <a:pPr marL="346075" indent="-346075">
              <a:buFont typeface="Courier New" pitchFamily="49" charset="0"/>
              <a:buChar char="o"/>
            </a:pPr>
            <a:r>
              <a:rPr lang="en-US" sz="2400" dirty="0" smtClean="0">
                <a:solidFill>
                  <a:schemeClr val="tx2">
                    <a:lumMod val="75000"/>
                  </a:schemeClr>
                </a:solidFill>
              </a:rPr>
              <a:t>Harmonic Distortion</a:t>
            </a:r>
          </a:p>
          <a:p>
            <a:pPr marL="346075" indent="-346075">
              <a:buFont typeface="Courier New" pitchFamily="49" charset="0"/>
              <a:buChar char="o"/>
            </a:pPr>
            <a:endParaRPr lang="en-US" sz="2400" dirty="0" smtClean="0">
              <a:solidFill>
                <a:schemeClr val="tx2">
                  <a:lumMod val="75000"/>
                </a:schemeClr>
              </a:solidFill>
            </a:endParaRPr>
          </a:p>
          <a:p>
            <a:pPr marL="346075" indent="-346075">
              <a:buFont typeface="Courier New" pitchFamily="49" charset="0"/>
              <a:buChar char="o"/>
            </a:pPr>
            <a:r>
              <a:rPr lang="en-US" sz="2400" dirty="0" smtClean="0">
                <a:solidFill>
                  <a:schemeClr val="tx2">
                    <a:lumMod val="75000"/>
                  </a:schemeClr>
                </a:solidFill>
              </a:rPr>
              <a:t>Performance Analysis</a:t>
            </a:r>
          </a:p>
          <a:p>
            <a:endParaRPr lang="en-US" sz="2400" dirty="0" smtClean="0">
              <a:solidFill>
                <a:schemeClr val="tx2">
                  <a:lumMod val="75000"/>
                </a:schemeClr>
              </a:solidFill>
            </a:endParaRPr>
          </a:p>
          <a:p>
            <a:pPr marL="346075" indent="-346075">
              <a:buFont typeface="Courier New" pitchFamily="49" charset="0"/>
              <a:buChar char="o"/>
            </a:pPr>
            <a:r>
              <a:rPr lang="en-US" sz="2400" dirty="0" smtClean="0">
                <a:solidFill>
                  <a:schemeClr val="tx2">
                    <a:lumMod val="75000"/>
                  </a:schemeClr>
                </a:solidFill>
              </a:rPr>
              <a:t>Results</a:t>
            </a:r>
          </a:p>
          <a:p>
            <a:pPr marL="346075" indent="-346075">
              <a:buFont typeface="Courier New" pitchFamily="49" charset="0"/>
              <a:buChar char="o"/>
            </a:pPr>
            <a:endParaRPr lang="en-US" sz="2400" dirty="0" smtClean="0">
              <a:solidFill>
                <a:schemeClr val="tx2">
                  <a:lumMod val="75000"/>
                </a:schemeClr>
              </a:solidFill>
            </a:endParaRPr>
          </a:p>
          <a:p>
            <a:pPr marL="346075" indent="-346075">
              <a:buFont typeface="Courier New" pitchFamily="49" charset="0"/>
              <a:buChar char="o"/>
            </a:pPr>
            <a:r>
              <a:rPr lang="en-US" sz="2400" dirty="0" smtClean="0">
                <a:solidFill>
                  <a:schemeClr val="tx2">
                    <a:lumMod val="75000"/>
                  </a:schemeClr>
                </a:solidFill>
              </a:rPr>
              <a:t>Conclusion</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295400"/>
            <a:ext cx="8534400" cy="4933950"/>
          </a:xfrm>
          <a:prstGeom prst="rect">
            <a:avLst/>
          </a:prstGeom>
        </p:spPr>
      </p:pic>
      <p:sp>
        <p:nvSpPr>
          <p:cNvPr id="4" name="TextBox 3"/>
          <p:cNvSpPr txBox="1"/>
          <p:nvPr/>
        </p:nvSpPr>
        <p:spPr>
          <a:xfrm>
            <a:off x="76200" y="457200"/>
            <a:ext cx="8915400"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Harmonic Distortions </a:t>
            </a:r>
            <a:r>
              <a:rPr lang="en-US" sz="2800" b="1" dirty="0">
                <a:solidFill>
                  <a:srgbClr val="C00000"/>
                </a:solidFill>
                <a:effectLst>
                  <a:outerShdw blurRad="38100" dist="38100" dir="2700000" algn="tl">
                    <a:srgbClr val="000000">
                      <a:alpha val="43137"/>
                    </a:srgbClr>
                  </a:outerShdw>
                </a:effectLst>
              </a:rPr>
              <a:t>with and without Fiber Dispersion</a:t>
            </a:r>
            <a:endParaRPr lang="en-US" sz="2800" dirty="0"/>
          </a:p>
        </p:txBody>
      </p:sp>
    </p:spTree>
    <p:extLst>
      <p:ext uri="{BB962C8B-B14F-4D97-AF65-F5344CB8AC3E}">
        <p14:creationId xmlns:p14="http://schemas.microsoft.com/office/powerpoint/2010/main" val="3536490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66800" y="1676400"/>
            <a:ext cx="6830702" cy="4724400"/>
          </a:xfrm>
          <a:prstGeom prst="rect">
            <a:avLst/>
          </a:prstGeom>
        </p:spPr>
      </p:pic>
      <p:sp>
        <p:nvSpPr>
          <p:cNvPr id="4" name="TextBox 3"/>
          <p:cNvSpPr txBox="1"/>
          <p:nvPr/>
        </p:nvSpPr>
        <p:spPr>
          <a:xfrm>
            <a:off x="0" y="381000"/>
            <a:ext cx="8991600" cy="1292662"/>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SER for the 4-QAM vs. SNR</a:t>
            </a:r>
          </a:p>
          <a:p>
            <a:pPr algn="ctr"/>
            <a:endParaRPr lang="en-US" sz="2800" b="1" dirty="0" smtClean="0">
              <a:solidFill>
                <a:srgbClr val="C00000"/>
              </a:solidFill>
              <a:effectLst>
                <a:outerShdw blurRad="38100" dist="38100" dir="2700000" algn="tl">
                  <a:srgbClr val="000000">
                    <a:alpha val="43137"/>
                  </a:srgbClr>
                </a:outerShdw>
              </a:effectLst>
            </a:endParaRPr>
          </a:p>
          <a:p>
            <a:pPr algn="ctr"/>
            <a:r>
              <a:rPr lang="en-US" sz="2200" b="1" dirty="0" smtClean="0">
                <a:solidFill>
                  <a:srgbClr val="C00000"/>
                </a:solidFill>
                <a:effectLst>
                  <a:outerShdw blurRad="38100" dist="38100" dir="2700000" algn="tl">
                    <a:srgbClr val="000000">
                      <a:alpha val="43137"/>
                    </a:srgbClr>
                  </a:outerShdw>
                </a:effectLst>
              </a:rPr>
              <a:t>L=80km; D=17 </a:t>
            </a:r>
            <a:r>
              <a:rPr lang="en-US" sz="2200" b="1" dirty="0" err="1" smtClean="0">
                <a:solidFill>
                  <a:srgbClr val="C00000"/>
                </a:solidFill>
                <a:effectLst>
                  <a:outerShdw blurRad="38100" dist="38100" dir="2700000" algn="tl">
                    <a:srgbClr val="000000">
                      <a:alpha val="43137"/>
                    </a:srgbClr>
                  </a:outerShdw>
                </a:effectLst>
              </a:rPr>
              <a:t>ps</a:t>
            </a:r>
            <a:r>
              <a:rPr lang="en-US" sz="2200" b="1" dirty="0" smtClean="0">
                <a:solidFill>
                  <a:srgbClr val="C00000"/>
                </a:solidFill>
                <a:effectLst>
                  <a:outerShdw blurRad="38100" dist="38100" dir="2700000" algn="tl">
                    <a:srgbClr val="000000">
                      <a:alpha val="43137"/>
                    </a:srgbClr>
                  </a:outerShdw>
                </a:effectLst>
              </a:rPr>
              <a:t>/(nm.km); Attn: 0.2dB/km; RF=62 GHz, Bit Rate=1 Gb/s</a:t>
            </a:r>
            <a:endParaRPr lang="en-US" sz="2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2841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8600" y="914400"/>
            <a:ext cx="8839200" cy="4114800"/>
          </a:xfrm>
          <a:prstGeom prst="rect">
            <a:avLst/>
          </a:prstGeom>
        </p:spPr>
      </p:pic>
      <p:pic>
        <p:nvPicPr>
          <p:cNvPr id="3" name="Picture 2"/>
          <p:cNvPicPr>
            <a:picLocks noChangeAspect="1"/>
          </p:cNvPicPr>
          <p:nvPr/>
        </p:nvPicPr>
        <p:blipFill>
          <a:blip r:embed="rId3" cstate="print"/>
          <a:stretch>
            <a:fillRect/>
          </a:stretch>
        </p:blipFill>
        <p:spPr>
          <a:xfrm>
            <a:off x="228600" y="5029200"/>
            <a:ext cx="8839200" cy="1352550"/>
          </a:xfrm>
          <a:prstGeom prst="rect">
            <a:avLst/>
          </a:prstGeom>
        </p:spPr>
      </p:pic>
      <p:sp>
        <p:nvSpPr>
          <p:cNvPr id="4" name="Rectangle 3"/>
          <p:cNvSpPr/>
          <p:nvPr/>
        </p:nvSpPr>
        <p:spPr>
          <a:xfrm>
            <a:off x="762000" y="228600"/>
            <a:ext cx="7476855" cy="523220"/>
          </a:xfrm>
          <a:prstGeom prst="rect">
            <a:avLst/>
          </a:prstGeom>
        </p:spPr>
        <p:txBody>
          <a:bodyPr wrap="none">
            <a:spAutoFit/>
          </a:bodyPr>
          <a:lstStyle/>
          <a:p>
            <a:r>
              <a:rPr lang="en-US" sz="2800" b="1" dirty="0" smtClean="0">
                <a:solidFill>
                  <a:srgbClr val="C00000"/>
                </a:solidFill>
                <a:effectLst>
                  <a:outerShdw blurRad="38100" dist="38100" dir="2700000" algn="tl">
                    <a:srgbClr val="000000">
                      <a:alpha val="43137"/>
                    </a:srgbClr>
                  </a:outerShdw>
                </a:effectLst>
              </a:rPr>
              <a:t>Received Eye Diagrams </a:t>
            </a:r>
            <a:r>
              <a:rPr lang="en-US" sz="2800" b="1" dirty="0">
                <a:solidFill>
                  <a:srgbClr val="C00000"/>
                </a:solidFill>
                <a:effectLst>
                  <a:outerShdw blurRad="38100" dist="38100" dir="2700000" algn="tl">
                    <a:srgbClr val="000000">
                      <a:alpha val="43137"/>
                    </a:srgbClr>
                  </a:outerShdw>
                </a:effectLst>
              </a:rPr>
              <a:t>and </a:t>
            </a:r>
            <a:r>
              <a:rPr lang="en-US" sz="2800" b="1" dirty="0" smtClean="0">
                <a:solidFill>
                  <a:srgbClr val="C00000"/>
                </a:solidFill>
                <a:effectLst>
                  <a:outerShdw blurRad="38100" dist="38100" dir="2700000" algn="tl">
                    <a:srgbClr val="000000">
                      <a:alpha val="43137"/>
                    </a:srgbClr>
                  </a:outerShdw>
                </a:effectLst>
              </a:rPr>
              <a:t>Signal Constellations </a:t>
            </a:r>
            <a:endParaRPr lang="en-US"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4828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599" y="1219200"/>
            <a:ext cx="8534401" cy="4876800"/>
          </a:xfrm>
          <a:prstGeom prst="rect">
            <a:avLst/>
          </a:prstGeom>
        </p:spPr>
      </p:pic>
      <p:sp>
        <p:nvSpPr>
          <p:cNvPr id="3" name="TextBox 2"/>
          <p:cNvSpPr txBox="1"/>
          <p:nvPr/>
        </p:nvSpPr>
        <p:spPr>
          <a:xfrm>
            <a:off x="457200" y="457200"/>
            <a:ext cx="7924800" cy="461665"/>
          </a:xfrm>
          <a:prstGeom prst="rect">
            <a:avLst/>
          </a:prstGeom>
          <a:noFill/>
        </p:spPr>
        <p:txBody>
          <a:bodyPr wrap="square" rtlCol="0">
            <a:spAutoFit/>
          </a:bodyPr>
          <a:lstStyle/>
          <a:p>
            <a:pPr algn="ctr"/>
            <a:r>
              <a:rPr lang="en-US" sz="2400" b="1" dirty="0" smtClean="0">
                <a:solidFill>
                  <a:srgbClr val="C00000"/>
                </a:solidFill>
                <a:effectLst>
                  <a:outerShdw blurRad="38100" dist="38100" dir="2700000" algn="tl">
                    <a:srgbClr val="000000">
                      <a:alpha val="43137"/>
                    </a:srgbClr>
                  </a:outerShdw>
                </a:effectLst>
              </a:rPr>
              <a:t>Generation of Multi Single Side-Band Sub Carriers</a:t>
            </a: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298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Conclusion</a:t>
            </a:r>
          </a:p>
        </p:txBody>
      </p:sp>
      <p:sp>
        <p:nvSpPr>
          <p:cNvPr id="17411" name="Content Placeholder 2"/>
          <p:cNvSpPr>
            <a:spLocks noGrp="1"/>
          </p:cNvSpPr>
          <p:nvPr>
            <p:ph idx="1"/>
          </p:nvPr>
        </p:nvSpPr>
        <p:spPr>
          <a:xfrm>
            <a:off x="457200" y="1417638"/>
            <a:ext cx="8229600" cy="4708525"/>
          </a:xfrm>
        </p:spPr>
        <p:txBody>
          <a:bodyPr>
            <a:normAutofit fontScale="92500" lnSpcReduction="10000"/>
          </a:bodyPr>
          <a:lstStyle/>
          <a:p>
            <a:r>
              <a:rPr lang="en-US" dirty="0">
                <a:solidFill>
                  <a:srgbClr val="002060"/>
                </a:solidFill>
                <a:latin typeface="Arial" pitchFamily="34" charset="0"/>
                <a:cs typeface="Arial" pitchFamily="34" charset="0"/>
              </a:rPr>
              <a:t>RF multiplexed OSSB mm-wave signals generated using cascaded </a:t>
            </a:r>
            <a:r>
              <a:rPr lang="en-US" dirty="0" smtClean="0">
                <a:solidFill>
                  <a:srgbClr val="002060"/>
                </a:solidFill>
                <a:latin typeface="Arial" pitchFamily="34" charset="0"/>
                <a:cs typeface="Arial" pitchFamily="34" charset="0"/>
              </a:rPr>
              <a:t>MZMs</a:t>
            </a:r>
          </a:p>
          <a:p>
            <a:r>
              <a:rPr lang="en-US" dirty="0" smtClean="0">
                <a:solidFill>
                  <a:srgbClr val="002060"/>
                </a:solidFill>
                <a:latin typeface="Arial" pitchFamily="34" charset="0"/>
                <a:cs typeface="Arial" pitchFamily="34" charset="0"/>
              </a:rPr>
              <a:t>Harmonic distortions caused by the MZM and chromatic dispersion are discussed</a:t>
            </a:r>
          </a:p>
          <a:p>
            <a:pPr eaLnBrk="1" hangingPunct="1"/>
            <a:r>
              <a:rPr lang="en-US" dirty="0" smtClean="0">
                <a:solidFill>
                  <a:srgbClr val="002060"/>
                </a:solidFill>
                <a:latin typeface="Arial" pitchFamily="34" charset="0"/>
                <a:cs typeface="Arial" pitchFamily="34" charset="0"/>
              </a:rPr>
              <a:t>In order to optimize the suggested system performance, it is required to adjust the RF amplitude properly.</a:t>
            </a:r>
          </a:p>
          <a:p>
            <a:pPr eaLnBrk="1" hangingPunct="1"/>
            <a:r>
              <a:rPr lang="en-US" dirty="0" smtClean="0">
                <a:solidFill>
                  <a:srgbClr val="002060"/>
                </a:solidFill>
                <a:latin typeface="Arial" pitchFamily="34" charset="0"/>
                <a:cs typeface="Arial" pitchFamily="34" charset="0"/>
              </a:rPr>
              <a:t>A compromise between high SNR and low nonlinearity effects should be considered to guarantee the system performance.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90600"/>
            <a:ext cx="6019800" cy="1015663"/>
          </a:xfrm>
          <a:prstGeom prst="rect">
            <a:avLst/>
          </a:prstGeom>
          <a:noFill/>
        </p:spPr>
        <p:txBody>
          <a:bodyPr wrap="square" rtlCol="0">
            <a:spAutoFit/>
          </a:bodyPr>
          <a:lstStyle/>
          <a:p>
            <a:pPr algn="ctr"/>
            <a:r>
              <a:rPr lang="en-US" sz="6000" b="1" dirty="0" smtClean="0">
                <a:solidFill>
                  <a:srgbClr val="C00000"/>
                </a:solidFill>
                <a:effectLst>
                  <a:outerShdw blurRad="38100" dist="38100" dir="2700000" algn="tl">
                    <a:srgbClr val="000000">
                      <a:alpha val="43137"/>
                    </a:srgbClr>
                  </a:outerShdw>
                </a:effectLst>
                <a:latin typeface="Castellar" pitchFamily="18" charset="0"/>
                <a:cs typeface="Arial" pitchFamily="34" charset="0"/>
              </a:rPr>
              <a:t>Thank You</a:t>
            </a:r>
            <a:endParaRPr lang="en-US" sz="6000" b="1" dirty="0">
              <a:solidFill>
                <a:srgbClr val="C00000"/>
              </a:solidFill>
              <a:effectLst>
                <a:outerShdw blurRad="38100" dist="38100" dir="2700000" algn="tl">
                  <a:srgbClr val="000000">
                    <a:alpha val="43137"/>
                  </a:srgbClr>
                </a:outerShdw>
              </a:effectLst>
              <a:latin typeface="Castellar" pitchFamily="18" charset="0"/>
              <a:cs typeface="Arial" pitchFamily="34" charset="0"/>
            </a:endParaRPr>
          </a:p>
        </p:txBody>
      </p:sp>
      <p:sp>
        <p:nvSpPr>
          <p:cNvPr id="8" name="TextBox 7"/>
          <p:cNvSpPr txBox="1"/>
          <p:nvPr/>
        </p:nvSpPr>
        <p:spPr>
          <a:xfrm>
            <a:off x="2133600" y="3962400"/>
            <a:ext cx="4572000" cy="1200329"/>
          </a:xfrm>
          <a:prstGeom prst="rect">
            <a:avLst/>
          </a:prstGeom>
          <a:noFill/>
        </p:spPr>
        <p:txBody>
          <a:bodyPr wrap="square" rtlCol="0">
            <a:spAutoFit/>
          </a:bodyPr>
          <a:lstStyle/>
          <a:p>
            <a:pPr algn="ctr"/>
            <a:r>
              <a:rPr lang="en-US" sz="7200" dirty="0" smtClean="0">
                <a:solidFill>
                  <a:srgbClr val="002060"/>
                </a:solidFill>
                <a:effectLst>
                  <a:outerShdw blurRad="38100" dist="38100" dir="2700000" algn="tl">
                    <a:srgbClr val="000000">
                      <a:alpha val="43137"/>
                    </a:srgbClr>
                  </a:outerShdw>
                </a:effectLst>
                <a:latin typeface="Tempus Sans ITC" pitchFamily="82" charset="0"/>
              </a:rPr>
              <a:t>Questions?</a:t>
            </a:r>
            <a:endParaRPr lang="en-US" sz="7200" dirty="0">
              <a:solidFill>
                <a:srgbClr val="002060"/>
              </a:solidFill>
              <a:effectLst>
                <a:outerShdw blurRad="38100" dist="38100" dir="2700000" algn="tl">
                  <a:srgbClr val="000000">
                    <a:alpha val="43137"/>
                  </a:srgbClr>
                </a:outerShdw>
              </a:effectLst>
              <a:latin typeface="Tempus Sans ITC"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609600" y="152400"/>
            <a:ext cx="7772400" cy="685800"/>
          </a:xfrm>
        </p:spPr>
        <p:txBody>
          <a:bodyPr rtlCol="0">
            <a:normAutofit/>
          </a:bodyPr>
          <a:lstStyle/>
          <a:p>
            <a:pPr eaLnBrk="1" fontAlgn="auto" hangingPunct="1">
              <a:spcAft>
                <a:spcPts val="0"/>
              </a:spcAft>
              <a:defRPr/>
            </a:pPr>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Millimeter Wave </a:t>
            </a:r>
            <a:r>
              <a:rPr lang="en-US" sz="36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RoF</a:t>
            </a:r>
            <a:endPar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508C3DE-5D06-4A1F-BF1D-7E460E6392AB}" type="slidenum">
              <a:rPr lang="en-US"/>
              <a:pPr>
                <a:defRPr/>
              </a:pPr>
              <a:t>3</a:t>
            </a:fld>
            <a:endParaRPr lang="en-US"/>
          </a:p>
        </p:txBody>
      </p:sp>
      <p:sp>
        <p:nvSpPr>
          <p:cNvPr id="3" name="Content Placeholder 2"/>
          <p:cNvSpPr>
            <a:spLocks noGrp="1"/>
          </p:cNvSpPr>
          <p:nvPr>
            <p:ph sz="quarter" idx="4294967295"/>
          </p:nvPr>
        </p:nvSpPr>
        <p:spPr>
          <a:xfrm>
            <a:off x="304800" y="762000"/>
            <a:ext cx="8305800" cy="5486400"/>
          </a:xfrm>
        </p:spPr>
        <p:txBody>
          <a:bodyPr rtlCol="0">
            <a:normAutofit fontScale="25000" lnSpcReduction="20000"/>
          </a:bodyPr>
          <a:lstStyle/>
          <a:p>
            <a:pPr marL="274320" indent="-274320" eaLnBrk="1" fontAlgn="auto" hangingPunct="1">
              <a:spcBef>
                <a:spcPts val="600"/>
              </a:spcBef>
              <a:spcAft>
                <a:spcPts val="600"/>
              </a:spcAft>
              <a:buFont typeface="Arial" pitchFamily="34" charset="0"/>
              <a:buChar char="•"/>
              <a:defRPr/>
            </a:pPr>
            <a:r>
              <a:rPr lang="en-US" sz="9600" dirty="0" smtClean="0">
                <a:solidFill>
                  <a:srgbClr val="002060"/>
                </a:solidFill>
                <a:latin typeface="Arial" pitchFamily="34" charset="0"/>
                <a:cs typeface="Arial" pitchFamily="34" charset="0"/>
              </a:rPr>
              <a:t>Wireless transmission in the lower microwave band is congested by applications such as Wi-Fi, GSM, etc. </a:t>
            </a:r>
          </a:p>
          <a:p>
            <a:pPr marL="274320" indent="-274320" eaLnBrk="1" fontAlgn="auto" hangingPunct="1">
              <a:spcBef>
                <a:spcPts val="600"/>
              </a:spcBef>
              <a:spcAft>
                <a:spcPts val="600"/>
              </a:spcAft>
              <a:buFont typeface="Arial" pitchFamily="34" charset="0"/>
              <a:buChar char="•"/>
              <a:defRPr/>
            </a:pPr>
            <a:r>
              <a:rPr lang="en-US" sz="9600" dirty="0" smtClean="0">
                <a:solidFill>
                  <a:srgbClr val="002060"/>
                </a:solidFill>
                <a:latin typeface="Arial" pitchFamily="34" charset="0"/>
                <a:cs typeface="Arial" pitchFamily="34" charset="0"/>
              </a:rPr>
              <a:t>Some other new wireless technologies (e.g. </a:t>
            </a:r>
            <a:r>
              <a:rPr lang="en-US" sz="9600" dirty="0" err="1" smtClean="0">
                <a:solidFill>
                  <a:srgbClr val="002060"/>
                </a:solidFill>
                <a:latin typeface="Arial" pitchFamily="34" charset="0"/>
                <a:cs typeface="Arial" pitchFamily="34" charset="0"/>
              </a:rPr>
              <a:t>WiMAX</a:t>
            </a:r>
            <a:r>
              <a:rPr lang="en-US" sz="9600" dirty="0" smtClean="0">
                <a:solidFill>
                  <a:srgbClr val="002060"/>
                </a:solidFill>
                <a:latin typeface="Arial" pitchFamily="34" charset="0"/>
                <a:cs typeface="Arial" pitchFamily="34" charset="0"/>
              </a:rPr>
              <a:t>) are still handled within the lower microwave regions (2–4 GHz).</a:t>
            </a:r>
          </a:p>
          <a:p>
            <a:pPr marL="274320" indent="-274320" eaLnBrk="1" fontAlgn="auto" hangingPunct="1">
              <a:spcBef>
                <a:spcPts val="600"/>
              </a:spcBef>
              <a:spcAft>
                <a:spcPts val="600"/>
              </a:spcAft>
              <a:buFont typeface="Arial" pitchFamily="34" charset="0"/>
              <a:buChar char="•"/>
              <a:defRPr/>
            </a:pPr>
            <a:r>
              <a:rPr lang="en-US" sz="9600" dirty="0" smtClean="0">
                <a:solidFill>
                  <a:srgbClr val="002060"/>
                </a:solidFill>
                <a:latin typeface="Arial" pitchFamily="34" charset="0"/>
                <a:cs typeface="Arial" pitchFamily="34" charset="0"/>
              </a:rPr>
              <a:t>In United States, the 60 GHz band can be used for unlicensed short range (1.7 km) data links with data throughputs up to 2.5 </a:t>
            </a:r>
            <a:r>
              <a:rPr lang="en-US" sz="9600" dirty="0" err="1" smtClean="0">
                <a:solidFill>
                  <a:srgbClr val="002060"/>
                </a:solidFill>
                <a:latin typeface="Arial" pitchFamily="34" charset="0"/>
                <a:cs typeface="Arial" pitchFamily="34" charset="0"/>
              </a:rPr>
              <a:t>Gb</a:t>
            </a:r>
            <a:r>
              <a:rPr lang="en-US" sz="9600" dirty="0" smtClean="0">
                <a:solidFill>
                  <a:srgbClr val="002060"/>
                </a:solidFill>
                <a:latin typeface="Arial" pitchFamily="34" charset="0"/>
                <a:cs typeface="Arial" pitchFamily="34" charset="0"/>
              </a:rPr>
              <a:t>/s.</a:t>
            </a:r>
          </a:p>
          <a:p>
            <a:pPr marL="274320" indent="-274320" eaLnBrk="1" fontAlgn="auto" hangingPunct="1">
              <a:spcBef>
                <a:spcPts val="600"/>
              </a:spcBef>
              <a:spcAft>
                <a:spcPts val="600"/>
              </a:spcAft>
              <a:buFont typeface="Arial" pitchFamily="34" charset="0"/>
              <a:buChar char="•"/>
              <a:defRPr/>
            </a:pPr>
            <a:r>
              <a:rPr lang="en-US" sz="9600" dirty="0" smtClean="0">
                <a:solidFill>
                  <a:srgbClr val="002060"/>
                </a:solidFill>
                <a:latin typeface="Arial" pitchFamily="34" charset="0"/>
                <a:cs typeface="Arial" pitchFamily="34" charset="0"/>
              </a:rPr>
              <a:t>Propagation characteristics of the 60 GHz band like oxygen absorption and rain attenuation limits the range of communication systems using this band.</a:t>
            </a:r>
          </a:p>
          <a:p>
            <a:pPr marL="274320" indent="-274320" eaLnBrk="1" fontAlgn="auto" hangingPunct="1">
              <a:spcBef>
                <a:spcPts val="600"/>
              </a:spcBef>
              <a:spcAft>
                <a:spcPts val="600"/>
              </a:spcAft>
              <a:buFont typeface="Arial" pitchFamily="34" charset="0"/>
              <a:buChar char="•"/>
              <a:defRPr/>
            </a:pPr>
            <a:r>
              <a:rPr lang="en-US" sz="9600" dirty="0" smtClean="0">
                <a:solidFill>
                  <a:srgbClr val="002060"/>
                </a:solidFill>
                <a:latin typeface="Arial" pitchFamily="34" charset="0"/>
                <a:cs typeface="Arial" pitchFamily="34" charset="0"/>
              </a:rPr>
              <a:t>Geographical consideration is crucial for antenna base stations (BSs) installment. </a:t>
            </a:r>
          </a:p>
          <a:p>
            <a:pPr marL="274320" indent="-274320" eaLnBrk="1" fontAlgn="auto" hangingPunct="1">
              <a:spcBef>
                <a:spcPts val="600"/>
              </a:spcBef>
              <a:spcAft>
                <a:spcPts val="600"/>
              </a:spcAft>
              <a:buFont typeface="Arial" pitchFamily="34" charset="0"/>
              <a:buChar char="•"/>
              <a:defRPr/>
            </a:pPr>
            <a:r>
              <a:rPr lang="en-US" sz="9600" dirty="0" smtClean="0">
                <a:solidFill>
                  <a:srgbClr val="002060"/>
                </a:solidFill>
                <a:latin typeface="Arial" pitchFamily="34" charset="0"/>
                <a:cs typeface="Arial" pitchFamily="34" charset="0"/>
              </a:rPr>
              <a:t>Because of large number of required BSs and the high throughput of each BS, deployment of an optical fiber backbone is beneficial. </a:t>
            </a:r>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latin typeface="Arial" charset="0"/>
                <a:cs typeface="Arial" charset="0"/>
              </a:rPr>
              <a:t>Why</a:t>
            </a:r>
            <a:r>
              <a:rPr lang="en-US" sz="3200" dirty="0" smtClean="0">
                <a:latin typeface="Arial" pitchFamily="34" charset="0"/>
                <a:cs typeface="Arial" pitchFamily="34" charset="0"/>
              </a:rPr>
              <a:t> </a:t>
            </a:r>
            <a:r>
              <a:rPr lang="en-US" sz="3200" b="1" dirty="0" smtClean="0">
                <a:solidFill>
                  <a:srgbClr val="C00000"/>
                </a:solidFill>
                <a:effectLst>
                  <a:outerShdw blurRad="38100" dist="38100" dir="2700000" algn="tl">
                    <a:srgbClr val="000000">
                      <a:alpha val="43137"/>
                    </a:srgbClr>
                  </a:outerShdw>
                </a:effectLst>
                <a:latin typeface="Arial" charset="0"/>
                <a:cs typeface="Arial" charset="0"/>
              </a:rPr>
              <a:t>60 GHz Band?</a:t>
            </a:r>
            <a:endParaRPr lang="en-US" sz="3200" b="1" dirty="0">
              <a:solidFill>
                <a:srgbClr val="C00000"/>
              </a:solidFill>
              <a:effectLst>
                <a:outerShdw blurRad="38100" dist="38100" dir="2700000" algn="tl">
                  <a:srgbClr val="000000">
                    <a:alpha val="43137"/>
                  </a:srgbClr>
                </a:outerShdw>
              </a:effectLst>
              <a:latin typeface="Arial" charset="0"/>
              <a:cs typeface="Arial" charset="0"/>
            </a:endParaRPr>
          </a:p>
        </p:txBody>
      </p:sp>
      <p:sp>
        <p:nvSpPr>
          <p:cNvPr id="4" name="Rectangle 3"/>
          <p:cNvSpPr/>
          <p:nvPr/>
        </p:nvSpPr>
        <p:spPr>
          <a:xfrm>
            <a:off x="533400" y="1295400"/>
            <a:ext cx="8001000" cy="3847207"/>
          </a:xfrm>
          <a:prstGeom prst="rect">
            <a:avLst/>
          </a:prstGeom>
        </p:spPr>
        <p:txBody>
          <a:bodyPr wrap="square">
            <a:spAutoFit/>
          </a:bodyPr>
          <a:lstStyle/>
          <a:p>
            <a:pPr marL="274320" indent="-274320" algn="just">
              <a:spcBef>
                <a:spcPts val="1200"/>
              </a:spcBef>
              <a:spcAft>
                <a:spcPts val="1200"/>
              </a:spcAft>
              <a:defRPr/>
            </a:pPr>
            <a:r>
              <a:rPr lang="en-US" sz="2400" dirty="0" smtClean="0">
                <a:solidFill>
                  <a:srgbClr val="002060"/>
                </a:solidFill>
                <a:latin typeface="Arial" pitchFamily="34" charset="0"/>
                <a:cs typeface="Arial" pitchFamily="34" charset="0"/>
              </a:rPr>
              <a:t>Bandwidth-traffic (57 GHz – 64 GHz)</a:t>
            </a:r>
          </a:p>
          <a:p>
            <a:pPr lvl="0" algn="just">
              <a:spcBef>
                <a:spcPts val="1200"/>
              </a:spcBef>
              <a:spcAft>
                <a:spcPts val="1200"/>
              </a:spcAft>
            </a:pPr>
            <a:r>
              <a:rPr lang="en-US" sz="2400" dirty="0" smtClean="0">
                <a:solidFill>
                  <a:srgbClr val="002060"/>
                </a:solidFill>
                <a:latin typeface="Arial" pitchFamily="34" charset="0"/>
                <a:cs typeface="Arial" pitchFamily="34" charset="0"/>
              </a:rPr>
              <a:t>License-Free Spectrum</a:t>
            </a:r>
          </a:p>
          <a:p>
            <a:pPr lvl="0" algn="just">
              <a:spcBef>
                <a:spcPts val="1200"/>
              </a:spcBef>
              <a:spcAft>
                <a:spcPts val="1200"/>
              </a:spcAft>
            </a:pPr>
            <a:r>
              <a:rPr lang="en-US" sz="2400" dirty="0" smtClean="0">
                <a:solidFill>
                  <a:srgbClr val="002060"/>
                </a:solidFill>
                <a:latin typeface="Arial" pitchFamily="34" charset="0"/>
                <a:cs typeface="Arial" pitchFamily="34" charset="0"/>
              </a:rPr>
              <a:t>Narrow Beam Antennas (Multiple Antennas)</a:t>
            </a:r>
          </a:p>
          <a:p>
            <a:pPr lvl="0" algn="just">
              <a:spcBef>
                <a:spcPts val="1200"/>
              </a:spcBef>
              <a:spcAft>
                <a:spcPts val="1200"/>
              </a:spcAft>
            </a:pPr>
            <a:r>
              <a:rPr lang="en-US" sz="2400" dirty="0" smtClean="0">
                <a:solidFill>
                  <a:srgbClr val="002060"/>
                </a:solidFill>
                <a:latin typeface="Arial" pitchFamily="34" charset="0"/>
                <a:cs typeface="Arial" pitchFamily="34" charset="0"/>
              </a:rPr>
              <a:t>Highly Directional, "pencil-beam" Signal</a:t>
            </a:r>
          </a:p>
          <a:p>
            <a:pPr lvl="0" algn="just">
              <a:spcBef>
                <a:spcPts val="1200"/>
              </a:spcBef>
              <a:spcAft>
                <a:spcPts val="1200"/>
              </a:spcAft>
            </a:pPr>
            <a:r>
              <a:rPr lang="en-US" sz="2400" dirty="0" smtClean="0">
                <a:solidFill>
                  <a:srgbClr val="002060"/>
                </a:solidFill>
                <a:latin typeface="Arial" pitchFamily="34" charset="0"/>
                <a:cs typeface="Arial" pitchFamily="34" charset="0"/>
              </a:rPr>
              <a:t>Easy to Install and Align</a:t>
            </a:r>
          </a:p>
          <a:p>
            <a:pPr lvl="0" algn="just">
              <a:spcBef>
                <a:spcPts val="1200"/>
              </a:spcBef>
              <a:spcAft>
                <a:spcPts val="1200"/>
              </a:spcAft>
            </a:pPr>
            <a:r>
              <a:rPr lang="en-US" sz="2400" dirty="0" smtClean="0">
                <a:solidFill>
                  <a:srgbClr val="002060"/>
                </a:solidFill>
                <a:latin typeface="Arial" pitchFamily="34" charset="0"/>
                <a:cs typeface="Arial" pitchFamily="34" charset="0"/>
              </a:rPr>
              <a:t>Oxygen Absorption and Security (Reduced Interference)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762000" y="152400"/>
            <a:ext cx="7772400" cy="715963"/>
          </a:xfrm>
        </p:spPr>
        <p:txBody>
          <a:bodyPr/>
          <a:lstStyle/>
          <a:p>
            <a:pPr eaLnBrk="1" hangingPunct="1"/>
            <a:r>
              <a:rPr lang="en-US" sz="3200" b="1" dirty="0" smtClean="0">
                <a:solidFill>
                  <a:srgbClr val="C00000"/>
                </a:solidFill>
                <a:effectLst>
                  <a:outerShdw blurRad="38100" dist="38100" dir="2700000" algn="tl">
                    <a:srgbClr val="000000">
                      <a:alpha val="43137"/>
                    </a:srgbClr>
                  </a:outerShdw>
                </a:effectLst>
                <a:latin typeface="Arial" charset="0"/>
                <a:cs typeface="Arial" charset="0"/>
              </a:rPr>
              <a:t>Optical Network for </a:t>
            </a:r>
            <a:r>
              <a:rPr lang="en-US" sz="3200" b="1" dirty="0" err="1" smtClean="0">
                <a:solidFill>
                  <a:srgbClr val="C00000"/>
                </a:solidFill>
                <a:effectLst>
                  <a:outerShdw blurRad="38100" dist="38100" dir="2700000" algn="tl">
                    <a:srgbClr val="000000">
                      <a:alpha val="43137"/>
                    </a:srgbClr>
                  </a:outerShdw>
                </a:effectLst>
                <a:latin typeface="Arial" charset="0"/>
                <a:cs typeface="Arial" charset="0"/>
              </a:rPr>
              <a:t>RoF</a:t>
            </a:r>
            <a:r>
              <a:rPr lang="en-US" sz="3200" b="1" dirty="0" smtClean="0">
                <a:solidFill>
                  <a:srgbClr val="C00000"/>
                </a:solidFill>
                <a:effectLst>
                  <a:outerShdw blurRad="38100" dist="38100" dir="2700000" algn="tl">
                    <a:srgbClr val="000000">
                      <a:alpha val="43137"/>
                    </a:srgbClr>
                  </a:outerShdw>
                </a:effectLst>
                <a:latin typeface="Arial" charset="0"/>
                <a:cs typeface="Arial" charset="0"/>
              </a:rPr>
              <a:t> Transmission</a:t>
            </a: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01AD3392-66F1-445B-B61E-ECB6E603D08F}" type="slidenum">
              <a:rPr lang="en-US"/>
              <a:pPr>
                <a:defRPr/>
              </a:pPr>
              <a:t>5</a:t>
            </a:fld>
            <a:endParaRPr lang="en-US"/>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026" name="Object 1"/>
          <p:cNvGraphicFramePr>
            <a:graphicFrameLocks noChangeAspect="1"/>
          </p:cNvGraphicFramePr>
          <p:nvPr/>
        </p:nvGraphicFramePr>
        <p:xfrm>
          <a:off x="403225" y="990600"/>
          <a:ext cx="8456613" cy="5164138"/>
        </p:xfrm>
        <a:graphic>
          <a:graphicData uri="http://schemas.openxmlformats.org/presentationml/2006/ole">
            <mc:AlternateContent xmlns:mc="http://schemas.openxmlformats.org/markup-compatibility/2006">
              <mc:Choice xmlns:v="urn:schemas-microsoft-com:vml" Requires="v">
                <p:oleObj spid="_x0000_s96288" r:id="rId4" imgW="5571310" imgH="3398734" progId="Visio.Drawing.11">
                  <p:embed/>
                </p:oleObj>
              </mc:Choice>
              <mc:Fallback>
                <p:oleObj r:id="rId4" imgW="5571310" imgH="3398734" progId="Visio.Drawing.11">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990600"/>
                        <a:ext cx="8456613" cy="5164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7772400" cy="944562"/>
          </a:xfrm>
        </p:spPr>
        <p:txBody>
          <a:bodyPr rtlCol="0">
            <a:noAutofit/>
          </a:bodyPr>
          <a:lstStyle/>
          <a:p>
            <a:pPr eaLnBrk="1" fontAlgn="auto" hangingPunct="1">
              <a:spcAft>
                <a:spcPts val="0"/>
              </a:spcAft>
              <a:defRPr/>
            </a:pP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Methods of Transmitting the mm-wave Wireless Signals over the Optical Fiber</a:t>
            </a:r>
          </a:p>
        </p:txBody>
      </p:sp>
      <p:sp>
        <p:nvSpPr>
          <p:cNvPr id="6" name="Slide Number Placeholder 5"/>
          <p:cNvSpPr>
            <a:spLocks noGrp="1"/>
          </p:cNvSpPr>
          <p:nvPr>
            <p:ph type="sldNum" sz="quarter" idx="4294967295"/>
          </p:nvPr>
        </p:nvSpPr>
        <p:spPr>
          <a:xfrm>
            <a:off x="7010400" y="6356350"/>
            <a:ext cx="2133600" cy="365125"/>
          </a:xfrm>
        </p:spPr>
        <p:txBody>
          <a:bodyPr/>
          <a:lstStyle/>
          <a:p>
            <a:pPr>
              <a:defRPr/>
            </a:pPr>
            <a:fld id="{79D266D6-864C-43C8-A6FA-1479C26D94FD}" type="slidenum">
              <a:rPr lang="en-US"/>
              <a:pPr>
                <a:defRPr/>
              </a:pPr>
              <a:t>6</a:t>
            </a:fld>
            <a:endParaRPr lang="en-US"/>
          </a:p>
        </p:txBody>
      </p:sp>
      <p:sp>
        <p:nvSpPr>
          <p:cNvPr id="2052" name="Content Placeholder 2"/>
          <p:cNvSpPr>
            <a:spLocks noGrp="1"/>
          </p:cNvSpPr>
          <p:nvPr>
            <p:ph sz="quarter" idx="4294967295"/>
          </p:nvPr>
        </p:nvSpPr>
        <p:spPr>
          <a:xfrm>
            <a:off x="152400" y="1600200"/>
            <a:ext cx="1905000" cy="4343400"/>
          </a:xfrm>
        </p:spPr>
        <p:txBody>
          <a:bodyPr rtlCol="0">
            <a:normAutofit lnSpcReduction="10000"/>
          </a:bodyPr>
          <a:lstStyle/>
          <a:p>
            <a:pPr eaLnBrk="1" fontAlgn="auto" hangingPunct="1">
              <a:spcAft>
                <a:spcPts val="0"/>
              </a:spcAft>
              <a:buFont typeface="Arial" pitchFamily="34" charset="0"/>
              <a:buChar char="•"/>
              <a:defRPr/>
            </a:pPr>
            <a:endParaRPr lang="en-US" sz="2400" i="1" dirty="0" smtClean="0"/>
          </a:p>
          <a:p>
            <a:pPr eaLnBrk="1" fontAlgn="auto" hangingPunct="1">
              <a:spcAft>
                <a:spcPts val="0"/>
              </a:spcAft>
              <a:buFont typeface="Arial" pitchFamily="34" charset="0"/>
              <a:buChar char="•"/>
              <a:defRPr/>
            </a:pPr>
            <a:r>
              <a:rPr lang="en-US" sz="2400" i="1" dirty="0" smtClean="0">
                <a:solidFill>
                  <a:srgbClr val="002060"/>
                </a:solidFill>
                <a:latin typeface="Arial" pitchFamily="34" charset="0"/>
                <a:cs typeface="Arial" pitchFamily="34" charset="0"/>
              </a:rPr>
              <a:t>RF over Fiber</a:t>
            </a:r>
            <a:endParaRPr lang="en-US" sz="2400" dirty="0" smtClean="0">
              <a:solidFill>
                <a:srgbClr val="002060"/>
              </a:solidFill>
              <a:latin typeface="Arial" pitchFamily="34" charset="0"/>
              <a:cs typeface="Arial" pitchFamily="34" charset="0"/>
            </a:endParaRPr>
          </a:p>
          <a:p>
            <a:pPr eaLnBrk="1" fontAlgn="auto" hangingPunct="1">
              <a:spcAft>
                <a:spcPts val="0"/>
              </a:spcAft>
              <a:buFont typeface="Arial" charset="0"/>
              <a:buNone/>
              <a:defRPr/>
            </a:pPr>
            <a:endParaRPr lang="en-US" sz="2400" i="1" dirty="0" smtClean="0">
              <a:solidFill>
                <a:srgbClr val="002060"/>
              </a:solidFill>
              <a:latin typeface="Arial" pitchFamily="34" charset="0"/>
              <a:cs typeface="Arial" pitchFamily="34" charset="0"/>
            </a:endParaRPr>
          </a:p>
          <a:p>
            <a:pPr eaLnBrk="1" fontAlgn="auto" hangingPunct="1">
              <a:spcAft>
                <a:spcPts val="0"/>
              </a:spcAft>
              <a:buFont typeface="Arial" charset="0"/>
              <a:buNone/>
              <a:defRPr/>
            </a:pPr>
            <a:endParaRPr lang="en-US" sz="2400" i="1" dirty="0" smtClean="0">
              <a:solidFill>
                <a:srgbClr val="002060"/>
              </a:solidFill>
              <a:latin typeface="Arial" pitchFamily="34" charset="0"/>
              <a:cs typeface="Arial" pitchFamily="34" charset="0"/>
            </a:endParaRPr>
          </a:p>
          <a:p>
            <a:pPr eaLnBrk="1" fontAlgn="auto" hangingPunct="1">
              <a:spcAft>
                <a:spcPts val="0"/>
              </a:spcAft>
              <a:buFont typeface="Arial" pitchFamily="34" charset="0"/>
              <a:buChar char="•"/>
              <a:defRPr/>
            </a:pPr>
            <a:r>
              <a:rPr lang="en-US" sz="2400" i="1" dirty="0" smtClean="0">
                <a:solidFill>
                  <a:srgbClr val="002060"/>
                </a:solidFill>
                <a:latin typeface="Arial" pitchFamily="34" charset="0"/>
                <a:cs typeface="Arial" pitchFamily="34" charset="0"/>
              </a:rPr>
              <a:t>IF over Fiber</a:t>
            </a:r>
            <a:endParaRPr lang="en-US" sz="2400" dirty="0" smtClean="0">
              <a:solidFill>
                <a:srgbClr val="002060"/>
              </a:solidFill>
              <a:latin typeface="Arial" pitchFamily="34" charset="0"/>
              <a:cs typeface="Arial" pitchFamily="34" charset="0"/>
            </a:endParaRPr>
          </a:p>
          <a:p>
            <a:pPr eaLnBrk="1" fontAlgn="auto" hangingPunct="1">
              <a:spcAft>
                <a:spcPts val="0"/>
              </a:spcAft>
              <a:buFont typeface="Arial" charset="0"/>
              <a:buNone/>
              <a:defRPr/>
            </a:pPr>
            <a:endParaRPr lang="en-US" sz="2400" i="1" dirty="0" smtClean="0">
              <a:solidFill>
                <a:srgbClr val="002060"/>
              </a:solidFill>
              <a:latin typeface="Arial" pitchFamily="34" charset="0"/>
              <a:cs typeface="Arial" pitchFamily="34" charset="0"/>
            </a:endParaRPr>
          </a:p>
          <a:p>
            <a:pPr eaLnBrk="1" fontAlgn="auto" hangingPunct="1">
              <a:spcAft>
                <a:spcPts val="0"/>
              </a:spcAft>
              <a:buFont typeface="Arial" charset="0"/>
              <a:buNone/>
              <a:defRPr/>
            </a:pPr>
            <a:endParaRPr lang="en-US" sz="2400" i="1" dirty="0" smtClean="0">
              <a:solidFill>
                <a:srgbClr val="002060"/>
              </a:solidFill>
              <a:latin typeface="Arial" pitchFamily="34" charset="0"/>
              <a:cs typeface="Arial" pitchFamily="34" charset="0"/>
            </a:endParaRPr>
          </a:p>
          <a:p>
            <a:pPr eaLnBrk="1" fontAlgn="auto" hangingPunct="1">
              <a:spcAft>
                <a:spcPts val="0"/>
              </a:spcAft>
              <a:buFont typeface="Arial" pitchFamily="34" charset="0"/>
              <a:buChar char="•"/>
              <a:defRPr/>
            </a:pPr>
            <a:r>
              <a:rPr lang="en-US" sz="2400" i="1" dirty="0" smtClean="0">
                <a:solidFill>
                  <a:srgbClr val="002060"/>
                </a:solidFill>
                <a:latin typeface="Arial" pitchFamily="34" charset="0"/>
                <a:cs typeface="Arial" pitchFamily="34" charset="0"/>
              </a:rPr>
              <a:t>Baseband over Fiber</a:t>
            </a:r>
            <a:endParaRPr lang="en-US" sz="2400" dirty="0" smtClean="0">
              <a:solidFill>
                <a:srgbClr val="002060"/>
              </a:solidFill>
              <a:latin typeface="Arial" pitchFamily="34" charset="0"/>
              <a:cs typeface="Arial" pitchFamily="34" charset="0"/>
            </a:endParaRPr>
          </a:p>
        </p:txBody>
      </p:sp>
      <p:sp>
        <p:nvSpPr>
          <p:cNvPr id="20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2050" name="Object 1"/>
          <p:cNvGraphicFramePr>
            <a:graphicFrameLocks noChangeAspect="1"/>
          </p:cNvGraphicFramePr>
          <p:nvPr/>
        </p:nvGraphicFramePr>
        <p:xfrm>
          <a:off x="2133600" y="1447800"/>
          <a:ext cx="6781800" cy="4889500"/>
        </p:xfrm>
        <a:graphic>
          <a:graphicData uri="http://schemas.openxmlformats.org/presentationml/2006/ole">
            <mc:AlternateContent xmlns:mc="http://schemas.openxmlformats.org/markup-compatibility/2006">
              <mc:Choice xmlns:v="urn:schemas-microsoft-com:vml" Requires="v">
                <p:oleObj spid="_x0000_s97312" r:id="rId4" imgW="5819115" imgH="4638809" progId="Visio.Drawing.11">
                  <p:embed/>
                </p:oleObj>
              </mc:Choice>
              <mc:Fallback>
                <p:oleObj r:id="rId4" imgW="5819115" imgH="4638809" progId="Visio.Drawing.11">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447800"/>
                        <a:ext cx="6781800" cy="488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274638"/>
            <a:ext cx="8229600" cy="1143000"/>
          </a:xfrm>
        </p:spPr>
        <p:txBody>
          <a:bodyPr rtlCol="0">
            <a:normAutofit fontScale="90000"/>
          </a:bodyPr>
          <a:lstStyle/>
          <a:p>
            <a:pPr eaLnBrk="1" fontAlgn="auto" hangingPunct="1">
              <a:spcAft>
                <a:spcPts val="0"/>
              </a:spcAft>
              <a:defRPr/>
            </a:pP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RF Power Degradation Versus Fiber Length for ODSB, OSSB, OCS Modulation Formats</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C0291374-10C9-4284-B7BC-BF5D6CA2631E}" type="slidenum">
              <a:rPr lang="en-US"/>
              <a:pPr>
                <a:defRPr/>
              </a:pPr>
              <a:t>7</a:t>
            </a:fld>
            <a:endParaRPr lang="en-US"/>
          </a:p>
        </p:txBody>
      </p:sp>
      <p:pic>
        <p:nvPicPr>
          <p:cNvPr id="5" name="Content Placeholder 3"/>
          <p:cNvPicPr>
            <a:picLocks/>
          </p:cNvPicPr>
          <p:nvPr/>
        </p:nvPicPr>
        <p:blipFill>
          <a:blip r:embed="rId3" cstate="print"/>
          <a:srcRect/>
          <a:stretch>
            <a:fillRect/>
          </a:stretch>
        </p:blipFill>
        <p:spPr>
          <a:xfrm>
            <a:off x="381000" y="1676400"/>
            <a:ext cx="4800600" cy="4114800"/>
          </a:xfrm>
          <a:prstGeom prst="rect">
            <a:avLst/>
          </a:prstGeom>
        </p:spPr>
      </p:pic>
      <p:cxnSp>
        <p:nvCxnSpPr>
          <p:cNvPr id="6" name="Straight Arrow Connector 5"/>
          <p:cNvCxnSpPr/>
          <p:nvPr/>
        </p:nvCxnSpPr>
        <p:spPr>
          <a:xfrm>
            <a:off x="4800600" y="3886200"/>
            <a:ext cx="914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80590" y="4202668"/>
            <a:ext cx="2540000" cy="369332"/>
          </a:xfrm>
          <a:prstGeom prst="rect">
            <a:avLst/>
          </a:prstGeom>
          <a:noFill/>
        </p:spPr>
        <p:txBody>
          <a:bodyPr wrap="square" rtlCol="0">
            <a:spAutoFit/>
          </a:bodyPr>
          <a:lstStyle/>
          <a:p>
            <a:r>
              <a:rPr lang="en-US" dirty="0" smtClean="0"/>
              <a:t>Power Fluctuation</a:t>
            </a:r>
            <a:endParaRPr lang="en-US" dirty="0"/>
          </a:p>
        </p:txBody>
      </p:sp>
      <p:sp>
        <p:nvSpPr>
          <p:cNvPr id="8" name="Right Brace 7"/>
          <p:cNvSpPr/>
          <p:nvPr/>
        </p:nvSpPr>
        <p:spPr>
          <a:xfrm>
            <a:off x="4495800" y="2819400"/>
            <a:ext cx="304800" cy="2286000"/>
          </a:xfrm>
          <a:prstGeom prst="rightBrace">
            <a:avLst>
              <a:gd name="adj1" fmla="val 98333"/>
              <a:gd name="adj2" fmla="val 4691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p:cNvPicPr>
            <a:picLocks noChangeAspect="1" noChangeArrowheads="1"/>
          </p:cNvPicPr>
          <p:nvPr/>
        </p:nvPicPr>
        <p:blipFill>
          <a:blip r:embed="rId4" cstate="print"/>
          <a:srcRect/>
          <a:stretch>
            <a:fillRect/>
          </a:stretch>
        </p:blipFill>
        <p:spPr bwMode="auto">
          <a:xfrm>
            <a:off x="5715000" y="3200400"/>
            <a:ext cx="3157990" cy="997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srcRect/>
          <a:stretch>
            <a:fillRect/>
          </a:stretch>
        </p:blipFill>
        <p:spPr bwMode="auto">
          <a:xfrm>
            <a:off x="1143000" y="838200"/>
            <a:ext cx="6781800" cy="4800600"/>
          </a:xfrm>
          <a:prstGeom prst="rect">
            <a:avLst/>
          </a:prstGeom>
          <a:noFill/>
          <a:ln w="9525">
            <a:noFill/>
            <a:miter lim="800000"/>
            <a:headEnd/>
            <a:tailEnd/>
          </a:ln>
        </p:spPr>
      </p:pic>
      <p:sp>
        <p:nvSpPr>
          <p:cNvPr id="3" name="Rectangle 2"/>
          <p:cNvSpPr/>
          <p:nvPr/>
        </p:nvSpPr>
        <p:spPr>
          <a:xfrm>
            <a:off x="1619610" y="228600"/>
            <a:ext cx="5288627" cy="646331"/>
          </a:xfrm>
          <a:prstGeom prst="rect">
            <a:avLst/>
          </a:prstGeom>
        </p:spPr>
        <p:txBody>
          <a:bodyPr wrap="none">
            <a:spAutoFit/>
          </a:bodyPr>
          <a:lstStyle/>
          <a:p>
            <a:pPr lvl="0" algn="ctr">
              <a:spcBef>
                <a:spcPct val="0"/>
              </a:spcBef>
              <a:defRPr/>
            </a:pPr>
            <a:r>
              <a:rPr lang="en-US" sz="3600" b="1" dirty="0" smtClean="0">
                <a:solidFill>
                  <a:srgbClr val="C00000"/>
                </a:solidFill>
                <a:effectLst>
                  <a:outerShdw blurRad="38100" dist="38100" dir="2700000" algn="tl">
                    <a:srgbClr val="000000">
                      <a:alpha val="43137"/>
                    </a:srgbClr>
                  </a:outerShdw>
                </a:effectLst>
                <a:latin typeface="Arial" charset="0"/>
                <a:cs typeface="Arial" charset="0"/>
              </a:rPr>
              <a:t>ODSB, OSSB, and OCS</a:t>
            </a:r>
          </a:p>
        </p:txBody>
      </p:sp>
      <p:sp>
        <p:nvSpPr>
          <p:cNvPr id="4" name="Rectangle 3"/>
          <p:cNvSpPr/>
          <p:nvPr/>
        </p:nvSpPr>
        <p:spPr>
          <a:xfrm>
            <a:off x="228600" y="5715000"/>
            <a:ext cx="8458200" cy="646331"/>
          </a:xfrm>
          <a:prstGeom prst="rect">
            <a:avLst/>
          </a:prstGeom>
        </p:spPr>
        <p:txBody>
          <a:bodyPr wrap="square">
            <a:spAutoFit/>
          </a:bodyPr>
          <a:lstStyle/>
          <a:p>
            <a:r>
              <a:rPr lang="en-US" i="1" dirty="0" smtClean="0">
                <a:solidFill>
                  <a:srgbClr val="002060"/>
                </a:solidFill>
                <a:latin typeface="Calibri" pitchFamily="34" charset="0"/>
              </a:rPr>
              <a:t>C. Lim, et. al., “Fiber-Wireless Networks and Subsystem Technologies,” Light Tech. J., vol. 28, pp. 390­–405, Feb. 2010</a:t>
            </a:r>
            <a:endParaRPr lang="en-US" i="1"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229600" cy="1143000"/>
          </a:xfrm>
        </p:spPr>
        <p:txBody>
          <a:bodyPr rtlCol="0">
            <a:normAutofit fontScale="90000"/>
          </a:bodyPr>
          <a:lstStyle/>
          <a:p>
            <a:pPr eaLnBrk="1" fontAlgn="auto" hangingPunct="1">
              <a:spcAft>
                <a:spcPts val="0"/>
              </a:spcAft>
              <a:defRPr/>
            </a:pPr>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Overcoming Fiber Chromatic Dispersion</a:t>
            </a:r>
          </a:p>
        </p:txBody>
      </p:sp>
      <p:pic>
        <p:nvPicPr>
          <p:cNvPr id="12291" name="Content Placeholder 3"/>
          <p:cNvPicPr>
            <a:picLocks noGrp="1"/>
          </p:cNvPicPr>
          <p:nvPr>
            <p:ph idx="4294967295"/>
          </p:nvPr>
        </p:nvPicPr>
        <p:blipFill>
          <a:blip r:embed="rId2" cstate="print"/>
          <a:srcRect/>
          <a:stretch>
            <a:fillRect/>
          </a:stretch>
        </p:blipFill>
        <p:spPr>
          <a:xfrm>
            <a:off x="3505200" y="2446350"/>
            <a:ext cx="2514600" cy="1981200"/>
          </a:xfrm>
        </p:spPr>
      </p:pic>
      <mc:AlternateContent xmlns:mc="http://schemas.openxmlformats.org/markup-compatibility/2006" xmlns:a14="http://schemas.microsoft.com/office/drawing/2010/main">
        <mc:Choice Requires="a14">
          <p:sp>
            <p:nvSpPr>
              <p:cNvPr id="12292" name="TextBox 4"/>
              <p:cNvSpPr txBox="1">
                <a:spLocks noChangeArrowheads="1"/>
              </p:cNvSpPr>
              <p:nvPr/>
            </p:nvSpPr>
            <p:spPr bwMode="auto">
              <a:xfrm>
                <a:off x="3922461" y="4578418"/>
                <a:ext cx="2362200" cy="922625"/>
              </a:xfrm>
              <a:prstGeom prst="rect">
                <a:avLst/>
              </a:prstGeom>
              <a:noFill/>
              <a:ln w="9525">
                <a:noFill/>
                <a:miter lim="800000"/>
                <a:headEnd/>
                <a:tailEnd/>
              </a:ln>
            </p:spPr>
            <p:txBody>
              <a:bodyPr wrap="square">
                <a:spAutoFit/>
              </a:bodyPr>
              <a:lstStyle/>
              <a:p>
                <a:r>
                  <a:rPr lang="en-US" sz="2000" dirty="0" smtClean="0">
                    <a:solidFill>
                      <a:srgbClr val="002060"/>
                    </a:solidFill>
                    <a:latin typeface="Arial" pitchFamily="34" charset="0"/>
                    <a:cs typeface="Arial" pitchFamily="34" charset="0"/>
                  </a:rPr>
                  <a:t>OSSB; MZM is biased at </a:t>
                </a:r>
                <a14:m>
                  <m:oMath xmlns:m="http://schemas.openxmlformats.org/officeDocument/2006/math">
                    <m:f>
                      <m:fPr>
                        <m:ctrlPr>
                          <a:rPr lang="en-US" sz="2400" i="1" smtClean="0">
                            <a:solidFill>
                              <a:srgbClr val="002060"/>
                            </a:solidFill>
                            <a:latin typeface="Cambria Math" panose="02040503050406030204" pitchFamily="18" charset="0"/>
                            <a:cs typeface="Arial" pitchFamily="34" charset="0"/>
                          </a:rPr>
                        </m:ctrlPr>
                      </m:fPr>
                      <m:num>
                        <m:sSub>
                          <m:sSubPr>
                            <m:ctrlPr>
                              <a:rPr lang="en-US" sz="2400" i="1" smtClean="0">
                                <a:solidFill>
                                  <a:srgbClr val="002060"/>
                                </a:solidFill>
                                <a:latin typeface="Cambria Math" panose="02040503050406030204" pitchFamily="18" charset="0"/>
                                <a:cs typeface="Arial" pitchFamily="34" charset="0"/>
                              </a:rPr>
                            </m:ctrlPr>
                          </m:sSubPr>
                          <m:e>
                            <m:r>
                              <a:rPr lang="en-US" sz="2400" b="0" i="1" smtClean="0">
                                <a:solidFill>
                                  <a:srgbClr val="002060"/>
                                </a:solidFill>
                                <a:latin typeface="Cambria Math" panose="02040503050406030204" pitchFamily="18" charset="0"/>
                                <a:cs typeface="Arial" pitchFamily="34" charset="0"/>
                              </a:rPr>
                              <m:t>𝑉</m:t>
                            </m:r>
                          </m:e>
                          <m:sub>
                            <m:r>
                              <a:rPr lang="en-US" sz="2400" i="1" smtClean="0">
                                <a:solidFill>
                                  <a:srgbClr val="002060"/>
                                </a:solidFill>
                                <a:latin typeface="Cambria Math" panose="02040503050406030204" pitchFamily="18" charset="0"/>
                                <a:ea typeface="Cambria Math" panose="02040503050406030204" pitchFamily="18" charset="0"/>
                                <a:cs typeface="Arial" pitchFamily="34" charset="0"/>
                              </a:rPr>
                              <m:t>𝜋</m:t>
                            </m:r>
                          </m:sub>
                        </m:sSub>
                      </m:num>
                      <m:den>
                        <m:r>
                          <a:rPr lang="en-US" sz="2400" b="0" i="1" smtClean="0">
                            <a:solidFill>
                              <a:srgbClr val="002060"/>
                            </a:solidFill>
                            <a:latin typeface="Cambria Math" panose="02040503050406030204" pitchFamily="18" charset="0"/>
                            <a:cs typeface="Arial" pitchFamily="34" charset="0"/>
                          </a:rPr>
                          <m:t>2</m:t>
                        </m:r>
                      </m:den>
                    </m:f>
                  </m:oMath>
                </a14:m>
                <a:endParaRPr lang="en-US" sz="2400" dirty="0">
                  <a:solidFill>
                    <a:srgbClr val="002060"/>
                  </a:solidFill>
                  <a:latin typeface="Arial" pitchFamily="34" charset="0"/>
                  <a:cs typeface="Arial" pitchFamily="34" charset="0"/>
                </a:endParaRPr>
              </a:p>
            </p:txBody>
          </p:sp>
        </mc:Choice>
        <mc:Fallback xmlns="">
          <p:sp>
            <p:nvSpPr>
              <p:cNvPr id="12292" name="TextBox 4"/>
              <p:cNvSpPr txBox="1">
                <a:spLocks noRot="1" noChangeAspect="1" noMove="1" noResize="1" noEditPoints="1" noAdjustHandles="1" noChangeArrowheads="1" noChangeShapeType="1" noTextEdit="1"/>
              </p:cNvSpPr>
              <p:nvPr/>
            </p:nvSpPr>
            <p:spPr bwMode="auto">
              <a:xfrm>
                <a:off x="3922461" y="4578418"/>
                <a:ext cx="2362200" cy="922625"/>
              </a:xfrm>
              <a:prstGeom prst="rect">
                <a:avLst/>
              </a:prstGeom>
              <a:blipFill rotWithShape="0">
                <a:blip r:embed="rId3" cstate="print"/>
                <a:stretch>
                  <a:fillRect l="-2577" t="-2649" b="-1325"/>
                </a:stretch>
              </a:blipFill>
              <a:ln w="9525">
                <a:noFill/>
                <a:miter lim="800000"/>
                <a:headEnd/>
                <a:tailEnd/>
              </a:ln>
            </p:spPr>
            <p:txBody>
              <a:bodyPr/>
              <a:lstStyle/>
              <a:p>
                <a:r>
                  <a:rPr lang="en-US">
                    <a:noFill/>
                  </a:rPr>
                  <a:t> </a:t>
                </a:r>
              </a:p>
            </p:txBody>
          </p:sp>
        </mc:Fallback>
      </mc:AlternateContent>
      <p:sp>
        <p:nvSpPr>
          <p:cNvPr id="12293" name="TextBox 5"/>
          <p:cNvSpPr txBox="1">
            <a:spLocks noChangeArrowheads="1"/>
          </p:cNvSpPr>
          <p:nvPr/>
        </p:nvSpPr>
        <p:spPr bwMode="auto">
          <a:xfrm>
            <a:off x="228600" y="1143000"/>
            <a:ext cx="8534400" cy="1200329"/>
          </a:xfrm>
          <a:prstGeom prst="rect">
            <a:avLst/>
          </a:prstGeom>
          <a:noFill/>
          <a:ln w="9525">
            <a:noFill/>
            <a:miter lim="800000"/>
            <a:headEnd/>
            <a:tailEnd/>
          </a:ln>
        </p:spPr>
        <p:txBody>
          <a:bodyPr wrap="square">
            <a:spAutoFit/>
          </a:bodyPr>
          <a:lstStyle/>
          <a:p>
            <a:r>
              <a:rPr lang="en-US" sz="2400" dirty="0">
                <a:solidFill>
                  <a:srgbClr val="002060"/>
                </a:solidFill>
                <a:latin typeface="Calibri" pitchFamily="34" charset="0"/>
              </a:rPr>
              <a:t>The fiber dispersion effect on optically transmitted signals is critical to be controlled specifically for long fiber link.  For eliminating this impairment OCS and OSSB techniques can be used</a:t>
            </a:r>
          </a:p>
        </p:txBody>
      </p:sp>
      <p:pic>
        <p:nvPicPr>
          <p:cNvPr id="12294" name="Picture 6"/>
          <p:cNvPicPr>
            <a:picLocks noChangeAspect="1" noChangeArrowheads="1"/>
          </p:cNvPicPr>
          <p:nvPr/>
        </p:nvPicPr>
        <p:blipFill>
          <a:blip r:embed="rId4" cstate="print"/>
          <a:srcRect/>
          <a:stretch>
            <a:fillRect/>
          </a:stretch>
        </p:blipFill>
        <p:spPr bwMode="auto">
          <a:xfrm>
            <a:off x="6248400" y="2453512"/>
            <a:ext cx="2362199" cy="211848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295" name="TextBox 7"/>
              <p:cNvSpPr txBox="1">
                <a:spLocks noChangeArrowheads="1"/>
              </p:cNvSpPr>
              <p:nvPr/>
            </p:nvSpPr>
            <p:spPr bwMode="auto">
              <a:xfrm>
                <a:off x="6400800" y="4655011"/>
                <a:ext cx="2514600" cy="769441"/>
              </a:xfrm>
              <a:prstGeom prst="rect">
                <a:avLst/>
              </a:prstGeom>
              <a:noFill/>
              <a:ln w="9525">
                <a:noFill/>
                <a:miter lim="800000"/>
                <a:headEnd/>
                <a:tailEnd/>
              </a:ln>
            </p:spPr>
            <p:txBody>
              <a:bodyPr wrap="square">
                <a:spAutoFit/>
              </a:bodyPr>
              <a:lstStyle/>
              <a:p>
                <a:r>
                  <a:rPr lang="en-US" sz="2000" dirty="0" smtClean="0">
                    <a:solidFill>
                      <a:srgbClr val="002060"/>
                    </a:solidFill>
                    <a:latin typeface="Arial" pitchFamily="34" charset="0"/>
                    <a:cs typeface="Arial" pitchFamily="34" charset="0"/>
                  </a:rPr>
                  <a:t>OCS; MZM is biased at </a:t>
                </a:r>
                <a14:m>
                  <m:oMath xmlns:m="http://schemas.openxmlformats.org/officeDocument/2006/math">
                    <m:sSub>
                      <m:sSubPr>
                        <m:ctrlPr>
                          <a:rPr lang="en-US" sz="2400" i="1" smtClean="0">
                            <a:solidFill>
                              <a:srgbClr val="002060"/>
                            </a:solidFill>
                            <a:latin typeface="Cambria Math" panose="02040503050406030204" pitchFamily="18" charset="0"/>
                            <a:cs typeface="Arial" pitchFamily="34" charset="0"/>
                          </a:rPr>
                        </m:ctrlPr>
                      </m:sSubPr>
                      <m:e>
                        <m:r>
                          <a:rPr lang="en-US" sz="2400" b="0" i="1" smtClean="0">
                            <a:solidFill>
                              <a:srgbClr val="002060"/>
                            </a:solidFill>
                            <a:latin typeface="Cambria Math" panose="02040503050406030204" pitchFamily="18" charset="0"/>
                            <a:cs typeface="Arial" pitchFamily="34" charset="0"/>
                          </a:rPr>
                          <m:t>𝑉</m:t>
                        </m:r>
                      </m:e>
                      <m:sub>
                        <m:r>
                          <a:rPr lang="en-US" sz="2400" i="1" smtClean="0">
                            <a:solidFill>
                              <a:srgbClr val="002060"/>
                            </a:solidFill>
                            <a:latin typeface="Cambria Math" panose="02040503050406030204" pitchFamily="18" charset="0"/>
                            <a:ea typeface="Cambria Math" panose="02040503050406030204" pitchFamily="18" charset="0"/>
                            <a:cs typeface="Arial" pitchFamily="34" charset="0"/>
                          </a:rPr>
                          <m:t>𝜋</m:t>
                        </m:r>
                      </m:sub>
                    </m:sSub>
                  </m:oMath>
                </a14:m>
                <a:endParaRPr lang="en-US" sz="2400" dirty="0">
                  <a:solidFill>
                    <a:srgbClr val="002060"/>
                  </a:solidFill>
                  <a:latin typeface="Arial" pitchFamily="34" charset="0"/>
                  <a:cs typeface="Arial" pitchFamily="34" charset="0"/>
                </a:endParaRPr>
              </a:p>
            </p:txBody>
          </p:sp>
        </mc:Choice>
        <mc:Fallback xmlns="">
          <p:sp>
            <p:nvSpPr>
              <p:cNvPr id="12295" name="TextBox 7"/>
              <p:cNvSpPr txBox="1">
                <a:spLocks noRot="1" noChangeAspect="1" noMove="1" noResize="1" noEditPoints="1" noAdjustHandles="1" noChangeArrowheads="1" noChangeShapeType="1" noTextEdit="1"/>
              </p:cNvSpPr>
              <p:nvPr/>
            </p:nvSpPr>
            <p:spPr bwMode="auto">
              <a:xfrm>
                <a:off x="6400800" y="4655011"/>
                <a:ext cx="2514600" cy="769441"/>
              </a:xfrm>
              <a:prstGeom prst="rect">
                <a:avLst/>
              </a:prstGeom>
              <a:blipFill rotWithShape="0">
                <a:blip r:embed="rId5" cstate="print"/>
                <a:stretch>
                  <a:fillRect l="-2421" t="-3968" b="-12698"/>
                </a:stretch>
              </a:blipFill>
              <a:ln w="9525">
                <a:noFill/>
                <a:miter lim="800000"/>
                <a:headEnd/>
                <a:tailEnd/>
              </a:ln>
            </p:spPr>
            <p:txBody>
              <a:bodyPr/>
              <a:lstStyle/>
              <a:p>
                <a:r>
                  <a:rPr lang="en-US">
                    <a:noFill/>
                  </a:rPr>
                  <a:t> </a:t>
                </a:r>
              </a:p>
            </p:txBody>
          </p:sp>
        </mc:Fallback>
      </mc:AlternateContent>
      <p:pic>
        <p:nvPicPr>
          <p:cNvPr id="3" name="Picture 2"/>
          <p:cNvPicPr>
            <a:picLocks noChangeAspect="1"/>
          </p:cNvPicPr>
          <p:nvPr/>
        </p:nvPicPr>
        <p:blipFill>
          <a:blip r:embed="rId6" cstate="print"/>
          <a:stretch>
            <a:fillRect/>
          </a:stretch>
        </p:blipFill>
        <p:spPr>
          <a:xfrm>
            <a:off x="493986" y="2438400"/>
            <a:ext cx="2692154" cy="191135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85800" y="4564730"/>
                <a:ext cx="2514600" cy="984180"/>
              </a:xfrm>
              <a:prstGeom prst="rect">
                <a:avLst/>
              </a:prstGeom>
            </p:spPr>
            <p:txBody>
              <a:bodyPr wrap="square">
                <a:spAutoFit/>
              </a:bodyPr>
              <a:lstStyle/>
              <a:p>
                <a:r>
                  <a:rPr lang="en-US" sz="2400" dirty="0" smtClean="0">
                    <a:solidFill>
                      <a:srgbClr val="002060"/>
                    </a:solidFill>
                    <a:latin typeface="Arial" panose="020B0604020202020204" pitchFamily="34" charset="0"/>
                    <a:cs typeface="Arial" panose="020B0604020202020204" pitchFamily="34" charset="0"/>
                  </a:rPr>
                  <a:t>ODSB: MZM is biased </a:t>
                </a:r>
                <a:r>
                  <a:rPr lang="en-US" sz="2400" dirty="0">
                    <a:solidFill>
                      <a:srgbClr val="002060"/>
                    </a:solidFill>
                    <a:latin typeface="Arial" panose="020B0604020202020204" pitchFamily="34" charset="0"/>
                    <a:cs typeface="Arial" panose="020B0604020202020204" pitchFamily="34" charset="0"/>
                  </a:rPr>
                  <a:t>at </a:t>
                </a:r>
                <a14:m>
                  <m:oMath xmlns:m="http://schemas.openxmlformats.org/officeDocument/2006/math">
                    <m:f>
                      <m:fPr>
                        <m:ctrlPr>
                          <a:rPr lang="en-US" sz="2400" i="1" smtClean="0">
                            <a:solidFill>
                              <a:srgbClr val="002060"/>
                            </a:solidFill>
                            <a:latin typeface="Cambria Math" panose="02040503050406030204" pitchFamily="18" charset="0"/>
                            <a:cs typeface="Arial" panose="020B0604020202020204" pitchFamily="34" charset="0"/>
                          </a:rPr>
                        </m:ctrlPr>
                      </m:fPr>
                      <m:num>
                        <m:sSub>
                          <m:sSubPr>
                            <m:ctrlPr>
                              <a:rPr lang="en-US" sz="2400" i="1" smtClean="0">
                                <a:solidFill>
                                  <a:srgbClr val="002060"/>
                                </a:solidFill>
                                <a:latin typeface="Cambria Math" panose="02040503050406030204" pitchFamily="18" charset="0"/>
                                <a:cs typeface="Arial" panose="020B0604020202020204" pitchFamily="34" charset="0"/>
                              </a:rPr>
                            </m:ctrlPr>
                          </m:sSubPr>
                          <m:e>
                            <m:r>
                              <a:rPr lang="en-US" sz="2400" b="0" i="1" smtClean="0">
                                <a:solidFill>
                                  <a:srgbClr val="002060"/>
                                </a:solidFill>
                                <a:latin typeface="Cambria Math" panose="02040503050406030204" pitchFamily="18" charset="0"/>
                                <a:cs typeface="Arial" panose="020B0604020202020204" pitchFamily="34" charset="0"/>
                              </a:rPr>
                              <m:t>𝑉</m:t>
                            </m:r>
                          </m:e>
                          <m:sub>
                            <m:r>
                              <a:rPr lang="en-US" sz="24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𝜋</m:t>
                            </m:r>
                          </m:sub>
                        </m:sSub>
                      </m:num>
                      <m:den>
                        <m:r>
                          <a:rPr lang="en-US" sz="2400" b="0" i="1" smtClean="0">
                            <a:solidFill>
                              <a:srgbClr val="002060"/>
                            </a:solidFill>
                            <a:latin typeface="Cambria Math" panose="02040503050406030204" pitchFamily="18" charset="0"/>
                            <a:cs typeface="Arial" panose="020B0604020202020204" pitchFamily="34" charset="0"/>
                          </a:rPr>
                          <m:t>2</m:t>
                        </m:r>
                      </m:den>
                    </m:f>
                  </m:oMath>
                </a14:m>
                <a:endParaRPr lang="en-US" sz="2400" dirty="0">
                  <a:solidFill>
                    <a:srgbClr val="002060"/>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5800" y="4564730"/>
                <a:ext cx="2514600" cy="984180"/>
              </a:xfrm>
              <a:prstGeom prst="rect">
                <a:avLst/>
              </a:prstGeom>
              <a:blipFill rotWithShape="0">
                <a:blip r:embed="rId7" cstate="print"/>
                <a:stretch>
                  <a:fillRect l="-3883" t="-4348" b="-5590"/>
                </a:stretch>
              </a:blipFill>
            </p:spPr>
            <p:txBody>
              <a:bodyPr/>
              <a:lstStyle/>
              <a:p>
                <a:r>
                  <a:rPr lang="en-US">
                    <a:noFill/>
                  </a:rPr>
                  <a:t> </a:t>
                </a:r>
              </a:p>
            </p:txBody>
          </p:sp>
        </mc:Fallback>
      </mc:AlternateContent>
      <p:sp>
        <p:nvSpPr>
          <p:cNvPr id="5" name="TextBox 4"/>
          <p:cNvSpPr txBox="1"/>
          <p:nvPr/>
        </p:nvSpPr>
        <p:spPr>
          <a:xfrm>
            <a:off x="2019300" y="5651359"/>
            <a:ext cx="5676900" cy="461665"/>
          </a:xfrm>
          <a:prstGeom prst="rect">
            <a:avLst/>
          </a:prstGeom>
          <a:noFill/>
        </p:spPr>
        <p:txBody>
          <a:bodyPr wrap="square" rtlCol="0">
            <a:spAutoFit/>
          </a:bodyPr>
          <a:lstStyle/>
          <a:p>
            <a:r>
              <a:rPr lang="de-DE" sz="2400" dirty="0">
                <a:solidFill>
                  <a:srgbClr val="002060"/>
                </a:solidFill>
                <a:latin typeface="Arial" panose="020B0604020202020204" pitchFamily="34" charset="0"/>
                <a:cs typeface="Arial" panose="020B0604020202020204" pitchFamily="34" charset="0"/>
              </a:rPr>
              <a:t>MZM ER=1000, laser </a:t>
            </a:r>
            <a:r>
              <a:rPr lang="de-DE" sz="2400" dirty="0" smtClean="0">
                <a:solidFill>
                  <a:srgbClr val="002060"/>
                </a:solidFill>
                <a:latin typeface="Arial" panose="020B0604020202020204" pitchFamily="34" charset="0"/>
                <a:cs typeface="Arial" panose="020B0604020202020204" pitchFamily="34" charset="0"/>
              </a:rPr>
              <a:t>linewidth=2MHz</a:t>
            </a:r>
            <a:endParaRPr lang="en-US" sz="24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4501</TotalTime>
  <Words>768</Words>
  <Application>Microsoft Office PowerPoint</Application>
  <PresentationFormat>On-screen Show (4:3)</PresentationFormat>
  <Paragraphs>124</Paragraphs>
  <Slides>25</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25</vt:i4>
      </vt:variant>
    </vt:vector>
  </HeadingPairs>
  <TitlesOfParts>
    <vt:vector size="36" baseType="lpstr">
      <vt:lpstr>Arial</vt:lpstr>
      <vt:lpstr>Calibri</vt:lpstr>
      <vt:lpstr>Cambria Math</vt:lpstr>
      <vt:lpstr>Castellar</vt:lpstr>
      <vt:lpstr>Courier New</vt:lpstr>
      <vt:lpstr>Tempus Sans ITC</vt:lpstr>
      <vt:lpstr>Times New Roman</vt:lpstr>
      <vt:lpstr>Office Theme</vt:lpstr>
      <vt:lpstr>Custom Design</vt:lpstr>
      <vt:lpstr>Visio.Drawing.11</vt:lpstr>
      <vt:lpstr>Equation</vt:lpstr>
      <vt:lpstr>PowerPoint Presentation</vt:lpstr>
      <vt:lpstr>PowerPoint Presentation</vt:lpstr>
      <vt:lpstr>Millimeter Wave RoF</vt:lpstr>
      <vt:lpstr>PowerPoint Presentation</vt:lpstr>
      <vt:lpstr>Optical Network for RoF Transmission</vt:lpstr>
      <vt:lpstr>Methods of Transmitting the mm-wave Wireless Signals over the Optical Fiber</vt:lpstr>
      <vt:lpstr>RF Power Degradation Versus Fiber Length for ODSB, OSSB, OCS Modulation Formats</vt:lpstr>
      <vt:lpstr>PowerPoint Presentation</vt:lpstr>
      <vt:lpstr>Overcoming Fiber Chromatic Dispersion</vt:lpstr>
      <vt:lpstr>OSSB Modulation</vt:lpstr>
      <vt:lpstr>PowerPoint Presentation</vt:lpstr>
      <vt:lpstr>Mm-Wave Generation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MODEL</dc:title>
  <dc:creator>Maryam</dc:creator>
  <cp:lastModifiedBy>Mehdi Shadaram</cp:lastModifiedBy>
  <cp:revision>418</cp:revision>
  <cp:lastPrinted>2015-06-30T15:11:35Z</cp:lastPrinted>
  <dcterms:created xsi:type="dcterms:W3CDTF">2012-04-18T08:16:26Z</dcterms:created>
  <dcterms:modified xsi:type="dcterms:W3CDTF">2015-08-24T18:19:28Z</dcterms:modified>
</cp:coreProperties>
</file>