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91" r:id="rId33"/>
    <p:sldId id="289" r:id="rId34"/>
    <p:sldId id="290" r:id="rId35"/>
    <p:sldId id="292" r:id="rId36"/>
    <p:sldId id="296" r:id="rId37"/>
    <p:sldId id="293" r:id="rId38"/>
    <p:sldId id="294" r:id="rId39"/>
    <p:sldId id="297" r:id="rId40"/>
    <p:sldId id="298" r:id="rId41"/>
    <p:sldId id="299" r:id="rId42"/>
    <p:sldId id="300" r:id="rId43"/>
    <p:sldId id="295" r:id="rId44"/>
    <p:sldId id="302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8FE5-01C6-48B7-84CB-18DF1013E056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4752-E19F-4878-962F-3E7678BEA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1673223"/>
            <a:ext cx="8643998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Which germs should be targeted in diabetic foot infection ?</a:t>
            </a:r>
            <a:r>
              <a:rPr lang="fr-FR" dirty="0"/>
              <a:t/>
            </a:r>
            <a:br>
              <a:rPr lang="fr-FR" dirty="0"/>
            </a:br>
            <a:r>
              <a:rPr lang="en-US" b="1" dirty="0"/>
              <a:t>a prospective study of 100 patients.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500462"/>
          </a:xfrm>
        </p:spPr>
        <p:txBody>
          <a:bodyPr>
            <a:normAutofit fontScale="55000" lnSpcReduction="20000"/>
          </a:bodyPr>
          <a:lstStyle/>
          <a:p>
            <a:r>
              <a:rPr lang="en-US" sz="5100" u="sng" dirty="0" err="1">
                <a:solidFill>
                  <a:schemeClr val="tx1"/>
                </a:solidFill>
              </a:rPr>
              <a:t>Mehdi</a:t>
            </a:r>
            <a:r>
              <a:rPr lang="en-US" sz="5100" u="sng" dirty="0">
                <a:solidFill>
                  <a:schemeClr val="tx1"/>
                </a:solidFill>
              </a:rPr>
              <a:t> </a:t>
            </a:r>
            <a:r>
              <a:rPr lang="en-US" sz="5100" u="sng" dirty="0" err="1">
                <a:solidFill>
                  <a:schemeClr val="tx1"/>
                </a:solidFill>
              </a:rPr>
              <a:t>Khalfallah</a:t>
            </a:r>
            <a:r>
              <a:rPr lang="en-US" sz="5100" u="sng" dirty="0">
                <a:solidFill>
                  <a:schemeClr val="tx1"/>
                </a:solidFill>
              </a:rPr>
              <a:t>, </a:t>
            </a:r>
            <a:r>
              <a:rPr lang="en-US" sz="5100" dirty="0">
                <a:solidFill>
                  <a:schemeClr val="tx1"/>
                </a:solidFill>
              </a:rPr>
              <a:t>Mohamed Ben </a:t>
            </a:r>
            <a:r>
              <a:rPr lang="en-US" sz="5100" dirty="0" err="1">
                <a:solidFill>
                  <a:schemeClr val="tx1"/>
                </a:solidFill>
              </a:rPr>
              <a:t>Moussa</a:t>
            </a:r>
            <a:r>
              <a:rPr lang="en-US" sz="5100" dirty="0">
                <a:solidFill>
                  <a:schemeClr val="tx1"/>
                </a:solidFill>
              </a:rPr>
              <a:t>*, </a:t>
            </a:r>
            <a:r>
              <a:rPr lang="en-US" sz="51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en-US" sz="5100" dirty="0" err="1" smtClean="0">
                <a:solidFill>
                  <a:schemeClr val="tx1"/>
                </a:solidFill>
              </a:rPr>
              <a:t>Ilhem</a:t>
            </a:r>
            <a:r>
              <a:rPr lang="en-US" sz="5100" dirty="0" smtClean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Boutiba</a:t>
            </a:r>
            <a:r>
              <a:rPr lang="en-US" sz="5100" dirty="0">
                <a:solidFill>
                  <a:schemeClr val="tx1"/>
                </a:solidFill>
              </a:rPr>
              <a:t> Ben </a:t>
            </a:r>
            <a:r>
              <a:rPr lang="en-US" sz="5100" dirty="0" err="1">
                <a:solidFill>
                  <a:schemeClr val="tx1"/>
                </a:solidFill>
              </a:rPr>
              <a:t>Boubaker</a:t>
            </a:r>
            <a:r>
              <a:rPr lang="en-US" sz="5100" dirty="0">
                <a:solidFill>
                  <a:schemeClr val="tx1"/>
                </a:solidFill>
              </a:rPr>
              <a:t>*, </a:t>
            </a:r>
            <a:r>
              <a:rPr lang="en-US" sz="5100" dirty="0" err="1">
                <a:solidFill>
                  <a:schemeClr val="tx1"/>
                </a:solidFill>
              </a:rPr>
              <a:t>Dougaz</a:t>
            </a:r>
            <a:r>
              <a:rPr lang="en-US" sz="5100" dirty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Wejih</a:t>
            </a:r>
            <a:r>
              <a:rPr lang="en-US" sz="5100" dirty="0">
                <a:solidFill>
                  <a:schemeClr val="tx1"/>
                </a:solidFill>
              </a:rPr>
              <a:t>, </a:t>
            </a:r>
            <a:r>
              <a:rPr lang="en-US" sz="5100" dirty="0" err="1">
                <a:solidFill>
                  <a:schemeClr val="tx1"/>
                </a:solidFill>
              </a:rPr>
              <a:t>Jerraya</a:t>
            </a:r>
            <a:r>
              <a:rPr lang="en-US" sz="5100" dirty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Hichem</a:t>
            </a:r>
            <a:r>
              <a:rPr lang="en-US" sz="5100" dirty="0">
                <a:solidFill>
                  <a:schemeClr val="tx1"/>
                </a:solidFill>
              </a:rPr>
              <a:t>, </a:t>
            </a:r>
            <a:r>
              <a:rPr lang="en-US" sz="51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en-US" sz="5100" dirty="0" err="1" smtClean="0">
                <a:solidFill>
                  <a:schemeClr val="tx1"/>
                </a:solidFill>
              </a:rPr>
              <a:t>Ramzi</a:t>
            </a:r>
            <a:r>
              <a:rPr lang="en-US" sz="5100" dirty="0" smtClean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Nouira</a:t>
            </a:r>
            <a:r>
              <a:rPr lang="en-US" sz="5100" dirty="0">
                <a:solidFill>
                  <a:schemeClr val="tx1"/>
                </a:solidFill>
              </a:rPr>
              <a:t>, Amine Slim*, </a:t>
            </a:r>
            <a:r>
              <a:rPr lang="en-US" sz="5100" dirty="0" err="1">
                <a:solidFill>
                  <a:schemeClr val="tx1"/>
                </a:solidFill>
              </a:rPr>
              <a:t>Ibtissem</a:t>
            </a:r>
            <a:r>
              <a:rPr lang="en-US" sz="5100" dirty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Bouasker</a:t>
            </a:r>
            <a:r>
              <a:rPr lang="en-US" sz="5100" dirty="0">
                <a:solidFill>
                  <a:schemeClr val="tx1"/>
                </a:solidFill>
              </a:rPr>
              <a:t>, </a:t>
            </a:r>
            <a:r>
              <a:rPr lang="en-US" sz="5100" dirty="0" err="1">
                <a:solidFill>
                  <a:schemeClr val="tx1"/>
                </a:solidFill>
              </a:rPr>
              <a:t>Chadli</a:t>
            </a:r>
            <a:r>
              <a:rPr lang="en-US" sz="5100" dirty="0">
                <a:solidFill>
                  <a:schemeClr val="tx1"/>
                </a:solidFill>
              </a:rPr>
              <a:t> </a:t>
            </a:r>
            <a:r>
              <a:rPr lang="en-US" sz="5100" dirty="0" err="1">
                <a:solidFill>
                  <a:schemeClr val="tx1"/>
                </a:solidFill>
              </a:rPr>
              <a:t>Dziri</a:t>
            </a:r>
            <a:r>
              <a:rPr lang="en-US" sz="5100" dirty="0" smtClean="0">
                <a:solidFill>
                  <a:schemeClr val="tx1"/>
                </a:solidFill>
              </a:rPr>
              <a:t>.</a:t>
            </a:r>
          </a:p>
          <a:p>
            <a:endParaRPr lang="fr-FR" sz="51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Surgery </a:t>
            </a:r>
            <a:r>
              <a:rPr lang="en-US" sz="4400" dirty="0">
                <a:solidFill>
                  <a:schemeClr val="tx1"/>
                </a:solidFill>
              </a:rPr>
              <a:t>Unit B, Charles Nicolle’s Hospital, </a:t>
            </a:r>
            <a:r>
              <a:rPr lang="en-US" sz="4400" dirty="0" smtClean="0">
                <a:solidFill>
                  <a:schemeClr val="tx1"/>
                </a:solidFill>
              </a:rPr>
              <a:t>Tunis, </a:t>
            </a:r>
            <a:r>
              <a:rPr lang="en-US" sz="4400" dirty="0">
                <a:solidFill>
                  <a:schemeClr val="tx1"/>
                </a:solidFill>
              </a:rPr>
              <a:t>Tunisia</a:t>
            </a:r>
            <a:endParaRPr lang="fr-FR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*Laboratory of microbiology, Charles Nicolle’s Hospital, </a:t>
            </a:r>
            <a:r>
              <a:rPr lang="en-US" sz="4400" dirty="0" smtClean="0">
                <a:solidFill>
                  <a:schemeClr val="tx1"/>
                </a:solidFill>
              </a:rPr>
              <a:t>Tunis, Tunisia.</a:t>
            </a:r>
            <a:endParaRPr lang="fr-FR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 </a:t>
            </a:r>
            <a:endParaRPr lang="fr-FR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 </a:t>
            </a:r>
            <a:endParaRPr lang="fr-FR" sz="44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10385" y="6202940"/>
            <a:ext cx="647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18th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Congress</a:t>
            </a:r>
            <a:r>
              <a:rPr lang="fr-FR" dirty="0" smtClean="0"/>
              <a:t> July 17-18, 2017 </a:t>
            </a:r>
            <a:r>
              <a:rPr lang="fr-FR" dirty="0" err="1" smtClean="0"/>
              <a:t>Lisbon</a:t>
            </a:r>
            <a:r>
              <a:rPr lang="fr-FR" dirty="0" smtClean="0"/>
              <a:t>, Portugal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r-FR" u="sng" dirty="0" smtClean="0"/>
              <a:t>3) </a:t>
            </a:r>
            <a:r>
              <a:rPr lang="fr-FR" u="sng" dirty="0" err="1" smtClean="0"/>
              <a:t>Clinical</a:t>
            </a:r>
            <a:r>
              <a:rPr lang="fr-FR" u="sng" dirty="0" smtClean="0"/>
              <a:t> analysis: </a:t>
            </a:r>
            <a:r>
              <a:rPr lang="en-US" dirty="0" smtClean="0"/>
              <a:t>f</a:t>
            </a:r>
            <a:r>
              <a:rPr lang="en-US" dirty="0" smtClean="0"/>
              <a:t>or </a:t>
            </a:r>
            <a:r>
              <a:rPr lang="en-US" dirty="0" smtClean="0"/>
              <a:t>each patient, we have </a:t>
            </a:r>
            <a:r>
              <a:rPr lang="en-US" dirty="0" smtClean="0"/>
              <a:t>noted:</a:t>
            </a:r>
          </a:p>
          <a:p>
            <a:pPr lvl="1"/>
            <a:r>
              <a:rPr lang="en-US" dirty="0" smtClean="0"/>
              <a:t>demographic characteristics</a:t>
            </a:r>
          </a:p>
          <a:p>
            <a:pPr lvl="1"/>
            <a:r>
              <a:rPr lang="en-US" dirty="0" smtClean="0"/>
              <a:t>personal </a:t>
            </a:r>
            <a:r>
              <a:rPr lang="en-US" dirty="0" smtClean="0"/>
              <a:t>medical </a:t>
            </a:r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personal </a:t>
            </a:r>
            <a:r>
              <a:rPr lang="en-US" dirty="0" smtClean="0"/>
              <a:t>surgical history of the infected </a:t>
            </a:r>
            <a:r>
              <a:rPr lang="en-US" dirty="0" smtClean="0"/>
              <a:t>foot</a:t>
            </a:r>
          </a:p>
          <a:p>
            <a:pPr lvl="1"/>
            <a:r>
              <a:rPr lang="en-US" b="1" dirty="0" smtClean="0"/>
              <a:t>risk </a:t>
            </a:r>
            <a:r>
              <a:rPr lang="en-US" b="1" dirty="0" smtClean="0"/>
              <a:t>factors </a:t>
            </a:r>
            <a:r>
              <a:rPr lang="en-US" dirty="0" smtClean="0"/>
              <a:t>for infection of the diabetic </a:t>
            </a:r>
            <a:r>
              <a:rPr lang="en-US" dirty="0" smtClean="0"/>
              <a:t>foot</a:t>
            </a:r>
          </a:p>
          <a:p>
            <a:pPr lvl="1"/>
            <a:r>
              <a:rPr lang="en-US" dirty="0" smtClean="0"/>
              <a:t>history </a:t>
            </a:r>
            <a:r>
              <a:rPr lang="en-US" dirty="0" smtClean="0"/>
              <a:t>of the </a:t>
            </a:r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of </a:t>
            </a:r>
            <a:r>
              <a:rPr lang="en-US" b="1" dirty="0" smtClean="0"/>
              <a:t>the clinical examination of the wound </a:t>
            </a:r>
            <a:r>
              <a:rPr lang="en-US" dirty="0" smtClean="0"/>
              <a:t>at the time of admission to </a:t>
            </a:r>
            <a:r>
              <a:rPr lang="en-US" dirty="0" smtClean="0"/>
              <a:t>hospital</a:t>
            </a:r>
          </a:p>
          <a:p>
            <a:pPr lvl="1"/>
            <a:r>
              <a:rPr lang="en-US" b="1" dirty="0" smtClean="0"/>
              <a:t>grade </a:t>
            </a:r>
            <a:r>
              <a:rPr lang="en-US" b="1" dirty="0" smtClean="0"/>
              <a:t>of the infection </a:t>
            </a:r>
            <a:r>
              <a:rPr lang="en-US" dirty="0" smtClean="0"/>
              <a:t>according to the international consensus on the diabetic foot classification [2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kind</a:t>
            </a:r>
            <a:r>
              <a:rPr lang="en-US" dirty="0" smtClean="0"/>
              <a:t>, doses and duration of the </a:t>
            </a:r>
            <a:r>
              <a:rPr lang="en-US" b="1" dirty="0" smtClean="0"/>
              <a:t>antibiotic treatment </a:t>
            </a:r>
            <a:r>
              <a:rPr lang="en-US" dirty="0" smtClean="0"/>
              <a:t>received after </a:t>
            </a:r>
            <a:r>
              <a:rPr lang="en-US" dirty="0" smtClean="0"/>
              <a:t>admission</a:t>
            </a:r>
          </a:p>
          <a:p>
            <a:pPr lvl="1"/>
            <a:r>
              <a:rPr lang="en-US" dirty="0" smtClean="0"/>
              <a:t>kind </a:t>
            </a:r>
            <a:r>
              <a:rPr lang="en-US" dirty="0" smtClean="0"/>
              <a:t>of  </a:t>
            </a:r>
            <a:r>
              <a:rPr lang="en-US" b="1" dirty="0" smtClean="0"/>
              <a:t>surgical treatment undergone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foot X-ray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6417254"/>
            <a:ext cx="616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[2]: Ha Van G, </a:t>
            </a:r>
            <a:r>
              <a:rPr lang="fr-FR" sz="900" dirty="0" err="1" smtClean="0"/>
              <a:t>Hartemann</a:t>
            </a:r>
            <a:r>
              <a:rPr lang="fr-FR" sz="900" dirty="0" smtClean="0"/>
              <a:t>-</a:t>
            </a:r>
            <a:r>
              <a:rPr lang="fr-FR" sz="900" dirty="0" err="1" smtClean="0"/>
              <a:t>Heurtier</a:t>
            </a:r>
            <a:r>
              <a:rPr lang="fr-FR" sz="900" dirty="0" smtClean="0"/>
              <a:t> A, Gautier F et al. Pied diabétique. </a:t>
            </a:r>
            <a:r>
              <a:rPr lang="fr-FR" sz="900" dirty="0" err="1" smtClean="0"/>
              <a:t>Encycl</a:t>
            </a:r>
            <a:r>
              <a:rPr lang="fr-FR" sz="900" dirty="0" smtClean="0"/>
              <a:t> Med </a:t>
            </a:r>
            <a:r>
              <a:rPr lang="fr-FR" sz="900" dirty="0" err="1" smtClean="0"/>
              <a:t>Chir</a:t>
            </a:r>
            <a:r>
              <a:rPr lang="fr-FR" sz="900" dirty="0" smtClean="0"/>
              <a:t> Endocrinologie-Nutrition 2011; 10:366-9.</a:t>
            </a:r>
          </a:p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Diabetes </a:t>
            </a:r>
            <a:r>
              <a:rPr lang="en-US" b="1" dirty="0" smtClean="0"/>
              <a:t>mellitus</a:t>
            </a:r>
            <a:r>
              <a:rPr lang="en-US" dirty="0" smtClean="0"/>
              <a:t>: defined </a:t>
            </a:r>
            <a:r>
              <a:rPr lang="en-US" dirty="0" smtClean="0"/>
              <a:t>by a fasting blood </a:t>
            </a:r>
            <a:r>
              <a:rPr lang="en-US" dirty="0" err="1" smtClean="0"/>
              <a:t>glycemia</a:t>
            </a:r>
            <a:r>
              <a:rPr lang="en-US" dirty="0" smtClean="0"/>
              <a:t> &gt;</a:t>
            </a:r>
            <a:r>
              <a:rPr lang="en-US" dirty="0" smtClean="0"/>
              <a:t>1,26 g/l or a hyperglycemia &gt; 2g/l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Neuropathy:</a:t>
            </a:r>
            <a:r>
              <a:rPr lang="en-US" dirty="0" smtClean="0"/>
              <a:t> </a:t>
            </a:r>
            <a:r>
              <a:rPr lang="en-US" dirty="0" smtClean="0"/>
              <a:t>defined by a decrease in superficial or deep sensibility and abolition of </a:t>
            </a:r>
            <a:r>
              <a:rPr lang="en-US" dirty="0" err="1" smtClean="0"/>
              <a:t>achille's</a:t>
            </a:r>
            <a:r>
              <a:rPr lang="en-US" dirty="0" smtClean="0"/>
              <a:t> tendon reflex. </a:t>
            </a:r>
            <a:endParaRPr lang="en-US" dirty="0" smtClean="0"/>
          </a:p>
          <a:p>
            <a:pPr algn="just"/>
            <a:r>
              <a:rPr lang="en-US" b="1" dirty="0" err="1" smtClean="0"/>
              <a:t>Arteritis</a:t>
            </a:r>
            <a:r>
              <a:rPr lang="en-US" b="1" dirty="0" smtClean="0"/>
              <a:t>: </a:t>
            </a:r>
            <a:r>
              <a:rPr lang="en-US" dirty="0" smtClean="0"/>
              <a:t>defined </a:t>
            </a:r>
            <a:r>
              <a:rPr lang="en-US" dirty="0" smtClean="0"/>
              <a:t>by an intermittent </a:t>
            </a:r>
            <a:r>
              <a:rPr lang="en-US" dirty="0" err="1" smtClean="0"/>
              <a:t>claudication</a:t>
            </a:r>
            <a:r>
              <a:rPr lang="en-US" dirty="0" smtClean="0"/>
              <a:t>, ischemic symptoms or decrease or absence of pulses in lower limbs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err="1" smtClean="0"/>
              <a:t>Osteitis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defined by an exposed foot’s bone or radiologic signs as bone </a:t>
            </a:r>
            <a:r>
              <a:rPr lang="en-US" dirty="0" err="1" smtClean="0"/>
              <a:t>lysis</a:t>
            </a:r>
            <a:r>
              <a:rPr lang="en-US" dirty="0" smtClean="0"/>
              <a:t>, bone </a:t>
            </a:r>
            <a:r>
              <a:rPr lang="en-US" dirty="0" err="1" smtClean="0"/>
              <a:t>sequestrum</a:t>
            </a:r>
            <a:r>
              <a:rPr lang="en-US" dirty="0" smtClean="0"/>
              <a:t> or </a:t>
            </a:r>
            <a:r>
              <a:rPr lang="en-US" dirty="0" err="1" smtClean="0"/>
              <a:t>periosteal</a:t>
            </a:r>
            <a:r>
              <a:rPr lang="en-US" dirty="0" smtClean="0"/>
              <a:t> reaction.</a:t>
            </a:r>
            <a:endParaRPr lang="fr-FR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Post-operative monitoring </a:t>
            </a:r>
            <a:r>
              <a:rPr lang="en-US" b="1" dirty="0" err="1" smtClean="0"/>
              <a:t>favourable</a:t>
            </a:r>
            <a:r>
              <a:rPr lang="en-US" b="1" dirty="0" smtClean="0"/>
              <a:t>: </a:t>
            </a:r>
            <a:r>
              <a:rPr lang="en-US" dirty="0" smtClean="0"/>
              <a:t>when post-operative </a:t>
            </a:r>
            <a:r>
              <a:rPr lang="en-US" dirty="0" smtClean="0"/>
              <a:t>course was uneventful with </a:t>
            </a:r>
            <a:r>
              <a:rPr lang="en-US" dirty="0" smtClean="0"/>
              <a:t>                     a non-infected </a:t>
            </a:r>
            <a:r>
              <a:rPr lang="en-US" dirty="0" smtClean="0"/>
              <a:t>clean wound and systemic signs under control. </a:t>
            </a:r>
            <a:endParaRPr lang="en-US" dirty="0" smtClean="0"/>
          </a:p>
          <a:p>
            <a:pPr algn="just"/>
            <a:r>
              <a:rPr lang="en-US" b="1" dirty="0" smtClean="0"/>
              <a:t>Post-operative </a:t>
            </a:r>
            <a:r>
              <a:rPr lang="en-US" b="1" dirty="0" smtClean="0"/>
              <a:t>course </a:t>
            </a:r>
            <a:r>
              <a:rPr lang="en-US" b="1" dirty="0" err="1" smtClean="0"/>
              <a:t>unfavourable</a:t>
            </a:r>
            <a:r>
              <a:rPr lang="en-US" b="1" dirty="0" smtClean="0"/>
              <a:t>:</a:t>
            </a:r>
          </a:p>
          <a:p>
            <a:pPr lvl="1" algn="just"/>
            <a:r>
              <a:rPr lang="en-US" dirty="0" smtClean="0"/>
              <a:t>persistence </a:t>
            </a:r>
            <a:r>
              <a:rPr lang="en-US" dirty="0" smtClean="0"/>
              <a:t>or an extension of the local infection in spite of surgical treatment </a:t>
            </a:r>
            <a:endParaRPr lang="en-US" dirty="0" smtClean="0"/>
          </a:p>
          <a:p>
            <a:pPr lvl="1" algn="just"/>
            <a:r>
              <a:rPr lang="en-US" dirty="0" smtClean="0"/>
              <a:t>and/or </a:t>
            </a:r>
            <a:r>
              <a:rPr lang="en-US" dirty="0" smtClean="0"/>
              <a:t>worsening of systemic signs in the postoperative course requiring in both cases a return to the operating room.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r-FR" u="sng" dirty="0" smtClean="0"/>
              <a:t>4) </a:t>
            </a:r>
            <a:r>
              <a:rPr lang="fr-FR" u="sng" dirty="0" err="1" smtClean="0"/>
              <a:t>Statistical</a:t>
            </a:r>
            <a:r>
              <a:rPr lang="fr-FR" u="sng" dirty="0" smtClean="0"/>
              <a:t> analysis</a:t>
            </a:r>
            <a:r>
              <a:rPr lang="fr-FR" u="sng" dirty="0" smtClean="0"/>
              <a:t>:</a:t>
            </a:r>
          </a:p>
          <a:p>
            <a:pPr algn="just"/>
            <a:r>
              <a:rPr lang="en-US" dirty="0" smtClean="0"/>
              <a:t>Data </a:t>
            </a:r>
            <a:r>
              <a:rPr lang="en-US" dirty="0" err="1" smtClean="0"/>
              <a:t>analysed</a:t>
            </a:r>
            <a:r>
              <a:rPr lang="en-US" dirty="0" smtClean="0"/>
              <a:t> </a:t>
            </a:r>
            <a:r>
              <a:rPr lang="en-US" dirty="0" smtClean="0"/>
              <a:t>by means of the </a:t>
            </a:r>
            <a:r>
              <a:rPr lang="en-US" dirty="0" smtClean="0"/>
              <a:t>SPSS® </a:t>
            </a:r>
            <a:r>
              <a:rPr lang="en-US" dirty="0" smtClean="0"/>
              <a:t>software version 19.0. </a:t>
            </a:r>
            <a:endParaRPr lang="en-US" dirty="0" smtClean="0"/>
          </a:p>
          <a:p>
            <a:pPr algn="just"/>
            <a:r>
              <a:rPr lang="en-US" dirty="0" smtClean="0"/>
              <a:t>Comparison </a:t>
            </a:r>
            <a:r>
              <a:rPr lang="en-US" dirty="0" smtClean="0"/>
              <a:t>of two means on independent series has been made by means of the Student’s t test and percentages by Pearson’s chi-squared test or the Fisher’s exact bilateral test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Identification </a:t>
            </a:r>
            <a:r>
              <a:rPr lang="en-US" dirty="0" smtClean="0"/>
              <a:t>of the prognostic factors has been achieved by means of a </a:t>
            </a:r>
            <a:r>
              <a:rPr lang="en-US" b="1" dirty="0" smtClean="0"/>
              <a:t>multivariate analysis of logistic regression type. </a:t>
            </a:r>
            <a:endParaRPr lang="en-US" b="1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materiality threshold has been set at </a:t>
            </a:r>
            <a:r>
              <a:rPr lang="en-US" b="1" dirty="0" smtClean="0"/>
              <a:t>0,05</a:t>
            </a:r>
            <a:r>
              <a:rPr lang="en-US" dirty="0" smtClean="0"/>
              <a:t> for </a:t>
            </a:r>
            <a:r>
              <a:rPr lang="en-US" dirty="0" smtClean="0"/>
              <a:t>all statistical tests.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verage </a:t>
            </a:r>
            <a:r>
              <a:rPr lang="en-US" dirty="0" smtClean="0"/>
              <a:t>age was </a:t>
            </a:r>
            <a:r>
              <a:rPr lang="en-US" b="1" dirty="0" smtClean="0"/>
              <a:t>59,5 </a:t>
            </a:r>
            <a:r>
              <a:rPr lang="en-US" b="1" dirty="0" smtClean="0"/>
              <a:t>± 11 years</a:t>
            </a:r>
          </a:p>
          <a:p>
            <a:r>
              <a:rPr lang="en-US" dirty="0" smtClean="0"/>
              <a:t>Sex-ratio </a:t>
            </a:r>
            <a:r>
              <a:rPr lang="en-US" dirty="0" smtClean="0"/>
              <a:t>of </a:t>
            </a:r>
            <a:r>
              <a:rPr lang="en-US" dirty="0" smtClean="0"/>
              <a:t>2,4: </a:t>
            </a:r>
            <a:r>
              <a:rPr lang="en-US" b="1" dirty="0" smtClean="0"/>
              <a:t>71 </a:t>
            </a:r>
            <a:r>
              <a:rPr lang="en-US" b="1" dirty="0" smtClean="0"/>
              <a:t>men / 29 </a:t>
            </a:r>
            <a:r>
              <a:rPr lang="en-US" b="1" dirty="0" smtClean="0"/>
              <a:t>women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643182"/>
            <a:ext cx="6357982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143240" y="6286520"/>
            <a:ext cx="273607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n</a:t>
            </a:r>
            <a:r>
              <a:rPr lang="en-US" dirty="0" smtClean="0"/>
              <a:t>° 1: medical history</a:t>
            </a:r>
            <a:endParaRPr lang="fr-FR" dirty="0" smtClean="0"/>
          </a:p>
          <a:p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Type 2 diabetes in 85 % </a:t>
            </a:r>
            <a:r>
              <a:rPr lang="en-US" dirty="0" smtClean="0"/>
              <a:t>, type 1 diabetes in 15% .</a:t>
            </a:r>
          </a:p>
          <a:p>
            <a:pPr algn="just"/>
            <a:r>
              <a:rPr lang="en-US" dirty="0" smtClean="0"/>
              <a:t>Median duration of the progression of diabetes: </a:t>
            </a:r>
            <a:r>
              <a:rPr lang="en-US" b="1" dirty="0" smtClean="0"/>
              <a:t>15 ± </a:t>
            </a:r>
            <a:r>
              <a:rPr lang="en-US" b="1" dirty="0" smtClean="0"/>
              <a:t>7,5 years  </a:t>
            </a:r>
            <a:r>
              <a:rPr lang="en-US" dirty="0" smtClean="0"/>
              <a:t>(extremes     1 - 40 years).</a:t>
            </a:r>
          </a:p>
          <a:p>
            <a:pPr algn="just"/>
            <a:r>
              <a:rPr lang="en-US" dirty="0" smtClean="0"/>
              <a:t>Type 1 diabetes: all treated with insulin before their admission.</a:t>
            </a:r>
          </a:p>
          <a:p>
            <a:pPr algn="just"/>
            <a:r>
              <a:rPr lang="en-US" dirty="0" smtClean="0"/>
              <a:t>Type 2 diabetes:</a:t>
            </a:r>
          </a:p>
          <a:p>
            <a:pPr lvl="1" algn="just"/>
            <a:r>
              <a:rPr lang="en-US" dirty="0" smtClean="0"/>
              <a:t>Taking oral anti diabetics (ADO) in30 %</a:t>
            </a:r>
          </a:p>
          <a:p>
            <a:pPr lvl="1" algn="just"/>
            <a:r>
              <a:rPr lang="en-US" dirty="0" smtClean="0"/>
              <a:t>Insulin in 35 % </a:t>
            </a:r>
          </a:p>
          <a:p>
            <a:pPr lvl="1" algn="just"/>
            <a:r>
              <a:rPr lang="en-US" dirty="0" smtClean="0"/>
              <a:t>ADO and insulin in 33 % </a:t>
            </a:r>
          </a:p>
          <a:p>
            <a:pPr lvl="1" algn="just"/>
            <a:r>
              <a:rPr lang="en-US" dirty="0" smtClean="0"/>
              <a:t>No treatment in 2 % of cases.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 smtClean="0"/>
              <a:t>was </a:t>
            </a:r>
            <a:r>
              <a:rPr lang="en-US" b="1" dirty="0" smtClean="0"/>
              <a:t>a bad treatment compliance</a:t>
            </a:r>
            <a:r>
              <a:rPr lang="en-US" dirty="0" smtClean="0"/>
              <a:t> in 62 %.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Peripheral </a:t>
            </a:r>
            <a:r>
              <a:rPr lang="en-US" dirty="0" smtClean="0"/>
              <a:t>neuropathy: 18 %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Arteritis</a:t>
            </a:r>
            <a:r>
              <a:rPr lang="en-US" dirty="0" smtClean="0"/>
              <a:t>: 16% 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Patients already operated </a:t>
            </a:r>
            <a:r>
              <a:rPr lang="en-US" b="1" dirty="0" smtClean="0"/>
              <a:t>for infected foot at least </a:t>
            </a:r>
            <a:r>
              <a:rPr lang="en-US" b="1" dirty="0" smtClean="0"/>
              <a:t>once: 39% </a:t>
            </a:r>
            <a:r>
              <a:rPr lang="en-US" dirty="0" smtClean="0"/>
              <a:t>and 15 % had had at least an amputation at the level of the same foot</a:t>
            </a:r>
            <a:r>
              <a:rPr lang="en-US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Median </a:t>
            </a:r>
            <a:r>
              <a:rPr lang="en-US" dirty="0" smtClean="0"/>
              <a:t>duration of the </a:t>
            </a:r>
            <a:r>
              <a:rPr lang="en-US" b="1" dirty="0" smtClean="0"/>
              <a:t>progression of the wound </a:t>
            </a:r>
            <a:r>
              <a:rPr lang="en-US" dirty="0" smtClean="0"/>
              <a:t>or the ulceration ahead of admission to </a:t>
            </a:r>
            <a:r>
              <a:rPr lang="en-US" dirty="0" smtClean="0"/>
              <a:t>hospital: </a:t>
            </a:r>
            <a:r>
              <a:rPr lang="en-US" b="1" dirty="0" smtClean="0"/>
              <a:t>58,2 </a:t>
            </a:r>
            <a:r>
              <a:rPr lang="en-US" b="1" dirty="0" smtClean="0"/>
              <a:t>days </a:t>
            </a:r>
            <a:r>
              <a:rPr lang="en-US" dirty="0" smtClean="0"/>
              <a:t>(extremes : 7 - 360 days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Rate </a:t>
            </a:r>
            <a:r>
              <a:rPr lang="en-US" dirty="0" smtClean="0"/>
              <a:t>of </a:t>
            </a:r>
            <a:r>
              <a:rPr lang="en-US" b="1" dirty="0" smtClean="0"/>
              <a:t>chronic wounds (≥ 1month</a:t>
            </a:r>
            <a:r>
              <a:rPr lang="en-US" b="1" dirty="0" smtClean="0"/>
              <a:t>): 80 </a:t>
            </a:r>
            <a:r>
              <a:rPr lang="en-US" b="1" dirty="0" smtClean="0"/>
              <a:t>% </a:t>
            </a:r>
            <a:endParaRPr lang="en-US" b="1" dirty="0" smtClean="0"/>
          </a:p>
          <a:p>
            <a:pPr algn="just"/>
            <a:r>
              <a:rPr lang="en-US" b="1" dirty="0" smtClean="0"/>
              <a:t>Infection</a:t>
            </a:r>
            <a:r>
              <a:rPr lang="en-US" dirty="0" smtClean="0"/>
              <a:t> </a:t>
            </a:r>
            <a:r>
              <a:rPr lang="en-US" dirty="0" smtClean="0"/>
              <a:t>complicating these </a:t>
            </a:r>
            <a:r>
              <a:rPr lang="en-US" dirty="0" smtClean="0"/>
              <a:t>wounds: </a:t>
            </a:r>
            <a:r>
              <a:rPr lang="en-US" b="1" dirty="0" smtClean="0"/>
              <a:t>15,1 days</a:t>
            </a:r>
            <a:r>
              <a:rPr lang="en-US" dirty="0" smtClean="0"/>
              <a:t> </a:t>
            </a:r>
            <a:r>
              <a:rPr lang="en-US" dirty="0" smtClean="0"/>
              <a:t>(extremes 2 - 45 days ) ahead of admission to </a:t>
            </a:r>
            <a:r>
              <a:rPr lang="en-US" dirty="0" smtClean="0"/>
              <a:t>hospital</a:t>
            </a:r>
          </a:p>
          <a:p>
            <a:pPr algn="just"/>
            <a:r>
              <a:rPr lang="en-US" b="1" dirty="0" smtClean="0"/>
              <a:t>Empirical</a:t>
            </a:r>
            <a:r>
              <a:rPr lang="en-US" dirty="0" smtClean="0"/>
              <a:t> </a:t>
            </a:r>
            <a:r>
              <a:rPr lang="en-US" dirty="0" smtClean="0"/>
              <a:t>antibiotic therapy </a:t>
            </a:r>
            <a:r>
              <a:rPr lang="en-US" dirty="0" smtClean="0"/>
              <a:t>before admission:</a:t>
            </a:r>
          </a:p>
          <a:p>
            <a:pPr lvl="1" algn="just"/>
            <a:r>
              <a:rPr lang="en-US" dirty="0" smtClean="0"/>
              <a:t>63 patients</a:t>
            </a:r>
          </a:p>
          <a:p>
            <a:pPr lvl="1"/>
            <a:r>
              <a:rPr lang="en-US" dirty="0" smtClean="0"/>
              <a:t>Combination of </a:t>
            </a:r>
            <a:r>
              <a:rPr lang="en-US" dirty="0" err="1" smtClean="0"/>
              <a:t>fusidic</a:t>
            </a:r>
            <a:r>
              <a:rPr lang="en-US" dirty="0" smtClean="0"/>
              <a:t> acid + [</a:t>
            </a:r>
            <a:r>
              <a:rPr lang="en-US" dirty="0" smtClean="0"/>
              <a:t>amoxicillin/</a:t>
            </a:r>
            <a:r>
              <a:rPr lang="en-US" dirty="0" err="1" smtClean="0"/>
              <a:t>clavulanic</a:t>
            </a:r>
            <a:r>
              <a:rPr lang="en-US" dirty="0" smtClean="0"/>
              <a:t> acid(AMC</a:t>
            </a:r>
            <a:r>
              <a:rPr lang="en-US" dirty="0" smtClean="0"/>
              <a:t>)] in 57 % of cases.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r>
              <a:rPr lang="en-US" dirty="0" smtClean="0"/>
              <a:t>Clinical examination: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 smtClean="0"/>
              <a:t>to the international consensus classification of the diabetic foot, </a:t>
            </a:r>
            <a:r>
              <a:rPr lang="en-US" dirty="0" smtClean="0"/>
              <a:t>infection:</a:t>
            </a:r>
          </a:p>
          <a:p>
            <a:pPr lvl="1"/>
            <a:r>
              <a:rPr lang="en-US" dirty="0" smtClean="0"/>
              <a:t>rated </a:t>
            </a:r>
            <a:r>
              <a:rPr lang="en-US" b="1" dirty="0" smtClean="0"/>
              <a:t>grade 4 in 86 </a:t>
            </a:r>
            <a:r>
              <a:rPr lang="en-US" b="1" dirty="0" smtClean="0"/>
              <a:t>patients</a:t>
            </a:r>
          </a:p>
          <a:p>
            <a:pPr lvl="1"/>
            <a:r>
              <a:rPr lang="en-US" dirty="0" smtClean="0"/>
              <a:t>grade </a:t>
            </a:r>
            <a:r>
              <a:rPr lang="en-US" dirty="0" smtClean="0"/>
              <a:t>3 in </a:t>
            </a:r>
            <a:r>
              <a:rPr lang="en-US" dirty="0" smtClean="0"/>
              <a:t>14 patients</a:t>
            </a:r>
            <a:endParaRPr lang="fr-FR" dirty="0" smtClean="0"/>
          </a:p>
          <a:p>
            <a:r>
              <a:rPr lang="en-US" b="1" dirty="0" err="1" smtClean="0"/>
              <a:t>Osteitis</a:t>
            </a:r>
            <a:r>
              <a:rPr lang="en-US" b="1" dirty="0" smtClean="0"/>
              <a:t>: 28 </a:t>
            </a:r>
            <a:r>
              <a:rPr lang="en-US" b="1" dirty="0" smtClean="0"/>
              <a:t>patients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20" y="1710042"/>
            <a:ext cx="9162920" cy="24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28794" y="2285992"/>
            <a:ext cx="642942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71934" y="2285992"/>
            <a:ext cx="1143008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57884" y="2285992"/>
            <a:ext cx="71438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28794" y="2857496"/>
            <a:ext cx="642942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14612" y="2857496"/>
            <a:ext cx="1357322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429256" y="2857496"/>
            <a:ext cx="1357322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treatment plan </a:t>
            </a:r>
            <a:r>
              <a:rPr lang="en-US" dirty="0" smtClean="0"/>
              <a:t>included: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medical </a:t>
            </a:r>
            <a:r>
              <a:rPr lang="en-US" dirty="0" smtClean="0"/>
              <a:t>part: </a:t>
            </a:r>
            <a:r>
              <a:rPr lang="en-US" b="1" dirty="0" smtClean="0"/>
              <a:t>antibiotic therapy </a:t>
            </a:r>
            <a:endParaRPr lang="en-US" b="1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surgical </a:t>
            </a:r>
            <a:r>
              <a:rPr lang="en-US" dirty="0" smtClean="0"/>
              <a:t>part: </a:t>
            </a:r>
            <a:r>
              <a:rPr lang="en-US" b="1" dirty="0" smtClean="0"/>
              <a:t>excision and/or amputation</a:t>
            </a:r>
          </a:p>
          <a:p>
            <a:pPr algn="just"/>
            <a:r>
              <a:rPr lang="en-US" b="1" dirty="0" smtClean="0"/>
              <a:t>Intravenous empirical combination </a:t>
            </a:r>
            <a:r>
              <a:rPr lang="en-US" b="1" dirty="0" smtClean="0"/>
              <a:t>of </a:t>
            </a:r>
            <a:r>
              <a:rPr lang="en-US" b="1" dirty="0" err="1" smtClean="0"/>
              <a:t>fusidic</a:t>
            </a:r>
            <a:r>
              <a:rPr lang="en-US" b="1" dirty="0" smtClean="0"/>
              <a:t> acid + AMC </a:t>
            </a:r>
            <a:r>
              <a:rPr lang="en-US" b="1" dirty="0" smtClean="0"/>
              <a:t>: </a:t>
            </a:r>
            <a:r>
              <a:rPr lang="en-US" b="1" dirty="0" smtClean="0"/>
              <a:t>98 patients</a:t>
            </a:r>
            <a:r>
              <a:rPr lang="en-US" b="1" dirty="0" smtClean="0"/>
              <a:t>.</a:t>
            </a:r>
          </a:p>
          <a:p>
            <a:pPr algn="just"/>
            <a:r>
              <a:rPr lang="en-US" dirty="0" err="1" smtClean="0"/>
              <a:t>Ertapenem</a:t>
            </a:r>
            <a:r>
              <a:rPr lang="en-US" dirty="0" smtClean="0"/>
              <a:t>: 2 patients (infection + septicemia).</a:t>
            </a:r>
          </a:p>
          <a:p>
            <a:pPr algn="just"/>
            <a:r>
              <a:rPr lang="en-US" dirty="0" smtClean="0"/>
              <a:t>Surgical management:</a:t>
            </a:r>
          </a:p>
          <a:p>
            <a:pPr lvl="1" algn="just"/>
            <a:r>
              <a:rPr lang="en-US" dirty="0" smtClean="0"/>
              <a:t>Amputation (</a:t>
            </a:r>
            <a:r>
              <a:rPr lang="en-US" dirty="0" err="1" smtClean="0"/>
              <a:t>toe,foot</a:t>
            </a:r>
            <a:r>
              <a:rPr lang="en-US" dirty="0" smtClean="0"/>
              <a:t>, </a:t>
            </a:r>
            <a:r>
              <a:rPr lang="en-US" dirty="0" smtClean="0"/>
              <a:t>leg </a:t>
            </a:r>
            <a:r>
              <a:rPr lang="en-US" dirty="0" smtClean="0"/>
              <a:t>or </a:t>
            </a:r>
            <a:r>
              <a:rPr lang="en-US" dirty="0" smtClean="0"/>
              <a:t>thigh): 85 %</a:t>
            </a:r>
          </a:p>
          <a:p>
            <a:pPr lvl="1" algn="just"/>
            <a:r>
              <a:rPr lang="en-US" dirty="0" smtClean="0"/>
              <a:t>Conservative treatment: </a:t>
            </a:r>
            <a:r>
              <a:rPr lang="en-US" dirty="0" smtClean="0"/>
              <a:t>15 % </a:t>
            </a:r>
            <a:r>
              <a:rPr lang="en-US" dirty="0" smtClean="0"/>
              <a:t>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Diabetic </a:t>
            </a:r>
            <a:r>
              <a:rPr lang="en-US" dirty="0" smtClean="0"/>
              <a:t>foot infection: </a:t>
            </a:r>
            <a:r>
              <a:rPr lang="en-US" b="1" dirty="0" smtClean="0"/>
              <a:t>major </a:t>
            </a:r>
            <a:r>
              <a:rPr lang="en-US" b="1" dirty="0"/>
              <a:t>public health problem</a:t>
            </a:r>
            <a:r>
              <a:rPr lang="en-US" dirty="0"/>
              <a:t> both in developed and developing countries [1]. </a:t>
            </a:r>
            <a:endParaRPr lang="en-US" dirty="0" smtClean="0"/>
          </a:p>
          <a:p>
            <a:pPr algn="just"/>
            <a:r>
              <a:rPr lang="en-US" dirty="0" smtClean="0"/>
              <a:t>In France: incidence </a:t>
            </a:r>
            <a:r>
              <a:rPr lang="en-US" dirty="0"/>
              <a:t>of chronic foot wounds in diabetic </a:t>
            </a:r>
            <a:r>
              <a:rPr lang="en-US" dirty="0" smtClean="0"/>
              <a:t>patients estimated </a:t>
            </a:r>
            <a:r>
              <a:rPr lang="en-US" dirty="0"/>
              <a:t>at </a:t>
            </a:r>
            <a:r>
              <a:rPr lang="en-US" b="1" dirty="0"/>
              <a:t>2,5 % per year </a:t>
            </a:r>
            <a:r>
              <a:rPr lang="en-US" dirty="0"/>
              <a:t>in 2008 [2</a:t>
            </a:r>
            <a:r>
              <a:rPr lang="en-US" dirty="0" smtClean="0"/>
              <a:t>].</a:t>
            </a:r>
          </a:p>
          <a:p>
            <a:pPr algn="just"/>
            <a:r>
              <a:rPr lang="en-US" dirty="0" smtClean="0"/>
              <a:t>In Tunisia: diabetic </a:t>
            </a:r>
            <a:r>
              <a:rPr lang="en-US" dirty="0"/>
              <a:t>foot accounted for </a:t>
            </a:r>
            <a:r>
              <a:rPr lang="en-US" b="1" dirty="0" smtClean="0"/>
              <a:t>7,4%              </a:t>
            </a:r>
            <a:r>
              <a:rPr lang="en-US" b="1" dirty="0"/>
              <a:t>of hospital admissions</a:t>
            </a:r>
            <a:r>
              <a:rPr lang="en-US" dirty="0"/>
              <a:t> in an endocrinology department in 1997 [3]. 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5857892"/>
            <a:ext cx="57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[1]: </a:t>
            </a:r>
            <a:r>
              <a:rPr lang="fr-FR" sz="900" dirty="0" err="1"/>
              <a:t>Toumi</a:t>
            </a:r>
            <a:r>
              <a:rPr lang="fr-FR" sz="900" dirty="0"/>
              <a:t> A, Bernard L, </a:t>
            </a:r>
            <a:r>
              <a:rPr lang="fr-FR" sz="900" dirty="0" err="1"/>
              <a:t>Chakroun</a:t>
            </a:r>
            <a:r>
              <a:rPr lang="fr-FR" sz="900" dirty="0"/>
              <a:t> M. Antibiothérapie des infections du pied diabétique.  </a:t>
            </a:r>
            <a:r>
              <a:rPr lang="fr-FR" sz="900" dirty="0" err="1"/>
              <a:t>Rev</a:t>
            </a:r>
            <a:r>
              <a:rPr lang="fr-FR" sz="900" dirty="0"/>
              <a:t> </a:t>
            </a:r>
            <a:r>
              <a:rPr lang="fr-FR" sz="900" dirty="0" err="1"/>
              <a:t>Tun</a:t>
            </a:r>
            <a:r>
              <a:rPr lang="fr-FR" sz="900" dirty="0"/>
              <a:t> </a:t>
            </a:r>
            <a:r>
              <a:rPr lang="fr-FR" sz="900" dirty="0" err="1"/>
              <a:t>Infectiol</a:t>
            </a:r>
            <a:r>
              <a:rPr lang="fr-FR" sz="900" dirty="0"/>
              <a:t> 2011;5:61-7.</a:t>
            </a:r>
          </a:p>
          <a:p>
            <a:endParaRPr lang="fr-FR" sz="900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6072206"/>
            <a:ext cx="616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[2]: Ha Van G, </a:t>
            </a:r>
            <a:r>
              <a:rPr lang="fr-FR" sz="900" dirty="0" err="1"/>
              <a:t>Hartemann</a:t>
            </a:r>
            <a:r>
              <a:rPr lang="fr-FR" sz="900" dirty="0"/>
              <a:t>-</a:t>
            </a:r>
            <a:r>
              <a:rPr lang="fr-FR" sz="900" dirty="0" err="1"/>
              <a:t>Heurtier</a:t>
            </a:r>
            <a:r>
              <a:rPr lang="fr-FR" sz="900" dirty="0"/>
              <a:t> A, Gautier F et al. Pied diabétique. </a:t>
            </a:r>
            <a:r>
              <a:rPr lang="fr-FR" sz="900" dirty="0" err="1"/>
              <a:t>Encycl</a:t>
            </a:r>
            <a:r>
              <a:rPr lang="fr-FR" sz="900" dirty="0"/>
              <a:t> Med </a:t>
            </a:r>
            <a:r>
              <a:rPr lang="fr-FR" sz="900" dirty="0" err="1"/>
              <a:t>Chir</a:t>
            </a:r>
            <a:r>
              <a:rPr lang="fr-FR" sz="900" dirty="0"/>
              <a:t> Endocrinologie-Nutrition 2011; 10:366-9.</a:t>
            </a:r>
          </a:p>
          <a:p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6286520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[3]: </a:t>
            </a:r>
            <a:r>
              <a:rPr lang="fr-FR" sz="900" dirty="0" err="1"/>
              <a:t>BenKhalifa</a:t>
            </a:r>
            <a:r>
              <a:rPr lang="fr-FR" sz="900" dirty="0"/>
              <a:t> A. Le pied diabétique: Expérience du service de Diabétologie Hôpital la </a:t>
            </a:r>
            <a:r>
              <a:rPr lang="fr-FR" sz="900" dirty="0" err="1"/>
              <a:t>Rabta</a:t>
            </a:r>
            <a:r>
              <a:rPr lang="fr-FR" sz="900" dirty="0"/>
              <a:t>. Tunis Med 1997;75:15-22.</a:t>
            </a:r>
          </a:p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Deep </a:t>
            </a:r>
            <a:r>
              <a:rPr lang="en-US" dirty="0" smtClean="0"/>
              <a:t>curettage and </a:t>
            </a:r>
            <a:r>
              <a:rPr lang="en-US" dirty="0" smtClean="0"/>
              <a:t>scraping: </a:t>
            </a:r>
            <a:r>
              <a:rPr lang="en-US" b="1" dirty="0" smtClean="0"/>
              <a:t>124 samples                     </a:t>
            </a:r>
            <a:r>
              <a:rPr lang="en-US" dirty="0" smtClean="0"/>
              <a:t>[ 1,2 samplings </a:t>
            </a:r>
            <a:r>
              <a:rPr lang="en-US" dirty="0" smtClean="0"/>
              <a:t>per patient (extremes :1 - 3 samples per </a:t>
            </a:r>
            <a:r>
              <a:rPr lang="en-US" dirty="0" smtClean="0"/>
              <a:t>patient)].</a:t>
            </a:r>
          </a:p>
          <a:p>
            <a:pPr algn="just"/>
            <a:r>
              <a:rPr lang="en-US" b="1" dirty="0" smtClean="0"/>
              <a:t>Culture: positive: </a:t>
            </a:r>
            <a:r>
              <a:rPr lang="en-US" b="1" dirty="0" smtClean="0"/>
              <a:t>91 patients </a:t>
            </a:r>
            <a:endParaRPr lang="en-US" b="1" dirty="0" smtClean="0"/>
          </a:p>
          <a:p>
            <a:pPr algn="just"/>
            <a:r>
              <a:rPr lang="en-US" dirty="0" smtClean="0"/>
              <a:t>136 bacteria isolated: average </a:t>
            </a:r>
            <a:r>
              <a:rPr lang="en-US" b="1" dirty="0" smtClean="0"/>
              <a:t>1 </a:t>
            </a:r>
            <a:r>
              <a:rPr lang="en-US" b="1" dirty="0" smtClean="0"/>
              <a:t>bacteria </a:t>
            </a:r>
            <a:r>
              <a:rPr lang="en-US" b="1" dirty="0" smtClean="0"/>
              <a:t>per patient</a:t>
            </a:r>
            <a:r>
              <a:rPr lang="en-US" dirty="0" smtClean="0"/>
              <a:t> (extremes : 0 - 3 bacteria 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 smtClean="0"/>
              <a:t>monomicrobial</a:t>
            </a:r>
            <a:r>
              <a:rPr lang="en-US" dirty="0" smtClean="0"/>
              <a:t> infection: 50 patients</a:t>
            </a:r>
          </a:p>
          <a:p>
            <a:pPr algn="just"/>
            <a:r>
              <a:rPr lang="en-US" b="1" dirty="0" err="1" smtClean="0"/>
              <a:t>polymicrobial</a:t>
            </a:r>
            <a:r>
              <a:rPr lang="en-US" b="1" dirty="0" smtClean="0"/>
              <a:t> infection: 41 patients</a:t>
            </a:r>
          </a:p>
          <a:p>
            <a:pPr algn="just"/>
            <a:r>
              <a:rPr lang="en-US" dirty="0" smtClean="0"/>
              <a:t>2 organisms </a:t>
            </a:r>
            <a:r>
              <a:rPr lang="en-US" dirty="0" smtClean="0"/>
              <a:t>in 37 </a:t>
            </a:r>
            <a:r>
              <a:rPr lang="en-US" dirty="0" smtClean="0"/>
              <a:t>cases and 3 </a:t>
            </a:r>
            <a:r>
              <a:rPr lang="en-US" dirty="0" smtClean="0"/>
              <a:t>organisms in </a:t>
            </a:r>
            <a:r>
              <a:rPr lang="en-US" dirty="0" smtClean="0"/>
              <a:t>4 cases.</a:t>
            </a:r>
            <a:endParaRPr lang="fr-FR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Germs isolated:</a:t>
            </a:r>
          </a:p>
          <a:p>
            <a:pPr lvl="1"/>
            <a:r>
              <a:rPr lang="en-US" sz="3200" b="1" dirty="0" err="1" smtClean="0"/>
              <a:t>Enterobacteria</a:t>
            </a:r>
            <a:r>
              <a:rPr lang="en-US" sz="3200" b="1" dirty="0" smtClean="0"/>
              <a:t> : 73%</a:t>
            </a:r>
          </a:p>
          <a:p>
            <a:pPr lvl="1"/>
            <a:r>
              <a:rPr lang="en-US" sz="3200" dirty="0" smtClean="0"/>
              <a:t>Streptococcus: 10%</a:t>
            </a:r>
          </a:p>
          <a:p>
            <a:pPr lvl="1"/>
            <a:r>
              <a:rPr lang="en-US" sz="3200" dirty="0" smtClean="0"/>
              <a:t>Staphylococcus </a:t>
            </a:r>
            <a:r>
              <a:rPr lang="en-US" sz="3200" dirty="0" err="1" smtClean="0"/>
              <a:t>aureus</a:t>
            </a:r>
            <a:r>
              <a:rPr lang="en-US" sz="3200" dirty="0" smtClean="0"/>
              <a:t>: 9%</a:t>
            </a:r>
          </a:p>
          <a:p>
            <a:pPr lvl="1"/>
            <a:r>
              <a:rPr lang="en-US" sz="3200" dirty="0" smtClean="0"/>
              <a:t>Pseudomonas </a:t>
            </a:r>
            <a:r>
              <a:rPr lang="en-US" sz="3200" dirty="0" err="1" smtClean="0"/>
              <a:t>aerugionosa</a:t>
            </a:r>
            <a:r>
              <a:rPr lang="en-US" sz="3200" dirty="0" smtClean="0"/>
              <a:t>: 8%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228003"/>
            <a:ext cx="6929486" cy="555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57290" y="3214686"/>
            <a:ext cx="5857916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57290" y="3786190"/>
            <a:ext cx="5857916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57290" y="2643182"/>
            <a:ext cx="5857916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57290" y="5429264"/>
            <a:ext cx="5857916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study of the </a:t>
            </a:r>
            <a:r>
              <a:rPr lang="en-US" b="1" dirty="0" smtClean="0"/>
              <a:t>distribution of the organisms </a:t>
            </a:r>
            <a:r>
              <a:rPr lang="en-US" dirty="0" smtClean="0"/>
              <a:t>isolated according to the different clinical </a:t>
            </a:r>
            <a:r>
              <a:rPr lang="en-US" dirty="0" smtClean="0"/>
              <a:t>data:</a:t>
            </a:r>
          </a:p>
          <a:p>
            <a:pPr lvl="1"/>
            <a:r>
              <a:rPr lang="en-US" b="1" dirty="0" smtClean="0"/>
              <a:t>Gram </a:t>
            </a:r>
            <a:r>
              <a:rPr lang="en-US" b="1" dirty="0" smtClean="0"/>
              <a:t>positive </a:t>
            </a:r>
            <a:r>
              <a:rPr lang="en-US" b="1" dirty="0" err="1" smtClean="0"/>
              <a:t>cocci</a:t>
            </a:r>
            <a:r>
              <a:rPr lang="en-US" dirty="0" smtClean="0"/>
              <a:t>: statistically </a:t>
            </a:r>
            <a:r>
              <a:rPr lang="en-US" dirty="0" smtClean="0"/>
              <a:t>more often isolated in patients with </a:t>
            </a:r>
            <a:r>
              <a:rPr lang="en-US" b="1" dirty="0" smtClean="0"/>
              <a:t>wounds developing since less </a:t>
            </a:r>
            <a:r>
              <a:rPr lang="en-US" b="1" dirty="0" smtClean="0"/>
              <a:t>than                2 months (p&lt;0,05)</a:t>
            </a:r>
          </a:p>
          <a:p>
            <a:pPr lvl="1"/>
            <a:r>
              <a:rPr lang="en-US" b="1" dirty="0" smtClean="0"/>
              <a:t>Gram </a:t>
            </a:r>
            <a:r>
              <a:rPr lang="en-US" b="1" dirty="0" smtClean="0"/>
              <a:t>negative </a:t>
            </a:r>
            <a:r>
              <a:rPr lang="en-US" b="1" dirty="0" smtClean="0"/>
              <a:t>bacilli</a:t>
            </a:r>
            <a:r>
              <a:rPr lang="en-US" dirty="0" smtClean="0"/>
              <a:t>: statistically </a:t>
            </a:r>
            <a:r>
              <a:rPr lang="en-US" dirty="0" smtClean="0"/>
              <a:t>more frequent in patients with wounds dating back to </a:t>
            </a:r>
            <a:r>
              <a:rPr lang="en-US" b="1" dirty="0" smtClean="0"/>
              <a:t>more than </a:t>
            </a:r>
            <a:r>
              <a:rPr lang="en-US" b="1" dirty="0" smtClean="0"/>
              <a:t>                 2 </a:t>
            </a:r>
            <a:r>
              <a:rPr lang="en-US" b="1" dirty="0" smtClean="0"/>
              <a:t>months (p=0,035). </a:t>
            </a:r>
            <a:endParaRPr lang="fr-FR" b="1" dirty="0" smtClean="0"/>
          </a:p>
          <a:p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r>
              <a:rPr lang="en-US" i="1" dirty="0" smtClean="0"/>
              <a:t> </a:t>
            </a:r>
            <a:r>
              <a:rPr lang="en-US" dirty="0" smtClean="0"/>
              <a:t>was statistically more frequent in </a:t>
            </a:r>
            <a:r>
              <a:rPr lang="en-US" b="1" dirty="0" smtClean="0"/>
              <a:t>patients who had previously undergone foot operation </a:t>
            </a:r>
            <a:r>
              <a:rPr lang="en-US" b="1" dirty="0" smtClean="0"/>
              <a:t>(p=0,02</a:t>
            </a:r>
            <a:r>
              <a:rPr lang="en-US" b="1" dirty="0" smtClean="0"/>
              <a:t>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91439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43042" y="1928802"/>
            <a:ext cx="428628" cy="3286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43108" y="1928802"/>
            <a:ext cx="357190" cy="3286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57752" y="1928802"/>
            <a:ext cx="428628" cy="3286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Resistance </a:t>
            </a:r>
            <a:r>
              <a:rPr lang="en-US" dirty="0" smtClean="0"/>
              <a:t>to </a:t>
            </a:r>
            <a:r>
              <a:rPr lang="en-US" dirty="0" smtClean="0"/>
              <a:t>combination amoxicillin + </a:t>
            </a:r>
            <a:r>
              <a:rPr lang="en-US" dirty="0" err="1" smtClean="0"/>
              <a:t>clavulanic</a:t>
            </a:r>
            <a:r>
              <a:rPr lang="en-US" dirty="0" smtClean="0"/>
              <a:t> acid(AMC): </a:t>
            </a:r>
            <a:r>
              <a:rPr lang="en-US" b="1" dirty="0" smtClean="0"/>
              <a:t>48 </a:t>
            </a:r>
            <a:r>
              <a:rPr lang="en-US" b="1" dirty="0" smtClean="0"/>
              <a:t>% of </a:t>
            </a:r>
            <a:r>
              <a:rPr lang="en-US" b="1" dirty="0" err="1" smtClean="0"/>
              <a:t>enterobacteriaceae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Resistance </a:t>
            </a:r>
            <a:r>
              <a:rPr lang="en-US" dirty="0" smtClean="0"/>
              <a:t>to </a:t>
            </a:r>
            <a:r>
              <a:rPr lang="en-US" dirty="0" smtClean="0"/>
              <a:t>3rd </a:t>
            </a:r>
            <a:r>
              <a:rPr lang="en-US" dirty="0" smtClean="0"/>
              <a:t>generation </a:t>
            </a:r>
            <a:r>
              <a:rPr lang="en-US" dirty="0" smtClean="0"/>
              <a:t>cephalosporin:                        </a:t>
            </a:r>
            <a:r>
              <a:rPr lang="en-US" b="1" dirty="0" smtClean="0"/>
              <a:t>11% of </a:t>
            </a:r>
            <a:r>
              <a:rPr lang="en-US" b="1" dirty="0" err="1" smtClean="0"/>
              <a:t>enterobacteriaceae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Resistance to </a:t>
            </a:r>
            <a:r>
              <a:rPr lang="en-US" dirty="0" err="1" smtClean="0"/>
              <a:t>carbapenems</a:t>
            </a:r>
            <a:r>
              <a:rPr lang="en-US" dirty="0" smtClean="0"/>
              <a:t> </a:t>
            </a:r>
            <a:r>
              <a:rPr lang="en-US" dirty="0" smtClean="0"/>
              <a:t>:                                                           </a:t>
            </a:r>
            <a:r>
              <a:rPr lang="en-US" b="1" dirty="0" smtClean="0"/>
              <a:t>a </a:t>
            </a:r>
            <a:r>
              <a:rPr lang="en-US" b="1" dirty="0" smtClean="0"/>
              <a:t>strain of </a:t>
            </a:r>
            <a:r>
              <a:rPr lang="en-US" b="1" dirty="0" err="1" smtClean="0"/>
              <a:t>K.pneumoniae</a:t>
            </a:r>
            <a:r>
              <a:rPr lang="en-US" b="1" dirty="0" smtClean="0"/>
              <a:t> </a:t>
            </a:r>
            <a:r>
              <a:rPr lang="en-US" dirty="0" smtClean="0"/>
              <a:t>(resistant </a:t>
            </a:r>
            <a:r>
              <a:rPr lang="en-US" dirty="0" smtClean="0"/>
              <a:t>to </a:t>
            </a:r>
            <a:r>
              <a:rPr lang="en-US" dirty="0" err="1" smtClean="0"/>
              <a:t>ertapenem</a:t>
            </a:r>
            <a:r>
              <a:rPr lang="en-US" dirty="0" smtClean="0"/>
              <a:t>, to 3GC and sensitive to </a:t>
            </a:r>
            <a:r>
              <a:rPr lang="en-US" dirty="0" err="1" smtClean="0"/>
              <a:t>imipenem</a:t>
            </a:r>
            <a:r>
              <a:rPr lang="en-US" dirty="0" smtClean="0"/>
              <a:t> </a:t>
            </a:r>
            <a:r>
              <a:rPr lang="en-US" dirty="0" smtClean="0"/>
              <a:t>produces </a:t>
            </a:r>
            <a:r>
              <a:rPr lang="en-US" dirty="0" err="1" smtClean="0"/>
              <a:t>carbapenemase</a:t>
            </a:r>
            <a:r>
              <a:rPr lang="en-US" dirty="0" smtClean="0"/>
              <a:t> and </a:t>
            </a:r>
            <a:r>
              <a:rPr lang="en-US" dirty="0" smtClean="0"/>
              <a:t>extended-spectrum beta -</a:t>
            </a:r>
            <a:r>
              <a:rPr lang="en-US" dirty="0" err="1" smtClean="0"/>
              <a:t>lactamase</a:t>
            </a:r>
            <a:r>
              <a:rPr lang="en-US" dirty="0" smtClean="0"/>
              <a:t> (ESBL</a:t>
            </a:r>
            <a:r>
              <a:rPr lang="en-US" dirty="0" smtClean="0"/>
              <a:t>)).</a:t>
            </a:r>
          </a:p>
          <a:p>
            <a:pPr algn="just"/>
            <a:r>
              <a:rPr lang="en-US" dirty="0" smtClean="0"/>
              <a:t>Resistance to </a:t>
            </a:r>
            <a:r>
              <a:rPr lang="en-US" dirty="0" err="1" smtClean="0"/>
              <a:t>fluoroquinolone</a:t>
            </a:r>
            <a:r>
              <a:rPr lang="en-US" dirty="0" smtClean="0"/>
              <a:t>:                                                 </a:t>
            </a:r>
            <a:r>
              <a:rPr lang="en-US" b="1" dirty="0" smtClean="0"/>
              <a:t>18 </a:t>
            </a:r>
            <a:r>
              <a:rPr lang="en-US" b="1" dirty="0" smtClean="0"/>
              <a:t>% </a:t>
            </a:r>
            <a:r>
              <a:rPr lang="en-US" b="1" dirty="0" smtClean="0"/>
              <a:t> of </a:t>
            </a:r>
            <a:r>
              <a:rPr lang="en-US" b="1" dirty="0" err="1" smtClean="0"/>
              <a:t>enterobacteriaceae</a:t>
            </a:r>
            <a:endParaRPr lang="fr-FR" b="1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Aminoglycosides</a:t>
            </a:r>
            <a:r>
              <a:rPr lang="en-US" dirty="0" smtClean="0"/>
              <a:t>: </a:t>
            </a:r>
            <a:r>
              <a:rPr lang="en-US" dirty="0" err="1" smtClean="0"/>
              <a:t>amikacin</a:t>
            </a:r>
            <a:r>
              <a:rPr lang="en-US" dirty="0" smtClean="0"/>
              <a:t> </a:t>
            </a:r>
            <a:r>
              <a:rPr lang="en-US" b="1" dirty="0" smtClean="0"/>
              <a:t>3 % of </a:t>
            </a:r>
            <a:r>
              <a:rPr lang="en-US" b="1" dirty="0" smtClean="0"/>
              <a:t>resistance of </a:t>
            </a:r>
            <a:r>
              <a:rPr lang="en-US" b="1" dirty="0" err="1" smtClean="0"/>
              <a:t>Enterobacteria</a:t>
            </a:r>
            <a:endParaRPr lang="en-US" b="1" dirty="0" smtClean="0"/>
          </a:p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i="1" dirty="0" smtClean="0"/>
              <a:t>:</a:t>
            </a:r>
            <a:r>
              <a:rPr lang="en-US" b="1" i="1" dirty="0" smtClean="0"/>
              <a:t> </a:t>
            </a:r>
          </a:p>
          <a:p>
            <a:pPr lvl="1"/>
            <a:r>
              <a:rPr lang="en-US" dirty="0" smtClean="0"/>
              <a:t>sensitive to various antibiotics</a:t>
            </a:r>
          </a:p>
          <a:p>
            <a:pPr lvl="1"/>
            <a:r>
              <a:rPr lang="en-US" b="1" dirty="0" smtClean="0"/>
              <a:t>No </a:t>
            </a:r>
            <a:r>
              <a:rPr lang="en-US" b="1" dirty="0" err="1" smtClean="0"/>
              <a:t>meticillin</a:t>
            </a:r>
            <a:r>
              <a:rPr lang="en-US" b="1" dirty="0" smtClean="0"/>
              <a:t>-resistant S. </a:t>
            </a:r>
            <a:r>
              <a:rPr lang="en-US" b="1" dirty="0" err="1" smtClean="0"/>
              <a:t>aureus</a:t>
            </a:r>
            <a:r>
              <a:rPr lang="en-US" b="1" dirty="0" smtClean="0"/>
              <a:t> detected</a:t>
            </a:r>
            <a:endParaRPr lang="fr-FR" b="1" dirty="0" smtClean="0"/>
          </a:p>
          <a:p>
            <a:r>
              <a:rPr lang="en-US" b="1" dirty="0" smtClean="0"/>
              <a:t>Overall </a:t>
            </a:r>
            <a:r>
              <a:rPr lang="en-US" b="1" dirty="0" smtClean="0"/>
              <a:t>rate of </a:t>
            </a:r>
            <a:r>
              <a:rPr lang="en-US" b="1" dirty="0" smtClean="0"/>
              <a:t>Multi-Drug-Resistance: 9,5 %</a:t>
            </a:r>
          </a:p>
          <a:p>
            <a:r>
              <a:rPr lang="en-US" dirty="0" smtClean="0"/>
              <a:t>Infection </a:t>
            </a:r>
            <a:r>
              <a:rPr lang="en-US" dirty="0" smtClean="0"/>
              <a:t>by at least one </a:t>
            </a:r>
            <a:r>
              <a:rPr lang="en-US" dirty="0" err="1" smtClean="0"/>
              <a:t>MDRBacteria</a:t>
            </a:r>
            <a:r>
              <a:rPr lang="en-US" dirty="0" smtClean="0"/>
              <a:t>:                         12 patients (2 MDRB in 1 patient).</a:t>
            </a:r>
            <a:endParaRPr lang="fr-FR" dirty="0" smtClean="0"/>
          </a:p>
          <a:p>
            <a:endParaRPr lang="en-US" b="1" dirty="0" smtClean="0"/>
          </a:p>
          <a:p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About 91 % of the isolated bacteria were naturally resistant to </a:t>
            </a:r>
            <a:r>
              <a:rPr lang="en-US" dirty="0" err="1" smtClean="0"/>
              <a:t>fusidic</a:t>
            </a:r>
            <a:r>
              <a:rPr lang="en-US" dirty="0" smtClean="0"/>
              <a:t> </a:t>
            </a:r>
            <a:r>
              <a:rPr lang="en-US" dirty="0" smtClean="0"/>
              <a:t>acid</a:t>
            </a:r>
          </a:p>
          <a:p>
            <a:pPr algn="just"/>
            <a:r>
              <a:rPr lang="en-US" dirty="0" smtClean="0"/>
              <a:t>Combination amoxicillin-</a:t>
            </a:r>
            <a:r>
              <a:rPr lang="en-US" dirty="0" err="1" smtClean="0"/>
              <a:t>clavulanic</a:t>
            </a:r>
            <a:r>
              <a:rPr lang="en-US" dirty="0" smtClean="0"/>
              <a:t> acid(AMC</a:t>
            </a:r>
            <a:r>
              <a:rPr lang="en-US" dirty="0" smtClean="0"/>
              <a:t>) was inactive in vitro on 44,1 % of the isolated </a:t>
            </a:r>
            <a:r>
              <a:rPr lang="en-US" dirty="0" smtClean="0"/>
              <a:t>bacteria: </a:t>
            </a:r>
            <a:r>
              <a:rPr lang="en-US" b="1" dirty="0" smtClean="0"/>
              <a:t>empiric </a:t>
            </a:r>
            <a:r>
              <a:rPr lang="en-US" b="1" dirty="0" smtClean="0"/>
              <a:t>antibiotic therapy used for our patients was inadequate in 45 % of </a:t>
            </a:r>
            <a:r>
              <a:rPr lang="en-US" b="1" dirty="0" smtClean="0"/>
              <a:t>cases.</a:t>
            </a:r>
            <a:endParaRPr lang="fr-FR" b="1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4525963"/>
          </a:xfrm>
        </p:spPr>
        <p:txBody>
          <a:bodyPr/>
          <a:lstStyle/>
          <a:p>
            <a:r>
              <a:rPr lang="en-US" dirty="0" smtClean="0"/>
              <a:t>Evolution: </a:t>
            </a:r>
            <a:r>
              <a:rPr lang="en-US" dirty="0" err="1" smtClean="0"/>
              <a:t>favourable</a:t>
            </a:r>
            <a:r>
              <a:rPr lang="en-US" dirty="0" smtClean="0"/>
              <a:t> 56 %, </a:t>
            </a:r>
            <a:r>
              <a:rPr lang="en-US" dirty="0" err="1" smtClean="0"/>
              <a:t>unfavourable</a:t>
            </a:r>
            <a:r>
              <a:rPr lang="en-US" dirty="0" smtClean="0"/>
              <a:t>: 44 %.</a:t>
            </a:r>
          </a:p>
          <a:p>
            <a:r>
              <a:rPr lang="en-US" dirty="0" err="1" smtClean="0"/>
              <a:t>Univariate</a:t>
            </a:r>
            <a:r>
              <a:rPr lang="en-US" dirty="0" smtClean="0"/>
              <a:t> analysis: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001" y="2143116"/>
            <a:ext cx="51827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85918" y="3429000"/>
            <a:ext cx="1285884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85918" y="4071942"/>
            <a:ext cx="1500198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85918" y="4929198"/>
            <a:ext cx="1285884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857356" y="5786454"/>
            <a:ext cx="1285884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215074" y="3357562"/>
            <a:ext cx="78581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15074" y="4071942"/>
            <a:ext cx="785818" cy="42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15074" y="4929198"/>
            <a:ext cx="78581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286512" y="5786454"/>
            <a:ext cx="785818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Multivariate</a:t>
            </a:r>
            <a:r>
              <a:rPr lang="fr-FR" dirty="0" smtClean="0"/>
              <a:t> analysis:</a:t>
            </a:r>
          </a:p>
          <a:p>
            <a:pPr lvl="1"/>
            <a:r>
              <a:rPr lang="en-US" b="1" dirty="0" err="1" smtClean="0"/>
              <a:t>Arteritis</a:t>
            </a:r>
            <a:r>
              <a:rPr lang="en-US" b="1" dirty="0" smtClean="0"/>
              <a:t>: </a:t>
            </a:r>
            <a:r>
              <a:rPr lang="en-US" dirty="0" smtClean="0"/>
              <a:t>p= 0,018, OR </a:t>
            </a:r>
            <a:r>
              <a:rPr lang="en-US" dirty="0" smtClean="0"/>
              <a:t>=</a:t>
            </a:r>
            <a:r>
              <a:rPr lang="en-US" dirty="0" smtClean="0"/>
              <a:t>23,7</a:t>
            </a:r>
          </a:p>
          <a:p>
            <a:pPr lvl="1"/>
            <a:r>
              <a:rPr lang="en-US" b="1" dirty="0" smtClean="0"/>
              <a:t>Multidrug </a:t>
            </a:r>
            <a:r>
              <a:rPr lang="en-US" b="1" dirty="0" smtClean="0"/>
              <a:t>resistant </a:t>
            </a:r>
            <a:r>
              <a:rPr lang="en-US" b="1" dirty="0" smtClean="0"/>
              <a:t>bacteria: </a:t>
            </a:r>
            <a:r>
              <a:rPr lang="en-US" dirty="0" smtClean="0"/>
              <a:t>p = 0,027, OR </a:t>
            </a:r>
            <a:r>
              <a:rPr lang="en-US" dirty="0" smtClean="0"/>
              <a:t>= </a:t>
            </a:r>
            <a:r>
              <a:rPr lang="en-US" dirty="0" smtClean="0"/>
              <a:t>5,8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H</a:t>
            </a:r>
            <a:r>
              <a:rPr lang="en-US" dirty="0" smtClean="0"/>
              <a:t>istory </a:t>
            </a:r>
            <a:r>
              <a:rPr lang="en-US" dirty="0"/>
              <a:t>of diabetic foot </a:t>
            </a:r>
            <a:r>
              <a:rPr lang="en-US" dirty="0" smtClean="0"/>
              <a:t>infection starts with </a:t>
            </a:r>
            <a:r>
              <a:rPr lang="en-US" b="1" dirty="0"/>
              <a:t>ulceration following a trauma </a:t>
            </a:r>
            <a:r>
              <a:rPr lang="en-US" dirty="0"/>
              <a:t>that often goes unnoticed, mainly caused by diabetic neuropathy and </a:t>
            </a:r>
            <a:r>
              <a:rPr lang="en-US" dirty="0" err="1"/>
              <a:t>incidently</a:t>
            </a:r>
            <a:r>
              <a:rPr lang="en-US" dirty="0"/>
              <a:t> by </a:t>
            </a:r>
            <a:r>
              <a:rPr lang="en-US" dirty="0" err="1" smtClean="0"/>
              <a:t>arteriopathy</a:t>
            </a:r>
            <a:r>
              <a:rPr lang="en-US" dirty="0" smtClean="0"/>
              <a:t> [</a:t>
            </a:r>
            <a:r>
              <a:rPr lang="en-US" dirty="0"/>
              <a:t>4</a:t>
            </a:r>
            <a:r>
              <a:rPr lang="en-US" dirty="0" smtClean="0"/>
              <a:t>].</a:t>
            </a:r>
          </a:p>
          <a:p>
            <a:pPr algn="just"/>
            <a:r>
              <a:rPr lang="en-US" dirty="0" smtClean="0"/>
              <a:t>Ulcerations </a:t>
            </a:r>
            <a:r>
              <a:rPr lang="en-US" dirty="0"/>
              <a:t>represent an identified source for infection in </a:t>
            </a:r>
            <a:r>
              <a:rPr lang="en-US" b="1" dirty="0"/>
              <a:t>40 to 80 % of cases </a:t>
            </a:r>
            <a:r>
              <a:rPr lang="en-US" dirty="0"/>
              <a:t>[5]. 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571501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[4]: </a:t>
            </a:r>
            <a:r>
              <a:rPr lang="fr-FR" sz="900" dirty="0" err="1"/>
              <a:t>Malgrange</a:t>
            </a:r>
            <a:r>
              <a:rPr lang="fr-FR" sz="900" dirty="0"/>
              <a:t> D. Physiopathologie du pied diabétique. </a:t>
            </a:r>
            <a:r>
              <a:rPr lang="fr-FR" sz="900" dirty="0" err="1"/>
              <a:t>Rev</a:t>
            </a:r>
            <a:r>
              <a:rPr lang="fr-FR" sz="900" dirty="0"/>
              <a:t> Med Interne 2008;29:231-7.</a:t>
            </a:r>
          </a:p>
          <a:p>
            <a:endParaRPr lang="fr-FR" sz="9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6000768"/>
            <a:ext cx="508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[5]: Richard JL, Sotto A, </a:t>
            </a:r>
            <a:r>
              <a:rPr lang="en-US" sz="900" dirty="0" err="1"/>
              <a:t>Lavigne</a:t>
            </a:r>
            <a:r>
              <a:rPr lang="en-US" sz="900" dirty="0"/>
              <a:t> JP. New insights in diabetic foot </a:t>
            </a:r>
            <a:r>
              <a:rPr lang="en-US" sz="900" dirty="0" err="1"/>
              <a:t>infection.World</a:t>
            </a:r>
            <a:r>
              <a:rPr lang="en-US" sz="900" dirty="0"/>
              <a:t> J Diabetes 2011;2:24-32.</a:t>
            </a:r>
            <a:endParaRPr lang="fr-FR" sz="900" dirty="0"/>
          </a:p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Our </a:t>
            </a:r>
            <a:r>
              <a:rPr lang="en-US" dirty="0" smtClean="0"/>
              <a:t>study was 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 smtClean="0"/>
              <a:t>epidemiological survey which studied </a:t>
            </a:r>
            <a:r>
              <a:rPr lang="en-US" dirty="0" smtClean="0"/>
              <a:t>bacterial </a:t>
            </a:r>
            <a:r>
              <a:rPr lang="en-US" dirty="0" smtClean="0"/>
              <a:t>flora causing diabetic foot infection and the prognostic factors of this pathology in surgical </a:t>
            </a:r>
            <a:r>
              <a:rPr lang="en-US" dirty="0" smtClean="0"/>
              <a:t>environment                       </a:t>
            </a:r>
            <a:r>
              <a:rPr lang="en-US" b="1" dirty="0" smtClean="0"/>
              <a:t>in Tunisia.</a:t>
            </a:r>
          </a:p>
          <a:p>
            <a:pPr algn="just"/>
            <a:r>
              <a:rPr lang="en-US" dirty="0" smtClean="0"/>
              <a:t>Gram </a:t>
            </a:r>
            <a:r>
              <a:rPr lang="en-US" dirty="0" smtClean="0"/>
              <a:t>negative bacilli of the </a:t>
            </a:r>
            <a:r>
              <a:rPr lang="en-US" b="1" dirty="0" err="1" smtClean="0"/>
              <a:t>enterobacteria</a:t>
            </a:r>
            <a:r>
              <a:rPr lang="en-US" b="1" dirty="0" smtClean="0"/>
              <a:t> </a:t>
            </a:r>
            <a:r>
              <a:rPr lang="en-US" dirty="0" smtClean="0"/>
              <a:t>family were the main bacteria causing diabetic foot infection in our </a:t>
            </a:r>
            <a:r>
              <a:rPr lang="en-US" dirty="0" smtClean="0"/>
              <a:t>patients: </a:t>
            </a:r>
            <a:r>
              <a:rPr lang="en-US" b="1" dirty="0" smtClean="0"/>
              <a:t>73%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Explained by:</a:t>
            </a:r>
          </a:p>
          <a:p>
            <a:pPr lvl="1" algn="just"/>
            <a:r>
              <a:rPr lang="en-US" dirty="0" smtClean="0"/>
              <a:t>Patients recruited </a:t>
            </a:r>
            <a:r>
              <a:rPr lang="en-US" dirty="0" smtClean="0"/>
              <a:t>in surgical setting where patients cared for are often </a:t>
            </a:r>
            <a:r>
              <a:rPr lang="en-US" b="1" dirty="0" smtClean="0"/>
              <a:t>suffering from chronic foot wounds</a:t>
            </a:r>
            <a:r>
              <a:rPr lang="en-US" dirty="0" smtClean="0"/>
              <a:t> that have been </a:t>
            </a:r>
            <a:r>
              <a:rPr lang="en-US" b="1" dirty="0" smtClean="0"/>
              <a:t>treated with one or several antibiotics in ambulatory </a:t>
            </a:r>
            <a:r>
              <a:rPr lang="en-US" b="1" dirty="0" smtClean="0"/>
              <a:t>care</a:t>
            </a:r>
          </a:p>
          <a:p>
            <a:pPr lvl="1" algn="just"/>
            <a:r>
              <a:rPr lang="en-US" dirty="0" smtClean="0"/>
              <a:t>admitted </a:t>
            </a:r>
            <a:r>
              <a:rPr lang="en-US" dirty="0" smtClean="0"/>
              <a:t>to hospital in almost all cases for severe damage such as </a:t>
            </a:r>
            <a:r>
              <a:rPr lang="en-US" b="1" dirty="0" smtClean="0"/>
              <a:t>wet gangrene , often complicated by </a:t>
            </a:r>
            <a:r>
              <a:rPr lang="en-US" b="1" dirty="0" err="1" smtClean="0"/>
              <a:t>osteitis</a:t>
            </a:r>
            <a:r>
              <a:rPr lang="en-US" dirty="0" smtClean="0"/>
              <a:t> and septicemia.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Numerous authors have reported the </a:t>
            </a:r>
            <a:r>
              <a:rPr lang="en-US" b="1" dirty="0" smtClean="0"/>
              <a:t>prevalence of gram negative bacilli of the </a:t>
            </a:r>
            <a:r>
              <a:rPr lang="en-US" b="1" dirty="0" err="1" smtClean="0"/>
              <a:t>enterobacteria</a:t>
            </a:r>
            <a:r>
              <a:rPr lang="en-US" b="1" dirty="0" smtClean="0"/>
              <a:t> family </a:t>
            </a:r>
            <a:r>
              <a:rPr lang="en-US" dirty="0" smtClean="0"/>
              <a:t>in recent publications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71437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6934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857628"/>
            <a:ext cx="1247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500306"/>
            <a:ext cx="15308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715016"/>
            <a:ext cx="192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6496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647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000108"/>
            <a:ext cx="1414093" cy="19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6781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876"/>
            <a:ext cx="1571636" cy="20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786454"/>
            <a:ext cx="234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However, </a:t>
            </a:r>
            <a:r>
              <a:rPr lang="en-US" dirty="0" smtClean="0"/>
              <a:t>data </a:t>
            </a:r>
            <a:r>
              <a:rPr lang="en-US" dirty="0" smtClean="0"/>
              <a:t>of </a:t>
            </a:r>
            <a:r>
              <a:rPr lang="en-US" b="1" dirty="0" smtClean="0"/>
              <a:t>western literature </a:t>
            </a:r>
            <a:r>
              <a:rPr lang="en-US" dirty="0" smtClean="0"/>
              <a:t>stressed the prevalence and the pathogenic role </a:t>
            </a:r>
            <a:r>
              <a:rPr lang="en-US" dirty="0" smtClean="0"/>
              <a:t>                       of </a:t>
            </a:r>
            <a:r>
              <a:rPr lang="en-US" b="1" i="1" dirty="0" smtClean="0"/>
              <a:t>S. </a:t>
            </a:r>
            <a:r>
              <a:rPr lang="en-US" b="1" i="1" dirty="0" err="1" smtClean="0"/>
              <a:t>aureus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6372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00108"/>
            <a:ext cx="1428293" cy="18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496"/>
            <a:ext cx="1684147" cy="3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503298"/>
            <a:ext cx="1285884" cy="17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305190"/>
            <a:ext cx="6343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1147" y="5572140"/>
            <a:ext cx="470285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71532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60" y="1928802"/>
            <a:ext cx="166093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100" dirty="0" smtClean="0"/>
              <a:t>Rates </a:t>
            </a:r>
            <a:r>
              <a:rPr lang="en-US" sz="3100" dirty="0" smtClean="0"/>
              <a:t>of resistance to antibiotics of the bacteria isolated from diabetic foot lesions vary according to </a:t>
            </a:r>
            <a:r>
              <a:rPr lang="en-US" sz="3100" dirty="0" smtClean="0"/>
              <a:t>studies: </a:t>
            </a:r>
            <a:r>
              <a:rPr lang="en-US" sz="3100" dirty="0" smtClean="0"/>
              <a:t>due to the </a:t>
            </a:r>
            <a:r>
              <a:rPr lang="en-US" sz="3100" b="1" dirty="0" smtClean="0"/>
              <a:t>different habits in matters of antibiotics prescription </a:t>
            </a:r>
            <a:r>
              <a:rPr lang="en-US" sz="3100" dirty="0" smtClean="0"/>
              <a:t>despite the existence of recommendations that have tried to standardize </a:t>
            </a:r>
            <a:r>
              <a:rPr lang="en-US" sz="3100" dirty="0" smtClean="0"/>
              <a:t>prescriptions [7].</a:t>
            </a:r>
          </a:p>
          <a:p>
            <a:pPr>
              <a:buNone/>
            </a:pPr>
            <a:endParaRPr lang="fr-FR" sz="3100" dirty="0"/>
          </a:p>
        </p:txBody>
      </p:sp>
      <p:sp>
        <p:nvSpPr>
          <p:cNvPr id="4" name="ZoneTexte 3"/>
          <p:cNvSpPr txBox="1"/>
          <p:nvPr/>
        </p:nvSpPr>
        <p:spPr>
          <a:xfrm>
            <a:off x="270881" y="5286388"/>
            <a:ext cx="8730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smtClean="0"/>
              <a:t>7</a:t>
            </a:r>
            <a:r>
              <a:rPr lang="en-US" sz="1000" dirty="0" smtClean="0"/>
              <a:t>]: </a:t>
            </a:r>
            <a:r>
              <a:rPr lang="en-US" sz="1000" dirty="0" err="1" smtClean="0"/>
              <a:t>Hartemann-Heurtier</a:t>
            </a:r>
            <a:r>
              <a:rPr lang="en-US" sz="1000" dirty="0" smtClean="0"/>
              <a:t> A, Robert J, </a:t>
            </a:r>
            <a:r>
              <a:rPr lang="en-US" sz="1000" dirty="0" err="1" smtClean="0"/>
              <a:t>Jacqueminet</a:t>
            </a:r>
            <a:r>
              <a:rPr lang="en-US" sz="1000" dirty="0" smtClean="0"/>
              <a:t> Set al. Diabetic foot ulcer and multidrug-resistant organisms: risk factors and impact. </a:t>
            </a:r>
            <a:r>
              <a:rPr lang="en-US" sz="1000" dirty="0" err="1" smtClean="0"/>
              <a:t>Diabet</a:t>
            </a:r>
            <a:r>
              <a:rPr lang="en-US" sz="1000" dirty="0" smtClean="0"/>
              <a:t> Med 2004;21:710-5.</a:t>
            </a:r>
            <a:endParaRPr lang="fr-FR" sz="1000" dirty="0" smtClean="0"/>
          </a:p>
          <a:p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Resistance </a:t>
            </a:r>
            <a:r>
              <a:rPr lang="en-US" dirty="0" smtClean="0"/>
              <a:t>of the </a:t>
            </a:r>
            <a:r>
              <a:rPr lang="en-US" dirty="0" err="1" smtClean="0"/>
              <a:t>enterobacteria</a:t>
            </a:r>
            <a:r>
              <a:rPr lang="en-US" dirty="0" smtClean="0"/>
              <a:t> </a:t>
            </a:r>
            <a:r>
              <a:rPr lang="en-US" dirty="0" smtClean="0"/>
              <a:t>to                          3</a:t>
            </a:r>
            <a:r>
              <a:rPr lang="en-US" baseline="30000" dirty="0" smtClean="0"/>
              <a:t>rd</a:t>
            </a:r>
            <a:r>
              <a:rPr lang="en-US" dirty="0" smtClean="0"/>
              <a:t>  generation cephalosporin: 11 </a:t>
            </a:r>
            <a:r>
              <a:rPr lang="en-US" dirty="0" smtClean="0"/>
              <a:t>% </a:t>
            </a:r>
            <a:r>
              <a:rPr lang="en-US" dirty="0" smtClean="0"/>
              <a:t> (production </a:t>
            </a:r>
            <a:r>
              <a:rPr lang="en-US" dirty="0" smtClean="0"/>
              <a:t>of </a:t>
            </a:r>
            <a:r>
              <a:rPr lang="en-US" dirty="0" smtClean="0"/>
              <a:t>ESBL)</a:t>
            </a:r>
          </a:p>
          <a:p>
            <a:pPr algn="just"/>
            <a:r>
              <a:rPr lang="en-US" dirty="0" smtClean="0"/>
              <a:t>Frequency </a:t>
            </a:r>
            <a:r>
              <a:rPr lang="en-US" dirty="0" smtClean="0"/>
              <a:t>of isolation of </a:t>
            </a:r>
            <a:r>
              <a:rPr lang="en-US" dirty="0" err="1" smtClean="0"/>
              <a:t>enterobacteria</a:t>
            </a:r>
            <a:r>
              <a:rPr lang="en-US" dirty="0" smtClean="0"/>
              <a:t> producing ESBL </a:t>
            </a:r>
            <a:r>
              <a:rPr lang="en-US" dirty="0" smtClean="0"/>
              <a:t>:between  </a:t>
            </a:r>
            <a:r>
              <a:rPr lang="en-US" dirty="0" smtClean="0"/>
              <a:t>6 % </a:t>
            </a:r>
            <a:r>
              <a:rPr lang="en-US" dirty="0" smtClean="0"/>
              <a:t>- </a:t>
            </a:r>
            <a:r>
              <a:rPr lang="en-US" dirty="0" smtClean="0"/>
              <a:t>67 </a:t>
            </a:r>
            <a:r>
              <a:rPr lang="en-US" dirty="0" smtClean="0"/>
              <a:t>%[8].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485776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[8]: </a:t>
            </a:r>
            <a:r>
              <a:rPr lang="en-US" sz="1000" dirty="0" err="1" smtClean="0"/>
              <a:t>Zubair</a:t>
            </a:r>
            <a:r>
              <a:rPr lang="en-US" sz="1000" dirty="0" smtClean="0"/>
              <a:t> M, </a:t>
            </a:r>
            <a:r>
              <a:rPr lang="en-US" sz="1000" dirty="0" err="1" smtClean="0"/>
              <a:t>Malik</a:t>
            </a:r>
            <a:r>
              <a:rPr lang="en-US" sz="1000" dirty="0" smtClean="0"/>
              <a:t> A, Ahmad J. Study of Plasmid-Mediated Extended-Spectrum β </a:t>
            </a:r>
            <a:r>
              <a:rPr lang="en-US" sz="1000" dirty="0" err="1" smtClean="0"/>
              <a:t>Lactamase</a:t>
            </a:r>
            <a:r>
              <a:rPr lang="en-US" sz="1000" dirty="0" smtClean="0"/>
              <a:t>-Producing Strains of </a:t>
            </a:r>
            <a:r>
              <a:rPr lang="en-US" sz="1000" dirty="0" err="1" smtClean="0"/>
              <a:t>Enterobacteriaceae</a:t>
            </a:r>
            <a:r>
              <a:rPr lang="en-US" sz="1000" dirty="0" smtClean="0"/>
              <a:t> isolated from Diabetic Foot infections in a North Indian Tertiary-Care Hospital. Diabetes </a:t>
            </a:r>
            <a:r>
              <a:rPr lang="en-US" sz="1000" dirty="0" err="1" smtClean="0"/>
              <a:t>TechnolTher</a:t>
            </a:r>
            <a:r>
              <a:rPr lang="en-US" sz="1000" dirty="0" smtClean="0"/>
              <a:t> 2012;14:315-24.</a:t>
            </a:r>
            <a:endParaRPr lang="fr-FR" sz="1000" dirty="0" smtClean="0"/>
          </a:p>
          <a:p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A</a:t>
            </a:r>
            <a:r>
              <a:rPr lang="en-US" b="1" dirty="0" smtClean="0"/>
              <a:t>ntibiotic </a:t>
            </a:r>
            <a:r>
              <a:rPr lang="en-US" b="1" dirty="0"/>
              <a:t>treatment </a:t>
            </a:r>
            <a:r>
              <a:rPr lang="en-US" dirty="0"/>
              <a:t>holds an important position in </a:t>
            </a:r>
            <a:r>
              <a:rPr lang="en-US" dirty="0" smtClean="0"/>
              <a:t>the </a:t>
            </a:r>
            <a:r>
              <a:rPr lang="en-US" dirty="0"/>
              <a:t>treatment of </a:t>
            </a:r>
            <a:r>
              <a:rPr lang="en-US" dirty="0" smtClean="0"/>
              <a:t>diabetic foot infections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implies a </a:t>
            </a:r>
            <a:r>
              <a:rPr lang="en-US" b="1" dirty="0"/>
              <a:t>perfect knowledge of the infecting </a:t>
            </a:r>
            <a:r>
              <a:rPr lang="en-US" b="1" dirty="0" smtClean="0"/>
              <a:t>bacteria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Tunisia, </a:t>
            </a:r>
            <a:r>
              <a:rPr lang="en-US" b="1" dirty="0"/>
              <a:t>no previous study has been carried out to identify the infecting bacteria. </a:t>
            </a:r>
            <a:endParaRPr lang="fr-FR" b="1" dirty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Most </a:t>
            </a:r>
            <a:r>
              <a:rPr lang="en-US" dirty="0" smtClean="0"/>
              <a:t>active antibiotics found in our </a:t>
            </a:r>
            <a:r>
              <a:rPr lang="en-US" dirty="0" smtClean="0"/>
              <a:t>work:</a:t>
            </a:r>
          </a:p>
          <a:p>
            <a:pPr lvl="1"/>
            <a:r>
              <a:rPr lang="en-US" b="1" dirty="0" err="1" smtClean="0"/>
              <a:t>imipenem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amikacin</a:t>
            </a:r>
            <a:r>
              <a:rPr lang="en-US" b="1" dirty="0" smtClean="0"/>
              <a:t>. </a:t>
            </a:r>
            <a:endParaRPr lang="fr-FR" b="1" dirty="0" smtClean="0"/>
          </a:p>
          <a:p>
            <a:r>
              <a:rPr lang="en-US" dirty="0" smtClean="0"/>
              <a:t>The US infectious pathology society suggested in its last recommendations in 2012, </a:t>
            </a:r>
            <a:r>
              <a:rPr lang="en-US" b="1" dirty="0" err="1" smtClean="0"/>
              <a:t>imipenem</a:t>
            </a:r>
            <a:r>
              <a:rPr lang="en-US" b="1" dirty="0" smtClean="0"/>
              <a:t> for the empiric therapy of severe foot infections especially in case of isolation of ESBLs-producing bacteria </a:t>
            </a:r>
            <a:r>
              <a:rPr lang="en-US" dirty="0" smtClean="0"/>
              <a:t>[9].</a:t>
            </a:r>
            <a:endParaRPr lang="en-US" dirty="0" smtClean="0"/>
          </a:p>
          <a:p>
            <a:r>
              <a:rPr lang="en-US" dirty="0" err="1" smtClean="0"/>
              <a:t>Ertapenem</a:t>
            </a:r>
            <a:r>
              <a:rPr lang="en-US" dirty="0" smtClean="0"/>
              <a:t>: </a:t>
            </a:r>
            <a:r>
              <a:rPr lang="en-US" dirty="0" smtClean="0"/>
              <a:t>active in vitro against most isolated bacteria </a:t>
            </a:r>
            <a:r>
              <a:rPr lang="en-US" b="1" dirty="0" smtClean="0"/>
              <a:t>except for </a:t>
            </a:r>
            <a:r>
              <a:rPr lang="en-US" b="1" i="1" dirty="0" smtClean="0"/>
              <a:t>P. </a:t>
            </a:r>
            <a:r>
              <a:rPr lang="en-US" b="1" i="1" dirty="0" err="1" smtClean="0"/>
              <a:t>aeruginosa</a:t>
            </a:r>
            <a:r>
              <a:rPr lang="en-US" b="1" i="1" dirty="0" smtClean="0"/>
              <a:t> and A. </a:t>
            </a:r>
            <a:r>
              <a:rPr lang="en-US" b="1" i="1" dirty="0" err="1" smtClean="0"/>
              <a:t>baumannii</a:t>
            </a:r>
            <a:r>
              <a:rPr lang="en-US" b="1" i="1" dirty="0" smtClean="0"/>
              <a:t>. </a:t>
            </a:r>
            <a:r>
              <a:rPr lang="en-US" dirty="0" smtClean="0"/>
              <a:t>The interest of this drug in the treatment of foot suppurations in diabetic </a:t>
            </a:r>
            <a:r>
              <a:rPr lang="en-US" dirty="0" smtClean="0"/>
              <a:t>patients </a:t>
            </a:r>
            <a:r>
              <a:rPr lang="en-US" dirty="0" smtClean="0"/>
              <a:t>is well proven in literature </a:t>
            </a:r>
            <a:r>
              <a:rPr lang="en-US" dirty="0" smtClean="0"/>
              <a:t>[9,10].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6143644"/>
            <a:ext cx="8786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</a:t>
            </a:r>
            <a:r>
              <a:rPr lang="en-US" sz="800" dirty="0" smtClean="0"/>
              <a:t>9</a:t>
            </a:r>
            <a:r>
              <a:rPr lang="en-US" sz="800" dirty="0" smtClean="0"/>
              <a:t>]: </a:t>
            </a:r>
            <a:r>
              <a:rPr lang="en-US" sz="800" dirty="0" err="1" smtClean="0"/>
              <a:t>Lipsky</a:t>
            </a:r>
            <a:r>
              <a:rPr lang="en-US" sz="800" dirty="0" smtClean="0"/>
              <a:t> BA, </a:t>
            </a:r>
            <a:r>
              <a:rPr lang="en-US" sz="800" dirty="0" err="1" smtClean="0"/>
              <a:t>Berendt</a:t>
            </a:r>
            <a:r>
              <a:rPr lang="en-US" sz="800" dirty="0" smtClean="0"/>
              <a:t> AR, </a:t>
            </a:r>
            <a:r>
              <a:rPr lang="en-US" sz="800" dirty="0" err="1" smtClean="0"/>
              <a:t>Cornia</a:t>
            </a:r>
            <a:r>
              <a:rPr lang="en-US" sz="800" dirty="0" smtClean="0"/>
              <a:t> PB et al. 2012 Infectious Diseases Society of America Clinical Practice Guidelines for the Diagnosis and Treatment of Diabetic Foot Infections. </a:t>
            </a:r>
            <a:r>
              <a:rPr lang="fr-FR" sz="800" dirty="0" smtClean="0"/>
              <a:t>Clin Infect Dis 2012;54:132-73.</a:t>
            </a:r>
          </a:p>
          <a:p>
            <a:endParaRPr lang="fr-FR" sz="800" dirty="0"/>
          </a:p>
        </p:txBody>
      </p:sp>
      <p:sp>
        <p:nvSpPr>
          <p:cNvPr id="6" name="ZoneTexte 5"/>
          <p:cNvSpPr txBox="1"/>
          <p:nvPr/>
        </p:nvSpPr>
        <p:spPr>
          <a:xfrm>
            <a:off x="151286" y="6357958"/>
            <a:ext cx="773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[10]: Société </a:t>
            </a:r>
            <a:r>
              <a:rPr lang="fr-FR" sz="800" dirty="0" smtClean="0"/>
              <a:t>de pathologie infectieuse de langue française. Recommandations pour la pratique Clinique : Prise en charge du pied diabétique infecté. Med Mal Infect 2007;37:1-13.</a:t>
            </a:r>
          </a:p>
          <a:p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Limits and shortcomings </a:t>
            </a:r>
            <a:r>
              <a:rPr lang="en-US" dirty="0" smtClean="0"/>
              <a:t>in our work:</a:t>
            </a:r>
          </a:p>
          <a:p>
            <a:pPr lvl="1"/>
            <a:r>
              <a:rPr lang="en-US" dirty="0" smtClean="0"/>
              <a:t>No anaerobic germs isolated: </a:t>
            </a:r>
            <a:r>
              <a:rPr lang="en-US" dirty="0" smtClean="0"/>
              <a:t>involvement in the diabetic foot </a:t>
            </a:r>
            <a:r>
              <a:rPr lang="en-US" dirty="0" smtClean="0"/>
              <a:t>infections [11]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MRSA </a:t>
            </a:r>
            <a:r>
              <a:rPr lang="en-US" dirty="0" smtClean="0"/>
              <a:t> </a:t>
            </a:r>
            <a:r>
              <a:rPr lang="en-US" dirty="0" smtClean="0"/>
              <a:t>found during our </a:t>
            </a:r>
            <a:r>
              <a:rPr lang="en-US" dirty="0" smtClean="0"/>
              <a:t>work: </a:t>
            </a:r>
            <a:r>
              <a:rPr lang="en-US" dirty="0" smtClean="0"/>
              <a:t>stands at </a:t>
            </a:r>
            <a:r>
              <a:rPr lang="en-US" dirty="0" smtClean="0"/>
              <a:t>                             19,7 % - 60% [12,13]</a:t>
            </a:r>
          </a:p>
          <a:p>
            <a:pPr lvl="1"/>
            <a:r>
              <a:rPr lang="en-US" b="1" dirty="0" smtClean="0"/>
              <a:t>We </a:t>
            </a:r>
            <a:r>
              <a:rPr lang="en-US" b="1" dirty="0" smtClean="0"/>
              <a:t>have no explanation about the absence of anaerobic germs and MRSA</a:t>
            </a:r>
            <a:r>
              <a:rPr lang="en-US" dirty="0" smtClean="0"/>
              <a:t>. </a:t>
            </a:r>
            <a:endParaRPr lang="fr-FR" dirty="0" smtClean="0"/>
          </a:p>
          <a:p>
            <a:pPr lvl="1"/>
            <a:r>
              <a:rPr lang="en-US" dirty="0" smtClean="0"/>
              <a:t>Bacterial </a:t>
            </a:r>
            <a:r>
              <a:rPr lang="en-US" dirty="0" smtClean="0"/>
              <a:t>flora found </a:t>
            </a:r>
            <a:r>
              <a:rPr lang="en-US" dirty="0" smtClean="0"/>
              <a:t>relates </a:t>
            </a:r>
            <a:r>
              <a:rPr lang="en-US" dirty="0" smtClean="0"/>
              <a:t>to most cases of severe </a:t>
            </a:r>
            <a:r>
              <a:rPr lang="en-US" dirty="0" smtClean="0"/>
              <a:t>infections: </a:t>
            </a:r>
            <a:r>
              <a:rPr lang="en-US" b="1" dirty="0" smtClean="0"/>
              <a:t>does </a:t>
            </a:r>
            <a:r>
              <a:rPr lang="en-US" b="1" dirty="0" smtClean="0"/>
              <a:t>not allow to extrapolate our results </a:t>
            </a:r>
            <a:r>
              <a:rPr lang="en-US" dirty="0" smtClean="0"/>
              <a:t>to the whole diabetic patients with foot infection.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5929330"/>
            <a:ext cx="83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[11]: </a:t>
            </a:r>
            <a:r>
              <a:rPr lang="en-US" sz="900" dirty="0" smtClean="0"/>
              <a:t>Ng LS, </a:t>
            </a:r>
            <a:r>
              <a:rPr lang="en-US" sz="900" dirty="0" err="1" smtClean="0"/>
              <a:t>Kwang</a:t>
            </a:r>
            <a:r>
              <a:rPr lang="en-US" sz="900" dirty="0" smtClean="0"/>
              <a:t> LL, </a:t>
            </a:r>
            <a:r>
              <a:rPr lang="en-US" sz="900" dirty="0" err="1" smtClean="0"/>
              <a:t>Yeow</a:t>
            </a:r>
            <a:r>
              <a:rPr lang="en-US" sz="900" dirty="0" smtClean="0"/>
              <a:t> SS, Tan TY. Anaerobic Culture of Diabetic Foot Infections: Organisms and Antimicrobial Susceptibilities. Ann </a:t>
            </a:r>
            <a:r>
              <a:rPr lang="en-US" sz="900" dirty="0" err="1" smtClean="0"/>
              <a:t>Acad</a:t>
            </a:r>
            <a:r>
              <a:rPr lang="en-US" sz="900" dirty="0" smtClean="0"/>
              <a:t> Med Singapore 2008;37:936-9.</a:t>
            </a:r>
            <a:endParaRPr lang="fr-FR" sz="900" dirty="0" smtClean="0"/>
          </a:p>
          <a:p>
            <a:endParaRPr lang="fr-FR" sz="900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5" y="6088583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[12]: </a:t>
            </a:r>
            <a:r>
              <a:rPr lang="en-US" sz="900" dirty="0" smtClean="0"/>
              <a:t>Richard JL, Sotto A, </a:t>
            </a:r>
            <a:r>
              <a:rPr lang="en-US" sz="900" dirty="0" err="1" smtClean="0"/>
              <a:t>Jourdan</a:t>
            </a:r>
            <a:r>
              <a:rPr lang="en-US" sz="900" dirty="0" smtClean="0"/>
              <a:t> N et al. Risk factors and healing impact of multidrug-resistant bacteria in diabetic foot ulcers. </a:t>
            </a:r>
            <a:r>
              <a:rPr lang="fr-FR" sz="900" dirty="0" err="1" smtClean="0"/>
              <a:t>DiabetesMetab</a:t>
            </a:r>
            <a:r>
              <a:rPr lang="fr-FR" sz="900" dirty="0" smtClean="0"/>
              <a:t> 2008;34:363-9</a:t>
            </a:r>
            <a:r>
              <a:rPr lang="fr-FR" sz="900" dirty="0" smtClean="0"/>
              <a:t>.</a:t>
            </a:r>
          </a:p>
          <a:p>
            <a:r>
              <a:rPr lang="fr-FR" sz="900" dirty="0" smtClean="0"/>
              <a:t>[13]: </a:t>
            </a:r>
            <a:r>
              <a:rPr lang="fr-FR" sz="900" dirty="0" err="1" smtClean="0"/>
              <a:t>Cabete</a:t>
            </a:r>
            <a:r>
              <a:rPr lang="fr-FR" sz="900" dirty="0" smtClean="0"/>
              <a:t> J, Martins de Carvalho F, Moniz L et al. </a:t>
            </a:r>
            <a:r>
              <a:rPr lang="en-US" sz="900" dirty="0" smtClean="0"/>
              <a:t>Microbiological profile and antibiotic susceptibility patterns of organisms isolated from diabetic foot ulcers in a Portuguese hospital. Rev Cir </a:t>
            </a:r>
            <a:r>
              <a:rPr lang="en-US" sz="900" dirty="0" err="1" smtClean="0"/>
              <a:t>CardiotoracVasc</a:t>
            </a:r>
            <a:r>
              <a:rPr lang="en-US" sz="900" dirty="0" smtClean="0"/>
              <a:t> 2011;18:53-60.</a:t>
            </a:r>
            <a:endParaRPr lang="fr-FR" sz="900" dirty="0" smtClean="0"/>
          </a:p>
          <a:p>
            <a:endParaRPr lang="fr-FR" sz="900" dirty="0" smtClean="0"/>
          </a:p>
          <a:p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smtClean="0"/>
              <a:t>In order to better assess the infecting bacterial flora, </a:t>
            </a:r>
            <a:r>
              <a:rPr lang="en-US" sz="3200" b="1" dirty="0" err="1" smtClean="0"/>
              <a:t>multicentric</a:t>
            </a:r>
            <a:r>
              <a:rPr lang="en-US" sz="3200" b="1" dirty="0" smtClean="0"/>
              <a:t> studies </a:t>
            </a:r>
            <a:r>
              <a:rPr lang="en-US" sz="3200" dirty="0" smtClean="0"/>
              <a:t>should be carried </a:t>
            </a:r>
            <a:r>
              <a:rPr lang="en-US" sz="3200" dirty="0" smtClean="0"/>
              <a:t>out including: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en-US" sz="3200" dirty="0" smtClean="0"/>
              <a:t>units </a:t>
            </a:r>
            <a:r>
              <a:rPr lang="en-US" sz="3200" dirty="0" smtClean="0"/>
              <a:t>of </a:t>
            </a:r>
            <a:r>
              <a:rPr lang="en-US" sz="3200" dirty="0" err="1" smtClean="0"/>
              <a:t>diabetology</a:t>
            </a:r>
            <a:endParaRPr lang="en-US" sz="3200" dirty="0" smtClean="0"/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en-US" sz="3200" dirty="0" smtClean="0"/>
              <a:t>internal medicine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en-US" sz="3200" dirty="0" smtClean="0"/>
              <a:t>infectious </a:t>
            </a:r>
            <a:r>
              <a:rPr lang="en-US" sz="3200" dirty="0" smtClean="0"/>
              <a:t>disease </a:t>
            </a:r>
            <a:r>
              <a:rPr lang="en-US" sz="3200" dirty="0" smtClean="0"/>
              <a:t>(less </a:t>
            </a:r>
            <a:r>
              <a:rPr lang="en-US" sz="3200" dirty="0" smtClean="0"/>
              <a:t>severe </a:t>
            </a:r>
            <a:r>
              <a:rPr lang="en-US" sz="3200" dirty="0" smtClean="0"/>
              <a:t>infections).</a:t>
            </a:r>
          </a:p>
          <a:p>
            <a:pPr algn="just"/>
            <a:r>
              <a:rPr lang="en-US" dirty="0" smtClean="0"/>
              <a:t>Diabetic foot infection requires </a:t>
            </a:r>
            <a:r>
              <a:rPr lang="en-US" b="1" dirty="0" smtClean="0"/>
              <a:t>multidisciplinary approach</a:t>
            </a:r>
            <a:r>
              <a:rPr lang="en-US" dirty="0" smtClean="0"/>
              <a:t>: </a:t>
            </a:r>
            <a:r>
              <a:rPr lang="en-US" dirty="0" smtClean="0"/>
              <a:t>to improve </a:t>
            </a:r>
            <a:r>
              <a:rPr lang="en-US" dirty="0" smtClean="0"/>
              <a:t>prognosis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 err="1" smtClean="0"/>
              <a:t>E</a:t>
            </a:r>
            <a:r>
              <a:rPr lang="en-US" b="1" dirty="0" err="1" smtClean="0"/>
              <a:t>nterobacteria</a:t>
            </a:r>
            <a:r>
              <a:rPr lang="en-US" dirty="0" smtClean="0"/>
              <a:t> </a:t>
            </a:r>
            <a:r>
              <a:rPr lang="en-US" dirty="0" smtClean="0"/>
              <a:t>were the main bacteria causing diabetic foot </a:t>
            </a:r>
            <a:r>
              <a:rPr lang="en-US" dirty="0" smtClean="0"/>
              <a:t>infection in our study: 73%</a:t>
            </a:r>
          </a:p>
          <a:p>
            <a:pPr algn="just"/>
            <a:r>
              <a:rPr lang="en-US" dirty="0" smtClean="0"/>
              <a:t>Germs targeted in diabetic foot infection:</a:t>
            </a:r>
          </a:p>
          <a:p>
            <a:pPr lvl="1" algn="just"/>
            <a:r>
              <a:rPr lang="fr-FR" b="1" dirty="0" err="1" smtClean="0"/>
              <a:t>Proteus</a:t>
            </a:r>
            <a:r>
              <a:rPr lang="fr-FR" b="1" dirty="0" smtClean="0"/>
              <a:t> mirabilis</a:t>
            </a:r>
          </a:p>
          <a:p>
            <a:pPr lvl="1" algn="just"/>
            <a:r>
              <a:rPr lang="fr-FR" b="1" dirty="0" err="1" smtClean="0"/>
              <a:t>Klebsiella</a:t>
            </a:r>
            <a:r>
              <a:rPr lang="fr-FR" b="1" dirty="0" smtClean="0"/>
              <a:t> </a:t>
            </a:r>
            <a:r>
              <a:rPr lang="fr-FR" b="1" dirty="0" smtClean="0"/>
              <a:t>pp</a:t>
            </a:r>
            <a:endParaRPr lang="fr-FR" b="1" dirty="0" smtClean="0"/>
          </a:p>
          <a:p>
            <a:pPr lvl="1" algn="just"/>
            <a:r>
              <a:rPr lang="fr-FR" b="1" dirty="0" smtClean="0"/>
              <a:t>Escherichia coli</a:t>
            </a:r>
            <a:endParaRPr lang="fr-FR" b="1" dirty="0" smtClean="0"/>
          </a:p>
          <a:p>
            <a:pPr algn="just"/>
            <a:r>
              <a:rPr lang="en-US" dirty="0" smtClean="0"/>
              <a:t>Independent prognostic factors:</a:t>
            </a:r>
          </a:p>
          <a:p>
            <a:pPr lvl="1" algn="just"/>
            <a:r>
              <a:rPr lang="en-US" b="1" dirty="0" err="1" smtClean="0"/>
              <a:t>Arteritis</a:t>
            </a:r>
            <a:endParaRPr lang="en-US" b="1" dirty="0" smtClean="0"/>
          </a:p>
          <a:p>
            <a:pPr lvl="1" algn="just"/>
            <a:r>
              <a:rPr lang="en-US" b="1" dirty="0" smtClean="0"/>
              <a:t>Isolation </a:t>
            </a:r>
            <a:r>
              <a:rPr lang="en-US" b="1" dirty="0" smtClean="0"/>
              <a:t>of multidrug-resistant </a:t>
            </a:r>
            <a:r>
              <a:rPr lang="en-US" b="1" dirty="0" smtClean="0"/>
              <a:t>bacteria</a:t>
            </a:r>
            <a:endParaRPr lang="fr-FR" b="1" dirty="0" smtClean="0"/>
          </a:p>
          <a:p>
            <a:pPr algn="just"/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1357298"/>
            <a:ext cx="5857916" cy="252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357298"/>
            <a:ext cx="2100564" cy="2500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000504"/>
            <a:ext cx="4573707" cy="2744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13796" y="4058671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TUNISIA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Aim</a:t>
            </a:r>
            <a:r>
              <a:rPr lang="fr-FR" dirty="0" smtClean="0"/>
              <a:t> of the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</a:t>
            </a:r>
            <a:r>
              <a:rPr lang="en-US" dirty="0"/>
              <a:t>define the </a:t>
            </a:r>
            <a:r>
              <a:rPr lang="en-US" b="1" dirty="0"/>
              <a:t>clinical and bacteriological profile</a:t>
            </a:r>
            <a:r>
              <a:rPr lang="en-US" dirty="0"/>
              <a:t> of the infected diabetic foot in patients admitted in the surgery unit B of </a:t>
            </a:r>
            <a:r>
              <a:rPr lang="en-US" dirty="0" smtClean="0"/>
              <a:t>                          </a:t>
            </a:r>
            <a:r>
              <a:rPr lang="en-US" dirty="0" smtClean="0"/>
              <a:t>Charles Nicolle’s </a:t>
            </a:r>
            <a:r>
              <a:rPr lang="en-US" dirty="0"/>
              <a:t>hospital so as </a:t>
            </a:r>
            <a:r>
              <a:rPr lang="en-US" b="1" dirty="0"/>
              <a:t>to better guide first-line </a:t>
            </a:r>
            <a:r>
              <a:rPr lang="en-US" b="1" dirty="0" err="1"/>
              <a:t>antibiotherapy</a:t>
            </a:r>
            <a:r>
              <a:rPr lang="en-US" b="1" dirty="0"/>
              <a:t> and identify </a:t>
            </a:r>
            <a:r>
              <a:rPr lang="en-US" b="1" dirty="0" smtClean="0"/>
              <a:t>                          the </a:t>
            </a:r>
            <a:r>
              <a:rPr lang="en-US" b="1" dirty="0"/>
              <a:t>prognostic factors of this condition.</a:t>
            </a:r>
            <a:endParaRPr lang="fr-FR" b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Open </a:t>
            </a:r>
            <a:r>
              <a:rPr lang="en-US" b="1" dirty="0" smtClean="0"/>
              <a:t>prospective </a:t>
            </a:r>
            <a:r>
              <a:rPr lang="en-US" b="1" dirty="0" smtClean="0"/>
              <a:t>study</a:t>
            </a:r>
          </a:p>
          <a:p>
            <a:r>
              <a:rPr lang="en-US" dirty="0" smtClean="0"/>
              <a:t>Extending </a:t>
            </a:r>
            <a:r>
              <a:rPr lang="en-US" dirty="0" smtClean="0"/>
              <a:t>over </a:t>
            </a:r>
            <a:r>
              <a:rPr lang="en-US" b="1" dirty="0" smtClean="0"/>
              <a:t>17 months </a:t>
            </a:r>
            <a:r>
              <a:rPr lang="en-US" dirty="0" smtClean="0"/>
              <a:t>(01/09/2011 – 01/02/2013)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Achieved </a:t>
            </a:r>
            <a:r>
              <a:rPr lang="en-US" dirty="0" smtClean="0"/>
              <a:t>in collaboration between the general surgery unit B and the microbiological laboratory of </a:t>
            </a:r>
            <a:r>
              <a:rPr lang="en-US" dirty="0" smtClean="0"/>
              <a:t>Charles-Nicolle’s </a:t>
            </a:r>
            <a:r>
              <a:rPr lang="en-US" dirty="0" smtClean="0"/>
              <a:t>hospital in </a:t>
            </a:r>
            <a:r>
              <a:rPr lang="en-US" dirty="0" smtClean="0"/>
              <a:t>Tunis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decided </a:t>
            </a:r>
            <a:r>
              <a:rPr lang="en-US" b="1" dirty="0" smtClean="0"/>
              <a:t>to </a:t>
            </a:r>
            <a:r>
              <a:rPr lang="en-US" b="1" dirty="0" smtClean="0"/>
              <a:t>include 100 </a:t>
            </a:r>
            <a:r>
              <a:rPr lang="en-US" b="1" dirty="0" smtClean="0"/>
              <a:t>diabetic patients operated on for infected diabetic </a:t>
            </a:r>
            <a:r>
              <a:rPr lang="en-US" b="1" dirty="0" smtClean="0"/>
              <a:t>foot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patient had one or several bacteriological samples </a:t>
            </a:r>
            <a:r>
              <a:rPr lang="en-US" dirty="0" smtClean="0"/>
              <a:t>taken aseptically </a:t>
            </a:r>
            <a:r>
              <a:rPr lang="en-US" dirty="0" smtClean="0"/>
              <a:t>in the operating </a:t>
            </a:r>
            <a:r>
              <a:rPr lang="en-US" dirty="0" smtClean="0"/>
              <a:t>room</a:t>
            </a:r>
          </a:p>
          <a:p>
            <a:r>
              <a:rPr lang="en-US" dirty="0" smtClean="0"/>
              <a:t>Clinical </a:t>
            </a:r>
            <a:r>
              <a:rPr lang="en-US" dirty="0" smtClean="0"/>
              <a:t>data </a:t>
            </a:r>
            <a:r>
              <a:rPr lang="en-US" dirty="0" smtClean="0"/>
              <a:t>reported </a:t>
            </a:r>
            <a:r>
              <a:rPr lang="en-US" dirty="0" smtClean="0"/>
              <a:t>according to individual </a:t>
            </a:r>
            <a:r>
              <a:rPr lang="en-US" dirty="0" smtClean="0"/>
              <a:t>files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fr-FR" u="sng" dirty="0" smtClean="0"/>
              <a:t>1) </a:t>
            </a:r>
            <a:r>
              <a:rPr lang="fr-FR" u="sng" dirty="0" err="1" smtClean="0"/>
              <a:t>Sampling</a:t>
            </a:r>
            <a:r>
              <a:rPr lang="fr-FR" u="sng" dirty="0" smtClean="0"/>
              <a:t> </a:t>
            </a:r>
            <a:r>
              <a:rPr lang="fr-FR" u="sng" dirty="0" smtClean="0"/>
              <a:t>for </a:t>
            </a:r>
            <a:r>
              <a:rPr lang="fr-FR" u="sng" dirty="0" err="1" smtClean="0"/>
              <a:t>bacteriological</a:t>
            </a:r>
            <a:r>
              <a:rPr lang="fr-FR" u="sng" dirty="0" smtClean="0"/>
              <a:t> </a:t>
            </a:r>
            <a:r>
              <a:rPr lang="fr-FR" u="sng" dirty="0" err="1" smtClean="0"/>
              <a:t>examination</a:t>
            </a:r>
            <a:r>
              <a:rPr lang="fr-FR" b="1" u="sng" dirty="0" smtClean="0"/>
              <a:t>:</a:t>
            </a:r>
            <a:endParaRPr lang="fr-FR" u="sng" dirty="0" smtClean="0"/>
          </a:p>
          <a:p>
            <a:pPr algn="just"/>
            <a:r>
              <a:rPr lang="en-US" dirty="0" smtClean="0"/>
              <a:t>After preparing the infected wound by </a:t>
            </a:r>
            <a:r>
              <a:rPr lang="en-US" b="1" dirty="0" smtClean="0"/>
              <a:t>surgical debridement,</a:t>
            </a:r>
            <a:r>
              <a:rPr lang="en-US" dirty="0" smtClean="0"/>
              <a:t> one or several bacteriological samples have been taken for each patient through </a:t>
            </a:r>
            <a:r>
              <a:rPr lang="en-US" b="1" dirty="0" smtClean="0"/>
              <a:t>deep scraping-scrubbing </a:t>
            </a:r>
            <a:r>
              <a:rPr lang="en-US" dirty="0" smtClean="0"/>
              <a:t>and the samples taken have been preserved in a </a:t>
            </a:r>
            <a:r>
              <a:rPr lang="en-US" dirty="0" smtClean="0"/>
              <a:t>              </a:t>
            </a:r>
            <a:r>
              <a:rPr lang="en-US" b="1" dirty="0" smtClean="0"/>
              <a:t>T.G.V Bio-</a:t>
            </a:r>
            <a:r>
              <a:rPr lang="en-US" b="1" dirty="0" err="1" smtClean="0"/>
              <a:t>Rad</a:t>
            </a:r>
            <a:r>
              <a:rPr lang="en-US" b="1" baseline="30000" dirty="0" err="1" smtClean="0"/>
              <a:t>®</a:t>
            </a:r>
            <a:r>
              <a:rPr lang="en-US" b="1" dirty="0" err="1" smtClean="0"/>
              <a:t>transport</a:t>
            </a:r>
            <a:r>
              <a:rPr lang="en-US" b="1" dirty="0" smtClean="0"/>
              <a:t> </a:t>
            </a:r>
            <a:r>
              <a:rPr lang="en-US" b="1" dirty="0" smtClean="0"/>
              <a:t>medium </a:t>
            </a:r>
            <a:r>
              <a:rPr lang="en-US" dirty="0" smtClean="0"/>
              <a:t>until they reached the bacteriology  laboratory.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fr-FR" u="sng" dirty="0" smtClean="0"/>
              <a:t>2) </a:t>
            </a:r>
            <a:r>
              <a:rPr lang="fr-FR" u="sng" dirty="0" err="1" smtClean="0"/>
              <a:t>Bacteriological</a:t>
            </a:r>
            <a:r>
              <a:rPr lang="fr-FR" u="sng" dirty="0" smtClean="0"/>
              <a:t> analysis</a:t>
            </a:r>
            <a:r>
              <a:rPr lang="fr-FR" u="sng" dirty="0" smtClean="0"/>
              <a:t>:</a:t>
            </a:r>
          </a:p>
          <a:p>
            <a:pPr algn="just"/>
            <a:r>
              <a:rPr lang="en-US" dirty="0" smtClean="0"/>
              <a:t>Samples  inoculated </a:t>
            </a:r>
            <a:r>
              <a:rPr lang="en-US" dirty="0" smtClean="0"/>
              <a:t>on plain agar, </a:t>
            </a:r>
            <a:r>
              <a:rPr lang="en-US" dirty="0" err="1" smtClean="0"/>
              <a:t>desoxycholate</a:t>
            </a:r>
            <a:r>
              <a:rPr lang="en-US" dirty="0" smtClean="0"/>
              <a:t> </a:t>
            </a:r>
            <a:r>
              <a:rPr lang="en-US" dirty="0" smtClean="0"/>
              <a:t>lactose agar, </a:t>
            </a:r>
            <a:r>
              <a:rPr lang="en-US" dirty="0" err="1" smtClean="0"/>
              <a:t>mannitol</a:t>
            </a:r>
            <a:r>
              <a:rPr lang="en-US" dirty="0" smtClean="0"/>
              <a:t> </a:t>
            </a:r>
            <a:r>
              <a:rPr lang="en-US" dirty="0" smtClean="0"/>
              <a:t>salt agar, blood agar and chocolate agar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For </a:t>
            </a:r>
            <a:r>
              <a:rPr lang="en-US" dirty="0" smtClean="0"/>
              <a:t>any positive culture, the identification of bacteria has been made by using conventional methods (morphological, cultural and biochemical characteristics).</a:t>
            </a:r>
            <a:endParaRPr lang="fr-FR" dirty="0" smtClean="0"/>
          </a:p>
          <a:p>
            <a:pPr algn="just"/>
            <a:r>
              <a:rPr lang="en-US" dirty="0" smtClean="0"/>
              <a:t>In case of positive culture for the same bacteria on several samples in the same patient, a single one has been recorded.</a:t>
            </a:r>
            <a:endParaRPr lang="fr-FR" dirty="0" smtClean="0"/>
          </a:p>
          <a:p>
            <a:pPr algn="just"/>
            <a:r>
              <a:rPr lang="en-US" dirty="0" smtClean="0"/>
              <a:t>The study of antibiotic susceptibility has been carried out according to the MUELLER HINTON agar diffusion technique [6] and interpreted according to the recommendations of the </a:t>
            </a:r>
            <a:r>
              <a:rPr lang="en-US" dirty="0" err="1" smtClean="0"/>
              <a:t>antibiogram</a:t>
            </a:r>
            <a:r>
              <a:rPr lang="en-US" dirty="0" smtClean="0"/>
              <a:t> committee of the </a:t>
            </a:r>
            <a:r>
              <a:rPr lang="en-US" dirty="0" err="1" smtClean="0"/>
              <a:t>french</a:t>
            </a:r>
            <a:r>
              <a:rPr lang="en-US" dirty="0" smtClean="0"/>
              <a:t> society of microbiology [6</a:t>
            </a:r>
            <a:r>
              <a:rPr lang="en-US" dirty="0" smtClean="0"/>
              <a:t>].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21179" y="6286520"/>
            <a:ext cx="566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[6]: Comité de l’antibiogramme de la Société Française de Microbiologie. </a:t>
            </a:r>
            <a:r>
              <a:rPr lang="en-US" sz="900" dirty="0" err="1" smtClean="0"/>
              <a:t>Recommandations</a:t>
            </a:r>
            <a:r>
              <a:rPr lang="en-US" sz="900" dirty="0" smtClean="0"/>
              <a:t> 2011. Edition 2011:3-55.</a:t>
            </a:r>
            <a:endParaRPr lang="fr-FR" sz="900" dirty="0" smtClean="0"/>
          </a:p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multiresistance</a:t>
            </a:r>
            <a:r>
              <a:rPr lang="en-US" b="1" dirty="0" smtClean="0"/>
              <a:t> of a bacterium </a:t>
            </a:r>
            <a:r>
              <a:rPr lang="en-US" dirty="0" smtClean="0"/>
              <a:t>(BMR) has been defined by the isolation of :</a:t>
            </a:r>
          </a:p>
          <a:p>
            <a:pPr lvl="1"/>
            <a:r>
              <a:rPr lang="en-US" dirty="0" err="1" smtClean="0"/>
              <a:t>enterobacteria</a:t>
            </a:r>
            <a:r>
              <a:rPr lang="en-US" dirty="0" smtClean="0"/>
              <a:t> resistant to third generation cephalosporin antibiotics (C3G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resistant to </a:t>
            </a:r>
            <a:r>
              <a:rPr lang="en-US" dirty="0" err="1" smtClean="0"/>
              <a:t>methicillin</a:t>
            </a:r>
            <a:r>
              <a:rPr lang="en-US" dirty="0" smtClean="0"/>
              <a:t> (MRSA)</a:t>
            </a:r>
          </a:p>
          <a:p>
            <a:pPr lvl="1"/>
            <a:r>
              <a:rPr lang="en-US" dirty="0" smtClean="0"/>
              <a:t> </a:t>
            </a:r>
            <a:r>
              <a:rPr lang="en-US" i="1" dirty="0" err="1" smtClean="0"/>
              <a:t>Acinetobacter</a:t>
            </a:r>
            <a:r>
              <a:rPr lang="en-US" i="1" dirty="0" smtClean="0"/>
              <a:t> </a:t>
            </a:r>
            <a:r>
              <a:rPr lang="en-US" i="1" dirty="0" err="1" smtClean="0"/>
              <a:t>bauamannii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Pseudomonas </a:t>
            </a:r>
            <a:r>
              <a:rPr lang="en-US" i="1" dirty="0" err="1" smtClean="0"/>
              <a:t>aeruginosa</a:t>
            </a:r>
            <a:r>
              <a:rPr lang="en-US" i="1" dirty="0" smtClean="0"/>
              <a:t> </a:t>
            </a:r>
            <a:r>
              <a:rPr lang="en-US" dirty="0" smtClean="0"/>
              <a:t>resistant to </a:t>
            </a:r>
            <a:r>
              <a:rPr lang="en-US" dirty="0" err="1" smtClean="0"/>
              <a:t>ceftazidime</a:t>
            </a:r>
            <a:r>
              <a:rPr lang="en-US" dirty="0" smtClean="0"/>
              <a:t> or </a:t>
            </a:r>
            <a:r>
              <a:rPr lang="en-US" dirty="0" err="1" smtClean="0"/>
              <a:t>imipenem</a:t>
            </a:r>
            <a:r>
              <a:rPr lang="en-US" dirty="0" smtClean="0"/>
              <a:t>.</a:t>
            </a: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case of isolation of </a:t>
            </a:r>
            <a:r>
              <a:rPr lang="en-US" dirty="0" err="1" smtClean="0"/>
              <a:t>enterobacteria</a:t>
            </a:r>
            <a:r>
              <a:rPr lang="en-US" dirty="0" smtClean="0"/>
              <a:t> resistant to </a:t>
            </a:r>
            <a:r>
              <a:rPr lang="en-US" dirty="0" err="1" smtClean="0"/>
              <a:t>carbapenems</a:t>
            </a:r>
            <a:r>
              <a:rPr lang="en-US" dirty="0" smtClean="0"/>
              <a:t>, a search for the </a:t>
            </a:r>
            <a:r>
              <a:rPr lang="en-US" dirty="0" err="1" smtClean="0"/>
              <a:t>blaOXA</a:t>
            </a:r>
            <a:r>
              <a:rPr lang="en-US" dirty="0" smtClean="0"/>
              <a:t> 48 gene has been </a:t>
            </a:r>
            <a:r>
              <a:rPr lang="en-US" dirty="0" err="1" smtClean="0"/>
              <a:t>carried,out</a:t>
            </a:r>
            <a:r>
              <a:rPr lang="en-US" dirty="0" smtClean="0"/>
              <a:t> through simplex PCR assay.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2254</Words>
  <Application>Microsoft Office PowerPoint</Application>
  <PresentationFormat>Affichage à l'écran (4:3)</PresentationFormat>
  <Paragraphs>221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Which germs should be targeted in diabetic foot infection ? a prospective study of 100 patients.  </vt:lpstr>
      <vt:lpstr>Background</vt:lpstr>
      <vt:lpstr>Background</vt:lpstr>
      <vt:lpstr>Background</vt:lpstr>
      <vt:lpstr>Aim of the work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Comments</vt:lpstr>
      <vt:lpstr>Comments</vt:lpstr>
      <vt:lpstr>Comments</vt:lpstr>
      <vt:lpstr>Comments</vt:lpstr>
      <vt:lpstr>Comments</vt:lpstr>
      <vt:lpstr>Comments</vt:lpstr>
      <vt:lpstr>Comments</vt:lpstr>
      <vt:lpstr>Comments</vt:lpstr>
      <vt:lpstr>Comments</vt:lpstr>
      <vt:lpstr>Comments</vt:lpstr>
      <vt:lpstr>Comments</vt:lpstr>
      <vt:lpstr>Comments</vt:lpstr>
      <vt:lpstr>Perspectives</vt:lpstr>
      <vt:lpstr>Conclusion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germs should be targeted in diabetic foot infection ? a prospective study of 100 patients.  </dc:title>
  <dc:creator>USER</dc:creator>
  <cp:lastModifiedBy>USER</cp:lastModifiedBy>
  <cp:revision>20</cp:revision>
  <dcterms:created xsi:type="dcterms:W3CDTF">2017-06-28T11:50:57Z</dcterms:created>
  <dcterms:modified xsi:type="dcterms:W3CDTF">2017-07-01T19:51:28Z</dcterms:modified>
</cp:coreProperties>
</file>