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7" r:id="rId2"/>
    <p:sldId id="275" r:id="rId3"/>
    <p:sldId id="258" r:id="rId4"/>
    <p:sldId id="259" r:id="rId5"/>
    <p:sldId id="270" r:id="rId6"/>
    <p:sldId id="284" r:id="rId7"/>
    <p:sldId id="285" r:id="rId8"/>
    <p:sldId id="260" r:id="rId9"/>
    <p:sldId id="261" r:id="rId10"/>
    <p:sldId id="286" r:id="rId11"/>
    <p:sldId id="287" r:id="rId12"/>
    <p:sldId id="262" r:id="rId13"/>
    <p:sldId id="278" r:id="rId14"/>
    <p:sldId id="276" r:id="rId15"/>
    <p:sldId id="277" r:id="rId16"/>
    <p:sldId id="290" r:id="rId17"/>
    <p:sldId id="263" r:id="rId18"/>
    <p:sldId id="264" r:id="rId19"/>
    <p:sldId id="289" r:id="rId20"/>
    <p:sldId id="265" r:id="rId21"/>
    <p:sldId id="294" r:id="rId22"/>
    <p:sldId id="288" r:id="rId23"/>
    <p:sldId id="271" r:id="rId24"/>
    <p:sldId id="274" r:id="rId25"/>
    <p:sldId id="292" r:id="rId26"/>
    <p:sldId id="280" r:id="rId27"/>
    <p:sldId id="269" r:id="rId28"/>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21C"/>
    <a:srgbClr val="E99423"/>
    <a:srgbClr val="141313"/>
    <a:srgbClr val="004378"/>
    <a:srgbClr val="009C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69124" autoAdjust="0"/>
  </p:normalViewPr>
  <p:slideViewPr>
    <p:cSldViewPr snapToGrid="0" snapToObjects="1">
      <p:cViewPr>
        <p:scale>
          <a:sx n="60" d="100"/>
          <a:sy n="60" d="100"/>
        </p:scale>
        <p:origin x="-1757" y="-58"/>
      </p:cViewPr>
      <p:guideLst>
        <p:guide orient="horz" pos="735"/>
        <p:guide pos="49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D42EE-A3E8-49CC-B232-402B66373E24}"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75597CFD-3B9C-4C8C-9EF7-1B7CEFAC0793}">
      <dgm:prSet phldrT="[Text]" custT="1"/>
      <dgm:spPr/>
      <dgm:t>
        <a:bodyPr/>
        <a:lstStyle/>
        <a:p>
          <a:r>
            <a:rPr lang="en-US" sz="1400" b="1" dirty="0" smtClean="0"/>
            <a:t>Species</a:t>
          </a:r>
          <a:endParaRPr lang="en-US" sz="1400" b="1" dirty="0"/>
        </a:p>
      </dgm:t>
    </dgm:pt>
    <dgm:pt modelId="{6549BF2B-C2C4-4BA9-A936-569DD262F5D2}" type="parTrans" cxnId="{4EF724D5-330E-478A-8BF1-CE5438153EAF}">
      <dgm:prSet/>
      <dgm:spPr/>
      <dgm:t>
        <a:bodyPr/>
        <a:lstStyle/>
        <a:p>
          <a:endParaRPr lang="en-US"/>
        </a:p>
      </dgm:t>
    </dgm:pt>
    <dgm:pt modelId="{9343357D-CFB9-4D17-A8F4-E2A63FDAD1F4}" type="sibTrans" cxnId="{4EF724D5-330E-478A-8BF1-CE5438153EAF}">
      <dgm:prSet/>
      <dgm:spPr/>
      <dgm:t>
        <a:bodyPr/>
        <a:lstStyle/>
        <a:p>
          <a:endParaRPr lang="en-US"/>
        </a:p>
      </dgm:t>
    </dgm:pt>
    <dgm:pt modelId="{CBA99936-C7A6-49CF-AF58-BF358568D7C7}">
      <dgm:prSet phldrT="[Text]"/>
      <dgm:spPr/>
      <dgm:t>
        <a:bodyPr/>
        <a:lstStyle/>
        <a:p>
          <a:r>
            <a:rPr lang="en-US" b="1" dirty="0" smtClean="0"/>
            <a:t>Ecosystem processes</a:t>
          </a:r>
          <a:endParaRPr lang="en-US" b="1" dirty="0"/>
        </a:p>
      </dgm:t>
    </dgm:pt>
    <dgm:pt modelId="{67093ECC-6E36-4A76-BD2C-798368E0C260}" type="parTrans" cxnId="{BC252D4A-A98E-429D-86A1-FE5709BDF5BF}">
      <dgm:prSet/>
      <dgm:spPr/>
      <dgm:t>
        <a:bodyPr/>
        <a:lstStyle/>
        <a:p>
          <a:endParaRPr lang="en-US"/>
        </a:p>
      </dgm:t>
    </dgm:pt>
    <dgm:pt modelId="{AFA85288-321D-4FD0-9F39-8B7074CDC932}" type="sibTrans" cxnId="{BC252D4A-A98E-429D-86A1-FE5709BDF5BF}">
      <dgm:prSet/>
      <dgm:spPr/>
      <dgm:t>
        <a:bodyPr/>
        <a:lstStyle/>
        <a:p>
          <a:endParaRPr lang="en-US"/>
        </a:p>
      </dgm:t>
    </dgm:pt>
    <dgm:pt modelId="{8426EA33-F98E-4671-AFAB-1784E5E77C7D}">
      <dgm:prSet phldrT="[Text]" custT="1"/>
      <dgm:spPr/>
      <dgm:t>
        <a:bodyPr/>
        <a:lstStyle/>
        <a:p>
          <a:r>
            <a:rPr lang="en-US" sz="1200" b="1" dirty="0" smtClean="0"/>
            <a:t>Environment</a:t>
          </a:r>
          <a:endParaRPr lang="en-US" sz="1200" b="1" dirty="0"/>
        </a:p>
      </dgm:t>
    </dgm:pt>
    <dgm:pt modelId="{06C90D22-4806-45D3-B916-B55C732B226D}" type="parTrans" cxnId="{457489FF-A458-4969-9AAC-DEB814A259F7}">
      <dgm:prSet/>
      <dgm:spPr/>
      <dgm:t>
        <a:bodyPr/>
        <a:lstStyle/>
        <a:p>
          <a:endParaRPr lang="en-US"/>
        </a:p>
      </dgm:t>
    </dgm:pt>
    <dgm:pt modelId="{D3A3A5D8-4BE3-4055-B166-1ACC40038283}" type="sibTrans" cxnId="{457489FF-A458-4969-9AAC-DEB814A259F7}">
      <dgm:prSet/>
      <dgm:spPr/>
      <dgm:t>
        <a:bodyPr/>
        <a:lstStyle/>
        <a:p>
          <a:endParaRPr lang="en-US"/>
        </a:p>
      </dgm:t>
    </dgm:pt>
    <dgm:pt modelId="{8E7DECD9-6C41-4894-A52A-3036694D12B6}" type="pres">
      <dgm:prSet presAssocID="{076D42EE-A3E8-49CC-B232-402B66373E24}" presName="Name0" presStyleCnt="0">
        <dgm:presLayoutVars>
          <dgm:chMax val="7"/>
          <dgm:dir/>
          <dgm:resizeHandles val="exact"/>
        </dgm:presLayoutVars>
      </dgm:prSet>
      <dgm:spPr/>
    </dgm:pt>
    <dgm:pt modelId="{DE82D2FF-AB00-4036-9A9A-10AB7A3D61C8}" type="pres">
      <dgm:prSet presAssocID="{076D42EE-A3E8-49CC-B232-402B66373E24}" presName="ellipse1" presStyleLbl="vennNode1" presStyleIdx="0" presStyleCnt="3">
        <dgm:presLayoutVars>
          <dgm:bulletEnabled val="1"/>
        </dgm:presLayoutVars>
      </dgm:prSet>
      <dgm:spPr/>
      <dgm:t>
        <a:bodyPr/>
        <a:lstStyle/>
        <a:p>
          <a:endParaRPr lang="en-US"/>
        </a:p>
      </dgm:t>
    </dgm:pt>
    <dgm:pt modelId="{6ED433CE-4F10-4AD8-9ED1-004EEE277D3B}" type="pres">
      <dgm:prSet presAssocID="{076D42EE-A3E8-49CC-B232-402B66373E24}" presName="ellipse2" presStyleLbl="vennNode1" presStyleIdx="1" presStyleCnt="3">
        <dgm:presLayoutVars>
          <dgm:bulletEnabled val="1"/>
        </dgm:presLayoutVars>
      </dgm:prSet>
      <dgm:spPr/>
      <dgm:t>
        <a:bodyPr/>
        <a:lstStyle/>
        <a:p>
          <a:endParaRPr lang="en-US"/>
        </a:p>
      </dgm:t>
    </dgm:pt>
    <dgm:pt modelId="{E00B6F85-601E-4BAE-AEF5-D3335FD6ACCA}" type="pres">
      <dgm:prSet presAssocID="{076D42EE-A3E8-49CC-B232-402B66373E24}" presName="ellipse3" presStyleLbl="vennNode1" presStyleIdx="2" presStyleCnt="3">
        <dgm:presLayoutVars>
          <dgm:bulletEnabled val="1"/>
        </dgm:presLayoutVars>
      </dgm:prSet>
      <dgm:spPr/>
      <dgm:t>
        <a:bodyPr/>
        <a:lstStyle/>
        <a:p>
          <a:endParaRPr lang="en-US"/>
        </a:p>
      </dgm:t>
    </dgm:pt>
  </dgm:ptLst>
  <dgm:cxnLst>
    <dgm:cxn modelId="{5BE9EB4E-2A9A-4918-BB34-EA175327C80B}" type="presOf" srcId="{8426EA33-F98E-4671-AFAB-1784E5E77C7D}" destId="{E00B6F85-601E-4BAE-AEF5-D3335FD6ACCA}" srcOrd="0" destOrd="0" presId="urn:microsoft.com/office/officeart/2005/8/layout/rings+Icon"/>
    <dgm:cxn modelId="{E2FEAEA0-9275-4ADA-B324-3B819AB8F3CC}" type="presOf" srcId="{076D42EE-A3E8-49CC-B232-402B66373E24}" destId="{8E7DECD9-6C41-4894-A52A-3036694D12B6}" srcOrd="0" destOrd="0" presId="urn:microsoft.com/office/officeart/2005/8/layout/rings+Icon"/>
    <dgm:cxn modelId="{4EF724D5-330E-478A-8BF1-CE5438153EAF}" srcId="{076D42EE-A3E8-49CC-B232-402B66373E24}" destId="{75597CFD-3B9C-4C8C-9EF7-1B7CEFAC0793}" srcOrd="0" destOrd="0" parTransId="{6549BF2B-C2C4-4BA9-A936-569DD262F5D2}" sibTransId="{9343357D-CFB9-4D17-A8F4-E2A63FDAD1F4}"/>
    <dgm:cxn modelId="{BC252D4A-A98E-429D-86A1-FE5709BDF5BF}" srcId="{076D42EE-A3E8-49CC-B232-402B66373E24}" destId="{CBA99936-C7A6-49CF-AF58-BF358568D7C7}" srcOrd="1" destOrd="0" parTransId="{67093ECC-6E36-4A76-BD2C-798368E0C260}" sibTransId="{AFA85288-321D-4FD0-9F39-8B7074CDC932}"/>
    <dgm:cxn modelId="{457489FF-A458-4969-9AAC-DEB814A259F7}" srcId="{076D42EE-A3E8-49CC-B232-402B66373E24}" destId="{8426EA33-F98E-4671-AFAB-1784E5E77C7D}" srcOrd="2" destOrd="0" parTransId="{06C90D22-4806-45D3-B916-B55C732B226D}" sibTransId="{D3A3A5D8-4BE3-4055-B166-1ACC40038283}"/>
    <dgm:cxn modelId="{4EAC7D62-8C6B-46C2-858D-309590A5B238}" type="presOf" srcId="{75597CFD-3B9C-4C8C-9EF7-1B7CEFAC0793}" destId="{DE82D2FF-AB00-4036-9A9A-10AB7A3D61C8}" srcOrd="0" destOrd="0" presId="urn:microsoft.com/office/officeart/2005/8/layout/rings+Icon"/>
    <dgm:cxn modelId="{C40F3197-F7F0-4010-A35F-5130DDAF9386}" type="presOf" srcId="{CBA99936-C7A6-49CF-AF58-BF358568D7C7}" destId="{6ED433CE-4F10-4AD8-9ED1-004EEE277D3B}" srcOrd="0" destOrd="0" presId="urn:microsoft.com/office/officeart/2005/8/layout/rings+Icon"/>
    <dgm:cxn modelId="{DF4E4F27-49F0-4F52-8377-7C88896CD352}" type="presParOf" srcId="{8E7DECD9-6C41-4894-A52A-3036694D12B6}" destId="{DE82D2FF-AB00-4036-9A9A-10AB7A3D61C8}" srcOrd="0" destOrd="0" presId="urn:microsoft.com/office/officeart/2005/8/layout/rings+Icon"/>
    <dgm:cxn modelId="{C2F75A7D-9CCB-4146-99CA-186192810CDD}" type="presParOf" srcId="{8E7DECD9-6C41-4894-A52A-3036694D12B6}" destId="{6ED433CE-4F10-4AD8-9ED1-004EEE277D3B}" srcOrd="1" destOrd="0" presId="urn:microsoft.com/office/officeart/2005/8/layout/rings+Icon"/>
    <dgm:cxn modelId="{6C7D3A07-BB35-4C5D-A87D-290ABF45C317}" type="presParOf" srcId="{8E7DECD9-6C41-4894-A52A-3036694D12B6}" destId="{E00B6F85-601E-4BAE-AEF5-D3335FD6ACCA}"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custT="1"/>
      <dgm:spPr/>
      <dgm:t>
        <a:bodyPr/>
        <a:lstStyle/>
        <a:p>
          <a:r>
            <a:rPr lang="en-US" sz="1000" dirty="0" smtClean="0"/>
            <a:t>Fecundity</a:t>
          </a:r>
          <a:endParaRPr lang="en-US" sz="1000" dirty="0"/>
        </a:p>
      </dgm:t>
    </dgm:pt>
    <dgm:pt modelId="{0932FF69-72F7-429B-937A-69193FA46644}" type="parTrans" cxnId="{6BE1720F-84A8-46CA-9A77-80E1E0842ACD}">
      <dgm:prSet/>
      <dgm:spPr/>
      <dgm:t>
        <a:bodyPr/>
        <a:lstStyle/>
        <a:p>
          <a:endParaRPr lang="en-US" sz="1000"/>
        </a:p>
      </dgm:t>
    </dgm:pt>
    <dgm:pt modelId="{AD1AB7DE-B6BE-42DC-B61A-DA13BE7A021F}" type="sibTrans" cxnId="{6BE1720F-84A8-46CA-9A77-80E1E0842ACD}">
      <dgm:prSet/>
      <dgm:spPr/>
      <dgm:t>
        <a:bodyPr/>
        <a:lstStyle/>
        <a:p>
          <a:endParaRPr lang="en-US" sz="1000"/>
        </a:p>
      </dgm:t>
    </dgm:pt>
    <dgm:pt modelId="{5A3A05A6-04C2-413D-94D5-E3776BFC1F7F}">
      <dgm:prSet phldrT="[Text]" custT="1"/>
      <dgm:spPr/>
      <dgm:t>
        <a:bodyPr/>
        <a:lstStyle/>
        <a:p>
          <a:r>
            <a:rPr lang="en-US" sz="1000" dirty="0" smtClean="0"/>
            <a:t>1-10</a:t>
          </a:r>
          <a:endParaRPr lang="en-US" sz="1000" dirty="0"/>
        </a:p>
      </dgm:t>
    </dgm:pt>
    <dgm:pt modelId="{2A92B160-0149-4558-82EF-BC7B77D3F256}" type="parTrans" cxnId="{3D04A317-4CA6-4840-93C2-CC15880FA1B5}">
      <dgm:prSet/>
      <dgm:spPr/>
      <dgm:t>
        <a:bodyPr/>
        <a:lstStyle/>
        <a:p>
          <a:endParaRPr lang="en-US" sz="1000"/>
        </a:p>
      </dgm:t>
    </dgm:pt>
    <dgm:pt modelId="{6C567E78-251F-4C87-95A6-269C38A7FA16}" type="sibTrans" cxnId="{3D04A317-4CA6-4840-93C2-CC15880FA1B5}">
      <dgm:prSet/>
      <dgm:spPr/>
      <dgm:t>
        <a:bodyPr/>
        <a:lstStyle/>
        <a:p>
          <a:endParaRPr lang="en-US" sz="1000"/>
        </a:p>
      </dgm:t>
    </dgm:pt>
    <dgm:pt modelId="{F935FE13-E35A-45EC-9DB7-5D55CF6AF625}">
      <dgm:prSet phldrT="[Text]" custT="1"/>
      <dgm:spPr/>
      <dgm:t>
        <a:bodyPr/>
        <a:lstStyle/>
        <a:p>
          <a:r>
            <a:rPr lang="en-US" sz="1000" dirty="0" smtClean="0"/>
            <a:t>10-100</a:t>
          </a:r>
          <a:endParaRPr lang="en-US" sz="1000" dirty="0"/>
        </a:p>
      </dgm:t>
    </dgm:pt>
    <dgm:pt modelId="{6C374385-5EA2-4B5A-B9E0-40BBEDE5DA84}" type="parTrans" cxnId="{218EE8AE-9AF8-4181-8148-9DEDB8A6DE2D}">
      <dgm:prSet/>
      <dgm:spPr/>
      <dgm:t>
        <a:bodyPr/>
        <a:lstStyle/>
        <a:p>
          <a:endParaRPr lang="en-US" sz="1000"/>
        </a:p>
      </dgm:t>
    </dgm:pt>
    <dgm:pt modelId="{93E0D0D0-D507-4570-822D-357D9211B508}" type="sibTrans" cxnId="{218EE8AE-9AF8-4181-8148-9DEDB8A6DE2D}">
      <dgm:prSet/>
      <dgm:spPr/>
      <dgm:t>
        <a:bodyPr/>
        <a:lstStyle/>
        <a:p>
          <a:endParaRPr lang="en-US" sz="1000"/>
        </a:p>
      </dgm:t>
    </dgm:pt>
    <dgm:pt modelId="{B2E5CAE2-4CD8-4F79-8C11-006C967C1AC9}">
      <dgm:prSet phldrT="[Text]" custT="1"/>
      <dgm:spPr/>
      <dgm:t>
        <a:bodyPr/>
        <a:lstStyle/>
        <a:p>
          <a:r>
            <a:rPr lang="en-US" sz="1000" dirty="0" smtClean="0"/>
            <a:t>Reproductive type</a:t>
          </a:r>
          <a:endParaRPr lang="en-US" sz="1000" dirty="0"/>
        </a:p>
      </dgm:t>
    </dgm:pt>
    <dgm:pt modelId="{36A8416A-90FC-4301-90FE-E1DA5C06CF2C}" type="parTrans" cxnId="{FEBB4174-FD27-49D1-8FF8-23EF1667EFDF}">
      <dgm:prSet/>
      <dgm:spPr/>
      <dgm:t>
        <a:bodyPr/>
        <a:lstStyle/>
        <a:p>
          <a:endParaRPr lang="en-US" sz="1000"/>
        </a:p>
      </dgm:t>
    </dgm:pt>
    <dgm:pt modelId="{62DA5D8C-4AC0-4872-B634-59BEBA7B3BF5}" type="sibTrans" cxnId="{FEBB4174-FD27-49D1-8FF8-23EF1667EFDF}">
      <dgm:prSet/>
      <dgm:spPr/>
      <dgm:t>
        <a:bodyPr/>
        <a:lstStyle/>
        <a:p>
          <a:endParaRPr lang="en-US" sz="1000"/>
        </a:p>
      </dgm:t>
    </dgm:pt>
    <dgm:pt modelId="{BEA95E06-023B-4E68-9010-41CCE8D98A6F}">
      <dgm:prSet phldrT="[Text]" custT="1"/>
      <dgm:spPr/>
      <dgm:t>
        <a:bodyPr/>
        <a:lstStyle/>
        <a:p>
          <a:r>
            <a:rPr lang="en-US" sz="1000" dirty="0" smtClean="0"/>
            <a:t>AS budding</a:t>
          </a:r>
          <a:endParaRPr lang="en-US" sz="1000" dirty="0"/>
        </a:p>
      </dgm:t>
    </dgm:pt>
    <dgm:pt modelId="{B4B68DDA-00B3-4B39-BDC9-92CAC19E1621}" type="parTrans" cxnId="{09C279E1-A46C-4A7F-8744-C914CF4E7D4D}">
      <dgm:prSet/>
      <dgm:spPr/>
      <dgm:t>
        <a:bodyPr/>
        <a:lstStyle/>
        <a:p>
          <a:endParaRPr lang="en-US" sz="1000"/>
        </a:p>
      </dgm:t>
    </dgm:pt>
    <dgm:pt modelId="{B1BB5C8C-4AB1-4514-8EC1-5CE69E2AD5BA}" type="sibTrans" cxnId="{09C279E1-A46C-4A7F-8744-C914CF4E7D4D}">
      <dgm:prSet/>
      <dgm:spPr/>
      <dgm:t>
        <a:bodyPr/>
        <a:lstStyle/>
        <a:p>
          <a:endParaRPr lang="en-US" sz="1000"/>
        </a:p>
      </dgm:t>
    </dgm:pt>
    <dgm:pt modelId="{7D97ECF8-4555-4368-8386-8288D4B71F5F}">
      <dgm:prSet phldrT="[Text]" custT="1"/>
      <dgm:spPr/>
      <dgm:t>
        <a:bodyPr/>
        <a:lstStyle/>
        <a:p>
          <a:r>
            <a:rPr lang="en-US" sz="1000" dirty="0" smtClean="0"/>
            <a:t>As parthenogenesis</a:t>
          </a:r>
          <a:endParaRPr lang="en-US" sz="1000" dirty="0"/>
        </a:p>
      </dgm:t>
    </dgm:pt>
    <dgm:pt modelId="{1D3C928B-66B5-47C7-93A2-F3553237242C}" type="parTrans" cxnId="{5F9BE6B9-9353-4804-8A5A-1C7C5BF98D17}">
      <dgm:prSet/>
      <dgm:spPr/>
      <dgm:t>
        <a:bodyPr/>
        <a:lstStyle/>
        <a:p>
          <a:endParaRPr lang="en-US" sz="1000"/>
        </a:p>
      </dgm:t>
    </dgm:pt>
    <dgm:pt modelId="{A802FAEE-ACA2-406D-A89A-A9FC34F5E47A}" type="sibTrans" cxnId="{5F9BE6B9-9353-4804-8A5A-1C7C5BF98D17}">
      <dgm:prSet/>
      <dgm:spPr/>
      <dgm:t>
        <a:bodyPr/>
        <a:lstStyle/>
        <a:p>
          <a:endParaRPr lang="en-US" sz="1000"/>
        </a:p>
      </dgm:t>
    </dgm:pt>
    <dgm:pt modelId="{5A37B9C5-9775-4900-A5A1-B752B14BE3F2}">
      <dgm:prSet custT="1"/>
      <dgm:spPr/>
      <dgm:t>
        <a:bodyPr/>
        <a:lstStyle/>
        <a:p>
          <a:r>
            <a:rPr lang="en-US" sz="1000" dirty="0" smtClean="0"/>
            <a:t>100-1000</a:t>
          </a:r>
          <a:endParaRPr lang="en-US" sz="1000" dirty="0"/>
        </a:p>
      </dgm:t>
    </dgm:pt>
    <dgm:pt modelId="{30343678-BB99-481B-9743-33050A5AA77A}" type="parTrans" cxnId="{4B2C8D69-D4D6-49FB-8020-03111211E92E}">
      <dgm:prSet/>
      <dgm:spPr/>
      <dgm:t>
        <a:bodyPr/>
        <a:lstStyle/>
        <a:p>
          <a:endParaRPr lang="en-US" sz="1000"/>
        </a:p>
      </dgm:t>
    </dgm:pt>
    <dgm:pt modelId="{42FD3691-5C60-4107-8B62-CA9F1A9A4014}" type="sibTrans" cxnId="{4B2C8D69-D4D6-49FB-8020-03111211E92E}">
      <dgm:prSet/>
      <dgm:spPr/>
      <dgm:t>
        <a:bodyPr/>
        <a:lstStyle/>
        <a:p>
          <a:endParaRPr lang="en-US" sz="1000"/>
        </a:p>
      </dgm:t>
    </dgm:pt>
    <dgm:pt modelId="{5A9B9C33-DF75-48A0-A77F-ADFD719363A3}">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000" dirty="0" smtClean="0"/>
            <a:t>S planktonic</a:t>
          </a:r>
          <a:endParaRPr lang="en-US" sz="1000" dirty="0"/>
        </a:p>
      </dgm:t>
    </dgm:pt>
    <dgm:pt modelId="{0002E63E-5EBC-4E64-A2A7-8CB6F1345CDB}" type="parTrans" cxnId="{C5409E3F-C046-431A-A699-DF2B0E91461E}">
      <dgm:prSet/>
      <dgm:spPr/>
      <dgm:t>
        <a:bodyPr/>
        <a:lstStyle/>
        <a:p>
          <a:endParaRPr lang="en-US" sz="1000"/>
        </a:p>
      </dgm:t>
    </dgm:pt>
    <dgm:pt modelId="{F4D5BCBC-1B96-4D04-A0DB-3C1E207CD8D5}" type="sibTrans" cxnId="{C5409E3F-C046-431A-A699-DF2B0E91461E}">
      <dgm:prSet/>
      <dgm:spPr/>
      <dgm:t>
        <a:bodyPr/>
        <a:lstStyle/>
        <a:p>
          <a:endParaRPr lang="en-US" sz="1000"/>
        </a:p>
      </dgm:t>
    </dgm:pt>
    <dgm:pt modelId="{BD84B6C8-9B73-471F-94A0-754E470B446D}">
      <dgm:prSet custT="1"/>
      <dgm:spPr/>
      <dgm:t>
        <a:bodyPr/>
        <a:lstStyle/>
        <a:p>
          <a:r>
            <a:rPr lang="en-US" sz="1000" dirty="0" smtClean="0"/>
            <a:t>AS fission</a:t>
          </a:r>
          <a:endParaRPr lang="en-US" sz="1000" dirty="0"/>
        </a:p>
      </dgm:t>
    </dgm:pt>
    <dgm:pt modelId="{A04048DB-B3C0-4FA5-812F-7F6E4FA29ECF}" type="parTrans" cxnId="{61D74AE7-35B9-485E-8C3B-8A4DC02937A8}">
      <dgm:prSet/>
      <dgm:spPr/>
      <dgm:t>
        <a:bodyPr/>
        <a:lstStyle/>
        <a:p>
          <a:endParaRPr lang="en-US" sz="1000"/>
        </a:p>
      </dgm:t>
    </dgm:pt>
    <dgm:pt modelId="{71598E68-5A78-4484-AFFE-004B6D307EA1}" type="sibTrans" cxnId="{61D74AE7-35B9-485E-8C3B-8A4DC02937A8}">
      <dgm:prSet/>
      <dgm:spPr/>
      <dgm:t>
        <a:bodyPr/>
        <a:lstStyle/>
        <a:p>
          <a:endParaRPr lang="en-US" sz="1000"/>
        </a:p>
      </dgm:t>
    </dgm:pt>
    <dgm:pt modelId="{F83DB7C4-C070-46F6-B174-E39C3C5BB0D3}">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000" dirty="0" smtClean="0"/>
            <a:t>S Broadcast spawn</a:t>
          </a:r>
          <a:endParaRPr lang="en-US" sz="1000" dirty="0"/>
        </a:p>
      </dgm:t>
    </dgm:pt>
    <dgm:pt modelId="{8BF7FCA0-2A47-441C-BB1A-AA7B40C5CE20}" type="parTrans" cxnId="{5BC9CD4D-57A0-43C9-88F5-96BF36D40015}">
      <dgm:prSet/>
      <dgm:spPr/>
      <dgm:t>
        <a:bodyPr/>
        <a:lstStyle/>
        <a:p>
          <a:endParaRPr lang="en-US" sz="1000"/>
        </a:p>
      </dgm:t>
    </dgm:pt>
    <dgm:pt modelId="{D892A3EB-42F0-41E2-B6F8-31BBC64ED7EA}" type="sibTrans" cxnId="{5BC9CD4D-57A0-43C9-88F5-96BF36D40015}">
      <dgm:prSet/>
      <dgm:spPr/>
      <dgm:t>
        <a:bodyPr/>
        <a:lstStyle/>
        <a:p>
          <a:endParaRPr lang="en-US" sz="1000"/>
        </a:p>
      </dgm:t>
    </dgm:pt>
    <dgm:pt modelId="{F6867D7C-2FEA-4B17-89D2-C9D09E5FC04E}">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000" dirty="0" smtClean="0"/>
            <a:t>1000-10k</a:t>
          </a:r>
          <a:endParaRPr lang="en-US" sz="1000" dirty="0"/>
        </a:p>
      </dgm:t>
    </dgm:pt>
    <dgm:pt modelId="{F57999CE-1045-4945-99C2-75EE1C96DBD1}" type="parTrans" cxnId="{9CE41797-324C-4E27-BFCB-A5B076A473FB}">
      <dgm:prSet/>
      <dgm:spPr/>
      <dgm:t>
        <a:bodyPr/>
        <a:lstStyle/>
        <a:p>
          <a:endParaRPr lang="en-US" sz="1000"/>
        </a:p>
      </dgm:t>
    </dgm:pt>
    <dgm:pt modelId="{1307937F-4B84-44B7-805B-AE5191842E88}" type="sibTrans" cxnId="{9CE41797-324C-4E27-BFCB-A5B076A473FB}">
      <dgm:prSet/>
      <dgm:spPr/>
      <dgm:t>
        <a:bodyPr/>
        <a:lstStyle/>
        <a:p>
          <a:endParaRPr lang="en-US" sz="1000"/>
        </a:p>
      </dgm:t>
    </dgm:pt>
    <dgm:pt modelId="{7C763E1F-B8E3-4C4E-A769-98B1CC4F9486}">
      <dgm:prSet custT="1"/>
      <dgm:spPr/>
      <dgm:t>
        <a:bodyPr/>
        <a:lstStyle/>
        <a:p>
          <a:r>
            <a:rPr lang="en-US" sz="1000" dirty="0" smtClean="0"/>
            <a:t>10k-1m</a:t>
          </a:r>
          <a:endParaRPr lang="en-US" sz="1000" dirty="0"/>
        </a:p>
      </dgm:t>
    </dgm:pt>
    <dgm:pt modelId="{882C2A82-DC9B-4625-8D4C-D1CFF8D4DDAF}" type="parTrans" cxnId="{B77C19A9-5716-46D6-82B5-0A2BB8F6A9F2}">
      <dgm:prSet/>
      <dgm:spPr/>
      <dgm:t>
        <a:bodyPr/>
        <a:lstStyle/>
        <a:p>
          <a:endParaRPr lang="en-US" sz="1000"/>
        </a:p>
      </dgm:t>
    </dgm:pt>
    <dgm:pt modelId="{720A050E-1FD5-411E-9BB9-0CC45B7EAD93}" type="sibTrans" cxnId="{B77C19A9-5716-46D6-82B5-0A2BB8F6A9F2}">
      <dgm:prSet/>
      <dgm:spPr/>
      <dgm:t>
        <a:bodyPr/>
        <a:lstStyle/>
        <a:p>
          <a:endParaRPr lang="en-US" sz="1000"/>
        </a:p>
      </dgm:t>
    </dgm:pt>
    <dgm:pt modelId="{6E80ACAF-D187-4743-BA18-C9DFAC46A9EF}">
      <dgm:prSet custT="1"/>
      <dgm:spPr/>
      <dgm:t>
        <a:bodyPr/>
        <a:lstStyle/>
        <a:p>
          <a:r>
            <a:rPr lang="en-US" sz="1000" dirty="0" smtClean="0"/>
            <a:t>&gt; 1m</a:t>
          </a:r>
          <a:endParaRPr lang="en-US" sz="1000" dirty="0"/>
        </a:p>
      </dgm:t>
    </dgm:pt>
    <dgm:pt modelId="{4FB50F07-860F-4B2C-B478-427FA17E2131}" type="parTrans" cxnId="{09FC61DC-DF71-4C8A-B49A-37155C2850AF}">
      <dgm:prSet/>
      <dgm:spPr/>
      <dgm:t>
        <a:bodyPr/>
        <a:lstStyle/>
        <a:p>
          <a:endParaRPr lang="en-US" sz="1000"/>
        </a:p>
      </dgm:t>
    </dgm:pt>
    <dgm:pt modelId="{1D0FEE96-3E81-4053-BCAB-F030CDAF76FD}" type="sibTrans" cxnId="{09FC61DC-DF71-4C8A-B49A-37155C2850AF}">
      <dgm:prSet/>
      <dgm:spPr/>
      <dgm:t>
        <a:bodyPr/>
        <a:lstStyle/>
        <a:p>
          <a:endParaRPr lang="en-US" sz="1000"/>
        </a:p>
      </dgm:t>
    </dgm:pt>
    <dgm:pt modelId="{83B8B7D6-054B-4AC3-91D8-C2B540502EB9}">
      <dgm:prSet custT="1"/>
      <dgm:spPr/>
      <dgm:t>
        <a:bodyPr/>
        <a:lstStyle/>
        <a:p>
          <a:r>
            <a:rPr lang="en-US" sz="1000" dirty="0" smtClean="0"/>
            <a:t>S mini adults</a:t>
          </a:r>
          <a:endParaRPr lang="en-US" sz="1000" dirty="0"/>
        </a:p>
      </dgm:t>
    </dgm:pt>
    <dgm:pt modelId="{630D6729-3513-4ED1-A56C-AD23ED7073A7}" type="parTrans" cxnId="{F9DAE0DC-F148-4586-A190-2A9C6691DB94}">
      <dgm:prSet/>
      <dgm:spPr/>
      <dgm:t>
        <a:bodyPr/>
        <a:lstStyle/>
        <a:p>
          <a:endParaRPr lang="en-US" sz="1000"/>
        </a:p>
      </dgm:t>
    </dgm:pt>
    <dgm:pt modelId="{222EB682-6C4F-4458-AE76-C60D60292B56}" type="sibTrans" cxnId="{F9DAE0DC-F148-4586-A190-2A9C6691DB94}">
      <dgm:prSet/>
      <dgm:spPr/>
      <dgm:t>
        <a:bodyPr/>
        <a:lstStyle/>
        <a:p>
          <a:endParaRPr lang="en-US" sz="1000"/>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12"/>
      <dgm:spPr/>
      <dgm:t>
        <a:bodyPr/>
        <a:lstStyle/>
        <a:p>
          <a:endParaRPr lang="en-US"/>
        </a:p>
      </dgm:t>
    </dgm:pt>
    <dgm:pt modelId="{9757113A-8F01-4EB9-B196-C2F86A6844B6}" type="pres">
      <dgm:prSet presAssocID="{5A3A05A6-04C2-413D-94D5-E3776BFC1F7F}" presName="child" presStyleLbl="alignAccFollowNode1" presStyleIdx="0" presStyleCnt="12">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12"/>
      <dgm:spPr/>
      <dgm:t>
        <a:bodyPr/>
        <a:lstStyle/>
        <a:p>
          <a:endParaRPr lang="en-US"/>
        </a:p>
      </dgm:t>
    </dgm:pt>
    <dgm:pt modelId="{71039CBE-60F4-4315-9F46-1F5206A003FB}" type="pres">
      <dgm:prSet presAssocID="{F935FE13-E35A-45EC-9DB7-5D55CF6AF625}" presName="child" presStyleLbl="alignAccFollowNode1" presStyleIdx="1" presStyleCnt="12">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12"/>
      <dgm:spPr/>
      <dgm:t>
        <a:bodyPr/>
        <a:lstStyle/>
        <a:p>
          <a:endParaRPr lang="en-US"/>
        </a:p>
      </dgm:t>
    </dgm:pt>
    <dgm:pt modelId="{CC8822C9-0D1D-4EB3-A341-D61979664AB4}" type="pres">
      <dgm:prSet presAssocID="{5A37B9C5-9775-4900-A5A1-B752B14BE3F2}" presName="child" presStyleLbl="alignAccFollowNode1" presStyleIdx="2" presStyleCnt="12">
        <dgm:presLayoutVars>
          <dgm:chMax val="0"/>
          <dgm:bulletEnabled val="1"/>
        </dgm:presLayoutVars>
      </dgm:prSet>
      <dgm:spPr/>
      <dgm:t>
        <a:bodyPr/>
        <a:lstStyle/>
        <a:p>
          <a:endParaRPr lang="en-US"/>
        </a:p>
      </dgm:t>
    </dgm:pt>
    <dgm:pt modelId="{99CFC3EC-5322-479B-A1B7-9869B2C5413D}" type="pres">
      <dgm:prSet presAssocID="{42FD3691-5C60-4107-8B62-CA9F1A9A4014}" presName="sibTrans" presStyleLbl="sibTrans2D1" presStyleIdx="3" presStyleCnt="12"/>
      <dgm:spPr/>
      <dgm:t>
        <a:bodyPr/>
        <a:lstStyle/>
        <a:p>
          <a:endParaRPr lang="en-US"/>
        </a:p>
      </dgm:t>
    </dgm:pt>
    <dgm:pt modelId="{D90813BC-17E7-40B0-824E-DDA18D11D736}" type="pres">
      <dgm:prSet presAssocID="{F6867D7C-2FEA-4B17-89D2-C9D09E5FC04E}" presName="child" presStyleLbl="alignAccFollowNode1" presStyleIdx="3" presStyleCnt="12">
        <dgm:presLayoutVars>
          <dgm:chMax val="0"/>
          <dgm:bulletEnabled val="1"/>
        </dgm:presLayoutVars>
      </dgm:prSet>
      <dgm:spPr/>
      <dgm:t>
        <a:bodyPr/>
        <a:lstStyle/>
        <a:p>
          <a:endParaRPr lang="en-US"/>
        </a:p>
      </dgm:t>
    </dgm:pt>
    <dgm:pt modelId="{D1C54B6A-5E4C-4BEA-93A1-390C2A3BE9CA}" type="pres">
      <dgm:prSet presAssocID="{1307937F-4B84-44B7-805B-AE5191842E88}" presName="sibTrans" presStyleLbl="sibTrans2D1" presStyleIdx="4" presStyleCnt="12"/>
      <dgm:spPr/>
      <dgm:t>
        <a:bodyPr/>
        <a:lstStyle/>
        <a:p>
          <a:endParaRPr lang="en-US"/>
        </a:p>
      </dgm:t>
    </dgm:pt>
    <dgm:pt modelId="{D14B27D4-6F62-42F1-A7C8-91F2CBBFF88F}" type="pres">
      <dgm:prSet presAssocID="{7C763E1F-B8E3-4C4E-A769-98B1CC4F9486}" presName="child" presStyleLbl="alignAccFollowNode1" presStyleIdx="4" presStyleCnt="12">
        <dgm:presLayoutVars>
          <dgm:chMax val="0"/>
          <dgm:bulletEnabled val="1"/>
        </dgm:presLayoutVars>
      </dgm:prSet>
      <dgm:spPr/>
      <dgm:t>
        <a:bodyPr/>
        <a:lstStyle/>
        <a:p>
          <a:endParaRPr lang="en-US"/>
        </a:p>
      </dgm:t>
    </dgm:pt>
    <dgm:pt modelId="{1BA325A6-0DEE-40EC-ADA0-659EFE40CEFD}" type="pres">
      <dgm:prSet presAssocID="{720A050E-1FD5-411E-9BB9-0CC45B7EAD93}" presName="sibTrans" presStyleLbl="sibTrans2D1" presStyleIdx="5" presStyleCnt="12"/>
      <dgm:spPr/>
      <dgm:t>
        <a:bodyPr/>
        <a:lstStyle/>
        <a:p>
          <a:endParaRPr lang="en-US"/>
        </a:p>
      </dgm:t>
    </dgm:pt>
    <dgm:pt modelId="{6B0DC622-F49D-489E-838A-050B3E8B2AC1}" type="pres">
      <dgm:prSet presAssocID="{6E80ACAF-D187-4743-BA18-C9DFAC46A9EF}" presName="child" presStyleLbl="alignAccFollowNode1" presStyleIdx="5" presStyleCnt="12">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6" presStyleCnt="12"/>
      <dgm:spPr/>
      <dgm:t>
        <a:bodyPr/>
        <a:lstStyle/>
        <a:p>
          <a:endParaRPr lang="en-US"/>
        </a:p>
      </dgm:t>
    </dgm:pt>
    <dgm:pt modelId="{E07B95AA-D9C7-4045-AC53-2EAD7439DD46}" type="pres">
      <dgm:prSet presAssocID="{BEA95E06-023B-4E68-9010-41CCE8D98A6F}" presName="child" presStyleLbl="alignAccFollowNode1" presStyleIdx="6" presStyleCnt="12">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7" presStyleCnt="12"/>
      <dgm:spPr/>
      <dgm:t>
        <a:bodyPr/>
        <a:lstStyle/>
        <a:p>
          <a:endParaRPr lang="en-US"/>
        </a:p>
      </dgm:t>
    </dgm:pt>
    <dgm:pt modelId="{4FF275AC-423B-47AB-9314-803FC7D03A6A}" type="pres">
      <dgm:prSet presAssocID="{7D97ECF8-4555-4368-8386-8288D4B71F5F}" presName="child" presStyleLbl="alignAccFollowNode1" presStyleIdx="7" presStyleCnt="12">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8" presStyleCnt="12"/>
      <dgm:spPr/>
      <dgm:t>
        <a:bodyPr/>
        <a:lstStyle/>
        <a:p>
          <a:endParaRPr lang="en-US"/>
        </a:p>
      </dgm:t>
    </dgm:pt>
    <dgm:pt modelId="{2A8EA1BC-99CC-4314-8AF7-17774CE4EDE2}" type="pres">
      <dgm:prSet presAssocID="{BD84B6C8-9B73-471F-94A0-754E470B446D}" presName="child" presStyleLbl="alignAccFollowNode1" presStyleIdx="8" presStyleCnt="12">
        <dgm:presLayoutVars>
          <dgm:chMax val="0"/>
          <dgm:bulletEnabled val="1"/>
        </dgm:presLayoutVars>
      </dgm:prSet>
      <dgm:spPr/>
      <dgm:t>
        <a:bodyPr/>
        <a:lstStyle/>
        <a:p>
          <a:endParaRPr lang="en-US"/>
        </a:p>
      </dgm:t>
    </dgm:pt>
    <dgm:pt modelId="{F4C727A5-6930-49E2-8B2C-E1FEF8E4A243}" type="pres">
      <dgm:prSet presAssocID="{71598E68-5A78-4484-AFFE-004B6D307EA1}" presName="sibTrans" presStyleLbl="sibTrans2D1" presStyleIdx="9" presStyleCnt="12"/>
      <dgm:spPr/>
      <dgm:t>
        <a:bodyPr/>
        <a:lstStyle/>
        <a:p>
          <a:endParaRPr lang="en-US"/>
        </a:p>
      </dgm:t>
    </dgm:pt>
    <dgm:pt modelId="{E3FE9CE0-D73C-4855-9C51-EA7CAAE42BFF}" type="pres">
      <dgm:prSet presAssocID="{F83DB7C4-C070-46F6-B174-E39C3C5BB0D3}" presName="child" presStyleLbl="alignAccFollowNode1" presStyleIdx="9" presStyleCnt="12">
        <dgm:presLayoutVars>
          <dgm:chMax val="0"/>
          <dgm:bulletEnabled val="1"/>
        </dgm:presLayoutVars>
      </dgm:prSet>
      <dgm:spPr/>
      <dgm:t>
        <a:bodyPr/>
        <a:lstStyle/>
        <a:p>
          <a:endParaRPr lang="en-US"/>
        </a:p>
      </dgm:t>
    </dgm:pt>
    <dgm:pt modelId="{1AB9F91C-434A-409E-AAD2-D24CA0FE83BD}" type="pres">
      <dgm:prSet presAssocID="{D892A3EB-42F0-41E2-B6F8-31BBC64ED7EA}" presName="sibTrans" presStyleLbl="sibTrans2D1" presStyleIdx="10" presStyleCnt="12"/>
      <dgm:spPr/>
      <dgm:t>
        <a:bodyPr/>
        <a:lstStyle/>
        <a:p>
          <a:endParaRPr lang="en-US"/>
        </a:p>
      </dgm:t>
    </dgm:pt>
    <dgm:pt modelId="{B69EBCC0-F91D-423C-A745-5036484DF7E8}" type="pres">
      <dgm:prSet presAssocID="{5A9B9C33-DF75-48A0-A77F-ADFD719363A3}" presName="child" presStyleLbl="alignAccFollowNode1" presStyleIdx="10" presStyleCnt="12">
        <dgm:presLayoutVars>
          <dgm:chMax val="0"/>
          <dgm:bulletEnabled val="1"/>
        </dgm:presLayoutVars>
      </dgm:prSet>
      <dgm:spPr/>
      <dgm:t>
        <a:bodyPr/>
        <a:lstStyle/>
        <a:p>
          <a:endParaRPr lang="en-US"/>
        </a:p>
      </dgm:t>
    </dgm:pt>
    <dgm:pt modelId="{E1A637A8-E055-4D8F-9305-A2BC00BEAF3C}" type="pres">
      <dgm:prSet presAssocID="{F4D5BCBC-1B96-4D04-A0DB-3C1E207CD8D5}" presName="sibTrans" presStyleLbl="sibTrans2D1" presStyleIdx="11" presStyleCnt="12"/>
      <dgm:spPr/>
      <dgm:t>
        <a:bodyPr/>
        <a:lstStyle/>
        <a:p>
          <a:endParaRPr lang="en-US"/>
        </a:p>
      </dgm:t>
    </dgm:pt>
    <dgm:pt modelId="{16357908-A469-4DC5-9380-8A99B7EE3035}" type="pres">
      <dgm:prSet presAssocID="{83B8B7D6-054B-4AC3-91D8-C2B540502EB9}" presName="child" presStyleLbl="alignAccFollowNode1" presStyleIdx="11" presStyleCnt="12">
        <dgm:presLayoutVars>
          <dgm:chMax val="0"/>
          <dgm:bulletEnabled val="1"/>
        </dgm:presLayoutVars>
      </dgm:prSet>
      <dgm:spPr/>
      <dgm:t>
        <a:bodyPr/>
        <a:lstStyle/>
        <a:p>
          <a:endParaRPr lang="en-US"/>
        </a:p>
      </dgm:t>
    </dgm:pt>
  </dgm:ptLst>
  <dgm:cxnLst>
    <dgm:cxn modelId="{00A7037E-AD1A-4E2F-A29D-7C31830A732F}" type="presOf" srcId="{0F42B2AA-7956-44B7-A8F6-424C855E8443}" destId="{8FDB3DC1-0EF4-40D8-9A7C-EB82F18B3D88}" srcOrd="0" destOrd="0" presId="urn:microsoft.com/office/officeart/2005/8/layout/lProcess1"/>
    <dgm:cxn modelId="{5C1BD1F5-6FF1-4996-BDDB-1F809F4F0BC7}" type="presOf" srcId="{71598E68-5A78-4484-AFFE-004B6D307EA1}" destId="{F4C727A5-6930-49E2-8B2C-E1FEF8E4A243}" srcOrd="0" destOrd="0" presId="urn:microsoft.com/office/officeart/2005/8/layout/lProcess1"/>
    <dgm:cxn modelId="{DD7C4558-0F75-4062-8F15-26EF851634E3}" type="presOf" srcId="{BEA95E06-023B-4E68-9010-41CCE8D98A6F}" destId="{E07B95AA-D9C7-4045-AC53-2EAD7439DD46}" srcOrd="0" destOrd="0" presId="urn:microsoft.com/office/officeart/2005/8/layout/lProcess1"/>
    <dgm:cxn modelId="{C5409E3F-C046-431A-A699-DF2B0E91461E}" srcId="{B2E5CAE2-4CD8-4F79-8C11-006C967C1AC9}" destId="{5A9B9C33-DF75-48A0-A77F-ADFD719363A3}" srcOrd="4" destOrd="0" parTransId="{0002E63E-5EBC-4E64-A2A7-8CB6F1345CDB}" sibTransId="{F4D5BCBC-1B96-4D04-A0DB-3C1E207CD8D5}"/>
    <dgm:cxn modelId="{218EE8AE-9AF8-4181-8148-9DEDB8A6DE2D}" srcId="{A4A44661-F6B7-4A48-BAC1-734ED9E33FAB}" destId="{F935FE13-E35A-45EC-9DB7-5D55CF6AF625}" srcOrd="1" destOrd="0" parTransId="{6C374385-5EA2-4B5A-B9E0-40BBEDE5DA84}" sibTransId="{93E0D0D0-D507-4570-822D-357D9211B508}"/>
    <dgm:cxn modelId="{61D74AE7-35B9-485E-8C3B-8A4DC02937A8}" srcId="{B2E5CAE2-4CD8-4F79-8C11-006C967C1AC9}" destId="{BD84B6C8-9B73-471F-94A0-754E470B446D}" srcOrd="2" destOrd="0" parTransId="{A04048DB-B3C0-4FA5-812F-7F6E4FA29ECF}" sibTransId="{71598E68-5A78-4484-AFFE-004B6D307EA1}"/>
    <dgm:cxn modelId="{F27B23F0-97BC-4AF6-B146-7367ABD0BD3B}" type="presOf" srcId="{7C763E1F-B8E3-4C4E-A769-98B1CC4F9486}" destId="{D14B27D4-6F62-42F1-A7C8-91F2CBBFF88F}" srcOrd="0" destOrd="0" presId="urn:microsoft.com/office/officeart/2005/8/layout/lProcess1"/>
    <dgm:cxn modelId="{9B843BC4-5430-4625-85FE-BD95F197E6A0}" type="presOf" srcId="{2A92B160-0149-4558-82EF-BC7B77D3F256}" destId="{3ED832F2-8422-47B0-863F-C86760C771D9}" srcOrd="0" destOrd="0" presId="urn:microsoft.com/office/officeart/2005/8/layout/lProcess1"/>
    <dgm:cxn modelId="{4B2C8D69-D4D6-49FB-8020-03111211E92E}" srcId="{A4A44661-F6B7-4A48-BAC1-734ED9E33FAB}" destId="{5A37B9C5-9775-4900-A5A1-B752B14BE3F2}" srcOrd="2" destOrd="0" parTransId="{30343678-BB99-481B-9743-33050A5AA77A}" sibTransId="{42FD3691-5C60-4107-8B62-CA9F1A9A4014}"/>
    <dgm:cxn modelId="{96C98591-99AF-47B4-BCDE-B910DC84AAB6}" type="presOf" srcId="{6C567E78-251F-4C87-95A6-269C38A7FA16}" destId="{6D52AEDE-A2C1-472B-B9BA-7FF0FADE9D8E}" srcOrd="0" destOrd="0" presId="urn:microsoft.com/office/officeart/2005/8/layout/lProcess1"/>
    <dgm:cxn modelId="{09FC61DC-DF71-4C8A-B49A-37155C2850AF}" srcId="{A4A44661-F6B7-4A48-BAC1-734ED9E33FAB}" destId="{6E80ACAF-D187-4743-BA18-C9DFAC46A9EF}" srcOrd="5" destOrd="0" parTransId="{4FB50F07-860F-4B2C-B478-427FA17E2131}" sibTransId="{1D0FEE96-3E81-4053-BCAB-F030CDAF76FD}"/>
    <dgm:cxn modelId="{C7CF8DA4-DD96-4F4C-A4EF-4617B23E38F4}" type="presOf" srcId="{F935FE13-E35A-45EC-9DB7-5D55CF6AF625}" destId="{71039CBE-60F4-4315-9F46-1F5206A003FB}" srcOrd="0" destOrd="0" presId="urn:microsoft.com/office/officeart/2005/8/layout/lProcess1"/>
    <dgm:cxn modelId="{31223928-66F2-4789-A7AD-A68BA451A324}" type="presOf" srcId="{5A3A05A6-04C2-413D-94D5-E3776BFC1F7F}" destId="{9757113A-8F01-4EB9-B196-C2F86A6844B6}" srcOrd="0" destOrd="0" presId="urn:microsoft.com/office/officeart/2005/8/layout/lProcess1"/>
    <dgm:cxn modelId="{F9DAE0DC-F148-4586-A190-2A9C6691DB94}" srcId="{B2E5CAE2-4CD8-4F79-8C11-006C967C1AC9}" destId="{83B8B7D6-054B-4AC3-91D8-C2B540502EB9}" srcOrd="5" destOrd="0" parTransId="{630D6729-3513-4ED1-A56C-AD23ED7073A7}" sibTransId="{222EB682-6C4F-4458-AE76-C60D60292B56}"/>
    <dgm:cxn modelId="{4C7F8BB3-18AA-4639-8425-B78C10A59F8B}" type="presOf" srcId="{42FD3691-5C60-4107-8B62-CA9F1A9A4014}" destId="{99CFC3EC-5322-479B-A1B7-9869B2C5413D}" srcOrd="0" destOrd="0" presId="urn:microsoft.com/office/officeart/2005/8/layout/lProcess1"/>
    <dgm:cxn modelId="{5F9BE6B9-9353-4804-8A5A-1C7C5BF98D17}" srcId="{B2E5CAE2-4CD8-4F79-8C11-006C967C1AC9}" destId="{7D97ECF8-4555-4368-8386-8288D4B71F5F}" srcOrd="1" destOrd="0" parTransId="{1D3C928B-66B5-47C7-93A2-F3553237242C}" sibTransId="{A802FAEE-ACA2-406D-A89A-A9FC34F5E47A}"/>
    <dgm:cxn modelId="{8005FFC6-C9A0-492E-9F77-1768060BF9FE}" type="presOf" srcId="{7D97ECF8-4555-4368-8386-8288D4B71F5F}" destId="{4FF275AC-423B-47AB-9314-803FC7D03A6A}" srcOrd="0" destOrd="0" presId="urn:microsoft.com/office/officeart/2005/8/layout/lProcess1"/>
    <dgm:cxn modelId="{5BC9CD4D-57A0-43C9-88F5-96BF36D40015}" srcId="{B2E5CAE2-4CD8-4F79-8C11-006C967C1AC9}" destId="{F83DB7C4-C070-46F6-B174-E39C3C5BB0D3}" srcOrd="3" destOrd="0" parTransId="{8BF7FCA0-2A47-441C-BB1A-AA7B40C5CE20}" sibTransId="{D892A3EB-42F0-41E2-B6F8-31BBC64ED7EA}"/>
    <dgm:cxn modelId="{D0004A43-C6DD-4A9F-93A8-A37840B03C3D}" type="presOf" srcId="{F4D5BCBC-1B96-4D04-A0DB-3C1E207CD8D5}" destId="{E1A637A8-E055-4D8F-9305-A2BC00BEAF3C}" srcOrd="0" destOrd="0" presId="urn:microsoft.com/office/officeart/2005/8/layout/lProcess1"/>
    <dgm:cxn modelId="{B77C19A9-5716-46D6-82B5-0A2BB8F6A9F2}" srcId="{A4A44661-F6B7-4A48-BAC1-734ED9E33FAB}" destId="{7C763E1F-B8E3-4C4E-A769-98B1CC4F9486}" srcOrd="4" destOrd="0" parTransId="{882C2A82-DC9B-4625-8D4C-D1CFF8D4DDAF}" sibTransId="{720A050E-1FD5-411E-9BB9-0CC45B7EAD93}"/>
    <dgm:cxn modelId="{24AB3C5A-32AC-46C4-90D5-12DFA75E16E2}" type="presOf" srcId="{F83DB7C4-C070-46F6-B174-E39C3C5BB0D3}" destId="{E3FE9CE0-D73C-4855-9C51-EA7CAAE42BFF}" srcOrd="0" destOrd="0" presId="urn:microsoft.com/office/officeart/2005/8/layout/lProcess1"/>
    <dgm:cxn modelId="{4A720AA0-D38A-45BA-993F-D78E8AAD71AD}" type="presOf" srcId="{F6867D7C-2FEA-4B17-89D2-C9D09E5FC04E}" destId="{D90813BC-17E7-40B0-824E-DDA18D11D736}" srcOrd="0" destOrd="0" presId="urn:microsoft.com/office/officeart/2005/8/layout/lProcess1"/>
    <dgm:cxn modelId="{B830B8C1-A66B-4D80-BDCB-4737323518A5}" type="presOf" srcId="{5A9B9C33-DF75-48A0-A77F-ADFD719363A3}" destId="{B69EBCC0-F91D-423C-A745-5036484DF7E8}" srcOrd="0" destOrd="0" presId="urn:microsoft.com/office/officeart/2005/8/layout/lProcess1"/>
    <dgm:cxn modelId="{0BD3FD34-4378-455C-B4AD-5ADA893340C1}" type="presOf" srcId="{5A37B9C5-9775-4900-A5A1-B752B14BE3F2}" destId="{CC8822C9-0D1D-4EB3-A341-D61979664AB4}" srcOrd="0" destOrd="0" presId="urn:microsoft.com/office/officeart/2005/8/layout/lProcess1"/>
    <dgm:cxn modelId="{317A6B34-B2F3-44D8-964B-C3E2D153AD02}" type="presOf" srcId="{A802FAEE-ACA2-406D-A89A-A9FC34F5E47A}" destId="{98B1A310-C04F-478C-807A-649255D32D20}" srcOrd="0" destOrd="0" presId="urn:microsoft.com/office/officeart/2005/8/layout/lProcess1"/>
    <dgm:cxn modelId="{70E12C58-9FA0-4FE2-B48F-C5290449CD58}" type="presOf" srcId="{B4B68DDA-00B3-4B39-BDC9-92CAC19E1621}" destId="{4ED8A8D4-EA0A-49A5-A770-DF88C714FA81}" srcOrd="0" destOrd="0" presId="urn:microsoft.com/office/officeart/2005/8/layout/lProcess1"/>
    <dgm:cxn modelId="{3D04A317-4CA6-4840-93C2-CC15880FA1B5}" srcId="{A4A44661-F6B7-4A48-BAC1-734ED9E33FAB}" destId="{5A3A05A6-04C2-413D-94D5-E3776BFC1F7F}" srcOrd="0" destOrd="0" parTransId="{2A92B160-0149-4558-82EF-BC7B77D3F256}" sibTransId="{6C567E78-251F-4C87-95A6-269C38A7FA16}"/>
    <dgm:cxn modelId="{63484B2B-41A8-4D88-825B-A3C7D65C09F2}" type="presOf" srcId="{BD84B6C8-9B73-471F-94A0-754E470B446D}" destId="{2A8EA1BC-99CC-4314-8AF7-17774CE4EDE2}" srcOrd="0" destOrd="0" presId="urn:microsoft.com/office/officeart/2005/8/layout/lProcess1"/>
    <dgm:cxn modelId="{04FB084A-161F-473D-B605-33A8C3867D17}" type="presOf" srcId="{720A050E-1FD5-411E-9BB9-0CC45B7EAD93}" destId="{1BA325A6-0DEE-40EC-ADA0-659EFE40CEFD}" srcOrd="0" destOrd="0" presId="urn:microsoft.com/office/officeart/2005/8/layout/lProcess1"/>
    <dgm:cxn modelId="{047AA929-3A02-4C9F-934E-8C949879AC25}" type="presOf" srcId="{83B8B7D6-054B-4AC3-91D8-C2B540502EB9}" destId="{16357908-A469-4DC5-9380-8A99B7EE3035}" srcOrd="0" destOrd="0" presId="urn:microsoft.com/office/officeart/2005/8/layout/lProcess1"/>
    <dgm:cxn modelId="{09C279E1-A46C-4A7F-8744-C914CF4E7D4D}" srcId="{B2E5CAE2-4CD8-4F79-8C11-006C967C1AC9}" destId="{BEA95E06-023B-4E68-9010-41CCE8D98A6F}" srcOrd="0" destOrd="0" parTransId="{B4B68DDA-00B3-4B39-BDC9-92CAC19E1621}" sibTransId="{B1BB5C8C-4AB1-4514-8EC1-5CE69E2AD5BA}"/>
    <dgm:cxn modelId="{BB3AE37A-9F4D-4255-947D-F95A85903DE8}" type="presOf" srcId="{B2E5CAE2-4CD8-4F79-8C11-006C967C1AC9}" destId="{0588C9EA-05D0-4B27-A78E-6881BFD6A348}" srcOrd="0" destOrd="0" presId="urn:microsoft.com/office/officeart/2005/8/layout/lProcess1"/>
    <dgm:cxn modelId="{9CE41797-324C-4E27-BFCB-A5B076A473FB}" srcId="{A4A44661-F6B7-4A48-BAC1-734ED9E33FAB}" destId="{F6867D7C-2FEA-4B17-89D2-C9D09E5FC04E}" srcOrd="3" destOrd="0" parTransId="{F57999CE-1045-4945-99C2-75EE1C96DBD1}" sibTransId="{1307937F-4B84-44B7-805B-AE5191842E88}"/>
    <dgm:cxn modelId="{149B834A-A02F-4532-869D-C381986A5798}" type="presOf" srcId="{B1BB5C8C-4AB1-4514-8EC1-5CE69E2AD5BA}" destId="{977D1E5C-F983-40BB-8316-4CEDD1CDA023}" srcOrd="0" destOrd="0" presId="urn:microsoft.com/office/officeart/2005/8/layout/lProcess1"/>
    <dgm:cxn modelId="{7A20EE91-0D34-471A-87F6-29D884D681D1}" type="presOf" srcId="{93E0D0D0-D507-4570-822D-357D9211B508}" destId="{A586804E-1506-4465-8596-D8F9032708FE}" srcOrd="0" destOrd="0" presId="urn:microsoft.com/office/officeart/2005/8/layout/lProcess1"/>
    <dgm:cxn modelId="{6BE1720F-84A8-46CA-9A77-80E1E0842ACD}" srcId="{0F42B2AA-7956-44B7-A8F6-424C855E8443}" destId="{A4A44661-F6B7-4A48-BAC1-734ED9E33FAB}" srcOrd="0" destOrd="0" parTransId="{0932FF69-72F7-429B-937A-69193FA46644}" sibTransId="{AD1AB7DE-B6BE-42DC-B61A-DA13BE7A021F}"/>
    <dgm:cxn modelId="{DC00B762-701E-4347-B3FA-C45A880EAC79}" type="presOf" srcId="{1307937F-4B84-44B7-805B-AE5191842E88}" destId="{D1C54B6A-5E4C-4BEA-93A1-390C2A3BE9CA}" srcOrd="0" destOrd="0" presId="urn:microsoft.com/office/officeart/2005/8/layout/lProcess1"/>
    <dgm:cxn modelId="{102B825F-B3C5-49D6-9F55-3503D5792975}" type="presOf" srcId="{6E80ACAF-D187-4743-BA18-C9DFAC46A9EF}" destId="{6B0DC622-F49D-489E-838A-050B3E8B2AC1}" srcOrd="0" destOrd="0" presId="urn:microsoft.com/office/officeart/2005/8/layout/lProcess1"/>
    <dgm:cxn modelId="{1F1D512A-971D-48B3-802E-D52C107E0140}" type="presOf" srcId="{A4A44661-F6B7-4A48-BAC1-734ED9E33FAB}" destId="{DDE23F1B-D7D3-4129-A874-09A2792BC514}" srcOrd="0" destOrd="0" presId="urn:microsoft.com/office/officeart/2005/8/layout/lProcess1"/>
    <dgm:cxn modelId="{FEBB4174-FD27-49D1-8FF8-23EF1667EFDF}" srcId="{0F42B2AA-7956-44B7-A8F6-424C855E8443}" destId="{B2E5CAE2-4CD8-4F79-8C11-006C967C1AC9}" srcOrd="1" destOrd="0" parTransId="{36A8416A-90FC-4301-90FE-E1DA5C06CF2C}" sibTransId="{62DA5D8C-4AC0-4872-B634-59BEBA7B3BF5}"/>
    <dgm:cxn modelId="{6533C46F-A3AB-4486-A3E9-E71598AB4265}" type="presOf" srcId="{D892A3EB-42F0-41E2-B6F8-31BBC64ED7EA}" destId="{1AB9F91C-434A-409E-AAD2-D24CA0FE83BD}" srcOrd="0" destOrd="0" presId="urn:microsoft.com/office/officeart/2005/8/layout/lProcess1"/>
    <dgm:cxn modelId="{E8E96762-7618-49A9-9A9C-D72AED33106D}" type="presParOf" srcId="{8FDB3DC1-0EF4-40D8-9A7C-EB82F18B3D88}" destId="{DA008096-D1EE-44B1-AED7-31CE15BD9962}" srcOrd="0" destOrd="0" presId="urn:microsoft.com/office/officeart/2005/8/layout/lProcess1"/>
    <dgm:cxn modelId="{6D2DBED7-B217-4E3B-9F3D-E16389FE8FAA}" type="presParOf" srcId="{DA008096-D1EE-44B1-AED7-31CE15BD9962}" destId="{DDE23F1B-D7D3-4129-A874-09A2792BC514}" srcOrd="0" destOrd="0" presId="urn:microsoft.com/office/officeart/2005/8/layout/lProcess1"/>
    <dgm:cxn modelId="{0720E5BE-B949-4BEB-B6E6-ED8497B312AA}" type="presParOf" srcId="{DA008096-D1EE-44B1-AED7-31CE15BD9962}" destId="{3ED832F2-8422-47B0-863F-C86760C771D9}" srcOrd="1" destOrd="0" presId="urn:microsoft.com/office/officeart/2005/8/layout/lProcess1"/>
    <dgm:cxn modelId="{D730985F-9FE9-40E6-B708-8A12917170FB}" type="presParOf" srcId="{DA008096-D1EE-44B1-AED7-31CE15BD9962}" destId="{9757113A-8F01-4EB9-B196-C2F86A6844B6}" srcOrd="2" destOrd="0" presId="urn:microsoft.com/office/officeart/2005/8/layout/lProcess1"/>
    <dgm:cxn modelId="{16BA3246-2C36-4038-8D5D-C5C6C8F4BC45}" type="presParOf" srcId="{DA008096-D1EE-44B1-AED7-31CE15BD9962}" destId="{6D52AEDE-A2C1-472B-B9BA-7FF0FADE9D8E}" srcOrd="3" destOrd="0" presId="urn:microsoft.com/office/officeart/2005/8/layout/lProcess1"/>
    <dgm:cxn modelId="{D146ED04-2D1C-46C3-A608-0E5C26EAAD31}" type="presParOf" srcId="{DA008096-D1EE-44B1-AED7-31CE15BD9962}" destId="{71039CBE-60F4-4315-9F46-1F5206A003FB}" srcOrd="4" destOrd="0" presId="urn:microsoft.com/office/officeart/2005/8/layout/lProcess1"/>
    <dgm:cxn modelId="{014FF116-0909-43B7-ABF5-74C2DD5C5B7A}" type="presParOf" srcId="{DA008096-D1EE-44B1-AED7-31CE15BD9962}" destId="{A586804E-1506-4465-8596-D8F9032708FE}" srcOrd="5" destOrd="0" presId="urn:microsoft.com/office/officeart/2005/8/layout/lProcess1"/>
    <dgm:cxn modelId="{9A1C500C-A170-4508-B996-0E11E4B117F5}" type="presParOf" srcId="{DA008096-D1EE-44B1-AED7-31CE15BD9962}" destId="{CC8822C9-0D1D-4EB3-A341-D61979664AB4}" srcOrd="6" destOrd="0" presId="urn:microsoft.com/office/officeart/2005/8/layout/lProcess1"/>
    <dgm:cxn modelId="{1370B4E4-45CB-4162-8A70-C5D025F1F5BE}" type="presParOf" srcId="{DA008096-D1EE-44B1-AED7-31CE15BD9962}" destId="{99CFC3EC-5322-479B-A1B7-9869B2C5413D}" srcOrd="7" destOrd="0" presId="urn:microsoft.com/office/officeart/2005/8/layout/lProcess1"/>
    <dgm:cxn modelId="{635DAD92-0A93-4064-9E8B-50E03C46C79D}" type="presParOf" srcId="{DA008096-D1EE-44B1-AED7-31CE15BD9962}" destId="{D90813BC-17E7-40B0-824E-DDA18D11D736}" srcOrd="8" destOrd="0" presId="urn:microsoft.com/office/officeart/2005/8/layout/lProcess1"/>
    <dgm:cxn modelId="{48BD7C65-6FC7-4642-B58E-4DA788DF773E}" type="presParOf" srcId="{DA008096-D1EE-44B1-AED7-31CE15BD9962}" destId="{D1C54B6A-5E4C-4BEA-93A1-390C2A3BE9CA}" srcOrd="9" destOrd="0" presId="urn:microsoft.com/office/officeart/2005/8/layout/lProcess1"/>
    <dgm:cxn modelId="{D0E6A2B7-A21D-48BD-B950-4222989695B0}" type="presParOf" srcId="{DA008096-D1EE-44B1-AED7-31CE15BD9962}" destId="{D14B27D4-6F62-42F1-A7C8-91F2CBBFF88F}" srcOrd="10" destOrd="0" presId="urn:microsoft.com/office/officeart/2005/8/layout/lProcess1"/>
    <dgm:cxn modelId="{ADD886ED-3BC8-4D00-B825-714CE9DF2EBD}" type="presParOf" srcId="{DA008096-D1EE-44B1-AED7-31CE15BD9962}" destId="{1BA325A6-0DEE-40EC-ADA0-659EFE40CEFD}" srcOrd="11" destOrd="0" presId="urn:microsoft.com/office/officeart/2005/8/layout/lProcess1"/>
    <dgm:cxn modelId="{D5986D66-5BF9-4948-857D-7F6C7270A3F0}" type="presParOf" srcId="{DA008096-D1EE-44B1-AED7-31CE15BD9962}" destId="{6B0DC622-F49D-489E-838A-050B3E8B2AC1}" srcOrd="12" destOrd="0" presId="urn:microsoft.com/office/officeart/2005/8/layout/lProcess1"/>
    <dgm:cxn modelId="{4DC4866B-8D75-48BA-B5DE-C0BA5E75C64C}" type="presParOf" srcId="{8FDB3DC1-0EF4-40D8-9A7C-EB82F18B3D88}" destId="{C50C0536-C939-4DFA-81B2-DA4B409B407F}" srcOrd="1" destOrd="0" presId="urn:microsoft.com/office/officeart/2005/8/layout/lProcess1"/>
    <dgm:cxn modelId="{5B0A1F26-6AA5-4620-B7FD-38CCF2F81949}" type="presParOf" srcId="{8FDB3DC1-0EF4-40D8-9A7C-EB82F18B3D88}" destId="{02B97E2D-4706-440B-AA12-82751A1335A3}" srcOrd="2" destOrd="0" presId="urn:microsoft.com/office/officeart/2005/8/layout/lProcess1"/>
    <dgm:cxn modelId="{FCE195E7-84ED-4D99-973D-9B95198D94A2}" type="presParOf" srcId="{02B97E2D-4706-440B-AA12-82751A1335A3}" destId="{0588C9EA-05D0-4B27-A78E-6881BFD6A348}" srcOrd="0" destOrd="0" presId="urn:microsoft.com/office/officeart/2005/8/layout/lProcess1"/>
    <dgm:cxn modelId="{DDFA1B95-B056-4E05-AC6B-A7243DC4521E}" type="presParOf" srcId="{02B97E2D-4706-440B-AA12-82751A1335A3}" destId="{4ED8A8D4-EA0A-49A5-A770-DF88C714FA81}" srcOrd="1" destOrd="0" presId="urn:microsoft.com/office/officeart/2005/8/layout/lProcess1"/>
    <dgm:cxn modelId="{6545CFE0-ECD2-499E-838E-DDE2DF9BD9AD}" type="presParOf" srcId="{02B97E2D-4706-440B-AA12-82751A1335A3}" destId="{E07B95AA-D9C7-4045-AC53-2EAD7439DD46}" srcOrd="2" destOrd="0" presId="urn:microsoft.com/office/officeart/2005/8/layout/lProcess1"/>
    <dgm:cxn modelId="{18475B83-A678-4C4B-B768-58D76F946D68}" type="presParOf" srcId="{02B97E2D-4706-440B-AA12-82751A1335A3}" destId="{977D1E5C-F983-40BB-8316-4CEDD1CDA023}" srcOrd="3" destOrd="0" presId="urn:microsoft.com/office/officeart/2005/8/layout/lProcess1"/>
    <dgm:cxn modelId="{36866E36-0A20-48A9-9D44-9E51D26F1DCF}" type="presParOf" srcId="{02B97E2D-4706-440B-AA12-82751A1335A3}" destId="{4FF275AC-423B-47AB-9314-803FC7D03A6A}" srcOrd="4" destOrd="0" presId="urn:microsoft.com/office/officeart/2005/8/layout/lProcess1"/>
    <dgm:cxn modelId="{194BAD3F-DEE9-4C29-AF07-0640C11CAA1E}" type="presParOf" srcId="{02B97E2D-4706-440B-AA12-82751A1335A3}" destId="{98B1A310-C04F-478C-807A-649255D32D20}" srcOrd="5" destOrd="0" presId="urn:microsoft.com/office/officeart/2005/8/layout/lProcess1"/>
    <dgm:cxn modelId="{CE0E5BCD-35DC-4E4F-AAFF-05C0FCBF5C55}" type="presParOf" srcId="{02B97E2D-4706-440B-AA12-82751A1335A3}" destId="{2A8EA1BC-99CC-4314-8AF7-17774CE4EDE2}" srcOrd="6" destOrd="0" presId="urn:microsoft.com/office/officeart/2005/8/layout/lProcess1"/>
    <dgm:cxn modelId="{10528D99-4345-438E-BE95-586E3310A352}" type="presParOf" srcId="{02B97E2D-4706-440B-AA12-82751A1335A3}" destId="{F4C727A5-6930-49E2-8B2C-E1FEF8E4A243}" srcOrd="7" destOrd="0" presId="urn:microsoft.com/office/officeart/2005/8/layout/lProcess1"/>
    <dgm:cxn modelId="{3400E895-AFCA-4483-A417-223143D26FA2}" type="presParOf" srcId="{02B97E2D-4706-440B-AA12-82751A1335A3}" destId="{E3FE9CE0-D73C-4855-9C51-EA7CAAE42BFF}" srcOrd="8" destOrd="0" presId="urn:microsoft.com/office/officeart/2005/8/layout/lProcess1"/>
    <dgm:cxn modelId="{57EC280D-2692-40E1-A815-F8F9688A90D9}" type="presParOf" srcId="{02B97E2D-4706-440B-AA12-82751A1335A3}" destId="{1AB9F91C-434A-409E-AAD2-D24CA0FE83BD}" srcOrd="9" destOrd="0" presId="urn:microsoft.com/office/officeart/2005/8/layout/lProcess1"/>
    <dgm:cxn modelId="{71A631F7-205B-43E0-86C2-CE6D56325E5F}" type="presParOf" srcId="{02B97E2D-4706-440B-AA12-82751A1335A3}" destId="{B69EBCC0-F91D-423C-A745-5036484DF7E8}" srcOrd="10" destOrd="0" presId="urn:microsoft.com/office/officeart/2005/8/layout/lProcess1"/>
    <dgm:cxn modelId="{BD3B4FB1-EA45-4383-95C7-E792B9C86337}" type="presParOf" srcId="{02B97E2D-4706-440B-AA12-82751A1335A3}" destId="{E1A637A8-E055-4D8F-9305-A2BC00BEAF3C}" srcOrd="11" destOrd="0" presId="urn:microsoft.com/office/officeart/2005/8/layout/lProcess1"/>
    <dgm:cxn modelId="{1510B835-4F08-4036-BE0A-E77CE6D070E4}" type="presParOf" srcId="{02B97E2D-4706-440B-AA12-82751A1335A3}" destId="{16357908-A469-4DC5-9380-8A99B7EE3035}" srcOrd="12" destOrd="0" presId="urn:microsoft.com/office/officeart/2005/8/layout/lProcess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custT="1"/>
      <dgm:spPr/>
      <dgm:t>
        <a:bodyPr/>
        <a:lstStyle/>
        <a:p>
          <a:r>
            <a:rPr lang="en-US" sz="1200" dirty="0" smtClean="0"/>
            <a:t>Feeding habit</a:t>
          </a:r>
          <a:endParaRPr lang="en-US" sz="1200" dirty="0"/>
        </a:p>
      </dgm:t>
    </dgm:pt>
    <dgm:pt modelId="{0932FF69-72F7-429B-937A-69193FA46644}" type="parTrans" cxnId="{6BE1720F-84A8-46CA-9A77-80E1E0842ACD}">
      <dgm:prSet/>
      <dgm:spPr/>
      <dgm:t>
        <a:bodyPr/>
        <a:lstStyle/>
        <a:p>
          <a:endParaRPr lang="en-US" sz="1200"/>
        </a:p>
      </dgm:t>
    </dgm:pt>
    <dgm:pt modelId="{AD1AB7DE-B6BE-42DC-B61A-DA13BE7A021F}" type="sibTrans" cxnId="{6BE1720F-84A8-46CA-9A77-80E1E0842ACD}">
      <dgm:prSet/>
      <dgm:spPr/>
      <dgm:t>
        <a:bodyPr/>
        <a:lstStyle/>
        <a:p>
          <a:endParaRPr lang="en-US" sz="1200"/>
        </a:p>
      </dgm:t>
    </dgm:pt>
    <dgm:pt modelId="{5A3A05A6-04C2-413D-94D5-E3776BFC1F7F}">
      <dgm:prSet phldrT="[Text]" custT="1"/>
      <dgm:spPr/>
      <dgm:t>
        <a:bodyPr/>
        <a:lstStyle/>
        <a:p>
          <a:r>
            <a:rPr lang="en-US" sz="1200" dirty="0" smtClean="0"/>
            <a:t>SDF</a:t>
          </a:r>
          <a:endParaRPr lang="en-US" sz="1200" dirty="0"/>
        </a:p>
      </dgm:t>
    </dgm:pt>
    <dgm:pt modelId="{2A92B160-0149-4558-82EF-BC7B77D3F256}" type="parTrans" cxnId="{3D04A317-4CA6-4840-93C2-CC15880FA1B5}">
      <dgm:prSet/>
      <dgm:spPr/>
      <dgm:t>
        <a:bodyPr/>
        <a:lstStyle/>
        <a:p>
          <a:endParaRPr lang="en-US" sz="1200"/>
        </a:p>
      </dgm:t>
    </dgm:pt>
    <dgm:pt modelId="{6C567E78-251F-4C87-95A6-269C38A7FA16}" type="sibTrans" cxnId="{3D04A317-4CA6-4840-93C2-CC15880FA1B5}">
      <dgm:prSet/>
      <dgm:spPr/>
      <dgm:t>
        <a:bodyPr/>
        <a:lstStyle/>
        <a:p>
          <a:endParaRPr lang="en-US" sz="1200"/>
        </a:p>
      </dgm:t>
    </dgm:pt>
    <dgm:pt modelId="{F935FE13-E35A-45EC-9DB7-5D55CF6AF625}">
      <dgm:prSet phldrT="[Text]" custT="1"/>
      <dgm:spPr/>
      <dgm:t>
        <a:bodyPr/>
        <a:lstStyle/>
        <a:p>
          <a:r>
            <a:rPr lang="en-US" sz="1200" dirty="0" smtClean="0"/>
            <a:t>SSDF</a:t>
          </a:r>
          <a:endParaRPr lang="en-US" sz="1200" dirty="0"/>
        </a:p>
      </dgm:t>
    </dgm:pt>
    <dgm:pt modelId="{6C374385-5EA2-4B5A-B9E0-40BBEDE5DA84}" type="parTrans" cxnId="{218EE8AE-9AF8-4181-8148-9DEDB8A6DE2D}">
      <dgm:prSet/>
      <dgm:spPr/>
      <dgm:t>
        <a:bodyPr/>
        <a:lstStyle/>
        <a:p>
          <a:endParaRPr lang="en-US" sz="1200"/>
        </a:p>
      </dgm:t>
    </dgm:pt>
    <dgm:pt modelId="{93E0D0D0-D507-4570-822D-357D9211B508}" type="sibTrans" cxnId="{218EE8AE-9AF8-4181-8148-9DEDB8A6DE2D}">
      <dgm:prSet/>
      <dgm:spPr/>
      <dgm:t>
        <a:bodyPr/>
        <a:lstStyle/>
        <a:p>
          <a:endParaRPr lang="en-US" sz="1200"/>
        </a:p>
      </dgm:t>
    </dgm:pt>
    <dgm:pt modelId="{5A37B9C5-9775-4900-A5A1-B752B14BE3F2}">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SF</a:t>
          </a:r>
          <a:endParaRPr lang="en-US" sz="1200" dirty="0"/>
        </a:p>
      </dgm:t>
    </dgm:pt>
    <dgm:pt modelId="{30343678-BB99-481B-9743-33050A5AA77A}" type="parTrans" cxnId="{4B2C8D69-D4D6-49FB-8020-03111211E92E}">
      <dgm:prSet/>
      <dgm:spPr/>
      <dgm:t>
        <a:bodyPr/>
        <a:lstStyle/>
        <a:p>
          <a:endParaRPr lang="en-US" sz="1200"/>
        </a:p>
      </dgm:t>
    </dgm:pt>
    <dgm:pt modelId="{42FD3691-5C60-4107-8B62-CA9F1A9A4014}" type="sibTrans" cxnId="{4B2C8D69-D4D6-49FB-8020-03111211E92E}">
      <dgm:prSet/>
      <dgm:spPr/>
      <dgm:t>
        <a:bodyPr/>
        <a:lstStyle/>
        <a:p>
          <a:endParaRPr lang="en-US" sz="1200"/>
        </a:p>
      </dgm:t>
    </dgm:pt>
    <dgm:pt modelId="{F6867D7C-2FEA-4B17-89D2-C9D09E5FC04E}">
      <dgm:prSet custT="1"/>
      <dgm:spPr/>
      <dgm:t>
        <a:bodyPr/>
        <a:lstStyle/>
        <a:p>
          <a:r>
            <a:rPr lang="en-US" sz="1200" dirty="0" smtClean="0"/>
            <a:t>If</a:t>
          </a:r>
          <a:endParaRPr lang="en-US" sz="1200" dirty="0"/>
        </a:p>
      </dgm:t>
    </dgm:pt>
    <dgm:pt modelId="{F57999CE-1045-4945-99C2-75EE1C96DBD1}" type="parTrans" cxnId="{9CE41797-324C-4E27-BFCB-A5B076A473FB}">
      <dgm:prSet/>
      <dgm:spPr/>
      <dgm:t>
        <a:bodyPr/>
        <a:lstStyle/>
        <a:p>
          <a:endParaRPr lang="en-US" sz="1200"/>
        </a:p>
      </dgm:t>
    </dgm:pt>
    <dgm:pt modelId="{1307937F-4B84-44B7-805B-AE5191842E88}" type="sibTrans" cxnId="{9CE41797-324C-4E27-BFCB-A5B076A473FB}">
      <dgm:prSet/>
      <dgm:spPr/>
      <dgm:t>
        <a:bodyPr/>
        <a:lstStyle/>
        <a:p>
          <a:endParaRPr lang="en-US" sz="1200"/>
        </a:p>
      </dgm:t>
    </dgm:pt>
    <dgm:pt modelId="{7C763E1F-B8E3-4C4E-A769-98B1CC4F9486}">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Predator</a:t>
          </a:r>
          <a:endParaRPr lang="en-US" sz="1200" dirty="0"/>
        </a:p>
      </dgm:t>
    </dgm:pt>
    <dgm:pt modelId="{882C2A82-DC9B-4625-8D4C-D1CFF8D4DDAF}" type="parTrans" cxnId="{B77C19A9-5716-46D6-82B5-0A2BB8F6A9F2}">
      <dgm:prSet/>
      <dgm:spPr/>
      <dgm:t>
        <a:bodyPr/>
        <a:lstStyle/>
        <a:p>
          <a:endParaRPr lang="en-US" sz="1200"/>
        </a:p>
      </dgm:t>
    </dgm:pt>
    <dgm:pt modelId="{720A050E-1FD5-411E-9BB9-0CC45B7EAD93}" type="sibTrans" cxnId="{B77C19A9-5716-46D6-82B5-0A2BB8F6A9F2}">
      <dgm:prSet/>
      <dgm:spPr/>
      <dgm:t>
        <a:bodyPr/>
        <a:lstStyle/>
        <a:p>
          <a:endParaRPr lang="en-US" sz="1200"/>
        </a:p>
      </dgm:t>
    </dgm:pt>
    <dgm:pt modelId="{6E80ACAF-D187-4743-BA18-C9DFAC46A9EF}">
      <dgm:prSet custT="1"/>
      <dgm:spPr/>
      <dgm:t>
        <a:bodyPr/>
        <a:lstStyle/>
        <a:p>
          <a:r>
            <a:rPr lang="en-US" sz="1200" dirty="0" smtClean="0"/>
            <a:t>Grazer</a:t>
          </a:r>
          <a:endParaRPr lang="en-US" sz="1200" dirty="0"/>
        </a:p>
      </dgm:t>
    </dgm:pt>
    <dgm:pt modelId="{4FB50F07-860F-4B2C-B478-427FA17E2131}" type="parTrans" cxnId="{09FC61DC-DF71-4C8A-B49A-37155C2850AF}">
      <dgm:prSet/>
      <dgm:spPr/>
      <dgm:t>
        <a:bodyPr/>
        <a:lstStyle/>
        <a:p>
          <a:endParaRPr lang="en-US" sz="1200"/>
        </a:p>
      </dgm:t>
    </dgm:pt>
    <dgm:pt modelId="{1D0FEE96-3E81-4053-BCAB-F030CDAF76FD}" type="sibTrans" cxnId="{09FC61DC-DF71-4C8A-B49A-37155C2850AF}">
      <dgm:prSet/>
      <dgm:spPr/>
      <dgm:t>
        <a:bodyPr/>
        <a:lstStyle/>
        <a:p>
          <a:endParaRPr lang="en-US" sz="1200"/>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1" custScaleY="142874"/>
      <dgm:spPr/>
      <dgm:t>
        <a:bodyPr/>
        <a:lstStyle/>
        <a:p>
          <a:endParaRPr lang="en-US"/>
        </a:p>
      </dgm:t>
    </dgm:pt>
    <dgm:pt modelId="{3ED832F2-8422-47B0-863F-C86760C771D9}" type="pres">
      <dgm:prSet presAssocID="{2A92B160-0149-4558-82EF-BC7B77D3F256}" presName="parTrans" presStyleLbl="sibTrans2D1" presStyleIdx="0" presStyleCnt="6"/>
      <dgm:spPr/>
      <dgm:t>
        <a:bodyPr/>
        <a:lstStyle/>
        <a:p>
          <a:endParaRPr lang="en-US"/>
        </a:p>
      </dgm:t>
    </dgm:pt>
    <dgm:pt modelId="{9757113A-8F01-4EB9-B196-C2F86A6844B6}" type="pres">
      <dgm:prSet presAssocID="{5A3A05A6-04C2-413D-94D5-E3776BFC1F7F}" presName="child" presStyleLbl="alignAccFollowNode1" presStyleIdx="0" presStyleCnt="6">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6"/>
      <dgm:spPr/>
      <dgm:t>
        <a:bodyPr/>
        <a:lstStyle/>
        <a:p>
          <a:endParaRPr lang="en-US"/>
        </a:p>
      </dgm:t>
    </dgm:pt>
    <dgm:pt modelId="{71039CBE-60F4-4315-9F46-1F5206A003FB}" type="pres">
      <dgm:prSet presAssocID="{F935FE13-E35A-45EC-9DB7-5D55CF6AF625}" presName="child" presStyleLbl="alignAccFollowNode1" presStyleIdx="1" presStyleCnt="6">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6"/>
      <dgm:spPr/>
      <dgm:t>
        <a:bodyPr/>
        <a:lstStyle/>
        <a:p>
          <a:endParaRPr lang="en-US"/>
        </a:p>
      </dgm:t>
    </dgm:pt>
    <dgm:pt modelId="{CC8822C9-0D1D-4EB3-A341-D61979664AB4}" type="pres">
      <dgm:prSet presAssocID="{5A37B9C5-9775-4900-A5A1-B752B14BE3F2}" presName="child" presStyleLbl="alignAccFollowNode1" presStyleIdx="2" presStyleCnt="6">
        <dgm:presLayoutVars>
          <dgm:chMax val="0"/>
          <dgm:bulletEnabled val="1"/>
        </dgm:presLayoutVars>
      </dgm:prSet>
      <dgm:spPr/>
      <dgm:t>
        <a:bodyPr/>
        <a:lstStyle/>
        <a:p>
          <a:endParaRPr lang="en-US"/>
        </a:p>
      </dgm:t>
    </dgm:pt>
    <dgm:pt modelId="{99CFC3EC-5322-479B-A1B7-9869B2C5413D}" type="pres">
      <dgm:prSet presAssocID="{42FD3691-5C60-4107-8B62-CA9F1A9A4014}" presName="sibTrans" presStyleLbl="sibTrans2D1" presStyleIdx="3" presStyleCnt="6"/>
      <dgm:spPr/>
      <dgm:t>
        <a:bodyPr/>
        <a:lstStyle/>
        <a:p>
          <a:endParaRPr lang="en-US"/>
        </a:p>
      </dgm:t>
    </dgm:pt>
    <dgm:pt modelId="{D90813BC-17E7-40B0-824E-DDA18D11D736}" type="pres">
      <dgm:prSet presAssocID="{F6867D7C-2FEA-4B17-89D2-C9D09E5FC04E}" presName="child" presStyleLbl="alignAccFollowNode1" presStyleIdx="3" presStyleCnt="6">
        <dgm:presLayoutVars>
          <dgm:chMax val="0"/>
          <dgm:bulletEnabled val="1"/>
        </dgm:presLayoutVars>
      </dgm:prSet>
      <dgm:spPr/>
      <dgm:t>
        <a:bodyPr/>
        <a:lstStyle/>
        <a:p>
          <a:endParaRPr lang="en-US"/>
        </a:p>
      </dgm:t>
    </dgm:pt>
    <dgm:pt modelId="{D1C54B6A-5E4C-4BEA-93A1-390C2A3BE9CA}" type="pres">
      <dgm:prSet presAssocID="{1307937F-4B84-44B7-805B-AE5191842E88}" presName="sibTrans" presStyleLbl="sibTrans2D1" presStyleIdx="4" presStyleCnt="6"/>
      <dgm:spPr/>
      <dgm:t>
        <a:bodyPr/>
        <a:lstStyle/>
        <a:p>
          <a:endParaRPr lang="en-US"/>
        </a:p>
      </dgm:t>
    </dgm:pt>
    <dgm:pt modelId="{D14B27D4-6F62-42F1-A7C8-91F2CBBFF88F}" type="pres">
      <dgm:prSet presAssocID="{7C763E1F-B8E3-4C4E-A769-98B1CC4F9486}" presName="child" presStyleLbl="alignAccFollowNode1" presStyleIdx="4" presStyleCnt="6">
        <dgm:presLayoutVars>
          <dgm:chMax val="0"/>
          <dgm:bulletEnabled val="1"/>
        </dgm:presLayoutVars>
      </dgm:prSet>
      <dgm:spPr/>
      <dgm:t>
        <a:bodyPr/>
        <a:lstStyle/>
        <a:p>
          <a:endParaRPr lang="en-US"/>
        </a:p>
      </dgm:t>
    </dgm:pt>
    <dgm:pt modelId="{1BA325A6-0DEE-40EC-ADA0-659EFE40CEFD}" type="pres">
      <dgm:prSet presAssocID="{720A050E-1FD5-411E-9BB9-0CC45B7EAD93}" presName="sibTrans" presStyleLbl="sibTrans2D1" presStyleIdx="5" presStyleCnt="6"/>
      <dgm:spPr/>
      <dgm:t>
        <a:bodyPr/>
        <a:lstStyle/>
        <a:p>
          <a:endParaRPr lang="en-US"/>
        </a:p>
      </dgm:t>
    </dgm:pt>
    <dgm:pt modelId="{6B0DC622-F49D-489E-838A-050B3E8B2AC1}" type="pres">
      <dgm:prSet presAssocID="{6E80ACAF-D187-4743-BA18-C9DFAC46A9EF}" presName="child" presStyleLbl="alignAccFollowNode1" presStyleIdx="5" presStyleCnt="6">
        <dgm:presLayoutVars>
          <dgm:chMax val="0"/>
          <dgm:bulletEnabled val="1"/>
        </dgm:presLayoutVars>
      </dgm:prSet>
      <dgm:spPr/>
      <dgm:t>
        <a:bodyPr/>
        <a:lstStyle/>
        <a:p>
          <a:endParaRPr lang="en-US"/>
        </a:p>
      </dgm:t>
    </dgm:pt>
  </dgm:ptLst>
  <dgm:cxnLst>
    <dgm:cxn modelId="{218EE8AE-9AF8-4181-8148-9DEDB8A6DE2D}" srcId="{A4A44661-F6B7-4A48-BAC1-734ED9E33FAB}" destId="{F935FE13-E35A-45EC-9DB7-5D55CF6AF625}" srcOrd="1" destOrd="0" parTransId="{6C374385-5EA2-4B5A-B9E0-40BBEDE5DA84}" sibTransId="{93E0D0D0-D507-4570-822D-357D9211B508}"/>
    <dgm:cxn modelId="{09FC61DC-DF71-4C8A-B49A-37155C2850AF}" srcId="{A4A44661-F6B7-4A48-BAC1-734ED9E33FAB}" destId="{6E80ACAF-D187-4743-BA18-C9DFAC46A9EF}" srcOrd="5" destOrd="0" parTransId="{4FB50F07-860F-4B2C-B478-427FA17E2131}" sibTransId="{1D0FEE96-3E81-4053-BCAB-F030CDAF76FD}"/>
    <dgm:cxn modelId="{6BE1720F-84A8-46CA-9A77-80E1E0842ACD}" srcId="{0F42B2AA-7956-44B7-A8F6-424C855E8443}" destId="{A4A44661-F6B7-4A48-BAC1-734ED9E33FAB}" srcOrd="0" destOrd="0" parTransId="{0932FF69-72F7-429B-937A-69193FA46644}" sibTransId="{AD1AB7DE-B6BE-42DC-B61A-DA13BE7A021F}"/>
    <dgm:cxn modelId="{50C31C7A-A5C0-45C4-8850-BFE5AAAC3CD1}" type="presOf" srcId="{F6867D7C-2FEA-4B17-89D2-C9D09E5FC04E}" destId="{D90813BC-17E7-40B0-824E-DDA18D11D736}" srcOrd="0" destOrd="0" presId="urn:microsoft.com/office/officeart/2005/8/layout/lProcess1"/>
    <dgm:cxn modelId="{0708C876-DD65-433A-836F-AF0CBF9B025B}" type="presOf" srcId="{5A37B9C5-9775-4900-A5A1-B752B14BE3F2}" destId="{CC8822C9-0D1D-4EB3-A341-D61979664AB4}" srcOrd="0" destOrd="0" presId="urn:microsoft.com/office/officeart/2005/8/layout/lProcess1"/>
    <dgm:cxn modelId="{95FE248D-247F-4D3E-A535-BC599FE5B594}" type="presOf" srcId="{5A3A05A6-04C2-413D-94D5-E3776BFC1F7F}" destId="{9757113A-8F01-4EB9-B196-C2F86A6844B6}" srcOrd="0" destOrd="0" presId="urn:microsoft.com/office/officeart/2005/8/layout/lProcess1"/>
    <dgm:cxn modelId="{719E4109-3FCE-45A1-B28B-A7FF7E4698C6}" type="presOf" srcId="{7C763E1F-B8E3-4C4E-A769-98B1CC4F9486}" destId="{D14B27D4-6F62-42F1-A7C8-91F2CBBFF88F}" srcOrd="0" destOrd="0" presId="urn:microsoft.com/office/officeart/2005/8/layout/lProcess1"/>
    <dgm:cxn modelId="{B77C19A9-5716-46D6-82B5-0A2BB8F6A9F2}" srcId="{A4A44661-F6B7-4A48-BAC1-734ED9E33FAB}" destId="{7C763E1F-B8E3-4C4E-A769-98B1CC4F9486}" srcOrd="4" destOrd="0" parTransId="{882C2A82-DC9B-4625-8D4C-D1CFF8D4DDAF}" sibTransId="{720A050E-1FD5-411E-9BB9-0CC45B7EAD93}"/>
    <dgm:cxn modelId="{6DD74E10-CF79-4FD2-9405-1B78F71ED033}" type="presOf" srcId="{F935FE13-E35A-45EC-9DB7-5D55CF6AF625}" destId="{71039CBE-60F4-4315-9F46-1F5206A003FB}" srcOrd="0" destOrd="0" presId="urn:microsoft.com/office/officeart/2005/8/layout/lProcess1"/>
    <dgm:cxn modelId="{BFCA75F9-7B99-474D-B92D-EE180F00A1C2}" type="presOf" srcId="{0F42B2AA-7956-44B7-A8F6-424C855E8443}" destId="{8FDB3DC1-0EF4-40D8-9A7C-EB82F18B3D88}" srcOrd="0" destOrd="0" presId="urn:microsoft.com/office/officeart/2005/8/layout/lProcess1"/>
    <dgm:cxn modelId="{3025E006-FC7E-40C5-8E09-E526BA55C2C8}" type="presOf" srcId="{A4A44661-F6B7-4A48-BAC1-734ED9E33FAB}" destId="{DDE23F1B-D7D3-4129-A874-09A2792BC514}" srcOrd="0" destOrd="0" presId="urn:microsoft.com/office/officeart/2005/8/layout/lProcess1"/>
    <dgm:cxn modelId="{FE7731BE-7AD8-4D48-9BC8-49EB866ED990}" type="presOf" srcId="{6E80ACAF-D187-4743-BA18-C9DFAC46A9EF}" destId="{6B0DC622-F49D-489E-838A-050B3E8B2AC1}" srcOrd="0" destOrd="0" presId="urn:microsoft.com/office/officeart/2005/8/layout/lProcess1"/>
    <dgm:cxn modelId="{247FFE8E-F5E7-493B-86AF-E3C273686D52}" type="presOf" srcId="{93E0D0D0-D507-4570-822D-357D9211B508}" destId="{A586804E-1506-4465-8596-D8F9032708FE}" srcOrd="0" destOrd="0" presId="urn:microsoft.com/office/officeart/2005/8/layout/lProcess1"/>
    <dgm:cxn modelId="{F99D7E2D-5DAC-4983-A823-68FF2F8858B8}" type="presOf" srcId="{2A92B160-0149-4558-82EF-BC7B77D3F256}" destId="{3ED832F2-8422-47B0-863F-C86760C771D9}" srcOrd="0" destOrd="0" presId="urn:microsoft.com/office/officeart/2005/8/layout/lProcess1"/>
    <dgm:cxn modelId="{9585C615-B3DA-469F-B8DE-19CE65018A23}" type="presOf" srcId="{1307937F-4B84-44B7-805B-AE5191842E88}" destId="{D1C54B6A-5E4C-4BEA-93A1-390C2A3BE9CA}" srcOrd="0" destOrd="0" presId="urn:microsoft.com/office/officeart/2005/8/layout/lProcess1"/>
    <dgm:cxn modelId="{BD395025-8BB8-4B18-AC59-3FC9FCE6C876}" type="presOf" srcId="{720A050E-1FD5-411E-9BB9-0CC45B7EAD93}" destId="{1BA325A6-0DEE-40EC-ADA0-659EFE40CEFD}" srcOrd="0" destOrd="0" presId="urn:microsoft.com/office/officeart/2005/8/layout/lProcess1"/>
    <dgm:cxn modelId="{AB36B1AB-F668-49C9-A069-93781F52BE40}" type="presOf" srcId="{6C567E78-251F-4C87-95A6-269C38A7FA16}" destId="{6D52AEDE-A2C1-472B-B9BA-7FF0FADE9D8E}" srcOrd="0" destOrd="0" presId="urn:microsoft.com/office/officeart/2005/8/layout/lProcess1"/>
    <dgm:cxn modelId="{9CE41797-324C-4E27-BFCB-A5B076A473FB}" srcId="{A4A44661-F6B7-4A48-BAC1-734ED9E33FAB}" destId="{F6867D7C-2FEA-4B17-89D2-C9D09E5FC04E}" srcOrd="3" destOrd="0" parTransId="{F57999CE-1045-4945-99C2-75EE1C96DBD1}" sibTransId="{1307937F-4B84-44B7-805B-AE5191842E88}"/>
    <dgm:cxn modelId="{4B2C8D69-D4D6-49FB-8020-03111211E92E}" srcId="{A4A44661-F6B7-4A48-BAC1-734ED9E33FAB}" destId="{5A37B9C5-9775-4900-A5A1-B752B14BE3F2}" srcOrd="2" destOrd="0" parTransId="{30343678-BB99-481B-9743-33050A5AA77A}" sibTransId="{42FD3691-5C60-4107-8B62-CA9F1A9A4014}"/>
    <dgm:cxn modelId="{3D04A317-4CA6-4840-93C2-CC15880FA1B5}" srcId="{A4A44661-F6B7-4A48-BAC1-734ED9E33FAB}" destId="{5A3A05A6-04C2-413D-94D5-E3776BFC1F7F}" srcOrd="0" destOrd="0" parTransId="{2A92B160-0149-4558-82EF-BC7B77D3F256}" sibTransId="{6C567E78-251F-4C87-95A6-269C38A7FA16}"/>
    <dgm:cxn modelId="{D90D8300-F516-42B3-8A9E-C73B63F8C28C}" type="presOf" srcId="{42FD3691-5C60-4107-8B62-CA9F1A9A4014}" destId="{99CFC3EC-5322-479B-A1B7-9869B2C5413D}" srcOrd="0" destOrd="0" presId="urn:microsoft.com/office/officeart/2005/8/layout/lProcess1"/>
    <dgm:cxn modelId="{FEADC20B-B063-4D85-9D4A-4D181AA104CF}" type="presParOf" srcId="{8FDB3DC1-0EF4-40D8-9A7C-EB82F18B3D88}" destId="{DA008096-D1EE-44B1-AED7-31CE15BD9962}" srcOrd="0" destOrd="0" presId="urn:microsoft.com/office/officeart/2005/8/layout/lProcess1"/>
    <dgm:cxn modelId="{237B098E-00BC-48BC-B1E3-D45045E43E53}" type="presParOf" srcId="{DA008096-D1EE-44B1-AED7-31CE15BD9962}" destId="{DDE23F1B-D7D3-4129-A874-09A2792BC514}" srcOrd="0" destOrd="0" presId="urn:microsoft.com/office/officeart/2005/8/layout/lProcess1"/>
    <dgm:cxn modelId="{7758863F-8944-4AA1-89DA-FA765551A28F}" type="presParOf" srcId="{DA008096-D1EE-44B1-AED7-31CE15BD9962}" destId="{3ED832F2-8422-47B0-863F-C86760C771D9}" srcOrd="1" destOrd="0" presId="urn:microsoft.com/office/officeart/2005/8/layout/lProcess1"/>
    <dgm:cxn modelId="{20D4CA70-E5B6-40CF-8529-5A72A9AEDC6D}" type="presParOf" srcId="{DA008096-D1EE-44B1-AED7-31CE15BD9962}" destId="{9757113A-8F01-4EB9-B196-C2F86A6844B6}" srcOrd="2" destOrd="0" presId="urn:microsoft.com/office/officeart/2005/8/layout/lProcess1"/>
    <dgm:cxn modelId="{5D7ED448-D1B6-49ED-AEBA-9F5CD57BAAC9}" type="presParOf" srcId="{DA008096-D1EE-44B1-AED7-31CE15BD9962}" destId="{6D52AEDE-A2C1-472B-B9BA-7FF0FADE9D8E}" srcOrd="3" destOrd="0" presId="urn:microsoft.com/office/officeart/2005/8/layout/lProcess1"/>
    <dgm:cxn modelId="{CF84F85A-99ED-4152-9219-457F9F2A4969}" type="presParOf" srcId="{DA008096-D1EE-44B1-AED7-31CE15BD9962}" destId="{71039CBE-60F4-4315-9F46-1F5206A003FB}" srcOrd="4" destOrd="0" presId="urn:microsoft.com/office/officeart/2005/8/layout/lProcess1"/>
    <dgm:cxn modelId="{0C3B55CE-E330-4AD3-9E7D-E237D9570198}" type="presParOf" srcId="{DA008096-D1EE-44B1-AED7-31CE15BD9962}" destId="{A586804E-1506-4465-8596-D8F9032708FE}" srcOrd="5" destOrd="0" presId="urn:microsoft.com/office/officeart/2005/8/layout/lProcess1"/>
    <dgm:cxn modelId="{551E5661-096D-4138-8309-60FB52CED839}" type="presParOf" srcId="{DA008096-D1EE-44B1-AED7-31CE15BD9962}" destId="{CC8822C9-0D1D-4EB3-A341-D61979664AB4}" srcOrd="6" destOrd="0" presId="urn:microsoft.com/office/officeart/2005/8/layout/lProcess1"/>
    <dgm:cxn modelId="{8C5C4937-8D15-4D67-A14E-0418C3C87A95}" type="presParOf" srcId="{DA008096-D1EE-44B1-AED7-31CE15BD9962}" destId="{99CFC3EC-5322-479B-A1B7-9869B2C5413D}" srcOrd="7" destOrd="0" presId="urn:microsoft.com/office/officeart/2005/8/layout/lProcess1"/>
    <dgm:cxn modelId="{285B06FA-DB03-41DC-BFF7-A955671C5197}" type="presParOf" srcId="{DA008096-D1EE-44B1-AED7-31CE15BD9962}" destId="{D90813BC-17E7-40B0-824E-DDA18D11D736}" srcOrd="8" destOrd="0" presId="urn:microsoft.com/office/officeart/2005/8/layout/lProcess1"/>
    <dgm:cxn modelId="{CDDB8B92-ED18-4D74-86DA-CD0F10551CB4}" type="presParOf" srcId="{DA008096-D1EE-44B1-AED7-31CE15BD9962}" destId="{D1C54B6A-5E4C-4BEA-93A1-390C2A3BE9CA}" srcOrd="9" destOrd="0" presId="urn:microsoft.com/office/officeart/2005/8/layout/lProcess1"/>
    <dgm:cxn modelId="{0AFA6712-E2C3-4213-AB94-4B24035B7BCC}" type="presParOf" srcId="{DA008096-D1EE-44B1-AED7-31CE15BD9962}" destId="{D14B27D4-6F62-42F1-A7C8-91F2CBBFF88F}" srcOrd="10" destOrd="0" presId="urn:microsoft.com/office/officeart/2005/8/layout/lProcess1"/>
    <dgm:cxn modelId="{DB59B488-1ACF-44A0-9386-51DCD8C00894}" type="presParOf" srcId="{DA008096-D1EE-44B1-AED7-31CE15BD9962}" destId="{1BA325A6-0DEE-40EC-ADA0-659EFE40CEFD}" srcOrd="11" destOrd="0" presId="urn:microsoft.com/office/officeart/2005/8/layout/lProcess1"/>
    <dgm:cxn modelId="{9DD361A4-C444-4F61-85BC-C59957E3BD71}" type="presParOf" srcId="{DA008096-D1EE-44B1-AED7-31CE15BD9962}" destId="{6B0DC622-F49D-489E-838A-050B3E8B2AC1}" srcOrd="12" destOrd="0" presId="urn:microsoft.com/office/officeart/2005/8/layout/lProcess1"/>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B37DB-8E5C-4FFC-8F07-5711863782A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D08A4E6-63D0-4E29-A0E5-C1182B006047}">
      <dgm:prSet phldrT="[Text]"/>
      <dgm:spPr/>
      <dgm:t>
        <a:bodyPr/>
        <a:lstStyle/>
        <a:p>
          <a:r>
            <a:rPr lang="en-US" dirty="0" smtClean="0"/>
            <a:t>1</a:t>
          </a:r>
          <a:endParaRPr lang="en-US" dirty="0"/>
        </a:p>
      </dgm:t>
    </dgm:pt>
    <dgm:pt modelId="{95BD8C0F-B0E5-4026-8597-6B538CCD0D17}" type="parTrans" cxnId="{E5F379EE-0E81-40D7-BE8F-8B91A4679377}">
      <dgm:prSet/>
      <dgm:spPr/>
      <dgm:t>
        <a:bodyPr/>
        <a:lstStyle/>
        <a:p>
          <a:endParaRPr lang="en-US"/>
        </a:p>
      </dgm:t>
    </dgm:pt>
    <dgm:pt modelId="{D7777A65-59AC-457D-8BF5-ACA679C083C2}" type="sibTrans" cxnId="{E5F379EE-0E81-40D7-BE8F-8B91A4679377}">
      <dgm:prSet/>
      <dgm:spPr/>
      <dgm:t>
        <a:bodyPr/>
        <a:lstStyle/>
        <a:p>
          <a:endParaRPr lang="en-US"/>
        </a:p>
      </dgm:t>
    </dgm:pt>
    <dgm:pt modelId="{FC856DA6-4CD3-44FA-A959-E4F3598B188A}">
      <dgm:prSet phldrT="[Text]"/>
      <dgm:spPr/>
      <dgm:t>
        <a:bodyPr/>
        <a:lstStyle/>
        <a:p>
          <a:r>
            <a:rPr lang="en-US" dirty="0" smtClean="0"/>
            <a:t>Identifying key aspect of functioning (processes and properties)</a:t>
          </a:r>
          <a:endParaRPr lang="en-US" dirty="0"/>
        </a:p>
      </dgm:t>
    </dgm:pt>
    <dgm:pt modelId="{D4429726-B348-44E5-9DC0-AEE5C6D8B2E4}" type="parTrans" cxnId="{0EC95378-5370-49B3-99A4-67A213C9F940}">
      <dgm:prSet/>
      <dgm:spPr/>
      <dgm:t>
        <a:bodyPr/>
        <a:lstStyle/>
        <a:p>
          <a:endParaRPr lang="en-US"/>
        </a:p>
      </dgm:t>
    </dgm:pt>
    <dgm:pt modelId="{3020D3AD-3C07-4D77-AF3E-508EEC5AE53D}" type="sibTrans" cxnId="{0EC95378-5370-49B3-99A4-67A213C9F940}">
      <dgm:prSet/>
      <dgm:spPr/>
      <dgm:t>
        <a:bodyPr/>
        <a:lstStyle/>
        <a:p>
          <a:endParaRPr lang="en-US"/>
        </a:p>
      </dgm:t>
    </dgm:pt>
    <dgm:pt modelId="{FF249639-286F-4756-AF42-206C9475B66E}">
      <dgm:prSet phldrT="[Text]"/>
      <dgm:spPr/>
      <dgm:t>
        <a:bodyPr/>
        <a:lstStyle/>
        <a:p>
          <a:r>
            <a:rPr lang="en-US" dirty="0" smtClean="0"/>
            <a:t>2</a:t>
          </a:r>
          <a:endParaRPr lang="en-US" dirty="0"/>
        </a:p>
      </dgm:t>
    </dgm:pt>
    <dgm:pt modelId="{0779960D-56E8-446C-85A7-8018C1B29AE1}" type="parTrans" cxnId="{280EF94A-8354-493E-877F-DC2A071D48E9}">
      <dgm:prSet/>
      <dgm:spPr/>
      <dgm:t>
        <a:bodyPr/>
        <a:lstStyle/>
        <a:p>
          <a:endParaRPr lang="en-US"/>
        </a:p>
      </dgm:t>
    </dgm:pt>
    <dgm:pt modelId="{8C17101B-6F02-4DFA-AB75-D5C63F962424}" type="sibTrans" cxnId="{280EF94A-8354-493E-877F-DC2A071D48E9}">
      <dgm:prSet/>
      <dgm:spPr/>
      <dgm:t>
        <a:bodyPr/>
        <a:lstStyle/>
        <a:p>
          <a:endParaRPr lang="en-US"/>
        </a:p>
      </dgm:t>
    </dgm:pt>
    <dgm:pt modelId="{6B2E0373-9855-4C72-85D8-3B3465978A48}">
      <dgm:prSet phldrT="[Text]"/>
      <dgm:spPr/>
      <dgm:t>
        <a:bodyPr/>
        <a:lstStyle/>
        <a:p>
          <a:r>
            <a:rPr lang="en-US" dirty="0" smtClean="0"/>
            <a:t>Identifying mechanisms  by which the components are facilitated by taxa</a:t>
          </a:r>
          <a:endParaRPr lang="en-US" dirty="0"/>
        </a:p>
      </dgm:t>
    </dgm:pt>
    <dgm:pt modelId="{58AF1ACE-DE12-40F3-8C0B-304E92AE5274}" type="parTrans" cxnId="{6C42D9B5-20BD-4E06-BBAB-302C5F71A042}">
      <dgm:prSet/>
      <dgm:spPr/>
      <dgm:t>
        <a:bodyPr/>
        <a:lstStyle/>
        <a:p>
          <a:endParaRPr lang="en-US"/>
        </a:p>
      </dgm:t>
    </dgm:pt>
    <dgm:pt modelId="{E4B80A44-155F-4E26-98A7-94FF03C1EA4E}" type="sibTrans" cxnId="{6C42D9B5-20BD-4E06-BBAB-302C5F71A042}">
      <dgm:prSet/>
      <dgm:spPr/>
      <dgm:t>
        <a:bodyPr/>
        <a:lstStyle/>
        <a:p>
          <a:endParaRPr lang="en-US"/>
        </a:p>
      </dgm:t>
    </dgm:pt>
    <dgm:pt modelId="{9CE94873-A449-48E3-8C71-8BCA6FE900F7}">
      <dgm:prSet phldrT="[Text]"/>
      <dgm:spPr/>
      <dgm:t>
        <a:bodyPr/>
        <a:lstStyle/>
        <a:p>
          <a:r>
            <a:rPr lang="en-US" dirty="0" smtClean="0"/>
            <a:t>Identifying the Biological traits that can be used as indicators of components</a:t>
          </a:r>
          <a:endParaRPr lang="en-US" dirty="0"/>
        </a:p>
      </dgm:t>
    </dgm:pt>
    <dgm:pt modelId="{E4347F45-2F58-4225-B2FA-159D6B4668B6}" type="parTrans" cxnId="{4819BDC8-70A2-4B99-9B07-92F54139441C}">
      <dgm:prSet/>
      <dgm:spPr/>
      <dgm:t>
        <a:bodyPr/>
        <a:lstStyle/>
        <a:p>
          <a:endParaRPr lang="en-US"/>
        </a:p>
      </dgm:t>
    </dgm:pt>
    <dgm:pt modelId="{42350447-8882-456C-82E7-99E70AA822CC}" type="sibTrans" cxnId="{4819BDC8-70A2-4B99-9B07-92F54139441C}">
      <dgm:prSet/>
      <dgm:spPr/>
      <dgm:t>
        <a:bodyPr/>
        <a:lstStyle/>
        <a:p>
          <a:endParaRPr lang="en-US"/>
        </a:p>
      </dgm:t>
    </dgm:pt>
    <dgm:pt modelId="{A245FAFC-E8C8-43E5-A5EC-B16824E3D8BA}">
      <dgm:prSet phldrT="[Text]"/>
      <dgm:spPr/>
      <dgm:t>
        <a:bodyPr/>
        <a:lstStyle/>
        <a:p>
          <a:r>
            <a:rPr lang="en-US" dirty="0" smtClean="0"/>
            <a:t>3</a:t>
          </a:r>
          <a:endParaRPr lang="en-US" dirty="0"/>
        </a:p>
      </dgm:t>
    </dgm:pt>
    <dgm:pt modelId="{2F1A33E0-4231-4543-A813-EF027B53184A}" type="sibTrans" cxnId="{48577699-F780-42A2-84DF-B5ABC879C398}">
      <dgm:prSet/>
      <dgm:spPr/>
      <dgm:t>
        <a:bodyPr/>
        <a:lstStyle/>
        <a:p>
          <a:endParaRPr lang="en-US"/>
        </a:p>
      </dgm:t>
    </dgm:pt>
    <dgm:pt modelId="{A3AA0D94-18F4-4EBF-8413-60BB85B9EF1E}" type="parTrans" cxnId="{48577699-F780-42A2-84DF-B5ABC879C398}">
      <dgm:prSet/>
      <dgm:spPr/>
      <dgm:t>
        <a:bodyPr/>
        <a:lstStyle/>
        <a:p>
          <a:endParaRPr lang="en-US"/>
        </a:p>
      </dgm:t>
    </dgm:pt>
    <dgm:pt modelId="{0E0095DC-6A43-4040-9372-95EA5FBF0210}" type="pres">
      <dgm:prSet presAssocID="{AC1B37DB-8E5C-4FFC-8F07-5711863782AC}" presName="linearFlow" presStyleCnt="0">
        <dgm:presLayoutVars>
          <dgm:dir/>
          <dgm:animLvl val="lvl"/>
          <dgm:resizeHandles val="exact"/>
        </dgm:presLayoutVars>
      </dgm:prSet>
      <dgm:spPr/>
      <dgm:t>
        <a:bodyPr/>
        <a:lstStyle/>
        <a:p>
          <a:endParaRPr lang="en-US"/>
        </a:p>
      </dgm:t>
    </dgm:pt>
    <dgm:pt modelId="{F7D4800C-8B48-46BD-A3E4-7BD453778D15}" type="pres">
      <dgm:prSet presAssocID="{7D08A4E6-63D0-4E29-A0E5-C1182B006047}" presName="composite" presStyleCnt="0"/>
      <dgm:spPr/>
    </dgm:pt>
    <dgm:pt modelId="{01BAD293-2982-4FFC-AB62-4623E618DA75}" type="pres">
      <dgm:prSet presAssocID="{7D08A4E6-63D0-4E29-A0E5-C1182B006047}" presName="parentText" presStyleLbl="alignNode1" presStyleIdx="0" presStyleCnt="3">
        <dgm:presLayoutVars>
          <dgm:chMax val="1"/>
          <dgm:bulletEnabled val="1"/>
        </dgm:presLayoutVars>
      </dgm:prSet>
      <dgm:spPr/>
      <dgm:t>
        <a:bodyPr/>
        <a:lstStyle/>
        <a:p>
          <a:endParaRPr lang="en-US"/>
        </a:p>
      </dgm:t>
    </dgm:pt>
    <dgm:pt modelId="{9E89F9C8-C1D7-47AE-93BB-22D6F0B64F5B}" type="pres">
      <dgm:prSet presAssocID="{7D08A4E6-63D0-4E29-A0E5-C1182B006047}" presName="descendantText" presStyleLbl="alignAcc1" presStyleIdx="0" presStyleCnt="3">
        <dgm:presLayoutVars>
          <dgm:bulletEnabled val="1"/>
        </dgm:presLayoutVars>
      </dgm:prSet>
      <dgm:spPr/>
      <dgm:t>
        <a:bodyPr/>
        <a:lstStyle/>
        <a:p>
          <a:endParaRPr lang="en-US"/>
        </a:p>
      </dgm:t>
    </dgm:pt>
    <dgm:pt modelId="{DA3D2C11-4570-4F11-9ABE-7222150260A5}" type="pres">
      <dgm:prSet presAssocID="{D7777A65-59AC-457D-8BF5-ACA679C083C2}" presName="sp" presStyleCnt="0"/>
      <dgm:spPr/>
    </dgm:pt>
    <dgm:pt modelId="{06AE929E-EA04-4E82-BC84-D4DBFF199830}" type="pres">
      <dgm:prSet presAssocID="{FF249639-286F-4756-AF42-206C9475B66E}" presName="composite" presStyleCnt="0"/>
      <dgm:spPr/>
    </dgm:pt>
    <dgm:pt modelId="{5B6869EC-D0CD-4EE6-8612-6E6E5D417259}" type="pres">
      <dgm:prSet presAssocID="{FF249639-286F-4756-AF42-206C9475B66E}" presName="parentText" presStyleLbl="alignNode1" presStyleIdx="1" presStyleCnt="3" custLinFactNeighborX="0" custLinFactNeighborY="-1337">
        <dgm:presLayoutVars>
          <dgm:chMax val="1"/>
          <dgm:bulletEnabled val="1"/>
        </dgm:presLayoutVars>
      </dgm:prSet>
      <dgm:spPr/>
      <dgm:t>
        <a:bodyPr/>
        <a:lstStyle/>
        <a:p>
          <a:endParaRPr lang="en-US"/>
        </a:p>
      </dgm:t>
    </dgm:pt>
    <dgm:pt modelId="{376ED74A-BEF9-4A7E-8A3F-5B274B93914E}" type="pres">
      <dgm:prSet presAssocID="{FF249639-286F-4756-AF42-206C9475B66E}" presName="descendantText" presStyleLbl="alignAcc1" presStyleIdx="1" presStyleCnt="3">
        <dgm:presLayoutVars>
          <dgm:bulletEnabled val="1"/>
        </dgm:presLayoutVars>
      </dgm:prSet>
      <dgm:spPr/>
      <dgm:t>
        <a:bodyPr/>
        <a:lstStyle/>
        <a:p>
          <a:endParaRPr lang="en-US"/>
        </a:p>
      </dgm:t>
    </dgm:pt>
    <dgm:pt modelId="{42E3C8CC-82F2-4159-9D13-B1237EB2A9F5}" type="pres">
      <dgm:prSet presAssocID="{8C17101B-6F02-4DFA-AB75-D5C63F962424}" presName="sp" presStyleCnt="0"/>
      <dgm:spPr/>
    </dgm:pt>
    <dgm:pt modelId="{F7961CA1-6AA9-4F53-AED2-AE0A95B1E747}" type="pres">
      <dgm:prSet presAssocID="{A245FAFC-E8C8-43E5-A5EC-B16824E3D8BA}" presName="composite" presStyleCnt="0"/>
      <dgm:spPr/>
    </dgm:pt>
    <dgm:pt modelId="{6D12DB6C-AABE-427A-BF60-28E1F125A61F}" type="pres">
      <dgm:prSet presAssocID="{A245FAFC-E8C8-43E5-A5EC-B16824E3D8BA}" presName="parentText" presStyleLbl="alignNode1" presStyleIdx="2" presStyleCnt="3">
        <dgm:presLayoutVars>
          <dgm:chMax val="1"/>
          <dgm:bulletEnabled val="1"/>
        </dgm:presLayoutVars>
      </dgm:prSet>
      <dgm:spPr/>
      <dgm:t>
        <a:bodyPr/>
        <a:lstStyle/>
        <a:p>
          <a:endParaRPr lang="en-US"/>
        </a:p>
      </dgm:t>
    </dgm:pt>
    <dgm:pt modelId="{FCD2D99D-FE2C-427A-AC0D-F70F17DD3676}" type="pres">
      <dgm:prSet presAssocID="{A245FAFC-E8C8-43E5-A5EC-B16824E3D8BA}" presName="descendantText" presStyleLbl="alignAcc1" presStyleIdx="2" presStyleCnt="3" custLinFactNeighborX="549" custLinFactNeighborY="1274">
        <dgm:presLayoutVars>
          <dgm:bulletEnabled val="1"/>
        </dgm:presLayoutVars>
      </dgm:prSet>
      <dgm:spPr/>
      <dgm:t>
        <a:bodyPr/>
        <a:lstStyle/>
        <a:p>
          <a:endParaRPr lang="en-US"/>
        </a:p>
      </dgm:t>
    </dgm:pt>
  </dgm:ptLst>
  <dgm:cxnLst>
    <dgm:cxn modelId="{280EF94A-8354-493E-877F-DC2A071D48E9}" srcId="{AC1B37DB-8E5C-4FFC-8F07-5711863782AC}" destId="{FF249639-286F-4756-AF42-206C9475B66E}" srcOrd="1" destOrd="0" parTransId="{0779960D-56E8-446C-85A7-8018C1B29AE1}" sibTransId="{8C17101B-6F02-4DFA-AB75-D5C63F962424}"/>
    <dgm:cxn modelId="{0EC95378-5370-49B3-99A4-67A213C9F940}" srcId="{7D08A4E6-63D0-4E29-A0E5-C1182B006047}" destId="{FC856DA6-4CD3-44FA-A959-E4F3598B188A}" srcOrd="0" destOrd="0" parTransId="{D4429726-B348-44E5-9DC0-AEE5C6D8B2E4}" sibTransId="{3020D3AD-3C07-4D77-AF3E-508EEC5AE53D}"/>
    <dgm:cxn modelId="{6C42D9B5-20BD-4E06-BBAB-302C5F71A042}" srcId="{FF249639-286F-4756-AF42-206C9475B66E}" destId="{6B2E0373-9855-4C72-85D8-3B3465978A48}" srcOrd="0" destOrd="0" parTransId="{58AF1ACE-DE12-40F3-8C0B-304E92AE5274}" sibTransId="{E4B80A44-155F-4E26-98A7-94FF03C1EA4E}"/>
    <dgm:cxn modelId="{D03A6B3F-86FC-4889-8815-5F95DE3DAF6E}" type="presOf" srcId="{AC1B37DB-8E5C-4FFC-8F07-5711863782AC}" destId="{0E0095DC-6A43-4040-9372-95EA5FBF0210}" srcOrd="0" destOrd="0" presId="urn:microsoft.com/office/officeart/2005/8/layout/chevron2"/>
    <dgm:cxn modelId="{1EAA97AC-D8C6-43D7-B1AF-B11269625CAC}" type="presOf" srcId="{FC856DA6-4CD3-44FA-A959-E4F3598B188A}" destId="{9E89F9C8-C1D7-47AE-93BB-22D6F0B64F5B}" srcOrd="0" destOrd="0" presId="urn:microsoft.com/office/officeart/2005/8/layout/chevron2"/>
    <dgm:cxn modelId="{5B584EF5-AFBF-4A3B-86FD-B67B49F0C6F2}" type="presOf" srcId="{6B2E0373-9855-4C72-85D8-3B3465978A48}" destId="{376ED74A-BEF9-4A7E-8A3F-5B274B93914E}" srcOrd="0" destOrd="0" presId="urn:microsoft.com/office/officeart/2005/8/layout/chevron2"/>
    <dgm:cxn modelId="{26F9DC1C-A93B-4821-A0A6-DD4F0289FBEC}" type="presOf" srcId="{A245FAFC-E8C8-43E5-A5EC-B16824E3D8BA}" destId="{6D12DB6C-AABE-427A-BF60-28E1F125A61F}" srcOrd="0" destOrd="0" presId="urn:microsoft.com/office/officeart/2005/8/layout/chevron2"/>
    <dgm:cxn modelId="{120B9526-7946-4936-A96A-227676E6EF67}" type="presOf" srcId="{FF249639-286F-4756-AF42-206C9475B66E}" destId="{5B6869EC-D0CD-4EE6-8612-6E6E5D417259}" srcOrd="0" destOrd="0" presId="urn:microsoft.com/office/officeart/2005/8/layout/chevron2"/>
    <dgm:cxn modelId="{EA7597BB-FB59-4669-AAF3-FB40362C9BD2}" type="presOf" srcId="{7D08A4E6-63D0-4E29-A0E5-C1182B006047}" destId="{01BAD293-2982-4FFC-AB62-4623E618DA75}" srcOrd="0" destOrd="0" presId="urn:microsoft.com/office/officeart/2005/8/layout/chevron2"/>
    <dgm:cxn modelId="{48577699-F780-42A2-84DF-B5ABC879C398}" srcId="{AC1B37DB-8E5C-4FFC-8F07-5711863782AC}" destId="{A245FAFC-E8C8-43E5-A5EC-B16824E3D8BA}" srcOrd="2" destOrd="0" parTransId="{A3AA0D94-18F4-4EBF-8413-60BB85B9EF1E}" sibTransId="{2F1A33E0-4231-4543-A813-EF027B53184A}"/>
    <dgm:cxn modelId="{4819BDC8-70A2-4B99-9B07-92F54139441C}" srcId="{A245FAFC-E8C8-43E5-A5EC-B16824E3D8BA}" destId="{9CE94873-A449-48E3-8C71-8BCA6FE900F7}" srcOrd="0" destOrd="0" parTransId="{E4347F45-2F58-4225-B2FA-159D6B4668B6}" sibTransId="{42350447-8882-456C-82E7-99E70AA822CC}"/>
    <dgm:cxn modelId="{E5F379EE-0E81-40D7-BE8F-8B91A4679377}" srcId="{AC1B37DB-8E5C-4FFC-8F07-5711863782AC}" destId="{7D08A4E6-63D0-4E29-A0E5-C1182B006047}" srcOrd="0" destOrd="0" parTransId="{95BD8C0F-B0E5-4026-8597-6B538CCD0D17}" sibTransId="{D7777A65-59AC-457D-8BF5-ACA679C083C2}"/>
    <dgm:cxn modelId="{6FD02D66-E61E-4B05-A2D2-1884C67CC6B5}" type="presOf" srcId="{9CE94873-A449-48E3-8C71-8BCA6FE900F7}" destId="{FCD2D99D-FE2C-427A-AC0D-F70F17DD3676}" srcOrd="0" destOrd="0" presId="urn:microsoft.com/office/officeart/2005/8/layout/chevron2"/>
    <dgm:cxn modelId="{501AC13B-BBB7-43C9-B443-1298BA9C5437}" type="presParOf" srcId="{0E0095DC-6A43-4040-9372-95EA5FBF0210}" destId="{F7D4800C-8B48-46BD-A3E4-7BD453778D15}" srcOrd="0" destOrd="0" presId="urn:microsoft.com/office/officeart/2005/8/layout/chevron2"/>
    <dgm:cxn modelId="{D584EBA5-659D-42FC-B701-0A50DE8CAFD9}" type="presParOf" srcId="{F7D4800C-8B48-46BD-A3E4-7BD453778D15}" destId="{01BAD293-2982-4FFC-AB62-4623E618DA75}" srcOrd="0" destOrd="0" presId="urn:microsoft.com/office/officeart/2005/8/layout/chevron2"/>
    <dgm:cxn modelId="{2C7CF3FE-0191-4136-9307-CA54062A2265}" type="presParOf" srcId="{F7D4800C-8B48-46BD-A3E4-7BD453778D15}" destId="{9E89F9C8-C1D7-47AE-93BB-22D6F0B64F5B}" srcOrd="1" destOrd="0" presId="urn:microsoft.com/office/officeart/2005/8/layout/chevron2"/>
    <dgm:cxn modelId="{D0DD8D72-D1A5-45D9-9565-F8E6FC1AC84C}" type="presParOf" srcId="{0E0095DC-6A43-4040-9372-95EA5FBF0210}" destId="{DA3D2C11-4570-4F11-9ABE-7222150260A5}" srcOrd="1" destOrd="0" presId="urn:microsoft.com/office/officeart/2005/8/layout/chevron2"/>
    <dgm:cxn modelId="{64B8E050-BD7E-4C9D-8F3D-D23B9AEB37D3}" type="presParOf" srcId="{0E0095DC-6A43-4040-9372-95EA5FBF0210}" destId="{06AE929E-EA04-4E82-BC84-D4DBFF199830}" srcOrd="2" destOrd="0" presId="urn:microsoft.com/office/officeart/2005/8/layout/chevron2"/>
    <dgm:cxn modelId="{B1FB2E0C-C5A5-467F-B4B8-8848BE68C561}" type="presParOf" srcId="{06AE929E-EA04-4E82-BC84-D4DBFF199830}" destId="{5B6869EC-D0CD-4EE6-8612-6E6E5D417259}" srcOrd="0" destOrd="0" presId="urn:microsoft.com/office/officeart/2005/8/layout/chevron2"/>
    <dgm:cxn modelId="{C6E66E7A-2668-460D-AFEB-E1A23699D633}" type="presParOf" srcId="{06AE929E-EA04-4E82-BC84-D4DBFF199830}" destId="{376ED74A-BEF9-4A7E-8A3F-5B274B93914E}" srcOrd="1" destOrd="0" presId="urn:microsoft.com/office/officeart/2005/8/layout/chevron2"/>
    <dgm:cxn modelId="{7B0F2C1F-C416-43B1-82EC-4932E69ADED9}" type="presParOf" srcId="{0E0095DC-6A43-4040-9372-95EA5FBF0210}" destId="{42E3C8CC-82F2-4159-9D13-B1237EB2A9F5}" srcOrd="3" destOrd="0" presId="urn:microsoft.com/office/officeart/2005/8/layout/chevron2"/>
    <dgm:cxn modelId="{4091EDB3-BA8F-4A51-9448-67FDC7542A38}" type="presParOf" srcId="{0E0095DC-6A43-4040-9372-95EA5FBF0210}" destId="{F7961CA1-6AA9-4F53-AED2-AE0A95B1E747}" srcOrd="4" destOrd="0" presId="urn:microsoft.com/office/officeart/2005/8/layout/chevron2"/>
    <dgm:cxn modelId="{24CC95D5-6276-43E2-A13D-40EC07F90097}" type="presParOf" srcId="{F7961CA1-6AA9-4F53-AED2-AE0A95B1E747}" destId="{6D12DB6C-AABE-427A-BF60-28E1F125A61F}" srcOrd="0" destOrd="0" presId="urn:microsoft.com/office/officeart/2005/8/layout/chevron2"/>
    <dgm:cxn modelId="{CEFFBB94-61E4-4EA7-ABA9-12E6780473B1}" type="presParOf" srcId="{F7961CA1-6AA9-4F53-AED2-AE0A95B1E747}" destId="{FCD2D99D-FE2C-427A-AC0D-F70F17DD36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dgm:spPr/>
      <dgm:t>
        <a:bodyPr/>
        <a:lstStyle/>
        <a:p>
          <a:r>
            <a:rPr lang="en-US" dirty="0" smtClean="0"/>
            <a:t>Larval Development</a:t>
          </a:r>
          <a:endParaRPr lang="en-US" dirty="0"/>
        </a:p>
      </dgm:t>
    </dgm:pt>
    <dgm:pt modelId="{0932FF69-72F7-429B-937A-69193FA46644}" type="parTrans" cxnId="{6BE1720F-84A8-46CA-9A77-80E1E0842ACD}">
      <dgm:prSet/>
      <dgm:spPr/>
      <dgm:t>
        <a:bodyPr/>
        <a:lstStyle/>
        <a:p>
          <a:endParaRPr lang="en-US"/>
        </a:p>
      </dgm:t>
    </dgm:pt>
    <dgm:pt modelId="{AD1AB7DE-B6BE-42DC-B61A-DA13BE7A021F}" type="sibTrans" cxnId="{6BE1720F-84A8-46CA-9A77-80E1E0842ACD}">
      <dgm:prSet/>
      <dgm:spPr/>
      <dgm:t>
        <a:bodyPr/>
        <a:lstStyle/>
        <a:p>
          <a:endParaRPr lang="en-US"/>
        </a:p>
      </dgm:t>
    </dgm:pt>
    <dgm:pt modelId="{5A3A05A6-04C2-413D-94D5-E3776BFC1F7F}">
      <dgm:prSet phldrT="[Text]" custT="1"/>
      <dgm:spPr/>
      <dgm:t>
        <a:bodyPr/>
        <a:lstStyle/>
        <a:p>
          <a:r>
            <a:rPr lang="en-US" sz="1200" dirty="0" smtClean="0"/>
            <a:t>Direct</a:t>
          </a:r>
          <a:endParaRPr lang="en-US" sz="800" dirty="0"/>
        </a:p>
      </dgm:t>
    </dgm:pt>
    <dgm:pt modelId="{2A92B160-0149-4558-82EF-BC7B77D3F256}" type="parTrans" cxnId="{3D04A317-4CA6-4840-93C2-CC15880FA1B5}">
      <dgm:prSet/>
      <dgm:spPr/>
      <dgm:t>
        <a:bodyPr/>
        <a:lstStyle/>
        <a:p>
          <a:endParaRPr lang="en-US"/>
        </a:p>
      </dgm:t>
    </dgm:pt>
    <dgm:pt modelId="{6C567E78-251F-4C87-95A6-269C38A7FA16}" type="sibTrans" cxnId="{3D04A317-4CA6-4840-93C2-CC15880FA1B5}">
      <dgm:prSet/>
      <dgm:spPr/>
      <dgm:t>
        <a:bodyPr/>
        <a:lstStyle/>
        <a:p>
          <a:endParaRPr lang="en-US"/>
        </a:p>
      </dgm:t>
    </dgm:pt>
    <dgm:pt modelId="{F935FE13-E35A-45EC-9DB7-5D55CF6AF625}">
      <dgm:prSet phldrT="[Text]" custT="1"/>
      <dgm:spPr/>
      <dgm:t>
        <a:bodyPr/>
        <a:lstStyle/>
        <a:p>
          <a:r>
            <a:rPr lang="en-US" sz="1100" dirty="0" err="1" smtClean="0"/>
            <a:t>Lecitotrophic</a:t>
          </a:r>
          <a:endParaRPr lang="en-US" sz="800" dirty="0"/>
        </a:p>
      </dgm:t>
    </dgm:pt>
    <dgm:pt modelId="{6C374385-5EA2-4B5A-B9E0-40BBEDE5DA84}" type="parTrans" cxnId="{218EE8AE-9AF8-4181-8148-9DEDB8A6DE2D}">
      <dgm:prSet/>
      <dgm:spPr/>
      <dgm:t>
        <a:bodyPr/>
        <a:lstStyle/>
        <a:p>
          <a:endParaRPr lang="en-US"/>
        </a:p>
      </dgm:t>
    </dgm:pt>
    <dgm:pt modelId="{93E0D0D0-D507-4570-822D-357D9211B508}" type="sibTrans" cxnId="{218EE8AE-9AF8-4181-8148-9DEDB8A6DE2D}">
      <dgm:prSet/>
      <dgm:spPr/>
      <dgm:t>
        <a:bodyPr/>
        <a:lstStyle/>
        <a:p>
          <a:endParaRPr lang="en-US"/>
        </a:p>
      </dgm:t>
    </dgm:pt>
    <dgm:pt modelId="{B2E5CAE2-4CD8-4F79-8C11-006C967C1AC9}">
      <dgm:prSet phldrT="[Text]"/>
      <dgm:spPr/>
      <dgm:t>
        <a:bodyPr/>
        <a:lstStyle/>
        <a:p>
          <a:r>
            <a:rPr lang="en-US" dirty="0" smtClean="0"/>
            <a:t>Sexual Differentiation</a:t>
          </a:r>
          <a:endParaRPr lang="en-US" dirty="0"/>
        </a:p>
      </dgm:t>
    </dgm:pt>
    <dgm:pt modelId="{36A8416A-90FC-4301-90FE-E1DA5C06CF2C}" type="parTrans" cxnId="{FEBB4174-FD27-49D1-8FF8-23EF1667EFDF}">
      <dgm:prSet/>
      <dgm:spPr/>
      <dgm:t>
        <a:bodyPr/>
        <a:lstStyle/>
        <a:p>
          <a:endParaRPr lang="en-US"/>
        </a:p>
      </dgm:t>
    </dgm:pt>
    <dgm:pt modelId="{62DA5D8C-4AC0-4872-B634-59BEBA7B3BF5}" type="sibTrans" cxnId="{FEBB4174-FD27-49D1-8FF8-23EF1667EFDF}">
      <dgm:prSet/>
      <dgm:spPr/>
      <dgm:t>
        <a:bodyPr/>
        <a:lstStyle/>
        <a:p>
          <a:endParaRPr lang="en-US"/>
        </a:p>
      </dgm:t>
    </dgm:pt>
    <dgm:pt modelId="{BEA95E06-023B-4E68-9010-41CCE8D98A6F}">
      <dgm:prSet phldrT="[Text]" custT="1"/>
      <dgm:spPr/>
      <dgm:t>
        <a:bodyPr/>
        <a:lstStyle/>
        <a:p>
          <a:r>
            <a:rPr lang="en-US" sz="1200" dirty="0" err="1" smtClean="0"/>
            <a:t>Gonochric</a:t>
          </a:r>
          <a:endParaRPr lang="en-US" sz="1200" dirty="0"/>
        </a:p>
      </dgm:t>
    </dgm:pt>
    <dgm:pt modelId="{B4B68DDA-00B3-4B39-BDC9-92CAC19E1621}" type="parTrans" cxnId="{09C279E1-A46C-4A7F-8744-C914CF4E7D4D}">
      <dgm:prSet/>
      <dgm:spPr/>
      <dgm:t>
        <a:bodyPr/>
        <a:lstStyle/>
        <a:p>
          <a:endParaRPr lang="en-US"/>
        </a:p>
      </dgm:t>
    </dgm:pt>
    <dgm:pt modelId="{B1BB5C8C-4AB1-4514-8EC1-5CE69E2AD5BA}" type="sibTrans" cxnId="{09C279E1-A46C-4A7F-8744-C914CF4E7D4D}">
      <dgm:prSet/>
      <dgm:spPr/>
      <dgm:t>
        <a:bodyPr/>
        <a:lstStyle/>
        <a:p>
          <a:endParaRPr lang="en-US"/>
        </a:p>
      </dgm:t>
    </dgm:pt>
    <dgm:pt modelId="{7D97ECF8-4555-4368-8386-8288D4B71F5F}">
      <dgm:prSet phldrT="[Text]" custT="1"/>
      <dgm:spPr>
        <a:solidFill>
          <a:schemeClr val="accent3">
            <a:lumMod val="60000"/>
            <a:lumOff val="40000"/>
            <a:alpha val="90000"/>
          </a:schemeClr>
        </a:solidFill>
        <a:ln>
          <a:solidFill>
            <a:schemeClr val="accent3">
              <a:lumMod val="60000"/>
              <a:lumOff val="40000"/>
              <a:alpha val="90000"/>
            </a:schemeClr>
          </a:solidFill>
          <a:prstDash val="solid"/>
        </a:ln>
      </dgm:spPr>
      <dgm:t>
        <a:bodyPr/>
        <a:lstStyle/>
        <a:p>
          <a:r>
            <a:rPr lang="en-US" sz="800" dirty="0" err="1" smtClean="0"/>
            <a:t>Syn</a:t>
          </a:r>
          <a:r>
            <a:rPr lang="en-US" sz="800" dirty="0" smtClean="0"/>
            <a:t> </a:t>
          </a:r>
          <a:r>
            <a:rPr lang="en-US" sz="1050" dirty="0" smtClean="0"/>
            <a:t>Hermaphrodite</a:t>
          </a:r>
          <a:endParaRPr lang="en-US" sz="800" dirty="0"/>
        </a:p>
      </dgm:t>
    </dgm:pt>
    <dgm:pt modelId="{1D3C928B-66B5-47C7-93A2-F3553237242C}" type="parTrans" cxnId="{5F9BE6B9-9353-4804-8A5A-1C7C5BF98D17}">
      <dgm:prSet/>
      <dgm:spPr/>
      <dgm:t>
        <a:bodyPr/>
        <a:lstStyle/>
        <a:p>
          <a:endParaRPr lang="en-US"/>
        </a:p>
      </dgm:t>
    </dgm:pt>
    <dgm:pt modelId="{A802FAEE-ACA2-406D-A89A-A9FC34F5E47A}" type="sibTrans" cxnId="{5F9BE6B9-9353-4804-8A5A-1C7C5BF98D17}">
      <dgm:prSet/>
      <dgm:spPr/>
      <dgm:t>
        <a:bodyPr/>
        <a:lstStyle/>
        <a:p>
          <a:endParaRPr lang="en-US"/>
        </a:p>
      </dgm:t>
    </dgm:pt>
    <dgm:pt modelId="{5A37B9C5-9775-4900-A5A1-B752B14BE3F2}">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100" dirty="0" err="1" smtClean="0"/>
            <a:t>Planktotrophic</a:t>
          </a:r>
          <a:endParaRPr lang="en-US" sz="800" dirty="0"/>
        </a:p>
      </dgm:t>
    </dgm:pt>
    <dgm:pt modelId="{30343678-BB99-481B-9743-33050A5AA77A}" type="parTrans" cxnId="{4B2C8D69-D4D6-49FB-8020-03111211E92E}">
      <dgm:prSet/>
      <dgm:spPr/>
      <dgm:t>
        <a:bodyPr/>
        <a:lstStyle/>
        <a:p>
          <a:endParaRPr lang="en-US"/>
        </a:p>
      </dgm:t>
    </dgm:pt>
    <dgm:pt modelId="{42FD3691-5C60-4107-8B62-CA9F1A9A4014}" type="sibTrans" cxnId="{4B2C8D69-D4D6-49FB-8020-03111211E92E}">
      <dgm:prSet/>
      <dgm:spPr/>
      <dgm:t>
        <a:bodyPr/>
        <a:lstStyle/>
        <a:p>
          <a:endParaRPr lang="en-US"/>
        </a:p>
      </dgm:t>
    </dgm:pt>
    <dgm:pt modelId="{5A9B9C33-DF75-48A0-A77F-ADFD719363A3}">
      <dgm:prSet custT="1"/>
      <dgm:spPr/>
      <dgm:t>
        <a:bodyPr/>
        <a:lstStyle/>
        <a:p>
          <a:r>
            <a:rPr lang="en-US" sz="800" dirty="0" err="1" smtClean="0"/>
            <a:t>Seq</a:t>
          </a:r>
          <a:r>
            <a:rPr lang="en-US" sz="800" dirty="0" smtClean="0"/>
            <a:t> </a:t>
          </a:r>
          <a:r>
            <a:rPr lang="en-US" sz="1050" dirty="0" smtClean="0"/>
            <a:t>Hermaphrodite</a:t>
          </a:r>
          <a:endParaRPr lang="en-US" sz="800" dirty="0"/>
        </a:p>
      </dgm:t>
    </dgm:pt>
    <dgm:pt modelId="{0002E63E-5EBC-4E64-A2A7-8CB6F1345CDB}" type="parTrans" cxnId="{C5409E3F-C046-431A-A699-DF2B0E91461E}">
      <dgm:prSet/>
      <dgm:spPr/>
      <dgm:t>
        <a:bodyPr/>
        <a:lstStyle/>
        <a:p>
          <a:endParaRPr lang="en-US"/>
        </a:p>
      </dgm:t>
    </dgm:pt>
    <dgm:pt modelId="{F4D5BCBC-1B96-4D04-A0DB-3C1E207CD8D5}" type="sibTrans" cxnId="{C5409E3F-C046-431A-A699-DF2B0E91461E}">
      <dgm:prSet/>
      <dgm:spPr/>
      <dgm:t>
        <a:bodyPr/>
        <a:lstStyle/>
        <a:p>
          <a:endParaRPr lang="en-US"/>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6"/>
      <dgm:spPr/>
      <dgm:t>
        <a:bodyPr/>
        <a:lstStyle/>
        <a:p>
          <a:endParaRPr lang="en-US"/>
        </a:p>
      </dgm:t>
    </dgm:pt>
    <dgm:pt modelId="{9757113A-8F01-4EB9-B196-C2F86A6844B6}" type="pres">
      <dgm:prSet presAssocID="{5A3A05A6-04C2-413D-94D5-E3776BFC1F7F}" presName="child" presStyleLbl="alignAccFollowNode1" presStyleIdx="0" presStyleCnt="6">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6"/>
      <dgm:spPr/>
      <dgm:t>
        <a:bodyPr/>
        <a:lstStyle/>
        <a:p>
          <a:endParaRPr lang="en-US"/>
        </a:p>
      </dgm:t>
    </dgm:pt>
    <dgm:pt modelId="{71039CBE-60F4-4315-9F46-1F5206A003FB}" type="pres">
      <dgm:prSet presAssocID="{F935FE13-E35A-45EC-9DB7-5D55CF6AF625}" presName="child" presStyleLbl="alignAccFollowNode1" presStyleIdx="1" presStyleCnt="6">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6"/>
      <dgm:spPr/>
      <dgm:t>
        <a:bodyPr/>
        <a:lstStyle/>
        <a:p>
          <a:endParaRPr lang="en-US"/>
        </a:p>
      </dgm:t>
    </dgm:pt>
    <dgm:pt modelId="{CC8822C9-0D1D-4EB3-A341-D61979664AB4}" type="pres">
      <dgm:prSet presAssocID="{5A37B9C5-9775-4900-A5A1-B752B14BE3F2}" presName="child" presStyleLbl="alignAccFollowNode1" presStyleIdx="2" presStyleCnt="6">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3" presStyleCnt="6"/>
      <dgm:spPr/>
      <dgm:t>
        <a:bodyPr/>
        <a:lstStyle/>
        <a:p>
          <a:endParaRPr lang="en-US"/>
        </a:p>
      </dgm:t>
    </dgm:pt>
    <dgm:pt modelId="{E07B95AA-D9C7-4045-AC53-2EAD7439DD46}" type="pres">
      <dgm:prSet presAssocID="{BEA95E06-023B-4E68-9010-41CCE8D98A6F}" presName="child" presStyleLbl="alignAccFollowNode1" presStyleIdx="3" presStyleCnt="6">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4" presStyleCnt="6"/>
      <dgm:spPr/>
      <dgm:t>
        <a:bodyPr/>
        <a:lstStyle/>
        <a:p>
          <a:endParaRPr lang="en-US"/>
        </a:p>
      </dgm:t>
    </dgm:pt>
    <dgm:pt modelId="{4FF275AC-423B-47AB-9314-803FC7D03A6A}" type="pres">
      <dgm:prSet presAssocID="{7D97ECF8-4555-4368-8386-8288D4B71F5F}" presName="child" presStyleLbl="alignAccFollowNode1" presStyleIdx="4" presStyleCnt="6">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5" presStyleCnt="6"/>
      <dgm:spPr/>
      <dgm:t>
        <a:bodyPr/>
        <a:lstStyle/>
        <a:p>
          <a:endParaRPr lang="en-US"/>
        </a:p>
      </dgm:t>
    </dgm:pt>
    <dgm:pt modelId="{B69EBCC0-F91D-423C-A745-5036484DF7E8}" type="pres">
      <dgm:prSet presAssocID="{5A9B9C33-DF75-48A0-A77F-ADFD719363A3}" presName="child" presStyleLbl="alignAccFollowNode1" presStyleIdx="5" presStyleCnt="6">
        <dgm:presLayoutVars>
          <dgm:chMax val="0"/>
          <dgm:bulletEnabled val="1"/>
        </dgm:presLayoutVars>
      </dgm:prSet>
      <dgm:spPr/>
      <dgm:t>
        <a:bodyPr/>
        <a:lstStyle/>
        <a:p>
          <a:endParaRPr lang="en-US"/>
        </a:p>
      </dgm:t>
    </dgm:pt>
  </dgm:ptLst>
  <dgm:cxnLst>
    <dgm:cxn modelId="{4B2C8D69-D4D6-49FB-8020-03111211E92E}" srcId="{A4A44661-F6B7-4A48-BAC1-734ED9E33FAB}" destId="{5A37B9C5-9775-4900-A5A1-B752B14BE3F2}" srcOrd="2" destOrd="0" parTransId="{30343678-BB99-481B-9743-33050A5AA77A}" sibTransId="{42FD3691-5C60-4107-8B62-CA9F1A9A4014}"/>
    <dgm:cxn modelId="{97C82D71-9345-45DC-B322-31AB7116D4BE}" type="presOf" srcId="{B4B68DDA-00B3-4B39-BDC9-92CAC19E1621}" destId="{4ED8A8D4-EA0A-49A5-A770-DF88C714FA81}" srcOrd="0" destOrd="0" presId="urn:microsoft.com/office/officeart/2005/8/layout/lProcess1"/>
    <dgm:cxn modelId="{6BE1720F-84A8-46CA-9A77-80E1E0842ACD}" srcId="{0F42B2AA-7956-44B7-A8F6-424C855E8443}" destId="{A4A44661-F6B7-4A48-BAC1-734ED9E33FAB}" srcOrd="0" destOrd="0" parTransId="{0932FF69-72F7-429B-937A-69193FA46644}" sibTransId="{AD1AB7DE-B6BE-42DC-B61A-DA13BE7A021F}"/>
    <dgm:cxn modelId="{6E0A7053-B628-4BF2-B234-77752D204D85}" type="presOf" srcId="{B1BB5C8C-4AB1-4514-8EC1-5CE69E2AD5BA}" destId="{977D1E5C-F983-40BB-8316-4CEDD1CDA023}" srcOrd="0" destOrd="0" presId="urn:microsoft.com/office/officeart/2005/8/layout/lProcess1"/>
    <dgm:cxn modelId="{43A5698D-E1F7-4130-A119-FE10A25D9235}" type="presOf" srcId="{A4A44661-F6B7-4A48-BAC1-734ED9E33FAB}" destId="{DDE23F1B-D7D3-4129-A874-09A2792BC514}"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5F9BE6B9-9353-4804-8A5A-1C7C5BF98D17}" srcId="{B2E5CAE2-4CD8-4F79-8C11-006C967C1AC9}" destId="{7D97ECF8-4555-4368-8386-8288D4B71F5F}" srcOrd="1" destOrd="0" parTransId="{1D3C928B-66B5-47C7-93A2-F3553237242C}" sibTransId="{A802FAEE-ACA2-406D-A89A-A9FC34F5E47A}"/>
    <dgm:cxn modelId="{C5409E3F-C046-431A-A699-DF2B0E91461E}" srcId="{B2E5CAE2-4CD8-4F79-8C11-006C967C1AC9}" destId="{5A9B9C33-DF75-48A0-A77F-ADFD719363A3}" srcOrd="2" destOrd="0" parTransId="{0002E63E-5EBC-4E64-A2A7-8CB6F1345CDB}" sibTransId="{F4D5BCBC-1B96-4D04-A0DB-3C1E207CD8D5}"/>
    <dgm:cxn modelId="{F9F64025-F607-4276-9D82-7C34B08CC98C}" type="presOf" srcId="{7D97ECF8-4555-4368-8386-8288D4B71F5F}" destId="{4FF275AC-423B-47AB-9314-803FC7D03A6A}" srcOrd="0" destOrd="0" presId="urn:microsoft.com/office/officeart/2005/8/layout/lProcess1"/>
    <dgm:cxn modelId="{0BBB2326-AD50-4549-AE92-1856CC117292}" type="presOf" srcId="{BEA95E06-023B-4E68-9010-41CCE8D98A6F}" destId="{E07B95AA-D9C7-4045-AC53-2EAD7439DD46}" srcOrd="0" destOrd="0" presId="urn:microsoft.com/office/officeart/2005/8/layout/lProcess1"/>
    <dgm:cxn modelId="{2B3151D0-2AC6-483A-A764-BBB2A6CF0F71}" type="presOf" srcId="{5A3A05A6-04C2-413D-94D5-E3776BFC1F7F}" destId="{9757113A-8F01-4EB9-B196-C2F86A6844B6}" srcOrd="0" destOrd="0" presId="urn:microsoft.com/office/officeart/2005/8/layout/lProcess1"/>
    <dgm:cxn modelId="{73A5DDAB-FC36-4EA6-96F1-5940CED5A124}" type="presOf" srcId="{B2E5CAE2-4CD8-4F79-8C11-006C967C1AC9}" destId="{0588C9EA-05D0-4B27-A78E-6881BFD6A348}" srcOrd="0" destOrd="0" presId="urn:microsoft.com/office/officeart/2005/8/layout/lProcess1"/>
    <dgm:cxn modelId="{843EACEC-05D9-440C-8436-2DFAEC52D439}" type="presOf" srcId="{5A37B9C5-9775-4900-A5A1-B752B14BE3F2}" destId="{CC8822C9-0D1D-4EB3-A341-D61979664AB4}" srcOrd="0" destOrd="0" presId="urn:microsoft.com/office/officeart/2005/8/layout/lProcess1"/>
    <dgm:cxn modelId="{2F1AA31C-F05E-41E7-A4AD-4650C2B23B39}" type="presOf" srcId="{2A92B160-0149-4558-82EF-BC7B77D3F256}" destId="{3ED832F2-8422-47B0-863F-C86760C771D9}" srcOrd="0" destOrd="0" presId="urn:microsoft.com/office/officeart/2005/8/layout/lProcess1"/>
    <dgm:cxn modelId="{B623B170-0BF5-4238-9FA5-A7503E199ABC}" type="presOf" srcId="{A802FAEE-ACA2-406D-A89A-A9FC34F5E47A}" destId="{98B1A310-C04F-478C-807A-649255D32D20}" srcOrd="0" destOrd="0" presId="urn:microsoft.com/office/officeart/2005/8/layout/lProcess1"/>
    <dgm:cxn modelId="{A6B0D305-57B1-4BDE-B92C-16B45AF76AE8}" type="presOf" srcId="{6C567E78-251F-4C87-95A6-269C38A7FA16}" destId="{6D52AEDE-A2C1-472B-B9BA-7FF0FADE9D8E}" srcOrd="0" destOrd="0" presId="urn:microsoft.com/office/officeart/2005/8/layout/lProcess1"/>
    <dgm:cxn modelId="{FEBB4174-FD27-49D1-8FF8-23EF1667EFDF}" srcId="{0F42B2AA-7956-44B7-A8F6-424C855E8443}" destId="{B2E5CAE2-4CD8-4F79-8C11-006C967C1AC9}" srcOrd="1" destOrd="0" parTransId="{36A8416A-90FC-4301-90FE-E1DA5C06CF2C}" sibTransId="{62DA5D8C-4AC0-4872-B634-59BEBA7B3BF5}"/>
    <dgm:cxn modelId="{A12C7A3C-C9B6-4B86-AB98-E4FFF343BC2C}" type="presOf" srcId="{93E0D0D0-D507-4570-822D-357D9211B508}" destId="{A586804E-1506-4465-8596-D8F9032708FE}" srcOrd="0" destOrd="0" presId="urn:microsoft.com/office/officeart/2005/8/layout/lProcess1"/>
    <dgm:cxn modelId="{7590BBD4-764E-45C1-A6E6-EC9D9F086E21}" type="presOf" srcId="{5A9B9C33-DF75-48A0-A77F-ADFD719363A3}" destId="{B69EBCC0-F91D-423C-A745-5036484DF7E8}" srcOrd="0" destOrd="0" presId="urn:microsoft.com/office/officeart/2005/8/layout/lProcess1"/>
    <dgm:cxn modelId="{C2AF8857-A18C-4E3A-AD1F-B8F6CE46E3C3}" type="presOf" srcId="{0F42B2AA-7956-44B7-A8F6-424C855E8443}" destId="{8FDB3DC1-0EF4-40D8-9A7C-EB82F18B3D88}" srcOrd="0" destOrd="0" presId="urn:microsoft.com/office/officeart/2005/8/layout/lProcess1"/>
    <dgm:cxn modelId="{5DDA29A7-1065-4CBD-BA72-B7FAC1DA2E16}" type="presOf" srcId="{F935FE13-E35A-45EC-9DB7-5D55CF6AF625}" destId="{71039CBE-60F4-4315-9F46-1F5206A003FB}" srcOrd="0" destOrd="0" presId="urn:microsoft.com/office/officeart/2005/8/layout/lProcess1"/>
    <dgm:cxn modelId="{09C279E1-A46C-4A7F-8744-C914CF4E7D4D}" srcId="{B2E5CAE2-4CD8-4F79-8C11-006C967C1AC9}" destId="{BEA95E06-023B-4E68-9010-41CCE8D98A6F}" srcOrd="0" destOrd="0" parTransId="{B4B68DDA-00B3-4B39-BDC9-92CAC19E1621}" sibTransId="{B1BB5C8C-4AB1-4514-8EC1-5CE69E2AD5BA}"/>
    <dgm:cxn modelId="{3D04A317-4CA6-4840-93C2-CC15880FA1B5}" srcId="{A4A44661-F6B7-4A48-BAC1-734ED9E33FAB}" destId="{5A3A05A6-04C2-413D-94D5-E3776BFC1F7F}" srcOrd="0" destOrd="0" parTransId="{2A92B160-0149-4558-82EF-BC7B77D3F256}" sibTransId="{6C567E78-251F-4C87-95A6-269C38A7FA16}"/>
    <dgm:cxn modelId="{5193CA64-AA6E-4A1C-94B3-94FFDB87E2AD}" type="presParOf" srcId="{8FDB3DC1-0EF4-40D8-9A7C-EB82F18B3D88}" destId="{DA008096-D1EE-44B1-AED7-31CE15BD9962}" srcOrd="0" destOrd="0" presId="urn:microsoft.com/office/officeart/2005/8/layout/lProcess1"/>
    <dgm:cxn modelId="{C1E7EF1B-5441-4A2C-AA93-6DA5B2709147}" type="presParOf" srcId="{DA008096-D1EE-44B1-AED7-31CE15BD9962}" destId="{DDE23F1B-D7D3-4129-A874-09A2792BC514}" srcOrd="0" destOrd="0" presId="urn:microsoft.com/office/officeart/2005/8/layout/lProcess1"/>
    <dgm:cxn modelId="{5E357ACA-CAD9-4182-9CE9-85131B884475}" type="presParOf" srcId="{DA008096-D1EE-44B1-AED7-31CE15BD9962}" destId="{3ED832F2-8422-47B0-863F-C86760C771D9}" srcOrd="1" destOrd="0" presId="urn:microsoft.com/office/officeart/2005/8/layout/lProcess1"/>
    <dgm:cxn modelId="{D35B4E74-60E9-4E2A-A15E-948732E3EA62}" type="presParOf" srcId="{DA008096-D1EE-44B1-AED7-31CE15BD9962}" destId="{9757113A-8F01-4EB9-B196-C2F86A6844B6}" srcOrd="2" destOrd="0" presId="urn:microsoft.com/office/officeart/2005/8/layout/lProcess1"/>
    <dgm:cxn modelId="{6B32C7FE-3BB3-4F67-ABEF-E4EA25D16658}" type="presParOf" srcId="{DA008096-D1EE-44B1-AED7-31CE15BD9962}" destId="{6D52AEDE-A2C1-472B-B9BA-7FF0FADE9D8E}" srcOrd="3" destOrd="0" presId="urn:microsoft.com/office/officeart/2005/8/layout/lProcess1"/>
    <dgm:cxn modelId="{3AC6DA03-A162-4691-B800-A706114D167C}" type="presParOf" srcId="{DA008096-D1EE-44B1-AED7-31CE15BD9962}" destId="{71039CBE-60F4-4315-9F46-1F5206A003FB}" srcOrd="4" destOrd="0" presId="urn:microsoft.com/office/officeart/2005/8/layout/lProcess1"/>
    <dgm:cxn modelId="{2AC8DA96-1F8C-448A-AFEF-79A80A183137}" type="presParOf" srcId="{DA008096-D1EE-44B1-AED7-31CE15BD9962}" destId="{A586804E-1506-4465-8596-D8F9032708FE}" srcOrd="5" destOrd="0" presId="urn:microsoft.com/office/officeart/2005/8/layout/lProcess1"/>
    <dgm:cxn modelId="{AA1D129D-2482-4B89-ADAC-E71C10888767}" type="presParOf" srcId="{DA008096-D1EE-44B1-AED7-31CE15BD9962}" destId="{CC8822C9-0D1D-4EB3-A341-D61979664AB4}" srcOrd="6" destOrd="0" presId="urn:microsoft.com/office/officeart/2005/8/layout/lProcess1"/>
    <dgm:cxn modelId="{6632E74F-546F-4F2B-8DDF-39D2F1D27CC6}" type="presParOf" srcId="{8FDB3DC1-0EF4-40D8-9A7C-EB82F18B3D88}" destId="{C50C0536-C939-4DFA-81B2-DA4B409B407F}" srcOrd="1" destOrd="0" presId="urn:microsoft.com/office/officeart/2005/8/layout/lProcess1"/>
    <dgm:cxn modelId="{5F64AFC5-045D-42BD-93DC-C21FA77E2953}" type="presParOf" srcId="{8FDB3DC1-0EF4-40D8-9A7C-EB82F18B3D88}" destId="{02B97E2D-4706-440B-AA12-82751A1335A3}" srcOrd="2" destOrd="0" presId="urn:microsoft.com/office/officeart/2005/8/layout/lProcess1"/>
    <dgm:cxn modelId="{BB3484E0-3780-403C-9A77-05A2472B2EA6}" type="presParOf" srcId="{02B97E2D-4706-440B-AA12-82751A1335A3}" destId="{0588C9EA-05D0-4B27-A78E-6881BFD6A348}" srcOrd="0" destOrd="0" presId="urn:microsoft.com/office/officeart/2005/8/layout/lProcess1"/>
    <dgm:cxn modelId="{D246B2E4-F4CF-45AA-8DD3-41ABF2CD553D}" type="presParOf" srcId="{02B97E2D-4706-440B-AA12-82751A1335A3}" destId="{4ED8A8D4-EA0A-49A5-A770-DF88C714FA81}" srcOrd="1" destOrd="0" presId="urn:microsoft.com/office/officeart/2005/8/layout/lProcess1"/>
    <dgm:cxn modelId="{5AAFC44B-9B63-457B-903A-2A117FAFEC26}" type="presParOf" srcId="{02B97E2D-4706-440B-AA12-82751A1335A3}" destId="{E07B95AA-D9C7-4045-AC53-2EAD7439DD46}" srcOrd="2" destOrd="0" presId="urn:microsoft.com/office/officeart/2005/8/layout/lProcess1"/>
    <dgm:cxn modelId="{83CECEA1-9FB8-4C5D-9CFE-B619A4A8CF86}" type="presParOf" srcId="{02B97E2D-4706-440B-AA12-82751A1335A3}" destId="{977D1E5C-F983-40BB-8316-4CEDD1CDA023}" srcOrd="3" destOrd="0" presId="urn:microsoft.com/office/officeart/2005/8/layout/lProcess1"/>
    <dgm:cxn modelId="{02E36A50-AFFF-4A8D-9581-037852C4AB0D}" type="presParOf" srcId="{02B97E2D-4706-440B-AA12-82751A1335A3}" destId="{4FF275AC-423B-47AB-9314-803FC7D03A6A}" srcOrd="4" destOrd="0" presId="urn:microsoft.com/office/officeart/2005/8/layout/lProcess1"/>
    <dgm:cxn modelId="{3447C879-BAE6-4F63-A4A8-28C82F71648E}" type="presParOf" srcId="{02B97E2D-4706-440B-AA12-82751A1335A3}" destId="{98B1A310-C04F-478C-807A-649255D32D20}" srcOrd="5" destOrd="0" presId="urn:microsoft.com/office/officeart/2005/8/layout/lProcess1"/>
    <dgm:cxn modelId="{2A58DA9B-A2DF-460E-A63F-82021794BAA8}" type="presParOf" srcId="{02B97E2D-4706-440B-AA12-82751A1335A3}" destId="{B69EBCC0-F91D-423C-A745-5036484DF7E8}"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custT="1"/>
      <dgm:spPr/>
      <dgm:t>
        <a:bodyPr/>
        <a:lstStyle/>
        <a:p>
          <a:r>
            <a:rPr lang="en-US" sz="1200" dirty="0" smtClean="0"/>
            <a:t>Adult stage mobility</a:t>
          </a:r>
          <a:endParaRPr lang="en-US" sz="1200" dirty="0"/>
        </a:p>
      </dgm:t>
    </dgm:pt>
    <dgm:pt modelId="{0932FF69-72F7-429B-937A-69193FA46644}" type="parTrans" cxnId="{6BE1720F-84A8-46CA-9A77-80E1E0842ACD}">
      <dgm:prSet/>
      <dgm:spPr/>
      <dgm:t>
        <a:bodyPr/>
        <a:lstStyle/>
        <a:p>
          <a:endParaRPr lang="en-US" sz="1200"/>
        </a:p>
      </dgm:t>
    </dgm:pt>
    <dgm:pt modelId="{AD1AB7DE-B6BE-42DC-B61A-DA13BE7A021F}" type="sibTrans" cxnId="{6BE1720F-84A8-46CA-9A77-80E1E0842ACD}">
      <dgm:prSet/>
      <dgm:spPr/>
      <dgm:t>
        <a:bodyPr/>
        <a:lstStyle/>
        <a:p>
          <a:endParaRPr lang="en-US" sz="1200"/>
        </a:p>
      </dgm:t>
    </dgm:pt>
    <dgm:pt modelId="{5A3A05A6-04C2-413D-94D5-E3776BFC1F7F}">
      <dgm:prSet phldrT="[Tex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Sessile</a:t>
          </a:r>
          <a:endParaRPr lang="en-US" sz="1200" dirty="0"/>
        </a:p>
      </dgm:t>
    </dgm:pt>
    <dgm:pt modelId="{2A92B160-0149-4558-82EF-BC7B77D3F256}" type="parTrans" cxnId="{3D04A317-4CA6-4840-93C2-CC15880FA1B5}">
      <dgm:prSet/>
      <dgm:spPr/>
      <dgm:t>
        <a:bodyPr/>
        <a:lstStyle/>
        <a:p>
          <a:endParaRPr lang="en-US" sz="1200"/>
        </a:p>
      </dgm:t>
    </dgm:pt>
    <dgm:pt modelId="{6C567E78-251F-4C87-95A6-269C38A7FA16}" type="sibTrans" cxnId="{3D04A317-4CA6-4840-93C2-CC15880FA1B5}">
      <dgm:prSet/>
      <dgm:spPr/>
      <dgm:t>
        <a:bodyPr/>
        <a:lstStyle/>
        <a:p>
          <a:endParaRPr lang="en-US" sz="1200"/>
        </a:p>
      </dgm:t>
    </dgm:pt>
    <dgm:pt modelId="{F935FE13-E35A-45EC-9DB7-5D55CF6AF625}">
      <dgm:prSet phldrT="[Text]" custT="1"/>
      <dgm:spPr/>
      <dgm:t>
        <a:bodyPr/>
        <a:lstStyle/>
        <a:p>
          <a:r>
            <a:rPr lang="en-US" sz="1200" dirty="0" smtClean="0"/>
            <a:t>Short range</a:t>
          </a:r>
          <a:endParaRPr lang="en-US" sz="1200" dirty="0"/>
        </a:p>
      </dgm:t>
    </dgm:pt>
    <dgm:pt modelId="{6C374385-5EA2-4B5A-B9E0-40BBEDE5DA84}" type="parTrans" cxnId="{218EE8AE-9AF8-4181-8148-9DEDB8A6DE2D}">
      <dgm:prSet/>
      <dgm:spPr/>
      <dgm:t>
        <a:bodyPr/>
        <a:lstStyle/>
        <a:p>
          <a:endParaRPr lang="en-US" sz="1200"/>
        </a:p>
      </dgm:t>
    </dgm:pt>
    <dgm:pt modelId="{93E0D0D0-D507-4570-822D-357D9211B508}" type="sibTrans" cxnId="{218EE8AE-9AF8-4181-8148-9DEDB8A6DE2D}">
      <dgm:prSet/>
      <dgm:spPr/>
      <dgm:t>
        <a:bodyPr/>
        <a:lstStyle/>
        <a:p>
          <a:endParaRPr lang="en-US" sz="1200"/>
        </a:p>
      </dgm:t>
    </dgm:pt>
    <dgm:pt modelId="{B2E5CAE2-4CD8-4F79-8C11-006C967C1AC9}">
      <dgm:prSet phldrT="[Text]" custT="1"/>
      <dgm:spPr/>
      <dgm:t>
        <a:bodyPr/>
        <a:lstStyle/>
        <a:p>
          <a:r>
            <a:rPr lang="en-US" sz="1200" dirty="0" smtClean="0"/>
            <a:t>Dispersal potential</a:t>
          </a:r>
          <a:endParaRPr lang="en-US" sz="1200" dirty="0"/>
        </a:p>
      </dgm:t>
    </dgm:pt>
    <dgm:pt modelId="{36A8416A-90FC-4301-90FE-E1DA5C06CF2C}" type="parTrans" cxnId="{FEBB4174-FD27-49D1-8FF8-23EF1667EFDF}">
      <dgm:prSet/>
      <dgm:spPr/>
      <dgm:t>
        <a:bodyPr/>
        <a:lstStyle/>
        <a:p>
          <a:endParaRPr lang="en-US" sz="1200"/>
        </a:p>
      </dgm:t>
    </dgm:pt>
    <dgm:pt modelId="{62DA5D8C-4AC0-4872-B634-59BEBA7B3BF5}" type="sibTrans" cxnId="{FEBB4174-FD27-49D1-8FF8-23EF1667EFDF}">
      <dgm:prSet/>
      <dgm:spPr/>
      <dgm:t>
        <a:bodyPr/>
        <a:lstStyle/>
        <a:p>
          <a:endParaRPr lang="en-US" sz="1200"/>
        </a:p>
      </dgm:t>
    </dgm:pt>
    <dgm:pt modelId="{BEA95E06-023B-4E68-9010-41CCE8D98A6F}">
      <dgm:prSet phldrT="[Text]" custT="1"/>
      <dgm:spPr/>
      <dgm:t>
        <a:bodyPr/>
        <a:lstStyle/>
        <a:p>
          <a:r>
            <a:rPr lang="en-US" sz="1200" dirty="0" smtClean="0"/>
            <a:t>Low</a:t>
          </a:r>
          <a:endParaRPr lang="en-US" sz="1200" dirty="0"/>
        </a:p>
      </dgm:t>
    </dgm:pt>
    <dgm:pt modelId="{B4B68DDA-00B3-4B39-BDC9-92CAC19E1621}" type="parTrans" cxnId="{09C279E1-A46C-4A7F-8744-C914CF4E7D4D}">
      <dgm:prSet/>
      <dgm:spPr/>
      <dgm:t>
        <a:bodyPr/>
        <a:lstStyle/>
        <a:p>
          <a:endParaRPr lang="en-US" sz="1200"/>
        </a:p>
      </dgm:t>
    </dgm:pt>
    <dgm:pt modelId="{B1BB5C8C-4AB1-4514-8EC1-5CE69E2AD5BA}" type="sibTrans" cxnId="{09C279E1-A46C-4A7F-8744-C914CF4E7D4D}">
      <dgm:prSet/>
      <dgm:spPr/>
      <dgm:t>
        <a:bodyPr/>
        <a:lstStyle/>
        <a:p>
          <a:endParaRPr lang="en-US" sz="1200"/>
        </a:p>
      </dgm:t>
    </dgm:pt>
    <dgm:pt modelId="{7D97ECF8-4555-4368-8386-8288D4B71F5F}">
      <dgm:prSet phldrT="[Tex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Intermediate</a:t>
          </a:r>
          <a:endParaRPr lang="en-US" sz="1200" dirty="0"/>
        </a:p>
      </dgm:t>
    </dgm:pt>
    <dgm:pt modelId="{1D3C928B-66B5-47C7-93A2-F3553237242C}" type="parTrans" cxnId="{5F9BE6B9-9353-4804-8A5A-1C7C5BF98D17}">
      <dgm:prSet/>
      <dgm:spPr/>
      <dgm:t>
        <a:bodyPr/>
        <a:lstStyle/>
        <a:p>
          <a:endParaRPr lang="en-US" sz="1200"/>
        </a:p>
      </dgm:t>
    </dgm:pt>
    <dgm:pt modelId="{A802FAEE-ACA2-406D-A89A-A9FC34F5E47A}" type="sibTrans" cxnId="{5F9BE6B9-9353-4804-8A5A-1C7C5BF98D17}">
      <dgm:prSet/>
      <dgm:spPr/>
      <dgm:t>
        <a:bodyPr/>
        <a:lstStyle/>
        <a:p>
          <a:endParaRPr lang="en-US" sz="1200"/>
        </a:p>
      </dgm:t>
    </dgm:pt>
    <dgm:pt modelId="{5A37B9C5-9775-4900-A5A1-B752B14BE3F2}">
      <dgm:prSet custT="1"/>
      <dgm:spPr/>
      <dgm:t>
        <a:bodyPr/>
        <a:lstStyle/>
        <a:p>
          <a:r>
            <a:rPr lang="en-US" sz="1200" dirty="0" smtClean="0"/>
            <a:t>Mobile</a:t>
          </a:r>
          <a:endParaRPr lang="en-US" sz="1200" dirty="0"/>
        </a:p>
      </dgm:t>
    </dgm:pt>
    <dgm:pt modelId="{30343678-BB99-481B-9743-33050A5AA77A}" type="parTrans" cxnId="{4B2C8D69-D4D6-49FB-8020-03111211E92E}">
      <dgm:prSet/>
      <dgm:spPr/>
      <dgm:t>
        <a:bodyPr/>
        <a:lstStyle/>
        <a:p>
          <a:endParaRPr lang="en-US" sz="1200"/>
        </a:p>
      </dgm:t>
    </dgm:pt>
    <dgm:pt modelId="{42FD3691-5C60-4107-8B62-CA9F1A9A4014}" type="sibTrans" cxnId="{4B2C8D69-D4D6-49FB-8020-03111211E92E}">
      <dgm:prSet/>
      <dgm:spPr/>
      <dgm:t>
        <a:bodyPr/>
        <a:lstStyle/>
        <a:p>
          <a:endParaRPr lang="en-US" sz="1200"/>
        </a:p>
      </dgm:t>
    </dgm:pt>
    <dgm:pt modelId="{5A9B9C33-DF75-48A0-A77F-ADFD719363A3}">
      <dgm:prSet custT="1"/>
      <dgm:spPr/>
      <dgm:t>
        <a:bodyPr/>
        <a:lstStyle/>
        <a:p>
          <a:r>
            <a:rPr lang="en-US" sz="1200" dirty="0" smtClean="0"/>
            <a:t>High</a:t>
          </a:r>
          <a:endParaRPr lang="en-US" sz="1200" dirty="0"/>
        </a:p>
      </dgm:t>
    </dgm:pt>
    <dgm:pt modelId="{0002E63E-5EBC-4E64-A2A7-8CB6F1345CDB}" type="parTrans" cxnId="{C5409E3F-C046-431A-A699-DF2B0E91461E}">
      <dgm:prSet/>
      <dgm:spPr/>
      <dgm:t>
        <a:bodyPr/>
        <a:lstStyle/>
        <a:p>
          <a:endParaRPr lang="en-US" sz="1200"/>
        </a:p>
      </dgm:t>
    </dgm:pt>
    <dgm:pt modelId="{F4D5BCBC-1B96-4D04-A0DB-3C1E207CD8D5}" type="sibTrans" cxnId="{C5409E3F-C046-431A-A699-DF2B0E91461E}">
      <dgm:prSet/>
      <dgm:spPr/>
      <dgm:t>
        <a:bodyPr/>
        <a:lstStyle/>
        <a:p>
          <a:endParaRPr lang="en-US" sz="1200"/>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6"/>
      <dgm:spPr/>
      <dgm:t>
        <a:bodyPr/>
        <a:lstStyle/>
        <a:p>
          <a:endParaRPr lang="en-US"/>
        </a:p>
      </dgm:t>
    </dgm:pt>
    <dgm:pt modelId="{9757113A-8F01-4EB9-B196-C2F86A6844B6}" type="pres">
      <dgm:prSet presAssocID="{5A3A05A6-04C2-413D-94D5-E3776BFC1F7F}" presName="child" presStyleLbl="alignAccFollowNode1" presStyleIdx="0" presStyleCnt="6">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6"/>
      <dgm:spPr/>
      <dgm:t>
        <a:bodyPr/>
        <a:lstStyle/>
        <a:p>
          <a:endParaRPr lang="en-US"/>
        </a:p>
      </dgm:t>
    </dgm:pt>
    <dgm:pt modelId="{71039CBE-60F4-4315-9F46-1F5206A003FB}" type="pres">
      <dgm:prSet presAssocID="{F935FE13-E35A-45EC-9DB7-5D55CF6AF625}" presName="child" presStyleLbl="alignAccFollowNode1" presStyleIdx="1" presStyleCnt="6">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6"/>
      <dgm:spPr/>
      <dgm:t>
        <a:bodyPr/>
        <a:lstStyle/>
        <a:p>
          <a:endParaRPr lang="en-US"/>
        </a:p>
      </dgm:t>
    </dgm:pt>
    <dgm:pt modelId="{CC8822C9-0D1D-4EB3-A341-D61979664AB4}" type="pres">
      <dgm:prSet presAssocID="{5A37B9C5-9775-4900-A5A1-B752B14BE3F2}" presName="child" presStyleLbl="alignAccFollowNode1" presStyleIdx="2" presStyleCnt="6">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3" presStyleCnt="6"/>
      <dgm:spPr/>
      <dgm:t>
        <a:bodyPr/>
        <a:lstStyle/>
        <a:p>
          <a:endParaRPr lang="en-US"/>
        </a:p>
      </dgm:t>
    </dgm:pt>
    <dgm:pt modelId="{E07B95AA-D9C7-4045-AC53-2EAD7439DD46}" type="pres">
      <dgm:prSet presAssocID="{BEA95E06-023B-4E68-9010-41CCE8D98A6F}" presName="child" presStyleLbl="alignAccFollowNode1" presStyleIdx="3" presStyleCnt="6">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4" presStyleCnt="6"/>
      <dgm:spPr/>
      <dgm:t>
        <a:bodyPr/>
        <a:lstStyle/>
        <a:p>
          <a:endParaRPr lang="en-US"/>
        </a:p>
      </dgm:t>
    </dgm:pt>
    <dgm:pt modelId="{4FF275AC-423B-47AB-9314-803FC7D03A6A}" type="pres">
      <dgm:prSet presAssocID="{7D97ECF8-4555-4368-8386-8288D4B71F5F}" presName="child" presStyleLbl="alignAccFollowNode1" presStyleIdx="4" presStyleCnt="6">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5" presStyleCnt="6"/>
      <dgm:spPr/>
      <dgm:t>
        <a:bodyPr/>
        <a:lstStyle/>
        <a:p>
          <a:endParaRPr lang="en-US"/>
        </a:p>
      </dgm:t>
    </dgm:pt>
    <dgm:pt modelId="{B69EBCC0-F91D-423C-A745-5036484DF7E8}" type="pres">
      <dgm:prSet presAssocID="{5A9B9C33-DF75-48A0-A77F-ADFD719363A3}" presName="child" presStyleLbl="alignAccFollowNode1" presStyleIdx="5" presStyleCnt="6">
        <dgm:presLayoutVars>
          <dgm:chMax val="0"/>
          <dgm:bulletEnabled val="1"/>
        </dgm:presLayoutVars>
      </dgm:prSet>
      <dgm:spPr/>
      <dgm:t>
        <a:bodyPr/>
        <a:lstStyle/>
        <a:p>
          <a:endParaRPr lang="en-US"/>
        </a:p>
      </dgm:t>
    </dgm:pt>
  </dgm:ptLst>
  <dgm:cxnLst>
    <dgm:cxn modelId="{14BB86C5-F1AA-4851-A7D0-2FB1F6F19F2D}" type="presOf" srcId="{A802FAEE-ACA2-406D-A89A-A9FC34F5E47A}" destId="{98B1A310-C04F-478C-807A-649255D32D20}" srcOrd="0" destOrd="0" presId="urn:microsoft.com/office/officeart/2005/8/layout/lProcess1"/>
    <dgm:cxn modelId="{4B2C8D69-D4D6-49FB-8020-03111211E92E}" srcId="{A4A44661-F6B7-4A48-BAC1-734ED9E33FAB}" destId="{5A37B9C5-9775-4900-A5A1-B752B14BE3F2}" srcOrd="2" destOrd="0" parTransId="{30343678-BB99-481B-9743-33050A5AA77A}" sibTransId="{42FD3691-5C60-4107-8B62-CA9F1A9A4014}"/>
    <dgm:cxn modelId="{6BE1720F-84A8-46CA-9A77-80E1E0842ACD}" srcId="{0F42B2AA-7956-44B7-A8F6-424C855E8443}" destId="{A4A44661-F6B7-4A48-BAC1-734ED9E33FAB}" srcOrd="0" destOrd="0" parTransId="{0932FF69-72F7-429B-937A-69193FA46644}" sibTransId="{AD1AB7DE-B6BE-42DC-B61A-DA13BE7A021F}"/>
    <dgm:cxn modelId="{5E70374A-0D23-4FDB-A521-946ABB26268A}" type="presOf" srcId="{0F42B2AA-7956-44B7-A8F6-424C855E8443}" destId="{8FDB3DC1-0EF4-40D8-9A7C-EB82F18B3D88}" srcOrd="0" destOrd="0" presId="urn:microsoft.com/office/officeart/2005/8/layout/lProcess1"/>
    <dgm:cxn modelId="{0EEB2F2D-1722-4087-B4B7-B55370345815}" type="presOf" srcId="{B1BB5C8C-4AB1-4514-8EC1-5CE69E2AD5BA}" destId="{977D1E5C-F983-40BB-8316-4CEDD1CDA023}" srcOrd="0" destOrd="0" presId="urn:microsoft.com/office/officeart/2005/8/layout/lProcess1"/>
    <dgm:cxn modelId="{DEC392B0-2861-4EE1-AD86-4F7DBFE9E57B}" type="presOf" srcId="{5A9B9C33-DF75-48A0-A77F-ADFD719363A3}" destId="{B69EBCC0-F91D-423C-A745-5036484DF7E8}" srcOrd="0" destOrd="0" presId="urn:microsoft.com/office/officeart/2005/8/layout/lProcess1"/>
    <dgm:cxn modelId="{291BC91B-81C6-42BC-8343-7BA9B193860A}" type="presOf" srcId="{B4B68DDA-00B3-4B39-BDC9-92CAC19E1621}" destId="{4ED8A8D4-EA0A-49A5-A770-DF88C714FA81}"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5F9BE6B9-9353-4804-8A5A-1C7C5BF98D17}" srcId="{B2E5CAE2-4CD8-4F79-8C11-006C967C1AC9}" destId="{7D97ECF8-4555-4368-8386-8288D4B71F5F}" srcOrd="1" destOrd="0" parTransId="{1D3C928B-66B5-47C7-93A2-F3553237242C}" sibTransId="{A802FAEE-ACA2-406D-A89A-A9FC34F5E47A}"/>
    <dgm:cxn modelId="{C5409E3F-C046-431A-A699-DF2B0E91461E}" srcId="{B2E5CAE2-4CD8-4F79-8C11-006C967C1AC9}" destId="{5A9B9C33-DF75-48A0-A77F-ADFD719363A3}" srcOrd="2" destOrd="0" parTransId="{0002E63E-5EBC-4E64-A2A7-8CB6F1345CDB}" sibTransId="{F4D5BCBC-1B96-4D04-A0DB-3C1E207CD8D5}"/>
    <dgm:cxn modelId="{35FF2712-6FC3-419D-A170-CBD7911B8F5A}" type="presOf" srcId="{B2E5CAE2-4CD8-4F79-8C11-006C967C1AC9}" destId="{0588C9EA-05D0-4B27-A78E-6881BFD6A348}" srcOrd="0" destOrd="0" presId="urn:microsoft.com/office/officeart/2005/8/layout/lProcess1"/>
    <dgm:cxn modelId="{12392B6D-11E7-4EE4-B9EE-C4327684CEE8}" type="presOf" srcId="{5A3A05A6-04C2-413D-94D5-E3776BFC1F7F}" destId="{9757113A-8F01-4EB9-B196-C2F86A6844B6}" srcOrd="0" destOrd="0" presId="urn:microsoft.com/office/officeart/2005/8/layout/lProcess1"/>
    <dgm:cxn modelId="{490126F9-E491-4675-9A45-50009D4C15F3}" type="presOf" srcId="{A4A44661-F6B7-4A48-BAC1-734ED9E33FAB}" destId="{DDE23F1B-D7D3-4129-A874-09A2792BC514}" srcOrd="0" destOrd="0" presId="urn:microsoft.com/office/officeart/2005/8/layout/lProcess1"/>
    <dgm:cxn modelId="{C0295696-DCA2-4C30-8E24-A9464804698D}" type="presOf" srcId="{5A37B9C5-9775-4900-A5A1-B752B14BE3F2}" destId="{CC8822C9-0D1D-4EB3-A341-D61979664AB4}" srcOrd="0" destOrd="0" presId="urn:microsoft.com/office/officeart/2005/8/layout/lProcess1"/>
    <dgm:cxn modelId="{5F04763B-1004-47EB-BC0A-68649F6A78A2}" type="presOf" srcId="{7D97ECF8-4555-4368-8386-8288D4B71F5F}" destId="{4FF275AC-423B-47AB-9314-803FC7D03A6A}" srcOrd="0" destOrd="0" presId="urn:microsoft.com/office/officeart/2005/8/layout/lProcess1"/>
    <dgm:cxn modelId="{7FD303CD-71A2-4734-8E4D-FA2165EF4F70}" type="presOf" srcId="{6C567E78-251F-4C87-95A6-269C38A7FA16}" destId="{6D52AEDE-A2C1-472B-B9BA-7FF0FADE9D8E}" srcOrd="0" destOrd="0" presId="urn:microsoft.com/office/officeart/2005/8/layout/lProcess1"/>
    <dgm:cxn modelId="{998D3BFA-1AFA-4E48-BA64-F6BF117B0F5C}" type="presOf" srcId="{F935FE13-E35A-45EC-9DB7-5D55CF6AF625}" destId="{71039CBE-60F4-4315-9F46-1F5206A003FB}" srcOrd="0" destOrd="0" presId="urn:microsoft.com/office/officeart/2005/8/layout/lProcess1"/>
    <dgm:cxn modelId="{3B3E2674-16FE-4049-92E6-C4CC4A893A18}" type="presOf" srcId="{2A92B160-0149-4558-82EF-BC7B77D3F256}" destId="{3ED832F2-8422-47B0-863F-C86760C771D9}" srcOrd="0" destOrd="0" presId="urn:microsoft.com/office/officeart/2005/8/layout/lProcess1"/>
    <dgm:cxn modelId="{FEBB4174-FD27-49D1-8FF8-23EF1667EFDF}" srcId="{0F42B2AA-7956-44B7-A8F6-424C855E8443}" destId="{B2E5CAE2-4CD8-4F79-8C11-006C967C1AC9}" srcOrd="1" destOrd="0" parTransId="{36A8416A-90FC-4301-90FE-E1DA5C06CF2C}" sibTransId="{62DA5D8C-4AC0-4872-B634-59BEBA7B3BF5}"/>
    <dgm:cxn modelId="{7F83F217-06D9-410E-87A0-3EC9787D5EE1}" type="presOf" srcId="{93E0D0D0-D507-4570-822D-357D9211B508}" destId="{A586804E-1506-4465-8596-D8F9032708FE}" srcOrd="0" destOrd="0" presId="urn:microsoft.com/office/officeart/2005/8/layout/lProcess1"/>
    <dgm:cxn modelId="{2025CE2C-F209-4336-AAF8-6D1497EC7912}" type="presOf" srcId="{BEA95E06-023B-4E68-9010-41CCE8D98A6F}" destId="{E07B95AA-D9C7-4045-AC53-2EAD7439DD46}" srcOrd="0" destOrd="0" presId="urn:microsoft.com/office/officeart/2005/8/layout/lProcess1"/>
    <dgm:cxn modelId="{09C279E1-A46C-4A7F-8744-C914CF4E7D4D}" srcId="{B2E5CAE2-4CD8-4F79-8C11-006C967C1AC9}" destId="{BEA95E06-023B-4E68-9010-41CCE8D98A6F}" srcOrd="0" destOrd="0" parTransId="{B4B68DDA-00B3-4B39-BDC9-92CAC19E1621}" sibTransId="{B1BB5C8C-4AB1-4514-8EC1-5CE69E2AD5BA}"/>
    <dgm:cxn modelId="{3D04A317-4CA6-4840-93C2-CC15880FA1B5}" srcId="{A4A44661-F6B7-4A48-BAC1-734ED9E33FAB}" destId="{5A3A05A6-04C2-413D-94D5-E3776BFC1F7F}" srcOrd="0" destOrd="0" parTransId="{2A92B160-0149-4558-82EF-BC7B77D3F256}" sibTransId="{6C567E78-251F-4C87-95A6-269C38A7FA16}"/>
    <dgm:cxn modelId="{19A2882A-79BF-4416-BA08-2E36F389468D}" type="presParOf" srcId="{8FDB3DC1-0EF4-40D8-9A7C-EB82F18B3D88}" destId="{DA008096-D1EE-44B1-AED7-31CE15BD9962}" srcOrd="0" destOrd="0" presId="urn:microsoft.com/office/officeart/2005/8/layout/lProcess1"/>
    <dgm:cxn modelId="{09881872-5463-441C-AD7B-F580F71E2BF8}" type="presParOf" srcId="{DA008096-D1EE-44B1-AED7-31CE15BD9962}" destId="{DDE23F1B-D7D3-4129-A874-09A2792BC514}" srcOrd="0" destOrd="0" presId="urn:microsoft.com/office/officeart/2005/8/layout/lProcess1"/>
    <dgm:cxn modelId="{8672E315-0608-45DF-A705-6F1B305168BD}" type="presParOf" srcId="{DA008096-D1EE-44B1-AED7-31CE15BD9962}" destId="{3ED832F2-8422-47B0-863F-C86760C771D9}" srcOrd="1" destOrd="0" presId="urn:microsoft.com/office/officeart/2005/8/layout/lProcess1"/>
    <dgm:cxn modelId="{B0A7DA00-BE1D-40C0-B355-B266B4D66D41}" type="presParOf" srcId="{DA008096-D1EE-44B1-AED7-31CE15BD9962}" destId="{9757113A-8F01-4EB9-B196-C2F86A6844B6}" srcOrd="2" destOrd="0" presId="urn:microsoft.com/office/officeart/2005/8/layout/lProcess1"/>
    <dgm:cxn modelId="{0434EFDC-318B-48AE-8289-B48A1F90E106}" type="presParOf" srcId="{DA008096-D1EE-44B1-AED7-31CE15BD9962}" destId="{6D52AEDE-A2C1-472B-B9BA-7FF0FADE9D8E}" srcOrd="3" destOrd="0" presId="urn:microsoft.com/office/officeart/2005/8/layout/lProcess1"/>
    <dgm:cxn modelId="{FDCB08D8-ED72-499E-BD04-B34ED936A493}" type="presParOf" srcId="{DA008096-D1EE-44B1-AED7-31CE15BD9962}" destId="{71039CBE-60F4-4315-9F46-1F5206A003FB}" srcOrd="4" destOrd="0" presId="urn:microsoft.com/office/officeart/2005/8/layout/lProcess1"/>
    <dgm:cxn modelId="{140F139B-AD72-4E89-8ED2-63BC90C82080}" type="presParOf" srcId="{DA008096-D1EE-44B1-AED7-31CE15BD9962}" destId="{A586804E-1506-4465-8596-D8F9032708FE}" srcOrd="5" destOrd="0" presId="urn:microsoft.com/office/officeart/2005/8/layout/lProcess1"/>
    <dgm:cxn modelId="{77E4AEE8-4B1E-47E1-9E16-11D83976CF99}" type="presParOf" srcId="{DA008096-D1EE-44B1-AED7-31CE15BD9962}" destId="{CC8822C9-0D1D-4EB3-A341-D61979664AB4}" srcOrd="6" destOrd="0" presId="urn:microsoft.com/office/officeart/2005/8/layout/lProcess1"/>
    <dgm:cxn modelId="{EF148689-4A5F-4AAB-AF1F-C92CFD4676E4}" type="presParOf" srcId="{8FDB3DC1-0EF4-40D8-9A7C-EB82F18B3D88}" destId="{C50C0536-C939-4DFA-81B2-DA4B409B407F}" srcOrd="1" destOrd="0" presId="urn:microsoft.com/office/officeart/2005/8/layout/lProcess1"/>
    <dgm:cxn modelId="{B67A34C9-1977-43BB-8A17-7ABA82EB1B71}" type="presParOf" srcId="{8FDB3DC1-0EF4-40D8-9A7C-EB82F18B3D88}" destId="{02B97E2D-4706-440B-AA12-82751A1335A3}" srcOrd="2" destOrd="0" presId="urn:microsoft.com/office/officeart/2005/8/layout/lProcess1"/>
    <dgm:cxn modelId="{B2B415FD-DFF4-4E66-BF93-105B354DA027}" type="presParOf" srcId="{02B97E2D-4706-440B-AA12-82751A1335A3}" destId="{0588C9EA-05D0-4B27-A78E-6881BFD6A348}" srcOrd="0" destOrd="0" presId="urn:microsoft.com/office/officeart/2005/8/layout/lProcess1"/>
    <dgm:cxn modelId="{F2396A92-E55F-4B9B-9D83-CB36846333C2}" type="presParOf" srcId="{02B97E2D-4706-440B-AA12-82751A1335A3}" destId="{4ED8A8D4-EA0A-49A5-A770-DF88C714FA81}" srcOrd="1" destOrd="0" presId="urn:microsoft.com/office/officeart/2005/8/layout/lProcess1"/>
    <dgm:cxn modelId="{238BEB07-930C-43AF-BD97-722B7E40B53F}" type="presParOf" srcId="{02B97E2D-4706-440B-AA12-82751A1335A3}" destId="{E07B95AA-D9C7-4045-AC53-2EAD7439DD46}" srcOrd="2" destOrd="0" presId="urn:microsoft.com/office/officeart/2005/8/layout/lProcess1"/>
    <dgm:cxn modelId="{465DFA56-EB54-4FF7-B8A5-25506904C790}" type="presParOf" srcId="{02B97E2D-4706-440B-AA12-82751A1335A3}" destId="{977D1E5C-F983-40BB-8316-4CEDD1CDA023}" srcOrd="3" destOrd="0" presId="urn:microsoft.com/office/officeart/2005/8/layout/lProcess1"/>
    <dgm:cxn modelId="{AFA93730-063B-4FE5-9084-4120AD6AE6D9}" type="presParOf" srcId="{02B97E2D-4706-440B-AA12-82751A1335A3}" destId="{4FF275AC-423B-47AB-9314-803FC7D03A6A}" srcOrd="4" destOrd="0" presId="urn:microsoft.com/office/officeart/2005/8/layout/lProcess1"/>
    <dgm:cxn modelId="{93406135-ADCA-4B72-9ADF-FF99EC936F14}" type="presParOf" srcId="{02B97E2D-4706-440B-AA12-82751A1335A3}" destId="{98B1A310-C04F-478C-807A-649255D32D20}" srcOrd="5" destOrd="0" presId="urn:microsoft.com/office/officeart/2005/8/layout/lProcess1"/>
    <dgm:cxn modelId="{44D4BCE9-5B73-4EA3-8205-60C6D7D145A7}" type="presParOf" srcId="{02B97E2D-4706-440B-AA12-82751A1335A3}" destId="{B69EBCC0-F91D-423C-A745-5036484DF7E8}" srcOrd="6"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custT="1"/>
      <dgm:spPr/>
      <dgm:t>
        <a:bodyPr/>
        <a:lstStyle/>
        <a:p>
          <a:r>
            <a:rPr lang="en-US" sz="1150" dirty="0" smtClean="0"/>
            <a:t>Recoverability</a:t>
          </a:r>
          <a:endParaRPr lang="en-US" sz="1150" dirty="0"/>
        </a:p>
      </dgm:t>
    </dgm:pt>
    <dgm:pt modelId="{0932FF69-72F7-429B-937A-69193FA46644}" type="parTrans" cxnId="{6BE1720F-84A8-46CA-9A77-80E1E0842ACD}">
      <dgm:prSet/>
      <dgm:spPr/>
      <dgm:t>
        <a:bodyPr/>
        <a:lstStyle/>
        <a:p>
          <a:endParaRPr lang="en-US" sz="1200"/>
        </a:p>
      </dgm:t>
    </dgm:pt>
    <dgm:pt modelId="{AD1AB7DE-B6BE-42DC-B61A-DA13BE7A021F}" type="sibTrans" cxnId="{6BE1720F-84A8-46CA-9A77-80E1E0842ACD}">
      <dgm:prSet/>
      <dgm:spPr/>
      <dgm:t>
        <a:bodyPr/>
        <a:lstStyle/>
        <a:p>
          <a:endParaRPr lang="en-US" sz="1200"/>
        </a:p>
      </dgm:t>
    </dgm:pt>
    <dgm:pt modelId="{5A3A05A6-04C2-413D-94D5-E3776BFC1F7F}">
      <dgm:prSet phldrT="[Tex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Low</a:t>
          </a:r>
          <a:endParaRPr lang="en-US" sz="1200" dirty="0"/>
        </a:p>
      </dgm:t>
    </dgm:pt>
    <dgm:pt modelId="{2A92B160-0149-4558-82EF-BC7B77D3F256}" type="parTrans" cxnId="{3D04A317-4CA6-4840-93C2-CC15880FA1B5}">
      <dgm:prSet/>
      <dgm:spPr/>
      <dgm:t>
        <a:bodyPr/>
        <a:lstStyle/>
        <a:p>
          <a:endParaRPr lang="en-US" sz="1200"/>
        </a:p>
      </dgm:t>
    </dgm:pt>
    <dgm:pt modelId="{6C567E78-251F-4C87-95A6-269C38A7FA16}" type="sibTrans" cxnId="{3D04A317-4CA6-4840-93C2-CC15880FA1B5}">
      <dgm:prSet/>
      <dgm:spPr/>
      <dgm:t>
        <a:bodyPr/>
        <a:lstStyle/>
        <a:p>
          <a:endParaRPr lang="en-US" sz="1200"/>
        </a:p>
      </dgm:t>
    </dgm:pt>
    <dgm:pt modelId="{F935FE13-E35A-45EC-9DB7-5D55CF6AF625}">
      <dgm:prSet phldrT="[Text]" custT="1"/>
      <dgm:spPr/>
      <dgm:t>
        <a:bodyPr/>
        <a:lstStyle/>
        <a:p>
          <a:r>
            <a:rPr lang="en-US" sz="1200" dirty="0" smtClean="0"/>
            <a:t>Intermediate</a:t>
          </a:r>
          <a:endParaRPr lang="en-US" sz="1200" dirty="0"/>
        </a:p>
      </dgm:t>
    </dgm:pt>
    <dgm:pt modelId="{6C374385-5EA2-4B5A-B9E0-40BBEDE5DA84}" type="parTrans" cxnId="{218EE8AE-9AF8-4181-8148-9DEDB8A6DE2D}">
      <dgm:prSet/>
      <dgm:spPr/>
      <dgm:t>
        <a:bodyPr/>
        <a:lstStyle/>
        <a:p>
          <a:endParaRPr lang="en-US" sz="1200"/>
        </a:p>
      </dgm:t>
    </dgm:pt>
    <dgm:pt modelId="{93E0D0D0-D507-4570-822D-357D9211B508}" type="sibTrans" cxnId="{218EE8AE-9AF8-4181-8148-9DEDB8A6DE2D}">
      <dgm:prSet/>
      <dgm:spPr/>
      <dgm:t>
        <a:bodyPr/>
        <a:lstStyle/>
        <a:p>
          <a:endParaRPr lang="en-US" sz="1200"/>
        </a:p>
      </dgm:t>
    </dgm:pt>
    <dgm:pt modelId="{B2E5CAE2-4CD8-4F79-8C11-006C967C1AC9}">
      <dgm:prSet phldrT="[Text]" custT="1"/>
      <dgm:spPr/>
      <dgm:t>
        <a:bodyPr/>
        <a:lstStyle/>
        <a:p>
          <a:r>
            <a:rPr lang="en-US" sz="1200" dirty="0" smtClean="0"/>
            <a:t>Vulnerability</a:t>
          </a:r>
          <a:endParaRPr lang="en-US" sz="1200" dirty="0"/>
        </a:p>
      </dgm:t>
    </dgm:pt>
    <dgm:pt modelId="{36A8416A-90FC-4301-90FE-E1DA5C06CF2C}" type="parTrans" cxnId="{FEBB4174-FD27-49D1-8FF8-23EF1667EFDF}">
      <dgm:prSet/>
      <dgm:spPr/>
      <dgm:t>
        <a:bodyPr/>
        <a:lstStyle/>
        <a:p>
          <a:endParaRPr lang="en-US" sz="1200"/>
        </a:p>
      </dgm:t>
    </dgm:pt>
    <dgm:pt modelId="{62DA5D8C-4AC0-4872-B634-59BEBA7B3BF5}" type="sibTrans" cxnId="{FEBB4174-FD27-49D1-8FF8-23EF1667EFDF}">
      <dgm:prSet/>
      <dgm:spPr/>
      <dgm:t>
        <a:bodyPr/>
        <a:lstStyle/>
        <a:p>
          <a:endParaRPr lang="en-US" sz="1200"/>
        </a:p>
      </dgm:t>
    </dgm:pt>
    <dgm:pt modelId="{BEA95E06-023B-4E68-9010-41CCE8D98A6F}">
      <dgm:prSet phldrT="[Tex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Vulnerable</a:t>
          </a:r>
          <a:endParaRPr lang="en-US" sz="1200" dirty="0"/>
        </a:p>
      </dgm:t>
    </dgm:pt>
    <dgm:pt modelId="{B4B68DDA-00B3-4B39-BDC9-92CAC19E1621}" type="parTrans" cxnId="{09C279E1-A46C-4A7F-8744-C914CF4E7D4D}">
      <dgm:prSet/>
      <dgm:spPr/>
      <dgm:t>
        <a:bodyPr/>
        <a:lstStyle/>
        <a:p>
          <a:endParaRPr lang="en-US" sz="1200"/>
        </a:p>
      </dgm:t>
    </dgm:pt>
    <dgm:pt modelId="{B1BB5C8C-4AB1-4514-8EC1-5CE69E2AD5BA}" type="sibTrans" cxnId="{09C279E1-A46C-4A7F-8744-C914CF4E7D4D}">
      <dgm:prSet/>
      <dgm:spPr/>
      <dgm:t>
        <a:bodyPr/>
        <a:lstStyle/>
        <a:p>
          <a:endParaRPr lang="en-US" sz="1200"/>
        </a:p>
      </dgm:t>
    </dgm:pt>
    <dgm:pt modelId="{7D97ECF8-4555-4368-8386-8288D4B71F5F}">
      <dgm:prSet phldrT="[Text]" custT="1"/>
      <dgm:spPr/>
      <dgm:t>
        <a:bodyPr/>
        <a:lstStyle/>
        <a:p>
          <a:r>
            <a:rPr lang="en-US" sz="1200" dirty="0" smtClean="0"/>
            <a:t>Intermediate</a:t>
          </a:r>
          <a:endParaRPr lang="en-US" sz="1200" dirty="0"/>
        </a:p>
      </dgm:t>
    </dgm:pt>
    <dgm:pt modelId="{1D3C928B-66B5-47C7-93A2-F3553237242C}" type="parTrans" cxnId="{5F9BE6B9-9353-4804-8A5A-1C7C5BF98D17}">
      <dgm:prSet/>
      <dgm:spPr/>
      <dgm:t>
        <a:bodyPr/>
        <a:lstStyle/>
        <a:p>
          <a:endParaRPr lang="en-US" sz="1200"/>
        </a:p>
      </dgm:t>
    </dgm:pt>
    <dgm:pt modelId="{A802FAEE-ACA2-406D-A89A-A9FC34F5E47A}" type="sibTrans" cxnId="{5F9BE6B9-9353-4804-8A5A-1C7C5BF98D17}">
      <dgm:prSet/>
      <dgm:spPr/>
      <dgm:t>
        <a:bodyPr/>
        <a:lstStyle/>
        <a:p>
          <a:endParaRPr lang="en-US" sz="1200"/>
        </a:p>
      </dgm:t>
    </dgm:pt>
    <dgm:pt modelId="{5A37B9C5-9775-4900-A5A1-B752B14BE3F2}">
      <dgm:prSet custT="1"/>
      <dgm:spPr/>
      <dgm:t>
        <a:bodyPr/>
        <a:lstStyle/>
        <a:p>
          <a:r>
            <a:rPr lang="en-US" sz="1200" dirty="0" smtClean="0"/>
            <a:t>High</a:t>
          </a:r>
          <a:endParaRPr lang="en-US" sz="1200" dirty="0"/>
        </a:p>
      </dgm:t>
    </dgm:pt>
    <dgm:pt modelId="{30343678-BB99-481B-9743-33050A5AA77A}" type="parTrans" cxnId="{4B2C8D69-D4D6-49FB-8020-03111211E92E}">
      <dgm:prSet/>
      <dgm:spPr/>
      <dgm:t>
        <a:bodyPr/>
        <a:lstStyle/>
        <a:p>
          <a:endParaRPr lang="en-US" sz="1200"/>
        </a:p>
      </dgm:t>
    </dgm:pt>
    <dgm:pt modelId="{42FD3691-5C60-4107-8B62-CA9F1A9A4014}" type="sibTrans" cxnId="{4B2C8D69-D4D6-49FB-8020-03111211E92E}">
      <dgm:prSet/>
      <dgm:spPr/>
      <dgm:t>
        <a:bodyPr/>
        <a:lstStyle/>
        <a:p>
          <a:endParaRPr lang="en-US" sz="1200"/>
        </a:p>
      </dgm:t>
    </dgm:pt>
    <dgm:pt modelId="{5A9B9C33-DF75-48A0-A77F-ADFD719363A3}">
      <dgm:prSet custT="1"/>
      <dgm:spPr/>
      <dgm:t>
        <a:bodyPr/>
        <a:lstStyle/>
        <a:p>
          <a:r>
            <a:rPr lang="en-US" sz="1200" dirty="0" smtClean="0"/>
            <a:t>Robust</a:t>
          </a:r>
          <a:endParaRPr lang="en-US" sz="1200" dirty="0"/>
        </a:p>
      </dgm:t>
    </dgm:pt>
    <dgm:pt modelId="{0002E63E-5EBC-4E64-A2A7-8CB6F1345CDB}" type="parTrans" cxnId="{C5409E3F-C046-431A-A699-DF2B0E91461E}">
      <dgm:prSet/>
      <dgm:spPr/>
      <dgm:t>
        <a:bodyPr/>
        <a:lstStyle/>
        <a:p>
          <a:endParaRPr lang="en-US" sz="1200"/>
        </a:p>
      </dgm:t>
    </dgm:pt>
    <dgm:pt modelId="{F4D5BCBC-1B96-4D04-A0DB-3C1E207CD8D5}" type="sibTrans" cxnId="{C5409E3F-C046-431A-A699-DF2B0E91461E}">
      <dgm:prSet/>
      <dgm:spPr/>
      <dgm:t>
        <a:bodyPr/>
        <a:lstStyle/>
        <a:p>
          <a:endParaRPr lang="en-US" sz="1200"/>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6"/>
      <dgm:spPr/>
      <dgm:t>
        <a:bodyPr/>
        <a:lstStyle/>
        <a:p>
          <a:endParaRPr lang="en-US"/>
        </a:p>
      </dgm:t>
    </dgm:pt>
    <dgm:pt modelId="{9757113A-8F01-4EB9-B196-C2F86A6844B6}" type="pres">
      <dgm:prSet presAssocID="{5A3A05A6-04C2-413D-94D5-E3776BFC1F7F}" presName="child" presStyleLbl="alignAccFollowNode1" presStyleIdx="0" presStyleCnt="6" custLinFactNeighborX="-64">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6"/>
      <dgm:spPr/>
      <dgm:t>
        <a:bodyPr/>
        <a:lstStyle/>
        <a:p>
          <a:endParaRPr lang="en-US"/>
        </a:p>
      </dgm:t>
    </dgm:pt>
    <dgm:pt modelId="{71039CBE-60F4-4315-9F46-1F5206A003FB}" type="pres">
      <dgm:prSet presAssocID="{F935FE13-E35A-45EC-9DB7-5D55CF6AF625}" presName="child" presStyleLbl="alignAccFollowNode1" presStyleIdx="1" presStyleCnt="6">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6"/>
      <dgm:spPr/>
      <dgm:t>
        <a:bodyPr/>
        <a:lstStyle/>
        <a:p>
          <a:endParaRPr lang="en-US"/>
        </a:p>
      </dgm:t>
    </dgm:pt>
    <dgm:pt modelId="{CC8822C9-0D1D-4EB3-A341-D61979664AB4}" type="pres">
      <dgm:prSet presAssocID="{5A37B9C5-9775-4900-A5A1-B752B14BE3F2}" presName="child" presStyleLbl="alignAccFollowNode1" presStyleIdx="2" presStyleCnt="6">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3" presStyleCnt="6"/>
      <dgm:spPr/>
      <dgm:t>
        <a:bodyPr/>
        <a:lstStyle/>
        <a:p>
          <a:endParaRPr lang="en-US"/>
        </a:p>
      </dgm:t>
    </dgm:pt>
    <dgm:pt modelId="{E07B95AA-D9C7-4045-AC53-2EAD7439DD46}" type="pres">
      <dgm:prSet presAssocID="{BEA95E06-023B-4E68-9010-41CCE8D98A6F}" presName="child" presStyleLbl="alignAccFollowNode1" presStyleIdx="3" presStyleCnt="6">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4" presStyleCnt="6"/>
      <dgm:spPr/>
      <dgm:t>
        <a:bodyPr/>
        <a:lstStyle/>
        <a:p>
          <a:endParaRPr lang="en-US"/>
        </a:p>
      </dgm:t>
    </dgm:pt>
    <dgm:pt modelId="{4FF275AC-423B-47AB-9314-803FC7D03A6A}" type="pres">
      <dgm:prSet presAssocID="{7D97ECF8-4555-4368-8386-8288D4B71F5F}" presName="child" presStyleLbl="alignAccFollowNode1" presStyleIdx="4" presStyleCnt="6">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5" presStyleCnt="6"/>
      <dgm:spPr/>
      <dgm:t>
        <a:bodyPr/>
        <a:lstStyle/>
        <a:p>
          <a:endParaRPr lang="en-US"/>
        </a:p>
      </dgm:t>
    </dgm:pt>
    <dgm:pt modelId="{B69EBCC0-F91D-423C-A745-5036484DF7E8}" type="pres">
      <dgm:prSet presAssocID="{5A9B9C33-DF75-48A0-A77F-ADFD719363A3}" presName="child" presStyleLbl="alignAccFollowNode1" presStyleIdx="5" presStyleCnt="6">
        <dgm:presLayoutVars>
          <dgm:chMax val="0"/>
          <dgm:bulletEnabled val="1"/>
        </dgm:presLayoutVars>
      </dgm:prSet>
      <dgm:spPr/>
      <dgm:t>
        <a:bodyPr/>
        <a:lstStyle/>
        <a:p>
          <a:endParaRPr lang="en-US"/>
        </a:p>
      </dgm:t>
    </dgm:pt>
  </dgm:ptLst>
  <dgm:cxnLst>
    <dgm:cxn modelId="{92063F98-1C1F-448E-AEF1-72CF77E92566}" type="presOf" srcId="{A4A44661-F6B7-4A48-BAC1-734ED9E33FAB}" destId="{DDE23F1B-D7D3-4129-A874-09A2792BC514}" srcOrd="0" destOrd="0" presId="urn:microsoft.com/office/officeart/2005/8/layout/lProcess1"/>
    <dgm:cxn modelId="{42B04C3E-D66A-483F-8B30-F270A2820D91}" type="presOf" srcId="{BEA95E06-023B-4E68-9010-41CCE8D98A6F}" destId="{E07B95AA-D9C7-4045-AC53-2EAD7439DD46}" srcOrd="0" destOrd="0" presId="urn:microsoft.com/office/officeart/2005/8/layout/lProcess1"/>
    <dgm:cxn modelId="{4B2C8D69-D4D6-49FB-8020-03111211E92E}" srcId="{A4A44661-F6B7-4A48-BAC1-734ED9E33FAB}" destId="{5A37B9C5-9775-4900-A5A1-B752B14BE3F2}" srcOrd="2" destOrd="0" parTransId="{30343678-BB99-481B-9743-33050A5AA77A}" sibTransId="{42FD3691-5C60-4107-8B62-CA9F1A9A4014}"/>
    <dgm:cxn modelId="{6BE1720F-84A8-46CA-9A77-80E1E0842ACD}" srcId="{0F42B2AA-7956-44B7-A8F6-424C855E8443}" destId="{A4A44661-F6B7-4A48-BAC1-734ED9E33FAB}" srcOrd="0" destOrd="0" parTransId="{0932FF69-72F7-429B-937A-69193FA46644}" sibTransId="{AD1AB7DE-B6BE-42DC-B61A-DA13BE7A021F}"/>
    <dgm:cxn modelId="{090DA5B9-C1E6-4E10-9DF9-E8991A8B9E4E}" type="presOf" srcId="{5A3A05A6-04C2-413D-94D5-E3776BFC1F7F}" destId="{9757113A-8F01-4EB9-B196-C2F86A6844B6}" srcOrd="0" destOrd="0" presId="urn:microsoft.com/office/officeart/2005/8/layout/lProcess1"/>
    <dgm:cxn modelId="{5EA2BB8F-81AF-4A7D-9343-543582E591C1}" type="presOf" srcId="{5A37B9C5-9775-4900-A5A1-B752B14BE3F2}" destId="{CC8822C9-0D1D-4EB3-A341-D61979664AB4}"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824666CD-4F84-4371-A49A-C7F78C6EA1B4}" type="presOf" srcId="{2A92B160-0149-4558-82EF-BC7B77D3F256}" destId="{3ED832F2-8422-47B0-863F-C86760C771D9}" srcOrd="0" destOrd="0" presId="urn:microsoft.com/office/officeart/2005/8/layout/lProcess1"/>
    <dgm:cxn modelId="{5F9BE6B9-9353-4804-8A5A-1C7C5BF98D17}" srcId="{B2E5CAE2-4CD8-4F79-8C11-006C967C1AC9}" destId="{7D97ECF8-4555-4368-8386-8288D4B71F5F}" srcOrd="1" destOrd="0" parTransId="{1D3C928B-66B5-47C7-93A2-F3553237242C}" sibTransId="{A802FAEE-ACA2-406D-A89A-A9FC34F5E47A}"/>
    <dgm:cxn modelId="{C5409E3F-C046-431A-A699-DF2B0E91461E}" srcId="{B2E5CAE2-4CD8-4F79-8C11-006C967C1AC9}" destId="{5A9B9C33-DF75-48A0-A77F-ADFD719363A3}" srcOrd="2" destOrd="0" parTransId="{0002E63E-5EBC-4E64-A2A7-8CB6F1345CDB}" sibTransId="{F4D5BCBC-1B96-4D04-A0DB-3C1E207CD8D5}"/>
    <dgm:cxn modelId="{75153751-7305-4D48-ADA9-69013A8B1BEC}" type="presOf" srcId="{B2E5CAE2-4CD8-4F79-8C11-006C967C1AC9}" destId="{0588C9EA-05D0-4B27-A78E-6881BFD6A348}" srcOrd="0" destOrd="0" presId="urn:microsoft.com/office/officeart/2005/8/layout/lProcess1"/>
    <dgm:cxn modelId="{A14C08A2-7D07-4A72-9975-0752D94FDD15}" type="presOf" srcId="{A802FAEE-ACA2-406D-A89A-A9FC34F5E47A}" destId="{98B1A310-C04F-478C-807A-649255D32D20}" srcOrd="0" destOrd="0" presId="urn:microsoft.com/office/officeart/2005/8/layout/lProcess1"/>
    <dgm:cxn modelId="{AF80B9CE-86D0-4431-9C38-7542F30639EA}" type="presOf" srcId="{0F42B2AA-7956-44B7-A8F6-424C855E8443}" destId="{8FDB3DC1-0EF4-40D8-9A7C-EB82F18B3D88}" srcOrd="0" destOrd="0" presId="urn:microsoft.com/office/officeart/2005/8/layout/lProcess1"/>
    <dgm:cxn modelId="{1EBCF455-1063-4075-AF81-D534E3698827}" type="presOf" srcId="{6C567E78-251F-4C87-95A6-269C38A7FA16}" destId="{6D52AEDE-A2C1-472B-B9BA-7FF0FADE9D8E}" srcOrd="0" destOrd="0" presId="urn:microsoft.com/office/officeart/2005/8/layout/lProcess1"/>
    <dgm:cxn modelId="{FB8348EB-E176-4BEA-8412-862A7EB112A8}" type="presOf" srcId="{93E0D0D0-D507-4570-822D-357D9211B508}" destId="{A586804E-1506-4465-8596-D8F9032708FE}" srcOrd="0" destOrd="0" presId="urn:microsoft.com/office/officeart/2005/8/layout/lProcess1"/>
    <dgm:cxn modelId="{6522EBDF-1A59-4BF8-94BB-554FEBAD38AC}" type="presOf" srcId="{B4B68DDA-00B3-4B39-BDC9-92CAC19E1621}" destId="{4ED8A8D4-EA0A-49A5-A770-DF88C714FA81}" srcOrd="0" destOrd="0" presId="urn:microsoft.com/office/officeart/2005/8/layout/lProcess1"/>
    <dgm:cxn modelId="{734A24FB-72A6-4381-A27C-23A419889F4F}" type="presOf" srcId="{7D97ECF8-4555-4368-8386-8288D4B71F5F}" destId="{4FF275AC-423B-47AB-9314-803FC7D03A6A}" srcOrd="0" destOrd="0" presId="urn:microsoft.com/office/officeart/2005/8/layout/lProcess1"/>
    <dgm:cxn modelId="{9E9B0CE2-EE47-4B7A-8CF6-6E706C46B38B}" type="presOf" srcId="{B1BB5C8C-4AB1-4514-8EC1-5CE69E2AD5BA}" destId="{977D1E5C-F983-40BB-8316-4CEDD1CDA023}" srcOrd="0" destOrd="0" presId="urn:microsoft.com/office/officeart/2005/8/layout/lProcess1"/>
    <dgm:cxn modelId="{FEBB4174-FD27-49D1-8FF8-23EF1667EFDF}" srcId="{0F42B2AA-7956-44B7-A8F6-424C855E8443}" destId="{B2E5CAE2-4CD8-4F79-8C11-006C967C1AC9}" srcOrd="1" destOrd="0" parTransId="{36A8416A-90FC-4301-90FE-E1DA5C06CF2C}" sibTransId="{62DA5D8C-4AC0-4872-B634-59BEBA7B3BF5}"/>
    <dgm:cxn modelId="{66953CF6-F207-4C4B-B089-630F644C1C45}" type="presOf" srcId="{5A9B9C33-DF75-48A0-A77F-ADFD719363A3}" destId="{B69EBCC0-F91D-423C-A745-5036484DF7E8}" srcOrd="0" destOrd="0" presId="urn:microsoft.com/office/officeart/2005/8/layout/lProcess1"/>
    <dgm:cxn modelId="{7EA15288-7048-4C21-A376-E2B75AF7DFF0}" type="presOf" srcId="{F935FE13-E35A-45EC-9DB7-5D55CF6AF625}" destId="{71039CBE-60F4-4315-9F46-1F5206A003FB}" srcOrd="0" destOrd="0" presId="urn:microsoft.com/office/officeart/2005/8/layout/lProcess1"/>
    <dgm:cxn modelId="{09C279E1-A46C-4A7F-8744-C914CF4E7D4D}" srcId="{B2E5CAE2-4CD8-4F79-8C11-006C967C1AC9}" destId="{BEA95E06-023B-4E68-9010-41CCE8D98A6F}" srcOrd="0" destOrd="0" parTransId="{B4B68DDA-00B3-4B39-BDC9-92CAC19E1621}" sibTransId="{B1BB5C8C-4AB1-4514-8EC1-5CE69E2AD5BA}"/>
    <dgm:cxn modelId="{3D04A317-4CA6-4840-93C2-CC15880FA1B5}" srcId="{A4A44661-F6B7-4A48-BAC1-734ED9E33FAB}" destId="{5A3A05A6-04C2-413D-94D5-E3776BFC1F7F}" srcOrd="0" destOrd="0" parTransId="{2A92B160-0149-4558-82EF-BC7B77D3F256}" sibTransId="{6C567E78-251F-4C87-95A6-269C38A7FA16}"/>
    <dgm:cxn modelId="{30023079-4413-419B-AA72-F6B2CD54578A}" type="presParOf" srcId="{8FDB3DC1-0EF4-40D8-9A7C-EB82F18B3D88}" destId="{DA008096-D1EE-44B1-AED7-31CE15BD9962}" srcOrd="0" destOrd="0" presId="urn:microsoft.com/office/officeart/2005/8/layout/lProcess1"/>
    <dgm:cxn modelId="{2BD994C1-C42F-4331-9B08-B1AFC2C3231A}" type="presParOf" srcId="{DA008096-D1EE-44B1-AED7-31CE15BD9962}" destId="{DDE23F1B-D7D3-4129-A874-09A2792BC514}" srcOrd="0" destOrd="0" presId="urn:microsoft.com/office/officeart/2005/8/layout/lProcess1"/>
    <dgm:cxn modelId="{1FCB198C-0B43-48EE-A126-901931DE2A95}" type="presParOf" srcId="{DA008096-D1EE-44B1-AED7-31CE15BD9962}" destId="{3ED832F2-8422-47B0-863F-C86760C771D9}" srcOrd="1" destOrd="0" presId="urn:microsoft.com/office/officeart/2005/8/layout/lProcess1"/>
    <dgm:cxn modelId="{6D0762FF-F023-4681-B808-69E95A3F1044}" type="presParOf" srcId="{DA008096-D1EE-44B1-AED7-31CE15BD9962}" destId="{9757113A-8F01-4EB9-B196-C2F86A6844B6}" srcOrd="2" destOrd="0" presId="urn:microsoft.com/office/officeart/2005/8/layout/lProcess1"/>
    <dgm:cxn modelId="{4C6DF033-AB31-4C29-B573-301356F622CE}" type="presParOf" srcId="{DA008096-D1EE-44B1-AED7-31CE15BD9962}" destId="{6D52AEDE-A2C1-472B-B9BA-7FF0FADE9D8E}" srcOrd="3" destOrd="0" presId="urn:microsoft.com/office/officeart/2005/8/layout/lProcess1"/>
    <dgm:cxn modelId="{07BB2770-F443-4A82-B8D2-4901FD289C22}" type="presParOf" srcId="{DA008096-D1EE-44B1-AED7-31CE15BD9962}" destId="{71039CBE-60F4-4315-9F46-1F5206A003FB}" srcOrd="4" destOrd="0" presId="urn:microsoft.com/office/officeart/2005/8/layout/lProcess1"/>
    <dgm:cxn modelId="{7930913E-F653-417E-B129-A7E82E8DBD25}" type="presParOf" srcId="{DA008096-D1EE-44B1-AED7-31CE15BD9962}" destId="{A586804E-1506-4465-8596-D8F9032708FE}" srcOrd="5" destOrd="0" presId="urn:microsoft.com/office/officeart/2005/8/layout/lProcess1"/>
    <dgm:cxn modelId="{5C87EAC4-1F54-4CDF-A6AD-46542284B46E}" type="presParOf" srcId="{DA008096-D1EE-44B1-AED7-31CE15BD9962}" destId="{CC8822C9-0D1D-4EB3-A341-D61979664AB4}" srcOrd="6" destOrd="0" presId="urn:microsoft.com/office/officeart/2005/8/layout/lProcess1"/>
    <dgm:cxn modelId="{0F187CF5-197F-4A20-83DE-043D52EB11EF}" type="presParOf" srcId="{8FDB3DC1-0EF4-40D8-9A7C-EB82F18B3D88}" destId="{C50C0536-C939-4DFA-81B2-DA4B409B407F}" srcOrd="1" destOrd="0" presId="urn:microsoft.com/office/officeart/2005/8/layout/lProcess1"/>
    <dgm:cxn modelId="{9AE7D56D-85E6-4F2A-96A0-3887339BE8F2}" type="presParOf" srcId="{8FDB3DC1-0EF4-40D8-9A7C-EB82F18B3D88}" destId="{02B97E2D-4706-440B-AA12-82751A1335A3}" srcOrd="2" destOrd="0" presId="urn:microsoft.com/office/officeart/2005/8/layout/lProcess1"/>
    <dgm:cxn modelId="{9433F57C-3B50-4A76-B170-F8EC07096A33}" type="presParOf" srcId="{02B97E2D-4706-440B-AA12-82751A1335A3}" destId="{0588C9EA-05D0-4B27-A78E-6881BFD6A348}" srcOrd="0" destOrd="0" presId="urn:microsoft.com/office/officeart/2005/8/layout/lProcess1"/>
    <dgm:cxn modelId="{9A0EFEAA-3262-4ED2-A92B-FF9B2CCA97D5}" type="presParOf" srcId="{02B97E2D-4706-440B-AA12-82751A1335A3}" destId="{4ED8A8D4-EA0A-49A5-A770-DF88C714FA81}" srcOrd="1" destOrd="0" presId="urn:microsoft.com/office/officeart/2005/8/layout/lProcess1"/>
    <dgm:cxn modelId="{41C4AAD9-CA6A-485C-B985-CB2E7B20EEF7}" type="presParOf" srcId="{02B97E2D-4706-440B-AA12-82751A1335A3}" destId="{E07B95AA-D9C7-4045-AC53-2EAD7439DD46}" srcOrd="2" destOrd="0" presId="urn:microsoft.com/office/officeart/2005/8/layout/lProcess1"/>
    <dgm:cxn modelId="{A50AE3D6-7D75-46BE-9B14-12CA2E974738}" type="presParOf" srcId="{02B97E2D-4706-440B-AA12-82751A1335A3}" destId="{977D1E5C-F983-40BB-8316-4CEDD1CDA023}" srcOrd="3" destOrd="0" presId="urn:microsoft.com/office/officeart/2005/8/layout/lProcess1"/>
    <dgm:cxn modelId="{780A3183-5DAE-40CF-B7C0-D6F2EC28C4C1}" type="presParOf" srcId="{02B97E2D-4706-440B-AA12-82751A1335A3}" destId="{4FF275AC-423B-47AB-9314-803FC7D03A6A}" srcOrd="4" destOrd="0" presId="urn:microsoft.com/office/officeart/2005/8/layout/lProcess1"/>
    <dgm:cxn modelId="{E288EE57-68C3-4E45-B5DA-88279EA59AEE}" type="presParOf" srcId="{02B97E2D-4706-440B-AA12-82751A1335A3}" destId="{98B1A310-C04F-478C-807A-649255D32D20}" srcOrd="5" destOrd="0" presId="urn:microsoft.com/office/officeart/2005/8/layout/lProcess1"/>
    <dgm:cxn modelId="{AA4B3126-3C56-47E1-A2F1-245953971F35}" type="presParOf" srcId="{02B97E2D-4706-440B-AA12-82751A1335A3}" destId="{B69EBCC0-F91D-423C-A745-5036484DF7E8}" srcOrd="6" destOrd="0" presId="urn:microsoft.com/office/officeart/2005/8/layout/l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custT="1"/>
      <dgm:spPr/>
      <dgm:t>
        <a:bodyPr/>
        <a:lstStyle/>
        <a:p>
          <a:r>
            <a:rPr lang="en-US" sz="1200" dirty="0" smtClean="0"/>
            <a:t>Diet type</a:t>
          </a:r>
          <a:endParaRPr lang="en-US" sz="1200" dirty="0"/>
        </a:p>
      </dgm:t>
    </dgm:pt>
    <dgm:pt modelId="{0932FF69-72F7-429B-937A-69193FA46644}" type="parTrans" cxnId="{6BE1720F-84A8-46CA-9A77-80E1E0842ACD}">
      <dgm:prSet/>
      <dgm:spPr/>
      <dgm:t>
        <a:bodyPr/>
        <a:lstStyle/>
        <a:p>
          <a:endParaRPr lang="en-US" sz="1200"/>
        </a:p>
      </dgm:t>
    </dgm:pt>
    <dgm:pt modelId="{AD1AB7DE-B6BE-42DC-B61A-DA13BE7A021F}" type="sibTrans" cxnId="{6BE1720F-84A8-46CA-9A77-80E1E0842ACD}">
      <dgm:prSet/>
      <dgm:spPr/>
      <dgm:t>
        <a:bodyPr/>
        <a:lstStyle/>
        <a:p>
          <a:endParaRPr lang="en-US" sz="1200"/>
        </a:p>
      </dgm:t>
    </dgm:pt>
    <dgm:pt modelId="{5A3A05A6-04C2-413D-94D5-E3776BFC1F7F}">
      <dgm:prSet phldrT="[Tex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Omnivore</a:t>
          </a:r>
          <a:endParaRPr lang="en-US" sz="1200" dirty="0"/>
        </a:p>
      </dgm:t>
    </dgm:pt>
    <dgm:pt modelId="{2A92B160-0149-4558-82EF-BC7B77D3F256}" type="parTrans" cxnId="{3D04A317-4CA6-4840-93C2-CC15880FA1B5}">
      <dgm:prSet/>
      <dgm:spPr/>
      <dgm:t>
        <a:bodyPr/>
        <a:lstStyle/>
        <a:p>
          <a:endParaRPr lang="en-US" sz="1200"/>
        </a:p>
      </dgm:t>
    </dgm:pt>
    <dgm:pt modelId="{6C567E78-251F-4C87-95A6-269C38A7FA16}" type="sibTrans" cxnId="{3D04A317-4CA6-4840-93C2-CC15880FA1B5}">
      <dgm:prSet/>
      <dgm:spPr/>
      <dgm:t>
        <a:bodyPr/>
        <a:lstStyle/>
        <a:p>
          <a:endParaRPr lang="en-US" sz="1200"/>
        </a:p>
      </dgm:t>
    </dgm:pt>
    <dgm:pt modelId="{F935FE13-E35A-45EC-9DB7-5D55CF6AF625}">
      <dgm:prSet phldrT="[Text]" custT="1"/>
      <dgm:spPr/>
      <dgm:t>
        <a:bodyPr/>
        <a:lstStyle/>
        <a:p>
          <a:r>
            <a:rPr lang="en-US" sz="1200" dirty="0" smtClean="0"/>
            <a:t>Herbivore</a:t>
          </a:r>
          <a:endParaRPr lang="en-US" sz="1200" dirty="0"/>
        </a:p>
      </dgm:t>
    </dgm:pt>
    <dgm:pt modelId="{6C374385-5EA2-4B5A-B9E0-40BBEDE5DA84}" type="parTrans" cxnId="{218EE8AE-9AF8-4181-8148-9DEDB8A6DE2D}">
      <dgm:prSet/>
      <dgm:spPr/>
      <dgm:t>
        <a:bodyPr/>
        <a:lstStyle/>
        <a:p>
          <a:endParaRPr lang="en-US" sz="1200"/>
        </a:p>
      </dgm:t>
    </dgm:pt>
    <dgm:pt modelId="{93E0D0D0-D507-4570-822D-357D9211B508}" type="sibTrans" cxnId="{218EE8AE-9AF8-4181-8148-9DEDB8A6DE2D}">
      <dgm:prSet/>
      <dgm:spPr/>
      <dgm:t>
        <a:bodyPr/>
        <a:lstStyle/>
        <a:p>
          <a:endParaRPr lang="en-US" sz="1200"/>
        </a:p>
      </dgm:t>
    </dgm:pt>
    <dgm:pt modelId="{B2E5CAE2-4CD8-4F79-8C11-006C967C1AC9}">
      <dgm:prSet phldrT="[Text]" custT="1"/>
      <dgm:spPr/>
      <dgm:t>
        <a:bodyPr/>
        <a:lstStyle/>
        <a:p>
          <a:r>
            <a:rPr lang="en-US" sz="1200" dirty="0" smtClean="0"/>
            <a:t>Larval stage mobility</a:t>
          </a:r>
          <a:endParaRPr lang="en-US" sz="1200" dirty="0"/>
        </a:p>
      </dgm:t>
    </dgm:pt>
    <dgm:pt modelId="{36A8416A-90FC-4301-90FE-E1DA5C06CF2C}" type="parTrans" cxnId="{FEBB4174-FD27-49D1-8FF8-23EF1667EFDF}">
      <dgm:prSet/>
      <dgm:spPr/>
      <dgm:t>
        <a:bodyPr/>
        <a:lstStyle/>
        <a:p>
          <a:endParaRPr lang="en-US" sz="1200"/>
        </a:p>
      </dgm:t>
    </dgm:pt>
    <dgm:pt modelId="{62DA5D8C-4AC0-4872-B634-59BEBA7B3BF5}" type="sibTrans" cxnId="{FEBB4174-FD27-49D1-8FF8-23EF1667EFDF}">
      <dgm:prSet/>
      <dgm:spPr/>
      <dgm:t>
        <a:bodyPr/>
        <a:lstStyle/>
        <a:p>
          <a:endParaRPr lang="en-US" sz="1200"/>
        </a:p>
      </dgm:t>
    </dgm:pt>
    <dgm:pt modelId="{BEA95E06-023B-4E68-9010-41CCE8D98A6F}">
      <dgm:prSet phldrT="[Text]" custT="1"/>
      <dgm:spPr/>
      <dgm:t>
        <a:bodyPr/>
        <a:lstStyle/>
        <a:p>
          <a:r>
            <a:rPr lang="en-US" sz="1200" dirty="0" smtClean="0"/>
            <a:t>Brooded</a:t>
          </a:r>
          <a:endParaRPr lang="en-US" sz="1200" dirty="0"/>
        </a:p>
      </dgm:t>
    </dgm:pt>
    <dgm:pt modelId="{B4B68DDA-00B3-4B39-BDC9-92CAC19E1621}" type="parTrans" cxnId="{09C279E1-A46C-4A7F-8744-C914CF4E7D4D}">
      <dgm:prSet/>
      <dgm:spPr/>
      <dgm:t>
        <a:bodyPr/>
        <a:lstStyle/>
        <a:p>
          <a:endParaRPr lang="en-US" sz="1200"/>
        </a:p>
      </dgm:t>
    </dgm:pt>
    <dgm:pt modelId="{B1BB5C8C-4AB1-4514-8EC1-5CE69E2AD5BA}" type="sibTrans" cxnId="{09C279E1-A46C-4A7F-8744-C914CF4E7D4D}">
      <dgm:prSet/>
      <dgm:spPr/>
      <dgm:t>
        <a:bodyPr/>
        <a:lstStyle/>
        <a:p>
          <a:endParaRPr lang="en-US" sz="1200"/>
        </a:p>
      </dgm:t>
    </dgm:pt>
    <dgm:pt modelId="{7D97ECF8-4555-4368-8386-8288D4B71F5F}">
      <dgm:prSet phldrT="[Text]" custT="1"/>
      <dgm:spPr/>
      <dgm:t>
        <a:bodyPr/>
        <a:lstStyle/>
        <a:p>
          <a:r>
            <a:rPr lang="en-US" sz="1200" dirty="0" smtClean="0"/>
            <a:t>Short term</a:t>
          </a:r>
          <a:endParaRPr lang="en-US" sz="1200" dirty="0"/>
        </a:p>
      </dgm:t>
    </dgm:pt>
    <dgm:pt modelId="{1D3C928B-66B5-47C7-93A2-F3553237242C}" type="parTrans" cxnId="{5F9BE6B9-9353-4804-8A5A-1C7C5BF98D17}">
      <dgm:prSet/>
      <dgm:spPr/>
      <dgm:t>
        <a:bodyPr/>
        <a:lstStyle/>
        <a:p>
          <a:endParaRPr lang="en-US" sz="1200"/>
        </a:p>
      </dgm:t>
    </dgm:pt>
    <dgm:pt modelId="{A802FAEE-ACA2-406D-A89A-A9FC34F5E47A}" type="sibTrans" cxnId="{5F9BE6B9-9353-4804-8A5A-1C7C5BF98D17}">
      <dgm:prSet/>
      <dgm:spPr/>
      <dgm:t>
        <a:bodyPr/>
        <a:lstStyle/>
        <a:p>
          <a:endParaRPr lang="en-US" sz="1200"/>
        </a:p>
      </dgm:t>
    </dgm:pt>
    <dgm:pt modelId="{5A37B9C5-9775-4900-A5A1-B752B14BE3F2}">
      <dgm:prSet custT="1"/>
      <dgm:spPr/>
      <dgm:t>
        <a:bodyPr/>
        <a:lstStyle/>
        <a:p>
          <a:r>
            <a:rPr lang="en-US" sz="1200" dirty="0" smtClean="0"/>
            <a:t>Carnivore</a:t>
          </a:r>
          <a:endParaRPr lang="en-US" sz="1200" dirty="0"/>
        </a:p>
      </dgm:t>
    </dgm:pt>
    <dgm:pt modelId="{30343678-BB99-481B-9743-33050A5AA77A}" type="parTrans" cxnId="{4B2C8D69-D4D6-49FB-8020-03111211E92E}">
      <dgm:prSet/>
      <dgm:spPr/>
      <dgm:t>
        <a:bodyPr/>
        <a:lstStyle/>
        <a:p>
          <a:endParaRPr lang="en-US" sz="1200"/>
        </a:p>
      </dgm:t>
    </dgm:pt>
    <dgm:pt modelId="{42FD3691-5C60-4107-8B62-CA9F1A9A4014}" type="sibTrans" cxnId="{4B2C8D69-D4D6-49FB-8020-03111211E92E}">
      <dgm:prSet/>
      <dgm:spPr/>
      <dgm:t>
        <a:bodyPr/>
        <a:lstStyle/>
        <a:p>
          <a:endParaRPr lang="en-US" sz="1200"/>
        </a:p>
      </dgm:t>
    </dgm:pt>
    <dgm:pt modelId="{5A9B9C33-DF75-48A0-A77F-ADFD719363A3}">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Long term</a:t>
          </a:r>
          <a:endParaRPr lang="en-US" sz="1200" dirty="0"/>
        </a:p>
      </dgm:t>
    </dgm:pt>
    <dgm:pt modelId="{0002E63E-5EBC-4E64-A2A7-8CB6F1345CDB}" type="parTrans" cxnId="{C5409E3F-C046-431A-A699-DF2B0E91461E}">
      <dgm:prSet/>
      <dgm:spPr/>
      <dgm:t>
        <a:bodyPr/>
        <a:lstStyle/>
        <a:p>
          <a:endParaRPr lang="en-US" sz="1200"/>
        </a:p>
      </dgm:t>
    </dgm:pt>
    <dgm:pt modelId="{F4D5BCBC-1B96-4D04-A0DB-3C1E207CD8D5}" type="sibTrans" cxnId="{C5409E3F-C046-431A-A699-DF2B0E91461E}">
      <dgm:prSet/>
      <dgm:spPr/>
      <dgm:t>
        <a:bodyPr/>
        <a:lstStyle/>
        <a:p>
          <a:endParaRPr lang="en-US" sz="1200"/>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6"/>
      <dgm:spPr/>
      <dgm:t>
        <a:bodyPr/>
        <a:lstStyle/>
        <a:p>
          <a:endParaRPr lang="en-US"/>
        </a:p>
      </dgm:t>
    </dgm:pt>
    <dgm:pt modelId="{9757113A-8F01-4EB9-B196-C2F86A6844B6}" type="pres">
      <dgm:prSet presAssocID="{5A3A05A6-04C2-413D-94D5-E3776BFC1F7F}" presName="child" presStyleLbl="alignAccFollowNode1" presStyleIdx="0" presStyleCnt="6">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6"/>
      <dgm:spPr/>
      <dgm:t>
        <a:bodyPr/>
        <a:lstStyle/>
        <a:p>
          <a:endParaRPr lang="en-US"/>
        </a:p>
      </dgm:t>
    </dgm:pt>
    <dgm:pt modelId="{71039CBE-60F4-4315-9F46-1F5206A003FB}" type="pres">
      <dgm:prSet presAssocID="{F935FE13-E35A-45EC-9DB7-5D55CF6AF625}" presName="child" presStyleLbl="alignAccFollowNode1" presStyleIdx="1" presStyleCnt="6">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6"/>
      <dgm:spPr/>
      <dgm:t>
        <a:bodyPr/>
        <a:lstStyle/>
        <a:p>
          <a:endParaRPr lang="en-US"/>
        </a:p>
      </dgm:t>
    </dgm:pt>
    <dgm:pt modelId="{CC8822C9-0D1D-4EB3-A341-D61979664AB4}" type="pres">
      <dgm:prSet presAssocID="{5A37B9C5-9775-4900-A5A1-B752B14BE3F2}" presName="child" presStyleLbl="alignAccFollowNode1" presStyleIdx="2" presStyleCnt="6">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3" presStyleCnt="6"/>
      <dgm:spPr/>
      <dgm:t>
        <a:bodyPr/>
        <a:lstStyle/>
        <a:p>
          <a:endParaRPr lang="en-US"/>
        </a:p>
      </dgm:t>
    </dgm:pt>
    <dgm:pt modelId="{E07B95AA-D9C7-4045-AC53-2EAD7439DD46}" type="pres">
      <dgm:prSet presAssocID="{BEA95E06-023B-4E68-9010-41CCE8D98A6F}" presName="child" presStyleLbl="alignAccFollowNode1" presStyleIdx="3" presStyleCnt="6">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4" presStyleCnt="6"/>
      <dgm:spPr/>
      <dgm:t>
        <a:bodyPr/>
        <a:lstStyle/>
        <a:p>
          <a:endParaRPr lang="en-US"/>
        </a:p>
      </dgm:t>
    </dgm:pt>
    <dgm:pt modelId="{4FF275AC-423B-47AB-9314-803FC7D03A6A}" type="pres">
      <dgm:prSet presAssocID="{7D97ECF8-4555-4368-8386-8288D4B71F5F}" presName="child" presStyleLbl="alignAccFollowNode1" presStyleIdx="4" presStyleCnt="6">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5" presStyleCnt="6"/>
      <dgm:spPr/>
      <dgm:t>
        <a:bodyPr/>
        <a:lstStyle/>
        <a:p>
          <a:endParaRPr lang="en-US"/>
        </a:p>
      </dgm:t>
    </dgm:pt>
    <dgm:pt modelId="{B69EBCC0-F91D-423C-A745-5036484DF7E8}" type="pres">
      <dgm:prSet presAssocID="{5A9B9C33-DF75-48A0-A77F-ADFD719363A3}" presName="child" presStyleLbl="alignAccFollowNode1" presStyleIdx="5" presStyleCnt="6">
        <dgm:presLayoutVars>
          <dgm:chMax val="0"/>
          <dgm:bulletEnabled val="1"/>
        </dgm:presLayoutVars>
      </dgm:prSet>
      <dgm:spPr/>
      <dgm:t>
        <a:bodyPr/>
        <a:lstStyle/>
        <a:p>
          <a:endParaRPr lang="en-US"/>
        </a:p>
      </dgm:t>
    </dgm:pt>
  </dgm:ptLst>
  <dgm:cxnLst>
    <dgm:cxn modelId="{4B2C8D69-D4D6-49FB-8020-03111211E92E}" srcId="{A4A44661-F6B7-4A48-BAC1-734ED9E33FAB}" destId="{5A37B9C5-9775-4900-A5A1-B752B14BE3F2}" srcOrd="2" destOrd="0" parTransId="{30343678-BB99-481B-9743-33050A5AA77A}" sibTransId="{42FD3691-5C60-4107-8B62-CA9F1A9A4014}"/>
    <dgm:cxn modelId="{B3C40361-ABBA-430A-82AA-53870E7CF2BE}" type="presOf" srcId="{A4A44661-F6B7-4A48-BAC1-734ED9E33FAB}" destId="{DDE23F1B-D7D3-4129-A874-09A2792BC514}" srcOrd="0" destOrd="0" presId="urn:microsoft.com/office/officeart/2005/8/layout/lProcess1"/>
    <dgm:cxn modelId="{6BE1720F-84A8-46CA-9A77-80E1E0842ACD}" srcId="{0F42B2AA-7956-44B7-A8F6-424C855E8443}" destId="{A4A44661-F6B7-4A48-BAC1-734ED9E33FAB}" srcOrd="0" destOrd="0" parTransId="{0932FF69-72F7-429B-937A-69193FA46644}" sibTransId="{AD1AB7DE-B6BE-42DC-B61A-DA13BE7A021F}"/>
    <dgm:cxn modelId="{AC16812C-E524-40CF-89DD-611112A54264}" type="presOf" srcId="{93E0D0D0-D507-4570-822D-357D9211B508}" destId="{A586804E-1506-4465-8596-D8F9032708FE}" srcOrd="0" destOrd="0" presId="urn:microsoft.com/office/officeart/2005/8/layout/lProcess1"/>
    <dgm:cxn modelId="{E6768381-23E7-42DD-A8CD-1AFBF1786F82}" type="presOf" srcId="{5A37B9C5-9775-4900-A5A1-B752B14BE3F2}" destId="{CC8822C9-0D1D-4EB3-A341-D61979664AB4}" srcOrd="0" destOrd="0" presId="urn:microsoft.com/office/officeart/2005/8/layout/lProcess1"/>
    <dgm:cxn modelId="{90E3DC58-DBE2-49DA-9D60-C86D7BFF69C6}" type="presOf" srcId="{B4B68DDA-00B3-4B39-BDC9-92CAC19E1621}" destId="{4ED8A8D4-EA0A-49A5-A770-DF88C714FA81}" srcOrd="0" destOrd="0" presId="urn:microsoft.com/office/officeart/2005/8/layout/lProcess1"/>
    <dgm:cxn modelId="{89F86A17-A474-4BCB-964C-B04B2AEDF7B6}" type="presOf" srcId="{7D97ECF8-4555-4368-8386-8288D4B71F5F}" destId="{4FF275AC-423B-47AB-9314-803FC7D03A6A}" srcOrd="0" destOrd="0" presId="urn:microsoft.com/office/officeart/2005/8/layout/lProcess1"/>
    <dgm:cxn modelId="{839974A2-73AE-4DCB-A104-7C6269B409F9}" type="presOf" srcId="{BEA95E06-023B-4E68-9010-41CCE8D98A6F}" destId="{E07B95AA-D9C7-4045-AC53-2EAD7439DD46}"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5F9BE6B9-9353-4804-8A5A-1C7C5BF98D17}" srcId="{B2E5CAE2-4CD8-4F79-8C11-006C967C1AC9}" destId="{7D97ECF8-4555-4368-8386-8288D4B71F5F}" srcOrd="1" destOrd="0" parTransId="{1D3C928B-66B5-47C7-93A2-F3553237242C}" sibTransId="{A802FAEE-ACA2-406D-A89A-A9FC34F5E47A}"/>
    <dgm:cxn modelId="{42747CC7-D007-4A4E-8047-BF67D86B2BD9}" type="presOf" srcId="{B2E5CAE2-4CD8-4F79-8C11-006C967C1AC9}" destId="{0588C9EA-05D0-4B27-A78E-6881BFD6A348}" srcOrd="0" destOrd="0" presId="urn:microsoft.com/office/officeart/2005/8/layout/lProcess1"/>
    <dgm:cxn modelId="{C5409E3F-C046-431A-A699-DF2B0E91461E}" srcId="{B2E5CAE2-4CD8-4F79-8C11-006C967C1AC9}" destId="{5A9B9C33-DF75-48A0-A77F-ADFD719363A3}" srcOrd="2" destOrd="0" parTransId="{0002E63E-5EBC-4E64-A2A7-8CB6F1345CDB}" sibTransId="{F4D5BCBC-1B96-4D04-A0DB-3C1E207CD8D5}"/>
    <dgm:cxn modelId="{CECA67D7-9B49-47DA-A0E7-974CB4F578EC}" type="presOf" srcId="{2A92B160-0149-4558-82EF-BC7B77D3F256}" destId="{3ED832F2-8422-47B0-863F-C86760C771D9}" srcOrd="0" destOrd="0" presId="urn:microsoft.com/office/officeart/2005/8/layout/lProcess1"/>
    <dgm:cxn modelId="{257FF430-888F-43EE-B9F7-68D22D97227F}" type="presOf" srcId="{6C567E78-251F-4C87-95A6-269C38A7FA16}" destId="{6D52AEDE-A2C1-472B-B9BA-7FF0FADE9D8E}" srcOrd="0" destOrd="0" presId="urn:microsoft.com/office/officeart/2005/8/layout/lProcess1"/>
    <dgm:cxn modelId="{00A98431-170C-4482-A9F8-7219A79E42A4}" type="presOf" srcId="{F935FE13-E35A-45EC-9DB7-5D55CF6AF625}" destId="{71039CBE-60F4-4315-9F46-1F5206A003FB}" srcOrd="0" destOrd="0" presId="urn:microsoft.com/office/officeart/2005/8/layout/lProcess1"/>
    <dgm:cxn modelId="{EED59963-339D-4F99-85C2-81FDEFEE1BD6}" type="presOf" srcId="{B1BB5C8C-4AB1-4514-8EC1-5CE69E2AD5BA}" destId="{977D1E5C-F983-40BB-8316-4CEDD1CDA023}" srcOrd="0" destOrd="0" presId="urn:microsoft.com/office/officeart/2005/8/layout/lProcess1"/>
    <dgm:cxn modelId="{FEBB4174-FD27-49D1-8FF8-23EF1667EFDF}" srcId="{0F42B2AA-7956-44B7-A8F6-424C855E8443}" destId="{B2E5CAE2-4CD8-4F79-8C11-006C967C1AC9}" srcOrd="1" destOrd="0" parTransId="{36A8416A-90FC-4301-90FE-E1DA5C06CF2C}" sibTransId="{62DA5D8C-4AC0-4872-B634-59BEBA7B3BF5}"/>
    <dgm:cxn modelId="{F8331001-7F91-4095-9701-61470513078D}" type="presOf" srcId="{0F42B2AA-7956-44B7-A8F6-424C855E8443}" destId="{8FDB3DC1-0EF4-40D8-9A7C-EB82F18B3D88}" srcOrd="0" destOrd="0" presId="urn:microsoft.com/office/officeart/2005/8/layout/lProcess1"/>
    <dgm:cxn modelId="{A5AEAABC-510C-43FD-A934-432FBC7539CE}" type="presOf" srcId="{5A9B9C33-DF75-48A0-A77F-ADFD719363A3}" destId="{B69EBCC0-F91D-423C-A745-5036484DF7E8}" srcOrd="0" destOrd="0" presId="urn:microsoft.com/office/officeart/2005/8/layout/lProcess1"/>
    <dgm:cxn modelId="{3D04A317-4CA6-4840-93C2-CC15880FA1B5}" srcId="{A4A44661-F6B7-4A48-BAC1-734ED9E33FAB}" destId="{5A3A05A6-04C2-413D-94D5-E3776BFC1F7F}" srcOrd="0" destOrd="0" parTransId="{2A92B160-0149-4558-82EF-BC7B77D3F256}" sibTransId="{6C567E78-251F-4C87-95A6-269C38A7FA16}"/>
    <dgm:cxn modelId="{09C279E1-A46C-4A7F-8744-C914CF4E7D4D}" srcId="{B2E5CAE2-4CD8-4F79-8C11-006C967C1AC9}" destId="{BEA95E06-023B-4E68-9010-41CCE8D98A6F}" srcOrd="0" destOrd="0" parTransId="{B4B68DDA-00B3-4B39-BDC9-92CAC19E1621}" sibTransId="{B1BB5C8C-4AB1-4514-8EC1-5CE69E2AD5BA}"/>
    <dgm:cxn modelId="{1F555C5B-CE2C-4B9C-95B9-4136085E9DFF}" type="presOf" srcId="{5A3A05A6-04C2-413D-94D5-E3776BFC1F7F}" destId="{9757113A-8F01-4EB9-B196-C2F86A6844B6}" srcOrd="0" destOrd="0" presId="urn:microsoft.com/office/officeart/2005/8/layout/lProcess1"/>
    <dgm:cxn modelId="{231EE713-7C27-480C-8425-D84753F944AD}" type="presOf" srcId="{A802FAEE-ACA2-406D-A89A-A9FC34F5E47A}" destId="{98B1A310-C04F-478C-807A-649255D32D20}" srcOrd="0" destOrd="0" presId="urn:microsoft.com/office/officeart/2005/8/layout/lProcess1"/>
    <dgm:cxn modelId="{44C8BA34-CD2E-4FFD-96D0-63B8A75D5F60}" type="presParOf" srcId="{8FDB3DC1-0EF4-40D8-9A7C-EB82F18B3D88}" destId="{DA008096-D1EE-44B1-AED7-31CE15BD9962}" srcOrd="0" destOrd="0" presId="urn:microsoft.com/office/officeart/2005/8/layout/lProcess1"/>
    <dgm:cxn modelId="{F8577614-F9AE-47AE-AF1C-38B27372DB54}" type="presParOf" srcId="{DA008096-D1EE-44B1-AED7-31CE15BD9962}" destId="{DDE23F1B-D7D3-4129-A874-09A2792BC514}" srcOrd="0" destOrd="0" presId="urn:microsoft.com/office/officeart/2005/8/layout/lProcess1"/>
    <dgm:cxn modelId="{A8733950-0CD9-4CB6-ABA3-973DF73729D7}" type="presParOf" srcId="{DA008096-D1EE-44B1-AED7-31CE15BD9962}" destId="{3ED832F2-8422-47B0-863F-C86760C771D9}" srcOrd="1" destOrd="0" presId="urn:microsoft.com/office/officeart/2005/8/layout/lProcess1"/>
    <dgm:cxn modelId="{FC768A23-AAAF-4C1A-AC9C-DC8E597AB347}" type="presParOf" srcId="{DA008096-D1EE-44B1-AED7-31CE15BD9962}" destId="{9757113A-8F01-4EB9-B196-C2F86A6844B6}" srcOrd="2" destOrd="0" presId="urn:microsoft.com/office/officeart/2005/8/layout/lProcess1"/>
    <dgm:cxn modelId="{170FB876-1C78-442E-9D37-AE1B32A83895}" type="presParOf" srcId="{DA008096-D1EE-44B1-AED7-31CE15BD9962}" destId="{6D52AEDE-A2C1-472B-B9BA-7FF0FADE9D8E}" srcOrd="3" destOrd="0" presId="urn:microsoft.com/office/officeart/2005/8/layout/lProcess1"/>
    <dgm:cxn modelId="{BB24590C-2215-4377-8ED3-F4F3866CFD9C}" type="presParOf" srcId="{DA008096-D1EE-44B1-AED7-31CE15BD9962}" destId="{71039CBE-60F4-4315-9F46-1F5206A003FB}" srcOrd="4" destOrd="0" presId="urn:microsoft.com/office/officeart/2005/8/layout/lProcess1"/>
    <dgm:cxn modelId="{3B528786-8DFC-4CAA-9D41-C11E23E8AC82}" type="presParOf" srcId="{DA008096-D1EE-44B1-AED7-31CE15BD9962}" destId="{A586804E-1506-4465-8596-D8F9032708FE}" srcOrd="5" destOrd="0" presId="urn:microsoft.com/office/officeart/2005/8/layout/lProcess1"/>
    <dgm:cxn modelId="{411BD477-BBAD-4F02-A5A0-A7A2D1DF4FBB}" type="presParOf" srcId="{DA008096-D1EE-44B1-AED7-31CE15BD9962}" destId="{CC8822C9-0D1D-4EB3-A341-D61979664AB4}" srcOrd="6" destOrd="0" presId="urn:microsoft.com/office/officeart/2005/8/layout/lProcess1"/>
    <dgm:cxn modelId="{F267152A-5687-4B60-943B-2354F7F375B3}" type="presParOf" srcId="{8FDB3DC1-0EF4-40D8-9A7C-EB82F18B3D88}" destId="{C50C0536-C939-4DFA-81B2-DA4B409B407F}" srcOrd="1" destOrd="0" presId="urn:microsoft.com/office/officeart/2005/8/layout/lProcess1"/>
    <dgm:cxn modelId="{BC0C6312-75B1-4803-B3C7-615040670296}" type="presParOf" srcId="{8FDB3DC1-0EF4-40D8-9A7C-EB82F18B3D88}" destId="{02B97E2D-4706-440B-AA12-82751A1335A3}" srcOrd="2" destOrd="0" presId="urn:microsoft.com/office/officeart/2005/8/layout/lProcess1"/>
    <dgm:cxn modelId="{EDBD16A7-BAE3-47C2-8D91-D387767EDB79}" type="presParOf" srcId="{02B97E2D-4706-440B-AA12-82751A1335A3}" destId="{0588C9EA-05D0-4B27-A78E-6881BFD6A348}" srcOrd="0" destOrd="0" presId="urn:microsoft.com/office/officeart/2005/8/layout/lProcess1"/>
    <dgm:cxn modelId="{06E0AF00-88B3-4468-8550-670DCD3878B2}" type="presParOf" srcId="{02B97E2D-4706-440B-AA12-82751A1335A3}" destId="{4ED8A8D4-EA0A-49A5-A770-DF88C714FA81}" srcOrd="1" destOrd="0" presId="urn:microsoft.com/office/officeart/2005/8/layout/lProcess1"/>
    <dgm:cxn modelId="{E3B60CB0-50CE-4C76-80C3-3DFAEB2BDEDB}" type="presParOf" srcId="{02B97E2D-4706-440B-AA12-82751A1335A3}" destId="{E07B95AA-D9C7-4045-AC53-2EAD7439DD46}" srcOrd="2" destOrd="0" presId="urn:microsoft.com/office/officeart/2005/8/layout/lProcess1"/>
    <dgm:cxn modelId="{D5143330-F2A0-4797-9C4B-891F4C2520F1}" type="presParOf" srcId="{02B97E2D-4706-440B-AA12-82751A1335A3}" destId="{977D1E5C-F983-40BB-8316-4CEDD1CDA023}" srcOrd="3" destOrd="0" presId="urn:microsoft.com/office/officeart/2005/8/layout/lProcess1"/>
    <dgm:cxn modelId="{CBD8AC19-5773-4C12-9443-11DF1FB637EA}" type="presParOf" srcId="{02B97E2D-4706-440B-AA12-82751A1335A3}" destId="{4FF275AC-423B-47AB-9314-803FC7D03A6A}" srcOrd="4" destOrd="0" presId="urn:microsoft.com/office/officeart/2005/8/layout/lProcess1"/>
    <dgm:cxn modelId="{B6E00094-C80E-4BA8-B9FF-B94785D05EC4}" type="presParOf" srcId="{02B97E2D-4706-440B-AA12-82751A1335A3}" destId="{98B1A310-C04F-478C-807A-649255D32D20}" srcOrd="5" destOrd="0" presId="urn:microsoft.com/office/officeart/2005/8/layout/lProcess1"/>
    <dgm:cxn modelId="{C7659590-A7FE-440D-9F48-5F3275C7AE77}" type="presParOf" srcId="{02B97E2D-4706-440B-AA12-82751A1335A3}" destId="{B69EBCC0-F91D-423C-A745-5036484DF7E8}" srcOrd="6" destOrd="0" presId="urn:microsoft.com/office/officeart/2005/8/layout/l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dgm:spPr/>
      <dgm:t>
        <a:bodyPr/>
        <a:lstStyle/>
        <a:p>
          <a:r>
            <a:rPr lang="en-US" dirty="0" smtClean="0"/>
            <a:t>Longevity</a:t>
          </a:r>
          <a:endParaRPr lang="en-US" dirty="0"/>
        </a:p>
      </dgm:t>
    </dgm:pt>
    <dgm:pt modelId="{0932FF69-72F7-429B-937A-69193FA46644}" type="parTrans" cxnId="{6BE1720F-84A8-46CA-9A77-80E1E0842ACD}">
      <dgm:prSet/>
      <dgm:spPr/>
      <dgm:t>
        <a:bodyPr/>
        <a:lstStyle/>
        <a:p>
          <a:endParaRPr lang="en-US"/>
        </a:p>
      </dgm:t>
    </dgm:pt>
    <dgm:pt modelId="{AD1AB7DE-B6BE-42DC-B61A-DA13BE7A021F}" type="sibTrans" cxnId="{6BE1720F-84A8-46CA-9A77-80E1E0842ACD}">
      <dgm:prSet/>
      <dgm:spPr/>
      <dgm:t>
        <a:bodyPr/>
        <a:lstStyle/>
        <a:p>
          <a:endParaRPr lang="en-US"/>
        </a:p>
      </dgm:t>
    </dgm:pt>
    <dgm:pt modelId="{5A3A05A6-04C2-413D-94D5-E3776BFC1F7F}">
      <dgm:prSet phldrT="[Text]"/>
      <dgm:spPr/>
      <dgm:t>
        <a:bodyPr/>
        <a:lstStyle/>
        <a:p>
          <a:r>
            <a:rPr lang="en-US" dirty="0" smtClean="0"/>
            <a:t>&lt;1</a:t>
          </a:r>
          <a:endParaRPr lang="en-US" dirty="0"/>
        </a:p>
      </dgm:t>
    </dgm:pt>
    <dgm:pt modelId="{2A92B160-0149-4558-82EF-BC7B77D3F256}" type="parTrans" cxnId="{3D04A317-4CA6-4840-93C2-CC15880FA1B5}">
      <dgm:prSet/>
      <dgm:spPr/>
      <dgm:t>
        <a:bodyPr/>
        <a:lstStyle/>
        <a:p>
          <a:endParaRPr lang="en-US"/>
        </a:p>
      </dgm:t>
    </dgm:pt>
    <dgm:pt modelId="{6C567E78-251F-4C87-95A6-269C38A7FA16}" type="sibTrans" cxnId="{3D04A317-4CA6-4840-93C2-CC15880FA1B5}">
      <dgm:prSet/>
      <dgm:spPr/>
      <dgm:t>
        <a:bodyPr/>
        <a:lstStyle/>
        <a:p>
          <a:endParaRPr lang="en-US"/>
        </a:p>
      </dgm:t>
    </dgm:pt>
    <dgm:pt modelId="{F935FE13-E35A-45EC-9DB7-5D55CF6AF625}">
      <dgm:prSet phldrT="[Text]"/>
      <dgm:spPr/>
      <dgm:t>
        <a:bodyPr/>
        <a:lstStyle/>
        <a:p>
          <a:r>
            <a:rPr lang="en-US" dirty="0" smtClean="0"/>
            <a:t>1-2</a:t>
          </a:r>
          <a:endParaRPr lang="en-US" dirty="0"/>
        </a:p>
      </dgm:t>
    </dgm:pt>
    <dgm:pt modelId="{6C374385-5EA2-4B5A-B9E0-40BBEDE5DA84}" type="parTrans" cxnId="{218EE8AE-9AF8-4181-8148-9DEDB8A6DE2D}">
      <dgm:prSet/>
      <dgm:spPr/>
      <dgm:t>
        <a:bodyPr/>
        <a:lstStyle/>
        <a:p>
          <a:endParaRPr lang="en-US"/>
        </a:p>
      </dgm:t>
    </dgm:pt>
    <dgm:pt modelId="{93E0D0D0-D507-4570-822D-357D9211B508}" type="sibTrans" cxnId="{218EE8AE-9AF8-4181-8148-9DEDB8A6DE2D}">
      <dgm:prSet/>
      <dgm:spPr/>
      <dgm:t>
        <a:bodyPr/>
        <a:lstStyle/>
        <a:p>
          <a:endParaRPr lang="en-US"/>
        </a:p>
      </dgm:t>
    </dgm:pt>
    <dgm:pt modelId="{B2E5CAE2-4CD8-4F79-8C11-006C967C1AC9}">
      <dgm:prSet phldrT="[Text]"/>
      <dgm:spPr/>
      <dgm:t>
        <a:bodyPr/>
        <a:lstStyle/>
        <a:p>
          <a:r>
            <a:rPr lang="en-US" dirty="0" smtClean="0"/>
            <a:t>Maturity</a:t>
          </a:r>
          <a:endParaRPr lang="en-US" dirty="0"/>
        </a:p>
      </dgm:t>
    </dgm:pt>
    <dgm:pt modelId="{36A8416A-90FC-4301-90FE-E1DA5C06CF2C}" type="parTrans" cxnId="{FEBB4174-FD27-49D1-8FF8-23EF1667EFDF}">
      <dgm:prSet/>
      <dgm:spPr/>
      <dgm:t>
        <a:bodyPr/>
        <a:lstStyle/>
        <a:p>
          <a:endParaRPr lang="en-US"/>
        </a:p>
      </dgm:t>
    </dgm:pt>
    <dgm:pt modelId="{62DA5D8C-4AC0-4872-B634-59BEBA7B3BF5}" type="sibTrans" cxnId="{FEBB4174-FD27-49D1-8FF8-23EF1667EFDF}">
      <dgm:prSet/>
      <dgm:spPr/>
      <dgm:t>
        <a:bodyPr/>
        <a:lstStyle/>
        <a:p>
          <a:endParaRPr lang="en-US"/>
        </a:p>
      </dgm:t>
    </dgm:pt>
    <dgm:pt modelId="{BEA95E06-023B-4E68-9010-41CCE8D98A6F}">
      <dgm:prSet phldrT="[Text]"/>
      <dgm:spPr/>
      <dgm:t>
        <a:bodyPr/>
        <a:lstStyle/>
        <a:p>
          <a:r>
            <a:rPr lang="en-US" dirty="0" smtClean="0"/>
            <a:t>&lt; 1</a:t>
          </a:r>
          <a:endParaRPr lang="en-US" dirty="0"/>
        </a:p>
      </dgm:t>
    </dgm:pt>
    <dgm:pt modelId="{B4B68DDA-00B3-4B39-BDC9-92CAC19E1621}" type="parTrans" cxnId="{09C279E1-A46C-4A7F-8744-C914CF4E7D4D}">
      <dgm:prSet/>
      <dgm:spPr/>
      <dgm:t>
        <a:bodyPr/>
        <a:lstStyle/>
        <a:p>
          <a:endParaRPr lang="en-US"/>
        </a:p>
      </dgm:t>
    </dgm:pt>
    <dgm:pt modelId="{B1BB5C8C-4AB1-4514-8EC1-5CE69E2AD5BA}" type="sibTrans" cxnId="{09C279E1-A46C-4A7F-8744-C914CF4E7D4D}">
      <dgm:prSet/>
      <dgm:spPr/>
      <dgm:t>
        <a:bodyPr/>
        <a:lstStyle/>
        <a:p>
          <a:endParaRPr lang="en-US"/>
        </a:p>
      </dgm:t>
    </dgm:pt>
    <dgm:pt modelId="{7D97ECF8-4555-4368-8386-8288D4B71F5F}">
      <dgm:prSet phldrT="[Text]"/>
      <dgm:spPr>
        <a:solidFill>
          <a:schemeClr val="accent3">
            <a:lumMod val="60000"/>
            <a:lumOff val="40000"/>
            <a:alpha val="90000"/>
          </a:schemeClr>
        </a:solidFill>
        <a:ln>
          <a:solidFill>
            <a:schemeClr val="accent3">
              <a:lumMod val="60000"/>
              <a:lumOff val="40000"/>
              <a:alpha val="90000"/>
            </a:schemeClr>
          </a:solidFill>
        </a:ln>
      </dgm:spPr>
      <dgm:t>
        <a:bodyPr/>
        <a:lstStyle/>
        <a:p>
          <a:r>
            <a:rPr lang="en-US" dirty="0" smtClean="0"/>
            <a:t>1-2</a:t>
          </a:r>
          <a:endParaRPr lang="en-US" dirty="0"/>
        </a:p>
      </dgm:t>
    </dgm:pt>
    <dgm:pt modelId="{1D3C928B-66B5-47C7-93A2-F3553237242C}" type="parTrans" cxnId="{5F9BE6B9-9353-4804-8A5A-1C7C5BF98D17}">
      <dgm:prSet/>
      <dgm:spPr/>
      <dgm:t>
        <a:bodyPr/>
        <a:lstStyle/>
        <a:p>
          <a:endParaRPr lang="en-US"/>
        </a:p>
      </dgm:t>
    </dgm:pt>
    <dgm:pt modelId="{A802FAEE-ACA2-406D-A89A-A9FC34F5E47A}" type="sibTrans" cxnId="{5F9BE6B9-9353-4804-8A5A-1C7C5BF98D17}">
      <dgm:prSet/>
      <dgm:spPr/>
      <dgm:t>
        <a:bodyPr/>
        <a:lstStyle/>
        <a:p>
          <a:endParaRPr lang="en-US"/>
        </a:p>
      </dgm:t>
    </dgm:pt>
    <dgm:pt modelId="{5A37B9C5-9775-4900-A5A1-B752B14BE3F2}">
      <dgm:prSet/>
      <dgm:spPr/>
      <dgm:t>
        <a:bodyPr/>
        <a:lstStyle/>
        <a:p>
          <a:r>
            <a:rPr lang="en-US" dirty="0" smtClean="0"/>
            <a:t>3-10</a:t>
          </a:r>
          <a:endParaRPr lang="en-US" dirty="0"/>
        </a:p>
      </dgm:t>
    </dgm:pt>
    <dgm:pt modelId="{30343678-BB99-481B-9743-33050A5AA77A}" type="parTrans" cxnId="{4B2C8D69-D4D6-49FB-8020-03111211E92E}">
      <dgm:prSet/>
      <dgm:spPr/>
      <dgm:t>
        <a:bodyPr/>
        <a:lstStyle/>
        <a:p>
          <a:endParaRPr lang="en-US"/>
        </a:p>
      </dgm:t>
    </dgm:pt>
    <dgm:pt modelId="{42FD3691-5C60-4107-8B62-CA9F1A9A4014}" type="sibTrans" cxnId="{4B2C8D69-D4D6-49FB-8020-03111211E92E}">
      <dgm:prSet/>
      <dgm:spPr/>
      <dgm:t>
        <a:bodyPr/>
        <a:lstStyle/>
        <a:p>
          <a:endParaRPr lang="en-US"/>
        </a:p>
      </dgm:t>
    </dgm:pt>
    <dgm:pt modelId="{BD84B6C8-9B73-471F-94A0-754E470B446D}">
      <dgm:prSet/>
      <dgm:spPr/>
      <dgm:t>
        <a:bodyPr/>
        <a:lstStyle/>
        <a:p>
          <a:r>
            <a:rPr lang="en-US" dirty="0" smtClean="0"/>
            <a:t>3-4</a:t>
          </a:r>
          <a:endParaRPr lang="en-US" dirty="0"/>
        </a:p>
      </dgm:t>
    </dgm:pt>
    <dgm:pt modelId="{A04048DB-B3C0-4FA5-812F-7F6E4FA29ECF}" type="parTrans" cxnId="{61D74AE7-35B9-485E-8C3B-8A4DC02937A8}">
      <dgm:prSet/>
      <dgm:spPr/>
      <dgm:t>
        <a:bodyPr/>
        <a:lstStyle/>
        <a:p>
          <a:endParaRPr lang="en-US"/>
        </a:p>
      </dgm:t>
    </dgm:pt>
    <dgm:pt modelId="{71598E68-5A78-4484-AFFE-004B6D307EA1}" type="sibTrans" cxnId="{61D74AE7-35B9-485E-8C3B-8A4DC02937A8}">
      <dgm:prSet/>
      <dgm:spPr/>
      <dgm:t>
        <a:bodyPr/>
        <a:lstStyle/>
        <a:p>
          <a:endParaRPr lang="en-US"/>
        </a:p>
      </dgm:t>
    </dgm:pt>
    <dgm:pt modelId="{F83DB7C4-C070-46F6-B174-E39C3C5BB0D3}">
      <dgm:prSet/>
      <dgm:spPr/>
      <dgm:t>
        <a:bodyPr/>
        <a:lstStyle/>
        <a:p>
          <a:r>
            <a:rPr lang="en-US" dirty="0" smtClean="0"/>
            <a:t>&gt; 4</a:t>
          </a:r>
          <a:endParaRPr lang="en-US" dirty="0"/>
        </a:p>
      </dgm:t>
    </dgm:pt>
    <dgm:pt modelId="{8BF7FCA0-2A47-441C-BB1A-AA7B40C5CE20}" type="parTrans" cxnId="{5BC9CD4D-57A0-43C9-88F5-96BF36D40015}">
      <dgm:prSet/>
      <dgm:spPr/>
      <dgm:t>
        <a:bodyPr/>
        <a:lstStyle/>
        <a:p>
          <a:endParaRPr lang="en-US"/>
        </a:p>
      </dgm:t>
    </dgm:pt>
    <dgm:pt modelId="{D892A3EB-42F0-41E2-B6F8-31BBC64ED7EA}" type="sibTrans" cxnId="{5BC9CD4D-57A0-43C9-88F5-96BF36D40015}">
      <dgm:prSet/>
      <dgm:spPr/>
      <dgm:t>
        <a:bodyPr/>
        <a:lstStyle/>
        <a:p>
          <a:endParaRPr lang="en-US"/>
        </a:p>
      </dgm:t>
    </dgm:pt>
    <dgm:pt modelId="{F6867D7C-2FEA-4B17-89D2-C9D09E5FC04E}">
      <dgm:prSet/>
      <dgm:spPr>
        <a:solidFill>
          <a:schemeClr val="accent3">
            <a:lumMod val="60000"/>
            <a:lumOff val="40000"/>
            <a:alpha val="90000"/>
          </a:schemeClr>
        </a:solidFill>
        <a:ln>
          <a:solidFill>
            <a:schemeClr val="accent3">
              <a:lumMod val="60000"/>
              <a:lumOff val="40000"/>
              <a:alpha val="90000"/>
            </a:schemeClr>
          </a:solidFill>
        </a:ln>
      </dgm:spPr>
      <dgm:t>
        <a:bodyPr/>
        <a:lstStyle/>
        <a:p>
          <a:r>
            <a:rPr lang="en-US" dirty="0" smtClean="0"/>
            <a:t>&gt;10</a:t>
          </a:r>
          <a:endParaRPr lang="en-US" dirty="0"/>
        </a:p>
      </dgm:t>
    </dgm:pt>
    <dgm:pt modelId="{F57999CE-1045-4945-99C2-75EE1C96DBD1}" type="parTrans" cxnId="{9CE41797-324C-4E27-BFCB-A5B076A473FB}">
      <dgm:prSet/>
      <dgm:spPr/>
      <dgm:t>
        <a:bodyPr/>
        <a:lstStyle/>
        <a:p>
          <a:endParaRPr lang="en-US"/>
        </a:p>
      </dgm:t>
    </dgm:pt>
    <dgm:pt modelId="{1307937F-4B84-44B7-805B-AE5191842E88}" type="sibTrans" cxnId="{9CE41797-324C-4E27-BFCB-A5B076A473FB}">
      <dgm:prSet/>
      <dgm:spPr/>
      <dgm:t>
        <a:bodyPr/>
        <a:lstStyle/>
        <a:p>
          <a:endParaRPr lang="en-US"/>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8"/>
      <dgm:spPr/>
      <dgm:t>
        <a:bodyPr/>
        <a:lstStyle/>
        <a:p>
          <a:endParaRPr lang="en-US"/>
        </a:p>
      </dgm:t>
    </dgm:pt>
    <dgm:pt modelId="{9757113A-8F01-4EB9-B196-C2F86A6844B6}" type="pres">
      <dgm:prSet presAssocID="{5A3A05A6-04C2-413D-94D5-E3776BFC1F7F}" presName="child" presStyleLbl="alignAccFollowNode1" presStyleIdx="0" presStyleCnt="8">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8"/>
      <dgm:spPr/>
      <dgm:t>
        <a:bodyPr/>
        <a:lstStyle/>
        <a:p>
          <a:endParaRPr lang="en-US"/>
        </a:p>
      </dgm:t>
    </dgm:pt>
    <dgm:pt modelId="{71039CBE-60F4-4315-9F46-1F5206A003FB}" type="pres">
      <dgm:prSet presAssocID="{F935FE13-E35A-45EC-9DB7-5D55CF6AF625}" presName="child" presStyleLbl="alignAccFollowNode1" presStyleIdx="1" presStyleCnt="8">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8"/>
      <dgm:spPr/>
      <dgm:t>
        <a:bodyPr/>
        <a:lstStyle/>
        <a:p>
          <a:endParaRPr lang="en-US"/>
        </a:p>
      </dgm:t>
    </dgm:pt>
    <dgm:pt modelId="{CC8822C9-0D1D-4EB3-A341-D61979664AB4}" type="pres">
      <dgm:prSet presAssocID="{5A37B9C5-9775-4900-A5A1-B752B14BE3F2}" presName="child" presStyleLbl="alignAccFollowNode1" presStyleIdx="2" presStyleCnt="8">
        <dgm:presLayoutVars>
          <dgm:chMax val="0"/>
          <dgm:bulletEnabled val="1"/>
        </dgm:presLayoutVars>
      </dgm:prSet>
      <dgm:spPr/>
      <dgm:t>
        <a:bodyPr/>
        <a:lstStyle/>
        <a:p>
          <a:endParaRPr lang="en-US"/>
        </a:p>
      </dgm:t>
    </dgm:pt>
    <dgm:pt modelId="{99CFC3EC-5322-479B-A1B7-9869B2C5413D}" type="pres">
      <dgm:prSet presAssocID="{42FD3691-5C60-4107-8B62-CA9F1A9A4014}" presName="sibTrans" presStyleLbl="sibTrans2D1" presStyleIdx="3" presStyleCnt="8"/>
      <dgm:spPr/>
      <dgm:t>
        <a:bodyPr/>
        <a:lstStyle/>
        <a:p>
          <a:endParaRPr lang="en-US"/>
        </a:p>
      </dgm:t>
    </dgm:pt>
    <dgm:pt modelId="{D90813BC-17E7-40B0-824E-DDA18D11D736}" type="pres">
      <dgm:prSet presAssocID="{F6867D7C-2FEA-4B17-89D2-C9D09E5FC04E}" presName="child" presStyleLbl="alignAccFollowNode1" presStyleIdx="3" presStyleCnt="8">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4" presStyleCnt="8"/>
      <dgm:spPr/>
      <dgm:t>
        <a:bodyPr/>
        <a:lstStyle/>
        <a:p>
          <a:endParaRPr lang="en-US"/>
        </a:p>
      </dgm:t>
    </dgm:pt>
    <dgm:pt modelId="{E07B95AA-D9C7-4045-AC53-2EAD7439DD46}" type="pres">
      <dgm:prSet presAssocID="{BEA95E06-023B-4E68-9010-41CCE8D98A6F}" presName="child" presStyleLbl="alignAccFollowNode1" presStyleIdx="4" presStyleCnt="8">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5" presStyleCnt="8"/>
      <dgm:spPr/>
      <dgm:t>
        <a:bodyPr/>
        <a:lstStyle/>
        <a:p>
          <a:endParaRPr lang="en-US"/>
        </a:p>
      </dgm:t>
    </dgm:pt>
    <dgm:pt modelId="{4FF275AC-423B-47AB-9314-803FC7D03A6A}" type="pres">
      <dgm:prSet presAssocID="{7D97ECF8-4555-4368-8386-8288D4B71F5F}" presName="child" presStyleLbl="alignAccFollowNode1" presStyleIdx="5" presStyleCnt="8">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6" presStyleCnt="8"/>
      <dgm:spPr/>
      <dgm:t>
        <a:bodyPr/>
        <a:lstStyle/>
        <a:p>
          <a:endParaRPr lang="en-US"/>
        </a:p>
      </dgm:t>
    </dgm:pt>
    <dgm:pt modelId="{2A8EA1BC-99CC-4314-8AF7-17774CE4EDE2}" type="pres">
      <dgm:prSet presAssocID="{BD84B6C8-9B73-471F-94A0-754E470B446D}" presName="child" presStyleLbl="alignAccFollowNode1" presStyleIdx="6" presStyleCnt="8">
        <dgm:presLayoutVars>
          <dgm:chMax val="0"/>
          <dgm:bulletEnabled val="1"/>
        </dgm:presLayoutVars>
      </dgm:prSet>
      <dgm:spPr/>
      <dgm:t>
        <a:bodyPr/>
        <a:lstStyle/>
        <a:p>
          <a:endParaRPr lang="en-US"/>
        </a:p>
      </dgm:t>
    </dgm:pt>
    <dgm:pt modelId="{F4C727A5-6930-49E2-8B2C-E1FEF8E4A243}" type="pres">
      <dgm:prSet presAssocID="{71598E68-5A78-4484-AFFE-004B6D307EA1}" presName="sibTrans" presStyleLbl="sibTrans2D1" presStyleIdx="7" presStyleCnt="8"/>
      <dgm:spPr/>
      <dgm:t>
        <a:bodyPr/>
        <a:lstStyle/>
        <a:p>
          <a:endParaRPr lang="en-US"/>
        </a:p>
      </dgm:t>
    </dgm:pt>
    <dgm:pt modelId="{E3FE9CE0-D73C-4855-9C51-EA7CAAE42BFF}" type="pres">
      <dgm:prSet presAssocID="{F83DB7C4-C070-46F6-B174-E39C3C5BB0D3}" presName="child" presStyleLbl="alignAccFollowNode1" presStyleIdx="7" presStyleCnt="8">
        <dgm:presLayoutVars>
          <dgm:chMax val="0"/>
          <dgm:bulletEnabled val="1"/>
        </dgm:presLayoutVars>
      </dgm:prSet>
      <dgm:spPr/>
      <dgm:t>
        <a:bodyPr/>
        <a:lstStyle/>
        <a:p>
          <a:endParaRPr lang="en-US"/>
        </a:p>
      </dgm:t>
    </dgm:pt>
  </dgm:ptLst>
  <dgm:cxnLst>
    <dgm:cxn modelId="{4B2C8D69-D4D6-49FB-8020-03111211E92E}" srcId="{A4A44661-F6B7-4A48-BAC1-734ED9E33FAB}" destId="{5A37B9C5-9775-4900-A5A1-B752B14BE3F2}" srcOrd="2" destOrd="0" parTransId="{30343678-BB99-481B-9743-33050A5AA77A}" sibTransId="{42FD3691-5C60-4107-8B62-CA9F1A9A4014}"/>
    <dgm:cxn modelId="{09C279E1-A46C-4A7F-8744-C914CF4E7D4D}" srcId="{B2E5CAE2-4CD8-4F79-8C11-006C967C1AC9}" destId="{BEA95E06-023B-4E68-9010-41CCE8D98A6F}" srcOrd="0" destOrd="0" parTransId="{B4B68DDA-00B3-4B39-BDC9-92CAC19E1621}" sibTransId="{B1BB5C8C-4AB1-4514-8EC1-5CE69E2AD5BA}"/>
    <dgm:cxn modelId="{CB947D0F-B80B-4CD6-8011-56490C7F17EA}" type="presOf" srcId="{F6867D7C-2FEA-4B17-89D2-C9D09E5FC04E}" destId="{D90813BC-17E7-40B0-824E-DDA18D11D736}" srcOrd="0" destOrd="0" presId="urn:microsoft.com/office/officeart/2005/8/layout/lProcess1"/>
    <dgm:cxn modelId="{BB6E0071-5309-4F8C-9A40-A81AD71A28F2}" type="presOf" srcId="{F935FE13-E35A-45EC-9DB7-5D55CF6AF625}" destId="{71039CBE-60F4-4315-9F46-1F5206A003FB}" srcOrd="0" destOrd="0" presId="urn:microsoft.com/office/officeart/2005/8/layout/lProcess1"/>
    <dgm:cxn modelId="{7739F92C-9654-4F37-B539-2846EF52156B}" type="presOf" srcId="{7D97ECF8-4555-4368-8386-8288D4B71F5F}" destId="{4FF275AC-423B-47AB-9314-803FC7D03A6A}" srcOrd="0" destOrd="0" presId="urn:microsoft.com/office/officeart/2005/8/layout/lProcess1"/>
    <dgm:cxn modelId="{3D04A317-4CA6-4840-93C2-CC15880FA1B5}" srcId="{A4A44661-F6B7-4A48-BAC1-734ED9E33FAB}" destId="{5A3A05A6-04C2-413D-94D5-E3776BFC1F7F}" srcOrd="0" destOrd="0" parTransId="{2A92B160-0149-4558-82EF-BC7B77D3F256}" sibTransId="{6C567E78-251F-4C87-95A6-269C38A7FA16}"/>
    <dgm:cxn modelId="{5F9BE6B9-9353-4804-8A5A-1C7C5BF98D17}" srcId="{B2E5CAE2-4CD8-4F79-8C11-006C967C1AC9}" destId="{7D97ECF8-4555-4368-8386-8288D4B71F5F}" srcOrd="1" destOrd="0" parTransId="{1D3C928B-66B5-47C7-93A2-F3553237242C}" sibTransId="{A802FAEE-ACA2-406D-A89A-A9FC34F5E47A}"/>
    <dgm:cxn modelId="{5BC9CD4D-57A0-43C9-88F5-96BF36D40015}" srcId="{B2E5CAE2-4CD8-4F79-8C11-006C967C1AC9}" destId="{F83DB7C4-C070-46F6-B174-E39C3C5BB0D3}" srcOrd="3" destOrd="0" parTransId="{8BF7FCA0-2A47-441C-BB1A-AA7B40C5CE20}" sibTransId="{D892A3EB-42F0-41E2-B6F8-31BBC64ED7EA}"/>
    <dgm:cxn modelId="{9CE41797-324C-4E27-BFCB-A5B076A473FB}" srcId="{A4A44661-F6B7-4A48-BAC1-734ED9E33FAB}" destId="{F6867D7C-2FEA-4B17-89D2-C9D09E5FC04E}" srcOrd="3" destOrd="0" parTransId="{F57999CE-1045-4945-99C2-75EE1C96DBD1}" sibTransId="{1307937F-4B84-44B7-805B-AE5191842E88}"/>
    <dgm:cxn modelId="{6BE1720F-84A8-46CA-9A77-80E1E0842ACD}" srcId="{0F42B2AA-7956-44B7-A8F6-424C855E8443}" destId="{A4A44661-F6B7-4A48-BAC1-734ED9E33FAB}" srcOrd="0" destOrd="0" parTransId="{0932FF69-72F7-429B-937A-69193FA46644}" sibTransId="{AD1AB7DE-B6BE-42DC-B61A-DA13BE7A021F}"/>
    <dgm:cxn modelId="{7299C93E-2E94-4B37-9ED2-0069516D9DF1}" type="presOf" srcId="{5A37B9C5-9775-4900-A5A1-B752B14BE3F2}" destId="{CC8822C9-0D1D-4EB3-A341-D61979664AB4}" srcOrd="0" destOrd="0" presId="urn:microsoft.com/office/officeart/2005/8/layout/lProcess1"/>
    <dgm:cxn modelId="{10A85C17-1A87-4A01-862B-FCB4BEA33C5C}" type="presOf" srcId="{71598E68-5A78-4484-AFFE-004B6D307EA1}" destId="{F4C727A5-6930-49E2-8B2C-E1FEF8E4A243}" srcOrd="0" destOrd="0" presId="urn:microsoft.com/office/officeart/2005/8/layout/lProcess1"/>
    <dgm:cxn modelId="{B8691E18-348E-4A65-BAA8-9FFEF740960B}" type="presOf" srcId="{B2E5CAE2-4CD8-4F79-8C11-006C967C1AC9}" destId="{0588C9EA-05D0-4B27-A78E-6881BFD6A348}" srcOrd="0" destOrd="0" presId="urn:microsoft.com/office/officeart/2005/8/layout/lProcess1"/>
    <dgm:cxn modelId="{981E35C8-E027-4A11-9896-5F57E98F26F2}" type="presOf" srcId="{BEA95E06-023B-4E68-9010-41CCE8D98A6F}" destId="{E07B95AA-D9C7-4045-AC53-2EAD7439DD46}" srcOrd="0" destOrd="0" presId="urn:microsoft.com/office/officeart/2005/8/layout/lProcess1"/>
    <dgm:cxn modelId="{A7ABABE1-C5A3-41BB-83F9-ABB37E6857CC}" type="presOf" srcId="{B4B68DDA-00B3-4B39-BDC9-92CAC19E1621}" destId="{4ED8A8D4-EA0A-49A5-A770-DF88C714FA81}" srcOrd="0" destOrd="0" presId="urn:microsoft.com/office/officeart/2005/8/layout/lProcess1"/>
    <dgm:cxn modelId="{EB153C54-6BC9-4406-9BA7-9028FD43F758}" type="presOf" srcId="{5A3A05A6-04C2-413D-94D5-E3776BFC1F7F}" destId="{9757113A-8F01-4EB9-B196-C2F86A6844B6}" srcOrd="0" destOrd="0" presId="urn:microsoft.com/office/officeart/2005/8/layout/lProcess1"/>
    <dgm:cxn modelId="{FEBB4174-FD27-49D1-8FF8-23EF1667EFDF}" srcId="{0F42B2AA-7956-44B7-A8F6-424C855E8443}" destId="{B2E5CAE2-4CD8-4F79-8C11-006C967C1AC9}" srcOrd="1" destOrd="0" parTransId="{36A8416A-90FC-4301-90FE-E1DA5C06CF2C}" sibTransId="{62DA5D8C-4AC0-4872-B634-59BEBA7B3BF5}"/>
    <dgm:cxn modelId="{61D74AE7-35B9-485E-8C3B-8A4DC02937A8}" srcId="{B2E5CAE2-4CD8-4F79-8C11-006C967C1AC9}" destId="{BD84B6C8-9B73-471F-94A0-754E470B446D}" srcOrd="2" destOrd="0" parTransId="{A04048DB-B3C0-4FA5-812F-7F6E4FA29ECF}" sibTransId="{71598E68-5A78-4484-AFFE-004B6D307EA1}"/>
    <dgm:cxn modelId="{7D61F8D5-1072-43F6-A7FD-BA671935D094}" type="presOf" srcId="{BD84B6C8-9B73-471F-94A0-754E470B446D}" destId="{2A8EA1BC-99CC-4314-8AF7-17774CE4EDE2}" srcOrd="0" destOrd="0" presId="urn:microsoft.com/office/officeart/2005/8/layout/lProcess1"/>
    <dgm:cxn modelId="{F783915B-C641-4D15-9375-AE11425CCF44}" type="presOf" srcId="{6C567E78-251F-4C87-95A6-269C38A7FA16}" destId="{6D52AEDE-A2C1-472B-B9BA-7FF0FADE9D8E}" srcOrd="0" destOrd="0" presId="urn:microsoft.com/office/officeart/2005/8/layout/lProcess1"/>
    <dgm:cxn modelId="{8AE9AE29-B80F-4513-B6F4-384E4E9079EE}" type="presOf" srcId="{93E0D0D0-D507-4570-822D-357D9211B508}" destId="{A586804E-1506-4465-8596-D8F9032708FE}" srcOrd="0" destOrd="0" presId="urn:microsoft.com/office/officeart/2005/8/layout/lProcess1"/>
    <dgm:cxn modelId="{8E14A5C8-BF08-4C63-A8F5-65D976C75988}" type="presOf" srcId="{F83DB7C4-C070-46F6-B174-E39C3C5BB0D3}" destId="{E3FE9CE0-D73C-4855-9C51-EA7CAAE42BFF}" srcOrd="0" destOrd="0" presId="urn:microsoft.com/office/officeart/2005/8/layout/lProcess1"/>
    <dgm:cxn modelId="{46E5C37B-3F83-4A5F-8856-07FA3644458E}" type="presOf" srcId="{A802FAEE-ACA2-406D-A89A-A9FC34F5E47A}" destId="{98B1A310-C04F-478C-807A-649255D32D20}" srcOrd="0" destOrd="0" presId="urn:microsoft.com/office/officeart/2005/8/layout/lProcess1"/>
    <dgm:cxn modelId="{7DDF1184-3548-4FC4-9F7B-1AF2F0E762AD}" type="presOf" srcId="{A4A44661-F6B7-4A48-BAC1-734ED9E33FAB}" destId="{DDE23F1B-D7D3-4129-A874-09A2792BC514}" srcOrd="0" destOrd="0" presId="urn:microsoft.com/office/officeart/2005/8/layout/lProcess1"/>
    <dgm:cxn modelId="{08DB50B3-BC91-4870-A0A9-B6287BFE4B2F}" type="presOf" srcId="{0F42B2AA-7956-44B7-A8F6-424C855E8443}" destId="{8FDB3DC1-0EF4-40D8-9A7C-EB82F18B3D88}" srcOrd="0" destOrd="0" presId="urn:microsoft.com/office/officeart/2005/8/layout/lProcess1"/>
    <dgm:cxn modelId="{F6BF3CB2-54A1-4CD0-9D79-A5CF63F93937}" type="presOf" srcId="{42FD3691-5C60-4107-8B62-CA9F1A9A4014}" destId="{99CFC3EC-5322-479B-A1B7-9869B2C5413D}"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F9D884F7-12A8-447B-A21A-F11CCE4847E1}" type="presOf" srcId="{2A92B160-0149-4558-82EF-BC7B77D3F256}" destId="{3ED832F2-8422-47B0-863F-C86760C771D9}" srcOrd="0" destOrd="0" presId="urn:microsoft.com/office/officeart/2005/8/layout/lProcess1"/>
    <dgm:cxn modelId="{4551DA52-8DE8-4A45-A56A-835A7FA13358}" type="presOf" srcId="{B1BB5C8C-4AB1-4514-8EC1-5CE69E2AD5BA}" destId="{977D1E5C-F983-40BB-8316-4CEDD1CDA023}" srcOrd="0" destOrd="0" presId="urn:microsoft.com/office/officeart/2005/8/layout/lProcess1"/>
    <dgm:cxn modelId="{6972846E-FDB2-4DFE-9F5E-4D5FF1CD504F}" type="presParOf" srcId="{8FDB3DC1-0EF4-40D8-9A7C-EB82F18B3D88}" destId="{DA008096-D1EE-44B1-AED7-31CE15BD9962}" srcOrd="0" destOrd="0" presId="urn:microsoft.com/office/officeart/2005/8/layout/lProcess1"/>
    <dgm:cxn modelId="{0F15A0D8-9C4E-4B2B-8B80-141E7C719223}" type="presParOf" srcId="{DA008096-D1EE-44B1-AED7-31CE15BD9962}" destId="{DDE23F1B-D7D3-4129-A874-09A2792BC514}" srcOrd="0" destOrd="0" presId="urn:microsoft.com/office/officeart/2005/8/layout/lProcess1"/>
    <dgm:cxn modelId="{EA70680E-B36B-4540-B72F-26D4EB0BA735}" type="presParOf" srcId="{DA008096-D1EE-44B1-AED7-31CE15BD9962}" destId="{3ED832F2-8422-47B0-863F-C86760C771D9}" srcOrd="1" destOrd="0" presId="urn:microsoft.com/office/officeart/2005/8/layout/lProcess1"/>
    <dgm:cxn modelId="{0D613880-5DAF-4D82-B170-D22C49803320}" type="presParOf" srcId="{DA008096-D1EE-44B1-AED7-31CE15BD9962}" destId="{9757113A-8F01-4EB9-B196-C2F86A6844B6}" srcOrd="2" destOrd="0" presId="urn:microsoft.com/office/officeart/2005/8/layout/lProcess1"/>
    <dgm:cxn modelId="{7013DD78-D755-4993-A9D4-E9CC6C0C782C}" type="presParOf" srcId="{DA008096-D1EE-44B1-AED7-31CE15BD9962}" destId="{6D52AEDE-A2C1-472B-B9BA-7FF0FADE9D8E}" srcOrd="3" destOrd="0" presId="urn:microsoft.com/office/officeart/2005/8/layout/lProcess1"/>
    <dgm:cxn modelId="{4E30B5D0-4296-42D1-947E-BC5EF8C6C7A8}" type="presParOf" srcId="{DA008096-D1EE-44B1-AED7-31CE15BD9962}" destId="{71039CBE-60F4-4315-9F46-1F5206A003FB}" srcOrd="4" destOrd="0" presId="urn:microsoft.com/office/officeart/2005/8/layout/lProcess1"/>
    <dgm:cxn modelId="{1C85F259-A371-4501-8DC8-53F10ECA6B64}" type="presParOf" srcId="{DA008096-D1EE-44B1-AED7-31CE15BD9962}" destId="{A586804E-1506-4465-8596-D8F9032708FE}" srcOrd="5" destOrd="0" presId="urn:microsoft.com/office/officeart/2005/8/layout/lProcess1"/>
    <dgm:cxn modelId="{495A8798-8BAD-44EF-885C-E961263F049D}" type="presParOf" srcId="{DA008096-D1EE-44B1-AED7-31CE15BD9962}" destId="{CC8822C9-0D1D-4EB3-A341-D61979664AB4}" srcOrd="6" destOrd="0" presId="urn:microsoft.com/office/officeart/2005/8/layout/lProcess1"/>
    <dgm:cxn modelId="{D81BFF5F-DD45-43E7-9F26-D81EBA47DB63}" type="presParOf" srcId="{DA008096-D1EE-44B1-AED7-31CE15BD9962}" destId="{99CFC3EC-5322-479B-A1B7-9869B2C5413D}" srcOrd="7" destOrd="0" presId="urn:microsoft.com/office/officeart/2005/8/layout/lProcess1"/>
    <dgm:cxn modelId="{6D99E74D-CEBB-4C23-B1B8-E4F13322AFA4}" type="presParOf" srcId="{DA008096-D1EE-44B1-AED7-31CE15BD9962}" destId="{D90813BC-17E7-40B0-824E-DDA18D11D736}" srcOrd="8" destOrd="0" presId="urn:microsoft.com/office/officeart/2005/8/layout/lProcess1"/>
    <dgm:cxn modelId="{170D0073-D23F-4E32-A29A-975BDC68F997}" type="presParOf" srcId="{8FDB3DC1-0EF4-40D8-9A7C-EB82F18B3D88}" destId="{C50C0536-C939-4DFA-81B2-DA4B409B407F}" srcOrd="1" destOrd="0" presId="urn:microsoft.com/office/officeart/2005/8/layout/lProcess1"/>
    <dgm:cxn modelId="{73A5FB9C-9C3D-4300-94D8-293D41C6D98F}" type="presParOf" srcId="{8FDB3DC1-0EF4-40D8-9A7C-EB82F18B3D88}" destId="{02B97E2D-4706-440B-AA12-82751A1335A3}" srcOrd="2" destOrd="0" presId="urn:microsoft.com/office/officeart/2005/8/layout/lProcess1"/>
    <dgm:cxn modelId="{1570B0CC-AA3A-4F59-AD4E-97F037A7EA6A}" type="presParOf" srcId="{02B97E2D-4706-440B-AA12-82751A1335A3}" destId="{0588C9EA-05D0-4B27-A78E-6881BFD6A348}" srcOrd="0" destOrd="0" presId="urn:microsoft.com/office/officeart/2005/8/layout/lProcess1"/>
    <dgm:cxn modelId="{B2D42EBC-C0CF-444A-8C7E-CCE77DFFB78D}" type="presParOf" srcId="{02B97E2D-4706-440B-AA12-82751A1335A3}" destId="{4ED8A8D4-EA0A-49A5-A770-DF88C714FA81}" srcOrd="1" destOrd="0" presId="urn:microsoft.com/office/officeart/2005/8/layout/lProcess1"/>
    <dgm:cxn modelId="{F95DCDF6-A305-45DC-BC0B-B7A3DFC5B4A8}" type="presParOf" srcId="{02B97E2D-4706-440B-AA12-82751A1335A3}" destId="{E07B95AA-D9C7-4045-AC53-2EAD7439DD46}" srcOrd="2" destOrd="0" presId="urn:microsoft.com/office/officeart/2005/8/layout/lProcess1"/>
    <dgm:cxn modelId="{7337B695-4656-4308-B774-C028BD9B7F1F}" type="presParOf" srcId="{02B97E2D-4706-440B-AA12-82751A1335A3}" destId="{977D1E5C-F983-40BB-8316-4CEDD1CDA023}" srcOrd="3" destOrd="0" presId="urn:microsoft.com/office/officeart/2005/8/layout/lProcess1"/>
    <dgm:cxn modelId="{B0B4C51E-393A-4D04-ABFD-13DE2C3B8349}" type="presParOf" srcId="{02B97E2D-4706-440B-AA12-82751A1335A3}" destId="{4FF275AC-423B-47AB-9314-803FC7D03A6A}" srcOrd="4" destOrd="0" presId="urn:microsoft.com/office/officeart/2005/8/layout/lProcess1"/>
    <dgm:cxn modelId="{330844F5-2033-4FAD-9603-5DCEBE0A1DFF}" type="presParOf" srcId="{02B97E2D-4706-440B-AA12-82751A1335A3}" destId="{98B1A310-C04F-478C-807A-649255D32D20}" srcOrd="5" destOrd="0" presId="urn:microsoft.com/office/officeart/2005/8/layout/lProcess1"/>
    <dgm:cxn modelId="{36C52D6F-647A-45ED-BB54-DAEF2980BBAB}" type="presParOf" srcId="{02B97E2D-4706-440B-AA12-82751A1335A3}" destId="{2A8EA1BC-99CC-4314-8AF7-17774CE4EDE2}" srcOrd="6" destOrd="0" presId="urn:microsoft.com/office/officeart/2005/8/layout/lProcess1"/>
    <dgm:cxn modelId="{C20EA49C-6DE3-495B-B423-BDF3A0F0BDD1}" type="presParOf" srcId="{02B97E2D-4706-440B-AA12-82751A1335A3}" destId="{F4C727A5-6930-49E2-8B2C-E1FEF8E4A243}" srcOrd="7" destOrd="0" presId="urn:microsoft.com/office/officeart/2005/8/layout/lProcess1"/>
    <dgm:cxn modelId="{B2CD13DF-04D6-40F7-B4BF-2E44DC225AEC}" type="presParOf" srcId="{02B97E2D-4706-440B-AA12-82751A1335A3}" destId="{E3FE9CE0-D73C-4855-9C51-EA7CAAE42BFF}" srcOrd="8" destOrd="0" presId="urn:microsoft.com/office/officeart/2005/8/layout/l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dgm:spPr/>
      <dgm:t>
        <a:bodyPr/>
        <a:lstStyle/>
        <a:p>
          <a:r>
            <a:rPr lang="en-US" dirty="0" smtClean="0"/>
            <a:t>Size of organism</a:t>
          </a:r>
          <a:endParaRPr lang="en-US" dirty="0"/>
        </a:p>
      </dgm:t>
    </dgm:pt>
    <dgm:pt modelId="{0932FF69-72F7-429B-937A-69193FA46644}" type="parTrans" cxnId="{6BE1720F-84A8-46CA-9A77-80E1E0842ACD}">
      <dgm:prSet/>
      <dgm:spPr/>
      <dgm:t>
        <a:bodyPr/>
        <a:lstStyle/>
        <a:p>
          <a:endParaRPr lang="en-US"/>
        </a:p>
      </dgm:t>
    </dgm:pt>
    <dgm:pt modelId="{AD1AB7DE-B6BE-42DC-B61A-DA13BE7A021F}" type="sibTrans" cxnId="{6BE1720F-84A8-46CA-9A77-80E1E0842ACD}">
      <dgm:prSet/>
      <dgm:spPr/>
      <dgm:t>
        <a:bodyPr/>
        <a:lstStyle/>
        <a:p>
          <a:endParaRPr lang="en-US"/>
        </a:p>
      </dgm:t>
    </dgm:pt>
    <dgm:pt modelId="{5A3A05A6-04C2-413D-94D5-E3776BFC1F7F}">
      <dgm:prSet phldrT="[Text]"/>
      <dgm:spPr/>
      <dgm:t>
        <a:bodyPr/>
        <a:lstStyle/>
        <a:p>
          <a:r>
            <a:rPr lang="en-US" dirty="0" smtClean="0"/>
            <a:t>&lt; 1</a:t>
          </a:r>
          <a:endParaRPr lang="en-US" dirty="0"/>
        </a:p>
      </dgm:t>
    </dgm:pt>
    <dgm:pt modelId="{2A92B160-0149-4558-82EF-BC7B77D3F256}" type="parTrans" cxnId="{3D04A317-4CA6-4840-93C2-CC15880FA1B5}">
      <dgm:prSet/>
      <dgm:spPr/>
      <dgm:t>
        <a:bodyPr/>
        <a:lstStyle/>
        <a:p>
          <a:endParaRPr lang="en-US"/>
        </a:p>
      </dgm:t>
    </dgm:pt>
    <dgm:pt modelId="{6C567E78-251F-4C87-95A6-269C38A7FA16}" type="sibTrans" cxnId="{3D04A317-4CA6-4840-93C2-CC15880FA1B5}">
      <dgm:prSet/>
      <dgm:spPr/>
      <dgm:t>
        <a:bodyPr/>
        <a:lstStyle/>
        <a:p>
          <a:endParaRPr lang="en-US"/>
        </a:p>
      </dgm:t>
    </dgm:pt>
    <dgm:pt modelId="{F935FE13-E35A-45EC-9DB7-5D55CF6AF625}">
      <dgm:prSet phldrT="[Text]"/>
      <dgm:spPr/>
      <dgm:t>
        <a:bodyPr/>
        <a:lstStyle/>
        <a:p>
          <a:r>
            <a:rPr lang="en-US" dirty="0" smtClean="0"/>
            <a:t>1-10</a:t>
          </a:r>
          <a:endParaRPr lang="en-US" dirty="0"/>
        </a:p>
      </dgm:t>
    </dgm:pt>
    <dgm:pt modelId="{6C374385-5EA2-4B5A-B9E0-40BBEDE5DA84}" type="parTrans" cxnId="{218EE8AE-9AF8-4181-8148-9DEDB8A6DE2D}">
      <dgm:prSet/>
      <dgm:spPr/>
      <dgm:t>
        <a:bodyPr/>
        <a:lstStyle/>
        <a:p>
          <a:endParaRPr lang="en-US"/>
        </a:p>
      </dgm:t>
    </dgm:pt>
    <dgm:pt modelId="{93E0D0D0-D507-4570-822D-357D9211B508}" type="sibTrans" cxnId="{218EE8AE-9AF8-4181-8148-9DEDB8A6DE2D}">
      <dgm:prSet/>
      <dgm:spPr/>
      <dgm:t>
        <a:bodyPr/>
        <a:lstStyle/>
        <a:p>
          <a:endParaRPr lang="en-US"/>
        </a:p>
      </dgm:t>
    </dgm:pt>
    <dgm:pt modelId="{B2E5CAE2-4CD8-4F79-8C11-006C967C1AC9}">
      <dgm:prSet phldrT="[Text]"/>
      <dgm:spPr/>
      <dgm:t>
        <a:bodyPr/>
        <a:lstStyle/>
        <a:p>
          <a:r>
            <a:rPr lang="en-US" dirty="0" smtClean="0"/>
            <a:t>Environmental position</a:t>
          </a:r>
          <a:endParaRPr lang="en-US" dirty="0"/>
        </a:p>
      </dgm:t>
    </dgm:pt>
    <dgm:pt modelId="{36A8416A-90FC-4301-90FE-E1DA5C06CF2C}" type="parTrans" cxnId="{FEBB4174-FD27-49D1-8FF8-23EF1667EFDF}">
      <dgm:prSet/>
      <dgm:spPr/>
      <dgm:t>
        <a:bodyPr/>
        <a:lstStyle/>
        <a:p>
          <a:endParaRPr lang="en-US"/>
        </a:p>
      </dgm:t>
    </dgm:pt>
    <dgm:pt modelId="{62DA5D8C-4AC0-4872-B634-59BEBA7B3BF5}" type="sibTrans" cxnId="{FEBB4174-FD27-49D1-8FF8-23EF1667EFDF}">
      <dgm:prSet/>
      <dgm:spPr/>
      <dgm:t>
        <a:bodyPr/>
        <a:lstStyle/>
        <a:p>
          <a:endParaRPr lang="en-US"/>
        </a:p>
      </dgm:t>
    </dgm:pt>
    <dgm:pt modelId="{BEA95E06-023B-4E68-9010-41CCE8D98A6F}">
      <dgm:prSet phldrT="[Text]"/>
      <dgm:spPr>
        <a:solidFill>
          <a:schemeClr val="accent3">
            <a:lumMod val="60000"/>
            <a:lumOff val="40000"/>
            <a:alpha val="90000"/>
          </a:schemeClr>
        </a:solidFill>
        <a:ln>
          <a:solidFill>
            <a:schemeClr val="accent3">
              <a:lumMod val="60000"/>
              <a:lumOff val="40000"/>
              <a:alpha val="90000"/>
            </a:schemeClr>
          </a:solidFill>
        </a:ln>
      </dgm:spPr>
      <dgm:t>
        <a:bodyPr/>
        <a:lstStyle/>
        <a:p>
          <a:r>
            <a:rPr lang="en-US" dirty="0" err="1" smtClean="0"/>
            <a:t>Epifauna</a:t>
          </a:r>
          <a:endParaRPr lang="en-US" dirty="0"/>
        </a:p>
      </dgm:t>
    </dgm:pt>
    <dgm:pt modelId="{B4B68DDA-00B3-4B39-BDC9-92CAC19E1621}" type="parTrans" cxnId="{09C279E1-A46C-4A7F-8744-C914CF4E7D4D}">
      <dgm:prSet/>
      <dgm:spPr/>
      <dgm:t>
        <a:bodyPr/>
        <a:lstStyle/>
        <a:p>
          <a:endParaRPr lang="en-US"/>
        </a:p>
      </dgm:t>
    </dgm:pt>
    <dgm:pt modelId="{B1BB5C8C-4AB1-4514-8EC1-5CE69E2AD5BA}" type="sibTrans" cxnId="{09C279E1-A46C-4A7F-8744-C914CF4E7D4D}">
      <dgm:prSet/>
      <dgm:spPr/>
      <dgm:t>
        <a:bodyPr/>
        <a:lstStyle/>
        <a:p>
          <a:endParaRPr lang="en-US"/>
        </a:p>
      </dgm:t>
    </dgm:pt>
    <dgm:pt modelId="{7D97ECF8-4555-4368-8386-8288D4B71F5F}">
      <dgm:prSet phldrT="[Text]"/>
      <dgm:spPr/>
      <dgm:t>
        <a:bodyPr/>
        <a:lstStyle/>
        <a:p>
          <a:r>
            <a:rPr lang="en-US" dirty="0" err="1" smtClean="0"/>
            <a:t>Infauna</a:t>
          </a:r>
          <a:endParaRPr lang="en-US" dirty="0"/>
        </a:p>
      </dgm:t>
    </dgm:pt>
    <dgm:pt modelId="{1D3C928B-66B5-47C7-93A2-F3553237242C}" type="parTrans" cxnId="{5F9BE6B9-9353-4804-8A5A-1C7C5BF98D17}">
      <dgm:prSet/>
      <dgm:spPr/>
      <dgm:t>
        <a:bodyPr/>
        <a:lstStyle/>
        <a:p>
          <a:endParaRPr lang="en-US"/>
        </a:p>
      </dgm:t>
    </dgm:pt>
    <dgm:pt modelId="{A802FAEE-ACA2-406D-A89A-A9FC34F5E47A}" type="sibTrans" cxnId="{5F9BE6B9-9353-4804-8A5A-1C7C5BF98D17}">
      <dgm:prSet/>
      <dgm:spPr/>
      <dgm:t>
        <a:bodyPr/>
        <a:lstStyle/>
        <a:p>
          <a:endParaRPr lang="en-US"/>
        </a:p>
      </dgm:t>
    </dgm:pt>
    <dgm:pt modelId="{5A37B9C5-9775-4900-A5A1-B752B14BE3F2}">
      <dgm:prSet/>
      <dgm:spPr>
        <a:solidFill>
          <a:schemeClr val="accent3">
            <a:lumMod val="60000"/>
            <a:lumOff val="40000"/>
            <a:alpha val="90000"/>
          </a:schemeClr>
        </a:solidFill>
        <a:ln>
          <a:solidFill>
            <a:schemeClr val="accent3">
              <a:lumMod val="60000"/>
              <a:lumOff val="40000"/>
              <a:alpha val="90000"/>
            </a:schemeClr>
          </a:solidFill>
        </a:ln>
      </dgm:spPr>
      <dgm:t>
        <a:bodyPr/>
        <a:lstStyle/>
        <a:p>
          <a:r>
            <a:rPr lang="en-US" dirty="0" smtClean="0"/>
            <a:t>11-20</a:t>
          </a:r>
          <a:endParaRPr lang="en-US" dirty="0"/>
        </a:p>
      </dgm:t>
    </dgm:pt>
    <dgm:pt modelId="{30343678-BB99-481B-9743-33050A5AA77A}" type="parTrans" cxnId="{4B2C8D69-D4D6-49FB-8020-03111211E92E}">
      <dgm:prSet/>
      <dgm:spPr/>
      <dgm:t>
        <a:bodyPr/>
        <a:lstStyle/>
        <a:p>
          <a:endParaRPr lang="en-US"/>
        </a:p>
      </dgm:t>
    </dgm:pt>
    <dgm:pt modelId="{42FD3691-5C60-4107-8B62-CA9F1A9A4014}" type="sibTrans" cxnId="{4B2C8D69-D4D6-49FB-8020-03111211E92E}">
      <dgm:prSet/>
      <dgm:spPr/>
      <dgm:t>
        <a:bodyPr/>
        <a:lstStyle/>
        <a:p>
          <a:endParaRPr lang="en-US"/>
        </a:p>
      </dgm:t>
    </dgm:pt>
    <dgm:pt modelId="{BD84B6C8-9B73-471F-94A0-754E470B446D}">
      <dgm:prSet/>
      <dgm:spPr/>
      <dgm:t>
        <a:bodyPr/>
        <a:lstStyle/>
        <a:p>
          <a:r>
            <a:rPr lang="en-US" dirty="0" err="1" smtClean="0"/>
            <a:t>Demersal</a:t>
          </a:r>
          <a:endParaRPr lang="en-US" dirty="0"/>
        </a:p>
      </dgm:t>
    </dgm:pt>
    <dgm:pt modelId="{A04048DB-B3C0-4FA5-812F-7F6E4FA29ECF}" type="parTrans" cxnId="{61D74AE7-35B9-485E-8C3B-8A4DC02937A8}">
      <dgm:prSet/>
      <dgm:spPr/>
      <dgm:t>
        <a:bodyPr/>
        <a:lstStyle/>
        <a:p>
          <a:endParaRPr lang="en-US"/>
        </a:p>
      </dgm:t>
    </dgm:pt>
    <dgm:pt modelId="{71598E68-5A78-4484-AFFE-004B6D307EA1}" type="sibTrans" cxnId="{61D74AE7-35B9-485E-8C3B-8A4DC02937A8}">
      <dgm:prSet/>
      <dgm:spPr/>
      <dgm:t>
        <a:bodyPr/>
        <a:lstStyle/>
        <a:p>
          <a:endParaRPr lang="en-US"/>
        </a:p>
      </dgm:t>
    </dgm:pt>
    <dgm:pt modelId="{F83DB7C4-C070-46F6-B174-E39C3C5BB0D3}">
      <dgm:prSet/>
      <dgm:spPr/>
      <dgm:t>
        <a:bodyPr/>
        <a:lstStyle/>
        <a:p>
          <a:r>
            <a:rPr lang="en-US" dirty="0" smtClean="0"/>
            <a:t>Epizoic</a:t>
          </a:r>
          <a:endParaRPr lang="en-US" dirty="0"/>
        </a:p>
      </dgm:t>
    </dgm:pt>
    <dgm:pt modelId="{8BF7FCA0-2A47-441C-BB1A-AA7B40C5CE20}" type="parTrans" cxnId="{5BC9CD4D-57A0-43C9-88F5-96BF36D40015}">
      <dgm:prSet/>
      <dgm:spPr/>
      <dgm:t>
        <a:bodyPr/>
        <a:lstStyle/>
        <a:p>
          <a:endParaRPr lang="en-US"/>
        </a:p>
      </dgm:t>
    </dgm:pt>
    <dgm:pt modelId="{D892A3EB-42F0-41E2-B6F8-31BBC64ED7EA}" type="sibTrans" cxnId="{5BC9CD4D-57A0-43C9-88F5-96BF36D40015}">
      <dgm:prSet/>
      <dgm:spPr/>
      <dgm:t>
        <a:bodyPr/>
        <a:lstStyle/>
        <a:p>
          <a:endParaRPr lang="en-US"/>
        </a:p>
      </dgm:t>
    </dgm:pt>
    <dgm:pt modelId="{F6867D7C-2FEA-4B17-89D2-C9D09E5FC04E}">
      <dgm:prSet/>
      <dgm:spPr/>
      <dgm:t>
        <a:bodyPr/>
        <a:lstStyle/>
        <a:p>
          <a:r>
            <a:rPr lang="en-US" dirty="0" smtClean="0"/>
            <a:t>&gt; 20</a:t>
          </a:r>
          <a:endParaRPr lang="en-US" dirty="0"/>
        </a:p>
      </dgm:t>
    </dgm:pt>
    <dgm:pt modelId="{F57999CE-1045-4945-99C2-75EE1C96DBD1}" type="parTrans" cxnId="{9CE41797-324C-4E27-BFCB-A5B076A473FB}">
      <dgm:prSet/>
      <dgm:spPr/>
      <dgm:t>
        <a:bodyPr/>
        <a:lstStyle/>
        <a:p>
          <a:endParaRPr lang="en-US"/>
        </a:p>
      </dgm:t>
    </dgm:pt>
    <dgm:pt modelId="{1307937F-4B84-44B7-805B-AE5191842E88}" type="sibTrans" cxnId="{9CE41797-324C-4E27-BFCB-A5B076A473FB}">
      <dgm:prSet/>
      <dgm:spPr/>
      <dgm:t>
        <a:bodyPr/>
        <a:lstStyle/>
        <a:p>
          <a:endParaRPr lang="en-US"/>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2" custScaleY="142874"/>
      <dgm:spPr/>
      <dgm:t>
        <a:bodyPr/>
        <a:lstStyle/>
        <a:p>
          <a:endParaRPr lang="en-US"/>
        </a:p>
      </dgm:t>
    </dgm:pt>
    <dgm:pt modelId="{3ED832F2-8422-47B0-863F-C86760C771D9}" type="pres">
      <dgm:prSet presAssocID="{2A92B160-0149-4558-82EF-BC7B77D3F256}" presName="parTrans" presStyleLbl="sibTrans2D1" presStyleIdx="0" presStyleCnt="8"/>
      <dgm:spPr/>
      <dgm:t>
        <a:bodyPr/>
        <a:lstStyle/>
        <a:p>
          <a:endParaRPr lang="en-US"/>
        </a:p>
      </dgm:t>
    </dgm:pt>
    <dgm:pt modelId="{9757113A-8F01-4EB9-B196-C2F86A6844B6}" type="pres">
      <dgm:prSet presAssocID="{5A3A05A6-04C2-413D-94D5-E3776BFC1F7F}" presName="child" presStyleLbl="alignAccFollowNode1" presStyleIdx="0" presStyleCnt="8">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8"/>
      <dgm:spPr/>
      <dgm:t>
        <a:bodyPr/>
        <a:lstStyle/>
        <a:p>
          <a:endParaRPr lang="en-US"/>
        </a:p>
      </dgm:t>
    </dgm:pt>
    <dgm:pt modelId="{71039CBE-60F4-4315-9F46-1F5206A003FB}" type="pres">
      <dgm:prSet presAssocID="{F935FE13-E35A-45EC-9DB7-5D55CF6AF625}" presName="child" presStyleLbl="alignAccFollowNode1" presStyleIdx="1" presStyleCnt="8">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8"/>
      <dgm:spPr/>
      <dgm:t>
        <a:bodyPr/>
        <a:lstStyle/>
        <a:p>
          <a:endParaRPr lang="en-US"/>
        </a:p>
      </dgm:t>
    </dgm:pt>
    <dgm:pt modelId="{CC8822C9-0D1D-4EB3-A341-D61979664AB4}" type="pres">
      <dgm:prSet presAssocID="{5A37B9C5-9775-4900-A5A1-B752B14BE3F2}" presName="child" presStyleLbl="alignAccFollowNode1" presStyleIdx="2" presStyleCnt="8">
        <dgm:presLayoutVars>
          <dgm:chMax val="0"/>
          <dgm:bulletEnabled val="1"/>
        </dgm:presLayoutVars>
      </dgm:prSet>
      <dgm:spPr/>
      <dgm:t>
        <a:bodyPr/>
        <a:lstStyle/>
        <a:p>
          <a:endParaRPr lang="en-US"/>
        </a:p>
      </dgm:t>
    </dgm:pt>
    <dgm:pt modelId="{99CFC3EC-5322-479B-A1B7-9869B2C5413D}" type="pres">
      <dgm:prSet presAssocID="{42FD3691-5C60-4107-8B62-CA9F1A9A4014}" presName="sibTrans" presStyleLbl="sibTrans2D1" presStyleIdx="3" presStyleCnt="8"/>
      <dgm:spPr/>
      <dgm:t>
        <a:bodyPr/>
        <a:lstStyle/>
        <a:p>
          <a:endParaRPr lang="en-US"/>
        </a:p>
      </dgm:t>
    </dgm:pt>
    <dgm:pt modelId="{D90813BC-17E7-40B0-824E-DDA18D11D736}" type="pres">
      <dgm:prSet presAssocID="{F6867D7C-2FEA-4B17-89D2-C9D09E5FC04E}" presName="child" presStyleLbl="alignAccFollowNode1" presStyleIdx="3" presStyleCnt="8">
        <dgm:presLayoutVars>
          <dgm:chMax val="0"/>
          <dgm:bulletEnabled val="1"/>
        </dgm:presLayoutVars>
      </dgm:prSet>
      <dgm:spPr/>
      <dgm:t>
        <a:bodyPr/>
        <a:lstStyle/>
        <a:p>
          <a:endParaRPr lang="en-US"/>
        </a:p>
      </dgm:t>
    </dgm:pt>
    <dgm:pt modelId="{C50C0536-C939-4DFA-81B2-DA4B409B407F}" type="pres">
      <dgm:prSet presAssocID="{A4A44661-F6B7-4A48-BAC1-734ED9E33FAB}" presName="hSp" presStyleCnt="0"/>
      <dgm:spPr/>
    </dgm:pt>
    <dgm:pt modelId="{02B97E2D-4706-440B-AA12-82751A1335A3}" type="pres">
      <dgm:prSet presAssocID="{B2E5CAE2-4CD8-4F79-8C11-006C967C1AC9}" presName="vertFlow" presStyleCnt="0"/>
      <dgm:spPr/>
    </dgm:pt>
    <dgm:pt modelId="{0588C9EA-05D0-4B27-A78E-6881BFD6A348}" type="pres">
      <dgm:prSet presAssocID="{B2E5CAE2-4CD8-4F79-8C11-006C967C1AC9}" presName="header" presStyleLbl="node1" presStyleIdx="1" presStyleCnt="2" custScaleY="142874"/>
      <dgm:spPr/>
      <dgm:t>
        <a:bodyPr/>
        <a:lstStyle/>
        <a:p>
          <a:endParaRPr lang="en-US"/>
        </a:p>
      </dgm:t>
    </dgm:pt>
    <dgm:pt modelId="{4ED8A8D4-EA0A-49A5-A770-DF88C714FA81}" type="pres">
      <dgm:prSet presAssocID="{B4B68DDA-00B3-4B39-BDC9-92CAC19E1621}" presName="parTrans" presStyleLbl="sibTrans2D1" presStyleIdx="4" presStyleCnt="8"/>
      <dgm:spPr/>
      <dgm:t>
        <a:bodyPr/>
        <a:lstStyle/>
        <a:p>
          <a:endParaRPr lang="en-US"/>
        </a:p>
      </dgm:t>
    </dgm:pt>
    <dgm:pt modelId="{E07B95AA-D9C7-4045-AC53-2EAD7439DD46}" type="pres">
      <dgm:prSet presAssocID="{BEA95E06-023B-4E68-9010-41CCE8D98A6F}" presName="child" presStyleLbl="alignAccFollowNode1" presStyleIdx="4" presStyleCnt="8">
        <dgm:presLayoutVars>
          <dgm:chMax val="0"/>
          <dgm:bulletEnabled val="1"/>
        </dgm:presLayoutVars>
      </dgm:prSet>
      <dgm:spPr/>
      <dgm:t>
        <a:bodyPr/>
        <a:lstStyle/>
        <a:p>
          <a:endParaRPr lang="en-US"/>
        </a:p>
      </dgm:t>
    </dgm:pt>
    <dgm:pt modelId="{977D1E5C-F983-40BB-8316-4CEDD1CDA023}" type="pres">
      <dgm:prSet presAssocID="{B1BB5C8C-4AB1-4514-8EC1-5CE69E2AD5BA}" presName="sibTrans" presStyleLbl="sibTrans2D1" presStyleIdx="5" presStyleCnt="8"/>
      <dgm:spPr/>
      <dgm:t>
        <a:bodyPr/>
        <a:lstStyle/>
        <a:p>
          <a:endParaRPr lang="en-US"/>
        </a:p>
      </dgm:t>
    </dgm:pt>
    <dgm:pt modelId="{4FF275AC-423B-47AB-9314-803FC7D03A6A}" type="pres">
      <dgm:prSet presAssocID="{7D97ECF8-4555-4368-8386-8288D4B71F5F}" presName="child" presStyleLbl="alignAccFollowNode1" presStyleIdx="5" presStyleCnt="8">
        <dgm:presLayoutVars>
          <dgm:chMax val="0"/>
          <dgm:bulletEnabled val="1"/>
        </dgm:presLayoutVars>
      </dgm:prSet>
      <dgm:spPr/>
      <dgm:t>
        <a:bodyPr/>
        <a:lstStyle/>
        <a:p>
          <a:endParaRPr lang="en-US"/>
        </a:p>
      </dgm:t>
    </dgm:pt>
    <dgm:pt modelId="{98B1A310-C04F-478C-807A-649255D32D20}" type="pres">
      <dgm:prSet presAssocID="{A802FAEE-ACA2-406D-A89A-A9FC34F5E47A}" presName="sibTrans" presStyleLbl="sibTrans2D1" presStyleIdx="6" presStyleCnt="8"/>
      <dgm:spPr/>
      <dgm:t>
        <a:bodyPr/>
        <a:lstStyle/>
        <a:p>
          <a:endParaRPr lang="en-US"/>
        </a:p>
      </dgm:t>
    </dgm:pt>
    <dgm:pt modelId="{2A8EA1BC-99CC-4314-8AF7-17774CE4EDE2}" type="pres">
      <dgm:prSet presAssocID="{BD84B6C8-9B73-471F-94A0-754E470B446D}" presName="child" presStyleLbl="alignAccFollowNode1" presStyleIdx="6" presStyleCnt="8">
        <dgm:presLayoutVars>
          <dgm:chMax val="0"/>
          <dgm:bulletEnabled val="1"/>
        </dgm:presLayoutVars>
      </dgm:prSet>
      <dgm:spPr/>
      <dgm:t>
        <a:bodyPr/>
        <a:lstStyle/>
        <a:p>
          <a:endParaRPr lang="en-US"/>
        </a:p>
      </dgm:t>
    </dgm:pt>
    <dgm:pt modelId="{F4C727A5-6930-49E2-8B2C-E1FEF8E4A243}" type="pres">
      <dgm:prSet presAssocID="{71598E68-5A78-4484-AFFE-004B6D307EA1}" presName="sibTrans" presStyleLbl="sibTrans2D1" presStyleIdx="7" presStyleCnt="8"/>
      <dgm:spPr/>
      <dgm:t>
        <a:bodyPr/>
        <a:lstStyle/>
        <a:p>
          <a:endParaRPr lang="en-US"/>
        </a:p>
      </dgm:t>
    </dgm:pt>
    <dgm:pt modelId="{E3FE9CE0-D73C-4855-9C51-EA7CAAE42BFF}" type="pres">
      <dgm:prSet presAssocID="{F83DB7C4-C070-46F6-B174-E39C3C5BB0D3}" presName="child" presStyleLbl="alignAccFollowNode1" presStyleIdx="7" presStyleCnt="8">
        <dgm:presLayoutVars>
          <dgm:chMax val="0"/>
          <dgm:bulletEnabled val="1"/>
        </dgm:presLayoutVars>
      </dgm:prSet>
      <dgm:spPr/>
      <dgm:t>
        <a:bodyPr/>
        <a:lstStyle/>
        <a:p>
          <a:endParaRPr lang="en-US"/>
        </a:p>
      </dgm:t>
    </dgm:pt>
  </dgm:ptLst>
  <dgm:cxnLst>
    <dgm:cxn modelId="{4B2C8D69-D4D6-49FB-8020-03111211E92E}" srcId="{A4A44661-F6B7-4A48-BAC1-734ED9E33FAB}" destId="{5A37B9C5-9775-4900-A5A1-B752B14BE3F2}" srcOrd="2" destOrd="0" parTransId="{30343678-BB99-481B-9743-33050A5AA77A}" sibTransId="{42FD3691-5C60-4107-8B62-CA9F1A9A4014}"/>
    <dgm:cxn modelId="{09C279E1-A46C-4A7F-8744-C914CF4E7D4D}" srcId="{B2E5CAE2-4CD8-4F79-8C11-006C967C1AC9}" destId="{BEA95E06-023B-4E68-9010-41CCE8D98A6F}" srcOrd="0" destOrd="0" parTransId="{B4B68DDA-00B3-4B39-BDC9-92CAC19E1621}" sibTransId="{B1BB5C8C-4AB1-4514-8EC1-5CE69E2AD5BA}"/>
    <dgm:cxn modelId="{FAF65D06-4D27-48D6-B842-0EC2350AD07E}" type="presOf" srcId="{A4A44661-F6B7-4A48-BAC1-734ED9E33FAB}" destId="{DDE23F1B-D7D3-4129-A874-09A2792BC514}" srcOrd="0" destOrd="0" presId="urn:microsoft.com/office/officeart/2005/8/layout/lProcess1"/>
    <dgm:cxn modelId="{0C49D8A5-CAA7-4DDA-8F76-57FDBF2B0B61}" type="presOf" srcId="{42FD3691-5C60-4107-8B62-CA9F1A9A4014}" destId="{99CFC3EC-5322-479B-A1B7-9869B2C5413D}" srcOrd="0" destOrd="0" presId="urn:microsoft.com/office/officeart/2005/8/layout/lProcess1"/>
    <dgm:cxn modelId="{3D04A317-4CA6-4840-93C2-CC15880FA1B5}" srcId="{A4A44661-F6B7-4A48-BAC1-734ED9E33FAB}" destId="{5A3A05A6-04C2-413D-94D5-E3776BFC1F7F}" srcOrd="0" destOrd="0" parTransId="{2A92B160-0149-4558-82EF-BC7B77D3F256}" sibTransId="{6C567E78-251F-4C87-95A6-269C38A7FA16}"/>
    <dgm:cxn modelId="{5F9BE6B9-9353-4804-8A5A-1C7C5BF98D17}" srcId="{B2E5CAE2-4CD8-4F79-8C11-006C967C1AC9}" destId="{7D97ECF8-4555-4368-8386-8288D4B71F5F}" srcOrd="1" destOrd="0" parTransId="{1D3C928B-66B5-47C7-93A2-F3553237242C}" sibTransId="{A802FAEE-ACA2-406D-A89A-A9FC34F5E47A}"/>
    <dgm:cxn modelId="{5BC9CD4D-57A0-43C9-88F5-96BF36D40015}" srcId="{B2E5CAE2-4CD8-4F79-8C11-006C967C1AC9}" destId="{F83DB7C4-C070-46F6-B174-E39C3C5BB0D3}" srcOrd="3" destOrd="0" parTransId="{8BF7FCA0-2A47-441C-BB1A-AA7B40C5CE20}" sibTransId="{D892A3EB-42F0-41E2-B6F8-31BBC64ED7EA}"/>
    <dgm:cxn modelId="{1DB81423-4F6F-437D-8425-8047F5FB63B3}" type="presOf" srcId="{71598E68-5A78-4484-AFFE-004B6D307EA1}" destId="{F4C727A5-6930-49E2-8B2C-E1FEF8E4A243}" srcOrd="0" destOrd="0" presId="urn:microsoft.com/office/officeart/2005/8/layout/lProcess1"/>
    <dgm:cxn modelId="{1C0F1D8E-5603-4B7E-8612-DAA2DF04E445}" type="presOf" srcId="{BEA95E06-023B-4E68-9010-41CCE8D98A6F}" destId="{E07B95AA-D9C7-4045-AC53-2EAD7439DD46}" srcOrd="0" destOrd="0" presId="urn:microsoft.com/office/officeart/2005/8/layout/lProcess1"/>
    <dgm:cxn modelId="{9CE41797-324C-4E27-BFCB-A5B076A473FB}" srcId="{A4A44661-F6B7-4A48-BAC1-734ED9E33FAB}" destId="{F6867D7C-2FEA-4B17-89D2-C9D09E5FC04E}" srcOrd="3" destOrd="0" parTransId="{F57999CE-1045-4945-99C2-75EE1C96DBD1}" sibTransId="{1307937F-4B84-44B7-805B-AE5191842E88}"/>
    <dgm:cxn modelId="{6BE1720F-84A8-46CA-9A77-80E1E0842ACD}" srcId="{0F42B2AA-7956-44B7-A8F6-424C855E8443}" destId="{A4A44661-F6B7-4A48-BAC1-734ED9E33FAB}" srcOrd="0" destOrd="0" parTransId="{0932FF69-72F7-429B-937A-69193FA46644}" sibTransId="{AD1AB7DE-B6BE-42DC-B61A-DA13BE7A021F}"/>
    <dgm:cxn modelId="{9B59D53A-5B18-4A22-94BB-4BA8C4B403EA}" type="presOf" srcId="{F83DB7C4-C070-46F6-B174-E39C3C5BB0D3}" destId="{E3FE9CE0-D73C-4855-9C51-EA7CAAE42BFF}" srcOrd="0" destOrd="0" presId="urn:microsoft.com/office/officeart/2005/8/layout/lProcess1"/>
    <dgm:cxn modelId="{C81CDF2D-ADEC-4390-89B5-F585F87077BA}" type="presOf" srcId="{0F42B2AA-7956-44B7-A8F6-424C855E8443}" destId="{8FDB3DC1-0EF4-40D8-9A7C-EB82F18B3D88}" srcOrd="0" destOrd="0" presId="urn:microsoft.com/office/officeart/2005/8/layout/lProcess1"/>
    <dgm:cxn modelId="{937FCAB2-1AC9-4B73-8D72-5E31F13A2968}" type="presOf" srcId="{F935FE13-E35A-45EC-9DB7-5D55CF6AF625}" destId="{71039CBE-60F4-4315-9F46-1F5206A003FB}" srcOrd="0" destOrd="0" presId="urn:microsoft.com/office/officeart/2005/8/layout/lProcess1"/>
    <dgm:cxn modelId="{FB6801EE-C68F-4EC2-9BED-E9B543FC7F82}" type="presOf" srcId="{93E0D0D0-D507-4570-822D-357D9211B508}" destId="{A586804E-1506-4465-8596-D8F9032708FE}" srcOrd="0" destOrd="0" presId="urn:microsoft.com/office/officeart/2005/8/layout/lProcess1"/>
    <dgm:cxn modelId="{61D74AE7-35B9-485E-8C3B-8A4DC02937A8}" srcId="{B2E5CAE2-4CD8-4F79-8C11-006C967C1AC9}" destId="{BD84B6C8-9B73-471F-94A0-754E470B446D}" srcOrd="2" destOrd="0" parTransId="{A04048DB-B3C0-4FA5-812F-7F6E4FA29ECF}" sibTransId="{71598E68-5A78-4484-AFFE-004B6D307EA1}"/>
    <dgm:cxn modelId="{FEBB4174-FD27-49D1-8FF8-23EF1667EFDF}" srcId="{0F42B2AA-7956-44B7-A8F6-424C855E8443}" destId="{B2E5CAE2-4CD8-4F79-8C11-006C967C1AC9}" srcOrd="1" destOrd="0" parTransId="{36A8416A-90FC-4301-90FE-E1DA5C06CF2C}" sibTransId="{62DA5D8C-4AC0-4872-B634-59BEBA7B3BF5}"/>
    <dgm:cxn modelId="{FDE1EE52-E868-4DBB-958C-44AFC9D371C1}" type="presOf" srcId="{B1BB5C8C-4AB1-4514-8EC1-5CE69E2AD5BA}" destId="{977D1E5C-F983-40BB-8316-4CEDD1CDA023}" srcOrd="0" destOrd="0" presId="urn:microsoft.com/office/officeart/2005/8/layout/lProcess1"/>
    <dgm:cxn modelId="{6C1148D5-D61F-4343-B1FE-1EA166E4456F}" type="presOf" srcId="{7D97ECF8-4555-4368-8386-8288D4B71F5F}" destId="{4FF275AC-423B-47AB-9314-803FC7D03A6A}" srcOrd="0" destOrd="0" presId="urn:microsoft.com/office/officeart/2005/8/layout/lProcess1"/>
    <dgm:cxn modelId="{6EB7A594-F158-4761-B6D9-4E4A126385D5}" type="presOf" srcId="{B2E5CAE2-4CD8-4F79-8C11-006C967C1AC9}" destId="{0588C9EA-05D0-4B27-A78E-6881BFD6A348}" srcOrd="0" destOrd="0" presId="urn:microsoft.com/office/officeart/2005/8/layout/lProcess1"/>
    <dgm:cxn modelId="{15D0847B-B514-4F04-90FB-A27FE5373C0F}" type="presOf" srcId="{BD84B6C8-9B73-471F-94A0-754E470B446D}" destId="{2A8EA1BC-99CC-4314-8AF7-17774CE4EDE2}" srcOrd="0" destOrd="0" presId="urn:microsoft.com/office/officeart/2005/8/layout/lProcess1"/>
    <dgm:cxn modelId="{0F99B2E4-7F54-40D0-8072-98BD535B0B71}" type="presOf" srcId="{F6867D7C-2FEA-4B17-89D2-C9D09E5FC04E}" destId="{D90813BC-17E7-40B0-824E-DDA18D11D736}" srcOrd="0" destOrd="0" presId="urn:microsoft.com/office/officeart/2005/8/layout/lProcess1"/>
    <dgm:cxn modelId="{6FC26DCE-B9C6-4E78-BBB0-9D902E291993}" type="presOf" srcId="{5A37B9C5-9775-4900-A5A1-B752B14BE3F2}" destId="{CC8822C9-0D1D-4EB3-A341-D61979664AB4}" srcOrd="0" destOrd="0" presId="urn:microsoft.com/office/officeart/2005/8/layout/lProcess1"/>
    <dgm:cxn modelId="{D50F31F7-E07B-4703-83B2-8C6FA38E1CD5}" type="presOf" srcId="{B4B68DDA-00B3-4B39-BDC9-92CAC19E1621}" destId="{4ED8A8D4-EA0A-49A5-A770-DF88C714FA81}" srcOrd="0" destOrd="0" presId="urn:microsoft.com/office/officeart/2005/8/layout/lProcess1"/>
    <dgm:cxn modelId="{B035DCB4-4A54-4273-8C0F-37EC3B7C8934}" type="presOf" srcId="{2A92B160-0149-4558-82EF-BC7B77D3F256}" destId="{3ED832F2-8422-47B0-863F-C86760C771D9}" srcOrd="0" destOrd="0" presId="urn:microsoft.com/office/officeart/2005/8/layout/lProcess1"/>
    <dgm:cxn modelId="{47A075A3-B2E5-4EAD-B747-654B78DC7A2C}" type="presOf" srcId="{6C567E78-251F-4C87-95A6-269C38A7FA16}" destId="{6D52AEDE-A2C1-472B-B9BA-7FF0FADE9D8E}"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979DE3B1-A3C3-41EB-AD00-602634887EAA}" type="presOf" srcId="{5A3A05A6-04C2-413D-94D5-E3776BFC1F7F}" destId="{9757113A-8F01-4EB9-B196-C2F86A6844B6}" srcOrd="0" destOrd="0" presId="urn:microsoft.com/office/officeart/2005/8/layout/lProcess1"/>
    <dgm:cxn modelId="{929AD50F-1732-4594-8DB4-08BB5B7D1E2D}" type="presOf" srcId="{A802FAEE-ACA2-406D-A89A-A9FC34F5E47A}" destId="{98B1A310-C04F-478C-807A-649255D32D20}" srcOrd="0" destOrd="0" presId="urn:microsoft.com/office/officeart/2005/8/layout/lProcess1"/>
    <dgm:cxn modelId="{D3654F29-38C1-41FB-A5AE-9442AD5883AE}" type="presParOf" srcId="{8FDB3DC1-0EF4-40D8-9A7C-EB82F18B3D88}" destId="{DA008096-D1EE-44B1-AED7-31CE15BD9962}" srcOrd="0" destOrd="0" presId="urn:microsoft.com/office/officeart/2005/8/layout/lProcess1"/>
    <dgm:cxn modelId="{3D27AF72-514D-4CA7-B930-63EFC3EA55AB}" type="presParOf" srcId="{DA008096-D1EE-44B1-AED7-31CE15BD9962}" destId="{DDE23F1B-D7D3-4129-A874-09A2792BC514}" srcOrd="0" destOrd="0" presId="urn:microsoft.com/office/officeart/2005/8/layout/lProcess1"/>
    <dgm:cxn modelId="{55ABD467-A5C7-49B1-BE25-FE93EDBB3BC8}" type="presParOf" srcId="{DA008096-D1EE-44B1-AED7-31CE15BD9962}" destId="{3ED832F2-8422-47B0-863F-C86760C771D9}" srcOrd="1" destOrd="0" presId="urn:microsoft.com/office/officeart/2005/8/layout/lProcess1"/>
    <dgm:cxn modelId="{9D73E11F-D623-49FF-8AB8-5A4CB10D1929}" type="presParOf" srcId="{DA008096-D1EE-44B1-AED7-31CE15BD9962}" destId="{9757113A-8F01-4EB9-B196-C2F86A6844B6}" srcOrd="2" destOrd="0" presId="urn:microsoft.com/office/officeart/2005/8/layout/lProcess1"/>
    <dgm:cxn modelId="{7C110C9D-ED48-47A4-ACD3-B37B049933DC}" type="presParOf" srcId="{DA008096-D1EE-44B1-AED7-31CE15BD9962}" destId="{6D52AEDE-A2C1-472B-B9BA-7FF0FADE9D8E}" srcOrd="3" destOrd="0" presId="urn:microsoft.com/office/officeart/2005/8/layout/lProcess1"/>
    <dgm:cxn modelId="{5F9BA27E-84D6-4843-8D77-03CCD134E9A6}" type="presParOf" srcId="{DA008096-D1EE-44B1-AED7-31CE15BD9962}" destId="{71039CBE-60F4-4315-9F46-1F5206A003FB}" srcOrd="4" destOrd="0" presId="urn:microsoft.com/office/officeart/2005/8/layout/lProcess1"/>
    <dgm:cxn modelId="{F587D4AC-6380-4825-9F13-331F13A397A8}" type="presParOf" srcId="{DA008096-D1EE-44B1-AED7-31CE15BD9962}" destId="{A586804E-1506-4465-8596-D8F9032708FE}" srcOrd="5" destOrd="0" presId="urn:microsoft.com/office/officeart/2005/8/layout/lProcess1"/>
    <dgm:cxn modelId="{519736BB-03D5-416B-B953-1F10A4DB093B}" type="presParOf" srcId="{DA008096-D1EE-44B1-AED7-31CE15BD9962}" destId="{CC8822C9-0D1D-4EB3-A341-D61979664AB4}" srcOrd="6" destOrd="0" presId="urn:microsoft.com/office/officeart/2005/8/layout/lProcess1"/>
    <dgm:cxn modelId="{37605002-95B5-4407-9CB0-FF56C720CE02}" type="presParOf" srcId="{DA008096-D1EE-44B1-AED7-31CE15BD9962}" destId="{99CFC3EC-5322-479B-A1B7-9869B2C5413D}" srcOrd="7" destOrd="0" presId="urn:microsoft.com/office/officeart/2005/8/layout/lProcess1"/>
    <dgm:cxn modelId="{0B20D5A4-54E0-43E2-8192-952658863997}" type="presParOf" srcId="{DA008096-D1EE-44B1-AED7-31CE15BD9962}" destId="{D90813BC-17E7-40B0-824E-DDA18D11D736}" srcOrd="8" destOrd="0" presId="urn:microsoft.com/office/officeart/2005/8/layout/lProcess1"/>
    <dgm:cxn modelId="{BED60906-C2F6-46E0-935C-DC8C9F8439C2}" type="presParOf" srcId="{8FDB3DC1-0EF4-40D8-9A7C-EB82F18B3D88}" destId="{C50C0536-C939-4DFA-81B2-DA4B409B407F}" srcOrd="1" destOrd="0" presId="urn:microsoft.com/office/officeart/2005/8/layout/lProcess1"/>
    <dgm:cxn modelId="{6D6D2357-71E5-4B82-8F98-F2D50572C0F3}" type="presParOf" srcId="{8FDB3DC1-0EF4-40D8-9A7C-EB82F18B3D88}" destId="{02B97E2D-4706-440B-AA12-82751A1335A3}" srcOrd="2" destOrd="0" presId="urn:microsoft.com/office/officeart/2005/8/layout/lProcess1"/>
    <dgm:cxn modelId="{4F6FE917-8BC1-4F01-8797-12F34F46EB33}" type="presParOf" srcId="{02B97E2D-4706-440B-AA12-82751A1335A3}" destId="{0588C9EA-05D0-4B27-A78E-6881BFD6A348}" srcOrd="0" destOrd="0" presId="urn:microsoft.com/office/officeart/2005/8/layout/lProcess1"/>
    <dgm:cxn modelId="{7C2B5F52-0FA9-4A72-B596-874E8193792A}" type="presParOf" srcId="{02B97E2D-4706-440B-AA12-82751A1335A3}" destId="{4ED8A8D4-EA0A-49A5-A770-DF88C714FA81}" srcOrd="1" destOrd="0" presId="urn:microsoft.com/office/officeart/2005/8/layout/lProcess1"/>
    <dgm:cxn modelId="{E97CA795-3FB5-4287-B8B8-F80B5D3B102A}" type="presParOf" srcId="{02B97E2D-4706-440B-AA12-82751A1335A3}" destId="{E07B95AA-D9C7-4045-AC53-2EAD7439DD46}" srcOrd="2" destOrd="0" presId="urn:microsoft.com/office/officeart/2005/8/layout/lProcess1"/>
    <dgm:cxn modelId="{8322058E-66CB-48E5-A9ED-214A2AAAD209}" type="presParOf" srcId="{02B97E2D-4706-440B-AA12-82751A1335A3}" destId="{977D1E5C-F983-40BB-8316-4CEDD1CDA023}" srcOrd="3" destOrd="0" presId="urn:microsoft.com/office/officeart/2005/8/layout/lProcess1"/>
    <dgm:cxn modelId="{6C5AF1B2-99D1-4EC8-8C66-25F32FB5BCFB}" type="presParOf" srcId="{02B97E2D-4706-440B-AA12-82751A1335A3}" destId="{4FF275AC-423B-47AB-9314-803FC7D03A6A}" srcOrd="4" destOrd="0" presId="urn:microsoft.com/office/officeart/2005/8/layout/lProcess1"/>
    <dgm:cxn modelId="{DAD77B2A-6EC9-45BA-BD7F-BF4F8826998D}" type="presParOf" srcId="{02B97E2D-4706-440B-AA12-82751A1335A3}" destId="{98B1A310-C04F-478C-807A-649255D32D20}" srcOrd="5" destOrd="0" presId="urn:microsoft.com/office/officeart/2005/8/layout/lProcess1"/>
    <dgm:cxn modelId="{6B6A13BC-1683-4E0A-803A-FE8D72040C06}" type="presParOf" srcId="{02B97E2D-4706-440B-AA12-82751A1335A3}" destId="{2A8EA1BC-99CC-4314-8AF7-17774CE4EDE2}" srcOrd="6" destOrd="0" presId="urn:microsoft.com/office/officeart/2005/8/layout/lProcess1"/>
    <dgm:cxn modelId="{AE088D44-E055-4E37-A6A3-B15EC19ED322}" type="presParOf" srcId="{02B97E2D-4706-440B-AA12-82751A1335A3}" destId="{F4C727A5-6930-49E2-8B2C-E1FEF8E4A243}" srcOrd="7" destOrd="0" presId="urn:microsoft.com/office/officeart/2005/8/layout/lProcess1"/>
    <dgm:cxn modelId="{81284FB2-9CAB-44CE-BFDE-AD1FB29D7E28}" type="presParOf" srcId="{02B97E2D-4706-440B-AA12-82751A1335A3}" destId="{E3FE9CE0-D73C-4855-9C51-EA7CAAE42BFF}" srcOrd="8" destOrd="0" presId="urn:microsoft.com/office/officeart/2005/8/layout/l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42B2AA-7956-44B7-A8F6-424C855E844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4A44661-F6B7-4A48-BAC1-734ED9E33FAB}">
      <dgm:prSet phldrT="[Text]" custT="1"/>
      <dgm:spPr/>
      <dgm:t>
        <a:bodyPr/>
        <a:lstStyle/>
        <a:p>
          <a:r>
            <a:rPr lang="en-US" sz="1200" dirty="0" smtClean="0"/>
            <a:t>Adult movement</a:t>
          </a:r>
          <a:endParaRPr lang="en-US" sz="1200" dirty="0"/>
        </a:p>
      </dgm:t>
    </dgm:pt>
    <dgm:pt modelId="{0932FF69-72F7-429B-937A-69193FA46644}" type="parTrans" cxnId="{6BE1720F-84A8-46CA-9A77-80E1E0842ACD}">
      <dgm:prSet/>
      <dgm:spPr/>
      <dgm:t>
        <a:bodyPr/>
        <a:lstStyle/>
        <a:p>
          <a:endParaRPr lang="en-US" sz="1200"/>
        </a:p>
      </dgm:t>
    </dgm:pt>
    <dgm:pt modelId="{AD1AB7DE-B6BE-42DC-B61A-DA13BE7A021F}" type="sibTrans" cxnId="{6BE1720F-84A8-46CA-9A77-80E1E0842ACD}">
      <dgm:prSet/>
      <dgm:spPr/>
      <dgm:t>
        <a:bodyPr/>
        <a:lstStyle/>
        <a:p>
          <a:endParaRPr lang="en-US" sz="1200"/>
        </a:p>
      </dgm:t>
    </dgm:pt>
    <dgm:pt modelId="{5A3A05A6-04C2-413D-94D5-E3776BFC1F7F}">
      <dgm:prSet phldrT="[Text]" custT="1"/>
      <dgm:spPr/>
      <dgm:t>
        <a:bodyPr/>
        <a:lstStyle/>
        <a:p>
          <a:r>
            <a:rPr lang="en-US" sz="1200" dirty="0" smtClean="0"/>
            <a:t>Swimmer</a:t>
          </a:r>
          <a:endParaRPr lang="en-US" sz="1200" dirty="0"/>
        </a:p>
      </dgm:t>
    </dgm:pt>
    <dgm:pt modelId="{2A92B160-0149-4558-82EF-BC7B77D3F256}" type="parTrans" cxnId="{3D04A317-4CA6-4840-93C2-CC15880FA1B5}">
      <dgm:prSet/>
      <dgm:spPr/>
      <dgm:t>
        <a:bodyPr/>
        <a:lstStyle/>
        <a:p>
          <a:endParaRPr lang="en-US" sz="1200"/>
        </a:p>
      </dgm:t>
    </dgm:pt>
    <dgm:pt modelId="{6C567E78-251F-4C87-95A6-269C38A7FA16}" type="sibTrans" cxnId="{3D04A317-4CA6-4840-93C2-CC15880FA1B5}">
      <dgm:prSet/>
      <dgm:spPr/>
      <dgm:t>
        <a:bodyPr/>
        <a:lstStyle/>
        <a:p>
          <a:endParaRPr lang="en-US" sz="1200"/>
        </a:p>
      </dgm:t>
    </dgm:pt>
    <dgm:pt modelId="{F935FE13-E35A-45EC-9DB7-5D55CF6AF625}">
      <dgm:prSet phldrT="[Text]" custT="1"/>
      <dgm:spPr/>
      <dgm:t>
        <a:bodyPr/>
        <a:lstStyle/>
        <a:p>
          <a:r>
            <a:rPr lang="en-US" sz="1200" dirty="0" smtClean="0"/>
            <a:t>Crawler</a:t>
          </a:r>
          <a:endParaRPr lang="en-US" sz="1200" dirty="0"/>
        </a:p>
      </dgm:t>
    </dgm:pt>
    <dgm:pt modelId="{6C374385-5EA2-4B5A-B9E0-40BBEDE5DA84}" type="parTrans" cxnId="{218EE8AE-9AF8-4181-8148-9DEDB8A6DE2D}">
      <dgm:prSet/>
      <dgm:spPr/>
      <dgm:t>
        <a:bodyPr/>
        <a:lstStyle/>
        <a:p>
          <a:endParaRPr lang="en-US" sz="1200"/>
        </a:p>
      </dgm:t>
    </dgm:pt>
    <dgm:pt modelId="{93E0D0D0-D507-4570-822D-357D9211B508}" type="sibTrans" cxnId="{218EE8AE-9AF8-4181-8148-9DEDB8A6DE2D}">
      <dgm:prSet/>
      <dgm:spPr/>
      <dgm:t>
        <a:bodyPr/>
        <a:lstStyle/>
        <a:p>
          <a:endParaRPr lang="en-US" sz="1200"/>
        </a:p>
      </dgm:t>
    </dgm:pt>
    <dgm:pt modelId="{5A37B9C5-9775-4900-A5A1-B752B14BE3F2}">
      <dgm:prSet custT="1"/>
      <dgm:spPr>
        <a:solidFill>
          <a:schemeClr val="accent3">
            <a:lumMod val="60000"/>
            <a:lumOff val="40000"/>
            <a:alpha val="90000"/>
          </a:schemeClr>
        </a:solidFill>
        <a:ln>
          <a:solidFill>
            <a:schemeClr val="accent3">
              <a:lumMod val="60000"/>
              <a:lumOff val="40000"/>
              <a:alpha val="90000"/>
            </a:schemeClr>
          </a:solidFill>
        </a:ln>
      </dgm:spPr>
      <dgm:t>
        <a:bodyPr/>
        <a:lstStyle/>
        <a:p>
          <a:r>
            <a:rPr lang="en-US" sz="1200" dirty="0" smtClean="0"/>
            <a:t>Burrower</a:t>
          </a:r>
          <a:endParaRPr lang="en-US" sz="1200" dirty="0"/>
        </a:p>
      </dgm:t>
    </dgm:pt>
    <dgm:pt modelId="{30343678-BB99-481B-9743-33050A5AA77A}" type="parTrans" cxnId="{4B2C8D69-D4D6-49FB-8020-03111211E92E}">
      <dgm:prSet/>
      <dgm:spPr/>
      <dgm:t>
        <a:bodyPr/>
        <a:lstStyle/>
        <a:p>
          <a:endParaRPr lang="en-US" sz="1200"/>
        </a:p>
      </dgm:t>
    </dgm:pt>
    <dgm:pt modelId="{42FD3691-5C60-4107-8B62-CA9F1A9A4014}" type="sibTrans" cxnId="{4B2C8D69-D4D6-49FB-8020-03111211E92E}">
      <dgm:prSet/>
      <dgm:spPr/>
      <dgm:t>
        <a:bodyPr/>
        <a:lstStyle/>
        <a:p>
          <a:endParaRPr lang="en-US" sz="1200"/>
        </a:p>
      </dgm:t>
    </dgm:pt>
    <dgm:pt modelId="{F6867D7C-2FEA-4B17-89D2-C9D09E5FC04E}">
      <dgm:prSet custT="1"/>
      <dgm:spPr/>
      <dgm:t>
        <a:bodyPr/>
        <a:lstStyle/>
        <a:p>
          <a:r>
            <a:rPr lang="en-US" sz="1200" dirty="0" smtClean="0"/>
            <a:t>Sessile</a:t>
          </a:r>
          <a:endParaRPr lang="en-US" sz="1200" dirty="0"/>
        </a:p>
      </dgm:t>
    </dgm:pt>
    <dgm:pt modelId="{F57999CE-1045-4945-99C2-75EE1C96DBD1}" type="parTrans" cxnId="{9CE41797-324C-4E27-BFCB-A5B076A473FB}">
      <dgm:prSet/>
      <dgm:spPr/>
      <dgm:t>
        <a:bodyPr/>
        <a:lstStyle/>
        <a:p>
          <a:endParaRPr lang="en-US" sz="1200"/>
        </a:p>
      </dgm:t>
    </dgm:pt>
    <dgm:pt modelId="{1307937F-4B84-44B7-805B-AE5191842E88}" type="sibTrans" cxnId="{9CE41797-324C-4E27-BFCB-A5B076A473FB}">
      <dgm:prSet/>
      <dgm:spPr/>
      <dgm:t>
        <a:bodyPr/>
        <a:lstStyle/>
        <a:p>
          <a:endParaRPr lang="en-US" sz="1200"/>
        </a:p>
      </dgm:t>
    </dgm:pt>
    <dgm:pt modelId="{8FDB3DC1-0EF4-40D8-9A7C-EB82F18B3D88}" type="pres">
      <dgm:prSet presAssocID="{0F42B2AA-7956-44B7-A8F6-424C855E8443}" presName="Name0" presStyleCnt="0">
        <dgm:presLayoutVars>
          <dgm:dir/>
          <dgm:animLvl val="lvl"/>
          <dgm:resizeHandles val="exact"/>
        </dgm:presLayoutVars>
      </dgm:prSet>
      <dgm:spPr/>
      <dgm:t>
        <a:bodyPr/>
        <a:lstStyle/>
        <a:p>
          <a:endParaRPr lang="en-US"/>
        </a:p>
      </dgm:t>
    </dgm:pt>
    <dgm:pt modelId="{DA008096-D1EE-44B1-AED7-31CE15BD9962}" type="pres">
      <dgm:prSet presAssocID="{A4A44661-F6B7-4A48-BAC1-734ED9E33FAB}" presName="vertFlow" presStyleCnt="0"/>
      <dgm:spPr/>
    </dgm:pt>
    <dgm:pt modelId="{DDE23F1B-D7D3-4129-A874-09A2792BC514}" type="pres">
      <dgm:prSet presAssocID="{A4A44661-F6B7-4A48-BAC1-734ED9E33FAB}" presName="header" presStyleLbl="node1" presStyleIdx="0" presStyleCnt="1" custScaleY="142874"/>
      <dgm:spPr/>
      <dgm:t>
        <a:bodyPr/>
        <a:lstStyle/>
        <a:p>
          <a:endParaRPr lang="en-US"/>
        </a:p>
      </dgm:t>
    </dgm:pt>
    <dgm:pt modelId="{3ED832F2-8422-47B0-863F-C86760C771D9}" type="pres">
      <dgm:prSet presAssocID="{2A92B160-0149-4558-82EF-BC7B77D3F256}" presName="parTrans" presStyleLbl="sibTrans2D1" presStyleIdx="0" presStyleCnt="4"/>
      <dgm:spPr/>
      <dgm:t>
        <a:bodyPr/>
        <a:lstStyle/>
        <a:p>
          <a:endParaRPr lang="en-US"/>
        </a:p>
      </dgm:t>
    </dgm:pt>
    <dgm:pt modelId="{9757113A-8F01-4EB9-B196-C2F86A6844B6}" type="pres">
      <dgm:prSet presAssocID="{5A3A05A6-04C2-413D-94D5-E3776BFC1F7F}" presName="child" presStyleLbl="alignAccFollowNode1" presStyleIdx="0" presStyleCnt="4">
        <dgm:presLayoutVars>
          <dgm:chMax val="0"/>
          <dgm:bulletEnabled val="1"/>
        </dgm:presLayoutVars>
      </dgm:prSet>
      <dgm:spPr/>
      <dgm:t>
        <a:bodyPr/>
        <a:lstStyle/>
        <a:p>
          <a:endParaRPr lang="en-US"/>
        </a:p>
      </dgm:t>
    </dgm:pt>
    <dgm:pt modelId="{6D52AEDE-A2C1-472B-B9BA-7FF0FADE9D8E}" type="pres">
      <dgm:prSet presAssocID="{6C567E78-251F-4C87-95A6-269C38A7FA16}" presName="sibTrans" presStyleLbl="sibTrans2D1" presStyleIdx="1" presStyleCnt="4"/>
      <dgm:spPr/>
      <dgm:t>
        <a:bodyPr/>
        <a:lstStyle/>
        <a:p>
          <a:endParaRPr lang="en-US"/>
        </a:p>
      </dgm:t>
    </dgm:pt>
    <dgm:pt modelId="{71039CBE-60F4-4315-9F46-1F5206A003FB}" type="pres">
      <dgm:prSet presAssocID="{F935FE13-E35A-45EC-9DB7-5D55CF6AF625}" presName="child" presStyleLbl="alignAccFollowNode1" presStyleIdx="1" presStyleCnt="4">
        <dgm:presLayoutVars>
          <dgm:chMax val="0"/>
          <dgm:bulletEnabled val="1"/>
        </dgm:presLayoutVars>
      </dgm:prSet>
      <dgm:spPr/>
      <dgm:t>
        <a:bodyPr/>
        <a:lstStyle/>
        <a:p>
          <a:endParaRPr lang="en-US"/>
        </a:p>
      </dgm:t>
    </dgm:pt>
    <dgm:pt modelId="{A586804E-1506-4465-8596-D8F9032708FE}" type="pres">
      <dgm:prSet presAssocID="{93E0D0D0-D507-4570-822D-357D9211B508}" presName="sibTrans" presStyleLbl="sibTrans2D1" presStyleIdx="2" presStyleCnt="4"/>
      <dgm:spPr/>
      <dgm:t>
        <a:bodyPr/>
        <a:lstStyle/>
        <a:p>
          <a:endParaRPr lang="en-US"/>
        </a:p>
      </dgm:t>
    </dgm:pt>
    <dgm:pt modelId="{CC8822C9-0D1D-4EB3-A341-D61979664AB4}" type="pres">
      <dgm:prSet presAssocID="{5A37B9C5-9775-4900-A5A1-B752B14BE3F2}" presName="child" presStyleLbl="alignAccFollowNode1" presStyleIdx="2" presStyleCnt="4">
        <dgm:presLayoutVars>
          <dgm:chMax val="0"/>
          <dgm:bulletEnabled val="1"/>
        </dgm:presLayoutVars>
      </dgm:prSet>
      <dgm:spPr/>
      <dgm:t>
        <a:bodyPr/>
        <a:lstStyle/>
        <a:p>
          <a:endParaRPr lang="en-US"/>
        </a:p>
      </dgm:t>
    </dgm:pt>
    <dgm:pt modelId="{99CFC3EC-5322-479B-A1B7-9869B2C5413D}" type="pres">
      <dgm:prSet presAssocID="{42FD3691-5C60-4107-8B62-CA9F1A9A4014}" presName="sibTrans" presStyleLbl="sibTrans2D1" presStyleIdx="3" presStyleCnt="4"/>
      <dgm:spPr/>
      <dgm:t>
        <a:bodyPr/>
        <a:lstStyle/>
        <a:p>
          <a:endParaRPr lang="en-US"/>
        </a:p>
      </dgm:t>
    </dgm:pt>
    <dgm:pt modelId="{D90813BC-17E7-40B0-824E-DDA18D11D736}" type="pres">
      <dgm:prSet presAssocID="{F6867D7C-2FEA-4B17-89D2-C9D09E5FC04E}" presName="child" presStyleLbl="alignAccFollowNode1" presStyleIdx="3" presStyleCnt="4">
        <dgm:presLayoutVars>
          <dgm:chMax val="0"/>
          <dgm:bulletEnabled val="1"/>
        </dgm:presLayoutVars>
      </dgm:prSet>
      <dgm:spPr/>
      <dgm:t>
        <a:bodyPr/>
        <a:lstStyle/>
        <a:p>
          <a:endParaRPr lang="en-US"/>
        </a:p>
      </dgm:t>
    </dgm:pt>
  </dgm:ptLst>
  <dgm:cxnLst>
    <dgm:cxn modelId="{4B2C8D69-D4D6-49FB-8020-03111211E92E}" srcId="{A4A44661-F6B7-4A48-BAC1-734ED9E33FAB}" destId="{5A37B9C5-9775-4900-A5A1-B752B14BE3F2}" srcOrd="2" destOrd="0" parTransId="{30343678-BB99-481B-9743-33050A5AA77A}" sibTransId="{42FD3691-5C60-4107-8B62-CA9F1A9A4014}"/>
    <dgm:cxn modelId="{3DCBD339-9C26-4C07-B906-64C41B8DEA06}" type="presOf" srcId="{A4A44661-F6B7-4A48-BAC1-734ED9E33FAB}" destId="{DDE23F1B-D7D3-4129-A874-09A2792BC514}" srcOrd="0" destOrd="0" presId="urn:microsoft.com/office/officeart/2005/8/layout/lProcess1"/>
    <dgm:cxn modelId="{6BE1720F-84A8-46CA-9A77-80E1E0842ACD}" srcId="{0F42B2AA-7956-44B7-A8F6-424C855E8443}" destId="{A4A44661-F6B7-4A48-BAC1-734ED9E33FAB}" srcOrd="0" destOrd="0" parTransId="{0932FF69-72F7-429B-937A-69193FA46644}" sibTransId="{AD1AB7DE-B6BE-42DC-B61A-DA13BE7A021F}"/>
    <dgm:cxn modelId="{A77B1A7F-CBA8-4ECB-852D-2ADD9B3C453C}" type="presOf" srcId="{0F42B2AA-7956-44B7-A8F6-424C855E8443}" destId="{8FDB3DC1-0EF4-40D8-9A7C-EB82F18B3D88}" srcOrd="0" destOrd="0" presId="urn:microsoft.com/office/officeart/2005/8/layout/lProcess1"/>
    <dgm:cxn modelId="{45EBD1FB-FFA9-432D-8B08-B0778D320B76}" type="presOf" srcId="{F6867D7C-2FEA-4B17-89D2-C9D09E5FC04E}" destId="{D90813BC-17E7-40B0-824E-DDA18D11D736}" srcOrd="0" destOrd="0" presId="urn:microsoft.com/office/officeart/2005/8/layout/lProcess1"/>
    <dgm:cxn modelId="{1A97FB9F-5FE6-4FA9-BBEE-7CE81E15868B}" type="presOf" srcId="{F935FE13-E35A-45EC-9DB7-5D55CF6AF625}" destId="{71039CBE-60F4-4315-9F46-1F5206A003FB}" srcOrd="0" destOrd="0" presId="urn:microsoft.com/office/officeart/2005/8/layout/lProcess1"/>
    <dgm:cxn modelId="{592312E7-8801-4C3F-9709-55A2C46A6747}" type="presOf" srcId="{93E0D0D0-D507-4570-822D-357D9211B508}" destId="{A586804E-1506-4465-8596-D8F9032708FE}" srcOrd="0" destOrd="0" presId="urn:microsoft.com/office/officeart/2005/8/layout/lProcess1"/>
    <dgm:cxn modelId="{40E31024-E1A0-4699-BA2B-D29B0346FD60}" type="presOf" srcId="{6C567E78-251F-4C87-95A6-269C38A7FA16}" destId="{6D52AEDE-A2C1-472B-B9BA-7FF0FADE9D8E}" srcOrd="0" destOrd="0" presId="urn:microsoft.com/office/officeart/2005/8/layout/lProcess1"/>
    <dgm:cxn modelId="{218EE8AE-9AF8-4181-8148-9DEDB8A6DE2D}" srcId="{A4A44661-F6B7-4A48-BAC1-734ED9E33FAB}" destId="{F935FE13-E35A-45EC-9DB7-5D55CF6AF625}" srcOrd="1" destOrd="0" parTransId="{6C374385-5EA2-4B5A-B9E0-40BBEDE5DA84}" sibTransId="{93E0D0D0-D507-4570-822D-357D9211B508}"/>
    <dgm:cxn modelId="{AAE751BA-7F7A-4368-95B4-17E50F2D1070}" type="presOf" srcId="{5A3A05A6-04C2-413D-94D5-E3776BFC1F7F}" destId="{9757113A-8F01-4EB9-B196-C2F86A6844B6}" srcOrd="0" destOrd="0" presId="urn:microsoft.com/office/officeart/2005/8/layout/lProcess1"/>
    <dgm:cxn modelId="{BD7DE851-CE1F-48A2-9F53-D3A2C1ED157E}" type="presOf" srcId="{2A92B160-0149-4558-82EF-BC7B77D3F256}" destId="{3ED832F2-8422-47B0-863F-C86760C771D9}" srcOrd="0" destOrd="0" presId="urn:microsoft.com/office/officeart/2005/8/layout/lProcess1"/>
    <dgm:cxn modelId="{9CE41797-324C-4E27-BFCB-A5B076A473FB}" srcId="{A4A44661-F6B7-4A48-BAC1-734ED9E33FAB}" destId="{F6867D7C-2FEA-4B17-89D2-C9D09E5FC04E}" srcOrd="3" destOrd="0" parTransId="{F57999CE-1045-4945-99C2-75EE1C96DBD1}" sibTransId="{1307937F-4B84-44B7-805B-AE5191842E88}"/>
    <dgm:cxn modelId="{BB931BAE-7820-4A5E-84E6-1E88FE4A4DAB}" type="presOf" srcId="{5A37B9C5-9775-4900-A5A1-B752B14BE3F2}" destId="{CC8822C9-0D1D-4EB3-A341-D61979664AB4}" srcOrd="0" destOrd="0" presId="urn:microsoft.com/office/officeart/2005/8/layout/lProcess1"/>
    <dgm:cxn modelId="{5BC0EF51-14C4-4FC3-A072-B879D46B3DDD}" type="presOf" srcId="{42FD3691-5C60-4107-8B62-CA9F1A9A4014}" destId="{99CFC3EC-5322-479B-A1B7-9869B2C5413D}" srcOrd="0" destOrd="0" presId="urn:microsoft.com/office/officeart/2005/8/layout/lProcess1"/>
    <dgm:cxn modelId="{3D04A317-4CA6-4840-93C2-CC15880FA1B5}" srcId="{A4A44661-F6B7-4A48-BAC1-734ED9E33FAB}" destId="{5A3A05A6-04C2-413D-94D5-E3776BFC1F7F}" srcOrd="0" destOrd="0" parTransId="{2A92B160-0149-4558-82EF-BC7B77D3F256}" sibTransId="{6C567E78-251F-4C87-95A6-269C38A7FA16}"/>
    <dgm:cxn modelId="{39BCE376-4DFE-4506-B007-C16E7F268E1B}" type="presParOf" srcId="{8FDB3DC1-0EF4-40D8-9A7C-EB82F18B3D88}" destId="{DA008096-D1EE-44B1-AED7-31CE15BD9962}" srcOrd="0" destOrd="0" presId="urn:microsoft.com/office/officeart/2005/8/layout/lProcess1"/>
    <dgm:cxn modelId="{78672EED-CDD6-4530-A96D-23D1E3738339}" type="presParOf" srcId="{DA008096-D1EE-44B1-AED7-31CE15BD9962}" destId="{DDE23F1B-D7D3-4129-A874-09A2792BC514}" srcOrd="0" destOrd="0" presId="urn:microsoft.com/office/officeart/2005/8/layout/lProcess1"/>
    <dgm:cxn modelId="{7735412D-9A48-4ED2-B0C0-497A9362C0E7}" type="presParOf" srcId="{DA008096-D1EE-44B1-AED7-31CE15BD9962}" destId="{3ED832F2-8422-47B0-863F-C86760C771D9}" srcOrd="1" destOrd="0" presId="urn:microsoft.com/office/officeart/2005/8/layout/lProcess1"/>
    <dgm:cxn modelId="{58E46B81-EF33-48FB-AED7-31517DF150D5}" type="presParOf" srcId="{DA008096-D1EE-44B1-AED7-31CE15BD9962}" destId="{9757113A-8F01-4EB9-B196-C2F86A6844B6}" srcOrd="2" destOrd="0" presId="urn:microsoft.com/office/officeart/2005/8/layout/lProcess1"/>
    <dgm:cxn modelId="{612117DB-B59B-4BB8-839C-30C1B1781494}" type="presParOf" srcId="{DA008096-D1EE-44B1-AED7-31CE15BD9962}" destId="{6D52AEDE-A2C1-472B-B9BA-7FF0FADE9D8E}" srcOrd="3" destOrd="0" presId="urn:microsoft.com/office/officeart/2005/8/layout/lProcess1"/>
    <dgm:cxn modelId="{ABF11E6C-DC6A-44A6-8DEB-E8BBA2E0D3A3}" type="presParOf" srcId="{DA008096-D1EE-44B1-AED7-31CE15BD9962}" destId="{71039CBE-60F4-4315-9F46-1F5206A003FB}" srcOrd="4" destOrd="0" presId="urn:microsoft.com/office/officeart/2005/8/layout/lProcess1"/>
    <dgm:cxn modelId="{774D177D-2BC0-4D1A-9F1E-906D27AAD565}" type="presParOf" srcId="{DA008096-D1EE-44B1-AED7-31CE15BD9962}" destId="{A586804E-1506-4465-8596-D8F9032708FE}" srcOrd="5" destOrd="0" presId="urn:microsoft.com/office/officeart/2005/8/layout/lProcess1"/>
    <dgm:cxn modelId="{CB8DA99C-FE19-470C-B321-77F9B802B36C}" type="presParOf" srcId="{DA008096-D1EE-44B1-AED7-31CE15BD9962}" destId="{CC8822C9-0D1D-4EB3-A341-D61979664AB4}" srcOrd="6" destOrd="0" presId="urn:microsoft.com/office/officeart/2005/8/layout/lProcess1"/>
    <dgm:cxn modelId="{EFEF3835-A0C3-4A3C-85B7-6952BB00D165}" type="presParOf" srcId="{DA008096-D1EE-44B1-AED7-31CE15BD9962}" destId="{99CFC3EC-5322-479B-A1B7-9869B2C5413D}" srcOrd="7" destOrd="0" presId="urn:microsoft.com/office/officeart/2005/8/layout/lProcess1"/>
    <dgm:cxn modelId="{DC0ECD8F-11BA-4F1D-B161-21D34317F39A}" type="presParOf" srcId="{DA008096-D1EE-44B1-AED7-31CE15BD9962}" destId="{D90813BC-17E7-40B0-824E-DDA18D11D736}" srcOrd="8" destOrd="0" presId="urn:microsoft.com/office/officeart/2005/8/layout/lProcess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D2FF-AB00-4036-9A9A-10AB7A3D61C8}">
      <dsp:nvSpPr>
        <dsp:cNvPr id="0" name=""/>
        <dsp:cNvSpPr/>
      </dsp:nvSpPr>
      <dsp:spPr>
        <a:xfrm>
          <a:off x="231752" y="0"/>
          <a:ext cx="1467568" cy="14675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Species</a:t>
          </a:r>
          <a:endParaRPr lang="en-US" sz="1400" b="1" kern="1200" dirty="0"/>
        </a:p>
      </dsp:txBody>
      <dsp:txXfrm>
        <a:off x="446672" y="214917"/>
        <a:ext cx="1037728" cy="1037713"/>
      </dsp:txXfrm>
    </dsp:sp>
    <dsp:sp modelId="{6ED433CE-4F10-4AD8-9ED1-004EEE277D3B}">
      <dsp:nvSpPr>
        <dsp:cNvPr id="0" name=""/>
        <dsp:cNvSpPr/>
      </dsp:nvSpPr>
      <dsp:spPr>
        <a:xfrm>
          <a:off x="987123" y="978773"/>
          <a:ext cx="1467568" cy="14675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Ecosystem processes</a:t>
          </a:r>
          <a:endParaRPr lang="en-US" sz="1300" b="1" kern="1200" dirty="0"/>
        </a:p>
      </dsp:txBody>
      <dsp:txXfrm>
        <a:off x="1202043" y="1193690"/>
        <a:ext cx="1037728" cy="1037713"/>
      </dsp:txXfrm>
    </dsp:sp>
    <dsp:sp modelId="{E00B6F85-601E-4BAE-AEF5-D3335FD6ACCA}">
      <dsp:nvSpPr>
        <dsp:cNvPr id="0" name=""/>
        <dsp:cNvSpPr/>
      </dsp:nvSpPr>
      <dsp:spPr>
        <a:xfrm>
          <a:off x="1741601" y="0"/>
          <a:ext cx="1467568" cy="14675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Environment</a:t>
          </a:r>
          <a:endParaRPr lang="en-US" sz="1200" b="1" kern="1200" dirty="0"/>
        </a:p>
      </dsp:txBody>
      <dsp:txXfrm>
        <a:off x="1956521" y="214917"/>
        <a:ext cx="1037728" cy="10377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483037" y="1026"/>
          <a:ext cx="1035531" cy="369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Fecundity</a:t>
          </a:r>
          <a:endParaRPr lang="en-US" sz="1000" kern="1200" dirty="0"/>
        </a:p>
      </dsp:txBody>
      <dsp:txXfrm>
        <a:off x="493870" y="11859"/>
        <a:ext cx="1013865" cy="348210"/>
      </dsp:txXfrm>
    </dsp:sp>
    <dsp:sp modelId="{3ED832F2-8422-47B0-863F-C86760C771D9}">
      <dsp:nvSpPr>
        <dsp:cNvPr id="0" name=""/>
        <dsp:cNvSpPr/>
      </dsp:nvSpPr>
      <dsp:spPr>
        <a:xfrm rot="5400000">
          <a:off x="978150" y="393555"/>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483037" y="461511"/>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1-10</a:t>
          </a:r>
          <a:endParaRPr lang="en-US" sz="1000" kern="1200" dirty="0"/>
        </a:p>
      </dsp:txBody>
      <dsp:txXfrm>
        <a:off x="490619" y="469093"/>
        <a:ext cx="1020367" cy="243718"/>
      </dsp:txXfrm>
    </dsp:sp>
    <dsp:sp modelId="{6D52AEDE-A2C1-472B-B9BA-7FF0FADE9D8E}">
      <dsp:nvSpPr>
        <dsp:cNvPr id="0" name=""/>
        <dsp:cNvSpPr/>
      </dsp:nvSpPr>
      <dsp:spPr>
        <a:xfrm rot="5400000">
          <a:off x="978150" y="743046"/>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483037" y="811003"/>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10-100</a:t>
          </a:r>
          <a:endParaRPr lang="en-US" sz="1000" kern="1200" dirty="0"/>
        </a:p>
      </dsp:txBody>
      <dsp:txXfrm>
        <a:off x="490619" y="818585"/>
        <a:ext cx="1020367" cy="243718"/>
      </dsp:txXfrm>
    </dsp:sp>
    <dsp:sp modelId="{A586804E-1506-4465-8596-D8F9032708FE}">
      <dsp:nvSpPr>
        <dsp:cNvPr id="0" name=""/>
        <dsp:cNvSpPr/>
      </dsp:nvSpPr>
      <dsp:spPr>
        <a:xfrm rot="5400000">
          <a:off x="978150" y="1092538"/>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483037" y="1160495"/>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100-1000</a:t>
          </a:r>
          <a:endParaRPr lang="en-US" sz="1000" kern="1200" dirty="0"/>
        </a:p>
      </dsp:txBody>
      <dsp:txXfrm>
        <a:off x="490619" y="1168077"/>
        <a:ext cx="1020367" cy="243718"/>
      </dsp:txXfrm>
    </dsp:sp>
    <dsp:sp modelId="{99CFC3EC-5322-479B-A1B7-9869B2C5413D}">
      <dsp:nvSpPr>
        <dsp:cNvPr id="0" name=""/>
        <dsp:cNvSpPr/>
      </dsp:nvSpPr>
      <dsp:spPr>
        <a:xfrm rot="5400000">
          <a:off x="978150" y="1442030"/>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813BC-17E7-40B0-824E-DDA18D11D736}">
      <dsp:nvSpPr>
        <dsp:cNvPr id="0" name=""/>
        <dsp:cNvSpPr/>
      </dsp:nvSpPr>
      <dsp:spPr>
        <a:xfrm>
          <a:off x="483037" y="1509987"/>
          <a:ext cx="1035531" cy="258882"/>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1000-10k</a:t>
          </a:r>
          <a:endParaRPr lang="en-US" sz="1000" kern="1200" dirty="0"/>
        </a:p>
      </dsp:txBody>
      <dsp:txXfrm>
        <a:off x="490619" y="1517569"/>
        <a:ext cx="1020367" cy="243718"/>
      </dsp:txXfrm>
    </dsp:sp>
    <dsp:sp modelId="{D1C54B6A-5E4C-4BEA-93A1-390C2A3BE9CA}">
      <dsp:nvSpPr>
        <dsp:cNvPr id="0" name=""/>
        <dsp:cNvSpPr/>
      </dsp:nvSpPr>
      <dsp:spPr>
        <a:xfrm rot="5400000">
          <a:off x="978150" y="1791522"/>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4B27D4-6F62-42F1-A7C8-91F2CBBFF88F}">
      <dsp:nvSpPr>
        <dsp:cNvPr id="0" name=""/>
        <dsp:cNvSpPr/>
      </dsp:nvSpPr>
      <dsp:spPr>
        <a:xfrm>
          <a:off x="483037" y="1859478"/>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10k-1m</a:t>
          </a:r>
          <a:endParaRPr lang="en-US" sz="1000" kern="1200" dirty="0"/>
        </a:p>
      </dsp:txBody>
      <dsp:txXfrm>
        <a:off x="490619" y="1867060"/>
        <a:ext cx="1020367" cy="243718"/>
      </dsp:txXfrm>
    </dsp:sp>
    <dsp:sp modelId="{1BA325A6-0DEE-40EC-ADA0-659EFE40CEFD}">
      <dsp:nvSpPr>
        <dsp:cNvPr id="0" name=""/>
        <dsp:cNvSpPr/>
      </dsp:nvSpPr>
      <dsp:spPr>
        <a:xfrm rot="5400000">
          <a:off x="978150" y="2141013"/>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DC622-F49D-489E-838A-050B3E8B2AC1}">
      <dsp:nvSpPr>
        <dsp:cNvPr id="0" name=""/>
        <dsp:cNvSpPr/>
      </dsp:nvSpPr>
      <dsp:spPr>
        <a:xfrm>
          <a:off x="483037" y="2208970"/>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&gt; 1m</a:t>
          </a:r>
          <a:endParaRPr lang="en-US" sz="1000" kern="1200" dirty="0"/>
        </a:p>
      </dsp:txBody>
      <dsp:txXfrm>
        <a:off x="490619" y="2216552"/>
        <a:ext cx="1020367" cy="243718"/>
      </dsp:txXfrm>
    </dsp:sp>
    <dsp:sp modelId="{0588C9EA-05D0-4B27-A78E-6881BFD6A348}">
      <dsp:nvSpPr>
        <dsp:cNvPr id="0" name=""/>
        <dsp:cNvSpPr/>
      </dsp:nvSpPr>
      <dsp:spPr>
        <a:xfrm>
          <a:off x="1663543" y="1026"/>
          <a:ext cx="1035531" cy="369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Reproductive type</a:t>
          </a:r>
          <a:endParaRPr lang="en-US" sz="1000" kern="1200" dirty="0"/>
        </a:p>
      </dsp:txBody>
      <dsp:txXfrm>
        <a:off x="1674376" y="11859"/>
        <a:ext cx="1013865" cy="348210"/>
      </dsp:txXfrm>
    </dsp:sp>
    <dsp:sp modelId="{4ED8A8D4-EA0A-49A5-A770-DF88C714FA81}">
      <dsp:nvSpPr>
        <dsp:cNvPr id="0" name=""/>
        <dsp:cNvSpPr/>
      </dsp:nvSpPr>
      <dsp:spPr>
        <a:xfrm rot="5400000">
          <a:off x="2158656" y="393555"/>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663543" y="461511"/>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AS budding</a:t>
          </a:r>
          <a:endParaRPr lang="en-US" sz="1000" kern="1200" dirty="0"/>
        </a:p>
      </dsp:txBody>
      <dsp:txXfrm>
        <a:off x="1671125" y="469093"/>
        <a:ext cx="1020367" cy="243718"/>
      </dsp:txXfrm>
    </dsp:sp>
    <dsp:sp modelId="{977D1E5C-F983-40BB-8316-4CEDD1CDA023}">
      <dsp:nvSpPr>
        <dsp:cNvPr id="0" name=""/>
        <dsp:cNvSpPr/>
      </dsp:nvSpPr>
      <dsp:spPr>
        <a:xfrm rot="5400000">
          <a:off x="2158656" y="743046"/>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663543" y="811003"/>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As parthenogenesis</a:t>
          </a:r>
          <a:endParaRPr lang="en-US" sz="1000" kern="1200" dirty="0"/>
        </a:p>
      </dsp:txBody>
      <dsp:txXfrm>
        <a:off x="1671125" y="818585"/>
        <a:ext cx="1020367" cy="243718"/>
      </dsp:txXfrm>
    </dsp:sp>
    <dsp:sp modelId="{98B1A310-C04F-478C-807A-649255D32D20}">
      <dsp:nvSpPr>
        <dsp:cNvPr id="0" name=""/>
        <dsp:cNvSpPr/>
      </dsp:nvSpPr>
      <dsp:spPr>
        <a:xfrm rot="5400000">
          <a:off x="2158656" y="1092538"/>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EA1BC-99CC-4314-8AF7-17774CE4EDE2}">
      <dsp:nvSpPr>
        <dsp:cNvPr id="0" name=""/>
        <dsp:cNvSpPr/>
      </dsp:nvSpPr>
      <dsp:spPr>
        <a:xfrm>
          <a:off x="1663543" y="1160495"/>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AS fission</a:t>
          </a:r>
          <a:endParaRPr lang="en-US" sz="1000" kern="1200" dirty="0"/>
        </a:p>
      </dsp:txBody>
      <dsp:txXfrm>
        <a:off x="1671125" y="1168077"/>
        <a:ext cx="1020367" cy="243718"/>
      </dsp:txXfrm>
    </dsp:sp>
    <dsp:sp modelId="{F4C727A5-6930-49E2-8B2C-E1FEF8E4A243}">
      <dsp:nvSpPr>
        <dsp:cNvPr id="0" name=""/>
        <dsp:cNvSpPr/>
      </dsp:nvSpPr>
      <dsp:spPr>
        <a:xfrm rot="5400000">
          <a:off x="2158656" y="1442030"/>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FE9CE0-D73C-4855-9C51-EA7CAAE42BFF}">
      <dsp:nvSpPr>
        <dsp:cNvPr id="0" name=""/>
        <dsp:cNvSpPr/>
      </dsp:nvSpPr>
      <dsp:spPr>
        <a:xfrm>
          <a:off x="1663543" y="1509987"/>
          <a:ext cx="1035531" cy="258882"/>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 Broadcast spawn</a:t>
          </a:r>
          <a:endParaRPr lang="en-US" sz="1000" kern="1200" dirty="0"/>
        </a:p>
      </dsp:txBody>
      <dsp:txXfrm>
        <a:off x="1671125" y="1517569"/>
        <a:ext cx="1020367" cy="243718"/>
      </dsp:txXfrm>
    </dsp:sp>
    <dsp:sp modelId="{1AB9F91C-434A-409E-AAD2-D24CA0FE83BD}">
      <dsp:nvSpPr>
        <dsp:cNvPr id="0" name=""/>
        <dsp:cNvSpPr/>
      </dsp:nvSpPr>
      <dsp:spPr>
        <a:xfrm rot="5400000">
          <a:off x="2158656" y="1791522"/>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EBCC0-F91D-423C-A745-5036484DF7E8}">
      <dsp:nvSpPr>
        <dsp:cNvPr id="0" name=""/>
        <dsp:cNvSpPr/>
      </dsp:nvSpPr>
      <dsp:spPr>
        <a:xfrm>
          <a:off x="1663543" y="1859478"/>
          <a:ext cx="1035531" cy="258882"/>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 planktonic</a:t>
          </a:r>
          <a:endParaRPr lang="en-US" sz="1000" kern="1200" dirty="0"/>
        </a:p>
      </dsp:txBody>
      <dsp:txXfrm>
        <a:off x="1671125" y="1867060"/>
        <a:ext cx="1020367" cy="243718"/>
      </dsp:txXfrm>
    </dsp:sp>
    <dsp:sp modelId="{E1A637A8-E055-4D8F-9305-A2BC00BEAF3C}">
      <dsp:nvSpPr>
        <dsp:cNvPr id="0" name=""/>
        <dsp:cNvSpPr/>
      </dsp:nvSpPr>
      <dsp:spPr>
        <a:xfrm rot="5400000">
          <a:off x="2158656" y="2141013"/>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357908-A469-4DC5-9380-8A99B7EE3035}">
      <dsp:nvSpPr>
        <dsp:cNvPr id="0" name=""/>
        <dsp:cNvSpPr/>
      </dsp:nvSpPr>
      <dsp:spPr>
        <a:xfrm>
          <a:off x="1663543" y="2208970"/>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 mini adults</a:t>
          </a:r>
          <a:endParaRPr lang="en-US" sz="1000" kern="1200" dirty="0"/>
        </a:p>
      </dsp:txBody>
      <dsp:txXfrm>
        <a:off x="1671125" y="2216552"/>
        <a:ext cx="1020367" cy="2437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1005218" y="1026"/>
          <a:ext cx="1035531" cy="369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Feeding habit</a:t>
          </a:r>
          <a:endParaRPr lang="en-US" sz="1200" kern="1200" dirty="0"/>
        </a:p>
      </dsp:txBody>
      <dsp:txXfrm>
        <a:off x="1016051" y="11859"/>
        <a:ext cx="1013865" cy="348210"/>
      </dsp:txXfrm>
    </dsp:sp>
    <dsp:sp modelId="{3ED832F2-8422-47B0-863F-C86760C771D9}">
      <dsp:nvSpPr>
        <dsp:cNvPr id="0" name=""/>
        <dsp:cNvSpPr/>
      </dsp:nvSpPr>
      <dsp:spPr>
        <a:xfrm rot="5400000">
          <a:off x="1500331" y="393555"/>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1005218" y="461511"/>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SDF</a:t>
          </a:r>
          <a:endParaRPr lang="en-US" sz="1200" kern="1200" dirty="0"/>
        </a:p>
      </dsp:txBody>
      <dsp:txXfrm>
        <a:off x="1012800" y="469093"/>
        <a:ext cx="1020367" cy="243718"/>
      </dsp:txXfrm>
    </dsp:sp>
    <dsp:sp modelId="{6D52AEDE-A2C1-472B-B9BA-7FF0FADE9D8E}">
      <dsp:nvSpPr>
        <dsp:cNvPr id="0" name=""/>
        <dsp:cNvSpPr/>
      </dsp:nvSpPr>
      <dsp:spPr>
        <a:xfrm rot="5400000">
          <a:off x="1500331" y="743046"/>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1005218" y="811003"/>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SSDF</a:t>
          </a:r>
          <a:endParaRPr lang="en-US" sz="1200" kern="1200" dirty="0"/>
        </a:p>
      </dsp:txBody>
      <dsp:txXfrm>
        <a:off x="1012800" y="818585"/>
        <a:ext cx="1020367" cy="243718"/>
      </dsp:txXfrm>
    </dsp:sp>
    <dsp:sp modelId="{A586804E-1506-4465-8596-D8F9032708FE}">
      <dsp:nvSpPr>
        <dsp:cNvPr id="0" name=""/>
        <dsp:cNvSpPr/>
      </dsp:nvSpPr>
      <dsp:spPr>
        <a:xfrm rot="5400000">
          <a:off x="1500331" y="1092538"/>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1005218" y="1160495"/>
          <a:ext cx="1035531" cy="258882"/>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SF</a:t>
          </a:r>
          <a:endParaRPr lang="en-US" sz="1200" kern="1200" dirty="0"/>
        </a:p>
      </dsp:txBody>
      <dsp:txXfrm>
        <a:off x="1012800" y="1168077"/>
        <a:ext cx="1020367" cy="243718"/>
      </dsp:txXfrm>
    </dsp:sp>
    <dsp:sp modelId="{99CFC3EC-5322-479B-A1B7-9869B2C5413D}">
      <dsp:nvSpPr>
        <dsp:cNvPr id="0" name=""/>
        <dsp:cNvSpPr/>
      </dsp:nvSpPr>
      <dsp:spPr>
        <a:xfrm rot="5400000">
          <a:off x="1500331" y="1442030"/>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813BC-17E7-40B0-824E-DDA18D11D736}">
      <dsp:nvSpPr>
        <dsp:cNvPr id="0" name=""/>
        <dsp:cNvSpPr/>
      </dsp:nvSpPr>
      <dsp:spPr>
        <a:xfrm>
          <a:off x="1005218" y="1509987"/>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If</a:t>
          </a:r>
          <a:endParaRPr lang="en-US" sz="1200" kern="1200" dirty="0"/>
        </a:p>
      </dsp:txBody>
      <dsp:txXfrm>
        <a:off x="1012800" y="1517569"/>
        <a:ext cx="1020367" cy="243718"/>
      </dsp:txXfrm>
    </dsp:sp>
    <dsp:sp modelId="{D1C54B6A-5E4C-4BEA-93A1-390C2A3BE9CA}">
      <dsp:nvSpPr>
        <dsp:cNvPr id="0" name=""/>
        <dsp:cNvSpPr/>
      </dsp:nvSpPr>
      <dsp:spPr>
        <a:xfrm rot="5400000">
          <a:off x="1500331" y="1791522"/>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4B27D4-6F62-42F1-A7C8-91F2CBBFF88F}">
      <dsp:nvSpPr>
        <dsp:cNvPr id="0" name=""/>
        <dsp:cNvSpPr/>
      </dsp:nvSpPr>
      <dsp:spPr>
        <a:xfrm>
          <a:off x="1005218" y="1859478"/>
          <a:ext cx="1035531" cy="258882"/>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Predator</a:t>
          </a:r>
          <a:endParaRPr lang="en-US" sz="1200" kern="1200" dirty="0"/>
        </a:p>
      </dsp:txBody>
      <dsp:txXfrm>
        <a:off x="1012800" y="1867060"/>
        <a:ext cx="1020367" cy="243718"/>
      </dsp:txXfrm>
    </dsp:sp>
    <dsp:sp modelId="{1BA325A6-0DEE-40EC-ADA0-659EFE40CEFD}">
      <dsp:nvSpPr>
        <dsp:cNvPr id="0" name=""/>
        <dsp:cNvSpPr/>
      </dsp:nvSpPr>
      <dsp:spPr>
        <a:xfrm rot="5400000">
          <a:off x="1500331" y="2141013"/>
          <a:ext cx="45304" cy="4530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DC622-F49D-489E-838A-050B3E8B2AC1}">
      <dsp:nvSpPr>
        <dsp:cNvPr id="0" name=""/>
        <dsp:cNvSpPr/>
      </dsp:nvSpPr>
      <dsp:spPr>
        <a:xfrm>
          <a:off x="1005218" y="2208970"/>
          <a:ext cx="1035531" cy="25888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Grazer</a:t>
          </a:r>
          <a:endParaRPr lang="en-US" sz="1200" kern="1200" dirty="0"/>
        </a:p>
      </dsp:txBody>
      <dsp:txXfrm>
        <a:off x="1012800" y="2216552"/>
        <a:ext cx="1020367" cy="243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AD293-2982-4FFC-AB62-4623E618DA75}">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1</a:t>
          </a:r>
          <a:endParaRPr lang="en-US" sz="3000" kern="1200" dirty="0"/>
        </a:p>
      </dsp:txBody>
      <dsp:txXfrm rot="-5400000">
        <a:off x="1" y="520688"/>
        <a:ext cx="1039018" cy="445294"/>
      </dsp:txXfrm>
    </dsp:sp>
    <dsp:sp modelId="{9E89F9C8-C1D7-47AE-93BB-22D6F0B64F5B}">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Identifying key aspect of functioning (processes and properties)</a:t>
          </a:r>
          <a:endParaRPr lang="en-US" sz="2100" kern="1200" dirty="0"/>
        </a:p>
      </dsp:txBody>
      <dsp:txXfrm rot="-5400000">
        <a:off x="1039018" y="48278"/>
        <a:ext cx="5009883" cy="870607"/>
      </dsp:txXfrm>
    </dsp:sp>
    <dsp:sp modelId="{5B6869EC-D0CD-4EE6-8612-6E6E5D417259}">
      <dsp:nvSpPr>
        <dsp:cNvPr id="0" name=""/>
        <dsp:cNvSpPr/>
      </dsp:nvSpPr>
      <dsp:spPr>
        <a:xfrm rot="5400000">
          <a:off x="-222646" y="1492645"/>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2</a:t>
          </a:r>
          <a:endParaRPr lang="en-US" sz="3000" kern="1200" dirty="0"/>
        </a:p>
      </dsp:txBody>
      <dsp:txXfrm rot="-5400000">
        <a:off x="1" y="1789507"/>
        <a:ext cx="1039018" cy="445294"/>
      </dsp:txXfrm>
    </dsp:sp>
    <dsp:sp modelId="{376ED74A-BEF9-4A7E-8A3F-5B274B93914E}">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Identifying mechanisms  by which the components are facilitated by taxa</a:t>
          </a:r>
          <a:endParaRPr lang="en-US" sz="2100" kern="1200" dirty="0"/>
        </a:p>
      </dsp:txBody>
      <dsp:txXfrm rot="-5400000">
        <a:off x="1039018" y="1336942"/>
        <a:ext cx="5009883" cy="870607"/>
      </dsp:txXfrm>
    </dsp:sp>
    <dsp:sp modelId="{6D12DB6C-AABE-427A-BF60-28E1F125A61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3</a:t>
          </a:r>
          <a:endParaRPr lang="en-US" sz="3000" kern="1200" dirty="0"/>
        </a:p>
      </dsp:txBody>
      <dsp:txXfrm rot="-5400000">
        <a:off x="1" y="3098016"/>
        <a:ext cx="1039018" cy="445294"/>
      </dsp:txXfrm>
    </dsp:sp>
    <dsp:sp modelId="{FCD2D99D-FE2C-427A-AC0D-F70F17DD3676}">
      <dsp:nvSpPr>
        <dsp:cNvPr id="0" name=""/>
        <dsp:cNvSpPr/>
      </dsp:nvSpPr>
      <dsp:spPr>
        <a:xfrm rot="5400000">
          <a:off x="3085107" y="544710"/>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Identifying the Biological traits that can be used as indicators of components</a:t>
          </a:r>
          <a:endParaRPr lang="en-US" sz="2100" kern="1200" dirty="0"/>
        </a:p>
      </dsp:txBody>
      <dsp:txXfrm rot="-5400000">
        <a:off x="1039018" y="2637897"/>
        <a:ext cx="5009883"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631"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Larval Development</a:t>
          </a:r>
          <a:endParaRPr lang="en-US" sz="1100" kern="1200" dirty="0"/>
        </a:p>
      </dsp:txBody>
      <dsp:txXfrm>
        <a:off x="10906" y="114878"/>
        <a:ext cx="961626" cy="330268"/>
      </dsp:txXfrm>
    </dsp:sp>
    <dsp:sp modelId="{3ED832F2-8422-47B0-863F-C86760C771D9}">
      <dsp:nvSpPr>
        <dsp:cNvPr id="0" name=""/>
        <dsp:cNvSpPr/>
      </dsp:nvSpPr>
      <dsp:spPr>
        <a:xfrm rot="5400000">
          <a:off x="470234"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631" y="54136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Direct</a:t>
          </a:r>
          <a:endParaRPr lang="en-US" sz="800" kern="1200" dirty="0"/>
        </a:p>
      </dsp:txBody>
      <dsp:txXfrm>
        <a:off x="7823" y="548554"/>
        <a:ext cx="967792" cy="231160"/>
      </dsp:txXfrm>
    </dsp:sp>
    <dsp:sp modelId="{6D52AEDE-A2C1-472B-B9BA-7FF0FADE9D8E}">
      <dsp:nvSpPr>
        <dsp:cNvPr id="0" name=""/>
        <dsp:cNvSpPr/>
      </dsp:nvSpPr>
      <dsp:spPr>
        <a:xfrm rot="5400000">
          <a:off x="470234"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631" y="872847"/>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Lecitotrophic</a:t>
          </a:r>
          <a:endParaRPr lang="en-US" sz="800" kern="1200" dirty="0"/>
        </a:p>
      </dsp:txBody>
      <dsp:txXfrm>
        <a:off x="7823" y="880039"/>
        <a:ext cx="967792" cy="231160"/>
      </dsp:txXfrm>
    </dsp:sp>
    <dsp:sp modelId="{A586804E-1506-4465-8596-D8F9032708FE}">
      <dsp:nvSpPr>
        <dsp:cNvPr id="0" name=""/>
        <dsp:cNvSpPr/>
      </dsp:nvSpPr>
      <dsp:spPr>
        <a:xfrm rot="5400000">
          <a:off x="470234"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631" y="1204332"/>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Planktotrophic</a:t>
          </a:r>
          <a:endParaRPr lang="en-US" sz="800" kern="1200" dirty="0"/>
        </a:p>
      </dsp:txBody>
      <dsp:txXfrm>
        <a:off x="7823" y="1211524"/>
        <a:ext cx="967792" cy="231160"/>
      </dsp:txXfrm>
    </dsp:sp>
    <dsp:sp modelId="{0588C9EA-05D0-4B27-A78E-6881BFD6A348}">
      <dsp:nvSpPr>
        <dsp:cNvPr id="0" name=""/>
        <dsp:cNvSpPr/>
      </dsp:nvSpPr>
      <dsp:spPr>
        <a:xfrm>
          <a:off x="1120312"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Sexual Differentiation</a:t>
          </a:r>
          <a:endParaRPr lang="en-US" sz="1100" kern="1200" dirty="0"/>
        </a:p>
      </dsp:txBody>
      <dsp:txXfrm>
        <a:off x="1130587" y="114878"/>
        <a:ext cx="961626" cy="330268"/>
      </dsp:txXfrm>
    </dsp:sp>
    <dsp:sp modelId="{4ED8A8D4-EA0A-49A5-A770-DF88C714FA81}">
      <dsp:nvSpPr>
        <dsp:cNvPr id="0" name=""/>
        <dsp:cNvSpPr/>
      </dsp:nvSpPr>
      <dsp:spPr>
        <a:xfrm rot="5400000">
          <a:off x="1589915"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120312" y="54136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Gonochric</a:t>
          </a:r>
          <a:endParaRPr lang="en-US" sz="1200" kern="1200" dirty="0"/>
        </a:p>
      </dsp:txBody>
      <dsp:txXfrm>
        <a:off x="1127504" y="548554"/>
        <a:ext cx="967792" cy="231160"/>
      </dsp:txXfrm>
    </dsp:sp>
    <dsp:sp modelId="{977D1E5C-F983-40BB-8316-4CEDD1CDA023}">
      <dsp:nvSpPr>
        <dsp:cNvPr id="0" name=""/>
        <dsp:cNvSpPr/>
      </dsp:nvSpPr>
      <dsp:spPr>
        <a:xfrm rot="5400000">
          <a:off x="1589915"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120312" y="872847"/>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Syn</a:t>
          </a:r>
          <a:r>
            <a:rPr lang="en-US" sz="800" kern="1200" dirty="0" smtClean="0"/>
            <a:t> </a:t>
          </a:r>
          <a:r>
            <a:rPr lang="en-US" sz="1050" kern="1200" dirty="0" smtClean="0"/>
            <a:t>Hermaphrodite</a:t>
          </a:r>
          <a:endParaRPr lang="en-US" sz="800" kern="1200" dirty="0"/>
        </a:p>
      </dsp:txBody>
      <dsp:txXfrm>
        <a:off x="1127504" y="880039"/>
        <a:ext cx="967792" cy="231160"/>
      </dsp:txXfrm>
    </dsp:sp>
    <dsp:sp modelId="{98B1A310-C04F-478C-807A-649255D32D20}">
      <dsp:nvSpPr>
        <dsp:cNvPr id="0" name=""/>
        <dsp:cNvSpPr/>
      </dsp:nvSpPr>
      <dsp:spPr>
        <a:xfrm rot="5400000">
          <a:off x="1589915"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EBCC0-F91D-423C-A745-5036484DF7E8}">
      <dsp:nvSpPr>
        <dsp:cNvPr id="0" name=""/>
        <dsp:cNvSpPr/>
      </dsp:nvSpPr>
      <dsp:spPr>
        <a:xfrm>
          <a:off x="1120312" y="120433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Seq</a:t>
          </a:r>
          <a:r>
            <a:rPr lang="en-US" sz="800" kern="1200" dirty="0" smtClean="0"/>
            <a:t> </a:t>
          </a:r>
          <a:r>
            <a:rPr lang="en-US" sz="1050" kern="1200" dirty="0" smtClean="0"/>
            <a:t>Hermaphrodite</a:t>
          </a:r>
          <a:endParaRPr lang="en-US" sz="800" kern="1200" dirty="0"/>
        </a:p>
      </dsp:txBody>
      <dsp:txXfrm>
        <a:off x="1127504" y="1211524"/>
        <a:ext cx="967792" cy="231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631"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Adult stage mobility</a:t>
          </a:r>
          <a:endParaRPr lang="en-US" sz="1200" kern="1200" dirty="0"/>
        </a:p>
      </dsp:txBody>
      <dsp:txXfrm>
        <a:off x="10906" y="114878"/>
        <a:ext cx="961626" cy="330268"/>
      </dsp:txXfrm>
    </dsp:sp>
    <dsp:sp modelId="{3ED832F2-8422-47B0-863F-C86760C771D9}">
      <dsp:nvSpPr>
        <dsp:cNvPr id="0" name=""/>
        <dsp:cNvSpPr/>
      </dsp:nvSpPr>
      <dsp:spPr>
        <a:xfrm rot="5400000">
          <a:off x="470234"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631" y="541362"/>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Sessile</a:t>
          </a:r>
          <a:endParaRPr lang="en-US" sz="1200" kern="1200" dirty="0"/>
        </a:p>
      </dsp:txBody>
      <dsp:txXfrm>
        <a:off x="7823" y="548554"/>
        <a:ext cx="967792" cy="231160"/>
      </dsp:txXfrm>
    </dsp:sp>
    <dsp:sp modelId="{6D52AEDE-A2C1-472B-B9BA-7FF0FADE9D8E}">
      <dsp:nvSpPr>
        <dsp:cNvPr id="0" name=""/>
        <dsp:cNvSpPr/>
      </dsp:nvSpPr>
      <dsp:spPr>
        <a:xfrm rot="5400000">
          <a:off x="470234"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631" y="872847"/>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Short range</a:t>
          </a:r>
          <a:endParaRPr lang="en-US" sz="1200" kern="1200" dirty="0"/>
        </a:p>
      </dsp:txBody>
      <dsp:txXfrm>
        <a:off x="7823" y="880039"/>
        <a:ext cx="967792" cy="231160"/>
      </dsp:txXfrm>
    </dsp:sp>
    <dsp:sp modelId="{A586804E-1506-4465-8596-D8F9032708FE}">
      <dsp:nvSpPr>
        <dsp:cNvPr id="0" name=""/>
        <dsp:cNvSpPr/>
      </dsp:nvSpPr>
      <dsp:spPr>
        <a:xfrm rot="5400000">
          <a:off x="470234"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631" y="120433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Mobile</a:t>
          </a:r>
          <a:endParaRPr lang="en-US" sz="1200" kern="1200" dirty="0"/>
        </a:p>
      </dsp:txBody>
      <dsp:txXfrm>
        <a:off x="7823" y="1211524"/>
        <a:ext cx="967792" cy="231160"/>
      </dsp:txXfrm>
    </dsp:sp>
    <dsp:sp modelId="{0588C9EA-05D0-4B27-A78E-6881BFD6A348}">
      <dsp:nvSpPr>
        <dsp:cNvPr id="0" name=""/>
        <dsp:cNvSpPr/>
      </dsp:nvSpPr>
      <dsp:spPr>
        <a:xfrm>
          <a:off x="1120312"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Dispersal potential</a:t>
          </a:r>
          <a:endParaRPr lang="en-US" sz="1200" kern="1200" dirty="0"/>
        </a:p>
      </dsp:txBody>
      <dsp:txXfrm>
        <a:off x="1130587" y="114878"/>
        <a:ext cx="961626" cy="330268"/>
      </dsp:txXfrm>
    </dsp:sp>
    <dsp:sp modelId="{4ED8A8D4-EA0A-49A5-A770-DF88C714FA81}">
      <dsp:nvSpPr>
        <dsp:cNvPr id="0" name=""/>
        <dsp:cNvSpPr/>
      </dsp:nvSpPr>
      <dsp:spPr>
        <a:xfrm rot="5400000">
          <a:off x="1589915"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120312" y="54136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Low</a:t>
          </a:r>
          <a:endParaRPr lang="en-US" sz="1200" kern="1200" dirty="0"/>
        </a:p>
      </dsp:txBody>
      <dsp:txXfrm>
        <a:off x="1127504" y="548554"/>
        <a:ext cx="967792" cy="231160"/>
      </dsp:txXfrm>
    </dsp:sp>
    <dsp:sp modelId="{977D1E5C-F983-40BB-8316-4CEDD1CDA023}">
      <dsp:nvSpPr>
        <dsp:cNvPr id="0" name=""/>
        <dsp:cNvSpPr/>
      </dsp:nvSpPr>
      <dsp:spPr>
        <a:xfrm rot="5400000">
          <a:off x="1589915"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120312" y="872847"/>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Intermediate</a:t>
          </a:r>
          <a:endParaRPr lang="en-US" sz="1200" kern="1200" dirty="0"/>
        </a:p>
      </dsp:txBody>
      <dsp:txXfrm>
        <a:off x="1127504" y="880039"/>
        <a:ext cx="967792" cy="231160"/>
      </dsp:txXfrm>
    </dsp:sp>
    <dsp:sp modelId="{98B1A310-C04F-478C-807A-649255D32D20}">
      <dsp:nvSpPr>
        <dsp:cNvPr id="0" name=""/>
        <dsp:cNvSpPr/>
      </dsp:nvSpPr>
      <dsp:spPr>
        <a:xfrm rot="5400000">
          <a:off x="1589915"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EBCC0-F91D-423C-A745-5036484DF7E8}">
      <dsp:nvSpPr>
        <dsp:cNvPr id="0" name=""/>
        <dsp:cNvSpPr/>
      </dsp:nvSpPr>
      <dsp:spPr>
        <a:xfrm>
          <a:off x="1120312" y="120433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High</a:t>
          </a:r>
          <a:endParaRPr lang="en-US" sz="1200" kern="1200" dirty="0"/>
        </a:p>
      </dsp:txBody>
      <dsp:txXfrm>
        <a:off x="1127504" y="1211524"/>
        <a:ext cx="967792" cy="231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631"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US" sz="1150" kern="1200" dirty="0" smtClean="0"/>
            <a:t>Recoverability</a:t>
          </a:r>
          <a:endParaRPr lang="en-US" sz="1150" kern="1200" dirty="0"/>
        </a:p>
      </dsp:txBody>
      <dsp:txXfrm>
        <a:off x="10906" y="114878"/>
        <a:ext cx="961626" cy="330268"/>
      </dsp:txXfrm>
    </dsp:sp>
    <dsp:sp modelId="{3ED832F2-8422-47B0-863F-C86760C771D9}">
      <dsp:nvSpPr>
        <dsp:cNvPr id="0" name=""/>
        <dsp:cNvSpPr/>
      </dsp:nvSpPr>
      <dsp:spPr>
        <a:xfrm rot="5405626">
          <a:off x="469876"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2" y="541362"/>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Low</a:t>
          </a:r>
          <a:endParaRPr lang="en-US" sz="1200" kern="1200" dirty="0"/>
        </a:p>
      </dsp:txBody>
      <dsp:txXfrm>
        <a:off x="7194" y="548554"/>
        <a:ext cx="967792" cy="231160"/>
      </dsp:txXfrm>
    </dsp:sp>
    <dsp:sp modelId="{6D52AEDE-A2C1-472B-B9BA-7FF0FADE9D8E}">
      <dsp:nvSpPr>
        <dsp:cNvPr id="0" name=""/>
        <dsp:cNvSpPr/>
      </dsp:nvSpPr>
      <dsp:spPr>
        <a:xfrm rot="5393481">
          <a:off x="469920"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631" y="872847"/>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Intermediate</a:t>
          </a:r>
          <a:endParaRPr lang="en-US" sz="1200" kern="1200" dirty="0"/>
        </a:p>
      </dsp:txBody>
      <dsp:txXfrm>
        <a:off x="7823" y="880039"/>
        <a:ext cx="967792" cy="231160"/>
      </dsp:txXfrm>
    </dsp:sp>
    <dsp:sp modelId="{A586804E-1506-4465-8596-D8F9032708FE}">
      <dsp:nvSpPr>
        <dsp:cNvPr id="0" name=""/>
        <dsp:cNvSpPr/>
      </dsp:nvSpPr>
      <dsp:spPr>
        <a:xfrm rot="5400000">
          <a:off x="470234"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631" y="120433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High</a:t>
          </a:r>
          <a:endParaRPr lang="en-US" sz="1200" kern="1200" dirty="0"/>
        </a:p>
      </dsp:txBody>
      <dsp:txXfrm>
        <a:off x="7823" y="1211524"/>
        <a:ext cx="967792" cy="231160"/>
      </dsp:txXfrm>
    </dsp:sp>
    <dsp:sp modelId="{0588C9EA-05D0-4B27-A78E-6881BFD6A348}">
      <dsp:nvSpPr>
        <dsp:cNvPr id="0" name=""/>
        <dsp:cNvSpPr/>
      </dsp:nvSpPr>
      <dsp:spPr>
        <a:xfrm>
          <a:off x="1120312"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Vulnerability</a:t>
          </a:r>
          <a:endParaRPr lang="en-US" sz="1200" kern="1200" dirty="0"/>
        </a:p>
      </dsp:txBody>
      <dsp:txXfrm>
        <a:off x="1130587" y="114878"/>
        <a:ext cx="961626" cy="330268"/>
      </dsp:txXfrm>
    </dsp:sp>
    <dsp:sp modelId="{4ED8A8D4-EA0A-49A5-A770-DF88C714FA81}">
      <dsp:nvSpPr>
        <dsp:cNvPr id="0" name=""/>
        <dsp:cNvSpPr/>
      </dsp:nvSpPr>
      <dsp:spPr>
        <a:xfrm rot="5400000">
          <a:off x="1589915"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120312" y="541362"/>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Vulnerable</a:t>
          </a:r>
          <a:endParaRPr lang="en-US" sz="1200" kern="1200" dirty="0"/>
        </a:p>
      </dsp:txBody>
      <dsp:txXfrm>
        <a:off x="1127504" y="548554"/>
        <a:ext cx="967792" cy="231160"/>
      </dsp:txXfrm>
    </dsp:sp>
    <dsp:sp modelId="{977D1E5C-F983-40BB-8316-4CEDD1CDA023}">
      <dsp:nvSpPr>
        <dsp:cNvPr id="0" name=""/>
        <dsp:cNvSpPr/>
      </dsp:nvSpPr>
      <dsp:spPr>
        <a:xfrm rot="5400000">
          <a:off x="1589915"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120312" y="872847"/>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Intermediate</a:t>
          </a:r>
          <a:endParaRPr lang="en-US" sz="1200" kern="1200" dirty="0"/>
        </a:p>
      </dsp:txBody>
      <dsp:txXfrm>
        <a:off x="1127504" y="880039"/>
        <a:ext cx="967792" cy="231160"/>
      </dsp:txXfrm>
    </dsp:sp>
    <dsp:sp modelId="{98B1A310-C04F-478C-807A-649255D32D20}">
      <dsp:nvSpPr>
        <dsp:cNvPr id="0" name=""/>
        <dsp:cNvSpPr/>
      </dsp:nvSpPr>
      <dsp:spPr>
        <a:xfrm rot="5400000">
          <a:off x="1589915"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EBCC0-F91D-423C-A745-5036484DF7E8}">
      <dsp:nvSpPr>
        <dsp:cNvPr id="0" name=""/>
        <dsp:cNvSpPr/>
      </dsp:nvSpPr>
      <dsp:spPr>
        <a:xfrm>
          <a:off x="1120312" y="120433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Robust</a:t>
          </a:r>
          <a:endParaRPr lang="en-US" sz="1200" kern="1200" dirty="0"/>
        </a:p>
      </dsp:txBody>
      <dsp:txXfrm>
        <a:off x="1127504" y="1211524"/>
        <a:ext cx="967792" cy="231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631"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Diet type</a:t>
          </a:r>
          <a:endParaRPr lang="en-US" sz="1200" kern="1200" dirty="0"/>
        </a:p>
      </dsp:txBody>
      <dsp:txXfrm>
        <a:off x="10906" y="114878"/>
        <a:ext cx="961626" cy="330268"/>
      </dsp:txXfrm>
    </dsp:sp>
    <dsp:sp modelId="{3ED832F2-8422-47B0-863F-C86760C771D9}">
      <dsp:nvSpPr>
        <dsp:cNvPr id="0" name=""/>
        <dsp:cNvSpPr/>
      </dsp:nvSpPr>
      <dsp:spPr>
        <a:xfrm rot="5400000">
          <a:off x="470234"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631" y="541362"/>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Omnivore</a:t>
          </a:r>
          <a:endParaRPr lang="en-US" sz="1200" kern="1200" dirty="0"/>
        </a:p>
      </dsp:txBody>
      <dsp:txXfrm>
        <a:off x="7823" y="548554"/>
        <a:ext cx="967792" cy="231160"/>
      </dsp:txXfrm>
    </dsp:sp>
    <dsp:sp modelId="{6D52AEDE-A2C1-472B-B9BA-7FF0FADE9D8E}">
      <dsp:nvSpPr>
        <dsp:cNvPr id="0" name=""/>
        <dsp:cNvSpPr/>
      </dsp:nvSpPr>
      <dsp:spPr>
        <a:xfrm rot="5400000">
          <a:off x="470234"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631" y="872847"/>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Herbivore</a:t>
          </a:r>
          <a:endParaRPr lang="en-US" sz="1200" kern="1200" dirty="0"/>
        </a:p>
      </dsp:txBody>
      <dsp:txXfrm>
        <a:off x="7823" y="880039"/>
        <a:ext cx="967792" cy="231160"/>
      </dsp:txXfrm>
    </dsp:sp>
    <dsp:sp modelId="{A586804E-1506-4465-8596-D8F9032708FE}">
      <dsp:nvSpPr>
        <dsp:cNvPr id="0" name=""/>
        <dsp:cNvSpPr/>
      </dsp:nvSpPr>
      <dsp:spPr>
        <a:xfrm rot="5400000">
          <a:off x="470234"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631" y="120433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Carnivore</a:t>
          </a:r>
          <a:endParaRPr lang="en-US" sz="1200" kern="1200" dirty="0"/>
        </a:p>
      </dsp:txBody>
      <dsp:txXfrm>
        <a:off x="7823" y="1211524"/>
        <a:ext cx="967792" cy="231160"/>
      </dsp:txXfrm>
    </dsp:sp>
    <dsp:sp modelId="{0588C9EA-05D0-4B27-A78E-6881BFD6A348}">
      <dsp:nvSpPr>
        <dsp:cNvPr id="0" name=""/>
        <dsp:cNvSpPr/>
      </dsp:nvSpPr>
      <dsp:spPr>
        <a:xfrm>
          <a:off x="1120312" y="104603"/>
          <a:ext cx="982176" cy="3508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Larval stage mobility</a:t>
          </a:r>
          <a:endParaRPr lang="en-US" sz="1200" kern="1200" dirty="0"/>
        </a:p>
      </dsp:txBody>
      <dsp:txXfrm>
        <a:off x="1130587" y="114878"/>
        <a:ext cx="961626" cy="330268"/>
      </dsp:txXfrm>
    </dsp:sp>
    <dsp:sp modelId="{4ED8A8D4-EA0A-49A5-A770-DF88C714FA81}">
      <dsp:nvSpPr>
        <dsp:cNvPr id="0" name=""/>
        <dsp:cNvSpPr/>
      </dsp:nvSpPr>
      <dsp:spPr>
        <a:xfrm rot="5400000">
          <a:off x="1589915" y="476907"/>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120312" y="541362"/>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Brooded</a:t>
          </a:r>
          <a:endParaRPr lang="en-US" sz="1200" kern="1200" dirty="0"/>
        </a:p>
      </dsp:txBody>
      <dsp:txXfrm>
        <a:off x="1127504" y="548554"/>
        <a:ext cx="967792" cy="231160"/>
      </dsp:txXfrm>
    </dsp:sp>
    <dsp:sp modelId="{977D1E5C-F983-40BB-8316-4CEDD1CDA023}">
      <dsp:nvSpPr>
        <dsp:cNvPr id="0" name=""/>
        <dsp:cNvSpPr/>
      </dsp:nvSpPr>
      <dsp:spPr>
        <a:xfrm rot="5400000">
          <a:off x="1589915" y="808392"/>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120312" y="872847"/>
          <a:ext cx="982176" cy="2455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Short term</a:t>
          </a:r>
          <a:endParaRPr lang="en-US" sz="1200" kern="1200" dirty="0"/>
        </a:p>
      </dsp:txBody>
      <dsp:txXfrm>
        <a:off x="1127504" y="880039"/>
        <a:ext cx="967792" cy="231160"/>
      </dsp:txXfrm>
    </dsp:sp>
    <dsp:sp modelId="{98B1A310-C04F-478C-807A-649255D32D20}">
      <dsp:nvSpPr>
        <dsp:cNvPr id="0" name=""/>
        <dsp:cNvSpPr/>
      </dsp:nvSpPr>
      <dsp:spPr>
        <a:xfrm rot="5400000">
          <a:off x="1589915" y="1139876"/>
          <a:ext cx="42970" cy="429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EBCC0-F91D-423C-A745-5036484DF7E8}">
      <dsp:nvSpPr>
        <dsp:cNvPr id="0" name=""/>
        <dsp:cNvSpPr/>
      </dsp:nvSpPr>
      <dsp:spPr>
        <a:xfrm>
          <a:off x="1120312" y="1204332"/>
          <a:ext cx="982176" cy="245544"/>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Long term</a:t>
          </a:r>
          <a:endParaRPr lang="en-US" sz="1200" kern="1200" dirty="0"/>
        </a:p>
      </dsp:txBody>
      <dsp:txXfrm>
        <a:off x="1127504" y="1211524"/>
        <a:ext cx="967792" cy="231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550022" y="1059"/>
          <a:ext cx="909310" cy="324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Longevity</a:t>
          </a:r>
          <a:endParaRPr lang="en-US" sz="1500" kern="1200" dirty="0"/>
        </a:p>
      </dsp:txBody>
      <dsp:txXfrm>
        <a:off x="559535" y="10572"/>
        <a:ext cx="890284" cy="305765"/>
      </dsp:txXfrm>
    </dsp:sp>
    <dsp:sp modelId="{3ED832F2-8422-47B0-863F-C86760C771D9}">
      <dsp:nvSpPr>
        <dsp:cNvPr id="0" name=""/>
        <dsp:cNvSpPr/>
      </dsp:nvSpPr>
      <dsp:spPr>
        <a:xfrm rot="5400000">
          <a:off x="984786" y="345742"/>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550022" y="405416"/>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&lt;1</a:t>
          </a:r>
          <a:endParaRPr lang="en-US" sz="1300" kern="1200" dirty="0"/>
        </a:p>
      </dsp:txBody>
      <dsp:txXfrm>
        <a:off x="556680" y="412074"/>
        <a:ext cx="895994" cy="214011"/>
      </dsp:txXfrm>
    </dsp:sp>
    <dsp:sp modelId="{6D52AEDE-A2C1-472B-B9BA-7FF0FADE9D8E}">
      <dsp:nvSpPr>
        <dsp:cNvPr id="0" name=""/>
        <dsp:cNvSpPr/>
      </dsp:nvSpPr>
      <dsp:spPr>
        <a:xfrm rot="5400000">
          <a:off x="984786" y="652634"/>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550022" y="712308"/>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1-2</a:t>
          </a:r>
          <a:endParaRPr lang="en-US" sz="1300" kern="1200" dirty="0"/>
        </a:p>
      </dsp:txBody>
      <dsp:txXfrm>
        <a:off x="556680" y="718966"/>
        <a:ext cx="895994" cy="214011"/>
      </dsp:txXfrm>
    </dsp:sp>
    <dsp:sp modelId="{A586804E-1506-4465-8596-D8F9032708FE}">
      <dsp:nvSpPr>
        <dsp:cNvPr id="0" name=""/>
        <dsp:cNvSpPr/>
      </dsp:nvSpPr>
      <dsp:spPr>
        <a:xfrm rot="5400000">
          <a:off x="984786" y="959527"/>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550022" y="1019200"/>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3-10</a:t>
          </a:r>
          <a:endParaRPr lang="en-US" sz="1300" kern="1200" dirty="0"/>
        </a:p>
      </dsp:txBody>
      <dsp:txXfrm>
        <a:off x="556680" y="1025858"/>
        <a:ext cx="895994" cy="214011"/>
      </dsp:txXfrm>
    </dsp:sp>
    <dsp:sp modelId="{99CFC3EC-5322-479B-A1B7-9869B2C5413D}">
      <dsp:nvSpPr>
        <dsp:cNvPr id="0" name=""/>
        <dsp:cNvSpPr/>
      </dsp:nvSpPr>
      <dsp:spPr>
        <a:xfrm rot="5400000">
          <a:off x="984786" y="1266419"/>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813BC-17E7-40B0-824E-DDA18D11D736}">
      <dsp:nvSpPr>
        <dsp:cNvPr id="0" name=""/>
        <dsp:cNvSpPr/>
      </dsp:nvSpPr>
      <dsp:spPr>
        <a:xfrm>
          <a:off x="550022" y="1326092"/>
          <a:ext cx="909310" cy="227327"/>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&gt;10</a:t>
          </a:r>
          <a:endParaRPr lang="en-US" sz="1300" kern="1200" dirty="0"/>
        </a:p>
      </dsp:txBody>
      <dsp:txXfrm>
        <a:off x="556680" y="1332750"/>
        <a:ext cx="895994" cy="214011"/>
      </dsp:txXfrm>
    </dsp:sp>
    <dsp:sp modelId="{0588C9EA-05D0-4B27-A78E-6881BFD6A348}">
      <dsp:nvSpPr>
        <dsp:cNvPr id="0" name=""/>
        <dsp:cNvSpPr/>
      </dsp:nvSpPr>
      <dsp:spPr>
        <a:xfrm>
          <a:off x="1586635" y="1059"/>
          <a:ext cx="909310" cy="324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Maturity</a:t>
          </a:r>
          <a:endParaRPr lang="en-US" sz="1500" kern="1200" dirty="0"/>
        </a:p>
      </dsp:txBody>
      <dsp:txXfrm>
        <a:off x="1596148" y="10572"/>
        <a:ext cx="890284" cy="305765"/>
      </dsp:txXfrm>
    </dsp:sp>
    <dsp:sp modelId="{4ED8A8D4-EA0A-49A5-A770-DF88C714FA81}">
      <dsp:nvSpPr>
        <dsp:cNvPr id="0" name=""/>
        <dsp:cNvSpPr/>
      </dsp:nvSpPr>
      <dsp:spPr>
        <a:xfrm rot="5400000">
          <a:off x="2021399" y="345742"/>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586635" y="405416"/>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&lt; 1</a:t>
          </a:r>
          <a:endParaRPr lang="en-US" sz="1300" kern="1200" dirty="0"/>
        </a:p>
      </dsp:txBody>
      <dsp:txXfrm>
        <a:off x="1593293" y="412074"/>
        <a:ext cx="895994" cy="214011"/>
      </dsp:txXfrm>
    </dsp:sp>
    <dsp:sp modelId="{977D1E5C-F983-40BB-8316-4CEDD1CDA023}">
      <dsp:nvSpPr>
        <dsp:cNvPr id="0" name=""/>
        <dsp:cNvSpPr/>
      </dsp:nvSpPr>
      <dsp:spPr>
        <a:xfrm rot="5400000">
          <a:off x="2021399" y="652634"/>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586635" y="712308"/>
          <a:ext cx="909310" cy="227327"/>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1-2</a:t>
          </a:r>
          <a:endParaRPr lang="en-US" sz="1300" kern="1200" dirty="0"/>
        </a:p>
      </dsp:txBody>
      <dsp:txXfrm>
        <a:off x="1593293" y="718966"/>
        <a:ext cx="895994" cy="214011"/>
      </dsp:txXfrm>
    </dsp:sp>
    <dsp:sp modelId="{98B1A310-C04F-478C-807A-649255D32D20}">
      <dsp:nvSpPr>
        <dsp:cNvPr id="0" name=""/>
        <dsp:cNvSpPr/>
      </dsp:nvSpPr>
      <dsp:spPr>
        <a:xfrm rot="5400000">
          <a:off x="2021399" y="959527"/>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EA1BC-99CC-4314-8AF7-17774CE4EDE2}">
      <dsp:nvSpPr>
        <dsp:cNvPr id="0" name=""/>
        <dsp:cNvSpPr/>
      </dsp:nvSpPr>
      <dsp:spPr>
        <a:xfrm>
          <a:off x="1586635" y="1019200"/>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3-4</a:t>
          </a:r>
          <a:endParaRPr lang="en-US" sz="1300" kern="1200" dirty="0"/>
        </a:p>
      </dsp:txBody>
      <dsp:txXfrm>
        <a:off x="1593293" y="1025858"/>
        <a:ext cx="895994" cy="214011"/>
      </dsp:txXfrm>
    </dsp:sp>
    <dsp:sp modelId="{F4C727A5-6930-49E2-8B2C-E1FEF8E4A243}">
      <dsp:nvSpPr>
        <dsp:cNvPr id="0" name=""/>
        <dsp:cNvSpPr/>
      </dsp:nvSpPr>
      <dsp:spPr>
        <a:xfrm rot="5400000">
          <a:off x="2021399" y="1266419"/>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FE9CE0-D73C-4855-9C51-EA7CAAE42BFF}">
      <dsp:nvSpPr>
        <dsp:cNvPr id="0" name=""/>
        <dsp:cNvSpPr/>
      </dsp:nvSpPr>
      <dsp:spPr>
        <a:xfrm>
          <a:off x="1586635" y="1326092"/>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&gt; 4</a:t>
          </a:r>
          <a:endParaRPr lang="en-US" sz="1300" kern="1200" dirty="0"/>
        </a:p>
      </dsp:txBody>
      <dsp:txXfrm>
        <a:off x="1593293" y="1332750"/>
        <a:ext cx="895994" cy="214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550022" y="1059"/>
          <a:ext cx="909310" cy="324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Size of organism</a:t>
          </a:r>
          <a:endParaRPr lang="en-US" sz="1000" kern="1200" dirty="0"/>
        </a:p>
      </dsp:txBody>
      <dsp:txXfrm>
        <a:off x="559535" y="10572"/>
        <a:ext cx="890284" cy="305765"/>
      </dsp:txXfrm>
    </dsp:sp>
    <dsp:sp modelId="{3ED832F2-8422-47B0-863F-C86760C771D9}">
      <dsp:nvSpPr>
        <dsp:cNvPr id="0" name=""/>
        <dsp:cNvSpPr/>
      </dsp:nvSpPr>
      <dsp:spPr>
        <a:xfrm rot="5400000">
          <a:off x="984786" y="345742"/>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550022" y="405416"/>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&lt; 1</a:t>
          </a:r>
          <a:endParaRPr lang="en-US" sz="1300" kern="1200" dirty="0"/>
        </a:p>
      </dsp:txBody>
      <dsp:txXfrm>
        <a:off x="556680" y="412074"/>
        <a:ext cx="895994" cy="214011"/>
      </dsp:txXfrm>
    </dsp:sp>
    <dsp:sp modelId="{6D52AEDE-A2C1-472B-B9BA-7FF0FADE9D8E}">
      <dsp:nvSpPr>
        <dsp:cNvPr id="0" name=""/>
        <dsp:cNvSpPr/>
      </dsp:nvSpPr>
      <dsp:spPr>
        <a:xfrm rot="5400000">
          <a:off x="984786" y="652634"/>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550022" y="712308"/>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1-10</a:t>
          </a:r>
          <a:endParaRPr lang="en-US" sz="1300" kern="1200" dirty="0"/>
        </a:p>
      </dsp:txBody>
      <dsp:txXfrm>
        <a:off x="556680" y="718966"/>
        <a:ext cx="895994" cy="214011"/>
      </dsp:txXfrm>
    </dsp:sp>
    <dsp:sp modelId="{A586804E-1506-4465-8596-D8F9032708FE}">
      <dsp:nvSpPr>
        <dsp:cNvPr id="0" name=""/>
        <dsp:cNvSpPr/>
      </dsp:nvSpPr>
      <dsp:spPr>
        <a:xfrm rot="5400000">
          <a:off x="984786" y="959527"/>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550022" y="1019200"/>
          <a:ext cx="909310" cy="227327"/>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11-20</a:t>
          </a:r>
          <a:endParaRPr lang="en-US" sz="1300" kern="1200" dirty="0"/>
        </a:p>
      </dsp:txBody>
      <dsp:txXfrm>
        <a:off x="556680" y="1025858"/>
        <a:ext cx="895994" cy="214011"/>
      </dsp:txXfrm>
    </dsp:sp>
    <dsp:sp modelId="{99CFC3EC-5322-479B-A1B7-9869B2C5413D}">
      <dsp:nvSpPr>
        <dsp:cNvPr id="0" name=""/>
        <dsp:cNvSpPr/>
      </dsp:nvSpPr>
      <dsp:spPr>
        <a:xfrm rot="5400000">
          <a:off x="984786" y="1266419"/>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813BC-17E7-40B0-824E-DDA18D11D736}">
      <dsp:nvSpPr>
        <dsp:cNvPr id="0" name=""/>
        <dsp:cNvSpPr/>
      </dsp:nvSpPr>
      <dsp:spPr>
        <a:xfrm>
          <a:off x="550022" y="1326092"/>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&gt; 20</a:t>
          </a:r>
          <a:endParaRPr lang="en-US" sz="1300" kern="1200" dirty="0"/>
        </a:p>
      </dsp:txBody>
      <dsp:txXfrm>
        <a:off x="556680" y="1332750"/>
        <a:ext cx="895994" cy="214011"/>
      </dsp:txXfrm>
    </dsp:sp>
    <dsp:sp modelId="{0588C9EA-05D0-4B27-A78E-6881BFD6A348}">
      <dsp:nvSpPr>
        <dsp:cNvPr id="0" name=""/>
        <dsp:cNvSpPr/>
      </dsp:nvSpPr>
      <dsp:spPr>
        <a:xfrm>
          <a:off x="1586635" y="1059"/>
          <a:ext cx="909310" cy="324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Environmental position</a:t>
          </a:r>
          <a:endParaRPr lang="en-US" sz="1000" kern="1200" dirty="0"/>
        </a:p>
      </dsp:txBody>
      <dsp:txXfrm>
        <a:off x="1596148" y="10572"/>
        <a:ext cx="890284" cy="305765"/>
      </dsp:txXfrm>
    </dsp:sp>
    <dsp:sp modelId="{4ED8A8D4-EA0A-49A5-A770-DF88C714FA81}">
      <dsp:nvSpPr>
        <dsp:cNvPr id="0" name=""/>
        <dsp:cNvSpPr/>
      </dsp:nvSpPr>
      <dsp:spPr>
        <a:xfrm rot="5400000">
          <a:off x="2021399" y="345742"/>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B95AA-D9C7-4045-AC53-2EAD7439DD46}">
      <dsp:nvSpPr>
        <dsp:cNvPr id="0" name=""/>
        <dsp:cNvSpPr/>
      </dsp:nvSpPr>
      <dsp:spPr>
        <a:xfrm>
          <a:off x="1586635" y="405416"/>
          <a:ext cx="909310" cy="227327"/>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Epifauna</a:t>
          </a:r>
          <a:endParaRPr lang="en-US" sz="1300" kern="1200" dirty="0"/>
        </a:p>
      </dsp:txBody>
      <dsp:txXfrm>
        <a:off x="1593293" y="412074"/>
        <a:ext cx="895994" cy="214011"/>
      </dsp:txXfrm>
    </dsp:sp>
    <dsp:sp modelId="{977D1E5C-F983-40BB-8316-4CEDD1CDA023}">
      <dsp:nvSpPr>
        <dsp:cNvPr id="0" name=""/>
        <dsp:cNvSpPr/>
      </dsp:nvSpPr>
      <dsp:spPr>
        <a:xfrm rot="5400000">
          <a:off x="2021399" y="652634"/>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275AC-423B-47AB-9314-803FC7D03A6A}">
      <dsp:nvSpPr>
        <dsp:cNvPr id="0" name=""/>
        <dsp:cNvSpPr/>
      </dsp:nvSpPr>
      <dsp:spPr>
        <a:xfrm>
          <a:off x="1586635" y="712308"/>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Infauna</a:t>
          </a:r>
          <a:endParaRPr lang="en-US" sz="1300" kern="1200" dirty="0"/>
        </a:p>
      </dsp:txBody>
      <dsp:txXfrm>
        <a:off x="1593293" y="718966"/>
        <a:ext cx="895994" cy="214011"/>
      </dsp:txXfrm>
    </dsp:sp>
    <dsp:sp modelId="{98B1A310-C04F-478C-807A-649255D32D20}">
      <dsp:nvSpPr>
        <dsp:cNvPr id="0" name=""/>
        <dsp:cNvSpPr/>
      </dsp:nvSpPr>
      <dsp:spPr>
        <a:xfrm rot="5400000">
          <a:off x="2021399" y="959527"/>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EA1BC-99CC-4314-8AF7-17774CE4EDE2}">
      <dsp:nvSpPr>
        <dsp:cNvPr id="0" name=""/>
        <dsp:cNvSpPr/>
      </dsp:nvSpPr>
      <dsp:spPr>
        <a:xfrm>
          <a:off x="1586635" y="1019200"/>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Demersal</a:t>
          </a:r>
          <a:endParaRPr lang="en-US" sz="1300" kern="1200" dirty="0"/>
        </a:p>
      </dsp:txBody>
      <dsp:txXfrm>
        <a:off x="1593293" y="1025858"/>
        <a:ext cx="895994" cy="214011"/>
      </dsp:txXfrm>
    </dsp:sp>
    <dsp:sp modelId="{F4C727A5-6930-49E2-8B2C-E1FEF8E4A243}">
      <dsp:nvSpPr>
        <dsp:cNvPr id="0" name=""/>
        <dsp:cNvSpPr/>
      </dsp:nvSpPr>
      <dsp:spPr>
        <a:xfrm rot="5400000">
          <a:off x="2021399" y="1266419"/>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FE9CE0-D73C-4855-9C51-EA7CAAE42BFF}">
      <dsp:nvSpPr>
        <dsp:cNvPr id="0" name=""/>
        <dsp:cNvSpPr/>
      </dsp:nvSpPr>
      <dsp:spPr>
        <a:xfrm>
          <a:off x="1586635" y="1326092"/>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Epizoic</a:t>
          </a:r>
          <a:endParaRPr lang="en-US" sz="1300" kern="1200" dirty="0"/>
        </a:p>
      </dsp:txBody>
      <dsp:txXfrm>
        <a:off x="1593293" y="1332750"/>
        <a:ext cx="895994" cy="2140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3F1B-D7D3-4129-A874-09A2792BC514}">
      <dsp:nvSpPr>
        <dsp:cNvPr id="0" name=""/>
        <dsp:cNvSpPr/>
      </dsp:nvSpPr>
      <dsp:spPr>
        <a:xfrm>
          <a:off x="1068328" y="1059"/>
          <a:ext cx="909310" cy="3247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Adult movement</a:t>
          </a:r>
          <a:endParaRPr lang="en-US" sz="1200" kern="1200" dirty="0"/>
        </a:p>
      </dsp:txBody>
      <dsp:txXfrm>
        <a:off x="1077841" y="10572"/>
        <a:ext cx="890284" cy="305765"/>
      </dsp:txXfrm>
    </dsp:sp>
    <dsp:sp modelId="{3ED832F2-8422-47B0-863F-C86760C771D9}">
      <dsp:nvSpPr>
        <dsp:cNvPr id="0" name=""/>
        <dsp:cNvSpPr/>
      </dsp:nvSpPr>
      <dsp:spPr>
        <a:xfrm rot="5400000">
          <a:off x="1503092" y="345742"/>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7113A-8F01-4EB9-B196-C2F86A6844B6}">
      <dsp:nvSpPr>
        <dsp:cNvPr id="0" name=""/>
        <dsp:cNvSpPr/>
      </dsp:nvSpPr>
      <dsp:spPr>
        <a:xfrm>
          <a:off x="1068328" y="405416"/>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Swimmer</a:t>
          </a:r>
          <a:endParaRPr lang="en-US" sz="1200" kern="1200" dirty="0"/>
        </a:p>
      </dsp:txBody>
      <dsp:txXfrm>
        <a:off x="1074986" y="412074"/>
        <a:ext cx="895994" cy="214011"/>
      </dsp:txXfrm>
    </dsp:sp>
    <dsp:sp modelId="{6D52AEDE-A2C1-472B-B9BA-7FF0FADE9D8E}">
      <dsp:nvSpPr>
        <dsp:cNvPr id="0" name=""/>
        <dsp:cNvSpPr/>
      </dsp:nvSpPr>
      <dsp:spPr>
        <a:xfrm rot="5400000">
          <a:off x="1503092" y="652634"/>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39CBE-60F4-4315-9F46-1F5206A003FB}">
      <dsp:nvSpPr>
        <dsp:cNvPr id="0" name=""/>
        <dsp:cNvSpPr/>
      </dsp:nvSpPr>
      <dsp:spPr>
        <a:xfrm>
          <a:off x="1068328" y="712308"/>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Crawler</a:t>
          </a:r>
          <a:endParaRPr lang="en-US" sz="1200" kern="1200" dirty="0"/>
        </a:p>
      </dsp:txBody>
      <dsp:txXfrm>
        <a:off x="1074986" y="718966"/>
        <a:ext cx="895994" cy="214011"/>
      </dsp:txXfrm>
    </dsp:sp>
    <dsp:sp modelId="{A586804E-1506-4465-8596-D8F9032708FE}">
      <dsp:nvSpPr>
        <dsp:cNvPr id="0" name=""/>
        <dsp:cNvSpPr/>
      </dsp:nvSpPr>
      <dsp:spPr>
        <a:xfrm rot="5400000">
          <a:off x="1503092" y="959527"/>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822C9-0D1D-4EB3-A341-D61979664AB4}">
      <dsp:nvSpPr>
        <dsp:cNvPr id="0" name=""/>
        <dsp:cNvSpPr/>
      </dsp:nvSpPr>
      <dsp:spPr>
        <a:xfrm>
          <a:off x="1068328" y="1019200"/>
          <a:ext cx="909310" cy="227327"/>
        </a:xfrm>
        <a:prstGeom prst="roundRect">
          <a:avLst>
            <a:gd name="adj" fmla="val 10000"/>
          </a:avLst>
        </a:prstGeom>
        <a:solidFill>
          <a:schemeClr val="accent3">
            <a:lumMod val="60000"/>
            <a:lumOff val="4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Burrower</a:t>
          </a:r>
          <a:endParaRPr lang="en-US" sz="1200" kern="1200" dirty="0"/>
        </a:p>
      </dsp:txBody>
      <dsp:txXfrm>
        <a:off x="1074986" y="1025858"/>
        <a:ext cx="895994" cy="214011"/>
      </dsp:txXfrm>
    </dsp:sp>
    <dsp:sp modelId="{99CFC3EC-5322-479B-A1B7-9869B2C5413D}">
      <dsp:nvSpPr>
        <dsp:cNvPr id="0" name=""/>
        <dsp:cNvSpPr/>
      </dsp:nvSpPr>
      <dsp:spPr>
        <a:xfrm rot="5400000">
          <a:off x="1503092" y="1266419"/>
          <a:ext cx="39782" cy="3978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813BC-17E7-40B0-824E-DDA18D11D736}">
      <dsp:nvSpPr>
        <dsp:cNvPr id="0" name=""/>
        <dsp:cNvSpPr/>
      </dsp:nvSpPr>
      <dsp:spPr>
        <a:xfrm>
          <a:off x="1068328" y="1326092"/>
          <a:ext cx="909310" cy="2273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Sessile</a:t>
          </a:r>
          <a:endParaRPr lang="en-US" sz="1200" kern="1200" dirty="0"/>
        </a:p>
      </dsp:txBody>
      <dsp:txXfrm>
        <a:off x="1074986" y="1332750"/>
        <a:ext cx="895994" cy="21401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5BB917-A354-5743-B24D-47E6017CBB9F}" type="datetimeFigureOut">
              <a:rPr lang="de-DE" smtClean="0"/>
              <a:pPr/>
              <a:t>18.07.2014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1C00BFB-7C69-3148-BE17-CFCCBEDA7679}" type="slidenum">
              <a:rPr lang="de-DE" smtClean="0"/>
              <a:pPr/>
              <a:t>‹#›</a:t>
            </a:fld>
            <a:endParaRPr lang="de-DE"/>
          </a:p>
        </p:txBody>
      </p:sp>
    </p:spTree>
    <p:extLst>
      <p:ext uri="{BB962C8B-B14F-4D97-AF65-F5344CB8AC3E}">
        <p14:creationId xmlns:p14="http://schemas.microsoft.com/office/powerpoint/2010/main" val="499758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D80555-6A93-774D-9EFE-75A0791F2A4E}" type="datetimeFigureOut">
              <a:rPr lang="de-DE" smtClean="0"/>
              <a:pPr/>
              <a:t>18.07.2014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84AA1DE-356D-4746-95BE-A2388A749611}" type="slidenum">
              <a:rPr lang="de-DE" smtClean="0"/>
              <a:pPr/>
              <a:t>‹#›</a:t>
            </a:fld>
            <a:endParaRPr lang="de-DE"/>
          </a:p>
        </p:txBody>
      </p:sp>
    </p:spTree>
    <p:extLst>
      <p:ext uri="{BB962C8B-B14F-4D97-AF65-F5344CB8AC3E}">
        <p14:creationId xmlns:p14="http://schemas.microsoft.com/office/powerpoint/2010/main" val="24876381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_ENREF_34"/><Relationship Id="rId4" Type="http://schemas.openxmlformats.org/officeDocument/2006/relationships/hyperlink" Target="#_ENREF_18"/></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a:t>
            </a:fld>
            <a:endParaRPr lang="de-DE"/>
          </a:p>
        </p:txBody>
      </p:sp>
    </p:spTree>
    <p:extLst>
      <p:ext uri="{BB962C8B-B14F-4D97-AF65-F5344CB8AC3E}">
        <p14:creationId xmlns:p14="http://schemas.microsoft.com/office/powerpoint/2010/main" val="423331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14</a:t>
            </a:fld>
            <a:endParaRPr lang="de-DE"/>
          </a:p>
        </p:txBody>
      </p:sp>
    </p:spTree>
    <p:extLst>
      <p:ext uri="{BB962C8B-B14F-4D97-AF65-F5344CB8AC3E}">
        <p14:creationId xmlns:p14="http://schemas.microsoft.com/office/powerpoint/2010/main" val="137346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A6EE-C0DC-4D8C-9991-0F9A28C39B1A}" type="slidenum">
              <a:rPr lang="en-US" smtClean="0"/>
              <a:t>15</a:t>
            </a:fld>
            <a:endParaRPr lang="en-US"/>
          </a:p>
        </p:txBody>
      </p:sp>
    </p:spTree>
    <p:extLst>
      <p:ext uri="{BB962C8B-B14F-4D97-AF65-F5344CB8AC3E}">
        <p14:creationId xmlns:p14="http://schemas.microsoft.com/office/powerpoint/2010/main" val="427811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DFA is a multivariate time-series analysis technique to estimate common trends, to study the interactions between response variables and to determine the effects of explanatory variables in a time series data set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DFA describes a set of N observed time series and aims to keep M as small as possible while still producing an optimal model fit (</a:t>
            </a:r>
            <a:r>
              <a:rPr lang="en-US" sz="1200" kern="1200" dirty="0" err="1" smtClean="0">
                <a:solidFill>
                  <a:schemeClr val="tx1"/>
                </a:solidFill>
                <a:effectLst/>
                <a:latin typeface="+mn-lt"/>
                <a:ea typeface="+mn-ea"/>
                <a:cs typeface="+mn-cs"/>
              </a:rPr>
              <a:t>Kisekka</a:t>
            </a:r>
            <a:r>
              <a:rPr lang="en-US" sz="1200" kern="1200" dirty="0" smtClean="0">
                <a:solidFill>
                  <a:schemeClr val="tx1"/>
                </a:solidFill>
                <a:effectLst/>
                <a:latin typeface="+mn-lt"/>
                <a:ea typeface="+mn-ea"/>
                <a:cs typeface="+mn-cs"/>
              </a:rPr>
              <a:t> et al., 2013). Including explanatory variables partly reduces unexplained variability in the observed time series (</a:t>
            </a:r>
            <a:r>
              <a:rPr lang="en-US" sz="1200" kern="1200" dirty="0" err="1" smtClean="0">
                <a:solidFill>
                  <a:schemeClr val="tx1"/>
                </a:solidFill>
                <a:effectLst/>
                <a:latin typeface="+mn-lt"/>
                <a:ea typeface="+mn-ea"/>
                <a:cs typeface="+mn-cs"/>
              </a:rPr>
              <a:t>Kisekka</a:t>
            </a:r>
            <a:r>
              <a:rPr lang="en-US" sz="1200" kern="1200" dirty="0" smtClean="0">
                <a:solidFill>
                  <a:schemeClr val="tx1"/>
                </a:solidFill>
                <a:effectLst/>
                <a:latin typeface="+mn-lt"/>
                <a:ea typeface="+mn-ea"/>
                <a:cs typeface="+mn-cs"/>
              </a:rPr>
              <a:t> et al., 2013;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et al., 2003b).</a:t>
            </a:r>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17</a:t>
            </a:fld>
            <a:endParaRPr lang="de-DE"/>
          </a:p>
        </p:txBody>
      </p:sp>
    </p:spTree>
    <p:extLst>
      <p:ext uri="{BB962C8B-B14F-4D97-AF65-F5344CB8AC3E}">
        <p14:creationId xmlns:p14="http://schemas.microsoft.com/office/powerpoint/2010/main" val="249046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Eq. 2 translates into the below equations (3) (</a:t>
            </a:r>
            <a:r>
              <a:rPr lang="en-US" sz="1200" kern="1200" dirty="0" err="1" smtClean="0">
                <a:solidFill>
                  <a:schemeClr val="tx1"/>
                </a:solidFill>
                <a:effectLst/>
                <a:latin typeface="+mn-lt"/>
                <a:ea typeface="+mn-ea"/>
                <a:cs typeface="+mn-cs"/>
              </a:rPr>
              <a:t>Kisekka</a:t>
            </a:r>
            <a:r>
              <a:rPr lang="en-US" sz="1200" kern="1200" dirty="0" smtClean="0">
                <a:solidFill>
                  <a:schemeClr val="tx1"/>
                </a:solidFill>
                <a:effectLst/>
                <a:latin typeface="+mn-lt"/>
                <a:ea typeface="+mn-ea"/>
                <a:cs typeface="+mn-cs"/>
              </a:rPr>
              <a:t> et al., 2013; </a:t>
            </a:r>
            <a:r>
              <a:rPr lang="en-US" sz="1200" kern="1200" dirty="0" err="1" smtClean="0">
                <a:solidFill>
                  <a:schemeClr val="tx1"/>
                </a:solidFill>
                <a:effectLst/>
                <a:latin typeface="+mn-lt"/>
                <a:ea typeface="+mn-ea"/>
                <a:cs typeface="+mn-cs"/>
              </a:rPr>
              <a:t>Kuo</a:t>
            </a:r>
            <a:r>
              <a:rPr lang="en-US" sz="1200" kern="1200" dirty="0" smtClean="0">
                <a:solidFill>
                  <a:schemeClr val="tx1"/>
                </a:solidFill>
                <a:effectLst/>
                <a:latin typeface="+mn-lt"/>
                <a:ea typeface="+mn-ea"/>
                <a:cs typeface="+mn-cs"/>
              </a:rPr>
              <a:t> et al., 2011; Ritter and Muñoz-</a:t>
            </a:r>
            <a:r>
              <a:rPr lang="en-US" sz="1200" kern="1200" dirty="0" err="1" smtClean="0">
                <a:solidFill>
                  <a:schemeClr val="tx1"/>
                </a:solidFill>
                <a:effectLst/>
                <a:latin typeface="+mn-lt"/>
                <a:ea typeface="+mn-ea"/>
                <a:cs typeface="+mn-cs"/>
              </a:rPr>
              <a:t>Carpena</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and Pierce, 2004;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et al., 2007):</a:t>
            </a:r>
          </a:p>
          <a:p>
            <a:r>
              <a:rPr lang="en-US" sz="1200" kern="1200" dirty="0" smtClean="0">
                <a:solidFill>
                  <a:schemeClr val="tx1"/>
                </a:solidFill>
                <a:effectLst/>
                <a:latin typeface="+mn-lt"/>
                <a:ea typeface="+mn-ea"/>
                <a:cs typeface="+mn-cs"/>
              </a:rPr>
              <a:t>                                                 (3)</a:t>
            </a:r>
          </a:p>
          <a:p>
            <a:r>
              <a:rPr lang="en-US" sz="1200" kern="1200" dirty="0" smtClean="0">
                <a:solidFill>
                  <a:schemeClr val="tx1"/>
                </a:solidFill>
                <a:effectLst/>
                <a:latin typeface="+mn-lt"/>
                <a:ea typeface="+mn-ea"/>
                <a:cs typeface="+mn-cs"/>
              </a:rPr>
              <a:t>with α</a:t>
            </a:r>
            <a:r>
              <a:rPr lang="en-US" sz="1200" kern="1200" baseline="-250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(t) being defined as: </a:t>
            </a:r>
          </a:p>
          <a:p>
            <a:r>
              <a:rPr lang="en-US" sz="1200" kern="1200" dirty="0" smtClean="0">
                <a:solidFill>
                  <a:schemeClr val="tx1"/>
                </a:solidFill>
                <a:effectLst/>
                <a:latin typeface="+mn-lt"/>
                <a:ea typeface="+mn-ea"/>
                <a:cs typeface="+mn-cs"/>
              </a:rPr>
              <a:t>                                                                                        (4)</a:t>
            </a:r>
          </a:p>
          <a:p>
            <a:r>
              <a:rPr lang="en-US" sz="1200" kern="1200" dirty="0" smtClean="0">
                <a:solidFill>
                  <a:schemeClr val="tx1"/>
                </a:solidFill>
                <a:effectLst/>
                <a:latin typeface="+mn-lt"/>
                <a:ea typeface="+mn-ea"/>
                <a:cs typeface="+mn-cs"/>
              </a:rPr>
              <a:t>where </a:t>
            </a:r>
            <a:r>
              <a:rPr lang="en-US" sz="1200" i="1" kern="1200" dirty="0" err="1" smtClean="0">
                <a:solidFill>
                  <a:schemeClr val="tx1"/>
                </a:solidFill>
                <a:effectLst/>
                <a:latin typeface="+mn-lt"/>
                <a:ea typeface="+mn-ea"/>
                <a:cs typeface="+mn-cs"/>
              </a:rPr>
              <a:t>ZBn</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is the value of the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th time series (i.e. the abundance of 11 taxa) at time t (with 1≤</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≤N). </a:t>
            </a:r>
            <a:r>
              <a:rPr lang="en-US" sz="1200" i="1" kern="1200" dirty="0" smtClean="0">
                <a:solidFill>
                  <a:schemeClr val="tx1"/>
                </a:solidFill>
                <a:effectLst/>
                <a:latin typeface="+mn-lt"/>
                <a:ea typeface="+mn-ea"/>
                <a:cs typeface="+mn-cs"/>
              </a:rPr>
              <a:t>C</a:t>
            </a:r>
            <a:r>
              <a:rPr lang="en-US" sz="1200" i="1" kern="1200" baseline="-250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is a constant level parameter as in linear regression model which increases or decreases the linear combination of common trends (</a:t>
            </a:r>
            <a:r>
              <a:rPr lang="en-US" sz="1200" kern="1200" dirty="0" err="1" smtClean="0">
                <a:solidFill>
                  <a:schemeClr val="tx1"/>
                </a:solidFill>
                <a:effectLst/>
                <a:latin typeface="+mn-lt"/>
                <a:ea typeface="+mn-ea"/>
                <a:cs typeface="+mn-cs"/>
              </a:rPr>
              <a:t>Kuo</a:t>
            </a:r>
            <a:r>
              <a:rPr lang="en-US" sz="1200" kern="1200" dirty="0" smtClean="0">
                <a:solidFill>
                  <a:schemeClr val="tx1"/>
                </a:solidFill>
                <a:effectLst/>
                <a:latin typeface="+mn-lt"/>
                <a:ea typeface="+mn-ea"/>
                <a:cs typeface="+mn-cs"/>
              </a:rPr>
              <a:t> and Lin, 2010). If the time series are standardized, the constant parameters are 0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and Pierce, 2004).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is a linear combination of common trends, in which </a:t>
            </a:r>
            <a:r>
              <a:rPr lang="en-US" sz="1200" i="1" kern="1200" dirty="0" smtClean="0">
                <a:solidFill>
                  <a:schemeClr val="tx1"/>
                </a:solidFill>
                <a:effectLst/>
                <a:latin typeface="+mn-lt"/>
                <a:ea typeface="+mn-ea"/>
                <a:cs typeface="+mn-cs"/>
              </a:rPr>
              <a:t>α</a:t>
            </a:r>
            <a:r>
              <a:rPr lang="en-US" sz="1200" i="1" kern="1200" baseline="-250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is the </a:t>
            </a:r>
            <a:r>
              <a:rPr lang="en-US" sz="1200" i="1" kern="1200" dirty="0" err="1" smtClean="0">
                <a:solidFill>
                  <a:schemeClr val="tx1"/>
                </a:solidFill>
                <a:effectLst/>
                <a:latin typeface="+mn-lt"/>
                <a:ea typeface="+mn-ea"/>
                <a:cs typeface="+mn-cs"/>
              </a:rPr>
              <a:t>m</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unknown common trend (with 1≤</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≤M) at time t and </a:t>
            </a:r>
            <a:r>
              <a:rPr lang="en-US" sz="1200" kern="1200" dirty="0" err="1" smtClean="0">
                <a:solidFill>
                  <a:schemeClr val="tx1"/>
                </a:solidFill>
                <a:effectLst/>
                <a:latin typeface="+mn-lt"/>
                <a:ea typeface="+mn-ea"/>
                <a:cs typeface="+mn-cs"/>
              </a:rPr>
              <a:t>γ</a:t>
            </a:r>
            <a:r>
              <a:rPr lang="en-US" sz="1200" kern="1200" baseline="-25000" dirty="0" err="1" smtClean="0">
                <a:solidFill>
                  <a:schemeClr val="tx1"/>
                </a:solidFill>
                <a:effectLst/>
                <a:latin typeface="+mn-lt"/>
                <a:ea typeface="+mn-ea"/>
                <a:cs typeface="+mn-cs"/>
              </a:rPr>
              <a:t>m,n</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factor loading that indicates the importance of each of the common trends to each response variable (</a:t>
            </a:r>
            <a:r>
              <a:rPr lang="en-US" sz="1200" kern="1200" dirty="0" err="1" smtClean="0">
                <a:solidFill>
                  <a:schemeClr val="tx1"/>
                </a:solidFill>
                <a:effectLst/>
                <a:latin typeface="+mn-lt"/>
                <a:ea typeface="+mn-ea"/>
                <a:cs typeface="+mn-cs"/>
              </a:rPr>
              <a:t>Kisekka</a:t>
            </a:r>
            <a:r>
              <a:rPr lang="en-US" sz="1200" kern="1200" dirty="0" smtClean="0">
                <a:solidFill>
                  <a:schemeClr val="tx1"/>
                </a:solidFill>
                <a:effectLst/>
                <a:latin typeface="+mn-lt"/>
                <a:ea typeface="+mn-ea"/>
                <a:cs typeface="+mn-cs"/>
              </a:rPr>
              <a:t> et al., 2013; </a:t>
            </a:r>
            <a:r>
              <a:rPr lang="en-US" sz="1200" kern="1200" dirty="0" err="1" smtClean="0">
                <a:solidFill>
                  <a:schemeClr val="tx1"/>
                </a:solidFill>
                <a:effectLst/>
                <a:latin typeface="+mn-lt"/>
                <a:ea typeface="+mn-ea"/>
                <a:cs typeface="+mn-cs"/>
              </a:rPr>
              <a:t>Kuo</a:t>
            </a:r>
            <a:r>
              <a:rPr lang="en-US" sz="1200" kern="1200" dirty="0" smtClean="0">
                <a:solidFill>
                  <a:schemeClr val="tx1"/>
                </a:solidFill>
                <a:effectLst/>
                <a:latin typeface="+mn-lt"/>
                <a:ea typeface="+mn-ea"/>
                <a:cs typeface="+mn-cs"/>
              </a:rPr>
              <a:t> et al., 2011). Factor loading was applied to test which common trends are related to the </a:t>
            </a:r>
            <a:r>
              <a:rPr lang="en-US" sz="1200" kern="1200" dirty="0" err="1" smtClean="0">
                <a:solidFill>
                  <a:schemeClr val="tx1"/>
                </a:solidFill>
                <a:effectLst/>
                <a:latin typeface="+mn-lt"/>
                <a:ea typeface="+mn-ea"/>
                <a:cs typeface="+mn-cs"/>
              </a:rPr>
              <a:t>macrofaunal</a:t>
            </a:r>
            <a:r>
              <a:rPr lang="en-US" sz="1200" kern="1200" dirty="0" smtClean="0">
                <a:solidFill>
                  <a:schemeClr val="tx1"/>
                </a:solidFill>
                <a:effectLst/>
                <a:latin typeface="+mn-lt"/>
                <a:ea typeface="+mn-ea"/>
                <a:cs typeface="+mn-cs"/>
              </a:rPr>
              <a:t> time series (</a:t>
            </a:r>
            <a:r>
              <a:rPr lang="en-US" sz="1200" kern="1200" dirty="0" err="1" smtClean="0">
                <a:solidFill>
                  <a:schemeClr val="tx1"/>
                </a:solidFill>
                <a:effectLst/>
                <a:latin typeface="+mn-lt"/>
                <a:ea typeface="+mn-ea"/>
                <a:cs typeface="+mn-cs"/>
              </a:rPr>
              <a:t>Ligas</a:t>
            </a:r>
            <a:r>
              <a:rPr lang="en-US" sz="1200" kern="1200" dirty="0" smtClean="0">
                <a:solidFill>
                  <a:schemeClr val="tx1"/>
                </a:solidFill>
                <a:effectLst/>
                <a:latin typeface="+mn-lt"/>
                <a:ea typeface="+mn-ea"/>
                <a:cs typeface="+mn-cs"/>
              </a:rPr>
              <a:t> et al., 2010). A cut-off point of 0.15 was chosen as a criterion for the significance of factor loading; </a:t>
            </a:r>
            <a:r>
              <a:rPr lang="en-US" sz="1200" i="1" kern="1200" dirty="0" err="1" smtClean="0">
                <a:solidFill>
                  <a:schemeClr val="tx1"/>
                </a:solidFill>
                <a:effectLst/>
                <a:latin typeface="+mn-lt"/>
                <a:ea typeface="+mn-ea"/>
                <a:cs typeface="+mn-cs"/>
              </a:rPr>
              <a:t>e</a:t>
            </a:r>
            <a:r>
              <a:rPr lang="en-US" sz="1200" i="1" kern="1200" baseline="-25000" dirty="0" err="1"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is a vector containing explanatory variables, and </a:t>
            </a:r>
            <a:r>
              <a:rPr lang="en-US" sz="1200" i="1" kern="1200" dirty="0" smtClean="0">
                <a:solidFill>
                  <a:schemeClr val="tx1"/>
                </a:solidFill>
                <a:effectLst/>
                <a:latin typeface="+mn-lt"/>
                <a:ea typeface="+mn-ea"/>
                <a:cs typeface="+mn-cs"/>
              </a:rPr>
              <a:t>β</a:t>
            </a:r>
            <a:r>
              <a:rPr lang="en-US" sz="1200" i="1" kern="1200" baseline="-25000" dirty="0" err="1" smtClean="0">
                <a:solidFill>
                  <a:schemeClr val="tx1"/>
                </a:solidFill>
                <a:effectLst/>
                <a:latin typeface="+mn-lt"/>
                <a:ea typeface="+mn-ea"/>
                <a:cs typeface="+mn-cs"/>
              </a:rPr>
              <a:t>k</a:t>
            </a:r>
            <a:r>
              <a:rPr lang="en-US" sz="1200" kern="1200" baseline="-25000" dirty="0" err="1" smtClean="0">
                <a:solidFill>
                  <a:schemeClr val="tx1"/>
                </a:solidFill>
                <a:effectLst/>
                <a:latin typeface="+mn-lt"/>
                <a:ea typeface="+mn-ea"/>
                <a:cs typeface="+mn-cs"/>
              </a:rPr>
              <a:t>,</a:t>
            </a:r>
            <a:r>
              <a:rPr lang="en-US" sz="1200" i="1" kern="1200" baseline="-25000" dirty="0" err="1"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stands for regression coefficient for the explanatory variables which indicate the relative importance of explanatory variables to each time series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and Pierce, 2004). Whether the environmental variables are significantly related to taxa abundance was assessed by using the magnitude of the </a:t>
            </a:r>
            <a:r>
              <a:rPr lang="en-US" sz="1200" i="1" kern="1200" dirty="0" smtClean="0">
                <a:solidFill>
                  <a:schemeClr val="tx1"/>
                </a:solidFill>
                <a:effectLst/>
                <a:latin typeface="+mn-lt"/>
                <a:ea typeface="+mn-ea"/>
                <a:cs typeface="+mn-cs"/>
              </a:rPr>
              <a:t>β</a:t>
            </a:r>
            <a:r>
              <a:rPr lang="en-US" sz="1200" i="1" kern="1200" baseline="-25000" dirty="0" err="1" smtClean="0">
                <a:solidFill>
                  <a:schemeClr val="tx1"/>
                </a:solidFill>
                <a:effectLst/>
                <a:latin typeface="+mn-lt"/>
                <a:ea typeface="+mn-ea"/>
                <a:cs typeface="+mn-cs"/>
              </a:rPr>
              <a:t>k</a:t>
            </a:r>
            <a:r>
              <a:rPr lang="en-US" sz="1200" kern="1200" baseline="-25000" dirty="0" err="1" smtClean="0">
                <a:solidFill>
                  <a:schemeClr val="tx1"/>
                </a:solidFill>
                <a:effectLst/>
                <a:latin typeface="+mn-lt"/>
                <a:ea typeface="+mn-ea"/>
                <a:cs typeface="+mn-cs"/>
              </a:rPr>
              <a:t>,</a:t>
            </a:r>
            <a:r>
              <a:rPr lang="en-US" sz="1200" i="1" kern="1200" baseline="-25000" dirty="0" err="1" smtClean="0">
                <a:solidFill>
                  <a:schemeClr val="tx1"/>
                </a:solidFill>
                <a:effectLst/>
                <a:latin typeface="+mn-lt"/>
                <a:ea typeface="+mn-ea"/>
                <a:cs typeface="+mn-cs"/>
              </a:rPr>
              <a:t>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coefficients and their associated t</a:t>
            </a:r>
            <a:r>
              <a:rPr lang="fa-I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value (t-values larger than 2 in absolute value indicate a strong significant correlation); </a:t>
            </a:r>
            <a:r>
              <a:rPr lang="en-US" sz="1200" i="1" kern="1200" dirty="0" err="1" smtClean="0">
                <a:solidFill>
                  <a:schemeClr val="tx1"/>
                </a:solidFill>
                <a:effectLst/>
                <a:latin typeface="+mn-lt"/>
                <a:ea typeface="+mn-ea"/>
                <a:cs typeface="+mn-cs"/>
              </a:rPr>
              <a:t>ε</a:t>
            </a:r>
            <a:r>
              <a:rPr lang="en-US" sz="1200" i="1" kern="1200" baseline="-25000" dirty="0" err="1"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ρ</a:t>
            </a:r>
            <a:r>
              <a:rPr lang="en-US" sz="1200" i="1" kern="1200" baseline="-25000" dirty="0" err="1"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are assumed to be independent and homogeneous for each time series. They are Gaussian distributed noise with zero mean and unknown diagonal or non-diagonal covariance matrix (Ritter and Muñoz-</a:t>
            </a:r>
            <a:r>
              <a:rPr lang="en-US" sz="1200" kern="1200" dirty="0" err="1" smtClean="0">
                <a:solidFill>
                  <a:schemeClr val="tx1"/>
                </a:solidFill>
                <a:effectLst/>
                <a:latin typeface="+mn-lt"/>
                <a:ea typeface="+mn-ea"/>
                <a:cs typeface="+mn-cs"/>
              </a:rPr>
              <a:t>Carpena</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et al., 2010). The elements in the covariance matrix give the information that cannot be explained either by the common trends or by the explanatory variables (</a:t>
            </a:r>
            <a:r>
              <a:rPr lang="en-US" sz="1200" kern="1200" dirty="0" err="1" smtClean="0">
                <a:solidFill>
                  <a:schemeClr val="tx1"/>
                </a:solidFill>
                <a:effectLst/>
                <a:latin typeface="+mn-lt"/>
                <a:ea typeface="+mn-ea"/>
                <a:cs typeface="+mn-cs"/>
              </a:rPr>
              <a:t>Kisekka</a:t>
            </a:r>
            <a:r>
              <a:rPr lang="en-US" sz="1200" kern="1200" dirty="0" smtClean="0">
                <a:solidFill>
                  <a:schemeClr val="tx1"/>
                </a:solidFill>
                <a:effectLst/>
                <a:latin typeface="+mn-lt"/>
                <a:ea typeface="+mn-ea"/>
                <a:cs typeface="+mn-cs"/>
              </a:rPr>
              <a:t> et al., 2013). We tested several DFA models by choosing different combinations of numbers of common trends, explanatory variables, and symmetric non-diagonal or diagonal covariance matrix. It is worth mentioning that a higher number of common trends introduces unexplained information that cannot be interpreted easily in the DFA model. Therefore, DFA should be handled with a model that produces a reasonable ﬁt with the smallest number of common trends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et al., 2003b). The goodness-of-fit of the model can be assessed by visual inspection, the Nash-Sutcliffe coefficient of efficiency (NSE) (Nash and Sutcliffe, 1970) and the </a:t>
            </a:r>
            <a:r>
              <a:rPr lang="en-US" sz="1200" kern="1200" dirty="0" err="1" smtClean="0">
                <a:solidFill>
                  <a:schemeClr val="tx1"/>
                </a:solidFill>
                <a:effectLst/>
                <a:latin typeface="+mn-lt"/>
                <a:ea typeface="+mn-ea"/>
                <a:cs typeface="+mn-cs"/>
              </a:rPr>
              <a:t>Akaike’s</a:t>
            </a:r>
            <a:r>
              <a:rPr lang="en-US" sz="1200" kern="1200" dirty="0" smtClean="0">
                <a:solidFill>
                  <a:schemeClr val="tx1"/>
                </a:solidFill>
                <a:effectLst/>
                <a:latin typeface="+mn-lt"/>
                <a:ea typeface="+mn-ea"/>
                <a:cs typeface="+mn-cs"/>
              </a:rPr>
              <a:t> Information Criterion (AIC; (</a:t>
            </a:r>
            <a:r>
              <a:rPr lang="en-US" sz="1200" kern="1200" dirty="0" err="1" smtClean="0">
                <a:solidFill>
                  <a:schemeClr val="tx1"/>
                </a:solidFill>
                <a:effectLst/>
                <a:latin typeface="+mn-lt"/>
                <a:ea typeface="+mn-ea"/>
                <a:cs typeface="+mn-cs"/>
              </a:rPr>
              <a:t>Akaike</a:t>
            </a:r>
            <a:r>
              <a:rPr lang="en-US" sz="1200" kern="1200" dirty="0" smtClean="0">
                <a:solidFill>
                  <a:schemeClr val="tx1"/>
                </a:solidFill>
                <a:effectLst/>
                <a:latin typeface="+mn-lt"/>
                <a:ea typeface="+mn-ea"/>
                <a:cs typeface="+mn-cs"/>
              </a:rPr>
              <a:t>, 1974). NSE provides an estimate of how well the time series of each taxon is represented by the best fitting DFA model, while the AIC is a statistical criterion for model selection with the best model having the lowest AIC (</a:t>
            </a:r>
            <a:r>
              <a:rPr lang="en-US" sz="1200" kern="1200" dirty="0" err="1" smtClean="0">
                <a:solidFill>
                  <a:schemeClr val="tx1"/>
                </a:solidFill>
                <a:effectLst/>
                <a:latin typeface="+mn-lt"/>
                <a:ea typeface="+mn-ea"/>
                <a:cs typeface="+mn-cs"/>
              </a:rPr>
              <a:t>Zuur</a:t>
            </a:r>
            <a:r>
              <a:rPr lang="en-US" sz="1200" kern="1200" dirty="0" smtClean="0">
                <a:solidFill>
                  <a:schemeClr val="tx1"/>
                </a:solidFill>
                <a:effectLst/>
                <a:latin typeface="+mn-lt"/>
                <a:ea typeface="+mn-ea"/>
                <a:cs typeface="+mn-cs"/>
              </a:rPr>
              <a:t> et al., 2007). Data exploration and analysis were carried out using the software package </a:t>
            </a:r>
            <a:r>
              <a:rPr lang="en-US" sz="1200" kern="1200" dirty="0" err="1" smtClean="0">
                <a:solidFill>
                  <a:schemeClr val="tx1"/>
                </a:solidFill>
                <a:effectLst/>
                <a:latin typeface="+mn-lt"/>
                <a:ea typeface="+mn-ea"/>
                <a:cs typeface="+mn-cs"/>
              </a:rPr>
              <a:t>Brodgar</a:t>
            </a:r>
            <a:r>
              <a:rPr lang="en-US" sz="1200" kern="1200" dirty="0" smtClean="0">
                <a:solidFill>
                  <a:schemeClr val="tx1"/>
                </a:solidFill>
                <a:effectLst/>
                <a:latin typeface="+mn-lt"/>
                <a:ea typeface="+mn-ea"/>
                <a:cs typeface="+mn-cs"/>
              </a:rPr>
              <a:t> 2.7.2 (http: //www. brodgar.com).</a:t>
            </a:r>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18</a:t>
            </a:fld>
            <a:endParaRPr lang="de-DE"/>
          </a:p>
        </p:txBody>
      </p:sp>
    </p:spTree>
    <p:extLst>
      <p:ext uri="{BB962C8B-B14F-4D97-AF65-F5344CB8AC3E}">
        <p14:creationId xmlns:p14="http://schemas.microsoft.com/office/powerpoint/2010/main" val="163665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Among the 64 DFA models tested, the model consisting of two common trends, three environmental variables (SST, nitrite and silicate) fitted the data best.</a:t>
            </a:r>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19</a:t>
            </a:fld>
            <a:endParaRPr lang="de-DE"/>
          </a:p>
        </p:txBody>
      </p:sp>
    </p:spTree>
    <p:extLst>
      <p:ext uri="{BB962C8B-B14F-4D97-AF65-F5344CB8AC3E}">
        <p14:creationId xmlns:p14="http://schemas.microsoft.com/office/powerpoint/2010/main" val="209794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common trend shows a distinct decline from 1981 to 1999 and an increasing tendency thereafter. The second trend shows considerable fluctuations over time with two sharp troughs 1981 - 1986 and 1996 -1999, respectively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extremely cold winter of 1995/96 is situated within this negative NAO</a:t>
            </a:r>
            <a:r>
              <a:rPr lang="en-US" sz="1200" kern="1200" baseline="-25000" dirty="0" smtClean="0">
                <a:solidFill>
                  <a:schemeClr val="tx1"/>
                </a:solidFill>
                <a:effectLst/>
                <a:latin typeface="+mn-lt"/>
                <a:ea typeface="+mn-ea"/>
                <a:cs typeface="+mn-cs"/>
              </a:rPr>
              <a:t>WI</a:t>
            </a:r>
            <a:r>
              <a:rPr lang="en-US" sz="1200" kern="1200" dirty="0" smtClean="0">
                <a:solidFill>
                  <a:schemeClr val="tx1"/>
                </a:solidFill>
                <a:effectLst/>
                <a:latin typeface="+mn-lt"/>
                <a:ea typeface="+mn-ea"/>
                <a:cs typeface="+mn-cs"/>
              </a:rPr>
              <a:t> phase; hence one might assume that temperature may play the dominant role here, too. However, as SST was contained as environmental variable in the corresponding DFA model (Fig. 6), this trough is not related to temperature. Thus, other regional effects coupled to the NAO</a:t>
            </a:r>
            <a:r>
              <a:rPr lang="en-US" sz="1200" kern="1200" baseline="-25000" dirty="0" smtClean="0">
                <a:solidFill>
                  <a:schemeClr val="tx1"/>
                </a:solidFill>
                <a:effectLst/>
                <a:latin typeface="+mn-lt"/>
                <a:ea typeface="+mn-ea"/>
                <a:cs typeface="+mn-cs"/>
              </a:rPr>
              <a:t>WI</a:t>
            </a:r>
            <a:r>
              <a:rPr lang="en-US" sz="1200" kern="1200" dirty="0" smtClean="0">
                <a:solidFill>
                  <a:schemeClr val="tx1"/>
                </a:solidFill>
                <a:effectLst/>
                <a:latin typeface="+mn-lt"/>
                <a:ea typeface="+mn-ea"/>
                <a:cs typeface="+mn-cs"/>
              </a:rPr>
              <a:t> pattern such as anomalies in the wind fields, alteration in the direction of Atlantic inflow, or precipitation and riverine input should be taken into account in interpreting the observed pattern. Such NAO-coupled features are presumed to affect </a:t>
            </a:r>
            <a:r>
              <a:rPr lang="en-US" sz="1200" kern="1200" dirty="0" err="1" smtClean="0">
                <a:solidFill>
                  <a:schemeClr val="tx1"/>
                </a:solidFill>
                <a:effectLst/>
                <a:latin typeface="+mn-lt"/>
                <a:ea typeface="+mn-ea"/>
                <a:cs typeface="+mn-cs"/>
              </a:rPr>
              <a:t>macrobenthic</a:t>
            </a:r>
            <a:r>
              <a:rPr lang="en-US" sz="1200" kern="1200" dirty="0" smtClean="0">
                <a:solidFill>
                  <a:schemeClr val="tx1"/>
                </a:solidFill>
                <a:effectLst/>
                <a:latin typeface="+mn-lt"/>
                <a:ea typeface="+mn-ea"/>
                <a:cs typeface="+mn-cs"/>
              </a:rPr>
              <a:t> communities indirectly through primary production/food availability, larval dispersal and related ecological processes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1980s the North Sea benthos was strongly shaped by low SST (e.g., 1984-1987) resulting in reduced abundances of warm-temperate species (e.g. </a:t>
            </a:r>
            <a:r>
              <a:rPr lang="en-US" sz="1200" i="1" kern="1200" dirty="0" err="1" smtClean="0">
                <a:solidFill>
                  <a:schemeClr val="tx1"/>
                </a:solidFill>
                <a:effectLst/>
                <a:latin typeface="+mn-lt"/>
                <a:ea typeface="+mn-ea"/>
                <a:cs typeface="+mn-cs"/>
              </a:rPr>
              <a:t>Spiophanes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bombyx</a:t>
            </a:r>
            <a:r>
              <a:rPr lang="en-US" sz="1200" kern="1200" dirty="0" smtClean="0">
                <a:solidFill>
                  <a:schemeClr val="tx1"/>
                </a:solidFill>
                <a:effectLst/>
                <a:latin typeface="+mn-lt"/>
                <a:ea typeface="+mn-ea"/>
                <a:cs typeface="+mn-cs"/>
              </a:rPr>
              <a:t>) and elevated abundances of cold-temperate species (e.g. </a:t>
            </a:r>
            <a:r>
              <a:rPr lang="en-US" sz="1200" i="1" kern="1200" dirty="0" err="1" smtClean="0">
                <a:solidFill>
                  <a:schemeClr val="tx1"/>
                </a:solidFill>
                <a:effectLst/>
                <a:latin typeface="+mn-lt"/>
                <a:ea typeface="+mn-ea"/>
                <a:cs typeface="+mn-cs"/>
              </a:rPr>
              <a:t>Urothoe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poseidonis</a:t>
            </a:r>
            <a:r>
              <a:rPr lang="en-US" sz="1200" kern="1200" dirty="0" smtClean="0">
                <a:solidFill>
                  <a:schemeClr val="tx1"/>
                </a:solidFill>
                <a:effectLst/>
                <a:latin typeface="+mn-lt"/>
                <a:ea typeface="+mn-ea"/>
                <a:cs typeface="+mn-cs"/>
              </a:rPr>
              <a:t>), as well as in the occurrence of arctic-boreal species (e.g. </a:t>
            </a:r>
            <a:r>
              <a:rPr lang="en-US" sz="1200" i="1" kern="1200" dirty="0" err="1" smtClean="0">
                <a:solidFill>
                  <a:schemeClr val="tx1"/>
                </a:solidFill>
                <a:effectLst/>
                <a:latin typeface="+mn-lt"/>
                <a:ea typeface="+mn-ea"/>
                <a:cs typeface="+mn-cs"/>
              </a:rPr>
              <a:t>Nephtys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longosetosa</a:t>
            </a:r>
            <a:r>
              <a:rPr lang="en-US" sz="1200" kern="1200" dirty="0" smtClean="0">
                <a:solidFill>
                  <a:schemeClr val="tx1"/>
                </a:solidFill>
                <a:effectLst/>
                <a:latin typeface="+mn-lt"/>
                <a:ea typeface="+mn-ea"/>
                <a:cs typeface="+mn-cs"/>
              </a:rPr>
              <a:t>) in the southern part of the North Sea (</a:t>
            </a:r>
            <a:r>
              <a:rPr lang="en-US" sz="1200" kern="1200" dirty="0" err="1" smtClean="0">
                <a:solidFill>
                  <a:schemeClr val="tx1"/>
                </a:solidFill>
                <a:effectLst/>
                <a:latin typeface="+mn-lt"/>
                <a:ea typeface="+mn-ea"/>
                <a:cs typeface="+mn-cs"/>
              </a:rPr>
              <a:t>Kröncke</a:t>
            </a:r>
            <a:r>
              <a:rPr lang="en-US" sz="1200" kern="1200" dirty="0" smtClean="0">
                <a:solidFill>
                  <a:schemeClr val="tx1"/>
                </a:solidFill>
                <a:effectLst/>
                <a:latin typeface="+mn-lt"/>
                <a:ea typeface="+mn-ea"/>
                <a:cs typeface="+mn-cs"/>
              </a:rPr>
              <a:t> et al., 2001, </a:t>
            </a:r>
            <a:r>
              <a:rPr lang="en-US" sz="1200" kern="1200" dirty="0" err="1" smtClean="0">
                <a:solidFill>
                  <a:schemeClr val="tx1"/>
                </a:solidFill>
                <a:effectLst/>
                <a:latin typeface="+mn-lt"/>
                <a:ea typeface="+mn-ea"/>
                <a:cs typeface="+mn-cs"/>
              </a:rPr>
              <a:t>Wieking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Kröncke</a:t>
            </a:r>
            <a:r>
              <a:rPr lang="en-US" sz="1200" kern="1200" dirty="0" smtClean="0">
                <a:solidFill>
                  <a:schemeClr val="tx1"/>
                </a:solidFill>
                <a:effectLst/>
                <a:latin typeface="+mn-lt"/>
                <a:ea typeface="+mn-ea"/>
                <a:cs typeface="+mn-cs"/>
              </a:rPr>
              <a:t>, 2001). Additionally, a sharp trough in benthos abundances in the late 1990s coincided with the exceptionally cold winter in 1995/1996 that was the most notable event in the hydro-climate of the German Bight at that time (Reiss et al., 2006a; </a:t>
            </a:r>
            <a:r>
              <a:rPr lang="en-US" sz="1200" kern="1200" dirty="0" err="1" smtClean="0">
                <a:solidFill>
                  <a:schemeClr val="tx1"/>
                </a:solidFill>
                <a:effectLst/>
                <a:latin typeface="+mn-lt"/>
                <a:ea typeface="+mn-ea"/>
                <a:cs typeface="+mn-cs"/>
              </a:rPr>
              <a:t>Schlüter</a:t>
            </a:r>
            <a:r>
              <a:rPr lang="en-US" sz="1200" kern="1200" dirty="0" smtClean="0">
                <a:solidFill>
                  <a:schemeClr val="tx1"/>
                </a:solidFill>
                <a:effectLst/>
                <a:latin typeface="+mn-lt"/>
                <a:ea typeface="+mn-ea"/>
                <a:cs typeface="+mn-cs"/>
              </a:rPr>
              <a:t> et al., 2008). Our findings confirm the observation of Neumann et al. (2009), too, who report an increase in benthic </a:t>
            </a:r>
            <a:r>
              <a:rPr lang="en-US" sz="1200" kern="1200" dirty="0" err="1" smtClean="0">
                <a:solidFill>
                  <a:schemeClr val="tx1"/>
                </a:solidFill>
                <a:effectLst/>
                <a:latin typeface="+mn-lt"/>
                <a:ea typeface="+mn-ea"/>
                <a:cs typeface="+mn-cs"/>
              </a:rPr>
              <a:t>macrofaunal</a:t>
            </a:r>
            <a:r>
              <a:rPr lang="en-US" sz="1200" kern="1200" dirty="0" smtClean="0">
                <a:solidFill>
                  <a:schemeClr val="tx1"/>
                </a:solidFill>
                <a:effectLst/>
                <a:latin typeface="+mn-lt"/>
                <a:ea typeface="+mn-ea"/>
                <a:cs typeface="+mn-cs"/>
              </a:rPr>
              <a:t> abundance and species diversity in the southern North Sea between 2003 and 2008.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20</a:t>
            </a:fld>
            <a:endParaRPr lang="de-DE"/>
          </a:p>
        </p:txBody>
      </p:sp>
    </p:spTree>
    <p:extLst>
      <p:ext uri="{BB962C8B-B14F-4D97-AF65-F5344CB8AC3E}">
        <p14:creationId xmlns:p14="http://schemas.microsoft.com/office/powerpoint/2010/main" val="175744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NAO is a pattern of atmospheric variability in the North Atlantic region, and the derived NAO index is a measure of the strength of the sea-level air-pressure gradient between Iceland and the Azores (</a:t>
            </a:r>
            <a:r>
              <a:rPr lang="en-US" sz="1200" kern="1200" dirty="0" err="1" smtClean="0">
                <a:solidFill>
                  <a:schemeClr val="tx1"/>
                </a:solidFill>
                <a:effectLst/>
                <a:latin typeface="+mn-lt"/>
                <a:ea typeface="+mn-ea"/>
                <a:cs typeface="+mn-cs"/>
              </a:rPr>
              <a:t>Birchenough</a:t>
            </a:r>
            <a:r>
              <a:rPr lang="en-US" sz="1200" kern="1200" dirty="0" smtClean="0">
                <a:solidFill>
                  <a:schemeClr val="tx1"/>
                </a:solidFill>
                <a:effectLst/>
                <a:latin typeface="+mn-lt"/>
                <a:ea typeface="+mn-ea"/>
                <a:cs typeface="+mn-cs"/>
              </a:rPr>
              <a:t> et al., 2011). The NAO index represents an integration of several climatic variables (e.g. water temperature, prevailing wind direction and speed, precipitation) (</a:t>
            </a:r>
            <a:r>
              <a:rPr lang="en-US" sz="1200" kern="1200" dirty="0" err="1" smtClean="0">
                <a:solidFill>
                  <a:schemeClr val="tx1"/>
                </a:solidFill>
                <a:effectLst/>
                <a:latin typeface="+mn-lt"/>
                <a:ea typeface="+mn-ea"/>
                <a:cs typeface="+mn-cs"/>
              </a:rPr>
              <a:t>Birchenough</a:t>
            </a:r>
            <a:r>
              <a:rPr lang="en-US" sz="1200" kern="1200" dirty="0" smtClean="0">
                <a:solidFill>
                  <a:schemeClr val="tx1"/>
                </a:solidFill>
                <a:effectLst/>
                <a:latin typeface="+mn-lt"/>
                <a:ea typeface="+mn-ea"/>
                <a:cs typeface="+mn-cs"/>
              </a:rPr>
              <a:t> et al., 2011). During a positive NAO the westerly winds are stronger and conditions are colder and drier than average over the Northwest Atlantic (eastern Canada to Greenland) and the Mediterranean region, whereas conditions in northern Europe and the eastern United States are warmer and wetter than average (European Science Foundation, 2007).</a:t>
            </a:r>
          </a:p>
          <a:p>
            <a:r>
              <a:rPr lang="en-US" sz="1200" kern="1200" dirty="0" smtClean="0">
                <a:solidFill>
                  <a:schemeClr val="tx1"/>
                </a:solidFill>
                <a:effectLst/>
                <a:latin typeface="+mn-lt"/>
                <a:ea typeface="+mn-ea"/>
                <a:cs typeface="+mn-cs"/>
              </a:rPr>
              <a:t>Changes in diversity and community structure, and function of benthic systems, directly or indirectly related to variability in the winter NAO index, have been shown from a number of different areas in recent decades (</a:t>
            </a:r>
            <a:r>
              <a:rPr lang="en-US" sz="1200" kern="1200" dirty="0" err="1" smtClean="0">
                <a:solidFill>
                  <a:schemeClr val="tx1"/>
                </a:solidFill>
                <a:effectLst/>
                <a:latin typeface="+mn-lt"/>
                <a:ea typeface="+mn-ea"/>
                <a:cs typeface="+mn-cs"/>
              </a:rPr>
              <a:t>Frid</a:t>
            </a:r>
            <a:r>
              <a:rPr lang="en-US" sz="1200" kern="1200" dirty="0" smtClean="0">
                <a:solidFill>
                  <a:schemeClr val="tx1"/>
                </a:solidFill>
                <a:effectLst/>
                <a:latin typeface="+mn-lt"/>
                <a:ea typeface="+mn-ea"/>
                <a:cs typeface="+mn-cs"/>
              </a:rPr>
              <a:t> et al., 1996; </a:t>
            </a:r>
            <a:r>
              <a:rPr lang="en-US" sz="1200" kern="1200" dirty="0" err="1" smtClean="0">
                <a:solidFill>
                  <a:schemeClr val="tx1"/>
                </a:solidFill>
                <a:effectLst/>
                <a:latin typeface="+mn-lt"/>
                <a:ea typeface="+mn-ea"/>
                <a:cs typeface="+mn-cs"/>
              </a:rPr>
              <a:t>Kroncke</a:t>
            </a:r>
            <a:r>
              <a:rPr lang="en-US" sz="1200" kern="1200" dirty="0" smtClean="0">
                <a:solidFill>
                  <a:schemeClr val="tx1"/>
                </a:solidFill>
                <a:effectLst/>
                <a:latin typeface="+mn-lt"/>
                <a:ea typeface="+mn-ea"/>
                <a:cs typeface="+mn-cs"/>
              </a:rPr>
              <a:t> et al., 2001; </a:t>
            </a:r>
            <a:r>
              <a:rPr lang="en-US" sz="1200" kern="1200" dirty="0" err="1" smtClean="0">
                <a:solidFill>
                  <a:schemeClr val="tx1"/>
                </a:solidFill>
                <a:effectLst/>
                <a:latin typeface="+mn-lt"/>
                <a:ea typeface="+mn-ea"/>
                <a:cs typeface="+mn-cs"/>
              </a:rPr>
              <a:t>Schröder</a:t>
            </a:r>
            <a:r>
              <a:rPr lang="en-US" sz="1200" kern="1200" dirty="0" smtClean="0">
                <a:solidFill>
                  <a:schemeClr val="tx1"/>
                </a:solidFill>
                <a:effectLst/>
                <a:latin typeface="+mn-lt"/>
                <a:ea typeface="+mn-ea"/>
                <a:cs typeface="+mn-cs"/>
              </a:rPr>
              <a:t>, 2005; Neumann et al., 2008).</a:t>
            </a:r>
          </a:p>
          <a:p>
            <a:endParaRPr lang="en-US" dirty="0" smtClean="0"/>
          </a:p>
          <a:p>
            <a:r>
              <a:rPr lang="en-US" sz="1200" kern="1200" dirty="0" smtClean="0">
                <a:solidFill>
                  <a:schemeClr val="tx1"/>
                </a:solidFill>
                <a:effectLst/>
                <a:latin typeface="+mn-lt"/>
                <a:ea typeface="+mn-ea"/>
                <a:cs typeface="+mn-cs"/>
              </a:rPr>
              <a:t>In the North Sea, severe winters, which are linked to a low NAO index, as occurred in 1978/1979, and 1995/1996, led to a reduction in the abundance of benthic species in </a:t>
            </a:r>
            <a:r>
              <a:rPr lang="en-US" sz="1200" kern="1200" dirty="0" err="1" smtClean="0">
                <a:solidFill>
                  <a:schemeClr val="tx1"/>
                </a:solidFill>
                <a:effectLst/>
                <a:latin typeface="+mn-lt"/>
                <a:ea typeface="+mn-ea"/>
                <a:cs typeface="+mn-cs"/>
              </a:rPr>
              <a:t>nearshore</a:t>
            </a:r>
            <a:r>
              <a:rPr lang="en-US" sz="1200" kern="1200" dirty="0" smtClean="0">
                <a:solidFill>
                  <a:schemeClr val="tx1"/>
                </a:solidFill>
                <a:effectLst/>
                <a:latin typeface="+mn-lt"/>
                <a:ea typeface="+mn-ea"/>
                <a:cs typeface="+mn-cs"/>
              </a:rPr>
              <a:t> and offshore areas (</a:t>
            </a:r>
            <a:r>
              <a:rPr lang="en-US" sz="1200" kern="1200" dirty="0" err="1" smtClean="0">
                <a:solidFill>
                  <a:schemeClr val="tx1"/>
                </a:solidFill>
                <a:effectLst/>
                <a:latin typeface="+mn-lt"/>
                <a:ea typeface="+mn-ea"/>
                <a:cs typeface="+mn-cs"/>
              </a:rPr>
              <a:t>Kröncke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1998; </a:t>
            </a:r>
            <a:r>
              <a:rPr lang="en-US" sz="1200" kern="1200" dirty="0" err="1" smtClean="0">
                <a:solidFill>
                  <a:schemeClr val="tx1"/>
                </a:solidFill>
                <a:effectLst/>
                <a:latin typeface="+mn-lt"/>
                <a:ea typeface="+mn-ea"/>
                <a:cs typeface="+mn-cs"/>
              </a:rPr>
              <a:t>Armonies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2001; Reiss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2006; Neumann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2009). </a:t>
            </a:r>
          </a:p>
          <a:p>
            <a:r>
              <a:rPr lang="en-US" sz="1200" kern="1200" dirty="0" smtClean="0">
                <a:solidFill>
                  <a:schemeClr val="tx1"/>
                </a:solidFill>
                <a:effectLst/>
                <a:latin typeface="+mn-lt"/>
                <a:ea typeface="+mn-ea"/>
                <a:cs typeface="+mn-cs"/>
              </a:rPr>
              <a:t>Generally, cold winters reduce reproduction and production, resulting in a decrease in species number and biomass.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Occasional events such as severe winters may make the detection of long-term trends more difficult. These events also may cover long-term trends in near-shore areas. </a:t>
            </a:r>
            <a:endParaRPr lang="en-US" dirty="0"/>
          </a:p>
        </p:txBody>
      </p:sp>
      <p:sp>
        <p:nvSpPr>
          <p:cNvPr id="4" name="Slide Number Placeholder 3"/>
          <p:cNvSpPr>
            <a:spLocks noGrp="1"/>
          </p:cNvSpPr>
          <p:nvPr>
            <p:ph type="sldNum" sz="quarter" idx="10"/>
          </p:nvPr>
        </p:nvSpPr>
        <p:spPr/>
        <p:txBody>
          <a:bodyPr/>
          <a:lstStyle/>
          <a:p>
            <a:fld id="{9C65A6EE-C0DC-4D8C-9991-0F9A28C39B1A}" type="slidenum">
              <a:rPr lang="en-US" smtClean="0"/>
              <a:t>21</a:t>
            </a:fld>
            <a:endParaRPr lang="en-US"/>
          </a:p>
        </p:txBody>
      </p:sp>
    </p:spTree>
    <p:extLst>
      <p:ext uri="{BB962C8B-B14F-4D97-AF65-F5344CB8AC3E}">
        <p14:creationId xmlns:p14="http://schemas.microsoft.com/office/powerpoint/2010/main" val="64909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factor loading identified those taxa which correlated best with the overall temporal trend of the </a:t>
            </a:r>
            <a:r>
              <a:rPr lang="en-US" sz="1200" kern="1200" dirty="0" err="1" smtClean="0">
                <a:solidFill>
                  <a:schemeClr val="tx1"/>
                </a:solidFill>
                <a:effectLst/>
                <a:latin typeface="+mn-lt"/>
                <a:ea typeface="+mn-ea"/>
                <a:cs typeface="+mn-cs"/>
              </a:rPr>
              <a:t>macrofauna</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species are relatively small sized, short-lived, fast-growing deposit feeders and their abundance was either positively or negatively related to the MAFA axis and the common trends. The close relationship of these taxa to the MAFA axis and the common trends may reflect the fact that populations consisting of</a:t>
            </a:r>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23</a:t>
            </a:fld>
            <a:endParaRPr lang="de-DE"/>
          </a:p>
        </p:txBody>
      </p:sp>
    </p:spTree>
    <p:extLst>
      <p:ext uri="{BB962C8B-B14F-4D97-AF65-F5344CB8AC3E}">
        <p14:creationId xmlns:p14="http://schemas.microsoft.com/office/powerpoint/2010/main" val="326088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such “opportunistic” small sized, short-lived, fast-growing species can respond quickly and strongly (in terms of change in abundance) to environmental change (Dorsey, 1982). </a:t>
            </a:r>
          </a:p>
          <a:p>
            <a:r>
              <a:rPr lang="en-US" sz="1200" kern="1200" dirty="0" smtClean="0">
                <a:solidFill>
                  <a:schemeClr val="tx1"/>
                </a:solidFill>
                <a:effectLst/>
                <a:latin typeface="+mn-lt"/>
                <a:ea typeface="+mn-ea"/>
                <a:cs typeface="+mn-cs"/>
              </a:rPr>
              <a:t>These results also reveal the importance and dominance of opportunistic species in the German Bight. A dominance of opportunistic species is often characteristic for disturbed ecosystems (</a:t>
            </a:r>
            <a:r>
              <a:rPr lang="en-US" sz="1200" kern="1200" dirty="0" err="1" smtClean="0">
                <a:solidFill>
                  <a:schemeClr val="tx1"/>
                </a:solidFill>
                <a:effectLst/>
                <a:latin typeface="+mn-lt"/>
                <a:ea typeface="+mn-ea"/>
                <a:cs typeface="+mn-cs"/>
              </a:rPr>
              <a:t>Borja</a:t>
            </a:r>
            <a:r>
              <a:rPr lang="en-US" sz="1200" kern="1200" dirty="0" smtClean="0">
                <a:solidFill>
                  <a:schemeClr val="tx1"/>
                </a:solidFill>
                <a:effectLst/>
                <a:latin typeface="+mn-lt"/>
                <a:ea typeface="+mn-ea"/>
                <a:cs typeface="+mn-cs"/>
              </a:rPr>
              <a:t> et al., 2003; Thrush et al., 1998). Opportunistic species are characterized by high reproduction rate and rapid development and thus, are capable to proliferate as a result of ecological impact of anthropogenic stressors (Como et al., 2007; Demopoulos and Smith, 2010; Dorsey, 1982).</a:t>
            </a:r>
            <a:endParaRPr lang="en-US" dirty="0" smtClean="0"/>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24</a:t>
            </a:fld>
            <a:endParaRPr lang="de-DE"/>
          </a:p>
        </p:txBody>
      </p:sp>
    </p:spTree>
    <p:extLst>
      <p:ext uri="{BB962C8B-B14F-4D97-AF65-F5344CB8AC3E}">
        <p14:creationId xmlns:p14="http://schemas.microsoft.com/office/powerpoint/2010/main" val="13547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test for homogeneity of multivariate dispersions revealed no differences among the three sampling sites (i.e. </a:t>
            </a:r>
            <a:r>
              <a:rPr lang="en-US" sz="1200" dirty="0" err="1" smtClean="0"/>
              <a:t>FSd</a:t>
            </a:r>
            <a:r>
              <a:rPr lang="en-US" sz="1200" dirty="0" smtClean="0"/>
              <a:t>, </a:t>
            </a:r>
            <a:r>
              <a:rPr lang="en-US" sz="1200" dirty="0" err="1" smtClean="0"/>
              <a:t>SSd</a:t>
            </a:r>
            <a:r>
              <a:rPr lang="en-US" sz="1200" dirty="0" smtClean="0"/>
              <a:t> and WB; p &gt; 0.05). Several environmental parameters may have contributed to the observed homogenization of benthic assemblages. However theoretical and empirical surveys have demonstrated that increased homogeneity mainly owing to anthropogenic and climatic disturbances (</a:t>
            </a:r>
            <a:r>
              <a:rPr lang="en-US" sz="1200" dirty="0" smtClean="0">
                <a:hlinkClick r:id="rId3" action="ppaction://hlinkfile" tooltip="Passy, 2007 #2404"/>
              </a:rPr>
              <a:t>Passy and Blanchet, 2007</a:t>
            </a:r>
            <a:r>
              <a:rPr lang="en-US" sz="1200" dirty="0" smtClean="0"/>
              <a:t>). Widespread anthropogenic and climatic pressures increase the harshness of habitat conditions and thus, reduce compositional heterogeneity among sites by decreasing the stochastic processes in structuring assemblages (</a:t>
            </a:r>
            <a:r>
              <a:rPr lang="en-US" sz="1200" dirty="0" smtClean="0">
                <a:hlinkClick r:id="rId4" action="ppaction://hlinkfile" tooltip="Donohue, 2009 #2403"/>
              </a:rPr>
              <a:t>Donohue et al., 2009</a:t>
            </a:r>
            <a:r>
              <a:rPr lang="en-US" sz="1200" dirty="0" smtClean="0"/>
              <a:t>; </a:t>
            </a:r>
            <a:r>
              <a:rPr lang="en-US" sz="1200" dirty="0" smtClean="0">
                <a:hlinkClick r:id="rId5" action="ppaction://hlinkfile" tooltip="Olden, 2004 #2405"/>
              </a:rPr>
              <a:t>Olden and </a:t>
            </a:r>
            <a:r>
              <a:rPr lang="en-US" sz="1200" dirty="0" err="1" smtClean="0">
                <a:hlinkClick r:id="rId5" action="ppaction://hlinkfile" tooltip="Olden, 2004 #2405"/>
              </a:rPr>
              <a:t>Poff</a:t>
            </a:r>
            <a:r>
              <a:rPr lang="en-US" sz="1200" dirty="0" smtClean="0">
                <a:hlinkClick r:id="rId5" action="ppaction://hlinkfile" tooltip="Olden, 2004 #2405"/>
              </a:rPr>
              <a:t>, 2004</a:t>
            </a:r>
            <a:r>
              <a:rPr lang="en-US" sz="1200" dirty="0" smtClean="0"/>
              <a:t>).</a:t>
            </a:r>
          </a:p>
          <a:p>
            <a:endParaRPr lang="de-DE" dirty="0" smtClean="0"/>
          </a:p>
          <a:p>
            <a:r>
              <a:rPr lang="en-US" dirty="0" smtClean="0"/>
              <a:t>there are several (often infinitely many) directions in which the process may evolve.</a:t>
            </a:r>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25</a:t>
            </a:fld>
            <a:endParaRPr lang="de-DE"/>
          </a:p>
        </p:txBody>
      </p:sp>
    </p:spTree>
    <p:extLst>
      <p:ext uri="{BB962C8B-B14F-4D97-AF65-F5344CB8AC3E}">
        <p14:creationId xmlns:p14="http://schemas.microsoft.com/office/powerpoint/2010/main" val="404613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3</a:t>
            </a:fld>
            <a:endParaRPr lang="de-DE"/>
          </a:p>
        </p:txBody>
      </p:sp>
    </p:spTree>
    <p:extLst>
      <p:ext uri="{BB962C8B-B14F-4D97-AF65-F5344CB8AC3E}">
        <p14:creationId xmlns:p14="http://schemas.microsoft.com/office/powerpoint/2010/main" val="183243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North Sea various anthropogenic stressors (e.g. bottom trawling, eutrophication) have modified the benthic communities towards a suppression of large, long-living species, which were replaced by small, opportunistic species (Kaiser and Spencer, 1996). For example, continuous physical disturbance of the seafloor by bottom trawling prevents the recovery of benthic species with multi-annual life spans, low recruitment and slow post-recruitment development (Kroger, 2003). These organisms are out-competed by opportunistic taxa with high recruitment rates and are, thus, at high risk of regional extinction (</a:t>
            </a:r>
            <a:r>
              <a:rPr lang="en-US" sz="1200" kern="1200" dirty="0" err="1" smtClean="0">
                <a:solidFill>
                  <a:schemeClr val="tx1"/>
                </a:solidFill>
                <a:effectLst/>
                <a:latin typeface="+mn-lt"/>
                <a:ea typeface="+mn-ea"/>
                <a:cs typeface="+mn-cs"/>
              </a:rPr>
              <a:t>Calabretta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Oviatt</a:t>
            </a:r>
            <a:r>
              <a:rPr lang="en-US" sz="1200" kern="1200" dirty="0" smtClean="0">
                <a:solidFill>
                  <a:schemeClr val="tx1"/>
                </a:solidFill>
                <a:effectLst/>
                <a:latin typeface="+mn-lt"/>
                <a:ea typeface="+mn-ea"/>
                <a:cs typeface="+mn-cs"/>
              </a:rPr>
              <a:t>, 2008). </a:t>
            </a:r>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26</a:t>
            </a:fld>
            <a:endParaRPr lang="de-DE"/>
          </a:p>
        </p:txBody>
      </p:sp>
    </p:spTree>
    <p:extLst>
      <p:ext uri="{BB962C8B-B14F-4D97-AF65-F5344CB8AC3E}">
        <p14:creationId xmlns:p14="http://schemas.microsoft.com/office/powerpoint/2010/main" val="2202387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65A6EE-C0DC-4D8C-9991-0F9A28C39B1A}" type="slidenum">
              <a:rPr lang="en-US" smtClean="0"/>
              <a:t>27</a:t>
            </a:fld>
            <a:endParaRPr lang="en-US"/>
          </a:p>
        </p:txBody>
      </p:sp>
    </p:spTree>
    <p:extLst>
      <p:ext uri="{BB962C8B-B14F-4D97-AF65-F5344CB8AC3E}">
        <p14:creationId xmlns:p14="http://schemas.microsoft.com/office/powerpoint/2010/main" val="22369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Ecosystems are composed of different compartments, such as the marine benthos and  </a:t>
            </a:r>
            <a:r>
              <a:rPr lang="en-US" sz="1200" b="1" kern="1200" dirty="0" err="1" smtClean="0">
                <a:solidFill>
                  <a:schemeClr val="tx1"/>
                </a:solidFill>
                <a:effectLst/>
                <a:latin typeface="+mn-lt"/>
                <a:ea typeface="+mn-ea"/>
                <a:cs typeface="+mn-cs"/>
              </a:rPr>
              <a:t>pelagos</a:t>
            </a:r>
            <a:r>
              <a:rPr lang="en-US" sz="1200" b="1" kern="1200" dirty="0" smtClean="0">
                <a:solidFill>
                  <a:schemeClr val="tx1"/>
                </a:solidFill>
                <a:effectLst/>
                <a:latin typeface="+mn-lt"/>
                <a:ea typeface="+mn-ea"/>
                <a:cs typeface="+mn-cs"/>
              </a:rPr>
              <a:t> and, within these, the physical, chemical and </a:t>
            </a:r>
            <a:r>
              <a:rPr lang="en-US" sz="1200" b="1" kern="1200" dirty="0" smtClean="0">
                <a:solidFill>
                  <a:schemeClr val="tx1"/>
                </a:solidFill>
                <a:effectLst/>
                <a:latin typeface="+mn-lt"/>
                <a:ea typeface="+mn-ea"/>
                <a:cs typeface="+mn-cs"/>
              </a:rPr>
              <a:t>bio</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logical </a:t>
            </a:r>
            <a:r>
              <a:rPr lang="en-US" sz="1200" b="1" kern="1200" dirty="0" smtClean="0">
                <a:solidFill>
                  <a:schemeClr val="tx1"/>
                </a:solidFill>
                <a:effectLst/>
                <a:latin typeface="+mn-lt"/>
                <a:ea typeface="+mn-ea"/>
                <a:cs typeface="+mn-cs"/>
              </a:rPr>
              <a:t>components that  interact in order to maintain functioning</a:t>
            </a:r>
            <a:r>
              <a:rPr lang="en-US" sz="1200" kern="1200" dirty="0" smtClean="0">
                <a:solidFill>
                  <a:schemeClr val="tx1"/>
                </a:solidFill>
                <a:effectLst/>
                <a:latin typeface="+mn-lt"/>
                <a:ea typeface="+mn-ea"/>
                <a:cs typeface="+mn-cs"/>
              </a:rPr>
              <a:t>. ecosystems are extremely complex  and no one variable can describe all of the processes, properties or activities that are  involved in their functioning (</a:t>
            </a:r>
            <a:r>
              <a:rPr lang="en-US" sz="1200" kern="1200" dirty="0" err="1" smtClean="0">
                <a:solidFill>
                  <a:schemeClr val="tx1"/>
                </a:solidFill>
                <a:effectLst/>
                <a:latin typeface="+mn-lt"/>
                <a:ea typeface="+mn-ea"/>
                <a:cs typeface="+mn-cs"/>
              </a:rPr>
              <a:t>Giller</a:t>
            </a:r>
            <a:r>
              <a:rPr lang="en-US" sz="1200" kern="1200" dirty="0" smtClean="0">
                <a:solidFill>
                  <a:schemeClr val="tx1"/>
                </a:solidFill>
                <a:effectLst/>
                <a:latin typeface="+mn-lt"/>
                <a:ea typeface="+mn-ea"/>
                <a:cs typeface="+mn-cs"/>
              </a:rPr>
              <a:t> et al., 2004). </a:t>
            </a:r>
            <a:r>
              <a:rPr lang="en-US" sz="1200" b="1" kern="1200" dirty="0" smtClean="0">
                <a:solidFill>
                  <a:schemeClr val="tx1"/>
                </a:solidFill>
                <a:effectLst/>
                <a:latin typeface="+mn-lt"/>
                <a:ea typeface="+mn-ea"/>
                <a:cs typeface="+mn-cs"/>
              </a:rPr>
              <a:t>In marine ecosystems, at present, it is both </a:t>
            </a:r>
            <a:r>
              <a:rPr lang="en-US" sz="1200" b="1" kern="1200" dirty="0" err="1" smtClean="0">
                <a:solidFill>
                  <a:schemeClr val="tx1"/>
                </a:solidFill>
                <a:effectLst/>
                <a:latin typeface="+mn-lt"/>
                <a:ea typeface="+mn-ea"/>
                <a:cs typeface="+mn-cs"/>
              </a:rPr>
              <a:t>conceptuallly</a:t>
            </a:r>
            <a:r>
              <a:rPr lang="en-US" sz="1200" b="1" kern="1200" dirty="0" smtClean="0">
                <a:solidFill>
                  <a:schemeClr val="tx1"/>
                </a:solidFill>
                <a:effectLst/>
                <a:latin typeface="+mn-lt"/>
                <a:ea typeface="+mn-ea"/>
                <a:cs typeface="+mn-cs"/>
              </a:rPr>
              <a:t> and methodologically  difficult to address the functioning of the entire ecosystem</a:t>
            </a:r>
            <a:r>
              <a:rPr lang="en-US" sz="1200" kern="1200" dirty="0" smtClean="0">
                <a:solidFill>
                  <a:schemeClr val="tx1"/>
                </a:solidFill>
                <a:effectLst/>
                <a:latin typeface="+mn-lt"/>
                <a:ea typeface="+mn-ea"/>
                <a:cs typeface="+mn-cs"/>
              </a:rPr>
              <a:t>. </a:t>
            </a:r>
            <a:r>
              <a:rPr lang="en-US" sz="1200" b="1" kern="1200" dirty="0" smtClean="0">
                <a:solidFill>
                  <a:schemeClr val="tx2">
                    <a:lumMod val="75000"/>
                  </a:schemeClr>
                </a:solidFill>
                <a:effectLst/>
                <a:latin typeface="+mn-lt"/>
                <a:ea typeface="+mn-ea"/>
                <a:cs typeface="+mn-cs"/>
              </a:rPr>
              <a:t>Studies often use measures of one  aspect of functioning, such as indicators of biogeochemical  processes or energy  </a:t>
            </a:r>
            <a:r>
              <a:rPr lang="en-US" sz="1200" b="1" kern="1200" dirty="0" err="1" smtClean="0">
                <a:solidFill>
                  <a:schemeClr val="tx2">
                    <a:lumMod val="75000"/>
                  </a:schemeClr>
                </a:solidFill>
                <a:effectLst/>
                <a:latin typeface="+mn-lt"/>
                <a:ea typeface="+mn-ea"/>
                <a:cs typeface="+mn-cs"/>
              </a:rPr>
              <a:t>transfer.</a:t>
            </a:r>
            <a:r>
              <a:rPr lang="en-US" sz="1200" kern="1200" dirty="0" err="1"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regards to  these </a:t>
            </a:r>
            <a:r>
              <a:rPr lang="en-US" sz="1200" kern="1200" dirty="0" err="1" smtClean="0">
                <a:solidFill>
                  <a:schemeClr val="tx1"/>
                </a:solidFill>
                <a:effectLst/>
                <a:latin typeface="+mn-lt"/>
                <a:ea typeface="+mn-ea"/>
                <a:cs typeface="+mn-cs"/>
              </a:rPr>
              <a:t>issuues</a:t>
            </a:r>
            <a:r>
              <a:rPr lang="en-US" sz="1200" b="1" kern="1200" dirty="0" smtClean="0">
                <a:solidFill>
                  <a:schemeClr val="tx1"/>
                </a:solidFill>
                <a:effectLst/>
                <a:latin typeface="+mn-lt"/>
                <a:ea typeface="+mn-ea"/>
                <a:cs typeface="+mn-cs"/>
              </a:rPr>
              <a:t>, it may be appropriate to consider a single element  of ecosystem functioning, such as benthic functioning.</a:t>
            </a:r>
            <a:r>
              <a:rPr lang="en-US" sz="1200" kern="1200" dirty="0" smtClean="0">
                <a:solidFill>
                  <a:schemeClr val="tx1"/>
                </a:solidFill>
                <a:effectLst/>
                <a:latin typeface="+mn-lt"/>
                <a:ea typeface="+mn-ea"/>
                <a:cs typeface="+mn-cs"/>
              </a:rPr>
              <a:t> As this approach addresses  only one aspect of the whole marine ecosystem, it can  be termed ecological  functioning.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flow of energy and materials through the biotic/abiotic component of ecosystem”</a:t>
            </a:r>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6</a:t>
            </a:fld>
            <a:endParaRPr lang="de-DE"/>
          </a:p>
        </p:txBody>
      </p:sp>
    </p:spTree>
    <p:extLst>
      <p:ext uri="{BB962C8B-B14F-4D97-AF65-F5344CB8AC3E}">
        <p14:creationId xmlns:p14="http://schemas.microsoft.com/office/powerpoint/2010/main" val="343613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approaches have been proposed for assessing functional responses, including trophic group analysis (</a:t>
            </a:r>
            <a:r>
              <a:rPr lang="en-US" sz="1200" kern="1200" dirty="0" err="1" smtClean="0">
                <a:solidFill>
                  <a:schemeClr val="tx1"/>
                </a:solidFill>
                <a:effectLst/>
                <a:latin typeface="+mn-lt"/>
                <a:ea typeface="+mn-ea"/>
                <a:cs typeface="+mn-cs"/>
              </a:rPr>
              <a:t>Desrosiers</a:t>
            </a:r>
            <a:r>
              <a:rPr lang="en-US" sz="1200" kern="1200" dirty="0" smtClean="0">
                <a:solidFill>
                  <a:schemeClr val="tx1"/>
                </a:solidFill>
                <a:effectLst/>
                <a:latin typeface="+mn-lt"/>
                <a:ea typeface="+mn-ea"/>
                <a:cs typeface="+mn-cs"/>
              </a:rPr>
              <a:t> et al. 2000), functional group analysis (</a:t>
            </a:r>
            <a:r>
              <a:rPr lang="en-US" sz="1200" kern="1200" dirty="0" err="1" smtClean="0">
                <a:solidFill>
                  <a:schemeClr val="tx1"/>
                </a:solidFill>
                <a:effectLst/>
                <a:latin typeface="+mn-lt"/>
                <a:ea typeface="+mn-ea"/>
                <a:cs typeface="+mn-cs"/>
              </a:rPr>
              <a:t>Bonsdorff</a:t>
            </a:r>
            <a:r>
              <a:rPr lang="en-US" sz="1200" kern="1200" dirty="0" smtClean="0">
                <a:solidFill>
                  <a:schemeClr val="tx1"/>
                </a:solidFill>
                <a:effectLst/>
                <a:latin typeface="+mn-lt"/>
                <a:ea typeface="+mn-ea"/>
                <a:cs typeface="+mn-cs"/>
              </a:rPr>
              <a:t> &amp; Pearson, 1999; Pearson, 2001) and integrative indices such as the index of biotic integrity (</a:t>
            </a:r>
            <a:r>
              <a:rPr lang="en-US" sz="1200" kern="1200" dirty="0" err="1" smtClean="0">
                <a:solidFill>
                  <a:schemeClr val="tx1"/>
                </a:solidFill>
                <a:effectLst/>
                <a:latin typeface="+mn-lt"/>
                <a:ea typeface="+mn-ea"/>
                <a:cs typeface="+mn-cs"/>
              </a:rPr>
              <a:t>Borja</a:t>
            </a:r>
            <a:r>
              <a:rPr lang="en-US" sz="1200" kern="1200" dirty="0" smtClean="0">
                <a:solidFill>
                  <a:schemeClr val="tx1"/>
                </a:solidFill>
                <a:effectLst/>
                <a:latin typeface="+mn-lt"/>
                <a:ea typeface="+mn-ea"/>
                <a:cs typeface="+mn-cs"/>
              </a:rPr>
              <a:t> et al. 2000).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Biological traits analysis is one of the most promising of the recently proposed approaches (</a:t>
            </a:r>
            <a:r>
              <a:rPr lang="en-US" sz="1200" kern="1200" dirty="0" err="1" smtClean="0">
                <a:solidFill>
                  <a:schemeClr val="tx1"/>
                </a:solidFill>
                <a:effectLst/>
                <a:latin typeface="+mn-lt"/>
                <a:ea typeface="+mn-ea"/>
                <a:cs typeface="+mn-cs"/>
              </a:rPr>
              <a:t>Statzner</a:t>
            </a:r>
            <a:r>
              <a:rPr lang="en-US" sz="1200" kern="1200" dirty="0" smtClean="0">
                <a:solidFill>
                  <a:schemeClr val="tx1"/>
                </a:solidFill>
                <a:effectLst/>
                <a:latin typeface="+mn-lt"/>
                <a:ea typeface="+mn-ea"/>
                <a:cs typeface="+mn-cs"/>
              </a:rPr>
              <a:t> et al., 1994).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BTA was initiated in lentic systems (</a:t>
            </a:r>
            <a:r>
              <a:rPr lang="en-US" sz="1200" kern="1200" dirty="0" err="1" smtClean="0">
                <a:solidFill>
                  <a:schemeClr val="tx1"/>
                </a:solidFill>
                <a:effectLst/>
                <a:latin typeface="+mn-lt"/>
                <a:ea typeface="+mn-ea"/>
                <a:cs typeface="+mn-cs"/>
              </a:rPr>
              <a:t>Statzner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1994)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developed by </a:t>
            </a:r>
            <a:r>
              <a:rPr lang="en-US" sz="1200" kern="1200" dirty="0" err="1" smtClean="0">
                <a:solidFill>
                  <a:schemeClr val="tx1"/>
                </a:solidFill>
                <a:effectLst/>
                <a:latin typeface="+mn-lt"/>
                <a:ea typeface="+mn-ea"/>
                <a:cs typeface="+mn-cs"/>
              </a:rPr>
              <a:t>Bremner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Frid</a:t>
            </a:r>
            <a:r>
              <a:rPr lang="en-US" sz="1200" kern="1200" dirty="0" smtClean="0">
                <a:solidFill>
                  <a:schemeClr val="tx1"/>
                </a:solidFill>
                <a:effectLst/>
                <a:latin typeface="+mn-lt"/>
                <a:ea typeface="+mn-ea"/>
                <a:cs typeface="+mn-cs"/>
              </a:rPr>
              <a:t> and Rogers </a:t>
            </a:r>
            <a:r>
              <a:rPr lang="en-US" sz="1200" b="1" kern="1200" dirty="0" smtClean="0">
                <a:solidFill>
                  <a:schemeClr val="tx1"/>
                </a:solidFill>
                <a:effectLst/>
                <a:latin typeface="+mn-lt"/>
                <a:ea typeface="+mn-ea"/>
                <a:cs typeface="+mn-cs"/>
              </a:rPr>
              <a:t>for application to marine ecosystems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Frid</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2001; </a:t>
            </a:r>
            <a:r>
              <a:rPr lang="en-US" sz="1200" kern="1200" dirty="0" err="1" smtClean="0">
                <a:solidFill>
                  <a:schemeClr val="tx1"/>
                </a:solidFill>
                <a:effectLst/>
                <a:latin typeface="+mn-lt"/>
                <a:ea typeface="+mn-ea"/>
                <a:cs typeface="+mn-cs"/>
              </a:rPr>
              <a:t>Bremner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2003, 2006a, 2006b).</a:t>
            </a:r>
          </a:p>
          <a:p>
            <a:r>
              <a:rPr lang="en-US" sz="1200" kern="1200" dirty="0" smtClean="0">
                <a:solidFill>
                  <a:schemeClr val="tx1"/>
                </a:solidFill>
                <a:effectLst/>
                <a:latin typeface="+mn-lt"/>
                <a:ea typeface="+mn-ea"/>
                <a:cs typeface="+mn-cs"/>
              </a:rPr>
              <a:t>The approach, biological traits analysis (BTA), uses biological traits of benthic taxa as indicators of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key aspects of functioning. It focuses on the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attributes that contribute to the maintenance of ecosystem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processes and properties.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differs from previous trait-based approaches (e.g. trophic or functional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groups) as it </a:t>
            </a:r>
            <a:r>
              <a:rPr lang="en-US" sz="1200" kern="1200" dirty="0" err="1" smtClean="0">
                <a:solidFill>
                  <a:schemeClr val="tx1"/>
                </a:solidFill>
                <a:effectLst/>
                <a:latin typeface="+mn-lt"/>
                <a:ea typeface="+mn-ea"/>
                <a:cs typeface="+mn-cs"/>
              </a:rPr>
              <a:t>utilises</a:t>
            </a:r>
            <a:r>
              <a:rPr lang="en-US" sz="1200" kern="1200" dirty="0" smtClean="0">
                <a:solidFill>
                  <a:schemeClr val="tx1"/>
                </a:solidFill>
                <a:effectLst/>
                <a:latin typeface="+mn-lt"/>
                <a:ea typeface="+mn-ea"/>
                <a:cs typeface="+mn-cs"/>
              </a:rPr>
              <a:t> a wider range </a:t>
            </a:r>
            <a:r>
              <a:rPr lang="en-US" sz="1200" b="1" kern="1200" dirty="0" smtClean="0">
                <a:solidFill>
                  <a:schemeClr val="tx1"/>
                </a:solidFill>
                <a:effectLst/>
                <a:latin typeface="+mn-lt"/>
                <a:ea typeface="+mn-ea"/>
                <a:cs typeface="+mn-cs"/>
              </a:rPr>
              <a:t>of information on organism functional traits</a:t>
            </a:r>
            <a:r>
              <a:rPr lang="en-US" sz="1200" kern="1200" dirty="0" smtClean="0">
                <a:solidFill>
                  <a:schemeClr val="tx1"/>
                </a:solidFill>
                <a:effectLst/>
                <a:latin typeface="+mn-lt"/>
                <a:ea typeface="+mn-ea"/>
                <a:cs typeface="+mn-cs"/>
              </a:rPr>
              <a:t>. It can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applied to any taxonomic level or organism group and can incorporate indicators of several different aspects of functioning.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7</a:t>
            </a:fld>
            <a:endParaRPr lang="de-DE"/>
          </a:p>
        </p:txBody>
      </p:sp>
    </p:spTree>
    <p:extLst>
      <p:ext uri="{BB962C8B-B14F-4D97-AF65-F5344CB8AC3E}">
        <p14:creationId xmlns:p14="http://schemas.microsoft.com/office/powerpoint/2010/main" val="54221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BTA is based on the assumption that </a:t>
            </a:r>
            <a:r>
              <a:rPr lang="en-US" sz="1200" kern="1200" dirty="0" err="1" smtClean="0">
                <a:solidFill>
                  <a:schemeClr val="tx1"/>
                </a:solidFill>
                <a:effectLst/>
                <a:latin typeface="+mn-lt"/>
                <a:ea typeface="+mn-ea"/>
                <a:cs typeface="+mn-cs"/>
              </a:rPr>
              <a:t>phylogenetically</a:t>
            </a:r>
            <a:r>
              <a:rPr lang="en-US" sz="1200" kern="1200" dirty="0" smtClean="0">
                <a:solidFill>
                  <a:schemeClr val="tx1"/>
                </a:solidFill>
                <a:effectLst/>
                <a:latin typeface="+mn-lt"/>
                <a:ea typeface="+mn-ea"/>
                <a:cs typeface="+mn-cs"/>
              </a:rPr>
              <a:t> unrelated organisms might have evolved similar biological adaptation, thus leading to functional similarity, combined with taxonomic dissimilarity (</a:t>
            </a:r>
            <a:r>
              <a:rPr lang="en-US" sz="1200" kern="1200" dirty="0" err="1" smtClean="0">
                <a:solidFill>
                  <a:schemeClr val="tx1"/>
                </a:solidFill>
                <a:effectLst/>
                <a:latin typeface="+mn-lt"/>
                <a:ea typeface="+mn-ea"/>
                <a:cs typeface="+mn-cs"/>
              </a:rPr>
              <a:t>Dolédec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Statzner</a:t>
            </a:r>
            <a:r>
              <a:rPr lang="en-US" sz="1200" kern="1200" dirty="0" smtClean="0">
                <a:solidFill>
                  <a:schemeClr val="tx1"/>
                </a:solidFill>
                <a:effectLst/>
                <a:latin typeface="+mn-lt"/>
                <a:ea typeface="+mn-ea"/>
                <a:cs typeface="+mn-cs"/>
              </a:rPr>
              <a:t>, 1994).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BTA provides a link among species, environments and ecosystem processes, and is particularly useful for the investigation of anthropogenic impacts on ecological functioning (</a:t>
            </a:r>
            <a:r>
              <a:rPr lang="en-US" sz="1200" kern="1200" dirty="0" err="1" smtClean="0">
                <a:solidFill>
                  <a:schemeClr val="tx1"/>
                </a:solidFill>
                <a:effectLst/>
                <a:latin typeface="+mn-lt"/>
                <a:ea typeface="+mn-ea"/>
                <a:cs typeface="+mn-cs"/>
              </a:rPr>
              <a:t>Bremner</a:t>
            </a:r>
            <a:r>
              <a:rPr lang="en-US" sz="1200" kern="1200" dirty="0" smtClean="0">
                <a:solidFill>
                  <a:schemeClr val="tx1"/>
                </a:solidFill>
                <a:effectLst/>
                <a:latin typeface="+mn-lt"/>
                <a:ea typeface="+mn-ea"/>
                <a:cs typeface="+mn-cs"/>
              </a:rPr>
              <a:t>, 2005),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since species traits are the main properties by which organisms influence ecosystem processes (</a:t>
            </a:r>
            <a:r>
              <a:rPr lang="en-US" sz="1200" kern="1200" dirty="0" err="1" smtClean="0">
                <a:solidFill>
                  <a:schemeClr val="tx1"/>
                </a:solidFill>
                <a:effectLst/>
                <a:latin typeface="+mn-lt"/>
                <a:ea typeface="+mn-ea"/>
                <a:cs typeface="+mn-cs"/>
              </a:rPr>
              <a:t>Petchey</a:t>
            </a:r>
            <a:r>
              <a:rPr lang="en-US" sz="1200" kern="1200" dirty="0" smtClean="0">
                <a:solidFill>
                  <a:schemeClr val="tx1"/>
                </a:solidFill>
                <a:effectLst/>
                <a:latin typeface="+mn-lt"/>
                <a:ea typeface="+mn-ea"/>
                <a:cs typeface="+mn-cs"/>
              </a:rPr>
              <a:t> and Gaston, 2006).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Nevertheless, organisms that fulfill similar ecological roles may not always respond to stressors in the same way as they are likely to differ in other, more subtle ways although they share some important attributes.</a:t>
            </a:r>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8</a:t>
            </a:fld>
            <a:endParaRPr lang="de-DE"/>
          </a:p>
        </p:txBody>
      </p:sp>
    </p:spTree>
    <p:extLst>
      <p:ext uri="{BB962C8B-B14F-4D97-AF65-F5344CB8AC3E}">
        <p14:creationId xmlns:p14="http://schemas.microsoft.com/office/powerpoint/2010/main" val="173984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traits were broken down into 70 modalities to include the range of possible attributes of individual taxa. For example, the larval development trait was separated into three modalities including </a:t>
            </a:r>
            <a:r>
              <a:rPr lang="en-US" sz="1200" kern="1200" dirty="0" err="1" smtClean="0">
                <a:solidFill>
                  <a:schemeClr val="tx1"/>
                </a:solidFill>
                <a:effectLst/>
                <a:latin typeface="+mn-lt"/>
                <a:ea typeface="+mn-ea"/>
                <a:cs typeface="+mn-cs"/>
              </a:rPr>
              <a:t>planktotrophic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lechitotrophic</a:t>
            </a:r>
            <a:r>
              <a:rPr lang="en-US" sz="1200" kern="1200" dirty="0" smtClean="0">
                <a:solidFill>
                  <a:schemeClr val="tx1"/>
                </a:solidFill>
                <a:effectLst/>
                <a:latin typeface="+mn-lt"/>
                <a:ea typeface="+mn-ea"/>
                <a:cs typeface="+mn-cs"/>
              </a:rPr>
              <a:t> and direct development (Table 3.1).</a:t>
            </a:r>
          </a:p>
          <a:p>
            <a:endParaRPr lang="en-US" dirty="0" smtClean="0"/>
          </a:p>
          <a:p>
            <a:r>
              <a:rPr lang="en-US" dirty="0" smtClean="0"/>
              <a:t>1. </a:t>
            </a:r>
            <a:r>
              <a:rPr lang="en-US" sz="1200" b="0" i="0" u="none" strike="noStrike" kern="1200" dirty="0" err="1" smtClean="0">
                <a:solidFill>
                  <a:schemeClr val="tx1"/>
                </a:solidFill>
                <a:effectLst/>
                <a:latin typeface="+mn-lt"/>
                <a:ea typeface="+mn-ea"/>
                <a:cs typeface="+mn-cs"/>
              </a:rPr>
              <a:t>Magelona</a:t>
            </a:r>
            <a:r>
              <a:rPr lang="en-US" sz="1200" b="0" i="0" u="none" strike="noStrike" kern="1200" dirty="0" smtClean="0">
                <a:solidFill>
                  <a:schemeClr val="tx1"/>
                </a:solidFill>
                <a:effectLst/>
                <a:latin typeface="+mn-lt"/>
                <a:ea typeface="+mn-ea"/>
                <a:cs typeface="+mn-cs"/>
              </a:rPr>
              <a:t> mirabilis</a:t>
            </a:r>
            <a:r>
              <a:rPr lang="en-US" dirty="0" smtClean="0"/>
              <a:t> </a:t>
            </a:r>
          </a:p>
          <a:p>
            <a:r>
              <a:rPr lang="en-US" dirty="0" smtClean="0"/>
              <a:t>2.</a:t>
            </a:r>
            <a:r>
              <a:rPr lang="en-US" b="1" dirty="0" smtClean="0"/>
              <a:t> </a:t>
            </a:r>
            <a:r>
              <a:rPr lang="en-US" b="1" dirty="0" err="1" smtClean="0"/>
              <a:t>Polyphysia</a:t>
            </a:r>
            <a:r>
              <a:rPr lang="en-US" b="1" dirty="0" smtClean="0"/>
              <a:t> </a:t>
            </a:r>
            <a:r>
              <a:rPr lang="en-US" b="1" dirty="0" err="1" smtClean="0"/>
              <a:t>crassa</a:t>
            </a:r>
            <a:endParaRPr lang="en-US" b="1" dirty="0" smtClean="0"/>
          </a:p>
          <a:p>
            <a:endParaRPr lang="en-US" b="1" dirty="0" smtClean="0"/>
          </a:p>
          <a:p>
            <a:r>
              <a:rPr lang="en-US" b="1" dirty="0" smtClean="0"/>
              <a:t>4.</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Eudorella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truncatula</a:t>
            </a:r>
            <a:r>
              <a:rPr lang="en-US" dirty="0" smtClean="0"/>
              <a:t> </a:t>
            </a:r>
          </a:p>
          <a:p>
            <a:r>
              <a:rPr lang="en-US" dirty="0" smtClean="0"/>
              <a:t>5.Crangon </a:t>
            </a:r>
            <a:r>
              <a:rPr lang="en-US" dirty="0" err="1" smtClean="0"/>
              <a:t>crangon</a:t>
            </a:r>
            <a:endParaRPr lang="en-US" dirty="0" smtClean="0"/>
          </a:p>
          <a:p>
            <a:r>
              <a:rPr lang="en-US" dirty="0" smtClean="0"/>
              <a:t>6.</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Bittium</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reticulatum</a:t>
            </a:r>
            <a:r>
              <a:rPr lang="en-US" dirty="0" smtClean="0"/>
              <a:t> </a:t>
            </a:r>
          </a:p>
          <a:p>
            <a:r>
              <a:rPr lang="en-US" dirty="0" smtClean="0"/>
              <a:t>7.</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Limnoria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lignorum</a:t>
            </a:r>
            <a:r>
              <a:rPr lang="en-US" dirty="0" smtClean="0"/>
              <a:t> </a:t>
            </a:r>
          </a:p>
          <a:p>
            <a:r>
              <a:rPr lang="en-US" dirty="0" smtClean="0"/>
              <a:t>-----------------------------------------------------------------------------------------</a:t>
            </a:r>
          </a:p>
          <a:p>
            <a:r>
              <a:rPr lang="en-US" dirty="0" err="1" smtClean="0"/>
              <a:t>Arctica</a:t>
            </a:r>
            <a:r>
              <a:rPr lang="en-US" dirty="0" smtClean="0"/>
              <a:t> </a:t>
            </a:r>
            <a:r>
              <a:rPr lang="en-US" dirty="0" err="1" smtClean="0"/>
              <a:t>islandica</a:t>
            </a:r>
            <a:r>
              <a:rPr lang="en-US" dirty="0" smtClean="0"/>
              <a:t>  (http://www.seawater.no)</a:t>
            </a:r>
          </a:p>
          <a:p>
            <a:endParaRPr lang="en-US" dirty="0" smtClean="0"/>
          </a:p>
          <a:p>
            <a:r>
              <a:rPr lang="en-US" sz="1200" b="0" i="0" u="none" strike="noStrike" kern="1200" dirty="0" err="1" smtClean="0">
                <a:solidFill>
                  <a:schemeClr val="tx1"/>
                </a:solidFill>
                <a:effectLst/>
                <a:latin typeface="+mn-lt"/>
                <a:ea typeface="+mn-ea"/>
                <a:cs typeface="+mn-cs"/>
              </a:rPr>
              <a:t>Corystes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cassivelaunus</a:t>
            </a:r>
            <a:r>
              <a:rPr lang="en-US" dirty="0" smtClean="0"/>
              <a:t> (http://www.marlin.ac.uk)</a:t>
            </a:r>
          </a:p>
          <a:p>
            <a:endParaRPr lang="en-US" dirty="0" smtClean="0"/>
          </a:p>
          <a:p>
            <a:r>
              <a:rPr lang="en-US" dirty="0" err="1" smtClean="0"/>
              <a:t>Echinocardium</a:t>
            </a:r>
            <a:r>
              <a:rPr lang="en-US" dirty="0" smtClean="0"/>
              <a:t> </a:t>
            </a:r>
            <a:r>
              <a:rPr lang="en-US" dirty="0" err="1" smtClean="0"/>
              <a:t>cordatum</a:t>
            </a:r>
            <a:r>
              <a:rPr lang="en-US" dirty="0" smtClean="0"/>
              <a:t> (http://www.natuurlijkmooi.net)</a:t>
            </a:r>
          </a:p>
          <a:p>
            <a:endParaRPr lang="en-US" dirty="0" smtClean="0"/>
          </a:p>
          <a:p>
            <a:r>
              <a:rPr lang="en-US" sz="1200" b="0" i="0" u="none" strike="noStrike" kern="1200" dirty="0" err="1" smtClean="0">
                <a:solidFill>
                  <a:schemeClr val="tx1"/>
                </a:solidFill>
                <a:effectLst/>
                <a:latin typeface="+mn-lt"/>
                <a:ea typeface="+mn-ea"/>
                <a:cs typeface="+mn-cs"/>
              </a:rPr>
              <a:t>Scalibregma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inflatum</a:t>
            </a:r>
            <a:r>
              <a:rPr lang="en-US" dirty="0" smtClean="0"/>
              <a:t>  (http://www.marlin.ac.uk)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9</a:t>
            </a:fld>
            <a:endParaRPr lang="de-DE"/>
          </a:p>
        </p:txBody>
      </p:sp>
    </p:spTree>
    <p:extLst>
      <p:ext uri="{BB962C8B-B14F-4D97-AF65-F5344CB8AC3E}">
        <p14:creationId xmlns:p14="http://schemas.microsoft.com/office/powerpoint/2010/main" val="102741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difficult to classify some species and some traits unequivocally to a single modality; many species display multi-faceted behavior, depending on the specific conditions and resources available (</a:t>
            </a:r>
            <a:r>
              <a:rPr lang="en-US" sz="1200" kern="1200" dirty="0" err="1" smtClean="0">
                <a:solidFill>
                  <a:schemeClr val="tx1"/>
                </a:solidFill>
                <a:effectLst/>
                <a:latin typeface="+mn-lt"/>
                <a:ea typeface="+mn-ea"/>
                <a:cs typeface="+mn-cs"/>
              </a:rPr>
              <a:t>Paganelli</a:t>
            </a:r>
            <a:r>
              <a:rPr lang="en-US" sz="1200" kern="1200" dirty="0" smtClean="0">
                <a:solidFill>
                  <a:schemeClr val="tx1"/>
                </a:solidFill>
                <a:effectLst/>
                <a:latin typeface="+mn-lt"/>
                <a:ea typeface="+mn-ea"/>
                <a:cs typeface="+mn-cs"/>
              </a:rPr>
              <a:t> et al., 2012).Individual taxa (i.e. species or genus) were scored for their affinity to each modality using fuzzy coding (</a:t>
            </a:r>
            <a:r>
              <a:rPr lang="en-US" sz="1200" kern="1200" dirty="0" err="1" smtClean="0">
                <a:solidFill>
                  <a:schemeClr val="tx1"/>
                </a:solidFill>
                <a:effectLst/>
                <a:latin typeface="+mn-lt"/>
                <a:ea typeface="+mn-ea"/>
                <a:cs typeface="+mn-cs"/>
              </a:rPr>
              <a:t>Chevenet</a:t>
            </a:r>
            <a:r>
              <a:rPr lang="en-US" sz="1200" kern="1200" dirty="0" smtClean="0">
                <a:solidFill>
                  <a:schemeClr val="tx1"/>
                </a:solidFill>
                <a:effectLst/>
                <a:latin typeface="+mn-lt"/>
                <a:ea typeface="+mn-ea"/>
                <a:cs typeface="+mn-cs"/>
              </a:rPr>
              <a:t> et al., 1994).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scoring range of 0 to 3 was used with an affinity score of zero indicating no association of the taxon with a trait category, whilst a score of three indicates a high affinity for a given trait category. For example </a:t>
            </a:r>
            <a:r>
              <a:rPr lang="en-US" sz="1200" i="1" kern="1200" dirty="0" err="1" smtClean="0">
                <a:solidFill>
                  <a:schemeClr val="tx1"/>
                </a:solidFill>
                <a:effectLst/>
                <a:latin typeface="+mn-lt"/>
                <a:ea typeface="+mn-ea"/>
                <a:cs typeface="+mn-cs"/>
              </a:rPr>
              <a:t>Pisione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remota</a:t>
            </a:r>
            <a:r>
              <a:rPr lang="en-US" sz="1200" kern="1200" dirty="0" smtClean="0">
                <a:solidFill>
                  <a:schemeClr val="tx1"/>
                </a:solidFill>
                <a:effectLst/>
                <a:latin typeface="+mn-lt"/>
                <a:ea typeface="+mn-ea"/>
                <a:cs typeface="+mn-cs"/>
              </a:rPr>
              <a:t> are mostly predator/scavenger organisms but may also deposit feed, so they were coded 1 (surface/subsurface deposit feeder), 2 (predator/scavenger) for the trait variable ‘feeding habit’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affinity of a species to a particular modality was unknown and there was no information available for the assessment, a score of 0 was given for all the modalities associated with that species so as not to influence the final result. In this way, each species is replaced by the average profile for the corresponding trait and a species with this score will not be taken into account for the rest of the analyses (</a:t>
            </a:r>
            <a:r>
              <a:rPr lang="en-US" sz="1200" kern="1200" dirty="0" err="1" smtClean="0">
                <a:solidFill>
                  <a:schemeClr val="tx1"/>
                </a:solidFill>
                <a:effectLst/>
                <a:latin typeface="+mn-lt"/>
                <a:ea typeface="+mn-ea"/>
                <a:cs typeface="+mn-cs"/>
              </a:rPr>
              <a:t>Chevenet</a:t>
            </a:r>
            <a:r>
              <a:rPr lang="en-US" sz="1200" kern="1200" dirty="0" smtClean="0">
                <a:solidFill>
                  <a:schemeClr val="tx1"/>
                </a:solidFill>
                <a:effectLst/>
                <a:latin typeface="+mn-lt"/>
                <a:ea typeface="+mn-ea"/>
                <a:cs typeface="+mn-cs"/>
              </a:rPr>
              <a:t> et al., 1994).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Missing data will be supplemented by using information from congener species and from species in the closest taxonomic level.</a:t>
            </a:r>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10</a:t>
            </a:fld>
            <a:endParaRPr lang="de-DE"/>
          </a:p>
        </p:txBody>
      </p:sp>
    </p:spTree>
    <p:extLst>
      <p:ext uri="{BB962C8B-B14F-4D97-AF65-F5344CB8AC3E}">
        <p14:creationId xmlns:p14="http://schemas.microsoft.com/office/powerpoint/2010/main" val="106259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A6EE-C0DC-4D8C-9991-0F9A28C39B1A}" type="slidenum">
              <a:rPr lang="en-US" smtClean="0"/>
              <a:t>11</a:t>
            </a:fld>
            <a:endParaRPr lang="en-US"/>
          </a:p>
        </p:txBody>
      </p:sp>
    </p:spTree>
    <p:extLst>
      <p:ext uri="{BB962C8B-B14F-4D97-AF65-F5344CB8AC3E}">
        <p14:creationId xmlns:p14="http://schemas.microsoft.com/office/powerpoint/2010/main" val="339577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AA1DE-356D-4746-95BE-A2388A749611}" type="slidenum">
              <a:rPr lang="de-DE" smtClean="0"/>
              <a:pPr/>
              <a:t>13</a:t>
            </a:fld>
            <a:endParaRPr lang="de-DE"/>
          </a:p>
        </p:txBody>
      </p:sp>
    </p:spTree>
    <p:extLst>
      <p:ext uri="{BB962C8B-B14F-4D97-AF65-F5344CB8AC3E}">
        <p14:creationId xmlns:p14="http://schemas.microsoft.com/office/powerpoint/2010/main" val="264715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11" descr="Logo_AWI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8587" y="468820"/>
            <a:ext cx="2621832" cy="379909"/>
          </a:xfrm>
          <a:prstGeom prst="rect">
            <a:avLst/>
          </a:prstGeom>
        </p:spPr>
      </p:pic>
      <p:cxnSp>
        <p:nvCxnSpPr>
          <p:cNvPr id="6" name="Gerade Verbindung 5"/>
          <p:cNvCxnSpPr/>
          <p:nvPr userDrawn="1"/>
        </p:nvCxnSpPr>
        <p:spPr>
          <a:xfrm>
            <a:off x="418689" y="996905"/>
            <a:ext cx="836173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 6" descr="HG_LOGO_S_ENG_RGB.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5569" y="6082875"/>
            <a:ext cx="936399" cy="413842"/>
          </a:xfrm>
          <a:prstGeom prst="rect">
            <a:avLst/>
          </a:prstGeom>
        </p:spPr>
      </p:pic>
      <p:grpSp>
        <p:nvGrpSpPr>
          <p:cNvPr id="8" name="Gruppierung 7"/>
          <p:cNvGrpSpPr/>
          <p:nvPr userDrawn="1"/>
        </p:nvGrpSpPr>
        <p:grpSpPr>
          <a:xfrm>
            <a:off x="9088086" y="2084652"/>
            <a:ext cx="63902" cy="671247"/>
            <a:chOff x="6286375" y="1956861"/>
            <a:chExt cx="63902" cy="527154"/>
          </a:xfrm>
        </p:grpSpPr>
        <p:sp>
          <p:nvSpPr>
            <p:cNvPr id="9" name="Rechteck 8"/>
            <p:cNvSpPr/>
            <p:nvPr/>
          </p:nvSpPr>
          <p:spPr>
            <a:xfrm>
              <a:off x="6286375" y="1956861"/>
              <a:ext cx="63902" cy="175718"/>
            </a:xfrm>
            <a:prstGeom prst="rect">
              <a:avLst/>
            </a:prstGeom>
            <a:solidFill>
              <a:srgbClr val="141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6286375" y="2132579"/>
              <a:ext cx="63902" cy="175718"/>
            </a:xfrm>
            <a:prstGeom prst="rect">
              <a:avLst/>
            </a:prstGeom>
            <a:solidFill>
              <a:srgbClr val="8612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6286375" y="2308297"/>
              <a:ext cx="63902" cy="175718"/>
            </a:xfrm>
            <a:prstGeom prst="rect">
              <a:avLst/>
            </a:prstGeom>
            <a:solidFill>
              <a:srgbClr val="E99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1643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19601" y="385795"/>
            <a:ext cx="8330195" cy="604805"/>
          </a:xfrm>
          <a:prstGeom prst="rect">
            <a:avLst/>
          </a:prstGeom>
        </p:spPr>
        <p:txBody>
          <a:bodyPr anchor="t"/>
          <a:lstStyle/>
          <a:p>
            <a:r>
              <a:rPr lang="de-DE" dirty="0" smtClean="0"/>
              <a:t>Mastertitelformat bearbeiten</a:t>
            </a:r>
            <a:endParaRPr lang="de-DE" dirty="0"/>
          </a:p>
        </p:txBody>
      </p:sp>
      <p:sp>
        <p:nvSpPr>
          <p:cNvPr id="4" name="Datumsplatzhalter 3"/>
          <p:cNvSpPr>
            <a:spLocks noGrp="1"/>
          </p:cNvSpPr>
          <p:nvPr>
            <p:ph type="dt" sz="half" idx="10"/>
          </p:nvPr>
        </p:nvSpPr>
        <p:spPr/>
        <p:txBody>
          <a:bodyPr/>
          <a:lstStyle/>
          <a:p>
            <a:fld id="{F8CDB100-AFAB-4596-A6B0-18794E7490FC}" type="datetime1">
              <a:rPr lang="de-DE" smtClean="0"/>
              <a:t>18.07.2014</a:t>
            </a:fld>
            <a:endParaRPr lang="de-DE"/>
          </a:p>
        </p:txBody>
      </p:sp>
      <p:sp>
        <p:nvSpPr>
          <p:cNvPr id="5" name="Fußzeilenplatzhalter 4"/>
          <p:cNvSpPr>
            <a:spLocks noGrp="1"/>
          </p:cNvSpPr>
          <p:nvPr>
            <p:ph type="ftr" sz="quarter" idx="11"/>
          </p:nvPr>
        </p:nvSpPr>
        <p:spPr/>
        <p:txBody>
          <a:bodyPr/>
          <a:lstStyle/>
          <a:p>
            <a:endParaRPr lang="de-DE" dirty="0"/>
          </a:p>
        </p:txBody>
      </p:sp>
      <p:sp>
        <p:nvSpPr>
          <p:cNvPr id="13" name="Inhaltsplatzhalter 2"/>
          <p:cNvSpPr>
            <a:spLocks noGrp="1"/>
          </p:cNvSpPr>
          <p:nvPr>
            <p:ph idx="1"/>
          </p:nvPr>
        </p:nvSpPr>
        <p:spPr>
          <a:xfrm>
            <a:off x="418689" y="1181100"/>
            <a:ext cx="8331107" cy="5115991"/>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16" name="Bild 15" descr="HG_LOGO_S_ENG_RG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6258" y="6512842"/>
            <a:ext cx="683868" cy="302236"/>
          </a:xfrm>
          <a:prstGeom prst="rect">
            <a:avLst/>
          </a:prstGeom>
        </p:spPr>
      </p:pic>
      <p:pic>
        <p:nvPicPr>
          <p:cNvPr id="15" name="Bild 14" descr="AWI_WortBildmarke_Farb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068" y="417661"/>
            <a:ext cx="1090955" cy="486839"/>
          </a:xfrm>
          <a:prstGeom prst="rect">
            <a:avLst/>
          </a:prstGeom>
        </p:spPr>
      </p:pic>
      <p:cxnSp>
        <p:nvCxnSpPr>
          <p:cNvPr id="10" name="Gerade Verbindung 9"/>
          <p:cNvCxnSpPr/>
          <p:nvPr userDrawn="1"/>
        </p:nvCxnSpPr>
        <p:spPr>
          <a:xfrm>
            <a:off x="418689" y="996905"/>
            <a:ext cx="836173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nvGrpSpPr>
          <p:cNvPr id="11" name="Gruppierung 10"/>
          <p:cNvGrpSpPr/>
          <p:nvPr userDrawn="1"/>
        </p:nvGrpSpPr>
        <p:grpSpPr>
          <a:xfrm>
            <a:off x="9088086" y="2084652"/>
            <a:ext cx="63902" cy="671247"/>
            <a:chOff x="6286375" y="1956861"/>
            <a:chExt cx="63902" cy="527154"/>
          </a:xfrm>
        </p:grpSpPr>
        <p:sp>
          <p:nvSpPr>
            <p:cNvPr id="12" name="Rechteck 11"/>
            <p:cNvSpPr/>
            <p:nvPr/>
          </p:nvSpPr>
          <p:spPr>
            <a:xfrm>
              <a:off x="6286375" y="1956861"/>
              <a:ext cx="63902" cy="175718"/>
            </a:xfrm>
            <a:prstGeom prst="rect">
              <a:avLst/>
            </a:prstGeom>
            <a:solidFill>
              <a:srgbClr val="141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6286375" y="2132579"/>
              <a:ext cx="63902" cy="175718"/>
            </a:xfrm>
            <a:prstGeom prst="rect">
              <a:avLst/>
            </a:prstGeom>
            <a:solidFill>
              <a:srgbClr val="8612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p:cNvSpPr/>
            <p:nvPr/>
          </p:nvSpPr>
          <p:spPr>
            <a:xfrm>
              <a:off x="6286375" y="2308297"/>
              <a:ext cx="63902" cy="175718"/>
            </a:xfrm>
            <a:prstGeom prst="rect">
              <a:avLst/>
            </a:prstGeom>
            <a:solidFill>
              <a:srgbClr val="E994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1643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371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7620000" cy="4373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C16FC-5F74-43DD-92C5-A9089DDF097E}" type="datetime1">
              <a:rPr lang="de-DE" smtClean="0"/>
              <a:t>18.07.2014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29092A0B-DCC2-49DD-AC9C-62339177768C}" type="slidenum">
              <a:rPr lang="en-US" smtClean="0"/>
              <a:t>‹#›</a:t>
            </a:fld>
            <a:endParaRPr lang="en-US"/>
          </a:p>
        </p:txBody>
      </p:sp>
    </p:spTree>
    <p:extLst>
      <p:ext uri="{BB962C8B-B14F-4D97-AF65-F5344CB8AC3E}">
        <p14:creationId xmlns:p14="http://schemas.microsoft.com/office/powerpoint/2010/main" val="3631657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550156"/>
            <a:ext cx="812822" cy="307844"/>
          </a:xfrm>
          <a:prstGeom prst="rect">
            <a:avLst/>
          </a:prstGeom>
        </p:spPr>
        <p:txBody>
          <a:bodyPr vert="horz" lIns="91440" tIns="45720" rIns="91440" bIns="45720" rtlCol="0" anchor="ctr"/>
          <a:lstStyle>
            <a:lvl1pPr algn="l">
              <a:defRPr sz="900">
                <a:solidFill>
                  <a:schemeClr val="tx1">
                    <a:tint val="75000"/>
                  </a:schemeClr>
                </a:solidFill>
              </a:defRPr>
            </a:lvl1pPr>
          </a:lstStyle>
          <a:p>
            <a:fld id="{EDF315AA-E13A-444E-9367-6469D0DD7597}" type="datetime1">
              <a:rPr lang="de-DE" smtClean="0"/>
              <a:t>18.07.2014</a:t>
            </a:fld>
            <a:endParaRPr lang="de-DE" dirty="0"/>
          </a:p>
        </p:txBody>
      </p:sp>
      <p:sp>
        <p:nvSpPr>
          <p:cNvPr id="5" name="Fußzeilenplatzhalter 4"/>
          <p:cNvSpPr>
            <a:spLocks noGrp="1"/>
          </p:cNvSpPr>
          <p:nvPr>
            <p:ph type="ftr" sz="quarter" idx="3"/>
          </p:nvPr>
        </p:nvSpPr>
        <p:spPr>
          <a:xfrm>
            <a:off x="1270022" y="6550156"/>
            <a:ext cx="5711878" cy="307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p>
        </p:txBody>
      </p:sp>
    </p:spTree>
    <p:extLst>
      <p:ext uri="{BB962C8B-B14F-4D97-AF65-F5344CB8AC3E}">
        <p14:creationId xmlns:p14="http://schemas.microsoft.com/office/powerpoint/2010/main" val="228627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3200" b="1" i="0" kern="1200">
          <a:solidFill>
            <a:schemeClr val="tx1">
              <a:lumMod val="75000"/>
              <a:lumOff val="2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171700" indent="-3429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9" Type="http://schemas.openxmlformats.org/officeDocument/2006/relationships/diagramLayout" Target="../diagrams/layout10.xml"/><Relationship Id="rId3" Type="http://schemas.openxmlformats.org/officeDocument/2006/relationships/diagramData" Target="../diagrams/data3.xml"/><Relationship Id="rId21" Type="http://schemas.openxmlformats.org/officeDocument/2006/relationships/diagramColors" Target="../diagrams/colors6.xml"/><Relationship Id="rId34" Type="http://schemas.openxmlformats.org/officeDocument/2006/relationships/diagramLayout" Target="../diagrams/layout9.xml"/><Relationship Id="rId42" Type="http://schemas.microsoft.com/office/2007/relationships/diagramDrawing" Target="../diagrams/drawing10.xml"/><Relationship Id="rId47" Type="http://schemas.microsoft.com/office/2007/relationships/diagramDrawing" Target="../diagrams/drawing11.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diagramData" Target="../diagrams/data9.xml"/><Relationship Id="rId38" Type="http://schemas.openxmlformats.org/officeDocument/2006/relationships/diagramData" Target="../diagrams/data10.xml"/><Relationship Id="rId46" Type="http://schemas.openxmlformats.org/officeDocument/2006/relationships/diagramColors" Target="../diagrams/colors11.xml"/><Relationship Id="rId2" Type="http://schemas.openxmlformats.org/officeDocument/2006/relationships/notesSlide" Target="../notesSlides/notesSlide10.xml"/><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41"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37" Type="http://schemas.microsoft.com/office/2007/relationships/diagramDrawing" Target="../diagrams/drawing9.xml"/><Relationship Id="rId40" Type="http://schemas.openxmlformats.org/officeDocument/2006/relationships/diagramQuickStyle" Target="../diagrams/quickStyle10.xml"/><Relationship Id="rId45" Type="http://schemas.openxmlformats.org/officeDocument/2006/relationships/diagramQuickStyle" Target="../diagrams/quickStyle11.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36" Type="http://schemas.openxmlformats.org/officeDocument/2006/relationships/diagramColors" Target="../diagrams/colors9.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4" Type="http://schemas.openxmlformats.org/officeDocument/2006/relationships/diagramLayout" Target="../diagrams/layout11.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 Id="rId35" Type="http://schemas.openxmlformats.org/officeDocument/2006/relationships/diagramQuickStyle" Target="../diagrams/quickStyle9.xml"/><Relationship Id="rId43" Type="http://schemas.openxmlformats.org/officeDocument/2006/relationships/diagramData" Target="../diagrams/data11.xml"/><Relationship Id="rId48"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310" y="1824645"/>
            <a:ext cx="6919810" cy="1200329"/>
          </a:xfrm>
          <a:prstGeom prst="rect">
            <a:avLst/>
          </a:prstGeom>
        </p:spPr>
        <p:txBody>
          <a:bodyPr wrap="square">
            <a:spAutoFit/>
          </a:bodyPr>
          <a:lstStyle/>
          <a:p>
            <a:pPr algn="just">
              <a:lnSpc>
                <a:spcPct val="150000"/>
              </a:lnSpc>
            </a:pPr>
            <a:r>
              <a:rPr lang="en-US" sz="2400" dirty="0"/>
              <a:t>Climate variability effects on long-term </a:t>
            </a:r>
            <a:r>
              <a:rPr lang="en-US" sz="2400" dirty="0" err="1" smtClean="0"/>
              <a:t>macrofaunal</a:t>
            </a:r>
            <a:r>
              <a:rPr lang="en-US" sz="2400" dirty="0" smtClean="0"/>
              <a:t> </a:t>
            </a:r>
            <a:r>
              <a:rPr lang="en-US" sz="2400" dirty="0"/>
              <a:t>abundance trends in the </a:t>
            </a:r>
            <a:r>
              <a:rPr lang="en-US" sz="2400" dirty="0" smtClean="0"/>
              <a:t>North Sea</a:t>
            </a:r>
            <a:endParaRPr lang="en-US" sz="2400" dirty="0"/>
          </a:p>
        </p:txBody>
      </p:sp>
      <p:sp>
        <p:nvSpPr>
          <p:cNvPr id="3" name="TextBox 2"/>
          <p:cNvSpPr txBox="1"/>
          <p:nvPr/>
        </p:nvSpPr>
        <p:spPr>
          <a:xfrm>
            <a:off x="838624" y="3796768"/>
            <a:ext cx="1646605" cy="369332"/>
          </a:xfrm>
          <a:prstGeom prst="rect">
            <a:avLst/>
          </a:prstGeom>
          <a:noFill/>
        </p:spPr>
        <p:txBody>
          <a:bodyPr wrap="none" rtlCol="0">
            <a:spAutoFit/>
          </a:bodyPr>
          <a:lstStyle/>
          <a:p>
            <a:r>
              <a:rPr lang="de-DE" dirty="0" smtClean="0"/>
              <a:t>Mehdi Shojaei</a:t>
            </a:r>
            <a:endParaRPr lang="en-US" dirty="0"/>
          </a:p>
        </p:txBody>
      </p:sp>
      <p:sp>
        <p:nvSpPr>
          <p:cNvPr id="4" name="Rectangle 3"/>
          <p:cNvSpPr/>
          <p:nvPr/>
        </p:nvSpPr>
        <p:spPr>
          <a:xfrm>
            <a:off x="-4016789" y="4335549"/>
            <a:ext cx="2043088" cy="600164"/>
          </a:xfrm>
          <a:prstGeom prst="rect">
            <a:avLst/>
          </a:prstGeom>
        </p:spPr>
        <p:txBody>
          <a:bodyPr wrap="square">
            <a:spAutoFit/>
          </a:bodyPr>
          <a:lstStyle/>
          <a:p>
            <a:pPr algn="just"/>
            <a:r>
              <a:rPr lang="en-US" sz="1100" dirty="0">
                <a:solidFill>
                  <a:schemeClr val="tx2">
                    <a:lumMod val="60000"/>
                    <a:lumOff val="40000"/>
                  </a:schemeClr>
                </a:solidFill>
                <a:latin typeface="Candara" panose="020E0502030303020204" pitchFamily="34" charset="0"/>
              </a:rPr>
              <a:t>The Alfred Wegener Institute, Helmholtz Centre for Polar and Marine Research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44" y="302412"/>
            <a:ext cx="639058" cy="639056"/>
          </a:xfrm>
          <a:prstGeom prst="rect">
            <a:avLst/>
          </a:prstGeom>
        </p:spPr>
      </p:pic>
      <p:sp>
        <p:nvSpPr>
          <p:cNvPr id="11" name="TextBox 10"/>
          <p:cNvSpPr txBox="1"/>
          <p:nvPr/>
        </p:nvSpPr>
        <p:spPr>
          <a:xfrm>
            <a:off x="1087500" y="496695"/>
            <a:ext cx="1451038" cy="292388"/>
          </a:xfrm>
          <a:prstGeom prst="rect">
            <a:avLst/>
          </a:prstGeom>
          <a:noFill/>
        </p:spPr>
        <p:txBody>
          <a:bodyPr wrap="none" rtlCol="0">
            <a:spAutoFit/>
          </a:bodyPr>
          <a:lstStyle/>
          <a:p>
            <a:pPr algn="just"/>
            <a:r>
              <a:rPr lang="en-US" sz="1300" dirty="0" smtClean="0">
                <a:latin typeface="Berlin Sans FB" panose="020E0602020502020306" pitchFamily="34" charset="0"/>
              </a:rPr>
              <a:t>Bremen University</a:t>
            </a:r>
            <a:endParaRPr lang="en-US" sz="1300" dirty="0">
              <a:latin typeface="Berlin Sans FB" panose="020E0602020502020306" pitchFamily="34" charset="0"/>
            </a:endParaRPr>
          </a:p>
        </p:txBody>
      </p:sp>
      <p:sp>
        <p:nvSpPr>
          <p:cNvPr id="12" name="TextBox 11"/>
          <p:cNvSpPr txBox="1"/>
          <p:nvPr/>
        </p:nvSpPr>
        <p:spPr>
          <a:xfrm>
            <a:off x="-3612552" y="5170762"/>
            <a:ext cx="1484702" cy="430887"/>
          </a:xfrm>
          <a:prstGeom prst="rect">
            <a:avLst/>
          </a:prstGeom>
          <a:noFill/>
        </p:spPr>
        <p:txBody>
          <a:bodyPr wrap="none" rtlCol="0">
            <a:spAutoFit/>
          </a:bodyPr>
          <a:lstStyle/>
          <a:p>
            <a:pPr algn="just"/>
            <a:r>
              <a:rPr lang="en-US" sz="1100" dirty="0">
                <a:solidFill>
                  <a:schemeClr val="tx2">
                    <a:lumMod val="60000"/>
                    <a:lumOff val="40000"/>
                  </a:schemeClr>
                </a:solidFill>
                <a:latin typeface="Candara" panose="020E0502030303020204" pitchFamily="34" charset="0"/>
              </a:rPr>
              <a:t>Earth System Science </a:t>
            </a:r>
            <a:endParaRPr lang="en-US" sz="1100" dirty="0" smtClean="0">
              <a:solidFill>
                <a:schemeClr val="tx2">
                  <a:lumMod val="60000"/>
                  <a:lumOff val="40000"/>
                </a:schemeClr>
              </a:solidFill>
              <a:latin typeface="Candara" panose="020E0502030303020204" pitchFamily="34" charset="0"/>
            </a:endParaRPr>
          </a:p>
          <a:p>
            <a:pPr algn="just"/>
            <a:r>
              <a:rPr lang="en-US" sz="1100" dirty="0" smtClean="0">
                <a:solidFill>
                  <a:schemeClr val="tx2">
                    <a:lumMod val="60000"/>
                    <a:lumOff val="40000"/>
                  </a:schemeClr>
                </a:solidFill>
                <a:latin typeface="Candara" panose="020E0502030303020204" pitchFamily="34" charset="0"/>
              </a:rPr>
              <a:t>Research </a:t>
            </a:r>
            <a:r>
              <a:rPr lang="en-US" sz="1100" dirty="0">
                <a:solidFill>
                  <a:schemeClr val="tx2">
                    <a:lumMod val="60000"/>
                    <a:lumOff val="40000"/>
                  </a:schemeClr>
                </a:solidFill>
                <a:latin typeface="Candara" panose="020E0502030303020204" pitchFamily="34" charset="0"/>
              </a:rPr>
              <a:t>School</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953" y="3326924"/>
            <a:ext cx="1123504" cy="504094"/>
          </a:xfrm>
          <a:prstGeom prst="rect">
            <a:avLst/>
          </a:prstGeom>
        </p:spPr>
      </p:pic>
      <p:pic>
        <p:nvPicPr>
          <p:cNvPr id="5122" name="Picture 2"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15" y="5312596"/>
            <a:ext cx="1178391" cy="11778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1900" y="6528201"/>
            <a:ext cx="3892412" cy="261610"/>
          </a:xfrm>
          <a:prstGeom prst="rect">
            <a:avLst/>
          </a:prstGeom>
          <a:noFill/>
        </p:spPr>
        <p:txBody>
          <a:bodyPr wrap="none" rtlCol="0">
            <a:spAutoFit/>
          </a:bodyPr>
          <a:lstStyle/>
          <a:p>
            <a:r>
              <a:rPr lang="en-US" sz="1100" i="1" dirty="0" err="1" smtClean="0"/>
              <a:t>Prof.Dr</a:t>
            </a:r>
            <a:r>
              <a:rPr lang="en-US" sz="1100" i="1" dirty="0" smtClean="0"/>
              <a:t>. </a:t>
            </a:r>
            <a:r>
              <a:rPr lang="en-US" sz="1100" i="1" dirty="0" err="1" smtClean="0"/>
              <a:t>T.Brey</a:t>
            </a:r>
            <a:r>
              <a:rPr lang="en-US" sz="1100" i="1" dirty="0" smtClean="0"/>
              <a:t>   </a:t>
            </a:r>
            <a:r>
              <a:rPr lang="en-US" sz="1100" i="1" dirty="0" smtClean="0"/>
              <a:t>      </a:t>
            </a:r>
            <a:r>
              <a:rPr lang="en-US" sz="1100" i="1" dirty="0" smtClean="0"/>
              <a:t>Dr. </a:t>
            </a:r>
            <a:r>
              <a:rPr lang="en-US" sz="1100" i="1" dirty="0" err="1" smtClean="0"/>
              <a:t>L.Gutow</a:t>
            </a:r>
            <a:r>
              <a:rPr lang="en-US" sz="1100" i="1" dirty="0" smtClean="0"/>
              <a:t>      </a:t>
            </a:r>
            <a:r>
              <a:rPr lang="en-US" sz="1100" i="1" dirty="0" smtClean="0"/>
              <a:t>          </a:t>
            </a:r>
            <a:r>
              <a:rPr lang="en-US" sz="1100" i="1" dirty="0" smtClean="0"/>
              <a:t>Dr. </a:t>
            </a:r>
            <a:r>
              <a:rPr lang="en-US" sz="1100" i="1" dirty="0" err="1" smtClean="0"/>
              <a:t>J.Dannheaim</a:t>
            </a:r>
            <a:endParaRPr lang="en-US" sz="1100" i="1" dirty="0"/>
          </a:p>
        </p:txBody>
      </p:sp>
      <p:pic>
        <p:nvPicPr>
          <p:cNvPr id="5124" name="Picture 4" descr="http://www.awi.de/typo3temp/pics/27b0f870b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6787" y="5306410"/>
            <a:ext cx="1190958" cy="11909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awi.de/typo3temp/pics/ab06cc376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773" y="5287323"/>
            <a:ext cx="1190958" cy="11909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1534" y="429603"/>
            <a:ext cx="690138" cy="493436"/>
          </a:xfrm>
          <a:prstGeom prst="rect">
            <a:avLst/>
          </a:prstGeom>
        </p:spPr>
      </p:pic>
      <p:sp>
        <p:nvSpPr>
          <p:cNvPr id="17" name="TextBox 16"/>
          <p:cNvSpPr txBox="1"/>
          <p:nvPr/>
        </p:nvSpPr>
        <p:spPr>
          <a:xfrm>
            <a:off x="4039790" y="446572"/>
            <a:ext cx="1675459" cy="492443"/>
          </a:xfrm>
          <a:prstGeom prst="rect">
            <a:avLst/>
          </a:prstGeom>
          <a:noFill/>
        </p:spPr>
        <p:txBody>
          <a:bodyPr wrap="none" rtlCol="0">
            <a:spAutoFit/>
          </a:bodyPr>
          <a:lstStyle/>
          <a:p>
            <a:pPr algn="just"/>
            <a:r>
              <a:rPr lang="en-US" sz="1300" dirty="0">
                <a:latin typeface="Berlin Sans FB" panose="020E0602020502020306" pitchFamily="34" charset="0"/>
              </a:rPr>
              <a:t>Earth System Science </a:t>
            </a:r>
            <a:endParaRPr lang="en-US" sz="1300" dirty="0" smtClean="0">
              <a:latin typeface="Berlin Sans FB" panose="020E0602020502020306" pitchFamily="34" charset="0"/>
            </a:endParaRPr>
          </a:p>
          <a:p>
            <a:pPr algn="just"/>
            <a:r>
              <a:rPr lang="en-US" sz="1300" dirty="0" smtClean="0">
                <a:latin typeface="Berlin Sans FB" panose="020E0602020502020306" pitchFamily="34" charset="0"/>
              </a:rPr>
              <a:t>Research </a:t>
            </a:r>
            <a:r>
              <a:rPr lang="en-US" sz="1300" dirty="0">
                <a:latin typeface="Berlin Sans FB" panose="020E0602020502020306" pitchFamily="34" charset="0"/>
              </a:rPr>
              <a:t>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sz="2800" dirty="0" smtClean="0"/>
              <a:t>Fuyyz coding</a:t>
            </a:r>
            <a:endParaRPr lang="en-US" sz="2800" dirty="0"/>
          </a:p>
        </p:txBody>
      </p:sp>
      <p:grpSp>
        <p:nvGrpSpPr>
          <p:cNvPr id="4" name="Group 3"/>
          <p:cNvGrpSpPr/>
          <p:nvPr/>
        </p:nvGrpSpPr>
        <p:grpSpPr>
          <a:xfrm>
            <a:off x="277532" y="2546241"/>
            <a:ext cx="8646241" cy="1488930"/>
            <a:chOff x="269331" y="2743200"/>
            <a:chExt cx="8233036" cy="1107927"/>
          </a:xfrm>
        </p:grpSpPr>
        <p:grpSp>
          <p:nvGrpSpPr>
            <p:cNvPr id="5" name="Group 4"/>
            <p:cNvGrpSpPr/>
            <p:nvPr/>
          </p:nvGrpSpPr>
          <p:grpSpPr>
            <a:xfrm>
              <a:off x="272767" y="2743200"/>
              <a:ext cx="8229600" cy="1107927"/>
              <a:chOff x="906204" y="1600199"/>
              <a:chExt cx="6637597" cy="481390"/>
            </a:xfrm>
          </p:grpSpPr>
          <p:grpSp>
            <p:nvGrpSpPr>
              <p:cNvPr id="9" name="Group 8"/>
              <p:cNvGrpSpPr/>
              <p:nvPr/>
            </p:nvGrpSpPr>
            <p:grpSpPr>
              <a:xfrm>
                <a:off x="906204" y="1600199"/>
                <a:ext cx="6637597" cy="481390"/>
                <a:chOff x="906204" y="1600199"/>
                <a:chExt cx="6001628" cy="481390"/>
              </a:xfrm>
            </p:grpSpPr>
            <p:grpSp>
              <p:nvGrpSpPr>
                <p:cNvPr id="11" name="Group 10"/>
                <p:cNvGrpSpPr/>
                <p:nvPr/>
              </p:nvGrpSpPr>
              <p:grpSpPr>
                <a:xfrm>
                  <a:off x="906204" y="1600200"/>
                  <a:ext cx="2945431" cy="481389"/>
                  <a:chOff x="510729" y="3046740"/>
                  <a:chExt cx="2694176" cy="457200"/>
                </a:xfrm>
              </p:grpSpPr>
              <p:grpSp>
                <p:nvGrpSpPr>
                  <p:cNvPr id="17" name="Group 16"/>
                  <p:cNvGrpSpPr/>
                  <p:nvPr/>
                </p:nvGrpSpPr>
                <p:grpSpPr>
                  <a:xfrm>
                    <a:off x="1905941" y="3046740"/>
                    <a:ext cx="1298964" cy="457200"/>
                    <a:chOff x="2431157" y="3657600"/>
                    <a:chExt cx="1298964" cy="457200"/>
                  </a:xfrm>
                </p:grpSpPr>
                <p:sp>
                  <p:nvSpPr>
                    <p:cNvPr id="21" name="Rounded Rectangle 20"/>
                    <p:cNvSpPr/>
                    <p:nvPr/>
                  </p:nvSpPr>
                  <p:spPr>
                    <a:xfrm>
                      <a:off x="3112964"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a:solidFill>
                            <a:schemeClr val="bg1">
                              <a:lumMod val="50000"/>
                            </a:schemeClr>
                          </a:solidFill>
                        </a:rPr>
                        <a:t>Interface feeder</a:t>
                      </a:r>
                    </a:p>
                  </p:txBody>
                </p:sp>
                <p:sp>
                  <p:nvSpPr>
                    <p:cNvPr id="22" name="Rounded Rectangle 21"/>
                    <p:cNvSpPr/>
                    <p:nvPr/>
                  </p:nvSpPr>
                  <p:spPr>
                    <a:xfrm>
                      <a:off x="2431157"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800" b="1" dirty="0">
                        <a:solidFill>
                          <a:schemeClr val="bg1">
                            <a:lumMod val="50000"/>
                          </a:schemeClr>
                        </a:solidFill>
                      </a:endParaRPr>
                    </a:p>
                  </p:txBody>
                </p:sp>
              </p:grpSp>
              <p:grpSp>
                <p:nvGrpSpPr>
                  <p:cNvPr id="18" name="Group 17"/>
                  <p:cNvGrpSpPr/>
                  <p:nvPr/>
                </p:nvGrpSpPr>
                <p:grpSpPr>
                  <a:xfrm>
                    <a:off x="510729" y="3046740"/>
                    <a:ext cx="1316390" cy="457200"/>
                    <a:chOff x="2457293" y="3657600"/>
                    <a:chExt cx="1316390" cy="457200"/>
                  </a:xfrm>
                </p:grpSpPr>
                <p:sp>
                  <p:nvSpPr>
                    <p:cNvPr id="19" name="Rounded Rectangle 18"/>
                    <p:cNvSpPr/>
                    <p:nvPr/>
                  </p:nvSpPr>
                  <p:spPr>
                    <a:xfrm>
                      <a:off x="3156526" y="3657600"/>
                      <a:ext cx="617157" cy="457200"/>
                    </a:xfrm>
                    <a:prstGeom prst="roundRect">
                      <a:avLst/>
                    </a:prstGeom>
                    <a:solidFill>
                      <a:srgbClr val="EDF2E2"/>
                    </a:solidFill>
                    <a:ln>
                      <a:solidFill>
                        <a:srgbClr val="D2E1B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750" dirty="0">
                        <a:solidFill>
                          <a:schemeClr val="tx1"/>
                        </a:solidFill>
                      </a:endParaRPr>
                    </a:p>
                  </p:txBody>
                </p:sp>
                <p:sp>
                  <p:nvSpPr>
                    <p:cNvPr id="20" name="Rounded Rectangle 19"/>
                    <p:cNvSpPr/>
                    <p:nvPr/>
                  </p:nvSpPr>
                  <p:spPr>
                    <a:xfrm>
                      <a:off x="2457293" y="3657600"/>
                      <a:ext cx="609600" cy="457200"/>
                    </a:xfrm>
                    <a:prstGeom prst="roundRect">
                      <a:avLst/>
                    </a:prstGeom>
                    <a:solidFill>
                      <a:srgbClr val="EDF2E2"/>
                    </a:solidFill>
                    <a:ln>
                      <a:solidFill>
                        <a:srgbClr val="D2E1B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800" dirty="0">
                        <a:solidFill>
                          <a:schemeClr val="tx1"/>
                        </a:solidFill>
                      </a:endParaRPr>
                    </a:p>
                  </p:txBody>
                </p:sp>
              </p:grpSp>
            </p:grpSp>
            <p:grpSp>
              <p:nvGrpSpPr>
                <p:cNvPr id="12" name="Group 11"/>
                <p:cNvGrpSpPr/>
                <p:nvPr/>
              </p:nvGrpSpPr>
              <p:grpSpPr>
                <a:xfrm>
                  <a:off x="4726843" y="1600199"/>
                  <a:ext cx="2180989" cy="481389"/>
                  <a:chOff x="1209962" y="3046740"/>
                  <a:chExt cx="1994943" cy="457200"/>
                </a:xfrm>
              </p:grpSpPr>
              <p:grpSp>
                <p:nvGrpSpPr>
                  <p:cNvPr id="13" name="Group 12"/>
                  <p:cNvGrpSpPr/>
                  <p:nvPr/>
                </p:nvGrpSpPr>
                <p:grpSpPr>
                  <a:xfrm>
                    <a:off x="1905941" y="3046740"/>
                    <a:ext cx="1298964" cy="457200"/>
                    <a:chOff x="2431157" y="3657600"/>
                    <a:chExt cx="1298964" cy="457200"/>
                  </a:xfrm>
                </p:grpSpPr>
                <p:sp>
                  <p:nvSpPr>
                    <p:cNvPr id="15" name="Rounded Rectangle 14"/>
                    <p:cNvSpPr/>
                    <p:nvPr/>
                  </p:nvSpPr>
                  <p:spPr>
                    <a:xfrm>
                      <a:off x="3112964"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a:solidFill>
                            <a:schemeClr val="bg1">
                              <a:lumMod val="50000"/>
                            </a:schemeClr>
                          </a:solidFill>
                        </a:rPr>
                        <a:t>Parasite</a:t>
                      </a:r>
                    </a:p>
                  </p:txBody>
                </p:sp>
                <p:sp>
                  <p:nvSpPr>
                    <p:cNvPr id="16" name="Rounded Rectangle 15"/>
                    <p:cNvSpPr/>
                    <p:nvPr/>
                  </p:nvSpPr>
                  <p:spPr>
                    <a:xfrm>
                      <a:off x="2431157"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a:solidFill>
                            <a:schemeClr val="bg1">
                              <a:lumMod val="50000"/>
                            </a:schemeClr>
                          </a:solidFill>
                        </a:rPr>
                        <a:t>Grazer</a:t>
                      </a:r>
                    </a:p>
                  </p:txBody>
                </p:sp>
              </p:grpSp>
              <p:sp>
                <p:nvSpPr>
                  <p:cNvPr id="14" name="Rounded Rectangle 13"/>
                  <p:cNvSpPr/>
                  <p:nvPr/>
                </p:nvSpPr>
                <p:spPr>
                  <a:xfrm>
                    <a:off x="1209962" y="304674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a:solidFill>
                          <a:schemeClr val="bg1">
                            <a:lumMod val="50000"/>
                          </a:schemeClr>
                        </a:solidFill>
                      </a:rPr>
                      <a:t>Sand licker</a:t>
                    </a:r>
                  </a:p>
                </p:txBody>
              </p:sp>
            </p:grpSp>
          </p:grpSp>
          <p:sp>
            <p:nvSpPr>
              <p:cNvPr id="10" name="Rounded Rectangle 9">
                <a:hlinkHover r:id="" action="ppaction://noaction" highlightClick="1"/>
              </p:cNvPr>
              <p:cNvSpPr/>
              <p:nvPr/>
            </p:nvSpPr>
            <p:spPr>
              <a:xfrm>
                <a:off x="4257648" y="1600200"/>
                <a:ext cx="755724" cy="466233"/>
              </a:xfrm>
              <a:prstGeom prst="roundRect">
                <a:avLst/>
              </a:prstGeom>
              <a:solidFill>
                <a:srgbClr val="B0CA7C"/>
              </a:solidFill>
              <a:ln>
                <a:solidFill>
                  <a:srgbClr val="B0CA7C"/>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smtClean="0">
                    <a:solidFill>
                      <a:schemeClr val="tx1"/>
                    </a:solidFill>
                  </a:rPr>
                  <a:t>Predator/Scavenger</a:t>
                </a:r>
                <a:endParaRPr lang="en-US" sz="1300" b="1" dirty="0">
                  <a:solidFill>
                    <a:schemeClr val="tx1"/>
                  </a:solidFill>
                </a:endParaRPr>
              </a:p>
            </p:txBody>
          </p:sp>
        </p:grpSp>
        <p:sp>
          <p:nvSpPr>
            <p:cNvPr id="6" name="Rectangle 5"/>
            <p:cNvSpPr/>
            <p:nvPr/>
          </p:nvSpPr>
          <p:spPr>
            <a:xfrm>
              <a:off x="269331" y="3023766"/>
              <a:ext cx="920721" cy="515294"/>
            </a:xfrm>
            <a:prstGeom prst="rect">
              <a:avLst/>
            </a:prstGeom>
          </p:spPr>
          <p:txBody>
            <a:bodyPr wrap="none">
              <a:spAutoFit/>
            </a:bodyPr>
            <a:lstStyle/>
            <a:p>
              <a:pPr algn="ctr"/>
              <a:r>
                <a:rPr lang="en-US" sz="1300" b="1" dirty="0" smtClean="0">
                  <a:solidFill>
                    <a:schemeClr val="bg1">
                      <a:lumMod val="50000"/>
                    </a:schemeClr>
                  </a:solidFill>
                </a:rPr>
                <a:t>Surface</a:t>
              </a:r>
            </a:p>
            <a:p>
              <a:pPr algn="ctr"/>
              <a:r>
                <a:rPr lang="en-US" sz="1300" b="1" dirty="0" smtClean="0">
                  <a:solidFill>
                    <a:schemeClr val="bg1">
                      <a:lumMod val="50000"/>
                    </a:schemeClr>
                  </a:solidFill>
                </a:rPr>
                <a:t> </a:t>
              </a:r>
              <a:r>
                <a:rPr lang="en-US" sz="1300" b="1" dirty="0" err="1" smtClean="0">
                  <a:solidFill>
                    <a:schemeClr val="bg1">
                      <a:lumMod val="50000"/>
                    </a:schemeClr>
                  </a:solidFill>
                </a:rPr>
                <a:t>deposite</a:t>
              </a:r>
              <a:r>
                <a:rPr lang="en-US" sz="1300" b="1" dirty="0" smtClean="0">
                  <a:solidFill>
                    <a:schemeClr val="bg1">
                      <a:lumMod val="50000"/>
                    </a:schemeClr>
                  </a:solidFill>
                </a:rPr>
                <a:t> </a:t>
              </a:r>
            </a:p>
            <a:p>
              <a:pPr algn="ctr"/>
              <a:r>
                <a:rPr lang="en-US" sz="1300" b="1" dirty="0" smtClean="0">
                  <a:solidFill>
                    <a:schemeClr val="bg1">
                      <a:lumMod val="50000"/>
                    </a:schemeClr>
                  </a:solidFill>
                </a:rPr>
                <a:t>feeder</a:t>
              </a:r>
              <a:endParaRPr lang="en-US" sz="1300" b="1" dirty="0">
                <a:solidFill>
                  <a:schemeClr val="bg1">
                    <a:lumMod val="50000"/>
                  </a:schemeClr>
                </a:solidFill>
              </a:endParaRPr>
            </a:p>
          </p:txBody>
        </p:sp>
        <p:sp>
          <p:nvSpPr>
            <p:cNvPr id="7" name="Rectangle 6"/>
            <p:cNvSpPr/>
            <p:nvPr/>
          </p:nvSpPr>
          <p:spPr>
            <a:xfrm>
              <a:off x="2304093" y="3097107"/>
              <a:ext cx="1044360" cy="366432"/>
            </a:xfrm>
            <a:prstGeom prst="rect">
              <a:avLst/>
            </a:prstGeom>
          </p:spPr>
          <p:txBody>
            <a:bodyPr wrap="none">
              <a:spAutoFit/>
            </a:bodyPr>
            <a:lstStyle/>
            <a:p>
              <a:pPr algn="ctr"/>
              <a:r>
                <a:rPr lang="en-US" sz="1300" b="1" dirty="0" err="1" smtClean="0">
                  <a:solidFill>
                    <a:schemeClr val="bg1">
                      <a:lumMod val="50000"/>
                    </a:schemeClr>
                  </a:solidFill>
                </a:rPr>
                <a:t>Suspention</a:t>
              </a:r>
              <a:endParaRPr lang="en-US" sz="1300" b="1" dirty="0" smtClean="0">
                <a:solidFill>
                  <a:schemeClr val="bg1">
                    <a:lumMod val="50000"/>
                  </a:schemeClr>
                </a:solidFill>
              </a:endParaRPr>
            </a:p>
            <a:p>
              <a:pPr algn="ctr"/>
              <a:r>
                <a:rPr lang="en-US" sz="1300" b="1" dirty="0" smtClean="0">
                  <a:solidFill>
                    <a:schemeClr val="bg1">
                      <a:lumMod val="50000"/>
                    </a:schemeClr>
                  </a:solidFill>
                </a:rPr>
                <a:t> feeder</a:t>
              </a:r>
              <a:endParaRPr lang="en-US" sz="1300" b="1" dirty="0">
                <a:solidFill>
                  <a:schemeClr val="bg1">
                    <a:lumMod val="50000"/>
                  </a:schemeClr>
                </a:solidFill>
              </a:endParaRPr>
            </a:p>
          </p:txBody>
        </p:sp>
        <p:sp>
          <p:nvSpPr>
            <p:cNvPr id="8" name="Rectangle 7"/>
            <p:cNvSpPr/>
            <p:nvPr/>
          </p:nvSpPr>
          <p:spPr>
            <a:xfrm>
              <a:off x="1235456" y="3023766"/>
              <a:ext cx="1096257" cy="515294"/>
            </a:xfrm>
            <a:prstGeom prst="rect">
              <a:avLst/>
            </a:prstGeom>
          </p:spPr>
          <p:txBody>
            <a:bodyPr wrap="none">
              <a:spAutoFit/>
            </a:bodyPr>
            <a:lstStyle/>
            <a:p>
              <a:pPr algn="ctr"/>
              <a:r>
                <a:rPr lang="en-US" sz="1300" b="1" dirty="0" smtClean="0">
                  <a:solidFill>
                    <a:schemeClr val="bg1">
                      <a:lumMod val="50000"/>
                    </a:schemeClr>
                  </a:solidFill>
                </a:rPr>
                <a:t>Sub-surface</a:t>
              </a:r>
            </a:p>
            <a:p>
              <a:pPr algn="ctr"/>
              <a:r>
                <a:rPr lang="en-US" sz="1300" b="1" dirty="0" smtClean="0">
                  <a:solidFill>
                    <a:schemeClr val="bg1">
                      <a:lumMod val="50000"/>
                    </a:schemeClr>
                  </a:solidFill>
                </a:rPr>
                <a:t> </a:t>
              </a:r>
              <a:r>
                <a:rPr lang="en-US" sz="1300" b="1" dirty="0" err="1" smtClean="0">
                  <a:solidFill>
                    <a:schemeClr val="bg1">
                      <a:lumMod val="50000"/>
                    </a:schemeClr>
                  </a:solidFill>
                </a:rPr>
                <a:t>deposite</a:t>
              </a:r>
              <a:r>
                <a:rPr lang="en-US" sz="1300" b="1" dirty="0" smtClean="0">
                  <a:solidFill>
                    <a:schemeClr val="bg1">
                      <a:lumMod val="50000"/>
                    </a:schemeClr>
                  </a:solidFill>
                </a:rPr>
                <a:t> </a:t>
              </a:r>
            </a:p>
            <a:p>
              <a:pPr algn="ctr"/>
              <a:r>
                <a:rPr lang="en-US" sz="1300" b="1" dirty="0" smtClean="0">
                  <a:solidFill>
                    <a:schemeClr val="bg1">
                      <a:lumMod val="50000"/>
                    </a:schemeClr>
                  </a:solidFill>
                </a:rPr>
                <a:t>feeder</a:t>
              </a:r>
              <a:endParaRPr lang="en-US" sz="1300" b="1" dirty="0">
                <a:solidFill>
                  <a:schemeClr val="bg1">
                    <a:lumMod val="50000"/>
                  </a:schemeClr>
                </a:solidFill>
              </a:endParaRPr>
            </a:p>
          </p:txBody>
        </p:sp>
      </p:grpSp>
      <p:grpSp>
        <p:nvGrpSpPr>
          <p:cNvPr id="30" name="Group 29"/>
          <p:cNvGrpSpPr/>
          <p:nvPr/>
        </p:nvGrpSpPr>
        <p:grpSpPr>
          <a:xfrm>
            <a:off x="419601" y="4905393"/>
            <a:ext cx="2687399" cy="1791600"/>
            <a:chOff x="3922414" y="4679026"/>
            <a:chExt cx="2687399" cy="1791600"/>
          </a:xfrm>
        </p:grpSpPr>
        <p:pic>
          <p:nvPicPr>
            <p:cNvPr id="23" name="Picture 2" descr="http://content63.eol.org/content/2011/12/29/12/00533_580_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414" y="4679026"/>
              <a:ext cx="2687399" cy="17916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971017" y="6164492"/>
              <a:ext cx="825867" cy="230832"/>
            </a:xfrm>
            <a:prstGeom prst="rect">
              <a:avLst/>
            </a:prstGeom>
          </p:spPr>
          <p:txBody>
            <a:bodyPr wrap="none">
              <a:spAutoFit/>
            </a:bodyPr>
            <a:lstStyle/>
            <a:p>
              <a:r>
                <a:rPr lang="en-US" sz="900" dirty="0">
                  <a:solidFill>
                    <a:schemeClr val="bg1">
                      <a:lumMod val="85000"/>
                    </a:schemeClr>
                  </a:solidFill>
                </a:rPr>
                <a:t>http://eol.org</a:t>
              </a:r>
            </a:p>
          </p:txBody>
        </p:sp>
        <p:sp>
          <p:nvSpPr>
            <p:cNvPr id="25" name="Rectangle 24"/>
            <p:cNvSpPr/>
            <p:nvPr/>
          </p:nvSpPr>
          <p:spPr>
            <a:xfrm>
              <a:off x="3971017" y="4766894"/>
              <a:ext cx="1250663" cy="276999"/>
            </a:xfrm>
            <a:prstGeom prst="rect">
              <a:avLst/>
            </a:prstGeom>
          </p:spPr>
          <p:txBody>
            <a:bodyPr wrap="none">
              <a:spAutoFit/>
            </a:bodyPr>
            <a:lstStyle/>
            <a:p>
              <a:r>
                <a:rPr lang="en-US" sz="1200" i="1" dirty="0" err="1">
                  <a:solidFill>
                    <a:schemeClr val="accent3">
                      <a:lumMod val="60000"/>
                      <a:lumOff val="40000"/>
                    </a:schemeClr>
                  </a:solidFill>
                </a:rPr>
                <a:t>Pisione</a:t>
              </a:r>
              <a:r>
                <a:rPr lang="en-US" sz="1200" i="1" dirty="0">
                  <a:solidFill>
                    <a:schemeClr val="accent3">
                      <a:lumMod val="60000"/>
                      <a:lumOff val="40000"/>
                    </a:schemeClr>
                  </a:solidFill>
                </a:rPr>
                <a:t> </a:t>
              </a:r>
              <a:r>
                <a:rPr lang="en-US" sz="1200" i="1" dirty="0" err="1">
                  <a:solidFill>
                    <a:schemeClr val="accent3">
                      <a:lumMod val="60000"/>
                      <a:lumOff val="40000"/>
                    </a:schemeClr>
                  </a:solidFill>
                </a:rPr>
                <a:t>remota</a:t>
              </a:r>
              <a:r>
                <a:rPr lang="en-US" sz="1200" i="1" dirty="0">
                  <a:solidFill>
                    <a:schemeClr val="accent3">
                      <a:lumMod val="60000"/>
                      <a:lumOff val="40000"/>
                    </a:schemeClr>
                  </a:solidFill>
                </a:rPr>
                <a:t> </a:t>
              </a:r>
            </a:p>
          </p:txBody>
        </p:sp>
      </p:grpSp>
      <p:sp>
        <p:nvSpPr>
          <p:cNvPr id="26" name="Rounded Rectangle 25"/>
          <p:cNvSpPr/>
          <p:nvPr/>
        </p:nvSpPr>
        <p:spPr>
          <a:xfrm>
            <a:off x="778582" y="1222745"/>
            <a:ext cx="467574" cy="6096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0</a:t>
            </a:r>
            <a:endParaRPr lang="en-US" dirty="0">
              <a:solidFill>
                <a:schemeClr val="tx1">
                  <a:lumMod val="95000"/>
                  <a:lumOff val="5000"/>
                </a:schemeClr>
              </a:solidFill>
            </a:endParaRPr>
          </a:p>
        </p:txBody>
      </p:sp>
      <p:sp>
        <p:nvSpPr>
          <p:cNvPr id="27" name="Rounded Rectangle 26"/>
          <p:cNvSpPr/>
          <p:nvPr/>
        </p:nvSpPr>
        <p:spPr>
          <a:xfrm>
            <a:off x="1375257" y="1224517"/>
            <a:ext cx="467574" cy="6096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1</a:t>
            </a:r>
            <a:endParaRPr lang="en-US" dirty="0">
              <a:solidFill>
                <a:schemeClr val="tx1">
                  <a:lumMod val="95000"/>
                  <a:lumOff val="5000"/>
                </a:schemeClr>
              </a:solidFill>
            </a:endParaRPr>
          </a:p>
        </p:txBody>
      </p:sp>
      <p:sp>
        <p:nvSpPr>
          <p:cNvPr id="28" name="Rounded Rectangle 27"/>
          <p:cNvSpPr/>
          <p:nvPr/>
        </p:nvSpPr>
        <p:spPr>
          <a:xfrm>
            <a:off x="1963943" y="1219200"/>
            <a:ext cx="467574" cy="6096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2</a:t>
            </a:r>
            <a:endParaRPr lang="en-US" dirty="0">
              <a:solidFill>
                <a:schemeClr val="tx1">
                  <a:lumMod val="95000"/>
                  <a:lumOff val="5000"/>
                </a:schemeClr>
              </a:solidFill>
            </a:endParaRPr>
          </a:p>
        </p:txBody>
      </p:sp>
      <p:sp>
        <p:nvSpPr>
          <p:cNvPr id="29" name="Rounded Rectangle 28"/>
          <p:cNvSpPr/>
          <p:nvPr/>
        </p:nvSpPr>
        <p:spPr>
          <a:xfrm>
            <a:off x="2574391" y="1219200"/>
            <a:ext cx="467574" cy="6096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3</a:t>
            </a:r>
            <a:endParaRPr lang="en-US" dirty="0">
              <a:solidFill>
                <a:schemeClr val="tx1">
                  <a:lumMod val="95000"/>
                  <a:lumOff val="5000"/>
                </a:schemeClr>
              </a:solidFill>
            </a:endParaRPr>
          </a:p>
        </p:txBody>
      </p:sp>
      <p:sp>
        <p:nvSpPr>
          <p:cNvPr id="3" name="TextBox 2"/>
          <p:cNvSpPr txBox="1"/>
          <p:nvPr/>
        </p:nvSpPr>
        <p:spPr>
          <a:xfrm>
            <a:off x="5044600" y="4196834"/>
            <a:ext cx="312906" cy="369332"/>
          </a:xfrm>
          <a:prstGeom prst="rect">
            <a:avLst/>
          </a:prstGeom>
          <a:noFill/>
        </p:spPr>
        <p:txBody>
          <a:bodyPr wrap="none" rtlCol="0">
            <a:spAutoFit/>
          </a:bodyPr>
          <a:lstStyle/>
          <a:p>
            <a:r>
              <a:rPr lang="de-DE" dirty="0" smtClean="0"/>
              <a:t>3</a:t>
            </a:r>
            <a:endParaRPr lang="en-US" dirty="0"/>
          </a:p>
        </p:txBody>
      </p:sp>
      <p:sp>
        <p:nvSpPr>
          <p:cNvPr id="31" name="TextBox 30"/>
          <p:cNvSpPr txBox="1"/>
          <p:nvPr/>
        </p:nvSpPr>
        <p:spPr>
          <a:xfrm>
            <a:off x="683793" y="4209534"/>
            <a:ext cx="312906" cy="369332"/>
          </a:xfrm>
          <a:prstGeom prst="rect">
            <a:avLst/>
          </a:prstGeom>
          <a:noFill/>
        </p:spPr>
        <p:txBody>
          <a:bodyPr wrap="none" rtlCol="0">
            <a:spAutoFit/>
          </a:bodyPr>
          <a:lstStyle/>
          <a:p>
            <a:r>
              <a:rPr lang="de-DE" dirty="0" smtClean="0"/>
              <a:t>1</a:t>
            </a:r>
            <a:endParaRPr lang="en-US" dirty="0"/>
          </a:p>
        </p:txBody>
      </p:sp>
      <p:sp>
        <p:nvSpPr>
          <p:cNvPr id="32" name="TextBox 31"/>
          <p:cNvSpPr txBox="1"/>
          <p:nvPr/>
        </p:nvSpPr>
        <p:spPr>
          <a:xfrm>
            <a:off x="1658100" y="4222234"/>
            <a:ext cx="312906" cy="369332"/>
          </a:xfrm>
          <a:prstGeom prst="rect">
            <a:avLst/>
          </a:prstGeom>
          <a:noFill/>
        </p:spPr>
        <p:txBody>
          <a:bodyPr wrap="none" rtlCol="0">
            <a:spAutoFit/>
          </a:bodyPr>
          <a:lstStyle/>
          <a:p>
            <a:r>
              <a:rPr lang="de-DE" dirty="0" smtClean="0"/>
              <a:t>1</a:t>
            </a:r>
            <a:endParaRPr lang="en-US" dirty="0"/>
          </a:p>
        </p:txBody>
      </p:sp>
      <p:sp>
        <p:nvSpPr>
          <p:cNvPr id="33" name="TextBox 32"/>
          <p:cNvSpPr txBox="1"/>
          <p:nvPr/>
        </p:nvSpPr>
        <p:spPr>
          <a:xfrm>
            <a:off x="7202162" y="4222234"/>
            <a:ext cx="312906" cy="369332"/>
          </a:xfrm>
          <a:prstGeom prst="rect">
            <a:avLst/>
          </a:prstGeom>
          <a:noFill/>
        </p:spPr>
        <p:txBody>
          <a:bodyPr wrap="none" rtlCol="0">
            <a:spAutoFit/>
          </a:bodyPr>
          <a:lstStyle/>
          <a:p>
            <a:r>
              <a:rPr lang="de-DE" dirty="0" smtClean="0"/>
              <a:t>0</a:t>
            </a:r>
            <a:endParaRPr lang="en-US" dirty="0"/>
          </a:p>
        </p:txBody>
      </p:sp>
      <p:sp>
        <p:nvSpPr>
          <p:cNvPr id="34" name="TextBox 33"/>
          <p:cNvSpPr txBox="1"/>
          <p:nvPr/>
        </p:nvSpPr>
        <p:spPr>
          <a:xfrm>
            <a:off x="8191500" y="4267200"/>
            <a:ext cx="312906" cy="369332"/>
          </a:xfrm>
          <a:prstGeom prst="rect">
            <a:avLst/>
          </a:prstGeom>
          <a:noFill/>
        </p:spPr>
        <p:txBody>
          <a:bodyPr wrap="none" rtlCol="0">
            <a:spAutoFit/>
          </a:bodyPr>
          <a:lstStyle/>
          <a:p>
            <a:r>
              <a:rPr lang="de-DE" dirty="0" smtClean="0"/>
              <a:t>0</a:t>
            </a:r>
            <a:endParaRPr lang="en-US" dirty="0"/>
          </a:p>
        </p:txBody>
      </p:sp>
      <p:sp>
        <p:nvSpPr>
          <p:cNvPr id="35" name="TextBox 34"/>
          <p:cNvSpPr txBox="1"/>
          <p:nvPr/>
        </p:nvSpPr>
        <p:spPr>
          <a:xfrm>
            <a:off x="6187706" y="4241800"/>
            <a:ext cx="312906" cy="369332"/>
          </a:xfrm>
          <a:prstGeom prst="rect">
            <a:avLst/>
          </a:prstGeom>
          <a:noFill/>
        </p:spPr>
        <p:txBody>
          <a:bodyPr wrap="none" rtlCol="0">
            <a:spAutoFit/>
          </a:bodyPr>
          <a:lstStyle/>
          <a:p>
            <a:r>
              <a:rPr lang="de-DE" dirty="0" smtClean="0"/>
              <a:t>0</a:t>
            </a:r>
            <a:endParaRPr lang="en-US" dirty="0"/>
          </a:p>
        </p:txBody>
      </p:sp>
      <p:sp>
        <p:nvSpPr>
          <p:cNvPr id="36" name="TextBox 35"/>
          <p:cNvSpPr txBox="1"/>
          <p:nvPr/>
        </p:nvSpPr>
        <p:spPr>
          <a:xfrm>
            <a:off x="2679700" y="4216400"/>
            <a:ext cx="312906" cy="369332"/>
          </a:xfrm>
          <a:prstGeom prst="rect">
            <a:avLst/>
          </a:prstGeom>
          <a:noFill/>
        </p:spPr>
        <p:txBody>
          <a:bodyPr wrap="none" rtlCol="0">
            <a:spAutoFit/>
          </a:bodyPr>
          <a:lstStyle/>
          <a:p>
            <a:r>
              <a:rPr lang="de-DE" dirty="0" smtClean="0"/>
              <a:t>0</a:t>
            </a:r>
            <a:endParaRPr lang="en-US" dirty="0"/>
          </a:p>
        </p:txBody>
      </p:sp>
      <p:sp>
        <p:nvSpPr>
          <p:cNvPr id="37" name="TextBox 36"/>
          <p:cNvSpPr txBox="1"/>
          <p:nvPr/>
        </p:nvSpPr>
        <p:spPr>
          <a:xfrm>
            <a:off x="3848100" y="4241800"/>
            <a:ext cx="312906" cy="369332"/>
          </a:xfrm>
          <a:prstGeom prst="rect">
            <a:avLst/>
          </a:prstGeom>
          <a:noFill/>
        </p:spPr>
        <p:txBody>
          <a:bodyPr wrap="none" rtlCol="0">
            <a:spAutoFit/>
          </a:bodyPr>
          <a:lstStyle/>
          <a:p>
            <a:r>
              <a:rPr lang="de-DE" dirty="0" smtClean="0"/>
              <a:t>0</a:t>
            </a:r>
            <a:endParaRPr lang="en-US" dirty="0"/>
          </a:p>
        </p:txBody>
      </p:sp>
    </p:spTree>
    <p:extLst>
      <p:ext uri="{BB962C8B-B14F-4D97-AF65-F5344CB8AC3E}">
        <p14:creationId xmlns:p14="http://schemas.microsoft.com/office/powerpoint/2010/main" val="3266463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5750" y="478475"/>
            <a:ext cx="9906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Energy cycling</a:t>
            </a:r>
            <a:endParaRPr lang="en-US" sz="1400" dirty="0">
              <a:solidFill>
                <a:schemeClr val="tx1">
                  <a:lumMod val="75000"/>
                  <a:lumOff val="25000"/>
                </a:schemeClr>
              </a:solidFill>
            </a:endParaRPr>
          </a:p>
        </p:txBody>
      </p:sp>
      <p:sp>
        <p:nvSpPr>
          <p:cNvPr id="5" name="Rounded Rectangle 4"/>
          <p:cNvSpPr/>
          <p:nvPr/>
        </p:nvSpPr>
        <p:spPr>
          <a:xfrm>
            <a:off x="2600524" y="462526"/>
            <a:ext cx="9906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Carbon cycling</a:t>
            </a:r>
            <a:endParaRPr lang="en-US" sz="1400" dirty="0">
              <a:solidFill>
                <a:schemeClr val="tx1">
                  <a:lumMod val="75000"/>
                  <a:lumOff val="25000"/>
                </a:schemeClr>
              </a:solidFill>
            </a:endParaRPr>
          </a:p>
        </p:txBody>
      </p:sp>
      <p:sp>
        <p:nvSpPr>
          <p:cNvPr id="6" name="Rounded Rectangle 5"/>
          <p:cNvSpPr/>
          <p:nvPr/>
        </p:nvSpPr>
        <p:spPr>
          <a:xfrm>
            <a:off x="458950" y="1981210"/>
            <a:ext cx="2514600" cy="6857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Transport of carbon from pelagic organisms to benthos</a:t>
            </a:r>
            <a:endParaRPr lang="en-US" sz="1400" dirty="0">
              <a:solidFill>
                <a:schemeClr val="tx1">
                  <a:lumMod val="75000"/>
                  <a:lumOff val="25000"/>
                </a:schemeClr>
              </a:solidFill>
            </a:endParaRPr>
          </a:p>
        </p:txBody>
      </p:sp>
      <p:sp>
        <p:nvSpPr>
          <p:cNvPr id="7" name="Rounded Rectangle 6"/>
          <p:cNvSpPr/>
          <p:nvPr/>
        </p:nvSpPr>
        <p:spPr>
          <a:xfrm>
            <a:off x="3659350" y="478475"/>
            <a:ext cx="9906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Temporal variability</a:t>
            </a:r>
            <a:endParaRPr lang="en-US" sz="1400" dirty="0">
              <a:solidFill>
                <a:schemeClr val="tx1">
                  <a:lumMod val="75000"/>
                  <a:lumOff val="25000"/>
                </a:schemeClr>
              </a:solidFill>
            </a:endParaRPr>
          </a:p>
        </p:txBody>
      </p:sp>
      <p:sp>
        <p:nvSpPr>
          <p:cNvPr id="8" name="Rounded Rectangle 7"/>
          <p:cNvSpPr/>
          <p:nvPr/>
        </p:nvSpPr>
        <p:spPr>
          <a:xfrm>
            <a:off x="4726150" y="462526"/>
            <a:ext cx="9906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Trophic structure</a:t>
            </a:r>
            <a:endParaRPr lang="en-US" sz="1400" dirty="0">
              <a:solidFill>
                <a:schemeClr val="tx1">
                  <a:lumMod val="75000"/>
                  <a:lumOff val="25000"/>
                </a:schemeClr>
              </a:solidFill>
            </a:endParaRPr>
          </a:p>
        </p:txBody>
      </p:sp>
      <p:sp>
        <p:nvSpPr>
          <p:cNvPr id="9" name="Rounded Rectangle 8"/>
          <p:cNvSpPr/>
          <p:nvPr/>
        </p:nvSpPr>
        <p:spPr>
          <a:xfrm>
            <a:off x="5792950" y="462526"/>
            <a:ext cx="9906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Nitrogen cycling</a:t>
            </a:r>
            <a:endParaRPr lang="en-US" sz="1400" dirty="0">
              <a:solidFill>
                <a:schemeClr val="tx1">
                  <a:lumMod val="75000"/>
                  <a:lumOff val="25000"/>
                </a:schemeClr>
              </a:solidFill>
            </a:endParaRPr>
          </a:p>
        </p:txBody>
      </p:sp>
      <p:sp>
        <p:nvSpPr>
          <p:cNvPr id="10" name="Rounded Rectangle 9"/>
          <p:cNvSpPr/>
          <p:nvPr/>
        </p:nvSpPr>
        <p:spPr>
          <a:xfrm>
            <a:off x="3278350" y="1981210"/>
            <a:ext cx="2514600" cy="6857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Transport of carbon from </a:t>
            </a:r>
            <a:r>
              <a:rPr lang="en-US" sz="1400" dirty="0" smtClean="0">
                <a:solidFill>
                  <a:schemeClr val="tx1">
                    <a:lumMod val="75000"/>
                    <a:lumOff val="25000"/>
                  </a:schemeClr>
                </a:solidFill>
              </a:rPr>
              <a:t>benthos to pelagic </a:t>
            </a:r>
            <a:r>
              <a:rPr lang="en-US" sz="1400" dirty="0">
                <a:solidFill>
                  <a:schemeClr val="tx1">
                    <a:lumMod val="75000"/>
                    <a:lumOff val="25000"/>
                  </a:schemeClr>
                </a:solidFill>
              </a:rPr>
              <a:t>organisms </a:t>
            </a:r>
          </a:p>
        </p:txBody>
      </p:sp>
      <p:sp>
        <p:nvSpPr>
          <p:cNvPr id="11" name="Rounded Rectangle 10"/>
          <p:cNvSpPr/>
          <p:nvPr/>
        </p:nvSpPr>
        <p:spPr>
          <a:xfrm>
            <a:off x="6003386" y="1981210"/>
            <a:ext cx="2514600" cy="6857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 Direct carbon fixation </a:t>
            </a:r>
            <a:endParaRPr lang="en-US" sz="1400" dirty="0">
              <a:solidFill>
                <a:schemeClr val="tx1">
                  <a:lumMod val="75000"/>
                  <a:lumOff val="25000"/>
                </a:schemeClr>
              </a:solidFill>
            </a:endParaRPr>
          </a:p>
        </p:txBody>
      </p:sp>
      <p:sp>
        <p:nvSpPr>
          <p:cNvPr id="12" name="Rounded Rectangle 11"/>
          <p:cNvSpPr/>
          <p:nvPr/>
        </p:nvSpPr>
        <p:spPr>
          <a:xfrm>
            <a:off x="1640050" y="3387375"/>
            <a:ext cx="2514600" cy="1143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Deep dwelling </a:t>
            </a:r>
            <a:r>
              <a:rPr lang="en-US" sz="1400" dirty="0">
                <a:solidFill>
                  <a:schemeClr val="tx1">
                    <a:lumMod val="75000"/>
                    <a:lumOff val="25000"/>
                  </a:schemeClr>
                </a:solidFill>
              </a:rPr>
              <a:t>fauna</a:t>
            </a:r>
            <a:r>
              <a:rPr lang="en-US" sz="1400" dirty="0" smtClean="0">
                <a:solidFill>
                  <a:schemeClr val="tx1">
                    <a:lumMod val="75000"/>
                    <a:lumOff val="25000"/>
                  </a:schemeClr>
                </a:solidFill>
              </a:rPr>
              <a:t> and burrowers facilitate the transport of carbon from sediment to overlying water</a:t>
            </a:r>
            <a:endParaRPr lang="en-US" sz="1400" dirty="0">
              <a:solidFill>
                <a:schemeClr val="tx1">
                  <a:lumMod val="75000"/>
                  <a:lumOff val="25000"/>
                </a:schemeClr>
              </a:solidFill>
            </a:endParaRPr>
          </a:p>
        </p:txBody>
      </p:sp>
      <p:sp>
        <p:nvSpPr>
          <p:cNvPr id="14" name="Rounded Rectangle 13"/>
          <p:cNvSpPr/>
          <p:nvPr/>
        </p:nvSpPr>
        <p:spPr>
          <a:xfrm>
            <a:off x="4726150" y="3387375"/>
            <a:ext cx="2514600" cy="1143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Production of planktonic larvae and vertical migration</a:t>
            </a:r>
            <a:endParaRPr lang="en-US" sz="1400" dirty="0">
              <a:solidFill>
                <a:schemeClr val="tx1">
                  <a:lumMod val="75000"/>
                  <a:lumOff val="25000"/>
                </a:schemeClr>
              </a:solidFill>
            </a:endParaRPr>
          </a:p>
        </p:txBody>
      </p:sp>
      <p:sp>
        <p:nvSpPr>
          <p:cNvPr id="15" name="Rounded Rectangle 14"/>
          <p:cNvSpPr/>
          <p:nvPr/>
        </p:nvSpPr>
        <p:spPr>
          <a:xfrm>
            <a:off x="2402050" y="5355275"/>
            <a:ext cx="990600" cy="609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Living habit</a:t>
            </a:r>
            <a:endParaRPr lang="en-US" sz="1400" dirty="0">
              <a:solidFill>
                <a:schemeClr val="tx1">
                  <a:lumMod val="75000"/>
                  <a:lumOff val="25000"/>
                </a:schemeClr>
              </a:solidFill>
            </a:endParaRPr>
          </a:p>
        </p:txBody>
      </p:sp>
      <p:sp>
        <p:nvSpPr>
          <p:cNvPr id="16" name="Rounded Rectangle 15"/>
          <p:cNvSpPr/>
          <p:nvPr/>
        </p:nvSpPr>
        <p:spPr>
          <a:xfrm>
            <a:off x="4861272" y="5415526"/>
            <a:ext cx="1150974" cy="609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75000"/>
                    <a:lumOff val="25000"/>
                  </a:schemeClr>
                </a:solidFill>
              </a:rPr>
              <a:t>Larval development</a:t>
            </a:r>
            <a:endParaRPr lang="en-US" sz="1200" dirty="0">
              <a:solidFill>
                <a:schemeClr val="tx1">
                  <a:lumMod val="75000"/>
                  <a:lumOff val="25000"/>
                </a:schemeClr>
              </a:solidFill>
            </a:endParaRPr>
          </a:p>
        </p:txBody>
      </p:sp>
      <p:sp>
        <p:nvSpPr>
          <p:cNvPr id="17" name="Rounded Rectangle 16"/>
          <p:cNvSpPr/>
          <p:nvPr/>
        </p:nvSpPr>
        <p:spPr>
          <a:xfrm>
            <a:off x="6324578" y="5415526"/>
            <a:ext cx="990600" cy="62554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75000"/>
                    <a:lumOff val="25000"/>
                  </a:schemeClr>
                </a:solidFill>
              </a:rPr>
              <a:t>Migration</a:t>
            </a:r>
            <a:endParaRPr lang="en-US" sz="1400" dirty="0">
              <a:solidFill>
                <a:schemeClr val="tx1">
                  <a:lumMod val="75000"/>
                  <a:lumOff val="25000"/>
                </a:schemeClr>
              </a:solidFill>
            </a:endParaRPr>
          </a:p>
        </p:txBody>
      </p:sp>
      <p:cxnSp>
        <p:nvCxnSpPr>
          <p:cNvPr id="34" name="Straight Connector 33"/>
          <p:cNvCxnSpPr>
            <a:stCxn id="5" idx="2"/>
            <a:endCxn id="11" idx="0"/>
          </p:cNvCxnSpPr>
          <p:nvPr/>
        </p:nvCxnSpPr>
        <p:spPr>
          <a:xfrm>
            <a:off x="3095824" y="1072126"/>
            <a:ext cx="4164862" cy="9090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2"/>
            <a:endCxn id="14" idx="0"/>
          </p:cNvCxnSpPr>
          <p:nvPr/>
        </p:nvCxnSpPr>
        <p:spPr>
          <a:xfrm>
            <a:off x="4535650" y="2667000"/>
            <a:ext cx="1447800" cy="7203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2"/>
            <a:endCxn id="12" idx="0"/>
          </p:cNvCxnSpPr>
          <p:nvPr/>
        </p:nvCxnSpPr>
        <p:spPr>
          <a:xfrm flipH="1">
            <a:off x="2897350" y="2667000"/>
            <a:ext cx="1638300" cy="7203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2" idx="2"/>
            <a:endCxn id="15" idx="0"/>
          </p:cNvCxnSpPr>
          <p:nvPr/>
        </p:nvCxnSpPr>
        <p:spPr>
          <a:xfrm>
            <a:off x="2897350" y="4530375"/>
            <a:ext cx="0" cy="824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4" idx="2"/>
            <a:endCxn id="16" idx="0"/>
          </p:cNvCxnSpPr>
          <p:nvPr/>
        </p:nvCxnSpPr>
        <p:spPr>
          <a:xfrm flipH="1">
            <a:off x="5436759" y="4530375"/>
            <a:ext cx="546691" cy="8851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4" idx="2"/>
            <a:endCxn id="17" idx="0"/>
          </p:cNvCxnSpPr>
          <p:nvPr/>
        </p:nvCxnSpPr>
        <p:spPr>
          <a:xfrm>
            <a:off x="5983450" y="4530375"/>
            <a:ext cx="836428" cy="8851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 idx="2"/>
            <a:endCxn id="10" idx="0"/>
          </p:cNvCxnSpPr>
          <p:nvPr/>
        </p:nvCxnSpPr>
        <p:spPr>
          <a:xfrm>
            <a:off x="3095824" y="1072126"/>
            <a:ext cx="1439826" cy="9090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 idx="2"/>
            <a:endCxn id="6" idx="0"/>
          </p:cNvCxnSpPr>
          <p:nvPr/>
        </p:nvCxnSpPr>
        <p:spPr>
          <a:xfrm flipH="1">
            <a:off x="1716250" y="1072126"/>
            <a:ext cx="1379574" cy="9090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Chevron 1"/>
          <p:cNvSpPr/>
          <p:nvPr/>
        </p:nvSpPr>
        <p:spPr>
          <a:xfrm rot="2557782">
            <a:off x="3702931" y="1376221"/>
            <a:ext cx="225610" cy="3008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2557782">
            <a:off x="5165125" y="2876741"/>
            <a:ext cx="225610" cy="30089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8007568">
            <a:off x="5581705" y="4809412"/>
            <a:ext cx="287439" cy="314599"/>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11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44167453"/>
              </p:ext>
            </p:extLst>
          </p:nvPr>
        </p:nvGraphicFramePr>
        <p:xfrm>
          <a:off x="309880" y="1371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553200" y="1361440"/>
            <a:ext cx="2397760" cy="924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Carbon </a:t>
            </a:r>
            <a:r>
              <a:rPr lang="en-US" dirty="0" smtClean="0"/>
              <a:t>cycling</a:t>
            </a:r>
            <a:endParaRPr lang="en-US" dirty="0"/>
          </a:p>
        </p:txBody>
      </p:sp>
      <p:sp>
        <p:nvSpPr>
          <p:cNvPr id="6" name="Rounded Rectangle 5"/>
          <p:cNvSpPr/>
          <p:nvPr/>
        </p:nvSpPr>
        <p:spPr>
          <a:xfrm>
            <a:off x="6553200" y="2707640"/>
            <a:ext cx="2397760" cy="93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Transport of carbon from benthos to pelagic organisms </a:t>
            </a:r>
          </a:p>
        </p:txBody>
      </p:sp>
      <p:sp>
        <p:nvSpPr>
          <p:cNvPr id="8" name="Rounded Rectangle 7"/>
          <p:cNvSpPr/>
          <p:nvPr/>
        </p:nvSpPr>
        <p:spPr>
          <a:xfrm>
            <a:off x="6553200" y="3982720"/>
            <a:ext cx="2397760" cy="924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Larval development</a:t>
            </a:r>
          </a:p>
        </p:txBody>
      </p:sp>
      <p:sp>
        <p:nvSpPr>
          <p:cNvPr id="3" name="Rectangle 2"/>
          <p:cNvSpPr/>
          <p:nvPr/>
        </p:nvSpPr>
        <p:spPr>
          <a:xfrm>
            <a:off x="510624" y="531614"/>
            <a:ext cx="2595711" cy="369332"/>
          </a:xfrm>
          <a:prstGeom prst="rect">
            <a:avLst/>
          </a:prstGeom>
        </p:spPr>
        <p:txBody>
          <a:bodyPr wrap="none">
            <a:spAutoFit/>
          </a:bodyPr>
          <a:lstStyle/>
          <a:p>
            <a:r>
              <a:rPr lang="en-US" dirty="0"/>
              <a:t>Biological Trait Analysis</a:t>
            </a:r>
          </a:p>
        </p:txBody>
      </p:sp>
    </p:spTree>
    <p:extLst>
      <p:ext uri="{BB962C8B-B14F-4D97-AF65-F5344CB8AC3E}">
        <p14:creationId xmlns:p14="http://schemas.microsoft.com/office/powerpoint/2010/main" val="2256186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Carbon cycle</a:t>
            </a:r>
            <a:endParaRPr lang="en-US" sz="2400" dirty="0"/>
          </a:p>
        </p:txBody>
      </p:sp>
      <p:sp>
        <p:nvSpPr>
          <p:cNvPr id="4" name="Rectangle 3"/>
          <p:cNvSpPr/>
          <p:nvPr/>
        </p:nvSpPr>
        <p:spPr>
          <a:xfrm>
            <a:off x="744790" y="2138999"/>
            <a:ext cx="7423850" cy="4361816"/>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28" name="Group 1027"/>
          <p:cNvGrpSpPr/>
          <p:nvPr/>
        </p:nvGrpSpPr>
        <p:grpSpPr>
          <a:xfrm>
            <a:off x="6005195" y="3862707"/>
            <a:ext cx="636907" cy="490854"/>
            <a:chOff x="6391275" y="4944746"/>
            <a:chExt cx="636907" cy="490854"/>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770" y="5310505"/>
              <a:ext cx="125095" cy="12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6489702" y="4944746"/>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5065395"/>
              <a:ext cx="121285" cy="12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6642102" y="5097146"/>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6601462" y="5259706"/>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6875782" y="5239386"/>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Freeform 21"/>
          <p:cNvSpPr/>
          <p:nvPr/>
        </p:nvSpPr>
        <p:spPr>
          <a:xfrm>
            <a:off x="741680" y="5669281"/>
            <a:ext cx="7426960" cy="1026159"/>
          </a:xfrm>
          <a:custGeom>
            <a:avLst/>
            <a:gdLst>
              <a:gd name="connsiteX0" fmla="*/ 10160 w 6779830"/>
              <a:gd name="connsiteY0" fmla="*/ 125726 h 461006"/>
              <a:gd name="connsiteX1" fmla="*/ 670560 w 6779830"/>
              <a:gd name="connsiteY1" fmla="*/ 257806 h 461006"/>
              <a:gd name="connsiteX2" fmla="*/ 1666240 w 6779830"/>
              <a:gd name="connsiteY2" fmla="*/ 85086 h 461006"/>
              <a:gd name="connsiteX3" fmla="*/ 2550160 w 6779830"/>
              <a:gd name="connsiteY3" fmla="*/ 288286 h 461006"/>
              <a:gd name="connsiteX4" fmla="*/ 3545840 w 6779830"/>
              <a:gd name="connsiteY4" fmla="*/ 24126 h 461006"/>
              <a:gd name="connsiteX5" fmla="*/ 3779520 w 6779830"/>
              <a:gd name="connsiteY5" fmla="*/ 166366 h 461006"/>
              <a:gd name="connsiteX6" fmla="*/ 4551680 w 6779830"/>
              <a:gd name="connsiteY6" fmla="*/ 267966 h 461006"/>
              <a:gd name="connsiteX7" fmla="*/ 5872480 w 6779830"/>
              <a:gd name="connsiteY7" fmla="*/ 24126 h 461006"/>
              <a:gd name="connsiteX8" fmla="*/ 6400800 w 6779830"/>
              <a:gd name="connsiteY8" fmla="*/ 176526 h 461006"/>
              <a:gd name="connsiteX9" fmla="*/ 6746240 w 6779830"/>
              <a:gd name="connsiteY9" fmla="*/ 3806 h 461006"/>
              <a:gd name="connsiteX10" fmla="*/ 6766560 w 6779830"/>
              <a:gd name="connsiteY10" fmla="*/ 379726 h 461006"/>
              <a:gd name="connsiteX11" fmla="*/ 6766560 w 6779830"/>
              <a:gd name="connsiteY11" fmla="*/ 379726 h 461006"/>
              <a:gd name="connsiteX12" fmla="*/ 0 w 6779830"/>
              <a:gd name="connsiteY12" fmla="*/ 461006 h 46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9830" h="461006">
                <a:moveTo>
                  <a:pt x="10160" y="125726"/>
                </a:moveTo>
                <a:cubicBezTo>
                  <a:pt x="202353" y="195152"/>
                  <a:pt x="394547" y="264579"/>
                  <a:pt x="670560" y="257806"/>
                </a:cubicBezTo>
                <a:cubicBezTo>
                  <a:pt x="946573" y="251033"/>
                  <a:pt x="1352973" y="80006"/>
                  <a:pt x="1666240" y="85086"/>
                </a:cubicBezTo>
                <a:cubicBezTo>
                  <a:pt x="1979507" y="90166"/>
                  <a:pt x="2236893" y="298446"/>
                  <a:pt x="2550160" y="288286"/>
                </a:cubicBezTo>
                <a:cubicBezTo>
                  <a:pt x="2863427" y="278126"/>
                  <a:pt x="3340947" y="44446"/>
                  <a:pt x="3545840" y="24126"/>
                </a:cubicBezTo>
                <a:cubicBezTo>
                  <a:pt x="3750733" y="3806"/>
                  <a:pt x="3611880" y="125726"/>
                  <a:pt x="3779520" y="166366"/>
                </a:cubicBezTo>
                <a:cubicBezTo>
                  <a:pt x="3947160" y="207006"/>
                  <a:pt x="4202853" y="291673"/>
                  <a:pt x="4551680" y="267966"/>
                </a:cubicBezTo>
                <a:cubicBezTo>
                  <a:pt x="4900507" y="244259"/>
                  <a:pt x="5564293" y="39366"/>
                  <a:pt x="5872480" y="24126"/>
                </a:cubicBezTo>
                <a:cubicBezTo>
                  <a:pt x="6180667" y="8886"/>
                  <a:pt x="6255173" y="179913"/>
                  <a:pt x="6400800" y="176526"/>
                </a:cubicBezTo>
                <a:cubicBezTo>
                  <a:pt x="6546427" y="173139"/>
                  <a:pt x="6685280" y="-30061"/>
                  <a:pt x="6746240" y="3806"/>
                </a:cubicBezTo>
                <a:cubicBezTo>
                  <a:pt x="6807200" y="37673"/>
                  <a:pt x="6766560" y="379726"/>
                  <a:pt x="6766560" y="379726"/>
                </a:cubicBezTo>
                <a:lnTo>
                  <a:pt x="6766560" y="379726"/>
                </a:lnTo>
                <a:lnTo>
                  <a:pt x="0" y="461006"/>
                </a:lnTo>
              </a:path>
            </a:pathLst>
          </a:cu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7" y="5391786"/>
            <a:ext cx="554990" cy="55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31"/>
          <p:cNvSpPr txBox="1"/>
          <p:nvPr/>
        </p:nvSpPr>
        <p:spPr>
          <a:xfrm>
            <a:off x="724982" y="2710180"/>
            <a:ext cx="4158511" cy="338554"/>
          </a:xfrm>
          <a:prstGeom prst="rect">
            <a:avLst/>
          </a:prstGeom>
          <a:noFill/>
        </p:spPr>
        <p:txBody>
          <a:bodyPr wrap="none" rtlCol="0">
            <a:spAutoFit/>
          </a:bodyPr>
          <a:lstStyle/>
          <a:p>
            <a:pPr marL="0" marR="0">
              <a:spcBef>
                <a:spcPts val="0"/>
              </a:spcBef>
              <a:spcAft>
                <a:spcPts val="0"/>
              </a:spcAft>
            </a:pPr>
            <a:r>
              <a:rPr lang="en-US" sz="1600" b="1" kern="1200" dirty="0">
                <a:solidFill>
                  <a:srgbClr val="000000"/>
                </a:solidFill>
                <a:effectLst/>
                <a:ea typeface="Times New Roman"/>
                <a:cs typeface="Arial"/>
              </a:rPr>
              <a:t>H</a:t>
            </a:r>
            <a:r>
              <a:rPr lang="en-US" sz="1600" b="1" kern="1200" baseline="-25000" dirty="0">
                <a:solidFill>
                  <a:srgbClr val="000000"/>
                </a:solidFill>
                <a:effectLst/>
                <a:ea typeface="Times New Roman"/>
                <a:cs typeface="Arial"/>
              </a:rPr>
              <a:t>2</a:t>
            </a:r>
            <a:r>
              <a:rPr lang="en-US" sz="1600" b="1" kern="1200" dirty="0">
                <a:solidFill>
                  <a:srgbClr val="000000"/>
                </a:solidFill>
                <a:effectLst/>
                <a:ea typeface="Times New Roman"/>
                <a:cs typeface="Arial"/>
              </a:rPr>
              <a:t>O+CO</a:t>
            </a:r>
            <a:r>
              <a:rPr lang="en-US" sz="1600" b="1" kern="1200" baseline="-25000" dirty="0">
                <a:solidFill>
                  <a:srgbClr val="000000"/>
                </a:solidFill>
                <a:effectLst/>
                <a:ea typeface="Times New Roman"/>
                <a:cs typeface="Arial"/>
              </a:rPr>
              <a:t>2</a:t>
            </a:r>
            <a:r>
              <a:rPr lang="en-US" sz="1600" b="1" kern="1200" dirty="0">
                <a:solidFill>
                  <a:srgbClr val="000000"/>
                </a:solidFill>
                <a:effectLst/>
                <a:ea typeface="Times New Roman"/>
                <a:cs typeface="Arial"/>
              </a:rPr>
              <a:t>         H</a:t>
            </a:r>
            <a:r>
              <a:rPr lang="en-US" sz="1600" b="1" kern="1200" baseline="-25000" dirty="0">
                <a:solidFill>
                  <a:srgbClr val="000000"/>
                </a:solidFill>
                <a:effectLst/>
                <a:ea typeface="Times New Roman"/>
                <a:cs typeface="Arial"/>
              </a:rPr>
              <a:t>2</a:t>
            </a:r>
            <a:r>
              <a:rPr lang="en-US" sz="1600" b="1" kern="1200" dirty="0">
                <a:solidFill>
                  <a:srgbClr val="000000"/>
                </a:solidFill>
                <a:effectLst/>
                <a:ea typeface="Times New Roman"/>
                <a:cs typeface="Arial"/>
              </a:rPr>
              <a:t>CO</a:t>
            </a:r>
            <a:r>
              <a:rPr lang="en-US" sz="1600" b="1" kern="1200" baseline="-25000" dirty="0">
                <a:solidFill>
                  <a:srgbClr val="000000"/>
                </a:solidFill>
                <a:effectLst/>
                <a:ea typeface="Times New Roman"/>
                <a:cs typeface="Arial"/>
              </a:rPr>
              <a:t>3</a:t>
            </a:r>
            <a:r>
              <a:rPr lang="en-US" sz="1600" b="1" kern="1200" dirty="0">
                <a:solidFill>
                  <a:srgbClr val="000000"/>
                </a:solidFill>
                <a:effectLst/>
                <a:ea typeface="Times New Roman"/>
                <a:cs typeface="Arial"/>
              </a:rPr>
              <a:t>          HCO</a:t>
            </a:r>
            <a:r>
              <a:rPr lang="en-US" sz="1600" b="1" kern="1200" baseline="30000" dirty="0">
                <a:solidFill>
                  <a:srgbClr val="000000"/>
                </a:solidFill>
                <a:effectLst/>
                <a:ea typeface="Times New Roman"/>
                <a:cs typeface="Arial"/>
              </a:rPr>
              <a:t>3-</a:t>
            </a:r>
            <a:r>
              <a:rPr lang="en-US" sz="1600" b="1" kern="1200" dirty="0">
                <a:solidFill>
                  <a:srgbClr val="000000"/>
                </a:solidFill>
                <a:effectLst/>
                <a:ea typeface="Times New Roman"/>
                <a:cs typeface="Arial"/>
              </a:rPr>
              <a:t> + H</a:t>
            </a:r>
            <a:r>
              <a:rPr lang="en-US" sz="1600" b="1" kern="1200" baseline="30000" dirty="0">
                <a:solidFill>
                  <a:srgbClr val="000000"/>
                </a:solidFill>
                <a:effectLst/>
                <a:ea typeface="Times New Roman"/>
                <a:cs typeface="Arial"/>
              </a:rPr>
              <a:t>+</a:t>
            </a:r>
            <a:r>
              <a:rPr lang="en-US" sz="1600" b="1" kern="1200" dirty="0">
                <a:solidFill>
                  <a:srgbClr val="000000"/>
                </a:solidFill>
                <a:effectLst/>
                <a:ea typeface="Times New Roman"/>
                <a:cs typeface="Arial"/>
              </a:rPr>
              <a:t>      </a:t>
            </a:r>
            <a:endParaRPr lang="en-US" sz="1600" b="1" dirty="0">
              <a:effectLst/>
              <a:ea typeface="Times New Roman"/>
            </a:endParaRPr>
          </a:p>
        </p:txBody>
      </p:sp>
      <p:sp>
        <p:nvSpPr>
          <p:cNvPr id="44" name="TextBox 31"/>
          <p:cNvSpPr txBox="1"/>
          <p:nvPr/>
        </p:nvSpPr>
        <p:spPr>
          <a:xfrm>
            <a:off x="2407713" y="3361373"/>
            <a:ext cx="817853" cy="338554"/>
          </a:xfrm>
          <a:prstGeom prst="rect">
            <a:avLst/>
          </a:prstGeom>
          <a:noFill/>
        </p:spPr>
        <p:txBody>
          <a:bodyPr wrap="none" rtlCol="0">
            <a:spAutoFit/>
          </a:bodyPr>
          <a:lstStyle/>
          <a:p>
            <a:pPr marL="0" marR="0">
              <a:spcBef>
                <a:spcPts val="0"/>
              </a:spcBef>
              <a:spcAft>
                <a:spcPts val="0"/>
              </a:spcAft>
            </a:pPr>
            <a:r>
              <a:rPr lang="en-US" sz="1600" b="1" kern="1200" dirty="0">
                <a:solidFill>
                  <a:srgbClr val="000000"/>
                </a:solidFill>
                <a:effectLst/>
                <a:ea typeface="Times New Roman"/>
                <a:cs typeface="Arial"/>
              </a:rPr>
              <a:t>HCO</a:t>
            </a:r>
            <a:r>
              <a:rPr lang="en-US" sz="1600" b="1" kern="1200" baseline="30000" dirty="0">
                <a:solidFill>
                  <a:srgbClr val="000000"/>
                </a:solidFill>
                <a:effectLst/>
                <a:ea typeface="Times New Roman"/>
                <a:cs typeface="Arial"/>
              </a:rPr>
              <a:t>3-</a:t>
            </a:r>
            <a:r>
              <a:rPr lang="en-US" sz="1600" b="1" kern="1200" dirty="0">
                <a:solidFill>
                  <a:srgbClr val="000000"/>
                </a:solidFill>
                <a:effectLst/>
                <a:ea typeface="Times New Roman"/>
                <a:cs typeface="Arial"/>
              </a:rPr>
              <a:t> </a:t>
            </a:r>
            <a:endParaRPr lang="en-US" sz="1600" b="1" dirty="0">
              <a:effectLst/>
              <a:ea typeface="Times New Roman"/>
            </a:endParaRPr>
          </a:p>
        </p:txBody>
      </p:sp>
      <p:sp>
        <p:nvSpPr>
          <p:cNvPr id="46" name="TextBox 31"/>
          <p:cNvSpPr txBox="1"/>
          <p:nvPr/>
        </p:nvSpPr>
        <p:spPr>
          <a:xfrm>
            <a:off x="3508334" y="3981353"/>
            <a:ext cx="412292" cy="338554"/>
          </a:xfrm>
          <a:prstGeom prst="rect">
            <a:avLst/>
          </a:prstGeom>
          <a:noFill/>
        </p:spPr>
        <p:txBody>
          <a:bodyPr wrap="none" rtlCol="0">
            <a:spAutoFit/>
          </a:bodyPr>
          <a:lstStyle/>
          <a:p>
            <a:pPr marL="0" marR="0">
              <a:spcBef>
                <a:spcPts val="0"/>
              </a:spcBef>
              <a:spcAft>
                <a:spcPts val="0"/>
              </a:spcAft>
            </a:pPr>
            <a:r>
              <a:rPr lang="de-DE" sz="1600" kern="1200" dirty="0">
                <a:solidFill>
                  <a:srgbClr val="000000"/>
                </a:solidFill>
                <a:effectLst/>
                <a:ea typeface="Times New Roman"/>
                <a:cs typeface="Arial"/>
              </a:rPr>
              <a:t>H</a:t>
            </a:r>
            <a:r>
              <a:rPr lang="de-DE" sz="1600" kern="1200" baseline="30000" dirty="0">
                <a:solidFill>
                  <a:srgbClr val="000000"/>
                </a:solidFill>
                <a:effectLst/>
                <a:ea typeface="Times New Roman"/>
                <a:cs typeface="Arial"/>
              </a:rPr>
              <a:t>+</a:t>
            </a:r>
            <a:endParaRPr lang="en-US" sz="1600" dirty="0">
              <a:effectLst/>
              <a:ea typeface="Times New Roman"/>
            </a:endParaRPr>
          </a:p>
        </p:txBody>
      </p:sp>
      <p:sp>
        <p:nvSpPr>
          <p:cNvPr id="53" name="Rectangle 52"/>
          <p:cNvSpPr/>
          <p:nvPr/>
        </p:nvSpPr>
        <p:spPr>
          <a:xfrm>
            <a:off x="2340906" y="5500004"/>
            <a:ext cx="829073" cy="338554"/>
          </a:xfrm>
          <a:prstGeom prst="rect">
            <a:avLst/>
          </a:prstGeom>
        </p:spPr>
        <p:txBody>
          <a:bodyPr wrap="none">
            <a:spAutoFit/>
          </a:bodyPr>
          <a:lstStyle/>
          <a:p>
            <a:r>
              <a:rPr lang="de-DE" sz="1600" b="1" dirty="0"/>
              <a:t>CaCO</a:t>
            </a:r>
            <a:r>
              <a:rPr lang="de-DE" sz="1600" b="1" baseline="-25000" dirty="0"/>
              <a:t>3</a:t>
            </a:r>
            <a:endParaRPr lang="en-US" sz="1600" b="1" dirty="0"/>
          </a:p>
        </p:txBody>
      </p:sp>
      <p:sp>
        <p:nvSpPr>
          <p:cNvPr id="1029" name="Up Arrow 1028"/>
          <p:cNvSpPr/>
          <p:nvPr/>
        </p:nvSpPr>
        <p:spPr>
          <a:xfrm>
            <a:off x="6179822" y="4497706"/>
            <a:ext cx="233680" cy="78105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70" name="Straight Arrow Connector 69"/>
          <p:cNvCxnSpPr/>
          <p:nvPr/>
        </p:nvCxnSpPr>
        <p:spPr>
          <a:xfrm>
            <a:off x="1777565" y="2879457"/>
            <a:ext cx="345668" cy="17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a:xfrm flipV="1">
            <a:off x="2895169" y="2879457"/>
            <a:ext cx="416991" cy="17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38" name="Curved Right Arrow 1037"/>
          <p:cNvSpPr/>
          <p:nvPr/>
        </p:nvSpPr>
        <p:spPr>
          <a:xfrm>
            <a:off x="1528197" y="3533366"/>
            <a:ext cx="737162" cy="226055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TextBox 31"/>
          <p:cNvSpPr txBox="1"/>
          <p:nvPr/>
        </p:nvSpPr>
        <p:spPr>
          <a:xfrm>
            <a:off x="1040454" y="4440063"/>
            <a:ext cx="1282723" cy="338554"/>
          </a:xfrm>
          <a:prstGeom prst="rect">
            <a:avLst/>
          </a:prstGeom>
          <a:noFill/>
        </p:spPr>
        <p:txBody>
          <a:bodyPr wrap="none" rtlCol="0">
            <a:spAutoFit/>
          </a:bodyPr>
          <a:lstStyle/>
          <a:p>
            <a:pPr marL="0" marR="0">
              <a:spcBef>
                <a:spcPts val="0"/>
              </a:spcBef>
              <a:spcAft>
                <a:spcPts val="0"/>
              </a:spcAft>
            </a:pPr>
            <a:r>
              <a:rPr lang="de-DE" sz="1600" b="1" kern="1200" dirty="0">
                <a:solidFill>
                  <a:srgbClr val="000000"/>
                </a:solidFill>
                <a:effectLst/>
                <a:ea typeface="Times New Roman"/>
                <a:cs typeface="Arial"/>
              </a:rPr>
              <a:t>Ca</a:t>
            </a:r>
            <a:r>
              <a:rPr lang="de-DE" sz="1600" b="1" kern="1200" baseline="30000" dirty="0">
                <a:solidFill>
                  <a:srgbClr val="000000"/>
                </a:solidFill>
                <a:effectLst/>
                <a:ea typeface="Times New Roman"/>
                <a:cs typeface="Arial"/>
              </a:rPr>
              <a:t>2+</a:t>
            </a:r>
            <a:r>
              <a:rPr lang="de-DE" sz="1600" b="1" kern="1200" dirty="0">
                <a:solidFill>
                  <a:srgbClr val="000000"/>
                </a:solidFill>
                <a:effectLst/>
                <a:ea typeface="Times New Roman"/>
                <a:cs typeface="Arial"/>
              </a:rPr>
              <a:t> +CO</a:t>
            </a:r>
            <a:r>
              <a:rPr lang="de-DE" sz="1600" b="1" kern="1200" baseline="-25000" dirty="0">
                <a:solidFill>
                  <a:srgbClr val="000000"/>
                </a:solidFill>
                <a:effectLst/>
                <a:ea typeface="Times New Roman"/>
                <a:cs typeface="Arial"/>
              </a:rPr>
              <a:t>3</a:t>
            </a:r>
            <a:r>
              <a:rPr lang="de-DE" sz="1600" b="1" kern="1200" baseline="30000" dirty="0">
                <a:solidFill>
                  <a:srgbClr val="000000"/>
                </a:solidFill>
                <a:effectLst/>
                <a:ea typeface="Times New Roman"/>
                <a:cs typeface="Arial"/>
              </a:rPr>
              <a:t>2-</a:t>
            </a:r>
            <a:endParaRPr lang="en-US" sz="1600" b="1" dirty="0">
              <a:effectLst/>
              <a:ea typeface="Times New Roman"/>
            </a:endParaRPr>
          </a:p>
        </p:txBody>
      </p:sp>
      <p:sp>
        <p:nvSpPr>
          <p:cNvPr id="1039" name="Curved Up Arrow 1038"/>
          <p:cNvSpPr/>
          <p:nvPr/>
        </p:nvSpPr>
        <p:spPr>
          <a:xfrm rot="16200000">
            <a:off x="2527175" y="4164925"/>
            <a:ext cx="2374611" cy="82582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7" name="TextBox 31"/>
          <p:cNvSpPr txBox="1"/>
          <p:nvPr/>
        </p:nvSpPr>
        <p:spPr>
          <a:xfrm>
            <a:off x="3510064" y="4445270"/>
            <a:ext cx="1106521" cy="338554"/>
          </a:xfrm>
          <a:prstGeom prst="rect">
            <a:avLst/>
          </a:prstGeom>
          <a:noFill/>
        </p:spPr>
        <p:txBody>
          <a:bodyPr wrap="none" rtlCol="0">
            <a:spAutoFit/>
          </a:bodyPr>
          <a:lstStyle/>
          <a:p>
            <a:pPr marL="0" marR="0">
              <a:spcBef>
                <a:spcPts val="0"/>
              </a:spcBef>
              <a:spcAft>
                <a:spcPts val="0"/>
              </a:spcAft>
            </a:pPr>
            <a:r>
              <a:rPr lang="de-DE" sz="1600" b="1" kern="1200" dirty="0">
                <a:solidFill>
                  <a:srgbClr val="000000"/>
                </a:solidFill>
                <a:effectLst/>
                <a:latin typeface="Calibri"/>
                <a:ea typeface="Times New Roman"/>
                <a:cs typeface="Arial"/>
              </a:rPr>
              <a:t>Ca</a:t>
            </a:r>
            <a:r>
              <a:rPr lang="de-DE" sz="1600" b="1" kern="1200" baseline="30000" dirty="0">
                <a:solidFill>
                  <a:srgbClr val="000000"/>
                </a:solidFill>
                <a:effectLst/>
                <a:latin typeface="Calibri"/>
                <a:ea typeface="Times New Roman"/>
                <a:cs typeface="Arial"/>
              </a:rPr>
              <a:t>2+</a:t>
            </a:r>
            <a:r>
              <a:rPr lang="de-DE" sz="1600" b="1" kern="1200" dirty="0">
                <a:solidFill>
                  <a:srgbClr val="000000"/>
                </a:solidFill>
                <a:effectLst/>
                <a:latin typeface="Calibri"/>
                <a:ea typeface="Times New Roman"/>
                <a:cs typeface="Arial"/>
              </a:rPr>
              <a:t> +CO</a:t>
            </a:r>
            <a:r>
              <a:rPr lang="de-DE" sz="1600" b="1" kern="1200" baseline="-25000" dirty="0">
                <a:solidFill>
                  <a:srgbClr val="000000"/>
                </a:solidFill>
                <a:effectLst/>
                <a:latin typeface="Calibri"/>
                <a:ea typeface="Times New Roman"/>
                <a:cs typeface="Arial"/>
              </a:rPr>
              <a:t>3</a:t>
            </a:r>
            <a:r>
              <a:rPr lang="de-DE" sz="1600" b="1" kern="1200" baseline="30000" dirty="0">
                <a:solidFill>
                  <a:srgbClr val="000000"/>
                </a:solidFill>
                <a:effectLst/>
                <a:latin typeface="Calibri"/>
                <a:ea typeface="Times New Roman"/>
                <a:cs typeface="Arial"/>
              </a:rPr>
              <a:t>2-</a:t>
            </a:r>
            <a:endParaRPr lang="en-US" sz="1600" b="1" dirty="0">
              <a:effectLst/>
              <a:latin typeface="Times New Roman"/>
              <a:ea typeface="Times New Roman"/>
            </a:endParaRPr>
          </a:p>
        </p:txBody>
      </p:sp>
      <p:pic>
        <p:nvPicPr>
          <p:cNvPr id="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130" y="5753577"/>
            <a:ext cx="386397" cy="38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94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2661268227"/>
              </p:ext>
            </p:extLst>
          </p:nvPr>
        </p:nvGraphicFramePr>
        <p:xfrm>
          <a:off x="191008" y="1059688"/>
          <a:ext cx="2103120" cy="155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p:cNvGraphicFramePr/>
          <p:nvPr>
            <p:extLst>
              <p:ext uri="{D42A27DB-BD31-4B8C-83A1-F6EECF244321}">
                <p14:modId xmlns:p14="http://schemas.microsoft.com/office/powerpoint/2010/main" val="2164032103"/>
              </p:ext>
            </p:extLst>
          </p:nvPr>
        </p:nvGraphicFramePr>
        <p:xfrm>
          <a:off x="4655312" y="1062736"/>
          <a:ext cx="2103120" cy="1554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2" name="Diagram 21"/>
          <p:cNvGraphicFramePr/>
          <p:nvPr>
            <p:extLst>
              <p:ext uri="{D42A27DB-BD31-4B8C-83A1-F6EECF244321}">
                <p14:modId xmlns:p14="http://schemas.microsoft.com/office/powerpoint/2010/main" val="2688171211"/>
              </p:ext>
            </p:extLst>
          </p:nvPr>
        </p:nvGraphicFramePr>
        <p:xfrm>
          <a:off x="6904736" y="1062736"/>
          <a:ext cx="2103120" cy="15544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3" name="Diagram 22"/>
          <p:cNvGraphicFramePr/>
          <p:nvPr>
            <p:extLst>
              <p:ext uri="{D42A27DB-BD31-4B8C-83A1-F6EECF244321}">
                <p14:modId xmlns:p14="http://schemas.microsoft.com/office/powerpoint/2010/main" val="467565852"/>
              </p:ext>
            </p:extLst>
          </p:nvPr>
        </p:nvGraphicFramePr>
        <p:xfrm>
          <a:off x="2428240" y="1059688"/>
          <a:ext cx="2103120" cy="15544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4" name="Diagram 23"/>
          <p:cNvGraphicFramePr/>
          <p:nvPr>
            <p:extLst>
              <p:ext uri="{D42A27DB-BD31-4B8C-83A1-F6EECF244321}">
                <p14:modId xmlns:p14="http://schemas.microsoft.com/office/powerpoint/2010/main" val="3921444479"/>
              </p:ext>
            </p:extLst>
          </p:nvPr>
        </p:nvGraphicFramePr>
        <p:xfrm>
          <a:off x="-329184" y="2974848"/>
          <a:ext cx="3045968" cy="15544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5" name="Diagram 24"/>
          <p:cNvGraphicFramePr/>
          <p:nvPr>
            <p:extLst>
              <p:ext uri="{D42A27DB-BD31-4B8C-83A1-F6EECF244321}">
                <p14:modId xmlns:p14="http://schemas.microsoft.com/office/powerpoint/2010/main" val="2410654477"/>
              </p:ext>
            </p:extLst>
          </p:nvPr>
        </p:nvGraphicFramePr>
        <p:xfrm>
          <a:off x="1908048" y="2990088"/>
          <a:ext cx="3045968" cy="155448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6" name="Diagram 25"/>
          <p:cNvGraphicFramePr/>
          <p:nvPr>
            <p:extLst>
              <p:ext uri="{D42A27DB-BD31-4B8C-83A1-F6EECF244321}">
                <p14:modId xmlns:p14="http://schemas.microsoft.com/office/powerpoint/2010/main" val="3449218348"/>
              </p:ext>
            </p:extLst>
          </p:nvPr>
        </p:nvGraphicFramePr>
        <p:xfrm>
          <a:off x="3574288" y="2988056"/>
          <a:ext cx="3045968" cy="155448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7" name="Diagram 26"/>
          <p:cNvGraphicFramePr/>
          <p:nvPr>
            <p:extLst>
              <p:ext uri="{D42A27DB-BD31-4B8C-83A1-F6EECF244321}">
                <p14:modId xmlns:p14="http://schemas.microsoft.com/office/powerpoint/2010/main" val="446014976"/>
              </p:ext>
            </p:extLst>
          </p:nvPr>
        </p:nvGraphicFramePr>
        <p:xfrm>
          <a:off x="5199888" y="2979928"/>
          <a:ext cx="3182112" cy="246888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28" name="Diagram 27"/>
          <p:cNvGraphicFramePr/>
          <p:nvPr>
            <p:extLst>
              <p:ext uri="{D42A27DB-BD31-4B8C-83A1-F6EECF244321}">
                <p14:modId xmlns:p14="http://schemas.microsoft.com/office/powerpoint/2010/main" val="814768374"/>
              </p:ext>
            </p:extLst>
          </p:nvPr>
        </p:nvGraphicFramePr>
        <p:xfrm>
          <a:off x="7006336" y="2974848"/>
          <a:ext cx="3045968" cy="246888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pic>
        <p:nvPicPr>
          <p:cNvPr id="31" name="Picture 4" descr="http://www.loligo.be/Last%20Dive/ZEELANDBRUG%2011%2010%202008/album/slides/Cerianthus-lloydi-2.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8825" y="4865311"/>
            <a:ext cx="4031276" cy="173186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80537" y="6289396"/>
            <a:ext cx="1407821" cy="307777"/>
          </a:xfrm>
          <a:prstGeom prst="rect">
            <a:avLst/>
          </a:prstGeom>
        </p:spPr>
        <p:txBody>
          <a:bodyPr wrap="none">
            <a:spAutoFit/>
          </a:bodyPr>
          <a:lstStyle/>
          <a:p>
            <a:r>
              <a:rPr lang="en-US" sz="1400" i="1" dirty="0" err="1">
                <a:solidFill>
                  <a:schemeClr val="bg1">
                    <a:lumMod val="85000"/>
                  </a:schemeClr>
                </a:solidFill>
              </a:rPr>
              <a:t>Cerianthus</a:t>
            </a:r>
            <a:r>
              <a:rPr lang="en-US" sz="1400" i="1" dirty="0">
                <a:solidFill>
                  <a:schemeClr val="bg1">
                    <a:lumMod val="85000"/>
                  </a:schemeClr>
                </a:solidFill>
              </a:rPr>
              <a:t> </a:t>
            </a:r>
            <a:r>
              <a:rPr lang="en-US" sz="1400" i="1" dirty="0" err="1">
                <a:solidFill>
                  <a:schemeClr val="bg1">
                    <a:lumMod val="85000"/>
                  </a:schemeClr>
                </a:solidFill>
              </a:rPr>
              <a:t>lloydi</a:t>
            </a:r>
            <a:endParaRPr lang="en-US" sz="1400" i="1" dirty="0">
              <a:solidFill>
                <a:schemeClr val="bg1">
                  <a:lumMod val="85000"/>
                </a:schemeClr>
              </a:solidFill>
            </a:endParaRPr>
          </a:p>
        </p:txBody>
      </p:sp>
      <p:sp>
        <p:nvSpPr>
          <p:cNvPr id="2" name="Rectangle 1"/>
          <p:cNvSpPr/>
          <p:nvPr/>
        </p:nvSpPr>
        <p:spPr>
          <a:xfrm>
            <a:off x="449664" y="480814"/>
            <a:ext cx="2595711" cy="369332"/>
          </a:xfrm>
          <a:prstGeom prst="rect">
            <a:avLst/>
          </a:prstGeom>
        </p:spPr>
        <p:txBody>
          <a:bodyPr wrap="none">
            <a:spAutoFit/>
          </a:bodyPr>
          <a:lstStyle/>
          <a:p>
            <a:r>
              <a:rPr lang="en-US" dirty="0"/>
              <a:t>Biological Trait Analysis</a:t>
            </a:r>
          </a:p>
        </p:txBody>
      </p:sp>
      <p:sp>
        <p:nvSpPr>
          <p:cNvPr id="3" name="Rectangle 2"/>
          <p:cNvSpPr/>
          <p:nvPr/>
        </p:nvSpPr>
        <p:spPr>
          <a:xfrm>
            <a:off x="4954016" y="6032271"/>
            <a:ext cx="4053840" cy="276999"/>
          </a:xfrm>
          <a:prstGeom prst="rect">
            <a:avLst/>
          </a:prstGeom>
        </p:spPr>
        <p:txBody>
          <a:bodyPr wrap="square">
            <a:spAutoFit/>
          </a:bodyPr>
          <a:lstStyle/>
          <a:p>
            <a:r>
              <a:rPr lang="en-US" sz="1200" dirty="0"/>
              <a:t>http://doi.pangaea.de/10.1594/PANGAEA.813419</a:t>
            </a:r>
          </a:p>
        </p:txBody>
      </p:sp>
    </p:spTree>
    <p:extLst>
      <p:ext uri="{BB962C8B-B14F-4D97-AF65-F5344CB8AC3E}">
        <p14:creationId xmlns:p14="http://schemas.microsoft.com/office/powerpoint/2010/main" val="1967346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8" name="Group 97"/>
          <p:cNvGrpSpPr/>
          <p:nvPr/>
        </p:nvGrpSpPr>
        <p:grpSpPr>
          <a:xfrm>
            <a:off x="1581055" y="2465429"/>
            <a:ext cx="2945431" cy="481389"/>
            <a:chOff x="510729" y="3046740"/>
            <a:chExt cx="2694176" cy="457200"/>
          </a:xfrm>
        </p:grpSpPr>
        <p:sp>
          <p:nvSpPr>
            <p:cNvPr id="109" name="Rounded Rectangle 108"/>
            <p:cNvSpPr/>
            <p:nvPr/>
          </p:nvSpPr>
          <p:spPr>
            <a:xfrm>
              <a:off x="2587748" y="3046740"/>
              <a:ext cx="617157"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solidFill>
                    <a:schemeClr val="tx1"/>
                  </a:solidFill>
                </a:rPr>
                <a:t>&gt;10</a:t>
              </a:r>
              <a:endParaRPr lang="en-US" sz="1000" dirty="0">
                <a:solidFill>
                  <a:schemeClr val="tx1"/>
                </a:solidFill>
              </a:endParaRPr>
            </a:p>
          </p:txBody>
        </p:sp>
        <p:grpSp>
          <p:nvGrpSpPr>
            <p:cNvPr id="101" name="Group 100"/>
            <p:cNvGrpSpPr/>
            <p:nvPr/>
          </p:nvGrpSpPr>
          <p:grpSpPr>
            <a:xfrm>
              <a:off x="510729" y="3046740"/>
              <a:ext cx="1316390" cy="457200"/>
              <a:chOff x="2457293" y="3657600"/>
              <a:chExt cx="1316390" cy="457200"/>
            </a:xfrm>
          </p:grpSpPr>
          <p:sp>
            <p:nvSpPr>
              <p:cNvPr id="105" name="Rounded Rectangle 104"/>
              <p:cNvSpPr/>
              <p:nvPr/>
            </p:nvSpPr>
            <p:spPr>
              <a:xfrm>
                <a:off x="3156526"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1-2</a:t>
                </a:r>
                <a:endParaRPr lang="en-US" sz="750" dirty="0">
                  <a:solidFill>
                    <a:schemeClr val="tx1"/>
                  </a:solidFill>
                </a:endParaRPr>
              </a:p>
            </p:txBody>
          </p:sp>
          <p:sp>
            <p:nvSpPr>
              <p:cNvPr id="106" name="Rounded Rectangle 105"/>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&lt;1</a:t>
                </a:r>
                <a:endParaRPr lang="en-US" sz="800" dirty="0">
                  <a:solidFill>
                    <a:schemeClr val="tx1"/>
                  </a:solidFill>
                </a:endParaRPr>
              </a:p>
            </p:txBody>
          </p:sp>
        </p:grpSp>
      </p:grpSp>
      <p:grpSp>
        <p:nvGrpSpPr>
          <p:cNvPr id="226" name="Group 225"/>
          <p:cNvGrpSpPr/>
          <p:nvPr/>
        </p:nvGrpSpPr>
        <p:grpSpPr>
          <a:xfrm>
            <a:off x="6404509" y="495300"/>
            <a:ext cx="615743" cy="1610436"/>
            <a:chOff x="1122013" y="1743859"/>
            <a:chExt cx="615743" cy="1610436"/>
          </a:xfrm>
        </p:grpSpPr>
        <p:sp>
          <p:nvSpPr>
            <p:cNvPr id="220" name="Rounded Rectangle 219"/>
            <p:cNvSpPr/>
            <p:nvPr/>
          </p:nvSpPr>
          <p:spPr>
            <a:xfrm>
              <a:off x="1122013" y="2897095"/>
              <a:ext cx="609600" cy="457200"/>
            </a:xfrm>
            <a:prstGeom prst="round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solidFill>
                    <a:schemeClr val="tx1"/>
                  </a:solidFill>
                </a:rPr>
                <a:t>High</a:t>
              </a:r>
              <a:endParaRPr lang="en-US" sz="1000" dirty="0">
                <a:solidFill>
                  <a:schemeClr val="tx1"/>
                </a:solidFill>
              </a:endParaRPr>
            </a:p>
          </p:txBody>
        </p:sp>
        <p:sp>
          <p:nvSpPr>
            <p:cNvPr id="224" name="Rounded Rectangle 223"/>
            <p:cNvSpPr/>
            <p:nvPr/>
          </p:nvSpPr>
          <p:spPr>
            <a:xfrm>
              <a:off x="1123200" y="231457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Intermediate</a:t>
              </a:r>
              <a:endParaRPr lang="en-US" sz="800" dirty="0">
                <a:solidFill>
                  <a:schemeClr val="tx1"/>
                </a:solidFill>
              </a:endParaRPr>
            </a:p>
          </p:txBody>
        </p:sp>
        <p:sp>
          <p:nvSpPr>
            <p:cNvPr id="225" name="Rounded Rectangle 224"/>
            <p:cNvSpPr/>
            <p:nvPr/>
          </p:nvSpPr>
          <p:spPr>
            <a:xfrm>
              <a:off x="1128156" y="1743859"/>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Low</a:t>
              </a:r>
              <a:endParaRPr lang="en-US" sz="800" dirty="0">
                <a:solidFill>
                  <a:schemeClr val="tx1"/>
                </a:solidFill>
              </a:endParaRPr>
            </a:p>
          </p:txBody>
        </p:sp>
      </p:grpSp>
      <p:grpSp>
        <p:nvGrpSpPr>
          <p:cNvPr id="227" name="Group 226"/>
          <p:cNvGrpSpPr/>
          <p:nvPr/>
        </p:nvGrpSpPr>
        <p:grpSpPr>
          <a:xfrm>
            <a:off x="326657" y="499634"/>
            <a:ext cx="614556" cy="1027916"/>
            <a:chOff x="1123200" y="1743859"/>
            <a:chExt cx="614556" cy="1027916"/>
          </a:xfrm>
        </p:grpSpPr>
        <p:sp>
          <p:nvSpPr>
            <p:cNvPr id="229" name="Rounded Rectangle 228"/>
            <p:cNvSpPr/>
            <p:nvPr/>
          </p:nvSpPr>
          <p:spPr>
            <a:xfrm>
              <a:off x="1123200" y="231457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err="1" smtClean="0">
                  <a:solidFill>
                    <a:schemeClr val="tx1"/>
                  </a:solidFill>
                </a:rPr>
                <a:t>Lecitotrophic</a:t>
              </a:r>
              <a:endParaRPr lang="en-US" sz="800" dirty="0">
                <a:solidFill>
                  <a:schemeClr val="tx1"/>
                </a:solidFill>
              </a:endParaRPr>
            </a:p>
          </p:txBody>
        </p:sp>
        <p:sp>
          <p:nvSpPr>
            <p:cNvPr id="230" name="Rounded Rectangle 229"/>
            <p:cNvSpPr/>
            <p:nvPr/>
          </p:nvSpPr>
          <p:spPr>
            <a:xfrm>
              <a:off x="1128156" y="1743859"/>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Direct</a:t>
              </a:r>
              <a:endParaRPr lang="en-US" sz="800" dirty="0">
                <a:solidFill>
                  <a:schemeClr val="tx1"/>
                </a:solidFill>
              </a:endParaRPr>
            </a:p>
          </p:txBody>
        </p:sp>
      </p:grpSp>
      <p:grpSp>
        <p:nvGrpSpPr>
          <p:cNvPr id="231" name="Group 230"/>
          <p:cNvGrpSpPr/>
          <p:nvPr/>
        </p:nvGrpSpPr>
        <p:grpSpPr>
          <a:xfrm>
            <a:off x="1372022" y="505536"/>
            <a:ext cx="615743" cy="1610436"/>
            <a:chOff x="1122013" y="1743859"/>
            <a:chExt cx="615743" cy="1610436"/>
          </a:xfrm>
        </p:grpSpPr>
        <p:sp>
          <p:nvSpPr>
            <p:cNvPr id="232" name="Rounded Rectangle 231"/>
            <p:cNvSpPr/>
            <p:nvPr/>
          </p:nvSpPr>
          <p:spPr>
            <a:xfrm>
              <a:off x="1122013" y="289709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SEQ</a:t>
              </a:r>
            </a:p>
            <a:p>
              <a:pPr algn="ctr"/>
              <a:r>
                <a:rPr lang="en-US" sz="800" dirty="0" smtClean="0">
                  <a:solidFill>
                    <a:schemeClr val="tx1"/>
                  </a:solidFill>
                </a:rPr>
                <a:t>Hermaphrodite</a:t>
              </a:r>
              <a:endParaRPr lang="en-US" sz="800" dirty="0">
                <a:solidFill>
                  <a:schemeClr val="tx1"/>
                </a:solidFill>
              </a:endParaRPr>
            </a:p>
          </p:txBody>
        </p:sp>
        <p:sp>
          <p:nvSpPr>
            <p:cNvPr id="233" name="Rounded Rectangle 232"/>
            <p:cNvSpPr/>
            <p:nvPr/>
          </p:nvSpPr>
          <p:spPr>
            <a:xfrm>
              <a:off x="1123200" y="2314575"/>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SYN</a:t>
              </a:r>
            </a:p>
            <a:p>
              <a:pPr algn="ctr"/>
              <a:r>
                <a:rPr lang="en-US" sz="800" dirty="0" smtClean="0">
                  <a:solidFill>
                    <a:schemeClr val="tx1"/>
                  </a:solidFill>
                </a:rPr>
                <a:t>Hermaphrodite</a:t>
              </a:r>
              <a:endParaRPr lang="en-US" sz="800" dirty="0">
                <a:solidFill>
                  <a:schemeClr val="tx1"/>
                </a:solidFill>
              </a:endParaRPr>
            </a:p>
          </p:txBody>
        </p:sp>
        <p:sp>
          <p:nvSpPr>
            <p:cNvPr id="234" name="Rounded Rectangle 233"/>
            <p:cNvSpPr/>
            <p:nvPr/>
          </p:nvSpPr>
          <p:spPr>
            <a:xfrm>
              <a:off x="1128156" y="1743859"/>
              <a:ext cx="609600"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err="1" smtClean="0">
                  <a:solidFill>
                    <a:schemeClr val="tx1"/>
                  </a:solidFill>
                </a:rPr>
                <a:t>Gonochoric</a:t>
              </a:r>
              <a:endParaRPr lang="en-US" sz="800" dirty="0">
                <a:solidFill>
                  <a:schemeClr val="tx1"/>
                </a:solidFill>
              </a:endParaRPr>
            </a:p>
          </p:txBody>
        </p:sp>
      </p:grpSp>
      <p:grpSp>
        <p:nvGrpSpPr>
          <p:cNvPr id="235" name="Group 234"/>
          <p:cNvGrpSpPr/>
          <p:nvPr/>
        </p:nvGrpSpPr>
        <p:grpSpPr>
          <a:xfrm>
            <a:off x="3397817" y="505536"/>
            <a:ext cx="615743" cy="1610436"/>
            <a:chOff x="1122013" y="1743859"/>
            <a:chExt cx="615743" cy="1610436"/>
          </a:xfrm>
        </p:grpSpPr>
        <p:sp>
          <p:nvSpPr>
            <p:cNvPr id="236" name="Rounded Rectangle 235"/>
            <p:cNvSpPr/>
            <p:nvPr/>
          </p:nvSpPr>
          <p:spPr>
            <a:xfrm>
              <a:off x="1122013" y="2897095"/>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solidFill>
                    <a:schemeClr val="tx1"/>
                  </a:solidFill>
                </a:rPr>
                <a:t>Long Term</a:t>
              </a:r>
              <a:endParaRPr lang="en-US" sz="1000" dirty="0">
                <a:solidFill>
                  <a:schemeClr val="tx1"/>
                </a:solidFill>
              </a:endParaRPr>
            </a:p>
          </p:txBody>
        </p:sp>
        <p:sp>
          <p:nvSpPr>
            <p:cNvPr id="237" name="Rounded Rectangle 236"/>
            <p:cNvSpPr/>
            <p:nvPr/>
          </p:nvSpPr>
          <p:spPr>
            <a:xfrm>
              <a:off x="1123200" y="231457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Short Term</a:t>
              </a:r>
              <a:endParaRPr lang="en-US" sz="800" dirty="0">
                <a:solidFill>
                  <a:schemeClr val="tx1"/>
                </a:solidFill>
              </a:endParaRPr>
            </a:p>
          </p:txBody>
        </p:sp>
        <p:sp>
          <p:nvSpPr>
            <p:cNvPr id="238" name="Rounded Rectangle 237"/>
            <p:cNvSpPr/>
            <p:nvPr/>
          </p:nvSpPr>
          <p:spPr>
            <a:xfrm>
              <a:off x="1128156" y="1743859"/>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Brooded</a:t>
              </a:r>
              <a:endParaRPr lang="en-US" sz="800" dirty="0">
                <a:solidFill>
                  <a:schemeClr val="tx1"/>
                </a:solidFill>
              </a:endParaRPr>
            </a:p>
          </p:txBody>
        </p:sp>
      </p:grpSp>
      <p:grpSp>
        <p:nvGrpSpPr>
          <p:cNvPr id="239" name="Group 238"/>
          <p:cNvGrpSpPr/>
          <p:nvPr/>
        </p:nvGrpSpPr>
        <p:grpSpPr>
          <a:xfrm>
            <a:off x="2378145" y="496011"/>
            <a:ext cx="703030" cy="1610436"/>
            <a:chOff x="1122013" y="1743859"/>
            <a:chExt cx="615743" cy="1610436"/>
          </a:xfrm>
        </p:grpSpPr>
        <p:sp>
          <p:nvSpPr>
            <p:cNvPr id="240" name="Rounded Rectangle 239"/>
            <p:cNvSpPr/>
            <p:nvPr/>
          </p:nvSpPr>
          <p:spPr>
            <a:xfrm>
              <a:off x="1122013" y="289709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Carnivore</a:t>
              </a:r>
              <a:endParaRPr lang="en-US" sz="800" dirty="0">
                <a:solidFill>
                  <a:schemeClr val="tx1"/>
                </a:solidFill>
              </a:endParaRPr>
            </a:p>
          </p:txBody>
        </p:sp>
        <p:sp>
          <p:nvSpPr>
            <p:cNvPr id="241" name="Rounded Rectangle 240"/>
            <p:cNvSpPr/>
            <p:nvPr/>
          </p:nvSpPr>
          <p:spPr>
            <a:xfrm>
              <a:off x="1123200" y="231457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Herbivore</a:t>
              </a:r>
              <a:endParaRPr lang="en-US" sz="800" dirty="0">
                <a:solidFill>
                  <a:schemeClr val="tx1"/>
                </a:solidFill>
              </a:endParaRPr>
            </a:p>
          </p:txBody>
        </p:sp>
        <p:sp>
          <p:nvSpPr>
            <p:cNvPr id="242" name="Rounded Rectangle 241"/>
            <p:cNvSpPr/>
            <p:nvPr/>
          </p:nvSpPr>
          <p:spPr>
            <a:xfrm>
              <a:off x="1128156" y="1743859"/>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Omnivore</a:t>
              </a:r>
              <a:endParaRPr lang="en-US" sz="800" dirty="0">
                <a:solidFill>
                  <a:schemeClr val="tx1"/>
                </a:solidFill>
              </a:endParaRPr>
            </a:p>
          </p:txBody>
        </p:sp>
      </p:grpSp>
      <p:grpSp>
        <p:nvGrpSpPr>
          <p:cNvPr id="243" name="Group 242"/>
          <p:cNvGrpSpPr/>
          <p:nvPr/>
        </p:nvGrpSpPr>
        <p:grpSpPr>
          <a:xfrm>
            <a:off x="4403381" y="490109"/>
            <a:ext cx="615743" cy="1610436"/>
            <a:chOff x="1122013" y="1743859"/>
            <a:chExt cx="615743" cy="1610436"/>
          </a:xfrm>
        </p:grpSpPr>
        <p:sp>
          <p:nvSpPr>
            <p:cNvPr id="244" name="Rounded Rectangle 243"/>
            <p:cNvSpPr/>
            <p:nvPr/>
          </p:nvSpPr>
          <p:spPr>
            <a:xfrm>
              <a:off x="1122013" y="289709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Mobile</a:t>
              </a:r>
              <a:endParaRPr lang="en-US" sz="800" dirty="0">
                <a:solidFill>
                  <a:schemeClr val="tx1"/>
                </a:solidFill>
              </a:endParaRPr>
            </a:p>
          </p:txBody>
        </p:sp>
        <p:sp>
          <p:nvSpPr>
            <p:cNvPr id="245" name="Rounded Rectangle 244"/>
            <p:cNvSpPr/>
            <p:nvPr/>
          </p:nvSpPr>
          <p:spPr>
            <a:xfrm>
              <a:off x="1123200" y="2314575"/>
              <a:ext cx="609600" cy="457200"/>
            </a:xfrm>
            <a:prstGeom prst="roundRect">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Short range</a:t>
              </a:r>
              <a:endParaRPr lang="en-US" sz="800" dirty="0">
                <a:solidFill>
                  <a:schemeClr val="tx1"/>
                </a:solidFill>
              </a:endParaRPr>
            </a:p>
          </p:txBody>
        </p:sp>
        <p:sp>
          <p:nvSpPr>
            <p:cNvPr id="246" name="Rounded Rectangle 245"/>
            <p:cNvSpPr/>
            <p:nvPr/>
          </p:nvSpPr>
          <p:spPr>
            <a:xfrm>
              <a:off x="1128156" y="1743859"/>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solidFill>
                    <a:schemeClr val="tx1"/>
                  </a:solidFill>
                </a:rPr>
                <a:t>Sessile</a:t>
              </a:r>
              <a:endParaRPr lang="en-US" sz="1000" dirty="0">
                <a:solidFill>
                  <a:schemeClr val="tx1"/>
                </a:solidFill>
              </a:endParaRPr>
            </a:p>
          </p:txBody>
        </p:sp>
      </p:grpSp>
      <p:grpSp>
        <p:nvGrpSpPr>
          <p:cNvPr id="247" name="Group 246"/>
          <p:cNvGrpSpPr/>
          <p:nvPr/>
        </p:nvGrpSpPr>
        <p:grpSpPr>
          <a:xfrm>
            <a:off x="7309057" y="496011"/>
            <a:ext cx="691943" cy="1610436"/>
            <a:chOff x="1122013" y="1743859"/>
            <a:chExt cx="615743" cy="1610436"/>
          </a:xfrm>
        </p:grpSpPr>
        <p:sp>
          <p:nvSpPr>
            <p:cNvPr id="248" name="Rounded Rectangle 247"/>
            <p:cNvSpPr/>
            <p:nvPr/>
          </p:nvSpPr>
          <p:spPr>
            <a:xfrm>
              <a:off x="1122013" y="2897095"/>
              <a:ext cx="609600"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Robust</a:t>
              </a:r>
              <a:endParaRPr lang="en-US" sz="800" dirty="0">
                <a:solidFill>
                  <a:schemeClr val="tx1"/>
                </a:solidFill>
              </a:endParaRPr>
            </a:p>
          </p:txBody>
        </p:sp>
        <p:sp>
          <p:nvSpPr>
            <p:cNvPr id="249" name="Rounded Rectangle 248"/>
            <p:cNvSpPr/>
            <p:nvPr/>
          </p:nvSpPr>
          <p:spPr>
            <a:xfrm>
              <a:off x="1123200" y="231457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Intermediate</a:t>
              </a:r>
              <a:endParaRPr lang="en-US" sz="800" dirty="0">
                <a:solidFill>
                  <a:schemeClr val="tx1"/>
                </a:solidFill>
              </a:endParaRPr>
            </a:p>
          </p:txBody>
        </p:sp>
        <p:sp>
          <p:nvSpPr>
            <p:cNvPr id="250" name="Rounded Rectangle 249"/>
            <p:cNvSpPr/>
            <p:nvPr/>
          </p:nvSpPr>
          <p:spPr>
            <a:xfrm>
              <a:off x="1128156" y="1743859"/>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Vulnerable</a:t>
              </a:r>
              <a:endParaRPr lang="en-US" sz="800" dirty="0">
                <a:solidFill>
                  <a:schemeClr val="tx1"/>
                </a:solidFill>
              </a:endParaRPr>
            </a:p>
          </p:txBody>
        </p:sp>
      </p:grpSp>
      <p:grpSp>
        <p:nvGrpSpPr>
          <p:cNvPr id="255" name="Group 254"/>
          <p:cNvGrpSpPr/>
          <p:nvPr/>
        </p:nvGrpSpPr>
        <p:grpSpPr>
          <a:xfrm>
            <a:off x="5457241" y="493732"/>
            <a:ext cx="615743" cy="1610436"/>
            <a:chOff x="1122013" y="1743859"/>
            <a:chExt cx="615743" cy="1610436"/>
          </a:xfrm>
        </p:grpSpPr>
        <p:sp>
          <p:nvSpPr>
            <p:cNvPr id="256" name="Rounded Rectangle 255"/>
            <p:cNvSpPr/>
            <p:nvPr/>
          </p:nvSpPr>
          <p:spPr>
            <a:xfrm>
              <a:off x="1122013" y="2897095"/>
              <a:ext cx="609600"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solidFill>
                    <a:schemeClr val="tx1"/>
                  </a:solidFill>
                </a:rPr>
                <a:t>High</a:t>
              </a:r>
              <a:endParaRPr lang="en-US" sz="1000" dirty="0">
                <a:solidFill>
                  <a:schemeClr val="tx1"/>
                </a:solidFill>
              </a:endParaRPr>
            </a:p>
          </p:txBody>
        </p:sp>
        <p:sp>
          <p:nvSpPr>
            <p:cNvPr id="257" name="Rounded Rectangle 256"/>
            <p:cNvSpPr/>
            <p:nvPr/>
          </p:nvSpPr>
          <p:spPr>
            <a:xfrm>
              <a:off x="1123200" y="2314575"/>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Intermediate</a:t>
              </a:r>
              <a:endParaRPr lang="en-US" sz="800" dirty="0">
                <a:solidFill>
                  <a:schemeClr val="tx1"/>
                </a:solidFill>
              </a:endParaRPr>
            </a:p>
          </p:txBody>
        </p:sp>
        <p:sp>
          <p:nvSpPr>
            <p:cNvPr id="258" name="Rounded Rectangle 257"/>
            <p:cNvSpPr/>
            <p:nvPr/>
          </p:nvSpPr>
          <p:spPr>
            <a:xfrm>
              <a:off x="1128156" y="1743859"/>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Low</a:t>
              </a:r>
              <a:endParaRPr lang="en-US" sz="800" dirty="0">
                <a:solidFill>
                  <a:schemeClr val="tx1"/>
                </a:solidFill>
              </a:endParaRPr>
            </a:p>
          </p:txBody>
        </p:sp>
      </p:grpSp>
      <p:sp>
        <p:nvSpPr>
          <p:cNvPr id="2" name="TextBox 1"/>
          <p:cNvSpPr txBox="1"/>
          <p:nvPr/>
        </p:nvSpPr>
        <p:spPr>
          <a:xfrm>
            <a:off x="38100" y="2524240"/>
            <a:ext cx="1149674" cy="261610"/>
          </a:xfrm>
          <a:prstGeom prst="rect">
            <a:avLst/>
          </a:prstGeom>
          <a:noFill/>
        </p:spPr>
        <p:txBody>
          <a:bodyPr wrap="none" rtlCol="0">
            <a:spAutoFit/>
          </a:bodyPr>
          <a:lstStyle/>
          <a:p>
            <a:r>
              <a:rPr lang="en-US" sz="1100" dirty="0" smtClean="0"/>
              <a:t>Adult Longevity</a:t>
            </a:r>
            <a:endParaRPr lang="en-US" sz="1100" dirty="0"/>
          </a:p>
        </p:txBody>
      </p:sp>
      <p:sp>
        <p:nvSpPr>
          <p:cNvPr id="111" name="TextBox 110"/>
          <p:cNvSpPr txBox="1"/>
          <p:nvPr/>
        </p:nvSpPr>
        <p:spPr>
          <a:xfrm>
            <a:off x="1178532" y="30646"/>
            <a:ext cx="1055096" cy="430887"/>
          </a:xfrm>
          <a:prstGeom prst="rect">
            <a:avLst/>
          </a:prstGeom>
          <a:noFill/>
        </p:spPr>
        <p:txBody>
          <a:bodyPr wrap="none" rtlCol="0">
            <a:spAutoFit/>
          </a:bodyPr>
          <a:lstStyle/>
          <a:p>
            <a:pPr algn="ctr"/>
            <a:r>
              <a:rPr lang="en-US" sz="1100" dirty="0" smtClean="0"/>
              <a:t>Sexual </a:t>
            </a:r>
          </a:p>
          <a:p>
            <a:pPr algn="ctr"/>
            <a:r>
              <a:rPr lang="en-US" sz="1100" dirty="0" smtClean="0"/>
              <a:t>Differentiation</a:t>
            </a:r>
            <a:endParaRPr lang="en-US" sz="1100" dirty="0"/>
          </a:p>
        </p:txBody>
      </p:sp>
      <p:sp>
        <p:nvSpPr>
          <p:cNvPr id="112" name="TextBox 111"/>
          <p:cNvSpPr txBox="1"/>
          <p:nvPr/>
        </p:nvSpPr>
        <p:spPr>
          <a:xfrm>
            <a:off x="151464" y="22860"/>
            <a:ext cx="1016625" cy="430887"/>
          </a:xfrm>
          <a:prstGeom prst="rect">
            <a:avLst/>
          </a:prstGeom>
          <a:noFill/>
        </p:spPr>
        <p:txBody>
          <a:bodyPr wrap="none" rtlCol="0">
            <a:spAutoFit/>
          </a:bodyPr>
          <a:lstStyle/>
          <a:p>
            <a:pPr algn="ctr"/>
            <a:r>
              <a:rPr lang="en-US" sz="1100" dirty="0" smtClean="0"/>
              <a:t>Larval </a:t>
            </a:r>
          </a:p>
          <a:p>
            <a:pPr algn="ctr"/>
            <a:r>
              <a:rPr lang="en-US" sz="1100" dirty="0" smtClean="0"/>
              <a:t>Development</a:t>
            </a:r>
            <a:endParaRPr lang="en-US" sz="1100" dirty="0"/>
          </a:p>
        </p:txBody>
      </p:sp>
      <p:sp>
        <p:nvSpPr>
          <p:cNvPr id="113" name="TextBox 112"/>
          <p:cNvSpPr txBox="1"/>
          <p:nvPr/>
        </p:nvSpPr>
        <p:spPr>
          <a:xfrm>
            <a:off x="2328159" y="49697"/>
            <a:ext cx="740908" cy="261610"/>
          </a:xfrm>
          <a:prstGeom prst="rect">
            <a:avLst/>
          </a:prstGeom>
          <a:noFill/>
        </p:spPr>
        <p:txBody>
          <a:bodyPr wrap="none" rtlCol="0">
            <a:spAutoFit/>
          </a:bodyPr>
          <a:lstStyle/>
          <a:p>
            <a:pPr algn="ctr"/>
            <a:r>
              <a:rPr lang="en-US" sz="1100" dirty="0" smtClean="0"/>
              <a:t>Diet type</a:t>
            </a:r>
            <a:endParaRPr lang="en-US" sz="1100" dirty="0"/>
          </a:p>
        </p:txBody>
      </p:sp>
      <p:sp>
        <p:nvSpPr>
          <p:cNvPr id="114" name="TextBox 113"/>
          <p:cNvSpPr txBox="1"/>
          <p:nvPr/>
        </p:nvSpPr>
        <p:spPr>
          <a:xfrm>
            <a:off x="3252007" y="36548"/>
            <a:ext cx="952505" cy="430887"/>
          </a:xfrm>
          <a:prstGeom prst="rect">
            <a:avLst/>
          </a:prstGeom>
          <a:noFill/>
        </p:spPr>
        <p:txBody>
          <a:bodyPr wrap="none" rtlCol="0">
            <a:spAutoFit/>
          </a:bodyPr>
          <a:lstStyle/>
          <a:p>
            <a:pPr algn="ctr"/>
            <a:r>
              <a:rPr lang="en-US" sz="1100" dirty="0" smtClean="0"/>
              <a:t>Larval stage</a:t>
            </a:r>
          </a:p>
          <a:p>
            <a:pPr algn="ctr"/>
            <a:r>
              <a:rPr lang="en-US" sz="1100" dirty="0" smtClean="0"/>
              <a:t> mobility</a:t>
            </a:r>
            <a:endParaRPr lang="en-US" sz="1100" dirty="0"/>
          </a:p>
        </p:txBody>
      </p:sp>
      <p:sp>
        <p:nvSpPr>
          <p:cNvPr id="115" name="TextBox 114"/>
          <p:cNvSpPr txBox="1"/>
          <p:nvPr/>
        </p:nvSpPr>
        <p:spPr>
          <a:xfrm>
            <a:off x="4269330" y="30647"/>
            <a:ext cx="889987" cy="430887"/>
          </a:xfrm>
          <a:prstGeom prst="rect">
            <a:avLst/>
          </a:prstGeom>
          <a:noFill/>
        </p:spPr>
        <p:txBody>
          <a:bodyPr wrap="none" rtlCol="0">
            <a:spAutoFit/>
          </a:bodyPr>
          <a:lstStyle/>
          <a:p>
            <a:pPr algn="ctr"/>
            <a:r>
              <a:rPr lang="en-US" sz="1100" dirty="0" smtClean="0"/>
              <a:t>Adult stage</a:t>
            </a:r>
          </a:p>
          <a:p>
            <a:pPr algn="ctr"/>
            <a:r>
              <a:rPr lang="en-US" sz="1100" dirty="0" smtClean="0"/>
              <a:t> mobility</a:t>
            </a:r>
            <a:endParaRPr lang="en-US" sz="1100" dirty="0"/>
          </a:p>
        </p:txBody>
      </p:sp>
      <p:sp>
        <p:nvSpPr>
          <p:cNvPr id="117" name="TextBox 116"/>
          <p:cNvSpPr txBox="1"/>
          <p:nvPr/>
        </p:nvSpPr>
        <p:spPr>
          <a:xfrm>
            <a:off x="5361668" y="37259"/>
            <a:ext cx="813043" cy="430887"/>
          </a:xfrm>
          <a:prstGeom prst="rect">
            <a:avLst/>
          </a:prstGeom>
          <a:noFill/>
        </p:spPr>
        <p:txBody>
          <a:bodyPr wrap="none" rtlCol="0">
            <a:spAutoFit/>
          </a:bodyPr>
          <a:lstStyle/>
          <a:p>
            <a:pPr algn="ctr"/>
            <a:r>
              <a:rPr lang="en-US" sz="1100" dirty="0" smtClean="0"/>
              <a:t>Dispersal </a:t>
            </a:r>
            <a:endParaRPr lang="en-US" sz="1100" dirty="0"/>
          </a:p>
          <a:p>
            <a:pPr algn="ctr"/>
            <a:r>
              <a:rPr lang="en-US" sz="1100" dirty="0" smtClean="0"/>
              <a:t>Potential</a:t>
            </a:r>
            <a:endParaRPr lang="en-US" sz="1100" dirty="0"/>
          </a:p>
        </p:txBody>
      </p:sp>
      <p:sp>
        <p:nvSpPr>
          <p:cNvPr id="118" name="TextBox 117"/>
          <p:cNvSpPr txBox="1"/>
          <p:nvPr/>
        </p:nvSpPr>
        <p:spPr>
          <a:xfrm>
            <a:off x="6179089" y="46784"/>
            <a:ext cx="1072730" cy="261610"/>
          </a:xfrm>
          <a:prstGeom prst="rect">
            <a:avLst/>
          </a:prstGeom>
          <a:noFill/>
        </p:spPr>
        <p:txBody>
          <a:bodyPr wrap="none" rtlCol="0">
            <a:spAutoFit/>
          </a:bodyPr>
          <a:lstStyle/>
          <a:p>
            <a:pPr algn="ctr"/>
            <a:r>
              <a:rPr lang="en-US" sz="1100" dirty="0" smtClean="0"/>
              <a:t>Recoverability</a:t>
            </a:r>
            <a:endParaRPr lang="en-US" sz="1100" dirty="0"/>
          </a:p>
        </p:txBody>
      </p:sp>
      <p:sp>
        <p:nvSpPr>
          <p:cNvPr id="119" name="TextBox 118"/>
          <p:cNvSpPr txBox="1"/>
          <p:nvPr/>
        </p:nvSpPr>
        <p:spPr>
          <a:xfrm>
            <a:off x="7157991" y="49697"/>
            <a:ext cx="955711" cy="261610"/>
          </a:xfrm>
          <a:prstGeom prst="rect">
            <a:avLst/>
          </a:prstGeom>
          <a:noFill/>
        </p:spPr>
        <p:txBody>
          <a:bodyPr wrap="none" rtlCol="0">
            <a:spAutoFit/>
          </a:bodyPr>
          <a:lstStyle/>
          <a:p>
            <a:pPr algn="ctr"/>
            <a:r>
              <a:rPr lang="en-US" sz="1100" dirty="0" smtClean="0"/>
              <a:t>Vulnerability</a:t>
            </a:r>
            <a:endParaRPr lang="en-US" sz="1100" dirty="0"/>
          </a:p>
        </p:txBody>
      </p:sp>
      <p:sp>
        <p:nvSpPr>
          <p:cNvPr id="120" name="TextBox 119"/>
          <p:cNvSpPr txBox="1"/>
          <p:nvPr/>
        </p:nvSpPr>
        <p:spPr>
          <a:xfrm>
            <a:off x="28575" y="3138906"/>
            <a:ext cx="684803" cy="261610"/>
          </a:xfrm>
          <a:prstGeom prst="rect">
            <a:avLst/>
          </a:prstGeom>
          <a:noFill/>
        </p:spPr>
        <p:txBody>
          <a:bodyPr wrap="none" rtlCol="0">
            <a:spAutoFit/>
          </a:bodyPr>
          <a:lstStyle/>
          <a:p>
            <a:r>
              <a:rPr lang="en-US" sz="1100" dirty="0" smtClean="0"/>
              <a:t>Maturity</a:t>
            </a:r>
            <a:endParaRPr lang="en-US" sz="1200" dirty="0"/>
          </a:p>
        </p:txBody>
      </p:sp>
      <p:sp>
        <p:nvSpPr>
          <p:cNvPr id="121" name="TextBox 120"/>
          <p:cNvSpPr txBox="1"/>
          <p:nvPr/>
        </p:nvSpPr>
        <p:spPr>
          <a:xfrm>
            <a:off x="38100" y="3788053"/>
            <a:ext cx="1265090" cy="261610"/>
          </a:xfrm>
          <a:prstGeom prst="rect">
            <a:avLst/>
          </a:prstGeom>
          <a:noFill/>
        </p:spPr>
        <p:txBody>
          <a:bodyPr wrap="none" rtlCol="0">
            <a:spAutoFit/>
          </a:bodyPr>
          <a:lstStyle/>
          <a:p>
            <a:r>
              <a:rPr lang="en-US" sz="1100" dirty="0" smtClean="0"/>
              <a:t>Size of Organism</a:t>
            </a:r>
            <a:endParaRPr lang="en-US" sz="1100" dirty="0"/>
          </a:p>
        </p:txBody>
      </p:sp>
      <p:sp>
        <p:nvSpPr>
          <p:cNvPr id="122" name="TextBox 121"/>
          <p:cNvSpPr txBox="1"/>
          <p:nvPr/>
        </p:nvSpPr>
        <p:spPr>
          <a:xfrm>
            <a:off x="47625" y="4433621"/>
            <a:ext cx="1125629" cy="430887"/>
          </a:xfrm>
          <a:prstGeom prst="rect">
            <a:avLst/>
          </a:prstGeom>
          <a:noFill/>
        </p:spPr>
        <p:txBody>
          <a:bodyPr wrap="none" rtlCol="0">
            <a:spAutoFit/>
          </a:bodyPr>
          <a:lstStyle/>
          <a:p>
            <a:r>
              <a:rPr lang="en-US" sz="1100" dirty="0" smtClean="0"/>
              <a:t>Environmental </a:t>
            </a:r>
          </a:p>
          <a:p>
            <a:r>
              <a:rPr lang="en-US" sz="1100" dirty="0" smtClean="0"/>
              <a:t>position</a:t>
            </a:r>
            <a:endParaRPr lang="en-US" sz="1100" dirty="0"/>
          </a:p>
        </p:txBody>
      </p:sp>
      <p:sp>
        <p:nvSpPr>
          <p:cNvPr id="136" name="TextBox 135"/>
          <p:cNvSpPr txBox="1"/>
          <p:nvPr/>
        </p:nvSpPr>
        <p:spPr>
          <a:xfrm>
            <a:off x="19050" y="5092968"/>
            <a:ext cx="1202573" cy="261610"/>
          </a:xfrm>
          <a:prstGeom prst="rect">
            <a:avLst/>
          </a:prstGeom>
          <a:noFill/>
        </p:spPr>
        <p:txBody>
          <a:bodyPr wrap="none" rtlCol="0">
            <a:spAutoFit/>
          </a:bodyPr>
          <a:lstStyle/>
          <a:p>
            <a:r>
              <a:rPr lang="en-US" sz="1100" dirty="0" smtClean="0"/>
              <a:t>Adult Movement</a:t>
            </a:r>
            <a:endParaRPr lang="en-US" sz="1100" dirty="0"/>
          </a:p>
        </p:txBody>
      </p:sp>
      <p:cxnSp>
        <p:nvCxnSpPr>
          <p:cNvPr id="6" name="Straight Connector 5"/>
          <p:cNvCxnSpPr/>
          <p:nvPr/>
        </p:nvCxnSpPr>
        <p:spPr>
          <a:xfrm>
            <a:off x="1397120" y="2503477"/>
            <a:ext cx="0" cy="418263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27274" y="5675488"/>
            <a:ext cx="4616980" cy="1112788"/>
            <a:chOff x="1727276" y="5016926"/>
            <a:chExt cx="4616980" cy="1112788"/>
          </a:xfrm>
        </p:grpSpPr>
        <p:grpSp>
          <p:nvGrpSpPr>
            <p:cNvPr id="137" name="Group 136"/>
            <p:cNvGrpSpPr/>
            <p:nvPr/>
          </p:nvGrpSpPr>
          <p:grpSpPr>
            <a:xfrm>
              <a:off x="1743656" y="5016926"/>
              <a:ext cx="3012105" cy="481389"/>
              <a:chOff x="510729" y="3046740"/>
              <a:chExt cx="2755162" cy="457200"/>
            </a:xfrm>
          </p:grpSpPr>
          <p:grpSp>
            <p:nvGrpSpPr>
              <p:cNvPr id="138" name="Group 137"/>
              <p:cNvGrpSpPr/>
              <p:nvPr/>
            </p:nvGrpSpPr>
            <p:grpSpPr>
              <a:xfrm>
                <a:off x="1932077" y="3046740"/>
                <a:ext cx="1333814" cy="457200"/>
                <a:chOff x="2457293" y="3657600"/>
                <a:chExt cx="1333814" cy="457200"/>
              </a:xfrm>
            </p:grpSpPr>
            <p:sp>
              <p:nvSpPr>
                <p:cNvPr id="142" name="Rounded Rectangle 141"/>
                <p:cNvSpPr/>
                <p:nvPr/>
              </p:nvSpPr>
              <p:spPr>
                <a:xfrm>
                  <a:off x="3173950" y="3657600"/>
                  <a:ext cx="617157"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1000-10000</a:t>
                  </a:r>
                  <a:endParaRPr lang="en-US" sz="750" dirty="0">
                    <a:solidFill>
                      <a:schemeClr val="tx1"/>
                    </a:solidFill>
                  </a:endParaRPr>
                </a:p>
              </p:txBody>
            </p:sp>
            <p:sp>
              <p:nvSpPr>
                <p:cNvPr id="143" name="Rounded Rectangle 142"/>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100-1000</a:t>
                  </a:r>
                  <a:endParaRPr lang="en-US" sz="800" dirty="0">
                    <a:solidFill>
                      <a:schemeClr val="tx1"/>
                    </a:solidFill>
                  </a:endParaRPr>
                </a:p>
              </p:txBody>
            </p:sp>
          </p:grpSp>
          <p:grpSp>
            <p:nvGrpSpPr>
              <p:cNvPr id="139" name="Group 138"/>
              <p:cNvGrpSpPr/>
              <p:nvPr/>
            </p:nvGrpSpPr>
            <p:grpSpPr>
              <a:xfrm>
                <a:off x="510729" y="3046740"/>
                <a:ext cx="1333814" cy="457200"/>
                <a:chOff x="2457293" y="3657600"/>
                <a:chExt cx="1333814" cy="457200"/>
              </a:xfrm>
            </p:grpSpPr>
            <p:sp>
              <p:nvSpPr>
                <p:cNvPr id="140" name="Rounded Rectangle 139"/>
                <p:cNvSpPr/>
                <p:nvPr/>
              </p:nvSpPr>
              <p:spPr>
                <a:xfrm>
                  <a:off x="3173950"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10-100</a:t>
                  </a:r>
                  <a:endParaRPr lang="en-US" sz="750" dirty="0">
                    <a:solidFill>
                      <a:schemeClr val="tx1"/>
                    </a:solidFill>
                  </a:endParaRPr>
                </a:p>
              </p:txBody>
            </p:sp>
            <p:sp>
              <p:nvSpPr>
                <p:cNvPr id="141" name="Rounded Rectangle 140"/>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1-10</a:t>
                  </a:r>
                  <a:endParaRPr lang="en-US" sz="800" dirty="0">
                    <a:solidFill>
                      <a:schemeClr val="tx1"/>
                    </a:solidFill>
                  </a:endParaRPr>
                </a:p>
              </p:txBody>
            </p:sp>
          </p:grpSp>
        </p:grpSp>
        <p:grpSp>
          <p:nvGrpSpPr>
            <p:cNvPr id="7" name="Group 6"/>
            <p:cNvGrpSpPr/>
            <p:nvPr/>
          </p:nvGrpSpPr>
          <p:grpSpPr>
            <a:xfrm>
              <a:off x="1727276" y="5638800"/>
              <a:ext cx="4616943" cy="490914"/>
              <a:chOff x="1727276" y="5638800"/>
              <a:chExt cx="4616943" cy="490914"/>
            </a:xfrm>
          </p:grpSpPr>
          <p:grpSp>
            <p:nvGrpSpPr>
              <p:cNvPr id="144" name="Group 143"/>
              <p:cNvGrpSpPr/>
              <p:nvPr/>
            </p:nvGrpSpPr>
            <p:grpSpPr>
              <a:xfrm>
                <a:off x="1727276" y="5638800"/>
                <a:ext cx="3012105" cy="481389"/>
                <a:chOff x="510729" y="3046740"/>
                <a:chExt cx="2755162" cy="457200"/>
              </a:xfrm>
            </p:grpSpPr>
            <p:grpSp>
              <p:nvGrpSpPr>
                <p:cNvPr id="145" name="Group 144"/>
                <p:cNvGrpSpPr/>
                <p:nvPr/>
              </p:nvGrpSpPr>
              <p:grpSpPr>
                <a:xfrm>
                  <a:off x="1932077" y="3046740"/>
                  <a:ext cx="1333814" cy="457200"/>
                  <a:chOff x="2457293" y="3657600"/>
                  <a:chExt cx="1333814" cy="457200"/>
                </a:xfrm>
              </p:grpSpPr>
              <p:sp>
                <p:nvSpPr>
                  <p:cNvPr id="156" name="Rounded Rectangle 155"/>
                  <p:cNvSpPr/>
                  <p:nvPr/>
                </p:nvSpPr>
                <p:spPr>
                  <a:xfrm>
                    <a:off x="3173950" y="3657600"/>
                    <a:ext cx="617157" cy="457200"/>
                  </a:xfrm>
                  <a:prstGeom prst="roundRect">
                    <a:avLst/>
                  </a:prstGeom>
                  <a:solidFill>
                    <a:schemeClr val="accent2">
                      <a:lumMod val="60000"/>
                      <a:lumOff val="4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S</a:t>
                    </a:r>
                  </a:p>
                  <a:p>
                    <a:pPr algn="ctr"/>
                    <a:r>
                      <a:rPr lang="en-US" sz="750" dirty="0" smtClean="0">
                        <a:solidFill>
                          <a:schemeClr val="tx1"/>
                        </a:solidFill>
                      </a:rPr>
                      <a:t>Broadcast Spawn</a:t>
                    </a:r>
                    <a:endParaRPr lang="en-US" sz="750" dirty="0">
                      <a:solidFill>
                        <a:schemeClr val="tx1"/>
                      </a:solidFill>
                    </a:endParaRPr>
                  </a:p>
                </p:txBody>
              </p:sp>
              <p:sp>
                <p:nvSpPr>
                  <p:cNvPr id="157" name="Rounded Rectangle 156"/>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AS</a:t>
                    </a:r>
                  </a:p>
                  <a:p>
                    <a:pPr algn="ctr"/>
                    <a:r>
                      <a:rPr lang="en-US" sz="800" dirty="0" smtClean="0">
                        <a:solidFill>
                          <a:schemeClr val="tx1"/>
                        </a:solidFill>
                      </a:rPr>
                      <a:t>Fission</a:t>
                    </a:r>
                    <a:endParaRPr lang="en-US" sz="800" dirty="0">
                      <a:solidFill>
                        <a:schemeClr val="tx1"/>
                      </a:solidFill>
                    </a:endParaRPr>
                  </a:p>
                </p:txBody>
              </p:sp>
            </p:grpSp>
            <p:grpSp>
              <p:nvGrpSpPr>
                <p:cNvPr id="153" name="Group 152"/>
                <p:cNvGrpSpPr/>
                <p:nvPr/>
              </p:nvGrpSpPr>
              <p:grpSpPr>
                <a:xfrm>
                  <a:off x="510729" y="3046740"/>
                  <a:ext cx="1333814" cy="457200"/>
                  <a:chOff x="2457293" y="3657600"/>
                  <a:chExt cx="1333814" cy="457200"/>
                </a:xfrm>
              </p:grpSpPr>
              <p:sp>
                <p:nvSpPr>
                  <p:cNvPr id="154" name="Rounded Rectangle 153"/>
                  <p:cNvSpPr/>
                  <p:nvPr/>
                </p:nvSpPr>
                <p:spPr>
                  <a:xfrm>
                    <a:off x="3173950"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AS</a:t>
                    </a:r>
                  </a:p>
                  <a:p>
                    <a:pPr algn="ctr"/>
                    <a:r>
                      <a:rPr lang="en-US" sz="750" dirty="0" smtClean="0">
                        <a:solidFill>
                          <a:schemeClr val="tx1"/>
                        </a:solidFill>
                      </a:rPr>
                      <a:t>Parthenogenesis</a:t>
                    </a:r>
                    <a:endParaRPr lang="en-US" sz="750" dirty="0">
                      <a:solidFill>
                        <a:schemeClr val="tx1"/>
                      </a:solidFill>
                    </a:endParaRPr>
                  </a:p>
                </p:txBody>
              </p:sp>
              <p:sp>
                <p:nvSpPr>
                  <p:cNvPr id="155" name="Rounded Rectangle 154"/>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AS</a:t>
                    </a:r>
                  </a:p>
                  <a:p>
                    <a:pPr algn="ctr"/>
                    <a:r>
                      <a:rPr lang="en-US" sz="800" dirty="0" smtClean="0">
                        <a:solidFill>
                          <a:schemeClr val="tx1"/>
                        </a:solidFill>
                      </a:rPr>
                      <a:t>Budding</a:t>
                    </a:r>
                    <a:endParaRPr lang="en-US" sz="800" dirty="0">
                      <a:solidFill>
                        <a:schemeClr val="tx1"/>
                      </a:solidFill>
                    </a:endParaRPr>
                  </a:p>
                </p:txBody>
              </p:sp>
            </p:grpSp>
          </p:grpSp>
          <p:grpSp>
            <p:nvGrpSpPr>
              <p:cNvPr id="212" name="Group 211"/>
              <p:cNvGrpSpPr/>
              <p:nvPr/>
            </p:nvGrpSpPr>
            <p:grpSpPr>
              <a:xfrm>
                <a:off x="4886015" y="5648325"/>
                <a:ext cx="1458204" cy="481389"/>
                <a:chOff x="2457293" y="3657600"/>
                <a:chExt cx="1333814" cy="457200"/>
              </a:xfrm>
            </p:grpSpPr>
            <p:sp>
              <p:nvSpPr>
                <p:cNvPr id="213" name="Rounded Rectangle 212"/>
                <p:cNvSpPr/>
                <p:nvPr/>
              </p:nvSpPr>
              <p:spPr>
                <a:xfrm>
                  <a:off x="3173950"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S</a:t>
                  </a:r>
                </a:p>
                <a:p>
                  <a:pPr algn="ctr"/>
                  <a:r>
                    <a:rPr lang="en-US" sz="750" dirty="0" smtClean="0">
                      <a:solidFill>
                        <a:schemeClr val="tx1"/>
                      </a:solidFill>
                    </a:rPr>
                    <a:t>Mini adults</a:t>
                  </a:r>
                  <a:endParaRPr lang="en-US" sz="750" dirty="0">
                    <a:solidFill>
                      <a:schemeClr val="tx1"/>
                    </a:solidFill>
                  </a:endParaRPr>
                </a:p>
              </p:txBody>
            </p:sp>
            <p:sp>
              <p:nvSpPr>
                <p:cNvPr id="214" name="Rounded Rectangle 213"/>
                <p:cNvSpPr/>
                <p:nvPr/>
              </p:nvSpPr>
              <p:spPr>
                <a:xfrm>
                  <a:off x="2457293" y="3657600"/>
                  <a:ext cx="609600" cy="457200"/>
                </a:xfrm>
                <a:prstGeom prst="roundRect">
                  <a:avLst/>
                </a:prstGeom>
                <a:solidFill>
                  <a:schemeClr val="accent2">
                    <a:lumMod val="60000"/>
                    <a:lumOff val="4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a:t>
                  </a:r>
                </a:p>
                <a:p>
                  <a:pPr algn="ctr"/>
                  <a:r>
                    <a:rPr lang="en-US" sz="800" dirty="0" smtClean="0">
                      <a:solidFill>
                        <a:schemeClr val="tx1"/>
                      </a:solidFill>
                    </a:rPr>
                    <a:t>Planktonic larva</a:t>
                  </a:r>
                  <a:endParaRPr lang="en-US" sz="800" dirty="0">
                    <a:solidFill>
                      <a:schemeClr val="tx1"/>
                    </a:solidFill>
                  </a:endParaRPr>
                </a:p>
              </p:txBody>
            </p:sp>
          </p:grpSp>
        </p:grpSp>
        <p:grpSp>
          <p:nvGrpSpPr>
            <p:cNvPr id="219" name="Group 218"/>
            <p:cNvGrpSpPr/>
            <p:nvPr/>
          </p:nvGrpSpPr>
          <p:grpSpPr>
            <a:xfrm>
              <a:off x="4886052" y="5026451"/>
              <a:ext cx="1458204" cy="481389"/>
              <a:chOff x="2457293" y="3657600"/>
              <a:chExt cx="1333814" cy="457200"/>
            </a:xfrm>
          </p:grpSpPr>
          <p:sp>
            <p:nvSpPr>
              <p:cNvPr id="221" name="Rounded Rectangle 220"/>
              <p:cNvSpPr/>
              <p:nvPr/>
            </p:nvSpPr>
            <p:spPr>
              <a:xfrm>
                <a:off x="3173950" y="3657600"/>
                <a:ext cx="617157" cy="457200"/>
              </a:xfrm>
              <a:prstGeom prst="round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&gt;1 m</a:t>
                </a:r>
                <a:endParaRPr lang="en-US" sz="800" dirty="0">
                  <a:solidFill>
                    <a:schemeClr val="tx1"/>
                  </a:solidFill>
                </a:endParaRPr>
              </a:p>
            </p:txBody>
          </p:sp>
          <p:sp>
            <p:nvSpPr>
              <p:cNvPr id="222" name="Rounded Rectangle 221"/>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10000-1m</a:t>
                </a:r>
                <a:endParaRPr lang="en-US" sz="800" dirty="0">
                  <a:solidFill>
                    <a:schemeClr val="tx1"/>
                  </a:solidFill>
                </a:endParaRPr>
              </a:p>
            </p:txBody>
          </p:sp>
        </p:grpSp>
      </p:grpSp>
      <p:sp>
        <p:nvSpPr>
          <p:cNvPr id="267" name="TextBox 266"/>
          <p:cNvSpPr txBox="1"/>
          <p:nvPr/>
        </p:nvSpPr>
        <p:spPr>
          <a:xfrm>
            <a:off x="47625" y="5675488"/>
            <a:ext cx="797013" cy="261610"/>
          </a:xfrm>
          <a:prstGeom prst="rect">
            <a:avLst/>
          </a:prstGeom>
          <a:noFill/>
        </p:spPr>
        <p:txBody>
          <a:bodyPr wrap="none" rtlCol="0">
            <a:spAutoFit/>
          </a:bodyPr>
          <a:lstStyle/>
          <a:p>
            <a:r>
              <a:rPr lang="en-US" sz="1100" dirty="0" smtClean="0"/>
              <a:t>Fecundity</a:t>
            </a:r>
            <a:endParaRPr lang="en-US" sz="1100" dirty="0"/>
          </a:p>
        </p:txBody>
      </p:sp>
      <p:sp>
        <p:nvSpPr>
          <p:cNvPr id="268" name="TextBox 267"/>
          <p:cNvSpPr txBox="1"/>
          <p:nvPr/>
        </p:nvSpPr>
        <p:spPr>
          <a:xfrm>
            <a:off x="19050" y="6306913"/>
            <a:ext cx="1321196" cy="261610"/>
          </a:xfrm>
          <a:prstGeom prst="rect">
            <a:avLst/>
          </a:prstGeom>
          <a:noFill/>
        </p:spPr>
        <p:txBody>
          <a:bodyPr wrap="none" rtlCol="0">
            <a:spAutoFit/>
          </a:bodyPr>
          <a:lstStyle/>
          <a:p>
            <a:r>
              <a:rPr lang="en-US" sz="1100" dirty="0" smtClean="0"/>
              <a:t>Reproductive type</a:t>
            </a:r>
            <a:endParaRPr lang="en-US" sz="1100" dirty="0"/>
          </a:p>
        </p:txBody>
      </p:sp>
      <p:sp>
        <p:nvSpPr>
          <p:cNvPr id="269" name="TextBox 268"/>
          <p:cNvSpPr txBox="1"/>
          <p:nvPr/>
        </p:nvSpPr>
        <p:spPr>
          <a:xfrm>
            <a:off x="8116782" y="73552"/>
            <a:ext cx="1040670" cy="261610"/>
          </a:xfrm>
          <a:prstGeom prst="rect">
            <a:avLst/>
          </a:prstGeom>
          <a:noFill/>
        </p:spPr>
        <p:txBody>
          <a:bodyPr wrap="none" rtlCol="0">
            <a:spAutoFit/>
          </a:bodyPr>
          <a:lstStyle/>
          <a:p>
            <a:r>
              <a:rPr lang="en-US" sz="1100" dirty="0" smtClean="0"/>
              <a:t>Feeding habit</a:t>
            </a:r>
            <a:endParaRPr lang="en-US" sz="1100" dirty="0"/>
          </a:p>
        </p:txBody>
      </p:sp>
      <p:grpSp>
        <p:nvGrpSpPr>
          <p:cNvPr id="21" name="Group 20"/>
          <p:cNvGrpSpPr/>
          <p:nvPr/>
        </p:nvGrpSpPr>
        <p:grpSpPr>
          <a:xfrm>
            <a:off x="8371167" y="503148"/>
            <a:ext cx="624840" cy="4437420"/>
            <a:chOff x="8371167" y="503148"/>
            <a:chExt cx="624840" cy="4437420"/>
          </a:xfrm>
        </p:grpSpPr>
        <p:grpSp>
          <p:nvGrpSpPr>
            <p:cNvPr id="270" name="Group 269"/>
            <p:cNvGrpSpPr/>
            <p:nvPr/>
          </p:nvGrpSpPr>
          <p:grpSpPr>
            <a:xfrm>
              <a:off x="8371167" y="503148"/>
              <a:ext cx="615743" cy="1610436"/>
              <a:chOff x="1122013" y="1743859"/>
              <a:chExt cx="615743" cy="1610436"/>
            </a:xfrm>
          </p:grpSpPr>
          <p:sp>
            <p:nvSpPr>
              <p:cNvPr id="271" name="Rounded Rectangle 270"/>
              <p:cNvSpPr/>
              <p:nvPr/>
            </p:nvSpPr>
            <p:spPr>
              <a:xfrm>
                <a:off x="1122013" y="2897095"/>
                <a:ext cx="609600" cy="457200"/>
              </a:xfrm>
              <a:prstGeom prst="roundRect">
                <a:avLst/>
              </a:prstGeom>
              <a:solidFill>
                <a:schemeClr val="accent2">
                  <a:lumMod val="60000"/>
                  <a:lumOff val="4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SF</a:t>
                </a:r>
                <a:endParaRPr lang="en-US" sz="800" dirty="0">
                  <a:solidFill>
                    <a:schemeClr val="tx1"/>
                  </a:solidFill>
                </a:endParaRPr>
              </a:p>
            </p:txBody>
          </p:sp>
          <p:sp>
            <p:nvSpPr>
              <p:cNvPr id="272" name="Rounded Rectangle 271"/>
              <p:cNvSpPr/>
              <p:nvPr/>
            </p:nvSpPr>
            <p:spPr>
              <a:xfrm>
                <a:off x="1123200" y="2314575"/>
                <a:ext cx="609600"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SSDF</a:t>
                </a:r>
                <a:endParaRPr lang="en-US" sz="800" dirty="0">
                  <a:solidFill>
                    <a:schemeClr val="tx1"/>
                  </a:solidFill>
                </a:endParaRPr>
              </a:p>
            </p:txBody>
          </p:sp>
          <p:sp>
            <p:nvSpPr>
              <p:cNvPr id="273" name="Rounded Rectangle 272"/>
              <p:cNvSpPr/>
              <p:nvPr/>
            </p:nvSpPr>
            <p:spPr>
              <a:xfrm>
                <a:off x="1128156" y="1743859"/>
                <a:ext cx="609600"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SDF</a:t>
                </a:r>
                <a:endParaRPr lang="en-US" sz="800" dirty="0">
                  <a:solidFill>
                    <a:schemeClr val="tx1"/>
                  </a:solidFill>
                </a:endParaRPr>
              </a:p>
            </p:txBody>
          </p:sp>
        </p:grpSp>
        <p:grpSp>
          <p:nvGrpSpPr>
            <p:cNvPr id="274" name="Group 273"/>
            <p:cNvGrpSpPr/>
            <p:nvPr/>
          </p:nvGrpSpPr>
          <p:grpSpPr>
            <a:xfrm>
              <a:off x="8378787" y="2206297"/>
              <a:ext cx="615743" cy="1610436"/>
              <a:chOff x="1122013" y="1743859"/>
              <a:chExt cx="615743" cy="1610436"/>
            </a:xfrm>
          </p:grpSpPr>
          <p:sp>
            <p:nvSpPr>
              <p:cNvPr id="275" name="Rounded Rectangle 274"/>
              <p:cNvSpPr/>
              <p:nvPr/>
            </p:nvSpPr>
            <p:spPr>
              <a:xfrm>
                <a:off x="1122013" y="289709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Sand licker</a:t>
                </a:r>
                <a:endParaRPr lang="en-US" sz="800" dirty="0">
                  <a:solidFill>
                    <a:schemeClr val="tx1"/>
                  </a:solidFill>
                </a:endParaRPr>
              </a:p>
            </p:txBody>
          </p:sp>
          <p:sp>
            <p:nvSpPr>
              <p:cNvPr id="276" name="Rounded Rectangle 275"/>
              <p:cNvSpPr/>
              <p:nvPr/>
            </p:nvSpPr>
            <p:spPr>
              <a:xfrm>
                <a:off x="1123200" y="2314575"/>
                <a:ext cx="609600" cy="457200"/>
              </a:xfrm>
              <a:prstGeom prst="roundRect">
                <a:avLst/>
              </a:prstGeom>
              <a:solidFill>
                <a:schemeClr val="accent2">
                  <a:lumMod val="60000"/>
                  <a:lumOff val="4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Predator</a:t>
                </a:r>
                <a:endParaRPr lang="en-US" sz="800" dirty="0">
                  <a:solidFill>
                    <a:schemeClr val="tx1"/>
                  </a:solidFill>
                </a:endParaRPr>
              </a:p>
            </p:txBody>
          </p:sp>
          <p:sp>
            <p:nvSpPr>
              <p:cNvPr id="277" name="Rounded Rectangle 276"/>
              <p:cNvSpPr/>
              <p:nvPr/>
            </p:nvSpPr>
            <p:spPr>
              <a:xfrm>
                <a:off x="1128156" y="1743859"/>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IF</a:t>
                </a:r>
                <a:endParaRPr lang="en-US" sz="800" dirty="0">
                  <a:solidFill>
                    <a:schemeClr val="tx1"/>
                  </a:solidFill>
                </a:endParaRPr>
              </a:p>
            </p:txBody>
          </p:sp>
        </p:grpSp>
        <p:grpSp>
          <p:nvGrpSpPr>
            <p:cNvPr id="278" name="Group 277"/>
            <p:cNvGrpSpPr/>
            <p:nvPr/>
          </p:nvGrpSpPr>
          <p:grpSpPr>
            <a:xfrm>
              <a:off x="8381451" y="3912652"/>
              <a:ext cx="614556" cy="1027916"/>
              <a:chOff x="1123200" y="1743859"/>
              <a:chExt cx="614556" cy="1027916"/>
            </a:xfrm>
          </p:grpSpPr>
          <p:sp>
            <p:nvSpPr>
              <p:cNvPr id="280" name="Rounded Rectangle 279"/>
              <p:cNvSpPr/>
              <p:nvPr/>
            </p:nvSpPr>
            <p:spPr>
              <a:xfrm>
                <a:off x="1123200" y="2314575"/>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Parasite</a:t>
                </a:r>
                <a:endParaRPr lang="en-US" sz="800" dirty="0">
                  <a:solidFill>
                    <a:schemeClr val="tx1"/>
                  </a:solidFill>
                </a:endParaRPr>
              </a:p>
            </p:txBody>
          </p:sp>
          <p:sp>
            <p:nvSpPr>
              <p:cNvPr id="281" name="Rounded Rectangle 280"/>
              <p:cNvSpPr/>
              <p:nvPr/>
            </p:nvSpPr>
            <p:spPr>
              <a:xfrm>
                <a:off x="1128156" y="1743859"/>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Grazer</a:t>
                </a:r>
                <a:endParaRPr lang="en-US" sz="800" dirty="0">
                  <a:solidFill>
                    <a:schemeClr val="tx1"/>
                  </a:solidFill>
                </a:endParaRPr>
              </a:p>
            </p:txBody>
          </p:sp>
        </p:grpSp>
      </p:grpSp>
      <p:cxnSp>
        <p:nvCxnSpPr>
          <p:cNvPr id="289" name="Straight Connector 288"/>
          <p:cNvCxnSpPr/>
          <p:nvPr/>
        </p:nvCxnSpPr>
        <p:spPr>
          <a:xfrm flipV="1">
            <a:off x="325470" y="2243284"/>
            <a:ext cx="7791311" cy="511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0" name="Group 289"/>
          <p:cNvGrpSpPr/>
          <p:nvPr/>
        </p:nvGrpSpPr>
        <p:grpSpPr>
          <a:xfrm>
            <a:off x="1587442" y="3138906"/>
            <a:ext cx="2945431" cy="481389"/>
            <a:chOff x="510729" y="3046740"/>
            <a:chExt cx="2694176" cy="457200"/>
          </a:xfrm>
        </p:grpSpPr>
        <p:grpSp>
          <p:nvGrpSpPr>
            <p:cNvPr id="291" name="Group 290"/>
            <p:cNvGrpSpPr/>
            <p:nvPr/>
          </p:nvGrpSpPr>
          <p:grpSpPr>
            <a:xfrm>
              <a:off x="1905941" y="3046740"/>
              <a:ext cx="1298964" cy="457200"/>
              <a:chOff x="2431157" y="3657600"/>
              <a:chExt cx="1298964" cy="457200"/>
            </a:xfrm>
          </p:grpSpPr>
          <p:sp>
            <p:nvSpPr>
              <p:cNvPr id="295" name="Rounded Rectangle 294"/>
              <p:cNvSpPr/>
              <p:nvPr/>
            </p:nvSpPr>
            <p:spPr>
              <a:xfrm>
                <a:off x="3112964"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&gt;4</a:t>
                </a:r>
                <a:endParaRPr lang="en-US" sz="750" dirty="0">
                  <a:solidFill>
                    <a:schemeClr val="tx1"/>
                  </a:solidFill>
                </a:endParaRPr>
              </a:p>
            </p:txBody>
          </p:sp>
          <p:sp>
            <p:nvSpPr>
              <p:cNvPr id="296" name="Rounded Rectangle 295"/>
              <p:cNvSpPr/>
              <p:nvPr/>
            </p:nvSpPr>
            <p:spPr>
              <a:xfrm>
                <a:off x="2431157"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3-4</a:t>
                </a:r>
                <a:endParaRPr lang="en-US" sz="800" dirty="0">
                  <a:solidFill>
                    <a:schemeClr val="tx1"/>
                  </a:solidFill>
                </a:endParaRPr>
              </a:p>
            </p:txBody>
          </p:sp>
        </p:grpSp>
        <p:sp>
          <p:nvSpPr>
            <p:cNvPr id="294" name="Rounded Rectangle 293"/>
            <p:cNvSpPr/>
            <p:nvPr/>
          </p:nvSpPr>
          <p:spPr>
            <a:xfrm>
              <a:off x="510729" y="304674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&lt;1</a:t>
              </a:r>
              <a:endParaRPr lang="en-US" sz="800" dirty="0">
                <a:solidFill>
                  <a:schemeClr val="tx1"/>
                </a:solidFill>
              </a:endParaRPr>
            </a:p>
          </p:txBody>
        </p:sp>
      </p:grpSp>
      <p:grpSp>
        <p:nvGrpSpPr>
          <p:cNvPr id="297" name="Group 296"/>
          <p:cNvGrpSpPr/>
          <p:nvPr/>
        </p:nvGrpSpPr>
        <p:grpSpPr>
          <a:xfrm>
            <a:off x="1580916" y="3729241"/>
            <a:ext cx="2945431" cy="481389"/>
            <a:chOff x="510729" y="3046740"/>
            <a:chExt cx="2694176" cy="457200"/>
          </a:xfrm>
        </p:grpSpPr>
        <p:grpSp>
          <p:nvGrpSpPr>
            <p:cNvPr id="298" name="Group 297"/>
            <p:cNvGrpSpPr/>
            <p:nvPr/>
          </p:nvGrpSpPr>
          <p:grpSpPr>
            <a:xfrm>
              <a:off x="1905941" y="3046740"/>
              <a:ext cx="1298964" cy="457200"/>
              <a:chOff x="2431157" y="3657600"/>
              <a:chExt cx="1298964" cy="457200"/>
            </a:xfrm>
          </p:grpSpPr>
          <p:sp>
            <p:nvSpPr>
              <p:cNvPr id="302" name="Rounded Rectangle 301"/>
              <p:cNvSpPr/>
              <p:nvPr/>
            </p:nvSpPr>
            <p:spPr>
              <a:xfrm>
                <a:off x="3112964"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&gt;20</a:t>
                </a:r>
                <a:endParaRPr lang="en-US" sz="750" dirty="0">
                  <a:solidFill>
                    <a:schemeClr val="tx1"/>
                  </a:solidFill>
                </a:endParaRPr>
              </a:p>
            </p:txBody>
          </p:sp>
          <p:sp>
            <p:nvSpPr>
              <p:cNvPr id="303" name="Rounded Rectangle 302"/>
              <p:cNvSpPr/>
              <p:nvPr/>
            </p:nvSpPr>
            <p:spPr>
              <a:xfrm>
                <a:off x="2431157" y="3657600"/>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solidFill>
                      <a:schemeClr val="tx1"/>
                    </a:solidFill>
                  </a:rPr>
                  <a:t>11-20</a:t>
                </a:r>
                <a:endParaRPr lang="en-US" sz="1000" dirty="0">
                  <a:solidFill>
                    <a:schemeClr val="tx1"/>
                  </a:solidFill>
                </a:endParaRPr>
              </a:p>
            </p:txBody>
          </p:sp>
        </p:grpSp>
        <p:grpSp>
          <p:nvGrpSpPr>
            <p:cNvPr id="299" name="Group 298"/>
            <p:cNvGrpSpPr/>
            <p:nvPr/>
          </p:nvGrpSpPr>
          <p:grpSpPr>
            <a:xfrm>
              <a:off x="510729" y="3046740"/>
              <a:ext cx="1316390" cy="457200"/>
              <a:chOff x="2457293" y="3657600"/>
              <a:chExt cx="1316390" cy="457200"/>
            </a:xfrm>
          </p:grpSpPr>
          <p:sp>
            <p:nvSpPr>
              <p:cNvPr id="300" name="Rounded Rectangle 299"/>
              <p:cNvSpPr/>
              <p:nvPr/>
            </p:nvSpPr>
            <p:spPr>
              <a:xfrm>
                <a:off x="3156526" y="3657600"/>
                <a:ext cx="617157"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1-10</a:t>
                </a:r>
                <a:endParaRPr lang="en-US" sz="800" dirty="0">
                  <a:solidFill>
                    <a:schemeClr val="tx1"/>
                  </a:solidFill>
                </a:endParaRPr>
              </a:p>
            </p:txBody>
          </p:sp>
          <p:sp>
            <p:nvSpPr>
              <p:cNvPr id="301" name="Rounded Rectangle 300"/>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&lt;1</a:t>
                </a:r>
                <a:endParaRPr lang="en-US" sz="800" dirty="0">
                  <a:solidFill>
                    <a:schemeClr val="tx1"/>
                  </a:solidFill>
                </a:endParaRPr>
              </a:p>
            </p:txBody>
          </p:sp>
        </p:grpSp>
      </p:grpSp>
      <p:grpSp>
        <p:nvGrpSpPr>
          <p:cNvPr id="304" name="Group 303"/>
          <p:cNvGrpSpPr/>
          <p:nvPr/>
        </p:nvGrpSpPr>
        <p:grpSpPr>
          <a:xfrm>
            <a:off x="1581055" y="4354097"/>
            <a:ext cx="2945431" cy="481389"/>
            <a:chOff x="510729" y="3046740"/>
            <a:chExt cx="2694176" cy="457200"/>
          </a:xfrm>
        </p:grpSpPr>
        <p:grpSp>
          <p:nvGrpSpPr>
            <p:cNvPr id="305" name="Group 304"/>
            <p:cNvGrpSpPr/>
            <p:nvPr/>
          </p:nvGrpSpPr>
          <p:grpSpPr>
            <a:xfrm>
              <a:off x="1905941" y="3046740"/>
              <a:ext cx="1298964" cy="457200"/>
              <a:chOff x="2431157" y="3657600"/>
              <a:chExt cx="1298964" cy="457200"/>
            </a:xfrm>
          </p:grpSpPr>
          <p:sp>
            <p:nvSpPr>
              <p:cNvPr id="309" name="Rounded Rectangle 308"/>
              <p:cNvSpPr/>
              <p:nvPr/>
            </p:nvSpPr>
            <p:spPr>
              <a:xfrm>
                <a:off x="3112964"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Epizoic</a:t>
                </a:r>
                <a:endParaRPr lang="en-US" sz="750" dirty="0">
                  <a:solidFill>
                    <a:schemeClr val="tx1"/>
                  </a:solidFill>
                </a:endParaRPr>
              </a:p>
            </p:txBody>
          </p:sp>
          <p:sp>
            <p:nvSpPr>
              <p:cNvPr id="310" name="Rounded Rectangle 309"/>
              <p:cNvSpPr/>
              <p:nvPr/>
            </p:nvSpPr>
            <p:spPr>
              <a:xfrm>
                <a:off x="2431157"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err="1" smtClean="0">
                    <a:solidFill>
                      <a:schemeClr val="tx1"/>
                    </a:solidFill>
                  </a:rPr>
                  <a:t>Demersal</a:t>
                </a:r>
                <a:endParaRPr lang="en-US" sz="800" dirty="0">
                  <a:solidFill>
                    <a:schemeClr val="tx1"/>
                  </a:solidFill>
                </a:endParaRPr>
              </a:p>
            </p:txBody>
          </p:sp>
        </p:grpSp>
        <p:grpSp>
          <p:nvGrpSpPr>
            <p:cNvPr id="306" name="Group 305"/>
            <p:cNvGrpSpPr/>
            <p:nvPr/>
          </p:nvGrpSpPr>
          <p:grpSpPr>
            <a:xfrm>
              <a:off x="510729" y="3046740"/>
              <a:ext cx="1316390" cy="457200"/>
              <a:chOff x="2457293" y="3657600"/>
              <a:chExt cx="1316390" cy="457200"/>
            </a:xfrm>
          </p:grpSpPr>
          <p:sp>
            <p:nvSpPr>
              <p:cNvPr id="307" name="Rounded Rectangle 306"/>
              <p:cNvSpPr/>
              <p:nvPr/>
            </p:nvSpPr>
            <p:spPr>
              <a:xfrm>
                <a:off x="3156526" y="3657600"/>
                <a:ext cx="617157"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chemeClr val="tx1"/>
                    </a:solidFill>
                  </a:rPr>
                  <a:t>Infauna</a:t>
                </a:r>
                <a:endParaRPr lang="en-US" sz="900" dirty="0">
                  <a:solidFill>
                    <a:schemeClr val="tx1"/>
                  </a:solidFill>
                </a:endParaRPr>
              </a:p>
            </p:txBody>
          </p:sp>
          <p:sp>
            <p:nvSpPr>
              <p:cNvPr id="308" name="Rounded Rectangle 307"/>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err="1" smtClean="0">
                    <a:solidFill>
                      <a:schemeClr val="tx1"/>
                    </a:solidFill>
                  </a:rPr>
                  <a:t>Epifauna</a:t>
                </a:r>
                <a:endParaRPr lang="en-US" sz="800" dirty="0">
                  <a:solidFill>
                    <a:schemeClr val="tx1"/>
                  </a:solidFill>
                </a:endParaRPr>
              </a:p>
            </p:txBody>
          </p:sp>
        </p:grpSp>
      </p:grpSp>
      <p:grpSp>
        <p:nvGrpSpPr>
          <p:cNvPr id="311" name="Group 310"/>
          <p:cNvGrpSpPr/>
          <p:nvPr/>
        </p:nvGrpSpPr>
        <p:grpSpPr>
          <a:xfrm>
            <a:off x="1580916" y="4965499"/>
            <a:ext cx="2945431" cy="481389"/>
            <a:chOff x="510729" y="3046740"/>
            <a:chExt cx="2694176" cy="457200"/>
          </a:xfrm>
        </p:grpSpPr>
        <p:grpSp>
          <p:nvGrpSpPr>
            <p:cNvPr id="312" name="Group 311"/>
            <p:cNvGrpSpPr/>
            <p:nvPr/>
          </p:nvGrpSpPr>
          <p:grpSpPr>
            <a:xfrm>
              <a:off x="1905941" y="3046740"/>
              <a:ext cx="1298964" cy="457200"/>
              <a:chOff x="2431157" y="3657600"/>
              <a:chExt cx="1298964" cy="457200"/>
            </a:xfrm>
          </p:grpSpPr>
          <p:sp>
            <p:nvSpPr>
              <p:cNvPr id="316" name="Rounded Rectangle 315"/>
              <p:cNvSpPr/>
              <p:nvPr/>
            </p:nvSpPr>
            <p:spPr>
              <a:xfrm>
                <a:off x="3112964" y="3657600"/>
                <a:ext cx="617157"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Sessile</a:t>
                </a:r>
                <a:endParaRPr lang="en-US" sz="750" dirty="0">
                  <a:solidFill>
                    <a:schemeClr val="tx1"/>
                  </a:solidFill>
                </a:endParaRPr>
              </a:p>
            </p:txBody>
          </p:sp>
          <p:sp>
            <p:nvSpPr>
              <p:cNvPr id="317" name="Rounded Rectangle 316"/>
              <p:cNvSpPr/>
              <p:nvPr/>
            </p:nvSpPr>
            <p:spPr>
              <a:xfrm>
                <a:off x="2431157" y="3657600"/>
                <a:ext cx="609600" cy="457200"/>
              </a:xfrm>
              <a:prstGeom prst="roundRect">
                <a:avLst/>
              </a:prstGeom>
              <a:solidFill>
                <a:schemeClr val="accent2">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Burrower</a:t>
                </a:r>
                <a:endParaRPr lang="en-US" sz="800" dirty="0">
                  <a:solidFill>
                    <a:schemeClr val="tx1"/>
                  </a:solidFill>
                </a:endParaRPr>
              </a:p>
            </p:txBody>
          </p:sp>
        </p:grpSp>
        <p:grpSp>
          <p:nvGrpSpPr>
            <p:cNvPr id="313" name="Group 312"/>
            <p:cNvGrpSpPr/>
            <p:nvPr/>
          </p:nvGrpSpPr>
          <p:grpSpPr>
            <a:xfrm>
              <a:off x="510729" y="3046740"/>
              <a:ext cx="1316390" cy="457200"/>
              <a:chOff x="2457293" y="3657600"/>
              <a:chExt cx="1316390" cy="457200"/>
            </a:xfrm>
          </p:grpSpPr>
          <p:sp>
            <p:nvSpPr>
              <p:cNvPr id="314" name="Rounded Rectangle 313"/>
              <p:cNvSpPr/>
              <p:nvPr/>
            </p:nvSpPr>
            <p:spPr>
              <a:xfrm>
                <a:off x="3156526" y="3657600"/>
                <a:ext cx="617157" cy="457200"/>
              </a:xfrm>
              <a:prstGeom prst="roundRect">
                <a:avLst/>
              </a:prstGeom>
              <a:solidFill>
                <a:schemeClr val="bg1"/>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Crawler</a:t>
                </a:r>
                <a:endParaRPr lang="en-US" sz="800" dirty="0">
                  <a:solidFill>
                    <a:schemeClr val="tx1"/>
                  </a:solidFill>
                </a:endParaRPr>
              </a:p>
            </p:txBody>
          </p:sp>
          <p:sp>
            <p:nvSpPr>
              <p:cNvPr id="315" name="Rounded Rectangle 314"/>
              <p:cNvSpPr/>
              <p:nvPr/>
            </p:nvSpPr>
            <p:spPr>
              <a:xfrm>
                <a:off x="2457293" y="3657600"/>
                <a:ext cx="609600" cy="457200"/>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solidFill>
                      <a:schemeClr val="tx1"/>
                    </a:solidFill>
                  </a:rPr>
                  <a:t>Swimmer</a:t>
                </a:r>
                <a:endParaRPr lang="en-US" sz="800" dirty="0">
                  <a:solidFill>
                    <a:schemeClr val="tx1"/>
                  </a:solidFill>
                </a:endParaRPr>
              </a:p>
            </p:txBody>
          </p:sp>
        </p:grpSp>
      </p:grpSp>
      <p:sp>
        <p:nvSpPr>
          <p:cNvPr id="318" name="Rounded Rectangle 317">
            <a:hlinkHover r:id="" action="ppaction://noaction" highlightClick="1"/>
          </p:cNvPr>
          <p:cNvSpPr/>
          <p:nvPr/>
        </p:nvSpPr>
        <p:spPr>
          <a:xfrm>
            <a:off x="331613" y="1676400"/>
            <a:ext cx="609600" cy="4572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err="1" smtClean="0">
                <a:solidFill>
                  <a:schemeClr val="tx1"/>
                </a:solidFill>
              </a:rPr>
              <a:t>Plankt-otrophic</a:t>
            </a:r>
            <a:endParaRPr lang="en-US" sz="850" dirty="0">
              <a:solidFill>
                <a:schemeClr val="tx1"/>
              </a:solidFill>
            </a:endParaRPr>
          </a:p>
        </p:txBody>
      </p:sp>
      <p:sp>
        <p:nvSpPr>
          <p:cNvPr id="127" name="Rounded Rectangle 126"/>
          <p:cNvSpPr/>
          <p:nvPr/>
        </p:nvSpPr>
        <p:spPr>
          <a:xfrm>
            <a:off x="3141194" y="2461090"/>
            <a:ext cx="638026" cy="4572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3-10</a:t>
            </a:r>
            <a:endParaRPr lang="en-US" sz="800" dirty="0">
              <a:solidFill>
                <a:schemeClr val="tx1"/>
              </a:solidFill>
            </a:endParaRPr>
          </a:p>
        </p:txBody>
      </p:sp>
      <p:sp>
        <p:nvSpPr>
          <p:cNvPr id="128" name="Rounded Rectangle 127"/>
          <p:cNvSpPr/>
          <p:nvPr/>
        </p:nvSpPr>
        <p:spPr>
          <a:xfrm>
            <a:off x="2369397" y="3131426"/>
            <a:ext cx="650673" cy="4572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1-2</a:t>
            </a:r>
            <a:endParaRPr lang="en-US" sz="1000" dirty="0">
              <a:solidFill>
                <a:schemeClr val="tx1"/>
              </a:solidFill>
            </a:endParaRPr>
          </a:p>
        </p:txBody>
      </p:sp>
      <p:pic>
        <p:nvPicPr>
          <p:cNvPr id="1028" name="Picture 4" descr="http://www.loligo.be/Last%20Dive/ZEELANDBRUG%2011%2010%202008/album/slides/Cerianthus-lloyd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01239"/>
            <a:ext cx="3427182" cy="22730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45806" y="2926436"/>
            <a:ext cx="1407821" cy="307777"/>
          </a:xfrm>
          <a:prstGeom prst="rect">
            <a:avLst/>
          </a:prstGeom>
        </p:spPr>
        <p:txBody>
          <a:bodyPr wrap="none">
            <a:spAutoFit/>
          </a:bodyPr>
          <a:lstStyle/>
          <a:p>
            <a:r>
              <a:rPr lang="en-US" sz="1400" i="1" dirty="0" err="1">
                <a:solidFill>
                  <a:schemeClr val="bg1">
                    <a:lumMod val="85000"/>
                  </a:schemeClr>
                </a:solidFill>
              </a:rPr>
              <a:t>Cerianthus</a:t>
            </a:r>
            <a:r>
              <a:rPr lang="en-US" sz="1400" i="1" dirty="0">
                <a:solidFill>
                  <a:schemeClr val="bg1">
                    <a:lumMod val="85000"/>
                  </a:schemeClr>
                </a:solidFill>
              </a:rPr>
              <a:t> </a:t>
            </a:r>
            <a:r>
              <a:rPr lang="en-US" sz="1400" i="1" dirty="0" err="1">
                <a:solidFill>
                  <a:schemeClr val="bg1">
                    <a:lumMod val="85000"/>
                  </a:schemeClr>
                </a:solidFill>
              </a:rPr>
              <a:t>lloydi</a:t>
            </a:r>
            <a:endParaRPr lang="en-US" sz="1400" i="1" dirty="0">
              <a:solidFill>
                <a:schemeClr val="bg1">
                  <a:lumMod val="85000"/>
                </a:schemeClr>
              </a:solidFill>
            </a:endParaRPr>
          </a:p>
        </p:txBody>
      </p:sp>
      <p:sp>
        <p:nvSpPr>
          <p:cNvPr id="123" name="TextBox 122"/>
          <p:cNvSpPr txBox="1"/>
          <p:nvPr/>
        </p:nvSpPr>
        <p:spPr>
          <a:xfrm>
            <a:off x="7285880" y="5308388"/>
            <a:ext cx="907621" cy="261610"/>
          </a:xfrm>
          <a:prstGeom prst="rect">
            <a:avLst/>
          </a:prstGeom>
          <a:noFill/>
        </p:spPr>
        <p:txBody>
          <a:bodyPr wrap="none" rtlCol="0">
            <a:spAutoFit/>
          </a:bodyPr>
          <a:lstStyle/>
          <a:p>
            <a:r>
              <a:rPr lang="en-US" sz="1100" dirty="0" smtClean="0"/>
              <a:t>Fertilization</a:t>
            </a:r>
            <a:endParaRPr lang="en-US" sz="1100" dirty="0"/>
          </a:p>
        </p:txBody>
      </p:sp>
      <p:sp>
        <p:nvSpPr>
          <p:cNvPr id="124" name="Rounded Rectangle 123"/>
          <p:cNvSpPr/>
          <p:nvPr/>
        </p:nvSpPr>
        <p:spPr>
          <a:xfrm>
            <a:off x="7362047" y="5623825"/>
            <a:ext cx="674712" cy="481389"/>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Internal</a:t>
            </a:r>
            <a:endParaRPr lang="en-US" sz="750" dirty="0">
              <a:solidFill>
                <a:schemeClr val="tx1"/>
              </a:solidFill>
            </a:endParaRPr>
          </a:p>
        </p:txBody>
      </p:sp>
      <p:sp>
        <p:nvSpPr>
          <p:cNvPr id="125" name="Rounded Rectangle 124"/>
          <p:cNvSpPr/>
          <p:nvPr/>
        </p:nvSpPr>
        <p:spPr>
          <a:xfrm>
            <a:off x="7362047" y="6224211"/>
            <a:ext cx="674712" cy="481389"/>
          </a:xfrm>
          <a:prstGeom prst="roundRect">
            <a:avLst/>
          </a:prstGeom>
          <a:solidFill>
            <a:schemeClr val="accent2">
              <a:lumMod val="7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50" dirty="0" smtClean="0">
                <a:solidFill>
                  <a:schemeClr val="tx1"/>
                </a:solidFill>
              </a:rPr>
              <a:t>External</a:t>
            </a:r>
            <a:endParaRPr lang="en-US" sz="750" dirty="0">
              <a:solidFill>
                <a:schemeClr val="tx1"/>
              </a:solidFill>
            </a:endParaRPr>
          </a:p>
        </p:txBody>
      </p:sp>
      <p:cxnSp>
        <p:nvCxnSpPr>
          <p:cNvPr id="126" name="Straight Connector 125"/>
          <p:cNvCxnSpPr/>
          <p:nvPr/>
        </p:nvCxnSpPr>
        <p:spPr>
          <a:xfrm flipH="1">
            <a:off x="7151914" y="5369967"/>
            <a:ext cx="6903" cy="13858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9092A0B-DCC2-49DD-AC9C-62339177768C}" type="slidenum">
              <a:rPr lang="en-US" smtClean="0"/>
              <a:t>15</a:t>
            </a:fld>
            <a:endParaRPr lang="en-US"/>
          </a:p>
        </p:txBody>
      </p:sp>
    </p:spTree>
    <p:extLst>
      <p:ext uri="{BB962C8B-B14F-4D97-AF65-F5344CB8AC3E}">
        <p14:creationId xmlns:p14="http://schemas.microsoft.com/office/powerpoint/2010/main" val="62011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1" y="1193680"/>
            <a:ext cx="2387600" cy="369332"/>
          </a:xfrm>
          <a:prstGeom prst="rect">
            <a:avLst/>
          </a:prstGeom>
        </p:spPr>
        <p:txBody>
          <a:bodyPr wrap="square">
            <a:spAutoFit/>
          </a:bodyPr>
          <a:lstStyle/>
          <a:p>
            <a:r>
              <a:rPr lang="en-US" dirty="0" smtClean="0"/>
              <a:t>Response variables</a:t>
            </a:r>
            <a:endParaRPr lang="en-US" dirty="0"/>
          </a:p>
        </p:txBody>
      </p:sp>
      <p:sp>
        <p:nvSpPr>
          <p:cNvPr id="5" name="TextBox 4"/>
          <p:cNvSpPr txBox="1"/>
          <p:nvPr/>
        </p:nvSpPr>
        <p:spPr>
          <a:xfrm>
            <a:off x="558799" y="4693920"/>
            <a:ext cx="7090403" cy="2308324"/>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n-US" dirty="0" smtClean="0"/>
              <a:t>Sea Surface Temperature</a:t>
            </a:r>
          </a:p>
          <a:p>
            <a:pPr marL="285750" indent="-285750">
              <a:lnSpc>
                <a:spcPct val="150000"/>
              </a:lnSpc>
              <a:buFont typeface="Wingdings" panose="05000000000000000000" pitchFamily="2" charset="2"/>
              <a:buChar char="§"/>
            </a:pPr>
            <a:r>
              <a:rPr lang="en-US" dirty="0" smtClean="0"/>
              <a:t>Salinity</a:t>
            </a:r>
          </a:p>
          <a:p>
            <a:pPr marL="285750" indent="-285750">
              <a:lnSpc>
                <a:spcPct val="150000"/>
              </a:lnSpc>
              <a:buFont typeface="Wingdings" panose="05000000000000000000" pitchFamily="2" charset="2"/>
              <a:buChar char="§"/>
            </a:pPr>
            <a:r>
              <a:rPr lang="en-US" dirty="0" smtClean="0"/>
              <a:t>Inorganic </a:t>
            </a:r>
            <a:r>
              <a:rPr lang="en-US" dirty="0"/>
              <a:t>nutrient concentrations (ammonium, nitrite and silicate</a:t>
            </a:r>
            <a:r>
              <a:rPr lang="en-US" dirty="0" smtClean="0"/>
              <a:t>)</a:t>
            </a:r>
          </a:p>
          <a:p>
            <a:pPr marL="285750" indent="-285750">
              <a:lnSpc>
                <a:spcPct val="150000"/>
              </a:lnSpc>
              <a:buFont typeface="Wingdings" panose="05000000000000000000" pitchFamily="2" charset="2"/>
              <a:buChar char="§"/>
            </a:pPr>
            <a:r>
              <a:rPr lang="en-US" dirty="0"/>
              <a:t>North Atlantic Oscillation winter index (NAO</a:t>
            </a:r>
            <a:r>
              <a:rPr lang="en-US" baseline="-25000" dirty="0"/>
              <a:t>WI</a:t>
            </a:r>
            <a:r>
              <a:rPr lang="en-US" dirty="0"/>
              <a:t>)</a:t>
            </a:r>
            <a:endParaRPr lang="en-US" dirty="0" smtClean="0"/>
          </a:p>
          <a:p>
            <a:endParaRPr lang="en-US" dirty="0" smtClean="0"/>
          </a:p>
          <a:p>
            <a:endParaRPr lang="en-US" dirty="0"/>
          </a:p>
        </p:txBody>
      </p:sp>
      <p:sp>
        <p:nvSpPr>
          <p:cNvPr id="6" name="TextBox 5"/>
          <p:cNvSpPr txBox="1"/>
          <p:nvPr/>
        </p:nvSpPr>
        <p:spPr>
          <a:xfrm>
            <a:off x="670561" y="4031734"/>
            <a:ext cx="2390398" cy="369332"/>
          </a:xfrm>
          <a:prstGeom prst="rect">
            <a:avLst/>
          </a:prstGeom>
          <a:noFill/>
        </p:spPr>
        <p:txBody>
          <a:bodyPr wrap="none" rtlCol="0">
            <a:spAutoFit/>
          </a:bodyPr>
          <a:lstStyle/>
          <a:p>
            <a:r>
              <a:rPr lang="en-US" dirty="0" smtClean="0"/>
              <a:t>Explanatory variables</a:t>
            </a:r>
            <a:endParaRPr lang="en-US" dirty="0"/>
          </a:p>
        </p:txBody>
      </p:sp>
      <p:sp>
        <p:nvSpPr>
          <p:cNvPr id="7" name="TextBox 6"/>
          <p:cNvSpPr txBox="1"/>
          <p:nvPr/>
        </p:nvSpPr>
        <p:spPr>
          <a:xfrm>
            <a:off x="670561" y="1828800"/>
            <a:ext cx="8026400"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dirty="0" smtClean="0"/>
              <a:t>Macro-</a:t>
            </a:r>
            <a:r>
              <a:rPr lang="en-US" dirty="0" err="1" smtClean="0"/>
              <a:t>zoobenthos</a:t>
            </a:r>
            <a:r>
              <a:rPr lang="en-US" dirty="0" smtClean="0"/>
              <a:t> </a:t>
            </a:r>
            <a:r>
              <a:rPr lang="en-US" dirty="0"/>
              <a:t>samples collected at four stations in the </a:t>
            </a:r>
            <a:r>
              <a:rPr lang="en-US" dirty="0" smtClean="0"/>
              <a:t>North Sea in </a:t>
            </a:r>
            <a:r>
              <a:rPr lang="en-US" dirty="0"/>
              <a:t>spring </a:t>
            </a:r>
            <a:r>
              <a:rPr lang="en-US" dirty="0" smtClean="0"/>
              <a:t>,1981 </a:t>
            </a:r>
            <a:r>
              <a:rPr lang="en-US" dirty="0"/>
              <a:t>to 2011 </a:t>
            </a:r>
          </a:p>
        </p:txBody>
      </p:sp>
      <p:sp>
        <p:nvSpPr>
          <p:cNvPr id="2" name="TextBox 1"/>
          <p:cNvSpPr txBox="1"/>
          <p:nvPr/>
        </p:nvSpPr>
        <p:spPr>
          <a:xfrm>
            <a:off x="670561" y="303014"/>
            <a:ext cx="3003194" cy="523220"/>
          </a:xfrm>
          <a:prstGeom prst="rect">
            <a:avLst/>
          </a:prstGeom>
          <a:noFill/>
        </p:spPr>
        <p:txBody>
          <a:bodyPr wrap="none" rtlCol="0">
            <a:spAutoFit/>
          </a:bodyPr>
          <a:lstStyle/>
          <a:p>
            <a:r>
              <a:rPr lang="de-DE" sz="2800" dirty="0" smtClean="0">
                <a:solidFill>
                  <a:schemeClr val="tx2">
                    <a:lumMod val="60000"/>
                    <a:lumOff val="40000"/>
                  </a:schemeClr>
                </a:solidFill>
              </a:rPr>
              <a:t>DFA Model inputs</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4256087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000" b="0" dirty="0">
                <a:solidFill>
                  <a:schemeClr val="tx2">
                    <a:lumMod val="60000"/>
                    <a:lumOff val="40000"/>
                  </a:schemeClr>
                </a:solidFill>
              </a:rPr>
              <a:t>Dynamic factor analysis (DFA)</a:t>
            </a:r>
          </a:p>
        </p:txBody>
      </p:sp>
      <p:sp>
        <p:nvSpPr>
          <p:cNvPr id="3" name="Content Placeholder 2"/>
          <p:cNvSpPr>
            <a:spLocks noGrp="1"/>
          </p:cNvSpPr>
          <p:nvPr>
            <p:ph idx="1"/>
          </p:nvPr>
        </p:nvSpPr>
        <p:spPr/>
        <p:txBody>
          <a:bodyPr/>
          <a:lstStyle/>
          <a:p>
            <a:r>
              <a:rPr lang="en-US" sz="2400" dirty="0" smtClean="0"/>
              <a:t>Common trends</a:t>
            </a:r>
          </a:p>
          <a:p>
            <a:r>
              <a:rPr lang="en-US" sz="2400" dirty="0" smtClean="0"/>
              <a:t>Interactions </a:t>
            </a:r>
            <a:r>
              <a:rPr lang="en-US" sz="2400" dirty="0"/>
              <a:t>between response </a:t>
            </a:r>
            <a:r>
              <a:rPr lang="en-US" sz="2400" dirty="0" smtClean="0"/>
              <a:t>variables </a:t>
            </a:r>
          </a:p>
          <a:p>
            <a:r>
              <a:rPr lang="en-US" sz="2400" dirty="0" smtClean="0"/>
              <a:t>Effects </a:t>
            </a:r>
            <a:r>
              <a:rPr lang="en-US" sz="2400" dirty="0"/>
              <a:t>of </a:t>
            </a:r>
            <a:r>
              <a:rPr lang="en-US" sz="2400" dirty="0" smtClean="0"/>
              <a:t>explanatory variables</a:t>
            </a:r>
          </a:p>
          <a:p>
            <a:endParaRPr lang="en-US" sz="2400" dirty="0"/>
          </a:p>
          <a:p>
            <a:pPr marL="0" indent="0">
              <a:buNone/>
            </a:pPr>
            <a:endParaRPr lang="en-US" sz="2400" dirty="0" smtClean="0"/>
          </a:p>
          <a:p>
            <a:pPr marL="0" indent="0">
              <a:buNone/>
            </a:pPr>
            <a:endParaRPr lang="en-US" sz="2400" dirty="0" smtClean="0"/>
          </a:p>
          <a:p>
            <a:pPr marL="0" indent="0">
              <a:buNone/>
            </a:pPr>
            <a:r>
              <a:rPr lang="en-US" sz="2400" dirty="0"/>
              <a:t>N time series = constant + linear combination of M common trends                                                                                           + explanatory variables + noise </a:t>
            </a:r>
          </a:p>
        </p:txBody>
      </p:sp>
      <p:sp>
        <p:nvSpPr>
          <p:cNvPr id="4" name="Rectangle 3"/>
          <p:cNvSpPr/>
          <p:nvPr/>
        </p:nvSpPr>
        <p:spPr>
          <a:xfrm>
            <a:off x="-4673600" y="2103458"/>
            <a:ext cx="4572000" cy="2308324"/>
          </a:xfrm>
          <a:prstGeom prst="rect">
            <a:avLst/>
          </a:prstGeom>
        </p:spPr>
        <p:txBody>
          <a:bodyPr>
            <a:spAutoFit/>
          </a:bodyPr>
          <a:lstStyle/>
          <a:p>
            <a:r>
              <a:rPr lang="en-US" dirty="0"/>
              <a:t>It is worth mentioning that a higher number of common trends introduces unexplained information that cannot be interpreted easily in the DFA model. Therefore, DFA should be handled with a model that produces a reasonable ﬁt with the smallest number of common trends (</a:t>
            </a:r>
            <a:r>
              <a:rPr lang="en-US" dirty="0" err="1"/>
              <a:t>Zuur</a:t>
            </a:r>
            <a:r>
              <a:rPr lang="en-US" dirty="0"/>
              <a:t> et al., 2003b). </a:t>
            </a:r>
          </a:p>
        </p:txBody>
      </p:sp>
      <p:sp>
        <p:nvSpPr>
          <p:cNvPr id="5" name="Rectangle 4"/>
          <p:cNvSpPr/>
          <p:nvPr/>
        </p:nvSpPr>
        <p:spPr>
          <a:xfrm>
            <a:off x="812800" y="5419928"/>
            <a:ext cx="7437120" cy="872034"/>
          </a:xfrm>
          <a:prstGeom prst="rect">
            <a:avLst/>
          </a:prstGeom>
        </p:spPr>
        <p:txBody>
          <a:bodyPr wrap="square">
            <a:spAutoFit/>
          </a:bodyPr>
          <a:lstStyle/>
          <a:p>
            <a:pPr>
              <a:lnSpc>
                <a:spcPct val="150000"/>
              </a:lnSpc>
            </a:pPr>
            <a:r>
              <a:rPr lang="en-US" dirty="0" smtClean="0"/>
              <a:t>Based </a:t>
            </a:r>
            <a:r>
              <a:rPr lang="en-US" dirty="0"/>
              <a:t>on the information, which is not related to the selected environmental variables of the optimal model.</a:t>
            </a:r>
          </a:p>
        </p:txBody>
      </p:sp>
    </p:spTree>
    <p:extLst>
      <p:ext uri="{BB962C8B-B14F-4D97-AF65-F5344CB8AC3E}">
        <p14:creationId xmlns:p14="http://schemas.microsoft.com/office/powerpoint/2010/main" val="1290913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490091" y="1499965"/>
                <a:ext cx="6338210" cy="438325"/>
              </a:xfrm>
              <a:prstGeom prst="rect">
                <a:avLst/>
              </a:prstGeom>
              <a:noFill/>
            </p:spPr>
            <p:txBody>
              <a:bodyPr wrap="none" rtlCol="0">
                <a:spAutoFit/>
              </a:bodyPr>
              <a:lstStyle/>
              <a:p>
                <a14:m>
                  <m:oMath xmlns:m="http://schemas.openxmlformats.org/officeDocument/2006/math">
                    <m:sSub>
                      <m:sSubPr>
                        <m:ctrlPr>
                          <a:rPr lang="en-US" sz="2000" i="1" smtClean="0">
                            <a:latin typeface="Cambria Math"/>
                          </a:rPr>
                        </m:ctrlPr>
                      </m:sSubPr>
                      <m:e>
                        <m:r>
                          <m:rPr>
                            <m:sty m:val="p"/>
                          </m:rPr>
                          <a:rPr lang="en-US" sz="2000" b="0" i="0" smtClean="0">
                            <a:latin typeface="Cambria Math"/>
                          </a:rPr>
                          <m:t>ZB</m:t>
                        </m:r>
                      </m:e>
                      <m:sub>
                        <m:r>
                          <m:rPr>
                            <m:sty m:val="p"/>
                          </m:rPr>
                          <a:rPr lang="en-US" sz="2000" b="0" i="0" smtClean="0">
                            <a:latin typeface="Cambria Math"/>
                          </a:rPr>
                          <m:t>n</m:t>
                        </m:r>
                      </m:sub>
                    </m:sSub>
                  </m:oMath>
                </a14:m>
                <a:r>
                  <a:rPr lang="en-US" sz="2000" dirty="0" smtClean="0"/>
                  <a:t> </a:t>
                </a:r>
                <a14:m>
                  <m:oMath xmlns:m="http://schemas.openxmlformats.org/officeDocument/2006/math">
                    <m:r>
                      <a:rPr lang="en-US" sz="2000" i="0" dirty="0" smtClean="0">
                        <a:latin typeface="Cambria Math"/>
                      </a:rPr>
                      <m:t>(</m:t>
                    </m:r>
                    <m:r>
                      <m:rPr>
                        <m:sty m:val="p"/>
                      </m:rPr>
                      <a:rPr lang="en-US" sz="2000" i="0" dirty="0" smtClean="0">
                        <a:latin typeface="Cambria Math"/>
                      </a:rPr>
                      <m:t>t</m:t>
                    </m:r>
                    <m:r>
                      <a:rPr lang="en-US" sz="2000" i="0" dirty="0" smtClean="0">
                        <a:latin typeface="Cambria Math"/>
                      </a:rPr>
                      <m:t>) </m:t>
                    </m:r>
                  </m:oMath>
                </a14:m>
                <a:r>
                  <a:rPr lang="en-US" sz="2000" dirty="0" smtClean="0"/>
                  <a:t>= </a:t>
                </a:r>
                <a14:m>
                  <m:oMath xmlns:m="http://schemas.openxmlformats.org/officeDocument/2006/math">
                    <m:sSub>
                      <m:sSubPr>
                        <m:ctrlPr>
                          <a:rPr lang="en-US" sz="2000" i="1" smtClean="0">
                            <a:latin typeface="Cambria Math"/>
                          </a:rPr>
                        </m:ctrlPr>
                      </m:sSubPr>
                      <m:e>
                        <m:r>
                          <m:rPr>
                            <m:sty m:val="p"/>
                          </m:rPr>
                          <a:rPr lang="en-US" sz="2000" b="0" i="0" smtClean="0">
                            <a:latin typeface="Cambria Math"/>
                          </a:rPr>
                          <m:t>C</m:t>
                        </m:r>
                      </m:e>
                      <m:sub>
                        <m:r>
                          <m:rPr>
                            <m:sty m:val="p"/>
                          </m:rPr>
                          <a:rPr lang="en-US" sz="2000" b="0" i="0" smtClean="0">
                            <a:latin typeface="Cambria Math"/>
                          </a:rPr>
                          <m:t>n</m:t>
                        </m:r>
                      </m:sub>
                    </m:sSub>
                  </m:oMath>
                </a14:m>
                <a:r>
                  <a:rPr lang="en-US" sz="2000" dirty="0" smtClean="0"/>
                  <a:t> + </a:t>
                </a:r>
                <a14:m>
                  <m:oMath xmlns:m="http://schemas.openxmlformats.org/officeDocument/2006/math">
                    <m:nary>
                      <m:naryPr>
                        <m:chr m:val="∑"/>
                        <m:limLoc m:val="subSup"/>
                        <m:ctrlPr>
                          <a:rPr lang="en-US" sz="2000" i="1" smtClean="0">
                            <a:latin typeface="Cambria Math"/>
                          </a:rPr>
                        </m:ctrlPr>
                      </m:naryPr>
                      <m:sub>
                        <m:r>
                          <m:rPr>
                            <m:sty m:val="p"/>
                            <m:brk m:alnAt="25"/>
                          </m:rPr>
                          <a:rPr lang="en-US" sz="2000" b="0" i="0" smtClean="0">
                            <a:latin typeface="Cambria Math"/>
                          </a:rPr>
                          <m:t>m</m:t>
                        </m:r>
                        <m:r>
                          <a:rPr lang="en-US" sz="2000" b="0" i="0" smtClean="0">
                            <a:latin typeface="Cambria Math"/>
                          </a:rPr>
                          <m:t>=</m:t>
                        </m:r>
                        <m:r>
                          <a:rPr lang="en-US" sz="2000" b="0" i="0" smtClean="0">
                            <a:latin typeface="Cambria Math"/>
                          </a:rPr>
                          <m:t>1</m:t>
                        </m:r>
                      </m:sub>
                      <m:sup>
                        <m:r>
                          <m:rPr>
                            <m:sty m:val="p"/>
                          </m:rPr>
                          <a:rPr lang="en-US" sz="2000" b="0" i="0" smtClean="0">
                            <a:latin typeface="Cambria Math"/>
                          </a:rPr>
                          <m:t>M</m:t>
                        </m:r>
                      </m:sup>
                      <m:e>
                        <m:sSub>
                          <m:sSubPr>
                            <m:ctrlPr>
                              <a:rPr lang="en-US" sz="2000" i="1" smtClean="0">
                                <a:latin typeface="Cambria Math"/>
                                <a:ea typeface="Cambria Math"/>
                              </a:rPr>
                            </m:ctrlPr>
                          </m:sSubPr>
                          <m:e>
                            <m:r>
                              <m:rPr>
                                <m:sty m:val="p"/>
                              </m:rPr>
                              <a:rPr lang="en-US" sz="2000" i="0" smtClean="0">
                                <a:latin typeface="Cambria Math"/>
                                <a:ea typeface="Cambria Math"/>
                              </a:rPr>
                              <m:t>γ</m:t>
                            </m:r>
                          </m:e>
                          <m:sub>
                            <m:r>
                              <m:rPr>
                                <m:sty m:val="p"/>
                              </m:rPr>
                              <a:rPr lang="en-US" sz="2000" b="0" i="0" smtClean="0">
                                <a:latin typeface="Cambria Math"/>
                                <a:ea typeface="Cambria Math"/>
                              </a:rPr>
                              <m:t>m</m:t>
                            </m:r>
                            <m:r>
                              <a:rPr lang="en-US" sz="2000" b="0" i="0" smtClean="0">
                                <a:latin typeface="Cambria Math"/>
                                <a:ea typeface="Cambria Math"/>
                              </a:rPr>
                              <m:t>,</m:t>
                            </m:r>
                            <m:r>
                              <m:rPr>
                                <m:sty m:val="p"/>
                              </m:rPr>
                              <a:rPr lang="en-US" sz="2000" b="0" i="0" smtClean="0">
                                <a:latin typeface="Cambria Math"/>
                                <a:ea typeface="Cambria Math"/>
                              </a:rPr>
                              <m:t>n</m:t>
                            </m:r>
                          </m:sub>
                        </m:sSub>
                        <m:sSub>
                          <m:sSubPr>
                            <m:ctrlPr>
                              <a:rPr lang="en-US" sz="2000" i="1" smtClean="0">
                                <a:latin typeface="Cambria Math"/>
                                <a:ea typeface="Cambria Math"/>
                              </a:rPr>
                            </m:ctrlPr>
                          </m:sSubPr>
                          <m:e>
                            <m:r>
                              <m:rPr>
                                <m:sty m:val="p"/>
                              </m:rPr>
                              <a:rPr lang="en-US" sz="2000" i="0" smtClean="0">
                                <a:latin typeface="Cambria Math"/>
                                <a:ea typeface="Cambria Math"/>
                              </a:rPr>
                              <m:t>α</m:t>
                            </m:r>
                          </m:e>
                          <m:sub>
                            <m:r>
                              <m:rPr>
                                <m:sty m:val="p"/>
                              </m:rPr>
                              <a:rPr lang="en-US" sz="2000" b="0" i="0" smtClean="0">
                                <a:latin typeface="Cambria Math"/>
                                <a:ea typeface="Cambria Math"/>
                              </a:rPr>
                              <m:t>m</m:t>
                            </m:r>
                          </m:sub>
                        </m:sSub>
                        <m:d>
                          <m:dPr>
                            <m:ctrlPr>
                              <a:rPr lang="en-US" sz="2000" b="0" i="1" smtClean="0">
                                <a:latin typeface="Cambria Math"/>
                                <a:ea typeface="Cambria Math"/>
                              </a:rPr>
                            </m:ctrlPr>
                          </m:dPr>
                          <m:e>
                            <m:r>
                              <m:rPr>
                                <m:sty m:val="p"/>
                              </m:rPr>
                              <a:rPr lang="en-US" sz="2000" b="0" i="0" smtClean="0">
                                <a:latin typeface="Cambria Math"/>
                                <a:ea typeface="Cambria Math"/>
                              </a:rPr>
                              <m:t>t</m:t>
                            </m:r>
                          </m:e>
                        </m:d>
                        <m:r>
                          <a:rPr lang="en-US" sz="2000" b="0" i="0" smtClean="0">
                            <a:latin typeface="Cambria Math"/>
                            <a:ea typeface="Cambria Math"/>
                          </a:rPr>
                          <m:t>+ </m:t>
                        </m:r>
                        <m:nary>
                          <m:naryPr>
                            <m:chr m:val="∑"/>
                            <m:limLoc m:val="subSup"/>
                            <m:ctrlPr>
                              <a:rPr lang="en-US" sz="2000" b="0" i="1" smtClean="0">
                                <a:latin typeface="Cambria Math"/>
                                <a:ea typeface="Cambria Math"/>
                              </a:rPr>
                            </m:ctrlPr>
                          </m:naryPr>
                          <m:sub>
                            <m:r>
                              <m:rPr>
                                <m:sty m:val="p"/>
                                <m:brk m:alnAt="25"/>
                              </m:rPr>
                              <a:rPr lang="en-US" sz="2000" b="0" i="0" smtClean="0">
                                <a:latin typeface="Cambria Math"/>
                                <a:ea typeface="Cambria Math"/>
                              </a:rPr>
                              <m:t>k</m:t>
                            </m:r>
                            <m:r>
                              <a:rPr lang="en-US" sz="2000" b="0" i="0" smtClean="0">
                                <a:latin typeface="Cambria Math"/>
                                <a:ea typeface="Cambria Math"/>
                              </a:rPr>
                              <m:t>=</m:t>
                            </m:r>
                            <m:r>
                              <a:rPr lang="en-US" sz="2000" b="0" i="0" smtClean="0">
                                <a:latin typeface="Cambria Math"/>
                                <a:ea typeface="Cambria Math"/>
                              </a:rPr>
                              <m:t>1</m:t>
                            </m:r>
                          </m:sub>
                          <m:sup>
                            <m:r>
                              <m:rPr>
                                <m:sty m:val="p"/>
                              </m:rPr>
                              <a:rPr lang="en-US" sz="2000" b="0" i="0" smtClean="0">
                                <a:latin typeface="Cambria Math"/>
                                <a:ea typeface="Cambria Math"/>
                              </a:rPr>
                              <m:t>K</m:t>
                            </m:r>
                          </m:sup>
                          <m:e>
                            <m:sSub>
                              <m:sSubPr>
                                <m:ctrlPr>
                                  <a:rPr lang="en-US" sz="2000" b="0" i="1" smtClean="0">
                                    <a:latin typeface="Cambria Math"/>
                                    <a:ea typeface="Cambria Math"/>
                                  </a:rPr>
                                </m:ctrlPr>
                              </m:sSubPr>
                              <m:e>
                                <m:r>
                                  <m:rPr>
                                    <m:sty m:val="p"/>
                                  </m:rPr>
                                  <a:rPr lang="en-US" sz="2000" b="0" i="0" smtClean="0">
                                    <a:latin typeface="Cambria Math"/>
                                    <a:ea typeface="Cambria Math"/>
                                  </a:rPr>
                                  <m:t>β</m:t>
                                </m:r>
                              </m:e>
                              <m:sub>
                                <m:r>
                                  <m:rPr>
                                    <m:sty m:val="p"/>
                                  </m:rPr>
                                  <a:rPr lang="en-US" sz="2000" b="0" i="0" smtClean="0">
                                    <a:latin typeface="Cambria Math"/>
                                    <a:ea typeface="Cambria Math"/>
                                  </a:rPr>
                                  <m:t>k</m:t>
                                </m:r>
                                <m:r>
                                  <a:rPr lang="en-US" sz="2000" b="0" i="0" smtClean="0">
                                    <a:latin typeface="Cambria Math"/>
                                    <a:ea typeface="Cambria Math"/>
                                  </a:rPr>
                                  <m:t>,</m:t>
                                </m:r>
                                <m:r>
                                  <m:rPr>
                                    <m:sty m:val="p"/>
                                  </m:rPr>
                                  <a:rPr lang="en-US" sz="2000" b="0" i="0" smtClean="0">
                                    <a:latin typeface="Cambria Math"/>
                                    <a:ea typeface="Cambria Math"/>
                                  </a:rPr>
                                  <m:t>n</m:t>
                                </m:r>
                              </m:sub>
                            </m:sSub>
                          </m:e>
                        </m:nary>
                      </m:e>
                    </m:nary>
                    <m:sSub>
                      <m:sSubPr>
                        <m:ctrlPr>
                          <a:rPr lang="en-US" sz="2000" i="1" smtClean="0">
                            <a:latin typeface="Cambria Math"/>
                          </a:rPr>
                        </m:ctrlPr>
                      </m:sSubPr>
                      <m:e>
                        <m:r>
                          <m:rPr>
                            <m:sty m:val="p"/>
                          </m:rPr>
                          <a:rPr lang="en-US" sz="2000" b="0" i="0" smtClean="0">
                            <a:latin typeface="Cambria Math"/>
                          </a:rPr>
                          <m:t>e</m:t>
                        </m:r>
                      </m:e>
                      <m:sub>
                        <m:r>
                          <m:rPr>
                            <m:sty m:val="p"/>
                          </m:rPr>
                          <a:rPr lang="en-US" sz="2000" b="0" i="0" smtClean="0">
                            <a:latin typeface="Cambria Math"/>
                          </a:rPr>
                          <m:t>k</m:t>
                        </m:r>
                      </m:sub>
                    </m:sSub>
                    <m:d>
                      <m:dPr>
                        <m:ctrlPr>
                          <a:rPr lang="en-US" sz="2000" i="1" smtClean="0">
                            <a:latin typeface="Cambria Math"/>
                          </a:rPr>
                        </m:ctrlPr>
                      </m:dPr>
                      <m:e>
                        <m:r>
                          <m:rPr>
                            <m:sty m:val="p"/>
                          </m:rPr>
                          <a:rPr lang="en-US" sz="2000" b="0" i="0" smtClean="0">
                            <a:latin typeface="Cambria Math"/>
                          </a:rPr>
                          <m:t>t</m:t>
                        </m:r>
                      </m:e>
                    </m:d>
                  </m:oMath>
                </a14:m>
                <a:r>
                  <a:rPr lang="en-US" sz="2000" dirty="0" smtClean="0"/>
                  <a:t> + </a:t>
                </a:r>
                <a14:m>
                  <m:oMath xmlns:m="http://schemas.openxmlformats.org/officeDocument/2006/math">
                    <m:sSub>
                      <m:sSubPr>
                        <m:ctrlPr>
                          <a:rPr lang="en-US" sz="2000" i="1" smtClean="0">
                            <a:latin typeface="Cambria Math"/>
                          </a:rPr>
                        </m:ctrlPr>
                      </m:sSubPr>
                      <m:e>
                        <m:r>
                          <m:rPr>
                            <m:sty m:val="p"/>
                          </m:rPr>
                          <a:rPr lang="en-US" sz="2000" i="0" smtClean="0">
                            <a:latin typeface="Cambria Math"/>
                            <a:ea typeface="Cambria Math"/>
                          </a:rPr>
                          <m:t>ε</m:t>
                        </m:r>
                      </m:e>
                      <m:sub>
                        <m:r>
                          <m:rPr>
                            <m:sty m:val="p"/>
                          </m:rPr>
                          <a:rPr lang="en-US" sz="2000" b="0" i="0" smtClean="0">
                            <a:latin typeface="Cambria Math"/>
                          </a:rPr>
                          <m:t>n</m:t>
                        </m:r>
                      </m:sub>
                    </m:sSub>
                    <m:d>
                      <m:dPr>
                        <m:ctrlPr>
                          <a:rPr lang="en-US" sz="2000" i="1" smtClean="0">
                            <a:latin typeface="Cambria Math"/>
                          </a:rPr>
                        </m:ctrlPr>
                      </m:dPr>
                      <m:e>
                        <m:r>
                          <m:rPr>
                            <m:sty m:val="p"/>
                          </m:rPr>
                          <a:rPr lang="en-US" sz="2000" b="0" i="0" smtClean="0">
                            <a:latin typeface="Cambria Math"/>
                          </a:rPr>
                          <m:t>t</m:t>
                        </m:r>
                      </m:e>
                    </m:d>
                  </m:oMath>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490091" y="1499965"/>
                <a:ext cx="6338210" cy="438325"/>
              </a:xfrm>
              <a:prstGeom prst="rect">
                <a:avLst/>
              </a:prstGeom>
              <a:blipFill rotWithShape="1">
                <a:blip r:embed="rId3"/>
                <a:stretch>
                  <a:fillRect t="-105556" b="-165278"/>
                </a:stretch>
              </a:blipFill>
            </p:spPr>
            <p:txBody>
              <a:bodyPr/>
              <a:lstStyle/>
              <a:p>
                <a:r>
                  <a:rPr lang="en-US">
                    <a:noFill/>
                  </a:rPr>
                  <a:t> </a:t>
                </a:r>
              </a:p>
            </p:txBody>
          </p:sp>
        </mc:Fallback>
      </mc:AlternateContent>
      <p:sp>
        <p:nvSpPr>
          <p:cNvPr id="5" name="Title 1"/>
          <p:cNvSpPr>
            <a:spLocks noGrp="1"/>
          </p:cNvSpPr>
          <p:nvPr>
            <p:ph type="ctrTitle"/>
          </p:nvPr>
        </p:nvSpPr>
        <p:spPr/>
        <p:txBody>
          <a:bodyPr/>
          <a:lstStyle/>
          <a:p>
            <a:r>
              <a:rPr lang="en-US" sz="2000" b="0" dirty="0">
                <a:solidFill>
                  <a:schemeClr val="tx2">
                    <a:lumMod val="60000"/>
                    <a:lumOff val="40000"/>
                  </a:schemeClr>
                </a:solidFill>
              </a:rPr>
              <a:t>Dynamic factor analysis (DFA)</a:t>
            </a:r>
          </a:p>
        </p:txBody>
      </p:sp>
      <p:sp>
        <p:nvSpPr>
          <p:cNvPr id="3" name="Rectangle 2"/>
          <p:cNvSpPr/>
          <p:nvPr/>
        </p:nvSpPr>
        <p:spPr>
          <a:xfrm>
            <a:off x="619760" y="2384367"/>
            <a:ext cx="6035040" cy="646331"/>
          </a:xfrm>
          <a:prstGeom prst="rect">
            <a:avLst/>
          </a:prstGeom>
        </p:spPr>
        <p:txBody>
          <a:bodyPr wrap="square">
            <a:spAutoFit/>
          </a:bodyPr>
          <a:lstStyle/>
          <a:p>
            <a:r>
              <a:rPr lang="en-US" dirty="0" err="1"/>
              <a:t>γ</a:t>
            </a:r>
            <a:r>
              <a:rPr lang="en-US" baseline="-25000" dirty="0" err="1"/>
              <a:t>m,n</a:t>
            </a:r>
            <a:r>
              <a:rPr lang="en-US" baseline="-25000" dirty="0"/>
              <a:t> </a:t>
            </a:r>
            <a:r>
              <a:rPr lang="en-US" dirty="0"/>
              <a:t>:</a:t>
            </a:r>
            <a:r>
              <a:rPr lang="en-US" dirty="0" smtClean="0"/>
              <a:t> </a:t>
            </a:r>
            <a:r>
              <a:rPr lang="en-US" dirty="0"/>
              <a:t>factor loading that indicates the importance of each of the common trends to each response </a:t>
            </a:r>
            <a:r>
              <a:rPr lang="en-US" dirty="0" smtClean="0"/>
              <a:t>variable.</a:t>
            </a:r>
            <a:endParaRPr lang="en-US" dirty="0"/>
          </a:p>
        </p:txBody>
      </p:sp>
      <p:sp>
        <p:nvSpPr>
          <p:cNvPr id="6" name="Rectangle 5"/>
          <p:cNvSpPr/>
          <p:nvPr/>
        </p:nvSpPr>
        <p:spPr>
          <a:xfrm>
            <a:off x="619760" y="3458478"/>
            <a:ext cx="7051040" cy="646331"/>
          </a:xfrm>
          <a:prstGeom prst="rect">
            <a:avLst/>
          </a:prstGeom>
        </p:spPr>
        <p:txBody>
          <a:bodyPr wrap="square">
            <a:spAutoFit/>
          </a:bodyPr>
          <a:lstStyle/>
          <a:p>
            <a:r>
              <a:rPr lang="en-US" i="1" dirty="0"/>
              <a:t>β</a:t>
            </a:r>
            <a:r>
              <a:rPr lang="en-US" i="1" baseline="-25000" dirty="0" err="1"/>
              <a:t>k</a:t>
            </a:r>
            <a:r>
              <a:rPr lang="en-US" baseline="-25000" dirty="0" err="1"/>
              <a:t>,</a:t>
            </a:r>
            <a:r>
              <a:rPr lang="en-US" i="1" baseline="-25000" dirty="0" err="1"/>
              <a:t>n</a:t>
            </a:r>
            <a:r>
              <a:rPr lang="en-US" dirty="0"/>
              <a:t> </a:t>
            </a:r>
            <a:r>
              <a:rPr lang="en-US" dirty="0" smtClean="0"/>
              <a:t>: regression </a:t>
            </a:r>
            <a:r>
              <a:rPr lang="en-US" dirty="0"/>
              <a:t>coefficient </a:t>
            </a:r>
            <a:r>
              <a:rPr lang="en-US" dirty="0" smtClean="0"/>
              <a:t>, </a:t>
            </a:r>
            <a:r>
              <a:rPr lang="en-US" dirty="0"/>
              <a:t>indicate the relative importance of explanatory </a:t>
            </a:r>
            <a:r>
              <a:rPr lang="en-US" dirty="0" smtClean="0"/>
              <a:t>variables.</a:t>
            </a:r>
            <a:endParaRPr lang="en-US" dirty="0"/>
          </a:p>
        </p:txBody>
      </p:sp>
      <p:sp>
        <p:nvSpPr>
          <p:cNvPr id="7" name="Rectangle 6"/>
          <p:cNvSpPr/>
          <p:nvPr/>
        </p:nvSpPr>
        <p:spPr>
          <a:xfrm>
            <a:off x="-4876800" y="2113956"/>
            <a:ext cx="4572000" cy="2308324"/>
          </a:xfrm>
          <a:prstGeom prst="rect">
            <a:avLst/>
          </a:prstGeom>
        </p:spPr>
        <p:txBody>
          <a:bodyPr>
            <a:spAutoFit/>
          </a:bodyPr>
          <a:lstStyle/>
          <a:p>
            <a:r>
              <a:rPr lang="en-US" dirty="0"/>
              <a:t>It is worth mentioning that a higher number of common trends introduces unexplained information that cannot be interpreted easily in the DFA model. Therefore, DFA should be handled with a model that produces a reasonable ﬁt with the smallest number of common trends (</a:t>
            </a:r>
            <a:r>
              <a:rPr lang="en-US" dirty="0" err="1"/>
              <a:t>Zuur</a:t>
            </a:r>
            <a:r>
              <a:rPr lang="en-US" dirty="0"/>
              <a:t> et al., 2003b). </a:t>
            </a:r>
          </a:p>
        </p:txBody>
      </p:sp>
    </p:spTree>
    <p:extLst>
      <p:ext uri="{BB962C8B-B14F-4D97-AF65-F5344CB8AC3E}">
        <p14:creationId xmlns:p14="http://schemas.microsoft.com/office/powerpoint/2010/main" val="3818421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solidFill>
                  <a:schemeClr val="tx2">
                    <a:lumMod val="60000"/>
                    <a:lumOff val="40000"/>
                  </a:schemeClr>
                </a:solidFill>
              </a:rPr>
              <a:t>Optimal model</a:t>
            </a:r>
            <a:endParaRPr lang="en-US" sz="2400" dirty="0">
              <a:solidFill>
                <a:schemeClr val="tx2">
                  <a:lumMod val="60000"/>
                  <a:lumOff val="40000"/>
                </a:schemeClr>
              </a:solidFill>
            </a:endParaRPr>
          </a:p>
        </p:txBody>
      </p:sp>
      <p:sp>
        <p:nvSpPr>
          <p:cNvPr id="4" name="Content Placeholder 3"/>
          <p:cNvSpPr>
            <a:spLocks noGrp="1"/>
          </p:cNvSpPr>
          <p:nvPr>
            <p:ph idx="1"/>
          </p:nvPr>
        </p:nvSpPr>
        <p:spPr>
          <a:xfrm>
            <a:off x="419601" y="1565964"/>
            <a:ext cx="8331107" cy="2529923"/>
          </a:xfrm>
          <a:prstGeom prst="rect">
            <a:avLst/>
          </a:prstGeom>
        </p:spPr>
        <p:txBody>
          <a:bodyPr wrap="square">
            <a:spAutoFit/>
          </a:bodyPr>
          <a:lstStyle/>
          <a:p>
            <a:pPr marL="0" indent="0">
              <a:lnSpc>
                <a:spcPct val="150000"/>
              </a:lnSpc>
              <a:buNone/>
            </a:pPr>
            <a:r>
              <a:rPr lang="en-US" sz="2400" dirty="0"/>
              <a:t>- Three environmental variables (SST, nitrite and silicate) </a:t>
            </a:r>
          </a:p>
          <a:p>
            <a:pPr marL="0" indent="0">
              <a:lnSpc>
                <a:spcPct val="150000"/>
              </a:lnSpc>
              <a:buNone/>
            </a:pPr>
            <a:endParaRPr lang="en-US" sz="2400" dirty="0" smtClean="0"/>
          </a:p>
          <a:p>
            <a:pPr>
              <a:lnSpc>
                <a:spcPct val="150000"/>
              </a:lnSpc>
              <a:buFontTx/>
              <a:buChar char="-"/>
            </a:pPr>
            <a:r>
              <a:rPr lang="en-US" sz="2400" dirty="0" smtClean="0"/>
              <a:t>Two </a:t>
            </a:r>
            <a:r>
              <a:rPr lang="en-US" sz="2400" dirty="0"/>
              <a:t>common </a:t>
            </a:r>
            <a:r>
              <a:rPr lang="en-US" sz="2400" dirty="0" smtClean="0"/>
              <a:t>trends</a:t>
            </a:r>
            <a:r>
              <a:rPr lang="en-US" sz="2400" dirty="0"/>
              <a:t> </a:t>
            </a:r>
            <a:r>
              <a:rPr lang="en-US" sz="2400" dirty="0" smtClean="0"/>
              <a:t>(unexplained variability)</a:t>
            </a:r>
          </a:p>
          <a:p>
            <a:pPr marL="0" indent="0">
              <a:lnSpc>
                <a:spcPct val="150000"/>
              </a:lnSpc>
              <a:buNone/>
            </a:pPr>
            <a:endParaRPr lang="en-US" sz="2400" dirty="0" smtClean="0"/>
          </a:p>
        </p:txBody>
      </p:sp>
      <p:grpSp>
        <p:nvGrpSpPr>
          <p:cNvPr id="5" name="Group 4"/>
          <p:cNvGrpSpPr>
            <a:grpSpLocks/>
          </p:cNvGrpSpPr>
          <p:nvPr/>
        </p:nvGrpSpPr>
        <p:grpSpPr bwMode="auto">
          <a:xfrm>
            <a:off x="2225039" y="5110480"/>
            <a:ext cx="3870961" cy="1291032"/>
            <a:chOff x="0" y="0"/>
            <a:chExt cx="62398" cy="2311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1" y="0"/>
              <a:ext cx="30797" cy="23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870" cy="23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607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Outline</a:t>
            </a:r>
            <a:endParaRPr lang="en-US" dirty="0"/>
          </a:p>
        </p:txBody>
      </p:sp>
      <p:sp>
        <p:nvSpPr>
          <p:cNvPr id="3" name="Content Placeholder 2"/>
          <p:cNvSpPr>
            <a:spLocks noGrp="1"/>
          </p:cNvSpPr>
          <p:nvPr>
            <p:ph idx="1"/>
          </p:nvPr>
        </p:nvSpPr>
        <p:spPr>
          <a:xfrm>
            <a:off x="419601" y="1648461"/>
            <a:ext cx="7871871" cy="4122420"/>
          </a:xfrm>
        </p:spPr>
        <p:txBody>
          <a:bodyPr/>
          <a:lstStyle/>
          <a:p>
            <a:pPr>
              <a:lnSpc>
                <a:spcPct val="150000"/>
              </a:lnSpc>
            </a:pPr>
            <a:r>
              <a:rPr lang="en-US" sz="2400" dirty="0" smtClean="0"/>
              <a:t>Long-term sampling sites</a:t>
            </a:r>
          </a:p>
          <a:p>
            <a:pPr>
              <a:lnSpc>
                <a:spcPct val="150000"/>
              </a:lnSpc>
            </a:pPr>
            <a:r>
              <a:rPr lang="en-US" sz="2400" dirty="0"/>
              <a:t>Ecological function, Biological traits analysis (BTA)</a:t>
            </a:r>
          </a:p>
          <a:p>
            <a:pPr marL="0" indent="0">
              <a:lnSpc>
                <a:spcPct val="150000"/>
              </a:lnSpc>
              <a:buNone/>
            </a:pPr>
            <a:r>
              <a:rPr lang="en-US" sz="2400" dirty="0" smtClean="0"/>
              <a:t>and </a:t>
            </a:r>
            <a:r>
              <a:rPr lang="en-US" sz="2400" dirty="0"/>
              <a:t>fuzzy coding.</a:t>
            </a:r>
          </a:p>
          <a:p>
            <a:pPr>
              <a:lnSpc>
                <a:spcPct val="150000"/>
              </a:lnSpc>
            </a:pPr>
            <a:r>
              <a:rPr lang="en-US" sz="2400" dirty="0" smtClean="0"/>
              <a:t>Dynamic factor analysis (DFA)</a:t>
            </a:r>
          </a:p>
          <a:p>
            <a:pPr>
              <a:lnSpc>
                <a:spcPct val="150000"/>
              </a:lnSpc>
            </a:pPr>
            <a:r>
              <a:rPr lang="en-US" sz="2400" dirty="0" smtClean="0"/>
              <a:t>Results and </a:t>
            </a:r>
            <a:r>
              <a:rPr lang="en-US" sz="2400" dirty="0" smtClean="0"/>
              <a:t>Conclusion</a:t>
            </a:r>
            <a:endParaRPr lang="en-US" sz="2400" dirty="0"/>
          </a:p>
        </p:txBody>
      </p:sp>
    </p:spTree>
    <p:extLst>
      <p:ext uri="{BB962C8B-B14F-4D97-AF65-F5344CB8AC3E}">
        <p14:creationId xmlns:p14="http://schemas.microsoft.com/office/powerpoint/2010/main" val="100538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975360" y="3531312"/>
            <a:ext cx="7146107" cy="2951480"/>
            <a:chOff x="0" y="0"/>
            <a:chExt cx="62398" cy="23116"/>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1" y="0"/>
              <a:ext cx="30797" cy="23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870" cy="2311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91820" y="450936"/>
            <a:ext cx="6695440" cy="369332"/>
          </a:xfrm>
          <a:prstGeom prst="rect">
            <a:avLst/>
          </a:prstGeom>
        </p:spPr>
        <p:txBody>
          <a:bodyPr wrap="square">
            <a:spAutoFit/>
          </a:bodyPr>
          <a:lstStyle/>
          <a:p>
            <a:r>
              <a:rPr lang="en-US" dirty="0" smtClean="0">
                <a:solidFill>
                  <a:schemeClr val="tx2">
                    <a:lumMod val="60000"/>
                    <a:lumOff val="40000"/>
                  </a:schemeClr>
                </a:solidFill>
              </a:rPr>
              <a:t>North Atlantic Oscillation Index (NAO)</a:t>
            </a:r>
            <a:endParaRPr lang="en-US" dirty="0">
              <a:solidFill>
                <a:schemeClr val="tx2">
                  <a:lumMod val="60000"/>
                  <a:lumOff val="40000"/>
                </a:schemeClr>
              </a:solidFill>
            </a:endParaRPr>
          </a:p>
        </p:txBody>
      </p:sp>
      <p:sp>
        <p:nvSpPr>
          <p:cNvPr id="21" name="Rectangle 20"/>
          <p:cNvSpPr/>
          <p:nvPr/>
        </p:nvSpPr>
        <p:spPr>
          <a:xfrm>
            <a:off x="1717040" y="3652520"/>
            <a:ext cx="467360" cy="2367280"/>
          </a:xfrm>
          <a:prstGeom prst="rect">
            <a:avLst/>
          </a:prstGeom>
          <a:no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ectangle 22"/>
          <p:cNvSpPr/>
          <p:nvPr/>
        </p:nvSpPr>
        <p:spPr>
          <a:xfrm>
            <a:off x="5384800" y="3647440"/>
            <a:ext cx="467360" cy="2367280"/>
          </a:xfrm>
          <a:prstGeom prst="rect">
            <a:avLst/>
          </a:prstGeom>
          <a:no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ctangle 23"/>
          <p:cNvSpPr/>
          <p:nvPr/>
        </p:nvSpPr>
        <p:spPr>
          <a:xfrm>
            <a:off x="2829560" y="3657600"/>
            <a:ext cx="381000" cy="2367280"/>
          </a:xfrm>
          <a:prstGeom prst="rect">
            <a:avLst/>
          </a:prstGeom>
          <a:no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Rectangle 24"/>
          <p:cNvSpPr/>
          <p:nvPr/>
        </p:nvSpPr>
        <p:spPr>
          <a:xfrm>
            <a:off x="6482080" y="3647440"/>
            <a:ext cx="381000" cy="2367280"/>
          </a:xfrm>
          <a:prstGeom prst="rect">
            <a:avLst/>
          </a:prstGeom>
          <a:no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TextBox 25"/>
          <p:cNvSpPr txBox="1"/>
          <p:nvPr/>
        </p:nvSpPr>
        <p:spPr>
          <a:xfrm>
            <a:off x="975360" y="1412240"/>
            <a:ext cx="7988212" cy="1338828"/>
          </a:xfrm>
          <a:prstGeom prst="rect">
            <a:avLst/>
          </a:prstGeom>
          <a:noFill/>
        </p:spPr>
        <p:txBody>
          <a:bodyPr wrap="none" rtlCol="0">
            <a:spAutoFit/>
          </a:bodyPr>
          <a:lstStyle/>
          <a:p>
            <a:pPr marL="285750" indent="-285750">
              <a:lnSpc>
                <a:spcPct val="150000"/>
              </a:lnSpc>
              <a:buFont typeface="Wingdings" panose="05000000000000000000" pitchFamily="2" charset="2"/>
              <a:buChar char="§"/>
            </a:pPr>
            <a:r>
              <a:rPr lang="en-US" dirty="0" smtClean="0"/>
              <a:t>Cold winters</a:t>
            </a:r>
          </a:p>
          <a:p>
            <a:pPr marL="285750" indent="-285750">
              <a:lnSpc>
                <a:spcPct val="150000"/>
              </a:lnSpc>
              <a:buFont typeface="Wingdings" panose="05000000000000000000" pitchFamily="2" charset="2"/>
              <a:buChar char="§"/>
            </a:pPr>
            <a:r>
              <a:rPr lang="en-US" dirty="0" smtClean="0"/>
              <a:t>Anomalies in the wind fields</a:t>
            </a:r>
          </a:p>
          <a:p>
            <a:pPr marL="285750" indent="-285750">
              <a:lnSpc>
                <a:spcPct val="150000"/>
              </a:lnSpc>
              <a:buFont typeface="Wingdings" panose="05000000000000000000" pitchFamily="2" charset="2"/>
              <a:buChar char="§"/>
            </a:pPr>
            <a:r>
              <a:rPr lang="en-US" dirty="0" smtClean="0"/>
              <a:t>Alteration in the direction of Atlantic inflow, precipitation and riverine input.</a:t>
            </a:r>
            <a:endParaRPr lang="en-US" dirty="0"/>
          </a:p>
        </p:txBody>
      </p:sp>
    </p:spTree>
    <p:extLst>
      <p:ext uri="{BB962C8B-B14F-4D97-AF65-F5344CB8AC3E}">
        <p14:creationId xmlns:p14="http://schemas.microsoft.com/office/powerpoint/2010/main" val="38121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23" grpId="0" animBg="1"/>
      <p:bldP spid="24" grpId="0" animBg="1"/>
      <p:bldP spid="25"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982" y="1365734"/>
            <a:ext cx="6522218" cy="335169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Rectangle 3"/>
          <p:cNvSpPr/>
          <p:nvPr/>
        </p:nvSpPr>
        <p:spPr>
          <a:xfrm>
            <a:off x="6248400" y="4311878"/>
            <a:ext cx="1726755" cy="215444"/>
          </a:xfrm>
          <a:prstGeom prst="rect">
            <a:avLst/>
          </a:prstGeom>
        </p:spPr>
        <p:txBody>
          <a:bodyPr wrap="none">
            <a:spAutoFit/>
          </a:bodyPr>
          <a:lstStyle/>
          <a:p>
            <a:r>
              <a:rPr lang="en-US" sz="800" dirty="0">
                <a:solidFill>
                  <a:schemeClr val="tx2">
                    <a:lumMod val="20000"/>
                    <a:lumOff val="80000"/>
                  </a:schemeClr>
                </a:solidFill>
              </a:rPr>
              <a:t>http://www.climatewatch.noaa.gov/</a:t>
            </a:r>
          </a:p>
        </p:txBody>
      </p:sp>
    </p:spTree>
    <p:extLst>
      <p:ext uri="{BB962C8B-B14F-4D97-AF65-F5344CB8AC3E}">
        <p14:creationId xmlns:p14="http://schemas.microsoft.com/office/powerpoint/2010/main" val="2778781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solidFill>
                  <a:schemeClr val="tx2">
                    <a:lumMod val="60000"/>
                    <a:lumOff val="40000"/>
                  </a:schemeClr>
                </a:solidFill>
              </a:rPr>
              <a:t>Regression </a:t>
            </a:r>
            <a:r>
              <a:rPr lang="en-US" sz="2400" dirty="0">
                <a:solidFill>
                  <a:schemeClr val="tx2">
                    <a:lumMod val="60000"/>
                    <a:lumOff val="40000"/>
                  </a:schemeClr>
                </a:solidFill>
              </a:rPr>
              <a:t>coefficient</a:t>
            </a:r>
            <a:endParaRPr lang="en-US" sz="2400" dirty="0">
              <a:solidFill>
                <a:schemeClr val="tx2">
                  <a:lumMod val="60000"/>
                  <a:lumOff val="40000"/>
                </a:schemeClr>
              </a:solidFill>
            </a:endParaRPr>
          </a:p>
        </p:txBody>
      </p:sp>
      <p:sp>
        <p:nvSpPr>
          <p:cNvPr id="3" name="Content Placeholder 2"/>
          <p:cNvSpPr>
            <a:spLocks noGrp="1"/>
          </p:cNvSpPr>
          <p:nvPr>
            <p:ph idx="1"/>
          </p:nvPr>
        </p:nvSpPr>
        <p:spPr>
          <a:xfrm>
            <a:off x="419601" y="1971041"/>
            <a:ext cx="8331107" cy="4145280"/>
          </a:xfrm>
        </p:spPr>
        <p:txBody>
          <a:bodyPr/>
          <a:lstStyle/>
          <a:p>
            <a:r>
              <a:rPr lang="en-US" dirty="0" smtClean="0"/>
              <a:t>the </a:t>
            </a:r>
            <a:r>
              <a:rPr lang="en-US" dirty="0"/>
              <a:t>all temperature </a:t>
            </a:r>
            <a:r>
              <a:rPr lang="en-US" dirty="0" smtClean="0"/>
              <a:t>effects, </a:t>
            </a:r>
            <a:r>
              <a:rPr lang="en-US" dirty="0"/>
              <a:t>not only related to extreme events such as cold winters, but also with regard to the long term development.</a:t>
            </a:r>
          </a:p>
          <a:p>
            <a:endParaRPr lang="en-US" dirty="0"/>
          </a:p>
        </p:txBody>
      </p:sp>
    </p:spTree>
    <p:extLst>
      <p:ext uri="{BB962C8B-B14F-4D97-AF65-F5344CB8AC3E}">
        <p14:creationId xmlns:p14="http://schemas.microsoft.com/office/powerpoint/2010/main" val="2576474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p:txBody>
          <a:bodyPr/>
          <a:lstStyle/>
          <a:p>
            <a:r>
              <a:rPr lang="en-US" sz="1800" dirty="0" smtClean="0">
                <a:solidFill>
                  <a:schemeClr val="tx2">
                    <a:lumMod val="60000"/>
                    <a:lumOff val="40000"/>
                  </a:schemeClr>
                </a:solidFill>
              </a:rPr>
              <a:t>Factor Loadings</a:t>
            </a:r>
            <a:endParaRPr lang="en-US" sz="1800" dirty="0">
              <a:solidFill>
                <a:schemeClr val="tx2">
                  <a:lumMod val="60000"/>
                  <a:lumOff val="4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5792033"/>
              </p:ext>
            </p:extLst>
          </p:nvPr>
        </p:nvGraphicFramePr>
        <p:xfrm>
          <a:off x="286893" y="5555709"/>
          <a:ext cx="2649347" cy="963930"/>
        </p:xfrm>
        <a:graphic>
          <a:graphicData uri="http://schemas.openxmlformats.org/drawingml/2006/table">
            <a:tbl>
              <a:tblPr firstRow="1" firstCol="1" bandRow="1"/>
              <a:tblGrid>
                <a:gridCol w="1895979"/>
                <a:gridCol w="753368"/>
              </a:tblGrid>
              <a:tr h="0">
                <a:tc>
                  <a:txBody>
                    <a:bodyPr/>
                    <a:lstStyle/>
                    <a:p>
                      <a:pPr marL="0" marR="0" indent="-5715">
                        <a:lnSpc>
                          <a:spcPct val="115000"/>
                        </a:lnSpc>
                        <a:spcBef>
                          <a:spcPts val="0"/>
                        </a:spcBef>
                        <a:spcAft>
                          <a:spcPts val="0"/>
                        </a:spcAft>
                      </a:pPr>
                      <a:r>
                        <a:rPr lang="en-US" sz="1100" i="1" dirty="0" err="1">
                          <a:effectLst/>
                          <a:latin typeface="Arial"/>
                          <a:ea typeface="Calibri"/>
                          <a:cs typeface="Times New Roman"/>
                        </a:rPr>
                        <a:t>Abra</a:t>
                      </a:r>
                      <a:r>
                        <a:rPr lang="en-US" sz="1100" dirty="0">
                          <a:effectLst/>
                          <a:latin typeface="Arial"/>
                          <a:ea typeface="Calibri"/>
                          <a:cs typeface="Times New Roman"/>
                        </a:rPr>
                        <a:t> spp.</a:t>
                      </a:r>
                      <a:endParaRPr lang="en-US"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5715">
                        <a:lnSpc>
                          <a:spcPct val="115000"/>
                        </a:lnSpc>
                        <a:spcBef>
                          <a:spcPts val="0"/>
                        </a:spcBef>
                        <a:spcAft>
                          <a:spcPts val="0"/>
                        </a:spcAft>
                      </a:pPr>
                      <a:r>
                        <a:rPr lang="en-US" sz="1100" dirty="0">
                          <a:effectLst/>
                          <a:latin typeface="Arial"/>
                          <a:ea typeface="Calibri"/>
                          <a:cs typeface="Times New Roman"/>
                        </a:rPr>
                        <a:t>ABR</a:t>
                      </a:r>
                      <a:endParaRPr lang="en-US"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indent="-5715">
                        <a:lnSpc>
                          <a:spcPct val="115000"/>
                        </a:lnSpc>
                        <a:spcBef>
                          <a:spcPts val="0"/>
                        </a:spcBef>
                        <a:spcAft>
                          <a:spcPts val="0"/>
                        </a:spcAft>
                      </a:pPr>
                      <a:r>
                        <a:rPr lang="en-US" sz="1100">
                          <a:effectLst/>
                          <a:latin typeface="Arial"/>
                          <a:ea typeface="Calibri"/>
                          <a:cs typeface="Times New Roman"/>
                        </a:rPr>
                        <a:t>Amphiuridae</a:t>
                      </a:r>
                      <a:endParaRPr lang="en-US"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a:effectLst/>
                          <a:latin typeface="Arial"/>
                          <a:ea typeface="Calibri"/>
                          <a:cs typeface="Times New Roman"/>
                        </a:rPr>
                        <a:t>AMP</a:t>
                      </a:r>
                      <a:endParaRPr lang="en-US" sz="110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a:effectLst/>
                          <a:latin typeface="Arial"/>
                          <a:ea typeface="Calibri"/>
                          <a:cs typeface="Times New Roman"/>
                        </a:rPr>
                        <a:t>Bathyporeia</a:t>
                      </a:r>
                      <a:r>
                        <a:rPr lang="en-US" sz="1100">
                          <a:effectLst/>
                          <a:latin typeface="Arial"/>
                          <a:ea typeface="Calibri"/>
                          <a:cs typeface="Times New Roman"/>
                        </a:rPr>
                        <a:t> spp.</a:t>
                      </a:r>
                      <a:endParaRPr lang="en-US"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dirty="0">
                          <a:effectLst/>
                          <a:latin typeface="Arial"/>
                          <a:ea typeface="Calibri"/>
                          <a:cs typeface="Times New Roman"/>
                        </a:rPr>
                        <a:t>BAT</a:t>
                      </a:r>
                      <a:endParaRPr lang="en-US" sz="1100" dirty="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a:effectLst/>
                          <a:latin typeface="Arial"/>
                          <a:ea typeface="Calibri"/>
                          <a:cs typeface="Times New Roman"/>
                        </a:rPr>
                        <a:t>Callianassa</a:t>
                      </a:r>
                      <a:r>
                        <a:rPr lang="en-US" sz="1100">
                          <a:effectLst/>
                          <a:latin typeface="Arial"/>
                          <a:ea typeface="Calibri"/>
                          <a:cs typeface="Times New Roman"/>
                        </a:rPr>
                        <a:t> spp.</a:t>
                      </a:r>
                      <a:endParaRPr lang="en-US" sz="110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a:effectLst/>
                          <a:latin typeface="Arial"/>
                          <a:ea typeface="Calibri"/>
                          <a:cs typeface="Times New Roman"/>
                        </a:rPr>
                        <a:t>CAL</a:t>
                      </a:r>
                      <a:endParaRPr lang="en-US" sz="110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dirty="0" err="1">
                          <a:effectLst/>
                          <a:latin typeface="Arial"/>
                          <a:ea typeface="Calibri"/>
                          <a:cs typeface="Times New Roman"/>
                        </a:rPr>
                        <a:t>Echinocardium</a:t>
                      </a:r>
                      <a:r>
                        <a:rPr lang="en-US" sz="1100" i="1" dirty="0">
                          <a:effectLst/>
                          <a:latin typeface="Arial"/>
                          <a:ea typeface="Calibri"/>
                          <a:cs typeface="Times New Roman"/>
                        </a:rPr>
                        <a:t> </a:t>
                      </a:r>
                      <a:r>
                        <a:rPr lang="en-US" sz="1100" i="1" dirty="0" err="1">
                          <a:effectLst/>
                          <a:latin typeface="Arial"/>
                          <a:ea typeface="Calibri"/>
                          <a:cs typeface="Times New Roman"/>
                        </a:rPr>
                        <a:t>cordatum</a:t>
                      </a:r>
                      <a:endParaRPr lang="en-US"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dirty="0">
                          <a:effectLst/>
                          <a:latin typeface="Arial"/>
                          <a:ea typeface="Calibri"/>
                          <a:cs typeface="Times New Roman"/>
                        </a:rPr>
                        <a:t>ECC</a:t>
                      </a:r>
                      <a:endParaRPr lang="en-US"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grpSp>
        <p:nvGrpSpPr>
          <p:cNvPr id="5" name="Group 7"/>
          <p:cNvGrpSpPr>
            <a:grpSpLocks/>
          </p:cNvGrpSpPr>
          <p:nvPr/>
        </p:nvGrpSpPr>
        <p:grpSpPr bwMode="auto">
          <a:xfrm>
            <a:off x="1022032" y="1221104"/>
            <a:ext cx="7085647" cy="3503295"/>
            <a:chOff x="0" y="0"/>
            <a:chExt cx="67299" cy="32772"/>
          </a:xfrm>
        </p:grpSpPr>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20" y="292"/>
              <a:ext cx="32479" cy="32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772" cy="327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Table 10"/>
          <p:cNvGraphicFramePr>
            <a:graphicFrameLocks noGrp="1"/>
          </p:cNvGraphicFramePr>
          <p:nvPr>
            <p:extLst>
              <p:ext uri="{D42A27DB-BD31-4B8C-83A1-F6EECF244321}">
                <p14:modId xmlns:p14="http://schemas.microsoft.com/office/powerpoint/2010/main" val="321508168"/>
              </p:ext>
            </p:extLst>
          </p:nvPr>
        </p:nvGraphicFramePr>
        <p:xfrm>
          <a:off x="3949499" y="5559519"/>
          <a:ext cx="2649347" cy="963930"/>
        </p:xfrm>
        <a:graphic>
          <a:graphicData uri="http://schemas.openxmlformats.org/drawingml/2006/table">
            <a:tbl>
              <a:tblPr firstRow="1" firstCol="1" bandRow="1"/>
              <a:tblGrid>
                <a:gridCol w="1895979"/>
                <a:gridCol w="753368"/>
              </a:tblGrid>
              <a:tr h="0">
                <a:tc>
                  <a:txBody>
                    <a:bodyPr/>
                    <a:lstStyle/>
                    <a:p>
                      <a:pPr marL="0" marR="0" indent="-5715">
                        <a:lnSpc>
                          <a:spcPct val="115000"/>
                        </a:lnSpc>
                        <a:spcBef>
                          <a:spcPts val="0"/>
                        </a:spcBef>
                        <a:spcAft>
                          <a:spcPts val="0"/>
                        </a:spcAft>
                      </a:pPr>
                      <a:r>
                        <a:rPr lang="en-US" sz="1100" i="1" dirty="0" err="1">
                          <a:effectLst/>
                          <a:latin typeface="Arial"/>
                          <a:ea typeface="Calibri"/>
                          <a:cs typeface="Times New Roman"/>
                        </a:rPr>
                        <a:t>Ophiura</a:t>
                      </a:r>
                      <a:r>
                        <a:rPr lang="en-US" sz="1100" dirty="0">
                          <a:effectLst/>
                          <a:latin typeface="Arial"/>
                          <a:ea typeface="Calibri"/>
                          <a:cs typeface="Times New Roman"/>
                        </a:rPr>
                        <a:t> spp.</a:t>
                      </a:r>
                      <a:endParaRPr lang="en-US"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a:effectLst/>
                          <a:latin typeface="Arial"/>
                          <a:ea typeface="Calibri"/>
                          <a:cs typeface="Times New Roman"/>
                        </a:rPr>
                        <a:t>OPH</a:t>
                      </a:r>
                      <a:endParaRPr lang="en-US" sz="110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dirty="0" err="1">
                          <a:effectLst/>
                          <a:latin typeface="Arial"/>
                          <a:ea typeface="Calibri"/>
                          <a:cs typeface="Times New Roman"/>
                        </a:rPr>
                        <a:t>Spio</a:t>
                      </a:r>
                      <a:r>
                        <a:rPr lang="en-US" sz="1100" i="1" dirty="0">
                          <a:effectLst/>
                          <a:latin typeface="Arial"/>
                          <a:ea typeface="Calibri"/>
                          <a:cs typeface="Times New Roman"/>
                        </a:rPr>
                        <a:t> </a:t>
                      </a:r>
                      <a:r>
                        <a:rPr lang="en-US" sz="1100" i="1" dirty="0" err="1">
                          <a:effectLst/>
                          <a:latin typeface="Arial"/>
                          <a:ea typeface="Calibri"/>
                          <a:cs typeface="Times New Roman"/>
                        </a:rPr>
                        <a:t>filicornis</a:t>
                      </a:r>
                      <a:endParaRPr lang="en-US"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a:effectLst/>
                          <a:latin typeface="Arial"/>
                          <a:ea typeface="Calibri"/>
                          <a:cs typeface="Times New Roman"/>
                        </a:rPr>
                        <a:t>SPF</a:t>
                      </a:r>
                      <a:endParaRPr lang="en-US" sz="110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dirty="0" err="1">
                          <a:effectLst/>
                          <a:latin typeface="Arial"/>
                          <a:ea typeface="Calibri"/>
                          <a:cs typeface="Times New Roman"/>
                        </a:rPr>
                        <a:t>Spiophanes</a:t>
                      </a:r>
                      <a:r>
                        <a:rPr lang="en-US" sz="1100" i="1" dirty="0">
                          <a:effectLst/>
                          <a:latin typeface="Arial"/>
                          <a:ea typeface="Calibri"/>
                          <a:cs typeface="Times New Roman"/>
                        </a:rPr>
                        <a:t> </a:t>
                      </a:r>
                      <a:r>
                        <a:rPr lang="en-US" sz="1100" i="1" dirty="0" err="1">
                          <a:effectLst/>
                          <a:latin typeface="Arial"/>
                          <a:ea typeface="Calibri"/>
                          <a:cs typeface="Times New Roman"/>
                        </a:rPr>
                        <a:t>bombyx</a:t>
                      </a:r>
                      <a:endParaRPr lang="en-US"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a:effectLst/>
                          <a:latin typeface="Arial"/>
                          <a:ea typeface="Calibri"/>
                          <a:cs typeface="Times New Roman"/>
                        </a:rPr>
                        <a:t>SPB</a:t>
                      </a:r>
                      <a:endParaRPr lang="en-US" sz="110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dirty="0" err="1">
                          <a:effectLst/>
                          <a:latin typeface="Arial"/>
                          <a:ea typeface="Calibri"/>
                          <a:cs typeface="Times New Roman"/>
                        </a:rPr>
                        <a:t>Spisula</a:t>
                      </a:r>
                      <a:r>
                        <a:rPr lang="en-US" sz="1100" dirty="0">
                          <a:effectLst/>
                          <a:latin typeface="Arial"/>
                          <a:ea typeface="Calibri"/>
                          <a:cs typeface="Times New Roman"/>
                        </a:rPr>
                        <a:t> spp.</a:t>
                      </a:r>
                      <a:endParaRPr lang="en-US" sz="11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indent="-5715">
                        <a:lnSpc>
                          <a:spcPct val="115000"/>
                        </a:lnSpc>
                        <a:spcBef>
                          <a:spcPts val="0"/>
                        </a:spcBef>
                        <a:spcAft>
                          <a:spcPts val="0"/>
                        </a:spcAft>
                      </a:pPr>
                      <a:r>
                        <a:rPr lang="en-US" sz="1100" dirty="0">
                          <a:effectLst/>
                          <a:latin typeface="Arial"/>
                          <a:ea typeface="Calibri"/>
                          <a:cs typeface="Times New Roman"/>
                        </a:rPr>
                        <a:t>SPI</a:t>
                      </a:r>
                      <a:endParaRPr lang="en-US" sz="1100" dirty="0">
                        <a:effectLst/>
                        <a:latin typeface="Calibri"/>
                        <a:ea typeface="Calibri"/>
                        <a:cs typeface="Times New Roman"/>
                      </a:endParaRPr>
                    </a:p>
                  </a:txBody>
                  <a:tcPr marL="68580" marR="68580" marT="0" marB="0">
                    <a:lnL>
                      <a:noFill/>
                    </a:lnL>
                    <a:lnR>
                      <a:noFill/>
                    </a:lnR>
                    <a:lnT>
                      <a:noFill/>
                    </a:lnT>
                    <a:lnB>
                      <a:noFill/>
                    </a:lnB>
                  </a:tcPr>
                </a:tc>
              </a:tr>
              <a:tr h="0">
                <a:tc>
                  <a:txBody>
                    <a:bodyPr/>
                    <a:lstStyle/>
                    <a:p>
                      <a:pPr marL="0" marR="0" indent="-5715">
                        <a:lnSpc>
                          <a:spcPct val="115000"/>
                        </a:lnSpc>
                        <a:spcBef>
                          <a:spcPts val="0"/>
                        </a:spcBef>
                        <a:spcAft>
                          <a:spcPts val="0"/>
                        </a:spcAft>
                      </a:pPr>
                      <a:r>
                        <a:rPr lang="en-US" sz="1100" i="1">
                          <a:effectLst/>
                          <a:latin typeface="Arial"/>
                          <a:ea typeface="Calibri"/>
                          <a:cs typeface="Times New Roman"/>
                        </a:rPr>
                        <a:t>Thyasira flexuosa</a:t>
                      </a:r>
                      <a:endParaRPr lang="en-US" sz="11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5715">
                        <a:lnSpc>
                          <a:spcPct val="115000"/>
                        </a:lnSpc>
                        <a:spcBef>
                          <a:spcPts val="0"/>
                        </a:spcBef>
                        <a:spcAft>
                          <a:spcPts val="0"/>
                        </a:spcAft>
                      </a:pPr>
                      <a:r>
                        <a:rPr lang="en-US" sz="1100" dirty="0">
                          <a:effectLst/>
                          <a:latin typeface="Arial"/>
                          <a:ea typeface="Calibri"/>
                          <a:cs typeface="Times New Roman"/>
                        </a:rPr>
                        <a:t>THF</a:t>
                      </a:r>
                      <a:endParaRPr lang="en-US" sz="11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12" name="Group 11"/>
          <p:cNvGrpSpPr>
            <a:grpSpLocks/>
          </p:cNvGrpSpPr>
          <p:nvPr/>
        </p:nvGrpSpPr>
        <p:grpSpPr bwMode="auto">
          <a:xfrm>
            <a:off x="3899543" y="1015999"/>
            <a:ext cx="2226937" cy="835119"/>
            <a:chOff x="0" y="0"/>
            <a:chExt cx="62398" cy="23116"/>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01" y="0"/>
              <a:ext cx="30797" cy="230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0870" cy="23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4260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smtClean="0">
                <a:solidFill>
                  <a:schemeClr val="tx1"/>
                </a:solidFill>
              </a:rPr>
              <a:t>Small sized</a:t>
            </a:r>
          </a:p>
          <a:p>
            <a:pPr>
              <a:buFont typeface="Wingdings" panose="05000000000000000000" pitchFamily="2" charset="2"/>
              <a:buChar char="§"/>
            </a:pPr>
            <a:r>
              <a:rPr lang="en-US" sz="2400" dirty="0" smtClean="0">
                <a:solidFill>
                  <a:schemeClr val="tx1"/>
                </a:solidFill>
              </a:rPr>
              <a:t>Short-lived</a:t>
            </a:r>
          </a:p>
          <a:p>
            <a:pPr>
              <a:buFont typeface="Wingdings" panose="05000000000000000000" pitchFamily="2" charset="2"/>
              <a:buChar char="§"/>
            </a:pPr>
            <a:r>
              <a:rPr lang="en-US" sz="2400" dirty="0" smtClean="0">
                <a:solidFill>
                  <a:schemeClr val="tx1"/>
                </a:solidFill>
              </a:rPr>
              <a:t>Fast-growing </a:t>
            </a:r>
          </a:p>
          <a:p>
            <a:pPr>
              <a:buFont typeface="Wingdings" panose="05000000000000000000" pitchFamily="2" charset="2"/>
              <a:buChar char="§"/>
            </a:pPr>
            <a:r>
              <a:rPr lang="en-US" sz="2400" dirty="0" smtClean="0">
                <a:solidFill>
                  <a:schemeClr val="tx1"/>
                </a:solidFill>
              </a:rPr>
              <a:t>Deposit feeders</a:t>
            </a:r>
            <a:r>
              <a:rPr lang="en-US" sz="2400" dirty="0">
                <a:solidFill>
                  <a:schemeClr val="bg1"/>
                </a:solidFill>
              </a:rPr>
              <a:t> </a:t>
            </a:r>
            <a:r>
              <a:rPr lang="en-US" sz="2400" dirty="0" smtClean="0">
                <a:solidFill>
                  <a:schemeClr val="bg1"/>
                </a:solidFill>
              </a:rPr>
              <a:t>©</a:t>
            </a:r>
            <a:endParaRPr lang="en-US" sz="2400" dirty="0"/>
          </a:p>
        </p:txBody>
      </p:sp>
      <p:grpSp>
        <p:nvGrpSpPr>
          <p:cNvPr id="6" name="Group 5"/>
          <p:cNvGrpSpPr/>
          <p:nvPr/>
        </p:nvGrpSpPr>
        <p:grpSpPr>
          <a:xfrm>
            <a:off x="1055956" y="4514095"/>
            <a:ext cx="2289947" cy="1660346"/>
            <a:chOff x="6096000" y="4312920"/>
            <a:chExt cx="2289947" cy="166034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12920"/>
              <a:ext cx="2265902" cy="1660346"/>
            </a:xfrm>
            <a:prstGeom prst="rect">
              <a:avLst/>
            </a:prstGeom>
          </p:spPr>
        </p:pic>
        <p:sp>
          <p:nvSpPr>
            <p:cNvPr id="5" name="TextBox 4"/>
            <p:cNvSpPr txBox="1"/>
            <p:nvPr/>
          </p:nvSpPr>
          <p:spPr>
            <a:xfrm>
              <a:off x="7673893" y="5679555"/>
              <a:ext cx="712054" cy="230832"/>
            </a:xfrm>
            <a:prstGeom prst="rect">
              <a:avLst/>
            </a:prstGeom>
            <a:noFill/>
          </p:spPr>
          <p:txBody>
            <a:bodyPr wrap="none" rtlCol="0">
              <a:spAutoFit/>
            </a:bodyPr>
            <a:lstStyle/>
            <a:p>
              <a:r>
                <a:rPr lang="en-US" sz="900" dirty="0" smtClean="0">
                  <a:solidFill>
                    <a:schemeClr val="bg1">
                      <a:lumMod val="95000"/>
                    </a:schemeClr>
                  </a:solidFill>
                </a:rPr>
                <a:t> </a:t>
              </a:r>
              <a:r>
                <a:rPr lang="en-US" sz="900" dirty="0">
                  <a:solidFill>
                    <a:schemeClr val="bg1">
                      <a:lumMod val="95000"/>
                    </a:schemeClr>
                  </a:solidFill>
                </a:rPr>
                <a:t>© </a:t>
              </a:r>
              <a:r>
                <a:rPr lang="en-US" sz="900" dirty="0" err="1" smtClean="0">
                  <a:solidFill>
                    <a:schemeClr val="bg1">
                      <a:lumMod val="95000"/>
                    </a:schemeClr>
                  </a:solidFill>
                </a:rPr>
                <a:t>MarLIN</a:t>
              </a:r>
              <a:endParaRPr lang="en-US" sz="900" dirty="0">
                <a:solidFill>
                  <a:schemeClr val="bg1">
                    <a:lumMod val="95000"/>
                  </a:schemeClr>
                </a:solidFill>
              </a:endParaRPr>
            </a:p>
          </p:txBody>
        </p:sp>
      </p:grpSp>
      <p:grpSp>
        <p:nvGrpSpPr>
          <p:cNvPr id="8" name="Group 7"/>
          <p:cNvGrpSpPr/>
          <p:nvPr/>
        </p:nvGrpSpPr>
        <p:grpSpPr>
          <a:xfrm>
            <a:off x="3515453" y="4539411"/>
            <a:ext cx="2163762" cy="1655357"/>
            <a:chOff x="2968943" y="4066223"/>
            <a:chExt cx="2163762" cy="177800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943" y="4066223"/>
              <a:ext cx="2163762"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64309" y="5622335"/>
              <a:ext cx="1124026" cy="200055"/>
            </a:xfrm>
            <a:prstGeom prst="rect">
              <a:avLst/>
            </a:prstGeom>
            <a:noFill/>
          </p:spPr>
          <p:txBody>
            <a:bodyPr wrap="none" rtlCol="0">
              <a:spAutoFit/>
            </a:bodyPr>
            <a:lstStyle/>
            <a:p>
              <a:r>
                <a:rPr lang="en-US" sz="700" dirty="0" smtClean="0">
                  <a:solidFill>
                    <a:schemeClr val="bg1"/>
                  </a:solidFill>
                </a:rPr>
                <a:t> </a:t>
              </a:r>
              <a:r>
                <a:rPr lang="en-US" sz="700" dirty="0">
                  <a:solidFill>
                    <a:schemeClr val="bg1"/>
                  </a:solidFill>
                </a:rPr>
                <a:t>© </a:t>
              </a:r>
              <a:r>
                <a:rPr lang="en-US" sz="700" dirty="0" smtClean="0">
                  <a:solidFill>
                    <a:schemeClr val="bg1"/>
                  </a:solidFill>
                </a:rPr>
                <a:t>Jean-Michel </a:t>
              </a:r>
              <a:r>
                <a:rPr lang="en-US" sz="700" dirty="0" err="1" smtClean="0">
                  <a:solidFill>
                    <a:schemeClr val="bg1"/>
                  </a:solidFill>
                </a:rPr>
                <a:t>Crouzet</a:t>
              </a:r>
              <a:endParaRPr lang="en-US" sz="700" dirty="0">
                <a:solidFill>
                  <a:schemeClr val="bg1"/>
                </a:solidFill>
              </a:endParaRPr>
            </a:p>
          </p:txBody>
        </p:sp>
      </p:grpSp>
      <p:grpSp>
        <p:nvGrpSpPr>
          <p:cNvPr id="9" name="Group 8"/>
          <p:cNvGrpSpPr/>
          <p:nvPr/>
        </p:nvGrpSpPr>
        <p:grpSpPr>
          <a:xfrm>
            <a:off x="5915249" y="4545799"/>
            <a:ext cx="2121311" cy="1648969"/>
            <a:chOff x="5204049" y="4860759"/>
            <a:chExt cx="2121311" cy="1592709"/>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049" y="4860759"/>
              <a:ext cx="2121311" cy="159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579654" y="6199321"/>
              <a:ext cx="712054" cy="230832"/>
            </a:xfrm>
            <a:prstGeom prst="rect">
              <a:avLst/>
            </a:prstGeom>
            <a:noFill/>
          </p:spPr>
          <p:txBody>
            <a:bodyPr wrap="none" rtlCol="0">
              <a:spAutoFit/>
            </a:bodyPr>
            <a:lstStyle/>
            <a:p>
              <a:r>
                <a:rPr lang="en-US" sz="900" dirty="0" smtClean="0">
                  <a:solidFill>
                    <a:schemeClr val="bg1">
                      <a:lumMod val="95000"/>
                    </a:schemeClr>
                  </a:solidFill>
                </a:rPr>
                <a:t> </a:t>
              </a:r>
              <a:r>
                <a:rPr lang="en-US" sz="900" dirty="0">
                  <a:solidFill>
                    <a:schemeClr val="bg1">
                      <a:lumMod val="95000"/>
                    </a:schemeClr>
                  </a:solidFill>
                </a:rPr>
                <a:t>© </a:t>
              </a:r>
              <a:r>
                <a:rPr lang="en-US" sz="900" dirty="0" err="1" smtClean="0">
                  <a:solidFill>
                    <a:schemeClr val="bg1">
                      <a:lumMod val="95000"/>
                    </a:schemeClr>
                  </a:solidFill>
                </a:rPr>
                <a:t>MarLIN</a:t>
              </a:r>
              <a:endParaRPr lang="en-US" sz="900" dirty="0">
                <a:solidFill>
                  <a:schemeClr val="bg1">
                    <a:lumMod val="95000"/>
                  </a:schemeClr>
                </a:solidFill>
              </a:endParaRPr>
            </a:p>
          </p:txBody>
        </p:sp>
      </p:grpSp>
    </p:spTree>
    <p:extLst>
      <p:ext uri="{BB962C8B-B14F-4D97-AF65-F5344CB8AC3E}">
        <p14:creationId xmlns:p14="http://schemas.microsoft.com/office/powerpoint/2010/main" val="923565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13" y="353061"/>
            <a:ext cx="8331107" cy="637539"/>
          </a:xfrm>
        </p:spPr>
        <p:txBody>
          <a:bodyPr/>
          <a:lstStyle/>
          <a:p>
            <a:pPr marL="0" indent="0">
              <a:buNone/>
            </a:pPr>
            <a:r>
              <a:rPr lang="en-US" sz="2000" dirty="0">
                <a:solidFill>
                  <a:schemeClr val="tx2">
                    <a:lumMod val="60000"/>
                    <a:lumOff val="40000"/>
                  </a:schemeClr>
                </a:solidFill>
              </a:rPr>
              <a:t>Homogeneity of benthic </a:t>
            </a:r>
            <a:r>
              <a:rPr lang="en-US" sz="2000" dirty="0" smtClean="0">
                <a:solidFill>
                  <a:schemeClr val="tx2">
                    <a:lumMod val="60000"/>
                    <a:lumOff val="40000"/>
                  </a:schemeClr>
                </a:solidFill>
              </a:rPr>
              <a:t>assemblages</a:t>
            </a:r>
            <a:endParaRPr lang="en-US" sz="2000" dirty="0" smtClean="0">
              <a:solidFill>
                <a:schemeClr val="tx2">
                  <a:lumMod val="60000"/>
                  <a:lumOff val="40000"/>
                </a:schemeClr>
              </a:solidFill>
            </a:endParaRPr>
          </a:p>
        </p:txBody>
      </p:sp>
      <p:sp>
        <p:nvSpPr>
          <p:cNvPr id="5" name="TextBox 4"/>
          <p:cNvSpPr txBox="1"/>
          <p:nvPr/>
        </p:nvSpPr>
        <p:spPr>
          <a:xfrm>
            <a:off x="1869440" y="1574800"/>
            <a:ext cx="5870518" cy="400110"/>
          </a:xfrm>
          <a:prstGeom prst="rect">
            <a:avLst/>
          </a:prstGeom>
          <a:noFill/>
        </p:spPr>
        <p:txBody>
          <a:bodyPr wrap="none" rtlCol="0">
            <a:spAutoFit/>
          </a:bodyPr>
          <a:lstStyle/>
          <a:p>
            <a:r>
              <a:rPr lang="en-US" sz="2000" dirty="0">
                <a:solidFill>
                  <a:srgbClr val="404040"/>
                </a:solidFill>
              </a:rPr>
              <a:t>Widespread anthropogenic and climatic pressures</a:t>
            </a:r>
            <a:endParaRPr lang="en-US" sz="2000" dirty="0"/>
          </a:p>
        </p:txBody>
      </p:sp>
      <p:sp>
        <p:nvSpPr>
          <p:cNvPr id="7" name="TextBox 6"/>
          <p:cNvSpPr txBox="1"/>
          <p:nvPr/>
        </p:nvSpPr>
        <p:spPr>
          <a:xfrm>
            <a:off x="2326640" y="2604532"/>
            <a:ext cx="3403496" cy="369332"/>
          </a:xfrm>
          <a:prstGeom prst="rect">
            <a:avLst/>
          </a:prstGeom>
          <a:noFill/>
        </p:spPr>
        <p:txBody>
          <a:bodyPr wrap="none" rtlCol="0">
            <a:spAutoFit/>
          </a:bodyPr>
          <a:lstStyle/>
          <a:p>
            <a:r>
              <a:rPr lang="en-US" dirty="0" smtClean="0">
                <a:solidFill>
                  <a:srgbClr val="404040"/>
                </a:solidFill>
              </a:rPr>
              <a:t>Harshness </a:t>
            </a:r>
            <a:r>
              <a:rPr lang="en-US" dirty="0">
                <a:solidFill>
                  <a:srgbClr val="404040"/>
                </a:solidFill>
              </a:rPr>
              <a:t>of habitat conditions</a:t>
            </a:r>
            <a:endParaRPr lang="en-US" dirty="0"/>
          </a:p>
        </p:txBody>
      </p:sp>
      <p:sp>
        <p:nvSpPr>
          <p:cNvPr id="8" name="Rectangle 7"/>
          <p:cNvSpPr/>
          <p:nvPr/>
        </p:nvSpPr>
        <p:spPr>
          <a:xfrm>
            <a:off x="3048000" y="3514210"/>
            <a:ext cx="5994400" cy="646331"/>
          </a:xfrm>
          <a:prstGeom prst="rect">
            <a:avLst/>
          </a:prstGeom>
        </p:spPr>
        <p:txBody>
          <a:bodyPr wrap="square">
            <a:spAutoFit/>
          </a:bodyPr>
          <a:lstStyle/>
          <a:p>
            <a:r>
              <a:rPr lang="en-US" dirty="0" smtClean="0">
                <a:solidFill>
                  <a:srgbClr val="404040"/>
                </a:solidFill>
              </a:rPr>
              <a:t>Stochastic </a:t>
            </a:r>
            <a:r>
              <a:rPr lang="en-US" dirty="0">
                <a:solidFill>
                  <a:srgbClr val="404040"/>
                </a:solidFill>
              </a:rPr>
              <a:t>processes in structuring </a:t>
            </a:r>
            <a:r>
              <a:rPr lang="en-US" dirty="0" smtClean="0">
                <a:solidFill>
                  <a:srgbClr val="404040"/>
                </a:solidFill>
              </a:rPr>
              <a:t>assemblages</a:t>
            </a:r>
            <a:r>
              <a:rPr lang="en-US" dirty="0">
                <a:solidFill>
                  <a:srgbClr val="404040"/>
                </a:solidFill>
              </a:rPr>
              <a:t>, </a:t>
            </a:r>
            <a:endParaRPr lang="en-US" dirty="0" smtClean="0">
              <a:solidFill>
                <a:srgbClr val="404040"/>
              </a:solidFill>
            </a:endParaRPr>
          </a:p>
          <a:p>
            <a:endParaRPr lang="en-US" dirty="0">
              <a:solidFill>
                <a:srgbClr val="404040"/>
              </a:solidFill>
            </a:endParaRPr>
          </a:p>
        </p:txBody>
      </p:sp>
      <p:sp>
        <p:nvSpPr>
          <p:cNvPr id="9" name="Rectangle 8"/>
          <p:cNvSpPr/>
          <p:nvPr/>
        </p:nvSpPr>
        <p:spPr>
          <a:xfrm>
            <a:off x="3819842" y="4648834"/>
            <a:ext cx="4897438" cy="369332"/>
          </a:xfrm>
          <a:prstGeom prst="rect">
            <a:avLst/>
          </a:prstGeom>
        </p:spPr>
        <p:txBody>
          <a:bodyPr wrap="square">
            <a:spAutoFit/>
          </a:bodyPr>
          <a:lstStyle/>
          <a:p>
            <a:pPr lvl="0"/>
            <a:r>
              <a:rPr lang="en-US" dirty="0" smtClean="0">
                <a:solidFill>
                  <a:srgbClr val="404040"/>
                </a:solidFill>
              </a:rPr>
              <a:t>Compositional </a:t>
            </a:r>
            <a:r>
              <a:rPr lang="en-US" dirty="0">
                <a:solidFill>
                  <a:srgbClr val="404040"/>
                </a:solidFill>
              </a:rPr>
              <a:t>heterogeneity among sites</a:t>
            </a:r>
            <a:endParaRPr lang="en-US" dirty="0">
              <a:solidFill>
                <a:prstClr val="black"/>
              </a:solidFill>
            </a:endParaRPr>
          </a:p>
        </p:txBody>
      </p:sp>
      <p:sp>
        <p:nvSpPr>
          <p:cNvPr id="16" name="Up Arrow 15"/>
          <p:cNvSpPr/>
          <p:nvPr/>
        </p:nvSpPr>
        <p:spPr>
          <a:xfrm>
            <a:off x="1981200" y="2275840"/>
            <a:ext cx="345440" cy="698024"/>
          </a:xfrm>
          <a:prstGeom prst="up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2580640" y="3514210"/>
            <a:ext cx="345440" cy="646331"/>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3474402" y="4648834"/>
            <a:ext cx="345440" cy="646331"/>
          </a:xfrm>
          <a:prstGeom prst="downArrow">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 descr="Mehdi-s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33" y="5018166"/>
            <a:ext cx="2434447" cy="161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66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Conclution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160" y="3955628"/>
            <a:ext cx="2557462" cy="244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196" y="1114981"/>
            <a:ext cx="8483600" cy="2031325"/>
          </a:xfrm>
          <a:prstGeom prst="rect">
            <a:avLst/>
          </a:prstGeom>
        </p:spPr>
        <p:txBody>
          <a:bodyPr wrap="square">
            <a:spAutoFit/>
          </a:bodyPr>
          <a:lstStyle/>
          <a:p>
            <a:pPr marL="285750" indent="-285750">
              <a:buFont typeface="Wingdings" panose="05000000000000000000" pitchFamily="2" charset="2"/>
              <a:buChar char="§"/>
            </a:pPr>
            <a:r>
              <a:rPr lang="en-US" dirty="0"/>
              <a:t>In the North Sea various </a:t>
            </a:r>
            <a:r>
              <a:rPr lang="en-US" dirty="0" smtClean="0"/>
              <a:t>anthropogenic and climatic </a:t>
            </a:r>
            <a:r>
              <a:rPr lang="en-US" dirty="0"/>
              <a:t>stressors (e.g. bottom trawling, eutrophication) have modified the benthic communities towards a suppression of large, long-living species, which were replaced by small, opportunistic </a:t>
            </a:r>
            <a:r>
              <a:rPr lang="en-US" dirty="0" smtClean="0"/>
              <a:t>species.</a:t>
            </a:r>
          </a:p>
          <a:p>
            <a:r>
              <a:rPr lang="de-DE" dirty="0" smtClean="0"/>
              <a:t> </a:t>
            </a:r>
          </a:p>
          <a:p>
            <a:pPr marL="285750" indent="-285750">
              <a:buFont typeface="Arial" panose="020B0604020202020204" pitchFamily="34" charset="0"/>
              <a:buChar char="•"/>
            </a:pPr>
            <a:r>
              <a:rPr lang="de-DE" dirty="0" smtClean="0"/>
              <a:t>Our </a:t>
            </a:r>
            <a:r>
              <a:rPr lang="en-US" dirty="0" smtClean="0"/>
              <a:t>analysis </a:t>
            </a:r>
            <a:r>
              <a:rPr lang="en-US" dirty="0"/>
              <a:t>indicates that temperature was the predominant environmental driver of temporal variation in </a:t>
            </a:r>
            <a:r>
              <a:rPr lang="en-US" dirty="0" smtClean="0"/>
              <a:t>North Sea </a:t>
            </a:r>
            <a:r>
              <a:rPr lang="en-US" dirty="0" err="1" smtClean="0"/>
              <a:t>macrofaunal</a:t>
            </a:r>
            <a:r>
              <a:rPr lang="en-US" dirty="0" smtClean="0"/>
              <a:t> </a:t>
            </a:r>
            <a:r>
              <a:rPr lang="en-US" dirty="0"/>
              <a:t>abundance.</a:t>
            </a:r>
            <a:endParaRPr lang="en-US" dirty="0"/>
          </a:p>
        </p:txBody>
      </p:sp>
    </p:spTree>
    <p:extLst>
      <p:ext uri="{BB962C8B-B14F-4D97-AF65-F5344CB8AC3E}">
        <p14:creationId xmlns:p14="http://schemas.microsoft.com/office/powerpoint/2010/main" val="1911717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715000"/>
            <a:ext cx="7620000" cy="533400"/>
          </a:xfrm>
        </p:spPr>
        <p:txBody>
          <a:bodyPr>
            <a:normAutofit/>
          </a:bodyPr>
          <a:lstStyle/>
          <a:p>
            <a:pPr marL="114300" indent="0">
              <a:buNone/>
            </a:pPr>
            <a:r>
              <a:rPr lang="en-US" sz="2800" dirty="0" smtClean="0"/>
              <a:t>Thanks for your attention</a:t>
            </a:r>
            <a:endParaRPr lang="en-US" sz="2800" dirty="0"/>
          </a:p>
        </p:txBody>
      </p:sp>
      <p:sp>
        <p:nvSpPr>
          <p:cNvPr id="2" name="Slide Number Placeholder 1"/>
          <p:cNvSpPr>
            <a:spLocks noGrp="1"/>
          </p:cNvSpPr>
          <p:nvPr>
            <p:ph type="sldNum" sz="quarter" idx="12"/>
          </p:nvPr>
        </p:nvSpPr>
        <p:spPr/>
        <p:txBody>
          <a:bodyPr/>
          <a:lstStyle/>
          <a:p>
            <a:fld id="{29092A0B-DCC2-49DD-AC9C-62339177768C}" type="slidenum">
              <a:rPr lang="en-US" smtClean="0"/>
              <a:t>27</a:t>
            </a:fld>
            <a:endParaRPr lang="en-US"/>
          </a:p>
        </p:txBody>
      </p:sp>
      <p:pic>
        <p:nvPicPr>
          <p:cNvPr id="6" name="Picture 4" descr="German Offshore wind farms: BARD Offshore 1, German Offshore wind fa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664" y="1418281"/>
            <a:ext cx="6609616" cy="421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8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8689" y="1181100"/>
            <a:ext cx="8153811" cy="5115991"/>
          </a:xfrm>
        </p:spPr>
        <p:txBody>
          <a:bodyPr/>
          <a:lstStyle/>
          <a:p>
            <a:pPr algn="just"/>
            <a:r>
              <a:rPr lang="en-US" sz="2400" dirty="0" err="1" smtClean="0"/>
              <a:t>Macrofauna</a:t>
            </a:r>
            <a:r>
              <a:rPr lang="en-US" sz="2400" dirty="0" smtClean="0"/>
              <a:t>, </a:t>
            </a:r>
            <a:r>
              <a:rPr lang="en-US" sz="2400" dirty="0"/>
              <a:t>are invertebrates that live on or in sediment, or attached to hard </a:t>
            </a:r>
            <a:r>
              <a:rPr lang="en-US" sz="2400" dirty="0" smtClean="0"/>
              <a:t>substrates, in </a:t>
            </a:r>
            <a:r>
              <a:rPr lang="en-US" sz="2400" dirty="0"/>
              <a:t>marine, estuarine or </a:t>
            </a:r>
            <a:r>
              <a:rPr lang="en-US" sz="2400" dirty="0" smtClean="0"/>
              <a:t>freshwater environments.</a:t>
            </a:r>
          </a:p>
          <a:p>
            <a:pPr algn="just"/>
            <a:endParaRPr lang="en-US" sz="2400" dirty="0"/>
          </a:p>
          <a:p>
            <a:pPr algn="just"/>
            <a:endParaRPr lang="en-US" sz="2400" dirty="0" smtClean="0"/>
          </a:p>
          <a:p>
            <a:pPr algn="just"/>
            <a:endParaRPr lang="en-US" sz="2400" dirty="0"/>
          </a:p>
          <a:p>
            <a:pPr algn="just"/>
            <a:endParaRPr lang="en-US" sz="1000" dirty="0" smtClean="0"/>
          </a:p>
          <a:p>
            <a:pPr algn="just"/>
            <a:endParaRPr lang="en-US" sz="1000" dirty="0"/>
          </a:p>
          <a:p>
            <a:pPr algn="just"/>
            <a:endParaRPr lang="en-US" sz="1000" dirty="0" smtClean="0"/>
          </a:p>
          <a:p>
            <a:pPr algn="just"/>
            <a:endParaRPr lang="en-US" sz="1000" dirty="0"/>
          </a:p>
          <a:p>
            <a:pPr algn="just"/>
            <a:endParaRPr lang="en-US" sz="1000" dirty="0" smtClean="0"/>
          </a:p>
          <a:p>
            <a:pPr algn="just"/>
            <a:endParaRPr lang="en-US" sz="1000" dirty="0"/>
          </a:p>
          <a:p>
            <a:pPr algn="just"/>
            <a:endParaRPr lang="en-US" sz="1000" dirty="0" smtClean="0"/>
          </a:p>
          <a:p>
            <a:pPr algn="just"/>
            <a:endParaRPr lang="en-US" sz="1000" dirty="0"/>
          </a:p>
          <a:p>
            <a:pPr algn="just"/>
            <a:endParaRPr lang="en-US" sz="1000" dirty="0" smtClean="0"/>
          </a:p>
          <a:p>
            <a:pPr algn="just"/>
            <a:endParaRPr lang="en-US" sz="1000" dirty="0"/>
          </a:p>
          <a:p>
            <a:pPr algn="just"/>
            <a:endParaRPr lang="en-US" sz="1000" dirty="0" smtClean="0"/>
          </a:p>
          <a:p>
            <a:pPr algn="just"/>
            <a:endParaRPr lang="en-US" sz="1000" dirty="0"/>
          </a:p>
          <a:p>
            <a:pPr algn="just"/>
            <a:endParaRPr lang="en-US" sz="1000" dirty="0" smtClean="0"/>
          </a:p>
          <a:p>
            <a:pPr marL="0" indent="0" algn="just">
              <a:buNone/>
            </a:pPr>
            <a:r>
              <a:rPr lang="en-US" sz="1200" i="1" dirty="0" smtClean="0"/>
              <a:t>     </a:t>
            </a:r>
            <a:r>
              <a:rPr lang="en-US" sz="1200" i="1" dirty="0" err="1" smtClean="0"/>
              <a:t>Thyasira</a:t>
            </a:r>
            <a:r>
              <a:rPr lang="en-US" sz="1200" i="1" dirty="0" smtClean="0"/>
              <a:t> </a:t>
            </a:r>
            <a:r>
              <a:rPr lang="en-US" sz="1200" i="1" dirty="0" err="1" smtClean="0"/>
              <a:t>flexuosa</a:t>
            </a:r>
            <a:endParaRPr lang="de-DE" sz="3600" i="1" dirty="0"/>
          </a:p>
        </p:txBody>
      </p:sp>
      <p:sp>
        <p:nvSpPr>
          <p:cNvPr id="4" name="Textfeld 3"/>
          <p:cNvSpPr txBox="1"/>
          <p:nvPr/>
        </p:nvSpPr>
        <p:spPr>
          <a:xfrm>
            <a:off x="5439672" y="6541508"/>
            <a:ext cx="184666" cy="369332"/>
          </a:xfrm>
          <a:prstGeom prst="rect">
            <a:avLst/>
          </a:prstGeom>
          <a:noFill/>
        </p:spPr>
        <p:txBody>
          <a:bodyPr wrap="none" rtlCol="0">
            <a:spAutoFit/>
          </a:bodyPr>
          <a:lstStyle/>
          <a:p>
            <a:endParaRPr lang="de-DE" dirty="0"/>
          </a:p>
        </p:txBody>
      </p:sp>
      <p:sp>
        <p:nvSpPr>
          <p:cNvPr id="8" name="TextBox 7"/>
          <p:cNvSpPr txBox="1"/>
          <p:nvPr/>
        </p:nvSpPr>
        <p:spPr>
          <a:xfrm>
            <a:off x="3317073" y="6039623"/>
            <a:ext cx="1258678" cy="307777"/>
          </a:xfrm>
          <a:prstGeom prst="rect">
            <a:avLst/>
          </a:prstGeom>
          <a:noFill/>
        </p:spPr>
        <p:txBody>
          <a:bodyPr wrap="none" rtlCol="0">
            <a:spAutoFit/>
          </a:bodyPr>
          <a:lstStyle/>
          <a:p>
            <a:r>
              <a:rPr lang="en-US" sz="1400" i="1" dirty="0" err="1" smtClean="0"/>
              <a:t>Ophiura</a:t>
            </a:r>
            <a:r>
              <a:rPr lang="en-US" sz="1400" i="1" dirty="0" smtClean="0"/>
              <a:t> spp. </a:t>
            </a:r>
            <a:endParaRPr lang="en-US" sz="1400" i="1" dirty="0"/>
          </a:p>
        </p:txBody>
      </p:sp>
      <p:grpSp>
        <p:nvGrpSpPr>
          <p:cNvPr id="15" name="Group 14"/>
          <p:cNvGrpSpPr/>
          <p:nvPr/>
        </p:nvGrpSpPr>
        <p:grpSpPr>
          <a:xfrm>
            <a:off x="721360" y="4312920"/>
            <a:ext cx="2194560" cy="1645920"/>
            <a:chOff x="721360" y="4312920"/>
            <a:chExt cx="2194560" cy="164592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 y="4312920"/>
              <a:ext cx="2194560" cy="1645920"/>
            </a:xfrm>
            <a:prstGeom prst="rect">
              <a:avLst/>
            </a:prstGeom>
          </p:spPr>
        </p:pic>
        <p:sp>
          <p:nvSpPr>
            <p:cNvPr id="9" name="TextBox 8"/>
            <p:cNvSpPr txBox="1"/>
            <p:nvPr/>
          </p:nvSpPr>
          <p:spPr>
            <a:xfrm>
              <a:off x="2344930" y="5679554"/>
              <a:ext cx="570990" cy="261610"/>
            </a:xfrm>
            <a:prstGeom prst="rect">
              <a:avLst/>
            </a:prstGeom>
            <a:noFill/>
          </p:spPr>
          <p:txBody>
            <a:bodyPr wrap="none" rtlCol="0">
              <a:spAutoFit/>
            </a:bodyPr>
            <a:lstStyle/>
            <a:p>
              <a:r>
                <a:rPr lang="en-US" sz="1100" dirty="0" err="1" smtClean="0">
                  <a:solidFill>
                    <a:schemeClr val="bg1"/>
                  </a:solidFill>
                </a:rPr>
                <a:t>Biopix</a:t>
              </a:r>
              <a:endParaRPr lang="en-US" sz="1100" dirty="0">
                <a:solidFill>
                  <a:schemeClr val="bg1"/>
                </a:solidFill>
              </a:endParaRPr>
            </a:p>
          </p:txBody>
        </p:sp>
      </p:grpSp>
      <p:grpSp>
        <p:nvGrpSpPr>
          <p:cNvPr id="14" name="Group 13"/>
          <p:cNvGrpSpPr/>
          <p:nvPr/>
        </p:nvGrpSpPr>
        <p:grpSpPr>
          <a:xfrm>
            <a:off x="3360419" y="4312920"/>
            <a:ext cx="2430665" cy="1660347"/>
            <a:chOff x="3360419" y="4312920"/>
            <a:chExt cx="2430665" cy="166034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419" y="4312920"/>
              <a:ext cx="2430665" cy="1660347"/>
            </a:xfrm>
            <a:prstGeom prst="rect">
              <a:avLst/>
            </a:prstGeom>
          </p:spPr>
        </p:pic>
        <p:sp>
          <p:nvSpPr>
            <p:cNvPr id="10" name="Rectangle 9"/>
            <p:cNvSpPr/>
            <p:nvPr/>
          </p:nvSpPr>
          <p:spPr>
            <a:xfrm>
              <a:off x="4786842" y="5679554"/>
              <a:ext cx="944489" cy="276999"/>
            </a:xfrm>
            <a:prstGeom prst="rect">
              <a:avLst/>
            </a:prstGeom>
          </p:spPr>
          <p:txBody>
            <a:bodyPr wrap="none">
              <a:spAutoFit/>
            </a:bodyPr>
            <a:lstStyle/>
            <a:p>
              <a:r>
                <a:rPr lang="en-US" sz="1200" dirty="0" err="1">
                  <a:solidFill>
                    <a:schemeClr val="bg1"/>
                  </a:solidFill>
                </a:rPr>
                <a:t>OsserMare</a:t>
              </a:r>
              <a:endParaRPr lang="en-US" sz="1200" dirty="0">
                <a:solidFill>
                  <a:schemeClr val="bg1"/>
                </a:solidFill>
              </a:endParaRPr>
            </a:p>
          </p:txBody>
        </p:sp>
      </p:grpSp>
      <p:sp>
        <p:nvSpPr>
          <p:cNvPr id="11" name="Rectangle 10"/>
          <p:cNvSpPr/>
          <p:nvPr/>
        </p:nvSpPr>
        <p:spPr>
          <a:xfrm>
            <a:off x="6096000" y="6047283"/>
            <a:ext cx="1527982" cy="307777"/>
          </a:xfrm>
          <a:prstGeom prst="rect">
            <a:avLst/>
          </a:prstGeom>
        </p:spPr>
        <p:txBody>
          <a:bodyPr wrap="none">
            <a:spAutoFit/>
          </a:bodyPr>
          <a:lstStyle/>
          <a:p>
            <a:r>
              <a:rPr lang="en-US" sz="1400" i="1" dirty="0" err="1" smtClean="0"/>
              <a:t>Bathyporeia</a:t>
            </a:r>
            <a:r>
              <a:rPr lang="en-US" sz="1400" i="1" dirty="0" smtClean="0"/>
              <a:t> spp.</a:t>
            </a:r>
            <a:endParaRPr lang="en-US" sz="1400" i="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312920"/>
            <a:ext cx="2265902" cy="1660346"/>
          </a:xfrm>
          <a:prstGeom prst="rect">
            <a:avLst/>
          </a:prstGeom>
        </p:spPr>
      </p:pic>
      <p:sp>
        <p:nvSpPr>
          <p:cNvPr id="13" name="TextBox 12"/>
          <p:cNvSpPr txBox="1"/>
          <p:nvPr/>
        </p:nvSpPr>
        <p:spPr>
          <a:xfrm>
            <a:off x="7673893" y="5679555"/>
            <a:ext cx="688009" cy="276999"/>
          </a:xfrm>
          <a:prstGeom prst="rect">
            <a:avLst/>
          </a:prstGeom>
          <a:noFill/>
        </p:spPr>
        <p:txBody>
          <a:bodyPr wrap="none" rtlCol="0">
            <a:spAutoFit/>
          </a:bodyPr>
          <a:lstStyle/>
          <a:p>
            <a:r>
              <a:rPr lang="en-US" sz="1200" dirty="0" err="1" smtClean="0">
                <a:solidFill>
                  <a:schemeClr val="bg1"/>
                </a:solidFill>
              </a:rPr>
              <a:t>MarLIN</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Mehdi-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4" y="1257300"/>
            <a:ext cx="6327836" cy="419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62040" y="1728847"/>
            <a:ext cx="2999539" cy="2308324"/>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Four sampling sites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Since 1969</a:t>
            </a:r>
            <a:endParaRPr lang="en-US" dirty="0"/>
          </a:p>
          <a:p>
            <a:endParaRPr lang="en-US" dirty="0" smtClean="0"/>
          </a:p>
          <a:p>
            <a:pPr marL="285750" indent="-285750">
              <a:buFont typeface="Wingdings" panose="05000000000000000000" pitchFamily="2" charset="2"/>
              <a:buChar char="§"/>
            </a:pPr>
            <a:r>
              <a:rPr lang="en-US" dirty="0" smtClean="0"/>
              <a:t>∽ 350 </a:t>
            </a:r>
            <a:r>
              <a:rPr lang="en-US" dirty="0" smtClean="0"/>
              <a:t>TAXA</a:t>
            </a:r>
          </a:p>
          <a:p>
            <a:endParaRPr lang="en-US" dirty="0" smtClean="0"/>
          </a:p>
          <a:p>
            <a:pPr marL="285750" indent="-285750">
              <a:buFont typeface="Wingdings" panose="05000000000000000000" pitchFamily="2" charset="2"/>
              <a:buChar char="§"/>
            </a:pPr>
            <a:r>
              <a:rPr lang="de-DE" dirty="0" smtClean="0"/>
              <a:t>12 environmental factors</a:t>
            </a: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25890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400" dirty="0" smtClean="0"/>
          </a:p>
          <a:p>
            <a:r>
              <a:rPr lang="en-US" sz="2400" dirty="0" smtClean="0"/>
              <a:t>To </a:t>
            </a:r>
            <a:r>
              <a:rPr lang="en-US" sz="2400" dirty="0"/>
              <a:t>analyze </a:t>
            </a:r>
            <a:r>
              <a:rPr lang="en-US" sz="2400" dirty="0" smtClean="0"/>
              <a:t>benthic </a:t>
            </a:r>
            <a:r>
              <a:rPr lang="en-US" sz="2400" dirty="0" err="1"/>
              <a:t>macrofaunal</a:t>
            </a:r>
            <a:r>
              <a:rPr lang="en-US" sz="2400" dirty="0"/>
              <a:t> data set for common temporal </a:t>
            </a:r>
            <a:r>
              <a:rPr lang="en-US" sz="2400" dirty="0" smtClean="0"/>
              <a:t>patterns</a:t>
            </a:r>
          </a:p>
          <a:p>
            <a:endParaRPr lang="en-US" sz="2400" dirty="0"/>
          </a:p>
          <a:p>
            <a:r>
              <a:rPr lang="en-US" sz="2400" dirty="0" smtClean="0"/>
              <a:t>To </a:t>
            </a:r>
            <a:r>
              <a:rPr lang="en-US" sz="2400" dirty="0"/>
              <a:t>identify the environmental factors </a:t>
            </a:r>
            <a:r>
              <a:rPr lang="en-US" sz="2400" dirty="0" smtClean="0"/>
              <a:t>and climate variability affecting </a:t>
            </a:r>
            <a:r>
              <a:rPr lang="en-US" sz="2400" dirty="0"/>
              <a:t>these temporal patterns</a:t>
            </a:r>
            <a:r>
              <a:rPr lang="en-US" sz="2400" dirty="0" smtClean="0"/>
              <a:t>.</a:t>
            </a:r>
          </a:p>
          <a:p>
            <a:endParaRPr lang="en-US" sz="2400" dirty="0"/>
          </a:p>
          <a:p>
            <a:pPr lvl="0"/>
            <a:r>
              <a:rPr lang="en-US" sz="2400" dirty="0"/>
              <a:t>To </a:t>
            </a:r>
            <a:r>
              <a:rPr lang="en-US" sz="2400" dirty="0" smtClean="0"/>
              <a:t>identify </a:t>
            </a:r>
            <a:r>
              <a:rPr lang="en-US" sz="2400" dirty="0"/>
              <a:t>traits which contribute most to the observed development of marine </a:t>
            </a:r>
            <a:r>
              <a:rPr lang="en-US" sz="2400" dirty="0" err="1" smtClean="0"/>
              <a:t>macrofaunal</a:t>
            </a:r>
            <a:r>
              <a:rPr lang="en-US" sz="2400" dirty="0" smtClean="0"/>
              <a:t> </a:t>
            </a:r>
            <a:r>
              <a:rPr lang="en-US" sz="2400" dirty="0"/>
              <a:t>community.</a:t>
            </a:r>
          </a:p>
          <a:p>
            <a:pPr marL="0" indent="0">
              <a:buNone/>
            </a:pPr>
            <a:endParaRPr lang="en-US" sz="2400" dirty="0" smtClean="0"/>
          </a:p>
        </p:txBody>
      </p:sp>
    </p:spTree>
    <p:extLst>
      <p:ext uri="{BB962C8B-B14F-4D97-AF65-F5344CB8AC3E}">
        <p14:creationId xmlns:p14="http://schemas.microsoft.com/office/powerpoint/2010/main" val="173817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smtClean="0"/>
              <a:t>Ecological functioning</a:t>
            </a:r>
            <a:endParaRPr lang="en-US" sz="1800" dirty="0"/>
          </a:p>
        </p:txBody>
      </p:sp>
      <p:sp>
        <p:nvSpPr>
          <p:cNvPr id="4" name="Content Placeholder 2"/>
          <p:cNvSpPr>
            <a:spLocks noGrp="1"/>
          </p:cNvSpPr>
          <p:nvPr>
            <p:ph idx="1"/>
          </p:nvPr>
        </p:nvSpPr>
        <p:spPr>
          <a:xfrm>
            <a:off x="457200" y="1943100"/>
            <a:ext cx="5562600" cy="2801620"/>
          </a:xfrm>
        </p:spPr>
        <p:txBody>
          <a:bodyPr/>
          <a:lstStyle/>
          <a:p>
            <a:pPr marL="0" indent="0" algn="just">
              <a:buNone/>
            </a:pPr>
            <a:r>
              <a:rPr lang="en-US" sz="2400" dirty="0" smtClean="0"/>
              <a:t>“ The activities, processes or properties of ecosystem that influence or are influenced by its biota”</a:t>
            </a:r>
          </a:p>
          <a:p>
            <a:pPr algn="r"/>
            <a:endParaRPr lang="en-US" sz="1600" i="1" dirty="0" smtClean="0"/>
          </a:p>
          <a:p>
            <a:pPr algn="r"/>
            <a:r>
              <a:rPr lang="en-US" sz="1600" i="1" dirty="0" smtClean="0"/>
              <a:t> </a:t>
            </a:r>
            <a:r>
              <a:rPr lang="en-US" sz="1600" i="1" dirty="0" err="1" smtClean="0"/>
              <a:t>Naeem</a:t>
            </a:r>
            <a:r>
              <a:rPr lang="en-US" sz="1600" i="1" dirty="0" smtClean="0"/>
              <a:t> et al. 2004</a:t>
            </a:r>
          </a:p>
        </p:txBody>
      </p:sp>
      <p:pic>
        <p:nvPicPr>
          <p:cNvPr id="5" name="Picture 2" descr="http://ars.els-cdn.com/content/image/1-s2.0-S092479631200156X-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70376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6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Content Placeholder 3"/>
          <p:cNvSpPr txBox="1">
            <a:spLocks noGrp="1"/>
          </p:cNvSpPr>
          <p:nvPr>
            <p:ph idx="1"/>
          </p:nvPr>
        </p:nvSpPr>
        <p:spPr>
          <a:xfrm>
            <a:off x="418689" y="1181100"/>
            <a:ext cx="4194418" cy="1833579"/>
          </a:xfrm>
          <a:prstGeom prst="rect">
            <a:avLst/>
          </a:prstGeom>
          <a:noFill/>
        </p:spPr>
        <p:txBody>
          <a:bodyPr wrap="none" rtlCol="0">
            <a:spAutoFit/>
          </a:bodyPr>
          <a:lstStyle/>
          <a:p>
            <a:pPr>
              <a:lnSpc>
                <a:spcPct val="150000"/>
              </a:lnSpc>
              <a:buFont typeface="Wingdings" panose="05000000000000000000" pitchFamily="2" charset="2"/>
              <a:buChar char="§"/>
            </a:pPr>
            <a:r>
              <a:rPr lang="en-US" sz="2400" dirty="0" smtClean="0"/>
              <a:t>Trophic Group Analysis </a:t>
            </a:r>
          </a:p>
          <a:p>
            <a:pPr>
              <a:lnSpc>
                <a:spcPct val="150000"/>
              </a:lnSpc>
              <a:buFont typeface="Wingdings" panose="05000000000000000000" pitchFamily="2" charset="2"/>
              <a:buChar char="§"/>
            </a:pPr>
            <a:r>
              <a:rPr lang="en-US" sz="2400" dirty="0" smtClean="0"/>
              <a:t>Functional Group Analysis </a:t>
            </a:r>
          </a:p>
          <a:p>
            <a:pPr>
              <a:lnSpc>
                <a:spcPct val="150000"/>
              </a:lnSpc>
              <a:buFont typeface="Wingdings" panose="05000000000000000000" pitchFamily="2" charset="2"/>
              <a:buChar char="§"/>
            </a:pPr>
            <a:r>
              <a:rPr lang="en-US" sz="2400" dirty="0" smtClean="0"/>
              <a:t>Biological Traits Analysis </a:t>
            </a:r>
            <a:endParaRPr lang="en-US" sz="2400" dirty="0"/>
          </a:p>
        </p:txBody>
      </p:sp>
      <p:graphicFrame>
        <p:nvGraphicFramePr>
          <p:cNvPr id="16" name="Diagram 15"/>
          <p:cNvGraphicFramePr/>
          <p:nvPr>
            <p:extLst>
              <p:ext uri="{D42A27DB-BD31-4B8C-83A1-F6EECF244321}">
                <p14:modId xmlns:p14="http://schemas.microsoft.com/office/powerpoint/2010/main" val="2352522542"/>
              </p:ext>
            </p:extLst>
          </p:nvPr>
        </p:nvGraphicFramePr>
        <p:xfrm>
          <a:off x="2703027" y="3752397"/>
          <a:ext cx="3440923" cy="244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47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05868" y="3066043"/>
            <a:ext cx="1354345" cy="369332"/>
          </a:xfrm>
          <a:prstGeom prst="rect">
            <a:avLst/>
          </a:prstGeom>
        </p:spPr>
        <p:txBody>
          <a:bodyPr wrap="none">
            <a:spAutoFit/>
          </a:bodyPr>
          <a:lstStyle/>
          <a:p>
            <a:r>
              <a:rPr lang="en-US" dirty="0" err="1"/>
              <a:t>Ophiuroidea</a:t>
            </a:r>
            <a:endParaRPr lang="en-US" dirty="0"/>
          </a:p>
        </p:txBody>
      </p:sp>
      <p:sp>
        <p:nvSpPr>
          <p:cNvPr id="9" name="Rectangle 8"/>
          <p:cNvSpPr/>
          <p:nvPr/>
        </p:nvSpPr>
        <p:spPr>
          <a:xfrm>
            <a:off x="963146" y="3066043"/>
            <a:ext cx="1203791" cy="369332"/>
          </a:xfrm>
          <a:prstGeom prst="rect">
            <a:avLst/>
          </a:prstGeom>
        </p:spPr>
        <p:txBody>
          <a:bodyPr wrap="none">
            <a:spAutoFit/>
          </a:bodyPr>
          <a:lstStyle/>
          <a:p>
            <a:r>
              <a:rPr lang="en-US" dirty="0" err="1"/>
              <a:t>Polychaeta</a:t>
            </a:r>
            <a:endParaRPr lang="en-US" dirty="0"/>
          </a:p>
        </p:txBody>
      </p:sp>
      <p:grpSp>
        <p:nvGrpSpPr>
          <p:cNvPr id="23" name="Group 22"/>
          <p:cNvGrpSpPr/>
          <p:nvPr/>
        </p:nvGrpSpPr>
        <p:grpSpPr>
          <a:xfrm>
            <a:off x="3434080" y="1463976"/>
            <a:ext cx="1919586" cy="1366129"/>
            <a:chOff x="297366" y="3146610"/>
            <a:chExt cx="1828800" cy="1251122"/>
          </a:xfrm>
        </p:grpSpPr>
        <p:pic>
          <p:nvPicPr>
            <p:cNvPr id="4" name="Picture 2" descr="http://www.mer-littoral.org/14/photos-600x400/abra-alba-jmc144-6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66" y="3146610"/>
              <a:ext cx="1828800" cy="12511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7366" y="4131904"/>
              <a:ext cx="763351" cy="253916"/>
            </a:xfrm>
            <a:prstGeom prst="rect">
              <a:avLst/>
            </a:prstGeom>
            <a:noFill/>
          </p:spPr>
          <p:txBody>
            <a:bodyPr wrap="none" rtlCol="0">
              <a:spAutoFit/>
            </a:bodyPr>
            <a:lstStyle/>
            <a:p>
              <a:r>
                <a:rPr lang="en-US" sz="1050" i="1" dirty="0" err="1" smtClean="0">
                  <a:solidFill>
                    <a:schemeClr val="accent1">
                      <a:lumMod val="40000"/>
                      <a:lumOff val="60000"/>
                    </a:schemeClr>
                  </a:solidFill>
                </a:rPr>
                <a:t>Abra</a:t>
              </a:r>
              <a:r>
                <a:rPr lang="en-US" sz="1050" i="1" dirty="0" smtClean="0">
                  <a:solidFill>
                    <a:schemeClr val="accent1">
                      <a:lumMod val="40000"/>
                      <a:lumOff val="60000"/>
                    </a:schemeClr>
                  </a:solidFill>
                </a:rPr>
                <a:t> alba</a:t>
              </a:r>
              <a:endParaRPr lang="en-US" sz="1050" i="1" dirty="0">
                <a:solidFill>
                  <a:schemeClr val="accent1">
                    <a:lumMod val="40000"/>
                    <a:lumOff val="60000"/>
                  </a:schemeClr>
                </a:solidFill>
              </a:endParaRPr>
            </a:p>
          </p:txBody>
        </p:sp>
      </p:grpSp>
      <p:grpSp>
        <p:nvGrpSpPr>
          <p:cNvPr id="22" name="Group 21"/>
          <p:cNvGrpSpPr/>
          <p:nvPr/>
        </p:nvGrpSpPr>
        <p:grpSpPr>
          <a:xfrm>
            <a:off x="6315589" y="1440906"/>
            <a:ext cx="1934903" cy="1376192"/>
            <a:chOff x="297366" y="5186886"/>
            <a:chExt cx="1752600" cy="1246850"/>
          </a:xfrm>
        </p:grpSpPr>
        <p:pic>
          <p:nvPicPr>
            <p:cNvPr id="15" name="Picture 14" descr="http://www.blueanimalbio.com/wujizhui/jipi/5/Amphiura%20chiaje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66" y="5186886"/>
              <a:ext cx="1752600" cy="12468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7366" y="6202904"/>
              <a:ext cx="978153" cy="230832"/>
            </a:xfrm>
            <a:prstGeom prst="rect">
              <a:avLst/>
            </a:prstGeom>
          </p:spPr>
          <p:txBody>
            <a:bodyPr wrap="none">
              <a:spAutoFit/>
            </a:bodyPr>
            <a:lstStyle/>
            <a:p>
              <a:r>
                <a:rPr lang="en-US" sz="900" i="1" dirty="0" err="1">
                  <a:solidFill>
                    <a:schemeClr val="accent5">
                      <a:lumMod val="40000"/>
                      <a:lumOff val="60000"/>
                    </a:schemeClr>
                  </a:solidFill>
                </a:rPr>
                <a:t>Amphiura</a:t>
              </a:r>
              <a:r>
                <a:rPr lang="en-US" sz="900" i="1" dirty="0">
                  <a:solidFill>
                    <a:schemeClr val="accent5">
                      <a:lumMod val="40000"/>
                      <a:lumOff val="60000"/>
                    </a:schemeClr>
                  </a:solidFill>
                </a:rPr>
                <a:t> </a:t>
              </a:r>
              <a:r>
                <a:rPr lang="en-US" sz="900" i="1" dirty="0" err="1">
                  <a:solidFill>
                    <a:schemeClr val="accent5">
                      <a:lumMod val="40000"/>
                      <a:lumOff val="60000"/>
                    </a:schemeClr>
                  </a:solidFill>
                </a:rPr>
                <a:t>chiajei</a:t>
              </a:r>
              <a:endParaRPr lang="en-US" sz="900" i="1" dirty="0">
                <a:solidFill>
                  <a:schemeClr val="accent5">
                    <a:lumMod val="40000"/>
                    <a:lumOff val="60000"/>
                  </a:schemeClr>
                </a:solidFill>
              </a:endParaRPr>
            </a:p>
          </p:txBody>
        </p:sp>
      </p:grpSp>
      <p:sp>
        <p:nvSpPr>
          <p:cNvPr id="17" name="Rectangle 16"/>
          <p:cNvSpPr/>
          <p:nvPr/>
        </p:nvSpPr>
        <p:spPr>
          <a:xfrm>
            <a:off x="963147" y="1944336"/>
            <a:ext cx="1203791" cy="369332"/>
          </a:xfrm>
          <a:prstGeom prst="rect">
            <a:avLst/>
          </a:prstGeom>
        </p:spPr>
        <p:txBody>
          <a:bodyPr wrap="none">
            <a:spAutoFit/>
          </a:bodyPr>
          <a:lstStyle/>
          <a:p>
            <a:r>
              <a:rPr lang="en-US" dirty="0" err="1"/>
              <a:t>Polychaeta</a:t>
            </a:r>
            <a:endParaRPr lang="en-US" dirty="0"/>
          </a:p>
        </p:txBody>
      </p:sp>
      <p:sp>
        <p:nvSpPr>
          <p:cNvPr id="18" name="Rectangle 17"/>
          <p:cNvSpPr/>
          <p:nvPr/>
        </p:nvSpPr>
        <p:spPr>
          <a:xfrm>
            <a:off x="3947320" y="3044191"/>
            <a:ext cx="894604" cy="369332"/>
          </a:xfrm>
          <a:prstGeom prst="rect">
            <a:avLst/>
          </a:prstGeom>
        </p:spPr>
        <p:txBody>
          <a:bodyPr wrap="none">
            <a:spAutoFit/>
          </a:bodyPr>
          <a:lstStyle/>
          <a:p>
            <a:r>
              <a:rPr lang="en-US" dirty="0" err="1"/>
              <a:t>Bivalvia</a:t>
            </a:r>
            <a:endParaRPr lang="en-US" dirty="0"/>
          </a:p>
        </p:txBody>
      </p:sp>
      <p:grpSp>
        <p:nvGrpSpPr>
          <p:cNvPr id="24" name="Group 23"/>
          <p:cNvGrpSpPr/>
          <p:nvPr/>
        </p:nvGrpSpPr>
        <p:grpSpPr>
          <a:xfrm>
            <a:off x="528721" y="1463976"/>
            <a:ext cx="1934903" cy="1353122"/>
            <a:chOff x="496493" y="1300226"/>
            <a:chExt cx="1714499" cy="1251122"/>
          </a:xfrm>
        </p:grpSpPr>
        <p:pic>
          <p:nvPicPr>
            <p:cNvPr id="19" name="Picture 14" descr="http://v2.boldsystems.org/pics/_w300/CCANN/07CHU-003-0007%2B11885051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93" y="1300226"/>
              <a:ext cx="1714499" cy="12511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6493" y="2318277"/>
              <a:ext cx="800219" cy="230832"/>
            </a:xfrm>
            <a:prstGeom prst="rect">
              <a:avLst/>
            </a:prstGeom>
          </p:spPr>
          <p:txBody>
            <a:bodyPr wrap="none">
              <a:spAutoFit/>
            </a:bodyPr>
            <a:lstStyle/>
            <a:p>
              <a:r>
                <a:rPr lang="en-US" sz="900" i="1" dirty="0" err="1">
                  <a:solidFill>
                    <a:schemeClr val="accent5">
                      <a:lumMod val="40000"/>
                      <a:lumOff val="60000"/>
                    </a:schemeClr>
                  </a:solidFill>
                </a:rPr>
                <a:t>Eteone</a:t>
              </a:r>
              <a:r>
                <a:rPr lang="en-US" sz="900" i="1" dirty="0">
                  <a:solidFill>
                    <a:schemeClr val="accent5">
                      <a:lumMod val="40000"/>
                      <a:lumOff val="60000"/>
                    </a:schemeClr>
                  </a:solidFill>
                </a:rPr>
                <a:t> longa</a:t>
              </a:r>
            </a:p>
          </p:txBody>
        </p:sp>
      </p:grpSp>
      <p:sp>
        <p:nvSpPr>
          <p:cNvPr id="25" name="TextBox 24"/>
          <p:cNvSpPr txBox="1"/>
          <p:nvPr/>
        </p:nvSpPr>
        <p:spPr>
          <a:xfrm>
            <a:off x="3053240" y="5566464"/>
            <a:ext cx="3344185"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800" dirty="0" smtClean="0"/>
              <a:t>Functional similarity</a:t>
            </a:r>
            <a:endParaRPr lang="en-US" sz="2800" dirty="0"/>
          </a:p>
        </p:txBody>
      </p:sp>
      <p:sp>
        <p:nvSpPr>
          <p:cNvPr id="26" name="TextBox 25"/>
          <p:cNvSpPr txBox="1"/>
          <p:nvPr/>
        </p:nvSpPr>
        <p:spPr>
          <a:xfrm>
            <a:off x="3053240" y="3889157"/>
            <a:ext cx="333572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smtClean="0"/>
              <a:t>Taxonomic dissimilarity</a:t>
            </a:r>
            <a:endParaRPr lang="en-US" sz="2400" dirty="0"/>
          </a:p>
        </p:txBody>
      </p:sp>
      <p:sp>
        <p:nvSpPr>
          <p:cNvPr id="27" name="Down Arrow 26"/>
          <p:cNvSpPr/>
          <p:nvPr/>
        </p:nvSpPr>
        <p:spPr>
          <a:xfrm>
            <a:off x="4582160" y="4572000"/>
            <a:ext cx="416560" cy="772160"/>
          </a:xfrm>
          <a:prstGeom prst="downArrow">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78777" y="558800"/>
            <a:ext cx="2595711" cy="369332"/>
          </a:xfrm>
          <a:prstGeom prst="rect">
            <a:avLst/>
          </a:prstGeom>
          <a:noFill/>
        </p:spPr>
        <p:txBody>
          <a:bodyPr wrap="none" rtlCol="0">
            <a:spAutoFit/>
          </a:bodyPr>
          <a:lstStyle/>
          <a:p>
            <a:r>
              <a:rPr lang="en-US" dirty="0" smtClean="0"/>
              <a:t>Biological Trait Analysis</a:t>
            </a:r>
            <a:endParaRPr lang="en-US" dirty="0"/>
          </a:p>
        </p:txBody>
      </p:sp>
    </p:spTree>
    <p:extLst>
      <p:ext uri="{BB962C8B-B14F-4D97-AF65-F5344CB8AC3E}">
        <p14:creationId xmlns:p14="http://schemas.microsoft.com/office/powerpoint/2010/main" val="11834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6004" y="1886726"/>
            <a:ext cx="8588694" cy="1143000"/>
            <a:chOff x="188504" y="2590800"/>
            <a:chExt cx="9184094" cy="1274411"/>
          </a:xfrm>
        </p:grpSpPr>
        <p:pic>
          <p:nvPicPr>
            <p:cNvPr id="5" name="Picture 2" descr="Image: Magelona © 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05" y="2590800"/>
              <a:ext cx="1325131" cy="125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Polyphysia cras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603310"/>
              <a:ext cx="1310679" cy="1261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8" descr="http://upload.wikimedia.org/wikipedia/commons/4/49/Diastylis_brady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2129" y="2605817"/>
              <a:ext cx="1224272" cy="125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10" descr="http://img62.imageshack.us/img62/1626/crang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929" y="2606336"/>
              <a:ext cx="1178401" cy="125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Rectangle 8"/>
            <p:cNvSpPr/>
            <p:nvPr/>
          </p:nvSpPr>
          <p:spPr>
            <a:xfrm>
              <a:off x="188504" y="3329779"/>
              <a:ext cx="1325131" cy="514743"/>
            </a:xfrm>
            <a:prstGeom prst="rect">
              <a:avLst/>
            </a:prstGeom>
          </p:spPr>
          <p:txBody>
            <a:bodyPr wrap="square">
              <a:spAutoFit/>
            </a:bodyPr>
            <a:lstStyle/>
            <a:p>
              <a:pPr algn="ctr"/>
              <a:r>
                <a:rPr lang="en-US" sz="1200" b="1" dirty="0">
                  <a:solidFill>
                    <a:srgbClr val="00B0F0"/>
                  </a:solidFill>
                </a:rPr>
                <a:t>Surface </a:t>
              </a:r>
              <a:r>
                <a:rPr lang="en-US" sz="1200" b="1" dirty="0" err="1">
                  <a:solidFill>
                    <a:srgbClr val="00B0F0"/>
                  </a:solidFill>
                </a:rPr>
                <a:t>Deposite</a:t>
              </a:r>
              <a:r>
                <a:rPr lang="en-US" sz="1200" b="1" dirty="0">
                  <a:solidFill>
                    <a:srgbClr val="00B0F0"/>
                  </a:solidFill>
                </a:rPr>
                <a:t> </a:t>
              </a:r>
              <a:r>
                <a:rPr lang="en-US" sz="1200" b="1" dirty="0" smtClean="0">
                  <a:solidFill>
                    <a:srgbClr val="00B0F0"/>
                  </a:solidFill>
                </a:rPr>
                <a:t>Feeder</a:t>
              </a:r>
              <a:endParaRPr lang="en-US" sz="1200" b="1" dirty="0">
                <a:solidFill>
                  <a:srgbClr val="00B0F0"/>
                </a:solidFill>
              </a:endParaRPr>
            </a:p>
          </p:txBody>
        </p:sp>
        <p:sp>
          <p:nvSpPr>
            <p:cNvPr id="10" name="Rectangle 9"/>
            <p:cNvSpPr/>
            <p:nvPr/>
          </p:nvSpPr>
          <p:spPr>
            <a:xfrm>
              <a:off x="1608349" y="3345160"/>
              <a:ext cx="1310679" cy="514743"/>
            </a:xfrm>
            <a:prstGeom prst="rect">
              <a:avLst/>
            </a:prstGeom>
          </p:spPr>
          <p:txBody>
            <a:bodyPr wrap="square">
              <a:spAutoFit/>
            </a:bodyPr>
            <a:lstStyle/>
            <a:p>
              <a:pPr lvl="0" algn="ctr"/>
              <a:r>
                <a:rPr lang="en-US" sz="1200" b="1" dirty="0">
                  <a:solidFill>
                    <a:srgbClr val="00B0F0"/>
                  </a:solidFill>
                </a:rPr>
                <a:t>Sub- surface </a:t>
              </a:r>
            </a:p>
            <a:p>
              <a:pPr lvl="0" algn="ctr"/>
              <a:r>
                <a:rPr lang="en-US" sz="1200" b="1" dirty="0" err="1">
                  <a:solidFill>
                    <a:srgbClr val="00B0F0"/>
                  </a:solidFill>
                </a:rPr>
                <a:t>Deposite</a:t>
              </a:r>
              <a:r>
                <a:rPr lang="en-US" sz="1200" b="1" dirty="0">
                  <a:solidFill>
                    <a:srgbClr val="00B0F0"/>
                  </a:solidFill>
                </a:rPr>
                <a:t> Feeder</a:t>
              </a:r>
            </a:p>
          </p:txBody>
        </p:sp>
        <p:pic>
          <p:nvPicPr>
            <p:cNvPr id="11" name="Picture 6" descr="http://www.discoverlife.org/IM/I_MWS/1055/320/Balanus_crenatus,I_MWS1055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799" y="2601182"/>
              <a:ext cx="1200446" cy="125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Rectangle 11"/>
            <p:cNvSpPr/>
            <p:nvPr/>
          </p:nvSpPr>
          <p:spPr>
            <a:xfrm>
              <a:off x="2994737" y="3345159"/>
              <a:ext cx="1200445" cy="514743"/>
            </a:xfrm>
            <a:prstGeom prst="rect">
              <a:avLst/>
            </a:prstGeom>
          </p:spPr>
          <p:txBody>
            <a:bodyPr wrap="square">
              <a:spAutoFit/>
            </a:bodyPr>
            <a:lstStyle/>
            <a:p>
              <a:pPr algn="ctr"/>
              <a:r>
                <a:rPr lang="en-US" sz="1200" b="1" dirty="0">
                  <a:solidFill>
                    <a:srgbClr val="00B0F0"/>
                  </a:solidFill>
                </a:rPr>
                <a:t>Suspension </a:t>
              </a:r>
              <a:r>
                <a:rPr lang="en-US" sz="1200" b="1" dirty="0" smtClean="0">
                  <a:solidFill>
                    <a:srgbClr val="00B0F0"/>
                  </a:solidFill>
                </a:rPr>
                <a:t>Feeder</a:t>
              </a:r>
              <a:endParaRPr lang="en-US" sz="1200" b="1" dirty="0">
                <a:solidFill>
                  <a:srgbClr val="00B0F0"/>
                </a:solidFill>
              </a:endParaRPr>
            </a:p>
          </p:txBody>
        </p:sp>
        <p:sp>
          <p:nvSpPr>
            <p:cNvPr id="13" name="TextBox 12"/>
            <p:cNvSpPr txBox="1"/>
            <p:nvPr/>
          </p:nvSpPr>
          <p:spPr>
            <a:xfrm>
              <a:off x="4456828" y="3344763"/>
              <a:ext cx="880376" cy="514743"/>
            </a:xfrm>
            <a:prstGeom prst="rect">
              <a:avLst/>
            </a:prstGeom>
            <a:noFill/>
          </p:spPr>
          <p:txBody>
            <a:bodyPr wrap="none" rtlCol="0">
              <a:spAutoFit/>
            </a:bodyPr>
            <a:lstStyle/>
            <a:p>
              <a:pPr algn="ctr"/>
              <a:r>
                <a:rPr lang="en-US" sz="1200" b="1" dirty="0" smtClean="0">
                  <a:solidFill>
                    <a:srgbClr val="00B0F0"/>
                  </a:solidFill>
                </a:rPr>
                <a:t>Interface  </a:t>
              </a:r>
            </a:p>
            <a:p>
              <a:pPr algn="ctr"/>
              <a:r>
                <a:rPr lang="en-US" sz="1200" b="1" dirty="0" smtClean="0">
                  <a:solidFill>
                    <a:srgbClr val="00B0F0"/>
                  </a:solidFill>
                </a:rPr>
                <a:t>Feeder</a:t>
              </a:r>
              <a:endParaRPr lang="en-US" sz="1200" b="1" dirty="0">
                <a:solidFill>
                  <a:srgbClr val="00B0F0"/>
                </a:solidFill>
              </a:endParaRPr>
            </a:p>
          </p:txBody>
        </p:sp>
        <p:sp>
          <p:nvSpPr>
            <p:cNvPr id="14" name="TextBox 13"/>
            <p:cNvSpPr txBox="1"/>
            <p:nvPr/>
          </p:nvSpPr>
          <p:spPr>
            <a:xfrm>
              <a:off x="5752919" y="3342151"/>
              <a:ext cx="885108" cy="514743"/>
            </a:xfrm>
            <a:prstGeom prst="rect">
              <a:avLst/>
            </a:prstGeom>
            <a:noFill/>
          </p:spPr>
          <p:txBody>
            <a:bodyPr wrap="none" rtlCol="0">
              <a:spAutoFit/>
            </a:bodyPr>
            <a:lstStyle/>
            <a:p>
              <a:r>
                <a:rPr lang="en-US" sz="1200" b="1" dirty="0" err="1">
                  <a:solidFill>
                    <a:srgbClr val="00B0F0"/>
                  </a:solidFill>
                </a:rPr>
                <a:t>Prdator</a:t>
              </a:r>
              <a:r>
                <a:rPr lang="en-US" sz="1200" b="1" dirty="0">
                  <a:solidFill>
                    <a:srgbClr val="00B0F0"/>
                  </a:solidFill>
                </a:rPr>
                <a:t> </a:t>
              </a:r>
              <a:r>
                <a:rPr lang="en-US" sz="1200" b="1" dirty="0" smtClean="0">
                  <a:solidFill>
                    <a:srgbClr val="00B0F0"/>
                  </a:solidFill>
                </a:rPr>
                <a:t>/</a:t>
              </a:r>
            </a:p>
            <a:p>
              <a:r>
                <a:rPr lang="en-US" sz="1200" b="1" dirty="0" smtClean="0">
                  <a:solidFill>
                    <a:srgbClr val="00B0F0"/>
                  </a:solidFill>
                </a:rPr>
                <a:t>Scavenger</a:t>
              </a:r>
              <a:endParaRPr lang="en-US" sz="1200" b="1" dirty="0">
                <a:solidFill>
                  <a:srgbClr val="00B0F0"/>
                </a:solidFill>
              </a:endParaRPr>
            </a:p>
          </p:txBody>
        </p:sp>
        <p:pic>
          <p:nvPicPr>
            <p:cNvPr id="15" name="Picture 12" descr="http://www.cibsub.com/rcs_gene/Bittium_reticulatum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4883" y="2623999"/>
              <a:ext cx="1212316" cy="1220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TextBox 15"/>
            <p:cNvSpPr txBox="1"/>
            <p:nvPr/>
          </p:nvSpPr>
          <p:spPr>
            <a:xfrm>
              <a:off x="7154684" y="3448107"/>
              <a:ext cx="634365" cy="308846"/>
            </a:xfrm>
            <a:prstGeom prst="rect">
              <a:avLst/>
            </a:prstGeom>
            <a:noFill/>
          </p:spPr>
          <p:txBody>
            <a:bodyPr wrap="none" rtlCol="0">
              <a:spAutoFit/>
            </a:bodyPr>
            <a:lstStyle/>
            <a:p>
              <a:r>
                <a:rPr lang="en-US" sz="1200" b="1" dirty="0" smtClean="0">
                  <a:solidFill>
                    <a:srgbClr val="00B0F0"/>
                  </a:solidFill>
                </a:rPr>
                <a:t>Grazer</a:t>
              </a:r>
              <a:endParaRPr lang="en-US" sz="1200" b="1" dirty="0">
                <a:solidFill>
                  <a:srgbClr val="00B0F0"/>
                </a:solidFill>
              </a:endParaRPr>
            </a:p>
          </p:txBody>
        </p:sp>
        <p:pic>
          <p:nvPicPr>
            <p:cNvPr id="17" name="Picture 14" descr="http://wiki.seaknature.org/w/images/thumb/Limnoria_lignorum_SNHP_Sitka.JPG/400px-Limnoria_lignorum_SNHP_Sitk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1151" y="2623999"/>
              <a:ext cx="1211447" cy="1220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8" name="TextBox 17"/>
            <p:cNvSpPr txBox="1"/>
            <p:nvPr/>
          </p:nvSpPr>
          <p:spPr>
            <a:xfrm>
              <a:off x="8480834" y="3448107"/>
              <a:ext cx="740573" cy="308846"/>
            </a:xfrm>
            <a:prstGeom prst="rect">
              <a:avLst/>
            </a:prstGeom>
            <a:noFill/>
          </p:spPr>
          <p:txBody>
            <a:bodyPr wrap="none" rtlCol="0">
              <a:spAutoFit/>
            </a:bodyPr>
            <a:lstStyle/>
            <a:p>
              <a:r>
                <a:rPr lang="en-US" sz="1200" b="1" dirty="0" smtClean="0">
                  <a:solidFill>
                    <a:srgbClr val="00B0F0"/>
                  </a:solidFill>
                </a:rPr>
                <a:t>Parasite</a:t>
              </a:r>
              <a:endParaRPr lang="en-US" sz="1200" b="1" dirty="0">
                <a:solidFill>
                  <a:srgbClr val="00B0F0"/>
                </a:solidFill>
              </a:endParaRPr>
            </a:p>
          </p:txBody>
        </p:sp>
      </p:grpSp>
      <p:grpSp>
        <p:nvGrpSpPr>
          <p:cNvPr id="19" name="Group 18"/>
          <p:cNvGrpSpPr/>
          <p:nvPr/>
        </p:nvGrpSpPr>
        <p:grpSpPr>
          <a:xfrm>
            <a:off x="702671" y="3753758"/>
            <a:ext cx="7904162" cy="2278143"/>
            <a:chOff x="838200" y="2895600"/>
            <a:chExt cx="7904162" cy="2278143"/>
          </a:xfrm>
        </p:grpSpPr>
        <p:pic>
          <p:nvPicPr>
            <p:cNvPr id="20" name="Picture 2" descr="http://www.seawater.no/fauna/mollusca/images/DSC0908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4599" y="3352800"/>
              <a:ext cx="2417763" cy="1813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6" descr="Echinocardium flavesce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4600" y="4046458"/>
              <a:ext cx="1503045" cy="112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 name="Picture 8" descr="http://www.marlin.ac.uk/imgs/o_scainf.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200" y="4259342"/>
              <a:ext cx="12192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3"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7199" y="3733801"/>
              <a:ext cx="1790853" cy="1439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143000" y="3886200"/>
              <a:ext cx="417102" cy="369332"/>
            </a:xfrm>
            <a:prstGeom prst="rect">
              <a:avLst/>
            </a:prstGeom>
            <a:noFill/>
          </p:spPr>
          <p:txBody>
            <a:bodyPr wrap="none" rtlCol="0">
              <a:spAutoFit/>
            </a:bodyPr>
            <a:lstStyle/>
            <a:p>
              <a:r>
                <a:rPr lang="en-US" dirty="0" smtClean="0"/>
                <a:t>&lt;1</a:t>
              </a:r>
              <a:endParaRPr lang="en-US" dirty="0"/>
            </a:p>
          </p:txBody>
        </p:sp>
        <p:sp>
          <p:nvSpPr>
            <p:cNvPr id="25" name="TextBox 24"/>
            <p:cNvSpPr txBox="1"/>
            <p:nvPr/>
          </p:nvSpPr>
          <p:spPr>
            <a:xfrm>
              <a:off x="3057571" y="3581400"/>
              <a:ext cx="489236" cy="369332"/>
            </a:xfrm>
            <a:prstGeom prst="rect">
              <a:avLst/>
            </a:prstGeom>
            <a:noFill/>
          </p:spPr>
          <p:txBody>
            <a:bodyPr wrap="none" rtlCol="0">
              <a:spAutoFit/>
            </a:bodyPr>
            <a:lstStyle/>
            <a:p>
              <a:r>
                <a:rPr lang="en-US" dirty="0" smtClean="0"/>
                <a:t>1-2</a:t>
              </a:r>
              <a:endParaRPr lang="en-US" dirty="0"/>
            </a:p>
          </p:txBody>
        </p:sp>
        <p:sp>
          <p:nvSpPr>
            <p:cNvPr id="26" name="TextBox 25"/>
            <p:cNvSpPr txBox="1"/>
            <p:nvPr/>
          </p:nvSpPr>
          <p:spPr>
            <a:xfrm>
              <a:off x="4954074" y="3352800"/>
              <a:ext cx="606256" cy="369332"/>
            </a:xfrm>
            <a:prstGeom prst="rect">
              <a:avLst/>
            </a:prstGeom>
            <a:noFill/>
          </p:spPr>
          <p:txBody>
            <a:bodyPr wrap="none" rtlCol="0">
              <a:spAutoFit/>
            </a:bodyPr>
            <a:lstStyle/>
            <a:p>
              <a:r>
                <a:rPr lang="en-US" dirty="0" smtClean="0"/>
                <a:t>3-10</a:t>
              </a:r>
              <a:endParaRPr lang="en-US" dirty="0"/>
            </a:p>
          </p:txBody>
        </p:sp>
        <p:sp>
          <p:nvSpPr>
            <p:cNvPr id="27" name="TextBox 26"/>
            <p:cNvSpPr txBox="1"/>
            <p:nvPr/>
          </p:nvSpPr>
          <p:spPr>
            <a:xfrm>
              <a:off x="7324929" y="2895600"/>
              <a:ext cx="534121" cy="369332"/>
            </a:xfrm>
            <a:prstGeom prst="rect">
              <a:avLst/>
            </a:prstGeom>
            <a:noFill/>
          </p:spPr>
          <p:txBody>
            <a:bodyPr wrap="none" rtlCol="0">
              <a:spAutoFit/>
            </a:bodyPr>
            <a:lstStyle/>
            <a:p>
              <a:r>
                <a:rPr lang="en-US" dirty="0" smtClean="0"/>
                <a:t>&gt;10</a:t>
              </a:r>
              <a:endParaRPr lang="en-US" dirty="0"/>
            </a:p>
          </p:txBody>
        </p:sp>
      </p:grpSp>
      <p:sp>
        <p:nvSpPr>
          <p:cNvPr id="28" name="Title 1"/>
          <p:cNvSpPr txBox="1">
            <a:spLocks/>
          </p:cNvSpPr>
          <p:nvPr/>
        </p:nvSpPr>
        <p:spPr>
          <a:xfrm>
            <a:off x="457200" y="1172034"/>
            <a:ext cx="8229600" cy="868362"/>
          </a:xfrm>
          <a:prstGeom prst="rect">
            <a:avLst/>
          </a:prstGeom>
        </p:spPr>
        <p:txBody>
          <a:bodyPr anchor="t">
            <a:normAutofit/>
          </a:bodyPr>
          <a:lstStyle>
            <a:lvl1pPr algn="l" defTabSz="457200" rtl="0" eaLnBrk="1" latinLnBrk="0" hangingPunct="1">
              <a:spcBef>
                <a:spcPct val="0"/>
              </a:spcBef>
              <a:buNone/>
              <a:defRPr sz="3200" b="1" i="0" kern="1200">
                <a:solidFill>
                  <a:schemeClr val="tx1">
                    <a:lumMod val="75000"/>
                    <a:lumOff val="25000"/>
                  </a:schemeClr>
                </a:solidFill>
                <a:latin typeface="Arial"/>
                <a:ea typeface="+mj-ea"/>
                <a:cs typeface="Arial"/>
              </a:defRPr>
            </a:lvl1pPr>
          </a:lstStyle>
          <a:p>
            <a:r>
              <a:rPr lang="en-US" sz="2000" dirty="0" smtClean="0">
                <a:latin typeface="Franklin Gothic Medium" pitchFamily="34" charset="0"/>
                <a:cs typeface="B Elm Border" pitchFamily="2" charset="-78"/>
              </a:rPr>
              <a:t>Feeding </a:t>
            </a:r>
            <a:r>
              <a:rPr lang="en-US" sz="2000" dirty="0" smtClean="0">
                <a:latin typeface="Franklin Gothic Medium" pitchFamily="34" charset="0"/>
                <a:cs typeface="B Elm Border" pitchFamily="2" charset="-78"/>
              </a:rPr>
              <a:t> habit</a:t>
            </a:r>
            <a:endParaRPr lang="en-US" sz="2000" dirty="0">
              <a:latin typeface="Franklin Gothic Medium" pitchFamily="34" charset="0"/>
              <a:cs typeface="B Elm Border" pitchFamily="2" charset="-78"/>
            </a:endParaRPr>
          </a:p>
        </p:txBody>
      </p:sp>
      <p:sp>
        <p:nvSpPr>
          <p:cNvPr id="29" name="Title 1"/>
          <p:cNvSpPr txBox="1">
            <a:spLocks/>
          </p:cNvSpPr>
          <p:nvPr/>
        </p:nvSpPr>
        <p:spPr>
          <a:xfrm>
            <a:off x="377233" y="3525417"/>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atin typeface="Franklin Gothic Medium" pitchFamily="34" charset="0"/>
                <a:cs typeface="B Elm Border" pitchFamily="2" charset="-78"/>
              </a:rPr>
              <a:t>Life span</a:t>
            </a:r>
            <a:endParaRPr lang="en-US" sz="2000" b="1" dirty="0">
              <a:latin typeface="Franklin Gothic Medium" pitchFamily="34" charset="0"/>
              <a:cs typeface="B Elm Border" pitchFamily="2" charset="-78"/>
            </a:endParaRPr>
          </a:p>
        </p:txBody>
      </p:sp>
      <p:sp>
        <p:nvSpPr>
          <p:cNvPr id="3" name="Rectangle 2"/>
          <p:cNvSpPr/>
          <p:nvPr/>
        </p:nvSpPr>
        <p:spPr>
          <a:xfrm>
            <a:off x="534882" y="470654"/>
            <a:ext cx="2595711" cy="369332"/>
          </a:xfrm>
          <a:prstGeom prst="rect">
            <a:avLst/>
          </a:prstGeom>
        </p:spPr>
        <p:txBody>
          <a:bodyPr wrap="none">
            <a:spAutoFit/>
          </a:bodyPr>
          <a:lstStyle/>
          <a:p>
            <a:r>
              <a:rPr lang="en-US" dirty="0"/>
              <a:t>Biological Trait Analysis</a:t>
            </a:r>
          </a:p>
        </p:txBody>
      </p:sp>
    </p:spTree>
    <p:extLst>
      <p:ext uri="{BB962C8B-B14F-4D97-AF65-F5344CB8AC3E}">
        <p14:creationId xmlns:p14="http://schemas.microsoft.com/office/powerpoint/2010/main" val="2252105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12355</TotalTime>
  <Words>3756</Words>
  <Application>Microsoft Office PowerPoint</Application>
  <PresentationFormat>On-screen Show (4:3)</PresentationFormat>
  <Paragraphs>496</Paragraphs>
  <Slides>27</Slides>
  <Notes>21</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Office-Design</vt:lpstr>
      <vt:lpstr>PowerPoint Presentation</vt:lpstr>
      <vt:lpstr>Outline</vt:lpstr>
      <vt:lpstr>PowerPoint Presentation</vt:lpstr>
      <vt:lpstr>PowerPoint Presentation</vt:lpstr>
      <vt:lpstr>PowerPoint Presentation</vt:lpstr>
      <vt:lpstr>Ecological functioning</vt:lpstr>
      <vt:lpstr>PowerPoint Presentation</vt:lpstr>
      <vt:lpstr>PowerPoint Presentation</vt:lpstr>
      <vt:lpstr>PowerPoint Presentation</vt:lpstr>
      <vt:lpstr>Fuyyz coding</vt:lpstr>
      <vt:lpstr>PowerPoint Presentation</vt:lpstr>
      <vt:lpstr>PowerPoint Presentation</vt:lpstr>
      <vt:lpstr>Carbon cycle</vt:lpstr>
      <vt:lpstr>PowerPoint Presentation</vt:lpstr>
      <vt:lpstr>PowerPoint Presentation</vt:lpstr>
      <vt:lpstr>PowerPoint Presentation</vt:lpstr>
      <vt:lpstr>Dynamic factor analysis (DFA)</vt:lpstr>
      <vt:lpstr>Dynamic factor analysis (DFA)</vt:lpstr>
      <vt:lpstr>Optimal model</vt:lpstr>
      <vt:lpstr>PowerPoint Presentation</vt:lpstr>
      <vt:lpstr>PowerPoint Presentation</vt:lpstr>
      <vt:lpstr>Regression coefficient</vt:lpstr>
      <vt:lpstr>Factor Loadings</vt:lpstr>
      <vt:lpstr>PowerPoint Presentation</vt:lpstr>
      <vt:lpstr>PowerPoint Presentation</vt:lpstr>
      <vt:lpstr>Conclution</vt:lpstr>
      <vt:lpstr>PowerPoint Presentation</vt:lpstr>
    </vt:vector>
  </TitlesOfParts>
  <Company>AWI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Yves Nowak</dc:creator>
  <cp:lastModifiedBy>Mehdi Shojaei</cp:lastModifiedBy>
  <cp:revision>150</cp:revision>
  <cp:lastPrinted>2014-07-11T11:21:17Z</cp:lastPrinted>
  <dcterms:created xsi:type="dcterms:W3CDTF">2013-05-22T10:49:51Z</dcterms:created>
  <dcterms:modified xsi:type="dcterms:W3CDTF">2014-07-23T16:20:01Z</dcterms:modified>
</cp:coreProperties>
</file>