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4"/>
  </p:notesMasterIdLst>
  <p:sldIdLst>
    <p:sldId id="256" r:id="rId2"/>
    <p:sldId id="257" r:id="rId3"/>
    <p:sldId id="258" r:id="rId4"/>
    <p:sldId id="261" r:id="rId5"/>
    <p:sldId id="264" r:id="rId6"/>
    <p:sldId id="260" r:id="rId7"/>
    <p:sldId id="262" r:id="rId8"/>
    <p:sldId id="279" r:id="rId9"/>
    <p:sldId id="263"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Lst>
  <p:sldSz cx="9144000" cy="6858000" type="screen4x3"/>
  <p:notesSz cx="6858000" cy="9144000"/>
  <p:embeddedFontLst>
    <p:embeddedFont>
      <p:font typeface="Palatino Linotype" pitchFamily="18" charset="0"/>
      <p:regular r:id="rId45"/>
      <p:bold r:id="rId46"/>
      <p:italic r:id="rId47"/>
      <p:boldItalic r:id="rId48"/>
    </p:embeddedFont>
    <p:embeddedFont>
      <p:font typeface="Calibri" pitchFamily="34" charset="0"/>
      <p:regular r:id="rId49"/>
      <p:bold r:id="rId50"/>
      <p:italic r:id="rId51"/>
      <p:boldItalic r:id="rId5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94D5182-8726-47EB-A6E2-82D9F1206D13}">
  <a:tblStyle styleId="{794D5182-8726-47EB-A6E2-82D9F1206D13}" styleName="Table_0">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BF2"/>
          </a:solidFill>
        </a:fill>
      </a:tcStyle>
    </a:wholeTbl>
    <a:band1H>
      <a:tcStyle>
        <a:tcBdr/>
        <a:fill>
          <a:solidFill>
            <a:srgbClr val="D1D5E5"/>
          </a:solidFill>
        </a:fill>
      </a:tcStyle>
    </a:band1H>
    <a:band1V>
      <a:tcStyle>
        <a:tcBdr/>
        <a:fill>
          <a:solidFill>
            <a:srgbClr val="D1D5E5"/>
          </a:solidFill>
        </a:fill>
      </a:tcStyle>
    </a:band1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4A058778-985F-4BFA-A530-2E561C9D1719}" styleName="Table_1">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BF2"/>
          </a:solidFill>
        </a:fill>
      </a:tcStyle>
    </a:wholeTbl>
    <a:band1H>
      <a:tcStyle>
        <a:tcBdr/>
        <a:fill>
          <a:solidFill>
            <a:srgbClr val="D1D5E5"/>
          </a:solidFill>
        </a:fill>
      </a:tcStyle>
    </a:band1H>
    <a:band1V>
      <a:tcStyle>
        <a:tcBdr/>
        <a:fill>
          <a:solidFill>
            <a:srgbClr val="D1D5E5"/>
          </a:solidFill>
        </a:fill>
      </a:tcStyle>
    </a:band1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17F2629F-8B55-4DA9-9C17-6981DE9E9473}" styleName="Table_2">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BF2"/>
          </a:solidFill>
        </a:fill>
      </a:tcStyle>
    </a:wholeTbl>
    <a:band1H>
      <a:tcStyle>
        <a:tcBdr/>
        <a:fill>
          <a:solidFill>
            <a:srgbClr val="D1D5E5"/>
          </a:solidFill>
        </a:fill>
      </a:tcStyle>
    </a:band1H>
    <a:band1V>
      <a:tcStyle>
        <a:tcBdr/>
        <a:fill>
          <a:solidFill>
            <a:srgbClr val="D1D5E5"/>
          </a:solidFill>
        </a:fill>
      </a:tcStyle>
    </a:band1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FE3C7580-4449-4788-8FAE-E1854066C0B1}" styleName="Table_3">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BF2"/>
          </a:solidFill>
        </a:fill>
      </a:tcStyle>
    </a:wholeTbl>
    <a:band1H>
      <a:tcStyle>
        <a:tcBdr/>
        <a:fill>
          <a:solidFill>
            <a:srgbClr val="D1D5E5"/>
          </a:solidFill>
        </a:fill>
      </a:tcStyle>
    </a:band1H>
    <a:band1V>
      <a:tcStyle>
        <a:tcBdr/>
        <a:fill>
          <a:solidFill>
            <a:srgbClr val="D1D5E5"/>
          </a:solidFill>
        </a:fill>
      </a:tcStyle>
    </a:band1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1D46D7F-ACF3-45F1-8E9C-5EA5489887CA}" styleName="Table_4">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BF2"/>
          </a:solidFill>
        </a:fill>
      </a:tcStyle>
    </a:wholeTbl>
    <a:band1H>
      <a:tcStyle>
        <a:tcBdr/>
        <a:fill>
          <a:solidFill>
            <a:srgbClr val="D1D5E5"/>
          </a:solidFill>
        </a:fill>
      </a:tcStyle>
    </a:band1H>
    <a:band1V>
      <a:tcStyle>
        <a:tcBdr/>
        <a:fill>
          <a:solidFill>
            <a:srgbClr val="D1D5E5"/>
          </a:solidFill>
        </a:fill>
      </a:tcStyle>
    </a:band1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8E3CC96F-B1FC-421E-BB56-E61102972A85}" styleName="Table_5">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BF2"/>
          </a:solidFill>
        </a:fill>
      </a:tcStyle>
    </a:wholeTbl>
    <a:band1H>
      <a:tcStyle>
        <a:tcBdr/>
        <a:fill>
          <a:solidFill>
            <a:srgbClr val="D1D5E5"/>
          </a:solidFill>
        </a:fill>
      </a:tcStyle>
    </a:band1H>
    <a:band1V>
      <a:tcStyle>
        <a:tcBdr/>
        <a:fill>
          <a:solidFill>
            <a:srgbClr val="D1D5E5"/>
          </a:solidFill>
        </a:fill>
      </a:tcStyle>
    </a:band1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757" autoAdjust="0"/>
  </p:normalViewPr>
  <p:slideViewPr>
    <p:cSldViewPr snapToGrid="0">
      <p:cViewPr>
        <p:scale>
          <a:sx n="79" d="100"/>
          <a:sy n="79" d="100"/>
        </p:scale>
        <p:origin x="-11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91748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368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In-situ lidocaine pre-nanoemulsion mixture was prepared with polar, semi-polar, non-polar, surfactant and co-surfactants at different concentrations to obtain stable and nano-sized emulsion</a:t>
            </a:r>
          </a:p>
        </p:txBody>
      </p:sp>
      <p:sp>
        <p:nvSpPr>
          <p:cNvPr id="303" name="Shape 3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842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68975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felt comes from shaft A and passes through a temperature controlled and air flow controlled zones and it is lined with a release liner at shaft B. The patch dried in this temp zone for about 20 min. After peeling the release liner from the backing film, the patch looked good and uniform spreading was observed. </a:t>
            </a:r>
          </a:p>
        </p:txBody>
      </p:sp>
      <p:sp>
        <p:nvSpPr>
          <p:cNvPr id="321" name="Shape 3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540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330" name="Shape 3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0042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The</a:t>
            </a:r>
            <a:r>
              <a:rPr lang="en-US" baseline="0" dirty="0" smtClean="0"/>
              <a:t> picture on the left represents a </a:t>
            </a:r>
            <a:r>
              <a:rPr lang="en-US" baseline="0" dirty="0" err="1" smtClean="0"/>
              <a:t>i</a:t>
            </a:r>
            <a:r>
              <a:rPr lang="en-US" baseline="0" dirty="0" smtClean="0"/>
              <a:t>-SENS transdermal patch. It consists of a release liner, felt, and adhesive. The picture on the right represents physically bonded </a:t>
            </a:r>
            <a:r>
              <a:rPr lang="en-US" baseline="0" dirty="0" err="1" smtClean="0"/>
              <a:t>sens</a:t>
            </a:r>
            <a:r>
              <a:rPr lang="en-US" baseline="0" dirty="0" smtClean="0"/>
              <a:t> network in a polymer. The bottom picture is a picture of a patch we created at Ascent </a:t>
            </a:r>
            <a:r>
              <a:rPr lang="en-US" baseline="0" dirty="0" err="1" smtClean="0"/>
              <a:t>pharmacueticals</a:t>
            </a:r>
            <a:r>
              <a:rPr lang="en-US" baseline="0" dirty="0" smtClean="0"/>
              <a:t>, and as you can tell it is uniform and continuous. </a:t>
            </a:r>
            <a:endParaRPr dirty="0"/>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24445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skin is the largest organ in the human body and it provides the largest interface between the human body and the external environment. It is divided into three layers: the epidermis, dermis and hypodermis. The outermost layer of the epidermis is the stratum </a:t>
            </a:r>
            <a:r>
              <a:rPr lang="en-US" sz="1200" b="0" i="0" u="none" strike="noStrike" cap="none" baseline="0" dirty="0" err="1">
                <a:solidFill>
                  <a:schemeClr val="dk1"/>
                </a:solidFill>
                <a:latin typeface="Calibri"/>
                <a:ea typeface="Calibri"/>
                <a:cs typeface="Calibri"/>
                <a:sym typeface="Calibri"/>
              </a:rPr>
              <a:t>corneum</a:t>
            </a:r>
            <a:r>
              <a:rPr lang="en-US" sz="1200" b="0" i="0" u="none" strike="noStrike" cap="none" baseline="0" dirty="0">
                <a:solidFill>
                  <a:schemeClr val="dk1"/>
                </a:solidFill>
                <a:latin typeface="Calibri"/>
                <a:ea typeface="Calibri"/>
                <a:cs typeface="Calibri"/>
                <a:sym typeface="Calibri"/>
              </a:rPr>
              <a:t>. This consists of many layers of compacted, flattened and dehydrated keratinized cells in the stratified layer. It is responsible for the barrier function of the skin. The application of transdermal delivery to a wider range of drugs is limited due to the significant barrier to penetration across the stratum </a:t>
            </a:r>
            <a:r>
              <a:rPr lang="en-US" sz="1200" b="0" i="0" u="none" strike="noStrike" cap="none" baseline="0" dirty="0" err="1">
                <a:solidFill>
                  <a:schemeClr val="dk1"/>
                </a:solidFill>
                <a:latin typeface="Calibri"/>
                <a:ea typeface="Calibri"/>
                <a:cs typeface="Calibri"/>
                <a:sym typeface="Calibri"/>
              </a:rPr>
              <a:t>corneum</a:t>
            </a:r>
            <a:r>
              <a:rPr lang="en-US" sz="1200" b="0" i="0" u="none" strike="noStrike" cap="none" baseline="0" dirty="0">
                <a:solidFill>
                  <a:schemeClr val="dk1"/>
                </a:solidFill>
                <a:latin typeface="Calibri"/>
                <a:ea typeface="Calibri"/>
                <a:cs typeface="Calibri"/>
                <a:sym typeface="Calibri"/>
              </a:rPr>
              <a:t>. Despite the significant permeability barrier of the stratum </a:t>
            </a:r>
            <a:r>
              <a:rPr lang="en-US" sz="1200" b="0" i="0" u="none" strike="noStrike" cap="none" baseline="0" dirty="0" err="1">
                <a:solidFill>
                  <a:schemeClr val="dk1"/>
                </a:solidFill>
                <a:latin typeface="Calibri"/>
                <a:ea typeface="Calibri"/>
                <a:cs typeface="Calibri"/>
                <a:sym typeface="Calibri"/>
              </a:rPr>
              <a:t>corneum</a:t>
            </a:r>
            <a:r>
              <a:rPr lang="en-US" sz="1200" b="0" i="0" u="none" strike="noStrike" cap="none" baseline="0" dirty="0">
                <a:solidFill>
                  <a:schemeClr val="dk1"/>
                </a:solidFill>
                <a:latin typeface="Calibri"/>
                <a:ea typeface="Calibri"/>
                <a:cs typeface="Calibri"/>
                <a:sym typeface="Calibri"/>
              </a:rPr>
              <a:t>, drug delivery via the skin is a very attractive option. </a:t>
            </a: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4679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346" name="Shape 3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5595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1" i="1" u="none" strike="noStrike" cap="none" baseline="0" dirty="0" err="1" smtClean="0">
                <a:solidFill>
                  <a:schemeClr val="dk1"/>
                </a:solidFill>
                <a:latin typeface="Calibri"/>
                <a:ea typeface="Calibri"/>
                <a:cs typeface="Calibri"/>
                <a:sym typeface="Calibri"/>
              </a:rPr>
              <a:t>i</a:t>
            </a:r>
            <a:r>
              <a:rPr lang="en-US" sz="1200" b="1" i="1" u="none" strike="noStrike" cap="none" baseline="0" dirty="0" smtClean="0">
                <a:solidFill>
                  <a:schemeClr val="dk1"/>
                </a:solidFill>
                <a:latin typeface="Calibri"/>
                <a:ea typeface="Calibri"/>
                <a:cs typeface="Calibri"/>
                <a:sym typeface="Calibri"/>
              </a:rPr>
              <a:t>-SENS TDS </a:t>
            </a:r>
            <a:r>
              <a:rPr lang="en-US" sz="1200" b="1" i="0" u="none" strike="noStrike" cap="none" baseline="0" dirty="0" smtClean="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was developed using risk based approach using Box </a:t>
            </a:r>
            <a:r>
              <a:rPr lang="en-US" sz="1200" b="0" i="0" u="none" strike="noStrike" cap="none" baseline="0" dirty="0" err="1" smtClean="0">
                <a:solidFill>
                  <a:schemeClr val="dk1"/>
                </a:solidFill>
                <a:latin typeface="Calibri"/>
                <a:ea typeface="Calibri"/>
                <a:cs typeface="Calibri"/>
                <a:sym typeface="Calibri"/>
              </a:rPr>
              <a:t>Behnken</a:t>
            </a:r>
            <a:r>
              <a:rPr lang="en-US" sz="1200" b="0" i="0" u="none" strike="noStrike" cap="none" baseline="0" dirty="0" smtClean="0">
                <a:solidFill>
                  <a:schemeClr val="dk1"/>
                </a:solidFill>
                <a:latin typeface="Calibri"/>
                <a:ea typeface="Calibri"/>
                <a:cs typeface="Calibri"/>
                <a:sym typeface="Calibri"/>
              </a:rPr>
              <a:t> DOE method. Various critical quality attributes were identified and optimized to achieve optimum drug release rate, viscosity and peel strength. Furthermore, the most important and critical moisture and three dimensional network structure of TDS </a:t>
            </a:r>
            <a:r>
              <a:rPr lang="en-US" sz="1200" b="0" i="0" u="none" strike="noStrike" cap="none" baseline="0" dirty="0" err="1" smtClean="0">
                <a:solidFill>
                  <a:schemeClr val="dk1"/>
                </a:solidFill>
                <a:latin typeface="Calibri"/>
                <a:ea typeface="Calibri"/>
                <a:cs typeface="Calibri"/>
                <a:sym typeface="Calibri"/>
              </a:rPr>
              <a:t>abse</a:t>
            </a:r>
            <a:r>
              <a:rPr lang="en-US" sz="1200" b="0" i="0" u="none" strike="noStrike" cap="none" baseline="0" dirty="0" smtClean="0">
                <a:solidFill>
                  <a:schemeClr val="dk1"/>
                </a:solidFill>
                <a:latin typeface="Calibri"/>
                <a:ea typeface="Calibri"/>
                <a:cs typeface="Calibri"/>
                <a:sym typeface="Calibri"/>
              </a:rPr>
              <a:t> was obtained by optimizing the ratio between cationic, non-ionic polymer and cross-linking agents. </a:t>
            </a:r>
            <a:endParaRPr sz="1200" b="0" i="1" u="none" strike="noStrike" cap="none" baseline="0" dirty="0">
              <a:solidFill>
                <a:schemeClr val="dk1"/>
              </a:solidFill>
              <a:latin typeface="Calibri"/>
              <a:ea typeface="Calibri"/>
              <a:cs typeface="Calibri"/>
              <a:sym typeface="Calibri"/>
            </a:endParaRPr>
          </a:p>
        </p:txBody>
      </p:sp>
      <p:sp>
        <p:nvSpPr>
          <p:cNvPr id="359" name="Shape 3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296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13862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3283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5624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68007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5599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26449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80948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22" name="Shape 4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4178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9" name="Shape 4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This test is to be performed for the measurement of the cohesive strength of an adhesive polymer. It can be influenced by the molecular weight, the degree of cross linking and the composition of polymer, type and the amount of tackifier added. An adhesive coated tape is applied onto a stainless steel plate; a specified weight is hung from the tape, to affect it pulling in a direction parallel to the plate. Shear adhesion strength is determined by measuring the time it takes to pull the tape off the plate.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40" name="Shape 4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7599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9" name="Shape 4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Peel Test from the Surface: In this test, the force required to remove an adhesive coating from a test substrate is referred to as peel adhesion. A single tape is applied to a stainless steel plate and then the tape is pulled from the substrate at a 180</a:t>
            </a:r>
            <a:r>
              <a:rPr lang="en-US" sz="1200" b="1" i="0" u="none" strike="noStrike" cap="none" baseline="0">
                <a:solidFill>
                  <a:schemeClr val="dk1"/>
                </a:solidFill>
                <a:latin typeface="Calibri"/>
                <a:ea typeface="Calibri"/>
                <a:cs typeface="Calibri"/>
                <a:sym typeface="Calibri"/>
              </a:rPr>
              <a:t>° </a:t>
            </a:r>
            <a:r>
              <a:rPr lang="en-US" sz="1200" b="0" i="0" u="none" strike="noStrike" cap="none" baseline="0">
                <a:solidFill>
                  <a:schemeClr val="dk1"/>
                </a:solidFill>
                <a:latin typeface="Calibri"/>
                <a:ea typeface="Calibri"/>
                <a:cs typeface="Calibri"/>
                <a:sym typeface="Calibri"/>
              </a:rPr>
              <a:t>angle, and the force required for the tape removed is measured</a:t>
            </a:r>
          </a:p>
        </p:txBody>
      </p:sp>
      <p:sp>
        <p:nvSpPr>
          <p:cNvPr id="450" name="Shape 4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113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9" name="Shape 4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Peel Test from the Release Liner: A strip of tape is adhered to a standard steel test panel with the liner side up. The liner is peeled from the adhesive in the same manner as in peeling a strip of single coated tape from a standard panel with controlled pressure. The tape is peeled from the panel at 180</a:t>
            </a:r>
            <a:r>
              <a:rPr lang="en-US" sz="1200" b="1" i="0" u="none" strike="noStrike" cap="none" baseline="0">
                <a:solidFill>
                  <a:schemeClr val="dk1"/>
                </a:solidFill>
                <a:latin typeface="Calibri"/>
                <a:ea typeface="Calibri"/>
                <a:cs typeface="Calibri"/>
                <a:sym typeface="Calibri"/>
              </a:rPr>
              <a:t>°</a:t>
            </a:r>
            <a:r>
              <a:rPr lang="en-US" sz="1200" b="0" i="0" u="none" strike="noStrike" cap="none" baseline="0">
                <a:solidFill>
                  <a:schemeClr val="dk1"/>
                </a:solidFill>
                <a:latin typeface="Calibri"/>
                <a:ea typeface="Calibri"/>
                <a:cs typeface="Calibri"/>
                <a:sym typeface="Calibri"/>
              </a:rPr>
              <a:t> angle at a specified rate, during which time the force required to effect peel is measured.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60" name="Shape 4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7514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The Franz Diffusion Cell for skin permeation studies  is an in vitro skin permeation assay frequently used in formulation development. It consists of an upper part (cell cap, cell top and donor chamber) and a lower part (body of the cell). It has two primary chambers separated by a membrane (preferably human skin).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6644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25974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i="1" dirty="0" err="1" smtClean="0"/>
              <a:t>i</a:t>
            </a:r>
            <a:r>
              <a:rPr lang="en-US" i="1" dirty="0" smtClean="0"/>
              <a:t>-SENS</a:t>
            </a:r>
            <a:r>
              <a:rPr lang="en-US" dirty="0" smtClean="0"/>
              <a:t> transdermal system has unique advantages over conventional transdermal patches, and gels</a:t>
            </a:r>
            <a:r>
              <a:rPr lang="en-US" baseline="0" dirty="0" smtClean="0"/>
              <a:t> topical drug delivery systems. </a:t>
            </a:r>
            <a:r>
              <a:rPr lang="en-US" i="1" baseline="0" dirty="0" err="1" smtClean="0"/>
              <a:t>i</a:t>
            </a:r>
            <a:r>
              <a:rPr lang="en-US" i="1" baseline="0" dirty="0" smtClean="0"/>
              <a:t>-SENS</a:t>
            </a:r>
            <a:r>
              <a:rPr lang="en-US" baseline="0" dirty="0" smtClean="0"/>
              <a:t> transdermal drug delivery system combines the benefits of three drug delivery systems (DDS) SENS, gel and transdermal patches (systems) to overcoming their limitations such as stability (crystallization), solubility, patient compliance, poor bioavailability, low drug load, skin irritation etc., Furthermore, with </a:t>
            </a:r>
            <a:r>
              <a:rPr lang="en-US" i="1" baseline="0" dirty="0" err="1" smtClean="0"/>
              <a:t>i</a:t>
            </a:r>
            <a:r>
              <a:rPr lang="en-US" i="1" baseline="0" dirty="0" smtClean="0"/>
              <a:t>-SENS</a:t>
            </a:r>
            <a:r>
              <a:rPr lang="en-US" baseline="0" dirty="0" smtClean="0"/>
              <a:t> TDS, duration of action can be customize by adjusting the ratio between SENS and transdermal base or by adjusting ratio bet ween surfactant-</a:t>
            </a:r>
            <a:r>
              <a:rPr lang="en-US" baseline="0" dirty="0" err="1" smtClean="0"/>
              <a:t>cosurfactant</a:t>
            </a:r>
            <a:r>
              <a:rPr lang="en-US" baseline="0" dirty="0" smtClean="0"/>
              <a:t> and oil. Also, the most noted side effect of skin irritation in conventional gel and transdermal patches can be eliminated by this technology.</a:t>
            </a:r>
            <a:endParaRPr dirty="0"/>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1404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88" name="Shape 4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95651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96" name="Shape 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36926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34332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12" name="Shape 5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38890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20" name="Shape 5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25634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00079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48950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49" name="Shape 5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549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62" name="Shape 5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01509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43923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Increases solubility of poorly soluble drugs, improves dissolution rate, improves bioavailability, thermodynamically stable system and the stability allows self-emulsification of the system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Why does solubility increase?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Enhance solubility by considerably reducing droplet size.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41" name="Shape 2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9601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83" name="Shape 5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0007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89" name="Shape 5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89176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97" name="Shape 5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2519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Ascent Pharmaceuticals has developed and commercialized different</a:t>
            </a:r>
            <a:r>
              <a:rPr lang="en-US" baseline="0" dirty="0" smtClean="0"/>
              <a:t> drug delivery systems using SENS proprietary technology including </a:t>
            </a:r>
            <a:r>
              <a:rPr lang="en-US" baseline="0" dirty="0" err="1" smtClean="0"/>
              <a:t>softgels</a:t>
            </a:r>
            <a:r>
              <a:rPr lang="en-US" baseline="0" dirty="0" smtClean="0"/>
              <a:t>, topical solutions, oral solutions, solid dosage forms, topical </a:t>
            </a:r>
            <a:r>
              <a:rPr lang="en-US" baseline="0" dirty="0" err="1" smtClean="0"/>
              <a:t>SENSOgels</a:t>
            </a:r>
            <a:r>
              <a:rPr lang="en-US" baseline="0" dirty="0" smtClean="0"/>
              <a:t>, controlled release capsules and abuse resistant capsules. These innovative technology details are presented on various scientific platforms and more information available on request.</a:t>
            </a:r>
          </a:p>
          <a:p>
            <a:pPr>
              <a:spcBef>
                <a:spcPts val="0"/>
              </a:spcBef>
              <a:buNone/>
            </a:pPr>
            <a:r>
              <a:rPr lang="en-US" baseline="0" dirty="0" smtClean="0"/>
              <a:t>Now in-situ SENS systems are extended to develop various analgesic and local anesthetic molecules.</a:t>
            </a:r>
            <a:endParaRPr dirty="0"/>
          </a:p>
        </p:txBody>
      </p:sp>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6768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Advantages: 1. Allows for the effective use of drugs with short biological half-lives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Administration of drugs with poor oral absorption</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32" name="Shape 2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525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Lidocaine was selected as a model drug for</a:t>
            </a:r>
            <a:r>
              <a:rPr lang="en-US" baseline="0" dirty="0" smtClean="0"/>
              <a:t> development of </a:t>
            </a:r>
            <a:r>
              <a:rPr lang="en-US" b="1" i="1" baseline="0" dirty="0" err="1" smtClean="0"/>
              <a:t>i</a:t>
            </a:r>
            <a:r>
              <a:rPr lang="en-US" b="1" i="1" baseline="0" dirty="0" smtClean="0"/>
              <a:t>-SENS TDS.</a:t>
            </a:r>
            <a:endParaRPr dirty="0"/>
          </a:p>
        </p:txBody>
      </p:sp>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6516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I-SENS TDS manufacturing procedure is described here and prepared in Four stages. Stage 1: SENS preparation with Lidocaine Stage 2: Preparation</a:t>
            </a:r>
            <a:r>
              <a:rPr lang="en-US" baseline="0" dirty="0" smtClean="0"/>
              <a:t> of TDS base with SENS Stage 3: Coating on felt and laminae with liner Stage 4: Stripping and pouching.</a:t>
            </a:r>
            <a:endParaRPr dirty="0"/>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9145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In-situ lidocaine pre-nanoemulsion mixture was prepared with polar, semi-polar, non-polar, surfactant and co-surfactants at different concentrations to obtain stable and nano-sized emulsion upon dilution with aqueous system. A tertiary phase diagram was conducted baseed on different combinations of surfactants and co surfacants with semi polar, mono diglyceride oils at a constant temperature using tri plot software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 </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0664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609600"/>
            <a:ext cx="7772400" cy="4267199"/>
          </a:xfrm>
          <a:prstGeom prst="rect">
            <a:avLst/>
          </a:prstGeom>
          <a:noFill/>
          <a:ln>
            <a:noFill/>
          </a:ln>
        </p:spPr>
        <p:txBody>
          <a:bodyPr lIns="91425" tIns="91425" rIns="91425" bIns="91425" anchor="b" anchorCtr="0"/>
          <a:lstStyle>
            <a:lvl1pPr marL="0" marR="0" indent="0" algn="ctr" rtl="0">
              <a:lnSpc>
                <a:spcPct val="100000"/>
              </a:lnSpc>
              <a:spcBef>
                <a:spcPts val="0"/>
              </a:spcBef>
              <a:buClr>
                <a:schemeClr val="dk2"/>
              </a:buClr>
              <a:buFont typeface="Times New Roman"/>
              <a:buNone/>
              <a:defRPr sz="8000" b="0" i="0" u="none" strike="noStrike" cap="none" baseline="0">
                <a:solidFill>
                  <a:schemeClr val="dk2"/>
                </a:solidFill>
                <a:latin typeface="Times New Roman"/>
                <a:ea typeface="Times New Roman"/>
                <a:cs typeface="Times New Roman"/>
                <a:sym typeface="Times New Roman"/>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8" name="Shape 18"/>
          <p:cNvSpPr txBox="1">
            <a:spLocks noGrp="1"/>
          </p:cNvSpPr>
          <p:nvPr>
            <p:ph type="subTitle" idx="1"/>
          </p:nvPr>
        </p:nvSpPr>
        <p:spPr>
          <a:xfrm>
            <a:off x="1371600" y="4953000"/>
            <a:ext cx="6400799" cy="1219199"/>
          </a:xfrm>
          <a:prstGeom prst="rect">
            <a:avLst/>
          </a:prstGeom>
          <a:noFill/>
          <a:ln>
            <a:noFill/>
          </a:ln>
        </p:spPr>
        <p:txBody>
          <a:bodyPr lIns="91425" tIns="91425" rIns="91425" bIns="91425" anchor="t" anchorCtr="0"/>
          <a:lstStyle>
            <a:lvl1pPr marL="0" marR="0" indent="0" algn="ctr" rtl="0">
              <a:spcBef>
                <a:spcPts val="480"/>
              </a:spcBef>
              <a:buClr>
                <a:srgbClr val="888888"/>
              </a:buClr>
              <a:buFont typeface="Arial"/>
              <a:buNone/>
              <a:defRPr sz="2400" b="0" i="0" u="none" strike="noStrike" cap="none" baseline="0">
                <a:solidFill>
                  <a:srgbClr val="888888"/>
                </a:solidFill>
                <a:latin typeface="Questrial"/>
                <a:ea typeface="Questrial"/>
                <a:cs typeface="Questrial"/>
                <a:sym typeface="Questrial"/>
              </a:defRPr>
            </a:lvl1pPr>
            <a:lvl2pPr marL="457200" marR="0" indent="0" algn="ctr" rtl="0">
              <a:spcBef>
                <a:spcPts val="320"/>
              </a:spcBef>
              <a:buClr>
                <a:srgbClr val="888888"/>
              </a:buClr>
              <a:buFont typeface="Courier New"/>
              <a:buNone/>
              <a:defRPr sz="1600" b="0" i="0" u="none" strike="noStrike" cap="none" baseline="0">
                <a:solidFill>
                  <a:srgbClr val="888888"/>
                </a:solidFill>
                <a:latin typeface="Questrial"/>
                <a:ea typeface="Questrial"/>
                <a:cs typeface="Questrial"/>
                <a:sym typeface="Questrial"/>
              </a:defRPr>
            </a:lvl2pPr>
            <a:lvl3pPr marL="914400" marR="0" indent="0" algn="ctr" rtl="0">
              <a:spcBef>
                <a:spcPts val="320"/>
              </a:spcBef>
              <a:buClr>
                <a:srgbClr val="888888"/>
              </a:buClr>
              <a:buFont typeface="Arial"/>
              <a:buNone/>
              <a:defRPr sz="1600" b="0" i="0" u="none" strike="noStrike" cap="none" baseline="0">
                <a:solidFill>
                  <a:srgbClr val="888888"/>
                </a:solidFill>
                <a:latin typeface="Questrial"/>
                <a:ea typeface="Questrial"/>
                <a:cs typeface="Questrial"/>
                <a:sym typeface="Questrial"/>
              </a:defRPr>
            </a:lvl3pPr>
            <a:lvl4pPr marL="1371600" marR="0" indent="0" algn="ctr" rtl="0">
              <a:spcBef>
                <a:spcPts val="320"/>
              </a:spcBef>
              <a:buClr>
                <a:srgbClr val="888888"/>
              </a:buClr>
              <a:buFont typeface="Courier New"/>
              <a:buNone/>
              <a:defRPr sz="1600" b="0" i="0" u="none" strike="noStrike" cap="none" baseline="0">
                <a:solidFill>
                  <a:srgbClr val="888888"/>
                </a:solidFill>
                <a:latin typeface="Questrial"/>
                <a:ea typeface="Questrial"/>
                <a:cs typeface="Questrial"/>
                <a:sym typeface="Questrial"/>
              </a:defRPr>
            </a:lvl4pPr>
            <a:lvl5pPr marL="1828800" marR="0" indent="0" algn="ctr" rtl="0">
              <a:spcBef>
                <a:spcPts val="320"/>
              </a:spcBef>
              <a:buClr>
                <a:srgbClr val="888888"/>
              </a:buClr>
              <a:buFont typeface="Arial"/>
              <a:buNone/>
              <a:defRPr sz="1600" b="0" i="0" u="none" strike="noStrike" cap="none" baseline="0">
                <a:solidFill>
                  <a:srgbClr val="888888"/>
                </a:solidFill>
                <a:latin typeface="Questrial"/>
                <a:ea typeface="Questrial"/>
                <a:cs typeface="Questrial"/>
                <a:sym typeface="Questrial"/>
              </a:defRPr>
            </a:lvl5pPr>
            <a:lvl6pPr marL="2286000" marR="0" indent="0" algn="ctr" rtl="0">
              <a:spcBef>
                <a:spcPts val="320"/>
              </a:spcBef>
              <a:buClr>
                <a:srgbClr val="888888"/>
              </a:buClr>
              <a:buFont typeface="Courier New"/>
              <a:buNone/>
              <a:defRPr sz="1600" b="0" i="0" u="none" strike="noStrike" cap="none" baseline="0">
                <a:solidFill>
                  <a:srgbClr val="888888"/>
                </a:solidFill>
                <a:latin typeface="Questrial"/>
                <a:ea typeface="Questrial"/>
                <a:cs typeface="Questrial"/>
                <a:sym typeface="Questrial"/>
              </a:defRPr>
            </a:lvl6pPr>
            <a:lvl7pPr marL="2743200" marR="0" indent="0" algn="ctr" rtl="0">
              <a:spcBef>
                <a:spcPts val="320"/>
              </a:spcBef>
              <a:buClr>
                <a:srgbClr val="888888"/>
              </a:buClr>
              <a:buFont typeface="Arial"/>
              <a:buNone/>
              <a:defRPr sz="1600" b="0" i="0" u="none" strike="noStrike" cap="none" baseline="0">
                <a:solidFill>
                  <a:srgbClr val="888888"/>
                </a:solidFill>
                <a:latin typeface="Questrial"/>
                <a:ea typeface="Questrial"/>
                <a:cs typeface="Questrial"/>
                <a:sym typeface="Questrial"/>
              </a:defRPr>
            </a:lvl7pPr>
            <a:lvl8pPr marL="3200400" marR="0" indent="0" algn="ctr" rtl="0">
              <a:spcBef>
                <a:spcPts val="320"/>
              </a:spcBef>
              <a:buClr>
                <a:srgbClr val="888888"/>
              </a:buClr>
              <a:buFont typeface="Courier New"/>
              <a:buNone/>
              <a:defRPr sz="1600" b="0" i="0" u="none" strike="noStrike" cap="none" baseline="0">
                <a:solidFill>
                  <a:srgbClr val="888888"/>
                </a:solidFill>
                <a:latin typeface="Questrial"/>
                <a:ea typeface="Questrial"/>
                <a:cs typeface="Questrial"/>
                <a:sym typeface="Questrial"/>
              </a:defRPr>
            </a:lvl8pPr>
            <a:lvl9pPr marL="3657600" marR="0" indent="0" algn="ctr" rtl="0">
              <a:spcBef>
                <a:spcPts val="320"/>
              </a:spcBef>
              <a:buClr>
                <a:srgbClr val="888888"/>
              </a:buClr>
              <a:buFont typeface="Arial"/>
              <a:buNone/>
              <a:defRPr sz="1600" b="0" i="0" u="none" strike="noStrike" cap="none" baseline="0">
                <a:solidFill>
                  <a:srgbClr val="888888"/>
                </a:solidFill>
                <a:latin typeface="Questrial"/>
                <a:ea typeface="Questrial"/>
                <a:cs typeface="Questrial"/>
                <a:sym typeface="Questrial"/>
              </a:defRPr>
            </a:lvl9pPr>
          </a:lstStyle>
          <a:p>
            <a:endParaRPr/>
          </a:p>
        </p:txBody>
      </p:sp>
      <p:sp>
        <p:nvSpPr>
          <p:cNvPr id="19" name="Shape 19"/>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0" name="Shape 20"/>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
        <p:nvSpPr>
          <p:cNvPr id="21" name="Shape 21"/>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0"/>
            <a:ext cx="8229600" cy="1600199"/>
          </a:xfrm>
          <a:prstGeom prst="rect">
            <a:avLst/>
          </a:prstGeom>
          <a:noFill/>
          <a:ln>
            <a:noFill/>
          </a:ln>
        </p:spPr>
        <p:txBody>
          <a:bodyPr lIns="91425" tIns="91425" rIns="91425" bIns="91425" anchor="b" anchorCtr="0"/>
          <a:lstStyle>
            <a:lvl1pPr algn="ctr" rtl="0">
              <a:lnSpc>
                <a:spcPct val="107407"/>
              </a:lnSpc>
              <a:spcBef>
                <a:spcPts val="0"/>
              </a:spcBef>
              <a:buClr>
                <a:schemeClr val="dk2"/>
              </a:buClr>
              <a:buFont typeface="Times New Roman"/>
              <a:buNone/>
              <a:defRPr sz="5400">
                <a:solidFill>
                  <a:schemeClr val="dk2"/>
                </a:solidFill>
                <a:latin typeface="Times New Roman"/>
                <a:ea typeface="Times New Roman"/>
                <a:cs typeface="Times New Roman"/>
                <a:sym typeface="Times New Roman"/>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90500" algn="l" rtl="0">
              <a:spcBef>
                <a:spcPts val="480"/>
              </a:spcBef>
              <a:buClr>
                <a:srgbClr val="7F7F7F"/>
              </a:buClr>
              <a:buFont typeface="Arial"/>
              <a:buChar char="•"/>
              <a:defRPr sz="2400">
                <a:solidFill>
                  <a:srgbClr val="7F7F7F"/>
                </a:solidFill>
                <a:latin typeface="Questrial"/>
                <a:ea typeface="Questrial"/>
                <a:cs typeface="Questrial"/>
                <a:sym typeface="Questrial"/>
              </a:defRPr>
            </a:lvl1pPr>
            <a:lvl2pPr marL="742950" indent="-184150" algn="l" rtl="0">
              <a:spcBef>
                <a:spcPts val="320"/>
              </a:spcBef>
              <a:buClr>
                <a:srgbClr val="7F7F7F"/>
              </a:buClr>
              <a:buFont typeface="Courier New"/>
              <a:buChar char="o"/>
              <a:defRPr sz="1600">
                <a:solidFill>
                  <a:srgbClr val="7F7F7F"/>
                </a:solidFill>
                <a:latin typeface="Questrial"/>
                <a:ea typeface="Questrial"/>
                <a:cs typeface="Questrial"/>
                <a:sym typeface="Questrial"/>
              </a:defRPr>
            </a:lvl2pPr>
            <a:lvl3pPr marL="11430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3pPr>
            <a:lvl4pPr marL="16002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4pPr>
            <a:lvl5pPr marL="20574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5pPr>
            <a:lvl6pPr marL="25146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6pPr>
            <a:lvl7pPr marL="29718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7pPr>
            <a:lvl8pPr marL="34290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8pPr>
            <a:lvl9pPr marL="38862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9pPr>
          </a:lstStyle>
          <a:p>
            <a:endParaRPr/>
          </a:p>
        </p:txBody>
      </p:sp>
      <p:sp>
        <p:nvSpPr>
          <p:cNvPr id="79" name="Shape 79"/>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80" name="Shape 80"/>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81" name="Shape 81"/>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b" anchorCtr="0"/>
          <a:lstStyle>
            <a:lvl1pPr algn="ctr" rtl="0">
              <a:lnSpc>
                <a:spcPct val="107407"/>
              </a:lnSpc>
              <a:spcBef>
                <a:spcPts val="0"/>
              </a:spcBef>
              <a:buClr>
                <a:schemeClr val="dk2"/>
              </a:buClr>
              <a:buFont typeface="Times New Roman"/>
              <a:buNone/>
              <a:defRPr sz="5400">
                <a:solidFill>
                  <a:schemeClr val="dk2"/>
                </a:solidFill>
                <a:latin typeface="Times New Roman"/>
                <a:ea typeface="Times New Roman"/>
                <a:cs typeface="Times New Roman"/>
                <a:sym typeface="Times New Roman"/>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90500" algn="l" rtl="0">
              <a:spcBef>
                <a:spcPts val="480"/>
              </a:spcBef>
              <a:buClr>
                <a:srgbClr val="7F7F7F"/>
              </a:buClr>
              <a:buFont typeface="Arial"/>
              <a:buChar char="•"/>
              <a:defRPr sz="2400">
                <a:solidFill>
                  <a:srgbClr val="7F7F7F"/>
                </a:solidFill>
                <a:latin typeface="Questrial"/>
                <a:ea typeface="Questrial"/>
                <a:cs typeface="Questrial"/>
                <a:sym typeface="Questrial"/>
              </a:defRPr>
            </a:lvl1pPr>
            <a:lvl2pPr marL="742950" indent="-184150" algn="l" rtl="0">
              <a:spcBef>
                <a:spcPts val="320"/>
              </a:spcBef>
              <a:buClr>
                <a:srgbClr val="7F7F7F"/>
              </a:buClr>
              <a:buFont typeface="Courier New"/>
              <a:buChar char="o"/>
              <a:defRPr sz="1600">
                <a:solidFill>
                  <a:srgbClr val="7F7F7F"/>
                </a:solidFill>
                <a:latin typeface="Questrial"/>
                <a:ea typeface="Questrial"/>
                <a:cs typeface="Questrial"/>
                <a:sym typeface="Questrial"/>
              </a:defRPr>
            </a:lvl2pPr>
            <a:lvl3pPr marL="11430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3pPr>
            <a:lvl4pPr marL="16002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4pPr>
            <a:lvl5pPr marL="20574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5pPr>
            <a:lvl6pPr marL="25146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6pPr>
            <a:lvl7pPr marL="29718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7pPr>
            <a:lvl8pPr marL="34290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8pPr>
            <a:lvl9pPr marL="38862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9pPr>
          </a:lstStyle>
          <a:p>
            <a:endParaRPr/>
          </a:p>
        </p:txBody>
      </p:sp>
      <p:sp>
        <p:nvSpPr>
          <p:cNvPr id="85" name="Shape 85"/>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86" name="Shape 86"/>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87" name="Shape 87"/>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0"/>
            <a:ext cx="8229600" cy="1600199"/>
          </a:xfrm>
          <a:prstGeom prst="rect">
            <a:avLst/>
          </a:prstGeom>
          <a:noFill/>
          <a:ln>
            <a:noFill/>
          </a:ln>
        </p:spPr>
        <p:txBody>
          <a:bodyPr lIns="91425" tIns="91425" rIns="91425" bIns="91425" anchor="b" anchorCtr="0"/>
          <a:lstStyle>
            <a:lvl1pPr algn="ctr" rtl="0">
              <a:lnSpc>
                <a:spcPct val="107407"/>
              </a:lnSpc>
              <a:spcBef>
                <a:spcPts val="0"/>
              </a:spcBef>
              <a:buClr>
                <a:schemeClr val="dk2"/>
              </a:buClr>
              <a:buFont typeface="Times New Roman"/>
              <a:buNone/>
              <a:defRPr sz="5400">
                <a:solidFill>
                  <a:schemeClr val="dk2"/>
                </a:solidFill>
                <a:latin typeface="Times New Roman"/>
                <a:ea typeface="Times New Roman"/>
                <a:cs typeface="Times New Roman"/>
                <a:sym typeface="Times New Roman"/>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sz="2400">
                <a:solidFill>
                  <a:srgbClr val="7F7F7F"/>
                </a:solidFill>
                <a:latin typeface="Questrial"/>
                <a:ea typeface="Questrial"/>
                <a:cs typeface="Questrial"/>
                <a:sym typeface="Questrial"/>
              </a:defRPr>
            </a:lvl1pPr>
            <a:lvl2pPr rtl="0">
              <a:spcBef>
                <a:spcPts val="0"/>
              </a:spcBef>
              <a:defRPr sz="1600">
                <a:solidFill>
                  <a:srgbClr val="7F7F7F"/>
                </a:solidFill>
                <a:latin typeface="Questrial"/>
                <a:ea typeface="Questrial"/>
                <a:cs typeface="Questrial"/>
                <a:sym typeface="Questrial"/>
              </a:defRPr>
            </a:lvl2pPr>
            <a:lvl3pPr rtl="0">
              <a:spcBef>
                <a:spcPts val="0"/>
              </a:spcBef>
              <a:defRPr sz="1600">
                <a:solidFill>
                  <a:srgbClr val="7F7F7F"/>
                </a:solidFill>
                <a:latin typeface="Questrial"/>
                <a:ea typeface="Questrial"/>
                <a:cs typeface="Questrial"/>
                <a:sym typeface="Questrial"/>
              </a:defRPr>
            </a:lvl3pPr>
            <a:lvl4pPr rtl="0">
              <a:spcBef>
                <a:spcPts val="0"/>
              </a:spcBef>
              <a:defRPr sz="1600">
                <a:solidFill>
                  <a:srgbClr val="7F7F7F"/>
                </a:solidFill>
                <a:latin typeface="Questrial"/>
                <a:ea typeface="Questrial"/>
                <a:cs typeface="Questrial"/>
                <a:sym typeface="Questrial"/>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buFont typeface="Arial"/>
              <a:buChar char="•"/>
              <a:defRPr/>
            </a:lvl9pPr>
          </a:lstStyle>
          <a:p>
            <a:endParaRPr/>
          </a:p>
        </p:txBody>
      </p:sp>
      <p:sp>
        <p:nvSpPr>
          <p:cNvPr id="25" name="Shape 25"/>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6" name="Shape 26"/>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27" name="Shape 27"/>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0"/>
            <a:ext cx="8229600"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457200" y="1600200"/>
            <a:ext cx="4040187" cy="609599"/>
          </a:xfrm>
          <a:prstGeom prst="rect">
            <a:avLst/>
          </a:prstGeom>
          <a:noFill/>
          <a:ln>
            <a:noFill/>
          </a:ln>
        </p:spPr>
        <p:txBody>
          <a:bodyPr lIns="91425" tIns="91425" rIns="91425" bIns="91425" anchor="b" anchorCtr="0"/>
          <a:lstStyle>
            <a:lvl1pPr marL="0" indent="0" algn="ctr" rtl="0">
              <a:spcBef>
                <a:spcPts val="0"/>
              </a:spcBef>
              <a:buFont typeface="Questrial"/>
              <a:buNone/>
              <a:defRPr sz="2400" b="0"/>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31" name="Shape 31"/>
          <p:cNvSpPr txBox="1">
            <a:spLocks noGrp="1"/>
          </p:cNvSpPr>
          <p:nvPr>
            <p:ph type="body" idx="2"/>
          </p:nvPr>
        </p:nvSpPr>
        <p:spPr>
          <a:xfrm>
            <a:off x="4648200" y="1600200"/>
            <a:ext cx="4041774" cy="609599"/>
          </a:xfrm>
          <a:prstGeom prst="rect">
            <a:avLst/>
          </a:prstGeom>
          <a:noFill/>
          <a:ln>
            <a:noFill/>
          </a:ln>
        </p:spPr>
        <p:txBody>
          <a:bodyPr lIns="91425" tIns="91425" rIns="91425" bIns="91425" anchor="b" anchorCtr="0"/>
          <a:lstStyle>
            <a:lvl1pPr marL="0" indent="0" algn="ctr" rtl="0">
              <a:spcBef>
                <a:spcPts val="0"/>
              </a:spcBef>
              <a:buFont typeface="Questrial"/>
              <a:buNone/>
              <a:defRPr sz="2400" b="0"/>
            </a:lvl1pPr>
            <a:lvl2pPr marL="457200" indent="0" rtl="0">
              <a:spcBef>
                <a:spcPts val="0"/>
              </a:spcBef>
              <a:buFont typeface="Questrial"/>
              <a:buNone/>
              <a:defRPr sz="2000" b="1"/>
            </a:lvl2pPr>
            <a:lvl3pPr marL="914400" indent="0" rtl="0">
              <a:spcBef>
                <a:spcPts val="0"/>
              </a:spcBef>
              <a:buFont typeface="Questrial"/>
              <a:buNone/>
              <a:defRPr sz="1800" b="1"/>
            </a:lvl3pPr>
            <a:lvl4pPr marL="1371600" indent="0" rtl="0">
              <a:spcBef>
                <a:spcPts val="0"/>
              </a:spcBef>
              <a:buFont typeface="Questrial"/>
              <a:buNone/>
              <a:defRPr sz="1600" b="1"/>
            </a:lvl4pPr>
            <a:lvl5pPr marL="1828800" indent="0" rtl="0">
              <a:spcBef>
                <a:spcPts val="0"/>
              </a:spcBef>
              <a:buFont typeface="Questrial"/>
              <a:buNone/>
              <a:defRPr sz="1600" b="1"/>
            </a:lvl5pPr>
            <a:lvl6pPr marL="2286000" indent="0" rtl="0">
              <a:spcBef>
                <a:spcPts val="0"/>
              </a:spcBef>
              <a:buFont typeface="Questrial"/>
              <a:buNone/>
              <a:defRPr sz="1600" b="1"/>
            </a:lvl6pPr>
            <a:lvl7pPr marL="2743200" indent="0" rtl="0">
              <a:spcBef>
                <a:spcPts val="0"/>
              </a:spcBef>
              <a:buFont typeface="Questrial"/>
              <a:buNone/>
              <a:defRPr sz="1600" b="1"/>
            </a:lvl7pPr>
            <a:lvl8pPr marL="3200400" indent="0" rtl="0">
              <a:spcBef>
                <a:spcPts val="0"/>
              </a:spcBef>
              <a:buFont typeface="Questrial"/>
              <a:buNone/>
              <a:defRPr sz="1600" b="1"/>
            </a:lvl8pPr>
            <a:lvl9pPr marL="3657600" indent="0" rtl="0">
              <a:spcBef>
                <a:spcPts val="0"/>
              </a:spcBef>
              <a:buFont typeface="Questrial"/>
              <a:buNone/>
              <a:defRPr sz="1600" b="1"/>
            </a:lvl9pPr>
          </a:lstStyle>
          <a:p>
            <a:endParaRPr/>
          </a:p>
        </p:txBody>
      </p:sp>
      <p:sp>
        <p:nvSpPr>
          <p:cNvPr id="32" name="Shape 32"/>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33" name="Shape 33"/>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34" name="Shape 34"/>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
        <p:nvSpPr>
          <p:cNvPr id="35" name="Shape 35"/>
          <p:cNvSpPr txBox="1">
            <a:spLocks noGrp="1"/>
          </p:cNvSpPr>
          <p:nvPr>
            <p:ph type="body" idx="3"/>
          </p:nvPr>
        </p:nvSpPr>
        <p:spPr>
          <a:xfrm>
            <a:off x="457200" y="2212848"/>
            <a:ext cx="4041648" cy="3913631"/>
          </a:xfrm>
          <a:prstGeom prst="rect">
            <a:avLst/>
          </a:prstGeom>
          <a:noFill/>
          <a:ln>
            <a:noFill/>
          </a:ln>
        </p:spPr>
        <p:txBody>
          <a:bodyPr lIns="91425" tIns="91425" rIns="91425" bIns="91425" anchor="t" anchorCtr="0"/>
          <a:lstStyle>
            <a:lvl1pPr marL="342900" indent="-190500" algn="l" rtl="0">
              <a:spcBef>
                <a:spcPts val="480"/>
              </a:spcBef>
              <a:buClr>
                <a:srgbClr val="7F7F7F"/>
              </a:buClr>
              <a:buFont typeface="Arial"/>
              <a:buChar char="•"/>
              <a:defRPr sz="2400">
                <a:solidFill>
                  <a:srgbClr val="7F7F7F"/>
                </a:solidFill>
                <a:latin typeface="Questrial"/>
                <a:ea typeface="Questrial"/>
                <a:cs typeface="Questrial"/>
                <a:sym typeface="Questrial"/>
              </a:defRPr>
            </a:lvl1pPr>
            <a:lvl2pPr marL="742950" indent="-184150" algn="l" rtl="0">
              <a:spcBef>
                <a:spcPts val="320"/>
              </a:spcBef>
              <a:buClr>
                <a:srgbClr val="7F7F7F"/>
              </a:buClr>
              <a:buFont typeface="Courier New"/>
              <a:buChar char="o"/>
              <a:defRPr sz="1600">
                <a:solidFill>
                  <a:srgbClr val="7F7F7F"/>
                </a:solidFill>
                <a:latin typeface="Questrial"/>
                <a:ea typeface="Questrial"/>
                <a:cs typeface="Questrial"/>
                <a:sym typeface="Questrial"/>
              </a:defRPr>
            </a:lvl2pPr>
            <a:lvl3pPr marL="11430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3pPr>
            <a:lvl4pPr marL="16002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4pPr>
            <a:lvl5pPr marL="20574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5pPr>
            <a:lvl6pPr marL="25146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6pPr>
            <a:lvl7pPr marL="29718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7pPr>
            <a:lvl8pPr marL="34290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8pPr>
            <a:lvl9pPr marL="38862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9pPr>
          </a:lstStyle>
          <a:p>
            <a:endParaRPr/>
          </a:p>
        </p:txBody>
      </p:sp>
      <p:sp>
        <p:nvSpPr>
          <p:cNvPr id="36" name="Shape 36"/>
          <p:cNvSpPr txBox="1">
            <a:spLocks noGrp="1"/>
          </p:cNvSpPr>
          <p:nvPr>
            <p:ph type="body" idx="4"/>
          </p:nvPr>
        </p:nvSpPr>
        <p:spPr>
          <a:xfrm>
            <a:off x="4672583" y="2212848"/>
            <a:ext cx="4041648" cy="3913187"/>
          </a:xfrm>
          <a:prstGeom prst="rect">
            <a:avLst/>
          </a:prstGeom>
          <a:noFill/>
          <a:ln>
            <a:noFill/>
          </a:ln>
        </p:spPr>
        <p:txBody>
          <a:bodyPr lIns="91425" tIns="91425" rIns="91425" bIns="91425" anchor="t" anchorCtr="0"/>
          <a:lstStyle>
            <a:lvl1pPr marL="342900" indent="-190500" algn="l" rtl="0">
              <a:spcBef>
                <a:spcPts val="480"/>
              </a:spcBef>
              <a:buClr>
                <a:srgbClr val="7F7F7F"/>
              </a:buClr>
              <a:buFont typeface="Arial"/>
              <a:buChar char="•"/>
              <a:defRPr sz="2400">
                <a:solidFill>
                  <a:srgbClr val="7F7F7F"/>
                </a:solidFill>
                <a:latin typeface="Questrial"/>
                <a:ea typeface="Questrial"/>
                <a:cs typeface="Questrial"/>
                <a:sym typeface="Questrial"/>
              </a:defRPr>
            </a:lvl1pPr>
            <a:lvl2pPr marL="742950" indent="-184150" algn="l" rtl="0">
              <a:spcBef>
                <a:spcPts val="320"/>
              </a:spcBef>
              <a:buClr>
                <a:srgbClr val="7F7F7F"/>
              </a:buClr>
              <a:buFont typeface="Courier New"/>
              <a:buChar char="o"/>
              <a:defRPr sz="1600">
                <a:solidFill>
                  <a:srgbClr val="7F7F7F"/>
                </a:solidFill>
                <a:latin typeface="Questrial"/>
                <a:ea typeface="Questrial"/>
                <a:cs typeface="Questrial"/>
                <a:sym typeface="Questrial"/>
              </a:defRPr>
            </a:lvl2pPr>
            <a:lvl3pPr marL="11430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3pPr>
            <a:lvl4pPr marL="16002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4pPr>
            <a:lvl5pPr marL="20574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5pPr>
            <a:lvl6pPr marL="25146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6pPr>
            <a:lvl7pPr marL="29718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7pPr>
            <a:lvl8pPr marL="34290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8pPr>
            <a:lvl9pPr marL="38862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722312" y="1371600"/>
            <a:ext cx="7772400" cy="2505075"/>
          </a:xfrm>
          <a:prstGeom prst="rect">
            <a:avLst/>
          </a:prstGeom>
          <a:noFill/>
          <a:ln>
            <a:noFill/>
          </a:ln>
        </p:spPr>
        <p:txBody>
          <a:bodyPr lIns="91425" tIns="91425" rIns="91425" bIns="91425" anchor="b" anchorCtr="0"/>
          <a:lstStyle>
            <a:lvl1pPr algn="ctr" rtl="0">
              <a:lnSpc>
                <a:spcPct val="100000"/>
              </a:lnSpc>
              <a:spcBef>
                <a:spcPts val="0"/>
              </a:spcBef>
              <a:buClr>
                <a:schemeClr val="dk2"/>
              </a:buClr>
              <a:buFont typeface="Times New Roman"/>
              <a:buNone/>
              <a:defRPr sz="4800">
                <a:solidFill>
                  <a:schemeClr val="dk2"/>
                </a:solidFill>
                <a:latin typeface="Times New Roman"/>
                <a:ea typeface="Times New Roman"/>
                <a:cs typeface="Times New Roman"/>
                <a:sym typeface="Times New Roman"/>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1"/>
          </p:nvPr>
        </p:nvSpPr>
        <p:spPr>
          <a:xfrm>
            <a:off x="722312" y="4068762"/>
            <a:ext cx="7772400" cy="1131887"/>
          </a:xfrm>
          <a:prstGeom prst="rect">
            <a:avLst/>
          </a:prstGeom>
          <a:noFill/>
          <a:ln>
            <a:noFill/>
          </a:ln>
        </p:spPr>
        <p:txBody>
          <a:bodyPr lIns="91425" tIns="91425" rIns="91425" bIns="91425" anchor="t" anchorCtr="0"/>
          <a:lstStyle>
            <a:lvl1pPr marL="0" indent="0" algn="ctr" rtl="0">
              <a:spcBef>
                <a:spcPts val="0"/>
              </a:spcBef>
              <a:buClr>
                <a:srgbClr val="888888"/>
              </a:buClr>
              <a:buFont typeface="Questrial"/>
              <a:buNone/>
              <a:defRPr sz="2000">
                <a:solidFill>
                  <a:srgbClr val="888888"/>
                </a:solidFill>
              </a:defRPr>
            </a:lvl1pPr>
            <a:lvl2pPr marL="457200" indent="0" rtl="0">
              <a:spcBef>
                <a:spcPts val="0"/>
              </a:spcBef>
              <a:buClr>
                <a:srgbClr val="888888"/>
              </a:buClr>
              <a:buFont typeface="Questrial"/>
              <a:buNone/>
              <a:defRPr sz="1800">
                <a:solidFill>
                  <a:srgbClr val="888888"/>
                </a:solidFill>
              </a:defRPr>
            </a:lvl2pPr>
            <a:lvl3pPr marL="914400" indent="0" rtl="0">
              <a:spcBef>
                <a:spcPts val="0"/>
              </a:spcBef>
              <a:buClr>
                <a:srgbClr val="888888"/>
              </a:buClr>
              <a:buFont typeface="Questrial"/>
              <a:buNone/>
              <a:defRPr sz="1600">
                <a:solidFill>
                  <a:srgbClr val="888888"/>
                </a:solidFill>
              </a:defRPr>
            </a:lvl3pPr>
            <a:lvl4pPr marL="1371600" indent="0" rtl="0">
              <a:spcBef>
                <a:spcPts val="0"/>
              </a:spcBef>
              <a:buClr>
                <a:srgbClr val="888888"/>
              </a:buClr>
              <a:buFont typeface="Questrial"/>
              <a:buNone/>
              <a:defRPr sz="1400">
                <a:solidFill>
                  <a:srgbClr val="888888"/>
                </a:solidFill>
              </a:defRPr>
            </a:lvl4pPr>
            <a:lvl5pPr marL="1828800" indent="0" rtl="0">
              <a:spcBef>
                <a:spcPts val="0"/>
              </a:spcBef>
              <a:buClr>
                <a:srgbClr val="888888"/>
              </a:buClr>
              <a:buFont typeface="Questrial"/>
              <a:buNone/>
              <a:defRPr sz="1400">
                <a:solidFill>
                  <a:srgbClr val="888888"/>
                </a:solidFill>
              </a:defRPr>
            </a:lvl5pPr>
            <a:lvl6pPr marL="2286000" indent="0" rtl="0">
              <a:spcBef>
                <a:spcPts val="0"/>
              </a:spcBef>
              <a:buClr>
                <a:srgbClr val="888888"/>
              </a:buClr>
              <a:buFont typeface="Questrial"/>
              <a:buNone/>
              <a:defRPr sz="1400">
                <a:solidFill>
                  <a:srgbClr val="888888"/>
                </a:solidFill>
              </a:defRPr>
            </a:lvl6pPr>
            <a:lvl7pPr marL="2743200" indent="0" rtl="0">
              <a:spcBef>
                <a:spcPts val="0"/>
              </a:spcBef>
              <a:buClr>
                <a:srgbClr val="888888"/>
              </a:buClr>
              <a:buFont typeface="Questrial"/>
              <a:buNone/>
              <a:defRPr sz="1400">
                <a:solidFill>
                  <a:srgbClr val="888888"/>
                </a:solidFill>
              </a:defRPr>
            </a:lvl7pPr>
            <a:lvl8pPr marL="3200400" indent="0" rtl="0">
              <a:spcBef>
                <a:spcPts val="0"/>
              </a:spcBef>
              <a:buClr>
                <a:srgbClr val="888888"/>
              </a:buClr>
              <a:buFont typeface="Questrial"/>
              <a:buNone/>
              <a:defRPr sz="1400">
                <a:solidFill>
                  <a:srgbClr val="888888"/>
                </a:solidFill>
              </a:defRPr>
            </a:lvl8pPr>
            <a:lvl9pPr marL="3657600" indent="0" rtl="0">
              <a:spcBef>
                <a:spcPts val="0"/>
              </a:spcBef>
              <a:buClr>
                <a:srgbClr val="888888"/>
              </a:buClr>
              <a:buFont typeface="Questrial"/>
              <a:buNone/>
              <a:defRPr sz="1400">
                <a:solidFill>
                  <a:srgbClr val="888888"/>
                </a:solidFill>
              </a:defRPr>
            </a:lvl9pPr>
          </a:lstStyle>
          <a:p>
            <a:endParaRPr/>
          </a:p>
        </p:txBody>
      </p:sp>
      <p:sp>
        <p:nvSpPr>
          <p:cNvPr id="40" name="Shape 40"/>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41" name="Shape 41"/>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42" name="Shape 42"/>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
        <p:nvSpPr>
          <p:cNvPr id="43" name="Shape 43"/>
          <p:cNvSpPr/>
          <p:nvPr/>
        </p:nvSpPr>
        <p:spPr>
          <a:xfrm>
            <a:off x="4495800" y="3924300"/>
            <a:ext cx="84771" cy="84771"/>
          </a:xfrm>
          <a:prstGeom prst="ellipse">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44" name="Shape 44"/>
          <p:cNvSpPr/>
          <p:nvPr/>
        </p:nvSpPr>
        <p:spPr>
          <a:xfrm>
            <a:off x="4695825" y="3924300"/>
            <a:ext cx="84771" cy="84771"/>
          </a:xfrm>
          <a:prstGeom prst="ellipse">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45" name="Shape 45"/>
          <p:cNvSpPr/>
          <p:nvPr/>
        </p:nvSpPr>
        <p:spPr>
          <a:xfrm>
            <a:off x="4296728" y="3924300"/>
            <a:ext cx="84771" cy="84771"/>
          </a:xfrm>
          <a:prstGeom prst="ellipse">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0"/>
            <a:ext cx="8229600" cy="1600199"/>
          </a:xfrm>
          <a:prstGeom prst="rect">
            <a:avLst/>
          </a:prstGeom>
          <a:noFill/>
          <a:ln>
            <a:noFill/>
          </a:ln>
        </p:spPr>
        <p:txBody>
          <a:bodyPr lIns="91425" tIns="91425" rIns="91425" bIns="91425" anchor="b" anchorCtr="0"/>
          <a:lstStyle>
            <a:lvl1pPr algn="ctr" rtl="0">
              <a:lnSpc>
                <a:spcPct val="107407"/>
              </a:lnSpc>
              <a:spcBef>
                <a:spcPts val="0"/>
              </a:spcBef>
              <a:buClr>
                <a:schemeClr val="dk2"/>
              </a:buClr>
              <a:buFont typeface="Times New Roman"/>
              <a:buNone/>
              <a:defRPr sz="5400">
                <a:solidFill>
                  <a:schemeClr val="dk2"/>
                </a:solidFill>
                <a:latin typeface="Times New Roman"/>
                <a:ea typeface="Times New Roman"/>
                <a:cs typeface="Times New Roman"/>
                <a:sym typeface="Times New Roman"/>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1"/>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400"/>
            </a:lvl1pPr>
            <a:lvl2pPr rtl="0">
              <a:spcBef>
                <a:spcPts val="0"/>
              </a:spcBef>
              <a:defRPr sz="1600"/>
            </a:lvl2pPr>
            <a:lvl3pPr rtl="0">
              <a:spcBef>
                <a:spcPts val="0"/>
              </a:spcBef>
              <a:defRPr sz="16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9" name="Shape 49"/>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50" name="Shape 50"/>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51" name="Shape 51"/>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
        <p:nvSpPr>
          <p:cNvPr id="52" name="Shape 52"/>
          <p:cNvSpPr txBox="1">
            <a:spLocks noGrp="1"/>
          </p:cNvSpPr>
          <p:nvPr>
            <p:ph type="body" idx="2"/>
          </p:nvPr>
        </p:nvSpPr>
        <p:spPr>
          <a:xfrm>
            <a:off x="365760" y="1600200"/>
            <a:ext cx="4041648" cy="4526279"/>
          </a:xfrm>
          <a:prstGeom prst="rect">
            <a:avLst/>
          </a:prstGeom>
          <a:noFill/>
          <a:ln>
            <a:noFill/>
          </a:ln>
        </p:spPr>
        <p:txBody>
          <a:bodyPr lIns="91425" tIns="91425" rIns="91425" bIns="91425" anchor="t" anchorCtr="0"/>
          <a:lstStyle>
            <a:lvl1pPr marL="342900" indent="-190500" algn="l" rtl="0">
              <a:spcBef>
                <a:spcPts val="480"/>
              </a:spcBef>
              <a:buClr>
                <a:srgbClr val="7F7F7F"/>
              </a:buClr>
              <a:buFont typeface="Arial"/>
              <a:buChar char="•"/>
              <a:defRPr sz="2400">
                <a:solidFill>
                  <a:srgbClr val="7F7F7F"/>
                </a:solidFill>
                <a:latin typeface="Questrial"/>
                <a:ea typeface="Questrial"/>
                <a:cs typeface="Questrial"/>
                <a:sym typeface="Questrial"/>
              </a:defRPr>
            </a:lvl1pPr>
            <a:lvl2pPr marL="742950" indent="-184150" algn="l" rtl="0">
              <a:spcBef>
                <a:spcPts val="320"/>
              </a:spcBef>
              <a:buClr>
                <a:srgbClr val="7F7F7F"/>
              </a:buClr>
              <a:buFont typeface="Courier New"/>
              <a:buChar char="o"/>
              <a:defRPr sz="1600">
                <a:solidFill>
                  <a:srgbClr val="7F7F7F"/>
                </a:solidFill>
                <a:latin typeface="Questrial"/>
                <a:ea typeface="Questrial"/>
                <a:cs typeface="Questrial"/>
                <a:sym typeface="Questrial"/>
              </a:defRPr>
            </a:lvl2pPr>
            <a:lvl3pPr marL="11430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3pPr>
            <a:lvl4pPr marL="16002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4pPr>
            <a:lvl5pPr marL="20574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5pPr>
            <a:lvl6pPr marL="25146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6pPr>
            <a:lvl7pPr marL="29718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7pPr>
            <a:lvl8pPr marL="3429000" indent="-127000" algn="l" rtl="0">
              <a:spcBef>
                <a:spcPts val="320"/>
              </a:spcBef>
              <a:buClr>
                <a:srgbClr val="7F7F7F"/>
              </a:buClr>
              <a:buFont typeface="Courier New"/>
              <a:buChar char="o"/>
              <a:defRPr sz="1600">
                <a:solidFill>
                  <a:srgbClr val="7F7F7F"/>
                </a:solidFill>
                <a:latin typeface="Questrial"/>
                <a:ea typeface="Questrial"/>
                <a:cs typeface="Questrial"/>
                <a:sym typeface="Questrial"/>
              </a:defRPr>
            </a:lvl8pPr>
            <a:lvl9pPr marL="3886200" indent="-127000" algn="l" rtl="0">
              <a:spcBef>
                <a:spcPts val="320"/>
              </a:spcBef>
              <a:buClr>
                <a:srgbClr val="7F7F7F"/>
              </a:buClr>
              <a:buFont typeface="Arial"/>
              <a:buChar char="•"/>
              <a:defRPr sz="1600">
                <a:solidFill>
                  <a:srgbClr val="7F7F7F"/>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0"/>
            <a:ext cx="8229600" cy="1600199"/>
          </a:xfrm>
          <a:prstGeom prst="rect">
            <a:avLst/>
          </a:prstGeom>
          <a:noFill/>
          <a:ln>
            <a:noFill/>
          </a:ln>
        </p:spPr>
        <p:txBody>
          <a:bodyPr lIns="91425" tIns="91425" rIns="91425" bIns="91425" anchor="b" anchorCtr="0"/>
          <a:lstStyle>
            <a:lvl1pPr algn="ctr" rtl="0">
              <a:lnSpc>
                <a:spcPct val="107407"/>
              </a:lnSpc>
              <a:spcBef>
                <a:spcPts val="0"/>
              </a:spcBef>
              <a:buClr>
                <a:schemeClr val="dk2"/>
              </a:buClr>
              <a:buFont typeface="Times New Roman"/>
              <a:buNone/>
              <a:defRPr sz="5400">
                <a:solidFill>
                  <a:schemeClr val="dk2"/>
                </a:solidFill>
                <a:latin typeface="Times New Roman"/>
                <a:ea typeface="Times New Roman"/>
                <a:cs typeface="Times New Roman"/>
                <a:sym typeface="Times New Roman"/>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56" name="Shape 56"/>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57" name="Shape 57"/>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60" name="Shape 60"/>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61" name="Shape 61"/>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5907087" y="266700"/>
            <a:ext cx="3008313" cy="2095499"/>
          </a:xfrm>
          <a:prstGeom prst="rect">
            <a:avLst/>
          </a:prstGeom>
          <a:noFill/>
          <a:ln>
            <a:noFill/>
          </a:ln>
        </p:spPr>
        <p:txBody>
          <a:bodyPr lIns="91425" tIns="91425" rIns="91425" bIns="91425" anchor="b" anchorCtr="0"/>
          <a:lstStyle>
            <a:lvl1pPr algn="ctr" rtl="0">
              <a:lnSpc>
                <a:spcPct val="100000"/>
              </a:lnSpc>
              <a:spcBef>
                <a:spcPts val="0"/>
              </a:spcBef>
              <a:defRPr sz="28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719137" y="273050"/>
            <a:ext cx="4995862"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65" name="Shape 65"/>
          <p:cNvSpPr txBox="1">
            <a:spLocks noGrp="1"/>
          </p:cNvSpPr>
          <p:nvPr>
            <p:ph type="body" idx="2"/>
          </p:nvPr>
        </p:nvSpPr>
        <p:spPr>
          <a:xfrm>
            <a:off x="5907087" y="2438400"/>
            <a:ext cx="3008313" cy="3687763"/>
          </a:xfrm>
          <a:prstGeom prst="rect">
            <a:avLst/>
          </a:prstGeom>
          <a:noFill/>
          <a:ln>
            <a:noFill/>
          </a:ln>
        </p:spPr>
        <p:txBody>
          <a:bodyPr lIns="91425" tIns="91425" rIns="91425" bIns="91425" anchor="t" anchorCtr="0"/>
          <a:lstStyle>
            <a:lvl1pPr marL="0" indent="0" algn="ctr" rtl="0">
              <a:lnSpc>
                <a:spcPct val="125000"/>
              </a:lnSpc>
              <a:spcBef>
                <a:spcPts val="0"/>
              </a:spcBef>
              <a:buFont typeface="Questrial"/>
              <a:buNone/>
              <a:defRPr sz="16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66" name="Shape 66"/>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67" name="Shape 67"/>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68" name="Shape 68"/>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679575" y="228600"/>
            <a:ext cx="5711824" cy="895349"/>
          </a:xfrm>
          <a:prstGeom prst="rect">
            <a:avLst/>
          </a:prstGeom>
          <a:noFill/>
          <a:ln>
            <a:noFill/>
          </a:ln>
        </p:spPr>
        <p:txBody>
          <a:bodyPr lIns="91425" tIns="91425" rIns="91425" bIns="91425" anchor="b" anchorCtr="0"/>
          <a:lstStyle>
            <a:lvl1pPr algn="ctr" rtl="0">
              <a:lnSpc>
                <a:spcPct val="100000"/>
              </a:lnSpc>
              <a:spcBef>
                <a:spcPts val="0"/>
              </a:spcBef>
              <a:defRPr sz="28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2"/>
          </p:nvPr>
        </p:nvSpPr>
        <p:spPr>
          <a:xfrm>
            <a:off x="1508125" y="1143000"/>
            <a:ext cx="6054724" cy="4541043"/>
          </a:xfrm>
          <a:prstGeom prst="rect">
            <a:avLst/>
          </a:prstGeom>
          <a:noFill/>
          <a:ln w="76200" cap="flat" cmpd="sng">
            <a:solidFill>
              <a:schemeClr val="lt1"/>
            </a:solidFill>
            <a:prstDash val="solid"/>
            <a:round/>
            <a:headEnd type="none" w="med" len="med"/>
            <a:tailEnd type="none" w="med" len="med"/>
          </a:ln>
        </p:spPr>
      </p:sp>
      <p:sp>
        <p:nvSpPr>
          <p:cNvPr id="72" name="Shape 72"/>
          <p:cNvSpPr txBox="1">
            <a:spLocks noGrp="1"/>
          </p:cNvSpPr>
          <p:nvPr>
            <p:ph type="body" idx="1"/>
          </p:nvPr>
        </p:nvSpPr>
        <p:spPr>
          <a:xfrm>
            <a:off x="1679575" y="5810250"/>
            <a:ext cx="5711824" cy="533399"/>
          </a:xfrm>
          <a:prstGeom prst="rect">
            <a:avLst/>
          </a:prstGeom>
          <a:noFill/>
          <a:ln>
            <a:noFill/>
          </a:ln>
        </p:spPr>
        <p:txBody>
          <a:bodyPr lIns="91425" tIns="91425" rIns="91425" bIns="91425" anchor="t" anchorCtr="0"/>
          <a:lstStyle>
            <a:lvl1pPr marL="0" indent="0" algn="ctr" rtl="0">
              <a:spcBef>
                <a:spcPts val="0"/>
              </a:spcBef>
              <a:buFont typeface="Questrial"/>
              <a:buNone/>
              <a:defRPr sz="1600"/>
            </a:lvl1pPr>
            <a:lvl2pPr marL="457200" indent="0" rtl="0">
              <a:spcBef>
                <a:spcPts val="0"/>
              </a:spcBef>
              <a:buFont typeface="Questrial"/>
              <a:buNone/>
              <a:defRPr sz="1200"/>
            </a:lvl2pPr>
            <a:lvl3pPr marL="914400" indent="0" rtl="0">
              <a:spcBef>
                <a:spcPts val="0"/>
              </a:spcBef>
              <a:buFont typeface="Questrial"/>
              <a:buNone/>
              <a:defRPr sz="1000"/>
            </a:lvl3pPr>
            <a:lvl4pPr marL="1371600" indent="0" rtl="0">
              <a:spcBef>
                <a:spcPts val="0"/>
              </a:spcBef>
              <a:buFont typeface="Questrial"/>
              <a:buNone/>
              <a:defRPr sz="900"/>
            </a:lvl4pPr>
            <a:lvl5pPr marL="1828800" indent="0" rtl="0">
              <a:spcBef>
                <a:spcPts val="0"/>
              </a:spcBef>
              <a:buFont typeface="Questrial"/>
              <a:buNone/>
              <a:defRPr sz="900"/>
            </a:lvl5pPr>
            <a:lvl6pPr marL="2286000" indent="0" rtl="0">
              <a:spcBef>
                <a:spcPts val="0"/>
              </a:spcBef>
              <a:buFont typeface="Questrial"/>
              <a:buNone/>
              <a:defRPr sz="900"/>
            </a:lvl6pPr>
            <a:lvl7pPr marL="2743200" indent="0" rtl="0">
              <a:spcBef>
                <a:spcPts val="0"/>
              </a:spcBef>
              <a:buFont typeface="Questrial"/>
              <a:buNone/>
              <a:defRPr sz="900"/>
            </a:lvl7pPr>
            <a:lvl8pPr marL="3200400" indent="0" rtl="0">
              <a:spcBef>
                <a:spcPts val="0"/>
              </a:spcBef>
              <a:buFont typeface="Questrial"/>
              <a:buNone/>
              <a:defRPr sz="900"/>
            </a:lvl8pPr>
            <a:lvl9pPr marL="3657600" indent="0" rtl="0">
              <a:spcBef>
                <a:spcPts val="0"/>
              </a:spcBef>
              <a:buFont typeface="Questrial"/>
              <a:buNone/>
              <a:defRPr sz="900"/>
            </a:lvl9pPr>
          </a:lstStyle>
          <a:p>
            <a:endParaRPr/>
          </a:p>
        </p:txBody>
      </p:sp>
      <p:sp>
        <p:nvSpPr>
          <p:cNvPr id="73" name="Shape 73"/>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74" name="Shape 74"/>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75" name="Shape 75"/>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lt1"/>
            </a:gs>
            <a:gs pos="76000">
              <a:srgbClr val="F3F3F3"/>
            </a:gs>
            <a:gs pos="92000">
              <a:srgbClr val="D8D8D8"/>
            </a:gs>
            <a:gs pos="100000">
              <a:srgbClr val="D8D8D8"/>
            </a:gs>
          </a:gsLst>
          <a:path path="circle">
            <a:fillToRect l="50000" t="50000" r="50000" b="50000"/>
          </a:path>
          <a:tileRect/>
        </a:gra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0"/>
            <a:ext cx="8229600" cy="1600199"/>
          </a:xfrm>
          <a:prstGeom prst="rect">
            <a:avLst/>
          </a:prstGeom>
          <a:noFill/>
          <a:ln>
            <a:noFill/>
          </a:ln>
        </p:spPr>
        <p:txBody>
          <a:bodyPr lIns="91425" tIns="91425" rIns="91425" bIns="91425" anchor="b" anchorCtr="0"/>
          <a:lstStyle>
            <a:lvl1pPr marL="0" marR="0" indent="0" algn="ctr" rtl="0">
              <a:lnSpc>
                <a:spcPct val="107407"/>
              </a:lnSpc>
              <a:spcBef>
                <a:spcPts val="0"/>
              </a:spcBef>
              <a:buClr>
                <a:schemeClr val="dk2"/>
              </a:buClr>
              <a:buFont typeface="Times New Roman"/>
              <a:buNone/>
              <a:defRPr sz="5400" b="0" i="0" u="none" strike="noStrike" cap="none" baseline="0">
                <a:solidFill>
                  <a:schemeClr val="dk2"/>
                </a:solidFill>
                <a:latin typeface="Times New Roman"/>
                <a:ea typeface="Times New Roman"/>
                <a:cs typeface="Times New Roman"/>
                <a:sym typeface="Times New Roman"/>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90500" algn="l" rtl="0">
              <a:spcBef>
                <a:spcPts val="480"/>
              </a:spcBef>
              <a:buClr>
                <a:srgbClr val="7F7F7F"/>
              </a:buClr>
              <a:buFont typeface="Arial"/>
              <a:buChar char="•"/>
              <a:defRPr sz="2400" b="0" i="0" u="none" strike="noStrike" cap="none" baseline="0">
                <a:solidFill>
                  <a:srgbClr val="7F7F7F"/>
                </a:solidFill>
                <a:latin typeface="Questrial"/>
                <a:ea typeface="Questrial"/>
                <a:cs typeface="Questrial"/>
                <a:sym typeface="Questrial"/>
              </a:defRPr>
            </a:lvl1pPr>
            <a:lvl2pPr marL="742950" marR="0" indent="-184150" algn="l" rtl="0">
              <a:spcBef>
                <a:spcPts val="320"/>
              </a:spcBef>
              <a:buClr>
                <a:srgbClr val="7F7F7F"/>
              </a:buClr>
              <a:buFont typeface="Courier New"/>
              <a:buChar char="o"/>
              <a:defRPr sz="1600" b="0" i="0" u="none" strike="noStrike" cap="none" baseline="0">
                <a:solidFill>
                  <a:srgbClr val="7F7F7F"/>
                </a:solidFill>
                <a:latin typeface="Questrial"/>
                <a:ea typeface="Questrial"/>
                <a:cs typeface="Questrial"/>
                <a:sym typeface="Questrial"/>
              </a:defRPr>
            </a:lvl2pPr>
            <a:lvl3pPr marL="1143000" marR="0" indent="-127000" algn="l" rtl="0">
              <a:spcBef>
                <a:spcPts val="320"/>
              </a:spcBef>
              <a:buClr>
                <a:srgbClr val="7F7F7F"/>
              </a:buClr>
              <a:buFont typeface="Arial"/>
              <a:buChar char="•"/>
              <a:defRPr sz="1600" b="0" i="0" u="none" strike="noStrike" cap="none" baseline="0">
                <a:solidFill>
                  <a:srgbClr val="7F7F7F"/>
                </a:solidFill>
                <a:latin typeface="Questrial"/>
                <a:ea typeface="Questrial"/>
                <a:cs typeface="Questrial"/>
                <a:sym typeface="Questrial"/>
              </a:defRPr>
            </a:lvl3pPr>
            <a:lvl4pPr marL="1600200" marR="0" indent="-127000" algn="l" rtl="0">
              <a:spcBef>
                <a:spcPts val="320"/>
              </a:spcBef>
              <a:buClr>
                <a:srgbClr val="7F7F7F"/>
              </a:buClr>
              <a:buFont typeface="Courier New"/>
              <a:buChar char="o"/>
              <a:defRPr sz="1600" b="0" i="0" u="none" strike="noStrike" cap="none" baseline="0">
                <a:solidFill>
                  <a:srgbClr val="7F7F7F"/>
                </a:solidFill>
                <a:latin typeface="Questrial"/>
                <a:ea typeface="Questrial"/>
                <a:cs typeface="Questrial"/>
                <a:sym typeface="Questrial"/>
              </a:defRPr>
            </a:lvl4pPr>
            <a:lvl5pPr marL="2057400" marR="0" indent="-127000" algn="l" rtl="0">
              <a:spcBef>
                <a:spcPts val="320"/>
              </a:spcBef>
              <a:buClr>
                <a:srgbClr val="7F7F7F"/>
              </a:buClr>
              <a:buFont typeface="Arial"/>
              <a:buChar char="•"/>
              <a:defRPr sz="1600" b="0" i="0" u="none" strike="noStrike" cap="none" baseline="0">
                <a:solidFill>
                  <a:srgbClr val="7F7F7F"/>
                </a:solidFill>
                <a:latin typeface="Questrial"/>
                <a:ea typeface="Questrial"/>
                <a:cs typeface="Questrial"/>
                <a:sym typeface="Questrial"/>
              </a:defRPr>
            </a:lvl5pPr>
            <a:lvl6pPr marL="2514600" marR="0" indent="-127000" algn="l" rtl="0">
              <a:spcBef>
                <a:spcPts val="320"/>
              </a:spcBef>
              <a:buClr>
                <a:srgbClr val="7F7F7F"/>
              </a:buClr>
              <a:buFont typeface="Courier New"/>
              <a:buChar char="o"/>
              <a:defRPr sz="1600" b="0" i="0" u="none" strike="noStrike" cap="none" baseline="0">
                <a:solidFill>
                  <a:srgbClr val="7F7F7F"/>
                </a:solidFill>
                <a:latin typeface="Questrial"/>
                <a:ea typeface="Questrial"/>
                <a:cs typeface="Questrial"/>
                <a:sym typeface="Questrial"/>
              </a:defRPr>
            </a:lvl6pPr>
            <a:lvl7pPr marL="2971800" marR="0" indent="-127000" algn="l" rtl="0">
              <a:spcBef>
                <a:spcPts val="320"/>
              </a:spcBef>
              <a:buClr>
                <a:srgbClr val="7F7F7F"/>
              </a:buClr>
              <a:buFont typeface="Arial"/>
              <a:buChar char="•"/>
              <a:defRPr sz="1600" b="0" i="0" u="none" strike="noStrike" cap="none" baseline="0">
                <a:solidFill>
                  <a:srgbClr val="7F7F7F"/>
                </a:solidFill>
                <a:latin typeface="Questrial"/>
                <a:ea typeface="Questrial"/>
                <a:cs typeface="Questrial"/>
                <a:sym typeface="Questrial"/>
              </a:defRPr>
            </a:lvl7pPr>
            <a:lvl8pPr marL="3429000" marR="0" indent="-127000" algn="l" rtl="0">
              <a:spcBef>
                <a:spcPts val="320"/>
              </a:spcBef>
              <a:buClr>
                <a:srgbClr val="7F7F7F"/>
              </a:buClr>
              <a:buFont typeface="Courier New"/>
              <a:buChar char="o"/>
              <a:defRPr sz="1600" b="0" i="0" u="none" strike="noStrike" cap="none" baseline="0">
                <a:solidFill>
                  <a:srgbClr val="7F7F7F"/>
                </a:solidFill>
                <a:latin typeface="Questrial"/>
                <a:ea typeface="Questrial"/>
                <a:cs typeface="Questrial"/>
                <a:sym typeface="Questrial"/>
              </a:defRPr>
            </a:lvl8pPr>
            <a:lvl9pPr marL="3886200" marR="0" indent="-127000" algn="l" rtl="0">
              <a:spcBef>
                <a:spcPts val="320"/>
              </a:spcBef>
              <a:buClr>
                <a:srgbClr val="7F7F7F"/>
              </a:buClr>
              <a:buFont typeface="Arial"/>
              <a:buChar char="•"/>
              <a:defRPr sz="1600" b="0" i="0" u="none" strike="noStrike" cap="none" baseline="0">
                <a:solidFill>
                  <a:srgbClr val="7F7F7F"/>
                </a:solidFill>
                <a:latin typeface="Questrial"/>
                <a:ea typeface="Questrial"/>
                <a:cs typeface="Questrial"/>
                <a:sym typeface="Questrial"/>
              </a:defRPr>
            </a:lvl9pPr>
          </a:lstStyle>
          <a:p>
            <a:endParaRPr/>
          </a:p>
        </p:txBody>
      </p:sp>
      <p:sp>
        <p:nvSpPr>
          <p:cNvPr id="11" name="Shape 11"/>
          <p:cNvSpPr txBox="1">
            <a:spLocks noGrp="1"/>
          </p:cNvSpPr>
          <p:nvPr>
            <p:ph type="dt" idx="10"/>
          </p:nvPr>
        </p:nvSpPr>
        <p:spPr>
          <a:xfrm>
            <a:off x="6363346" y="6356350"/>
            <a:ext cx="2085975"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12" name="Shape 12"/>
          <p:cNvSpPr txBox="1">
            <a:spLocks noGrp="1"/>
          </p:cNvSpPr>
          <p:nvPr>
            <p:ph type="ftr" idx="11"/>
          </p:nvPr>
        </p:nvSpPr>
        <p:spPr>
          <a:xfrm>
            <a:off x="659164" y="6356350"/>
            <a:ext cx="2847975"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595959"/>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2pPr>
            <a:lvl3pPr marL="914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3pPr>
            <a:lvl4pPr marL="1371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4pPr>
            <a:lvl5pPr marL="18288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5pPr>
            <a:lvl6pPr marL="22860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6pPr>
            <a:lvl7pPr marL="27432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7pPr>
            <a:lvl8pPr marL="32004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8pPr>
            <a:lvl9pPr marL="3657600" marR="0" indent="0" algn="l" rtl="0">
              <a:spcBef>
                <a:spcPts val="0"/>
              </a:spcBef>
              <a:defRPr sz="18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sldNum" idx="12"/>
          </p:nvPr>
        </p:nvSpPr>
        <p:spPr>
          <a:xfrm>
            <a:off x="8543278" y="6356350"/>
            <a:ext cx="561975" cy="365125"/>
          </a:xfrm>
          <a:prstGeom prst="rect">
            <a:avLst/>
          </a:prstGeom>
          <a:noFill/>
          <a:ln>
            <a:noFill/>
          </a:ln>
        </p:spPr>
        <p:txBody>
          <a:bodyPr lIns="27425" tIns="45700" rIns="45700" bIns="45700" anchor="ctr" anchorCtr="0">
            <a:noAutofit/>
          </a:bodyPr>
          <a:lstStyle/>
          <a:p>
            <a:pPr marL="0" marR="0" lvl="0" indent="0" algn="l" rtl="0">
              <a:spcBef>
                <a:spcPts val="0"/>
              </a:spcBef>
              <a:buSzPct val="25000"/>
              <a:buNone/>
            </a:pPr>
            <a:fld id="{00000000-1234-1234-1234-123412341234}" type="slidenum">
              <a:rPr lang="en-US" sz="1200" b="0" i="0" u="none" strike="noStrike" cap="none" baseline="0">
                <a:solidFill>
                  <a:srgbClr val="595959"/>
                </a:solidFill>
                <a:latin typeface="Questrial"/>
                <a:ea typeface="Questrial"/>
                <a:cs typeface="Questrial"/>
                <a:sym typeface="Questrial"/>
              </a:rPr>
              <a:t>‹#›</a:t>
            </a:fld>
            <a:endParaRPr lang="en-US" sz="1200" b="0" i="0" u="none" strike="noStrike" cap="none" baseline="0">
              <a:solidFill>
                <a:srgbClr val="595959"/>
              </a:solidFill>
              <a:latin typeface="Questrial"/>
              <a:ea typeface="Questrial"/>
              <a:cs typeface="Questrial"/>
              <a:sym typeface="Questrial"/>
            </a:endParaRPr>
          </a:p>
        </p:txBody>
      </p:sp>
      <p:sp>
        <p:nvSpPr>
          <p:cNvPr id="14" name="Shape 14"/>
          <p:cNvSpPr/>
          <p:nvPr/>
        </p:nvSpPr>
        <p:spPr>
          <a:xfrm>
            <a:off x="8457760" y="6499383"/>
            <a:ext cx="84771" cy="84771"/>
          </a:xfrm>
          <a:prstGeom prst="ellipse">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 name="Shape 15"/>
          <p:cNvSpPr/>
          <p:nvPr/>
        </p:nvSpPr>
        <p:spPr>
          <a:xfrm>
            <a:off x="569118" y="6499383"/>
            <a:ext cx="84771" cy="84771"/>
          </a:xfrm>
          <a:prstGeom prst="ellipse">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a:stretch/>
        </p:blipFill>
        <p:spPr>
          <a:xfrm>
            <a:off x="7749539" y="5943600"/>
            <a:ext cx="1394459" cy="914400"/>
          </a:xfrm>
          <a:prstGeom prst="rect">
            <a:avLst/>
          </a:prstGeom>
          <a:noFill/>
          <a:ln>
            <a:noFill/>
          </a:ln>
        </p:spPr>
      </p:pic>
      <p:sp>
        <p:nvSpPr>
          <p:cNvPr id="90" name="Shape 90"/>
          <p:cNvSpPr/>
          <p:nvPr/>
        </p:nvSpPr>
        <p:spPr>
          <a:xfrm>
            <a:off x="685800" y="457200"/>
            <a:ext cx="7760970" cy="36009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a:solidFill>
                  <a:srgbClr val="FF0000"/>
                </a:solidFill>
                <a:latin typeface="Times New Roman"/>
                <a:ea typeface="Times New Roman"/>
                <a:cs typeface="Times New Roman"/>
                <a:sym typeface="Times New Roman"/>
              </a:rPr>
              <a:t>Development and Characterization of Lidocaine Transdermal System with </a:t>
            </a:r>
            <a:r>
              <a:rPr lang="en-US" sz="3200" b="1" i="1" u="none" strike="noStrike" cap="none" baseline="0">
                <a:solidFill>
                  <a:srgbClr val="FF0000"/>
                </a:solidFill>
                <a:latin typeface="Times New Roman"/>
                <a:ea typeface="Times New Roman"/>
                <a:cs typeface="Times New Roman"/>
                <a:sym typeface="Times New Roman"/>
              </a:rPr>
              <a:t>In-Situ </a:t>
            </a:r>
            <a:r>
              <a:rPr lang="en-US" sz="3200" b="1" i="0" u="none" strike="noStrike" cap="none" baseline="0">
                <a:solidFill>
                  <a:srgbClr val="FF0000"/>
                </a:solidFill>
                <a:latin typeface="Times New Roman"/>
                <a:ea typeface="Times New Roman"/>
                <a:cs typeface="Times New Roman"/>
                <a:sym typeface="Times New Roman"/>
              </a:rPr>
              <a:t>Self-Emulsifying Nanosystem (</a:t>
            </a:r>
            <a:r>
              <a:rPr lang="en-US" sz="3200" b="1" i="1" u="none" strike="noStrike" cap="none" baseline="0">
                <a:solidFill>
                  <a:srgbClr val="FF0000"/>
                </a:solidFill>
                <a:latin typeface="Times New Roman"/>
                <a:ea typeface="Times New Roman"/>
                <a:cs typeface="Times New Roman"/>
                <a:sym typeface="Times New Roman"/>
              </a:rPr>
              <a:t>i-SENS</a:t>
            </a:r>
            <a:r>
              <a:rPr lang="en-US" sz="3200" b="1" i="0" u="none" strike="noStrike" cap="none" baseline="0">
                <a:solidFill>
                  <a:srgbClr val="FF0000"/>
                </a:solidFill>
                <a:latin typeface="Times New Roman"/>
                <a:ea typeface="Times New Roman"/>
                <a:cs typeface="Times New Roman"/>
                <a:sym typeface="Times New Roman"/>
              </a:rPr>
              <a:t>)</a:t>
            </a:r>
          </a:p>
          <a:p>
            <a:pPr marL="0" marR="0" lvl="0" indent="0" algn="ctr" rtl="0">
              <a:spcBef>
                <a:spcPts val="0"/>
              </a:spcBef>
              <a:buNone/>
            </a:pPr>
            <a:endParaRPr sz="3200" b="1" i="0" u="none" strike="noStrike" cap="none" baseline="0">
              <a:solidFill>
                <a:srgbClr val="FF0000"/>
              </a:solidFill>
              <a:latin typeface="Times New Roman"/>
              <a:ea typeface="Times New Roman"/>
              <a:cs typeface="Times New Roman"/>
              <a:sym typeface="Times New Roman"/>
            </a:endParaRPr>
          </a:p>
          <a:p>
            <a:pPr marL="0" marR="0" lvl="0" indent="0" algn="ctr" rtl="0">
              <a:spcBef>
                <a:spcPts val="0"/>
              </a:spcBef>
              <a:buSzPct val="25000"/>
              <a:buNone/>
            </a:pPr>
            <a:r>
              <a:rPr lang="en-US" sz="3200" b="1" i="0" u="none" strike="noStrike" cap="none" baseline="0">
                <a:solidFill>
                  <a:srgbClr val="0000FF"/>
                </a:solidFill>
                <a:latin typeface="Times New Roman"/>
                <a:ea typeface="Times New Roman"/>
                <a:cs typeface="Times New Roman"/>
                <a:sym typeface="Times New Roman"/>
              </a:rPr>
              <a:t>International Conference and Expo on Biopharmaceutics </a:t>
            </a:r>
          </a:p>
          <a:p>
            <a:pPr marL="0" marR="0" lvl="0" indent="0" algn="ctr" rtl="0">
              <a:spcBef>
                <a:spcPts val="0"/>
              </a:spcBef>
              <a:buNone/>
            </a:pPr>
            <a:endParaRPr sz="3600" b="1" i="0" u="none" strike="noStrike" cap="none" baseline="0">
              <a:solidFill>
                <a:srgbClr val="FF0000"/>
              </a:solidFill>
              <a:latin typeface="Times New Roman"/>
              <a:ea typeface="Times New Roman"/>
              <a:cs typeface="Times New Roman"/>
              <a:sym typeface="Times New Roman"/>
            </a:endParaRPr>
          </a:p>
        </p:txBody>
      </p:sp>
      <p:sp>
        <p:nvSpPr>
          <p:cNvPr id="91" name="Shape 91"/>
          <p:cNvSpPr txBox="1"/>
          <p:nvPr/>
        </p:nvSpPr>
        <p:spPr>
          <a:xfrm>
            <a:off x="2383244" y="4038600"/>
            <a:ext cx="4760737" cy="224676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0" i="0" u="sng" strike="noStrike" cap="none" baseline="0">
                <a:solidFill>
                  <a:srgbClr val="FF0000"/>
                </a:solidFill>
                <a:latin typeface="Times New Roman"/>
                <a:ea typeface="Times New Roman"/>
                <a:cs typeface="Times New Roman"/>
                <a:sym typeface="Times New Roman"/>
              </a:rPr>
              <a:t>Presented By</a:t>
            </a:r>
            <a:r>
              <a:rPr lang="en-US" sz="2800" b="0" i="0" u="none" strike="noStrike" cap="none" baseline="0">
                <a:solidFill>
                  <a:srgbClr val="000000"/>
                </a:solidFill>
                <a:latin typeface="Times New Roman"/>
                <a:ea typeface="Times New Roman"/>
                <a:cs typeface="Times New Roman"/>
                <a:sym typeface="Times New Roman"/>
              </a:rPr>
              <a:t>:</a:t>
            </a:r>
          </a:p>
          <a:p>
            <a:pPr marL="0" marR="0" lvl="0" indent="0" algn="ctr" rtl="0">
              <a:spcBef>
                <a:spcPts val="0"/>
              </a:spcBef>
              <a:buSzPct val="25000"/>
              <a:buNone/>
            </a:pPr>
            <a:r>
              <a:rPr lang="en-US" sz="2800" b="0" i="0" u="none" strike="noStrike" cap="none" baseline="0">
                <a:solidFill>
                  <a:srgbClr val="000000"/>
                </a:solidFill>
                <a:latin typeface="Times New Roman"/>
                <a:ea typeface="Times New Roman"/>
                <a:cs typeface="Times New Roman"/>
                <a:sym typeface="Times New Roman"/>
              </a:rPr>
              <a:t>Meghana Vidiyala</a:t>
            </a:r>
          </a:p>
          <a:p>
            <a:pPr marL="0" marR="0" lvl="0" indent="0" algn="ctr" rtl="0">
              <a:spcBef>
                <a:spcPts val="0"/>
              </a:spcBef>
              <a:buSzPct val="25000"/>
              <a:buNone/>
            </a:pPr>
            <a:r>
              <a:rPr lang="en-US" sz="2800" b="0" i="0" u="none" strike="noStrike" cap="none" baseline="0">
                <a:solidFill>
                  <a:srgbClr val="000000"/>
                </a:solidFill>
                <a:latin typeface="Times New Roman"/>
                <a:ea typeface="Times New Roman"/>
                <a:cs typeface="Times New Roman"/>
                <a:sym typeface="Times New Roman"/>
              </a:rPr>
              <a:t>Ascent Pharmaceuticals Inc. </a:t>
            </a:r>
          </a:p>
          <a:p>
            <a:pPr marL="0" marR="0" lvl="0" indent="0" algn="ctr" rtl="0">
              <a:spcBef>
                <a:spcPts val="0"/>
              </a:spcBef>
              <a:buNone/>
            </a:pPr>
            <a:endParaRPr sz="2800" b="0" i="0" u="none" strike="noStrike" cap="none" baseline="0">
              <a:solidFill>
                <a:srgbClr val="000000"/>
              </a:solidFill>
              <a:latin typeface="Times New Roman"/>
              <a:ea typeface="Times New Roman"/>
              <a:cs typeface="Times New Roman"/>
              <a:sym typeface="Times New Roman"/>
            </a:endParaRPr>
          </a:p>
          <a:p>
            <a:pPr marL="0" marR="0" lvl="0" indent="0" algn="l" rtl="0">
              <a:spcBef>
                <a:spcPts val="0"/>
              </a:spcBef>
              <a:buNone/>
            </a:pPr>
            <a:endParaRPr sz="2800" b="0" i="0" u="none" strike="noStrike" cap="none" baseline="0">
              <a:solidFill>
                <a:srgbClr val="000000"/>
              </a:solidFill>
              <a:latin typeface="Times New Roman"/>
              <a:ea typeface="Times New Roman"/>
              <a:cs typeface="Times New Roman"/>
              <a:sym typeface="Times New Roman"/>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296" name="Shape 296"/>
          <p:cNvSpPr txBox="1"/>
          <p:nvPr/>
        </p:nvSpPr>
        <p:spPr>
          <a:xfrm>
            <a:off x="838200" y="1219200"/>
            <a:ext cx="7695510"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rgbClr val="000000"/>
                </a:solidFill>
                <a:latin typeface="Times New Roman"/>
                <a:ea typeface="Times New Roman"/>
                <a:cs typeface="Times New Roman"/>
                <a:sym typeface="Times New Roman"/>
              </a:rPr>
              <a:t>Preparation of </a:t>
            </a:r>
            <a:r>
              <a:rPr lang="en-US" sz="2200" b="1" i="1" u="none" strike="noStrike" cap="none" baseline="0">
                <a:solidFill>
                  <a:srgbClr val="000000"/>
                </a:solidFill>
                <a:latin typeface="Times New Roman"/>
                <a:ea typeface="Times New Roman"/>
                <a:cs typeface="Times New Roman"/>
                <a:sym typeface="Times New Roman"/>
              </a:rPr>
              <a:t>in-Situ </a:t>
            </a:r>
            <a:r>
              <a:rPr lang="en-US" sz="2200" b="1" i="0" u="none" strike="noStrike" cap="none" baseline="0">
                <a:solidFill>
                  <a:srgbClr val="000000"/>
                </a:solidFill>
                <a:latin typeface="Times New Roman"/>
                <a:ea typeface="Times New Roman"/>
                <a:cs typeface="Times New Roman"/>
                <a:sym typeface="Times New Roman"/>
              </a:rPr>
              <a:t>Self-Emulsifying NanoSystem (</a:t>
            </a:r>
            <a:r>
              <a:rPr lang="en-US" sz="2200" b="1" i="1" u="none" strike="noStrike" cap="none" baseline="0">
                <a:solidFill>
                  <a:srgbClr val="000000"/>
                </a:solidFill>
                <a:latin typeface="Times New Roman"/>
                <a:ea typeface="Times New Roman"/>
                <a:cs typeface="Times New Roman"/>
                <a:sym typeface="Times New Roman"/>
              </a:rPr>
              <a:t>i-</a:t>
            </a:r>
            <a:r>
              <a:rPr lang="en-US" sz="2200" b="1" i="0" u="none" strike="noStrike" cap="none" baseline="0">
                <a:solidFill>
                  <a:srgbClr val="000000"/>
                </a:solidFill>
                <a:latin typeface="Times New Roman"/>
                <a:ea typeface="Times New Roman"/>
                <a:cs typeface="Times New Roman"/>
                <a:sym typeface="Times New Roman"/>
              </a:rPr>
              <a:t>SENS):</a:t>
            </a:r>
          </a:p>
        </p:txBody>
      </p:sp>
      <p:sp>
        <p:nvSpPr>
          <p:cNvPr id="297" name="Shape 297"/>
          <p:cNvSpPr txBox="1"/>
          <p:nvPr/>
        </p:nvSpPr>
        <p:spPr>
          <a:xfrm>
            <a:off x="609600" y="1981200"/>
            <a:ext cx="8153399"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Lidocaine </a:t>
            </a:r>
            <a:r>
              <a:rPr lang="en-US" sz="1800" b="0" i="1" u="none" strike="noStrike" cap="none" baseline="0">
                <a:solidFill>
                  <a:schemeClr val="dk1"/>
                </a:solidFill>
                <a:latin typeface="Times New Roman"/>
                <a:ea typeface="Times New Roman"/>
                <a:cs typeface="Times New Roman"/>
                <a:sym typeface="Times New Roman"/>
              </a:rPr>
              <a:t>i-SENS</a:t>
            </a:r>
            <a:r>
              <a:rPr lang="en-US" sz="1800" b="0" i="0" u="none" strike="noStrike" cap="none" baseline="0">
                <a:solidFill>
                  <a:schemeClr val="dk1"/>
                </a:solidFill>
                <a:latin typeface="Times New Roman"/>
                <a:ea typeface="Times New Roman"/>
                <a:cs typeface="Times New Roman"/>
                <a:sym typeface="Times New Roman"/>
              </a:rPr>
              <a:t> was prepared by dissolving Lidocaine in a hydrophilic, lipophilic, surfactant and co-surfactant matrix. The resultant was a clear isotropic mixture.  </a:t>
            </a:r>
          </a:p>
        </p:txBody>
      </p:sp>
      <p:sp>
        <p:nvSpPr>
          <p:cNvPr id="298" name="Shape 298"/>
          <p:cNvSpPr txBox="1"/>
          <p:nvPr/>
        </p:nvSpPr>
        <p:spPr>
          <a:xfrm>
            <a:off x="2285999" y="40486"/>
            <a:ext cx="4983255"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pic>
        <p:nvPicPr>
          <p:cNvPr id="299" name="Shape 299"/>
          <p:cNvPicPr preferRelativeResize="0"/>
          <p:nvPr/>
        </p:nvPicPr>
        <p:blipFill rotWithShape="1">
          <a:blip r:embed="rId3">
            <a:alphaModFix/>
          </a:blip>
          <a:srcRect/>
          <a:stretch/>
        </p:blipFill>
        <p:spPr>
          <a:xfrm>
            <a:off x="2286000" y="3352800"/>
            <a:ext cx="6188710" cy="1676399"/>
          </a:xfrm>
          <a:prstGeom prst="rect">
            <a:avLst/>
          </a:prstGeom>
          <a:noFill/>
          <a:ln>
            <a:noFill/>
          </a:ln>
        </p:spPr>
      </p:pic>
    </p:spTree>
    <p:extLst>
      <p:ext uri="{BB962C8B-B14F-4D97-AF65-F5344CB8AC3E}">
        <p14:creationId xmlns:p14="http://schemas.microsoft.com/office/powerpoint/2010/main" val="117731055"/>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06" name="Shape 306"/>
          <p:cNvSpPr txBox="1"/>
          <p:nvPr/>
        </p:nvSpPr>
        <p:spPr>
          <a:xfrm>
            <a:off x="1371600" y="990600"/>
            <a:ext cx="6932468"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rgbClr val="000000"/>
                </a:solidFill>
                <a:latin typeface="Times New Roman"/>
                <a:ea typeface="Times New Roman"/>
                <a:cs typeface="Times New Roman"/>
                <a:sym typeface="Times New Roman"/>
              </a:rPr>
              <a:t>Preparation of Transdermal patches containing </a:t>
            </a:r>
            <a:r>
              <a:rPr lang="en-US" sz="2200" b="1" i="1" u="none" strike="noStrike" cap="none" baseline="0">
                <a:solidFill>
                  <a:srgbClr val="000000"/>
                </a:solidFill>
                <a:latin typeface="Times New Roman"/>
                <a:ea typeface="Times New Roman"/>
                <a:cs typeface="Times New Roman"/>
                <a:sym typeface="Times New Roman"/>
              </a:rPr>
              <a:t>i-</a:t>
            </a:r>
            <a:r>
              <a:rPr lang="en-US" sz="2200" b="1" i="0" u="none" strike="noStrike" cap="none" baseline="0">
                <a:solidFill>
                  <a:srgbClr val="000000"/>
                </a:solidFill>
                <a:latin typeface="Times New Roman"/>
                <a:ea typeface="Times New Roman"/>
                <a:cs typeface="Times New Roman"/>
                <a:sym typeface="Times New Roman"/>
              </a:rPr>
              <a:t>SENS: </a:t>
            </a:r>
          </a:p>
        </p:txBody>
      </p:sp>
      <p:sp>
        <p:nvSpPr>
          <p:cNvPr id="307" name="Shape 307"/>
          <p:cNvSpPr txBox="1"/>
          <p:nvPr/>
        </p:nvSpPr>
        <p:spPr>
          <a:xfrm>
            <a:off x="533400" y="1447800"/>
            <a:ext cx="8153399"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Lidocaine </a:t>
            </a:r>
            <a:r>
              <a:rPr lang="en-US" sz="1800" b="0" i="1" u="none" strike="noStrike" cap="none" baseline="0">
                <a:solidFill>
                  <a:schemeClr val="dk1"/>
                </a:solidFill>
                <a:latin typeface="Times New Roman"/>
                <a:ea typeface="Times New Roman"/>
                <a:cs typeface="Times New Roman"/>
                <a:sym typeface="Times New Roman"/>
              </a:rPr>
              <a:t>i-SENS</a:t>
            </a:r>
            <a:r>
              <a:rPr lang="en-US" sz="1800" b="0" i="0" u="none" strike="noStrike" cap="none" baseline="0">
                <a:solidFill>
                  <a:schemeClr val="dk1"/>
                </a:solidFill>
                <a:latin typeface="Times New Roman"/>
                <a:ea typeface="Times New Roman"/>
                <a:cs typeface="Times New Roman"/>
                <a:sym typeface="Times New Roman"/>
              </a:rPr>
              <a:t> was added to a base to create a formulation for a transdermal system. This formulation was coated on a felt using the Optimags Coating Machine with optimized parameters. </a:t>
            </a:r>
          </a:p>
        </p:txBody>
      </p:sp>
      <p:sp>
        <p:nvSpPr>
          <p:cNvPr id="308" name="Shape 308"/>
          <p:cNvSpPr txBox="1"/>
          <p:nvPr/>
        </p:nvSpPr>
        <p:spPr>
          <a:xfrm>
            <a:off x="2150222" y="40486"/>
            <a:ext cx="4983255"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pic>
        <p:nvPicPr>
          <p:cNvPr id="309" name="Shape 309"/>
          <p:cNvPicPr preferRelativeResize="0"/>
          <p:nvPr/>
        </p:nvPicPr>
        <p:blipFill rotWithShape="1">
          <a:blip r:embed="rId3">
            <a:alphaModFix/>
          </a:blip>
          <a:srcRect/>
          <a:stretch/>
        </p:blipFill>
        <p:spPr>
          <a:xfrm>
            <a:off x="1828800" y="2362200"/>
            <a:ext cx="5626100" cy="4406900"/>
          </a:xfrm>
          <a:prstGeom prst="rect">
            <a:avLst/>
          </a:prstGeom>
          <a:noFill/>
          <a:ln>
            <a:noFill/>
          </a:ln>
        </p:spPr>
      </p:pic>
    </p:spTree>
    <p:extLst>
      <p:ext uri="{BB962C8B-B14F-4D97-AF65-F5344CB8AC3E}">
        <p14:creationId xmlns:p14="http://schemas.microsoft.com/office/powerpoint/2010/main" val="347184122"/>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15" name="Shape 315"/>
          <p:cNvSpPr txBox="1"/>
          <p:nvPr/>
        </p:nvSpPr>
        <p:spPr>
          <a:xfrm>
            <a:off x="2080372" y="12412"/>
            <a:ext cx="498325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a:t>
            </a:r>
          </a:p>
        </p:txBody>
      </p:sp>
      <p:sp>
        <p:nvSpPr>
          <p:cNvPr id="316" name="Shape 316"/>
          <p:cNvSpPr txBox="1"/>
          <p:nvPr/>
        </p:nvSpPr>
        <p:spPr>
          <a:xfrm>
            <a:off x="3810000" y="6019800"/>
            <a:ext cx="1774845"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i="0" u="none" strike="noStrike" cap="none" baseline="0" dirty="0">
                <a:solidFill>
                  <a:schemeClr val="dk1"/>
                </a:solidFill>
                <a:latin typeface="Times New Roman"/>
                <a:ea typeface="Times New Roman"/>
                <a:cs typeface="Times New Roman"/>
                <a:sym typeface="Times New Roman"/>
              </a:rPr>
              <a:t>Fig </a:t>
            </a:r>
            <a:r>
              <a:rPr lang="en-US" sz="1200" b="1" i="0" u="none" strike="noStrike" cap="none" baseline="0" dirty="0" smtClean="0">
                <a:solidFill>
                  <a:schemeClr val="dk1"/>
                </a:solidFill>
                <a:latin typeface="Times New Roman"/>
                <a:ea typeface="Times New Roman"/>
                <a:cs typeface="Times New Roman"/>
                <a:sym typeface="Times New Roman"/>
              </a:rPr>
              <a:t>7: </a:t>
            </a:r>
            <a:r>
              <a:rPr lang="en-US" sz="1200" b="1" i="0" u="none" strike="noStrike" cap="none" baseline="0" dirty="0">
                <a:solidFill>
                  <a:schemeClr val="dk1"/>
                </a:solidFill>
                <a:latin typeface="Times New Roman"/>
                <a:ea typeface="Times New Roman"/>
                <a:cs typeface="Times New Roman"/>
                <a:sym typeface="Times New Roman"/>
              </a:rPr>
              <a:t>Coating Machine</a:t>
            </a:r>
          </a:p>
        </p:txBody>
      </p:sp>
      <p:pic>
        <p:nvPicPr>
          <p:cNvPr id="317" name="Shape 317"/>
          <p:cNvPicPr preferRelativeResize="0"/>
          <p:nvPr/>
        </p:nvPicPr>
        <p:blipFill rotWithShape="1">
          <a:blip r:embed="rId3">
            <a:alphaModFix/>
          </a:blip>
          <a:srcRect/>
          <a:stretch/>
        </p:blipFill>
        <p:spPr>
          <a:xfrm>
            <a:off x="1295400" y="990600"/>
            <a:ext cx="6553200" cy="4914899"/>
          </a:xfrm>
          <a:prstGeom prst="rect">
            <a:avLst/>
          </a:prstGeom>
          <a:noFill/>
          <a:ln w="28575">
            <a:solidFill>
              <a:srgbClr val="FF0000"/>
            </a:solidFill>
          </a:ln>
        </p:spPr>
      </p:pic>
    </p:spTree>
    <p:extLst>
      <p:ext uri="{BB962C8B-B14F-4D97-AF65-F5344CB8AC3E}">
        <p14:creationId xmlns:p14="http://schemas.microsoft.com/office/powerpoint/2010/main" val="3478444261"/>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24" name="Shape 324"/>
          <p:cNvSpPr txBox="1"/>
          <p:nvPr/>
        </p:nvSpPr>
        <p:spPr>
          <a:xfrm>
            <a:off x="2080371" y="12412"/>
            <a:ext cx="498325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a:t>
            </a:r>
          </a:p>
        </p:txBody>
      </p:sp>
      <p:sp>
        <p:nvSpPr>
          <p:cNvPr id="325" name="Shape 325"/>
          <p:cNvSpPr txBox="1"/>
          <p:nvPr/>
        </p:nvSpPr>
        <p:spPr>
          <a:xfrm>
            <a:off x="3352800" y="6019800"/>
            <a:ext cx="2993126"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i="0" u="none" strike="noStrike" cap="none" baseline="0" dirty="0">
                <a:solidFill>
                  <a:schemeClr val="dk1"/>
                </a:solidFill>
                <a:latin typeface="Times New Roman"/>
                <a:ea typeface="Times New Roman"/>
                <a:cs typeface="Times New Roman"/>
                <a:sym typeface="Times New Roman"/>
              </a:rPr>
              <a:t>Fig </a:t>
            </a:r>
            <a:r>
              <a:rPr lang="en-US" sz="1200" b="1" i="0" u="none" strike="noStrike" cap="none" baseline="0" dirty="0" smtClean="0">
                <a:solidFill>
                  <a:schemeClr val="dk1"/>
                </a:solidFill>
                <a:latin typeface="Times New Roman"/>
                <a:ea typeface="Times New Roman"/>
                <a:cs typeface="Times New Roman"/>
                <a:sym typeface="Times New Roman"/>
              </a:rPr>
              <a:t>8: </a:t>
            </a:r>
            <a:r>
              <a:rPr lang="en-US" sz="1200" b="1" i="0" u="none" strike="noStrike" cap="none" baseline="0" dirty="0" err="1">
                <a:solidFill>
                  <a:schemeClr val="dk1"/>
                </a:solidFill>
                <a:latin typeface="Times New Roman"/>
                <a:ea typeface="Times New Roman"/>
                <a:cs typeface="Times New Roman"/>
                <a:sym typeface="Times New Roman"/>
              </a:rPr>
              <a:t>Harro</a:t>
            </a:r>
            <a:r>
              <a:rPr lang="en-US" sz="1200" b="1" i="0" u="none" strike="noStrike" cap="none" baseline="0" dirty="0">
                <a:solidFill>
                  <a:schemeClr val="dk1"/>
                </a:solidFill>
                <a:latin typeface="Times New Roman"/>
                <a:ea typeface="Times New Roman"/>
                <a:cs typeface="Times New Roman"/>
                <a:sym typeface="Times New Roman"/>
              </a:rPr>
              <a:t> </a:t>
            </a:r>
            <a:r>
              <a:rPr lang="en-US" sz="1200" b="1" i="0" u="none" strike="noStrike" cap="none" baseline="0" dirty="0" err="1">
                <a:solidFill>
                  <a:schemeClr val="dk1"/>
                </a:solidFill>
                <a:latin typeface="Times New Roman"/>
                <a:ea typeface="Times New Roman"/>
                <a:cs typeface="Times New Roman"/>
                <a:sym typeface="Times New Roman"/>
              </a:rPr>
              <a:t>Hofliger</a:t>
            </a:r>
            <a:r>
              <a:rPr lang="en-US" sz="1200" b="1" i="0" u="none" strike="noStrike" cap="none" baseline="0" dirty="0">
                <a:solidFill>
                  <a:schemeClr val="dk1"/>
                </a:solidFill>
                <a:latin typeface="Times New Roman"/>
                <a:ea typeface="Times New Roman"/>
                <a:cs typeface="Times New Roman"/>
                <a:sym typeface="Times New Roman"/>
              </a:rPr>
              <a:t> Packaging Machine</a:t>
            </a:r>
          </a:p>
        </p:txBody>
      </p:sp>
      <p:pic>
        <p:nvPicPr>
          <p:cNvPr id="326" name="Shape 326"/>
          <p:cNvPicPr preferRelativeResize="0"/>
          <p:nvPr/>
        </p:nvPicPr>
        <p:blipFill rotWithShape="1">
          <a:blip r:embed="rId3">
            <a:alphaModFix/>
          </a:blip>
          <a:srcRect/>
          <a:stretch/>
        </p:blipFill>
        <p:spPr>
          <a:xfrm>
            <a:off x="1447800" y="1066800"/>
            <a:ext cx="6248399" cy="4686300"/>
          </a:xfrm>
          <a:prstGeom prst="rect">
            <a:avLst/>
          </a:prstGeom>
          <a:noFill/>
          <a:ln w="28575">
            <a:solidFill>
              <a:srgbClr val="FF0000"/>
            </a:solidFill>
          </a:ln>
        </p:spPr>
      </p:pic>
    </p:spTree>
    <p:extLst>
      <p:ext uri="{BB962C8B-B14F-4D97-AF65-F5344CB8AC3E}">
        <p14:creationId xmlns:p14="http://schemas.microsoft.com/office/powerpoint/2010/main" val="2076715114"/>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pic>
        <p:nvPicPr>
          <p:cNvPr id="98" name="Shape 98"/>
          <p:cNvPicPr preferRelativeResize="0"/>
          <p:nvPr/>
        </p:nvPicPr>
        <p:blipFill rotWithShape="1">
          <a:blip r:embed="rId3">
            <a:alphaModFix/>
          </a:blip>
          <a:srcRect/>
          <a:stretch/>
        </p:blipFill>
        <p:spPr>
          <a:xfrm>
            <a:off x="7748586" y="5943600"/>
            <a:ext cx="1395412" cy="914400"/>
          </a:xfrm>
          <a:prstGeom prst="rect">
            <a:avLst/>
          </a:prstGeom>
          <a:noFill/>
          <a:ln>
            <a:noFill/>
          </a:ln>
        </p:spPr>
      </p:pic>
      <p:grpSp>
        <p:nvGrpSpPr>
          <p:cNvPr id="2" name="Group 1"/>
          <p:cNvGrpSpPr/>
          <p:nvPr/>
        </p:nvGrpSpPr>
        <p:grpSpPr>
          <a:xfrm>
            <a:off x="134273" y="1097139"/>
            <a:ext cx="3747095" cy="1890536"/>
            <a:chOff x="59219" y="3018510"/>
            <a:chExt cx="3747095" cy="1890536"/>
          </a:xfrm>
        </p:grpSpPr>
        <p:sp>
          <p:nvSpPr>
            <p:cNvPr id="101" name="Shape 101"/>
            <p:cNvSpPr/>
            <p:nvPr/>
          </p:nvSpPr>
          <p:spPr>
            <a:xfrm rot="10508372">
              <a:off x="834515" y="3018510"/>
              <a:ext cx="2971799" cy="1662113"/>
            </a:xfrm>
            <a:prstGeom prst="roundRect">
              <a:avLst>
                <a:gd name="adj" fmla="val 50000"/>
              </a:avLst>
            </a:prstGeom>
            <a:blipFill rotWithShape="1">
              <a:blip r:embed="rId4">
                <a:alphaModFix/>
                <a:extLst>
                  <a:ext uri="{BEBA8EAE-BF5A-486C-A8C5-ECC9F3942E4B}">
                    <a14:imgProps xmlns:a14="http://schemas.microsoft.com/office/drawing/2010/main">
                      <a14:imgLayer r:embed="rId5">
                        <a14:imgEffect>
                          <a14:brightnessContrast bright="-24000" contrast="-67000"/>
                        </a14:imgEffect>
                      </a14:imgLayer>
                    </a14:imgProps>
                  </a:ext>
                </a:extLst>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nvGrpSpPr>
            <p:cNvPr id="102" name="Shape 102"/>
            <p:cNvGrpSpPr/>
            <p:nvPr/>
          </p:nvGrpSpPr>
          <p:grpSpPr>
            <a:xfrm rot="10508372">
              <a:off x="59219" y="3385046"/>
              <a:ext cx="2971799" cy="1524000"/>
              <a:chOff x="838200" y="2150863"/>
              <a:chExt cx="2971799" cy="1524000"/>
            </a:xfrm>
          </p:grpSpPr>
          <p:grpSp>
            <p:nvGrpSpPr>
              <p:cNvPr id="103" name="Shape 103"/>
              <p:cNvGrpSpPr/>
              <p:nvPr/>
            </p:nvGrpSpPr>
            <p:grpSpPr>
              <a:xfrm>
                <a:off x="838200" y="2150863"/>
                <a:ext cx="2971799" cy="1524000"/>
                <a:chOff x="838200" y="2150863"/>
                <a:chExt cx="2971799" cy="1524000"/>
              </a:xfrm>
            </p:grpSpPr>
            <p:sp>
              <p:nvSpPr>
                <p:cNvPr id="104" name="Shape 104"/>
                <p:cNvSpPr/>
                <p:nvPr/>
              </p:nvSpPr>
              <p:spPr>
                <a:xfrm>
                  <a:off x="838200" y="2150863"/>
                  <a:ext cx="2971799" cy="1524000"/>
                </a:xfrm>
                <a:prstGeom prst="roundRect">
                  <a:avLst>
                    <a:gd name="adj" fmla="val 50000"/>
                  </a:avLst>
                </a:prstGeom>
                <a:solidFill>
                  <a:schemeClr val="lt2"/>
                </a:solidFill>
                <a:ln w="76200" cap="flat" cmpd="sng">
                  <a:solidFill>
                    <a:srgbClr val="A5A5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nvGrpSpPr>
                <p:cNvPr id="105" name="Shape 105"/>
                <p:cNvGrpSpPr/>
                <p:nvPr/>
              </p:nvGrpSpPr>
              <p:grpSpPr>
                <a:xfrm>
                  <a:off x="2603336" y="2239083"/>
                  <a:ext cx="552621" cy="439694"/>
                  <a:chOff x="4628978" y="3235168"/>
                  <a:chExt cx="724242" cy="640948"/>
                </a:xfrm>
              </p:grpSpPr>
              <p:sp>
                <p:nvSpPr>
                  <p:cNvPr id="106" name="Shape 10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07" name="Shape 10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08" name="Shape 10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09" name="Shape 10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0" name="Shape 11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1" name="Shape 11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2" name="Shape 11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3" name="Shape 11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4" name="Shape 11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15" name="Shape 115"/>
                <p:cNvGrpSpPr/>
                <p:nvPr/>
              </p:nvGrpSpPr>
              <p:grpSpPr>
                <a:xfrm>
                  <a:off x="2039851" y="2395903"/>
                  <a:ext cx="552621" cy="439694"/>
                  <a:chOff x="4628978" y="3235168"/>
                  <a:chExt cx="724242" cy="640948"/>
                </a:xfrm>
              </p:grpSpPr>
              <p:sp>
                <p:nvSpPr>
                  <p:cNvPr id="116" name="Shape 11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7" name="Shape 11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8" name="Shape 11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9" name="Shape 11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0" name="Shape 12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1" name="Shape 12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2" name="Shape 12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3" name="Shape 12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4" name="Shape 12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25" name="Shape 125"/>
                <p:cNvGrpSpPr/>
                <p:nvPr/>
              </p:nvGrpSpPr>
              <p:grpSpPr>
                <a:xfrm>
                  <a:off x="2501454" y="2732969"/>
                  <a:ext cx="552621" cy="439694"/>
                  <a:chOff x="4628978" y="3235168"/>
                  <a:chExt cx="724242" cy="640948"/>
                </a:xfrm>
              </p:grpSpPr>
              <p:sp>
                <p:nvSpPr>
                  <p:cNvPr id="126" name="Shape 12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7" name="Shape 12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8" name="Shape 12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9" name="Shape 12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0" name="Shape 13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1" name="Shape 13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2" name="Shape 13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3" name="Shape 13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4" name="Shape 13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35" name="Shape 135"/>
                <p:cNvGrpSpPr/>
                <p:nvPr/>
              </p:nvGrpSpPr>
              <p:grpSpPr>
                <a:xfrm>
                  <a:off x="1435639" y="2746463"/>
                  <a:ext cx="552621" cy="439694"/>
                  <a:chOff x="4628978" y="3235168"/>
                  <a:chExt cx="724242" cy="640948"/>
                </a:xfrm>
              </p:grpSpPr>
              <p:sp>
                <p:nvSpPr>
                  <p:cNvPr id="136" name="Shape 13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7" name="Shape 13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8" name="Shape 13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9" name="Shape 13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0" name="Shape 14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1" name="Shape 14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2" name="Shape 14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3" name="Shape 14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4" name="Shape 14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45" name="Shape 145"/>
                <p:cNvGrpSpPr/>
                <p:nvPr/>
              </p:nvGrpSpPr>
              <p:grpSpPr>
                <a:xfrm>
                  <a:off x="1924834" y="3002615"/>
                  <a:ext cx="552621" cy="439694"/>
                  <a:chOff x="4628978" y="3235168"/>
                  <a:chExt cx="724242" cy="640948"/>
                </a:xfrm>
              </p:grpSpPr>
              <p:sp>
                <p:nvSpPr>
                  <p:cNvPr id="146" name="Shape 14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7" name="Shape 14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8" name="Shape 14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9" name="Shape 14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0" name="Shape 15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1" name="Shape 15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2" name="Shape 15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3" name="Shape 15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4" name="Shape 15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55" name="Shape 155"/>
                <p:cNvGrpSpPr/>
                <p:nvPr/>
              </p:nvGrpSpPr>
              <p:grpSpPr>
                <a:xfrm>
                  <a:off x="2956283" y="2411294"/>
                  <a:ext cx="552621" cy="439694"/>
                  <a:chOff x="4628978" y="3235168"/>
                  <a:chExt cx="724242" cy="640948"/>
                </a:xfrm>
              </p:grpSpPr>
              <p:sp>
                <p:nvSpPr>
                  <p:cNvPr id="156" name="Shape 15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7" name="Shape 15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8" name="Shape 15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9" name="Shape 15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0" name="Shape 16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1" name="Shape 16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2" name="Shape 16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3" name="Shape 16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4" name="Shape 16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65" name="Shape 165"/>
                <p:cNvGrpSpPr/>
                <p:nvPr/>
              </p:nvGrpSpPr>
              <p:grpSpPr>
                <a:xfrm>
                  <a:off x="1319221" y="3159213"/>
                  <a:ext cx="552621" cy="439694"/>
                  <a:chOff x="4628978" y="3235168"/>
                  <a:chExt cx="724242" cy="640948"/>
                </a:xfrm>
              </p:grpSpPr>
              <p:sp>
                <p:nvSpPr>
                  <p:cNvPr id="166" name="Shape 16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7" name="Shape 16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8" name="Shape 16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9" name="Shape 16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0" name="Shape 17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1" name="Shape 17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2" name="Shape 17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3" name="Shape 17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4" name="Shape 17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grpSp>
            <p:nvGrpSpPr>
              <p:cNvPr id="175" name="Shape 175"/>
              <p:cNvGrpSpPr/>
              <p:nvPr/>
            </p:nvGrpSpPr>
            <p:grpSpPr>
              <a:xfrm>
                <a:off x="1936199" y="2578867"/>
                <a:ext cx="552621" cy="439694"/>
                <a:chOff x="4628978" y="3235168"/>
                <a:chExt cx="724242" cy="640948"/>
              </a:xfrm>
            </p:grpSpPr>
            <p:sp>
              <p:nvSpPr>
                <p:cNvPr id="176" name="Shape 17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7" name="Shape 17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8" name="Shape 17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9" name="Shape 17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0" name="Shape 18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1" name="Shape 18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2" name="Shape 18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3" name="Shape 18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4" name="Shape 18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grpSp>
      <p:pic>
        <p:nvPicPr>
          <p:cNvPr id="185" name="Shape 185"/>
          <p:cNvPicPr preferRelativeResize="0"/>
          <p:nvPr/>
        </p:nvPicPr>
        <p:blipFill rotWithShape="1">
          <a:blip r:embed="rId6">
            <a:alphaModFix/>
          </a:blip>
          <a:srcRect/>
          <a:stretch/>
        </p:blipFill>
        <p:spPr>
          <a:xfrm>
            <a:off x="5715000" y="1127281"/>
            <a:ext cx="2514599" cy="1958375"/>
          </a:xfrm>
          <a:prstGeom prst="rect">
            <a:avLst/>
          </a:prstGeom>
          <a:noFill/>
          <a:ln w="19050">
            <a:solidFill>
              <a:srgbClr val="0070C0"/>
            </a:solidFill>
          </a:ln>
        </p:spPr>
      </p:pic>
      <p:sp>
        <p:nvSpPr>
          <p:cNvPr id="186" name="Shape 186"/>
          <p:cNvSpPr txBox="1"/>
          <p:nvPr/>
        </p:nvSpPr>
        <p:spPr>
          <a:xfrm>
            <a:off x="355600" y="5317067"/>
            <a:ext cx="18466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 </a:t>
            </a:r>
          </a:p>
        </p:txBody>
      </p:sp>
      <p:sp>
        <p:nvSpPr>
          <p:cNvPr id="187" name="Shape 187"/>
          <p:cNvSpPr txBox="1"/>
          <p:nvPr/>
        </p:nvSpPr>
        <p:spPr>
          <a:xfrm>
            <a:off x="2804899" y="5317067"/>
            <a:ext cx="3159185" cy="500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b="1" i="0" u="none" strike="noStrike" cap="none" baseline="0" dirty="0">
                <a:solidFill>
                  <a:schemeClr val="dk1"/>
                </a:solidFill>
                <a:latin typeface="Times New Roman"/>
                <a:ea typeface="Times New Roman"/>
                <a:cs typeface="Times New Roman"/>
                <a:sym typeface="Times New Roman"/>
              </a:rPr>
              <a:t>Fig </a:t>
            </a:r>
            <a:r>
              <a:rPr lang="en-US" sz="1600" b="1" dirty="0" smtClean="0">
                <a:solidFill>
                  <a:schemeClr val="dk1"/>
                </a:solidFill>
                <a:latin typeface="Times New Roman"/>
                <a:ea typeface="Times New Roman"/>
                <a:cs typeface="Times New Roman"/>
                <a:sym typeface="Times New Roman"/>
              </a:rPr>
              <a:t>11</a:t>
            </a:r>
            <a:r>
              <a:rPr lang="en-US" sz="1600" b="1" i="0" u="none" strike="noStrike" cap="none" baseline="0" dirty="0" smtClean="0">
                <a:solidFill>
                  <a:schemeClr val="dk1"/>
                </a:solidFill>
                <a:latin typeface="Times New Roman"/>
                <a:ea typeface="Times New Roman"/>
                <a:cs typeface="Times New Roman"/>
                <a:sym typeface="Times New Roman"/>
              </a:rPr>
              <a:t>: Microphotograph</a:t>
            </a:r>
            <a:r>
              <a:rPr lang="en-US" sz="1600" b="1" i="0" u="none" strike="noStrike" cap="none" dirty="0" smtClean="0">
                <a:solidFill>
                  <a:schemeClr val="dk1"/>
                </a:solidFill>
                <a:latin typeface="Times New Roman"/>
                <a:ea typeface="Times New Roman"/>
                <a:cs typeface="Times New Roman"/>
                <a:sym typeface="Times New Roman"/>
              </a:rPr>
              <a:t> of</a:t>
            </a:r>
          </a:p>
          <a:p>
            <a:pPr marL="0" marR="0" lvl="0" indent="0" algn="ctr" rtl="0">
              <a:spcBef>
                <a:spcPts val="0"/>
              </a:spcBef>
              <a:buSzPct val="25000"/>
              <a:buNone/>
            </a:pPr>
            <a:r>
              <a:rPr lang="en-US" sz="1600" b="1" i="0" u="none" strike="noStrike" cap="none" dirty="0" smtClean="0">
                <a:solidFill>
                  <a:schemeClr val="dk1"/>
                </a:solidFill>
                <a:latin typeface="Times New Roman"/>
                <a:ea typeface="Times New Roman"/>
                <a:cs typeface="Times New Roman"/>
                <a:sym typeface="Times New Roman"/>
              </a:rPr>
              <a:t> </a:t>
            </a:r>
            <a:r>
              <a:rPr lang="en-US" sz="1600" b="1" i="0" u="none" strike="noStrike" cap="none" dirty="0" err="1" smtClean="0">
                <a:solidFill>
                  <a:schemeClr val="dk1"/>
                </a:solidFill>
                <a:latin typeface="Times New Roman"/>
                <a:ea typeface="Times New Roman"/>
                <a:cs typeface="Times New Roman"/>
                <a:sym typeface="Times New Roman"/>
              </a:rPr>
              <a:t>i</a:t>
            </a:r>
            <a:r>
              <a:rPr lang="en-US" sz="1600" b="1" i="0" u="none" strike="noStrike" cap="none" dirty="0" smtClean="0">
                <a:solidFill>
                  <a:schemeClr val="dk1"/>
                </a:solidFill>
                <a:latin typeface="Times New Roman"/>
                <a:ea typeface="Times New Roman"/>
                <a:cs typeface="Times New Roman"/>
                <a:sym typeface="Times New Roman"/>
              </a:rPr>
              <a:t>-SENS Transdermal Patch Gel</a:t>
            </a:r>
            <a:endParaRPr lang="en-US" sz="1200" b="1" i="0" u="none" strike="noStrike" cap="none" baseline="0" dirty="0">
              <a:solidFill>
                <a:schemeClr val="dk1"/>
              </a:solidFill>
              <a:latin typeface="Times New Roman"/>
              <a:ea typeface="Times New Roman"/>
              <a:cs typeface="Times New Roman"/>
              <a:sym typeface="Times New Roman"/>
            </a:endParaRPr>
          </a:p>
        </p:txBody>
      </p:sp>
      <p:pic>
        <p:nvPicPr>
          <p:cNvPr id="188" name="Shape 188"/>
          <p:cNvPicPr preferRelativeResize="0"/>
          <p:nvPr/>
        </p:nvPicPr>
        <p:blipFill rotWithShape="1">
          <a:blip r:embed="rId7">
            <a:alphaModFix/>
          </a:blip>
          <a:srcRect/>
          <a:stretch/>
        </p:blipFill>
        <p:spPr>
          <a:xfrm>
            <a:off x="3165293" y="3322555"/>
            <a:ext cx="2438399" cy="1828800"/>
          </a:xfrm>
          <a:prstGeom prst="rect">
            <a:avLst/>
          </a:prstGeom>
          <a:noFill/>
          <a:ln w="28575">
            <a:solidFill>
              <a:srgbClr val="0070C0"/>
            </a:solidFill>
          </a:ln>
        </p:spPr>
      </p:pic>
      <p:sp>
        <p:nvSpPr>
          <p:cNvPr id="94" name="Shape 187"/>
          <p:cNvSpPr txBox="1"/>
          <p:nvPr/>
        </p:nvSpPr>
        <p:spPr>
          <a:xfrm>
            <a:off x="71706" y="3462628"/>
            <a:ext cx="2514599" cy="500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b="1" i="0" u="none" strike="noStrike" cap="none" baseline="0" dirty="0">
                <a:solidFill>
                  <a:schemeClr val="dk1"/>
                </a:solidFill>
                <a:latin typeface="Times New Roman"/>
                <a:ea typeface="Times New Roman"/>
                <a:cs typeface="Times New Roman"/>
                <a:sym typeface="Times New Roman"/>
              </a:rPr>
              <a:t>Fig </a:t>
            </a:r>
            <a:r>
              <a:rPr lang="en-US" sz="1600" b="1" dirty="0">
                <a:solidFill>
                  <a:schemeClr val="dk1"/>
                </a:solidFill>
                <a:latin typeface="Times New Roman"/>
                <a:ea typeface="Times New Roman"/>
                <a:cs typeface="Times New Roman"/>
                <a:sym typeface="Times New Roman"/>
              </a:rPr>
              <a:t>9</a:t>
            </a:r>
            <a:r>
              <a:rPr lang="en-US" sz="1600" b="1" i="0" u="none" strike="noStrike" cap="none" baseline="0" dirty="0" smtClean="0">
                <a:solidFill>
                  <a:schemeClr val="dk1"/>
                </a:solidFill>
                <a:latin typeface="Times New Roman"/>
                <a:ea typeface="Times New Roman"/>
                <a:cs typeface="Times New Roman"/>
                <a:sym typeface="Times New Roman"/>
              </a:rPr>
              <a:t>: </a:t>
            </a:r>
            <a:r>
              <a:rPr lang="en-US" sz="1600" b="1" i="1" dirty="0" err="1" smtClean="0">
                <a:solidFill>
                  <a:schemeClr val="dk1"/>
                </a:solidFill>
                <a:latin typeface="Times New Roman"/>
                <a:ea typeface="Times New Roman"/>
                <a:cs typeface="Times New Roman"/>
                <a:sym typeface="Times New Roman"/>
              </a:rPr>
              <a:t>i</a:t>
            </a:r>
            <a:r>
              <a:rPr lang="en-US" sz="1600" b="1" i="1" dirty="0" smtClean="0">
                <a:solidFill>
                  <a:schemeClr val="dk1"/>
                </a:solidFill>
                <a:latin typeface="Times New Roman"/>
                <a:ea typeface="Times New Roman"/>
                <a:cs typeface="Times New Roman"/>
                <a:sym typeface="Times New Roman"/>
              </a:rPr>
              <a:t>-SENS Transdermal Patch</a:t>
            </a:r>
            <a:r>
              <a:rPr lang="en-US" sz="1200" b="1" i="0" u="none" strike="noStrike" cap="none" baseline="0" dirty="0" smtClean="0">
                <a:solidFill>
                  <a:schemeClr val="dk1"/>
                </a:solidFill>
                <a:latin typeface="Times New Roman"/>
                <a:ea typeface="Times New Roman"/>
                <a:cs typeface="Times New Roman"/>
                <a:sym typeface="Times New Roman"/>
              </a:rPr>
              <a:t>: </a:t>
            </a:r>
            <a:endParaRPr lang="en-US" sz="1200" b="1" i="0" u="none" strike="noStrike" cap="none" baseline="0" dirty="0">
              <a:solidFill>
                <a:schemeClr val="dk1"/>
              </a:solidFill>
              <a:latin typeface="Times New Roman"/>
              <a:ea typeface="Times New Roman"/>
              <a:cs typeface="Times New Roman"/>
              <a:sym typeface="Times New Roman"/>
            </a:endParaRPr>
          </a:p>
        </p:txBody>
      </p:sp>
      <p:sp>
        <p:nvSpPr>
          <p:cNvPr id="95" name="Shape 187"/>
          <p:cNvSpPr txBox="1"/>
          <p:nvPr/>
        </p:nvSpPr>
        <p:spPr>
          <a:xfrm>
            <a:off x="5605120" y="3225099"/>
            <a:ext cx="3081678" cy="500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b="1" i="0" u="none" strike="noStrike" cap="none" baseline="0" dirty="0">
                <a:solidFill>
                  <a:schemeClr val="dk1"/>
                </a:solidFill>
                <a:latin typeface="Times New Roman"/>
                <a:ea typeface="Times New Roman"/>
                <a:cs typeface="Times New Roman"/>
                <a:sym typeface="Times New Roman"/>
              </a:rPr>
              <a:t>Fig </a:t>
            </a:r>
            <a:r>
              <a:rPr lang="en-US" sz="1600" b="1" dirty="0" smtClean="0">
                <a:solidFill>
                  <a:schemeClr val="dk1"/>
                </a:solidFill>
                <a:latin typeface="Times New Roman"/>
                <a:ea typeface="Times New Roman"/>
                <a:cs typeface="Times New Roman"/>
                <a:sym typeface="Times New Roman"/>
              </a:rPr>
              <a:t>10:</a:t>
            </a:r>
            <a:r>
              <a:rPr lang="en-US" sz="1600" b="1" i="0" u="none" strike="noStrike" cap="none" baseline="0" dirty="0" smtClean="0">
                <a:solidFill>
                  <a:schemeClr val="dk1"/>
                </a:solidFill>
                <a:latin typeface="Times New Roman"/>
                <a:ea typeface="Times New Roman"/>
                <a:cs typeface="Times New Roman"/>
                <a:sym typeface="Times New Roman"/>
              </a:rPr>
              <a:t> </a:t>
            </a:r>
            <a:r>
              <a:rPr lang="en-US" sz="1600" b="1" i="0" u="none" strike="noStrike" cap="none" baseline="0" dirty="0">
                <a:solidFill>
                  <a:schemeClr val="dk1"/>
                </a:solidFill>
                <a:latin typeface="Times New Roman"/>
                <a:ea typeface="Times New Roman"/>
                <a:cs typeface="Times New Roman"/>
                <a:sym typeface="Times New Roman"/>
              </a:rPr>
              <a:t>Physically Bonded SENS </a:t>
            </a:r>
          </a:p>
          <a:p>
            <a:pPr marL="0" marR="0" lvl="0" indent="0" algn="ctr" rtl="0">
              <a:spcBef>
                <a:spcPts val="0"/>
              </a:spcBef>
              <a:buSzPct val="25000"/>
              <a:buNone/>
            </a:pPr>
            <a:r>
              <a:rPr lang="en-US" sz="1600" b="1" i="0" u="none" strike="noStrike" cap="none" baseline="0" dirty="0">
                <a:solidFill>
                  <a:schemeClr val="dk1"/>
                </a:solidFill>
                <a:latin typeface="Times New Roman"/>
                <a:ea typeface="Times New Roman"/>
                <a:cs typeface="Times New Roman"/>
                <a:sym typeface="Times New Roman"/>
              </a:rPr>
              <a:t>Network in Polymer</a:t>
            </a:r>
          </a:p>
        </p:txBody>
      </p:sp>
      <p:cxnSp>
        <p:nvCxnSpPr>
          <p:cNvPr id="4" name="Straight Arrow Connector 3"/>
          <p:cNvCxnSpPr/>
          <p:nvPr/>
        </p:nvCxnSpPr>
        <p:spPr>
          <a:xfrm flipV="1">
            <a:off x="3165293" y="974228"/>
            <a:ext cx="781147" cy="3662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384492" y="1022008"/>
            <a:ext cx="671979" cy="307777"/>
          </a:xfrm>
          <a:prstGeom prst="rect">
            <a:avLst/>
          </a:prstGeom>
          <a:noFill/>
        </p:spPr>
        <p:txBody>
          <a:bodyPr wrap="none" rtlCol="0">
            <a:spAutoFit/>
          </a:bodyPr>
          <a:lstStyle/>
          <a:p>
            <a:r>
              <a:rPr lang="en-US" dirty="0" smtClean="0"/>
              <a:t> </a:t>
            </a:r>
            <a:r>
              <a:rPr lang="en-US" dirty="0"/>
              <a:t>F</a:t>
            </a:r>
            <a:r>
              <a:rPr lang="en-US" dirty="0" smtClean="0"/>
              <a:t>ELT</a:t>
            </a:r>
            <a:endParaRPr lang="en-US" dirty="0"/>
          </a:p>
        </p:txBody>
      </p:sp>
      <p:sp>
        <p:nvSpPr>
          <p:cNvPr id="189" name="TextBox 188"/>
          <p:cNvSpPr txBox="1"/>
          <p:nvPr/>
        </p:nvSpPr>
        <p:spPr>
          <a:xfrm>
            <a:off x="808220" y="448307"/>
            <a:ext cx="1842171" cy="307777"/>
          </a:xfrm>
          <a:prstGeom prst="rect">
            <a:avLst/>
          </a:prstGeom>
          <a:noFill/>
        </p:spPr>
        <p:txBody>
          <a:bodyPr wrap="none" rtlCol="0">
            <a:spAutoFit/>
          </a:bodyPr>
          <a:lstStyle/>
          <a:p>
            <a:r>
              <a:rPr lang="en-US" dirty="0" smtClean="0"/>
              <a:t> RELEASING LINER</a:t>
            </a:r>
            <a:endParaRPr lang="en-US" dirty="0"/>
          </a:p>
        </p:txBody>
      </p:sp>
      <p:sp>
        <p:nvSpPr>
          <p:cNvPr id="190" name="TextBox 189"/>
          <p:cNvSpPr txBox="1"/>
          <p:nvPr/>
        </p:nvSpPr>
        <p:spPr>
          <a:xfrm>
            <a:off x="4238927" y="2179300"/>
            <a:ext cx="724878" cy="307777"/>
          </a:xfrm>
          <a:prstGeom prst="rect">
            <a:avLst/>
          </a:prstGeom>
          <a:noFill/>
        </p:spPr>
        <p:txBody>
          <a:bodyPr wrap="none" rtlCol="0">
            <a:spAutoFit/>
          </a:bodyPr>
          <a:lstStyle/>
          <a:p>
            <a:r>
              <a:rPr lang="en-US" dirty="0" smtClean="0"/>
              <a:t> SENS</a:t>
            </a:r>
            <a:endParaRPr lang="en-US" dirty="0"/>
          </a:p>
        </p:txBody>
      </p:sp>
      <p:sp>
        <p:nvSpPr>
          <p:cNvPr id="191" name="TextBox 190"/>
          <p:cNvSpPr txBox="1"/>
          <p:nvPr/>
        </p:nvSpPr>
        <p:spPr>
          <a:xfrm>
            <a:off x="6972299" y="4059554"/>
            <a:ext cx="1842171" cy="307777"/>
          </a:xfrm>
          <a:prstGeom prst="rect">
            <a:avLst/>
          </a:prstGeom>
          <a:noFill/>
        </p:spPr>
        <p:txBody>
          <a:bodyPr wrap="none" rtlCol="0">
            <a:spAutoFit/>
          </a:bodyPr>
          <a:lstStyle/>
          <a:p>
            <a:r>
              <a:rPr lang="en-US" dirty="0" smtClean="0"/>
              <a:t> POLYMER CHAINS</a:t>
            </a:r>
            <a:endParaRPr lang="en-US" dirty="0"/>
          </a:p>
        </p:txBody>
      </p:sp>
      <p:cxnSp>
        <p:nvCxnSpPr>
          <p:cNvPr id="7" name="Straight Arrow Connector 6"/>
          <p:cNvCxnSpPr/>
          <p:nvPr/>
        </p:nvCxnSpPr>
        <p:spPr>
          <a:xfrm flipH="1" flipV="1">
            <a:off x="1943070" y="756084"/>
            <a:ext cx="313350" cy="4455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67" idx="1"/>
          </p:cNvCxnSpPr>
          <p:nvPr/>
        </p:nvCxnSpPr>
        <p:spPr>
          <a:xfrm>
            <a:off x="2306444" y="1898355"/>
            <a:ext cx="1977028" cy="307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056471" y="1709496"/>
            <a:ext cx="875222" cy="4394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48586" y="2743645"/>
            <a:ext cx="481013" cy="1219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2" name="Shape 315"/>
          <p:cNvSpPr txBox="1"/>
          <p:nvPr/>
        </p:nvSpPr>
        <p:spPr>
          <a:xfrm>
            <a:off x="2650391" y="31790"/>
            <a:ext cx="498325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a:t>
            </a:r>
          </a:p>
        </p:txBody>
      </p:sp>
    </p:spTree>
    <p:extLst>
      <p:ext uri="{BB962C8B-B14F-4D97-AF65-F5344CB8AC3E}">
        <p14:creationId xmlns:p14="http://schemas.microsoft.com/office/powerpoint/2010/main" val="2577209542"/>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pic>
        <p:nvPicPr>
          <p:cNvPr id="212" name="Shape 212"/>
          <p:cNvPicPr preferRelativeResize="0"/>
          <p:nvPr/>
        </p:nvPicPr>
        <p:blipFill rotWithShape="1">
          <a:blip r:embed="rId3">
            <a:alphaModFix/>
          </a:blip>
          <a:srcRect/>
          <a:stretch/>
        </p:blipFill>
        <p:spPr>
          <a:xfrm>
            <a:off x="7761286" y="5943600"/>
            <a:ext cx="1395412" cy="914400"/>
          </a:xfrm>
          <a:prstGeom prst="rect">
            <a:avLst/>
          </a:prstGeom>
          <a:noFill/>
          <a:ln>
            <a:noFill/>
          </a:ln>
        </p:spPr>
      </p:pic>
      <p:sp>
        <p:nvSpPr>
          <p:cNvPr id="215" name="Shape 215"/>
          <p:cNvSpPr txBox="1"/>
          <p:nvPr/>
        </p:nvSpPr>
        <p:spPr>
          <a:xfrm>
            <a:off x="2034254" y="31323"/>
            <a:ext cx="5727032"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smtClean="0">
                <a:solidFill>
                  <a:srgbClr val="FF0000"/>
                </a:solidFill>
                <a:latin typeface="Times New Roman"/>
                <a:ea typeface="Times New Roman"/>
                <a:cs typeface="Times New Roman"/>
                <a:sym typeface="Times New Roman"/>
              </a:rPr>
              <a:t>MECHANISM</a:t>
            </a:r>
            <a:r>
              <a:rPr lang="en-US" sz="3200" b="1" i="0" u="none" strike="noStrike" cap="none" dirty="0" smtClean="0">
                <a:solidFill>
                  <a:srgbClr val="FF0000"/>
                </a:solidFill>
                <a:latin typeface="Times New Roman"/>
                <a:ea typeface="Times New Roman"/>
                <a:cs typeface="Times New Roman"/>
                <a:sym typeface="Times New Roman"/>
              </a:rPr>
              <a:t> OF ACTION</a:t>
            </a:r>
            <a:endParaRPr lang="en-US" sz="3200" b="1" i="0" u="none" strike="noStrike" cap="none" baseline="0" dirty="0">
              <a:solidFill>
                <a:srgbClr val="FF0000"/>
              </a:solidFill>
              <a:latin typeface="Times New Roman"/>
              <a:ea typeface="Times New Roman"/>
              <a:cs typeface="Times New Roman"/>
              <a:sym typeface="Times New Roman"/>
            </a:endParaRPr>
          </a:p>
        </p:txBody>
      </p:sp>
      <p:sp>
        <p:nvSpPr>
          <p:cNvPr id="3" name="Rectangle 2"/>
          <p:cNvSpPr/>
          <p:nvPr/>
        </p:nvSpPr>
        <p:spPr>
          <a:xfrm>
            <a:off x="2034254" y="1443789"/>
            <a:ext cx="4992188" cy="4692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Stratum </a:t>
            </a:r>
            <a:r>
              <a:rPr lang="en-US" b="1" dirty="0" err="1" smtClean="0">
                <a:solidFill>
                  <a:srgbClr val="FF0000"/>
                </a:solidFill>
              </a:rPr>
              <a:t>Corneum</a:t>
            </a:r>
            <a:endParaRPr lang="en-US" b="1" dirty="0">
              <a:solidFill>
                <a:srgbClr val="FF0000"/>
              </a:solidFill>
            </a:endParaRPr>
          </a:p>
        </p:txBody>
      </p:sp>
      <p:sp>
        <p:nvSpPr>
          <p:cNvPr id="33" name="TextBox 32"/>
          <p:cNvSpPr txBox="1"/>
          <p:nvPr/>
        </p:nvSpPr>
        <p:spPr>
          <a:xfrm>
            <a:off x="511876" y="4884821"/>
            <a:ext cx="7813977" cy="954107"/>
          </a:xfrm>
          <a:prstGeom prst="rect">
            <a:avLst/>
          </a:prstGeom>
          <a:noFill/>
        </p:spPr>
        <p:txBody>
          <a:bodyPr wrap="square" rtlCol="0">
            <a:spAutoFit/>
          </a:bodyPr>
          <a:lstStyle/>
          <a:p>
            <a:r>
              <a:rPr lang="en-US" b="1" dirty="0" smtClean="0"/>
              <a:t>Drug Release Stages:		1. </a:t>
            </a:r>
            <a:r>
              <a:rPr lang="en-US" dirty="0" smtClean="0"/>
              <a:t>Drug release from formulation</a:t>
            </a:r>
          </a:p>
          <a:p>
            <a:r>
              <a:rPr lang="en-US" dirty="0" smtClean="0"/>
              <a:t>			2. Diffusion across SC via intercellular &amp; intracellular</a:t>
            </a:r>
          </a:p>
          <a:p>
            <a:r>
              <a:rPr lang="en-US" dirty="0" smtClean="0"/>
              <a:t>			3. Transfer from SC to epidermis</a:t>
            </a:r>
          </a:p>
          <a:p>
            <a:r>
              <a:rPr lang="en-US" dirty="0" smtClean="0"/>
              <a:t>			4. Systemic circulation via capillary network</a:t>
            </a:r>
            <a:endParaRPr lang="en-US" dirty="0"/>
          </a:p>
        </p:txBody>
      </p:sp>
      <p:sp>
        <p:nvSpPr>
          <p:cNvPr id="6" name="TextBox 5"/>
          <p:cNvSpPr txBox="1"/>
          <p:nvPr/>
        </p:nvSpPr>
        <p:spPr>
          <a:xfrm>
            <a:off x="3613483" y="800254"/>
            <a:ext cx="2522622" cy="523220"/>
          </a:xfrm>
          <a:prstGeom prst="rect">
            <a:avLst/>
          </a:prstGeom>
          <a:noFill/>
        </p:spPr>
        <p:txBody>
          <a:bodyPr wrap="square" rtlCol="0">
            <a:spAutoFit/>
          </a:bodyPr>
          <a:lstStyle/>
          <a:p>
            <a:pPr algn="ctr"/>
            <a:r>
              <a:rPr lang="en-US" b="1" dirty="0" smtClean="0">
                <a:solidFill>
                  <a:srgbClr val="FF0000"/>
                </a:solidFill>
              </a:rPr>
              <a:t>Drug release from </a:t>
            </a:r>
            <a:r>
              <a:rPr lang="en-US" b="1" i="1" dirty="0" err="1" smtClean="0">
                <a:solidFill>
                  <a:srgbClr val="FF0000"/>
                </a:solidFill>
              </a:rPr>
              <a:t>i</a:t>
            </a:r>
            <a:r>
              <a:rPr lang="en-US" b="1" i="1" dirty="0" smtClean="0">
                <a:solidFill>
                  <a:srgbClr val="FF0000"/>
                </a:solidFill>
              </a:rPr>
              <a:t>-SENS into SC</a:t>
            </a:r>
            <a:endParaRPr lang="en-US" b="1" dirty="0">
              <a:solidFill>
                <a:srgbClr val="FF0000"/>
              </a:solidFill>
            </a:endParaRPr>
          </a:p>
        </p:txBody>
      </p:sp>
      <p:cxnSp>
        <p:nvCxnSpPr>
          <p:cNvPr id="22" name="Straight Connector 21"/>
          <p:cNvCxnSpPr/>
          <p:nvPr/>
        </p:nvCxnSpPr>
        <p:spPr>
          <a:xfrm>
            <a:off x="2034254" y="1540042"/>
            <a:ext cx="4980156" cy="24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46286" y="1650331"/>
            <a:ext cx="4980156" cy="24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42275" y="1772652"/>
            <a:ext cx="4980156" cy="24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751095" y="1467852"/>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316579" y="1455820"/>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653463" y="1439778"/>
            <a:ext cx="0" cy="469232"/>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1396580" y="1323474"/>
            <a:ext cx="6203367" cy="3064042"/>
            <a:chOff x="1396580" y="1323474"/>
            <a:chExt cx="6203367" cy="3064042"/>
          </a:xfrm>
        </p:grpSpPr>
        <p:sp>
          <p:nvSpPr>
            <p:cNvPr id="4" name="Rectangle 3"/>
            <p:cNvSpPr/>
            <p:nvPr/>
          </p:nvSpPr>
          <p:spPr>
            <a:xfrm>
              <a:off x="2237874" y="2310063"/>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34254" y="2847474"/>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20485" y="2358190"/>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37874" y="3473117"/>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20485" y="3485148"/>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06716" y="3485148"/>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50632" y="2847474"/>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70358" y="2354179"/>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47084" y="2867527"/>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96580" y="4002505"/>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180221" y="4002504"/>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98527" y="4002505"/>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947737" y="4002505"/>
              <a:ext cx="1419726" cy="38501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2383170" y="1830805"/>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3093033" y="1808747"/>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3768348" y="1830805"/>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4424528" y="1808747"/>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5177590" y="1808747"/>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5955632" y="1808747"/>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6653463" y="1726532"/>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6890084" y="3253541"/>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5289884" y="3252536"/>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3477126" y="2864517"/>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2767263" y="3563352"/>
              <a:ext cx="360947" cy="631658"/>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034254" y="1323474"/>
              <a:ext cx="4992188" cy="1203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94149" y="1443789"/>
              <a:ext cx="4980156" cy="24063"/>
            </a:xfrm>
            <a:prstGeom prst="line">
              <a:avLst/>
            </a:prstGeom>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2118475" y="1427746"/>
              <a:ext cx="445168" cy="485275"/>
              <a:chOff x="2118475" y="1427746"/>
              <a:chExt cx="445168" cy="485275"/>
            </a:xfrm>
          </p:grpSpPr>
          <p:cxnSp>
            <p:nvCxnSpPr>
              <p:cNvPr id="37" name="Straight Connector 36"/>
              <p:cNvCxnSpPr/>
              <p:nvPr/>
            </p:nvCxnSpPr>
            <p:spPr>
              <a:xfrm>
                <a:off x="2237874" y="1443789"/>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118475"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376066"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563643" y="1433762"/>
                <a:ext cx="0" cy="46923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a:off x="5538537" y="1451810"/>
              <a:ext cx="0" cy="469232"/>
            </a:xfrm>
            <a:prstGeom prst="line">
              <a:avLst/>
            </a:prstGeom>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2870449" y="1447798"/>
              <a:ext cx="445168" cy="485275"/>
              <a:chOff x="2118475" y="1427746"/>
              <a:chExt cx="445168" cy="485275"/>
            </a:xfrm>
          </p:grpSpPr>
          <p:cxnSp>
            <p:nvCxnSpPr>
              <p:cNvPr id="55" name="Straight Connector 54"/>
              <p:cNvCxnSpPr/>
              <p:nvPr/>
            </p:nvCxnSpPr>
            <p:spPr>
              <a:xfrm>
                <a:off x="2237874" y="1443789"/>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118475"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376066"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63643" y="1433762"/>
                <a:ext cx="0" cy="4692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3609302" y="1451810"/>
              <a:ext cx="445168" cy="485275"/>
              <a:chOff x="2118475" y="1427746"/>
              <a:chExt cx="445168" cy="485275"/>
            </a:xfrm>
          </p:grpSpPr>
          <p:cxnSp>
            <p:nvCxnSpPr>
              <p:cNvPr id="60" name="Straight Connector 59"/>
              <p:cNvCxnSpPr/>
              <p:nvPr/>
            </p:nvCxnSpPr>
            <p:spPr>
              <a:xfrm>
                <a:off x="2237874" y="1443789"/>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118475"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376066"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563643" y="1433762"/>
                <a:ext cx="0" cy="4692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4201944" y="1404684"/>
              <a:ext cx="445168" cy="485275"/>
              <a:chOff x="2118475" y="1427746"/>
              <a:chExt cx="445168" cy="485275"/>
            </a:xfrm>
          </p:grpSpPr>
          <p:cxnSp>
            <p:nvCxnSpPr>
              <p:cNvPr id="65" name="Straight Connector 64"/>
              <p:cNvCxnSpPr/>
              <p:nvPr/>
            </p:nvCxnSpPr>
            <p:spPr>
              <a:xfrm>
                <a:off x="2237874" y="1443789"/>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118475"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376066"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563643" y="1433762"/>
                <a:ext cx="0" cy="4692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815383" y="1447797"/>
              <a:ext cx="445168" cy="485275"/>
              <a:chOff x="2118475" y="1427746"/>
              <a:chExt cx="445168" cy="485275"/>
            </a:xfrm>
          </p:grpSpPr>
          <p:cxnSp>
            <p:nvCxnSpPr>
              <p:cNvPr id="70" name="Straight Connector 69"/>
              <p:cNvCxnSpPr/>
              <p:nvPr/>
            </p:nvCxnSpPr>
            <p:spPr>
              <a:xfrm>
                <a:off x="2237874" y="1443789"/>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118475"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376066"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563643" y="1433762"/>
                <a:ext cx="0" cy="4692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5871411" y="1435767"/>
              <a:ext cx="445168" cy="485275"/>
              <a:chOff x="2118475" y="1427746"/>
              <a:chExt cx="445168" cy="485275"/>
            </a:xfrm>
          </p:grpSpPr>
          <p:cxnSp>
            <p:nvCxnSpPr>
              <p:cNvPr id="75" name="Straight Connector 74"/>
              <p:cNvCxnSpPr/>
              <p:nvPr/>
            </p:nvCxnSpPr>
            <p:spPr>
              <a:xfrm>
                <a:off x="2237874" y="1443789"/>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118475"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76066"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563643" y="1433762"/>
                <a:ext cx="0" cy="469232"/>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9" name="Group 78"/>
          <p:cNvGrpSpPr/>
          <p:nvPr/>
        </p:nvGrpSpPr>
        <p:grpSpPr>
          <a:xfrm>
            <a:off x="6388768" y="1467853"/>
            <a:ext cx="445168" cy="485275"/>
            <a:chOff x="2118475" y="1427746"/>
            <a:chExt cx="445168" cy="485275"/>
          </a:xfrm>
        </p:grpSpPr>
        <p:cxnSp>
          <p:nvCxnSpPr>
            <p:cNvPr id="80" name="Straight Connector 79"/>
            <p:cNvCxnSpPr/>
            <p:nvPr/>
          </p:nvCxnSpPr>
          <p:spPr>
            <a:xfrm>
              <a:off x="2237874" y="1443789"/>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118475"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376066" y="1427746"/>
              <a:ext cx="0" cy="46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563643" y="1433762"/>
              <a:ext cx="0" cy="469232"/>
            </a:xfrm>
            <a:prstGeom prst="line">
              <a:avLst/>
            </a:prstGeom>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2708152" y="5970185"/>
            <a:ext cx="3945311" cy="307777"/>
          </a:xfrm>
          <a:prstGeom prst="rect">
            <a:avLst/>
          </a:prstGeom>
          <a:noFill/>
        </p:spPr>
        <p:txBody>
          <a:bodyPr wrap="none" rtlCol="0">
            <a:spAutoFit/>
          </a:bodyPr>
          <a:lstStyle/>
          <a:p>
            <a:r>
              <a:rPr lang="en-US" b="1" dirty="0" smtClean="0"/>
              <a:t>Figure 12: </a:t>
            </a:r>
            <a:r>
              <a:rPr lang="en-US" b="1" i="1" dirty="0" err="1" smtClean="0"/>
              <a:t>i</a:t>
            </a:r>
            <a:r>
              <a:rPr lang="en-US" b="1" i="1" dirty="0" smtClean="0"/>
              <a:t>-SENS TDS </a:t>
            </a:r>
            <a:r>
              <a:rPr lang="en-US" b="1" dirty="0" smtClean="0"/>
              <a:t>Mechanism of Action</a:t>
            </a:r>
            <a:endParaRPr lang="en-US" b="1" dirty="0"/>
          </a:p>
        </p:txBody>
      </p:sp>
    </p:spTree>
    <p:extLst>
      <p:ext uri="{BB962C8B-B14F-4D97-AF65-F5344CB8AC3E}">
        <p14:creationId xmlns:p14="http://schemas.microsoft.com/office/powerpoint/2010/main" val="808054850"/>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33" name="Shape 333"/>
          <p:cNvSpPr txBox="1"/>
          <p:nvPr/>
        </p:nvSpPr>
        <p:spPr>
          <a:xfrm>
            <a:off x="2199082" y="12412"/>
            <a:ext cx="4983255"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a:t>
            </a:r>
          </a:p>
        </p:txBody>
      </p:sp>
      <p:pic>
        <p:nvPicPr>
          <p:cNvPr id="334" name="Shape 334"/>
          <p:cNvPicPr preferRelativeResize="0"/>
          <p:nvPr/>
        </p:nvPicPr>
        <p:blipFill rotWithShape="1">
          <a:blip r:embed="rId3">
            <a:alphaModFix/>
          </a:blip>
          <a:srcRect/>
          <a:stretch/>
        </p:blipFill>
        <p:spPr>
          <a:xfrm rot="-5400000">
            <a:off x="170705" y="2039095"/>
            <a:ext cx="4535390" cy="3505200"/>
          </a:xfrm>
          <a:prstGeom prst="rect">
            <a:avLst/>
          </a:prstGeom>
          <a:noFill/>
          <a:ln w="19050">
            <a:solidFill>
              <a:srgbClr val="FF0000"/>
            </a:solidFill>
          </a:ln>
        </p:spPr>
      </p:pic>
      <p:pic>
        <p:nvPicPr>
          <p:cNvPr id="335" name="Shape 335"/>
          <p:cNvPicPr preferRelativeResize="0"/>
          <p:nvPr/>
        </p:nvPicPr>
        <p:blipFill rotWithShape="1">
          <a:blip r:embed="rId4">
            <a:alphaModFix/>
          </a:blip>
          <a:srcRect/>
          <a:stretch/>
        </p:blipFill>
        <p:spPr>
          <a:xfrm rot="-5400000">
            <a:off x="4572920" y="2132682"/>
            <a:ext cx="4572000" cy="3354638"/>
          </a:xfrm>
          <a:prstGeom prst="rect">
            <a:avLst/>
          </a:prstGeom>
          <a:noFill/>
          <a:ln w="28575">
            <a:solidFill>
              <a:srgbClr val="FF0000"/>
            </a:solidFill>
          </a:ln>
        </p:spPr>
      </p:pic>
      <p:sp>
        <p:nvSpPr>
          <p:cNvPr id="336" name="Shape 336"/>
          <p:cNvSpPr txBox="1"/>
          <p:nvPr/>
        </p:nvSpPr>
        <p:spPr>
          <a:xfrm>
            <a:off x="1155033" y="1066800"/>
            <a:ext cx="269507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u="none" strike="noStrike" cap="none" baseline="0" dirty="0" err="1" smtClean="0">
                <a:solidFill>
                  <a:schemeClr val="dk1"/>
                </a:solidFill>
                <a:latin typeface="Times New Roman"/>
                <a:ea typeface="Times New Roman"/>
                <a:cs typeface="Times New Roman"/>
                <a:sym typeface="Times New Roman"/>
              </a:rPr>
              <a:t>i</a:t>
            </a:r>
            <a:r>
              <a:rPr lang="en-US" sz="1800" b="1" i="1" u="none" strike="noStrike" cap="none" baseline="0" dirty="0" smtClean="0">
                <a:solidFill>
                  <a:schemeClr val="dk1"/>
                </a:solidFill>
                <a:latin typeface="Times New Roman"/>
                <a:ea typeface="Times New Roman"/>
                <a:cs typeface="Times New Roman"/>
                <a:sym typeface="Times New Roman"/>
              </a:rPr>
              <a:t>-SENS</a:t>
            </a:r>
            <a:r>
              <a:rPr lang="en-US" sz="1800" b="1" i="0" u="none" strike="noStrike" cap="none" baseline="0" dirty="0" smtClean="0">
                <a:solidFill>
                  <a:schemeClr val="dk1"/>
                </a:solidFill>
                <a:latin typeface="Times New Roman"/>
                <a:ea typeface="Times New Roman"/>
                <a:cs typeface="Times New Roman"/>
                <a:sym typeface="Times New Roman"/>
              </a:rPr>
              <a:t> Lidocaine</a:t>
            </a:r>
            <a:r>
              <a:rPr lang="en-US" sz="1800" b="1" i="0" u="none" strike="noStrike" cap="none" dirty="0" smtClean="0">
                <a:solidFill>
                  <a:schemeClr val="dk1"/>
                </a:solidFill>
                <a:latin typeface="Times New Roman"/>
                <a:ea typeface="Times New Roman"/>
                <a:cs typeface="Times New Roman"/>
                <a:sym typeface="Times New Roman"/>
              </a:rPr>
              <a:t> TDS</a:t>
            </a:r>
            <a:endParaRPr lang="en-US" sz="1800" b="1" i="0" u="none" strike="noStrike" cap="none" baseline="0" dirty="0">
              <a:solidFill>
                <a:schemeClr val="dk1"/>
              </a:solidFill>
              <a:latin typeface="Times New Roman"/>
              <a:ea typeface="Times New Roman"/>
              <a:cs typeface="Times New Roman"/>
              <a:sym typeface="Times New Roman"/>
            </a:endParaRPr>
          </a:p>
        </p:txBody>
      </p:sp>
      <p:sp>
        <p:nvSpPr>
          <p:cNvPr id="337" name="Shape 337"/>
          <p:cNvSpPr txBox="1"/>
          <p:nvPr/>
        </p:nvSpPr>
        <p:spPr>
          <a:xfrm>
            <a:off x="6324600" y="1066800"/>
            <a:ext cx="99269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baseline="0" dirty="0">
                <a:solidFill>
                  <a:schemeClr val="dk1"/>
                </a:solidFill>
                <a:latin typeface="Times New Roman"/>
                <a:ea typeface="Times New Roman"/>
                <a:cs typeface="Times New Roman"/>
                <a:sym typeface="Times New Roman"/>
              </a:rPr>
              <a:t>Control</a:t>
            </a:r>
          </a:p>
        </p:txBody>
      </p:sp>
      <p:pic>
        <p:nvPicPr>
          <p:cNvPr id="338" name="Shape 338"/>
          <p:cNvPicPr preferRelativeResize="0"/>
          <p:nvPr/>
        </p:nvPicPr>
        <p:blipFill rotWithShape="1">
          <a:blip r:embed="rId5">
            <a:alphaModFix/>
          </a:blip>
          <a:srcRect/>
          <a:stretch/>
        </p:blipFill>
        <p:spPr>
          <a:xfrm>
            <a:off x="2743200" y="2514600"/>
            <a:ext cx="489858" cy="381000"/>
          </a:xfrm>
          <a:prstGeom prst="rect">
            <a:avLst/>
          </a:prstGeom>
          <a:noFill/>
          <a:ln>
            <a:noFill/>
          </a:ln>
        </p:spPr>
      </p:pic>
      <p:pic>
        <p:nvPicPr>
          <p:cNvPr id="339" name="Shape 339"/>
          <p:cNvPicPr preferRelativeResize="0"/>
          <p:nvPr/>
        </p:nvPicPr>
        <p:blipFill rotWithShape="1">
          <a:blip r:embed="rId5">
            <a:alphaModFix/>
          </a:blip>
          <a:srcRect/>
          <a:stretch/>
        </p:blipFill>
        <p:spPr>
          <a:xfrm>
            <a:off x="1371600" y="5029200"/>
            <a:ext cx="489858" cy="381000"/>
          </a:xfrm>
          <a:prstGeom prst="rect">
            <a:avLst/>
          </a:prstGeom>
          <a:noFill/>
          <a:ln>
            <a:noFill/>
          </a:ln>
        </p:spPr>
      </p:pic>
      <p:pic>
        <p:nvPicPr>
          <p:cNvPr id="340" name="Shape 340"/>
          <p:cNvPicPr preferRelativeResize="0"/>
          <p:nvPr/>
        </p:nvPicPr>
        <p:blipFill rotWithShape="1">
          <a:blip r:embed="rId5">
            <a:alphaModFix/>
          </a:blip>
          <a:srcRect/>
          <a:stretch/>
        </p:blipFill>
        <p:spPr>
          <a:xfrm>
            <a:off x="7391400" y="2362200"/>
            <a:ext cx="489858" cy="381000"/>
          </a:xfrm>
          <a:prstGeom prst="rect">
            <a:avLst/>
          </a:prstGeom>
          <a:noFill/>
          <a:ln>
            <a:noFill/>
          </a:ln>
        </p:spPr>
      </p:pic>
      <p:pic>
        <p:nvPicPr>
          <p:cNvPr id="341" name="Shape 341"/>
          <p:cNvPicPr preferRelativeResize="0"/>
          <p:nvPr/>
        </p:nvPicPr>
        <p:blipFill rotWithShape="1">
          <a:blip r:embed="rId5">
            <a:alphaModFix/>
          </a:blip>
          <a:srcRect/>
          <a:stretch/>
        </p:blipFill>
        <p:spPr>
          <a:xfrm>
            <a:off x="5867400" y="5029200"/>
            <a:ext cx="489858" cy="381000"/>
          </a:xfrm>
          <a:prstGeom prst="rect">
            <a:avLst/>
          </a:prstGeom>
          <a:noFill/>
          <a:ln>
            <a:noFill/>
          </a:ln>
        </p:spPr>
      </p:pic>
      <p:sp>
        <p:nvSpPr>
          <p:cNvPr id="342" name="Shape 342"/>
          <p:cNvSpPr txBox="1"/>
          <p:nvPr/>
        </p:nvSpPr>
        <p:spPr>
          <a:xfrm>
            <a:off x="4191000" y="6096000"/>
            <a:ext cx="1572126"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i="0" u="none" strike="noStrike" cap="none" baseline="0" dirty="0">
                <a:solidFill>
                  <a:schemeClr val="dk1"/>
                </a:solidFill>
                <a:latin typeface="Times New Roman"/>
                <a:ea typeface="Times New Roman"/>
                <a:cs typeface="Times New Roman"/>
                <a:sym typeface="Times New Roman"/>
              </a:rPr>
              <a:t>Fig </a:t>
            </a:r>
            <a:r>
              <a:rPr lang="en-US" sz="1200" b="1" i="0" u="none" strike="noStrike" cap="none" baseline="0" dirty="0" smtClean="0">
                <a:solidFill>
                  <a:schemeClr val="dk1"/>
                </a:solidFill>
                <a:latin typeface="Times New Roman"/>
                <a:ea typeface="Times New Roman"/>
                <a:cs typeface="Times New Roman"/>
                <a:sym typeface="Times New Roman"/>
              </a:rPr>
              <a:t>13: </a:t>
            </a:r>
            <a:r>
              <a:rPr lang="en-US" sz="1200" b="1" i="0" u="none" strike="noStrike" cap="none" baseline="0" dirty="0">
                <a:solidFill>
                  <a:schemeClr val="dk1"/>
                </a:solidFill>
                <a:latin typeface="Times New Roman"/>
                <a:ea typeface="Times New Roman"/>
                <a:cs typeface="Times New Roman"/>
                <a:sym typeface="Times New Roman"/>
              </a:rPr>
              <a:t>Patches</a:t>
            </a:r>
          </a:p>
        </p:txBody>
      </p:sp>
    </p:spTree>
    <p:extLst>
      <p:ext uri="{BB962C8B-B14F-4D97-AF65-F5344CB8AC3E}">
        <p14:creationId xmlns:p14="http://schemas.microsoft.com/office/powerpoint/2010/main" val="4290413989"/>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49" name="Shape 349"/>
          <p:cNvSpPr txBox="1"/>
          <p:nvPr/>
        </p:nvSpPr>
        <p:spPr>
          <a:xfrm>
            <a:off x="2229852" y="12412"/>
            <a:ext cx="4983255"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a:t>
            </a:r>
          </a:p>
        </p:txBody>
      </p:sp>
      <p:pic>
        <p:nvPicPr>
          <p:cNvPr id="350" name="Shape 350"/>
          <p:cNvPicPr preferRelativeResize="0"/>
          <p:nvPr/>
        </p:nvPicPr>
        <p:blipFill rotWithShape="1">
          <a:blip r:embed="rId3">
            <a:alphaModFix/>
          </a:blip>
          <a:srcRect/>
          <a:stretch/>
        </p:blipFill>
        <p:spPr>
          <a:xfrm>
            <a:off x="4876800" y="1219200"/>
            <a:ext cx="3913187" cy="3133724"/>
          </a:xfrm>
          <a:prstGeom prst="rect">
            <a:avLst/>
          </a:prstGeom>
          <a:noFill/>
          <a:ln>
            <a:noFill/>
          </a:ln>
        </p:spPr>
      </p:pic>
      <p:sp>
        <p:nvSpPr>
          <p:cNvPr id="351" name="Shape 351"/>
          <p:cNvSpPr txBox="1"/>
          <p:nvPr/>
        </p:nvSpPr>
        <p:spPr>
          <a:xfrm>
            <a:off x="4343400" y="4572000"/>
            <a:ext cx="4800600" cy="461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1" i="0" u="none" strike="noStrike" cap="none" baseline="0" dirty="0">
                <a:solidFill>
                  <a:srgbClr val="000000"/>
                </a:solidFill>
                <a:latin typeface="Quattrocento"/>
                <a:ea typeface="Quattrocento"/>
                <a:cs typeface="Quattrocento"/>
                <a:sym typeface="Quattrocento"/>
              </a:rPr>
              <a:t>Figure </a:t>
            </a:r>
            <a:r>
              <a:rPr lang="en-US" sz="1200" b="1" i="0" u="none" strike="noStrike" cap="none" baseline="0" dirty="0" smtClean="0">
                <a:solidFill>
                  <a:srgbClr val="000000"/>
                </a:solidFill>
                <a:latin typeface="Quattrocento"/>
                <a:ea typeface="Quattrocento"/>
                <a:cs typeface="Quattrocento"/>
                <a:sym typeface="Quattrocento"/>
              </a:rPr>
              <a:t>14 </a:t>
            </a:r>
            <a:r>
              <a:rPr lang="en-US" sz="1200" b="1" i="0" u="none" strike="noStrike" cap="none" baseline="0" dirty="0">
                <a:solidFill>
                  <a:srgbClr val="000000"/>
                </a:solidFill>
                <a:latin typeface="Quattrocento"/>
                <a:ea typeface="Quattrocento"/>
                <a:cs typeface="Quattrocento"/>
                <a:sym typeface="Quattrocento"/>
              </a:rPr>
              <a:t>: Box-Optimization DoE for investigating the effect of formulation variables </a:t>
            </a:r>
          </a:p>
        </p:txBody>
      </p:sp>
      <p:sp>
        <p:nvSpPr>
          <p:cNvPr id="352" name="Shape 352"/>
          <p:cNvSpPr txBox="1"/>
          <p:nvPr/>
        </p:nvSpPr>
        <p:spPr>
          <a:xfrm>
            <a:off x="381000" y="3657600"/>
            <a:ext cx="4442242"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baseline="0" dirty="0">
                <a:solidFill>
                  <a:srgbClr val="0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Polymer/Cross-linking agent/Chelator</a:t>
            </a:r>
          </a:p>
          <a:p>
            <a:pPr marL="0" marR="0" lvl="0" indent="0" algn="l" rtl="0">
              <a:spcBef>
                <a:spcPts val="0"/>
              </a:spcBef>
              <a:spcAft>
                <a:spcPts val="0"/>
              </a:spcAft>
              <a:buSzPct val="25000"/>
              <a:buNone/>
            </a:pPr>
            <a:r>
              <a:rPr lang="en-US" sz="1800" b="1" i="0" u="none" strike="noStrike" cap="none" baseline="0" dirty="0">
                <a:solidFill>
                  <a:srgbClr val="000000"/>
                </a:solidFill>
                <a:latin typeface="Arial"/>
                <a:ea typeface="Arial"/>
                <a:cs typeface="Arial"/>
                <a:sym typeface="Arial"/>
              </a:rPr>
              <a:t>  </a:t>
            </a:r>
          </a:p>
          <a:p>
            <a:pPr marL="0" marR="0" lvl="0" indent="0" algn="l" rtl="0">
              <a:spcBef>
                <a:spcPts val="0"/>
              </a:spcBef>
              <a:spcAft>
                <a:spcPts val="0"/>
              </a:spcAft>
              <a:buSzPct val="25000"/>
              <a:buNone/>
            </a:pPr>
            <a:r>
              <a:rPr lang="en-US" sz="1800" b="1" i="0" u="none" strike="noStrike" cap="none" baseline="0" dirty="0">
                <a:solidFill>
                  <a:srgbClr val="000000"/>
                </a:solidFill>
                <a:latin typeface="Arial"/>
                <a:ea typeface="Arial"/>
                <a:cs typeface="Arial"/>
                <a:sym typeface="Arial"/>
              </a:rPr>
              <a:t>  </a:t>
            </a:r>
            <a:r>
              <a:rPr lang="en-US" sz="1800" b="0" i="0" u="none" strike="noStrike" cap="none" baseline="0" dirty="0">
                <a:solidFill>
                  <a:srgbClr val="000000"/>
                </a:solidFill>
                <a:latin typeface="Arial"/>
                <a:ea typeface="Arial"/>
                <a:cs typeface="Arial"/>
                <a:sym typeface="Arial"/>
              </a:rPr>
              <a:t>  </a:t>
            </a:r>
          </a:p>
          <a:p>
            <a:pPr marL="0" marR="0" lvl="0" indent="0" algn="l" rtl="0">
              <a:spcBef>
                <a:spcPts val="0"/>
              </a:spcBef>
              <a:spcAft>
                <a:spcPts val="0"/>
              </a:spcAft>
              <a:buNone/>
            </a:pPr>
            <a:endParaRPr sz="1800" b="0" i="0" u="none" strike="noStrike" cap="none" baseline="0" dirty="0">
              <a:solidFill>
                <a:srgbClr val="000000"/>
              </a:solidFill>
              <a:latin typeface="Arial"/>
              <a:ea typeface="Arial"/>
              <a:cs typeface="Arial"/>
              <a:sym typeface="Arial"/>
            </a:endParaRPr>
          </a:p>
        </p:txBody>
      </p:sp>
      <p:sp>
        <p:nvSpPr>
          <p:cNvPr id="353" name="Shape 353"/>
          <p:cNvSpPr txBox="1"/>
          <p:nvPr/>
        </p:nvSpPr>
        <p:spPr>
          <a:xfrm>
            <a:off x="1232807" y="2786061"/>
            <a:ext cx="1200150"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0" u="none" strike="noStrike" cap="none" baseline="0">
                <a:solidFill>
                  <a:srgbClr val="000000"/>
                </a:solidFill>
                <a:latin typeface="Arial"/>
                <a:ea typeface="Arial"/>
                <a:cs typeface="Arial"/>
                <a:sym typeface="Arial"/>
              </a:rPr>
              <a:t>Variables</a:t>
            </a:r>
          </a:p>
          <a:p>
            <a:pPr marL="0" marR="0" lvl="0" indent="0" algn="l" rtl="0">
              <a:spcBef>
                <a:spcPts val="0"/>
              </a:spcBef>
              <a:spcAft>
                <a:spcPts val="0"/>
              </a:spcAft>
              <a:buNone/>
            </a:pPr>
            <a:endParaRPr sz="1800" b="0" i="0" u="none" strike="noStrike" cap="none" baseline="0">
              <a:solidFill>
                <a:srgbClr val="000000"/>
              </a:solidFill>
              <a:latin typeface="Arial"/>
              <a:ea typeface="Arial"/>
              <a:cs typeface="Arial"/>
              <a:sym typeface="Arial"/>
            </a:endParaRPr>
          </a:p>
        </p:txBody>
      </p:sp>
      <p:sp>
        <p:nvSpPr>
          <p:cNvPr id="354" name="Shape 354"/>
          <p:cNvSpPr txBox="1"/>
          <p:nvPr/>
        </p:nvSpPr>
        <p:spPr>
          <a:xfrm>
            <a:off x="517525" y="4837112"/>
            <a:ext cx="1928733"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100000"/>
              <a:buFont typeface="Arial"/>
              <a:buChar char="•"/>
            </a:pPr>
            <a:r>
              <a:rPr lang="en-US" sz="1800" b="0" i="0" u="none" strike="noStrike" cap="none" baseline="0">
                <a:solidFill>
                  <a:srgbClr val="000000"/>
                </a:solidFill>
                <a:latin typeface="Arial"/>
                <a:ea typeface="Arial"/>
                <a:cs typeface="Arial"/>
                <a:sym typeface="Arial"/>
              </a:rPr>
              <a:t> </a:t>
            </a:r>
            <a:r>
              <a:rPr lang="en-US" sz="1800" b="1" i="0" u="none" strike="noStrike" cap="none" baseline="0">
                <a:solidFill>
                  <a:srgbClr val="000000"/>
                </a:solidFill>
                <a:latin typeface="Arial"/>
                <a:ea typeface="Arial"/>
                <a:cs typeface="Arial"/>
                <a:sym typeface="Arial"/>
              </a:rPr>
              <a:t>Drug Release</a:t>
            </a:r>
          </a:p>
          <a:p>
            <a:pPr marL="0" marR="0" lvl="0" indent="0" algn="l" rtl="0">
              <a:spcBef>
                <a:spcPts val="0"/>
              </a:spcBef>
              <a:spcAft>
                <a:spcPts val="0"/>
              </a:spcAft>
              <a:buClr>
                <a:srgbClr val="000000"/>
              </a:buClr>
              <a:buSzPct val="100000"/>
              <a:buFont typeface="Arial"/>
              <a:buChar char="•"/>
            </a:pPr>
            <a:r>
              <a:rPr lang="en-US" sz="1800" b="1" i="0" u="none" strike="noStrike" cap="none" baseline="0">
                <a:solidFill>
                  <a:srgbClr val="000000"/>
                </a:solidFill>
                <a:latin typeface="Arial"/>
                <a:ea typeface="Arial"/>
                <a:cs typeface="Arial"/>
                <a:sym typeface="Arial"/>
              </a:rPr>
              <a:t> Moisture Level</a:t>
            </a:r>
          </a:p>
          <a:p>
            <a:pPr marL="0" marR="0" lvl="0" indent="0" algn="l" rtl="0">
              <a:spcBef>
                <a:spcPts val="0"/>
              </a:spcBef>
              <a:spcAft>
                <a:spcPts val="0"/>
              </a:spcAft>
              <a:buClr>
                <a:srgbClr val="000000"/>
              </a:buClr>
              <a:buSzPct val="100000"/>
              <a:buFont typeface="Arial"/>
              <a:buChar char="•"/>
            </a:pPr>
            <a:r>
              <a:rPr lang="en-US" sz="1800" b="1" i="0" u="none" strike="noStrike" cap="none" baseline="0">
                <a:solidFill>
                  <a:srgbClr val="000000"/>
                </a:solidFill>
                <a:latin typeface="Arial"/>
                <a:ea typeface="Arial"/>
                <a:cs typeface="Arial"/>
                <a:sym typeface="Arial"/>
              </a:rPr>
              <a:t> Viscosity</a:t>
            </a:r>
          </a:p>
          <a:p>
            <a:pPr marL="0" marR="0" lvl="0" indent="0" algn="l" rtl="0">
              <a:spcBef>
                <a:spcPts val="0"/>
              </a:spcBef>
              <a:spcAft>
                <a:spcPts val="0"/>
              </a:spcAft>
              <a:buClr>
                <a:srgbClr val="000000"/>
              </a:buClr>
              <a:buSzPct val="100000"/>
              <a:buFont typeface="Arial"/>
              <a:buChar char="•"/>
            </a:pPr>
            <a:r>
              <a:rPr lang="en-US" sz="1800" b="1" i="0" u="none" strike="noStrike" cap="none" baseline="0">
                <a:solidFill>
                  <a:srgbClr val="000000"/>
                </a:solidFill>
                <a:latin typeface="Arial"/>
                <a:ea typeface="Arial"/>
                <a:cs typeface="Arial"/>
                <a:sym typeface="Arial"/>
              </a:rPr>
              <a:t> Peel Strength</a:t>
            </a:r>
          </a:p>
        </p:txBody>
      </p:sp>
      <p:sp>
        <p:nvSpPr>
          <p:cNvPr id="355" name="Shape 355"/>
          <p:cNvSpPr/>
          <p:nvPr/>
        </p:nvSpPr>
        <p:spPr>
          <a:xfrm>
            <a:off x="228600" y="914400"/>
            <a:ext cx="4343400" cy="1616074"/>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SzPct val="25000"/>
              <a:buNone/>
            </a:pPr>
            <a:r>
              <a:rPr lang="en-US" sz="2000" b="1" i="0" u="none" strike="noStrike" cap="none" baseline="0">
                <a:solidFill>
                  <a:srgbClr val="000000"/>
                </a:solidFill>
                <a:latin typeface="Quattrocento"/>
                <a:ea typeface="Quattrocento"/>
                <a:cs typeface="Quattrocento"/>
                <a:sym typeface="Quattrocento"/>
              </a:rPr>
              <a:t>Optimization DoE for formulation variables</a:t>
            </a:r>
          </a:p>
          <a:p>
            <a:pPr marL="0" marR="0" lvl="0" indent="0" algn="just" rtl="0">
              <a:spcBef>
                <a:spcPts val="0"/>
              </a:spcBef>
              <a:spcAft>
                <a:spcPts val="0"/>
              </a:spcAft>
              <a:buClr>
                <a:srgbClr val="000000"/>
              </a:buClr>
              <a:buSzPct val="100000"/>
              <a:buFont typeface="Times New Roman"/>
              <a:buChar char="•"/>
            </a:pPr>
            <a:r>
              <a:rPr lang="en-US" sz="2000" b="0" i="0" u="none" strike="noStrike" cap="none" baseline="0">
                <a:solidFill>
                  <a:srgbClr val="000000"/>
                </a:solidFill>
                <a:latin typeface="Times New Roman"/>
                <a:ea typeface="Times New Roman"/>
                <a:cs typeface="Times New Roman"/>
                <a:sym typeface="Times New Roman"/>
              </a:rPr>
              <a:t>A Box Behnken DoE with randomized runs was generated to map the effects of different formulation variables.</a:t>
            </a:r>
          </a:p>
        </p:txBody>
      </p:sp>
    </p:spTree>
    <p:extLst>
      <p:ext uri="{BB962C8B-B14F-4D97-AF65-F5344CB8AC3E}">
        <p14:creationId xmlns:p14="http://schemas.microsoft.com/office/powerpoint/2010/main" val="2984926948"/>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62" name="Shape 362"/>
          <p:cNvSpPr txBox="1"/>
          <p:nvPr/>
        </p:nvSpPr>
        <p:spPr>
          <a:xfrm>
            <a:off x="1884947" y="20053"/>
            <a:ext cx="50601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sp>
        <p:nvSpPr>
          <p:cNvPr id="363" name="Shape 363"/>
          <p:cNvSpPr txBox="1"/>
          <p:nvPr/>
        </p:nvSpPr>
        <p:spPr>
          <a:xfrm>
            <a:off x="381000" y="1447800"/>
            <a:ext cx="8458200" cy="3877985"/>
          </a:xfrm>
          <a:prstGeom prst="rect">
            <a:avLst/>
          </a:prstGeom>
          <a:noFill/>
          <a:ln>
            <a:noFill/>
          </a:ln>
        </p:spPr>
        <p:txBody>
          <a:bodyPr lIns="91425" tIns="45700" rIns="91425" bIns="45700" anchor="t" anchorCtr="0">
            <a:noAutofit/>
          </a:bodyPr>
          <a:lstStyle/>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457200" marR="0" lvl="0" indent="-4572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Transmittance</a:t>
            </a:r>
            <a:r>
              <a:rPr lang="en-US" sz="2000" b="0" i="0" u="none" strike="noStrike" cap="none" baseline="0">
                <a:solidFill>
                  <a:schemeClr val="dk1"/>
                </a:solidFill>
                <a:latin typeface="Times New Roman"/>
                <a:ea typeface="Times New Roman"/>
                <a:cs typeface="Times New Roman"/>
                <a:sym typeface="Times New Roman"/>
              </a:rPr>
              <a:t> – Using a UV Spectrophotometer, absorbance spectra of various compounds can be measured </a:t>
            </a:r>
          </a:p>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457200" marR="0" lvl="0" indent="-4572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Emulsification Rate </a:t>
            </a:r>
            <a:r>
              <a:rPr lang="en-US" sz="2000" b="0" i="0" u="none" strike="noStrike" cap="none" baseline="0">
                <a:solidFill>
                  <a:schemeClr val="dk1"/>
                </a:solidFill>
                <a:latin typeface="Times New Roman"/>
                <a:ea typeface="Times New Roman"/>
                <a:cs typeface="Times New Roman"/>
                <a:sym typeface="Times New Roman"/>
              </a:rPr>
              <a:t>– Preparing a solution of API and excipients in a water immiscible solvent which is emulsified into an aqueous surfactant solution. The solvent is removed from emulsion droplets to form particles</a:t>
            </a:r>
          </a:p>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457200" marR="0" lvl="0" indent="-4572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Viscosity</a:t>
            </a:r>
            <a:r>
              <a:rPr lang="en-US" sz="2000" b="0" i="0" u="none" strike="noStrike" cap="none" baseline="0">
                <a:solidFill>
                  <a:schemeClr val="dk1"/>
                </a:solidFill>
                <a:latin typeface="Times New Roman"/>
                <a:ea typeface="Times New Roman"/>
                <a:cs typeface="Times New Roman"/>
                <a:sym typeface="Times New Roman"/>
              </a:rPr>
              <a:t> – Brookfield Viscometer measures fluid viscosity at given shear rates. The principal of operation is to drive a spindle through a calibrated spring. </a:t>
            </a:r>
          </a:p>
        </p:txBody>
      </p:sp>
      <p:sp>
        <p:nvSpPr>
          <p:cNvPr id="364" name="Shape 364"/>
          <p:cNvSpPr txBox="1"/>
          <p:nvPr/>
        </p:nvSpPr>
        <p:spPr>
          <a:xfrm>
            <a:off x="3276600" y="1066800"/>
            <a:ext cx="2477236"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Lidocaine </a:t>
            </a:r>
            <a:r>
              <a:rPr lang="en-US" sz="2200" b="1" i="1" u="none" strike="noStrike" cap="none" baseline="0">
                <a:solidFill>
                  <a:schemeClr val="dk1"/>
                </a:solidFill>
                <a:latin typeface="Times New Roman"/>
                <a:ea typeface="Times New Roman"/>
                <a:cs typeface="Times New Roman"/>
                <a:sym typeface="Times New Roman"/>
              </a:rPr>
              <a:t>i-</a:t>
            </a:r>
            <a:r>
              <a:rPr lang="en-US" sz="2200" b="1" i="0" u="none" strike="noStrike" cap="none" baseline="0">
                <a:solidFill>
                  <a:schemeClr val="dk1"/>
                </a:solidFill>
                <a:latin typeface="Times New Roman"/>
                <a:ea typeface="Times New Roman"/>
                <a:cs typeface="Times New Roman"/>
                <a:sym typeface="Times New Roman"/>
              </a:rPr>
              <a:t>SENS</a:t>
            </a:r>
          </a:p>
        </p:txBody>
      </p:sp>
    </p:spTree>
    <p:extLst>
      <p:ext uri="{BB962C8B-B14F-4D97-AF65-F5344CB8AC3E}">
        <p14:creationId xmlns:p14="http://schemas.microsoft.com/office/powerpoint/2010/main" val="1993517509"/>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70" name="Shape 370"/>
          <p:cNvSpPr txBox="1"/>
          <p:nvPr/>
        </p:nvSpPr>
        <p:spPr>
          <a:xfrm>
            <a:off x="381000" y="1447800"/>
            <a:ext cx="8458200" cy="3570207"/>
          </a:xfrm>
          <a:prstGeom prst="rect">
            <a:avLst/>
          </a:prstGeom>
          <a:noFill/>
          <a:ln>
            <a:noFill/>
          </a:ln>
        </p:spPr>
        <p:txBody>
          <a:bodyPr lIns="91425" tIns="45700" rIns="91425" bIns="45700" anchor="t" anchorCtr="0">
            <a:noAutofit/>
          </a:bodyPr>
          <a:lstStyle/>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457200" marR="0" lvl="0" indent="-4572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Water Uptake Study </a:t>
            </a:r>
            <a:r>
              <a:rPr lang="en-US" sz="2000" b="0" i="0" u="none" strike="noStrike" cap="none" baseline="0">
                <a:solidFill>
                  <a:schemeClr val="dk1"/>
                </a:solidFill>
                <a:latin typeface="Times New Roman"/>
                <a:ea typeface="Times New Roman"/>
                <a:cs typeface="Times New Roman"/>
                <a:sym typeface="Times New Roman"/>
              </a:rPr>
              <a:t>– Percentage of water uptake can be calculated by measuring how much water can be added to 1 gram of fill material until precipitate is formed. </a:t>
            </a:r>
          </a:p>
          <a:p>
            <a:pPr marL="457200" marR="0" lvl="0" indent="-330200" algn="l" rtl="0">
              <a:spcBef>
                <a:spcPts val="0"/>
              </a:spcBef>
              <a:buClr>
                <a:schemeClr val="dk1"/>
              </a:buClr>
              <a:buFont typeface="Arial"/>
              <a:buNone/>
            </a:pPr>
            <a:endParaRPr sz="2000" b="1" i="0" u="none" strike="noStrike" cap="none" baseline="0">
              <a:solidFill>
                <a:schemeClr val="dk1"/>
              </a:solidFill>
              <a:latin typeface="Times New Roman"/>
              <a:ea typeface="Times New Roman"/>
              <a:cs typeface="Times New Roman"/>
              <a:sym typeface="Times New Roman"/>
            </a:endParaRPr>
          </a:p>
          <a:p>
            <a:pPr marL="457200" marR="0" lvl="0" indent="-4572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Potency</a:t>
            </a:r>
            <a:r>
              <a:rPr lang="en-US" sz="2000" b="0" i="0" u="none" strike="noStrike" cap="none" baseline="0">
                <a:solidFill>
                  <a:schemeClr val="dk1"/>
                </a:solidFill>
                <a:latin typeface="Times New Roman"/>
                <a:ea typeface="Times New Roman"/>
                <a:cs typeface="Times New Roman"/>
                <a:sym typeface="Times New Roman"/>
              </a:rPr>
              <a:t> – Drug content was found by making a 1000 ppm solution and further diluting it and measuring absorbance using UV spectrophotometer</a:t>
            </a:r>
          </a:p>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457200" marR="0" lvl="0" indent="-4572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Stability</a:t>
            </a:r>
            <a:r>
              <a:rPr lang="en-US" sz="2000" b="0" i="0" u="none" strike="noStrike" cap="none" baseline="0">
                <a:solidFill>
                  <a:schemeClr val="dk1"/>
                </a:solidFill>
                <a:latin typeface="Times New Roman"/>
                <a:ea typeface="Times New Roman"/>
                <a:cs typeface="Times New Roman"/>
                <a:sym typeface="Times New Roman"/>
              </a:rPr>
              <a:t> – Conducted to observe the influence of temperature and relative humidity on the drug content </a:t>
            </a:r>
          </a:p>
        </p:txBody>
      </p:sp>
      <p:sp>
        <p:nvSpPr>
          <p:cNvPr id="371" name="Shape 371"/>
          <p:cNvSpPr txBox="1"/>
          <p:nvPr/>
        </p:nvSpPr>
        <p:spPr>
          <a:xfrm>
            <a:off x="2080000" y="88612"/>
            <a:ext cx="50601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sp>
        <p:nvSpPr>
          <p:cNvPr id="372" name="Shape 372"/>
          <p:cNvSpPr txBox="1"/>
          <p:nvPr/>
        </p:nvSpPr>
        <p:spPr>
          <a:xfrm>
            <a:off x="3276600" y="1066800"/>
            <a:ext cx="2477236"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Lidocaine </a:t>
            </a:r>
            <a:r>
              <a:rPr lang="en-US" sz="2200" b="1" i="1" u="none" strike="noStrike" cap="none" baseline="0">
                <a:solidFill>
                  <a:schemeClr val="dk1"/>
                </a:solidFill>
                <a:latin typeface="Times New Roman"/>
                <a:ea typeface="Times New Roman"/>
                <a:cs typeface="Times New Roman"/>
                <a:sym typeface="Times New Roman"/>
              </a:rPr>
              <a:t>i-</a:t>
            </a:r>
            <a:r>
              <a:rPr lang="en-US" sz="2200" b="1" i="0" u="none" strike="noStrike" cap="none" baseline="0">
                <a:solidFill>
                  <a:schemeClr val="dk1"/>
                </a:solidFill>
                <a:latin typeface="Times New Roman"/>
                <a:ea typeface="Times New Roman"/>
                <a:cs typeface="Times New Roman"/>
                <a:sym typeface="Times New Roman"/>
              </a:rPr>
              <a:t>SENS</a:t>
            </a:r>
          </a:p>
        </p:txBody>
      </p:sp>
    </p:spTree>
    <p:extLst>
      <p:ext uri="{BB962C8B-B14F-4D97-AF65-F5344CB8AC3E}">
        <p14:creationId xmlns:p14="http://schemas.microsoft.com/office/powerpoint/2010/main" val="230862357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pic>
        <p:nvPicPr>
          <p:cNvPr id="98" name="Shape 98"/>
          <p:cNvPicPr preferRelativeResize="0"/>
          <p:nvPr/>
        </p:nvPicPr>
        <p:blipFill rotWithShape="1">
          <a:blip r:embed="rId3">
            <a:alphaModFix/>
          </a:blip>
          <a:srcRect/>
          <a:stretch/>
        </p:blipFill>
        <p:spPr>
          <a:xfrm>
            <a:off x="7748586" y="5943600"/>
            <a:ext cx="1395412" cy="914400"/>
          </a:xfrm>
          <a:prstGeom prst="rect">
            <a:avLst/>
          </a:prstGeom>
          <a:noFill/>
          <a:ln>
            <a:noFill/>
          </a:ln>
        </p:spPr>
      </p:pic>
      <p:sp>
        <p:nvSpPr>
          <p:cNvPr id="99" name="Shape 99"/>
          <p:cNvSpPr txBox="1"/>
          <p:nvPr/>
        </p:nvSpPr>
        <p:spPr>
          <a:xfrm>
            <a:off x="3657600" y="152400"/>
            <a:ext cx="2633508"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smtClean="0">
                <a:solidFill>
                  <a:srgbClr val="FF0000"/>
                </a:solidFill>
                <a:latin typeface="Times New Roman"/>
                <a:ea typeface="Times New Roman"/>
                <a:cs typeface="Times New Roman"/>
                <a:sym typeface="Times New Roman"/>
              </a:rPr>
              <a:t>OBJECTIVE</a:t>
            </a:r>
            <a:endParaRPr lang="en-US" sz="3200" b="1" i="0" u="none" strike="noStrike" cap="none" baseline="0" dirty="0">
              <a:solidFill>
                <a:srgbClr val="FF0000"/>
              </a:solidFill>
              <a:latin typeface="Times New Roman"/>
              <a:ea typeface="Times New Roman"/>
              <a:cs typeface="Times New Roman"/>
              <a:sym typeface="Times New Roman"/>
            </a:endParaRPr>
          </a:p>
        </p:txBody>
      </p:sp>
      <p:sp>
        <p:nvSpPr>
          <p:cNvPr id="100" name="Shape 100"/>
          <p:cNvSpPr txBox="1"/>
          <p:nvPr/>
        </p:nvSpPr>
        <p:spPr>
          <a:xfrm>
            <a:off x="827549" y="1066800"/>
            <a:ext cx="7292693" cy="139894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2000" b="0" i="0" u="none" strike="noStrike" cap="none" baseline="0" dirty="0">
                <a:solidFill>
                  <a:schemeClr val="dk1"/>
                </a:solidFill>
                <a:latin typeface="Quattrocento"/>
                <a:ea typeface="Quattrocento"/>
                <a:cs typeface="Quattrocento"/>
                <a:sym typeface="Quattrocento"/>
              </a:rPr>
              <a:t>The objective of this work is to develop and characterize </a:t>
            </a:r>
          </a:p>
          <a:p>
            <a:pPr marL="0" marR="0" lvl="0" indent="0" algn="just" rtl="0">
              <a:spcBef>
                <a:spcPts val="0"/>
              </a:spcBef>
              <a:buSzPct val="25000"/>
              <a:buNone/>
            </a:pPr>
            <a:r>
              <a:rPr lang="en-US" sz="2000" b="0" i="1" u="none" strike="noStrike" cap="none" baseline="0" dirty="0">
                <a:solidFill>
                  <a:schemeClr val="dk1"/>
                </a:solidFill>
                <a:latin typeface="Quattrocento"/>
                <a:ea typeface="Quattrocento"/>
                <a:cs typeface="Quattrocento"/>
                <a:sym typeface="Quattrocento"/>
              </a:rPr>
              <a:t>in-situ </a:t>
            </a:r>
            <a:r>
              <a:rPr lang="en-US" sz="2000" b="0" i="0" u="none" strike="noStrike" cap="none" baseline="0" dirty="0">
                <a:solidFill>
                  <a:schemeClr val="dk1"/>
                </a:solidFill>
                <a:latin typeface="Quattrocento"/>
                <a:ea typeface="Quattrocento"/>
                <a:cs typeface="Quattrocento"/>
                <a:sym typeface="Quattrocento"/>
              </a:rPr>
              <a:t>Self-Emulsifying </a:t>
            </a:r>
            <a:r>
              <a:rPr lang="en-US" sz="2000" b="0" i="0" u="none" strike="noStrike" cap="none" baseline="0" dirty="0" err="1">
                <a:solidFill>
                  <a:schemeClr val="dk1"/>
                </a:solidFill>
                <a:latin typeface="Quattrocento"/>
                <a:ea typeface="Quattrocento"/>
                <a:cs typeface="Quattrocento"/>
                <a:sym typeface="Quattrocento"/>
              </a:rPr>
              <a:t>Nanosystem</a:t>
            </a:r>
            <a:r>
              <a:rPr lang="en-US" sz="2000" b="0" i="0" u="none" strike="noStrike" cap="none" baseline="0" dirty="0">
                <a:solidFill>
                  <a:schemeClr val="dk1"/>
                </a:solidFill>
                <a:latin typeface="Quattrocento"/>
                <a:ea typeface="Quattrocento"/>
                <a:cs typeface="Quattrocento"/>
                <a:sym typeface="Quattrocento"/>
              </a:rPr>
              <a:t> (</a:t>
            </a:r>
            <a:r>
              <a:rPr lang="en-US" sz="2000" b="0" i="1" u="none" strike="noStrike" cap="none" baseline="0" dirty="0" err="1">
                <a:solidFill>
                  <a:schemeClr val="dk1"/>
                </a:solidFill>
                <a:latin typeface="Quattrocento"/>
                <a:ea typeface="Quattrocento"/>
                <a:cs typeface="Quattrocento"/>
                <a:sym typeface="Quattrocento"/>
              </a:rPr>
              <a:t>i</a:t>
            </a:r>
            <a:r>
              <a:rPr lang="en-US" sz="2000" b="0" i="1" u="none" strike="noStrike" cap="none" baseline="0" dirty="0">
                <a:solidFill>
                  <a:schemeClr val="dk1"/>
                </a:solidFill>
                <a:latin typeface="Quattrocento"/>
                <a:ea typeface="Quattrocento"/>
                <a:cs typeface="Quattrocento"/>
                <a:sym typeface="Quattrocento"/>
              </a:rPr>
              <a:t>-SENS) </a:t>
            </a:r>
            <a:r>
              <a:rPr lang="en-US" sz="2000" b="0" i="0" u="none" strike="noStrike" cap="none" baseline="0" dirty="0">
                <a:solidFill>
                  <a:schemeClr val="dk1"/>
                </a:solidFill>
                <a:latin typeface="Quattrocento"/>
                <a:ea typeface="Quattrocento"/>
                <a:cs typeface="Quattrocento"/>
                <a:sym typeface="Quattrocento"/>
              </a:rPr>
              <a:t>based Lidocaine </a:t>
            </a:r>
          </a:p>
          <a:p>
            <a:pPr marL="0" marR="0" lvl="0" indent="0" algn="just" rtl="0">
              <a:spcBef>
                <a:spcPts val="0"/>
              </a:spcBef>
              <a:buSzPct val="25000"/>
              <a:buNone/>
            </a:pPr>
            <a:r>
              <a:rPr lang="en-US" sz="2000" b="0" i="0" u="none" strike="noStrike" cap="none" baseline="0" dirty="0">
                <a:solidFill>
                  <a:schemeClr val="dk1"/>
                </a:solidFill>
                <a:latin typeface="Quattrocento"/>
                <a:ea typeface="Quattrocento"/>
                <a:cs typeface="Quattrocento"/>
                <a:sym typeface="Quattrocento"/>
              </a:rPr>
              <a:t>Transdermal System having Lidocaine in Nano-emulsion form</a:t>
            </a:r>
          </a:p>
        </p:txBody>
      </p:sp>
      <p:grpSp>
        <p:nvGrpSpPr>
          <p:cNvPr id="2" name="Group 1"/>
          <p:cNvGrpSpPr/>
          <p:nvPr/>
        </p:nvGrpSpPr>
        <p:grpSpPr>
          <a:xfrm>
            <a:off x="2799433" y="2588657"/>
            <a:ext cx="3747095" cy="1890536"/>
            <a:chOff x="59219" y="3018510"/>
            <a:chExt cx="3747095" cy="1890536"/>
          </a:xfrm>
        </p:grpSpPr>
        <p:sp>
          <p:nvSpPr>
            <p:cNvPr id="101" name="Shape 101"/>
            <p:cNvSpPr/>
            <p:nvPr/>
          </p:nvSpPr>
          <p:spPr>
            <a:xfrm rot="10508372">
              <a:off x="834515" y="3018510"/>
              <a:ext cx="2971799" cy="1662113"/>
            </a:xfrm>
            <a:prstGeom prst="roundRect">
              <a:avLst>
                <a:gd name="adj" fmla="val 50000"/>
              </a:avLst>
            </a:prstGeom>
            <a:blipFill rotWithShape="1">
              <a:blip r:embed="rId4">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nvGrpSpPr>
            <p:cNvPr id="102" name="Shape 102"/>
            <p:cNvGrpSpPr/>
            <p:nvPr/>
          </p:nvGrpSpPr>
          <p:grpSpPr>
            <a:xfrm rot="10508372">
              <a:off x="59219" y="3385046"/>
              <a:ext cx="2971799" cy="1524000"/>
              <a:chOff x="838200" y="2150863"/>
              <a:chExt cx="2971799" cy="1524000"/>
            </a:xfrm>
          </p:grpSpPr>
          <p:grpSp>
            <p:nvGrpSpPr>
              <p:cNvPr id="103" name="Shape 103"/>
              <p:cNvGrpSpPr/>
              <p:nvPr/>
            </p:nvGrpSpPr>
            <p:grpSpPr>
              <a:xfrm>
                <a:off x="838200" y="2150863"/>
                <a:ext cx="2971799" cy="1524000"/>
                <a:chOff x="838200" y="2150863"/>
                <a:chExt cx="2971799" cy="1524000"/>
              </a:xfrm>
            </p:grpSpPr>
            <p:sp>
              <p:nvSpPr>
                <p:cNvPr id="104" name="Shape 104"/>
                <p:cNvSpPr/>
                <p:nvPr/>
              </p:nvSpPr>
              <p:spPr>
                <a:xfrm>
                  <a:off x="838200" y="2150863"/>
                  <a:ext cx="2971799" cy="1524000"/>
                </a:xfrm>
                <a:prstGeom prst="roundRect">
                  <a:avLst>
                    <a:gd name="adj" fmla="val 50000"/>
                  </a:avLst>
                </a:prstGeom>
                <a:solidFill>
                  <a:schemeClr val="lt2"/>
                </a:solidFill>
                <a:ln w="76200" cap="flat" cmpd="sng">
                  <a:solidFill>
                    <a:srgbClr val="A5A5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nvGrpSpPr>
                <p:cNvPr id="105" name="Shape 105"/>
                <p:cNvGrpSpPr/>
                <p:nvPr/>
              </p:nvGrpSpPr>
              <p:grpSpPr>
                <a:xfrm>
                  <a:off x="2603336" y="2239083"/>
                  <a:ext cx="552621" cy="439694"/>
                  <a:chOff x="4628978" y="3235168"/>
                  <a:chExt cx="724242" cy="640948"/>
                </a:xfrm>
              </p:grpSpPr>
              <p:sp>
                <p:nvSpPr>
                  <p:cNvPr id="106" name="Shape 10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07" name="Shape 10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08" name="Shape 10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09" name="Shape 10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0" name="Shape 11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1" name="Shape 11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2" name="Shape 11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3" name="Shape 11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4" name="Shape 11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15" name="Shape 115"/>
                <p:cNvGrpSpPr/>
                <p:nvPr/>
              </p:nvGrpSpPr>
              <p:grpSpPr>
                <a:xfrm>
                  <a:off x="2039851" y="2395903"/>
                  <a:ext cx="552621" cy="439694"/>
                  <a:chOff x="4628978" y="3235168"/>
                  <a:chExt cx="724242" cy="640948"/>
                </a:xfrm>
              </p:grpSpPr>
              <p:sp>
                <p:nvSpPr>
                  <p:cNvPr id="116" name="Shape 11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7" name="Shape 11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8" name="Shape 11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19" name="Shape 11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0" name="Shape 12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1" name="Shape 12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2" name="Shape 12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3" name="Shape 12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4" name="Shape 12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25" name="Shape 125"/>
                <p:cNvGrpSpPr/>
                <p:nvPr/>
              </p:nvGrpSpPr>
              <p:grpSpPr>
                <a:xfrm>
                  <a:off x="2501454" y="2732969"/>
                  <a:ext cx="552621" cy="439694"/>
                  <a:chOff x="4628978" y="3235168"/>
                  <a:chExt cx="724242" cy="640948"/>
                </a:xfrm>
              </p:grpSpPr>
              <p:sp>
                <p:nvSpPr>
                  <p:cNvPr id="126" name="Shape 12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7" name="Shape 12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8" name="Shape 12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29" name="Shape 12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0" name="Shape 13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1" name="Shape 13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2" name="Shape 13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3" name="Shape 13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4" name="Shape 13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35" name="Shape 135"/>
                <p:cNvGrpSpPr/>
                <p:nvPr/>
              </p:nvGrpSpPr>
              <p:grpSpPr>
                <a:xfrm>
                  <a:off x="1435639" y="2746463"/>
                  <a:ext cx="552621" cy="439694"/>
                  <a:chOff x="4628978" y="3235168"/>
                  <a:chExt cx="724242" cy="640948"/>
                </a:xfrm>
              </p:grpSpPr>
              <p:sp>
                <p:nvSpPr>
                  <p:cNvPr id="136" name="Shape 13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7" name="Shape 13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8" name="Shape 13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39" name="Shape 13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0" name="Shape 14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1" name="Shape 14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2" name="Shape 14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3" name="Shape 14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4" name="Shape 14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45" name="Shape 145"/>
                <p:cNvGrpSpPr/>
                <p:nvPr/>
              </p:nvGrpSpPr>
              <p:grpSpPr>
                <a:xfrm>
                  <a:off x="1924834" y="3002615"/>
                  <a:ext cx="552621" cy="439694"/>
                  <a:chOff x="4628978" y="3235168"/>
                  <a:chExt cx="724242" cy="640948"/>
                </a:xfrm>
              </p:grpSpPr>
              <p:sp>
                <p:nvSpPr>
                  <p:cNvPr id="146" name="Shape 14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7" name="Shape 14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8" name="Shape 14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49" name="Shape 14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0" name="Shape 15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1" name="Shape 15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2" name="Shape 15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3" name="Shape 15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4" name="Shape 15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55" name="Shape 155"/>
                <p:cNvGrpSpPr/>
                <p:nvPr/>
              </p:nvGrpSpPr>
              <p:grpSpPr>
                <a:xfrm>
                  <a:off x="2956283" y="2411294"/>
                  <a:ext cx="552621" cy="439694"/>
                  <a:chOff x="4628978" y="3235168"/>
                  <a:chExt cx="724242" cy="640948"/>
                </a:xfrm>
              </p:grpSpPr>
              <p:sp>
                <p:nvSpPr>
                  <p:cNvPr id="156" name="Shape 15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7" name="Shape 15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8" name="Shape 15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59" name="Shape 15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0" name="Shape 16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1" name="Shape 16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2" name="Shape 16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3" name="Shape 16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4" name="Shape 16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nvGrpSpPr>
                <p:cNvPr id="165" name="Shape 165"/>
                <p:cNvGrpSpPr/>
                <p:nvPr/>
              </p:nvGrpSpPr>
              <p:grpSpPr>
                <a:xfrm>
                  <a:off x="1319221" y="3159213"/>
                  <a:ext cx="552621" cy="439694"/>
                  <a:chOff x="4628978" y="3235168"/>
                  <a:chExt cx="724242" cy="640948"/>
                </a:xfrm>
              </p:grpSpPr>
              <p:sp>
                <p:nvSpPr>
                  <p:cNvPr id="166" name="Shape 16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7" name="Shape 16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8" name="Shape 16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69" name="Shape 16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0" name="Shape 17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1" name="Shape 17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2" name="Shape 17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3" name="Shape 17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4" name="Shape 17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grpSp>
            <p:nvGrpSpPr>
              <p:cNvPr id="175" name="Shape 175"/>
              <p:cNvGrpSpPr/>
              <p:nvPr/>
            </p:nvGrpSpPr>
            <p:grpSpPr>
              <a:xfrm>
                <a:off x="1936199" y="2578867"/>
                <a:ext cx="552621" cy="439694"/>
                <a:chOff x="4628978" y="3235168"/>
                <a:chExt cx="724242" cy="640948"/>
              </a:xfrm>
            </p:grpSpPr>
            <p:sp>
              <p:nvSpPr>
                <p:cNvPr id="176" name="Shape 176"/>
                <p:cNvSpPr/>
                <p:nvPr/>
              </p:nvSpPr>
              <p:spPr>
                <a:xfrm>
                  <a:off x="4762500" y="3235168"/>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7" name="Shape 177"/>
                <p:cNvSpPr/>
                <p:nvPr/>
              </p:nvSpPr>
              <p:spPr>
                <a:xfrm>
                  <a:off x="4991100" y="3244402"/>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8" name="Shape 178"/>
                <p:cNvSpPr/>
                <p:nvPr/>
              </p:nvSpPr>
              <p:spPr>
                <a:xfrm>
                  <a:off x="4705178" y="3396803"/>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79" name="Shape 179"/>
                <p:cNvSpPr/>
                <p:nvPr/>
              </p:nvSpPr>
              <p:spPr>
                <a:xfrm>
                  <a:off x="4991100" y="3492321"/>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0" name="Shape 180"/>
                <p:cNvSpPr/>
                <p:nvPr/>
              </p:nvSpPr>
              <p:spPr>
                <a:xfrm>
                  <a:off x="4827023" y="35814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1" name="Shape 181"/>
                <p:cNvSpPr/>
                <p:nvPr/>
              </p:nvSpPr>
              <p:spPr>
                <a:xfrm>
                  <a:off x="5200821" y="3387569"/>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2" name="Shape 182"/>
                <p:cNvSpPr/>
                <p:nvPr/>
              </p:nvSpPr>
              <p:spPr>
                <a:xfrm>
                  <a:off x="5200821" y="3608566"/>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3" name="Shape 183"/>
                <p:cNvSpPr/>
                <p:nvPr/>
              </p:nvSpPr>
              <p:spPr>
                <a:xfrm>
                  <a:off x="4962251" y="3723717"/>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84" name="Shape 184"/>
                <p:cNvSpPr/>
                <p:nvPr/>
              </p:nvSpPr>
              <p:spPr>
                <a:xfrm>
                  <a:off x="4628978" y="3657600"/>
                  <a:ext cx="152399" cy="152399"/>
                </a:xfrm>
                <a:prstGeom prst="flowChartConnector">
                  <a:avLst/>
                </a:prstGeom>
                <a:gradFill>
                  <a:gsLst>
                    <a:gs pos="0">
                      <a:srgbClr val="FFFFFF"/>
                    </a:gs>
                    <a:gs pos="35000">
                      <a:srgbClr val="FFFFFF"/>
                    </a:gs>
                    <a:gs pos="69916">
                      <a:srgbClr val="949CA0">
                        <a:alpha val="85882"/>
                      </a:srgbClr>
                    </a:gs>
                    <a:gs pos="78000">
                      <a:schemeClr val="accent6"/>
                    </a:gs>
                    <a:gs pos="88558">
                      <a:srgbClr val="F2F2F2">
                        <a:alpha val="95686"/>
                      </a:srgbClr>
                    </a:gs>
                    <a:gs pos="99115">
                      <a:schemeClr val="accent6"/>
                    </a:gs>
                    <a:gs pos="100000">
                      <a:schemeClr val="accent6"/>
                    </a:gs>
                  </a:gsLst>
                  <a:path path="circle">
                    <a:fillToRect r="100000" b="100000"/>
                  </a:path>
                  <a:tileRect l="-100000" t="-100000"/>
                </a:gradFill>
                <a:ln w="28575" cap="flat" cmpd="sng">
                  <a:solidFill>
                    <a:srgbClr val="F2F2F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grpSp>
      </p:grpSp>
      <p:sp>
        <p:nvSpPr>
          <p:cNvPr id="186" name="Shape 186"/>
          <p:cNvSpPr txBox="1"/>
          <p:nvPr/>
        </p:nvSpPr>
        <p:spPr>
          <a:xfrm>
            <a:off x="355600" y="5317067"/>
            <a:ext cx="18466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 </a:t>
            </a:r>
          </a:p>
        </p:txBody>
      </p:sp>
      <p:sp>
        <p:nvSpPr>
          <p:cNvPr id="94" name="Shape 187"/>
          <p:cNvSpPr txBox="1"/>
          <p:nvPr/>
        </p:nvSpPr>
        <p:spPr>
          <a:xfrm>
            <a:off x="2726573" y="5192317"/>
            <a:ext cx="2514599" cy="500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i="0" u="none" strike="noStrike" cap="none" baseline="0" dirty="0">
                <a:solidFill>
                  <a:schemeClr val="dk1"/>
                </a:solidFill>
                <a:latin typeface="Times New Roman"/>
                <a:ea typeface="Times New Roman"/>
                <a:cs typeface="Times New Roman"/>
                <a:sym typeface="Times New Roman"/>
              </a:rPr>
              <a:t>Fig </a:t>
            </a:r>
            <a:r>
              <a:rPr lang="en-US" sz="1200" b="1" i="0" u="none" strike="noStrike" cap="none" baseline="0" dirty="0" smtClean="0">
                <a:solidFill>
                  <a:schemeClr val="dk1"/>
                </a:solidFill>
                <a:latin typeface="Times New Roman"/>
                <a:ea typeface="Times New Roman"/>
                <a:cs typeface="Times New Roman"/>
                <a:sym typeface="Times New Roman"/>
              </a:rPr>
              <a:t>1: </a:t>
            </a:r>
            <a:r>
              <a:rPr lang="en-US" sz="1200" b="1" i="1" u="none" strike="noStrike" cap="none" baseline="0" dirty="0" err="1" smtClean="0">
                <a:solidFill>
                  <a:schemeClr val="dk1"/>
                </a:solidFill>
                <a:latin typeface="Times New Roman"/>
                <a:ea typeface="Times New Roman"/>
                <a:cs typeface="Times New Roman"/>
                <a:sym typeface="Times New Roman"/>
              </a:rPr>
              <a:t>i</a:t>
            </a:r>
            <a:r>
              <a:rPr lang="en-US" sz="1200" b="1" i="1" u="none" strike="noStrike" cap="none" baseline="0" dirty="0" smtClean="0">
                <a:solidFill>
                  <a:schemeClr val="dk1"/>
                </a:solidFill>
                <a:latin typeface="Times New Roman"/>
                <a:ea typeface="Times New Roman"/>
                <a:cs typeface="Times New Roman"/>
                <a:sym typeface="Times New Roman"/>
              </a:rPr>
              <a:t>-SENS Transdermal System</a:t>
            </a:r>
            <a:r>
              <a:rPr lang="en-US" sz="1200" b="1" i="0" u="none" strike="noStrike" cap="none" baseline="0" dirty="0" smtClean="0">
                <a:solidFill>
                  <a:schemeClr val="dk1"/>
                </a:solidFill>
                <a:latin typeface="Times New Roman"/>
                <a:ea typeface="Times New Roman"/>
                <a:cs typeface="Times New Roman"/>
                <a:sym typeface="Times New Roman"/>
              </a:rPr>
              <a:t> </a:t>
            </a:r>
            <a:endParaRPr lang="en-US" sz="1200" b="1" i="0" u="none" strike="noStrike" cap="none" baseline="0" dirty="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78" name="Shape 378"/>
          <p:cNvSpPr txBox="1"/>
          <p:nvPr/>
        </p:nvSpPr>
        <p:spPr>
          <a:xfrm>
            <a:off x="304800" y="1600200"/>
            <a:ext cx="8610599" cy="455509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Description</a:t>
            </a:r>
            <a:r>
              <a:rPr lang="en-US" sz="2000" b="0" i="0" u="none" strike="noStrike" cap="none" baseline="0">
                <a:solidFill>
                  <a:schemeClr val="dk1"/>
                </a:solidFill>
                <a:latin typeface="Times New Roman"/>
                <a:ea typeface="Times New Roman"/>
                <a:cs typeface="Times New Roman"/>
                <a:sym typeface="Times New Roman"/>
              </a:rPr>
              <a:t> – 10 cm x 14 cm Patch </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Thickness</a:t>
            </a:r>
            <a:r>
              <a:rPr lang="en-US" sz="2000" b="0" i="0" u="none" strike="noStrike" cap="none" baseline="0">
                <a:solidFill>
                  <a:schemeClr val="dk1"/>
                </a:solidFill>
                <a:latin typeface="Times New Roman"/>
                <a:ea typeface="Times New Roman"/>
                <a:cs typeface="Times New Roman"/>
                <a:sym typeface="Times New Roman"/>
              </a:rPr>
              <a:t> – The thickness of the film was measured using electronic vernier calipers. Measurements were taken at five different points on the film and the average of these readings were taken</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Percentage of Moisture Content </a:t>
            </a:r>
            <a:r>
              <a:rPr lang="en-US" sz="2000" b="0" i="0" u="none" strike="noStrike" cap="none" baseline="0">
                <a:solidFill>
                  <a:schemeClr val="dk1"/>
                </a:solidFill>
                <a:latin typeface="Times New Roman"/>
                <a:ea typeface="Times New Roman"/>
                <a:cs typeface="Times New Roman"/>
                <a:sym typeface="Times New Roman"/>
              </a:rPr>
              <a:t>– The prepared formulation was kept in the Ohaus machine and percent moisture content was calculated</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Cold Flow</a:t>
            </a:r>
            <a:r>
              <a:rPr lang="en-US" sz="2000" b="0" i="0" u="none" strike="noStrike" cap="none" baseline="0">
                <a:solidFill>
                  <a:schemeClr val="dk1"/>
                </a:solidFill>
                <a:latin typeface="Times New Roman"/>
                <a:ea typeface="Times New Roman"/>
                <a:cs typeface="Times New Roman"/>
                <a:sym typeface="Times New Roman"/>
              </a:rPr>
              <a:t> – Caused by the viscoelastic creep of the adhesive layer</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Content Uniformity </a:t>
            </a:r>
            <a:r>
              <a:rPr lang="en-US" sz="2000" b="0" i="0" u="none" strike="noStrike" cap="none" baseline="0">
                <a:solidFill>
                  <a:schemeClr val="dk1"/>
                </a:solidFill>
                <a:latin typeface="Times New Roman"/>
                <a:ea typeface="Times New Roman"/>
                <a:cs typeface="Times New Roman"/>
                <a:sym typeface="Times New Roman"/>
              </a:rPr>
              <a:t>– 10 patches are selected and content is determined for individual patches. The transdermal patches pass the test if they fall in a specific range</a:t>
            </a:r>
          </a:p>
        </p:txBody>
      </p:sp>
      <p:sp>
        <p:nvSpPr>
          <p:cNvPr id="379" name="Shape 379"/>
          <p:cNvSpPr txBox="1"/>
          <p:nvPr/>
        </p:nvSpPr>
        <p:spPr>
          <a:xfrm>
            <a:off x="2133600" y="88612"/>
            <a:ext cx="50601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sp>
        <p:nvSpPr>
          <p:cNvPr id="380" name="Shape 380"/>
          <p:cNvSpPr txBox="1"/>
          <p:nvPr/>
        </p:nvSpPr>
        <p:spPr>
          <a:xfrm>
            <a:off x="3352800" y="1066800"/>
            <a:ext cx="2826414"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Transdermal System</a:t>
            </a:r>
          </a:p>
        </p:txBody>
      </p:sp>
    </p:spTree>
    <p:extLst>
      <p:ext uri="{BB962C8B-B14F-4D97-AF65-F5344CB8AC3E}">
        <p14:creationId xmlns:p14="http://schemas.microsoft.com/office/powerpoint/2010/main" val="1829232209"/>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86" name="Shape 386"/>
          <p:cNvSpPr txBox="1"/>
          <p:nvPr/>
        </p:nvSpPr>
        <p:spPr>
          <a:xfrm>
            <a:off x="304800" y="1524000"/>
            <a:ext cx="8610599" cy="483209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Folding Endurance </a:t>
            </a:r>
            <a:r>
              <a:rPr lang="en-US" sz="2000" b="0" i="0" u="none" strike="noStrike" cap="none" baseline="0">
                <a:solidFill>
                  <a:schemeClr val="dk1"/>
                </a:solidFill>
                <a:latin typeface="Times New Roman"/>
                <a:ea typeface="Times New Roman"/>
                <a:cs typeface="Times New Roman"/>
                <a:sym typeface="Times New Roman"/>
              </a:rPr>
              <a:t>– It was determined by repeatedly folding the film at the same place until it breaks or cracking has been observed</a:t>
            </a:r>
          </a:p>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Sheer Adhesion Test</a:t>
            </a:r>
            <a:r>
              <a:rPr lang="en-US" sz="2000" b="0" i="0" u="none" strike="noStrike" cap="none" baseline="0">
                <a:solidFill>
                  <a:schemeClr val="dk1"/>
                </a:solidFill>
                <a:latin typeface="Times New Roman"/>
                <a:ea typeface="Times New Roman"/>
                <a:cs typeface="Times New Roman"/>
                <a:sym typeface="Times New Roman"/>
              </a:rPr>
              <a:t> – Resist flow; Measurement of cohesive strength of an adhesive polymer </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Peel Adhesion Test </a:t>
            </a:r>
            <a:r>
              <a:rPr lang="en-US" sz="2000" b="0" i="0" u="none" strike="noStrike" cap="none" baseline="0">
                <a:solidFill>
                  <a:schemeClr val="dk1"/>
                </a:solidFill>
                <a:latin typeface="Times New Roman"/>
                <a:ea typeface="Times New Roman"/>
                <a:cs typeface="Times New Roman"/>
                <a:sym typeface="Times New Roman"/>
              </a:rPr>
              <a:t>– Resist removal; Force required to remove adhesive coating from the test substrate </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Potency</a:t>
            </a:r>
            <a:r>
              <a:rPr lang="en-US" sz="2000" b="0" i="0" u="none" strike="noStrike" cap="none" baseline="0">
                <a:solidFill>
                  <a:schemeClr val="dk1"/>
                </a:solidFill>
                <a:latin typeface="Times New Roman"/>
                <a:ea typeface="Times New Roman"/>
                <a:cs typeface="Times New Roman"/>
                <a:sym typeface="Times New Roman"/>
              </a:rPr>
              <a:t> – Drug content was found by dissolving a 0.64cm</a:t>
            </a:r>
            <a:r>
              <a:rPr lang="en-US" sz="2000" b="0" i="0" u="none" strike="noStrike" cap="none" baseline="30000">
                <a:solidFill>
                  <a:schemeClr val="dk1"/>
                </a:solidFill>
                <a:latin typeface="Times New Roman"/>
                <a:ea typeface="Times New Roman"/>
                <a:cs typeface="Times New Roman"/>
                <a:sym typeface="Times New Roman"/>
              </a:rPr>
              <a:t>2</a:t>
            </a:r>
            <a:r>
              <a:rPr lang="en-US" sz="2000" b="0" i="0" u="none" strike="noStrike" cap="none" baseline="0">
                <a:solidFill>
                  <a:schemeClr val="dk1"/>
                </a:solidFill>
                <a:latin typeface="Times New Roman"/>
                <a:ea typeface="Times New Roman"/>
                <a:cs typeface="Times New Roman"/>
                <a:sym typeface="Times New Roman"/>
              </a:rPr>
              <a:t> patch for 2 hours and then the filtrate was analyzed using UV Spectrophotometry  </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p:txBody>
      </p:sp>
      <p:sp>
        <p:nvSpPr>
          <p:cNvPr id="387" name="Shape 387"/>
          <p:cNvSpPr txBox="1"/>
          <p:nvPr/>
        </p:nvSpPr>
        <p:spPr>
          <a:xfrm>
            <a:off x="2209800" y="8021"/>
            <a:ext cx="50601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sp>
        <p:nvSpPr>
          <p:cNvPr id="388" name="Shape 388"/>
          <p:cNvSpPr txBox="1"/>
          <p:nvPr/>
        </p:nvSpPr>
        <p:spPr>
          <a:xfrm>
            <a:off x="3352800" y="1066800"/>
            <a:ext cx="2826414"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Transdermal System</a:t>
            </a:r>
          </a:p>
        </p:txBody>
      </p:sp>
    </p:spTree>
    <p:extLst>
      <p:ext uri="{BB962C8B-B14F-4D97-AF65-F5344CB8AC3E}">
        <p14:creationId xmlns:p14="http://schemas.microsoft.com/office/powerpoint/2010/main" val="1000522583"/>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394" name="Shape 394"/>
          <p:cNvSpPr txBox="1"/>
          <p:nvPr/>
        </p:nvSpPr>
        <p:spPr>
          <a:xfrm>
            <a:off x="381000" y="990600"/>
            <a:ext cx="8381999" cy="1046439"/>
          </a:xfrm>
          <a:prstGeom prst="rect">
            <a:avLst/>
          </a:prstGeom>
          <a:noFill/>
          <a:ln>
            <a:noFill/>
          </a:ln>
        </p:spPr>
        <p:txBody>
          <a:bodyPr lIns="91425" tIns="45700" rIns="91425" bIns="45700" anchor="t" anchorCtr="0">
            <a:noAutofit/>
          </a:bodyPr>
          <a:lstStyle/>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200" b="1" i="0" u="none" strike="noStrike" cap="none" baseline="0">
                <a:solidFill>
                  <a:schemeClr val="dk1"/>
                </a:solidFill>
                <a:latin typeface="Times New Roman"/>
                <a:ea typeface="Times New Roman"/>
                <a:cs typeface="Times New Roman"/>
                <a:sym typeface="Times New Roman"/>
              </a:rPr>
              <a:t>In-Vitro Drug Release Studies</a:t>
            </a:r>
            <a:r>
              <a:rPr lang="en-US" sz="2000" b="0" i="0" u="none" strike="noStrike" cap="none" baseline="0">
                <a:solidFill>
                  <a:schemeClr val="dk1"/>
                </a:solidFill>
                <a:latin typeface="Times New Roman"/>
                <a:ea typeface="Times New Roman"/>
                <a:cs typeface="Times New Roman"/>
                <a:sym typeface="Times New Roman"/>
              </a:rPr>
              <a:t> – Evaluates the rate and extent of release of a drug substance from a transdermal patch </a:t>
            </a:r>
          </a:p>
        </p:txBody>
      </p:sp>
      <p:sp>
        <p:nvSpPr>
          <p:cNvPr id="395" name="Shape 395"/>
          <p:cNvSpPr txBox="1"/>
          <p:nvPr/>
        </p:nvSpPr>
        <p:spPr>
          <a:xfrm>
            <a:off x="2209800" y="381000"/>
            <a:ext cx="5060199"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a:solidFill>
                  <a:schemeClr val="dk1"/>
                </a:solidFill>
                <a:latin typeface="Times New Roman"/>
                <a:ea typeface="Times New Roman"/>
                <a:cs typeface="Times New Roman"/>
                <a:sym typeface="Times New Roman"/>
              </a:rPr>
              <a:t>Methods and Experiments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904" y="1951990"/>
            <a:ext cx="6501063" cy="36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27634" y="5789710"/>
            <a:ext cx="4488729" cy="307777"/>
          </a:xfrm>
          <a:prstGeom prst="rect">
            <a:avLst/>
          </a:prstGeom>
          <a:noFill/>
        </p:spPr>
        <p:txBody>
          <a:bodyPr wrap="none" rtlCol="0">
            <a:spAutoFit/>
          </a:bodyPr>
          <a:lstStyle/>
          <a:p>
            <a:r>
              <a:rPr lang="en-US" b="1" dirty="0" smtClean="0"/>
              <a:t>Figure 15: Franz Cell – </a:t>
            </a:r>
            <a:r>
              <a:rPr lang="en-US" b="1" i="1" dirty="0" smtClean="0"/>
              <a:t>in-Vitro </a:t>
            </a:r>
            <a:r>
              <a:rPr lang="en-US" b="1" dirty="0" smtClean="0"/>
              <a:t>Dissolution Studies</a:t>
            </a:r>
            <a:endParaRPr lang="en-US" b="1" dirty="0"/>
          </a:p>
        </p:txBody>
      </p:sp>
    </p:spTree>
    <p:extLst>
      <p:ext uri="{BB962C8B-B14F-4D97-AF65-F5344CB8AC3E}">
        <p14:creationId xmlns:p14="http://schemas.microsoft.com/office/powerpoint/2010/main" val="790623856"/>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01" name="Shape 401"/>
          <p:cNvSpPr txBox="1"/>
          <p:nvPr/>
        </p:nvSpPr>
        <p:spPr>
          <a:xfrm>
            <a:off x="381000" y="838200"/>
            <a:ext cx="8381999" cy="5386089"/>
          </a:xfrm>
          <a:prstGeom prst="rect">
            <a:avLst/>
          </a:prstGeom>
          <a:noFill/>
          <a:ln>
            <a:noFill/>
          </a:ln>
        </p:spPr>
        <p:txBody>
          <a:bodyPr lIns="91425" tIns="45700" rIns="91425" bIns="45700" anchor="t" anchorCtr="0">
            <a:noAutofit/>
          </a:bodyPr>
          <a:lstStyle/>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In-Vitro Permeation </a:t>
            </a:r>
            <a:r>
              <a:rPr lang="en-US" sz="2000" b="0" i="0" u="none" strike="noStrike" cap="none" baseline="0">
                <a:solidFill>
                  <a:schemeClr val="dk1"/>
                </a:solidFill>
                <a:latin typeface="Times New Roman"/>
                <a:ea typeface="Times New Roman"/>
                <a:cs typeface="Times New Roman"/>
                <a:sym typeface="Times New Roman"/>
              </a:rPr>
              <a:t>– In-vitro studies can help find the mechanism of skin permeation of the drug before it can be developed into a TDDS</a:t>
            </a:r>
          </a:p>
          <a:p>
            <a:pPr marL="0" marR="0" lvl="0" indent="0" algn="l" rtl="0">
              <a:spcBef>
                <a:spcPts val="0"/>
              </a:spcBef>
              <a:buSzPct val="25000"/>
              <a:buNone/>
            </a:pPr>
            <a:r>
              <a:rPr lang="en-US" sz="2000" b="0" i="0" u="none" strike="noStrike" cap="none" baseline="0">
                <a:solidFill>
                  <a:schemeClr val="dk1"/>
                </a:solidFill>
                <a:latin typeface="Times New Roman"/>
                <a:ea typeface="Times New Roman"/>
                <a:cs typeface="Times New Roman"/>
                <a:sym typeface="Times New Roman"/>
              </a:rPr>
              <a:t> </a:t>
            </a:r>
          </a:p>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Factors Affecting In-Vitro Permeation:</a:t>
            </a: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Hydration time</a:t>
            </a: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pH</a:t>
            </a: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Transdermal Enhancers</a:t>
            </a: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Temperature</a:t>
            </a: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Thickness of skin</a:t>
            </a: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Sampling intervals</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p:txBody>
      </p:sp>
      <p:sp>
        <p:nvSpPr>
          <p:cNvPr id="402" name="Shape 402"/>
          <p:cNvSpPr txBox="1"/>
          <p:nvPr/>
        </p:nvSpPr>
        <p:spPr>
          <a:xfrm>
            <a:off x="2209799" y="88612"/>
            <a:ext cx="50601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spTree>
    <p:extLst>
      <p:ext uri="{BB962C8B-B14F-4D97-AF65-F5344CB8AC3E}">
        <p14:creationId xmlns:p14="http://schemas.microsoft.com/office/powerpoint/2010/main" val="3499439792"/>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17" name="Shape 417"/>
          <p:cNvSpPr/>
          <p:nvPr/>
        </p:nvSpPr>
        <p:spPr>
          <a:xfrm>
            <a:off x="152400" y="1032554"/>
            <a:ext cx="8839199" cy="664797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Franz-diffusion cells were used in our studies, in which drug leaves an unstirred donor compartment, crosses through a membrane of thickness h and cross sectional area A, and accumulates in a stirred receiver compartment for which sink conditions were maintained. For this type of steady-state diffusion, we can use Fick’s First law,</a:t>
            </a: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J = </a:t>
            </a:r>
            <a:r>
              <a:rPr lang="en-US" sz="1800" b="0" i="0" u="sng" strike="noStrike" cap="none" baseline="30000">
                <a:solidFill>
                  <a:schemeClr val="dk1"/>
                </a:solidFill>
                <a:latin typeface="Times New Roman"/>
                <a:ea typeface="Times New Roman"/>
                <a:cs typeface="Times New Roman"/>
                <a:sym typeface="Times New Roman"/>
              </a:rPr>
              <a:t>dM</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     </a:t>
            </a:r>
            <a:r>
              <a:rPr lang="en-US" sz="1800" b="0" i="0" u="none" strike="noStrike" cap="none" baseline="30000">
                <a:solidFill>
                  <a:schemeClr val="dk1"/>
                </a:solidFill>
                <a:latin typeface="Times New Roman"/>
                <a:ea typeface="Times New Roman"/>
                <a:cs typeface="Times New Roman"/>
                <a:sym typeface="Times New Roman"/>
              </a:rPr>
              <a:t>A*dt</a:t>
            </a:r>
          </a:p>
          <a:p>
            <a:pPr marL="0" marR="0" lvl="0" indent="0" algn="l" rtl="0">
              <a:spcBef>
                <a:spcPts val="0"/>
              </a:spcBef>
              <a:buNone/>
            </a:pPr>
            <a:endParaRPr sz="1800" b="0" i="0" u="none" strike="noStrike" cap="none" baseline="3000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Where, J = Flux (µg cm</a:t>
            </a:r>
            <a:r>
              <a:rPr lang="en-US" sz="1800" b="0" i="0" u="none" strike="noStrike" cap="none" baseline="30000">
                <a:solidFill>
                  <a:schemeClr val="dk1"/>
                </a:solidFill>
                <a:latin typeface="Times New Roman"/>
                <a:ea typeface="Times New Roman"/>
                <a:cs typeface="Times New Roman"/>
                <a:sym typeface="Times New Roman"/>
              </a:rPr>
              <a:t>-2</a:t>
            </a:r>
            <a:r>
              <a:rPr lang="en-US" sz="1800" b="0" i="0" u="none" strike="noStrike" cap="none" baseline="0">
                <a:solidFill>
                  <a:schemeClr val="dk1"/>
                </a:solidFill>
                <a:latin typeface="Times New Roman"/>
                <a:ea typeface="Times New Roman"/>
                <a:cs typeface="Times New Roman"/>
                <a:sym typeface="Times New Roman"/>
              </a:rPr>
              <a:t> hr</a:t>
            </a:r>
            <a:r>
              <a:rPr lang="en-US" sz="1800" b="0" i="0" u="none" strike="noStrike" cap="none" baseline="30000">
                <a:solidFill>
                  <a:schemeClr val="dk1"/>
                </a:solidFill>
                <a:latin typeface="Times New Roman"/>
                <a:ea typeface="Times New Roman"/>
                <a:cs typeface="Times New Roman"/>
                <a:sym typeface="Times New Roman"/>
              </a:rPr>
              <a:t>-1</a:t>
            </a:r>
            <a:r>
              <a:rPr lang="en-US" sz="1800" b="0" i="0" u="none" strike="noStrike" cap="none" baseline="0">
                <a:solidFill>
                  <a:schemeClr val="dk1"/>
                </a:solidFill>
                <a:latin typeface="Times New Roman"/>
                <a:ea typeface="Times New Roman"/>
                <a:cs typeface="Times New Roman"/>
                <a:sym typeface="Times New Roman"/>
              </a:rPr>
              <a:t>)</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A = Cross sectional area of membrane (cm</a:t>
            </a:r>
            <a:r>
              <a:rPr lang="en-US" sz="1800" b="0" i="0" u="none" strike="noStrike" cap="none" baseline="30000">
                <a:solidFill>
                  <a:schemeClr val="dk1"/>
                </a:solidFill>
                <a:latin typeface="Times New Roman"/>
                <a:ea typeface="Times New Roman"/>
                <a:cs typeface="Times New Roman"/>
                <a:sym typeface="Times New Roman"/>
              </a:rPr>
              <a:t>2</a:t>
            </a:r>
            <a:r>
              <a:rPr lang="en-US" sz="1800" b="0" i="0" u="none" strike="noStrike" cap="none" baseline="0">
                <a:solidFill>
                  <a:schemeClr val="dk1"/>
                </a:solidFill>
                <a:latin typeface="Times New Roman"/>
                <a:ea typeface="Times New Roman"/>
                <a:cs typeface="Times New Roman"/>
                <a:sym typeface="Times New Roman"/>
              </a:rPr>
              <a:t>)</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 </a:t>
            </a:r>
            <a:r>
              <a:rPr lang="en-US" sz="1800" b="0" i="0" u="sng" strike="noStrike" cap="none" baseline="30000">
                <a:solidFill>
                  <a:schemeClr val="dk1"/>
                </a:solidFill>
                <a:latin typeface="Times New Roman"/>
                <a:ea typeface="Times New Roman"/>
                <a:cs typeface="Times New Roman"/>
                <a:sym typeface="Times New Roman"/>
              </a:rPr>
              <a:t>dM</a:t>
            </a:r>
            <a:r>
              <a:rPr lang="en-US" sz="1800" b="0" i="0" u="sng" strike="noStrike" cap="none" baseline="0">
                <a:solidFill>
                  <a:schemeClr val="dk1"/>
                </a:solidFill>
                <a:latin typeface="Times New Roman"/>
                <a:ea typeface="Times New Roman"/>
                <a:cs typeface="Times New Roman"/>
                <a:sym typeface="Times New Roman"/>
              </a:rPr>
              <a:t> </a:t>
            </a:r>
            <a:r>
              <a:rPr lang="en-US" sz="1800" b="0" i="0" u="none" strike="noStrike" cap="none" baseline="0">
                <a:solidFill>
                  <a:schemeClr val="dk1"/>
                </a:solidFill>
                <a:latin typeface="Times New Roman"/>
                <a:ea typeface="Times New Roman"/>
                <a:cs typeface="Times New Roman"/>
                <a:sym typeface="Times New Roman"/>
              </a:rPr>
              <a:t>= Amt of drug permeated vs. time (µg/hr.)</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  </a:t>
            </a:r>
            <a:r>
              <a:rPr lang="en-US" sz="1800" b="0" i="0" u="none" strike="noStrike" cap="none" baseline="30000">
                <a:solidFill>
                  <a:schemeClr val="dk1"/>
                </a:solidFill>
                <a:latin typeface="Times New Roman"/>
                <a:ea typeface="Times New Roman"/>
                <a:cs typeface="Times New Roman"/>
                <a:sym typeface="Times New Roman"/>
              </a:rPr>
              <a:t>dt</a:t>
            </a:r>
          </a:p>
          <a:p>
            <a:pPr marL="0" marR="0" lvl="0" indent="0" algn="l" rtl="0">
              <a:spcBef>
                <a:spcPts val="0"/>
              </a:spcBef>
              <a:buNone/>
            </a:pPr>
            <a:endParaRPr sz="1800" b="0" i="0" u="none" strike="noStrike" cap="none" baseline="3000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From, experimental point of view, the flux can be calculated by below equation,</a:t>
            </a: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J = </a:t>
            </a:r>
            <a:r>
              <a:rPr lang="en-US" sz="1800" b="0" i="0" u="sng" strike="noStrike" cap="none" baseline="30000">
                <a:solidFill>
                  <a:schemeClr val="dk1"/>
                </a:solidFill>
                <a:latin typeface="Times New Roman"/>
                <a:ea typeface="Times New Roman"/>
                <a:cs typeface="Times New Roman"/>
                <a:sym typeface="Times New Roman"/>
              </a:rPr>
              <a:t>Slope</a:t>
            </a:r>
          </a:p>
          <a:p>
            <a:pPr marL="0" marR="0" lvl="0" indent="0" algn="l" rtl="0">
              <a:spcBef>
                <a:spcPts val="0"/>
              </a:spcBef>
              <a:buSzPct val="25000"/>
              <a:buNone/>
            </a:pPr>
            <a:r>
              <a:rPr lang="en-US" sz="1800" b="0" i="0" u="none" strike="noStrike" cap="none" baseline="30000">
                <a:solidFill>
                  <a:schemeClr val="dk1"/>
                </a:solidFill>
                <a:latin typeface="Times New Roman"/>
                <a:ea typeface="Times New Roman"/>
                <a:cs typeface="Times New Roman"/>
                <a:sym typeface="Times New Roman"/>
              </a:rPr>
              <a:t>    Diffusion Area</a:t>
            </a:r>
          </a:p>
          <a:p>
            <a:pPr marL="0" marR="0" lvl="0" indent="0" algn="l" rtl="0">
              <a:spcBef>
                <a:spcPts val="0"/>
              </a:spcBef>
              <a:buNone/>
            </a:pPr>
            <a:endParaRPr sz="1800" b="0" i="0" u="none" strike="noStrike" cap="none" baseline="3000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Where, Slope = resultant slope of </a:t>
            </a:r>
            <a:r>
              <a:rPr lang="en-US" sz="1800" b="0" i="0" u="sng" strike="noStrike" cap="none" baseline="30000">
                <a:solidFill>
                  <a:schemeClr val="dk1"/>
                </a:solidFill>
                <a:latin typeface="Times New Roman"/>
                <a:ea typeface="Times New Roman"/>
                <a:cs typeface="Times New Roman"/>
                <a:sym typeface="Times New Roman"/>
              </a:rPr>
              <a:t>dM</a:t>
            </a:r>
            <a:r>
              <a:rPr lang="en-US" sz="1800" b="0" i="0" u="sng" strike="noStrike" cap="none" baseline="0">
                <a:solidFill>
                  <a:schemeClr val="dk1"/>
                </a:solidFill>
                <a:latin typeface="Times New Roman"/>
                <a:ea typeface="Times New Roman"/>
                <a:cs typeface="Times New Roman"/>
                <a:sym typeface="Times New Roman"/>
              </a:rPr>
              <a:t> </a:t>
            </a:r>
            <a:r>
              <a:rPr lang="en-US" sz="1800" b="0" i="0" u="none" strike="noStrike" cap="none" baseline="0">
                <a:solidFill>
                  <a:schemeClr val="dk1"/>
                </a:solidFill>
                <a:latin typeface="Times New Roman"/>
                <a:ea typeface="Times New Roman"/>
                <a:cs typeface="Times New Roman"/>
                <a:sym typeface="Times New Roman"/>
              </a:rPr>
              <a:t>vs. time</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                                                            </a:t>
            </a:r>
            <a:r>
              <a:rPr lang="en-US" sz="1800" b="0" i="0" u="none" strike="noStrike" cap="none" baseline="30000">
                <a:solidFill>
                  <a:schemeClr val="dk1"/>
                </a:solidFill>
                <a:latin typeface="Times New Roman"/>
                <a:ea typeface="Times New Roman"/>
                <a:cs typeface="Times New Roman"/>
                <a:sym typeface="Times New Roman"/>
              </a:rPr>
              <a:t>dt</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Diffusion area = A = 0.64 cm</a:t>
            </a:r>
            <a:r>
              <a:rPr lang="en-US" sz="1800" b="0" i="0" u="none" strike="noStrike" cap="none" baseline="30000">
                <a:solidFill>
                  <a:schemeClr val="dk1"/>
                </a:solidFill>
                <a:latin typeface="Times New Roman"/>
                <a:ea typeface="Times New Roman"/>
                <a:cs typeface="Times New Roman"/>
                <a:sym typeface="Times New Roman"/>
              </a:rPr>
              <a:t>2</a:t>
            </a: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p:txBody>
      </p:sp>
      <p:sp>
        <p:nvSpPr>
          <p:cNvPr id="418" name="Shape 418"/>
          <p:cNvSpPr txBox="1"/>
          <p:nvPr/>
        </p:nvSpPr>
        <p:spPr>
          <a:xfrm>
            <a:off x="2209799" y="96633"/>
            <a:ext cx="50601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spTree>
    <p:extLst>
      <p:ext uri="{BB962C8B-B14F-4D97-AF65-F5344CB8AC3E}">
        <p14:creationId xmlns:p14="http://schemas.microsoft.com/office/powerpoint/2010/main" val="1875692643"/>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33" name="Shape 433"/>
          <p:cNvSpPr txBox="1"/>
          <p:nvPr/>
        </p:nvSpPr>
        <p:spPr>
          <a:xfrm>
            <a:off x="1652337" y="96253"/>
            <a:ext cx="6629400"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a:t>
            </a:r>
          </a:p>
        </p:txBody>
      </p:sp>
      <p:pic>
        <p:nvPicPr>
          <p:cNvPr id="434" name="Shape 434"/>
          <p:cNvPicPr preferRelativeResize="0"/>
          <p:nvPr/>
        </p:nvPicPr>
        <p:blipFill rotWithShape="1">
          <a:blip r:embed="rId3">
            <a:alphaModFix/>
          </a:blip>
          <a:srcRect/>
          <a:stretch/>
        </p:blipFill>
        <p:spPr>
          <a:xfrm>
            <a:off x="457200" y="1143000"/>
            <a:ext cx="3886200" cy="4953000"/>
          </a:xfrm>
          <a:prstGeom prst="rect">
            <a:avLst/>
          </a:prstGeom>
          <a:noFill/>
          <a:ln>
            <a:noFill/>
          </a:ln>
        </p:spPr>
      </p:pic>
      <p:sp>
        <p:nvSpPr>
          <p:cNvPr id="435" name="Shape 435"/>
          <p:cNvSpPr/>
          <p:nvPr/>
        </p:nvSpPr>
        <p:spPr>
          <a:xfrm>
            <a:off x="4419600" y="1905000"/>
            <a:ext cx="4572000" cy="29238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Shear Adhesion Test: </a:t>
            </a:r>
          </a:p>
          <a:p>
            <a:pPr marL="0" marR="0" lvl="0" indent="0" algn="l" rtl="0">
              <a:spcBef>
                <a:spcPts val="0"/>
              </a:spcBef>
              <a:buNone/>
            </a:pPr>
            <a:endParaRPr sz="2200" b="1" i="0" u="none" strike="noStrike" cap="none" baseline="0">
              <a:solidFill>
                <a:schemeClr val="dk1"/>
              </a:solidFill>
              <a:latin typeface="Times New Roman"/>
              <a:ea typeface="Times New Roman"/>
              <a:cs typeface="Times New Roman"/>
              <a:sym typeface="Times New Roman"/>
            </a:endParaRP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Measurement of the cohesive strength of an adhesive polymer</a:t>
            </a: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Influenced by weight and composition</a:t>
            </a:r>
          </a:p>
          <a:p>
            <a:pPr marL="342900" marR="0" lvl="0" indent="-34290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Shear adhesion determined by time it takes to pull patch off the plate</a:t>
            </a:r>
          </a:p>
          <a:p>
            <a:pPr marL="342900" marR="0" lvl="0" indent="-215900" algn="l" rtl="0">
              <a:spcBef>
                <a:spcPts val="0"/>
              </a:spcBef>
              <a:buClr>
                <a:schemeClr val="dk1"/>
              </a:buClr>
              <a:buFont typeface="Arial"/>
              <a:buNone/>
            </a:pPr>
            <a:endParaRPr sz="2000" b="0" i="0" u="none" strike="noStrike" cap="none" baseline="0">
              <a:solidFill>
                <a:schemeClr val="dk1"/>
              </a:solidFill>
              <a:latin typeface="Times New Roman"/>
              <a:ea typeface="Times New Roman"/>
              <a:cs typeface="Times New Roman"/>
              <a:sym typeface="Times New Roman"/>
            </a:endParaRPr>
          </a:p>
        </p:txBody>
      </p:sp>
      <p:sp>
        <p:nvSpPr>
          <p:cNvPr id="436" name="Shape 436"/>
          <p:cNvSpPr txBox="1"/>
          <p:nvPr/>
        </p:nvSpPr>
        <p:spPr>
          <a:xfrm>
            <a:off x="1255295" y="6155354"/>
            <a:ext cx="2077452"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i="0" u="none" strike="noStrike" cap="none" baseline="0" dirty="0">
                <a:solidFill>
                  <a:schemeClr val="dk1"/>
                </a:solidFill>
                <a:latin typeface="Times New Roman"/>
                <a:ea typeface="Times New Roman"/>
                <a:cs typeface="Times New Roman"/>
                <a:sym typeface="Times New Roman"/>
              </a:rPr>
              <a:t>Fig </a:t>
            </a:r>
            <a:r>
              <a:rPr lang="en-US" b="1" i="0" u="none" strike="noStrike" cap="none" baseline="0" dirty="0" smtClean="0">
                <a:solidFill>
                  <a:schemeClr val="dk1"/>
                </a:solidFill>
                <a:latin typeface="Times New Roman"/>
                <a:ea typeface="Times New Roman"/>
                <a:cs typeface="Times New Roman"/>
                <a:sym typeface="Times New Roman"/>
              </a:rPr>
              <a:t>16: </a:t>
            </a:r>
            <a:r>
              <a:rPr lang="en-US" b="1" i="0" u="none" strike="noStrike" cap="none" baseline="0" dirty="0">
                <a:solidFill>
                  <a:schemeClr val="dk1"/>
                </a:solidFill>
                <a:latin typeface="Times New Roman"/>
                <a:ea typeface="Times New Roman"/>
                <a:cs typeface="Times New Roman"/>
                <a:sym typeface="Times New Roman"/>
              </a:rPr>
              <a:t>Force Tester </a:t>
            </a:r>
          </a:p>
        </p:txBody>
      </p:sp>
    </p:spTree>
    <p:extLst>
      <p:ext uri="{BB962C8B-B14F-4D97-AF65-F5344CB8AC3E}">
        <p14:creationId xmlns:p14="http://schemas.microsoft.com/office/powerpoint/2010/main" val="457658659"/>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43" name="Shape 443"/>
          <p:cNvSpPr txBox="1"/>
          <p:nvPr/>
        </p:nvSpPr>
        <p:spPr>
          <a:xfrm>
            <a:off x="2133599" y="12412"/>
            <a:ext cx="50291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a:t>
            </a:r>
          </a:p>
        </p:txBody>
      </p:sp>
      <p:pic>
        <p:nvPicPr>
          <p:cNvPr id="444" name="Shape 444"/>
          <p:cNvPicPr preferRelativeResize="0"/>
          <p:nvPr/>
        </p:nvPicPr>
        <p:blipFill rotWithShape="1">
          <a:blip r:embed="rId3">
            <a:alphaModFix/>
          </a:blip>
          <a:srcRect/>
          <a:stretch/>
        </p:blipFill>
        <p:spPr>
          <a:xfrm>
            <a:off x="457200" y="1295400"/>
            <a:ext cx="3657600" cy="4495800"/>
          </a:xfrm>
          <a:prstGeom prst="rect">
            <a:avLst/>
          </a:prstGeom>
          <a:noFill/>
          <a:ln>
            <a:noFill/>
          </a:ln>
        </p:spPr>
      </p:pic>
      <p:sp>
        <p:nvSpPr>
          <p:cNvPr id="445" name="Shape 445"/>
          <p:cNvSpPr/>
          <p:nvPr/>
        </p:nvSpPr>
        <p:spPr>
          <a:xfrm>
            <a:off x="4343400" y="2133600"/>
            <a:ext cx="4953000" cy="227754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Peel Test from the Surface</a:t>
            </a:r>
          </a:p>
          <a:p>
            <a:pPr marL="0" marR="0" lvl="0" indent="0" algn="l" rtl="0">
              <a:spcBef>
                <a:spcPts val="0"/>
              </a:spcBef>
              <a:buNone/>
            </a:pPr>
            <a:endParaRPr sz="2000" b="0" i="0" u="none" strike="noStrike" cap="none" baseline="0">
              <a:solidFill>
                <a:schemeClr val="dk1"/>
              </a:solidFill>
              <a:latin typeface="Times New Roman"/>
              <a:ea typeface="Times New Roman"/>
              <a:cs typeface="Times New Roman"/>
              <a:sym typeface="Times New Roman"/>
            </a:endParaRPr>
          </a:p>
          <a:p>
            <a:pPr marL="285750" marR="0" lvl="0" indent="-28575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Force required to remove an adhesive coating from a test substrate </a:t>
            </a:r>
          </a:p>
          <a:p>
            <a:pPr marL="285750" marR="0" lvl="0" indent="-28575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Applied to steel plate </a:t>
            </a:r>
          </a:p>
          <a:p>
            <a:pPr marL="285750" marR="0" lvl="0" indent="-28575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Force required for patch to be removed is measured</a:t>
            </a:r>
          </a:p>
        </p:txBody>
      </p:sp>
      <p:sp>
        <p:nvSpPr>
          <p:cNvPr id="446" name="Shape 446"/>
          <p:cNvSpPr txBox="1"/>
          <p:nvPr/>
        </p:nvSpPr>
        <p:spPr>
          <a:xfrm>
            <a:off x="1533230" y="5957501"/>
            <a:ext cx="2004054"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i="0" u="none" strike="noStrike" cap="none" baseline="0" dirty="0">
                <a:solidFill>
                  <a:schemeClr val="dk1"/>
                </a:solidFill>
                <a:latin typeface="Times New Roman"/>
                <a:ea typeface="Times New Roman"/>
                <a:cs typeface="Times New Roman"/>
                <a:sym typeface="Times New Roman"/>
              </a:rPr>
              <a:t>Fig </a:t>
            </a:r>
            <a:r>
              <a:rPr lang="en-US" b="1" i="0" u="none" strike="noStrike" cap="none" baseline="0" dirty="0" smtClean="0">
                <a:solidFill>
                  <a:schemeClr val="dk1"/>
                </a:solidFill>
                <a:latin typeface="Times New Roman"/>
                <a:ea typeface="Times New Roman"/>
                <a:cs typeface="Times New Roman"/>
                <a:sym typeface="Times New Roman"/>
              </a:rPr>
              <a:t>17: </a:t>
            </a:r>
            <a:r>
              <a:rPr lang="en-US" b="1" i="0" u="none" strike="noStrike" cap="none" baseline="0" dirty="0">
                <a:solidFill>
                  <a:schemeClr val="dk1"/>
                </a:solidFill>
                <a:latin typeface="Times New Roman"/>
                <a:ea typeface="Times New Roman"/>
                <a:cs typeface="Times New Roman"/>
                <a:sym typeface="Times New Roman"/>
              </a:rPr>
              <a:t>Force Tester</a:t>
            </a:r>
          </a:p>
        </p:txBody>
      </p:sp>
    </p:spTree>
    <p:extLst>
      <p:ext uri="{BB962C8B-B14F-4D97-AF65-F5344CB8AC3E}">
        <p14:creationId xmlns:p14="http://schemas.microsoft.com/office/powerpoint/2010/main" val="1422013088"/>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53" name="Shape 453"/>
          <p:cNvSpPr txBox="1"/>
          <p:nvPr/>
        </p:nvSpPr>
        <p:spPr>
          <a:xfrm>
            <a:off x="1852863" y="36095"/>
            <a:ext cx="53339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a:t>
            </a:r>
          </a:p>
        </p:txBody>
      </p:sp>
      <p:pic>
        <p:nvPicPr>
          <p:cNvPr id="454" name="Shape 454"/>
          <p:cNvPicPr preferRelativeResize="0"/>
          <p:nvPr/>
        </p:nvPicPr>
        <p:blipFill rotWithShape="1">
          <a:blip r:embed="rId3">
            <a:alphaModFix/>
          </a:blip>
          <a:srcRect/>
          <a:stretch/>
        </p:blipFill>
        <p:spPr>
          <a:xfrm>
            <a:off x="381000" y="1219200"/>
            <a:ext cx="3809999" cy="4724400"/>
          </a:xfrm>
          <a:prstGeom prst="rect">
            <a:avLst/>
          </a:prstGeom>
          <a:noFill/>
          <a:ln>
            <a:noFill/>
          </a:ln>
        </p:spPr>
      </p:pic>
      <p:sp>
        <p:nvSpPr>
          <p:cNvPr id="455" name="Shape 455"/>
          <p:cNvSpPr/>
          <p:nvPr/>
        </p:nvSpPr>
        <p:spPr>
          <a:xfrm>
            <a:off x="4343400" y="1981200"/>
            <a:ext cx="4800600" cy="2590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Peel Test from the Release Liner</a:t>
            </a: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285750" marR="0" lvl="0" indent="-28575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Liner is peeled from adhesive</a:t>
            </a:r>
          </a:p>
          <a:p>
            <a:pPr marL="285750" marR="0" lvl="0" indent="-28575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Peeled from panel at 180</a:t>
            </a:r>
            <a:r>
              <a:rPr lang="en-US" sz="2000" b="1" i="0" u="none" strike="noStrike" cap="none" baseline="0">
                <a:solidFill>
                  <a:schemeClr val="dk1"/>
                </a:solidFill>
                <a:latin typeface="Times New Roman"/>
                <a:ea typeface="Times New Roman"/>
                <a:cs typeface="Times New Roman"/>
                <a:sym typeface="Times New Roman"/>
              </a:rPr>
              <a:t>° </a:t>
            </a:r>
            <a:r>
              <a:rPr lang="en-US" sz="2000" b="0" i="0" u="none" strike="noStrike" cap="none" baseline="0">
                <a:solidFill>
                  <a:schemeClr val="dk1"/>
                </a:solidFill>
                <a:latin typeface="Times New Roman"/>
                <a:ea typeface="Times New Roman"/>
                <a:cs typeface="Times New Roman"/>
                <a:sym typeface="Times New Roman"/>
              </a:rPr>
              <a:t>at a specified rate</a:t>
            </a:r>
          </a:p>
          <a:p>
            <a:pPr marL="285750" marR="0" lvl="0" indent="-285750" algn="l" rtl="0">
              <a:spcBef>
                <a:spcPts val="0"/>
              </a:spcBef>
              <a:buClr>
                <a:schemeClr val="dk1"/>
              </a:buClr>
              <a:buSzPct val="100000"/>
              <a:buFont typeface="Arial"/>
              <a:buChar char="•"/>
            </a:pPr>
            <a:r>
              <a:rPr lang="en-US" sz="2000" b="0" i="0" u="none" strike="noStrike" cap="none" baseline="0">
                <a:solidFill>
                  <a:schemeClr val="dk1"/>
                </a:solidFill>
                <a:latin typeface="Times New Roman"/>
                <a:ea typeface="Times New Roman"/>
                <a:cs typeface="Times New Roman"/>
                <a:sym typeface="Times New Roman"/>
              </a:rPr>
              <a:t>Force required to peel from adhesive is measured</a:t>
            </a:r>
          </a:p>
          <a:p>
            <a:pPr marL="285750" marR="0" lvl="0" indent="-171450" algn="l" rtl="0">
              <a:spcBef>
                <a:spcPts val="0"/>
              </a:spcBef>
              <a:buClr>
                <a:schemeClr val="dk1"/>
              </a:buClr>
              <a:buFont typeface="Arial"/>
              <a:buNone/>
            </a:pPr>
            <a:endParaRPr sz="1800" b="0" i="0" u="none" strike="noStrike" cap="none" baseline="0">
              <a:solidFill>
                <a:schemeClr val="dk1"/>
              </a:solidFill>
              <a:latin typeface="Times New Roman"/>
              <a:ea typeface="Times New Roman"/>
              <a:cs typeface="Times New Roman"/>
              <a:sym typeface="Times New Roman"/>
            </a:endParaRPr>
          </a:p>
        </p:txBody>
      </p:sp>
      <p:sp>
        <p:nvSpPr>
          <p:cNvPr id="456" name="Shape 456"/>
          <p:cNvSpPr txBox="1"/>
          <p:nvPr/>
        </p:nvSpPr>
        <p:spPr>
          <a:xfrm>
            <a:off x="1243836" y="6045200"/>
            <a:ext cx="2125006"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i="0" u="none" strike="noStrike" cap="none" baseline="0" dirty="0">
                <a:solidFill>
                  <a:schemeClr val="dk1"/>
                </a:solidFill>
                <a:latin typeface="Times New Roman"/>
                <a:ea typeface="Times New Roman"/>
                <a:cs typeface="Times New Roman"/>
                <a:sym typeface="Times New Roman"/>
              </a:rPr>
              <a:t>Fig </a:t>
            </a:r>
            <a:r>
              <a:rPr lang="en-US" b="1" i="0" u="none" strike="noStrike" cap="none" baseline="0" dirty="0" smtClean="0">
                <a:solidFill>
                  <a:schemeClr val="dk1"/>
                </a:solidFill>
                <a:latin typeface="Times New Roman"/>
                <a:ea typeface="Times New Roman"/>
                <a:cs typeface="Times New Roman"/>
                <a:sym typeface="Times New Roman"/>
              </a:rPr>
              <a:t>18: </a:t>
            </a:r>
            <a:r>
              <a:rPr lang="en-US" b="1" i="0" u="none" strike="noStrike" cap="none" baseline="0" dirty="0">
                <a:solidFill>
                  <a:schemeClr val="dk1"/>
                </a:solidFill>
                <a:latin typeface="Times New Roman"/>
                <a:ea typeface="Times New Roman"/>
                <a:cs typeface="Times New Roman"/>
                <a:sym typeface="Times New Roman"/>
              </a:rPr>
              <a:t>Force Tester</a:t>
            </a:r>
          </a:p>
        </p:txBody>
      </p:sp>
    </p:spTree>
    <p:extLst>
      <p:ext uri="{BB962C8B-B14F-4D97-AF65-F5344CB8AC3E}">
        <p14:creationId xmlns:p14="http://schemas.microsoft.com/office/powerpoint/2010/main" val="364966503"/>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63" name="Shape 463"/>
          <p:cNvSpPr txBox="1"/>
          <p:nvPr/>
        </p:nvSpPr>
        <p:spPr>
          <a:xfrm>
            <a:off x="2171700" y="28454"/>
            <a:ext cx="51053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a:t>
            </a:r>
            <a:r>
              <a:rPr lang="en-US" sz="1800" b="1" i="0" u="none" strike="noStrike" cap="none" baseline="0" dirty="0">
                <a:solidFill>
                  <a:srgbClr val="FF0000"/>
                </a:solidFill>
                <a:latin typeface="Times New Roman"/>
                <a:ea typeface="Times New Roman"/>
                <a:cs typeface="Times New Roman"/>
                <a:sym typeface="Times New Roman"/>
              </a:rPr>
              <a:t> </a:t>
            </a:r>
            <a:r>
              <a:rPr lang="en-US" sz="3200" b="1" i="0" u="none" strike="noStrike" cap="none" baseline="0" dirty="0">
                <a:solidFill>
                  <a:srgbClr val="FF0000"/>
                </a:solidFill>
                <a:latin typeface="Times New Roman"/>
                <a:ea typeface="Times New Roman"/>
                <a:cs typeface="Times New Roman"/>
                <a:sym typeface="Times New Roman"/>
              </a:rPr>
              <a:t>and Experiments</a:t>
            </a:r>
          </a:p>
        </p:txBody>
      </p:sp>
      <p:pic>
        <p:nvPicPr>
          <p:cNvPr id="464" name="Shape 464"/>
          <p:cNvPicPr preferRelativeResize="0"/>
          <p:nvPr/>
        </p:nvPicPr>
        <p:blipFill rotWithShape="1">
          <a:blip r:embed="rId3">
            <a:alphaModFix/>
          </a:blip>
          <a:srcRect/>
          <a:stretch/>
        </p:blipFill>
        <p:spPr>
          <a:xfrm>
            <a:off x="533400" y="1219200"/>
            <a:ext cx="3276600" cy="4368799"/>
          </a:xfrm>
          <a:prstGeom prst="rect">
            <a:avLst/>
          </a:prstGeom>
          <a:noFill/>
          <a:ln>
            <a:noFill/>
          </a:ln>
        </p:spPr>
      </p:pic>
      <p:sp>
        <p:nvSpPr>
          <p:cNvPr id="465" name="Shape 465"/>
          <p:cNvSpPr txBox="1"/>
          <p:nvPr/>
        </p:nvSpPr>
        <p:spPr>
          <a:xfrm>
            <a:off x="3810000" y="1981200"/>
            <a:ext cx="5740400" cy="2362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dirty="0">
                <a:solidFill>
                  <a:schemeClr val="dk1"/>
                </a:solidFill>
                <a:latin typeface="Times New Roman"/>
                <a:ea typeface="Times New Roman"/>
                <a:cs typeface="Times New Roman"/>
                <a:sym typeface="Times New Roman"/>
              </a:rPr>
              <a:t>Skin Permeation Study</a:t>
            </a:r>
          </a:p>
          <a:p>
            <a:pPr marL="0" marR="0" lvl="0" indent="0" algn="l" rtl="0">
              <a:spcBef>
                <a:spcPts val="0"/>
              </a:spcBef>
              <a:buNone/>
            </a:pPr>
            <a:endParaRPr sz="2200" b="1" i="0" u="none" strike="noStrike" cap="none" baseline="0" dirty="0">
              <a:solidFill>
                <a:schemeClr val="dk1"/>
              </a:solidFill>
              <a:latin typeface="Times New Roman"/>
              <a:ea typeface="Times New Roman"/>
              <a:cs typeface="Times New Roman"/>
              <a:sym typeface="Times New Roman"/>
            </a:endParaRPr>
          </a:p>
          <a:p>
            <a:pPr marL="285750" marR="0" lvl="0" indent="-285750" algn="l" rtl="0">
              <a:spcBef>
                <a:spcPts val="0"/>
              </a:spcBef>
              <a:buClr>
                <a:schemeClr val="dk1"/>
              </a:buClr>
              <a:buSzPct val="100000"/>
              <a:buFont typeface="Arial"/>
              <a:buChar char="•"/>
            </a:pPr>
            <a:r>
              <a:rPr lang="en-US" sz="2000" b="0" i="0" u="none" strike="noStrike" cap="none" baseline="0" dirty="0">
                <a:solidFill>
                  <a:schemeClr val="dk1"/>
                </a:solidFill>
                <a:latin typeface="Times New Roman"/>
                <a:ea typeface="Times New Roman"/>
                <a:cs typeface="Times New Roman"/>
                <a:sym typeface="Times New Roman"/>
              </a:rPr>
              <a:t>In-vitro skin permeation assay</a:t>
            </a:r>
          </a:p>
          <a:p>
            <a:pPr marL="285750" marR="0" lvl="0" indent="-285750" algn="l" rtl="0">
              <a:spcBef>
                <a:spcPts val="0"/>
              </a:spcBef>
              <a:buClr>
                <a:schemeClr val="dk1"/>
              </a:buClr>
              <a:buSzPct val="100000"/>
              <a:buFont typeface="Arial"/>
              <a:buChar char="•"/>
            </a:pPr>
            <a:r>
              <a:rPr lang="en-US" sz="2000" b="0" i="0" u="none" strike="noStrike" cap="none" baseline="0" dirty="0">
                <a:solidFill>
                  <a:schemeClr val="dk1"/>
                </a:solidFill>
                <a:latin typeface="Times New Roman"/>
                <a:ea typeface="Times New Roman"/>
                <a:cs typeface="Times New Roman"/>
                <a:sym typeface="Times New Roman"/>
              </a:rPr>
              <a:t>Samples were taken out every 2 hours</a:t>
            </a:r>
          </a:p>
          <a:p>
            <a:pPr marL="285750" marR="0" lvl="0" indent="-285750" algn="l" rtl="0">
              <a:spcBef>
                <a:spcPts val="0"/>
              </a:spcBef>
              <a:buClr>
                <a:schemeClr val="dk1"/>
              </a:buClr>
              <a:buSzPct val="100000"/>
              <a:buFont typeface="Arial"/>
              <a:buChar char="•"/>
            </a:pPr>
            <a:r>
              <a:rPr lang="en-US" sz="2000" b="0" i="0" u="none" strike="noStrike" cap="none" baseline="0" dirty="0">
                <a:solidFill>
                  <a:schemeClr val="dk1"/>
                </a:solidFill>
                <a:latin typeface="Times New Roman"/>
                <a:ea typeface="Times New Roman"/>
                <a:cs typeface="Times New Roman"/>
                <a:sym typeface="Times New Roman"/>
              </a:rPr>
              <a:t>Analyzed by UV Spectrophotometer at specified wavelength for drug content </a:t>
            </a: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Times New Roman"/>
              <a:ea typeface="Times New Roman"/>
              <a:cs typeface="Times New Roman"/>
              <a:sym typeface="Times New Roman"/>
            </a:endParaRPr>
          </a:p>
        </p:txBody>
      </p:sp>
      <p:sp>
        <p:nvSpPr>
          <p:cNvPr id="466" name="Shape 466"/>
          <p:cNvSpPr txBox="1"/>
          <p:nvPr/>
        </p:nvSpPr>
        <p:spPr>
          <a:xfrm>
            <a:off x="1048974" y="5788168"/>
            <a:ext cx="2548467"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i="0" u="none" strike="noStrike" cap="none" baseline="0" dirty="0">
                <a:solidFill>
                  <a:schemeClr val="dk1"/>
                </a:solidFill>
                <a:latin typeface="Times New Roman"/>
                <a:ea typeface="Times New Roman"/>
                <a:cs typeface="Times New Roman"/>
                <a:sym typeface="Times New Roman"/>
              </a:rPr>
              <a:t>Fig </a:t>
            </a:r>
            <a:r>
              <a:rPr lang="en-US" b="1" i="0" u="none" strike="noStrike" cap="none" baseline="0" dirty="0" smtClean="0">
                <a:solidFill>
                  <a:schemeClr val="dk1"/>
                </a:solidFill>
                <a:latin typeface="Times New Roman"/>
                <a:ea typeface="Times New Roman"/>
                <a:cs typeface="Times New Roman"/>
                <a:sym typeface="Times New Roman"/>
              </a:rPr>
              <a:t>19: </a:t>
            </a:r>
            <a:r>
              <a:rPr lang="en-US" b="1" i="0" u="none" strike="noStrike" cap="none" baseline="0" dirty="0">
                <a:solidFill>
                  <a:schemeClr val="dk1"/>
                </a:solidFill>
                <a:latin typeface="Times New Roman"/>
                <a:ea typeface="Times New Roman"/>
                <a:cs typeface="Times New Roman"/>
                <a:sym typeface="Times New Roman"/>
              </a:rPr>
              <a:t>Franz Diffusion Cell</a:t>
            </a:r>
          </a:p>
        </p:txBody>
      </p:sp>
    </p:spTree>
    <p:extLst>
      <p:ext uri="{BB962C8B-B14F-4D97-AF65-F5344CB8AC3E}">
        <p14:creationId xmlns:p14="http://schemas.microsoft.com/office/powerpoint/2010/main" val="3857511407"/>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pic>
        <p:nvPicPr>
          <p:cNvPr id="473" name="Shape 473"/>
          <p:cNvPicPr preferRelativeResize="0"/>
          <p:nvPr/>
        </p:nvPicPr>
        <p:blipFill rotWithShape="1">
          <a:blip r:embed="rId3">
            <a:alphaModFix/>
          </a:blip>
          <a:srcRect/>
          <a:stretch/>
        </p:blipFill>
        <p:spPr>
          <a:xfrm>
            <a:off x="1981200" y="1981200"/>
            <a:ext cx="5441225" cy="2971799"/>
          </a:xfrm>
          <a:prstGeom prst="rect">
            <a:avLst/>
          </a:prstGeom>
          <a:noFill/>
          <a:ln>
            <a:noFill/>
          </a:ln>
        </p:spPr>
      </p:pic>
      <p:pic>
        <p:nvPicPr>
          <p:cNvPr id="474" name="Shape 474"/>
          <p:cNvPicPr preferRelativeResize="0"/>
          <p:nvPr/>
        </p:nvPicPr>
        <p:blipFill rotWithShape="1">
          <a:blip r:embed="rId4">
            <a:alphaModFix/>
          </a:blip>
          <a:srcRect/>
          <a:stretch/>
        </p:blipFill>
        <p:spPr>
          <a:xfrm>
            <a:off x="3276600" y="5410200"/>
            <a:ext cx="2743199" cy="917129"/>
          </a:xfrm>
          <a:prstGeom prst="rect">
            <a:avLst/>
          </a:prstGeom>
          <a:noFill/>
          <a:ln>
            <a:noFill/>
          </a:ln>
        </p:spPr>
      </p:pic>
      <p:sp>
        <p:nvSpPr>
          <p:cNvPr id="475" name="Shape 475"/>
          <p:cNvSpPr txBox="1"/>
          <p:nvPr/>
        </p:nvSpPr>
        <p:spPr>
          <a:xfrm>
            <a:off x="6451263" y="5271701"/>
            <a:ext cx="1942324"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i="0" u="none" strike="noStrike" cap="none" baseline="0" dirty="0">
                <a:solidFill>
                  <a:schemeClr val="dk1"/>
                </a:solidFill>
                <a:latin typeface="Times New Roman"/>
                <a:ea typeface="Times New Roman"/>
                <a:cs typeface="Times New Roman"/>
                <a:sym typeface="Times New Roman"/>
              </a:rPr>
              <a:t>Fig </a:t>
            </a:r>
            <a:r>
              <a:rPr lang="en-US" b="1" i="0" u="none" strike="noStrike" cap="none" baseline="0" dirty="0" smtClean="0">
                <a:solidFill>
                  <a:schemeClr val="dk1"/>
                </a:solidFill>
                <a:latin typeface="Times New Roman"/>
                <a:ea typeface="Times New Roman"/>
                <a:cs typeface="Times New Roman"/>
                <a:sym typeface="Times New Roman"/>
              </a:rPr>
              <a:t>20: </a:t>
            </a:r>
            <a:r>
              <a:rPr lang="en-US" b="1" i="0" u="none" strike="noStrike" cap="none" baseline="0" dirty="0">
                <a:solidFill>
                  <a:schemeClr val="dk1"/>
                </a:solidFill>
                <a:latin typeface="Times New Roman"/>
                <a:ea typeface="Times New Roman"/>
                <a:cs typeface="Times New Roman"/>
                <a:sym typeface="Times New Roman"/>
              </a:rPr>
              <a:t>Cold Flow</a:t>
            </a:r>
          </a:p>
        </p:txBody>
      </p:sp>
      <p:sp>
        <p:nvSpPr>
          <p:cNvPr id="476" name="Shape 476"/>
          <p:cNvSpPr txBox="1"/>
          <p:nvPr/>
        </p:nvSpPr>
        <p:spPr>
          <a:xfrm>
            <a:off x="2317026" y="16423"/>
            <a:ext cx="51053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a:t>
            </a:r>
            <a:r>
              <a:rPr lang="en-US" sz="1800" b="1" i="0" u="none" strike="noStrike" cap="none" baseline="0" dirty="0">
                <a:solidFill>
                  <a:srgbClr val="FF0000"/>
                </a:solidFill>
                <a:latin typeface="Times New Roman"/>
                <a:ea typeface="Times New Roman"/>
                <a:cs typeface="Times New Roman"/>
                <a:sym typeface="Times New Roman"/>
              </a:rPr>
              <a:t> </a:t>
            </a:r>
            <a:r>
              <a:rPr lang="en-US" sz="3200" b="1" i="0" u="none" strike="noStrike" cap="none" baseline="0" dirty="0">
                <a:solidFill>
                  <a:srgbClr val="FF0000"/>
                </a:solidFill>
                <a:latin typeface="Times New Roman"/>
                <a:ea typeface="Times New Roman"/>
                <a:cs typeface="Times New Roman"/>
                <a:sym typeface="Times New Roman"/>
              </a:rPr>
              <a:t>and Experiments</a:t>
            </a:r>
          </a:p>
        </p:txBody>
      </p:sp>
      <p:sp>
        <p:nvSpPr>
          <p:cNvPr id="477" name="Shape 477"/>
          <p:cNvSpPr txBox="1"/>
          <p:nvPr/>
        </p:nvSpPr>
        <p:spPr>
          <a:xfrm>
            <a:off x="4038600" y="1143000"/>
            <a:ext cx="1676399"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Cold Flow</a:t>
            </a:r>
          </a:p>
        </p:txBody>
      </p:sp>
    </p:spTree>
    <p:extLst>
      <p:ext uri="{BB962C8B-B14F-4D97-AF65-F5344CB8AC3E}">
        <p14:creationId xmlns:p14="http://schemas.microsoft.com/office/powerpoint/2010/main" val="162637453"/>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ftr" idx="11"/>
          </p:nvPr>
        </p:nvSpPr>
        <p:spPr>
          <a:xfrm>
            <a:off x="659164" y="6356350"/>
            <a:ext cx="2847975" cy="365125"/>
          </a:xfrm>
          <a:prstGeom prst="rect">
            <a:avLst/>
          </a:prstGeom>
          <a:noFill/>
          <a:ln>
            <a:noFill/>
          </a:ln>
        </p:spPr>
        <p:txBody>
          <a:bodyPr lIns="45700" tIns="45700" rIns="91425" bIns="45700" anchor="ctr" anchorCtr="0">
            <a:noAutofit/>
          </a:bodyPr>
          <a:lstStyle/>
          <a:p>
            <a:pPr marL="0" marR="0" lvl="0" indent="0" algn="l" rtl="0">
              <a:spcBef>
                <a:spcPts val="0"/>
              </a:spcBef>
              <a:buSzPct val="25000"/>
              <a:buNone/>
            </a:pPr>
            <a:r>
              <a:rPr lang="en-US" sz="1200" b="0" i="0" u="none" strike="noStrike" cap="none" baseline="0">
                <a:solidFill>
                  <a:srgbClr val="595959"/>
                </a:solidFill>
                <a:latin typeface="Questrial"/>
                <a:ea typeface="Questrial"/>
                <a:cs typeface="Questrial"/>
                <a:sym typeface="Questrial"/>
              </a:rPr>
              <a:t>Ascent Pharmaceuticals Inc. Drug Delivery Center</a:t>
            </a:r>
          </a:p>
        </p:txBody>
      </p:sp>
      <p:grpSp>
        <p:nvGrpSpPr>
          <p:cNvPr id="194" name="Shape 194"/>
          <p:cNvGrpSpPr/>
          <p:nvPr/>
        </p:nvGrpSpPr>
        <p:grpSpPr>
          <a:xfrm>
            <a:off x="3947673" y="1125199"/>
            <a:ext cx="4753609" cy="4537420"/>
            <a:chOff x="1718310" y="381000"/>
            <a:chExt cx="6277607" cy="6085848"/>
          </a:xfrm>
        </p:grpSpPr>
        <p:grpSp>
          <p:nvGrpSpPr>
            <p:cNvPr id="195" name="Shape 195"/>
            <p:cNvGrpSpPr/>
            <p:nvPr/>
          </p:nvGrpSpPr>
          <p:grpSpPr>
            <a:xfrm rot="5400000">
              <a:off x="2108844" y="2547218"/>
              <a:ext cx="4247115" cy="3592144"/>
              <a:chOff x="3558668" y="498878"/>
              <a:chExt cx="5536725" cy="5063603"/>
            </a:xfrm>
          </p:grpSpPr>
          <p:sp>
            <p:nvSpPr>
              <p:cNvPr id="196" name="Shape 196"/>
              <p:cNvSpPr/>
              <p:nvPr/>
            </p:nvSpPr>
            <p:spPr>
              <a:xfrm rot="5233539">
                <a:off x="4956595" y="-26467"/>
                <a:ext cx="1941797" cy="3142307"/>
              </a:xfrm>
              <a:prstGeom prst="moon">
                <a:avLst>
                  <a:gd name="adj" fmla="val 22517"/>
                </a:avLst>
              </a:prstGeom>
              <a:solidFill>
                <a:srgbClr val="00B050"/>
              </a:solidFill>
              <a:ln w="28575" cap="flat" cmpd="sng">
                <a:solidFill>
                  <a:srgbClr val="00B05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97" name="Shape 197"/>
              <p:cNvSpPr/>
              <p:nvPr/>
            </p:nvSpPr>
            <p:spPr>
              <a:xfrm rot="-2652285">
                <a:off x="4379207" y="2188107"/>
                <a:ext cx="1941796" cy="3142306"/>
              </a:xfrm>
              <a:prstGeom prst="moon">
                <a:avLst>
                  <a:gd name="adj" fmla="val 22517"/>
                </a:avLst>
              </a:prstGeom>
              <a:solidFill>
                <a:srgbClr val="FFC000"/>
              </a:solidFill>
              <a:ln w="28575" cap="flat" cmpd="sng">
                <a:solidFill>
                  <a:srgbClr val="00B0F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98" name="Shape 198"/>
              <p:cNvSpPr/>
              <p:nvPr/>
            </p:nvSpPr>
            <p:spPr>
              <a:xfrm rot="-9618946">
                <a:off x="6681111" y="1302019"/>
                <a:ext cx="1941797" cy="3142307"/>
              </a:xfrm>
              <a:prstGeom prst="moon">
                <a:avLst>
                  <a:gd name="adj" fmla="val 22517"/>
                </a:avLst>
              </a:prstGeom>
              <a:solidFill>
                <a:srgbClr val="002060"/>
              </a:solidFill>
              <a:ln w="28575" cap="flat" cmpd="sng">
                <a:solidFill>
                  <a:srgbClr val="92D05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199" name="Shape 199"/>
              <p:cNvSpPr/>
              <p:nvPr/>
            </p:nvSpPr>
            <p:spPr>
              <a:xfrm rot="-5666194">
                <a:off x="4839937" y="1559708"/>
                <a:ext cx="2426640" cy="2071402"/>
              </a:xfrm>
              <a:prstGeom prst="flowChartConnector">
                <a:avLst/>
              </a:prstGeom>
              <a:gradFill>
                <a:gsLst>
                  <a:gs pos="0">
                    <a:srgbClr val="9FACDC"/>
                  </a:gs>
                  <a:gs pos="67000">
                    <a:srgbClr val="DCE0F0">
                      <a:alpha val="73725"/>
                    </a:srgbClr>
                  </a:gs>
                  <a:gs pos="100000">
                    <a:srgbClr val="E1E4F3"/>
                  </a:gs>
                </a:gsLst>
                <a:lin ang="10800000" scaled="0"/>
              </a:grad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1" i="1" u="none" strike="noStrike" cap="none" baseline="0">
                    <a:solidFill>
                      <a:srgbClr val="FF0000"/>
                    </a:solidFill>
                    <a:latin typeface="Times New Roman"/>
                    <a:ea typeface="Times New Roman"/>
                    <a:cs typeface="Times New Roman"/>
                    <a:sym typeface="Times New Roman"/>
                  </a:rPr>
                  <a:t>i-SENS</a:t>
                </a:r>
              </a:p>
              <a:p>
                <a:pPr marL="0" marR="0" lvl="0" indent="0" algn="ctr" rtl="0">
                  <a:spcBef>
                    <a:spcPts val="0"/>
                  </a:spcBef>
                  <a:buSzPct val="25000"/>
                  <a:buNone/>
                </a:pPr>
                <a:r>
                  <a:rPr lang="en-US" sz="1800" b="1" i="1" u="none" strike="noStrike" cap="none" baseline="0">
                    <a:solidFill>
                      <a:srgbClr val="FF0000"/>
                    </a:solidFill>
                    <a:latin typeface="Times New Roman"/>
                    <a:ea typeface="Times New Roman"/>
                    <a:cs typeface="Times New Roman"/>
                    <a:sym typeface="Times New Roman"/>
                  </a:rPr>
                  <a:t>TDS</a:t>
                </a:r>
              </a:p>
            </p:txBody>
          </p:sp>
        </p:grpSp>
        <p:sp>
          <p:nvSpPr>
            <p:cNvPr id="200" name="Shape 200"/>
            <p:cNvSpPr/>
            <p:nvPr/>
          </p:nvSpPr>
          <p:spPr>
            <a:xfrm>
              <a:off x="1718310" y="381000"/>
              <a:ext cx="1523998" cy="1371599"/>
            </a:xfrm>
            <a:prstGeom prst="ellipse">
              <a:avLst/>
            </a:prstGeom>
            <a:gradFill>
              <a:gsLst>
                <a:gs pos="0">
                  <a:srgbClr val="936F00"/>
                </a:gs>
                <a:gs pos="50000">
                  <a:srgbClr val="D5A000"/>
                </a:gs>
                <a:gs pos="100000">
                  <a:srgbClr val="FFC000"/>
                </a:gs>
              </a:gsLst>
              <a:lin ang="0" scaled="0"/>
            </a:grad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lt1"/>
                  </a:solidFill>
                  <a:latin typeface="Times New Roman"/>
                  <a:ea typeface="Times New Roman"/>
                  <a:cs typeface="Times New Roman"/>
                  <a:sym typeface="Times New Roman"/>
                </a:rPr>
                <a:t>SENS</a:t>
              </a:r>
            </a:p>
          </p:txBody>
        </p:sp>
        <p:sp>
          <p:nvSpPr>
            <p:cNvPr id="201" name="Shape 201"/>
            <p:cNvSpPr/>
            <p:nvPr/>
          </p:nvSpPr>
          <p:spPr>
            <a:xfrm>
              <a:off x="4082650" y="381000"/>
              <a:ext cx="1523998" cy="1371599"/>
            </a:xfrm>
            <a:prstGeom prst="ellipse">
              <a:avLst/>
            </a:prstGeom>
            <a:gradFill>
              <a:gsLst>
                <a:gs pos="0">
                  <a:srgbClr val="00652D"/>
                </a:gs>
                <a:gs pos="50000">
                  <a:srgbClr val="009342"/>
                </a:gs>
                <a:gs pos="100000">
                  <a:srgbClr val="00B04F"/>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lt1"/>
                  </a:solidFill>
                  <a:latin typeface="Times New Roman"/>
                  <a:ea typeface="Times New Roman"/>
                  <a:cs typeface="Times New Roman"/>
                  <a:sym typeface="Times New Roman"/>
                </a:rPr>
                <a:t>Gel</a:t>
              </a:r>
            </a:p>
          </p:txBody>
        </p:sp>
        <p:sp>
          <p:nvSpPr>
            <p:cNvPr id="202" name="Shape 202"/>
            <p:cNvSpPr/>
            <p:nvPr/>
          </p:nvSpPr>
          <p:spPr>
            <a:xfrm>
              <a:off x="6471919" y="381000"/>
              <a:ext cx="1523998" cy="1371599"/>
            </a:xfrm>
            <a:prstGeom prst="ellipse">
              <a:avLst/>
            </a:prstGeom>
            <a:solidFill>
              <a:srgbClr val="002060">
                <a:alpha val="71764"/>
              </a:srgbClr>
            </a:solid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lt1"/>
                  </a:solidFill>
                  <a:latin typeface="Times New Roman"/>
                  <a:ea typeface="Times New Roman"/>
                  <a:cs typeface="Times New Roman"/>
                  <a:sym typeface="Times New Roman"/>
                </a:rPr>
                <a:t>TDS</a:t>
              </a:r>
            </a:p>
          </p:txBody>
        </p:sp>
        <p:cxnSp>
          <p:nvCxnSpPr>
            <p:cNvPr id="203" name="Shape 203"/>
            <p:cNvCxnSpPr/>
            <p:nvPr/>
          </p:nvCxnSpPr>
          <p:spPr>
            <a:xfrm>
              <a:off x="2895600" y="1752600"/>
              <a:ext cx="819941" cy="762000"/>
            </a:xfrm>
            <a:prstGeom prst="straightConnector1">
              <a:avLst/>
            </a:prstGeom>
            <a:noFill/>
            <a:ln w="9525" cap="sq" cmpd="thickThin">
              <a:solidFill>
                <a:schemeClr val="accent2"/>
              </a:solidFill>
              <a:prstDash val="solid"/>
              <a:round/>
              <a:headEnd type="none" w="med" len="med"/>
              <a:tailEnd type="stealth" w="lg" len="lg"/>
            </a:ln>
          </p:spPr>
        </p:cxnSp>
        <p:cxnSp>
          <p:nvCxnSpPr>
            <p:cNvPr id="204" name="Shape 204"/>
            <p:cNvCxnSpPr/>
            <p:nvPr/>
          </p:nvCxnSpPr>
          <p:spPr>
            <a:xfrm flipH="1">
              <a:off x="4344136" y="1901914"/>
              <a:ext cx="475291" cy="688886"/>
            </a:xfrm>
            <a:prstGeom prst="straightConnector1">
              <a:avLst/>
            </a:prstGeom>
            <a:noFill/>
            <a:ln w="9525" cap="sq" cmpd="thickThin">
              <a:solidFill>
                <a:schemeClr val="accent2"/>
              </a:solidFill>
              <a:prstDash val="solid"/>
              <a:round/>
              <a:headEnd type="none" w="med" len="med"/>
              <a:tailEnd type="stealth" w="lg" len="lg"/>
            </a:ln>
          </p:spPr>
        </p:cxnSp>
        <p:cxnSp>
          <p:nvCxnSpPr>
            <p:cNvPr id="205" name="Shape 205"/>
            <p:cNvCxnSpPr/>
            <p:nvPr/>
          </p:nvCxnSpPr>
          <p:spPr>
            <a:xfrm flipH="1">
              <a:off x="5286572" y="1663759"/>
              <a:ext cx="1384974" cy="927040"/>
            </a:xfrm>
            <a:prstGeom prst="straightConnector1">
              <a:avLst/>
            </a:prstGeom>
            <a:noFill/>
            <a:ln w="9525" cap="sq" cmpd="thickThin">
              <a:solidFill>
                <a:schemeClr val="accent2"/>
              </a:solidFill>
              <a:prstDash val="solid"/>
              <a:round/>
              <a:headEnd type="none" w="med" len="med"/>
              <a:tailEnd type="stealth" w="lg" len="lg"/>
            </a:ln>
          </p:spPr>
        </p:cxnSp>
      </p:grpSp>
      <p:sp>
        <p:nvSpPr>
          <p:cNvPr id="206" name="Shape 206"/>
          <p:cNvSpPr txBox="1">
            <a:spLocks noGrp="1"/>
          </p:cNvSpPr>
          <p:nvPr>
            <p:ph type="body" idx="1"/>
          </p:nvPr>
        </p:nvSpPr>
        <p:spPr>
          <a:xfrm>
            <a:off x="152400" y="2202794"/>
            <a:ext cx="4041648" cy="2982118"/>
          </a:xfrm>
          <a:prstGeom prst="rect">
            <a:avLst/>
          </a:prstGeom>
          <a:noFill/>
          <a:ln>
            <a:noFill/>
          </a:ln>
        </p:spPr>
        <p:txBody>
          <a:bodyPr lIns="91425" tIns="45700" rIns="91425" bIns="45700" anchor="t" anchorCtr="0">
            <a:noAutofit/>
          </a:bodyPr>
          <a:lstStyle/>
          <a:p>
            <a:pPr marL="342900" marR="0" lvl="0" indent="-342900" algn="l" rtl="0">
              <a:spcBef>
                <a:spcPts val="0"/>
              </a:spcBef>
              <a:buClr>
                <a:srgbClr val="000000"/>
              </a:buClr>
              <a:buSzPct val="100000"/>
              <a:buFont typeface="Arial"/>
              <a:buChar char="•"/>
            </a:pPr>
            <a:r>
              <a:rPr lang="en-US" sz="2000" b="0" i="0" u="none" strike="noStrike" cap="none" baseline="0" dirty="0">
                <a:solidFill>
                  <a:srgbClr val="000000"/>
                </a:solidFill>
                <a:latin typeface="Quattrocento"/>
                <a:ea typeface="Quattrocento"/>
                <a:cs typeface="Quattrocento"/>
                <a:sym typeface="Quattrocento"/>
              </a:rPr>
              <a:t>Patient compliance </a:t>
            </a:r>
          </a:p>
          <a:p>
            <a:pPr marL="342900" marR="0" lvl="0" indent="-342900" algn="l" rtl="0">
              <a:spcBef>
                <a:spcPts val="400"/>
              </a:spcBef>
              <a:buClr>
                <a:srgbClr val="000000"/>
              </a:buClr>
              <a:buSzPct val="100000"/>
              <a:buFont typeface="Arial"/>
              <a:buChar char="•"/>
            </a:pPr>
            <a:r>
              <a:rPr lang="en-US" sz="2000" b="0" i="0" u="none" strike="noStrike" cap="none" baseline="0" dirty="0">
                <a:solidFill>
                  <a:srgbClr val="000000"/>
                </a:solidFill>
                <a:latin typeface="Quattrocento"/>
                <a:ea typeface="Quattrocento"/>
                <a:cs typeface="Quattrocento"/>
                <a:sym typeface="Quattrocento"/>
              </a:rPr>
              <a:t>Easy to use and noninvasive</a:t>
            </a:r>
          </a:p>
          <a:p>
            <a:pPr marL="342900" marR="0" lvl="0" indent="-342900" algn="l" rtl="0">
              <a:spcBef>
                <a:spcPts val="400"/>
              </a:spcBef>
              <a:buClr>
                <a:srgbClr val="000000"/>
              </a:buClr>
              <a:buSzPct val="100000"/>
              <a:buFont typeface="Arial"/>
              <a:buChar char="•"/>
            </a:pPr>
            <a:r>
              <a:rPr lang="en-US" sz="2000" b="0" i="0" u="none" strike="noStrike" cap="none" baseline="0" dirty="0">
                <a:solidFill>
                  <a:srgbClr val="000000"/>
                </a:solidFill>
                <a:latin typeface="Quattrocento"/>
                <a:ea typeface="Quattrocento"/>
                <a:cs typeface="Quattrocento"/>
                <a:sym typeface="Quattrocento"/>
              </a:rPr>
              <a:t>Easy to modulate </a:t>
            </a:r>
            <a:r>
              <a:rPr lang="en-US" sz="2000" b="0" i="0" u="none" strike="noStrike" cap="none" baseline="0" dirty="0" smtClean="0">
                <a:solidFill>
                  <a:srgbClr val="000000"/>
                </a:solidFill>
                <a:latin typeface="Quattrocento"/>
                <a:ea typeface="Quattrocento"/>
                <a:cs typeface="Quattrocento"/>
                <a:sym typeface="Quattrocento"/>
              </a:rPr>
              <a:t>the drug </a:t>
            </a:r>
            <a:r>
              <a:rPr lang="en-US" sz="2000" b="0" i="0" u="none" strike="noStrike" cap="none" baseline="0" dirty="0">
                <a:solidFill>
                  <a:srgbClr val="000000"/>
                </a:solidFill>
                <a:latin typeface="Quattrocento"/>
                <a:ea typeface="Quattrocento"/>
                <a:cs typeface="Quattrocento"/>
                <a:sym typeface="Quattrocento"/>
              </a:rPr>
              <a:t>release </a:t>
            </a:r>
            <a:r>
              <a:rPr lang="en-US" sz="2000" b="0" i="0" u="none" strike="noStrike" cap="none" baseline="0" dirty="0" smtClean="0">
                <a:solidFill>
                  <a:srgbClr val="000000"/>
                </a:solidFill>
                <a:latin typeface="Quattrocento"/>
                <a:ea typeface="Quattrocento"/>
                <a:cs typeface="Quattrocento"/>
                <a:sym typeface="Quattrocento"/>
              </a:rPr>
              <a:t>rate  </a:t>
            </a:r>
            <a:endParaRPr lang="en-US" sz="2000" b="0" i="0" u="none" strike="noStrike" cap="none" baseline="0" dirty="0">
              <a:solidFill>
                <a:srgbClr val="000000"/>
              </a:solidFill>
              <a:latin typeface="Quattrocento"/>
              <a:ea typeface="Quattrocento"/>
              <a:cs typeface="Quattrocento"/>
              <a:sym typeface="Quattrocento"/>
            </a:endParaRPr>
          </a:p>
          <a:p>
            <a:pPr marL="342900" marR="0" lvl="0" indent="-342900" algn="l" rtl="0">
              <a:spcBef>
                <a:spcPts val="400"/>
              </a:spcBef>
              <a:buClr>
                <a:srgbClr val="000000"/>
              </a:buClr>
              <a:buSzPct val="100000"/>
              <a:buFont typeface="Arial"/>
              <a:buChar char="•"/>
            </a:pPr>
            <a:r>
              <a:rPr lang="en-US" sz="2000" b="0" i="0" u="none" strike="noStrike" cap="none" baseline="0" dirty="0">
                <a:solidFill>
                  <a:srgbClr val="000000"/>
                </a:solidFill>
                <a:latin typeface="Quattrocento"/>
                <a:ea typeface="Quattrocento"/>
                <a:cs typeface="Quattrocento"/>
                <a:sym typeface="Quattrocento"/>
              </a:rPr>
              <a:t>Long-term duration</a:t>
            </a:r>
          </a:p>
          <a:p>
            <a:pPr marL="342900" marR="0" lvl="0" indent="-342900" algn="l" rtl="0">
              <a:spcBef>
                <a:spcPts val="400"/>
              </a:spcBef>
              <a:buClr>
                <a:srgbClr val="000000"/>
              </a:buClr>
              <a:buSzPct val="100000"/>
              <a:buFont typeface="Arial"/>
              <a:buChar char="•"/>
            </a:pPr>
            <a:r>
              <a:rPr lang="en-US" sz="2000" b="0" i="0" u="none" strike="noStrike" cap="none" baseline="0" dirty="0">
                <a:solidFill>
                  <a:srgbClr val="000000"/>
                </a:solidFill>
                <a:latin typeface="Quattrocento"/>
                <a:ea typeface="Quattrocento"/>
                <a:cs typeface="Quattrocento"/>
                <a:sym typeface="Quattrocento"/>
              </a:rPr>
              <a:t>Poor oral absorption </a:t>
            </a:r>
            <a:r>
              <a:rPr lang="en-US" sz="2000" b="0" i="0" u="none" strike="noStrike" cap="none" baseline="0" dirty="0" smtClean="0">
                <a:solidFill>
                  <a:srgbClr val="000000"/>
                </a:solidFill>
                <a:latin typeface="Quattrocento"/>
                <a:ea typeface="Quattrocento"/>
                <a:cs typeface="Quattrocento"/>
                <a:sym typeface="Quattrocento"/>
              </a:rPr>
              <a:t>drugs</a:t>
            </a:r>
          </a:p>
          <a:p>
            <a:pPr marL="342900" marR="0" lvl="0" indent="-342900" algn="l" rtl="0">
              <a:spcBef>
                <a:spcPts val="400"/>
              </a:spcBef>
              <a:buClr>
                <a:srgbClr val="000000"/>
              </a:buClr>
              <a:buSzPct val="100000"/>
              <a:buFont typeface="Arial"/>
              <a:buChar char="•"/>
            </a:pPr>
            <a:r>
              <a:rPr lang="en-US" sz="2000" dirty="0" smtClean="0">
                <a:solidFill>
                  <a:srgbClr val="000000"/>
                </a:solidFill>
                <a:latin typeface="Quattrocento"/>
                <a:ea typeface="Quattrocento"/>
                <a:cs typeface="Quattrocento"/>
                <a:sym typeface="Quattrocento"/>
              </a:rPr>
              <a:t>High drug load</a:t>
            </a:r>
          </a:p>
          <a:p>
            <a:pPr marL="342900" marR="0" lvl="0" indent="-342900" algn="l" rtl="0">
              <a:spcBef>
                <a:spcPts val="400"/>
              </a:spcBef>
              <a:buClr>
                <a:srgbClr val="000000"/>
              </a:buClr>
              <a:buSzPct val="100000"/>
              <a:buFont typeface="Arial"/>
              <a:buChar char="•"/>
            </a:pPr>
            <a:r>
              <a:rPr lang="en-US" sz="2000" b="0" i="0" u="none" strike="noStrike" cap="none" baseline="0" dirty="0" smtClean="0">
                <a:solidFill>
                  <a:srgbClr val="000000"/>
                </a:solidFill>
                <a:latin typeface="Quattrocento"/>
                <a:ea typeface="Quattrocento"/>
                <a:cs typeface="Quattrocento"/>
                <a:sym typeface="Quattrocento"/>
              </a:rPr>
              <a:t>Stable</a:t>
            </a:r>
          </a:p>
          <a:p>
            <a:pPr marL="342900" marR="0" lvl="0" indent="-342900" algn="l" rtl="0">
              <a:spcBef>
                <a:spcPts val="400"/>
              </a:spcBef>
              <a:buClr>
                <a:srgbClr val="000000"/>
              </a:buClr>
              <a:buSzPct val="100000"/>
              <a:buFont typeface="Arial"/>
              <a:buChar char="•"/>
            </a:pPr>
            <a:endParaRPr lang="en-US" sz="2000" b="0" i="0" u="none" strike="noStrike" cap="none" baseline="0" dirty="0">
              <a:solidFill>
                <a:srgbClr val="000000"/>
              </a:solidFill>
              <a:latin typeface="Quattrocento"/>
              <a:ea typeface="Quattrocento"/>
              <a:cs typeface="Quattrocento"/>
              <a:sym typeface="Quattrocento"/>
            </a:endParaRPr>
          </a:p>
          <a:p>
            <a:pPr marL="342900" marR="0" lvl="0" indent="-215900" algn="l" rtl="0">
              <a:spcBef>
                <a:spcPts val="400"/>
              </a:spcBef>
              <a:buClr>
                <a:srgbClr val="7F7F7F"/>
              </a:buClr>
              <a:buFont typeface="Arial"/>
              <a:buNone/>
            </a:pPr>
            <a:endParaRPr sz="2000" b="0" i="0" u="none" strike="noStrike" cap="none" baseline="0" dirty="0">
              <a:solidFill>
                <a:srgbClr val="000000"/>
              </a:solidFill>
              <a:latin typeface="Quattrocento"/>
              <a:ea typeface="Quattrocento"/>
              <a:cs typeface="Quattrocento"/>
              <a:sym typeface="Quattrocento"/>
            </a:endParaRPr>
          </a:p>
          <a:p>
            <a:pPr marL="342900" marR="0" lvl="0" indent="-215900" algn="l" rtl="0">
              <a:spcBef>
                <a:spcPts val="400"/>
              </a:spcBef>
              <a:buClr>
                <a:srgbClr val="7F7F7F"/>
              </a:buClr>
              <a:buFont typeface="Arial"/>
              <a:buNone/>
            </a:pPr>
            <a:endParaRPr sz="2000" b="0" i="0" u="none" strike="noStrike" cap="none" baseline="0" dirty="0">
              <a:solidFill>
                <a:srgbClr val="000000"/>
              </a:solidFill>
              <a:latin typeface="Quattrocento"/>
              <a:ea typeface="Quattrocento"/>
              <a:cs typeface="Quattrocento"/>
              <a:sym typeface="Quattrocento"/>
            </a:endParaRPr>
          </a:p>
          <a:p>
            <a:pPr marL="0" marR="0" lvl="0" indent="0" algn="l" rtl="0">
              <a:spcBef>
                <a:spcPts val="400"/>
              </a:spcBef>
              <a:buClr>
                <a:srgbClr val="7F7F7F"/>
              </a:buClr>
              <a:buFont typeface="Arial"/>
              <a:buNone/>
            </a:pPr>
            <a:endParaRPr sz="2000" b="0" i="0" u="none" strike="noStrike" cap="none" baseline="0" dirty="0">
              <a:solidFill>
                <a:srgbClr val="000000"/>
              </a:solidFill>
              <a:latin typeface="Quattrocento"/>
              <a:ea typeface="Quattrocento"/>
              <a:cs typeface="Quattrocento"/>
              <a:sym typeface="Quattrocento"/>
            </a:endParaRPr>
          </a:p>
          <a:p>
            <a:pPr marL="342900" marR="0" lvl="0" indent="-215900" algn="l" rtl="0">
              <a:spcBef>
                <a:spcPts val="400"/>
              </a:spcBef>
              <a:buClr>
                <a:srgbClr val="7F7F7F"/>
              </a:buClr>
              <a:buFont typeface="Arial"/>
              <a:buNone/>
            </a:pPr>
            <a:endParaRPr sz="2000" b="0" i="0" u="none" strike="noStrike" cap="none" baseline="0" dirty="0">
              <a:solidFill>
                <a:srgbClr val="000000"/>
              </a:solidFill>
              <a:latin typeface="Quattrocento"/>
              <a:ea typeface="Quattrocento"/>
              <a:cs typeface="Quattrocento"/>
              <a:sym typeface="Quattrocento"/>
            </a:endParaRPr>
          </a:p>
        </p:txBody>
      </p:sp>
      <p:sp>
        <p:nvSpPr>
          <p:cNvPr id="16" name="Shape 99"/>
          <p:cNvSpPr txBox="1"/>
          <p:nvPr/>
        </p:nvSpPr>
        <p:spPr>
          <a:xfrm>
            <a:off x="2797507" y="24482"/>
            <a:ext cx="3526971"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smtClean="0">
                <a:solidFill>
                  <a:srgbClr val="FF0000"/>
                </a:solidFill>
                <a:latin typeface="Times New Roman"/>
                <a:ea typeface="Times New Roman"/>
                <a:cs typeface="Times New Roman"/>
                <a:sym typeface="Times New Roman"/>
              </a:rPr>
              <a:t>INTRODUCTION</a:t>
            </a:r>
            <a:endParaRPr lang="en-US" sz="3200" b="1" i="0" u="none" strike="noStrike" cap="none" baseline="0" dirty="0">
              <a:solidFill>
                <a:srgbClr val="FF0000"/>
              </a:solidFill>
              <a:latin typeface="Times New Roman"/>
              <a:ea typeface="Times New Roman"/>
              <a:cs typeface="Times New Roman"/>
              <a:sym typeface="Times New Roman"/>
            </a:endParaRPr>
          </a:p>
        </p:txBody>
      </p:sp>
      <p:sp>
        <p:nvSpPr>
          <p:cNvPr id="2" name="TextBox 1"/>
          <p:cNvSpPr txBox="1"/>
          <p:nvPr/>
        </p:nvSpPr>
        <p:spPr>
          <a:xfrm>
            <a:off x="4449100" y="5753616"/>
            <a:ext cx="4006225" cy="307777"/>
          </a:xfrm>
          <a:prstGeom prst="rect">
            <a:avLst/>
          </a:prstGeom>
          <a:noFill/>
        </p:spPr>
        <p:txBody>
          <a:bodyPr wrap="none" rtlCol="0">
            <a:spAutoFit/>
          </a:bodyPr>
          <a:lstStyle/>
          <a:p>
            <a:r>
              <a:rPr lang="en-US" b="1" dirty="0" smtClean="0"/>
              <a:t>Figure 2: Conceptual Diagram of </a:t>
            </a:r>
            <a:r>
              <a:rPr lang="en-US" b="1" i="1" dirty="0" err="1" smtClean="0"/>
              <a:t>i</a:t>
            </a:r>
            <a:r>
              <a:rPr lang="en-US" b="1" i="1" dirty="0" smtClean="0"/>
              <a:t>-SENS TDS</a:t>
            </a:r>
            <a:endParaRPr lang="en-US" b="1" dirty="0"/>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83" name="Shape 483"/>
          <p:cNvSpPr txBox="1"/>
          <p:nvPr/>
        </p:nvSpPr>
        <p:spPr>
          <a:xfrm>
            <a:off x="2173705" y="12412"/>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graphicFrame>
        <p:nvGraphicFramePr>
          <p:cNvPr id="484" name="Shape 484"/>
          <p:cNvGraphicFramePr/>
          <p:nvPr/>
        </p:nvGraphicFramePr>
        <p:xfrm>
          <a:off x="1371600" y="2133600"/>
          <a:ext cx="6629400" cy="3261800"/>
        </p:xfrm>
        <a:graphic>
          <a:graphicData uri="http://schemas.openxmlformats.org/drawingml/2006/table">
            <a:tbl>
              <a:tblPr firstRow="1" bandRow="1">
                <a:noFill/>
                <a:tableStyleId>{4A058778-985F-4BFA-A530-2E561C9D1719}</a:tableStyleId>
              </a:tblPr>
              <a:tblGrid>
                <a:gridCol w="2152975"/>
                <a:gridCol w="2055125"/>
                <a:gridCol w="2421300"/>
              </a:tblGrid>
              <a:tr h="577700">
                <a:tc>
                  <a:txBody>
                    <a:bodyPr/>
                    <a:lstStyle/>
                    <a:p>
                      <a:pPr marL="0" marR="0" lvl="0" indent="0" algn="l" rtl="0">
                        <a:spcBef>
                          <a:spcPts val="0"/>
                        </a:spcBef>
                        <a:buSzPct val="25000"/>
                        <a:buNone/>
                      </a:pPr>
                      <a:r>
                        <a:rPr lang="en-US" sz="1800" u="none" strike="noStrike" cap="none" baseline="0"/>
                        <a:t>Properties</a:t>
                      </a:r>
                    </a:p>
                  </a:txBody>
                  <a:tcPr marL="91450" marR="91450" marT="45725" marB="45725"/>
                </a:tc>
                <a:tc>
                  <a:txBody>
                    <a:bodyPr/>
                    <a:lstStyle/>
                    <a:p>
                      <a:pPr marL="0" marR="0" lvl="0" indent="0" algn="l" rtl="0">
                        <a:spcBef>
                          <a:spcPts val="0"/>
                        </a:spcBef>
                        <a:buSzPct val="25000"/>
                        <a:buNone/>
                      </a:pPr>
                      <a:r>
                        <a:rPr lang="en-US" sz="1800" i="1" u="none" strike="noStrike" cap="none" baseline="0"/>
                        <a:t>SENS</a:t>
                      </a:r>
                    </a:p>
                  </a:txBody>
                  <a:tcPr marL="91450" marR="91450" marT="45725" marB="45725"/>
                </a:tc>
                <a:tc>
                  <a:txBody>
                    <a:bodyPr/>
                    <a:lstStyle/>
                    <a:p>
                      <a:pPr marL="0" marR="0" lvl="0" indent="0" algn="l" rtl="0">
                        <a:spcBef>
                          <a:spcPts val="0"/>
                        </a:spcBef>
                        <a:buSzPct val="25000"/>
                        <a:buNone/>
                      </a:pPr>
                      <a:r>
                        <a:rPr lang="en-US" sz="1800" u="none" strike="noStrike" cap="none" baseline="0"/>
                        <a:t>Control</a:t>
                      </a:r>
                    </a:p>
                  </a:txBody>
                  <a:tcPr marL="91450" marR="91450" marT="45725" marB="45725"/>
                </a:tc>
              </a:tr>
              <a:tr h="671025">
                <a:tc>
                  <a:txBody>
                    <a:bodyPr/>
                    <a:lstStyle/>
                    <a:p>
                      <a:pPr marL="0" marR="0" lvl="0" indent="0" algn="l" rtl="0">
                        <a:spcBef>
                          <a:spcPts val="0"/>
                        </a:spcBef>
                        <a:buSzPct val="25000"/>
                        <a:buNone/>
                      </a:pPr>
                      <a:r>
                        <a:rPr lang="en-US" sz="1800" u="none" strike="noStrike" cap="none" baseline="0"/>
                        <a:t>pH</a:t>
                      </a:r>
                    </a:p>
                  </a:txBody>
                  <a:tcPr marL="91450" marR="91450" marT="45725" marB="45725"/>
                </a:tc>
                <a:tc>
                  <a:txBody>
                    <a:bodyPr/>
                    <a:lstStyle/>
                    <a:p>
                      <a:pPr marL="0" marR="0" lvl="0" indent="0" algn="ctr" rtl="0">
                        <a:spcBef>
                          <a:spcPts val="0"/>
                        </a:spcBef>
                        <a:buSzPct val="25000"/>
                        <a:buNone/>
                      </a:pPr>
                      <a:r>
                        <a:rPr lang="en-US" sz="1800" u="none" strike="noStrike" cap="none" baseline="0"/>
                        <a:t>-</a:t>
                      </a:r>
                    </a:p>
                  </a:txBody>
                  <a:tcPr marL="91450" marR="91450" marT="45725" marB="45725"/>
                </a:tc>
                <a:tc>
                  <a:txBody>
                    <a:bodyPr/>
                    <a:lstStyle/>
                    <a:p>
                      <a:pPr marL="0" marR="0" lvl="0" indent="0" algn="l" rtl="0">
                        <a:spcBef>
                          <a:spcPts val="0"/>
                        </a:spcBef>
                        <a:buSzPct val="25000"/>
                        <a:buNone/>
                      </a:pPr>
                      <a:r>
                        <a:rPr lang="en-US" sz="1800" u="none" strike="noStrike" cap="none" baseline="0"/>
                        <a:t>9.5</a:t>
                      </a:r>
                    </a:p>
                  </a:txBody>
                  <a:tcPr marL="91450" marR="91450" marT="45725" marB="45725"/>
                </a:tc>
              </a:tr>
              <a:tr h="671025">
                <a:tc>
                  <a:txBody>
                    <a:bodyPr/>
                    <a:lstStyle/>
                    <a:p>
                      <a:pPr marL="0" marR="0" lvl="0" indent="0" algn="l" rtl="0">
                        <a:spcBef>
                          <a:spcPts val="0"/>
                        </a:spcBef>
                        <a:buSzPct val="25000"/>
                        <a:buNone/>
                      </a:pPr>
                      <a:r>
                        <a:rPr lang="en-US" sz="1800" u="none" strike="noStrike" cap="none" baseline="0"/>
                        <a:t>Water Uptake</a:t>
                      </a:r>
                    </a:p>
                  </a:txBody>
                  <a:tcPr marL="91450" marR="91450" marT="45725" marB="45725"/>
                </a:tc>
                <a:tc>
                  <a:txBody>
                    <a:bodyPr/>
                    <a:lstStyle/>
                    <a:p>
                      <a:pPr marL="0" marR="0" lvl="0" indent="0" algn="l" rtl="0">
                        <a:spcBef>
                          <a:spcPts val="0"/>
                        </a:spcBef>
                        <a:buSzPct val="25000"/>
                        <a:buNone/>
                      </a:pPr>
                      <a:r>
                        <a:rPr lang="en-US" sz="1800" u="none" strike="noStrike" cap="none" baseline="0"/>
                        <a:t>11.097%</a:t>
                      </a:r>
                    </a:p>
                  </a:txBody>
                  <a:tcPr marL="91450" marR="91450" marT="45725" marB="45725"/>
                </a:tc>
                <a:tc>
                  <a:txBody>
                    <a:bodyPr/>
                    <a:lstStyle/>
                    <a:p>
                      <a:pPr marL="0" marR="0" lvl="0" indent="0" algn="ctr" rtl="0">
                        <a:spcBef>
                          <a:spcPts val="0"/>
                        </a:spcBef>
                        <a:buSzPct val="25000"/>
                        <a:buNone/>
                      </a:pPr>
                      <a:r>
                        <a:rPr lang="en-US" sz="1800" u="none" strike="noStrike" cap="none" baseline="0"/>
                        <a:t>-</a:t>
                      </a:r>
                    </a:p>
                  </a:txBody>
                  <a:tcPr marL="91450" marR="91450" marT="45725" marB="45725"/>
                </a:tc>
              </a:tr>
              <a:tr h="671025">
                <a:tc>
                  <a:txBody>
                    <a:bodyPr/>
                    <a:lstStyle/>
                    <a:p>
                      <a:pPr marL="0" marR="0" lvl="0" indent="0" algn="l" rtl="0">
                        <a:spcBef>
                          <a:spcPts val="0"/>
                        </a:spcBef>
                        <a:buSzPct val="25000"/>
                        <a:buNone/>
                      </a:pPr>
                      <a:r>
                        <a:rPr lang="en-US" sz="1800" u="none" strike="noStrike" cap="none" baseline="0"/>
                        <a:t>Viscosity </a:t>
                      </a:r>
                    </a:p>
                  </a:txBody>
                  <a:tcPr marL="91450" marR="91450" marT="45725" marB="45725"/>
                </a:tc>
                <a:tc>
                  <a:txBody>
                    <a:bodyPr/>
                    <a:lstStyle/>
                    <a:p>
                      <a:pPr marL="0" marR="0" lvl="0" indent="0" algn="l" rtl="0">
                        <a:spcBef>
                          <a:spcPts val="0"/>
                        </a:spcBef>
                        <a:buSzPct val="25000"/>
                        <a:buNone/>
                      </a:pPr>
                      <a:r>
                        <a:rPr lang="en-US" sz="1800" u="none" strike="noStrike" cap="none" baseline="0"/>
                        <a:t>77 cP</a:t>
                      </a:r>
                    </a:p>
                  </a:txBody>
                  <a:tcPr marL="91450" marR="91450" marT="45725" marB="45725"/>
                </a:tc>
                <a:tc>
                  <a:txBody>
                    <a:bodyPr/>
                    <a:lstStyle/>
                    <a:p>
                      <a:pPr marL="0" marR="0" lvl="0" indent="0" algn="l" rtl="0">
                        <a:spcBef>
                          <a:spcPts val="0"/>
                        </a:spcBef>
                        <a:buSzPct val="25000"/>
                        <a:buNone/>
                      </a:pPr>
                      <a:r>
                        <a:rPr lang="en-US" sz="1800" u="none" strike="noStrike" cap="none" baseline="0"/>
                        <a:t>39 cP</a:t>
                      </a:r>
                    </a:p>
                    <a:p>
                      <a:pPr marL="0" marR="0" lvl="0" indent="0" algn="l" rtl="0">
                        <a:spcBef>
                          <a:spcPts val="0"/>
                        </a:spcBef>
                        <a:buNone/>
                      </a:pPr>
                      <a:endParaRPr sz="1800" u="none" strike="noStrike" cap="none" baseline="0"/>
                    </a:p>
                  </a:txBody>
                  <a:tcPr marL="91450" marR="91450" marT="45725" marB="45725"/>
                </a:tc>
              </a:tr>
              <a:tr h="671025">
                <a:tc>
                  <a:txBody>
                    <a:bodyPr/>
                    <a:lstStyle/>
                    <a:p>
                      <a:pPr marL="0" marR="0" lvl="0" indent="0" algn="l" rtl="0">
                        <a:spcBef>
                          <a:spcPts val="0"/>
                        </a:spcBef>
                        <a:buSzPct val="25000"/>
                        <a:buNone/>
                      </a:pPr>
                      <a:r>
                        <a:rPr lang="en-US" sz="1800" u="none" strike="noStrike" cap="none" baseline="0"/>
                        <a:t>Emulsification Rate</a:t>
                      </a:r>
                    </a:p>
                  </a:txBody>
                  <a:tcPr marL="91450" marR="91450" marT="45725" marB="45725"/>
                </a:tc>
                <a:tc>
                  <a:txBody>
                    <a:bodyPr/>
                    <a:lstStyle/>
                    <a:p>
                      <a:pPr marL="0" marR="0" lvl="0" indent="0" algn="l" rtl="0">
                        <a:spcBef>
                          <a:spcPts val="0"/>
                        </a:spcBef>
                        <a:buSzPct val="25000"/>
                        <a:buNone/>
                      </a:pPr>
                      <a:r>
                        <a:rPr lang="en-US" sz="1800" u="none" strike="noStrike" cap="none" baseline="0"/>
                        <a:t>80 sec</a:t>
                      </a:r>
                    </a:p>
                  </a:txBody>
                  <a:tcPr marL="91450" marR="91450" marT="45725" marB="45725"/>
                </a:tc>
                <a:tc>
                  <a:txBody>
                    <a:bodyPr/>
                    <a:lstStyle/>
                    <a:p>
                      <a:pPr marL="0" marR="0" lvl="0" indent="0" algn="ctr" rtl="0">
                        <a:spcBef>
                          <a:spcPts val="0"/>
                        </a:spcBef>
                        <a:buSzPct val="25000"/>
                        <a:buNone/>
                      </a:pPr>
                      <a:r>
                        <a:rPr lang="en-US" sz="1800" u="none" strike="noStrike" cap="none" baseline="0"/>
                        <a:t>-</a:t>
                      </a:r>
                    </a:p>
                  </a:txBody>
                  <a:tcPr marL="91450" marR="91450" marT="45725" marB="45725"/>
                </a:tc>
              </a:tr>
            </a:tbl>
          </a:graphicData>
        </a:graphic>
      </p:graphicFrame>
      <p:sp>
        <p:nvSpPr>
          <p:cNvPr id="485" name="Shape 485"/>
          <p:cNvSpPr txBox="1"/>
          <p:nvPr/>
        </p:nvSpPr>
        <p:spPr>
          <a:xfrm>
            <a:off x="3505200" y="1295400"/>
            <a:ext cx="2044149"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Drug Solution </a:t>
            </a:r>
          </a:p>
        </p:txBody>
      </p:sp>
    </p:spTree>
    <p:extLst>
      <p:ext uri="{BB962C8B-B14F-4D97-AF65-F5344CB8AC3E}">
        <p14:creationId xmlns:p14="http://schemas.microsoft.com/office/powerpoint/2010/main" val="531199440"/>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91" name="Shape 491"/>
          <p:cNvSpPr txBox="1"/>
          <p:nvPr/>
        </p:nvSpPr>
        <p:spPr>
          <a:xfrm>
            <a:off x="2074846" y="11651"/>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graphicFrame>
        <p:nvGraphicFramePr>
          <p:cNvPr id="492" name="Shape 492"/>
          <p:cNvGraphicFramePr/>
          <p:nvPr/>
        </p:nvGraphicFramePr>
        <p:xfrm>
          <a:off x="1295400" y="2133600"/>
          <a:ext cx="6400800" cy="2496075"/>
        </p:xfrm>
        <a:graphic>
          <a:graphicData uri="http://schemas.openxmlformats.org/drawingml/2006/table">
            <a:tbl>
              <a:tblPr firstRow="1" bandRow="1">
                <a:noFill/>
                <a:tableStyleId>{17F2629F-8B55-4DA9-9C17-6981DE9E9473}</a:tableStyleId>
              </a:tblPr>
              <a:tblGrid>
                <a:gridCol w="2565400"/>
                <a:gridCol w="2082800"/>
                <a:gridCol w="1752600"/>
              </a:tblGrid>
              <a:tr h="609600">
                <a:tc>
                  <a:txBody>
                    <a:bodyPr/>
                    <a:lstStyle/>
                    <a:p>
                      <a:pPr marL="0" marR="0" lvl="0" indent="0" algn="l" rtl="0">
                        <a:spcBef>
                          <a:spcPts val="0"/>
                        </a:spcBef>
                        <a:buSzPct val="25000"/>
                        <a:buNone/>
                      </a:pPr>
                      <a:r>
                        <a:rPr lang="en-US" sz="1800" u="none" strike="noStrike" cap="none" baseline="0"/>
                        <a:t>Properties</a:t>
                      </a:r>
                    </a:p>
                  </a:txBody>
                  <a:tcPr marL="91450" marR="91450" marT="45725" marB="45725"/>
                </a:tc>
                <a:tc>
                  <a:txBody>
                    <a:bodyPr/>
                    <a:lstStyle/>
                    <a:p>
                      <a:pPr marL="0" marR="0" lvl="0" indent="0" algn="l" rtl="0">
                        <a:spcBef>
                          <a:spcPts val="0"/>
                        </a:spcBef>
                        <a:buSzPct val="25000"/>
                        <a:buNone/>
                      </a:pPr>
                      <a:r>
                        <a:rPr lang="en-US" sz="1800" i="1" u="none" strike="noStrike" cap="none" baseline="0"/>
                        <a:t>i-SENS</a:t>
                      </a:r>
                    </a:p>
                  </a:txBody>
                  <a:tcPr marL="91450" marR="91450" marT="45725" marB="45725"/>
                </a:tc>
                <a:tc>
                  <a:txBody>
                    <a:bodyPr/>
                    <a:lstStyle/>
                    <a:p>
                      <a:pPr marL="0" marR="0" lvl="0" indent="0" algn="l" rtl="0">
                        <a:spcBef>
                          <a:spcPts val="0"/>
                        </a:spcBef>
                        <a:buSzPct val="25000"/>
                        <a:buNone/>
                      </a:pPr>
                      <a:r>
                        <a:rPr lang="en-US" sz="1800" u="none" strike="noStrike" cap="none" baseline="0"/>
                        <a:t>Control</a:t>
                      </a:r>
                    </a:p>
                  </a:txBody>
                  <a:tcPr marL="91450" marR="91450" marT="45725" marB="45725"/>
                </a:tc>
              </a:tr>
              <a:tr h="628825">
                <a:tc>
                  <a:txBody>
                    <a:bodyPr/>
                    <a:lstStyle/>
                    <a:p>
                      <a:pPr marL="0" marR="0" lvl="0" indent="0" algn="l" rtl="0">
                        <a:spcBef>
                          <a:spcPts val="0"/>
                        </a:spcBef>
                        <a:buSzPct val="25000"/>
                        <a:buNone/>
                      </a:pPr>
                      <a:r>
                        <a:rPr lang="en-US" sz="1800" u="none" strike="noStrike" cap="none" baseline="0"/>
                        <a:t>pH</a:t>
                      </a:r>
                    </a:p>
                  </a:txBody>
                  <a:tcPr marL="91450" marR="91450" marT="45725" marB="45725"/>
                </a:tc>
                <a:tc>
                  <a:txBody>
                    <a:bodyPr/>
                    <a:lstStyle/>
                    <a:p>
                      <a:pPr marL="0" marR="0" lvl="0" indent="0" algn="l" rtl="0">
                        <a:spcBef>
                          <a:spcPts val="0"/>
                        </a:spcBef>
                        <a:buSzPct val="25000"/>
                        <a:buNone/>
                      </a:pPr>
                      <a:r>
                        <a:rPr lang="en-US" sz="1800" u="none" strike="noStrike" cap="none" baseline="0"/>
                        <a:t>8.5</a:t>
                      </a:r>
                    </a:p>
                  </a:txBody>
                  <a:tcPr marL="91450" marR="91450" marT="45725" marB="45725"/>
                </a:tc>
                <a:tc>
                  <a:txBody>
                    <a:bodyPr/>
                    <a:lstStyle/>
                    <a:p>
                      <a:pPr marL="0" marR="0" lvl="0" indent="0" algn="l" rtl="0">
                        <a:spcBef>
                          <a:spcPts val="0"/>
                        </a:spcBef>
                        <a:buSzPct val="25000"/>
                        <a:buNone/>
                      </a:pPr>
                      <a:r>
                        <a:rPr lang="en-US" sz="1800" u="none" strike="noStrike" cap="none" baseline="0"/>
                        <a:t>8.66</a:t>
                      </a:r>
                    </a:p>
                  </a:txBody>
                  <a:tcPr marL="91450" marR="91450" marT="45725" marB="45725"/>
                </a:tc>
              </a:tr>
              <a:tr h="628825">
                <a:tc>
                  <a:txBody>
                    <a:bodyPr/>
                    <a:lstStyle/>
                    <a:p>
                      <a:pPr marL="0" marR="0" lvl="0" indent="0" algn="l" rtl="0">
                        <a:spcBef>
                          <a:spcPts val="0"/>
                        </a:spcBef>
                        <a:buSzPct val="25000"/>
                        <a:buNone/>
                      </a:pPr>
                      <a:r>
                        <a:rPr lang="en-US" sz="1800" u="none" strike="noStrike" cap="none" baseline="0"/>
                        <a:t>Water Content</a:t>
                      </a:r>
                    </a:p>
                  </a:txBody>
                  <a:tcPr marL="91450" marR="91450" marT="45725" marB="45725"/>
                </a:tc>
                <a:tc>
                  <a:txBody>
                    <a:bodyPr/>
                    <a:lstStyle/>
                    <a:p>
                      <a:pPr marL="0" marR="0" lvl="0" indent="0" algn="l" rtl="0">
                        <a:spcBef>
                          <a:spcPts val="0"/>
                        </a:spcBef>
                        <a:buSzPct val="25000"/>
                        <a:buNone/>
                      </a:pPr>
                      <a:r>
                        <a:rPr lang="en-US" sz="1800" u="none" strike="noStrike" cap="none" baseline="0"/>
                        <a:t>6.34%</a:t>
                      </a:r>
                    </a:p>
                  </a:txBody>
                  <a:tcPr marL="91450" marR="91450" marT="45725" marB="45725"/>
                </a:tc>
                <a:tc>
                  <a:txBody>
                    <a:bodyPr/>
                    <a:lstStyle/>
                    <a:p>
                      <a:pPr marL="0" marR="0" lvl="0" indent="0" algn="l" rtl="0">
                        <a:spcBef>
                          <a:spcPts val="0"/>
                        </a:spcBef>
                        <a:buSzPct val="25000"/>
                        <a:buNone/>
                      </a:pPr>
                      <a:r>
                        <a:rPr lang="en-US" sz="1800" u="none" strike="noStrike" cap="none" baseline="0"/>
                        <a:t>5.04%</a:t>
                      </a:r>
                    </a:p>
                  </a:txBody>
                  <a:tcPr marL="91450" marR="91450" marT="45725" marB="45725"/>
                </a:tc>
              </a:tr>
              <a:tr h="628825">
                <a:tc>
                  <a:txBody>
                    <a:bodyPr/>
                    <a:lstStyle/>
                    <a:p>
                      <a:pPr marL="0" marR="0" lvl="0" indent="0" algn="l" rtl="0">
                        <a:spcBef>
                          <a:spcPts val="0"/>
                        </a:spcBef>
                        <a:buSzPct val="25000"/>
                        <a:buNone/>
                      </a:pPr>
                      <a:r>
                        <a:rPr lang="en-US" sz="1800" u="none" strike="noStrike" cap="none" baseline="0"/>
                        <a:t>Viscosity </a:t>
                      </a:r>
                    </a:p>
                  </a:txBody>
                  <a:tcPr marL="91450" marR="91450" marT="45725" marB="45725"/>
                </a:tc>
                <a:tc>
                  <a:txBody>
                    <a:bodyPr/>
                    <a:lstStyle/>
                    <a:p>
                      <a:pPr marL="0" marR="0" lvl="0" indent="0" algn="l" rtl="0">
                        <a:spcBef>
                          <a:spcPts val="0"/>
                        </a:spcBef>
                        <a:buSzPct val="25000"/>
                        <a:buNone/>
                      </a:pPr>
                      <a:r>
                        <a:rPr lang="en-US" sz="1800" u="none" strike="noStrike" cap="none" baseline="0"/>
                        <a:t>447,505 cP</a:t>
                      </a:r>
                    </a:p>
                  </a:txBody>
                  <a:tcPr marL="91450" marR="91450" marT="45725" marB="45725"/>
                </a:tc>
                <a:tc>
                  <a:txBody>
                    <a:bodyPr/>
                    <a:lstStyle/>
                    <a:p>
                      <a:pPr marL="0" marR="0" lvl="0" indent="0" algn="l" rtl="0">
                        <a:spcBef>
                          <a:spcPts val="0"/>
                        </a:spcBef>
                        <a:buSzPct val="25000"/>
                        <a:buNone/>
                      </a:pPr>
                      <a:r>
                        <a:rPr lang="en-US" sz="1800" u="none" strike="noStrike" cap="none" baseline="0"/>
                        <a:t>667,058 cP</a:t>
                      </a:r>
                    </a:p>
                  </a:txBody>
                  <a:tcPr marL="91450" marR="91450" marT="45725" marB="45725"/>
                </a:tc>
              </a:tr>
            </a:tbl>
          </a:graphicData>
        </a:graphic>
      </p:graphicFrame>
      <p:sp>
        <p:nvSpPr>
          <p:cNvPr id="493" name="Shape 493"/>
          <p:cNvSpPr txBox="1"/>
          <p:nvPr/>
        </p:nvSpPr>
        <p:spPr>
          <a:xfrm>
            <a:off x="2971800" y="1295400"/>
            <a:ext cx="3082894"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Lidocaine formulation </a:t>
            </a:r>
          </a:p>
        </p:txBody>
      </p:sp>
    </p:spTree>
    <p:extLst>
      <p:ext uri="{BB962C8B-B14F-4D97-AF65-F5344CB8AC3E}">
        <p14:creationId xmlns:p14="http://schemas.microsoft.com/office/powerpoint/2010/main" val="1945128981"/>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499" name="Shape 499"/>
          <p:cNvSpPr txBox="1"/>
          <p:nvPr/>
        </p:nvSpPr>
        <p:spPr>
          <a:xfrm>
            <a:off x="2285999" y="12412"/>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pic>
        <p:nvPicPr>
          <p:cNvPr id="500" name="Shape 500"/>
          <p:cNvPicPr preferRelativeResize="0"/>
          <p:nvPr/>
        </p:nvPicPr>
        <p:blipFill rotWithShape="1">
          <a:blip r:embed="rId3">
            <a:alphaModFix/>
          </a:blip>
          <a:srcRect/>
          <a:stretch/>
        </p:blipFill>
        <p:spPr>
          <a:xfrm>
            <a:off x="1600200" y="1600200"/>
            <a:ext cx="5714999" cy="3276600"/>
          </a:xfrm>
          <a:prstGeom prst="rect">
            <a:avLst/>
          </a:prstGeom>
          <a:noFill/>
          <a:ln>
            <a:noFill/>
          </a:ln>
        </p:spPr>
      </p:pic>
      <p:sp>
        <p:nvSpPr>
          <p:cNvPr id="501" name="Shape 501"/>
          <p:cNvSpPr txBox="1"/>
          <p:nvPr/>
        </p:nvSpPr>
        <p:spPr>
          <a:xfrm>
            <a:off x="4355735" y="5192469"/>
            <a:ext cx="737325"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Times New Roman"/>
                <a:ea typeface="Times New Roman"/>
                <a:cs typeface="Times New Roman"/>
                <a:sym typeface="Times New Roman"/>
              </a:rPr>
              <a:t>Graph 1</a:t>
            </a:r>
          </a:p>
        </p:txBody>
      </p:sp>
    </p:spTree>
    <p:extLst>
      <p:ext uri="{BB962C8B-B14F-4D97-AF65-F5344CB8AC3E}">
        <p14:creationId xmlns:p14="http://schemas.microsoft.com/office/powerpoint/2010/main" val="2979574955"/>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07" name="Shape 507"/>
          <p:cNvSpPr txBox="1"/>
          <p:nvPr/>
        </p:nvSpPr>
        <p:spPr>
          <a:xfrm>
            <a:off x="2285999" y="16423"/>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pic>
        <p:nvPicPr>
          <p:cNvPr id="508" name="Shape 508"/>
          <p:cNvPicPr preferRelativeResize="0"/>
          <p:nvPr/>
        </p:nvPicPr>
        <p:blipFill rotWithShape="1">
          <a:blip r:embed="rId3">
            <a:alphaModFix/>
          </a:blip>
          <a:srcRect/>
          <a:stretch/>
        </p:blipFill>
        <p:spPr>
          <a:xfrm>
            <a:off x="1752600" y="1676400"/>
            <a:ext cx="5486399" cy="3352799"/>
          </a:xfrm>
          <a:prstGeom prst="rect">
            <a:avLst/>
          </a:prstGeom>
          <a:noFill/>
          <a:ln>
            <a:noFill/>
          </a:ln>
        </p:spPr>
      </p:pic>
      <p:sp>
        <p:nvSpPr>
          <p:cNvPr id="509" name="Shape 509"/>
          <p:cNvSpPr txBox="1"/>
          <p:nvPr/>
        </p:nvSpPr>
        <p:spPr>
          <a:xfrm>
            <a:off x="4253832" y="5187568"/>
            <a:ext cx="737325"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Times New Roman"/>
                <a:ea typeface="Times New Roman"/>
                <a:cs typeface="Times New Roman"/>
                <a:sym typeface="Times New Roman"/>
              </a:rPr>
              <a:t>Graph 2</a:t>
            </a:r>
          </a:p>
        </p:txBody>
      </p:sp>
    </p:spTree>
    <p:extLst>
      <p:ext uri="{BB962C8B-B14F-4D97-AF65-F5344CB8AC3E}">
        <p14:creationId xmlns:p14="http://schemas.microsoft.com/office/powerpoint/2010/main" val="3265483456"/>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15" name="Shape 515"/>
          <p:cNvSpPr txBox="1"/>
          <p:nvPr/>
        </p:nvSpPr>
        <p:spPr>
          <a:xfrm>
            <a:off x="2021305" y="12412"/>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pic>
        <p:nvPicPr>
          <p:cNvPr id="516" name="Shape 516"/>
          <p:cNvPicPr preferRelativeResize="0"/>
          <p:nvPr/>
        </p:nvPicPr>
        <p:blipFill rotWithShape="1">
          <a:blip r:embed="rId3">
            <a:alphaModFix/>
          </a:blip>
          <a:srcRect/>
          <a:stretch/>
        </p:blipFill>
        <p:spPr>
          <a:xfrm>
            <a:off x="1619250" y="1651000"/>
            <a:ext cx="5905500" cy="3556000"/>
          </a:xfrm>
          <a:prstGeom prst="rect">
            <a:avLst/>
          </a:prstGeom>
          <a:noFill/>
          <a:ln>
            <a:noFill/>
          </a:ln>
        </p:spPr>
      </p:pic>
      <p:sp>
        <p:nvSpPr>
          <p:cNvPr id="517" name="Shape 517"/>
          <p:cNvSpPr txBox="1"/>
          <p:nvPr/>
        </p:nvSpPr>
        <p:spPr>
          <a:xfrm>
            <a:off x="3834675" y="5464566"/>
            <a:ext cx="737325"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Times New Roman"/>
                <a:ea typeface="Times New Roman"/>
                <a:cs typeface="Times New Roman"/>
                <a:sym typeface="Times New Roman"/>
              </a:rPr>
              <a:t>Graph 3</a:t>
            </a:r>
          </a:p>
        </p:txBody>
      </p:sp>
    </p:spTree>
    <p:extLst>
      <p:ext uri="{BB962C8B-B14F-4D97-AF65-F5344CB8AC3E}">
        <p14:creationId xmlns:p14="http://schemas.microsoft.com/office/powerpoint/2010/main" val="540015154"/>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23" name="Shape 523"/>
          <p:cNvSpPr txBox="1"/>
          <p:nvPr/>
        </p:nvSpPr>
        <p:spPr>
          <a:xfrm>
            <a:off x="1913022" y="40486"/>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graphicFrame>
        <p:nvGraphicFramePr>
          <p:cNvPr id="524" name="Shape 524"/>
          <p:cNvGraphicFramePr/>
          <p:nvPr/>
        </p:nvGraphicFramePr>
        <p:xfrm>
          <a:off x="1524000" y="2286000"/>
          <a:ext cx="6096000" cy="741700"/>
        </p:xfrm>
        <a:graphic>
          <a:graphicData uri="http://schemas.openxmlformats.org/drawingml/2006/table">
            <a:tbl>
              <a:tblPr firstRow="1" bandRow="1">
                <a:noFill/>
                <a:tableStyleId>{FE3C7580-4449-4788-8FAE-E1854066C0B1}</a:tableStyleId>
              </a:tblPr>
              <a:tblGrid>
                <a:gridCol w="2032000"/>
                <a:gridCol w="2032000"/>
                <a:gridCol w="2032000"/>
              </a:tblGrid>
              <a:tr h="370850">
                <a:tc>
                  <a:txBody>
                    <a:bodyPr/>
                    <a:lstStyle/>
                    <a:p>
                      <a:pPr marL="0" marR="0" lvl="0" indent="0" algn="l" rtl="0">
                        <a:spcBef>
                          <a:spcPts val="0"/>
                        </a:spcBef>
                        <a:buNone/>
                      </a:pPr>
                      <a:endParaRPr sz="1800" u="none" strike="noStrike" cap="none" baseline="0"/>
                    </a:p>
                  </a:txBody>
                  <a:tcPr marL="91450" marR="91450" marT="45725" marB="45725"/>
                </a:tc>
                <a:tc>
                  <a:txBody>
                    <a:bodyPr/>
                    <a:lstStyle/>
                    <a:p>
                      <a:pPr marL="0" marR="0" lvl="0" indent="0" algn="l" rtl="0">
                        <a:spcBef>
                          <a:spcPts val="0"/>
                        </a:spcBef>
                        <a:buSzPct val="25000"/>
                        <a:buNone/>
                      </a:pPr>
                      <a:r>
                        <a:rPr lang="en-US" sz="1800" u="none" strike="noStrike" cap="none" baseline="0"/>
                        <a:t>Emulsion </a:t>
                      </a:r>
                    </a:p>
                  </a:txBody>
                  <a:tcPr marL="91450" marR="91450" marT="45725" marB="45725"/>
                </a:tc>
                <a:tc>
                  <a:txBody>
                    <a:bodyPr/>
                    <a:lstStyle/>
                    <a:p>
                      <a:pPr marL="0" marR="0" lvl="0" indent="0" algn="l" rtl="0">
                        <a:spcBef>
                          <a:spcPts val="0"/>
                        </a:spcBef>
                        <a:buSzPct val="25000"/>
                        <a:buNone/>
                      </a:pPr>
                      <a:r>
                        <a:rPr lang="en-US" sz="1800" u="none" strike="noStrike" cap="none" baseline="0"/>
                        <a:t>Control</a:t>
                      </a:r>
                    </a:p>
                  </a:txBody>
                  <a:tcPr marL="91450" marR="91450" marT="45725" marB="45725"/>
                </a:tc>
              </a:tr>
              <a:tr h="370850">
                <a:tc>
                  <a:txBody>
                    <a:bodyPr/>
                    <a:lstStyle/>
                    <a:p>
                      <a:pPr marL="0" marR="0" lvl="0" indent="0" algn="l" rtl="0">
                        <a:spcBef>
                          <a:spcPts val="0"/>
                        </a:spcBef>
                        <a:buSzPct val="25000"/>
                        <a:buNone/>
                      </a:pPr>
                      <a:r>
                        <a:rPr lang="en-US" sz="1800" u="none" strike="noStrike" cap="none" baseline="0"/>
                        <a:t>Flux </a:t>
                      </a:r>
                    </a:p>
                  </a:txBody>
                  <a:tcPr marL="91450" marR="91450" marT="45725" marB="45725"/>
                </a:tc>
                <a:tc>
                  <a:txBody>
                    <a:bodyPr/>
                    <a:lstStyle/>
                    <a:p>
                      <a:pPr marL="0" marR="0" lvl="0" indent="0" algn="l" rtl="0">
                        <a:spcBef>
                          <a:spcPts val="0"/>
                        </a:spcBef>
                        <a:buSzPct val="25000"/>
                        <a:buNone/>
                      </a:pPr>
                      <a:r>
                        <a:rPr lang="en-US" sz="1800" u="none" strike="noStrike" cap="none" baseline="0"/>
                        <a:t>2.2</a:t>
                      </a:r>
                    </a:p>
                  </a:txBody>
                  <a:tcPr marL="91450" marR="91450" marT="45725" marB="45725"/>
                </a:tc>
                <a:tc>
                  <a:txBody>
                    <a:bodyPr/>
                    <a:lstStyle/>
                    <a:p>
                      <a:pPr marL="0" marR="0" lvl="0" indent="0" algn="l" rtl="0">
                        <a:spcBef>
                          <a:spcPts val="0"/>
                        </a:spcBef>
                        <a:buSzPct val="25000"/>
                        <a:buNone/>
                      </a:pPr>
                      <a:r>
                        <a:rPr lang="en-US" sz="1800" u="none" strike="noStrike" cap="none" baseline="0"/>
                        <a:t>2.3</a:t>
                      </a:r>
                    </a:p>
                  </a:txBody>
                  <a:tcPr marL="91450" marR="91450" marT="45725" marB="45725"/>
                </a:tc>
              </a:tr>
            </a:tbl>
          </a:graphicData>
        </a:graphic>
      </p:graphicFrame>
      <p:sp>
        <p:nvSpPr>
          <p:cNvPr id="525" name="Shape 525"/>
          <p:cNvSpPr txBox="1"/>
          <p:nvPr/>
        </p:nvSpPr>
        <p:spPr>
          <a:xfrm>
            <a:off x="4114800" y="1371600"/>
            <a:ext cx="749336"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Flux</a:t>
            </a:r>
          </a:p>
        </p:txBody>
      </p:sp>
    </p:spTree>
    <p:extLst>
      <p:ext uri="{BB962C8B-B14F-4D97-AF65-F5344CB8AC3E}">
        <p14:creationId xmlns:p14="http://schemas.microsoft.com/office/powerpoint/2010/main" val="1064856569"/>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31" name="Shape 531"/>
          <p:cNvSpPr txBox="1"/>
          <p:nvPr/>
        </p:nvSpPr>
        <p:spPr>
          <a:xfrm>
            <a:off x="2438399" y="28454"/>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graphicFrame>
        <p:nvGraphicFramePr>
          <p:cNvPr id="532" name="Shape 532"/>
          <p:cNvGraphicFramePr/>
          <p:nvPr/>
        </p:nvGraphicFramePr>
        <p:xfrm>
          <a:off x="1219200" y="2057400"/>
          <a:ext cx="6705600" cy="2590800"/>
        </p:xfrm>
        <a:graphic>
          <a:graphicData uri="http://schemas.openxmlformats.org/drawingml/2006/table">
            <a:tbl>
              <a:tblPr firstRow="1" bandRow="1">
                <a:noFill/>
                <a:tableStyleId>{51D46D7F-ACF3-45F1-8E9C-5EA5489887CA}</a:tableStyleId>
              </a:tblPr>
              <a:tblGrid>
                <a:gridCol w="2235200"/>
                <a:gridCol w="2235200"/>
                <a:gridCol w="2235200"/>
              </a:tblGrid>
              <a:tr h="820200">
                <a:tc>
                  <a:txBody>
                    <a:bodyPr/>
                    <a:lstStyle/>
                    <a:p>
                      <a:pPr marL="0" marR="0" lvl="0" indent="0" algn="l" rtl="0">
                        <a:spcBef>
                          <a:spcPts val="0"/>
                        </a:spcBef>
                        <a:buSzPct val="25000"/>
                        <a:buNone/>
                      </a:pPr>
                      <a:r>
                        <a:rPr lang="en-US" sz="1800" u="none" strike="noStrike" cap="none" baseline="0"/>
                        <a:t>Physical Parameters</a:t>
                      </a:r>
                    </a:p>
                  </a:txBody>
                  <a:tcPr marL="91450" marR="91450" marT="45725" marB="45725"/>
                </a:tc>
                <a:tc>
                  <a:txBody>
                    <a:bodyPr/>
                    <a:lstStyle/>
                    <a:p>
                      <a:pPr marL="0" marR="0" lvl="0" indent="0" algn="l" rtl="0">
                        <a:spcBef>
                          <a:spcPts val="0"/>
                        </a:spcBef>
                        <a:buSzPct val="25000"/>
                        <a:buNone/>
                      </a:pPr>
                      <a:r>
                        <a:rPr lang="en-US" sz="1800" u="none" strike="noStrike" cap="none" baseline="0"/>
                        <a:t>Emulsion</a:t>
                      </a:r>
                    </a:p>
                  </a:txBody>
                  <a:tcPr marL="91450" marR="91450" marT="45725" marB="45725"/>
                </a:tc>
                <a:tc>
                  <a:txBody>
                    <a:bodyPr/>
                    <a:lstStyle/>
                    <a:p>
                      <a:pPr marL="0" marR="0" lvl="0" indent="0" algn="l" rtl="0">
                        <a:spcBef>
                          <a:spcPts val="0"/>
                        </a:spcBef>
                        <a:buSzPct val="25000"/>
                        <a:buNone/>
                      </a:pPr>
                      <a:r>
                        <a:rPr lang="en-US" sz="1800" u="none" strike="noStrike" cap="none" baseline="0"/>
                        <a:t>Control</a:t>
                      </a:r>
                    </a:p>
                  </a:txBody>
                  <a:tcPr marL="91450" marR="91450" marT="45725" marB="45725"/>
                </a:tc>
              </a:tr>
              <a:tr h="475200">
                <a:tc>
                  <a:txBody>
                    <a:bodyPr/>
                    <a:lstStyle/>
                    <a:p>
                      <a:pPr marL="0" marR="0" lvl="0" indent="0" algn="l" rtl="0">
                        <a:spcBef>
                          <a:spcPts val="0"/>
                        </a:spcBef>
                        <a:buSzPct val="25000"/>
                        <a:buNone/>
                      </a:pPr>
                      <a:r>
                        <a:rPr lang="en-US" sz="1800" u="none" strike="noStrike" cap="none" baseline="0"/>
                        <a:t>Weight of Patch</a:t>
                      </a:r>
                    </a:p>
                  </a:txBody>
                  <a:tcPr marL="91450" marR="91450" marT="45725" marB="45725"/>
                </a:tc>
                <a:tc>
                  <a:txBody>
                    <a:bodyPr/>
                    <a:lstStyle/>
                    <a:p>
                      <a:pPr marL="0" marR="0" lvl="0" indent="0" algn="l" rtl="0">
                        <a:spcBef>
                          <a:spcPts val="0"/>
                        </a:spcBef>
                        <a:buSzPct val="25000"/>
                        <a:buNone/>
                      </a:pPr>
                      <a:r>
                        <a:rPr lang="en-US" sz="1800" u="none" strike="noStrike" cap="none" baseline="0"/>
                        <a:t>16.23 grams</a:t>
                      </a:r>
                    </a:p>
                  </a:txBody>
                  <a:tcPr marL="91450" marR="91450" marT="45725" marB="45725"/>
                </a:tc>
                <a:tc>
                  <a:txBody>
                    <a:bodyPr/>
                    <a:lstStyle/>
                    <a:p>
                      <a:pPr marL="0" marR="0" lvl="0" indent="0" algn="l" rtl="0">
                        <a:spcBef>
                          <a:spcPts val="0"/>
                        </a:spcBef>
                        <a:buSzPct val="25000"/>
                        <a:buNone/>
                      </a:pPr>
                      <a:r>
                        <a:rPr lang="en-US" sz="1800" u="none" strike="noStrike" cap="none" baseline="0"/>
                        <a:t>16.19 grams</a:t>
                      </a:r>
                    </a:p>
                  </a:txBody>
                  <a:tcPr marL="91450" marR="91450" marT="45725" marB="45725"/>
                </a:tc>
              </a:tr>
              <a:tr h="475200">
                <a:tc>
                  <a:txBody>
                    <a:bodyPr/>
                    <a:lstStyle/>
                    <a:p>
                      <a:pPr marL="0" marR="0" lvl="0" indent="0" algn="l" rtl="0">
                        <a:spcBef>
                          <a:spcPts val="0"/>
                        </a:spcBef>
                        <a:buSzPct val="25000"/>
                        <a:buNone/>
                      </a:pPr>
                      <a:r>
                        <a:rPr lang="en-US" sz="1800" u="none" strike="noStrike" cap="none" baseline="0"/>
                        <a:t>Weight of Liners</a:t>
                      </a:r>
                    </a:p>
                  </a:txBody>
                  <a:tcPr marL="91450" marR="91450" marT="45725" marB="45725"/>
                </a:tc>
                <a:tc>
                  <a:txBody>
                    <a:bodyPr/>
                    <a:lstStyle/>
                    <a:p>
                      <a:pPr marL="0" marR="0" lvl="0" indent="0" algn="l" rtl="0">
                        <a:spcBef>
                          <a:spcPts val="0"/>
                        </a:spcBef>
                        <a:buSzPct val="25000"/>
                        <a:buNone/>
                      </a:pPr>
                      <a:r>
                        <a:rPr lang="en-US" sz="1800" u="none" strike="noStrike" cap="none" baseline="0"/>
                        <a:t>2.22 grams</a:t>
                      </a:r>
                    </a:p>
                  </a:txBody>
                  <a:tcPr marL="91450" marR="91450" marT="45725" marB="45725"/>
                </a:tc>
                <a:tc>
                  <a:txBody>
                    <a:bodyPr/>
                    <a:lstStyle/>
                    <a:p>
                      <a:pPr marL="0" marR="0" lvl="0" indent="0" algn="l" rtl="0">
                        <a:spcBef>
                          <a:spcPts val="0"/>
                        </a:spcBef>
                        <a:buSzPct val="25000"/>
                        <a:buNone/>
                      </a:pPr>
                      <a:r>
                        <a:rPr lang="en-US" sz="1800" u="none" strike="noStrike" cap="none" baseline="0"/>
                        <a:t>2.21 grams</a:t>
                      </a:r>
                    </a:p>
                  </a:txBody>
                  <a:tcPr marL="91450" marR="91450" marT="45725" marB="45725"/>
                </a:tc>
              </a:tr>
              <a:tr h="820200">
                <a:tc>
                  <a:txBody>
                    <a:bodyPr/>
                    <a:lstStyle/>
                    <a:p>
                      <a:pPr marL="0" marR="0" lvl="0" indent="0" algn="l" rtl="0">
                        <a:spcBef>
                          <a:spcPts val="0"/>
                        </a:spcBef>
                        <a:buSzPct val="25000"/>
                        <a:buNone/>
                      </a:pPr>
                      <a:r>
                        <a:rPr lang="en-US" sz="1800" u="none" strike="noStrike" cap="none" baseline="0"/>
                        <a:t>Weight of Adhesive</a:t>
                      </a:r>
                    </a:p>
                  </a:txBody>
                  <a:tcPr marL="91450" marR="91450" marT="45725" marB="45725"/>
                </a:tc>
                <a:tc>
                  <a:txBody>
                    <a:bodyPr/>
                    <a:lstStyle/>
                    <a:p>
                      <a:pPr marL="0" marR="0" lvl="0" indent="0" algn="l" rtl="0">
                        <a:spcBef>
                          <a:spcPts val="0"/>
                        </a:spcBef>
                        <a:buSzPct val="25000"/>
                        <a:buNone/>
                      </a:pPr>
                      <a:r>
                        <a:rPr lang="en-US" sz="1800" u="none" strike="noStrike" cap="none" baseline="0"/>
                        <a:t>14.01 grams</a:t>
                      </a:r>
                    </a:p>
                  </a:txBody>
                  <a:tcPr marL="91450" marR="91450" marT="45725" marB="45725"/>
                </a:tc>
                <a:tc>
                  <a:txBody>
                    <a:bodyPr/>
                    <a:lstStyle/>
                    <a:p>
                      <a:pPr marL="0" marR="0" lvl="0" indent="0" algn="l" rtl="0">
                        <a:spcBef>
                          <a:spcPts val="0"/>
                        </a:spcBef>
                        <a:buSzPct val="25000"/>
                        <a:buNone/>
                      </a:pPr>
                      <a:r>
                        <a:rPr lang="en-US" sz="1800" u="none" strike="noStrike" cap="none" baseline="0"/>
                        <a:t>13.98 grams</a:t>
                      </a:r>
                    </a:p>
                  </a:txBody>
                  <a:tcPr marL="91450" marR="91450" marT="45725" marB="45725"/>
                </a:tc>
              </a:tr>
            </a:tbl>
          </a:graphicData>
        </a:graphic>
      </p:graphicFrame>
      <p:sp>
        <p:nvSpPr>
          <p:cNvPr id="533" name="Shape 533"/>
          <p:cNvSpPr txBox="1"/>
          <p:nvPr/>
        </p:nvSpPr>
        <p:spPr>
          <a:xfrm>
            <a:off x="3200400" y="1295400"/>
            <a:ext cx="2762118" cy="430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i="0" u="none" strike="noStrike" cap="none" baseline="0">
                <a:solidFill>
                  <a:schemeClr val="dk1"/>
                </a:solidFill>
                <a:latin typeface="Times New Roman"/>
                <a:ea typeface="Times New Roman"/>
                <a:cs typeface="Times New Roman"/>
                <a:sym typeface="Times New Roman"/>
              </a:rPr>
              <a:t>Physical Parameters</a:t>
            </a:r>
          </a:p>
        </p:txBody>
      </p:sp>
    </p:spTree>
    <p:extLst>
      <p:ext uri="{BB962C8B-B14F-4D97-AF65-F5344CB8AC3E}">
        <p14:creationId xmlns:p14="http://schemas.microsoft.com/office/powerpoint/2010/main" val="250102445"/>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39" name="Shape 539"/>
          <p:cNvSpPr txBox="1"/>
          <p:nvPr/>
        </p:nvSpPr>
        <p:spPr>
          <a:xfrm>
            <a:off x="2043453" y="112294"/>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sp>
        <p:nvSpPr>
          <p:cNvPr id="540" name="Shape 540"/>
          <p:cNvSpPr txBox="1"/>
          <p:nvPr/>
        </p:nvSpPr>
        <p:spPr>
          <a:xfrm>
            <a:off x="3124200" y="1219200"/>
            <a:ext cx="309571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Times New Roman"/>
                <a:ea typeface="Times New Roman"/>
                <a:cs typeface="Times New Roman"/>
                <a:sym typeface="Times New Roman"/>
              </a:rPr>
              <a:t>Shear Adhesion Test </a:t>
            </a:r>
          </a:p>
        </p:txBody>
      </p:sp>
      <p:pic>
        <p:nvPicPr>
          <p:cNvPr id="541" name="Shape 541"/>
          <p:cNvPicPr preferRelativeResize="0"/>
          <p:nvPr/>
        </p:nvPicPr>
        <p:blipFill rotWithShape="1">
          <a:blip r:embed="rId3">
            <a:alphaModFix/>
          </a:blip>
          <a:srcRect/>
          <a:stretch/>
        </p:blipFill>
        <p:spPr>
          <a:xfrm>
            <a:off x="228600" y="2362200"/>
            <a:ext cx="4114800" cy="3220921"/>
          </a:xfrm>
          <a:prstGeom prst="rect">
            <a:avLst/>
          </a:prstGeom>
          <a:noFill/>
          <a:ln>
            <a:noFill/>
          </a:ln>
        </p:spPr>
      </p:pic>
      <p:sp>
        <p:nvSpPr>
          <p:cNvPr id="542" name="Shape 542"/>
          <p:cNvSpPr txBox="1"/>
          <p:nvPr/>
        </p:nvSpPr>
        <p:spPr>
          <a:xfrm>
            <a:off x="1524000" y="5791200"/>
            <a:ext cx="981195" cy="646331"/>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LP 1.35</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RT Pass</a:t>
            </a:r>
          </a:p>
        </p:txBody>
      </p:sp>
      <p:pic>
        <p:nvPicPr>
          <p:cNvPr id="543" name="Shape 543"/>
          <p:cNvPicPr preferRelativeResize="0"/>
          <p:nvPr/>
        </p:nvPicPr>
        <p:blipFill rotWithShape="1">
          <a:blip r:embed="rId4">
            <a:alphaModFix/>
          </a:blip>
          <a:srcRect/>
          <a:stretch/>
        </p:blipFill>
        <p:spPr>
          <a:xfrm>
            <a:off x="4800600" y="2438400"/>
            <a:ext cx="4066292" cy="3048000"/>
          </a:xfrm>
          <a:prstGeom prst="rect">
            <a:avLst/>
          </a:prstGeom>
          <a:noFill/>
          <a:ln>
            <a:noFill/>
          </a:ln>
        </p:spPr>
      </p:pic>
      <p:sp>
        <p:nvSpPr>
          <p:cNvPr id="544" name="Shape 544"/>
          <p:cNvSpPr txBox="1"/>
          <p:nvPr/>
        </p:nvSpPr>
        <p:spPr>
          <a:xfrm>
            <a:off x="1761066" y="1913466"/>
            <a:ext cx="1308771"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Emulsion</a:t>
            </a:r>
          </a:p>
        </p:txBody>
      </p:sp>
      <p:sp>
        <p:nvSpPr>
          <p:cNvPr id="545" name="Shape 545"/>
          <p:cNvSpPr txBox="1"/>
          <p:nvPr/>
        </p:nvSpPr>
        <p:spPr>
          <a:xfrm>
            <a:off x="6316132" y="1998133"/>
            <a:ext cx="1082473"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Control</a:t>
            </a:r>
          </a:p>
        </p:txBody>
      </p:sp>
      <p:sp>
        <p:nvSpPr>
          <p:cNvPr id="546" name="Shape 546"/>
          <p:cNvSpPr txBox="1"/>
          <p:nvPr/>
        </p:nvSpPr>
        <p:spPr>
          <a:xfrm>
            <a:off x="6400800" y="5715000"/>
            <a:ext cx="1038904" cy="646331"/>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LP  0.85</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RT  Pass</a:t>
            </a:r>
          </a:p>
        </p:txBody>
      </p:sp>
    </p:spTree>
    <p:extLst>
      <p:ext uri="{BB962C8B-B14F-4D97-AF65-F5344CB8AC3E}">
        <p14:creationId xmlns:p14="http://schemas.microsoft.com/office/powerpoint/2010/main" val="540871880"/>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52" name="Shape 552"/>
          <p:cNvSpPr txBox="1"/>
          <p:nvPr/>
        </p:nvSpPr>
        <p:spPr>
          <a:xfrm>
            <a:off x="2276595" y="16423"/>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sp>
        <p:nvSpPr>
          <p:cNvPr id="553" name="Shape 553"/>
          <p:cNvSpPr txBox="1"/>
          <p:nvPr/>
        </p:nvSpPr>
        <p:spPr>
          <a:xfrm>
            <a:off x="2438400" y="1143000"/>
            <a:ext cx="4169982"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Times New Roman"/>
                <a:ea typeface="Times New Roman"/>
                <a:cs typeface="Times New Roman"/>
                <a:sym typeface="Times New Roman"/>
              </a:rPr>
              <a:t>Peel Test from Release Liner</a:t>
            </a:r>
          </a:p>
        </p:txBody>
      </p:sp>
      <p:pic>
        <p:nvPicPr>
          <p:cNvPr id="554" name="Shape 554"/>
          <p:cNvPicPr preferRelativeResize="0"/>
          <p:nvPr/>
        </p:nvPicPr>
        <p:blipFill rotWithShape="1">
          <a:blip r:embed="rId3">
            <a:alphaModFix/>
          </a:blip>
          <a:srcRect/>
          <a:stretch/>
        </p:blipFill>
        <p:spPr>
          <a:xfrm>
            <a:off x="152400" y="2438400"/>
            <a:ext cx="4135988" cy="3200399"/>
          </a:xfrm>
          <a:prstGeom prst="rect">
            <a:avLst/>
          </a:prstGeom>
          <a:noFill/>
          <a:ln>
            <a:noFill/>
          </a:ln>
        </p:spPr>
      </p:pic>
      <p:sp>
        <p:nvSpPr>
          <p:cNvPr id="555" name="Shape 555"/>
          <p:cNvSpPr txBox="1"/>
          <p:nvPr/>
        </p:nvSpPr>
        <p:spPr>
          <a:xfrm>
            <a:off x="1295400" y="5791200"/>
            <a:ext cx="981195" cy="646331"/>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LP 0.00</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RT Pass</a:t>
            </a:r>
          </a:p>
        </p:txBody>
      </p:sp>
      <p:pic>
        <p:nvPicPr>
          <p:cNvPr id="556" name="Shape 556"/>
          <p:cNvPicPr preferRelativeResize="0"/>
          <p:nvPr/>
        </p:nvPicPr>
        <p:blipFill rotWithShape="1">
          <a:blip r:embed="rId4">
            <a:alphaModFix/>
          </a:blip>
          <a:srcRect/>
          <a:stretch/>
        </p:blipFill>
        <p:spPr>
          <a:xfrm>
            <a:off x="4648200" y="2438400"/>
            <a:ext cx="4096966" cy="3200399"/>
          </a:xfrm>
          <a:prstGeom prst="rect">
            <a:avLst/>
          </a:prstGeom>
          <a:noFill/>
          <a:ln>
            <a:noFill/>
          </a:ln>
        </p:spPr>
      </p:pic>
      <p:sp>
        <p:nvSpPr>
          <p:cNvPr id="557" name="Shape 557"/>
          <p:cNvSpPr txBox="1"/>
          <p:nvPr/>
        </p:nvSpPr>
        <p:spPr>
          <a:xfrm>
            <a:off x="6400800" y="5791200"/>
            <a:ext cx="998552" cy="646331"/>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LP -0.70</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RT Pass</a:t>
            </a:r>
          </a:p>
        </p:txBody>
      </p:sp>
      <p:sp>
        <p:nvSpPr>
          <p:cNvPr id="558" name="Shape 558"/>
          <p:cNvSpPr txBox="1"/>
          <p:nvPr/>
        </p:nvSpPr>
        <p:spPr>
          <a:xfrm>
            <a:off x="1447800" y="1905000"/>
            <a:ext cx="1308771"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Emulsion</a:t>
            </a:r>
          </a:p>
        </p:txBody>
      </p:sp>
      <p:sp>
        <p:nvSpPr>
          <p:cNvPr id="559" name="Shape 559"/>
          <p:cNvSpPr txBox="1"/>
          <p:nvPr/>
        </p:nvSpPr>
        <p:spPr>
          <a:xfrm>
            <a:off x="6400800" y="1905000"/>
            <a:ext cx="1082473"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Control</a:t>
            </a:r>
          </a:p>
        </p:txBody>
      </p:sp>
    </p:spTree>
    <p:extLst>
      <p:ext uri="{BB962C8B-B14F-4D97-AF65-F5344CB8AC3E}">
        <p14:creationId xmlns:p14="http://schemas.microsoft.com/office/powerpoint/2010/main" val="1922797782"/>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65" name="Shape 565"/>
          <p:cNvSpPr txBox="1"/>
          <p:nvPr/>
        </p:nvSpPr>
        <p:spPr>
          <a:xfrm>
            <a:off x="2285999" y="12412"/>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sp>
        <p:nvSpPr>
          <p:cNvPr id="566" name="Shape 566"/>
          <p:cNvSpPr txBox="1"/>
          <p:nvPr/>
        </p:nvSpPr>
        <p:spPr>
          <a:xfrm>
            <a:off x="2819400" y="990600"/>
            <a:ext cx="3327954"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Times New Roman"/>
                <a:ea typeface="Times New Roman"/>
                <a:cs typeface="Times New Roman"/>
                <a:sym typeface="Times New Roman"/>
              </a:rPr>
              <a:t>Peel Test from Surface</a:t>
            </a:r>
          </a:p>
        </p:txBody>
      </p:sp>
      <p:pic>
        <p:nvPicPr>
          <p:cNvPr id="567" name="Shape 567"/>
          <p:cNvPicPr preferRelativeResize="0"/>
          <p:nvPr/>
        </p:nvPicPr>
        <p:blipFill rotWithShape="1">
          <a:blip r:embed="rId3">
            <a:alphaModFix/>
          </a:blip>
          <a:srcRect/>
          <a:stretch/>
        </p:blipFill>
        <p:spPr>
          <a:xfrm>
            <a:off x="152400" y="2133600"/>
            <a:ext cx="4038599" cy="3133684"/>
          </a:xfrm>
          <a:prstGeom prst="rect">
            <a:avLst/>
          </a:prstGeom>
          <a:noFill/>
          <a:ln>
            <a:noFill/>
          </a:ln>
        </p:spPr>
      </p:pic>
      <p:sp>
        <p:nvSpPr>
          <p:cNvPr id="568" name="Shape 568"/>
          <p:cNvSpPr txBox="1"/>
          <p:nvPr/>
        </p:nvSpPr>
        <p:spPr>
          <a:xfrm>
            <a:off x="1524000" y="5562600"/>
            <a:ext cx="981195" cy="646331"/>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LP 0.60</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RT Pass</a:t>
            </a:r>
          </a:p>
        </p:txBody>
      </p:sp>
      <p:pic>
        <p:nvPicPr>
          <p:cNvPr id="569" name="Shape 569"/>
          <p:cNvPicPr preferRelativeResize="0"/>
          <p:nvPr/>
        </p:nvPicPr>
        <p:blipFill rotWithShape="1">
          <a:blip r:embed="rId4">
            <a:alphaModFix/>
          </a:blip>
          <a:srcRect/>
          <a:stretch/>
        </p:blipFill>
        <p:spPr>
          <a:xfrm>
            <a:off x="4724400" y="2133600"/>
            <a:ext cx="4096966" cy="3200399"/>
          </a:xfrm>
          <a:prstGeom prst="rect">
            <a:avLst/>
          </a:prstGeom>
          <a:noFill/>
          <a:ln>
            <a:noFill/>
          </a:ln>
        </p:spPr>
      </p:pic>
      <p:sp>
        <p:nvSpPr>
          <p:cNvPr id="570" name="Shape 570"/>
          <p:cNvSpPr txBox="1"/>
          <p:nvPr/>
        </p:nvSpPr>
        <p:spPr>
          <a:xfrm>
            <a:off x="6248400" y="5562600"/>
            <a:ext cx="981195" cy="646331"/>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LP 0.10</a:t>
            </a:r>
          </a:p>
          <a:p>
            <a:pPr marL="0" marR="0" lvl="0" indent="0" algn="l" rtl="0">
              <a:spcBef>
                <a:spcPts val="0"/>
              </a:spcBef>
              <a:buSzPct val="25000"/>
              <a:buNone/>
            </a:pPr>
            <a:r>
              <a:rPr lang="en-US" sz="1800" b="0" i="0" u="none" strike="noStrike" cap="none" baseline="0">
                <a:solidFill>
                  <a:schemeClr val="dk1"/>
                </a:solidFill>
                <a:latin typeface="Times New Roman"/>
                <a:ea typeface="Times New Roman"/>
                <a:cs typeface="Times New Roman"/>
                <a:sym typeface="Times New Roman"/>
              </a:rPr>
              <a:t>RT Pass</a:t>
            </a:r>
          </a:p>
        </p:txBody>
      </p:sp>
      <p:sp>
        <p:nvSpPr>
          <p:cNvPr id="571" name="Shape 571"/>
          <p:cNvSpPr txBox="1"/>
          <p:nvPr/>
        </p:nvSpPr>
        <p:spPr>
          <a:xfrm>
            <a:off x="1524000" y="1600200"/>
            <a:ext cx="1308771"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Emulsion</a:t>
            </a:r>
          </a:p>
        </p:txBody>
      </p:sp>
      <p:sp>
        <p:nvSpPr>
          <p:cNvPr id="572" name="Shape 572"/>
          <p:cNvSpPr txBox="1"/>
          <p:nvPr/>
        </p:nvSpPr>
        <p:spPr>
          <a:xfrm>
            <a:off x="6553200" y="1600200"/>
            <a:ext cx="1082473"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Control</a:t>
            </a:r>
          </a:p>
        </p:txBody>
      </p:sp>
    </p:spTree>
    <p:extLst>
      <p:ext uri="{BB962C8B-B14F-4D97-AF65-F5344CB8AC3E}">
        <p14:creationId xmlns:p14="http://schemas.microsoft.com/office/powerpoint/2010/main" val="1634925765"/>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pic>
        <p:nvPicPr>
          <p:cNvPr id="235" name="Shape 235"/>
          <p:cNvPicPr preferRelativeResize="0"/>
          <p:nvPr/>
        </p:nvPicPr>
        <p:blipFill rotWithShape="1">
          <a:blip r:embed="rId3">
            <a:alphaModFix/>
          </a:blip>
          <a:srcRect/>
          <a:stretch/>
        </p:blipFill>
        <p:spPr>
          <a:xfrm>
            <a:off x="7761286" y="5943600"/>
            <a:ext cx="1395412" cy="914400"/>
          </a:xfrm>
          <a:prstGeom prst="rect">
            <a:avLst/>
          </a:prstGeom>
          <a:noFill/>
          <a:ln>
            <a:noFill/>
          </a:ln>
        </p:spPr>
      </p:pic>
      <p:sp>
        <p:nvSpPr>
          <p:cNvPr id="236" name="Shape 236"/>
          <p:cNvSpPr txBox="1"/>
          <p:nvPr/>
        </p:nvSpPr>
        <p:spPr>
          <a:xfrm>
            <a:off x="152400" y="609600"/>
            <a:ext cx="8991600" cy="710963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dirty="0" smtClean="0">
                <a:solidFill>
                  <a:schemeClr val="dk1"/>
                </a:solidFill>
                <a:latin typeface="Times New Roman"/>
                <a:ea typeface="Times New Roman"/>
                <a:cs typeface="Times New Roman"/>
                <a:sym typeface="Times New Roman"/>
              </a:rPr>
              <a:t>Self-Emulsifying </a:t>
            </a:r>
            <a:r>
              <a:rPr lang="en-US" sz="2000" b="1" i="0" u="none" strike="noStrike" cap="none" baseline="0" dirty="0" err="1">
                <a:solidFill>
                  <a:schemeClr val="dk1"/>
                </a:solidFill>
                <a:latin typeface="Times New Roman"/>
                <a:ea typeface="Times New Roman"/>
                <a:cs typeface="Times New Roman"/>
                <a:sym typeface="Times New Roman"/>
              </a:rPr>
              <a:t>Nanosystem</a:t>
            </a:r>
            <a:r>
              <a:rPr lang="en-US" sz="2000" b="1" i="0" u="none" strike="noStrike" cap="none" baseline="0" dirty="0">
                <a:solidFill>
                  <a:schemeClr val="dk1"/>
                </a:solidFill>
                <a:latin typeface="Times New Roman"/>
                <a:ea typeface="Times New Roman"/>
                <a:cs typeface="Times New Roman"/>
                <a:sym typeface="Times New Roman"/>
              </a:rPr>
              <a:t> (SENS) </a:t>
            </a:r>
            <a:r>
              <a:rPr lang="en-US" sz="1800" b="0" i="0" u="none" strike="noStrike" cap="none" baseline="0" dirty="0">
                <a:solidFill>
                  <a:schemeClr val="dk1"/>
                </a:solidFill>
                <a:latin typeface="Times New Roman"/>
                <a:ea typeface="Times New Roman"/>
                <a:cs typeface="Times New Roman"/>
                <a:sym typeface="Times New Roman"/>
              </a:rPr>
              <a:t>– isotropic mixtures of oils, surfactants, solvents and co-solvents/surfactants that can be used for the design of formulations in order to improve the absorption of highly lipophilic drug compounds </a:t>
            </a:r>
          </a:p>
          <a:p>
            <a:pPr marL="0" marR="0" lvl="0" indent="0" algn="l" rtl="0">
              <a:spcBef>
                <a:spcPts val="0"/>
              </a:spcBef>
              <a:buNone/>
            </a:pPr>
            <a:endParaRPr sz="1800" b="0" i="0" u="none" strike="noStrike" cap="none" baseline="0" dirty="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2000" b="1" i="0" u="none" strike="noStrike" cap="none" baseline="0" dirty="0">
                <a:solidFill>
                  <a:schemeClr val="dk1"/>
                </a:solidFill>
                <a:latin typeface="Times New Roman"/>
                <a:ea typeface="Times New Roman"/>
                <a:cs typeface="Times New Roman"/>
                <a:sym typeface="Times New Roman"/>
              </a:rPr>
              <a:t>Advantages: </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Times New Roman"/>
                <a:ea typeface="Times New Roman"/>
                <a:cs typeface="Times New Roman"/>
                <a:sym typeface="Times New Roman"/>
              </a:rPr>
              <a:t>Solubility</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Times New Roman"/>
                <a:ea typeface="Times New Roman"/>
                <a:cs typeface="Times New Roman"/>
                <a:sym typeface="Times New Roman"/>
              </a:rPr>
              <a:t>Bioavailability </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Times New Roman"/>
                <a:ea typeface="Times New Roman"/>
                <a:cs typeface="Times New Roman"/>
                <a:sym typeface="Times New Roman"/>
              </a:rPr>
              <a:t>Dissolution Rate</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Times New Roman"/>
                <a:ea typeface="Times New Roman"/>
                <a:cs typeface="Times New Roman"/>
                <a:sym typeface="Times New Roman"/>
              </a:rPr>
              <a:t>Thermodynamically Stable</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Times New Roman"/>
                <a:ea typeface="Times New Roman"/>
                <a:cs typeface="Times New Roman"/>
                <a:sym typeface="Times New Roman"/>
              </a:rPr>
              <a:t>Enhances therapeutic efficacy</a:t>
            </a: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2000" b="1" i="0" u="none" strike="noStrike" cap="none" baseline="0" dirty="0">
                <a:solidFill>
                  <a:schemeClr val="dk1"/>
                </a:solidFill>
                <a:latin typeface="Times New Roman"/>
                <a:ea typeface="Times New Roman"/>
                <a:cs typeface="Times New Roman"/>
                <a:sym typeface="Times New Roman"/>
              </a:rPr>
              <a:t>Importance of SENS:</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Times New Roman"/>
                <a:ea typeface="Times New Roman"/>
                <a:cs typeface="Times New Roman"/>
                <a:sym typeface="Times New Roman"/>
              </a:rPr>
              <a:t>Improve transdermal permeation</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Times New Roman"/>
                <a:ea typeface="Times New Roman"/>
                <a:cs typeface="Times New Roman"/>
                <a:sym typeface="Times New Roman"/>
              </a:rPr>
              <a:t>Surfactants act as penetration enhancers</a:t>
            </a:r>
          </a:p>
          <a:p>
            <a:pPr marL="285750" marR="0" lvl="0" indent="-285750" algn="l" rtl="0">
              <a:spcBef>
                <a:spcPts val="0"/>
              </a:spcBef>
              <a:buClr>
                <a:schemeClr val="dk1"/>
              </a:buClr>
              <a:buSzPct val="100000"/>
              <a:buFont typeface="Arial"/>
              <a:buChar char="•"/>
            </a:pPr>
            <a:r>
              <a:rPr lang="en-US" sz="1800" b="0" i="0" u="none" strike="noStrike" cap="none" baseline="0" dirty="0">
                <a:solidFill>
                  <a:schemeClr val="dk1"/>
                </a:solidFill>
                <a:latin typeface="Times New Roman"/>
                <a:ea typeface="Times New Roman"/>
                <a:cs typeface="Times New Roman"/>
                <a:sym typeface="Times New Roman"/>
              </a:rPr>
              <a:t>High </a:t>
            </a:r>
            <a:r>
              <a:rPr lang="en-US" sz="1800" b="0" i="0" u="none" strike="noStrike" cap="none" baseline="0" dirty="0" err="1">
                <a:solidFill>
                  <a:schemeClr val="dk1"/>
                </a:solidFill>
                <a:latin typeface="Times New Roman"/>
                <a:ea typeface="Times New Roman"/>
                <a:cs typeface="Times New Roman"/>
                <a:sym typeface="Times New Roman"/>
              </a:rPr>
              <a:t>solubilization</a:t>
            </a:r>
            <a:r>
              <a:rPr lang="en-US" sz="1800" b="0" i="0" u="none" strike="noStrike" cap="none" baseline="0" dirty="0">
                <a:solidFill>
                  <a:schemeClr val="dk1"/>
                </a:solidFill>
                <a:latin typeface="Times New Roman"/>
                <a:ea typeface="Times New Roman"/>
                <a:cs typeface="Times New Roman"/>
                <a:sym typeface="Times New Roman"/>
              </a:rPr>
              <a:t> capacity </a:t>
            </a:r>
          </a:p>
          <a:p>
            <a:pPr marL="285750" marR="0" lvl="0" indent="-171450" algn="l" rtl="0">
              <a:spcBef>
                <a:spcPts val="0"/>
              </a:spcBef>
              <a:buClr>
                <a:schemeClr val="dk1"/>
              </a:buClr>
              <a:buFont typeface="Arial"/>
              <a:buNone/>
            </a:pPr>
            <a:endParaRPr sz="1800" b="0" i="0" u="none" strike="noStrike" cap="none" baseline="0" dirty="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2000" b="1" i="0" u="none" strike="noStrike" cap="none" baseline="0" dirty="0">
                <a:solidFill>
                  <a:schemeClr val="dk1"/>
                </a:solidFill>
                <a:latin typeface="Times New Roman"/>
                <a:ea typeface="Times New Roman"/>
                <a:cs typeface="Times New Roman"/>
                <a:sym typeface="Times New Roman"/>
              </a:rPr>
              <a:t>Examples</a:t>
            </a:r>
            <a:r>
              <a:rPr lang="en-US" sz="1800" b="0" i="0" u="none" strike="noStrike" cap="none" baseline="0" dirty="0">
                <a:solidFill>
                  <a:schemeClr val="dk1"/>
                </a:solidFill>
                <a:latin typeface="Times New Roman"/>
                <a:ea typeface="Times New Roman"/>
                <a:cs typeface="Times New Roman"/>
                <a:sym typeface="Times New Roman"/>
              </a:rPr>
              <a:t>: gamma tocopherol, caffeine, plasmid DNA, aspirin, </a:t>
            </a:r>
            <a:r>
              <a:rPr lang="en-US" sz="1800" b="0" i="0" u="none" strike="noStrike" cap="none" baseline="0" dirty="0" smtClean="0">
                <a:solidFill>
                  <a:schemeClr val="dk1"/>
                </a:solidFill>
                <a:latin typeface="Times New Roman"/>
                <a:ea typeface="Times New Roman"/>
                <a:cs typeface="Times New Roman"/>
                <a:sym typeface="Times New Roman"/>
              </a:rPr>
              <a:t>methyl </a:t>
            </a:r>
            <a:r>
              <a:rPr lang="en-US" sz="1800" b="0" i="0" u="none" strike="noStrike" cap="none" baseline="0" dirty="0">
                <a:solidFill>
                  <a:schemeClr val="dk1"/>
                </a:solidFill>
                <a:latin typeface="Times New Roman"/>
                <a:ea typeface="Times New Roman"/>
                <a:cs typeface="Times New Roman"/>
                <a:sym typeface="Times New Roman"/>
              </a:rPr>
              <a:t>salicylate, insulin and </a:t>
            </a:r>
            <a:r>
              <a:rPr lang="en-US" sz="1800" b="0" i="0" u="none" strike="noStrike" cap="none" baseline="0" dirty="0" err="1">
                <a:solidFill>
                  <a:schemeClr val="dk1"/>
                </a:solidFill>
                <a:latin typeface="Times New Roman"/>
                <a:ea typeface="Times New Roman"/>
                <a:cs typeface="Times New Roman"/>
                <a:sym typeface="Times New Roman"/>
              </a:rPr>
              <a:t>nimesulide</a:t>
            </a: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buNone/>
            </a:pPr>
            <a:endParaRPr sz="1800" b="0" i="0" u="none" strike="noStrike" cap="none" baseline="0" dirty="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a:p>
            <a:pPr marL="0" marR="0" lvl="0" indent="0" algn="l" rtl="0">
              <a:spcBef>
                <a:spcPts val="0"/>
              </a:spcBef>
              <a:buNone/>
            </a:pPr>
            <a:endParaRPr sz="1800" b="0" i="0" u="none" strike="noStrike" cap="none" baseline="0" dirty="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1800" b="0" i="0" u="none" strike="noStrike" cap="none" baseline="0" dirty="0">
                <a:solidFill>
                  <a:schemeClr val="dk1"/>
                </a:solidFill>
                <a:latin typeface="Times New Roman"/>
                <a:ea typeface="Times New Roman"/>
                <a:cs typeface="Times New Roman"/>
                <a:sym typeface="Times New Roman"/>
              </a:rPr>
              <a:t> </a:t>
            </a:r>
          </a:p>
        </p:txBody>
      </p:sp>
      <p:sp>
        <p:nvSpPr>
          <p:cNvPr id="6" name="Shape 99"/>
          <p:cNvSpPr txBox="1"/>
          <p:nvPr/>
        </p:nvSpPr>
        <p:spPr>
          <a:xfrm>
            <a:off x="2797507" y="24482"/>
            <a:ext cx="3526971"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smtClean="0">
                <a:solidFill>
                  <a:srgbClr val="FF0000"/>
                </a:solidFill>
                <a:latin typeface="Times New Roman"/>
                <a:ea typeface="Times New Roman"/>
                <a:cs typeface="Times New Roman"/>
                <a:sym typeface="Times New Roman"/>
              </a:rPr>
              <a:t>INTRODUCTION</a:t>
            </a:r>
            <a:endParaRPr lang="en-US" sz="3200" b="1" i="0" u="none" strike="noStrike" cap="none" baseline="0" dirty="0">
              <a:solidFill>
                <a:srgbClr val="FF0000"/>
              </a:solidFill>
              <a:latin typeface="Times New Roman"/>
              <a:ea typeface="Times New Roman"/>
              <a:cs typeface="Times New Roman"/>
              <a:sym typeface="Times New Roman"/>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78" name="Shape 578"/>
          <p:cNvSpPr txBox="1"/>
          <p:nvPr/>
        </p:nvSpPr>
        <p:spPr>
          <a:xfrm>
            <a:off x="2285999" y="100263"/>
            <a:ext cx="48767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Results and Discussion</a:t>
            </a:r>
          </a:p>
        </p:txBody>
      </p:sp>
      <p:sp>
        <p:nvSpPr>
          <p:cNvPr id="579" name="Shape 579"/>
          <p:cNvSpPr txBox="1"/>
          <p:nvPr/>
        </p:nvSpPr>
        <p:spPr>
          <a:xfrm>
            <a:off x="1676400" y="1600200"/>
            <a:ext cx="5794124" cy="12003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baseline="0" dirty="0">
                <a:solidFill>
                  <a:schemeClr val="dk1"/>
                </a:solidFill>
                <a:latin typeface="Times New Roman"/>
                <a:ea typeface="Times New Roman"/>
                <a:cs typeface="Times New Roman"/>
                <a:sym typeface="Times New Roman"/>
              </a:rPr>
              <a:t>Cold Flow = </a:t>
            </a:r>
            <a:r>
              <a:rPr lang="en-US" sz="2400" b="0" i="0" u="sng" strike="noStrike" cap="none" baseline="0" dirty="0">
                <a:solidFill>
                  <a:schemeClr val="dk1"/>
                </a:solidFill>
                <a:latin typeface="Times New Roman"/>
                <a:ea typeface="Times New Roman"/>
                <a:cs typeface="Times New Roman"/>
                <a:sym typeface="Times New Roman"/>
              </a:rPr>
              <a:t>Weight Initial</a:t>
            </a:r>
            <a:r>
              <a:rPr lang="en-US" sz="2400" b="0" i="0" u="sng" strike="noStrike" cap="none" baseline="-25000" dirty="0">
                <a:solidFill>
                  <a:schemeClr val="dk1"/>
                </a:solidFill>
                <a:latin typeface="Times New Roman"/>
                <a:ea typeface="Times New Roman"/>
                <a:cs typeface="Times New Roman"/>
                <a:sym typeface="Times New Roman"/>
              </a:rPr>
              <a:t> </a:t>
            </a:r>
            <a:r>
              <a:rPr lang="en-US" sz="2400" b="0" i="0" u="sng" strike="noStrike" cap="none" baseline="0" dirty="0">
                <a:solidFill>
                  <a:schemeClr val="dk1"/>
                </a:solidFill>
                <a:latin typeface="Times New Roman"/>
                <a:ea typeface="Times New Roman"/>
                <a:cs typeface="Times New Roman"/>
                <a:sym typeface="Times New Roman"/>
              </a:rPr>
              <a:t>– Weight Final</a:t>
            </a:r>
          </a:p>
          <a:p>
            <a:pPr marL="0" marR="0" lvl="0" indent="0" algn="l" rtl="0">
              <a:spcBef>
                <a:spcPts val="0"/>
              </a:spcBef>
              <a:buSzPct val="25000"/>
              <a:buNone/>
            </a:pPr>
            <a:r>
              <a:rPr lang="en-US" sz="2400" b="0" i="0" u="none" strike="noStrike" cap="none" baseline="0" dirty="0">
                <a:solidFill>
                  <a:schemeClr val="dk1"/>
                </a:solidFill>
                <a:latin typeface="Times New Roman"/>
                <a:ea typeface="Times New Roman"/>
                <a:cs typeface="Times New Roman"/>
                <a:sym typeface="Times New Roman"/>
              </a:rPr>
              <a:t>                       Weight Initial x Area TDDS</a:t>
            </a:r>
          </a:p>
          <a:p>
            <a:pPr marL="0" marR="0" lvl="0" indent="0" algn="l" rtl="0">
              <a:spcBef>
                <a:spcPts val="0"/>
              </a:spcBef>
              <a:buSzPct val="25000"/>
              <a:buNone/>
            </a:pPr>
            <a:r>
              <a:rPr lang="en-US" sz="2400" b="0" i="0" u="none" strike="noStrike" cap="none" baseline="0" dirty="0">
                <a:solidFill>
                  <a:schemeClr val="dk1"/>
                </a:solidFill>
                <a:latin typeface="Times New Roman"/>
                <a:ea typeface="Times New Roman"/>
                <a:cs typeface="Times New Roman"/>
                <a:sym typeface="Times New Roman"/>
              </a:rPr>
              <a:t> </a:t>
            </a:r>
          </a:p>
        </p:txBody>
      </p:sp>
      <p:graphicFrame>
        <p:nvGraphicFramePr>
          <p:cNvPr id="580" name="Shape 580"/>
          <p:cNvGraphicFramePr/>
          <p:nvPr/>
        </p:nvGraphicFramePr>
        <p:xfrm>
          <a:off x="2514600" y="3276600"/>
          <a:ext cx="3962400" cy="838200"/>
        </p:xfrm>
        <a:graphic>
          <a:graphicData uri="http://schemas.openxmlformats.org/drawingml/2006/table">
            <a:tbl>
              <a:tblPr firstRow="1" bandRow="1">
                <a:noFill/>
                <a:tableStyleId>{8E3CC96F-B1FC-421E-BB56-E61102972A85}</a:tableStyleId>
              </a:tblPr>
              <a:tblGrid>
                <a:gridCol w="1975425"/>
                <a:gridCol w="1986975"/>
              </a:tblGrid>
              <a:tr h="419100">
                <a:tc>
                  <a:txBody>
                    <a:bodyPr/>
                    <a:lstStyle/>
                    <a:p>
                      <a:pPr marL="0" marR="0" lvl="0" indent="0" algn="l" rtl="0">
                        <a:spcBef>
                          <a:spcPts val="0"/>
                        </a:spcBef>
                        <a:buSzPct val="25000"/>
                        <a:buNone/>
                      </a:pPr>
                      <a:r>
                        <a:rPr lang="en-US" sz="1800" u="none" strike="noStrike" cap="none" baseline="0"/>
                        <a:t>Emulsion</a:t>
                      </a:r>
                    </a:p>
                  </a:txBody>
                  <a:tcPr marL="91450" marR="91450" marT="45725" marB="45725"/>
                </a:tc>
                <a:tc>
                  <a:txBody>
                    <a:bodyPr/>
                    <a:lstStyle/>
                    <a:p>
                      <a:pPr marL="0" marR="0" lvl="0" indent="0" algn="l" rtl="0">
                        <a:spcBef>
                          <a:spcPts val="0"/>
                        </a:spcBef>
                        <a:buSzPct val="25000"/>
                        <a:buNone/>
                      </a:pPr>
                      <a:r>
                        <a:rPr lang="en-US" sz="1800" u="none" strike="noStrike" cap="none" baseline="0"/>
                        <a:t>Control</a:t>
                      </a:r>
                    </a:p>
                  </a:txBody>
                  <a:tcPr marL="91450" marR="91450" marT="45725" marB="45725"/>
                </a:tc>
              </a:tr>
              <a:tr h="419100">
                <a:tc>
                  <a:txBody>
                    <a:bodyPr/>
                    <a:lstStyle/>
                    <a:p>
                      <a:pPr marL="0" marR="0" lvl="0" indent="0" algn="l" rtl="0">
                        <a:spcBef>
                          <a:spcPts val="0"/>
                        </a:spcBef>
                        <a:buSzPct val="25000"/>
                        <a:buNone/>
                      </a:pPr>
                      <a:r>
                        <a:rPr lang="en-US" sz="1800" u="none" strike="noStrike" cap="none" baseline="0"/>
                        <a:t>0.000792 g/cm</a:t>
                      </a:r>
                      <a:r>
                        <a:rPr lang="en-US" sz="1800" u="none" strike="noStrike" cap="none" baseline="30000"/>
                        <a:t>2</a:t>
                      </a:r>
                    </a:p>
                  </a:txBody>
                  <a:tcPr marL="91450" marR="91450" marT="45725" marB="45725"/>
                </a:tc>
                <a:tc>
                  <a:txBody>
                    <a:bodyPr/>
                    <a:lstStyle/>
                    <a:p>
                      <a:pPr marL="0" marR="0" lvl="0" indent="0" algn="l" rtl="0">
                        <a:spcBef>
                          <a:spcPts val="0"/>
                        </a:spcBef>
                        <a:buSzPct val="25000"/>
                        <a:buNone/>
                      </a:pPr>
                      <a:r>
                        <a:rPr lang="en-US" sz="1800" u="none" strike="noStrike" cap="none" baseline="0"/>
                        <a:t>0.000591 g/cm</a:t>
                      </a:r>
                      <a:r>
                        <a:rPr lang="en-US" sz="1800" u="none" strike="noStrike" cap="none" baseline="30000"/>
                        <a:t>2</a:t>
                      </a:r>
                    </a:p>
                  </a:txBody>
                  <a:tcPr marL="91450" marR="91450" marT="45725" marB="45725"/>
                </a:tc>
              </a:tr>
            </a:tbl>
          </a:graphicData>
        </a:graphic>
      </p:graphicFrame>
    </p:spTree>
    <p:extLst>
      <p:ext uri="{BB962C8B-B14F-4D97-AF65-F5344CB8AC3E}">
        <p14:creationId xmlns:p14="http://schemas.microsoft.com/office/powerpoint/2010/main" val="404135676"/>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 name="Shape 99"/>
          <p:cNvSpPr txBox="1"/>
          <p:nvPr/>
        </p:nvSpPr>
        <p:spPr>
          <a:xfrm>
            <a:off x="2797507" y="24482"/>
            <a:ext cx="3526971"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smtClean="0">
                <a:solidFill>
                  <a:srgbClr val="FF0000"/>
                </a:solidFill>
                <a:latin typeface="Times New Roman"/>
                <a:ea typeface="Times New Roman"/>
                <a:cs typeface="Times New Roman"/>
                <a:sym typeface="Times New Roman"/>
              </a:rPr>
              <a:t>CONCLUSION</a:t>
            </a:r>
            <a:endParaRPr lang="en-US" sz="3200" b="1" i="0" u="none" strike="noStrike" cap="none" baseline="0" dirty="0">
              <a:solidFill>
                <a:srgbClr val="FF0000"/>
              </a:solidFill>
              <a:latin typeface="Times New Roman"/>
              <a:ea typeface="Times New Roman"/>
              <a:cs typeface="Times New Roman"/>
              <a:sym typeface="Times New Roman"/>
            </a:endParaRPr>
          </a:p>
        </p:txBody>
      </p:sp>
      <p:sp>
        <p:nvSpPr>
          <p:cNvPr id="3" name="TextBox 2"/>
          <p:cNvSpPr txBox="1"/>
          <p:nvPr/>
        </p:nvSpPr>
        <p:spPr>
          <a:xfrm>
            <a:off x="174397" y="946029"/>
            <a:ext cx="9105378" cy="5401479"/>
          </a:xfrm>
          <a:prstGeom prst="rect">
            <a:avLst/>
          </a:prstGeom>
          <a:noFill/>
        </p:spPr>
        <p:txBody>
          <a:bodyPr wrap="none" rtlCol="0">
            <a:spAutoFit/>
          </a:bodyPr>
          <a:lstStyle/>
          <a:p>
            <a:pPr marL="342900" indent="-342900">
              <a:lnSpc>
                <a:spcPct val="150000"/>
              </a:lnSpc>
              <a:buFont typeface="Wingdings" panose="05000000000000000000" pitchFamily="2" charset="2"/>
              <a:buChar char="v"/>
            </a:pPr>
            <a:r>
              <a:rPr lang="en-US" sz="2300" b="1" i="1" dirty="0" err="1" smtClean="0"/>
              <a:t>i</a:t>
            </a:r>
            <a:r>
              <a:rPr lang="en-US" sz="2300" b="1" i="1" dirty="0" smtClean="0"/>
              <a:t>-SENS TDS </a:t>
            </a:r>
            <a:r>
              <a:rPr lang="en-US" sz="2300" dirty="0" smtClean="0"/>
              <a:t>are promising and innovative </a:t>
            </a:r>
            <a:r>
              <a:rPr lang="en-US" sz="2300" dirty="0"/>
              <a:t>drug delivery </a:t>
            </a:r>
            <a:r>
              <a:rPr lang="en-US" sz="2300" dirty="0" smtClean="0"/>
              <a:t>systems</a:t>
            </a:r>
          </a:p>
          <a:p>
            <a:pPr>
              <a:lnSpc>
                <a:spcPct val="150000"/>
              </a:lnSpc>
            </a:pPr>
            <a:r>
              <a:rPr lang="en-US" sz="2300" dirty="0" smtClean="0"/>
              <a:t>that  can be tailored to achieve desired drug release profile </a:t>
            </a:r>
            <a:r>
              <a:rPr lang="en-US" sz="2300" i="1" dirty="0" smtClean="0"/>
              <a:t>in-vivo.</a:t>
            </a:r>
          </a:p>
          <a:p>
            <a:pPr marL="342900" indent="-342900">
              <a:lnSpc>
                <a:spcPct val="150000"/>
              </a:lnSpc>
              <a:buFont typeface="Wingdings" panose="05000000000000000000" pitchFamily="2" charset="2"/>
              <a:buChar char="v"/>
            </a:pPr>
            <a:r>
              <a:rPr lang="en-US" sz="2300" b="1" i="1" dirty="0" err="1"/>
              <a:t>i</a:t>
            </a:r>
            <a:r>
              <a:rPr lang="en-US" sz="2300" b="1" i="1" dirty="0"/>
              <a:t>-SENS TDS </a:t>
            </a:r>
            <a:r>
              <a:rPr lang="en-US" sz="2300" dirty="0" smtClean="0"/>
              <a:t>can be considered as an alternative topical drug </a:t>
            </a:r>
          </a:p>
          <a:p>
            <a:pPr>
              <a:lnSpc>
                <a:spcPct val="150000"/>
              </a:lnSpc>
            </a:pPr>
            <a:r>
              <a:rPr lang="en-US" sz="2300" dirty="0" smtClean="0"/>
              <a:t>delivery systems to address the problems such as low </a:t>
            </a:r>
            <a:r>
              <a:rPr lang="en-US" sz="2300" dirty="0"/>
              <a:t>drug load</a:t>
            </a:r>
            <a:r>
              <a:rPr lang="en-US" sz="2300" dirty="0" smtClean="0"/>
              <a:t>,</a:t>
            </a:r>
          </a:p>
          <a:p>
            <a:pPr>
              <a:lnSpc>
                <a:spcPct val="150000"/>
              </a:lnSpc>
            </a:pPr>
            <a:r>
              <a:rPr lang="en-US" sz="2300" dirty="0" smtClean="0"/>
              <a:t>irritation</a:t>
            </a:r>
            <a:r>
              <a:rPr lang="en-US" sz="2300" dirty="0"/>
              <a:t>, </a:t>
            </a:r>
            <a:r>
              <a:rPr lang="en-US" sz="2300" dirty="0" smtClean="0"/>
              <a:t>and stability are associated with traditional/conventional </a:t>
            </a:r>
          </a:p>
          <a:p>
            <a:pPr>
              <a:lnSpc>
                <a:spcPct val="150000"/>
              </a:lnSpc>
            </a:pPr>
            <a:r>
              <a:rPr lang="en-US" sz="2300" dirty="0" smtClean="0"/>
              <a:t>topical drug delivery systems gels, SENS lotions, and TDS.</a:t>
            </a:r>
          </a:p>
          <a:p>
            <a:pPr marL="342900" indent="-342900">
              <a:lnSpc>
                <a:spcPct val="150000"/>
              </a:lnSpc>
              <a:buFont typeface="Wingdings" panose="05000000000000000000" pitchFamily="2" charset="2"/>
              <a:buChar char="v"/>
            </a:pPr>
            <a:r>
              <a:rPr lang="en-US" sz="2300" b="1" i="1" dirty="0" err="1"/>
              <a:t>i</a:t>
            </a:r>
            <a:r>
              <a:rPr lang="en-US" sz="2300" b="1" i="1" dirty="0"/>
              <a:t>-SENS </a:t>
            </a:r>
            <a:r>
              <a:rPr lang="en-US" sz="2300" b="1" i="1" dirty="0" smtClean="0"/>
              <a:t>TDS </a:t>
            </a:r>
            <a:r>
              <a:rPr lang="en-US" sz="2300" dirty="0" smtClean="0"/>
              <a:t>is an ideal to deliver hydrophilic and lipophilic</a:t>
            </a:r>
          </a:p>
          <a:p>
            <a:pPr>
              <a:lnSpc>
                <a:spcPct val="150000"/>
              </a:lnSpc>
            </a:pPr>
            <a:r>
              <a:rPr lang="en-US" sz="2300" dirty="0" smtClean="0"/>
              <a:t>molecules.</a:t>
            </a:r>
          </a:p>
          <a:p>
            <a:pPr>
              <a:lnSpc>
                <a:spcPct val="150000"/>
              </a:lnSpc>
            </a:pPr>
            <a:endParaRPr lang="en-US" sz="2300" dirty="0" smtClean="0"/>
          </a:p>
          <a:p>
            <a:pPr>
              <a:lnSpc>
                <a:spcPct val="150000"/>
              </a:lnSpc>
            </a:pPr>
            <a:r>
              <a:rPr lang="en-US" sz="2300" dirty="0" smtClean="0"/>
              <a:t>  </a:t>
            </a:r>
            <a:endParaRPr lang="en-US" sz="2300" b="1" dirty="0"/>
          </a:p>
        </p:txBody>
      </p:sp>
    </p:spTree>
    <p:extLst>
      <p:ext uri="{BB962C8B-B14F-4D97-AF65-F5344CB8AC3E}">
        <p14:creationId xmlns:p14="http://schemas.microsoft.com/office/powerpoint/2010/main" val="109476306"/>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592" name="Shape 592"/>
          <p:cNvSpPr txBox="1"/>
          <p:nvPr/>
        </p:nvSpPr>
        <p:spPr>
          <a:xfrm>
            <a:off x="2971800" y="304800"/>
            <a:ext cx="3292488"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b="0" i="0" u="none" strike="noStrike" cap="none" baseline="0">
                <a:solidFill>
                  <a:schemeClr val="dk1"/>
                </a:solidFill>
                <a:latin typeface="Times New Roman"/>
                <a:ea typeface="Times New Roman"/>
                <a:cs typeface="Times New Roman"/>
                <a:sym typeface="Times New Roman"/>
              </a:rPr>
              <a:t>Thank you!</a:t>
            </a:r>
          </a:p>
        </p:txBody>
      </p:sp>
      <p:pic>
        <p:nvPicPr>
          <p:cNvPr id="593" name="Shape 593"/>
          <p:cNvPicPr preferRelativeResize="0"/>
          <p:nvPr/>
        </p:nvPicPr>
        <p:blipFill rotWithShape="1">
          <a:blip r:embed="rId3">
            <a:alphaModFix/>
          </a:blip>
          <a:srcRect/>
          <a:stretch/>
        </p:blipFill>
        <p:spPr>
          <a:xfrm>
            <a:off x="1676400" y="1295400"/>
            <a:ext cx="5791200" cy="3860799"/>
          </a:xfrm>
          <a:prstGeom prst="rect">
            <a:avLst/>
          </a:prstGeom>
          <a:noFill/>
          <a:ln>
            <a:noFill/>
          </a:ln>
        </p:spPr>
      </p:pic>
      <p:sp>
        <p:nvSpPr>
          <p:cNvPr id="594" name="Shape 594"/>
          <p:cNvSpPr txBox="1"/>
          <p:nvPr/>
        </p:nvSpPr>
        <p:spPr>
          <a:xfrm>
            <a:off x="2057400" y="5105400"/>
            <a:ext cx="4572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Times New Roman"/>
                <a:ea typeface="Times New Roman"/>
                <a:cs typeface="Times New Roman"/>
                <a:sym typeface="Times New Roman"/>
              </a:rPr>
              <a:t>Any Questions</a:t>
            </a:r>
          </a:p>
          <a:p>
            <a:pPr marL="0" marR="0" lvl="0" indent="0" algn="l" rtl="0">
              <a:spcBef>
                <a:spcPts val="0"/>
              </a:spcBef>
              <a:buSzPct val="25000"/>
              <a:buNone/>
            </a:pPr>
            <a:r>
              <a:rPr lang="en-US" sz="1800" b="0" i="0" u="none" strike="noStrike" cap="none" baseline="0" dirty="0">
                <a:solidFill>
                  <a:schemeClr val="dk1"/>
                </a:solidFill>
                <a:latin typeface="Times New Roman"/>
                <a:ea typeface="Times New Roman"/>
                <a:cs typeface="Times New Roman"/>
                <a:sym typeface="Times New Roman"/>
              </a:rPr>
              <a:t>Please Email : R&amp;D Department </a:t>
            </a:r>
          </a:p>
          <a:p>
            <a:pPr marL="0" marR="0" lvl="0" indent="0" algn="l" rtl="0">
              <a:spcBef>
                <a:spcPts val="0"/>
              </a:spcBef>
              <a:buSzPct val="25000"/>
              <a:buNone/>
            </a:pPr>
            <a:r>
              <a:rPr lang="en-US" sz="1800" b="0" i="0" u="none" strike="noStrike" cap="none" baseline="0" dirty="0">
                <a:solidFill>
                  <a:schemeClr val="dk1"/>
                </a:solidFill>
                <a:latin typeface="Times New Roman"/>
                <a:ea typeface="Times New Roman"/>
                <a:cs typeface="Times New Roman"/>
                <a:sym typeface="Times New Roman"/>
              </a:rPr>
              <a:t>                       </a:t>
            </a:r>
            <a:r>
              <a:rPr lang="en-US" sz="1800" b="0" i="0" u="none" strike="noStrike" cap="none" baseline="0" dirty="0" smtClean="0">
                <a:solidFill>
                  <a:schemeClr val="dk1"/>
                </a:solidFill>
                <a:latin typeface="Times New Roman"/>
                <a:ea typeface="Times New Roman"/>
                <a:cs typeface="Times New Roman"/>
                <a:sym typeface="Times New Roman"/>
              </a:rPr>
              <a:t>Ascent </a:t>
            </a:r>
            <a:r>
              <a:rPr lang="en-US" sz="1800" b="0" i="0" u="none" strike="noStrike" cap="none" baseline="0" dirty="0">
                <a:solidFill>
                  <a:schemeClr val="dk1"/>
                </a:solidFill>
                <a:latin typeface="Times New Roman"/>
                <a:ea typeface="Times New Roman"/>
                <a:cs typeface="Times New Roman"/>
                <a:sym typeface="Times New Roman"/>
              </a:rPr>
              <a:t>Pharmaceuticals </a:t>
            </a:r>
          </a:p>
          <a:p>
            <a:pPr marL="0" marR="0" lvl="0" indent="0" algn="l" rtl="0">
              <a:spcBef>
                <a:spcPts val="0"/>
              </a:spcBef>
              <a:buSzPct val="25000"/>
              <a:buNone/>
            </a:pPr>
            <a:r>
              <a:rPr lang="en-US" sz="1800" b="0" i="0" u="none" strike="noStrike" cap="none" baseline="0" dirty="0">
                <a:solidFill>
                  <a:schemeClr val="dk1"/>
                </a:solidFill>
                <a:latin typeface="Times New Roman"/>
                <a:ea typeface="Times New Roman"/>
                <a:cs typeface="Times New Roman"/>
                <a:sym typeface="Times New Roman"/>
              </a:rPr>
              <a:t>                     </a:t>
            </a:r>
            <a:r>
              <a:rPr lang="en-US" sz="1800" b="0" i="0" u="none" strike="noStrike" cap="none" baseline="0" dirty="0" smtClean="0">
                <a:solidFill>
                  <a:schemeClr val="dk1"/>
                </a:solidFill>
                <a:latin typeface="Times New Roman"/>
                <a:ea typeface="Times New Roman"/>
                <a:cs typeface="Times New Roman"/>
                <a:sym typeface="Times New Roman"/>
              </a:rPr>
              <a:t> </a:t>
            </a:r>
            <a:r>
              <a:rPr lang="en-US" sz="1800" b="1" i="0" u="sng" strike="noStrike" cap="none" baseline="0" dirty="0" smtClean="0">
                <a:solidFill>
                  <a:srgbClr val="0070C0"/>
                </a:solidFill>
                <a:latin typeface="Times New Roman"/>
                <a:ea typeface="Times New Roman"/>
                <a:cs typeface="Times New Roman"/>
                <a:sym typeface="Times New Roman"/>
              </a:rPr>
              <a:t> </a:t>
            </a:r>
            <a:r>
              <a:rPr lang="en-US" sz="1800" b="1" i="0" u="sng" strike="noStrike" cap="none" baseline="0" dirty="0">
                <a:solidFill>
                  <a:srgbClr val="0070C0"/>
                </a:solidFill>
                <a:latin typeface="Times New Roman"/>
                <a:ea typeface="Times New Roman"/>
                <a:cs typeface="Times New Roman"/>
                <a:sym typeface="Times New Roman"/>
              </a:rPr>
              <a:t>gsridhar@ascentpharm.com </a:t>
            </a:r>
            <a:r>
              <a:rPr lang="en-US" sz="1800" b="0" i="0" u="none" strike="noStrike" cap="none" baseline="0" dirty="0">
                <a:solidFill>
                  <a:schemeClr val="dk1"/>
                </a:solidFill>
                <a:latin typeface="Times New Roman"/>
                <a:ea typeface="Times New Roman"/>
                <a:cs typeface="Times New Roman"/>
                <a:sym typeface="Times New Roman"/>
              </a:rPr>
              <a:t>   </a:t>
            </a:r>
          </a:p>
        </p:txBody>
      </p:sp>
    </p:spTree>
    <p:extLst>
      <p:ext uri="{BB962C8B-B14F-4D97-AF65-F5344CB8AC3E}">
        <p14:creationId xmlns:p14="http://schemas.microsoft.com/office/powerpoint/2010/main" val="4007594048"/>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grpSp>
        <p:nvGrpSpPr>
          <p:cNvPr id="265" name="Shape 265"/>
          <p:cNvGrpSpPr/>
          <p:nvPr/>
        </p:nvGrpSpPr>
        <p:grpSpPr>
          <a:xfrm>
            <a:off x="1523999" y="706228"/>
            <a:ext cx="5838099" cy="5181601"/>
            <a:chOff x="3993699" y="975362"/>
            <a:chExt cx="4094907" cy="4545141"/>
          </a:xfrm>
        </p:grpSpPr>
        <p:sp>
          <p:nvSpPr>
            <p:cNvPr id="266" name="Shape 266"/>
            <p:cNvSpPr/>
            <p:nvPr/>
          </p:nvSpPr>
          <p:spPr>
            <a:xfrm rot="-2743100">
              <a:off x="6497647" y="3630298"/>
              <a:ext cx="833234" cy="1542288"/>
            </a:xfrm>
            <a:prstGeom prst="downArrow">
              <a:avLst>
                <a:gd name="adj1" fmla="val 50000"/>
                <a:gd name="adj2" fmla="val 50000"/>
              </a:avLst>
            </a:prstGeom>
            <a:solidFill>
              <a:srgbClr val="00B050"/>
            </a:solid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nvGrpSpPr>
            <p:cNvPr id="267" name="Shape 267"/>
            <p:cNvGrpSpPr/>
            <p:nvPr/>
          </p:nvGrpSpPr>
          <p:grpSpPr>
            <a:xfrm>
              <a:off x="3993699" y="975362"/>
              <a:ext cx="4094907" cy="4545141"/>
              <a:chOff x="3993699" y="975362"/>
              <a:chExt cx="4094907" cy="4545141"/>
            </a:xfrm>
          </p:grpSpPr>
          <p:grpSp>
            <p:nvGrpSpPr>
              <p:cNvPr id="268" name="Shape 268"/>
              <p:cNvGrpSpPr/>
              <p:nvPr/>
            </p:nvGrpSpPr>
            <p:grpSpPr>
              <a:xfrm>
                <a:off x="3993699" y="975362"/>
                <a:ext cx="4094907" cy="4545141"/>
                <a:chOff x="3993699" y="937102"/>
                <a:chExt cx="4094907" cy="4545141"/>
              </a:xfrm>
            </p:grpSpPr>
            <p:grpSp>
              <p:nvGrpSpPr>
                <p:cNvPr id="269" name="Shape 269"/>
                <p:cNvGrpSpPr/>
                <p:nvPr/>
              </p:nvGrpSpPr>
              <p:grpSpPr>
                <a:xfrm>
                  <a:off x="3993699" y="937102"/>
                  <a:ext cx="4094907" cy="4545141"/>
                  <a:chOff x="3993699" y="937102"/>
                  <a:chExt cx="4094907" cy="4545141"/>
                </a:xfrm>
              </p:grpSpPr>
              <p:sp>
                <p:nvSpPr>
                  <p:cNvPr id="270" name="Shape 270"/>
                  <p:cNvSpPr/>
                  <p:nvPr/>
                </p:nvSpPr>
                <p:spPr>
                  <a:xfrm>
                    <a:off x="5617858" y="3806275"/>
                    <a:ext cx="802409" cy="1675969"/>
                  </a:xfrm>
                  <a:prstGeom prst="downArrow">
                    <a:avLst>
                      <a:gd name="adj1" fmla="val 50000"/>
                      <a:gd name="adj2" fmla="val 50000"/>
                    </a:avLst>
                  </a:prstGeom>
                  <a:solidFill>
                    <a:srgbClr val="00B0F0"/>
                  </a:solid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nvGrpSpPr>
                  <p:cNvPr id="271" name="Shape 271"/>
                  <p:cNvGrpSpPr/>
                  <p:nvPr/>
                </p:nvGrpSpPr>
                <p:grpSpPr>
                  <a:xfrm>
                    <a:off x="3993699" y="937102"/>
                    <a:ext cx="4094907" cy="4197994"/>
                    <a:chOff x="4014640" y="948583"/>
                    <a:chExt cx="4094907" cy="4197994"/>
                  </a:xfrm>
                </p:grpSpPr>
                <p:sp>
                  <p:nvSpPr>
                    <p:cNvPr id="272" name="Shape 272"/>
                    <p:cNvSpPr/>
                    <p:nvPr/>
                  </p:nvSpPr>
                  <p:spPr>
                    <a:xfrm rot="-5400000">
                      <a:off x="6890348" y="2587846"/>
                      <a:ext cx="896111" cy="1542288"/>
                    </a:xfrm>
                    <a:prstGeom prst="downArrow">
                      <a:avLst>
                        <a:gd name="adj1" fmla="val 50000"/>
                        <a:gd name="adj2" fmla="val 50000"/>
                      </a:avLst>
                    </a:prstGeom>
                    <a:solidFill>
                      <a:srgbClr val="92D050"/>
                    </a:solid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273" name="Shape 273"/>
                    <p:cNvSpPr/>
                    <p:nvPr/>
                  </p:nvSpPr>
                  <p:spPr>
                    <a:xfrm rot="10800000">
                      <a:off x="5743971" y="948583"/>
                      <a:ext cx="799930" cy="1750681"/>
                    </a:xfrm>
                    <a:prstGeom prst="downArrow">
                      <a:avLst>
                        <a:gd name="adj1" fmla="val 50000"/>
                        <a:gd name="adj2" fmla="val 50000"/>
                      </a:avLst>
                    </a:prstGeom>
                    <a:gradFill>
                      <a:gsLst>
                        <a:gs pos="0">
                          <a:srgbClr val="FF9B9C"/>
                        </a:gs>
                        <a:gs pos="50000">
                          <a:srgbClr val="FFC3C3"/>
                        </a:gs>
                        <a:gs pos="100000">
                          <a:srgbClr val="FFE2E2"/>
                        </a:gs>
                      </a:gsLst>
                      <a:lin ang="10800000" scaled="0"/>
                    </a:grad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274" name="Shape 274"/>
                    <p:cNvSpPr txBox="1"/>
                    <p:nvPr/>
                  </p:nvSpPr>
                  <p:spPr>
                    <a:xfrm>
                      <a:off x="5638800" y="3091933"/>
                      <a:ext cx="9284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i-SENS</a:t>
                      </a:r>
                    </a:p>
                  </p:txBody>
                </p:sp>
                <p:sp>
                  <p:nvSpPr>
                    <p:cNvPr id="275" name="Shape 275"/>
                    <p:cNvSpPr txBox="1"/>
                    <p:nvPr/>
                  </p:nvSpPr>
                  <p:spPr>
                    <a:xfrm>
                      <a:off x="6781564" y="3160665"/>
                      <a:ext cx="626495" cy="32396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Softge</a:t>
                      </a:r>
                      <a:r>
                        <a:rPr lang="en-US" sz="1800" b="0" i="0" u="none" strike="noStrike" cap="none" baseline="0">
                          <a:solidFill>
                            <a:schemeClr val="dk1"/>
                          </a:solidFill>
                          <a:latin typeface="Times New Roman"/>
                          <a:ea typeface="Times New Roman"/>
                          <a:cs typeface="Times New Roman"/>
                          <a:sym typeface="Times New Roman"/>
                        </a:rPr>
                        <a:t>l</a:t>
                      </a:r>
                    </a:p>
                  </p:txBody>
                </p:sp>
                <p:sp>
                  <p:nvSpPr>
                    <p:cNvPr id="276" name="Shape 276"/>
                    <p:cNvSpPr txBox="1"/>
                    <p:nvPr/>
                  </p:nvSpPr>
                  <p:spPr>
                    <a:xfrm rot="-5400000">
                      <a:off x="5561537" y="1981275"/>
                      <a:ext cx="1082982" cy="25905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 CR-SENS</a:t>
                      </a:r>
                    </a:p>
                  </p:txBody>
                </p:sp>
                <p:sp>
                  <p:nvSpPr>
                    <p:cNvPr id="277" name="Shape 277"/>
                    <p:cNvSpPr txBox="1"/>
                    <p:nvPr/>
                  </p:nvSpPr>
                  <p:spPr>
                    <a:xfrm rot="-5400000">
                      <a:off x="5426953" y="4396115"/>
                      <a:ext cx="1241871" cy="259054"/>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SENSOGEL</a:t>
                      </a:r>
                    </a:p>
                  </p:txBody>
                </p:sp>
                <p:sp>
                  <p:nvSpPr>
                    <p:cNvPr id="278" name="Shape 278"/>
                    <p:cNvSpPr/>
                    <p:nvPr/>
                  </p:nvSpPr>
                  <p:spPr>
                    <a:xfrm rot="5400000">
                      <a:off x="4337728" y="2479237"/>
                      <a:ext cx="896111" cy="1542288"/>
                    </a:xfrm>
                    <a:prstGeom prst="downArrow">
                      <a:avLst>
                        <a:gd name="adj1" fmla="val 50000"/>
                        <a:gd name="adj2" fmla="val 50000"/>
                      </a:avLst>
                    </a:prstGeom>
                    <a:solidFill>
                      <a:srgbClr val="7030A0"/>
                    </a:solid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279" name="Shape 279"/>
                    <p:cNvSpPr/>
                    <p:nvPr/>
                  </p:nvSpPr>
                  <p:spPr>
                    <a:xfrm>
                      <a:off x="5569628" y="2699266"/>
                      <a:ext cx="997630" cy="1118490"/>
                    </a:xfrm>
                    <a:prstGeom prst="ellipse">
                      <a:avLst/>
                    </a:prstGeom>
                    <a:no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280" name="Shape 280"/>
                    <p:cNvSpPr txBox="1"/>
                    <p:nvPr/>
                  </p:nvSpPr>
                  <p:spPr>
                    <a:xfrm>
                      <a:off x="4548894" y="3038553"/>
                      <a:ext cx="831130" cy="32396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AR-SENS</a:t>
                      </a:r>
                    </a:p>
                  </p:txBody>
                </p:sp>
              </p:grpSp>
            </p:grpSp>
            <p:sp>
              <p:nvSpPr>
                <p:cNvPr id="281" name="Shape 281"/>
                <p:cNvSpPr/>
                <p:nvPr/>
              </p:nvSpPr>
              <p:spPr>
                <a:xfrm rot="8630184">
                  <a:off x="4888276" y="1282000"/>
                  <a:ext cx="832047" cy="1726492"/>
                </a:xfrm>
                <a:prstGeom prst="downArrow">
                  <a:avLst>
                    <a:gd name="adj1" fmla="val 50000"/>
                    <a:gd name="adj2" fmla="val 50000"/>
                  </a:avLst>
                </a:prstGeom>
                <a:solidFill>
                  <a:srgbClr val="FFFF00"/>
                </a:solid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282" name="Shape 282"/>
                <p:cNvSpPr/>
                <p:nvPr/>
              </p:nvSpPr>
              <p:spPr>
                <a:xfrm rot="2971322">
                  <a:off x="4630210" y="3481754"/>
                  <a:ext cx="896112" cy="1542288"/>
                </a:xfrm>
                <a:prstGeom prst="downArrow">
                  <a:avLst>
                    <a:gd name="adj1" fmla="val 50000"/>
                    <a:gd name="adj2" fmla="val 50000"/>
                  </a:avLst>
                </a:prstGeom>
                <a:solidFill>
                  <a:srgbClr val="0070C0"/>
                </a:solid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sp>
              <p:nvSpPr>
                <p:cNvPr id="283" name="Shape 283"/>
                <p:cNvSpPr txBox="1"/>
                <p:nvPr/>
              </p:nvSpPr>
              <p:spPr>
                <a:xfrm rot="-2507105">
                  <a:off x="4882117" y="3872570"/>
                  <a:ext cx="719818" cy="32396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i-Liquid</a:t>
                  </a:r>
                </a:p>
              </p:txBody>
            </p:sp>
            <p:sp>
              <p:nvSpPr>
                <p:cNvPr id="284" name="Shape 284"/>
                <p:cNvSpPr txBox="1"/>
                <p:nvPr/>
              </p:nvSpPr>
              <p:spPr>
                <a:xfrm rot="2763402">
                  <a:off x="6238260" y="4059309"/>
                  <a:ext cx="1000587" cy="259053"/>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i-SDF</a:t>
                  </a:r>
                </a:p>
              </p:txBody>
            </p:sp>
            <p:sp>
              <p:nvSpPr>
                <p:cNvPr id="285" name="Shape 285"/>
                <p:cNvSpPr/>
                <p:nvPr/>
              </p:nvSpPr>
              <p:spPr>
                <a:xfrm rot="-7363057">
                  <a:off x="6625814" y="1646821"/>
                  <a:ext cx="896111" cy="1542288"/>
                </a:xfrm>
                <a:prstGeom prst="downArrow">
                  <a:avLst>
                    <a:gd name="adj1" fmla="val 50000"/>
                    <a:gd name="adj2" fmla="val 50000"/>
                  </a:avLst>
                </a:prstGeom>
                <a:solidFill>
                  <a:srgbClr val="FFC000"/>
                </a:solidFill>
                <a:ln w="28575" cap="flat" cmpd="sng">
                  <a:solidFill>
                    <a:srgbClr val="46568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Times New Roman"/>
                    <a:ea typeface="Times New Roman"/>
                    <a:cs typeface="Times New Roman"/>
                    <a:sym typeface="Times New Roman"/>
                  </a:endParaRPr>
                </a:p>
              </p:txBody>
            </p:sp>
          </p:grpSp>
          <p:sp>
            <p:nvSpPr>
              <p:cNvPr id="286" name="Shape 286"/>
              <p:cNvSpPr txBox="1"/>
              <p:nvPr/>
            </p:nvSpPr>
            <p:spPr>
              <a:xfrm rot="-2007740">
                <a:off x="6621610" y="2449261"/>
                <a:ext cx="561281" cy="32396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i-TDS</a:t>
                </a:r>
              </a:p>
            </p:txBody>
          </p:sp>
          <p:sp>
            <p:nvSpPr>
              <p:cNvPr id="287" name="Shape 287"/>
              <p:cNvSpPr txBox="1"/>
              <p:nvPr/>
            </p:nvSpPr>
            <p:spPr>
              <a:xfrm rot="-7610576">
                <a:off x="4689717" y="2058246"/>
                <a:ext cx="1264369" cy="25905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1" u="none" strike="noStrike" cap="none" baseline="0">
                    <a:solidFill>
                      <a:schemeClr val="dk1"/>
                    </a:solidFill>
                    <a:latin typeface="Times New Roman"/>
                    <a:ea typeface="Times New Roman"/>
                    <a:cs typeface="Times New Roman"/>
                    <a:sym typeface="Times New Roman"/>
                  </a:rPr>
                  <a:t>i-Parenteral</a:t>
                </a:r>
              </a:p>
            </p:txBody>
          </p:sp>
        </p:grpSp>
      </p:grpSp>
      <p:pic>
        <p:nvPicPr>
          <p:cNvPr id="288" name="Shape 288"/>
          <p:cNvPicPr preferRelativeResize="0"/>
          <p:nvPr/>
        </p:nvPicPr>
        <p:blipFill rotWithShape="1">
          <a:blip r:embed="rId3">
            <a:alphaModFix/>
          </a:blip>
          <a:srcRect/>
          <a:stretch/>
        </p:blipFill>
        <p:spPr>
          <a:xfrm>
            <a:off x="7760350" y="5930900"/>
            <a:ext cx="1395412" cy="914400"/>
          </a:xfrm>
          <a:prstGeom prst="rect">
            <a:avLst/>
          </a:prstGeom>
          <a:noFill/>
          <a:ln>
            <a:noFill/>
          </a:ln>
        </p:spPr>
      </p:pic>
      <p:sp>
        <p:nvSpPr>
          <p:cNvPr id="289" name="Shape 289"/>
          <p:cNvSpPr txBox="1"/>
          <p:nvPr/>
        </p:nvSpPr>
        <p:spPr>
          <a:xfrm>
            <a:off x="2469543" y="0"/>
            <a:ext cx="4177947"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Technology Extension</a:t>
            </a:r>
          </a:p>
        </p:txBody>
      </p:sp>
      <p:sp>
        <p:nvSpPr>
          <p:cNvPr id="290" name="Shape 290"/>
          <p:cNvSpPr txBox="1"/>
          <p:nvPr/>
        </p:nvSpPr>
        <p:spPr>
          <a:xfrm>
            <a:off x="3057372" y="5969535"/>
            <a:ext cx="2708366"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i="0" u="none" strike="noStrike" cap="none" baseline="0" dirty="0">
                <a:solidFill>
                  <a:schemeClr val="dk1"/>
                </a:solidFill>
                <a:latin typeface="Times New Roman"/>
                <a:ea typeface="Times New Roman"/>
                <a:cs typeface="Times New Roman"/>
                <a:sym typeface="Times New Roman"/>
              </a:rPr>
              <a:t>Fig </a:t>
            </a:r>
            <a:r>
              <a:rPr lang="en-US" b="1" i="0" u="none" strike="noStrike" cap="none" baseline="0" dirty="0" smtClean="0">
                <a:solidFill>
                  <a:schemeClr val="dk1"/>
                </a:solidFill>
                <a:latin typeface="Times New Roman"/>
                <a:ea typeface="Times New Roman"/>
                <a:cs typeface="Times New Roman"/>
                <a:sym typeface="Times New Roman"/>
              </a:rPr>
              <a:t>3: </a:t>
            </a:r>
            <a:r>
              <a:rPr lang="en-US" b="1" i="0" u="none" strike="noStrike" cap="none" baseline="0" dirty="0">
                <a:solidFill>
                  <a:schemeClr val="dk1"/>
                </a:solidFill>
                <a:latin typeface="Times New Roman"/>
                <a:ea typeface="Times New Roman"/>
                <a:cs typeface="Times New Roman"/>
                <a:sym typeface="Times New Roman"/>
              </a:rPr>
              <a:t>Technology Extension</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52400" y="762000"/>
            <a:ext cx="8839199" cy="609599"/>
          </a:xfrm>
          <a:prstGeom prst="rect">
            <a:avLst/>
          </a:prstGeom>
          <a:noFill/>
          <a:ln>
            <a:noFill/>
          </a:ln>
        </p:spPr>
        <p:txBody>
          <a:bodyPr lIns="91425" tIns="45700" rIns="91425" bIns="45700" anchor="b" anchorCtr="0">
            <a:noAutofit/>
          </a:bodyPr>
          <a:lstStyle/>
          <a:p>
            <a:pPr marL="0" marR="0" lvl="0" indent="0" algn="ctr" rtl="0">
              <a:lnSpc>
                <a:spcPct val="107407"/>
              </a:lnSpc>
              <a:spcBef>
                <a:spcPts val="0"/>
              </a:spcBef>
              <a:buClr>
                <a:srgbClr val="FF0000"/>
              </a:buClr>
              <a:buSzPct val="25000"/>
              <a:buFont typeface="Times New Roman"/>
              <a:buNone/>
            </a:pPr>
            <a:r>
              <a:rPr lang="en-US" sz="5400" b="1" i="0" u="none" strike="noStrike" cap="none" baseline="0">
                <a:solidFill>
                  <a:srgbClr val="FF0000"/>
                </a:solidFill>
                <a:latin typeface="Times New Roman"/>
                <a:ea typeface="Times New Roman"/>
                <a:cs typeface="Times New Roman"/>
                <a:sym typeface="Times New Roman"/>
              </a:rPr>
              <a:t/>
            </a:r>
            <a:br>
              <a:rPr lang="en-US" sz="5400" b="1" i="0" u="none" strike="noStrike" cap="none" baseline="0">
                <a:solidFill>
                  <a:srgbClr val="FF0000"/>
                </a:solidFill>
                <a:latin typeface="Times New Roman"/>
                <a:ea typeface="Times New Roman"/>
                <a:cs typeface="Times New Roman"/>
                <a:sym typeface="Times New Roman"/>
              </a:rPr>
            </a:br>
            <a:r>
              <a:rPr lang="en-US" sz="2800" b="1" i="0" u="none" strike="noStrike" cap="none" baseline="0">
                <a:solidFill>
                  <a:schemeClr val="dk1"/>
                </a:solidFill>
                <a:latin typeface="Times New Roman"/>
                <a:ea typeface="Times New Roman"/>
                <a:cs typeface="Times New Roman"/>
                <a:sym typeface="Times New Roman"/>
              </a:rPr>
              <a:t>Transdermal Drug Delivery System</a:t>
            </a:r>
          </a:p>
        </p:txBody>
      </p:sp>
      <p:sp>
        <p:nvSpPr>
          <p:cNvPr id="222" name="Shape 222"/>
          <p:cNvSpPr txBox="1">
            <a:spLocks noGrp="1"/>
          </p:cNvSpPr>
          <p:nvPr>
            <p:ph type="body" idx="1"/>
          </p:nvPr>
        </p:nvSpPr>
        <p:spPr>
          <a:xfrm>
            <a:off x="228600" y="1524000"/>
            <a:ext cx="4040187" cy="609599"/>
          </a:xfrm>
          <a:prstGeom prst="rect">
            <a:avLst/>
          </a:prstGeom>
          <a:noFill/>
          <a:ln>
            <a:noFill/>
          </a:ln>
        </p:spPr>
        <p:txBody>
          <a:bodyPr lIns="91425" tIns="45700" rIns="91425" bIns="45700" anchor="b" anchorCtr="0">
            <a:noAutofit/>
          </a:bodyPr>
          <a:lstStyle/>
          <a:p>
            <a:pPr marL="0" marR="0" lvl="0" indent="0" algn="ctr" rtl="0">
              <a:spcBef>
                <a:spcPts val="0"/>
              </a:spcBef>
              <a:buClr>
                <a:srgbClr val="000000"/>
              </a:buClr>
              <a:buSzPct val="25000"/>
              <a:buFont typeface="Arial"/>
              <a:buNone/>
            </a:pPr>
            <a:r>
              <a:rPr lang="en-US" sz="2400" b="1" i="0" u="none" strike="noStrike" cap="none" baseline="0">
                <a:solidFill>
                  <a:srgbClr val="000000"/>
                </a:solidFill>
                <a:latin typeface="Quattrocento"/>
                <a:ea typeface="Quattrocento"/>
                <a:cs typeface="Quattrocento"/>
                <a:sym typeface="Quattrocento"/>
              </a:rPr>
              <a:t>Advantages</a:t>
            </a:r>
          </a:p>
        </p:txBody>
      </p:sp>
      <p:sp>
        <p:nvSpPr>
          <p:cNvPr id="223" name="Shape 223"/>
          <p:cNvSpPr txBox="1">
            <a:spLocks noGrp="1"/>
          </p:cNvSpPr>
          <p:nvPr>
            <p:ph type="body" idx="2"/>
          </p:nvPr>
        </p:nvSpPr>
        <p:spPr>
          <a:xfrm>
            <a:off x="4876800" y="1524000"/>
            <a:ext cx="4041774" cy="609599"/>
          </a:xfrm>
          <a:prstGeom prst="rect">
            <a:avLst/>
          </a:prstGeom>
          <a:noFill/>
          <a:ln>
            <a:noFill/>
          </a:ln>
        </p:spPr>
        <p:txBody>
          <a:bodyPr lIns="91425" tIns="45700" rIns="91425" bIns="45700" anchor="b" anchorCtr="0">
            <a:noAutofit/>
          </a:bodyPr>
          <a:lstStyle/>
          <a:p>
            <a:pPr marL="0" marR="0" lvl="0" indent="0" algn="ctr" rtl="0">
              <a:spcBef>
                <a:spcPts val="0"/>
              </a:spcBef>
              <a:buClr>
                <a:srgbClr val="000000"/>
              </a:buClr>
              <a:buSzPct val="25000"/>
              <a:buFont typeface="Arial"/>
              <a:buNone/>
            </a:pPr>
            <a:r>
              <a:rPr lang="en-US" sz="2400" b="1" i="0" u="none" strike="noStrike" cap="none" baseline="0">
                <a:solidFill>
                  <a:srgbClr val="000000"/>
                </a:solidFill>
                <a:latin typeface="Quattrocento"/>
                <a:ea typeface="Quattrocento"/>
                <a:cs typeface="Quattrocento"/>
                <a:sym typeface="Quattrocento"/>
              </a:rPr>
              <a:t>Disadvantages</a:t>
            </a:r>
          </a:p>
        </p:txBody>
      </p:sp>
      <p:sp>
        <p:nvSpPr>
          <p:cNvPr id="224" name="Shape 224"/>
          <p:cNvSpPr txBox="1">
            <a:spLocks noGrp="1"/>
          </p:cNvSpPr>
          <p:nvPr>
            <p:ph type="ftr" idx="11"/>
          </p:nvPr>
        </p:nvSpPr>
        <p:spPr>
          <a:xfrm>
            <a:off x="2514600" y="6330950"/>
            <a:ext cx="7265635" cy="501650"/>
          </a:xfrm>
          <a:prstGeom prst="rect">
            <a:avLst/>
          </a:prstGeom>
          <a:noFill/>
          <a:ln>
            <a:noFill/>
          </a:ln>
        </p:spPr>
        <p:txBody>
          <a:bodyPr lIns="45700" tIns="45700" rIns="91425" bIns="45700" anchor="ctr" anchorCtr="0">
            <a:noAutofit/>
          </a:bodyPr>
          <a:lstStyle/>
          <a:p>
            <a:pPr marL="0" marR="0" lvl="0" indent="0" algn="l" rtl="0">
              <a:spcBef>
                <a:spcPts val="0"/>
              </a:spcBef>
              <a:buSzPct val="25000"/>
              <a:buNone/>
            </a:pPr>
            <a:r>
              <a:rPr lang="en-US" sz="1200" b="1" i="0" u="none" strike="noStrike" cap="none" baseline="0">
                <a:solidFill>
                  <a:srgbClr val="595959"/>
                </a:solidFill>
                <a:latin typeface="Questrial"/>
                <a:ea typeface="Questrial"/>
                <a:cs typeface="Questrial"/>
                <a:sym typeface="Questrial"/>
              </a:rPr>
              <a:t>Ascent Pharmaceuticals Inc. Drug Delivery Center</a:t>
            </a:r>
          </a:p>
        </p:txBody>
      </p:sp>
      <p:sp>
        <p:nvSpPr>
          <p:cNvPr id="225" name="Shape 225"/>
          <p:cNvSpPr txBox="1">
            <a:spLocks noGrp="1"/>
          </p:cNvSpPr>
          <p:nvPr>
            <p:ph type="body" idx="3"/>
          </p:nvPr>
        </p:nvSpPr>
        <p:spPr>
          <a:xfrm>
            <a:off x="457200" y="2209800"/>
            <a:ext cx="4041648" cy="3913631"/>
          </a:xfrm>
          <a:prstGeom prst="rect">
            <a:avLst/>
          </a:prstGeom>
          <a:noFill/>
          <a:ln>
            <a:noFill/>
          </a:ln>
        </p:spPr>
        <p:txBody>
          <a:bodyPr lIns="91425" tIns="45700" rIns="91425" bIns="45700" anchor="t" anchorCtr="0">
            <a:noAutofit/>
          </a:bodyPr>
          <a:lstStyle/>
          <a:p>
            <a:pPr marL="342900" marR="0" lvl="0" indent="-342900" algn="l" rtl="0">
              <a:spcBef>
                <a:spcPts val="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Biological half-lives</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Therapeutic value</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Avoid first pass effect</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Patient compliance </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Easy to use and noninvasive</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Controlled release </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Long-term duration</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Poor oral absorption drugs</a:t>
            </a:r>
          </a:p>
          <a:p>
            <a:pPr marL="0" marR="0" lvl="0" indent="0" algn="l" rtl="0">
              <a:spcBef>
                <a:spcPts val="400"/>
              </a:spcBef>
              <a:buClr>
                <a:srgbClr val="7F7F7F"/>
              </a:buClr>
              <a:buFont typeface="Arial"/>
              <a:buNone/>
            </a:pPr>
            <a:endParaRPr sz="2000" b="0" i="0" u="none" strike="noStrike" cap="none" baseline="0">
              <a:solidFill>
                <a:srgbClr val="000000"/>
              </a:solidFill>
              <a:latin typeface="Quattrocento"/>
              <a:ea typeface="Quattrocento"/>
              <a:cs typeface="Quattrocento"/>
              <a:sym typeface="Quattrocento"/>
            </a:endParaRPr>
          </a:p>
          <a:p>
            <a:pPr marL="342900" marR="0" lvl="0" indent="-215900" algn="l" rtl="0">
              <a:spcBef>
                <a:spcPts val="400"/>
              </a:spcBef>
              <a:buClr>
                <a:srgbClr val="7F7F7F"/>
              </a:buClr>
              <a:buFont typeface="Arial"/>
              <a:buNone/>
            </a:pPr>
            <a:endParaRPr sz="2000" b="0" i="0" u="none" strike="noStrike" cap="none" baseline="0">
              <a:solidFill>
                <a:srgbClr val="000000"/>
              </a:solidFill>
              <a:latin typeface="Quattrocento"/>
              <a:ea typeface="Quattrocento"/>
              <a:cs typeface="Quattrocento"/>
              <a:sym typeface="Quattrocento"/>
            </a:endParaRPr>
          </a:p>
        </p:txBody>
      </p:sp>
      <p:sp>
        <p:nvSpPr>
          <p:cNvPr id="226" name="Shape 226"/>
          <p:cNvSpPr txBox="1">
            <a:spLocks noGrp="1"/>
          </p:cNvSpPr>
          <p:nvPr>
            <p:ph type="body" idx="4"/>
          </p:nvPr>
        </p:nvSpPr>
        <p:spPr>
          <a:xfrm>
            <a:off x="5102351" y="2209800"/>
            <a:ext cx="4041648" cy="3913187"/>
          </a:xfrm>
          <a:prstGeom prst="rect">
            <a:avLst/>
          </a:prstGeom>
          <a:noFill/>
          <a:ln>
            <a:noFill/>
          </a:ln>
        </p:spPr>
        <p:txBody>
          <a:bodyPr lIns="91425" tIns="45700" rIns="91425" bIns="45700" anchor="t" anchorCtr="0">
            <a:noAutofit/>
          </a:bodyPr>
          <a:lstStyle/>
          <a:p>
            <a:pPr marL="342900" marR="0" lvl="0" indent="-342900" algn="l" rtl="0">
              <a:spcBef>
                <a:spcPts val="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Low molecular weight compounds</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Skin irritation</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Uncomfortable </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Environmental Conditions</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Stratum corneum as barrier </a:t>
            </a:r>
          </a:p>
          <a:p>
            <a:pPr marL="342900" marR="0" lvl="0" indent="-342900" algn="l" rtl="0">
              <a:spcBef>
                <a:spcPts val="400"/>
              </a:spcBef>
              <a:buClr>
                <a:srgbClr val="000000"/>
              </a:buClr>
              <a:buSzPct val="100000"/>
              <a:buFont typeface="Arial"/>
              <a:buChar char="•"/>
            </a:pPr>
            <a:r>
              <a:rPr lang="en-US" sz="2000" b="0" i="0" u="none" strike="noStrike" cap="none" baseline="0">
                <a:solidFill>
                  <a:srgbClr val="000000"/>
                </a:solidFill>
                <a:latin typeface="Quattrocento"/>
                <a:ea typeface="Quattrocento"/>
                <a:cs typeface="Quattrocento"/>
                <a:sym typeface="Quattrocento"/>
              </a:rPr>
              <a:t>Not economical </a:t>
            </a:r>
          </a:p>
          <a:p>
            <a:pPr marL="342900" marR="0" lvl="0" indent="-190500" algn="l" rtl="0">
              <a:spcBef>
                <a:spcPts val="480"/>
              </a:spcBef>
              <a:buClr>
                <a:srgbClr val="7F7F7F"/>
              </a:buClr>
              <a:buFont typeface="Arial"/>
              <a:buNone/>
            </a:pPr>
            <a:endParaRPr sz="2400" b="0" i="0" u="none" strike="noStrike" cap="none" baseline="0">
              <a:solidFill>
                <a:srgbClr val="7F7F7F"/>
              </a:solidFill>
              <a:latin typeface="Questrial"/>
              <a:ea typeface="Questrial"/>
              <a:cs typeface="Questrial"/>
              <a:sym typeface="Questrial"/>
            </a:endParaRPr>
          </a:p>
          <a:p>
            <a:pPr marL="342900" marR="0" lvl="0" indent="-190500" algn="l" rtl="0">
              <a:spcBef>
                <a:spcPts val="480"/>
              </a:spcBef>
              <a:buClr>
                <a:srgbClr val="7F7F7F"/>
              </a:buClr>
              <a:buFont typeface="Arial"/>
              <a:buNone/>
            </a:pPr>
            <a:endParaRPr sz="2400" b="0" i="0" u="none" strike="noStrike" cap="none" baseline="0">
              <a:solidFill>
                <a:srgbClr val="7F7F7F"/>
              </a:solidFill>
              <a:latin typeface="Questrial"/>
              <a:ea typeface="Questrial"/>
              <a:cs typeface="Questrial"/>
              <a:sym typeface="Questrial"/>
            </a:endParaRPr>
          </a:p>
        </p:txBody>
      </p:sp>
      <p:pic>
        <p:nvPicPr>
          <p:cNvPr id="227" name="Shape 227"/>
          <p:cNvPicPr preferRelativeResize="0"/>
          <p:nvPr/>
        </p:nvPicPr>
        <p:blipFill rotWithShape="1">
          <a:blip r:embed="rId3">
            <a:alphaModFix/>
          </a:blip>
          <a:srcRect/>
          <a:stretch/>
        </p:blipFill>
        <p:spPr>
          <a:xfrm>
            <a:off x="7761286" y="5943600"/>
            <a:ext cx="1395412" cy="914400"/>
          </a:xfrm>
          <a:prstGeom prst="rect">
            <a:avLst/>
          </a:prstGeom>
          <a:noFill/>
          <a:ln>
            <a:noFill/>
          </a:ln>
        </p:spPr>
      </p:pic>
      <p:sp>
        <p:nvSpPr>
          <p:cNvPr id="10" name="Shape 99"/>
          <p:cNvSpPr txBox="1"/>
          <p:nvPr/>
        </p:nvSpPr>
        <p:spPr>
          <a:xfrm>
            <a:off x="2797507" y="24482"/>
            <a:ext cx="3526971"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smtClean="0">
                <a:solidFill>
                  <a:srgbClr val="FF0000"/>
                </a:solidFill>
                <a:latin typeface="Times New Roman"/>
                <a:ea typeface="Times New Roman"/>
                <a:cs typeface="Times New Roman"/>
                <a:sym typeface="Times New Roman"/>
              </a:rPr>
              <a:t>INTRODUCTION</a:t>
            </a:r>
            <a:endParaRPr lang="en-US" sz="3200" b="1" i="0" u="none" strike="noStrike" cap="none" baseline="0" dirty="0">
              <a:solidFill>
                <a:srgbClr val="FF0000"/>
              </a:solidFill>
              <a:latin typeface="Times New Roman"/>
              <a:ea typeface="Times New Roman"/>
              <a:cs typeface="Times New Roman"/>
              <a:sym typeface="Times New Roman"/>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pic>
        <p:nvPicPr>
          <p:cNvPr id="244" name="Shape 244"/>
          <p:cNvPicPr preferRelativeResize="0"/>
          <p:nvPr/>
        </p:nvPicPr>
        <p:blipFill rotWithShape="1">
          <a:blip r:embed="rId3">
            <a:alphaModFix/>
          </a:blip>
          <a:srcRect/>
          <a:stretch/>
        </p:blipFill>
        <p:spPr>
          <a:xfrm>
            <a:off x="7773986" y="5943600"/>
            <a:ext cx="1395412" cy="914400"/>
          </a:xfrm>
          <a:prstGeom prst="rect">
            <a:avLst/>
          </a:prstGeom>
          <a:noFill/>
          <a:ln>
            <a:noFill/>
          </a:ln>
        </p:spPr>
      </p:pic>
      <p:sp>
        <p:nvSpPr>
          <p:cNvPr id="245" name="Shape 245"/>
          <p:cNvSpPr txBox="1"/>
          <p:nvPr/>
        </p:nvSpPr>
        <p:spPr>
          <a:xfrm>
            <a:off x="304800" y="1219200"/>
            <a:ext cx="8305799" cy="984884"/>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Physiochemical Properties of Lidocaine </a:t>
            </a:r>
          </a:p>
        </p:txBody>
      </p:sp>
      <p:sp>
        <p:nvSpPr>
          <p:cNvPr id="246" name="Shape 246"/>
          <p:cNvSpPr txBox="1"/>
          <p:nvPr/>
        </p:nvSpPr>
        <p:spPr>
          <a:xfrm>
            <a:off x="304800" y="685800"/>
            <a:ext cx="82296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Lidocaine:</a:t>
            </a:r>
          </a:p>
          <a:p>
            <a:pPr marL="0" marR="0" lvl="0" indent="0" algn="l" rtl="0">
              <a:spcBef>
                <a:spcPts val="0"/>
              </a:spcBef>
              <a:buNone/>
            </a:pPr>
            <a:endParaRPr sz="1800" b="0" i="0" u="none" strike="noStrike" cap="none" baseline="0">
              <a:solidFill>
                <a:schemeClr val="dk1"/>
              </a:solidFill>
              <a:latin typeface="Times New Roman"/>
              <a:ea typeface="Times New Roman"/>
              <a:cs typeface="Times New Roman"/>
              <a:sym typeface="Times New Roman"/>
            </a:endParaRPr>
          </a:p>
          <a:p>
            <a:pPr marL="285750" marR="0" lvl="0" indent="-285750" algn="l" rtl="0">
              <a:spcBef>
                <a:spcPts val="0"/>
              </a:spcBef>
              <a:buClr>
                <a:schemeClr val="dk1"/>
              </a:buClr>
              <a:buSzPct val="100000"/>
              <a:buFont typeface="Arial"/>
              <a:buChar char="•"/>
            </a:pPr>
            <a:r>
              <a:rPr lang="en-US" sz="1800" b="0" i="0" u="none" strike="noStrike" cap="none" baseline="0">
                <a:solidFill>
                  <a:schemeClr val="dk1"/>
                </a:solidFill>
                <a:latin typeface="Times New Roman"/>
                <a:ea typeface="Times New Roman"/>
                <a:cs typeface="Times New Roman"/>
                <a:sym typeface="Times New Roman"/>
              </a:rPr>
              <a:t>Local anesthetic and cardiac depressant used as an antiarrhythmia agent. </a:t>
            </a:r>
          </a:p>
        </p:txBody>
      </p:sp>
      <p:sp>
        <p:nvSpPr>
          <p:cNvPr id="247" name="Shape 247"/>
          <p:cNvSpPr txBox="1"/>
          <p:nvPr/>
        </p:nvSpPr>
        <p:spPr>
          <a:xfrm>
            <a:off x="3581400" y="152400"/>
            <a:ext cx="2213266"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a:solidFill>
                  <a:srgbClr val="000000"/>
                </a:solidFill>
                <a:latin typeface="Times New Roman"/>
                <a:ea typeface="Times New Roman"/>
                <a:cs typeface="Times New Roman"/>
                <a:sym typeface="Times New Roman"/>
              </a:rPr>
              <a:t>Introduction</a:t>
            </a:r>
          </a:p>
        </p:txBody>
      </p:sp>
      <p:graphicFrame>
        <p:nvGraphicFramePr>
          <p:cNvPr id="248" name="Shape 248"/>
          <p:cNvGraphicFramePr/>
          <p:nvPr>
            <p:extLst>
              <p:ext uri="{D42A27DB-BD31-4B8C-83A1-F6EECF244321}">
                <p14:modId xmlns:p14="http://schemas.microsoft.com/office/powerpoint/2010/main" val="3573147961"/>
              </p:ext>
            </p:extLst>
          </p:nvPr>
        </p:nvGraphicFramePr>
        <p:xfrm>
          <a:off x="1143000" y="2438400"/>
          <a:ext cx="6858000" cy="3274175"/>
        </p:xfrm>
        <a:graphic>
          <a:graphicData uri="http://schemas.openxmlformats.org/drawingml/2006/table">
            <a:tbl>
              <a:tblPr firstRow="1" bandRow="1">
                <a:noFill/>
                <a:tableStyleId>{794D5182-8726-47EB-A6E2-82D9F1206D13}</a:tableStyleId>
              </a:tblPr>
              <a:tblGrid>
                <a:gridCol w="1981200"/>
                <a:gridCol w="4876800"/>
              </a:tblGrid>
              <a:tr h="366425">
                <a:tc>
                  <a:txBody>
                    <a:bodyPr/>
                    <a:lstStyle/>
                    <a:p>
                      <a:pPr marL="0" marR="0" lvl="0" indent="0" algn="l" rtl="0">
                        <a:spcBef>
                          <a:spcPts val="0"/>
                        </a:spcBef>
                        <a:buSzPct val="25000"/>
                        <a:buNone/>
                      </a:pPr>
                      <a:r>
                        <a:rPr lang="en-US" sz="1600" u="none" strike="noStrike" cap="none" baseline="0" dirty="0"/>
                        <a:t>Attributes</a:t>
                      </a:r>
                    </a:p>
                  </a:txBody>
                  <a:tcPr marL="91450" marR="91450" marT="45725" marB="45725"/>
                </a:tc>
                <a:tc>
                  <a:txBody>
                    <a:bodyPr/>
                    <a:lstStyle/>
                    <a:p>
                      <a:pPr marL="0" marR="0" lvl="0" indent="0" algn="l" rtl="0">
                        <a:spcBef>
                          <a:spcPts val="0"/>
                        </a:spcBef>
                        <a:buSzPct val="25000"/>
                        <a:buNone/>
                      </a:pPr>
                      <a:r>
                        <a:rPr lang="en-US" sz="1600" u="none" strike="noStrike" cap="none" baseline="0" dirty="0" smtClean="0"/>
                        <a:t>Observations</a:t>
                      </a:r>
                      <a:endParaRPr lang="en-US" sz="1600" u="none" strike="noStrike" cap="none" baseline="0" dirty="0"/>
                    </a:p>
                  </a:txBody>
                  <a:tcPr marL="91450" marR="91450" marT="45725" marB="45725"/>
                </a:tc>
              </a:tr>
              <a:tr h="366425">
                <a:tc>
                  <a:txBody>
                    <a:bodyPr/>
                    <a:lstStyle/>
                    <a:p>
                      <a:pPr marL="0" marR="0" lvl="0" indent="0" algn="l" rtl="0">
                        <a:spcBef>
                          <a:spcPts val="0"/>
                        </a:spcBef>
                        <a:buSzPct val="25000"/>
                        <a:buNone/>
                      </a:pPr>
                      <a:r>
                        <a:rPr lang="en-US" sz="1600" u="none" strike="noStrike" cap="none" baseline="0"/>
                        <a:t>Molecular Formula</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600" u="none" strike="noStrike" cap="none" baseline="0"/>
                        <a:t>C</a:t>
                      </a:r>
                      <a:r>
                        <a:rPr lang="en-US" sz="1600" u="none" strike="noStrike" cap="none" baseline="-25000"/>
                        <a:t>14</a:t>
                      </a:r>
                      <a:r>
                        <a:rPr lang="en-US" sz="1600" u="none" strike="noStrike" cap="none" baseline="0"/>
                        <a:t>H</a:t>
                      </a:r>
                      <a:r>
                        <a:rPr lang="en-US" sz="1600" u="none" strike="noStrike" cap="none" baseline="-25000"/>
                        <a:t>22</a:t>
                      </a:r>
                      <a:r>
                        <a:rPr lang="en-US" sz="1600" u="none" strike="noStrike" cap="none" baseline="0"/>
                        <a:t>N</a:t>
                      </a:r>
                      <a:r>
                        <a:rPr lang="en-US" sz="1600" u="none" strike="noStrike" cap="none" baseline="-25000"/>
                        <a:t>2</a:t>
                      </a:r>
                      <a:r>
                        <a:rPr lang="en-US" sz="1600" u="none" strike="noStrike" cap="none" baseline="0"/>
                        <a:t>O</a:t>
                      </a:r>
                    </a:p>
                  </a:txBody>
                  <a:tcPr marL="91450" marR="91450" marT="45725" marB="45725"/>
                </a:tc>
              </a:tr>
              <a:tr h="366425">
                <a:tc>
                  <a:txBody>
                    <a:bodyPr/>
                    <a:lstStyle/>
                    <a:p>
                      <a:pPr marL="0" marR="0" lvl="0" indent="0" algn="l" rtl="0">
                        <a:spcBef>
                          <a:spcPts val="0"/>
                        </a:spcBef>
                        <a:buSzPct val="25000"/>
                        <a:buNone/>
                      </a:pPr>
                      <a:r>
                        <a:rPr lang="en-US" sz="1600" u="none" strike="noStrike" cap="none" baseline="0"/>
                        <a:t>Molecular Weight</a:t>
                      </a:r>
                    </a:p>
                  </a:txBody>
                  <a:tcPr marL="91450" marR="91450" marT="45725" marB="45725"/>
                </a:tc>
                <a:tc>
                  <a:txBody>
                    <a:bodyPr/>
                    <a:lstStyle/>
                    <a:p>
                      <a:pPr marL="0" marR="0" lvl="0" indent="0" algn="l" rtl="0">
                        <a:spcBef>
                          <a:spcPts val="0"/>
                        </a:spcBef>
                        <a:buSzPct val="25000"/>
                        <a:buNone/>
                      </a:pPr>
                      <a:r>
                        <a:rPr lang="en-US" sz="1600" u="none" strike="noStrike" cap="none" baseline="0"/>
                        <a:t>234.33728 g/mol</a:t>
                      </a:r>
                    </a:p>
                  </a:txBody>
                  <a:tcPr marL="91450" marR="91450" marT="45725" marB="45725"/>
                </a:tc>
              </a:tr>
              <a:tr h="424750">
                <a:tc>
                  <a:txBody>
                    <a:bodyPr/>
                    <a:lstStyle/>
                    <a:p>
                      <a:pPr marL="0" marR="0" lvl="0" indent="0" algn="l" rtl="0">
                        <a:spcBef>
                          <a:spcPts val="0"/>
                        </a:spcBef>
                        <a:buSzPct val="25000"/>
                        <a:buNone/>
                      </a:pPr>
                      <a:r>
                        <a:rPr lang="en-US" sz="1600" u="none" strike="noStrike" cap="none" baseline="0"/>
                        <a:t>Color</a:t>
                      </a:r>
                    </a:p>
                  </a:txBody>
                  <a:tcPr marL="91450" marR="91450" marT="45725" marB="45725"/>
                </a:tc>
                <a:tc>
                  <a:txBody>
                    <a:bodyPr/>
                    <a:lstStyle/>
                    <a:p>
                      <a:pPr marL="0" marR="0" lvl="0" indent="0" algn="l" rtl="0">
                        <a:spcBef>
                          <a:spcPts val="0"/>
                        </a:spcBef>
                        <a:buSzPct val="25000"/>
                        <a:buNone/>
                      </a:pPr>
                      <a:r>
                        <a:rPr lang="en-US" sz="1600" u="none" strike="noStrike" cap="none" baseline="0"/>
                        <a:t>White or Slightly Yellow, crystalline powder</a:t>
                      </a:r>
                    </a:p>
                  </a:txBody>
                  <a:tcPr marL="91450" marR="91450" marT="45725" marB="45725"/>
                </a:tc>
              </a:tr>
              <a:tr h="420650">
                <a:tc>
                  <a:txBody>
                    <a:bodyPr/>
                    <a:lstStyle/>
                    <a:p>
                      <a:pPr marL="0" marR="0" lvl="0" indent="0" algn="l" rtl="0">
                        <a:spcBef>
                          <a:spcPts val="0"/>
                        </a:spcBef>
                        <a:buSzPct val="25000"/>
                        <a:buNone/>
                      </a:pPr>
                      <a:r>
                        <a:rPr lang="en-US" sz="1600" u="none" strike="noStrike" cap="none" baseline="0"/>
                        <a:t>Boiling Point</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600" u="none" strike="noStrike" cap="none" baseline="0"/>
                        <a:t>159-160 °C at 2.00E+00 mm Hg  </a:t>
                      </a:r>
                    </a:p>
                  </a:txBody>
                  <a:tcPr marL="91450" marR="91450" marT="45725" marB="45725"/>
                </a:tc>
              </a:tr>
              <a:tr h="366425">
                <a:tc>
                  <a:txBody>
                    <a:bodyPr/>
                    <a:lstStyle/>
                    <a:p>
                      <a:pPr marL="0" marR="0" lvl="0" indent="0" algn="l" rtl="0">
                        <a:spcBef>
                          <a:spcPts val="0"/>
                        </a:spcBef>
                        <a:buSzPct val="25000"/>
                        <a:buNone/>
                      </a:pPr>
                      <a:r>
                        <a:rPr lang="en-US" sz="1600" u="none" strike="noStrike" cap="none" baseline="0"/>
                        <a:t>Melting Point</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600" u="none" strike="noStrike" cap="none" baseline="0"/>
                        <a:t>68 °C</a:t>
                      </a:r>
                    </a:p>
                  </a:txBody>
                  <a:tcPr marL="91450" marR="91450" marT="45725" marB="45725"/>
                </a:tc>
              </a:tr>
              <a:tr h="596650">
                <a:tc>
                  <a:txBody>
                    <a:bodyPr/>
                    <a:lstStyle/>
                    <a:p>
                      <a:pPr marL="0" marR="0" lvl="0" indent="0" algn="l" rtl="0">
                        <a:spcBef>
                          <a:spcPts val="0"/>
                        </a:spcBef>
                        <a:buSzPct val="25000"/>
                        <a:buNone/>
                      </a:pPr>
                      <a:r>
                        <a:rPr lang="en-US" sz="1600" u="none" strike="noStrike" cap="none" baseline="0"/>
                        <a:t>Solubility </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600" u="none" strike="noStrike" cap="none" baseline="0"/>
                        <a:t>Very soluble in alcohol, chloroform; freely soluble </a:t>
                      </a:r>
                    </a:p>
                    <a:p>
                      <a:pPr marL="0" marR="0" lvl="0" indent="0" algn="l" rtl="0">
                        <a:lnSpc>
                          <a:spcPct val="100000"/>
                        </a:lnSpc>
                        <a:spcBef>
                          <a:spcPts val="0"/>
                        </a:spcBef>
                        <a:spcAft>
                          <a:spcPts val="0"/>
                        </a:spcAft>
                        <a:buClr>
                          <a:schemeClr val="dk1"/>
                        </a:buClr>
                        <a:buSzPct val="25000"/>
                        <a:buFont typeface="Times New Roman"/>
                        <a:buNone/>
                      </a:pPr>
                      <a:r>
                        <a:rPr lang="en-US" sz="1600" u="none" strike="noStrike" cap="none" baseline="0"/>
                        <a:t>in ether, benzene and dissolves in oils </a:t>
                      </a:r>
                    </a:p>
                  </a:txBody>
                  <a:tcPr marL="91450" marR="91450" marT="45725" marB="45725"/>
                </a:tc>
              </a:tr>
              <a:tr h="366425">
                <a:tc>
                  <a:txBody>
                    <a:bodyPr/>
                    <a:lstStyle/>
                    <a:p>
                      <a:pPr marL="0" marR="0" lvl="0" indent="0" algn="l" rtl="0">
                        <a:spcBef>
                          <a:spcPts val="0"/>
                        </a:spcBef>
                        <a:buSzPct val="25000"/>
                        <a:buNone/>
                      </a:pPr>
                      <a:r>
                        <a:rPr lang="en-US" sz="1600" u="none" strike="noStrike" cap="none" baseline="0"/>
                        <a:t>pKa</a:t>
                      </a:r>
                    </a:p>
                  </a:txBody>
                  <a:tcPr marL="91450" marR="91450" marT="45725" marB="45725"/>
                </a:tc>
                <a:tc>
                  <a:txBody>
                    <a:bodyPr/>
                    <a:lstStyle/>
                    <a:p>
                      <a:pPr marL="0" marR="0" lvl="0" indent="0" algn="l" rtl="0">
                        <a:spcBef>
                          <a:spcPts val="0"/>
                        </a:spcBef>
                        <a:buSzPct val="25000"/>
                        <a:buNone/>
                      </a:pPr>
                      <a:r>
                        <a:rPr lang="en-US" sz="1600" u="none" strike="noStrike" cap="none" baseline="0"/>
                        <a:t>8.01</a:t>
                      </a:r>
                    </a:p>
                  </a:txBody>
                  <a:tcPr marL="91450" marR="91450" marT="45725" marB="45725"/>
                </a:tc>
              </a:tr>
            </a:tbl>
          </a:graphicData>
        </a:graphic>
      </p:graphicFrame>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pic>
        <p:nvPicPr>
          <p:cNvPr id="425" name="Shape 425"/>
          <p:cNvPicPr preferRelativeResize="0"/>
          <p:nvPr/>
        </p:nvPicPr>
        <p:blipFill rotWithShape="1">
          <a:blip r:embed="rId3">
            <a:alphaModFix/>
          </a:blip>
          <a:srcRect l="4551" t="37966" r="81469" b="44747"/>
          <a:stretch/>
        </p:blipFill>
        <p:spPr>
          <a:xfrm>
            <a:off x="613611" y="1251283"/>
            <a:ext cx="1696451" cy="1744580"/>
          </a:xfrm>
          <a:prstGeom prst="rect">
            <a:avLst/>
          </a:prstGeom>
          <a:noFill/>
          <a:ln w="28575">
            <a:noFill/>
          </a:ln>
        </p:spPr>
      </p:pic>
      <p:sp>
        <p:nvSpPr>
          <p:cNvPr id="426" name="Shape 426"/>
          <p:cNvSpPr txBox="1"/>
          <p:nvPr/>
        </p:nvSpPr>
        <p:spPr>
          <a:xfrm>
            <a:off x="2605011" y="5977466"/>
            <a:ext cx="4147289"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i="0" u="none" strike="noStrike" cap="none" baseline="0" dirty="0">
                <a:solidFill>
                  <a:schemeClr val="dk1"/>
                </a:solidFill>
                <a:latin typeface="Times New Roman"/>
                <a:ea typeface="Times New Roman"/>
                <a:cs typeface="Times New Roman"/>
                <a:sym typeface="Times New Roman"/>
              </a:rPr>
              <a:t>Fig </a:t>
            </a:r>
            <a:r>
              <a:rPr lang="en-US" sz="1200" b="1" dirty="0">
                <a:solidFill>
                  <a:schemeClr val="dk1"/>
                </a:solidFill>
                <a:latin typeface="Times New Roman"/>
                <a:ea typeface="Times New Roman"/>
                <a:cs typeface="Times New Roman"/>
                <a:sym typeface="Times New Roman"/>
              </a:rPr>
              <a:t>5</a:t>
            </a:r>
            <a:r>
              <a:rPr lang="en-US" sz="1200" b="1" i="0" u="none" strike="noStrike" cap="none" baseline="0" dirty="0" smtClean="0">
                <a:solidFill>
                  <a:schemeClr val="dk1"/>
                </a:solidFill>
                <a:latin typeface="Times New Roman"/>
                <a:ea typeface="Times New Roman"/>
                <a:cs typeface="Times New Roman"/>
                <a:sym typeface="Times New Roman"/>
              </a:rPr>
              <a:t>: </a:t>
            </a:r>
            <a:r>
              <a:rPr lang="en-US" sz="1200" b="1" i="0" u="none" strike="noStrike" cap="none" baseline="0" dirty="0">
                <a:solidFill>
                  <a:schemeClr val="dk1"/>
                </a:solidFill>
                <a:latin typeface="Times New Roman"/>
                <a:ea typeface="Times New Roman"/>
                <a:cs typeface="Times New Roman"/>
                <a:sym typeface="Times New Roman"/>
              </a:rPr>
              <a:t>Flow diagram showing the steps of Manufacturing </a:t>
            </a:r>
          </a:p>
        </p:txBody>
      </p:sp>
      <p:sp>
        <p:nvSpPr>
          <p:cNvPr id="427" name="Shape 427"/>
          <p:cNvSpPr txBox="1"/>
          <p:nvPr/>
        </p:nvSpPr>
        <p:spPr>
          <a:xfrm>
            <a:off x="2118100" y="8021"/>
            <a:ext cx="506019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dirty="0">
                <a:solidFill>
                  <a:srgbClr val="FF0000"/>
                </a:solidFill>
                <a:latin typeface="Times New Roman"/>
                <a:ea typeface="Times New Roman"/>
                <a:cs typeface="Times New Roman"/>
                <a:sym typeface="Times New Roman"/>
              </a:rPr>
              <a:t>Methods and Experiments </a:t>
            </a:r>
          </a:p>
        </p:txBody>
      </p:sp>
      <p:sp>
        <p:nvSpPr>
          <p:cNvPr id="3" name="TextBox 2"/>
          <p:cNvSpPr txBox="1"/>
          <p:nvPr/>
        </p:nvSpPr>
        <p:spPr>
          <a:xfrm>
            <a:off x="782052" y="3202921"/>
            <a:ext cx="1770036" cy="307777"/>
          </a:xfrm>
          <a:prstGeom prst="rect">
            <a:avLst/>
          </a:prstGeom>
          <a:noFill/>
        </p:spPr>
        <p:txBody>
          <a:bodyPr wrap="none" rtlCol="0">
            <a:spAutoFit/>
          </a:bodyPr>
          <a:lstStyle/>
          <a:p>
            <a:r>
              <a:rPr lang="en-US" b="1" dirty="0" smtClean="0">
                <a:solidFill>
                  <a:srgbClr val="FF0000"/>
                </a:solidFill>
              </a:rPr>
              <a:t>SENS Preparation </a:t>
            </a:r>
            <a:endParaRPr lang="en-US" b="1" dirty="0">
              <a:solidFill>
                <a:srgbClr val="FF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1004" y="1431423"/>
            <a:ext cx="1609619" cy="146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208" y="1452813"/>
            <a:ext cx="3024187"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924522" y="3166825"/>
            <a:ext cx="1792478" cy="523220"/>
          </a:xfrm>
          <a:prstGeom prst="rect">
            <a:avLst/>
          </a:prstGeom>
          <a:noFill/>
        </p:spPr>
        <p:txBody>
          <a:bodyPr wrap="none" rtlCol="0">
            <a:spAutoFit/>
          </a:bodyPr>
          <a:lstStyle/>
          <a:p>
            <a:pPr algn="ctr"/>
            <a:r>
              <a:rPr lang="en-US" b="1" i="1" dirty="0" err="1" smtClean="0">
                <a:solidFill>
                  <a:srgbClr val="FF0000"/>
                </a:solidFill>
              </a:rPr>
              <a:t>i</a:t>
            </a:r>
            <a:r>
              <a:rPr lang="en-US" b="1" i="1" dirty="0" smtClean="0">
                <a:solidFill>
                  <a:srgbClr val="FF0000"/>
                </a:solidFill>
              </a:rPr>
              <a:t>-SENS </a:t>
            </a:r>
            <a:r>
              <a:rPr lang="en-US" b="1" dirty="0" smtClean="0">
                <a:solidFill>
                  <a:srgbClr val="FF0000"/>
                </a:solidFill>
              </a:rPr>
              <a:t>TDS BASE </a:t>
            </a:r>
          </a:p>
          <a:p>
            <a:pPr algn="ctr"/>
            <a:r>
              <a:rPr lang="en-US" b="1" dirty="0" smtClean="0">
                <a:solidFill>
                  <a:srgbClr val="FF0000"/>
                </a:solidFill>
              </a:rPr>
              <a:t>Preparation</a:t>
            </a:r>
            <a:endParaRPr lang="en-US" b="1" dirty="0">
              <a:solidFill>
                <a:srgbClr val="FF0000"/>
              </a:solidFill>
            </a:endParaRPr>
          </a:p>
        </p:txBody>
      </p:sp>
      <p:sp>
        <p:nvSpPr>
          <p:cNvPr id="13" name="TextBox 12"/>
          <p:cNvSpPr txBox="1"/>
          <p:nvPr/>
        </p:nvSpPr>
        <p:spPr>
          <a:xfrm>
            <a:off x="5823937" y="3177366"/>
            <a:ext cx="2133918" cy="307777"/>
          </a:xfrm>
          <a:prstGeom prst="rect">
            <a:avLst/>
          </a:prstGeom>
          <a:noFill/>
        </p:spPr>
        <p:txBody>
          <a:bodyPr wrap="none" rtlCol="0">
            <a:spAutoFit/>
          </a:bodyPr>
          <a:lstStyle/>
          <a:p>
            <a:r>
              <a:rPr lang="en-US" b="1" i="1" dirty="0" err="1" smtClean="0">
                <a:solidFill>
                  <a:srgbClr val="FF0000"/>
                </a:solidFill>
              </a:rPr>
              <a:t>i</a:t>
            </a:r>
            <a:r>
              <a:rPr lang="en-US" b="1" i="1" dirty="0" smtClean="0">
                <a:solidFill>
                  <a:srgbClr val="FF0000"/>
                </a:solidFill>
              </a:rPr>
              <a:t>-SENS </a:t>
            </a:r>
            <a:r>
              <a:rPr lang="en-US" b="1" dirty="0" smtClean="0">
                <a:solidFill>
                  <a:srgbClr val="FF0000"/>
                </a:solidFill>
              </a:rPr>
              <a:t>Coating on Felt</a:t>
            </a:r>
            <a:endParaRPr lang="en-US" b="1" dirty="0">
              <a:solidFill>
                <a:srgbClr val="FF0000"/>
              </a:solidFill>
            </a:endParaRPr>
          </a:p>
        </p:txBody>
      </p:sp>
      <p:sp>
        <p:nvSpPr>
          <p:cNvPr id="4" name="Rectangle 3"/>
          <p:cNvSpPr/>
          <p:nvPr/>
        </p:nvSpPr>
        <p:spPr>
          <a:xfrm>
            <a:off x="457200" y="794084"/>
            <a:ext cx="8458200" cy="51833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p:cNvSpPr/>
          <p:nvPr/>
        </p:nvSpPr>
        <p:spPr>
          <a:xfrm>
            <a:off x="1852863" y="2057401"/>
            <a:ext cx="1612232" cy="93846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374361" y="2165518"/>
            <a:ext cx="1006847" cy="734094"/>
          </a:xfrm>
          <a:prstGeom prst="rightArrow">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6396246" y="2319085"/>
            <a:ext cx="1049039" cy="48126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Shape 425"/>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35000" contrast="-26000"/>
                    </a14:imgEffect>
                  </a14:imgLayer>
                </a14:imgProps>
              </a:ext>
            </a:extLst>
          </a:blip>
          <a:srcRect l="5044" t="56347" r="4660" b="9081"/>
          <a:stretch/>
        </p:blipFill>
        <p:spPr>
          <a:xfrm>
            <a:off x="1285116" y="3651024"/>
            <a:ext cx="6605337" cy="1900989"/>
          </a:xfrm>
          <a:prstGeom prst="rect">
            <a:avLst/>
          </a:prstGeom>
          <a:noFill/>
          <a:ln w="28575">
            <a:solidFill>
              <a:srgbClr val="FF0000"/>
            </a:solid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ftr" idx="11"/>
          </p:nvPr>
        </p:nvSpPr>
        <p:spPr>
          <a:xfrm>
            <a:off x="659164" y="6356350"/>
            <a:ext cx="8027634" cy="365125"/>
          </a:xfrm>
          <a:prstGeom prst="rect">
            <a:avLst/>
          </a:prstGeom>
          <a:noFill/>
          <a:ln>
            <a:noFill/>
          </a:ln>
        </p:spPr>
        <p:txBody>
          <a:bodyPr lIns="45700" tIns="45700" rIns="91425" bIns="45700" anchor="ctr" anchorCtr="0">
            <a:noAutofit/>
          </a:bodyPr>
          <a:lstStyle/>
          <a:p>
            <a:pPr marL="0" marR="0" lvl="0" indent="0" algn="ctr" rtl="0">
              <a:spcBef>
                <a:spcPts val="0"/>
              </a:spcBef>
              <a:buSzPct val="25000"/>
              <a:buNone/>
            </a:pPr>
            <a:r>
              <a:rPr lang="en-US" sz="1400" b="1" i="0" u="none" strike="noStrike" cap="none" baseline="0">
                <a:solidFill>
                  <a:srgbClr val="595959"/>
                </a:solidFill>
                <a:latin typeface="Times New Roman"/>
                <a:ea typeface="Times New Roman"/>
                <a:cs typeface="Times New Roman"/>
                <a:sym typeface="Times New Roman"/>
              </a:rPr>
              <a:t>Ascent Pharmaceuticals Inc. Drug Delivery Center</a:t>
            </a:r>
          </a:p>
        </p:txBody>
      </p:sp>
      <p:sp>
        <p:nvSpPr>
          <p:cNvPr id="254" name="Shape 254"/>
          <p:cNvSpPr txBox="1"/>
          <p:nvPr/>
        </p:nvSpPr>
        <p:spPr>
          <a:xfrm>
            <a:off x="3718850" y="920233"/>
            <a:ext cx="1957737"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baseline="0">
                <a:solidFill>
                  <a:schemeClr val="dk1"/>
                </a:solidFill>
                <a:latin typeface="Times New Roman"/>
                <a:ea typeface="Times New Roman"/>
                <a:cs typeface="Times New Roman"/>
                <a:sym typeface="Times New Roman"/>
              </a:rPr>
              <a:t>Phase Diagram</a:t>
            </a:r>
          </a:p>
        </p:txBody>
      </p:sp>
      <p:pic>
        <p:nvPicPr>
          <p:cNvPr id="255" name="Shape 255"/>
          <p:cNvPicPr preferRelativeResize="0"/>
          <p:nvPr/>
        </p:nvPicPr>
        <p:blipFill rotWithShape="1">
          <a:blip r:embed="rId3">
            <a:alphaModFix/>
          </a:blip>
          <a:srcRect/>
          <a:stretch/>
        </p:blipFill>
        <p:spPr>
          <a:xfrm>
            <a:off x="7748586" y="5943600"/>
            <a:ext cx="1395412" cy="914400"/>
          </a:xfrm>
          <a:prstGeom prst="rect">
            <a:avLst/>
          </a:prstGeom>
          <a:noFill/>
          <a:ln>
            <a:noFill/>
          </a:ln>
        </p:spPr>
      </p:pic>
      <p:sp>
        <p:nvSpPr>
          <p:cNvPr id="256" name="Shape 256"/>
          <p:cNvSpPr txBox="1"/>
          <p:nvPr/>
        </p:nvSpPr>
        <p:spPr>
          <a:xfrm>
            <a:off x="3581400" y="152400"/>
            <a:ext cx="2213266"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a:solidFill>
                  <a:srgbClr val="000000"/>
                </a:solidFill>
                <a:latin typeface="Times New Roman"/>
                <a:ea typeface="Times New Roman"/>
                <a:cs typeface="Times New Roman"/>
                <a:sym typeface="Times New Roman"/>
              </a:rPr>
              <a:t>Introduction</a:t>
            </a:r>
          </a:p>
        </p:txBody>
      </p:sp>
      <p:pic>
        <p:nvPicPr>
          <p:cNvPr id="257" name="Shape 257"/>
          <p:cNvPicPr preferRelativeResize="0"/>
          <p:nvPr/>
        </p:nvPicPr>
        <p:blipFill rotWithShape="1">
          <a:blip r:embed="rId4">
            <a:alphaModFix/>
          </a:blip>
          <a:srcRect l="26313" r="-5253"/>
          <a:stretch/>
        </p:blipFill>
        <p:spPr>
          <a:xfrm>
            <a:off x="1752600" y="1752600"/>
            <a:ext cx="5486399" cy="4016374"/>
          </a:xfrm>
          <a:prstGeom prst="rect">
            <a:avLst/>
          </a:prstGeom>
          <a:noFill/>
          <a:ln>
            <a:noFill/>
          </a:ln>
        </p:spPr>
      </p:pic>
      <p:sp>
        <p:nvSpPr>
          <p:cNvPr id="258" name="Shape 258"/>
          <p:cNvSpPr txBox="1"/>
          <p:nvPr/>
        </p:nvSpPr>
        <p:spPr>
          <a:xfrm>
            <a:off x="3733800" y="5715000"/>
            <a:ext cx="1685077"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i="0" u="none" strike="noStrike" cap="none" baseline="0" dirty="0">
                <a:solidFill>
                  <a:schemeClr val="dk1"/>
                </a:solidFill>
                <a:latin typeface="Times New Roman"/>
                <a:ea typeface="Times New Roman"/>
                <a:cs typeface="Times New Roman"/>
                <a:sym typeface="Times New Roman"/>
              </a:rPr>
              <a:t>Fig </a:t>
            </a:r>
            <a:r>
              <a:rPr lang="en-US" sz="1200" b="1" i="0" u="none" strike="noStrike" cap="none" baseline="0" dirty="0" smtClean="0">
                <a:solidFill>
                  <a:schemeClr val="dk1"/>
                </a:solidFill>
                <a:latin typeface="Times New Roman"/>
                <a:ea typeface="Times New Roman"/>
                <a:cs typeface="Times New Roman"/>
                <a:sym typeface="Times New Roman"/>
              </a:rPr>
              <a:t>6: </a:t>
            </a:r>
            <a:r>
              <a:rPr lang="en-US" sz="1200" b="1" i="0" u="none" strike="noStrike" cap="none" baseline="0" dirty="0">
                <a:solidFill>
                  <a:schemeClr val="dk1"/>
                </a:solidFill>
                <a:latin typeface="Times New Roman"/>
                <a:ea typeface="Times New Roman"/>
                <a:cs typeface="Times New Roman"/>
                <a:sym typeface="Times New Roman"/>
              </a:rPr>
              <a:t>Phase Diagram</a:t>
            </a:r>
          </a:p>
        </p:txBody>
      </p:sp>
      <p:sp>
        <p:nvSpPr>
          <p:cNvPr id="2" name="TextBox 1"/>
          <p:cNvSpPr txBox="1"/>
          <p:nvPr/>
        </p:nvSpPr>
        <p:spPr>
          <a:xfrm>
            <a:off x="6316579" y="2815389"/>
            <a:ext cx="2004075" cy="307777"/>
          </a:xfrm>
          <a:prstGeom prst="rect">
            <a:avLst/>
          </a:prstGeom>
          <a:noFill/>
        </p:spPr>
        <p:txBody>
          <a:bodyPr wrap="none" rtlCol="0">
            <a:spAutoFit/>
          </a:bodyPr>
          <a:lstStyle/>
          <a:p>
            <a:r>
              <a:rPr lang="en-US" b="1" u="sng" dirty="0" smtClean="0"/>
              <a:t>Stable </a:t>
            </a:r>
            <a:r>
              <a:rPr lang="en-US" b="1" u="sng" dirty="0" err="1" smtClean="0"/>
              <a:t>Nanoemulsion</a:t>
            </a:r>
            <a:endParaRPr lang="en-US" b="1" u="sng" dirty="0"/>
          </a:p>
        </p:txBody>
      </p:sp>
      <p:cxnSp>
        <p:nvCxnSpPr>
          <p:cNvPr id="4" name="Straight Arrow Connector 3"/>
          <p:cNvCxnSpPr/>
          <p:nvPr/>
        </p:nvCxnSpPr>
        <p:spPr>
          <a:xfrm flipV="1">
            <a:off x="4576338" y="2969277"/>
            <a:ext cx="1595862" cy="25518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03494" y="3768808"/>
            <a:ext cx="2085827" cy="307777"/>
          </a:xfrm>
          <a:prstGeom prst="rect">
            <a:avLst/>
          </a:prstGeom>
          <a:noFill/>
        </p:spPr>
        <p:txBody>
          <a:bodyPr wrap="none" rtlCol="0">
            <a:spAutoFit/>
          </a:bodyPr>
          <a:lstStyle/>
          <a:p>
            <a:r>
              <a:rPr lang="en-US" dirty="0" smtClean="0"/>
              <a:t>Unstable </a:t>
            </a:r>
            <a:r>
              <a:rPr lang="en-US" dirty="0" err="1" smtClean="0"/>
              <a:t>Nanoemulsion</a:t>
            </a:r>
            <a:endParaRPr lang="en-US" dirty="0"/>
          </a:p>
        </p:txBody>
      </p:sp>
      <p:sp>
        <p:nvSpPr>
          <p:cNvPr id="12" name="TextBox 11"/>
          <p:cNvSpPr txBox="1"/>
          <p:nvPr/>
        </p:nvSpPr>
        <p:spPr>
          <a:xfrm>
            <a:off x="6421102" y="4576010"/>
            <a:ext cx="1398140" cy="307777"/>
          </a:xfrm>
          <a:prstGeom prst="rect">
            <a:avLst/>
          </a:prstGeom>
          <a:noFill/>
        </p:spPr>
        <p:txBody>
          <a:bodyPr wrap="none" rtlCol="0">
            <a:spAutoFit/>
          </a:bodyPr>
          <a:lstStyle/>
          <a:p>
            <a:r>
              <a:rPr lang="en-US" dirty="0" err="1" smtClean="0"/>
              <a:t>Macroemulsion</a:t>
            </a:r>
            <a:endParaRPr lang="en-US" dirty="0"/>
          </a:p>
        </p:txBody>
      </p:sp>
      <p:sp>
        <p:nvSpPr>
          <p:cNvPr id="13" name="TextBox 12"/>
          <p:cNvSpPr txBox="1"/>
          <p:nvPr/>
        </p:nvSpPr>
        <p:spPr>
          <a:xfrm>
            <a:off x="5241758" y="1752600"/>
            <a:ext cx="1338828" cy="307777"/>
          </a:xfrm>
          <a:prstGeom prst="rect">
            <a:avLst/>
          </a:prstGeom>
          <a:noFill/>
        </p:spPr>
        <p:txBody>
          <a:bodyPr wrap="none" rtlCol="0">
            <a:spAutoFit/>
          </a:bodyPr>
          <a:lstStyle/>
          <a:p>
            <a:r>
              <a:rPr lang="en-US" dirty="0" err="1" smtClean="0"/>
              <a:t>Microemulsion</a:t>
            </a:r>
            <a:endParaRPr lang="en-US" dirty="0"/>
          </a:p>
        </p:txBody>
      </p:sp>
    </p:spTree>
  </p:cSld>
  <p:clrMapOvr>
    <a:masterClrMapping/>
  </p:clrMapOvr>
  <p:transition spd="slow">
    <p:cut/>
  </p:transition>
</p:sld>
</file>

<file path=ppt/theme/theme1.xml><?xml version="1.0" encoding="utf-8"?>
<a:theme xmlns:a="http://schemas.openxmlformats.org/drawingml/2006/main" name="Executiv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1698</TotalTime>
  <Words>2808</Words>
  <Application>Microsoft Office PowerPoint</Application>
  <PresentationFormat>On-screen Show (4:3)</PresentationFormat>
  <Paragraphs>456</Paragraphs>
  <Slides>42</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Quattrocento</vt:lpstr>
      <vt:lpstr>Courier New</vt:lpstr>
      <vt:lpstr>Palatino Linotype</vt:lpstr>
      <vt:lpstr>Questrial</vt:lpstr>
      <vt:lpstr>Times New Roman</vt:lpstr>
      <vt:lpstr>Calibri</vt:lpstr>
      <vt:lpstr>Wingdings</vt:lpstr>
      <vt:lpstr>Executive</vt:lpstr>
      <vt:lpstr>PowerPoint Presentation</vt:lpstr>
      <vt:lpstr>PowerPoint Presentation</vt:lpstr>
      <vt:lpstr>PowerPoint Presentation</vt:lpstr>
      <vt:lpstr>PowerPoint Presentation</vt:lpstr>
      <vt:lpstr>PowerPoint Presentation</vt:lpstr>
      <vt:lpstr> Transdermal Drug Delivery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Sridhar Gumudevelli</dc:creator>
  <cp:lastModifiedBy>Priyanka Verma</cp:lastModifiedBy>
  <cp:revision>35</cp:revision>
  <dcterms:modified xsi:type="dcterms:W3CDTF">2015-10-16T12:44:30Z</dcterms:modified>
</cp:coreProperties>
</file>