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74" r:id="rId2"/>
    <p:sldId id="257" r:id="rId3"/>
    <p:sldId id="258" r:id="rId4"/>
    <p:sldId id="259" r:id="rId5"/>
    <p:sldId id="260" r:id="rId6"/>
    <p:sldId id="276" r:id="rId7"/>
    <p:sldId id="277" r:id="rId8"/>
    <p:sldId id="261" r:id="rId9"/>
    <p:sldId id="262" r:id="rId10"/>
    <p:sldId id="273" r:id="rId11"/>
    <p:sldId id="272" r:id="rId12"/>
    <p:sldId id="263" r:id="rId13"/>
    <p:sldId id="268" r:id="rId14"/>
    <p:sldId id="266" r:id="rId15"/>
    <p:sldId id="270" r:id="rId16"/>
    <p:sldId id="267" r:id="rId17"/>
    <p:sldId id="271"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7A9A"/>
    <a:srgbClr val="0597BF"/>
    <a:srgbClr val="0066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88" autoAdjust="0"/>
    <p:restoredTop sz="83126" autoAdjust="0"/>
  </p:normalViewPr>
  <p:slideViewPr>
    <p:cSldViewPr>
      <p:cViewPr>
        <p:scale>
          <a:sx n="50" d="100"/>
          <a:sy n="50" d="100"/>
        </p:scale>
        <p:origin x="-1308" y="-24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5A3022-5BED-476A-BFD7-F4AEEA1CA4D7}" type="datetimeFigureOut">
              <a:rPr lang="en-AU" smtClean="0"/>
              <a:pPr/>
              <a:t>20/07/2014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04A71B-9155-4F5C-865F-B1AD67879832}" type="slidenum">
              <a:rPr lang="en-AU" smtClean="0"/>
              <a:pPr/>
              <a:t>‹#›</a:t>
            </a:fld>
            <a:endParaRPr lang="en-AU"/>
          </a:p>
        </p:txBody>
      </p:sp>
    </p:spTree>
    <p:extLst>
      <p:ext uri="{BB962C8B-B14F-4D97-AF65-F5344CB8AC3E}">
        <p14:creationId xmlns:p14="http://schemas.microsoft.com/office/powerpoint/2010/main" xmlns="" val="3182207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i="1" dirty="0" smtClean="0"/>
              <a:t>Pseudomonas aeruginosa </a:t>
            </a:r>
            <a:r>
              <a:rPr lang="en-AU" dirty="0" smtClean="0"/>
              <a:t>is a Gram negative aerobic rod-shaped bacterium that is ubiquitous in the environment, living in the soil, in water and on plant and animal tissues</a:t>
            </a:r>
            <a:r>
              <a:rPr lang="en-AU" i="1" dirty="0" smtClean="0"/>
              <a:t>. P. aeruginosa </a:t>
            </a:r>
            <a:r>
              <a:rPr lang="en-AU" dirty="0" smtClean="0"/>
              <a:t>is also an opportunistic human pathogen, causing infections when normal immune defences are disrupted. Burn patients are commonly afflicted with </a:t>
            </a:r>
            <a:r>
              <a:rPr lang="en-AU" i="1" dirty="0" smtClean="0"/>
              <a:t>P. aeruginosa</a:t>
            </a:r>
            <a:r>
              <a:rPr lang="en-AU" dirty="0" smtClean="0"/>
              <a:t> infections. Respiratory </a:t>
            </a:r>
            <a:r>
              <a:rPr lang="en-AU" i="1" dirty="0" smtClean="0"/>
              <a:t>P. aeruginosa </a:t>
            </a:r>
            <a:r>
              <a:rPr lang="en-AU" dirty="0" smtClean="0"/>
              <a:t>infection is the leading reason for morbidity in cystic fibrosis patients. </a:t>
            </a:r>
          </a:p>
          <a:p>
            <a:endParaRPr lang="en-AU" dirty="0"/>
          </a:p>
        </p:txBody>
      </p:sp>
      <p:sp>
        <p:nvSpPr>
          <p:cNvPr id="4" name="Slide Number Placeholder 3"/>
          <p:cNvSpPr>
            <a:spLocks noGrp="1"/>
          </p:cNvSpPr>
          <p:nvPr>
            <p:ph type="sldNum" sz="quarter" idx="10"/>
          </p:nvPr>
        </p:nvSpPr>
        <p:spPr/>
        <p:txBody>
          <a:bodyPr/>
          <a:lstStyle/>
          <a:p>
            <a:fld id="{AB04A71B-9155-4F5C-865F-B1AD67879832}" type="slidenum">
              <a:rPr lang="en-AU" smtClean="0"/>
              <a:pPr/>
              <a:t>2</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There are many possible ways that vegetables can be contaminated by potentially pathogenic bacteria such as </a:t>
            </a:r>
            <a:r>
              <a:rPr lang="en-AU" sz="1200" i="1" kern="1200" dirty="0" smtClean="0">
                <a:solidFill>
                  <a:schemeClr val="tx1"/>
                </a:solidFill>
                <a:effectLst/>
                <a:latin typeface="+mn-lt"/>
                <a:ea typeface="+mn-ea"/>
                <a:cs typeface="+mn-cs"/>
              </a:rPr>
              <a:t>P</a:t>
            </a:r>
            <a:r>
              <a:rPr lang="en-AU" sz="1200" kern="1200" dirty="0" smtClean="0">
                <a:solidFill>
                  <a:schemeClr val="tx1"/>
                </a:solidFill>
                <a:effectLst/>
                <a:latin typeface="+mn-lt"/>
                <a:ea typeface="+mn-ea"/>
                <a:cs typeface="+mn-cs"/>
              </a:rPr>
              <a:t>. </a:t>
            </a:r>
            <a:r>
              <a:rPr lang="en-AU" sz="1200" i="1" kern="1200" dirty="0" err="1" smtClean="0">
                <a:solidFill>
                  <a:schemeClr val="tx1"/>
                </a:solidFill>
                <a:effectLst/>
                <a:latin typeface="+mn-lt"/>
                <a:ea typeface="+mn-ea"/>
                <a:cs typeface="+mn-cs"/>
              </a:rPr>
              <a:t>aeruginosa</a:t>
            </a:r>
            <a:r>
              <a:rPr lang="en-AU" sz="1200" kern="1200" dirty="0" smtClean="0">
                <a:solidFill>
                  <a:schemeClr val="tx1"/>
                </a:solidFill>
                <a:effectLst/>
                <a:latin typeface="+mn-lt"/>
                <a:ea typeface="+mn-ea"/>
                <a:cs typeface="+mn-cs"/>
              </a:rPr>
              <a:t>. Possible ways of contamination include pre-harvesting contamination by the environment such as soil, fertiliser, pesticides and water; post-harvest by farmers; during transportation by couriers; and food preparation by chefs and food handlers </a:t>
            </a:r>
            <a:endParaRPr lang="en-AU" dirty="0" smtClean="0"/>
          </a:p>
          <a:p>
            <a:endParaRPr lang="en-AU" dirty="0"/>
          </a:p>
        </p:txBody>
      </p:sp>
      <p:sp>
        <p:nvSpPr>
          <p:cNvPr id="4" name="Slide Number Placeholder 3"/>
          <p:cNvSpPr>
            <a:spLocks noGrp="1"/>
          </p:cNvSpPr>
          <p:nvPr>
            <p:ph type="sldNum" sz="quarter" idx="10"/>
          </p:nvPr>
        </p:nvSpPr>
        <p:spPr/>
        <p:txBody>
          <a:bodyPr/>
          <a:lstStyle/>
          <a:p>
            <a:fld id="{AB04A71B-9155-4F5C-865F-B1AD67879832}" type="slidenum">
              <a:rPr lang="en-AU" smtClean="0"/>
              <a:pPr/>
              <a:t>3</a:t>
            </a:fld>
            <a:endParaRPr lang="en-AU"/>
          </a:p>
        </p:txBody>
      </p:sp>
    </p:spTree>
    <p:extLst>
      <p:ext uri="{BB962C8B-B14F-4D97-AF65-F5344CB8AC3E}">
        <p14:creationId xmlns:p14="http://schemas.microsoft.com/office/powerpoint/2010/main" xmlns="" val="777642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There are many possible ways that vegetables can be contaminated by potentially pathogenic bacteria such as </a:t>
            </a:r>
            <a:r>
              <a:rPr lang="en-AU" sz="1200" i="1" kern="1200" dirty="0" smtClean="0">
                <a:solidFill>
                  <a:schemeClr val="tx1"/>
                </a:solidFill>
                <a:effectLst/>
                <a:latin typeface="+mn-lt"/>
                <a:ea typeface="+mn-ea"/>
                <a:cs typeface="+mn-cs"/>
              </a:rPr>
              <a:t>P</a:t>
            </a:r>
            <a:r>
              <a:rPr lang="en-AU" sz="1200" kern="1200" dirty="0" smtClean="0">
                <a:solidFill>
                  <a:schemeClr val="tx1"/>
                </a:solidFill>
                <a:effectLst/>
                <a:latin typeface="+mn-lt"/>
                <a:ea typeface="+mn-ea"/>
                <a:cs typeface="+mn-cs"/>
              </a:rPr>
              <a:t>. </a:t>
            </a:r>
            <a:r>
              <a:rPr lang="en-AU" sz="1200" i="1" kern="1200" dirty="0" err="1" smtClean="0">
                <a:solidFill>
                  <a:schemeClr val="tx1"/>
                </a:solidFill>
                <a:effectLst/>
                <a:latin typeface="+mn-lt"/>
                <a:ea typeface="+mn-ea"/>
                <a:cs typeface="+mn-cs"/>
              </a:rPr>
              <a:t>aeruginosa</a:t>
            </a:r>
            <a:r>
              <a:rPr lang="en-AU" sz="1200" kern="1200" dirty="0" smtClean="0">
                <a:solidFill>
                  <a:schemeClr val="tx1"/>
                </a:solidFill>
                <a:effectLst/>
                <a:latin typeface="+mn-lt"/>
                <a:ea typeface="+mn-ea"/>
                <a:cs typeface="+mn-cs"/>
              </a:rPr>
              <a:t>. Possible ways of contamination include pre-harvesting contamination by the environment such as soil, fertiliser, pesticides and water; post-harvest by farmers; during transportation by couriers; and food preparation by chefs and food handlers </a:t>
            </a:r>
            <a:endParaRPr lang="en-AU" dirty="0"/>
          </a:p>
        </p:txBody>
      </p:sp>
      <p:sp>
        <p:nvSpPr>
          <p:cNvPr id="4" name="Slide Number Placeholder 3"/>
          <p:cNvSpPr>
            <a:spLocks noGrp="1"/>
          </p:cNvSpPr>
          <p:nvPr>
            <p:ph type="sldNum" sz="quarter" idx="10"/>
          </p:nvPr>
        </p:nvSpPr>
        <p:spPr/>
        <p:txBody>
          <a:bodyPr/>
          <a:lstStyle/>
          <a:p>
            <a:fld id="{AB04A71B-9155-4F5C-865F-B1AD67879832}" type="slidenum">
              <a:rPr lang="en-AU" smtClean="0"/>
              <a:pPr/>
              <a:t>4</a:t>
            </a:fld>
            <a:endParaRPr lang="en-AU"/>
          </a:p>
        </p:txBody>
      </p:sp>
    </p:spTree>
    <p:extLst>
      <p:ext uri="{BB962C8B-B14F-4D97-AF65-F5344CB8AC3E}">
        <p14:creationId xmlns:p14="http://schemas.microsoft.com/office/powerpoint/2010/main" xmlns="" val="1144587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initial methods used to identify potential </a:t>
            </a:r>
            <a:r>
              <a:rPr lang="en-AU" dirty="0" err="1" smtClean="0"/>
              <a:t>Ps.a</a:t>
            </a:r>
            <a:r>
              <a:rPr lang="en-AU" dirty="0" smtClean="0"/>
              <a:t> were phenotypic ones, traditional</a:t>
            </a:r>
            <a:r>
              <a:rPr lang="en-AU" baseline="0" dirty="0" smtClean="0"/>
              <a:t> cultural and biochemical characteristics.</a:t>
            </a:r>
            <a:endParaRPr lang="en-AU" dirty="0"/>
          </a:p>
        </p:txBody>
      </p:sp>
      <p:sp>
        <p:nvSpPr>
          <p:cNvPr id="4" name="Slide Number Placeholder 3"/>
          <p:cNvSpPr>
            <a:spLocks noGrp="1"/>
          </p:cNvSpPr>
          <p:nvPr>
            <p:ph type="sldNum" sz="quarter" idx="10"/>
          </p:nvPr>
        </p:nvSpPr>
        <p:spPr/>
        <p:txBody>
          <a:bodyPr/>
          <a:lstStyle/>
          <a:p>
            <a:fld id="{AB04A71B-9155-4F5C-865F-B1AD67879832}" type="slidenum">
              <a:rPr lang="en-AU" smtClean="0"/>
              <a:pPr/>
              <a:t>5</a:t>
            </a:fld>
            <a:endParaRPr lang="en-AU"/>
          </a:p>
        </p:txBody>
      </p:sp>
    </p:spTree>
    <p:extLst>
      <p:ext uri="{BB962C8B-B14F-4D97-AF65-F5344CB8AC3E}">
        <p14:creationId xmlns:p14="http://schemas.microsoft.com/office/powerpoint/2010/main" xmlns="" val="2972756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AU" sz="1200" kern="1200" dirty="0" err="1" smtClean="0">
                <a:solidFill>
                  <a:schemeClr val="tx1"/>
                </a:solidFill>
                <a:effectLst/>
                <a:latin typeface="+mn-lt"/>
                <a:ea typeface="+mn-ea"/>
                <a:cs typeface="+mn-cs"/>
              </a:rPr>
              <a:t>Phenotyping</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vs</a:t>
            </a:r>
            <a:r>
              <a:rPr lang="en-AU" sz="1200" kern="1200" dirty="0" smtClean="0">
                <a:solidFill>
                  <a:schemeClr val="tx1"/>
                </a:solidFill>
                <a:effectLst/>
                <a:latin typeface="+mn-lt"/>
                <a:ea typeface="+mn-ea"/>
                <a:cs typeface="+mn-cs"/>
              </a:rPr>
              <a:t> Genotyping</a:t>
            </a:r>
          </a:p>
          <a:p>
            <a:r>
              <a:rPr lang="en-AU" sz="1200" kern="1200" dirty="0" smtClean="0">
                <a:solidFill>
                  <a:schemeClr val="tx1"/>
                </a:solidFill>
                <a:effectLst/>
                <a:latin typeface="+mn-lt"/>
                <a:ea typeface="+mn-ea"/>
                <a:cs typeface="+mn-cs"/>
              </a:rPr>
              <a:t>Phenotypic methods have some advantages due to relatively low costs. Disadvantages can include slow bacterial growth time; alterations in biochemistry profiles, phenotype and gene expression; as well as most phenotypic methods’ low discriminatory power (</a:t>
            </a:r>
            <a:r>
              <a:rPr lang="en-AU" sz="1200" kern="1200" dirty="0" err="1" smtClean="0">
                <a:solidFill>
                  <a:schemeClr val="tx1"/>
                </a:solidFill>
                <a:effectLst/>
                <a:latin typeface="+mn-lt"/>
                <a:ea typeface="+mn-ea"/>
                <a:cs typeface="+mn-cs"/>
              </a:rPr>
              <a:t>Downes</a:t>
            </a:r>
            <a:r>
              <a:rPr lang="en-AU" sz="1200" kern="1200" dirty="0" smtClean="0">
                <a:solidFill>
                  <a:schemeClr val="tx1"/>
                </a:solidFill>
                <a:effectLst/>
                <a:latin typeface="+mn-lt"/>
                <a:ea typeface="+mn-ea"/>
                <a:cs typeface="+mn-cs"/>
              </a:rPr>
              <a:t> and </a:t>
            </a:r>
            <a:r>
              <a:rPr lang="en-AU" sz="1200" kern="1200" dirty="0" err="1" smtClean="0">
                <a:solidFill>
                  <a:schemeClr val="tx1"/>
                </a:solidFill>
                <a:effectLst/>
                <a:latin typeface="+mn-lt"/>
                <a:ea typeface="+mn-ea"/>
                <a:cs typeface="+mn-cs"/>
              </a:rPr>
              <a:t>Itō</a:t>
            </a:r>
            <a:r>
              <a:rPr lang="en-AU" sz="1200" kern="1200" dirty="0" smtClean="0">
                <a:solidFill>
                  <a:schemeClr val="tx1"/>
                </a:solidFill>
                <a:effectLst/>
                <a:latin typeface="+mn-lt"/>
                <a:ea typeface="+mn-ea"/>
                <a:cs typeface="+mn-cs"/>
              </a:rPr>
              <a:t>, 2001; </a:t>
            </a:r>
            <a:r>
              <a:rPr lang="en-AU" sz="1200" kern="1200" dirty="0" err="1" smtClean="0">
                <a:solidFill>
                  <a:schemeClr val="tx1"/>
                </a:solidFill>
                <a:effectLst/>
                <a:latin typeface="+mn-lt"/>
                <a:ea typeface="+mn-ea"/>
                <a:cs typeface="+mn-cs"/>
              </a:rPr>
              <a:t>Kapperud</a:t>
            </a:r>
            <a:r>
              <a:rPr lang="en-AU" sz="1200" i="1" kern="1200" dirty="0" smtClean="0">
                <a:solidFill>
                  <a:schemeClr val="tx1"/>
                </a:solidFill>
                <a:effectLst/>
                <a:latin typeface="+mn-lt"/>
                <a:ea typeface="+mn-ea"/>
                <a:cs typeface="+mn-cs"/>
              </a:rPr>
              <a:t> et al.</a:t>
            </a:r>
            <a:r>
              <a:rPr lang="en-AU" sz="1200" kern="1200" dirty="0" smtClean="0">
                <a:solidFill>
                  <a:schemeClr val="tx1"/>
                </a:solidFill>
                <a:effectLst/>
                <a:latin typeface="+mn-lt"/>
                <a:ea typeface="+mn-ea"/>
                <a:cs typeface="+mn-cs"/>
              </a:rPr>
              <a:t>, 1990).</a:t>
            </a:r>
          </a:p>
          <a:p>
            <a:r>
              <a:rPr lang="en-AU" sz="1200" kern="1200" dirty="0" smtClean="0">
                <a:solidFill>
                  <a:schemeClr val="tx1"/>
                </a:solidFill>
                <a:effectLst/>
                <a:latin typeface="+mn-lt"/>
                <a:ea typeface="+mn-ea"/>
                <a:cs typeface="+mn-cs"/>
              </a:rPr>
              <a:t>Real-time PCR (RT-PCR) is a PCR technique which allows quantitation of </a:t>
            </a:r>
            <a:r>
              <a:rPr lang="en-AU" sz="1200" kern="1200" dirty="0" err="1" smtClean="0">
                <a:solidFill>
                  <a:schemeClr val="tx1"/>
                </a:solidFill>
                <a:effectLst/>
                <a:latin typeface="+mn-lt"/>
                <a:ea typeface="+mn-ea"/>
                <a:cs typeface="+mn-cs"/>
              </a:rPr>
              <a:t>amplicons</a:t>
            </a:r>
            <a:r>
              <a:rPr lang="en-AU" sz="1200" kern="1200" dirty="0" smtClean="0">
                <a:solidFill>
                  <a:schemeClr val="tx1"/>
                </a:solidFill>
                <a:effectLst/>
                <a:latin typeface="+mn-lt"/>
                <a:ea typeface="+mn-ea"/>
                <a:cs typeface="+mn-cs"/>
              </a:rPr>
              <a:t> in real time. In RT-PCR, the increase in </a:t>
            </a:r>
            <a:r>
              <a:rPr lang="en-AU" sz="1200" kern="1200" dirty="0" err="1" smtClean="0">
                <a:solidFill>
                  <a:schemeClr val="tx1"/>
                </a:solidFill>
                <a:effectLst/>
                <a:latin typeface="+mn-lt"/>
                <a:ea typeface="+mn-ea"/>
                <a:cs typeface="+mn-cs"/>
              </a:rPr>
              <a:t>amplicons</a:t>
            </a:r>
            <a:r>
              <a:rPr lang="en-AU" sz="1200" kern="1200" dirty="0" smtClean="0">
                <a:solidFill>
                  <a:schemeClr val="tx1"/>
                </a:solidFill>
                <a:effectLst/>
                <a:latin typeface="+mn-lt"/>
                <a:ea typeface="+mn-ea"/>
                <a:cs typeface="+mn-cs"/>
              </a:rPr>
              <a:t> is monitored using the </a:t>
            </a:r>
            <a:r>
              <a:rPr lang="en-AU" sz="1200" kern="1200" dirty="0" err="1" smtClean="0">
                <a:solidFill>
                  <a:schemeClr val="tx1"/>
                </a:solidFill>
                <a:effectLst/>
                <a:latin typeface="+mn-lt"/>
                <a:ea typeface="+mn-ea"/>
                <a:cs typeface="+mn-cs"/>
              </a:rPr>
              <a:t>labeling</a:t>
            </a:r>
            <a:r>
              <a:rPr lang="en-AU" sz="1200" kern="1200" dirty="0" smtClean="0">
                <a:solidFill>
                  <a:schemeClr val="tx1"/>
                </a:solidFill>
                <a:effectLst/>
                <a:latin typeface="+mn-lt"/>
                <a:ea typeface="+mn-ea"/>
                <a:cs typeface="+mn-cs"/>
              </a:rPr>
              <a:t> of primers (Forbes, </a:t>
            </a:r>
            <a:r>
              <a:rPr lang="en-AU" sz="1200" kern="1200" dirty="0" err="1" smtClean="0">
                <a:solidFill>
                  <a:schemeClr val="tx1"/>
                </a:solidFill>
                <a:effectLst/>
                <a:latin typeface="+mn-lt"/>
                <a:ea typeface="+mn-ea"/>
                <a:cs typeface="+mn-cs"/>
              </a:rPr>
              <a:t>Sahm</a:t>
            </a:r>
            <a:r>
              <a:rPr lang="en-AU" sz="1200" kern="1200" dirty="0" smtClean="0">
                <a:solidFill>
                  <a:schemeClr val="tx1"/>
                </a:solidFill>
                <a:effectLst/>
                <a:latin typeface="+mn-lt"/>
                <a:ea typeface="+mn-ea"/>
                <a:cs typeface="+mn-cs"/>
              </a:rPr>
              <a:t> and </a:t>
            </a:r>
            <a:r>
              <a:rPr lang="en-AU" sz="1200" kern="1200" dirty="0" err="1" smtClean="0">
                <a:solidFill>
                  <a:schemeClr val="tx1"/>
                </a:solidFill>
                <a:effectLst/>
                <a:latin typeface="+mn-lt"/>
                <a:ea typeface="+mn-ea"/>
                <a:cs typeface="+mn-cs"/>
              </a:rPr>
              <a:t>Weissfeld</a:t>
            </a:r>
            <a:r>
              <a:rPr lang="en-AU" sz="1200" kern="1200" dirty="0" smtClean="0">
                <a:solidFill>
                  <a:schemeClr val="tx1"/>
                </a:solidFill>
                <a:effectLst/>
                <a:latin typeface="+mn-lt"/>
                <a:ea typeface="+mn-ea"/>
                <a:cs typeface="+mn-cs"/>
              </a:rPr>
              <a:t>, 2007) by </a:t>
            </a:r>
            <a:r>
              <a:rPr lang="en-AU" sz="1200" kern="1200" dirty="0" err="1" smtClean="0">
                <a:solidFill>
                  <a:schemeClr val="tx1"/>
                </a:solidFill>
                <a:effectLst/>
                <a:latin typeface="+mn-lt"/>
                <a:ea typeface="+mn-ea"/>
                <a:cs typeface="+mn-cs"/>
              </a:rPr>
              <a:t>oligoprobes</a:t>
            </a:r>
            <a:r>
              <a:rPr lang="en-AU" sz="1200" kern="1200" dirty="0" smtClean="0">
                <a:solidFill>
                  <a:schemeClr val="tx1"/>
                </a:solidFill>
                <a:effectLst/>
                <a:latin typeface="+mn-lt"/>
                <a:ea typeface="+mn-ea"/>
                <a:cs typeface="+mn-cs"/>
              </a:rPr>
              <a:t> or fluorescent molecules.</a:t>
            </a:r>
          </a:p>
          <a:p>
            <a:r>
              <a:rPr lang="en-AU" sz="1200" kern="1200" dirty="0" smtClean="0">
                <a:solidFill>
                  <a:schemeClr val="tx1"/>
                </a:solidFill>
                <a:effectLst/>
                <a:latin typeface="+mn-lt"/>
                <a:ea typeface="+mn-ea"/>
                <a:cs typeface="+mn-cs"/>
              </a:rPr>
              <a:t>A variation on this technique for </a:t>
            </a:r>
            <a:r>
              <a:rPr lang="en-AU" sz="1200" i="1" kern="1200" dirty="0" smtClean="0">
                <a:solidFill>
                  <a:schemeClr val="tx1"/>
                </a:solidFill>
                <a:effectLst/>
                <a:latin typeface="+mn-lt"/>
                <a:ea typeface="+mn-ea"/>
                <a:cs typeface="+mn-cs"/>
              </a:rPr>
              <a:t>P</a:t>
            </a:r>
            <a:r>
              <a:rPr lang="en-AU" sz="1200" kern="1200" dirty="0" smtClean="0">
                <a:solidFill>
                  <a:schemeClr val="tx1"/>
                </a:solidFill>
                <a:effectLst/>
                <a:latin typeface="+mn-lt"/>
                <a:ea typeface="+mn-ea"/>
                <a:cs typeface="+mn-cs"/>
              </a:rPr>
              <a:t>. </a:t>
            </a:r>
            <a:r>
              <a:rPr lang="en-AU" sz="1200" i="1" kern="1200" dirty="0" err="1" smtClean="0">
                <a:solidFill>
                  <a:schemeClr val="tx1"/>
                </a:solidFill>
                <a:effectLst/>
                <a:latin typeface="+mn-lt"/>
                <a:ea typeface="+mn-ea"/>
                <a:cs typeface="+mn-cs"/>
              </a:rPr>
              <a:t>aeruginosa</a:t>
            </a:r>
            <a:r>
              <a:rPr lang="en-AU" sz="1200" kern="1200" dirty="0" smtClean="0">
                <a:solidFill>
                  <a:schemeClr val="tx1"/>
                </a:solidFill>
                <a:effectLst/>
                <a:latin typeface="+mn-lt"/>
                <a:ea typeface="+mn-ea"/>
                <a:cs typeface="+mn-cs"/>
              </a:rPr>
              <a:t> has been validated by </a:t>
            </a:r>
            <a:r>
              <a:rPr lang="en-AU" sz="1200" kern="1200" dirty="0" err="1" smtClean="0">
                <a:solidFill>
                  <a:schemeClr val="tx1"/>
                </a:solidFill>
                <a:effectLst/>
                <a:latin typeface="+mn-lt"/>
                <a:ea typeface="+mn-ea"/>
                <a:cs typeface="+mn-cs"/>
              </a:rPr>
              <a:t>Anuj</a:t>
            </a:r>
            <a:r>
              <a:rPr lang="en-AU" sz="1200" kern="1200" dirty="0" smtClean="0">
                <a:solidFill>
                  <a:schemeClr val="tx1"/>
                </a:solidFill>
                <a:effectLst/>
                <a:latin typeface="+mn-lt"/>
                <a:ea typeface="+mn-ea"/>
                <a:cs typeface="+mn-cs"/>
              </a:rPr>
              <a:t> and others (2009). Through the use of two sequences, </a:t>
            </a:r>
            <a:r>
              <a:rPr lang="en-AU" sz="1200" i="1" kern="1200" dirty="0" err="1" smtClean="0">
                <a:solidFill>
                  <a:schemeClr val="tx1"/>
                </a:solidFill>
                <a:effectLst/>
                <a:latin typeface="+mn-lt"/>
                <a:ea typeface="+mn-ea"/>
                <a:cs typeface="+mn-cs"/>
              </a:rPr>
              <a:t>ecfX</a:t>
            </a:r>
            <a:r>
              <a:rPr lang="en-AU" sz="1200" kern="1200" dirty="0" smtClean="0">
                <a:solidFill>
                  <a:schemeClr val="tx1"/>
                </a:solidFill>
                <a:effectLst/>
                <a:latin typeface="+mn-lt"/>
                <a:ea typeface="+mn-ea"/>
                <a:cs typeface="+mn-cs"/>
              </a:rPr>
              <a:t> and </a:t>
            </a:r>
            <a:r>
              <a:rPr lang="en-AU" sz="1200" i="1" kern="1200" dirty="0" err="1" smtClean="0">
                <a:solidFill>
                  <a:schemeClr val="tx1"/>
                </a:solidFill>
                <a:effectLst/>
                <a:latin typeface="+mn-lt"/>
                <a:ea typeface="+mn-ea"/>
                <a:cs typeface="+mn-cs"/>
              </a:rPr>
              <a:t>gyrB</a:t>
            </a:r>
            <a:r>
              <a:rPr lang="en-AU" sz="1200" kern="1200" dirty="0" smtClean="0">
                <a:solidFill>
                  <a:schemeClr val="tx1"/>
                </a:solidFill>
                <a:effectLst/>
                <a:latin typeface="+mn-lt"/>
                <a:ea typeface="+mn-ea"/>
                <a:cs typeface="+mn-cs"/>
              </a:rPr>
              <a:t>, </a:t>
            </a:r>
            <a:r>
              <a:rPr lang="en-AU" sz="1200" i="1" kern="1200" dirty="0" smtClean="0">
                <a:solidFill>
                  <a:schemeClr val="tx1"/>
                </a:solidFill>
                <a:effectLst/>
                <a:latin typeface="+mn-lt"/>
                <a:ea typeface="+mn-ea"/>
                <a:cs typeface="+mn-cs"/>
              </a:rPr>
              <a:t>Pseudomonas </a:t>
            </a:r>
            <a:r>
              <a:rPr lang="en-AU" sz="1200" i="1" kern="1200" dirty="0" err="1" smtClean="0">
                <a:solidFill>
                  <a:schemeClr val="tx1"/>
                </a:solidFill>
                <a:effectLst/>
                <a:latin typeface="+mn-lt"/>
                <a:ea typeface="+mn-ea"/>
                <a:cs typeface="+mn-cs"/>
              </a:rPr>
              <a:t>aeruginosa</a:t>
            </a:r>
            <a:r>
              <a:rPr lang="en-AU" sz="1200" kern="1200" dirty="0" smtClean="0">
                <a:solidFill>
                  <a:schemeClr val="tx1"/>
                </a:solidFill>
                <a:effectLst/>
                <a:latin typeface="+mn-lt"/>
                <a:ea typeface="+mn-ea"/>
                <a:cs typeface="+mn-cs"/>
              </a:rPr>
              <a:t> duplex real-time polymerase chain reaction assay (</a:t>
            </a:r>
            <a:r>
              <a:rPr lang="en-AU" sz="1200" kern="1200" dirty="0" err="1" smtClean="0">
                <a:solidFill>
                  <a:schemeClr val="tx1"/>
                </a:solidFill>
                <a:effectLst/>
                <a:latin typeface="+mn-lt"/>
                <a:ea typeface="+mn-ea"/>
                <a:cs typeface="+mn-cs"/>
              </a:rPr>
              <a:t>PAduplex</a:t>
            </a:r>
            <a:r>
              <a:rPr lang="en-AU" sz="1200" kern="1200" dirty="0" smtClean="0">
                <a:solidFill>
                  <a:schemeClr val="tx1"/>
                </a:solidFill>
                <a:effectLst/>
                <a:latin typeface="+mn-lt"/>
                <a:ea typeface="+mn-ea"/>
                <a:cs typeface="+mn-cs"/>
              </a:rPr>
              <a:t>) confirms the identity of the organism, while decreasing the probability of misidentification (</a:t>
            </a:r>
            <a:r>
              <a:rPr lang="en-AU" sz="1200" kern="1200" dirty="0" err="1" smtClean="0">
                <a:solidFill>
                  <a:schemeClr val="tx1"/>
                </a:solidFill>
                <a:effectLst/>
                <a:latin typeface="+mn-lt"/>
                <a:ea typeface="+mn-ea"/>
                <a:cs typeface="+mn-cs"/>
              </a:rPr>
              <a:t>Anuj</a:t>
            </a:r>
            <a:r>
              <a:rPr lang="en-AU" sz="1200" i="1" kern="1200" dirty="0" smtClean="0">
                <a:solidFill>
                  <a:schemeClr val="tx1"/>
                </a:solidFill>
                <a:effectLst/>
                <a:latin typeface="+mn-lt"/>
                <a:ea typeface="+mn-ea"/>
                <a:cs typeface="+mn-cs"/>
              </a:rPr>
              <a:t> et al.</a:t>
            </a:r>
            <a:r>
              <a:rPr lang="en-AU" sz="1200" kern="1200" dirty="0" smtClean="0">
                <a:solidFill>
                  <a:schemeClr val="tx1"/>
                </a:solidFill>
                <a:effectLst/>
                <a:latin typeface="+mn-lt"/>
                <a:ea typeface="+mn-ea"/>
                <a:cs typeface="+mn-cs"/>
              </a:rPr>
              <a:t>, 2009).</a:t>
            </a:r>
          </a:p>
          <a:p>
            <a:r>
              <a:rPr lang="en-AU" sz="1200" kern="1200" dirty="0" smtClean="0">
                <a:solidFill>
                  <a:schemeClr val="tx1"/>
                </a:solidFill>
                <a:effectLst/>
                <a:latin typeface="+mn-lt"/>
                <a:ea typeface="+mn-ea"/>
                <a:cs typeface="+mn-cs"/>
              </a:rPr>
              <a:t>Strain typing</a:t>
            </a:r>
          </a:p>
          <a:p>
            <a:r>
              <a:rPr lang="en-AU" sz="1200" kern="1200" dirty="0" smtClean="0">
                <a:solidFill>
                  <a:schemeClr val="tx1"/>
                </a:solidFill>
                <a:effectLst/>
                <a:latin typeface="+mn-lt"/>
                <a:ea typeface="+mn-ea"/>
                <a:cs typeface="+mn-cs"/>
              </a:rPr>
              <a:t>ERIC-PCR is a quick PCR method that is particularly useful as an epidemiological screening tool. ERIC-PCR is typically used to screen isolates, as there is a faster turnaround for results compared to PFGE (</a:t>
            </a:r>
            <a:r>
              <a:rPr lang="en-AU" sz="1200" kern="1200" dirty="0" err="1" smtClean="0">
                <a:solidFill>
                  <a:schemeClr val="tx1"/>
                </a:solidFill>
                <a:effectLst/>
                <a:latin typeface="+mn-lt"/>
                <a:ea typeface="+mn-ea"/>
                <a:cs typeface="+mn-cs"/>
              </a:rPr>
              <a:t>Silbert</a:t>
            </a:r>
            <a:r>
              <a:rPr lang="en-AU" sz="1200" i="1" kern="1200" dirty="0" smtClean="0">
                <a:solidFill>
                  <a:schemeClr val="tx1"/>
                </a:solidFill>
                <a:effectLst/>
                <a:latin typeface="+mn-lt"/>
                <a:ea typeface="+mn-ea"/>
                <a:cs typeface="+mn-cs"/>
              </a:rPr>
              <a:t> et al.</a:t>
            </a:r>
            <a:r>
              <a:rPr lang="en-AU" sz="1200" kern="1200" dirty="0" smtClean="0">
                <a:solidFill>
                  <a:schemeClr val="tx1"/>
                </a:solidFill>
                <a:effectLst/>
                <a:latin typeface="+mn-lt"/>
                <a:ea typeface="+mn-ea"/>
                <a:cs typeface="+mn-cs"/>
              </a:rPr>
              <a:t>, 2004; </a:t>
            </a:r>
            <a:r>
              <a:rPr lang="en-AU" sz="1200" kern="1200" dirty="0" err="1" smtClean="0">
                <a:solidFill>
                  <a:schemeClr val="tx1"/>
                </a:solidFill>
                <a:effectLst/>
                <a:latin typeface="+mn-lt"/>
                <a:ea typeface="+mn-ea"/>
                <a:cs typeface="+mn-cs"/>
              </a:rPr>
              <a:t>Syrmis</a:t>
            </a:r>
            <a:r>
              <a:rPr lang="en-AU" sz="1200" i="1" kern="1200" dirty="0" smtClean="0">
                <a:solidFill>
                  <a:schemeClr val="tx1"/>
                </a:solidFill>
                <a:effectLst/>
                <a:latin typeface="+mn-lt"/>
                <a:ea typeface="+mn-ea"/>
                <a:cs typeface="+mn-cs"/>
              </a:rPr>
              <a:t> et al.</a:t>
            </a:r>
            <a:r>
              <a:rPr lang="en-AU" sz="1200" kern="1200" dirty="0" smtClean="0">
                <a:solidFill>
                  <a:schemeClr val="tx1"/>
                </a:solidFill>
                <a:effectLst/>
                <a:latin typeface="+mn-lt"/>
                <a:ea typeface="+mn-ea"/>
                <a:cs typeface="+mn-cs"/>
              </a:rPr>
              <a:t>, 2004). This method utilises oligonucleotides in a PCR reaction to target short repetitive sequences in the genome (</a:t>
            </a:r>
            <a:r>
              <a:rPr lang="en-AU" sz="1200" kern="1200" dirty="0" err="1" smtClean="0">
                <a:solidFill>
                  <a:schemeClr val="tx1"/>
                </a:solidFill>
                <a:effectLst/>
                <a:latin typeface="+mn-lt"/>
                <a:ea typeface="+mn-ea"/>
                <a:cs typeface="+mn-cs"/>
              </a:rPr>
              <a:t>Versalovic</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Koeuth</a:t>
            </a:r>
            <a:r>
              <a:rPr lang="en-AU" sz="1200" kern="1200" dirty="0" smtClean="0">
                <a:solidFill>
                  <a:schemeClr val="tx1"/>
                </a:solidFill>
                <a:effectLst/>
                <a:latin typeface="+mn-lt"/>
                <a:ea typeface="+mn-ea"/>
                <a:cs typeface="+mn-cs"/>
              </a:rPr>
              <a:t> and </a:t>
            </a:r>
            <a:r>
              <a:rPr lang="en-AU" sz="1200" kern="1200" dirty="0" err="1" smtClean="0">
                <a:solidFill>
                  <a:schemeClr val="tx1"/>
                </a:solidFill>
                <a:effectLst/>
                <a:latin typeface="+mn-lt"/>
                <a:ea typeface="+mn-ea"/>
                <a:cs typeface="+mn-cs"/>
              </a:rPr>
              <a:t>Lupski</a:t>
            </a:r>
            <a:r>
              <a:rPr lang="en-AU" sz="1200" kern="1200" dirty="0" smtClean="0">
                <a:solidFill>
                  <a:schemeClr val="tx1"/>
                </a:solidFill>
                <a:effectLst/>
                <a:latin typeface="+mn-lt"/>
                <a:ea typeface="+mn-ea"/>
                <a:cs typeface="+mn-cs"/>
              </a:rPr>
              <a:t>, 1991). The fragments are then resolved on a gel, which separates the fragments based on their molecular weight. The resulting pattern provides a fingerprint of the organism which can be compared to each other to determine if any relationship exists between isolates. Discrimination between isolates was shown to be better than other methods, such as </a:t>
            </a:r>
            <a:r>
              <a:rPr lang="en-AU" sz="1200" kern="1200" dirty="0" err="1" smtClean="0">
                <a:solidFill>
                  <a:schemeClr val="tx1"/>
                </a:solidFill>
                <a:effectLst/>
                <a:latin typeface="+mn-lt"/>
                <a:ea typeface="+mn-ea"/>
                <a:cs typeface="+mn-cs"/>
              </a:rPr>
              <a:t>ribotyping</a:t>
            </a:r>
            <a:r>
              <a:rPr lang="en-AU" sz="1200" kern="1200" dirty="0" smtClean="0">
                <a:solidFill>
                  <a:schemeClr val="tx1"/>
                </a:solidFill>
                <a:effectLst/>
                <a:latin typeface="+mn-lt"/>
                <a:ea typeface="+mn-ea"/>
                <a:cs typeface="+mn-cs"/>
              </a:rPr>
              <a:t> and serotyping (</a:t>
            </a:r>
            <a:r>
              <a:rPr lang="en-AU" sz="1200" kern="1200" dirty="0" err="1" smtClean="0">
                <a:solidFill>
                  <a:schemeClr val="tx1"/>
                </a:solidFill>
                <a:effectLst/>
                <a:latin typeface="+mn-lt"/>
                <a:ea typeface="+mn-ea"/>
                <a:cs typeface="+mn-cs"/>
              </a:rPr>
              <a:t>Silbert</a:t>
            </a:r>
            <a:r>
              <a:rPr lang="en-AU" sz="1200" i="1" kern="1200" dirty="0" smtClean="0">
                <a:solidFill>
                  <a:schemeClr val="tx1"/>
                </a:solidFill>
                <a:effectLst/>
                <a:latin typeface="+mn-lt"/>
                <a:ea typeface="+mn-ea"/>
                <a:cs typeface="+mn-cs"/>
              </a:rPr>
              <a:t> et al.</a:t>
            </a:r>
            <a:r>
              <a:rPr lang="en-AU" sz="1200" kern="1200" dirty="0" smtClean="0">
                <a:solidFill>
                  <a:schemeClr val="tx1"/>
                </a:solidFill>
                <a:effectLst/>
                <a:latin typeface="+mn-lt"/>
                <a:ea typeface="+mn-ea"/>
                <a:cs typeface="+mn-cs"/>
              </a:rPr>
              <a:t>, 2004; </a:t>
            </a:r>
            <a:r>
              <a:rPr lang="en-AU" sz="1200" kern="1200" dirty="0" err="1" smtClean="0">
                <a:solidFill>
                  <a:schemeClr val="tx1"/>
                </a:solidFill>
                <a:effectLst/>
                <a:latin typeface="+mn-lt"/>
                <a:ea typeface="+mn-ea"/>
                <a:cs typeface="+mn-cs"/>
              </a:rPr>
              <a:t>Wolska</a:t>
            </a:r>
            <a:r>
              <a:rPr lang="en-AU" sz="1200" kern="1200" dirty="0" smtClean="0">
                <a:solidFill>
                  <a:schemeClr val="tx1"/>
                </a:solidFill>
                <a:effectLst/>
                <a:latin typeface="+mn-lt"/>
                <a:ea typeface="+mn-ea"/>
                <a:cs typeface="+mn-cs"/>
              </a:rPr>
              <a:t> and </a:t>
            </a:r>
            <a:r>
              <a:rPr lang="en-AU" sz="1200" kern="1200" dirty="0" err="1" smtClean="0">
                <a:solidFill>
                  <a:schemeClr val="tx1"/>
                </a:solidFill>
                <a:effectLst/>
                <a:latin typeface="+mn-lt"/>
                <a:ea typeface="+mn-ea"/>
                <a:cs typeface="+mn-cs"/>
              </a:rPr>
              <a:t>Szweda</a:t>
            </a:r>
            <a:r>
              <a:rPr lang="en-AU" sz="1200" kern="1200" dirty="0" smtClean="0">
                <a:solidFill>
                  <a:schemeClr val="tx1"/>
                </a:solidFill>
                <a:effectLst/>
                <a:latin typeface="+mn-lt"/>
                <a:ea typeface="+mn-ea"/>
                <a:cs typeface="+mn-cs"/>
              </a:rPr>
              <a:t>, 2008).</a:t>
            </a:r>
          </a:p>
          <a:p>
            <a:endParaRPr lang="en-AU" dirty="0"/>
          </a:p>
        </p:txBody>
      </p:sp>
      <p:sp>
        <p:nvSpPr>
          <p:cNvPr id="4" name="Slide Number Placeholder 3"/>
          <p:cNvSpPr>
            <a:spLocks noGrp="1"/>
          </p:cNvSpPr>
          <p:nvPr>
            <p:ph type="sldNum" sz="quarter" idx="10"/>
          </p:nvPr>
        </p:nvSpPr>
        <p:spPr/>
        <p:txBody>
          <a:bodyPr/>
          <a:lstStyle/>
          <a:p>
            <a:fld id="{AB04A71B-9155-4F5C-865F-B1AD67879832}" type="slidenum">
              <a:rPr lang="en-AU" smtClean="0"/>
              <a:pPr/>
              <a:t>11</a:t>
            </a:fld>
            <a:endParaRPr lang="en-AU"/>
          </a:p>
        </p:txBody>
      </p:sp>
    </p:spTree>
    <p:extLst>
      <p:ext uri="{BB962C8B-B14F-4D97-AF65-F5344CB8AC3E}">
        <p14:creationId xmlns:p14="http://schemas.microsoft.com/office/powerpoint/2010/main" xmlns="" val="2502241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B04A71B-9155-4F5C-865F-B1AD67879832}" type="slidenum">
              <a:rPr lang="en-AU" smtClean="0"/>
              <a:pPr/>
              <a:t>14</a:t>
            </a:fld>
            <a:endParaRPr lang="en-AU"/>
          </a:p>
        </p:txBody>
      </p:sp>
    </p:spTree>
    <p:extLst>
      <p:ext uri="{BB962C8B-B14F-4D97-AF65-F5344CB8AC3E}">
        <p14:creationId xmlns:p14="http://schemas.microsoft.com/office/powerpoint/2010/main" xmlns="" val="2237498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26A2A49C-CBB5-45C7-8556-09FAE5E4B3A9}" type="datetime1">
              <a:rPr lang="en-AU" smtClean="0"/>
              <a:pPr/>
              <a:t>20/07/2014</a:t>
            </a:fld>
            <a:endParaRPr lang="en-AU"/>
          </a:p>
        </p:txBody>
      </p:sp>
      <p:sp>
        <p:nvSpPr>
          <p:cNvPr id="17" name="Footer Placeholder 16"/>
          <p:cNvSpPr>
            <a:spLocks noGrp="1"/>
          </p:cNvSpPr>
          <p:nvPr>
            <p:ph type="ftr" sz="quarter" idx="11"/>
          </p:nvPr>
        </p:nvSpPr>
        <p:spPr>
          <a:xfrm>
            <a:off x="2898648" y="6355080"/>
            <a:ext cx="3474720" cy="365760"/>
          </a:xfrm>
        </p:spPr>
        <p:txBody>
          <a:bodyPr/>
          <a:lstStyle/>
          <a:p>
            <a:endParaRPr lang="en-AU"/>
          </a:p>
        </p:txBody>
      </p:sp>
      <p:sp>
        <p:nvSpPr>
          <p:cNvPr id="29" name="Slide Number Placeholder 28"/>
          <p:cNvSpPr>
            <a:spLocks noGrp="1"/>
          </p:cNvSpPr>
          <p:nvPr>
            <p:ph type="sldNum" sz="quarter" idx="12"/>
          </p:nvPr>
        </p:nvSpPr>
        <p:spPr>
          <a:xfrm>
            <a:off x="1216152" y="6355080"/>
            <a:ext cx="1219200" cy="365760"/>
          </a:xfrm>
        </p:spPr>
        <p:txBody>
          <a:bodyPr/>
          <a:lstStyle/>
          <a:p>
            <a:fld id="{F2B106AB-F0BA-493B-9227-1C3775F81A97}" type="slidenum">
              <a:rPr lang="en-AU" smtClean="0"/>
              <a:pPr/>
              <a:t>‹#›</a:t>
            </a:fld>
            <a:endParaRPr lang="en-AU"/>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A272665-8568-40A6-B28F-1B66A8157021}" type="datetime1">
              <a:rPr lang="en-AU" smtClean="0"/>
              <a:pPr/>
              <a:t>20/07/2014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2B106AB-F0BA-493B-9227-1C3775F81A97}"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20C751-F223-4FEE-897E-0FD8D924075D}" type="datetime1">
              <a:rPr lang="en-AU" smtClean="0"/>
              <a:pPr/>
              <a:t>20/07/2014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2B106AB-F0BA-493B-9227-1C3775F81A97}" type="slidenum">
              <a:rPr lang="en-AU" smtClean="0"/>
              <a:pPr/>
              <a:t>‹#›</a:t>
            </a:fld>
            <a:endParaRPr lang="en-AU"/>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AFCE2BF-4C12-4BB6-80E4-134674488C1C}" type="datetime1">
              <a:rPr lang="en-AU" smtClean="0"/>
              <a:pPr/>
              <a:t>20/07/2014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2B106AB-F0BA-493B-9227-1C3775F81A97}" type="slidenum">
              <a:rPr lang="en-AU" smtClean="0"/>
              <a:pPr/>
              <a:t>‹#›</a:t>
            </a:fld>
            <a:endParaRPr lang="en-AU"/>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F5867BE0-DDD6-49FF-8791-EBCFEFE2954C}" type="datetime1">
              <a:rPr lang="en-AU" smtClean="0"/>
              <a:pPr/>
              <a:t>20/07/2014</a:t>
            </a:fld>
            <a:endParaRPr lang="en-AU"/>
          </a:p>
        </p:txBody>
      </p:sp>
      <p:sp>
        <p:nvSpPr>
          <p:cNvPr id="5" name="Footer Placeholder 4"/>
          <p:cNvSpPr>
            <a:spLocks noGrp="1"/>
          </p:cNvSpPr>
          <p:nvPr>
            <p:ph type="ftr" sz="quarter" idx="11"/>
          </p:nvPr>
        </p:nvSpPr>
        <p:spPr>
          <a:xfrm>
            <a:off x="2898648" y="6355080"/>
            <a:ext cx="3474720" cy="365760"/>
          </a:xfrm>
        </p:spPr>
        <p:txBody>
          <a:bodyPr/>
          <a:lstStyle/>
          <a:p>
            <a:endParaRPr lang="en-AU"/>
          </a:p>
        </p:txBody>
      </p:sp>
      <p:sp>
        <p:nvSpPr>
          <p:cNvPr id="6" name="Slide Number Placeholder 5"/>
          <p:cNvSpPr>
            <a:spLocks noGrp="1"/>
          </p:cNvSpPr>
          <p:nvPr>
            <p:ph type="sldNum" sz="quarter" idx="12"/>
          </p:nvPr>
        </p:nvSpPr>
        <p:spPr>
          <a:xfrm>
            <a:off x="1069848" y="6355080"/>
            <a:ext cx="1520952" cy="365760"/>
          </a:xfrm>
        </p:spPr>
        <p:txBody>
          <a:bodyPr/>
          <a:lstStyle/>
          <a:p>
            <a:fld id="{F2B106AB-F0BA-493B-9227-1C3775F81A97}" type="slidenum">
              <a:rPr lang="en-AU" smtClean="0"/>
              <a:pPr/>
              <a:t>‹#›</a:t>
            </a:fld>
            <a:endParaRPr lang="en-AU"/>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093F5C9-71F6-4645-9ACA-38952ADBDD91}" type="datetime1">
              <a:rPr lang="en-AU" smtClean="0"/>
              <a:pPr/>
              <a:t>20/07/2014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2B106AB-F0BA-493B-9227-1C3775F81A97}" type="slidenum">
              <a:rPr lang="en-AU" smtClean="0"/>
              <a:pPr/>
              <a:t>‹#›</a:t>
            </a:fld>
            <a:endParaRPr lang="en-AU"/>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2AE48B4-DD74-4B0A-A350-2E7F99A009BB}" type="datetime1">
              <a:rPr lang="en-AU" smtClean="0"/>
              <a:pPr/>
              <a:t>20/07/2014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2B106AB-F0BA-493B-9227-1C3775F81A97}" type="slidenum">
              <a:rPr lang="en-AU" smtClean="0"/>
              <a:pPr/>
              <a:t>‹#›</a:t>
            </a:fld>
            <a:endParaRPr lang="en-AU"/>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7F626A9-1B54-40A1-9A70-1D2AD1F6A522}" type="datetime1">
              <a:rPr lang="en-AU" smtClean="0"/>
              <a:pPr/>
              <a:t>20/07/2014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2B106AB-F0BA-493B-9227-1C3775F81A97}" type="slidenum">
              <a:rPr lang="en-AU" smtClean="0"/>
              <a:pPr/>
              <a:t>‹#›</a:t>
            </a:fld>
            <a:endParaRPr lang="en-AU"/>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9C17A7-56FA-45AE-90ED-5D4500331641}" type="datetime1">
              <a:rPr lang="en-AU" smtClean="0"/>
              <a:pPr/>
              <a:t>20/07/2014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2B106AB-F0BA-493B-9227-1C3775F81A97}" type="slidenum">
              <a:rPr lang="en-AU" smtClean="0"/>
              <a:pPr/>
              <a:t>‹#›</a:t>
            </a:fld>
            <a:endParaRPr lang="en-AU"/>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497EC66-4335-4BE1-971A-21D23F5F0796}" type="datetime1">
              <a:rPr lang="en-AU" smtClean="0"/>
              <a:pPr/>
              <a:t>20/07/2014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2B106AB-F0BA-493B-9227-1C3775F81A97}" type="slidenum">
              <a:rPr lang="en-AU" smtClean="0"/>
              <a:pPr/>
              <a:t>‹#›</a:t>
            </a:fld>
            <a:endParaRPr lang="en-AU"/>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795C6AF-3D4C-4F05-B3D5-92E1776E9CA1}" type="datetime1">
              <a:rPr lang="en-AU" smtClean="0"/>
              <a:pPr/>
              <a:t>20/07/2014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2B106AB-F0BA-493B-9227-1C3775F81A97}" type="slidenum">
              <a:rPr lang="en-AU" smtClean="0"/>
              <a:pPr/>
              <a:t>‹#›</a:t>
            </a:fld>
            <a:endParaRPr lang="en-AU"/>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2FDB04F1-988A-491D-91C8-4A1E14750FC1}" type="datetime1">
              <a:rPr lang="en-AU" smtClean="0"/>
              <a:pPr/>
              <a:t>20/07/2014</a:t>
            </a:fld>
            <a:endParaRPr lang="en-AU"/>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AU"/>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F2B106AB-F0BA-493B-9227-1C3775F81A97}" type="slidenum">
              <a:rPr lang="en-AU" smtClean="0"/>
              <a:pPr/>
              <a:t>‹#›</a:t>
            </a:fld>
            <a:endParaRPr lang="en-AU"/>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url?sa=i&amp;rct=j&amp;q=&amp;esrc=s&amp;frm=1&amp;source=images&amp;cd=&amp;cad=rja&amp;uact=8&amp;docid=OY2r-2A8-dQKnM&amp;tbnid=hktzYFlsy_JmtM:&amp;ved=0CAUQjRw&amp;url=http://www.bioquell.com/technology/microbiology/multidrug-resistant-pseudomonas-aeruginosa/&amp;ei=h4WuU4rANYjhkgWPo4H4Bg&amp;bvm=bv.69837884,d.dGI&amp;psig=AFQjCNF2l4LKA73UpR9RzqJ_wSaAlQU3tA&amp;ust=1404032772212795"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Office_Word_Document2.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google.com.au/url?sa=i&amp;rct=j&amp;q=&amp;esrc=s&amp;source=images&amp;cd=&amp;cad=rja&amp;uact=8&amp;docid=uSF_bMVx5ArmNM&amp;tbnid=o7ppQndFOXSFyM:&amp;ved=0CAUQjRw&amp;url=http://www.vegetablesinfo.com/alfalfa-Sprouts/&amp;ei=2vyvU-_yIdL58QXEuoGYAg&amp;bvm=bv.69837884,d.dGc&amp;psig=AFQjCNGTdDj7RkqmiN34T_9QRDCGmJuVzg&amp;ust=1404128856314567"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url?sa=i&amp;rct=j&amp;q=&amp;esrc=s&amp;frm=1&amp;source=images&amp;cd=&amp;cad=rja&amp;uact=8&amp;docid=_KkAtMLqnAWj8M&amp;tbnid=CK9-GLDm8Ik32M:&amp;ved=0CAUQjRw&amp;url=http://www.jerseyjodimarket.com/&amp;ei=7ICuU7qAH42_kQXY8YG4Bw&amp;bvm=bv.69837884,d.dGI&amp;psig=AFQjCNHCQNtmTwIqVRFvz56ju0923VuaNg&amp;ust=1404031574487501"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google.com.au/url?sa=i&amp;rct=j&amp;q=&amp;esrc=s&amp;source=images&amp;cd=&amp;cad=rja&amp;uact=8&amp;docid=uSF_bMVx5ArmNM&amp;tbnid=o7ppQndFOXSFyM:&amp;ved=0CAUQjRw&amp;url=http://www.vegetablesinfo.com/alfalfa-Sprouts/&amp;ei=2vyvU-_yIdL58QXEuoGYAg&amp;bvm=bv.69837884,d.dGc&amp;psig=AFQjCNGTdDj7RkqmiN34T_9QRDCGmJuVzg&amp;ust=1404128856314567"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8.png"/><Relationship Id="rId7" Type="http://schemas.openxmlformats.org/officeDocument/2006/relationships/hyperlink" Target="http://www.google.com.au/url?sa=i&amp;rct=j&amp;q=&amp;esrc=s&amp;frm=1&amp;source=images&amp;cd=&amp;cad=rja&amp;uact=8&amp;docid=trnQtOr9gRIM4M&amp;tbnid=0_uRxJ0-AETeRM:&amp;ved=0CAUQjRw&amp;url=http://www.zefon.com/store/mce-membrane-filer-gridded.html&amp;ei=i6yqU6TWE9KTuAT5xYLIDQ&amp;bvm=bv.69620078,d.dGI&amp;psig=AFQjCNHrKZz0klYidF0v9ngjT8XRl4fX6g&amp;ust=1403780416830943"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hyperlink" Target="https://www.google.com.au/url?q=http://www.qmark2.leeds.ac.uk/q4/open.dll?SESSION=2708242484286098&amp;NAME=everyone&amp;GROUP=General&amp;sa=U&amp;ei=iXOnU8v8DoXGkwWfoIGIDA&amp;ved=0CC4Q9QEwDA&amp;usg=AFQjCNHNXLWHG5x5MwextqVzTjFXYp_wPw"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www.google.com.au/url?sa=i&amp;rct=j&amp;q=&amp;esrc=s&amp;source=images&amp;cd=&amp;cad=rja&amp;uact=8&amp;docid=uSF_bMVx5ArmNM&amp;tbnid=o7ppQndFOXSFyM:&amp;ved=0CAUQjRw&amp;url=http://www.vegetablesinfo.com/alfalfa-Sprouts/&amp;ei=2vyvU-_yIdL58QXEuoGYAg&amp;bvm=bv.69837884,d.dGc&amp;psig=AFQjCNGTdDj7RkqmiN34T_9QRDCGmJuVzg&amp;ust=1404128856314567" TargetMode="External"/><Relationship Id="rId5" Type="http://schemas.openxmlformats.org/officeDocument/2006/relationships/image" Target="../media/image12.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s://encrypted-tbn3.gstatic.com/images?q=tbn:ANd9GcSdjfefPxYkVeP5ScHsYApcWJ4SYQKy0Tt-VvG97Trt9cFovwNX4Q">
            <a:hlinkClick r:id="rId2"/>
          </p:cNvPr>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1" y="0"/>
            <a:ext cx="9143997" cy="6858000"/>
          </a:xfrm>
          <a:prstGeom prst="rect">
            <a:avLst/>
          </a:prstGeom>
          <a:noFill/>
        </p:spPr>
      </p:pic>
      <p:sp>
        <p:nvSpPr>
          <p:cNvPr id="2" name="Title 1"/>
          <p:cNvSpPr>
            <a:spLocks noGrp="1"/>
          </p:cNvSpPr>
          <p:nvPr>
            <p:ph type="ctrTitle"/>
          </p:nvPr>
        </p:nvSpPr>
        <p:spPr>
          <a:xfrm>
            <a:off x="2051720" y="4221088"/>
            <a:ext cx="6858000" cy="990600"/>
          </a:xfrm>
        </p:spPr>
        <p:txBody>
          <a:bodyPr/>
          <a:lstStyle/>
          <a:p>
            <a:r>
              <a:rPr lang="en-AU" i="1" dirty="0" smtClean="0"/>
              <a:t>Pseudomonas aeruginosa</a:t>
            </a:r>
            <a:endParaRPr lang="en-AU" i="1" dirty="0"/>
          </a:p>
        </p:txBody>
      </p:sp>
      <p:sp>
        <p:nvSpPr>
          <p:cNvPr id="3" name="Subtitle 2"/>
          <p:cNvSpPr>
            <a:spLocks noGrp="1"/>
          </p:cNvSpPr>
          <p:nvPr>
            <p:ph type="subTitle" idx="1"/>
          </p:nvPr>
        </p:nvSpPr>
        <p:spPr>
          <a:xfrm>
            <a:off x="1979712" y="4941168"/>
            <a:ext cx="6858000" cy="533400"/>
          </a:xfrm>
        </p:spPr>
        <p:txBody>
          <a:bodyPr/>
          <a:lstStyle/>
          <a:p>
            <a:r>
              <a:rPr lang="en-AU" sz="2800" dirty="0" smtClean="0"/>
              <a:t>Myth or Menace?</a:t>
            </a:r>
            <a:endParaRPr lang="en-AU" sz="2800" dirty="0"/>
          </a:p>
        </p:txBody>
      </p:sp>
      <p:sp>
        <p:nvSpPr>
          <p:cNvPr id="6" name="Footer Placeholder 5"/>
          <p:cNvSpPr>
            <a:spLocks noGrp="1"/>
          </p:cNvSpPr>
          <p:nvPr>
            <p:ph type="ftr" sz="quarter" idx="11"/>
          </p:nvPr>
        </p:nvSpPr>
        <p:spPr>
          <a:xfrm>
            <a:off x="0" y="6237312"/>
            <a:ext cx="9144000" cy="365760"/>
          </a:xfrm>
        </p:spPr>
        <p:txBody>
          <a:bodyPr/>
          <a:lstStyle/>
          <a:p>
            <a:pPr algn="ctr"/>
            <a:r>
              <a:rPr lang="en-AU" sz="2400" dirty="0" smtClean="0"/>
              <a:t>Megan Hargreaves and Sharri Minion</a:t>
            </a:r>
            <a:endParaRPr lang="en-AU" sz="2400" dirty="0"/>
          </a:p>
        </p:txBody>
      </p:sp>
    </p:spTree>
    <p:extLst>
      <p:ext uri="{BB962C8B-B14F-4D97-AF65-F5344CB8AC3E}">
        <p14:creationId xmlns:p14="http://schemas.microsoft.com/office/powerpoint/2010/main" xmlns="" val="2634442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229600" cy="990600"/>
          </a:xfrm>
        </p:spPr>
        <p:txBody>
          <a:bodyPr>
            <a:normAutofit fontScale="90000"/>
          </a:bodyPr>
          <a:lstStyle/>
          <a:p>
            <a:r>
              <a:rPr lang="en-AU" dirty="0" smtClean="0"/>
              <a:t>Level 2 and 3: Genotyping and strain typing summary</a:t>
            </a:r>
            <a:endParaRPr lang="en-AU" dirty="0"/>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2B106AB-F0BA-493B-9227-1C3775F81A97}" type="slidenum">
              <a:rPr lang="en-AU" smtClean="0"/>
              <a:pPr/>
              <a:t>10</a:t>
            </a:fld>
            <a:endParaRPr lang="en-AU"/>
          </a:p>
        </p:txBody>
      </p:sp>
      <p:graphicFrame>
        <p:nvGraphicFramePr>
          <p:cNvPr id="6" name="Content Placeholder 5"/>
          <p:cNvGraphicFramePr>
            <a:graphicFrameLocks noGrp="1" noChangeAspect="1"/>
          </p:cNvGraphicFramePr>
          <p:nvPr>
            <p:ph sz="quarter" idx="1"/>
            <p:extLst>
              <p:ext uri="{D42A27DB-BD31-4B8C-83A1-F6EECF244321}">
                <p14:modId xmlns:p14="http://schemas.microsoft.com/office/powerpoint/2010/main" xmlns="" val="3240966660"/>
              </p:ext>
            </p:extLst>
          </p:nvPr>
        </p:nvGraphicFramePr>
        <p:xfrm>
          <a:off x="45162" y="1628800"/>
          <a:ext cx="9117174" cy="4320480"/>
        </p:xfrm>
        <a:graphic>
          <a:graphicData uri="http://schemas.openxmlformats.org/presentationml/2006/ole">
            <p:oleObj spid="_x0000_s28689" name="Document" r:id="rId3" imgW="5866431" imgH="2779888" progId="Word.Document.12">
              <p:embed/>
            </p:oleObj>
          </a:graphicData>
        </a:graphic>
      </p:graphicFrame>
      <p:pic>
        <p:nvPicPr>
          <p:cNvPr id="7" name="Picture 6" descr="lettuce.jpg"/>
          <p:cNvPicPr>
            <a:picLocks noChangeAspect="1"/>
          </p:cNvPicPr>
          <p:nvPr/>
        </p:nvPicPr>
        <p:blipFill>
          <a:blip r:embed="rId4" cstate="print"/>
          <a:stretch>
            <a:fillRect/>
          </a:stretch>
        </p:blipFill>
        <p:spPr>
          <a:xfrm>
            <a:off x="7308304" y="5589240"/>
            <a:ext cx="1362075" cy="1009650"/>
          </a:xfrm>
          <a:prstGeom prst="rect">
            <a:avLst/>
          </a:prstGeom>
        </p:spPr>
      </p:pic>
    </p:spTree>
    <p:extLst>
      <p:ext uri="{BB962C8B-B14F-4D97-AF65-F5344CB8AC3E}">
        <p14:creationId xmlns:p14="http://schemas.microsoft.com/office/powerpoint/2010/main" xmlns="" val="22658176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Level 1:              Level 2:          Level 3 </a:t>
            </a:r>
            <a:r>
              <a:rPr lang="en-AU" dirty="0" err="1" smtClean="0"/>
              <a:t>Phenotyping</a:t>
            </a:r>
            <a:r>
              <a:rPr lang="en-AU" dirty="0" smtClean="0"/>
              <a:t>:  Genotyping:   Strain typing</a:t>
            </a:r>
            <a:endParaRPr lang="en-AU" dirty="0"/>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2B106AB-F0BA-493B-9227-1C3775F81A97}" type="slidenum">
              <a:rPr lang="en-AU" smtClean="0"/>
              <a:pPr/>
              <a:t>11</a:t>
            </a:fld>
            <a:endParaRPr lang="en-AU"/>
          </a:p>
        </p:txBody>
      </p:sp>
      <p:sp>
        <p:nvSpPr>
          <p:cNvPr id="5" name="Content Placeholder 4"/>
          <p:cNvSpPr>
            <a:spLocks noGrp="1"/>
          </p:cNvSpPr>
          <p:nvPr>
            <p:ph sz="quarter" idx="1"/>
          </p:nvPr>
        </p:nvSpPr>
        <p:spPr>
          <a:xfrm>
            <a:off x="539552" y="1241728"/>
            <a:ext cx="8229600" cy="5355624"/>
          </a:xfrm>
        </p:spPr>
        <p:txBody>
          <a:bodyPr>
            <a:normAutofit/>
          </a:bodyPr>
          <a:lstStyle/>
          <a:p>
            <a:r>
              <a:rPr lang="en-AU" dirty="0" smtClean="0"/>
              <a:t>Phenotypic </a:t>
            </a:r>
            <a:r>
              <a:rPr lang="en-AU" dirty="0"/>
              <a:t>methods </a:t>
            </a:r>
            <a:r>
              <a:rPr lang="en-AU" dirty="0" smtClean="0"/>
              <a:t>are slow and subject to alterations </a:t>
            </a:r>
            <a:r>
              <a:rPr lang="en-AU" dirty="0"/>
              <a:t>in biochemistry </a:t>
            </a:r>
            <a:r>
              <a:rPr lang="en-AU" dirty="0" smtClean="0"/>
              <a:t>profiles and phenotype expression</a:t>
            </a:r>
          </a:p>
          <a:p>
            <a:pPr lvl="1"/>
            <a:r>
              <a:rPr lang="en-AU" sz="2100" dirty="0" smtClean="0">
                <a:solidFill>
                  <a:srgbClr val="FF0000"/>
                </a:solidFill>
              </a:rPr>
              <a:t>227 isolates were identified by </a:t>
            </a:r>
            <a:r>
              <a:rPr lang="en-AU" sz="2100" dirty="0" err="1" smtClean="0">
                <a:solidFill>
                  <a:srgbClr val="FF0000"/>
                </a:solidFill>
              </a:rPr>
              <a:t>phenotyping</a:t>
            </a:r>
            <a:r>
              <a:rPr lang="en-AU" sz="2100" dirty="0" smtClean="0">
                <a:solidFill>
                  <a:srgbClr val="FF0000"/>
                </a:solidFill>
              </a:rPr>
              <a:t> as potential </a:t>
            </a:r>
            <a:r>
              <a:rPr lang="en-AU" sz="2100" i="1" dirty="0" smtClean="0">
                <a:solidFill>
                  <a:srgbClr val="FF0000"/>
                </a:solidFill>
              </a:rPr>
              <a:t>Pseudomonas </a:t>
            </a:r>
            <a:r>
              <a:rPr lang="en-AU" sz="2100" i="1" dirty="0" err="1" smtClean="0">
                <a:solidFill>
                  <a:srgbClr val="FF0000"/>
                </a:solidFill>
              </a:rPr>
              <a:t>aeruginosa</a:t>
            </a:r>
            <a:endParaRPr lang="en-AU" sz="2100" i="1" dirty="0">
              <a:solidFill>
                <a:srgbClr val="FF0000"/>
              </a:solidFill>
            </a:endParaRPr>
          </a:p>
          <a:p>
            <a:r>
              <a:rPr lang="en-AU" dirty="0" smtClean="0"/>
              <a:t>Genotyping confirms the identity of the </a:t>
            </a:r>
            <a:r>
              <a:rPr lang="en-AU" i="1" dirty="0" smtClean="0"/>
              <a:t>Pseudomonas aeruginosa</a:t>
            </a:r>
            <a:r>
              <a:rPr lang="en-AU" dirty="0" smtClean="0"/>
              <a:t>, decreasing probability of misidentification</a:t>
            </a:r>
          </a:p>
          <a:p>
            <a:pPr lvl="1"/>
            <a:r>
              <a:rPr lang="en-AU" sz="2100" dirty="0" smtClean="0">
                <a:solidFill>
                  <a:srgbClr val="FF0000"/>
                </a:solidFill>
              </a:rPr>
              <a:t>Of the 227 potential</a:t>
            </a:r>
            <a:r>
              <a:rPr lang="en-AU" sz="2100" i="1" dirty="0" smtClean="0">
                <a:solidFill>
                  <a:srgbClr val="FF0000"/>
                </a:solidFill>
              </a:rPr>
              <a:t> </a:t>
            </a:r>
            <a:r>
              <a:rPr lang="en-AU" sz="2100" i="1" dirty="0" err="1" smtClean="0">
                <a:solidFill>
                  <a:srgbClr val="FF0000"/>
                </a:solidFill>
              </a:rPr>
              <a:t>P.aeruginosa</a:t>
            </a:r>
            <a:r>
              <a:rPr lang="en-AU" sz="2100" dirty="0" smtClean="0">
                <a:solidFill>
                  <a:srgbClr val="FF0000"/>
                </a:solidFill>
              </a:rPr>
              <a:t> isolates, only 74 were confirmed using PA duplex (roughly 2/3 false positives)</a:t>
            </a:r>
          </a:p>
          <a:p>
            <a:r>
              <a:rPr lang="en-AU" sz="2400" dirty="0" smtClean="0"/>
              <a:t>ERIC-PCR </a:t>
            </a:r>
            <a:r>
              <a:rPr lang="en-AU" dirty="0" smtClean="0"/>
              <a:t>provides a fingerprint of the organism and compares strains to determine if any relationship exists between them</a:t>
            </a:r>
          </a:p>
          <a:p>
            <a:pPr lvl="1"/>
            <a:r>
              <a:rPr lang="en-AU" dirty="0" smtClean="0">
                <a:solidFill>
                  <a:srgbClr val="FF0000"/>
                </a:solidFill>
              </a:rPr>
              <a:t>Of the confirmed 74 </a:t>
            </a:r>
            <a:r>
              <a:rPr lang="en-AU" i="1" dirty="0" smtClean="0">
                <a:solidFill>
                  <a:srgbClr val="FF0000"/>
                </a:solidFill>
              </a:rPr>
              <a:t>Ps. a  </a:t>
            </a:r>
            <a:r>
              <a:rPr lang="en-AU" dirty="0" smtClean="0">
                <a:solidFill>
                  <a:srgbClr val="FF0000"/>
                </a:solidFill>
              </a:rPr>
              <a:t>isolates, 28 different genotypes were identified</a:t>
            </a:r>
          </a:p>
          <a:p>
            <a:pPr lvl="1"/>
            <a:endParaRPr lang="en-AU" dirty="0" smtClean="0"/>
          </a:p>
          <a:p>
            <a:pPr lvl="1"/>
            <a:endParaRPr lang="en-AU" dirty="0"/>
          </a:p>
          <a:p>
            <a:endParaRPr lang="en-AU" dirty="0"/>
          </a:p>
        </p:txBody>
      </p:sp>
    </p:spTree>
    <p:extLst>
      <p:ext uri="{BB962C8B-B14F-4D97-AF65-F5344CB8AC3E}">
        <p14:creationId xmlns:p14="http://schemas.microsoft.com/office/powerpoint/2010/main" xmlns="" val="401595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Results of surface </a:t>
            </a:r>
            <a:r>
              <a:rPr lang="en-AU" dirty="0" err="1" smtClean="0"/>
              <a:t>vs</a:t>
            </a:r>
            <a:r>
              <a:rPr lang="en-AU" dirty="0" smtClean="0"/>
              <a:t> flesh tests</a:t>
            </a:r>
            <a:endParaRPr lang="en-AU" dirty="0"/>
          </a:p>
        </p:txBody>
      </p:sp>
      <p:sp>
        <p:nvSpPr>
          <p:cNvPr id="3" name="Content Placeholder 2"/>
          <p:cNvSpPr>
            <a:spLocks noGrp="1"/>
          </p:cNvSpPr>
          <p:nvPr>
            <p:ph sz="quarter" idx="1"/>
          </p:nvPr>
        </p:nvSpPr>
        <p:spPr/>
        <p:txBody>
          <a:bodyPr/>
          <a:lstStyle/>
          <a:p>
            <a:pPr marL="0" indent="0">
              <a:buNone/>
            </a:pPr>
            <a:r>
              <a:rPr lang="en-AU" sz="2200" dirty="0" smtClean="0"/>
              <a:t>The great majority of the isolates were found on the outside of all of the vegetables (Table 2). </a:t>
            </a:r>
          </a:p>
          <a:p>
            <a:pPr marL="0" indent="0">
              <a:buNone/>
            </a:pPr>
            <a:r>
              <a:rPr lang="en-AU" sz="2200" dirty="0" smtClean="0"/>
              <a:t>A very small number of confirmed isolates were found inside a tomato, one sprout package and the roots of the several lettuce. </a:t>
            </a:r>
          </a:p>
          <a:p>
            <a:pPr marL="0" indent="0">
              <a:buNone/>
            </a:pPr>
            <a:r>
              <a:rPr lang="en-AU" sz="1600" dirty="0" smtClean="0"/>
              <a:t>Table 2: distribution of numbers of confirmed isolates recovered from vegetable tissue and on the external surfaces of various vegetables.</a:t>
            </a:r>
          </a:p>
          <a:p>
            <a:pPr marL="441325" indent="-617538">
              <a:spcBef>
                <a:spcPts val="0"/>
              </a:spcBef>
            </a:pPr>
            <a:endParaRPr lang="en-AU" dirty="0" smtClean="0"/>
          </a:p>
        </p:txBody>
      </p:sp>
      <p:graphicFrame>
        <p:nvGraphicFramePr>
          <p:cNvPr id="2050" name="Object 2"/>
          <p:cNvGraphicFramePr>
            <a:graphicFrameLocks noChangeAspect="1"/>
          </p:cNvGraphicFramePr>
          <p:nvPr>
            <p:extLst>
              <p:ext uri="{D42A27DB-BD31-4B8C-83A1-F6EECF244321}">
                <p14:modId xmlns:p14="http://schemas.microsoft.com/office/powerpoint/2010/main" xmlns="" val="1097730030"/>
              </p:ext>
            </p:extLst>
          </p:nvPr>
        </p:nvGraphicFramePr>
        <p:xfrm>
          <a:off x="1115616" y="3356992"/>
          <a:ext cx="6624736" cy="3162358"/>
        </p:xfrm>
        <a:graphic>
          <a:graphicData uri="http://schemas.openxmlformats.org/presentationml/2006/ole">
            <p:oleObj spid="_x0000_s2065" name="Document" r:id="rId3" imgW="5866790" imgH="2418906" progId="Word.Document.12">
              <p:embed/>
            </p:oleObj>
          </a:graphicData>
        </a:graphic>
      </p:graphicFrame>
      <p:sp>
        <p:nvSpPr>
          <p:cNvPr id="5" name="Slide Number Placeholder 4"/>
          <p:cNvSpPr>
            <a:spLocks noGrp="1"/>
          </p:cNvSpPr>
          <p:nvPr>
            <p:ph type="sldNum" sz="quarter" idx="12"/>
          </p:nvPr>
        </p:nvSpPr>
        <p:spPr/>
        <p:txBody>
          <a:bodyPr/>
          <a:lstStyle/>
          <a:p>
            <a:fld id="{F2B106AB-F0BA-493B-9227-1C3775F81A97}" type="slidenum">
              <a:rPr lang="en-AU" smtClean="0"/>
              <a:pPr/>
              <a:t>12</a:t>
            </a:fld>
            <a:endParaRPr lang="en-AU"/>
          </a:p>
        </p:txBody>
      </p:sp>
      <p:sp>
        <p:nvSpPr>
          <p:cNvPr id="6" name="Footer Placeholder 5"/>
          <p:cNvSpPr>
            <a:spLocks noGrp="1"/>
          </p:cNvSpPr>
          <p:nvPr>
            <p:ph type="ftr" sz="quarter" idx="11"/>
          </p:nvPr>
        </p:nvSpPr>
        <p:spPr/>
        <p:txBody>
          <a:bodyPr/>
          <a:lstStyle/>
          <a:p>
            <a:endParaRPr lang="en-AU"/>
          </a:p>
        </p:txBody>
      </p:sp>
      <p:pic>
        <p:nvPicPr>
          <p:cNvPr id="8" name="Picture 8"/>
          <p:cNvPicPr>
            <a:picLocks noChangeAspect="1" noChangeArrowheads="1"/>
          </p:cNvPicPr>
          <p:nvPr/>
        </p:nvPicPr>
        <p:blipFill>
          <a:blip r:embed="rId4" cstate="print"/>
          <a:srcRect/>
          <a:stretch>
            <a:fillRect/>
          </a:stretch>
        </p:blipFill>
        <p:spPr bwMode="auto">
          <a:xfrm>
            <a:off x="7668344" y="-6474"/>
            <a:ext cx="1259632" cy="125963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95120" cy="990600"/>
          </a:xfrm>
        </p:spPr>
        <p:txBody>
          <a:bodyPr>
            <a:normAutofit fontScale="90000"/>
          </a:bodyPr>
          <a:lstStyle/>
          <a:p>
            <a:r>
              <a:rPr lang="en-AU" dirty="0" smtClean="0"/>
              <a:t>Significance of surface </a:t>
            </a:r>
            <a:r>
              <a:rPr lang="en-AU" dirty="0" err="1" smtClean="0"/>
              <a:t>vs</a:t>
            </a:r>
            <a:r>
              <a:rPr lang="en-AU" dirty="0" smtClean="0"/>
              <a:t> flesh results</a:t>
            </a:r>
            <a:endParaRPr lang="en-AU" dirty="0"/>
          </a:p>
        </p:txBody>
      </p:sp>
      <p:sp>
        <p:nvSpPr>
          <p:cNvPr id="3" name="Content Placeholder 2"/>
          <p:cNvSpPr>
            <a:spLocks noGrp="1"/>
          </p:cNvSpPr>
          <p:nvPr>
            <p:ph sz="quarter" idx="1"/>
          </p:nvPr>
        </p:nvSpPr>
        <p:spPr>
          <a:xfrm>
            <a:off x="457200" y="1628800"/>
            <a:ext cx="8229600" cy="4528160"/>
          </a:xfrm>
        </p:spPr>
        <p:txBody>
          <a:bodyPr/>
          <a:lstStyle/>
          <a:p>
            <a:r>
              <a:rPr lang="en-AU" dirty="0" smtClean="0"/>
              <a:t>The finding of a majority of isolates from surfaces of vegetable suggests that the contamination is most likely due to handling, washing or similar</a:t>
            </a:r>
          </a:p>
          <a:p>
            <a:r>
              <a:rPr lang="en-AU" dirty="0" smtClean="0"/>
              <a:t>If the growth source of soil or water were found to be contaminated (results not shown here),  we might have expected to find more plant tissue contamination</a:t>
            </a:r>
          </a:p>
          <a:p>
            <a:r>
              <a:rPr lang="en-AU" dirty="0" smtClean="0"/>
              <a:t>Lack of cross contamination of genotypes between vegetables at any single retailer, indicates that the contamination is unlikely to have occurred there</a:t>
            </a:r>
          </a:p>
          <a:p>
            <a:endParaRPr lang="en-AU" dirty="0" smtClean="0"/>
          </a:p>
          <a:p>
            <a:endParaRPr lang="en-AU" dirty="0"/>
          </a:p>
        </p:txBody>
      </p:sp>
      <p:sp>
        <p:nvSpPr>
          <p:cNvPr id="4" name="Slide Number Placeholder 3"/>
          <p:cNvSpPr>
            <a:spLocks noGrp="1"/>
          </p:cNvSpPr>
          <p:nvPr>
            <p:ph type="sldNum" sz="quarter" idx="12"/>
          </p:nvPr>
        </p:nvSpPr>
        <p:spPr/>
        <p:txBody>
          <a:bodyPr/>
          <a:lstStyle/>
          <a:p>
            <a:fld id="{F2B106AB-F0BA-493B-9227-1C3775F81A97}" type="slidenum">
              <a:rPr lang="en-AU" smtClean="0"/>
              <a:pPr/>
              <a:t>13</a:t>
            </a:fld>
            <a:endParaRPr lang="en-AU" dirty="0"/>
          </a:p>
        </p:txBody>
      </p:sp>
      <p:sp>
        <p:nvSpPr>
          <p:cNvPr id="5" name="Footer Placeholder 4"/>
          <p:cNvSpPr>
            <a:spLocks noGrp="1"/>
          </p:cNvSpPr>
          <p:nvPr>
            <p:ph type="ftr" sz="quarter" idx="11"/>
          </p:nvPr>
        </p:nvSpPr>
        <p:spPr/>
        <p:txBody>
          <a:bodyPr/>
          <a:lstStyle/>
          <a:p>
            <a:endParaRPr lang="en-AU"/>
          </a:p>
        </p:txBody>
      </p:sp>
      <p:pic>
        <p:nvPicPr>
          <p:cNvPr id="7" name="Picture 2" descr="http://www.vegetablesinfo.com/images/alfalfa-Sprouts.pn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05298" y="0"/>
            <a:ext cx="2757927" cy="157492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Send in the Clones</a:t>
            </a:r>
            <a:endParaRPr lang="en-AU" dirty="0"/>
          </a:p>
        </p:txBody>
      </p:sp>
      <p:sp>
        <p:nvSpPr>
          <p:cNvPr id="4" name="Slide Number Placeholder 3"/>
          <p:cNvSpPr>
            <a:spLocks noGrp="1"/>
          </p:cNvSpPr>
          <p:nvPr>
            <p:ph type="sldNum" sz="quarter" idx="12"/>
          </p:nvPr>
        </p:nvSpPr>
        <p:spPr/>
        <p:txBody>
          <a:bodyPr/>
          <a:lstStyle/>
          <a:p>
            <a:fld id="{F2B106AB-F0BA-493B-9227-1C3775F81A97}" type="slidenum">
              <a:rPr lang="en-AU" smtClean="0"/>
              <a:pPr/>
              <a:t>14</a:t>
            </a:fld>
            <a:endParaRPr lang="en-AU"/>
          </a:p>
        </p:txBody>
      </p:sp>
      <p:sp>
        <p:nvSpPr>
          <p:cNvPr id="5" name="Footer Placeholder 4"/>
          <p:cNvSpPr>
            <a:spLocks noGrp="1"/>
          </p:cNvSpPr>
          <p:nvPr>
            <p:ph type="ftr" sz="quarter" idx="11"/>
          </p:nvPr>
        </p:nvSpPr>
        <p:spPr/>
        <p:txBody>
          <a:bodyPr/>
          <a:lstStyle/>
          <a:p>
            <a:endParaRPr lang="en-AU"/>
          </a:p>
        </p:txBody>
      </p:sp>
      <p:pic>
        <p:nvPicPr>
          <p:cNvPr id="7169" name="Picture 1"/>
          <p:cNvPicPr>
            <a:picLocks noChangeAspect="1" noChangeArrowheads="1"/>
          </p:cNvPicPr>
          <p:nvPr/>
        </p:nvPicPr>
        <p:blipFill>
          <a:blip r:embed="rId3" cstate="print"/>
          <a:srcRect/>
          <a:stretch>
            <a:fillRect/>
          </a:stretch>
        </p:blipFill>
        <p:spPr bwMode="auto">
          <a:xfrm>
            <a:off x="4499992" y="453802"/>
            <a:ext cx="4248472" cy="6167597"/>
          </a:xfrm>
          <a:prstGeom prst="rect">
            <a:avLst/>
          </a:prstGeom>
          <a:noFill/>
          <a:ln w="9525">
            <a:noFill/>
            <a:miter lim="800000"/>
            <a:headEnd/>
            <a:tailEnd/>
          </a:ln>
          <a:effectLst/>
        </p:spPr>
      </p:pic>
      <p:sp>
        <p:nvSpPr>
          <p:cNvPr id="7170" name="Rectangle 2"/>
          <p:cNvSpPr>
            <a:spLocks noGrp="1" noChangeArrowheads="1"/>
          </p:cNvSpPr>
          <p:nvPr>
            <p:ph sz="quarter" idx="1"/>
          </p:nvPr>
        </p:nvSpPr>
        <p:spPr bwMode="auto">
          <a:xfrm>
            <a:off x="184498" y="1988840"/>
            <a:ext cx="4320480"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Fig. 3.</a:t>
            </a:r>
            <a:r>
              <a:rPr kumimoji="0" lang="en-AU" sz="18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Digitised ERIC-PCR patterns and </a:t>
            </a:r>
            <a:r>
              <a:rPr kumimoji="0" lang="en-AU" sz="1800" b="0" i="0" u="none" strike="noStrike" cap="none" normalizeH="0" baseline="0" dirty="0" err="1" smtClean="0">
                <a:ln>
                  <a:noFill/>
                </a:ln>
                <a:solidFill>
                  <a:schemeClr val="tx1"/>
                </a:solidFill>
                <a:effectLst/>
                <a:latin typeface="Cambria" pitchFamily="18" charset="0"/>
                <a:ea typeface="Times New Roman" pitchFamily="18" charset="0"/>
                <a:cs typeface="Times New Roman" pitchFamily="18" charset="0"/>
              </a:rPr>
              <a:t>dendrogram</a:t>
            </a:r>
            <a:r>
              <a:rPr kumimoji="0" lang="en-AU" sz="18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analysis  of </a:t>
            </a:r>
            <a:r>
              <a:rPr kumimoji="0" lang="en-AU" sz="1800" b="0"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Pseudomonas aeruginosa</a:t>
            </a:r>
            <a:r>
              <a:rPr kumimoji="0" lang="en-AU" sz="18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isolates from sampled raw salad vegetables including major and minor controls. The similarity index is indicated at the top of the plot. </a:t>
            </a:r>
          </a:p>
          <a:p>
            <a:pPr fontAlgn="base">
              <a:spcBef>
                <a:spcPct val="0"/>
              </a:spcBef>
              <a:spcAft>
                <a:spcPct val="0"/>
              </a:spcAft>
              <a:buClrTx/>
              <a:buSzTx/>
              <a:buFont typeface="Arial" pitchFamily="34" charset="0"/>
              <a:buChar char="•"/>
            </a:pPr>
            <a:r>
              <a:rPr kumimoji="0" lang="en-AU" sz="1400" b="0" i="0" u="none" strike="noStrike" cap="none" normalizeH="0" baseline="0" dirty="0" err="1" smtClean="0">
                <a:ln>
                  <a:noFill/>
                </a:ln>
                <a:solidFill>
                  <a:schemeClr val="tx1"/>
                </a:solidFill>
                <a:effectLst/>
                <a:latin typeface="Cambria" pitchFamily="18" charset="0"/>
                <a:ea typeface="Times New Roman" pitchFamily="18" charset="0"/>
                <a:cs typeface="Times New Roman" pitchFamily="18" charset="0"/>
              </a:rPr>
              <a:t>P</a:t>
            </a:r>
            <a:r>
              <a:rPr kumimoji="0" lang="en-AU" sz="1400" b="0" i="1" u="none" strike="noStrike" cap="none" normalizeH="0" baseline="0" dirty="0" err="1" smtClean="0">
                <a:ln>
                  <a:noFill/>
                </a:ln>
                <a:solidFill>
                  <a:schemeClr val="tx1"/>
                </a:solidFill>
                <a:effectLst/>
                <a:latin typeface="Cambria" pitchFamily="18" charset="0"/>
                <a:ea typeface="Times New Roman" pitchFamily="18" charset="0"/>
                <a:cs typeface="Times New Roman" pitchFamily="18" charset="0"/>
              </a:rPr>
              <a:t>x</a:t>
            </a:r>
            <a:r>
              <a:rPr kumimoji="0" lang="en-AU" sz="1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indicates </a:t>
            </a:r>
            <a:r>
              <a:rPr kumimoji="0" lang="en-AU" sz="1400" b="0" i="0" u="none" strike="noStrike" cap="none" normalizeH="0" baseline="0" dirty="0" err="1" smtClean="0">
                <a:ln>
                  <a:noFill/>
                </a:ln>
                <a:solidFill>
                  <a:schemeClr val="tx1"/>
                </a:solidFill>
                <a:effectLst/>
                <a:latin typeface="Cambria" pitchFamily="18" charset="0"/>
                <a:ea typeface="Times New Roman" pitchFamily="18" charset="0"/>
                <a:cs typeface="Times New Roman" pitchFamily="18" charset="0"/>
              </a:rPr>
              <a:t>pulsotype</a:t>
            </a:r>
            <a:r>
              <a:rPr kumimoji="0" lang="en-AU" sz="1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number</a:t>
            </a:r>
            <a:endParaRPr lang="en-AU" sz="1400" dirty="0">
              <a:latin typeface="Cambria" pitchFamily="18" charset="0"/>
              <a:ea typeface="Times New Roman" pitchFamily="18" charset="0"/>
              <a:cs typeface="Times New Roman" pitchFamily="18" charset="0"/>
            </a:endParaRPr>
          </a:p>
          <a:p>
            <a:pPr fontAlgn="base">
              <a:spcBef>
                <a:spcPct val="0"/>
              </a:spcBef>
              <a:spcAft>
                <a:spcPct val="0"/>
              </a:spcAft>
              <a:buClrTx/>
              <a:buSzTx/>
              <a:buFont typeface="Arial" pitchFamily="34" charset="0"/>
              <a:buChar char="•"/>
            </a:pPr>
            <a:endParaRPr kumimoji="0" lang="en-AU" sz="1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endParaRPr>
          </a:p>
          <a:p>
            <a:pPr marL="176213" marR="0" lvl="0" indent="-176213" algn="l" defTabSz="914400" rtl="0" eaLnBrk="1" fontAlgn="base" latinLnBrk="0" hangingPunct="1">
              <a:lnSpc>
                <a:spcPct val="100000"/>
              </a:lnSpc>
              <a:spcBef>
                <a:spcPct val="0"/>
              </a:spcBef>
              <a:spcAft>
                <a:spcPct val="0"/>
              </a:spcAft>
              <a:buClrTx/>
              <a:buSzTx/>
              <a:buFont typeface="Arial" pitchFamily="34" charset="0"/>
              <a:buChar char="•"/>
              <a:tabLst/>
            </a:pPr>
            <a:r>
              <a:rPr kumimoji="0" lang="en-AU" sz="1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AES is Australian epidemic strain and number indicates the strain; </a:t>
            </a:r>
          </a:p>
          <a:p>
            <a:pPr marL="176213" marR="0" lvl="0" indent="-176213" algn="l" defTabSz="914400" rtl="0" eaLnBrk="1" fontAlgn="base" latinLnBrk="0" hangingPunct="1">
              <a:lnSpc>
                <a:spcPct val="100000"/>
              </a:lnSpc>
              <a:spcBef>
                <a:spcPct val="0"/>
              </a:spcBef>
              <a:spcAft>
                <a:spcPct val="0"/>
              </a:spcAft>
              <a:buClrTx/>
              <a:buSzTx/>
              <a:buFont typeface="Arial" pitchFamily="34" charset="0"/>
              <a:buChar char="•"/>
              <a:tabLst/>
            </a:pPr>
            <a:r>
              <a:rPr kumimoji="0" lang="en-AU" sz="1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VIC1 is Victorian strain 1; </a:t>
            </a:r>
          </a:p>
          <a:p>
            <a:pPr marL="176213" marR="0" lvl="0" indent="-176213" algn="l" defTabSz="914400" rtl="0" eaLnBrk="1" fontAlgn="base" latinLnBrk="0" hangingPunct="1">
              <a:lnSpc>
                <a:spcPct val="100000"/>
              </a:lnSpc>
              <a:spcBef>
                <a:spcPct val="0"/>
              </a:spcBef>
              <a:spcAft>
                <a:spcPct val="0"/>
              </a:spcAft>
              <a:buClrTx/>
              <a:buSzTx/>
              <a:buFont typeface="Arial" pitchFamily="34" charset="0"/>
              <a:buChar char="•"/>
              <a:tabLst/>
            </a:pPr>
            <a:r>
              <a:rPr kumimoji="0" lang="en-AU" sz="1400" b="0" i="0" u="none" strike="noStrike" cap="none" normalizeH="0" baseline="0" dirty="0" err="1" smtClean="0">
                <a:ln>
                  <a:noFill/>
                </a:ln>
                <a:solidFill>
                  <a:schemeClr val="tx1"/>
                </a:solidFill>
                <a:effectLst/>
                <a:latin typeface="Cambria" pitchFamily="18" charset="0"/>
                <a:ea typeface="Times New Roman" pitchFamily="18" charset="0"/>
                <a:cs typeface="Times New Roman" pitchFamily="18" charset="0"/>
              </a:rPr>
              <a:t>SA</a:t>
            </a:r>
            <a:r>
              <a:rPr kumimoji="0" lang="en-AU" sz="1400" b="0" i="1" u="none" strike="noStrike" cap="none" normalizeH="0" baseline="0" dirty="0" err="1" smtClean="0">
                <a:ln>
                  <a:noFill/>
                </a:ln>
                <a:solidFill>
                  <a:schemeClr val="tx1"/>
                </a:solidFill>
                <a:effectLst/>
                <a:latin typeface="Cambria" pitchFamily="18" charset="0"/>
                <a:ea typeface="Times New Roman" pitchFamily="18" charset="0"/>
                <a:cs typeface="Times New Roman" pitchFamily="18" charset="0"/>
              </a:rPr>
              <a:t>x</a:t>
            </a:r>
            <a:r>
              <a:rPr kumimoji="0" lang="en-AU" sz="1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is the South Australian strain and the number is indicative of the strain; and </a:t>
            </a:r>
          </a:p>
          <a:p>
            <a:pPr marL="176213" marR="0" lvl="0" indent="-176213" algn="l" defTabSz="914400" rtl="0" eaLnBrk="1" fontAlgn="base" latinLnBrk="0" hangingPunct="1">
              <a:lnSpc>
                <a:spcPct val="100000"/>
              </a:lnSpc>
              <a:spcBef>
                <a:spcPct val="0"/>
              </a:spcBef>
              <a:spcAft>
                <a:spcPct val="0"/>
              </a:spcAft>
              <a:buClrTx/>
              <a:buSzTx/>
              <a:buFont typeface="Arial" pitchFamily="34" charset="0"/>
              <a:buChar char="•"/>
              <a:tabLst/>
            </a:pPr>
            <a:r>
              <a:rPr kumimoji="0" lang="en-AU" sz="1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TAS4 is Tasmanian strain 4</a:t>
            </a:r>
            <a:endParaRPr kumimoji="0" lang="en-AU" sz="1400" b="0" i="0" u="none" strike="noStrike" cap="none" normalizeH="0" baseline="0" dirty="0" smtClean="0">
              <a:ln>
                <a:noFill/>
              </a:ln>
              <a:solidFill>
                <a:schemeClr val="tx1"/>
              </a:solidFill>
              <a:effectLst/>
              <a:latin typeface="Arial" pitchFamily="34" charset="0"/>
            </a:endParaRPr>
          </a:p>
        </p:txBody>
      </p:sp>
      <p:pic>
        <p:nvPicPr>
          <p:cNvPr id="2969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8679" y="1916832"/>
            <a:ext cx="8735321" cy="37823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ounded Rectangle 7"/>
          <p:cNvSpPr/>
          <p:nvPr/>
        </p:nvSpPr>
        <p:spPr>
          <a:xfrm>
            <a:off x="5940152" y="2348880"/>
            <a:ext cx="2952328" cy="118872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0">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7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7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7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70">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7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2969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296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uiExpand="1" build="p"/>
      <p:bldP spid="8" grpId="0" animBg="1"/>
      <p:bldP spid="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Analysis of Cloning results</a:t>
            </a:r>
            <a:endParaRPr lang="en-AU" dirty="0"/>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2B106AB-F0BA-493B-9227-1C3775F81A97}" type="slidenum">
              <a:rPr lang="en-AU" smtClean="0"/>
              <a:pPr/>
              <a:t>15</a:t>
            </a:fld>
            <a:endParaRPr lang="en-AU"/>
          </a:p>
        </p:txBody>
      </p:sp>
      <p:sp>
        <p:nvSpPr>
          <p:cNvPr id="5" name="Content Placeholder 4"/>
          <p:cNvSpPr>
            <a:spLocks noGrp="1"/>
          </p:cNvSpPr>
          <p:nvPr>
            <p:ph sz="quarter" idx="1"/>
          </p:nvPr>
        </p:nvSpPr>
        <p:spPr/>
        <p:txBody>
          <a:bodyPr>
            <a:normAutofit fontScale="92500" lnSpcReduction="10000"/>
          </a:bodyPr>
          <a:lstStyle/>
          <a:p>
            <a:pPr lvl="0"/>
            <a:r>
              <a:rPr lang="en-AU" dirty="0" smtClean="0"/>
              <a:t>No </a:t>
            </a:r>
            <a:r>
              <a:rPr lang="en-AU" dirty="0" err="1" smtClean="0"/>
              <a:t>clonal</a:t>
            </a:r>
            <a:r>
              <a:rPr lang="en-AU" dirty="0" smtClean="0"/>
              <a:t> genotypes of </a:t>
            </a:r>
            <a:r>
              <a:rPr lang="en-AU" i="1" dirty="0" smtClean="0"/>
              <a:t>P. aeruginosa </a:t>
            </a:r>
            <a:r>
              <a:rPr lang="en-AU" dirty="0" smtClean="0"/>
              <a:t>were found in or on any vegetable tested</a:t>
            </a:r>
          </a:p>
          <a:p>
            <a:pPr lvl="0"/>
            <a:r>
              <a:rPr lang="en-AU" dirty="0" smtClean="0"/>
              <a:t>However, there has been a possibility suggested that isolated strains may mutate into clonal strains after infection of a human host, similar to the genetic adaptations in CF patients </a:t>
            </a:r>
          </a:p>
          <a:p>
            <a:pPr lvl="0"/>
            <a:r>
              <a:rPr lang="en-AU" dirty="0" smtClean="0"/>
              <a:t>Recent evidence supports a theory that environmental strains of </a:t>
            </a:r>
            <a:r>
              <a:rPr lang="en-AU" i="1" dirty="0" smtClean="0"/>
              <a:t>P</a:t>
            </a:r>
            <a:r>
              <a:rPr lang="en-AU" dirty="0" smtClean="0"/>
              <a:t>. </a:t>
            </a:r>
            <a:r>
              <a:rPr lang="en-AU" i="1" dirty="0" smtClean="0"/>
              <a:t>aeruginosa</a:t>
            </a:r>
            <a:r>
              <a:rPr lang="en-AU" dirty="0" smtClean="0"/>
              <a:t> are able to move to other environments, such as the CF lung, and survive because the organism is forced to mutate due to natural selection (Rau</a:t>
            </a:r>
            <a:r>
              <a:rPr lang="en-AU" i="1" dirty="0" smtClean="0"/>
              <a:t> et al.</a:t>
            </a:r>
            <a:r>
              <a:rPr lang="en-AU" dirty="0" smtClean="0"/>
              <a:t>, 2010)</a:t>
            </a:r>
          </a:p>
          <a:p>
            <a:pPr lvl="0"/>
            <a:r>
              <a:rPr lang="en-AU" dirty="0" smtClean="0"/>
              <a:t>Therefore,  while the isolates recovered in this study may not have 100% correlation to commonly isolated </a:t>
            </a:r>
            <a:r>
              <a:rPr lang="en-AU" dirty="0" err="1" smtClean="0"/>
              <a:t>clonal</a:t>
            </a:r>
            <a:r>
              <a:rPr lang="en-AU" dirty="0" smtClean="0"/>
              <a:t> varieties,  they may mutate into </a:t>
            </a:r>
            <a:r>
              <a:rPr lang="en-AU" dirty="0" err="1" smtClean="0"/>
              <a:t>clonal</a:t>
            </a:r>
            <a:r>
              <a:rPr lang="en-AU" dirty="0" smtClean="0"/>
              <a:t> strains, given favourable conditions.</a:t>
            </a:r>
          </a:p>
          <a:p>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Take home message</a:t>
            </a:r>
            <a:endParaRPr lang="en-AU" dirty="0"/>
          </a:p>
        </p:txBody>
      </p:sp>
      <p:sp>
        <p:nvSpPr>
          <p:cNvPr id="3" name="Content Placeholder 2"/>
          <p:cNvSpPr>
            <a:spLocks noGrp="1"/>
          </p:cNvSpPr>
          <p:nvPr>
            <p:ph sz="quarter" idx="1"/>
          </p:nvPr>
        </p:nvSpPr>
        <p:spPr/>
        <p:txBody>
          <a:bodyPr/>
          <a:lstStyle/>
          <a:p>
            <a:r>
              <a:rPr lang="en-AU" dirty="0" smtClean="0"/>
              <a:t>Significance of proportion of isolates identified phenotypically as </a:t>
            </a:r>
            <a:r>
              <a:rPr lang="en-AU" i="1" dirty="0" smtClean="0"/>
              <a:t>Pseudomonas aeruginosa</a:t>
            </a:r>
            <a:r>
              <a:rPr lang="en-AU" dirty="0" smtClean="0"/>
              <a:t> that proved to be negative by PA-duplex (roughly 2/3).</a:t>
            </a:r>
          </a:p>
          <a:p>
            <a:pPr marL="273050" indent="-7938">
              <a:buNone/>
            </a:pPr>
            <a:r>
              <a:rPr lang="en-AU" dirty="0" smtClean="0">
                <a:solidFill>
                  <a:srgbClr val="FF0000"/>
                </a:solidFill>
              </a:rPr>
              <a:t>This finding has major implications regarding the use of direct PCR methods for food quality testing!</a:t>
            </a:r>
          </a:p>
          <a:p>
            <a:pPr marL="273050" indent="-273050"/>
            <a:r>
              <a:rPr lang="en-AU" dirty="0" smtClean="0"/>
              <a:t>Genotyping results indicated that strains are found more consistently within a type of vegetable, than within a retail outlet. </a:t>
            </a:r>
          </a:p>
          <a:p>
            <a:pPr marL="273050" indent="-7938">
              <a:buNone/>
            </a:pPr>
            <a:r>
              <a:rPr lang="en-AU" dirty="0" smtClean="0">
                <a:solidFill>
                  <a:srgbClr val="FF0000"/>
                </a:solidFill>
              </a:rPr>
              <a:t>This indicates that the contamination is more likely to have occurred on the farm, in storage or in transit to the retail outlet</a:t>
            </a:r>
          </a:p>
        </p:txBody>
      </p:sp>
      <p:sp>
        <p:nvSpPr>
          <p:cNvPr id="4" name="Slide Number Placeholder 3"/>
          <p:cNvSpPr>
            <a:spLocks noGrp="1"/>
          </p:cNvSpPr>
          <p:nvPr>
            <p:ph type="sldNum" sz="quarter" idx="12"/>
          </p:nvPr>
        </p:nvSpPr>
        <p:spPr/>
        <p:txBody>
          <a:bodyPr/>
          <a:lstStyle/>
          <a:p>
            <a:fld id="{F2B106AB-F0BA-493B-9227-1C3775F81A97}" type="slidenum">
              <a:rPr lang="en-AU" smtClean="0"/>
              <a:pPr/>
              <a:t>16</a:t>
            </a:fld>
            <a:endParaRPr lang="en-AU"/>
          </a:p>
        </p:txBody>
      </p:sp>
      <p:sp>
        <p:nvSpPr>
          <p:cNvPr id="5" name="Footer Placeholder 4"/>
          <p:cNvSpPr>
            <a:spLocks noGrp="1"/>
          </p:cNvSpPr>
          <p:nvPr>
            <p:ph type="ftr" sz="quarter" idx="11"/>
          </p:nvPr>
        </p:nvSpPr>
        <p:spPr/>
        <p:txBody>
          <a:bodyPr/>
          <a:lstStyle/>
          <a:p>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And Finally – Myth or Menace</a:t>
            </a:r>
            <a:endParaRPr lang="en-AU" dirty="0"/>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2B106AB-F0BA-493B-9227-1C3775F81A97}" type="slidenum">
              <a:rPr lang="en-AU" smtClean="0"/>
              <a:pPr/>
              <a:t>17</a:t>
            </a:fld>
            <a:endParaRPr lang="en-AU"/>
          </a:p>
        </p:txBody>
      </p:sp>
      <p:sp>
        <p:nvSpPr>
          <p:cNvPr id="5" name="Content Placeholder 4"/>
          <p:cNvSpPr>
            <a:spLocks noGrp="1"/>
          </p:cNvSpPr>
          <p:nvPr>
            <p:ph sz="quarter" idx="1"/>
          </p:nvPr>
        </p:nvSpPr>
        <p:spPr>
          <a:xfrm>
            <a:off x="357386" y="1340768"/>
            <a:ext cx="8229600" cy="4600168"/>
          </a:xfrm>
        </p:spPr>
        <p:txBody>
          <a:bodyPr>
            <a:normAutofit/>
          </a:bodyPr>
          <a:lstStyle/>
          <a:p>
            <a:r>
              <a:rPr lang="en-AU" dirty="0" smtClean="0"/>
              <a:t>Certainly not a myth – proved to be present on surface of many vegetables</a:t>
            </a:r>
          </a:p>
          <a:p>
            <a:r>
              <a:rPr lang="en-AU" dirty="0" smtClean="0"/>
              <a:t>Degree of menace is yet to be confirmed </a:t>
            </a:r>
          </a:p>
          <a:p>
            <a:pPr lvl="1"/>
            <a:r>
              <a:rPr lang="en-AU" sz="2600" dirty="0" err="1" smtClean="0">
                <a:solidFill>
                  <a:schemeClr val="bg2">
                    <a:lumMod val="50000"/>
                  </a:schemeClr>
                </a:solidFill>
              </a:rPr>
              <a:t>Clonal</a:t>
            </a:r>
            <a:r>
              <a:rPr lang="en-AU" sz="2600" dirty="0" smtClean="0">
                <a:solidFill>
                  <a:schemeClr val="bg2">
                    <a:lumMod val="50000"/>
                  </a:schemeClr>
                </a:solidFill>
              </a:rPr>
              <a:t> strains were not found in or on vegetables</a:t>
            </a:r>
          </a:p>
          <a:p>
            <a:pPr lvl="1"/>
            <a:r>
              <a:rPr lang="en-AU" sz="2600" dirty="0" smtClean="0">
                <a:solidFill>
                  <a:schemeClr val="bg2">
                    <a:lumMod val="50000"/>
                  </a:schemeClr>
                </a:solidFill>
              </a:rPr>
              <a:t>Level of menace is likely to depend very much on host factors</a:t>
            </a:r>
          </a:p>
          <a:p>
            <a:pPr lvl="1"/>
            <a:r>
              <a:rPr lang="en-AU" sz="2600" dirty="0" smtClean="0">
                <a:solidFill>
                  <a:schemeClr val="bg2">
                    <a:lumMod val="50000"/>
                  </a:schemeClr>
                </a:solidFill>
              </a:rPr>
              <a:t>If salad vegetables are to be eaten by a debilitated or immune-suppressed person, extra care should be taken with washing of the ingredients</a:t>
            </a:r>
            <a:r>
              <a:rPr lang="en-AU" dirty="0" smtClean="0"/>
              <a:t>.</a:t>
            </a:r>
          </a:p>
        </p:txBody>
      </p:sp>
      <p:pic>
        <p:nvPicPr>
          <p:cNvPr id="10" name="Picture 4" descr="https://encrypted-tbn2.gstatic.com/images?q=tbn:ANd9GcSQ7qhhy6Gzp6LdeZrJkB8TrbDjpO7CAf7v582KczisMS6jtalp">
            <a:hlinkClick r:id="rId2"/>
          </p:cNvPr>
          <p:cNvPicPr>
            <a:picLocks noChangeAspect="1" noChangeArrowheads="1"/>
          </p:cNvPicPr>
          <p:nvPr/>
        </p:nvPicPr>
        <p:blipFill>
          <a:blip r:embed="rId3" cstate="print"/>
          <a:srcRect b="36109"/>
          <a:stretch>
            <a:fillRect/>
          </a:stretch>
        </p:blipFill>
        <p:spPr bwMode="auto">
          <a:xfrm>
            <a:off x="1447850" y="5280086"/>
            <a:ext cx="6048672" cy="157791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28328"/>
          </a:xfrm>
        </p:spPr>
        <p:txBody>
          <a:bodyPr/>
          <a:lstStyle/>
          <a:p>
            <a:r>
              <a:rPr lang="en-AU" dirty="0" smtClean="0"/>
              <a:t>References</a:t>
            </a:r>
            <a:endParaRPr lang="en-AU" dirty="0"/>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2B106AB-F0BA-493B-9227-1C3775F81A97}" type="slidenum">
              <a:rPr lang="en-AU" smtClean="0"/>
              <a:pPr/>
              <a:t>18</a:t>
            </a:fld>
            <a:endParaRPr lang="en-AU"/>
          </a:p>
        </p:txBody>
      </p:sp>
      <p:sp>
        <p:nvSpPr>
          <p:cNvPr id="5" name="Content Placeholder 4"/>
          <p:cNvSpPr>
            <a:spLocks noGrp="1"/>
          </p:cNvSpPr>
          <p:nvPr>
            <p:ph sz="quarter" idx="1"/>
          </p:nvPr>
        </p:nvSpPr>
        <p:spPr/>
        <p:txBody>
          <a:bodyPr>
            <a:normAutofit fontScale="25000" lnSpcReduction="20000"/>
          </a:bodyPr>
          <a:lstStyle/>
          <a:p>
            <a:pPr>
              <a:lnSpc>
                <a:spcPct val="120000"/>
              </a:lnSpc>
              <a:spcBef>
                <a:spcPts val="1200"/>
              </a:spcBef>
            </a:pPr>
            <a:r>
              <a:rPr lang="en-AU" sz="4000" dirty="0" err="1"/>
              <a:t>Anuj</a:t>
            </a:r>
            <a:r>
              <a:rPr lang="en-AU" sz="4000" dirty="0"/>
              <a:t>, S. N., D. M. </a:t>
            </a:r>
            <a:r>
              <a:rPr lang="en-AU" sz="4000" dirty="0" err="1"/>
              <a:t>Whiley</a:t>
            </a:r>
            <a:r>
              <a:rPr lang="en-AU" sz="4000" dirty="0"/>
              <a:t>, T. J. Kidd, S. C. Bell, C. E. Wainwright, M. D. </a:t>
            </a:r>
            <a:r>
              <a:rPr lang="en-AU" sz="4000" dirty="0" err="1"/>
              <a:t>Nissen</a:t>
            </a:r>
            <a:r>
              <a:rPr lang="en-AU" sz="4000" dirty="0"/>
              <a:t> and T. P. </a:t>
            </a:r>
            <a:r>
              <a:rPr lang="en-AU" sz="4000" dirty="0" err="1"/>
              <a:t>Sloots</a:t>
            </a:r>
            <a:r>
              <a:rPr lang="en-AU" sz="4000" dirty="0"/>
              <a:t>. 2009. Identification of </a:t>
            </a:r>
            <a:r>
              <a:rPr lang="en-AU" sz="4000" i="1" dirty="0"/>
              <a:t>Pseudomonas </a:t>
            </a:r>
            <a:r>
              <a:rPr lang="en-AU" sz="4000" i="1" dirty="0" err="1"/>
              <a:t>aeruginosa</a:t>
            </a:r>
            <a:r>
              <a:rPr lang="en-AU" sz="4000" dirty="0"/>
              <a:t> by a duplex real-time polymerase chain reaction assay targeting the </a:t>
            </a:r>
            <a:r>
              <a:rPr lang="en-AU" sz="4000" i="1" dirty="0" err="1"/>
              <a:t>ecfX</a:t>
            </a:r>
            <a:r>
              <a:rPr lang="en-AU" sz="4000" i="1" dirty="0"/>
              <a:t> </a:t>
            </a:r>
            <a:r>
              <a:rPr lang="en-AU" sz="4000" dirty="0"/>
              <a:t>and the </a:t>
            </a:r>
            <a:r>
              <a:rPr lang="en-AU" sz="4000" i="1" dirty="0" err="1"/>
              <a:t>gyrB</a:t>
            </a:r>
            <a:r>
              <a:rPr lang="en-AU" sz="4000" i="1" dirty="0"/>
              <a:t> </a:t>
            </a:r>
            <a:r>
              <a:rPr lang="en-AU" sz="4000" dirty="0"/>
              <a:t>genes. </a:t>
            </a:r>
            <a:r>
              <a:rPr lang="en-AU" sz="4000" i="1" dirty="0"/>
              <a:t>Diagnostic Microbiology and Infectious Disease,</a:t>
            </a:r>
            <a:r>
              <a:rPr lang="en-AU" sz="4000" dirty="0"/>
              <a:t> 63: 127-131.</a:t>
            </a:r>
          </a:p>
          <a:p>
            <a:pPr>
              <a:lnSpc>
                <a:spcPct val="120000"/>
              </a:lnSpc>
              <a:spcBef>
                <a:spcPts val="1200"/>
              </a:spcBef>
            </a:pPr>
            <a:r>
              <a:rPr lang="en-AU" sz="4000" dirty="0"/>
              <a:t>Curran, B., J. A. W. Morgan and D. </a:t>
            </a:r>
            <a:r>
              <a:rPr lang="en-AU" sz="4000" dirty="0" err="1"/>
              <a:t>Honeybourne</a:t>
            </a:r>
            <a:r>
              <a:rPr lang="en-AU" sz="4000" dirty="0"/>
              <a:t>. 2005. Commercial mushrooms and bean sprouts are a source of </a:t>
            </a:r>
            <a:r>
              <a:rPr lang="en-AU" sz="4000" i="1" dirty="0"/>
              <a:t>Pseudomonas </a:t>
            </a:r>
            <a:r>
              <a:rPr lang="en-AU" sz="4000" i="1" dirty="0" err="1"/>
              <a:t>aeruginosa</a:t>
            </a:r>
            <a:r>
              <a:rPr lang="en-AU" sz="4000" dirty="0"/>
              <a:t>. </a:t>
            </a:r>
            <a:r>
              <a:rPr lang="en-AU" sz="4000" i="1" dirty="0"/>
              <a:t>Journal of Clinical Microbiology,</a:t>
            </a:r>
            <a:r>
              <a:rPr lang="en-AU" sz="4000" dirty="0"/>
              <a:t> 43 (11): 5830-5831</a:t>
            </a:r>
          </a:p>
          <a:p>
            <a:pPr>
              <a:lnSpc>
                <a:spcPct val="120000"/>
              </a:lnSpc>
              <a:spcBef>
                <a:spcPts val="1200"/>
              </a:spcBef>
            </a:pPr>
            <a:r>
              <a:rPr lang="en-AU" sz="4000" dirty="0" err="1"/>
              <a:t>Hardalo</a:t>
            </a:r>
            <a:r>
              <a:rPr lang="en-AU" sz="4000" dirty="0"/>
              <a:t>, C. and S. Edberg. 1997. </a:t>
            </a:r>
            <a:r>
              <a:rPr lang="en-AU" sz="4000" i="1" dirty="0"/>
              <a:t>Pseudomonas </a:t>
            </a:r>
            <a:r>
              <a:rPr lang="en-AU" sz="4000" i="1" dirty="0" err="1"/>
              <a:t>aeruginosa</a:t>
            </a:r>
            <a:r>
              <a:rPr lang="en-AU" sz="4000" dirty="0"/>
              <a:t>: Assessment of risk from drinking water. </a:t>
            </a:r>
            <a:r>
              <a:rPr lang="en-AU" sz="4000" i="1" dirty="0"/>
              <a:t>Critical Reviews in Microbiology,</a:t>
            </a:r>
            <a:r>
              <a:rPr lang="en-AU" sz="4000" dirty="0"/>
              <a:t> 23 (1): 47-75.</a:t>
            </a:r>
          </a:p>
          <a:p>
            <a:pPr>
              <a:lnSpc>
                <a:spcPct val="120000"/>
              </a:lnSpc>
              <a:spcBef>
                <a:spcPts val="1200"/>
              </a:spcBef>
            </a:pPr>
            <a:r>
              <a:rPr lang="en-AU" sz="4000" dirty="0" err="1"/>
              <a:t>Heijerman</a:t>
            </a:r>
            <a:r>
              <a:rPr lang="en-AU" sz="4000" dirty="0"/>
              <a:t>, H. 2005. Infection and inflammation in cystic fibrosis: A short review. </a:t>
            </a:r>
            <a:r>
              <a:rPr lang="en-AU" sz="4000" i="1" dirty="0"/>
              <a:t>Journal of Cystic Fibrosis,</a:t>
            </a:r>
            <a:r>
              <a:rPr lang="en-AU" sz="4000" dirty="0"/>
              <a:t> 4: 3-5.</a:t>
            </a:r>
          </a:p>
          <a:p>
            <a:pPr>
              <a:lnSpc>
                <a:spcPct val="120000"/>
              </a:lnSpc>
              <a:spcBef>
                <a:spcPts val="1200"/>
              </a:spcBef>
            </a:pPr>
            <a:r>
              <a:rPr lang="en-AU" sz="4000" dirty="0"/>
              <a:t>Kidd, T., K. Ramsay, H. Hu, P. Bye, M. Elkins, K. </a:t>
            </a:r>
            <a:r>
              <a:rPr lang="en-AU" sz="4000" dirty="0" err="1"/>
              <a:t>Grimwood</a:t>
            </a:r>
            <a:r>
              <a:rPr lang="en-AU" sz="4000" dirty="0"/>
              <a:t>, C. Harbour</a:t>
            </a:r>
            <a:r>
              <a:rPr lang="en-AU" sz="4000" i="1" dirty="0"/>
              <a:t>, et al.</a:t>
            </a:r>
            <a:r>
              <a:rPr lang="en-AU" sz="4000" dirty="0"/>
              <a:t> 2009. Low rates of </a:t>
            </a:r>
            <a:r>
              <a:rPr lang="en-AU" sz="4000" i="1" dirty="0"/>
              <a:t>Pseudomonas </a:t>
            </a:r>
            <a:r>
              <a:rPr lang="en-AU" sz="4000" i="1" dirty="0" err="1"/>
              <a:t>aeruginosa</a:t>
            </a:r>
            <a:r>
              <a:rPr lang="en-AU" sz="4000" dirty="0"/>
              <a:t> misidentification in isolates from cystic fibrosis patients. </a:t>
            </a:r>
            <a:r>
              <a:rPr lang="en-AU" sz="4000" i="1" dirty="0"/>
              <a:t>Journal of Clinical Microbiology,</a:t>
            </a:r>
            <a:r>
              <a:rPr lang="en-AU" sz="4000" dirty="0"/>
              <a:t> 47 (5): 1503-1509.</a:t>
            </a:r>
          </a:p>
          <a:p>
            <a:pPr>
              <a:lnSpc>
                <a:spcPct val="120000"/>
              </a:lnSpc>
              <a:spcBef>
                <a:spcPts val="1200"/>
              </a:spcBef>
            </a:pPr>
            <a:r>
              <a:rPr lang="en-AU" sz="4000" dirty="0" err="1"/>
              <a:t>Kominos</a:t>
            </a:r>
            <a:r>
              <a:rPr lang="en-AU" sz="4000" dirty="0"/>
              <a:t>, S. D., C. E. Copeland, B. </a:t>
            </a:r>
            <a:r>
              <a:rPr lang="en-AU" sz="4000" dirty="0" err="1"/>
              <a:t>Grosiak</a:t>
            </a:r>
            <a:r>
              <a:rPr lang="en-AU" sz="4000" dirty="0"/>
              <a:t> and B. </a:t>
            </a:r>
            <a:r>
              <a:rPr lang="en-AU" sz="4000" dirty="0" err="1"/>
              <a:t>Postic</a:t>
            </a:r>
            <a:r>
              <a:rPr lang="en-AU" sz="4000" dirty="0"/>
              <a:t>. 1972. Introduction of </a:t>
            </a:r>
            <a:r>
              <a:rPr lang="en-AU" sz="4000" i="1" dirty="0"/>
              <a:t>Pseudomonas </a:t>
            </a:r>
            <a:r>
              <a:rPr lang="en-AU" sz="4000" i="1" dirty="0" err="1"/>
              <a:t>aeruginosa</a:t>
            </a:r>
            <a:r>
              <a:rPr lang="en-AU" sz="4000" dirty="0"/>
              <a:t> into a hospital via vegetables. </a:t>
            </a:r>
            <a:r>
              <a:rPr lang="en-AU" sz="4000" i="1" dirty="0"/>
              <a:t>Applied Microbiology,</a:t>
            </a:r>
            <a:r>
              <a:rPr lang="en-AU" sz="4000" dirty="0"/>
              <a:t> 24: 567-570.</a:t>
            </a:r>
          </a:p>
          <a:p>
            <a:pPr>
              <a:lnSpc>
                <a:spcPct val="120000"/>
              </a:lnSpc>
              <a:spcBef>
                <a:spcPts val="1200"/>
              </a:spcBef>
            </a:pPr>
            <a:r>
              <a:rPr lang="en-AU" sz="4000" dirty="0" err="1"/>
              <a:t>Samadpour</a:t>
            </a:r>
            <a:r>
              <a:rPr lang="en-AU" sz="4000" dirty="0"/>
              <a:t>, M. 2001. </a:t>
            </a:r>
            <a:r>
              <a:rPr lang="en-AU" sz="4000" i="1" dirty="0"/>
              <a:t>Molecular typing of Pseudomonas </a:t>
            </a:r>
            <a:r>
              <a:rPr lang="en-AU" sz="4000" i="1" dirty="0" err="1"/>
              <a:t>aeruginosa</a:t>
            </a:r>
            <a:r>
              <a:rPr lang="en-AU" sz="4000" i="1" dirty="0"/>
              <a:t> in distribution systems</a:t>
            </a:r>
            <a:r>
              <a:rPr lang="en-AU" sz="4000" dirty="0"/>
              <a:t>.</a:t>
            </a:r>
            <a:r>
              <a:rPr lang="en-AU" sz="4000" i="1" dirty="0"/>
              <a:t> </a:t>
            </a:r>
            <a:r>
              <a:rPr lang="en-AU" sz="4000" dirty="0"/>
              <a:t>Seattle: </a:t>
            </a:r>
            <a:r>
              <a:rPr lang="en-AU" sz="4000" dirty="0" err="1"/>
              <a:t>Awwa</a:t>
            </a:r>
            <a:r>
              <a:rPr lang="en-AU" sz="4000" dirty="0"/>
              <a:t> Research Foundation and American Water Works Association.</a:t>
            </a:r>
          </a:p>
          <a:p>
            <a:pPr>
              <a:lnSpc>
                <a:spcPct val="120000"/>
              </a:lnSpc>
              <a:spcBef>
                <a:spcPts val="1200"/>
              </a:spcBef>
            </a:pPr>
            <a:r>
              <a:rPr lang="en-AU" sz="4000" dirty="0"/>
              <a:t>Shooter, R. A., E. M. Cooke, M. C. </a:t>
            </a:r>
            <a:r>
              <a:rPr lang="en-AU" sz="4000" dirty="0" err="1"/>
              <a:t>Faiers</a:t>
            </a:r>
            <a:r>
              <a:rPr lang="en-AU" sz="4000" dirty="0"/>
              <a:t>, S. M. O'Farrell and A. L. </a:t>
            </a:r>
            <a:r>
              <a:rPr lang="en-AU" sz="4000" dirty="0" err="1"/>
              <a:t>Breaden</a:t>
            </a:r>
            <a:r>
              <a:rPr lang="en-AU" sz="4000" dirty="0"/>
              <a:t>. 1971. Isolation of </a:t>
            </a:r>
            <a:r>
              <a:rPr lang="en-AU" sz="4000" i="1" dirty="0"/>
              <a:t>Escherichia coli</a:t>
            </a:r>
            <a:r>
              <a:rPr lang="en-AU" sz="4000" dirty="0"/>
              <a:t>, </a:t>
            </a:r>
            <a:r>
              <a:rPr lang="en-AU" sz="4000" i="1" dirty="0"/>
              <a:t>Pseudomonas </a:t>
            </a:r>
            <a:r>
              <a:rPr lang="en-AU" sz="4000" i="1" dirty="0" err="1"/>
              <a:t>aeruginosa</a:t>
            </a:r>
            <a:r>
              <a:rPr lang="en-AU" sz="4000" dirty="0"/>
              <a:t>, and </a:t>
            </a:r>
            <a:r>
              <a:rPr lang="en-AU" sz="4000" i="1" dirty="0" err="1"/>
              <a:t>Klebsiella</a:t>
            </a:r>
            <a:r>
              <a:rPr lang="en-AU" sz="4000" dirty="0"/>
              <a:t> from food in hospitals, canteens and schools. </a:t>
            </a:r>
            <a:r>
              <a:rPr lang="en-AU" sz="4000" i="1" dirty="0"/>
              <a:t>The Lancet,</a:t>
            </a:r>
            <a:r>
              <a:rPr lang="en-AU" sz="4000" dirty="0"/>
              <a:t> 2: 390-392.</a:t>
            </a:r>
          </a:p>
          <a:p>
            <a:pPr>
              <a:lnSpc>
                <a:spcPct val="120000"/>
              </a:lnSpc>
              <a:spcBef>
                <a:spcPts val="1200"/>
              </a:spcBef>
            </a:pPr>
            <a:r>
              <a:rPr lang="en-AU" sz="4000" dirty="0"/>
              <a:t>Stewart, T. 2009. Cystic fibrosis in Australia 2007. North Ryde: Cystic Fibrosis Australia.</a:t>
            </a:r>
          </a:p>
          <a:p>
            <a:pPr>
              <a:lnSpc>
                <a:spcPct val="120000"/>
              </a:lnSpc>
              <a:spcBef>
                <a:spcPts val="1200"/>
              </a:spcBef>
            </a:pPr>
            <a:r>
              <a:rPr lang="en-AU" sz="4000" dirty="0" err="1"/>
              <a:t>Syrmis</a:t>
            </a:r>
            <a:r>
              <a:rPr lang="en-AU" sz="4000" dirty="0"/>
              <a:t>, M. W., M. R. O'Carroll, T. P. </a:t>
            </a:r>
            <a:r>
              <a:rPr lang="en-AU" sz="4000" dirty="0" err="1"/>
              <a:t>Sloots</a:t>
            </a:r>
            <a:r>
              <a:rPr lang="en-AU" sz="4000" dirty="0"/>
              <a:t>, C. Coulter, C. E. Wainwright, S. C. Bell and M. D. </a:t>
            </a:r>
            <a:r>
              <a:rPr lang="en-AU" sz="4000" dirty="0" err="1"/>
              <a:t>Nissen</a:t>
            </a:r>
            <a:r>
              <a:rPr lang="en-AU" sz="4000" dirty="0"/>
              <a:t>. 2004. Rapid genotyping of </a:t>
            </a:r>
            <a:r>
              <a:rPr lang="en-AU" sz="4000" i="1" dirty="0"/>
              <a:t>Pseudomonas </a:t>
            </a:r>
            <a:r>
              <a:rPr lang="en-AU" sz="4000" i="1" dirty="0" err="1"/>
              <a:t>aeruginosa</a:t>
            </a:r>
            <a:r>
              <a:rPr lang="en-AU" sz="4000" dirty="0"/>
              <a:t> isolates harboured by adult and paediatric patients with cystic fibrosis using repetitive-element-based PCR assays. </a:t>
            </a:r>
            <a:r>
              <a:rPr lang="en-AU" sz="4000" i="1" dirty="0"/>
              <a:t>Journal of Medical Microbiology,</a:t>
            </a:r>
            <a:r>
              <a:rPr lang="en-AU" sz="4000" dirty="0"/>
              <a:t> 53: 1089-1096.</a:t>
            </a:r>
          </a:p>
          <a:p>
            <a:pPr>
              <a:lnSpc>
                <a:spcPct val="120000"/>
              </a:lnSpc>
              <a:spcBef>
                <a:spcPts val="1200"/>
              </a:spcBef>
            </a:pPr>
            <a:r>
              <a:rPr lang="en-AU" sz="4000" dirty="0"/>
              <a:t>Wright, C., S. D. </a:t>
            </a:r>
            <a:r>
              <a:rPr lang="en-AU" sz="4000" dirty="0" err="1"/>
              <a:t>Kominos</a:t>
            </a:r>
            <a:r>
              <a:rPr lang="en-AU" sz="4000" dirty="0"/>
              <a:t> and R. B. Yee. 1976. </a:t>
            </a:r>
            <a:r>
              <a:rPr lang="en-AU" sz="4000" i="1" dirty="0" err="1"/>
              <a:t>Enterobacteriaceae</a:t>
            </a:r>
            <a:r>
              <a:rPr lang="en-AU" sz="4000" dirty="0"/>
              <a:t> and </a:t>
            </a:r>
            <a:r>
              <a:rPr lang="en-AU" sz="4000" i="1" dirty="0"/>
              <a:t>Pseudomonas </a:t>
            </a:r>
            <a:r>
              <a:rPr lang="en-AU" sz="4000" i="1" dirty="0" err="1"/>
              <a:t>aeruginosa</a:t>
            </a:r>
            <a:r>
              <a:rPr lang="en-AU" sz="4000" dirty="0"/>
              <a:t> recovered from vegetable salads. </a:t>
            </a:r>
            <a:r>
              <a:rPr lang="en-AU" sz="4000" i="1" dirty="0"/>
              <a:t>Applied and Environmental Microbiology,</a:t>
            </a:r>
            <a:r>
              <a:rPr lang="en-AU" sz="4000" dirty="0"/>
              <a:t> 31 (3): 453-454.</a:t>
            </a:r>
          </a:p>
          <a:p>
            <a:endParaRPr lang="en-AU" dirty="0"/>
          </a:p>
        </p:txBody>
      </p:sp>
    </p:spTree>
    <p:extLst>
      <p:ext uri="{BB962C8B-B14F-4D97-AF65-F5344CB8AC3E}">
        <p14:creationId xmlns:p14="http://schemas.microsoft.com/office/powerpoint/2010/main" xmlns="" val="1249573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Why focus on </a:t>
            </a:r>
            <a:r>
              <a:rPr lang="en-AU" i="1" dirty="0" smtClean="0"/>
              <a:t>Pseudomonas aeruginosa</a:t>
            </a:r>
            <a:r>
              <a:rPr lang="en-AU" dirty="0" smtClean="0"/>
              <a:t>?</a:t>
            </a:r>
            <a:endParaRPr lang="en-AU" dirty="0"/>
          </a:p>
        </p:txBody>
      </p:sp>
      <p:sp>
        <p:nvSpPr>
          <p:cNvPr id="3" name="Content Placeholder 2"/>
          <p:cNvSpPr>
            <a:spLocks noGrp="1"/>
          </p:cNvSpPr>
          <p:nvPr>
            <p:ph sz="quarter" idx="1"/>
          </p:nvPr>
        </p:nvSpPr>
        <p:spPr>
          <a:xfrm>
            <a:off x="457200" y="1484784"/>
            <a:ext cx="8229600" cy="4672176"/>
          </a:xfrm>
        </p:spPr>
        <p:txBody>
          <a:bodyPr>
            <a:normAutofit lnSpcReduction="10000"/>
          </a:bodyPr>
          <a:lstStyle/>
          <a:p>
            <a:r>
              <a:rPr lang="en-AU" dirty="0" smtClean="0"/>
              <a:t>Well known to environmental microbiologists</a:t>
            </a:r>
          </a:p>
          <a:p>
            <a:pPr lvl="1"/>
            <a:r>
              <a:rPr lang="en-AU" dirty="0" smtClean="0">
                <a:solidFill>
                  <a:srgbClr val="047A9A"/>
                </a:solidFill>
              </a:rPr>
              <a:t>Indigenous </a:t>
            </a:r>
            <a:r>
              <a:rPr lang="en-AU" dirty="0" err="1" smtClean="0">
                <a:solidFill>
                  <a:srgbClr val="047A9A"/>
                </a:solidFill>
              </a:rPr>
              <a:t>microbiota</a:t>
            </a:r>
            <a:r>
              <a:rPr lang="en-AU" dirty="0" smtClean="0">
                <a:solidFill>
                  <a:srgbClr val="047A9A"/>
                </a:solidFill>
              </a:rPr>
              <a:t> of water and soil, plant tissues</a:t>
            </a:r>
          </a:p>
          <a:p>
            <a:pPr lvl="1"/>
            <a:r>
              <a:rPr lang="en-AU" dirty="0" smtClean="0">
                <a:solidFill>
                  <a:srgbClr val="047A9A"/>
                </a:solidFill>
              </a:rPr>
              <a:t>Recently found to preferentially aerosolised from those sites into the atmosphere</a:t>
            </a:r>
          </a:p>
          <a:p>
            <a:r>
              <a:rPr lang="en-AU" dirty="0" smtClean="0"/>
              <a:t>Well known to clinical microbiologists</a:t>
            </a:r>
          </a:p>
          <a:p>
            <a:pPr lvl="1"/>
            <a:r>
              <a:rPr lang="en-AU" dirty="0" smtClean="0">
                <a:solidFill>
                  <a:schemeClr val="bg2">
                    <a:lumMod val="50000"/>
                  </a:schemeClr>
                </a:solidFill>
              </a:rPr>
              <a:t>Commonly isolated as a opportunistic pathogen in debilitated patients</a:t>
            </a:r>
          </a:p>
          <a:p>
            <a:pPr lvl="2"/>
            <a:r>
              <a:rPr lang="en-AU" dirty="0" smtClean="0"/>
              <a:t>Catheterised Urinary Tracts</a:t>
            </a:r>
          </a:p>
          <a:p>
            <a:pPr lvl="2"/>
            <a:r>
              <a:rPr lang="en-AU" dirty="0" smtClean="0"/>
              <a:t>Cystic fibrosis lung colonisation</a:t>
            </a:r>
          </a:p>
          <a:p>
            <a:pPr lvl="2"/>
            <a:r>
              <a:rPr lang="en-AU" dirty="0" smtClean="0"/>
              <a:t>Burn wounds, particularly large scale </a:t>
            </a:r>
          </a:p>
          <a:p>
            <a:pPr lvl="1"/>
            <a:r>
              <a:rPr lang="en-AU" dirty="0" smtClean="0">
                <a:solidFill>
                  <a:schemeClr val="bg2">
                    <a:lumMod val="50000"/>
                  </a:schemeClr>
                </a:solidFill>
              </a:rPr>
              <a:t>Famously resistant to most antibiotics, very hard to treat</a:t>
            </a:r>
          </a:p>
          <a:p>
            <a:r>
              <a:rPr lang="en-AU" dirty="0" smtClean="0"/>
              <a:t>Not well known to food quality microbiologists</a:t>
            </a:r>
            <a:endParaRPr lang="en-AU" dirty="0"/>
          </a:p>
        </p:txBody>
      </p:sp>
      <p:sp>
        <p:nvSpPr>
          <p:cNvPr id="4" name="Slide Number Placeholder 3"/>
          <p:cNvSpPr>
            <a:spLocks noGrp="1"/>
          </p:cNvSpPr>
          <p:nvPr>
            <p:ph type="sldNum" sz="quarter" idx="12"/>
          </p:nvPr>
        </p:nvSpPr>
        <p:spPr/>
        <p:txBody>
          <a:bodyPr/>
          <a:lstStyle/>
          <a:p>
            <a:fld id="{F2B106AB-F0BA-493B-9227-1C3775F81A97}" type="slidenum">
              <a:rPr lang="en-AU" smtClean="0"/>
              <a:pPr/>
              <a:t>2</a:t>
            </a:fld>
            <a:endParaRPr lang="en-AU"/>
          </a:p>
        </p:txBody>
      </p:sp>
      <p:sp>
        <p:nvSpPr>
          <p:cNvPr id="5" name="Footer Placeholder 4"/>
          <p:cNvSpPr>
            <a:spLocks noGrp="1"/>
          </p:cNvSpPr>
          <p:nvPr>
            <p:ph type="ftr" sz="quarter" idx="11"/>
          </p:nvPr>
        </p:nvSpPr>
        <p:spPr/>
        <p:txBody>
          <a:bodyPr/>
          <a:lstStyle/>
          <a:p>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Environmental Microbiology Research Group study</a:t>
            </a:r>
            <a:endParaRPr lang="en-AU" dirty="0"/>
          </a:p>
        </p:txBody>
      </p:sp>
      <p:sp>
        <p:nvSpPr>
          <p:cNvPr id="3" name="Content Placeholder 2"/>
          <p:cNvSpPr>
            <a:spLocks noGrp="1"/>
          </p:cNvSpPr>
          <p:nvPr>
            <p:ph sz="quarter" idx="1"/>
          </p:nvPr>
        </p:nvSpPr>
        <p:spPr>
          <a:xfrm>
            <a:off x="395536" y="1412776"/>
            <a:ext cx="8229600" cy="4824536"/>
          </a:xfrm>
        </p:spPr>
        <p:txBody>
          <a:bodyPr>
            <a:normAutofit/>
          </a:bodyPr>
          <a:lstStyle/>
          <a:p>
            <a:r>
              <a:rPr lang="en-AU" dirty="0" smtClean="0"/>
              <a:t>Pilot study regarding Salad Vegetables and </a:t>
            </a:r>
            <a:r>
              <a:rPr lang="en-AU" i="1" dirty="0" smtClean="0"/>
              <a:t>Pseudomonas aeruginosa </a:t>
            </a:r>
            <a:r>
              <a:rPr lang="en-AU" dirty="0" smtClean="0"/>
              <a:t>indicated potential of project</a:t>
            </a:r>
          </a:p>
          <a:p>
            <a:r>
              <a:rPr lang="en-AU" dirty="0" smtClean="0"/>
              <a:t>Major study of sources of </a:t>
            </a:r>
            <a:r>
              <a:rPr lang="en-AU" i="1" dirty="0" smtClean="0"/>
              <a:t>Pseudomonas aeruginosa </a:t>
            </a:r>
            <a:r>
              <a:rPr lang="en-AU" dirty="0" smtClean="0"/>
              <a:t>colonization of CF lungs focussed on two potential sources:</a:t>
            </a:r>
          </a:p>
          <a:p>
            <a:pPr lvl="1"/>
            <a:r>
              <a:rPr lang="en-AU" dirty="0" smtClean="0">
                <a:solidFill>
                  <a:schemeClr val="bg2">
                    <a:lumMod val="50000"/>
                  </a:schemeClr>
                </a:solidFill>
              </a:rPr>
              <a:t>Person to person: human source</a:t>
            </a:r>
          </a:p>
          <a:p>
            <a:pPr lvl="1"/>
            <a:r>
              <a:rPr lang="en-AU" dirty="0" smtClean="0">
                <a:solidFill>
                  <a:schemeClr val="bg2">
                    <a:lumMod val="50000"/>
                  </a:schemeClr>
                </a:solidFill>
              </a:rPr>
              <a:t>Air/water/soil: environmental source</a:t>
            </a:r>
          </a:p>
          <a:p>
            <a:r>
              <a:rPr lang="en-AU" dirty="0" smtClean="0">
                <a:solidFill>
                  <a:schemeClr val="bg2">
                    <a:lumMod val="50000"/>
                  </a:schemeClr>
                </a:solidFill>
              </a:rPr>
              <a:t>Food-borne micro-organisms are often sourced from their environment, especially fruit and vegetable crops which can be contaminated by the air or water or soil or all three</a:t>
            </a:r>
            <a:endParaRPr lang="en-AU" dirty="0"/>
          </a:p>
        </p:txBody>
      </p:sp>
      <p:sp>
        <p:nvSpPr>
          <p:cNvPr id="4" name="Slide Number Placeholder 3"/>
          <p:cNvSpPr>
            <a:spLocks noGrp="1"/>
          </p:cNvSpPr>
          <p:nvPr>
            <p:ph type="sldNum" sz="quarter" idx="12"/>
          </p:nvPr>
        </p:nvSpPr>
        <p:spPr/>
        <p:txBody>
          <a:bodyPr/>
          <a:lstStyle/>
          <a:p>
            <a:fld id="{F2B106AB-F0BA-493B-9227-1C3775F81A97}" type="slidenum">
              <a:rPr lang="en-AU" smtClean="0"/>
              <a:pPr/>
              <a:t>3</a:t>
            </a:fld>
            <a:endParaRPr lang="en-AU"/>
          </a:p>
        </p:txBody>
      </p:sp>
      <p:sp>
        <p:nvSpPr>
          <p:cNvPr id="5" name="Footer Placeholder 4"/>
          <p:cNvSpPr>
            <a:spLocks noGrp="1"/>
          </p:cNvSpPr>
          <p:nvPr>
            <p:ph type="ftr" sz="quarter" idx="11"/>
          </p:nvPr>
        </p:nvSpPr>
        <p:spPr/>
        <p:txBody>
          <a:bodyPr/>
          <a:lstStyle/>
          <a:p>
            <a:endParaRPr lang="en-AU"/>
          </a:p>
        </p:txBody>
      </p:sp>
      <p:pic>
        <p:nvPicPr>
          <p:cNvPr id="40962" name="Picture 2"/>
          <p:cNvPicPr>
            <a:picLocks noChangeAspect="1" noChangeArrowheads="1"/>
          </p:cNvPicPr>
          <p:nvPr/>
        </p:nvPicPr>
        <p:blipFill>
          <a:blip r:embed="rId3" cstate="print"/>
          <a:srcRect/>
          <a:stretch>
            <a:fillRect/>
          </a:stretch>
        </p:blipFill>
        <p:spPr bwMode="auto">
          <a:xfrm>
            <a:off x="6804248" y="3140968"/>
            <a:ext cx="1800200" cy="120013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168" y="152400"/>
            <a:ext cx="7031632" cy="990600"/>
          </a:xfrm>
        </p:spPr>
        <p:txBody>
          <a:bodyPr/>
          <a:lstStyle/>
          <a:p>
            <a:r>
              <a:rPr lang="en-AU" dirty="0" smtClean="0"/>
              <a:t>And so to Salad Vegetables</a:t>
            </a:r>
            <a:endParaRPr lang="en-AU" dirty="0"/>
          </a:p>
        </p:txBody>
      </p:sp>
      <p:sp>
        <p:nvSpPr>
          <p:cNvPr id="3" name="Content Placeholder 2"/>
          <p:cNvSpPr>
            <a:spLocks noGrp="1"/>
          </p:cNvSpPr>
          <p:nvPr>
            <p:ph sz="quarter" idx="1"/>
          </p:nvPr>
        </p:nvSpPr>
        <p:spPr>
          <a:xfrm>
            <a:off x="1187624" y="1340768"/>
            <a:ext cx="7499176" cy="4968552"/>
          </a:xfrm>
        </p:spPr>
        <p:txBody>
          <a:bodyPr>
            <a:normAutofit/>
          </a:bodyPr>
          <a:lstStyle/>
          <a:p>
            <a:r>
              <a:rPr lang="en-AU" dirty="0" smtClean="0"/>
              <a:t>On the premise that:</a:t>
            </a:r>
          </a:p>
          <a:p>
            <a:pPr lvl="1"/>
            <a:r>
              <a:rPr lang="en-AU" dirty="0" smtClean="0"/>
              <a:t>Salad vegetables are generally eaten raw</a:t>
            </a:r>
          </a:p>
          <a:p>
            <a:pPr lvl="1"/>
            <a:r>
              <a:rPr lang="en-AU" dirty="0" smtClean="0"/>
              <a:t>Pathogens present in or on food may be aspirated or washed into the lungs</a:t>
            </a:r>
          </a:p>
          <a:p>
            <a:pPr lvl="1"/>
            <a:r>
              <a:rPr lang="en-AU" dirty="0" smtClean="0"/>
              <a:t>Vegetables are grown in soil or compost and irrigated by sprayed water,  or hydroponically (in water)</a:t>
            </a:r>
          </a:p>
          <a:p>
            <a:r>
              <a:rPr lang="en-AU" dirty="0" smtClean="0"/>
              <a:t>We tested both the outer surface and inner pulp of the following salad fruit and vegetables:</a:t>
            </a:r>
          </a:p>
          <a:p>
            <a:pPr lvl="1"/>
            <a:r>
              <a:rPr lang="en-AU" dirty="0" smtClean="0"/>
              <a:t>Lettuce – iceberg type (grown in soil or hydroponically)</a:t>
            </a:r>
          </a:p>
          <a:p>
            <a:pPr lvl="1"/>
            <a:r>
              <a:rPr lang="en-AU" dirty="0" smtClean="0"/>
              <a:t>Tomatoes</a:t>
            </a:r>
          </a:p>
          <a:p>
            <a:pPr lvl="1"/>
            <a:r>
              <a:rPr lang="en-AU" dirty="0" smtClean="0"/>
              <a:t>Mushrooms (organic and non-organic)</a:t>
            </a:r>
          </a:p>
          <a:p>
            <a:pPr lvl="1"/>
            <a:r>
              <a:rPr lang="en-AU" dirty="0" err="1" smtClean="0"/>
              <a:t>Alfafa</a:t>
            </a:r>
            <a:r>
              <a:rPr lang="en-AU" dirty="0" smtClean="0"/>
              <a:t> sprouts</a:t>
            </a:r>
            <a:endParaRPr lang="en-AU" dirty="0"/>
          </a:p>
        </p:txBody>
      </p:sp>
      <p:pic>
        <p:nvPicPr>
          <p:cNvPr id="6" name="Picture 5" descr="lettuce.jpg"/>
          <p:cNvPicPr>
            <a:picLocks noChangeAspect="1"/>
          </p:cNvPicPr>
          <p:nvPr/>
        </p:nvPicPr>
        <p:blipFill>
          <a:blip r:embed="rId3" cstate="print"/>
          <a:stretch>
            <a:fillRect/>
          </a:stretch>
        </p:blipFill>
        <p:spPr>
          <a:xfrm>
            <a:off x="179512" y="-11832"/>
            <a:ext cx="1475656" cy="1093843"/>
          </a:xfrm>
          <a:prstGeom prst="rect">
            <a:avLst/>
          </a:prstGeom>
        </p:spPr>
      </p:pic>
      <p:pic>
        <p:nvPicPr>
          <p:cNvPr id="7" name="Picture 6" descr="tomato.jpg"/>
          <p:cNvPicPr>
            <a:picLocks noChangeAspect="1"/>
          </p:cNvPicPr>
          <p:nvPr/>
        </p:nvPicPr>
        <p:blipFill>
          <a:blip r:embed="rId4" cstate="print"/>
          <a:stretch>
            <a:fillRect/>
          </a:stretch>
        </p:blipFill>
        <p:spPr>
          <a:xfrm>
            <a:off x="7584263" y="43786"/>
            <a:ext cx="1419225" cy="1038225"/>
          </a:xfrm>
          <a:prstGeom prst="rect">
            <a:avLst/>
          </a:prstGeom>
        </p:spPr>
      </p:pic>
      <p:sp>
        <p:nvSpPr>
          <p:cNvPr id="10" name="Slide Number Placeholder 9"/>
          <p:cNvSpPr>
            <a:spLocks noGrp="1"/>
          </p:cNvSpPr>
          <p:nvPr>
            <p:ph type="sldNum" sz="quarter" idx="12"/>
          </p:nvPr>
        </p:nvSpPr>
        <p:spPr/>
        <p:txBody>
          <a:bodyPr/>
          <a:lstStyle/>
          <a:p>
            <a:fld id="{F2B106AB-F0BA-493B-9227-1C3775F81A97}" type="slidenum">
              <a:rPr lang="en-AU" smtClean="0"/>
              <a:pPr/>
              <a:t>4</a:t>
            </a:fld>
            <a:endParaRPr lang="en-AU"/>
          </a:p>
        </p:txBody>
      </p:sp>
      <p:sp>
        <p:nvSpPr>
          <p:cNvPr id="11" name="Footer Placeholder 10"/>
          <p:cNvSpPr>
            <a:spLocks noGrp="1"/>
          </p:cNvSpPr>
          <p:nvPr>
            <p:ph type="ftr" sz="quarter" idx="11"/>
          </p:nvPr>
        </p:nvSpPr>
        <p:spPr/>
        <p:txBody>
          <a:bodyPr/>
          <a:lstStyle/>
          <a:p>
            <a:endParaRPr lang="en-AU"/>
          </a:p>
        </p:txBody>
      </p:sp>
      <p:pic>
        <p:nvPicPr>
          <p:cNvPr id="12" name="Picture 8"/>
          <p:cNvPicPr>
            <a:picLocks noChangeAspect="1" noChangeArrowheads="1"/>
          </p:cNvPicPr>
          <p:nvPr/>
        </p:nvPicPr>
        <p:blipFill>
          <a:blip r:embed="rId5" cstate="print"/>
          <a:srcRect/>
          <a:stretch>
            <a:fillRect/>
          </a:stretch>
        </p:blipFill>
        <p:spPr bwMode="auto">
          <a:xfrm>
            <a:off x="179512" y="5229200"/>
            <a:ext cx="1259632" cy="1259632"/>
          </a:xfrm>
          <a:prstGeom prst="rect">
            <a:avLst/>
          </a:prstGeom>
          <a:noFill/>
          <a:ln w="9525">
            <a:noFill/>
            <a:miter lim="800000"/>
            <a:headEnd/>
            <a:tailEnd/>
          </a:ln>
        </p:spPr>
      </p:pic>
      <p:pic>
        <p:nvPicPr>
          <p:cNvPr id="29698" name="Picture 2" descr="http://www.vegetablesinfo.com/images/alfalfa-Sprouts.png">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205299" y="4913911"/>
            <a:ext cx="2757927" cy="157492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152400"/>
            <a:ext cx="6851104" cy="990600"/>
          </a:xfrm>
        </p:spPr>
        <p:txBody>
          <a:bodyPr/>
          <a:lstStyle/>
          <a:p>
            <a:r>
              <a:rPr lang="en-AU" dirty="0" smtClean="0"/>
              <a:t>Treatment</a:t>
            </a:r>
            <a:endParaRPr lang="en-AU" dirty="0"/>
          </a:p>
        </p:txBody>
      </p:sp>
      <p:sp>
        <p:nvSpPr>
          <p:cNvPr id="3" name="Content Placeholder 2"/>
          <p:cNvSpPr>
            <a:spLocks noGrp="1"/>
          </p:cNvSpPr>
          <p:nvPr>
            <p:ph sz="quarter" idx="1"/>
          </p:nvPr>
        </p:nvSpPr>
        <p:spPr>
          <a:xfrm>
            <a:off x="457200" y="1412776"/>
            <a:ext cx="8686800" cy="4946104"/>
          </a:xfrm>
        </p:spPr>
        <p:txBody>
          <a:bodyPr>
            <a:normAutofit/>
          </a:bodyPr>
          <a:lstStyle/>
          <a:p>
            <a:r>
              <a:rPr lang="en-AU" dirty="0" smtClean="0"/>
              <a:t>Vegetables were sourced from Supermarket, Greengrocer and Farmers’ Market</a:t>
            </a:r>
          </a:p>
          <a:p>
            <a:r>
              <a:rPr lang="en-AU" dirty="0" smtClean="0"/>
              <a:t>All samples were collected directly into a sterile stomacher bag using gloved </a:t>
            </a:r>
            <a:r>
              <a:rPr lang="en-AU" dirty="0" smtClean="0"/>
              <a:t>hands, chilled for transport </a:t>
            </a:r>
            <a:r>
              <a:rPr lang="en-AU" dirty="0" smtClean="0"/>
              <a:t>to the </a:t>
            </a:r>
            <a:r>
              <a:rPr lang="en-AU" dirty="0" smtClean="0"/>
              <a:t>laboratory</a:t>
            </a:r>
          </a:p>
          <a:p>
            <a:r>
              <a:rPr lang="en-AU" dirty="0" smtClean="0"/>
              <a:t>Outer surfaces were rinsed, rinse water filtered, plated out</a:t>
            </a:r>
            <a:endParaRPr lang="en-AU" dirty="0" smtClean="0"/>
          </a:p>
          <a:p>
            <a:r>
              <a:rPr lang="en-AU" dirty="0" smtClean="0"/>
              <a:t>Roots of </a:t>
            </a:r>
            <a:r>
              <a:rPr lang="en-AU" dirty="0" smtClean="0"/>
              <a:t>lettuce </a:t>
            </a:r>
            <a:r>
              <a:rPr lang="en-AU" dirty="0" smtClean="0"/>
              <a:t>were </a:t>
            </a:r>
            <a:r>
              <a:rPr lang="en-AU" dirty="0" smtClean="0"/>
              <a:t>removed </a:t>
            </a:r>
            <a:r>
              <a:rPr lang="en-AU" dirty="0" smtClean="0"/>
              <a:t>for separate testing</a:t>
            </a:r>
          </a:p>
          <a:p>
            <a:r>
              <a:rPr lang="en-AU" dirty="0" smtClean="0"/>
              <a:t>Flesh of all samples was stomached and plated out in same way as washings</a:t>
            </a:r>
            <a:endParaRPr lang="en-AU" dirty="0"/>
          </a:p>
        </p:txBody>
      </p:sp>
      <p:pic>
        <p:nvPicPr>
          <p:cNvPr id="11265" name="Picture 1"/>
          <p:cNvPicPr>
            <a:picLocks noChangeAspect="1" noChangeArrowheads="1"/>
          </p:cNvPicPr>
          <p:nvPr/>
        </p:nvPicPr>
        <p:blipFill>
          <a:blip r:embed="rId3" cstate="print"/>
          <a:srcRect/>
          <a:stretch>
            <a:fillRect/>
          </a:stretch>
        </p:blipFill>
        <p:spPr bwMode="auto">
          <a:xfrm>
            <a:off x="6876256" y="260648"/>
            <a:ext cx="1646028" cy="1093515"/>
          </a:xfrm>
          <a:prstGeom prst="rect">
            <a:avLst/>
          </a:prstGeom>
          <a:noFill/>
          <a:ln w="9525">
            <a:noFill/>
            <a:miter lim="800000"/>
            <a:headEnd/>
            <a:tailEnd/>
          </a:ln>
        </p:spPr>
      </p:pic>
      <p:pic>
        <p:nvPicPr>
          <p:cNvPr id="11267" name="Picture 3" descr="https://encrypted-tbn0.gstatic.com/images?q=tbn:ANd9GcSCHCwTUg1GsHZoKgT5mXJzy3JyYdjbx9ICZyh9mXf3dzYpXkvKIXiyeg">
            <a:hlinkClick r:id="rId4"/>
          </p:cNvPr>
          <p:cNvPicPr>
            <a:picLocks noChangeAspect="1" noChangeArrowheads="1"/>
          </p:cNvPicPr>
          <p:nvPr/>
        </p:nvPicPr>
        <p:blipFill>
          <a:blip r:embed="rId5" cstate="print"/>
          <a:srcRect/>
          <a:stretch>
            <a:fillRect/>
          </a:stretch>
        </p:blipFill>
        <p:spPr bwMode="auto">
          <a:xfrm>
            <a:off x="7164288" y="5373216"/>
            <a:ext cx="1248916" cy="742891"/>
          </a:xfrm>
          <a:prstGeom prst="rect">
            <a:avLst/>
          </a:prstGeom>
          <a:noFill/>
        </p:spPr>
      </p:pic>
      <p:pic>
        <p:nvPicPr>
          <p:cNvPr id="11268" name="Picture 4"/>
          <p:cNvPicPr>
            <a:picLocks noChangeAspect="1" noChangeArrowheads="1"/>
          </p:cNvPicPr>
          <p:nvPr/>
        </p:nvPicPr>
        <p:blipFill>
          <a:blip r:embed="rId6" cstate="print"/>
          <a:srcRect/>
          <a:stretch>
            <a:fillRect/>
          </a:stretch>
        </p:blipFill>
        <p:spPr bwMode="auto">
          <a:xfrm>
            <a:off x="323528" y="93675"/>
            <a:ext cx="1127001" cy="1063058"/>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F2B106AB-F0BA-493B-9227-1C3775F81A97}" type="slidenum">
              <a:rPr lang="en-AU" smtClean="0"/>
              <a:pPr/>
              <a:t>5</a:t>
            </a:fld>
            <a:endParaRPr lang="en-AU"/>
          </a:p>
        </p:txBody>
      </p:sp>
      <p:sp>
        <p:nvSpPr>
          <p:cNvPr id="8" name="Footer Placeholder 7"/>
          <p:cNvSpPr>
            <a:spLocks noGrp="1"/>
          </p:cNvSpPr>
          <p:nvPr>
            <p:ph type="ftr" sz="quarter" idx="11"/>
          </p:nvPr>
        </p:nvSpPr>
        <p:spPr/>
        <p:txBody>
          <a:bodyPr/>
          <a:lstStyle/>
          <a:p>
            <a:endParaRPr lang="en-AU"/>
          </a:p>
        </p:txBody>
      </p:sp>
      <p:pic>
        <p:nvPicPr>
          <p:cNvPr id="9" name="Picture 5" descr="https://encrypted-tbn1.gstatic.com/images?q=tbn:ANd9GcSC_i_62SRxhEreEKov66bYVn5yP_P2dWQTzCBoOub6XwKMdq25LA">
            <a:hlinkClick r:id="rId7"/>
          </p:cNvPr>
          <p:cNvPicPr>
            <a:picLocks noChangeAspect="1" noChangeArrowheads="1"/>
          </p:cNvPicPr>
          <p:nvPr/>
        </p:nvPicPr>
        <p:blipFill>
          <a:blip r:embed="rId8" cstate="print"/>
          <a:srcRect/>
          <a:stretch>
            <a:fillRect/>
          </a:stretch>
        </p:blipFill>
        <p:spPr bwMode="auto">
          <a:xfrm>
            <a:off x="971600" y="5517232"/>
            <a:ext cx="1007393" cy="80901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Three levels of identification stringency</a:t>
            </a:r>
            <a:endParaRPr lang="en-AU" dirty="0"/>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2B106AB-F0BA-493B-9227-1C3775F81A97}" type="slidenum">
              <a:rPr lang="en-AU" smtClean="0"/>
              <a:pPr/>
              <a:t>6</a:t>
            </a:fld>
            <a:endParaRPr lang="en-AU"/>
          </a:p>
        </p:txBody>
      </p:sp>
      <p:sp>
        <p:nvSpPr>
          <p:cNvPr id="5" name="Content Placeholder 4"/>
          <p:cNvSpPr>
            <a:spLocks noGrp="1"/>
          </p:cNvSpPr>
          <p:nvPr>
            <p:ph sz="quarter" idx="1"/>
          </p:nvPr>
        </p:nvSpPr>
        <p:spPr>
          <a:xfrm>
            <a:off x="457200" y="1219200"/>
            <a:ext cx="8291264" cy="4937760"/>
          </a:xfrm>
        </p:spPr>
        <p:txBody>
          <a:bodyPr>
            <a:normAutofit/>
          </a:bodyPr>
          <a:lstStyle/>
          <a:p>
            <a:r>
              <a:rPr lang="en-AU" dirty="0" smtClean="0"/>
              <a:t>Level 1: Initial identification of </a:t>
            </a:r>
            <a:r>
              <a:rPr lang="en-AU" i="1" dirty="0" smtClean="0"/>
              <a:t>Pseudomonas aeruginosa </a:t>
            </a:r>
            <a:r>
              <a:rPr lang="en-AU" dirty="0" smtClean="0"/>
              <a:t>performed using Phenotypic tests – culture and biochemical characteristics</a:t>
            </a:r>
          </a:p>
          <a:p>
            <a:pPr lvl="1"/>
            <a:r>
              <a:rPr lang="en-AU" dirty="0" smtClean="0"/>
              <a:t>This gives a presumptive identification</a:t>
            </a:r>
          </a:p>
          <a:p>
            <a:pPr lvl="1"/>
            <a:r>
              <a:rPr lang="en-AU" dirty="0" smtClean="0"/>
              <a:t>This level would usually be all that was done in food labs</a:t>
            </a:r>
          </a:p>
          <a:p>
            <a:r>
              <a:rPr lang="en-AU" dirty="0" smtClean="0"/>
              <a:t>Level 2: Genotyping such as Real-time PCR (RT-PCR)</a:t>
            </a:r>
          </a:p>
          <a:p>
            <a:pPr lvl="1"/>
            <a:r>
              <a:rPr lang="en-AU" i="1" dirty="0" smtClean="0"/>
              <a:t>Pseudomonas aeruginosa</a:t>
            </a:r>
            <a:r>
              <a:rPr lang="en-AU" dirty="0" smtClean="0"/>
              <a:t> duplex RT-PCR reaction assay (</a:t>
            </a:r>
            <a:r>
              <a:rPr lang="en-AU" dirty="0" err="1" smtClean="0"/>
              <a:t>PAduplex</a:t>
            </a:r>
            <a:r>
              <a:rPr lang="en-AU" dirty="0" smtClean="0"/>
              <a:t>) </a:t>
            </a:r>
          </a:p>
          <a:p>
            <a:pPr lvl="1"/>
            <a:r>
              <a:rPr lang="en-AU" dirty="0" smtClean="0"/>
              <a:t>Tests for conserved regions of genome, unique and exclusive to </a:t>
            </a:r>
            <a:r>
              <a:rPr lang="en-AU" i="1" dirty="0" smtClean="0"/>
              <a:t>Pseudomonas aeruginosa</a:t>
            </a:r>
          </a:p>
          <a:p>
            <a:pPr lvl="1"/>
            <a:r>
              <a:rPr lang="en-AU" dirty="0" smtClean="0"/>
              <a:t>Confirms the identity of the organism, while decreasing the probability of misidentification.</a:t>
            </a:r>
          </a:p>
          <a:p>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Three levels of identification stringency</a:t>
            </a:r>
            <a:endParaRPr lang="en-AU" dirty="0"/>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2B106AB-F0BA-493B-9227-1C3775F81A97}" type="slidenum">
              <a:rPr lang="en-AU" smtClean="0"/>
              <a:pPr/>
              <a:t>7</a:t>
            </a:fld>
            <a:endParaRPr lang="en-AU"/>
          </a:p>
        </p:txBody>
      </p:sp>
      <p:sp>
        <p:nvSpPr>
          <p:cNvPr id="5" name="Content Placeholder 4"/>
          <p:cNvSpPr>
            <a:spLocks noGrp="1"/>
          </p:cNvSpPr>
          <p:nvPr>
            <p:ph sz="quarter" idx="1"/>
          </p:nvPr>
        </p:nvSpPr>
        <p:spPr/>
        <p:txBody>
          <a:bodyPr>
            <a:normAutofit/>
          </a:bodyPr>
          <a:lstStyle/>
          <a:p>
            <a:r>
              <a:rPr lang="en-AU" dirty="0" smtClean="0"/>
              <a:t>Level 3: Strain typing using Molecular (DNA) analysis</a:t>
            </a:r>
          </a:p>
          <a:p>
            <a:pPr lvl="1"/>
            <a:r>
              <a:rPr lang="en-AU" dirty="0" smtClean="0"/>
              <a:t>Within the genome of confirmed </a:t>
            </a:r>
            <a:r>
              <a:rPr lang="en-AU" i="1" dirty="0" smtClean="0"/>
              <a:t>Pseudomonas aeruginosa </a:t>
            </a:r>
            <a:r>
              <a:rPr lang="en-AU" dirty="0" smtClean="0"/>
              <a:t>isolates, variation may still be found by this level of analysis</a:t>
            </a:r>
          </a:p>
          <a:p>
            <a:pPr lvl="1"/>
            <a:r>
              <a:rPr lang="en-AU" dirty="0" smtClean="0"/>
              <a:t>Variants are known as strains</a:t>
            </a:r>
          </a:p>
          <a:p>
            <a:pPr lvl="1"/>
            <a:r>
              <a:rPr lang="en-AU" dirty="0" smtClean="0"/>
              <a:t>Clones are strains that have been consistently found in a geographical area, in multiple patients</a:t>
            </a:r>
          </a:p>
          <a:p>
            <a:pPr lvl="1"/>
            <a:r>
              <a:rPr lang="en-AU" dirty="0" smtClean="0"/>
              <a:t>ERIC-PCR is a quick PCR method that is typically used to screen isolates for </a:t>
            </a:r>
            <a:r>
              <a:rPr lang="en-AU" dirty="0" err="1" smtClean="0"/>
              <a:t>clonality</a:t>
            </a:r>
            <a:endParaRPr lang="en-AU" dirty="0" smtClean="0"/>
          </a:p>
          <a:p>
            <a:pPr lvl="2"/>
            <a:r>
              <a:rPr lang="en-AU" dirty="0" smtClean="0"/>
              <a:t>The resulting pattern provides a fingerprint of the organism which can be compared to each other to determine if any relationship exists between isolates</a:t>
            </a:r>
          </a:p>
          <a:p>
            <a:pPr lvl="2"/>
            <a:r>
              <a:rPr lang="en-AU" dirty="0" smtClean="0"/>
              <a:t>Discrimination between isolates was shown to be very high</a:t>
            </a:r>
          </a:p>
          <a:p>
            <a:pPr lvl="1"/>
            <a:endParaRPr lang="en-AU" dirty="0" smtClean="0"/>
          </a:p>
          <a:p>
            <a:pPr lvl="1"/>
            <a:endParaRPr lang="en-AU" dirty="0" smtClean="0"/>
          </a:p>
          <a:p>
            <a:pPr lvl="1"/>
            <a:endParaRPr lang="en-A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Results – Level 1 Phenotypic ID</a:t>
            </a:r>
            <a:endParaRPr lang="en-AU" dirty="0"/>
          </a:p>
        </p:txBody>
      </p:sp>
      <p:sp>
        <p:nvSpPr>
          <p:cNvPr id="3" name="Content Placeholder 2"/>
          <p:cNvSpPr>
            <a:spLocks noGrp="1"/>
          </p:cNvSpPr>
          <p:nvPr>
            <p:ph sz="quarter" idx="1"/>
          </p:nvPr>
        </p:nvSpPr>
        <p:spPr>
          <a:xfrm>
            <a:off x="457200" y="1219200"/>
            <a:ext cx="8229600" cy="5638800"/>
          </a:xfrm>
        </p:spPr>
        <p:txBody>
          <a:bodyPr>
            <a:normAutofit/>
          </a:bodyPr>
          <a:lstStyle/>
          <a:p>
            <a:pPr>
              <a:buNone/>
            </a:pPr>
            <a:r>
              <a:rPr lang="en-AU" sz="2000" b="1" dirty="0" smtClean="0"/>
              <a:t>Table 1a. </a:t>
            </a:r>
            <a:r>
              <a:rPr lang="en-AU" sz="2000" dirty="0" smtClean="0"/>
              <a:t>Presumptive and confirmatory identification data including number of genotypes of </a:t>
            </a:r>
            <a:r>
              <a:rPr lang="en-AU" sz="2000" i="1" dirty="0" smtClean="0"/>
              <a:t>Pseudomonas aeruginosa</a:t>
            </a:r>
            <a:r>
              <a:rPr lang="en-AU" sz="2000" dirty="0" smtClean="0"/>
              <a:t> recovered from sampled vegetables.  </a:t>
            </a:r>
          </a:p>
          <a:p>
            <a:pPr>
              <a:buNone/>
            </a:pPr>
            <a:endParaRPr lang="en-AU" sz="2000" dirty="0" smtClean="0"/>
          </a:p>
          <a:p>
            <a:pPr>
              <a:buNone/>
            </a:pPr>
            <a:endParaRPr lang="en-AU" sz="2000" dirty="0" smtClean="0"/>
          </a:p>
          <a:p>
            <a:pPr>
              <a:buNone/>
            </a:pPr>
            <a:endParaRPr lang="en-AU" sz="2000" dirty="0" smtClean="0"/>
          </a:p>
          <a:p>
            <a:pPr>
              <a:buNone/>
            </a:pPr>
            <a:endParaRPr lang="en-AU" sz="2000" dirty="0" smtClean="0"/>
          </a:p>
          <a:p>
            <a:pPr>
              <a:buNone/>
            </a:pPr>
            <a:endParaRPr lang="en-AU" sz="2000" dirty="0" smtClean="0"/>
          </a:p>
          <a:p>
            <a:pPr>
              <a:buNone/>
            </a:pPr>
            <a:endParaRPr lang="en-AU" sz="2000" dirty="0" smtClean="0"/>
          </a:p>
          <a:p>
            <a:pPr>
              <a:buNone/>
            </a:pPr>
            <a:endParaRPr lang="en-AU" sz="2000" dirty="0" smtClean="0"/>
          </a:p>
          <a:p>
            <a:pPr>
              <a:buNone/>
            </a:pPr>
            <a:endParaRPr lang="en-AU" sz="2000" dirty="0" smtClean="0"/>
          </a:p>
          <a:p>
            <a:pPr>
              <a:buNone/>
            </a:pPr>
            <a:endParaRPr lang="en-AU" sz="2000" dirty="0" smtClean="0"/>
          </a:p>
          <a:p>
            <a:pPr>
              <a:spcBef>
                <a:spcPts val="1200"/>
              </a:spcBef>
              <a:buNone/>
            </a:pPr>
            <a:r>
              <a:rPr lang="en-AU" sz="2000" dirty="0" smtClean="0"/>
              <a:t>* </a:t>
            </a:r>
            <a:r>
              <a:rPr lang="en-AU" sz="1800" dirty="0" smtClean="0"/>
              <a:t>Indicates that lettuce roots were treated as individual samples during analysis, being the additional 30 samples shown in the current table.</a:t>
            </a:r>
          </a:p>
          <a:p>
            <a:pPr>
              <a:buNone/>
            </a:pPr>
            <a:endParaRPr lang="en-AU" sz="2000" dirty="0" smtClean="0"/>
          </a:p>
          <a:p>
            <a:pPr>
              <a:buNone/>
            </a:pPr>
            <a:endParaRPr lang="en-AU" sz="2000" dirty="0"/>
          </a:p>
        </p:txBody>
      </p:sp>
      <p:pic>
        <p:nvPicPr>
          <p:cNvPr id="6" name="Picture 5" descr="lettuce.jpg"/>
          <p:cNvPicPr>
            <a:picLocks noChangeAspect="1"/>
          </p:cNvPicPr>
          <p:nvPr/>
        </p:nvPicPr>
        <p:blipFill>
          <a:blip r:embed="rId2" cstate="print"/>
          <a:stretch>
            <a:fillRect/>
          </a:stretch>
        </p:blipFill>
        <p:spPr>
          <a:xfrm>
            <a:off x="0" y="2182019"/>
            <a:ext cx="1362075" cy="1009650"/>
          </a:xfrm>
          <a:prstGeom prst="rect">
            <a:avLst/>
          </a:prstGeom>
        </p:spPr>
      </p:pic>
      <p:pic>
        <p:nvPicPr>
          <p:cNvPr id="7" name="Picture 6" descr="tomato.jpg"/>
          <p:cNvPicPr>
            <a:picLocks noChangeAspect="1"/>
          </p:cNvPicPr>
          <p:nvPr/>
        </p:nvPicPr>
        <p:blipFill>
          <a:blip r:embed="rId3" cstate="print"/>
          <a:stretch>
            <a:fillRect/>
          </a:stretch>
        </p:blipFill>
        <p:spPr>
          <a:xfrm>
            <a:off x="10716" y="4330228"/>
            <a:ext cx="1419225" cy="1038225"/>
          </a:xfrm>
          <a:prstGeom prst="rect">
            <a:avLst/>
          </a:prstGeom>
        </p:spPr>
      </p:pic>
      <p:sp>
        <p:nvSpPr>
          <p:cNvPr id="10" name="Slide Number Placeholder 9"/>
          <p:cNvSpPr>
            <a:spLocks noGrp="1"/>
          </p:cNvSpPr>
          <p:nvPr>
            <p:ph type="sldNum" sz="quarter" idx="12"/>
          </p:nvPr>
        </p:nvSpPr>
        <p:spPr/>
        <p:txBody>
          <a:bodyPr/>
          <a:lstStyle/>
          <a:p>
            <a:fld id="{F2B106AB-F0BA-493B-9227-1C3775F81A97}" type="slidenum">
              <a:rPr lang="en-AU" smtClean="0"/>
              <a:pPr/>
              <a:t>8</a:t>
            </a:fld>
            <a:endParaRPr lang="en-AU"/>
          </a:p>
        </p:txBody>
      </p:sp>
      <p:sp>
        <p:nvSpPr>
          <p:cNvPr id="11" name="Footer Placeholder 10"/>
          <p:cNvSpPr>
            <a:spLocks noGrp="1"/>
          </p:cNvSpPr>
          <p:nvPr>
            <p:ph type="ftr" sz="quarter" idx="11"/>
          </p:nvPr>
        </p:nvSpPr>
        <p:spPr/>
        <p:txBody>
          <a:bodyPr/>
          <a:lstStyle/>
          <a:p>
            <a:endParaRPr lang="en-AU"/>
          </a:p>
        </p:txBody>
      </p:sp>
      <p:pic>
        <p:nvPicPr>
          <p:cNvPr id="12" name="Picture 8"/>
          <p:cNvPicPr>
            <a:picLocks noChangeAspect="1" noChangeArrowheads="1"/>
          </p:cNvPicPr>
          <p:nvPr/>
        </p:nvPicPr>
        <p:blipFill>
          <a:blip r:embed="rId4" cstate="print"/>
          <a:srcRect/>
          <a:stretch>
            <a:fillRect/>
          </a:stretch>
        </p:blipFill>
        <p:spPr bwMode="auto">
          <a:xfrm>
            <a:off x="7884368" y="2290242"/>
            <a:ext cx="1259632" cy="1259632"/>
          </a:xfrm>
          <a:prstGeom prst="rect">
            <a:avLst/>
          </a:prstGeom>
          <a:noFill/>
          <a:ln w="9525">
            <a:noFill/>
            <a:miter lim="800000"/>
            <a:headEnd/>
            <a:tailEnd/>
          </a:ln>
        </p:spPr>
      </p:pic>
      <p:pic>
        <p:nvPicPr>
          <p:cNvPr id="1035" name="Picture 1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365250" y="2290242"/>
            <a:ext cx="6413500" cy="33480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2" descr="http://www.vegetablesinfo.com/images/alfalfa-Sprouts.png">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464931" y="4465524"/>
            <a:ext cx="1679069" cy="95883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Comments on Table 1a results</a:t>
            </a:r>
            <a:endParaRPr lang="en-AU" dirty="0"/>
          </a:p>
        </p:txBody>
      </p:sp>
      <p:sp>
        <p:nvSpPr>
          <p:cNvPr id="3" name="Content Placeholder 2"/>
          <p:cNvSpPr>
            <a:spLocks noGrp="1"/>
          </p:cNvSpPr>
          <p:nvPr>
            <p:ph sz="quarter" idx="1"/>
          </p:nvPr>
        </p:nvSpPr>
        <p:spPr>
          <a:xfrm>
            <a:off x="457200" y="1268760"/>
            <a:ext cx="8229600" cy="4888200"/>
          </a:xfrm>
        </p:spPr>
        <p:txBody>
          <a:bodyPr>
            <a:normAutofit/>
          </a:bodyPr>
          <a:lstStyle/>
          <a:p>
            <a:r>
              <a:rPr lang="en-AU" dirty="0" smtClean="0"/>
              <a:t>All categories of retailers (greengrocer, farmers’ markets, and supermarkets) contributed contaminated vegetables of some type. </a:t>
            </a:r>
          </a:p>
          <a:p>
            <a:pPr lvl="1"/>
            <a:r>
              <a:rPr lang="en-AU" dirty="0" smtClean="0"/>
              <a:t>Farmers</a:t>
            </a:r>
            <a:r>
              <a:rPr lang="en-AU" dirty="0"/>
              <a:t>’ markets and </a:t>
            </a:r>
            <a:r>
              <a:rPr lang="en-AU" dirty="0" smtClean="0"/>
              <a:t>supermarkets had </a:t>
            </a:r>
            <a:r>
              <a:rPr lang="en-AU" dirty="0"/>
              <a:t>contamination </a:t>
            </a:r>
            <a:r>
              <a:rPr lang="en-AU" dirty="0" smtClean="0"/>
              <a:t>in/on </a:t>
            </a:r>
            <a:r>
              <a:rPr lang="en-AU" dirty="0"/>
              <a:t>all types of vegetables tested </a:t>
            </a:r>
            <a:endParaRPr lang="en-AU" dirty="0" smtClean="0"/>
          </a:p>
          <a:p>
            <a:pPr lvl="1"/>
            <a:r>
              <a:rPr lang="en-AU" dirty="0" smtClean="0"/>
              <a:t>Fruit and vegetable shop’s mushrooms and tomatoes were uncontaminated</a:t>
            </a:r>
            <a:endParaRPr lang="en-AU" dirty="0"/>
          </a:p>
        </p:txBody>
      </p:sp>
      <p:sp>
        <p:nvSpPr>
          <p:cNvPr id="7" name="Slide Number Placeholder 6"/>
          <p:cNvSpPr>
            <a:spLocks noGrp="1"/>
          </p:cNvSpPr>
          <p:nvPr>
            <p:ph type="sldNum" sz="quarter" idx="12"/>
          </p:nvPr>
        </p:nvSpPr>
        <p:spPr/>
        <p:txBody>
          <a:bodyPr/>
          <a:lstStyle/>
          <a:p>
            <a:fld id="{F2B106AB-F0BA-493B-9227-1C3775F81A97}" type="slidenum">
              <a:rPr lang="en-AU" smtClean="0"/>
              <a:pPr/>
              <a:t>9</a:t>
            </a:fld>
            <a:endParaRPr lang="en-AU"/>
          </a:p>
        </p:txBody>
      </p:sp>
      <p:sp>
        <p:nvSpPr>
          <p:cNvPr id="8" name="Footer Placeholder 7"/>
          <p:cNvSpPr>
            <a:spLocks noGrp="1"/>
          </p:cNvSpPr>
          <p:nvPr>
            <p:ph type="ftr" sz="quarter" idx="11"/>
          </p:nvPr>
        </p:nvSpPr>
        <p:spPr/>
        <p:txBody>
          <a:bodyPr/>
          <a:lstStyle/>
          <a:p>
            <a:endParaRPr lang="en-AU"/>
          </a:p>
        </p:txBody>
      </p:sp>
      <p:pic>
        <p:nvPicPr>
          <p:cNvPr id="29698" name="Picture 2" descr="https://encrypted-tbn3.gstatic.com/images?q=tbn:ANd9GcRfdywPlkjlNDwDHQ4CkOpPQsGGFrag10iJixqkc2_0LtB9Qqm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41427" y="4719031"/>
            <a:ext cx="2160240" cy="1618096"/>
          </a:xfrm>
          <a:prstGeom prst="rect">
            <a:avLst/>
          </a:prstGeom>
          <a:noFill/>
          <a:extLst>
            <a:ext uri="{909E8E84-426E-40DD-AFC4-6F175D3DCCD1}">
              <a14:hiddenFill xmlns:a14="http://schemas.microsoft.com/office/drawing/2010/main" xmlns="">
                <a:solidFill>
                  <a:srgbClr val="FFFFFF"/>
                </a:solidFill>
              </a14:hiddenFill>
            </a:ext>
          </a:extLst>
        </p:spPr>
      </p:pic>
      <p:pic>
        <p:nvPicPr>
          <p:cNvPr id="29702" name="Picture 6" descr="https://encrypted-tbn1.gstatic.com/images?q=tbn:ANd9GcRp7z_WnNuVUGPLkFuYKCwDHvfBsaM8ILYDTFxMhtZePp7N5Jb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4256" y="4736927"/>
            <a:ext cx="2404671" cy="1600200"/>
          </a:xfrm>
          <a:prstGeom prst="rect">
            <a:avLst/>
          </a:prstGeom>
          <a:noFill/>
          <a:extLst>
            <a:ext uri="{909E8E84-426E-40DD-AFC4-6F175D3DCCD1}">
              <a14:hiddenFill xmlns:a14="http://schemas.microsoft.com/office/drawing/2010/main" xmlns="">
                <a:solidFill>
                  <a:srgbClr val="FFFFFF"/>
                </a:solidFill>
              </a14:hiddenFill>
            </a:ext>
          </a:extLst>
        </p:spPr>
      </p:pic>
      <p:pic>
        <p:nvPicPr>
          <p:cNvPr id="29704" name="Picture 8" descr="https://encrypted-tbn0.gstatic.com/images?q=tbn:ANd9GcQVhRk3d6i95159AiZhByovcmLFJPYFHAFK3xNw0wdiK4bPo4iS1Q"/>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84168" y="4736927"/>
            <a:ext cx="2857500" cy="16002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447</TotalTime>
  <Words>2260</Words>
  <Application>Microsoft Office PowerPoint</Application>
  <PresentationFormat>On-screen Show (4:3)</PresentationFormat>
  <Paragraphs>155</Paragraphs>
  <Slides>18</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Origin</vt:lpstr>
      <vt:lpstr>Document</vt:lpstr>
      <vt:lpstr>Pseudomonas aeruginosa</vt:lpstr>
      <vt:lpstr>Why focus on Pseudomonas aeruginosa?</vt:lpstr>
      <vt:lpstr>Environmental Microbiology Research Group study</vt:lpstr>
      <vt:lpstr>And so to Salad Vegetables</vt:lpstr>
      <vt:lpstr>Treatment</vt:lpstr>
      <vt:lpstr>Three levels of identification stringency</vt:lpstr>
      <vt:lpstr>Three levels of identification stringency</vt:lpstr>
      <vt:lpstr>Results – Level 1 Phenotypic ID</vt:lpstr>
      <vt:lpstr>Comments on Table 1a results</vt:lpstr>
      <vt:lpstr>Level 2 and 3: Genotyping and strain typing summary</vt:lpstr>
      <vt:lpstr>Level 1:              Level 2:          Level 3 Phenotyping:  Genotyping:   Strain typing</vt:lpstr>
      <vt:lpstr>Results of surface vs flesh tests</vt:lpstr>
      <vt:lpstr>Significance of surface vs flesh results</vt:lpstr>
      <vt:lpstr>Send in the Clones</vt:lpstr>
      <vt:lpstr>Analysis of Cloning results</vt:lpstr>
      <vt:lpstr>Take home message</vt:lpstr>
      <vt:lpstr>And Finally – Myth or Menace</vt:lpstr>
      <vt:lpstr>References</vt:lpstr>
    </vt:vector>
  </TitlesOfParts>
  <Company>QUT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Pseudomonas aeruginosa</dc:title>
  <dc:creator>MeganH</dc:creator>
  <cp:lastModifiedBy>MeganH</cp:lastModifiedBy>
  <cp:revision>52</cp:revision>
  <dcterms:created xsi:type="dcterms:W3CDTF">2014-06-22T23:10:32Z</dcterms:created>
  <dcterms:modified xsi:type="dcterms:W3CDTF">2014-07-20T03:57:05Z</dcterms:modified>
</cp:coreProperties>
</file>