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2" r:id="rId5"/>
    <p:sldId id="264" r:id="rId6"/>
    <p:sldId id="263" r:id="rId7"/>
    <p:sldId id="290" r:id="rId8"/>
    <p:sldId id="298" r:id="rId9"/>
    <p:sldId id="267" r:id="rId10"/>
    <p:sldId id="292" r:id="rId11"/>
    <p:sldId id="291" r:id="rId12"/>
    <p:sldId id="293" r:id="rId13"/>
    <p:sldId id="294" r:id="rId14"/>
    <p:sldId id="295" r:id="rId15"/>
    <p:sldId id="260" r:id="rId16"/>
    <p:sldId id="296" r:id="rId17"/>
    <p:sldId id="297" r:id="rId18"/>
    <p:sldId id="261" r:id="rId19"/>
    <p:sldId id="270" r:id="rId20"/>
    <p:sldId id="287" r:id="rId21"/>
    <p:sldId id="269" r:id="rId22"/>
    <p:sldId id="272" r:id="rId23"/>
    <p:sldId id="299" r:id="rId24"/>
    <p:sldId id="273" r:id="rId25"/>
    <p:sldId id="302" r:id="rId26"/>
    <p:sldId id="274" r:id="rId27"/>
    <p:sldId id="301" r:id="rId28"/>
    <p:sldId id="305"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4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0502" autoAdjust="0"/>
  </p:normalViewPr>
  <p:slideViewPr>
    <p:cSldViewPr>
      <p:cViewPr>
        <p:scale>
          <a:sx n="70" d="100"/>
          <a:sy n="70" d="100"/>
        </p:scale>
        <p:origin x="-480" y="-22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2FA9C-11EC-4942-91B7-93253EC51F3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D167C6-5A76-49EC-82D9-A6FEFC7E885C}">
      <dgm:prSet custT="1"/>
      <dgm:spPr/>
      <dgm:t>
        <a:bodyPr/>
        <a:lstStyle/>
        <a:p>
          <a:pPr rtl="0"/>
          <a:r>
            <a:rPr lang="en-US" sz="2800" b="1" dirty="0" smtClean="0">
              <a:solidFill>
                <a:srgbClr val="FF0000"/>
              </a:solidFill>
              <a:latin typeface="Times New Roman" pitchFamily="18" charset="0"/>
              <a:cs typeface="Times New Roman" pitchFamily="18" charset="0"/>
            </a:rPr>
            <a:t>Effect of CNT on photo-catalytic activity of TiO</a:t>
          </a:r>
          <a:r>
            <a:rPr lang="en-US" sz="2800" b="1" baseline="-25000" dirty="0" smtClean="0">
              <a:solidFill>
                <a:srgbClr val="FF0000"/>
              </a:solidFill>
              <a:latin typeface="Times New Roman" pitchFamily="18" charset="0"/>
              <a:cs typeface="Times New Roman" pitchFamily="18" charset="0"/>
            </a:rPr>
            <a:t>2  </a:t>
          </a:r>
          <a:r>
            <a:rPr lang="en-US" sz="2800" b="1" dirty="0" smtClean="0">
              <a:solidFill>
                <a:srgbClr val="FF0000"/>
              </a:solidFill>
              <a:latin typeface="Times New Roman" pitchFamily="18" charset="0"/>
              <a:cs typeface="Times New Roman" pitchFamily="18" charset="0"/>
            </a:rPr>
            <a:t>as Sensitizer…..</a:t>
          </a:r>
          <a:endParaRPr lang="en-US" sz="2800" b="1" dirty="0">
            <a:solidFill>
              <a:srgbClr val="FF0000"/>
            </a:solidFill>
            <a:latin typeface="Times New Roman" pitchFamily="18" charset="0"/>
            <a:cs typeface="Times New Roman" pitchFamily="18" charset="0"/>
          </a:endParaRPr>
        </a:p>
      </dgm:t>
    </dgm:pt>
    <dgm:pt modelId="{F3F74926-E7BF-4A47-91DF-00ACEE3F322D}" type="parTrans" cxnId="{DA7CF667-3D92-4CB1-AA64-8142B8AB22E0}">
      <dgm:prSet/>
      <dgm:spPr/>
      <dgm:t>
        <a:bodyPr/>
        <a:lstStyle/>
        <a:p>
          <a:endParaRPr lang="en-US"/>
        </a:p>
      </dgm:t>
    </dgm:pt>
    <dgm:pt modelId="{938DF5C9-9D2A-40FF-98D0-4412B0CF0CD8}" type="sibTrans" cxnId="{DA7CF667-3D92-4CB1-AA64-8142B8AB22E0}">
      <dgm:prSet/>
      <dgm:spPr/>
      <dgm:t>
        <a:bodyPr/>
        <a:lstStyle/>
        <a:p>
          <a:endParaRPr lang="en-US"/>
        </a:p>
      </dgm:t>
    </dgm:pt>
    <dgm:pt modelId="{467F7EE7-3699-46F0-B979-E1C055360F5D}" type="pres">
      <dgm:prSet presAssocID="{F012FA9C-11EC-4942-91B7-93253EC51F3A}" presName="linear" presStyleCnt="0">
        <dgm:presLayoutVars>
          <dgm:animLvl val="lvl"/>
          <dgm:resizeHandles val="exact"/>
        </dgm:presLayoutVars>
      </dgm:prSet>
      <dgm:spPr/>
      <dgm:t>
        <a:bodyPr/>
        <a:lstStyle/>
        <a:p>
          <a:endParaRPr lang="en-US"/>
        </a:p>
      </dgm:t>
    </dgm:pt>
    <dgm:pt modelId="{5E382A0C-8300-4C2A-B23B-6641BA76E08D}" type="pres">
      <dgm:prSet presAssocID="{B4D167C6-5A76-49EC-82D9-A6FEFC7E885C}" presName="parentText" presStyleLbl="node1" presStyleIdx="0" presStyleCnt="1" custLinFactNeighborX="37931" custLinFactNeighborY="75441">
        <dgm:presLayoutVars>
          <dgm:chMax val="0"/>
          <dgm:bulletEnabled val="1"/>
        </dgm:presLayoutVars>
      </dgm:prSet>
      <dgm:spPr/>
      <dgm:t>
        <a:bodyPr/>
        <a:lstStyle/>
        <a:p>
          <a:endParaRPr lang="en-US"/>
        </a:p>
      </dgm:t>
    </dgm:pt>
  </dgm:ptLst>
  <dgm:cxnLst>
    <dgm:cxn modelId="{99C7972D-105E-4592-BE7C-0CB1D5D7B762}" type="presOf" srcId="{B4D167C6-5A76-49EC-82D9-A6FEFC7E885C}" destId="{5E382A0C-8300-4C2A-B23B-6641BA76E08D}" srcOrd="0" destOrd="0" presId="urn:microsoft.com/office/officeart/2005/8/layout/vList2"/>
    <dgm:cxn modelId="{467695EC-124A-4FAA-938D-D906EFCF9891}" type="presOf" srcId="{F012FA9C-11EC-4942-91B7-93253EC51F3A}" destId="{467F7EE7-3699-46F0-B979-E1C055360F5D}" srcOrd="0" destOrd="0" presId="urn:microsoft.com/office/officeart/2005/8/layout/vList2"/>
    <dgm:cxn modelId="{DA7CF667-3D92-4CB1-AA64-8142B8AB22E0}" srcId="{F012FA9C-11EC-4942-91B7-93253EC51F3A}" destId="{B4D167C6-5A76-49EC-82D9-A6FEFC7E885C}" srcOrd="0" destOrd="0" parTransId="{F3F74926-E7BF-4A47-91DF-00ACEE3F322D}" sibTransId="{938DF5C9-9D2A-40FF-98D0-4412B0CF0CD8}"/>
    <dgm:cxn modelId="{CFE15977-2691-4BCB-95CB-70E5B95A47CC}" type="presParOf" srcId="{467F7EE7-3699-46F0-B979-E1C055360F5D}" destId="{5E382A0C-8300-4C2A-B23B-6641BA76E08D}" srcOrd="0" destOrd="0" presId="urn:microsoft.com/office/officeart/2005/8/layout/vList2"/>
  </dgm:cxnLst>
  <dgm:bg>
    <a:solidFill>
      <a:srgbClr val="00B0F0"/>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E9F128-5420-42F0-BF29-4EB1A4004C29}" type="datetimeFigureOut">
              <a:rPr lang="en-US" smtClean="0"/>
              <a:pPr/>
              <a:t>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41228-6E6D-4432-B6DB-7093CC1E44ED}" type="slidenum">
              <a:rPr lang="en-US" smtClean="0"/>
              <a:pPr/>
              <a:t>‹#›</a:t>
            </a:fld>
            <a:endParaRPr lang="en-US"/>
          </a:p>
        </p:txBody>
      </p:sp>
    </p:spTree>
    <p:extLst>
      <p:ext uri="{BB962C8B-B14F-4D97-AF65-F5344CB8AC3E}">
        <p14:creationId xmlns:p14="http://schemas.microsoft.com/office/powerpoint/2010/main" val="2642152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Louis_Kah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Titanium dioxide, an inexpensive, non-toxic and biocompatible material, is one of the most important and widely investigated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photocatalysts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because of its potential application in decomposition of various environmentally hazardous compounds (organic, inorganic, and biological materials), which</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are found in both gaseous and liquid phases [</a:t>
            </a:r>
            <a:r>
              <a:rPr kumimoji="0" lang="en-US" sz="12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391B34C-0EA8-426B-B71D-06E1914D5B63}"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summary, band gap narrowing leads to the red shift of the absorbance spectra to the visible light region. Meanwhile, the appearance of </a:t>
            </a:r>
            <a:r>
              <a:rPr lang="en-US" sz="1200" kern="1200" dirty="0" err="1" smtClean="0">
                <a:solidFill>
                  <a:schemeClr val="tx1"/>
                </a:solidFill>
                <a:latin typeface="+mn-lt"/>
                <a:ea typeface="+mn-ea"/>
                <a:cs typeface="+mn-cs"/>
              </a:rPr>
              <a:t>midgap</a:t>
            </a:r>
            <a:r>
              <a:rPr lang="en-US" sz="1200" kern="1200" dirty="0" smtClean="0">
                <a:solidFill>
                  <a:schemeClr val="tx1"/>
                </a:solidFill>
                <a:latin typeface="+mn-lt"/>
                <a:ea typeface="+mn-ea"/>
                <a:cs typeface="+mn-cs"/>
              </a:rPr>
              <a:t> states could be responsible for the enhancement of the photo-catalytic activity either by improving the absorbance or avoiding the recombination of electron-hole pairs [89]. </a:t>
            </a:r>
            <a:endParaRPr lang="en-US" dirty="0"/>
          </a:p>
        </p:txBody>
      </p:sp>
      <p:sp>
        <p:nvSpPr>
          <p:cNvPr id="4" name="Slide Number Placeholder 3"/>
          <p:cNvSpPr>
            <a:spLocks noGrp="1"/>
          </p:cNvSpPr>
          <p:nvPr>
            <p:ph type="sldNum" sz="quarter" idx="10"/>
          </p:nvPr>
        </p:nvSpPr>
        <p:spPr/>
        <p:txBody>
          <a:bodyPr/>
          <a:lstStyle/>
          <a:p>
            <a:fld id="{80C41228-6E6D-4432-B6DB-7093CC1E44ED}"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(b) </a:t>
            </a:r>
            <a:r>
              <a:rPr lang="en-US" sz="1200" kern="1200" baseline="0" dirty="0" smtClean="0">
                <a:solidFill>
                  <a:schemeClr val="tx1"/>
                </a:solidFill>
                <a:latin typeface="+mn-lt"/>
                <a:ea typeface="+mn-ea"/>
                <a:cs typeface="+mn-cs"/>
              </a:rPr>
              <a:t>In this scheme,</a:t>
            </a:r>
          </a:p>
          <a:p>
            <a:r>
              <a:rPr lang="en-US" sz="1200" kern="1200" baseline="0" dirty="0" smtClean="0">
                <a:solidFill>
                  <a:schemeClr val="tx1"/>
                </a:solidFill>
                <a:latin typeface="+mn-lt"/>
                <a:ea typeface="+mn-ea"/>
                <a:cs typeface="+mn-cs"/>
              </a:rPr>
              <a:t>the </a:t>
            </a:r>
            <a:r>
              <a:rPr lang="en-US" sz="1200" kern="1200" baseline="0" dirty="0" err="1" smtClean="0">
                <a:solidFill>
                  <a:schemeClr val="tx1"/>
                </a:solidFill>
                <a:latin typeface="+mn-lt"/>
                <a:ea typeface="+mn-ea"/>
                <a:cs typeface="+mn-cs"/>
              </a:rPr>
              <a:t>photogenerated</a:t>
            </a:r>
            <a:r>
              <a:rPr lang="en-US" sz="1200" kern="1200" baseline="0" dirty="0" smtClean="0">
                <a:solidFill>
                  <a:schemeClr val="tx1"/>
                </a:solidFill>
                <a:latin typeface="+mn-lt"/>
                <a:ea typeface="+mn-ea"/>
                <a:cs typeface="+mn-cs"/>
              </a:rPr>
              <a:t> electron in the CNT is transferred into</a:t>
            </a:r>
          </a:p>
          <a:p>
            <a:r>
              <a:rPr lang="en-US" sz="1200" kern="1200" baseline="0" dirty="0" smtClean="0">
                <a:solidFill>
                  <a:schemeClr val="tx1"/>
                </a:solidFill>
                <a:latin typeface="+mn-lt"/>
                <a:ea typeface="+mn-ea"/>
                <a:cs typeface="+mn-cs"/>
              </a:rPr>
              <a:t>the conduction band of the TiO2, permitting a reduction process,</a:t>
            </a:r>
          </a:p>
          <a:p>
            <a:r>
              <a:rPr lang="en-US" sz="1200" kern="1200" baseline="0" dirty="0" smtClean="0">
                <a:solidFill>
                  <a:schemeClr val="tx1"/>
                </a:solidFill>
                <a:latin typeface="+mn-lt"/>
                <a:ea typeface="+mn-ea"/>
                <a:cs typeface="+mn-cs"/>
              </a:rPr>
              <a:t>such as the formation of superoxide radicals by adsorbed</a:t>
            </a:r>
          </a:p>
          <a:p>
            <a:r>
              <a:rPr lang="en-US" sz="1200" kern="1200" baseline="0" dirty="0" smtClean="0">
                <a:solidFill>
                  <a:schemeClr val="tx1"/>
                </a:solidFill>
                <a:latin typeface="+mn-lt"/>
                <a:ea typeface="+mn-ea"/>
                <a:cs typeface="+mn-cs"/>
              </a:rPr>
              <a:t>molecular oxygen. The positively charged CNTs then remove</a:t>
            </a:r>
          </a:p>
          <a:p>
            <a:r>
              <a:rPr lang="en-US" sz="1200" kern="1200" baseline="0" dirty="0" smtClean="0">
                <a:solidFill>
                  <a:schemeClr val="tx1"/>
                </a:solidFill>
                <a:latin typeface="+mn-lt"/>
                <a:ea typeface="+mn-ea"/>
                <a:cs typeface="+mn-cs"/>
              </a:rPr>
              <a:t>an electron from the valence band of the TiO2, leaving a hole.</a:t>
            </a:r>
          </a:p>
          <a:p>
            <a:r>
              <a:rPr lang="en-US" sz="1200" kern="1200" baseline="0" dirty="0" smtClean="0">
                <a:solidFill>
                  <a:schemeClr val="tx1"/>
                </a:solidFill>
                <a:latin typeface="+mn-lt"/>
                <a:ea typeface="+mn-ea"/>
                <a:cs typeface="+mn-cs"/>
              </a:rPr>
              <a:t>The positively charged TiO2 can then take part in an oxidation</a:t>
            </a:r>
          </a:p>
          <a:p>
            <a:r>
              <a:rPr lang="en-US" sz="1200" kern="1200" baseline="0" dirty="0" smtClean="0">
                <a:solidFill>
                  <a:schemeClr val="tx1"/>
                </a:solidFill>
                <a:latin typeface="+mn-lt"/>
                <a:ea typeface="+mn-ea"/>
                <a:cs typeface="+mn-cs"/>
              </a:rPr>
              <a:t>process; for example, with water to form hydroxyl radicals.</a:t>
            </a:r>
          </a:p>
          <a:p>
            <a:r>
              <a:rPr lang="en-US" sz="1200" kern="1200" baseline="0" dirty="0" smtClean="0">
                <a:solidFill>
                  <a:schemeClr val="tx1"/>
                </a:solidFill>
                <a:latin typeface="+mn-lt"/>
                <a:ea typeface="+mn-ea"/>
                <a:cs typeface="+mn-cs"/>
              </a:rPr>
              <a:t>These two mechanisms (Fig. 8a and b) are now widely cited,</a:t>
            </a:r>
          </a:p>
          <a:p>
            <a:r>
              <a:rPr lang="en-US" sz="1200" kern="1200" baseline="0" dirty="0" smtClean="0">
                <a:solidFill>
                  <a:schemeClr val="tx1"/>
                </a:solidFill>
                <a:latin typeface="+mn-lt"/>
                <a:ea typeface="+mn-ea"/>
                <a:cs typeface="+mn-cs"/>
              </a:rPr>
              <a:t>although there are conflicting views as to whether </a:t>
            </a:r>
            <a:r>
              <a:rPr lang="en-US" sz="1200" kern="1200" baseline="0" dirty="0" err="1" smtClean="0">
                <a:solidFill>
                  <a:schemeClr val="tx1"/>
                </a:solidFill>
                <a:latin typeface="+mn-lt"/>
                <a:ea typeface="+mn-ea"/>
                <a:cs typeface="+mn-cs"/>
              </a:rPr>
              <a:t>simplemixing</a:t>
            </a:r>
            <a:r>
              <a:rPr lang="en-US" sz="1200" kern="1200" baseline="0" dirty="0" smtClean="0">
                <a:solidFill>
                  <a:schemeClr val="tx1"/>
                </a:solidFill>
                <a:latin typeface="+mn-lt"/>
                <a:ea typeface="+mn-ea"/>
                <a:cs typeface="+mn-cs"/>
              </a:rPr>
              <a:t> [51,170,173] or intimate contact [51,52,69,107,176] is</a:t>
            </a:r>
          </a:p>
          <a:p>
            <a:r>
              <a:rPr lang="en-US" sz="1200" kern="1200" baseline="0" dirty="0" smtClean="0">
                <a:solidFill>
                  <a:schemeClr val="tx1"/>
                </a:solidFill>
                <a:latin typeface="+mn-lt"/>
                <a:ea typeface="+mn-ea"/>
                <a:cs typeface="+mn-cs"/>
              </a:rPr>
              <a:t>sufficient to enable such effects; or whether chemical bonding</a:t>
            </a:r>
          </a:p>
          <a:p>
            <a:r>
              <a:rPr lang="en-US" sz="1200" kern="1200" baseline="0" dirty="0" smtClean="0">
                <a:solidFill>
                  <a:schemeClr val="tx1"/>
                </a:solidFill>
                <a:latin typeface="+mn-lt"/>
                <a:ea typeface="+mn-ea"/>
                <a:cs typeface="+mn-cs"/>
              </a:rPr>
              <a:t>is required [39,79</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Alternatively, it has been suggested</a:t>
            </a:r>
          </a:p>
          <a:p>
            <a:r>
              <a:rPr lang="en-US" sz="1200" kern="1200" baseline="0" dirty="0" smtClean="0">
                <a:solidFill>
                  <a:schemeClr val="tx1"/>
                </a:solidFill>
                <a:latin typeface="+mn-lt"/>
                <a:ea typeface="+mn-ea"/>
                <a:cs typeface="+mn-cs"/>
              </a:rPr>
              <a:t>that CNT–TiO2 systems may be more complex, consisting of</a:t>
            </a:r>
          </a:p>
          <a:p>
            <a:r>
              <a:rPr lang="en-US" sz="1200" kern="1200" baseline="0" dirty="0" smtClean="0">
                <a:solidFill>
                  <a:schemeClr val="tx1"/>
                </a:solidFill>
                <a:latin typeface="+mn-lt"/>
                <a:ea typeface="+mn-ea"/>
                <a:cs typeface="+mn-cs"/>
              </a:rPr>
              <a:t>two distinct effects leading to enhanced </a:t>
            </a:r>
            <a:r>
              <a:rPr lang="en-US" sz="1200" kern="1200" baseline="0" dirty="0" err="1" smtClean="0">
                <a:solidFill>
                  <a:schemeClr val="tx1"/>
                </a:solidFill>
                <a:latin typeface="+mn-lt"/>
                <a:ea typeface="+mn-ea"/>
                <a:cs typeface="+mn-cs"/>
              </a:rPr>
              <a:t>photocatalytic</a:t>
            </a:r>
            <a:r>
              <a:rPr lang="en-US" sz="1200" kern="1200" baseline="0" dirty="0" smtClean="0">
                <a:solidFill>
                  <a:schemeClr val="tx1"/>
                </a:solidFill>
                <a:latin typeface="+mn-lt"/>
                <a:ea typeface="+mn-ea"/>
                <a:cs typeface="+mn-cs"/>
              </a:rPr>
              <a:t> activity</a:t>
            </a:r>
          </a:p>
          <a:p>
            <a:r>
              <a:rPr lang="en-US" sz="1200" kern="1200" baseline="0" dirty="0" smtClean="0">
                <a:solidFill>
                  <a:schemeClr val="tx1"/>
                </a:solidFill>
                <a:latin typeface="+mn-lt"/>
                <a:ea typeface="+mn-ea"/>
                <a:cs typeface="+mn-cs"/>
              </a:rPr>
              <a:t>(Fig. 8c) [39,211]. The first is the presence of the C-O-Ti</a:t>
            </a:r>
          </a:p>
          <a:p>
            <a:r>
              <a:rPr lang="en-US" sz="1200" kern="1200" baseline="0" dirty="0" smtClean="0">
                <a:solidFill>
                  <a:schemeClr val="tx1"/>
                </a:solidFill>
                <a:latin typeface="+mn-lt"/>
                <a:ea typeface="+mn-ea"/>
                <a:cs typeface="+mn-cs"/>
              </a:rPr>
              <a:t>bond, similar to the case for carbon-doped TiO2, which</a:t>
            </a:r>
          </a:p>
          <a:p>
            <a:r>
              <a:rPr lang="en-US" sz="1200" kern="1200" baseline="0" dirty="0" smtClean="0">
                <a:solidFill>
                  <a:schemeClr val="tx1"/>
                </a:solidFill>
                <a:latin typeface="+mn-lt"/>
                <a:ea typeface="+mn-ea"/>
                <a:cs typeface="+mn-cs"/>
              </a:rPr>
              <a:t>extends light absorption to longer wavelengths. The second</a:t>
            </a:r>
          </a:p>
          <a:p>
            <a:r>
              <a:rPr lang="en-US" sz="1200" kern="1200" baseline="0" dirty="0" smtClean="0">
                <a:solidFill>
                  <a:schemeClr val="tx1"/>
                </a:solidFill>
                <a:latin typeface="+mn-lt"/>
                <a:ea typeface="+mn-ea"/>
                <a:cs typeface="+mn-cs"/>
              </a:rPr>
              <a:t>effect is proposed to result from the electronic configuration</a:t>
            </a:r>
          </a:p>
          <a:p>
            <a:r>
              <a:rPr lang="en-US" sz="1200" kern="1200" baseline="0" dirty="0" smtClean="0">
                <a:solidFill>
                  <a:schemeClr val="tx1"/>
                </a:solidFill>
                <a:latin typeface="+mn-lt"/>
                <a:ea typeface="+mn-ea"/>
                <a:cs typeface="+mn-cs"/>
              </a:rPr>
              <a:t>of the CNTs, with greater numbers of mid band-gap states</a:t>
            </a:r>
          </a:p>
          <a:p>
            <a:r>
              <a:rPr lang="en-US" sz="1200" kern="1200" baseline="0" dirty="0" smtClean="0">
                <a:solidFill>
                  <a:schemeClr val="tx1"/>
                </a:solidFill>
                <a:latin typeface="+mn-lt"/>
                <a:ea typeface="+mn-ea"/>
                <a:cs typeface="+mn-cs"/>
              </a:rPr>
              <a:t>introduced by defects resulting in higher </a:t>
            </a:r>
            <a:r>
              <a:rPr lang="en-US" sz="1200" kern="1200" baseline="0" dirty="0" err="1" smtClean="0">
                <a:solidFill>
                  <a:schemeClr val="tx1"/>
                </a:solidFill>
                <a:latin typeface="+mn-lt"/>
                <a:ea typeface="+mn-ea"/>
                <a:cs typeface="+mn-cs"/>
              </a:rPr>
              <a:t>photocatalytic</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activity.</a:t>
            </a:r>
            <a:endParaRPr lang="en-US" dirty="0"/>
          </a:p>
        </p:txBody>
      </p:sp>
      <p:sp>
        <p:nvSpPr>
          <p:cNvPr id="4" name="Slide Number Placeholder 3"/>
          <p:cNvSpPr>
            <a:spLocks noGrp="1"/>
          </p:cNvSpPr>
          <p:nvPr>
            <p:ph type="sldNum" sz="quarter" idx="10"/>
          </p:nvPr>
        </p:nvSpPr>
        <p:spPr/>
        <p:txBody>
          <a:bodyPr/>
          <a:lstStyle/>
          <a:p>
            <a:fld id="{7391B34C-0EA8-426B-B71D-06E1914D5B63}"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antibacterial activity of the Ag/B/N co-doped TiO</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and CNT composite thin films against the E. coli bacteria have been investigated based on the so-called antibacterial drop-test in the laminar air flow chamber. Sizes of all the samples used in this experiment were 25 mm / 25 mm. Before the microbiological experiment, all glass wares and samples were sterilized by heat treating at 180°C for 60 min. The microorganisms were cultured on a nutrient agar plate at 37°</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 for 24 h. The cultured bacteria were added in 10 ml saline solution to reach the concentration of bacteria to 10</a:t>
            </a:r>
            <a:r>
              <a:rPr lang="en-US" sz="1200" kern="1200" baseline="30000" dirty="0" smtClean="0">
                <a:solidFill>
                  <a:schemeClr val="tx1"/>
                </a:solidFill>
                <a:latin typeface="+mn-lt"/>
                <a:ea typeface="+mn-ea"/>
                <a:cs typeface="+mn-cs"/>
              </a:rPr>
              <a:t>10</a:t>
            </a:r>
            <a:r>
              <a:rPr lang="en-US" sz="1200" kern="1200" dirty="0" smtClean="0">
                <a:solidFill>
                  <a:schemeClr val="tx1"/>
                </a:solidFill>
                <a:latin typeface="+mn-lt"/>
                <a:ea typeface="+mn-ea"/>
                <a:cs typeface="+mn-cs"/>
              </a:rPr>
              <a:t> colony forming units per milliliter (CFU ml</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 corresponding to McFarland scale. A portion of the saline solution containing the bacteria was diluted to 10</a:t>
            </a:r>
            <a:r>
              <a:rPr lang="en-US" sz="1200" kern="1200" baseline="30000" dirty="0" smtClean="0">
                <a:solidFill>
                  <a:schemeClr val="tx1"/>
                </a:solidFill>
                <a:latin typeface="+mn-lt"/>
                <a:ea typeface="+mn-ea"/>
                <a:cs typeface="+mn-cs"/>
              </a:rPr>
              <a:t>8</a:t>
            </a:r>
            <a:r>
              <a:rPr lang="en-US" sz="1200" kern="1200" dirty="0" smtClean="0">
                <a:solidFill>
                  <a:schemeClr val="tx1"/>
                </a:solidFill>
                <a:latin typeface="+mn-lt"/>
                <a:ea typeface="+mn-ea"/>
                <a:cs typeface="+mn-cs"/>
              </a:rPr>
              <a:t> CFU ml</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For the antibacterial drop-test, each film was placed into a sterilized Petri dish. Then 100 µl of the diluted saline solution containing E. coli were spread on surface of the film. Then it was irradiated by a tungsten lamp at room temperature. After 60 min, the bacteria were washed from surface of the film using 10 ml saline solution (</a:t>
            </a:r>
            <a:r>
              <a:rPr lang="en-US" sz="1200" kern="1200" dirty="0" err="1" smtClean="0">
                <a:solidFill>
                  <a:schemeClr val="tx1"/>
                </a:solidFill>
                <a:latin typeface="+mn-lt"/>
                <a:ea typeface="+mn-ea"/>
                <a:cs typeface="+mn-cs"/>
              </a:rPr>
              <a:t>NaCl</a:t>
            </a:r>
            <a:r>
              <a:rPr lang="en-US" sz="1200" kern="1200" dirty="0" smtClean="0">
                <a:solidFill>
                  <a:schemeClr val="tx1"/>
                </a:solidFill>
                <a:latin typeface="+mn-lt"/>
                <a:ea typeface="+mn-ea"/>
                <a:cs typeface="+mn-cs"/>
              </a:rPr>
              <a:t>) in the sterilized conical flask. Then 25 µl of each bacteria containing suspension were spread on a nutrient agar plate and incubated at 37°</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 for 24 h for counting the surviving bacterial colonies. The reported data were the average value of three separate similar runs.</a:t>
            </a:r>
          </a:p>
          <a:p>
            <a:endParaRPr lang="en-US" dirty="0"/>
          </a:p>
        </p:txBody>
      </p:sp>
      <p:sp>
        <p:nvSpPr>
          <p:cNvPr id="4" name="Slide Number Placeholder 3"/>
          <p:cNvSpPr>
            <a:spLocks noGrp="1"/>
          </p:cNvSpPr>
          <p:nvPr>
            <p:ph type="sldNum" sz="quarter" idx="10"/>
          </p:nvPr>
        </p:nvSpPr>
        <p:spPr/>
        <p:txBody>
          <a:bodyPr/>
          <a:lstStyle/>
          <a:p>
            <a:fld id="{80C41228-6E6D-4432-B6DB-7093CC1E44ED}"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5579" y="8686014"/>
            <a:ext cx="2972421" cy="457986"/>
          </a:xfrm>
          <a:prstGeom prst="rect">
            <a:avLst/>
          </a:prstGeom>
          <a:noFill/>
          <a:ln>
            <a:miter lim="800000"/>
            <a:headEnd/>
            <a:tailEnd/>
          </a:ln>
        </p:spPr>
        <p:txBody>
          <a:bodyPr lIns="91431" tIns="45715" rIns="91431" bIns="45715" anchor="b"/>
          <a:lstStyle/>
          <a:p>
            <a:pPr algn="r" eaLnBrk="0" hangingPunct="0">
              <a:defRPr/>
            </a:pPr>
            <a:fld id="{DD63181C-46E5-4C4F-9AFC-9BF6D24B36A3}" type="slidenum">
              <a:rPr lang="en-US" sz="1200" baseline="-25000">
                <a:effectLst>
                  <a:outerShdw blurRad="38100" dist="38100" dir="2700000" algn="tl">
                    <a:srgbClr val="C0C0C0"/>
                  </a:outerShdw>
                </a:effectLst>
                <a:latin typeface="Times New Roman" pitchFamily="1" charset="0"/>
                <a:ea typeface="ＭＳ Ｐゴシック" pitchFamily="1" charset="-128"/>
              </a:rPr>
              <a:pPr algn="r" eaLnBrk="0" hangingPunct="0">
                <a:defRPr/>
              </a:pPr>
              <a:t>24</a:t>
            </a:fld>
            <a:endParaRPr lang="en-US" sz="1200" baseline="-25000" dirty="0">
              <a:effectLst>
                <a:outerShdw blurRad="38100" dist="38100" dir="2700000" algn="tl">
                  <a:srgbClr val="C0C0C0"/>
                </a:outerShdw>
              </a:effectLst>
              <a:latin typeface="Times New Roman" pitchFamily="1" charset="0"/>
              <a:ea typeface="ＭＳ Ｐゴシック" pitchFamily="1" charset="-128"/>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noFill/>
          <a:ln>
            <a:solidFill>
              <a:srgbClr val="000000"/>
            </a:solidFill>
          </a:ln>
        </p:spPr>
        <p:txBody>
          <a:bodyPr/>
          <a:lstStyle/>
          <a:p>
            <a:pPr eaLnBrk="1" hangingPunct="1"/>
            <a:endParaRPr lang="de-DE"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CCF3D33-168C-449D-9B2C-7AC7076F6927}" type="slidenum">
              <a:rPr lang="en-US" smtClean="0"/>
              <a:pPr/>
              <a:t>28</a:t>
            </a:fld>
            <a:endParaRPr lang="en-US" smtClean="0"/>
          </a:p>
        </p:txBody>
      </p:sp>
      <p:sp>
        <p:nvSpPr>
          <p:cNvPr id="35843"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ln/>
        </p:spPr>
        <p:txBody>
          <a:bodyPr/>
          <a:lstStyle/>
          <a:p>
            <a:pPr eaLnBrk="1" fontAlgn="t" hangingPunct="1">
              <a:defRPr/>
            </a:pPr>
            <a:r>
              <a:rPr lang="en-US" dirty="0" smtClean="0">
                <a:latin typeface="+mn-lt"/>
                <a:ea typeface="+mn-ea"/>
              </a:rPr>
              <a:t>Construction started</a:t>
            </a:r>
          </a:p>
          <a:p>
            <a:pPr eaLnBrk="1" fontAlgn="t" hangingPunct="1">
              <a:defRPr/>
            </a:pPr>
            <a:r>
              <a:rPr lang="en-US" dirty="0" smtClean="0">
                <a:latin typeface="+mn-lt"/>
                <a:ea typeface="+mn-ea"/>
              </a:rPr>
              <a:t>1961</a:t>
            </a:r>
          </a:p>
          <a:p>
            <a:pPr eaLnBrk="1" fontAlgn="t" hangingPunct="1">
              <a:defRPr/>
            </a:pPr>
            <a:r>
              <a:rPr lang="en-US" dirty="0" smtClean="0">
                <a:latin typeface="+mn-lt"/>
                <a:ea typeface="+mn-ea"/>
              </a:rPr>
              <a:t>Completed</a:t>
            </a:r>
          </a:p>
          <a:p>
            <a:pPr eaLnBrk="1" fontAlgn="t" hangingPunct="1">
              <a:defRPr/>
            </a:pPr>
            <a:r>
              <a:rPr lang="en-US" dirty="0" smtClean="0">
                <a:latin typeface="+mn-lt"/>
                <a:ea typeface="+mn-ea"/>
              </a:rPr>
              <a:t>1982</a:t>
            </a:r>
          </a:p>
          <a:p>
            <a:pPr eaLnBrk="1" fontAlgn="t" hangingPunct="1">
              <a:defRPr/>
            </a:pPr>
            <a:r>
              <a:rPr lang="en-US" dirty="0" smtClean="0">
                <a:latin typeface="+mn-lt"/>
                <a:ea typeface="+mn-ea"/>
              </a:rPr>
              <a:t>Architect</a:t>
            </a:r>
          </a:p>
          <a:p>
            <a:pPr eaLnBrk="1" fontAlgn="t" hangingPunct="1">
              <a:defRPr/>
            </a:pPr>
            <a:r>
              <a:rPr lang="en-US" dirty="0" smtClean="0">
                <a:latin typeface="+mn-lt"/>
                <a:ea typeface="+mn-ea"/>
                <a:hlinkClick r:id="rId3"/>
              </a:rPr>
              <a:t>Louis Kahn</a:t>
            </a:r>
            <a:endParaRPr lang="en-US" dirty="0" smtClean="0">
              <a:latin typeface="+mn-lt"/>
              <a:ea typeface="+mn-ea"/>
            </a:endParaRPr>
          </a:p>
          <a:p>
            <a:pPr eaLnBrk="1" hangingPunct="1">
              <a:defRPr/>
            </a:pPr>
            <a:endParaRPr lang="de-DE"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defRPr/>
            </a:pPr>
            <a:r>
              <a:rPr lang="en-US" sz="1200" kern="1200" dirty="0" smtClean="0">
                <a:solidFill>
                  <a:srgbClr val="0070C0"/>
                </a:solidFill>
                <a:latin typeface="+mn-lt"/>
                <a:ea typeface="+mn-ea"/>
                <a:cs typeface="+mn-cs"/>
              </a:rPr>
              <a:t>They only transfer non- biodegradable matter  into</a:t>
            </a:r>
          </a:p>
          <a:p>
            <a:pPr algn="l">
              <a:defRPr/>
            </a:pPr>
            <a:r>
              <a:rPr lang="en-US" sz="1200" kern="1200" dirty="0" smtClean="0">
                <a:solidFill>
                  <a:srgbClr val="0070C0"/>
                </a:solidFill>
                <a:latin typeface="+mn-lt"/>
                <a:ea typeface="+mn-ea"/>
                <a:cs typeface="+mn-cs"/>
              </a:rPr>
              <a:t>sludge(chemically stable) which giving rise to new type of pollution.</a:t>
            </a:r>
          </a:p>
          <a:p>
            <a:endParaRPr lang="en-US" dirty="0"/>
          </a:p>
        </p:txBody>
      </p:sp>
      <p:sp>
        <p:nvSpPr>
          <p:cNvPr id="4" name="Slide Number Placeholder 3"/>
          <p:cNvSpPr>
            <a:spLocks noGrp="1"/>
          </p:cNvSpPr>
          <p:nvPr>
            <p:ph type="sldNum" sz="quarter" idx="10"/>
          </p:nvPr>
        </p:nvSpPr>
        <p:spPr/>
        <p:txBody>
          <a:bodyPr/>
          <a:lstStyle/>
          <a:p>
            <a:fld id="{CD572737-211E-4D13-BA53-148F3E5E1CC5}"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70C0"/>
                </a:solidFill>
                <a:latin typeface="+mn-lt"/>
                <a:ea typeface="+mn-ea"/>
                <a:cs typeface="+mn-cs"/>
              </a:rPr>
              <a:t>Textile industries produce large volume of colored dye effluents which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70C0"/>
                </a:solidFill>
                <a:latin typeface="+mn-lt"/>
                <a:ea typeface="+mn-ea"/>
                <a:cs typeface="+mn-cs"/>
              </a:rPr>
              <a:t>are toxic and non-biodegradable. These dyes create several environ-mental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70C0"/>
                </a:solidFill>
                <a:latin typeface="+mn-lt"/>
                <a:ea typeface="+mn-ea"/>
                <a:cs typeface="+mn-cs"/>
              </a:rPr>
              <a:t>pollution problems by releasing toxic and potential carcinogenic substances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70C0"/>
                </a:solidFill>
                <a:latin typeface="+mn-lt"/>
                <a:ea typeface="+mn-ea"/>
                <a:cs typeface="+mn-cs"/>
              </a:rPr>
              <a:t>into the aqueous phase…</a:t>
            </a:r>
          </a:p>
          <a:p>
            <a:endParaRPr lang="en-US" dirty="0"/>
          </a:p>
        </p:txBody>
      </p:sp>
      <p:sp>
        <p:nvSpPr>
          <p:cNvPr id="4" name="Slide Number Placeholder 3"/>
          <p:cNvSpPr>
            <a:spLocks noGrp="1"/>
          </p:cNvSpPr>
          <p:nvPr>
            <p:ph type="sldNum" sz="quarter" idx="10"/>
          </p:nvPr>
        </p:nvSpPr>
        <p:spPr/>
        <p:txBody>
          <a:bodyPr/>
          <a:lstStyle/>
          <a:p>
            <a:fld id="{CD572737-211E-4D13-BA53-148F3E5E1CC5}"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paper</a:t>
            </a:r>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8DCD52-38DE-46FB-B0B7-93EE880A30A9}" type="slidenum">
              <a:rPr lang="en-US"/>
              <a:pPr fontAlgn="base">
                <a:spcBef>
                  <a:spcPct val="0"/>
                </a:spcBef>
                <a:spcAft>
                  <a:spcPct val="0"/>
                </a:spcAft>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of doping and particle sizes the </a:t>
            </a:r>
            <a:r>
              <a:rPr lang="en-US" dirty="0" err="1" smtClean="0"/>
              <a:t>raman</a:t>
            </a:r>
            <a:r>
              <a:rPr lang="en-US" dirty="0" smtClean="0"/>
              <a:t> bands for others are different</a:t>
            </a:r>
            <a:endParaRPr lang="en-US" dirty="0"/>
          </a:p>
        </p:txBody>
      </p:sp>
      <p:sp>
        <p:nvSpPr>
          <p:cNvPr id="4" name="Slide Number Placeholder 3"/>
          <p:cNvSpPr>
            <a:spLocks noGrp="1"/>
          </p:cNvSpPr>
          <p:nvPr>
            <p:ph type="sldNum" sz="quarter" idx="10"/>
          </p:nvPr>
        </p:nvSpPr>
        <p:spPr/>
        <p:txBody>
          <a:bodyPr/>
          <a:lstStyle/>
          <a:p>
            <a:fld id="{80C41228-6E6D-4432-B6DB-7093CC1E44ED}"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B and N in the matrix are assumed to be either interstitial or systematically substitute Ti or O without changing the host TiO</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matrix. Considering peak of (101) planes in account, the average crystalline sizes of the sample ‘a’, ‘b’, ‘c’ and ‘d’ are 13.43, 11.67, 12.99 and 13.43 nm, respectively. It suggested that the change in particle size with respect to B/N content is not significant. For our samples the average lattice parameters are as follows: </a:t>
            </a:r>
            <a:r>
              <a:rPr lang="en-US" sz="1200" i="1" kern="1200" dirty="0" smtClean="0">
                <a:solidFill>
                  <a:schemeClr val="tx1"/>
                </a:solidFill>
                <a:latin typeface="+mn-lt"/>
                <a:ea typeface="+mn-ea"/>
                <a:cs typeface="+mn-cs"/>
              </a:rPr>
              <a:t>a </a:t>
            </a:r>
            <a:r>
              <a:rPr lang="en-US" sz="1200" kern="1200" dirty="0" smtClean="0">
                <a:solidFill>
                  <a:schemeClr val="tx1"/>
                </a:solidFill>
                <a:latin typeface="+mn-lt"/>
                <a:ea typeface="+mn-ea"/>
                <a:cs typeface="+mn-cs"/>
              </a:rPr>
              <a:t>= 3.78 Å, </a:t>
            </a:r>
            <a:r>
              <a:rPr lang="en-US" sz="1200" i="1" kern="1200" dirty="0" smtClean="0">
                <a:solidFill>
                  <a:schemeClr val="tx1"/>
                </a:solidFill>
                <a:latin typeface="+mn-lt"/>
                <a:ea typeface="+mn-ea"/>
                <a:cs typeface="+mn-cs"/>
              </a:rPr>
              <a:t>c </a:t>
            </a:r>
            <a:r>
              <a:rPr lang="en-US" sz="1200" kern="1200" dirty="0" smtClean="0">
                <a:solidFill>
                  <a:schemeClr val="tx1"/>
                </a:solidFill>
                <a:latin typeface="+mn-lt"/>
                <a:ea typeface="+mn-ea"/>
                <a:cs typeface="+mn-cs"/>
              </a:rPr>
              <a:t>= 9.44 Å and unit cell volume = 134.52 Å</a:t>
            </a:r>
            <a:r>
              <a:rPr lang="en-US" sz="1200" kern="1200" baseline="300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0C41228-6E6D-4432-B6DB-7093CC1E44ED}"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XPS studies using mono-</a:t>
            </a:r>
            <a:r>
              <a:rPr lang="en-US" sz="1200" kern="1200" dirty="0" err="1" smtClean="0">
                <a:solidFill>
                  <a:schemeClr val="tx1"/>
                </a:solidFill>
                <a:latin typeface="+mn-lt"/>
                <a:ea typeface="+mn-ea"/>
                <a:cs typeface="+mn-cs"/>
              </a:rPr>
              <a:t>chromated</a:t>
            </a:r>
            <a:r>
              <a:rPr lang="en-US" sz="1200" kern="1200" dirty="0" smtClean="0">
                <a:solidFill>
                  <a:schemeClr val="tx1"/>
                </a:solidFill>
                <a:latin typeface="+mn-lt"/>
                <a:ea typeface="+mn-ea"/>
                <a:cs typeface="+mn-cs"/>
              </a:rPr>
              <a:t> Al-K</a:t>
            </a:r>
            <a:r>
              <a:rPr lang="en-US" sz="1200" i="1"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X-ray source were performed to check the atomic percentage of different doping elements. Atomic percentages of different elements were calculated from the XPS narrow scan peak intensity considering the relative sensitivity factor of each element. The atomic ratios of boron to nitrogen (B/N) for different samples are as follows; 0.27 (a), 3.83 (b) and 20.89 (c)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Referring to the standard BE of B1s in B</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O</a:t>
            </a:r>
            <a:r>
              <a:rPr lang="en-US" sz="1200" kern="1200" baseline="-250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(193.1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B-O bond) [75]</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TiB</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(187.5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B-Ti bond), [76] it is speculated that boron atom might probably be incorporated into TiO</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matrix and form Ti-O-B or Ti-B-O or O-Ti-B bond [52,77]. Hence peak at 192.1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have been assigned to Ti-O-B or Ti-B-O or O-Ti-B bond. Fig. 7(ii) shows the N1s XPS spectrum for the sample ‘a’ which contains highest atomic percentage of N. Considering significant asymmetry, N1s peak has been </a:t>
            </a:r>
            <a:r>
              <a:rPr lang="en-US" sz="1200" kern="1200" dirty="0" err="1" smtClean="0">
                <a:solidFill>
                  <a:schemeClr val="tx1"/>
                </a:solidFill>
                <a:latin typeface="+mn-lt"/>
                <a:ea typeface="+mn-ea"/>
                <a:cs typeface="+mn-cs"/>
              </a:rPr>
              <a:t>deconvoluted</a:t>
            </a:r>
            <a:r>
              <a:rPr lang="en-US" sz="1200" kern="1200" dirty="0" smtClean="0">
                <a:solidFill>
                  <a:schemeClr val="tx1"/>
                </a:solidFill>
                <a:latin typeface="+mn-lt"/>
                <a:ea typeface="+mn-ea"/>
                <a:cs typeface="+mn-cs"/>
              </a:rPr>
              <a:t> with in two peaks at 398.5 and 400.0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The peak at 398.5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may be because of anionic N incorporated in TiO</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in O-Ti-N linkages [22,78], which might be responsible for visible light photo-catalysis. The higher binding energy peak at 400.0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are attributed to oxidized nitrogen in the form of Ti-O-N or Ti-N-O linkages [22,78]. The absence of a peak at or near 396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for the N 1s core level implied that the </a:t>
            </a:r>
            <a:r>
              <a:rPr lang="en-US" sz="1200" kern="1200" dirty="0" err="1" smtClean="0">
                <a:solidFill>
                  <a:schemeClr val="tx1"/>
                </a:solidFill>
                <a:latin typeface="+mn-lt"/>
                <a:ea typeface="+mn-ea"/>
                <a:cs typeface="+mn-cs"/>
              </a:rPr>
              <a:t>TiN</a:t>
            </a:r>
            <a:r>
              <a:rPr lang="en-US" sz="1200" kern="1200" dirty="0" smtClean="0">
                <a:solidFill>
                  <a:schemeClr val="tx1"/>
                </a:solidFill>
                <a:latin typeface="+mn-lt"/>
                <a:ea typeface="+mn-ea"/>
                <a:cs typeface="+mn-cs"/>
              </a:rPr>
              <a:t> phase or chemisorbed nitrogen is not formed in the nano materials [79]. </a:t>
            </a:r>
          </a:p>
          <a:p>
            <a:endParaRPr lang="en-US" dirty="0"/>
          </a:p>
        </p:txBody>
      </p:sp>
      <p:sp>
        <p:nvSpPr>
          <p:cNvPr id="4" name="Slide Number Placeholder 3"/>
          <p:cNvSpPr>
            <a:spLocks noGrp="1"/>
          </p:cNvSpPr>
          <p:nvPr>
            <p:ph type="sldNum" sz="quarter" idx="10"/>
          </p:nvPr>
        </p:nvSpPr>
        <p:spPr/>
        <p:txBody>
          <a:bodyPr/>
          <a:lstStyle/>
          <a:p>
            <a:fld id="{80C41228-6E6D-4432-B6DB-7093CC1E44ED}"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One of the main problems in the use of TiO</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-based photo-catalysts is the deactivation; mostly attributed to blockage of the active sites on the surface, loss of coating material from the surface due to erosion or etc. [84,85]. To evaluate the possibility of catalyst recovery and re-use, successive photo-catalytic MB degradation was performed for all of the doped and bare- films. After each cycle, films were annealed for 1 hr at 500</a:t>
            </a:r>
            <a:r>
              <a:rPr lang="bn-BD"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C and then re-used. Fig. </a:t>
            </a:r>
            <a:r>
              <a:rPr lang="bn-BD" sz="1200" kern="1200" dirty="0" smtClean="0">
                <a:solidFill>
                  <a:schemeClr val="tx1"/>
                </a:solidFill>
                <a:latin typeface="+mn-lt"/>
                <a:ea typeface="+mn-ea"/>
                <a:cs typeface="+mn-cs"/>
              </a:rPr>
              <a:t>9</a:t>
            </a:r>
            <a:r>
              <a:rPr lang="en-US" sz="1200" kern="1200" dirty="0" smtClean="0">
                <a:solidFill>
                  <a:schemeClr val="tx1"/>
                </a:solidFill>
                <a:latin typeface="+mn-lt"/>
                <a:ea typeface="+mn-ea"/>
                <a:cs typeface="+mn-cs"/>
              </a:rPr>
              <a:t> (ii) shows that successive utilization for 2</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cycle induced even better performance for all the films (a), (b), (c) and (d). For 2</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and 3</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cycles the efficiency increased to 62-69</a:t>
            </a:r>
            <a:r>
              <a:rPr lang="bn-BD"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for co-doped films whereas that increased to 32-34 % for bare- films. The increasing of efficiency for 2</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and 3</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cycles might be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due to the surface chemistry changing at each time heat treatment after each degradation study and/or ii) the nitrogen concentration within the structure might be increased for the MB solution adsorption on the film. It is still in great debate of the synergy effects on </a:t>
            </a:r>
            <a:r>
              <a:rPr lang="en-US" sz="1200" kern="1200" dirty="0" err="1" smtClean="0">
                <a:solidFill>
                  <a:schemeClr val="tx1"/>
                </a:solidFill>
                <a:latin typeface="+mn-lt"/>
                <a:ea typeface="+mn-ea"/>
                <a:cs typeface="+mn-cs"/>
              </a:rPr>
              <a:t>photoactivities</a:t>
            </a:r>
            <a:r>
              <a:rPr lang="en-US" sz="1200" kern="1200" dirty="0" smtClean="0">
                <a:solidFill>
                  <a:schemeClr val="tx1"/>
                </a:solidFill>
                <a:latin typeface="+mn-lt"/>
                <a:ea typeface="+mn-ea"/>
                <a:cs typeface="+mn-cs"/>
              </a:rPr>
              <a:t> and the importance of the relative ratios on </a:t>
            </a:r>
            <a:r>
              <a:rPr lang="en-US" sz="1200" kern="1200" dirty="0" err="1" smtClean="0">
                <a:solidFill>
                  <a:schemeClr val="tx1"/>
                </a:solidFill>
                <a:latin typeface="+mn-lt"/>
                <a:ea typeface="+mn-ea"/>
                <a:cs typeface="+mn-cs"/>
              </a:rPr>
              <a:t>photoactivities</a:t>
            </a:r>
            <a:r>
              <a:rPr lang="en-US" sz="1200" kern="1200" dirty="0" smtClean="0">
                <a:solidFill>
                  <a:schemeClr val="tx1"/>
                </a:solidFill>
                <a:latin typeface="+mn-lt"/>
                <a:ea typeface="+mn-ea"/>
                <a:cs typeface="+mn-cs"/>
              </a:rPr>
              <a:t> [17,50]. Further work is ongoing to understand this behavior.</a:t>
            </a:r>
            <a:endParaRPr lang="en-US" dirty="0"/>
          </a:p>
        </p:txBody>
      </p:sp>
      <p:sp>
        <p:nvSpPr>
          <p:cNvPr id="4" name="Slide Number Placeholder 3"/>
          <p:cNvSpPr>
            <a:spLocks noGrp="1"/>
          </p:cNvSpPr>
          <p:nvPr>
            <p:ph type="sldNum" sz="quarter" idx="10"/>
          </p:nvPr>
        </p:nvSpPr>
        <p:spPr/>
        <p:txBody>
          <a:bodyPr/>
          <a:lstStyle/>
          <a:p>
            <a:fld id="{80C41228-6E6D-4432-B6DB-7093CC1E44ED}"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recent </a:t>
            </a:r>
            <a:r>
              <a:rPr lang="en-US" sz="1200" kern="1200" dirty="0" smtClean="0">
                <a:solidFill>
                  <a:schemeClr val="tx1"/>
                </a:solidFill>
                <a:latin typeface="+mn-lt"/>
                <a:ea typeface="+mn-ea"/>
                <a:cs typeface="+mn-cs"/>
              </a:rPr>
              <a:t>displays the structural models and the total (DOS) and partial density of states (PDOS) of pure TiO</a:t>
            </a:r>
            <a:r>
              <a:rPr lang="en-US"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single doped B- or N- to O- site and interstitial N. The band gap of </a:t>
            </a:r>
            <a:r>
              <a:rPr lang="en-US" sz="1200" kern="1200" dirty="0" err="1" smtClean="0">
                <a:solidFill>
                  <a:schemeClr val="tx1"/>
                </a:solidFill>
                <a:latin typeface="+mn-lt"/>
                <a:ea typeface="+mn-ea"/>
                <a:cs typeface="+mn-cs"/>
              </a:rPr>
              <a:t>anatase</a:t>
            </a:r>
            <a:r>
              <a:rPr lang="en-US" sz="1200" kern="1200" dirty="0" smtClean="0">
                <a:solidFill>
                  <a:schemeClr val="tx1"/>
                </a:solidFill>
                <a:latin typeface="+mn-lt"/>
                <a:ea typeface="+mn-ea"/>
                <a:cs typeface="+mn-cs"/>
              </a:rPr>
              <a:t> is 2.04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lower than experimental value; 3.2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[87] but consistent with the previous theoretical studies [39,88] underestimation of band gap is a well-known deficiency of DFT calculations. A correction can be made using hybrid functional, self-interaction correction or ‘DFT+U’ methods, but in this study our primary purpose is to understand the changes induced by the </a:t>
            </a:r>
            <a:r>
              <a:rPr lang="en-US" sz="1200" kern="1200" dirty="0" err="1" smtClean="0">
                <a:solidFill>
                  <a:schemeClr val="tx1"/>
                </a:solidFill>
                <a:latin typeface="+mn-lt"/>
                <a:ea typeface="+mn-ea"/>
                <a:cs typeface="+mn-cs"/>
              </a:rPr>
              <a:t>dopants</a:t>
            </a:r>
            <a:r>
              <a:rPr lang="en-US" sz="1200" kern="1200" dirty="0" smtClean="0">
                <a:solidFill>
                  <a:schemeClr val="tx1"/>
                </a:solidFill>
                <a:latin typeface="+mn-lt"/>
                <a:ea typeface="+mn-ea"/>
                <a:cs typeface="+mn-cs"/>
              </a:rPr>
              <a:t> on the electronic structures of bulk </a:t>
            </a:r>
            <a:r>
              <a:rPr lang="en-US" sz="1200" kern="1200" dirty="0" err="1" smtClean="0">
                <a:solidFill>
                  <a:schemeClr val="tx1"/>
                </a:solidFill>
                <a:latin typeface="+mn-lt"/>
                <a:ea typeface="+mn-ea"/>
                <a:cs typeface="+mn-cs"/>
              </a:rPr>
              <a:t>anatase</a:t>
            </a:r>
            <a:r>
              <a:rPr lang="en-US" sz="1200" kern="1200" dirty="0" smtClean="0">
                <a:solidFill>
                  <a:schemeClr val="tx1"/>
                </a:solidFill>
                <a:latin typeface="+mn-lt"/>
                <a:ea typeface="+mn-ea"/>
                <a:cs typeface="+mn-cs"/>
              </a:rPr>
              <a:t>, not the exact value of the band gap. PDOS analysis shows that the top most valence bands are formed mainly from O2p states while the conduction bands minimum are formed from Ti3d states. For the case of B substituting O atom (Fig. 10(b)), the hybridization of B2p, Ti3d and O2p </a:t>
            </a:r>
            <a:r>
              <a:rPr lang="en-US" sz="1200" kern="1200" dirty="0" err="1" smtClean="0">
                <a:solidFill>
                  <a:schemeClr val="tx1"/>
                </a:solidFill>
                <a:latin typeface="+mn-lt"/>
                <a:ea typeface="+mn-ea"/>
                <a:cs typeface="+mn-cs"/>
              </a:rPr>
              <a:t>orbitals</a:t>
            </a:r>
            <a:r>
              <a:rPr lang="en-US" sz="1200" kern="1200" dirty="0" smtClean="0">
                <a:solidFill>
                  <a:schemeClr val="tx1"/>
                </a:solidFill>
                <a:latin typeface="+mn-lt"/>
                <a:ea typeface="+mn-ea"/>
                <a:cs typeface="+mn-cs"/>
              </a:rPr>
              <a:t> gives rise to gap states appearing at 0.27 </a:t>
            </a:r>
            <a:r>
              <a:rPr lang="en-US" sz="1200" kern="1200" dirty="0" err="1" smtClean="0">
                <a:solidFill>
                  <a:schemeClr val="tx1"/>
                </a:solidFill>
                <a:latin typeface="+mn-lt"/>
                <a:ea typeface="+mn-ea"/>
                <a:cs typeface="+mn-cs"/>
              </a:rPr>
              <a:t>eV</a:t>
            </a:r>
            <a:r>
              <a:rPr lang="en-US" sz="1200" kern="1200" dirty="0" smtClean="0">
                <a:solidFill>
                  <a:schemeClr val="tx1"/>
                </a:solidFill>
                <a:latin typeface="+mn-lt"/>
                <a:ea typeface="+mn-ea"/>
                <a:cs typeface="+mn-cs"/>
              </a:rPr>
              <a:t> below the conduction band for B- doped O- model. In this structure, B atom makes a strong bonding with one of the neighbor O atoms with bond length as 1.36 Å. B-Ti bond distance is 2.11 Å which is even larger than Ti-O bond distance of pure </a:t>
            </a:r>
            <a:r>
              <a:rPr lang="en-US" sz="1200" kern="1200" dirty="0" err="1" smtClean="0">
                <a:solidFill>
                  <a:schemeClr val="tx1"/>
                </a:solidFill>
                <a:latin typeface="+mn-lt"/>
                <a:ea typeface="+mn-ea"/>
                <a:cs typeface="+mn-cs"/>
              </a:rPr>
              <a:t>anatase</a:t>
            </a:r>
            <a:r>
              <a:rPr lang="en-US" sz="1200" kern="1200" dirty="0" smtClean="0">
                <a:solidFill>
                  <a:schemeClr val="tx1"/>
                </a:solidFill>
                <a:latin typeface="+mn-lt"/>
                <a:ea typeface="+mn-ea"/>
                <a:cs typeface="+mn-cs"/>
              </a:rPr>
              <a:t> (1.95 Å). </a:t>
            </a:r>
            <a:r>
              <a:rPr lang="en-US" dirty="0" smtClean="0"/>
              <a:t>work</a:t>
            </a:r>
            <a:endParaRPr lang="en-US" dirty="0"/>
          </a:p>
        </p:txBody>
      </p:sp>
      <p:sp>
        <p:nvSpPr>
          <p:cNvPr id="4" name="Slide Number Placeholder 3"/>
          <p:cNvSpPr>
            <a:spLocks noGrp="1"/>
          </p:cNvSpPr>
          <p:nvPr>
            <p:ph type="sldNum" sz="quarter" idx="10"/>
          </p:nvPr>
        </p:nvSpPr>
        <p:spPr/>
        <p:txBody>
          <a:bodyPr/>
          <a:lstStyle/>
          <a:p>
            <a:fld id="{CD572737-211E-4D13-BA53-148F3E5E1CC5}"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41AE35-F80B-4D7D-96C3-504CC36DDE0F}"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41AE35-F80B-4D7D-96C3-504CC36DDE0F}"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41AE35-F80B-4D7D-96C3-504CC36DDE0F}"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41AE35-F80B-4D7D-96C3-504CC36DDE0F}"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41AE35-F80B-4D7D-96C3-504CC36DDE0F}"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41AE35-F80B-4D7D-96C3-504CC36DDE0F}" type="datetimeFigureOut">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41AE35-F80B-4D7D-96C3-504CC36DDE0F}" type="datetimeFigureOut">
              <a:rPr lang="en-US" smtClean="0"/>
              <a:pPr/>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41AE35-F80B-4D7D-96C3-504CC36DDE0F}" type="datetimeFigureOut">
              <a:rPr lang="en-US" smtClean="0"/>
              <a:pPr/>
              <a:t>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1AE35-F80B-4D7D-96C3-504CC36DDE0F}" type="datetimeFigureOut">
              <a:rPr lang="en-US" smtClean="0"/>
              <a:pPr/>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41AE35-F80B-4D7D-96C3-504CC36DDE0F}" type="datetimeFigureOut">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41AE35-F80B-4D7D-96C3-504CC36DDE0F}" type="datetimeFigureOut">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C8C428-0C8A-4AAF-AD61-C2A478D631E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1AE35-F80B-4D7D-96C3-504CC36DDE0F}" type="datetimeFigureOut">
              <a:rPr lang="en-US" smtClean="0"/>
              <a:pPr/>
              <a:t>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8C428-0C8A-4AAF-AD61-C2A478D631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5.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package" Target="../embeddings/Microsoft_PowerPoint_Slide3.sldx"/><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package" Target="../embeddings/Microsoft_PowerPoint_Slide4.sldx"/><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7.xml"/><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4.wmf"/><Relationship Id="rId4" Type="http://schemas.openxmlformats.org/officeDocument/2006/relationships/oleObject" Target="../embeddings/oleObject6.bin"/><Relationship Id="rId9" Type="http://schemas.openxmlformats.org/officeDocument/2006/relationships/image" Target="../media/image16.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8.xml"/><Relationship Id="rId7" Type="http://schemas.openxmlformats.org/officeDocument/2006/relationships/image" Target="../media/image18.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image" Target="../media/image17.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19.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21.wmf"/><Relationship Id="rId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22.wmf"/><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gif"/><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29.wmf"/><Relationship Id="rId5" Type="http://schemas.openxmlformats.org/officeDocument/2006/relationships/oleObject" Target="../embeddings/oleObject18.bin"/><Relationship Id="rId4" Type="http://schemas.openxmlformats.org/officeDocument/2006/relationships/image" Target="../media/image28.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30.wmf"/><Relationship Id="rId5" Type="http://schemas.openxmlformats.org/officeDocument/2006/relationships/oleObject" Target="../embeddings/oleObject19.bin"/><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www.titaniumart.com/photocatalysis-ti02.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PowerPoint_Slide1.sldx"/></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package" Target="../embeddings/Microsoft_PowerPoint_Slide2.sldx"/></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upload.wikimedia.org/wikipedia/bn/thumb/c/cd/%E0%A6%B6%E0%A6%BE%E0%A6%AC%E0%A6%BF%E0%A6%AA%E0%A7%8D%E0%A6%B0%E0%A6%AC%E0%A6%BF_%E0%A7%A7%E0%A6%95%E0%A6%BF%E0%A6%B2%E0%A7%8B%E0%A6%AE%E0%A6%BF%E0%A6%9F%E0%A6%BE%E0%A6%B0.jpeg/300px-%E0%A6%B6%E0%A6%BE%E0%A6%AC%E0%A6%BF%E0%A6%AA%E0%A7%8D%E0%A6%B0%E0%A6%AC%E0%A6%BF_%E0%A7%A7%E0%A6%95%E0%A6%BF%E0%A6%B2%E0%A7%8B%E0%A6%AE%E0%A6%BF%E0%A6%9F%E0%A6%BE%E0%A6%B0.jpeg"/>
          <p:cNvPicPr>
            <a:picLocks noChangeAspect="1" noChangeArrowheads="1"/>
          </p:cNvPicPr>
          <p:nvPr/>
        </p:nvPicPr>
        <p:blipFill>
          <a:blip r:embed="rId2"/>
          <a:srcRect/>
          <a:stretch>
            <a:fillRect/>
          </a:stretch>
        </p:blipFill>
        <p:spPr bwMode="auto">
          <a:xfrm>
            <a:off x="0" y="3276600"/>
            <a:ext cx="9144000" cy="3581400"/>
          </a:xfrm>
          <a:prstGeom prst="rect">
            <a:avLst/>
          </a:prstGeom>
          <a:noFill/>
        </p:spPr>
      </p:pic>
      <p:sp>
        <p:nvSpPr>
          <p:cNvPr id="2" name="Title 1"/>
          <p:cNvSpPr>
            <a:spLocks noGrp="1"/>
          </p:cNvSpPr>
          <p:nvPr>
            <p:ph type="ctrTitle"/>
          </p:nvPr>
        </p:nvSpPr>
        <p:spPr>
          <a:xfrm>
            <a:off x="0" y="0"/>
            <a:ext cx="9144000" cy="933451"/>
          </a:xfrm>
        </p:spPr>
        <p:txBody>
          <a:bodyPr>
            <a:noAutofit/>
          </a:bodyPr>
          <a:lstStyle/>
          <a:p>
            <a:r>
              <a:rPr lang="en-US" sz="2800" b="1" dirty="0">
                <a:solidFill>
                  <a:srgbClr val="FF0000"/>
                </a:solidFill>
                <a:latin typeface="Times New Roman" pitchFamily="18" charset="0"/>
                <a:ea typeface="Segoe UI Symbol" pitchFamily="34" charset="0"/>
                <a:cs typeface="Times New Roman" pitchFamily="18" charset="0"/>
              </a:rPr>
              <a:t>“Study of </a:t>
            </a:r>
            <a:r>
              <a:rPr lang="en-US" sz="2800" b="1" dirty="0" smtClean="0">
                <a:solidFill>
                  <a:srgbClr val="FF0000"/>
                </a:solidFill>
                <a:latin typeface="Times New Roman" pitchFamily="18" charset="0"/>
                <a:ea typeface="Segoe UI Symbol" pitchFamily="34" charset="0"/>
                <a:cs typeface="Times New Roman" pitchFamily="18" charset="0"/>
              </a:rPr>
              <a:t>photo catalytic activity and antibacterial activity of Ag/B/N co-doped TiO</a:t>
            </a:r>
            <a:r>
              <a:rPr lang="en-US" sz="2800" b="1" baseline="-25000" dirty="0" smtClean="0">
                <a:solidFill>
                  <a:srgbClr val="FF0000"/>
                </a:solidFill>
                <a:latin typeface="Times New Roman" pitchFamily="18" charset="0"/>
                <a:ea typeface="Segoe UI Symbol" pitchFamily="34" charset="0"/>
                <a:cs typeface="Times New Roman" pitchFamily="18" charset="0"/>
              </a:rPr>
              <a:t>2</a:t>
            </a:r>
            <a:r>
              <a:rPr lang="en-US" sz="2800" b="1" dirty="0" smtClean="0">
                <a:solidFill>
                  <a:srgbClr val="FF0000"/>
                </a:solidFill>
                <a:latin typeface="Times New Roman" pitchFamily="18" charset="0"/>
                <a:ea typeface="Segoe UI Symbol" pitchFamily="34" charset="0"/>
                <a:cs typeface="Times New Roman" pitchFamily="18" charset="0"/>
              </a:rPr>
              <a:t>/CNT composites films”</a:t>
            </a:r>
            <a:endParaRPr lang="en-US" sz="2800" b="1" dirty="0">
              <a:solidFill>
                <a:srgbClr val="FF0000"/>
              </a:solidFill>
              <a:latin typeface="Times New Roman" pitchFamily="18" charset="0"/>
              <a:ea typeface="Segoe UI Symbol" pitchFamily="34" charset="0"/>
              <a:cs typeface="Times New Roman" pitchFamily="18" charset="0"/>
            </a:endParaRPr>
          </a:p>
        </p:txBody>
      </p:sp>
      <p:sp>
        <p:nvSpPr>
          <p:cNvPr id="4" name="Rectangle 61"/>
          <p:cNvSpPr>
            <a:spLocks noChangeArrowheads="1"/>
          </p:cNvSpPr>
          <p:nvPr/>
        </p:nvSpPr>
        <p:spPr bwMode="auto">
          <a:xfrm flipV="1">
            <a:off x="152400" y="10112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5" name="Rectangle 4"/>
          <p:cNvSpPr/>
          <p:nvPr/>
        </p:nvSpPr>
        <p:spPr>
          <a:xfrm>
            <a:off x="5334000" y="1371600"/>
            <a:ext cx="3733800" cy="1200329"/>
          </a:xfrm>
          <a:prstGeom prst="rect">
            <a:avLst/>
          </a:prstGeom>
        </p:spPr>
        <p:txBody>
          <a:bodyPr wrap="square">
            <a:spAutoFit/>
          </a:bodyPr>
          <a:lstStyle/>
          <a:p>
            <a:pPr algn="r"/>
            <a:r>
              <a:rPr lang="en-US" sz="2000" b="1" dirty="0" smtClean="0">
                <a:solidFill>
                  <a:srgbClr val="00B050"/>
                </a:solidFill>
                <a:latin typeface="Times New Roman" pitchFamily="18" charset="0"/>
                <a:cs typeface="Times New Roman" pitchFamily="18" charset="0"/>
              </a:rPr>
              <a:t>4</a:t>
            </a:r>
            <a:r>
              <a:rPr lang="en-US" sz="2000" b="1" baseline="30000" dirty="0" smtClean="0">
                <a:solidFill>
                  <a:srgbClr val="00B050"/>
                </a:solidFill>
                <a:latin typeface="Times New Roman" pitchFamily="18" charset="0"/>
                <a:cs typeface="Times New Roman" pitchFamily="18" charset="0"/>
              </a:rPr>
              <a:t>th</a:t>
            </a:r>
            <a:r>
              <a:rPr lang="en-US" sz="2000" b="1" dirty="0" smtClean="0">
                <a:solidFill>
                  <a:srgbClr val="00B050"/>
                </a:solidFill>
                <a:latin typeface="Times New Roman" pitchFamily="18" charset="0"/>
                <a:cs typeface="Times New Roman" pitchFamily="18" charset="0"/>
              </a:rPr>
              <a:t> International Conference on </a:t>
            </a:r>
          </a:p>
          <a:p>
            <a:pPr algn="r"/>
            <a:r>
              <a:rPr lang="en-US" sz="3200" b="1" dirty="0" err="1" smtClean="0">
                <a:solidFill>
                  <a:srgbClr val="0070C0"/>
                </a:solidFill>
                <a:latin typeface="Times New Roman" pitchFamily="18" charset="0"/>
                <a:cs typeface="Times New Roman" pitchFamily="18" charset="0"/>
              </a:rPr>
              <a:t>Nanotek</a:t>
            </a:r>
            <a:r>
              <a:rPr lang="en-US" sz="3200" b="1" dirty="0" smtClean="0">
                <a:solidFill>
                  <a:srgbClr val="0070C0"/>
                </a:solidFill>
                <a:latin typeface="Times New Roman" pitchFamily="18" charset="0"/>
                <a:cs typeface="Times New Roman" pitchFamily="18" charset="0"/>
              </a:rPr>
              <a:t> &amp; Expo </a:t>
            </a:r>
          </a:p>
          <a:p>
            <a:pPr algn="r"/>
            <a:r>
              <a:rPr lang="en-US" sz="2000" b="1" dirty="0" smtClean="0">
                <a:solidFill>
                  <a:srgbClr val="00B050"/>
                </a:solidFill>
                <a:latin typeface="Times New Roman" pitchFamily="18" charset="0"/>
                <a:cs typeface="Times New Roman" pitchFamily="18" charset="0"/>
              </a:rPr>
              <a:t>San Francisco, USA</a:t>
            </a:r>
            <a:endParaRPr lang="en-US" sz="2000" dirty="0">
              <a:solidFill>
                <a:srgbClr val="00B050"/>
              </a:solidFill>
              <a:latin typeface="Times New Roman" pitchFamily="18" charset="0"/>
              <a:cs typeface="Times New Roman" pitchFamily="18" charset="0"/>
            </a:endParaRPr>
          </a:p>
        </p:txBody>
      </p:sp>
      <p:sp>
        <p:nvSpPr>
          <p:cNvPr id="9" name="Rectangle 8"/>
          <p:cNvSpPr/>
          <p:nvPr/>
        </p:nvSpPr>
        <p:spPr>
          <a:xfrm>
            <a:off x="0" y="1334631"/>
            <a:ext cx="6477000" cy="1569660"/>
          </a:xfrm>
          <a:prstGeom prst="rect">
            <a:avLst/>
          </a:prstGeom>
        </p:spPr>
        <p:txBody>
          <a:bodyPr wrap="square">
            <a:spAutoFit/>
          </a:bodyPr>
          <a:lstStyle/>
          <a:p>
            <a:r>
              <a:rPr lang="en-US" sz="2400" b="1" dirty="0" smtClean="0">
                <a:solidFill>
                  <a:srgbClr val="00B050"/>
                </a:solidFill>
                <a:latin typeface="Times New Roman" pitchFamily="18" charset="0"/>
                <a:ea typeface="Segoe UI Symbol" pitchFamily="34" charset="0"/>
                <a:cs typeface="Times New Roman" pitchFamily="18" charset="0"/>
              </a:rPr>
              <a:t>M. Nizam Uddin, PhD</a:t>
            </a:r>
          </a:p>
          <a:p>
            <a:r>
              <a:rPr lang="en-US" sz="2400" b="1" dirty="0" smtClean="0">
                <a:solidFill>
                  <a:srgbClr val="00B050"/>
                </a:solidFill>
                <a:latin typeface="Times New Roman" pitchFamily="18" charset="0"/>
                <a:ea typeface="Segoe UI Symbol" pitchFamily="34" charset="0"/>
                <a:cs typeface="Times New Roman" pitchFamily="18" charset="0"/>
              </a:rPr>
              <a:t>Department of Chemistry</a:t>
            </a:r>
          </a:p>
          <a:p>
            <a:r>
              <a:rPr lang="en-US" sz="2400" b="1" dirty="0" smtClean="0">
                <a:solidFill>
                  <a:srgbClr val="00B050"/>
                </a:solidFill>
                <a:latin typeface="Times New Roman" pitchFamily="18" charset="0"/>
                <a:ea typeface="Segoe UI Symbol" pitchFamily="34" charset="0"/>
                <a:cs typeface="Times New Roman" pitchFamily="18" charset="0"/>
              </a:rPr>
              <a:t>Shahjalal University of Science and Technology </a:t>
            </a:r>
          </a:p>
          <a:p>
            <a:r>
              <a:rPr lang="en-US" sz="2400" b="1" dirty="0" smtClean="0">
                <a:solidFill>
                  <a:srgbClr val="00B050"/>
                </a:solidFill>
                <a:latin typeface="Times New Roman" pitchFamily="18" charset="0"/>
                <a:ea typeface="Segoe UI Symbol" pitchFamily="34" charset="0"/>
                <a:cs typeface="Times New Roman" pitchFamily="18" charset="0"/>
              </a:rPr>
              <a:t>Sylhet, Bangladesh</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533400" y="2590800"/>
            <a:ext cx="8219814"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An experimental and first-principles study of the effect of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B/N doping in TiO</a:t>
            </a:r>
            <a:r>
              <a:rPr kumimoji="0" lang="en-US" sz="2400" b="1" i="0" u="none" strike="noStrike" cap="none" normalizeH="0" baseline="-30000" dirty="0" smtClean="0">
                <a:ln>
                  <a:noFill/>
                </a:ln>
                <a:solidFill>
                  <a:srgbClr val="FF0000"/>
                </a:solidFill>
                <a:effectLst/>
                <a:latin typeface="Times New Roman" pitchFamily="18" charset="0"/>
                <a:ea typeface="Calibri" pitchFamily="34" charset="0"/>
                <a:cs typeface="Times New Roman" pitchFamily="18" charset="0"/>
              </a:rPr>
              <a:t>2</a:t>
            </a:r>
            <a:r>
              <a:rPr kumimoji="0" lang="en-US"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thin films for visible light photo-catalysis  </a:t>
            </a:r>
            <a:endParaRPr kumimoji="0" lang="en-US" sz="2400" b="0"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2465" name="Object 1"/>
          <p:cNvGraphicFramePr>
            <a:graphicFrameLocks noChangeAspect="1"/>
          </p:cNvGraphicFramePr>
          <p:nvPr/>
        </p:nvGraphicFramePr>
        <p:xfrm>
          <a:off x="152399" y="152400"/>
          <a:ext cx="6391811" cy="4800600"/>
        </p:xfrm>
        <a:graphic>
          <a:graphicData uri="http://schemas.openxmlformats.org/presentationml/2006/ole">
            <mc:AlternateContent xmlns:mc="http://schemas.openxmlformats.org/markup-compatibility/2006">
              <mc:Choice xmlns:v="urn:schemas-microsoft-com:vml" Requires="v">
                <p:oleObj spid="_x0000_s62468" name="Slide" r:id="rId5" imgW="4523172" imgH="3392525" progId="PowerPoint.Slide.12">
                  <p:embed/>
                </p:oleObj>
              </mc:Choice>
              <mc:Fallback>
                <p:oleObj name="Slide" r:id="rId5" imgW="4523172" imgH="3392525" progId="PowerPoint.Slide.12">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99" y="152400"/>
                        <a:ext cx="6391811" cy="480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2467" name="Object 3"/>
          <p:cNvGraphicFramePr>
            <a:graphicFrameLocks noChangeAspect="1"/>
          </p:cNvGraphicFramePr>
          <p:nvPr/>
        </p:nvGraphicFramePr>
        <p:xfrm>
          <a:off x="4600636" y="2590800"/>
          <a:ext cx="4543364" cy="3505200"/>
        </p:xfrm>
        <a:graphic>
          <a:graphicData uri="http://schemas.openxmlformats.org/presentationml/2006/ole">
            <mc:AlternateContent xmlns:mc="http://schemas.openxmlformats.org/markup-compatibility/2006">
              <mc:Choice xmlns:v="urn:schemas-microsoft-com:vml" Requires="v">
                <p:oleObj spid="_x0000_s62469" name="Graph" r:id="rId7" imgW="3872179" imgH="2987040" progId="Origin50.Graph">
                  <p:embed/>
                </p:oleObj>
              </mc:Choice>
              <mc:Fallback>
                <p:oleObj name="Graph" r:id="rId7" imgW="3872179" imgH="2987040" progId="Origin50.Graph">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0636" y="2590800"/>
                        <a:ext cx="4543364" cy="350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69" name="Rectangle 5"/>
          <p:cNvSpPr>
            <a:spLocks noChangeArrowheads="1"/>
          </p:cNvSpPr>
          <p:nvPr/>
        </p:nvSpPr>
        <p:spPr bwMode="auto">
          <a:xfrm>
            <a:off x="0" y="5257800"/>
            <a:ext cx="496963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SEM images:</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Observed significant cracking  on the surface of all films. </a:t>
            </a:r>
          </a:p>
        </p:txBody>
      </p:sp>
      <p:sp>
        <p:nvSpPr>
          <p:cNvPr id="7" name="Rectangle 6"/>
          <p:cNvSpPr/>
          <p:nvPr/>
        </p:nvSpPr>
        <p:spPr>
          <a:xfrm>
            <a:off x="5638800" y="5867400"/>
            <a:ext cx="1693156" cy="369332"/>
          </a:xfrm>
          <a:prstGeom prst="rect">
            <a:avLst/>
          </a:prstGeom>
        </p:spPr>
        <p:txBody>
          <a:bodyPr wrap="none">
            <a:spAutoFit/>
          </a:bodyPr>
          <a:lstStyle/>
          <a:p>
            <a:r>
              <a:rPr lang="en-US" dirty="0" smtClean="0"/>
              <a:t>Raman spectra: </a:t>
            </a:r>
            <a:endParaRPr lang="en-US" dirty="0"/>
          </a:p>
        </p:txBody>
      </p:sp>
      <p:sp>
        <p:nvSpPr>
          <p:cNvPr id="8" name="Rectangle 7"/>
          <p:cNvSpPr/>
          <p:nvPr/>
        </p:nvSpPr>
        <p:spPr>
          <a:xfrm>
            <a:off x="5029200" y="6172200"/>
            <a:ext cx="4572000" cy="369332"/>
          </a:xfrm>
          <a:prstGeom prst="rect">
            <a:avLst/>
          </a:prstGeom>
        </p:spPr>
        <p:txBody>
          <a:bodyPr>
            <a:spAutoFit/>
          </a:bodyPr>
          <a:lstStyle/>
          <a:p>
            <a:r>
              <a:rPr lang="en-US" dirty="0" smtClean="0"/>
              <a:t>Showed </a:t>
            </a:r>
            <a:r>
              <a:rPr lang="en-US" dirty="0" err="1" smtClean="0"/>
              <a:t>anatase</a:t>
            </a:r>
            <a:r>
              <a:rPr lang="en-US" dirty="0" smtClean="0"/>
              <a:t> TiO</a:t>
            </a:r>
            <a:r>
              <a:rPr lang="en-US" baseline="-25000" dirty="0" smtClean="0"/>
              <a:t>2 </a:t>
            </a:r>
            <a:r>
              <a:rPr lang="en-US" dirty="0" smtClean="0"/>
              <a:t>bands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4513" name="Object 1"/>
          <p:cNvGraphicFramePr>
            <a:graphicFrameLocks noChangeAspect="1"/>
          </p:cNvGraphicFramePr>
          <p:nvPr/>
        </p:nvGraphicFramePr>
        <p:xfrm>
          <a:off x="762000" y="381000"/>
          <a:ext cx="7805854" cy="5334000"/>
        </p:xfrm>
        <a:graphic>
          <a:graphicData uri="http://schemas.openxmlformats.org/presentationml/2006/ole">
            <mc:AlternateContent xmlns:mc="http://schemas.openxmlformats.org/markup-compatibility/2006">
              <mc:Choice xmlns:v="urn:schemas-microsoft-com:vml" Requires="v">
                <p:oleObj spid="_x0000_s64514" name="Slide" r:id="rId5" imgW="4469839" imgH="3352935" progId="PowerPoint.Slide.12">
                  <p:embed/>
                </p:oleObj>
              </mc:Choice>
              <mc:Fallback>
                <p:oleObj name="Slide" r:id="rId5" imgW="4469839" imgH="3352935" progId="PowerPoint.Slide.12">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t="13632" r="20477" b="13632"/>
                      <a:stretch>
                        <a:fillRect/>
                      </a:stretch>
                    </p:blipFill>
                    <p:spPr bwMode="auto">
                      <a:xfrm>
                        <a:off x="762000" y="381000"/>
                        <a:ext cx="7805854" cy="533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276600" y="5421868"/>
            <a:ext cx="2297296" cy="369332"/>
          </a:xfrm>
          <a:prstGeom prst="rect">
            <a:avLst/>
          </a:prstGeom>
        </p:spPr>
        <p:txBody>
          <a:bodyPr wrap="none">
            <a:spAutoFit/>
          </a:bodyPr>
          <a:lstStyle/>
          <a:p>
            <a:r>
              <a:rPr lang="en-US" dirty="0" err="1" smtClean="0"/>
              <a:t>Anatase</a:t>
            </a:r>
            <a:r>
              <a:rPr lang="en-US" dirty="0" smtClean="0"/>
              <a:t> phase of TiO</a:t>
            </a:r>
            <a:r>
              <a:rPr lang="en-US" baseline="-25000" dirty="0" smtClean="0"/>
              <a:t>2</a:t>
            </a:r>
            <a:r>
              <a:rPr lang="en-US" dirty="0" smtClean="0"/>
              <a:t> </a:t>
            </a:r>
            <a:endParaRPr lang="en-US" dirty="0"/>
          </a:p>
        </p:txBody>
      </p:sp>
      <p:sp>
        <p:nvSpPr>
          <p:cNvPr id="7" name="Rectangle 6"/>
          <p:cNvSpPr/>
          <p:nvPr/>
        </p:nvSpPr>
        <p:spPr>
          <a:xfrm>
            <a:off x="0" y="5934670"/>
            <a:ext cx="9144000" cy="923330"/>
          </a:xfrm>
          <a:prstGeom prst="rect">
            <a:avLst/>
          </a:prstGeom>
        </p:spPr>
        <p:txBody>
          <a:bodyPr wrap="square">
            <a:spAutoFit/>
          </a:bodyPr>
          <a:lstStyle/>
          <a:p>
            <a:r>
              <a:rPr lang="en-US" dirty="0" smtClean="0"/>
              <a:t>No B- and N- derived peaks due to other oxides and nitrides:</a:t>
            </a:r>
          </a:p>
          <a:p>
            <a:r>
              <a:rPr lang="en-US" dirty="0" smtClean="0"/>
              <a:t>Indication of B and N as </a:t>
            </a:r>
            <a:r>
              <a:rPr lang="en-US" dirty="0" err="1" smtClean="0"/>
              <a:t>dopant</a:t>
            </a:r>
            <a:r>
              <a:rPr lang="en-US" dirty="0" smtClean="0"/>
              <a:t> in TiO</a:t>
            </a:r>
            <a:r>
              <a:rPr lang="en-US" baseline="-25000" dirty="0" smtClean="0"/>
              <a:t>2</a:t>
            </a:r>
            <a:r>
              <a:rPr lang="en-US" dirty="0" smtClean="0"/>
              <a:t> ; no tendency to segregate and/or precipitate in different phases during the synthetic process</a:t>
            </a:r>
            <a:endParaRPr lang="en-US" dirty="0"/>
          </a:p>
        </p:txBody>
      </p:sp>
      <p:sp>
        <p:nvSpPr>
          <p:cNvPr id="8" name="Rectangle 61"/>
          <p:cNvSpPr>
            <a:spLocks noChangeArrowheads="1"/>
          </p:cNvSpPr>
          <p:nvPr/>
        </p:nvSpPr>
        <p:spPr bwMode="auto">
          <a:xfrm flipV="1">
            <a:off x="152400" y="4778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9" name="Rectangle 8"/>
          <p:cNvSpPr/>
          <p:nvPr/>
        </p:nvSpPr>
        <p:spPr>
          <a:xfrm>
            <a:off x="3962400" y="87868"/>
            <a:ext cx="806632" cy="461665"/>
          </a:xfrm>
          <a:prstGeom prst="rect">
            <a:avLst/>
          </a:prstGeom>
        </p:spPr>
        <p:txBody>
          <a:bodyPr wrap="none">
            <a:spAutoFit/>
          </a:bodyPr>
          <a:lstStyle/>
          <a:p>
            <a:pPr algn="ctr"/>
            <a:r>
              <a:rPr lang="en-US" sz="2400" b="1" dirty="0" smtClean="0">
                <a:solidFill>
                  <a:srgbClr val="FF0000"/>
                </a:solidFill>
              </a:rPr>
              <a:t>XRD: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5537" name="Object 1"/>
          <p:cNvGraphicFramePr>
            <a:graphicFrameLocks noChangeAspect="1"/>
          </p:cNvGraphicFramePr>
          <p:nvPr/>
        </p:nvGraphicFramePr>
        <p:xfrm>
          <a:off x="1473932" y="243952"/>
          <a:ext cx="4850668" cy="3718448"/>
        </p:xfrm>
        <a:graphic>
          <a:graphicData uri="http://schemas.openxmlformats.org/presentationml/2006/ole">
            <mc:AlternateContent xmlns:mc="http://schemas.openxmlformats.org/markup-compatibility/2006">
              <mc:Choice xmlns:v="urn:schemas-microsoft-com:vml" Requires="v">
                <p:oleObj spid="_x0000_s65542" name="Graph" r:id="rId4" imgW="3872179" imgH="2987040" progId="Origin50.Graph">
                  <p:embed/>
                </p:oleObj>
              </mc:Choice>
              <mc:Fallback>
                <p:oleObj name="Graph" r:id="rId4" imgW="3872179" imgH="2987040" progId="Origin50.Graph">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932" y="243952"/>
                        <a:ext cx="4850668" cy="37184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5539" name="Object 3"/>
          <p:cNvGraphicFramePr>
            <a:graphicFrameLocks noChangeAspect="1"/>
          </p:cNvGraphicFramePr>
          <p:nvPr/>
        </p:nvGraphicFramePr>
        <p:xfrm>
          <a:off x="409575" y="3657600"/>
          <a:ext cx="3552825" cy="2759558"/>
        </p:xfrm>
        <a:graphic>
          <a:graphicData uri="http://schemas.openxmlformats.org/presentationml/2006/ole">
            <mc:AlternateContent xmlns:mc="http://schemas.openxmlformats.org/markup-compatibility/2006">
              <mc:Choice xmlns:v="urn:schemas-microsoft-com:vml" Requires="v">
                <p:oleObj spid="_x0000_s65543" name="Graph" r:id="rId6" imgW="4023360" imgH="3108960" progId="Origin50.Graph">
                  <p:embed/>
                </p:oleObj>
              </mc:Choice>
              <mc:Fallback>
                <p:oleObj name="Graph" r:id="rId6" imgW="4023360" imgH="3108960" progId="Origin50.Grap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75" y="3657600"/>
                        <a:ext cx="3552825" cy="27595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5541" name="Object 5"/>
          <p:cNvGraphicFramePr>
            <a:graphicFrameLocks noChangeAspect="1"/>
          </p:cNvGraphicFramePr>
          <p:nvPr/>
        </p:nvGraphicFramePr>
        <p:xfrm>
          <a:off x="3895725" y="3733800"/>
          <a:ext cx="3343275" cy="2562904"/>
        </p:xfrm>
        <a:graphic>
          <a:graphicData uri="http://schemas.openxmlformats.org/presentationml/2006/ole">
            <mc:AlternateContent xmlns:mc="http://schemas.openxmlformats.org/markup-compatibility/2006">
              <mc:Choice xmlns:v="urn:schemas-microsoft-com:vml" Requires="v">
                <p:oleObj spid="_x0000_s65544" name="Graph" r:id="rId8" imgW="3872179" imgH="2987040" progId="Origin50.Graph">
                  <p:embed/>
                </p:oleObj>
              </mc:Choice>
              <mc:Fallback>
                <p:oleObj name="Graph" r:id="rId8" imgW="3872179" imgH="2987040" progId="Origin50.Graph">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5" y="3733800"/>
                        <a:ext cx="3343275" cy="25629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533400" y="6211669"/>
            <a:ext cx="4572000" cy="646331"/>
          </a:xfrm>
          <a:prstGeom prst="rect">
            <a:avLst/>
          </a:prstGeom>
        </p:spPr>
        <p:txBody>
          <a:bodyPr>
            <a:spAutoFit/>
          </a:bodyPr>
          <a:lstStyle/>
          <a:p>
            <a:r>
              <a:rPr lang="en-US" dirty="0" smtClean="0"/>
              <a:t>B1s XPS spectrum with the highest atomic percentage of B</a:t>
            </a:r>
            <a:endParaRPr lang="en-US" dirty="0"/>
          </a:p>
        </p:txBody>
      </p:sp>
      <p:sp>
        <p:nvSpPr>
          <p:cNvPr id="9" name="Rectangle 8"/>
          <p:cNvSpPr/>
          <p:nvPr/>
        </p:nvSpPr>
        <p:spPr>
          <a:xfrm>
            <a:off x="4724400" y="6248400"/>
            <a:ext cx="4572000" cy="646331"/>
          </a:xfrm>
          <a:prstGeom prst="rect">
            <a:avLst/>
          </a:prstGeom>
        </p:spPr>
        <p:txBody>
          <a:bodyPr>
            <a:spAutoFit/>
          </a:bodyPr>
          <a:lstStyle/>
          <a:p>
            <a:r>
              <a:rPr lang="en-US" dirty="0" smtClean="0"/>
              <a:t>N1s XPS spectrum with the highest atomic percentage of N</a:t>
            </a:r>
            <a:endParaRPr lang="en-US" dirty="0"/>
          </a:p>
        </p:txBody>
      </p:sp>
      <p:sp>
        <p:nvSpPr>
          <p:cNvPr id="10" name="Rectangle 9"/>
          <p:cNvSpPr/>
          <p:nvPr/>
        </p:nvSpPr>
        <p:spPr>
          <a:xfrm>
            <a:off x="1371600" y="3733800"/>
            <a:ext cx="2064989" cy="307777"/>
          </a:xfrm>
          <a:prstGeom prst="rect">
            <a:avLst/>
          </a:prstGeom>
        </p:spPr>
        <p:txBody>
          <a:bodyPr wrap="none">
            <a:spAutoFit/>
          </a:bodyPr>
          <a:lstStyle/>
          <a:p>
            <a:r>
              <a:rPr lang="en-US" sz="1400" dirty="0" smtClean="0"/>
              <a:t>Ti-O-B or Ti-B-O or O-Ti-B</a:t>
            </a:r>
            <a:endParaRPr lang="en-US" sz="1400" dirty="0"/>
          </a:p>
        </p:txBody>
      </p:sp>
      <p:sp>
        <p:nvSpPr>
          <p:cNvPr id="11" name="Rectangle 10"/>
          <p:cNvSpPr/>
          <p:nvPr/>
        </p:nvSpPr>
        <p:spPr>
          <a:xfrm>
            <a:off x="5953125" y="4876800"/>
            <a:ext cx="657552" cy="307777"/>
          </a:xfrm>
          <a:prstGeom prst="rect">
            <a:avLst/>
          </a:prstGeom>
        </p:spPr>
        <p:txBody>
          <a:bodyPr wrap="none">
            <a:spAutoFit/>
          </a:bodyPr>
          <a:lstStyle/>
          <a:p>
            <a:r>
              <a:rPr lang="en-US" sz="1400" dirty="0" smtClean="0"/>
              <a:t>O-Ti-N</a:t>
            </a:r>
            <a:endParaRPr lang="en-US" sz="1400" dirty="0"/>
          </a:p>
        </p:txBody>
      </p:sp>
      <p:sp>
        <p:nvSpPr>
          <p:cNvPr id="12" name="Rectangle 11"/>
          <p:cNvSpPr/>
          <p:nvPr/>
        </p:nvSpPr>
        <p:spPr>
          <a:xfrm>
            <a:off x="4810125" y="3886200"/>
            <a:ext cx="1447832" cy="307777"/>
          </a:xfrm>
          <a:prstGeom prst="rect">
            <a:avLst/>
          </a:prstGeom>
        </p:spPr>
        <p:txBody>
          <a:bodyPr wrap="none">
            <a:spAutoFit/>
          </a:bodyPr>
          <a:lstStyle/>
          <a:p>
            <a:r>
              <a:rPr lang="en-US" sz="1400" dirty="0" smtClean="0"/>
              <a:t>Ti-O-N or Ti-N-O </a:t>
            </a:r>
            <a:endParaRPr lang="en-US" sz="1400" dirty="0"/>
          </a:p>
        </p:txBody>
      </p:sp>
      <p:sp>
        <p:nvSpPr>
          <p:cNvPr id="13" name="Rectangle 61"/>
          <p:cNvSpPr>
            <a:spLocks noChangeArrowheads="1"/>
          </p:cNvSpPr>
          <p:nvPr/>
        </p:nvSpPr>
        <p:spPr bwMode="auto">
          <a:xfrm flipV="1">
            <a:off x="152400" y="4778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14" name="TextBox 13"/>
          <p:cNvSpPr txBox="1"/>
          <p:nvPr/>
        </p:nvSpPr>
        <p:spPr>
          <a:xfrm>
            <a:off x="3657600" y="76200"/>
            <a:ext cx="914400" cy="461665"/>
          </a:xfrm>
          <a:prstGeom prst="rect">
            <a:avLst/>
          </a:prstGeom>
          <a:noFill/>
        </p:spPr>
        <p:txBody>
          <a:bodyPr wrap="square" rtlCol="0">
            <a:spAutoFit/>
          </a:bodyPr>
          <a:lstStyle/>
          <a:p>
            <a:r>
              <a:rPr lang="en-US" sz="2400" b="1" dirty="0" smtClean="0">
                <a:solidFill>
                  <a:srgbClr val="FF0000"/>
                </a:solidFill>
              </a:rPr>
              <a:t>XPS</a:t>
            </a:r>
            <a:endParaRPr lang="en-US" sz="2400" b="1" dirty="0">
              <a:solidFill>
                <a:srgbClr val="FF0000"/>
              </a:solidFill>
            </a:endParaRPr>
          </a:p>
        </p:txBody>
      </p:sp>
      <p:sp>
        <p:nvSpPr>
          <p:cNvPr id="16" name="Rectangle 15"/>
          <p:cNvSpPr/>
          <p:nvPr/>
        </p:nvSpPr>
        <p:spPr>
          <a:xfrm>
            <a:off x="7086600" y="4267200"/>
            <a:ext cx="1676400" cy="1323439"/>
          </a:xfrm>
          <a:prstGeom prst="rect">
            <a:avLst/>
          </a:prstGeom>
        </p:spPr>
        <p:txBody>
          <a:bodyPr wrap="square">
            <a:spAutoFit/>
          </a:bodyPr>
          <a:lstStyle/>
          <a:p>
            <a:r>
              <a:rPr lang="en-US" sz="1600" dirty="0" smtClean="0"/>
              <a:t>O-Ti-N linkages might be responsible for visible light photo-catalysis…</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6561" name="Object 1"/>
          <p:cNvGraphicFramePr>
            <a:graphicFrameLocks noChangeAspect="1"/>
          </p:cNvGraphicFramePr>
          <p:nvPr/>
        </p:nvGraphicFramePr>
        <p:xfrm>
          <a:off x="2133600" y="609600"/>
          <a:ext cx="3876675" cy="2971800"/>
        </p:xfrm>
        <a:graphic>
          <a:graphicData uri="http://schemas.openxmlformats.org/presentationml/2006/ole">
            <mc:AlternateContent xmlns:mc="http://schemas.openxmlformats.org/markup-compatibility/2006">
              <mc:Choice xmlns:v="urn:schemas-microsoft-com:vml" Requires="v">
                <p:oleObj spid="_x0000_s66566" name="Graph" r:id="rId4" imgW="3872179" imgH="2987040" progId="Origin50.Graph">
                  <p:embed/>
                </p:oleObj>
              </mc:Choice>
              <mc:Fallback>
                <p:oleObj name="Graph" r:id="rId4" imgW="3872179" imgH="2987040" progId="Origin50.Graph">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609600"/>
                        <a:ext cx="3876675"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228600" y="3705225"/>
          <a:ext cx="2600325" cy="2390775"/>
        </p:xfrm>
        <a:graphic>
          <a:graphicData uri="http://schemas.openxmlformats.org/presentationml/2006/ole">
            <mc:AlternateContent xmlns:mc="http://schemas.openxmlformats.org/markup-compatibility/2006">
              <mc:Choice xmlns:v="urn:schemas-microsoft-com:vml" Requires="v">
                <p:oleObj spid="_x0000_s66567" name="Graph" r:id="rId6" imgW="4129430" imgH="2877312" progId="Origin50.Graph">
                  <p:embed/>
                </p:oleObj>
              </mc:Choice>
              <mc:Fallback>
                <p:oleObj name="Graph" r:id="rId6" imgW="4129430" imgH="2877312" progId="Origin50.Graph">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t="9535" b="3178"/>
                      <a:stretch>
                        <a:fillRect/>
                      </a:stretch>
                    </p:blipFill>
                    <p:spPr bwMode="auto">
                      <a:xfrm>
                        <a:off x="228600" y="3705225"/>
                        <a:ext cx="2600325" cy="239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4" name="Object 4"/>
          <p:cNvGraphicFramePr>
            <a:graphicFrameLocks noChangeAspect="1"/>
          </p:cNvGraphicFramePr>
          <p:nvPr/>
        </p:nvGraphicFramePr>
        <p:xfrm>
          <a:off x="3276600" y="3705225"/>
          <a:ext cx="2686050" cy="2381250"/>
        </p:xfrm>
        <a:graphic>
          <a:graphicData uri="http://schemas.openxmlformats.org/presentationml/2006/ole">
            <mc:AlternateContent xmlns:mc="http://schemas.openxmlformats.org/markup-compatibility/2006">
              <mc:Choice xmlns:v="urn:schemas-microsoft-com:vml" Requires="v">
                <p:oleObj spid="_x0000_s66568" name="Graph" r:id="rId8" imgW="4129430" imgH="2877312" progId="Origin50.Graph">
                  <p:embed/>
                </p:oleObj>
              </mc:Choice>
              <mc:Fallback>
                <p:oleObj name="Graph" r:id="rId8" imgW="4129430" imgH="2877312" progId="Origin50.Graph">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t="9535" b="3178"/>
                      <a:stretch>
                        <a:fillRect/>
                      </a:stretch>
                    </p:blipFill>
                    <p:spPr bwMode="auto">
                      <a:xfrm>
                        <a:off x="3276600" y="3705225"/>
                        <a:ext cx="2686050" cy="238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3" name="Object 3"/>
          <p:cNvGraphicFramePr>
            <a:graphicFrameLocks noChangeAspect="1"/>
          </p:cNvGraphicFramePr>
          <p:nvPr/>
        </p:nvGraphicFramePr>
        <p:xfrm>
          <a:off x="6248400" y="3705225"/>
          <a:ext cx="2609850" cy="2381250"/>
        </p:xfrm>
        <a:graphic>
          <a:graphicData uri="http://schemas.openxmlformats.org/presentationml/2006/ole">
            <mc:AlternateContent xmlns:mc="http://schemas.openxmlformats.org/markup-compatibility/2006">
              <mc:Choice xmlns:v="urn:schemas-microsoft-com:vml" Requires="v">
                <p:oleObj spid="_x0000_s66569" name="Graph" r:id="rId10" imgW="4129430" imgH="2877312" progId="Origin50.Graph">
                  <p:embed/>
                </p:oleObj>
              </mc:Choice>
              <mc:Fallback>
                <p:oleObj name="Graph" r:id="rId10" imgW="4129430" imgH="2877312" progId="Origin50.Graph">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t="9535" b="3178"/>
                      <a:stretch>
                        <a:fillRect/>
                      </a:stretch>
                    </p:blipFill>
                    <p:spPr bwMode="auto">
                      <a:xfrm>
                        <a:off x="6248400" y="3705225"/>
                        <a:ext cx="2609850" cy="238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567" name="Rectangle 7"/>
          <p:cNvSpPr>
            <a:spLocks noChangeArrowheads="1"/>
          </p:cNvSpPr>
          <p:nvPr/>
        </p:nvSpPr>
        <p:spPr bwMode="auto">
          <a:xfrm>
            <a:off x="57150" y="77628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1066800" y="3349823"/>
            <a:ext cx="7239000" cy="307777"/>
          </a:xfrm>
          <a:prstGeom prst="rect">
            <a:avLst/>
          </a:prstGeom>
        </p:spPr>
        <p:txBody>
          <a:bodyPr wrap="square">
            <a:spAutoFit/>
          </a:bodyPr>
          <a:lstStyle/>
          <a:p>
            <a:r>
              <a:rPr lang="en-US" sz="1400" dirty="0" smtClean="0"/>
              <a:t>Clear red-shift in UV-Vis spectra; revealing the visible light absorption with B/N co-doped TiO</a:t>
            </a:r>
            <a:r>
              <a:rPr lang="en-US" sz="1400" baseline="-25000" dirty="0" smtClean="0"/>
              <a:t>2</a:t>
            </a:r>
            <a:endParaRPr lang="en-US" sz="1400" dirty="0"/>
          </a:p>
        </p:txBody>
      </p:sp>
      <p:sp>
        <p:nvSpPr>
          <p:cNvPr id="9" name="Rectangle 8"/>
          <p:cNvSpPr/>
          <p:nvPr/>
        </p:nvSpPr>
        <p:spPr>
          <a:xfrm>
            <a:off x="1524000" y="6169223"/>
            <a:ext cx="8458200" cy="307777"/>
          </a:xfrm>
          <a:prstGeom prst="rect">
            <a:avLst/>
          </a:prstGeom>
        </p:spPr>
        <p:txBody>
          <a:bodyPr wrap="square">
            <a:spAutoFit/>
          </a:bodyPr>
          <a:lstStyle/>
          <a:p>
            <a:r>
              <a:rPr lang="en-US" sz="1400" dirty="0" smtClean="0"/>
              <a:t>Percentage of degradation efficiency ; (</a:t>
            </a:r>
            <a:r>
              <a:rPr lang="en-US" sz="1400" dirty="0" err="1" smtClean="0"/>
              <a:t>i</a:t>
            </a:r>
            <a:r>
              <a:rPr lang="en-US" sz="1400" dirty="0" smtClean="0"/>
              <a:t>) 1</a:t>
            </a:r>
            <a:r>
              <a:rPr lang="en-US" sz="1400" dirty="0" smtClean="0">
                <a:sym typeface="Symbol"/>
              </a:rPr>
              <a:t></a:t>
            </a:r>
            <a:r>
              <a:rPr lang="en-US" sz="1400" dirty="0" smtClean="0"/>
              <a:t> cycle, (ii) 2</a:t>
            </a:r>
            <a:r>
              <a:rPr lang="en-US" sz="1400" dirty="0" smtClean="0">
                <a:sym typeface="Symbol"/>
              </a:rPr>
              <a:t></a:t>
            </a:r>
            <a:r>
              <a:rPr lang="en-US" sz="1400" dirty="0" smtClean="0"/>
              <a:t> cycle and (iii) 3</a:t>
            </a:r>
            <a:r>
              <a:rPr lang="en-US" sz="1400" dirty="0" smtClean="0">
                <a:sym typeface="Symbol"/>
              </a:rPr>
              <a:t></a:t>
            </a:r>
            <a:r>
              <a:rPr lang="en-US" sz="1400" dirty="0" smtClean="0"/>
              <a:t> cycle</a:t>
            </a:r>
            <a:endParaRPr lang="en-US" sz="1400" dirty="0"/>
          </a:p>
        </p:txBody>
      </p:sp>
      <p:sp>
        <p:nvSpPr>
          <p:cNvPr id="10" name="Rectangle 61"/>
          <p:cNvSpPr>
            <a:spLocks noChangeArrowheads="1"/>
          </p:cNvSpPr>
          <p:nvPr/>
        </p:nvSpPr>
        <p:spPr bwMode="auto">
          <a:xfrm flipV="1">
            <a:off x="152400" y="6858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11" name="TextBox 10"/>
          <p:cNvSpPr txBox="1"/>
          <p:nvPr/>
        </p:nvSpPr>
        <p:spPr>
          <a:xfrm>
            <a:off x="3657600" y="76200"/>
            <a:ext cx="1905000" cy="461665"/>
          </a:xfrm>
          <a:prstGeom prst="rect">
            <a:avLst/>
          </a:prstGeom>
          <a:noFill/>
        </p:spPr>
        <p:txBody>
          <a:bodyPr wrap="square" rtlCol="0">
            <a:spAutoFit/>
          </a:bodyPr>
          <a:lstStyle/>
          <a:p>
            <a:r>
              <a:rPr lang="en-US" sz="2400" b="1" dirty="0" smtClean="0">
                <a:solidFill>
                  <a:srgbClr val="FF0000"/>
                </a:solidFill>
              </a:rPr>
              <a:t>UV-Vis:</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5841" name="Object 1"/>
          <p:cNvGraphicFramePr>
            <a:graphicFrameLocks noChangeAspect="1"/>
          </p:cNvGraphicFramePr>
          <p:nvPr/>
        </p:nvGraphicFramePr>
        <p:xfrm>
          <a:off x="2409825" y="838200"/>
          <a:ext cx="6429375" cy="4532769"/>
        </p:xfrm>
        <a:graphic>
          <a:graphicData uri="http://schemas.openxmlformats.org/presentationml/2006/ole">
            <mc:AlternateContent xmlns:mc="http://schemas.openxmlformats.org/markup-compatibility/2006">
              <mc:Choice xmlns:v="urn:schemas-microsoft-com:vml" Requires="v">
                <p:oleObj spid="_x0000_s1027" name="Graph" r:id="rId4" imgW="4125773" imgH="2901696" progId="Origin50.Graph">
                  <p:embed/>
                </p:oleObj>
              </mc:Choice>
              <mc:Fallback>
                <p:oleObj name="Graph" r:id="rId4" imgW="4125773" imgH="2901696" progId="Origin50.Grap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825" y="838200"/>
                        <a:ext cx="6429375" cy="45327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304800" y="2514600"/>
            <a:ext cx="4572000" cy="369332"/>
          </a:xfrm>
          <a:prstGeom prst="rect">
            <a:avLst/>
          </a:prstGeom>
        </p:spPr>
        <p:txBody>
          <a:bodyPr>
            <a:spAutoFit/>
          </a:bodyPr>
          <a:lstStyle/>
          <a:p>
            <a:r>
              <a:rPr lang="en-US" b="1" dirty="0" smtClean="0">
                <a:latin typeface="Times New Roman" pitchFamily="18" charset="0"/>
                <a:cs typeface="Times New Roman" pitchFamily="18" charset="0"/>
              </a:rPr>
              <a:t>Mid-gap energy states</a:t>
            </a:r>
            <a:endParaRPr lang="en-US" b="1" dirty="0">
              <a:latin typeface="Times New Roman" pitchFamily="18" charset="0"/>
              <a:cs typeface="Times New Roman" pitchFamily="18" charset="0"/>
            </a:endParaRPr>
          </a:p>
        </p:txBody>
      </p:sp>
      <p:sp>
        <p:nvSpPr>
          <p:cNvPr id="8" name="Rectangle 7"/>
          <p:cNvSpPr/>
          <p:nvPr/>
        </p:nvSpPr>
        <p:spPr>
          <a:xfrm>
            <a:off x="2057400" y="381000"/>
            <a:ext cx="5896166" cy="400110"/>
          </a:xfrm>
          <a:prstGeom prst="rect">
            <a:avLst/>
          </a:prstGeom>
        </p:spPr>
        <p:txBody>
          <a:bodyPr wrap="none">
            <a:spAutoFit/>
          </a:bodyPr>
          <a:lstStyle/>
          <a:p>
            <a:r>
              <a:rPr lang="en-US" sz="2000" b="1" dirty="0" smtClean="0">
                <a:solidFill>
                  <a:srgbClr val="FF0000"/>
                </a:solidFill>
                <a:latin typeface="Times New Roman" pitchFamily="18" charset="0"/>
                <a:cs typeface="Times New Roman" pitchFamily="18" charset="0"/>
              </a:rPr>
              <a:t>Density functional theory calculation (single doping)</a:t>
            </a:r>
          </a:p>
        </p:txBody>
      </p:sp>
      <p:sp>
        <p:nvSpPr>
          <p:cNvPr id="9" name="Rectangle 61"/>
          <p:cNvSpPr>
            <a:spLocks noChangeArrowheads="1"/>
          </p:cNvSpPr>
          <p:nvPr/>
        </p:nvSpPr>
        <p:spPr bwMode="auto">
          <a:xfrm flipV="1">
            <a:off x="152400" y="9906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10" name="Rectangle 9"/>
          <p:cNvSpPr/>
          <p:nvPr/>
        </p:nvSpPr>
        <p:spPr>
          <a:xfrm>
            <a:off x="533400" y="5257800"/>
            <a:ext cx="8610600" cy="1477328"/>
          </a:xfrm>
          <a:prstGeom prst="rect">
            <a:avLst/>
          </a:prstGeom>
        </p:spPr>
        <p:txBody>
          <a:bodyPr wrap="square">
            <a:spAutoFit/>
          </a:bodyPr>
          <a:lstStyle/>
          <a:p>
            <a:r>
              <a:rPr lang="en-US" dirty="0" smtClean="0"/>
              <a:t>Relaxed structures and partial density of states (PDOS) of a) pure </a:t>
            </a:r>
            <a:r>
              <a:rPr lang="en-US" dirty="0" err="1" smtClean="0"/>
              <a:t>anatase</a:t>
            </a:r>
            <a:r>
              <a:rPr lang="en-US" dirty="0" smtClean="0"/>
              <a:t>, b) B- doped O-, c) N- doped O- and d) N interstitial models. Energies are shifted such that Fermi levels are matched with zero of energy. The bond lengths between doped atoms and first neighbors are indicated. Solid lines, gray shaded, green shaded and blue shaded areas represent the total DOS, PDOS of Ti3d, O2p and N2p states, respectively.</a:t>
            </a:r>
            <a:endParaRPr lang="en-US" dirty="0"/>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7585" name="Object 1"/>
          <p:cNvGraphicFramePr>
            <a:graphicFrameLocks noChangeAspect="1"/>
          </p:cNvGraphicFramePr>
          <p:nvPr/>
        </p:nvGraphicFramePr>
        <p:xfrm>
          <a:off x="1852041" y="990600"/>
          <a:ext cx="7444359" cy="2971800"/>
        </p:xfrm>
        <a:graphic>
          <a:graphicData uri="http://schemas.openxmlformats.org/presentationml/2006/ole">
            <mc:AlternateContent xmlns:mc="http://schemas.openxmlformats.org/markup-compatibility/2006">
              <mc:Choice xmlns:v="urn:schemas-microsoft-com:vml" Requires="v">
                <p:oleObj spid="_x0000_s67586" name="Graph" r:id="rId4" imgW="4125773" imgH="2901696" progId="Origin50.Graph">
                  <p:embed/>
                </p:oleObj>
              </mc:Choice>
              <mc:Fallback>
                <p:oleObj name="Graph" r:id="rId4" imgW="4125773" imgH="2901696" progId="Origin50.Graph">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b="43425"/>
                      <a:stretch>
                        <a:fillRect/>
                      </a:stretch>
                    </p:blipFill>
                    <p:spPr bwMode="auto">
                      <a:xfrm>
                        <a:off x="1852041" y="990600"/>
                        <a:ext cx="7444359"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2286000" y="381000"/>
            <a:ext cx="5533887" cy="707886"/>
          </a:xfrm>
          <a:prstGeom prst="rect">
            <a:avLst/>
          </a:prstGeom>
        </p:spPr>
        <p:txBody>
          <a:bodyPr wrap="none">
            <a:spAutoFit/>
          </a:bodyPr>
          <a:lstStyle/>
          <a:p>
            <a:r>
              <a:rPr lang="en-US" sz="2000" b="1" dirty="0" smtClean="0">
                <a:solidFill>
                  <a:srgbClr val="FF0000"/>
                </a:solidFill>
                <a:latin typeface="Times New Roman" pitchFamily="18" charset="0"/>
                <a:cs typeface="Times New Roman" pitchFamily="18" charset="0"/>
              </a:rPr>
              <a:t>Density functional theory calculation (co-doping)</a:t>
            </a:r>
          </a:p>
          <a:p>
            <a:endParaRPr lang="en-US" sz="2000" b="1" dirty="0" smtClean="0">
              <a:solidFill>
                <a:srgbClr val="FF0000"/>
              </a:solidFill>
              <a:latin typeface="Times New Roman" pitchFamily="18" charset="0"/>
              <a:cs typeface="Times New Roman" pitchFamily="18" charset="0"/>
            </a:endParaRPr>
          </a:p>
        </p:txBody>
      </p:sp>
      <p:sp>
        <p:nvSpPr>
          <p:cNvPr id="6" name="Rectangle 61"/>
          <p:cNvSpPr>
            <a:spLocks noChangeArrowheads="1"/>
          </p:cNvSpPr>
          <p:nvPr/>
        </p:nvSpPr>
        <p:spPr bwMode="auto">
          <a:xfrm flipV="1">
            <a:off x="152400" y="9906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7" name="Rectangle 6"/>
          <p:cNvSpPr/>
          <p:nvPr/>
        </p:nvSpPr>
        <p:spPr>
          <a:xfrm>
            <a:off x="0" y="2069068"/>
            <a:ext cx="4572000" cy="369332"/>
          </a:xfrm>
          <a:prstGeom prst="rect">
            <a:avLst/>
          </a:prstGeom>
        </p:spPr>
        <p:txBody>
          <a:bodyPr>
            <a:spAutoFit/>
          </a:bodyPr>
          <a:lstStyle/>
          <a:p>
            <a:r>
              <a:rPr lang="en-US" b="1" dirty="0" smtClean="0">
                <a:latin typeface="Times New Roman" pitchFamily="18" charset="0"/>
                <a:cs typeface="Times New Roman" pitchFamily="18" charset="0"/>
              </a:rPr>
              <a:t>Mid-gap energy states</a:t>
            </a:r>
            <a:endParaRPr lang="en-US" b="1" dirty="0">
              <a:latin typeface="Times New Roman" pitchFamily="18" charset="0"/>
              <a:cs typeface="Times New Roman" pitchFamily="18" charset="0"/>
            </a:endParaRPr>
          </a:p>
        </p:txBody>
      </p:sp>
      <p:sp>
        <p:nvSpPr>
          <p:cNvPr id="8" name="Rectangle 7"/>
          <p:cNvSpPr/>
          <p:nvPr/>
        </p:nvSpPr>
        <p:spPr>
          <a:xfrm>
            <a:off x="228600" y="3886200"/>
            <a:ext cx="8610600" cy="1200329"/>
          </a:xfrm>
          <a:prstGeom prst="rect">
            <a:avLst/>
          </a:prstGeom>
        </p:spPr>
        <p:txBody>
          <a:bodyPr wrap="square">
            <a:spAutoFit/>
          </a:bodyPr>
          <a:lstStyle/>
          <a:p>
            <a:pPr algn="just"/>
            <a:r>
              <a:rPr lang="en-US" dirty="0" smtClean="0"/>
              <a:t>Co-doping of </a:t>
            </a:r>
            <a:r>
              <a:rPr lang="en-US" dirty="0" err="1" smtClean="0"/>
              <a:t>anatase</a:t>
            </a:r>
            <a:r>
              <a:rPr lang="en-US" dirty="0" smtClean="0"/>
              <a:t>: a) B atom replaced with Ti and N atom replaced with O and b) N atom replaced with Ti, and B atom replaced with O. Solid lines, gray shaded, green shaded and blue shaded areas represent the total DOS, PDOS of Ti3d, O2p and N2p states, respectively.</a:t>
            </a:r>
            <a:endParaRPr lang="en-US" dirty="0"/>
          </a:p>
        </p:txBody>
      </p:sp>
      <p:sp>
        <p:nvSpPr>
          <p:cNvPr id="9" name="Rectangle 8"/>
          <p:cNvSpPr/>
          <p:nvPr/>
        </p:nvSpPr>
        <p:spPr>
          <a:xfrm>
            <a:off x="1219200" y="5105400"/>
            <a:ext cx="7239000" cy="1169551"/>
          </a:xfrm>
          <a:prstGeom prst="rect">
            <a:avLst/>
          </a:prstGeom>
        </p:spPr>
        <p:txBody>
          <a:bodyPr wrap="square">
            <a:spAutoFit/>
          </a:bodyPr>
          <a:lstStyle/>
          <a:p>
            <a:pPr algn="ctr"/>
            <a:r>
              <a:rPr lang="en-US" sz="1400" dirty="0" smtClean="0">
                <a:solidFill>
                  <a:srgbClr val="FF0000"/>
                </a:solidFill>
              </a:rPr>
              <a:t>Summary</a:t>
            </a:r>
          </a:p>
          <a:p>
            <a:r>
              <a:rPr lang="en-US" sz="1400" b="1" dirty="0" err="1" smtClean="0">
                <a:solidFill>
                  <a:srgbClr val="00B050"/>
                </a:solidFill>
              </a:rPr>
              <a:t>i</a:t>
            </a:r>
            <a:r>
              <a:rPr lang="en-US" sz="1400" b="1" dirty="0" smtClean="0">
                <a:solidFill>
                  <a:srgbClr val="00B050"/>
                </a:solidFill>
              </a:rPr>
              <a:t>. band gap narrowing leads to the red shift of the absorbance spectra to the visible light region. Ii.  the appearance of </a:t>
            </a:r>
            <a:r>
              <a:rPr lang="en-US" sz="1400" b="1" dirty="0" err="1" smtClean="0">
                <a:solidFill>
                  <a:srgbClr val="00B050"/>
                </a:solidFill>
              </a:rPr>
              <a:t>midgap</a:t>
            </a:r>
            <a:r>
              <a:rPr lang="en-US" sz="1400" b="1" dirty="0" smtClean="0">
                <a:solidFill>
                  <a:srgbClr val="00B050"/>
                </a:solidFill>
              </a:rPr>
              <a:t> states could be responsible for the enhancement of the photo-catalytic activity either by improving the absorbance or avoiding the recombination of electron-hole pairs. </a:t>
            </a:r>
            <a:endParaRPr lang="en-US" sz="1400" b="1" dirty="0">
              <a:solidFill>
                <a:srgbClr val="00B05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0"/>
            <a:ext cx="8839200" cy="1569660"/>
          </a:xfrm>
          <a:prstGeom prst="rect">
            <a:avLst/>
          </a:prstGeom>
        </p:spPr>
        <p:txBody>
          <a:bodyPr wrap="square">
            <a:spAutoFit/>
          </a:bodyPr>
          <a:lstStyle/>
          <a:p>
            <a:pPr lvl="0" algn="ctr"/>
            <a:r>
              <a:rPr lang="en-US" sz="2400" b="1" dirty="0" smtClean="0">
                <a:solidFill>
                  <a:srgbClr val="FF0000"/>
                </a:solidFill>
                <a:latin typeface="Times New Roman" pitchFamily="18" charset="0"/>
                <a:ea typeface="Calibri" pitchFamily="34" charset="0"/>
                <a:cs typeface="Times New Roman" pitchFamily="18" charset="0"/>
              </a:rPr>
              <a:t>(b)</a:t>
            </a:r>
          </a:p>
          <a:p>
            <a:pPr algn="ctr"/>
            <a:r>
              <a:rPr lang="en-GB" sz="2400" b="1" dirty="0" smtClean="0">
                <a:solidFill>
                  <a:srgbClr val="00B050"/>
                </a:solidFill>
              </a:rPr>
              <a:t>SYNTHESIS, CHARACTERIZATION, PHOTO CATALYTIC AND ANTIBACTERIAL ACTIVITY OF Ag/B/N CO-DOPED TiO</a:t>
            </a:r>
            <a:r>
              <a:rPr lang="en-GB" sz="2400" b="1" baseline="-25000" dirty="0" smtClean="0">
                <a:solidFill>
                  <a:srgbClr val="00B050"/>
                </a:solidFill>
              </a:rPr>
              <a:t>2</a:t>
            </a:r>
            <a:r>
              <a:rPr lang="en-GB" sz="2400" b="1" dirty="0" smtClean="0">
                <a:solidFill>
                  <a:srgbClr val="00B050"/>
                </a:solidFill>
              </a:rPr>
              <a:t> / CNT COMPOSITE FILMS </a:t>
            </a:r>
            <a:endParaRPr lang="en-US" sz="2400" dirty="0" smtClean="0">
              <a:solidFill>
                <a:srgbClr val="00B05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4419600" cy="5029200"/>
          </a:xfrm>
        </p:spPr>
        <p:txBody>
          <a:bodyPr>
            <a:normAutofit fontScale="92500" lnSpcReduction="20000"/>
          </a:bodyPr>
          <a:lstStyle/>
          <a:p>
            <a:pPr algn="just">
              <a:buNone/>
            </a:pPr>
            <a:r>
              <a:rPr lang="en-US" dirty="0" smtClean="0">
                <a:latin typeface="Times New Roman" pitchFamily="18" charset="0"/>
                <a:cs typeface="Times New Roman" pitchFamily="18" charset="0"/>
              </a:rPr>
              <a:t> </a:t>
            </a:r>
          </a:p>
          <a:p>
            <a:pPr lvl="1">
              <a:buNone/>
            </a:pPr>
            <a:r>
              <a:rPr lang="en-US" dirty="0" err="1" smtClean="0">
                <a:solidFill>
                  <a:srgbClr val="7030A0"/>
                </a:solidFill>
                <a:latin typeface="Times New Roman" pitchFamily="18" charset="0"/>
                <a:cs typeface="Times New Roman" pitchFamily="18" charset="0"/>
              </a:rPr>
              <a:t>i</a:t>
            </a:r>
            <a:r>
              <a:rPr lang="en-US" dirty="0" smtClean="0">
                <a:solidFill>
                  <a:srgbClr val="7030A0"/>
                </a:solidFill>
                <a:latin typeface="Times New Roman" pitchFamily="18" charset="0"/>
                <a:cs typeface="Times New Roman" pitchFamily="18" charset="0"/>
              </a:rPr>
              <a:t>. high-surface area and high quality active sites</a:t>
            </a:r>
          </a:p>
          <a:p>
            <a:pPr lvl="1">
              <a:buNone/>
            </a:pPr>
            <a:r>
              <a:rPr lang="en-US" dirty="0" smtClean="0">
                <a:solidFill>
                  <a:srgbClr val="00B050"/>
                </a:solidFill>
                <a:latin typeface="Times New Roman" pitchFamily="18" charset="0"/>
                <a:cs typeface="Times New Roman" pitchFamily="18" charset="0"/>
              </a:rPr>
              <a:t>ii. retardation of electron–hole recombination (a)</a:t>
            </a:r>
          </a:p>
          <a:p>
            <a:pPr lvl="1">
              <a:buNone/>
            </a:pPr>
            <a:r>
              <a:rPr lang="en-US" dirty="0" smtClean="0">
                <a:solidFill>
                  <a:srgbClr val="0070C0"/>
                </a:solidFill>
                <a:latin typeface="Times New Roman" pitchFamily="18" charset="0"/>
                <a:cs typeface="Times New Roman" pitchFamily="18" charset="0"/>
              </a:rPr>
              <a:t>iii. UV to visible light  catalysis by </a:t>
            </a:r>
            <a:r>
              <a:rPr lang="en-US" dirty="0" err="1" smtClean="0">
                <a:solidFill>
                  <a:srgbClr val="0070C0"/>
                </a:solidFill>
                <a:latin typeface="Times New Roman" pitchFamily="18" charset="0"/>
                <a:cs typeface="Times New Roman" pitchFamily="18" charset="0"/>
              </a:rPr>
              <a:t>moadification</a:t>
            </a:r>
            <a:r>
              <a:rPr lang="en-US" dirty="0" smtClean="0">
                <a:solidFill>
                  <a:srgbClr val="0070C0"/>
                </a:solidFill>
                <a:latin typeface="Times New Roman" pitchFamily="18" charset="0"/>
                <a:cs typeface="Times New Roman" pitchFamily="18" charset="0"/>
              </a:rPr>
              <a:t> of band-gap and / or sensitization(b)</a:t>
            </a:r>
          </a:p>
          <a:p>
            <a:pPr lvl="1">
              <a:buNone/>
            </a:pPr>
            <a:r>
              <a:rPr lang="en-US" dirty="0" smtClean="0">
                <a:solidFill>
                  <a:srgbClr val="FF0000"/>
                </a:solidFill>
                <a:latin typeface="Times New Roman" pitchFamily="18" charset="0"/>
                <a:cs typeface="Times New Roman" pitchFamily="18" charset="0"/>
              </a:rPr>
              <a:t>iv. C-O-Ti bond formation like carbon doped TiO</a:t>
            </a:r>
            <a:r>
              <a:rPr lang="en-US" baseline="-25000" dirty="0" smtClean="0">
                <a:solidFill>
                  <a:srgbClr val="FF0000"/>
                </a:solidFill>
                <a:latin typeface="Times New Roman" pitchFamily="18" charset="0"/>
                <a:cs typeface="Times New Roman" pitchFamily="18" charset="0"/>
              </a:rPr>
              <a:t>2</a:t>
            </a:r>
            <a:r>
              <a:rPr lang="en-US" dirty="0" smtClean="0">
                <a:solidFill>
                  <a:srgbClr val="FF0000"/>
                </a:solidFill>
                <a:latin typeface="Times New Roman" pitchFamily="18" charset="0"/>
                <a:cs typeface="Times New Roman" pitchFamily="18" charset="0"/>
              </a:rPr>
              <a:t>; enhanced UV to VIS absorption (c) </a:t>
            </a:r>
          </a:p>
          <a:p>
            <a:pPr lvl="1" algn="just"/>
            <a:endParaRPr lang="en-US" dirty="0" smtClean="0">
              <a:latin typeface="Times New Roman" pitchFamily="18" charset="0"/>
              <a:cs typeface="Times New Roman" pitchFamily="18" charset="0"/>
            </a:endParaRPr>
          </a:p>
          <a:p>
            <a:pPr algn="just">
              <a:buNone/>
            </a:pPr>
            <a:endParaRPr lang="en-US" dirty="0">
              <a:latin typeface="Times New Roman" pitchFamily="18" charset="0"/>
              <a:cs typeface="Times New Roman" pitchFamily="18" charset="0"/>
            </a:endParaRPr>
          </a:p>
        </p:txBody>
      </p:sp>
      <p:sp>
        <p:nvSpPr>
          <p:cNvPr id="4" name="Rectangle 3"/>
          <p:cNvSpPr/>
          <p:nvPr/>
        </p:nvSpPr>
        <p:spPr>
          <a:xfrm>
            <a:off x="609600" y="6287869"/>
            <a:ext cx="5105400" cy="646331"/>
          </a:xfrm>
          <a:prstGeom prst="rect">
            <a:avLst/>
          </a:prstGeom>
        </p:spPr>
        <p:txBody>
          <a:bodyPr wrap="square">
            <a:spAutoFit/>
          </a:bodyPr>
          <a:lstStyle/>
          <a:p>
            <a:r>
              <a:rPr lang="en-US" sz="1200" dirty="0" smtClean="0">
                <a:latin typeface="Times New Roman" pitchFamily="18" charset="0"/>
                <a:cs typeface="Times New Roman" pitchFamily="18" charset="0"/>
              </a:rPr>
              <a:t>Ref.: </a:t>
            </a:r>
            <a:r>
              <a:rPr lang="en-US" sz="1200" dirty="0" err="1" smtClean="0">
                <a:latin typeface="Times New Roman" pitchFamily="18" charset="0"/>
                <a:cs typeface="Times New Roman" pitchFamily="18" charset="0"/>
              </a:rPr>
              <a:t>Woan</a:t>
            </a:r>
            <a:r>
              <a:rPr lang="en-US" sz="1200" dirty="0" smtClean="0">
                <a:latin typeface="Times New Roman" pitchFamily="18" charset="0"/>
                <a:cs typeface="Times New Roman" pitchFamily="18" charset="0"/>
              </a:rPr>
              <a:t> et al.,</a:t>
            </a:r>
            <a:r>
              <a:rPr lang="pt-BR" sz="1200" dirty="0" smtClean="0">
                <a:latin typeface="Times New Roman" pitchFamily="18" charset="0"/>
                <a:cs typeface="Times New Roman" pitchFamily="18" charset="0"/>
              </a:rPr>
              <a:t> Adv Mater 2009;21(21):2233–9.</a:t>
            </a:r>
          </a:p>
          <a:p>
            <a:r>
              <a:rPr lang="en-US" sz="1200" dirty="0" smtClean="0">
                <a:latin typeface="Times New Roman" pitchFamily="18" charset="0"/>
                <a:cs typeface="Times New Roman" pitchFamily="18" charset="0"/>
              </a:rPr>
              <a:t>R. Leary, A. Westwood, </a:t>
            </a:r>
            <a:r>
              <a:rPr lang="en-US" sz="1200" i="1" dirty="0" smtClean="0">
                <a:latin typeface="Times New Roman" pitchFamily="18" charset="0"/>
                <a:cs typeface="Times New Roman" pitchFamily="18" charset="0"/>
              </a:rPr>
              <a:t>Carbon,</a:t>
            </a:r>
            <a:r>
              <a:rPr lang="en-US" sz="1200" dirty="0" smtClean="0">
                <a:latin typeface="Times New Roman" pitchFamily="18" charset="0"/>
                <a:cs typeface="Times New Roman" pitchFamily="18" charset="0"/>
              </a:rPr>
              <a:t> 49, 2011, 741–772.</a:t>
            </a:r>
          </a:p>
          <a:p>
            <a:endParaRPr lang="en-US" sz="1200" dirty="0">
              <a:latin typeface="Times New Roman" pitchFamily="18" charset="0"/>
              <a:cs typeface="Times New Roman" pitchFamily="18" charset="0"/>
            </a:endParaRPr>
          </a:p>
        </p:txBody>
      </p:sp>
      <p:pic>
        <p:nvPicPr>
          <p:cNvPr id="5122" name="Picture 2" descr="Image"/>
          <p:cNvPicPr>
            <a:picLocks noChangeAspect="1" noChangeArrowheads="1"/>
          </p:cNvPicPr>
          <p:nvPr/>
        </p:nvPicPr>
        <p:blipFill>
          <a:blip r:embed="rId3"/>
          <a:srcRect/>
          <a:stretch>
            <a:fillRect/>
          </a:stretch>
        </p:blipFill>
        <p:spPr bwMode="auto">
          <a:xfrm>
            <a:off x="5257800" y="1219200"/>
            <a:ext cx="2819400" cy="4046948"/>
          </a:xfrm>
          <a:prstGeom prst="rect">
            <a:avLst/>
          </a:prstGeom>
          <a:noFill/>
        </p:spPr>
      </p:pic>
      <p:pic>
        <p:nvPicPr>
          <p:cNvPr id="5125" name="Picture 5" descr="radical dot"/>
          <p:cNvPicPr>
            <a:picLocks noChangeAspect="1" noChangeArrowheads="1"/>
          </p:cNvPicPr>
          <p:nvPr/>
        </p:nvPicPr>
        <p:blipFill>
          <a:blip r:embed="rId4"/>
          <a:srcRect/>
          <a:stretch>
            <a:fillRect/>
          </a:stretch>
        </p:blipFill>
        <p:spPr bwMode="auto">
          <a:xfrm>
            <a:off x="1087438" y="-7938"/>
            <a:ext cx="47625" cy="28576"/>
          </a:xfrm>
          <a:prstGeom prst="rect">
            <a:avLst/>
          </a:prstGeom>
          <a:noFill/>
        </p:spPr>
      </p:pic>
      <p:sp>
        <p:nvSpPr>
          <p:cNvPr id="9" name="Rectangle 8"/>
          <p:cNvSpPr/>
          <p:nvPr/>
        </p:nvSpPr>
        <p:spPr>
          <a:xfrm>
            <a:off x="5181600" y="5486400"/>
            <a:ext cx="3581400" cy="1323439"/>
          </a:xfrm>
          <a:prstGeom prst="rect">
            <a:avLst/>
          </a:prstGeom>
        </p:spPr>
        <p:txBody>
          <a:bodyPr wrap="square">
            <a:spAutoFit/>
          </a:bodyPr>
          <a:lstStyle/>
          <a:p>
            <a:pPr lvl="0" algn="just" fontAlgn="base">
              <a:spcBef>
                <a:spcPct val="0"/>
              </a:spcBef>
              <a:spcAft>
                <a:spcPct val="0"/>
              </a:spcAft>
            </a:pPr>
            <a:r>
              <a:rPr lang="en-US" sz="1000" dirty="0" smtClean="0">
                <a:solidFill>
                  <a:srgbClr val="000000"/>
                </a:solidFill>
                <a:latin typeface="Times New Roman" pitchFamily="18" charset="0"/>
                <a:cs typeface="Times New Roman" pitchFamily="18" charset="0"/>
              </a:rPr>
              <a:t>Proposed mechanisms of synergistic enhancement in TiO</a:t>
            </a:r>
            <a:r>
              <a:rPr lang="en-US" sz="1000" baseline="-30000" dirty="0" smtClean="0">
                <a:solidFill>
                  <a:srgbClr val="000000"/>
                </a:solidFill>
                <a:latin typeface="Times New Roman" pitchFamily="18" charset="0"/>
                <a:cs typeface="Times New Roman" pitchFamily="18" charset="0"/>
              </a:rPr>
              <a:t>2</a:t>
            </a:r>
            <a:r>
              <a:rPr lang="en-US" sz="1000" dirty="0" smtClean="0">
                <a:solidFill>
                  <a:srgbClr val="000000"/>
                </a:solidFill>
                <a:latin typeface="Times New Roman" pitchFamily="18" charset="0"/>
                <a:cs typeface="Times New Roman" pitchFamily="18" charset="0"/>
              </a:rPr>
              <a:t>–CNT composites. (a) CNTs inhibit recombination by acting as sinks for </a:t>
            </a:r>
            <a:r>
              <a:rPr lang="en-US" sz="1000" dirty="0" err="1" smtClean="0">
                <a:solidFill>
                  <a:srgbClr val="000000"/>
                </a:solidFill>
                <a:latin typeface="Times New Roman" pitchFamily="18" charset="0"/>
                <a:cs typeface="Times New Roman" pitchFamily="18" charset="0"/>
              </a:rPr>
              <a:t>photogenerated</a:t>
            </a:r>
            <a:r>
              <a:rPr lang="en-US" sz="1000" dirty="0" smtClean="0">
                <a:solidFill>
                  <a:srgbClr val="000000"/>
                </a:solidFill>
                <a:latin typeface="Times New Roman" pitchFamily="18" charset="0"/>
                <a:cs typeface="Times New Roman" pitchFamily="18" charset="0"/>
              </a:rPr>
              <a:t> electrons in TiO</a:t>
            </a:r>
            <a:r>
              <a:rPr lang="en-US" sz="1000" baseline="-30000" dirty="0" smtClean="0">
                <a:solidFill>
                  <a:srgbClr val="000000"/>
                </a:solidFill>
                <a:latin typeface="Times New Roman" pitchFamily="18" charset="0"/>
                <a:cs typeface="Times New Roman" pitchFamily="18" charset="0"/>
              </a:rPr>
              <a:t>2</a:t>
            </a:r>
            <a:r>
              <a:rPr lang="en-US" sz="1000" dirty="0" smtClean="0">
                <a:solidFill>
                  <a:srgbClr val="000000"/>
                </a:solidFill>
                <a:latin typeface="Times New Roman" pitchFamily="18" charset="0"/>
                <a:cs typeface="Times New Roman" pitchFamily="18" charset="0"/>
              </a:rPr>
              <a:t>. (b) Photosensitizing mechanism based on electron–hole pair generation in the CNT. </a:t>
            </a:r>
            <a:r>
              <a:rPr lang="en-US" sz="1000" dirty="0" smtClean="0">
                <a:latin typeface="Times New Roman" pitchFamily="18" charset="0"/>
                <a:cs typeface="Times New Roman" pitchFamily="18" charset="0"/>
              </a:rPr>
              <a:t>Depending on the relevant positions of the bands, the electron or hole may be </a:t>
            </a:r>
            <a:r>
              <a:rPr lang="en-US" sz="1000" dirty="0" err="1" smtClean="0">
                <a:latin typeface="Times New Roman" pitchFamily="18" charset="0"/>
                <a:cs typeface="Times New Roman" pitchFamily="18" charset="0"/>
              </a:rPr>
              <a:t>transfered</a:t>
            </a:r>
            <a:r>
              <a:rPr lang="en-US" sz="1000" dirty="0" smtClean="0">
                <a:latin typeface="Times New Roman" pitchFamily="18" charset="0"/>
                <a:cs typeface="Times New Roman" pitchFamily="18" charset="0"/>
              </a:rPr>
              <a:t> into the TiO</a:t>
            </a:r>
            <a:r>
              <a:rPr lang="en-US" sz="1000" baseline="-30000" dirty="0" smtClean="0">
                <a:latin typeface="Times New Roman" pitchFamily="18" charset="0"/>
                <a:cs typeface="Times New Roman" pitchFamily="18" charset="0"/>
              </a:rPr>
              <a:t>2,</a:t>
            </a:r>
            <a:r>
              <a:rPr lang="en-US" sz="1000" dirty="0" smtClean="0">
                <a:latin typeface="Times New Roman" pitchFamily="18" charset="0"/>
                <a:cs typeface="Times New Roman" pitchFamily="18" charset="0"/>
              </a:rPr>
              <a:t> from CNT generating O2- or OH   species . (c) CNTs act as impurities through the Ti–O–C </a:t>
            </a:r>
            <a:r>
              <a:rPr lang="en-US" sz="1000" dirty="0" smtClean="0">
                <a:solidFill>
                  <a:srgbClr val="000000"/>
                </a:solidFill>
                <a:latin typeface="Times New Roman" pitchFamily="18" charset="0"/>
                <a:cs typeface="Times New Roman" pitchFamily="18" charset="0"/>
              </a:rPr>
              <a:t>bonds .</a:t>
            </a:r>
          </a:p>
        </p:txBody>
      </p:sp>
      <p:graphicFrame>
        <p:nvGraphicFramePr>
          <p:cNvPr id="8" name="Diagram 7"/>
          <p:cNvGraphicFramePr/>
          <p:nvPr/>
        </p:nvGraphicFramePr>
        <p:xfrm>
          <a:off x="228600" y="228600"/>
          <a:ext cx="8763000" cy="68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61"/>
          <p:cNvSpPr>
            <a:spLocks noChangeArrowheads="1"/>
          </p:cNvSpPr>
          <p:nvPr/>
        </p:nvSpPr>
        <p:spPr bwMode="auto">
          <a:xfrm flipV="1">
            <a:off x="152400" y="10668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a:blip r:embed="rId2"/>
          <a:srcRect/>
          <a:stretch>
            <a:fillRect/>
          </a:stretch>
        </p:blipFill>
        <p:spPr bwMode="auto">
          <a:xfrm>
            <a:off x="1524000" y="1295400"/>
            <a:ext cx="5872084" cy="4385011"/>
          </a:xfrm>
          <a:prstGeom prst="rect">
            <a:avLst/>
          </a:prstGeom>
          <a:noFill/>
          <a:ln w="9525">
            <a:noFill/>
            <a:miter lim="800000"/>
            <a:headEnd/>
            <a:tailEnd/>
          </a:ln>
        </p:spPr>
      </p:pic>
      <p:sp>
        <p:nvSpPr>
          <p:cNvPr id="71688" name="Rectangle 8"/>
          <p:cNvSpPr>
            <a:spLocks noChangeArrowheads="1"/>
          </p:cNvSpPr>
          <p:nvPr/>
        </p:nvSpPr>
        <p:spPr bwMode="auto">
          <a:xfrm>
            <a:off x="1219200" y="381000"/>
            <a:ext cx="76962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23875" algn="l"/>
                <a:tab pos="4333875" algn="l"/>
              </a:tabLst>
            </a:pPr>
            <a:r>
              <a:rPr kumimoji="0" lang="en-US" sz="2000" b="1" i="0" u="none" strike="noStrike" cap="none" normalizeH="0" baseline="0" dirty="0" smtClean="0">
                <a:ln>
                  <a:noFill/>
                </a:ln>
                <a:solidFill>
                  <a:srgbClr val="FF0000"/>
                </a:solidFill>
                <a:effectLst/>
                <a:latin typeface="Times New Roman" pitchFamily="18" charset="0"/>
                <a:ea typeface="TimesNewRoman" charset="-128"/>
                <a:cs typeface="Times New Roman" pitchFamily="18" charset="0"/>
              </a:rPr>
              <a:t>FTIR spectra of (a) Pure and (b) Functionalized MWCNTs</a:t>
            </a:r>
            <a:endParaRPr kumimoji="0" lang="en-US" sz="2000" b="1"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19" name="Rectangle 61"/>
          <p:cNvSpPr>
            <a:spLocks noChangeArrowheads="1"/>
          </p:cNvSpPr>
          <p:nvPr/>
        </p:nvSpPr>
        <p:spPr bwMode="auto">
          <a:xfrm flipV="1">
            <a:off x="152400" y="9144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20" name="Rectangle 19"/>
          <p:cNvSpPr/>
          <p:nvPr/>
        </p:nvSpPr>
        <p:spPr>
          <a:xfrm>
            <a:off x="3048000" y="4191000"/>
            <a:ext cx="5907937" cy="369332"/>
          </a:xfrm>
          <a:prstGeom prst="rect">
            <a:avLst/>
          </a:prstGeom>
        </p:spPr>
        <p:txBody>
          <a:bodyPr wrap="square">
            <a:spAutoFit/>
          </a:bodyPr>
          <a:lstStyle/>
          <a:p>
            <a:pPr lvl="0" algn="just" fontAlgn="base">
              <a:spcBef>
                <a:spcPct val="0"/>
              </a:spcBef>
              <a:spcAft>
                <a:spcPct val="0"/>
              </a:spcAft>
              <a:tabLst>
                <a:tab pos="523875" algn="l"/>
                <a:tab pos="4333875" algn="l"/>
              </a:tabLst>
            </a:pPr>
            <a:r>
              <a:rPr lang="en-US" b="1" dirty="0" smtClean="0">
                <a:latin typeface="Times New Roman" pitchFamily="18" charset="0"/>
                <a:ea typeface="TimesNewRoman" charset="-128"/>
                <a:cs typeface="Times New Roman" pitchFamily="18" charset="0"/>
              </a:rPr>
              <a:t>Functionalized MWCNTs</a:t>
            </a:r>
            <a:endParaRPr lang="en-US" b="1" dirty="0" smtClean="0">
              <a:latin typeface="Times New Roman" pitchFamily="18" charset="0"/>
              <a:cs typeface="Times New Roman" pitchFamily="18" charset="0"/>
            </a:endParaRPr>
          </a:p>
        </p:txBody>
      </p:sp>
      <p:sp>
        <p:nvSpPr>
          <p:cNvPr id="22" name="Rectangle 21"/>
          <p:cNvSpPr/>
          <p:nvPr/>
        </p:nvSpPr>
        <p:spPr>
          <a:xfrm>
            <a:off x="2971800" y="2819400"/>
            <a:ext cx="990600" cy="3834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≈3400 cm</a:t>
            </a:r>
            <a:r>
              <a:rPr lang="en-US" sz="1200" baseline="30000" dirty="0" smtClean="0"/>
              <a:t>-1</a:t>
            </a:r>
          </a:p>
          <a:p>
            <a:r>
              <a:rPr lang="en-US" sz="1200" dirty="0" smtClean="0"/>
              <a:t>(O-H stretching)</a:t>
            </a:r>
            <a:endParaRPr lang="en-US" sz="1200" dirty="0"/>
          </a:p>
        </p:txBody>
      </p:sp>
      <p:sp>
        <p:nvSpPr>
          <p:cNvPr id="30" name="Rectangle 29"/>
          <p:cNvSpPr/>
          <p:nvPr/>
        </p:nvSpPr>
        <p:spPr>
          <a:xfrm>
            <a:off x="3048000" y="1752600"/>
            <a:ext cx="5907937" cy="369332"/>
          </a:xfrm>
          <a:prstGeom prst="rect">
            <a:avLst/>
          </a:prstGeom>
        </p:spPr>
        <p:txBody>
          <a:bodyPr wrap="square">
            <a:spAutoFit/>
          </a:bodyPr>
          <a:lstStyle/>
          <a:p>
            <a:pPr lvl="0" algn="just" fontAlgn="base">
              <a:spcBef>
                <a:spcPct val="0"/>
              </a:spcBef>
              <a:spcAft>
                <a:spcPct val="0"/>
              </a:spcAft>
              <a:tabLst>
                <a:tab pos="523875" algn="l"/>
                <a:tab pos="4333875" algn="l"/>
              </a:tabLst>
            </a:pPr>
            <a:r>
              <a:rPr lang="en-US" b="1" dirty="0" smtClean="0">
                <a:solidFill>
                  <a:srgbClr val="FF0000"/>
                </a:solidFill>
                <a:latin typeface="Times New Roman" pitchFamily="18" charset="0"/>
                <a:ea typeface="TimesNewRoman" charset="-128"/>
                <a:cs typeface="Times New Roman" pitchFamily="18" charset="0"/>
              </a:rPr>
              <a:t>Pure         </a:t>
            </a:r>
            <a:endParaRPr lang="en-US" b="1" dirty="0" smtClean="0">
              <a:solidFill>
                <a:srgbClr val="FF0000"/>
              </a:solidFill>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34962"/>
          </a:xfrm>
        </p:spPr>
        <p:txBody>
          <a:bodyPr>
            <a:noAutofit/>
          </a:bodyPr>
          <a:lstStyle/>
          <a:p>
            <a:r>
              <a:rPr lang="en-US" sz="2800" b="1" dirty="0" smtClean="0">
                <a:solidFill>
                  <a:srgbClr val="FF0000"/>
                </a:solidFill>
                <a:latin typeface="Times New Roman" pitchFamily="18" charset="0"/>
                <a:cs typeface="Times New Roman" pitchFamily="18" charset="0"/>
              </a:rPr>
              <a:t>Background</a:t>
            </a: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1295400"/>
            <a:ext cx="9144000" cy="639763"/>
          </a:xfrm>
        </p:spPr>
        <p:txBody>
          <a:bodyPr>
            <a:normAutofit lnSpcReduction="10000"/>
          </a:bodyPr>
          <a:lstStyle/>
          <a:p>
            <a:pPr>
              <a:buNone/>
            </a:pPr>
            <a:r>
              <a:rPr lang="en-US" sz="1800" dirty="0" smtClean="0">
                <a:latin typeface="Times New Roman" pitchFamily="18" charset="0"/>
                <a:cs typeface="Times New Roman" pitchFamily="18" charset="0"/>
              </a:rPr>
              <a:t>TiO</a:t>
            </a:r>
            <a:r>
              <a:rPr lang="en-US" sz="1800" baseline="-25000" dirty="0" smtClean="0">
                <a:latin typeface="Times New Roman" pitchFamily="18" charset="0"/>
                <a:cs typeface="Times New Roman" pitchFamily="18" charset="0"/>
              </a:rPr>
              <a:t>2</a:t>
            </a:r>
            <a:r>
              <a:rPr lang="en-US" sz="1800" dirty="0" smtClean="0">
                <a:latin typeface="Times New Roman" pitchFamily="18" charset="0"/>
                <a:cs typeface="Times New Roman" pitchFamily="18" charset="0"/>
              </a:rPr>
              <a:t> (titania): inexpensive, biocompatible, non-toxic, strong oxidizing and reducing power, and excellent photo-stability</a:t>
            </a: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6148" name="Picture 4" descr="Image"/>
          <p:cNvPicPr>
            <a:picLocks noChangeAspect="1" noChangeArrowheads="1"/>
          </p:cNvPicPr>
          <p:nvPr/>
        </p:nvPicPr>
        <p:blipFill>
          <a:blip r:embed="rId3"/>
          <a:srcRect/>
          <a:stretch>
            <a:fillRect/>
          </a:stretch>
        </p:blipFill>
        <p:spPr bwMode="auto">
          <a:xfrm>
            <a:off x="304800" y="2133600"/>
            <a:ext cx="4065759" cy="3886200"/>
          </a:xfrm>
          <a:prstGeom prst="rect">
            <a:avLst/>
          </a:prstGeom>
          <a:noFill/>
        </p:spPr>
      </p:pic>
      <p:sp>
        <p:nvSpPr>
          <p:cNvPr id="6" name="Rectangle 5"/>
          <p:cNvSpPr/>
          <p:nvPr/>
        </p:nvSpPr>
        <p:spPr>
          <a:xfrm>
            <a:off x="4495800" y="2304633"/>
            <a:ext cx="4343400" cy="2800767"/>
          </a:xfrm>
          <a:prstGeom prst="rect">
            <a:avLst/>
          </a:prstGeom>
        </p:spPr>
        <p:txBody>
          <a:bodyPr wrap="square">
            <a:spAutoFit/>
          </a:bodyPr>
          <a:lstStyle/>
          <a:p>
            <a:pPr algn="just"/>
            <a:r>
              <a:rPr lang="en-US" sz="1600" dirty="0" smtClean="0">
                <a:latin typeface="Times New Roman" pitchFamily="18" charset="0"/>
                <a:cs typeface="Times New Roman" pitchFamily="18" charset="0"/>
              </a:rPr>
              <a:t>Main processes in semiconductor photo-catalysis:</a:t>
            </a:r>
          </a:p>
          <a:p>
            <a:pPr algn="just"/>
            <a:r>
              <a:rPr lang="en-US" sz="1600" dirty="0" smtClean="0">
                <a:latin typeface="Times New Roman" pitchFamily="18" charset="0"/>
                <a:cs typeface="Times New Roman" pitchFamily="18" charset="0"/>
              </a:rPr>
              <a:t> </a:t>
            </a:r>
          </a:p>
          <a:p>
            <a:pPr marL="400050" indent="-400050" algn="just">
              <a:buAutoNum type="romanLcParenBoth"/>
            </a:pPr>
            <a:r>
              <a:rPr lang="en-US" sz="1600" dirty="0" smtClean="0">
                <a:latin typeface="Times New Roman" pitchFamily="18" charset="0"/>
                <a:cs typeface="Times New Roman" pitchFamily="18" charset="0"/>
              </a:rPr>
              <a:t>Photon absorption (UV) and electron–hole pair generation. </a:t>
            </a:r>
          </a:p>
          <a:p>
            <a:pPr marL="400050" indent="-400050" algn="just">
              <a:buAutoNum type="romanLcParenBoth"/>
            </a:pPr>
            <a:endParaRPr lang="en-US" sz="1600" dirty="0" smtClean="0">
              <a:latin typeface="Times New Roman" pitchFamily="18" charset="0"/>
              <a:cs typeface="Times New Roman" pitchFamily="18" charset="0"/>
            </a:endParaRPr>
          </a:p>
          <a:p>
            <a:pPr marL="400050" indent="-400050" algn="just">
              <a:buAutoNum type="romanLcParenBoth"/>
            </a:pPr>
            <a:r>
              <a:rPr lang="en-US" sz="1600" dirty="0" smtClean="0">
                <a:latin typeface="Times New Roman" pitchFamily="18" charset="0"/>
                <a:cs typeface="Times New Roman" pitchFamily="18" charset="0"/>
              </a:rPr>
              <a:t>Charge separation and migration; </a:t>
            </a:r>
          </a:p>
          <a:p>
            <a:pPr marL="857250" lvl="1" indent="-400050" algn="just"/>
            <a:r>
              <a:rPr lang="en-US" sz="1600" b="1" dirty="0" smtClean="0">
                <a:latin typeface="Times New Roman" pitchFamily="18" charset="0"/>
                <a:cs typeface="Times New Roman" pitchFamily="18" charset="0"/>
              </a:rPr>
              <a:t>a)</a:t>
            </a:r>
            <a:r>
              <a:rPr lang="en-US" sz="1600" dirty="0" smtClean="0">
                <a:latin typeface="Times New Roman" pitchFamily="18" charset="0"/>
                <a:cs typeface="Times New Roman" pitchFamily="18" charset="0"/>
              </a:rPr>
              <a:t> to surface reaction sites or </a:t>
            </a:r>
          </a:p>
          <a:p>
            <a:pPr marL="857250" lvl="1" indent="-400050" algn="just"/>
            <a:r>
              <a:rPr lang="en-US" sz="1600" b="1" dirty="0" smtClean="0">
                <a:latin typeface="Times New Roman" pitchFamily="18" charset="0"/>
                <a:cs typeface="Times New Roman" pitchFamily="18" charset="0"/>
              </a:rPr>
              <a:t>b)</a:t>
            </a:r>
            <a:r>
              <a:rPr lang="en-US" sz="1600" dirty="0" smtClean="0">
                <a:latin typeface="Times New Roman" pitchFamily="18" charset="0"/>
                <a:cs typeface="Times New Roman" pitchFamily="18" charset="0"/>
              </a:rPr>
              <a:t> to recombination sites. </a:t>
            </a:r>
          </a:p>
          <a:p>
            <a:pPr marL="400050" indent="-400050" algn="just">
              <a:buAutoNum type="romanLcParenBoth"/>
            </a:pPr>
            <a:endParaRPr lang="en-US" sz="1600" dirty="0" smtClean="0">
              <a:latin typeface="Times New Roman" pitchFamily="18" charset="0"/>
              <a:cs typeface="Times New Roman" pitchFamily="18" charset="0"/>
            </a:endParaRPr>
          </a:p>
          <a:p>
            <a:pPr marL="400050" indent="-400050" algn="just">
              <a:buAutoNum type="romanLcParenBoth"/>
            </a:pPr>
            <a:r>
              <a:rPr lang="en-US" sz="1600" dirty="0" smtClean="0">
                <a:latin typeface="Times New Roman" pitchFamily="18" charset="0"/>
                <a:cs typeface="Times New Roman" pitchFamily="18" charset="0"/>
              </a:rPr>
              <a:t>Surface chemical reaction (oxidation or reduction) at active sites. </a:t>
            </a:r>
            <a:endParaRPr lang="en-US" sz="1600" dirty="0">
              <a:latin typeface="Times New Roman" pitchFamily="18" charset="0"/>
              <a:cs typeface="Times New Roman" pitchFamily="18" charset="0"/>
            </a:endParaRPr>
          </a:p>
        </p:txBody>
      </p:sp>
      <p:sp>
        <p:nvSpPr>
          <p:cNvPr id="11" name="Rectangle 61"/>
          <p:cNvSpPr>
            <a:spLocks noChangeArrowheads="1"/>
          </p:cNvSpPr>
          <p:nvPr/>
        </p:nvSpPr>
        <p:spPr bwMode="auto">
          <a:xfrm flipV="1">
            <a:off x="168275" y="8588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7" name="Rectangle 6"/>
          <p:cNvSpPr/>
          <p:nvPr/>
        </p:nvSpPr>
        <p:spPr>
          <a:xfrm>
            <a:off x="4876800" y="6172200"/>
            <a:ext cx="3176575" cy="276999"/>
          </a:xfrm>
          <a:prstGeom prst="rect">
            <a:avLst/>
          </a:prstGeom>
        </p:spPr>
        <p:txBody>
          <a:bodyPr wrap="none">
            <a:spAutoFit/>
          </a:bodyPr>
          <a:lstStyle/>
          <a:p>
            <a:r>
              <a:rPr lang="pt-BR" sz="1200" dirty="0" smtClean="0">
                <a:latin typeface="Times New Roman" pitchFamily="18" charset="0"/>
                <a:cs typeface="Times New Roman" pitchFamily="18" charset="0"/>
              </a:rPr>
              <a:t>Ref.:  CA R B O N  4 9  ( 2 0 1 1 )  7 4 1 – 7 7 2</a:t>
            </a:r>
            <a:endParaRPr lang="en-US" sz="12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7203" y="228600"/>
            <a:ext cx="7620997" cy="1200329"/>
          </a:xfrm>
          <a:prstGeom prst="rect">
            <a:avLst/>
          </a:prstGeom>
        </p:spPr>
        <p:txBody>
          <a:bodyPr wrap="none">
            <a:spAutoFit/>
          </a:bodyPr>
          <a:lstStyle/>
          <a:p>
            <a:pPr algn="ctr"/>
            <a:r>
              <a:rPr lang="en-US" sz="2400" dirty="0" smtClean="0"/>
              <a:t>XRD spectra of (a) TiO</a:t>
            </a:r>
            <a:r>
              <a:rPr lang="en-US" sz="2400" baseline="-25000" dirty="0" smtClean="0"/>
              <a:t>2</a:t>
            </a:r>
            <a:r>
              <a:rPr lang="en-US" sz="2400" dirty="0" smtClean="0"/>
              <a:t>,</a:t>
            </a:r>
            <a:r>
              <a:rPr lang="en-US" sz="2400" baseline="-25000" dirty="0" smtClean="0"/>
              <a:t> </a:t>
            </a:r>
            <a:r>
              <a:rPr lang="en-US" sz="2400" dirty="0" smtClean="0"/>
              <a:t>(b) CNT-TiO</a:t>
            </a:r>
            <a:r>
              <a:rPr lang="en-US" sz="2400" baseline="-25000" dirty="0" smtClean="0"/>
              <a:t>2 </a:t>
            </a:r>
            <a:r>
              <a:rPr lang="en-US" sz="2400" dirty="0" smtClean="0"/>
              <a:t>(c) 2</a:t>
            </a:r>
            <a:r>
              <a:rPr lang="bn-BD" sz="2400" dirty="0" smtClean="0"/>
              <a:t>%</a:t>
            </a:r>
            <a:r>
              <a:rPr lang="en-US" sz="2400" dirty="0" smtClean="0"/>
              <a:t>Ag-TiO</a:t>
            </a:r>
            <a:r>
              <a:rPr lang="en-US" sz="2400" baseline="-25000" dirty="0" smtClean="0"/>
              <a:t>2</a:t>
            </a:r>
            <a:r>
              <a:rPr lang="en-US" sz="2400" dirty="0" smtClean="0"/>
              <a:t>, </a:t>
            </a:r>
          </a:p>
          <a:p>
            <a:pPr algn="ctr"/>
            <a:r>
              <a:rPr lang="en-US" sz="2400" dirty="0" smtClean="0"/>
              <a:t>(d) 2</a:t>
            </a:r>
            <a:r>
              <a:rPr lang="bn-BD" sz="2400" dirty="0" smtClean="0"/>
              <a:t>%</a:t>
            </a:r>
            <a:r>
              <a:rPr lang="en-US" sz="2400" dirty="0" smtClean="0"/>
              <a:t>B 5</a:t>
            </a:r>
            <a:r>
              <a:rPr lang="bn-BD" sz="2400" dirty="0" smtClean="0"/>
              <a:t>%</a:t>
            </a:r>
            <a:r>
              <a:rPr lang="en-US" sz="2400" dirty="0" smtClean="0"/>
              <a:t>N 2</a:t>
            </a:r>
            <a:r>
              <a:rPr lang="bn-BD" sz="2400" dirty="0" smtClean="0"/>
              <a:t>%</a:t>
            </a:r>
            <a:r>
              <a:rPr lang="en-US" sz="2400" dirty="0" smtClean="0"/>
              <a:t>Ag -CNT-TiO</a:t>
            </a:r>
            <a:r>
              <a:rPr lang="en-US" sz="2400" baseline="-25000" dirty="0" smtClean="0"/>
              <a:t>2</a:t>
            </a:r>
            <a:r>
              <a:rPr lang="bn-BD" sz="2400" dirty="0" smtClean="0"/>
              <a:t> </a:t>
            </a:r>
            <a:r>
              <a:rPr lang="en-US" sz="2400" dirty="0" smtClean="0"/>
              <a:t>and</a:t>
            </a:r>
            <a:r>
              <a:rPr lang="en-US" sz="2400" baseline="-25000" dirty="0" smtClean="0"/>
              <a:t> </a:t>
            </a:r>
            <a:r>
              <a:rPr lang="en-US" sz="2400" dirty="0" smtClean="0"/>
              <a:t>(e) 2</a:t>
            </a:r>
            <a:r>
              <a:rPr lang="bn-BD" sz="2400" dirty="0" smtClean="0"/>
              <a:t>%</a:t>
            </a:r>
            <a:r>
              <a:rPr lang="en-US" sz="2400" dirty="0" smtClean="0"/>
              <a:t>B 5</a:t>
            </a:r>
            <a:r>
              <a:rPr lang="bn-BD" sz="2400" dirty="0" smtClean="0"/>
              <a:t>%</a:t>
            </a:r>
            <a:r>
              <a:rPr lang="en-US" sz="2400" dirty="0" smtClean="0"/>
              <a:t>N-CNT-TiO</a:t>
            </a:r>
            <a:r>
              <a:rPr lang="en-US" sz="2400" baseline="-25000" dirty="0" smtClean="0"/>
              <a:t>2</a:t>
            </a:r>
            <a:r>
              <a:rPr lang="en-US" sz="2400" dirty="0" smtClean="0"/>
              <a:t> </a:t>
            </a:r>
          </a:p>
          <a:p>
            <a:pPr algn="ctr"/>
            <a:r>
              <a:rPr lang="en-US" sz="2400" dirty="0" smtClean="0"/>
              <a:t>composite thin films </a:t>
            </a:r>
            <a:r>
              <a:rPr lang="en-US" sz="2400" dirty="0" err="1" smtClean="0"/>
              <a:t>calcinated</a:t>
            </a:r>
            <a:r>
              <a:rPr lang="en-US" sz="2400" dirty="0" smtClean="0"/>
              <a:t> at 500</a:t>
            </a:r>
            <a:r>
              <a:rPr lang="en-GB" sz="2400" dirty="0" smtClean="0"/>
              <a:t>°C.</a:t>
            </a:r>
            <a:r>
              <a:rPr lang="en-US" sz="2400" dirty="0" smtClean="0"/>
              <a:t> </a:t>
            </a:r>
          </a:p>
        </p:txBody>
      </p:sp>
      <p:sp>
        <p:nvSpPr>
          <p:cNvPr id="5" name="Rectangle 61"/>
          <p:cNvSpPr>
            <a:spLocks noChangeArrowheads="1"/>
          </p:cNvSpPr>
          <p:nvPr/>
        </p:nvSpPr>
        <p:spPr bwMode="auto">
          <a:xfrm flipV="1">
            <a:off x="152400" y="15446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6867" name="Object 3"/>
          <p:cNvGraphicFramePr>
            <a:graphicFrameLocks noChangeAspect="1"/>
          </p:cNvGraphicFramePr>
          <p:nvPr/>
        </p:nvGraphicFramePr>
        <p:xfrm>
          <a:off x="1676400" y="1467289"/>
          <a:ext cx="6115050" cy="5466911"/>
        </p:xfrm>
        <a:graphic>
          <a:graphicData uri="http://schemas.openxmlformats.org/presentationml/2006/ole">
            <mc:AlternateContent xmlns:mc="http://schemas.openxmlformats.org/markup-compatibility/2006">
              <mc:Choice xmlns:v="urn:schemas-microsoft-com:vml" Requires="v">
                <p:oleObj spid="_x0000_s36868" name="Graph" r:id="rId3" imgW="3364992" imgH="3010205" progId="Origin50.Graph">
                  <p:embed/>
                </p:oleObj>
              </mc:Choice>
              <mc:Fallback>
                <p:oleObj name="Graph" r:id="rId3" imgW="3364992" imgH="3010205" progId="Origin50.Grap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67289"/>
                        <a:ext cx="6115050" cy="5466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457200" y="228600"/>
            <a:ext cx="8686800" cy="1200329"/>
          </a:xfrm>
          <a:prstGeom prst="rect">
            <a:avLst/>
          </a:prstGeom>
        </p:spPr>
        <p:txBody>
          <a:bodyPr wrap="square">
            <a:spAutoFit/>
          </a:bodyPr>
          <a:lstStyle/>
          <a:p>
            <a:pPr algn="ctr"/>
            <a:r>
              <a:rPr lang="en-US" sz="2400" dirty="0" smtClean="0"/>
              <a:t>UV</a:t>
            </a:r>
            <a:r>
              <a:rPr lang="bn-BD" sz="2400" b="1" dirty="0" smtClean="0"/>
              <a:t>-</a:t>
            </a:r>
            <a:r>
              <a:rPr lang="en-US" sz="2400" dirty="0" smtClean="0"/>
              <a:t>Visible absorption spectra of (a) TiO</a:t>
            </a:r>
            <a:r>
              <a:rPr lang="en-US" sz="2400" baseline="-25000" dirty="0" smtClean="0"/>
              <a:t>2</a:t>
            </a:r>
            <a:r>
              <a:rPr lang="en-US" sz="2400" dirty="0" smtClean="0"/>
              <a:t>,</a:t>
            </a:r>
            <a:r>
              <a:rPr lang="en-US" sz="2400" baseline="-25000" dirty="0" smtClean="0"/>
              <a:t> </a:t>
            </a:r>
            <a:r>
              <a:rPr lang="en-US" sz="2400" dirty="0" smtClean="0"/>
              <a:t>(b) CNT-TiO</a:t>
            </a:r>
            <a:r>
              <a:rPr lang="en-US" sz="2400" baseline="-25000" dirty="0" smtClean="0"/>
              <a:t>2 </a:t>
            </a:r>
            <a:r>
              <a:rPr lang="en-US" sz="2400" dirty="0" smtClean="0"/>
              <a:t>(c) 2</a:t>
            </a:r>
            <a:r>
              <a:rPr lang="bn-BD" sz="2400" dirty="0" smtClean="0"/>
              <a:t>%</a:t>
            </a:r>
            <a:r>
              <a:rPr lang="en-US" sz="2400" dirty="0" smtClean="0"/>
              <a:t>Ag-TiO</a:t>
            </a:r>
            <a:r>
              <a:rPr lang="en-US" sz="2400" baseline="-25000" dirty="0" smtClean="0"/>
              <a:t>2</a:t>
            </a:r>
            <a:r>
              <a:rPr lang="en-US" sz="2400" dirty="0" smtClean="0"/>
              <a:t>, (d) 2</a:t>
            </a:r>
            <a:r>
              <a:rPr lang="bn-BD" sz="2400" dirty="0" smtClean="0"/>
              <a:t>%</a:t>
            </a:r>
            <a:r>
              <a:rPr lang="en-US" sz="2400" dirty="0" smtClean="0"/>
              <a:t>B 5</a:t>
            </a:r>
            <a:r>
              <a:rPr lang="bn-BD" sz="2400" dirty="0" smtClean="0"/>
              <a:t>%</a:t>
            </a:r>
            <a:r>
              <a:rPr lang="en-US" sz="2400" dirty="0" smtClean="0"/>
              <a:t>N 2</a:t>
            </a:r>
            <a:r>
              <a:rPr lang="bn-BD" sz="2400" dirty="0" smtClean="0"/>
              <a:t>%</a:t>
            </a:r>
            <a:r>
              <a:rPr lang="en-US" sz="2400" dirty="0" smtClean="0"/>
              <a:t>Ag -CNT-TiO</a:t>
            </a:r>
            <a:r>
              <a:rPr lang="en-US" sz="2400" baseline="-25000" dirty="0" smtClean="0"/>
              <a:t>2</a:t>
            </a:r>
            <a:r>
              <a:rPr lang="bn-BD" sz="2400" dirty="0" smtClean="0"/>
              <a:t> </a:t>
            </a:r>
            <a:r>
              <a:rPr lang="en-US" sz="2400" dirty="0" smtClean="0"/>
              <a:t>and</a:t>
            </a:r>
            <a:r>
              <a:rPr lang="en-US" sz="2400" baseline="-25000" dirty="0" smtClean="0"/>
              <a:t> </a:t>
            </a:r>
            <a:r>
              <a:rPr lang="en-US" sz="2400" dirty="0" smtClean="0"/>
              <a:t>(e) 2</a:t>
            </a:r>
            <a:r>
              <a:rPr lang="bn-BD" sz="2400" dirty="0" smtClean="0"/>
              <a:t>%</a:t>
            </a:r>
            <a:r>
              <a:rPr lang="en-US" sz="2400" dirty="0" smtClean="0"/>
              <a:t>B 5</a:t>
            </a:r>
            <a:r>
              <a:rPr lang="bn-BD" sz="2400" dirty="0" smtClean="0"/>
              <a:t>%</a:t>
            </a:r>
            <a:r>
              <a:rPr lang="en-US" sz="2400" dirty="0" smtClean="0"/>
              <a:t>N-CNT-TiO</a:t>
            </a:r>
            <a:r>
              <a:rPr lang="en-US" sz="2400" baseline="-25000" dirty="0" smtClean="0"/>
              <a:t>2</a:t>
            </a:r>
            <a:r>
              <a:rPr lang="en-US" sz="2400" dirty="0" smtClean="0"/>
              <a:t> composite</a:t>
            </a:r>
            <a:r>
              <a:rPr lang="bn-BD" sz="2400" dirty="0" smtClean="0"/>
              <a:t> </a:t>
            </a:r>
            <a:r>
              <a:rPr lang="en-US" sz="2400" dirty="0" smtClean="0"/>
              <a:t>thin films </a:t>
            </a:r>
            <a:r>
              <a:rPr lang="en-US" sz="2400" dirty="0" err="1" smtClean="0"/>
              <a:t>calcinated</a:t>
            </a:r>
            <a:r>
              <a:rPr lang="bn-BD" sz="2400" b="1" dirty="0" smtClean="0"/>
              <a:t> </a:t>
            </a:r>
            <a:r>
              <a:rPr lang="en-US" sz="2400" dirty="0" smtClean="0"/>
              <a:t>at 500</a:t>
            </a:r>
            <a:r>
              <a:rPr lang="en-GB" sz="2400" dirty="0" smtClean="0"/>
              <a:t>° C.</a:t>
            </a:r>
            <a:endParaRPr lang="en-US" sz="2400" dirty="0" smtClean="0"/>
          </a:p>
        </p:txBody>
      </p:sp>
      <p:sp>
        <p:nvSpPr>
          <p:cNvPr id="655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1"/>
          <p:cNvSpPr>
            <a:spLocks noChangeArrowheads="1"/>
          </p:cNvSpPr>
          <p:nvPr/>
        </p:nvSpPr>
        <p:spPr bwMode="auto">
          <a:xfrm flipV="1">
            <a:off x="152400" y="16208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1" name="Object 3"/>
          <p:cNvGraphicFramePr>
            <a:graphicFrameLocks noChangeAspect="1"/>
          </p:cNvGraphicFramePr>
          <p:nvPr/>
        </p:nvGraphicFramePr>
        <p:xfrm>
          <a:off x="1743075" y="2025463"/>
          <a:ext cx="5953125" cy="4832537"/>
        </p:xfrm>
        <a:graphic>
          <a:graphicData uri="http://schemas.openxmlformats.org/presentationml/2006/ole">
            <mc:AlternateContent xmlns:mc="http://schemas.openxmlformats.org/markup-compatibility/2006">
              <mc:Choice xmlns:v="urn:schemas-microsoft-com:vml" Requires="v">
                <p:oleObj spid="_x0000_s2052" name="Graph" r:id="rId3" imgW="3822192" imgH="3104083" progId="Origin50.Graph">
                  <p:embed/>
                </p:oleObj>
              </mc:Choice>
              <mc:Fallback>
                <p:oleObj name="Graph" r:id="rId3" imgW="3822192" imgH="3104083" progId="Origin50.Grap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75" y="2025463"/>
                        <a:ext cx="5953125" cy="4832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1"/>
          <p:cNvSpPr>
            <a:spLocks noChangeArrowheads="1"/>
          </p:cNvSpPr>
          <p:nvPr/>
        </p:nvSpPr>
        <p:spPr bwMode="auto">
          <a:xfrm flipV="1">
            <a:off x="152400" y="15446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graphicFrame>
        <p:nvGraphicFramePr>
          <p:cNvPr id="4100" name="Object 4"/>
          <p:cNvGraphicFramePr>
            <a:graphicFrameLocks noChangeAspect="1"/>
          </p:cNvGraphicFramePr>
          <p:nvPr/>
        </p:nvGraphicFramePr>
        <p:xfrm>
          <a:off x="38100" y="2260600"/>
          <a:ext cx="4762500" cy="4521200"/>
        </p:xfrm>
        <a:graphic>
          <a:graphicData uri="http://schemas.openxmlformats.org/presentationml/2006/ole">
            <mc:AlternateContent xmlns:mc="http://schemas.openxmlformats.org/markup-compatibility/2006">
              <mc:Choice xmlns:v="urn:schemas-microsoft-com:vml" Requires="v">
                <p:oleObj spid="_x0000_s4101" name="Graph" r:id="rId3" imgW="3595421" imgH="3197962" progId="Origin50.Graph">
                  <p:embed/>
                </p:oleObj>
              </mc:Choice>
              <mc:Fallback>
                <p:oleObj name="Graph" r:id="rId3" imgW="3595421" imgH="3197962" progId="Origin50.Graph">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260600"/>
                        <a:ext cx="4762500" cy="452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4343400" y="2459492"/>
          <a:ext cx="4500563" cy="4093708"/>
        </p:xfrm>
        <a:graphic>
          <a:graphicData uri="http://schemas.openxmlformats.org/presentationml/2006/ole">
            <mc:AlternateContent xmlns:mc="http://schemas.openxmlformats.org/markup-compatibility/2006">
              <mc:Choice xmlns:v="urn:schemas-microsoft-com:vml" Requires="v">
                <p:oleObj spid="_x0000_s4102" name="Graph" r:id="rId5" imgW="3600298" imgH="3283306" progId="Origin50.Graph">
                  <p:embed/>
                </p:oleObj>
              </mc:Choice>
              <mc:Fallback>
                <p:oleObj name="Graph" r:id="rId5" imgW="3600298" imgH="3283306" progId="Origin50.Grap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459492"/>
                        <a:ext cx="4500563" cy="40937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2" name="Rectangle 6"/>
          <p:cNvSpPr>
            <a:spLocks noChangeArrowheads="1"/>
          </p:cNvSpPr>
          <p:nvPr/>
        </p:nvSpPr>
        <p:spPr bwMode="auto">
          <a:xfrm>
            <a:off x="0" y="5800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Times New Roman" pitchFamily="18" charset="0"/>
                <a:ea typeface="Batang" pitchFamily="18" charset="-127"/>
                <a:cs typeface="Times New Roman" pitchFamily="18" charset="0"/>
              </a:rPr>
              <a:t>                                                      </a:t>
            </a: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p:nvPr/>
        </p:nvSpPr>
        <p:spPr>
          <a:xfrm>
            <a:off x="457200" y="228600"/>
            <a:ext cx="8077200" cy="1015663"/>
          </a:xfrm>
          <a:prstGeom prst="rect">
            <a:avLst/>
          </a:prstGeom>
        </p:spPr>
        <p:txBody>
          <a:bodyPr wrap="square">
            <a:spAutoFit/>
          </a:bodyPr>
          <a:lstStyle/>
          <a:p>
            <a:pPr algn="ctr"/>
            <a:r>
              <a:rPr lang="en-US" sz="2000" dirty="0" smtClean="0"/>
              <a:t>Percentage of degradation </a:t>
            </a:r>
            <a:r>
              <a:rPr lang="en-US" sz="2000" dirty="0" err="1" smtClean="0"/>
              <a:t>efﬁciency</a:t>
            </a:r>
            <a:r>
              <a:rPr lang="en-US" sz="2000" dirty="0" smtClean="0"/>
              <a:t> of (a) TiO</a:t>
            </a:r>
            <a:r>
              <a:rPr lang="en-US" sz="2000" baseline="-25000" dirty="0" smtClean="0"/>
              <a:t>2</a:t>
            </a:r>
            <a:r>
              <a:rPr lang="en-US" sz="2000" dirty="0" smtClean="0"/>
              <a:t>,</a:t>
            </a:r>
            <a:r>
              <a:rPr lang="en-US" sz="2000" baseline="-25000" dirty="0" smtClean="0"/>
              <a:t> </a:t>
            </a:r>
            <a:r>
              <a:rPr lang="en-US" sz="2000" dirty="0" smtClean="0"/>
              <a:t>(b) CNT-TiO</a:t>
            </a:r>
            <a:r>
              <a:rPr lang="en-US" sz="2000" baseline="-25000" dirty="0" smtClean="0"/>
              <a:t>2 </a:t>
            </a:r>
            <a:r>
              <a:rPr lang="en-US" sz="2000" dirty="0" smtClean="0"/>
              <a:t>(c) 2</a:t>
            </a:r>
            <a:r>
              <a:rPr lang="bn-BD" sz="2000" dirty="0" smtClean="0"/>
              <a:t>%</a:t>
            </a:r>
            <a:r>
              <a:rPr lang="en-US" sz="2000" dirty="0" smtClean="0"/>
              <a:t>Ag-TiO</a:t>
            </a:r>
            <a:r>
              <a:rPr lang="en-US" sz="2000" baseline="-25000" dirty="0" smtClean="0"/>
              <a:t>2</a:t>
            </a:r>
            <a:r>
              <a:rPr lang="en-US" sz="2000" dirty="0" smtClean="0"/>
              <a:t>, (d) 2</a:t>
            </a:r>
            <a:r>
              <a:rPr lang="bn-BD" sz="2000" dirty="0" smtClean="0"/>
              <a:t>%</a:t>
            </a:r>
            <a:r>
              <a:rPr lang="en-US" sz="2000" dirty="0" smtClean="0"/>
              <a:t>B 5</a:t>
            </a:r>
            <a:r>
              <a:rPr lang="bn-BD" sz="2000" dirty="0" smtClean="0"/>
              <a:t>%</a:t>
            </a:r>
            <a:r>
              <a:rPr lang="en-US" sz="2000" dirty="0" smtClean="0"/>
              <a:t>N 2</a:t>
            </a:r>
            <a:r>
              <a:rPr lang="bn-BD" sz="2000" dirty="0" smtClean="0"/>
              <a:t>%</a:t>
            </a:r>
            <a:r>
              <a:rPr lang="en-US" sz="2000" dirty="0" smtClean="0"/>
              <a:t>Ag -CNT-TiO</a:t>
            </a:r>
            <a:r>
              <a:rPr lang="en-US" sz="2000" baseline="-25000" dirty="0" smtClean="0"/>
              <a:t>2</a:t>
            </a:r>
            <a:r>
              <a:rPr lang="bn-BD" sz="2000" dirty="0" smtClean="0"/>
              <a:t> </a:t>
            </a:r>
            <a:r>
              <a:rPr lang="en-US" sz="2000" dirty="0" smtClean="0"/>
              <a:t>and</a:t>
            </a:r>
            <a:r>
              <a:rPr lang="en-US" sz="2000" baseline="-25000" dirty="0" smtClean="0"/>
              <a:t> </a:t>
            </a:r>
            <a:r>
              <a:rPr lang="en-US" sz="2000" dirty="0" smtClean="0"/>
              <a:t>(e) 2</a:t>
            </a:r>
            <a:r>
              <a:rPr lang="bn-BD" sz="2000" dirty="0" smtClean="0"/>
              <a:t>%</a:t>
            </a:r>
            <a:r>
              <a:rPr lang="en-US" sz="2000" dirty="0" smtClean="0"/>
              <a:t>B 5</a:t>
            </a:r>
            <a:r>
              <a:rPr lang="bn-BD" sz="2000" dirty="0" smtClean="0"/>
              <a:t>%</a:t>
            </a:r>
            <a:r>
              <a:rPr lang="en-US" sz="2000" dirty="0" smtClean="0"/>
              <a:t>N-CNT-TiO</a:t>
            </a:r>
            <a:r>
              <a:rPr lang="en-US" sz="2000" baseline="-25000" dirty="0" smtClean="0"/>
              <a:t>2</a:t>
            </a:r>
            <a:r>
              <a:rPr lang="en-US" sz="2000" dirty="0" smtClean="0"/>
              <a:t> </a:t>
            </a:r>
            <a:r>
              <a:rPr lang="en-US" sz="2000" dirty="0" err="1" smtClean="0"/>
              <a:t>ﬁlms</a:t>
            </a:r>
            <a:r>
              <a:rPr lang="en-US" sz="2000" dirty="0" smtClean="0"/>
              <a:t> (</a:t>
            </a:r>
            <a:r>
              <a:rPr lang="en-US" sz="2000" dirty="0" err="1" smtClean="0"/>
              <a:t>i</a:t>
            </a:r>
            <a:r>
              <a:rPr lang="en-US" sz="2000" dirty="0" smtClean="0"/>
              <a:t>) in cycle number 1 (1°cycle), (ii) in cycle number 2 (2°</a:t>
            </a:r>
            <a:r>
              <a:rPr lang="en-US" sz="2000" baseline="30000" dirty="0" smtClean="0"/>
              <a:t> </a:t>
            </a:r>
            <a:r>
              <a:rPr lang="en-US" sz="2000" dirty="0" smtClean="0"/>
              <a:t>cycle). </a:t>
            </a:r>
            <a:endParaRPr lang="en-US" sz="2000" dirty="0"/>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876800"/>
            <a:ext cx="3886200" cy="1143000"/>
          </a:xfrm>
        </p:spPr>
        <p:txBody>
          <a:bodyPr>
            <a:noAutofit/>
          </a:bodyPr>
          <a:lstStyle/>
          <a:p>
            <a:r>
              <a:rPr lang="en-US" sz="1800" dirty="0" smtClean="0"/>
              <a:t>Antibacterial efficiency of (a) TiO</a:t>
            </a:r>
            <a:r>
              <a:rPr lang="en-US" sz="1800" baseline="-25000" dirty="0" smtClean="0"/>
              <a:t>2</a:t>
            </a:r>
            <a:r>
              <a:rPr lang="en-US" sz="1800" dirty="0" smtClean="0"/>
              <a:t>,</a:t>
            </a:r>
            <a:r>
              <a:rPr lang="en-US" sz="1800" baseline="-25000" dirty="0" smtClean="0"/>
              <a:t> </a:t>
            </a:r>
            <a:r>
              <a:rPr lang="en-US" sz="1800" dirty="0" smtClean="0"/>
              <a:t>(b) CNT-TiO</a:t>
            </a:r>
            <a:r>
              <a:rPr lang="en-US" sz="1800" baseline="-25000" dirty="0" smtClean="0"/>
              <a:t>2 </a:t>
            </a:r>
            <a:r>
              <a:rPr lang="en-US" sz="1800" dirty="0" smtClean="0"/>
              <a:t>(c) 2</a:t>
            </a:r>
            <a:r>
              <a:rPr lang="bn-BD" sz="1800" dirty="0" smtClean="0"/>
              <a:t>%</a:t>
            </a:r>
            <a:r>
              <a:rPr lang="en-US" sz="1800" dirty="0" smtClean="0"/>
              <a:t>Ag-TiO</a:t>
            </a:r>
            <a:r>
              <a:rPr lang="en-US" sz="1800" baseline="-25000" dirty="0" smtClean="0"/>
              <a:t>2</a:t>
            </a:r>
            <a:r>
              <a:rPr lang="en-US" sz="1800" dirty="0" smtClean="0"/>
              <a:t>, (d) 2</a:t>
            </a:r>
            <a:r>
              <a:rPr lang="bn-BD" sz="1800" dirty="0" smtClean="0"/>
              <a:t>%</a:t>
            </a:r>
            <a:r>
              <a:rPr lang="en-US" sz="1800" dirty="0" smtClean="0"/>
              <a:t>B 5</a:t>
            </a:r>
            <a:r>
              <a:rPr lang="bn-BD" sz="1800" dirty="0" smtClean="0"/>
              <a:t>%</a:t>
            </a:r>
            <a:r>
              <a:rPr lang="en-US" sz="1800" dirty="0" smtClean="0"/>
              <a:t>N 2</a:t>
            </a:r>
            <a:r>
              <a:rPr lang="bn-BD" sz="1800" dirty="0" smtClean="0"/>
              <a:t>%</a:t>
            </a:r>
            <a:r>
              <a:rPr lang="en-US" sz="1800" dirty="0" smtClean="0"/>
              <a:t>Ag -CNT-TiO</a:t>
            </a:r>
            <a:r>
              <a:rPr lang="en-US" sz="1800" baseline="-25000" dirty="0" smtClean="0"/>
              <a:t>2 </a:t>
            </a:r>
            <a:r>
              <a:rPr lang="en-US" sz="1800" dirty="0" smtClean="0"/>
              <a:t>(e) 2</a:t>
            </a:r>
            <a:r>
              <a:rPr lang="bn-BD" sz="1800" dirty="0" smtClean="0"/>
              <a:t>%</a:t>
            </a:r>
            <a:r>
              <a:rPr lang="en-US" sz="1800" dirty="0" smtClean="0"/>
              <a:t>B 5</a:t>
            </a:r>
            <a:r>
              <a:rPr lang="bn-BD" sz="1800" dirty="0" smtClean="0"/>
              <a:t>%</a:t>
            </a:r>
            <a:r>
              <a:rPr lang="en-US" sz="1800" dirty="0" smtClean="0"/>
              <a:t>N-CNT-TiO</a:t>
            </a:r>
            <a:r>
              <a:rPr lang="en-US" sz="1800" baseline="-25000" dirty="0" smtClean="0"/>
              <a:t>2 </a:t>
            </a:r>
            <a:r>
              <a:rPr lang="en-US" sz="1800" dirty="0" smtClean="0"/>
              <a:t>composite thin films and (f) without film (control). </a:t>
            </a:r>
            <a:br>
              <a:rPr lang="en-US" sz="1800" dirty="0" smtClean="0"/>
            </a:br>
            <a:endParaRPr lang="en-US" sz="1800" dirty="0"/>
          </a:p>
        </p:txBody>
      </p:sp>
      <p:pic>
        <p:nvPicPr>
          <p:cNvPr id="3" name="Object 2"/>
          <p:cNvPicPr>
            <a:picLocks noChangeAspect="1"/>
          </p:cNvPicPr>
          <p:nvPr/>
        </p:nvPicPr>
        <p:blipFill>
          <a:blip r:embed="rId4"/>
          <a:srcRect l="-253"/>
          <a:stretch>
            <a:fillRect/>
          </a:stretch>
        </p:blipFill>
        <p:spPr bwMode="auto">
          <a:xfrm>
            <a:off x="112179" y="1440843"/>
            <a:ext cx="4862135" cy="2826357"/>
          </a:xfrm>
          <a:prstGeom prst="rect">
            <a:avLst/>
          </a:prstGeom>
          <a:noFill/>
          <a:ln w="9525">
            <a:noFill/>
            <a:miter lim="800000"/>
            <a:headEnd/>
            <a:tailEnd/>
          </a:ln>
        </p:spPr>
      </p:pic>
      <p:sp>
        <p:nvSpPr>
          <p:cNvPr id="849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4993" name="Object 1"/>
          <p:cNvGraphicFramePr>
            <a:graphicFrameLocks noChangeAspect="1"/>
          </p:cNvGraphicFramePr>
          <p:nvPr/>
        </p:nvGraphicFramePr>
        <p:xfrm>
          <a:off x="4562475" y="2971800"/>
          <a:ext cx="4581525" cy="3678237"/>
        </p:xfrm>
        <a:graphic>
          <a:graphicData uri="http://schemas.openxmlformats.org/presentationml/2006/ole">
            <mc:AlternateContent xmlns:mc="http://schemas.openxmlformats.org/markup-compatibility/2006">
              <mc:Choice xmlns:v="urn:schemas-microsoft-com:vml" Requires="v">
                <p:oleObj spid="_x0000_s84994" name="Graph" r:id="rId5" imgW="3951360" imgH="3170880" progId="Origin50.Graph">
                  <p:embed/>
                </p:oleObj>
              </mc:Choice>
              <mc:Fallback>
                <p:oleObj name="Graph" r:id="rId5" imgW="3951360" imgH="3170880" progId="Origin50.Graph">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2971800"/>
                        <a:ext cx="4581525" cy="367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4995" name="Rectangle 3"/>
          <p:cNvSpPr>
            <a:spLocks noChangeArrowheads="1"/>
          </p:cNvSpPr>
          <p:nvPr/>
        </p:nvSpPr>
        <p:spPr bwMode="auto">
          <a:xfrm>
            <a:off x="5029200" y="1295400"/>
            <a:ext cx="4114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b="0" i="0" u="none" strike="noStrike" cap="none" normalizeH="0" baseline="0" dirty="0" smtClean="0">
                <a:ln>
                  <a:noFill/>
                </a:ln>
                <a:solidFill>
                  <a:schemeClr val="tx1"/>
                </a:solidFill>
                <a:effectLst/>
                <a:latin typeface="+mj-lt"/>
                <a:ea typeface="BatangChe" pitchFamily="49" charset="-127"/>
                <a:cs typeface="Times New Roman" pitchFamily="18" charset="0"/>
              </a:rPr>
              <a:t>Colony forming unit (CFU) of </a:t>
            </a:r>
            <a:r>
              <a:rPr kumimoji="0" lang="en-US" altLang="ko-KR" b="0" i="1" u="none" strike="noStrike" cap="none" normalizeH="0" baseline="0" dirty="0" smtClean="0">
                <a:ln>
                  <a:noFill/>
                </a:ln>
                <a:solidFill>
                  <a:schemeClr val="tx1"/>
                </a:solidFill>
                <a:effectLst/>
                <a:latin typeface="+mj-lt"/>
                <a:ea typeface="Calibri" pitchFamily="34" charset="0"/>
                <a:cs typeface="Times New Roman" pitchFamily="18" charset="0"/>
              </a:rPr>
              <a:t>E-coli </a:t>
            </a:r>
            <a:r>
              <a:rPr kumimoji="0" lang="en-US" altLang="ko-KR" b="0" i="0" u="none" strike="noStrike" cap="none" normalizeH="0" baseline="0" dirty="0" smtClean="0">
                <a:ln>
                  <a:noFill/>
                </a:ln>
                <a:solidFill>
                  <a:schemeClr val="tx1"/>
                </a:solidFill>
                <a:effectLst/>
                <a:latin typeface="+mj-lt"/>
                <a:ea typeface="Calibri" pitchFamily="34" charset="0"/>
                <a:cs typeface="Times New Roman" pitchFamily="18" charset="0"/>
              </a:rPr>
              <a:t>after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b="0" i="0" u="none" strike="noStrike" cap="none" normalizeH="0" baseline="0" dirty="0" smtClean="0">
                <a:ln>
                  <a:noFill/>
                </a:ln>
                <a:solidFill>
                  <a:schemeClr val="tx1"/>
                </a:solidFill>
                <a:effectLst/>
                <a:latin typeface="+mj-lt"/>
                <a:ea typeface="Calibri" pitchFamily="34" charset="0"/>
                <a:cs typeface="Times New Roman" pitchFamily="18" charset="0"/>
              </a:rPr>
              <a:t>visible light irradiation for 60 min </a:t>
            </a:r>
            <a:r>
              <a:rPr kumimoji="0" lang="en-US" altLang="ko-KR" b="0" i="0" u="none" strike="noStrike" cap="none" normalizeH="0" baseline="0" dirty="0" smtClean="0">
                <a:ln>
                  <a:noFill/>
                </a:ln>
                <a:solidFill>
                  <a:schemeClr val="tx1"/>
                </a:solidFill>
                <a:effectLst/>
                <a:latin typeface="+mj-lt"/>
                <a:ea typeface="BatangChe" pitchFamily="49" charset="-127"/>
                <a:cs typeface="Times New Roman" pitchFamily="18" charset="0"/>
              </a:rPr>
              <a:t>in presence of </a:t>
            </a:r>
            <a:r>
              <a:rPr kumimoji="0" lang="en-US" altLang="ko-KR" b="0" i="0" u="none" strike="noStrike" cap="none" normalizeH="0" baseline="0" dirty="0" smtClean="0">
                <a:ln>
                  <a:noFill/>
                </a:ln>
                <a:solidFill>
                  <a:schemeClr val="tx1"/>
                </a:solidFill>
                <a:effectLst/>
                <a:latin typeface="+mj-lt"/>
                <a:ea typeface="TimesNewRoman"/>
                <a:cs typeface="Times New Roman" pitchFamily="18" charset="0"/>
              </a:rPr>
              <a:t>(a) TiO</a:t>
            </a:r>
            <a:r>
              <a:rPr kumimoji="0" lang="en-US" altLang="ko-KR" b="0" i="0" u="none" strike="noStrike" cap="none" normalizeH="0" baseline="-30000" dirty="0" smtClean="0">
                <a:ln>
                  <a:noFill/>
                </a:ln>
                <a:solidFill>
                  <a:schemeClr val="tx1"/>
                </a:solidFill>
                <a:effectLst/>
                <a:latin typeface="+mj-lt"/>
                <a:ea typeface="TimesNewRoman"/>
                <a:cs typeface="Times New Roman" pitchFamily="18" charset="0"/>
              </a:rPr>
              <a:t>2</a:t>
            </a:r>
            <a:r>
              <a:rPr kumimoji="0" lang="en-US" altLang="ko-KR" b="0" i="0" u="none" strike="noStrike" cap="none" normalizeH="0" baseline="0" dirty="0" smtClean="0">
                <a:ln>
                  <a:noFill/>
                </a:ln>
                <a:solidFill>
                  <a:schemeClr val="tx1"/>
                </a:solidFill>
                <a:effectLst/>
                <a:latin typeface="+mj-lt"/>
                <a:ea typeface="TimesNewRoman"/>
                <a:cs typeface="Times New Roman" pitchFamily="18" charset="0"/>
              </a:rPr>
              <a:t>,</a:t>
            </a:r>
            <a:r>
              <a:rPr kumimoji="0" lang="en-US" altLang="ko-KR" b="0" i="0" u="none" strike="noStrike" cap="none" normalizeH="0" baseline="-30000" dirty="0" smtClean="0">
                <a:ln>
                  <a:noFill/>
                </a:ln>
                <a:solidFill>
                  <a:schemeClr val="tx1"/>
                </a:solidFill>
                <a:effectLst/>
                <a:latin typeface="+mj-lt"/>
                <a:ea typeface="TimesNewRoman"/>
                <a:cs typeface="Times New Roman" pitchFamily="18" charset="0"/>
              </a:rPr>
              <a:t> </a:t>
            </a:r>
            <a:r>
              <a:rPr kumimoji="0" lang="en-US" altLang="ko-KR" b="0" i="0" u="none" strike="noStrike" cap="none" normalizeH="0" baseline="0" dirty="0" smtClean="0">
                <a:ln>
                  <a:noFill/>
                </a:ln>
                <a:solidFill>
                  <a:schemeClr val="tx1"/>
                </a:solidFill>
                <a:effectLst/>
                <a:latin typeface="+mj-lt"/>
                <a:ea typeface="TimesNewRoman"/>
                <a:cs typeface="Times New Roman" pitchFamily="18" charset="0"/>
              </a:rPr>
              <a:t>(b) CNT-TiO</a:t>
            </a:r>
            <a:r>
              <a:rPr kumimoji="0" lang="en-US" altLang="ko-KR" b="0" i="0" u="none" strike="noStrike" cap="none" normalizeH="0" baseline="-30000" dirty="0" smtClean="0">
                <a:ln>
                  <a:noFill/>
                </a:ln>
                <a:solidFill>
                  <a:schemeClr val="tx1"/>
                </a:solidFill>
                <a:effectLst/>
                <a:latin typeface="+mj-lt"/>
                <a:ea typeface="TimesNewRoman"/>
                <a:cs typeface="Times New Roman" pitchFamily="18" charset="0"/>
              </a:rPr>
              <a:t>2 </a:t>
            </a:r>
            <a:r>
              <a:rPr kumimoji="0" lang="en-US" altLang="ko-KR" b="0" i="0" u="none" strike="noStrike" cap="none" normalizeH="0" baseline="0" dirty="0" smtClean="0">
                <a:ln>
                  <a:noFill/>
                </a:ln>
                <a:solidFill>
                  <a:schemeClr val="tx1"/>
                </a:solidFill>
                <a:effectLst/>
                <a:latin typeface="+mj-lt"/>
                <a:ea typeface="TimesNewRoman"/>
                <a:cs typeface="Times New Roman" pitchFamily="18" charset="0"/>
              </a:rPr>
              <a:t>(c) 2%Ag-TiO</a:t>
            </a:r>
            <a:r>
              <a:rPr kumimoji="0" lang="en-US" altLang="ko-KR" b="0" i="0" u="none" strike="noStrike" cap="none" normalizeH="0" baseline="-30000" dirty="0" smtClean="0">
                <a:ln>
                  <a:noFill/>
                </a:ln>
                <a:solidFill>
                  <a:schemeClr val="tx1"/>
                </a:solidFill>
                <a:effectLst/>
                <a:latin typeface="+mj-lt"/>
                <a:ea typeface="TimesNewRoman"/>
                <a:cs typeface="Times New Roman" pitchFamily="18" charset="0"/>
              </a:rPr>
              <a:t>2</a:t>
            </a:r>
            <a:r>
              <a:rPr kumimoji="0" lang="en-US" altLang="ko-KR" b="0" i="0" u="none" strike="noStrike" cap="none" normalizeH="0" baseline="0" dirty="0" smtClean="0">
                <a:ln>
                  <a:noFill/>
                </a:ln>
                <a:solidFill>
                  <a:schemeClr val="tx1"/>
                </a:solidFill>
                <a:effectLst/>
                <a:latin typeface="+mj-lt"/>
                <a:ea typeface="TimesNewRoman"/>
                <a:cs typeface="Times New Roman" pitchFamily="18" charset="0"/>
              </a:rPr>
              <a:t>,  (d) 2%B 5%N 2%Ag -CNT-TiO</a:t>
            </a:r>
            <a:r>
              <a:rPr kumimoji="0" lang="en-US" altLang="ko-KR" b="0" i="0" u="none" strike="noStrike" cap="none" normalizeH="0" baseline="-30000" dirty="0" smtClean="0">
                <a:ln>
                  <a:noFill/>
                </a:ln>
                <a:solidFill>
                  <a:schemeClr val="tx1"/>
                </a:solidFill>
                <a:effectLst/>
                <a:latin typeface="+mj-lt"/>
                <a:ea typeface="TimesNewRoman"/>
                <a:cs typeface="Times New Roman" pitchFamily="18" charset="0"/>
              </a:rPr>
              <a:t>2</a:t>
            </a:r>
            <a:r>
              <a:rPr kumimoji="0" lang="en-US" altLang="ko-KR" b="0" i="0" u="none" strike="noStrike" cap="none" normalizeH="0" baseline="0" dirty="0" smtClean="0">
                <a:ln>
                  <a:noFill/>
                </a:ln>
                <a:solidFill>
                  <a:schemeClr val="tx1"/>
                </a:solidFill>
                <a:effectLst/>
                <a:latin typeface="+mj-lt"/>
                <a:ea typeface="TimesNewRoman"/>
                <a:cs typeface="Times New Roman" pitchFamily="18" charset="0"/>
              </a:rPr>
              <a:t> and</a:t>
            </a:r>
            <a:r>
              <a:rPr kumimoji="0" lang="en-US" altLang="ko-KR" b="0" i="0" u="none" strike="noStrike" cap="none" normalizeH="0" baseline="-30000" dirty="0" smtClean="0">
                <a:ln>
                  <a:noFill/>
                </a:ln>
                <a:solidFill>
                  <a:schemeClr val="tx1"/>
                </a:solidFill>
                <a:effectLst/>
                <a:latin typeface="+mj-lt"/>
                <a:ea typeface="TimesNewRoman"/>
                <a:cs typeface="Times New Roman" pitchFamily="18" charset="0"/>
              </a:rPr>
              <a:t>  </a:t>
            </a:r>
            <a:r>
              <a:rPr kumimoji="0" lang="en-US" altLang="ko-KR" b="0" i="0" u="none" strike="noStrike" cap="none" normalizeH="0" baseline="0" dirty="0" smtClean="0">
                <a:ln>
                  <a:noFill/>
                </a:ln>
                <a:solidFill>
                  <a:schemeClr val="tx1"/>
                </a:solidFill>
                <a:effectLst/>
                <a:latin typeface="+mj-lt"/>
                <a:ea typeface="TimesNewRoman"/>
                <a:cs typeface="Times New Roman" pitchFamily="18" charset="0"/>
              </a:rPr>
              <a:t>(e) 2%B 5%N-CNT-TiO</a:t>
            </a:r>
            <a:r>
              <a:rPr kumimoji="0" lang="en-US" altLang="ko-KR" b="0" i="0" u="none" strike="noStrike" cap="none" normalizeH="0" baseline="-30000" dirty="0" smtClean="0">
                <a:ln>
                  <a:noFill/>
                </a:ln>
                <a:solidFill>
                  <a:schemeClr val="tx1"/>
                </a:solidFill>
                <a:effectLst/>
                <a:latin typeface="+mj-lt"/>
                <a:ea typeface="TimesNewRoman"/>
                <a:cs typeface="Times New Roman" pitchFamily="18" charset="0"/>
              </a:rPr>
              <a:t>2</a:t>
            </a:r>
            <a:r>
              <a:rPr kumimoji="0" lang="en-US" altLang="ko-KR" b="0" i="0" u="none" strike="noStrike" cap="none" normalizeH="0" baseline="-30000" dirty="0" smtClean="0">
                <a:ln>
                  <a:noFill/>
                </a:ln>
                <a:solidFill>
                  <a:schemeClr val="tx1"/>
                </a:solidFill>
                <a:effectLst/>
                <a:latin typeface="+mj-lt"/>
                <a:ea typeface="BatangChe" pitchFamily="49" charset="-127"/>
                <a:cs typeface="Times New Roman" pitchFamily="18" charset="0"/>
              </a:rPr>
              <a:t> </a:t>
            </a:r>
            <a:r>
              <a:rPr kumimoji="0" lang="en-US" altLang="ko-KR" b="0" i="0" u="none" strike="noStrike" cap="none" normalizeH="0" baseline="0" dirty="0" smtClean="0">
                <a:ln>
                  <a:noFill/>
                </a:ln>
                <a:solidFill>
                  <a:schemeClr val="tx1"/>
                </a:solidFill>
                <a:effectLst/>
                <a:latin typeface="+mj-lt"/>
                <a:ea typeface="BatangChe" pitchFamily="49" charset="-127"/>
                <a:cs typeface="Times New Roman" pitchFamily="18" charset="0"/>
              </a:rPr>
              <a:t>and without film (</a:t>
            </a:r>
            <a:r>
              <a:rPr kumimoji="0" lang="en-US" altLang="ko-KR" b="0" i="0" u="none" strike="noStrike" cap="none" normalizeH="0" baseline="0" dirty="0" smtClean="0">
                <a:ln>
                  <a:noFill/>
                </a:ln>
                <a:solidFill>
                  <a:schemeClr val="tx1"/>
                </a:solidFill>
                <a:effectLst/>
                <a:latin typeface="+mj-lt"/>
                <a:ea typeface="Calibri" pitchFamily="34" charset="0"/>
                <a:cs typeface="Times New Roman" pitchFamily="18" charset="0"/>
              </a:rPr>
              <a:t>control )  in </a:t>
            </a:r>
            <a:r>
              <a:rPr kumimoji="0" lang="en-US" altLang="ko-KR" b="0" i="0" u="none" strike="noStrike" cap="none" normalizeH="0" baseline="0" dirty="0" smtClean="0">
                <a:ln>
                  <a:noFill/>
                </a:ln>
                <a:solidFill>
                  <a:srgbClr val="000000"/>
                </a:solidFill>
                <a:effectLst/>
                <a:latin typeface="+mj-lt"/>
                <a:ea typeface="Batang" pitchFamily="18" charset="-127"/>
                <a:cs typeface="Times New Roman" pitchFamily="18" charset="0"/>
              </a:rPr>
              <a:t>1</a:t>
            </a:r>
            <a:r>
              <a:rPr kumimoji="0" lang="en-US" altLang="ko-KR" b="0" i="0" u="none" strike="noStrike" cap="none" normalizeH="0" baseline="0" dirty="0" smtClean="0">
                <a:ln>
                  <a:noFill/>
                </a:ln>
                <a:solidFill>
                  <a:srgbClr val="000000"/>
                </a:solidFill>
                <a:effectLst/>
                <a:latin typeface="+mj-lt"/>
                <a:ea typeface="BatangChe" pitchFamily="49" charset="-127"/>
                <a:cs typeface="Times New Roman" pitchFamily="18" charset="0"/>
              </a:rPr>
              <a:t>°</a:t>
            </a:r>
            <a:r>
              <a:rPr kumimoji="0" lang="en-US" altLang="ko-KR" b="0" i="0" u="none" strike="noStrike" cap="none" normalizeH="0" baseline="0" dirty="0" smtClean="0">
                <a:ln>
                  <a:noFill/>
                </a:ln>
                <a:solidFill>
                  <a:srgbClr val="000000"/>
                </a:solidFill>
                <a:effectLst/>
                <a:latin typeface="+mj-lt"/>
                <a:ea typeface="Batang" pitchFamily="18" charset="-127"/>
                <a:cs typeface="Times New Roman" pitchFamily="18" charset="0"/>
              </a:rPr>
              <a:t>cycle and 2</a:t>
            </a:r>
            <a:r>
              <a:rPr kumimoji="0" lang="en-US" altLang="ko-KR" b="0" i="0" u="none" strike="noStrike" cap="none" normalizeH="0" baseline="0" dirty="0" smtClean="0">
                <a:ln>
                  <a:noFill/>
                </a:ln>
                <a:solidFill>
                  <a:srgbClr val="000000"/>
                </a:solidFill>
                <a:effectLst/>
                <a:latin typeface="+mj-lt"/>
                <a:ea typeface="BatangChe" pitchFamily="49" charset="-127"/>
                <a:cs typeface="Times New Roman" pitchFamily="18" charset="0"/>
              </a:rPr>
              <a:t>°</a:t>
            </a:r>
            <a:r>
              <a:rPr kumimoji="0" lang="en-US" altLang="ko-KR" b="0" i="0" u="none" strike="noStrike" cap="none" normalizeH="0" baseline="0" dirty="0" smtClean="0">
                <a:ln>
                  <a:noFill/>
                </a:ln>
                <a:solidFill>
                  <a:srgbClr val="000000"/>
                </a:solidFill>
                <a:effectLst/>
                <a:latin typeface="+mj-lt"/>
                <a:ea typeface="Batang" pitchFamily="18" charset="-127"/>
                <a:cs typeface="Times New Roman" pitchFamily="18" charset="0"/>
              </a:rPr>
              <a:t>cycle. </a:t>
            </a:r>
            <a:endParaRPr kumimoji="0" lang="en-US" altLang="ko-KR" b="0" i="0" u="none" strike="noStrike" cap="none" normalizeH="0" baseline="0" dirty="0" smtClean="0">
              <a:ln>
                <a:noFill/>
              </a:ln>
              <a:solidFill>
                <a:schemeClr val="tx1"/>
              </a:solidFill>
              <a:effectLst/>
              <a:latin typeface="+mj-lt"/>
              <a:cs typeface="Arial" pitchFamily="34" charset="0"/>
            </a:endParaRPr>
          </a:p>
        </p:txBody>
      </p:sp>
      <p:sp>
        <p:nvSpPr>
          <p:cNvPr id="7" name="Rectangle 6"/>
          <p:cNvSpPr/>
          <p:nvPr/>
        </p:nvSpPr>
        <p:spPr>
          <a:xfrm>
            <a:off x="762000" y="67270"/>
            <a:ext cx="7315200" cy="923330"/>
          </a:xfrm>
          <a:prstGeom prst="rect">
            <a:avLst/>
          </a:prstGeom>
        </p:spPr>
        <p:txBody>
          <a:bodyPr wrap="square">
            <a:spAutoFit/>
          </a:bodyPr>
          <a:lstStyle/>
          <a:p>
            <a:pPr algn="ctr"/>
            <a:r>
              <a:rPr lang="en-US" dirty="0" smtClean="0">
                <a:solidFill>
                  <a:srgbClr val="FF0000"/>
                </a:solidFill>
              </a:rPr>
              <a:t>Antibacterial activity :</a:t>
            </a:r>
          </a:p>
          <a:p>
            <a:pPr algn="ctr"/>
            <a:r>
              <a:rPr lang="en-US" dirty="0" smtClean="0">
                <a:solidFill>
                  <a:srgbClr val="FF0000"/>
                </a:solidFill>
              </a:rPr>
              <a:t>Against the E. coli bacteria based on the so-called antibacterial drop-test in the laminar air flow chamber</a:t>
            </a:r>
            <a:endParaRPr lang="en-US" dirty="0">
              <a:solidFill>
                <a:srgbClr val="FF0000"/>
              </a:solidFill>
            </a:endParaRPr>
          </a:p>
        </p:txBody>
      </p:sp>
      <p:sp>
        <p:nvSpPr>
          <p:cNvPr id="8" name="Rectangle 61"/>
          <p:cNvSpPr>
            <a:spLocks noChangeArrowheads="1"/>
          </p:cNvSpPr>
          <p:nvPr/>
        </p:nvSpPr>
        <p:spPr bwMode="auto">
          <a:xfrm flipV="1">
            <a:off x="152400" y="10874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81000" y="207962"/>
            <a:ext cx="7772400" cy="706438"/>
          </a:xfrm>
        </p:spPr>
        <p:txBody>
          <a:bodyPr>
            <a:normAutofit/>
          </a:bodyPr>
          <a:lstStyle/>
          <a:p>
            <a:pPr eaLnBrk="1" hangingPunct="1"/>
            <a:r>
              <a:rPr lang="en-US" sz="2800" b="1" dirty="0" smtClean="0">
                <a:solidFill>
                  <a:srgbClr val="FF0000"/>
                </a:solidFill>
                <a:latin typeface="Times New Roman" pitchFamily="18" charset="0"/>
                <a:cs typeface="Times New Roman" pitchFamily="18" charset="0"/>
              </a:rPr>
              <a:t>Conclusions</a:t>
            </a:r>
          </a:p>
        </p:txBody>
      </p:sp>
      <p:sp>
        <p:nvSpPr>
          <p:cNvPr id="23556" name="Rectangle 61"/>
          <p:cNvSpPr>
            <a:spLocks noChangeArrowheads="1"/>
          </p:cNvSpPr>
          <p:nvPr/>
        </p:nvSpPr>
        <p:spPr bwMode="auto">
          <a:xfrm flipV="1">
            <a:off x="152400" y="9144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97281" name="Rectangle 1"/>
          <p:cNvSpPr>
            <a:spLocks noChangeArrowheads="1"/>
          </p:cNvSpPr>
          <p:nvPr/>
        </p:nvSpPr>
        <p:spPr bwMode="auto">
          <a:xfrm>
            <a:off x="609600" y="990600"/>
            <a:ext cx="81534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000" b="1" dirty="0" smtClean="0">
                <a:solidFill>
                  <a:srgbClr val="00B0F0"/>
                </a:solidFill>
              </a:rPr>
              <a:t>First Phase</a:t>
            </a:r>
          </a:p>
          <a:p>
            <a:pPr lvl="0" algn="ctr" fontAlgn="base">
              <a:spcBef>
                <a:spcPct val="0"/>
              </a:spcBef>
              <a:spcAft>
                <a:spcPct val="0"/>
              </a:spcAft>
            </a:pPr>
            <a:endParaRPr lang="en-US" sz="2000" b="1" dirty="0" smtClean="0">
              <a:solidFill>
                <a:srgbClr val="00B0F0"/>
              </a:solidFill>
            </a:endParaRPr>
          </a:p>
          <a:p>
            <a:pPr lvl="0" algn="just" fontAlgn="base">
              <a:spcBef>
                <a:spcPct val="0"/>
              </a:spcBef>
              <a:spcAft>
                <a:spcPct val="0"/>
              </a:spcAft>
              <a:buFont typeface="Arial" pitchFamily="34" charset="0"/>
              <a:buChar char="•"/>
            </a:pPr>
            <a:r>
              <a:rPr lang="en-US" sz="1600" dirty="0" smtClean="0"/>
              <a:t>Co-doped TiO</a:t>
            </a:r>
            <a:r>
              <a:rPr lang="en-US" sz="1600" baseline="-25000" dirty="0" smtClean="0"/>
              <a:t>2</a:t>
            </a:r>
            <a:r>
              <a:rPr lang="en-US" sz="1600" dirty="0" smtClean="0"/>
              <a:t> thin films with B and N have been successfully synthesized by simple sol-gel dip coating method.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The B/N co-doped TiO</a:t>
            </a:r>
            <a:r>
              <a:rPr lang="en-US" sz="1600" baseline="-25000" dirty="0" smtClean="0"/>
              <a:t>2</a:t>
            </a:r>
            <a:r>
              <a:rPr lang="en-US" sz="1600" dirty="0" smtClean="0"/>
              <a:t> films demonstrated up to 40% higher photo-catalytic activities than bare-TiO</a:t>
            </a:r>
            <a:r>
              <a:rPr lang="en-US" sz="1600" baseline="-25000" dirty="0" smtClean="0"/>
              <a:t>2</a:t>
            </a:r>
            <a:r>
              <a:rPr lang="en-US" sz="1600" dirty="0" smtClean="0"/>
              <a:t> films under visible light irradiation.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The absorption edges for the doped films were found to be shifted toward the visible region.</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The film with the B/N atomic ratio of 0.27 displayed the highest degradation rate among all doped films.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The doped films retained their superior catalytic activity for extended periods (Re-usability).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Computational calculation findings supported experimental data by indicating the possible routes that can be responsible for the improvement of the photo-catalytic activity in TiO</a:t>
            </a:r>
            <a:r>
              <a:rPr lang="en-US" sz="1600" baseline="-25000" dirty="0" smtClean="0"/>
              <a:t>2</a:t>
            </a:r>
            <a:r>
              <a:rPr lang="en-US" sz="1600" dirty="0" smtClean="0"/>
              <a:t> due to B and N doping.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It is revealed that B/N doped TiO</a:t>
            </a:r>
            <a:r>
              <a:rPr lang="en-US" sz="1600" baseline="-25000" dirty="0" smtClean="0"/>
              <a:t>2</a:t>
            </a:r>
            <a:r>
              <a:rPr lang="en-US" sz="1600" dirty="0" smtClean="0"/>
              <a:t> films could be a potential candidate for scaling up for industrial applications. </a:t>
            </a:r>
            <a:endParaRPr lang="en-US" sz="1600" b="1" dirty="0" smtClean="0">
              <a:latin typeface="Times New Roman" pitchFamily="18" charset="0"/>
              <a:cs typeface="Times New Roman" pitchFamily="18" charset="0"/>
            </a:endParaRPr>
          </a:p>
          <a:p>
            <a:pPr algn="just" fontAlgn="base">
              <a:spcBef>
                <a:spcPct val="0"/>
              </a:spcBef>
              <a:spcAft>
                <a:spcPct val="0"/>
              </a:spcAft>
            </a:pPr>
            <a:endParaRPr lang="en-US" sz="1600" b="1" dirty="0" smtClean="0">
              <a:latin typeface="Times New Roman" pitchFamily="18" charset="0"/>
              <a:cs typeface="Times New Roman" pitchFamily="18" charset="0"/>
            </a:endParaRPr>
          </a:p>
          <a:p>
            <a:pPr lvl="1" algn="just" fontAlgn="base">
              <a:spcBef>
                <a:spcPct val="0"/>
              </a:spcBef>
              <a:spcAft>
                <a:spcPct val="0"/>
              </a:spcAft>
            </a:pPr>
            <a:endParaRPr lang="en-US" sz="1600" b="1" dirty="0" smtClean="0">
              <a:solidFill>
                <a:srgbClr val="FF00FF"/>
              </a:solidFill>
              <a:latin typeface="Times New Roman" pitchFamily="18" charset="0"/>
              <a:cs typeface="Times New Roman" pitchFamily="18" charset="0"/>
            </a:endParaRPr>
          </a:p>
          <a:p>
            <a:pPr lvl="0" algn="just" fontAlgn="base">
              <a:spcBef>
                <a:spcPct val="0"/>
              </a:spcBef>
              <a:spcAft>
                <a:spcPct val="0"/>
              </a:spcAft>
              <a:buFont typeface="Arial" pitchFamily="34" charset="0"/>
              <a:buChar char="•"/>
            </a:pPr>
            <a:endParaRPr kumimoji="0" lang="en-US" sz="1600" b="1" i="0" strike="noStrike" cap="none" normalizeH="0" baseline="0" dirty="0" smtClean="0">
              <a:ln>
                <a:noFill/>
              </a:ln>
              <a:effectLst/>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273308"/>
            <a:ext cx="81534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endParaRPr lang="en-US" sz="2000" b="1" dirty="0" smtClean="0">
              <a:solidFill>
                <a:srgbClr val="00B0F0"/>
              </a:solidFill>
            </a:endParaRPr>
          </a:p>
          <a:p>
            <a:pPr lvl="0" algn="ctr" fontAlgn="base">
              <a:spcBef>
                <a:spcPct val="0"/>
              </a:spcBef>
              <a:spcAft>
                <a:spcPct val="0"/>
              </a:spcAft>
            </a:pPr>
            <a:endParaRPr lang="en-US" sz="2000" b="1" dirty="0" smtClean="0">
              <a:solidFill>
                <a:srgbClr val="00B0F0"/>
              </a:solidFill>
            </a:endParaRPr>
          </a:p>
          <a:p>
            <a:pPr lvl="0" algn="ctr" fontAlgn="base">
              <a:spcBef>
                <a:spcPct val="0"/>
              </a:spcBef>
              <a:spcAft>
                <a:spcPct val="0"/>
              </a:spcAft>
            </a:pPr>
            <a:r>
              <a:rPr lang="en-US" sz="2000" b="1" dirty="0" smtClean="0">
                <a:solidFill>
                  <a:srgbClr val="00B0F0"/>
                </a:solidFill>
              </a:rPr>
              <a:t>Second Phase</a:t>
            </a:r>
          </a:p>
          <a:p>
            <a:pPr lvl="0" algn="ctr" fontAlgn="base">
              <a:spcBef>
                <a:spcPct val="0"/>
              </a:spcBef>
              <a:spcAft>
                <a:spcPct val="0"/>
              </a:spcAft>
            </a:pPr>
            <a:endParaRPr lang="en-US" sz="2000" b="1" dirty="0" smtClean="0">
              <a:solidFill>
                <a:srgbClr val="00B0F0"/>
              </a:solidFill>
            </a:endParaRPr>
          </a:p>
          <a:p>
            <a:pPr lvl="0" algn="just" fontAlgn="base">
              <a:spcBef>
                <a:spcPct val="0"/>
              </a:spcBef>
              <a:spcAft>
                <a:spcPct val="0"/>
              </a:spcAft>
              <a:buFont typeface="Arial" pitchFamily="34" charset="0"/>
              <a:buChar char="•"/>
            </a:pPr>
            <a:r>
              <a:rPr lang="en-US" sz="1600" dirty="0" smtClean="0"/>
              <a:t>Co-doped TiO</a:t>
            </a:r>
            <a:r>
              <a:rPr lang="en-US" sz="1600" baseline="-25000" dirty="0" smtClean="0"/>
              <a:t>2</a:t>
            </a:r>
            <a:r>
              <a:rPr lang="en-US" sz="1600" dirty="0" smtClean="0"/>
              <a:t> and CNT composite thin films with silver, boron and nitrogen have been successfully synthesized by newly developed simple </a:t>
            </a:r>
            <a:r>
              <a:rPr lang="en-US" sz="1600" b="1" dirty="0" smtClean="0"/>
              <a:t>sol-gel drop coating </a:t>
            </a:r>
            <a:r>
              <a:rPr lang="en-US" sz="1600" dirty="0" smtClean="0"/>
              <a:t>method.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The 2%B 5%N-CNT-TiO</a:t>
            </a:r>
            <a:r>
              <a:rPr lang="en-US" sz="1600" baseline="-25000" dirty="0" smtClean="0"/>
              <a:t>2 </a:t>
            </a:r>
            <a:r>
              <a:rPr lang="en-US" sz="1600" dirty="0" smtClean="0"/>
              <a:t>composite film demonstrated 58% photo-catalytic efficiency and 2</a:t>
            </a:r>
            <a:r>
              <a:rPr lang="bn-BD" sz="1600" dirty="0" smtClean="0"/>
              <a:t>%</a:t>
            </a:r>
            <a:r>
              <a:rPr lang="en-US" sz="1600" dirty="0" smtClean="0"/>
              <a:t>B 5</a:t>
            </a:r>
            <a:r>
              <a:rPr lang="bn-BD" sz="1600" dirty="0" smtClean="0"/>
              <a:t>%</a:t>
            </a:r>
            <a:r>
              <a:rPr lang="en-US" sz="1600" dirty="0" smtClean="0"/>
              <a:t>N 2</a:t>
            </a:r>
            <a:r>
              <a:rPr lang="bn-BD" sz="1600" dirty="0" smtClean="0"/>
              <a:t>%</a:t>
            </a:r>
            <a:r>
              <a:rPr lang="en-US" sz="1600" dirty="0" smtClean="0"/>
              <a:t>Ag -CNT-TiO</a:t>
            </a:r>
            <a:r>
              <a:rPr lang="en-US" sz="1600" baseline="-25000" dirty="0" smtClean="0"/>
              <a:t>2</a:t>
            </a:r>
            <a:r>
              <a:rPr lang="bn-BD" sz="1600" dirty="0" smtClean="0"/>
              <a:t> </a:t>
            </a:r>
            <a:r>
              <a:rPr lang="en-US" sz="1600" dirty="0" smtClean="0"/>
              <a:t>composite film showed 99% bacteria killing efficiency under visible light irradiation.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The absorption edges for the doped films were found to be shifted toward the visible region, while the overall absorption remarkably increased. </a:t>
            </a:r>
          </a:p>
          <a:p>
            <a:pPr lvl="0" algn="just" fontAlgn="base">
              <a:spcBef>
                <a:spcPct val="0"/>
              </a:spcBef>
              <a:spcAft>
                <a:spcPct val="0"/>
              </a:spcAft>
              <a:buFont typeface="Arial" pitchFamily="34" charset="0"/>
              <a:buChar char="•"/>
            </a:pPr>
            <a:endParaRPr lang="en-US" sz="1600" dirty="0" smtClean="0"/>
          </a:p>
          <a:p>
            <a:pPr lvl="0" algn="just" fontAlgn="base">
              <a:spcBef>
                <a:spcPct val="0"/>
              </a:spcBef>
              <a:spcAft>
                <a:spcPct val="0"/>
              </a:spcAft>
              <a:buFont typeface="Arial" pitchFamily="34" charset="0"/>
              <a:buChar char="•"/>
            </a:pPr>
            <a:r>
              <a:rPr lang="en-US" sz="1600" dirty="0" smtClean="0"/>
              <a:t>The doped composite films retained their superior catalytic activity for extended periods. It can also be concluded that silver acted as a very effective metal antibacterial agent as well as a kind of doping metal with boron, nitrogen in TiO</a:t>
            </a:r>
            <a:r>
              <a:rPr lang="en-US" sz="1600" baseline="-25000" dirty="0" smtClean="0"/>
              <a:t>2</a:t>
            </a:r>
            <a:r>
              <a:rPr lang="en-US" sz="1600" dirty="0" smtClean="0"/>
              <a:t> composite films.</a:t>
            </a:r>
          </a:p>
          <a:p>
            <a:pPr lvl="0" algn="just" fontAlgn="base">
              <a:spcBef>
                <a:spcPct val="0"/>
              </a:spcBef>
              <a:spcAft>
                <a:spcPct val="0"/>
              </a:spcAft>
              <a:buFont typeface="Arial" pitchFamily="34" charset="0"/>
              <a:buChar char="•"/>
            </a:pPr>
            <a:endParaRPr lang="en-US" sz="1600" dirty="0" smtClean="0"/>
          </a:p>
          <a:p>
            <a:pPr algn="just" fontAlgn="base">
              <a:spcBef>
                <a:spcPct val="0"/>
              </a:spcBef>
              <a:spcAft>
                <a:spcPct val="0"/>
              </a:spcAft>
            </a:pPr>
            <a:endParaRPr lang="en-US" sz="1600" b="1" dirty="0" smtClean="0">
              <a:latin typeface="Times New Roman" pitchFamily="18" charset="0"/>
              <a:cs typeface="Times New Roman" pitchFamily="18" charset="0"/>
            </a:endParaRPr>
          </a:p>
          <a:p>
            <a:pPr algn="just" fontAlgn="base">
              <a:spcBef>
                <a:spcPct val="0"/>
              </a:spcBef>
              <a:spcAft>
                <a:spcPct val="0"/>
              </a:spcAft>
            </a:pPr>
            <a:endParaRPr lang="en-US" sz="1600" b="1" dirty="0" smtClean="0">
              <a:latin typeface="Times New Roman" pitchFamily="18" charset="0"/>
              <a:cs typeface="Times New Roman" pitchFamily="18" charset="0"/>
            </a:endParaRPr>
          </a:p>
          <a:p>
            <a:pPr lvl="1" algn="just" fontAlgn="base">
              <a:spcBef>
                <a:spcPct val="0"/>
              </a:spcBef>
              <a:spcAft>
                <a:spcPct val="0"/>
              </a:spcAft>
            </a:pPr>
            <a:endParaRPr lang="en-US" sz="1600" b="1" dirty="0" smtClean="0">
              <a:solidFill>
                <a:srgbClr val="FF00FF"/>
              </a:solidFill>
              <a:latin typeface="Times New Roman" pitchFamily="18" charset="0"/>
              <a:cs typeface="Times New Roman" pitchFamily="18" charset="0"/>
            </a:endParaRPr>
          </a:p>
          <a:p>
            <a:pPr lvl="0" algn="just" fontAlgn="base">
              <a:spcBef>
                <a:spcPct val="0"/>
              </a:spcBef>
              <a:spcAft>
                <a:spcPct val="0"/>
              </a:spcAft>
              <a:buFont typeface="Arial" pitchFamily="34" charset="0"/>
              <a:buChar char="•"/>
            </a:pPr>
            <a:endParaRPr kumimoji="0" lang="en-US" sz="1600" b="1" i="0" strike="noStrike" cap="none" normalizeH="0" baseline="0" dirty="0" smtClean="0">
              <a:ln>
                <a:noFill/>
              </a:ln>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3124200"/>
          </a:xfrm>
        </p:spPr>
        <p:txBody>
          <a:bodyPr>
            <a:noAutofit/>
          </a:bodyPr>
          <a:lstStyle/>
          <a:p>
            <a:r>
              <a:rPr lang="en-US" sz="2400" b="1" dirty="0" smtClean="0">
                <a:solidFill>
                  <a:srgbClr val="FF0000"/>
                </a:solidFill>
                <a:latin typeface="Times New Roman" pitchFamily="18" charset="0"/>
                <a:cs typeface="Times New Roman" pitchFamily="18" charset="0"/>
              </a:rPr>
              <a:t>Acknowledgement</a:t>
            </a:r>
            <a:br>
              <a:rPr lang="en-US" sz="2400" b="1" dirty="0" smtClean="0">
                <a:solidFill>
                  <a:srgbClr val="FF0000"/>
                </a:solidFill>
                <a:latin typeface="Times New Roman" pitchFamily="18" charset="0"/>
                <a:cs typeface="Times New Roman" pitchFamily="18" charset="0"/>
              </a:rPr>
            </a:br>
            <a:r>
              <a:rPr lang="en-US" sz="1800" dirty="0" smtClean="0">
                <a:solidFill>
                  <a:srgbClr val="FF0000"/>
                </a:solidFill>
                <a:latin typeface="Times New Roman" pitchFamily="18" charset="0"/>
                <a:cs typeface="Times New Roman" pitchFamily="18" charset="0"/>
              </a:rPr>
              <a:t/>
            </a:r>
            <a:br>
              <a:rPr lang="en-US" sz="1800" dirty="0" smtClean="0">
                <a:solidFill>
                  <a:srgbClr val="FF0000"/>
                </a:solidFill>
                <a:latin typeface="Times New Roman" pitchFamily="18" charset="0"/>
                <a:cs typeface="Times New Roman" pitchFamily="18" charset="0"/>
              </a:rPr>
            </a:br>
            <a:r>
              <a:rPr lang="en-US" sz="1800" dirty="0" smtClean="0">
                <a:solidFill>
                  <a:srgbClr val="FF0000"/>
                </a:solidFill>
                <a:latin typeface="Times New Roman" pitchFamily="18" charset="0"/>
                <a:cs typeface="Times New Roman" pitchFamily="18" charset="0"/>
              </a:rPr>
              <a:t/>
            </a:r>
            <a:br>
              <a:rPr lang="en-US" sz="1800" dirty="0" smtClean="0">
                <a:solidFill>
                  <a:srgbClr val="FF0000"/>
                </a:solidFill>
                <a:latin typeface="Times New Roman" pitchFamily="18" charset="0"/>
                <a:cs typeface="Times New Roman" pitchFamily="18" charset="0"/>
              </a:rPr>
            </a:br>
            <a:r>
              <a:rPr lang="en-US" sz="1800" b="1" dirty="0" smtClean="0">
                <a:latin typeface="Times New Roman" pitchFamily="18" charset="0"/>
                <a:cs typeface="Times New Roman" pitchFamily="18" charset="0"/>
              </a:rPr>
              <a:t>E. </a:t>
            </a:r>
            <a:r>
              <a:rPr lang="en-US" sz="1800" b="1" dirty="0" err="1" smtClean="0">
                <a:latin typeface="Times New Roman" pitchFamily="18" charset="0"/>
                <a:cs typeface="Times New Roman" pitchFamily="18" charset="0"/>
              </a:rPr>
              <a:t>Bengu</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Rasim</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Ovali</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Oguz</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Gulseren</a:t>
            </a:r>
            <a:r>
              <a:rPr lang="en-US" sz="1800" b="1" dirty="0" smtClean="0">
                <a:latin typeface="Times New Roman" pitchFamily="18" charset="0"/>
                <a:cs typeface="Times New Roman" pitchFamily="18" charset="0"/>
              </a:rPr>
              <a:t> : </a:t>
            </a:r>
            <a:r>
              <a:rPr lang="en-US" sz="1800" b="1" dirty="0" err="1" smtClean="0">
                <a:solidFill>
                  <a:srgbClr val="00B050"/>
                </a:solidFill>
                <a:latin typeface="Times New Roman" pitchFamily="18" charset="0"/>
                <a:cs typeface="Times New Roman" pitchFamily="18" charset="0"/>
              </a:rPr>
              <a:t>Bilkent</a:t>
            </a:r>
            <a:r>
              <a:rPr lang="en-US" sz="1800" b="1" dirty="0" smtClean="0">
                <a:solidFill>
                  <a:srgbClr val="00B050"/>
                </a:solidFill>
                <a:latin typeface="Times New Roman" pitchFamily="18" charset="0"/>
                <a:cs typeface="Times New Roman" pitchFamily="18" charset="0"/>
              </a:rPr>
              <a:t> University, Turkey</a:t>
            </a:r>
            <a:br>
              <a:rPr lang="en-US" sz="1800" b="1" dirty="0" smtClean="0">
                <a:solidFill>
                  <a:srgbClr val="00B050"/>
                </a:solidFill>
                <a:latin typeface="Times New Roman" pitchFamily="18" charset="0"/>
                <a:cs typeface="Times New Roman" pitchFamily="18" charset="0"/>
              </a:rPr>
            </a:br>
            <a:r>
              <a:rPr lang="en-US" sz="1800" b="1" dirty="0" smtClean="0">
                <a:latin typeface="Times New Roman" pitchFamily="18" charset="0"/>
                <a:cs typeface="Times New Roman" pitchFamily="18" charset="0"/>
              </a:rPr>
              <a:t/>
            </a:r>
            <a:br>
              <a:rPr lang="en-US" sz="1800" b="1" dirty="0" smtClean="0">
                <a:latin typeface="Times New Roman" pitchFamily="18" charset="0"/>
                <a:cs typeface="Times New Roman" pitchFamily="18" charset="0"/>
              </a:rPr>
            </a:br>
            <a:r>
              <a:rPr lang="en-US" sz="1800" b="1" dirty="0" smtClean="0">
                <a:latin typeface="Times New Roman" pitchFamily="18" charset="0"/>
                <a:cs typeface="Times New Roman" pitchFamily="18" charset="0"/>
              </a:rPr>
              <a:t>M. M. R. </a:t>
            </a:r>
            <a:r>
              <a:rPr lang="en-US" sz="1800" b="1" dirty="0" err="1" smtClean="0">
                <a:latin typeface="Times New Roman" pitchFamily="18" charset="0"/>
                <a:cs typeface="Times New Roman" pitchFamily="18" charset="0"/>
              </a:rPr>
              <a:t>Mazumder</a:t>
            </a:r>
            <a:r>
              <a:rPr lang="en-US" sz="1800" b="1" dirty="0" smtClean="0">
                <a:latin typeface="Times New Roman" pitchFamily="18" charset="0"/>
                <a:cs typeface="Times New Roman" pitchFamily="18" charset="0"/>
              </a:rPr>
              <a:t>, M. S. Islam , </a:t>
            </a:r>
            <a:r>
              <a:rPr lang="en-US" sz="1800" b="1" dirty="0" err="1" smtClean="0">
                <a:latin typeface="Times New Roman" pitchFamily="18" charset="0"/>
                <a:cs typeface="Times New Roman" pitchFamily="18" charset="0"/>
              </a:rPr>
              <a:t>Sayed</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Ul</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Alam</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Shibly</a:t>
            </a:r>
            <a:r>
              <a:rPr lang="en-US" sz="1800" b="1" dirty="0" smtClean="0">
                <a:latin typeface="Times New Roman" pitchFamily="18" charset="0"/>
                <a:cs typeface="Times New Roman" pitchFamily="18" charset="0"/>
              </a:rPr>
              <a:t> , </a:t>
            </a:r>
            <a:r>
              <a:rPr lang="en-US" sz="1800" b="1" dirty="0" err="1" smtClean="0">
                <a:latin typeface="Times New Roman" pitchFamily="18" charset="0"/>
                <a:cs typeface="Times New Roman" pitchFamily="18" charset="0"/>
              </a:rPr>
              <a:t>Saiful</a:t>
            </a:r>
            <a:r>
              <a:rPr lang="en-US" sz="1800" b="1" dirty="0" smtClean="0">
                <a:latin typeface="Times New Roman" pitchFamily="18" charset="0"/>
                <a:cs typeface="Times New Roman" pitchFamily="18" charset="0"/>
              </a:rPr>
              <a:t> Islam , Md. </a:t>
            </a:r>
            <a:r>
              <a:rPr lang="en-US" sz="1800" b="1" dirty="0" err="1" smtClean="0">
                <a:latin typeface="Times New Roman" pitchFamily="18" charset="0"/>
                <a:cs typeface="Times New Roman" pitchFamily="18" charset="0"/>
              </a:rPr>
              <a:t>Motiur</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Rahaman</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Mazumder</a:t>
            </a:r>
            <a:r>
              <a:rPr lang="en-US" sz="1800" b="1" dirty="0" smtClean="0">
                <a:latin typeface="Times New Roman" pitchFamily="18" charset="0"/>
                <a:cs typeface="Times New Roman" pitchFamily="18" charset="0"/>
              </a:rPr>
              <a:t> , Md. </a:t>
            </a:r>
            <a:r>
              <a:rPr lang="en-US" sz="1800" b="1" dirty="0" err="1" smtClean="0">
                <a:latin typeface="Times New Roman" pitchFamily="18" charset="0"/>
                <a:cs typeface="Times New Roman" pitchFamily="18" charset="0"/>
              </a:rPr>
              <a:t>Saidul</a:t>
            </a:r>
            <a:r>
              <a:rPr lang="en-US" sz="1800" b="1" dirty="0" smtClean="0">
                <a:latin typeface="Times New Roman" pitchFamily="18" charset="0"/>
                <a:cs typeface="Times New Roman" pitchFamily="18" charset="0"/>
              </a:rPr>
              <a:t> Islam, M. </a:t>
            </a:r>
            <a:r>
              <a:rPr lang="en-US" sz="1800" b="1" dirty="0" err="1" smtClean="0">
                <a:latin typeface="Times New Roman" pitchFamily="18" charset="0"/>
                <a:cs typeface="Times New Roman" pitchFamily="18" charset="0"/>
              </a:rPr>
              <a:t>Jasim</a:t>
            </a:r>
            <a:r>
              <a:rPr lang="en-US" sz="1800" b="1" dirty="0" smtClean="0">
                <a:latin typeface="Times New Roman" pitchFamily="18" charset="0"/>
                <a:cs typeface="Times New Roman" pitchFamily="18" charset="0"/>
              </a:rPr>
              <a:t> Uddin , D. R. </a:t>
            </a:r>
            <a:r>
              <a:rPr lang="en-US" sz="1800" b="1" dirty="0" err="1" smtClean="0">
                <a:latin typeface="Times New Roman" pitchFamily="18" charset="0"/>
                <a:cs typeface="Times New Roman" pitchFamily="18" charset="0"/>
              </a:rPr>
              <a:t>Sarker</a:t>
            </a:r>
            <a:r>
              <a:rPr lang="en-US" sz="1800" b="1" dirty="0" smtClean="0">
                <a:latin typeface="Times New Roman" pitchFamily="18" charset="0"/>
                <a:cs typeface="Times New Roman" pitchFamily="18" charset="0"/>
              </a:rPr>
              <a:t>, Z. </a:t>
            </a:r>
            <a:r>
              <a:rPr lang="en-US" sz="1800" b="1" dirty="0" err="1" smtClean="0">
                <a:latin typeface="Times New Roman" pitchFamily="18" charset="0"/>
                <a:cs typeface="Times New Roman" pitchFamily="18" charset="0"/>
              </a:rPr>
              <a:t>Rahman</a:t>
            </a:r>
            <a:r>
              <a:rPr lang="en-US" sz="1800" b="1" dirty="0" smtClean="0">
                <a:latin typeface="Times New Roman" pitchFamily="18" charset="0"/>
                <a:cs typeface="Times New Roman" pitchFamily="18" charset="0"/>
              </a:rPr>
              <a:t>, M. A. </a:t>
            </a:r>
            <a:r>
              <a:rPr lang="en-US" sz="1800" b="1" dirty="0" err="1" smtClean="0">
                <a:latin typeface="Times New Roman" pitchFamily="18" charset="0"/>
                <a:cs typeface="Times New Roman" pitchFamily="18" charset="0"/>
              </a:rPr>
              <a:t>Hossain</a:t>
            </a:r>
            <a:r>
              <a:rPr lang="en-US" sz="1800" b="1" dirty="0" smtClean="0">
                <a:latin typeface="Times New Roman" pitchFamily="18" charset="0"/>
                <a:cs typeface="Times New Roman" pitchFamily="18" charset="0"/>
              </a:rPr>
              <a:t>, and M. Elias,: </a:t>
            </a:r>
            <a:br>
              <a:rPr lang="en-US" sz="1800" b="1" dirty="0" smtClean="0">
                <a:latin typeface="Times New Roman" pitchFamily="18" charset="0"/>
                <a:cs typeface="Times New Roman" pitchFamily="18" charset="0"/>
              </a:rPr>
            </a:br>
            <a:r>
              <a:rPr lang="en-US" sz="1800" b="1" dirty="0" smtClean="0">
                <a:solidFill>
                  <a:srgbClr val="00B050"/>
                </a:solidFill>
                <a:latin typeface="Times New Roman" pitchFamily="18" charset="0"/>
                <a:cs typeface="Times New Roman" pitchFamily="18" charset="0"/>
              </a:rPr>
              <a:t>Shahjalal University of Science and Technology, Bangladesh</a:t>
            </a:r>
            <a:r>
              <a:rPr lang="en-US" sz="1800" dirty="0" smtClean="0"/>
              <a:t/>
            </a:r>
            <a:br>
              <a:rPr lang="en-US" sz="1800" dirty="0" smtClean="0"/>
            </a:br>
            <a:endParaRPr lang="en-US" sz="1800" dirty="0">
              <a:solidFill>
                <a:srgbClr val="FF0000"/>
              </a:solidFill>
              <a:latin typeface="Times New Roman" pitchFamily="18" charset="0"/>
              <a:cs typeface="Times New Roman" pitchFamily="18" charset="0"/>
            </a:endParaRPr>
          </a:p>
        </p:txBody>
      </p:sp>
      <p:sp>
        <p:nvSpPr>
          <p:cNvPr id="3" name="Rectangle 61"/>
          <p:cNvSpPr>
            <a:spLocks noChangeArrowheads="1"/>
          </p:cNvSpPr>
          <p:nvPr/>
        </p:nvSpPr>
        <p:spPr bwMode="auto">
          <a:xfrm flipV="1">
            <a:off x="320675" y="9350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4" name="Rectangle 3"/>
          <p:cNvSpPr/>
          <p:nvPr/>
        </p:nvSpPr>
        <p:spPr>
          <a:xfrm>
            <a:off x="762000" y="4050268"/>
            <a:ext cx="8077200" cy="369332"/>
          </a:xfrm>
          <a:prstGeom prst="rect">
            <a:avLst/>
          </a:prstGeom>
        </p:spPr>
        <p:txBody>
          <a:bodyPr wrap="square">
            <a:spAutoFit/>
          </a:bodyPr>
          <a:lstStyle/>
          <a:p>
            <a:r>
              <a:rPr lang="en-US" dirty="0" smtClean="0">
                <a:latin typeface="Times New Roman" pitchFamily="18" charset="0"/>
                <a:cs typeface="Times New Roman" pitchFamily="18" charset="0"/>
              </a:rPr>
              <a:t>Md. Nizam. Uddin* et al </a:t>
            </a:r>
            <a:r>
              <a:rPr lang="en-US" i="1" dirty="0" smtClean="0">
                <a:latin typeface="Times New Roman" pitchFamily="18" charset="0"/>
                <a:cs typeface="Times New Roman" pitchFamily="18" charset="0"/>
              </a:rPr>
              <a:t>J. </a:t>
            </a:r>
            <a:r>
              <a:rPr lang="en-US" i="1" dirty="0" err="1" smtClean="0">
                <a:latin typeface="Times New Roman" pitchFamily="18" charset="0"/>
                <a:cs typeface="Times New Roman" pitchFamily="18" charset="0"/>
              </a:rPr>
              <a:t>Photochem</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Photobiol</a:t>
            </a:r>
            <a:r>
              <a:rPr lang="en-US" i="1" dirty="0" smtClean="0">
                <a:latin typeface="Times New Roman" pitchFamily="18" charset="0"/>
                <a:cs typeface="Times New Roman" pitchFamily="18" charset="0"/>
              </a:rPr>
              <a:t>. A: Chem.</a:t>
            </a:r>
            <a:r>
              <a:rPr lang="en-US" dirty="0" smtClean="0">
                <a:latin typeface="Times New Roman" pitchFamily="18" charset="0"/>
                <a:cs typeface="Times New Roman" pitchFamily="18" charset="0"/>
              </a:rPr>
              <a:t>, 254 (2013) 25-34.</a:t>
            </a:r>
            <a:endParaRPr lang="en-US" dirty="0">
              <a:latin typeface="Times New Roman" pitchFamily="18" charset="0"/>
              <a:cs typeface="Times New Roman" pitchFamily="18" charset="0"/>
            </a:endParaRPr>
          </a:p>
        </p:txBody>
      </p:sp>
      <p:sp>
        <p:nvSpPr>
          <p:cNvPr id="5" name="Title 1"/>
          <p:cNvSpPr txBox="1">
            <a:spLocks/>
          </p:cNvSpPr>
          <p:nvPr/>
        </p:nvSpPr>
        <p:spPr>
          <a:xfrm>
            <a:off x="381000" y="2971800"/>
            <a:ext cx="8382000" cy="1371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Recent related journal publications of my research group</a:t>
            </a:r>
            <a:endParaRPr kumimoji="0" lang="en-US" sz="1800" b="0"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6" name="Rectangle 5"/>
          <p:cNvSpPr/>
          <p:nvPr/>
        </p:nvSpPr>
        <p:spPr>
          <a:xfrm>
            <a:off x="762000" y="4431268"/>
            <a:ext cx="8839200" cy="369332"/>
          </a:xfrm>
          <a:prstGeom prst="rect">
            <a:avLst/>
          </a:prstGeom>
        </p:spPr>
        <p:txBody>
          <a:bodyPr wrap="square">
            <a:spAutoFit/>
          </a:bodyPr>
          <a:lstStyle/>
          <a:p>
            <a:r>
              <a:rPr lang="en-US" dirty="0" smtClean="0">
                <a:latin typeface="Times New Roman" pitchFamily="18" charset="0"/>
                <a:cs typeface="Times New Roman" pitchFamily="18" charset="0"/>
              </a:rPr>
              <a:t>M. J. Uddin, Md. Nizam Uddin et al, </a:t>
            </a:r>
            <a:r>
              <a:rPr lang="en-US" i="1" dirty="0" smtClean="0">
                <a:latin typeface="Times New Roman" pitchFamily="18" charset="0"/>
                <a:cs typeface="Times New Roman" pitchFamily="18" charset="0"/>
              </a:rPr>
              <a:t>International Nano Letter,</a:t>
            </a:r>
            <a:r>
              <a:rPr lang="en-US" dirty="0" smtClean="0">
                <a:latin typeface="Times New Roman" pitchFamily="18" charset="0"/>
                <a:cs typeface="Times New Roman" pitchFamily="18" charset="0"/>
              </a:rPr>
              <a:t> 3 (2013) 16.</a:t>
            </a:r>
            <a:endParaRPr lang="en-US" dirty="0">
              <a:latin typeface="Times New Roman" pitchFamily="18" charset="0"/>
              <a:cs typeface="Times New Roman" pitchFamily="18" charset="0"/>
            </a:endParaRPr>
          </a:p>
        </p:txBody>
      </p:sp>
      <p:sp>
        <p:nvSpPr>
          <p:cNvPr id="98305" name="Rectangle 1"/>
          <p:cNvSpPr>
            <a:spLocks noChangeArrowheads="1"/>
          </p:cNvSpPr>
          <p:nvPr/>
        </p:nvSpPr>
        <p:spPr bwMode="auto">
          <a:xfrm>
            <a:off x="0" y="5562600"/>
            <a:ext cx="686797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zh-CN" sz="1600" dirty="0" smtClean="0">
                <a:solidFill>
                  <a:srgbClr val="FF0000"/>
                </a:solidFill>
                <a:latin typeface="Times New Roman" pitchFamily="18" charset="0"/>
                <a:ea typeface="SimSun" pitchFamily="2" charset="-122"/>
                <a:cs typeface="Times New Roman" pitchFamily="18" charset="0"/>
              </a:rPr>
              <a:t>Submitted: </a:t>
            </a:r>
            <a:r>
              <a:rPr kumimoji="0" lang="en-US" altLang="zh-CN"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M. N. Uddin</a:t>
            </a:r>
            <a:r>
              <a:rPr kumimoji="0" lang="en-US" altLang="zh-CN" sz="1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et al</a:t>
            </a:r>
            <a:r>
              <a:rPr kumimoji="0" lang="en-US" altLang="zh-CN"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1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under review at </a:t>
            </a:r>
            <a:r>
              <a:rPr kumimoji="0" lang="en-US" altLang="zh-CN" sz="1600" b="1" i="1"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J. Crystal Growth</a:t>
            </a:r>
            <a:r>
              <a:rPr kumimoji="0" lang="en-US" altLang="zh-CN" sz="1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2014.</a:t>
            </a:r>
            <a:r>
              <a:rPr kumimoji="0" lang="en-US" altLang="zh-CN"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endParaRPr kumimoji="0" lang="en-US" altLang="zh-CN"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600" dirty="0" smtClean="0">
                <a:latin typeface="Times New Roman" pitchFamily="18" charset="0"/>
                <a:ea typeface="SimSun" pitchFamily="2" charset="-122"/>
                <a:cs typeface="Times New Roman" pitchFamily="18" charset="0"/>
              </a:rPr>
              <a:t>                   </a:t>
            </a:r>
            <a:r>
              <a:rPr kumimoji="0" lang="en-US" altLang="zh-CN" sz="16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M. N. Uddin</a:t>
            </a:r>
            <a:r>
              <a:rPr kumimoji="0" lang="en-US" altLang="zh-CN" sz="1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et al</a:t>
            </a:r>
            <a:r>
              <a:rPr kumimoji="0" lang="en-GB" altLang="zh-CN" sz="1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under review at </a:t>
            </a:r>
            <a:r>
              <a:rPr kumimoji="0" lang="en-US" altLang="zh-CN" sz="1600" b="1" i="1"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J. Appl. Surface Science</a:t>
            </a:r>
            <a:r>
              <a:rPr kumimoji="0" lang="en-US" altLang="zh-CN" sz="1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2014.</a:t>
            </a:r>
            <a:r>
              <a:rPr kumimoji="0" lang="en-GB" altLang="zh-CN" sz="1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endParaRPr kumimoji="0" lang="en-GB" altLang="zh-CN"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304801" y="533400"/>
            <a:ext cx="84582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400" b="1" i="0" u="sng"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rPr>
              <a:t>This research was funded by the following projects</a:t>
            </a:r>
          </a:p>
          <a:p>
            <a:pPr marL="514350" marR="0" lvl="0" indent="-514350" algn="just" defTabSz="914400" rtl="0" eaLnBrk="1" fontAlgn="base" latinLnBrk="0" hangingPunct="1">
              <a:lnSpc>
                <a:spcPct val="100000"/>
              </a:lnSpc>
              <a:spcBef>
                <a:spcPct val="0"/>
              </a:spcBef>
              <a:spcAft>
                <a:spcPct val="0"/>
              </a:spcAft>
              <a:buClrTx/>
              <a:buSzTx/>
              <a:tabLst/>
            </a:pPr>
            <a:endPar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endParaRPr>
          </a:p>
          <a:p>
            <a:pPr marL="514350" marR="0" lvl="0" indent="-514350" algn="just" defTabSz="914400" rtl="0" eaLnBrk="1" fontAlgn="base" latinLnBrk="0" hangingPunct="1">
              <a:lnSpc>
                <a:spcPct val="100000"/>
              </a:lnSpc>
              <a:spcBef>
                <a:spcPct val="0"/>
              </a:spcBef>
              <a:spcAft>
                <a:spcPct val="0"/>
              </a:spcAft>
              <a:buClrTx/>
              <a:buSzTx/>
              <a:tabLst/>
            </a:pPr>
            <a:r>
              <a:rPr kumimoji="0" lang="en-US" altLang="ko-KR" sz="2400" b="0" i="0" u="none" strike="noStrike" cap="none" normalizeH="0" baseline="0" dirty="0" err="1" smtClean="0">
                <a:ln>
                  <a:noFill/>
                </a:ln>
                <a:solidFill>
                  <a:srgbClr val="333333"/>
                </a:solidFill>
                <a:effectLst/>
                <a:latin typeface="Times New Roman" pitchFamily="18" charset="0"/>
                <a:ea typeface="BatangChe" pitchFamily="49" charset="-127"/>
                <a:cs typeface="Times New Roman" pitchFamily="18" charset="0"/>
              </a:rPr>
              <a:t>i</a:t>
            </a:r>
            <a:r>
              <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rPr>
              <a:t>. The world Academy of Sciences, Italy (Undertaken by UNESCO)</a:t>
            </a:r>
          </a:p>
          <a:p>
            <a:pPr marL="514350" marR="0" lvl="0" indent="-514350" algn="just" defTabSz="914400" rtl="0" eaLnBrk="1" fontAlgn="base" latinLnBrk="0" hangingPunct="1">
              <a:lnSpc>
                <a:spcPct val="100000"/>
              </a:lnSpc>
              <a:spcBef>
                <a:spcPct val="0"/>
              </a:spcBef>
              <a:spcAft>
                <a:spcPct val="0"/>
              </a:spcAft>
              <a:buClrTx/>
              <a:buSzTx/>
              <a:tabLst/>
            </a:pPr>
            <a:endPar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endParaRPr>
          </a:p>
          <a:p>
            <a:pPr marL="514350" marR="0" lvl="0" indent="-514350" algn="just" defTabSz="914400" rtl="0" eaLnBrk="1" fontAlgn="base" latinLnBrk="0" hangingPunct="1">
              <a:lnSpc>
                <a:spcPct val="100000"/>
              </a:lnSpc>
              <a:spcBef>
                <a:spcPct val="0"/>
              </a:spcBef>
              <a:spcAft>
                <a:spcPct val="0"/>
              </a:spcAft>
              <a:buClrTx/>
              <a:buSzTx/>
              <a:tabLst/>
            </a:pPr>
            <a:r>
              <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rPr>
              <a:t>ii.  University Grant Commission</a:t>
            </a:r>
            <a:r>
              <a:rPr kumimoji="0" lang="en-US" altLang="ko-KR" sz="2400" b="0" i="0" u="none" strike="noStrike" cap="none" normalizeH="0" dirty="0" smtClean="0">
                <a:ln>
                  <a:noFill/>
                </a:ln>
                <a:solidFill>
                  <a:srgbClr val="333333"/>
                </a:solidFill>
                <a:effectLst/>
                <a:latin typeface="Times New Roman" pitchFamily="18" charset="0"/>
                <a:ea typeface="BatangChe" pitchFamily="49" charset="-127"/>
                <a:cs typeface="Times New Roman" pitchFamily="18" charset="0"/>
              </a:rPr>
              <a:t> of Bangladesh,</a:t>
            </a:r>
            <a:endPar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altLang="ko-KR" sz="2400" dirty="0" smtClean="0">
              <a:solidFill>
                <a:srgbClr val="333333"/>
              </a:solidFill>
              <a:latin typeface="Times New Roman" pitchFamily="18" charset="0"/>
              <a:ea typeface="BatangChe" pitchFamily="49" charset="-127"/>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altLang="ko-KR" sz="2400" dirty="0" smtClean="0">
                <a:solidFill>
                  <a:srgbClr val="333333"/>
                </a:solidFill>
                <a:latin typeface="Times New Roman" pitchFamily="18" charset="0"/>
                <a:ea typeface="BatangChe" pitchFamily="49" charset="-127"/>
                <a:cs typeface="Times New Roman" pitchFamily="18" charset="0"/>
              </a:rPr>
              <a:t>iii. </a:t>
            </a:r>
            <a:r>
              <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rPr>
              <a:t>Research Center, Shahjalal University of Science and Technology,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ko-KR" sz="2400" b="0" i="0" u="none" strike="noStrike" cap="none" normalizeH="0" baseline="0" dirty="0" smtClean="0">
                <a:ln>
                  <a:noFill/>
                </a:ln>
                <a:solidFill>
                  <a:srgbClr val="333333"/>
                </a:solidFill>
                <a:effectLst/>
                <a:latin typeface="Times New Roman" pitchFamily="18" charset="0"/>
                <a:ea typeface="BatangChe" pitchFamily="49" charset="-127"/>
                <a:cs typeface="Times New Roman" pitchFamily="18" charset="0"/>
              </a:rPr>
              <a:t>iv. Ministry of Science and Technology,</a:t>
            </a:r>
            <a:r>
              <a:rPr kumimoji="0" lang="en-US" altLang="ko-KR" sz="2400" b="0" i="0" u="none" strike="noStrike" cap="none" normalizeH="0" dirty="0" smtClean="0">
                <a:ln>
                  <a:noFill/>
                </a:ln>
                <a:solidFill>
                  <a:srgbClr val="333333"/>
                </a:solidFill>
                <a:effectLst/>
                <a:latin typeface="Times New Roman" pitchFamily="18" charset="0"/>
                <a:ea typeface="BatangChe" pitchFamily="49" charset="-127"/>
                <a:cs typeface="Times New Roman" pitchFamily="18" charset="0"/>
              </a:rPr>
              <a:t> Bangladesh, and</a:t>
            </a:r>
          </a:p>
          <a:p>
            <a:pPr marL="0" marR="0" lvl="0" indent="0" algn="just" defTabSz="914400" rtl="0" eaLnBrk="1" fontAlgn="base" latinLnBrk="0" hangingPunct="1">
              <a:lnSpc>
                <a:spcPct val="100000"/>
              </a:lnSpc>
              <a:spcBef>
                <a:spcPct val="0"/>
              </a:spcBef>
              <a:spcAft>
                <a:spcPct val="0"/>
              </a:spcAft>
              <a:buClrTx/>
              <a:buSzTx/>
              <a:buFontTx/>
              <a:buNone/>
              <a:tabLst/>
            </a:pPr>
            <a:endParaRPr lang="en-US" altLang="ko-KR" sz="2400" dirty="0" smtClean="0">
              <a:solidFill>
                <a:srgbClr val="333333"/>
              </a:solidFill>
              <a:latin typeface="Times New Roman" pitchFamily="18" charset="0"/>
              <a:ea typeface="BatangChe" pitchFamily="49" charset="-127"/>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altLang="ko-KR" sz="2400" dirty="0" smtClean="0">
                <a:solidFill>
                  <a:srgbClr val="333333"/>
                </a:solidFill>
                <a:latin typeface="Times New Roman" pitchFamily="18" charset="0"/>
                <a:ea typeface="BatangChe" pitchFamily="49" charset="-127"/>
                <a:cs typeface="Times New Roman" pitchFamily="18" charset="0"/>
              </a:rPr>
              <a:t>v.  </a:t>
            </a:r>
            <a:r>
              <a:rPr lang="en-US" altLang="ko-KR" sz="2400" dirty="0" err="1" smtClean="0">
                <a:solidFill>
                  <a:srgbClr val="333333"/>
                </a:solidFill>
                <a:latin typeface="Times New Roman" pitchFamily="18" charset="0"/>
                <a:ea typeface="BatangChe" pitchFamily="49" charset="-127"/>
                <a:cs typeface="Times New Roman" pitchFamily="18" charset="0"/>
              </a:rPr>
              <a:t>Bilkent</a:t>
            </a:r>
            <a:r>
              <a:rPr lang="en-US" altLang="ko-KR" sz="2400" dirty="0" smtClean="0">
                <a:solidFill>
                  <a:srgbClr val="333333"/>
                </a:solidFill>
                <a:latin typeface="Times New Roman" pitchFamily="18" charset="0"/>
                <a:ea typeface="BatangChe" pitchFamily="49" charset="-127"/>
                <a:cs typeface="Times New Roman" pitchFamily="18" charset="0"/>
              </a:rPr>
              <a:t> University via Ministry of Defense, Turkey.</a:t>
            </a:r>
            <a:endParaRPr kumimoji="0" lang="en-US" altLang="ko-KR" sz="2400" b="0" i="0" u="none" strike="noStrike" cap="none" normalizeH="0" dirty="0" smtClean="0">
              <a:ln>
                <a:noFill/>
              </a:ln>
              <a:solidFill>
                <a:srgbClr val="333333"/>
              </a:solidFill>
              <a:effectLst/>
              <a:latin typeface="Times New Roman" pitchFamily="18" charset="0"/>
              <a:ea typeface="BatangChe" pitchFamily="49" charset="-127"/>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ko-KR"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7284" name="Picture 4" descr="http://www.ugc.gov.bd/images/logo.jpg"/>
          <p:cNvPicPr>
            <a:picLocks noChangeAspect="1" noChangeArrowheads="1"/>
          </p:cNvPicPr>
          <p:nvPr/>
        </p:nvPicPr>
        <p:blipFill>
          <a:blip r:embed="rId2"/>
          <a:srcRect/>
          <a:stretch>
            <a:fillRect/>
          </a:stretch>
        </p:blipFill>
        <p:spPr bwMode="auto">
          <a:xfrm>
            <a:off x="1066800" y="5773420"/>
            <a:ext cx="4277970" cy="655956"/>
          </a:xfrm>
          <a:prstGeom prst="rect">
            <a:avLst/>
          </a:prstGeom>
          <a:noFill/>
        </p:spPr>
      </p:pic>
      <p:pic>
        <p:nvPicPr>
          <p:cNvPr id="97286" name="Picture 6" descr="http://upload.wikimedia.org/wikipedia/bn/thumb/8/81/%E0%A6%B6%E0%A6%BE%E0%A6%B9%E0%A6%9C%E0%A6%BE%E0%A6%B2%E0%A6%BE%E0%A6%B2_%E0%A6%AC%E0%A6%BF%E0%A6%9C%E0%A7%8D%E0%A6%9E%E0%A6%BE%E0%A6%A8_%E0%A6%93_%E0%A6%AA%E0%A7%8D%E0%A6%B0%E0%A6%AF%E0%A7%81%E0%A6%95%E0%A7%8D%E0%A6%A4%E0%A6%BF_%E0%A6%AC%E0%A6%BF%E0%A6%B6%E0%A7%8D%E0%A6%AC%E0%A6%AC%E0%A6%BF%E0%A6%A6%E0%A7%8D%E0%A6%AF%E0%A6%BE%E0%A6%B2%E0%A6%AF%E0%A6%BC%E0%A7%87%E0%A6%B0_%E0%A6%B2%E0%A7%8B%E0%A6%97%E0%A7%8B.svg/640px-%E0%A6%B6%E0%A6%BE%E0%A6%B9%E0%A6%9C%E0%A6%BE%E0%A6%B2%E0%A6%BE%E0%A6%B2_%E0%A6%AC%E0%A6%BF%E0%A6%9C%E0%A7%8D%E0%A6%9E%E0%A6%BE%E0%A6%A8_%E0%A6%93_%E0%A6%AA%E0%A7%8D%E0%A6%B0%E0%A6%AF%E0%A7%81%E0%A6%95%E0%A7%8D%E0%A6%A4%E0%A6%BF_%E0%A6%AC%E0%A6%BF%E0%A6%B6%E0%A7%8D%E0%A6%AC%E0%A6%AC%E0%A6%BF%E0%A6%A6%E0%A7%8D%E0%A6%AF%E0%A6%BE%E0%A6%B2%E0%A6%AF%E0%A6%BC%E0%A7%87%E0%A6%B0_%E0%A6%B2%E0%A7%8B%E0%A6%97%E0%A7%8B.svg.png"/>
          <p:cNvPicPr>
            <a:picLocks noChangeAspect="1" noChangeArrowheads="1"/>
          </p:cNvPicPr>
          <p:nvPr/>
        </p:nvPicPr>
        <p:blipFill>
          <a:blip r:embed="rId3" cstate="print"/>
          <a:srcRect/>
          <a:stretch>
            <a:fillRect/>
          </a:stretch>
        </p:blipFill>
        <p:spPr bwMode="auto">
          <a:xfrm>
            <a:off x="5410200" y="5410200"/>
            <a:ext cx="1219200" cy="1219200"/>
          </a:xfrm>
          <a:prstGeom prst="rect">
            <a:avLst/>
          </a:prstGeom>
          <a:noFill/>
        </p:spPr>
      </p:pic>
      <p:pic>
        <p:nvPicPr>
          <p:cNvPr id="6" name="Picture 11" descr="Bilkent_logo.jpg"/>
          <p:cNvPicPr>
            <a:picLocks noChangeAspect="1"/>
          </p:cNvPicPr>
          <p:nvPr/>
        </p:nvPicPr>
        <p:blipFill>
          <a:blip r:embed="rId4">
            <a:clrChange>
              <a:clrFrom>
                <a:srgbClr val="FFFFFF"/>
              </a:clrFrom>
              <a:clrTo>
                <a:srgbClr val="FFFFFF">
                  <a:alpha val="0"/>
                </a:srgbClr>
              </a:clrTo>
            </a:clrChange>
            <a:lum contrast="18000"/>
          </a:blip>
          <a:srcRect/>
          <a:stretch>
            <a:fillRect/>
          </a:stretch>
        </p:blipFill>
        <p:spPr bwMode="auto">
          <a:xfrm>
            <a:off x="7998460" y="5486400"/>
            <a:ext cx="993140" cy="1295400"/>
          </a:xfrm>
          <a:prstGeom prst="rect">
            <a:avLst/>
          </a:prstGeom>
          <a:noFill/>
          <a:ln w="9525">
            <a:noFill/>
            <a:miter lim="800000"/>
            <a:headEnd/>
            <a:tailEnd/>
          </a:ln>
        </p:spPr>
      </p:pic>
      <p:pic>
        <p:nvPicPr>
          <p:cNvPr id="97288" name="Picture 8" descr="Home"/>
          <p:cNvPicPr>
            <a:picLocks noChangeAspect="1" noChangeArrowheads="1"/>
          </p:cNvPicPr>
          <p:nvPr/>
        </p:nvPicPr>
        <p:blipFill>
          <a:blip r:embed="rId5"/>
          <a:srcRect/>
          <a:stretch>
            <a:fillRect/>
          </a:stretch>
        </p:blipFill>
        <p:spPr bwMode="auto">
          <a:xfrm>
            <a:off x="6705600" y="5499463"/>
            <a:ext cx="1123950" cy="1091837"/>
          </a:xfrm>
          <a:prstGeom prst="rect">
            <a:avLst/>
          </a:prstGeom>
          <a:noFill/>
        </p:spPr>
      </p:pic>
      <p:pic>
        <p:nvPicPr>
          <p:cNvPr id="97282" name="Picture 2" descr="http://twas.org/sites/all/themes/twas/logo.png"/>
          <p:cNvPicPr>
            <a:picLocks noChangeAspect="1" noChangeArrowheads="1"/>
          </p:cNvPicPr>
          <p:nvPr/>
        </p:nvPicPr>
        <p:blipFill>
          <a:blip r:embed="rId6"/>
          <a:srcRect/>
          <a:stretch>
            <a:fillRect/>
          </a:stretch>
        </p:blipFill>
        <p:spPr bwMode="auto">
          <a:xfrm>
            <a:off x="76200" y="5715000"/>
            <a:ext cx="1219200" cy="54474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6" descr="http://upload.wikimedia.org/wikipedia/commons/e/e1/National_Parliament_of_Bangladesh_at_night.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Rectangle 9"/>
          <p:cNvSpPr>
            <a:spLocks noChangeArrowheads="1"/>
          </p:cNvSpPr>
          <p:nvPr/>
        </p:nvSpPr>
        <p:spPr bwMode="auto">
          <a:xfrm>
            <a:off x="0" y="5859463"/>
            <a:ext cx="9144000" cy="769441"/>
          </a:xfrm>
          <a:prstGeom prst="rect">
            <a:avLst/>
          </a:prstGeom>
          <a:noFill/>
          <a:ln w="9525">
            <a:noFill/>
            <a:miter lim="800000"/>
            <a:headEnd/>
            <a:tailEnd/>
          </a:ln>
        </p:spPr>
        <p:txBody>
          <a:bodyPr>
            <a:spAutoFit/>
          </a:bodyPr>
          <a:lstStyle/>
          <a:p>
            <a:pPr algn="ctr"/>
            <a:r>
              <a:rPr lang="en-US" sz="4400" dirty="0">
                <a:solidFill>
                  <a:schemeClr val="bg1"/>
                </a:solidFill>
                <a:latin typeface="Blackadder ITC" pitchFamily="82" charset="0"/>
              </a:rPr>
              <a:t>National Parliament House of Bangladesh</a:t>
            </a:r>
          </a:p>
        </p:txBody>
      </p:sp>
      <p:sp>
        <p:nvSpPr>
          <p:cNvPr id="20485"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l" eaLnBrk="1" hangingPunct="1"/>
            <a:endParaRPr lang="en-US" sz="1800" baseline="0">
              <a:latin typeface="Arial" pitchFamily="34" charset="0"/>
              <a:cs typeface="Arial" pitchFamily="34" charset="0"/>
            </a:endParaRPr>
          </a:p>
        </p:txBody>
      </p:sp>
      <p:sp>
        <p:nvSpPr>
          <p:cNvPr id="12" name="Title 1"/>
          <p:cNvSpPr txBox="1">
            <a:spLocks/>
          </p:cNvSpPr>
          <p:nvPr/>
        </p:nvSpPr>
        <p:spPr bwMode="auto">
          <a:xfrm>
            <a:off x="762000" y="0"/>
            <a:ext cx="7772400" cy="1143000"/>
          </a:xfrm>
          <a:prstGeom prst="rect">
            <a:avLst/>
          </a:prstGeom>
          <a:noFill/>
          <a:ln w="9525">
            <a:noFill/>
            <a:miter lim="800000"/>
            <a:headEnd/>
            <a:tailEnd/>
          </a:ln>
        </p:spPr>
        <p:txBody>
          <a:bodyPr anchor="ctr"/>
          <a:lstStyle/>
          <a:p>
            <a:pPr>
              <a:defRPr/>
            </a:pPr>
            <a:r>
              <a:rPr kumimoji="1" lang="en-US" sz="4400" kern="0" baseline="0" dirty="0">
                <a:solidFill>
                  <a:schemeClr val="bg1"/>
                </a:solidFill>
                <a:latin typeface="Blackadder ITC" pitchFamily="82" charset="0"/>
                <a:ea typeface="+mj-ea"/>
                <a:cs typeface="+mj-cs"/>
              </a:rPr>
              <a:t>Thank you very much for your attention!</a:t>
            </a:r>
          </a:p>
        </p:txBody>
      </p:sp>
      <p:pic>
        <p:nvPicPr>
          <p:cNvPr id="20487" name="Picture 16"/>
          <p:cNvPicPr>
            <a:picLocks noChangeAspect="1" noChangeArrowheads="1"/>
          </p:cNvPicPr>
          <p:nvPr/>
        </p:nvPicPr>
        <p:blipFill>
          <a:blip r:embed="rId4"/>
          <a:srcRect/>
          <a:stretch>
            <a:fillRect/>
          </a:stretch>
        </p:blipFill>
        <p:spPr bwMode="auto">
          <a:xfrm>
            <a:off x="8610600" y="6380163"/>
            <a:ext cx="1752600" cy="477837"/>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upload.wikimedia.org/wikipedia/bn/thumb/c/cd/%E0%A6%B6%E0%A6%BE%E0%A6%AC%E0%A6%BF%E0%A6%AA%E0%A7%8D%E0%A6%B0%E0%A6%AC%E0%A6%BF_%E0%A7%A7%E0%A6%95%E0%A6%BF%E0%A6%B2%E0%A7%8B%E0%A6%AE%E0%A6%BF%E0%A6%9F%E0%A6%BE%E0%A6%B0.jpeg/300px-%E0%A6%B6%E0%A6%BE%E0%A6%AC%E0%A6%BF%E0%A6%AA%E0%A7%8D%E0%A6%B0%E0%A6%AC%E0%A6%BF_%E0%A7%A7%E0%A6%95%E0%A6%BF%E0%A6%B2%E0%A7%8B%E0%A6%AE%E0%A6%BF%E0%A6%9F%E0%A6%BE%E0%A6%B0.jpeg"/>
          <p:cNvPicPr>
            <a:picLocks noChangeAspect="1" noChangeArrowheads="1"/>
          </p:cNvPicPr>
          <p:nvPr/>
        </p:nvPicPr>
        <p:blipFill>
          <a:blip r:embed="rId2"/>
          <a:srcRect/>
          <a:stretch>
            <a:fillRect/>
          </a:stretch>
        </p:blipFill>
        <p:spPr bwMode="auto">
          <a:xfrm>
            <a:off x="152400" y="676275"/>
            <a:ext cx="2857500" cy="2143125"/>
          </a:xfrm>
          <a:prstGeom prst="rect">
            <a:avLst/>
          </a:prstGeom>
          <a:noFill/>
        </p:spPr>
      </p:pic>
      <p:sp>
        <p:nvSpPr>
          <p:cNvPr id="4" name="Rectangle 3"/>
          <p:cNvSpPr/>
          <p:nvPr/>
        </p:nvSpPr>
        <p:spPr>
          <a:xfrm>
            <a:off x="228600" y="3212068"/>
            <a:ext cx="2992871" cy="369332"/>
          </a:xfrm>
          <a:prstGeom prst="rect">
            <a:avLst/>
          </a:prstGeom>
        </p:spPr>
        <p:txBody>
          <a:bodyPr wrap="none">
            <a:spAutoFit/>
          </a:bodyPr>
          <a:lstStyle/>
          <a:p>
            <a:r>
              <a:rPr lang="en-US" dirty="0" smtClean="0"/>
              <a:t>Entrance way to SUST campus</a:t>
            </a:r>
            <a:endParaRPr lang="en-US" dirty="0"/>
          </a:p>
        </p:txBody>
      </p:sp>
      <p:pic>
        <p:nvPicPr>
          <p:cNvPr id="96260" name="Picture 4" descr="http://upload.wikimedia.org/wikipedia/en/thumb/0/04/SUST_Sculpture.jpg/250px-SUST_Sculpture.jpg"/>
          <p:cNvPicPr>
            <a:picLocks noChangeAspect="1" noChangeArrowheads="1"/>
          </p:cNvPicPr>
          <p:nvPr/>
        </p:nvPicPr>
        <p:blipFill>
          <a:blip r:embed="rId3"/>
          <a:srcRect/>
          <a:stretch>
            <a:fillRect/>
          </a:stretch>
        </p:blipFill>
        <p:spPr bwMode="auto">
          <a:xfrm>
            <a:off x="3124200" y="685800"/>
            <a:ext cx="2776204" cy="2076602"/>
          </a:xfrm>
          <a:prstGeom prst="rect">
            <a:avLst/>
          </a:prstGeom>
          <a:noFill/>
        </p:spPr>
      </p:pic>
      <p:sp>
        <p:nvSpPr>
          <p:cNvPr id="6" name="Rectangle 5"/>
          <p:cNvSpPr/>
          <p:nvPr/>
        </p:nvSpPr>
        <p:spPr>
          <a:xfrm>
            <a:off x="3275472" y="3011269"/>
            <a:ext cx="2591928" cy="646331"/>
          </a:xfrm>
          <a:prstGeom prst="rect">
            <a:avLst/>
          </a:prstGeom>
        </p:spPr>
        <p:txBody>
          <a:bodyPr wrap="none">
            <a:spAutoFit/>
          </a:bodyPr>
          <a:lstStyle/>
          <a:p>
            <a:r>
              <a:rPr lang="en-US" dirty="0" smtClean="0"/>
              <a:t>Liberation War Memorial </a:t>
            </a:r>
          </a:p>
          <a:p>
            <a:r>
              <a:rPr lang="en-US" i="1" dirty="0" smtClean="0"/>
              <a:t>'71 at SUST</a:t>
            </a:r>
            <a:endParaRPr lang="en-US" dirty="0"/>
          </a:p>
        </p:txBody>
      </p:sp>
      <p:pic>
        <p:nvPicPr>
          <p:cNvPr id="96262" name="Picture 6" descr="http://upload.wikimedia.org/wikipedia/en/thumb/4/4a/Pahela_Baisakh_Mascots.jpg/250px-Pahela_Baisakh_Mascots.jpg"/>
          <p:cNvPicPr>
            <a:picLocks noChangeAspect="1" noChangeArrowheads="1"/>
          </p:cNvPicPr>
          <p:nvPr/>
        </p:nvPicPr>
        <p:blipFill>
          <a:blip r:embed="rId4"/>
          <a:srcRect/>
          <a:stretch>
            <a:fillRect/>
          </a:stretch>
        </p:blipFill>
        <p:spPr bwMode="auto">
          <a:xfrm>
            <a:off x="6019800" y="685800"/>
            <a:ext cx="2965868" cy="1981200"/>
          </a:xfrm>
          <a:prstGeom prst="rect">
            <a:avLst/>
          </a:prstGeom>
          <a:noFill/>
        </p:spPr>
      </p:pic>
      <p:sp>
        <p:nvSpPr>
          <p:cNvPr id="8" name="Rectangle 7"/>
          <p:cNvSpPr/>
          <p:nvPr/>
        </p:nvSpPr>
        <p:spPr>
          <a:xfrm>
            <a:off x="6096000" y="2810470"/>
            <a:ext cx="2895600" cy="923330"/>
          </a:xfrm>
          <a:prstGeom prst="rect">
            <a:avLst/>
          </a:prstGeom>
        </p:spPr>
        <p:txBody>
          <a:bodyPr wrap="square">
            <a:spAutoFit/>
          </a:bodyPr>
          <a:lstStyle/>
          <a:p>
            <a:r>
              <a:rPr lang="en-US" dirty="0" smtClean="0"/>
              <a:t>Mascots made by the Architecture students of SUST for a national festival</a:t>
            </a:r>
            <a:endParaRPr lang="en-US" dirty="0"/>
          </a:p>
        </p:txBody>
      </p:sp>
      <p:pic>
        <p:nvPicPr>
          <p:cNvPr id="96266" name="Picture 10" descr="http://upload.wikimedia.org/wikipedia/en/thumb/0/0e/SUST_B_Building.jpg/250px-SUST_B_Building.jpg"/>
          <p:cNvPicPr>
            <a:picLocks noChangeAspect="1" noChangeArrowheads="1"/>
          </p:cNvPicPr>
          <p:nvPr/>
        </p:nvPicPr>
        <p:blipFill>
          <a:blip r:embed="rId5"/>
          <a:srcRect/>
          <a:stretch>
            <a:fillRect/>
          </a:stretch>
        </p:blipFill>
        <p:spPr bwMode="auto">
          <a:xfrm>
            <a:off x="3276600" y="4000499"/>
            <a:ext cx="2381250" cy="1790701"/>
          </a:xfrm>
          <a:prstGeom prst="rect">
            <a:avLst/>
          </a:prstGeom>
          <a:noFill/>
        </p:spPr>
      </p:pic>
      <p:sp>
        <p:nvSpPr>
          <p:cNvPr id="12" name="Rectangle 11"/>
          <p:cNvSpPr/>
          <p:nvPr/>
        </p:nvSpPr>
        <p:spPr>
          <a:xfrm>
            <a:off x="3195194" y="5955268"/>
            <a:ext cx="2672206" cy="369332"/>
          </a:xfrm>
          <a:prstGeom prst="rect">
            <a:avLst/>
          </a:prstGeom>
        </p:spPr>
        <p:txBody>
          <a:bodyPr wrap="none">
            <a:spAutoFit/>
          </a:bodyPr>
          <a:lstStyle/>
          <a:p>
            <a:r>
              <a:rPr lang="en-US" dirty="0" smtClean="0"/>
              <a:t>Academic building of SUST</a:t>
            </a:r>
            <a:endParaRPr lang="en-US" dirty="0"/>
          </a:p>
        </p:txBody>
      </p:sp>
      <p:pic>
        <p:nvPicPr>
          <p:cNvPr id="96268" name="Picture 12" descr="http://upload.wikimedia.org/wikipedia/commons/thumb/3/3e/Sust_library4.jpg/250px-Sust_library4.jpg"/>
          <p:cNvPicPr>
            <a:picLocks noChangeAspect="1" noChangeArrowheads="1"/>
          </p:cNvPicPr>
          <p:nvPr/>
        </p:nvPicPr>
        <p:blipFill>
          <a:blip r:embed="rId6"/>
          <a:srcRect/>
          <a:stretch>
            <a:fillRect/>
          </a:stretch>
        </p:blipFill>
        <p:spPr bwMode="auto">
          <a:xfrm>
            <a:off x="5906579" y="3962400"/>
            <a:ext cx="2875472" cy="1828800"/>
          </a:xfrm>
          <a:prstGeom prst="rect">
            <a:avLst/>
          </a:prstGeom>
          <a:noFill/>
        </p:spPr>
      </p:pic>
      <p:sp>
        <p:nvSpPr>
          <p:cNvPr id="14" name="Rectangle 13"/>
          <p:cNvSpPr/>
          <p:nvPr/>
        </p:nvSpPr>
        <p:spPr>
          <a:xfrm>
            <a:off x="6019800" y="5879068"/>
            <a:ext cx="2548455" cy="369332"/>
          </a:xfrm>
          <a:prstGeom prst="rect">
            <a:avLst/>
          </a:prstGeom>
        </p:spPr>
        <p:txBody>
          <a:bodyPr wrap="none">
            <a:spAutoFit/>
          </a:bodyPr>
          <a:lstStyle/>
          <a:p>
            <a:r>
              <a:rPr lang="en-US" dirty="0" smtClean="0"/>
              <a:t>University Central Library</a:t>
            </a:r>
            <a:endParaRPr lang="en-US" dirty="0"/>
          </a:p>
        </p:txBody>
      </p:sp>
      <p:pic>
        <p:nvPicPr>
          <p:cNvPr id="15" name="Picture 2" descr="http://upload.wikimedia.org/wikipedia/en/thumb/3/3f/SUST_Hall_1.jpg/250px-SUST_Hall_1.jpg"/>
          <p:cNvPicPr>
            <a:picLocks noChangeAspect="1" noChangeArrowheads="1"/>
          </p:cNvPicPr>
          <p:nvPr/>
        </p:nvPicPr>
        <p:blipFill>
          <a:blip r:embed="rId7"/>
          <a:srcRect/>
          <a:stretch>
            <a:fillRect/>
          </a:stretch>
        </p:blipFill>
        <p:spPr bwMode="auto">
          <a:xfrm>
            <a:off x="286206" y="4038600"/>
            <a:ext cx="2609394" cy="1743075"/>
          </a:xfrm>
          <a:prstGeom prst="rect">
            <a:avLst/>
          </a:prstGeom>
          <a:noFill/>
        </p:spPr>
      </p:pic>
      <p:sp>
        <p:nvSpPr>
          <p:cNvPr id="16" name="Rectangle 15"/>
          <p:cNvSpPr/>
          <p:nvPr/>
        </p:nvSpPr>
        <p:spPr>
          <a:xfrm>
            <a:off x="762000" y="5867400"/>
            <a:ext cx="1477777" cy="369332"/>
          </a:xfrm>
          <a:prstGeom prst="rect">
            <a:avLst/>
          </a:prstGeom>
        </p:spPr>
        <p:txBody>
          <a:bodyPr wrap="none">
            <a:spAutoFit/>
          </a:bodyPr>
          <a:lstStyle/>
          <a:p>
            <a:r>
              <a:rPr lang="en-US" dirty="0" smtClean="0"/>
              <a:t>Students' Hall</a:t>
            </a:r>
            <a:endParaRPr lang="en-US" dirty="0"/>
          </a:p>
        </p:txBody>
      </p:sp>
      <p:sp>
        <p:nvSpPr>
          <p:cNvPr id="18" name="TextBox 17"/>
          <p:cNvSpPr txBox="1"/>
          <p:nvPr/>
        </p:nvSpPr>
        <p:spPr>
          <a:xfrm>
            <a:off x="2362200" y="147935"/>
            <a:ext cx="4800600" cy="461665"/>
          </a:xfrm>
          <a:prstGeom prst="rect">
            <a:avLst/>
          </a:prstGeom>
          <a:noFill/>
        </p:spPr>
        <p:txBody>
          <a:bodyPr wrap="square" rtlCol="0">
            <a:spAutoFit/>
          </a:bodyPr>
          <a:lstStyle/>
          <a:p>
            <a:r>
              <a:rPr lang="en-US" sz="2400" b="1" dirty="0" smtClean="0">
                <a:solidFill>
                  <a:srgbClr val="00B050"/>
                </a:solidFill>
              </a:rPr>
              <a:t>SUST, my job place  with Photo</a:t>
            </a:r>
            <a:endParaRPr lang="en-US" sz="2400" b="1" dirty="0">
              <a:solidFill>
                <a:srgbClr val="00B05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228600" y="1524000"/>
            <a:ext cx="10436027" cy="5486400"/>
          </a:xfrm>
          <a:prstGeom prst="rect">
            <a:avLst/>
          </a:prstGeom>
          <a:noFill/>
          <a:ln w="9525">
            <a:noFill/>
            <a:miter lim="800000"/>
            <a:headEnd/>
            <a:tailEnd/>
          </a:ln>
          <a:effectLst/>
        </p:spPr>
      </p:pic>
      <p:sp>
        <p:nvSpPr>
          <p:cNvPr id="7" name="TextBox 6"/>
          <p:cNvSpPr txBox="1"/>
          <p:nvPr/>
        </p:nvSpPr>
        <p:spPr>
          <a:xfrm>
            <a:off x="4876800" y="1066800"/>
            <a:ext cx="5486400" cy="5632311"/>
          </a:xfrm>
          <a:prstGeom prst="rect">
            <a:avLst/>
          </a:prstGeom>
          <a:noFill/>
        </p:spPr>
        <p:txBody>
          <a:bodyPr wrap="square" rtlCol="0">
            <a:spAutoFit/>
          </a:bodyPr>
          <a:lstStyle/>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n</a:t>
            </a:r>
            <a:endParaRPr lang="en-US" dirty="0">
              <a:solidFill>
                <a:schemeClr val="bg1"/>
              </a:solidFill>
            </a:endParaRPr>
          </a:p>
        </p:txBody>
      </p:sp>
      <p:sp>
        <p:nvSpPr>
          <p:cNvPr id="9" name="Rectangle 8"/>
          <p:cNvSpPr/>
          <p:nvPr/>
        </p:nvSpPr>
        <p:spPr>
          <a:xfrm>
            <a:off x="4953000" y="1143000"/>
            <a:ext cx="5715000"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i="1" dirty="0" smtClean="0">
                <a:solidFill>
                  <a:srgbClr val="FF00FF"/>
                </a:solidFill>
              </a:rPr>
              <a:t> </a:t>
            </a:r>
            <a:endParaRPr lang="en-US" dirty="0">
              <a:solidFill>
                <a:srgbClr val="FF00FF"/>
              </a:solidFill>
            </a:endParaRPr>
          </a:p>
        </p:txBody>
      </p:sp>
      <p:sp>
        <p:nvSpPr>
          <p:cNvPr id="10" name="Rectangle 9"/>
          <p:cNvSpPr/>
          <p:nvPr/>
        </p:nvSpPr>
        <p:spPr>
          <a:xfrm>
            <a:off x="-304800" y="1143000"/>
            <a:ext cx="19812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0" y="1143000"/>
            <a:ext cx="3810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3000" y="6324600"/>
            <a:ext cx="9601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52600" y="5791200"/>
            <a:ext cx="3200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FF0000"/>
                </a:solidFill>
                <a:latin typeface="Times New Roman" pitchFamily="18" charset="0"/>
                <a:cs typeface="Times New Roman" pitchFamily="18" charset="0"/>
              </a:rPr>
              <a:t>a) A primitive unit cell of TiO</a:t>
            </a:r>
            <a:r>
              <a:rPr lang="en-US" sz="1000" baseline="-25000" dirty="0" smtClean="0">
                <a:solidFill>
                  <a:srgbClr val="FF0000"/>
                </a:solidFill>
                <a:latin typeface="Times New Roman" pitchFamily="18" charset="0"/>
                <a:cs typeface="Times New Roman" pitchFamily="18" charset="0"/>
              </a:rPr>
              <a:t>2</a:t>
            </a:r>
            <a:r>
              <a:rPr lang="en-US" sz="1000" dirty="0" smtClean="0">
                <a:solidFill>
                  <a:srgbClr val="FF0000"/>
                </a:solidFill>
                <a:latin typeface="Times New Roman" pitchFamily="18" charset="0"/>
                <a:cs typeface="Times New Roman" pitchFamily="18" charset="0"/>
              </a:rPr>
              <a:t> in the anatase structure </a:t>
            </a:r>
          </a:p>
          <a:p>
            <a:pPr algn="ctr"/>
            <a:r>
              <a:rPr lang="en-US" sz="1000" dirty="0" smtClean="0">
                <a:solidFill>
                  <a:srgbClr val="FF0000"/>
                </a:solidFill>
                <a:latin typeface="Times New Roman" pitchFamily="18" charset="0"/>
                <a:cs typeface="Times New Roman" pitchFamily="18" charset="0"/>
              </a:rPr>
              <a:t>b) A </a:t>
            </a:r>
            <a:r>
              <a:rPr lang="en-US" sz="1000" dirty="0" err="1" smtClean="0">
                <a:solidFill>
                  <a:srgbClr val="FF0000"/>
                </a:solidFill>
                <a:latin typeface="Times New Roman" pitchFamily="18" charset="0"/>
                <a:cs typeface="Times New Roman" pitchFamily="18" charset="0"/>
              </a:rPr>
              <a:t>supercell</a:t>
            </a:r>
            <a:r>
              <a:rPr lang="en-US" sz="1000" dirty="0" smtClean="0">
                <a:solidFill>
                  <a:srgbClr val="FF0000"/>
                </a:solidFill>
                <a:latin typeface="Times New Roman" pitchFamily="18" charset="0"/>
                <a:cs typeface="Times New Roman" pitchFamily="18" charset="0"/>
              </a:rPr>
              <a:t> model showing the sites of nitrogen doping</a:t>
            </a:r>
            <a:endParaRPr lang="en-US" sz="1000" dirty="0">
              <a:solidFill>
                <a:srgbClr val="FF0000"/>
              </a:solidFill>
              <a:latin typeface="Times New Roman" pitchFamily="18" charset="0"/>
              <a:cs typeface="Times New Roman" pitchFamily="18" charset="0"/>
            </a:endParaRPr>
          </a:p>
        </p:txBody>
      </p:sp>
      <p:sp>
        <p:nvSpPr>
          <p:cNvPr id="15" name="Rectangle 14"/>
          <p:cNvSpPr/>
          <p:nvPr/>
        </p:nvSpPr>
        <p:spPr>
          <a:xfrm>
            <a:off x="1295400" y="6324600"/>
            <a:ext cx="4048846" cy="523220"/>
          </a:xfrm>
          <a:prstGeom prst="rect">
            <a:avLst/>
          </a:prstGeom>
        </p:spPr>
        <p:txBody>
          <a:bodyPr wrap="square">
            <a:spAutoFit/>
          </a:bodyPr>
          <a:lstStyle/>
          <a:p>
            <a:r>
              <a:rPr lang="en-US" sz="1400" i="1" dirty="0" smtClean="0">
                <a:latin typeface="Times New Roman" pitchFamily="18" charset="0"/>
                <a:cs typeface="Times New Roman" pitchFamily="18" charset="0"/>
              </a:rPr>
              <a:t>Z. Zhao et al., J. Phys. D: Appl. Phys. 41 (2008) 025105</a:t>
            </a:r>
            <a:endParaRPr lang="en-US" sz="1400" i="1" baseline="-25000" dirty="0">
              <a:latin typeface="Times New Roman" pitchFamily="18" charset="0"/>
              <a:cs typeface="Times New Roman" pitchFamily="18" charset="0"/>
            </a:endParaRPr>
          </a:p>
        </p:txBody>
      </p:sp>
      <p:sp>
        <p:nvSpPr>
          <p:cNvPr id="13" name="Title 1"/>
          <p:cNvSpPr txBox="1">
            <a:spLocks/>
          </p:cNvSpPr>
          <p:nvPr/>
        </p:nvSpPr>
        <p:spPr>
          <a:xfrm>
            <a:off x="-381000" y="304800"/>
            <a:ext cx="9982200" cy="304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Application of TiO</a:t>
            </a:r>
            <a:r>
              <a:rPr kumimoji="0" lang="en-US" sz="2800" b="1" i="0" strike="noStrike" kern="1200" cap="none" spc="0" normalizeH="0" baseline="-25000" noProof="0" dirty="0" smtClean="0">
                <a:ln>
                  <a:noFill/>
                </a:ln>
                <a:solidFill>
                  <a:srgbClr val="FF0000"/>
                </a:solidFill>
                <a:effectLst/>
                <a:uLnTx/>
                <a:uFillTx/>
                <a:latin typeface="Times New Roman" pitchFamily="18" charset="0"/>
                <a:ea typeface="+mj-ea"/>
                <a:cs typeface="Times New Roman" pitchFamily="18" charset="0"/>
              </a:rPr>
              <a:t>2</a:t>
            </a:r>
            <a:r>
              <a:rPr kumimoji="0" lang="en-US" sz="2800" b="1" i="0"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in environmental pollution control</a:t>
            </a:r>
            <a:endParaRPr kumimoji="0" lang="en-US" sz="2800" b="1" i="0"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4" name="Rectangle 3"/>
          <p:cNvSpPr/>
          <p:nvPr/>
        </p:nvSpPr>
        <p:spPr>
          <a:xfrm>
            <a:off x="228600" y="963305"/>
            <a:ext cx="8915400" cy="1246495"/>
          </a:xfrm>
          <a:prstGeom prst="rect">
            <a:avLst/>
          </a:prstGeom>
          <a:solidFill>
            <a:schemeClr val="bg1"/>
          </a:solidFill>
        </p:spPr>
        <p:txBody>
          <a:bodyPr wrap="square">
            <a:spAutoFit/>
          </a:bodyPr>
          <a:lstStyle/>
          <a:p>
            <a:r>
              <a:rPr lang="en-US" sz="1500" b="1" dirty="0" smtClean="0">
                <a:solidFill>
                  <a:srgbClr val="FF0000"/>
                </a:solidFill>
                <a:latin typeface="Times New Roman" pitchFamily="18" charset="0"/>
                <a:ea typeface="Times New Roman" pitchFamily="18" charset="0"/>
                <a:cs typeface="Times New Roman" pitchFamily="18" charset="0"/>
              </a:rPr>
              <a:t>T</a:t>
            </a:r>
            <a:r>
              <a:rPr lang="en-US" sz="1500" b="1" dirty="0" smtClean="0">
                <a:solidFill>
                  <a:srgbClr val="FF0000"/>
                </a:solidFill>
                <a:latin typeface="Times New Roman" pitchFamily="18" charset="0"/>
                <a:cs typeface="Times New Roman" pitchFamily="18" charset="0"/>
              </a:rPr>
              <a:t>ypical drawbacks</a:t>
            </a:r>
          </a:p>
          <a:p>
            <a:r>
              <a:rPr lang="en-US" sz="1500" dirty="0" smtClean="0">
                <a:solidFill>
                  <a:srgbClr val="2C0890"/>
                </a:solidFill>
                <a:latin typeface="Times New Roman" pitchFamily="18" charset="0"/>
                <a:cs typeface="Times New Roman" pitchFamily="18" charset="0"/>
              </a:rPr>
              <a:t>…large band-gap (</a:t>
            </a:r>
            <a:r>
              <a:rPr lang="en-US" sz="1500" dirty="0" err="1" smtClean="0">
                <a:solidFill>
                  <a:srgbClr val="2C0890"/>
                </a:solidFill>
                <a:latin typeface="Times New Roman" pitchFamily="18" charset="0"/>
                <a:cs typeface="Times New Roman" pitchFamily="18" charset="0"/>
              </a:rPr>
              <a:t>Eg</a:t>
            </a:r>
            <a:r>
              <a:rPr lang="en-US" sz="1500" dirty="0" smtClean="0">
                <a:solidFill>
                  <a:srgbClr val="2C0890"/>
                </a:solidFill>
                <a:latin typeface="Times New Roman" pitchFamily="18" charset="0"/>
                <a:cs typeface="Times New Roman" pitchFamily="18" charset="0"/>
              </a:rPr>
              <a:t>=3.2 </a:t>
            </a:r>
            <a:r>
              <a:rPr lang="en-US" sz="1500" dirty="0" err="1" smtClean="0">
                <a:solidFill>
                  <a:srgbClr val="2C0890"/>
                </a:solidFill>
                <a:latin typeface="Times New Roman" pitchFamily="18" charset="0"/>
                <a:cs typeface="Times New Roman" pitchFamily="18" charset="0"/>
              </a:rPr>
              <a:t>eV</a:t>
            </a:r>
            <a:r>
              <a:rPr lang="en-US" sz="1500" dirty="0" smtClean="0">
                <a:solidFill>
                  <a:srgbClr val="2C0890"/>
                </a:solidFill>
                <a:latin typeface="Times New Roman" pitchFamily="18" charset="0"/>
                <a:cs typeface="Times New Roman" pitchFamily="18" charset="0"/>
              </a:rPr>
              <a:t> ), can not be used as responsive catalysts in visible light.</a:t>
            </a:r>
          </a:p>
          <a:p>
            <a:pPr lvl="0"/>
            <a:r>
              <a:rPr lang="en-US" sz="1500" dirty="0" smtClean="0">
                <a:solidFill>
                  <a:srgbClr val="2C0890"/>
                </a:solidFill>
                <a:latin typeface="Times New Roman" pitchFamily="18" charset="0"/>
                <a:cs typeface="Times New Roman" pitchFamily="18" charset="0"/>
              </a:rPr>
              <a:t>...difficulties in separation of TiO</a:t>
            </a:r>
            <a:r>
              <a:rPr lang="en-US" sz="1500" baseline="-25000" dirty="0" smtClean="0">
                <a:solidFill>
                  <a:srgbClr val="2C0890"/>
                </a:solidFill>
                <a:latin typeface="Times New Roman" pitchFamily="18" charset="0"/>
                <a:cs typeface="Times New Roman" pitchFamily="18" charset="0"/>
              </a:rPr>
              <a:t>2</a:t>
            </a:r>
            <a:r>
              <a:rPr lang="en-US" sz="1500" dirty="0" smtClean="0">
                <a:solidFill>
                  <a:srgbClr val="2C0890"/>
                </a:solidFill>
                <a:latin typeface="Times New Roman" pitchFamily="18" charset="0"/>
                <a:cs typeface="Times New Roman" pitchFamily="18" charset="0"/>
              </a:rPr>
              <a:t> particles (powder) from the wastes and re-use.</a:t>
            </a:r>
          </a:p>
          <a:p>
            <a:pPr lvl="0"/>
            <a:r>
              <a:rPr lang="en-US" sz="1500" dirty="0" smtClean="0">
                <a:latin typeface="Times New Roman" pitchFamily="18" charset="0"/>
                <a:cs typeface="Times New Roman" pitchFamily="18" charset="0"/>
              </a:rPr>
              <a:t>…low rate of electron transfer to oxygen and a high rate of recombination between excited electron–</a:t>
            </a:r>
          </a:p>
          <a:p>
            <a:pPr lvl="0"/>
            <a:r>
              <a:rPr lang="en-US" sz="1500" dirty="0" smtClean="0">
                <a:latin typeface="Times New Roman" pitchFamily="18" charset="0"/>
                <a:cs typeface="Times New Roman" pitchFamily="18" charset="0"/>
              </a:rPr>
              <a:t>    hole pairs of TiO</a:t>
            </a:r>
            <a:r>
              <a:rPr lang="en-US" sz="1500" baseline="-25000" dirty="0" smtClean="0">
                <a:latin typeface="Times New Roman" pitchFamily="18" charset="0"/>
                <a:cs typeface="Times New Roman" pitchFamily="18" charset="0"/>
              </a:rPr>
              <a:t>2</a:t>
            </a:r>
            <a:r>
              <a:rPr lang="en-US" sz="1500" dirty="0" smtClean="0">
                <a:latin typeface="Times New Roman" pitchFamily="18" charset="0"/>
                <a:cs typeface="Times New Roman" pitchFamily="18" charset="0"/>
              </a:rPr>
              <a:t>.</a:t>
            </a:r>
            <a:endParaRPr lang="en-US" sz="1500" dirty="0">
              <a:latin typeface="Times New Roman" pitchFamily="18" charset="0"/>
              <a:cs typeface="Times New Roman" pitchFamily="18" charset="0"/>
            </a:endParaRPr>
          </a:p>
        </p:txBody>
      </p:sp>
      <p:sp>
        <p:nvSpPr>
          <p:cNvPr id="17" name="Rectangle 3"/>
          <p:cNvSpPr>
            <a:spLocks noChangeArrowheads="1"/>
          </p:cNvSpPr>
          <p:nvPr/>
        </p:nvSpPr>
        <p:spPr bwMode="auto">
          <a:xfrm>
            <a:off x="5486400" y="1986677"/>
            <a:ext cx="3429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kumimoji="0" lang="en-US"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Solutions</a:t>
            </a:r>
          </a:p>
          <a:p>
            <a:pPr algn="just">
              <a:buFont typeface="Arial" pitchFamily="34" charset="0"/>
              <a:buChar char="•"/>
            </a:pPr>
            <a:r>
              <a:rPr lang="en-US" sz="1600" dirty="0" smtClean="0">
                <a:latin typeface="Times New Roman" pitchFamily="18" charset="0"/>
                <a:cs typeface="Times New Roman" pitchFamily="18" charset="0"/>
              </a:rPr>
              <a:t> using nano-crystalline TiO</a:t>
            </a:r>
            <a:r>
              <a:rPr lang="en-US" sz="1600" baseline="-25000" dirty="0" smtClean="0">
                <a:latin typeface="Times New Roman" pitchFamily="18" charset="0"/>
                <a:cs typeface="Times New Roman" pitchFamily="18" charset="0"/>
              </a:rPr>
              <a:t>2</a:t>
            </a:r>
            <a:r>
              <a:rPr lang="en-US" sz="1600" dirty="0" smtClean="0">
                <a:latin typeface="Times New Roman" pitchFamily="18" charset="0"/>
                <a:cs typeface="Times New Roman" pitchFamily="18" charset="0"/>
              </a:rPr>
              <a:t> thin </a:t>
            </a:r>
            <a:r>
              <a:rPr lang="en-US" sz="1600" dirty="0" err="1" smtClean="0">
                <a:latin typeface="Times New Roman" pitchFamily="18" charset="0"/>
                <a:cs typeface="Times New Roman" pitchFamily="18" charset="0"/>
              </a:rPr>
              <a:t>ﬁlms</a:t>
            </a:r>
            <a:r>
              <a:rPr lang="en-US" sz="1600" dirty="0" smtClean="0">
                <a:latin typeface="Times New Roman" pitchFamily="18" charset="0"/>
                <a:cs typeface="Times New Roman" pitchFamily="18" charset="0"/>
              </a:rPr>
              <a:t>; no separation required and easy to reuse.</a:t>
            </a:r>
          </a:p>
          <a:p>
            <a:pPr algn="just"/>
            <a:endParaRPr lang="en-US" sz="1600" dirty="0" smtClean="0">
              <a:latin typeface="Times New Roman" pitchFamily="18" charset="0"/>
              <a:cs typeface="Times New Roman" pitchFamily="18" charset="0"/>
            </a:endParaRPr>
          </a:p>
          <a:p>
            <a:pPr algn="just">
              <a:buFont typeface="Arial" pitchFamily="34" charset="0"/>
              <a:buChar char="•"/>
            </a:pPr>
            <a:r>
              <a:rPr lang="en-US" sz="1600" dirty="0" smtClean="0">
                <a:latin typeface="Times New Roman" pitchFamily="18" charset="0"/>
                <a:cs typeface="Times New Roman" pitchFamily="18" charset="0"/>
              </a:rPr>
              <a:t>red shift in the optical response of TiO</a:t>
            </a:r>
            <a:r>
              <a:rPr lang="en-US" sz="1600" baseline="-25000" dirty="0" smtClean="0">
                <a:latin typeface="Times New Roman" pitchFamily="18" charset="0"/>
                <a:cs typeface="Times New Roman" pitchFamily="18" charset="0"/>
              </a:rPr>
              <a:t>2</a:t>
            </a:r>
            <a:r>
              <a:rPr lang="en-US" sz="1600" dirty="0" smtClean="0">
                <a:latin typeface="Times New Roman" pitchFamily="18" charset="0"/>
                <a:cs typeface="Times New Roman" pitchFamily="18" charset="0"/>
              </a:rPr>
              <a:t> and effect on photocatalytic efficiency due to doping (metal or nonmetal.</a:t>
            </a:r>
          </a:p>
          <a:p>
            <a:pPr marL="0" marR="0" lvl="0" indent="40005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8" name="Oval 17"/>
          <p:cNvSpPr/>
          <p:nvPr/>
        </p:nvSpPr>
        <p:spPr>
          <a:xfrm>
            <a:off x="1828800" y="4953000"/>
            <a:ext cx="914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828800" y="5334000"/>
            <a:ext cx="914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pgc_science"/>
          <p:cNvPicPr>
            <a:picLocks noChangeAspect="1" noChangeArrowheads="1"/>
          </p:cNvPicPr>
          <p:nvPr/>
        </p:nvPicPr>
        <p:blipFill>
          <a:blip r:embed="rId4"/>
          <a:srcRect/>
          <a:stretch>
            <a:fillRect/>
          </a:stretch>
        </p:blipFill>
        <p:spPr bwMode="auto">
          <a:xfrm>
            <a:off x="5715000" y="4343400"/>
            <a:ext cx="2833505" cy="1934843"/>
          </a:xfrm>
          <a:prstGeom prst="rect">
            <a:avLst/>
          </a:prstGeom>
          <a:noFill/>
          <a:ln w="9525">
            <a:solidFill>
              <a:schemeClr val="bg1">
                <a:lumMod val="65000"/>
              </a:schemeClr>
            </a:solidFill>
            <a:miter lim="800000"/>
            <a:headEnd/>
            <a:tailEnd/>
          </a:ln>
        </p:spPr>
      </p:pic>
      <p:sp>
        <p:nvSpPr>
          <p:cNvPr id="21" name="Down Arrow 20"/>
          <p:cNvSpPr/>
          <p:nvPr/>
        </p:nvSpPr>
        <p:spPr>
          <a:xfrm flipH="1">
            <a:off x="7162800" y="4114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34000" y="6324600"/>
            <a:ext cx="4038600" cy="461665"/>
          </a:xfrm>
          <a:prstGeom prst="rect">
            <a:avLst/>
          </a:prstGeom>
        </p:spPr>
        <p:txBody>
          <a:bodyPr wrap="square">
            <a:spAutoFit/>
          </a:bodyPr>
          <a:lstStyle/>
          <a:p>
            <a:r>
              <a:rPr lang="en-US" sz="1200" dirty="0" smtClean="0">
                <a:latin typeface="Times New Roman" pitchFamily="18" charset="0"/>
                <a:cs typeface="Times New Roman" pitchFamily="18" charset="0"/>
              </a:rPr>
              <a:t>K. Hashimoto, H. </a:t>
            </a:r>
            <a:r>
              <a:rPr lang="en-US" sz="1200" dirty="0" err="1" smtClean="0">
                <a:latin typeface="Times New Roman" pitchFamily="18" charset="0"/>
                <a:cs typeface="Times New Roman" pitchFamily="18" charset="0"/>
              </a:rPr>
              <a:t>Irie</a:t>
            </a:r>
            <a:r>
              <a:rPr lang="en-US" sz="1200" dirty="0" smtClean="0">
                <a:latin typeface="Times New Roman" pitchFamily="18" charset="0"/>
                <a:cs typeface="Times New Roman" pitchFamily="18" charset="0"/>
              </a:rPr>
              <a:t> ,  A. </a:t>
            </a:r>
            <a:r>
              <a:rPr lang="en-US" sz="1200" dirty="0" err="1" smtClean="0">
                <a:latin typeface="Times New Roman" pitchFamily="18" charset="0"/>
                <a:cs typeface="Times New Roman" pitchFamily="18" charset="0"/>
              </a:rPr>
              <a:t>Fujishima</a:t>
            </a:r>
            <a:r>
              <a:rPr lang="en-US" sz="1200" dirty="0" smtClean="0">
                <a:latin typeface="Times New Roman" pitchFamily="18" charset="0"/>
                <a:cs typeface="Times New Roman" pitchFamily="18" charset="0"/>
              </a:rPr>
              <a:t>, </a:t>
            </a:r>
            <a:r>
              <a:rPr lang="en-US" sz="1200" i="1" dirty="0" smtClean="0">
                <a:latin typeface="Times New Roman" pitchFamily="18" charset="0"/>
                <a:cs typeface="Times New Roman" pitchFamily="18" charset="0"/>
              </a:rPr>
              <a:t>Japan. J.  Appl. </a:t>
            </a:r>
            <a:r>
              <a:rPr lang="en-US" sz="1200" i="1" dirty="0" err="1" smtClean="0">
                <a:latin typeface="Times New Roman" pitchFamily="18" charset="0"/>
                <a:cs typeface="Times New Roman" pitchFamily="18" charset="0"/>
              </a:rPr>
              <a:t>Phy</a:t>
            </a:r>
            <a:r>
              <a:rPr lang="en-US" sz="1200" i="1"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44, 2005, 8269–8285.</a:t>
            </a:r>
            <a:endParaRPr lang="en-US" sz="1200" dirty="0">
              <a:latin typeface="Times New Roman" pitchFamily="18" charset="0"/>
              <a:cs typeface="Times New Roman" pitchFamily="18" charset="0"/>
            </a:endParaRPr>
          </a:p>
        </p:txBody>
      </p:sp>
      <p:sp>
        <p:nvSpPr>
          <p:cNvPr id="23" name="Rectangle 61"/>
          <p:cNvSpPr>
            <a:spLocks noChangeArrowheads="1"/>
          </p:cNvSpPr>
          <p:nvPr/>
        </p:nvSpPr>
        <p:spPr bwMode="auto">
          <a:xfrm flipV="1">
            <a:off x="152400" y="8382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25" name="Left Arrow 24"/>
          <p:cNvSpPr/>
          <p:nvPr/>
        </p:nvSpPr>
        <p:spPr>
          <a:xfrm>
            <a:off x="4724400" y="3657600"/>
            <a:ext cx="762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4" y="-76200"/>
            <a:ext cx="8229600" cy="1069848"/>
          </a:xfrm>
        </p:spPr>
        <p:txBody>
          <a:bodyPr>
            <a:normAutofit/>
          </a:bodyPr>
          <a:lstStyle/>
          <a:p>
            <a:r>
              <a:rPr lang="en-US" sz="2800" b="1" dirty="0" smtClean="0">
                <a:solidFill>
                  <a:srgbClr val="FF0000"/>
                </a:solidFill>
                <a:latin typeface="Times New Roman" pitchFamily="18" charset="0"/>
                <a:cs typeface="Times New Roman" pitchFamily="18" charset="0"/>
              </a:rPr>
              <a:t>Advantages of thin film (schematically)</a:t>
            </a:r>
            <a:endParaRPr lang="en-US" sz="2800" b="1" dirty="0">
              <a:solidFill>
                <a:srgbClr val="FF0000"/>
              </a:solidFill>
              <a:latin typeface="Times New Roman" pitchFamily="18" charset="0"/>
              <a:cs typeface="Times New Roman" pitchFamily="18" charset="0"/>
            </a:endParaRPr>
          </a:p>
        </p:txBody>
      </p:sp>
      <p:grpSp>
        <p:nvGrpSpPr>
          <p:cNvPr id="5" name="Group 21"/>
          <p:cNvGrpSpPr/>
          <p:nvPr/>
        </p:nvGrpSpPr>
        <p:grpSpPr>
          <a:xfrm>
            <a:off x="248528" y="1752600"/>
            <a:ext cx="1732672" cy="3048000"/>
            <a:chOff x="533400" y="1752600"/>
            <a:chExt cx="2133600" cy="3352800"/>
          </a:xfrm>
        </p:grpSpPr>
        <p:sp>
          <p:nvSpPr>
            <p:cNvPr id="13" name="Sun 12"/>
            <p:cNvSpPr/>
            <p:nvPr/>
          </p:nvSpPr>
          <p:spPr>
            <a:xfrm>
              <a:off x="1120724" y="1752600"/>
              <a:ext cx="914400" cy="685800"/>
            </a:xfrm>
            <a:prstGeom prst="sun">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CFF33"/>
                  </a:solidFill>
                </a:ln>
                <a:solidFill>
                  <a:srgbClr val="FFFF00"/>
                </a:solidFill>
              </a:endParaRPr>
            </a:p>
          </p:txBody>
        </p:sp>
        <p:grpSp>
          <p:nvGrpSpPr>
            <p:cNvPr id="7" name="Group 20"/>
            <p:cNvGrpSpPr/>
            <p:nvPr/>
          </p:nvGrpSpPr>
          <p:grpSpPr>
            <a:xfrm>
              <a:off x="533400" y="2438400"/>
              <a:ext cx="2133600" cy="2667000"/>
              <a:chOff x="533400" y="2438400"/>
              <a:chExt cx="2133600" cy="2667000"/>
            </a:xfrm>
          </p:grpSpPr>
          <p:grpSp>
            <p:nvGrpSpPr>
              <p:cNvPr id="8" name="Group 6"/>
              <p:cNvGrpSpPr/>
              <p:nvPr/>
            </p:nvGrpSpPr>
            <p:grpSpPr>
              <a:xfrm>
                <a:off x="533400" y="2514600"/>
                <a:ext cx="2133600" cy="2590800"/>
                <a:chOff x="838200" y="2438400"/>
                <a:chExt cx="2133600" cy="2590800"/>
              </a:xfrm>
            </p:grpSpPr>
            <p:sp>
              <p:nvSpPr>
                <p:cNvPr id="3" name="Flowchart: Magnetic Disk 2"/>
                <p:cNvSpPr/>
                <p:nvPr/>
              </p:nvSpPr>
              <p:spPr>
                <a:xfrm>
                  <a:off x="838200" y="2438400"/>
                  <a:ext cx="2133600" cy="2590800"/>
                </a:xfrm>
                <a:prstGeom prst="flowChartMagneticDisk">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Flowchart: Magnetic Disk 3"/>
                <p:cNvSpPr/>
                <p:nvPr/>
              </p:nvSpPr>
              <p:spPr>
                <a:xfrm>
                  <a:off x="838200" y="3581400"/>
                  <a:ext cx="2133600" cy="1447800"/>
                </a:xfrm>
                <a:prstGeom prst="flowChartMagneticDisk">
                  <a:avLst/>
                </a:prstGeom>
                <a:solidFill>
                  <a:srgbClr val="18B5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a:off x="1143000" y="4267200"/>
                  <a:ext cx="1447800" cy="457200"/>
                </a:xfrm>
                <a:prstGeom prst="parallelogram">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rot="5400000">
                <a:off x="1180306"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1332706"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1485106"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 name="Group 25"/>
          <p:cNvGrpSpPr/>
          <p:nvPr/>
        </p:nvGrpSpPr>
        <p:grpSpPr>
          <a:xfrm>
            <a:off x="2362200" y="1752600"/>
            <a:ext cx="1828800" cy="3048000"/>
            <a:chOff x="3352800" y="1752600"/>
            <a:chExt cx="2133600" cy="3429000"/>
          </a:xfrm>
        </p:grpSpPr>
        <p:grpSp>
          <p:nvGrpSpPr>
            <p:cNvPr id="15" name="Group 11"/>
            <p:cNvGrpSpPr/>
            <p:nvPr/>
          </p:nvGrpSpPr>
          <p:grpSpPr>
            <a:xfrm>
              <a:off x="3352800" y="2590800"/>
              <a:ext cx="2133600" cy="2590800"/>
              <a:chOff x="2971800" y="2514600"/>
              <a:chExt cx="2133600" cy="2590800"/>
            </a:xfrm>
          </p:grpSpPr>
          <p:sp>
            <p:nvSpPr>
              <p:cNvPr id="9" name="Flowchart: Magnetic Disk 8"/>
              <p:cNvSpPr/>
              <p:nvPr/>
            </p:nvSpPr>
            <p:spPr>
              <a:xfrm>
                <a:off x="2971800" y="2514600"/>
                <a:ext cx="2133600" cy="2590800"/>
              </a:xfrm>
              <a:prstGeom prst="flowChartMagneticDisk">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Flowchart: Magnetic Disk 9"/>
              <p:cNvSpPr/>
              <p:nvPr/>
            </p:nvSpPr>
            <p:spPr>
              <a:xfrm>
                <a:off x="2971800" y="3657600"/>
                <a:ext cx="2133600" cy="1447800"/>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a:off x="3276600" y="4343400"/>
                <a:ext cx="1447800" cy="457200"/>
              </a:xfrm>
              <a:prstGeom prst="parallelogram">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un 13"/>
            <p:cNvSpPr/>
            <p:nvPr/>
          </p:nvSpPr>
          <p:spPr>
            <a:xfrm>
              <a:off x="3962400" y="1752600"/>
              <a:ext cx="914400" cy="685800"/>
            </a:xfrm>
            <a:prstGeom prst="sun">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CFF33"/>
                  </a:solidFill>
                </a:ln>
                <a:solidFill>
                  <a:srgbClr val="FFFF00"/>
                </a:solidFill>
              </a:endParaRPr>
            </a:p>
          </p:txBody>
        </p:sp>
        <p:cxnSp>
          <p:nvCxnSpPr>
            <p:cNvPr id="23" name="Straight Arrow Connector 22"/>
            <p:cNvCxnSpPr/>
            <p:nvPr/>
          </p:nvCxnSpPr>
          <p:spPr>
            <a:xfrm rot="5400000">
              <a:off x="4305300"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4152900"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4000500"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39"/>
          <p:cNvGrpSpPr/>
          <p:nvPr/>
        </p:nvGrpSpPr>
        <p:grpSpPr>
          <a:xfrm>
            <a:off x="4364551" y="2514600"/>
            <a:ext cx="1710725" cy="2209801"/>
            <a:chOff x="5029200" y="2590800"/>
            <a:chExt cx="1710725" cy="2209801"/>
          </a:xfrm>
        </p:grpSpPr>
        <p:sp>
          <p:nvSpPr>
            <p:cNvPr id="27" name="Parallelogram 26"/>
            <p:cNvSpPr/>
            <p:nvPr/>
          </p:nvSpPr>
          <p:spPr>
            <a:xfrm>
              <a:off x="5223804" y="3429000"/>
              <a:ext cx="1447800" cy="457200"/>
            </a:xfrm>
            <a:prstGeom prst="parallelogram">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riped Right Arrow 27"/>
            <p:cNvSpPr/>
            <p:nvPr/>
          </p:nvSpPr>
          <p:spPr>
            <a:xfrm rot="16200000">
              <a:off x="5486400" y="4114801"/>
              <a:ext cx="762000" cy="609600"/>
            </a:xfrm>
            <a:prstGeom prst="strip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9" name="TextBox 28"/>
            <p:cNvSpPr txBox="1"/>
            <p:nvPr/>
          </p:nvSpPr>
          <p:spPr>
            <a:xfrm>
              <a:off x="5029200" y="2590800"/>
              <a:ext cx="1710725" cy="646331"/>
            </a:xfrm>
            <a:prstGeom prst="rect">
              <a:avLst/>
            </a:prstGeom>
            <a:noFill/>
          </p:spPr>
          <p:txBody>
            <a:bodyPr wrap="none" rtlCol="0">
              <a:spAutoFit/>
            </a:bodyPr>
            <a:lstStyle/>
            <a:p>
              <a:pPr algn="ctr"/>
              <a:r>
                <a:rPr lang="en-US" dirty="0" smtClean="0">
                  <a:latin typeface="Times New Roman" pitchFamily="18" charset="0"/>
                  <a:cs typeface="Times New Roman" pitchFamily="18" charset="0"/>
                </a:rPr>
                <a:t>Anneal at 500˚C</a:t>
              </a:r>
            </a:p>
            <a:p>
              <a:pPr algn="ctr"/>
              <a:r>
                <a:rPr lang="en-US" dirty="0" smtClean="0">
                  <a:latin typeface="Times New Roman" pitchFamily="18" charset="0"/>
                  <a:cs typeface="Times New Roman" pitchFamily="18" charset="0"/>
                </a:rPr>
                <a:t>2 h</a:t>
              </a:r>
              <a:endParaRPr lang="en-US" dirty="0">
                <a:latin typeface="Times New Roman" pitchFamily="18" charset="0"/>
                <a:cs typeface="Times New Roman" pitchFamily="18" charset="0"/>
              </a:endParaRPr>
            </a:p>
          </p:txBody>
        </p:sp>
      </p:grpSp>
      <p:grpSp>
        <p:nvGrpSpPr>
          <p:cNvPr id="20" name="Group 29"/>
          <p:cNvGrpSpPr/>
          <p:nvPr/>
        </p:nvGrpSpPr>
        <p:grpSpPr>
          <a:xfrm>
            <a:off x="6703252" y="1791292"/>
            <a:ext cx="1752600" cy="3043304"/>
            <a:chOff x="533400" y="1752600"/>
            <a:chExt cx="2133600" cy="3352800"/>
          </a:xfrm>
        </p:grpSpPr>
        <p:sp>
          <p:nvSpPr>
            <p:cNvPr id="31" name="Sun 30"/>
            <p:cNvSpPr/>
            <p:nvPr/>
          </p:nvSpPr>
          <p:spPr>
            <a:xfrm>
              <a:off x="1120724" y="1752600"/>
              <a:ext cx="914400" cy="685800"/>
            </a:xfrm>
            <a:prstGeom prst="sun">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CFF33"/>
                  </a:solidFill>
                </a:ln>
                <a:solidFill>
                  <a:srgbClr val="FFFF00"/>
                </a:solidFill>
              </a:endParaRPr>
            </a:p>
          </p:txBody>
        </p:sp>
        <p:grpSp>
          <p:nvGrpSpPr>
            <p:cNvPr id="21" name="Group 20"/>
            <p:cNvGrpSpPr/>
            <p:nvPr/>
          </p:nvGrpSpPr>
          <p:grpSpPr>
            <a:xfrm>
              <a:off x="533400" y="2438400"/>
              <a:ext cx="2133600" cy="2667000"/>
              <a:chOff x="533400" y="2438400"/>
              <a:chExt cx="2133600" cy="2667000"/>
            </a:xfrm>
          </p:grpSpPr>
          <p:grpSp>
            <p:nvGrpSpPr>
              <p:cNvPr id="22" name="Group 6"/>
              <p:cNvGrpSpPr/>
              <p:nvPr/>
            </p:nvGrpSpPr>
            <p:grpSpPr>
              <a:xfrm>
                <a:off x="533400" y="2514600"/>
                <a:ext cx="2133600" cy="2590800"/>
                <a:chOff x="838200" y="2438400"/>
                <a:chExt cx="2133600" cy="2590800"/>
              </a:xfrm>
            </p:grpSpPr>
            <p:sp>
              <p:nvSpPr>
                <p:cNvPr id="37" name="Flowchart: Magnetic Disk 36"/>
                <p:cNvSpPr/>
                <p:nvPr/>
              </p:nvSpPr>
              <p:spPr>
                <a:xfrm>
                  <a:off x="838200" y="2438400"/>
                  <a:ext cx="2133600" cy="2590800"/>
                </a:xfrm>
                <a:prstGeom prst="flowChartMagneticDisk">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Flowchart: Magnetic Disk 3"/>
                <p:cNvSpPr/>
                <p:nvPr/>
              </p:nvSpPr>
              <p:spPr>
                <a:xfrm>
                  <a:off x="838200" y="3581400"/>
                  <a:ext cx="2133600" cy="1447800"/>
                </a:xfrm>
                <a:prstGeom prst="flowChartMagneticDisk">
                  <a:avLst/>
                </a:prstGeom>
                <a:solidFill>
                  <a:srgbClr val="18B5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p:cNvSpPr/>
                <p:nvPr/>
              </p:nvSpPr>
              <p:spPr>
                <a:xfrm>
                  <a:off x="1143000" y="4267200"/>
                  <a:ext cx="1447800" cy="457200"/>
                </a:xfrm>
                <a:prstGeom prst="parallelogram">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Arrow Connector 33"/>
              <p:cNvCxnSpPr/>
              <p:nvPr/>
            </p:nvCxnSpPr>
            <p:spPr>
              <a:xfrm rot="5400000">
                <a:off x="1180306"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1332706"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1485106" y="2705100"/>
                <a:ext cx="534194" cy="794"/>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grpSp>
      </p:grpSp>
      <p:sp>
        <p:nvSpPr>
          <p:cNvPr id="41" name="Right Arrow 40"/>
          <p:cNvSpPr/>
          <p:nvPr/>
        </p:nvSpPr>
        <p:spPr>
          <a:xfrm>
            <a:off x="2077328" y="35814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6248400" y="3505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4267200" y="35814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33400" y="5105400"/>
            <a:ext cx="7924800" cy="830997"/>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Reusability is the main advantage of photo-catalysis in the thin film form…</a:t>
            </a:r>
            <a:endParaRPr lang="en-US" sz="2400" i="1" dirty="0">
              <a:latin typeface="Times New Roman" pitchFamily="18" charset="0"/>
              <a:cs typeface="Times New Roman" pitchFamily="18" charset="0"/>
            </a:endParaRPr>
          </a:p>
        </p:txBody>
      </p:sp>
      <p:sp>
        <p:nvSpPr>
          <p:cNvPr id="40" name="Rectangle 61"/>
          <p:cNvSpPr>
            <a:spLocks noChangeArrowheads="1"/>
          </p:cNvSpPr>
          <p:nvPr/>
        </p:nvSpPr>
        <p:spPr bwMode="auto">
          <a:xfrm flipV="1">
            <a:off x="152400" y="7064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4200" y="1219200"/>
            <a:ext cx="1534246" cy="369332"/>
          </a:xfrm>
          <a:prstGeom prst="rect">
            <a:avLst/>
          </a:prstGeom>
        </p:spPr>
        <p:txBody>
          <a:bodyPr wrap="square">
            <a:spAutoFit/>
          </a:bodyPr>
          <a:lstStyle/>
          <a:p>
            <a:r>
              <a:rPr lang="en-US" dirty="0" smtClean="0">
                <a:latin typeface="Times New Roman" pitchFamily="18" charset="0"/>
                <a:cs typeface="Times New Roman" pitchFamily="18" charset="0"/>
              </a:rPr>
              <a:t>Applications</a:t>
            </a:r>
            <a:endParaRPr lang="en-US" baseline="-25000" dirty="0">
              <a:latin typeface="Times New Roman" pitchFamily="18" charset="0"/>
              <a:cs typeface="Times New Roman" pitchFamily="18" charset="0"/>
            </a:endParaRPr>
          </a:p>
        </p:txBody>
      </p:sp>
      <p:sp>
        <p:nvSpPr>
          <p:cNvPr id="7" name="Rectangle 1"/>
          <p:cNvSpPr>
            <a:spLocks noChangeArrowheads="1"/>
          </p:cNvSpPr>
          <p:nvPr/>
        </p:nvSpPr>
        <p:spPr bwMode="auto">
          <a:xfrm>
            <a:off x="5334000" y="4240649"/>
            <a:ext cx="36576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Pollutant degradation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Decomposition of various environmentally hazardous compounds (organic,</a:t>
            </a:r>
            <a:r>
              <a:rPr kumimoji="0" lang="en-US" sz="14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inorganic</a:t>
            </a:r>
            <a:r>
              <a:rPr kumimoji="0" lang="en-US" sz="14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en-US"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and biological materials), found in both gaseous and liquid phases.</a:t>
            </a:r>
            <a:endParaRPr kumimoji="0" lang="en-US" sz="1400" b="1" i="0" u="none" strike="noStrike" cap="none" normalizeH="0" baseline="0" dirty="0" smtClean="0">
              <a:ln>
                <a:noFill/>
              </a:ln>
              <a:solidFill>
                <a:srgbClr val="FF0000"/>
              </a:solidFill>
              <a:effectLst/>
              <a:latin typeface="Arial" pitchFamily="34" charset="0"/>
              <a:cs typeface="Arial" pitchFamily="34" charset="0"/>
            </a:endParaRPr>
          </a:p>
        </p:txBody>
      </p:sp>
      <p:sp>
        <p:nvSpPr>
          <p:cNvPr id="8" name="Up Arrow 7"/>
          <p:cNvSpPr/>
          <p:nvPr/>
        </p:nvSpPr>
        <p:spPr>
          <a:xfrm rot="10800000">
            <a:off x="1600200" y="1752600"/>
            <a:ext cx="1524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descr="TiO2 coated tiles in an hospital environment showed the surface bacteria on the wall surfaces were reduced to zero, plus airborne bacteria counts were reduced."/>
          <p:cNvPicPr>
            <a:picLocks noChangeAspect="1" noChangeArrowheads="1"/>
          </p:cNvPicPr>
          <p:nvPr/>
        </p:nvPicPr>
        <p:blipFill>
          <a:blip r:embed="rId3"/>
          <a:srcRect/>
          <a:stretch>
            <a:fillRect/>
          </a:stretch>
        </p:blipFill>
        <p:spPr bwMode="auto">
          <a:xfrm>
            <a:off x="381000" y="2286000"/>
            <a:ext cx="2362200" cy="2087803"/>
          </a:xfrm>
          <a:prstGeom prst="rect">
            <a:avLst/>
          </a:prstGeom>
          <a:noFill/>
        </p:spPr>
      </p:pic>
      <p:sp>
        <p:nvSpPr>
          <p:cNvPr id="9" name="Rectangle 8"/>
          <p:cNvSpPr/>
          <p:nvPr/>
        </p:nvSpPr>
        <p:spPr>
          <a:xfrm>
            <a:off x="5257800" y="5742801"/>
            <a:ext cx="4572000" cy="276999"/>
          </a:xfrm>
          <a:prstGeom prst="rect">
            <a:avLst/>
          </a:prstGeom>
        </p:spPr>
        <p:txBody>
          <a:bodyPr>
            <a:spAutoFit/>
          </a:bodyPr>
          <a:lstStyle/>
          <a:p>
            <a:r>
              <a:rPr lang="en-US" sz="1200" dirty="0" smtClean="0">
                <a:hlinkClick r:id="rId4"/>
              </a:rPr>
              <a:t>http://www.titaniumart.com/photocatalysis-ti02.html</a:t>
            </a:r>
            <a:endParaRPr lang="en-US" sz="1200" dirty="0"/>
          </a:p>
        </p:txBody>
      </p:sp>
      <p:sp>
        <p:nvSpPr>
          <p:cNvPr id="10" name="Rectangle 9"/>
          <p:cNvSpPr/>
          <p:nvPr/>
        </p:nvSpPr>
        <p:spPr>
          <a:xfrm>
            <a:off x="228600" y="4419600"/>
            <a:ext cx="2438400" cy="1384995"/>
          </a:xfrm>
          <a:prstGeom prst="rect">
            <a:avLst/>
          </a:prstGeom>
        </p:spPr>
        <p:txBody>
          <a:bodyPr wrap="square">
            <a:spAutoFit/>
          </a:bodyPr>
          <a:lstStyle/>
          <a:p>
            <a:pPr algn="just"/>
            <a:r>
              <a:rPr lang="en-US" sz="1400" dirty="0" smtClean="0">
                <a:latin typeface="Times New Roman" pitchFamily="18" charset="0"/>
                <a:cs typeface="Times New Roman" pitchFamily="18" charset="0"/>
              </a:rPr>
              <a:t>TiO</a:t>
            </a:r>
            <a:r>
              <a:rPr lang="en-US" sz="1400" baseline="-25000" dirty="0" smtClean="0">
                <a:latin typeface="Times New Roman" pitchFamily="18" charset="0"/>
                <a:cs typeface="Times New Roman" pitchFamily="18" charset="0"/>
              </a:rPr>
              <a:t>2</a:t>
            </a:r>
            <a:r>
              <a:rPr lang="en-US" sz="1400" dirty="0" smtClean="0">
                <a:latin typeface="Times New Roman" pitchFamily="18" charset="0"/>
                <a:cs typeface="Times New Roman" pitchFamily="18" charset="0"/>
              </a:rPr>
              <a:t> coated tiles in an hospital environment showed that the </a:t>
            </a:r>
            <a:r>
              <a:rPr lang="en-US" sz="1400" dirty="0" smtClean="0">
                <a:solidFill>
                  <a:srgbClr val="FF0000"/>
                </a:solidFill>
                <a:latin typeface="Times New Roman" pitchFamily="18" charset="0"/>
                <a:cs typeface="Times New Roman" pitchFamily="18" charset="0"/>
              </a:rPr>
              <a:t>surface bacteria </a:t>
            </a:r>
            <a:r>
              <a:rPr lang="en-US" sz="1400" dirty="0" smtClean="0">
                <a:latin typeface="Times New Roman" pitchFamily="18" charset="0"/>
                <a:cs typeface="Times New Roman" pitchFamily="18" charset="0"/>
              </a:rPr>
              <a:t>on the wall surfaces were reduced to zero, plus airborne bacteria counts were reduced.</a:t>
            </a:r>
            <a:endParaRPr lang="en-US" sz="1400" dirty="0">
              <a:latin typeface="Times New Roman" pitchFamily="18" charset="0"/>
              <a:cs typeface="Times New Roman" pitchFamily="18" charset="0"/>
            </a:endParaRPr>
          </a:p>
        </p:txBody>
      </p:sp>
      <p:pic>
        <p:nvPicPr>
          <p:cNvPr id="43012" name="Picture 4" descr="Titanium Dioxide can be coated on many building materials.  These films exhibit a self cleaning effect due to the strong oxidizing properties."/>
          <p:cNvPicPr>
            <a:picLocks noChangeAspect="1" noChangeArrowheads="1"/>
          </p:cNvPicPr>
          <p:nvPr/>
        </p:nvPicPr>
        <p:blipFill>
          <a:blip r:embed="rId5"/>
          <a:srcRect/>
          <a:stretch>
            <a:fillRect/>
          </a:stretch>
        </p:blipFill>
        <p:spPr bwMode="auto">
          <a:xfrm>
            <a:off x="2819400" y="2286000"/>
            <a:ext cx="2368402" cy="2057400"/>
          </a:xfrm>
          <a:prstGeom prst="rect">
            <a:avLst/>
          </a:prstGeom>
          <a:noFill/>
        </p:spPr>
      </p:pic>
      <p:sp>
        <p:nvSpPr>
          <p:cNvPr id="11" name="Rectangle 10"/>
          <p:cNvSpPr/>
          <p:nvPr/>
        </p:nvSpPr>
        <p:spPr>
          <a:xfrm>
            <a:off x="2819400" y="4419600"/>
            <a:ext cx="2438400" cy="1169551"/>
          </a:xfrm>
          <a:prstGeom prst="rect">
            <a:avLst/>
          </a:prstGeom>
        </p:spPr>
        <p:txBody>
          <a:bodyPr wrap="square">
            <a:spAutoFit/>
          </a:bodyPr>
          <a:lstStyle/>
          <a:p>
            <a:pPr algn="just"/>
            <a:r>
              <a:rPr lang="en-US" sz="1400" dirty="0" smtClean="0">
                <a:latin typeface="Times New Roman" pitchFamily="18" charset="0"/>
                <a:cs typeface="Times New Roman" pitchFamily="18" charset="0"/>
              </a:rPr>
              <a:t>Titanium Dioxide can be coated on many building materials. These films exhibit a </a:t>
            </a:r>
            <a:r>
              <a:rPr lang="en-US" sz="1400" dirty="0" smtClean="0">
                <a:solidFill>
                  <a:srgbClr val="FF0000"/>
                </a:solidFill>
                <a:latin typeface="Times New Roman" pitchFamily="18" charset="0"/>
                <a:cs typeface="Times New Roman" pitchFamily="18" charset="0"/>
              </a:rPr>
              <a:t>self cleaning effect </a:t>
            </a:r>
            <a:r>
              <a:rPr lang="en-US" sz="1400" dirty="0" smtClean="0">
                <a:latin typeface="Times New Roman" pitchFamily="18" charset="0"/>
                <a:cs typeface="Times New Roman" pitchFamily="18" charset="0"/>
              </a:rPr>
              <a:t>due to the strong oxidizing properties.</a:t>
            </a:r>
            <a:endParaRPr lang="en-US" sz="1400" dirty="0">
              <a:latin typeface="Times New Roman" pitchFamily="18" charset="0"/>
              <a:cs typeface="Times New Roman" pitchFamily="18" charset="0"/>
            </a:endParaRPr>
          </a:p>
        </p:txBody>
      </p:sp>
      <p:sp>
        <p:nvSpPr>
          <p:cNvPr id="12" name="Up Arrow 11"/>
          <p:cNvSpPr/>
          <p:nvPr/>
        </p:nvSpPr>
        <p:spPr>
          <a:xfrm rot="10800000">
            <a:off x="3733800" y="1752600"/>
            <a:ext cx="1524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0800000">
            <a:off x="6019800" y="1752600"/>
            <a:ext cx="1524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V="1">
            <a:off x="1676400" y="1752597"/>
            <a:ext cx="44196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57800" y="5486400"/>
            <a:ext cx="3291991" cy="276999"/>
          </a:xfrm>
          <a:prstGeom prst="rect">
            <a:avLst/>
          </a:prstGeom>
        </p:spPr>
        <p:txBody>
          <a:bodyPr wrap="none">
            <a:spAutoFit/>
          </a:bodyPr>
          <a:lstStyle/>
          <a:p>
            <a:r>
              <a:rPr lang="pt-BR" sz="1200" dirty="0" smtClean="0">
                <a:latin typeface="Times New Roman" pitchFamily="18" charset="0"/>
                <a:cs typeface="Times New Roman" pitchFamily="18" charset="0"/>
              </a:rPr>
              <a:t>Ref.:  C A  R  B  O  N 4 9  ( 2 0 1 1 )  7 4 1 – 7 7 2</a:t>
            </a:r>
            <a:endParaRPr lang="en-US" sz="1200" dirty="0">
              <a:latin typeface="Times New Roman" pitchFamily="18" charset="0"/>
              <a:cs typeface="Times New Roman" pitchFamily="18" charset="0"/>
            </a:endParaRPr>
          </a:p>
        </p:txBody>
      </p:sp>
      <p:pic>
        <p:nvPicPr>
          <p:cNvPr id="18" name="Picture 4" descr="E:\Ministry Project 2013-14\index.jpg"/>
          <p:cNvPicPr>
            <a:picLocks noChangeAspect="1" noChangeArrowheads="1"/>
          </p:cNvPicPr>
          <p:nvPr/>
        </p:nvPicPr>
        <p:blipFill>
          <a:blip r:embed="rId6"/>
          <a:srcRect/>
          <a:stretch>
            <a:fillRect/>
          </a:stretch>
        </p:blipFill>
        <p:spPr bwMode="auto">
          <a:xfrm>
            <a:off x="5486400" y="2286000"/>
            <a:ext cx="2850078" cy="1905000"/>
          </a:xfrm>
          <a:prstGeom prst="rect">
            <a:avLst/>
          </a:prstGeom>
          <a:noFill/>
        </p:spPr>
      </p:pic>
      <p:sp>
        <p:nvSpPr>
          <p:cNvPr id="19" name="Title 1"/>
          <p:cNvSpPr>
            <a:spLocks noGrp="1"/>
          </p:cNvSpPr>
          <p:nvPr>
            <p:ph type="title"/>
          </p:nvPr>
        </p:nvSpPr>
        <p:spPr>
          <a:xfrm>
            <a:off x="1676400" y="304800"/>
            <a:ext cx="5167532" cy="552164"/>
          </a:xfrm>
          <a:noFill/>
        </p:spPr>
        <p:txBody>
          <a:bodyPr>
            <a:noAutofit/>
          </a:bodyPr>
          <a:lstStyle/>
          <a:p>
            <a:r>
              <a:rPr lang="en-US" sz="2800" b="1" dirty="0" smtClean="0">
                <a:solidFill>
                  <a:srgbClr val="FF0000"/>
                </a:solidFill>
                <a:latin typeface="Times New Roman" pitchFamily="18" charset="0"/>
                <a:cs typeface="Times New Roman" pitchFamily="18" charset="0"/>
              </a:rPr>
              <a:t>Some interesting applications:</a:t>
            </a:r>
            <a:endParaRPr lang="en-US" sz="2800" b="1" dirty="0">
              <a:solidFill>
                <a:srgbClr val="FF0000"/>
              </a:solidFill>
              <a:latin typeface="Times New Roman" pitchFamily="18" charset="0"/>
              <a:cs typeface="Times New Roman" pitchFamily="18" charset="0"/>
            </a:endParaRPr>
          </a:p>
        </p:txBody>
      </p:sp>
      <p:sp>
        <p:nvSpPr>
          <p:cNvPr id="21" name="Rectangle 61"/>
          <p:cNvSpPr>
            <a:spLocks noChangeArrowheads="1"/>
          </p:cNvSpPr>
          <p:nvPr/>
        </p:nvSpPr>
        <p:spPr bwMode="auto">
          <a:xfrm flipV="1">
            <a:off x="152400" y="8588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609600" y="457200"/>
            <a:ext cx="731520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altLang="ko-KR" sz="2800" b="1" i="0" u="none" strike="noStrike" cap="none" normalizeH="0" baseline="0" dirty="0" smtClean="0">
                <a:ln>
                  <a:noFill/>
                </a:ln>
                <a:solidFill>
                  <a:srgbClr val="FF0000"/>
                </a:solidFill>
                <a:effectLst/>
                <a:latin typeface="Times New Roman" pitchFamily="18" charset="0"/>
                <a:ea typeface="BatangChe" pitchFamily="49" charset="-127"/>
                <a:cs typeface="Times New Roman" pitchFamily="18" charset="0"/>
              </a:rPr>
              <a:t>-:Summarizing the Objectives of this project</a:t>
            </a:r>
            <a:r>
              <a:rPr lang="en-US" altLang="ko-KR" sz="2800" b="1" dirty="0" smtClean="0">
                <a:solidFill>
                  <a:srgbClr val="FF0000"/>
                </a:solidFill>
                <a:latin typeface="Times New Roman" pitchFamily="18" charset="0"/>
                <a:ea typeface="BatangChe" pitchFamily="49" charset="-127"/>
                <a:cs typeface="Times New Roman" pitchFamily="18" charset="0"/>
              </a:rPr>
              <a:t>:-</a:t>
            </a:r>
            <a:endParaRPr kumimoji="0" lang="en-US" altLang="ko-KR" sz="28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New challenge to use thin film forms of TiO</a:t>
            </a:r>
            <a:r>
              <a:rPr kumimoji="0" lang="en-US" altLang="ko-KR" sz="2000" b="0" i="0" u="none" strike="noStrike" cap="none" normalizeH="0" baseline="-30000" dirty="0" smtClean="0">
                <a:ln>
                  <a:noFill/>
                </a:ln>
                <a:solidFill>
                  <a:schemeClr val="tx1"/>
                </a:solidFill>
                <a:effectLst/>
                <a:latin typeface="Times New Roman" pitchFamily="18" charset="0"/>
                <a:ea typeface="BatangChe" pitchFamily="49" charset="-127"/>
                <a:cs typeface="Times New Roman" pitchFamily="18" charset="0"/>
              </a:rPr>
              <a:t>2</a:t>
            </a: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 for its comfortable and effective re-use ability.</a:t>
            </a:r>
          </a:p>
          <a:p>
            <a:pPr marL="0" marR="0" lvl="0" indent="0" algn="just" defTabSz="914400" rtl="0" eaLnBrk="0" fontAlgn="base" latinLnBrk="0" hangingPunct="0">
              <a:lnSpc>
                <a:spcPct val="100000"/>
              </a:lnSpc>
              <a:spcBef>
                <a:spcPct val="0"/>
              </a:spcBef>
              <a:spcAft>
                <a:spcPct val="0"/>
              </a:spcAft>
              <a:buClrTx/>
              <a:buSzTx/>
              <a:tabLst/>
            </a:pPr>
            <a:endParaRPr kumimoji="0" lang="en-US" altLang="ko-K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Modification of TiO</a:t>
            </a:r>
            <a:r>
              <a:rPr kumimoji="0" lang="en-US" altLang="ko-KR" sz="2000" b="0" i="0" u="none" strike="noStrike" cap="none" normalizeH="0" baseline="-30000" dirty="0" smtClean="0">
                <a:ln>
                  <a:noFill/>
                </a:ln>
                <a:solidFill>
                  <a:schemeClr val="tx1"/>
                </a:solidFill>
                <a:effectLst/>
                <a:latin typeface="Times New Roman" pitchFamily="18" charset="0"/>
                <a:ea typeface="BatangChe" pitchFamily="49" charset="-127"/>
                <a:cs typeface="Times New Roman" pitchFamily="18" charset="0"/>
              </a:rPr>
              <a:t>2</a:t>
            </a: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 by doping with metal and non-metal to extend its spectral response to visible region to promote ‘efficient use of solar energy’ for  ‘</a:t>
            </a:r>
            <a:r>
              <a:rPr kumimoji="0" lang="en-US" altLang="ko-KR" sz="2000" b="0" i="0" u="none" strike="noStrike" cap="none" normalizeH="0" baseline="0" dirty="0" err="1" smtClean="0">
                <a:ln>
                  <a:noFill/>
                </a:ln>
                <a:solidFill>
                  <a:schemeClr val="tx1"/>
                </a:solidFill>
                <a:effectLst/>
                <a:latin typeface="Times New Roman" pitchFamily="18" charset="0"/>
                <a:ea typeface="BatangChe" pitchFamily="49" charset="-127"/>
                <a:cs typeface="Times New Roman" pitchFamily="18" charset="0"/>
              </a:rPr>
              <a:t>photodegradation</a:t>
            </a: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 of different dyes’. The aim is to use the modified TiO</a:t>
            </a:r>
            <a:r>
              <a:rPr kumimoji="0" lang="en-US" altLang="ko-KR" sz="2000" b="0" i="0" u="none" strike="noStrike" cap="none" normalizeH="0" baseline="-30000" dirty="0" smtClean="0">
                <a:ln>
                  <a:noFill/>
                </a:ln>
                <a:solidFill>
                  <a:schemeClr val="tx1"/>
                </a:solidFill>
                <a:effectLst/>
                <a:latin typeface="Times New Roman" pitchFamily="18" charset="0"/>
                <a:ea typeface="BatangChe" pitchFamily="49" charset="-127"/>
                <a:cs typeface="Times New Roman" pitchFamily="18" charset="0"/>
              </a:rPr>
              <a:t>2</a:t>
            </a: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 for the treatment of industrial effluent and to clean polluted water.</a:t>
            </a:r>
            <a:endParaRPr kumimoji="0" lang="en-US" altLang="ko-K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Target to use carbon </a:t>
            </a:r>
            <a:r>
              <a:rPr kumimoji="0" lang="en-US" altLang="ko-KR" sz="2000" b="0" i="0" u="none" strike="noStrike" cap="none" normalizeH="0" baseline="0" dirty="0" err="1" smtClean="0">
                <a:ln>
                  <a:noFill/>
                </a:ln>
                <a:solidFill>
                  <a:schemeClr val="tx1"/>
                </a:solidFill>
                <a:effectLst/>
                <a:latin typeface="Times New Roman" pitchFamily="18" charset="0"/>
                <a:ea typeface="BatangChe" pitchFamily="49" charset="-127"/>
                <a:cs typeface="Times New Roman" pitchFamily="18" charset="0"/>
              </a:rPr>
              <a:t>nanotubes</a:t>
            </a: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 (CNT) with large surface area for better adsorption ability of organic dye .</a:t>
            </a:r>
            <a:endParaRPr kumimoji="0" lang="en-US" altLang="ko-K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Aiming to decrease the fast recombination rate of photo-generated election-hole pairs in TiO</a:t>
            </a:r>
            <a:r>
              <a:rPr kumimoji="0" lang="en-US" altLang="ko-KR" sz="2000" b="0" i="0" u="none" strike="noStrike" cap="none" normalizeH="0" baseline="-30000" dirty="0" smtClean="0">
                <a:ln>
                  <a:noFill/>
                </a:ln>
                <a:solidFill>
                  <a:schemeClr val="tx1"/>
                </a:solidFill>
                <a:effectLst/>
                <a:latin typeface="Times New Roman" pitchFamily="18" charset="0"/>
                <a:ea typeface="BatangChe" pitchFamily="49" charset="-127"/>
                <a:cs typeface="Times New Roman" pitchFamily="18" charset="0"/>
              </a:rPr>
              <a:t>2</a:t>
            </a:r>
            <a:r>
              <a:rPr kumimoji="0" lang="en-US" altLang="ko-KR" sz="2000" b="0" i="0" u="none" strike="noStrike" cap="none" normalizeH="0" baseline="0" dirty="0" smtClean="0">
                <a:ln>
                  <a:noFill/>
                </a:ln>
                <a:solidFill>
                  <a:schemeClr val="tx1"/>
                </a:solidFill>
                <a:effectLst/>
                <a:latin typeface="Times New Roman" pitchFamily="18" charset="0"/>
                <a:ea typeface="BatangChe" pitchFamily="49" charset="-127"/>
                <a:cs typeface="Times New Roman" pitchFamily="18" charset="0"/>
              </a:rPr>
              <a:t> matrix using co-doping and CNT which is supposed to increase photo-catalytic degradation efficiency.</a:t>
            </a:r>
            <a:endParaRPr kumimoji="0" lang="en-US" altLang="ko-K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61"/>
          <p:cNvSpPr>
            <a:spLocks noChangeArrowheads="1"/>
          </p:cNvSpPr>
          <p:nvPr/>
        </p:nvSpPr>
        <p:spPr bwMode="auto">
          <a:xfrm flipV="1">
            <a:off x="152400" y="9906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5" name="Object 1"/>
          <p:cNvGraphicFramePr>
            <a:graphicFrameLocks noChangeAspect="1"/>
          </p:cNvGraphicFramePr>
          <p:nvPr/>
        </p:nvGraphicFramePr>
        <p:xfrm>
          <a:off x="520781" y="685800"/>
          <a:ext cx="8013619" cy="6019800"/>
        </p:xfrm>
        <a:graphic>
          <a:graphicData uri="http://schemas.openxmlformats.org/presentationml/2006/ole">
            <mc:AlternateContent xmlns:mc="http://schemas.openxmlformats.org/markup-compatibility/2006">
              <mc:Choice xmlns:v="urn:schemas-microsoft-com:vml" Requires="v">
                <p:oleObj spid="_x0000_s41986" name="Slide" r:id="rId4" imgW="4738285" imgH="3553968" progId="PowerPoint.Slide.12">
                  <p:embed/>
                </p:oleObj>
              </mc:Choice>
              <mc:Fallback>
                <p:oleObj name="Slide" r:id="rId4" imgW="4738285" imgH="3553968" progId="PowerPoint.Slide.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81" y="685800"/>
                        <a:ext cx="8013619" cy="601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2514600" y="316468"/>
            <a:ext cx="4760919" cy="369332"/>
          </a:xfrm>
          <a:prstGeom prst="rect">
            <a:avLst/>
          </a:prstGeom>
        </p:spPr>
        <p:txBody>
          <a:bodyPr wrap="none">
            <a:spAutoFit/>
          </a:bodyPr>
          <a:lstStyle/>
          <a:p>
            <a:r>
              <a:rPr lang="en-US" b="1" dirty="0" smtClean="0">
                <a:solidFill>
                  <a:srgbClr val="FF0000"/>
                </a:solidFill>
                <a:latin typeface="Times New Roman" pitchFamily="18" charset="0"/>
                <a:ea typeface="Segoe UI Symbol" pitchFamily="34" charset="0"/>
                <a:cs typeface="Times New Roman" pitchFamily="18" charset="0"/>
              </a:rPr>
              <a:t>a) Non-metals co-doped TiO</a:t>
            </a:r>
            <a:r>
              <a:rPr lang="en-US" b="1" baseline="-25000" dirty="0" smtClean="0">
                <a:solidFill>
                  <a:srgbClr val="FF0000"/>
                </a:solidFill>
                <a:latin typeface="Times New Roman" pitchFamily="18" charset="0"/>
                <a:ea typeface="Segoe UI Symbol" pitchFamily="34" charset="0"/>
                <a:cs typeface="Times New Roman" pitchFamily="18" charset="0"/>
              </a:rPr>
              <a:t>2</a:t>
            </a:r>
            <a:r>
              <a:rPr lang="en-US" b="1" dirty="0" smtClean="0">
                <a:solidFill>
                  <a:srgbClr val="FF0000"/>
                </a:solidFill>
                <a:latin typeface="Times New Roman" pitchFamily="18" charset="0"/>
                <a:ea typeface="Segoe UI Symbol" pitchFamily="34" charset="0"/>
                <a:cs typeface="Times New Roman" pitchFamily="18" charset="0"/>
              </a:rPr>
              <a:t> as thin film form</a:t>
            </a:r>
            <a:endParaRPr lang="en-US" dirty="0"/>
          </a:p>
        </p:txBody>
      </p:sp>
      <p:sp>
        <p:nvSpPr>
          <p:cNvPr id="6" name="Rectangle 61"/>
          <p:cNvSpPr>
            <a:spLocks noChangeArrowheads="1"/>
          </p:cNvSpPr>
          <p:nvPr/>
        </p:nvSpPr>
        <p:spPr bwMode="auto">
          <a:xfrm flipV="1">
            <a:off x="92075" y="7064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
        <p:nvSpPr>
          <p:cNvPr id="7" name="Title 1"/>
          <p:cNvSpPr>
            <a:spLocks noGrp="1"/>
          </p:cNvSpPr>
          <p:nvPr>
            <p:ph type="title"/>
          </p:nvPr>
        </p:nvSpPr>
        <p:spPr>
          <a:xfrm>
            <a:off x="-2362200" y="0"/>
            <a:ext cx="8229600" cy="334962"/>
          </a:xfrm>
        </p:spPr>
        <p:txBody>
          <a:bodyPr>
            <a:noAutofit/>
          </a:bodyPr>
          <a:lstStyle/>
          <a:p>
            <a:r>
              <a:rPr lang="en-US" sz="2800" b="1" dirty="0" smtClean="0">
                <a:solidFill>
                  <a:srgbClr val="FF0000"/>
                </a:solidFill>
                <a:latin typeface="Times New Roman" pitchFamily="18" charset="0"/>
                <a:cs typeface="Times New Roman" pitchFamily="18" charset="0"/>
              </a:rPr>
              <a:t>Experimental Details</a:t>
            </a: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914400" y="734932"/>
          <a:ext cx="7493000" cy="6046868"/>
        </p:xfrm>
        <a:graphic>
          <a:graphicData uri="http://schemas.openxmlformats.org/presentationml/2006/ole">
            <mc:AlternateContent xmlns:mc="http://schemas.openxmlformats.org/markup-compatibility/2006">
              <mc:Choice xmlns:v="urn:schemas-microsoft-com:vml" Requires="v">
                <p:oleObj spid="_x0000_s76803" name="Slide" r:id="rId4" imgW="4126928" imgH="3093589" progId="PowerPoint.Slide.12">
                  <p:embed/>
                </p:oleObj>
              </mc:Choice>
              <mc:Fallback>
                <p:oleObj name="Slide" r:id="rId4" imgW="4126928" imgH="3093589" progId="PowerPoint.Slide.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34932"/>
                        <a:ext cx="7493000" cy="60468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295400" y="164068"/>
            <a:ext cx="8915400" cy="369332"/>
          </a:xfrm>
          <a:prstGeom prst="rect">
            <a:avLst/>
          </a:prstGeom>
        </p:spPr>
        <p:txBody>
          <a:bodyPr wrap="square">
            <a:spAutoFit/>
          </a:bodyPr>
          <a:lstStyle/>
          <a:p>
            <a:pPr marL="400050" indent="-400050"/>
            <a:r>
              <a:rPr lang="en-US" b="1" dirty="0" smtClean="0">
                <a:solidFill>
                  <a:srgbClr val="FF0000"/>
                </a:solidFill>
                <a:latin typeface="Times New Roman" pitchFamily="18" charset="0"/>
                <a:ea typeface="Segoe UI Symbol" pitchFamily="34" charset="0"/>
                <a:cs typeface="Times New Roman" pitchFamily="18" charset="0"/>
              </a:rPr>
              <a:t>b) Metal/non-metal co-doped TiO</a:t>
            </a:r>
            <a:r>
              <a:rPr lang="en-US" b="1" baseline="-25000" dirty="0" smtClean="0">
                <a:solidFill>
                  <a:srgbClr val="FF0000"/>
                </a:solidFill>
                <a:latin typeface="Times New Roman" pitchFamily="18" charset="0"/>
                <a:ea typeface="Segoe UI Symbol" pitchFamily="34" charset="0"/>
                <a:cs typeface="Times New Roman" pitchFamily="18" charset="0"/>
              </a:rPr>
              <a:t>2</a:t>
            </a:r>
            <a:r>
              <a:rPr lang="en-US" b="1" dirty="0" smtClean="0">
                <a:solidFill>
                  <a:srgbClr val="FF0000"/>
                </a:solidFill>
                <a:latin typeface="Times New Roman" pitchFamily="18" charset="0"/>
                <a:ea typeface="Segoe UI Symbol" pitchFamily="34" charset="0"/>
                <a:cs typeface="Times New Roman" pitchFamily="18" charset="0"/>
              </a:rPr>
              <a:t> -CNT composites as thin film forms</a:t>
            </a:r>
            <a:endParaRPr lang="en-US" dirty="0"/>
          </a:p>
        </p:txBody>
      </p:sp>
      <p:sp>
        <p:nvSpPr>
          <p:cNvPr id="4" name="Rectangle 61"/>
          <p:cNvSpPr>
            <a:spLocks noChangeArrowheads="1"/>
          </p:cNvSpPr>
          <p:nvPr/>
        </p:nvSpPr>
        <p:spPr bwMode="auto">
          <a:xfrm flipV="1">
            <a:off x="152400" y="630237"/>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7"/>
          <p:cNvGrpSpPr>
            <a:grpSpLocks/>
          </p:cNvGrpSpPr>
          <p:nvPr/>
        </p:nvGrpSpPr>
        <p:grpSpPr bwMode="auto">
          <a:xfrm>
            <a:off x="440229" y="1495427"/>
            <a:ext cx="5609491" cy="3051130"/>
            <a:chOff x="990601" y="680468"/>
            <a:chExt cx="7543799" cy="4149538"/>
          </a:xfrm>
        </p:grpSpPr>
        <p:sp>
          <p:nvSpPr>
            <p:cNvPr id="6" name="Cube 5"/>
            <p:cNvSpPr/>
            <p:nvPr/>
          </p:nvSpPr>
          <p:spPr>
            <a:xfrm>
              <a:off x="2132780" y="1183514"/>
              <a:ext cx="5563585" cy="2629662"/>
            </a:xfrm>
            <a:prstGeom prst="cube">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dirty="0"/>
                <a:t> </a:t>
              </a:r>
            </a:p>
          </p:txBody>
        </p:sp>
        <p:sp>
          <p:nvSpPr>
            <p:cNvPr id="7" name="Rounded Rectangle 6"/>
            <p:cNvSpPr/>
            <p:nvPr/>
          </p:nvSpPr>
          <p:spPr>
            <a:xfrm>
              <a:off x="3505528" y="1343280"/>
              <a:ext cx="762165" cy="399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lowchart: Summing Junction 8"/>
            <p:cNvSpPr/>
            <p:nvPr/>
          </p:nvSpPr>
          <p:spPr>
            <a:xfrm>
              <a:off x="3657108" y="1343280"/>
              <a:ext cx="382149" cy="399414"/>
            </a:xfrm>
            <a:prstGeom prst="flowChartSummingJunc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rot="10800000" flipH="1">
              <a:off x="3657108" y="1503046"/>
              <a:ext cx="382149" cy="215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226269" y="1341120"/>
              <a:ext cx="762165" cy="39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Flowchart: Summing Junction 19"/>
            <p:cNvSpPr/>
            <p:nvPr/>
          </p:nvSpPr>
          <p:spPr>
            <a:xfrm>
              <a:off x="5409872" y="1343280"/>
              <a:ext cx="382150" cy="399414"/>
            </a:xfrm>
            <a:prstGeom prst="flowChartSummingJunc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2" name="Straight Connector 21"/>
            <p:cNvCxnSpPr/>
            <p:nvPr/>
          </p:nvCxnSpPr>
          <p:spPr>
            <a:xfrm rot="10800000" flipH="1">
              <a:off x="5409872" y="1503046"/>
              <a:ext cx="382150" cy="2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5363878" y="1542988"/>
              <a:ext cx="399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3611114" y="1571054"/>
              <a:ext cx="399416"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Bevel 28"/>
            <p:cNvSpPr/>
            <p:nvPr/>
          </p:nvSpPr>
          <p:spPr>
            <a:xfrm>
              <a:off x="2514928" y="3811016"/>
              <a:ext cx="1219036" cy="796672"/>
            </a:xfrm>
            <a:prstGeom prst="beve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Bevel 30"/>
            <p:cNvSpPr/>
            <p:nvPr/>
          </p:nvSpPr>
          <p:spPr>
            <a:xfrm>
              <a:off x="5486728" y="3813176"/>
              <a:ext cx="1219036" cy="796670"/>
            </a:xfrm>
            <a:prstGeom prst="beve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Donut 63"/>
            <p:cNvSpPr/>
            <p:nvPr/>
          </p:nvSpPr>
          <p:spPr>
            <a:xfrm>
              <a:off x="2666508" y="4191000"/>
              <a:ext cx="228435" cy="23965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5" name="Donut 64"/>
            <p:cNvSpPr/>
            <p:nvPr/>
          </p:nvSpPr>
          <p:spPr>
            <a:xfrm>
              <a:off x="3277093" y="4191000"/>
              <a:ext cx="228435" cy="23965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6" name="Flowchart: Sort 65"/>
            <p:cNvSpPr/>
            <p:nvPr/>
          </p:nvSpPr>
          <p:spPr>
            <a:xfrm>
              <a:off x="2971800" y="3962146"/>
              <a:ext cx="228436" cy="239650"/>
            </a:xfrm>
            <a:prstGeom prst="flowChartSor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Donut 67"/>
            <p:cNvSpPr/>
            <p:nvPr/>
          </p:nvSpPr>
          <p:spPr>
            <a:xfrm>
              <a:off x="5715165" y="4212590"/>
              <a:ext cx="228435" cy="23749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9" name="Donut 68"/>
            <p:cNvSpPr/>
            <p:nvPr/>
          </p:nvSpPr>
          <p:spPr>
            <a:xfrm>
              <a:off x="6248893" y="4212590"/>
              <a:ext cx="228435" cy="23749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0" name="Flowchart: Sort 69"/>
            <p:cNvSpPr/>
            <p:nvPr/>
          </p:nvSpPr>
          <p:spPr>
            <a:xfrm>
              <a:off x="5943600" y="3972942"/>
              <a:ext cx="228436" cy="239648"/>
            </a:xfrm>
            <a:prstGeom prst="flowChartSor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39"/>
            <p:cNvGrpSpPr/>
            <p:nvPr/>
          </p:nvGrpSpPr>
          <p:grpSpPr>
            <a:xfrm>
              <a:off x="4443501" y="1503218"/>
              <a:ext cx="398275" cy="844632"/>
              <a:chOff x="3048000" y="319314"/>
              <a:chExt cx="5486400" cy="6233886"/>
            </a:xfrm>
            <a:solidFill>
              <a:srgbClr val="FF0000"/>
            </a:solidFill>
          </p:grpSpPr>
          <p:sp>
            <p:nvSpPr>
              <p:cNvPr id="137" name="Arc 136"/>
              <p:cNvSpPr/>
              <p:nvPr/>
            </p:nvSpPr>
            <p:spPr>
              <a:xfrm flipV="1">
                <a:off x="3048000" y="1828800"/>
                <a:ext cx="5486400" cy="4724400"/>
              </a:xfrm>
              <a:prstGeom prst="arc">
                <a:avLst>
                  <a:gd name="adj1" fmla="val 8288690"/>
                  <a:gd name="adj2" fmla="val 3066927"/>
                </a:avLst>
              </a:prstGeom>
              <a:grp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8" name="Freeform 137"/>
              <p:cNvSpPr/>
              <p:nvPr/>
            </p:nvSpPr>
            <p:spPr>
              <a:xfrm>
                <a:off x="6255657" y="420914"/>
                <a:ext cx="1175657" cy="1886857"/>
              </a:xfrm>
              <a:custGeom>
                <a:avLst/>
                <a:gdLst>
                  <a:gd name="connsiteX0" fmla="*/ 1175657 w 1175657"/>
                  <a:gd name="connsiteY0" fmla="*/ 1886857 h 1886857"/>
                  <a:gd name="connsiteX1" fmla="*/ 1059543 w 1175657"/>
                  <a:gd name="connsiteY1" fmla="*/ 1843315 h 1886857"/>
                  <a:gd name="connsiteX2" fmla="*/ 1030514 w 1175657"/>
                  <a:gd name="connsiteY2" fmla="*/ 1799772 h 1886857"/>
                  <a:gd name="connsiteX3" fmla="*/ 943429 w 1175657"/>
                  <a:gd name="connsiteY3" fmla="*/ 1741715 h 1886857"/>
                  <a:gd name="connsiteX4" fmla="*/ 899886 w 1175657"/>
                  <a:gd name="connsiteY4" fmla="*/ 1712686 h 1886857"/>
                  <a:gd name="connsiteX5" fmla="*/ 812800 w 1175657"/>
                  <a:gd name="connsiteY5" fmla="*/ 1640115 h 1886857"/>
                  <a:gd name="connsiteX6" fmla="*/ 740229 w 1175657"/>
                  <a:gd name="connsiteY6" fmla="*/ 1567543 h 1886857"/>
                  <a:gd name="connsiteX7" fmla="*/ 667657 w 1175657"/>
                  <a:gd name="connsiteY7" fmla="*/ 1509486 h 1886857"/>
                  <a:gd name="connsiteX8" fmla="*/ 624114 w 1175657"/>
                  <a:gd name="connsiteY8" fmla="*/ 1480457 h 1886857"/>
                  <a:gd name="connsiteX9" fmla="*/ 537029 w 1175657"/>
                  <a:gd name="connsiteY9" fmla="*/ 1393372 h 1886857"/>
                  <a:gd name="connsiteX10" fmla="*/ 449943 w 1175657"/>
                  <a:gd name="connsiteY10" fmla="*/ 1335315 h 1886857"/>
                  <a:gd name="connsiteX11" fmla="*/ 420914 w 1175657"/>
                  <a:gd name="connsiteY11" fmla="*/ 1291772 h 1886857"/>
                  <a:gd name="connsiteX12" fmla="*/ 333829 w 1175657"/>
                  <a:gd name="connsiteY12" fmla="*/ 1219200 h 1886857"/>
                  <a:gd name="connsiteX13" fmla="*/ 261257 w 1175657"/>
                  <a:gd name="connsiteY13" fmla="*/ 1146629 h 1886857"/>
                  <a:gd name="connsiteX14" fmla="*/ 232229 w 1175657"/>
                  <a:gd name="connsiteY14" fmla="*/ 1103086 h 1886857"/>
                  <a:gd name="connsiteX15" fmla="*/ 217714 w 1175657"/>
                  <a:gd name="connsiteY15" fmla="*/ 1059543 h 1886857"/>
                  <a:gd name="connsiteX16" fmla="*/ 159657 w 1175657"/>
                  <a:gd name="connsiteY16" fmla="*/ 972457 h 1886857"/>
                  <a:gd name="connsiteX17" fmla="*/ 130629 w 1175657"/>
                  <a:gd name="connsiteY17" fmla="*/ 928915 h 1886857"/>
                  <a:gd name="connsiteX18" fmla="*/ 87086 w 1175657"/>
                  <a:gd name="connsiteY18" fmla="*/ 798286 h 1886857"/>
                  <a:gd name="connsiteX19" fmla="*/ 72572 w 1175657"/>
                  <a:gd name="connsiteY19" fmla="*/ 754743 h 1886857"/>
                  <a:gd name="connsiteX20" fmla="*/ 43543 w 1175657"/>
                  <a:gd name="connsiteY20" fmla="*/ 638629 h 1886857"/>
                  <a:gd name="connsiteX21" fmla="*/ 29029 w 1175657"/>
                  <a:gd name="connsiteY21" fmla="*/ 595086 h 1886857"/>
                  <a:gd name="connsiteX22" fmla="*/ 0 w 1175657"/>
                  <a:gd name="connsiteY22" fmla="*/ 406400 h 1886857"/>
                  <a:gd name="connsiteX23" fmla="*/ 14514 w 1175657"/>
                  <a:gd name="connsiteY23" fmla="*/ 145143 h 1886857"/>
                  <a:gd name="connsiteX24" fmla="*/ 43543 w 1175657"/>
                  <a:gd name="connsiteY24" fmla="*/ 58057 h 1886857"/>
                  <a:gd name="connsiteX25" fmla="*/ 72572 w 1175657"/>
                  <a:gd name="connsiteY25" fmla="*/ 0 h 188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5657" h="1886857">
                    <a:moveTo>
                      <a:pt x="1175657" y="1886857"/>
                    </a:moveTo>
                    <a:cubicBezTo>
                      <a:pt x="1123735" y="1876473"/>
                      <a:pt x="1096916" y="1880688"/>
                      <a:pt x="1059543" y="1843315"/>
                    </a:cubicBezTo>
                    <a:cubicBezTo>
                      <a:pt x="1047208" y="1830980"/>
                      <a:pt x="1043642" y="1811259"/>
                      <a:pt x="1030514" y="1799772"/>
                    </a:cubicBezTo>
                    <a:cubicBezTo>
                      <a:pt x="1004258" y="1776798"/>
                      <a:pt x="972457" y="1761067"/>
                      <a:pt x="943429" y="1741715"/>
                    </a:cubicBezTo>
                    <a:cubicBezTo>
                      <a:pt x="928915" y="1732039"/>
                      <a:pt x="912221" y="1725021"/>
                      <a:pt x="899886" y="1712686"/>
                    </a:cubicBezTo>
                    <a:cubicBezTo>
                      <a:pt x="844008" y="1656808"/>
                      <a:pt x="873422" y="1680529"/>
                      <a:pt x="812800" y="1640115"/>
                    </a:cubicBezTo>
                    <a:cubicBezTo>
                      <a:pt x="735395" y="1524005"/>
                      <a:pt x="836987" y="1664301"/>
                      <a:pt x="740229" y="1567543"/>
                    </a:cubicBezTo>
                    <a:cubicBezTo>
                      <a:pt x="674578" y="1501892"/>
                      <a:pt x="752425" y="1537741"/>
                      <a:pt x="667657" y="1509486"/>
                    </a:cubicBezTo>
                    <a:cubicBezTo>
                      <a:pt x="653143" y="1499810"/>
                      <a:pt x="637152" y="1492046"/>
                      <a:pt x="624114" y="1480457"/>
                    </a:cubicBezTo>
                    <a:cubicBezTo>
                      <a:pt x="593431" y="1453183"/>
                      <a:pt x="571187" y="1416144"/>
                      <a:pt x="537029" y="1393372"/>
                    </a:cubicBezTo>
                    <a:lnTo>
                      <a:pt x="449943" y="1335315"/>
                    </a:lnTo>
                    <a:cubicBezTo>
                      <a:pt x="440267" y="1320801"/>
                      <a:pt x="433249" y="1304107"/>
                      <a:pt x="420914" y="1291772"/>
                    </a:cubicBezTo>
                    <a:cubicBezTo>
                      <a:pt x="306741" y="1177598"/>
                      <a:pt x="452722" y="1361871"/>
                      <a:pt x="333829" y="1219200"/>
                    </a:cubicBezTo>
                    <a:cubicBezTo>
                      <a:pt x="273353" y="1146630"/>
                      <a:pt x="341085" y="1199846"/>
                      <a:pt x="261257" y="1146629"/>
                    </a:cubicBezTo>
                    <a:cubicBezTo>
                      <a:pt x="251581" y="1132115"/>
                      <a:pt x="240030" y="1118688"/>
                      <a:pt x="232229" y="1103086"/>
                    </a:cubicBezTo>
                    <a:cubicBezTo>
                      <a:pt x="225387" y="1089402"/>
                      <a:pt x="225144" y="1072917"/>
                      <a:pt x="217714" y="1059543"/>
                    </a:cubicBezTo>
                    <a:cubicBezTo>
                      <a:pt x="200771" y="1029045"/>
                      <a:pt x="179009" y="1001486"/>
                      <a:pt x="159657" y="972457"/>
                    </a:cubicBezTo>
                    <a:cubicBezTo>
                      <a:pt x="149981" y="957943"/>
                      <a:pt x="136145" y="945463"/>
                      <a:pt x="130629" y="928915"/>
                    </a:cubicBezTo>
                    <a:lnTo>
                      <a:pt x="87086" y="798286"/>
                    </a:lnTo>
                    <a:cubicBezTo>
                      <a:pt x="82248" y="783772"/>
                      <a:pt x="76283" y="769586"/>
                      <a:pt x="72572" y="754743"/>
                    </a:cubicBezTo>
                    <a:cubicBezTo>
                      <a:pt x="62896" y="716038"/>
                      <a:pt x="56159" y="676478"/>
                      <a:pt x="43543" y="638629"/>
                    </a:cubicBezTo>
                    <a:cubicBezTo>
                      <a:pt x="38705" y="624115"/>
                      <a:pt x="32348" y="610021"/>
                      <a:pt x="29029" y="595086"/>
                    </a:cubicBezTo>
                    <a:cubicBezTo>
                      <a:pt x="20971" y="558823"/>
                      <a:pt x="4632" y="438825"/>
                      <a:pt x="0" y="406400"/>
                    </a:cubicBezTo>
                    <a:cubicBezTo>
                      <a:pt x="4838" y="319314"/>
                      <a:pt x="3696" y="231689"/>
                      <a:pt x="14514" y="145143"/>
                    </a:cubicBezTo>
                    <a:cubicBezTo>
                      <a:pt x="18309" y="114780"/>
                      <a:pt x="26569" y="83517"/>
                      <a:pt x="43543" y="58057"/>
                    </a:cubicBezTo>
                    <a:cubicBezTo>
                      <a:pt x="75256" y="10489"/>
                      <a:pt x="72572" y="31959"/>
                      <a:pt x="72572" y="0"/>
                    </a:cubicBezTo>
                  </a:path>
                </a:pathLst>
              </a:custGeom>
              <a:grp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9" name="Freeform 138"/>
              <p:cNvSpPr/>
              <p:nvPr/>
            </p:nvSpPr>
            <p:spPr>
              <a:xfrm>
                <a:off x="3845673" y="319314"/>
                <a:ext cx="1611698" cy="2175245"/>
              </a:xfrm>
              <a:custGeom>
                <a:avLst/>
                <a:gdLst>
                  <a:gd name="connsiteX0" fmla="*/ 44156 w 1611698"/>
                  <a:gd name="connsiteY0" fmla="*/ 2162629 h 2175245"/>
                  <a:gd name="connsiteX1" fmla="*/ 145756 w 1611698"/>
                  <a:gd name="connsiteY1" fmla="*/ 2133600 h 2175245"/>
                  <a:gd name="connsiteX2" fmla="*/ 203813 w 1611698"/>
                  <a:gd name="connsiteY2" fmla="*/ 2119086 h 2175245"/>
                  <a:gd name="connsiteX3" fmla="*/ 290898 w 1611698"/>
                  <a:gd name="connsiteY3" fmla="*/ 2090057 h 2175245"/>
                  <a:gd name="connsiteX4" fmla="*/ 334441 w 1611698"/>
                  <a:gd name="connsiteY4" fmla="*/ 2075543 h 2175245"/>
                  <a:gd name="connsiteX5" fmla="*/ 407013 w 1611698"/>
                  <a:gd name="connsiteY5" fmla="*/ 2017486 h 2175245"/>
                  <a:gd name="connsiteX6" fmla="*/ 479584 w 1611698"/>
                  <a:gd name="connsiteY6" fmla="*/ 1959429 h 2175245"/>
                  <a:gd name="connsiteX7" fmla="*/ 610213 w 1611698"/>
                  <a:gd name="connsiteY7" fmla="*/ 1901372 h 2175245"/>
                  <a:gd name="connsiteX8" fmla="*/ 653756 w 1611698"/>
                  <a:gd name="connsiteY8" fmla="*/ 1886857 h 2175245"/>
                  <a:gd name="connsiteX9" fmla="*/ 740841 w 1611698"/>
                  <a:gd name="connsiteY9" fmla="*/ 1843315 h 2175245"/>
                  <a:gd name="connsiteX10" fmla="*/ 784384 w 1611698"/>
                  <a:gd name="connsiteY10" fmla="*/ 1814286 h 2175245"/>
                  <a:gd name="connsiteX11" fmla="*/ 842441 w 1611698"/>
                  <a:gd name="connsiteY11" fmla="*/ 1727200 h 2175245"/>
                  <a:gd name="connsiteX12" fmla="*/ 871470 w 1611698"/>
                  <a:gd name="connsiteY12" fmla="*/ 1683657 h 2175245"/>
                  <a:gd name="connsiteX13" fmla="*/ 900498 w 1611698"/>
                  <a:gd name="connsiteY13" fmla="*/ 1640115 h 2175245"/>
                  <a:gd name="connsiteX14" fmla="*/ 944041 w 1611698"/>
                  <a:gd name="connsiteY14" fmla="*/ 1596572 h 2175245"/>
                  <a:gd name="connsiteX15" fmla="*/ 1002098 w 1611698"/>
                  <a:gd name="connsiteY15" fmla="*/ 1509486 h 2175245"/>
                  <a:gd name="connsiteX16" fmla="*/ 1031127 w 1611698"/>
                  <a:gd name="connsiteY16" fmla="*/ 1465943 h 2175245"/>
                  <a:gd name="connsiteX17" fmla="*/ 1074670 w 1611698"/>
                  <a:gd name="connsiteY17" fmla="*/ 1436915 h 2175245"/>
                  <a:gd name="connsiteX18" fmla="*/ 1161756 w 1611698"/>
                  <a:gd name="connsiteY18" fmla="*/ 1306286 h 2175245"/>
                  <a:gd name="connsiteX19" fmla="*/ 1190784 w 1611698"/>
                  <a:gd name="connsiteY19" fmla="*/ 1262743 h 2175245"/>
                  <a:gd name="connsiteX20" fmla="*/ 1234327 w 1611698"/>
                  <a:gd name="connsiteY20" fmla="*/ 1219200 h 2175245"/>
                  <a:gd name="connsiteX21" fmla="*/ 1277870 w 1611698"/>
                  <a:gd name="connsiteY21" fmla="*/ 1132115 h 2175245"/>
                  <a:gd name="connsiteX22" fmla="*/ 1292384 w 1611698"/>
                  <a:gd name="connsiteY22" fmla="*/ 1088572 h 2175245"/>
                  <a:gd name="connsiteX23" fmla="*/ 1350441 w 1611698"/>
                  <a:gd name="connsiteY23" fmla="*/ 986972 h 2175245"/>
                  <a:gd name="connsiteX24" fmla="*/ 1393984 w 1611698"/>
                  <a:gd name="connsiteY24" fmla="*/ 943429 h 2175245"/>
                  <a:gd name="connsiteX25" fmla="*/ 1437527 w 1611698"/>
                  <a:gd name="connsiteY25" fmla="*/ 856343 h 2175245"/>
                  <a:gd name="connsiteX26" fmla="*/ 1481070 w 1611698"/>
                  <a:gd name="connsiteY26" fmla="*/ 769257 h 2175245"/>
                  <a:gd name="connsiteX27" fmla="*/ 1524613 w 1611698"/>
                  <a:gd name="connsiteY27" fmla="*/ 638629 h 2175245"/>
                  <a:gd name="connsiteX28" fmla="*/ 1539127 w 1611698"/>
                  <a:gd name="connsiteY28" fmla="*/ 595086 h 2175245"/>
                  <a:gd name="connsiteX29" fmla="*/ 1553641 w 1611698"/>
                  <a:gd name="connsiteY29" fmla="*/ 551543 h 2175245"/>
                  <a:gd name="connsiteX30" fmla="*/ 1568156 w 1611698"/>
                  <a:gd name="connsiteY30" fmla="*/ 478972 h 2175245"/>
                  <a:gd name="connsiteX31" fmla="*/ 1582670 w 1611698"/>
                  <a:gd name="connsiteY31" fmla="*/ 435429 h 2175245"/>
                  <a:gd name="connsiteX32" fmla="*/ 1597184 w 1611698"/>
                  <a:gd name="connsiteY32" fmla="*/ 377372 h 2175245"/>
                  <a:gd name="connsiteX33" fmla="*/ 1611698 w 1611698"/>
                  <a:gd name="connsiteY33" fmla="*/ 232229 h 2175245"/>
                  <a:gd name="connsiteX34" fmla="*/ 1582670 w 1611698"/>
                  <a:gd name="connsiteY34" fmla="*/ 0 h 2175245"/>
                  <a:gd name="connsiteX35" fmla="*/ 1553641 w 1611698"/>
                  <a:gd name="connsiteY35" fmla="*/ 43543 h 2175245"/>
                  <a:gd name="connsiteX36" fmla="*/ 1452041 w 1611698"/>
                  <a:gd name="connsiteY36" fmla="*/ 72572 h 217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11698" h="2175245">
                    <a:moveTo>
                      <a:pt x="44156" y="2162629"/>
                    </a:moveTo>
                    <a:cubicBezTo>
                      <a:pt x="225650" y="2117256"/>
                      <a:pt x="0" y="2175245"/>
                      <a:pt x="145756" y="2133600"/>
                    </a:cubicBezTo>
                    <a:cubicBezTo>
                      <a:pt x="164936" y="2128120"/>
                      <a:pt x="184706" y="2124818"/>
                      <a:pt x="203813" y="2119086"/>
                    </a:cubicBezTo>
                    <a:cubicBezTo>
                      <a:pt x="233121" y="2110293"/>
                      <a:pt x="261870" y="2099733"/>
                      <a:pt x="290898" y="2090057"/>
                    </a:cubicBezTo>
                    <a:lnTo>
                      <a:pt x="334441" y="2075543"/>
                    </a:lnTo>
                    <a:cubicBezTo>
                      <a:pt x="417636" y="1950752"/>
                      <a:pt x="306858" y="2097611"/>
                      <a:pt x="407013" y="2017486"/>
                    </a:cubicBezTo>
                    <a:cubicBezTo>
                      <a:pt x="500800" y="1942456"/>
                      <a:pt x="370137" y="1995910"/>
                      <a:pt x="479584" y="1959429"/>
                    </a:cubicBezTo>
                    <a:cubicBezTo>
                      <a:pt x="548588" y="1913426"/>
                      <a:pt x="506576" y="1935918"/>
                      <a:pt x="610213" y="1901372"/>
                    </a:cubicBezTo>
                    <a:cubicBezTo>
                      <a:pt x="624727" y="1896534"/>
                      <a:pt x="641026" y="1895344"/>
                      <a:pt x="653756" y="1886857"/>
                    </a:cubicBezTo>
                    <a:cubicBezTo>
                      <a:pt x="710028" y="1849342"/>
                      <a:pt x="680749" y="1863345"/>
                      <a:pt x="740841" y="1843315"/>
                    </a:cubicBezTo>
                    <a:cubicBezTo>
                      <a:pt x="755355" y="1833639"/>
                      <a:pt x="772897" y="1827414"/>
                      <a:pt x="784384" y="1814286"/>
                    </a:cubicBezTo>
                    <a:cubicBezTo>
                      <a:pt x="807358" y="1788030"/>
                      <a:pt x="823089" y="1756229"/>
                      <a:pt x="842441" y="1727200"/>
                    </a:cubicBezTo>
                    <a:lnTo>
                      <a:pt x="871470" y="1683657"/>
                    </a:lnTo>
                    <a:cubicBezTo>
                      <a:pt x="881146" y="1669143"/>
                      <a:pt x="888163" y="1652450"/>
                      <a:pt x="900498" y="1640115"/>
                    </a:cubicBezTo>
                    <a:cubicBezTo>
                      <a:pt x="915012" y="1625601"/>
                      <a:pt x="931439" y="1612775"/>
                      <a:pt x="944041" y="1596572"/>
                    </a:cubicBezTo>
                    <a:cubicBezTo>
                      <a:pt x="965460" y="1569033"/>
                      <a:pt x="982746" y="1538515"/>
                      <a:pt x="1002098" y="1509486"/>
                    </a:cubicBezTo>
                    <a:cubicBezTo>
                      <a:pt x="1011774" y="1494972"/>
                      <a:pt x="1016613" y="1475619"/>
                      <a:pt x="1031127" y="1465943"/>
                    </a:cubicBezTo>
                    <a:lnTo>
                      <a:pt x="1074670" y="1436915"/>
                    </a:lnTo>
                    <a:lnTo>
                      <a:pt x="1161756" y="1306286"/>
                    </a:lnTo>
                    <a:cubicBezTo>
                      <a:pt x="1171432" y="1291772"/>
                      <a:pt x="1178449" y="1275078"/>
                      <a:pt x="1190784" y="1262743"/>
                    </a:cubicBezTo>
                    <a:lnTo>
                      <a:pt x="1234327" y="1219200"/>
                    </a:lnTo>
                    <a:cubicBezTo>
                      <a:pt x="1270808" y="1109753"/>
                      <a:pt x="1221597" y="1244660"/>
                      <a:pt x="1277870" y="1132115"/>
                    </a:cubicBezTo>
                    <a:cubicBezTo>
                      <a:pt x="1284712" y="1118431"/>
                      <a:pt x="1286357" y="1102634"/>
                      <a:pt x="1292384" y="1088572"/>
                    </a:cubicBezTo>
                    <a:cubicBezTo>
                      <a:pt x="1304908" y="1059349"/>
                      <a:pt x="1329007" y="1012693"/>
                      <a:pt x="1350441" y="986972"/>
                    </a:cubicBezTo>
                    <a:cubicBezTo>
                      <a:pt x="1363582" y="971203"/>
                      <a:pt x="1379470" y="957943"/>
                      <a:pt x="1393984" y="943429"/>
                    </a:cubicBezTo>
                    <a:cubicBezTo>
                      <a:pt x="1430465" y="833983"/>
                      <a:pt x="1381254" y="968889"/>
                      <a:pt x="1437527" y="856343"/>
                    </a:cubicBezTo>
                    <a:cubicBezTo>
                      <a:pt x="1497619" y="736159"/>
                      <a:pt x="1397877" y="894046"/>
                      <a:pt x="1481070" y="769257"/>
                    </a:cubicBezTo>
                    <a:lnTo>
                      <a:pt x="1524613" y="638629"/>
                    </a:lnTo>
                    <a:lnTo>
                      <a:pt x="1539127" y="595086"/>
                    </a:lnTo>
                    <a:cubicBezTo>
                      <a:pt x="1543965" y="580572"/>
                      <a:pt x="1550640" y="566545"/>
                      <a:pt x="1553641" y="551543"/>
                    </a:cubicBezTo>
                    <a:cubicBezTo>
                      <a:pt x="1558479" y="527353"/>
                      <a:pt x="1562173" y="502905"/>
                      <a:pt x="1568156" y="478972"/>
                    </a:cubicBezTo>
                    <a:cubicBezTo>
                      <a:pt x="1571867" y="464129"/>
                      <a:pt x="1578467" y="450140"/>
                      <a:pt x="1582670" y="435429"/>
                    </a:cubicBezTo>
                    <a:cubicBezTo>
                      <a:pt x="1588150" y="416249"/>
                      <a:pt x="1592346" y="396724"/>
                      <a:pt x="1597184" y="377372"/>
                    </a:cubicBezTo>
                    <a:cubicBezTo>
                      <a:pt x="1602022" y="328991"/>
                      <a:pt x="1611698" y="280851"/>
                      <a:pt x="1611698" y="232229"/>
                    </a:cubicBezTo>
                    <a:cubicBezTo>
                      <a:pt x="1611698" y="102861"/>
                      <a:pt x="1605777" y="92428"/>
                      <a:pt x="1582670" y="0"/>
                    </a:cubicBezTo>
                    <a:cubicBezTo>
                      <a:pt x="1572994" y="14514"/>
                      <a:pt x="1568434" y="34298"/>
                      <a:pt x="1553641" y="43543"/>
                    </a:cubicBezTo>
                    <a:cubicBezTo>
                      <a:pt x="1504747" y="74102"/>
                      <a:pt x="1490390" y="72572"/>
                      <a:pt x="1452041" y="72572"/>
                    </a:cubicBezTo>
                  </a:path>
                </a:pathLst>
              </a:custGeom>
              <a:grp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127" name="Straight Connector 126"/>
            <p:cNvCxnSpPr/>
            <p:nvPr/>
          </p:nvCxnSpPr>
          <p:spPr>
            <a:xfrm>
              <a:off x="4910302" y="1965072"/>
              <a:ext cx="115285" cy="71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923111" y="2094612"/>
              <a:ext cx="106746" cy="90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852660" y="2275968"/>
              <a:ext cx="93936"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4710949" y="2427616"/>
              <a:ext cx="144652" cy="91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6200000" flipH="1">
              <a:off x="4546356" y="2522165"/>
              <a:ext cx="181356" cy="12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0800000" flipV="1">
              <a:off x="4372303" y="2383918"/>
              <a:ext cx="106746" cy="144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0800000" flipV="1">
              <a:off x="4244209" y="2185290"/>
              <a:ext cx="15158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0800000" flipV="1">
              <a:off x="4190836" y="2057908"/>
              <a:ext cx="168658" cy="92838"/>
            </a:xfrm>
            <a:prstGeom prst="line">
              <a:avLst/>
            </a:prstGeom>
          </p:spPr>
          <p:style>
            <a:lnRef idx="1">
              <a:schemeClr val="accent1"/>
            </a:lnRef>
            <a:fillRef idx="0">
              <a:schemeClr val="accent1"/>
            </a:fillRef>
            <a:effectRef idx="0">
              <a:schemeClr val="accent1"/>
            </a:effectRef>
            <a:fontRef idx="minor">
              <a:schemeClr val="tx1"/>
            </a:fontRef>
          </p:style>
        </p:cxnSp>
        <p:sp>
          <p:nvSpPr>
            <p:cNvPr id="135" name="Freeform 134"/>
            <p:cNvSpPr/>
            <p:nvPr/>
          </p:nvSpPr>
          <p:spPr>
            <a:xfrm>
              <a:off x="4754454" y="1770762"/>
              <a:ext cx="46968" cy="64770"/>
            </a:xfrm>
            <a:custGeom>
              <a:avLst/>
              <a:gdLst>
                <a:gd name="connsiteX0" fmla="*/ 116115 w 116115"/>
                <a:gd name="connsiteY0" fmla="*/ 159657 h 159657"/>
                <a:gd name="connsiteX1" fmla="*/ 43543 w 116115"/>
                <a:gd name="connsiteY1" fmla="*/ 29029 h 159657"/>
                <a:gd name="connsiteX2" fmla="*/ 0 w 116115"/>
                <a:gd name="connsiteY2" fmla="*/ 0 h 159657"/>
              </a:gdLst>
              <a:ahLst/>
              <a:cxnLst>
                <a:cxn ang="0">
                  <a:pos x="connsiteX0" y="connsiteY0"/>
                </a:cxn>
                <a:cxn ang="0">
                  <a:pos x="connsiteX1" y="connsiteY1"/>
                </a:cxn>
                <a:cxn ang="0">
                  <a:pos x="connsiteX2" y="connsiteY2"/>
                </a:cxn>
              </a:cxnLst>
              <a:rect l="l" t="t" r="r" b="b"/>
              <a:pathLst>
                <a:path w="116115" h="159657">
                  <a:moveTo>
                    <a:pt x="116115" y="159657"/>
                  </a:moveTo>
                  <a:cubicBezTo>
                    <a:pt x="88069" y="75521"/>
                    <a:pt x="103709" y="79167"/>
                    <a:pt x="43543" y="29029"/>
                  </a:cubicBezTo>
                  <a:cubicBezTo>
                    <a:pt x="30142" y="17862"/>
                    <a:pt x="0" y="0"/>
                    <a:pt x="0"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6" name="Freeform 135"/>
            <p:cNvSpPr/>
            <p:nvPr/>
          </p:nvSpPr>
          <p:spPr>
            <a:xfrm>
              <a:off x="4464105" y="1792352"/>
              <a:ext cx="46968" cy="82042"/>
            </a:xfrm>
            <a:custGeom>
              <a:avLst/>
              <a:gdLst>
                <a:gd name="connsiteX0" fmla="*/ 16973 w 121257"/>
                <a:gd name="connsiteY0" fmla="*/ 179540 h 200756"/>
                <a:gd name="connsiteX1" fmla="*/ 75030 w 121257"/>
                <a:gd name="connsiteY1" fmla="*/ 106968 h 200756"/>
                <a:gd name="connsiteX2" fmla="*/ 89544 w 121257"/>
                <a:gd name="connsiteY2" fmla="*/ 63425 h 200756"/>
                <a:gd name="connsiteX3" fmla="*/ 118573 w 121257"/>
                <a:gd name="connsiteY3" fmla="*/ 5368 h 200756"/>
              </a:gdLst>
              <a:ahLst/>
              <a:cxnLst>
                <a:cxn ang="0">
                  <a:pos x="connsiteX0" y="connsiteY0"/>
                </a:cxn>
                <a:cxn ang="0">
                  <a:pos x="connsiteX1" y="connsiteY1"/>
                </a:cxn>
                <a:cxn ang="0">
                  <a:pos x="connsiteX2" y="connsiteY2"/>
                </a:cxn>
                <a:cxn ang="0">
                  <a:pos x="connsiteX3" y="connsiteY3"/>
                </a:cxn>
              </a:cxnLst>
              <a:rect l="l" t="t" r="r" b="b"/>
              <a:pathLst>
                <a:path w="121257" h="200756">
                  <a:moveTo>
                    <a:pt x="16973" y="179540"/>
                  </a:moveTo>
                  <a:cubicBezTo>
                    <a:pt x="53454" y="70094"/>
                    <a:pt x="0" y="200756"/>
                    <a:pt x="75030" y="106968"/>
                  </a:cubicBezTo>
                  <a:cubicBezTo>
                    <a:pt x="84587" y="95021"/>
                    <a:pt x="82702" y="77109"/>
                    <a:pt x="89544" y="63425"/>
                  </a:cubicBezTo>
                  <a:cubicBezTo>
                    <a:pt x="121257" y="0"/>
                    <a:pt x="118573" y="41725"/>
                    <a:pt x="118573" y="5368"/>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40" name="Rectangle 139"/>
            <p:cNvSpPr/>
            <p:nvPr/>
          </p:nvSpPr>
          <p:spPr>
            <a:xfrm>
              <a:off x="4496128" y="1423162"/>
              <a:ext cx="305293" cy="15976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2" name="Flowchart: Magnetic Disk 141"/>
            <p:cNvSpPr/>
            <p:nvPr/>
          </p:nvSpPr>
          <p:spPr>
            <a:xfrm>
              <a:off x="2820222" y="2699132"/>
              <a:ext cx="608450" cy="111404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 name="Flowchart: Magnetic Disk 142"/>
            <p:cNvSpPr/>
            <p:nvPr/>
          </p:nvSpPr>
          <p:spPr>
            <a:xfrm>
              <a:off x="2820222" y="3230246"/>
              <a:ext cx="608450" cy="58293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5" name="Flowchart: Magnetic Disk 144"/>
            <p:cNvSpPr/>
            <p:nvPr/>
          </p:nvSpPr>
          <p:spPr>
            <a:xfrm>
              <a:off x="5792022" y="2699132"/>
              <a:ext cx="608450" cy="111404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6" name="Flowchart: Magnetic Disk 145"/>
            <p:cNvSpPr/>
            <p:nvPr/>
          </p:nvSpPr>
          <p:spPr>
            <a:xfrm>
              <a:off x="5792022" y="3230246"/>
              <a:ext cx="608450" cy="58293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3"/>
            <p:cNvGrpSpPr/>
            <p:nvPr/>
          </p:nvGrpSpPr>
          <p:grpSpPr>
            <a:xfrm>
              <a:off x="6477002" y="680468"/>
              <a:ext cx="805836" cy="3005326"/>
              <a:chOff x="5333996" y="2438207"/>
              <a:chExt cx="867823" cy="4265625"/>
            </a:xfrm>
            <a:solidFill>
              <a:schemeClr val="accent1"/>
            </a:solidFill>
          </p:grpSpPr>
          <p:grpSp>
            <p:nvGrpSpPr>
              <p:cNvPr id="5" name="Group 112"/>
              <p:cNvGrpSpPr/>
              <p:nvPr/>
            </p:nvGrpSpPr>
            <p:grpSpPr>
              <a:xfrm>
                <a:off x="5333996" y="2438207"/>
                <a:ext cx="867823" cy="4265625"/>
                <a:chOff x="5295881" y="2487901"/>
                <a:chExt cx="1156719" cy="4358357"/>
              </a:xfrm>
              <a:grpFill/>
            </p:grpSpPr>
            <p:sp>
              <p:nvSpPr>
                <p:cNvPr id="158" name="Minus 157"/>
                <p:cNvSpPr/>
                <p:nvPr/>
              </p:nvSpPr>
              <p:spPr>
                <a:xfrm rot="5400000">
                  <a:off x="3573901" y="4209881"/>
                  <a:ext cx="4358357" cy="914397"/>
                </a:xfrm>
                <a:prstGeom prst="mathMinus">
                  <a:avLst/>
                </a:prstGeom>
                <a:grp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2" name="Straight Connector 161"/>
                <p:cNvCxnSpPr/>
                <p:nvPr/>
              </p:nvCxnSpPr>
              <p:spPr>
                <a:xfrm flipV="1">
                  <a:off x="5791200" y="4114800"/>
                  <a:ext cx="381000" cy="1"/>
                </a:xfrm>
                <a:prstGeom prst="line">
                  <a:avLst/>
                </a:prstGeom>
                <a:grpFill/>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158" idx="3"/>
                </p:cNvCxnSpPr>
                <p:nvPr/>
              </p:nvCxnSpPr>
              <p:spPr>
                <a:xfrm>
                  <a:off x="5860613" y="4667080"/>
                  <a:ext cx="311567" cy="390061"/>
                </a:xfrm>
                <a:prstGeom prst="line">
                  <a:avLst/>
                </a:prstGeom>
                <a:grpFill/>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6095994" y="3505199"/>
                  <a:ext cx="356606" cy="728428"/>
                </a:xfrm>
                <a:prstGeom prst="rect">
                  <a:avLst/>
                </a:prstGeom>
                <a:noFill/>
                <a:ln>
                  <a:noFill/>
                </a:ln>
              </p:spPr>
              <p:txBody>
                <a:bodyPr wrap="none">
                  <a:spAutoFit/>
                </a:bodyPr>
                <a:lstStyle/>
                <a:p>
                  <a:pPr fontAlgn="auto">
                    <a:spcBef>
                      <a:spcPts val="0"/>
                    </a:spcBef>
                    <a:spcAft>
                      <a:spcPts val="0"/>
                    </a:spcAft>
                    <a:defRPr/>
                  </a:pPr>
                  <a:endParaRPr lang="en-US" dirty="0">
                    <a:latin typeface="+mn-lt"/>
                    <a:cs typeface="+mn-cs"/>
                  </a:endParaRPr>
                </a:p>
              </p:txBody>
            </p:sp>
            <p:sp>
              <p:nvSpPr>
                <p:cNvPr id="170" name="TextBox 169"/>
                <p:cNvSpPr txBox="1"/>
                <p:nvPr/>
              </p:nvSpPr>
              <p:spPr>
                <a:xfrm>
                  <a:off x="6095994" y="3048000"/>
                  <a:ext cx="356606" cy="728428"/>
                </a:xfrm>
                <a:prstGeom prst="rect">
                  <a:avLst/>
                </a:prstGeom>
                <a:noFill/>
                <a:ln>
                  <a:noFill/>
                </a:ln>
              </p:spPr>
              <p:txBody>
                <a:bodyPr wrap="none">
                  <a:spAutoFit/>
                </a:bodyPr>
                <a:lstStyle/>
                <a:p>
                  <a:pPr fontAlgn="auto">
                    <a:spcBef>
                      <a:spcPts val="0"/>
                    </a:spcBef>
                    <a:spcAft>
                      <a:spcPts val="0"/>
                    </a:spcAft>
                    <a:defRPr/>
                  </a:pPr>
                  <a:endParaRPr lang="en-US" dirty="0">
                    <a:latin typeface="+mn-lt"/>
                    <a:cs typeface="+mn-cs"/>
                  </a:endParaRPr>
                </a:p>
              </p:txBody>
            </p:sp>
          </p:grpSp>
          <p:sp>
            <p:nvSpPr>
              <p:cNvPr id="156" name="Freeform 155"/>
              <p:cNvSpPr/>
              <p:nvPr/>
            </p:nvSpPr>
            <p:spPr>
              <a:xfrm>
                <a:off x="5563200" y="6061306"/>
                <a:ext cx="203200" cy="348344"/>
              </a:xfrm>
              <a:custGeom>
                <a:avLst/>
                <a:gdLst>
                  <a:gd name="connsiteX0" fmla="*/ 203200 w 203200"/>
                  <a:gd name="connsiteY0" fmla="*/ 0 h 348343"/>
                  <a:gd name="connsiteX1" fmla="*/ 188686 w 203200"/>
                  <a:gd name="connsiteY1" fmla="*/ 174172 h 348343"/>
                  <a:gd name="connsiteX2" fmla="*/ 174172 w 203200"/>
                  <a:gd name="connsiteY2" fmla="*/ 217714 h 348343"/>
                  <a:gd name="connsiteX3" fmla="*/ 145143 w 203200"/>
                  <a:gd name="connsiteY3" fmla="*/ 348343 h 348343"/>
                  <a:gd name="connsiteX4" fmla="*/ 87086 w 203200"/>
                  <a:gd name="connsiteY4" fmla="*/ 333829 h 348343"/>
                  <a:gd name="connsiteX5" fmla="*/ 72572 w 203200"/>
                  <a:gd name="connsiteY5" fmla="*/ 290286 h 348343"/>
                  <a:gd name="connsiteX6" fmla="*/ 58058 w 203200"/>
                  <a:gd name="connsiteY6" fmla="*/ 159657 h 348343"/>
                  <a:gd name="connsiteX7" fmla="*/ 29029 w 203200"/>
                  <a:gd name="connsiteY7" fmla="*/ 72572 h 348343"/>
                  <a:gd name="connsiteX8" fmla="*/ 0 w 203200"/>
                  <a:gd name="connsiteY8" fmla="*/ 29029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 h="348343">
                    <a:moveTo>
                      <a:pt x="203200" y="0"/>
                    </a:moveTo>
                    <a:cubicBezTo>
                      <a:pt x="198362" y="58057"/>
                      <a:pt x="196386" y="116424"/>
                      <a:pt x="188686" y="174172"/>
                    </a:cubicBezTo>
                    <a:cubicBezTo>
                      <a:pt x="186664" y="189337"/>
                      <a:pt x="178375" y="203004"/>
                      <a:pt x="174172" y="217714"/>
                    </a:cubicBezTo>
                    <a:cubicBezTo>
                      <a:pt x="160510" y="265533"/>
                      <a:pt x="155118" y="298471"/>
                      <a:pt x="145143" y="348343"/>
                    </a:cubicBezTo>
                    <a:cubicBezTo>
                      <a:pt x="125791" y="343505"/>
                      <a:pt x="102663" y="346290"/>
                      <a:pt x="87086" y="333829"/>
                    </a:cubicBezTo>
                    <a:cubicBezTo>
                      <a:pt x="75139" y="324272"/>
                      <a:pt x="75087" y="305377"/>
                      <a:pt x="72572" y="290286"/>
                    </a:cubicBezTo>
                    <a:cubicBezTo>
                      <a:pt x="65370" y="247071"/>
                      <a:pt x="66650" y="202617"/>
                      <a:pt x="58058" y="159657"/>
                    </a:cubicBezTo>
                    <a:cubicBezTo>
                      <a:pt x="52057" y="129653"/>
                      <a:pt x="46002" y="98032"/>
                      <a:pt x="29029" y="72572"/>
                    </a:cubicBezTo>
                    <a:lnTo>
                      <a:pt x="0" y="29029"/>
                    </a:lnTo>
                  </a:path>
                </a:pathLst>
              </a:custGeom>
              <a:grpFill/>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57" name="Straight Connector 156"/>
              <p:cNvCxnSpPr/>
              <p:nvPr/>
            </p:nvCxnSpPr>
            <p:spPr>
              <a:xfrm rot="5400000" flipH="1">
                <a:off x="4105004" y="4546916"/>
                <a:ext cx="3134807" cy="2300"/>
              </a:xfrm>
              <a:prstGeom prst="line">
                <a:avLst/>
              </a:prstGeom>
              <a:grpFill/>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75" name="Oval 174"/>
            <p:cNvSpPr/>
            <p:nvPr/>
          </p:nvSpPr>
          <p:spPr>
            <a:xfrm>
              <a:off x="6400472" y="1263396"/>
              <a:ext cx="762165" cy="3195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77" name="Straight Connector 176"/>
            <p:cNvCxnSpPr/>
            <p:nvPr/>
          </p:nvCxnSpPr>
          <p:spPr>
            <a:xfrm>
              <a:off x="6172036" y="1822578"/>
              <a:ext cx="913743" cy="0"/>
            </a:xfrm>
            <a:prstGeom prst="line">
              <a:avLst/>
            </a:prstGeom>
            <a:ln>
              <a:solidFill>
                <a:srgbClr val="7030A0"/>
              </a:solidFill>
            </a:ln>
          </p:spPr>
          <p:style>
            <a:lnRef idx="2">
              <a:schemeClr val="accent2"/>
            </a:lnRef>
            <a:fillRef idx="0">
              <a:schemeClr val="accent2"/>
            </a:fillRef>
            <a:effectRef idx="1">
              <a:schemeClr val="accent2"/>
            </a:effectRef>
            <a:fontRef idx="minor">
              <a:schemeClr val="tx1"/>
            </a:fontRef>
          </p:style>
        </p:cxnSp>
        <p:sp>
          <p:nvSpPr>
            <p:cNvPr id="179" name="Oval 178"/>
            <p:cNvSpPr/>
            <p:nvPr/>
          </p:nvSpPr>
          <p:spPr>
            <a:xfrm>
              <a:off x="2820222" y="1524636"/>
              <a:ext cx="303158" cy="99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1" name="Oval 180"/>
            <p:cNvSpPr/>
            <p:nvPr/>
          </p:nvSpPr>
          <p:spPr>
            <a:xfrm>
              <a:off x="6095180" y="1524636"/>
              <a:ext cx="305292" cy="75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2" name="Flowchart: Terminator 181"/>
            <p:cNvSpPr/>
            <p:nvPr/>
          </p:nvSpPr>
          <p:spPr>
            <a:xfrm>
              <a:off x="2971800" y="3573526"/>
              <a:ext cx="305293" cy="159766"/>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3" name="Flowchart: Terminator 182"/>
            <p:cNvSpPr/>
            <p:nvPr/>
          </p:nvSpPr>
          <p:spPr>
            <a:xfrm>
              <a:off x="5943600" y="3573526"/>
              <a:ext cx="305293" cy="159766"/>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 name="Flowchart: Data 183"/>
            <p:cNvSpPr/>
            <p:nvPr/>
          </p:nvSpPr>
          <p:spPr>
            <a:xfrm>
              <a:off x="6172036" y="3096388"/>
              <a:ext cx="151578" cy="477138"/>
            </a:xfrm>
            <a:prstGeom prst="flowChartInputOutp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5" name="Flowchart: Data 184"/>
            <p:cNvSpPr/>
            <p:nvPr/>
          </p:nvSpPr>
          <p:spPr>
            <a:xfrm>
              <a:off x="5866743" y="3096388"/>
              <a:ext cx="153714" cy="477138"/>
            </a:xfrm>
            <a:prstGeom prst="flowChartInputOutp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6" name="Flowchart: Data 185"/>
            <p:cNvSpPr/>
            <p:nvPr/>
          </p:nvSpPr>
          <p:spPr>
            <a:xfrm>
              <a:off x="2894943" y="3096388"/>
              <a:ext cx="153714" cy="477138"/>
            </a:xfrm>
            <a:prstGeom prst="flowChartInputOutp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7" name="Flowchart: Data 186"/>
            <p:cNvSpPr/>
            <p:nvPr/>
          </p:nvSpPr>
          <p:spPr>
            <a:xfrm>
              <a:off x="3277093" y="3096388"/>
              <a:ext cx="151578" cy="477138"/>
            </a:xfrm>
            <a:prstGeom prst="flowChartInputOutp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9" name="TextBox 191"/>
            <p:cNvSpPr txBox="1">
              <a:spLocks noChangeArrowheads="1"/>
            </p:cNvSpPr>
            <p:nvPr/>
          </p:nvSpPr>
          <p:spPr bwMode="auto">
            <a:xfrm>
              <a:off x="2209800" y="3096491"/>
              <a:ext cx="184731" cy="369332"/>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120" name="TextBox 195"/>
            <p:cNvSpPr txBox="1">
              <a:spLocks noChangeArrowheads="1"/>
            </p:cNvSpPr>
            <p:nvPr/>
          </p:nvSpPr>
          <p:spPr bwMode="auto">
            <a:xfrm>
              <a:off x="4876800" y="3176155"/>
              <a:ext cx="184731" cy="369332"/>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121" name="TextBox 197"/>
            <p:cNvSpPr txBox="1">
              <a:spLocks noChangeArrowheads="1"/>
            </p:cNvSpPr>
            <p:nvPr/>
          </p:nvSpPr>
          <p:spPr bwMode="auto">
            <a:xfrm>
              <a:off x="5867400" y="3415145"/>
              <a:ext cx="643125" cy="386120"/>
            </a:xfrm>
            <a:prstGeom prst="rect">
              <a:avLst/>
            </a:prstGeom>
            <a:noFill/>
            <a:ln w="9525">
              <a:noFill/>
              <a:miter lim="800000"/>
              <a:headEnd/>
              <a:tailEnd/>
            </a:ln>
          </p:spPr>
          <p:txBody>
            <a:bodyPr wrap="none">
              <a:spAutoFit/>
            </a:bodyPr>
            <a:lstStyle/>
            <a:p>
              <a:r>
                <a:rPr lang="en-US">
                  <a:latin typeface="Calibri" pitchFamily="34" charset="0"/>
                </a:rPr>
                <a:t> -    - </a:t>
              </a:r>
            </a:p>
          </p:txBody>
        </p:sp>
        <p:sp>
          <p:nvSpPr>
            <p:cNvPr id="2122" name="TextBox 198"/>
            <p:cNvSpPr txBox="1">
              <a:spLocks noChangeArrowheads="1"/>
            </p:cNvSpPr>
            <p:nvPr/>
          </p:nvSpPr>
          <p:spPr bwMode="auto">
            <a:xfrm>
              <a:off x="5867400" y="3335482"/>
              <a:ext cx="484428" cy="386120"/>
            </a:xfrm>
            <a:prstGeom prst="rect">
              <a:avLst/>
            </a:prstGeom>
            <a:noFill/>
            <a:ln w="9525">
              <a:noFill/>
              <a:miter lim="800000"/>
              <a:headEnd/>
              <a:tailEnd/>
            </a:ln>
          </p:spPr>
          <p:txBody>
            <a:bodyPr wrap="none">
              <a:spAutoFit/>
            </a:bodyPr>
            <a:lstStyle/>
            <a:p>
              <a:r>
                <a:rPr lang="en-US">
                  <a:latin typeface="Calibri" pitchFamily="34" charset="0"/>
                </a:rPr>
                <a:t>-   -</a:t>
              </a:r>
            </a:p>
          </p:txBody>
        </p:sp>
        <p:sp>
          <p:nvSpPr>
            <p:cNvPr id="200" name="L-Shape 199"/>
            <p:cNvSpPr/>
            <p:nvPr/>
          </p:nvSpPr>
          <p:spPr>
            <a:xfrm rot="5400000">
              <a:off x="1438840" y="3125286"/>
              <a:ext cx="399416" cy="1295893"/>
            </a:xfrm>
            <a:prstGeom prst="corner">
              <a:avLst>
                <a:gd name="adj1" fmla="val 30952"/>
                <a:gd name="adj2" fmla="val 30953"/>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201" name="L-Shape 200"/>
            <p:cNvSpPr/>
            <p:nvPr/>
          </p:nvSpPr>
          <p:spPr>
            <a:xfrm rot="10800000">
              <a:off x="6931079" y="3161156"/>
              <a:ext cx="1295893" cy="317372"/>
            </a:xfrm>
            <a:prstGeom prst="corner">
              <a:avLst>
                <a:gd name="adj1" fmla="val 47619"/>
                <a:gd name="adj2" fmla="val 45238"/>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cxnSp>
          <p:nvCxnSpPr>
            <p:cNvPr id="206" name="Straight Connector 205"/>
            <p:cNvCxnSpPr/>
            <p:nvPr/>
          </p:nvCxnSpPr>
          <p:spPr>
            <a:xfrm rot="5400000">
              <a:off x="1576825" y="3255086"/>
              <a:ext cx="1114044" cy="2134"/>
            </a:xfrm>
            <a:prstGeom prst="line">
              <a:avLst/>
            </a:prstGeom>
          </p:spPr>
          <p:style>
            <a:lnRef idx="2">
              <a:schemeClr val="accent2"/>
            </a:lnRef>
            <a:fillRef idx="0">
              <a:schemeClr val="accent2"/>
            </a:fillRef>
            <a:effectRef idx="1">
              <a:schemeClr val="accent2"/>
            </a:effectRef>
            <a:fontRef idx="minor">
              <a:schemeClr val="tx1"/>
            </a:fontRef>
          </p:style>
        </p:cxnSp>
        <p:cxnSp>
          <p:nvCxnSpPr>
            <p:cNvPr id="207" name="Straight Connector 206"/>
            <p:cNvCxnSpPr/>
            <p:nvPr/>
          </p:nvCxnSpPr>
          <p:spPr>
            <a:xfrm rot="5400000">
              <a:off x="6476705" y="3276664"/>
              <a:ext cx="1068704" cy="0"/>
            </a:xfrm>
            <a:prstGeom prst="line">
              <a:avLst/>
            </a:prstGeom>
          </p:spPr>
          <p:style>
            <a:lnRef idx="1">
              <a:schemeClr val="accent4"/>
            </a:lnRef>
            <a:fillRef idx="0">
              <a:schemeClr val="accent4"/>
            </a:fillRef>
            <a:effectRef idx="0">
              <a:schemeClr val="accent4"/>
            </a:effectRef>
            <a:fontRef idx="minor">
              <a:schemeClr val="tx1"/>
            </a:fontRef>
          </p:style>
        </p:cxnSp>
        <p:sp>
          <p:nvSpPr>
            <p:cNvPr id="2128" name="TextBox 218"/>
            <p:cNvSpPr txBox="1">
              <a:spLocks noChangeArrowheads="1"/>
            </p:cNvSpPr>
            <p:nvPr/>
          </p:nvSpPr>
          <p:spPr bwMode="auto">
            <a:xfrm>
              <a:off x="1115901" y="4154297"/>
              <a:ext cx="559768" cy="675709"/>
            </a:xfrm>
            <a:prstGeom prst="rect">
              <a:avLst/>
            </a:prstGeom>
            <a:noFill/>
            <a:ln w="9525">
              <a:noFill/>
              <a:miter lim="800000"/>
              <a:headEnd/>
              <a:tailEnd/>
            </a:ln>
          </p:spPr>
          <p:txBody>
            <a:bodyPr wrap="none">
              <a:spAutoFit/>
            </a:bodyPr>
            <a:lstStyle/>
            <a:p>
              <a:r>
                <a:rPr lang="en-US" dirty="0">
                  <a:latin typeface="Calibri" pitchFamily="34" charset="0"/>
                </a:rPr>
                <a:t>H</a:t>
              </a:r>
              <a:r>
                <a:rPr lang="en-US" baseline="-25000" dirty="0">
                  <a:latin typeface="Calibri" pitchFamily="34" charset="0"/>
                </a:rPr>
                <a:t>2</a:t>
              </a:r>
              <a:r>
                <a:rPr lang="en-US" dirty="0">
                  <a:latin typeface="Calibri" pitchFamily="34" charset="0"/>
                </a:rPr>
                <a:t>O</a:t>
              </a:r>
            </a:p>
            <a:p>
              <a:endParaRPr lang="en-US" dirty="0">
                <a:latin typeface="Calibri" pitchFamily="34" charset="0"/>
              </a:endParaRPr>
            </a:p>
          </p:txBody>
        </p:sp>
        <p:sp>
          <p:nvSpPr>
            <p:cNvPr id="2129" name="Rectangle 223"/>
            <p:cNvSpPr>
              <a:spLocks noChangeArrowheads="1"/>
            </p:cNvSpPr>
            <p:nvPr/>
          </p:nvSpPr>
          <p:spPr bwMode="auto">
            <a:xfrm>
              <a:off x="7391401" y="3560912"/>
              <a:ext cx="559768" cy="386120"/>
            </a:xfrm>
            <a:prstGeom prst="rect">
              <a:avLst/>
            </a:prstGeom>
            <a:noFill/>
            <a:ln w="9525">
              <a:noFill/>
              <a:miter lim="800000"/>
              <a:headEnd/>
              <a:tailEnd/>
            </a:ln>
          </p:spPr>
          <p:txBody>
            <a:bodyPr wrap="none">
              <a:spAutoFit/>
            </a:bodyPr>
            <a:lstStyle/>
            <a:p>
              <a:r>
                <a:rPr lang="en-US" dirty="0">
                  <a:latin typeface="Calibri" pitchFamily="34" charset="0"/>
                </a:rPr>
                <a:t>H</a:t>
              </a:r>
              <a:r>
                <a:rPr lang="en-US" baseline="-25000" dirty="0">
                  <a:latin typeface="Calibri" pitchFamily="34" charset="0"/>
                </a:rPr>
                <a:t>2</a:t>
              </a:r>
              <a:r>
                <a:rPr lang="en-US" dirty="0">
                  <a:latin typeface="Calibri" pitchFamily="34" charset="0"/>
                </a:rPr>
                <a:t>O</a:t>
              </a:r>
            </a:p>
          </p:txBody>
        </p:sp>
        <p:sp>
          <p:nvSpPr>
            <p:cNvPr id="2131" name="TextBox 252"/>
            <p:cNvSpPr txBox="1">
              <a:spLocks noChangeArrowheads="1"/>
            </p:cNvSpPr>
            <p:nvPr/>
          </p:nvSpPr>
          <p:spPr bwMode="auto">
            <a:xfrm>
              <a:off x="7924800" y="3415145"/>
              <a:ext cx="609600" cy="369332"/>
            </a:xfrm>
            <a:prstGeom prst="rect">
              <a:avLst/>
            </a:prstGeom>
            <a:noFill/>
            <a:ln w="9525">
              <a:noFill/>
              <a:miter lim="800000"/>
              <a:headEnd/>
              <a:tailEnd/>
            </a:ln>
          </p:spPr>
          <p:txBody>
            <a:bodyPr>
              <a:spAutoFit/>
            </a:bodyPr>
            <a:lstStyle/>
            <a:p>
              <a:endParaRPr lang="en-US">
                <a:latin typeface="Calibri" pitchFamily="34" charset="0"/>
              </a:endParaRPr>
            </a:p>
          </p:txBody>
        </p:sp>
        <p:sp>
          <p:nvSpPr>
            <p:cNvPr id="2132" name="TextBox 106"/>
            <p:cNvSpPr txBox="1">
              <a:spLocks noChangeArrowheads="1"/>
            </p:cNvSpPr>
            <p:nvPr/>
          </p:nvSpPr>
          <p:spPr bwMode="auto">
            <a:xfrm>
              <a:off x="2133600" y="2971799"/>
              <a:ext cx="4902636" cy="1130156"/>
            </a:xfrm>
            <a:prstGeom prst="rect">
              <a:avLst/>
            </a:prstGeom>
            <a:noFill/>
            <a:ln w="9525">
              <a:noFill/>
              <a:miter lim="800000"/>
              <a:headEnd/>
              <a:tailEnd/>
            </a:ln>
          </p:spPr>
          <p:txBody>
            <a:bodyPr wrap="none">
              <a:spAutoFit/>
            </a:bodyPr>
            <a:lstStyle/>
            <a:p>
              <a:pPr>
                <a:buFontTx/>
                <a:buChar char="-"/>
              </a:pPr>
              <a:r>
                <a:rPr lang="en-US" sz="1600" dirty="0">
                  <a:latin typeface="Times New Roman" pitchFamily="18" charset="0"/>
                  <a:cs typeface="Times New Roman" pitchFamily="18" charset="0"/>
                </a:rPr>
                <a:t>_-  -  - -    -     - _   -  _   -  _  -  _  -   _ -  - </a:t>
              </a:r>
            </a:p>
            <a:p>
              <a:pPr>
                <a:buFontTx/>
                <a:buChar char="-"/>
              </a:pPr>
              <a:r>
                <a:rPr lang="en-US" sz="1600" dirty="0">
                  <a:latin typeface="Times New Roman" pitchFamily="18" charset="0"/>
                  <a:cs typeface="Times New Roman" pitchFamily="18" charset="0"/>
                </a:rPr>
                <a:t>-_  - _  -    -    - _ - _  -   _   -  _  -  _  -  _</a:t>
              </a:r>
            </a:p>
            <a:p>
              <a:pPr>
                <a:buFontTx/>
                <a:buChar char="-"/>
              </a:pPr>
              <a:endParaRPr lang="en-US" sz="1600" dirty="0">
                <a:latin typeface="Times New Roman" pitchFamily="18" charset="0"/>
                <a:cs typeface="Times New Roman" pitchFamily="18" charset="0"/>
              </a:endParaRPr>
            </a:p>
          </p:txBody>
        </p:sp>
      </p:grpSp>
      <p:sp>
        <p:nvSpPr>
          <p:cNvPr id="2051" name="TextBox 108"/>
          <p:cNvSpPr txBox="1">
            <a:spLocks noChangeArrowheads="1"/>
          </p:cNvSpPr>
          <p:nvPr/>
        </p:nvSpPr>
        <p:spPr bwMode="auto">
          <a:xfrm>
            <a:off x="2446829" y="3886200"/>
            <a:ext cx="301625" cy="369888"/>
          </a:xfrm>
          <a:prstGeom prst="rect">
            <a:avLst/>
          </a:prstGeom>
          <a:noFill/>
          <a:ln w="9525">
            <a:noFill/>
            <a:miter lim="800000"/>
            <a:headEnd/>
            <a:tailEnd/>
          </a:ln>
        </p:spPr>
        <p:txBody>
          <a:bodyPr wrap="none">
            <a:spAutoFit/>
          </a:bodyPr>
          <a:lstStyle/>
          <a:p>
            <a:r>
              <a:rPr lang="en-US" dirty="0">
                <a:solidFill>
                  <a:srgbClr val="FF0000"/>
                </a:solidFill>
                <a:latin typeface="Calibri" pitchFamily="34" charset="0"/>
              </a:rPr>
              <a:t>1</a:t>
            </a:r>
          </a:p>
        </p:txBody>
      </p:sp>
      <p:sp>
        <p:nvSpPr>
          <p:cNvPr id="2052" name="TextBox 109"/>
          <p:cNvSpPr txBox="1">
            <a:spLocks noChangeArrowheads="1"/>
          </p:cNvSpPr>
          <p:nvPr/>
        </p:nvSpPr>
        <p:spPr bwMode="auto">
          <a:xfrm>
            <a:off x="2446829" y="1524000"/>
            <a:ext cx="301625" cy="369888"/>
          </a:xfrm>
          <a:prstGeom prst="rect">
            <a:avLst/>
          </a:prstGeom>
          <a:noFill/>
          <a:ln w="9525">
            <a:noFill/>
            <a:miter lim="800000"/>
            <a:headEnd/>
            <a:tailEnd/>
          </a:ln>
        </p:spPr>
        <p:txBody>
          <a:bodyPr wrap="none">
            <a:spAutoFit/>
          </a:bodyPr>
          <a:lstStyle/>
          <a:p>
            <a:r>
              <a:rPr lang="en-US" dirty="0">
                <a:solidFill>
                  <a:srgbClr val="FF0000"/>
                </a:solidFill>
                <a:latin typeface="Calibri" pitchFamily="34" charset="0"/>
              </a:rPr>
              <a:t>2</a:t>
            </a:r>
          </a:p>
        </p:txBody>
      </p:sp>
      <p:sp>
        <p:nvSpPr>
          <p:cNvPr id="2053" name="TextBox 110"/>
          <p:cNvSpPr txBox="1">
            <a:spLocks noChangeArrowheads="1"/>
          </p:cNvSpPr>
          <p:nvPr/>
        </p:nvSpPr>
        <p:spPr bwMode="auto">
          <a:xfrm>
            <a:off x="2599229" y="2438400"/>
            <a:ext cx="301625" cy="369888"/>
          </a:xfrm>
          <a:prstGeom prst="rect">
            <a:avLst/>
          </a:prstGeom>
          <a:noFill/>
          <a:ln w="9525">
            <a:noFill/>
            <a:miter lim="800000"/>
            <a:headEnd/>
            <a:tailEnd/>
          </a:ln>
        </p:spPr>
        <p:txBody>
          <a:bodyPr wrap="none">
            <a:spAutoFit/>
          </a:bodyPr>
          <a:lstStyle/>
          <a:p>
            <a:r>
              <a:rPr lang="en-US" dirty="0">
                <a:solidFill>
                  <a:srgbClr val="FF0000"/>
                </a:solidFill>
                <a:latin typeface="Calibri" pitchFamily="34" charset="0"/>
              </a:rPr>
              <a:t>3</a:t>
            </a:r>
          </a:p>
        </p:txBody>
      </p:sp>
      <p:sp>
        <p:nvSpPr>
          <p:cNvPr id="2054" name="TextBox 111"/>
          <p:cNvSpPr txBox="1">
            <a:spLocks noChangeArrowheads="1"/>
          </p:cNvSpPr>
          <p:nvPr/>
        </p:nvSpPr>
        <p:spPr bwMode="auto">
          <a:xfrm>
            <a:off x="922829" y="2743200"/>
            <a:ext cx="301625" cy="369888"/>
          </a:xfrm>
          <a:prstGeom prst="rect">
            <a:avLst/>
          </a:prstGeom>
          <a:noFill/>
          <a:ln w="9525">
            <a:noFill/>
            <a:miter lim="800000"/>
            <a:headEnd/>
            <a:tailEnd/>
          </a:ln>
        </p:spPr>
        <p:txBody>
          <a:bodyPr wrap="none">
            <a:spAutoFit/>
          </a:bodyPr>
          <a:lstStyle/>
          <a:p>
            <a:r>
              <a:rPr lang="en-US" dirty="0">
                <a:solidFill>
                  <a:srgbClr val="FF0000"/>
                </a:solidFill>
                <a:latin typeface="Calibri" pitchFamily="34" charset="0"/>
              </a:rPr>
              <a:t>4</a:t>
            </a:r>
          </a:p>
        </p:txBody>
      </p:sp>
      <p:sp>
        <p:nvSpPr>
          <p:cNvPr id="2055" name="TextBox 112"/>
          <p:cNvSpPr txBox="1">
            <a:spLocks noChangeArrowheads="1"/>
          </p:cNvSpPr>
          <p:nvPr/>
        </p:nvSpPr>
        <p:spPr bwMode="auto">
          <a:xfrm>
            <a:off x="2294429" y="3352800"/>
            <a:ext cx="301625" cy="369888"/>
          </a:xfrm>
          <a:prstGeom prst="rect">
            <a:avLst/>
          </a:prstGeom>
          <a:noFill/>
          <a:ln w="9525">
            <a:noFill/>
            <a:miter lim="800000"/>
            <a:headEnd/>
            <a:tailEnd/>
          </a:ln>
        </p:spPr>
        <p:txBody>
          <a:bodyPr wrap="none">
            <a:spAutoFit/>
          </a:bodyPr>
          <a:lstStyle/>
          <a:p>
            <a:r>
              <a:rPr lang="en-US" dirty="0">
                <a:solidFill>
                  <a:srgbClr val="FF0000"/>
                </a:solidFill>
                <a:latin typeface="Calibri" pitchFamily="34" charset="0"/>
              </a:rPr>
              <a:t>5</a:t>
            </a:r>
          </a:p>
        </p:txBody>
      </p:sp>
      <p:sp>
        <p:nvSpPr>
          <p:cNvPr id="2056" name="TextBox 113"/>
          <p:cNvSpPr txBox="1">
            <a:spLocks noChangeArrowheads="1"/>
          </p:cNvSpPr>
          <p:nvPr/>
        </p:nvSpPr>
        <p:spPr bwMode="auto">
          <a:xfrm>
            <a:off x="4800600" y="1535668"/>
            <a:ext cx="313227" cy="369332"/>
          </a:xfrm>
          <a:prstGeom prst="rect">
            <a:avLst/>
          </a:prstGeom>
          <a:noFill/>
          <a:ln w="9525">
            <a:noFill/>
            <a:miter lim="800000"/>
            <a:headEnd/>
            <a:tailEnd/>
          </a:ln>
        </p:spPr>
        <p:txBody>
          <a:bodyPr wrap="square">
            <a:spAutoFit/>
          </a:bodyPr>
          <a:lstStyle/>
          <a:p>
            <a:r>
              <a:rPr lang="en-US" dirty="0">
                <a:solidFill>
                  <a:srgbClr val="FF0000"/>
                </a:solidFill>
                <a:latin typeface="Calibri" pitchFamily="34" charset="0"/>
              </a:rPr>
              <a:t>6</a:t>
            </a:r>
          </a:p>
        </p:txBody>
      </p:sp>
      <p:sp>
        <p:nvSpPr>
          <p:cNvPr id="2057" name="TextBox 114"/>
          <p:cNvSpPr txBox="1">
            <a:spLocks noChangeArrowheads="1"/>
          </p:cNvSpPr>
          <p:nvPr/>
        </p:nvSpPr>
        <p:spPr bwMode="auto">
          <a:xfrm>
            <a:off x="84629" y="3581400"/>
            <a:ext cx="336550" cy="369888"/>
          </a:xfrm>
          <a:prstGeom prst="rect">
            <a:avLst/>
          </a:prstGeom>
          <a:noFill/>
          <a:ln w="9525">
            <a:noFill/>
            <a:miter lim="800000"/>
            <a:headEnd/>
            <a:tailEnd/>
          </a:ln>
        </p:spPr>
        <p:txBody>
          <a:bodyPr>
            <a:spAutoFit/>
          </a:bodyPr>
          <a:lstStyle/>
          <a:p>
            <a:r>
              <a:rPr lang="en-US" dirty="0">
                <a:solidFill>
                  <a:srgbClr val="FF0000"/>
                </a:solidFill>
                <a:latin typeface="Calibri" pitchFamily="34" charset="0"/>
              </a:rPr>
              <a:t>7</a:t>
            </a:r>
          </a:p>
        </p:txBody>
      </p:sp>
      <p:sp>
        <p:nvSpPr>
          <p:cNvPr id="2058" name="TextBox 115"/>
          <p:cNvSpPr txBox="1">
            <a:spLocks noChangeArrowheads="1"/>
          </p:cNvSpPr>
          <p:nvPr/>
        </p:nvSpPr>
        <p:spPr bwMode="auto">
          <a:xfrm>
            <a:off x="5748096" y="2855913"/>
            <a:ext cx="301625" cy="369888"/>
          </a:xfrm>
          <a:prstGeom prst="rect">
            <a:avLst/>
          </a:prstGeom>
          <a:noFill/>
          <a:ln w="9525">
            <a:noFill/>
            <a:miter lim="800000"/>
            <a:headEnd/>
            <a:tailEnd/>
          </a:ln>
        </p:spPr>
        <p:txBody>
          <a:bodyPr wrap="none">
            <a:spAutoFit/>
          </a:bodyPr>
          <a:lstStyle/>
          <a:p>
            <a:r>
              <a:rPr lang="en-US" dirty="0">
                <a:solidFill>
                  <a:srgbClr val="FF0000"/>
                </a:solidFill>
                <a:latin typeface="Calibri" pitchFamily="34" charset="0"/>
              </a:rPr>
              <a:t>8</a:t>
            </a:r>
          </a:p>
        </p:txBody>
      </p:sp>
      <p:sp>
        <p:nvSpPr>
          <p:cNvPr id="2059" name="TextBox 116"/>
          <p:cNvSpPr txBox="1">
            <a:spLocks noChangeArrowheads="1"/>
          </p:cNvSpPr>
          <p:nvPr/>
        </p:nvSpPr>
        <p:spPr bwMode="auto">
          <a:xfrm>
            <a:off x="4123229" y="3335337"/>
            <a:ext cx="685800" cy="369888"/>
          </a:xfrm>
          <a:prstGeom prst="rect">
            <a:avLst/>
          </a:prstGeom>
          <a:noFill/>
          <a:ln w="9525">
            <a:noFill/>
            <a:miter lim="800000"/>
            <a:headEnd/>
            <a:tailEnd/>
          </a:ln>
        </p:spPr>
        <p:txBody>
          <a:bodyPr>
            <a:spAutoFit/>
          </a:bodyPr>
          <a:lstStyle/>
          <a:p>
            <a:r>
              <a:rPr lang="en-US" dirty="0">
                <a:solidFill>
                  <a:srgbClr val="FF0000"/>
                </a:solidFill>
                <a:latin typeface="Calibri" pitchFamily="34" charset="0"/>
              </a:rPr>
              <a:t>9</a:t>
            </a:r>
          </a:p>
        </p:txBody>
      </p:sp>
      <p:sp>
        <p:nvSpPr>
          <p:cNvPr id="2060" name="TextBox 117"/>
          <p:cNvSpPr txBox="1">
            <a:spLocks noChangeArrowheads="1"/>
          </p:cNvSpPr>
          <p:nvPr/>
        </p:nvSpPr>
        <p:spPr bwMode="auto">
          <a:xfrm>
            <a:off x="6096000" y="1687512"/>
            <a:ext cx="2020888" cy="369888"/>
          </a:xfrm>
          <a:prstGeom prst="rect">
            <a:avLst/>
          </a:prstGeom>
          <a:noFill/>
          <a:ln w="9525">
            <a:noFill/>
            <a:miter lim="800000"/>
            <a:headEnd/>
            <a:tailEnd/>
          </a:ln>
        </p:spPr>
        <p:txBody>
          <a:bodyPr wrap="none">
            <a:spAutoFit/>
          </a:bodyPr>
          <a:lstStyle/>
          <a:p>
            <a:r>
              <a:rPr lang="en-US" dirty="0">
                <a:latin typeface="Calibri" pitchFamily="34" charset="0"/>
              </a:rPr>
              <a:t>  1. Magnetic stirrer</a:t>
            </a:r>
          </a:p>
        </p:txBody>
      </p:sp>
      <p:sp>
        <p:nvSpPr>
          <p:cNvPr id="2061" name="TextBox 118"/>
          <p:cNvSpPr txBox="1">
            <a:spLocks noChangeArrowheads="1"/>
          </p:cNvSpPr>
          <p:nvPr/>
        </p:nvSpPr>
        <p:spPr bwMode="auto">
          <a:xfrm>
            <a:off x="6172200" y="1916112"/>
            <a:ext cx="1466850" cy="369888"/>
          </a:xfrm>
          <a:prstGeom prst="rect">
            <a:avLst/>
          </a:prstGeom>
          <a:noFill/>
          <a:ln w="9525">
            <a:noFill/>
            <a:miter lim="800000"/>
            <a:headEnd/>
            <a:tailEnd/>
          </a:ln>
        </p:spPr>
        <p:txBody>
          <a:bodyPr wrap="none">
            <a:spAutoFit/>
          </a:bodyPr>
          <a:lstStyle/>
          <a:p>
            <a:r>
              <a:rPr lang="en-US" dirty="0">
                <a:latin typeface="Calibri" pitchFamily="34" charset="0"/>
              </a:rPr>
              <a:t>2. Cooling fan</a:t>
            </a:r>
          </a:p>
        </p:txBody>
      </p:sp>
      <p:sp>
        <p:nvSpPr>
          <p:cNvPr id="2062" name="TextBox 119"/>
          <p:cNvSpPr txBox="1">
            <a:spLocks noChangeArrowheads="1"/>
          </p:cNvSpPr>
          <p:nvPr/>
        </p:nvSpPr>
        <p:spPr bwMode="auto">
          <a:xfrm>
            <a:off x="6172200" y="2144712"/>
            <a:ext cx="1860550" cy="369888"/>
          </a:xfrm>
          <a:prstGeom prst="rect">
            <a:avLst/>
          </a:prstGeom>
          <a:noFill/>
          <a:ln w="9525">
            <a:noFill/>
            <a:miter lim="800000"/>
            <a:headEnd/>
            <a:tailEnd/>
          </a:ln>
        </p:spPr>
        <p:txBody>
          <a:bodyPr>
            <a:spAutoFit/>
          </a:bodyPr>
          <a:lstStyle/>
          <a:p>
            <a:r>
              <a:rPr lang="en-US" dirty="0">
                <a:latin typeface="Calibri" pitchFamily="34" charset="0"/>
              </a:rPr>
              <a:t>3. Tungsten lamp</a:t>
            </a:r>
          </a:p>
        </p:txBody>
      </p:sp>
      <p:sp>
        <p:nvSpPr>
          <p:cNvPr id="2063" name="TextBox 120"/>
          <p:cNvSpPr txBox="1">
            <a:spLocks noChangeArrowheads="1"/>
          </p:cNvSpPr>
          <p:nvPr/>
        </p:nvSpPr>
        <p:spPr bwMode="auto">
          <a:xfrm>
            <a:off x="6172200" y="2401669"/>
            <a:ext cx="2408480" cy="646331"/>
          </a:xfrm>
          <a:prstGeom prst="rect">
            <a:avLst/>
          </a:prstGeom>
          <a:noFill/>
          <a:ln w="9525">
            <a:noFill/>
            <a:miter lim="800000"/>
            <a:headEnd/>
            <a:tailEnd/>
          </a:ln>
        </p:spPr>
        <p:txBody>
          <a:bodyPr wrap="none">
            <a:spAutoFit/>
          </a:bodyPr>
          <a:lstStyle/>
          <a:p>
            <a:r>
              <a:rPr lang="en-US" dirty="0">
                <a:latin typeface="Calibri" pitchFamily="34" charset="0"/>
              </a:rPr>
              <a:t>4. Glass box covered by</a:t>
            </a:r>
          </a:p>
          <a:p>
            <a:r>
              <a:rPr lang="en-US" dirty="0">
                <a:latin typeface="Calibri" pitchFamily="34" charset="0"/>
              </a:rPr>
              <a:t>     Aluminum foil  </a:t>
            </a:r>
          </a:p>
        </p:txBody>
      </p:sp>
      <p:sp>
        <p:nvSpPr>
          <p:cNvPr id="2064" name="TextBox 121"/>
          <p:cNvSpPr txBox="1">
            <a:spLocks noChangeArrowheads="1"/>
          </p:cNvSpPr>
          <p:nvPr/>
        </p:nvSpPr>
        <p:spPr bwMode="auto">
          <a:xfrm>
            <a:off x="6019800" y="2982912"/>
            <a:ext cx="1776413" cy="369888"/>
          </a:xfrm>
          <a:prstGeom prst="rect">
            <a:avLst/>
          </a:prstGeom>
          <a:noFill/>
          <a:ln w="9525">
            <a:noFill/>
            <a:miter lim="800000"/>
            <a:headEnd/>
            <a:tailEnd/>
          </a:ln>
        </p:spPr>
        <p:txBody>
          <a:bodyPr>
            <a:spAutoFit/>
          </a:bodyPr>
          <a:lstStyle/>
          <a:p>
            <a:r>
              <a:rPr lang="en-US" dirty="0">
                <a:latin typeface="Calibri" pitchFamily="34" charset="0"/>
              </a:rPr>
              <a:t>   5. MB solution</a:t>
            </a:r>
          </a:p>
        </p:txBody>
      </p:sp>
      <p:sp>
        <p:nvSpPr>
          <p:cNvPr id="2065" name="TextBox 122"/>
          <p:cNvSpPr txBox="1">
            <a:spLocks noChangeArrowheads="1"/>
          </p:cNvSpPr>
          <p:nvPr/>
        </p:nvSpPr>
        <p:spPr bwMode="auto">
          <a:xfrm>
            <a:off x="6172200" y="3211512"/>
            <a:ext cx="1716088" cy="369888"/>
          </a:xfrm>
          <a:prstGeom prst="rect">
            <a:avLst/>
          </a:prstGeom>
          <a:noFill/>
          <a:ln w="9525">
            <a:noFill/>
            <a:miter lim="800000"/>
            <a:headEnd/>
            <a:tailEnd/>
          </a:ln>
        </p:spPr>
        <p:txBody>
          <a:bodyPr wrap="none">
            <a:spAutoFit/>
          </a:bodyPr>
          <a:lstStyle/>
          <a:p>
            <a:r>
              <a:rPr lang="en-US" dirty="0">
                <a:latin typeface="Calibri" pitchFamily="34" charset="0"/>
              </a:rPr>
              <a:t>6. Thermometer</a:t>
            </a:r>
          </a:p>
        </p:txBody>
      </p:sp>
      <p:sp>
        <p:nvSpPr>
          <p:cNvPr id="2066" name="TextBox 123"/>
          <p:cNvSpPr txBox="1">
            <a:spLocks noChangeArrowheads="1"/>
          </p:cNvSpPr>
          <p:nvPr/>
        </p:nvSpPr>
        <p:spPr bwMode="auto">
          <a:xfrm>
            <a:off x="6172200" y="3505200"/>
            <a:ext cx="2674938" cy="369332"/>
          </a:xfrm>
          <a:prstGeom prst="rect">
            <a:avLst/>
          </a:prstGeom>
          <a:noFill/>
          <a:ln w="9525">
            <a:noFill/>
            <a:miter lim="800000"/>
            <a:headEnd/>
            <a:tailEnd/>
          </a:ln>
        </p:spPr>
        <p:txBody>
          <a:bodyPr wrap="square">
            <a:spAutoFit/>
          </a:bodyPr>
          <a:lstStyle/>
          <a:p>
            <a:r>
              <a:rPr lang="en-US" dirty="0">
                <a:latin typeface="Calibri" pitchFamily="34" charset="0"/>
              </a:rPr>
              <a:t>7. Circulating </a:t>
            </a:r>
            <a:r>
              <a:rPr lang="en-US" dirty="0" smtClean="0">
                <a:latin typeface="Calibri" pitchFamily="34" charset="0"/>
              </a:rPr>
              <a:t>Water </a:t>
            </a:r>
            <a:r>
              <a:rPr lang="en-US" dirty="0">
                <a:latin typeface="Calibri" pitchFamily="34" charset="0"/>
              </a:rPr>
              <a:t>inlet</a:t>
            </a:r>
          </a:p>
        </p:txBody>
      </p:sp>
      <p:sp>
        <p:nvSpPr>
          <p:cNvPr id="2067" name="TextBox 124"/>
          <p:cNvSpPr txBox="1">
            <a:spLocks noChangeArrowheads="1"/>
          </p:cNvSpPr>
          <p:nvPr/>
        </p:nvSpPr>
        <p:spPr bwMode="auto">
          <a:xfrm>
            <a:off x="6164262" y="3821668"/>
            <a:ext cx="2979738" cy="369332"/>
          </a:xfrm>
          <a:prstGeom prst="rect">
            <a:avLst/>
          </a:prstGeom>
          <a:noFill/>
          <a:ln w="9525">
            <a:noFill/>
            <a:miter lim="800000"/>
            <a:headEnd/>
            <a:tailEnd/>
          </a:ln>
        </p:spPr>
        <p:txBody>
          <a:bodyPr wrap="square">
            <a:spAutoFit/>
          </a:bodyPr>
          <a:lstStyle/>
          <a:p>
            <a:r>
              <a:rPr lang="en-US" dirty="0">
                <a:latin typeface="Calibri" pitchFamily="34" charset="0"/>
              </a:rPr>
              <a:t> 8. Circulating </a:t>
            </a:r>
            <a:r>
              <a:rPr lang="en-US" dirty="0" smtClean="0">
                <a:latin typeface="Calibri" pitchFamily="34" charset="0"/>
              </a:rPr>
              <a:t>Water outlet</a:t>
            </a:r>
            <a:endParaRPr lang="en-US" dirty="0">
              <a:latin typeface="Calibri" pitchFamily="34" charset="0"/>
            </a:endParaRPr>
          </a:p>
        </p:txBody>
      </p:sp>
      <p:sp>
        <p:nvSpPr>
          <p:cNvPr id="2068" name="TextBox 125"/>
          <p:cNvSpPr txBox="1">
            <a:spLocks noChangeArrowheads="1"/>
          </p:cNvSpPr>
          <p:nvPr/>
        </p:nvSpPr>
        <p:spPr bwMode="auto">
          <a:xfrm>
            <a:off x="6045200" y="4075113"/>
            <a:ext cx="3098800" cy="369332"/>
          </a:xfrm>
          <a:prstGeom prst="rect">
            <a:avLst/>
          </a:prstGeom>
          <a:noFill/>
          <a:ln w="9525">
            <a:noFill/>
            <a:miter lim="800000"/>
            <a:headEnd/>
            <a:tailEnd/>
          </a:ln>
        </p:spPr>
        <p:txBody>
          <a:bodyPr wrap="square">
            <a:spAutoFit/>
          </a:bodyPr>
          <a:lstStyle/>
          <a:p>
            <a:r>
              <a:rPr lang="en-US" dirty="0">
                <a:latin typeface="Calibri" pitchFamily="34" charset="0"/>
              </a:rPr>
              <a:t>   9. </a:t>
            </a:r>
            <a:r>
              <a:rPr lang="en-US" dirty="0" smtClean="0">
                <a:latin typeface="Calibri" pitchFamily="34" charset="0"/>
              </a:rPr>
              <a:t>Thin film photo catalyst</a:t>
            </a:r>
            <a:endParaRPr lang="en-US" dirty="0">
              <a:latin typeface="Calibri" pitchFamily="34" charset="0"/>
            </a:endParaRPr>
          </a:p>
        </p:txBody>
      </p:sp>
      <p:sp>
        <p:nvSpPr>
          <p:cNvPr id="93" name="Rectangle 92"/>
          <p:cNvSpPr/>
          <p:nvPr/>
        </p:nvSpPr>
        <p:spPr>
          <a:xfrm rot="10800000">
            <a:off x="-76199" y="3845937"/>
            <a:ext cx="771664" cy="584775"/>
          </a:xfrm>
          <a:prstGeom prst="rect">
            <a:avLst/>
          </a:prstGeom>
        </p:spPr>
        <p:txBody>
          <a:bodyPr wrap="square">
            <a:spAutoFit/>
          </a:bodyPr>
          <a:lstStyle/>
          <a:p>
            <a:r>
              <a:rPr lang="en-US" sz="3200" b="1" dirty="0" smtClean="0">
                <a:solidFill>
                  <a:srgbClr val="FF0000"/>
                </a:solidFill>
                <a:latin typeface="Calibri" pitchFamily="34" charset="0"/>
                <a:sym typeface="Symbol"/>
              </a:rPr>
              <a:t></a:t>
            </a:r>
            <a:endParaRPr lang="en-US" sz="3200" b="1" dirty="0"/>
          </a:p>
        </p:txBody>
      </p:sp>
      <p:sp>
        <p:nvSpPr>
          <p:cNvPr id="97" name="Rectangle 96"/>
          <p:cNvSpPr/>
          <p:nvPr/>
        </p:nvSpPr>
        <p:spPr>
          <a:xfrm>
            <a:off x="5562600" y="3581400"/>
            <a:ext cx="771664" cy="584775"/>
          </a:xfrm>
          <a:prstGeom prst="rect">
            <a:avLst/>
          </a:prstGeom>
        </p:spPr>
        <p:txBody>
          <a:bodyPr wrap="square">
            <a:spAutoFit/>
          </a:bodyPr>
          <a:lstStyle/>
          <a:p>
            <a:r>
              <a:rPr lang="en-US" sz="3200" b="1" dirty="0" smtClean="0">
                <a:solidFill>
                  <a:srgbClr val="FF0000"/>
                </a:solidFill>
                <a:latin typeface="Calibri" pitchFamily="34" charset="0"/>
                <a:sym typeface="Symbol"/>
              </a:rPr>
              <a:t></a:t>
            </a:r>
            <a:endParaRPr lang="en-US" sz="3200" b="1" dirty="0"/>
          </a:p>
        </p:txBody>
      </p:sp>
      <p:sp>
        <p:nvSpPr>
          <p:cNvPr id="90" name="Title 1"/>
          <p:cNvSpPr txBox="1">
            <a:spLocks/>
          </p:cNvSpPr>
          <p:nvPr/>
        </p:nvSpPr>
        <p:spPr>
          <a:xfrm>
            <a:off x="2286000" y="304800"/>
            <a:ext cx="8229600" cy="1069848"/>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Degradation facilities</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91" name="Rectangle 61"/>
          <p:cNvSpPr>
            <a:spLocks noChangeArrowheads="1"/>
          </p:cNvSpPr>
          <p:nvPr/>
        </p:nvSpPr>
        <p:spPr bwMode="auto">
          <a:xfrm flipV="1">
            <a:off x="152400" y="838200"/>
            <a:ext cx="8823325" cy="55563"/>
          </a:xfrm>
          <a:prstGeom prst="rect">
            <a:avLst/>
          </a:prstGeom>
          <a:gradFill rotWithShape="0">
            <a:gsLst>
              <a:gs pos="0">
                <a:srgbClr val="FFFF00"/>
              </a:gs>
              <a:gs pos="100000">
                <a:schemeClr val="accent2"/>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1837</TotalTime>
  <Words>3598</Words>
  <Application>Microsoft Office PowerPoint</Application>
  <PresentationFormat>On-screen Show (4:3)</PresentationFormat>
  <Paragraphs>282</Paragraphs>
  <Slides>29</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Office Theme</vt:lpstr>
      <vt:lpstr>Slide</vt:lpstr>
      <vt:lpstr>Graph</vt:lpstr>
      <vt:lpstr>“Study of photo catalytic activity and antibacterial activity of Ag/B/N co-doped TiO2/CNT composites films”</vt:lpstr>
      <vt:lpstr>Background</vt:lpstr>
      <vt:lpstr>PowerPoint Presentation</vt:lpstr>
      <vt:lpstr>Advantages of thin film (schematically)</vt:lpstr>
      <vt:lpstr>Some interesting applications:</vt:lpstr>
      <vt:lpstr>PowerPoint Presentation</vt:lpstr>
      <vt:lpstr>Experimental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Antibacterial efficiency of (a) TiO2, (b) CNT-TiO2 (c) 2%Ag-TiO2, (d) 2%B 5%N 2%Ag -CNT-TiO2 (e) 2%B 5%N-CNT-TiO2 composite thin films and (f) without film (control).  </vt:lpstr>
      <vt:lpstr>Conclusions</vt:lpstr>
      <vt:lpstr>PowerPoint Presentation</vt:lpstr>
      <vt:lpstr>Acknowledgement   E. Bengu, Rasim Ovali, Oguz Gulseren : Bilkent University, Turkey  M. M. R. Mazumder, M. S. Islam , Sayed Ul Alam Shibly , Saiful Islam , Md. Motiur Rahaman Mazumder , Md. Saidul Islam, M. Jasim Uddin , D. R. Sarker, Z. Rahman, M. A. Hossain, and M. Elias,:  Shahjalal University of Science and Technology, Bangladesh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visible light photo-catalysis   ability of metal and non-metal co-doped  TiO2 and their composites with  carbon nano-tube as thin film forms”</dc:title>
  <dc:creator>Nizam</dc:creator>
  <cp:lastModifiedBy>OMICS Conferences</cp:lastModifiedBy>
  <cp:revision>250</cp:revision>
  <dcterms:created xsi:type="dcterms:W3CDTF">2013-09-13T16:56:55Z</dcterms:created>
  <dcterms:modified xsi:type="dcterms:W3CDTF">2014-12-01T22:12:32Z</dcterms:modified>
</cp:coreProperties>
</file>