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7" r:id="rId1"/>
    <p:sldMasterId id="2147483905" r:id="rId2"/>
  </p:sldMasterIdLst>
  <p:notesMasterIdLst>
    <p:notesMasterId r:id="rId36"/>
  </p:notesMasterIdLst>
  <p:handoutMasterIdLst>
    <p:handoutMasterId r:id="rId37"/>
  </p:handoutMasterIdLst>
  <p:sldIdLst>
    <p:sldId id="426" r:id="rId3"/>
    <p:sldId id="434" r:id="rId4"/>
    <p:sldId id="417" r:id="rId5"/>
    <p:sldId id="416" r:id="rId6"/>
    <p:sldId id="439" r:id="rId7"/>
    <p:sldId id="436" r:id="rId8"/>
    <p:sldId id="441" r:id="rId9"/>
    <p:sldId id="435" r:id="rId10"/>
    <p:sldId id="442" r:id="rId11"/>
    <p:sldId id="415" r:id="rId12"/>
    <p:sldId id="440" r:id="rId13"/>
    <p:sldId id="390" r:id="rId14"/>
    <p:sldId id="421" r:id="rId15"/>
    <p:sldId id="422" r:id="rId16"/>
    <p:sldId id="418" r:id="rId17"/>
    <p:sldId id="427" r:id="rId18"/>
    <p:sldId id="391" r:id="rId19"/>
    <p:sldId id="428" r:id="rId20"/>
    <p:sldId id="398" r:id="rId21"/>
    <p:sldId id="443" r:id="rId22"/>
    <p:sldId id="408" r:id="rId23"/>
    <p:sldId id="420" r:id="rId24"/>
    <p:sldId id="393" r:id="rId25"/>
    <p:sldId id="407" r:id="rId26"/>
    <p:sldId id="409" r:id="rId27"/>
    <p:sldId id="423" r:id="rId28"/>
    <p:sldId id="394" r:id="rId29"/>
    <p:sldId id="429" r:id="rId30"/>
    <p:sldId id="410" r:id="rId31"/>
    <p:sldId id="430" r:id="rId32"/>
    <p:sldId id="431" r:id="rId33"/>
    <p:sldId id="432" r:id="rId34"/>
    <p:sldId id="433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339933"/>
    <a:srgbClr val="CC9900"/>
    <a:srgbClr val="009900"/>
    <a:srgbClr val="66FF33"/>
    <a:srgbClr val="31859C"/>
    <a:srgbClr val="7F7F7F"/>
    <a:srgbClr val="A59283"/>
    <a:srgbClr val="917B69"/>
    <a:srgbClr val="6159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62" autoAdjust="0"/>
    <p:restoredTop sz="90502" autoAdjust="0"/>
  </p:normalViewPr>
  <p:slideViewPr>
    <p:cSldViewPr snapToGrid="0">
      <p:cViewPr varScale="1">
        <p:scale>
          <a:sx n="62" d="100"/>
          <a:sy n="62" d="100"/>
        </p:scale>
        <p:origin x="-1404" y="-78"/>
      </p:cViewPr>
      <p:guideLst>
        <p:guide orient="horz" pos="4083"/>
        <p:guide orient="horz" pos="3963"/>
        <p:guide orient="horz" pos="852"/>
        <p:guide orient="horz" pos="858"/>
        <p:guide orient="horz" pos="631"/>
        <p:guide/>
        <p:guide pos="5378"/>
        <p:guide pos="2873"/>
        <p:guide pos="41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803357434126925"/>
          <c:y val="3.3478860781003809E-2"/>
          <c:w val="0.67839746846529814"/>
          <c:h val="0.9216704883548282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explosion val="14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lang="en-US" sz="2800"/>
                </a:pPr>
                <a:endParaRPr lang="en-US"/>
              </a:p>
            </c:txPr>
            <c:showPercent val="1"/>
          </c:dLbls>
          <c:cat>
            <c:strRef>
              <c:f>Sheet1!$A$2:$A$3</c:f>
              <c:strCache>
                <c:ptCount val="2"/>
                <c:pt idx="0">
                  <c:v>Growth Positive (N= 131)</c:v>
                </c:pt>
                <c:pt idx="1">
                  <c:v>Growth Negative (N= 420)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131</c:v>
                </c:pt>
                <c:pt idx="1">
                  <c:v>420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"/>
          <c:y val="0.88923613462590723"/>
          <c:w val="0.96660650901302669"/>
          <c:h val="0.11076386537409265"/>
        </c:manualLayout>
      </c:layout>
      <c:txPr>
        <a:bodyPr/>
        <a:lstStyle/>
        <a:p>
          <a:pPr>
            <a:defRPr lang="en-US" sz="1800" baseline="0"/>
          </a:pPr>
          <a:endParaRPr lang="en-US"/>
        </a:p>
      </c:txPr>
    </c:legend>
    <c:plotVisOnly val="1"/>
    <c:dispBlanksAs val="zero"/>
  </c:chart>
  <c:spPr>
    <a:ln>
      <a:solidFill>
        <a:schemeClr val="tx2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No of tested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221</c:v>
                </c:pt>
                <c:pt idx="1">
                  <c:v>330</c:v>
                </c:pt>
                <c:pt idx="2">
                  <c:v>551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of Growth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</c:v>
                </c:pt>
                <c:pt idx="1">
                  <c:v>96</c:v>
                </c:pt>
                <c:pt idx="2">
                  <c:v>131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of NO Growth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186</c:v>
                </c:pt>
                <c:pt idx="1">
                  <c:v>234</c:v>
                </c:pt>
                <c:pt idx="2">
                  <c:v>420</c:v>
                </c:pt>
              </c:numCache>
            </c:numRef>
          </c:val>
        </c:ser>
        <c:gapWidth val="95"/>
        <c:gapDepth val="95"/>
        <c:shape val="cylinder"/>
        <c:axId val="70613632"/>
        <c:axId val="70623616"/>
        <c:axId val="0"/>
      </c:bar3DChart>
      <c:catAx>
        <c:axId val="706136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0623616"/>
        <c:crosses val="autoZero"/>
        <c:auto val="1"/>
        <c:lblAlgn val="ctr"/>
        <c:lblOffset val="100"/>
      </c:catAx>
      <c:valAx>
        <c:axId val="706236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dirty="0" smtClean="0"/>
                  <a:t>Prevalence of Growth</a:t>
                </a:r>
                <a:endParaRPr lang="en-US" dirty="0"/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06136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>
              <a:defRPr lang="en-US"/>
            </a:pPr>
            <a:endParaRPr lang="en-US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Sheet1!$A$2:$A$9</c:f>
              <c:strCache>
                <c:ptCount val="8"/>
                <c:pt idx="0">
                  <c:v>E. coli </c:v>
                </c:pt>
                <c:pt idx="1">
                  <c:v>Klebsiella </c:v>
                </c:pt>
                <c:pt idx="2">
                  <c:v>Enterococcus </c:v>
                </c:pt>
                <c:pt idx="3">
                  <c:v>Pseudomonas </c:v>
                </c:pt>
                <c:pt idx="4">
                  <c:v>Proteus </c:v>
                </c:pt>
                <c:pt idx="5">
                  <c:v>Staph. aureus </c:v>
                </c:pt>
                <c:pt idx="6">
                  <c:v>E. coli  &amp; Klebsiella </c:v>
                </c:pt>
                <c:pt idx="7">
                  <c:v>Total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98</c:v>
                </c:pt>
                <c:pt idx="1">
                  <c:v>14</c:v>
                </c:pt>
                <c:pt idx="2">
                  <c:v>8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131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Sheet1!$A$2:$A$9</c:f>
              <c:strCache>
                <c:ptCount val="8"/>
                <c:pt idx="0">
                  <c:v>E. coli </c:v>
                </c:pt>
                <c:pt idx="1">
                  <c:v>Klebsiella </c:v>
                </c:pt>
                <c:pt idx="2">
                  <c:v>Enterococcus </c:v>
                </c:pt>
                <c:pt idx="3">
                  <c:v>Pseudomonas </c:v>
                </c:pt>
                <c:pt idx="4">
                  <c:v>Proteus </c:v>
                </c:pt>
                <c:pt idx="5">
                  <c:v>Staph. aureus </c:v>
                </c:pt>
                <c:pt idx="6">
                  <c:v>E. coli  &amp; Klebsiella </c:v>
                </c:pt>
                <c:pt idx="7">
                  <c:v>Total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20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Sheet1!$A$2:$A$9</c:f>
              <c:strCache>
                <c:ptCount val="8"/>
                <c:pt idx="0">
                  <c:v>E. coli </c:v>
                </c:pt>
                <c:pt idx="1">
                  <c:v>Klebsiella </c:v>
                </c:pt>
                <c:pt idx="2">
                  <c:v>Enterococcus </c:v>
                </c:pt>
                <c:pt idx="3">
                  <c:v>Pseudomonas </c:v>
                </c:pt>
                <c:pt idx="4">
                  <c:v>Proteus </c:v>
                </c:pt>
                <c:pt idx="5">
                  <c:v>Staph. aureus </c:v>
                </c:pt>
                <c:pt idx="6">
                  <c:v>E. coli  &amp; Klebsiella </c:v>
                </c:pt>
                <c:pt idx="7">
                  <c:v>Total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68</c:v>
                </c:pt>
                <c:pt idx="1">
                  <c:v>9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96</c:v>
                </c:pt>
              </c:numCache>
            </c:numRef>
          </c:val>
        </c:ser>
        <c:shape val="cylinder"/>
        <c:axId val="71936256"/>
        <c:axId val="74776576"/>
        <c:axId val="0"/>
      </c:bar3DChart>
      <c:catAx>
        <c:axId val="719362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4776576"/>
        <c:crosses val="autoZero"/>
        <c:auto val="1"/>
        <c:lblAlgn val="ctr"/>
        <c:lblOffset val="100"/>
      </c:catAx>
      <c:valAx>
        <c:axId val="747765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dirty="0" smtClean="0"/>
                  <a:t>Frequency</a:t>
                </a:r>
                <a:r>
                  <a:rPr lang="en-US" baseline="0" dirty="0" smtClean="0"/>
                  <a:t> in Number</a:t>
                </a:r>
                <a:endParaRPr lang="en-US" dirty="0"/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19362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 sz="1200"/>
            </a:pPr>
            <a:endParaRPr lang="en-US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AB0BA-7B80-48BC-ACFB-AF668EF1825F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ABB9D9-0CC1-43B4-91AE-9A3D4C026D93}">
      <dgm:prSet custT="1"/>
      <dgm:spPr/>
      <dgm:t>
        <a:bodyPr/>
        <a:lstStyle/>
        <a:p>
          <a:pPr algn="ctr" rtl="0"/>
          <a:r>
            <a:rPr lang="en-US" sz="2000" b="1" dirty="0" smtClean="0"/>
            <a:t>Screened for Growth  of the organism</a:t>
          </a:r>
          <a:endParaRPr lang="en-US" sz="2000" b="1" dirty="0"/>
        </a:p>
      </dgm:t>
    </dgm:pt>
    <dgm:pt modelId="{49797CEC-48B7-4999-A760-6D36C20A2C29}" type="parTrans" cxnId="{FBCFA9D0-ACCC-4767-8865-4F0AB038EB7C}">
      <dgm:prSet/>
      <dgm:spPr/>
      <dgm:t>
        <a:bodyPr/>
        <a:lstStyle/>
        <a:p>
          <a:endParaRPr lang="en-US" sz="2000"/>
        </a:p>
      </dgm:t>
    </dgm:pt>
    <dgm:pt modelId="{3D8889C8-F498-47EE-B2B2-FD39082110B6}" type="sibTrans" cxnId="{FBCFA9D0-ACCC-4767-8865-4F0AB038EB7C}">
      <dgm:prSet/>
      <dgm:spPr/>
      <dgm:t>
        <a:bodyPr/>
        <a:lstStyle/>
        <a:p>
          <a:endParaRPr lang="en-US" sz="2000"/>
        </a:p>
      </dgm:t>
    </dgm:pt>
    <dgm:pt modelId="{43499769-5DC2-4AEB-AB65-5FA50F725F6B}" type="pres">
      <dgm:prSet presAssocID="{7C3AB0BA-7B80-48BC-ACFB-AF668EF182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7C77CB-96AD-4240-9DB0-5D0DBA526C0B}" type="pres">
      <dgm:prSet presAssocID="{ECABB9D9-0CC1-43B4-91AE-9A3D4C026D93}" presName="parentText" presStyleLbl="node1" presStyleIdx="0" presStyleCnt="1" custLinFactNeighborX="2049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A338DF-8E12-4DB6-8F13-063308C7A548}" type="presOf" srcId="{7C3AB0BA-7B80-48BC-ACFB-AF668EF1825F}" destId="{43499769-5DC2-4AEB-AB65-5FA50F725F6B}" srcOrd="0" destOrd="0" presId="urn:microsoft.com/office/officeart/2005/8/layout/vList2"/>
    <dgm:cxn modelId="{FBCFA9D0-ACCC-4767-8865-4F0AB038EB7C}" srcId="{7C3AB0BA-7B80-48BC-ACFB-AF668EF1825F}" destId="{ECABB9D9-0CC1-43B4-91AE-9A3D4C026D93}" srcOrd="0" destOrd="0" parTransId="{49797CEC-48B7-4999-A760-6D36C20A2C29}" sibTransId="{3D8889C8-F498-47EE-B2B2-FD39082110B6}"/>
    <dgm:cxn modelId="{9112B31F-367B-4EA1-AA0B-DB6D0B658914}" type="presOf" srcId="{ECABB9D9-0CC1-43B4-91AE-9A3D4C026D93}" destId="{4D7C77CB-96AD-4240-9DB0-5D0DBA526C0B}" srcOrd="0" destOrd="0" presId="urn:microsoft.com/office/officeart/2005/8/layout/vList2"/>
    <dgm:cxn modelId="{851E7D3B-C086-4356-83D5-3663A08216ED}" type="presParOf" srcId="{43499769-5DC2-4AEB-AB65-5FA50F725F6B}" destId="{4D7C77CB-96AD-4240-9DB0-5D0DBA526C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3AB0BA-7B80-48BC-ACFB-AF668EF1825F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ABB9D9-0CC1-43B4-91AE-9A3D4C026D93}">
      <dgm:prSet custT="1"/>
      <dgm:spPr/>
      <dgm:t>
        <a:bodyPr/>
        <a:lstStyle/>
        <a:p>
          <a:pPr algn="ctr" rtl="0"/>
          <a:r>
            <a:rPr lang="en-US" sz="2000" b="1" dirty="0" smtClean="0"/>
            <a:t>Screened for Antibiotics Sensitivity</a:t>
          </a:r>
          <a:endParaRPr lang="en-US" sz="2000" b="1" dirty="0"/>
        </a:p>
      </dgm:t>
    </dgm:pt>
    <dgm:pt modelId="{49797CEC-48B7-4999-A760-6D36C20A2C29}" type="parTrans" cxnId="{FBCFA9D0-ACCC-4767-8865-4F0AB038EB7C}">
      <dgm:prSet/>
      <dgm:spPr/>
      <dgm:t>
        <a:bodyPr/>
        <a:lstStyle/>
        <a:p>
          <a:endParaRPr lang="en-US" sz="2000"/>
        </a:p>
      </dgm:t>
    </dgm:pt>
    <dgm:pt modelId="{3D8889C8-F498-47EE-B2B2-FD39082110B6}" type="sibTrans" cxnId="{FBCFA9D0-ACCC-4767-8865-4F0AB038EB7C}">
      <dgm:prSet/>
      <dgm:spPr/>
      <dgm:t>
        <a:bodyPr/>
        <a:lstStyle/>
        <a:p>
          <a:endParaRPr lang="en-US" sz="2000"/>
        </a:p>
      </dgm:t>
    </dgm:pt>
    <dgm:pt modelId="{43499769-5DC2-4AEB-AB65-5FA50F725F6B}" type="pres">
      <dgm:prSet presAssocID="{7C3AB0BA-7B80-48BC-ACFB-AF668EF182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7C77CB-96AD-4240-9DB0-5D0DBA526C0B}" type="pres">
      <dgm:prSet presAssocID="{ECABB9D9-0CC1-43B4-91AE-9A3D4C026D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07269-0575-4DF7-9F8B-4CACC0B5BE13}" type="presOf" srcId="{7C3AB0BA-7B80-48BC-ACFB-AF668EF1825F}" destId="{43499769-5DC2-4AEB-AB65-5FA50F725F6B}" srcOrd="0" destOrd="0" presId="urn:microsoft.com/office/officeart/2005/8/layout/vList2"/>
    <dgm:cxn modelId="{FBCFA9D0-ACCC-4767-8865-4F0AB038EB7C}" srcId="{7C3AB0BA-7B80-48BC-ACFB-AF668EF1825F}" destId="{ECABB9D9-0CC1-43B4-91AE-9A3D4C026D93}" srcOrd="0" destOrd="0" parTransId="{49797CEC-48B7-4999-A760-6D36C20A2C29}" sibTransId="{3D8889C8-F498-47EE-B2B2-FD39082110B6}"/>
    <dgm:cxn modelId="{1F33E076-5411-4052-BAB4-9680F4B47615}" type="presOf" srcId="{ECABB9D9-0CC1-43B4-91AE-9A3D4C026D93}" destId="{4D7C77CB-96AD-4240-9DB0-5D0DBA526C0B}" srcOrd="0" destOrd="0" presId="urn:microsoft.com/office/officeart/2005/8/layout/vList2"/>
    <dgm:cxn modelId="{F84A87DE-4D0A-4583-9F1D-A8B884584F01}" type="presParOf" srcId="{43499769-5DC2-4AEB-AB65-5FA50F725F6B}" destId="{4D7C77CB-96AD-4240-9DB0-5D0DBA526C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C77CB-96AD-4240-9DB0-5D0DBA526C0B}">
      <dsp:nvSpPr>
        <dsp:cNvPr id="0" name=""/>
        <dsp:cNvSpPr/>
      </dsp:nvSpPr>
      <dsp:spPr>
        <a:xfrm>
          <a:off x="0" y="0"/>
          <a:ext cx="5666282" cy="444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Screened for Growth Sensitivity</a:t>
          </a:r>
          <a:endParaRPr lang="en-US" sz="1900" b="1" kern="1200" dirty="0"/>
        </a:p>
      </dsp:txBody>
      <dsp:txXfrm>
        <a:off x="21704" y="21704"/>
        <a:ext cx="5622874" cy="401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C77CB-96AD-4240-9DB0-5D0DBA526C0B}">
      <dsp:nvSpPr>
        <dsp:cNvPr id="0" name=""/>
        <dsp:cNvSpPr/>
      </dsp:nvSpPr>
      <dsp:spPr>
        <a:xfrm>
          <a:off x="0" y="0"/>
          <a:ext cx="5666282" cy="444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Screened for Organism Sensitivity</a:t>
          </a:r>
          <a:endParaRPr lang="en-US" sz="1900" b="1" kern="1200" dirty="0"/>
        </a:p>
      </dsp:txBody>
      <dsp:txXfrm>
        <a:off x="21704" y="21704"/>
        <a:ext cx="5622874" cy="401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C77CB-96AD-4240-9DB0-5D0DBA526C0B}">
      <dsp:nvSpPr>
        <dsp:cNvPr id="0" name=""/>
        <dsp:cNvSpPr/>
      </dsp:nvSpPr>
      <dsp:spPr>
        <a:xfrm>
          <a:off x="0" y="8532"/>
          <a:ext cx="5666282" cy="444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Screened for Antibiotics Sensitivity</a:t>
          </a:r>
          <a:endParaRPr lang="en-US" sz="1900" b="1" kern="1200" dirty="0"/>
        </a:p>
      </dsp:txBody>
      <dsp:txXfrm>
        <a:off x="21704" y="30236"/>
        <a:ext cx="5622874" cy="401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F278CE-4F29-4C0C-8549-B3BF430AA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4002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13D50BE3-7B63-4F74-A846-78120FB61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812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6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14300" indent="-112713" algn="l" rtl="0" eaLnBrk="0" fontAlgn="base" hangingPunct="0">
      <a:lnSpc>
        <a:spcPct val="95000"/>
      </a:lnSpc>
      <a:spcBef>
        <a:spcPct val="4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47663" indent="-119063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66738" indent="-104775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•"/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798513" indent="-117475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•"/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</a:t>
            </a:r>
          </a:p>
          <a:p>
            <a:endParaRPr lang="en-US" dirty="0" smtClean="0"/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n-GB" sz="1200" dirty="0" smtClean="0">
                <a:effectLst/>
                <a:latin typeface="Arial"/>
                <a:ea typeface="Times New Roman"/>
              </a:rPr>
              <a:t>Gonzalez CM, Schaeffer AJ: </a:t>
            </a:r>
            <a:r>
              <a:rPr lang="en-GB" sz="1200" b="0" dirty="0" smtClean="0">
                <a:effectLst/>
                <a:latin typeface="Arial"/>
                <a:ea typeface="Times New Roman"/>
              </a:rPr>
              <a:t>Treatment of urinary tract infection: what's old, what's new, and what works. </a:t>
            </a:r>
            <a:r>
              <a:rPr lang="en-GB" sz="1200" i="1" dirty="0" smtClean="0">
                <a:effectLst/>
                <a:latin typeface="Arial"/>
                <a:ea typeface="Times New Roman"/>
              </a:rPr>
              <a:t>World J Urol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. 1999; </a:t>
            </a:r>
            <a:r>
              <a:rPr lang="en-GB" sz="1200" b="0" dirty="0" smtClean="0">
                <a:effectLst/>
                <a:latin typeface="Arial"/>
                <a:ea typeface="Times New Roman"/>
              </a:rPr>
              <a:t>6: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372-382. </a:t>
            </a:r>
            <a:endParaRPr lang="en-US" sz="1800" dirty="0" smtClean="0">
              <a:effectLst/>
              <a:latin typeface="Times New Roman"/>
              <a:ea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endParaRPr lang="en-US" sz="1800" b="0" dirty="0" smtClean="0">
              <a:effectLst/>
              <a:latin typeface="Times New Roman"/>
              <a:ea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n-GB" sz="1200" b="0" dirty="0" err="1" smtClean="0">
                <a:effectLst/>
                <a:latin typeface="Arial"/>
                <a:ea typeface="Times New Roman"/>
              </a:rPr>
              <a:t>Akram</a:t>
            </a:r>
            <a:r>
              <a:rPr lang="en-GB" sz="1200" baseline="30000" dirty="0" smtClean="0">
                <a:effectLst/>
                <a:latin typeface="Arial"/>
                <a:ea typeface="Times New Roman"/>
              </a:rPr>
              <a:t> 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M, </a:t>
            </a:r>
            <a:r>
              <a:rPr lang="en-GB" sz="1200" b="0" dirty="0" err="1" smtClean="0">
                <a:effectLst/>
                <a:latin typeface="Arial"/>
                <a:ea typeface="Times New Roman"/>
              </a:rPr>
              <a:t>Shahid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M,</a:t>
            </a:r>
            <a:r>
              <a:rPr lang="en-GB" sz="1200" b="0" dirty="0" smtClean="0">
                <a:effectLst/>
                <a:latin typeface="Arial"/>
                <a:ea typeface="Times New Roman"/>
              </a:rPr>
              <a:t> Khan AU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.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Etiology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and antibiotic resistance patterns of community-acquired urinary tract infections in J N M C Hospital Aligarh, India </a:t>
            </a:r>
            <a:r>
              <a:rPr lang="en-GB" sz="1200" i="1" dirty="0" smtClean="0">
                <a:effectLst/>
                <a:latin typeface="Arial"/>
                <a:ea typeface="Times New Roman"/>
              </a:rPr>
              <a:t>Annals of Clinical Microbiology and Antimicrobials.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2007; </a:t>
            </a:r>
            <a:r>
              <a:rPr lang="en-GB" sz="1200" b="0" dirty="0" smtClean="0">
                <a:effectLst/>
                <a:latin typeface="Arial"/>
                <a:ea typeface="Times New Roman"/>
              </a:rPr>
              <a:t>6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:4 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endParaRPr lang="en-GB" sz="1200" dirty="0" smtClean="0">
              <a:effectLst/>
              <a:latin typeface="Arial"/>
              <a:ea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n-US" sz="1800" dirty="0" err="1" smtClean="0">
                <a:effectLst/>
                <a:latin typeface="Times New Roman"/>
                <a:ea typeface="Times New Roman"/>
              </a:rPr>
              <a:t>Akinkugbe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FM,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Familusi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FB,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Akinkugbe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O. Urinary tract infection in infancy and early childhood. East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Afri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Med. 1973; 50 (9): 514-52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50BE3-7B63-4F74-A846-78120FB61B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038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</a:t>
            </a:r>
          </a:p>
          <a:p>
            <a:endParaRPr lang="en-US" dirty="0" smtClean="0"/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n-GB" sz="1200" dirty="0" smtClean="0">
                <a:effectLst/>
                <a:latin typeface="Arial"/>
                <a:ea typeface="Times New Roman"/>
              </a:rPr>
              <a:t>Gonzalez CM, Schaeffer AJ: </a:t>
            </a:r>
            <a:r>
              <a:rPr lang="en-GB" sz="1200" b="0" dirty="0" smtClean="0">
                <a:effectLst/>
                <a:latin typeface="Arial"/>
                <a:ea typeface="Times New Roman"/>
              </a:rPr>
              <a:t>Treatment of urinary tract infection: what's old, what's new, and what works. </a:t>
            </a:r>
            <a:r>
              <a:rPr lang="en-GB" sz="1200" i="1" dirty="0" smtClean="0">
                <a:effectLst/>
                <a:latin typeface="Arial"/>
                <a:ea typeface="Times New Roman"/>
              </a:rPr>
              <a:t>World J Urol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. 1999; </a:t>
            </a:r>
            <a:r>
              <a:rPr lang="en-GB" sz="1200" b="0" dirty="0" smtClean="0">
                <a:effectLst/>
                <a:latin typeface="Arial"/>
                <a:ea typeface="Times New Roman"/>
              </a:rPr>
              <a:t>6: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372-382. </a:t>
            </a:r>
            <a:endParaRPr lang="en-US" sz="1800" dirty="0" smtClean="0">
              <a:effectLst/>
              <a:latin typeface="Times New Roman"/>
              <a:ea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endParaRPr lang="en-US" sz="1800" b="0" dirty="0" smtClean="0">
              <a:effectLst/>
              <a:latin typeface="Times New Roman"/>
              <a:ea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n-GB" sz="1200" b="0" dirty="0" err="1" smtClean="0">
                <a:effectLst/>
                <a:latin typeface="Arial"/>
                <a:ea typeface="Times New Roman"/>
              </a:rPr>
              <a:t>Akram</a:t>
            </a:r>
            <a:r>
              <a:rPr lang="en-GB" sz="1200" baseline="30000" dirty="0" smtClean="0">
                <a:effectLst/>
                <a:latin typeface="Arial"/>
                <a:ea typeface="Times New Roman"/>
              </a:rPr>
              <a:t> 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M, </a:t>
            </a:r>
            <a:r>
              <a:rPr lang="en-GB" sz="1200" b="0" dirty="0" err="1" smtClean="0">
                <a:effectLst/>
                <a:latin typeface="Arial"/>
                <a:ea typeface="Times New Roman"/>
              </a:rPr>
              <a:t>Shahid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M,</a:t>
            </a:r>
            <a:r>
              <a:rPr lang="en-GB" sz="1200" b="0" dirty="0" smtClean="0">
                <a:effectLst/>
                <a:latin typeface="Arial"/>
                <a:ea typeface="Times New Roman"/>
              </a:rPr>
              <a:t> Khan AU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.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Etiology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and antibiotic resistance patterns of community-acquired urinary tract infections in J N M C Hospital Aligarh, India </a:t>
            </a:r>
            <a:r>
              <a:rPr lang="en-GB" sz="1200" i="1" dirty="0" smtClean="0">
                <a:effectLst/>
                <a:latin typeface="Arial"/>
                <a:ea typeface="Times New Roman"/>
              </a:rPr>
              <a:t>Annals of Clinical Microbiology and Antimicrobials.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2007; </a:t>
            </a:r>
            <a:r>
              <a:rPr lang="en-GB" sz="1200" b="0" dirty="0" smtClean="0">
                <a:effectLst/>
                <a:latin typeface="Arial"/>
                <a:ea typeface="Times New Roman"/>
              </a:rPr>
              <a:t>6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:4 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endParaRPr lang="en-GB" sz="1200" dirty="0" smtClean="0">
              <a:effectLst/>
              <a:latin typeface="Arial"/>
              <a:ea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n-US" sz="1800" dirty="0" err="1" smtClean="0">
                <a:effectLst/>
                <a:latin typeface="Times New Roman"/>
                <a:ea typeface="Times New Roman"/>
              </a:rPr>
              <a:t>Akinkugbe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FM,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Familusi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FB,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Akinkugbe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O. Urinary tract infection in infancy and early childhood. East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Afri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Med. 1973; 50 (9): 514-52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50BE3-7B63-4F74-A846-78120FB61B9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038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</a:p>
          <a:p>
            <a:endParaRPr lang="en-US" dirty="0" smtClean="0"/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n-US" sz="1200" dirty="0" err="1" smtClean="0">
                <a:effectLst/>
                <a:latin typeface="Arial"/>
                <a:ea typeface="Times New Roman"/>
              </a:rPr>
              <a:t>CourvalinP.Antimicrobial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drug resistance: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Predection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is very difficult ,specially about the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future.Emerg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Infect Dis, 2005,11(10):1503-6. 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endParaRPr lang="en-US" sz="1200" dirty="0" smtClean="0">
              <a:effectLst/>
              <a:latin typeface="Arial"/>
              <a:ea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 startAt="2"/>
            </a:pPr>
            <a:r>
              <a:rPr lang="en-US" sz="1800" dirty="0" err="1" smtClean="0">
                <a:effectLst/>
                <a:latin typeface="Times New Roman"/>
                <a:ea typeface="Times New Roman"/>
              </a:rPr>
              <a:t>Ebrahimzadeh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, M.A.;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Mahdavee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, M.R.;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Vahedi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, M. Antibiotic resistance in  E. coli isolated from urine: A 2-years study isolated from patient with urinary tract infections in Iran. J. Cell Tissue Res., 2005, 5(2), 445-448. 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 startAt="2"/>
            </a:pPr>
            <a:endParaRPr lang="en-US" sz="1800" dirty="0" smtClean="0">
              <a:effectLst/>
              <a:latin typeface="Times New Roman"/>
              <a:ea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 startAt="2"/>
            </a:pPr>
            <a:r>
              <a:rPr lang="en-US" sz="1800" dirty="0" err="1" smtClean="0">
                <a:effectLst/>
                <a:latin typeface="Times New Roman"/>
                <a:ea typeface="Times New Roman"/>
              </a:rPr>
              <a:t>Udur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G: Drug resistant cholera in India attributed to antibiotic misuse. BMJ 2000, 321:1368-1369.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 startAt="2"/>
            </a:pPr>
            <a:endParaRPr lang="en-US" sz="1800" dirty="0" smtClean="0">
              <a:effectLst/>
              <a:latin typeface="Times New Roman"/>
              <a:ea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 startAt="2"/>
            </a:pPr>
            <a:r>
              <a:rPr lang="en-US" sz="1800" dirty="0" err="1" smtClean="0">
                <a:effectLst/>
                <a:latin typeface="Times New Roman"/>
                <a:ea typeface="Times New Roman"/>
              </a:rPr>
              <a:t>Moland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E.S,N,D,. Hanson J.A.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Banik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A.Hossain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. Strong W, Thomas K. S.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Prevalance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of newer 5-lactamase in Gram-negative clinical isolates collected in United States from 2001 to 2002. J.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Clin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.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Microbiol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. 2006, 44:3318-3324.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50BE3-7B63-4F74-A846-78120FB61B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54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</a:p>
          <a:p>
            <a:endParaRPr lang="en-US" dirty="0" smtClean="0"/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n-US" sz="1200" dirty="0" err="1" smtClean="0">
                <a:effectLst/>
                <a:latin typeface="Arial"/>
                <a:ea typeface="Times New Roman"/>
              </a:rPr>
              <a:t>CourvalinP.Antimicrobial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drug resistance: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Predection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is very difficult ,specially about the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future.Emerg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Infect Dis, 2005,11(10):1503-6. 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endParaRPr lang="en-US" sz="1200" dirty="0" smtClean="0">
              <a:effectLst/>
              <a:latin typeface="Arial"/>
              <a:ea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 startAt="2"/>
            </a:pPr>
            <a:r>
              <a:rPr lang="en-US" sz="1800" dirty="0" err="1" smtClean="0">
                <a:effectLst/>
                <a:latin typeface="Times New Roman"/>
                <a:ea typeface="Times New Roman"/>
              </a:rPr>
              <a:t>Ebrahimzadeh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, M.A.;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Mahdavee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, M.R.;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Vahedi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, M. Antibiotic resistance in  E. coli isolated from urine: A 2-years study isolated from patient with urinary tract infections in Iran. J. Cell Tissue Res., 2005, 5(2), 445-448. 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 startAt="2"/>
            </a:pPr>
            <a:endParaRPr lang="en-US" sz="1800" dirty="0" smtClean="0">
              <a:effectLst/>
              <a:latin typeface="Times New Roman"/>
              <a:ea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 startAt="2"/>
            </a:pPr>
            <a:r>
              <a:rPr lang="en-US" sz="1800" dirty="0" err="1" smtClean="0">
                <a:effectLst/>
                <a:latin typeface="Times New Roman"/>
                <a:ea typeface="Times New Roman"/>
              </a:rPr>
              <a:t>Udur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G: Drug resistant cholera in India attributed to antibiotic misuse. BMJ 2000, 321:1368-1369.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 startAt="2"/>
            </a:pPr>
            <a:endParaRPr lang="en-US" sz="1800" dirty="0" smtClean="0">
              <a:effectLst/>
              <a:latin typeface="Times New Roman"/>
              <a:ea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 startAt="2"/>
            </a:pPr>
            <a:r>
              <a:rPr lang="en-US" sz="1800" dirty="0" err="1" smtClean="0">
                <a:effectLst/>
                <a:latin typeface="Times New Roman"/>
                <a:ea typeface="Times New Roman"/>
              </a:rPr>
              <a:t>Moland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E.S,N,D,. Hanson J.A.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Banik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A.Hossain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. Strong W, Thomas K. S.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Prevalance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 of newer 5-lactamase in Gram-negative clinical isolates collected in United States from 2001 to 2002. J.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Clin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. </a:t>
            </a:r>
            <a:r>
              <a:rPr lang="en-US" sz="1800" dirty="0" err="1" smtClean="0">
                <a:effectLst/>
                <a:latin typeface="Times New Roman"/>
                <a:ea typeface="Times New Roman"/>
              </a:rPr>
              <a:t>Microbiol</a:t>
            </a:r>
            <a:r>
              <a:rPr lang="en-US" sz="1800" dirty="0" smtClean="0">
                <a:effectLst/>
                <a:latin typeface="Times New Roman"/>
                <a:ea typeface="Times New Roman"/>
              </a:rPr>
              <a:t>. 2006, 44:3318-3324.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50BE3-7B63-4F74-A846-78120FB61B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54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Findings in our study 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 consistent with the findings of previous studies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ICDDR,B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where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E. coli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Klebsiella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pneumoniae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was isolated  in 66.92%and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13.45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% cases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respectivel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from the  patient with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UTI. 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dirty="0" smtClean="0"/>
              <a:t>But previous study in ICDDR, B in the year 2007 demonstrated sensitivity to </a:t>
            </a:r>
            <a:r>
              <a:rPr lang="en-US" dirty="0" err="1" smtClean="0"/>
              <a:t>cotrimoxazole</a:t>
            </a:r>
            <a:r>
              <a:rPr lang="en-US" dirty="0" smtClean="0"/>
              <a:t> was near 67%.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50BE3-7B63-4F74-A846-78120FB61B9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645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Findings in our study 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 consistent with the findings of previous studies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ICDDR,B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where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E. coli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Klebsiella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pneumoniae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was isolated  in 66.92%and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13.45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% cases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respectivel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from the  patient with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UTI. 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dirty="0" smtClean="0"/>
              <a:t>But previous study in ICDDR, B in the year 2007 demonstrated sensitivity to </a:t>
            </a:r>
            <a:r>
              <a:rPr lang="en-US" dirty="0" err="1" smtClean="0"/>
              <a:t>cotrimoxazole</a:t>
            </a:r>
            <a:r>
              <a:rPr lang="en-US" dirty="0" smtClean="0"/>
              <a:t> was near 67%.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50BE3-7B63-4F74-A846-78120FB61B9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645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sz="1200" dirty="0" smtClean="0"/>
              <a:t>Ref:</a:t>
            </a:r>
          </a:p>
          <a:p>
            <a:pPr marL="0" indent="0" algn="just">
              <a:buClr>
                <a:schemeClr val="accent3"/>
              </a:buClr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228600" algn="l"/>
              </a:tabLst>
            </a:pPr>
            <a:r>
              <a:rPr lang="en-GB" sz="1200" dirty="0" err="1" smtClean="0">
                <a:effectLst/>
                <a:latin typeface="Arial"/>
                <a:ea typeface="Times New Roman"/>
              </a:rPr>
              <a:t>Frshad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, S.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Ranjbar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R.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Anvarinejad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M,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Shahidi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M,A,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Hosseini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, M. Emergence of multi drug resistant strains of 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Eschetichia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coli isolated from  urinary tract infection. The Open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Conferance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Procedings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Journal,2010,1:192-96.</a:t>
            </a:r>
            <a:endParaRPr lang="en-US" sz="1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buClr>
                <a:schemeClr val="accent3"/>
              </a:buClr>
              <a:buFont typeface="Arial" panose="020B0604020202020204" pitchFamily="34" charset="0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50BE3-7B63-4F74-A846-78120FB61B9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645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sz="1200" dirty="0" smtClean="0"/>
              <a:t>Ref:</a:t>
            </a:r>
          </a:p>
          <a:p>
            <a:pPr marL="0" indent="0" algn="just">
              <a:buClr>
                <a:schemeClr val="accent3"/>
              </a:buClr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228600" algn="l"/>
              </a:tabLst>
            </a:pPr>
            <a:r>
              <a:rPr lang="en-GB" sz="1200" dirty="0" err="1" smtClean="0">
                <a:effectLst/>
                <a:latin typeface="Arial"/>
                <a:ea typeface="Times New Roman"/>
              </a:rPr>
              <a:t>Frshad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, S.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Ranjbar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R.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Anvarinejad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M,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Shahidi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M,A,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Hosseini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, M. Emergence of multi drug resistant strains of 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Eschetichia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coli isolated from  urinary tract infection. The Open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Conferance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 </a:t>
            </a:r>
            <a:r>
              <a:rPr lang="en-GB" sz="1200" dirty="0" err="1" smtClean="0">
                <a:effectLst/>
                <a:latin typeface="Arial"/>
                <a:ea typeface="Times New Roman"/>
              </a:rPr>
              <a:t>Procedings</a:t>
            </a:r>
            <a:r>
              <a:rPr lang="en-GB" sz="1200" dirty="0" smtClean="0">
                <a:effectLst/>
                <a:latin typeface="Arial"/>
                <a:ea typeface="Times New Roman"/>
              </a:rPr>
              <a:t> Journal,2010,1:192-96.</a:t>
            </a:r>
            <a:endParaRPr lang="en-US" sz="1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buClr>
                <a:schemeClr val="accent3"/>
              </a:buClr>
              <a:buFont typeface="Arial" panose="020B0604020202020204" pitchFamily="34" charset="0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50BE3-7B63-4F74-A846-78120FB61B9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645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viderColorBox"/>
          <p:cNvSpPr>
            <a:spLocks noChangeArrowheads="1"/>
          </p:cNvSpPr>
          <p:nvPr/>
        </p:nvSpPr>
        <p:spPr bwMode="auto">
          <a:xfrm>
            <a:off x="0" y="1128713"/>
            <a:ext cx="1497013" cy="2286000"/>
          </a:xfrm>
          <a:prstGeom prst="rect">
            <a:avLst/>
          </a:prstGeom>
          <a:solidFill>
            <a:srgbClr val="923222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419225" y="4221163"/>
            <a:ext cx="7410450" cy="1429829"/>
          </a:xfrm>
        </p:spPr>
        <p:txBody>
          <a:bodyPr>
            <a:noAutofit/>
          </a:bodyPr>
          <a:lstStyle>
            <a:lvl1pPr marL="0" indent="0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412875" y="3573463"/>
            <a:ext cx="7413625" cy="535531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spcBef>
                <a:spcPct val="40000"/>
              </a:spcBef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256419420"/>
      </p:ext>
    </p:extLst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655204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664734303"/>
      </p:ext>
    </p:extLst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050" y="1346200"/>
            <a:ext cx="4160838" cy="4945063"/>
          </a:xfrm>
        </p:spPr>
        <p:txBody>
          <a:bodyPr/>
          <a:lstStyle>
            <a:lvl1pPr marL="233363" marR="0" indent="-233363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Char char="§"/>
              <a:tabLst/>
              <a:defRPr sz="2800"/>
            </a:lvl1pPr>
            <a:lvl2pPr marL="398463" marR="0" indent="-163513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SzTx/>
              <a:buFont typeface="Arial" charset="0"/>
              <a:buChar char="•"/>
              <a:tabLst/>
              <a:defRPr sz="2400"/>
            </a:lvl2pPr>
            <a:lvl3pPr marL="577850" marR="0" indent="-177800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2000"/>
            </a:lvl3pPr>
            <a:lvl4pPr marL="752475" marR="0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4pPr>
            <a:lvl5pPr marL="917575" marR="0" indent="-163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3363" marR="0" lvl="0" indent="-233363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98463" marR="0" lvl="1" indent="-163513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577850" marR="0" lvl="2" indent="-177800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752475" marR="0" lvl="3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917575" marR="0" lvl="4" indent="-163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40289" y="1346200"/>
            <a:ext cx="3998912" cy="4945063"/>
          </a:xfrm>
        </p:spPr>
        <p:txBody>
          <a:bodyPr/>
          <a:lstStyle>
            <a:lvl1pPr marL="233363" marR="0" indent="-233363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Char char="§"/>
              <a:tabLst/>
              <a:defRPr sz="2800"/>
            </a:lvl1pPr>
            <a:lvl2pPr marL="398463" marR="0" indent="-163513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SzTx/>
              <a:buFont typeface="Arial" charset="0"/>
              <a:buChar char="•"/>
              <a:tabLst/>
              <a:defRPr sz="2400"/>
            </a:lvl2pPr>
            <a:lvl3pPr marL="577850" marR="0" indent="-177800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2000"/>
            </a:lvl3pPr>
            <a:lvl4pPr marL="752475" marR="0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4pPr>
            <a:lvl5pPr marL="917575" marR="0" indent="-163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3363" marR="0" lvl="0" indent="-233363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98463" marR="0" lvl="1" indent="-163513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577850" marR="0" lvl="2" indent="-177800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752475" marR="0" lvl="3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917575" marR="0" lvl="4" indent="-163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178878835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211156324"/>
      </p:ext>
    </p:extLst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91170481"/>
      </p:ext>
    </p:extLst>
  </p:cSld>
  <p:clrMapOvr>
    <a:masterClrMapping/>
  </p:clrMapOvr>
  <p:transition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viderColorBox"/>
          <p:cNvSpPr>
            <a:spLocks noChangeArrowheads="1"/>
          </p:cNvSpPr>
          <p:nvPr/>
        </p:nvSpPr>
        <p:spPr bwMode="auto">
          <a:xfrm>
            <a:off x="0" y="1128713"/>
            <a:ext cx="1497013" cy="2286000"/>
          </a:xfrm>
          <a:prstGeom prst="rect">
            <a:avLst/>
          </a:prstGeom>
          <a:solidFill>
            <a:srgbClr val="923222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419225" y="4221163"/>
            <a:ext cx="7410450" cy="1429829"/>
          </a:xfrm>
        </p:spPr>
        <p:txBody>
          <a:bodyPr>
            <a:noAutofit/>
          </a:bodyPr>
          <a:lstStyle>
            <a:lvl1pPr marL="0" indent="0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412875" y="3573463"/>
            <a:ext cx="7413625" cy="535531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spcBef>
                <a:spcPct val="40000"/>
              </a:spcBef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439131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4086993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050" y="1346200"/>
            <a:ext cx="4160838" cy="4945063"/>
          </a:xfrm>
        </p:spPr>
        <p:txBody>
          <a:bodyPr/>
          <a:lstStyle>
            <a:lvl1pPr marL="233363" marR="0" indent="-233363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Char char="§"/>
              <a:tabLst/>
              <a:defRPr sz="2800"/>
            </a:lvl1pPr>
            <a:lvl2pPr marL="398463" marR="0" indent="-163513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SzTx/>
              <a:buFont typeface="Arial" charset="0"/>
              <a:buChar char="•"/>
              <a:tabLst/>
              <a:defRPr sz="2400"/>
            </a:lvl2pPr>
            <a:lvl3pPr marL="577850" marR="0" indent="-177800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2000"/>
            </a:lvl3pPr>
            <a:lvl4pPr marL="752475" marR="0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4pPr>
            <a:lvl5pPr marL="917575" marR="0" indent="-163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3363" marR="0" lvl="0" indent="-233363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98463" marR="0" lvl="1" indent="-163513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577850" marR="0" lvl="2" indent="-177800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752475" marR="0" lvl="3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917575" marR="0" lvl="4" indent="-163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40289" y="1346200"/>
            <a:ext cx="3998912" cy="4945063"/>
          </a:xfrm>
        </p:spPr>
        <p:txBody>
          <a:bodyPr/>
          <a:lstStyle>
            <a:lvl1pPr marL="233363" marR="0" indent="-233363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Char char="§"/>
              <a:tabLst/>
              <a:defRPr sz="2800"/>
            </a:lvl1pPr>
            <a:lvl2pPr marL="398463" marR="0" indent="-163513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SzTx/>
              <a:buFont typeface="Arial" charset="0"/>
              <a:buChar char="•"/>
              <a:tabLst/>
              <a:defRPr sz="2400"/>
            </a:lvl2pPr>
            <a:lvl3pPr marL="577850" marR="0" indent="-177800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2000"/>
            </a:lvl3pPr>
            <a:lvl4pPr marL="752475" marR="0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4pPr>
            <a:lvl5pPr marL="917575" marR="0" indent="-163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3363" marR="0" lvl="0" indent="-233363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98463" marR="0" lvl="1" indent="-163513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577850" marR="0" lvl="2" indent="-177800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752475" marR="0" lvl="3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917575" marR="0" lvl="4" indent="-163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2338659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6898339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ChangeArrowheads="1"/>
          </p:cNvSpPr>
          <p:nvPr/>
        </p:nvSpPr>
        <p:spPr bwMode="gray">
          <a:xfrm>
            <a:off x="0" y="1125538"/>
            <a:ext cx="9140825" cy="63500"/>
          </a:xfrm>
          <a:prstGeom prst="rect">
            <a:avLst/>
          </a:prstGeom>
          <a:solidFill>
            <a:srgbClr val="6A554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27051" y="1346200"/>
            <a:ext cx="8312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5101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</p:sldLayoutIdLst>
  <p:transition/>
  <p:hf sldNum="0"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9pPr>
    </p:titleStyle>
    <p:bodyStyle>
      <a:lvl1pPr marL="233363" indent="-233363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sz="2400">
          <a:solidFill>
            <a:schemeClr val="accent6"/>
          </a:solidFill>
          <a:latin typeface="+mn-lt"/>
          <a:ea typeface="+mn-ea"/>
          <a:cs typeface="+mn-cs"/>
        </a:defRPr>
      </a:lvl1pPr>
      <a:lvl2pPr marL="398463" indent="-1635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917B69"/>
        </a:buClr>
        <a:buFont typeface="Arial" charset="0"/>
        <a:buChar char="•"/>
        <a:defRPr sz="2000">
          <a:solidFill>
            <a:schemeClr val="accent6"/>
          </a:solidFill>
          <a:latin typeface="+mn-lt"/>
        </a:defRPr>
      </a:lvl2pPr>
      <a:lvl3pPr marL="577850" indent="-1778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Tx/>
        <a:buFont typeface="Arial" charset="0"/>
        <a:buChar char="-"/>
        <a:defRPr>
          <a:solidFill>
            <a:schemeClr val="accent6"/>
          </a:solidFill>
          <a:latin typeface="+mn-lt"/>
        </a:defRPr>
      </a:lvl3pPr>
      <a:lvl4pPr marL="752475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Tx/>
        <a:buFont typeface="Arial" charset="0"/>
        <a:buChar char="•"/>
        <a:defRPr sz="1600">
          <a:solidFill>
            <a:schemeClr val="accent6"/>
          </a:solidFill>
          <a:latin typeface="+mn-lt"/>
        </a:defRPr>
      </a:lvl4pPr>
      <a:lvl5pPr marL="9175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6"/>
          </a:solidFill>
          <a:latin typeface="+mn-lt"/>
        </a:defRPr>
      </a:lvl5pPr>
      <a:lvl6pPr marL="13747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18319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2891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27463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ChangeArrowheads="1"/>
          </p:cNvSpPr>
          <p:nvPr/>
        </p:nvSpPr>
        <p:spPr bwMode="gray">
          <a:xfrm>
            <a:off x="0" y="1125538"/>
            <a:ext cx="9140825" cy="63500"/>
          </a:xfrm>
          <a:prstGeom prst="rect">
            <a:avLst/>
          </a:prstGeom>
          <a:solidFill>
            <a:srgbClr val="6A554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27051" y="1346200"/>
            <a:ext cx="8312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2793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</p:sldLayoutIdLst>
  <p:transition/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9pPr>
    </p:titleStyle>
    <p:bodyStyle>
      <a:lvl1pPr marL="233363" indent="-233363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sz="2400">
          <a:solidFill>
            <a:schemeClr val="accent6"/>
          </a:solidFill>
          <a:latin typeface="+mn-lt"/>
          <a:ea typeface="+mn-ea"/>
          <a:cs typeface="+mn-cs"/>
        </a:defRPr>
      </a:lvl1pPr>
      <a:lvl2pPr marL="398463" indent="-1635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917B69"/>
        </a:buClr>
        <a:buFont typeface="Arial" charset="0"/>
        <a:buChar char="•"/>
        <a:defRPr sz="2000">
          <a:solidFill>
            <a:schemeClr val="accent6"/>
          </a:solidFill>
          <a:latin typeface="+mn-lt"/>
        </a:defRPr>
      </a:lvl2pPr>
      <a:lvl3pPr marL="577850" indent="-1778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Tx/>
        <a:buFont typeface="Arial" charset="0"/>
        <a:buChar char="-"/>
        <a:defRPr>
          <a:solidFill>
            <a:schemeClr val="accent6"/>
          </a:solidFill>
          <a:latin typeface="+mn-lt"/>
        </a:defRPr>
      </a:lvl3pPr>
      <a:lvl4pPr marL="752475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Tx/>
        <a:buFont typeface="Arial" charset="0"/>
        <a:buChar char="•"/>
        <a:defRPr sz="1600">
          <a:solidFill>
            <a:schemeClr val="accent6"/>
          </a:solidFill>
          <a:latin typeface="+mn-lt"/>
        </a:defRPr>
      </a:lvl4pPr>
      <a:lvl5pPr marL="9175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6"/>
          </a:solidFill>
          <a:latin typeface="+mn-lt"/>
        </a:defRPr>
      </a:lvl5pPr>
      <a:lvl6pPr marL="13747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18319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2891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27463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12.wdp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 txBox="1">
            <a:spLocks/>
          </p:cNvSpPr>
          <p:nvPr/>
        </p:nvSpPr>
        <p:spPr>
          <a:xfrm>
            <a:off x="825607" y="440974"/>
            <a:ext cx="7530352" cy="14123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2400" b="1" kern="0" dirty="0" smtClean="0">
                <a:solidFill>
                  <a:schemeClr val="tx1"/>
                </a:solidFill>
              </a:rPr>
              <a:t>BACTERIOLOGY &amp; ANTIBIOTIC SENSITIVITY PATTERNS OF URINARY TRACT INFECTION IN A TERTIARY HOSPITAL IN BANGLADESH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>
          <a:xfrm>
            <a:off x="1183342" y="4682990"/>
            <a:ext cx="6952128" cy="18960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kern="0" dirty="0" smtClean="0"/>
              <a:t>Professor Md. </a:t>
            </a:r>
            <a:r>
              <a:rPr lang="en-US" b="1" kern="0" dirty="0" err="1" smtClean="0"/>
              <a:t>Mahabubul</a:t>
            </a:r>
            <a:r>
              <a:rPr lang="en-US" b="1" kern="0" dirty="0" smtClean="0"/>
              <a:t> </a:t>
            </a:r>
            <a:r>
              <a:rPr lang="en-US" b="1" kern="0" dirty="0"/>
              <a:t>Islam </a:t>
            </a:r>
            <a:r>
              <a:rPr lang="en-US" b="1" kern="0" dirty="0" err="1" smtClean="0"/>
              <a:t>Majumder</a:t>
            </a:r>
            <a:endParaRPr lang="en-US" b="1" kern="0" dirty="0" smtClean="0"/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kern="0" dirty="0" smtClean="0"/>
              <a:t>Department </a:t>
            </a:r>
            <a:r>
              <a:rPr lang="en-US" sz="2000" kern="0" dirty="0"/>
              <a:t>of </a:t>
            </a:r>
            <a:r>
              <a:rPr lang="en-US" sz="2000" kern="0" dirty="0" smtClean="0"/>
              <a:t>Medicine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kern="0" dirty="0" smtClean="0"/>
              <a:t>Comilla Medical College, Comilla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kern="0" dirty="0" smtClean="0"/>
              <a:t> Bangladesh </a:t>
            </a:r>
            <a:endParaRPr lang="en-US" sz="2000" kern="0" dirty="0"/>
          </a:p>
        </p:txBody>
      </p:sp>
      <p:pic>
        <p:nvPicPr>
          <p:cNvPr id="4" name="Picture 6" descr="http://pridenews.ca/wp-content/uploads/2013/07/Antibiotics-%C2%A9-Can-Stock-Photo-Inc.-Pakhnyushchyy-600x3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78"/>
          <a:stretch/>
        </p:blipFill>
        <p:spPr bwMode="auto">
          <a:xfrm>
            <a:off x="5957815" y="2438368"/>
            <a:ext cx="1531588" cy="18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static8.depositphotos.com/1229718/936/i/950/depositphotos_9360307-Bacterium-and-Bacter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49"/>
          <a:stretch/>
        </p:blipFill>
        <p:spPr bwMode="auto">
          <a:xfrm>
            <a:off x="4005954" y="2449487"/>
            <a:ext cx="1871843" cy="178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healthspablog.org/wp-content/uploads/2011/09/Kidney-diseases-heart-health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543" y="2434973"/>
            <a:ext cx="2336336" cy="177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4596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400" y="784744"/>
            <a:ext cx="5622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E44C16"/>
                </a:solidFill>
              </a:rPr>
              <a:t>Background of the study</a:t>
            </a:r>
            <a:endParaRPr lang="en-US" sz="3600" b="1" dirty="0">
              <a:ln/>
              <a:solidFill>
                <a:srgbClr val="E44C1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89886" y="1781593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743" y="1581220"/>
            <a:ext cx="8528786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E44C16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30000"/>
              </a:lnSpc>
              <a:buClr>
                <a:srgbClr val="E44C16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>
                <a:solidFill>
                  <a:prstClr val="black"/>
                </a:solidFill>
              </a:rPr>
              <a:t>changing antimicrobial resistance caused a demand for new microbial </a:t>
            </a:r>
            <a:r>
              <a:rPr lang="en-US" sz="2800" dirty="0" smtClean="0">
                <a:solidFill>
                  <a:prstClr val="black"/>
                </a:solidFill>
              </a:rPr>
              <a:t>agents.</a:t>
            </a:r>
            <a:r>
              <a:rPr lang="en-US" sz="2800" baseline="30000" dirty="0" smtClean="0">
                <a:solidFill>
                  <a:prstClr val="black"/>
                </a:solidFill>
              </a:rPr>
              <a:t>1</a:t>
            </a:r>
          </a:p>
          <a:p>
            <a:pPr marL="285750" indent="-285750" algn="just">
              <a:lnSpc>
                <a:spcPct val="130000"/>
              </a:lnSpc>
              <a:buClr>
                <a:srgbClr val="E44C16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30000"/>
              </a:lnSpc>
              <a:buClr>
                <a:srgbClr val="E44C16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irrational use of antibiotics has an influence in the spread of antimicrobial resistance among </a:t>
            </a:r>
            <a:r>
              <a:rPr lang="en-US" sz="2800" dirty="0" smtClean="0">
                <a:solidFill>
                  <a:prstClr val="black"/>
                </a:solidFill>
              </a:rPr>
              <a:t>bacteria.</a:t>
            </a:r>
            <a:r>
              <a:rPr lang="en-US" sz="2800" baseline="30000" dirty="0" smtClean="0">
                <a:solidFill>
                  <a:prstClr val="black"/>
                </a:solidFill>
              </a:rPr>
              <a:t>2,4</a:t>
            </a:r>
            <a:endParaRPr lang="en-US" sz="2800" baseline="300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8126" y="5816362"/>
            <a:ext cx="335267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20000"/>
              </a:lnSpc>
              <a:buSzPts val="1000"/>
            </a:pPr>
            <a:r>
              <a:rPr lang="en-US" sz="1200" i="1" dirty="0" smtClean="0">
                <a:latin typeface="+mn-lt"/>
                <a:ea typeface="Times New Roman"/>
              </a:rPr>
              <a:t>1. </a:t>
            </a:r>
            <a:r>
              <a:rPr lang="en-US" sz="1200" i="1" dirty="0" err="1" smtClean="0">
                <a:latin typeface="+mn-lt"/>
                <a:ea typeface="Times New Roman"/>
              </a:rPr>
              <a:t>Emerg</a:t>
            </a:r>
            <a:r>
              <a:rPr lang="en-US" sz="1200" i="1" dirty="0" smtClean="0">
                <a:latin typeface="+mn-lt"/>
                <a:ea typeface="Times New Roman"/>
              </a:rPr>
              <a:t> </a:t>
            </a:r>
            <a:r>
              <a:rPr lang="en-US" sz="1200" i="1" dirty="0">
                <a:latin typeface="+mn-lt"/>
                <a:ea typeface="Times New Roman"/>
              </a:rPr>
              <a:t>Infect Dis, 2005,11(10):1503-6. </a:t>
            </a:r>
          </a:p>
          <a:p>
            <a:pPr marL="342900" indent="-342900" eaLnBrk="0" hangingPunct="0">
              <a:lnSpc>
                <a:spcPct val="120000"/>
              </a:lnSpc>
              <a:buSzPts val="1000"/>
            </a:pPr>
            <a:r>
              <a:rPr lang="en-US" sz="1200" i="1" dirty="0" smtClean="0">
                <a:latin typeface="+mn-lt"/>
                <a:ea typeface="Times New Roman"/>
              </a:rPr>
              <a:t>2. J</a:t>
            </a:r>
            <a:r>
              <a:rPr lang="en-US" sz="1200" i="1" dirty="0">
                <a:latin typeface="+mn-lt"/>
                <a:ea typeface="Times New Roman"/>
              </a:rPr>
              <a:t>. Cell Tissue Res., 2005, 5(2), 445-448. </a:t>
            </a:r>
          </a:p>
          <a:p>
            <a:pPr marL="342900" indent="-342900" eaLnBrk="0" hangingPunct="0">
              <a:lnSpc>
                <a:spcPct val="120000"/>
              </a:lnSpc>
              <a:buSzPts val="1000"/>
            </a:pPr>
            <a:r>
              <a:rPr lang="en-US" sz="1200" i="1" dirty="0" smtClean="0">
                <a:latin typeface="+mn-lt"/>
                <a:ea typeface="Times New Roman"/>
              </a:rPr>
              <a:t>4. BMJ </a:t>
            </a:r>
            <a:r>
              <a:rPr lang="en-US" sz="1200" i="1" dirty="0">
                <a:latin typeface="+mn-lt"/>
                <a:ea typeface="Times New Roman"/>
              </a:rPr>
              <a:t>2000, 321:1368-1369</a:t>
            </a:r>
            <a:r>
              <a:rPr lang="en-US" sz="1200" i="1" dirty="0" smtClean="0">
                <a:latin typeface="+mn-lt"/>
                <a:ea typeface="Times New Roman"/>
              </a:rPr>
              <a:t>.</a:t>
            </a:r>
            <a:endParaRPr lang="en-US" sz="1200" i="1" dirty="0"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80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400" y="625086"/>
            <a:ext cx="5622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E44C16"/>
                </a:solidFill>
              </a:rPr>
              <a:t>Background of the study</a:t>
            </a:r>
            <a:endParaRPr lang="en-US" sz="3600" b="1" dirty="0">
              <a:ln/>
              <a:solidFill>
                <a:srgbClr val="E44C1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89886" y="1404222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229" y="1843314"/>
            <a:ext cx="8700957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E44C16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/>
                <a:ea typeface="Times New Roman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Arial"/>
                <a:ea typeface="Times New Roman"/>
              </a:rPr>
              <a:t>widespread use of  broad spectrum antibiotics has led to the emergence of </a:t>
            </a:r>
            <a:r>
              <a:rPr lang="en-US" sz="2800" dirty="0" err="1">
                <a:solidFill>
                  <a:prstClr val="black"/>
                </a:solidFill>
                <a:latin typeface="Arial"/>
                <a:ea typeface="Times New Roman"/>
              </a:rPr>
              <a:t>nosocominal</a:t>
            </a:r>
            <a:r>
              <a:rPr lang="en-US" sz="2800" dirty="0">
                <a:solidFill>
                  <a:prstClr val="black"/>
                </a:solidFill>
                <a:latin typeface="Arial"/>
                <a:ea typeface="Times New Roman"/>
              </a:rPr>
              <a:t> infection caused by drug resistant </a:t>
            </a:r>
            <a:r>
              <a:rPr lang="en-US" sz="2800" dirty="0" smtClean="0">
                <a:solidFill>
                  <a:prstClr val="black"/>
                </a:solidFill>
                <a:latin typeface="Arial"/>
                <a:ea typeface="Times New Roman"/>
              </a:rPr>
              <a:t>microbes.</a:t>
            </a:r>
            <a:r>
              <a:rPr lang="en-US" sz="2800" b="1" baseline="30000" dirty="0" smtClean="0">
                <a:solidFill>
                  <a:prstClr val="black"/>
                </a:solidFill>
                <a:latin typeface="Arial"/>
                <a:ea typeface="Times New Roman"/>
              </a:rPr>
              <a:t>7</a:t>
            </a:r>
            <a:r>
              <a:rPr lang="en-US" sz="2800" dirty="0" smtClean="0">
                <a:solidFill>
                  <a:prstClr val="black"/>
                </a:solidFill>
                <a:latin typeface="Arial"/>
                <a:ea typeface="Times New Roman"/>
              </a:rPr>
              <a:t> </a:t>
            </a:r>
          </a:p>
          <a:p>
            <a:pPr marL="285750" indent="-285750" algn="just">
              <a:lnSpc>
                <a:spcPct val="130000"/>
              </a:lnSpc>
              <a:buClr>
                <a:srgbClr val="E44C16"/>
              </a:buClr>
            </a:pPr>
            <a:endParaRPr lang="en-US" sz="2000" dirty="0">
              <a:solidFill>
                <a:prstClr val="black"/>
              </a:solidFill>
              <a:latin typeface="Arial"/>
            </a:endParaRPr>
          </a:p>
          <a:p>
            <a:pPr marL="285750" indent="-285750" algn="just">
              <a:lnSpc>
                <a:spcPct val="130000"/>
              </a:lnSpc>
              <a:buClr>
                <a:srgbClr val="E44C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The local data about the </a:t>
            </a:r>
            <a:r>
              <a:rPr lang="en-US" sz="2800" dirty="0" smtClean="0"/>
              <a:t>antimicrobial sensitivity should </a:t>
            </a:r>
            <a:r>
              <a:rPr lang="en-US" sz="2800" dirty="0"/>
              <a:t>be available for proper therapeutic </a:t>
            </a:r>
            <a:r>
              <a:rPr lang="en-US" sz="2800" dirty="0" smtClean="0"/>
              <a:t>interventions of  </a:t>
            </a:r>
            <a:r>
              <a:rPr lang="en-US" sz="2800" dirty="0"/>
              <a:t>UTI.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3955" y="6193733"/>
            <a:ext cx="3352670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20000"/>
              </a:lnSpc>
              <a:buSzPts val="1000"/>
            </a:pPr>
            <a:r>
              <a:rPr lang="en-US" sz="1200" i="1" dirty="0" smtClean="0">
                <a:latin typeface="+mn-lt"/>
                <a:ea typeface="Times New Roman"/>
              </a:rPr>
              <a:t>7. J</a:t>
            </a:r>
            <a:r>
              <a:rPr lang="en-US" sz="1200" i="1" dirty="0">
                <a:latin typeface="+mn-lt"/>
                <a:ea typeface="Times New Roman"/>
              </a:rPr>
              <a:t>. </a:t>
            </a:r>
            <a:r>
              <a:rPr lang="en-US" sz="1200" i="1" dirty="0" err="1">
                <a:latin typeface="+mn-lt"/>
                <a:ea typeface="Times New Roman"/>
              </a:rPr>
              <a:t>Clin</a:t>
            </a:r>
            <a:r>
              <a:rPr lang="en-US" sz="1200" i="1" dirty="0">
                <a:latin typeface="+mn-lt"/>
                <a:ea typeface="Times New Roman"/>
              </a:rPr>
              <a:t>. </a:t>
            </a:r>
            <a:r>
              <a:rPr lang="en-US" sz="1200" i="1" dirty="0" err="1">
                <a:latin typeface="+mn-lt"/>
                <a:ea typeface="Times New Roman"/>
              </a:rPr>
              <a:t>Microbiol</a:t>
            </a:r>
            <a:r>
              <a:rPr lang="en-US" sz="1200" i="1" dirty="0">
                <a:latin typeface="+mn-lt"/>
                <a:ea typeface="Times New Roman"/>
              </a:rPr>
              <a:t>. 2006, 44:3318-3324. </a:t>
            </a:r>
          </a:p>
        </p:txBody>
      </p:sp>
    </p:spTree>
    <p:extLst>
      <p:ext uri="{BB962C8B-B14F-4D97-AF65-F5344CB8AC3E}">
        <p14:creationId xmlns:p14="http://schemas.microsoft.com/office/powerpoint/2010/main" xmlns="" val="123880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372" y="414264"/>
            <a:ext cx="61435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Basic Study Objective/ Aim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75372" y="1171994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5372" y="1398747"/>
            <a:ext cx="8528786" cy="2436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800" dirty="0"/>
              <a:t>The aim and objective of this study was to detect culture and sensitivity pattern of bacteria implicated in UTI which will help to adopt more effective strategies in </a:t>
            </a:r>
            <a:r>
              <a:rPr lang="en-US" sz="2800" dirty="0" smtClean="0"/>
              <a:t>treatment of UTI.</a:t>
            </a:r>
            <a:endParaRPr lang="en-US" sz="2800" dirty="0"/>
          </a:p>
        </p:txBody>
      </p:sp>
      <p:pic>
        <p:nvPicPr>
          <p:cNvPr id="3074" name="Picture 2" descr="http://www.dineshbakshi.com/images/stories/article-photos/objectiv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0" t="8238" r="4475" b="12586"/>
          <a:stretch>
            <a:fillRect/>
          </a:stretch>
        </p:blipFill>
        <p:spPr bwMode="auto">
          <a:xfrm>
            <a:off x="2264235" y="3773716"/>
            <a:ext cx="4534371" cy="298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61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400" y="704550"/>
            <a:ext cx="3134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Study Design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75372" y="1694497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0539" y="2147155"/>
            <a:ext cx="1432489" cy="2308717"/>
          </a:xfrm>
          <a:prstGeom prst="roundRect">
            <a:avLst/>
          </a:prstGeom>
          <a:solidFill>
            <a:srgbClr val="080808">
              <a:lumMod val="75000"/>
              <a:lumOff val="2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551 patients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Calibri"/>
              </a:rPr>
              <a:t>Selected from History &amp; clinical findings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4365156"/>
            <a:ext cx="6041571" cy="1814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lg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angle 8"/>
          <p:cNvSpPr/>
          <p:nvPr/>
        </p:nvSpPr>
        <p:spPr>
          <a:xfrm>
            <a:off x="7391139" y="5506202"/>
            <a:ext cx="1662443" cy="5847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Week 52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9857" y="5491683"/>
            <a:ext cx="1616148" cy="5847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Baseline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122714" y="4894929"/>
            <a:ext cx="1121230" cy="3265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8"/>
          <p:cNvSpPr txBox="1"/>
          <p:nvPr/>
        </p:nvSpPr>
        <p:spPr>
          <a:xfrm>
            <a:off x="3156020" y="4789998"/>
            <a:ext cx="492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Study Time period: Jan. 2011 to Dec. 2011</a:t>
            </a:r>
            <a:endParaRPr lang="en-US" sz="1800" b="1" dirty="0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xmlns="" val="889831906"/>
              </p:ext>
            </p:extLst>
          </p:nvPr>
        </p:nvGraphicFramePr>
        <p:xfrm>
          <a:off x="3138715" y="2332200"/>
          <a:ext cx="5666282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xmlns="" val="708005516"/>
              </p:ext>
            </p:extLst>
          </p:nvPr>
        </p:nvGraphicFramePr>
        <p:xfrm>
          <a:off x="3109470" y="3528354"/>
          <a:ext cx="5666282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1553029" y="2583529"/>
            <a:ext cx="1524000" cy="145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538514" y="3749818"/>
            <a:ext cx="1504489" cy="238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8163494" y="4230917"/>
            <a:ext cx="1089362" cy="792"/>
          </a:xfrm>
          <a:prstGeom prst="straightConnector1">
            <a:avLst/>
          </a:prstGeom>
          <a:ln>
            <a:solidFill>
              <a:srgbClr val="33993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654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586" y="917548"/>
            <a:ext cx="7212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Baseline Patient Characteristics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89886" y="1897708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2325951"/>
              </p:ext>
            </p:extLst>
          </p:nvPr>
        </p:nvGraphicFramePr>
        <p:xfrm>
          <a:off x="1015996" y="2833440"/>
          <a:ext cx="7286174" cy="241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087"/>
                <a:gridCol w="3643087"/>
              </a:tblGrid>
              <a:tr h="6031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Male,</a:t>
                      </a:r>
                      <a:r>
                        <a:rPr lang="en-US" sz="2400" baseline="0" dirty="0" smtClean="0"/>
                        <a:t> N (%)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221 (40.10)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60316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Female, N (%)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330 ( 59.90)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316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Age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Over 12 Years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316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Asian,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Bangladeshi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917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88286" y="1520337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6399" y="1727203"/>
            <a:ext cx="84908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/>
              </a:buClr>
            </a:pPr>
            <a:r>
              <a:rPr lang="en-US" sz="2800" b="1" u="sng" dirty="0" smtClean="0">
                <a:solidFill>
                  <a:srgbClr val="C00000"/>
                </a:solidFill>
              </a:rPr>
              <a:t>Inclusion criteria:</a:t>
            </a:r>
          </a:p>
          <a:p>
            <a:pPr algn="just">
              <a:buClr>
                <a:schemeClr val="accent3"/>
              </a:buClr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Patients </a:t>
            </a:r>
            <a:r>
              <a:rPr lang="en-US" sz="2800" dirty="0"/>
              <a:t>above 12 years of age</a:t>
            </a:r>
            <a:r>
              <a:rPr lang="en-US" sz="2800" dirty="0" smtClean="0"/>
              <a:t>.</a:t>
            </a:r>
          </a:p>
          <a:p>
            <a:pPr algn="just">
              <a:buClr>
                <a:schemeClr val="accent3"/>
              </a:buClr>
            </a:pPr>
            <a:endParaRPr lang="en-US" sz="2800" dirty="0" smtClean="0"/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Presented with the </a:t>
            </a:r>
            <a:r>
              <a:rPr lang="en-US" sz="2800" smtClean="0"/>
              <a:t>complains of dysuria</a:t>
            </a:r>
            <a:r>
              <a:rPr lang="en-US" sz="2800" dirty="0"/>
              <a:t>, </a:t>
            </a:r>
            <a:r>
              <a:rPr lang="en-US" sz="2800" dirty="0" smtClean="0"/>
              <a:t>frequency, urgency </a:t>
            </a:r>
            <a:r>
              <a:rPr lang="en-US" sz="2800" dirty="0"/>
              <a:t>and fever with pain </a:t>
            </a:r>
            <a:r>
              <a:rPr lang="en-US" sz="2800" dirty="0" smtClean="0"/>
              <a:t>in suprapubic area / lion with or without tenderness. </a:t>
            </a:r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Those patients are on antibiotic advised to stop drug for 48 hours and included in this study. </a:t>
            </a:r>
          </a:p>
        </p:txBody>
      </p:sp>
      <p:pic>
        <p:nvPicPr>
          <p:cNvPr id="5122" name="Picture 2" descr="http://www.clker.com/cliparts/9/3/c/c/1237916264678301973papapishu_Doctor_examining_a_patient.svg.h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3365" y="59292"/>
            <a:ext cx="2600793" cy="20806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360857" y="641777"/>
            <a:ext cx="4673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Materials &amp; Methods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31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346343" y="1433250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8841" y="2193367"/>
            <a:ext cx="833938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Patients presented with active menstruation PID, </a:t>
            </a:r>
            <a:r>
              <a:rPr lang="en-US" sz="2800" dirty="0" err="1" smtClean="0"/>
              <a:t>tuboovarian</a:t>
            </a:r>
            <a:r>
              <a:rPr lang="en-US" sz="2800" dirty="0" smtClean="0"/>
              <a:t>,  disease, appendicitis, colitis,   </a:t>
            </a:r>
            <a:r>
              <a:rPr lang="en-US" sz="2800" dirty="0" err="1" smtClean="0"/>
              <a:t>epididymitis</a:t>
            </a:r>
            <a:r>
              <a:rPr lang="en-US" sz="2800" dirty="0" smtClean="0"/>
              <a:t> and </a:t>
            </a:r>
            <a:r>
              <a:rPr lang="en-US" sz="2800" dirty="0" err="1" smtClean="0"/>
              <a:t>orchitis</a:t>
            </a:r>
            <a:r>
              <a:rPr lang="en-US" sz="2800" dirty="0" smtClean="0"/>
              <a:t> diagnosed either clinically or by investigations were excluded from this study.</a:t>
            </a:r>
          </a:p>
        </p:txBody>
      </p:sp>
      <p:pic>
        <p:nvPicPr>
          <p:cNvPr id="5122" name="Picture 2" descr="http://www.clker.com/cliparts/9/3/c/c/1237916264678301973papapishu_Doctor_examining_a_patient.svg.h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3365" y="59292"/>
            <a:ext cx="2600793" cy="20806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375372" y="624114"/>
            <a:ext cx="4673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Materials &amp; Methods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663" y="1862853"/>
            <a:ext cx="3360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3"/>
              </a:buClr>
            </a:pPr>
            <a:r>
              <a:rPr lang="en-US" sz="2800" b="1" u="sng" dirty="0" smtClean="0">
                <a:solidFill>
                  <a:srgbClr val="C00000"/>
                </a:solidFill>
              </a:rPr>
              <a:t>Exclusion Criteria:</a:t>
            </a:r>
          </a:p>
        </p:txBody>
      </p:sp>
    </p:spTree>
    <p:extLst>
      <p:ext uri="{BB962C8B-B14F-4D97-AF65-F5344CB8AC3E}">
        <p14:creationId xmlns:p14="http://schemas.microsoft.com/office/powerpoint/2010/main" xmlns="" val="179131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372" y="554692"/>
            <a:ext cx="4673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Materials &amp; Methods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404400" y="1259080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8573" y="1660004"/>
            <a:ext cx="76945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Prospective </a:t>
            </a:r>
            <a:r>
              <a:rPr lang="en-US" sz="2800" dirty="0"/>
              <a:t>study in Comilla Medical Collage including 551 adult patients presented with symptoms suggestive of UTI</a:t>
            </a:r>
            <a:r>
              <a:rPr lang="en-US" sz="2800" dirty="0" smtClean="0"/>
              <a:t>.</a:t>
            </a:r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Study period was in between </a:t>
            </a:r>
            <a:r>
              <a:rPr lang="en-US" sz="2800" dirty="0"/>
              <a:t>January 2011 to December </a:t>
            </a:r>
            <a:r>
              <a:rPr lang="en-US" sz="2800" dirty="0" smtClean="0"/>
              <a:t>2011.</a:t>
            </a:r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Urine </a:t>
            </a:r>
            <a:r>
              <a:rPr lang="en-US" sz="2800" dirty="0"/>
              <a:t>samples were </a:t>
            </a:r>
            <a:r>
              <a:rPr lang="en-US" sz="2800" dirty="0" smtClean="0"/>
              <a:t>collected both </a:t>
            </a:r>
            <a:r>
              <a:rPr lang="en-US" sz="2800" dirty="0"/>
              <a:t>from the out patients and </a:t>
            </a:r>
            <a:r>
              <a:rPr lang="en-US" sz="2800" dirty="0" smtClean="0"/>
              <a:t>inpatients dept. of Medicine.</a:t>
            </a:r>
          </a:p>
        </p:txBody>
      </p:sp>
      <p:pic>
        <p:nvPicPr>
          <p:cNvPr id="5" name="Picture 6" descr="http://ceobrief.wellnessone.net/wp-content/uploads/2011/12/1000K.Button.Continu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318" y="6107296"/>
            <a:ext cx="1768840" cy="6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lamfe2\Desktop\2014.73\metho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5859">
            <a:off x="7122815" y="55023"/>
            <a:ext cx="1833678" cy="100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61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372" y="438577"/>
            <a:ext cx="4673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Materials &amp; Methods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60858" y="1244565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2458" y="1558404"/>
            <a:ext cx="7883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mid-stream urine specimens were collected </a:t>
            </a:r>
            <a:r>
              <a:rPr lang="en-US" sz="2800" dirty="0" smtClean="0"/>
              <a:t>and </a:t>
            </a:r>
            <a:r>
              <a:rPr lang="en-US" sz="2800" dirty="0"/>
              <a:t>cultured within </a:t>
            </a:r>
            <a:r>
              <a:rPr lang="en-US" sz="2800" dirty="0" smtClean="0"/>
              <a:t>hour </a:t>
            </a:r>
            <a:r>
              <a:rPr lang="en-US" sz="2800" dirty="0"/>
              <a:t>of collection. </a:t>
            </a:r>
            <a:endParaRPr lang="en-US" sz="2800" dirty="0" smtClean="0"/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The samples were   incubated aerobically </a:t>
            </a:r>
            <a:r>
              <a:rPr lang="en-US" sz="2800" dirty="0" smtClean="0"/>
              <a:t>overnight </a:t>
            </a:r>
            <a:r>
              <a:rPr lang="en-US" sz="2800" dirty="0"/>
              <a:t>at 37ºc after plated out on MacConkey and Blood agar </a:t>
            </a:r>
            <a:r>
              <a:rPr lang="en-US" sz="2800" dirty="0" smtClean="0"/>
              <a:t>media.</a:t>
            </a:r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The characteristic bacteria on the culture media were </a:t>
            </a:r>
            <a:r>
              <a:rPr lang="en-US" sz="2800" dirty="0" smtClean="0"/>
              <a:t>isolated</a:t>
            </a:r>
            <a:r>
              <a:rPr lang="en-US" sz="2800" dirty="0"/>
              <a:t>. </a:t>
            </a:r>
          </a:p>
        </p:txBody>
      </p:sp>
      <p:pic>
        <p:nvPicPr>
          <p:cNvPr id="5" name="Picture 6" descr="http://ceobrief.wellnessone.net/wp-content/uploads/2011/12/1000K.Button.Continu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318" y="6107296"/>
            <a:ext cx="1768840" cy="6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lamfe2\Desktop\2014.73\metho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5859">
            <a:off x="7122815" y="55023"/>
            <a:ext cx="1833678" cy="100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61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372" y="511148"/>
            <a:ext cx="4673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Materials &amp; Methods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60858" y="1288104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801" y="2022859"/>
            <a:ext cx="8565429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Antimicrobial sensitivity tests were carried out by disc diffusion technique </a:t>
            </a:r>
            <a:r>
              <a:rPr lang="en-US" sz="2800" dirty="0" smtClean="0"/>
              <a:t>Kirby- Bauer disc diffusion technique as recommendation of CLSI (Clinical and Laboratory Standard Institute)</a:t>
            </a:r>
            <a:endParaRPr lang="en-US" sz="2800" dirty="0"/>
          </a:p>
          <a:p>
            <a:pPr marL="285750" indent="-285750" algn="just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The plates were then incubated at 37°C for 18-24 hours. </a:t>
            </a:r>
            <a:endParaRPr lang="en-US" sz="2800" dirty="0" smtClean="0"/>
          </a:p>
        </p:txBody>
      </p:sp>
      <p:pic>
        <p:nvPicPr>
          <p:cNvPr id="6" name="Picture 6" descr="http://ceobrief.wellnessone.net/wp-content/uploads/2011/12/1000K.Button.Continu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318" y="6107296"/>
            <a:ext cx="1768840" cy="6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lamfe2\Desktop\2014.73\metho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5859">
            <a:off x="7122815" y="55023"/>
            <a:ext cx="1833678" cy="100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75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5" name="Picture 2" descr="http://www.jharkhandstatenews.com/wp-content/uploads/2013/03/Royal-Bengal-Tiger.jpg"/>
          <p:cNvPicPr>
            <a:picLocks noChangeAspect="1" noChangeArrowheads="1"/>
          </p:cNvPicPr>
          <p:nvPr/>
        </p:nvPicPr>
        <p:blipFill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7"/>
          <a:stretch/>
        </p:blipFill>
        <p:spPr bwMode="auto">
          <a:xfrm>
            <a:off x="4339663" y="1"/>
            <a:ext cx="4651938" cy="34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fbcdn-sphotos-h-a.akamaihd.net/hphotos-ak-xpa1/t1.0-9/p843x403/10313456_303119293178083_2502269523595609596_n.jpg"/>
          <p:cNvPicPr>
            <a:picLocks noChangeAspect="1" noChangeArrowheads="1"/>
          </p:cNvPicPr>
          <p:nvPr/>
        </p:nvPicPr>
        <p:blipFill rotWithShape="1">
          <a:blip r:embed="rId7">
            <a:lum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46"/>
          <a:stretch/>
        </p:blipFill>
        <p:spPr bwMode="auto">
          <a:xfrm>
            <a:off x="4339764" y="3404558"/>
            <a:ext cx="4673601" cy="3453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prof anwaruzzaman\USA 14\pic\Kuakata Sea Beach_Beautiful Banglades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40935"/>
            <a:ext cx="4403558" cy="33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ali folder\New Folder\pic comch\DSC01704.JPG"/>
          <p:cNvPicPr>
            <a:picLocks noChangeAspect="1" noChangeArrowheads="1"/>
          </p:cNvPicPr>
          <p:nvPr/>
        </p:nvPicPr>
        <p:blipFill>
          <a:blip r:embed="rId9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4352270" cy="354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94971" y="3106055"/>
            <a:ext cx="2844800" cy="400110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Comilla Medical College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401" y="685319"/>
            <a:ext cx="4673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Materials &amp; Methods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89886" y="1563876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3428" y="2022860"/>
            <a:ext cx="817354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Growth of </a:t>
            </a:r>
            <a:r>
              <a:rPr lang="en-US" sz="2800" dirty="0"/>
              <a:t>&gt;10</a:t>
            </a:r>
            <a:r>
              <a:rPr lang="en-US" sz="2800" b="1" baseline="30000" dirty="0"/>
              <a:t>5</a:t>
            </a:r>
            <a:r>
              <a:rPr lang="en-US" sz="2800" dirty="0"/>
              <a:t> </a:t>
            </a:r>
            <a:r>
              <a:rPr lang="en-US" sz="2800" dirty="0" err="1"/>
              <a:t>cfu</a:t>
            </a:r>
            <a:r>
              <a:rPr lang="en-US" sz="2800" dirty="0"/>
              <a:t>/ml was considered as significant growth. </a:t>
            </a:r>
          </a:p>
          <a:p>
            <a:pPr marL="285750" indent="-285750" algn="just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 algn="just">
              <a:lnSpc>
                <a:spcPct val="13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Interpretation of results was expressed in </a:t>
            </a:r>
            <a:r>
              <a:rPr lang="en-US" sz="2800" b="1" i="1" dirty="0"/>
              <a:t>sensitive, moderate sensitive and </a:t>
            </a:r>
            <a:r>
              <a:rPr lang="en-US" sz="2800" b="1" i="1" dirty="0" smtClean="0"/>
              <a:t>resistant</a:t>
            </a:r>
            <a:endParaRPr lang="en-US" sz="2800" dirty="0"/>
          </a:p>
        </p:txBody>
      </p:sp>
      <p:pic>
        <p:nvPicPr>
          <p:cNvPr id="6" name="Picture 6" descr="http://ceobrief.wellnessone.net/wp-content/uploads/2011/12/1000K.Button.Continu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318" y="6107296"/>
            <a:ext cx="1768840" cy="6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lamfe2\Desktop\2014.73\metho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5859">
            <a:off x="7122815" y="156621"/>
            <a:ext cx="1833678" cy="100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75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372" y="235377"/>
            <a:ext cx="4673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Materials &amp; Methods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75372" y="881708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5372" y="927427"/>
            <a:ext cx="85287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/>
              </a:buClr>
            </a:pPr>
            <a:endParaRPr lang="en-US" sz="1800" dirty="0"/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Antibiotics used for susceptibility testing in our  study were </a:t>
            </a:r>
            <a:endParaRPr lang="en-US" sz="1800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err="1" smtClean="0"/>
              <a:t>amoxycillin</a:t>
            </a:r>
            <a:r>
              <a:rPr lang="en-US" sz="1800" b="1" i="1" dirty="0"/>
              <a:t>, </a:t>
            </a:r>
            <a:endParaRPr lang="en-US" sz="1800" b="1" i="1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err="1" smtClean="0"/>
              <a:t>amoxyclav</a:t>
            </a:r>
            <a:r>
              <a:rPr lang="en-US" sz="1800" b="1" i="1" dirty="0"/>
              <a:t>,  </a:t>
            </a:r>
            <a:endParaRPr lang="en-US" sz="1800" b="1" i="1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err="1" smtClean="0"/>
              <a:t>cefotaxime</a:t>
            </a:r>
            <a:r>
              <a:rPr lang="en-US" sz="1800" b="1" i="1" dirty="0"/>
              <a:t>, </a:t>
            </a:r>
            <a:endParaRPr lang="en-US" sz="1800" b="1" i="1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smtClean="0"/>
              <a:t>ceftriaxone</a:t>
            </a:r>
            <a:r>
              <a:rPr lang="en-US" sz="1800" b="1" i="1" dirty="0"/>
              <a:t>, </a:t>
            </a:r>
            <a:endParaRPr lang="en-US" sz="1800" b="1" i="1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smtClean="0"/>
              <a:t>cephalexin, </a:t>
            </a:r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err="1" smtClean="0"/>
              <a:t>nalidexic</a:t>
            </a:r>
            <a:r>
              <a:rPr lang="en-US" sz="1800" b="1" i="1" dirty="0" smtClean="0"/>
              <a:t> </a:t>
            </a:r>
            <a:r>
              <a:rPr lang="en-US" sz="1800" b="1" i="1" dirty="0"/>
              <a:t>acid, </a:t>
            </a:r>
            <a:endParaRPr lang="en-US" sz="1800" b="1" i="1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err="1" smtClean="0"/>
              <a:t>nitrofurantoin</a:t>
            </a:r>
            <a:r>
              <a:rPr lang="en-US" sz="1800" b="1" i="1" dirty="0"/>
              <a:t>, </a:t>
            </a:r>
            <a:endParaRPr lang="en-US" sz="1800" b="1" i="1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err="1" smtClean="0"/>
              <a:t>mecillinum</a:t>
            </a:r>
            <a:r>
              <a:rPr lang="en-US" sz="1800" b="1" i="1" dirty="0"/>
              <a:t>, </a:t>
            </a:r>
            <a:endParaRPr lang="en-US" sz="1800" b="1" i="1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err="1" smtClean="0"/>
              <a:t>amikacin</a:t>
            </a:r>
            <a:r>
              <a:rPr lang="en-US" sz="1800" b="1" i="1" dirty="0"/>
              <a:t>, </a:t>
            </a:r>
            <a:endParaRPr lang="en-US" sz="1800" b="1" i="1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err="1" smtClean="0"/>
              <a:t>cefixime</a:t>
            </a:r>
            <a:r>
              <a:rPr lang="en-US" sz="1800" b="1" i="1" dirty="0" smtClean="0"/>
              <a:t>, </a:t>
            </a:r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err="1" smtClean="0"/>
              <a:t>ceftazidime</a:t>
            </a:r>
            <a:r>
              <a:rPr lang="en-US" sz="1800" b="1" i="1" dirty="0" smtClean="0"/>
              <a:t>   </a:t>
            </a:r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smtClean="0"/>
              <a:t>cefuroxime</a:t>
            </a:r>
            <a:r>
              <a:rPr lang="en-US" sz="1800" b="1" i="1" dirty="0"/>
              <a:t>, </a:t>
            </a:r>
            <a:endParaRPr lang="en-US" sz="1800" b="1" i="1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err="1" smtClean="0"/>
              <a:t>cephradine</a:t>
            </a:r>
            <a:r>
              <a:rPr lang="en-US" sz="1800" b="1" i="1" dirty="0" smtClean="0"/>
              <a:t> </a:t>
            </a:r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smtClean="0"/>
              <a:t>ciprofloxacin  </a:t>
            </a:r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err="1" smtClean="0"/>
              <a:t>cotrimoxazole</a:t>
            </a:r>
            <a:r>
              <a:rPr lang="en-US" sz="1800" b="1" i="1" dirty="0"/>
              <a:t>, </a:t>
            </a:r>
            <a:endParaRPr lang="en-US" sz="1800" b="1" i="1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smtClean="0"/>
              <a:t>gentamycin</a:t>
            </a:r>
            <a:r>
              <a:rPr lang="en-US" sz="1800" b="1" i="1" dirty="0"/>
              <a:t>, </a:t>
            </a:r>
            <a:endParaRPr lang="en-US" sz="1800" b="1" i="1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err="1" smtClean="0"/>
              <a:t>meropenem</a:t>
            </a:r>
            <a:r>
              <a:rPr lang="en-US" sz="1800" b="1" i="1" dirty="0"/>
              <a:t>, </a:t>
            </a:r>
            <a:endParaRPr lang="en-US" sz="1800" b="1" i="1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b="1" i="1" dirty="0" smtClean="0"/>
              <a:t>and </a:t>
            </a:r>
            <a:r>
              <a:rPr lang="en-US" sz="1800" b="1" i="1" dirty="0" err="1"/>
              <a:t>imipenem</a:t>
            </a:r>
            <a:r>
              <a:rPr lang="en-US" sz="1800" b="1" i="1" dirty="0"/>
              <a:t>. </a:t>
            </a:r>
          </a:p>
        </p:txBody>
      </p:sp>
      <p:pic>
        <p:nvPicPr>
          <p:cNvPr id="12290" name="Picture 2" descr="http://medimoon.com/wp-content/uploads/2013/04/1355119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58765">
            <a:off x="4250012" y="2427564"/>
            <a:ext cx="3967772" cy="29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lamfe2\Desktop\2014.73\metho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5859">
            <a:off x="7122815" y="55023"/>
            <a:ext cx="1833678" cy="100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822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964" y="189658"/>
            <a:ext cx="18517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Results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75372" y="881708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717675759"/>
              </p:ext>
            </p:extLst>
          </p:nvPr>
        </p:nvGraphicFramePr>
        <p:xfrm>
          <a:off x="521507" y="1132114"/>
          <a:ext cx="7795179" cy="552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2697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964" y="189658"/>
            <a:ext cx="18517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Results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75372" y="881708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5372" y="933059"/>
            <a:ext cx="8528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Overall </a:t>
            </a:r>
            <a:r>
              <a:rPr lang="en-US" sz="2000" b="1" dirty="0">
                <a:solidFill>
                  <a:srgbClr val="7030A0"/>
                </a:solidFill>
              </a:rPr>
              <a:t>prevalence of growth and there sex distribution.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944641360"/>
              </p:ext>
            </p:extLst>
          </p:nvPr>
        </p:nvGraphicFramePr>
        <p:xfrm>
          <a:off x="104932" y="1133114"/>
          <a:ext cx="8559383" cy="551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7161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2088463990"/>
              </p:ext>
            </p:extLst>
          </p:nvPr>
        </p:nvGraphicFramePr>
        <p:xfrm>
          <a:off x="119922" y="429770"/>
          <a:ext cx="8814216" cy="612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05352" y="29659"/>
            <a:ext cx="8528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Frequency </a:t>
            </a:r>
            <a:r>
              <a:rPr lang="en-US" sz="2000" b="1" dirty="0">
                <a:solidFill>
                  <a:srgbClr val="7030A0"/>
                </a:solidFill>
              </a:rPr>
              <a:t>of Isolation of organism in relation to sex of </a:t>
            </a:r>
            <a:r>
              <a:rPr lang="en-US" sz="2000" b="1" dirty="0" smtClean="0">
                <a:solidFill>
                  <a:srgbClr val="7030A0"/>
                </a:solidFill>
              </a:rPr>
              <a:t>pts.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34754"/>
            <a:ext cx="8528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z/p values( affected total females vs males):     5.36/&lt;.001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9213" y="1289154"/>
            <a:ext cx="1019332" cy="5399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24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352" y="424823"/>
            <a:ext cx="8528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In vitro antibiotics sensitivity and resistance pattern of organism.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0665890"/>
              </p:ext>
            </p:extLst>
          </p:nvPr>
        </p:nvGraphicFramePr>
        <p:xfrm>
          <a:off x="544836" y="1154911"/>
          <a:ext cx="7917237" cy="48762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1345"/>
                <a:gridCol w="1898284"/>
                <a:gridCol w="1527888"/>
                <a:gridCol w="1481589"/>
                <a:gridCol w="1250089"/>
                <a:gridCol w="1088042"/>
              </a:tblGrid>
              <a:tr h="34997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Times New Roman"/>
                        </a:rPr>
                        <a:t>No</a:t>
                      </a: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Name of antibiotics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Sensitivity pattern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/>
                          <a:ea typeface="Times New Roman"/>
                        </a:rPr>
                        <a:t>Resistance pattern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718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Sensitive (%)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Moderately Sensitive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Total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01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Imipenem 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129 (98.5)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2(1.5)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131(100)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 0(0)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02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Meropenem 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127 (97)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1(1)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128(98)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3 (2)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03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Amikacin 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127 (97)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1(1)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128(98)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3 (2)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04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Nitrofurantoin 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115 (88)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4(3)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119(91)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12 (9)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05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Gentamycin 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112(85)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1(1)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113(86)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18(14)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06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Mecillinum 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109(83)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4(3)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113(86)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18(14)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07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</a:rPr>
                        <a:t>Amoxyclav</a:t>
                      </a: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74 (56)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26 (20)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100(76)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31 (24)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08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Ceftriaxone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47 (36)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6(4)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53(40)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78 (60) 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09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Cefotaxime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41 (32)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10(7)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51(39)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80 (61) 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44946" y="2293496"/>
            <a:ext cx="5951096" cy="2473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21829" y="2293495"/>
            <a:ext cx="1364342" cy="17124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51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352" y="356649"/>
            <a:ext cx="8528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In vitro antibiotics sensitivity and resistance pattern of organism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Cont....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5030177"/>
              </p:ext>
            </p:extLst>
          </p:nvPr>
        </p:nvGraphicFramePr>
        <p:xfrm>
          <a:off x="704538" y="1514005"/>
          <a:ext cx="7734923" cy="4739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43196"/>
                <a:gridCol w="1668641"/>
                <a:gridCol w="1230624"/>
                <a:gridCol w="1543493"/>
                <a:gridCol w="1397487"/>
                <a:gridCol w="1251482"/>
              </a:tblGrid>
              <a:tr h="43420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Times New Roman"/>
                        </a:rPr>
                        <a:t>No</a:t>
                      </a: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Name of antibiotics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Sensitivity pattern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/>
                          <a:ea typeface="Times New Roman"/>
                        </a:rPr>
                        <a:t>Resistance pattern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0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 Sensitive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Moderately Sensitive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Total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Cotrimoxazole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44 (34)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6(4)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50(38)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81 (62)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Cefuroxime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47 (36)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2(1)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49(37)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82(63)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Cephradine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31 (24)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17(13)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48(37)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83(63)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Cephalexin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35 (27)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11(8)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46(35)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85 (65)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Ciprofloxacin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36 (27)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9(7)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45(34)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86 (66)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Cefixime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38 (29)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2(1)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40(30)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91 (70)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Nalidexic acid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28 (22)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 5 (3)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33(25)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98 (75)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Amoxycillin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17 (13)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 0 (0)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17(13)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114 (87)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548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401" y="683144"/>
            <a:ext cx="4339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Overall Discussion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60858" y="1462279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7372" y="1843311"/>
            <a:ext cx="82150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131 </a:t>
            </a:r>
            <a:r>
              <a:rPr lang="en-US" sz="2800" dirty="0"/>
              <a:t>(23.77%) urine samples gave significant growth and no bacterial growth was recorded in 420 (76.23%) samples. </a:t>
            </a:r>
            <a:endParaRPr lang="en-US" sz="2800" dirty="0" smtClean="0"/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Cause of failure to growth in 76.23% samples possibly due to irregular intake of long acting antibiotics by our patients. </a:t>
            </a:r>
            <a:endParaRPr lang="en-US" dirty="0" smtClean="0"/>
          </a:p>
          <a:p>
            <a:pPr lvl="1" algn="just">
              <a:buClr>
                <a:schemeClr val="accent3"/>
              </a:buClr>
            </a:pPr>
            <a:endParaRPr lang="en-US" dirty="0" smtClean="0"/>
          </a:p>
          <a:p>
            <a:pPr marL="742950" lvl="1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Research </a:t>
            </a:r>
            <a:r>
              <a:rPr lang="en-US" dirty="0"/>
              <a:t>on UTI by ICDDRB observed growth only in 24.14% </a:t>
            </a:r>
            <a:r>
              <a:rPr lang="en-US" dirty="0" smtClean="0"/>
              <a:t>samples </a:t>
            </a:r>
            <a:r>
              <a:rPr lang="en-US" dirty="0"/>
              <a:t>which was consistent with our </a:t>
            </a:r>
            <a:r>
              <a:rPr lang="en-US" dirty="0" smtClean="0"/>
              <a:t>study.</a:t>
            </a:r>
            <a:endParaRPr lang="en-US" sz="2800" dirty="0"/>
          </a:p>
        </p:txBody>
      </p:sp>
      <p:pic>
        <p:nvPicPr>
          <p:cNvPr id="5" name="Picture 6" descr="http://ceobrief.wellnessone.net/wp-content/uploads/2011/12/1000K.Button.Continu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318" y="6107296"/>
            <a:ext cx="1768840" cy="6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61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43" y="552515"/>
            <a:ext cx="4339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Overall Discussion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17315" y="1447766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3776" y="2226057"/>
            <a:ext cx="86089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most predominant organisms </a:t>
            </a:r>
            <a:r>
              <a:rPr lang="en-US" sz="2800" dirty="0"/>
              <a:t>isolated were </a:t>
            </a:r>
            <a:r>
              <a:rPr lang="en-US" sz="2800" dirty="0" err="1"/>
              <a:t>Echeriachia</a:t>
            </a:r>
            <a:r>
              <a:rPr lang="en-US" sz="2800" dirty="0"/>
              <a:t> coli (75%) and </a:t>
            </a:r>
            <a:r>
              <a:rPr lang="en-US" sz="2800" dirty="0" err="1"/>
              <a:t>Klebsiella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/>
              <a:t>10.7</a:t>
            </a:r>
            <a:r>
              <a:rPr lang="en-US" sz="2800" dirty="0" smtClean="0"/>
              <a:t>%). </a:t>
            </a:r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UTI was </a:t>
            </a:r>
            <a:r>
              <a:rPr lang="en-US" sz="2800" dirty="0"/>
              <a:t>found </a:t>
            </a:r>
            <a:r>
              <a:rPr lang="en-US" sz="2800" b="1" dirty="0"/>
              <a:t>more in females than males</a:t>
            </a:r>
            <a:r>
              <a:rPr lang="en-US" sz="2800" b="1" dirty="0" smtClean="0"/>
              <a:t>.</a:t>
            </a:r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New Findings</a:t>
            </a:r>
            <a:r>
              <a:rPr lang="en-US" sz="2800" dirty="0" smtClean="0"/>
              <a:t>: </a:t>
            </a:r>
            <a:r>
              <a:rPr lang="en-US" sz="2800" dirty="0" err="1"/>
              <a:t>cotrimoxazole</a:t>
            </a:r>
            <a:r>
              <a:rPr lang="en-US" sz="2800" dirty="0"/>
              <a:t> was found to be useful only in 44% cases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6" descr="http://ceobrief.wellnessone.net/wp-content/uploads/2011/12/1000K.Button.Continu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318" y="6107296"/>
            <a:ext cx="1768840" cy="6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61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372" y="683143"/>
            <a:ext cx="4339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Overall Discussion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46343" y="1621932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0864" y="2197022"/>
            <a:ext cx="8507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Study shows cephalosporin </a:t>
            </a:r>
            <a:r>
              <a:rPr lang="en-US" sz="2800" dirty="0"/>
              <a:t>and </a:t>
            </a:r>
            <a:r>
              <a:rPr lang="en-US" sz="2800" dirty="0" err="1"/>
              <a:t>fluoroquinolones</a:t>
            </a:r>
            <a:r>
              <a:rPr lang="en-US" sz="2800" dirty="0"/>
              <a:t>   are no more useful against uropathogens, </a:t>
            </a:r>
          </a:p>
          <a:p>
            <a:pPr marL="742950" lvl="1" indent="-285750" algn="just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i="1" dirty="0" smtClean="0"/>
              <a:t>only </a:t>
            </a:r>
            <a:r>
              <a:rPr lang="en-US" sz="2800" i="1" dirty="0"/>
              <a:t>30-40 </a:t>
            </a:r>
            <a:r>
              <a:rPr lang="en-US" sz="2800" i="1" dirty="0" smtClean="0"/>
              <a:t>% </a:t>
            </a:r>
            <a:r>
              <a:rPr lang="en-US" sz="2800" i="1" dirty="0"/>
              <a:t>found </a:t>
            </a:r>
            <a:r>
              <a:rPr lang="en-US" sz="2800" i="1" dirty="0" smtClean="0"/>
              <a:t>sensitive </a:t>
            </a:r>
            <a:r>
              <a:rPr lang="en-US" sz="2800" i="1" dirty="0"/>
              <a:t>to different members of </a:t>
            </a:r>
            <a:r>
              <a:rPr lang="en-US" sz="2800" i="1" dirty="0" err="1" smtClean="0"/>
              <a:t>cephalosporins</a:t>
            </a:r>
            <a:r>
              <a:rPr lang="en-US" sz="2800" i="1" dirty="0" smtClean="0"/>
              <a:t>.</a:t>
            </a:r>
          </a:p>
          <a:p>
            <a:pPr marL="742950" lvl="1" indent="-285750" algn="just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i="1" dirty="0" smtClean="0"/>
              <a:t>&amp; </a:t>
            </a:r>
            <a:r>
              <a:rPr lang="en-US" sz="2800" i="1" dirty="0"/>
              <a:t>only 34% </a:t>
            </a:r>
            <a:r>
              <a:rPr lang="en-US" sz="2800" i="1" dirty="0" smtClean="0"/>
              <a:t>were </a:t>
            </a:r>
            <a:r>
              <a:rPr lang="en-US" sz="2800" i="1" dirty="0"/>
              <a:t>sensitive to ciprofloxacin. </a:t>
            </a:r>
            <a:endParaRPr lang="en-US" sz="2800" i="1" dirty="0" smtClean="0"/>
          </a:p>
          <a:p>
            <a:pPr marL="285750" indent="-285750" algn="just">
              <a:lnSpc>
                <a:spcPct val="150000"/>
              </a:lnSpc>
              <a:buClr>
                <a:schemeClr val="accent3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3981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Newspaper-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9" t="4861" r="13802"/>
          <a:stretch>
            <a:fillRect/>
          </a:stretch>
        </p:blipFill>
        <p:spPr bwMode="auto">
          <a:xfrm>
            <a:off x="0" y="169868"/>
            <a:ext cx="9293902" cy="53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329" y="783156"/>
            <a:ext cx="6725716" cy="392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juruzuotaku.com/Article%20logo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8843">
            <a:off x="6092457" y="3311796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6942" y="6037942"/>
            <a:ext cx="4130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i="1" dirty="0" smtClean="0">
                <a:solidFill>
                  <a:srgbClr val="009900"/>
                </a:solidFill>
              </a:rPr>
              <a:t>Ref: Mymensingh Med J. 2014 Jan;23(1):99-104.</a:t>
            </a:r>
          </a:p>
          <a:p>
            <a:r>
              <a:rPr lang="sv-SE" sz="1200" i="1" dirty="0" smtClean="0"/>
              <a:t>Index with PubMed, MEDLINE Research gate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81187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886" y="610567"/>
            <a:ext cx="4339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Overall Discussion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75372" y="1360674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6057" y="1712686"/>
            <a:ext cx="79393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most powerful  </a:t>
            </a:r>
            <a:r>
              <a:rPr lang="en-US" sz="2800" b="1" dirty="0" err="1"/>
              <a:t>parentral</a:t>
            </a:r>
            <a:r>
              <a:rPr lang="en-US" sz="2800" b="1" dirty="0"/>
              <a:t>   antibiotics</a:t>
            </a:r>
            <a:r>
              <a:rPr lang="en-US" sz="2000" dirty="0"/>
              <a:t> </a:t>
            </a:r>
            <a:r>
              <a:rPr lang="en-US" sz="2800" dirty="0"/>
              <a:t>in this study were </a:t>
            </a:r>
            <a:r>
              <a:rPr lang="en-US" sz="2800" dirty="0" err="1"/>
              <a:t>imipenem</a:t>
            </a:r>
            <a:r>
              <a:rPr lang="en-US" sz="2800" dirty="0"/>
              <a:t>, </a:t>
            </a:r>
            <a:r>
              <a:rPr lang="en-US" sz="2800" dirty="0" err="1" smtClean="0"/>
              <a:t>meropenem</a:t>
            </a:r>
            <a:r>
              <a:rPr lang="en-US" sz="2800" dirty="0" smtClean="0"/>
              <a:t> and </a:t>
            </a:r>
            <a:r>
              <a:rPr lang="en-US" sz="2800" dirty="0" err="1" smtClean="0"/>
              <a:t>amikacin</a:t>
            </a:r>
            <a:r>
              <a:rPr lang="en-US" sz="2800" dirty="0" smtClean="0"/>
              <a:t> as </a:t>
            </a:r>
            <a:r>
              <a:rPr lang="en-US" sz="2800" dirty="0"/>
              <a:t>they  shows </a:t>
            </a:r>
            <a:r>
              <a:rPr lang="en-US" sz="2800" dirty="0" smtClean="0"/>
              <a:t>efficacy  </a:t>
            </a:r>
            <a:r>
              <a:rPr lang="en-US" sz="2800" dirty="0"/>
              <a:t>against 98-100%  of the  isolates which was supported by data from other similar </a:t>
            </a:r>
            <a:r>
              <a:rPr lang="en-US" sz="2800" dirty="0" smtClean="0"/>
              <a:t>studies.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25844" y="5613164"/>
            <a:ext cx="5674956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20000"/>
              </a:lnSpc>
              <a:buSzPts val="1000"/>
              <a:buFont typeface="+mj-lt"/>
              <a:buAutoNum type="arabicPeriod"/>
            </a:pPr>
            <a:r>
              <a:rPr lang="en-US" sz="1200" i="1" dirty="0" smtClean="0">
                <a:latin typeface="+mn-lt"/>
                <a:ea typeface="Times New Roman"/>
              </a:rPr>
              <a:t>The </a:t>
            </a:r>
            <a:r>
              <a:rPr lang="en-US" sz="1200" i="1" dirty="0">
                <a:latin typeface="+mn-lt"/>
                <a:ea typeface="Times New Roman"/>
              </a:rPr>
              <a:t>Open </a:t>
            </a:r>
            <a:r>
              <a:rPr lang="en-US" sz="1200" i="1" dirty="0" err="1">
                <a:latin typeface="+mn-lt"/>
                <a:ea typeface="Times New Roman"/>
              </a:rPr>
              <a:t>Conferance</a:t>
            </a:r>
            <a:r>
              <a:rPr lang="en-US" sz="1200" i="1" dirty="0">
                <a:latin typeface="+mn-lt"/>
                <a:ea typeface="Times New Roman"/>
              </a:rPr>
              <a:t>  </a:t>
            </a:r>
            <a:r>
              <a:rPr lang="en-US" sz="1200" i="1" dirty="0" err="1">
                <a:latin typeface="+mn-lt"/>
                <a:ea typeface="Times New Roman"/>
              </a:rPr>
              <a:t>Procedings</a:t>
            </a:r>
            <a:r>
              <a:rPr lang="en-US" sz="1200" i="1" dirty="0">
                <a:latin typeface="+mn-lt"/>
                <a:ea typeface="Times New Roman"/>
              </a:rPr>
              <a:t> Journal,2010,1:192-96</a:t>
            </a:r>
            <a:r>
              <a:rPr lang="en-US" sz="1200" i="1" dirty="0" smtClean="0">
                <a:latin typeface="+mn-lt"/>
                <a:ea typeface="Times New Roman"/>
              </a:rPr>
              <a:t>.</a:t>
            </a:r>
            <a:endParaRPr lang="en-US" sz="1200" i="1" dirty="0"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81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949" y="781328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</a:t>
            </a:r>
            <a:endParaRPr lang="en-US" sz="36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402266" y="1661637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2528" y="2132995"/>
            <a:ext cx="8513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This study concludes that urinary isolates were more sensitive to </a:t>
            </a:r>
            <a:r>
              <a:rPr lang="en-US" sz="2800" dirty="0" err="1"/>
              <a:t>imipenem</a:t>
            </a:r>
            <a:r>
              <a:rPr lang="en-US" sz="2800" dirty="0"/>
              <a:t>, </a:t>
            </a:r>
            <a:r>
              <a:rPr lang="en-US" sz="2800" dirty="0" err="1"/>
              <a:t>meropenem</a:t>
            </a:r>
            <a:r>
              <a:rPr lang="en-US" sz="2800" dirty="0"/>
              <a:t>, </a:t>
            </a:r>
            <a:r>
              <a:rPr lang="en-US" sz="2800" dirty="0" err="1"/>
              <a:t>amikacin</a:t>
            </a:r>
            <a:r>
              <a:rPr lang="en-US" sz="2800" dirty="0"/>
              <a:t> and </a:t>
            </a:r>
            <a:r>
              <a:rPr lang="en-US" sz="2800" dirty="0" err="1"/>
              <a:t>nitrofurantoin</a:t>
            </a:r>
            <a:r>
              <a:rPr lang="en-US" sz="2800" dirty="0"/>
              <a:t> in comparison to the other antibiotics in this region. 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671619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607" y="485493"/>
            <a:ext cx="19800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Contd…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88819" y="1204011"/>
            <a:ext cx="852878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8819" y="1465944"/>
            <a:ext cx="831142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There is every need to - </a:t>
            </a:r>
          </a:p>
          <a:p>
            <a:pPr marL="742950" lvl="1" indent="-285750" algn="just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constantly monitor culture and sensitivity pattern of specific pathogens in different health care centre. </a:t>
            </a:r>
          </a:p>
          <a:p>
            <a:pPr marL="742950" lvl="1" indent="-285750" algn="just">
              <a:lnSpc>
                <a:spcPct val="150000"/>
              </a:lnSpc>
              <a:buClr>
                <a:schemeClr val="accent3"/>
              </a:buClr>
            </a:pPr>
            <a:endParaRPr lang="en-US" sz="1800" dirty="0" smtClean="0"/>
          </a:p>
          <a:p>
            <a:pPr marL="285750" indent="-285750" algn="just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Guidelines for appropriate use of antibiotics in tertiary care hospitals in our country needs updating by large scale prospective study.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671619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543410" y="5186476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T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219685" y="5186476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H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965810" y="5186476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A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694472" y="5186476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N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5659797" y="5186476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Y</a:t>
            </a: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4523147" y="5172188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K</a:t>
            </a:r>
          </a:p>
        </p:txBody>
      </p:sp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6351947" y="5186476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O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096485" y="5172188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U</a:t>
            </a:r>
          </a:p>
        </p:txBody>
      </p:sp>
      <p:pic>
        <p:nvPicPr>
          <p:cNvPr id="17410" name="Picture 2" descr="http://www.zofijamazejkukovic.net/ang/wp-content/uploads/2012/11/antibioti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05" y="1359917"/>
            <a:ext cx="4532597" cy="3399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0647" y="578223"/>
            <a:ext cx="477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Say bye to UTI</a:t>
            </a:r>
            <a:endParaRPr lang="en-US" sz="4800" b="1" dirty="0"/>
          </a:p>
        </p:txBody>
      </p:sp>
    </p:spTree>
    <p:extLst>
      <p:ext uri="{BB962C8B-B14F-4D97-AF65-F5344CB8AC3E}">
        <p14:creationId xmlns="" xmlns:p14="http://schemas.microsoft.com/office/powerpoint/2010/main" val="149557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835" y="1654627"/>
            <a:ext cx="8461949" cy="440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 algn="just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/>
              <a:t>Urinary tract infection (UTI) </a:t>
            </a:r>
            <a:r>
              <a:rPr lang="en-US" sz="2800" dirty="0" smtClean="0"/>
              <a:t>is </a:t>
            </a:r>
            <a:r>
              <a:rPr lang="en-US" sz="2800" dirty="0"/>
              <a:t>the  common bacterial infection in </a:t>
            </a:r>
            <a:r>
              <a:rPr lang="en-US" sz="2800" dirty="0" smtClean="0"/>
              <a:t>mankind.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  <a:p>
            <a:pPr marL="365760" indent="-365760" algn="just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 smtClean="0"/>
              <a:t>Cystitis - .70 episodes / person / year.</a:t>
            </a:r>
            <a:r>
              <a:rPr lang="en-US" sz="2800" baseline="30000" dirty="0" smtClean="0">
                <a:latin typeface="Arial"/>
                <a:ea typeface="Times New Roman"/>
              </a:rPr>
              <a:t>2</a:t>
            </a:r>
            <a:endParaRPr lang="en-US" sz="2800" dirty="0" smtClean="0"/>
          </a:p>
          <a:p>
            <a:pPr marL="365760" indent="-365760" algn="just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/>
                <a:ea typeface="Times New Roman"/>
              </a:rPr>
              <a:t>Worldwide</a:t>
            </a:r>
            <a:r>
              <a:rPr lang="en-US" sz="2800" dirty="0">
                <a:latin typeface="Arial"/>
                <a:ea typeface="Times New Roman"/>
              </a:rPr>
              <a:t>, about 150 million people are suffer from UTI </a:t>
            </a:r>
            <a:r>
              <a:rPr lang="en-US" sz="2800" dirty="0" smtClean="0">
                <a:latin typeface="Arial"/>
                <a:ea typeface="Times New Roman"/>
              </a:rPr>
              <a:t>/ year</a:t>
            </a:r>
            <a:r>
              <a:rPr lang="en-US" sz="2800" dirty="0">
                <a:latin typeface="Arial"/>
                <a:ea typeface="Times New Roman"/>
              </a:rPr>
              <a:t>, costing </a:t>
            </a:r>
            <a:r>
              <a:rPr lang="en-US" sz="2800" dirty="0" smtClean="0">
                <a:latin typeface="Arial"/>
                <a:ea typeface="Times New Roman"/>
              </a:rPr>
              <a:t>6 </a:t>
            </a:r>
            <a:r>
              <a:rPr lang="en-US" sz="2800" dirty="0">
                <a:latin typeface="Arial"/>
                <a:ea typeface="Times New Roman"/>
              </a:rPr>
              <a:t>billion US </a:t>
            </a:r>
            <a:r>
              <a:rPr lang="en-US" sz="2800" dirty="0" smtClean="0">
                <a:latin typeface="Arial"/>
                <a:ea typeface="Times New Roman"/>
              </a:rPr>
              <a:t>dollars.</a:t>
            </a:r>
            <a:r>
              <a:rPr lang="en-US" sz="2800" baseline="30000" dirty="0" smtClean="0">
                <a:latin typeface="Arial"/>
                <a:ea typeface="Times New Roman"/>
              </a:rPr>
              <a:t>3</a:t>
            </a:r>
            <a:endParaRPr lang="en-US" sz="2800" baseline="30000" dirty="0">
              <a:latin typeface="Arial"/>
              <a:ea typeface="Times New Roman"/>
            </a:endParaRPr>
          </a:p>
          <a:p>
            <a:pPr marL="365760" indent="-365760" algn="just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/>
                <a:ea typeface="Times New Roman"/>
              </a:rPr>
              <a:t>Females </a:t>
            </a:r>
            <a:r>
              <a:rPr lang="en-US" sz="2800" dirty="0">
                <a:latin typeface="Arial"/>
                <a:ea typeface="Times New Roman"/>
              </a:rPr>
              <a:t>are </a:t>
            </a:r>
            <a:r>
              <a:rPr lang="en-US" sz="2800" dirty="0" smtClean="0">
                <a:latin typeface="Arial"/>
                <a:ea typeface="Times New Roman"/>
              </a:rPr>
              <a:t>more </a:t>
            </a:r>
            <a:r>
              <a:rPr lang="en-US" sz="2800" dirty="0">
                <a:latin typeface="Arial"/>
                <a:ea typeface="Times New Roman"/>
              </a:rPr>
              <a:t>affected than males except </a:t>
            </a:r>
            <a:r>
              <a:rPr lang="en-US" sz="2800" dirty="0" smtClean="0">
                <a:latin typeface="Arial"/>
                <a:ea typeface="Times New Roman"/>
              </a:rPr>
              <a:t>at the </a:t>
            </a:r>
            <a:r>
              <a:rPr lang="en-US" sz="2800" dirty="0">
                <a:latin typeface="Arial"/>
                <a:ea typeface="Times New Roman"/>
              </a:rPr>
              <a:t>extremes of </a:t>
            </a:r>
            <a:r>
              <a:rPr lang="en-US" sz="2800" dirty="0" smtClean="0">
                <a:latin typeface="Arial"/>
                <a:ea typeface="Times New Roman"/>
              </a:rPr>
              <a:t>life.</a:t>
            </a:r>
            <a:r>
              <a:rPr lang="en-US" sz="2800" baseline="30000" dirty="0" smtClean="0">
                <a:latin typeface="Arial"/>
                <a:ea typeface="Times New Roman"/>
              </a:rPr>
              <a:t>4</a:t>
            </a:r>
            <a:endParaRPr lang="en-US" sz="2800" dirty="0" smtClean="0"/>
          </a:p>
        </p:txBody>
      </p:sp>
      <p:pic>
        <p:nvPicPr>
          <p:cNvPr id="2052" name="Picture 4" descr="http://blog.chargebee.com/wp-content/uploads/2014/03/Fac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73" b="7858"/>
          <a:stretch/>
        </p:blipFill>
        <p:spPr bwMode="auto">
          <a:xfrm>
            <a:off x="372520" y="116112"/>
            <a:ext cx="2636501" cy="12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5720" y="5895081"/>
            <a:ext cx="345925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n-US" sz="1100" dirty="0" err="1" smtClean="0">
                <a:latin typeface="+mj-lt"/>
                <a:ea typeface="Times New Roman"/>
              </a:rPr>
              <a:t>Emerg</a:t>
            </a:r>
            <a:r>
              <a:rPr lang="en-US" sz="1100" dirty="0" smtClean="0">
                <a:latin typeface="+mj-lt"/>
                <a:ea typeface="Times New Roman"/>
              </a:rPr>
              <a:t> </a:t>
            </a:r>
            <a:r>
              <a:rPr lang="en-US" sz="1100" dirty="0">
                <a:latin typeface="+mj-lt"/>
                <a:ea typeface="Times New Roman"/>
              </a:rPr>
              <a:t>Infect Dis, 2005,11(10):1503-6. </a:t>
            </a:r>
            <a:endParaRPr lang="en-US" sz="1100" dirty="0" smtClean="0">
              <a:latin typeface="+mj-lt"/>
              <a:ea typeface="Times New Roman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n-US" sz="1100" dirty="0" smtClean="0"/>
              <a:t>NEJM 2012; 366:1028-37.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n-US" sz="1100" dirty="0" smtClean="0">
                <a:latin typeface="+mj-lt"/>
                <a:ea typeface="Times New Roman"/>
              </a:rPr>
              <a:t>J</a:t>
            </a:r>
            <a:r>
              <a:rPr lang="en-US" sz="1100" dirty="0">
                <a:latin typeface="+mj-lt"/>
                <a:ea typeface="Times New Roman"/>
              </a:rPr>
              <a:t>. Cell Tissue Res., 2005, 5(2), 445-448. 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n-US" sz="1100" dirty="0" smtClean="0">
                <a:latin typeface="+mj-lt"/>
                <a:ea typeface="Times New Roman"/>
              </a:rPr>
              <a:t>BMJ </a:t>
            </a:r>
            <a:r>
              <a:rPr lang="en-US" sz="1100" dirty="0">
                <a:latin typeface="+mj-lt"/>
                <a:ea typeface="Times New Roman"/>
              </a:rPr>
              <a:t>2000, 321:1368-1369</a:t>
            </a:r>
            <a:r>
              <a:rPr lang="en-US" sz="1100" dirty="0" smtClean="0">
                <a:latin typeface="+mj-lt"/>
                <a:ea typeface="Times New Roman"/>
              </a:rPr>
              <a:t>.</a:t>
            </a:r>
            <a:endParaRPr lang="en-US" sz="1100" dirty="0">
              <a:latin typeface="+mj-lt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994" y="1406396"/>
            <a:ext cx="914599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104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492" y="2307772"/>
            <a:ext cx="8461949" cy="2113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 algn="just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 smtClean="0"/>
              <a:t>Uncomplicated UTI are common in adult women across the entire age spectrum, with mean annual incidence of 15% and 10% in those aged 15-39 and 40-79 years, respectively.</a:t>
            </a:r>
            <a:r>
              <a:rPr lang="en-US" sz="2800" baseline="30000" dirty="0" smtClean="0"/>
              <a:t>5</a:t>
            </a:r>
          </a:p>
        </p:txBody>
      </p:sp>
      <p:pic>
        <p:nvPicPr>
          <p:cNvPr id="2052" name="Picture 4" descr="http://blog.chargebee.com/wp-content/uploads/2014/03/Fac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73" b="7858"/>
          <a:stretch/>
        </p:blipFill>
        <p:spPr bwMode="auto">
          <a:xfrm>
            <a:off x="387034" y="580569"/>
            <a:ext cx="2636501" cy="12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25094" y="6030598"/>
            <a:ext cx="3459252" cy="47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nn-NO" sz="1100" dirty="0" smtClean="0"/>
              <a:t>5. J Pak Med Assoc. vol 60, no1, 2010</a:t>
            </a:r>
            <a:br>
              <a:rPr lang="nn-NO" sz="1100" dirty="0" smtClean="0"/>
            </a:br>
            <a:endParaRPr lang="en-US" sz="1100" dirty="0">
              <a:latin typeface="+mj-lt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57937"/>
            <a:ext cx="9144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104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3875" y="2115461"/>
            <a:ext cx="8334405" cy="276134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>
                <a:ea typeface="Times New Roman"/>
              </a:rPr>
              <a:t>Almost 95% of cases of UTI are caused by bacteria that typically multiply at the opening of the urethra and travel up to the bladder.</a:t>
            </a:r>
            <a:r>
              <a:rPr lang="en-US" sz="2800" b="1" baseline="30000" dirty="0" smtClean="0">
                <a:ea typeface="Times New Roman"/>
              </a:rPr>
              <a:t>4 </a:t>
            </a:r>
          </a:p>
          <a:p>
            <a:pPr>
              <a:lnSpc>
                <a:spcPct val="120000"/>
              </a:lnSpc>
            </a:pPr>
            <a:r>
              <a:rPr lang="en-US" sz="2800" dirty="0" err="1" smtClean="0">
                <a:ea typeface="Times New Roman"/>
              </a:rPr>
              <a:t>Pyelonephritis</a:t>
            </a:r>
            <a:r>
              <a:rPr lang="en-US" sz="2800" dirty="0" smtClean="0">
                <a:ea typeface="Times New Roman"/>
              </a:rPr>
              <a:t>  </a:t>
            </a:r>
            <a:r>
              <a:rPr lang="en-US" sz="2800" dirty="0" err="1" smtClean="0">
                <a:ea typeface="Times New Roman"/>
              </a:rPr>
              <a:t>usally</a:t>
            </a:r>
            <a:r>
              <a:rPr lang="en-US" sz="2800" dirty="0" smtClean="0">
                <a:ea typeface="Times New Roman"/>
              </a:rPr>
              <a:t> blood borne infection.</a:t>
            </a:r>
            <a:endParaRPr lang="en-US" sz="2800" baseline="30000" dirty="0" smtClean="0"/>
          </a:p>
        </p:txBody>
      </p:sp>
      <p:pic>
        <p:nvPicPr>
          <p:cNvPr id="7" name="Picture 4" descr="http://blog.chargebee.com/wp-content/uploads/2014/03/Fac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73" b="7858"/>
          <a:stretch/>
        </p:blipFill>
        <p:spPr bwMode="auto">
          <a:xfrm>
            <a:off x="358007" y="14515"/>
            <a:ext cx="2385194" cy="109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4684" y="6249961"/>
            <a:ext cx="277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a typeface="Times New Roman"/>
              </a:rPr>
              <a:t>4. BMJ 2000, 321:1368-1369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7717" y="1825171"/>
            <a:ext cx="8781143" cy="34580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Usually 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</a:t>
            </a:r>
            <a:r>
              <a:rPr lang="en-US" sz="2800" dirty="0" err="1" smtClean="0"/>
              <a:t>cfu</a:t>
            </a:r>
            <a:r>
              <a:rPr lang="en-US" sz="2800" dirty="0" smtClean="0"/>
              <a:t>/ml colony count is considered significant in urine C/S. 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But in 30-50% cystitis colony count is10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-10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cfu/ml.</a:t>
            </a:r>
            <a:r>
              <a:rPr lang="en-US" sz="2800" b="1" baseline="30000" dirty="0" smtClean="0"/>
              <a:t>6</a:t>
            </a:r>
          </a:p>
          <a:p>
            <a:pPr>
              <a:lnSpc>
                <a:spcPct val="120000"/>
              </a:lnSpc>
            </a:pPr>
            <a:r>
              <a:rPr lang="en-US" sz="2800" dirty="0" err="1" smtClean="0"/>
              <a:t>Upto</a:t>
            </a:r>
            <a:r>
              <a:rPr lang="en-US" sz="2800" dirty="0" smtClean="0"/>
              <a:t> 2/3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 cases of recurrent infections – are recurrences of initial infection.</a:t>
            </a:r>
            <a:endParaRPr lang="en-US" sz="2800" baseline="30000" dirty="0" smtClean="0"/>
          </a:p>
        </p:txBody>
      </p:sp>
      <p:pic>
        <p:nvPicPr>
          <p:cNvPr id="7" name="Picture 4" descr="http://blog.chargebee.com/wp-content/uploads/2014/03/Fac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73" b="7858"/>
          <a:stretch/>
        </p:blipFill>
        <p:spPr bwMode="auto">
          <a:xfrm>
            <a:off x="358007" y="14515"/>
            <a:ext cx="2385194" cy="109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4684" y="6249961"/>
            <a:ext cx="277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6. NEJM 2012; 366:1028-37.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229" y="2177144"/>
            <a:ext cx="8626052" cy="294639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800" dirty="0" err="1" smtClean="0"/>
              <a:t>E.coli</a:t>
            </a:r>
            <a:r>
              <a:rPr lang="en-US" sz="2800" dirty="0" smtClean="0"/>
              <a:t> is responsible in 75-95% cases.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800" dirty="0" err="1" smtClean="0"/>
              <a:t>Staphylococcous</a:t>
            </a:r>
            <a:r>
              <a:rPr lang="en-US" sz="2800" dirty="0" smtClean="0"/>
              <a:t> ranks 2nd, than </a:t>
            </a:r>
            <a:r>
              <a:rPr lang="en-US" sz="2800" dirty="0" err="1" smtClean="0"/>
              <a:t>Proteus,Klebsiella</a:t>
            </a:r>
            <a:r>
              <a:rPr lang="en-US" sz="2800" dirty="0" smtClean="0"/>
              <a:t> and others.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800" dirty="0" smtClean="0"/>
              <a:t>Recurrence – 25% within 6 months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episode.</a:t>
            </a:r>
            <a:r>
              <a:rPr lang="en-US" sz="2800" b="1" baseline="30000" dirty="0" smtClean="0"/>
              <a:t>6</a:t>
            </a:r>
          </a:p>
        </p:txBody>
      </p:sp>
      <p:pic>
        <p:nvPicPr>
          <p:cNvPr id="7" name="Picture 4" descr="http://blog.chargebee.com/wp-content/uploads/2014/03/Fac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73" b="7858"/>
          <a:stretch/>
        </p:blipFill>
        <p:spPr bwMode="auto">
          <a:xfrm>
            <a:off x="358007" y="14515"/>
            <a:ext cx="2385194" cy="109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71771" y="6400799"/>
            <a:ext cx="2569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6. NEJM 2012; 366:1028-37.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0286" y="1828793"/>
            <a:ext cx="8626052" cy="325119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800" dirty="0" smtClean="0"/>
              <a:t>Globally – first line sensitive drugs are: </a:t>
            </a:r>
          </a:p>
          <a:p>
            <a:pPr lvl="6">
              <a:lnSpc>
                <a:spcPct val="120000"/>
              </a:lnSpc>
              <a:spcBef>
                <a:spcPts val="1800"/>
              </a:spcBef>
            </a:pPr>
            <a:r>
              <a:rPr lang="en-US" sz="2400" dirty="0" err="1" smtClean="0"/>
              <a:t>Nitrofurantoin</a:t>
            </a:r>
            <a:r>
              <a:rPr lang="en-US" sz="2400" dirty="0" smtClean="0"/>
              <a:t>, </a:t>
            </a:r>
            <a:r>
              <a:rPr lang="en-US" sz="2400" dirty="0" err="1" smtClean="0"/>
              <a:t>Fosfomycin</a:t>
            </a:r>
            <a:r>
              <a:rPr lang="en-US" dirty="0" smtClean="0"/>
              <a:t>, </a:t>
            </a:r>
            <a:r>
              <a:rPr lang="en-US" sz="2400" dirty="0" err="1" smtClean="0"/>
              <a:t>Cotrimoxazole</a:t>
            </a:r>
            <a:r>
              <a:rPr lang="en-US" sz="2400" dirty="0" smtClean="0"/>
              <a:t> &amp; Pivmecillinum</a:t>
            </a:r>
            <a:r>
              <a:rPr lang="en-US" sz="2400" b="1" baseline="30000" dirty="0" smtClean="0"/>
              <a:t>6</a:t>
            </a:r>
            <a:r>
              <a:rPr lang="en-US" sz="2400" dirty="0" smtClean="0"/>
              <a:t>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800" dirty="0" smtClean="0"/>
              <a:t>Prevalence of resistance – if &gt;20% with </a:t>
            </a:r>
            <a:r>
              <a:rPr lang="en-US" sz="2800" dirty="0" err="1" smtClean="0"/>
              <a:t>Cotrimoxazole</a:t>
            </a:r>
            <a:r>
              <a:rPr lang="en-US" sz="2800" dirty="0" smtClean="0"/>
              <a:t> &amp;  &gt; 10% with </a:t>
            </a:r>
            <a:r>
              <a:rPr lang="en-US" sz="2800" dirty="0" err="1" smtClean="0"/>
              <a:t>Flouroquinolones</a:t>
            </a:r>
            <a:r>
              <a:rPr lang="en-US" sz="2800" dirty="0" smtClean="0"/>
              <a:t>.   </a:t>
            </a:r>
          </a:p>
        </p:txBody>
      </p:sp>
      <p:pic>
        <p:nvPicPr>
          <p:cNvPr id="7" name="Picture 4" descr="http://blog.chargebee.com/wp-content/uploads/2014/03/Fac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73" b="7858"/>
          <a:stretch/>
        </p:blipFill>
        <p:spPr bwMode="auto">
          <a:xfrm>
            <a:off x="358007" y="14515"/>
            <a:ext cx="2385194" cy="109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57257" y="6328228"/>
            <a:ext cx="2569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6. NEJM 2012; 366:1028-37.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NovartisWhit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FCAF17"/>
      </a:accent1>
      <a:accent2>
        <a:srgbClr val="EC8026"/>
      </a:accent2>
      <a:accent3>
        <a:srgbClr val="E44C16"/>
      </a:accent3>
      <a:accent4>
        <a:srgbClr val="923222"/>
      </a:accent4>
      <a:accent5>
        <a:srgbClr val="634329"/>
      </a:accent5>
      <a:accent6>
        <a:srgbClr val="000000"/>
      </a:accent6>
      <a:hlink>
        <a:srgbClr val="E44C16"/>
      </a:hlink>
      <a:folHlink>
        <a:srgbClr val="FCAF17"/>
      </a:folHlink>
    </a:clrScheme>
    <a:fontScheme name="Novartis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Novartis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NovartisWhit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FCAF17"/>
      </a:accent1>
      <a:accent2>
        <a:srgbClr val="EC8026"/>
      </a:accent2>
      <a:accent3>
        <a:srgbClr val="E44C16"/>
      </a:accent3>
      <a:accent4>
        <a:srgbClr val="923222"/>
      </a:accent4>
      <a:accent5>
        <a:srgbClr val="634329"/>
      </a:accent5>
      <a:accent6>
        <a:srgbClr val="000000"/>
      </a:accent6>
      <a:hlink>
        <a:srgbClr val="E44C16"/>
      </a:hlink>
      <a:folHlink>
        <a:srgbClr val="FCAF17"/>
      </a:folHlink>
    </a:clrScheme>
    <a:fontScheme name="Novartis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Novartis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vartis">
  <a:themeElements>
    <a:clrScheme name="Novartis">
      <a:dk1>
        <a:srgbClr val="917B69"/>
      </a:dk1>
      <a:lt1>
        <a:srgbClr val="FFFFFF"/>
      </a:lt1>
      <a:dk2>
        <a:srgbClr val="917B69"/>
      </a:dk2>
      <a:lt2>
        <a:srgbClr val="F8F8F8"/>
      </a:lt2>
      <a:accent1>
        <a:srgbClr val="FCAF17"/>
      </a:accent1>
      <a:accent2>
        <a:srgbClr val="EC8026"/>
      </a:accent2>
      <a:accent3>
        <a:srgbClr val="E44C16"/>
      </a:accent3>
      <a:accent4>
        <a:srgbClr val="923222"/>
      </a:accent4>
      <a:accent5>
        <a:srgbClr val="634329"/>
      </a:accent5>
      <a:accent6>
        <a:srgbClr val="000000"/>
      </a:accent6>
      <a:hlink>
        <a:srgbClr val="917B69"/>
      </a:hlink>
      <a:folHlink>
        <a:srgbClr val="917B69"/>
      </a:folHlink>
    </a:clrScheme>
    <a:fontScheme name="Novart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Novart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ovartis">
  <a:themeElements>
    <a:clrScheme name="Novartis">
      <a:dk1>
        <a:srgbClr val="917B69"/>
      </a:dk1>
      <a:lt1>
        <a:srgbClr val="FFFFFF"/>
      </a:lt1>
      <a:dk2>
        <a:srgbClr val="917B69"/>
      </a:dk2>
      <a:lt2>
        <a:srgbClr val="F8F8F8"/>
      </a:lt2>
      <a:accent1>
        <a:srgbClr val="FCAF17"/>
      </a:accent1>
      <a:accent2>
        <a:srgbClr val="EC8026"/>
      </a:accent2>
      <a:accent3>
        <a:srgbClr val="E44C16"/>
      </a:accent3>
      <a:accent4>
        <a:srgbClr val="923222"/>
      </a:accent4>
      <a:accent5>
        <a:srgbClr val="634329"/>
      </a:accent5>
      <a:accent6>
        <a:srgbClr val="000000"/>
      </a:accent6>
      <a:hlink>
        <a:srgbClr val="917B69"/>
      </a:hlink>
      <a:folHlink>
        <a:srgbClr val="917B69"/>
      </a:folHlink>
    </a:clrScheme>
    <a:fontScheme name="Novart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Novart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1423</TotalTime>
  <Words>2042</Words>
  <Application>Microsoft Office PowerPoint</Application>
  <PresentationFormat>On-screen Show (4:3)</PresentationFormat>
  <Paragraphs>337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1_Blank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Novartis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Alam, Ferdaus</dc:creator>
  <cp:lastModifiedBy>Srinivas</cp:lastModifiedBy>
  <cp:revision>252</cp:revision>
  <dcterms:created xsi:type="dcterms:W3CDTF">2014-04-14T06:44:54Z</dcterms:created>
  <dcterms:modified xsi:type="dcterms:W3CDTF">2014-09-19T05:25:42Z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viderSectionCount">
    <vt:lpwstr>6</vt:lpwstr>
  </property>
</Properties>
</file>