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59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6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8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3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4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8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7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13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9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6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558F-92BB-4006-B247-08C23BB031D0}" type="datetimeFigureOut">
              <a:rPr lang="pt-BR" smtClean="0"/>
              <a:t>29/10/2014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8175-0BBB-46C7-B0F9-28B1AD178A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0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" y="1152612"/>
            <a:ext cx="11887200" cy="668328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12192000" cy="227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137400" y="-43241"/>
            <a:ext cx="5150633" cy="662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1143000" cy="6582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" y="3289299"/>
            <a:ext cx="12192000" cy="4546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87" y="3450819"/>
            <a:ext cx="3991657" cy="2993960"/>
          </a:xfrm>
          <a:prstGeom prst="rect">
            <a:avLst/>
          </a:prstGeom>
          <a:noFill/>
          <a:ln w="76200">
            <a:solidFill>
              <a:srgbClr val="CC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36680" y="1568450"/>
            <a:ext cx="10834569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It is possible that an alteration in 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diastolic </a:t>
            </a:r>
            <a:r>
              <a:rPr lang="en-US" sz="6000" b="1" dirty="0">
                <a:solidFill>
                  <a:srgbClr val="FFFF00"/>
                </a:solidFill>
              </a:rPr>
              <a:t>function </a:t>
            </a:r>
            <a:r>
              <a:rPr lang="en-US" sz="6000" b="1" dirty="0" smtClean="0">
                <a:solidFill>
                  <a:srgbClr val="FFFF00"/>
                </a:solidFill>
              </a:rPr>
              <a:t>precedes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>
                <a:solidFill>
                  <a:srgbClr val="FFFF00"/>
                </a:solidFill>
              </a:rPr>
              <a:t>systolic dysfunction, as </a:t>
            </a:r>
            <a:r>
              <a:rPr lang="en-US" sz="6000" b="1" dirty="0" smtClean="0">
                <a:solidFill>
                  <a:srgbClr val="FFFF00"/>
                </a:solidFill>
              </a:rPr>
              <a:t>seen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>
                <a:solidFill>
                  <a:srgbClr val="FFFF00"/>
                </a:solidFill>
              </a:rPr>
              <a:t>in other clinical conditions</a:t>
            </a:r>
            <a:endParaRPr lang="pt-BR" sz="60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6402" y="6280150"/>
            <a:ext cx="1014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Heart </a:t>
            </a:r>
            <a:r>
              <a:rPr lang="en-GB" b="1" dirty="0">
                <a:solidFill>
                  <a:schemeClr val="bg1"/>
                </a:solidFill>
              </a:rPr>
              <a:t>2000;84(6):</a:t>
            </a:r>
            <a:r>
              <a:rPr lang="en-GB" b="1" dirty="0" smtClean="0">
                <a:solidFill>
                  <a:schemeClr val="bg1"/>
                </a:solidFill>
              </a:rPr>
              <a:t>620-4; AIDS </a:t>
            </a:r>
            <a:r>
              <a:rPr lang="en-GB" b="1" dirty="0">
                <a:solidFill>
                  <a:schemeClr val="bg1"/>
                </a:solidFill>
              </a:rPr>
              <a:t>Patient Care STDS 2009 ;23(4):</a:t>
            </a:r>
            <a:r>
              <a:rPr lang="en-GB" b="1" dirty="0" smtClean="0">
                <a:solidFill>
                  <a:schemeClr val="bg1"/>
                </a:solidFill>
              </a:rPr>
              <a:t>231-8;  </a:t>
            </a:r>
            <a:r>
              <a:rPr lang="en-GB" b="1" dirty="0" err="1" smtClean="0">
                <a:solidFill>
                  <a:schemeClr val="bg1"/>
                </a:solidFill>
              </a:rPr>
              <a:t>Circ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Heart Fail 2010;3(1):132-9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588000" y="190500"/>
            <a:ext cx="1397000" cy="1231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9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58700" y="2114550"/>
            <a:ext cx="1159054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 smtClean="0"/>
              <a:t>An </a:t>
            </a:r>
            <a:r>
              <a:rPr lang="en-US" sz="3600" b="1" dirty="0"/>
              <a:t>observational, cross-sectional study </a:t>
            </a:r>
            <a:r>
              <a:rPr lang="en-US" sz="3600" b="1" dirty="0" smtClean="0"/>
              <a:t>was conducted </a:t>
            </a:r>
          </a:p>
          <a:p>
            <a:pPr algn="ctr"/>
            <a:r>
              <a:rPr lang="en-US" sz="3600" b="1" dirty="0" smtClean="0"/>
              <a:t>at </a:t>
            </a:r>
            <a:r>
              <a:rPr lang="en-US" sz="3600" b="1" dirty="0"/>
              <a:t>the </a:t>
            </a:r>
            <a:r>
              <a:rPr lang="en-US" sz="3600" b="1" dirty="0" smtClean="0"/>
              <a:t>Joana </a:t>
            </a:r>
            <a:r>
              <a:rPr lang="en-US" sz="3600" b="1" dirty="0"/>
              <a:t>de </a:t>
            </a:r>
            <a:r>
              <a:rPr lang="en-US" sz="3600" b="1" dirty="0" err="1"/>
              <a:t>Gusmao</a:t>
            </a:r>
            <a:r>
              <a:rPr lang="en-US" sz="3600" b="1" dirty="0"/>
              <a:t> Children's Hospital, Santa Catarina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Health </a:t>
            </a:r>
            <a:r>
              <a:rPr lang="en-US" sz="3600" b="1" dirty="0"/>
              <a:t>State Secretary, </a:t>
            </a:r>
            <a:r>
              <a:rPr lang="en-US" sz="3600" b="1" dirty="0" smtClean="0"/>
              <a:t>Brazil. </a:t>
            </a:r>
          </a:p>
          <a:p>
            <a:pPr algn="ctr"/>
            <a:r>
              <a:rPr lang="en-US" sz="3600" b="1" dirty="0" smtClean="0"/>
              <a:t>Convenience </a:t>
            </a:r>
            <a:r>
              <a:rPr lang="en-US" sz="3600" b="1" dirty="0"/>
              <a:t>and not probabilistic </a:t>
            </a:r>
            <a:r>
              <a:rPr lang="en-US" sz="3600" b="1" dirty="0" smtClean="0"/>
              <a:t>sample.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pt-BR" sz="3600" b="1" dirty="0"/>
          </a:p>
        </p:txBody>
      </p:sp>
      <p:sp>
        <p:nvSpPr>
          <p:cNvPr id="4" name="Retângulo 3"/>
          <p:cNvSpPr/>
          <p:nvPr/>
        </p:nvSpPr>
        <p:spPr>
          <a:xfrm>
            <a:off x="2005341" y="6097520"/>
            <a:ext cx="100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</a:t>
            </a:r>
            <a:r>
              <a:rPr lang="pt-BR" b="1" dirty="0" err="1" smtClean="0">
                <a:solidFill>
                  <a:srgbClr val="FF0000"/>
                </a:solidFill>
              </a:rPr>
              <a:t>Silva,ML</a:t>
            </a:r>
            <a:r>
              <a:rPr lang="pt-BR" b="1" dirty="0" smtClean="0">
                <a:solidFill>
                  <a:srgbClr val="FF0000"/>
                </a:solidFill>
              </a:rPr>
              <a:t> et al. </a:t>
            </a:r>
            <a:r>
              <a:rPr lang="pt-BR" b="1" dirty="0" err="1" smtClean="0">
                <a:solidFill>
                  <a:srgbClr val="FF0000"/>
                </a:solidFill>
              </a:rPr>
              <a:t>Biventricular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diastolic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function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assessed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by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Doppler </a:t>
            </a:r>
            <a:r>
              <a:rPr lang="pt-BR" b="1" dirty="0" err="1" smtClean="0">
                <a:solidFill>
                  <a:srgbClr val="FF0000"/>
                </a:solidFill>
              </a:rPr>
              <a:t>echocardiogram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in </a:t>
            </a:r>
            <a:r>
              <a:rPr lang="pt-BR" b="1" dirty="0" err="1">
                <a:solidFill>
                  <a:srgbClr val="FF0000"/>
                </a:solidFill>
              </a:rPr>
              <a:t>children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vertically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infected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with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human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immunodeficiency</a:t>
            </a:r>
            <a:r>
              <a:rPr lang="pt-BR" b="1" dirty="0" smtClean="0">
                <a:solidFill>
                  <a:srgbClr val="FF0000"/>
                </a:solidFill>
              </a:rPr>
              <a:t> vírus.  J </a:t>
            </a:r>
            <a:r>
              <a:rPr lang="pt-BR" b="1" dirty="0" err="1" smtClean="0">
                <a:solidFill>
                  <a:srgbClr val="FF0000"/>
                </a:solidFill>
              </a:rPr>
              <a:t>Pediatr</a:t>
            </a:r>
            <a:r>
              <a:rPr lang="pt-BR" b="1" dirty="0" smtClean="0">
                <a:solidFill>
                  <a:srgbClr val="FF0000"/>
                </a:solidFill>
              </a:rPr>
              <a:t> (Rio J). 2014;90(4);403-407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18395" y="1074058"/>
            <a:ext cx="10110781" cy="5078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 smtClean="0"/>
              <a:t>94 </a:t>
            </a:r>
            <a:r>
              <a:rPr lang="en-US" sz="3600" b="1" dirty="0"/>
              <a:t>symptomatic </a:t>
            </a:r>
            <a:r>
              <a:rPr lang="en-US" sz="3600" b="1" dirty="0" smtClean="0"/>
              <a:t>(</a:t>
            </a:r>
            <a:r>
              <a:rPr lang="en-US" sz="3600" b="1" dirty="0"/>
              <a:t>CDC classes A, B or C) </a:t>
            </a:r>
            <a:r>
              <a:rPr lang="en-US" sz="3600" b="1" dirty="0" smtClean="0"/>
              <a:t>vertically </a:t>
            </a:r>
          </a:p>
          <a:p>
            <a:pPr algn="ctr"/>
            <a:r>
              <a:rPr lang="en-US" sz="3600" b="1" dirty="0" smtClean="0"/>
              <a:t>HIV-infected children. </a:t>
            </a:r>
            <a:endParaRPr lang="en-US" sz="3600" b="1" dirty="0" smtClean="0"/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Age:</a:t>
            </a:r>
            <a:r>
              <a:rPr lang="en-US" sz="3600" b="1" dirty="0" smtClean="0"/>
              <a:t> 20.3 to </a:t>
            </a:r>
            <a:r>
              <a:rPr lang="en-US" sz="3600" b="1" dirty="0"/>
              <a:t>170.6 </a:t>
            </a:r>
            <a:r>
              <a:rPr lang="en-US" sz="3600" b="1" dirty="0" smtClean="0"/>
              <a:t>months </a:t>
            </a:r>
          </a:p>
          <a:p>
            <a:pPr algn="ctr"/>
            <a:r>
              <a:rPr lang="en-US" sz="3600" b="1" dirty="0" smtClean="0"/>
              <a:t> </a:t>
            </a:r>
            <a:r>
              <a:rPr lang="en-US" sz="3600" b="1" dirty="0"/>
              <a:t>(mean 69.7 months</a:t>
            </a:r>
            <a:r>
              <a:rPr lang="en-US" sz="3600" b="1" dirty="0" smtClean="0"/>
              <a:t>).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Sex:</a:t>
            </a:r>
            <a:r>
              <a:rPr lang="en-US" sz="3600" b="1" dirty="0" smtClean="0"/>
              <a:t> </a:t>
            </a:r>
            <a:r>
              <a:rPr lang="en-US" sz="3600" b="1" dirty="0"/>
              <a:t>52 (55.0%) </a:t>
            </a:r>
            <a:r>
              <a:rPr lang="en-US" sz="3600" b="1" dirty="0" smtClean="0"/>
              <a:t>males. </a:t>
            </a:r>
            <a:endParaRPr lang="pt-BR" sz="3600" b="1" dirty="0"/>
          </a:p>
          <a:p>
            <a:pPr algn="ctr"/>
            <a:endParaRPr 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8488724" y="63554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 </a:t>
            </a:r>
            <a:r>
              <a:rPr lang="pt-BR" b="1" dirty="0" err="1" smtClean="0">
                <a:solidFill>
                  <a:srgbClr val="FF0000"/>
                </a:solidFill>
              </a:rPr>
              <a:t>Pediatr</a:t>
            </a:r>
            <a:r>
              <a:rPr lang="pt-BR" b="1" dirty="0" smtClean="0">
                <a:solidFill>
                  <a:srgbClr val="FF0000"/>
                </a:solidFill>
              </a:rPr>
              <a:t> (Rio J). </a:t>
            </a:r>
            <a:r>
              <a:rPr lang="pt-BR" b="1" dirty="0">
                <a:solidFill>
                  <a:srgbClr val="FF0000"/>
                </a:solidFill>
              </a:rPr>
              <a:t>2014;90(4):403-407</a:t>
            </a:r>
          </a:p>
        </p:txBody>
      </p:sp>
    </p:spTree>
    <p:extLst>
      <p:ext uri="{BB962C8B-B14F-4D97-AF65-F5344CB8AC3E}">
        <p14:creationId xmlns:p14="http://schemas.microsoft.com/office/powerpoint/2010/main" val="31376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941499" y="376894"/>
            <a:ext cx="1040009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/>
              <a:t>Two diastolic cardiac function variables were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evaluated:</a:t>
            </a:r>
          </a:p>
          <a:p>
            <a:pPr algn="ctr"/>
            <a:r>
              <a:rPr lang="en-US" sz="4000" b="1" dirty="0" smtClean="0"/>
              <a:t>Left </a:t>
            </a:r>
            <a:r>
              <a:rPr lang="en-US" sz="4000" b="1" dirty="0"/>
              <a:t>and right </a:t>
            </a:r>
            <a:r>
              <a:rPr lang="en-US" sz="4000" b="1" dirty="0" smtClean="0"/>
              <a:t>ventricular  </a:t>
            </a:r>
            <a:r>
              <a:rPr lang="en-US" sz="4000" b="1" dirty="0"/>
              <a:t>filling,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represented </a:t>
            </a:r>
            <a:r>
              <a:rPr lang="en-US" sz="4000" b="1" dirty="0"/>
              <a:t>by the E/A ratio of </a:t>
            </a:r>
            <a:r>
              <a:rPr lang="en-US" sz="4000" b="1" dirty="0" smtClean="0"/>
              <a:t>the </a:t>
            </a:r>
          </a:p>
          <a:p>
            <a:pPr algn="ctr"/>
            <a:r>
              <a:rPr lang="en-US" sz="4000" b="1" dirty="0" smtClean="0"/>
              <a:t>mitral </a:t>
            </a:r>
            <a:r>
              <a:rPr lang="en-US" sz="4000" b="1" dirty="0"/>
              <a:t>and tricuspid </a:t>
            </a:r>
            <a:r>
              <a:rPr lang="en-US" sz="4000" b="1" dirty="0" smtClean="0"/>
              <a:t>Doppler </a:t>
            </a:r>
            <a:r>
              <a:rPr lang="en-US" sz="4000" b="1" dirty="0"/>
              <a:t>waveforms. </a:t>
            </a:r>
            <a:endParaRPr lang="pt-BR" sz="4000" b="1" dirty="0"/>
          </a:p>
        </p:txBody>
      </p:sp>
      <p:cxnSp>
        <p:nvCxnSpPr>
          <p:cNvPr id="4" name="Conector reto 3"/>
          <p:cNvCxnSpPr/>
          <p:nvPr/>
        </p:nvCxnSpPr>
        <p:spPr>
          <a:xfrm flipV="1">
            <a:off x="254668" y="5752432"/>
            <a:ext cx="5582653" cy="24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ângulo isósceles 4"/>
          <p:cNvSpPr/>
          <p:nvPr/>
        </p:nvSpPr>
        <p:spPr>
          <a:xfrm>
            <a:off x="1247942" y="3996491"/>
            <a:ext cx="830179" cy="17686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>
            <a:off x="2114216" y="4574008"/>
            <a:ext cx="740867" cy="117909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495357" y="359764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321272" y="415623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50607" y="4470723"/>
            <a:ext cx="19921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E/A </a:t>
            </a:r>
            <a:r>
              <a:rPr lang="pt-BR" sz="2400" b="1" dirty="0" err="1" smtClean="0"/>
              <a:t>ratio</a:t>
            </a:r>
            <a:r>
              <a:rPr lang="pt-BR" sz="2400" b="1" dirty="0" smtClean="0"/>
              <a:t> &gt; 1,0</a:t>
            </a:r>
            <a:endParaRPr lang="pt-BR" sz="2400" b="1" dirty="0"/>
          </a:p>
        </p:txBody>
      </p:sp>
      <p:sp>
        <p:nvSpPr>
          <p:cNvPr id="10" name="Retângulo 9"/>
          <p:cNvSpPr/>
          <p:nvPr/>
        </p:nvSpPr>
        <p:spPr>
          <a:xfrm>
            <a:off x="162838" y="112734"/>
            <a:ext cx="11887200" cy="658869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6299868" y="5727032"/>
            <a:ext cx="5582653" cy="24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ângulo isósceles 12"/>
          <p:cNvSpPr/>
          <p:nvPr/>
        </p:nvSpPr>
        <p:spPr>
          <a:xfrm>
            <a:off x="6908800" y="4574008"/>
            <a:ext cx="1087521" cy="1153025"/>
          </a:xfrm>
          <a:prstGeom prst="triangle">
            <a:avLst>
              <a:gd name="adj" fmla="val 48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>
            <a:off x="7996321" y="3995596"/>
            <a:ext cx="998621" cy="171940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328372" y="362283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568807" y="4442534"/>
            <a:ext cx="199214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E/A </a:t>
            </a:r>
            <a:r>
              <a:rPr lang="pt-BR" sz="2400" b="1" dirty="0" err="1" smtClean="0"/>
              <a:t>ratio</a:t>
            </a:r>
            <a:r>
              <a:rPr lang="pt-BR" sz="2400" b="1" dirty="0" smtClean="0"/>
              <a:t> &lt; 1,0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257356" y="417584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288407" y="6007423"/>
            <a:ext cx="135325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NORMAL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333607" y="6020123"/>
            <a:ext cx="17123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ABNORMAL</a:t>
            </a:r>
            <a:endParaRPr lang="pt-BR" sz="2400" b="1" dirty="0"/>
          </a:p>
        </p:txBody>
      </p:sp>
      <p:sp>
        <p:nvSpPr>
          <p:cNvPr id="20" name="Retângulo 19"/>
          <p:cNvSpPr/>
          <p:nvPr/>
        </p:nvSpPr>
        <p:spPr>
          <a:xfrm>
            <a:off x="8615724" y="65205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J </a:t>
            </a:r>
            <a:r>
              <a:rPr lang="pt-BR" b="1" dirty="0" err="1" smtClean="0">
                <a:solidFill>
                  <a:schemeClr val="accent2"/>
                </a:solidFill>
              </a:rPr>
              <a:t>Pediatr</a:t>
            </a:r>
            <a:r>
              <a:rPr lang="pt-BR" b="1" dirty="0" smtClean="0">
                <a:solidFill>
                  <a:schemeClr val="accent2"/>
                </a:solidFill>
              </a:rPr>
              <a:t> (Rio J). </a:t>
            </a:r>
            <a:r>
              <a:rPr lang="pt-BR" b="1" dirty="0">
                <a:solidFill>
                  <a:schemeClr val="accent2"/>
                </a:solidFill>
              </a:rPr>
              <a:t>2014;90(4):403-407</a:t>
            </a:r>
          </a:p>
        </p:txBody>
      </p:sp>
    </p:spTree>
    <p:extLst>
      <p:ext uri="{BB962C8B-B14F-4D97-AF65-F5344CB8AC3E}">
        <p14:creationId xmlns:p14="http://schemas.microsoft.com/office/powerpoint/2010/main" val="18844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47071" y="1020349"/>
            <a:ext cx="11109130" cy="5016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b="1" dirty="0" smtClean="0"/>
              <a:t>In </a:t>
            </a:r>
            <a:r>
              <a:rPr lang="en-GB" sz="4000" b="1" dirty="0"/>
              <a:t>the left heart side, there was a predominance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of </a:t>
            </a:r>
            <a:r>
              <a:rPr lang="en-GB" sz="4000" b="1" dirty="0"/>
              <a:t>the myocardial </a:t>
            </a:r>
            <a:r>
              <a:rPr lang="en-GB" sz="4000" b="1" dirty="0" smtClean="0"/>
              <a:t>compliance impairment</a:t>
            </a:r>
          </a:p>
          <a:p>
            <a:pPr algn="ctr"/>
            <a:r>
              <a:rPr lang="en-GB" sz="4000" b="1" dirty="0" smtClean="0"/>
              <a:t> (</a:t>
            </a:r>
            <a:r>
              <a:rPr lang="en-GB" sz="4000" b="1" dirty="0">
                <a:solidFill>
                  <a:srgbClr val="FF0000"/>
                </a:solidFill>
              </a:rPr>
              <a:t>28.0% </a:t>
            </a:r>
            <a:r>
              <a:rPr lang="en-GB" sz="4000" b="1" dirty="0"/>
              <a:t>and 95%CI, 18.9% to 37.1</a:t>
            </a:r>
            <a:r>
              <a:rPr lang="en-GB" sz="4000" b="1" dirty="0" smtClean="0"/>
              <a:t>%)</a:t>
            </a:r>
          </a:p>
          <a:p>
            <a:pPr algn="ctr"/>
            <a:r>
              <a:rPr lang="en-GB" sz="4000" b="1" dirty="0" smtClean="0"/>
              <a:t> </a:t>
            </a:r>
            <a:r>
              <a:rPr lang="en-GB" sz="4000" b="1" dirty="0"/>
              <a:t>versus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the abnormal  relaxation</a:t>
            </a:r>
          </a:p>
          <a:p>
            <a:pPr algn="ctr"/>
            <a:r>
              <a:rPr lang="en-GB" sz="4000" b="1" dirty="0" smtClean="0"/>
              <a:t> (</a:t>
            </a:r>
            <a:r>
              <a:rPr lang="en-GB" sz="4000" b="1" dirty="0">
                <a:solidFill>
                  <a:srgbClr val="FF0000"/>
                </a:solidFill>
              </a:rPr>
              <a:t>10.7%</a:t>
            </a:r>
            <a:r>
              <a:rPr lang="en-GB" sz="4000" b="1" dirty="0"/>
              <a:t> and 95% Cl, 4.4% to 17.0%). </a:t>
            </a:r>
            <a:endParaRPr lang="pt-BR" sz="4000" b="1" dirty="0"/>
          </a:p>
          <a:p>
            <a:pPr algn="ctr"/>
            <a:endParaRPr lang="pt-BR" sz="4000" b="1" dirty="0"/>
          </a:p>
        </p:txBody>
      </p:sp>
      <p:sp>
        <p:nvSpPr>
          <p:cNvPr id="6" name="Retângulo 5"/>
          <p:cNvSpPr/>
          <p:nvPr/>
        </p:nvSpPr>
        <p:spPr>
          <a:xfrm>
            <a:off x="8488724" y="63554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 </a:t>
            </a:r>
            <a:r>
              <a:rPr lang="pt-BR" b="1" dirty="0" err="1" smtClean="0">
                <a:solidFill>
                  <a:srgbClr val="FF0000"/>
                </a:solidFill>
              </a:rPr>
              <a:t>Pediatr</a:t>
            </a:r>
            <a:r>
              <a:rPr lang="pt-BR" b="1" dirty="0" smtClean="0">
                <a:solidFill>
                  <a:srgbClr val="FF0000"/>
                </a:solidFill>
              </a:rPr>
              <a:t> (Rio J). </a:t>
            </a:r>
            <a:r>
              <a:rPr lang="pt-BR" b="1" dirty="0">
                <a:solidFill>
                  <a:srgbClr val="FF0000"/>
                </a:solidFill>
              </a:rPr>
              <a:t>2014;90(4):403-407</a:t>
            </a:r>
          </a:p>
        </p:txBody>
      </p:sp>
    </p:spTree>
    <p:extLst>
      <p:ext uri="{BB962C8B-B14F-4D97-AF65-F5344CB8AC3E}">
        <p14:creationId xmlns:p14="http://schemas.microsoft.com/office/powerpoint/2010/main" val="35773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03117" y="1393371"/>
            <a:ext cx="11369779" cy="44012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4000" b="1" dirty="0"/>
              <a:t>In the right heart side, the situation was reversed</a:t>
            </a:r>
            <a:r>
              <a:rPr lang="en-GB" sz="4000" b="1" dirty="0" smtClean="0"/>
              <a:t>,</a:t>
            </a:r>
          </a:p>
          <a:p>
            <a:pPr algn="ctr"/>
            <a:r>
              <a:rPr lang="en-GB" sz="4000" b="1" dirty="0" smtClean="0"/>
              <a:t> </a:t>
            </a:r>
            <a:r>
              <a:rPr lang="en-GB" sz="4000" b="1" dirty="0"/>
              <a:t>and </a:t>
            </a:r>
            <a:r>
              <a:rPr lang="pt-BR" sz="4000" b="1" dirty="0" err="1" smtClean="0"/>
              <a:t>was</a:t>
            </a:r>
            <a:r>
              <a:rPr lang="pt-BR" sz="4000" b="1" dirty="0" smtClean="0"/>
              <a:t> evidente </a:t>
            </a:r>
            <a:r>
              <a:rPr lang="en-GB" sz="4000" b="1" dirty="0" smtClean="0"/>
              <a:t>a </a:t>
            </a:r>
            <a:r>
              <a:rPr lang="en-GB" sz="4000" b="1" dirty="0"/>
              <a:t>slight </a:t>
            </a:r>
            <a:r>
              <a:rPr lang="en-GB" sz="4000" b="1" dirty="0" smtClean="0"/>
              <a:t>predominance </a:t>
            </a:r>
            <a:r>
              <a:rPr lang="en-GB" sz="4000" b="1" dirty="0"/>
              <a:t>of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the </a:t>
            </a:r>
            <a:r>
              <a:rPr lang="en-GB" sz="4000" b="1" dirty="0"/>
              <a:t>abnormal relaxation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(</a:t>
            </a:r>
            <a:r>
              <a:rPr lang="en-GB" sz="4000" b="1" dirty="0">
                <a:solidFill>
                  <a:srgbClr val="FF0000"/>
                </a:solidFill>
              </a:rPr>
              <a:t>16.3%</a:t>
            </a:r>
            <a:r>
              <a:rPr lang="en-GB" sz="4000" b="1" dirty="0"/>
              <a:t> and </a:t>
            </a:r>
            <a:r>
              <a:rPr lang="en-GB" sz="4000" b="1" dirty="0" smtClean="0"/>
              <a:t>95</a:t>
            </a:r>
            <a:r>
              <a:rPr lang="en-GB" sz="4000" b="1" dirty="0"/>
              <a:t>% Cl, 8.7% to 23.7</a:t>
            </a:r>
            <a:r>
              <a:rPr lang="en-GB" sz="4000" b="1" dirty="0" smtClean="0"/>
              <a:t>%)</a:t>
            </a:r>
          </a:p>
          <a:p>
            <a:pPr algn="ctr"/>
            <a:r>
              <a:rPr lang="en-GB" sz="4000" b="1" dirty="0" smtClean="0"/>
              <a:t> in </a:t>
            </a:r>
            <a:r>
              <a:rPr lang="en-GB" sz="4000" b="1" dirty="0"/>
              <a:t>comparison to the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myocardial compliance impairment </a:t>
            </a:r>
          </a:p>
          <a:p>
            <a:pPr algn="ctr"/>
            <a:r>
              <a:rPr lang="en-GB" sz="4000" b="1" dirty="0" smtClean="0"/>
              <a:t>(</a:t>
            </a:r>
            <a:r>
              <a:rPr lang="en-GB" sz="4000" b="1" dirty="0">
                <a:solidFill>
                  <a:srgbClr val="FF0000"/>
                </a:solidFill>
              </a:rPr>
              <a:t>13.1%</a:t>
            </a:r>
            <a:r>
              <a:rPr lang="en-GB" sz="4000" b="1" dirty="0"/>
              <a:t> and 95% CI, 6.2% to 20.0</a:t>
            </a:r>
            <a:r>
              <a:rPr lang="en-GB" sz="4000" b="1" dirty="0" smtClean="0"/>
              <a:t>%)</a:t>
            </a:r>
            <a:endParaRPr lang="pt-BR" sz="4000" b="1" dirty="0"/>
          </a:p>
        </p:txBody>
      </p:sp>
      <p:sp>
        <p:nvSpPr>
          <p:cNvPr id="6" name="Retângulo 5"/>
          <p:cNvSpPr/>
          <p:nvPr/>
        </p:nvSpPr>
        <p:spPr>
          <a:xfrm>
            <a:off x="8488724" y="63554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 </a:t>
            </a:r>
            <a:r>
              <a:rPr lang="pt-BR" b="1" dirty="0" err="1" smtClean="0">
                <a:solidFill>
                  <a:srgbClr val="FF0000"/>
                </a:solidFill>
              </a:rPr>
              <a:t>Pediatr</a:t>
            </a:r>
            <a:r>
              <a:rPr lang="pt-BR" b="1" dirty="0" smtClean="0">
                <a:solidFill>
                  <a:srgbClr val="FF0000"/>
                </a:solidFill>
              </a:rPr>
              <a:t> (Rio J). </a:t>
            </a:r>
            <a:r>
              <a:rPr lang="pt-BR" b="1" dirty="0">
                <a:solidFill>
                  <a:srgbClr val="FF0000"/>
                </a:solidFill>
              </a:rPr>
              <a:t>2014;90(4):403-407</a:t>
            </a:r>
          </a:p>
        </p:txBody>
      </p:sp>
    </p:spTree>
    <p:extLst>
      <p:ext uri="{BB962C8B-B14F-4D97-AF65-F5344CB8AC3E}">
        <p14:creationId xmlns:p14="http://schemas.microsoft.com/office/powerpoint/2010/main" val="26214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39672" y="769265"/>
            <a:ext cx="11519948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 b="1" dirty="0"/>
              <a:t>From the </a:t>
            </a:r>
            <a:r>
              <a:rPr lang="en-GB" sz="3600" b="1" dirty="0" err="1"/>
              <a:t>physiopathologic</a:t>
            </a:r>
            <a:r>
              <a:rPr lang="en-GB" sz="3600" b="1" dirty="0"/>
              <a:t> standpoint,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the </a:t>
            </a:r>
            <a:r>
              <a:rPr lang="en-GB" sz="3600" b="1" dirty="0">
                <a:solidFill>
                  <a:srgbClr val="FF0000"/>
                </a:solidFill>
              </a:rPr>
              <a:t>abnormal relaxation </a:t>
            </a:r>
            <a:r>
              <a:rPr lang="en-GB" sz="3600" b="1" dirty="0" smtClean="0"/>
              <a:t>represents </a:t>
            </a:r>
            <a:r>
              <a:rPr lang="en-GB" sz="3600" b="1" dirty="0"/>
              <a:t>an impairment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of </a:t>
            </a:r>
            <a:r>
              <a:rPr lang="en-GB" sz="3600" b="1" dirty="0"/>
              <a:t>myocardial relaxation and/or </a:t>
            </a:r>
            <a:r>
              <a:rPr lang="en-GB" sz="3600" b="1" dirty="0" smtClean="0"/>
              <a:t>filling </a:t>
            </a:r>
            <a:r>
              <a:rPr lang="en-GB" sz="3600" b="1" dirty="0"/>
              <a:t>dynamics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of ventricles </a:t>
            </a:r>
            <a:r>
              <a:rPr lang="en-GB" sz="3600" b="1" dirty="0"/>
              <a:t>and is an early </a:t>
            </a:r>
            <a:r>
              <a:rPr lang="en-GB" sz="3600" b="1" dirty="0" smtClean="0"/>
              <a:t>and reversible </a:t>
            </a:r>
          </a:p>
          <a:p>
            <a:pPr algn="ctr"/>
            <a:r>
              <a:rPr lang="en-GB" sz="3600" b="1" dirty="0" smtClean="0"/>
              <a:t>stage </a:t>
            </a:r>
            <a:r>
              <a:rPr lang="en-GB" sz="3600" b="1" dirty="0"/>
              <a:t>in the scope of the diastolic </a:t>
            </a:r>
            <a:r>
              <a:rPr lang="en-GB" sz="3600" b="1" dirty="0" smtClean="0"/>
              <a:t>dysfunction</a:t>
            </a:r>
            <a:r>
              <a:rPr lang="en-GB" sz="3600" b="1" dirty="0"/>
              <a:t>. </a:t>
            </a:r>
            <a:endParaRPr lang="en-GB" sz="3600" b="1" dirty="0" smtClean="0"/>
          </a:p>
          <a:p>
            <a:pPr algn="ctr"/>
            <a:endParaRPr lang="en-GB" sz="36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However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, the </a:t>
            </a:r>
            <a:r>
              <a:rPr lang="en-GB" sz="3600" b="1" dirty="0" smtClean="0">
                <a:solidFill>
                  <a:srgbClr val="FF0000"/>
                </a:solidFill>
              </a:rPr>
              <a:t>myocardial compliance impairment 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is 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due</a:t>
            </a:r>
          </a:p>
          <a:p>
            <a:pPr algn="ctr"/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a more 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aggressive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injury of the 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myocardium,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sometimes </a:t>
            </a:r>
            <a:endParaRPr lang="en-GB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with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fibrosis, and may not be 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reversible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in some instances. </a:t>
            </a:r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88724" y="64316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 </a:t>
            </a:r>
            <a:r>
              <a:rPr lang="pt-BR" b="1" dirty="0" err="1" smtClean="0">
                <a:solidFill>
                  <a:srgbClr val="FF0000"/>
                </a:solidFill>
              </a:rPr>
              <a:t>Pediatr</a:t>
            </a:r>
            <a:r>
              <a:rPr lang="pt-BR" b="1" dirty="0" smtClean="0">
                <a:solidFill>
                  <a:srgbClr val="FF0000"/>
                </a:solidFill>
              </a:rPr>
              <a:t> (Rio J). </a:t>
            </a:r>
            <a:r>
              <a:rPr lang="pt-BR" b="1" dirty="0">
                <a:solidFill>
                  <a:srgbClr val="FF0000"/>
                </a:solidFill>
              </a:rPr>
              <a:t>2014;90(4):403-407</a:t>
            </a:r>
          </a:p>
        </p:txBody>
      </p:sp>
    </p:spTree>
    <p:extLst>
      <p:ext uri="{BB962C8B-B14F-4D97-AF65-F5344CB8AC3E}">
        <p14:creationId xmlns:p14="http://schemas.microsoft.com/office/powerpoint/2010/main" val="37601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b="1" u="sng" dirty="0" smtClean="0">
              <a:solidFill>
                <a:srgbClr val="FF0000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b="1" u="sng" dirty="0">
              <a:solidFill>
                <a:srgbClr val="FF0000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b="1" u="sng" dirty="0" smtClean="0">
              <a:solidFill>
                <a:srgbClr val="FF0000"/>
              </a:solidFill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GB" sz="4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Why differences in the type of diastolic dysfunction 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between </a:t>
            </a:r>
            <a:r>
              <a:rPr lang="en-GB" sz="4000" b="1" dirty="0">
                <a:solidFill>
                  <a:srgbClr val="FF0000"/>
                </a:solidFill>
              </a:rPr>
              <a:t>the left and right ventricles exist is a question 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that remains to be clarified.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4058" y="964431"/>
            <a:ext cx="11365804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Therefore, it appears that the left myocardium is more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susceptible to </a:t>
            </a:r>
            <a:r>
              <a:rPr lang="en-GB" sz="3600" b="1" dirty="0"/>
              <a:t>the aggression, regardless the causal agent,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or </a:t>
            </a:r>
            <a:r>
              <a:rPr lang="en-GB" sz="3600" b="1" dirty="0"/>
              <a:t>it is affected early </a:t>
            </a:r>
            <a:r>
              <a:rPr lang="en-GB" sz="3600" b="1" dirty="0" smtClean="0"/>
              <a:t>during </a:t>
            </a:r>
            <a:r>
              <a:rPr lang="en-GB" sz="3600" b="1" dirty="0"/>
              <a:t>the </a:t>
            </a:r>
            <a:r>
              <a:rPr lang="en-GB" sz="3600" b="1" dirty="0" smtClean="0"/>
              <a:t>disease </a:t>
            </a:r>
            <a:r>
              <a:rPr lang="en-GB" sz="3600" b="1" dirty="0" smtClean="0"/>
              <a:t>progression.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8564924" y="64189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J </a:t>
            </a:r>
            <a:r>
              <a:rPr lang="pt-BR" b="1" dirty="0" err="1" smtClean="0">
                <a:solidFill>
                  <a:schemeClr val="accent2"/>
                </a:solidFill>
              </a:rPr>
              <a:t>Pediatr</a:t>
            </a:r>
            <a:r>
              <a:rPr lang="pt-BR" b="1" dirty="0" smtClean="0">
                <a:solidFill>
                  <a:schemeClr val="accent2"/>
                </a:solidFill>
              </a:rPr>
              <a:t> (Rio J). </a:t>
            </a:r>
            <a:r>
              <a:rPr lang="pt-BR" b="1" dirty="0">
                <a:solidFill>
                  <a:schemeClr val="accent2"/>
                </a:solidFill>
              </a:rPr>
              <a:t>2014;90(4):403-407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600" y="3378200"/>
            <a:ext cx="11772900" cy="25908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228600" y="1066800"/>
            <a:ext cx="673100" cy="5461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9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09624" y="2278742"/>
            <a:ext cx="11998414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The exploratory procedures (factorial analysis and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multiple correspondence analysis) to </a:t>
            </a:r>
            <a:r>
              <a:rPr lang="en-GB" sz="3600" b="1" dirty="0"/>
              <a:t>evaluate </a:t>
            </a:r>
            <a:r>
              <a:rPr lang="en-GB" sz="3600" b="1" dirty="0" smtClean="0"/>
              <a:t>correlations </a:t>
            </a:r>
          </a:p>
          <a:p>
            <a:pPr algn="ctr"/>
            <a:r>
              <a:rPr lang="en-GB" sz="3600" b="1" dirty="0" smtClean="0"/>
              <a:t> between  </a:t>
            </a:r>
            <a:r>
              <a:rPr lang="en-GB" sz="3600" b="1" dirty="0"/>
              <a:t>variables did not show </a:t>
            </a:r>
            <a:r>
              <a:rPr lang="en-GB" sz="3600" b="1" dirty="0" smtClean="0"/>
              <a:t>evidence </a:t>
            </a:r>
            <a:r>
              <a:rPr lang="en-GB" sz="3600" b="1" dirty="0"/>
              <a:t>of any association</a:t>
            </a:r>
            <a:r>
              <a:rPr lang="en-GB" sz="3600" b="1" dirty="0" smtClean="0"/>
              <a:t>,</a:t>
            </a:r>
          </a:p>
          <a:p>
            <a:pPr algn="ctr"/>
            <a:r>
              <a:rPr lang="en-GB" sz="3600" b="1" dirty="0" smtClean="0"/>
              <a:t> </a:t>
            </a:r>
            <a:r>
              <a:rPr lang="en-GB" sz="3600" b="1" dirty="0"/>
              <a:t>despite some suggestions from the table </a:t>
            </a:r>
            <a:endParaRPr lang="en-GB" sz="3600" b="1" dirty="0" smtClean="0"/>
          </a:p>
          <a:p>
            <a:pPr algn="ctr"/>
            <a:r>
              <a:rPr lang="en-GB" sz="3600" b="1" dirty="0" smtClean="0"/>
              <a:t>of </a:t>
            </a:r>
            <a:r>
              <a:rPr lang="en-GB" sz="3600" b="1" dirty="0"/>
              <a:t>frequency analysis.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8488724" y="64316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J </a:t>
            </a:r>
            <a:r>
              <a:rPr lang="pt-BR" b="1" dirty="0" err="1" smtClean="0">
                <a:solidFill>
                  <a:srgbClr val="FF0000"/>
                </a:solidFill>
              </a:rPr>
              <a:t>Pediatr</a:t>
            </a:r>
            <a:r>
              <a:rPr lang="pt-BR" b="1" dirty="0" smtClean="0">
                <a:solidFill>
                  <a:srgbClr val="FF0000"/>
                </a:solidFill>
              </a:rPr>
              <a:t> (Rio J). </a:t>
            </a:r>
            <a:r>
              <a:rPr lang="pt-BR" b="1" dirty="0">
                <a:solidFill>
                  <a:srgbClr val="FF0000"/>
                </a:solidFill>
              </a:rPr>
              <a:t>2014;90(4):403-407</a:t>
            </a:r>
          </a:p>
        </p:txBody>
      </p:sp>
    </p:spTree>
    <p:extLst>
      <p:ext uri="{BB962C8B-B14F-4D97-AF65-F5344CB8AC3E}">
        <p14:creationId xmlns:p14="http://schemas.microsoft.com/office/powerpoint/2010/main" val="41400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82701" y="2758961"/>
            <a:ext cx="10785901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3600" b="1" dirty="0">
                <a:solidFill>
                  <a:srgbClr val="FF0000"/>
                </a:solidFill>
              </a:rPr>
              <a:t>Thus, the findings of biventricular diastolic dysfunction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may </a:t>
            </a:r>
            <a:r>
              <a:rPr lang="en-GB" sz="3600" b="1" dirty="0">
                <a:solidFill>
                  <a:srgbClr val="FF0000"/>
                </a:solidFill>
              </a:rPr>
              <a:t>be an expression </a:t>
            </a:r>
            <a:r>
              <a:rPr lang="en-GB" sz="3600" b="1" dirty="0" smtClean="0">
                <a:solidFill>
                  <a:srgbClr val="FF0000"/>
                </a:solidFill>
              </a:rPr>
              <a:t>of </a:t>
            </a:r>
            <a:r>
              <a:rPr lang="en-GB" sz="3600" b="1" dirty="0">
                <a:solidFill>
                  <a:srgbClr val="FF0000"/>
                </a:solidFill>
              </a:rPr>
              <a:t>an isolated direct or indirect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action </a:t>
            </a:r>
            <a:r>
              <a:rPr lang="en-GB" sz="3600" b="1" dirty="0">
                <a:solidFill>
                  <a:srgbClr val="FF0000"/>
                </a:solidFill>
              </a:rPr>
              <a:t>of the HIV with no influence of any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algn="r"/>
            <a:r>
              <a:rPr lang="en-GB" sz="3600" b="1" dirty="0" smtClean="0">
                <a:solidFill>
                  <a:srgbClr val="FF0000"/>
                </a:solidFill>
              </a:rPr>
              <a:t>other </a:t>
            </a:r>
            <a:r>
              <a:rPr lang="en-GB" sz="3600" b="1" dirty="0">
                <a:solidFill>
                  <a:srgbClr val="FF0000"/>
                </a:solidFill>
              </a:rPr>
              <a:t>factor, as has been suggested by other authors</a:t>
            </a:r>
            <a:r>
              <a:rPr lang="en-GB" sz="3600" b="1" dirty="0" smtClean="0">
                <a:solidFill>
                  <a:srgbClr val="FF0000"/>
                </a:solidFill>
              </a:rPr>
              <a:t>.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88724" y="63554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Pediatr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 (Rio J).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2014;90(4):403-407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4965700" y="723900"/>
            <a:ext cx="2400300" cy="18542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865372" y="386628"/>
            <a:ext cx="100197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JOANA </a:t>
            </a:r>
            <a:r>
              <a:rPr lang="en-US" sz="2800" b="1" dirty="0">
                <a:solidFill>
                  <a:srgbClr val="FFFF00"/>
                </a:solidFill>
              </a:rPr>
              <a:t>DE </a:t>
            </a:r>
            <a:r>
              <a:rPr lang="en-US" sz="2800" b="1" dirty="0" smtClean="0">
                <a:solidFill>
                  <a:srgbClr val="FFFF00"/>
                </a:solidFill>
              </a:rPr>
              <a:t>GUSMÃO CHILDREN’S HOSPITAL/UNIVERSITY HOSPITAL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FLORIANÓPOLIS-SC-BRAZIL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" name="Picture 10" descr="Humanização HI 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99" y="2568736"/>
            <a:ext cx="5113338" cy="37830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logo+HI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3" y="10159"/>
            <a:ext cx="1650967" cy="1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113441"/>
            <a:ext cx="3738248" cy="2803686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899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5025" y="2888155"/>
            <a:ext cx="11381962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The </a:t>
            </a:r>
            <a:r>
              <a:rPr lang="en-GB" sz="3600" b="1" dirty="0">
                <a:solidFill>
                  <a:srgbClr val="FF0000"/>
                </a:solidFill>
              </a:rPr>
              <a:t>fact that the immunologic status did not show </a:t>
            </a:r>
            <a:r>
              <a:rPr lang="en-GB" sz="3600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>
                <a:solidFill>
                  <a:srgbClr val="FF0000"/>
                </a:solidFill>
              </a:rPr>
              <a:t>relationship with cardiac dysfunction is important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clinically </a:t>
            </a:r>
            <a:r>
              <a:rPr lang="en-GB" sz="3600" b="1" dirty="0">
                <a:solidFill>
                  <a:srgbClr val="FF0000"/>
                </a:solidFill>
              </a:rPr>
              <a:t>and indicates that the CD</a:t>
            </a:r>
            <a:r>
              <a:rPr lang="en-GB" sz="3600" b="1" baseline="-25000" dirty="0">
                <a:solidFill>
                  <a:srgbClr val="FF0000"/>
                </a:solidFill>
              </a:rPr>
              <a:t>4</a:t>
            </a:r>
            <a:r>
              <a:rPr lang="en-GB" sz="3600" b="1" baseline="30000" dirty="0">
                <a:solidFill>
                  <a:srgbClr val="FF0000"/>
                </a:solidFill>
              </a:rPr>
              <a:t>+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percentage </a:t>
            </a:r>
            <a:r>
              <a:rPr lang="en-GB" sz="3600" b="1" dirty="0">
                <a:solidFill>
                  <a:srgbClr val="FF0000"/>
                </a:solidFill>
              </a:rPr>
              <a:t>count 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cannot </a:t>
            </a:r>
            <a:r>
              <a:rPr lang="en-GB" sz="3600" b="1" dirty="0">
                <a:solidFill>
                  <a:srgbClr val="FF0000"/>
                </a:solidFill>
              </a:rPr>
              <a:t>be considered an indicator of cardiac involvement. 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88724" y="64316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pt-BR" b="1" dirty="0" err="1" smtClean="0">
                <a:solidFill>
                  <a:schemeClr val="accent1">
                    <a:lumMod val="50000"/>
                  </a:schemeClr>
                </a:solidFill>
              </a:rPr>
              <a:t>Pediatr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 (Rio J).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2014;90(4):403-407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5054600" y="304800"/>
            <a:ext cx="1930400" cy="2286000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1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01146" y="3171371"/>
            <a:ext cx="10263515" cy="2308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Thus, HIV-infected children should have a </a:t>
            </a:r>
            <a:endParaRPr lang="en-GB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Doppler-echocardiographic study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performed as </a:t>
            </a:r>
            <a:endParaRPr lang="en-GB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part of their evaluation, even when they are </a:t>
            </a:r>
            <a:endParaRPr lang="en-GB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asymptomatic </a:t>
            </a:r>
            <a:r>
              <a:rPr lang="en-GB" sz="3600" b="1" dirty="0">
                <a:solidFill>
                  <a:schemeClr val="accent5">
                    <a:lumMod val="50000"/>
                  </a:schemeClr>
                </a:solidFill>
              </a:rPr>
              <a:t>from the cardiovascular point of view</a:t>
            </a:r>
            <a:r>
              <a:rPr lang="en-GB" sz="3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552224" y="6431665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J </a:t>
            </a:r>
            <a:r>
              <a:rPr lang="pt-BR" b="1" dirty="0" err="1" smtClean="0">
                <a:solidFill>
                  <a:srgbClr val="002060"/>
                </a:solidFill>
              </a:rPr>
              <a:t>Pediatr</a:t>
            </a:r>
            <a:r>
              <a:rPr lang="pt-BR" b="1" dirty="0" smtClean="0">
                <a:solidFill>
                  <a:srgbClr val="002060"/>
                </a:solidFill>
              </a:rPr>
              <a:t> (Rio J). </a:t>
            </a:r>
            <a:r>
              <a:rPr lang="pt-BR" b="1" dirty="0">
                <a:solidFill>
                  <a:srgbClr val="002060"/>
                </a:solidFill>
              </a:rPr>
              <a:t>2014;90(4):403-407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4419600" y="317500"/>
            <a:ext cx="3548424" cy="2705100"/>
          </a:xfrm>
          <a:prstGeom prst="down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6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09004" y="2104211"/>
            <a:ext cx="1142171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solidFill>
                  <a:srgbClr val="FFFF00"/>
                </a:solidFill>
              </a:rPr>
              <a:t>SUMMARIZING</a:t>
            </a:r>
            <a:endParaRPr lang="pt-BR" sz="13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3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6299199" y="3479079"/>
            <a:ext cx="1220537" cy="449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94200" y="6325833"/>
            <a:ext cx="778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 err="1" smtClean="0">
                <a:solidFill>
                  <a:srgbClr val="002060"/>
                </a:solidFill>
              </a:rPr>
              <a:t>Adapted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from</a:t>
            </a:r>
            <a:r>
              <a:rPr lang="pt-BR" b="1" dirty="0" smtClean="0">
                <a:solidFill>
                  <a:srgbClr val="002060"/>
                </a:solidFill>
              </a:rPr>
              <a:t>: Cardiovascular </a:t>
            </a:r>
            <a:r>
              <a:rPr lang="pt-BR" b="1" dirty="0" err="1" smtClean="0">
                <a:solidFill>
                  <a:srgbClr val="002060"/>
                </a:solidFill>
              </a:rPr>
              <a:t>disease</a:t>
            </a:r>
            <a:r>
              <a:rPr lang="pt-BR" b="1" dirty="0" smtClean="0">
                <a:solidFill>
                  <a:srgbClr val="002060"/>
                </a:solidFill>
              </a:rPr>
              <a:t> in </a:t>
            </a:r>
            <a:r>
              <a:rPr lang="pt-BR" b="1" dirty="0" err="1" smtClean="0">
                <a:solidFill>
                  <a:srgbClr val="002060"/>
                </a:solidFill>
              </a:rPr>
              <a:t>AIDS.Springer</a:t>
            </a:r>
            <a:r>
              <a:rPr lang="pt-BR" b="1" dirty="0" smtClean="0">
                <a:solidFill>
                  <a:srgbClr val="002060"/>
                </a:solidFill>
              </a:rPr>
              <a:t> Milan.2009</a:t>
            </a:r>
            <a:r>
              <a:rPr lang="pt-BR" b="1" dirty="0">
                <a:solidFill>
                  <a:srgbClr val="002060"/>
                </a:solidFill>
              </a:rPr>
              <a:t>, pp </a:t>
            </a:r>
            <a:r>
              <a:rPr lang="pt-BR" b="1" dirty="0" smtClean="0">
                <a:solidFill>
                  <a:srgbClr val="002060"/>
                </a:solidFill>
              </a:rPr>
              <a:t>181-189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4919" y="2856649"/>
            <a:ext cx="573625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/>
              <a:t>Phase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diastolic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dysfunction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 err="1" smtClean="0"/>
              <a:t>inversion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E/A </a:t>
            </a:r>
            <a:r>
              <a:rPr lang="pt-BR" sz="2400" b="1" dirty="0" err="1" smtClean="0"/>
              <a:t>ratio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prolongation</a:t>
            </a:r>
            <a:endParaRPr lang="pt-BR" sz="2400" b="1" dirty="0" smtClean="0"/>
          </a:p>
          <a:p>
            <a:pPr algn="ctr"/>
            <a:r>
              <a:rPr lang="pt-BR" sz="2400" b="1" dirty="0" err="1"/>
              <a:t>o</a:t>
            </a:r>
            <a:r>
              <a:rPr lang="pt-BR" sz="2400" b="1" dirty="0" err="1" smtClean="0"/>
              <a:t>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isovolumetric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relaxation</a:t>
            </a:r>
            <a:r>
              <a:rPr lang="pt-BR" sz="2400" b="1" dirty="0" smtClean="0"/>
              <a:t> time) </a:t>
            </a:r>
            <a:r>
              <a:rPr lang="pt-BR" sz="2400" b="1" dirty="0" err="1" smtClean="0"/>
              <a:t>with</a:t>
            </a:r>
            <a:endParaRPr lang="pt-BR" sz="2400" b="1" dirty="0" smtClean="0"/>
          </a:p>
          <a:p>
            <a:pPr algn="ctr"/>
            <a:r>
              <a:rPr lang="pt-BR" sz="2400" b="1" dirty="0"/>
              <a:t>n</a:t>
            </a:r>
            <a:r>
              <a:rPr lang="pt-BR" sz="2400" b="1" dirty="0" smtClean="0"/>
              <a:t>ormal </a:t>
            </a:r>
            <a:r>
              <a:rPr lang="pt-BR" sz="2400" b="1" dirty="0" err="1" smtClean="0"/>
              <a:t>systolic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parameter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 err="1" smtClean="0"/>
              <a:t>Fractional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Shortening</a:t>
            </a:r>
            <a:r>
              <a:rPr lang="pt-BR" sz="2400" b="1" dirty="0" smtClean="0"/>
              <a:t> &gt; 27%  (EF &gt;50%)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677450" y="2919062"/>
            <a:ext cx="4195597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Potentially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reversible</a:t>
            </a:r>
            <a:endParaRPr lang="pt-BR" sz="2400" b="1" dirty="0" smtClean="0"/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err="1" smtClean="0"/>
              <a:t>Need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chocardiographic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smtClean="0"/>
              <a:t>follow-up </a:t>
            </a:r>
            <a:r>
              <a:rPr lang="pt-BR" sz="2400" b="1" dirty="0" err="1" smtClean="0"/>
              <a:t>every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six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months</a:t>
            </a:r>
            <a:endParaRPr lang="pt-BR" sz="2400" b="1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354919" y="378914"/>
            <a:ext cx="1151812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EVOLUTION AND PATHOGENESIS OF THE INVOLVEMENT OF THE CARDIOVASCULAR SYSTEM IN HIV INFECTION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9864" y="1433020"/>
            <a:ext cx="2002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PHASE I</a:t>
            </a:r>
            <a:endParaRPr lang="pt-B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5948985" y="2859314"/>
            <a:ext cx="42473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460282" y="6388055"/>
            <a:ext cx="783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Adapted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from:Cardiovascular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disease</a:t>
            </a:r>
            <a:r>
              <a:rPr lang="pt-BR" b="1" dirty="0" smtClean="0">
                <a:solidFill>
                  <a:srgbClr val="002060"/>
                </a:solidFill>
              </a:rPr>
              <a:t> in </a:t>
            </a:r>
            <a:r>
              <a:rPr lang="pt-BR" b="1" dirty="0" err="1" smtClean="0">
                <a:solidFill>
                  <a:srgbClr val="002060"/>
                </a:solidFill>
              </a:rPr>
              <a:t>AIDS.Springer</a:t>
            </a:r>
            <a:r>
              <a:rPr lang="pt-BR" b="1" dirty="0" smtClean="0">
                <a:solidFill>
                  <a:srgbClr val="002060"/>
                </a:solidFill>
              </a:rPr>
              <a:t> Milan.2009</a:t>
            </a:r>
            <a:r>
              <a:rPr lang="pt-BR" b="1" dirty="0">
                <a:solidFill>
                  <a:srgbClr val="002060"/>
                </a:solidFill>
              </a:rPr>
              <a:t>, pp </a:t>
            </a:r>
            <a:r>
              <a:rPr lang="pt-BR" b="1" dirty="0" smtClean="0">
                <a:solidFill>
                  <a:srgbClr val="002060"/>
                </a:solidFill>
              </a:rPr>
              <a:t>181-189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8691" y="2123621"/>
            <a:ext cx="5715475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/>
              <a:t>Phase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reversible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systolic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dysfunction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 err="1" smtClean="0"/>
              <a:t>increase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thickness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interventricular</a:t>
            </a:r>
          </a:p>
          <a:p>
            <a:pPr algn="ctr"/>
            <a:r>
              <a:rPr lang="pt-BR" sz="2400" b="1" dirty="0" err="1"/>
              <a:t>s</a:t>
            </a:r>
            <a:r>
              <a:rPr lang="pt-BR" sz="2400" b="1" dirty="0" err="1" smtClean="0"/>
              <a:t>eptum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increase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end-diastolic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diameter</a:t>
            </a:r>
            <a:r>
              <a:rPr lang="pt-BR" sz="2400" b="1" dirty="0" smtClean="0"/>
              <a:t>,</a:t>
            </a:r>
          </a:p>
          <a:p>
            <a:pPr algn="ctr"/>
            <a:r>
              <a:rPr lang="pt-BR" sz="2400" b="1" dirty="0" err="1"/>
              <a:t>o</a:t>
            </a:r>
            <a:r>
              <a:rPr lang="pt-BR" sz="2400" b="1" dirty="0" err="1" smtClean="0"/>
              <a:t>ptimal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thickness</a:t>
            </a:r>
            <a:r>
              <a:rPr lang="pt-BR" sz="2400" b="1" dirty="0" smtClean="0"/>
              <a:t>/</a:t>
            </a:r>
            <a:r>
              <a:rPr lang="pt-BR" sz="2400" b="1" dirty="0" err="1" smtClean="0"/>
              <a:t>radium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ratio</a:t>
            </a:r>
            <a:r>
              <a:rPr lang="pt-BR" sz="2400" b="1" dirty="0" smtClean="0"/>
              <a:t>), </a:t>
            </a:r>
            <a:r>
              <a:rPr lang="pt-BR" sz="2400" b="1" dirty="0" err="1" smtClean="0"/>
              <a:t>with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 a </a:t>
            </a:r>
            <a:r>
              <a:rPr lang="pt-BR" sz="2400" b="1" dirty="0" err="1" smtClean="0"/>
              <a:t>Fractional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Shortening</a:t>
            </a:r>
            <a:r>
              <a:rPr lang="pt-BR" sz="2400" b="1" dirty="0" smtClean="0"/>
              <a:t> &gt; 27%  (EF &gt;50%)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68217" y="282313"/>
            <a:ext cx="5816913" cy="6001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Potentially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reversible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but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duration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unpredictable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err="1" smtClean="0"/>
              <a:t>Improvement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endParaRPr lang="pt-BR" sz="2400" b="1" dirty="0" smtClean="0"/>
          </a:p>
          <a:p>
            <a:pPr algn="ctr"/>
            <a:r>
              <a:rPr lang="pt-BR" sz="2400" b="1" dirty="0" err="1"/>
              <a:t>e</a:t>
            </a:r>
            <a:r>
              <a:rPr lang="pt-BR" sz="2400" b="1" dirty="0" err="1" smtClean="0"/>
              <a:t>chocardiographic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parameters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with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ACE-1 </a:t>
            </a:r>
            <a:r>
              <a:rPr lang="pt-BR" sz="2400" b="1" dirty="0" err="1" smtClean="0"/>
              <a:t>inhibitors</a:t>
            </a:r>
            <a:r>
              <a:rPr lang="pt-BR" sz="2400" b="1" dirty="0" smtClean="0"/>
              <a:t>. </a:t>
            </a:r>
          </a:p>
          <a:p>
            <a:pPr algn="ctr"/>
            <a:r>
              <a:rPr lang="pt-BR" sz="2400" b="1" dirty="0" err="1" smtClean="0"/>
              <a:t>Immunomodulant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therapy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 err="1" smtClean="0"/>
              <a:t>eg</a:t>
            </a:r>
            <a:r>
              <a:rPr lang="pt-BR" sz="2400" b="1" dirty="0" smtClean="0"/>
              <a:t>. </a:t>
            </a:r>
            <a:r>
              <a:rPr lang="pt-BR" sz="2400" b="1" dirty="0" err="1"/>
              <a:t>i</a:t>
            </a:r>
            <a:r>
              <a:rPr lang="pt-BR" sz="2400" b="1" dirty="0" err="1" smtClean="0"/>
              <a:t>v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immunoglobulin</a:t>
            </a:r>
            <a:r>
              <a:rPr lang="pt-BR" sz="2400" b="1" dirty="0" smtClean="0"/>
              <a:t>) </a:t>
            </a:r>
            <a:r>
              <a:rPr lang="pt-BR" sz="2400" b="1" dirty="0" err="1" smtClean="0"/>
              <a:t>may</a:t>
            </a:r>
            <a:endParaRPr lang="pt-BR" sz="2400" b="1" dirty="0" smtClean="0"/>
          </a:p>
          <a:p>
            <a:pPr algn="ctr"/>
            <a:r>
              <a:rPr lang="pt-BR" sz="2400" b="1" dirty="0" err="1"/>
              <a:t>b</a:t>
            </a:r>
            <a:r>
              <a:rPr lang="pt-BR" sz="2400" b="1" dirty="0" err="1" smtClean="0"/>
              <a:t>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helpful</a:t>
            </a:r>
            <a:r>
              <a:rPr lang="pt-BR" sz="2400" b="1" dirty="0" smtClean="0"/>
              <a:t> in case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myocarditis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and</a:t>
            </a:r>
            <a:endParaRPr lang="pt-BR" sz="2400" b="1" dirty="0" smtClean="0"/>
          </a:p>
          <a:p>
            <a:pPr algn="ctr"/>
            <a:r>
              <a:rPr lang="pt-BR" sz="2400" b="1" dirty="0"/>
              <a:t>v</a:t>
            </a:r>
            <a:r>
              <a:rPr lang="pt-BR" sz="2400" b="1" dirty="0" smtClean="0"/>
              <a:t>iral </a:t>
            </a:r>
            <a:r>
              <a:rPr lang="pt-BR" sz="2400" b="1" dirty="0" err="1" smtClean="0"/>
              <a:t>myocardial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infection</a:t>
            </a:r>
            <a:r>
              <a:rPr lang="pt-BR" sz="2400" b="1" dirty="0" smtClean="0"/>
              <a:t>. </a:t>
            </a:r>
          </a:p>
          <a:p>
            <a:pPr algn="ctr"/>
            <a:r>
              <a:rPr lang="pt-BR" sz="2400" b="1" dirty="0" smtClean="0"/>
              <a:t>In </a:t>
            </a:r>
            <a:r>
              <a:rPr lang="pt-BR" sz="2400" b="1" dirty="0" err="1" smtClean="0"/>
              <a:t>this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phase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use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AZT </a:t>
            </a:r>
            <a:r>
              <a:rPr lang="pt-BR" sz="2400" b="1" dirty="0" err="1" smtClean="0"/>
              <a:t>may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worsen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endParaRPr lang="pt-BR" sz="2400" b="1" dirty="0" smtClean="0"/>
          </a:p>
          <a:p>
            <a:pPr algn="ctr"/>
            <a:r>
              <a:rPr lang="pt-BR" sz="2400" b="1" dirty="0" err="1"/>
              <a:t>c</a:t>
            </a:r>
            <a:r>
              <a:rPr lang="pt-BR" sz="2400" b="1" dirty="0" err="1" smtClean="0"/>
              <a:t>linical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evolution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cardiomyopathy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 err="1" smtClean="0"/>
              <a:t>possibly</a:t>
            </a:r>
            <a:r>
              <a:rPr lang="pt-BR" sz="2400" b="1" dirty="0" smtClean="0"/>
              <a:t> for </a:t>
            </a:r>
            <a:r>
              <a:rPr lang="pt-BR" sz="2400" b="1" dirty="0" err="1" smtClean="0"/>
              <a:t>impairment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Krebs </a:t>
            </a:r>
            <a:r>
              <a:rPr lang="pt-BR" sz="2400" b="1" dirty="0" err="1" smtClean="0"/>
              <a:t>cycle</a:t>
            </a:r>
            <a:r>
              <a:rPr lang="pt-BR" sz="2400" b="1" dirty="0" smtClean="0"/>
              <a:t>).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err="1" smtClean="0">
                <a:solidFill>
                  <a:srgbClr val="FF0000"/>
                </a:solidFill>
              </a:rPr>
              <a:t>Need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echocardiographic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folow-up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every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six</a:t>
            </a:r>
            <a:endParaRPr lang="pt-BR" sz="2400" b="1" dirty="0">
              <a:solidFill>
                <a:srgbClr val="FF0000"/>
              </a:solidFill>
            </a:endParaRPr>
          </a:p>
          <a:p>
            <a:pPr algn="ctr"/>
            <a:r>
              <a:rPr lang="pt-BR" sz="2400" b="1" dirty="0" err="1">
                <a:solidFill>
                  <a:srgbClr val="FF0000"/>
                </a:solidFill>
              </a:rPr>
              <a:t>m</a:t>
            </a:r>
            <a:r>
              <a:rPr lang="pt-BR" sz="2400" b="1" dirty="0" err="1" smtClean="0">
                <a:solidFill>
                  <a:srgbClr val="FF0000"/>
                </a:solidFill>
              </a:rPr>
              <a:t>onths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7675" y="915662"/>
            <a:ext cx="2153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PHASE II</a:t>
            </a:r>
            <a:endParaRPr lang="pt-B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5665915" y="3396343"/>
            <a:ext cx="444625" cy="362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0179" y="2293487"/>
            <a:ext cx="5355632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err="1" smtClean="0"/>
              <a:t>Phase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irreversible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systolic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dysfunction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(</a:t>
            </a:r>
            <a:r>
              <a:rPr lang="pt-BR" sz="2400" b="1" dirty="0" err="1" smtClean="0"/>
              <a:t>increase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both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end-diastolic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and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err="1" smtClean="0"/>
              <a:t>end-systolic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diameter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flattening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endParaRPr lang="pt-BR" sz="2400" b="1" dirty="0" smtClean="0"/>
          </a:p>
          <a:p>
            <a:pPr algn="ctr"/>
            <a:r>
              <a:rPr lang="pt-BR" sz="2400" b="1" dirty="0" err="1"/>
              <a:t>t</a:t>
            </a:r>
            <a:r>
              <a:rPr lang="pt-BR" sz="2400" b="1" dirty="0" err="1" smtClean="0"/>
              <a:t>he</a:t>
            </a:r>
            <a:r>
              <a:rPr lang="pt-BR" sz="2400" b="1" dirty="0" smtClean="0"/>
              <a:t> interventricular </a:t>
            </a:r>
            <a:r>
              <a:rPr lang="pt-BR" sz="2400" b="1" dirty="0" err="1" smtClean="0"/>
              <a:t>septum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without</a:t>
            </a:r>
            <a:endParaRPr lang="pt-BR" sz="2400" b="1" dirty="0" smtClean="0"/>
          </a:p>
          <a:p>
            <a:pPr algn="ctr"/>
            <a:r>
              <a:rPr lang="pt-BR" sz="2400" b="1" dirty="0" err="1"/>
              <a:t>s</a:t>
            </a:r>
            <a:r>
              <a:rPr lang="pt-BR" sz="2400" b="1" dirty="0" err="1" smtClean="0"/>
              <a:t>ystolic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increase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difuse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left</a:t>
            </a:r>
            <a:r>
              <a:rPr lang="pt-BR" sz="2400" b="1" dirty="0" smtClean="0"/>
              <a:t> ventricular</a:t>
            </a:r>
          </a:p>
          <a:p>
            <a:pPr algn="ctr"/>
            <a:r>
              <a:rPr lang="pt-BR" sz="2400" b="1" dirty="0" err="1"/>
              <a:t>h</a:t>
            </a:r>
            <a:r>
              <a:rPr lang="pt-BR" sz="2400" b="1" dirty="0" err="1" smtClean="0"/>
              <a:t>ypokinesia</a:t>
            </a:r>
            <a:r>
              <a:rPr lang="pt-BR" sz="2400" b="1" dirty="0" smtClean="0"/>
              <a:t>) </a:t>
            </a:r>
            <a:r>
              <a:rPr lang="pt-BR" sz="2400" b="1" dirty="0" err="1" smtClean="0"/>
              <a:t>with</a:t>
            </a:r>
            <a:r>
              <a:rPr lang="pt-BR" sz="2400" b="1" dirty="0" smtClean="0"/>
              <a:t>  a </a:t>
            </a:r>
          </a:p>
          <a:p>
            <a:pPr algn="ctr"/>
            <a:r>
              <a:rPr lang="pt-BR" sz="2400" b="1" dirty="0" err="1" smtClean="0"/>
              <a:t>Fractional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Shortening</a:t>
            </a:r>
            <a:r>
              <a:rPr lang="pt-BR" sz="2400" b="1" dirty="0" smtClean="0"/>
              <a:t> &lt; 27%  (EF </a:t>
            </a:r>
            <a:r>
              <a:rPr lang="pt-BR" sz="2400" b="1" dirty="0" smtClean="0"/>
              <a:t>&lt;</a:t>
            </a:r>
            <a:r>
              <a:rPr lang="pt-BR" sz="2400" b="1" dirty="0" smtClean="0"/>
              <a:t>40</a:t>
            </a:r>
            <a:r>
              <a:rPr lang="pt-BR" sz="2400" b="1" dirty="0" smtClean="0"/>
              <a:t>%)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38252" y="1534049"/>
            <a:ext cx="5888022" cy="41549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Non </a:t>
            </a:r>
            <a:r>
              <a:rPr lang="pt-BR" sz="2400" b="1" dirty="0" err="1" smtClean="0">
                <a:solidFill>
                  <a:srgbClr val="FF0000"/>
                </a:solidFill>
              </a:rPr>
              <a:t>reversible</a:t>
            </a:r>
            <a:r>
              <a:rPr lang="pt-BR" sz="24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In </a:t>
            </a:r>
            <a:r>
              <a:rPr lang="pt-BR" sz="2400" b="1" dirty="0" err="1" smtClean="0"/>
              <a:t>this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phase</a:t>
            </a:r>
            <a:r>
              <a:rPr lang="pt-BR" sz="2400" b="1" dirty="0" smtClean="0"/>
              <a:t> individual </a:t>
            </a:r>
          </a:p>
          <a:p>
            <a:pPr algn="ctr"/>
            <a:r>
              <a:rPr lang="pt-BR" sz="2400" b="1" dirty="0" err="1" smtClean="0"/>
              <a:t>variables</a:t>
            </a:r>
            <a:r>
              <a:rPr lang="pt-BR" sz="2400" b="1" dirty="0" smtClean="0"/>
              <a:t> (</a:t>
            </a:r>
            <a:r>
              <a:rPr lang="pt-BR" sz="2400" b="1" dirty="0" err="1" smtClean="0"/>
              <a:t>including</a:t>
            </a:r>
            <a:r>
              <a:rPr lang="pt-BR" sz="2400" b="1" dirty="0"/>
              <a:t> </a:t>
            </a:r>
            <a:r>
              <a:rPr lang="pt-BR" sz="2400" b="1" dirty="0" smtClean="0"/>
              <a:t>HAART) </a:t>
            </a:r>
            <a:r>
              <a:rPr lang="pt-BR" sz="2400" b="1" dirty="0" err="1" smtClean="0"/>
              <a:t>may</a:t>
            </a:r>
            <a:endParaRPr lang="pt-BR" sz="2400" b="1" dirty="0" smtClean="0"/>
          </a:p>
          <a:p>
            <a:pPr algn="ctr"/>
            <a:r>
              <a:rPr lang="pt-BR" sz="2400" b="1" dirty="0" err="1"/>
              <a:t>a</a:t>
            </a:r>
            <a:r>
              <a:rPr lang="pt-BR" sz="2400" b="1" dirty="0" err="1" smtClean="0"/>
              <a:t>ccelerate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negative </a:t>
            </a:r>
            <a:r>
              <a:rPr lang="pt-BR" sz="2400" b="1" dirty="0" err="1" smtClean="0"/>
              <a:t>outcome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 err="1"/>
              <a:t>c</a:t>
            </a:r>
            <a:r>
              <a:rPr lang="pt-BR" sz="2400" b="1" dirty="0" err="1" smtClean="0"/>
              <a:t>ardiomyiopathy</a:t>
            </a:r>
            <a:r>
              <a:rPr lang="pt-BR" sz="2400" b="1" dirty="0" smtClean="0"/>
              <a:t>.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The </a:t>
            </a:r>
            <a:r>
              <a:rPr lang="pt-BR" sz="2400" b="1" dirty="0" err="1" smtClean="0"/>
              <a:t>state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immunodeficiency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may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enhance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negative </a:t>
            </a:r>
            <a:r>
              <a:rPr lang="pt-BR" sz="2400" b="1" dirty="0" err="1" smtClean="0"/>
              <a:t>inotropic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effects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of</a:t>
            </a:r>
            <a:endParaRPr lang="pt-BR" sz="2400" b="1" dirty="0" smtClean="0"/>
          </a:p>
          <a:p>
            <a:pPr algn="ctr"/>
            <a:r>
              <a:rPr lang="pt-BR" sz="2400" b="1" dirty="0"/>
              <a:t>l</a:t>
            </a:r>
            <a:r>
              <a:rPr lang="pt-BR" sz="2400" b="1" dirty="0" smtClean="0"/>
              <a:t>ocal </a:t>
            </a:r>
            <a:r>
              <a:rPr lang="pt-BR" sz="2400" b="1" dirty="0" err="1" smtClean="0"/>
              <a:t>cytokines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justifying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the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reduced</a:t>
            </a:r>
            <a:r>
              <a:rPr lang="pt-BR" sz="2400" b="1" dirty="0" smtClean="0"/>
              <a:t> </a:t>
            </a:r>
          </a:p>
          <a:p>
            <a:pPr algn="ctr"/>
            <a:r>
              <a:rPr lang="pt-BR" sz="2400" b="1" dirty="0"/>
              <a:t>r</a:t>
            </a:r>
            <a:r>
              <a:rPr lang="pt-BR" sz="2400" b="1" dirty="0" smtClean="0"/>
              <a:t>esponse </a:t>
            </a:r>
            <a:r>
              <a:rPr lang="pt-BR" sz="2400" b="1" dirty="0" err="1" smtClean="0"/>
              <a:t>to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inotropic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agents</a:t>
            </a:r>
            <a:r>
              <a:rPr lang="pt-BR" sz="2400" b="1" dirty="0" smtClean="0"/>
              <a:t>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34156" y="6343020"/>
            <a:ext cx="783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Adapted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from:Cardiovascular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err="1" smtClean="0">
                <a:solidFill>
                  <a:srgbClr val="002060"/>
                </a:solidFill>
              </a:rPr>
              <a:t>disease</a:t>
            </a:r>
            <a:r>
              <a:rPr lang="pt-BR" b="1" dirty="0" smtClean="0">
                <a:solidFill>
                  <a:srgbClr val="002060"/>
                </a:solidFill>
              </a:rPr>
              <a:t> in </a:t>
            </a:r>
            <a:r>
              <a:rPr lang="pt-BR" b="1" dirty="0" err="1" smtClean="0">
                <a:solidFill>
                  <a:srgbClr val="002060"/>
                </a:solidFill>
              </a:rPr>
              <a:t>AIDS.Springer</a:t>
            </a:r>
            <a:r>
              <a:rPr lang="pt-BR" b="1" dirty="0" smtClean="0">
                <a:solidFill>
                  <a:srgbClr val="002060"/>
                </a:solidFill>
              </a:rPr>
              <a:t> Milan.2009</a:t>
            </a:r>
            <a:r>
              <a:rPr lang="pt-BR" b="1" dirty="0">
                <a:solidFill>
                  <a:srgbClr val="002060"/>
                </a:solidFill>
              </a:rPr>
              <a:t>, pp </a:t>
            </a:r>
            <a:r>
              <a:rPr lang="pt-BR" b="1" dirty="0" smtClean="0">
                <a:solidFill>
                  <a:srgbClr val="002060"/>
                </a:solidFill>
              </a:rPr>
              <a:t>181-189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7832" y="1072073"/>
            <a:ext cx="2303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</a:rPr>
              <a:t>PHASE III</a:t>
            </a:r>
            <a:endParaRPr lang="pt-B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179821" y="1202195"/>
            <a:ext cx="10284739" cy="520142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16600" dirty="0" smtClean="0">
                <a:solidFill>
                  <a:srgbClr val="FFFF00"/>
                </a:solidFill>
              </a:rPr>
              <a:t>Prevention!</a:t>
            </a:r>
          </a:p>
          <a:p>
            <a:r>
              <a:rPr lang="en-GB" sz="16600" dirty="0" smtClean="0">
                <a:solidFill>
                  <a:srgbClr val="FFFF00"/>
                </a:solidFill>
              </a:rPr>
              <a:t>= screening</a:t>
            </a:r>
            <a:endParaRPr lang="pt-BR" sz="1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Texto explicativo em elipse 2"/>
          <p:cNvSpPr/>
          <p:nvPr/>
        </p:nvSpPr>
        <p:spPr>
          <a:xfrm rot="2082301">
            <a:off x="5905147" y="107878"/>
            <a:ext cx="5036457" cy="4594219"/>
          </a:xfrm>
          <a:prstGeom prst="wedgeEllipseCallout">
            <a:avLst>
              <a:gd name="adj1" fmla="val -29751"/>
              <a:gd name="adj2" fmla="val 430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793570" y="512161"/>
            <a:ext cx="325961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THANK</a:t>
            </a:r>
            <a:r>
              <a:rPr lang="pt-BR" sz="4800" dirty="0" smtClean="0"/>
              <a:t> </a:t>
            </a:r>
            <a:r>
              <a:rPr lang="pt-BR" sz="4800" dirty="0" smtClean="0">
                <a:solidFill>
                  <a:srgbClr val="FFFF00"/>
                </a:solidFill>
              </a:rPr>
              <a:t>YOU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SO</a:t>
            </a:r>
            <a:r>
              <a:rPr lang="pt-BR" sz="4800" dirty="0" smtClean="0"/>
              <a:t> 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MU</a:t>
            </a:r>
            <a:r>
              <a:rPr lang="pt-BR" sz="4800" dirty="0" smtClean="0">
                <a:solidFill>
                  <a:srgbClr val="FFFF00"/>
                </a:solidFill>
              </a:rPr>
              <a:t>CH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FOR Y</a:t>
            </a:r>
            <a:r>
              <a:rPr lang="pt-BR" sz="4800" dirty="0" smtClean="0">
                <a:solidFill>
                  <a:srgbClr val="FFFF00"/>
                </a:solidFill>
              </a:rPr>
              <a:t>OUR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ATT</a:t>
            </a:r>
            <a:r>
              <a:rPr lang="pt-BR" sz="4800" dirty="0" smtClean="0"/>
              <a:t>EN</a:t>
            </a:r>
            <a:r>
              <a:rPr lang="pt-BR" sz="4800" dirty="0" smtClean="0">
                <a:solidFill>
                  <a:srgbClr val="FFFF00"/>
                </a:solidFill>
              </a:rPr>
              <a:t>TION!</a:t>
            </a:r>
            <a:endParaRPr lang="pt-BR" sz="4800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082570" y="6090006"/>
            <a:ext cx="2694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55-48-9972-3439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mauricio.laerte@unisul.br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828675"/>
            <a:ext cx="7304087" cy="5478463"/>
          </a:xfrm>
          <a:prstGeom prst="rect">
            <a:avLst/>
          </a:prstGeom>
          <a:noFill/>
          <a:ln w="76200">
            <a:solidFill>
              <a:srgbClr val="CC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4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3" descr="Bia 0021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91789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98688"/>
            <a:ext cx="6781800" cy="452431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CARDIAC DIASTOLIC FUNCTION</a:t>
            </a:r>
            <a:r>
              <a:rPr kumimoji="0" lang="en-US" altLang="pt-BR" sz="3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PEDIATRIC AIDS/HIV-CARRIERS: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baseline="0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ASSESSMENT,</a:t>
            </a: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TREATMENT AND PREVENTION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FUTURE CARDIOVASCULAR DISEASES</a:t>
            </a:r>
            <a:endParaRPr kumimoji="0" lang="pt-BR" altLang="zh-CN" sz="6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52840" y="5862283"/>
            <a:ext cx="286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MAURICIO LAERTE SILVA,MD</a:t>
            </a:r>
          </a:p>
        </p:txBody>
      </p:sp>
    </p:spTree>
    <p:extLst>
      <p:ext uri="{BB962C8B-B14F-4D97-AF65-F5344CB8AC3E}">
        <p14:creationId xmlns:p14="http://schemas.microsoft.com/office/powerpoint/2010/main" val="4712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Picture 2" descr="Precoce fundofetoRN có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7" y="0"/>
            <a:ext cx="9146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 flipH="1">
            <a:off x="5372100" y="112734"/>
            <a:ext cx="1587500" cy="6588691"/>
          </a:xfrm>
          <a:prstGeom prst="rect">
            <a:avLst/>
          </a:prstGeom>
          <a:scene3d>
            <a:camera prst="isometricOffAxis1Lef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0" b="1" dirty="0" smtClean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pt-BR" sz="11500" b="1" dirty="0" smtClean="0">
                <a:solidFill>
                  <a:srgbClr val="FFFF00"/>
                </a:solidFill>
              </a:rPr>
              <a:t>A</a:t>
            </a:r>
          </a:p>
          <a:p>
            <a:pPr algn="ctr"/>
            <a:r>
              <a:rPr lang="pt-BR" sz="11500" b="1" dirty="0" smtClean="0">
                <a:solidFill>
                  <a:srgbClr val="FFFF00"/>
                </a:solidFill>
              </a:rPr>
              <a:t>R</a:t>
            </a:r>
          </a:p>
          <a:p>
            <a:pPr algn="ctr"/>
            <a:r>
              <a:rPr lang="pt-BR" sz="11500" b="1" dirty="0">
                <a:solidFill>
                  <a:srgbClr val="FFFF00"/>
                </a:solidFill>
              </a:rPr>
              <a:t>E</a:t>
            </a:r>
            <a:endParaRPr lang="pt-BR" sz="11500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1165" y="419100"/>
            <a:ext cx="82182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pt-BR" sz="6600" b="1" dirty="0">
                <a:solidFill>
                  <a:schemeClr val="bg1"/>
                </a:solidFill>
              </a:rPr>
              <a:t>E</a:t>
            </a:r>
          </a:p>
          <a:p>
            <a:endParaRPr lang="pt-BR" sz="1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081056" y="914400"/>
            <a:ext cx="707245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F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pt-BR" sz="6600" b="1" dirty="0">
                <a:solidFill>
                  <a:schemeClr val="bg1"/>
                </a:solidFill>
              </a:rPr>
              <a:t>R</a:t>
            </a: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2462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259" y="933450"/>
            <a:ext cx="1199834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</a:rPr>
              <a:t>Cardiovascular manifestations occur frequently in </a:t>
            </a:r>
            <a:r>
              <a:rPr lang="en-US" sz="3600" b="1" dirty="0" smtClean="0">
                <a:solidFill>
                  <a:srgbClr val="FFFF00"/>
                </a:solidFill>
              </a:rPr>
              <a:t>children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with </a:t>
            </a:r>
            <a:r>
              <a:rPr lang="en-US" sz="3600" b="1" dirty="0" smtClean="0">
                <a:solidFill>
                  <a:srgbClr val="FFFF00"/>
                </a:solidFill>
              </a:rPr>
              <a:t>human </a:t>
            </a:r>
            <a:r>
              <a:rPr lang="en-US" sz="3600" b="1" dirty="0">
                <a:solidFill>
                  <a:srgbClr val="FFFF00"/>
                </a:solidFill>
              </a:rPr>
              <a:t>immunodeficiency virus (HIV) vertical infection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The prevalence of HIV infection among children is </a:t>
            </a:r>
            <a:r>
              <a:rPr lang="en-US" sz="3600" b="1" dirty="0" smtClean="0">
                <a:solidFill>
                  <a:srgbClr val="FFFF00"/>
                </a:solidFill>
              </a:rPr>
              <a:t>still </a:t>
            </a:r>
            <a:r>
              <a:rPr lang="en-US" sz="3600" b="1" dirty="0" smtClean="0">
                <a:solidFill>
                  <a:srgbClr val="FFFF00"/>
                </a:solidFill>
              </a:rPr>
              <a:t>high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as advances in therapy and management of the disease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improve  life expectancy.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466117" y="6311900"/>
            <a:ext cx="79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J </a:t>
            </a:r>
            <a:r>
              <a:rPr lang="en-GB" b="1" dirty="0" err="1">
                <a:solidFill>
                  <a:schemeClr val="bg1"/>
                </a:solidFill>
              </a:rPr>
              <a:t>Pediatr</a:t>
            </a:r>
            <a:r>
              <a:rPr lang="en-GB" b="1" dirty="0">
                <a:solidFill>
                  <a:schemeClr val="bg1"/>
                </a:solidFill>
              </a:rPr>
              <a:t> 2002;141(3):327-34</a:t>
            </a:r>
            <a:r>
              <a:rPr lang="en-GB" b="1" dirty="0" smtClean="0">
                <a:solidFill>
                  <a:schemeClr val="bg1"/>
                </a:solidFill>
              </a:rPr>
              <a:t>.;Pediatrics </a:t>
            </a:r>
            <a:r>
              <a:rPr lang="en-GB" b="1" dirty="0">
                <a:solidFill>
                  <a:schemeClr val="bg1"/>
                </a:solidFill>
              </a:rPr>
              <a:t>2001;107:328-38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146926" y="628650"/>
            <a:ext cx="117704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FF00"/>
                </a:solidFill>
              </a:rPr>
              <a:t>In a prospective study, the 5-year cumulative incidence </a:t>
            </a:r>
            <a:r>
              <a:rPr lang="en-US" sz="3600" b="1" dirty="0" smtClean="0">
                <a:solidFill>
                  <a:srgbClr val="FFFF00"/>
                </a:solidFill>
              </a:rPr>
              <a:t>of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cardiac </a:t>
            </a:r>
            <a:r>
              <a:rPr lang="en-US" sz="3600" b="1" dirty="0" smtClean="0">
                <a:solidFill>
                  <a:srgbClr val="FFFF00"/>
                </a:solidFill>
              </a:rPr>
              <a:t>dysfunction  </a:t>
            </a:r>
            <a:r>
              <a:rPr lang="en-US" sz="3600" b="1" dirty="0">
                <a:solidFill>
                  <a:srgbClr val="FFFF00"/>
                </a:solidFill>
              </a:rPr>
              <a:t>in children ranged from 18% to 39</a:t>
            </a:r>
            <a:r>
              <a:rPr lang="en-US" sz="3600" b="1" dirty="0" smtClean="0">
                <a:solidFill>
                  <a:srgbClr val="FFFF00"/>
                </a:solidFill>
              </a:rPr>
              <a:t>%.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underlying </a:t>
            </a:r>
            <a:r>
              <a:rPr lang="en-US" sz="3600" b="1" dirty="0">
                <a:solidFill>
                  <a:srgbClr val="FFFF00"/>
                </a:solidFill>
              </a:rPr>
              <a:t>cause </a:t>
            </a:r>
            <a:r>
              <a:rPr lang="en-US" sz="3600" b="1" dirty="0" smtClean="0">
                <a:solidFill>
                  <a:srgbClr val="FFFF00"/>
                </a:solidFill>
              </a:rPr>
              <a:t>of  </a:t>
            </a:r>
            <a:r>
              <a:rPr lang="en-US" sz="3600" b="1" dirty="0">
                <a:solidFill>
                  <a:srgbClr val="FFFF00"/>
                </a:solidFill>
              </a:rPr>
              <a:t>HIV-related </a:t>
            </a:r>
            <a:r>
              <a:rPr lang="en-US" sz="3600" b="1" dirty="0" smtClean="0">
                <a:solidFill>
                  <a:srgbClr val="FFFF00"/>
                </a:solidFill>
              </a:rPr>
              <a:t>death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in 11.8% of </a:t>
            </a:r>
            <a:r>
              <a:rPr lang="en-US" sz="3600" b="1" dirty="0" smtClean="0">
                <a:solidFill>
                  <a:srgbClr val="FFFF00"/>
                </a:solidFill>
              </a:rPr>
              <a:t>them.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2910" y="3898463"/>
            <a:ext cx="109972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FF00"/>
                </a:solidFill>
              </a:rPr>
              <a:t>The exact pathogenesis of the cardiac manifestations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remains </a:t>
            </a:r>
            <a:r>
              <a:rPr lang="en-US" sz="3600" b="1" dirty="0" smtClean="0">
                <a:solidFill>
                  <a:srgbClr val="FFFF00"/>
                </a:solidFill>
              </a:rPr>
              <a:t>unclear.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most </a:t>
            </a:r>
            <a:r>
              <a:rPr lang="en-US" sz="3600" b="1" dirty="0">
                <a:solidFill>
                  <a:srgbClr val="FFFF00"/>
                </a:solidFill>
              </a:rPr>
              <a:t>likely multifactorial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67200" y="5905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1841" y="6449507"/>
            <a:ext cx="109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Pediatrics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2001;107:328-38; J </a:t>
            </a:r>
            <a:r>
              <a:rPr lang="en-GB" b="1" dirty="0" err="1">
                <a:solidFill>
                  <a:schemeClr val="bg1"/>
                </a:solidFill>
              </a:rPr>
              <a:t>Pediatr</a:t>
            </a:r>
            <a:r>
              <a:rPr lang="en-GB" b="1" dirty="0">
                <a:solidFill>
                  <a:schemeClr val="bg1"/>
                </a:solidFill>
              </a:rPr>
              <a:t> 2002;141(3):</a:t>
            </a:r>
            <a:r>
              <a:rPr lang="en-GB" b="1" dirty="0" smtClean="0">
                <a:solidFill>
                  <a:schemeClr val="bg1"/>
                </a:solidFill>
              </a:rPr>
              <a:t>327-34;Circ </a:t>
            </a:r>
            <a:r>
              <a:rPr lang="en-GB" b="1" dirty="0">
                <a:solidFill>
                  <a:schemeClr val="bg1"/>
                </a:solidFill>
              </a:rPr>
              <a:t>Heart Fail 2010;3(1):132-9</a:t>
            </a:r>
            <a:r>
              <a:rPr lang="en-GB" b="1" dirty="0" smtClean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432910" y="2350949"/>
            <a:ext cx="1500393" cy="6400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826288" y="5613548"/>
            <a:ext cx="1500393" cy="640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6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789133" y="323850"/>
            <a:ext cx="9105633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cardiac abnormality most commonly seen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is dilated cardiomyopathy.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ranging </a:t>
            </a:r>
            <a:r>
              <a:rPr lang="en-US" sz="3600" b="1" dirty="0">
                <a:solidFill>
                  <a:srgbClr val="FFFF00"/>
                </a:solidFill>
              </a:rPr>
              <a:t>from asymptomatic cardiac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dilation </a:t>
            </a:r>
            <a:r>
              <a:rPr lang="en-US" sz="3600" b="1" dirty="0">
                <a:solidFill>
                  <a:srgbClr val="FFFF00"/>
                </a:solidFill>
              </a:rPr>
              <a:t>to severe chronic heart failure</a:t>
            </a:r>
            <a:r>
              <a:rPr lang="en-US" sz="3600" b="1" dirty="0" smtClean="0">
                <a:solidFill>
                  <a:srgbClr val="FFFF00"/>
                </a:solidFill>
              </a:rPr>
              <a:t>.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9487" y="3467100"/>
            <a:ext cx="966200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Mild depression of left ventricle (LV) and LV mass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were </a:t>
            </a:r>
            <a:r>
              <a:rPr lang="en-US" sz="3600" b="1" dirty="0">
                <a:solidFill>
                  <a:schemeClr val="bg1"/>
                </a:solidFill>
              </a:rPr>
              <a:t>risk factors for death</a:t>
            </a:r>
            <a:r>
              <a:rPr lang="en-US" sz="3600" b="1" dirty="0" smtClean="0">
                <a:solidFill>
                  <a:schemeClr val="bg1"/>
                </a:solidFill>
              </a:rPr>
              <a:t>,  </a:t>
            </a:r>
            <a:r>
              <a:rPr lang="en-US" sz="3600" b="1" dirty="0">
                <a:solidFill>
                  <a:schemeClr val="bg1"/>
                </a:solidFill>
              </a:rPr>
              <a:t>independent of age,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duration </a:t>
            </a:r>
            <a:r>
              <a:rPr lang="en-US" sz="3600" b="1" dirty="0">
                <a:solidFill>
                  <a:schemeClr val="bg1"/>
                </a:solidFill>
              </a:rPr>
              <a:t>of illness, </a:t>
            </a:r>
            <a:r>
              <a:rPr lang="en-US" sz="3600" b="1" dirty="0" smtClean="0">
                <a:solidFill>
                  <a:schemeClr val="bg1"/>
                </a:solidFill>
              </a:rPr>
              <a:t>CD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4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count, HIV-1 viral load,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neurologic </a:t>
            </a:r>
            <a:r>
              <a:rPr lang="en-US" sz="3600" b="1" dirty="0">
                <a:solidFill>
                  <a:schemeClr val="bg1"/>
                </a:solidFill>
              </a:rPr>
              <a:t>disease or malnutrition.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3900" y="6175970"/>
            <a:ext cx="1182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J </a:t>
            </a:r>
            <a:r>
              <a:rPr lang="en-GB" b="1" dirty="0" err="1">
                <a:solidFill>
                  <a:schemeClr val="accent4"/>
                </a:solidFill>
              </a:rPr>
              <a:t>Pediatr</a:t>
            </a:r>
            <a:r>
              <a:rPr lang="en-GB" b="1" dirty="0">
                <a:solidFill>
                  <a:schemeClr val="accent4"/>
                </a:solidFill>
              </a:rPr>
              <a:t> 2002;141(3):</a:t>
            </a:r>
            <a:r>
              <a:rPr lang="en-GB" b="1" dirty="0" smtClean="0">
                <a:solidFill>
                  <a:schemeClr val="accent4"/>
                </a:solidFill>
              </a:rPr>
              <a:t>327-34; </a:t>
            </a:r>
            <a:r>
              <a:rPr lang="en-GB" b="1" dirty="0" err="1" smtClean="0">
                <a:solidFill>
                  <a:schemeClr val="accent4"/>
                </a:solidFill>
              </a:rPr>
              <a:t>Pediatrics</a:t>
            </a:r>
            <a:r>
              <a:rPr lang="en-GB" b="1" dirty="0" smtClean="0">
                <a:solidFill>
                  <a:schemeClr val="accent4"/>
                </a:solidFill>
              </a:rPr>
              <a:t> 2001;107:328-38;AIDS </a:t>
            </a:r>
            <a:r>
              <a:rPr lang="en-GB" b="1" dirty="0">
                <a:solidFill>
                  <a:schemeClr val="accent4"/>
                </a:solidFill>
              </a:rPr>
              <a:t>2003;17(Suppl. 1):</a:t>
            </a:r>
            <a:r>
              <a:rPr lang="en-GB" b="1" dirty="0" smtClean="0">
                <a:solidFill>
                  <a:schemeClr val="accent4"/>
                </a:solidFill>
              </a:rPr>
              <a:t>S46–S50; Circulation 2000;102:1542-8;</a:t>
            </a:r>
            <a:endParaRPr lang="pt-BR" b="1" dirty="0">
              <a:solidFill>
                <a:schemeClr val="accent4"/>
              </a:solidFill>
            </a:endParaRPr>
          </a:p>
          <a:p>
            <a:r>
              <a:rPr lang="en-GB" b="1" dirty="0" err="1" smtClean="0">
                <a:solidFill>
                  <a:schemeClr val="accent4"/>
                </a:solidFill>
              </a:rPr>
              <a:t>Pediatr</a:t>
            </a:r>
            <a:r>
              <a:rPr lang="en-GB" b="1" dirty="0" smtClean="0">
                <a:solidFill>
                  <a:schemeClr val="accent4"/>
                </a:solidFill>
              </a:rPr>
              <a:t> </a:t>
            </a:r>
            <a:r>
              <a:rPr lang="en-GB" b="1" dirty="0">
                <a:solidFill>
                  <a:schemeClr val="accent4"/>
                </a:solidFill>
              </a:rPr>
              <a:t>Infect Dis J 2004;23(6):559-63</a:t>
            </a:r>
            <a:r>
              <a:rPr lang="en-GB" b="1" dirty="0" smtClean="0">
                <a:solidFill>
                  <a:schemeClr val="accent4"/>
                </a:solidFill>
              </a:rPr>
              <a:t>.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433569" y="2040930"/>
            <a:ext cx="1397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85134" y="4025900"/>
            <a:ext cx="1367687" cy="990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8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461243" y="2533650"/>
            <a:ext cx="9349995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Subclinical cardiac abnormalities develop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early </a:t>
            </a:r>
            <a:r>
              <a:rPr lang="en-US" sz="4000" b="1" dirty="0">
                <a:solidFill>
                  <a:srgbClr val="FFFF00"/>
                </a:solidFill>
              </a:rPr>
              <a:t>in HIV-infected children, </a:t>
            </a:r>
            <a:r>
              <a:rPr lang="en-US" sz="4000" b="1" dirty="0" smtClean="0">
                <a:solidFill>
                  <a:srgbClr val="FFFF00"/>
                </a:solidFill>
              </a:rPr>
              <a:t>even </a:t>
            </a:r>
            <a:r>
              <a:rPr lang="en-US" sz="4000" b="1" dirty="0">
                <a:solidFill>
                  <a:srgbClr val="FFFF00"/>
                </a:solidFill>
              </a:rPr>
              <a:t>among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those </a:t>
            </a:r>
            <a:r>
              <a:rPr lang="en-US" sz="4000" b="1" dirty="0">
                <a:solidFill>
                  <a:srgbClr val="FFFF00"/>
                </a:solidFill>
              </a:rPr>
              <a:t>with asymptomatic HIV disease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or </a:t>
            </a:r>
            <a:r>
              <a:rPr lang="en-US" sz="4000" b="1" dirty="0" smtClean="0">
                <a:solidFill>
                  <a:srgbClr val="FFFF00"/>
                </a:solidFill>
              </a:rPr>
              <a:t>for </a:t>
            </a:r>
            <a:r>
              <a:rPr lang="en-US" sz="4000" b="1" dirty="0">
                <a:solidFill>
                  <a:srgbClr val="FFFF00"/>
                </a:solidFill>
              </a:rPr>
              <a:t>cardiac </a:t>
            </a:r>
            <a:r>
              <a:rPr lang="en-US" sz="4000" b="1" dirty="0" smtClean="0">
                <a:solidFill>
                  <a:srgbClr val="FFFF00"/>
                </a:solidFill>
              </a:rPr>
              <a:t>dysfunction.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700" y="6093268"/>
            <a:ext cx="1197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J </a:t>
            </a:r>
            <a:r>
              <a:rPr lang="en-GB" b="1" dirty="0" err="1">
                <a:solidFill>
                  <a:schemeClr val="bg1"/>
                </a:solidFill>
              </a:rPr>
              <a:t>Pediatr</a:t>
            </a:r>
            <a:r>
              <a:rPr lang="en-GB" b="1" dirty="0">
                <a:solidFill>
                  <a:schemeClr val="bg1"/>
                </a:solidFill>
              </a:rPr>
              <a:t> 2002;141(3):</a:t>
            </a:r>
            <a:r>
              <a:rPr lang="en-GB" b="1" dirty="0" smtClean="0">
                <a:solidFill>
                  <a:schemeClr val="bg1"/>
                </a:solidFill>
              </a:rPr>
              <a:t>327-34; Circulation 2000;102:1542-8;Indian </a:t>
            </a:r>
            <a:r>
              <a:rPr lang="en-GB" b="1" dirty="0" err="1">
                <a:solidFill>
                  <a:schemeClr val="bg1"/>
                </a:solidFill>
              </a:rPr>
              <a:t>Pediatr</a:t>
            </a:r>
            <a:r>
              <a:rPr lang="en-GB" b="1" dirty="0">
                <a:solidFill>
                  <a:schemeClr val="bg1"/>
                </a:solidFill>
              </a:rPr>
              <a:t> 2005 ;42(2):</a:t>
            </a:r>
            <a:r>
              <a:rPr lang="en-GB" b="1" dirty="0" smtClean="0">
                <a:solidFill>
                  <a:schemeClr val="bg1"/>
                </a:solidFill>
              </a:rPr>
              <a:t>146-9; </a:t>
            </a:r>
            <a:r>
              <a:rPr lang="en-GB" b="1" dirty="0" err="1" smtClean="0">
                <a:solidFill>
                  <a:schemeClr val="bg1"/>
                </a:solidFill>
              </a:rPr>
              <a:t>Afr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Health </a:t>
            </a:r>
            <a:r>
              <a:rPr lang="en-GB" b="1" dirty="0" err="1">
                <a:solidFill>
                  <a:schemeClr val="bg1"/>
                </a:solidFill>
              </a:rPr>
              <a:t>Sci</a:t>
            </a:r>
            <a:r>
              <a:rPr lang="en-GB" b="1" dirty="0">
                <a:solidFill>
                  <a:schemeClr val="bg1"/>
                </a:solidFill>
              </a:rPr>
              <a:t> 2005;5(3):</a:t>
            </a:r>
            <a:r>
              <a:rPr lang="en-GB" b="1" dirty="0" smtClean="0">
                <a:solidFill>
                  <a:schemeClr val="bg1"/>
                </a:solidFill>
              </a:rPr>
              <a:t>219-26;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Cardiovasc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J S </a:t>
            </a:r>
            <a:r>
              <a:rPr lang="pt-BR" b="1" dirty="0" err="1">
                <a:solidFill>
                  <a:schemeClr val="bg1"/>
                </a:solidFill>
              </a:rPr>
              <a:t>Afr</a:t>
            </a:r>
            <a:r>
              <a:rPr lang="pt-BR" b="1" dirty="0">
                <a:solidFill>
                  <a:schemeClr val="bg1"/>
                </a:solidFill>
              </a:rPr>
              <a:t> 2005;16(4):206-10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5092700" y="662649"/>
            <a:ext cx="2082800" cy="1549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9399" y="247650"/>
            <a:ext cx="12121209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After beginning highly active antiretroviral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therapy </a:t>
            </a:r>
            <a:r>
              <a:rPr lang="en-US" sz="3600" b="1" dirty="0">
                <a:solidFill>
                  <a:srgbClr val="FFFF00"/>
                </a:solidFill>
              </a:rPr>
              <a:t>(HAART), </a:t>
            </a:r>
            <a:r>
              <a:rPr lang="en-US" sz="3600" b="1" dirty="0" smtClean="0">
                <a:solidFill>
                  <a:srgbClr val="FFFF00"/>
                </a:solidFill>
              </a:rPr>
              <a:t>there </a:t>
            </a:r>
            <a:r>
              <a:rPr lang="en-US" sz="3600" b="1" dirty="0">
                <a:solidFill>
                  <a:srgbClr val="FFFF00"/>
                </a:solidFill>
              </a:rPr>
              <a:t>are reports </a:t>
            </a:r>
            <a:r>
              <a:rPr lang="en-US" sz="3600" b="1" dirty="0" smtClean="0">
                <a:solidFill>
                  <a:srgbClr val="FFFF00"/>
                </a:solidFill>
              </a:rPr>
              <a:t>of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reductions  in the </a:t>
            </a:r>
            <a:r>
              <a:rPr lang="en-US" sz="3600" b="1" dirty="0">
                <a:solidFill>
                  <a:srgbClr val="FFFF00"/>
                </a:solidFill>
              </a:rPr>
              <a:t>incidence of left ventricular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dysfunction </a:t>
            </a:r>
            <a:r>
              <a:rPr lang="en-US" sz="3600" b="1" dirty="0">
                <a:solidFill>
                  <a:srgbClr val="FFFF00"/>
                </a:solidFill>
              </a:rPr>
              <a:t>and more </a:t>
            </a:r>
            <a:r>
              <a:rPr lang="en-US" sz="3600" b="1" dirty="0" err="1" smtClean="0">
                <a:solidFill>
                  <a:srgbClr val="FFFF00"/>
                </a:solidFill>
              </a:rPr>
              <a:t>favourable</a:t>
            </a:r>
            <a:r>
              <a:rPr lang="en-US" sz="3600" b="1" dirty="0" smtClean="0">
                <a:solidFill>
                  <a:srgbClr val="FFFF00"/>
                </a:solidFill>
              </a:rPr>
              <a:t> outcomes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of cardiac alterations.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It was reported the </a:t>
            </a:r>
            <a:r>
              <a:rPr lang="en-US" sz="3600" b="1" dirty="0">
                <a:solidFill>
                  <a:schemeClr val="bg1"/>
                </a:solidFill>
              </a:rPr>
              <a:t>resolution of dilated </a:t>
            </a:r>
            <a:r>
              <a:rPr lang="en-US" sz="3600" b="1" dirty="0" smtClean="0">
                <a:solidFill>
                  <a:schemeClr val="bg1"/>
                </a:solidFill>
              </a:rPr>
              <a:t>cardiomyopathy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n vertically-infected </a:t>
            </a:r>
            <a:r>
              <a:rPr lang="en-US" sz="3600" b="1" dirty="0">
                <a:solidFill>
                  <a:schemeClr val="bg1"/>
                </a:solidFill>
              </a:rPr>
              <a:t>HIV affected </a:t>
            </a:r>
            <a:r>
              <a:rPr lang="en-US" sz="3600" b="1" dirty="0" smtClean="0">
                <a:solidFill>
                  <a:schemeClr val="bg1"/>
                </a:solidFill>
              </a:rPr>
              <a:t>children who </a:t>
            </a:r>
            <a:r>
              <a:rPr lang="en-US" sz="3600" b="1" dirty="0">
                <a:solidFill>
                  <a:schemeClr val="bg1"/>
                </a:solidFill>
              </a:rPr>
              <a:t>received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</a:t>
            </a:r>
            <a:r>
              <a:rPr lang="en-US" sz="3600" b="1" dirty="0">
                <a:solidFill>
                  <a:schemeClr val="bg1"/>
                </a:solidFill>
              </a:rPr>
              <a:t>combination </a:t>
            </a:r>
            <a:r>
              <a:rPr lang="en-US" sz="3600" b="1" dirty="0" smtClean="0">
                <a:solidFill>
                  <a:schemeClr val="bg1"/>
                </a:solidFill>
              </a:rPr>
              <a:t>of drugs.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0010" y="6203690"/>
            <a:ext cx="1048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4"/>
                </a:solidFill>
              </a:rPr>
              <a:t>Pediatr</a:t>
            </a:r>
            <a:r>
              <a:rPr lang="en-GB" b="1" dirty="0" smtClean="0">
                <a:solidFill>
                  <a:schemeClr val="accent4"/>
                </a:solidFill>
              </a:rPr>
              <a:t> </a:t>
            </a:r>
            <a:r>
              <a:rPr lang="en-GB" b="1" dirty="0">
                <a:solidFill>
                  <a:schemeClr val="accent4"/>
                </a:solidFill>
              </a:rPr>
              <a:t>Infect Dis J 2004;23(6):</a:t>
            </a:r>
            <a:r>
              <a:rPr lang="en-GB" b="1" dirty="0" smtClean="0">
                <a:solidFill>
                  <a:schemeClr val="accent4"/>
                </a:solidFill>
              </a:rPr>
              <a:t>559-63; </a:t>
            </a:r>
            <a:r>
              <a:rPr lang="pt-BR" b="1" dirty="0" err="1" smtClean="0">
                <a:solidFill>
                  <a:schemeClr val="accent4"/>
                </a:solidFill>
              </a:rPr>
              <a:t>Arq</a:t>
            </a:r>
            <a:r>
              <a:rPr lang="pt-BR" b="1" dirty="0" smtClean="0">
                <a:solidFill>
                  <a:schemeClr val="accent4"/>
                </a:solidFill>
              </a:rPr>
              <a:t> </a:t>
            </a:r>
            <a:r>
              <a:rPr lang="pt-BR" b="1" dirty="0" err="1">
                <a:solidFill>
                  <a:schemeClr val="accent4"/>
                </a:solidFill>
              </a:rPr>
              <a:t>Bras</a:t>
            </a:r>
            <a:r>
              <a:rPr lang="pt-BR" b="1" dirty="0">
                <a:solidFill>
                  <a:schemeClr val="accent4"/>
                </a:solidFill>
              </a:rPr>
              <a:t> </a:t>
            </a:r>
            <a:r>
              <a:rPr lang="pt-BR" b="1" dirty="0" err="1">
                <a:solidFill>
                  <a:schemeClr val="accent4"/>
                </a:solidFill>
              </a:rPr>
              <a:t>Cardiol</a:t>
            </a:r>
            <a:r>
              <a:rPr lang="pt-BR" b="1" dirty="0">
                <a:solidFill>
                  <a:schemeClr val="accent4"/>
                </a:solidFill>
              </a:rPr>
              <a:t> 2008;90(1):</a:t>
            </a:r>
            <a:r>
              <a:rPr lang="pt-BR" b="1" dirty="0" smtClean="0">
                <a:solidFill>
                  <a:schemeClr val="accent4"/>
                </a:solidFill>
              </a:rPr>
              <a:t>11-7;Arq </a:t>
            </a:r>
            <a:r>
              <a:rPr lang="pt-BR" b="1" dirty="0" err="1">
                <a:solidFill>
                  <a:schemeClr val="accent4"/>
                </a:solidFill>
              </a:rPr>
              <a:t>Bras</a:t>
            </a:r>
            <a:r>
              <a:rPr lang="pt-BR" b="1" dirty="0">
                <a:solidFill>
                  <a:schemeClr val="accent4"/>
                </a:solidFill>
              </a:rPr>
              <a:t> </a:t>
            </a:r>
            <a:r>
              <a:rPr lang="pt-BR" b="1" dirty="0" err="1">
                <a:solidFill>
                  <a:schemeClr val="accent4"/>
                </a:solidFill>
              </a:rPr>
              <a:t>Cardiol</a:t>
            </a:r>
            <a:r>
              <a:rPr lang="pt-BR" b="1" dirty="0">
                <a:solidFill>
                  <a:schemeClr val="accent4"/>
                </a:solidFill>
              </a:rPr>
              <a:t> 2003;80(3):</a:t>
            </a:r>
            <a:r>
              <a:rPr lang="pt-BR" b="1" dirty="0" smtClean="0">
                <a:solidFill>
                  <a:schemeClr val="accent4"/>
                </a:solidFill>
              </a:rPr>
              <a:t>316-20;</a:t>
            </a:r>
            <a:endParaRPr lang="pt-BR" b="1" dirty="0">
              <a:solidFill>
                <a:schemeClr val="accent4"/>
              </a:solidFill>
            </a:endParaRPr>
          </a:p>
          <a:p>
            <a:r>
              <a:rPr lang="en-GB" b="1" dirty="0" err="1" smtClean="0">
                <a:solidFill>
                  <a:schemeClr val="accent4"/>
                </a:solidFill>
              </a:rPr>
              <a:t>Arq</a:t>
            </a:r>
            <a:r>
              <a:rPr lang="en-GB" b="1" dirty="0" smtClean="0">
                <a:solidFill>
                  <a:schemeClr val="accent4"/>
                </a:solidFill>
              </a:rPr>
              <a:t> </a:t>
            </a:r>
            <a:r>
              <a:rPr lang="en-GB" b="1" dirty="0">
                <a:solidFill>
                  <a:schemeClr val="accent4"/>
                </a:solidFill>
              </a:rPr>
              <a:t>Bras </a:t>
            </a:r>
            <a:r>
              <a:rPr lang="en-GB" b="1" dirty="0" err="1">
                <a:solidFill>
                  <a:schemeClr val="accent4"/>
                </a:solidFill>
              </a:rPr>
              <a:t>Cardiol</a:t>
            </a:r>
            <a:r>
              <a:rPr lang="en-GB" b="1" dirty="0">
                <a:solidFill>
                  <a:schemeClr val="accent4"/>
                </a:solidFill>
              </a:rPr>
              <a:t> 2005;85(4):233-40</a:t>
            </a:r>
            <a:r>
              <a:rPr lang="en-GB" b="1" dirty="0" smtClean="0">
                <a:solidFill>
                  <a:schemeClr val="accent4"/>
                </a:solidFill>
              </a:rPr>
              <a:t>.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836023" y="391885"/>
            <a:ext cx="1371600" cy="3657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27147" y="3670663"/>
            <a:ext cx="648063" cy="4049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3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1263</Words>
  <Application>Microsoft Office PowerPoint</Application>
  <PresentationFormat>Widescreen</PresentationFormat>
  <Paragraphs>226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SimSun</vt:lpstr>
      <vt:lpstr>SimSun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MAURICIO LAERTE SILVA</dc:creator>
  <cp:lastModifiedBy>MAURICIO LAERTE SILVA</cp:lastModifiedBy>
  <cp:revision>24</cp:revision>
  <dcterms:created xsi:type="dcterms:W3CDTF">2014-10-29T03:22:28Z</dcterms:created>
  <dcterms:modified xsi:type="dcterms:W3CDTF">2014-10-29T15:49:32Z</dcterms:modified>
</cp:coreProperties>
</file>