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unknown"/>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4" r:id="rId2"/>
    <p:sldId id="275" r:id="rId3"/>
    <p:sldId id="257" r:id="rId4"/>
    <p:sldId id="256" r:id="rId5"/>
    <p:sldId id="258" r:id="rId6"/>
    <p:sldId id="259" r:id="rId7"/>
    <p:sldId id="260" r:id="rId8"/>
    <p:sldId id="261" r:id="rId9"/>
    <p:sldId id="270" r:id="rId10"/>
    <p:sldId id="262" r:id="rId11"/>
    <p:sldId id="263" r:id="rId12"/>
    <p:sldId id="264" r:id="rId13"/>
    <p:sldId id="266" r:id="rId14"/>
    <p:sldId id="267" r:id="rId15"/>
    <p:sldId id="269" r:id="rId16"/>
    <p:sldId id="272" r:id="rId17"/>
    <p:sldId id="273" r:id="rId18"/>
    <p:sldId id="27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974" autoAdjust="0"/>
    <p:restoredTop sz="94660"/>
  </p:normalViewPr>
  <p:slideViewPr>
    <p:cSldViewPr snapToGrid="0">
      <p:cViewPr>
        <p:scale>
          <a:sx n="50" d="100"/>
          <a:sy n="50" d="100"/>
        </p:scale>
        <p:origin x="-1446" y="-570"/>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FA55BE7-4E1B-4927-8617-97035C389604}" type="datetimeFigureOut">
              <a:rPr lang="en-US" smtClean="0"/>
              <a:pPr/>
              <a:t>11/17/2014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440061-33EA-403A-B478-AD0702D2D228}" type="slidenum">
              <a:rPr lang="en-US" smtClean="0"/>
              <a:pPr/>
              <a:t>‹#›</a:t>
            </a:fld>
            <a:endParaRPr lang="en-US"/>
          </a:p>
        </p:txBody>
      </p:sp>
    </p:spTree>
    <p:extLst>
      <p:ext uri="{BB962C8B-B14F-4D97-AF65-F5344CB8AC3E}">
        <p14:creationId xmlns:p14="http://schemas.microsoft.com/office/powerpoint/2010/main" xmlns="" val="3139976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A55BE7-4E1B-4927-8617-97035C389604}" type="datetimeFigureOut">
              <a:rPr lang="en-US" smtClean="0"/>
              <a:pPr/>
              <a:t>11/17/2014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440061-33EA-403A-B478-AD0702D2D228}" type="slidenum">
              <a:rPr lang="en-US" smtClean="0"/>
              <a:pPr/>
              <a:t>‹#›</a:t>
            </a:fld>
            <a:endParaRPr lang="en-US"/>
          </a:p>
        </p:txBody>
      </p:sp>
    </p:spTree>
    <p:extLst>
      <p:ext uri="{BB962C8B-B14F-4D97-AF65-F5344CB8AC3E}">
        <p14:creationId xmlns:p14="http://schemas.microsoft.com/office/powerpoint/2010/main" xmlns="" val="1882307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A55BE7-4E1B-4927-8617-97035C389604}" type="datetimeFigureOut">
              <a:rPr lang="en-US" smtClean="0"/>
              <a:pPr/>
              <a:t>11/17/2014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440061-33EA-403A-B478-AD0702D2D228}" type="slidenum">
              <a:rPr lang="en-US" smtClean="0"/>
              <a:pPr/>
              <a:t>‹#›</a:t>
            </a:fld>
            <a:endParaRPr lang="en-US"/>
          </a:p>
        </p:txBody>
      </p:sp>
    </p:spTree>
    <p:extLst>
      <p:ext uri="{BB962C8B-B14F-4D97-AF65-F5344CB8AC3E}">
        <p14:creationId xmlns:p14="http://schemas.microsoft.com/office/powerpoint/2010/main" xmlns="" val="3250437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A55BE7-4E1B-4927-8617-97035C389604}" type="datetimeFigureOut">
              <a:rPr lang="en-US" smtClean="0"/>
              <a:pPr/>
              <a:t>11/17/2014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440061-33EA-403A-B478-AD0702D2D228}" type="slidenum">
              <a:rPr lang="en-US" smtClean="0"/>
              <a:pPr/>
              <a:t>‹#›</a:t>
            </a:fld>
            <a:endParaRPr lang="en-US"/>
          </a:p>
        </p:txBody>
      </p:sp>
    </p:spTree>
    <p:extLst>
      <p:ext uri="{BB962C8B-B14F-4D97-AF65-F5344CB8AC3E}">
        <p14:creationId xmlns:p14="http://schemas.microsoft.com/office/powerpoint/2010/main" xmlns="" val="2113169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A55BE7-4E1B-4927-8617-97035C389604}" type="datetimeFigureOut">
              <a:rPr lang="en-US" smtClean="0"/>
              <a:pPr/>
              <a:t>11/17/2014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440061-33EA-403A-B478-AD0702D2D228}" type="slidenum">
              <a:rPr lang="en-US" smtClean="0"/>
              <a:pPr/>
              <a:t>‹#›</a:t>
            </a:fld>
            <a:endParaRPr lang="en-US"/>
          </a:p>
        </p:txBody>
      </p:sp>
    </p:spTree>
    <p:extLst>
      <p:ext uri="{BB962C8B-B14F-4D97-AF65-F5344CB8AC3E}">
        <p14:creationId xmlns:p14="http://schemas.microsoft.com/office/powerpoint/2010/main" xmlns="" val="3736809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FA55BE7-4E1B-4927-8617-97035C389604}" type="datetimeFigureOut">
              <a:rPr lang="en-US" smtClean="0"/>
              <a:pPr/>
              <a:t>11/17/2014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440061-33EA-403A-B478-AD0702D2D228}" type="slidenum">
              <a:rPr lang="en-US" smtClean="0"/>
              <a:pPr/>
              <a:t>‹#›</a:t>
            </a:fld>
            <a:endParaRPr lang="en-US"/>
          </a:p>
        </p:txBody>
      </p:sp>
    </p:spTree>
    <p:extLst>
      <p:ext uri="{BB962C8B-B14F-4D97-AF65-F5344CB8AC3E}">
        <p14:creationId xmlns:p14="http://schemas.microsoft.com/office/powerpoint/2010/main" xmlns="" val="1954705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FA55BE7-4E1B-4927-8617-97035C389604}" type="datetimeFigureOut">
              <a:rPr lang="en-US" smtClean="0"/>
              <a:pPr/>
              <a:t>11/17/2014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440061-33EA-403A-B478-AD0702D2D228}" type="slidenum">
              <a:rPr lang="en-US" smtClean="0"/>
              <a:pPr/>
              <a:t>‹#›</a:t>
            </a:fld>
            <a:endParaRPr lang="en-US"/>
          </a:p>
        </p:txBody>
      </p:sp>
    </p:spTree>
    <p:extLst>
      <p:ext uri="{BB962C8B-B14F-4D97-AF65-F5344CB8AC3E}">
        <p14:creationId xmlns:p14="http://schemas.microsoft.com/office/powerpoint/2010/main" xmlns="" val="4192409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FA55BE7-4E1B-4927-8617-97035C389604}" type="datetimeFigureOut">
              <a:rPr lang="en-US" smtClean="0"/>
              <a:pPr/>
              <a:t>11/17/2014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440061-33EA-403A-B478-AD0702D2D228}" type="slidenum">
              <a:rPr lang="en-US" smtClean="0"/>
              <a:pPr/>
              <a:t>‹#›</a:t>
            </a:fld>
            <a:endParaRPr lang="en-US"/>
          </a:p>
        </p:txBody>
      </p:sp>
    </p:spTree>
    <p:extLst>
      <p:ext uri="{BB962C8B-B14F-4D97-AF65-F5344CB8AC3E}">
        <p14:creationId xmlns:p14="http://schemas.microsoft.com/office/powerpoint/2010/main" xmlns="" val="3383943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A55BE7-4E1B-4927-8617-97035C389604}" type="datetimeFigureOut">
              <a:rPr lang="en-US" smtClean="0"/>
              <a:pPr/>
              <a:t>11/17/2014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440061-33EA-403A-B478-AD0702D2D228}" type="slidenum">
              <a:rPr lang="en-US" smtClean="0"/>
              <a:pPr/>
              <a:t>‹#›</a:t>
            </a:fld>
            <a:endParaRPr lang="en-US"/>
          </a:p>
        </p:txBody>
      </p:sp>
    </p:spTree>
    <p:extLst>
      <p:ext uri="{BB962C8B-B14F-4D97-AF65-F5344CB8AC3E}">
        <p14:creationId xmlns:p14="http://schemas.microsoft.com/office/powerpoint/2010/main" xmlns="" val="3383621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A55BE7-4E1B-4927-8617-97035C389604}" type="datetimeFigureOut">
              <a:rPr lang="en-US" smtClean="0"/>
              <a:pPr/>
              <a:t>11/17/2014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440061-33EA-403A-B478-AD0702D2D228}" type="slidenum">
              <a:rPr lang="en-US" smtClean="0"/>
              <a:pPr/>
              <a:t>‹#›</a:t>
            </a:fld>
            <a:endParaRPr lang="en-US"/>
          </a:p>
        </p:txBody>
      </p:sp>
    </p:spTree>
    <p:extLst>
      <p:ext uri="{BB962C8B-B14F-4D97-AF65-F5344CB8AC3E}">
        <p14:creationId xmlns:p14="http://schemas.microsoft.com/office/powerpoint/2010/main" xmlns="" val="2592840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A55BE7-4E1B-4927-8617-97035C389604}" type="datetimeFigureOut">
              <a:rPr lang="en-US" smtClean="0"/>
              <a:pPr/>
              <a:t>11/17/2014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440061-33EA-403A-B478-AD0702D2D228}" type="slidenum">
              <a:rPr lang="en-US" smtClean="0"/>
              <a:pPr/>
              <a:t>‹#›</a:t>
            </a:fld>
            <a:endParaRPr lang="en-US"/>
          </a:p>
        </p:txBody>
      </p:sp>
    </p:spTree>
    <p:extLst>
      <p:ext uri="{BB962C8B-B14F-4D97-AF65-F5344CB8AC3E}">
        <p14:creationId xmlns:p14="http://schemas.microsoft.com/office/powerpoint/2010/main" xmlns="" val="225791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A55BE7-4E1B-4927-8617-97035C389604}" type="datetimeFigureOut">
              <a:rPr lang="en-US" smtClean="0"/>
              <a:pPr/>
              <a:t>11/17/2014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440061-33EA-403A-B478-AD0702D2D228}" type="slidenum">
              <a:rPr lang="en-US" smtClean="0"/>
              <a:pPr/>
              <a:t>‹#›</a:t>
            </a:fld>
            <a:endParaRPr lang="en-US"/>
          </a:p>
        </p:txBody>
      </p:sp>
    </p:spTree>
    <p:extLst>
      <p:ext uri="{BB962C8B-B14F-4D97-AF65-F5344CB8AC3E}">
        <p14:creationId xmlns:p14="http://schemas.microsoft.com/office/powerpoint/2010/main" xmlns="" val="18398750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em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7.emf"/><Relationship Id="rId5" Type="http://schemas.openxmlformats.org/officeDocument/2006/relationships/image" Target="../media/image16.png"/><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em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5.emf"/><Relationship Id="rId5" Type="http://schemas.openxmlformats.org/officeDocument/2006/relationships/image" Target="../media/image24.png"/><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hyperlink" Target="mailto:materialsscience.conference@omicsgroup.us" TargetMode="External"/><Relationship Id="rId2" Type="http://schemas.openxmlformats.org/officeDocument/2006/relationships/hyperlink" Target="http://materialsscience.conferenceseries.com/" TargetMode="External"/><Relationship Id="rId1" Type="http://schemas.openxmlformats.org/officeDocument/2006/relationships/slideLayout" Target="../slideLayouts/slideLayout2.xml"/><Relationship Id="rId4" Type="http://schemas.openxmlformats.org/officeDocument/2006/relationships/hyperlink" Target="mailto:materialsscience@omicsgroup.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3.png"/><Relationship Id="rId7" Type="http://schemas.openxmlformats.org/officeDocument/2006/relationships/image" Target="../media/image10.em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jpeg"/><Relationship Id="rId7" Type="http://schemas.microsoft.com/office/2007/relationships/media" Target="../media/media1.mp4"/><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tiff"/><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752" y="428625"/>
            <a:ext cx="10915649" cy="1143000"/>
          </a:xfrm>
          <a:ln w="3175"/>
        </p:spPr>
        <p:txBody>
          <a:bodyPr/>
          <a:lstStyle/>
          <a:p>
            <a:pPr>
              <a:defRPr/>
            </a:pPr>
            <a:r>
              <a:rPr lang="en-US" sz="3600" dirty="0" smtClean="0">
                <a:solidFill>
                  <a:srgbClr val="FF6600"/>
                </a:solidFill>
                <a:effectLst>
                  <a:outerShdw blurRad="38100" dist="38100" dir="2700000" algn="tl">
                    <a:srgbClr val="000000">
                      <a:alpha val="43137"/>
                    </a:srgbClr>
                  </a:outerShdw>
                </a:effectLst>
                <a:latin typeface="Baskerville Old Face" pitchFamily="18" charset="0"/>
              </a:rPr>
              <a:t>About OMICS Group</a:t>
            </a:r>
            <a:endParaRPr lang="en-US" sz="3600" dirty="0">
              <a:solidFill>
                <a:srgbClr val="FF6600"/>
              </a:solidFill>
              <a:effectLst>
                <a:outerShdw blurRad="38100" dist="38100" dir="2700000" algn="tl">
                  <a:srgbClr val="000000">
                    <a:alpha val="43137"/>
                  </a:srgbClr>
                </a:outerShdw>
              </a:effectLst>
              <a:latin typeface="Baskerville Old Face" pitchFamily="18" charset="0"/>
            </a:endParaRPr>
          </a:p>
        </p:txBody>
      </p:sp>
      <p:sp>
        <p:nvSpPr>
          <p:cNvPr id="4" name="Content Placeholder 3"/>
          <p:cNvSpPr>
            <a:spLocks noGrp="1"/>
          </p:cNvSpPr>
          <p:nvPr>
            <p:ph idx="1"/>
          </p:nvPr>
        </p:nvSpPr>
        <p: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lstStyle/>
          <a:p>
            <a:pPr algn="just">
              <a:buFont typeface="Arial" charset="0"/>
              <a:buNone/>
              <a:defRPr/>
            </a:pPr>
            <a:r>
              <a:rPr lang="en-US" sz="2000" dirty="0" smtClean="0">
                <a:latin typeface="+mj-lt"/>
              </a:rPr>
              <a:t>      </a:t>
            </a:r>
            <a:r>
              <a:rPr lang="en-US" sz="2400" dirty="0" smtClean="0">
                <a:latin typeface="+mj-lt"/>
              </a:rPr>
              <a:t>OMICS Group International is an amalgamation of Open Access publications and worldwide international science conferences and events. Established in the year 2007 with the sole aim of making the information on Sciences and technology ‘Open Access’, OMICS Group publishes 400 online open access scholarly journals in all aspects of Science, Engineering, Management and Technology journals. OMICS Group has been instrumental in taking the knowledge on Science &amp; technology to the doorsteps of ordinary men and women. Research Scholars, Students, Libraries, Educational Institutions, Research centers and the industry are main stakeholders that benefitted greatly from this knowledge dissemination. OMICS Group also organizes 300 International conferences annually across the globe, where knowledge transfer takes place through debates, round table discussions, poster presentations, workshops, symposia and exhibitions.</a:t>
            </a:r>
            <a:endParaRPr lang="en-US" sz="2400" dirty="0">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25400" y="6491288"/>
            <a:ext cx="2209800" cy="379412"/>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10553700" y="6477000"/>
            <a:ext cx="381000" cy="381000"/>
          </a:xfrm>
          <a:prstGeom prst="rect">
            <a:avLst/>
          </a:prstGeom>
          <a:noFill/>
          <a:ln w="9525">
            <a:noFill/>
            <a:miter lim="800000"/>
            <a:headEnd/>
            <a:tailEnd/>
          </a:ln>
        </p:spPr>
      </p:pic>
      <p:sp>
        <p:nvSpPr>
          <p:cNvPr id="6" name="TextBox 69"/>
          <p:cNvSpPr txBox="1">
            <a:spLocks noChangeArrowheads="1"/>
          </p:cNvSpPr>
          <p:nvPr/>
        </p:nvSpPr>
        <p:spPr bwMode="auto">
          <a:xfrm>
            <a:off x="10934700" y="6488114"/>
            <a:ext cx="838200" cy="369887"/>
          </a:xfrm>
          <a:prstGeom prst="rect">
            <a:avLst/>
          </a:prstGeom>
          <a:noFill/>
          <a:ln w="9525">
            <a:noFill/>
            <a:miter lim="800000"/>
            <a:headEnd/>
            <a:tailEnd/>
          </a:ln>
        </p:spPr>
        <p:txBody>
          <a:bodyPr>
            <a:spAutoFit/>
          </a:bodyPr>
          <a:lstStyle/>
          <a:p>
            <a:r>
              <a:rPr lang="en-US"/>
              <a:t>NSF</a:t>
            </a:r>
          </a:p>
        </p:txBody>
      </p:sp>
      <p:cxnSp>
        <p:nvCxnSpPr>
          <p:cNvPr id="8" name="Straight Connector 7"/>
          <p:cNvCxnSpPr/>
          <p:nvPr/>
        </p:nvCxnSpPr>
        <p:spPr>
          <a:xfrm flipV="1">
            <a:off x="-5917" y="596900"/>
            <a:ext cx="12197917" cy="12700"/>
          </a:xfrm>
          <a:prstGeom prst="line">
            <a:avLst/>
          </a:prstGeom>
          <a:ln w="19050">
            <a:solidFill>
              <a:srgbClr val="005828"/>
            </a:solidFill>
          </a:ln>
        </p:spPr>
        <p:style>
          <a:lnRef idx="1">
            <a:schemeClr val="accent1"/>
          </a:lnRef>
          <a:fillRef idx="0">
            <a:schemeClr val="accent1"/>
          </a:fillRef>
          <a:effectRef idx="0">
            <a:schemeClr val="accent1"/>
          </a:effectRef>
          <a:fontRef idx="minor">
            <a:schemeClr val="tx1"/>
          </a:fontRef>
        </p:style>
      </p:cxnSp>
      <p:pic>
        <p:nvPicPr>
          <p:cNvPr id="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788897" y="6479699"/>
            <a:ext cx="380503" cy="3783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68"/>
          <p:cNvSpPr txBox="1">
            <a:spLocks noChangeArrowheads="1"/>
          </p:cNvSpPr>
          <p:nvPr/>
        </p:nvSpPr>
        <p:spPr bwMode="auto">
          <a:xfrm>
            <a:off x="9169399" y="6490436"/>
            <a:ext cx="838200" cy="369887"/>
          </a:xfrm>
          <a:prstGeom prst="rect">
            <a:avLst/>
          </a:prstGeom>
          <a:noFill/>
          <a:ln w="9525">
            <a:noFill/>
            <a:miter lim="800000"/>
            <a:headEnd/>
            <a:tailEnd/>
          </a:ln>
        </p:spPr>
        <p:txBody>
          <a:bodyPr>
            <a:spAutoFit/>
          </a:bodyPr>
          <a:lstStyle/>
          <a:p>
            <a:r>
              <a:rPr lang="en-US" dirty="0"/>
              <a:t>DOE</a:t>
            </a:r>
          </a:p>
        </p:txBody>
      </p:sp>
      <p:cxnSp>
        <p:nvCxnSpPr>
          <p:cNvPr id="11" name="Straight Connector 10"/>
          <p:cNvCxnSpPr/>
          <p:nvPr/>
        </p:nvCxnSpPr>
        <p:spPr>
          <a:xfrm flipV="1">
            <a:off x="-5917" y="6477000"/>
            <a:ext cx="12197917" cy="11114"/>
          </a:xfrm>
          <a:prstGeom prst="line">
            <a:avLst/>
          </a:prstGeom>
          <a:ln w="19050">
            <a:solidFill>
              <a:srgbClr val="005828"/>
            </a:solidFill>
          </a:ln>
        </p:spPr>
        <p:style>
          <a:lnRef idx="1">
            <a:schemeClr val="accent1"/>
          </a:lnRef>
          <a:fillRef idx="0">
            <a:schemeClr val="accent1"/>
          </a:fillRef>
          <a:effectRef idx="0">
            <a:schemeClr val="accent1"/>
          </a:effectRef>
          <a:fontRef idx="minor">
            <a:schemeClr val="tx1"/>
          </a:fontRef>
        </p:style>
      </p:cxnSp>
      <p:sp>
        <p:nvSpPr>
          <p:cNvPr id="12" name="TextBox 23"/>
          <p:cNvSpPr txBox="1">
            <a:spLocks noChangeArrowheads="1"/>
          </p:cNvSpPr>
          <p:nvPr/>
        </p:nvSpPr>
        <p:spPr bwMode="auto">
          <a:xfrm>
            <a:off x="-31301" y="9713"/>
            <a:ext cx="12223301" cy="523220"/>
          </a:xfrm>
          <a:prstGeom prst="rect">
            <a:avLst/>
          </a:prstGeom>
          <a:noFill/>
          <a:ln w="9525">
            <a:noFill/>
            <a:miter lim="800000"/>
            <a:headEnd/>
            <a:tailEnd/>
          </a:ln>
        </p:spPr>
        <p:txBody>
          <a:bodyPr wrap="square">
            <a:spAutoFit/>
          </a:bodyPr>
          <a:lstStyle/>
          <a:p>
            <a:pPr algn="ctr"/>
            <a:r>
              <a:rPr lang="en-US" sz="2800" dirty="0" smtClean="0">
                <a:solidFill>
                  <a:srgbClr val="336600"/>
                </a:solidFill>
                <a:latin typeface="Comic Sans MS" pitchFamily="66" charset="0"/>
              </a:rPr>
              <a:t>Electronic structure of transferred graphene on MoS</a:t>
            </a:r>
            <a:r>
              <a:rPr lang="en-US" sz="2800" baseline="-25000" dirty="0" smtClean="0">
                <a:solidFill>
                  <a:srgbClr val="336600"/>
                </a:solidFill>
                <a:latin typeface="Comic Sans MS" pitchFamily="66" charset="0"/>
              </a:rPr>
              <a:t>2</a:t>
            </a:r>
            <a:endParaRPr lang="en-US" sz="2800" baseline="-25000" dirty="0">
              <a:solidFill>
                <a:srgbClr val="336600"/>
              </a:solidFill>
              <a:latin typeface="Comic Sans MS" pitchFamily="66" charset="0"/>
            </a:endParaRPr>
          </a:p>
        </p:txBody>
      </p:sp>
      <p:pic>
        <p:nvPicPr>
          <p:cNvPr id="13" name="Picture 2" descr="http://1.bp.blogspot.com/-Y0x6juoJ5uo/Tbm7mvbXJgI/AAAAAAAALOw/yZOy5HpaI4A/s1600/defecttransport.pn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94789" y="892425"/>
            <a:ext cx="4562495" cy="2438400"/>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a:blip r:embed="rId6"/>
          <a:stretch>
            <a:fillRect/>
          </a:stretch>
        </p:blipFill>
        <p:spPr>
          <a:xfrm>
            <a:off x="5838678" y="737529"/>
            <a:ext cx="6106818" cy="5260706"/>
          </a:xfrm>
          <a:prstGeom prst="rect">
            <a:avLst/>
          </a:prstGeom>
        </p:spPr>
      </p:pic>
      <p:pic>
        <p:nvPicPr>
          <p:cNvPr id="3" name="Picture 2"/>
          <p:cNvPicPr>
            <a:picLocks noChangeAspect="1"/>
          </p:cNvPicPr>
          <p:nvPr/>
        </p:nvPicPr>
        <p:blipFill>
          <a:blip r:embed="rId7"/>
          <a:stretch>
            <a:fillRect/>
          </a:stretch>
        </p:blipFill>
        <p:spPr>
          <a:xfrm>
            <a:off x="9394971" y="3664912"/>
            <a:ext cx="2696549" cy="2735421"/>
          </a:xfrm>
          <a:prstGeom prst="rect">
            <a:avLst/>
          </a:prstGeom>
        </p:spPr>
      </p:pic>
      <p:sp>
        <p:nvSpPr>
          <p:cNvPr id="7" name="Rectangle 6"/>
          <p:cNvSpPr/>
          <p:nvPr/>
        </p:nvSpPr>
        <p:spPr>
          <a:xfrm>
            <a:off x="5838678" y="737529"/>
            <a:ext cx="489694" cy="665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388681" y="3679107"/>
            <a:ext cx="339761" cy="574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3259248" y="4359665"/>
            <a:ext cx="606582" cy="141816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3250194" y="4359665"/>
            <a:ext cx="588475" cy="137871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171050" y="5026492"/>
            <a:ext cx="2297244" cy="1972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4834552" y="5026492"/>
            <a:ext cx="12672" cy="595705"/>
          </a:xfrm>
          <a:prstGeom prst="straightConnector1">
            <a:avLst/>
          </a:prstGeom>
          <a:ln w="1905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162404" y="5622197"/>
            <a:ext cx="1233463"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031344" y="5141846"/>
            <a:ext cx="1071453" cy="369332"/>
          </a:xfrm>
          <a:prstGeom prst="rect">
            <a:avLst/>
          </a:prstGeom>
          <a:noFill/>
        </p:spPr>
        <p:txBody>
          <a:bodyPr wrap="square" rtlCol="0">
            <a:spAutoFit/>
          </a:bodyPr>
          <a:lstStyle/>
          <a:p>
            <a:r>
              <a:rPr lang="en-US" dirty="0" smtClean="0">
                <a:solidFill>
                  <a:srgbClr val="00B050"/>
                </a:solidFill>
              </a:rPr>
              <a:t>1.12 eV</a:t>
            </a:r>
            <a:endParaRPr lang="en-US" dirty="0">
              <a:solidFill>
                <a:srgbClr val="00B050"/>
              </a:solidFill>
            </a:endParaRPr>
          </a:p>
        </p:txBody>
      </p:sp>
      <p:cxnSp>
        <p:nvCxnSpPr>
          <p:cNvPr id="33" name="Straight Arrow Connector 32"/>
          <p:cNvCxnSpPr/>
          <p:nvPr/>
        </p:nvCxnSpPr>
        <p:spPr>
          <a:xfrm flipH="1" flipV="1">
            <a:off x="5051431" y="4879699"/>
            <a:ext cx="12672" cy="727608"/>
          </a:xfrm>
          <a:prstGeom prst="straightConnector1">
            <a:avLst/>
          </a:prstGeom>
          <a:ln w="1905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130567" y="4879699"/>
            <a:ext cx="1233463"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5019028" y="5075060"/>
            <a:ext cx="1071453" cy="369332"/>
          </a:xfrm>
          <a:prstGeom prst="rect">
            <a:avLst/>
          </a:prstGeom>
          <a:noFill/>
        </p:spPr>
        <p:txBody>
          <a:bodyPr wrap="square" rtlCol="0">
            <a:spAutoFit/>
          </a:bodyPr>
          <a:lstStyle/>
          <a:p>
            <a:r>
              <a:rPr lang="en-US" dirty="0" smtClean="0">
                <a:solidFill>
                  <a:srgbClr val="00B050"/>
                </a:solidFill>
              </a:rPr>
              <a:t>1.23 eV</a:t>
            </a:r>
            <a:endParaRPr lang="en-US" dirty="0">
              <a:solidFill>
                <a:srgbClr val="00B050"/>
              </a:solidFill>
            </a:endParaRPr>
          </a:p>
        </p:txBody>
      </p:sp>
      <p:sp>
        <p:nvSpPr>
          <p:cNvPr id="37" name="TextBox 36"/>
          <p:cNvSpPr txBox="1"/>
          <p:nvPr/>
        </p:nvSpPr>
        <p:spPr>
          <a:xfrm>
            <a:off x="2851659" y="4890394"/>
            <a:ext cx="734315" cy="369332"/>
          </a:xfrm>
          <a:prstGeom prst="rect">
            <a:avLst/>
          </a:prstGeom>
          <a:noFill/>
        </p:spPr>
        <p:txBody>
          <a:bodyPr wrap="square" rtlCol="0">
            <a:spAutoFit/>
          </a:bodyPr>
          <a:lstStyle/>
          <a:p>
            <a:r>
              <a:rPr lang="en-US" dirty="0" err="1" smtClean="0"/>
              <a:t>E</a:t>
            </a:r>
            <a:r>
              <a:rPr lang="en-US" baseline="-25000" dirty="0" err="1" smtClean="0"/>
              <a:t>Fermi</a:t>
            </a:r>
            <a:endParaRPr lang="en-US" baseline="-25000" dirty="0"/>
          </a:p>
        </p:txBody>
      </p:sp>
      <p:sp>
        <p:nvSpPr>
          <p:cNvPr id="39" name="TextBox 38"/>
          <p:cNvSpPr txBox="1"/>
          <p:nvPr/>
        </p:nvSpPr>
        <p:spPr>
          <a:xfrm>
            <a:off x="3015476" y="3926222"/>
            <a:ext cx="1174759" cy="369332"/>
          </a:xfrm>
          <a:prstGeom prst="rect">
            <a:avLst/>
          </a:prstGeom>
          <a:noFill/>
        </p:spPr>
        <p:txBody>
          <a:bodyPr wrap="square" rtlCol="0">
            <a:spAutoFit/>
          </a:bodyPr>
          <a:lstStyle/>
          <a:p>
            <a:r>
              <a:rPr lang="en-US" dirty="0" smtClean="0"/>
              <a:t>graphene</a:t>
            </a:r>
            <a:endParaRPr lang="en-US" dirty="0"/>
          </a:p>
        </p:txBody>
      </p:sp>
      <p:sp>
        <p:nvSpPr>
          <p:cNvPr id="40" name="TextBox 39"/>
          <p:cNvSpPr txBox="1"/>
          <p:nvPr/>
        </p:nvSpPr>
        <p:spPr>
          <a:xfrm>
            <a:off x="4182981" y="3897378"/>
            <a:ext cx="1174759" cy="369332"/>
          </a:xfrm>
          <a:prstGeom prst="rect">
            <a:avLst/>
          </a:prstGeom>
          <a:noFill/>
        </p:spPr>
        <p:txBody>
          <a:bodyPr wrap="square" rtlCol="0">
            <a:spAutoFit/>
          </a:bodyPr>
          <a:lstStyle/>
          <a:p>
            <a:r>
              <a:rPr lang="en-US" dirty="0" smtClean="0"/>
              <a:t>MoS</a:t>
            </a:r>
            <a:r>
              <a:rPr lang="en-US" baseline="-25000" dirty="0" smtClean="0"/>
              <a:t>2</a:t>
            </a:r>
            <a:endParaRPr lang="en-US" baseline="-25000" dirty="0"/>
          </a:p>
        </p:txBody>
      </p:sp>
      <p:cxnSp>
        <p:nvCxnSpPr>
          <p:cNvPr id="44" name="Straight Connector 43"/>
          <p:cNvCxnSpPr/>
          <p:nvPr/>
        </p:nvCxnSpPr>
        <p:spPr>
          <a:xfrm flipH="1">
            <a:off x="4851401" y="742950"/>
            <a:ext cx="673099" cy="4191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H="1">
            <a:off x="5575300" y="1873250"/>
            <a:ext cx="698502" cy="42545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5537201" y="742950"/>
            <a:ext cx="685799" cy="361950"/>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4876802" y="1930400"/>
            <a:ext cx="685799" cy="361950"/>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4845053" y="1162050"/>
            <a:ext cx="25397" cy="774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6229354" y="1111250"/>
            <a:ext cx="25397" cy="774700"/>
          </a:xfrm>
          <a:prstGeom prst="line">
            <a:avLst/>
          </a:prstGeom>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5384800" y="1282700"/>
            <a:ext cx="368300" cy="369332"/>
          </a:xfrm>
          <a:prstGeom prst="rect">
            <a:avLst/>
          </a:prstGeom>
          <a:noFill/>
        </p:spPr>
        <p:txBody>
          <a:bodyPr wrap="square" rtlCol="0">
            <a:spAutoFit/>
          </a:bodyPr>
          <a:lstStyle/>
          <a:p>
            <a:r>
              <a:rPr lang="en-US" dirty="0" smtClean="0">
                <a:latin typeface="Symbol" charset="2"/>
                <a:cs typeface="Symbol" charset="2"/>
              </a:rPr>
              <a:t>G</a:t>
            </a:r>
            <a:endParaRPr lang="en-US" dirty="0">
              <a:latin typeface="Symbol" charset="2"/>
              <a:cs typeface="Symbol" charset="2"/>
            </a:endParaRPr>
          </a:p>
        </p:txBody>
      </p:sp>
      <p:sp>
        <p:nvSpPr>
          <p:cNvPr id="59" name="TextBox 58"/>
          <p:cNvSpPr txBox="1"/>
          <p:nvPr/>
        </p:nvSpPr>
        <p:spPr>
          <a:xfrm>
            <a:off x="6038850" y="1651000"/>
            <a:ext cx="368300" cy="369332"/>
          </a:xfrm>
          <a:prstGeom prst="rect">
            <a:avLst/>
          </a:prstGeom>
          <a:noFill/>
        </p:spPr>
        <p:txBody>
          <a:bodyPr wrap="square" rtlCol="0">
            <a:spAutoFit/>
          </a:bodyPr>
          <a:lstStyle/>
          <a:p>
            <a:r>
              <a:rPr lang="en-US" dirty="0" smtClean="0">
                <a:latin typeface="Symbol" charset="2"/>
                <a:cs typeface="Symbol" charset="2"/>
              </a:rPr>
              <a:t>K</a:t>
            </a:r>
            <a:endParaRPr lang="en-US" dirty="0">
              <a:latin typeface="Symbol" charset="2"/>
              <a:cs typeface="Symbol" charset="2"/>
            </a:endParaRPr>
          </a:p>
        </p:txBody>
      </p:sp>
      <p:sp>
        <p:nvSpPr>
          <p:cNvPr id="60" name="TextBox 59"/>
          <p:cNvSpPr txBox="1"/>
          <p:nvPr/>
        </p:nvSpPr>
        <p:spPr>
          <a:xfrm>
            <a:off x="6026150" y="1257300"/>
            <a:ext cx="368300" cy="369332"/>
          </a:xfrm>
          <a:prstGeom prst="rect">
            <a:avLst/>
          </a:prstGeom>
          <a:noFill/>
        </p:spPr>
        <p:txBody>
          <a:bodyPr wrap="square" rtlCol="0">
            <a:spAutoFit/>
          </a:bodyPr>
          <a:lstStyle/>
          <a:p>
            <a:r>
              <a:rPr lang="en-US" dirty="0">
                <a:latin typeface="Symbol" charset="2"/>
                <a:cs typeface="Symbol" charset="2"/>
              </a:rPr>
              <a:t>M</a:t>
            </a:r>
          </a:p>
        </p:txBody>
      </p:sp>
    </p:spTree>
    <p:extLst>
      <p:ext uri="{BB962C8B-B14F-4D97-AF65-F5344CB8AC3E}">
        <p14:creationId xmlns:p14="http://schemas.microsoft.com/office/powerpoint/2010/main" xmlns="" val="225801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2" grpId="0"/>
      <p:bldP spid="36" grpId="0"/>
      <p:bldP spid="37" grpId="0"/>
      <p:bldP spid="39" grpId="0"/>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25400" y="6491288"/>
            <a:ext cx="2209800" cy="379412"/>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10553700" y="6477000"/>
            <a:ext cx="381000" cy="381000"/>
          </a:xfrm>
          <a:prstGeom prst="rect">
            <a:avLst/>
          </a:prstGeom>
          <a:noFill/>
          <a:ln w="9525">
            <a:noFill/>
            <a:miter lim="800000"/>
            <a:headEnd/>
            <a:tailEnd/>
          </a:ln>
        </p:spPr>
      </p:pic>
      <p:sp>
        <p:nvSpPr>
          <p:cNvPr id="6" name="TextBox 69"/>
          <p:cNvSpPr txBox="1">
            <a:spLocks noChangeArrowheads="1"/>
          </p:cNvSpPr>
          <p:nvPr/>
        </p:nvSpPr>
        <p:spPr bwMode="auto">
          <a:xfrm>
            <a:off x="10934700" y="6488114"/>
            <a:ext cx="838200" cy="369887"/>
          </a:xfrm>
          <a:prstGeom prst="rect">
            <a:avLst/>
          </a:prstGeom>
          <a:noFill/>
          <a:ln w="9525">
            <a:noFill/>
            <a:miter lim="800000"/>
            <a:headEnd/>
            <a:tailEnd/>
          </a:ln>
        </p:spPr>
        <p:txBody>
          <a:bodyPr>
            <a:spAutoFit/>
          </a:bodyPr>
          <a:lstStyle/>
          <a:p>
            <a:r>
              <a:rPr lang="en-US"/>
              <a:t>NSF</a:t>
            </a:r>
          </a:p>
        </p:txBody>
      </p:sp>
      <p:cxnSp>
        <p:nvCxnSpPr>
          <p:cNvPr id="8" name="Straight Connector 7"/>
          <p:cNvCxnSpPr/>
          <p:nvPr/>
        </p:nvCxnSpPr>
        <p:spPr>
          <a:xfrm flipV="1">
            <a:off x="-5917" y="596900"/>
            <a:ext cx="12197917" cy="12700"/>
          </a:xfrm>
          <a:prstGeom prst="line">
            <a:avLst/>
          </a:prstGeom>
          <a:ln w="19050">
            <a:solidFill>
              <a:srgbClr val="005828"/>
            </a:solidFill>
          </a:ln>
        </p:spPr>
        <p:style>
          <a:lnRef idx="1">
            <a:schemeClr val="accent1"/>
          </a:lnRef>
          <a:fillRef idx="0">
            <a:schemeClr val="accent1"/>
          </a:fillRef>
          <a:effectRef idx="0">
            <a:schemeClr val="accent1"/>
          </a:effectRef>
          <a:fontRef idx="minor">
            <a:schemeClr val="tx1"/>
          </a:fontRef>
        </p:style>
      </p:cxnSp>
      <p:pic>
        <p:nvPicPr>
          <p:cNvPr id="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788897" y="6479699"/>
            <a:ext cx="380503" cy="3783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68"/>
          <p:cNvSpPr txBox="1">
            <a:spLocks noChangeArrowheads="1"/>
          </p:cNvSpPr>
          <p:nvPr/>
        </p:nvSpPr>
        <p:spPr bwMode="auto">
          <a:xfrm>
            <a:off x="9169399" y="6490436"/>
            <a:ext cx="838200" cy="369887"/>
          </a:xfrm>
          <a:prstGeom prst="rect">
            <a:avLst/>
          </a:prstGeom>
          <a:noFill/>
          <a:ln w="9525">
            <a:noFill/>
            <a:miter lim="800000"/>
            <a:headEnd/>
            <a:tailEnd/>
          </a:ln>
        </p:spPr>
        <p:txBody>
          <a:bodyPr>
            <a:spAutoFit/>
          </a:bodyPr>
          <a:lstStyle/>
          <a:p>
            <a:r>
              <a:rPr lang="en-US" dirty="0"/>
              <a:t>DOE</a:t>
            </a:r>
          </a:p>
        </p:txBody>
      </p:sp>
      <p:cxnSp>
        <p:nvCxnSpPr>
          <p:cNvPr id="11" name="Straight Connector 10"/>
          <p:cNvCxnSpPr/>
          <p:nvPr/>
        </p:nvCxnSpPr>
        <p:spPr>
          <a:xfrm flipV="1">
            <a:off x="-5917" y="6477000"/>
            <a:ext cx="12197917" cy="11114"/>
          </a:xfrm>
          <a:prstGeom prst="line">
            <a:avLst/>
          </a:prstGeom>
          <a:ln w="19050">
            <a:solidFill>
              <a:srgbClr val="005828"/>
            </a:solidFill>
          </a:ln>
        </p:spPr>
        <p:style>
          <a:lnRef idx="1">
            <a:schemeClr val="accent1"/>
          </a:lnRef>
          <a:fillRef idx="0">
            <a:schemeClr val="accent1"/>
          </a:fillRef>
          <a:effectRef idx="0">
            <a:schemeClr val="accent1"/>
          </a:effectRef>
          <a:fontRef idx="minor">
            <a:schemeClr val="tx1"/>
          </a:fontRef>
        </p:style>
      </p:cxnSp>
      <p:sp>
        <p:nvSpPr>
          <p:cNvPr id="12" name="TextBox 23"/>
          <p:cNvSpPr txBox="1">
            <a:spLocks noChangeArrowheads="1"/>
          </p:cNvSpPr>
          <p:nvPr/>
        </p:nvSpPr>
        <p:spPr bwMode="auto">
          <a:xfrm>
            <a:off x="-31301" y="9713"/>
            <a:ext cx="12223301" cy="523220"/>
          </a:xfrm>
          <a:prstGeom prst="rect">
            <a:avLst/>
          </a:prstGeom>
          <a:noFill/>
          <a:ln w="9525">
            <a:noFill/>
            <a:miter lim="800000"/>
            <a:headEnd/>
            <a:tailEnd/>
          </a:ln>
        </p:spPr>
        <p:txBody>
          <a:bodyPr wrap="square">
            <a:spAutoFit/>
          </a:bodyPr>
          <a:lstStyle/>
          <a:p>
            <a:pPr algn="ctr"/>
            <a:r>
              <a:rPr lang="en-US" sz="2800" dirty="0" smtClean="0">
                <a:solidFill>
                  <a:srgbClr val="336600"/>
                </a:solidFill>
                <a:latin typeface="Comic Sans MS" pitchFamily="66" charset="0"/>
              </a:rPr>
              <a:t>Intact Dirac-cone with no charge transfer doping</a:t>
            </a:r>
            <a:endParaRPr lang="en-US" sz="2800" baseline="-25000" dirty="0">
              <a:solidFill>
                <a:srgbClr val="336600"/>
              </a:solidFill>
              <a:latin typeface="Comic Sans MS" pitchFamily="66" charset="0"/>
            </a:endParaRPr>
          </a:p>
        </p:txBody>
      </p:sp>
      <p:pic>
        <p:nvPicPr>
          <p:cNvPr id="2" name="Picture 1"/>
          <p:cNvPicPr>
            <a:picLocks noChangeAspect="1"/>
          </p:cNvPicPr>
          <p:nvPr/>
        </p:nvPicPr>
        <p:blipFill>
          <a:blip r:embed="rId5"/>
          <a:stretch>
            <a:fillRect/>
          </a:stretch>
        </p:blipFill>
        <p:spPr>
          <a:xfrm>
            <a:off x="293901" y="1075182"/>
            <a:ext cx="3261185" cy="3731917"/>
          </a:xfrm>
          <a:prstGeom prst="rect">
            <a:avLst/>
          </a:prstGeom>
        </p:spPr>
      </p:pic>
      <p:pic>
        <p:nvPicPr>
          <p:cNvPr id="7" name="Picture 6"/>
          <p:cNvPicPr>
            <a:picLocks noChangeAspect="1"/>
          </p:cNvPicPr>
          <p:nvPr/>
        </p:nvPicPr>
        <p:blipFill>
          <a:blip r:embed="rId6"/>
          <a:stretch>
            <a:fillRect/>
          </a:stretch>
        </p:blipFill>
        <p:spPr>
          <a:xfrm>
            <a:off x="4137222" y="1052545"/>
            <a:ext cx="3148980" cy="3516374"/>
          </a:xfrm>
          <a:prstGeom prst="rect">
            <a:avLst/>
          </a:prstGeom>
        </p:spPr>
      </p:pic>
      <p:pic>
        <p:nvPicPr>
          <p:cNvPr id="13" name="Picture 12"/>
          <p:cNvPicPr>
            <a:picLocks noChangeAspect="1"/>
          </p:cNvPicPr>
          <p:nvPr/>
        </p:nvPicPr>
        <p:blipFill>
          <a:blip r:embed="rId7"/>
          <a:stretch>
            <a:fillRect/>
          </a:stretch>
        </p:blipFill>
        <p:spPr>
          <a:xfrm>
            <a:off x="8299668" y="1037571"/>
            <a:ext cx="2901192" cy="3546321"/>
          </a:xfrm>
          <a:prstGeom prst="rect">
            <a:avLst/>
          </a:prstGeom>
        </p:spPr>
      </p:pic>
      <p:sp>
        <p:nvSpPr>
          <p:cNvPr id="14" name="TextBox 13"/>
          <p:cNvSpPr txBox="1"/>
          <p:nvPr/>
        </p:nvSpPr>
        <p:spPr>
          <a:xfrm>
            <a:off x="293901" y="705295"/>
            <a:ext cx="3988388" cy="369332"/>
          </a:xfrm>
          <a:prstGeom prst="rect">
            <a:avLst/>
          </a:prstGeom>
          <a:noFill/>
        </p:spPr>
        <p:txBody>
          <a:bodyPr wrap="square" rtlCol="0">
            <a:spAutoFit/>
          </a:bodyPr>
          <a:lstStyle/>
          <a:p>
            <a:r>
              <a:rPr lang="en-US" dirty="0" smtClean="0"/>
              <a:t>ARPES (30 eV)</a:t>
            </a:r>
            <a:endParaRPr lang="en-US" dirty="0"/>
          </a:p>
        </p:txBody>
      </p:sp>
      <p:sp>
        <p:nvSpPr>
          <p:cNvPr id="15" name="TextBox 14"/>
          <p:cNvSpPr txBox="1"/>
          <p:nvPr/>
        </p:nvSpPr>
        <p:spPr>
          <a:xfrm>
            <a:off x="4488159" y="705295"/>
            <a:ext cx="3988388" cy="369332"/>
          </a:xfrm>
          <a:prstGeom prst="rect">
            <a:avLst/>
          </a:prstGeom>
          <a:noFill/>
        </p:spPr>
        <p:txBody>
          <a:bodyPr wrap="square" rtlCol="0">
            <a:spAutoFit/>
          </a:bodyPr>
          <a:lstStyle/>
          <a:p>
            <a:r>
              <a:rPr lang="en-US" dirty="0" err="1" smtClean="0"/>
              <a:t>NanoARPES</a:t>
            </a:r>
            <a:r>
              <a:rPr lang="en-US" dirty="0" smtClean="0"/>
              <a:t> (100 eV)</a:t>
            </a:r>
            <a:endParaRPr lang="en-US" dirty="0"/>
          </a:p>
        </p:txBody>
      </p:sp>
      <p:sp>
        <p:nvSpPr>
          <p:cNvPr id="16" name="Rectangle 15"/>
          <p:cNvSpPr/>
          <p:nvPr/>
        </p:nvSpPr>
        <p:spPr>
          <a:xfrm>
            <a:off x="293901" y="1085741"/>
            <a:ext cx="471065" cy="375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137222" y="1076818"/>
            <a:ext cx="630875" cy="375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980543" y="1067895"/>
            <a:ext cx="630875" cy="375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530036" y="5095677"/>
            <a:ext cx="9542352" cy="646331"/>
          </a:xfrm>
          <a:prstGeom prst="rect">
            <a:avLst/>
          </a:prstGeom>
          <a:noFill/>
        </p:spPr>
        <p:txBody>
          <a:bodyPr wrap="square" rtlCol="0">
            <a:spAutoFit/>
          </a:bodyPr>
          <a:lstStyle/>
          <a:p>
            <a:r>
              <a:rPr lang="en-US" dirty="0" smtClean="0">
                <a:latin typeface="Comic Sans MS" panose="030F0702030302020204" pitchFamily="66" charset="0"/>
              </a:rPr>
              <a:t>=&gt; The Dirac cone of graphene is very close to that expected for free-standing graphene, i.e. linear dispersion and no doping (Fermi-level at the Dirac point). </a:t>
            </a:r>
            <a:r>
              <a:rPr lang="en-US" dirty="0" smtClean="0"/>
              <a:t> </a:t>
            </a:r>
            <a:endParaRPr lang="en-US" dirty="0"/>
          </a:p>
        </p:txBody>
      </p:sp>
    </p:spTree>
    <p:extLst>
      <p:ext uri="{BB962C8B-B14F-4D97-AF65-F5344CB8AC3E}">
        <p14:creationId xmlns:p14="http://schemas.microsoft.com/office/powerpoint/2010/main" xmlns="" val="30491843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25400" y="6491288"/>
            <a:ext cx="2209800" cy="379412"/>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10553700" y="6477000"/>
            <a:ext cx="381000" cy="381000"/>
          </a:xfrm>
          <a:prstGeom prst="rect">
            <a:avLst/>
          </a:prstGeom>
          <a:noFill/>
          <a:ln w="9525">
            <a:noFill/>
            <a:miter lim="800000"/>
            <a:headEnd/>
            <a:tailEnd/>
          </a:ln>
        </p:spPr>
      </p:pic>
      <p:sp>
        <p:nvSpPr>
          <p:cNvPr id="6" name="TextBox 69"/>
          <p:cNvSpPr txBox="1">
            <a:spLocks noChangeArrowheads="1"/>
          </p:cNvSpPr>
          <p:nvPr/>
        </p:nvSpPr>
        <p:spPr bwMode="auto">
          <a:xfrm>
            <a:off x="10934700" y="6488114"/>
            <a:ext cx="838200" cy="369887"/>
          </a:xfrm>
          <a:prstGeom prst="rect">
            <a:avLst/>
          </a:prstGeom>
          <a:noFill/>
          <a:ln w="9525">
            <a:noFill/>
            <a:miter lim="800000"/>
            <a:headEnd/>
            <a:tailEnd/>
          </a:ln>
        </p:spPr>
        <p:txBody>
          <a:bodyPr>
            <a:spAutoFit/>
          </a:bodyPr>
          <a:lstStyle/>
          <a:p>
            <a:r>
              <a:rPr lang="en-US"/>
              <a:t>NSF</a:t>
            </a:r>
          </a:p>
        </p:txBody>
      </p:sp>
      <p:cxnSp>
        <p:nvCxnSpPr>
          <p:cNvPr id="8" name="Straight Connector 7"/>
          <p:cNvCxnSpPr/>
          <p:nvPr/>
        </p:nvCxnSpPr>
        <p:spPr>
          <a:xfrm flipV="1">
            <a:off x="-5917" y="596900"/>
            <a:ext cx="12197917" cy="12700"/>
          </a:xfrm>
          <a:prstGeom prst="line">
            <a:avLst/>
          </a:prstGeom>
          <a:ln w="19050">
            <a:solidFill>
              <a:srgbClr val="005828"/>
            </a:solidFill>
          </a:ln>
        </p:spPr>
        <p:style>
          <a:lnRef idx="1">
            <a:schemeClr val="accent1"/>
          </a:lnRef>
          <a:fillRef idx="0">
            <a:schemeClr val="accent1"/>
          </a:fillRef>
          <a:effectRef idx="0">
            <a:schemeClr val="accent1"/>
          </a:effectRef>
          <a:fontRef idx="minor">
            <a:schemeClr val="tx1"/>
          </a:fontRef>
        </p:style>
      </p:cxnSp>
      <p:pic>
        <p:nvPicPr>
          <p:cNvPr id="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788897" y="6479699"/>
            <a:ext cx="380503" cy="3783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68"/>
          <p:cNvSpPr txBox="1">
            <a:spLocks noChangeArrowheads="1"/>
          </p:cNvSpPr>
          <p:nvPr/>
        </p:nvSpPr>
        <p:spPr bwMode="auto">
          <a:xfrm>
            <a:off x="9169399" y="6490436"/>
            <a:ext cx="838200" cy="369887"/>
          </a:xfrm>
          <a:prstGeom prst="rect">
            <a:avLst/>
          </a:prstGeom>
          <a:noFill/>
          <a:ln w="9525">
            <a:noFill/>
            <a:miter lim="800000"/>
            <a:headEnd/>
            <a:tailEnd/>
          </a:ln>
        </p:spPr>
        <p:txBody>
          <a:bodyPr>
            <a:spAutoFit/>
          </a:bodyPr>
          <a:lstStyle/>
          <a:p>
            <a:r>
              <a:rPr lang="en-US" dirty="0"/>
              <a:t>DOE</a:t>
            </a:r>
          </a:p>
        </p:txBody>
      </p:sp>
      <p:cxnSp>
        <p:nvCxnSpPr>
          <p:cNvPr id="11" name="Straight Connector 10"/>
          <p:cNvCxnSpPr/>
          <p:nvPr/>
        </p:nvCxnSpPr>
        <p:spPr>
          <a:xfrm flipV="1">
            <a:off x="-5917" y="6477000"/>
            <a:ext cx="12197917" cy="11114"/>
          </a:xfrm>
          <a:prstGeom prst="line">
            <a:avLst/>
          </a:prstGeom>
          <a:ln w="19050">
            <a:solidFill>
              <a:srgbClr val="005828"/>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5"/>
          <a:stretch>
            <a:fillRect/>
          </a:stretch>
        </p:blipFill>
        <p:spPr>
          <a:xfrm>
            <a:off x="389219" y="1392140"/>
            <a:ext cx="3195953" cy="4827826"/>
          </a:xfrm>
          <a:prstGeom prst="rect">
            <a:avLst/>
          </a:prstGeom>
        </p:spPr>
      </p:pic>
      <p:sp>
        <p:nvSpPr>
          <p:cNvPr id="12" name="TextBox 23"/>
          <p:cNvSpPr txBox="1">
            <a:spLocks noChangeArrowheads="1"/>
          </p:cNvSpPr>
          <p:nvPr/>
        </p:nvSpPr>
        <p:spPr bwMode="auto">
          <a:xfrm>
            <a:off x="-31301" y="9713"/>
            <a:ext cx="12223301" cy="523220"/>
          </a:xfrm>
          <a:prstGeom prst="rect">
            <a:avLst/>
          </a:prstGeom>
          <a:noFill/>
          <a:ln w="9525">
            <a:noFill/>
            <a:miter lim="800000"/>
            <a:headEnd/>
            <a:tailEnd/>
          </a:ln>
        </p:spPr>
        <p:txBody>
          <a:bodyPr wrap="square">
            <a:spAutoFit/>
          </a:bodyPr>
          <a:lstStyle/>
          <a:p>
            <a:pPr algn="ctr"/>
            <a:r>
              <a:rPr lang="en-US" sz="2800" dirty="0" smtClean="0">
                <a:solidFill>
                  <a:srgbClr val="336600"/>
                </a:solidFill>
                <a:latin typeface="Comic Sans MS" pitchFamily="66" charset="0"/>
              </a:rPr>
              <a:t>Band-gaps in graphene </a:t>
            </a:r>
            <a:r>
              <a:rPr lang="el-GR" sz="2800" dirty="0" smtClean="0">
                <a:solidFill>
                  <a:srgbClr val="336600"/>
                </a:solidFill>
                <a:latin typeface="Comic Sans MS" pitchFamily="66" charset="0"/>
              </a:rPr>
              <a:t>π</a:t>
            </a:r>
            <a:r>
              <a:rPr lang="en-US" sz="2800" dirty="0" smtClean="0">
                <a:solidFill>
                  <a:srgbClr val="336600"/>
                </a:solidFill>
                <a:latin typeface="Comic Sans MS" pitchFamily="66" charset="0"/>
              </a:rPr>
              <a:t>-band</a:t>
            </a:r>
            <a:endParaRPr lang="en-US" sz="2800" baseline="-25000" dirty="0">
              <a:solidFill>
                <a:srgbClr val="336600"/>
              </a:solidFill>
              <a:latin typeface="Comic Sans MS" pitchFamily="66" charset="0"/>
            </a:endParaRPr>
          </a:p>
        </p:txBody>
      </p:sp>
      <p:sp>
        <p:nvSpPr>
          <p:cNvPr id="3" name="TextBox 2"/>
          <p:cNvSpPr txBox="1"/>
          <p:nvPr/>
        </p:nvSpPr>
        <p:spPr>
          <a:xfrm>
            <a:off x="235390" y="787651"/>
            <a:ext cx="3938258" cy="369332"/>
          </a:xfrm>
          <a:prstGeom prst="rect">
            <a:avLst/>
          </a:prstGeom>
          <a:noFill/>
        </p:spPr>
        <p:txBody>
          <a:bodyPr wrap="square" rtlCol="0">
            <a:spAutoFit/>
          </a:bodyPr>
          <a:lstStyle/>
          <a:p>
            <a:r>
              <a:rPr lang="en-US" dirty="0" smtClean="0"/>
              <a:t>30 eV ARPES</a:t>
            </a:r>
            <a:endParaRPr lang="en-US" dirty="0"/>
          </a:p>
        </p:txBody>
      </p:sp>
      <p:sp>
        <p:nvSpPr>
          <p:cNvPr id="13" name="TextBox 12"/>
          <p:cNvSpPr txBox="1"/>
          <p:nvPr/>
        </p:nvSpPr>
        <p:spPr>
          <a:xfrm>
            <a:off x="5680042" y="578894"/>
            <a:ext cx="6826313" cy="369332"/>
          </a:xfrm>
          <a:prstGeom prst="rect">
            <a:avLst/>
          </a:prstGeom>
          <a:noFill/>
        </p:spPr>
        <p:txBody>
          <a:bodyPr wrap="square" rtlCol="0">
            <a:spAutoFit/>
          </a:bodyPr>
          <a:lstStyle/>
          <a:p>
            <a:r>
              <a:rPr lang="en-US" dirty="0" err="1" smtClean="0"/>
              <a:t>NanoARPES</a:t>
            </a:r>
            <a:r>
              <a:rPr lang="en-US" dirty="0" smtClean="0"/>
              <a:t> 100 eV</a:t>
            </a:r>
            <a:endParaRPr lang="en-US" dirty="0"/>
          </a:p>
        </p:txBody>
      </p:sp>
      <p:sp>
        <p:nvSpPr>
          <p:cNvPr id="15" name="Rectangle 14"/>
          <p:cNvSpPr/>
          <p:nvPr/>
        </p:nvSpPr>
        <p:spPr>
          <a:xfrm>
            <a:off x="525101" y="1392140"/>
            <a:ext cx="298764" cy="337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363894" y="1326034"/>
            <a:ext cx="298764" cy="420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6"/>
          <a:stretch>
            <a:fillRect/>
          </a:stretch>
        </p:blipFill>
        <p:spPr>
          <a:xfrm>
            <a:off x="5503444" y="953550"/>
            <a:ext cx="6269456" cy="4953151"/>
          </a:xfrm>
          <a:prstGeom prst="rect">
            <a:avLst/>
          </a:prstGeom>
        </p:spPr>
      </p:pic>
      <p:sp>
        <p:nvSpPr>
          <p:cNvPr id="19" name="Rectangle 18"/>
          <p:cNvSpPr/>
          <p:nvPr/>
        </p:nvSpPr>
        <p:spPr>
          <a:xfrm>
            <a:off x="5503444" y="1309150"/>
            <a:ext cx="281720" cy="420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8521798" y="1216372"/>
            <a:ext cx="281720" cy="420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381500" y="5930900"/>
            <a:ext cx="7683500" cy="369332"/>
          </a:xfrm>
          <a:prstGeom prst="rect">
            <a:avLst/>
          </a:prstGeom>
          <a:noFill/>
        </p:spPr>
        <p:txBody>
          <a:bodyPr wrap="square" rtlCol="0">
            <a:spAutoFit/>
          </a:bodyPr>
          <a:lstStyle/>
          <a:p>
            <a:r>
              <a:rPr lang="en-US" dirty="0" smtClean="0"/>
              <a:t>Same gaps in graphene for same substrate-direction=&gt; substrate induces gaps</a:t>
            </a:r>
            <a:endParaRPr lang="en-US" dirty="0"/>
          </a:p>
        </p:txBody>
      </p:sp>
    </p:spTree>
    <p:extLst>
      <p:ext uri="{BB962C8B-B14F-4D97-AF65-F5344CB8AC3E}">
        <p14:creationId xmlns:p14="http://schemas.microsoft.com/office/powerpoint/2010/main" xmlns="" val="269667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P spid="19" grpId="0" animBg="1"/>
      <p:bldP spid="20"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25400" y="6491288"/>
            <a:ext cx="2209800" cy="379412"/>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10553700" y="6477000"/>
            <a:ext cx="381000" cy="381000"/>
          </a:xfrm>
          <a:prstGeom prst="rect">
            <a:avLst/>
          </a:prstGeom>
          <a:noFill/>
          <a:ln w="9525">
            <a:noFill/>
            <a:miter lim="800000"/>
            <a:headEnd/>
            <a:tailEnd/>
          </a:ln>
        </p:spPr>
      </p:pic>
      <p:sp>
        <p:nvSpPr>
          <p:cNvPr id="6" name="TextBox 69"/>
          <p:cNvSpPr txBox="1">
            <a:spLocks noChangeArrowheads="1"/>
          </p:cNvSpPr>
          <p:nvPr/>
        </p:nvSpPr>
        <p:spPr bwMode="auto">
          <a:xfrm>
            <a:off x="10934700" y="6488114"/>
            <a:ext cx="838200" cy="369887"/>
          </a:xfrm>
          <a:prstGeom prst="rect">
            <a:avLst/>
          </a:prstGeom>
          <a:noFill/>
          <a:ln w="9525">
            <a:noFill/>
            <a:miter lim="800000"/>
            <a:headEnd/>
            <a:tailEnd/>
          </a:ln>
        </p:spPr>
        <p:txBody>
          <a:bodyPr>
            <a:spAutoFit/>
          </a:bodyPr>
          <a:lstStyle/>
          <a:p>
            <a:r>
              <a:rPr lang="en-US"/>
              <a:t>NSF</a:t>
            </a:r>
          </a:p>
        </p:txBody>
      </p:sp>
      <p:cxnSp>
        <p:nvCxnSpPr>
          <p:cNvPr id="8" name="Straight Connector 7"/>
          <p:cNvCxnSpPr/>
          <p:nvPr/>
        </p:nvCxnSpPr>
        <p:spPr>
          <a:xfrm flipV="1">
            <a:off x="-5917" y="596900"/>
            <a:ext cx="12197917" cy="12700"/>
          </a:xfrm>
          <a:prstGeom prst="line">
            <a:avLst/>
          </a:prstGeom>
          <a:ln w="19050">
            <a:solidFill>
              <a:srgbClr val="005828"/>
            </a:solidFill>
          </a:ln>
        </p:spPr>
        <p:style>
          <a:lnRef idx="1">
            <a:schemeClr val="accent1"/>
          </a:lnRef>
          <a:fillRef idx="0">
            <a:schemeClr val="accent1"/>
          </a:fillRef>
          <a:effectRef idx="0">
            <a:schemeClr val="accent1"/>
          </a:effectRef>
          <a:fontRef idx="minor">
            <a:schemeClr val="tx1"/>
          </a:fontRef>
        </p:style>
      </p:cxnSp>
      <p:pic>
        <p:nvPicPr>
          <p:cNvPr id="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788897" y="6479699"/>
            <a:ext cx="380503" cy="3783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68"/>
          <p:cNvSpPr txBox="1">
            <a:spLocks noChangeArrowheads="1"/>
          </p:cNvSpPr>
          <p:nvPr/>
        </p:nvSpPr>
        <p:spPr bwMode="auto">
          <a:xfrm>
            <a:off x="9169399" y="6490436"/>
            <a:ext cx="838200" cy="369887"/>
          </a:xfrm>
          <a:prstGeom prst="rect">
            <a:avLst/>
          </a:prstGeom>
          <a:noFill/>
          <a:ln w="9525">
            <a:noFill/>
            <a:miter lim="800000"/>
            <a:headEnd/>
            <a:tailEnd/>
          </a:ln>
        </p:spPr>
        <p:txBody>
          <a:bodyPr>
            <a:spAutoFit/>
          </a:bodyPr>
          <a:lstStyle/>
          <a:p>
            <a:r>
              <a:rPr lang="en-US" dirty="0"/>
              <a:t>DOE</a:t>
            </a:r>
          </a:p>
        </p:txBody>
      </p:sp>
      <p:cxnSp>
        <p:nvCxnSpPr>
          <p:cNvPr id="11" name="Straight Connector 10"/>
          <p:cNvCxnSpPr/>
          <p:nvPr/>
        </p:nvCxnSpPr>
        <p:spPr>
          <a:xfrm flipV="1">
            <a:off x="-5917" y="6477000"/>
            <a:ext cx="12197917" cy="11114"/>
          </a:xfrm>
          <a:prstGeom prst="line">
            <a:avLst/>
          </a:prstGeom>
          <a:ln w="19050">
            <a:solidFill>
              <a:srgbClr val="005828"/>
            </a:solidFill>
          </a:ln>
        </p:spPr>
        <p:style>
          <a:lnRef idx="1">
            <a:schemeClr val="accent1"/>
          </a:lnRef>
          <a:fillRef idx="0">
            <a:schemeClr val="accent1"/>
          </a:fillRef>
          <a:effectRef idx="0">
            <a:schemeClr val="accent1"/>
          </a:effectRef>
          <a:fontRef idx="minor">
            <a:schemeClr val="tx1"/>
          </a:fontRef>
        </p:style>
      </p:cxnSp>
      <p:pic>
        <p:nvPicPr>
          <p:cNvPr id="12" name="Picture 11"/>
          <p:cNvPicPr/>
          <p:nvPr/>
        </p:nvPicPr>
        <p:blipFill>
          <a:blip r:embed="rId5">
            <a:extLst>
              <a:ext uri="{28A0092B-C50C-407E-A947-70E740481C1C}">
                <a14:useLocalDpi xmlns:a14="http://schemas.microsoft.com/office/drawing/2010/main" xmlns="" val="0"/>
              </a:ext>
            </a:extLst>
          </a:blip>
          <a:srcRect/>
          <a:stretch>
            <a:fillRect/>
          </a:stretch>
        </p:blipFill>
        <p:spPr bwMode="auto">
          <a:xfrm>
            <a:off x="254251" y="1142360"/>
            <a:ext cx="7703744" cy="5041157"/>
          </a:xfrm>
          <a:prstGeom prst="rect">
            <a:avLst/>
          </a:prstGeom>
          <a:noFill/>
        </p:spPr>
      </p:pic>
      <p:pic>
        <p:nvPicPr>
          <p:cNvPr id="2" name="Picture 1"/>
          <p:cNvPicPr>
            <a:picLocks noChangeAspect="1"/>
          </p:cNvPicPr>
          <p:nvPr/>
        </p:nvPicPr>
        <p:blipFill>
          <a:blip r:embed="rId6"/>
          <a:stretch>
            <a:fillRect/>
          </a:stretch>
        </p:blipFill>
        <p:spPr>
          <a:xfrm>
            <a:off x="8422813" y="903083"/>
            <a:ext cx="3654139" cy="5175292"/>
          </a:xfrm>
          <a:prstGeom prst="rect">
            <a:avLst/>
          </a:prstGeom>
        </p:spPr>
      </p:pic>
      <p:sp>
        <p:nvSpPr>
          <p:cNvPr id="13" name="TextBox 23"/>
          <p:cNvSpPr txBox="1">
            <a:spLocks noChangeArrowheads="1"/>
          </p:cNvSpPr>
          <p:nvPr/>
        </p:nvSpPr>
        <p:spPr bwMode="auto">
          <a:xfrm>
            <a:off x="-31301" y="9713"/>
            <a:ext cx="12223301" cy="523220"/>
          </a:xfrm>
          <a:prstGeom prst="rect">
            <a:avLst/>
          </a:prstGeom>
          <a:noFill/>
          <a:ln w="9525">
            <a:noFill/>
            <a:miter lim="800000"/>
            <a:headEnd/>
            <a:tailEnd/>
          </a:ln>
        </p:spPr>
        <p:txBody>
          <a:bodyPr wrap="square">
            <a:spAutoFit/>
          </a:bodyPr>
          <a:lstStyle/>
          <a:p>
            <a:pPr algn="ctr"/>
            <a:r>
              <a:rPr lang="en-US" sz="2800" dirty="0" smtClean="0">
                <a:solidFill>
                  <a:srgbClr val="336600"/>
                </a:solidFill>
                <a:latin typeface="Comic Sans MS" pitchFamily="66" charset="0"/>
              </a:rPr>
              <a:t>Correlation of band-gaps in graphene with MoS</a:t>
            </a:r>
            <a:r>
              <a:rPr lang="en-US" sz="2800" baseline="-25000" dirty="0" smtClean="0">
                <a:solidFill>
                  <a:srgbClr val="336600"/>
                </a:solidFill>
                <a:latin typeface="Comic Sans MS" pitchFamily="66" charset="0"/>
              </a:rPr>
              <a:t>2</a:t>
            </a:r>
            <a:r>
              <a:rPr lang="en-US" sz="2800" dirty="0" smtClean="0">
                <a:solidFill>
                  <a:srgbClr val="336600"/>
                </a:solidFill>
                <a:latin typeface="Comic Sans MS" pitchFamily="66" charset="0"/>
              </a:rPr>
              <a:t> ‘out-of-plane’ orbitals</a:t>
            </a:r>
            <a:endParaRPr lang="en-US" sz="2800" baseline="-25000" dirty="0">
              <a:solidFill>
                <a:srgbClr val="336600"/>
              </a:solidFill>
              <a:latin typeface="Comic Sans MS" pitchFamily="66" charset="0"/>
            </a:endParaRPr>
          </a:p>
        </p:txBody>
      </p:sp>
      <p:sp>
        <p:nvSpPr>
          <p:cNvPr id="7" name="Rectangle 6"/>
          <p:cNvSpPr/>
          <p:nvPr/>
        </p:nvSpPr>
        <p:spPr>
          <a:xfrm>
            <a:off x="190123" y="995881"/>
            <a:ext cx="443620" cy="660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42523" y="1148281"/>
            <a:ext cx="443620" cy="660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608183" y="975316"/>
            <a:ext cx="443620" cy="660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147205" y="811908"/>
            <a:ext cx="443620" cy="660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917" y="878987"/>
            <a:ext cx="3681624" cy="5141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346200" y="6032500"/>
            <a:ext cx="10375900" cy="369332"/>
          </a:xfrm>
          <a:prstGeom prst="rect">
            <a:avLst/>
          </a:prstGeom>
          <a:noFill/>
        </p:spPr>
        <p:txBody>
          <a:bodyPr wrap="square" rtlCol="0">
            <a:spAutoFit/>
          </a:bodyPr>
          <a:lstStyle/>
          <a:p>
            <a:r>
              <a:rPr lang="en-US" dirty="0" smtClean="0"/>
              <a:t>=&gt; Band gaps open in graphene due to hybridization of </a:t>
            </a:r>
            <a:r>
              <a:rPr lang="en-US" dirty="0" smtClean="0">
                <a:latin typeface="Symbol" charset="2"/>
                <a:cs typeface="Symbol" charset="2"/>
              </a:rPr>
              <a:t>p</a:t>
            </a:r>
            <a:r>
              <a:rPr lang="en-US" dirty="0" smtClean="0">
                <a:cs typeface="Symbol" charset="2"/>
              </a:rPr>
              <a:t>-states</a:t>
            </a:r>
            <a:r>
              <a:rPr lang="en-US" dirty="0" smtClean="0"/>
              <a:t> with ‘out-of plane’ MoS</a:t>
            </a:r>
            <a:r>
              <a:rPr lang="en-US" baseline="-25000" dirty="0" smtClean="0"/>
              <a:t>2</a:t>
            </a:r>
            <a:r>
              <a:rPr lang="en-US" dirty="0" smtClean="0"/>
              <a:t> molecular orbitals.</a:t>
            </a:r>
            <a:endParaRPr lang="en-US" dirty="0"/>
          </a:p>
        </p:txBody>
      </p:sp>
    </p:spTree>
    <p:extLst>
      <p:ext uri="{BB962C8B-B14F-4D97-AF65-F5344CB8AC3E}">
        <p14:creationId xmlns:p14="http://schemas.microsoft.com/office/powerpoint/2010/main" xmlns="" val="2793229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25400" y="6491288"/>
            <a:ext cx="2209800" cy="379412"/>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10553700" y="6477000"/>
            <a:ext cx="381000" cy="381000"/>
          </a:xfrm>
          <a:prstGeom prst="rect">
            <a:avLst/>
          </a:prstGeom>
          <a:noFill/>
          <a:ln w="9525">
            <a:noFill/>
            <a:miter lim="800000"/>
            <a:headEnd/>
            <a:tailEnd/>
          </a:ln>
        </p:spPr>
      </p:pic>
      <p:sp>
        <p:nvSpPr>
          <p:cNvPr id="6" name="TextBox 69"/>
          <p:cNvSpPr txBox="1">
            <a:spLocks noChangeArrowheads="1"/>
          </p:cNvSpPr>
          <p:nvPr/>
        </p:nvSpPr>
        <p:spPr bwMode="auto">
          <a:xfrm>
            <a:off x="10934700" y="6488114"/>
            <a:ext cx="838200" cy="369887"/>
          </a:xfrm>
          <a:prstGeom prst="rect">
            <a:avLst/>
          </a:prstGeom>
          <a:noFill/>
          <a:ln w="9525">
            <a:noFill/>
            <a:miter lim="800000"/>
            <a:headEnd/>
            <a:tailEnd/>
          </a:ln>
        </p:spPr>
        <p:txBody>
          <a:bodyPr>
            <a:spAutoFit/>
          </a:bodyPr>
          <a:lstStyle/>
          <a:p>
            <a:r>
              <a:rPr lang="en-US"/>
              <a:t>NSF</a:t>
            </a:r>
          </a:p>
        </p:txBody>
      </p:sp>
      <p:cxnSp>
        <p:nvCxnSpPr>
          <p:cNvPr id="8" name="Straight Connector 7"/>
          <p:cNvCxnSpPr/>
          <p:nvPr/>
        </p:nvCxnSpPr>
        <p:spPr>
          <a:xfrm flipV="1">
            <a:off x="-5917" y="596900"/>
            <a:ext cx="12197917" cy="12700"/>
          </a:xfrm>
          <a:prstGeom prst="line">
            <a:avLst/>
          </a:prstGeom>
          <a:ln w="19050">
            <a:solidFill>
              <a:srgbClr val="005828"/>
            </a:solidFill>
          </a:ln>
        </p:spPr>
        <p:style>
          <a:lnRef idx="1">
            <a:schemeClr val="accent1"/>
          </a:lnRef>
          <a:fillRef idx="0">
            <a:schemeClr val="accent1"/>
          </a:fillRef>
          <a:effectRef idx="0">
            <a:schemeClr val="accent1"/>
          </a:effectRef>
          <a:fontRef idx="minor">
            <a:schemeClr val="tx1"/>
          </a:fontRef>
        </p:style>
      </p:cxnSp>
      <p:pic>
        <p:nvPicPr>
          <p:cNvPr id="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788897" y="6479699"/>
            <a:ext cx="380503" cy="3783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68"/>
          <p:cNvSpPr txBox="1">
            <a:spLocks noChangeArrowheads="1"/>
          </p:cNvSpPr>
          <p:nvPr/>
        </p:nvSpPr>
        <p:spPr bwMode="auto">
          <a:xfrm>
            <a:off x="9169399" y="6490436"/>
            <a:ext cx="838200" cy="369887"/>
          </a:xfrm>
          <a:prstGeom prst="rect">
            <a:avLst/>
          </a:prstGeom>
          <a:noFill/>
          <a:ln w="9525">
            <a:noFill/>
            <a:miter lim="800000"/>
            <a:headEnd/>
            <a:tailEnd/>
          </a:ln>
        </p:spPr>
        <p:txBody>
          <a:bodyPr>
            <a:spAutoFit/>
          </a:bodyPr>
          <a:lstStyle/>
          <a:p>
            <a:r>
              <a:rPr lang="en-US" dirty="0"/>
              <a:t>DOE</a:t>
            </a:r>
          </a:p>
        </p:txBody>
      </p:sp>
      <p:cxnSp>
        <p:nvCxnSpPr>
          <p:cNvPr id="11" name="Straight Connector 10"/>
          <p:cNvCxnSpPr/>
          <p:nvPr/>
        </p:nvCxnSpPr>
        <p:spPr>
          <a:xfrm flipV="1">
            <a:off x="-5917" y="6477000"/>
            <a:ext cx="12197917" cy="11114"/>
          </a:xfrm>
          <a:prstGeom prst="line">
            <a:avLst/>
          </a:prstGeom>
          <a:ln w="19050">
            <a:solidFill>
              <a:srgbClr val="005828"/>
            </a:solidFill>
          </a:ln>
        </p:spPr>
        <p:style>
          <a:lnRef idx="1">
            <a:schemeClr val="accent1"/>
          </a:lnRef>
          <a:fillRef idx="0">
            <a:schemeClr val="accent1"/>
          </a:fillRef>
          <a:effectRef idx="0">
            <a:schemeClr val="accent1"/>
          </a:effectRef>
          <a:fontRef idx="minor">
            <a:schemeClr val="tx1"/>
          </a:fontRef>
        </p:style>
      </p:cxnSp>
      <p:sp>
        <p:nvSpPr>
          <p:cNvPr id="12" name="TextBox 23"/>
          <p:cNvSpPr txBox="1">
            <a:spLocks noChangeArrowheads="1"/>
          </p:cNvSpPr>
          <p:nvPr/>
        </p:nvSpPr>
        <p:spPr bwMode="auto">
          <a:xfrm>
            <a:off x="-31301" y="9713"/>
            <a:ext cx="12223301" cy="523220"/>
          </a:xfrm>
          <a:prstGeom prst="rect">
            <a:avLst/>
          </a:prstGeom>
          <a:noFill/>
          <a:ln w="9525">
            <a:noFill/>
            <a:miter lim="800000"/>
            <a:headEnd/>
            <a:tailEnd/>
          </a:ln>
        </p:spPr>
        <p:txBody>
          <a:bodyPr wrap="square">
            <a:spAutoFit/>
          </a:bodyPr>
          <a:lstStyle/>
          <a:p>
            <a:pPr algn="ctr"/>
            <a:r>
              <a:rPr lang="en-US" sz="2800" dirty="0" smtClean="0">
                <a:solidFill>
                  <a:srgbClr val="336600"/>
                </a:solidFill>
                <a:latin typeface="Comic Sans MS" pitchFamily="66" charset="0"/>
              </a:rPr>
              <a:t>Conclusions: graphene/MoS2 ‘van der Waals’ interfaces</a:t>
            </a:r>
            <a:endParaRPr lang="en-US" sz="2800" baseline="-25000" dirty="0">
              <a:solidFill>
                <a:srgbClr val="336600"/>
              </a:solidFill>
              <a:latin typeface="Comic Sans MS" pitchFamily="66" charset="0"/>
            </a:endParaRPr>
          </a:p>
        </p:txBody>
      </p:sp>
      <p:sp>
        <p:nvSpPr>
          <p:cNvPr id="2" name="TextBox 1"/>
          <p:cNvSpPr txBox="1"/>
          <p:nvPr/>
        </p:nvSpPr>
        <p:spPr>
          <a:xfrm>
            <a:off x="918985" y="1208464"/>
            <a:ext cx="10348111" cy="3508653"/>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dirty="0" smtClean="0">
                <a:latin typeface="Comic Sans MS" panose="030F0702030302020204" pitchFamily="66" charset="0"/>
              </a:rPr>
              <a:t>Macroscopic (tens of mm-sized) CVD-grown graphene can be transferred with excellent quality to MoS</a:t>
            </a:r>
            <a:r>
              <a:rPr lang="en-US" sz="2400" baseline="-25000" dirty="0" smtClean="0">
                <a:latin typeface="Comic Sans MS" panose="030F0702030302020204" pitchFamily="66" charset="0"/>
              </a:rPr>
              <a:t>2</a:t>
            </a:r>
            <a:r>
              <a:rPr lang="en-US" sz="2400" dirty="0" smtClean="0">
                <a:latin typeface="Comic Sans MS" panose="030F0702030302020204" pitchFamily="66" charset="0"/>
              </a:rPr>
              <a:t> with atomically sharp and clean interfaces.</a:t>
            </a:r>
          </a:p>
          <a:p>
            <a:pPr marL="285750" indent="-285750">
              <a:spcAft>
                <a:spcPts val="1200"/>
              </a:spcAft>
              <a:buFont typeface="Arial" panose="020B0604020202020204" pitchFamily="34" charset="0"/>
              <a:buChar char="•"/>
            </a:pPr>
            <a:r>
              <a:rPr lang="en-US" sz="2400" dirty="0" smtClean="0">
                <a:latin typeface="Comic Sans MS" panose="030F0702030302020204" pitchFamily="66" charset="0"/>
              </a:rPr>
              <a:t>The interface band alignment between graphene and MoS</a:t>
            </a:r>
            <a:r>
              <a:rPr lang="en-US" sz="2400" baseline="-25000" dirty="0" smtClean="0">
                <a:latin typeface="Comic Sans MS" panose="030F0702030302020204" pitchFamily="66" charset="0"/>
              </a:rPr>
              <a:t>2</a:t>
            </a:r>
            <a:r>
              <a:rPr lang="en-US" sz="2400" dirty="0" smtClean="0">
                <a:latin typeface="Comic Sans MS" panose="030F0702030302020204" pitchFamily="66" charset="0"/>
              </a:rPr>
              <a:t> suggests a close to barrier-less electron injection from graphene into MoS</a:t>
            </a:r>
            <a:r>
              <a:rPr lang="en-US" sz="2400" baseline="-25000" dirty="0" smtClean="0">
                <a:latin typeface="Comic Sans MS" panose="030F0702030302020204" pitchFamily="66" charset="0"/>
              </a:rPr>
              <a:t>2</a:t>
            </a:r>
            <a:r>
              <a:rPr lang="en-US" sz="2400" dirty="0" smtClean="0">
                <a:latin typeface="Comic Sans MS" panose="030F0702030302020204" pitchFamily="66" charset="0"/>
              </a:rPr>
              <a:t>.</a:t>
            </a:r>
          </a:p>
          <a:p>
            <a:pPr marL="285750" indent="-285750">
              <a:spcAft>
                <a:spcPts val="1200"/>
              </a:spcAft>
              <a:buFont typeface="Arial" panose="020B0604020202020204" pitchFamily="34" charset="0"/>
              <a:buChar char="•"/>
            </a:pPr>
            <a:r>
              <a:rPr lang="en-US" sz="2400" dirty="0" smtClean="0">
                <a:latin typeface="Comic Sans MS" panose="030F0702030302020204" pitchFamily="66" charset="0"/>
              </a:rPr>
              <a:t>A close to ideal Dirac-cone of graphene is observed.</a:t>
            </a:r>
          </a:p>
          <a:p>
            <a:pPr marL="285750" indent="-285750">
              <a:spcAft>
                <a:spcPts val="1200"/>
              </a:spcAft>
              <a:buFont typeface="Arial" panose="020B0604020202020204" pitchFamily="34" charset="0"/>
              <a:buChar char="•"/>
            </a:pPr>
            <a:r>
              <a:rPr lang="en-US" sz="2400" dirty="0" smtClean="0">
                <a:latin typeface="Comic Sans MS" panose="030F0702030302020204" pitchFamily="66" charset="0"/>
              </a:rPr>
              <a:t>Overlap of out-of-plane molecular orbitals of MoS</a:t>
            </a:r>
            <a:r>
              <a:rPr lang="en-US" sz="2400" baseline="-25000" dirty="0" smtClean="0">
                <a:latin typeface="Comic Sans MS" panose="030F0702030302020204" pitchFamily="66" charset="0"/>
              </a:rPr>
              <a:t>2</a:t>
            </a:r>
            <a:r>
              <a:rPr lang="en-US" sz="2400" dirty="0" smtClean="0">
                <a:latin typeface="Comic Sans MS" panose="030F0702030302020204" pitchFamily="66" charset="0"/>
              </a:rPr>
              <a:t> with graphene </a:t>
            </a:r>
            <a:r>
              <a:rPr lang="el-GR" sz="2400" dirty="0" smtClean="0">
                <a:latin typeface="Comic Sans MS" panose="030F0702030302020204" pitchFamily="66" charset="0"/>
              </a:rPr>
              <a:t>π</a:t>
            </a:r>
            <a:r>
              <a:rPr lang="en-US" sz="2400" dirty="0" smtClean="0">
                <a:latin typeface="Comic Sans MS" panose="030F0702030302020204" pitchFamily="66" charset="0"/>
              </a:rPr>
              <a:t>-band causes hybridization and opening of band-gaps in graphene.  </a:t>
            </a:r>
            <a:endParaRPr lang="en-US" sz="2400" dirty="0">
              <a:latin typeface="Comic Sans MS" panose="030F0702030302020204" pitchFamily="66" charset="0"/>
            </a:endParaRPr>
          </a:p>
        </p:txBody>
      </p:sp>
    </p:spTree>
    <p:extLst>
      <p:ext uri="{BB962C8B-B14F-4D97-AF65-F5344CB8AC3E}">
        <p14:creationId xmlns:p14="http://schemas.microsoft.com/office/powerpoint/2010/main" xmlns="" val="19387741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25400" y="6491288"/>
            <a:ext cx="2209800" cy="379412"/>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10553700" y="6477000"/>
            <a:ext cx="381000" cy="381000"/>
          </a:xfrm>
          <a:prstGeom prst="rect">
            <a:avLst/>
          </a:prstGeom>
          <a:noFill/>
          <a:ln w="9525">
            <a:noFill/>
            <a:miter lim="800000"/>
            <a:headEnd/>
            <a:tailEnd/>
          </a:ln>
        </p:spPr>
      </p:pic>
      <p:sp>
        <p:nvSpPr>
          <p:cNvPr id="6" name="TextBox 69"/>
          <p:cNvSpPr txBox="1">
            <a:spLocks noChangeArrowheads="1"/>
          </p:cNvSpPr>
          <p:nvPr/>
        </p:nvSpPr>
        <p:spPr bwMode="auto">
          <a:xfrm>
            <a:off x="10934700" y="6488114"/>
            <a:ext cx="838200" cy="369887"/>
          </a:xfrm>
          <a:prstGeom prst="rect">
            <a:avLst/>
          </a:prstGeom>
          <a:noFill/>
          <a:ln w="9525">
            <a:noFill/>
            <a:miter lim="800000"/>
            <a:headEnd/>
            <a:tailEnd/>
          </a:ln>
        </p:spPr>
        <p:txBody>
          <a:bodyPr>
            <a:spAutoFit/>
          </a:bodyPr>
          <a:lstStyle/>
          <a:p>
            <a:r>
              <a:rPr lang="en-US"/>
              <a:t>NSF</a:t>
            </a:r>
          </a:p>
        </p:txBody>
      </p:sp>
      <p:cxnSp>
        <p:nvCxnSpPr>
          <p:cNvPr id="8" name="Straight Connector 7"/>
          <p:cNvCxnSpPr/>
          <p:nvPr/>
        </p:nvCxnSpPr>
        <p:spPr>
          <a:xfrm flipV="1">
            <a:off x="-5917" y="596900"/>
            <a:ext cx="12197917" cy="12700"/>
          </a:xfrm>
          <a:prstGeom prst="line">
            <a:avLst/>
          </a:prstGeom>
          <a:ln w="19050">
            <a:solidFill>
              <a:srgbClr val="005828"/>
            </a:solidFill>
          </a:ln>
        </p:spPr>
        <p:style>
          <a:lnRef idx="1">
            <a:schemeClr val="accent1"/>
          </a:lnRef>
          <a:fillRef idx="0">
            <a:schemeClr val="accent1"/>
          </a:fillRef>
          <a:effectRef idx="0">
            <a:schemeClr val="accent1"/>
          </a:effectRef>
          <a:fontRef idx="minor">
            <a:schemeClr val="tx1"/>
          </a:fontRef>
        </p:style>
      </p:cxnSp>
      <p:pic>
        <p:nvPicPr>
          <p:cNvPr id="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788897" y="6479699"/>
            <a:ext cx="380503" cy="3783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68"/>
          <p:cNvSpPr txBox="1">
            <a:spLocks noChangeArrowheads="1"/>
          </p:cNvSpPr>
          <p:nvPr/>
        </p:nvSpPr>
        <p:spPr bwMode="auto">
          <a:xfrm>
            <a:off x="9169399" y="6490436"/>
            <a:ext cx="838200" cy="369887"/>
          </a:xfrm>
          <a:prstGeom prst="rect">
            <a:avLst/>
          </a:prstGeom>
          <a:noFill/>
          <a:ln w="9525">
            <a:noFill/>
            <a:miter lim="800000"/>
            <a:headEnd/>
            <a:tailEnd/>
          </a:ln>
        </p:spPr>
        <p:txBody>
          <a:bodyPr>
            <a:spAutoFit/>
          </a:bodyPr>
          <a:lstStyle/>
          <a:p>
            <a:r>
              <a:rPr lang="en-US" dirty="0"/>
              <a:t>DOE</a:t>
            </a:r>
          </a:p>
        </p:txBody>
      </p:sp>
      <p:cxnSp>
        <p:nvCxnSpPr>
          <p:cNvPr id="11" name="Straight Connector 10"/>
          <p:cNvCxnSpPr/>
          <p:nvPr/>
        </p:nvCxnSpPr>
        <p:spPr>
          <a:xfrm flipV="1">
            <a:off x="-5917" y="6477000"/>
            <a:ext cx="12197917" cy="11114"/>
          </a:xfrm>
          <a:prstGeom prst="line">
            <a:avLst/>
          </a:prstGeom>
          <a:ln w="19050">
            <a:solidFill>
              <a:srgbClr val="005828"/>
            </a:solidFill>
          </a:ln>
        </p:spPr>
        <p:style>
          <a:lnRef idx="1">
            <a:schemeClr val="accent1"/>
          </a:lnRef>
          <a:fillRef idx="0">
            <a:schemeClr val="accent1"/>
          </a:fillRef>
          <a:effectRef idx="0">
            <a:schemeClr val="accent1"/>
          </a:effectRef>
          <a:fontRef idx="minor">
            <a:schemeClr val="tx1"/>
          </a:fontRef>
        </p:style>
      </p:cxnSp>
      <p:sp>
        <p:nvSpPr>
          <p:cNvPr id="12" name="TextBox 23"/>
          <p:cNvSpPr txBox="1">
            <a:spLocks noChangeArrowheads="1"/>
          </p:cNvSpPr>
          <p:nvPr/>
        </p:nvSpPr>
        <p:spPr bwMode="auto">
          <a:xfrm>
            <a:off x="-31301" y="9713"/>
            <a:ext cx="12223301" cy="523220"/>
          </a:xfrm>
          <a:prstGeom prst="rect">
            <a:avLst/>
          </a:prstGeom>
          <a:noFill/>
          <a:ln w="9525">
            <a:noFill/>
            <a:miter lim="800000"/>
            <a:headEnd/>
            <a:tailEnd/>
          </a:ln>
        </p:spPr>
        <p:txBody>
          <a:bodyPr wrap="square">
            <a:spAutoFit/>
          </a:bodyPr>
          <a:lstStyle/>
          <a:p>
            <a:pPr algn="ctr"/>
            <a:r>
              <a:rPr lang="en-US" sz="2800" dirty="0" smtClean="0">
                <a:solidFill>
                  <a:srgbClr val="336600"/>
                </a:solidFill>
                <a:latin typeface="Comic Sans MS" pitchFamily="66" charset="0"/>
              </a:rPr>
              <a:t>Graphene transfer to other materials: e.g. SrTiO</a:t>
            </a:r>
            <a:r>
              <a:rPr lang="en-US" sz="2800" baseline="-25000" dirty="0" smtClean="0">
                <a:solidFill>
                  <a:srgbClr val="336600"/>
                </a:solidFill>
                <a:latin typeface="Comic Sans MS" pitchFamily="66" charset="0"/>
              </a:rPr>
              <a:t>3</a:t>
            </a:r>
            <a:r>
              <a:rPr lang="en-US" sz="2800" dirty="0" smtClean="0">
                <a:solidFill>
                  <a:srgbClr val="336600"/>
                </a:solidFill>
                <a:latin typeface="Comic Sans MS" pitchFamily="66" charset="0"/>
              </a:rPr>
              <a:t>(001)</a:t>
            </a:r>
            <a:endParaRPr lang="en-US" sz="2800" baseline="-25000" dirty="0">
              <a:solidFill>
                <a:srgbClr val="336600"/>
              </a:solidFill>
              <a:latin typeface="Comic Sans MS" pitchFamily="66" charset="0"/>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307807" y="1219200"/>
            <a:ext cx="8176846" cy="4562189"/>
          </a:xfrm>
          <a:prstGeom prst="rect">
            <a:avLst/>
          </a:prstGeom>
        </p:spPr>
      </p:pic>
    </p:spTree>
    <p:extLst>
      <p:ext uri="{BB962C8B-B14F-4D97-AF65-F5344CB8AC3E}">
        <p14:creationId xmlns:p14="http://schemas.microsoft.com/office/powerpoint/2010/main" xmlns="" val="8913506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25400" y="6491288"/>
            <a:ext cx="2209800" cy="379412"/>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10553700" y="6477000"/>
            <a:ext cx="381000" cy="381000"/>
          </a:xfrm>
          <a:prstGeom prst="rect">
            <a:avLst/>
          </a:prstGeom>
          <a:noFill/>
          <a:ln w="9525">
            <a:noFill/>
            <a:miter lim="800000"/>
            <a:headEnd/>
            <a:tailEnd/>
          </a:ln>
        </p:spPr>
      </p:pic>
      <p:sp>
        <p:nvSpPr>
          <p:cNvPr id="6" name="TextBox 69"/>
          <p:cNvSpPr txBox="1">
            <a:spLocks noChangeArrowheads="1"/>
          </p:cNvSpPr>
          <p:nvPr/>
        </p:nvSpPr>
        <p:spPr bwMode="auto">
          <a:xfrm>
            <a:off x="10934700" y="6488114"/>
            <a:ext cx="838200" cy="369887"/>
          </a:xfrm>
          <a:prstGeom prst="rect">
            <a:avLst/>
          </a:prstGeom>
          <a:noFill/>
          <a:ln w="9525">
            <a:noFill/>
            <a:miter lim="800000"/>
            <a:headEnd/>
            <a:tailEnd/>
          </a:ln>
        </p:spPr>
        <p:txBody>
          <a:bodyPr>
            <a:spAutoFit/>
          </a:bodyPr>
          <a:lstStyle/>
          <a:p>
            <a:r>
              <a:rPr lang="en-US"/>
              <a:t>NSF</a:t>
            </a:r>
          </a:p>
        </p:txBody>
      </p:sp>
      <p:cxnSp>
        <p:nvCxnSpPr>
          <p:cNvPr id="8" name="Straight Connector 7"/>
          <p:cNvCxnSpPr/>
          <p:nvPr/>
        </p:nvCxnSpPr>
        <p:spPr>
          <a:xfrm flipV="1">
            <a:off x="-5917" y="596900"/>
            <a:ext cx="12197917" cy="12700"/>
          </a:xfrm>
          <a:prstGeom prst="line">
            <a:avLst/>
          </a:prstGeom>
          <a:ln w="19050">
            <a:solidFill>
              <a:srgbClr val="005828"/>
            </a:solidFill>
          </a:ln>
        </p:spPr>
        <p:style>
          <a:lnRef idx="1">
            <a:schemeClr val="accent1"/>
          </a:lnRef>
          <a:fillRef idx="0">
            <a:schemeClr val="accent1"/>
          </a:fillRef>
          <a:effectRef idx="0">
            <a:schemeClr val="accent1"/>
          </a:effectRef>
          <a:fontRef idx="minor">
            <a:schemeClr val="tx1"/>
          </a:fontRef>
        </p:style>
      </p:cxnSp>
      <p:pic>
        <p:nvPicPr>
          <p:cNvPr id="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788897" y="6479699"/>
            <a:ext cx="380503" cy="3783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68"/>
          <p:cNvSpPr txBox="1">
            <a:spLocks noChangeArrowheads="1"/>
          </p:cNvSpPr>
          <p:nvPr/>
        </p:nvSpPr>
        <p:spPr bwMode="auto">
          <a:xfrm>
            <a:off x="9169399" y="6490436"/>
            <a:ext cx="838200" cy="369887"/>
          </a:xfrm>
          <a:prstGeom prst="rect">
            <a:avLst/>
          </a:prstGeom>
          <a:noFill/>
          <a:ln w="9525">
            <a:noFill/>
            <a:miter lim="800000"/>
            <a:headEnd/>
            <a:tailEnd/>
          </a:ln>
        </p:spPr>
        <p:txBody>
          <a:bodyPr>
            <a:spAutoFit/>
          </a:bodyPr>
          <a:lstStyle/>
          <a:p>
            <a:r>
              <a:rPr lang="en-US" dirty="0"/>
              <a:t>DOE</a:t>
            </a:r>
          </a:p>
        </p:txBody>
      </p:sp>
      <p:cxnSp>
        <p:nvCxnSpPr>
          <p:cNvPr id="11" name="Straight Connector 10"/>
          <p:cNvCxnSpPr/>
          <p:nvPr/>
        </p:nvCxnSpPr>
        <p:spPr>
          <a:xfrm flipV="1">
            <a:off x="-5917" y="6477000"/>
            <a:ext cx="12197917" cy="11114"/>
          </a:xfrm>
          <a:prstGeom prst="line">
            <a:avLst/>
          </a:prstGeom>
          <a:ln w="19050">
            <a:solidFill>
              <a:srgbClr val="005828"/>
            </a:solidFill>
          </a:ln>
        </p:spPr>
        <p:style>
          <a:lnRef idx="1">
            <a:schemeClr val="accent1"/>
          </a:lnRef>
          <a:fillRef idx="0">
            <a:schemeClr val="accent1"/>
          </a:fillRef>
          <a:effectRef idx="0">
            <a:schemeClr val="accent1"/>
          </a:effectRef>
          <a:fontRef idx="minor">
            <a:schemeClr val="tx1"/>
          </a:fontRef>
        </p:style>
      </p:cxnSp>
      <p:sp>
        <p:nvSpPr>
          <p:cNvPr id="12" name="TextBox 23"/>
          <p:cNvSpPr txBox="1">
            <a:spLocks noChangeArrowheads="1"/>
          </p:cNvSpPr>
          <p:nvPr/>
        </p:nvSpPr>
        <p:spPr bwMode="auto">
          <a:xfrm>
            <a:off x="-31301" y="9713"/>
            <a:ext cx="12223301" cy="523220"/>
          </a:xfrm>
          <a:prstGeom prst="rect">
            <a:avLst/>
          </a:prstGeom>
          <a:noFill/>
          <a:ln w="9525">
            <a:noFill/>
            <a:miter lim="800000"/>
            <a:headEnd/>
            <a:tailEnd/>
          </a:ln>
        </p:spPr>
        <p:txBody>
          <a:bodyPr wrap="square">
            <a:spAutoFit/>
          </a:bodyPr>
          <a:lstStyle/>
          <a:p>
            <a:pPr algn="ctr"/>
            <a:r>
              <a:rPr lang="en-US" sz="2800" dirty="0" smtClean="0">
                <a:solidFill>
                  <a:srgbClr val="336600"/>
                </a:solidFill>
                <a:latin typeface="Comic Sans MS" pitchFamily="66" charset="0"/>
              </a:rPr>
              <a:t>Graphene transfer to other materials: e.g. SrTiO</a:t>
            </a:r>
            <a:r>
              <a:rPr lang="en-US" sz="2800" baseline="-25000" dirty="0" smtClean="0">
                <a:solidFill>
                  <a:srgbClr val="336600"/>
                </a:solidFill>
                <a:latin typeface="Comic Sans MS" pitchFamily="66" charset="0"/>
              </a:rPr>
              <a:t>3</a:t>
            </a:r>
            <a:r>
              <a:rPr lang="en-US" sz="2800" dirty="0" smtClean="0">
                <a:solidFill>
                  <a:srgbClr val="336600"/>
                </a:solidFill>
                <a:latin typeface="Comic Sans MS" pitchFamily="66" charset="0"/>
              </a:rPr>
              <a:t>(001)</a:t>
            </a:r>
            <a:endParaRPr lang="en-US" sz="2800" baseline="-25000" dirty="0">
              <a:solidFill>
                <a:srgbClr val="336600"/>
              </a:solidFill>
              <a:latin typeface="Comic Sans MS" pitchFamily="66" charset="0"/>
            </a:endParaRPr>
          </a:p>
        </p:txBody>
      </p:sp>
      <p:sp>
        <p:nvSpPr>
          <p:cNvPr id="14" name="TextBox 13"/>
          <p:cNvSpPr txBox="1"/>
          <p:nvPr/>
        </p:nvSpPr>
        <p:spPr>
          <a:xfrm>
            <a:off x="1260230" y="729734"/>
            <a:ext cx="6198577" cy="369332"/>
          </a:xfrm>
          <a:prstGeom prst="rect">
            <a:avLst/>
          </a:prstGeom>
          <a:noFill/>
        </p:spPr>
        <p:txBody>
          <a:bodyPr wrap="square" rtlCol="0">
            <a:spAutoFit/>
          </a:bodyPr>
          <a:lstStyle/>
          <a:p>
            <a:r>
              <a:rPr lang="en-US" dirty="0" smtClean="0"/>
              <a:t>Interface structure of </a:t>
            </a:r>
            <a:r>
              <a:rPr lang="en-US" dirty="0" err="1" smtClean="0"/>
              <a:t>graphene</a:t>
            </a:r>
            <a:r>
              <a:rPr lang="en-US" dirty="0" smtClean="0"/>
              <a:t>/SrTiO</a:t>
            </a:r>
            <a:r>
              <a:rPr lang="en-US" baseline="-25000" dirty="0" smtClean="0"/>
              <a:t>3</a:t>
            </a:r>
            <a:r>
              <a:rPr lang="en-US" dirty="0" smtClean="0"/>
              <a:t>(001)</a:t>
            </a:r>
            <a:endParaRPr lang="en-US" dirty="0"/>
          </a:p>
        </p:txBody>
      </p:sp>
      <p:pic>
        <p:nvPicPr>
          <p:cNvPr id="15" name="Picture 1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230055" y="1205335"/>
            <a:ext cx="4422335" cy="4418811"/>
          </a:xfrm>
          <a:prstGeom prst="rect">
            <a:avLst/>
          </a:prstGeom>
        </p:spPr>
      </p:pic>
      <p:sp>
        <p:nvSpPr>
          <p:cNvPr id="16" name="TextBox 15"/>
          <p:cNvSpPr txBox="1"/>
          <p:nvPr/>
        </p:nvSpPr>
        <p:spPr>
          <a:xfrm>
            <a:off x="5867400" y="736467"/>
            <a:ext cx="4191000" cy="369332"/>
          </a:xfrm>
          <a:prstGeom prst="rect">
            <a:avLst/>
          </a:prstGeom>
          <a:noFill/>
        </p:spPr>
        <p:txBody>
          <a:bodyPr wrap="square" rtlCol="0">
            <a:spAutoFit/>
          </a:bodyPr>
          <a:lstStyle/>
          <a:p>
            <a:r>
              <a:rPr lang="en-US" dirty="0" smtClean="0"/>
              <a:t>Reconstructed </a:t>
            </a:r>
            <a:r>
              <a:rPr lang="en-US" b="1" dirty="0" smtClean="0"/>
              <a:t>bare</a:t>
            </a:r>
            <a:r>
              <a:rPr lang="en-US" dirty="0" smtClean="0"/>
              <a:t> SrTiO</a:t>
            </a:r>
            <a:r>
              <a:rPr lang="en-US" baseline="-25000" dirty="0" smtClean="0"/>
              <a:t>3</a:t>
            </a:r>
            <a:r>
              <a:rPr lang="en-US" dirty="0" smtClean="0"/>
              <a:t> surface.</a:t>
            </a:r>
            <a:endParaRPr lang="en-US" dirty="0"/>
          </a:p>
        </p:txBody>
      </p:sp>
      <p:pic>
        <p:nvPicPr>
          <p:cNvPr id="17" name="Picture 1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133600" y="2522498"/>
            <a:ext cx="4533900" cy="3116302"/>
          </a:xfrm>
          <a:prstGeom prst="rect">
            <a:avLst/>
          </a:prstGeom>
        </p:spPr>
      </p:pic>
      <p:sp>
        <p:nvSpPr>
          <p:cNvPr id="18" name="TextBox 17"/>
          <p:cNvSpPr txBox="1"/>
          <p:nvPr/>
        </p:nvSpPr>
        <p:spPr>
          <a:xfrm>
            <a:off x="1447800" y="2165866"/>
            <a:ext cx="3505200" cy="369332"/>
          </a:xfrm>
          <a:prstGeom prst="rect">
            <a:avLst/>
          </a:prstGeom>
          <a:noFill/>
        </p:spPr>
        <p:txBody>
          <a:bodyPr wrap="square" rtlCol="0">
            <a:spAutoFit/>
          </a:bodyPr>
          <a:lstStyle/>
          <a:p>
            <a:r>
              <a:rPr lang="en-US" dirty="0" err="1" smtClean="0"/>
              <a:t>Graphene</a:t>
            </a:r>
            <a:r>
              <a:rPr lang="en-US" dirty="0" smtClean="0"/>
              <a:t> covered STO</a:t>
            </a:r>
            <a:endParaRPr lang="en-US" dirty="0"/>
          </a:p>
        </p:txBody>
      </p:sp>
      <p:sp>
        <p:nvSpPr>
          <p:cNvPr id="19" name="TextBox 18"/>
          <p:cNvSpPr txBox="1"/>
          <p:nvPr/>
        </p:nvSpPr>
        <p:spPr>
          <a:xfrm>
            <a:off x="1260230" y="5810766"/>
            <a:ext cx="8664631" cy="369332"/>
          </a:xfrm>
          <a:prstGeom prst="rect">
            <a:avLst/>
          </a:prstGeom>
          <a:noFill/>
        </p:spPr>
        <p:txBody>
          <a:bodyPr wrap="square" rtlCol="0">
            <a:spAutoFit/>
          </a:bodyPr>
          <a:lstStyle/>
          <a:p>
            <a:r>
              <a:rPr lang="en-US" b="1" dirty="0" smtClean="0">
                <a:solidFill>
                  <a:srgbClr val="FF0000"/>
                </a:solidFill>
              </a:rPr>
              <a:t>=&gt;This suggest an atomically sharp interface between </a:t>
            </a:r>
            <a:r>
              <a:rPr lang="en-US" b="1" dirty="0" err="1" smtClean="0">
                <a:solidFill>
                  <a:srgbClr val="FF0000"/>
                </a:solidFill>
              </a:rPr>
              <a:t>graphene</a:t>
            </a:r>
            <a:r>
              <a:rPr lang="en-US" b="1" dirty="0" smtClean="0">
                <a:solidFill>
                  <a:srgbClr val="FF0000"/>
                </a:solidFill>
              </a:rPr>
              <a:t> and the oxide substrate!</a:t>
            </a:r>
            <a:endParaRPr lang="en-US" b="1" dirty="0">
              <a:solidFill>
                <a:srgbClr val="FF0000"/>
              </a:solidFill>
            </a:endParaRPr>
          </a:p>
        </p:txBody>
      </p:sp>
      <p:sp>
        <p:nvSpPr>
          <p:cNvPr id="20" name="TextBox 19"/>
          <p:cNvSpPr txBox="1"/>
          <p:nvPr/>
        </p:nvSpPr>
        <p:spPr>
          <a:xfrm>
            <a:off x="2845961" y="6550223"/>
            <a:ext cx="5339862" cy="276999"/>
          </a:xfrm>
          <a:prstGeom prst="rect">
            <a:avLst/>
          </a:prstGeom>
          <a:noFill/>
        </p:spPr>
        <p:txBody>
          <a:bodyPr wrap="square" rtlCol="0">
            <a:spAutoFit/>
          </a:bodyPr>
          <a:lstStyle/>
          <a:p>
            <a:r>
              <a:rPr lang="en-US" sz="1200" dirty="0" smtClean="0"/>
              <a:t>H. Coy-Diaz, R. </a:t>
            </a:r>
            <a:r>
              <a:rPr lang="en-US" sz="1200" dirty="0" err="1" smtClean="0"/>
              <a:t>Addou</a:t>
            </a:r>
            <a:r>
              <a:rPr lang="en-US" sz="1200" dirty="0" smtClean="0"/>
              <a:t>, M.B J. Phys. Chem. </a:t>
            </a:r>
            <a:r>
              <a:rPr lang="en-US" sz="1200" dirty="0"/>
              <a:t>C </a:t>
            </a:r>
            <a:r>
              <a:rPr lang="en-US" sz="1200" dirty="0" smtClean="0"/>
              <a:t>117,</a:t>
            </a:r>
            <a:r>
              <a:rPr lang="en-US" sz="1200" dirty="0"/>
              <a:t> </a:t>
            </a:r>
            <a:r>
              <a:rPr lang="en-US" sz="1200" dirty="0" smtClean="0"/>
              <a:t>21006 (2013)</a:t>
            </a:r>
            <a:endParaRPr lang="en-US" sz="1200" dirty="0"/>
          </a:p>
        </p:txBody>
      </p:sp>
    </p:spTree>
    <p:extLst>
      <p:ext uri="{BB962C8B-B14F-4D97-AF65-F5344CB8AC3E}">
        <p14:creationId xmlns:p14="http://schemas.microsoft.com/office/powerpoint/2010/main" xmlns="" val="198952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25400" y="6491288"/>
            <a:ext cx="2209800" cy="379412"/>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10553700" y="6477000"/>
            <a:ext cx="381000" cy="381000"/>
          </a:xfrm>
          <a:prstGeom prst="rect">
            <a:avLst/>
          </a:prstGeom>
          <a:noFill/>
          <a:ln w="9525">
            <a:noFill/>
            <a:miter lim="800000"/>
            <a:headEnd/>
            <a:tailEnd/>
          </a:ln>
        </p:spPr>
      </p:pic>
      <p:sp>
        <p:nvSpPr>
          <p:cNvPr id="6" name="TextBox 69"/>
          <p:cNvSpPr txBox="1">
            <a:spLocks noChangeArrowheads="1"/>
          </p:cNvSpPr>
          <p:nvPr/>
        </p:nvSpPr>
        <p:spPr bwMode="auto">
          <a:xfrm>
            <a:off x="10934700" y="6488114"/>
            <a:ext cx="838200" cy="369887"/>
          </a:xfrm>
          <a:prstGeom prst="rect">
            <a:avLst/>
          </a:prstGeom>
          <a:noFill/>
          <a:ln w="9525">
            <a:noFill/>
            <a:miter lim="800000"/>
            <a:headEnd/>
            <a:tailEnd/>
          </a:ln>
        </p:spPr>
        <p:txBody>
          <a:bodyPr>
            <a:spAutoFit/>
          </a:bodyPr>
          <a:lstStyle/>
          <a:p>
            <a:r>
              <a:rPr lang="en-US"/>
              <a:t>NSF</a:t>
            </a:r>
          </a:p>
        </p:txBody>
      </p:sp>
      <p:cxnSp>
        <p:nvCxnSpPr>
          <p:cNvPr id="8" name="Straight Connector 7"/>
          <p:cNvCxnSpPr/>
          <p:nvPr/>
        </p:nvCxnSpPr>
        <p:spPr>
          <a:xfrm flipV="1">
            <a:off x="-5917" y="596900"/>
            <a:ext cx="12197917" cy="12700"/>
          </a:xfrm>
          <a:prstGeom prst="line">
            <a:avLst/>
          </a:prstGeom>
          <a:ln w="19050">
            <a:solidFill>
              <a:srgbClr val="005828"/>
            </a:solidFill>
          </a:ln>
        </p:spPr>
        <p:style>
          <a:lnRef idx="1">
            <a:schemeClr val="accent1"/>
          </a:lnRef>
          <a:fillRef idx="0">
            <a:schemeClr val="accent1"/>
          </a:fillRef>
          <a:effectRef idx="0">
            <a:schemeClr val="accent1"/>
          </a:effectRef>
          <a:fontRef idx="minor">
            <a:schemeClr val="tx1"/>
          </a:fontRef>
        </p:style>
      </p:cxnSp>
      <p:pic>
        <p:nvPicPr>
          <p:cNvPr id="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788897" y="6479699"/>
            <a:ext cx="380503" cy="3783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68"/>
          <p:cNvSpPr txBox="1">
            <a:spLocks noChangeArrowheads="1"/>
          </p:cNvSpPr>
          <p:nvPr/>
        </p:nvSpPr>
        <p:spPr bwMode="auto">
          <a:xfrm>
            <a:off x="9169399" y="6490436"/>
            <a:ext cx="838200" cy="369887"/>
          </a:xfrm>
          <a:prstGeom prst="rect">
            <a:avLst/>
          </a:prstGeom>
          <a:noFill/>
          <a:ln w="9525">
            <a:noFill/>
            <a:miter lim="800000"/>
            <a:headEnd/>
            <a:tailEnd/>
          </a:ln>
        </p:spPr>
        <p:txBody>
          <a:bodyPr>
            <a:spAutoFit/>
          </a:bodyPr>
          <a:lstStyle/>
          <a:p>
            <a:r>
              <a:rPr lang="en-US" dirty="0"/>
              <a:t>DOE</a:t>
            </a:r>
          </a:p>
        </p:txBody>
      </p:sp>
      <p:cxnSp>
        <p:nvCxnSpPr>
          <p:cNvPr id="11" name="Straight Connector 10"/>
          <p:cNvCxnSpPr/>
          <p:nvPr/>
        </p:nvCxnSpPr>
        <p:spPr>
          <a:xfrm flipV="1">
            <a:off x="-5917" y="6477000"/>
            <a:ext cx="12197917" cy="11114"/>
          </a:xfrm>
          <a:prstGeom prst="line">
            <a:avLst/>
          </a:prstGeom>
          <a:ln w="19050">
            <a:solidFill>
              <a:srgbClr val="005828"/>
            </a:solidFill>
          </a:ln>
        </p:spPr>
        <p:style>
          <a:lnRef idx="1">
            <a:schemeClr val="accent1"/>
          </a:lnRef>
          <a:fillRef idx="0">
            <a:schemeClr val="accent1"/>
          </a:fillRef>
          <a:effectRef idx="0">
            <a:schemeClr val="accent1"/>
          </a:effectRef>
          <a:fontRef idx="minor">
            <a:schemeClr val="tx1"/>
          </a:fontRef>
        </p:style>
      </p:cxnSp>
      <p:sp>
        <p:nvSpPr>
          <p:cNvPr id="12" name="TextBox 23"/>
          <p:cNvSpPr txBox="1">
            <a:spLocks noChangeArrowheads="1"/>
          </p:cNvSpPr>
          <p:nvPr/>
        </p:nvSpPr>
        <p:spPr bwMode="auto">
          <a:xfrm>
            <a:off x="-31301" y="9713"/>
            <a:ext cx="12223301" cy="523220"/>
          </a:xfrm>
          <a:prstGeom prst="rect">
            <a:avLst/>
          </a:prstGeom>
          <a:noFill/>
          <a:ln w="9525">
            <a:noFill/>
            <a:miter lim="800000"/>
            <a:headEnd/>
            <a:tailEnd/>
          </a:ln>
        </p:spPr>
        <p:txBody>
          <a:bodyPr wrap="square">
            <a:spAutoFit/>
          </a:bodyPr>
          <a:lstStyle/>
          <a:p>
            <a:pPr algn="ctr"/>
            <a:r>
              <a:rPr lang="en-US" sz="2800" dirty="0" smtClean="0">
                <a:solidFill>
                  <a:srgbClr val="336600"/>
                </a:solidFill>
                <a:latin typeface="Comic Sans MS" pitchFamily="66" charset="0"/>
              </a:rPr>
              <a:t>Graphene transfer to other materials: e.g. SrTiO</a:t>
            </a:r>
            <a:r>
              <a:rPr lang="en-US" sz="2800" baseline="-25000" dirty="0" smtClean="0">
                <a:solidFill>
                  <a:srgbClr val="336600"/>
                </a:solidFill>
                <a:latin typeface="Comic Sans MS" pitchFamily="66" charset="0"/>
              </a:rPr>
              <a:t>3</a:t>
            </a:r>
            <a:r>
              <a:rPr lang="en-US" sz="2800" dirty="0" smtClean="0">
                <a:solidFill>
                  <a:srgbClr val="336600"/>
                </a:solidFill>
                <a:latin typeface="Comic Sans MS" pitchFamily="66" charset="0"/>
              </a:rPr>
              <a:t>(001)</a:t>
            </a:r>
            <a:endParaRPr lang="en-US" sz="2800" baseline="-25000" dirty="0">
              <a:solidFill>
                <a:srgbClr val="336600"/>
              </a:solidFill>
              <a:latin typeface="Comic Sans MS" pitchFamily="66" charset="0"/>
            </a:endParaRPr>
          </a:p>
        </p:txBody>
      </p:sp>
      <p:sp>
        <p:nvSpPr>
          <p:cNvPr id="21" name="TextBox 20"/>
          <p:cNvSpPr txBox="1"/>
          <p:nvPr/>
        </p:nvSpPr>
        <p:spPr>
          <a:xfrm>
            <a:off x="1184030" y="5791200"/>
            <a:ext cx="8950570" cy="369332"/>
          </a:xfrm>
          <a:prstGeom prst="rect">
            <a:avLst/>
          </a:prstGeom>
          <a:noFill/>
        </p:spPr>
        <p:txBody>
          <a:bodyPr wrap="square" rtlCol="0">
            <a:spAutoFit/>
          </a:bodyPr>
          <a:lstStyle/>
          <a:p>
            <a:r>
              <a:rPr lang="en-US" b="1" dirty="0" smtClean="0">
                <a:solidFill>
                  <a:srgbClr val="FF0000"/>
                </a:solidFill>
              </a:rPr>
              <a:t>=&gt;Dirac cone of graphene is maintained: Interface charge transfer results in n-type doping </a:t>
            </a:r>
            <a:endParaRPr lang="en-US" b="1" dirty="0">
              <a:solidFill>
                <a:srgbClr val="FF0000"/>
              </a:solidFill>
            </a:endParaRPr>
          </a:p>
        </p:txBody>
      </p:sp>
      <p:pic>
        <p:nvPicPr>
          <p:cNvPr id="22" name="Image 3"/>
          <p:cNvPicPr/>
          <p:nvPr/>
        </p:nvPicPr>
        <p:blipFill>
          <a:blip r:embed="rId5">
            <a:extLst>
              <a:ext uri="{28A0092B-C50C-407E-A947-70E740481C1C}">
                <a14:useLocalDpi xmlns:a14="http://schemas.microsoft.com/office/drawing/2010/main" xmlns="" val="0"/>
              </a:ext>
            </a:extLst>
          </a:blip>
          <a:srcRect/>
          <a:stretch>
            <a:fillRect/>
          </a:stretch>
        </p:blipFill>
        <p:spPr bwMode="auto">
          <a:xfrm>
            <a:off x="1952625" y="1124744"/>
            <a:ext cx="3990975" cy="4010025"/>
          </a:xfrm>
          <a:prstGeom prst="rect">
            <a:avLst/>
          </a:prstGeom>
          <a:noFill/>
          <a:ln>
            <a:noFill/>
          </a:ln>
        </p:spPr>
      </p:pic>
      <p:pic>
        <p:nvPicPr>
          <p:cNvPr id="23" name="Image 4"/>
          <p:cNvPicPr/>
          <p:nvPr/>
        </p:nvPicPr>
        <p:blipFill>
          <a:blip r:embed="rId6">
            <a:extLst>
              <a:ext uri="{28A0092B-C50C-407E-A947-70E740481C1C}">
                <a14:useLocalDpi xmlns:a14="http://schemas.microsoft.com/office/drawing/2010/main" xmlns="" val="0"/>
              </a:ext>
            </a:extLst>
          </a:blip>
          <a:srcRect/>
          <a:stretch>
            <a:fillRect/>
          </a:stretch>
        </p:blipFill>
        <p:spPr bwMode="auto">
          <a:xfrm>
            <a:off x="6334125" y="1420019"/>
            <a:ext cx="3724275" cy="3714750"/>
          </a:xfrm>
          <a:prstGeom prst="rect">
            <a:avLst/>
          </a:prstGeom>
          <a:noFill/>
          <a:ln>
            <a:noFill/>
          </a:ln>
        </p:spPr>
      </p:pic>
      <p:cxnSp>
        <p:nvCxnSpPr>
          <p:cNvPr id="24" name="Straight Connector 23"/>
          <p:cNvCxnSpPr/>
          <p:nvPr/>
        </p:nvCxnSpPr>
        <p:spPr>
          <a:xfrm flipH="1">
            <a:off x="1676400" y="2057400"/>
            <a:ext cx="42672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1752600" y="2209800"/>
            <a:ext cx="4267200" cy="0"/>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1143000" y="2209800"/>
            <a:ext cx="762000" cy="646331"/>
          </a:xfrm>
          <a:prstGeom prst="rect">
            <a:avLst/>
          </a:prstGeom>
          <a:noFill/>
        </p:spPr>
        <p:txBody>
          <a:bodyPr wrap="square" rtlCol="0">
            <a:spAutoFit/>
          </a:bodyPr>
          <a:lstStyle/>
          <a:p>
            <a:r>
              <a:rPr lang="en-US" dirty="0" smtClean="0">
                <a:solidFill>
                  <a:srgbClr val="FF6600"/>
                </a:solidFill>
              </a:rPr>
              <a:t>Dirac point</a:t>
            </a:r>
            <a:endParaRPr lang="en-US" dirty="0">
              <a:solidFill>
                <a:srgbClr val="FF6600"/>
              </a:solidFill>
            </a:endParaRPr>
          </a:p>
        </p:txBody>
      </p:sp>
      <p:sp>
        <p:nvSpPr>
          <p:cNvPr id="27" name="TextBox 26"/>
          <p:cNvSpPr txBox="1"/>
          <p:nvPr/>
        </p:nvSpPr>
        <p:spPr>
          <a:xfrm>
            <a:off x="1143000" y="1563469"/>
            <a:ext cx="762000" cy="646331"/>
          </a:xfrm>
          <a:prstGeom prst="rect">
            <a:avLst/>
          </a:prstGeom>
          <a:noFill/>
        </p:spPr>
        <p:txBody>
          <a:bodyPr wrap="square" rtlCol="0">
            <a:spAutoFit/>
          </a:bodyPr>
          <a:lstStyle/>
          <a:p>
            <a:r>
              <a:rPr lang="en-US" dirty="0" smtClean="0">
                <a:solidFill>
                  <a:srgbClr val="3366FF"/>
                </a:solidFill>
              </a:rPr>
              <a:t>Fermi level </a:t>
            </a:r>
            <a:endParaRPr lang="en-US" dirty="0">
              <a:solidFill>
                <a:srgbClr val="3366FF"/>
              </a:solidFill>
            </a:endParaRPr>
          </a:p>
        </p:txBody>
      </p:sp>
    </p:spTree>
    <p:extLst>
      <p:ext uri="{BB962C8B-B14F-4D97-AF65-F5344CB8AC3E}">
        <p14:creationId xmlns:p14="http://schemas.microsoft.com/office/powerpoint/2010/main" xmlns="" val="175558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666752" y="428625"/>
            <a:ext cx="10915649" cy="1143000"/>
          </a:xfrm>
        </p:spPr>
        <p:txBody>
          <a:bodyPr/>
          <a:lstStyle/>
          <a:p>
            <a:r>
              <a:rPr lang="en-US" sz="3600" dirty="0" smtClean="0">
                <a:solidFill>
                  <a:srgbClr val="FF6600"/>
                </a:solidFill>
                <a:latin typeface="Baskerville Old Face" pitchFamily="18" charset="0"/>
                <a:ea typeface="ＭＳ Ｐゴシック" pitchFamily="50" charset="-128"/>
              </a:rPr>
              <a:t>Let Us Meet Again</a:t>
            </a:r>
          </a:p>
        </p:txBody>
      </p:sp>
      <p:sp>
        <p:nvSpPr>
          <p:cNvPr id="3" name="Content Placeholder 2"/>
          <p:cNvSpPr>
            <a:spLocks noGrp="1"/>
          </p:cNvSpPr>
          <p:nvPr>
            <p:ph idx="1"/>
          </p:nvPr>
        </p:nvSpPr>
        <p:spPr>
          <a:xfrm>
            <a:off x="304800" y="1714500"/>
            <a:ext cx="11684000" cy="438150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9050">
            <a:solidFill>
              <a:srgbClr val="002060"/>
            </a:solidFill>
          </a:ln>
        </p:spPr>
        <p:txBody>
          <a:bodyPr>
            <a:normAutofit/>
          </a:bodyPr>
          <a:lstStyle/>
          <a:p>
            <a:pPr algn="ctr">
              <a:buFont typeface="Arial" charset="0"/>
              <a:buNone/>
              <a:defRPr/>
            </a:pPr>
            <a:r>
              <a:rPr lang="en-US" dirty="0" smtClean="0">
                <a:effectLst>
                  <a:outerShdw blurRad="38100" dist="38100" dir="2700000" algn="tl">
                    <a:srgbClr val="000000">
                      <a:alpha val="43137"/>
                    </a:srgbClr>
                  </a:outerShdw>
                </a:effectLst>
                <a:latin typeface="Georgia" pitchFamily="18" charset="0"/>
              </a:rPr>
              <a:t>We welcome you all to our future conferences of OMICS Group International  </a:t>
            </a:r>
          </a:p>
          <a:p>
            <a:pPr algn="ctr">
              <a:buFont typeface="Arial" charset="0"/>
              <a:buNone/>
              <a:defRPr/>
            </a:pPr>
            <a:endParaRPr lang="en-US" sz="1800" dirty="0" smtClean="0">
              <a:effectLst>
                <a:outerShdw blurRad="38100" dist="38100" dir="2700000" algn="tl">
                  <a:srgbClr val="000000">
                    <a:alpha val="43137"/>
                  </a:srgbClr>
                </a:outerShdw>
              </a:effectLst>
              <a:latin typeface="Georgia" pitchFamily="18" charset="0"/>
            </a:endParaRPr>
          </a:p>
          <a:p>
            <a:pPr algn="ctr">
              <a:buFont typeface="Arial" charset="0"/>
              <a:buNone/>
              <a:defRPr/>
            </a:pPr>
            <a:endParaRPr lang="en-US" sz="1800" dirty="0">
              <a:effectLst>
                <a:outerShdw blurRad="38100" dist="38100" dir="2700000" algn="tl">
                  <a:srgbClr val="000000">
                    <a:alpha val="43137"/>
                  </a:srgbClr>
                </a:outerShdw>
              </a:effectLst>
              <a:latin typeface="Georgia" pitchFamily="18" charset="0"/>
            </a:endParaRPr>
          </a:p>
          <a:p>
            <a:pPr algn="ctr">
              <a:buFont typeface="Arial" charset="0"/>
              <a:buNone/>
              <a:defRPr/>
            </a:pPr>
            <a:r>
              <a:rPr lang="en-US" sz="1800" dirty="0" smtClean="0">
                <a:effectLst>
                  <a:outerShdw blurRad="38100" dist="38100" dir="2700000" algn="tl">
                    <a:srgbClr val="000000">
                      <a:alpha val="43137"/>
                    </a:srgbClr>
                  </a:outerShdw>
                </a:effectLst>
                <a:latin typeface="Georgia" pitchFamily="18" charset="0"/>
              </a:rPr>
              <a:t>Please Visit:</a:t>
            </a:r>
            <a:r>
              <a:rPr lang="en-US" dirty="0" smtClean="0">
                <a:effectLst>
                  <a:outerShdw blurRad="38100" dist="38100" dir="2700000" algn="tl">
                    <a:srgbClr val="000000">
                      <a:alpha val="43137"/>
                    </a:srgbClr>
                  </a:outerShdw>
                </a:effectLst>
                <a:latin typeface="Georgia" pitchFamily="18" charset="0"/>
              </a:rPr>
              <a:t/>
            </a:r>
            <a:br>
              <a:rPr lang="en-US" dirty="0" smtClean="0">
                <a:effectLst>
                  <a:outerShdw blurRad="38100" dist="38100" dir="2700000" algn="tl">
                    <a:srgbClr val="000000">
                      <a:alpha val="43137"/>
                    </a:srgbClr>
                  </a:outerShdw>
                </a:effectLst>
                <a:latin typeface="Georgia" pitchFamily="18" charset="0"/>
              </a:rPr>
            </a:br>
            <a:r>
              <a:rPr lang="en-US" sz="2800" dirty="0" smtClean="0">
                <a:effectLst>
                  <a:outerShdw blurRad="38100" dist="38100" dir="2700000" algn="tl">
                    <a:srgbClr val="000000">
                      <a:alpha val="43137"/>
                    </a:srgbClr>
                  </a:outerShdw>
                </a:effectLst>
                <a:latin typeface="Georgia" pitchFamily="18" charset="0"/>
                <a:hlinkClick r:id="rId2"/>
              </a:rPr>
              <a:t>http</a:t>
            </a:r>
            <a:r>
              <a:rPr lang="en-US" sz="2800" dirty="0">
                <a:effectLst>
                  <a:outerShdw blurRad="38100" dist="38100" dir="2700000" algn="tl">
                    <a:srgbClr val="000000">
                      <a:alpha val="43137"/>
                    </a:srgbClr>
                  </a:outerShdw>
                </a:effectLst>
                <a:latin typeface="Georgia" pitchFamily="18" charset="0"/>
                <a:hlinkClick r:id="rId2"/>
              </a:rPr>
              <a:t>://materialsscience.conferenceseries.com</a:t>
            </a:r>
            <a:r>
              <a:rPr lang="en-US" sz="2800" dirty="0" smtClean="0">
                <a:effectLst>
                  <a:outerShdw blurRad="38100" dist="38100" dir="2700000" algn="tl">
                    <a:srgbClr val="000000">
                      <a:alpha val="43137"/>
                    </a:srgbClr>
                  </a:outerShdw>
                </a:effectLst>
                <a:latin typeface="Georgia" pitchFamily="18" charset="0"/>
                <a:hlinkClick r:id="rId2"/>
              </a:rPr>
              <a:t>/</a:t>
            </a:r>
            <a:endParaRPr lang="en-US" sz="2800" dirty="0" smtClean="0">
              <a:effectLst>
                <a:outerShdw blurRad="38100" dist="38100" dir="2700000" algn="tl">
                  <a:srgbClr val="000000">
                    <a:alpha val="43137"/>
                  </a:srgbClr>
                </a:outerShdw>
              </a:effectLst>
              <a:latin typeface="Georgia" pitchFamily="18" charset="0"/>
            </a:endParaRPr>
          </a:p>
          <a:p>
            <a:pPr algn="ctr">
              <a:buFont typeface="Arial" charset="0"/>
              <a:buNone/>
              <a:defRPr/>
            </a:pPr>
            <a:endParaRPr lang="en-US" sz="1800" dirty="0" smtClean="0">
              <a:effectLst>
                <a:outerShdw blurRad="38100" dist="38100" dir="2700000" algn="tl">
                  <a:srgbClr val="000000">
                    <a:alpha val="43137"/>
                  </a:srgbClr>
                </a:outerShdw>
              </a:effectLst>
              <a:latin typeface="Georgia" pitchFamily="18" charset="0"/>
            </a:endParaRPr>
          </a:p>
          <a:p>
            <a:pPr algn="ctr">
              <a:buFont typeface="Arial" charset="0"/>
              <a:buNone/>
              <a:defRPr/>
            </a:pPr>
            <a:r>
              <a:rPr lang="en-US" sz="1800" dirty="0" smtClean="0">
                <a:effectLst>
                  <a:outerShdw blurRad="38100" dist="38100" dir="2700000" algn="tl">
                    <a:srgbClr val="000000">
                      <a:alpha val="43137"/>
                    </a:srgbClr>
                  </a:outerShdw>
                </a:effectLst>
                <a:latin typeface="Georgia" pitchFamily="18" charset="0"/>
              </a:rPr>
              <a:t>Contact </a:t>
            </a:r>
            <a:r>
              <a:rPr lang="en-US" sz="1800" dirty="0">
                <a:effectLst>
                  <a:outerShdw blurRad="38100" dist="38100" dir="2700000" algn="tl">
                    <a:srgbClr val="000000">
                      <a:alpha val="43137"/>
                    </a:srgbClr>
                  </a:outerShdw>
                </a:effectLst>
                <a:latin typeface="Georgia" pitchFamily="18" charset="0"/>
              </a:rPr>
              <a:t>us at</a:t>
            </a:r>
          </a:p>
          <a:p>
            <a:pPr algn="ctr">
              <a:buFont typeface="Arial" charset="0"/>
              <a:buNone/>
              <a:defRPr/>
            </a:pPr>
            <a:r>
              <a:rPr lang="en-US" sz="2800" dirty="0">
                <a:effectLst>
                  <a:outerShdw blurRad="38100" dist="38100" dir="2700000" algn="tl">
                    <a:srgbClr val="000000">
                      <a:alpha val="43137"/>
                    </a:srgbClr>
                  </a:outerShdw>
                </a:effectLst>
                <a:latin typeface="Georgia" pitchFamily="18" charset="0"/>
                <a:hlinkClick r:id="rId3"/>
              </a:rPr>
              <a:t>materialsscience.conference@omicsgroup.us</a:t>
            </a:r>
            <a:endParaRPr lang="en-US" sz="2800" dirty="0">
              <a:effectLst>
                <a:outerShdw blurRad="38100" dist="38100" dir="2700000" algn="tl">
                  <a:srgbClr val="000000">
                    <a:alpha val="43137"/>
                  </a:srgbClr>
                </a:outerShdw>
              </a:effectLst>
              <a:latin typeface="Georgia" pitchFamily="18" charset="0"/>
            </a:endParaRPr>
          </a:p>
          <a:p>
            <a:pPr algn="ctr">
              <a:buFont typeface="Arial" charset="0"/>
              <a:buNone/>
              <a:defRPr/>
            </a:pPr>
            <a:r>
              <a:rPr lang="en-US" sz="2800" dirty="0">
                <a:effectLst>
                  <a:outerShdw blurRad="38100" dist="38100" dir="2700000" algn="tl">
                    <a:srgbClr val="000000">
                      <a:alpha val="43137"/>
                    </a:srgbClr>
                  </a:outerShdw>
                </a:effectLst>
                <a:latin typeface="Georgia" pitchFamily="18" charset="0"/>
                <a:hlinkClick r:id="rId4"/>
              </a:rPr>
              <a:t>materialsscience@omicsgroup.com</a:t>
            </a:r>
            <a:endParaRPr lang="en-US" sz="2800" dirty="0">
              <a:effectLst>
                <a:outerShdw blurRad="38100" dist="38100" dir="2700000" algn="tl">
                  <a:srgbClr val="000000">
                    <a:alpha val="43137"/>
                  </a:srgbClr>
                </a:outerShdw>
              </a:effectLst>
              <a:latin typeface="Georgia" pitchFamily="18" charset="0"/>
            </a:endParaRPr>
          </a:p>
          <a:p>
            <a:pPr algn="just">
              <a:buFont typeface="Arial" charset="0"/>
              <a:buNone/>
              <a:defRPr/>
            </a:pPr>
            <a:endParaRPr lang="en-US" dirty="0" smtClean="0">
              <a:effectLst>
                <a:outerShdw blurRad="38100" dist="38100" dir="2700000" algn="tl">
                  <a:srgbClr val="000000">
                    <a:alpha val="43137"/>
                  </a:srgbClr>
                </a:outerShdw>
              </a:effectLst>
            </a:endParaRPr>
          </a:p>
          <a:p>
            <a:pPr algn="just">
              <a:buFont typeface="Arial" charset="0"/>
              <a:buNone/>
              <a:defRPr/>
            </a:pPr>
            <a:endParaRPr lang="en-US" dirty="0">
              <a:effectLst>
                <a:outerShdw blurRad="38100" dist="38100" dir="2700000" algn="tl">
                  <a:srgbClr val="000000">
                    <a:alpha val="43137"/>
                  </a:srgbClr>
                </a:outerShdw>
              </a:effectLs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85750"/>
            <a:ext cx="10972800" cy="1143000"/>
          </a:xfrm>
        </p:spPr>
        <p:txBody>
          <a:bodyPr/>
          <a:lstStyle/>
          <a:p>
            <a:pPr>
              <a:defRPr/>
            </a:pPr>
            <a:r>
              <a:rPr lang="en-US" sz="3600" dirty="0" smtClean="0">
                <a:solidFill>
                  <a:srgbClr val="FF6600"/>
                </a:solidFill>
                <a:effectLst>
                  <a:outerShdw blurRad="38100" dist="38100" dir="2700000" algn="tl">
                    <a:srgbClr val="000000">
                      <a:alpha val="43137"/>
                    </a:srgbClr>
                  </a:outerShdw>
                </a:effectLst>
                <a:latin typeface="Baskerville Old Face" pitchFamily="18" charset="0"/>
              </a:rPr>
              <a:t>About OMICS Group Conferences</a:t>
            </a:r>
          </a:p>
        </p:txBody>
      </p:sp>
      <p:sp>
        <p:nvSpPr>
          <p:cNvPr id="3" name="Content Placeholder 2"/>
          <p:cNvSpPr>
            <a:spLocks noGrp="1"/>
          </p:cNvSpPr>
          <p:nvPr>
            <p:ph idx="1"/>
          </p:nvPr>
        </p:nvSpPr>
        <p:spPr>
          <a:xfrm>
            <a:off x="762001" y="1571625"/>
            <a:ext cx="10629900" cy="448310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lstStyle/>
          <a:p>
            <a:pPr algn="just">
              <a:buFont typeface="Arial" charset="0"/>
              <a:buNone/>
              <a:defRPr/>
            </a:pPr>
            <a:r>
              <a:rPr lang="en-US" sz="2400" dirty="0" smtClean="0">
                <a:latin typeface="+mj-lt"/>
              </a:rPr>
              <a:t>      OMICS Group International is a pioneer and leading science event organizer, which publishes around 400 open access journals and conducts over 300 Medical, Clinical, Engineering, Life Sciences, </a:t>
            </a:r>
            <a:r>
              <a:rPr lang="en-US" sz="2400" dirty="0" err="1" smtClean="0">
                <a:latin typeface="+mj-lt"/>
              </a:rPr>
              <a:t>Phrama</a:t>
            </a:r>
            <a:r>
              <a:rPr lang="en-US" sz="2400" dirty="0" smtClean="0">
                <a:latin typeface="+mj-lt"/>
              </a:rPr>
              <a:t> scientific conferences all over the globe annually with the support of more than 1000 scientific associations and 30,000 editorial board members and 3.5 million followers to its credit.</a:t>
            </a:r>
            <a:br>
              <a:rPr lang="en-US" sz="2400" dirty="0" smtClean="0">
                <a:latin typeface="+mj-lt"/>
              </a:rPr>
            </a:br>
            <a:endParaRPr lang="en-US" sz="2400" dirty="0" smtClean="0">
              <a:latin typeface="+mj-lt"/>
            </a:endParaRPr>
          </a:p>
          <a:p>
            <a:pPr algn="just">
              <a:buFont typeface="Arial" charset="0"/>
              <a:buNone/>
              <a:defRPr/>
            </a:pPr>
            <a:r>
              <a:rPr lang="en-US" sz="2400" dirty="0" smtClean="0">
                <a:latin typeface="+mj-lt"/>
              </a:rPr>
              <a:t>      OMICS Group has organized 500 conferences, workshops and national symposiums across the major cities including San Francisco, Las Vegas, San Antonio, Omaha, Orlando, Raleigh, Santa Clara, Chicago, Philadelphia, Baltimore, United Kingdom, Valencia, Dubai, Beijing, Hyderabad, </a:t>
            </a:r>
            <a:r>
              <a:rPr lang="en-US" sz="2400" dirty="0" err="1" smtClean="0">
                <a:latin typeface="+mj-lt"/>
              </a:rPr>
              <a:t>Bengaluru</a:t>
            </a:r>
            <a:r>
              <a:rPr lang="en-US" sz="2400" dirty="0" smtClean="0">
                <a:latin typeface="+mj-lt"/>
              </a:rPr>
              <a:t> and Mumbai.</a:t>
            </a:r>
          </a:p>
          <a:p>
            <a:pPr>
              <a:defRPr/>
            </a:pP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5917" y="-1003300"/>
            <a:ext cx="12356234" cy="94996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25400" y="6491288"/>
            <a:ext cx="2209800" cy="379412"/>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10553700" y="6477000"/>
            <a:ext cx="381000" cy="381000"/>
          </a:xfrm>
          <a:prstGeom prst="rect">
            <a:avLst/>
          </a:prstGeom>
          <a:noFill/>
          <a:ln w="9525">
            <a:noFill/>
            <a:miter lim="800000"/>
            <a:headEnd/>
            <a:tailEnd/>
          </a:ln>
        </p:spPr>
      </p:pic>
      <p:sp>
        <p:nvSpPr>
          <p:cNvPr id="8" name="TextBox 69"/>
          <p:cNvSpPr txBox="1">
            <a:spLocks noChangeArrowheads="1"/>
          </p:cNvSpPr>
          <p:nvPr/>
        </p:nvSpPr>
        <p:spPr bwMode="auto">
          <a:xfrm>
            <a:off x="10934700" y="6488114"/>
            <a:ext cx="838200" cy="369887"/>
          </a:xfrm>
          <a:prstGeom prst="rect">
            <a:avLst/>
          </a:prstGeom>
          <a:noFill/>
          <a:ln w="9525">
            <a:noFill/>
            <a:miter lim="800000"/>
            <a:headEnd/>
            <a:tailEnd/>
          </a:ln>
        </p:spPr>
        <p:txBody>
          <a:bodyPr>
            <a:spAutoFit/>
          </a:bodyPr>
          <a:lstStyle/>
          <a:p>
            <a:r>
              <a:rPr lang="en-US"/>
              <a:t>NSF</a:t>
            </a:r>
          </a:p>
        </p:txBody>
      </p:sp>
      <p:cxnSp>
        <p:nvCxnSpPr>
          <p:cNvPr id="10" name="Straight Connector 9"/>
          <p:cNvCxnSpPr/>
          <p:nvPr/>
        </p:nvCxnSpPr>
        <p:spPr>
          <a:xfrm>
            <a:off x="-266700" y="6488114"/>
            <a:ext cx="12662299" cy="0"/>
          </a:xfrm>
          <a:prstGeom prst="line">
            <a:avLst/>
          </a:prstGeom>
          <a:ln w="19050">
            <a:solidFill>
              <a:srgbClr val="00582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5917" y="596900"/>
            <a:ext cx="12356234" cy="12700"/>
          </a:xfrm>
          <a:prstGeom prst="line">
            <a:avLst/>
          </a:prstGeom>
          <a:ln w="19050">
            <a:solidFill>
              <a:srgbClr val="005828"/>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84200" y="829776"/>
            <a:ext cx="11328400" cy="2215991"/>
          </a:xfrm>
          <a:prstGeom prst="rect">
            <a:avLst/>
          </a:prstGeom>
          <a:solidFill>
            <a:srgbClr val="FF0000">
              <a:alpha val="34118"/>
            </a:srgbClr>
          </a:solidFill>
        </p:spPr>
        <p:txBody>
          <a:bodyPr wrap="square" rtlCol="0">
            <a:spAutoFit/>
          </a:bodyPr>
          <a:lstStyle/>
          <a:p>
            <a:pPr algn="ctr"/>
            <a:r>
              <a:rPr lang="en-US" sz="3600" dirty="0" smtClean="0">
                <a:solidFill>
                  <a:schemeClr val="accent5">
                    <a:lumMod val="60000"/>
                    <a:lumOff val="40000"/>
                  </a:schemeClr>
                </a:solidFill>
                <a:latin typeface="Comic Sans MS" pitchFamily="66" charset="0"/>
              </a:rPr>
              <a:t>Interfaces between graphene and MoS</a:t>
            </a:r>
            <a:r>
              <a:rPr lang="en-US" sz="3600" baseline="-25000" dirty="0" smtClean="0">
                <a:solidFill>
                  <a:schemeClr val="accent5">
                    <a:lumMod val="60000"/>
                    <a:lumOff val="40000"/>
                  </a:schemeClr>
                </a:solidFill>
                <a:latin typeface="Comic Sans MS" pitchFamily="66" charset="0"/>
              </a:rPr>
              <a:t>2</a:t>
            </a:r>
            <a:r>
              <a:rPr lang="en-US" sz="3600" dirty="0" smtClean="0">
                <a:solidFill>
                  <a:schemeClr val="accent5">
                    <a:lumMod val="60000"/>
                    <a:lumOff val="40000"/>
                  </a:schemeClr>
                </a:solidFill>
                <a:latin typeface="Comic Sans MS" pitchFamily="66" charset="0"/>
              </a:rPr>
              <a:t> probed by STM and ARPES</a:t>
            </a:r>
            <a:endParaRPr lang="en-US" sz="3600" dirty="0">
              <a:solidFill>
                <a:schemeClr val="accent5">
                  <a:lumMod val="60000"/>
                  <a:lumOff val="40000"/>
                </a:schemeClr>
              </a:solidFill>
              <a:latin typeface="Comic Sans MS" pitchFamily="66" charset="0"/>
            </a:endParaRPr>
          </a:p>
          <a:p>
            <a:pPr algn="ctr"/>
            <a:r>
              <a:rPr lang="en-US" sz="2400" dirty="0">
                <a:solidFill>
                  <a:schemeClr val="accent5">
                    <a:lumMod val="60000"/>
                    <a:lumOff val="40000"/>
                  </a:schemeClr>
                </a:solidFill>
                <a:latin typeface="Comic Sans MS" pitchFamily="66" charset="0"/>
              </a:rPr>
              <a:t>Matthias </a:t>
            </a:r>
            <a:r>
              <a:rPr lang="en-US" sz="2400" dirty="0" err="1">
                <a:solidFill>
                  <a:schemeClr val="accent5">
                    <a:lumMod val="60000"/>
                    <a:lumOff val="40000"/>
                  </a:schemeClr>
                </a:solidFill>
                <a:latin typeface="Comic Sans MS" pitchFamily="66" charset="0"/>
              </a:rPr>
              <a:t>Batzill</a:t>
            </a:r>
            <a:endParaRPr lang="en-US" sz="2400" dirty="0">
              <a:solidFill>
                <a:schemeClr val="accent5">
                  <a:lumMod val="60000"/>
                  <a:lumOff val="40000"/>
                </a:schemeClr>
              </a:solidFill>
              <a:latin typeface="Comic Sans MS" pitchFamily="66" charset="0"/>
            </a:endParaRPr>
          </a:p>
          <a:p>
            <a:pPr algn="ctr"/>
            <a:r>
              <a:rPr lang="en-US" sz="2400" dirty="0">
                <a:solidFill>
                  <a:schemeClr val="accent5">
                    <a:lumMod val="60000"/>
                    <a:lumOff val="40000"/>
                  </a:schemeClr>
                </a:solidFill>
                <a:latin typeface="Comic Sans MS" pitchFamily="66" charset="0"/>
              </a:rPr>
              <a:t>University of South Florida, Tampa</a:t>
            </a:r>
          </a:p>
          <a:p>
            <a:endParaRPr lang="en-US" dirty="0"/>
          </a:p>
        </p:txBody>
      </p:sp>
      <p:pic>
        <p:nvPicPr>
          <p:cNvPr id="13"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788897" y="6479699"/>
            <a:ext cx="380503" cy="3783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68"/>
          <p:cNvSpPr txBox="1">
            <a:spLocks noChangeArrowheads="1"/>
          </p:cNvSpPr>
          <p:nvPr/>
        </p:nvSpPr>
        <p:spPr bwMode="auto">
          <a:xfrm>
            <a:off x="9169399" y="6490436"/>
            <a:ext cx="838200" cy="369887"/>
          </a:xfrm>
          <a:prstGeom prst="rect">
            <a:avLst/>
          </a:prstGeom>
          <a:noFill/>
          <a:ln w="9525">
            <a:noFill/>
            <a:miter lim="800000"/>
            <a:headEnd/>
            <a:tailEnd/>
          </a:ln>
        </p:spPr>
        <p:txBody>
          <a:bodyPr>
            <a:spAutoFit/>
          </a:bodyPr>
          <a:lstStyle/>
          <a:p>
            <a:r>
              <a:rPr lang="en-US" dirty="0"/>
              <a:t>DOE</a:t>
            </a:r>
          </a:p>
        </p:txBody>
      </p:sp>
      <p:sp>
        <p:nvSpPr>
          <p:cNvPr id="17" name="TextBox 16"/>
          <p:cNvSpPr txBox="1"/>
          <p:nvPr/>
        </p:nvSpPr>
        <p:spPr>
          <a:xfrm>
            <a:off x="3996099" y="3071240"/>
            <a:ext cx="4916031" cy="3046988"/>
          </a:xfrm>
          <a:prstGeom prst="rect">
            <a:avLst/>
          </a:prstGeom>
          <a:noFill/>
        </p:spPr>
        <p:txBody>
          <a:bodyPr wrap="square" rtlCol="0">
            <a:spAutoFit/>
          </a:bodyPr>
          <a:lstStyle/>
          <a:p>
            <a:pPr algn="ctr"/>
            <a:r>
              <a:rPr lang="en-US" sz="2400" u="sng" dirty="0" smtClean="0">
                <a:solidFill>
                  <a:srgbClr val="00B050"/>
                </a:solidFill>
                <a:latin typeface="Comic Sans MS" panose="030F0702030302020204" pitchFamily="66" charset="0"/>
              </a:rPr>
              <a:t>At USF:</a:t>
            </a:r>
          </a:p>
          <a:p>
            <a:pPr algn="ctr"/>
            <a:r>
              <a:rPr lang="en-US" sz="2400" dirty="0" err="1" smtClean="0">
                <a:solidFill>
                  <a:srgbClr val="00B050"/>
                </a:solidFill>
                <a:latin typeface="Comic Sans MS" panose="030F0702030302020204" pitchFamily="66" charset="0"/>
              </a:rPr>
              <a:t>Horacio</a:t>
            </a:r>
            <a:r>
              <a:rPr lang="en-US" sz="2400" dirty="0" smtClean="0">
                <a:solidFill>
                  <a:srgbClr val="00B050"/>
                </a:solidFill>
                <a:latin typeface="Comic Sans MS" panose="030F0702030302020204" pitchFamily="66" charset="0"/>
              </a:rPr>
              <a:t> Coy-Diaz</a:t>
            </a:r>
          </a:p>
          <a:p>
            <a:pPr algn="ctr"/>
            <a:r>
              <a:rPr lang="en-US" sz="2400" dirty="0" smtClean="0">
                <a:solidFill>
                  <a:srgbClr val="00B050"/>
                </a:solidFill>
                <a:latin typeface="Comic Sans MS" panose="030F0702030302020204" pitchFamily="66" charset="0"/>
              </a:rPr>
              <a:t>Dr. Rafik Addou</a:t>
            </a:r>
          </a:p>
          <a:p>
            <a:pPr algn="ctr"/>
            <a:endParaRPr lang="en-US" sz="2400" dirty="0">
              <a:solidFill>
                <a:srgbClr val="00B050"/>
              </a:solidFill>
              <a:latin typeface="Comic Sans MS" panose="030F0702030302020204" pitchFamily="66" charset="0"/>
            </a:endParaRPr>
          </a:p>
          <a:p>
            <a:pPr algn="ctr"/>
            <a:r>
              <a:rPr lang="en-US" sz="2400" u="sng" dirty="0" smtClean="0">
                <a:solidFill>
                  <a:srgbClr val="00B050"/>
                </a:solidFill>
                <a:latin typeface="Comic Sans MS" panose="030F0702030302020204" pitchFamily="66" charset="0"/>
              </a:rPr>
              <a:t>Antares </a:t>
            </a:r>
            <a:r>
              <a:rPr lang="en-US" sz="2400" u="sng" dirty="0" err="1" smtClean="0">
                <a:solidFill>
                  <a:srgbClr val="00B050"/>
                </a:solidFill>
                <a:latin typeface="Comic Sans MS" panose="030F0702030302020204" pitchFamily="66" charset="0"/>
              </a:rPr>
              <a:t>beamline</a:t>
            </a:r>
            <a:r>
              <a:rPr lang="en-US" sz="2400" u="sng" dirty="0" smtClean="0">
                <a:solidFill>
                  <a:srgbClr val="00B050"/>
                </a:solidFill>
                <a:latin typeface="Comic Sans MS" panose="030F0702030302020204" pitchFamily="66" charset="0"/>
              </a:rPr>
              <a:t> at SOLEIL:</a:t>
            </a:r>
          </a:p>
          <a:p>
            <a:pPr algn="ctr"/>
            <a:r>
              <a:rPr lang="en-US" sz="2400" dirty="0" smtClean="0">
                <a:solidFill>
                  <a:srgbClr val="00B050"/>
                </a:solidFill>
                <a:latin typeface="Comic Sans MS" panose="030F0702030302020204" pitchFamily="66" charset="0"/>
              </a:rPr>
              <a:t>Dr. José Avila</a:t>
            </a:r>
          </a:p>
          <a:p>
            <a:pPr algn="ctr"/>
            <a:r>
              <a:rPr lang="en-US" sz="2400" dirty="0" smtClean="0">
                <a:solidFill>
                  <a:srgbClr val="00B050"/>
                </a:solidFill>
                <a:latin typeface="Comic Sans MS" panose="030F0702030302020204" pitchFamily="66" charset="0"/>
              </a:rPr>
              <a:t>Dr. Chaoyu Chen</a:t>
            </a:r>
          </a:p>
          <a:p>
            <a:pPr algn="ctr"/>
            <a:r>
              <a:rPr lang="en-US" sz="2400" dirty="0" smtClean="0">
                <a:solidFill>
                  <a:srgbClr val="00B050"/>
                </a:solidFill>
                <a:latin typeface="Comic Sans MS" panose="030F0702030302020204" pitchFamily="66" charset="0"/>
              </a:rPr>
              <a:t>Prof. Maria C. </a:t>
            </a:r>
            <a:r>
              <a:rPr lang="en-US" sz="2400" dirty="0" err="1" smtClean="0">
                <a:solidFill>
                  <a:srgbClr val="00B050"/>
                </a:solidFill>
                <a:latin typeface="Comic Sans MS" panose="030F0702030302020204" pitchFamily="66" charset="0"/>
              </a:rPr>
              <a:t>Asensio</a:t>
            </a:r>
            <a:endParaRPr lang="en-US" sz="2400" dirty="0">
              <a:solidFill>
                <a:srgbClr val="00B050"/>
              </a:solidFill>
              <a:latin typeface="Comic Sans MS" panose="030F0702030302020204" pitchFamily="66" charset="0"/>
            </a:endParaRPr>
          </a:p>
        </p:txBody>
      </p:sp>
    </p:spTree>
    <p:extLst>
      <p:ext uri="{BB962C8B-B14F-4D97-AF65-F5344CB8AC3E}">
        <p14:creationId xmlns:p14="http://schemas.microsoft.com/office/powerpoint/2010/main" xmlns="" val="3917843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25400" y="6491288"/>
            <a:ext cx="2209800" cy="379412"/>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10553700" y="6477000"/>
            <a:ext cx="381000" cy="381000"/>
          </a:xfrm>
          <a:prstGeom prst="rect">
            <a:avLst/>
          </a:prstGeom>
          <a:noFill/>
          <a:ln w="9525">
            <a:noFill/>
            <a:miter lim="800000"/>
            <a:headEnd/>
            <a:tailEnd/>
          </a:ln>
        </p:spPr>
      </p:pic>
      <p:sp>
        <p:nvSpPr>
          <p:cNvPr id="6" name="TextBox 69"/>
          <p:cNvSpPr txBox="1">
            <a:spLocks noChangeArrowheads="1"/>
          </p:cNvSpPr>
          <p:nvPr/>
        </p:nvSpPr>
        <p:spPr bwMode="auto">
          <a:xfrm>
            <a:off x="10934700" y="6488114"/>
            <a:ext cx="838200" cy="369887"/>
          </a:xfrm>
          <a:prstGeom prst="rect">
            <a:avLst/>
          </a:prstGeom>
          <a:noFill/>
          <a:ln w="9525">
            <a:noFill/>
            <a:miter lim="800000"/>
            <a:headEnd/>
            <a:tailEnd/>
          </a:ln>
        </p:spPr>
        <p:txBody>
          <a:bodyPr>
            <a:spAutoFit/>
          </a:bodyPr>
          <a:lstStyle/>
          <a:p>
            <a:r>
              <a:rPr lang="en-US"/>
              <a:t>NSF</a:t>
            </a:r>
          </a:p>
        </p:txBody>
      </p:sp>
      <p:cxnSp>
        <p:nvCxnSpPr>
          <p:cNvPr id="8" name="Straight Connector 7"/>
          <p:cNvCxnSpPr/>
          <p:nvPr/>
        </p:nvCxnSpPr>
        <p:spPr>
          <a:xfrm flipV="1">
            <a:off x="-5917" y="596900"/>
            <a:ext cx="12197917" cy="12700"/>
          </a:xfrm>
          <a:prstGeom prst="line">
            <a:avLst/>
          </a:prstGeom>
          <a:ln w="19050">
            <a:solidFill>
              <a:srgbClr val="005828"/>
            </a:solidFill>
          </a:ln>
        </p:spPr>
        <p:style>
          <a:lnRef idx="1">
            <a:schemeClr val="accent1"/>
          </a:lnRef>
          <a:fillRef idx="0">
            <a:schemeClr val="accent1"/>
          </a:fillRef>
          <a:effectRef idx="0">
            <a:schemeClr val="accent1"/>
          </a:effectRef>
          <a:fontRef idx="minor">
            <a:schemeClr val="tx1"/>
          </a:fontRef>
        </p:style>
      </p:cxnSp>
      <p:pic>
        <p:nvPicPr>
          <p:cNvPr id="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788897" y="6479699"/>
            <a:ext cx="380503" cy="3783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68"/>
          <p:cNvSpPr txBox="1">
            <a:spLocks noChangeArrowheads="1"/>
          </p:cNvSpPr>
          <p:nvPr/>
        </p:nvSpPr>
        <p:spPr bwMode="auto">
          <a:xfrm>
            <a:off x="9169399" y="6490436"/>
            <a:ext cx="838200" cy="369887"/>
          </a:xfrm>
          <a:prstGeom prst="rect">
            <a:avLst/>
          </a:prstGeom>
          <a:noFill/>
          <a:ln w="9525">
            <a:noFill/>
            <a:miter lim="800000"/>
            <a:headEnd/>
            <a:tailEnd/>
          </a:ln>
        </p:spPr>
        <p:txBody>
          <a:bodyPr>
            <a:spAutoFit/>
          </a:bodyPr>
          <a:lstStyle/>
          <a:p>
            <a:r>
              <a:rPr lang="en-US" dirty="0"/>
              <a:t>DOE</a:t>
            </a:r>
          </a:p>
        </p:txBody>
      </p:sp>
      <p:cxnSp>
        <p:nvCxnSpPr>
          <p:cNvPr id="21" name="Straight Connector 20"/>
          <p:cNvCxnSpPr/>
          <p:nvPr/>
        </p:nvCxnSpPr>
        <p:spPr>
          <a:xfrm>
            <a:off x="2336800" y="596900"/>
            <a:ext cx="9144000" cy="0"/>
          </a:xfrm>
          <a:prstGeom prst="line">
            <a:avLst/>
          </a:prstGeom>
          <a:ln w="19050">
            <a:solidFill>
              <a:srgbClr val="005828"/>
            </a:solidFill>
          </a:ln>
        </p:spPr>
        <p:style>
          <a:lnRef idx="1">
            <a:schemeClr val="accent1"/>
          </a:lnRef>
          <a:fillRef idx="0">
            <a:schemeClr val="accent1"/>
          </a:fillRef>
          <a:effectRef idx="0">
            <a:schemeClr val="accent1"/>
          </a:effectRef>
          <a:fontRef idx="minor">
            <a:schemeClr val="tx1"/>
          </a:fontRef>
        </p:style>
      </p:cxnSp>
      <p:pic>
        <p:nvPicPr>
          <p:cNvPr id="22"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931940" y="1865014"/>
            <a:ext cx="6158865" cy="4038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3"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12849" y="709063"/>
            <a:ext cx="5702068" cy="8747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4" name="Picture 4"/>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3962450" y="1274977"/>
            <a:ext cx="3577624" cy="23269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25" name="Straight Connector 24"/>
          <p:cNvCxnSpPr/>
          <p:nvPr/>
        </p:nvCxnSpPr>
        <p:spPr>
          <a:xfrm flipV="1">
            <a:off x="-5917" y="6477000"/>
            <a:ext cx="12197917" cy="11114"/>
          </a:xfrm>
          <a:prstGeom prst="line">
            <a:avLst/>
          </a:prstGeom>
          <a:ln w="19050">
            <a:solidFill>
              <a:srgbClr val="005828"/>
            </a:solidFill>
          </a:ln>
        </p:spPr>
        <p:style>
          <a:lnRef idx="1">
            <a:schemeClr val="accent1"/>
          </a:lnRef>
          <a:fillRef idx="0">
            <a:schemeClr val="accent1"/>
          </a:fillRef>
          <a:effectRef idx="0">
            <a:schemeClr val="accent1"/>
          </a:effectRef>
          <a:fontRef idx="minor">
            <a:schemeClr val="tx1"/>
          </a:fontRef>
        </p:style>
      </p:cxnSp>
      <p:sp>
        <p:nvSpPr>
          <p:cNvPr id="27" name="TextBox 23"/>
          <p:cNvSpPr txBox="1">
            <a:spLocks noChangeArrowheads="1"/>
          </p:cNvSpPr>
          <p:nvPr/>
        </p:nvSpPr>
        <p:spPr bwMode="auto">
          <a:xfrm>
            <a:off x="622299" y="2602"/>
            <a:ext cx="11150601" cy="523220"/>
          </a:xfrm>
          <a:prstGeom prst="rect">
            <a:avLst/>
          </a:prstGeom>
          <a:noFill/>
          <a:ln w="9525">
            <a:noFill/>
            <a:miter lim="800000"/>
            <a:headEnd/>
            <a:tailEnd/>
          </a:ln>
        </p:spPr>
        <p:txBody>
          <a:bodyPr wrap="square">
            <a:spAutoFit/>
          </a:bodyPr>
          <a:lstStyle/>
          <a:p>
            <a:r>
              <a:rPr lang="en-US" sz="2800" dirty="0" smtClean="0">
                <a:solidFill>
                  <a:srgbClr val="336600"/>
                </a:solidFill>
                <a:latin typeface="Comic Sans MS" pitchFamily="66" charset="0"/>
              </a:rPr>
              <a:t>Artificial crystals or device-structures made of 2D-materials </a:t>
            </a:r>
            <a:endParaRPr lang="en-US" sz="2800" baseline="-25000" dirty="0">
              <a:solidFill>
                <a:srgbClr val="336600"/>
              </a:solidFill>
              <a:latin typeface="Comic Sans MS" pitchFamily="66" charset="0"/>
            </a:endParaRPr>
          </a:p>
        </p:txBody>
      </p:sp>
    </p:spTree>
    <p:extLst>
      <p:ext uri="{BB962C8B-B14F-4D97-AF65-F5344CB8AC3E}">
        <p14:creationId xmlns:p14="http://schemas.microsoft.com/office/powerpoint/2010/main" xmlns="" val="28483731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25400" y="6491288"/>
            <a:ext cx="2209800" cy="379412"/>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10553700" y="6477000"/>
            <a:ext cx="381000" cy="381000"/>
          </a:xfrm>
          <a:prstGeom prst="rect">
            <a:avLst/>
          </a:prstGeom>
          <a:noFill/>
          <a:ln w="9525">
            <a:noFill/>
            <a:miter lim="800000"/>
            <a:headEnd/>
            <a:tailEnd/>
          </a:ln>
        </p:spPr>
      </p:pic>
      <p:sp>
        <p:nvSpPr>
          <p:cNvPr id="6" name="TextBox 69"/>
          <p:cNvSpPr txBox="1">
            <a:spLocks noChangeArrowheads="1"/>
          </p:cNvSpPr>
          <p:nvPr/>
        </p:nvSpPr>
        <p:spPr bwMode="auto">
          <a:xfrm>
            <a:off x="10934700" y="6488114"/>
            <a:ext cx="838200" cy="369887"/>
          </a:xfrm>
          <a:prstGeom prst="rect">
            <a:avLst/>
          </a:prstGeom>
          <a:noFill/>
          <a:ln w="9525">
            <a:noFill/>
            <a:miter lim="800000"/>
            <a:headEnd/>
            <a:tailEnd/>
          </a:ln>
        </p:spPr>
        <p:txBody>
          <a:bodyPr>
            <a:spAutoFit/>
          </a:bodyPr>
          <a:lstStyle/>
          <a:p>
            <a:r>
              <a:rPr lang="en-US"/>
              <a:t>NSF</a:t>
            </a:r>
          </a:p>
        </p:txBody>
      </p:sp>
      <p:cxnSp>
        <p:nvCxnSpPr>
          <p:cNvPr id="8" name="Straight Connector 7"/>
          <p:cNvCxnSpPr/>
          <p:nvPr/>
        </p:nvCxnSpPr>
        <p:spPr>
          <a:xfrm flipV="1">
            <a:off x="-5917" y="596900"/>
            <a:ext cx="12197917" cy="12700"/>
          </a:xfrm>
          <a:prstGeom prst="line">
            <a:avLst/>
          </a:prstGeom>
          <a:ln w="19050">
            <a:solidFill>
              <a:srgbClr val="005828"/>
            </a:solidFill>
          </a:ln>
        </p:spPr>
        <p:style>
          <a:lnRef idx="1">
            <a:schemeClr val="accent1"/>
          </a:lnRef>
          <a:fillRef idx="0">
            <a:schemeClr val="accent1"/>
          </a:fillRef>
          <a:effectRef idx="0">
            <a:schemeClr val="accent1"/>
          </a:effectRef>
          <a:fontRef idx="minor">
            <a:schemeClr val="tx1"/>
          </a:fontRef>
        </p:style>
      </p:cxnSp>
      <p:pic>
        <p:nvPicPr>
          <p:cNvPr id="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788897" y="6479699"/>
            <a:ext cx="380503" cy="3783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68"/>
          <p:cNvSpPr txBox="1">
            <a:spLocks noChangeArrowheads="1"/>
          </p:cNvSpPr>
          <p:nvPr/>
        </p:nvSpPr>
        <p:spPr bwMode="auto">
          <a:xfrm>
            <a:off x="9169399" y="6490436"/>
            <a:ext cx="838200" cy="369887"/>
          </a:xfrm>
          <a:prstGeom prst="rect">
            <a:avLst/>
          </a:prstGeom>
          <a:noFill/>
          <a:ln w="9525">
            <a:noFill/>
            <a:miter lim="800000"/>
            <a:headEnd/>
            <a:tailEnd/>
          </a:ln>
        </p:spPr>
        <p:txBody>
          <a:bodyPr>
            <a:spAutoFit/>
          </a:bodyPr>
          <a:lstStyle/>
          <a:p>
            <a:r>
              <a:rPr lang="en-US" dirty="0"/>
              <a:t>DOE</a:t>
            </a:r>
          </a:p>
        </p:txBody>
      </p:sp>
      <p:cxnSp>
        <p:nvCxnSpPr>
          <p:cNvPr id="11" name="Straight Connector 10"/>
          <p:cNvCxnSpPr/>
          <p:nvPr/>
        </p:nvCxnSpPr>
        <p:spPr>
          <a:xfrm flipV="1">
            <a:off x="-5917" y="6477000"/>
            <a:ext cx="12197917" cy="11114"/>
          </a:xfrm>
          <a:prstGeom prst="line">
            <a:avLst/>
          </a:prstGeom>
          <a:ln w="19050">
            <a:solidFill>
              <a:srgbClr val="005828"/>
            </a:solidFill>
          </a:ln>
        </p:spPr>
        <p:style>
          <a:lnRef idx="1">
            <a:schemeClr val="accent1"/>
          </a:lnRef>
          <a:fillRef idx="0">
            <a:schemeClr val="accent1"/>
          </a:fillRef>
          <a:effectRef idx="0">
            <a:schemeClr val="accent1"/>
          </a:effectRef>
          <a:fontRef idx="minor">
            <a:schemeClr val="tx1"/>
          </a:fontRef>
        </p:style>
      </p:cxnSp>
      <p:sp>
        <p:nvSpPr>
          <p:cNvPr id="12" name="TextBox 23"/>
          <p:cNvSpPr txBox="1">
            <a:spLocks noChangeArrowheads="1"/>
          </p:cNvSpPr>
          <p:nvPr/>
        </p:nvSpPr>
        <p:spPr bwMode="auto">
          <a:xfrm>
            <a:off x="1310362" y="14296"/>
            <a:ext cx="11150601" cy="523220"/>
          </a:xfrm>
          <a:prstGeom prst="rect">
            <a:avLst/>
          </a:prstGeom>
          <a:noFill/>
          <a:ln w="9525">
            <a:noFill/>
            <a:miter lim="800000"/>
            <a:headEnd/>
            <a:tailEnd/>
          </a:ln>
        </p:spPr>
        <p:txBody>
          <a:bodyPr wrap="square">
            <a:spAutoFit/>
          </a:bodyPr>
          <a:lstStyle/>
          <a:p>
            <a:r>
              <a:rPr lang="en-US" sz="2800" dirty="0" smtClean="0">
                <a:solidFill>
                  <a:srgbClr val="336600"/>
                </a:solidFill>
                <a:latin typeface="Comic Sans MS" pitchFamily="66" charset="0"/>
              </a:rPr>
              <a:t>How do interactions between layers modify properties?</a:t>
            </a:r>
            <a:endParaRPr lang="en-US" sz="2800" baseline="-25000" dirty="0">
              <a:solidFill>
                <a:srgbClr val="336600"/>
              </a:solidFill>
              <a:latin typeface="Comic Sans MS" pitchFamily="66" charset="0"/>
            </a:endParaRPr>
          </a:p>
        </p:txBody>
      </p:sp>
      <p:pic>
        <p:nvPicPr>
          <p:cNvPr id="13" name="Picture 12"/>
          <p:cNvPicPr>
            <a:picLocks noChangeAspect="1"/>
          </p:cNvPicPr>
          <p:nvPr/>
        </p:nvPicPr>
        <p:blipFill>
          <a:blip r:embed="rId5"/>
          <a:stretch>
            <a:fillRect/>
          </a:stretch>
        </p:blipFill>
        <p:spPr>
          <a:xfrm>
            <a:off x="25401" y="762000"/>
            <a:ext cx="8153400" cy="2350265"/>
          </a:xfrm>
          <a:prstGeom prst="rect">
            <a:avLst/>
          </a:prstGeom>
        </p:spPr>
      </p:pic>
      <p:pic>
        <p:nvPicPr>
          <p:cNvPr id="14" name="Picture 13"/>
          <p:cNvPicPr>
            <a:picLocks noChangeAspect="1"/>
          </p:cNvPicPr>
          <p:nvPr/>
        </p:nvPicPr>
        <p:blipFill>
          <a:blip r:embed="rId6"/>
          <a:stretch>
            <a:fillRect/>
          </a:stretch>
        </p:blipFill>
        <p:spPr>
          <a:xfrm>
            <a:off x="1891712" y="3239013"/>
            <a:ext cx="4420778" cy="3089326"/>
          </a:xfrm>
          <a:prstGeom prst="rect">
            <a:avLst/>
          </a:prstGeom>
        </p:spPr>
      </p:pic>
      <p:pic>
        <p:nvPicPr>
          <p:cNvPr id="3" name="Picture 2"/>
          <p:cNvPicPr>
            <a:picLocks noChangeAspect="1"/>
          </p:cNvPicPr>
          <p:nvPr/>
        </p:nvPicPr>
        <p:blipFill>
          <a:blip r:embed="rId7"/>
          <a:stretch>
            <a:fillRect/>
          </a:stretch>
        </p:blipFill>
        <p:spPr>
          <a:xfrm>
            <a:off x="9233353" y="596900"/>
            <a:ext cx="2476046" cy="2971800"/>
          </a:xfrm>
          <a:prstGeom prst="rect">
            <a:avLst/>
          </a:prstGeom>
        </p:spPr>
      </p:pic>
      <p:pic>
        <p:nvPicPr>
          <p:cNvPr id="15" name="Picture 14"/>
          <p:cNvPicPr>
            <a:picLocks noChangeAspect="1"/>
          </p:cNvPicPr>
          <p:nvPr/>
        </p:nvPicPr>
        <p:blipFill>
          <a:blip r:embed="rId8"/>
          <a:stretch>
            <a:fillRect/>
          </a:stretch>
        </p:blipFill>
        <p:spPr>
          <a:xfrm>
            <a:off x="9662567" y="3112265"/>
            <a:ext cx="2544266" cy="3087152"/>
          </a:xfrm>
          <a:prstGeom prst="rect">
            <a:avLst/>
          </a:prstGeom>
        </p:spPr>
      </p:pic>
      <p:sp>
        <p:nvSpPr>
          <p:cNvPr id="16" name="TextBox 15"/>
          <p:cNvSpPr txBox="1"/>
          <p:nvPr/>
        </p:nvSpPr>
        <p:spPr>
          <a:xfrm>
            <a:off x="8007598" y="5183783"/>
            <a:ext cx="1943099" cy="923330"/>
          </a:xfrm>
          <a:prstGeom prst="rect">
            <a:avLst/>
          </a:prstGeom>
          <a:noFill/>
        </p:spPr>
        <p:txBody>
          <a:bodyPr wrap="square" rtlCol="0">
            <a:spAutoFit/>
          </a:bodyPr>
          <a:lstStyle/>
          <a:p>
            <a:r>
              <a:rPr lang="en-US" dirty="0" err="1" smtClean="0"/>
              <a:t>Kuc</a:t>
            </a:r>
            <a:r>
              <a:rPr lang="en-US" dirty="0" smtClean="0"/>
              <a:t>, </a:t>
            </a:r>
            <a:r>
              <a:rPr lang="en-US" dirty="0" err="1" smtClean="0"/>
              <a:t>Zibouche</a:t>
            </a:r>
            <a:r>
              <a:rPr lang="en-US" dirty="0" smtClean="0"/>
              <a:t>, Heine PRB 83, </a:t>
            </a:r>
            <a:r>
              <a:rPr lang="en-US" dirty="0"/>
              <a:t>245213 (2011)</a:t>
            </a:r>
          </a:p>
        </p:txBody>
      </p:sp>
    </p:spTree>
    <p:extLst>
      <p:ext uri="{BB962C8B-B14F-4D97-AF65-F5344CB8AC3E}">
        <p14:creationId xmlns:p14="http://schemas.microsoft.com/office/powerpoint/2010/main" xmlns="" val="121206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25400" y="6491288"/>
            <a:ext cx="2209800" cy="379412"/>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10553700" y="6477000"/>
            <a:ext cx="381000" cy="381000"/>
          </a:xfrm>
          <a:prstGeom prst="rect">
            <a:avLst/>
          </a:prstGeom>
          <a:noFill/>
          <a:ln w="9525">
            <a:noFill/>
            <a:miter lim="800000"/>
            <a:headEnd/>
            <a:tailEnd/>
          </a:ln>
        </p:spPr>
      </p:pic>
      <p:sp>
        <p:nvSpPr>
          <p:cNvPr id="6" name="TextBox 69"/>
          <p:cNvSpPr txBox="1">
            <a:spLocks noChangeArrowheads="1"/>
          </p:cNvSpPr>
          <p:nvPr/>
        </p:nvSpPr>
        <p:spPr bwMode="auto">
          <a:xfrm>
            <a:off x="10934700" y="6488114"/>
            <a:ext cx="838200" cy="369887"/>
          </a:xfrm>
          <a:prstGeom prst="rect">
            <a:avLst/>
          </a:prstGeom>
          <a:noFill/>
          <a:ln w="9525">
            <a:noFill/>
            <a:miter lim="800000"/>
            <a:headEnd/>
            <a:tailEnd/>
          </a:ln>
        </p:spPr>
        <p:txBody>
          <a:bodyPr>
            <a:spAutoFit/>
          </a:bodyPr>
          <a:lstStyle/>
          <a:p>
            <a:r>
              <a:rPr lang="en-US"/>
              <a:t>NSF</a:t>
            </a:r>
          </a:p>
        </p:txBody>
      </p:sp>
      <p:cxnSp>
        <p:nvCxnSpPr>
          <p:cNvPr id="8" name="Straight Connector 7"/>
          <p:cNvCxnSpPr/>
          <p:nvPr/>
        </p:nvCxnSpPr>
        <p:spPr>
          <a:xfrm flipV="1">
            <a:off x="-5917" y="596900"/>
            <a:ext cx="12197917" cy="12700"/>
          </a:xfrm>
          <a:prstGeom prst="line">
            <a:avLst/>
          </a:prstGeom>
          <a:ln w="19050">
            <a:solidFill>
              <a:srgbClr val="005828"/>
            </a:solidFill>
          </a:ln>
        </p:spPr>
        <p:style>
          <a:lnRef idx="1">
            <a:schemeClr val="accent1"/>
          </a:lnRef>
          <a:fillRef idx="0">
            <a:schemeClr val="accent1"/>
          </a:fillRef>
          <a:effectRef idx="0">
            <a:schemeClr val="accent1"/>
          </a:effectRef>
          <a:fontRef idx="minor">
            <a:schemeClr val="tx1"/>
          </a:fontRef>
        </p:style>
      </p:cxnSp>
      <p:pic>
        <p:nvPicPr>
          <p:cNvPr id="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788897" y="6479699"/>
            <a:ext cx="380503" cy="3783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68"/>
          <p:cNvSpPr txBox="1">
            <a:spLocks noChangeArrowheads="1"/>
          </p:cNvSpPr>
          <p:nvPr/>
        </p:nvSpPr>
        <p:spPr bwMode="auto">
          <a:xfrm>
            <a:off x="9169399" y="6490436"/>
            <a:ext cx="838200" cy="369887"/>
          </a:xfrm>
          <a:prstGeom prst="rect">
            <a:avLst/>
          </a:prstGeom>
          <a:noFill/>
          <a:ln w="9525">
            <a:noFill/>
            <a:miter lim="800000"/>
            <a:headEnd/>
            <a:tailEnd/>
          </a:ln>
        </p:spPr>
        <p:txBody>
          <a:bodyPr>
            <a:spAutoFit/>
          </a:bodyPr>
          <a:lstStyle/>
          <a:p>
            <a:r>
              <a:rPr lang="en-US" dirty="0"/>
              <a:t>DOE</a:t>
            </a:r>
          </a:p>
        </p:txBody>
      </p:sp>
      <p:cxnSp>
        <p:nvCxnSpPr>
          <p:cNvPr id="11" name="Straight Connector 10"/>
          <p:cNvCxnSpPr/>
          <p:nvPr/>
        </p:nvCxnSpPr>
        <p:spPr>
          <a:xfrm flipV="1">
            <a:off x="-5917" y="6477000"/>
            <a:ext cx="12197917" cy="11114"/>
          </a:xfrm>
          <a:prstGeom prst="line">
            <a:avLst/>
          </a:prstGeom>
          <a:ln w="19050">
            <a:solidFill>
              <a:srgbClr val="005828"/>
            </a:solidFill>
          </a:ln>
        </p:spPr>
        <p:style>
          <a:lnRef idx="1">
            <a:schemeClr val="accent1"/>
          </a:lnRef>
          <a:fillRef idx="0">
            <a:schemeClr val="accent1"/>
          </a:fillRef>
          <a:effectRef idx="0">
            <a:schemeClr val="accent1"/>
          </a:effectRef>
          <a:fontRef idx="minor">
            <a:schemeClr val="tx1"/>
          </a:fontRef>
        </p:style>
      </p:cxnSp>
      <p:sp>
        <p:nvSpPr>
          <p:cNvPr id="12" name="TextBox 23"/>
          <p:cNvSpPr txBox="1">
            <a:spLocks noChangeArrowheads="1"/>
          </p:cNvSpPr>
          <p:nvPr/>
        </p:nvSpPr>
        <p:spPr bwMode="auto">
          <a:xfrm>
            <a:off x="1474331" y="865644"/>
            <a:ext cx="8973367" cy="2677656"/>
          </a:xfrm>
          <a:prstGeom prst="rect">
            <a:avLst/>
          </a:prstGeom>
          <a:noFill/>
          <a:ln w="9525">
            <a:noFill/>
            <a:miter lim="800000"/>
            <a:headEnd/>
            <a:tailEnd/>
          </a:ln>
        </p:spPr>
        <p:txBody>
          <a:bodyPr wrap="square">
            <a:spAutoFit/>
          </a:bodyPr>
          <a:lstStyle/>
          <a:p>
            <a:pPr algn="ctr"/>
            <a:r>
              <a:rPr lang="en-US" sz="2800" dirty="0" smtClean="0">
                <a:solidFill>
                  <a:srgbClr val="336600"/>
                </a:solidFill>
                <a:latin typeface="Comic Sans MS" pitchFamily="66" charset="0"/>
              </a:rPr>
              <a:t>If interlayer interactions are important for the electronic structure of van der Waals materials, how do interlayer interactions affect </a:t>
            </a:r>
            <a:r>
              <a:rPr lang="en-US" sz="2800" dirty="0" err="1" smtClean="0">
                <a:solidFill>
                  <a:srgbClr val="336600"/>
                </a:solidFill>
                <a:latin typeface="Comic Sans MS" pitchFamily="66" charset="0"/>
              </a:rPr>
              <a:t>heterostructures</a:t>
            </a:r>
            <a:r>
              <a:rPr lang="en-US" sz="2800" dirty="0" smtClean="0">
                <a:solidFill>
                  <a:srgbClr val="336600"/>
                </a:solidFill>
                <a:latin typeface="Comic Sans MS" pitchFamily="66" charset="0"/>
              </a:rPr>
              <a:t> of van der Waals materials? </a:t>
            </a:r>
          </a:p>
          <a:p>
            <a:pPr algn="ctr"/>
            <a:endParaRPr lang="en-US" sz="2800" dirty="0">
              <a:solidFill>
                <a:srgbClr val="336600"/>
              </a:solidFill>
              <a:latin typeface="Comic Sans MS" pitchFamily="66" charset="0"/>
            </a:endParaRPr>
          </a:p>
          <a:p>
            <a:pPr algn="ctr"/>
            <a:r>
              <a:rPr lang="en-US" sz="2800" dirty="0" smtClean="0">
                <a:solidFill>
                  <a:srgbClr val="336600"/>
                </a:solidFill>
                <a:latin typeface="Comic Sans MS" pitchFamily="66" charset="0"/>
              </a:rPr>
              <a:t>Here we study graphene/MoS</a:t>
            </a:r>
            <a:r>
              <a:rPr lang="en-US" sz="2800" baseline="-25000" dirty="0" smtClean="0">
                <a:solidFill>
                  <a:srgbClr val="336600"/>
                </a:solidFill>
                <a:latin typeface="Comic Sans MS" pitchFamily="66" charset="0"/>
              </a:rPr>
              <a:t>2</a:t>
            </a:r>
            <a:r>
              <a:rPr lang="en-US" sz="2800" dirty="0" smtClean="0">
                <a:solidFill>
                  <a:srgbClr val="336600"/>
                </a:solidFill>
                <a:latin typeface="Comic Sans MS" pitchFamily="66" charset="0"/>
              </a:rPr>
              <a:t> interfaces. </a:t>
            </a:r>
            <a:endParaRPr lang="en-US" sz="2800" baseline="-25000" dirty="0">
              <a:solidFill>
                <a:srgbClr val="336600"/>
              </a:solidFill>
              <a:latin typeface="Comic Sans MS" pitchFamily="66" charset="0"/>
            </a:endParaRPr>
          </a:p>
        </p:txBody>
      </p:sp>
    </p:spTree>
    <p:extLst>
      <p:ext uri="{BB962C8B-B14F-4D97-AF65-F5344CB8AC3E}">
        <p14:creationId xmlns:p14="http://schemas.microsoft.com/office/powerpoint/2010/main" xmlns="" val="7200968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flipV="1">
            <a:off x="-5917" y="596900"/>
            <a:ext cx="12197917" cy="12700"/>
          </a:xfrm>
          <a:prstGeom prst="line">
            <a:avLst/>
          </a:prstGeom>
          <a:ln w="19050">
            <a:solidFill>
              <a:srgbClr val="005828"/>
            </a:solidFill>
          </a:ln>
        </p:spPr>
        <p:style>
          <a:lnRef idx="1">
            <a:schemeClr val="accent1"/>
          </a:lnRef>
          <a:fillRef idx="0">
            <a:schemeClr val="accent1"/>
          </a:fillRef>
          <a:effectRef idx="0">
            <a:schemeClr val="accent1"/>
          </a:effectRef>
          <a:fontRef idx="minor">
            <a:schemeClr val="tx1"/>
          </a:fontRef>
        </p:style>
      </p:cxnSp>
      <p:sp>
        <p:nvSpPr>
          <p:cNvPr id="12" name="TextBox 23"/>
          <p:cNvSpPr txBox="1">
            <a:spLocks noChangeArrowheads="1"/>
          </p:cNvSpPr>
          <p:nvPr/>
        </p:nvSpPr>
        <p:spPr bwMode="auto">
          <a:xfrm>
            <a:off x="-31301" y="9713"/>
            <a:ext cx="12223301" cy="523220"/>
          </a:xfrm>
          <a:prstGeom prst="rect">
            <a:avLst/>
          </a:prstGeom>
          <a:noFill/>
          <a:ln w="9525">
            <a:noFill/>
            <a:miter lim="800000"/>
            <a:headEnd/>
            <a:tailEnd/>
          </a:ln>
        </p:spPr>
        <p:txBody>
          <a:bodyPr wrap="square">
            <a:spAutoFit/>
          </a:bodyPr>
          <a:lstStyle/>
          <a:p>
            <a:pPr algn="ctr"/>
            <a:r>
              <a:rPr lang="en-US" sz="2800" dirty="0" smtClean="0">
                <a:solidFill>
                  <a:srgbClr val="336600"/>
                </a:solidFill>
                <a:latin typeface="Comic Sans MS" pitchFamily="66" charset="0"/>
              </a:rPr>
              <a:t>Preparation of graphene/MoS</a:t>
            </a:r>
            <a:r>
              <a:rPr lang="en-US" sz="2800" baseline="-25000" dirty="0" smtClean="0">
                <a:solidFill>
                  <a:srgbClr val="336600"/>
                </a:solidFill>
                <a:latin typeface="Comic Sans MS" pitchFamily="66" charset="0"/>
              </a:rPr>
              <a:t>2</a:t>
            </a:r>
            <a:r>
              <a:rPr lang="en-US" sz="2800" dirty="0" smtClean="0">
                <a:solidFill>
                  <a:srgbClr val="336600"/>
                </a:solidFill>
                <a:latin typeface="Comic Sans MS" pitchFamily="66" charset="0"/>
              </a:rPr>
              <a:t> samples</a:t>
            </a:r>
            <a:endParaRPr lang="en-US" sz="2800" baseline="-25000" dirty="0">
              <a:solidFill>
                <a:srgbClr val="336600"/>
              </a:solidFill>
              <a:latin typeface="Comic Sans MS" pitchFamily="66"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679923" y="668984"/>
            <a:ext cx="6040905" cy="6858000"/>
          </a:xfrm>
          <a:prstGeom prst="rect">
            <a:avLst/>
          </a:prstGeom>
        </p:spPr>
      </p:pic>
      <p:sp>
        <p:nvSpPr>
          <p:cNvPr id="20" name="Rectangle 19"/>
          <p:cNvSpPr/>
          <p:nvPr/>
        </p:nvSpPr>
        <p:spPr>
          <a:xfrm>
            <a:off x="5731995" y="6364587"/>
            <a:ext cx="6040905"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p:cNvPicPr>
            <a:picLocks noChangeAspect="1" noChangeArrowheads="1"/>
          </p:cNvPicPr>
          <p:nvPr/>
        </p:nvPicPr>
        <p:blipFill>
          <a:blip r:embed="rId4" cstate="print"/>
          <a:srcRect/>
          <a:stretch>
            <a:fillRect/>
          </a:stretch>
        </p:blipFill>
        <p:spPr bwMode="auto">
          <a:xfrm>
            <a:off x="25400" y="6491288"/>
            <a:ext cx="2209800" cy="379412"/>
          </a:xfrm>
          <a:prstGeom prst="rect">
            <a:avLst/>
          </a:prstGeom>
          <a:noFill/>
          <a:ln w="9525">
            <a:noFill/>
            <a:miter lim="800000"/>
            <a:headEnd/>
            <a:tailEnd/>
          </a:ln>
        </p:spPr>
      </p:pic>
      <p:pic>
        <p:nvPicPr>
          <p:cNvPr id="22" name="Picture 2"/>
          <p:cNvPicPr>
            <a:picLocks noChangeAspect="1" noChangeArrowheads="1"/>
          </p:cNvPicPr>
          <p:nvPr/>
        </p:nvPicPr>
        <p:blipFill>
          <a:blip r:embed="rId5" cstate="print"/>
          <a:srcRect/>
          <a:stretch>
            <a:fillRect/>
          </a:stretch>
        </p:blipFill>
        <p:spPr bwMode="auto">
          <a:xfrm>
            <a:off x="10553700" y="6477000"/>
            <a:ext cx="381000" cy="381000"/>
          </a:xfrm>
          <a:prstGeom prst="rect">
            <a:avLst/>
          </a:prstGeom>
          <a:noFill/>
          <a:ln w="9525">
            <a:noFill/>
            <a:miter lim="800000"/>
            <a:headEnd/>
            <a:tailEnd/>
          </a:ln>
        </p:spPr>
      </p:pic>
      <p:sp>
        <p:nvSpPr>
          <p:cNvPr id="23" name="TextBox 69"/>
          <p:cNvSpPr txBox="1">
            <a:spLocks noChangeArrowheads="1"/>
          </p:cNvSpPr>
          <p:nvPr/>
        </p:nvSpPr>
        <p:spPr bwMode="auto">
          <a:xfrm>
            <a:off x="10934700" y="6488114"/>
            <a:ext cx="838200" cy="369887"/>
          </a:xfrm>
          <a:prstGeom prst="rect">
            <a:avLst/>
          </a:prstGeom>
          <a:noFill/>
          <a:ln w="9525">
            <a:noFill/>
            <a:miter lim="800000"/>
            <a:headEnd/>
            <a:tailEnd/>
          </a:ln>
        </p:spPr>
        <p:txBody>
          <a:bodyPr>
            <a:spAutoFit/>
          </a:bodyPr>
          <a:lstStyle/>
          <a:p>
            <a:r>
              <a:rPr lang="en-US"/>
              <a:t>NSF</a:t>
            </a:r>
          </a:p>
        </p:txBody>
      </p:sp>
      <p:pic>
        <p:nvPicPr>
          <p:cNvPr id="24"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788897" y="6479699"/>
            <a:ext cx="380503" cy="3783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TextBox 68"/>
          <p:cNvSpPr txBox="1">
            <a:spLocks noChangeArrowheads="1"/>
          </p:cNvSpPr>
          <p:nvPr/>
        </p:nvSpPr>
        <p:spPr bwMode="auto">
          <a:xfrm>
            <a:off x="9169399" y="6490436"/>
            <a:ext cx="838200" cy="369887"/>
          </a:xfrm>
          <a:prstGeom prst="rect">
            <a:avLst/>
          </a:prstGeom>
          <a:noFill/>
          <a:ln w="9525">
            <a:noFill/>
            <a:miter lim="800000"/>
            <a:headEnd/>
            <a:tailEnd/>
          </a:ln>
        </p:spPr>
        <p:txBody>
          <a:bodyPr>
            <a:spAutoFit/>
          </a:bodyPr>
          <a:lstStyle/>
          <a:p>
            <a:r>
              <a:rPr lang="en-US" dirty="0"/>
              <a:t>DOE</a:t>
            </a:r>
          </a:p>
        </p:txBody>
      </p:sp>
      <p:cxnSp>
        <p:nvCxnSpPr>
          <p:cNvPr id="26" name="Straight Connector 25"/>
          <p:cNvCxnSpPr/>
          <p:nvPr/>
        </p:nvCxnSpPr>
        <p:spPr>
          <a:xfrm flipV="1">
            <a:off x="-5917" y="6477000"/>
            <a:ext cx="12197917" cy="11114"/>
          </a:xfrm>
          <a:prstGeom prst="line">
            <a:avLst/>
          </a:prstGeom>
          <a:ln w="19050">
            <a:solidFill>
              <a:srgbClr val="005828"/>
            </a:solidFill>
          </a:ln>
        </p:spPr>
        <p:style>
          <a:lnRef idx="1">
            <a:schemeClr val="accent1"/>
          </a:lnRef>
          <a:fillRef idx="0">
            <a:schemeClr val="accent1"/>
          </a:fillRef>
          <a:effectRef idx="0">
            <a:schemeClr val="accent1"/>
          </a:effectRef>
          <a:fontRef idx="minor">
            <a:schemeClr val="tx1"/>
          </a:fontRef>
        </p:style>
      </p:cxnSp>
      <p:pic>
        <p:nvPicPr>
          <p:cNvPr id="27" name="MV6 550C 15um.MPEG">
            <a:hlinkClick r:id="" action="ppaction://media"/>
          </p:cNvPr>
          <p:cNvPicPr>
            <a:picLocks noChangeAspect="1"/>
          </p:cNvPicPr>
          <p:nvPr>
            <a:videoFile r:link="rId1"/>
            <p:extLst>
              <p:ext uri="{DAA4B4D4-6D71-4841-9C94-3DE7FCFB9230}">
                <p14:media xmlns:p14="http://schemas.microsoft.com/office/powerpoint/2010/main" xmlns="" r:embed="rId7"/>
              </p:ext>
            </p:extLst>
          </p:nvPr>
        </p:nvPicPr>
        <p:blipFill>
          <a:blip r:embed="rId8"/>
          <a:stretch>
            <a:fillRect/>
          </a:stretch>
        </p:blipFill>
        <p:spPr>
          <a:xfrm>
            <a:off x="-31301" y="649929"/>
            <a:ext cx="5638800" cy="5638800"/>
          </a:xfrm>
          <a:prstGeom prst="rect">
            <a:avLst/>
          </a:prstGeom>
        </p:spPr>
      </p:pic>
      <p:sp>
        <p:nvSpPr>
          <p:cNvPr id="2" name="Rectangle 1"/>
          <p:cNvSpPr/>
          <p:nvPr/>
        </p:nvSpPr>
        <p:spPr>
          <a:xfrm>
            <a:off x="7242772" y="609600"/>
            <a:ext cx="4807390" cy="2106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936810" y="2828453"/>
            <a:ext cx="5856442" cy="3532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62954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7"/>
                                        </p:tgtEl>
                                      </p:cBhvr>
                                    </p:cmd>
                                  </p:childTnLst>
                                </p:cTn>
                              </p:par>
                            </p:childTnLst>
                          </p:cTn>
                        </p:par>
                      </p:childTnLst>
                    </p:cTn>
                  </p:par>
                </p:childTnLst>
              </p:cTn>
              <p:nextCondLst>
                <p:cond evt="onClick" delay="0">
                  <p:tgtEl>
                    <p:spTgt spid="27"/>
                  </p:tgtEl>
                </p:cond>
              </p:nextCondLst>
            </p:seq>
            <p:video>
              <p:cMediaNode vol="80000">
                <p:cTn id="16" fill="hold" display="0">
                  <p:stCondLst>
                    <p:cond delay="indefinite"/>
                  </p:stCondLst>
                </p:cTn>
                <p:tgtEl>
                  <p:spTgt spid="27"/>
                </p:tgtEl>
              </p:cMediaNode>
            </p:video>
          </p:childTnLst>
        </p:cTn>
      </p:par>
    </p:tnLst>
    <p:bldLst>
      <p:bldP spid="2"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flipV="1">
            <a:off x="-5917" y="596900"/>
            <a:ext cx="12197917" cy="12700"/>
          </a:xfrm>
          <a:prstGeom prst="line">
            <a:avLst/>
          </a:prstGeom>
          <a:ln w="19050">
            <a:solidFill>
              <a:srgbClr val="005828"/>
            </a:solidFill>
          </a:ln>
        </p:spPr>
        <p:style>
          <a:lnRef idx="1">
            <a:schemeClr val="accent1"/>
          </a:lnRef>
          <a:fillRef idx="0">
            <a:schemeClr val="accent1"/>
          </a:fillRef>
          <a:effectRef idx="0">
            <a:schemeClr val="accent1"/>
          </a:effectRef>
          <a:fontRef idx="minor">
            <a:schemeClr val="tx1"/>
          </a:fontRef>
        </p:style>
      </p:cxnSp>
      <p:sp>
        <p:nvSpPr>
          <p:cNvPr id="12" name="TextBox 23"/>
          <p:cNvSpPr txBox="1">
            <a:spLocks noChangeArrowheads="1"/>
          </p:cNvSpPr>
          <p:nvPr/>
        </p:nvSpPr>
        <p:spPr bwMode="auto">
          <a:xfrm>
            <a:off x="-31301" y="9713"/>
            <a:ext cx="12223301" cy="523220"/>
          </a:xfrm>
          <a:prstGeom prst="rect">
            <a:avLst/>
          </a:prstGeom>
          <a:noFill/>
          <a:ln w="9525">
            <a:noFill/>
            <a:miter lim="800000"/>
            <a:headEnd/>
            <a:tailEnd/>
          </a:ln>
        </p:spPr>
        <p:txBody>
          <a:bodyPr wrap="square">
            <a:spAutoFit/>
          </a:bodyPr>
          <a:lstStyle/>
          <a:p>
            <a:pPr algn="ctr"/>
            <a:r>
              <a:rPr lang="en-US" sz="2800" dirty="0" smtClean="0">
                <a:solidFill>
                  <a:srgbClr val="336600"/>
                </a:solidFill>
                <a:latin typeface="Comic Sans MS" pitchFamily="66" charset="0"/>
              </a:rPr>
              <a:t>Characterization of transferred graphene on MoS</a:t>
            </a:r>
            <a:r>
              <a:rPr lang="en-US" sz="2800" baseline="-25000" dirty="0" smtClean="0">
                <a:solidFill>
                  <a:srgbClr val="336600"/>
                </a:solidFill>
                <a:latin typeface="Comic Sans MS" pitchFamily="66" charset="0"/>
              </a:rPr>
              <a:t>2</a:t>
            </a:r>
            <a:endParaRPr lang="en-US" sz="2800" baseline="-25000" dirty="0">
              <a:solidFill>
                <a:srgbClr val="336600"/>
              </a:solidFill>
              <a:latin typeface="Comic Sans MS" pitchFamily="66" charset="0"/>
            </a:endParaRPr>
          </a:p>
        </p:txBody>
      </p:sp>
      <p:pic>
        <p:nvPicPr>
          <p:cNvPr id="13" name="Picture 12" descr="C:\Documents and Settings\horacio\Desktop\G MoS2 corrections\figure 1.tif"/>
          <p:cNvPicPr/>
          <p:nvPr/>
        </p:nvPicPr>
        <p:blipFill>
          <a:blip r:embed="rId2"/>
          <a:srcRect/>
          <a:stretch>
            <a:fillRect/>
          </a:stretch>
        </p:blipFill>
        <p:spPr bwMode="auto">
          <a:xfrm>
            <a:off x="1015999" y="1270001"/>
            <a:ext cx="8229601" cy="6605756"/>
          </a:xfrm>
          <a:prstGeom prst="rect">
            <a:avLst/>
          </a:prstGeom>
          <a:noFill/>
          <a:ln w="9525">
            <a:noFill/>
            <a:miter lim="800000"/>
            <a:headEnd/>
            <a:tailEnd/>
          </a:ln>
        </p:spPr>
      </p:pic>
      <p:sp>
        <p:nvSpPr>
          <p:cNvPr id="3" name="Rectangle 2"/>
          <p:cNvSpPr/>
          <p:nvPr/>
        </p:nvSpPr>
        <p:spPr>
          <a:xfrm>
            <a:off x="25400" y="4525570"/>
            <a:ext cx="9664700" cy="28985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90122" y="821446"/>
            <a:ext cx="6382693" cy="369332"/>
          </a:xfrm>
          <a:prstGeom prst="rect">
            <a:avLst/>
          </a:prstGeom>
          <a:noFill/>
        </p:spPr>
        <p:txBody>
          <a:bodyPr wrap="square" rtlCol="0">
            <a:spAutoFit/>
          </a:bodyPr>
          <a:lstStyle/>
          <a:p>
            <a:r>
              <a:rPr lang="en-US" dirty="0" smtClean="0"/>
              <a:t>Trapped water-layer after transfer (ambient AFM)</a:t>
            </a:r>
            <a:endParaRPr lang="en-US" dirty="0"/>
          </a:p>
        </p:txBody>
      </p:sp>
      <p:pic>
        <p:nvPicPr>
          <p:cNvPr id="15" name="Picture 2"/>
          <p:cNvPicPr>
            <a:picLocks noChangeAspect="1" noChangeArrowheads="1"/>
          </p:cNvPicPr>
          <p:nvPr/>
        </p:nvPicPr>
        <p:blipFill>
          <a:blip r:embed="rId3" cstate="print"/>
          <a:srcRect/>
          <a:stretch>
            <a:fillRect/>
          </a:stretch>
        </p:blipFill>
        <p:spPr bwMode="auto">
          <a:xfrm>
            <a:off x="25400" y="6491288"/>
            <a:ext cx="2209800" cy="379412"/>
          </a:xfrm>
          <a:prstGeom prst="rect">
            <a:avLst/>
          </a:prstGeom>
          <a:noFill/>
          <a:ln w="9525">
            <a:noFill/>
            <a:miter lim="800000"/>
            <a:headEnd/>
            <a:tailEnd/>
          </a:ln>
        </p:spPr>
      </p:pic>
      <p:pic>
        <p:nvPicPr>
          <p:cNvPr id="16" name="Picture 2"/>
          <p:cNvPicPr>
            <a:picLocks noChangeAspect="1" noChangeArrowheads="1"/>
          </p:cNvPicPr>
          <p:nvPr/>
        </p:nvPicPr>
        <p:blipFill>
          <a:blip r:embed="rId4" cstate="print"/>
          <a:srcRect/>
          <a:stretch>
            <a:fillRect/>
          </a:stretch>
        </p:blipFill>
        <p:spPr bwMode="auto">
          <a:xfrm>
            <a:off x="10553700" y="6477000"/>
            <a:ext cx="381000" cy="381000"/>
          </a:xfrm>
          <a:prstGeom prst="rect">
            <a:avLst/>
          </a:prstGeom>
          <a:noFill/>
          <a:ln w="9525">
            <a:noFill/>
            <a:miter lim="800000"/>
            <a:headEnd/>
            <a:tailEnd/>
          </a:ln>
        </p:spPr>
      </p:pic>
      <p:sp>
        <p:nvSpPr>
          <p:cNvPr id="17" name="TextBox 69"/>
          <p:cNvSpPr txBox="1">
            <a:spLocks noChangeArrowheads="1"/>
          </p:cNvSpPr>
          <p:nvPr/>
        </p:nvSpPr>
        <p:spPr bwMode="auto">
          <a:xfrm>
            <a:off x="10934700" y="6488114"/>
            <a:ext cx="838200" cy="369887"/>
          </a:xfrm>
          <a:prstGeom prst="rect">
            <a:avLst/>
          </a:prstGeom>
          <a:noFill/>
          <a:ln w="9525">
            <a:noFill/>
            <a:miter lim="800000"/>
            <a:headEnd/>
            <a:tailEnd/>
          </a:ln>
        </p:spPr>
        <p:txBody>
          <a:bodyPr>
            <a:spAutoFit/>
          </a:bodyPr>
          <a:lstStyle/>
          <a:p>
            <a:r>
              <a:rPr lang="en-US"/>
              <a:t>NSF</a:t>
            </a:r>
          </a:p>
        </p:txBody>
      </p:sp>
      <p:pic>
        <p:nvPicPr>
          <p:cNvPr id="18"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788897" y="6479699"/>
            <a:ext cx="380503" cy="3783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extBox 68"/>
          <p:cNvSpPr txBox="1">
            <a:spLocks noChangeArrowheads="1"/>
          </p:cNvSpPr>
          <p:nvPr/>
        </p:nvSpPr>
        <p:spPr bwMode="auto">
          <a:xfrm>
            <a:off x="9169399" y="6490436"/>
            <a:ext cx="838200" cy="369887"/>
          </a:xfrm>
          <a:prstGeom prst="rect">
            <a:avLst/>
          </a:prstGeom>
          <a:noFill/>
          <a:ln w="9525">
            <a:noFill/>
            <a:miter lim="800000"/>
            <a:headEnd/>
            <a:tailEnd/>
          </a:ln>
        </p:spPr>
        <p:txBody>
          <a:bodyPr>
            <a:spAutoFit/>
          </a:bodyPr>
          <a:lstStyle/>
          <a:p>
            <a:r>
              <a:rPr lang="en-US" dirty="0"/>
              <a:t>DOE</a:t>
            </a:r>
          </a:p>
        </p:txBody>
      </p:sp>
      <p:cxnSp>
        <p:nvCxnSpPr>
          <p:cNvPr id="20" name="Straight Connector 19"/>
          <p:cNvCxnSpPr/>
          <p:nvPr/>
        </p:nvCxnSpPr>
        <p:spPr>
          <a:xfrm flipV="1">
            <a:off x="-5917" y="6477000"/>
            <a:ext cx="12197917" cy="11114"/>
          </a:xfrm>
          <a:prstGeom prst="line">
            <a:avLst/>
          </a:prstGeom>
          <a:ln w="19050">
            <a:solidFill>
              <a:srgbClr val="00582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8521465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25400" y="6491288"/>
            <a:ext cx="2209800" cy="379412"/>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10553700" y="6477000"/>
            <a:ext cx="381000" cy="381000"/>
          </a:xfrm>
          <a:prstGeom prst="rect">
            <a:avLst/>
          </a:prstGeom>
          <a:noFill/>
          <a:ln w="9525">
            <a:noFill/>
            <a:miter lim="800000"/>
            <a:headEnd/>
            <a:tailEnd/>
          </a:ln>
        </p:spPr>
      </p:pic>
      <p:sp>
        <p:nvSpPr>
          <p:cNvPr id="6" name="TextBox 69"/>
          <p:cNvSpPr txBox="1">
            <a:spLocks noChangeArrowheads="1"/>
          </p:cNvSpPr>
          <p:nvPr/>
        </p:nvSpPr>
        <p:spPr bwMode="auto">
          <a:xfrm>
            <a:off x="10934700" y="6488114"/>
            <a:ext cx="838200" cy="369887"/>
          </a:xfrm>
          <a:prstGeom prst="rect">
            <a:avLst/>
          </a:prstGeom>
          <a:noFill/>
          <a:ln w="9525">
            <a:noFill/>
            <a:miter lim="800000"/>
            <a:headEnd/>
            <a:tailEnd/>
          </a:ln>
        </p:spPr>
        <p:txBody>
          <a:bodyPr>
            <a:spAutoFit/>
          </a:bodyPr>
          <a:lstStyle/>
          <a:p>
            <a:r>
              <a:rPr lang="en-US"/>
              <a:t>NSF</a:t>
            </a:r>
          </a:p>
        </p:txBody>
      </p:sp>
      <p:cxnSp>
        <p:nvCxnSpPr>
          <p:cNvPr id="8" name="Straight Connector 7"/>
          <p:cNvCxnSpPr/>
          <p:nvPr/>
        </p:nvCxnSpPr>
        <p:spPr>
          <a:xfrm flipV="1">
            <a:off x="-5917" y="596900"/>
            <a:ext cx="12197917" cy="12700"/>
          </a:xfrm>
          <a:prstGeom prst="line">
            <a:avLst/>
          </a:prstGeom>
          <a:ln w="19050">
            <a:solidFill>
              <a:srgbClr val="005828"/>
            </a:solidFill>
          </a:ln>
        </p:spPr>
        <p:style>
          <a:lnRef idx="1">
            <a:schemeClr val="accent1"/>
          </a:lnRef>
          <a:fillRef idx="0">
            <a:schemeClr val="accent1"/>
          </a:fillRef>
          <a:effectRef idx="0">
            <a:schemeClr val="accent1"/>
          </a:effectRef>
          <a:fontRef idx="minor">
            <a:schemeClr val="tx1"/>
          </a:fontRef>
        </p:style>
      </p:cxnSp>
      <p:pic>
        <p:nvPicPr>
          <p:cNvPr id="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788897" y="6479699"/>
            <a:ext cx="380503" cy="3783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68"/>
          <p:cNvSpPr txBox="1">
            <a:spLocks noChangeArrowheads="1"/>
          </p:cNvSpPr>
          <p:nvPr/>
        </p:nvSpPr>
        <p:spPr bwMode="auto">
          <a:xfrm>
            <a:off x="9169399" y="6490436"/>
            <a:ext cx="838200" cy="369887"/>
          </a:xfrm>
          <a:prstGeom prst="rect">
            <a:avLst/>
          </a:prstGeom>
          <a:noFill/>
          <a:ln w="9525">
            <a:noFill/>
            <a:miter lim="800000"/>
            <a:headEnd/>
            <a:tailEnd/>
          </a:ln>
        </p:spPr>
        <p:txBody>
          <a:bodyPr>
            <a:spAutoFit/>
          </a:bodyPr>
          <a:lstStyle/>
          <a:p>
            <a:r>
              <a:rPr lang="en-US" dirty="0"/>
              <a:t>DOE</a:t>
            </a:r>
          </a:p>
        </p:txBody>
      </p:sp>
      <p:cxnSp>
        <p:nvCxnSpPr>
          <p:cNvPr id="11" name="Straight Connector 10"/>
          <p:cNvCxnSpPr/>
          <p:nvPr/>
        </p:nvCxnSpPr>
        <p:spPr>
          <a:xfrm flipV="1">
            <a:off x="-5917" y="6477000"/>
            <a:ext cx="12197917" cy="11114"/>
          </a:xfrm>
          <a:prstGeom prst="line">
            <a:avLst/>
          </a:prstGeom>
          <a:ln w="19050">
            <a:solidFill>
              <a:srgbClr val="005828"/>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5"/>
          <a:stretch>
            <a:fillRect/>
          </a:stretch>
        </p:blipFill>
        <p:spPr>
          <a:xfrm>
            <a:off x="4064000" y="1066800"/>
            <a:ext cx="6019800" cy="5210094"/>
          </a:xfrm>
          <a:prstGeom prst="rect">
            <a:avLst/>
          </a:prstGeom>
        </p:spPr>
      </p:pic>
      <p:sp>
        <p:nvSpPr>
          <p:cNvPr id="13" name="TextBox 23"/>
          <p:cNvSpPr txBox="1">
            <a:spLocks noChangeArrowheads="1"/>
          </p:cNvSpPr>
          <p:nvPr/>
        </p:nvSpPr>
        <p:spPr bwMode="auto">
          <a:xfrm>
            <a:off x="-31301" y="9713"/>
            <a:ext cx="12223301" cy="523220"/>
          </a:xfrm>
          <a:prstGeom prst="rect">
            <a:avLst/>
          </a:prstGeom>
          <a:noFill/>
          <a:ln w="9525">
            <a:noFill/>
            <a:miter lim="800000"/>
            <a:headEnd/>
            <a:tailEnd/>
          </a:ln>
        </p:spPr>
        <p:txBody>
          <a:bodyPr wrap="square">
            <a:spAutoFit/>
          </a:bodyPr>
          <a:lstStyle/>
          <a:p>
            <a:pPr algn="ctr"/>
            <a:r>
              <a:rPr lang="en-US" sz="2800" dirty="0" smtClean="0">
                <a:solidFill>
                  <a:srgbClr val="336600"/>
                </a:solidFill>
                <a:latin typeface="Comic Sans MS" pitchFamily="66" charset="0"/>
              </a:rPr>
              <a:t>Characterization of transferred graphene on MoS</a:t>
            </a:r>
            <a:r>
              <a:rPr lang="en-US" sz="2800" baseline="-25000" dirty="0" smtClean="0">
                <a:solidFill>
                  <a:srgbClr val="336600"/>
                </a:solidFill>
                <a:latin typeface="Comic Sans MS" pitchFamily="66" charset="0"/>
              </a:rPr>
              <a:t>2</a:t>
            </a:r>
            <a:endParaRPr lang="en-US" sz="2800" baseline="-25000" dirty="0">
              <a:solidFill>
                <a:srgbClr val="336600"/>
              </a:solidFill>
              <a:latin typeface="Comic Sans MS" pitchFamily="66" charset="0"/>
            </a:endParaRPr>
          </a:p>
        </p:txBody>
      </p:sp>
      <p:sp>
        <p:nvSpPr>
          <p:cNvPr id="2" name="TextBox 1"/>
          <p:cNvSpPr txBox="1"/>
          <p:nvPr/>
        </p:nvSpPr>
        <p:spPr>
          <a:xfrm>
            <a:off x="266700" y="1333500"/>
            <a:ext cx="3683000" cy="1200329"/>
          </a:xfrm>
          <a:prstGeom prst="rect">
            <a:avLst/>
          </a:prstGeom>
          <a:noFill/>
        </p:spPr>
        <p:txBody>
          <a:bodyPr wrap="square" rtlCol="0">
            <a:spAutoFit/>
          </a:bodyPr>
          <a:lstStyle/>
          <a:p>
            <a:r>
              <a:rPr lang="en-US" dirty="0" smtClean="0"/>
              <a:t>After annealing in UHV at 300 C:</a:t>
            </a:r>
          </a:p>
          <a:p>
            <a:endParaRPr lang="en-US" dirty="0"/>
          </a:p>
          <a:p>
            <a:r>
              <a:rPr lang="en-US" dirty="0" smtClean="0"/>
              <a:t>Atomically sharp interface =&gt; </a:t>
            </a:r>
            <a:r>
              <a:rPr lang="en-US" dirty="0" err="1" smtClean="0"/>
              <a:t>moire</a:t>
            </a:r>
            <a:r>
              <a:rPr lang="en-US" dirty="0" smtClean="0"/>
              <a:t> pattern.</a:t>
            </a:r>
            <a:endParaRPr lang="en-US" dirty="0"/>
          </a:p>
        </p:txBody>
      </p:sp>
    </p:spTree>
    <p:extLst>
      <p:ext uri="{BB962C8B-B14F-4D97-AF65-F5344CB8AC3E}">
        <p14:creationId xmlns:p14="http://schemas.microsoft.com/office/powerpoint/2010/main" xmlns="" val="39373858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5061</TotalTime>
  <Words>523</Words>
  <Application>Microsoft Macintosh PowerPoint</Application>
  <PresentationFormat>Custom</PresentationFormat>
  <Paragraphs>103</Paragraphs>
  <Slides>18</Slides>
  <Notes>0</Notes>
  <HiddenSlides>0</HiddenSlides>
  <MMClips>1</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About OMICS Group</vt:lpstr>
      <vt:lpstr>About OMICS Group Conferences</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Let Us Meet Again</vt:lpstr>
    </vt:vector>
  </TitlesOfParts>
  <Company>University of South Florida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Batzill, Matthias</dc:creator>
  <cp:lastModifiedBy>swetha-g</cp:lastModifiedBy>
  <cp:revision>26</cp:revision>
  <dcterms:created xsi:type="dcterms:W3CDTF">2014-09-30T13:27:08Z</dcterms:created>
  <dcterms:modified xsi:type="dcterms:W3CDTF">2014-11-17T14:42:30Z</dcterms:modified>
</cp:coreProperties>
</file>