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  <p:sldMasterId id="2147483708" r:id="rId3"/>
    <p:sldMasterId id="2147483711" r:id="rId4"/>
    <p:sldMasterId id="2147483724" r:id="rId5"/>
    <p:sldMasterId id="2147483726" r:id="rId6"/>
    <p:sldMasterId id="2147483766" r:id="rId7"/>
    <p:sldMasterId id="2147483778" r:id="rId8"/>
    <p:sldMasterId id="2147483781" r:id="rId9"/>
    <p:sldMasterId id="2147483784" r:id="rId10"/>
  </p:sldMasterIdLst>
  <p:notesMasterIdLst>
    <p:notesMasterId r:id="rId55"/>
  </p:notesMasterIdLst>
  <p:sldIdLst>
    <p:sldId id="521" r:id="rId11"/>
    <p:sldId id="522" r:id="rId12"/>
    <p:sldId id="273" r:id="rId13"/>
    <p:sldId id="515" r:id="rId14"/>
    <p:sldId id="514" r:id="rId15"/>
    <p:sldId id="516" r:id="rId16"/>
    <p:sldId id="510" r:id="rId17"/>
    <p:sldId id="418" r:id="rId18"/>
    <p:sldId id="486" r:id="rId19"/>
    <p:sldId id="413" r:id="rId20"/>
    <p:sldId id="420" r:id="rId21"/>
    <p:sldId id="487" r:id="rId22"/>
    <p:sldId id="419" r:id="rId23"/>
    <p:sldId id="517" r:id="rId24"/>
    <p:sldId id="518" r:id="rId25"/>
    <p:sldId id="411" r:id="rId26"/>
    <p:sldId id="424" r:id="rId27"/>
    <p:sldId id="425" r:id="rId28"/>
    <p:sldId id="494" r:id="rId29"/>
    <p:sldId id="498" r:id="rId30"/>
    <p:sldId id="497" r:id="rId31"/>
    <p:sldId id="496" r:id="rId32"/>
    <p:sldId id="492" r:id="rId33"/>
    <p:sldId id="476" r:id="rId34"/>
    <p:sldId id="477" r:id="rId35"/>
    <p:sldId id="428" r:id="rId36"/>
    <p:sldId id="483" r:id="rId37"/>
    <p:sldId id="462" r:id="rId38"/>
    <p:sldId id="432" r:id="rId39"/>
    <p:sldId id="435" r:id="rId40"/>
    <p:sldId id="446" r:id="rId41"/>
    <p:sldId id="437" r:id="rId42"/>
    <p:sldId id="439" r:id="rId43"/>
    <p:sldId id="440" r:id="rId44"/>
    <p:sldId id="503" r:id="rId45"/>
    <p:sldId id="431" r:id="rId46"/>
    <p:sldId id="485" r:id="rId47"/>
    <p:sldId id="502" r:id="rId48"/>
    <p:sldId id="519" r:id="rId49"/>
    <p:sldId id="520" r:id="rId50"/>
    <p:sldId id="501" r:id="rId51"/>
    <p:sldId id="513" r:id="rId52"/>
    <p:sldId id="511" r:id="rId53"/>
    <p:sldId id="523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96109"/>
    <a:srgbClr val="94CEE7"/>
    <a:srgbClr val="E7B3D3"/>
    <a:srgbClr val="B4639A"/>
    <a:srgbClr val="F5FFC7"/>
    <a:srgbClr val="C4B754"/>
    <a:srgbClr val="8DBD1D"/>
    <a:srgbClr val="FF8E8B"/>
    <a:srgbClr val="FF4242"/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61" autoAdjust="0"/>
    <p:restoredTop sz="94660" autoAdjust="0"/>
  </p:normalViewPr>
  <p:slideViewPr>
    <p:cSldViewPr snapToGrid="0" snapToObjects="1">
      <p:cViewPr>
        <p:scale>
          <a:sx n="100" d="100"/>
          <a:sy n="100" d="100"/>
        </p:scale>
        <p:origin x="-330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w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wmf"/><Relationship Id="rId6" Type="http://schemas.openxmlformats.org/officeDocument/2006/relationships/image" Target="../media/image19.emf"/><Relationship Id="rId5" Type="http://schemas.openxmlformats.org/officeDocument/2006/relationships/image" Target="../media/image21.emf"/><Relationship Id="rId4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e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15399-22FB-994E-9F83-A9339953A434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B877A-FB71-EC47-B1E8-FF3C6CE8B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724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1A70-7444-4012-AAC9-980C3EA5321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altLang="zh-CN">
                <a:solidFill>
                  <a:srgbClr val="FF0000"/>
                </a:solidFill>
                <a:ea typeface="宋体" charset="-122"/>
                <a:cs typeface="宋体" charset="-122"/>
              </a:rPr>
              <a:t>*** SHOW A DIAGRAM OF THE RELEVANT PHYSICS WITH THAT ENERGY SCALE (QHE = Landau level energies, quantum wire = subband energies, Coulomb blockade dot energies (already shown </a:t>
            </a:r>
            <a:r>
              <a:rPr lang="en-US" altLang="zh-CN">
                <a:solidFill>
                  <a:srgbClr val="FF0000"/>
                </a:solidFill>
                <a:ea typeface="宋体" charset="-122"/>
                <a:cs typeface="宋体" charset="-122"/>
                <a:sym typeface="Wingdings" charset="2"/>
              </a:rPr>
              <a:t>)</a:t>
            </a:r>
          </a:p>
          <a:p>
            <a:endParaRPr lang="en-US" altLang="zh-CN">
              <a:solidFill>
                <a:srgbClr val="FF0000"/>
              </a:solidFill>
              <a:ea typeface="宋体" charset="-122"/>
              <a:cs typeface="宋体" charset="-122"/>
            </a:endParaRPr>
          </a:p>
          <a:p>
            <a:r>
              <a:rPr lang="en-US" altLang="zh-CN">
                <a:ea typeface="宋体" charset="-122"/>
                <a:cs typeface="宋体" charset="-122"/>
              </a:rPr>
              <a:t>Quantized energy level, low temperature=&gt; thermal energy smaller than level distance</a:t>
            </a:r>
          </a:p>
          <a:p>
            <a:r>
              <a:rPr lang="en-US" altLang="zh-CN">
                <a:ea typeface="宋体" charset="-122"/>
                <a:cs typeface="宋体" charset="-122"/>
              </a:rPr>
              <a:t>Eg: 2D(QHE): GaAs/AlGaAs at 1.2K</a:t>
            </a:r>
          </a:p>
          <a:p>
            <a:r>
              <a:rPr lang="en-US" altLang="zh-CN">
                <a:ea typeface="宋体" charset="-122"/>
                <a:cs typeface="宋体" charset="-122"/>
              </a:rPr>
              <a:t>1D(QW): large wire transverse dimensions, fermi wavelengths are large and thus they have low energy separations.  can only be resolved at cryogenic temperature (few kelvins) </a:t>
            </a:r>
          </a:p>
          <a:p>
            <a:r>
              <a:rPr lang="en-US" altLang="zh-CN">
                <a:ea typeface="宋体" charset="-122"/>
                <a:cs typeface="宋体" charset="-122"/>
              </a:rPr>
              <a:t>0D(coulomb blockade)single electron transistor:thermal energy </a:t>
            </a:r>
            <a:r>
              <a:rPr lang="en-US" altLang="zh-CN" i="1">
                <a:ea typeface="宋体" charset="-122"/>
                <a:cs typeface="宋体" charset="-122"/>
              </a:rPr>
              <a:t>k</a:t>
            </a:r>
            <a:r>
              <a:rPr lang="en-US" altLang="zh-CN" i="1" baseline="-25000">
                <a:ea typeface="宋体" charset="-122"/>
                <a:cs typeface="宋体" charset="-122"/>
              </a:rPr>
              <a:t>B</a:t>
            </a:r>
            <a:r>
              <a:rPr lang="en-US" altLang="zh-CN" i="1">
                <a:ea typeface="宋体" charset="-122"/>
                <a:cs typeface="宋体" charset="-122"/>
              </a:rPr>
              <a:t>T</a:t>
            </a:r>
            <a:r>
              <a:rPr lang="en-US" altLang="zh-CN">
                <a:ea typeface="宋体" charset="-122"/>
                <a:cs typeface="宋体" charset="-122"/>
              </a:rPr>
              <a:t> must be below the charging energy E</a:t>
            </a:r>
            <a:r>
              <a:rPr lang="en-US" altLang="zh-CN" baseline="-25000">
                <a:ea typeface="宋体" charset="-122"/>
                <a:cs typeface="宋体" charset="-122"/>
              </a:rPr>
              <a:t>C</a:t>
            </a:r>
            <a:r>
              <a:rPr lang="en-US" altLang="zh-CN">
                <a:ea typeface="宋体" charset="-122"/>
                <a:cs typeface="宋体" charset="-122"/>
              </a:rPr>
              <a:t> =e^2/C, C~1fF, T&lt;1K</a:t>
            </a:r>
            <a:endParaRPr lang="zh-CN" altLang="en-US">
              <a:ea typeface="宋体" charset="-122"/>
              <a:cs typeface="宋体" charset="-122"/>
            </a:endParaRPr>
          </a:p>
          <a:p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AC809-B516-514A-BE18-E561C23E782B}" type="slidenum">
              <a:rPr lang="en-US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altLang="zh-CN">
                <a:solidFill>
                  <a:srgbClr val="FF0000"/>
                </a:solidFill>
                <a:ea typeface="宋体" charset="-122"/>
                <a:cs typeface="宋体" charset="-122"/>
              </a:rPr>
              <a:t>*** SHOW A DIAGRAM OF THE RELEVANT PHYSICS WITH THAT ENERGY SCALE (QHE = Landau level energies, quantum wire = subband energies, Coulomb blockade dot energies (already shown </a:t>
            </a:r>
            <a:r>
              <a:rPr lang="en-US" altLang="zh-CN">
                <a:solidFill>
                  <a:srgbClr val="FF0000"/>
                </a:solidFill>
                <a:ea typeface="宋体" charset="-122"/>
                <a:cs typeface="宋体" charset="-122"/>
                <a:sym typeface="Wingdings" charset="2"/>
              </a:rPr>
              <a:t>)</a:t>
            </a:r>
          </a:p>
          <a:p>
            <a:endParaRPr lang="en-US" altLang="zh-CN">
              <a:solidFill>
                <a:srgbClr val="FF0000"/>
              </a:solidFill>
              <a:ea typeface="宋体" charset="-122"/>
              <a:cs typeface="宋体" charset="-122"/>
            </a:endParaRPr>
          </a:p>
          <a:p>
            <a:r>
              <a:rPr lang="en-US" altLang="zh-CN">
                <a:ea typeface="宋体" charset="-122"/>
                <a:cs typeface="宋体" charset="-122"/>
              </a:rPr>
              <a:t>Quantized energy level, low temperature=&gt; thermal energy smaller than level distance</a:t>
            </a:r>
          </a:p>
          <a:p>
            <a:r>
              <a:rPr lang="en-US" altLang="zh-CN">
                <a:ea typeface="宋体" charset="-122"/>
                <a:cs typeface="宋体" charset="-122"/>
              </a:rPr>
              <a:t>Eg: 2D(QHE): GaAs/AlGaAs at 1.2K</a:t>
            </a:r>
          </a:p>
          <a:p>
            <a:r>
              <a:rPr lang="en-US" altLang="zh-CN">
                <a:ea typeface="宋体" charset="-122"/>
                <a:cs typeface="宋体" charset="-122"/>
              </a:rPr>
              <a:t>1D(QW): large wire transverse dimensions, fermi wavelengths are large and thus they have low energy separations.  can only be resolved at cryogenic temperature (few kelvins) </a:t>
            </a:r>
          </a:p>
          <a:p>
            <a:r>
              <a:rPr lang="en-US" altLang="zh-CN">
                <a:ea typeface="宋体" charset="-122"/>
                <a:cs typeface="宋体" charset="-122"/>
              </a:rPr>
              <a:t>0D(coulomb blockade)single electron transistor:thermal energy </a:t>
            </a:r>
            <a:r>
              <a:rPr lang="en-US" altLang="zh-CN" i="1">
                <a:ea typeface="宋体" charset="-122"/>
                <a:cs typeface="宋体" charset="-122"/>
              </a:rPr>
              <a:t>k</a:t>
            </a:r>
            <a:r>
              <a:rPr lang="en-US" altLang="zh-CN" i="1" baseline="-25000">
                <a:ea typeface="宋体" charset="-122"/>
                <a:cs typeface="宋体" charset="-122"/>
              </a:rPr>
              <a:t>B</a:t>
            </a:r>
            <a:r>
              <a:rPr lang="en-US" altLang="zh-CN" i="1">
                <a:ea typeface="宋体" charset="-122"/>
                <a:cs typeface="宋体" charset="-122"/>
              </a:rPr>
              <a:t>T</a:t>
            </a:r>
            <a:r>
              <a:rPr lang="en-US" altLang="zh-CN">
                <a:ea typeface="宋体" charset="-122"/>
                <a:cs typeface="宋体" charset="-122"/>
              </a:rPr>
              <a:t> must be below the charging energy E</a:t>
            </a:r>
            <a:r>
              <a:rPr lang="en-US" altLang="zh-CN" baseline="-25000">
                <a:ea typeface="宋体" charset="-122"/>
                <a:cs typeface="宋体" charset="-122"/>
              </a:rPr>
              <a:t>C</a:t>
            </a:r>
            <a:r>
              <a:rPr lang="en-US" altLang="zh-CN">
                <a:ea typeface="宋体" charset="-122"/>
                <a:cs typeface="宋体" charset="-122"/>
              </a:rPr>
              <a:t> =e^2/C, C~1fF, T&lt;1K</a:t>
            </a:r>
            <a:endParaRPr lang="zh-CN" altLang="en-US">
              <a:ea typeface="宋体" charset="-122"/>
              <a:cs typeface="宋体" charset="-122"/>
            </a:endParaRPr>
          </a:p>
          <a:p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AC809-B516-514A-BE18-E561C23E782B}" type="slidenum">
              <a:rPr lang="en-US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</a:t>
            </a:r>
            <a:r>
              <a:rPr lang="en-US" baseline="0" dirty="0" smtClean="0"/>
              <a:t> example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</a:t>
            </a:r>
            <a:r>
              <a:rPr lang="en-US" baseline="0" dirty="0" smtClean="0"/>
              <a:t> plot optimize ZT,</a:t>
            </a:r>
          </a:p>
          <a:p>
            <a:r>
              <a:rPr lang="en-US" baseline="0" dirty="0" smtClean="0"/>
              <a:t>Cite k paper</a:t>
            </a:r>
          </a:p>
          <a:p>
            <a:r>
              <a:rPr lang="en-US" baseline="0" dirty="0" smtClean="0"/>
              <a:t>Include </a:t>
            </a:r>
            <a:r>
              <a:rPr lang="en-US" altLang="zh-CN" baseline="0" dirty="0" smtClean="0"/>
              <a:t>T~E^s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determine</a:t>
            </a:r>
            <a:r>
              <a:rPr lang="en-US" baseline="0" dirty="0" smtClean="0"/>
              <a:t> temperature distribution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Rec</a:t>
            </a:r>
            <a:r>
              <a:rPr lang="en-US" dirty="0" smtClean="0"/>
              <a:t>;</a:t>
            </a:r>
            <a:r>
              <a:rPr lang="en-US" baseline="0" dirty="0" smtClean="0"/>
              <a:t> </a:t>
            </a:r>
            <a:r>
              <a:rPr lang="en-US" dirty="0" smtClean="0"/>
              <a:t>diff </a:t>
            </a:r>
            <a:r>
              <a:rPr lang="en-US" dirty="0" err="1" smtClean="0"/>
              <a:t>eq</a:t>
            </a:r>
            <a:r>
              <a:rPr lang="en-US" dirty="0" smtClean="0"/>
              <a:t>; </a:t>
            </a:r>
            <a:r>
              <a:rPr lang="en-US" dirty="0" err="1" smtClean="0"/>
              <a:t>arb</a:t>
            </a:r>
            <a:endParaRPr lang="en-US" dirty="0" smtClean="0"/>
          </a:p>
          <a:p>
            <a:r>
              <a:rPr lang="en-US" dirty="0" smtClean="0"/>
              <a:t>Why .026; 0.1 0.5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b/L</a:t>
            </a:r>
            <a:r>
              <a:rPr lang="en-US" dirty="0" smtClean="0"/>
              <a:t> for rectangular?</a:t>
            </a:r>
          </a:p>
          <a:p>
            <a:r>
              <a:rPr lang="en-US" dirty="0" smtClean="0"/>
              <a:t>One plot </a:t>
            </a:r>
            <a:r>
              <a:rPr lang="en-US" dirty="0" err="1" smtClean="0"/>
              <a:t>rec</a:t>
            </a:r>
            <a:r>
              <a:rPr lang="en-US" dirty="0" smtClean="0"/>
              <a:t>/exp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Bulk material one page, ZT </a:t>
            </a:r>
            <a:r>
              <a:rPr lang="en-US" altLang="zh-CN" baseline="0" dirty="0" err="1" smtClean="0"/>
              <a:t>vs</a:t>
            </a:r>
            <a:r>
              <a:rPr lang="en-US" altLang="zh-CN" baseline="0" dirty="0" smtClean="0"/>
              <a:t> T, good but not best for low temperature, identify a solution, need to look to new materials</a:t>
            </a:r>
          </a:p>
          <a:p>
            <a:r>
              <a:rPr lang="en-US" altLang="zh-CN" baseline="0" dirty="0" smtClean="0"/>
              <a:t>People didn’t notice transverse TE then. I found </a:t>
            </a:r>
            <a:r>
              <a:rPr lang="en-US" altLang="zh-CN" baseline="0" dirty="0" err="1" smtClean="0"/>
              <a:t>ReSi</a:t>
            </a:r>
            <a:r>
              <a:rPr lang="en-US" altLang="zh-CN" baseline="0" dirty="0" smtClean="0"/>
              <a:t> These material give direction to look for material</a:t>
            </a:r>
          </a:p>
          <a:p>
            <a:r>
              <a:rPr lang="en-US" altLang="zh-CN" dirty="0" smtClean="0"/>
              <a:t>Alloy substation</a:t>
            </a:r>
            <a:r>
              <a:rPr lang="en-US" altLang="zh-CN" baseline="0" dirty="0" smtClean="0"/>
              <a:t> need to be explored to work for low temperature</a:t>
            </a:r>
          </a:p>
          <a:p>
            <a:r>
              <a:rPr lang="en-US" altLang="zh-CN" baseline="0" dirty="0" smtClean="0"/>
              <a:t>Assume ZT=1 at RT, ZT=0.5 at low temperatures(</a:t>
            </a:r>
            <a:r>
              <a:rPr lang="en-US" altLang="zh-CN" baseline="0" dirty="0" err="1" smtClean="0"/>
              <a:t>sw</a:t>
            </a:r>
            <a:r>
              <a:rPr lang="en-US" altLang="zh-CN" baseline="0" dirty="0" smtClean="0"/>
              <a:t> in </a:t>
            </a:r>
            <a:r>
              <a:rPr lang="en-US" altLang="zh-CN" baseline="0" dirty="0" err="1" smtClean="0"/>
              <a:t>peroidic</a:t>
            </a:r>
            <a:r>
              <a:rPr lang="en-US" altLang="zh-CN" baseline="0" dirty="0" smtClean="0"/>
              <a:t> table)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What material: small </a:t>
            </a:r>
            <a:r>
              <a:rPr lang="en-US" altLang="zh-CN" baseline="0" dirty="0" err="1" smtClean="0"/>
              <a:t>Eg</a:t>
            </a:r>
            <a:r>
              <a:rPr lang="en-US" altLang="zh-CN" baseline="0" dirty="0" smtClean="0"/>
              <a:t>(~</a:t>
            </a:r>
            <a:r>
              <a:rPr lang="en-US" altLang="zh-CN" baseline="0" dirty="0" err="1" smtClean="0"/>
              <a:t>kT</a:t>
            </a:r>
            <a:r>
              <a:rPr lang="en-US" altLang="zh-CN" baseline="0" dirty="0" smtClean="0"/>
              <a:t>), at various T</a:t>
            </a:r>
          </a:p>
          <a:p>
            <a:r>
              <a:rPr lang="en-US" altLang="zh-CN" baseline="0" dirty="0" smtClean="0"/>
              <a:t>Anisotropic conductivities, from SL/none cubic crystal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B2DDC-A028-44D6-963E-A6EA61DA635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073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1A70-7444-4012-AAC9-980C3EA5321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1A70-7444-4012-AAC9-980C3EA5321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1A70-7444-4012-AAC9-980C3EA5321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1A70-7444-4012-AAC9-980C3EA5321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 band S is isotropic , </a:t>
            </a:r>
            <a:r>
              <a:rPr lang="en-US" dirty="0" err="1" smtClean="0"/>
              <a:t>sn</a:t>
            </a:r>
            <a:r>
              <a:rPr lang="en-US" dirty="0" smtClean="0"/>
              <a:t>&lt;0,</a:t>
            </a:r>
            <a:r>
              <a:rPr lang="en-US" baseline="0" dirty="0" smtClean="0"/>
              <a:t> sp&gt;0 </a:t>
            </a:r>
            <a:r>
              <a:rPr lang="en-US" dirty="0" smtClean="0"/>
              <a:t>(electron</a:t>
            </a:r>
            <a:r>
              <a:rPr lang="en-US" baseline="0" dirty="0" smtClean="0"/>
              <a:t> along, and the same for hole</a:t>
            </a:r>
            <a:r>
              <a:rPr lang="en-US" dirty="0" smtClean="0"/>
              <a:t>), e, h para</a:t>
            </a:r>
            <a:r>
              <a:rPr lang="en-US" baseline="0" dirty="0" smtClean="0"/>
              <a:t>llel conduct.   </a:t>
            </a:r>
            <a:r>
              <a:rPr lang="en-US" dirty="0" smtClean="0"/>
              <a:t>weight</a:t>
            </a:r>
            <a:r>
              <a:rPr lang="en-US" baseline="0" dirty="0" smtClean="0"/>
              <a:t> with sigma tenor </a:t>
            </a:r>
          </a:p>
          <a:p>
            <a:r>
              <a:rPr lang="en-US" baseline="0" dirty="0" smtClean="0"/>
              <a:t>Rotate to new basis gives off-</a:t>
            </a:r>
            <a:r>
              <a:rPr lang="en-US" baseline="0" dirty="0" err="1" smtClean="0"/>
              <a:t>diagal</a:t>
            </a:r>
            <a:r>
              <a:rPr lang="en-US" baseline="0" dirty="0" smtClean="0"/>
              <a:t> Seebeck (max at 45 degree)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 always isotropic,</a:t>
            </a:r>
            <a:r>
              <a:rPr lang="en-US" baseline="0" dirty="0" smtClean="0"/>
              <a:t> to make anisotropic is two parallel band so S weighted by conductivity Tensor</a:t>
            </a:r>
          </a:p>
          <a:p>
            <a:r>
              <a:rPr lang="en-US" baseline="0" dirty="0" smtClean="0"/>
              <a:t>No </a:t>
            </a:r>
            <a:r>
              <a:rPr lang="en-US" baseline="0" dirty="0" err="1" smtClean="0"/>
              <a:t>Sba</a:t>
            </a:r>
            <a:r>
              <a:rPr lang="en-US" baseline="0" dirty="0" smtClean="0"/>
              <a:t> (to next page)</a:t>
            </a:r>
            <a:endParaRPr lang="en-US" dirty="0" smtClean="0"/>
          </a:p>
          <a:p>
            <a:r>
              <a:rPr lang="en-US" dirty="0" smtClean="0"/>
              <a:t>Intro ZT</a:t>
            </a:r>
            <a:r>
              <a:rPr lang="en-US" baseline="0" dirty="0" smtClean="0"/>
              <a:t> first -&gt;s, sigma (motivate)</a:t>
            </a:r>
            <a:endParaRPr lang="en-US" dirty="0" smtClean="0"/>
          </a:p>
          <a:p>
            <a:r>
              <a:rPr lang="en-US" dirty="0" smtClean="0"/>
              <a:t>Two-band -&gt; </a:t>
            </a:r>
            <a:r>
              <a:rPr lang="en-US" dirty="0" err="1" smtClean="0"/>
              <a:t>ansiotropic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S^2 and denominator</a:t>
            </a:r>
            <a:r>
              <a:rPr lang="en-US" baseline="0" dirty="0" smtClean="0"/>
              <a:t> rho &amp; 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New concept: angle</a:t>
            </a:r>
            <a:r>
              <a:rPr lang="en-US" baseline="0" dirty="0" smtClean="0"/>
              <a:t> need to be optimized, ZT(theta). </a:t>
            </a:r>
            <a:endParaRPr lang="en-US" dirty="0" smtClean="0"/>
          </a:p>
          <a:p>
            <a:r>
              <a:rPr lang="en-US" dirty="0" err="1" smtClean="0"/>
              <a:t>Zba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</a:t>
            </a:r>
            <a:r>
              <a:rPr lang="en-US" baseline="0" dirty="0" smtClean="0"/>
              <a:t> example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F6CC-6D08-43FA-97ED-A405B1EA696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1A70-7444-4012-AAC9-980C3EA5321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9767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12th,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CCC3-28D7-D941-9140-81C394497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2953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210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83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12th, 2011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CCC3-28D7-D941-9140-81C3944972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681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0045AF-F720-4617-9CE3-68165A0065FB}" type="datetime1">
              <a:rPr lang="en-US">
                <a:latin typeface="Trebuchet MS"/>
              </a:rPr>
              <a:pPr/>
              <a:t>9/24/2014</a:t>
            </a:fld>
            <a:endParaRPr>
              <a:latin typeface="Trebuchet MS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>
              <a:latin typeface="Trebuchet M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03D1B63-B415-45E7-8280-759F8BD2C9B6}" type="slidenum">
              <a:rPr>
                <a:latin typeface="Trebuchet MS"/>
              </a:rPr>
              <a:pPr/>
              <a:t>‹#›</a:t>
            </a:fld>
            <a:endParaRPr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108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2C1E4A-F5FB-4691-8DC1-1FC26F1DDCF6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335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474ADDA-9C41-4285-BF7D-EEA9AE7E4166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624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3BDF3-875E-41EA-A0D4-BEE4A808C251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294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523697-309C-4516-9F33-6E981B563281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547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8A5363-CF0B-48D1-94C3-C6B50DA5CA37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804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5A1C257-7AF1-4567-9514-011192873598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568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EDC1EF-EB56-42D1-8E8F-533FD80F4DAE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188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BC5FFA-7DF5-4890-B13C-C16D7FEA0253}" type="datetime1">
              <a:rPr lang="en-US" smtClean="0">
                <a:solidFill>
                  <a:srgbClr val="F4E7ED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F4E7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4E7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F4E7ED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F4E7ED"/>
              </a:solidFill>
              <a:latin typeface="Trebuchet MS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986288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10FD9D-DF79-44D0-9BFA-0AD495663B9A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5872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0C137C4-B766-415F-B9E9-5A3C34665BA1}" type="datetime1">
              <a:rPr lang="en-US" smtClean="0">
                <a:solidFill>
                  <a:srgbClr val="B13F9A"/>
                </a:solidFill>
                <a:latin typeface="Trebuchet MS"/>
              </a:rPr>
              <a:pPr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075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287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12th, 2011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CCC3-28D7-D941-9140-81C3944972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537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067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12th, 2011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CCC3-28D7-D941-9140-81C3944972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32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7181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12th, 2011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CCC3-28D7-D941-9140-81C3944972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65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71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side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here to add content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7620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here to add title</a:t>
            </a:r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8100" cap="sq">
            <a:solidFill>
              <a:srgbClr val="FFB24D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2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2"/>
        <a:buChar char="n"/>
        <a:defRPr kumimoji="1" sz="28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400">
          <a:solidFill>
            <a:srgbClr val="0000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&lt;"/>
        <a:defRPr kumimoji="1" sz="2000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>
          <a:solidFill>
            <a:srgbClr val="0000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3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0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5610E148-0300-49F2-90B1-5BFCCE29DE64}" type="datetime1">
              <a:rPr lang="en-US" smtClean="0">
                <a:solidFill>
                  <a:srgbClr val="B13F9A"/>
                </a:solidFill>
                <a:latin typeface="Trebuchet MS"/>
              </a:rPr>
              <a:pPr defTabSz="914400"/>
              <a:t>9/24/2014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914400"/>
            <a:endParaRPr lang="en-US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D03D1B63-B415-45E7-8280-759F8BD2C9B6}" type="slidenum">
              <a:rPr lang="en-US" smtClean="0">
                <a:solidFill>
                  <a:srgbClr val="B13F9A"/>
                </a:solidFill>
                <a:latin typeface="Trebuchet MS"/>
              </a:rPr>
              <a:pPr defTabSz="914400"/>
              <a:t>‹#›</a:t>
            </a:fld>
            <a:endParaRPr lang="en-US">
              <a:solidFill>
                <a:srgbClr val="B13F9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05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80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30000">
              <a:srgbClr val="400080"/>
            </a:gs>
            <a:gs pos="100000">
              <a:srgbClr val="66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F19E-60B6-3747-BE7E-CF0F32E12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7BF0-7FA0-5B4F-B327-01C3913D5F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83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alsymposium.com/link%20here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8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alsymposium.com/link%20here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slideLayout" Target="../slideLayouts/slideLayout27.xml"/><Relationship Id="rId7" Type="http://schemas.openxmlformats.org/officeDocument/2006/relationships/oleObject" Target="../embeddings/oleObject22.bin"/><Relationship Id="rId2" Type="http://schemas.openxmlformats.org/officeDocument/2006/relationships/tags" Target="../tags/tag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2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slideLayout" Target="../slideLayouts/slideLayout23.xml"/><Relationship Id="rId7" Type="http://schemas.openxmlformats.org/officeDocument/2006/relationships/oleObject" Target="../embeddings/oleObject42.bin"/><Relationship Id="rId2" Type="http://schemas.openxmlformats.org/officeDocument/2006/relationships/tags" Target="../tags/tag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5.bin"/><Relationship Id="rId4" Type="http://schemas.openxmlformats.org/officeDocument/2006/relationships/notesSlide" Target="../notesSlides/notesSlide14.xml"/><Relationship Id="rId9" Type="http://schemas.openxmlformats.org/officeDocument/2006/relationships/oleObject" Target="../embeddings/oleObject4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46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5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48.bin"/><Relationship Id="rId4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series.com/" TargetMode="External"/><Relationship Id="rId2" Type="http://schemas.openxmlformats.org/officeDocument/2006/relationships/hyperlink" Target="http://www.omicsgroup.com/" TargetMode="External"/><Relationship Id="rId1" Type="http://schemas.openxmlformats.org/officeDocument/2006/relationships/slideLayout" Target="../slideLayouts/slideLayout45.xml"/><Relationship Id="rId4" Type="http://schemas.openxmlformats.org/officeDocument/2006/relationships/hyperlink" Target="http://optics.conferenceserie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428604"/>
            <a:ext cx="7772400" cy="898521"/>
          </a:xfrm>
        </p:spPr>
        <p:txBody>
          <a:bodyPr/>
          <a:lstStyle/>
          <a:p>
            <a:pPr algn="ctr"/>
            <a:r>
              <a:rPr lang="en-IN" dirty="0" smtClean="0"/>
              <a:t>About Omics Group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8715436" cy="442915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IN" dirty="0">
                <a:solidFill>
                  <a:schemeClr val="tx1"/>
                </a:solidFill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</a:rPr>
              <a:t> International through its Open Access Initiative is committed to make genuine and reliable contributions to the scientific community. 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</a:rPr>
              <a:t> hosts over 400 leading-edge peer reviewed Open Access Journals and organize over 300 International Conferences annually all over the world. OMICS Publishing Group journals have over 3 million readers and the fame and success of the same can be attributed to the strong editorial board which contains over 30000 eminent personalities that ensure a rapid, quality and quick review process.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186998" y="4077201"/>
            <a:ext cx="1219200" cy="470079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5398" y="3086600"/>
            <a:ext cx="1371600" cy="1460680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r>
              <a:rPr lang="en-US" u="sng" dirty="0" smtClean="0">
                <a:solidFill>
                  <a:srgbClr val="FAC090"/>
                </a:solidFill>
              </a:rPr>
              <a:t>Longitudinal Thermoelectric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5186998" y="4075613"/>
            <a:ext cx="1219200" cy="14467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815398" y="2705601"/>
            <a:ext cx="1371600" cy="76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4539298" y="3429501"/>
            <a:ext cx="1295400" cy="1588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4043998" y="4090080"/>
            <a:ext cx="99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Metal</a:t>
            </a:r>
            <a:endParaRPr lang="en-US" sz="4800" baseline="-25000" dirty="0"/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5415598" y="4090080"/>
            <a:ext cx="99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Semi</a:t>
            </a:r>
            <a:endParaRPr lang="en-US" sz="4800" baseline="-25000" dirty="0"/>
          </a:p>
        </p:txBody>
      </p:sp>
      <p:sp>
        <p:nvSpPr>
          <p:cNvPr id="58" name="Rectangle 57"/>
          <p:cNvSpPr/>
          <p:nvPr/>
        </p:nvSpPr>
        <p:spPr>
          <a:xfrm>
            <a:off x="5174119" y="2642280"/>
            <a:ext cx="1232079" cy="1524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5186998" y="2781801"/>
            <a:ext cx="1219200" cy="12879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596198" y="3555312"/>
            <a:ext cx="1219200" cy="992148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96019" y="3415611"/>
            <a:ext cx="1232079" cy="1524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2613889" y="2101736"/>
            <a:ext cx="1219200" cy="12879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04610" y="3099479"/>
            <a:ext cx="446088" cy="1460680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04610" y="2718480"/>
            <a:ext cx="446088" cy="76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162452" y="3086780"/>
            <a:ext cx="446088" cy="1460680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62452" y="2705781"/>
            <a:ext cx="446088" cy="76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5400000" flipH="1" flipV="1">
            <a:off x="3179604" y="2779817"/>
            <a:ext cx="1295400" cy="1588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613095" y="3401144"/>
            <a:ext cx="1219200" cy="14467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1966189" y="2749436"/>
            <a:ext cx="1295400" cy="1588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5757704" y="3441407"/>
            <a:ext cx="1295400" cy="1588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40" idx="3"/>
          </p:cNvCxnSpPr>
          <p:nvPr/>
        </p:nvCxnSpPr>
        <p:spPr>
          <a:xfrm>
            <a:off x="2202498" y="3086599"/>
            <a:ext cx="4648200" cy="12881"/>
          </a:xfrm>
          <a:prstGeom prst="line">
            <a:avLst/>
          </a:prstGeom>
          <a:ln w="28575">
            <a:solidFill>
              <a:srgbClr val="D32B9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2797811" y="4090080"/>
            <a:ext cx="99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Semi</a:t>
            </a:r>
            <a:endParaRPr lang="en-US" sz="4800" baseline="-25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620011" y="1993606"/>
            <a:ext cx="3744911" cy="2071074"/>
            <a:chOff x="2620011" y="1993606"/>
            <a:chExt cx="3744911" cy="2071074"/>
          </a:xfrm>
        </p:grpSpPr>
        <p:cxnSp>
          <p:nvCxnSpPr>
            <p:cNvPr id="56" name="Straight Arrow Connector 55"/>
            <p:cNvCxnSpPr/>
            <p:nvPr/>
          </p:nvCxnSpPr>
          <p:spPr>
            <a:xfrm flipH="1" flipV="1">
              <a:off x="3446919" y="3099480"/>
              <a:ext cx="0" cy="2984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2620011" y="1993606"/>
              <a:ext cx="3744911" cy="2071074"/>
              <a:chOff x="2620011" y="1993606"/>
              <a:chExt cx="3744911" cy="2071074"/>
            </a:xfrm>
          </p:grpSpPr>
          <p:graphicFrame>
            <p:nvGraphicFramePr>
              <p:cNvPr id="40966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3291104066"/>
                  </p:ext>
                </p:extLst>
              </p:nvPr>
            </p:nvGraphicFramePr>
            <p:xfrm>
              <a:off x="5102860" y="1993606"/>
              <a:ext cx="1262062" cy="474663"/>
            </p:xfrm>
            <a:graphic>
              <a:graphicData uri="http://schemas.openxmlformats.org/presentationml/2006/ole">
                <p:oleObj spid="_x0000_s236362" name="Equation" r:id="rId4" imgW="672580" imgH="253939" progId="Equation.3">
                  <p:embed/>
                </p:oleObj>
              </a:graphicData>
            </a:graphic>
          </p:graphicFrame>
          <p:graphicFrame>
            <p:nvGraphicFramePr>
              <p:cNvPr id="38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3137881578"/>
                  </p:ext>
                </p:extLst>
              </p:nvPr>
            </p:nvGraphicFramePr>
            <p:xfrm>
              <a:off x="2620011" y="3613830"/>
              <a:ext cx="1238250" cy="450850"/>
            </p:xfrm>
            <a:graphic>
              <a:graphicData uri="http://schemas.openxmlformats.org/presentationml/2006/ole">
                <p:oleObj spid="_x0000_s236363" name="Equation" r:id="rId5" imgW="649080" imgH="228240" progId="Equation.3">
                  <p:embed/>
                </p:oleObj>
              </a:graphicData>
            </a:graphic>
          </p:graphicFrame>
          <p:graphicFrame>
            <p:nvGraphicFramePr>
              <p:cNvPr id="54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359526186"/>
                  </p:ext>
                </p:extLst>
              </p:nvPr>
            </p:nvGraphicFramePr>
            <p:xfrm>
              <a:off x="2988131" y="3061380"/>
              <a:ext cx="365760" cy="365760"/>
            </p:xfrm>
            <a:graphic>
              <a:graphicData uri="http://schemas.openxmlformats.org/presentationml/2006/ole">
                <p:oleObj spid="_x0000_s236364" name="Equation" r:id="rId6" imgW="200880" imgH="200880" progId="Equation.3">
                  <p:embed/>
                </p:oleObj>
              </a:graphicData>
            </a:graphic>
          </p:graphicFrame>
          <p:graphicFrame>
            <p:nvGraphicFramePr>
              <p:cNvPr id="57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2577377070"/>
                  </p:ext>
                </p:extLst>
              </p:nvPr>
            </p:nvGraphicFramePr>
            <p:xfrm>
              <a:off x="5791836" y="2756580"/>
              <a:ext cx="365760" cy="365761"/>
            </p:xfrm>
            <a:graphic>
              <a:graphicData uri="http://schemas.openxmlformats.org/presentationml/2006/ole">
                <p:oleObj spid="_x0000_s236365" name="Equation" r:id="rId7" imgW="200880" imgH="200880" progId="Equation.3">
                  <p:embed/>
                </p:oleObj>
              </a:graphicData>
            </a:graphic>
          </p:graphicFrame>
        </p:grpSp>
        <p:cxnSp>
          <p:nvCxnSpPr>
            <p:cNvPr id="59" name="Straight Arrow Connector 58"/>
            <p:cNvCxnSpPr/>
            <p:nvPr/>
          </p:nvCxnSpPr>
          <p:spPr>
            <a:xfrm flipH="1" flipV="1">
              <a:off x="6250624" y="2819901"/>
              <a:ext cx="0" cy="2984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74571" y="2508930"/>
            <a:ext cx="3404239" cy="994048"/>
            <a:chOff x="2774571" y="2508930"/>
            <a:chExt cx="3404239" cy="994048"/>
          </a:xfrm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2774571" y="2908300"/>
              <a:ext cx="850148" cy="133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967046381"/>
                </p:ext>
              </p:extLst>
            </p:nvPr>
          </p:nvGraphicFramePr>
          <p:xfrm>
            <a:off x="3061156" y="2508930"/>
            <a:ext cx="357188" cy="331788"/>
          </p:xfrm>
          <a:graphic>
            <a:graphicData uri="http://schemas.openxmlformats.org/presentationml/2006/ole">
              <p:oleObj spid="_x0000_s236366" name="Equation" r:id="rId8" imgW="182520" imgH="164520" progId="Equation.3">
                <p:embed/>
              </p:oleObj>
            </a:graphicData>
          </a:graphic>
        </p:graphicFrame>
        <p:cxnSp>
          <p:nvCxnSpPr>
            <p:cNvPr id="53" name="Straight Arrow Connector 52"/>
            <p:cNvCxnSpPr/>
            <p:nvPr/>
          </p:nvCxnSpPr>
          <p:spPr>
            <a:xfrm flipH="1">
              <a:off x="5328662" y="3252560"/>
              <a:ext cx="850148" cy="133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3443767" y="3502978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794250" y="2642280"/>
              <a:ext cx="6985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423286" y="2394630"/>
            <a:ext cx="2236787" cy="2817813"/>
            <a:chOff x="3423286" y="2394630"/>
            <a:chExt cx="2236787" cy="2817813"/>
          </a:xfrm>
        </p:grpSpPr>
        <p:grpSp>
          <p:nvGrpSpPr>
            <p:cNvPr id="20" name="Group 19"/>
            <p:cNvGrpSpPr/>
            <p:nvPr/>
          </p:nvGrpSpPr>
          <p:grpSpPr>
            <a:xfrm>
              <a:off x="3423286" y="2394630"/>
              <a:ext cx="2236787" cy="2817813"/>
              <a:chOff x="3423286" y="2394630"/>
              <a:chExt cx="2236787" cy="2817813"/>
            </a:xfrm>
          </p:grpSpPr>
          <p:graphicFrame>
            <p:nvGraphicFramePr>
              <p:cNvPr id="38916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3137837200"/>
                  </p:ext>
                </p:extLst>
              </p:nvPr>
            </p:nvGraphicFramePr>
            <p:xfrm>
              <a:off x="3423286" y="4761593"/>
              <a:ext cx="2236787" cy="450850"/>
            </p:xfrm>
            <a:graphic>
              <a:graphicData uri="http://schemas.openxmlformats.org/presentationml/2006/ole">
                <p:oleObj spid="_x0000_s236367" name="Equation" r:id="rId9" imgW="1179360" imgH="228240" progId="Equation.3">
                  <p:embed/>
                </p:oleObj>
              </a:graphicData>
            </a:graphic>
          </p:graphicFrame>
          <p:grpSp>
            <p:nvGrpSpPr>
              <p:cNvPr id="19" name="Group 18"/>
              <p:cNvGrpSpPr/>
              <p:nvPr/>
            </p:nvGrpSpPr>
            <p:grpSpPr>
              <a:xfrm>
                <a:off x="4136846" y="2394630"/>
                <a:ext cx="776287" cy="1238766"/>
                <a:chOff x="4136846" y="2394630"/>
                <a:chExt cx="776287" cy="1238766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4478158" y="2394630"/>
                  <a:ext cx="4349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e</a:t>
                  </a:r>
                  <a:r>
                    <a:rPr lang="en-US" baseline="30000" dirty="0" smtClean="0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-</a:t>
                  </a:r>
                  <a:endParaRPr lang="en-US" baseline="30000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136846" y="3264064"/>
                  <a:ext cx="4349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4242"/>
                      </a:solidFill>
                    </a:rPr>
                    <a:t>h</a:t>
                  </a:r>
                  <a:r>
                    <a:rPr lang="en-US" baseline="30000" dirty="0" smtClean="0">
                      <a:solidFill>
                        <a:srgbClr val="FF4242"/>
                      </a:solidFill>
                    </a:rPr>
                    <a:t>+</a:t>
                  </a:r>
                  <a:endParaRPr lang="en-US" baseline="30000" dirty="0">
                    <a:solidFill>
                      <a:srgbClr val="FF4242"/>
                    </a:solidFill>
                  </a:endParaRPr>
                </a:p>
              </p:txBody>
            </p:sp>
          </p:grpSp>
        </p:grpSp>
        <p:graphicFrame>
          <p:nvGraphicFramePr>
            <p:cNvPr id="7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169619717"/>
                </p:ext>
              </p:extLst>
            </p:nvPr>
          </p:nvGraphicFramePr>
          <p:xfrm>
            <a:off x="4176354" y="2789463"/>
            <a:ext cx="338328" cy="279443"/>
          </p:xfrm>
          <a:graphic>
            <a:graphicData uri="http://schemas.openxmlformats.org/presentationml/2006/ole">
              <p:oleObj spid="_x0000_s236368" name="Equation" r:id="rId10" imgW="200880" imgH="164520" progId="Equation.3">
                <p:embed/>
              </p:oleObj>
            </a:graphicData>
          </a:graphic>
        </p:graphicFrame>
        <p:cxnSp>
          <p:nvCxnSpPr>
            <p:cNvPr id="75" name="Straight Arrow Connector 74"/>
            <p:cNvCxnSpPr/>
            <p:nvPr/>
          </p:nvCxnSpPr>
          <p:spPr>
            <a:xfrm flipH="1" flipV="1">
              <a:off x="4540083" y="2718302"/>
              <a:ext cx="0" cy="7431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091629" y="1431021"/>
            <a:ext cx="4855271" cy="504524"/>
            <a:chOff x="2091629" y="1431021"/>
            <a:chExt cx="4855271" cy="504524"/>
          </a:xfrm>
        </p:grpSpPr>
        <p:sp>
          <p:nvSpPr>
            <p:cNvPr id="77" name="TextBox 76"/>
            <p:cNvSpPr txBox="1"/>
            <p:nvPr/>
          </p:nvSpPr>
          <p:spPr>
            <a:xfrm>
              <a:off x="4227154" y="1435780"/>
              <a:ext cx="434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</a:t>
              </a:r>
              <a:endParaRPr lang="en-US" sz="240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398854" y="1431021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91629" y="1473880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36871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r>
              <a:rPr lang="en-US" u="sng" dirty="0" smtClean="0">
                <a:solidFill>
                  <a:srgbClr val="FAC090"/>
                </a:solidFill>
              </a:rPr>
              <a:t>Longitudinal Thermoelectric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091629" y="1875521"/>
            <a:ext cx="4855271" cy="504524"/>
            <a:chOff x="2091629" y="1431021"/>
            <a:chExt cx="4855271" cy="504524"/>
          </a:xfrm>
        </p:grpSpPr>
        <p:sp>
          <p:nvSpPr>
            <p:cNvPr id="62" name="TextBox 61"/>
            <p:cNvSpPr txBox="1"/>
            <p:nvPr/>
          </p:nvSpPr>
          <p:spPr>
            <a:xfrm>
              <a:off x="4227154" y="1435780"/>
              <a:ext cx="434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</a:t>
              </a:r>
              <a:endParaRPr lang="en-US" sz="240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398854" y="1431021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1629" y="1473880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66889" y="2997200"/>
            <a:ext cx="929046" cy="9652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53000"/>
                </a:schemeClr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149689" y="2997200"/>
            <a:ext cx="929046" cy="9652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53000"/>
                </a:schemeClr>
              </a:gs>
              <a:gs pos="100000">
                <a:schemeClr val="accent6">
                  <a:lumMod val="60000"/>
                  <a:lumOff val="40000"/>
                  <a:alpha val="51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66889" y="2755900"/>
            <a:ext cx="3011846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476499" y="3975100"/>
            <a:ext cx="1519435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150501" y="3987800"/>
            <a:ext cx="1519435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5110720" y="296957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760007" y="3119911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13933" y="3246911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090343" y="301093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42743" y="316333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572943" y="296116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5545695" y="3603028"/>
            <a:ext cx="0" cy="35937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5263677" y="3349542"/>
            <a:ext cx="0" cy="396958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5895503" y="3489243"/>
            <a:ext cx="0" cy="35937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3765031" y="3330496"/>
            <a:ext cx="0" cy="401082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3409431" y="3482896"/>
            <a:ext cx="0" cy="401082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257031" y="3368596"/>
            <a:ext cx="0" cy="401082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5498268" y="4090760"/>
            <a:ext cx="850148" cy="1338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2831957" y="4090760"/>
            <a:ext cx="850148" cy="1338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3501535" y="2867951"/>
            <a:ext cx="850148" cy="1338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848908" y="4255180"/>
            <a:ext cx="43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endParaRPr lang="en-US" sz="2400" baseline="-25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0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8752392"/>
              </p:ext>
            </p:extLst>
          </p:nvPr>
        </p:nvGraphicFramePr>
        <p:xfrm>
          <a:off x="4387689" y="2400257"/>
          <a:ext cx="338328" cy="279443"/>
        </p:xfrm>
        <a:graphic>
          <a:graphicData uri="http://schemas.openxmlformats.org/presentationml/2006/ole">
            <p:oleObj spid="_x0000_s241779" name="Equation" r:id="rId4" imgW="200880" imgH="164520" progId="Equation.3">
              <p:embed/>
            </p:oleObj>
          </a:graphicData>
        </a:graphic>
      </p:graphicFrame>
      <p:cxnSp>
        <p:nvCxnSpPr>
          <p:cNvPr id="103" name="Straight Arrow Connector 102"/>
          <p:cNvCxnSpPr/>
          <p:nvPr/>
        </p:nvCxnSpPr>
        <p:spPr>
          <a:xfrm flipH="1">
            <a:off x="4951173" y="2855931"/>
            <a:ext cx="850148" cy="1338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830118" y="1427882"/>
            <a:ext cx="1546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ouble</a:t>
            </a:r>
            <a:r>
              <a:rPr lang="en-US" sz="2400" dirty="0"/>
              <a:t>-leg</a:t>
            </a:r>
          </a:p>
        </p:txBody>
      </p:sp>
    </p:spTree>
    <p:extLst>
      <p:ext uri="{BB962C8B-B14F-4D97-AF65-F5344CB8AC3E}">
        <p14:creationId xmlns:p14="http://schemas.microsoft.com/office/powerpoint/2010/main" xmlns="" val="2607805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33412750"/>
              </p:ext>
            </p:extLst>
          </p:nvPr>
        </p:nvGraphicFramePr>
        <p:xfrm>
          <a:off x="2584450" y="2454275"/>
          <a:ext cx="3949700" cy="1943100"/>
        </p:xfrm>
        <a:graphic>
          <a:graphicData uri="http://schemas.openxmlformats.org/presentationml/2006/ole">
            <p:oleObj spid="_x0000_s356408" name="Equation" r:id="rId3" imgW="941400" imgH="456840" progId="Equation.3">
              <p:embed/>
            </p:oleObj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52400" y="0"/>
            <a:ext cx="88265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>
                <a:solidFill>
                  <a:srgbClr val="FAC090"/>
                </a:solidFill>
              </a:rPr>
              <a:t>Transverse thermoelectric figure of merit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48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577398" y="3086600"/>
            <a:ext cx="1371600" cy="1460680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r>
              <a:rPr lang="en-US" u="sng" dirty="0" smtClean="0">
                <a:solidFill>
                  <a:srgbClr val="FAC090"/>
                </a:solidFill>
              </a:rPr>
              <a:t>Transverse Thermoelectric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577398" y="2705601"/>
            <a:ext cx="1371600" cy="76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4805998" y="4090080"/>
            <a:ext cx="99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Metal</a:t>
            </a:r>
            <a:endParaRPr lang="en-US" sz="4800" baseline="-25000" dirty="0"/>
          </a:p>
        </p:txBody>
      </p:sp>
      <p:sp>
        <p:nvSpPr>
          <p:cNvPr id="58" name="Rectangle 57"/>
          <p:cNvSpPr/>
          <p:nvPr/>
        </p:nvSpPr>
        <p:spPr>
          <a:xfrm>
            <a:off x="3370540" y="2610942"/>
            <a:ext cx="1232079" cy="1524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58198" y="3555312"/>
            <a:ext cx="1219200" cy="992148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58019" y="3415611"/>
            <a:ext cx="1232079" cy="1524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924452" y="3086780"/>
            <a:ext cx="446088" cy="1460680"/>
          </a:xfrm>
          <a:prstGeom prst="rect">
            <a:avLst/>
          </a:prstGeom>
          <a:solidFill>
            <a:srgbClr val="EAA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24452" y="2705781"/>
            <a:ext cx="446088" cy="76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rgbClr val="EAA2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588510" y="2756580"/>
            <a:ext cx="0" cy="658368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375095" y="3401144"/>
            <a:ext cx="1219200" cy="14467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370540" y="2756580"/>
            <a:ext cx="4555" cy="641350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964498" y="3086599"/>
            <a:ext cx="2994183" cy="0"/>
          </a:xfrm>
          <a:prstGeom prst="line">
            <a:avLst/>
          </a:prstGeom>
          <a:ln w="28575">
            <a:solidFill>
              <a:srgbClr val="D32B9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3559811" y="4090080"/>
            <a:ext cx="99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Semi</a:t>
            </a:r>
            <a:endParaRPr lang="en-US" sz="4800" baseline="-25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3382011" y="2102648"/>
            <a:ext cx="1262062" cy="1962032"/>
            <a:chOff x="2620011" y="2102648"/>
            <a:chExt cx="1262062" cy="1962032"/>
          </a:xfrm>
        </p:grpSpPr>
        <p:cxnSp>
          <p:nvCxnSpPr>
            <p:cNvPr id="56" name="Straight Arrow Connector 55"/>
            <p:cNvCxnSpPr/>
            <p:nvPr/>
          </p:nvCxnSpPr>
          <p:spPr>
            <a:xfrm flipH="1" flipV="1">
              <a:off x="3446919" y="3099480"/>
              <a:ext cx="0" cy="2984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2620011" y="2102648"/>
              <a:ext cx="1262062" cy="1962032"/>
              <a:chOff x="2620011" y="2102648"/>
              <a:chExt cx="1262062" cy="1962032"/>
            </a:xfrm>
          </p:grpSpPr>
          <p:graphicFrame>
            <p:nvGraphicFramePr>
              <p:cNvPr id="40966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1712778354"/>
                  </p:ext>
                </p:extLst>
              </p:nvPr>
            </p:nvGraphicFramePr>
            <p:xfrm>
              <a:off x="2620011" y="2102648"/>
              <a:ext cx="1262062" cy="474663"/>
            </p:xfrm>
            <a:graphic>
              <a:graphicData uri="http://schemas.openxmlformats.org/presentationml/2006/ole">
                <p:oleObj spid="_x0000_s241352" name="Equation" r:id="rId4" imgW="672580" imgH="253939" progId="Equation.3">
                  <p:embed/>
                </p:oleObj>
              </a:graphicData>
            </a:graphic>
          </p:graphicFrame>
          <p:graphicFrame>
            <p:nvGraphicFramePr>
              <p:cNvPr id="38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1158348538"/>
                  </p:ext>
                </p:extLst>
              </p:nvPr>
            </p:nvGraphicFramePr>
            <p:xfrm>
              <a:off x="2620011" y="3613830"/>
              <a:ext cx="1238250" cy="450850"/>
            </p:xfrm>
            <a:graphic>
              <a:graphicData uri="http://schemas.openxmlformats.org/presentationml/2006/ole">
                <p:oleObj spid="_x0000_s241353" name="Equation" r:id="rId5" imgW="649080" imgH="228240" progId="Equation.3">
                  <p:embed/>
                </p:oleObj>
              </a:graphicData>
            </a:graphic>
          </p:graphicFrame>
          <p:graphicFrame>
            <p:nvGraphicFramePr>
              <p:cNvPr id="54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2606482181"/>
                  </p:ext>
                </p:extLst>
              </p:nvPr>
            </p:nvGraphicFramePr>
            <p:xfrm>
              <a:off x="2988131" y="3061380"/>
              <a:ext cx="365760" cy="365760"/>
            </p:xfrm>
            <a:graphic>
              <a:graphicData uri="http://schemas.openxmlformats.org/presentationml/2006/ole">
                <p:oleObj spid="_x0000_s241354" name="Equation" r:id="rId6" imgW="200880" imgH="200880" progId="Equation.3">
                  <p:embed/>
                </p:oleObj>
              </a:graphicData>
            </a:graphic>
          </p:graphicFrame>
          <p:graphicFrame>
            <p:nvGraphicFramePr>
              <p:cNvPr id="57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2466496896"/>
                  </p:ext>
                </p:extLst>
              </p:nvPr>
            </p:nvGraphicFramePr>
            <p:xfrm>
              <a:off x="2988131" y="2731681"/>
              <a:ext cx="365760" cy="365761"/>
            </p:xfrm>
            <a:graphic>
              <a:graphicData uri="http://schemas.openxmlformats.org/presentationml/2006/ole">
                <p:oleObj spid="_x0000_s241355" name="Equation" r:id="rId7" imgW="200880" imgH="200880" progId="Equation.3">
                  <p:embed/>
                </p:oleObj>
              </a:graphicData>
            </a:graphic>
          </p:graphicFrame>
        </p:grpSp>
        <p:cxnSp>
          <p:nvCxnSpPr>
            <p:cNvPr id="59" name="Straight Arrow Connector 58"/>
            <p:cNvCxnSpPr/>
            <p:nvPr/>
          </p:nvCxnSpPr>
          <p:spPr>
            <a:xfrm flipH="1" flipV="1">
              <a:off x="3446919" y="2795002"/>
              <a:ext cx="0" cy="2984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193402" y="2629580"/>
            <a:ext cx="710865" cy="886098"/>
            <a:chOff x="3431402" y="2616880"/>
            <a:chExt cx="710865" cy="886098"/>
          </a:xfrm>
        </p:grpSpPr>
        <p:cxnSp>
          <p:nvCxnSpPr>
            <p:cNvPr id="68" name="Straight Arrow Connector 67"/>
            <p:cNvCxnSpPr/>
            <p:nvPr/>
          </p:nvCxnSpPr>
          <p:spPr>
            <a:xfrm flipH="1">
              <a:off x="3443767" y="3502978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3431402" y="2616880"/>
              <a:ext cx="703856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073400" y="2394630"/>
            <a:ext cx="2808288" cy="2817133"/>
            <a:chOff x="2311400" y="2394630"/>
            <a:chExt cx="2808288" cy="2817133"/>
          </a:xfrm>
        </p:grpSpPr>
        <p:grpSp>
          <p:nvGrpSpPr>
            <p:cNvPr id="20" name="Group 19"/>
            <p:cNvGrpSpPr/>
            <p:nvPr/>
          </p:nvGrpSpPr>
          <p:grpSpPr>
            <a:xfrm>
              <a:off x="2311400" y="2394630"/>
              <a:ext cx="2808288" cy="2817133"/>
              <a:chOff x="2311400" y="2394630"/>
              <a:chExt cx="2808288" cy="2817133"/>
            </a:xfrm>
          </p:grpSpPr>
          <p:graphicFrame>
            <p:nvGraphicFramePr>
              <p:cNvPr id="38916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4268200074"/>
                  </p:ext>
                </p:extLst>
              </p:nvPr>
            </p:nvGraphicFramePr>
            <p:xfrm>
              <a:off x="2311400" y="4760913"/>
              <a:ext cx="2808288" cy="450850"/>
            </p:xfrm>
            <a:graphic>
              <a:graphicData uri="http://schemas.openxmlformats.org/presentationml/2006/ole">
                <p:oleObj spid="_x0000_s241356" name="Equation" r:id="rId8" imgW="1490040" imgH="228240" progId="Equation.3">
                  <p:embed/>
                </p:oleObj>
              </a:graphicData>
            </a:graphic>
          </p:graphicFrame>
          <p:grpSp>
            <p:nvGrpSpPr>
              <p:cNvPr id="19" name="Group 18"/>
              <p:cNvGrpSpPr/>
              <p:nvPr/>
            </p:nvGrpSpPr>
            <p:grpSpPr>
              <a:xfrm>
                <a:off x="4135258" y="2394630"/>
                <a:ext cx="436563" cy="1238766"/>
                <a:chOff x="4135258" y="2394630"/>
                <a:chExt cx="436563" cy="1238766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4135258" y="2394630"/>
                  <a:ext cx="4349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e</a:t>
                  </a:r>
                  <a:r>
                    <a:rPr lang="en-US" baseline="30000" dirty="0" smtClean="0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-</a:t>
                  </a:r>
                  <a:endParaRPr lang="en-US" baseline="30000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136846" y="3264064"/>
                  <a:ext cx="4349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4242"/>
                      </a:solidFill>
                    </a:rPr>
                    <a:t>h</a:t>
                  </a:r>
                  <a:r>
                    <a:rPr lang="en-US" baseline="30000" dirty="0" smtClean="0">
                      <a:solidFill>
                        <a:srgbClr val="FF4242"/>
                      </a:solidFill>
                    </a:rPr>
                    <a:t>+</a:t>
                  </a:r>
                  <a:endParaRPr lang="en-US" baseline="30000" dirty="0">
                    <a:solidFill>
                      <a:srgbClr val="FF4242"/>
                    </a:solidFill>
                  </a:endParaRPr>
                </a:p>
              </p:txBody>
            </p:sp>
          </p:grpSp>
        </p:grpSp>
        <p:graphicFrame>
          <p:nvGraphicFramePr>
            <p:cNvPr id="7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189352581"/>
                </p:ext>
              </p:extLst>
            </p:nvPr>
          </p:nvGraphicFramePr>
          <p:xfrm>
            <a:off x="4176354" y="2789463"/>
            <a:ext cx="338328" cy="279443"/>
          </p:xfrm>
          <a:graphic>
            <a:graphicData uri="http://schemas.openxmlformats.org/presentationml/2006/ole">
              <p:oleObj spid="_x0000_s241357" name="Equation" r:id="rId9" imgW="200880" imgH="164520" progId="Equation.3">
                <p:embed/>
              </p:oleObj>
            </a:graphicData>
          </a:graphic>
        </p:graphicFrame>
        <p:cxnSp>
          <p:nvCxnSpPr>
            <p:cNvPr id="75" name="Straight Arrow Connector 74"/>
            <p:cNvCxnSpPr/>
            <p:nvPr/>
          </p:nvCxnSpPr>
          <p:spPr>
            <a:xfrm flipH="1" flipV="1">
              <a:off x="4540083" y="2718302"/>
              <a:ext cx="0" cy="7431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3061156" y="1435780"/>
            <a:ext cx="2570500" cy="499765"/>
            <a:chOff x="2091629" y="1435780"/>
            <a:chExt cx="2570500" cy="499765"/>
          </a:xfrm>
        </p:grpSpPr>
        <p:sp>
          <p:nvSpPr>
            <p:cNvPr id="62" name="TextBox 61"/>
            <p:cNvSpPr txBox="1"/>
            <p:nvPr/>
          </p:nvSpPr>
          <p:spPr>
            <a:xfrm>
              <a:off x="4227154" y="1435780"/>
              <a:ext cx="434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</a:t>
              </a:r>
              <a:endParaRPr lang="en-US" sz="240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1629" y="1473880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375889" y="2750140"/>
            <a:ext cx="1219200" cy="12879"/>
          </a:xfrm>
          <a:prstGeom prst="line">
            <a:avLst/>
          </a:prstGeom>
          <a:ln w="28575">
            <a:solidFill>
              <a:srgbClr val="D32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5393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r>
              <a:rPr lang="en-US" u="sng" dirty="0" smtClean="0">
                <a:solidFill>
                  <a:srgbClr val="FAC090"/>
                </a:solidFill>
              </a:rPr>
              <a:t>Transverse Thermoelectric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554507" y="2917773"/>
            <a:ext cx="3959203" cy="474365"/>
            <a:chOff x="1456629" y="1461180"/>
            <a:chExt cx="3959203" cy="474365"/>
          </a:xfrm>
        </p:grpSpPr>
        <p:sp>
          <p:nvSpPr>
            <p:cNvPr id="62" name="TextBox 61"/>
            <p:cNvSpPr txBox="1"/>
            <p:nvPr/>
          </p:nvSpPr>
          <p:spPr>
            <a:xfrm>
              <a:off x="4980857" y="1461180"/>
              <a:ext cx="434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</a:t>
              </a:r>
              <a:endParaRPr lang="en-US" sz="240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56629" y="1473880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66889" y="2692400"/>
            <a:ext cx="3011846" cy="1654944"/>
          </a:xfrm>
          <a:prstGeom prst="rect">
            <a:avLst/>
          </a:prstGeom>
          <a:solidFill>
            <a:srgbClr val="E7B3D3">
              <a:alpha val="53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66889" y="2463800"/>
            <a:ext cx="3011846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450835" y="368111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569512" y="400899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164223" y="3936296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45930" y="2753980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91038" y="2949490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95894" y="2639680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07289" y="2855101"/>
            <a:ext cx="2608528" cy="1399727"/>
            <a:chOff x="3107289" y="2613801"/>
            <a:chExt cx="2608528" cy="1399727"/>
          </a:xfrm>
        </p:grpSpPr>
        <p:cxnSp>
          <p:nvCxnSpPr>
            <p:cNvPr id="87" name="Straight Arrow Connector 86"/>
            <p:cNvCxnSpPr/>
            <p:nvPr/>
          </p:nvCxnSpPr>
          <p:spPr>
            <a:xfrm rot="5400000">
              <a:off x="5135049" y="2710947"/>
              <a:ext cx="0" cy="359372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5400000" flipH="1">
              <a:off x="4398482" y="2415322"/>
              <a:ext cx="0" cy="396958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>
              <a:off x="3711098" y="2854726"/>
              <a:ext cx="0" cy="359372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 flipH="1">
              <a:off x="5515276" y="3336776"/>
              <a:ext cx="0" cy="401082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5400000" flipH="1">
              <a:off x="4159841" y="3812987"/>
              <a:ext cx="0" cy="401082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5400000" flipH="1">
              <a:off x="3307830" y="3567151"/>
              <a:ext cx="0" cy="401082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Arrow Connector 96"/>
          <p:cNvCxnSpPr/>
          <p:nvPr/>
        </p:nvCxnSpPr>
        <p:spPr>
          <a:xfrm>
            <a:off x="4523796" y="1902590"/>
            <a:ext cx="0" cy="6396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630223" y="4610780"/>
            <a:ext cx="43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endParaRPr lang="en-US" sz="2400" baseline="-25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2807211" y="5034345"/>
            <a:ext cx="386455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Symmetry broken by </a:t>
            </a:r>
            <a:r>
              <a:rPr lang="en-US" altLang="ja-JP" sz="2400" i="1" dirty="0" smtClean="0">
                <a:latin typeface="Calibri" pitchFamily="34" charset="0"/>
                <a:ea typeface="MS Mincho" pitchFamily="49" charset="-128"/>
              </a:rPr>
              <a:t>B</a:t>
            </a: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-field</a:t>
            </a:r>
            <a:endParaRPr lang="en-US" sz="4800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3053355" y="4347344"/>
            <a:ext cx="3011846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582019" y="4458380"/>
            <a:ext cx="0" cy="6396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725381" y="2893374"/>
            <a:ext cx="0" cy="872543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360382" y="3356448"/>
            <a:ext cx="0" cy="872543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514266" y="3123312"/>
            <a:ext cx="0" cy="872543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314735" y="3131933"/>
            <a:ext cx="0" cy="872543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630223" y="2875780"/>
            <a:ext cx="0" cy="872543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879394" y="3275712"/>
            <a:ext cx="0" cy="872543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757540" y="3271297"/>
            <a:ext cx="700446" cy="461665"/>
            <a:chOff x="4757540" y="3029997"/>
            <a:chExt cx="700446" cy="461665"/>
          </a:xfrm>
        </p:grpSpPr>
        <p:sp>
          <p:nvSpPr>
            <p:cNvPr id="42" name="TextBox 41"/>
            <p:cNvSpPr txBox="1"/>
            <p:nvPr/>
          </p:nvSpPr>
          <p:spPr>
            <a:xfrm>
              <a:off x="4909940" y="3029997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</a:t>
              </a:r>
              <a:endParaRPr lang="en-US" sz="2400" baseline="-25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757540" y="3200400"/>
              <a:ext cx="185123" cy="1886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833740" y="3276601"/>
              <a:ext cx="45720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1669098" y="1016680"/>
            <a:ext cx="579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Nernst-Ettingshausen effect</a:t>
            </a:r>
            <a:endParaRPr lang="en-US" sz="4800" baseline="-25000" dirty="0"/>
          </a:p>
        </p:txBody>
      </p:sp>
      <p:graphicFrame>
        <p:nvGraphicFramePr>
          <p:cNvPr id="4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60113522"/>
              </p:ext>
            </p:extLst>
          </p:nvPr>
        </p:nvGraphicFramePr>
        <p:xfrm>
          <a:off x="6126932" y="3796574"/>
          <a:ext cx="338328" cy="279443"/>
        </p:xfrm>
        <a:graphic>
          <a:graphicData uri="http://schemas.openxmlformats.org/presentationml/2006/ole">
            <p:oleObj spid="_x0000_s407566" name="Equation" r:id="rId4" imgW="200880" imgH="164520" progId="Equation.3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3876938" y="1352714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Single-leg</a:t>
            </a:r>
            <a:endParaRPr lang="en-US" sz="4800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980110" y="5715000"/>
            <a:ext cx="7554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i="1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</a:rPr>
              <a:t>DISADVANTAGE:  REQUIRES LARGE B-field (1.5 T)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255" y="6411436"/>
            <a:ext cx="782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K.F. Cuff, Appl. Phys. </a:t>
            </a:r>
            <a:r>
              <a:rPr lang="en-US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Lett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145 (1963); C.F. </a:t>
            </a:r>
            <a:r>
              <a:rPr lang="en-US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Kooi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J. Appl. Phys. 34, 1735 (1963)</a:t>
            </a:r>
            <a:endParaRPr lang="en-US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843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681661" y="1866777"/>
            <a:ext cx="3767610" cy="3088227"/>
            <a:chOff x="2681661" y="1866777"/>
            <a:chExt cx="3767610" cy="3088227"/>
          </a:xfrm>
        </p:grpSpPr>
        <p:sp>
          <p:nvSpPr>
            <p:cNvPr id="6" name="Parallelogram 5"/>
            <p:cNvSpPr/>
            <p:nvPr/>
          </p:nvSpPr>
          <p:spPr>
            <a:xfrm rot="19604124">
              <a:off x="2694361" y="35757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Parallelogram 42"/>
            <p:cNvSpPr/>
            <p:nvPr/>
          </p:nvSpPr>
          <p:spPr>
            <a:xfrm rot="19604124">
              <a:off x="2681661" y="38170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Parallelogram 48"/>
            <p:cNvSpPr/>
            <p:nvPr/>
          </p:nvSpPr>
          <p:spPr>
            <a:xfrm rot="19604124">
              <a:off x="2681661" y="40329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Parallelogram 49"/>
            <p:cNvSpPr/>
            <p:nvPr/>
          </p:nvSpPr>
          <p:spPr>
            <a:xfrm rot="19604124">
              <a:off x="2681661" y="42615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Parallelogram 50"/>
            <p:cNvSpPr/>
            <p:nvPr/>
          </p:nvSpPr>
          <p:spPr>
            <a:xfrm rot="19604124">
              <a:off x="2694361" y="31185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Parallelogram 51"/>
            <p:cNvSpPr/>
            <p:nvPr/>
          </p:nvSpPr>
          <p:spPr>
            <a:xfrm rot="19604124">
              <a:off x="2681661" y="33598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Parallelogram 52"/>
            <p:cNvSpPr/>
            <p:nvPr/>
          </p:nvSpPr>
          <p:spPr>
            <a:xfrm rot="19604124">
              <a:off x="2707061" y="26486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arallelogram 53"/>
            <p:cNvSpPr/>
            <p:nvPr/>
          </p:nvSpPr>
          <p:spPr>
            <a:xfrm rot="19604124">
              <a:off x="2694361" y="28899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Parallelogram 54"/>
            <p:cNvSpPr/>
            <p:nvPr/>
          </p:nvSpPr>
          <p:spPr>
            <a:xfrm rot="19604124">
              <a:off x="2707061" y="21787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arallelogram 55"/>
            <p:cNvSpPr/>
            <p:nvPr/>
          </p:nvSpPr>
          <p:spPr>
            <a:xfrm rot="19604124">
              <a:off x="2707061" y="2407338"/>
              <a:ext cx="3742210" cy="191090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Parallelogram 56"/>
            <p:cNvSpPr/>
            <p:nvPr/>
          </p:nvSpPr>
          <p:spPr>
            <a:xfrm rot="19604124">
              <a:off x="2754242" y="1866777"/>
              <a:ext cx="2953466" cy="254676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arallelogram 57"/>
            <p:cNvSpPr/>
            <p:nvPr/>
          </p:nvSpPr>
          <p:spPr>
            <a:xfrm rot="19604124">
              <a:off x="2764544" y="2142563"/>
              <a:ext cx="2945562" cy="219474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Parallelogram 58"/>
            <p:cNvSpPr/>
            <p:nvPr/>
          </p:nvSpPr>
          <p:spPr>
            <a:xfrm rot="19604124">
              <a:off x="3021136" y="4388727"/>
              <a:ext cx="3368533" cy="178011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allelogram 60"/>
            <p:cNvSpPr/>
            <p:nvPr/>
          </p:nvSpPr>
          <p:spPr>
            <a:xfrm rot="19604124">
              <a:off x="3260631" y="4541990"/>
              <a:ext cx="3100426" cy="200080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Parallelogram 62"/>
            <p:cNvSpPr/>
            <p:nvPr/>
          </p:nvSpPr>
          <p:spPr>
            <a:xfrm rot="19604124">
              <a:off x="4229529" y="4493854"/>
              <a:ext cx="2043954" cy="196358"/>
            </a:xfrm>
            <a:prstGeom prst="parallelogram">
              <a:avLst>
                <a:gd name="adj" fmla="val 719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arallelogram 63"/>
            <p:cNvSpPr/>
            <p:nvPr/>
          </p:nvSpPr>
          <p:spPr>
            <a:xfrm rot="19604124">
              <a:off x="4295471" y="4711661"/>
              <a:ext cx="1972329" cy="243343"/>
            </a:xfrm>
            <a:prstGeom prst="parallelogram">
              <a:avLst>
                <a:gd name="adj" fmla="val 71962"/>
              </a:avLst>
            </a:prstGeom>
            <a:solidFill>
              <a:srgbClr val="C4B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2061172" y="4445680"/>
            <a:ext cx="5138102" cy="11093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2012968" y="1077644"/>
            <a:ext cx="5138102" cy="1373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r>
              <a:rPr lang="en-US" u="sng" dirty="0" smtClean="0">
                <a:solidFill>
                  <a:srgbClr val="FAC090"/>
                </a:solidFill>
              </a:rPr>
              <a:t>Transverse Thermoelectric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6889" y="2463800"/>
            <a:ext cx="3011846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670919" y="395095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04989" y="313004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17856" y="2958076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45930" y="2753980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92638" y="3076490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95894" y="3719180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4523796" y="1902590"/>
            <a:ext cx="0" cy="6396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630223" y="4610780"/>
            <a:ext cx="43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endParaRPr lang="en-US" sz="2400" baseline="-25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2679701" y="5034345"/>
            <a:ext cx="41020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Symmetry broken by </a:t>
            </a:r>
            <a:r>
              <a:rPr lang="en-US" altLang="ja-JP" sz="2400" i="1" dirty="0" smtClean="0">
                <a:latin typeface="Calibri" pitchFamily="34" charset="0"/>
                <a:ea typeface="MS Mincho" pitchFamily="49" charset="-128"/>
              </a:rPr>
              <a:t>structure</a:t>
            </a:r>
            <a:endParaRPr lang="en-US" sz="4800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3053355" y="4347344"/>
            <a:ext cx="3011846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582019" y="4458380"/>
            <a:ext cx="0" cy="6396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1669098" y="1016680"/>
            <a:ext cx="579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Stacked synthetic composites</a:t>
            </a:r>
            <a:endParaRPr lang="en-US" sz="4800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3876938" y="1352714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Single-leg</a:t>
            </a:r>
            <a:endParaRPr lang="en-US" sz="4800" baseline="-25000" dirty="0"/>
          </a:p>
        </p:txBody>
      </p:sp>
      <p:sp>
        <p:nvSpPr>
          <p:cNvPr id="68" name="TextBox 67"/>
          <p:cNvSpPr txBox="1"/>
          <p:nvPr/>
        </p:nvSpPr>
        <p:spPr>
          <a:xfrm>
            <a:off x="3918476" y="352341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59450" y="397801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554507" y="3740829"/>
            <a:ext cx="3959203" cy="474365"/>
            <a:chOff x="1456629" y="1461180"/>
            <a:chExt cx="3959203" cy="474365"/>
          </a:xfrm>
        </p:grpSpPr>
        <p:sp>
          <p:nvSpPr>
            <p:cNvPr id="45" name="TextBox 44"/>
            <p:cNvSpPr txBox="1"/>
            <p:nvPr/>
          </p:nvSpPr>
          <p:spPr>
            <a:xfrm>
              <a:off x="4980857" y="1461180"/>
              <a:ext cx="434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</a:t>
              </a:r>
              <a:endParaRPr lang="en-US" sz="240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56629" y="1473880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6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16276867"/>
              </p:ext>
            </p:extLst>
          </p:nvPr>
        </p:nvGraphicFramePr>
        <p:xfrm>
          <a:off x="6195091" y="3379440"/>
          <a:ext cx="338328" cy="279443"/>
        </p:xfrm>
        <a:graphic>
          <a:graphicData uri="http://schemas.openxmlformats.org/presentationml/2006/ole">
            <p:oleObj spid="_x0000_s408588" name="Equation" r:id="rId4" imgW="200880" imgH="164520" progId="Equation.3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1813159" y="2799514"/>
            <a:ext cx="1237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semi-metal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779453" y="3073080"/>
            <a:ext cx="1289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p-type semi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18888" y="5593090"/>
            <a:ext cx="90174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i="1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</a:rPr>
              <a:t>DISADVANTAGE:  Thick (~mm) layers cannot be scaled down</a:t>
            </a:r>
          </a:p>
          <a:p>
            <a:r>
              <a:rPr lang="en-US" sz="2800" i="1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</a:rPr>
              <a:t>					    Labor intensive fabrication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99254" y="6470134"/>
            <a:ext cx="842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V.P. </a:t>
            </a:r>
            <a:r>
              <a:rPr lang="en-US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Babin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Sov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Semicond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8, 478 (1974); </a:t>
            </a:r>
            <a:r>
              <a:rPr lang="en-US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Reitmaier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Appl. Phys. A 99, 717 (2010) </a:t>
            </a:r>
            <a:endParaRPr lang="en-US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980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8563" y="1662329"/>
            <a:ext cx="4414836" cy="3352800"/>
          </a:xfrm>
          <a:prstGeom prst="rect">
            <a:avLst/>
          </a:prstGeom>
          <a:solidFill>
            <a:srgbClr val="E7B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118345" y="4456329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70745" y="4608729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645" y="4444661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86045" y="4020757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92432" y="358689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05058" y="384089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13145" y="270047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62432" y="2850809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16358" y="2977809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85845" y="2662371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03332" y="2939708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52458" y="2863508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37742" y="3300629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90142" y="3453029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20342" y="3250861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49044" y="2143897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822044" y="2385197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91944" y="2170329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595332" y="1597460"/>
            <a:ext cx="3770788" cy="3342500"/>
            <a:chOff x="2564369" y="2411631"/>
            <a:chExt cx="3770788" cy="3342500"/>
          </a:xfrm>
        </p:grpSpPr>
        <p:sp>
          <p:nvSpPr>
            <p:cNvPr id="83" name="TextBox 82"/>
            <p:cNvSpPr txBox="1"/>
            <p:nvPr/>
          </p:nvSpPr>
          <p:spPr>
            <a:xfrm>
              <a:off x="3765550" y="2411631"/>
              <a:ext cx="1860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“n-type” in one direction….</a:t>
              </a:r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564369" y="2839482"/>
              <a:ext cx="3770788" cy="2914649"/>
              <a:chOff x="2564369" y="2839482"/>
              <a:chExt cx="3770788" cy="2914649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 rot="16200000">
                <a:off x="3080783" y="3335294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rot="16200000">
                <a:off x="4186794" y="4298950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rot="16200000">
                <a:off x="4847194" y="4464050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rot="16200000">
                <a:off x="5325507" y="3188732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rot="16200000">
                <a:off x="5985907" y="3353832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rot="16200000" flipH="1">
                <a:off x="3993119" y="5404881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rot="16200000" flipH="1">
                <a:off x="4528583" y="5163582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rot="16200000" flipH="1">
                <a:off x="5186919" y="4351296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rot="16200000" flipH="1">
                <a:off x="5798583" y="4427497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rot="16200000" flipH="1">
                <a:off x="2215119" y="4440195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rot="16200000" flipH="1">
                <a:off x="2839483" y="4516396"/>
                <a:ext cx="6985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2418563" y="2385197"/>
            <a:ext cx="4090433" cy="2666663"/>
            <a:chOff x="2387600" y="3199368"/>
            <a:chExt cx="4090433" cy="2666663"/>
          </a:xfrm>
        </p:grpSpPr>
        <p:sp>
          <p:nvSpPr>
            <p:cNvPr id="91" name="TextBox 90"/>
            <p:cNvSpPr txBox="1"/>
            <p:nvPr/>
          </p:nvSpPr>
          <p:spPr>
            <a:xfrm>
              <a:off x="2387600" y="5219700"/>
              <a:ext cx="1860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“p-type” orthogonal….</a:t>
              </a: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414034" y="3199368"/>
              <a:ext cx="4063999" cy="2479596"/>
              <a:chOff x="2414034" y="3199368"/>
              <a:chExt cx="4063999" cy="2479596"/>
            </a:xfrm>
          </p:grpSpPr>
          <p:cxnSp>
            <p:nvCxnSpPr>
              <p:cNvPr id="77" name="Straight Arrow Connector 76"/>
              <p:cNvCxnSpPr/>
              <p:nvPr/>
            </p:nvCxnSpPr>
            <p:spPr>
              <a:xfrm flipH="1">
                <a:off x="2731533" y="4279900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2414034" y="4485164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4129566" y="3208814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>
                <a:off x="3812067" y="3414078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H="1">
                <a:off x="4322214" y="5448300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4004715" y="5653564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>
                <a:off x="5779533" y="5473700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5576334" y="5678964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4213230" y="4279900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3895731" y="4485164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5584832" y="3199368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>
                <a:off x="5127633" y="3417332"/>
                <a:ext cx="698500" cy="0"/>
              </a:xfrm>
              <a:prstGeom prst="straightConnector1">
                <a:avLst/>
              </a:prstGeom>
              <a:ln>
                <a:solidFill>
                  <a:srgbClr val="FF4242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2388958" y="1566400"/>
            <a:ext cx="800100" cy="895169"/>
            <a:chOff x="2388958" y="1566400"/>
            <a:chExt cx="800100" cy="895169"/>
          </a:xfrm>
        </p:grpSpPr>
        <p:cxnSp>
          <p:nvCxnSpPr>
            <p:cNvPr id="64" name="Straight Arrow Connector 63"/>
            <p:cNvCxnSpPr/>
            <p:nvPr/>
          </p:nvCxnSpPr>
          <p:spPr>
            <a:xfrm rot="16200000">
              <a:off x="2489446" y="2112319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2490558" y="2109916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2821932" y="1566400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388958" y="1711065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2388959" y="1016680"/>
            <a:ext cx="44444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p x n Transverse Thermoelectrics</a:t>
            </a:r>
            <a:endParaRPr lang="en-US" sz="4800" baseline="-25000" dirty="0"/>
          </a:p>
        </p:txBody>
      </p:sp>
      <p:sp>
        <p:nvSpPr>
          <p:cNvPr id="57" name="Text Box 33"/>
          <p:cNvSpPr txBox="1">
            <a:spLocks noChangeArrowheads="1"/>
          </p:cNvSpPr>
          <p:nvPr/>
        </p:nvSpPr>
        <p:spPr bwMode="auto">
          <a:xfrm>
            <a:off x="2146300" y="5085145"/>
            <a:ext cx="526573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000" dirty="0" smtClean="0">
                <a:latin typeface="Calibri" pitchFamily="34" charset="0"/>
                <a:ea typeface="MS Mincho" pitchFamily="49" charset="-128"/>
              </a:rPr>
              <a:t>Symmetry broken by </a:t>
            </a:r>
            <a:r>
              <a:rPr lang="en-US" altLang="ja-JP" sz="2000" i="1" dirty="0" smtClean="0">
                <a:latin typeface="Calibri" pitchFamily="34" charset="0"/>
                <a:ea typeface="MS Mincho" pitchFamily="49" charset="-128"/>
              </a:rPr>
              <a:t>band structure anisotropy</a:t>
            </a:r>
            <a:endParaRPr lang="en-US" sz="4400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321508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418563" y="1662329"/>
            <a:ext cx="4414836" cy="3352800"/>
          </a:xfrm>
          <a:prstGeom prst="rect">
            <a:avLst/>
          </a:prstGeom>
          <a:solidFill>
            <a:srgbClr val="E7B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602469" y="3189246"/>
            <a:ext cx="3583464" cy="1752085"/>
            <a:chOff x="2564369" y="4002046"/>
            <a:chExt cx="3583464" cy="1752085"/>
          </a:xfrm>
        </p:grpSpPr>
        <p:cxnSp>
          <p:nvCxnSpPr>
            <p:cNvPr id="74" name="Straight Arrow Connector 73"/>
            <p:cNvCxnSpPr/>
            <p:nvPr/>
          </p:nvCxnSpPr>
          <p:spPr>
            <a:xfrm rot="16200000" flipH="1">
              <a:off x="3993119" y="5404881"/>
              <a:ext cx="6985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6200000" flipH="1">
              <a:off x="4528583" y="5163582"/>
              <a:ext cx="6985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6200000" flipH="1">
              <a:off x="5186919" y="4351296"/>
              <a:ext cx="6985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6200000" flipH="1">
              <a:off x="5798583" y="4427497"/>
              <a:ext cx="6985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16200000" flipH="1">
              <a:off x="2215119" y="4440195"/>
              <a:ext cx="6985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16200000" flipH="1">
              <a:off x="2839483" y="4516396"/>
              <a:ext cx="6985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2459595" y="2145268"/>
            <a:ext cx="4044949" cy="2834164"/>
            <a:chOff x="2421495" y="2958068"/>
            <a:chExt cx="4044949" cy="2834164"/>
          </a:xfrm>
        </p:grpSpPr>
        <p:sp>
          <p:nvSpPr>
            <p:cNvPr id="104" name="TextBox 103"/>
            <p:cNvSpPr txBox="1"/>
            <p:nvPr/>
          </p:nvSpPr>
          <p:spPr>
            <a:xfrm>
              <a:off x="5087382" y="5270500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39782" y="5422900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55682" y="5258832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5082" y="4834928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61469" y="4401065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174095" y="4655065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2182" y="3514643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031469" y="3664980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85395" y="3791980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854882" y="3476542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072369" y="3753879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421495" y="3677679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-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406779" y="4114800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559179" y="4267200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889379" y="4065032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18081" y="2958068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791081" y="3199368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260981" y="2984500"/>
              <a:ext cx="43497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4242"/>
                  </a:solidFill>
                </a:rPr>
                <a:t>h</a:t>
              </a:r>
              <a:r>
                <a:rPr lang="en-US" baseline="30000" dirty="0" smtClean="0">
                  <a:solidFill>
                    <a:srgbClr val="FF4242"/>
                  </a:solidFill>
                </a:rPr>
                <a:t>+</a:t>
              </a:r>
              <a:endParaRPr lang="en-US" baseline="30000" dirty="0">
                <a:solidFill>
                  <a:srgbClr val="FF4242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933831" y="2386568"/>
            <a:ext cx="2582302" cy="2479596"/>
            <a:chOff x="3895731" y="3199368"/>
            <a:chExt cx="2582302" cy="2479596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5779533" y="5473700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5576334" y="5678964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4213230" y="4279900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>
              <a:off x="3895731" y="4485164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>
              <a:off x="5584832" y="3199368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>
              <a:off x="5127633" y="3417332"/>
              <a:ext cx="698500" cy="0"/>
            </a:xfrm>
            <a:prstGeom prst="straightConnector1">
              <a:avLst/>
            </a:prstGeom>
            <a:ln>
              <a:solidFill>
                <a:srgbClr val="FF4242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2894187" y="3885169"/>
            <a:ext cx="1036476" cy="1001237"/>
            <a:chOff x="2856087" y="4697969"/>
            <a:chExt cx="1036476" cy="1001237"/>
          </a:xfrm>
        </p:grpSpPr>
        <p:cxnSp>
          <p:nvCxnSpPr>
            <p:cNvPr id="130" name="Straight Arrow Connector 129"/>
            <p:cNvCxnSpPr/>
            <p:nvPr/>
          </p:nvCxnSpPr>
          <p:spPr>
            <a:xfrm flipV="1">
              <a:off x="2886723" y="4697969"/>
              <a:ext cx="1005840" cy="1001237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2856087" y="5039320"/>
              <a:ext cx="434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E</a:t>
              </a:r>
              <a:endParaRPr lang="en-US" i="1" baseline="300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132" name="Straight Arrow Connector 131"/>
          <p:cNvCxnSpPr/>
          <p:nvPr/>
        </p:nvCxnSpPr>
        <p:spPr>
          <a:xfrm flipV="1">
            <a:off x="4006467" y="3902159"/>
            <a:ext cx="0" cy="1001237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3703587" y="1866381"/>
            <a:ext cx="513386" cy="532206"/>
            <a:chOff x="3665487" y="2679181"/>
            <a:chExt cx="513386" cy="532206"/>
          </a:xfrm>
        </p:grpSpPr>
        <p:cxnSp>
          <p:nvCxnSpPr>
            <p:cNvPr id="134" name="Straight Arrow Connector 133"/>
            <p:cNvCxnSpPr/>
            <p:nvPr/>
          </p:nvCxnSpPr>
          <p:spPr>
            <a:xfrm flipV="1">
              <a:off x="3721673" y="2754187"/>
              <a:ext cx="457200" cy="4572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665487" y="2679181"/>
              <a:ext cx="434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J</a:t>
              </a:r>
              <a:endParaRPr lang="en-US" i="1" baseline="30000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3625234" y="2399620"/>
            <a:ext cx="591739" cy="457200"/>
            <a:chOff x="3587134" y="3212420"/>
            <a:chExt cx="591739" cy="457200"/>
          </a:xfrm>
        </p:grpSpPr>
        <p:cxnSp>
          <p:nvCxnSpPr>
            <p:cNvPr id="137" name="Straight Arrow Connector 136"/>
            <p:cNvCxnSpPr/>
            <p:nvPr/>
          </p:nvCxnSpPr>
          <p:spPr>
            <a:xfrm rot="5400000" flipV="1">
              <a:off x="3721673" y="3212420"/>
              <a:ext cx="457200" cy="4572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3587134" y="3295647"/>
              <a:ext cx="434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Q</a:t>
              </a:r>
              <a:endParaRPr lang="en-US" i="1" baseline="30000" dirty="0"/>
            </a:p>
          </p:txBody>
        </p:sp>
      </p:grpSp>
      <p:cxnSp>
        <p:nvCxnSpPr>
          <p:cNvPr id="139" name="Straight Arrow Connector 138"/>
          <p:cNvCxnSpPr/>
          <p:nvPr/>
        </p:nvCxnSpPr>
        <p:spPr>
          <a:xfrm rot="5400000" flipV="1">
            <a:off x="3476247" y="4449291"/>
            <a:ext cx="0" cy="1001237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 Box 33"/>
          <p:cNvSpPr txBox="1">
            <a:spLocks noChangeArrowheads="1"/>
          </p:cNvSpPr>
          <p:nvPr/>
        </p:nvSpPr>
        <p:spPr bwMode="auto">
          <a:xfrm>
            <a:off x="2146300" y="5085145"/>
            <a:ext cx="526573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000" dirty="0" smtClean="0">
                <a:latin typeface="Calibri" pitchFamily="34" charset="0"/>
                <a:ea typeface="MS Mincho" pitchFamily="49" charset="-128"/>
              </a:rPr>
              <a:t>Symmetry broken by </a:t>
            </a:r>
            <a:r>
              <a:rPr lang="en-US" altLang="ja-JP" sz="2000" i="1" dirty="0" smtClean="0">
                <a:latin typeface="Calibri" pitchFamily="34" charset="0"/>
                <a:ea typeface="MS Mincho" pitchFamily="49" charset="-128"/>
              </a:rPr>
              <a:t>band structure anisotropy</a:t>
            </a:r>
            <a:endParaRPr lang="en-US" sz="4400" baseline="-250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2388958" y="1566400"/>
            <a:ext cx="800100" cy="895169"/>
            <a:chOff x="2388958" y="1566400"/>
            <a:chExt cx="800100" cy="895169"/>
          </a:xfrm>
        </p:grpSpPr>
        <p:cxnSp>
          <p:nvCxnSpPr>
            <p:cNvPr id="60" name="Straight Arrow Connector 59"/>
            <p:cNvCxnSpPr/>
            <p:nvPr/>
          </p:nvCxnSpPr>
          <p:spPr>
            <a:xfrm rot="16200000">
              <a:off x="2489446" y="2112319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490558" y="2109916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2821932" y="1566400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388958" y="1711065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2388959" y="1016680"/>
            <a:ext cx="44444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p x n Transverse Thermoelectrics</a:t>
            </a:r>
            <a:endParaRPr lang="en-US" sz="4800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29685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418563" y="1662329"/>
            <a:ext cx="4414836" cy="3352800"/>
          </a:xfrm>
          <a:prstGeom prst="rect">
            <a:avLst/>
          </a:prstGeom>
          <a:solidFill>
            <a:srgbClr val="E7B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 rot="8140943">
            <a:off x="1629098" y="2111456"/>
            <a:ext cx="3394993" cy="701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8140943">
            <a:off x="4277910" y="3778567"/>
            <a:ext cx="3394993" cy="701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8140943">
            <a:off x="1997537" y="1702727"/>
            <a:ext cx="2142441" cy="701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 rot="8140943">
            <a:off x="5352273" y="4107060"/>
            <a:ext cx="2142441" cy="701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8140943">
            <a:off x="6101428" y="4482582"/>
            <a:ext cx="1161455" cy="701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8140943">
            <a:off x="1997372" y="1447282"/>
            <a:ext cx="1161455" cy="701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6085761" y="1295997"/>
            <a:ext cx="513386" cy="532206"/>
            <a:chOff x="3665487" y="2679181"/>
            <a:chExt cx="513386" cy="532206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3721673" y="2754187"/>
              <a:ext cx="457200" cy="4572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665487" y="2679181"/>
              <a:ext cx="434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I</a:t>
              </a:r>
              <a:endParaRPr lang="en-US" i="1" baseline="30000" dirty="0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849585" y="2252173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351110" y="3462464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412089" y="1840468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110626" y="2222500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175067" y="328363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42"/>
                </a:solidFill>
              </a:rPr>
              <a:t>h</a:t>
            </a:r>
            <a:r>
              <a:rPr lang="en-US" baseline="30000" dirty="0" smtClean="0">
                <a:solidFill>
                  <a:srgbClr val="FF4242"/>
                </a:solidFill>
              </a:rPr>
              <a:t>+</a:t>
            </a:r>
            <a:endParaRPr lang="en-US" baseline="30000" dirty="0">
              <a:solidFill>
                <a:srgbClr val="FF4242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852858" y="3458432"/>
            <a:ext cx="434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rot="16200000" flipH="1">
            <a:off x="2654613" y="4176629"/>
            <a:ext cx="698500" cy="0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16200000" flipH="1">
            <a:off x="3907154" y="2990850"/>
            <a:ext cx="698500" cy="0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16200000" flipH="1">
            <a:off x="5215254" y="2692400"/>
            <a:ext cx="698500" cy="0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3538541" y="3487525"/>
            <a:ext cx="698500" cy="0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4713589" y="3698789"/>
            <a:ext cx="698500" cy="0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5215254" y="2462239"/>
            <a:ext cx="698500" cy="0"/>
          </a:xfrm>
          <a:prstGeom prst="straightConnector1">
            <a:avLst/>
          </a:prstGeom>
          <a:ln>
            <a:solidFill>
              <a:srgbClr val="FF4242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81715314"/>
              </p:ext>
            </p:extLst>
          </p:nvPr>
        </p:nvGraphicFramePr>
        <p:xfrm>
          <a:off x="3096010" y="2214821"/>
          <a:ext cx="338328" cy="279443"/>
        </p:xfrm>
        <a:graphic>
          <a:graphicData uri="http://schemas.openxmlformats.org/presentationml/2006/ole">
            <p:oleObj spid="_x0000_s246903" name="Equation" r:id="rId3" imgW="200880" imgH="164520" progId="Equation.3">
              <p:embed/>
            </p:oleObj>
          </a:graphicData>
        </a:graphic>
      </p:graphicFrame>
      <p:grpSp>
        <p:nvGrpSpPr>
          <p:cNvPr id="97" name="Group 96"/>
          <p:cNvGrpSpPr/>
          <p:nvPr/>
        </p:nvGrpSpPr>
        <p:grpSpPr>
          <a:xfrm>
            <a:off x="4988690" y="3055032"/>
            <a:ext cx="591739" cy="457200"/>
            <a:chOff x="3587134" y="3212420"/>
            <a:chExt cx="591739" cy="457200"/>
          </a:xfrm>
        </p:grpSpPr>
        <p:cxnSp>
          <p:nvCxnSpPr>
            <p:cNvPr id="140" name="Straight Arrow Connector 139"/>
            <p:cNvCxnSpPr/>
            <p:nvPr/>
          </p:nvCxnSpPr>
          <p:spPr>
            <a:xfrm rot="5400000" flipV="1">
              <a:off x="3721673" y="3212420"/>
              <a:ext cx="457200" cy="4572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587134" y="3295647"/>
              <a:ext cx="434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Q</a:t>
              </a:r>
              <a:endParaRPr lang="en-US" i="1" baseline="30000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449641" y="1583715"/>
            <a:ext cx="3050259" cy="2840352"/>
            <a:chOff x="2351763" y="1583715"/>
            <a:chExt cx="3050259" cy="2840352"/>
          </a:xfrm>
        </p:grpSpPr>
        <p:sp>
          <p:nvSpPr>
            <p:cNvPr id="145" name="TextBox 144"/>
            <p:cNvSpPr txBox="1"/>
            <p:nvPr/>
          </p:nvSpPr>
          <p:spPr>
            <a:xfrm>
              <a:off x="2351763" y="1583715"/>
              <a:ext cx="434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</a:t>
              </a:r>
              <a:endParaRPr lang="en-US" sz="240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53976" y="3962402"/>
              <a:ext cx="548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</a:t>
              </a:r>
              <a:r>
                <a:rPr lang="en-US" sz="2400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</a:t>
              </a:r>
              <a:endParaRPr lang="en-US" sz="2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56354" y="3912982"/>
            <a:ext cx="800100" cy="895169"/>
            <a:chOff x="2388958" y="1566400"/>
            <a:chExt cx="800100" cy="895169"/>
          </a:xfrm>
        </p:grpSpPr>
        <p:cxnSp>
          <p:nvCxnSpPr>
            <p:cNvPr id="44" name="Straight Arrow Connector 43"/>
            <p:cNvCxnSpPr/>
            <p:nvPr/>
          </p:nvCxnSpPr>
          <p:spPr>
            <a:xfrm rot="16200000">
              <a:off x="2489446" y="2112319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490558" y="2109916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2821932" y="1566400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388958" y="1711065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sp>
        <p:nvSpPr>
          <p:cNvPr id="40" name="Rectangle 39"/>
          <p:cNvSpPr/>
          <p:nvPr/>
        </p:nvSpPr>
        <p:spPr>
          <a:xfrm rot="8104246">
            <a:off x="1890506" y="2591365"/>
            <a:ext cx="3123453" cy="207153"/>
          </a:xfrm>
          <a:prstGeom prst="rect">
            <a:avLst/>
          </a:prstGeom>
          <a:solidFill>
            <a:srgbClr val="94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8104246">
            <a:off x="4081377" y="3833914"/>
            <a:ext cx="3444679" cy="251758"/>
          </a:xfrm>
          <a:prstGeom prst="rect">
            <a:avLst/>
          </a:prstGeom>
          <a:solidFill>
            <a:srgbClr val="FF8E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 rot="5400000">
            <a:off x="986132" y="2765961"/>
            <a:ext cx="2142441" cy="701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5400000">
            <a:off x="5907828" y="3361940"/>
            <a:ext cx="2142441" cy="2913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524050" y="5018218"/>
            <a:ext cx="2142441" cy="2913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 Box 33"/>
          <p:cNvSpPr txBox="1">
            <a:spLocks noChangeArrowheads="1"/>
          </p:cNvSpPr>
          <p:nvPr/>
        </p:nvSpPr>
        <p:spPr bwMode="auto">
          <a:xfrm>
            <a:off x="2146300" y="5110545"/>
            <a:ext cx="526573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000" dirty="0" smtClean="0">
                <a:latin typeface="Calibri" pitchFamily="34" charset="0"/>
                <a:ea typeface="MS Mincho" pitchFamily="49" charset="-128"/>
              </a:rPr>
              <a:t>Symmetry broken by </a:t>
            </a:r>
            <a:r>
              <a:rPr lang="en-US" altLang="ja-JP" sz="2000" i="1" dirty="0" smtClean="0">
                <a:latin typeface="Calibri" pitchFamily="34" charset="0"/>
                <a:ea typeface="MS Mincho" pitchFamily="49" charset="-128"/>
              </a:rPr>
              <a:t>band structure anisotropy</a:t>
            </a:r>
            <a:endParaRPr lang="en-US" sz="4400" baseline="-25000" dirty="0"/>
          </a:p>
        </p:txBody>
      </p:sp>
      <p:sp>
        <p:nvSpPr>
          <p:cNvPr id="53" name="Rectangle 52"/>
          <p:cNvSpPr/>
          <p:nvPr/>
        </p:nvSpPr>
        <p:spPr>
          <a:xfrm>
            <a:off x="3704623" y="1371003"/>
            <a:ext cx="2142441" cy="2913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auto">
          <a:xfrm>
            <a:off x="2388959" y="1016680"/>
            <a:ext cx="44444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altLang="ja-JP" sz="2400" dirty="0" smtClean="0">
                <a:latin typeface="Calibri" pitchFamily="34" charset="0"/>
                <a:ea typeface="MS Mincho" pitchFamily="49" charset="-128"/>
              </a:rPr>
              <a:t>p x n Transverse Thermoelectrics</a:t>
            </a:r>
            <a:endParaRPr lang="en-US" sz="4800" baseline="-25000" dirty="0"/>
          </a:p>
        </p:txBody>
      </p:sp>
      <p:sp>
        <p:nvSpPr>
          <p:cNvPr id="55" name="Rectangle 54"/>
          <p:cNvSpPr/>
          <p:nvPr/>
        </p:nvSpPr>
        <p:spPr>
          <a:xfrm>
            <a:off x="218888" y="5732790"/>
            <a:ext cx="56456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i="1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</a:rPr>
              <a:t>ADVANTAGE:  	Scalable to cm or </a:t>
            </a:r>
            <a:r>
              <a:rPr lang="en-US" altLang="ja-JP" sz="2800" i="1" dirty="0" smtClean="0">
                <a:solidFill>
                  <a:schemeClr val="bg1"/>
                </a:solidFill>
                <a:latin typeface="Symbol" charset="2"/>
                <a:ea typeface="MS Mincho" pitchFamily="49" charset="-128"/>
                <a:cs typeface="Symbol" charset="2"/>
              </a:rPr>
              <a:t>m</a:t>
            </a:r>
            <a:r>
              <a:rPr lang="en-US" altLang="ja-JP" sz="2800" i="1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</a:rPr>
              <a:t>m</a:t>
            </a:r>
          </a:p>
          <a:p>
            <a:r>
              <a:rPr lang="en-US" altLang="ja-JP" sz="2800" i="1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</a:rPr>
              <a:t>	</a:t>
            </a:r>
            <a:r>
              <a:rPr lang="en-US" altLang="ja-JP" sz="2800" i="1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</a:rPr>
              <a:t>				No external B-field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04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1143000" y="2438400"/>
            <a:ext cx="7251700" cy="283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734300" y="4787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30" y="2881592"/>
            <a:ext cx="6720840" cy="1836420"/>
          </a:xfrm>
          <a:prstGeom prst="rect">
            <a:avLst/>
          </a:prstGeom>
        </p:spPr>
      </p:pic>
      <p:cxnSp>
        <p:nvCxnSpPr>
          <p:cNvPr id="192" name="Straight Arrow Connector 191"/>
          <p:cNvCxnSpPr/>
          <p:nvPr/>
        </p:nvCxnSpPr>
        <p:spPr>
          <a:xfrm rot="3069669">
            <a:off x="4720613" y="4099574"/>
            <a:ext cx="908303" cy="1588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rot="8469669">
            <a:off x="4720955" y="4096405"/>
            <a:ext cx="908303" cy="1588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TextBox 456"/>
          <p:cNvSpPr txBox="1">
            <a:spLocks noChangeArrowheads="1"/>
          </p:cNvSpPr>
          <p:nvPr/>
        </p:nvSpPr>
        <p:spPr bwMode="auto">
          <a:xfrm>
            <a:off x="5339257" y="3561208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i="1" baseline="30000" dirty="0">
                <a:latin typeface="Arial" charset="0"/>
                <a:cs typeface="Arial" charset="0"/>
              </a:rPr>
              <a:t>n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sp>
        <p:nvSpPr>
          <p:cNvPr id="195" name="TextBox 457"/>
          <p:cNvSpPr txBox="1">
            <a:spLocks noChangeArrowheads="1"/>
          </p:cNvSpPr>
          <p:nvPr/>
        </p:nvSpPr>
        <p:spPr bwMode="auto">
          <a:xfrm>
            <a:off x="4692567" y="3519946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i="1" baseline="30000" dirty="0">
                <a:latin typeface="Arial" charset="0"/>
                <a:cs typeface="Arial" charset="0"/>
              </a:rPr>
              <a:t>p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cxnSp>
        <p:nvCxnSpPr>
          <p:cNvPr id="198" name="Straight Arrow Connector 197"/>
          <p:cNvCxnSpPr/>
          <p:nvPr/>
        </p:nvCxnSpPr>
        <p:spPr>
          <a:xfrm>
            <a:off x="4191000" y="3761590"/>
            <a:ext cx="0" cy="520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457"/>
          <p:cNvSpPr txBox="1">
            <a:spLocks noChangeArrowheads="1"/>
          </p:cNvSpPr>
          <p:nvPr/>
        </p:nvSpPr>
        <p:spPr bwMode="auto">
          <a:xfrm>
            <a:off x="3619500" y="3978899"/>
            <a:ext cx="141613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aseline="30000" dirty="0" smtClean="0">
                <a:solidFill>
                  <a:srgbClr val="FF0000"/>
                </a:solidFill>
                <a:sym typeface="Symbol"/>
              </a:rPr>
              <a:t></a:t>
            </a:r>
            <a:r>
              <a:rPr lang="en-US" sz="2800" i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</a:t>
            </a:r>
            <a:endParaRPr lang="en-US" sz="2000" i="1" baseline="30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01" name="TextBox 457"/>
          <p:cNvSpPr txBox="1">
            <a:spLocks noChangeArrowheads="1"/>
          </p:cNvSpPr>
          <p:nvPr/>
        </p:nvSpPr>
        <p:spPr bwMode="auto">
          <a:xfrm>
            <a:off x="1356830" y="3811767"/>
            <a:ext cx="54817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baseline="30000" dirty="0" smtClean="0">
                <a:latin typeface="Arial" charset="0"/>
                <a:cs typeface="Arial" charset="0"/>
              </a:rPr>
              <a:t>+V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sp>
        <p:nvSpPr>
          <p:cNvPr id="202" name="TextBox 457"/>
          <p:cNvSpPr txBox="1">
            <a:spLocks noChangeArrowheads="1"/>
          </p:cNvSpPr>
          <p:nvPr/>
        </p:nvSpPr>
        <p:spPr bwMode="auto">
          <a:xfrm>
            <a:off x="7643800" y="3874841"/>
            <a:ext cx="54817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baseline="30000" dirty="0">
                <a:latin typeface="Arial" charset="0"/>
                <a:cs typeface="Arial" charset="0"/>
              </a:rPr>
              <a:t>-</a:t>
            </a:r>
            <a:r>
              <a:rPr lang="en-US" sz="2800" i="1" baseline="30000" dirty="0" smtClean="0">
                <a:latin typeface="Arial" charset="0"/>
                <a:cs typeface="Arial" charset="0"/>
              </a:rPr>
              <a:t>V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>
            <a:off x="3086100" y="4094180"/>
            <a:ext cx="4953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457"/>
          <p:cNvSpPr txBox="1">
            <a:spLocks noChangeArrowheads="1"/>
          </p:cNvSpPr>
          <p:nvPr/>
        </p:nvSpPr>
        <p:spPr bwMode="auto">
          <a:xfrm>
            <a:off x="3149600" y="3801099"/>
            <a:ext cx="36203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endParaRPr lang="en-US" sz="2000" i="1" baseline="30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010255" y="309926"/>
            <a:ext cx="7110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Transverse Seebeck voltage generator</a:t>
            </a:r>
          </a:p>
        </p:txBody>
      </p:sp>
    </p:spTree>
    <p:extLst>
      <p:ext uri="{BB962C8B-B14F-4D97-AF65-F5344CB8AC3E}">
        <p14:creationId xmlns:p14="http://schemas.microsoft.com/office/powerpoint/2010/main" xmlns="" val="4168088426"/>
      </p:ext>
    </p:extLst>
  </p:cSld>
  <p:clrMapOvr>
    <a:masterClrMapping/>
  </p:clrMapOvr>
  <p:transition advTm="2663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About Omics Group conferences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504351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IN" dirty="0"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cs typeface="Times New Roman" pitchFamily="18" charset="0"/>
              </a:rPr>
              <a:t> signed an agreement with more than 1000 International Societies to make healthcare information Open Access. </a:t>
            </a:r>
            <a:r>
              <a:rPr lang="en-IN" dirty="0"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cs typeface="Times New Roman" pitchFamily="18" charset="0"/>
              </a:rPr>
              <a:t> Conferences make the perfect platform for global networking as it brings together renowned speakers and scientists across the globe to a most exciting and memorable scientific event filled with much enlightening interactive sessions, world class exhibitions and poster </a:t>
            </a:r>
            <a:r>
              <a:rPr lang="en-IN" dirty="0" smtClean="0">
                <a:cs typeface="Times New Roman" pitchFamily="18" charset="0"/>
              </a:rPr>
              <a:t>presentations</a:t>
            </a:r>
          </a:p>
          <a:p>
            <a:pPr algn="just"/>
            <a:r>
              <a:rPr lang="en-IN" dirty="0" smtClean="0">
                <a:cs typeface="Times New Roman" pitchFamily="18" charset="0"/>
              </a:rPr>
              <a:t>Omics group has organised 500 conferences, workshops and national symposium across the major cities including SanFrancisco,Omaha,Orlado,Rayleigh,SantaClara,Chicago,Philadelphia,Unitedkingdom,Baltimore,SanAntanio,Dubai,Hyderabad,Bangaluru and Mumbai.</a:t>
            </a:r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68300" y="2298564"/>
            <a:ext cx="8287611" cy="434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11200" y="2895600"/>
            <a:ext cx="7599680" cy="3296920"/>
            <a:chOff x="711200" y="2997200"/>
            <a:chExt cx="7599680" cy="32969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200" y="2997200"/>
              <a:ext cx="7599680" cy="329692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 rot="2714345">
              <a:off x="4503575" y="4603520"/>
              <a:ext cx="620833" cy="610581"/>
              <a:chOff x="1224493" y="3687763"/>
              <a:chExt cx="908303" cy="908303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>
                <a:off x="1224493" y="4143375"/>
                <a:ext cx="908303" cy="1588"/>
              </a:xfrm>
              <a:prstGeom prst="straightConnector1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/>
              <p:cNvCxnSpPr/>
              <p:nvPr/>
            </p:nvCxnSpPr>
            <p:spPr>
              <a:xfrm rot="5400000">
                <a:off x="1222239" y="4141121"/>
                <a:ext cx="908303" cy="1588"/>
              </a:xfrm>
              <a:prstGeom prst="straightConnector1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456"/>
            <p:cNvSpPr txBox="1">
              <a:spLocks noChangeArrowheads="1"/>
            </p:cNvSpPr>
            <p:nvPr/>
          </p:nvSpPr>
          <p:spPr bwMode="auto">
            <a:xfrm>
              <a:off x="4945558" y="4473894"/>
              <a:ext cx="200025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i="1" baseline="30000" dirty="0">
                  <a:latin typeface="Arial" charset="0"/>
                  <a:cs typeface="Arial" charset="0"/>
                </a:rPr>
                <a:t>n</a:t>
              </a:r>
              <a:endParaRPr lang="en-US" sz="2000" i="1" baseline="30000" dirty="0">
                <a:latin typeface="Arial" charset="0"/>
                <a:cs typeface="Arial" charset="0"/>
              </a:endParaRPr>
            </a:p>
          </p:txBody>
        </p:sp>
        <p:sp>
          <p:nvSpPr>
            <p:cNvPr id="11" name="TextBox 457"/>
            <p:cNvSpPr txBox="1">
              <a:spLocks noChangeArrowheads="1"/>
            </p:cNvSpPr>
            <p:nvPr/>
          </p:nvSpPr>
          <p:spPr bwMode="auto">
            <a:xfrm>
              <a:off x="4387768" y="4458032"/>
              <a:ext cx="200025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i="1" baseline="30000" dirty="0">
                  <a:latin typeface="Arial" charset="0"/>
                  <a:cs typeface="Arial" charset="0"/>
                </a:rPr>
                <a:t>p</a:t>
              </a:r>
              <a:endParaRPr lang="en-US" sz="2000" i="1" baseline="30000" dirty="0">
                <a:latin typeface="Arial" charset="0"/>
                <a:cs typeface="Arial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2946400" y="5461000"/>
            <a:ext cx="0" cy="520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55800" y="5784261"/>
            <a:ext cx="4953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457"/>
          <p:cNvSpPr txBox="1">
            <a:spLocks noChangeArrowheads="1"/>
          </p:cNvSpPr>
          <p:nvPr/>
        </p:nvSpPr>
        <p:spPr bwMode="auto">
          <a:xfrm>
            <a:off x="2019300" y="5491180"/>
            <a:ext cx="36203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endParaRPr lang="en-US" sz="2000" i="1" baseline="30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0255" y="309926"/>
            <a:ext cx="7110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Transverse Seebeck voltage generator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120" y="945994"/>
            <a:ext cx="8267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Meander structure: </a:t>
            </a:r>
          </a:p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Arbitrarily large Seebeck voltages </a:t>
            </a:r>
            <a:r>
              <a:rPr lang="en-US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with small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368300" y="6272767"/>
            <a:ext cx="535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H. J. </a:t>
            </a:r>
            <a:r>
              <a:rPr lang="en-US" dirty="0" err="1">
                <a:latin typeface="Arial" charset="0"/>
                <a:cs typeface="Arial" charset="0"/>
              </a:rPr>
              <a:t>Goldsmid</a:t>
            </a:r>
            <a:r>
              <a:rPr lang="en-US" dirty="0">
                <a:latin typeface="Arial" charset="0"/>
                <a:cs typeface="Arial" charset="0"/>
              </a:rPr>
              <a:t>, J. Elec. Mat.,40 5, 1254 (2010).</a:t>
            </a:r>
            <a:endParaRPr lang="en-US" dirty="0"/>
          </a:p>
        </p:txBody>
      </p:sp>
      <p:sp>
        <p:nvSpPr>
          <p:cNvPr id="20" name="TextBox 457"/>
          <p:cNvSpPr txBox="1">
            <a:spLocks noChangeArrowheads="1"/>
          </p:cNvSpPr>
          <p:nvPr/>
        </p:nvSpPr>
        <p:spPr bwMode="auto">
          <a:xfrm>
            <a:off x="2381168" y="5656280"/>
            <a:ext cx="141613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aseline="30000" dirty="0" smtClean="0">
                <a:solidFill>
                  <a:srgbClr val="FF0000"/>
                </a:solidFill>
                <a:sym typeface="Symbol"/>
              </a:rPr>
              <a:t></a:t>
            </a:r>
            <a:r>
              <a:rPr lang="en-US" sz="2800" i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</a:t>
            </a:r>
            <a:endParaRPr lang="en-US" sz="2000" i="1" baseline="30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374794"/>
      </p:ext>
    </p:extLst>
  </p:cSld>
  <p:clrMapOvr>
    <a:masterClrMapping/>
  </p:clrMapOvr>
  <p:transition advTm="2663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825970" y="2438400"/>
            <a:ext cx="7556030" cy="283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734300" y="4787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30" y="2881592"/>
            <a:ext cx="6720840" cy="1836420"/>
          </a:xfrm>
          <a:prstGeom prst="rect">
            <a:avLst/>
          </a:prstGeom>
        </p:spPr>
      </p:pic>
      <p:cxnSp>
        <p:nvCxnSpPr>
          <p:cNvPr id="192" name="Straight Arrow Connector 191"/>
          <p:cNvCxnSpPr/>
          <p:nvPr/>
        </p:nvCxnSpPr>
        <p:spPr>
          <a:xfrm rot="3069669">
            <a:off x="4720613" y="4099574"/>
            <a:ext cx="908303" cy="1588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rot="8469669">
            <a:off x="4720955" y="4096405"/>
            <a:ext cx="908303" cy="1588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TextBox 456"/>
          <p:cNvSpPr txBox="1">
            <a:spLocks noChangeArrowheads="1"/>
          </p:cNvSpPr>
          <p:nvPr/>
        </p:nvSpPr>
        <p:spPr bwMode="auto">
          <a:xfrm>
            <a:off x="5339257" y="3561208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i="1" baseline="30000" dirty="0">
                <a:latin typeface="Arial" charset="0"/>
                <a:cs typeface="Arial" charset="0"/>
              </a:rPr>
              <a:t>n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sp>
        <p:nvSpPr>
          <p:cNvPr id="195" name="TextBox 457"/>
          <p:cNvSpPr txBox="1">
            <a:spLocks noChangeArrowheads="1"/>
          </p:cNvSpPr>
          <p:nvPr/>
        </p:nvSpPr>
        <p:spPr bwMode="auto">
          <a:xfrm>
            <a:off x="4692567" y="3519946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i="1" baseline="30000" dirty="0">
                <a:latin typeface="Arial" charset="0"/>
                <a:cs typeface="Arial" charset="0"/>
              </a:rPr>
              <a:t>p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cxnSp>
        <p:nvCxnSpPr>
          <p:cNvPr id="198" name="Straight Arrow Connector 197"/>
          <p:cNvCxnSpPr/>
          <p:nvPr/>
        </p:nvCxnSpPr>
        <p:spPr>
          <a:xfrm>
            <a:off x="4191000" y="3761590"/>
            <a:ext cx="0" cy="520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457"/>
          <p:cNvSpPr txBox="1">
            <a:spLocks noChangeArrowheads="1"/>
          </p:cNvSpPr>
          <p:nvPr/>
        </p:nvSpPr>
        <p:spPr bwMode="auto">
          <a:xfrm>
            <a:off x="3828968" y="3940799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Q</a:t>
            </a:r>
            <a:endParaRPr lang="en-US" sz="2000" i="1" baseline="30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2340250" y="309926"/>
            <a:ext cx="470463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Transverse Peltier cooler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6100" y="4094180"/>
            <a:ext cx="4953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457"/>
          <p:cNvSpPr txBox="1">
            <a:spLocks noChangeArrowheads="1"/>
          </p:cNvSpPr>
          <p:nvPr/>
        </p:nvSpPr>
        <p:spPr bwMode="auto">
          <a:xfrm>
            <a:off x="3149600" y="3801099"/>
            <a:ext cx="36203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J</a:t>
            </a:r>
            <a:endParaRPr lang="en-US" sz="2000" i="1" baseline="30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331345"/>
      </p:ext>
    </p:extLst>
  </p:cSld>
  <p:clrMapOvr>
    <a:masterClrMapping/>
  </p:clrMapOvr>
  <p:transition advTm="2663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5970" y="2438400"/>
            <a:ext cx="7556030" cy="283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30" y="2770055"/>
            <a:ext cx="6720840" cy="194795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3069669">
            <a:off x="4720613" y="3858274"/>
            <a:ext cx="908303" cy="1588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8469669">
            <a:off x="4720955" y="3855105"/>
            <a:ext cx="908303" cy="1588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456"/>
          <p:cNvSpPr txBox="1">
            <a:spLocks noChangeArrowheads="1"/>
          </p:cNvSpPr>
          <p:nvPr/>
        </p:nvSpPr>
        <p:spPr bwMode="auto">
          <a:xfrm>
            <a:off x="5339257" y="3319908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i="1" baseline="30000" dirty="0">
                <a:latin typeface="Arial" charset="0"/>
                <a:cs typeface="Arial" charset="0"/>
              </a:rPr>
              <a:t>n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sp>
        <p:nvSpPr>
          <p:cNvPr id="11" name="TextBox 457"/>
          <p:cNvSpPr txBox="1">
            <a:spLocks noChangeArrowheads="1"/>
          </p:cNvSpPr>
          <p:nvPr/>
        </p:nvSpPr>
        <p:spPr bwMode="auto">
          <a:xfrm>
            <a:off x="4692567" y="3278646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i="1" baseline="30000" dirty="0">
                <a:latin typeface="Arial" charset="0"/>
                <a:cs typeface="Arial" charset="0"/>
              </a:rPr>
              <a:t>p</a:t>
            </a:r>
            <a:endParaRPr lang="en-US" sz="2000" i="1" baseline="30000" dirty="0">
              <a:latin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91000" y="3520290"/>
            <a:ext cx="0" cy="520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457"/>
          <p:cNvSpPr txBox="1">
            <a:spLocks noChangeArrowheads="1"/>
          </p:cNvSpPr>
          <p:nvPr/>
        </p:nvSpPr>
        <p:spPr bwMode="auto">
          <a:xfrm>
            <a:off x="3828968" y="3699499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Q</a:t>
            </a:r>
            <a:endParaRPr lang="en-US" sz="2000" i="1" baseline="30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86100" y="3852880"/>
            <a:ext cx="4953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457"/>
          <p:cNvSpPr txBox="1">
            <a:spLocks noChangeArrowheads="1"/>
          </p:cNvSpPr>
          <p:nvPr/>
        </p:nvSpPr>
        <p:spPr bwMode="auto">
          <a:xfrm>
            <a:off x="3149600" y="3559799"/>
            <a:ext cx="36203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J</a:t>
            </a:r>
            <a:endParaRPr lang="en-US" sz="2000" i="1" baseline="30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120" y="945994"/>
            <a:ext cx="798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Exponential Taper: </a:t>
            </a:r>
          </a:p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Arbitrarily large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with finite current </a:t>
            </a:r>
            <a:r>
              <a:rPr lang="en-US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J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40250" y="309926"/>
            <a:ext cx="470463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Transverse Peltier cooler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5970" y="4901168"/>
            <a:ext cx="589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C. F. </a:t>
            </a:r>
            <a:r>
              <a:rPr lang="en-US" dirty="0" err="1">
                <a:latin typeface="Arial" charset="0"/>
                <a:cs typeface="Arial" charset="0"/>
              </a:rPr>
              <a:t>Kooi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i="1" dirty="0">
                <a:latin typeface="Arial" charset="0"/>
                <a:cs typeface="Arial" charset="0"/>
              </a:rPr>
              <a:t>et al.</a:t>
            </a:r>
            <a:r>
              <a:rPr lang="en-US" dirty="0">
                <a:latin typeface="Arial" charset="0"/>
                <a:cs typeface="Arial" charset="0"/>
              </a:rPr>
              <a:t>, Appl. Phys. 34, 1735 (1963)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6078550"/>
      </p:ext>
    </p:extLst>
  </p:cSld>
  <p:clrMapOvr>
    <a:masterClrMapping/>
  </p:clrMapOvr>
  <p:transition advTm="2663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0059" y="2925417"/>
            <a:ext cx="7498080" cy="2590800"/>
          </a:xfrm>
          <a:prstGeom prst="rect">
            <a:avLst/>
          </a:prstGeom>
          <a:solidFill>
            <a:srgbClr val="D7C2D5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963432" y="5128625"/>
            <a:ext cx="749808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63432" y="4771418"/>
            <a:ext cx="749808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63432" y="4414212"/>
            <a:ext cx="749808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63432" y="4057006"/>
            <a:ext cx="749808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63432" y="3699800"/>
            <a:ext cx="749808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63432" y="3342594"/>
            <a:ext cx="749808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990600" y="1550469"/>
            <a:ext cx="7469204" cy="1116531"/>
          </a:xfrm>
          <a:custGeom>
            <a:avLst/>
            <a:gdLst>
              <a:gd name="connsiteX0" fmla="*/ 0 w 7469204"/>
              <a:gd name="connsiteY0" fmla="*/ 1087655 h 1116531"/>
              <a:gd name="connsiteX1" fmla="*/ 904774 w 7469204"/>
              <a:gd name="connsiteY1" fmla="*/ 1116531 h 1116531"/>
              <a:gd name="connsiteX2" fmla="*/ 1001027 w 7469204"/>
              <a:gd name="connsiteY2" fmla="*/ 943276 h 1116531"/>
              <a:gd name="connsiteX3" fmla="*/ 1135781 w 7469204"/>
              <a:gd name="connsiteY3" fmla="*/ 818148 h 1116531"/>
              <a:gd name="connsiteX4" fmla="*/ 1241659 w 7469204"/>
              <a:gd name="connsiteY4" fmla="*/ 750771 h 1116531"/>
              <a:gd name="connsiteX5" fmla="*/ 1376412 w 7469204"/>
              <a:gd name="connsiteY5" fmla="*/ 683394 h 1116531"/>
              <a:gd name="connsiteX6" fmla="*/ 1540042 w 7469204"/>
              <a:gd name="connsiteY6" fmla="*/ 625642 h 1116531"/>
              <a:gd name="connsiteX7" fmla="*/ 1742172 w 7469204"/>
              <a:gd name="connsiteY7" fmla="*/ 558266 h 1116531"/>
              <a:gd name="connsiteX8" fmla="*/ 1982804 w 7469204"/>
              <a:gd name="connsiteY8" fmla="*/ 500514 h 1116531"/>
              <a:gd name="connsiteX9" fmla="*/ 2300437 w 7469204"/>
              <a:gd name="connsiteY9" fmla="*/ 423512 h 1116531"/>
              <a:gd name="connsiteX10" fmla="*/ 2618071 w 7469204"/>
              <a:gd name="connsiteY10" fmla="*/ 394636 h 1116531"/>
              <a:gd name="connsiteX11" fmla="*/ 3031957 w 7469204"/>
              <a:gd name="connsiteY11" fmla="*/ 336884 h 1116531"/>
              <a:gd name="connsiteX12" fmla="*/ 3291840 w 7469204"/>
              <a:gd name="connsiteY12" fmla="*/ 336884 h 1116531"/>
              <a:gd name="connsiteX13" fmla="*/ 3792353 w 7469204"/>
              <a:gd name="connsiteY13" fmla="*/ 327259 h 1116531"/>
              <a:gd name="connsiteX14" fmla="*/ 4109987 w 7469204"/>
              <a:gd name="connsiteY14" fmla="*/ 336884 h 1116531"/>
              <a:gd name="connsiteX15" fmla="*/ 4417995 w 7469204"/>
              <a:gd name="connsiteY15" fmla="*/ 346510 h 1116531"/>
              <a:gd name="connsiteX16" fmla="*/ 4822256 w 7469204"/>
              <a:gd name="connsiteY16" fmla="*/ 394636 h 1116531"/>
              <a:gd name="connsiteX17" fmla="*/ 5168766 w 7469204"/>
              <a:gd name="connsiteY17" fmla="*/ 442762 h 1116531"/>
              <a:gd name="connsiteX18" fmla="*/ 5428648 w 7469204"/>
              <a:gd name="connsiteY18" fmla="*/ 510139 h 1116531"/>
              <a:gd name="connsiteX19" fmla="*/ 5698155 w 7469204"/>
              <a:gd name="connsiteY19" fmla="*/ 577516 h 1116531"/>
              <a:gd name="connsiteX20" fmla="*/ 5929162 w 7469204"/>
              <a:gd name="connsiteY20" fmla="*/ 654518 h 1116531"/>
              <a:gd name="connsiteX21" fmla="*/ 6150543 w 7469204"/>
              <a:gd name="connsiteY21" fmla="*/ 760396 h 1116531"/>
              <a:gd name="connsiteX22" fmla="*/ 6275671 w 7469204"/>
              <a:gd name="connsiteY22" fmla="*/ 837398 h 1116531"/>
              <a:gd name="connsiteX23" fmla="*/ 6381549 w 7469204"/>
              <a:gd name="connsiteY23" fmla="*/ 933651 h 1116531"/>
              <a:gd name="connsiteX24" fmla="*/ 6429675 w 7469204"/>
              <a:gd name="connsiteY24" fmla="*/ 1010653 h 1116531"/>
              <a:gd name="connsiteX25" fmla="*/ 6487427 w 7469204"/>
              <a:gd name="connsiteY25" fmla="*/ 1068404 h 1116531"/>
              <a:gd name="connsiteX26" fmla="*/ 6497052 w 7469204"/>
              <a:gd name="connsiteY26" fmla="*/ 1087655 h 1116531"/>
              <a:gd name="connsiteX27" fmla="*/ 7469204 w 7469204"/>
              <a:gd name="connsiteY27" fmla="*/ 1087655 h 1116531"/>
              <a:gd name="connsiteX28" fmla="*/ 7401827 w 7469204"/>
              <a:gd name="connsiteY28" fmla="*/ 914400 h 1116531"/>
              <a:gd name="connsiteX29" fmla="*/ 7267073 w 7469204"/>
              <a:gd name="connsiteY29" fmla="*/ 750771 h 1116531"/>
              <a:gd name="connsiteX30" fmla="*/ 7093819 w 7469204"/>
              <a:gd name="connsiteY30" fmla="*/ 635268 h 1116531"/>
              <a:gd name="connsiteX31" fmla="*/ 6833936 w 7469204"/>
              <a:gd name="connsiteY31" fmla="*/ 500514 h 1116531"/>
              <a:gd name="connsiteX32" fmla="*/ 6545179 w 7469204"/>
              <a:gd name="connsiteY32" fmla="*/ 394636 h 1116531"/>
              <a:gd name="connsiteX33" fmla="*/ 6294922 w 7469204"/>
              <a:gd name="connsiteY33" fmla="*/ 308009 h 1116531"/>
              <a:gd name="connsiteX34" fmla="*/ 6035040 w 7469204"/>
              <a:gd name="connsiteY34" fmla="*/ 240632 h 1116531"/>
              <a:gd name="connsiteX35" fmla="*/ 5640404 w 7469204"/>
              <a:gd name="connsiteY35" fmla="*/ 163630 h 1116531"/>
              <a:gd name="connsiteX36" fmla="*/ 5197642 w 7469204"/>
              <a:gd name="connsiteY36" fmla="*/ 86628 h 1116531"/>
              <a:gd name="connsiteX37" fmla="*/ 4841507 w 7469204"/>
              <a:gd name="connsiteY37" fmla="*/ 57752 h 1116531"/>
              <a:gd name="connsiteX38" fmla="*/ 4273616 w 7469204"/>
              <a:gd name="connsiteY38" fmla="*/ 9626 h 1116531"/>
              <a:gd name="connsiteX39" fmla="*/ 3984859 w 7469204"/>
              <a:gd name="connsiteY39" fmla="*/ 0 h 1116531"/>
              <a:gd name="connsiteX40" fmla="*/ 3359216 w 7469204"/>
              <a:gd name="connsiteY40" fmla="*/ 0 h 1116531"/>
              <a:gd name="connsiteX41" fmla="*/ 2820202 w 7469204"/>
              <a:gd name="connsiteY41" fmla="*/ 38501 h 1116531"/>
              <a:gd name="connsiteX42" fmla="*/ 2310063 w 7469204"/>
              <a:gd name="connsiteY42" fmla="*/ 77002 h 1116531"/>
              <a:gd name="connsiteX43" fmla="*/ 1703671 w 7469204"/>
              <a:gd name="connsiteY43" fmla="*/ 182880 h 1116531"/>
              <a:gd name="connsiteX44" fmla="*/ 1203157 w 7469204"/>
              <a:gd name="connsiteY44" fmla="*/ 308009 h 1116531"/>
              <a:gd name="connsiteX45" fmla="*/ 760395 w 7469204"/>
              <a:gd name="connsiteY45" fmla="*/ 442762 h 1116531"/>
              <a:gd name="connsiteX46" fmla="*/ 442762 w 7469204"/>
              <a:gd name="connsiteY46" fmla="*/ 625642 h 1116531"/>
              <a:gd name="connsiteX47" fmla="*/ 231006 w 7469204"/>
              <a:gd name="connsiteY47" fmla="*/ 770021 h 1116531"/>
              <a:gd name="connsiteX48" fmla="*/ 96252 w 7469204"/>
              <a:gd name="connsiteY48" fmla="*/ 914400 h 1116531"/>
              <a:gd name="connsiteX49" fmla="*/ 28875 w 7469204"/>
              <a:gd name="connsiteY49" fmla="*/ 991402 h 1116531"/>
              <a:gd name="connsiteX50" fmla="*/ 0 w 7469204"/>
              <a:gd name="connsiteY50" fmla="*/ 1087655 h 111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469204" h="1116531">
                <a:moveTo>
                  <a:pt x="0" y="1087655"/>
                </a:moveTo>
                <a:lnTo>
                  <a:pt x="904774" y="1116531"/>
                </a:lnTo>
                <a:lnTo>
                  <a:pt x="1001027" y="943276"/>
                </a:lnTo>
                <a:lnTo>
                  <a:pt x="1135781" y="818148"/>
                </a:lnTo>
                <a:lnTo>
                  <a:pt x="1241659" y="750771"/>
                </a:lnTo>
                <a:lnTo>
                  <a:pt x="1376412" y="683394"/>
                </a:lnTo>
                <a:lnTo>
                  <a:pt x="1540042" y="625642"/>
                </a:lnTo>
                <a:lnTo>
                  <a:pt x="1742172" y="558266"/>
                </a:lnTo>
                <a:lnTo>
                  <a:pt x="1982804" y="500514"/>
                </a:lnTo>
                <a:lnTo>
                  <a:pt x="2300437" y="423512"/>
                </a:lnTo>
                <a:lnTo>
                  <a:pt x="2618071" y="394636"/>
                </a:lnTo>
                <a:lnTo>
                  <a:pt x="3031957" y="336884"/>
                </a:lnTo>
                <a:lnTo>
                  <a:pt x="3291840" y="336884"/>
                </a:lnTo>
                <a:lnTo>
                  <a:pt x="3792353" y="327259"/>
                </a:lnTo>
                <a:lnTo>
                  <a:pt x="4109987" y="336884"/>
                </a:lnTo>
                <a:lnTo>
                  <a:pt x="4417995" y="346510"/>
                </a:lnTo>
                <a:lnTo>
                  <a:pt x="4822256" y="394636"/>
                </a:lnTo>
                <a:lnTo>
                  <a:pt x="5168766" y="442762"/>
                </a:lnTo>
                <a:lnTo>
                  <a:pt x="5428648" y="510139"/>
                </a:lnTo>
                <a:lnTo>
                  <a:pt x="5698155" y="577516"/>
                </a:lnTo>
                <a:lnTo>
                  <a:pt x="5929162" y="654518"/>
                </a:lnTo>
                <a:lnTo>
                  <a:pt x="6150543" y="760396"/>
                </a:lnTo>
                <a:lnTo>
                  <a:pt x="6275671" y="837398"/>
                </a:lnTo>
                <a:lnTo>
                  <a:pt x="6381549" y="933651"/>
                </a:lnTo>
                <a:lnTo>
                  <a:pt x="6429675" y="1010653"/>
                </a:lnTo>
                <a:lnTo>
                  <a:pt x="6487427" y="1068404"/>
                </a:lnTo>
                <a:lnTo>
                  <a:pt x="6497052" y="1087655"/>
                </a:lnTo>
                <a:lnTo>
                  <a:pt x="7469204" y="1087655"/>
                </a:lnTo>
                <a:lnTo>
                  <a:pt x="7401827" y="914400"/>
                </a:lnTo>
                <a:lnTo>
                  <a:pt x="7267073" y="750771"/>
                </a:lnTo>
                <a:lnTo>
                  <a:pt x="7093819" y="635268"/>
                </a:lnTo>
                <a:lnTo>
                  <a:pt x="6833936" y="500514"/>
                </a:lnTo>
                <a:lnTo>
                  <a:pt x="6545179" y="394636"/>
                </a:lnTo>
                <a:lnTo>
                  <a:pt x="6294922" y="308009"/>
                </a:lnTo>
                <a:lnTo>
                  <a:pt x="6035040" y="240632"/>
                </a:lnTo>
                <a:lnTo>
                  <a:pt x="5640404" y="163630"/>
                </a:lnTo>
                <a:lnTo>
                  <a:pt x="5197642" y="86628"/>
                </a:lnTo>
                <a:lnTo>
                  <a:pt x="4841507" y="57752"/>
                </a:lnTo>
                <a:lnTo>
                  <a:pt x="4273616" y="9626"/>
                </a:lnTo>
                <a:lnTo>
                  <a:pt x="3984859" y="0"/>
                </a:lnTo>
                <a:lnTo>
                  <a:pt x="3359216" y="0"/>
                </a:lnTo>
                <a:lnTo>
                  <a:pt x="2820202" y="38501"/>
                </a:lnTo>
                <a:lnTo>
                  <a:pt x="2310063" y="77002"/>
                </a:lnTo>
                <a:lnTo>
                  <a:pt x="1703671" y="182880"/>
                </a:lnTo>
                <a:lnTo>
                  <a:pt x="1203157" y="308009"/>
                </a:lnTo>
                <a:lnTo>
                  <a:pt x="760395" y="442762"/>
                </a:lnTo>
                <a:lnTo>
                  <a:pt x="442762" y="625642"/>
                </a:lnTo>
                <a:lnTo>
                  <a:pt x="231006" y="770021"/>
                </a:lnTo>
                <a:lnTo>
                  <a:pt x="96252" y="914400"/>
                </a:lnTo>
                <a:lnTo>
                  <a:pt x="28875" y="991402"/>
                </a:lnTo>
                <a:lnTo>
                  <a:pt x="0" y="1087655"/>
                </a:lnTo>
                <a:close/>
              </a:path>
            </a:pathLst>
          </a:custGeom>
          <a:solidFill>
            <a:srgbClr val="FF4F3C"/>
          </a:solidFill>
          <a:ln>
            <a:noFill/>
          </a:ln>
          <a:scene3d>
            <a:camera prst="orthographicFront">
              <a:rot lat="20999999" lon="0" rev="0"/>
            </a:camera>
            <a:lightRig rig="threePt" dir="t"/>
          </a:scene3d>
          <a:sp3d extrusionH="1828800" contourW="12700">
            <a:extrusionClr>
              <a:srgbClr val="FF656D"/>
            </a:extrusionClr>
            <a:contourClr>
              <a:srgbClr val="8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661451"/>
            <a:ext cx="2667000" cy="8382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00476" y="4668078"/>
            <a:ext cx="2667000" cy="838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5511801"/>
            <a:ext cx="914400" cy="228600"/>
          </a:xfrm>
          <a:prstGeom prst="rect">
            <a:avLst/>
          </a:prstGeom>
          <a:solidFill>
            <a:srgbClr val="FF4F3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888435" y="2156791"/>
            <a:ext cx="5575852" cy="775252"/>
          </a:xfrm>
          <a:custGeom>
            <a:avLst/>
            <a:gdLst>
              <a:gd name="connsiteX0" fmla="*/ 0 w 5575852"/>
              <a:gd name="connsiteY0" fmla="*/ 775252 h 775252"/>
              <a:gd name="connsiteX1" fmla="*/ 964095 w 5575852"/>
              <a:gd name="connsiteY1" fmla="*/ 765313 h 775252"/>
              <a:gd name="connsiteX2" fmla="*/ 1083365 w 5575852"/>
              <a:gd name="connsiteY2" fmla="*/ 596348 h 775252"/>
              <a:gd name="connsiteX3" fmla="*/ 1341782 w 5575852"/>
              <a:gd name="connsiteY3" fmla="*/ 447261 h 775252"/>
              <a:gd name="connsiteX4" fmla="*/ 1699591 w 5575852"/>
              <a:gd name="connsiteY4" fmla="*/ 337931 h 775252"/>
              <a:gd name="connsiteX5" fmla="*/ 2097156 w 5575852"/>
              <a:gd name="connsiteY5" fmla="*/ 258418 h 775252"/>
              <a:gd name="connsiteX6" fmla="*/ 2594113 w 5575852"/>
              <a:gd name="connsiteY6" fmla="*/ 228600 h 775252"/>
              <a:gd name="connsiteX7" fmla="*/ 3190461 w 5575852"/>
              <a:gd name="connsiteY7" fmla="*/ 218661 h 775252"/>
              <a:gd name="connsiteX8" fmla="*/ 3747052 w 5575852"/>
              <a:gd name="connsiteY8" fmla="*/ 268357 h 775252"/>
              <a:gd name="connsiteX9" fmla="*/ 4313582 w 5575852"/>
              <a:gd name="connsiteY9" fmla="*/ 417444 h 775252"/>
              <a:gd name="connsiteX10" fmla="*/ 4641574 w 5575852"/>
              <a:gd name="connsiteY10" fmla="*/ 566531 h 775252"/>
              <a:gd name="connsiteX11" fmla="*/ 4750904 w 5575852"/>
              <a:gd name="connsiteY11" fmla="*/ 655983 h 775252"/>
              <a:gd name="connsiteX12" fmla="*/ 4830417 w 5575852"/>
              <a:gd name="connsiteY12" fmla="*/ 765313 h 775252"/>
              <a:gd name="connsiteX13" fmla="*/ 5575852 w 5575852"/>
              <a:gd name="connsiteY13" fmla="*/ 775252 h 775252"/>
              <a:gd name="connsiteX14" fmla="*/ 5506278 w 5575852"/>
              <a:gd name="connsiteY14" fmla="*/ 636105 h 775252"/>
              <a:gd name="connsiteX15" fmla="*/ 5267739 w 5575852"/>
              <a:gd name="connsiteY15" fmla="*/ 457200 h 775252"/>
              <a:gd name="connsiteX16" fmla="*/ 4979504 w 5575852"/>
              <a:gd name="connsiteY16" fmla="*/ 327992 h 775252"/>
              <a:gd name="connsiteX17" fmla="*/ 4552122 w 5575852"/>
              <a:gd name="connsiteY17" fmla="*/ 188844 h 775252"/>
              <a:gd name="connsiteX18" fmla="*/ 4025348 w 5575852"/>
              <a:gd name="connsiteY18" fmla="*/ 89452 h 775252"/>
              <a:gd name="connsiteX19" fmla="*/ 3468756 w 5575852"/>
              <a:gd name="connsiteY19" fmla="*/ 29818 h 775252"/>
              <a:gd name="connsiteX20" fmla="*/ 2643808 w 5575852"/>
              <a:gd name="connsiteY20" fmla="*/ 0 h 775252"/>
              <a:gd name="connsiteX21" fmla="*/ 1808922 w 5575852"/>
              <a:gd name="connsiteY21" fmla="*/ 59635 h 775252"/>
              <a:gd name="connsiteX22" fmla="*/ 1043608 w 5575852"/>
              <a:gd name="connsiteY22" fmla="*/ 178905 h 775252"/>
              <a:gd name="connsiteX23" fmla="*/ 467139 w 5575852"/>
              <a:gd name="connsiteY23" fmla="*/ 357809 h 775252"/>
              <a:gd name="connsiteX24" fmla="*/ 238539 w 5575852"/>
              <a:gd name="connsiteY24" fmla="*/ 487018 h 775252"/>
              <a:gd name="connsiteX25" fmla="*/ 99391 w 5575852"/>
              <a:gd name="connsiteY25" fmla="*/ 626166 h 775252"/>
              <a:gd name="connsiteX26" fmla="*/ 0 w 5575852"/>
              <a:gd name="connsiteY26" fmla="*/ 775252 h 77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75852" h="775252">
                <a:moveTo>
                  <a:pt x="0" y="775252"/>
                </a:moveTo>
                <a:lnTo>
                  <a:pt x="964095" y="765313"/>
                </a:lnTo>
                <a:lnTo>
                  <a:pt x="1083365" y="596348"/>
                </a:lnTo>
                <a:lnTo>
                  <a:pt x="1341782" y="447261"/>
                </a:lnTo>
                <a:lnTo>
                  <a:pt x="1699591" y="337931"/>
                </a:lnTo>
                <a:lnTo>
                  <a:pt x="2097156" y="258418"/>
                </a:lnTo>
                <a:lnTo>
                  <a:pt x="2594113" y="228600"/>
                </a:lnTo>
                <a:lnTo>
                  <a:pt x="3190461" y="218661"/>
                </a:lnTo>
                <a:lnTo>
                  <a:pt x="3747052" y="268357"/>
                </a:lnTo>
                <a:lnTo>
                  <a:pt x="4313582" y="417444"/>
                </a:lnTo>
                <a:lnTo>
                  <a:pt x="4641574" y="566531"/>
                </a:lnTo>
                <a:lnTo>
                  <a:pt x="4750904" y="655983"/>
                </a:lnTo>
                <a:lnTo>
                  <a:pt x="4830417" y="765313"/>
                </a:lnTo>
                <a:lnTo>
                  <a:pt x="5575852" y="775252"/>
                </a:lnTo>
                <a:lnTo>
                  <a:pt x="5506278" y="636105"/>
                </a:lnTo>
                <a:lnTo>
                  <a:pt x="5267739" y="457200"/>
                </a:lnTo>
                <a:lnTo>
                  <a:pt x="4979504" y="327992"/>
                </a:lnTo>
                <a:lnTo>
                  <a:pt x="4552122" y="188844"/>
                </a:lnTo>
                <a:lnTo>
                  <a:pt x="4025348" y="89452"/>
                </a:lnTo>
                <a:lnTo>
                  <a:pt x="3468756" y="29818"/>
                </a:lnTo>
                <a:lnTo>
                  <a:pt x="2643808" y="0"/>
                </a:lnTo>
                <a:lnTo>
                  <a:pt x="1808922" y="59635"/>
                </a:lnTo>
                <a:lnTo>
                  <a:pt x="1043608" y="178905"/>
                </a:lnTo>
                <a:lnTo>
                  <a:pt x="467139" y="357809"/>
                </a:lnTo>
                <a:lnTo>
                  <a:pt x="238539" y="487018"/>
                </a:lnTo>
                <a:lnTo>
                  <a:pt x="99391" y="626166"/>
                </a:lnTo>
                <a:lnTo>
                  <a:pt x="0" y="77525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65120" y="2365514"/>
            <a:ext cx="3866322" cy="1480930"/>
          </a:xfrm>
          <a:custGeom>
            <a:avLst/>
            <a:gdLst>
              <a:gd name="connsiteX0" fmla="*/ 0 w 3866322"/>
              <a:gd name="connsiteY0" fmla="*/ 576470 h 1480930"/>
              <a:gd name="connsiteX1" fmla="*/ 139148 w 3866322"/>
              <a:gd name="connsiteY1" fmla="*/ 377687 h 1480930"/>
              <a:gd name="connsiteX2" fmla="*/ 337930 w 3866322"/>
              <a:gd name="connsiteY2" fmla="*/ 258417 h 1480930"/>
              <a:gd name="connsiteX3" fmla="*/ 556591 w 3866322"/>
              <a:gd name="connsiteY3" fmla="*/ 188844 h 1480930"/>
              <a:gd name="connsiteX4" fmla="*/ 795130 w 3866322"/>
              <a:gd name="connsiteY4" fmla="*/ 109330 h 1480930"/>
              <a:gd name="connsiteX5" fmla="*/ 1063487 w 3866322"/>
              <a:gd name="connsiteY5" fmla="*/ 69574 h 1480930"/>
              <a:gd name="connsiteX6" fmla="*/ 1401417 w 3866322"/>
              <a:gd name="connsiteY6" fmla="*/ 19878 h 1480930"/>
              <a:gd name="connsiteX7" fmla="*/ 1719470 w 3866322"/>
              <a:gd name="connsiteY7" fmla="*/ 0 h 1480930"/>
              <a:gd name="connsiteX8" fmla="*/ 2186609 w 3866322"/>
              <a:gd name="connsiteY8" fmla="*/ 9939 h 1480930"/>
              <a:gd name="connsiteX9" fmla="*/ 2663687 w 3866322"/>
              <a:gd name="connsiteY9" fmla="*/ 49696 h 1480930"/>
              <a:gd name="connsiteX10" fmla="*/ 2951922 w 3866322"/>
              <a:gd name="connsiteY10" fmla="*/ 109330 h 1480930"/>
              <a:gd name="connsiteX11" fmla="*/ 3230217 w 3866322"/>
              <a:gd name="connsiteY11" fmla="*/ 178904 h 1480930"/>
              <a:gd name="connsiteX12" fmla="*/ 3409122 w 3866322"/>
              <a:gd name="connsiteY12" fmla="*/ 238539 h 1480930"/>
              <a:gd name="connsiteX13" fmla="*/ 3707296 w 3866322"/>
              <a:gd name="connsiteY13" fmla="*/ 367748 h 1480930"/>
              <a:gd name="connsiteX14" fmla="*/ 3836504 w 3866322"/>
              <a:gd name="connsiteY14" fmla="*/ 496957 h 1480930"/>
              <a:gd name="connsiteX15" fmla="*/ 3866322 w 3866322"/>
              <a:gd name="connsiteY15" fmla="*/ 566530 h 1480930"/>
              <a:gd name="connsiteX16" fmla="*/ 3617844 w 3866322"/>
              <a:gd name="connsiteY16" fmla="*/ 815009 h 1480930"/>
              <a:gd name="connsiteX17" fmla="*/ 3309730 w 3866322"/>
              <a:gd name="connsiteY17" fmla="*/ 1013791 h 1480930"/>
              <a:gd name="connsiteX18" fmla="*/ 3091070 w 3866322"/>
              <a:gd name="connsiteY18" fmla="*/ 1162878 h 1480930"/>
              <a:gd name="connsiteX19" fmla="*/ 2753139 w 3866322"/>
              <a:gd name="connsiteY19" fmla="*/ 1321904 h 1480930"/>
              <a:gd name="connsiteX20" fmla="*/ 2415209 w 3866322"/>
              <a:gd name="connsiteY20" fmla="*/ 1421296 h 1480930"/>
              <a:gd name="connsiteX21" fmla="*/ 2156791 w 3866322"/>
              <a:gd name="connsiteY21" fmla="*/ 1470991 h 1480930"/>
              <a:gd name="connsiteX22" fmla="*/ 1878496 w 3866322"/>
              <a:gd name="connsiteY22" fmla="*/ 1480930 h 1480930"/>
              <a:gd name="connsiteX23" fmla="*/ 1441174 w 3866322"/>
              <a:gd name="connsiteY23" fmla="*/ 1421296 h 1480930"/>
              <a:gd name="connsiteX24" fmla="*/ 1083365 w 3866322"/>
              <a:gd name="connsiteY24" fmla="*/ 1292087 h 1480930"/>
              <a:gd name="connsiteX25" fmla="*/ 755374 w 3866322"/>
              <a:gd name="connsiteY25" fmla="*/ 1123122 h 1480930"/>
              <a:gd name="connsiteX26" fmla="*/ 457200 w 3866322"/>
              <a:gd name="connsiteY26" fmla="*/ 934278 h 1480930"/>
              <a:gd name="connsiteX27" fmla="*/ 198783 w 3866322"/>
              <a:gd name="connsiteY27" fmla="*/ 725557 h 1480930"/>
              <a:gd name="connsiteX28" fmla="*/ 0 w 3866322"/>
              <a:gd name="connsiteY28" fmla="*/ 576470 h 14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66322" h="1480930">
                <a:moveTo>
                  <a:pt x="0" y="576470"/>
                </a:moveTo>
                <a:lnTo>
                  <a:pt x="139148" y="377687"/>
                </a:lnTo>
                <a:lnTo>
                  <a:pt x="337930" y="258417"/>
                </a:lnTo>
                <a:lnTo>
                  <a:pt x="556591" y="188844"/>
                </a:lnTo>
                <a:lnTo>
                  <a:pt x="795130" y="109330"/>
                </a:lnTo>
                <a:lnTo>
                  <a:pt x="1063487" y="69574"/>
                </a:lnTo>
                <a:lnTo>
                  <a:pt x="1401417" y="19878"/>
                </a:lnTo>
                <a:lnTo>
                  <a:pt x="1719470" y="0"/>
                </a:lnTo>
                <a:lnTo>
                  <a:pt x="2186609" y="9939"/>
                </a:lnTo>
                <a:lnTo>
                  <a:pt x="2663687" y="49696"/>
                </a:lnTo>
                <a:lnTo>
                  <a:pt x="2951922" y="109330"/>
                </a:lnTo>
                <a:lnTo>
                  <a:pt x="3230217" y="178904"/>
                </a:lnTo>
                <a:lnTo>
                  <a:pt x="3409122" y="238539"/>
                </a:lnTo>
                <a:lnTo>
                  <a:pt x="3707296" y="367748"/>
                </a:lnTo>
                <a:lnTo>
                  <a:pt x="3836504" y="496957"/>
                </a:lnTo>
                <a:lnTo>
                  <a:pt x="3866322" y="566530"/>
                </a:lnTo>
                <a:lnTo>
                  <a:pt x="3617844" y="815009"/>
                </a:lnTo>
                <a:lnTo>
                  <a:pt x="3309730" y="1013791"/>
                </a:lnTo>
                <a:lnTo>
                  <a:pt x="3091070" y="1162878"/>
                </a:lnTo>
                <a:lnTo>
                  <a:pt x="2753139" y="1321904"/>
                </a:lnTo>
                <a:lnTo>
                  <a:pt x="2415209" y="1421296"/>
                </a:lnTo>
                <a:lnTo>
                  <a:pt x="2156791" y="1470991"/>
                </a:lnTo>
                <a:lnTo>
                  <a:pt x="1878496" y="1480930"/>
                </a:lnTo>
                <a:lnTo>
                  <a:pt x="1441174" y="1421296"/>
                </a:lnTo>
                <a:lnTo>
                  <a:pt x="1083365" y="1292087"/>
                </a:lnTo>
                <a:lnTo>
                  <a:pt x="755374" y="1123122"/>
                </a:lnTo>
                <a:lnTo>
                  <a:pt x="457200" y="934278"/>
                </a:lnTo>
                <a:lnTo>
                  <a:pt x="198783" y="725557"/>
                </a:lnTo>
                <a:lnTo>
                  <a:pt x="0" y="576470"/>
                </a:lnTo>
                <a:close/>
              </a:path>
            </a:pathLst>
          </a:custGeom>
          <a:solidFill>
            <a:srgbClr val="81B4C3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19600" y="3505200"/>
            <a:ext cx="838200" cy="3048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 z="914400" extrusionH="1828800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V="1">
            <a:off x="4719099" y="5029200"/>
            <a:ext cx="5301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76800" y="4419600"/>
            <a:ext cx="4572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410200" y="3886200"/>
            <a:ext cx="5334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172200" y="3352800"/>
            <a:ext cx="7620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114800" y="4419600"/>
            <a:ext cx="4572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581400" y="3886200"/>
            <a:ext cx="5334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667000" y="3352800"/>
            <a:ext cx="7620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676400" y="3048000"/>
            <a:ext cx="762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010400" y="3048000"/>
            <a:ext cx="762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23899" y="5029200"/>
            <a:ext cx="5301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9600" y="5029200"/>
            <a:ext cx="5301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81600" y="4648200"/>
            <a:ext cx="22860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15000" y="4114800"/>
            <a:ext cx="4572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24600" y="3657600"/>
            <a:ext cx="533400" cy="1354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162800" y="3217334"/>
            <a:ext cx="609600" cy="592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flipH="1">
            <a:off x="1676400" y="3200400"/>
            <a:ext cx="2590800" cy="1888066"/>
            <a:chOff x="5334000" y="3369734"/>
            <a:chExt cx="2590800" cy="1888066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334000" y="4800600"/>
              <a:ext cx="228600" cy="45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867400" y="4267200"/>
              <a:ext cx="4572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477000" y="3810000"/>
              <a:ext cx="533400" cy="1354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315200" y="3369734"/>
              <a:ext cx="609600" cy="592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066800" y="3581400"/>
            <a:ext cx="1065996" cy="1014666"/>
            <a:chOff x="6014507" y="1447799"/>
            <a:chExt cx="1065996" cy="1014666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6172200" y="2009774"/>
              <a:ext cx="908303" cy="1588"/>
            </a:xfrm>
            <a:prstGeom prst="straightConnector1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6169946" y="2007520"/>
              <a:ext cx="908303" cy="1588"/>
            </a:xfrm>
            <a:prstGeom prst="straightConnector1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456"/>
            <p:cNvSpPr txBox="1">
              <a:spLocks noChangeArrowheads="1"/>
            </p:cNvSpPr>
            <p:nvPr/>
          </p:nvSpPr>
          <p:spPr bwMode="auto">
            <a:xfrm>
              <a:off x="6606372" y="1447799"/>
              <a:ext cx="200025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i="1" baseline="30000" dirty="0">
                  <a:latin typeface="Arial" charset="0"/>
                  <a:cs typeface="Arial" charset="0"/>
                </a:rPr>
                <a:t>n</a:t>
              </a:r>
              <a:endParaRPr lang="en-US" sz="2000" i="1" baseline="30000" dirty="0">
                <a:latin typeface="Arial" charset="0"/>
                <a:cs typeface="Arial" charset="0"/>
              </a:endParaRPr>
            </a:p>
          </p:txBody>
        </p:sp>
        <p:sp>
          <p:nvSpPr>
            <p:cNvPr id="34" name="TextBox 457"/>
            <p:cNvSpPr txBox="1">
              <a:spLocks noChangeArrowheads="1"/>
            </p:cNvSpPr>
            <p:nvPr/>
          </p:nvSpPr>
          <p:spPr bwMode="auto">
            <a:xfrm>
              <a:off x="6014507" y="1752599"/>
              <a:ext cx="200025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i="1" baseline="30000" dirty="0">
                  <a:latin typeface="Arial" charset="0"/>
                  <a:cs typeface="Arial" charset="0"/>
                </a:rPr>
                <a:t>p</a:t>
              </a:r>
              <a:endParaRPr lang="en-US" sz="2000" i="1" baseline="300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340250" y="309926"/>
            <a:ext cx="416330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Annular Peltier cooler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7120" y="945994"/>
            <a:ext cx="798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Every angle of current takes heat away from center</a:t>
            </a:r>
          </a:p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</a:t>
            </a:r>
            <a:endParaRPr lang="en-US" sz="2800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57"/>
          <p:cNvSpPr txBox="1">
            <a:spLocks noChangeArrowheads="1"/>
          </p:cNvSpPr>
          <p:nvPr/>
        </p:nvSpPr>
        <p:spPr bwMode="auto">
          <a:xfrm>
            <a:off x="5259387" y="4670522"/>
            <a:ext cx="2000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Q</a:t>
            </a:r>
            <a:endParaRPr lang="en-US" sz="2000" i="1" baseline="30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TextBox 457"/>
          <p:cNvSpPr txBox="1">
            <a:spLocks noChangeArrowheads="1"/>
          </p:cNvSpPr>
          <p:nvPr/>
        </p:nvSpPr>
        <p:spPr bwMode="auto">
          <a:xfrm>
            <a:off x="4580019" y="4530822"/>
            <a:ext cx="36203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J</a:t>
            </a:r>
            <a:endParaRPr lang="en-US" sz="2000" i="1" baseline="30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648744"/>
      </p:ext>
    </p:extLst>
  </p:cSld>
  <p:clrMapOvr>
    <a:masterClrMapping/>
  </p:clrMapOvr>
  <p:transition advTm="2663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17500" y="1422400"/>
            <a:ext cx="8623300" cy="5322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616395" y="2080397"/>
            <a:ext cx="2114039" cy="16645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1143000"/>
          </a:xfrm>
        </p:spPr>
        <p:txBody>
          <a:bodyPr>
            <a:normAutofit/>
          </a:bodyPr>
          <a:lstStyle/>
          <a:p>
            <a:r>
              <a:rPr lang="en-US" altLang="ja-JP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p</a:t>
            </a:r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x </a:t>
            </a:r>
            <a:r>
              <a:rPr lang="en-US" altLang="ja-JP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n</a:t>
            </a:r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</a:t>
            </a:r>
            <a:r>
              <a:rPr lang="en-US" dirty="0" smtClean="0">
                <a:solidFill>
                  <a:srgbClr val="FAC090"/>
                </a:solidFill>
              </a:rPr>
              <a:t>Seebeck tensor</a:t>
            </a:r>
            <a:endParaRPr lang="en-US" dirty="0">
              <a:solidFill>
                <a:srgbClr val="FAC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5160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Seebeck Tensor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Electrical conductivity Tensor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Total Seebeck Tensor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02790188"/>
              </p:ext>
            </p:extLst>
          </p:nvPr>
        </p:nvGraphicFramePr>
        <p:xfrm>
          <a:off x="2057400" y="2870200"/>
          <a:ext cx="4373563" cy="874713"/>
        </p:xfrm>
        <a:graphic>
          <a:graphicData uri="http://schemas.openxmlformats.org/presentationml/2006/ole">
            <p:oleObj spid="_x0000_s300361" name="Equation" r:id="rId5" imgW="2412495" imgH="482278" progId="Equation.3">
              <p:embed/>
            </p:oleObj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77523428"/>
              </p:ext>
            </p:extLst>
          </p:nvPr>
        </p:nvGraphicFramePr>
        <p:xfrm>
          <a:off x="2133600" y="1651000"/>
          <a:ext cx="3176587" cy="874713"/>
        </p:xfrm>
        <a:graphic>
          <a:graphicData uri="http://schemas.openxmlformats.org/presentationml/2006/ole">
            <p:oleObj spid="_x0000_s300362" name="Equation" r:id="rId6" imgW="1752187" imgH="482278" progId="Equation.3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26461580"/>
              </p:ext>
            </p:extLst>
          </p:nvPr>
        </p:nvGraphicFramePr>
        <p:xfrm>
          <a:off x="1906588" y="4508500"/>
          <a:ext cx="3221037" cy="941388"/>
        </p:xfrm>
        <a:graphic>
          <a:graphicData uri="http://schemas.openxmlformats.org/presentationml/2006/ole">
            <p:oleObj spid="_x0000_s300363" name="Equation" r:id="rId7" imgW="1650770" imgH="482278" progId="Equation.3">
              <p:embed/>
            </p:oleObj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73757333"/>
              </p:ext>
            </p:extLst>
          </p:nvPr>
        </p:nvGraphicFramePr>
        <p:xfrm>
          <a:off x="2438400" y="4013200"/>
          <a:ext cx="3703637" cy="536575"/>
        </p:xfrm>
        <a:graphic>
          <a:graphicData uri="http://schemas.openxmlformats.org/presentationml/2006/ole">
            <p:oleObj spid="_x0000_s300364" name="Equation" r:id="rId8" imgW="1752187" imgH="254092" progId="Equation.3">
              <p:embed/>
            </p:oleObj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6091851"/>
              </p:ext>
            </p:extLst>
          </p:nvPr>
        </p:nvGraphicFramePr>
        <p:xfrm>
          <a:off x="1431925" y="5591175"/>
          <a:ext cx="4386263" cy="1138238"/>
        </p:xfrm>
        <a:graphic>
          <a:graphicData uri="http://schemas.openxmlformats.org/presentationml/2006/ole">
            <p:oleObj spid="_x0000_s300365" name="Equation" r:id="rId9" imgW="2239920" imgH="576000" progId="Equation.3">
              <p:embed/>
            </p:oleObj>
          </a:graphicData>
        </a:graphic>
      </p:graphicFrame>
      <p:sp>
        <p:nvSpPr>
          <p:cNvPr id="13" name="矩形 12"/>
          <p:cNvSpPr/>
          <p:nvPr/>
        </p:nvSpPr>
        <p:spPr>
          <a:xfrm>
            <a:off x="1905298" y="4584700"/>
            <a:ext cx="1600200" cy="914400"/>
          </a:xfrm>
          <a:prstGeom prst="rect">
            <a:avLst/>
          </a:prstGeom>
          <a:noFill/>
          <a:ln w="25400">
            <a:solidFill>
              <a:srgbClr val="FFAE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/>
          <p:cNvSpPr/>
          <p:nvPr/>
        </p:nvSpPr>
        <p:spPr>
          <a:xfrm>
            <a:off x="4508500" y="6184900"/>
            <a:ext cx="457200" cy="457200"/>
          </a:xfrm>
          <a:prstGeom prst="rect">
            <a:avLst/>
          </a:prstGeom>
          <a:noFill/>
          <a:ln w="25400">
            <a:solidFill>
              <a:srgbClr val="FFAE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4"/>
          <p:cNvSpPr/>
          <p:nvPr/>
        </p:nvSpPr>
        <p:spPr>
          <a:xfrm>
            <a:off x="5130800" y="5753100"/>
            <a:ext cx="457200" cy="457200"/>
          </a:xfrm>
          <a:prstGeom prst="rect">
            <a:avLst/>
          </a:prstGeom>
          <a:noFill/>
          <a:ln w="25400">
            <a:solidFill>
              <a:srgbClr val="FFAE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43200" y="2897369"/>
            <a:ext cx="609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3352800"/>
            <a:ext cx="609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708" y="2436813"/>
            <a:ext cx="696308" cy="1290598"/>
            <a:chOff x="6513462" y="4780002"/>
            <a:chExt cx="696308" cy="1290598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6519530" y="5738037"/>
              <a:ext cx="685800" cy="26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>
              <a:off x="6188529" y="5390216"/>
              <a:ext cx="685800" cy="25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904970" y="56896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513462" y="4780002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586791" y="1984468"/>
            <a:ext cx="800100" cy="895169"/>
            <a:chOff x="2388958" y="1566400"/>
            <a:chExt cx="800100" cy="895169"/>
          </a:xfrm>
        </p:grpSpPr>
        <p:cxnSp>
          <p:nvCxnSpPr>
            <p:cNvPr id="54" name="Straight Arrow Connector 53"/>
            <p:cNvCxnSpPr/>
            <p:nvPr/>
          </p:nvCxnSpPr>
          <p:spPr>
            <a:xfrm rot="16200000">
              <a:off x="2489446" y="2112319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490558" y="2109916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2821932" y="1566400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88958" y="1711065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21327" y="2515284"/>
            <a:ext cx="1509108" cy="1257484"/>
            <a:chOff x="7183227" y="2527984"/>
            <a:chExt cx="1509108" cy="1257484"/>
          </a:xfrm>
        </p:grpSpPr>
        <p:grpSp>
          <p:nvGrpSpPr>
            <p:cNvPr id="4" name="Group 3"/>
            <p:cNvGrpSpPr/>
            <p:nvPr/>
          </p:nvGrpSpPr>
          <p:grpSpPr>
            <a:xfrm rot="6666435" flipH="1" flipV="1">
              <a:off x="7586503" y="2834414"/>
              <a:ext cx="685800" cy="817739"/>
              <a:chOff x="7312804" y="4719913"/>
              <a:chExt cx="685800" cy="817739"/>
            </a:xfrm>
          </p:grpSpPr>
          <p:cxnSp>
            <p:nvCxnSpPr>
              <p:cNvPr id="57" name="Straight Arrow Connector 56"/>
              <p:cNvCxnSpPr/>
              <p:nvPr/>
            </p:nvCxnSpPr>
            <p:spPr>
              <a:xfrm rot="18900000">
                <a:off x="7312804" y="4719913"/>
                <a:ext cx="685800" cy="2680"/>
              </a:xfrm>
              <a:prstGeom prst="straightConnector1">
                <a:avLst/>
              </a:prstGeom>
              <a:ln w="28575">
                <a:solidFill>
                  <a:srgbClr val="D9D9D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rot="2700000">
                <a:off x="7312805" y="5193412"/>
                <a:ext cx="685800" cy="2680"/>
              </a:xfrm>
              <a:prstGeom prst="straightConnector1">
                <a:avLst/>
              </a:prstGeom>
              <a:ln w="28575">
                <a:solidFill>
                  <a:srgbClr val="D9D9D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/>
            <p:cNvSpPr txBox="1"/>
            <p:nvPr/>
          </p:nvSpPr>
          <p:spPr>
            <a:xfrm>
              <a:off x="8030792" y="278660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D9D9D9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US" dirty="0">
                <a:solidFill>
                  <a:srgbClr val="D9D9D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83227" y="252798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D9D9D9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lang="en-US" dirty="0">
                <a:solidFill>
                  <a:srgbClr val="D9D9D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387535" y="3034926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solidFill>
                    <a:schemeClr val="bg1">
                      <a:lumMod val="85000"/>
                    </a:schemeClr>
                  </a:solidFill>
                  <a:latin typeface="Symbol" pitchFamily="18" charset="2"/>
                  <a:cs typeface="Arial" pitchFamily="34" charset="0"/>
                </a:rPr>
                <a:t>q</a:t>
              </a:r>
              <a:endParaRPr lang="en-US" sz="2000" i="1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5" name="Arc 4"/>
            <p:cNvSpPr/>
            <p:nvPr/>
          </p:nvSpPr>
          <p:spPr>
            <a:xfrm>
              <a:off x="7519924" y="2921868"/>
              <a:ext cx="914400" cy="863600"/>
            </a:xfrm>
            <a:prstGeom prst="arc">
              <a:avLst>
                <a:gd name="adj1" fmla="val 19430509"/>
                <a:gd name="adj2" fmla="val 0"/>
              </a:avLst>
            </a:prstGeom>
            <a:ln>
              <a:solidFill>
                <a:srgbClr val="D9D9D9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1957388" y="5809586"/>
            <a:ext cx="457200" cy="6969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709988" y="5809586"/>
            <a:ext cx="404812" cy="6969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1567385260"/>
      </p:ext>
    </p:extLst>
  </p:cSld>
  <p:clrMapOvr>
    <a:masterClrMapping/>
  </p:clrMapOvr>
  <p:transition advTm="40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04800" y="1422400"/>
            <a:ext cx="8623300" cy="5322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Optimal transport coefficients</a:t>
            </a:r>
            <a:endParaRPr lang="en-US" dirty="0">
              <a:solidFill>
                <a:srgbClr val="FAC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7239000" cy="48463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Optimal angle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Optimal </a:t>
            </a:r>
            <a:r>
              <a:rPr lang="en-US" altLang="zh-CN" sz="2000" dirty="0" smtClean="0"/>
              <a:t>t</a:t>
            </a:r>
            <a:r>
              <a:rPr lang="en-US" sz="2000" dirty="0" smtClean="0"/>
              <a:t>ransverse figure of merit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2971800" y="2590800"/>
          <a:ext cx="2514600" cy="1181876"/>
        </p:xfrm>
        <a:graphic>
          <a:graphicData uri="http://schemas.openxmlformats.org/presentationml/2006/ole">
            <p:oleObj spid="_x0000_s301196" name="Equation" r:id="rId5" imgW="1485418" imgH="698339" progId="Equation.3">
              <p:embed/>
            </p:oleObj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2057400" y="4495800"/>
          <a:ext cx="4170362" cy="922337"/>
        </p:xfrm>
        <a:graphic>
          <a:graphicData uri="http://schemas.openxmlformats.org/presentationml/2006/ole">
            <p:oleObj spid="_x0000_s301197" name="Equation" r:id="rId6" imgW="2463203" imgH="546215" progId="Equation.3">
              <p:embed/>
            </p:oleObj>
          </a:graphicData>
        </a:graphic>
      </p:graphicFrame>
      <p:sp>
        <p:nvSpPr>
          <p:cNvPr id="9" name="矩形 8"/>
          <p:cNvSpPr/>
          <p:nvPr/>
        </p:nvSpPr>
        <p:spPr>
          <a:xfrm>
            <a:off x="2057399" y="4495800"/>
            <a:ext cx="4192771" cy="914400"/>
          </a:xfrm>
          <a:prstGeom prst="rect">
            <a:avLst/>
          </a:prstGeom>
          <a:noFill/>
          <a:ln w="25400">
            <a:solidFill>
              <a:srgbClr val="FFAE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16395" y="2080397"/>
            <a:ext cx="2114039" cy="16645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7706708" y="2436813"/>
            <a:ext cx="696308" cy="1290598"/>
            <a:chOff x="6513462" y="4780002"/>
            <a:chExt cx="696308" cy="1290598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6519530" y="5738037"/>
              <a:ext cx="685800" cy="26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>
              <a:off x="6188529" y="5390216"/>
              <a:ext cx="685800" cy="25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904970" y="56896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513462" y="4780002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586791" y="1984468"/>
            <a:ext cx="800100" cy="895169"/>
            <a:chOff x="2388958" y="1566400"/>
            <a:chExt cx="800100" cy="895169"/>
          </a:xfrm>
        </p:grpSpPr>
        <p:cxnSp>
          <p:nvCxnSpPr>
            <p:cNvPr id="49" name="Straight Arrow Connector 48"/>
            <p:cNvCxnSpPr/>
            <p:nvPr/>
          </p:nvCxnSpPr>
          <p:spPr>
            <a:xfrm rot="16200000">
              <a:off x="2489446" y="2112319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2490558" y="2109916"/>
              <a:ext cx="698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821932" y="1566400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388958" y="1711065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221327" y="2515284"/>
            <a:ext cx="1509108" cy="1257484"/>
            <a:chOff x="7183227" y="2527984"/>
            <a:chExt cx="1509108" cy="1257484"/>
          </a:xfrm>
        </p:grpSpPr>
        <p:grpSp>
          <p:nvGrpSpPr>
            <p:cNvPr id="54" name="Group 53"/>
            <p:cNvGrpSpPr/>
            <p:nvPr/>
          </p:nvGrpSpPr>
          <p:grpSpPr>
            <a:xfrm rot="6666435" flipH="1" flipV="1">
              <a:off x="7586503" y="2834414"/>
              <a:ext cx="685800" cy="817739"/>
              <a:chOff x="7312804" y="4719913"/>
              <a:chExt cx="685800" cy="817739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 rot="18900000">
                <a:off x="7312804" y="4719913"/>
                <a:ext cx="685800" cy="2680"/>
              </a:xfrm>
              <a:prstGeom prst="straightConnector1">
                <a:avLst/>
              </a:prstGeom>
              <a:ln w="28575">
                <a:solidFill>
                  <a:srgbClr val="D9D9D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rot="2700000">
                <a:off x="7312805" y="5193412"/>
                <a:ext cx="685800" cy="2680"/>
              </a:xfrm>
              <a:prstGeom prst="straightConnector1">
                <a:avLst/>
              </a:prstGeom>
              <a:ln w="28575">
                <a:solidFill>
                  <a:srgbClr val="D9D9D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8030792" y="278660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D9D9D9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US" dirty="0">
                <a:solidFill>
                  <a:srgbClr val="D9D9D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83227" y="252798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D9D9D9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lang="en-US" dirty="0">
                <a:solidFill>
                  <a:srgbClr val="D9D9D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87535" y="3034926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solidFill>
                    <a:schemeClr val="bg1">
                      <a:lumMod val="85000"/>
                    </a:schemeClr>
                  </a:solidFill>
                  <a:latin typeface="Symbol" pitchFamily="18" charset="2"/>
                  <a:cs typeface="Arial" pitchFamily="34" charset="0"/>
                </a:rPr>
                <a:t>q</a:t>
              </a:r>
              <a:endParaRPr lang="en-US" sz="2000" i="1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58" name="Arc 57"/>
            <p:cNvSpPr/>
            <p:nvPr/>
          </p:nvSpPr>
          <p:spPr>
            <a:xfrm>
              <a:off x="7519924" y="2921868"/>
              <a:ext cx="914400" cy="863600"/>
            </a:xfrm>
            <a:prstGeom prst="arc">
              <a:avLst>
                <a:gd name="adj1" fmla="val 19430509"/>
                <a:gd name="adj2" fmla="val 0"/>
              </a:avLst>
            </a:prstGeom>
            <a:ln>
              <a:solidFill>
                <a:srgbClr val="D9D9D9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xmlns="" val="2807156782"/>
      </p:ext>
    </p:extLst>
  </p:cSld>
  <p:clrMapOvr>
    <a:masterClrMapping/>
  </p:clrMapOvr>
  <p:transition advTm="65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545" y="1795826"/>
            <a:ext cx="655820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500" dirty="0" smtClean="0">
              <a:solidFill>
                <a:srgbClr val="F79646">
                  <a:lumMod val="60000"/>
                  <a:lumOff val="40000"/>
                </a:srgbClr>
              </a:solidFill>
            </a:endParaRPr>
          </a:p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</a:rPr>
              <a:t>Outline:</a:t>
            </a:r>
          </a:p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</a:rPr>
              <a:t>I. Transverse Thermoelectricity</a:t>
            </a:r>
          </a:p>
          <a:p>
            <a:pPr marL="571500" indent="-571500">
              <a:buAutoNum type="romanUcPeriod" startAt="2"/>
            </a:pPr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</a:rPr>
              <a:t>Type II broken-gap superlattices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18545" y="3492500"/>
            <a:ext cx="6763355" cy="5461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445" y="360726"/>
            <a:ext cx="58860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p</a:t>
            </a:r>
            <a:r>
              <a: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x </a:t>
            </a:r>
            <a:r>
              <a:rPr lang="en-US" altLang="ja-JP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n</a:t>
            </a:r>
            <a:r>
              <a: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Transverse Thermoelectrics:</a:t>
            </a:r>
          </a:p>
          <a:p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en-US" sz="32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63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60400" y="0"/>
            <a:ext cx="7696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>
                <a:solidFill>
                  <a:srgbClr val="FAC090"/>
                </a:solidFill>
              </a:rPr>
              <a:t>Transverse thermoelectric figure of merit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90864277"/>
              </p:ext>
            </p:extLst>
          </p:nvPr>
        </p:nvGraphicFramePr>
        <p:xfrm>
          <a:off x="2584450" y="2454275"/>
          <a:ext cx="3949700" cy="1943100"/>
        </p:xfrm>
        <a:graphic>
          <a:graphicData uri="http://schemas.openxmlformats.org/presentationml/2006/ole">
            <p:oleObj spid="_x0000_s325708" name="Equation" r:id="rId3" imgW="941400" imgH="4568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7768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35100"/>
            <a:ext cx="7239000" cy="4846320"/>
          </a:xfrm>
        </p:spPr>
        <p:txBody>
          <a:bodyPr/>
          <a:lstStyle/>
          <a:p>
            <a:r>
              <a:rPr lang="en-US" sz="2400" dirty="0" err="1" smtClean="0"/>
              <a:t>InAs</a:t>
            </a:r>
            <a:r>
              <a:rPr lang="en-US" sz="2400" dirty="0" smtClean="0"/>
              <a:t>/</a:t>
            </a:r>
            <a:r>
              <a:rPr lang="en-US" sz="2400" dirty="0" err="1" smtClean="0"/>
              <a:t>GaSb</a:t>
            </a:r>
            <a:r>
              <a:rPr lang="en-US" sz="2400" dirty="0" smtClean="0"/>
              <a:t> type II broken-gap superlattice (T2SL)</a:t>
            </a:r>
          </a:p>
          <a:p>
            <a:pPr lvl="1"/>
            <a:r>
              <a:rPr lang="en-US" sz="2000" dirty="0" smtClean="0">
                <a:solidFill>
                  <a:schemeClr val="bg2"/>
                </a:solidFill>
              </a:rPr>
              <a:t>Tunable </a:t>
            </a:r>
            <a:r>
              <a:rPr lang="en-US" sz="2000" dirty="0" err="1" smtClean="0">
                <a:solidFill>
                  <a:schemeClr val="bg2"/>
                </a:solidFill>
              </a:rPr>
              <a:t>bandgap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schemeClr val="bg2"/>
                </a:solidFill>
              </a:rPr>
              <a:t>Anisotropic electron</a:t>
            </a:r>
            <a:r>
              <a:rPr lang="en-US" sz="2000" dirty="0" smtClean="0">
                <a:solidFill>
                  <a:srgbClr val="003300"/>
                </a:solidFill>
              </a:rPr>
              <a:t>-hole transport</a:t>
            </a:r>
          </a:p>
          <a:p>
            <a:pPr lvl="1"/>
            <a:r>
              <a:rPr lang="en-US" altLang="zh-CN" sz="2000" dirty="0">
                <a:solidFill>
                  <a:srgbClr val="003300"/>
                </a:solidFill>
                <a:latin typeface="Arial" charset="0"/>
                <a:cs typeface="Arial" charset="0"/>
              </a:rPr>
              <a:t>Fabrication challenge: strain, interface diffusion</a:t>
            </a:r>
          </a:p>
          <a:p>
            <a:pPr lvl="1"/>
            <a:endParaRPr lang="en-US" sz="2000" dirty="0">
              <a:solidFill>
                <a:srgbClr val="00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370840"/>
            <a:ext cx="7239000" cy="5943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InAs</a:t>
            </a:r>
            <a:r>
              <a:rPr lang="en-US" dirty="0" smtClean="0"/>
              <a:t>/</a:t>
            </a:r>
            <a:r>
              <a:rPr lang="en-US" dirty="0" err="1" smtClean="0"/>
              <a:t>GaSb</a:t>
            </a:r>
            <a:r>
              <a:rPr lang="en-US" dirty="0" smtClean="0"/>
              <a:t> Type II superlattice</a:t>
            </a:r>
          </a:p>
        </p:txBody>
      </p:sp>
      <p:pic>
        <p:nvPicPr>
          <p:cNvPr id="6" name="Picture 45"/>
          <p:cNvPicPr>
            <a:picLocks noChangeAspect="1"/>
          </p:cNvPicPr>
          <p:nvPr/>
        </p:nvPicPr>
        <p:blipFill>
          <a:blip r:embed="rId3" cstate="print"/>
          <a:srcRect t="5833" r="54578"/>
          <a:stretch>
            <a:fillRect/>
          </a:stretch>
        </p:blipFill>
        <p:spPr bwMode="auto">
          <a:xfrm>
            <a:off x="152400" y="2971800"/>
            <a:ext cx="4038600" cy="340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 descr="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8295" y="3733800"/>
            <a:ext cx="4054817" cy="19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776497"/>
      </p:ext>
    </p:extLst>
  </p:cSld>
  <p:clrMapOvr>
    <a:masterClrMapping/>
  </p:clrMapOvr>
  <p:transition advTm="6385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Interface Quality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6000" y="4495800"/>
            <a:ext cx="502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Minimal </a:t>
            </a:r>
            <a:r>
              <a:rPr lang="en-US" dirty="0" err="1" smtClean="0">
                <a:solidFill>
                  <a:srgbClr val="FAC090"/>
                </a:solidFill>
              </a:rPr>
              <a:t>Sb</a:t>
            </a:r>
            <a:r>
              <a:rPr lang="en-US" dirty="0" smtClean="0">
                <a:solidFill>
                  <a:srgbClr val="FAC090"/>
                </a:solidFill>
              </a:rPr>
              <a:t> segregation</a:t>
            </a:r>
            <a:endParaRPr lang="en-US" b="1" dirty="0" smtClean="0">
              <a:solidFill>
                <a:srgbClr val="FAC090"/>
              </a:solidFill>
            </a:endParaRPr>
          </a:p>
          <a:p>
            <a:r>
              <a:rPr lang="en-US" b="1" dirty="0" smtClean="0">
                <a:solidFill>
                  <a:srgbClr val="FAC090"/>
                </a:solidFill>
              </a:rPr>
              <a:t>Up to 15 um superlattice growth with smooth morphology </a:t>
            </a:r>
          </a:p>
        </p:txBody>
      </p:sp>
      <p:pic>
        <p:nvPicPr>
          <p:cNvPr id="44" name="Picture 43" descr="InAs-GaSb XSTM.jpg"/>
          <p:cNvPicPr>
            <a:picLocks noChangeAspect="1"/>
          </p:cNvPicPr>
          <p:nvPr/>
        </p:nvPicPr>
        <p:blipFill>
          <a:blip r:embed="rId3"/>
          <a:srcRect r="54871"/>
          <a:stretch>
            <a:fillRect/>
          </a:stretch>
        </p:blipFill>
        <p:spPr>
          <a:xfrm>
            <a:off x="1143000" y="1143000"/>
            <a:ext cx="3200400" cy="3200400"/>
          </a:xfrm>
          <a:prstGeom prst="rect">
            <a:avLst/>
          </a:prstGeom>
        </p:spPr>
      </p:pic>
      <p:pic>
        <p:nvPicPr>
          <p:cNvPr id="45" name="Picture 44" descr="InAs-GaSb XSTM.jpg"/>
          <p:cNvPicPr>
            <a:picLocks noChangeAspect="1"/>
          </p:cNvPicPr>
          <p:nvPr/>
        </p:nvPicPr>
        <p:blipFill>
          <a:blip r:embed="rId3"/>
          <a:srcRect l="54799"/>
          <a:stretch>
            <a:fillRect/>
          </a:stretch>
        </p:blipFill>
        <p:spPr>
          <a:xfrm>
            <a:off x="5029200" y="1143000"/>
            <a:ext cx="3205521" cy="32004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143000" y="5921970"/>
            <a:ext cx="7625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dirty="0" smtClean="0">
                <a:solidFill>
                  <a:srgbClr val="FAC090"/>
                </a:solidFill>
              </a:rPr>
              <a:t>M. </a:t>
            </a:r>
            <a:r>
              <a:rPr lang="en-US" dirty="0" err="1" smtClean="0">
                <a:solidFill>
                  <a:srgbClr val="FAC090"/>
                </a:solidFill>
              </a:rPr>
              <a:t>Razeghi</a:t>
            </a:r>
            <a:r>
              <a:rPr lang="en-US" dirty="0" smtClean="0">
                <a:solidFill>
                  <a:srgbClr val="FAC090"/>
                </a:solidFill>
              </a:rPr>
              <a:t>, </a:t>
            </a:r>
            <a:r>
              <a:rPr lang="en-US" dirty="0" err="1" smtClean="0">
                <a:solidFill>
                  <a:srgbClr val="FAC090"/>
                </a:solidFill>
              </a:rPr>
              <a:t>Binh</a:t>
            </a:r>
            <a:r>
              <a:rPr lang="en-US" dirty="0" smtClean="0">
                <a:solidFill>
                  <a:srgbClr val="FAC090"/>
                </a:solidFill>
              </a:rPr>
              <a:t>-Minh Nguyen, et al.</a:t>
            </a:r>
          </a:p>
          <a:p>
            <a:pPr marL="342900" indent="-342900"/>
            <a:r>
              <a:rPr lang="en-US" dirty="0" smtClean="0">
                <a:solidFill>
                  <a:srgbClr val="FAC090"/>
                </a:solidFill>
              </a:rPr>
              <a:t>	Proc. SPIE </a:t>
            </a:r>
            <a:r>
              <a:rPr lang="en-US" b="1" dirty="0" smtClean="0">
                <a:solidFill>
                  <a:srgbClr val="FAC090"/>
                </a:solidFill>
              </a:rPr>
              <a:t>6206,</a:t>
            </a:r>
            <a:r>
              <a:rPr lang="en-US" dirty="0" smtClean="0">
                <a:solidFill>
                  <a:srgbClr val="FAC090"/>
                </a:solidFill>
              </a:rPr>
              <a:t> 0277-786X/06 (2006)</a:t>
            </a:r>
          </a:p>
          <a:p>
            <a:pPr marL="342900" indent="-342900"/>
            <a:r>
              <a:rPr lang="en-US" i="1" dirty="0" smtClean="0">
                <a:solidFill>
                  <a:srgbClr val="FAC090"/>
                </a:solidFill>
              </a:rPr>
              <a:t>	Type II superlattice </a:t>
            </a:r>
            <a:r>
              <a:rPr lang="en-US" i="1" dirty="0" err="1" smtClean="0">
                <a:solidFill>
                  <a:srgbClr val="FAC090"/>
                </a:solidFill>
              </a:rPr>
              <a:t>photodetectors</a:t>
            </a:r>
            <a:r>
              <a:rPr lang="en-US" i="1" dirty="0" smtClean="0">
                <a:solidFill>
                  <a:srgbClr val="FAC090"/>
                </a:solidFill>
              </a:rPr>
              <a:t> for MWIR to VLWIR Focal Plane Arrays</a:t>
            </a:r>
          </a:p>
        </p:txBody>
      </p:sp>
    </p:spTree>
    <p:extLst>
      <p:ext uri="{BB962C8B-B14F-4D97-AF65-F5344CB8AC3E}">
        <p14:creationId xmlns:p14="http://schemas.microsoft.com/office/powerpoint/2010/main" xmlns="" val="26290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7252" y="3290778"/>
            <a:ext cx="669103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Matthew Grayson</a:t>
            </a:r>
          </a:p>
          <a:p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m-grayson@northwestern.edu</a:t>
            </a:r>
            <a:endParaRPr lang="en-US" sz="2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EECS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Northwestern U.</a:t>
            </a:r>
          </a:p>
          <a:p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Chuanle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Zhou (post-doc),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Boya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Cui, Yang Tang (PhD)</a:t>
            </a:r>
          </a:p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Stefan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Birner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NextNano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/ TU Munich)</a:t>
            </a:r>
          </a:p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Karen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Heinselman</a:t>
            </a:r>
            <a:endParaRPr lang="en-US" sz="2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Phys. Rev. </a:t>
            </a:r>
            <a:r>
              <a:rPr lang="en-US" sz="24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Lett</a:t>
            </a:r>
            <a:r>
              <a:rPr lang="en-US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110</a:t>
            </a:r>
            <a:r>
              <a:rPr lang="en-US" sz="2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227701 (2013) </a:t>
            </a:r>
            <a:endParaRPr lang="en-US" sz="2400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63500" y="316752"/>
            <a:ext cx="93091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p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 </a:t>
            </a:r>
            <a:r>
              <a:rPr lang="en-US" sz="4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n </a:t>
            </a: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- Transverse Thermoelectrics:</a:t>
            </a:r>
          </a:p>
          <a:p>
            <a:pPr algn="ctr"/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A new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c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lass of Materials with </a:t>
            </a:r>
          </a:p>
          <a:p>
            <a:pPr algn="ctr"/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udy Old Style"/>
                <a:cs typeface="Goudy Old Style"/>
              </a:rPr>
              <a:t>Possible Optoelectronic Applications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  <a:latin typeface="Goudy Old Style"/>
              <a:cs typeface="Goudy Old Style"/>
            </a:endParaRPr>
          </a:p>
        </p:txBody>
      </p:sp>
      <p:pic>
        <p:nvPicPr>
          <p:cNvPr id="4" name="Picture 11" descr="logo-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6520" y="2589103"/>
            <a:ext cx="3083880" cy="183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ame 5"/>
          <p:cNvSpPr/>
          <p:nvPr/>
        </p:nvSpPr>
        <p:spPr>
          <a:xfrm>
            <a:off x="5067300" y="3454401"/>
            <a:ext cx="889000" cy="1079500"/>
          </a:xfrm>
          <a:prstGeom prst="frame">
            <a:avLst>
              <a:gd name="adj1" fmla="val 60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1591" y="276952"/>
            <a:ext cx="648609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Thermal Conductivity: Experiment</a:t>
            </a:r>
            <a:endParaRPr lang="en-US" sz="3500" i="1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90864277"/>
              </p:ext>
            </p:extLst>
          </p:nvPr>
        </p:nvGraphicFramePr>
        <p:xfrm>
          <a:off x="2584450" y="2454275"/>
          <a:ext cx="3949700" cy="1943100"/>
        </p:xfrm>
        <a:graphic>
          <a:graphicData uri="http://schemas.openxmlformats.org/presentationml/2006/ole">
            <p:oleObj spid="_x0000_s259183" name="Equation" r:id="rId3" imgW="941400" imgH="4568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4478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2633662" y="3065907"/>
            <a:ext cx="1930400" cy="228600"/>
            <a:chOff x="3708400" y="4185103"/>
            <a:chExt cx="965200" cy="412268"/>
          </a:xfrm>
        </p:grpSpPr>
        <p:sp>
          <p:nvSpPr>
            <p:cNvPr id="111" name="Rectangle 110"/>
            <p:cNvSpPr/>
            <p:nvPr/>
          </p:nvSpPr>
          <p:spPr bwMode="auto">
            <a:xfrm>
              <a:off x="3708400" y="4489903"/>
              <a:ext cx="965200" cy="10746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3708400" y="4388303"/>
              <a:ext cx="965200" cy="107468"/>
            </a:xfrm>
            <a:prstGeom prst="rect">
              <a:avLst/>
            </a:prstGeom>
            <a:solidFill>
              <a:srgbClr val="6666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3708400" y="4286703"/>
              <a:ext cx="965200" cy="10746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708400" y="4185103"/>
              <a:ext cx="965200" cy="107468"/>
            </a:xfrm>
            <a:prstGeom prst="rect">
              <a:avLst/>
            </a:prstGeom>
            <a:solidFill>
              <a:srgbClr val="6666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057400" y="190500"/>
            <a:ext cx="6858000" cy="609600"/>
          </a:xfrm>
        </p:spPr>
        <p:txBody>
          <a:bodyPr/>
          <a:lstStyle/>
          <a:p>
            <a:r>
              <a:rPr lang="en-US" altLang="zh-CN" sz="3200" dirty="0" smtClean="0">
                <a:ea typeface="宋体" charset="-122"/>
                <a:cs typeface="宋体" charset="-122"/>
              </a:rPr>
              <a:t>3</a:t>
            </a:r>
            <a:r>
              <a:rPr lang="en-US" altLang="zh-CN" sz="3200" dirty="0" smtClean="0">
                <a:latin typeface="Symbol" charset="2"/>
                <a:ea typeface="宋体" charset="-122"/>
                <a:cs typeface="Symbol" charset="2"/>
              </a:rPr>
              <a:t>w</a:t>
            </a:r>
            <a:r>
              <a:rPr lang="en-US" altLang="zh-CN" sz="3200" dirty="0" smtClean="0">
                <a:ea typeface="宋体" charset="-122"/>
                <a:cs typeface="宋体" charset="-122"/>
              </a:rPr>
              <a:t> Thermal Conductivity</a:t>
            </a:r>
            <a:endParaRPr lang="zh-CN" sz="3200" dirty="0" smtClean="0">
              <a:ea typeface="宋体" charset="-122"/>
              <a:cs typeface="宋体" charset="-122"/>
            </a:endParaRPr>
          </a:p>
        </p:txBody>
      </p:sp>
      <p:sp>
        <p:nvSpPr>
          <p:cNvPr id="38915" name="Rectangle 30"/>
          <p:cNvSpPr>
            <a:spLocks noChangeArrowheads="1"/>
          </p:cNvSpPr>
          <p:nvPr/>
        </p:nvSpPr>
        <p:spPr bwMode="auto">
          <a:xfrm>
            <a:off x="0" y="1925629"/>
            <a:ext cx="5334000" cy="46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en-US" sz="2000" dirty="0" smtClean="0">
                <a:solidFill>
                  <a:srgbClr val="000000"/>
                </a:solidFill>
                <a:latin typeface="Univers 55" charset="0"/>
                <a:ea typeface="ＭＳ Ｐゴシック" charset="-128"/>
                <a:cs typeface="ＭＳ Ｐゴシック" charset="-128"/>
              </a:rPr>
              <a:t>    proportional to 3</a:t>
            </a:r>
            <a:r>
              <a:rPr kumimoji="1" lang="en-US" sz="2000" baseline="30000" dirty="0" smtClean="0">
                <a:solidFill>
                  <a:srgbClr val="000000"/>
                </a:solidFill>
                <a:latin typeface="Univers 55" charset="0"/>
                <a:ea typeface="ＭＳ Ｐゴシック" charset="-128"/>
                <a:cs typeface="ＭＳ Ｐゴシック" charset="-128"/>
              </a:rPr>
              <a:t>rd</a:t>
            </a:r>
            <a:r>
              <a:rPr kumimoji="1" lang="en-US" sz="2000" dirty="0" smtClean="0">
                <a:solidFill>
                  <a:srgbClr val="000000"/>
                </a:solidFill>
                <a:latin typeface="Univers 55" charset="0"/>
                <a:ea typeface="ＭＳ Ｐゴシック" charset="-128"/>
                <a:cs typeface="ＭＳ Ｐゴシック" charset="-128"/>
              </a:rPr>
              <a:t> harmonic</a:t>
            </a:r>
          </a:p>
        </p:txBody>
      </p:sp>
      <p:sp>
        <p:nvSpPr>
          <p:cNvPr id="64" name="Text Placeholder 25"/>
          <p:cNvSpPr txBox="1">
            <a:spLocks/>
          </p:cNvSpPr>
          <p:nvPr/>
        </p:nvSpPr>
        <p:spPr bwMode="auto">
          <a:xfrm>
            <a:off x="76200" y="1524000"/>
            <a:ext cx="4673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Monotype Sorts" charset="2"/>
              <a:buChar char="n"/>
              <a:defRPr/>
            </a:pPr>
            <a:r>
              <a:rPr kumimoji="1" lang="en-US" sz="2400" kern="0" dirty="0" smtClean="0">
                <a:solidFill>
                  <a:srgbClr val="000000"/>
                </a:solidFill>
                <a:latin typeface="Arial"/>
              </a:rPr>
              <a:t>Vertical thermal conductivity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6405" y="6449486"/>
            <a:ext cx="4477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hr-HR" sz="14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Chuanle Zhou, MG, et al. J. Elect. Mat. (2012)</a:t>
            </a:r>
            <a:endParaRPr kumimoji="1" lang="en-US" sz="14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41300" y="6134100"/>
            <a:ext cx="4572000" cy="56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D. G.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Cahill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Rev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Sci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Instrum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61(2) 802, (1990).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tr-TR" sz="14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G.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Cahill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Phys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Rev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B 50, 6077 (1994).</a:t>
            </a:r>
            <a:endParaRPr kumimoji="1" lang="en-US" sz="14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53100" y="4551371"/>
            <a:ext cx="2857500" cy="854058"/>
            <a:chOff x="5753100" y="4551371"/>
            <a:chExt cx="2857500" cy="854058"/>
          </a:xfrm>
        </p:grpSpPr>
        <p:sp>
          <p:nvSpPr>
            <p:cNvPr id="17" name="Rectangle 16"/>
            <p:cNvSpPr/>
            <p:nvPr/>
          </p:nvSpPr>
          <p:spPr bwMode="auto">
            <a:xfrm>
              <a:off x="5753100" y="4902200"/>
              <a:ext cx="2857500" cy="503229"/>
            </a:xfrm>
            <a:prstGeom prst="rect">
              <a:avLst/>
            </a:prstGeom>
            <a:solidFill>
              <a:srgbClr val="FFFF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505700" y="4551371"/>
              <a:ext cx="1104900" cy="350829"/>
            </a:xfrm>
            <a:prstGeom prst="rect">
              <a:avLst/>
            </a:prstGeom>
            <a:solidFill>
              <a:srgbClr val="FFFF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pic>
        <p:nvPicPr>
          <p:cNvPr id="48" name="Picture 47" descr="P1020700.JPG"/>
          <p:cNvPicPr>
            <a:picLocks noChangeAspect="1"/>
          </p:cNvPicPr>
          <p:nvPr/>
        </p:nvPicPr>
        <p:blipFill>
          <a:blip r:embed="rId4"/>
          <a:srcRect l="28968" t="31283" r="26256" b="10406"/>
          <a:stretch>
            <a:fillRect/>
          </a:stretch>
        </p:blipFill>
        <p:spPr>
          <a:xfrm>
            <a:off x="4816776" y="2130959"/>
            <a:ext cx="4098623" cy="40031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4978400" y="5930871"/>
            <a:ext cx="704513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2" name="TextBox 178"/>
          <p:cNvSpPr txBox="1">
            <a:spLocks noChangeArrowheads="1"/>
          </p:cNvSpPr>
          <p:nvPr/>
        </p:nvSpPr>
        <p:spPr bwMode="auto">
          <a:xfrm>
            <a:off x="5022305" y="5615772"/>
            <a:ext cx="586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 mm</a:t>
            </a:r>
            <a:endParaRPr lang="en-US" sz="1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43892" y="4210597"/>
            <a:ext cx="2391673" cy="1194832"/>
            <a:chOff x="943892" y="4210597"/>
            <a:chExt cx="2391673" cy="1194832"/>
          </a:xfrm>
        </p:grpSpPr>
        <p:sp>
          <p:nvSpPr>
            <p:cNvPr id="82" name="Rectangle 81"/>
            <p:cNvSpPr/>
            <p:nvPr/>
          </p:nvSpPr>
          <p:spPr>
            <a:xfrm>
              <a:off x="2366292" y="4210597"/>
              <a:ext cx="858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I ~</a:t>
              </a:r>
              <a:r>
                <a:rPr kumimoji="1" lang="en-US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 </a:t>
              </a:r>
              <a:r>
                <a:rPr kumimoji="1" lang="en-US" i="1" dirty="0" err="1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e</a:t>
              </a:r>
              <a:r>
                <a:rPr kumimoji="1" lang="en-US" i="1" baseline="30000" dirty="0" err="1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i</a:t>
              </a:r>
              <a:r>
                <a:rPr kumimoji="1" lang="en-US" i="1" baseline="30000" dirty="0" err="1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w</a:t>
              </a:r>
              <a:r>
                <a:rPr kumimoji="1" lang="en-US" i="1" baseline="30000" dirty="0" err="1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</a:t>
              </a:r>
              <a:endParaRPr lang="en-US" i="1" baseline="30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159792" y="4655097"/>
              <a:ext cx="21757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i="1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 ~ P = I</a:t>
              </a:r>
              <a:r>
                <a:rPr kumimoji="1" lang="en-US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2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 ~ e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i2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w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</a:t>
              </a:r>
              <a:endParaRPr lang="en-US" i="1" baseline="30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943892" y="5036097"/>
              <a:ext cx="23828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i="1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 ~ </a:t>
              </a:r>
              <a:r>
                <a:rPr kumimoji="1" lang="en-US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(</a:t>
              </a:r>
              <a:r>
                <a:rPr kumimoji="1" lang="en-US" i="1" dirty="0" err="1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dR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/</a:t>
              </a:r>
              <a:r>
                <a:rPr kumimoji="1" lang="en-US" i="1" dirty="0" err="1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dT</a:t>
              </a:r>
              <a:r>
                <a:rPr kumimoji="1" lang="en-US" dirty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)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 ~ e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i2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w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</a:t>
              </a:r>
              <a:endParaRPr lang="en-US" i="1" baseline="30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87" name="Straight Connector 86"/>
          <p:cNvCxnSpPr/>
          <p:nvPr/>
        </p:nvCxnSpPr>
        <p:spPr bwMode="auto">
          <a:xfrm>
            <a:off x="330200" y="3094656"/>
            <a:ext cx="1847830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flipV="1">
            <a:off x="21717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9" name="Rectangle 88"/>
          <p:cNvSpPr/>
          <p:nvPr/>
        </p:nvSpPr>
        <p:spPr bwMode="auto">
          <a:xfrm>
            <a:off x="19812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 flipV="1">
            <a:off x="17907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 flipV="1">
            <a:off x="6858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 flipV="1">
            <a:off x="3175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3" name="Rectangle 92"/>
          <p:cNvSpPr/>
          <p:nvPr/>
        </p:nvSpPr>
        <p:spPr bwMode="auto">
          <a:xfrm>
            <a:off x="2921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6604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16002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52400" y="3523549"/>
            <a:ext cx="209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i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+I  +V           -V   -I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355601" y="2529584"/>
            <a:ext cx="1701799" cy="511294"/>
            <a:chOff x="5410199" y="2054422"/>
            <a:chExt cx="1663699" cy="511294"/>
          </a:xfrm>
        </p:grpSpPr>
        <p:sp>
          <p:nvSpPr>
            <p:cNvPr id="98" name="Right Brace 97"/>
            <p:cNvSpPr/>
            <p:nvPr/>
          </p:nvSpPr>
          <p:spPr bwMode="auto">
            <a:xfrm rot="16200000">
              <a:off x="6197052" y="1974428"/>
              <a:ext cx="172738" cy="1009838"/>
            </a:xfrm>
            <a:prstGeom prst="rightBrace">
              <a:avLst/>
            </a:prstGeom>
            <a:noFill/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199" y="2054422"/>
              <a:ext cx="16636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C66"/>
                </a:buClr>
              </a:pPr>
              <a:r>
                <a:rPr kumimoji="1" lang="en-US" sz="1600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</a:t>
              </a:r>
              <a:r>
                <a:rPr kumimoji="1" lang="en-US" sz="16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 + </a:t>
              </a:r>
              <a:r>
                <a:rPr kumimoji="1" lang="en-US" sz="1600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sz="1600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</a:t>
              </a:r>
              <a:r>
                <a:rPr kumimoji="1" lang="en-US" sz="16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(</a:t>
              </a:r>
              <a:r>
                <a:rPr kumimoji="1" lang="en-US" sz="1600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</a:t>
              </a:r>
              <a:r>
                <a:rPr kumimoji="1" lang="en-US" sz="16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)</a:t>
              </a:r>
              <a:endParaRPr kumimoji="1" lang="en-US" sz="16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100" name="Rectangle 99"/>
          <p:cNvSpPr/>
          <p:nvPr/>
        </p:nvSpPr>
        <p:spPr bwMode="auto">
          <a:xfrm>
            <a:off x="2633662" y="3281313"/>
            <a:ext cx="1930400" cy="496881"/>
          </a:xfrm>
          <a:prstGeom prst="rect">
            <a:avLst/>
          </a:prstGeom>
          <a:solidFill>
            <a:srgbClr val="6666FF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62362" y="2466084"/>
            <a:ext cx="4465595" cy="1872365"/>
            <a:chOff x="3662362" y="2466084"/>
            <a:chExt cx="4465595" cy="1872365"/>
          </a:xfrm>
        </p:grpSpPr>
        <p:sp>
          <p:nvSpPr>
            <p:cNvPr id="52" name="Rectangle 175"/>
            <p:cNvSpPr>
              <a:spLocks noChangeArrowheads="1"/>
            </p:cNvSpPr>
            <p:nvPr/>
          </p:nvSpPr>
          <p:spPr bwMode="auto">
            <a:xfrm rot="19387753">
              <a:off x="6908288" y="2484521"/>
              <a:ext cx="522436" cy="1514974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TextBox 177"/>
            <p:cNvSpPr txBox="1">
              <a:spLocks noChangeArrowheads="1"/>
            </p:cNvSpPr>
            <p:nvPr/>
          </p:nvSpPr>
          <p:spPr bwMode="auto">
            <a:xfrm>
              <a:off x="7332121" y="4061450"/>
              <a:ext cx="79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200" b="1" dirty="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hin </a:t>
              </a:r>
              <a:r>
                <a:rPr lang="en-US" sz="12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film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662362" y="2466084"/>
              <a:ext cx="911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Type II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thin film</a:t>
              </a: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2501900" y="2926208"/>
            <a:ext cx="1135062" cy="376419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798762" y="2994515"/>
            <a:ext cx="1609534" cy="295182"/>
            <a:chOff x="2798762" y="2994515"/>
            <a:chExt cx="1609534" cy="295182"/>
          </a:xfrm>
        </p:grpSpPr>
        <p:sp>
          <p:nvSpPr>
            <p:cNvPr id="107" name="Rectangle 106"/>
            <p:cNvSpPr/>
            <p:nvPr/>
          </p:nvSpPr>
          <p:spPr bwMode="auto">
            <a:xfrm>
              <a:off x="3789362" y="2994515"/>
              <a:ext cx="618934" cy="70332"/>
            </a:xfrm>
            <a:prstGeom prst="rect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2798762" y="3219365"/>
              <a:ext cx="618934" cy="70332"/>
            </a:xfrm>
            <a:prstGeom prst="rect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33662" y="2654605"/>
            <a:ext cx="4947852" cy="2086897"/>
            <a:chOff x="2633662" y="2654605"/>
            <a:chExt cx="4947852" cy="2086897"/>
          </a:xfrm>
        </p:grpSpPr>
        <p:sp>
          <p:nvSpPr>
            <p:cNvPr id="55" name="TextBox 178"/>
            <p:cNvSpPr txBox="1">
              <a:spLocks noChangeArrowheads="1"/>
            </p:cNvSpPr>
            <p:nvPr/>
          </p:nvSpPr>
          <p:spPr bwMode="auto">
            <a:xfrm>
              <a:off x="6704125" y="4464503"/>
              <a:ext cx="877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substrate</a:t>
              </a:r>
            </a:p>
          </p:txBody>
        </p:sp>
        <p:sp>
          <p:nvSpPr>
            <p:cNvPr id="59" name="Rectangle 176"/>
            <p:cNvSpPr>
              <a:spLocks noChangeArrowheads="1"/>
            </p:cNvSpPr>
            <p:nvPr/>
          </p:nvSpPr>
          <p:spPr bwMode="auto">
            <a:xfrm rot="19396220">
              <a:off x="6176048" y="2854197"/>
              <a:ext cx="549837" cy="161934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633662" y="2654605"/>
              <a:ext cx="116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GaSb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substrate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43719551"/>
              </p:ext>
            </p:extLst>
          </p:nvPr>
        </p:nvGraphicFramePr>
        <p:xfrm>
          <a:off x="753392" y="4338629"/>
          <a:ext cx="3276600" cy="850900"/>
        </p:xfrm>
        <a:graphic>
          <a:graphicData uri="http://schemas.openxmlformats.org/presentationml/2006/ole">
            <p:oleObj spid="_x0000_s271460" name="Equation" r:id="rId5" imgW="1700280" imgH="429480" progId="Equation.3">
              <p:embed/>
            </p:oleObj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489992" y="5467897"/>
            <a:ext cx="1882927" cy="369332"/>
            <a:chOff x="1489992" y="5467897"/>
            <a:chExt cx="1882927" cy="369332"/>
          </a:xfrm>
        </p:grpSpPr>
        <p:sp>
          <p:nvSpPr>
            <p:cNvPr id="116" name="Rectangle 115"/>
            <p:cNvSpPr/>
            <p:nvPr/>
          </p:nvSpPr>
          <p:spPr>
            <a:xfrm>
              <a:off x="1489992" y="5467897"/>
              <a:ext cx="1882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i="1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V = I</a:t>
              </a:r>
              <a:r>
                <a:rPr kumimoji="1" lang="en-US" i="1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 ~ e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i3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w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</a:t>
              </a:r>
              <a:endParaRPr lang="en-US" i="1" baseline="30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721893" y="5467897"/>
              <a:ext cx="503067" cy="369332"/>
            </a:xfrm>
            <a:prstGeom prst="rect">
              <a:avLst/>
            </a:prstGeom>
            <a:noFill/>
            <a:ln w="12700" cap="sq" cmpd="sng" algn="ctr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180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057400" y="190500"/>
            <a:ext cx="6858000" cy="609600"/>
          </a:xfrm>
        </p:spPr>
        <p:txBody>
          <a:bodyPr/>
          <a:lstStyle/>
          <a:p>
            <a:r>
              <a:rPr lang="en-US" altLang="zh-CN" sz="3200" dirty="0" smtClean="0">
                <a:ea typeface="宋体" charset="-122"/>
                <a:cs typeface="宋体" charset="-122"/>
              </a:rPr>
              <a:t>3</a:t>
            </a:r>
            <a:r>
              <a:rPr lang="en-US" altLang="zh-CN" sz="3200" dirty="0" smtClean="0">
                <a:latin typeface="Symbol" charset="2"/>
                <a:ea typeface="宋体" charset="-122"/>
                <a:cs typeface="Symbol" charset="2"/>
              </a:rPr>
              <a:t>w</a:t>
            </a:r>
            <a:r>
              <a:rPr lang="en-US" altLang="zh-CN" sz="3200" dirty="0" smtClean="0">
                <a:ea typeface="宋体" charset="-122"/>
                <a:cs typeface="宋体" charset="-122"/>
              </a:rPr>
              <a:t> Thermal Conductivity</a:t>
            </a:r>
            <a:endParaRPr lang="zh-CN" sz="3200" dirty="0" smtClean="0">
              <a:ea typeface="宋体" charset="-122"/>
              <a:cs typeface="宋体" charset="-122"/>
            </a:endParaRPr>
          </a:p>
        </p:txBody>
      </p:sp>
      <p:sp>
        <p:nvSpPr>
          <p:cNvPr id="38915" name="Rectangle 30"/>
          <p:cNvSpPr>
            <a:spLocks noChangeArrowheads="1"/>
          </p:cNvSpPr>
          <p:nvPr/>
        </p:nvSpPr>
        <p:spPr bwMode="auto">
          <a:xfrm>
            <a:off x="0" y="1925629"/>
            <a:ext cx="5334000" cy="46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en-US" sz="2000" dirty="0" smtClean="0">
                <a:solidFill>
                  <a:srgbClr val="000000"/>
                </a:solidFill>
                <a:latin typeface="Univers 55" charset="0"/>
                <a:ea typeface="ＭＳ Ｐゴシック" charset="-128"/>
                <a:cs typeface="ＭＳ Ｐゴシック" charset="-128"/>
              </a:rPr>
              <a:t>    proportional to 3</a:t>
            </a:r>
            <a:r>
              <a:rPr kumimoji="1" lang="en-US" sz="2000" baseline="30000" dirty="0" smtClean="0">
                <a:solidFill>
                  <a:srgbClr val="000000"/>
                </a:solidFill>
                <a:latin typeface="Univers 55" charset="0"/>
                <a:ea typeface="ＭＳ Ｐゴシック" charset="-128"/>
                <a:cs typeface="ＭＳ Ｐゴシック" charset="-128"/>
              </a:rPr>
              <a:t>rd</a:t>
            </a:r>
            <a:r>
              <a:rPr kumimoji="1" lang="en-US" sz="2000" dirty="0" smtClean="0">
                <a:solidFill>
                  <a:srgbClr val="000000"/>
                </a:solidFill>
                <a:latin typeface="Univers 55" charset="0"/>
                <a:ea typeface="ＭＳ Ｐゴシック" charset="-128"/>
                <a:cs typeface="ＭＳ Ｐゴシック" charset="-128"/>
              </a:rPr>
              <a:t> harmonic</a:t>
            </a:r>
          </a:p>
        </p:txBody>
      </p:sp>
      <p:sp>
        <p:nvSpPr>
          <p:cNvPr id="64" name="Text Placeholder 25"/>
          <p:cNvSpPr txBox="1">
            <a:spLocks/>
          </p:cNvSpPr>
          <p:nvPr/>
        </p:nvSpPr>
        <p:spPr bwMode="auto">
          <a:xfrm>
            <a:off x="76200" y="1524000"/>
            <a:ext cx="4673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Monotype Sorts" charset="2"/>
              <a:buChar char="n"/>
              <a:defRPr/>
            </a:pPr>
            <a:r>
              <a:rPr kumimoji="1" lang="en-US" sz="2400" kern="0" dirty="0" smtClean="0">
                <a:solidFill>
                  <a:srgbClr val="000000"/>
                </a:solidFill>
                <a:latin typeface="Arial"/>
              </a:rPr>
              <a:t>Vertical thermal conductivity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-241300" y="6134100"/>
            <a:ext cx="4572000" cy="56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D. G.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Cahill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Rev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Sci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Instrum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61(2) 802, (1990).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tr-TR" sz="14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G.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Cahill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Phys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</a:t>
            </a:r>
            <a:r>
              <a:rPr kumimoji="1" lang="tr-TR" sz="14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Rev</a:t>
            </a:r>
            <a:r>
              <a:rPr kumimoji="1" lang="tr-TR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. B 50, 6077 (1994).</a:t>
            </a:r>
            <a:endParaRPr kumimoji="1" lang="en-US" sz="14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40262" y="2172019"/>
            <a:ext cx="4640647" cy="3986204"/>
            <a:chOff x="4640262" y="2172019"/>
            <a:chExt cx="4640647" cy="3986204"/>
          </a:xfrm>
        </p:grpSpPr>
        <p:graphicFrame>
          <p:nvGraphicFramePr>
            <p:cNvPr id="16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561228487"/>
                </p:ext>
              </p:extLst>
            </p:nvPr>
          </p:nvGraphicFramePr>
          <p:xfrm>
            <a:off x="4640262" y="2172019"/>
            <a:ext cx="4640647" cy="3986204"/>
          </p:xfrm>
          <a:graphic>
            <a:graphicData uri="http://schemas.openxmlformats.org/presentationml/2006/ole">
              <p:oleObj spid="_x0000_s260293" name="Graph" r:id="rId4" imgW="4023360" imgH="3108960" progId="">
                <p:embed/>
              </p:oleObj>
            </a:graphicData>
          </a:graphic>
        </p:graphicFrame>
        <p:sp>
          <p:nvSpPr>
            <p:cNvPr id="17" name="Rectangle 16"/>
            <p:cNvSpPr/>
            <p:nvPr/>
          </p:nvSpPr>
          <p:spPr bwMode="auto">
            <a:xfrm>
              <a:off x="5753100" y="4902200"/>
              <a:ext cx="2857500" cy="503229"/>
            </a:xfrm>
            <a:prstGeom prst="rect">
              <a:avLst/>
            </a:prstGeom>
            <a:solidFill>
              <a:srgbClr val="FFFF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505700" y="4551371"/>
              <a:ext cx="1104900" cy="350829"/>
            </a:xfrm>
            <a:prstGeom prst="rect">
              <a:avLst/>
            </a:prstGeom>
            <a:solidFill>
              <a:srgbClr val="FFFF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00700" y="2054422"/>
            <a:ext cx="1333504" cy="511294"/>
            <a:chOff x="5600700" y="2054422"/>
            <a:chExt cx="1333504" cy="511294"/>
          </a:xfrm>
        </p:grpSpPr>
        <p:sp>
          <p:nvSpPr>
            <p:cNvPr id="9" name="Right Brace 8"/>
            <p:cNvSpPr/>
            <p:nvPr/>
          </p:nvSpPr>
          <p:spPr bwMode="auto">
            <a:xfrm rot="16200000">
              <a:off x="6282377" y="1913888"/>
              <a:ext cx="190816" cy="1112839"/>
            </a:xfrm>
            <a:prstGeom prst="rightBrace">
              <a:avLst/>
            </a:prstGeom>
            <a:noFill/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0700" y="2054422"/>
              <a:ext cx="11176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C66"/>
                </a:buClr>
              </a:pPr>
              <a:r>
                <a:rPr kumimoji="1" lang="tr-TR" sz="1600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l</a:t>
              </a:r>
              <a:r>
                <a:rPr kumimoji="1" lang="tr-TR" sz="16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 ~ d</a:t>
              </a:r>
              <a:endParaRPr kumimoji="1" lang="en-US" sz="16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330200" y="3094656"/>
            <a:ext cx="1847830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21717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9" name="Rectangle 38"/>
          <p:cNvSpPr/>
          <p:nvPr/>
        </p:nvSpPr>
        <p:spPr bwMode="auto">
          <a:xfrm>
            <a:off x="19812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17907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6858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317501" y="3093041"/>
            <a:ext cx="6329" cy="349286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2921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604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600200" y="3302627"/>
            <a:ext cx="215901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2400" y="3523549"/>
            <a:ext cx="209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i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+I  +V           -V   -I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55601" y="2529584"/>
            <a:ext cx="1701799" cy="511294"/>
            <a:chOff x="5410199" y="2054422"/>
            <a:chExt cx="1663699" cy="511294"/>
          </a:xfrm>
        </p:grpSpPr>
        <p:sp>
          <p:nvSpPr>
            <p:cNvPr id="50" name="Right Brace 49"/>
            <p:cNvSpPr/>
            <p:nvPr/>
          </p:nvSpPr>
          <p:spPr bwMode="auto">
            <a:xfrm rot="16200000">
              <a:off x="6197052" y="1974428"/>
              <a:ext cx="172738" cy="1009838"/>
            </a:xfrm>
            <a:prstGeom prst="rightBrace">
              <a:avLst/>
            </a:prstGeom>
            <a:noFill/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410199" y="2054422"/>
              <a:ext cx="16636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C66"/>
                </a:buClr>
              </a:pPr>
              <a:r>
                <a:rPr kumimoji="1" lang="en-US" sz="1600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</a:t>
              </a:r>
              <a:r>
                <a:rPr kumimoji="1" lang="en-US" sz="16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 + </a:t>
              </a:r>
              <a:r>
                <a:rPr kumimoji="1" lang="en-US" sz="1600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sz="1600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</a:t>
              </a:r>
              <a:r>
                <a:rPr kumimoji="1" lang="en-US" sz="16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(</a:t>
              </a:r>
              <a:r>
                <a:rPr kumimoji="1" lang="en-US" sz="1600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</a:t>
              </a:r>
              <a:r>
                <a:rPr kumimoji="1" lang="en-US" sz="16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)</a:t>
              </a:r>
              <a:endParaRPr kumimoji="1" lang="en-US" sz="16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727700" y="3439825"/>
            <a:ext cx="2921000" cy="1196615"/>
            <a:chOff x="5727700" y="3439825"/>
            <a:chExt cx="2921000" cy="1196615"/>
          </a:xfrm>
        </p:grpSpPr>
        <p:cxnSp>
          <p:nvCxnSpPr>
            <p:cNvPr id="44" name="Straight Connector 43"/>
            <p:cNvCxnSpPr/>
            <p:nvPr/>
          </p:nvCxnSpPr>
          <p:spPr bwMode="auto">
            <a:xfrm flipH="1" flipV="1">
              <a:off x="5727700" y="3439825"/>
              <a:ext cx="2921000" cy="1086146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54" name="Rectangle 53"/>
            <p:cNvSpPr/>
            <p:nvPr/>
          </p:nvSpPr>
          <p:spPr>
            <a:xfrm>
              <a:off x="7543800" y="4267108"/>
              <a:ext cx="660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i="1" dirty="0" err="1" smtClean="0">
                  <a:solidFill>
                    <a:srgbClr val="FF0000"/>
                  </a:solidFill>
                  <a:latin typeface="Symbol" charset="2"/>
                  <a:ea typeface="ＭＳ Ｐゴシック" charset="-128"/>
                  <a:cs typeface="Symbol" charset="2"/>
                </a:rPr>
                <a:t>k</a:t>
              </a:r>
              <a:r>
                <a:rPr kumimoji="1" lang="en-US" baseline="-25000" dirty="0" err="1" smtClean="0">
                  <a:solidFill>
                    <a:srgbClr val="FF0000"/>
                  </a:solidFill>
                  <a:latin typeface="Arial"/>
                  <a:ea typeface="ＭＳ Ｐゴシック" charset="-128"/>
                  <a:cs typeface="Arial"/>
                </a:rPr>
                <a:t>subs</a:t>
              </a:r>
              <a:endParaRPr lang="en-US" baseline="-25000" dirty="0">
                <a:solidFill>
                  <a:srgbClr val="FF0000"/>
                </a:solidFill>
                <a:latin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162800" y="3233451"/>
            <a:ext cx="974365" cy="844270"/>
            <a:chOff x="7162800" y="3233451"/>
            <a:chExt cx="974365" cy="844270"/>
          </a:xfrm>
        </p:grpSpPr>
        <p:cxnSp>
          <p:nvCxnSpPr>
            <p:cNvPr id="58" name="Straight Connector 57"/>
            <p:cNvCxnSpPr/>
            <p:nvPr/>
          </p:nvCxnSpPr>
          <p:spPr bwMode="auto">
            <a:xfrm flipH="1">
              <a:off x="7162800" y="3696721"/>
              <a:ext cx="457200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H="1">
              <a:off x="7162800" y="4077721"/>
              <a:ext cx="457200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61" name="Rectangle 60"/>
            <p:cNvSpPr/>
            <p:nvPr/>
          </p:nvSpPr>
          <p:spPr>
            <a:xfrm>
              <a:off x="7556557" y="3233451"/>
              <a:ext cx="580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i="1" dirty="0" err="1" smtClean="0">
                  <a:solidFill>
                    <a:srgbClr val="0000FF"/>
                  </a:solidFill>
                  <a:latin typeface="Symbol" charset="2"/>
                  <a:ea typeface="ＭＳ Ｐゴシック" charset="-128"/>
                  <a:cs typeface="Symbol" charset="2"/>
                </a:rPr>
                <a:t>k</a:t>
              </a:r>
              <a:r>
                <a:rPr kumimoji="1" lang="en-US" baseline="-25000" dirty="0" err="1" smtClean="0">
                  <a:solidFill>
                    <a:srgbClr val="0000FF"/>
                  </a:solidFill>
                  <a:latin typeface="Arial"/>
                  <a:ea typeface="ＭＳ Ｐゴシック" charset="-128"/>
                  <a:cs typeface="Arial"/>
                </a:rPr>
                <a:t>film</a:t>
              </a:r>
              <a:endParaRPr lang="en-US" baseline="-25000" dirty="0">
                <a:solidFill>
                  <a:srgbClr val="0000FF"/>
                </a:solidFill>
                <a:latin typeface="Arial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633662" y="3065907"/>
            <a:ext cx="1930400" cy="228600"/>
            <a:chOff x="3708400" y="4185103"/>
            <a:chExt cx="965200" cy="412268"/>
          </a:xfrm>
        </p:grpSpPr>
        <p:sp>
          <p:nvSpPr>
            <p:cNvPr id="73" name="Rectangle 72"/>
            <p:cNvSpPr/>
            <p:nvPr/>
          </p:nvSpPr>
          <p:spPr bwMode="auto">
            <a:xfrm>
              <a:off x="3708400" y="4489903"/>
              <a:ext cx="965200" cy="10746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3708400" y="4388303"/>
              <a:ext cx="965200" cy="107468"/>
            </a:xfrm>
            <a:prstGeom prst="rect">
              <a:avLst/>
            </a:prstGeom>
            <a:solidFill>
              <a:srgbClr val="6666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3708400" y="4286703"/>
              <a:ext cx="965200" cy="10746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3708400" y="4185103"/>
              <a:ext cx="965200" cy="107468"/>
            </a:xfrm>
            <a:prstGeom prst="rect">
              <a:avLst/>
            </a:prstGeom>
            <a:solidFill>
              <a:srgbClr val="6666FF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7" name="Rectangle 76"/>
          <p:cNvSpPr/>
          <p:nvPr/>
        </p:nvSpPr>
        <p:spPr bwMode="auto">
          <a:xfrm>
            <a:off x="2633662" y="3281313"/>
            <a:ext cx="1930400" cy="496881"/>
          </a:xfrm>
          <a:prstGeom prst="rect">
            <a:avLst/>
          </a:prstGeom>
          <a:solidFill>
            <a:srgbClr val="6666FF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662362" y="2466084"/>
            <a:ext cx="911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Type II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thin film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501900" y="2926208"/>
            <a:ext cx="1135062" cy="376419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2798762" y="2994515"/>
            <a:ext cx="1609534" cy="295182"/>
            <a:chOff x="2798762" y="2994515"/>
            <a:chExt cx="1609534" cy="295182"/>
          </a:xfrm>
        </p:grpSpPr>
        <p:sp>
          <p:nvSpPr>
            <p:cNvPr id="84" name="Rectangle 83"/>
            <p:cNvSpPr/>
            <p:nvPr/>
          </p:nvSpPr>
          <p:spPr bwMode="auto">
            <a:xfrm>
              <a:off x="3789362" y="2994515"/>
              <a:ext cx="618934" cy="70332"/>
            </a:xfrm>
            <a:prstGeom prst="rect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2798762" y="3219365"/>
              <a:ext cx="618934" cy="70332"/>
            </a:xfrm>
            <a:prstGeom prst="rect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633662" y="2654605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GaSb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substrate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806405" y="6449486"/>
            <a:ext cx="4477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hr-HR" sz="14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Chuanle Zhou, MG, et al. J. Elect. Mat. (2012)</a:t>
            </a:r>
            <a:endParaRPr kumimoji="1" lang="en-US" sz="14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graphicFrame>
        <p:nvGraphicFramePr>
          <p:cNvPr id="9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43859339"/>
              </p:ext>
            </p:extLst>
          </p:nvPr>
        </p:nvGraphicFramePr>
        <p:xfrm>
          <a:off x="753392" y="4338629"/>
          <a:ext cx="3276600" cy="850900"/>
        </p:xfrm>
        <a:graphic>
          <a:graphicData uri="http://schemas.openxmlformats.org/presentationml/2006/ole">
            <p:oleObj spid="_x0000_s260294" name="Equation" r:id="rId5" imgW="1700280" imgH="429480" progId="Equation.3">
              <p:embed/>
            </p:oleObj>
          </a:graphicData>
        </a:graphic>
      </p:graphicFrame>
      <p:grpSp>
        <p:nvGrpSpPr>
          <p:cNvPr id="93" name="Group 92"/>
          <p:cNvGrpSpPr/>
          <p:nvPr/>
        </p:nvGrpSpPr>
        <p:grpSpPr>
          <a:xfrm>
            <a:off x="1489992" y="5467897"/>
            <a:ext cx="1882927" cy="369332"/>
            <a:chOff x="1489992" y="5467897"/>
            <a:chExt cx="1882927" cy="369332"/>
          </a:xfrm>
        </p:grpSpPr>
        <p:sp>
          <p:nvSpPr>
            <p:cNvPr id="94" name="Rectangle 93"/>
            <p:cNvSpPr/>
            <p:nvPr/>
          </p:nvSpPr>
          <p:spPr>
            <a:xfrm>
              <a:off x="1489992" y="5467897"/>
              <a:ext cx="1882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i="1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V = I</a:t>
              </a:r>
              <a:r>
                <a:rPr kumimoji="1" lang="en-US" i="1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1" lang="en-US" i="1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 ~ e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i3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Symbol" charset="2"/>
                </a:rPr>
                <a:t>w</a:t>
              </a:r>
              <a:r>
                <a:rPr kumimoji="1" lang="en-US" i="1" baseline="3000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t</a:t>
              </a:r>
              <a:endParaRPr lang="en-US" i="1" baseline="30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2721893" y="5467897"/>
              <a:ext cx="503067" cy="369332"/>
            </a:xfrm>
            <a:prstGeom prst="rect">
              <a:avLst/>
            </a:prstGeom>
            <a:noFill/>
            <a:ln w="12700" cap="sq" cmpd="sng" algn="ctr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155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02" y="115409"/>
            <a:ext cx="77488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Type II </a:t>
            </a:r>
            <a:r>
              <a:rPr lang="en-US" sz="3500" dirty="0" err="1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Superlattice</a:t>
            </a:r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 Thermal Conductivity</a:t>
            </a:r>
            <a:endParaRPr lang="en-US" sz="3500" i="1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3600" y="1816100"/>
            <a:ext cx="4937268" cy="40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825" y="1122403"/>
            <a:ext cx="7726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" charset="0"/>
                <a:ea typeface="宋体"/>
                <a:cs typeface="Arial" charset="0"/>
              </a:rPr>
              <a:t>Thermal conductivity suppressed up to 2 orders of magnitude from </a:t>
            </a:r>
          </a:p>
          <a:p>
            <a:r>
              <a:rPr lang="en-US" sz="2000" dirty="0" err="1" smtClean="0">
                <a:solidFill>
                  <a:srgbClr val="F79646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GaSb</a:t>
            </a:r>
            <a:r>
              <a:rPr lang="en-US" sz="2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 bulk value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5900" y="6449486"/>
            <a:ext cx="403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hr-HR" sz="1400" dirty="0" smtClean="0">
                <a:solidFill>
                  <a:srgbClr val="FF8E8B"/>
                </a:solidFill>
                <a:latin typeface="Calibri"/>
                <a:ea typeface="ＭＳ Ｐゴシック" charset="-128"/>
                <a:cs typeface="Arial"/>
              </a:rPr>
              <a:t>Chuanle Zhou, MG, et al unpublished</a:t>
            </a:r>
            <a:endParaRPr kumimoji="1" lang="en-US" sz="1400" dirty="0">
              <a:solidFill>
                <a:srgbClr val="FF8E8B"/>
              </a:solidFill>
              <a:latin typeface="Calibri"/>
              <a:ea typeface="ＭＳ Ｐゴシック" charset="-128"/>
              <a:cs typeface="Arial"/>
            </a:endParaRPr>
          </a:p>
        </p:txBody>
      </p:sp>
      <p:graphicFrame>
        <p:nvGraphicFramePr>
          <p:cNvPr id="10" name="Object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16611135"/>
              </p:ext>
            </p:extLst>
          </p:nvPr>
        </p:nvGraphicFramePr>
        <p:xfrm>
          <a:off x="3403600" y="1863369"/>
          <a:ext cx="5451817" cy="3853120"/>
        </p:xfrm>
        <a:graphic>
          <a:graphicData uri="http://schemas.openxmlformats.org/presentationml/2006/ole">
            <p:oleObj spid="_x0000_s262254" name="Graph" r:id="rId3" imgW="4276954" imgH="3022397" progId="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10400" y="2628900"/>
            <a:ext cx="46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xmlns="" val="16378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ame 5"/>
          <p:cNvSpPr/>
          <p:nvPr/>
        </p:nvSpPr>
        <p:spPr>
          <a:xfrm>
            <a:off x="4203700" y="2362201"/>
            <a:ext cx="1079500" cy="2035174"/>
          </a:xfrm>
          <a:prstGeom prst="frame">
            <a:avLst>
              <a:gd name="adj1" fmla="val 60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811" y="276952"/>
            <a:ext cx="419038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Power Factor: Theory</a:t>
            </a:r>
            <a:endParaRPr lang="en-US" sz="3500" i="1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34457008"/>
              </p:ext>
            </p:extLst>
          </p:nvPr>
        </p:nvGraphicFramePr>
        <p:xfrm>
          <a:off x="2584450" y="2454275"/>
          <a:ext cx="3949700" cy="1943100"/>
        </p:xfrm>
        <a:graphic>
          <a:graphicData uri="http://schemas.openxmlformats.org/presentationml/2006/ole">
            <p:oleObj spid="_x0000_s263278" name="Equation" r:id="rId3" imgW="941400" imgH="4568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3732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35100"/>
            <a:ext cx="7239000" cy="4846320"/>
          </a:xfrm>
        </p:spPr>
        <p:txBody>
          <a:bodyPr/>
          <a:lstStyle/>
          <a:p>
            <a:r>
              <a:rPr lang="en-US" sz="2400" dirty="0" err="1" smtClean="0"/>
              <a:t>InAs</a:t>
            </a:r>
            <a:r>
              <a:rPr lang="en-US" sz="2400" dirty="0" smtClean="0"/>
              <a:t>/</a:t>
            </a:r>
            <a:r>
              <a:rPr lang="en-US" sz="2400" dirty="0" err="1" smtClean="0"/>
              <a:t>GaSb</a:t>
            </a:r>
            <a:r>
              <a:rPr lang="en-US" sz="2400" dirty="0" smtClean="0"/>
              <a:t> type II broken-gap superlattice (T2SL)</a:t>
            </a:r>
          </a:p>
          <a:p>
            <a:pPr lvl="1"/>
            <a:r>
              <a:rPr lang="en-US" sz="2000" dirty="0" smtClean="0">
                <a:solidFill>
                  <a:schemeClr val="bg2"/>
                </a:solidFill>
              </a:rPr>
              <a:t>Tunable </a:t>
            </a:r>
            <a:r>
              <a:rPr lang="en-US" sz="2000" dirty="0" err="1" smtClean="0">
                <a:solidFill>
                  <a:schemeClr val="bg2"/>
                </a:solidFill>
              </a:rPr>
              <a:t>bandgap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schemeClr val="bg2"/>
                </a:solidFill>
              </a:rPr>
              <a:t>Anisotropic electron</a:t>
            </a:r>
            <a:r>
              <a:rPr lang="en-US" sz="2000" dirty="0" smtClean="0">
                <a:solidFill>
                  <a:srgbClr val="003300"/>
                </a:solidFill>
              </a:rPr>
              <a:t>-hole transport</a:t>
            </a:r>
          </a:p>
          <a:p>
            <a:pPr lvl="1"/>
            <a:r>
              <a:rPr lang="en-US" altLang="zh-CN" sz="2000" dirty="0">
                <a:solidFill>
                  <a:srgbClr val="003300"/>
                </a:solidFill>
                <a:latin typeface="Arial" charset="0"/>
                <a:cs typeface="Arial" charset="0"/>
              </a:rPr>
              <a:t>Fabrication challenge: strain, interface diffusion</a:t>
            </a:r>
          </a:p>
          <a:p>
            <a:pPr lvl="1"/>
            <a:endParaRPr lang="en-US" sz="2000" dirty="0">
              <a:solidFill>
                <a:srgbClr val="00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370840"/>
            <a:ext cx="7239000" cy="5943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InAs</a:t>
            </a:r>
            <a:r>
              <a:rPr lang="en-US" dirty="0" smtClean="0"/>
              <a:t>/</a:t>
            </a:r>
            <a:r>
              <a:rPr lang="en-US" dirty="0" err="1" smtClean="0"/>
              <a:t>GaSb</a:t>
            </a:r>
            <a:r>
              <a:rPr lang="en-US" dirty="0" smtClean="0"/>
              <a:t> Type II superlattice</a:t>
            </a:r>
          </a:p>
        </p:txBody>
      </p:sp>
      <p:pic>
        <p:nvPicPr>
          <p:cNvPr id="6" name="Picture 45"/>
          <p:cNvPicPr>
            <a:picLocks noChangeAspect="1"/>
          </p:cNvPicPr>
          <p:nvPr/>
        </p:nvPicPr>
        <p:blipFill>
          <a:blip r:embed="rId3" cstate="print"/>
          <a:srcRect t="5833" r="54578"/>
          <a:stretch>
            <a:fillRect/>
          </a:stretch>
        </p:blipFill>
        <p:spPr bwMode="auto">
          <a:xfrm>
            <a:off x="152400" y="2971800"/>
            <a:ext cx="4038600" cy="340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 descr="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8295" y="3733800"/>
            <a:ext cx="4054817" cy="19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064754"/>
      </p:ext>
    </p:extLst>
  </p:cSld>
  <p:clrMapOvr>
    <a:masterClrMapping/>
  </p:clrMapOvr>
  <p:transition advTm="6385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dgap(300dpi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7" t="2661" r="10674" b="3042"/>
          <a:stretch/>
        </p:blipFill>
        <p:spPr>
          <a:xfrm>
            <a:off x="190501" y="2230981"/>
            <a:ext cx="4065244" cy="3371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102" y="115409"/>
            <a:ext cx="375250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Type II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Superlattice</a:t>
            </a:r>
            <a:endParaRPr lang="en-US" sz="35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002" y="840492"/>
            <a:ext cx="34096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altLang="zh-CN" i="1" dirty="0" smtClean="0">
                <a:solidFill>
                  <a:srgbClr val="FAC090"/>
                </a:solidFill>
                <a:latin typeface="Arial" charset="0"/>
              </a:rPr>
              <a:t>NextNANO</a:t>
            </a:r>
            <a:r>
              <a:rPr lang="en-US" altLang="zh-CN" baseline="30000" dirty="0" smtClean="0">
                <a:solidFill>
                  <a:srgbClr val="FAC090"/>
                </a:solidFill>
                <a:latin typeface="Arial" charset="0"/>
              </a:rPr>
              <a:t>3</a:t>
            </a:r>
            <a:r>
              <a:rPr lang="en-US" altLang="zh-CN" dirty="0" smtClean="0">
                <a:solidFill>
                  <a:srgbClr val="FAC090"/>
                </a:solidFill>
                <a:latin typeface="Arial" charset="0"/>
              </a:rPr>
              <a:t>: F</a:t>
            </a:r>
            <a:r>
              <a:rPr lang="en-US" dirty="0" smtClean="0">
                <a:solidFill>
                  <a:srgbClr val="FAC090"/>
                </a:solidFill>
                <a:latin typeface="Arial" charset="0"/>
              </a:rPr>
              <a:t>ull</a:t>
            </a:r>
            <a:r>
              <a:rPr lang="en-US" dirty="0">
                <a:solidFill>
                  <a:srgbClr val="FAC090"/>
                </a:solidFill>
                <a:latin typeface="Arial" charset="0"/>
              </a:rPr>
              <a:t>-band envelope-function 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en-US" dirty="0">
                <a:solidFill>
                  <a:srgbClr val="FAC090"/>
                </a:solidFill>
                <a:latin typeface="Arial" charset="0"/>
              </a:rPr>
              <a:t>simulation </a:t>
            </a:r>
            <a:r>
              <a:rPr lang="en-US" dirty="0" err="1">
                <a:solidFill>
                  <a:srgbClr val="FAC090"/>
                </a:solidFill>
                <a:latin typeface="Arial" charset="0"/>
              </a:rPr>
              <a:t>InAs</a:t>
            </a:r>
            <a:r>
              <a:rPr lang="en-US" dirty="0">
                <a:solidFill>
                  <a:srgbClr val="FAC090"/>
                </a:solidFill>
                <a:latin typeface="Arial" charset="0"/>
              </a:rPr>
              <a:t>/</a:t>
            </a:r>
            <a:r>
              <a:rPr lang="en-US" dirty="0" err="1">
                <a:solidFill>
                  <a:srgbClr val="FAC090"/>
                </a:solidFill>
                <a:latin typeface="Arial" charset="0"/>
              </a:rPr>
              <a:t>GaSb</a:t>
            </a:r>
            <a:r>
              <a:rPr lang="en-US" dirty="0">
                <a:solidFill>
                  <a:srgbClr val="FAC090"/>
                </a:solidFill>
                <a:latin typeface="Arial" charset="0"/>
              </a:rPr>
              <a:t> </a:t>
            </a:r>
            <a:endParaRPr lang="en-US" dirty="0" smtClean="0">
              <a:solidFill>
                <a:srgbClr val="FAC090"/>
              </a:solidFill>
              <a:latin typeface="Arial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en-US" dirty="0" err="1" smtClean="0">
                <a:solidFill>
                  <a:srgbClr val="FAC090"/>
                </a:solidFill>
                <a:latin typeface="Arial" charset="0"/>
              </a:rPr>
              <a:t>superlattice</a:t>
            </a:r>
            <a:r>
              <a:rPr lang="en-US" dirty="0" smtClean="0">
                <a:solidFill>
                  <a:srgbClr val="FAC090"/>
                </a:solidFill>
                <a:latin typeface="Arial" charset="0"/>
              </a:rPr>
              <a:t> dispersion </a:t>
            </a:r>
            <a:endParaRPr lang="en-US" dirty="0">
              <a:solidFill>
                <a:srgbClr val="FAC09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01908" y="266700"/>
            <a:ext cx="7351592" cy="4223237"/>
            <a:chOff x="1601908" y="266700"/>
            <a:chExt cx="7351592" cy="4223237"/>
          </a:xfrm>
        </p:grpSpPr>
        <p:grpSp>
          <p:nvGrpSpPr>
            <p:cNvPr id="38" name="Group 37"/>
            <p:cNvGrpSpPr/>
            <p:nvPr/>
          </p:nvGrpSpPr>
          <p:grpSpPr>
            <a:xfrm>
              <a:off x="1601908" y="266700"/>
              <a:ext cx="7351592" cy="4223237"/>
              <a:chOff x="1601908" y="266700"/>
              <a:chExt cx="7351592" cy="422323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35508" y="266700"/>
                <a:ext cx="5217992" cy="2578100"/>
                <a:chOff x="3926008" y="0"/>
                <a:chExt cx="5217992" cy="2578100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5823208" y="0"/>
                  <a:ext cx="3320792" cy="25781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6438" y="104999"/>
                  <a:ext cx="3319462" cy="2346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3926008" y="850791"/>
                  <a:ext cx="1794998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u="sng" kern="1200" dirty="0">
                      <a:solidFill>
                        <a:srgbClr val="FAC090"/>
                      </a:solidFill>
                      <a:latin typeface="Arial" charset="0"/>
                      <a:cs typeface="Arial" charset="0"/>
                    </a:rPr>
                    <a:t>Positive </a:t>
                  </a:r>
                  <a:r>
                    <a:rPr lang="en-US" u="sng" kern="1200" dirty="0" smtClean="0">
                      <a:solidFill>
                        <a:srgbClr val="FAC090"/>
                      </a:solidFill>
                      <a:latin typeface="Arial" charset="0"/>
                      <a:cs typeface="Arial" charset="0"/>
                    </a:rPr>
                    <a:t>gap:</a:t>
                  </a:r>
                </a:p>
                <a:p>
                  <a:pPr algn="r"/>
                  <a:r>
                    <a:rPr lang="en-US" u="sng" kern="1200" dirty="0" smtClean="0">
                      <a:solidFill>
                        <a:srgbClr val="FAC090"/>
                      </a:solidFill>
                      <a:latin typeface="Arial" charset="0"/>
                      <a:cs typeface="Arial" charset="0"/>
                    </a:rPr>
                    <a:t>Semiconductor</a:t>
                  </a:r>
                  <a:endParaRPr lang="en-US" u="sng" kern="1200" dirty="0">
                    <a:solidFill>
                      <a:srgbClr val="FAC09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3" name="Oval 32"/>
              <p:cNvSpPr/>
              <p:nvPr/>
            </p:nvSpPr>
            <p:spPr bwMode="auto">
              <a:xfrm>
                <a:off x="1601908" y="4185137"/>
                <a:ext cx="304800" cy="3048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n w="28575" cmpd="sng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4" name="Straight Connector 152"/>
              <p:cNvCxnSpPr>
                <a:cxnSpLocks noChangeShapeType="1"/>
                <a:stCxn id="33" idx="7"/>
              </p:cNvCxnSpPr>
              <p:nvPr/>
            </p:nvCxnSpPr>
            <p:spPr bwMode="auto">
              <a:xfrm flipV="1">
                <a:off x="1862071" y="1763822"/>
                <a:ext cx="2770936" cy="2465952"/>
              </a:xfrm>
              <a:prstGeom prst="lin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</p:cxnSp>
        </p:grp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5880100" y="1880099"/>
              <a:ext cx="2895600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100" kern="1200" dirty="0">
                  <a:latin typeface="Arial" charset="0"/>
                  <a:cs typeface="Arial" charset="0"/>
                </a:rPr>
                <a:t>5.4nm </a:t>
              </a:r>
              <a:r>
                <a:rPr lang="en-US" sz="1100" kern="1200" dirty="0" err="1">
                  <a:latin typeface="Arial" charset="0"/>
                  <a:cs typeface="Arial" charset="0"/>
                </a:rPr>
                <a:t>GaSb</a:t>
              </a:r>
              <a:r>
                <a:rPr lang="en-US" sz="1100" kern="1200" dirty="0">
                  <a:latin typeface="Arial" charset="0"/>
                  <a:cs typeface="Arial" charset="0"/>
                </a:rPr>
                <a:t>/7.5nm </a:t>
              </a:r>
              <a:r>
                <a:rPr lang="en-US" sz="1100" kern="1200" dirty="0" err="1">
                  <a:latin typeface="Arial" charset="0"/>
                  <a:cs typeface="Arial" charset="0"/>
                </a:rPr>
                <a:t>InAs</a:t>
              </a:r>
              <a:endParaRPr lang="en-US" sz="1100" kern="1200" dirty="0">
                <a:latin typeface="Arial" charset="0"/>
                <a:cs typeface="Arial" charset="0"/>
              </a:endParaRPr>
            </a:p>
            <a:p>
              <a:pPr algn="ctr"/>
              <a:r>
                <a:rPr lang="en-US" sz="1100" kern="1200" dirty="0">
                  <a:latin typeface="Arial" charset="0"/>
                  <a:cs typeface="Arial" charset="0"/>
                </a:rPr>
                <a:t>(21ML </a:t>
              </a:r>
              <a:r>
                <a:rPr lang="en-US" sz="1100" kern="1200" dirty="0" err="1">
                  <a:latin typeface="Arial" charset="0"/>
                  <a:cs typeface="Arial" charset="0"/>
                </a:rPr>
                <a:t>GaSb</a:t>
              </a:r>
              <a:r>
                <a:rPr lang="en-US" sz="1100" kern="1200" dirty="0">
                  <a:latin typeface="Arial" charset="0"/>
                  <a:cs typeface="Arial" charset="0"/>
                </a:rPr>
                <a:t>/22ML </a:t>
              </a:r>
              <a:r>
                <a:rPr lang="en-US" sz="1100" kern="1200" dirty="0" err="1">
                  <a:latin typeface="Arial" charset="0"/>
                  <a:cs typeface="Arial" charset="0"/>
                </a:rPr>
                <a:t>InAs</a:t>
              </a:r>
              <a:r>
                <a:rPr lang="en-US" sz="1100" kern="1200" dirty="0">
                  <a:latin typeface="Arial" charset="0"/>
                  <a:cs typeface="Arial" charset="0"/>
                </a:rPr>
                <a:t>)</a:t>
              </a:r>
            </a:p>
            <a:p>
              <a:pPr algn="ctr"/>
              <a:endParaRPr lang="en-US" sz="1100" kern="1200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32108" y="2264792"/>
            <a:ext cx="7027398" cy="2342268"/>
            <a:chOff x="1932108" y="2264792"/>
            <a:chExt cx="7027398" cy="2342268"/>
          </a:xfrm>
        </p:grpSpPr>
        <p:grpSp>
          <p:nvGrpSpPr>
            <p:cNvPr id="39" name="Group 38"/>
            <p:cNvGrpSpPr/>
            <p:nvPr/>
          </p:nvGrpSpPr>
          <p:grpSpPr>
            <a:xfrm>
              <a:off x="1932108" y="2264792"/>
              <a:ext cx="7027398" cy="2342268"/>
              <a:chOff x="1932108" y="2264792"/>
              <a:chExt cx="7027398" cy="234226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874744" y="2264792"/>
                <a:ext cx="5084762" cy="2342268"/>
                <a:chOff x="3874744" y="2264792"/>
                <a:chExt cx="5084762" cy="2342268"/>
              </a:xfrm>
            </p:grpSpPr>
            <p:sp>
              <p:nvSpPr>
                <p:cNvPr id="6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3874744" y="3269705"/>
                  <a:ext cx="159226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u="sng" kern="1200" dirty="0">
                      <a:solidFill>
                        <a:srgbClr val="FAC090"/>
                      </a:solidFill>
                      <a:latin typeface="Arial" charset="0"/>
                      <a:cs typeface="Arial" charset="0"/>
                    </a:rPr>
                    <a:t>Zero gap</a:t>
                  </a:r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5581908" y="2264792"/>
                  <a:ext cx="3377598" cy="2342268"/>
                  <a:chOff x="5569208" y="4245992"/>
                  <a:chExt cx="3377598" cy="2342268"/>
                </a:xfrm>
              </p:grpSpPr>
              <p:sp>
                <p:nvSpPr>
                  <p:cNvPr id="16" name="Rectangle 15"/>
                  <p:cNvSpPr/>
                  <p:nvPr/>
                </p:nvSpPr>
                <p:spPr>
                  <a:xfrm>
                    <a:off x="5626014" y="4352198"/>
                    <a:ext cx="3320792" cy="223606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5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69208" y="4245992"/>
                    <a:ext cx="3377598" cy="23092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8" name="Oval 27"/>
              <p:cNvSpPr/>
              <p:nvPr/>
            </p:nvSpPr>
            <p:spPr bwMode="auto">
              <a:xfrm>
                <a:off x="1932108" y="2685842"/>
                <a:ext cx="304800" cy="3048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n w="28575" cmpd="sng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29" name="Straight Connector 152"/>
              <p:cNvCxnSpPr>
                <a:cxnSpLocks noChangeShapeType="1"/>
              </p:cNvCxnSpPr>
              <p:nvPr/>
            </p:nvCxnSpPr>
            <p:spPr bwMode="auto">
              <a:xfrm>
                <a:off x="2236908" y="2844800"/>
                <a:ext cx="2144592" cy="635000"/>
              </a:xfrm>
              <a:prstGeom prst="lin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</p:cxnSp>
        </p:grp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5905500" y="2379118"/>
              <a:ext cx="28956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sz="1100" kern="1200" dirty="0">
                  <a:latin typeface="Arial" charset="0"/>
                  <a:cs typeface="Arial" charset="0"/>
                </a:rPr>
                <a:t>8.53nm </a:t>
              </a:r>
              <a:r>
                <a:rPr lang="pt-BR" sz="1100" kern="1200" dirty="0" err="1">
                  <a:latin typeface="Arial" charset="0"/>
                  <a:cs typeface="Arial" charset="0"/>
                </a:rPr>
                <a:t>GaSb</a:t>
              </a:r>
              <a:r>
                <a:rPr lang="pt-BR" sz="1100" kern="1200" dirty="0">
                  <a:latin typeface="Arial" charset="0"/>
                  <a:cs typeface="Arial" charset="0"/>
                </a:rPr>
                <a:t>/7.87nm </a:t>
              </a:r>
              <a:r>
                <a:rPr lang="pt-BR" sz="1100" kern="1200" dirty="0" err="1">
                  <a:latin typeface="Arial" charset="0"/>
                  <a:cs typeface="Arial" charset="0"/>
                </a:rPr>
                <a:t>InAs</a:t>
              </a:r>
              <a:r>
                <a:rPr lang="pt-BR" sz="1100" kern="1200" dirty="0">
                  <a:latin typeface="Arial" charset="0"/>
                  <a:cs typeface="Arial" charset="0"/>
                </a:rPr>
                <a:t> </a:t>
              </a:r>
              <a:endParaRPr lang="pt-BR" sz="1100" kern="1200" dirty="0" smtClean="0">
                <a:latin typeface="Arial" charset="0"/>
                <a:cs typeface="Arial" charset="0"/>
              </a:endParaRPr>
            </a:p>
            <a:p>
              <a:pPr algn="ctr"/>
              <a:r>
                <a:rPr lang="pt-BR" sz="1100" kern="1200" dirty="0" smtClean="0">
                  <a:latin typeface="Arial" charset="0"/>
                  <a:cs typeface="Arial" charset="0"/>
                </a:rPr>
                <a:t>(</a:t>
              </a:r>
              <a:r>
                <a:rPr lang="pt-BR" sz="1100" kern="1200" dirty="0">
                  <a:latin typeface="Arial" charset="0"/>
                  <a:cs typeface="Arial" charset="0"/>
                </a:rPr>
                <a:t>28ML </a:t>
              </a:r>
              <a:r>
                <a:rPr lang="pt-BR" sz="1100" kern="1200" dirty="0" err="1">
                  <a:latin typeface="Arial" charset="0"/>
                  <a:cs typeface="Arial" charset="0"/>
                </a:rPr>
                <a:t>GaSb</a:t>
              </a:r>
              <a:r>
                <a:rPr lang="pt-BR" sz="1100" kern="1200" dirty="0">
                  <a:latin typeface="Arial" charset="0"/>
                  <a:cs typeface="Arial" charset="0"/>
                </a:rPr>
                <a:t>/26ML </a:t>
              </a:r>
              <a:r>
                <a:rPr lang="pt-BR" sz="1100" kern="1200" dirty="0" err="1">
                  <a:latin typeface="Arial" charset="0"/>
                  <a:cs typeface="Arial" charset="0"/>
                </a:rPr>
                <a:t>InAs</a:t>
              </a:r>
              <a:r>
                <a:rPr lang="pt-BR" sz="1100" kern="1200" dirty="0" smtClean="0">
                  <a:latin typeface="Arial" charset="0"/>
                  <a:cs typeface="Arial" charset="0"/>
                </a:rPr>
                <a:t>)</a:t>
              </a:r>
              <a:endParaRPr lang="pt-BR" sz="1100" kern="1200" dirty="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5119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5074" y="115409"/>
            <a:ext cx="7669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AC090"/>
                </a:solidFill>
                <a:latin typeface="Arial"/>
              </a:rPr>
              <a:t>Deduce Conductivity &amp; Seebeck Tensor</a:t>
            </a:r>
            <a:endParaRPr lang="en-US" sz="3200" i="1" dirty="0">
              <a:solidFill>
                <a:srgbClr val="FAC09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5900" y="6449486"/>
            <a:ext cx="403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</a:pPr>
            <a:r>
              <a:rPr kumimoji="1" lang="hr-HR" sz="1400" dirty="0" smtClean="0">
                <a:solidFill>
                  <a:srgbClr val="FF8E8B"/>
                </a:solidFill>
                <a:latin typeface="Arial"/>
                <a:ea typeface="ＭＳ Ｐゴシック" charset="-128"/>
                <a:cs typeface="Arial"/>
              </a:rPr>
              <a:t>Chuanle Zhou, MG, submitted to PRL</a:t>
            </a:r>
            <a:endParaRPr kumimoji="1" lang="en-US" sz="1400" dirty="0">
              <a:solidFill>
                <a:srgbClr val="FF8E8B"/>
              </a:solidFill>
              <a:latin typeface="Arial"/>
              <a:ea typeface="ＭＳ Ｐゴシック" charset="-128"/>
              <a:cs typeface="Arial"/>
            </a:endParaRPr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85612350"/>
              </p:ext>
            </p:extLst>
          </p:nvPr>
        </p:nvGraphicFramePr>
        <p:xfrm>
          <a:off x="2798054" y="5609231"/>
          <a:ext cx="787400" cy="374650"/>
        </p:xfrm>
        <a:graphic>
          <a:graphicData uri="http://schemas.openxmlformats.org/presentationml/2006/ole">
            <p:oleObj spid="_x0000_s355662" name="Equation" r:id="rId3" imgW="466200" imgH="219240" progId="Equation.3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309034" y="5614549"/>
            <a:ext cx="7747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(Power-law scattering,                , where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= 0 observed for T2SL at 300 K)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1233" y="2597685"/>
            <a:ext cx="4579488" cy="2903536"/>
            <a:chOff x="131233" y="2597685"/>
            <a:chExt cx="4579488" cy="2903536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788907119"/>
                </p:ext>
              </p:extLst>
            </p:nvPr>
          </p:nvGraphicFramePr>
          <p:xfrm>
            <a:off x="420155" y="4204235"/>
            <a:ext cx="3440645" cy="1264560"/>
          </p:xfrm>
          <a:graphic>
            <a:graphicData uri="http://schemas.openxmlformats.org/presentationml/2006/ole">
              <p:oleObj spid="_x0000_s355663" name="Equation" r:id="rId4" imgW="2550600" imgH="923400" progId="Equation.3">
                <p:embed/>
              </p:oleObj>
            </a:graphicData>
          </a:graphic>
        </p:graphicFrame>
        <p:graphicFrame>
          <p:nvGraphicFramePr>
            <p:cNvPr id="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504509286"/>
                </p:ext>
              </p:extLst>
            </p:nvPr>
          </p:nvGraphicFramePr>
          <p:xfrm>
            <a:off x="182034" y="2597685"/>
            <a:ext cx="4528687" cy="1396224"/>
          </p:xfrm>
          <a:graphic>
            <a:graphicData uri="http://schemas.openxmlformats.org/presentationml/2006/ole">
              <p:oleObj spid="_x0000_s355664" name="Equation" r:id="rId5" imgW="3291120" imgH="1005480" progId="Equation.3">
                <p:embed/>
              </p:oleObj>
            </a:graphicData>
          </a:graphic>
        </p:graphicFrame>
        <p:sp>
          <p:nvSpPr>
            <p:cNvPr id="14" name="矩形 12"/>
            <p:cNvSpPr/>
            <p:nvPr/>
          </p:nvSpPr>
          <p:spPr>
            <a:xfrm>
              <a:off x="131233" y="2758021"/>
              <a:ext cx="533400" cy="2743200"/>
            </a:xfrm>
            <a:prstGeom prst="rect">
              <a:avLst/>
            </a:prstGeom>
            <a:noFill/>
            <a:ln w="25400">
              <a:solidFill>
                <a:srgbClr val="D72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1233" y="1928344"/>
            <a:ext cx="3250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For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-conductivity &amp; Seebeck: 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anisotropic 3D dispersion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64380" y="2767015"/>
            <a:ext cx="3311499" cy="2701780"/>
            <a:chOff x="5164380" y="2767015"/>
            <a:chExt cx="3311499" cy="2701780"/>
          </a:xfrm>
        </p:grpSpPr>
        <p:sp>
          <p:nvSpPr>
            <p:cNvPr id="17" name="矩形 15"/>
            <p:cNvSpPr/>
            <p:nvPr/>
          </p:nvSpPr>
          <p:spPr>
            <a:xfrm>
              <a:off x="5164380" y="2767015"/>
              <a:ext cx="550334" cy="2701780"/>
            </a:xfrm>
            <a:prstGeom prst="rect">
              <a:avLst/>
            </a:prstGeom>
            <a:noFill/>
            <a:ln w="25400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49475794"/>
                </p:ext>
              </p:extLst>
            </p:nvPr>
          </p:nvGraphicFramePr>
          <p:xfrm>
            <a:off x="5236348" y="2767015"/>
            <a:ext cx="3239531" cy="995443"/>
          </p:xfrm>
          <a:graphic>
            <a:graphicData uri="http://schemas.openxmlformats.org/presentationml/2006/ole">
              <p:oleObj spid="_x0000_s355665" name="Equation" r:id="rId6" imgW="2349360" imgH="712800" progId="Equation.3">
                <p:embed/>
              </p:oleObj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426428134"/>
                </p:ext>
              </p:extLst>
            </p:nvPr>
          </p:nvGraphicFramePr>
          <p:xfrm>
            <a:off x="5473407" y="4176715"/>
            <a:ext cx="2657891" cy="1263114"/>
          </p:xfrm>
          <a:graphic>
            <a:graphicData uri="http://schemas.openxmlformats.org/presentationml/2006/ole">
              <p:oleObj spid="_x0000_s355666" name="Equation" r:id="rId7" imgW="1965600" imgH="923400" progId="Equation.3">
                <p:embed/>
              </p:oleObj>
            </a:graphicData>
          </a:graphic>
        </p:graphicFrame>
      </p:grpSp>
      <p:sp>
        <p:nvSpPr>
          <p:cNvPr id="20" name="Rectangle 19"/>
          <p:cNvSpPr/>
          <p:nvPr/>
        </p:nvSpPr>
        <p:spPr>
          <a:xfrm>
            <a:off x="5055374" y="1956889"/>
            <a:ext cx="3250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For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-conductivity &amp; Seebeck: 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2D dispersion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1233" y="1421713"/>
            <a:ext cx="2596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From band structure =&gt;  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1816978"/>
              </p:ext>
            </p:extLst>
          </p:nvPr>
        </p:nvGraphicFramePr>
        <p:xfrm>
          <a:off x="2693987" y="1473546"/>
          <a:ext cx="2333625" cy="312737"/>
        </p:xfrm>
        <a:graphic>
          <a:graphicData uri="http://schemas.openxmlformats.org/presentationml/2006/ole">
            <p:oleObj spid="_x0000_s355667" name="Equation" r:id="rId8" imgW="1691280" imgH="219240" progId="Equation.3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321734" y="6062262"/>
            <a:ext cx="8086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Optimize transverse power factor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=&gt; deduce optimal chemical potential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1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"/>
            <a:ext cx="7239000" cy="5943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InAs</a:t>
            </a:r>
            <a:r>
              <a:rPr lang="en-US" dirty="0" smtClean="0"/>
              <a:t>/</a:t>
            </a:r>
            <a:r>
              <a:rPr lang="en-US" dirty="0" err="1" smtClean="0"/>
              <a:t>GaSb</a:t>
            </a:r>
            <a:r>
              <a:rPr lang="en-US" dirty="0" smtClean="0"/>
              <a:t> Type II superlattice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7391400" cy="4846320"/>
          </a:xfrm>
        </p:spPr>
        <p:txBody>
          <a:bodyPr/>
          <a:lstStyle/>
          <a:p>
            <a:r>
              <a:rPr lang="en-US" dirty="0" smtClean="0"/>
              <a:t>Optimal T2SL</a:t>
            </a:r>
          </a:p>
          <a:p>
            <a:pPr lvl="1"/>
            <a:r>
              <a:rPr lang="en-US" i="1" dirty="0" err="1" smtClean="0">
                <a:solidFill>
                  <a:schemeClr val="tx1"/>
                </a:solidFill>
              </a:rPr>
              <a:t>d</a:t>
            </a:r>
            <a:r>
              <a:rPr lang="en-US" baseline="-25000" dirty="0" err="1" smtClean="0">
                <a:solidFill>
                  <a:schemeClr val="tx1"/>
                </a:solidFill>
              </a:rPr>
              <a:t>GaSb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3.96 nm, </a:t>
            </a:r>
            <a:r>
              <a:rPr lang="en-US" i="1" dirty="0" err="1" smtClean="0">
                <a:solidFill>
                  <a:schemeClr val="tx1"/>
                </a:solidFill>
              </a:rPr>
              <a:t>d</a:t>
            </a:r>
            <a:r>
              <a:rPr lang="en-US" baseline="-25000" dirty="0" err="1" smtClean="0">
                <a:solidFill>
                  <a:schemeClr val="tx1"/>
                </a:solidFill>
              </a:rPr>
              <a:t>InAs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7.88 nm</a:t>
            </a:r>
          </a:p>
          <a:p>
            <a:pPr lvl="1"/>
            <a:r>
              <a:rPr lang="en-US" i="1" dirty="0" err="1" smtClean="0">
                <a:solidFill>
                  <a:schemeClr val="tx1"/>
                </a:solidFill>
              </a:rPr>
              <a:t>E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 = 28.3 </a:t>
            </a:r>
            <a:r>
              <a:rPr lang="en-US" dirty="0" err="1" smtClean="0">
                <a:solidFill>
                  <a:schemeClr val="tx1"/>
                </a:solidFill>
              </a:rPr>
              <a:t>meV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i="1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 = 2.43 </a:t>
            </a:r>
            <a:r>
              <a:rPr lang="en-US" dirty="0" err="1" smtClean="0">
                <a:solidFill>
                  <a:schemeClr val="tx1"/>
                </a:solidFill>
              </a:rPr>
              <a:t>meV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i="1" dirty="0" smtClean="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en-US" baseline="-25000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</a:t>
            </a:r>
            <a:r>
              <a:rPr lang="en-US" dirty="0" smtClean="0">
                <a:solidFill>
                  <a:schemeClr val="tx1"/>
                </a:solidFill>
              </a:rPr>
              <a:t> = 32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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  <a:latin typeface="Symbol" pitchFamily="18" charset="2"/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 = 4 W/</a:t>
            </a:r>
            <a:r>
              <a:rPr lang="en-US" dirty="0" err="1" smtClean="0">
                <a:solidFill>
                  <a:schemeClr val="tx1"/>
                </a:solidFill>
              </a:rPr>
              <a:t>m∙K</a:t>
            </a:r>
            <a:r>
              <a:rPr lang="en-US" dirty="0" smtClean="0">
                <a:solidFill>
                  <a:schemeClr val="tx1"/>
                </a:solidFill>
              </a:rPr>
              <a:t> (measured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Z</a:t>
            </a:r>
            <a:r>
              <a:rPr lang="en-US" baseline="-25000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  </a:t>
            </a:r>
            <a:r>
              <a:rPr lang="en-US" i="1" dirty="0" smtClean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 = 0.025 at </a:t>
            </a:r>
            <a:r>
              <a:rPr lang="en-US" i="1" dirty="0" smtClean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 = 300 K</a:t>
            </a: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6800" y="3556000"/>
            <a:ext cx="1600200" cy="3810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00600" y="6535579"/>
            <a:ext cx="220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000" baseline="30000" dirty="0" smtClean="0">
                <a:solidFill>
                  <a:prstClr val="black"/>
                </a:solidFill>
                <a:latin typeface="Trebuchet MS"/>
              </a:rPr>
              <a:t>1 </a:t>
            </a:r>
            <a:r>
              <a:rPr lang="en-US" sz="1000" dirty="0" smtClean="0">
                <a:solidFill>
                  <a:prstClr val="black"/>
                </a:solidFill>
                <a:latin typeface="Trebuchet MS"/>
              </a:rPr>
              <a:t>C. Zhou </a:t>
            </a:r>
            <a:r>
              <a:rPr lang="en-US" altLang="zh-CN" sz="1000" i="1" dirty="0" smtClean="0">
                <a:solidFill>
                  <a:prstClr val="black"/>
                </a:solidFill>
                <a:latin typeface="Trebuchet MS"/>
                <a:ea typeface="华文新魏"/>
              </a:rPr>
              <a:t>et al.</a:t>
            </a:r>
            <a:r>
              <a:rPr lang="en-US" sz="1000" dirty="0" smtClean="0">
                <a:solidFill>
                  <a:prstClr val="black"/>
                </a:solidFill>
                <a:latin typeface="Trebuchet MS"/>
              </a:rPr>
              <a:t>, J. Elec. Mat. </a:t>
            </a:r>
            <a:r>
              <a:rPr lang="en-US" altLang="zh-CN" sz="1000" dirty="0" smtClean="0">
                <a:solidFill>
                  <a:prstClr val="black"/>
                </a:solidFill>
                <a:latin typeface="Trebuchet MS"/>
                <a:ea typeface="华文新魏"/>
              </a:rPr>
              <a:t>(2012)</a:t>
            </a:r>
            <a:endParaRPr lang="en-US" sz="1000" dirty="0" smtClean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59375" y="2092542"/>
            <a:ext cx="2114039" cy="1664516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649688" y="2448958"/>
            <a:ext cx="696308" cy="1290598"/>
            <a:chOff x="6513462" y="4780002"/>
            <a:chExt cx="696308" cy="1290598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6519530" y="5738037"/>
              <a:ext cx="685800" cy="268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>
            <a:xfrm rot="16200000">
              <a:off x="6188529" y="5390216"/>
              <a:ext cx="685800" cy="25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>
              <a:off x="6904970" y="56896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513462" y="4780002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y</a:t>
              </a:r>
              <a:endPara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29771" y="1996613"/>
            <a:ext cx="800100" cy="895169"/>
            <a:chOff x="2388958" y="1566400"/>
            <a:chExt cx="800100" cy="895169"/>
          </a:xfrm>
        </p:grpSpPr>
        <p:cxnSp>
          <p:nvCxnSpPr>
            <p:cNvPr id="66" name="Straight Arrow Connector 65"/>
            <p:cNvCxnSpPr/>
            <p:nvPr/>
          </p:nvCxnSpPr>
          <p:spPr>
            <a:xfrm rot="16200000">
              <a:off x="2489446" y="2112319"/>
              <a:ext cx="698500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Arrow Connector 66"/>
            <p:cNvCxnSpPr/>
            <p:nvPr/>
          </p:nvCxnSpPr>
          <p:spPr>
            <a:xfrm>
              <a:off x="2490558" y="2109916"/>
              <a:ext cx="698500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8" name="Rectangle 67"/>
            <p:cNvSpPr/>
            <p:nvPr/>
          </p:nvSpPr>
          <p:spPr>
            <a:xfrm>
              <a:off x="2821932" y="1566400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Trebuchet MS"/>
                </a:rPr>
                <a:t>n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88958" y="1711065"/>
              <a:ext cx="30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Trebuchet MS"/>
                </a:rPr>
                <a:t>p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164307" y="2527429"/>
            <a:ext cx="1509108" cy="1257484"/>
            <a:chOff x="7183227" y="2527984"/>
            <a:chExt cx="1509108" cy="1257484"/>
          </a:xfrm>
        </p:grpSpPr>
        <p:grpSp>
          <p:nvGrpSpPr>
            <p:cNvPr id="71" name="Group 70"/>
            <p:cNvGrpSpPr/>
            <p:nvPr/>
          </p:nvGrpSpPr>
          <p:grpSpPr>
            <a:xfrm rot="6666435" flipH="1" flipV="1">
              <a:off x="7586503" y="2834414"/>
              <a:ext cx="685800" cy="817739"/>
              <a:chOff x="7312804" y="4719913"/>
              <a:chExt cx="685800" cy="817739"/>
            </a:xfrm>
          </p:grpSpPr>
          <p:cxnSp>
            <p:nvCxnSpPr>
              <p:cNvPr id="76" name="Straight Arrow Connector 75"/>
              <p:cNvCxnSpPr/>
              <p:nvPr/>
            </p:nvCxnSpPr>
            <p:spPr>
              <a:xfrm rot="18900000">
                <a:off x="7312804" y="4719913"/>
                <a:ext cx="685800" cy="268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D9D9D9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77" name="Straight Arrow Connector 76"/>
              <p:cNvCxnSpPr/>
              <p:nvPr/>
            </p:nvCxnSpPr>
            <p:spPr>
              <a:xfrm rot="2700000">
                <a:off x="7312805" y="5193412"/>
                <a:ext cx="685800" cy="268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D9D9D9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72" name="TextBox 71"/>
            <p:cNvSpPr txBox="1"/>
            <p:nvPr/>
          </p:nvSpPr>
          <p:spPr>
            <a:xfrm>
              <a:off x="8030792" y="278660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kern="0" dirty="0" smtClean="0">
                  <a:solidFill>
                    <a:srgbClr val="D9D9D9"/>
                  </a:solidFill>
                  <a:latin typeface="Arial" pitchFamily="34" charset="0"/>
                  <a:ea typeface="华文新魏"/>
                  <a:cs typeface="Arial" pitchFamily="34" charset="0"/>
                </a:rPr>
                <a:t>a</a:t>
              </a:r>
              <a:endParaRPr lang="en-US" kern="0" dirty="0">
                <a:solidFill>
                  <a:srgbClr val="D9D9D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83227" y="252798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kern="0" dirty="0" smtClean="0">
                  <a:solidFill>
                    <a:srgbClr val="D9D9D9"/>
                  </a:solidFill>
                  <a:latin typeface="Arial" pitchFamily="34" charset="0"/>
                  <a:ea typeface="华文新魏"/>
                  <a:cs typeface="Arial" pitchFamily="34" charset="0"/>
                </a:rPr>
                <a:t>b</a:t>
              </a:r>
              <a:endParaRPr lang="en-US" kern="0" dirty="0">
                <a:solidFill>
                  <a:srgbClr val="D9D9D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87535" y="3034926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sz="2000" i="1" kern="0" dirty="0" smtClean="0">
                  <a:solidFill>
                    <a:sysClr val="window" lastClr="FFFFFF">
                      <a:lumMod val="85000"/>
                    </a:sysClr>
                  </a:solidFill>
                  <a:latin typeface="Symbol" pitchFamily="18" charset="2"/>
                  <a:ea typeface="华文新魏"/>
                  <a:cs typeface="Arial" pitchFamily="34" charset="0"/>
                </a:rPr>
                <a:t>q</a:t>
              </a:r>
              <a:endParaRPr lang="en-US" sz="2000" i="1" kern="0" dirty="0">
                <a:solidFill>
                  <a:sysClr val="window" lastClr="FFFFFF">
                    <a:lumMod val="85000"/>
                  </a:sysClr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75" name="Arc 74"/>
            <p:cNvSpPr/>
            <p:nvPr/>
          </p:nvSpPr>
          <p:spPr>
            <a:xfrm>
              <a:off x="7519924" y="2921868"/>
              <a:ext cx="914400" cy="863600"/>
            </a:xfrm>
            <a:prstGeom prst="arc">
              <a:avLst>
                <a:gd name="adj1" fmla="val 19430509"/>
                <a:gd name="adj2" fmla="val 0"/>
              </a:avLst>
            </a:prstGeom>
            <a:noFill/>
            <a:ln w="25400" cap="flat" cmpd="sng" algn="ctr">
              <a:solidFill>
                <a:srgbClr val="D9D9D9"/>
              </a:solidFill>
              <a:prstDash val="solid"/>
              <a:headEnd type="triangle" w="lg" len="lg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72369388"/>
      </p:ext>
    </p:extLst>
  </p:cSld>
  <p:clrMapOvr>
    <a:masterClrMapping/>
  </p:clrMapOvr>
  <p:transition advTm="26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ifferential Transport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48463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Transverse Thermoelectrics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Longitudinal </a:t>
            </a:r>
            <a:r>
              <a:rPr lang="en-US" sz="2000" dirty="0" err="1" smtClean="0"/>
              <a:t>thermoelectrics</a:t>
            </a: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Ettingshausen</a:t>
            </a:r>
            <a:r>
              <a:rPr lang="en-US" sz="2000" dirty="0" smtClean="0"/>
              <a:t> effect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1841500" y="1981200"/>
          <a:ext cx="3721100" cy="914400"/>
        </p:xfrm>
        <a:graphic>
          <a:graphicData uri="http://schemas.openxmlformats.org/presentationml/2006/ole">
            <p:oleObj spid="_x0000_s411687" name="公式" r:id="rId5" imgW="2069664" imgH="507633" progId="Equation.3">
              <p:embed/>
            </p:oleObj>
          </a:graphicData>
        </a:graphic>
      </p:graphicFrame>
      <p:graphicFrame>
        <p:nvGraphicFramePr>
          <p:cNvPr id="512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21993333"/>
              </p:ext>
            </p:extLst>
          </p:nvPr>
        </p:nvGraphicFramePr>
        <p:xfrm>
          <a:off x="1858962" y="5321300"/>
          <a:ext cx="4084638" cy="912813"/>
        </p:xfrm>
        <a:graphic>
          <a:graphicData uri="http://schemas.openxmlformats.org/presentationml/2006/ole">
            <p:oleObj spid="_x0000_s411688" name="公式" r:id="rId6" imgW="2273047" imgH="507633" progId="Equation.3">
              <p:embed/>
            </p:oleObj>
          </a:graphicData>
        </a:graphic>
      </p:graphicFrame>
      <p:graphicFrame>
        <p:nvGraphicFramePr>
          <p:cNvPr id="512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4822210"/>
              </p:ext>
            </p:extLst>
          </p:nvPr>
        </p:nvGraphicFramePr>
        <p:xfrm>
          <a:off x="1855787" y="3797300"/>
          <a:ext cx="2259013" cy="912813"/>
        </p:xfrm>
        <a:graphic>
          <a:graphicData uri="http://schemas.openxmlformats.org/presentationml/2006/ole">
            <p:oleObj spid="_x0000_s411689" name="公式" r:id="rId7" imgW="1257231" imgH="507633" progId="Equation.3">
              <p:embed/>
            </p:oleObj>
          </a:graphicData>
        </a:graphic>
      </p:graphicFrame>
      <p:sp>
        <p:nvSpPr>
          <p:cNvPr id="14" name="矩形 13"/>
          <p:cNvSpPr/>
          <p:nvPr/>
        </p:nvSpPr>
        <p:spPr>
          <a:xfrm>
            <a:off x="6324600" y="5257800"/>
            <a:ext cx="1219200" cy="533400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6000" y="3886200"/>
            <a:ext cx="1600200" cy="457200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400800" y="2209800"/>
            <a:ext cx="1066800" cy="457200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1209" name="Object 9"/>
          <p:cNvGraphicFramePr>
            <a:graphicFrameLocks noChangeAspect="1"/>
          </p:cNvGraphicFramePr>
          <p:nvPr/>
        </p:nvGraphicFramePr>
        <p:xfrm>
          <a:off x="6172200" y="3886200"/>
          <a:ext cx="1460500" cy="409575"/>
        </p:xfrm>
        <a:graphic>
          <a:graphicData uri="http://schemas.openxmlformats.org/presentationml/2006/ole">
            <p:oleObj spid="_x0000_s411690" name="公式" r:id="rId8" imgW="812433" imgH="228738" progId="Equation.3">
              <p:embed/>
            </p:oleObj>
          </a:graphicData>
        </a:graphic>
      </p:graphicFrame>
      <p:graphicFrame>
        <p:nvGraphicFramePr>
          <p:cNvPr id="51210" name="Object 10"/>
          <p:cNvGraphicFramePr>
            <a:graphicFrameLocks noChangeAspect="1"/>
          </p:cNvGraphicFramePr>
          <p:nvPr/>
        </p:nvGraphicFramePr>
        <p:xfrm>
          <a:off x="6356350" y="5334000"/>
          <a:ext cx="1187450" cy="411163"/>
        </p:xfrm>
        <a:graphic>
          <a:graphicData uri="http://schemas.openxmlformats.org/presentationml/2006/ole">
            <p:oleObj spid="_x0000_s411691" name="公式" r:id="rId9" imgW="660308" imgH="228738" progId="Equation.3">
              <p:embed/>
            </p:oleObj>
          </a:graphicData>
        </a:graphic>
      </p:graphicFrame>
      <p:graphicFrame>
        <p:nvGraphicFramePr>
          <p:cNvPr id="51211" name="Object 11"/>
          <p:cNvGraphicFramePr>
            <a:graphicFrameLocks noChangeAspect="1"/>
          </p:cNvGraphicFramePr>
          <p:nvPr/>
        </p:nvGraphicFramePr>
        <p:xfrm>
          <a:off x="6400800" y="2209800"/>
          <a:ext cx="1027113" cy="411163"/>
        </p:xfrm>
        <a:graphic>
          <a:graphicData uri="http://schemas.openxmlformats.org/presentationml/2006/ole">
            <p:oleObj spid="_x0000_s411692" name="Equation" r:id="rId10" imgW="571225" imgH="228600" progId="Equation.3">
              <p:embed/>
            </p:oleObj>
          </a:graphicData>
        </a:graphic>
      </p:graphicFrame>
      <p:sp>
        <p:nvSpPr>
          <p:cNvPr id="17" name="Slide Number Placeholder 13"/>
          <p:cNvSpPr txBox="1">
            <a:spLocks/>
          </p:cNvSpPr>
          <p:nvPr/>
        </p:nvSpPr>
        <p:spPr>
          <a:xfrm>
            <a:off x="7488864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algn="r" defTabSz="914400">
              <a:defRPr/>
            </a:pPr>
            <a:fld id="{D03D1B63-B415-45E7-8280-759F8BD2C9B6}" type="slidenum">
              <a:rPr lang="en-US" sz="1600" smtClean="0">
                <a:solidFill>
                  <a:srgbClr val="FFFFFF"/>
                </a:solidFill>
                <a:latin typeface="Arial"/>
              </a:rPr>
              <a:pPr algn="r" defTabSz="914400">
                <a:defRPr/>
              </a:pPr>
              <a:t>39</a:t>
            </a:fld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2392792775"/>
      </p:ext>
    </p:extLst>
  </p:cSld>
  <p:clrMapOvr>
    <a:masterClrMapping/>
  </p:clrMapOvr>
  <p:transition advTm="4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20700.JPG"/>
          <p:cNvPicPr>
            <a:picLocks noChangeAspect="1"/>
          </p:cNvPicPr>
          <p:nvPr/>
        </p:nvPicPr>
        <p:blipFill>
          <a:blip r:embed="rId2"/>
          <a:srcRect l="20860" t="17870" r="20927" b="4874"/>
          <a:stretch>
            <a:fillRect/>
          </a:stretch>
        </p:blipFill>
        <p:spPr>
          <a:xfrm>
            <a:off x="7060488" y="3784600"/>
            <a:ext cx="153112" cy="15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94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Motivation #1: </a:t>
            </a:r>
            <a:br>
              <a:rPr lang="en-US" dirty="0" smtClean="0">
                <a:solidFill>
                  <a:srgbClr val="FAC090"/>
                </a:solidFill>
              </a:rPr>
            </a:br>
            <a:r>
              <a:rPr lang="en-US" dirty="0" smtClean="0">
                <a:solidFill>
                  <a:srgbClr val="FAC090"/>
                </a:solidFill>
              </a:rPr>
              <a:t>for </a:t>
            </a:r>
            <a:r>
              <a:rPr lang="en-US" i="1" dirty="0" smtClean="0">
                <a:solidFill>
                  <a:srgbClr val="FAC090"/>
                </a:solidFill>
              </a:rPr>
              <a:t>intrinsic</a:t>
            </a:r>
            <a:r>
              <a:rPr lang="en-US" dirty="0" smtClean="0">
                <a:solidFill>
                  <a:srgbClr val="FAC090"/>
                </a:solidFill>
              </a:rPr>
              <a:t> on-chip </a:t>
            </a:r>
            <a:r>
              <a:rPr lang="en-US" dirty="0" err="1" smtClean="0">
                <a:solidFill>
                  <a:srgbClr val="FAC090"/>
                </a:solidFill>
              </a:rPr>
              <a:t>cryocooling</a:t>
            </a:r>
            <a:endParaRPr lang="en-US" dirty="0">
              <a:solidFill>
                <a:srgbClr val="FAC090"/>
              </a:solidFill>
            </a:endParaRPr>
          </a:p>
        </p:txBody>
      </p:sp>
      <p:pic>
        <p:nvPicPr>
          <p:cNvPr id="6" name="Picture 5" descr="dilution fridge (1).jpg"/>
          <p:cNvPicPr>
            <a:picLocks noChangeAspect="1"/>
          </p:cNvPicPr>
          <p:nvPr/>
        </p:nvPicPr>
        <p:blipFill>
          <a:blip r:embed="rId3"/>
          <a:srcRect l="16897" t="14722" r="13754"/>
          <a:stretch>
            <a:fillRect/>
          </a:stretch>
        </p:blipFill>
        <p:spPr>
          <a:xfrm>
            <a:off x="863600" y="1518810"/>
            <a:ext cx="2857500" cy="468514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254500" y="3517900"/>
            <a:ext cx="12573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P1020700.JPG"/>
          <p:cNvPicPr>
            <a:picLocks noChangeAspect="1"/>
          </p:cNvPicPr>
          <p:nvPr/>
        </p:nvPicPr>
        <p:blipFill>
          <a:blip r:embed="rId2"/>
          <a:srcRect l="20860" t="17870" r="20927" b="4874"/>
          <a:stretch>
            <a:fillRect/>
          </a:stretch>
        </p:blipFill>
        <p:spPr>
          <a:xfrm>
            <a:off x="5848350" y="2578100"/>
            <a:ext cx="2730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799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239000" cy="5943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Thermal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409700"/>
            <a:ext cx="6527800" cy="4846320"/>
          </a:xfrm>
        </p:spPr>
        <p:txBody>
          <a:bodyPr/>
          <a:lstStyle/>
          <a:p>
            <a:r>
              <a:rPr lang="en-US" sz="2000" dirty="0" smtClean="0"/>
              <a:t>Different from longitudinal and Ettingshausen cooling</a:t>
            </a:r>
          </a:p>
          <a:p>
            <a:endParaRPr lang="en-US" sz="2000" dirty="0" smtClean="0"/>
          </a:p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i="1" dirty="0" smtClean="0"/>
              <a:t>T</a:t>
            </a:r>
            <a:r>
              <a:rPr lang="en-US" sz="2000" dirty="0" smtClean="0"/>
              <a:t> = 4 K </a:t>
            </a:r>
            <a:r>
              <a:rPr lang="en-US" sz="2000" dirty="0"/>
              <a:t>(ZT = </a:t>
            </a:r>
            <a:r>
              <a:rPr lang="en-US" sz="2000" dirty="0" smtClean="0"/>
              <a:t>0.026)</a:t>
            </a:r>
            <a:endParaRPr lang="en-US" sz="2000" dirty="0"/>
          </a:p>
          <a:p>
            <a:pPr marL="0" indent="0">
              <a:buNone/>
            </a:pPr>
            <a:r>
              <a:rPr lang="en-US" sz="2000" i="1" dirty="0" smtClean="0"/>
              <a:t>T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 = 300 K,</a:t>
            </a:r>
            <a:r>
              <a:rPr lang="en-US" sz="2000" i="1" dirty="0"/>
              <a:t> </a:t>
            </a:r>
            <a:r>
              <a:rPr lang="en-US" sz="2000" i="1" dirty="0" smtClean="0"/>
              <a:t>b</a:t>
            </a:r>
            <a:r>
              <a:rPr lang="en-US" sz="2000" dirty="0" smtClean="0"/>
              <a:t> = 10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i="1" dirty="0" smtClean="0"/>
              <a:t>T</a:t>
            </a:r>
            <a:r>
              <a:rPr lang="en-US" sz="2000" dirty="0" smtClean="0"/>
              <a:t>=14 K (ZT = 0.1)</a:t>
            </a:r>
          </a:p>
          <a:p>
            <a:pPr>
              <a:buNone/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i="1" dirty="0" smtClean="0"/>
              <a:t>T</a:t>
            </a:r>
            <a:r>
              <a:rPr lang="en-US" sz="2000" dirty="0" smtClean="0"/>
              <a:t>=56 K (ZT = 0.5)</a:t>
            </a:r>
          </a:p>
          <a:p>
            <a:pPr>
              <a:buNone/>
            </a:pPr>
            <a:endParaRPr lang="en-US" sz="2000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64680586"/>
              </p:ext>
            </p:extLst>
          </p:nvPr>
        </p:nvGraphicFramePr>
        <p:xfrm>
          <a:off x="3429000" y="1917700"/>
          <a:ext cx="5335633" cy="4711700"/>
        </p:xfrm>
        <a:graphic>
          <a:graphicData uri="http://schemas.openxmlformats.org/presentationml/2006/ole">
            <p:oleObj spid="_x0000_s412681" name="Graph" r:id="rId4" imgW="8441267" imgH="74549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8316920"/>
      </p:ext>
    </p:extLst>
  </p:cSld>
  <p:clrMapOvr>
    <a:masterClrMapping/>
  </p:clrMapOvr>
  <p:transition advTm="2761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c_exp-devices.jpg"/>
          <p:cNvPicPr>
            <a:picLocks noChangeAspect="1"/>
          </p:cNvPicPr>
          <p:nvPr/>
        </p:nvPicPr>
        <p:blipFill>
          <a:blip r:embed="rId4"/>
          <a:srcRect l="39002"/>
          <a:stretch>
            <a:fillRect/>
          </a:stretch>
        </p:blipFill>
        <p:spPr>
          <a:xfrm>
            <a:off x="4648200" y="2057400"/>
            <a:ext cx="2025950" cy="12085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6337300" cy="5029200"/>
          </a:xfrm>
        </p:spPr>
        <p:txBody>
          <a:bodyPr/>
          <a:lstStyle/>
          <a:p>
            <a:r>
              <a:rPr lang="en-US" sz="2400" dirty="0" smtClean="0"/>
              <a:t>A competitive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i="1" dirty="0" smtClean="0"/>
              <a:t>T</a:t>
            </a:r>
            <a:r>
              <a:rPr lang="en-US" sz="2400" dirty="0" smtClean="0"/>
              <a:t> = 8 K (</a:t>
            </a:r>
            <a:r>
              <a:rPr lang="en-US" sz="2400" i="1" dirty="0" err="1" smtClean="0"/>
              <a:t>b</a:t>
            </a:r>
            <a:r>
              <a:rPr lang="en-US" sz="2400" dirty="0" err="1" smtClean="0"/>
              <a:t>/</a:t>
            </a:r>
            <a:r>
              <a:rPr lang="en-US" sz="2400" i="1" dirty="0" err="1" smtClean="0"/>
              <a:t>L</a:t>
            </a:r>
            <a:r>
              <a:rPr lang="en-US" sz="2400" dirty="0" smtClean="0"/>
              <a:t>=2.77)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/>
          <a:lstStyle/>
          <a:p>
            <a:r>
              <a:rPr lang="en-US" dirty="0" smtClean="0"/>
              <a:t>Exponentially tapering 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133600"/>
            <a:ext cx="1600200" cy="3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Trec-bw-3.jpg"/>
          <p:cNvPicPr>
            <a:picLocks noChangeAspect="1"/>
          </p:cNvPicPr>
          <p:nvPr/>
        </p:nvPicPr>
        <p:blipFill>
          <a:blip r:embed="rId6"/>
          <a:srcRect r="5370"/>
          <a:stretch>
            <a:fillRect/>
          </a:stretch>
        </p:blipFill>
        <p:spPr>
          <a:xfrm>
            <a:off x="0" y="3200400"/>
            <a:ext cx="4522123" cy="3657600"/>
          </a:xfrm>
          <a:prstGeom prst="rect">
            <a:avLst/>
          </a:prstGeom>
        </p:spPr>
      </p:pic>
      <p:pic>
        <p:nvPicPr>
          <p:cNvPr id="9" name="Picture 8" descr="T10-bw-2.77-2.jpg"/>
          <p:cNvPicPr>
            <a:picLocks noChangeAspect="1"/>
          </p:cNvPicPr>
          <p:nvPr/>
        </p:nvPicPr>
        <p:blipFill>
          <a:blip r:embed="rId7"/>
          <a:srcRect l="7504"/>
          <a:stretch>
            <a:fillRect/>
          </a:stretch>
        </p:blipFill>
        <p:spPr>
          <a:xfrm>
            <a:off x="4572000" y="3200400"/>
            <a:ext cx="4420141" cy="3657600"/>
          </a:xfrm>
          <a:prstGeom prst="rect">
            <a:avLst/>
          </a:prstGeom>
        </p:spPr>
      </p:pic>
      <p:pic>
        <p:nvPicPr>
          <p:cNvPr id="10" name="Picture 9" descr="rec_exp-devices.jpg"/>
          <p:cNvPicPr>
            <a:picLocks noChangeAspect="1"/>
          </p:cNvPicPr>
          <p:nvPr/>
        </p:nvPicPr>
        <p:blipFill>
          <a:blip r:embed="rId4"/>
          <a:srcRect r="68506"/>
          <a:stretch>
            <a:fillRect/>
          </a:stretch>
        </p:blipFill>
        <p:spPr>
          <a:xfrm>
            <a:off x="1168400" y="2057400"/>
            <a:ext cx="1046018" cy="1208532"/>
          </a:xfrm>
          <a:prstGeom prst="rect">
            <a:avLst/>
          </a:prstGeom>
        </p:spPr>
      </p:pic>
      <p:sp>
        <p:nvSpPr>
          <p:cNvPr id="12" name="矩形 6"/>
          <p:cNvSpPr/>
          <p:nvPr/>
        </p:nvSpPr>
        <p:spPr>
          <a:xfrm>
            <a:off x="584201" y="1587500"/>
            <a:ext cx="4838700" cy="457200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rebuchet MS"/>
            </a:endParaRPr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36534856"/>
              </p:ext>
            </p:extLst>
          </p:nvPr>
        </p:nvGraphicFramePr>
        <p:xfrm>
          <a:off x="7191917" y="2564368"/>
          <a:ext cx="1278984" cy="621745"/>
        </p:xfrm>
        <a:graphic>
          <a:graphicData uri="http://schemas.openxmlformats.org/presentationml/2006/ole">
            <p:oleObj spid="_x0000_s373801" name="Equation" r:id="rId8" imgW="804240" imgH="383760" progId="Equation.3">
              <p:embed/>
            </p:oleObj>
          </a:graphicData>
        </a:graphic>
      </p:graphicFrame>
      <p:sp>
        <p:nvSpPr>
          <p:cNvPr id="14" name="矩形 15"/>
          <p:cNvSpPr/>
          <p:nvPr/>
        </p:nvSpPr>
        <p:spPr>
          <a:xfrm>
            <a:off x="7163341" y="2595782"/>
            <a:ext cx="1319060" cy="566518"/>
          </a:xfrm>
          <a:prstGeom prst="rect">
            <a:avLst/>
          </a:prstGeom>
          <a:noFill/>
          <a:ln w="25400" cap="flat" cmpd="sng" algn="ctr">
            <a:solidFill>
              <a:srgbClr val="F9B63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697034"/>
      </p:ext>
    </p:extLst>
  </p:cSld>
  <p:clrMapOvr>
    <a:masterClrMapping/>
  </p:clrMapOvr>
  <p:transition advTm="47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72390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ea typeface="Arial Unicode MS" pitchFamily="34" charset="-122"/>
                <a:cs typeface="Arial Unicode MS" pitchFamily="34" charset="-122"/>
              </a:rPr>
              <a:t>B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ulk materials (</a:t>
            </a:r>
            <a:r>
              <a:rPr lang="en-US" sz="2000" dirty="0" smtClean="0"/>
              <a:t>monoclinic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)</a:t>
            </a:r>
            <a:r>
              <a:rPr lang="en-US" altLang="zh-CN" sz="2400" baseline="30000" dirty="0" smtClean="0">
                <a:ea typeface="Arial Unicode MS" pitchFamily="34" charset="-122"/>
                <a:cs typeface="Arial Unicode MS" pitchFamily="34" charset="-122"/>
              </a:rPr>
              <a:t>1,2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: CsBi</a:t>
            </a:r>
            <a:r>
              <a:rPr lang="en-US" altLang="zh-CN" sz="2400" baseline="-25000" dirty="0" smtClean="0">
                <a:ea typeface="Arial Unicode MS" pitchFamily="34" charset="-122"/>
                <a:cs typeface="Arial Unicode MS" pitchFamily="34" charset="-122"/>
              </a:rPr>
              <a:t>4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Te</a:t>
            </a:r>
            <a:r>
              <a:rPr lang="en-US" altLang="zh-CN" sz="2400" baseline="-25000" dirty="0" smtClean="0">
                <a:ea typeface="Arial Unicode MS" pitchFamily="34" charset="-122"/>
                <a:cs typeface="Arial Unicode MS" pitchFamily="34" charset="-122"/>
              </a:rPr>
              <a:t>6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, ReGe</a:t>
            </a:r>
            <a:r>
              <a:rPr lang="en-US" altLang="zh-CN" sz="2400" baseline="-25000" dirty="0" smtClean="0">
                <a:ea typeface="Arial Unicode MS" pitchFamily="34" charset="-122"/>
                <a:cs typeface="Arial Unicode MS" pitchFamily="34" charset="-122"/>
              </a:rPr>
              <a:t>x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Si</a:t>
            </a:r>
            <a:r>
              <a:rPr lang="en-US" altLang="zh-CN" sz="2400" baseline="-25000" dirty="0" smtClean="0">
                <a:ea typeface="Arial Unicode MS" pitchFamily="34" charset="-122"/>
                <a:cs typeface="Arial Unicode MS" pitchFamily="34" charset="-122"/>
              </a:rPr>
              <a:t>1.75−x</a:t>
            </a:r>
          </a:p>
          <a:p>
            <a:pPr>
              <a:buNone/>
            </a:pPr>
            <a:r>
              <a:rPr lang="en-US" altLang="zh-CN" sz="2000" i="1" dirty="0" smtClean="0">
                <a:ea typeface="Arial Unicode MS" pitchFamily="34" charset="-122"/>
                <a:cs typeface="Arial Unicode MS" pitchFamily="34" charset="-122"/>
              </a:rPr>
              <a:t>   </a:t>
            </a:r>
            <a:r>
              <a:rPr lang="en-US" altLang="zh-CN" sz="2400" i="1" dirty="0" smtClean="0">
                <a:ea typeface="Arial Unicode MS" pitchFamily="34" charset="-122"/>
                <a:cs typeface="Arial Unicode MS" pitchFamily="34" charset="-122"/>
              </a:rPr>
              <a:t>p-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type</a:t>
            </a:r>
            <a:r>
              <a:rPr lang="en-US" altLang="zh-CN" sz="2400" i="1" dirty="0" smtClean="0"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in </a:t>
            </a:r>
            <a:r>
              <a:rPr lang="en-US" altLang="zh-CN" sz="2400" i="1" dirty="0" smtClean="0">
                <a:ea typeface="Arial Unicode MS" pitchFamily="34" charset="-122"/>
                <a:cs typeface="Arial Unicode MS" pitchFamily="34" charset="-122"/>
              </a:rPr>
              <a:t>a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-direction and </a:t>
            </a:r>
            <a:r>
              <a:rPr lang="en-US" altLang="zh-CN" sz="2400" i="1" dirty="0" smtClean="0">
                <a:ea typeface="Arial Unicode MS" pitchFamily="34" charset="-122"/>
                <a:cs typeface="Arial Unicode MS" pitchFamily="34" charset="-122"/>
              </a:rPr>
              <a:t>n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-type in </a:t>
            </a:r>
            <a:r>
              <a:rPr lang="en-US" altLang="zh-CN" sz="2400" i="1" dirty="0" smtClean="0"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2400" dirty="0" smtClean="0">
                <a:ea typeface="Arial Unicode MS" pitchFamily="34" charset="-122"/>
                <a:cs typeface="Arial Unicode MS" pitchFamily="34" charset="-122"/>
              </a:rPr>
              <a:t>-direction</a:t>
            </a:r>
            <a:endParaRPr lang="en-US" sz="20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lvl="1"/>
            <a:endParaRPr lang="en-US" altLang="zh-CN" sz="21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altLang="zh-CN" sz="21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altLang="zh-CN" sz="2100" dirty="0" smtClean="0">
                <a:solidFill>
                  <a:schemeClr val="tx1"/>
                </a:solidFill>
              </a:rPr>
              <a:t>age:</a:t>
            </a:r>
          </a:p>
          <a:p>
            <a:pPr lvl="2"/>
            <a:r>
              <a:rPr lang="en-US" sz="1800" dirty="0" smtClean="0"/>
              <a:t>Bulk material, geometric shaping </a:t>
            </a:r>
            <a:endParaRPr lang="en-US" sz="2100" dirty="0" smtClean="0">
              <a:solidFill>
                <a:schemeClr val="tx1"/>
              </a:solidFill>
            </a:endParaRPr>
          </a:p>
          <a:p>
            <a:pPr lvl="2"/>
            <a:r>
              <a:rPr lang="en-US" sz="1800" dirty="0" smtClean="0"/>
              <a:t>Low </a:t>
            </a:r>
            <a:r>
              <a:rPr lang="en-US" sz="1800" i="1" dirty="0" smtClean="0"/>
              <a:t>Z</a:t>
            </a:r>
            <a:r>
              <a:rPr lang="en-US" sz="1800" baseline="-25000" dirty="0" smtClean="0">
                <a:sym typeface="Symbol"/>
              </a:rPr>
              <a:t></a:t>
            </a:r>
            <a:r>
              <a:rPr lang="en-US" sz="1800" i="1" dirty="0" smtClean="0"/>
              <a:t>T </a:t>
            </a:r>
            <a:r>
              <a:rPr lang="en-US" sz="1800" dirty="0" smtClean="0"/>
              <a:t>at low temperature</a:t>
            </a:r>
            <a:endParaRPr lang="en-US" sz="1800" i="1" dirty="0" smtClean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7467600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D1B63-B415-45E7-8280-759F8BD2C9B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685800"/>
          </a:xfrm>
        </p:spPr>
        <p:txBody>
          <a:bodyPr>
            <a:normAutofit/>
          </a:bodyPr>
          <a:lstStyle/>
          <a:p>
            <a:r>
              <a:rPr lang="en-US" altLang="zh-CN" i="1" cap="none" dirty="0" smtClean="0"/>
              <a:t>p </a:t>
            </a:r>
            <a:r>
              <a:rPr lang="en-US" altLang="zh-CN" cap="none" dirty="0" smtClean="0"/>
              <a:t>×</a:t>
            </a:r>
            <a:r>
              <a:rPr lang="en-US" altLang="zh-CN" i="1" cap="none" dirty="0" smtClean="0"/>
              <a:t> n </a:t>
            </a:r>
            <a:r>
              <a:rPr lang="en-US" altLang="zh-CN" dirty="0" smtClean="0"/>
              <a:t>Type </a:t>
            </a:r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611779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 smtClean="0"/>
              <a:t>1</a:t>
            </a:r>
            <a:r>
              <a:rPr lang="en-US" sz="1000" b="1" dirty="0" smtClean="0"/>
              <a:t>J-J </a:t>
            </a:r>
            <a:r>
              <a:rPr lang="en-US" sz="1000" b="1" dirty="0" err="1"/>
              <a:t>Gu</a:t>
            </a:r>
            <a:r>
              <a:rPr lang="en-US" sz="1000" b="1" dirty="0" smtClean="0"/>
              <a:t>, </a:t>
            </a:r>
            <a:r>
              <a:rPr lang="en-US" sz="1000" b="1" i="1" dirty="0" smtClean="0"/>
              <a:t>et al</a:t>
            </a:r>
            <a:r>
              <a:rPr lang="en-US" sz="1000" b="1" dirty="0" smtClean="0"/>
              <a:t>.,</a:t>
            </a:r>
            <a:r>
              <a:rPr lang="fr-FR" sz="1000" b="1" dirty="0" smtClean="0"/>
              <a:t>Mat</a:t>
            </a:r>
            <a:r>
              <a:rPr lang="fr-FR" sz="1000" b="1" dirty="0"/>
              <a:t>. </a:t>
            </a:r>
            <a:r>
              <a:rPr lang="fr-FR" sz="1000" b="1" dirty="0" err="1"/>
              <a:t>Res</a:t>
            </a:r>
            <a:r>
              <a:rPr lang="fr-FR" sz="1000" b="1" dirty="0"/>
              <a:t>. Soc. </a:t>
            </a:r>
            <a:r>
              <a:rPr lang="fr-FR" sz="1000" b="1" dirty="0" err="1"/>
              <a:t>Symp</a:t>
            </a:r>
            <a:r>
              <a:rPr lang="fr-FR" sz="1000" b="1" dirty="0"/>
              <a:t>. </a:t>
            </a:r>
            <a:r>
              <a:rPr lang="fr-FR" sz="1000" b="1" dirty="0" smtClean="0"/>
              <a:t>Proc. 753, </a:t>
            </a:r>
            <a:r>
              <a:rPr lang="en-US" sz="1000" b="1" dirty="0" smtClean="0"/>
              <a:t>BB6.10.1</a:t>
            </a:r>
            <a:r>
              <a:rPr lang="fr-FR" sz="1000" b="1" dirty="0" smtClean="0"/>
              <a:t> (2003) </a:t>
            </a:r>
            <a:r>
              <a:rPr lang="fr-FR" sz="1000" b="1" baseline="30000" dirty="0" smtClean="0"/>
              <a:t>2</a:t>
            </a:r>
            <a:r>
              <a:rPr lang="pl-PL" sz="1000" b="1" dirty="0" smtClean="0"/>
              <a:t>D.-Y. Chung, Mat. Res. Soc. Symp. Proc. 793 S6.1.1 (2004)</a:t>
            </a:r>
            <a:endParaRPr lang="fr-FR" sz="1000" b="1" dirty="0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62249874"/>
              </p:ext>
            </p:extLst>
          </p:nvPr>
        </p:nvGraphicFramePr>
        <p:xfrm>
          <a:off x="1524000" y="1854200"/>
          <a:ext cx="5260975" cy="4050061"/>
        </p:xfrm>
        <a:graphic>
          <a:graphicData uri="http://schemas.openxmlformats.org/presentationml/2006/ole">
            <p:oleObj spid="_x0000_s396306" name="Graph" r:id="rId5" imgW="9766300" imgH="7518400" progId="">
              <p:embed/>
            </p:oleObj>
          </a:graphicData>
        </a:graphic>
      </p:graphicFrame>
      <p:sp>
        <p:nvSpPr>
          <p:cNvPr id="2" name="Rectangle 1"/>
          <p:cNvSpPr/>
          <p:nvPr/>
        </p:nvSpPr>
        <p:spPr>
          <a:xfrm>
            <a:off x="5517013" y="5904261"/>
            <a:ext cx="3484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 smtClean="0">
                <a:solidFill>
                  <a:schemeClr val="bg2"/>
                </a:solidFill>
              </a:rPr>
              <a:t>1</a:t>
            </a:r>
            <a:r>
              <a:rPr lang="en-US" sz="1600" dirty="0" smtClean="0">
                <a:solidFill>
                  <a:schemeClr val="bg2"/>
                </a:solidFill>
              </a:rPr>
              <a:t>Gu, Zhang, PRB 71, 113201 (2005)</a:t>
            </a:r>
          </a:p>
          <a:p>
            <a:r>
              <a:rPr lang="en-US" sz="1600" baseline="30000" dirty="0" smtClean="0">
                <a:solidFill>
                  <a:schemeClr val="bg2"/>
                </a:solidFill>
              </a:rPr>
              <a:t>2</a:t>
            </a:r>
            <a:r>
              <a:rPr lang="en-US" sz="1600" dirty="0" smtClean="0">
                <a:solidFill>
                  <a:schemeClr val="bg2"/>
                </a:solidFill>
              </a:rPr>
              <a:t>Chyung</a:t>
            </a:r>
            <a:r>
              <a:rPr lang="en-US" sz="1600" dirty="0">
                <a:solidFill>
                  <a:schemeClr val="bg2"/>
                </a:solidFill>
              </a:rPr>
              <a:t>, </a:t>
            </a:r>
            <a:r>
              <a:rPr lang="en-US" sz="1600" dirty="0" err="1">
                <a:solidFill>
                  <a:schemeClr val="bg2"/>
                </a:solidFill>
              </a:rPr>
              <a:t>Mahanti</a:t>
            </a:r>
            <a:r>
              <a:rPr lang="en-US" sz="1600" dirty="0">
                <a:solidFill>
                  <a:schemeClr val="bg2"/>
                </a:solidFill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</a:rPr>
              <a:t>Kanatzidis</a:t>
            </a:r>
            <a:r>
              <a:rPr lang="en-US" sz="1600" dirty="0" smtClean="0">
                <a:solidFill>
                  <a:schemeClr val="bg2"/>
                </a:solidFill>
              </a:rPr>
              <a:t>, </a:t>
            </a:r>
          </a:p>
          <a:p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sz="1600" dirty="0" smtClean="0">
                <a:solidFill>
                  <a:schemeClr val="bg2"/>
                </a:solidFill>
              </a:rPr>
              <a:t>     MRS </a:t>
            </a:r>
            <a:r>
              <a:rPr lang="en-US" sz="1600" dirty="0" err="1">
                <a:solidFill>
                  <a:schemeClr val="bg2"/>
                </a:solidFill>
              </a:rPr>
              <a:t>Proc</a:t>
            </a:r>
            <a:r>
              <a:rPr lang="en-US" sz="1600" dirty="0">
                <a:solidFill>
                  <a:schemeClr val="bg2"/>
                </a:solidFill>
              </a:rPr>
              <a:t> 793 (2004</a:t>
            </a:r>
            <a:r>
              <a:rPr lang="en-US" sz="1600" dirty="0" smtClean="0">
                <a:solidFill>
                  <a:schemeClr val="bg2"/>
                </a:solidFill>
              </a:rPr>
              <a:t>)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11953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545" y="1795826"/>
            <a:ext cx="655820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500" dirty="0" smtClean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Outline:</a:t>
            </a:r>
          </a:p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I. Transverse Thermoelectricity</a:t>
            </a:r>
          </a:p>
          <a:p>
            <a:pPr marL="571500" indent="-571500">
              <a:buFontTx/>
              <a:buAutoNum type="romanUcPeriod" startAt="2"/>
            </a:pPr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Type II broken-gap superlattices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445" y="360726"/>
            <a:ext cx="58860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p</a:t>
            </a:r>
            <a:r>
              <a: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x </a:t>
            </a:r>
            <a:r>
              <a:rPr lang="en-US" altLang="ja-JP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n</a:t>
            </a:r>
            <a:r>
              <a: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</a:t>
            </a:r>
            <a:r>
              <a:rPr lang="en-US" sz="32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 Transverse Thermoelectrics:</a:t>
            </a:r>
          </a:p>
          <a:p>
            <a:r>
              <a:rPr lang="en-US" sz="32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 </a:t>
            </a:r>
            <a:endParaRPr lang="en-US" sz="3200" i="1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0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500042"/>
            <a:ext cx="7498080" cy="1143000"/>
          </a:xfrm>
        </p:spPr>
        <p:txBody>
          <a:bodyPr/>
          <a:lstStyle/>
          <a:p>
            <a:pPr algn="ctr"/>
            <a:r>
              <a:rPr lang="en-IN" dirty="0" smtClean="0"/>
              <a:t>Let Us Meet Again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928802"/>
            <a:ext cx="8433654" cy="3695712"/>
          </a:xfrm>
        </p:spPr>
        <p:txBody>
          <a:bodyPr/>
          <a:lstStyle/>
          <a:p>
            <a:pPr algn="ctr">
              <a:buNone/>
            </a:pPr>
            <a:r>
              <a:rPr lang="en-IN" dirty="0" smtClean="0"/>
              <a:t>We welcome all to our future group conferences of Omics group international</a:t>
            </a:r>
          </a:p>
          <a:p>
            <a:pPr algn="ctr">
              <a:buNone/>
            </a:pPr>
            <a:r>
              <a:rPr lang="en-IN" dirty="0" smtClean="0"/>
              <a:t>Please visit:</a:t>
            </a: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2"/>
              </a:rPr>
              <a:t>www.omicsgroup.com</a:t>
            </a:r>
            <a:endParaRPr lang="en-IN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3"/>
              </a:rPr>
              <a:t>www.Conferenceseries.com</a:t>
            </a:r>
            <a:r>
              <a:rPr lang="en-IN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4"/>
              </a:rPr>
              <a:t>http://optics.conferenceseries.com/</a:t>
            </a:r>
            <a:r>
              <a:rPr lang="en-IN" dirty="0" smtClean="0">
                <a:solidFill>
                  <a:srgbClr val="0070C0"/>
                </a:solidFill>
              </a:rPr>
              <a:t> </a:t>
            </a:r>
            <a:endParaRPr lang="en-IN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94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Motivation #2:</a:t>
            </a:r>
            <a:br>
              <a:rPr lang="en-US" dirty="0" smtClean="0">
                <a:solidFill>
                  <a:srgbClr val="FAC090"/>
                </a:solidFill>
              </a:rPr>
            </a:br>
            <a:r>
              <a:rPr lang="en-US" dirty="0" smtClean="0">
                <a:solidFill>
                  <a:srgbClr val="FAC090"/>
                </a:solidFill>
              </a:rPr>
              <a:t> integrated thermal management</a:t>
            </a:r>
            <a:endParaRPr lang="en-US" dirty="0">
              <a:solidFill>
                <a:srgbClr val="FAC090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71553">
            <a:off x="9988634" y="2740127"/>
            <a:ext cx="3891803" cy="2697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012" y="2672394"/>
            <a:ext cx="6121400" cy="2222500"/>
          </a:xfrm>
          <a:prstGeom prst="rect">
            <a:avLst/>
          </a:prstGeom>
        </p:spPr>
      </p:pic>
      <p:sp>
        <p:nvSpPr>
          <p:cNvPr id="13" name="Parallelogram 12"/>
          <p:cNvSpPr/>
          <p:nvPr/>
        </p:nvSpPr>
        <p:spPr>
          <a:xfrm rot="7552337">
            <a:off x="5922020" y="4271609"/>
            <a:ext cx="2399897" cy="389260"/>
          </a:xfrm>
          <a:prstGeom prst="parallelogram">
            <a:avLst>
              <a:gd name="adj" fmla="val 118378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/>
        </p:nvSpPr>
        <p:spPr>
          <a:xfrm rot="11268912" flipH="1">
            <a:off x="1480752" y="4564053"/>
            <a:ext cx="5160787" cy="633638"/>
          </a:xfrm>
          <a:prstGeom prst="parallelogram">
            <a:avLst>
              <a:gd name="adj" fmla="val 21819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164471" y="3155383"/>
            <a:ext cx="2969637" cy="1436258"/>
            <a:chOff x="3164471" y="3155383"/>
            <a:chExt cx="2969637" cy="1436258"/>
          </a:xfrm>
        </p:grpSpPr>
        <p:grpSp>
          <p:nvGrpSpPr>
            <p:cNvPr id="25" name="Group 24"/>
            <p:cNvGrpSpPr/>
            <p:nvPr/>
          </p:nvGrpSpPr>
          <p:grpSpPr>
            <a:xfrm>
              <a:off x="4601212" y="3860635"/>
              <a:ext cx="1532896" cy="731006"/>
              <a:chOff x="4115132" y="3990167"/>
              <a:chExt cx="1532896" cy="731006"/>
            </a:xfrm>
          </p:grpSpPr>
          <p:sp>
            <p:nvSpPr>
              <p:cNvPr id="15" name="Parallelogram 14"/>
              <p:cNvSpPr/>
              <p:nvPr/>
            </p:nvSpPr>
            <p:spPr>
              <a:xfrm rot="7552337">
                <a:off x="5210397" y="4326426"/>
                <a:ext cx="662843" cy="126652"/>
              </a:xfrm>
              <a:prstGeom prst="parallelogram">
                <a:avLst>
                  <a:gd name="adj" fmla="val 118378"/>
                </a:avLst>
              </a:prstGeom>
              <a:solidFill>
                <a:schemeClr val="accent5">
                  <a:lumMod val="75000"/>
                  <a:alpha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Parallelogram 15"/>
              <p:cNvSpPr/>
              <p:nvPr/>
            </p:nvSpPr>
            <p:spPr>
              <a:xfrm rot="11268912" flipH="1">
                <a:off x="4115132" y="4438894"/>
                <a:ext cx="1304887" cy="131510"/>
              </a:xfrm>
              <a:prstGeom prst="parallelogram">
                <a:avLst>
                  <a:gd name="adj" fmla="val 21819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2">
                      <a:lumMod val="75000"/>
                      <a:alpha val="90000"/>
                    </a:schemeClr>
                  </a:gs>
                  <a:gs pos="16000">
                    <a:schemeClr val="accent5">
                      <a:lumMod val="75000"/>
                    </a:schemeClr>
                  </a:gs>
                </a:gsLst>
                <a:lin ang="120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Parallelogram 16"/>
              <p:cNvSpPr/>
              <p:nvPr/>
            </p:nvSpPr>
            <p:spPr>
              <a:xfrm rot="471053">
                <a:off x="4148268" y="3990167"/>
                <a:ext cx="1499760" cy="444316"/>
              </a:xfrm>
              <a:prstGeom prst="parallelogram">
                <a:avLst>
                  <a:gd name="adj" fmla="val 48114"/>
                </a:avLst>
              </a:prstGeom>
              <a:gradFill flip="none" rotWithShape="1">
                <a:gsLst>
                  <a:gs pos="0">
                    <a:schemeClr val="accent5">
                      <a:lumMod val="50000"/>
                      <a:alpha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  <a:gs pos="50000">
                    <a:schemeClr val="accent5">
                      <a:lumMod val="50000"/>
                      <a:alpha val="50000"/>
                    </a:schemeClr>
                  </a:gs>
                </a:gsLst>
                <a:lin ang="120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/>
              <p:cNvSpPr/>
              <p:nvPr/>
            </p:nvSpPr>
            <p:spPr>
              <a:xfrm rot="10040181" flipV="1">
                <a:off x="4974113" y="4161179"/>
                <a:ext cx="257979" cy="163315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Parallelogram 23"/>
              <p:cNvSpPr/>
              <p:nvPr/>
            </p:nvSpPr>
            <p:spPr>
              <a:xfrm rot="471053">
                <a:off x="4581167" y="4173884"/>
                <a:ext cx="598011" cy="82302"/>
              </a:xfrm>
              <a:prstGeom prst="parallelogram">
                <a:avLst>
                  <a:gd name="adj" fmla="val 48114"/>
                </a:avLst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164471" y="3155383"/>
              <a:ext cx="1532896" cy="731006"/>
              <a:chOff x="4115132" y="3990167"/>
              <a:chExt cx="1532896" cy="731006"/>
            </a:xfrm>
          </p:grpSpPr>
          <p:sp>
            <p:nvSpPr>
              <p:cNvPr id="27" name="Parallelogram 26"/>
              <p:cNvSpPr/>
              <p:nvPr/>
            </p:nvSpPr>
            <p:spPr>
              <a:xfrm rot="7552337">
                <a:off x="5210397" y="4326426"/>
                <a:ext cx="662843" cy="126652"/>
              </a:xfrm>
              <a:prstGeom prst="parallelogram">
                <a:avLst>
                  <a:gd name="adj" fmla="val 118378"/>
                </a:avLst>
              </a:prstGeom>
              <a:solidFill>
                <a:schemeClr val="accent2">
                  <a:lumMod val="75000"/>
                  <a:alpha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Parallelogram 27"/>
              <p:cNvSpPr/>
              <p:nvPr/>
            </p:nvSpPr>
            <p:spPr>
              <a:xfrm rot="11268912" flipH="1">
                <a:off x="4115132" y="4438894"/>
                <a:ext cx="1304887" cy="131510"/>
              </a:xfrm>
              <a:prstGeom prst="parallelogram">
                <a:avLst>
                  <a:gd name="adj" fmla="val 21819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2">
                      <a:lumMod val="75000"/>
                      <a:alpha val="90000"/>
                    </a:schemeClr>
                  </a:gs>
                  <a:gs pos="16000">
                    <a:schemeClr val="accent5">
                      <a:lumMod val="75000"/>
                    </a:schemeClr>
                  </a:gs>
                </a:gsLst>
                <a:lin ang="1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Parallelogram 28"/>
              <p:cNvSpPr/>
              <p:nvPr/>
            </p:nvSpPr>
            <p:spPr>
              <a:xfrm rot="471053">
                <a:off x="4148268" y="3990167"/>
                <a:ext cx="1499760" cy="444316"/>
              </a:xfrm>
              <a:prstGeom prst="parallelogram">
                <a:avLst>
                  <a:gd name="adj" fmla="val 48114"/>
                </a:avLst>
              </a:prstGeom>
              <a:gradFill flip="none" rotWithShape="1">
                <a:gsLst>
                  <a:gs pos="0">
                    <a:schemeClr val="accent5">
                      <a:lumMod val="50000"/>
                      <a:alpha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  <a:gs pos="50000">
                    <a:schemeClr val="accent5">
                      <a:lumMod val="50000"/>
                      <a:alpha val="50000"/>
                    </a:schemeClr>
                  </a:gs>
                </a:gsLst>
                <a:lin ang="1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Triangle 29"/>
              <p:cNvSpPr/>
              <p:nvPr/>
            </p:nvSpPr>
            <p:spPr>
              <a:xfrm rot="10040181" flipH="1">
                <a:off x="4504213" y="4110379"/>
                <a:ext cx="257979" cy="163315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Parallelogram 30"/>
              <p:cNvSpPr/>
              <p:nvPr/>
            </p:nvSpPr>
            <p:spPr>
              <a:xfrm rot="471053">
                <a:off x="4581167" y="4173884"/>
                <a:ext cx="598011" cy="82302"/>
              </a:xfrm>
              <a:prstGeom prst="parallelogram">
                <a:avLst>
                  <a:gd name="adj" fmla="val 48114"/>
                </a:avLst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58795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22300" y="2362806"/>
            <a:ext cx="8064500" cy="4025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14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Motivation #3:</a:t>
            </a:r>
            <a:br>
              <a:rPr lang="en-US" dirty="0" smtClean="0">
                <a:solidFill>
                  <a:srgbClr val="FAC090"/>
                </a:solidFill>
              </a:rPr>
            </a:br>
            <a:r>
              <a:rPr lang="en-US" dirty="0" smtClean="0">
                <a:solidFill>
                  <a:srgbClr val="FAC090"/>
                </a:solidFill>
              </a:rPr>
              <a:t> overcome </a:t>
            </a:r>
            <a:r>
              <a:rPr lang="en-US" i="1" dirty="0" smtClean="0">
                <a:solidFill>
                  <a:srgbClr val="FAC090"/>
                </a:solidFill>
              </a:rPr>
              <a:t>ZT</a:t>
            </a:r>
            <a:r>
              <a:rPr lang="en-US" dirty="0" smtClean="0">
                <a:solidFill>
                  <a:srgbClr val="FAC090"/>
                </a:solidFill>
              </a:rPr>
              <a:t> limitations with geometric shaping</a:t>
            </a:r>
            <a:endParaRPr lang="en-US" dirty="0">
              <a:solidFill>
                <a:srgbClr val="FAC09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234" y="3473381"/>
            <a:ext cx="4140200" cy="1796116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804774" y="4697474"/>
            <a:ext cx="1713425" cy="956195"/>
            <a:chOff x="960120" y="1550469"/>
            <a:chExt cx="7508019" cy="4189932"/>
          </a:xfrm>
        </p:grpSpPr>
        <p:sp>
          <p:nvSpPr>
            <p:cNvPr id="46" name="Freeform 45"/>
            <p:cNvSpPr/>
            <p:nvPr/>
          </p:nvSpPr>
          <p:spPr>
            <a:xfrm>
              <a:off x="990600" y="1550469"/>
              <a:ext cx="7469204" cy="1116531"/>
            </a:xfrm>
            <a:custGeom>
              <a:avLst/>
              <a:gdLst>
                <a:gd name="connsiteX0" fmla="*/ 0 w 7469204"/>
                <a:gd name="connsiteY0" fmla="*/ 1087655 h 1116531"/>
                <a:gd name="connsiteX1" fmla="*/ 904774 w 7469204"/>
                <a:gd name="connsiteY1" fmla="*/ 1116531 h 1116531"/>
                <a:gd name="connsiteX2" fmla="*/ 1001027 w 7469204"/>
                <a:gd name="connsiteY2" fmla="*/ 943276 h 1116531"/>
                <a:gd name="connsiteX3" fmla="*/ 1135781 w 7469204"/>
                <a:gd name="connsiteY3" fmla="*/ 818148 h 1116531"/>
                <a:gd name="connsiteX4" fmla="*/ 1241659 w 7469204"/>
                <a:gd name="connsiteY4" fmla="*/ 750771 h 1116531"/>
                <a:gd name="connsiteX5" fmla="*/ 1376412 w 7469204"/>
                <a:gd name="connsiteY5" fmla="*/ 683394 h 1116531"/>
                <a:gd name="connsiteX6" fmla="*/ 1540042 w 7469204"/>
                <a:gd name="connsiteY6" fmla="*/ 625642 h 1116531"/>
                <a:gd name="connsiteX7" fmla="*/ 1742172 w 7469204"/>
                <a:gd name="connsiteY7" fmla="*/ 558266 h 1116531"/>
                <a:gd name="connsiteX8" fmla="*/ 1982804 w 7469204"/>
                <a:gd name="connsiteY8" fmla="*/ 500514 h 1116531"/>
                <a:gd name="connsiteX9" fmla="*/ 2300437 w 7469204"/>
                <a:gd name="connsiteY9" fmla="*/ 423512 h 1116531"/>
                <a:gd name="connsiteX10" fmla="*/ 2618071 w 7469204"/>
                <a:gd name="connsiteY10" fmla="*/ 394636 h 1116531"/>
                <a:gd name="connsiteX11" fmla="*/ 3031957 w 7469204"/>
                <a:gd name="connsiteY11" fmla="*/ 336884 h 1116531"/>
                <a:gd name="connsiteX12" fmla="*/ 3291840 w 7469204"/>
                <a:gd name="connsiteY12" fmla="*/ 336884 h 1116531"/>
                <a:gd name="connsiteX13" fmla="*/ 3792353 w 7469204"/>
                <a:gd name="connsiteY13" fmla="*/ 327259 h 1116531"/>
                <a:gd name="connsiteX14" fmla="*/ 4109987 w 7469204"/>
                <a:gd name="connsiteY14" fmla="*/ 336884 h 1116531"/>
                <a:gd name="connsiteX15" fmla="*/ 4417995 w 7469204"/>
                <a:gd name="connsiteY15" fmla="*/ 346510 h 1116531"/>
                <a:gd name="connsiteX16" fmla="*/ 4822256 w 7469204"/>
                <a:gd name="connsiteY16" fmla="*/ 394636 h 1116531"/>
                <a:gd name="connsiteX17" fmla="*/ 5168766 w 7469204"/>
                <a:gd name="connsiteY17" fmla="*/ 442762 h 1116531"/>
                <a:gd name="connsiteX18" fmla="*/ 5428648 w 7469204"/>
                <a:gd name="connsiteY18" fmla="*/ 510139 h 1116531"/>
                <a:gd name="connsiteX19" fmla="*/ 5698155 w 7469204"/>
                <a:gd name="connsiteY19" fmla="*/ 577516 h 1116531"/>
                <a:gd name="connsiteX20" fmla="*/ 5929162 w 7469204"/>
                <a:gd name="connsiteY20" fmla="*/ 654518 h 1116531"/>
                <a:gd name="connsiteX21" fmla="*/ 6150543 w 7469204"/>
                <a:gd name="connsiteY21" fmla="*/ 760396 h 1116531"/>
                <a:gd name="connsiteX22" fmla="*/ 6275671 w 7469204"/>
                <a:gd name="connsiteY22" fmla="*/ 837398 h 1116531"/>
                <a:gd name="connsiteX23" fmla="*/ 6381549 w 7469204"/>
                <a:gd name="connsiteY23" fmla="*/ 933651 h 1116531"/>
                <a:gd name="connsiteX24" fmla="*/ 6429675 w 7469204"/>
                <a:gd name="connsiteY24" fmla="*/ 1010653 h 1116531"/>
                <a:gd name="connsiteX25" fmla="*/ 6487427 w 7469204"/>
                <a:gd name="connsiteY25" fmla="*/ 1068404 h 1116531"/>
                <a:gd name="connsiteX26" fmla="*/ 6497052 w 7469204"/>
                <a:gd name="connsiteY26" fmla="*/ 1087655 h 1116531"/>
                <a:gd name="connsiteX27" fmla="*/ 7469204 w 7469204"/>
                <a:gd name="connsiteY27" fmla="*/ 1087655 h 1116531"/>
                <a:gd name="connsiteX28" fmla="*/ 7401827 w 7469204"/>
                <a:gd name="connsiteY28" fmla="*/ 914400 h 1116531"/>
                <a:gd name="connsiteX29" fmla="*/ 7267073 w 7469204"/>
                <a:gd name="connsiteY29" fmla="*/ 750771 h 1116531"/>
                <a:gd name="connsiteX30" fmla="*/ 7093819 w 7469204"/>
                <a:gd name="connsiteY30" fmla="*/ 635268 h 1116531"/>
                <a:gd name="connsiteX31" fmla="*/ 6833936 w 7469204"/>
                <a:gd name="connsiteY31" fmla="*/ 500514 h 1116531"/>
                <a:gd name="connsiteX32" fmla="*/ 6545179 w 7469204"/>
                <a:gd name="connsiteY32" fmla="*/ 394636 h 1116531"/>
                <a:gd name="connsiteX33" fmla="*/ 6294922 w 7469204"/>
                <a:gd name="connsiteY33" fmla="*/ 308009 h 1116531"/>
                <a:gd name="connsiteX34" fmla="*/ 6035040 w 7469204"/>
                <a:gd name="connsiteY34" fmla="*/ 240632 h 1116531"/>
                <a:gd name="connsiteX35" fmla="*/ 5640404 w 7469204"/>
                <a:gd name="connsiteY35" fmla="*/ 163630 h 1116531"/>
                <a:gd name="connsiteX36" fmla="*/ 5197642 w 7469204"/>
                <a:gd name="connsiteY36" fmla="*/ 86628 h 1116531"/>
                <a:gd name="connsiteX37" fmla="*/ 4841507 w 7469204"/>
                <a:gd name="connsiteY37" fmla="*/ 57752 h 1116531"/>
                <a:gd name="connsiteX38" fmla="*/ 4273616 w 7469204"/>
                <a:gd name="connsiteY38" fmla="*/ 9626 h 1116531"/>
                <a:gd name="connsiteX39" fmla="*/ 3984859 w 7469204"/>
                <a:gd name="connsiteY39" fmla="*/ 0 h 1116531"/>
                <a:gd name="connsiteX40" fmla="*/ 3359216 w 7469204"/>
                <a:gd name="connsiteY40" fmla="*/ 0 h 1116531"/>
                <a:gd name="connsiteX41" fmla="*/ 2820202 w 7469204"/>
                <a:gd name="connsiteY41" fmla="*/ 38501 h 1116531"/>
                <a:gd name="connsiteX42" fmla="*/ 2310063 w 7469204"/>
                <a:gd name="connsiteY42" fmla="*/ 77002 h 1116531"/>
                <a:gd name="connsiteX43" fmla="*/ 1703671 w 7469204"/>
                <a:gd name="connsiteY43" fmla="*/ 182880 h 1116531"/>
                <a:gd name="connsiteX44" fmla="*/ 1203157 w 7469204"/>
                <a:gd name="connsiteY44" fmla="*/ 308009 h 1116531"/>
                <a:gd name="connsiteX45" fmla="*/ 760395 w 7469204"/>
                <a:gd name="connsiteY45" fmla="*/ 442762 h 1116531"/>
                <a:gd name="connsiteX46" fmla="*/ 442762 w 7469204"/>
                <a:gd name="connsiteY46" fmla="*/ 625642 h 1116531"/>
                <a:gd name="connsiteX47" fmla="*/ 231006 w 7469204"/>
                <a:gd name="connsiteY47" fmla="*/ 770021 h 1116531"/>
                <a:gd name="connsiteX48" fmla="*/ 96252 w 7469204"/>
                <a:gd name="connsiteY48" fmla="*/ 914400 h 1116531"/>
                <a:gd name="connsiteX49" fmla="*/ 28875 w 7469204"/>
                <a:gd name="connsiteY49" fmla="*/ 991402 h 1116531"/>
                <a:gd name="connsiteX50" fmla="*/ 0 w 7469204"/>
                <a:gd name="connsiteY50" fmla="*/ 1087655 h 111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469204" h="1116531">
                  <a:moveTo>
                    <a:pt x="0" y="1087655"/>
                  </a:moveTo>
                  <a:lnTo>
                    <a:pt x="904774" y="1116531"/>
                  </a:lnTo>
                  <a:lnTo>
                    <a:pt x="1001027" y="943276"/>
                  </a:lnTo>
                  <a:lnTo>
                    <a:pt x="1135781" y="818148"/>
                  </a:lnTo>
                  <a:lnTo>
                    <a:pt x="1241659" y="750771"/>
                  </a:lnTo>
                  <a:lnTo>
                    <a:pt x="1376412" y="683394"/>
                  </a:lnTo>
                  <a:lnTo>
                    <a:pt x="1540042" y="625642"/>
                  </a:lnTo>
                  <a:lnTo>
                    <a:pt x="1742172" y="558266"/>
                  </a:lnTo>
                  <a:lnTo>
                    <a:pt x="1982804" y="500514"/>
                  </a:lnTo>
                  <a:lnTo>
                    <a:pt x="2300437" y="423512"/>
                  </a:lnTo>
                  <a:lnTo>
                    <a:pt x="2618071" y="394636"/>
                  </a:lnTo>
                  <a:lnTo>
                    <a:pt x="3031957" y="336884"/>
                  </a:lnTo>
                  <a:lnTo>
                    <a:pt x="3291840" y="336884"/>
                  </a:lnTo>
                  <a:lnTo>
                    <a:pt x="3792353" y="327259"/>
                  </a:lnTo>
                  <a:lnTo>
                    <a:pt x="4109987" y="336884"/>
                  </a:lnTo>
                  <a:lnTo>
                    <a:pt x="4417995" y="346510"/>
                  </a:lnTo>
                  <a:lnTo>
                    <a:pt x="4822256" y="394636"/>
                  </a:lnTo>
                  <a:lnTo>
                    <a:pt x="5168766" y="442762"/>
                  </a:lnTo>
                  <a:lnTo>
                    <a:pt x="5428648" y="510139"/>
                  </a:lnTo>
                  <a:lnTo>
                    <a:pt x="5698155" y="577516"/>
                  </a:lnTo>
                  <a:lnTo>
                    <a:pt x="5929162" y="654518"/>
                  </a:lnTo>
                  <a:lnTo>
                    <a:pt x="6150543" y="760396"/>
                  </a:lnTo>
                  <a:lnTo>
                    <a:pt x="6275671" y="837398"/>
                  </a:lnTo>
                  <a:lnTo>
                    <a:pt x="6381549" y="933651"/>
                  </a:lnTo>
                  <a:lnTo>
                    <a:pt x="6429675" y="1010653"/>
                  </a:lnTo>
                  <a:lnTo>
                    <a:pt x="6487427" y="1068404"/>
                  </a:lnTo>
                  <a:lnTo>
                    <a:pt x="6497052" y="1087655"/>
                  </a:lnTo>
                  <a:lnTo>
                    <a:pt x="7469204" y="1087655"/>
                  </a:lnTo>
                  <a:lnTo>
                    <a:pt x="7401827" y="914400"/>
                  </a:lnTo>
                  <a:lnTo>
                    <a:pt x="7267073" y="750771"/>
                  </a:lnTo>
                  <a:lnTo>
                    <a:pt x="7093819" y="635268"/>
                  </a:lnTo>
                  <a:lnTo>
                    <a:pt x="6833936" y="500514"/>
                  </a:lnTo>
                  <a:lnTo>
                    <a:pt x="6545179" y="394636"/>
                  </a:lnTo>
                  <a:lnTo>
                    <a:pt x="6294922" y="308009"/>
                  </a:lnTo>
                  <a:lnTo>
                    <a:pt x="6035040" y="240632"/>
                  </a:lnTo>
                  <a:lnTo>
                    <a:pt x="5640404" y="163630"/>
                  </a:lnTo>
                  <a:lnTo>
                    <a:pt x="5197642" y="86628"/>
                  </a:lnTo>
                  <a:lnTo>
                    <a:pt x="4841507" y="57752"/>
                  </a:lnTo>
                  <a:lnTo>
                    <a:pt x="4273616" y="9626"/>
                  </a:lnTo>
                  <a:lnTo>
                    <a:pt x="3984859" y="0"/>
                  </a:lnTo>
                  <a:lnTo>
                    <a:pt x="3359216" y="0"/>
                  </a:lnTo>
                  <a:lnTo>
                    <a:pt x="2820202" y="38501"/>
                  </a:lnTo>
                  <a:lnTo>
                    <a:pt x="2310063" y="77002"/>
                  </a:lnTo>
                  <a:lnTo>
                    <a:pt x="1703671" y="182880"/>
                  </a:lnTo>
                  <a:lnTo>
                    <a:pt x="1203157" y="308009"/>
                  </a:lnTo>
                  <a:lnTo>
                    <a:pt x="760395" y="442762"/>
                  </a:lnTo>
                  <a:lnTo>
                    <a:pt x="442762" y="625642"/>
                  </a:lnTo>
                  <a:lnTo>
                    <a:pt x="231006" y="770021"/>
                  </a:lnTo>
                  <a:lnTo>
                    <a:pt x="96252" y="914400"/>
                  </a:lnTo>
                  <a:lnTo>
                    <a:pt x="28875" y="991402"/>
                  </a:lnTo>
                  <a:lnTo>
                    <a:pt x="0" y="1087655"/>
                  </a:lnTo>
                  <a:close/>
                </a:path>
              </a:pathLst>
            </a:custGeom>
            <a:solidFill>
              <a:srgbClr val="FF4F3C"/>
            </a:solidFill>
            <a:ln>
              <a:noFill/>
            </a:ln>
            <a:scene3d>
              <a:camera prst="orthographicFront">
                <a:rot lat="20999999" lon="0" rev="0"/>
              </a:camera>
              <a:lightRig rig="threePt" dir="t"/>
            </a:scene3d>
            <a:sp3d extrusionH="1828800" contourW="12700">
              <a:extrusionClr>
                <a:srgbClr val="FF656D"/>
              </a:extrusionClr>
              <a:contourClr>
                <a:srgbClr val="8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70059" y="2925417"/>
              <a:ext cx="7498080" cy="2590800"/>
            </a:xfrm>
            <a:prstGeom prst="rect">
              <a:avLst/>
            </a:prstGeom>
            <a:solidFill>
              <a:srgbClr val="D7C2D5"/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963432" y="5128625"/>
              <a:ext cx="74980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63432" y="4771418"/>
              <a:ext cx="74980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63432" y="4414212"/>
              <a:ext cx="74980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63432" y="4057006"/>
              <a:ext cx="74980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63432" y="3699800"/>
              <a:ext cx="74980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963432" y="3342594"/>
              <a:ext cx="74980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960120" y="4661451"/>
              <a:ext cx="2667000" cy="8382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800476" y="4668078"/>
              <a:ext cx="2667000" cy="838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67200" y="5511801"/>
              <a:ext cx="914400" cy="228600"/>
            </a:xfrm>
            <a:prstGeom prst="rect">
              <a:avLst/>
            </a:prstGeom>
            <a:solidFill>
              <a:srgbClr val="FF4F3C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1888435" y="2156791"/>
              <a:ext cx="5575852" cy="775252"/>
            </a:xfrm>
            <a:custGeom>
              <a:avLst/>
              <a:gdLst>
                <a:gd name="connsiteX0" fmla="*/ 0 w 5575852"/>
                <a:gd name="connsiteY0" fmla="*/ 775252 h 775252"/>
                <a:gd name="connsiteX1" fmla="*/ 964095 w 5575852"/>
                <a:gd name="connsiteY1" fmla="*/ 765313 h 775252"/>
                <a:gd name="connsiteX2" fmla="*/ 1083365 w 5575852"/>
                <a:gd name="connsiteY2" fmla="*/ 596348 h 775252"/>
                <a:gd name="connsiteX3" fmla="*/ 1341782 w 5575852"/>
                <a:gd name="connsiteY3" fmla="*/ 447261 h 775252"/>
                <a:gd name="connsiteX4" fmla="*/ 1699591 w 5575852"/>
                <a:gd name="connsiteY4" fmla="*/ 337931 h 775252"/>
                <a:gd name="connsiteX5" fmla="*/ 2097156 w 5575852"/>
                <a:gd name="connsiteY5" fmla="*/ 258418 h 775252"/>
                <a:gd name="connsiteX6" fmla="*/ 2594113 w 5575852"/>
                <a:gd name="connsiteY6" fmla="*/ 228600 h 775252"/>
                <a:gd name="connsiteX7" fmla="*/ 3190461 w 5575852"/>
                <a:gd name="connsiteY7" fmla="*/ 218661 h 775252"/>
                <a:gd name="connsiteX8" fmla="*/ 3747052 w 5575852"/>
                <a:gd name="connsiteY8" fmla="*/ 268357 h 775252"/>
                <a:gd name="connsiteX9" fmla="*/ 4313582 w 5575852"/>
                <a:gd name="connsiteY9" fmla="*/ 417444 h 775252"/>
                <a:gd name="connsiteX10" fmla="*/ 4641574 w 5575852"/>
                <a:gd name="connsiteY10" fmla="*/ 566531 h 775252"/>
                <a:gd name="connsiteX11" fmla="*/ 4750904 w 5575852"/>
                <a:gd name="connsiteY11" fmla="*/ 655983 h 775252"/>
                <a:gd name="connsiteX12" fmla="*/ 4830417 w 5575852"/>
                <a:gd name="connsiteY12" fmla="*/ 765313 h 775252"/>
                <a:gd name="connsiteX13" fmla="*/ 5575852 w 5575852"/>
                <a:gd name="connsiteY13" fmla="*/ 775252 h 775252"/>
                <a:gd name="connsiteX14" fmla="*/ 5506278 w 5575852"/>
                <a:gd name="connsiteY14" fmla="*/ 636105 h 775252"/>
                <a:gd name="connsiteX15" fmla="*/ 5267739 w 5575852"/>
                <a:gd name="connsiteY15" fmla="*/ 457200 h 775252"/>
                <a:gd name="connsiteX16" fmla="*/ 4979504 w 5575852"/>
                <a:gd name="connsiteY16" fmla="*/ 327992 h 775252"/>
                <a:gd name="connsiteX17" fmla="*/ 4552122 w 5575852"/>
                <a:gd name="connsiteY17" fmla="*/ 188844 h 775252"/>
                <a:gd name="connsiteX18" fmla="*/ 4025348 w 5575852"/>
                <a:gd name="connsiteY18" fmla="*/ 89452 h 775252"/>
                <a:gd name="connsiteX19" fmla="*/ 3468756 w 5575852"/>
                <a:gd name="connsiteY19" fmla="*/ 29818 h 775252"/>
                <a:gd name="connsiteX20" fmla="*/ 2643808 w 5575852"/>
                <a:gd name="connsiteY20" fmla="*/ 0 h 775252"/>
                <a:gd name="connsiteX21" fmla="*/ 1808922 w 5575852"/>
                <a:gd name="connsiteY21" fmla="*/ 59635 h 775252"/>
                <a:gd name="connsiteX22" fmla="*/ 1043608 w 5575852"/>
                <a:gd name="connsiteY22" fmla="*/ 178905 h 775252"/>
                <a:gd name="connsiteX23" fmla="*/ 467139 w 5575852"/>
                <a:gd name="connsiteY23" fmla="*/ 357809 h 775252"/>
                <a:gd name="connsiteX24" fmla="*/ 238539 w 5575852"/>
                <a:gd name="connsiteY24" fmla="*/ 487018 h 775252"/>
                <a:gd name="connsiteX25" fmla="*/ 99391 w 5575852"/>
                <a:gd name="connsiteY25" fmla="*/ 626166 h 775252"/>
                <a:gd name="connsiteX26" fmla="*/ 0 w 5575852"/>
                <a:gd name="connsiteY26" fmla="*/ 775252 h 77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75852" h="775252">
                  <a:moveTo>
                    <a:pt x="0" y="775252"/>
                  </a:moveTo>
                  <a:lnTo>
                    <a:pt x="964095" y="765313"/>
                  </a:lnTo>
                  <a:lnTo>
                    <a:pt x="1083365" y="596348"/>
                  </a:lnTo>
                  <a:lnTo>
                    <a:pt x="1341782" y="447261"/>
                  </a:lnTo>
                  <a:lnTo>
                    <a:pt x="1699591" y="337931"/>
                  </a:lnTo>
                  <a:lnTo>
                    <a:pt x="2097156" y="258418"/>
                  </a:lnTo>
                  <a:lnTo>
                    <a:pt x="2594113" y="228600"/>
                  </a:lnTo>
                  <a:lnTo>
                    <a:pt x="3190461" y="218661"/>
                  </a:lnTo>
                  <a:lnTo>
                    <a:pt x="3747052" y="268357"/>
                  </a:lnTo>
                  <a:lnTo>
                    <a:pt x="4313582" y="417444"/>
                  </a:lnTo>
                  <a:lnTo>
                    <a:pt x="4641574" y="566531"/>
                  </a:lnTo>
                  <a:lnTo>
                    <a:pt x="4750904" y="655983"/>
                  </a:lnTo>
                  <a:lnTo>
                    <a:pt x="4830417" y="765313"/>
                  </a:lnTo>
                  <a:lnTo>
                    <a:pt x="5575852" y="775252"/>
                  </a:lnTo>
                  <a:lnTo>
                    <a:pt x="5506278" y="636105"/>
                  </a:lnTo>
                  <a:lnTo>
                    <a:pt x="5267739" y="457200"/>
                  </a:lnTo>
                  <a:lnTo>
                    <a:pt x="4979504" y="327992"/>
                  </a:lnTo>
                  <a:lnTo>
                    <a:pt x="4552122" y="188844"/>
                  </a:lnTo>
                  <a:lnTo>
                    <a:pt x="4025348" y="89452"/>
                  </a:lnTo>
                  <a:lnTo>
                    <a:pt x="3468756" y="29818"/>
                  </a:lnTo>
                  <a:lnTo>
                    <a:pt x="2643808" y="0"/>
                  </a:lnTo>
                  <a:lnTo>
                    <a:pt x="1808922" y="59635"/>
                  </a:lnTo>
                  <a:lnTo>
                    <a:pt x="1043608" y="178905"/>
                  </a:lnTo>
                  <a:lnTo>
                    <a:pt x="467139" y="357809"/>
                  </a:lnTo>
                  <a:lnTo>
                    <a:pt x="238539" y="487018"/>
                  </a:lnTo>
                  <a:lnTo>
                    <a:pt x="99391" y="626166"/>
                  </a:lnTo>
                  <a:lnTo>
                    <a:pt x="0" y="77525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865120" y="2365514"/>
              <a:ext cx="3866322" cy="1480930"/>
            </a:xfrm>
            <a:custGeom>
              <a:avLst/>
              <a:gdLst>
                <a:gd name="connsiteX0" fmla="*/ 0 w 3866322"/>
                <a:gd name="connsiteY0" fmla="*/ 576470 h 1480930"/>
                <a:gd name="connsiteX1" fmla="*/ 139148 w 3866322"/>
                <a:gd name="connsiteY1" fmla="*/ 377687 h 1480930"/>
                <a:gd name="connsiteX2" fmla="*/ 337930 w 3866322"/>
                <a:gd name="connsiteY2" fmla="*/ 258417 h 1480930"/>
                <a:gd name="connsiteX3" fmla="*/ 556591 w 3866322"/>
                <a:gd name="connsiteY3" fmla="*/ 188844 h 1480930"/>
                <a:gd name="connsiteX4" fmla="*/ 795130 w 3866322"/>
                <a:gd name="connsiteY4" fmla="*/ 109330 h 1480930"/>
                <a:gd name="connsiteX5" fmla="*/ 1063487 w 3866322"/>
                <a:gd name="connsiteY5" fmla="*/ 69574 h 1480930"/>
                <a:gd name="connsiteX6" fmla="*/ 1401417 w 3866322"/>
                <a:gd name="connsiteY6" fmla="*/ 19878 h 1480930"/>
                <a:gd name="connsiteX7" fmla="*/ 1719470 w 3866322"/>
                <a:gd name="connsiteY7" fmla="*/ 0 h 1480930"/>
                <a:gd name="connsiteX8" fmla="*/ 2186609 w 3866322"/>
                <a:gd name="connsiteY8" fmla="*/ 9939 h 1480930"/>
                <a:gd name="connsiteX9" fmla="*/ 2663687 w 3866322"/>
                <a:gd name="connsiteY9" fmla="*/ 49696 h 1480930"/>
                <a:gd name="connsiteX10" fmla="*/ 2951922 w 3866322"/>
                <a:gd name="connsiteY10" fmla="*/ 109330 h 1480930"/>
                <a:gd name="connsiteX11" fmla="*/ 3230217 w 3866322"/>
                <a:gd name="connsiteY11" fmla="*/ 178904 h 1480930"/>
                <a:gd name="connsiteX12" fmla="*/ 3409122 w 3866322"/>
                <a:gd name="connsiteY12" fmla="*/ 238539 h 1480930"/>
                <a:gd name="connsiteX13" fmla="*/ 3707296 w 3866322"/>
                <a:gd name="connsiteY13" fmla="*/ 367748 h 1480930"/>
                <a:gd name="connsiteX14" fmla="*/ 3836504 w 3866322"/>
                <a:gd name="connsiteY14" fmla="*/ 496957 h 1480930"/>
                <a:gd name="connsiteX15" fmla="*/ 3866322 w 3866322"/>
                <a:gd name="connsiteY15" fmla="*/ 566530 h 1480930"/>
                <a:gd name="connsiteX16" fmla="*/ 3617844 w 3866322"/>
                <a:gd name="connsiteY16" fmla="*/ 815009 h 1480930"/>
                <a:gd name="connsiteX17" fmla="*/ 3309730 w 3866322"/>
                <a:gd name="connsiteY17" fmla="*/ 1013791 h 1480930"/>
                <a:gd name="connsiteX18" fmla="*/ 3091070 w 3866322"/>
                <a:gd name="connsiteY18" fmla="*/ 1162878 h 1480930"/>
                <a:gd name="connsiteX19" fmla="*/ 2753139 w 3866322"/>
                <a:gd name="connsiteY19" fmla="*/ 1321904 h 1480930"/>
                <a:gd name="connsiteX20" fmla="*/ 2415209 w 3866322"/>
                <a:gd name="connsiteY20" fmla="*/ 1421296 h 1480930"/>
                <a:gd name="connsiteX21" fmla="*/ 2156791 w 3866322"/>
                <a:gd name="connsiteY21" fmla="*/ 1470991 h 1480930"/>
                <a:gd name="connsiteX22" fmla="*/ 1878496 w 3866322"/>
                <a:gd name="connsiteY22" fmla="*/ 1480930 h 1480930"/>
                <a:gd name="connsiteX23" fmla="*/ 1441174 w 3866322"/>
                <a:gd name="connsiteY23" fmla="*/ 1421296 h 1480930"/>
                <a:gd name="connsiteX24" fmla="*/ 1083365 w 3866322"/>
                <a:gd name="connsiteY24" fmla="*/ 1292087 h 1480930"/>
                <a:gd name="connsiteX25" fmla="*/ 755374 w 3866322"/>
                <a:gd name="connsiteY25" fmla="*/ 1123122 h 1480930"/>
                <a:gd name="connsiteX26" fmla="*/ 457200 w 3866322"/>
                <a:gd name="connsiteY26" fmla="*/ 934278 h 1480930"/>
                <a:gd name="connsiteX27" fmla="*/ 198783 w 3866322"/>
                <a:gd name="connsiteY27" fmla="*/ 725557 h 1480930"/>
                <a:gd name="connsiteX28" fmla="*/ 0 w 3866322"/>
                <a:gd name="connsiteY28" fmla="*/ 576470 h 148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866322" h="1480930">
                  <a:moveTo>
                    <a:pt x="0" y="576470"/>
                  </a:moveTo>
                  <a:lnTo>
                    <a:pt x="139148" y="377687"/>
                  </a:lnTo>
                  <a:lnTo>
                    <a:pt x="337930" y="258417"/>
                  </a:lnTo>
                  <a:lnTo>
                    <a:pt x="556591" y="188844"/>
                  </a:lnTo>
                  <a:lnTo>
                    <a:pt x="795130" y="109330"/>
                  </a:lnTo>
                  <a:lnTo>
                    <a:pt x="1063487" y="69574"/>
                  </a:lnTo>
                  <a:lnTo>
                    <a:pt x="1401417" y="19878"/>
                  </a:lnTo>
                  <a:lnTo>
                    <a:pt x="1719470" y="0"/>
                  </a:lnTo>
                  <a:lnTo>
                    <a:pt x="2186609" y="9939"/>
                  </a:lnTo>
                  <a:lnTo>
                    <a:pt x="2663687" y="49696"/>
                  </a:lnTo>
                  <a:lnTo>
                    <a:pt x="2951922" y="109330"/>
                  </a:lnTo>
                  <a:lnTo>
                    <a:pt x="3230217" y="178904"/>
                  </a:lnTo>
                  <a:lnTo>
                    <a:pt x="3409122" y="238539"/>
                  </a:lnTo>
                  <a:lnTo>
                    <a:pt x="3707296" y="367748"/>
                  </a:lnTo>
                  <a:lnTo>
                    <a:pt x="3836504" y="496957"/>
                  </a:lnTo>
                  <a:lnTo>
                    <a:pt x="3866322" y="566530"/>
                  </a:lnTo>
                  <a:lnTo>
                    <a:pt x="3617844" y="815009"/>
                  </a:lnTo>
                  <a:lnTo>
                    <a:pt x="3309730" y="1013791"/>
                  </a:lnTo>
                  <a:lnTo>
                    <a:pt x="3091070" y="1162878"/>
                  </a:lnTo>
                  <a:lnTo>
                    <a:pt x="2753139" y="1321904"/>
                  </a:lnTo>
                  <a:lnTo>
                    <a:pt x="2415209" y="1421296"/>
                  </a:lnTo>
                  <a:lnTo>
                    <a:pt x="2156791" y="1470991"/>
                  </a:lnTo>
                  <a:lnTo>
                    <a:pt x="1878496" y="1480930"/>
                  </a:lnTo>
                  <a:lnTo>
                    <a:pt x="1441174" y="1421296"/>
                  </a:lnTo>
                  <a:lnTo>
                    <a:pt x="1083365" y="1292087"/>
                  </a:lnTo>
                  <a:lnTo>
                    <a:pt x="755374" y="1123122"/>
                  </a:lnTo>
                  <a:lnTo>
                    <a:pt x="457200" y="934278"/>
                  </a:lnTo>
                  <a:lnTo>
                    <a:pt x="198783" y="725557"/>
                  </a:lnTo>
                  <a:lnTo>
                    <a:pt x="0" y="576470"/>
                  </a:lnTo>
                  <a:close/>
                </a:path>
              </a:pathLst>
            </a:custGeom>
            <a:solidFill>
              <a:srgbClr val="81B4C3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419600" y="3505200"/>
              <a:ext cx="838200" cy="3048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914400" extrusionH="1828800">
              <a:bevelT w="0" h="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21" y="3059451"/>
            <a:ext cx="2755484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24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545" y="1795826"/>
            <a:ext cx="655820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500" dirty="0" smtClean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Outline:</a:t>
            </a:r>
          </a:p>
          <a:p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I. Transverse Thermoelectricity</a:t>
            </a:r>
          </a:p>
          <a:p>
            <a:pPr marL="571500" indent="-571500">
              <a:buFontTx/>
              <a:buAutoNum type="romanUcPeriod" startAt="2"/>
            </a:pPr>
            <a:r>
              <a:rPr lang="en-US" sz="35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Type II broken-gap superlattices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18545" y="2946400"/>
            <a:ext cx="6763355" cy="5461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445" y="360726"/>
            <a:ext cx="58860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p</a:t>
            </a:r>
            <a:r>
              <a: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x </a:t>
            </a:r>
            <a:r>
              <a:rPr lang="en-US" altLang="ja-JP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n</a:t>
            </a:r>
            <a:r>
              <a: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MS Mincho" pitchFamily="49" charset="-128"/>
              </a:rPr>
              <a:t> </a:t>
            </a:r>
            <a:r>
              <a:rPr lang="en-US" sz="32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 Transverse Thermoelectrics</a:t>
            </a:r>
            <a:r>
              <a:rPr lang="en-US" sz="3200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:  </a:t>
            </a:r>
            <a:endParaRPr lang="en-US" sz="3200" dirty="0" smtClean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9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1345" y="309926"/>
            <a:ext cx="581441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Dawn of Thermoelectricity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868965"/>
            <a:ext cx="635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Edmund </a:t>
            </a:r>
            <a:r>
              <a:rPr lang="en-US" dirty="0" err="1" smtClean="0">
                <a:solidFill>
                  <a:srgbClr val="FAC090"/>
                </a:solidFill>
              </a:rPr>
              <a:t>Altenkirch</a:t>
            </a:r>
            <a:r>
              <a:rPr lang="en-US" dirty="0" smtClean="0">
                <a:solidFill>
                  <a:srgbClr val="FAC090"/>
                </a:solidFill>
              </a:rPr>
              <a:t>, </a:t>
            </a:r>
            <a:r>
              <a:rPr lang="en-US" dirty="0" err="1" smtClean="0">
                <a:solidFill>
                  <a:srgbClr val="FAC090"/>
                </a:solidFill>
              </a:rPr>
              <a:t>Phys.Zeits</a:t>
            </a:r>
            <a:r>
              <a:rPr lang="en-US" dirty="0" smtClean="0">
                <a:solidFill>
                  <a:srgbClr val="FAC090"/>
                </a:solidFill>
              </a:rPr>
              <a:t>. </a:t>
            </a:r>
            <a:r>
              <a:rPr lang="en-US" b="1" dirty="0" smtClean="0">
                <a:solidFill>
                  <a:srgbClr val="FAC090"/>
                </a:solidFill>
              </a:rPr>
              <a:t>10</a:t>
            </a:r>
            <a:r>
              <a:rPr lang="en-US" dirty="0" smtClean="0">
                <a:solidFill>
                  <a:srgbClr val="FAC090"/>
                </a:solidFill>
              </a:rPr>
              <a:t>, 560 (1909)</a:t>
            </a:r>
            <a:r>
              <a:rPr lang="en-US" dirty="0">
                <a:solidFill>
                  <a:srgbClr val="FAC090"/>
                </a:solidFill>
              </a:rPr>
              <a:t>;</a:t>
            </a:r>
            <a:r>
              <a:rPr lang="en-US" b="1" dirty="0" smtClean="0">
                <a:solidFill>
                  <a:srgbClr val="FAC090"/>
                </a:solidFill>
              </a:rPr>
              <a:t> 12</a:t>
            </a:r>
            <a:r>
              <a:rPr lang="en-US" dirty="0" smtClean="0">
                <a:solidFill>
                  <a:srgbClr val="FAC090"/>
                </a:solidFill>
              </a:rPr>
              <a:t>, 920 (1911).</a:t>
            </a:r>
          </a:p>
        </p:txBody>
      </p:sp>
      <p:pic>
        <p:nvPicPr>
          <p:cNvPr id="6" name="Picture 5" descr="IMAG0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769" y="1352597"/>
            <a:ext cx="6418337" cy="3843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4200" y="5626225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AC090"/>
                </a:solidFill>
              </a:rPr>
              <a:t>Figure of Merit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3900" y="6096674"/>
            <a:ext cx="1552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AC090"/>
                </a:solidFill>
              </a:rPr>
              <a:t>ZT</a:t>
            </a:r>
            <a:r>
              <a:rPr lang="en-US" sz="2400" dirty="0" smtClean="0">
                <a:solidFill>
                  <a:srgbClr val="FAC090"/>
                </a:solidFill>
              </a:rPr>
              <a:t> =         </a:t>
            </a:r>
            <a:r>
              <a:rPr lang="en-US" sz="2400" i="1" dirty="0" smtClean="0">
                <a:solidFill>
                  <a:srgbClr val="FAC090"/>
                </a:solidFill>
              </a:rPr>
              <a:t>T</a:t>
            </a:r>
            <a:endParaRPr lang="en-US" sz="2400" i="1" dirty="0">
              <a:solidFill>
                <a:srgbClr val="FAC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6338" y="5947734"/>
            <a:ext cx="4432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AC090"/>
                </a:solidFill>
              </a:rPr>
              <a:t>S</a:t>
            </a:r>
            <a:r>
              <a:rPr lang="en-US" sz="2400" baseline="30000" dirty="0" smtClean="0">
                <a:solidFill>
                  <a:srgbClr val="FAC090"/>
                </a:solidFill>
              </a:rPr>
              <a:t>2</a:t>
            </a:r>
            <a:endParaRPr lang="en-US" sz="2400" dirty="0">
              <a:solidFill>
                <a:srgbClr val="FF8E8B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8463" y="6300933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AC090"/>
                </a:solidFill>
                <a:latin typeface="Symbol" charset="2"/>
                <a:cs typeface="Symbol" charset="2"/>
              </a:rPr>
              <a:t>r k</a:t>
            </a:r>
            <a:endParaRPr lang="en-US" dirty="0">
              <a:solidFill>
                <a:srgbClr val="FAC09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47363" y="6383999"/>
            <a:ext cx="344966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78938" y="5727369"/>
            <a:ext cx="286489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AC090"/>
                </a:solidFill>
              </a:rPr>
              <a:t>S </a:t>
            </a:r>
            <a:r>
              <a:rPr lang="en-US" sz="2000" dirty="0" smtClean="0">
                <a:solidFill>
                  <a:srgbClr val="FAC090"/>
                </a:solidFill>
              </a:rPr>
              <a:t>– </a:t>
            </a:r>
            <a:r>
              <a:rPr lang="en-US" sz="2000" dirty="0" err="1" smtClean="0">
                <a:solidFill>
                  <a:srgbClr val="FAC090"/>
                </a:solidFill>
              </a:rPr>
              <a:t>Seebeck</a:t>
            </a:r>
            <a:r>
              <a:rPr lang="en-US" sz="2000" dirty="0" smtClean="0">
                <a:solidFill>
                  <a:srgbClr val="FAC090"/>
                </a:solidFill>
              </a:rPr>
              <a:t> </a:t>
            </a:r>
            <a:r>
              <a:rPr lang="en-US" sz="2000" dirty="0" err="1" smtClean="0">
                <a:solidFill>
                  <a:srgbClr val="FAC090"/>
                </a:solidFill>
              </a:rPr>
              <a:t>coefficent</a:t>
            </a:r>
            <a:endParaRPr lang="en-US" sz="2000" dirty="0" smtClean="0">
              <a:solidFill>
                <a:srgbClr val="FAC090"/>
              </a:solidFill>
            </a:endParaRPr>
          </a:p>
          <a:p>
            <a:r>
              <a:rPr lang="en-US" sz="2000" dirty="0" smtClean="0">
                <a:solidFill>
                  <a:srgbClr val="FAC09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 smtClean="0">
                <a:solidFill>
                  <a:srgbClr val="FAC090"/>
                </a:solidFill>
              </a:rPr>
              <a:t> – Electrical resistivity</a:t>
            </a:r>
          </a:p>
          <a:p>
            <a:r>
              <a:rPr lang="en-US" sz="2000" dirty="0" smtClean="0">
                <a:solidFill>
                  <a:srgbClr val="FAC090"/>
                </a:solidFill>
                <a:latin typeface="Symbol" charset="2"/>
                <a:cs typeface="Symbol" charset="2"/>
              </a:rPr>
              <a:t>k</a:t>
            </a:r>
            <a:r>
              <a:rPr lang="en-US" sz="2000" dirty="0" smtClean="0">
                <a:solidFill>
                  <a:srgbClr val="FAC090"/>
                </a:solidFill>
              </a:rPr>
              <a:t> – Thermal conductivity</a:t>
            </a:r>
            <a:endParaRPr lang="en-US" sz="2000" dirty="0">
              <a:solidFill>
                <a:srgbClr val="FF8E8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5300" y="5352784"/>
            <a:ext cx="322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AC090"/>
                </a:solidFill>
              </a:rPr>
              <a:t>INTENSIVE PARAMETERS</a:t>
            </a:r>
          </a:p>
        </p:txBody>
      </p:sp>
    </p:spTree>
    <p:extLst>
      <p:ext uri="{BB962C8B-B14F-4D97-AF65-F5344CB8AC3E}">
        <p14:creationId xmlns:p14="http://schemas.microsoft.com/office/powerpoint/2010/main" xmlns="" val="9342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9098" y="1016680"/>
            <a:ext cx="5791200" cy="45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70401106"/>
              </p:ext>
            </p:extLst>
          </p:nvPr>
        </p:nvGraphicFramePr>
        <p:xfrm>
          <a:off x="2636838" y="2506663"/>
          <a:ext cx="3843337" cy="1838325"/>
        </p:xfrm>
        <a:graphic>
          <a:graphicData uri="http://schemas.openxmlformats.org/presentationml/2006/ole">
            <p:oleObj spid="_x0000_s1081" name="Equation" r:id="rId3" imgW="914040" imgH="429480" progId="Equation.3">
              <p:embed/>
            </p:oleObj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52400" y="0"/>
            <a:ext cx="88265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>
                <a:solidFill>
                  <a:srgbClr val="FAC090"/>
                </a:solidFill>
              </a:rPr>
              <a:t>Longitudinal thermoelectric figure of merit</a:t>
            </a:r>
            <a:r>
              <a:rPr lang="en-US" dirty="0" smtClean="0">
                <a:solidFill>
                  <a:srgbClr val="FAC090"/>
                </a:solidFill>
              </a:rPr>
              <a:t>:</a:t>
            </a:r>
            <a:endParaRPr lang="en-US" dirty="0">
              <a:solidFill>
                <a:srgbClr val="FAC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33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0.9|16.3|0.7|3|18.2|0.8|1.4|3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0.1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78.5|17.6|29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Utemplate2">
  <a:themeElements>
    <a:clrScheme name="">
      <a:dk1>
        <a:srgbClr val="FFFFFF"/>
      </a:dk1>
      <a:lt1>
        <a:srgbClr val="FFFFFF"/>
      </a:lt1>
      <a:dk2>
        <a:srgbClr val="FFCC66"/>
      </a:dk2>
      <a:lt2>
        <a:srgbClr val="003300"/>
      </a:lt2>
      <a:accent1>
        <a:srgbClr val="996633"/>
      </a:accent1>
      <a:accent2>
        <a:srgbClr val="0099CC"/>
      </a:accent2>
      <a:accent3>
        <a:srgbClr val="FFFFFF"/>
      </a:accent3>
      <a:accent4>
        <a:srgbClr val="DADADA"/>
      </a:accent4>
      <a:accent5>
        <a:srgbClr val="CAB8AD"/>
      </a:accent5>
      <a:accent6>
        <a:srgbClr val="008AB9"/>
      </a:accent6>
      <a:hlink>
        <a:srgbClr val="FF9933"/>
      </a:hlink>
      <a:folHlink>
        <a:srgbClr val="B2B2B2"/>
      </a:folHlink>
    </a:clrScheme>
    <a:fontScheme name="NWU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Utemplate2 1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template2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template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16435</TotalTime>
  <Words>1743</Words>
  <Application>Microsoft Macintosh PowerPoint</Application>
  <PresentationFormat>On-screen Show (4:3)</PresentationFormat>
  <Paragraphs>447</Paragraphs>
  <Slides>44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Flow</vt:lpstr>
      <vt:lpstr>Office Theme</vt:lpstr>
      <vt:lpstr>NUtemplate2</vt:lpstr>
      <vt:lpstr>1_Office Theme</vt:lpstr>
      <vt:lpstr>5_Office Theme</vt:lpstr>
      <vt:lpstr>6_Office Theme</vt:lpstr>
      <vt:lpstr>Opulent</vt:lpstr>
      <vt:lpstr>3_Office Theme</vt:lpstr>
      <vt:lpstr>4_Office Theme</vt:lpstr>
      <vt:lpstr>7_Office Theme</vt:lpstr>
      <vt:lpstr>Equation</vt:lpstr>
      <vt:lpstr>Graph</vt:lpstr>
      <vt:lpstr>公式</vt:lpstr>
      <vt:lpstr>About Omics Group</vt:lpstr>
      <vt:lpstr>About Omics Group conferences</vt:lpstr>
      <vt:lpstr>Slide 3</vt:lpstr>
      <vt:lpstr>Motivation #1:  for intrinsic on-chip cryocooling</vt:lpstr>
      <vt:lpstr>Motivation #2:  integrated thermal management</vt:lpstr>
      <vt:lpstr>Motivation #3:  overcome ZT limitations with geometric shaping</vt:lpstr>
      <vt:lpstr>Slide 7</vt:lpstr>
      <vt:lpstr>Slide 8</vt:lpstr>
      <vt:lpstr>Slide 9</vt:lpstr>
      <vt:lpstr>Longitudinal Thermoelectric:</vt:lpstr>
      <vt:lpstr>Longitudinal Thermoelectric:</vt:lpstr>
      <vt:lpstr>Slide 12</vt:lpstr>
      <vt:lpstr>Transverse Thermoelectric:</vt:lpstr>
      <vt:lpstr>Transverse Thermoelectric:</vt:lpstr>
      <vt:lpstr>Transverse Thermoelectric: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p x n Seebeck tensor</vt:lpstr>
      <vt:lpstr>Optimal transport coefficients</vt:lpstr>
      <vt:lpstr>Slide 26</vt:lpstr>
      <vt:lpstr>Slide 27</vt:lpstr>
      <vt:lpstr>InAs/GaSb Type II superlattice</vt:lpstr>
      <vt:lpstr>Interface Quality:</vt:lpstr>
      <vt:lpstr>Slide 30</vt:lpstr>
      <vt:lpstr>3w Thermal Conductivity</vt:lpstr>
      <vt:lpstr>3w Thermal Conductivity</vt:lpstr>
      <vt:lpstr>Slide 33</vt:lpstr>
      <vt:lpstr>Slide 34</vt:lpstr>
      <vt:lpstr>InAs/GaSb Type II superlattice</vt:lpstr>
      <vt:lpstr>Slide 36</vt:lpstr>
      <vt:lpstr>Slide 37</vt:lpstr>
      <vt:lpstr>InAs/GaSb Type II superlattice</vt:lpstr>
      <vt:lpstr>Differential Transport Equations</vt:lpstr>
      <vt:lpstr>Thermal distribution</vt:lpstr>
      <vt:lpstr>Exponentially tapering </vt:lpstr>
      <vt:lpstr>p × n Type material</vt:lpstr>
      <vt:lpstr>Slide 43</vt:lpstr>
      <vt:lpstr>Let Us Meet Again</vt:lpstr>
    </vt:vector>
  </TitlesOfParts>
  <Company>Northwestern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Matthew Grayson</dc:creator>
  <cp:lastModifiedBy>Anderson Silver</cp:lastModifiedBy>
  <cp:revision>264</cp:revision>
  <dcterms:created xsi:type="dcterms:W3CDTF">2011-03-28T23:44:17Z</dcterms:created>
  <dcterms:modified xsi:type="dcterms:W3CDTF">2014-09-24T12:49:27Z</dcterms:modified>
</cp:coreProperties>
</file>