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84" r:id="rId3"/>
    <p:sldId id="283" r:id="rId4"/>
    <p:sldId id="272" r:id="rId5"/>
    <p:sldId id="258" r:id="rId6"/>
    <p:sldId id="259" r:id="rId7"/>
    <p:sldId id="260" r:id="rId8"/>
    <p:sldId id="261" r:id="rId9"/>
    <p:sldId id="278" r:id="rId10"/>
    <p:sldId id="279" r:id="rId11"/>
    <p:sldId id="275" r:id="rId12"/>
    <p:sldId id="276" r:id="rId13"/>
    <p:sldId id="277" r:id="rId14"/>
    <p:sldId id="282" r:id="rId15"/>
    <p:sldId id="271" r:id="rId16"/>
    <p:sldId id="263" r:id="rId17"/>
    <p:sldId id="273" r:id="rId18"/>
    <p:sldId id="257" r:id="rId19"/>
    <p:sldId id="28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E9EA9-C852-4FC1-A5CE-194B288974C3}" type="datetimeFigureOut">
              <a:rPr lang="en-ZA" smtClean="0"/>
              <a:pPr/>
              <a:t>2015/03/18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2FA15-F3DF-4756-8F20-9B2B975BEA0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07224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97984-1333-4741-B7E0-3D28BB6A2053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SA Fam Pract 2006:48(10).M TSHIFULARO.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EEF5D8-8752-4BCE-B4EC-8068319B4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 Fam Pract 2006:48(10).M TSHIFULARO.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985DC2-F35C-4435-BDD9-E1B6F5BDE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SA Fam Pract 2006:48(10).M TSHIFULARO.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04B4E1-C155-4B22-9BDE-1ED89EF0A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 Fam Pract 2006:48(10).M TSHIFULARO.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8CF5F-A0E8-4085-BEF4-C0044C298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SA Fam Pract 2006:48(10).M TSHIFULARO.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9A68F8D-623C-4D26-A548-177CA0F50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 Fam Pract 2006:48(10).M TSHIFULARO.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624F3-6836-4459-821B-6B546B0CF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 Fam Pract 2006:48(10).M TSHIFULARO.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5FC342-CD85-4C29-989A-61DE3FE5F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 Fam Pract 2006:48(10).M TSHIFULARO.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BBD0C2-C88D-4402-B54E-FB4BA7341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SA Fam Pract 2006:48(10).M TSHIFULARO.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DED1D-0B37-4BA4-9471-863A2D9DB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 Fam Pract 2006:48(10).M TSHIFULARO.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68ABE1-98DE-4507-B25E-3C058F143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 Fam Pract 2006:48(10).M TSHIFULARO.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1E6808-B41E-449E-AD39-C29DC99E8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SA Fam Pract 2006:48(10).M TSHIFULARO.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8A062F4-0216-473E-B1F2-6AF39DBBA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1"/>
            <a:ext cx="7772400" cy="1371599"/>
          </a:xfrm>
        </p:spPr>
        <p:txBody>
          <a:bodyPr/>
          <a:lstStyle/>
          <a:p>
            <a:r>
              <a:rPr lang="en-US" sz="2000" dirty="0" smtClean="0"/>
              <a:t>INSTITUTIONAL REVIEW:COMPLICATED SINUSITIS-  </a:t>
            </a:r>
            <a:endParaRPr lang="en-US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MASHUDU </a:t>
            </a:r>
            <a:r>
              <a:rPr lang="en-US" dirty="0" smtClean="0"/>
              <a:t>TSHIFULARO</a:t>
            </a:r>
          </a:p>
          <a:p>
            <a:r>
              <a:rPr lang="en-US" dirty="0" smtClean="0"/>
              <a:t>Professor/HOD</a:t>
            </a:r>
            <a:endParaRPr lang="en-US" dirty="0" smtClean="0"/>
          </a:p>
          <a:p>
            <a:r>
              <a:rPr lang="en-US" dirty="0" smtClean="0"/>
              <a:t>ENT DEPT.UP.</a:t>
            </a:r>
          </a:p>
          <a:p>
            <a:r>
              <a:rPr lang="en-US" dirty="0" smtClean="0"/>
              <a:t>SOUTH AFRICA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PT,UP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 Fam Pract 2006:48(10).M TSHIFULARO.</a:t>
            </a:r>
            <a:endParaRPr lang="en-US"/>
          </a:p>
        </p:txBody>
      </p:sp>
      <p:pic>
        <p:nvPicPr>
          <p:cNvPr id="5" name="Picture 8" descr="GDH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88295283"/>
              </p:ext>
            </p:extLst>
          </p:nvPr>
        </p:nvGraphicFramePr>
        <p:xfrm>
          <a:off x="5181600" y="5105400"/>
          <a:ext cx="2886075" cy="1196788"/>
        </p:xfrm>
        <a:graphic>
          <a:graphicData uri="http://schemas.openxmlformats.org/presentationml/2006/ole">
            <p:oleObj spid="_x0000_s1026" name="Acrobat Document" r:id="rId4" imgW="3845880" imgH="1054080" progId="AcroExch.Document.11">
              <p:embed/>
            </p:oleObj>
          </a:graphicData>
        </a:graphic>
      </p:graphicFrame>
      <p:pic>
        <p:nvPicPr>
          <p:cNvPr id="7" name="Picture 2" descr="C:\Users\User\Desktop\Die_skip_University_of_pretor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4038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steve biko academic hospit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495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6627" name="Picture 4" descr="Fig 2 sinus complications artic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6628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28FE7E3-C2A0-4AE5-A7FF-6794D7E8AD70}" type="datetime1">
              <a:rPr lang="en-US" smtClean="0"/>
              <a:pPr/>
              <a:t>3/18/2015</a:t>
            </a:fld>
            <a:endParaRPr lang="en-US" smtClean="0"/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Tshifularo .Complications of inflamatory sinusitis 2006.SAFPJ.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Clinical presentation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Fever</a:t>
            </a:r>
          </a:p>
          <a:p>
            <a:r>
              <a:rPr lang="en-ZA" dirty="0" smtClean="0"/>
              <a:t>Facial swelling</a:t>
            </a:r>
          </a:p>
          <a:p>
            <a:r>
              <a:rPr lang="en-ZA" dirty="0" smtClean="0"/>
              <a:t>Headache Persistent</a:t>
            </a:r>
          </a:p>
          <a:p>
            <a:r>
              <a:rPr lang="en-ZA" dirty="0" smtClean="0"/>
              <a:t>Proptosis,diplopia</a:t>
            </a:r>
          </a:p>
          <a:p>
            <a:r>
              <a:rPr lang="en-ZA" dirty="0" smtClean="0"/>
              <a:t>Fits, paralysis</a:t>
            </a:r>
          </a:p>
          <a:p>
            <a:r>
              <a:rPr lang="en-ZA" dirty="0" smtClean="0"/>
              <a:t>Nasal Blockage,</a:t>
            </a:r>
          </a:p>
          <a:p>
            <a:r>
              <a:rPr lang="en-ZA" dirty="0" smtClean="0"/>
              <a:t>Mental status changes,</a:t>
            </a:r>
          </a:p>
          <a:p>
            <a:r>
              <a:rPr lang="en-ZA" dirty="0" smtClean="0"/>
              <a:t>Coma</a:t>
            </a:r>
          </a:p>
          <a:p>
            <a:endParaRPr lang="en-ZA" dirty="0"/>
          </a:p>
        </p:txBody>
      </p:sp>
      <p:pic>
        <p:nvPicPr>
          <p:cNvPr id="5" name="Content Placeholder 4" descr="File00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600200"/>
            <a:ext cx="4114800" cy="4525963"/>
          </a:xfrm>
          <a:noFill/>
          <a:ln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 Fam Pract 2006:48(10).M TSHIFULARO.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Diagnosis and Radiology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smtClean="0"/>
              <a:t>Complications occurred mainly in winter cold months April-August yearly.</a:t>
            </a:r>
          </a:p>
          <a:p>
            <a:r>
              <a:rPr lang="en-ZA" dirty="0" smtClean="0"/>
              <a:t>Contrasted CT Scan of the sinuses and brain confirmed the diagnosis.</a:t>
            </a:r>
            <a:endParaRPr lang="en-ZA" dirty="0"/>
          </a:p>
        </p:txBody>
      </p:sp>
      <p:pic>
        <p:nvPicPr>
          <p:cNvPr id="5" name="Content Placeholder 4" descr="article 3 sin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3600" y="1600200"/>
            <a:ext cx="3048000" cy="2209800"/>
          </a:xfrm>
          <a:noFill/>
          <a:ln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 Fam Pract 2006:48(10).M TSHIFULARO.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86200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8675" name="Picture 4" descr="Fig 5 sinus complications artic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893175" cy="6597650"/>
          </a:xfrm>
          <a:noFill/>
        </p:spPr>
      </p:pic>
      <p:sp>
        <p:nvSpPr>
          <p:cNvPr id="2867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639291-B1E5-46DD-9A82-E67746CC6EF7}" type="datetime1">
              <a:rPr lang="en-US" smtClean="0"/>
              <a:pPr/>
              <a:t>3/18/2015</a:t>
            </a:fld>
            <a:endParaRPr lang="en-US" smtClean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Tshifularo .Complications of inflamatory sinusitis 2006.SAFPJ.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 m tshifularo 01/05 ent</a:t>
            </a:r>
          </a:p>
        </p:txBody>
      </p:sp>
      <p:pic>
        <p:nvPicPr>
          <p:cNvPr id="32770" name="Picture 2" descr="Image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458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 Fam Pract 2006:48(10).M TSHIFULARO.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.SURGERY </a:t>
            </a:r>
            <a:r>
              <a:rPr lang="en-US" sz="2000" dirty="0"/>
              <a:t>COMBINED WITH MEDICAL TREATMENT </a:t>
            </a:r>
            <a:r>
              <a:rPr lang="en-US" sz="2000" dirty="0" smtClean="0"/>
              <a:t>WITH(AMPICILLIN,FLAGYL,AUGMENTIN/CEFORIXIME/CHLORAMPHENICOL )WERE </a:t>
            </a:r>
            <a:r>
              <a:rPr lang="en-US" sz="2000" dirty="0"/>
              <a:t>THE </a:t>
            </a:r>
            <a:r>
              <a:rPr lang="en-US" sz="2000" dirty="0" smtClean="0"/>
              <a:t>TREATMENT OF CHOICE. According to microbiology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STAPH EPIDEMIS/MELLERIE WERE COMMONEST CULTURED BACTERIAS  WITH 50% CULTURE NEGATIVE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(EXTERNAL ETHMOIDECTOMY / FESS,BURR HOLES)-multidisciplinary approach-</a:t>
            </a:r>
            <a:r>
              <a:rPr lang="en-US" sz="2000" dirty="0" err="1" smtClean="0"/>
              <a:t>neurosurgeon,otorrhinolaryngologist</a:t>
            </a:r>
            <a:r>
              <a:rPr lang="en-US" sz="2000" dirty="0" smtClean="0"/>
              <a:t> and ophthalmologist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 FEMALES HAD HIGHER MORTALITY RATE THAN MALES IN OUR STUDY.(3 FEMALES DIED) NO MALE DEATH.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 Fam Pract 2006:48(10).M TSHIFULARO.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DEPT PROTOCOL:</a:t>
            </a:r>
          </a:p>
          <a:p>
            <a:r>
              <a:rPr lang="en-US" dirty="0" smtClean="0"/>
              <a:t>Any </a:t>
            </a:r>
            <a:r>
              <a:rPr lang="en-US" dirty="0"/>
              <a:t>young pediatric patient who present with headache and facial swelling must be assumed to </a:t>
            </a:r>
            <a:r>
              <a:rPr lang="en-US" dirty="0" smtClean="0"/>
              <a:t>be having </a:t>
            </a:r>
            <a:r>
              <a:rPr lang="en-US" dirty="0"/>
              <a:t>a complicated bacterial </a:t>
            </a:r>
            <a:r>
              <a:rPr lang="en-US" dirty="0" smtClean="0"/>
              <a:t>sinusitis until proved otherwise, </a:t>
            </a:r>
            <a:r>
              <a:rPr lang="en-US" dirty="0"/>
              <a:t>a CT </a:t>
            </a:r>
            <a:r>
              <a:rPr lang="en-US" dirty="0" smtClean="0"/>
              <a:t>scan of sinusitis/brain </a:t>
            </a:r>
            <a:r>
              <a:rPr lang="en-US" dirty="0"/>
              <a:t>must be done 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Combined surgery and Medical treatment according to MCS results(resistance level).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 Fam Pract 2006:48(10).M TSHIFULARO.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ACKNOWLEDGEMENT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</a:t>
            </a:r>
          </a:p>
          <a:p>
            <a:r>
              <a:rPr lang="en-US" dirty="0"/>
              <a:t>ENT Department</a:t>
            </a:r>
          </a:p>
          <a:p>
            <a:r>
              <a:rPr lang="en-US" dirty="0"/>
              <a:t>Disclaimer: None</a:t>
            </a:r>
          </a:p>
          <a:p>
            <a:r>
              <a:rPr lang="en-US" dirty="0"/>
              <a:t>No financial </a:t>
            </a:r>
            <a:r>
              <a:rPr lang="en-US" dirty="0" smtClean="0"/>
              <a:t>benefit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 Fam Pract 2006:48(10).M TSHIFULARO.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pic>
        <p:nvPicPr>
          <p:cNvPr id="67587" name="Content Placeholder 5" descr="6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758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97A43E-0191-4F5C-9C92-49E46ABC510E}" type="datetime1">
              <a:rPr lang="en-US" smtClean="0"/>
              <a:pPr/>
              <a:t>3/18/2015</a:t>
            </a:fld>
            <a:endParaRPr lang="en-US" smtClean="0"/>
          </a:p>
        </p:txBody>
      </p:sp>
      <p:sp>
        <p:nvSpPr>
          <p:cNvPr id="675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Tshifularo .Complications of inflamatory sinusitis 2006.SAFPJ.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pic>
        <p:nvPicPr>
          <p:cNvPr id="65539" name="Content Placeholder 6" descr="4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554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B3183EE-C95E-4D21-9239-543CED3A9946}" type="datetime1">
              <a:rPr lang="en-US" smtClean="0"/>
              <a:pPr/>
              <a:t>3/18/2015</a:t>
            </a:fld>
            <a:endParaRPr lang="en-US" smtClean="0"/>
          </a:p>
        </p:txBody>
      </p:sp>
      <p:sp>
        <p:nvSpPr>
          <p:cNvPr id="655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Tshifularo .Complications of inflamatory sinusitis 2006.SAFPJ.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2">
                    <a:satMod val="200000"/>
                  </a:schemeClr>
                </a:solidFill>
              </a:rPr>
              <a:t>Middle East and Africa: </a:t>
            </a:r>
            <a:br>
              <a:rPr lang="en-GB" sz="24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GB" sz="2400" dirty="0" smtClean="0">
                <a:solidFill>
                  <a:schemeClr val="tx2">
                    <a:satMod val="200000"/>
                  </a:schemeClr>
                </a:solidFill>
              </a:rPr>
              <a:t>penicillin-resistant </a:t>
            </a:r>
            <a:r>
              <a:rPr lang="en-GB" sz="2400" i="1" dirty="0" smtClean="0">
                <a:solidFill>
                  <a:schemeClr val="tx2">
                    <a:satMod val="200000"/>
                  </a:schemeClr>
                </a:solidFill>
              </a:rPr>
              <a:t>S. </a:t>
            </a:r>
            <a:r>
              <a:rPr lang="en-GB" sz="2400" i="1" dirty="0" err="1" smtClean="0">
                <a:solidFill>
                  <a:schemeClr val="tx2">
                    <a:satMod val="200000"/>
                  </a:schemeClr>
                </a:solidFill>
              </a:rPr>
              <a:t>pneumoniae</a:t>
            </a:r>
            <a:endParaRPr lang="en-GB" sz="2400" i="1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3450" y="1984375"/>
            <a:ext cx="5135563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227638" y="4083050"/>
            <a:ext cx="12477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Egypt</a:t>
            </a:r>
          </a:p>
          <a:p>
            <a:pPr algn="ctr" eaLnBrk="0" hangingPunct="0"/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29.1%  </a:t>
            </a:r>
            <a:r>
              <a:rPr lang="en-GB" b="1">
                <a:solidFill>
                  <a:srgbClr val="00CCFF"/>
                </a:solidFill>
                <a:latin typeface="Arial Narrow" pitchFamily="34" charset="0"/>
              </a:rPr>
              <a:t>0.0%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419225" y="5749925"/>
            <a:ext cx="16002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South Africa</a:t>
            </a:r>
          </a:p>
          <a:p>
            <a:pPr algn="ctr" eaLnBrk="0" hangingPunct="0"/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20.9%  </a:t>
            </a:r>
            <a:r>
              <a:rPr lang="en-GB" b="1">
                <a:solidFill>
                  <a:srgbClr val="00CCFF"/>
                </a:solidFill>
                <a:latin typeface="Arial Narrow" pitchFamily="34" charset="0"/>
              </a:rPr>
              <a:t>51.0%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191125" y="5119688"/>
            <a:ext cx="12477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Kenya</a:t>
            </a:r>
          </a:p>
          <a:p>
            <a:pPr algn="ctr" eaLnBrk="0" hangingPunct="0"/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41.2%  </a:t>
            </a:r>
            <a:r>
              <a:rPr lang="en-GB" b="1">
                <a:solidFill>
                  <a:srgbClr val="00CCFF"/>
                </a:solidFill>
                <a:latin typeface="Arial Narrow" pitchFamily="34" charset="0"/>
              </a:rPr>
              <a:t>1.8%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625600" y="4527550"/>
            <a:ext cx="817563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Nigeria</a:t>
            </a:r>
          </a:p>
          <a:p>
            <a:pPr algn="ctr" eaLnBrk="0" hangingPunct="0"/>
            <a:r>
              <a:rPr lang="en-GB" b="1">
                <a:solidFill>
                  <a:srgbClr val="00CCFF"/>
                </a:solidFill>
                <a:latin typeface="Arial Narrow" pitchFamily="34" charset="0"/>
              </a:rPr>
              <a:t>36.0%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717550" y="3598863"/>
            <a:ext cx="12477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Ghana</a:t>
            </a:r>
          </a:p>
          <a:p>
            <a:pPr algn="ctr" eaLnBrk="0" hangingPunct="0"/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17.0%  </a:t>
            </a:r>
            <a:r>
              <a:rPr lang="en-GB" b="1">
                <a:solidFill>
                  <a:srgbClr val="00CCFF"/>
                </a:solidFill>
                <a:latin typeface="Arial Narrow" pitchFamily="34" charset="0"/>
              </a:rPr>
              <a:t>0.0%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2478088" y="1228725"/>
            <a:ext cx="135255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Lebanon</a:t>
            </a:r>
          </a:p>
          <a:p>
            <a:pPr algn="ctr" eaLnBrk="0" hangingPunct="0"/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38.0%  </a:t>
            </a:r>
            <a:r>
              <a:rPr lang="en-GB" b="1">
                <a:solidFill>
                  <a:srgbClr val="00CCFF"/>
                </a:solidFill>
                <a:latin typeface="Arial Narrow" pitchFamily="34" charset="0"/>
              </a:rPr>
              <a:t>18.0%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7146925" y="1258888"/>
            <a:ext cx="12477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Kuwait</a:t>
            </a:r>
          </a:p>
          <a:p>
            <a:pPr algn="ctr" eaLnBrk="0" hangingPunct="0"/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1.6%  </a:t>
            </a:r>
            <a:r>
              <a:rPr lang="en-GB" b="1">
                <a:solidFill>
                  <a:srgbClr val="00CCFF"/>
                </a:solidFill>
                <a:latin typeface="Arial Narrow" pitchFamily="34" charset="0"/>
              </a:rPr>
              <a:t>45.6%</a:t>
            </a: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633413" y="1258888"/>
            <a:ext cx="135255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Tunisia</a:t>
            </a:r>
          </a:p>
          <a:p>
            <a:pPr algn="ctr" eaLnBrk="0" hangingPunct="0"/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24.0%  </a:t>
            </a:r>
            <a:r>
              <a:rPr lang="en-GB" b="1">
                <a:solidFill>
                  <a:srgbClr val="00CCFF"/>
                </a:solidFill>
                <a:latin typeface="Arial Narrow" pitchFamily="34" charset="0"/>
              </a:rPr>
              <a:t>11.0%</a:t>
            </a: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206375" y="2230438"/>
            <a:ext cx="12477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Algeria</a:t>
            </a:r>
          </a:p>
          <a:p>
            <a:pPr algn="ctr" eaLnBrk="0" hangingPunct="0"/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11.4%  </a:t>
            </a:r>
            <a:r>
              <a:rPr lang="en-GB" b="1">
                <a:solidFill>
                  <a:srgbClr val="00CCFF"/>
                </a:solidFill>
                <a:latin typeface="Arial Narrow" pitchFamily="34" charset="0"/>
              </a:rPr>
              <a:t>5.7%</a:t>
            </a:r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 flipH="1" flipV="1">
            <a:off x="4360863" y="2935288"/>
            <a:ext cx="1300162" cy="1177925"/>
          </a:xfrm>
          <a:prstGeom prst="line">
            <a:avLst/>
          </a:prstGeom>
          <a:noFill/>
          <a:ln w="28575" cap="rnd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H="1" flipV="1">
            <a:off x="2836863" y="6010275"/>
            <a:ext cx="1309687" cy="103188"/>
          </a:xfrm>
          <a:prstGeom prst="line">
            <a:avLst/>
          </a:prstGeom>
          <a:noFill/>
          <a:ln w="28575" cap="rnd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3829050" y="1250950"/>
            <a:ext cx="136525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Turkey</a:t>
            </a:r>
          </a:p>
          <a:p>
            <a:pPr algn="ctr" eaLnBrk="0" hangingPunct="0"/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26.8%  </a:t>
            </a:r>
            <a:r>
              <a:rPr lang="en-GB" b="1">
                <a:solidFill>
                  <a:srgbClr val="00CCFF"/>
                </a:solidFill>
                <a:latin typeface="Arial Narrow" pitchFamily="34" charset="0"/>
              </a:rPr>
              <a:t>18.3%</a:t>
            </a:r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1743075" y="1835150"/>
            <a:ext cx="1703388" cy="654050"/>
          </a:xfrm>
          <a:prstGeom prst="line">
            <a:avLst/>
          </a:prstGeom>
          <a:noFill/>
          <a:ln w="28575" cap="rnd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1231900" y="2454275"/>
            <a:ext cx="1935163" cy="257175"/>
          </a:xfrm>
          <a:prstGeom prst="line">
            <a:avLst/>
          </a:prstGeom>
          <a:noFill/>
          <a:ln w="28575" cap="rnd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>
            <a:off x="1738313" y="3806825"/>
            <a:ext cx="1258887" cy="196850"/>
          </a:xfrm>
          <a:prstGeom prst="line">
            <a:avLst/>
          </a:prstGeom>
          <a:noFill/>
          <a:ln w="28575" cap="rnd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 flipV="1">
            <a:off x="2405063" y="3933825"/>
            <a:ext cx="928687" cy="844550"/>
          </a:xfrm>
          <a:prstGeom prst="line">
            <a:avLst/>
          </a:prstGeom>
          <a:noFill/>
          <a:ln w="28575" cap="rnd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 flipH="1" flipV="1">
            <a:off x="4665663" y="4391025"/>
            <a:ext cx="839787" cy="760413"/>
          </a:xfrm>
          <a:prstGeom prst="line">
            <a:avLst/>
          </a:prstGeom>
          <a:noFill/>
          <a:ln w="28575" cap="rnd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 flipV="1">
            <a:off x="5119688" y="1789113"/>
            <a:ext cx="2020887" cy="1000125"/>
          </a:xfrm>
          <a:prstGeom prst="line">
            <a:avLst/>
          </a:prstGeom>
          <a:noFill/>
          <a:ln w="28575" cap="rnd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>
            <a:off x="3562350" y="1897063"/>
            <a:ext cx="1089025" cy="515937"/>
          </a:xfrm>
          <a:prstGeom prst="line">
            <a:avLst/>
          </a:prstGeom>
          <a:noFill/>
          <a:ln w="28575" cap="rnd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137150" y="5818188"/>
            <a:ext cx="3827463" cy="581025"/>
            <a:chOff x="288" y="3648"/>
            <a:chExt cx="2411" cy="366"/>
          </a:xfrm>
        </p:grpSpPr>
        <p:sp>
          <p:nvSpPr>
            <p:cNvPr id="53279" name="Text Box 24"/>
            <p:cNvSpPr txBox="1">
              <a:spLocks noChangeArrowheads="1"/>
            </p:cNvSpPr>
            <p:nvPr/>
          </p:nvSpPr>
          <p:spPr bwMode="auto">
            <a:xfrm>
              <a:off x="475" y="3648"/>
              <a:ext cx="222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FF00"/>
                  </a:solidFill>
                  <a:latin typeface="Arial Narrow" pitchFamily="34" charset="0"/>
                </a:rPr>
                <a:t>Penicillin-intermediate (MIC 0.12–1 µg/mL)</a:t>
              </a:r>
            </a:p>
            <a:p>
              <a:pPr eaLnBrk="0" hangingPunct="0"/>
              <a:r>
                <a:rPr lang="en-US" sz="1600" b="1">
                  <a:solidFill>
                    <a:srgbClr val="FFFF00"/>
                  </a:solidFill>
                  <a:latin typeface="Arial Narrow" pitchFamily="34" charset="0"/>
                </a:rPr>
                <a:t>Penicillin-resistant (MIC </a:t>
              </a:r>
              <a:r>
                <a:rPr lang="en-US" sz="1600" b="1">
                  <a:solidFill>
                    <a:srgbClr val="FFFF00"/>
                  </a:solidFill>
                  <a:latin typeface="Arial Narrow" pitchFamily="34" charset="0"/>
                  <a:sym typeface="Symbol" pitchFamily="18" charset="2"/>
                </a:rPr>
                <a:t> 2</a:t>
              </a:r>
              <a:r>
                <a:rPr lang="en-US" sz="1600" b="1">
                  <a:solidFill>
                    <a:srgbClr val="FFFF00"/>
                  </a:solidFill>
                  <a:latin typeface="Arial Narrow" pitchFamily="34" charset="0"/>
                </a:rPr>
                <a:t> µg/mL)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53280" name="Rectangle 25"/>
            <p:cNvSpPr>
              <a:spLocks noChangeArrowheads="1"/>
            </p:cNvSpPr>
            <p:nvPr/>
          </p:nvSpPr>
          <p:spPr bwMode="auto">
            <a:xfrm>
              <a:off x="288" y="3876"/>
              <a:ext cx="201" cy="56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53281" name="Rectangle 26"/>
            <p:cNvSpPr>
              <a:spLocks noChangeArrowheads="1"/>
            </p:cNvSpPr>
            <p:nvPr/>
          </p:nvSpPr>
          <p:spPr bwMode="auto">
            <a:xfrm>
              <a:off x="288" y="3732"/>
              <a:ext cx="201" cy="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</p:grpSp>
      <p:sp>
        <p:nvSpPr>
          <p:cNvPr id="53272" name="Text Box 27"/>
          <p:cNvSpPr txBox="1">
            <a:spLocks noChangeArrowheads="1"/>
          </p:cNvSpPr>
          <p:nvPr/>
        </p:nvSpPr>
        <p:spPr bwMode="auto">
          <a:xfrm>
            <a:off x="4987925" y="6437313"/>
            <a:ext cx="3976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 b="1">
                <a:solidFill>
                  <a:schemeClr val="bg1"/>
                </a:solidFill>
              </a:rPr>
              <a:t>Data from various sources and various years</a:t>
            </a:r>
          </a:p>
        </p:txBody>
      </p:sp>
      <p:sp>
        <p:nvSpPr>
          <p:cNvPr id="53273" name="Rectangle 28"/>
          <p:cNvSpPr>
            <a:spLocks noChangeArrowheads="1"/>
          </p:cNvSpPr>
          <p:nvPr/>
        </p:nvSpPr>
        <p:spPr bwMode="auto">
          <a:xfrm>
            <a:off x="5613400" y="1246188"/>
            <a:ext cx="135255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Israel</a:t>
            </a:r>
          </a:p>
          <a:p>
            <a:pPr algn="ctr" eaLnBrk="0" hangingPunct="0"/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16.9%  </a:t>
            </a:r>
            <a:r>
              <a:rPr lang="en-GB" b="1">
                <a:solidFill>
                  <a:srgbClr val="00CCFF"/>
                </a:solidFill>
                <a:latin typeface="Arial Narrow" pitchFamily="34" charset="0"/>
              </a:rPr>
              <a:t>29.7%</a:t>
            </a:r>
          </a:p>
        </p:txBody>
      </p:sp>
      <p:sp>
        <p:nvSpPr>
          <p:cNvPr id="53274" name="Line 29"/>
          <p:cNvSpPr>
            <a:spLocks noChangeShapeType="1"/>
          </p:cNvSpPr>
          <p:nvPr/>
        </p:nvSpPr>
        <p:spPr bwMode="auto">
          <a:xfrm flipV="1">
            <a:off x="4629150" y="1824038"/>
            <a:ext cx="1093788" cy="719137"/>
          </a:xfrm>
          <a:prstGeom prst="line">
            <a:avLst/>
          </a:prstGeom>
          <a:noFill/>
          <a:ln w="28575" cap="rnd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53275" name="Rectangle 30"/>
          <p:cNvSpPr>
            <a:spLocks noChangeArrowheads="1"/>
          </p:cNvSpPr>
          <p:nvPr/>
        </p:nvSpPr>
        <p:spPr bwMode="auto">
          <a:xfrm>
            <a:off x="6927850" y="3703638"/>
            <a:ext cx="135255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Saudi Arabia</a:t>
            </a:r>
          </a:p>
          <a:p>
            <a:pPr algn="ctr" eaLnBrk="0" hangingPunct="0"/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39.8%  </a:t>
            </a:r>
            <a:r>
              <a:rPr lang="en-GB" b="1">
                <a:solidFill>
                  <a:srgbClr val="00CCFF"/>
                </a:solidFill>
                <a:latin typeface="Arial Narrow" pitchFamily="34" charset="0"/>
              </a:rPr>
              <a:t>21.7%</a:t>
            </a:r>
          </a:p>
        </p:txBody>
      </p:sp>
      <p:sp>
        <p:nvSpPr>
          <p:cNvPr id="53276" name="Line 31"/>
          <p:cNvSpPr>
            <a:spLocks noChangeShapeType="1"/>
          </p:cNvSpPr>
          <p:nvPr/>
        </p:nvSpPr>
        <p:spPr bwMode="auto">
          <a:xfrm flipH="1" flipV="1">
            <a:off x="5003800" y="3079750"/>
            <a:ext cx="1965325" cy="781050"/>
          </a:xfrm>
          <a:prstGeom prst="line">
            <a:avLst/>
          </a:prstGeom>
          <a:noFill/>
          <a:ln w="28575" cap="rnd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53277" name="Oval 32"/>
          <p:cNvSpPr>
            <a:spLocks noChangeArrowheads="1"/>
          </p:cNvSpPr>
          <p:nvPr/>
        </p:nvSpPr>
        <p:spPr bwMode="auto">
          <a:xfrm>
            <a:off x="1333500" y="5549900"/>
            <a:ext cx="1828800" cy="9906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53278" name="Oval 33"/>
          <p:cNvSpPr>
            <a:spLocks noChangeArrowheads="1"/>
          </p:cNvSpPr>
          <p:nvPr/>
        </p:nvSpPr>
        <p:spPr bwMode="auto">
          <a:xfrm flipV="1">
            <a:off x="6692900" y="3568700"/>
            <a:ext cx="1828800" cy="9144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Introduction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Aim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Methods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Results</a:t>
            </a:r>
          </a:p>
          <a:p>
            <a:pPr>
              <a:lnSpc>
                <a:spcPct val="90000"/>
              </a:lnSpc>
            </a:pPr>
            <a:r>
              <a:rPr lang="en-US" dirty="0"/>
              <a:t>Conclusion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Acknowledgement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 Fam Pract 2006:48(10).M TSHIFULARO.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Complications of acute bacterial sinusitis into orbital and intracranial sepsis is a common problem in pediatrics </a:t>
            </a:r>
            <a:r>
              <a:rPr lang="en-US" sz="2800" dirty="0" smtClean="0"/>
              <a:t>age group. (</a:t>
            </a:r>
            <a:r>
              <a:rPr lang="en-US" sz="2800" dirty="0"/>
              <a:t>Pendas,2003)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Between 0.5% and 24% of patients admitted to hospital with acute bacterial sinusitis develop </a:t>
            </a:r>
            <a:r>
              <a:rPr lang="en-US" sz="2800" dirty="0" smtClean="0"/>
              <a:t> </a:t>
            </a:r>
            <a:r>
              <a:rPr lang="en-US" sz="2800" dirty="0"/>
              <a:t>intracranial and orbital complications.(Walker,2002).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 delay in making a diagnosis of complicated bacterial sinusitis has a serious morbidity and mortality (Tshifularo,2006).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 Fam Pract 2006:48(10).M TSHIFULARO.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do an epidemiological </a:t>
            </a:r>
            <a:r>
              <a:rPr lang="en-US" dirty="0" smtClean="0"/>
              <a:t>study on all patients admitted with </a:t>
            </a:r>
            <a:r>
              <a:rPr lang="en-US" dirty="0"/>
              <a:t>complicated sinusitis </a:t>
            </a:r>
          </a:p>
          <a:p>
            <a:r>
              <a:rPr lang="en-US" dirty="0" smtClean="0"/>
              <a:t>To update and modify </a:t>
            </a:r>
            <a:r>
              <a:rPr lang="en-US" dirty="0"/>
              <a:t>treatment </a:t>
            </a:r>
            <a:r>
              <a:rPr lang="en-US" dirty="0" smtClean="0"/>
              <a:t>protocol evidence based approach.</a:t>
            </a:r>
          </a:p>
          <a:p>
            <a:r>
              <a:rPr lang="en-US" dirty="0" smtClean="0"/>
              <a:t>To review referral pattern by primary care doctors-knowledge and education.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 Fam Pract 2006:48(10).M TSHIFULARO.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TERTIARY INSITUTION</a:t>
            </a:r>
          </a:p>
          <a:p>
            <a:r>
              <a:rPr lang="en-US" sz="2800" dirty="0" smtClean="0"/>
              <a:t>PROSPECTIVE </a:t>
            </a:r>
            <a:r>
              <a:rPr lang="en-US" sz="2800" dirty="0"/>
              <a:t>CASE </a:t>
            </a:r>
            <a:r>
              <a:rPr lang="en-US" sz="2800" dirty="0" smtClean="0"/>
              <a:t>SERIES .</a:t>
            </a:r>
            <a:endParaRPr lang="en-US" sz="2800" dirty="0"/>
          </a:p>
          <a:p>
            <a:r>
              <a:rPr lang="en-US" sz="2800" dirty="0" smtClean="0"/>
              <a:t>SAMPLE:ALL PATIENTS ADMITTED 2001-2006(PHASE I) ,2010-2014(PHASE II) 2015(PHASE III). </a:t>
            </a:r>
            <a:endParaRPr lang="en-US" sz="2800" dirty="0"/>
          </a:p>
          <a:p>
            <a:r>
              <a:rPr lang="en-US" sz="2800" dirty="0" smtClean="0"/>
              <a:t>EPI </a:t>
            </a:r>
            <a:r>
              <a:rPr lang="en-US" sz="2800" dirty="0"/>
              <a:t>INFO </a:t>
            </a:r>
            <a:r>
              <a:rPr lang="en-US" sz="2800" dirty="0" smtClean="0"/>
              <a:t>v3/SPSS (statistical),CI </a:t>
            </a:r>
            <a:r>
              <a:rPr lang="en-US" sz="2800" dirty="0"/>
              <a:t>95%,p&lt;0.05%.</a:t>
            </a:r>
          </a:p>
          <a:p>
            <a:r>
              <a:rPr lang="en-US" sz="2800" dirty="0"/>
              <a:t>ETHICAL ISSUES/</a:t>
            </a:r>
            <a:r>
              <a:rPr lang="en-US" sz="2800" dirty="0" err="1"/>
              <a:t>REPC:Approval</a:t>
            </a:r>
            <a:r>
              <a:rPr lang="en-US" sz="2800" dirty="0"/>
              <a:t> certificate.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 Fam Pract 2006:48(10).M TSHIFULARO.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DEMOGRAPHY</a:t>
            </a:r>
            <a:endParaRPr lang="en-US" dirty="0"/>
          </a:p>
          <a:p>
            <a:r>
              <a:rPr lang="en-US" dirty="0"/>
              <a:t>REFERAL </a:t>
            </a:r>
            <a:r>
              <a:rPr lang="en-US" dirty="0" smtClean="0"/>
              <a:t>DEPARTMENT</a:t>
            </a:r>
          </a:p>
          <a:p>
            <a:r>
              <a:rPr lang="en-US" dirty="0" smtClean="0"/>
              <a:t>CLINICAL PRESENTATION</a:t>
            </a:r>
            <a:endParaRPr lang="en-US" dirty="0"/>
          </a:p>
          <a:p>
            <a:r>
              <a:rPr lang="en-US" dirty="0"/>
              <a:t>COMPLICATION SITES</a:t>
            </a:r>
          </a:p>
          <a:p>
            <a:r>
              <a:rPr lang="en-US" dirty="0" smtClean="0"/>
              <a:t>MICROBIOLOGY</a:t>
            </a:r>
          </a:p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 Fam Pract 2006:48(10).M TSHIFULARO.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7651" name="Picture 4" descr="Fig 1 sinus complications artic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7652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EA85C40-08FA-4C52-AE6C-334A89FFB0A9}" type="datetime1">
              <a:rPr lang="en-US" smtClean="0"/>
              <a:pPr/>
              <a:t>3/18/2015</a:t>
            </a:fld>
            <a:endParaRPr lang="en-US" smtClean="0"/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Tshifularo .Complications of inflamatory sinusitis 2006.SAFPJ.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418</TotalTime>
  <Words>560</Words>
  <Application>Microsoft Office PowerPoint</Application>
  <PresentationFormat>On-screen Show (4:3)</PresentationFormat>
  <Paragraphs>118</Paragraphs>
  <Slides>19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Opulent</vt:lpstr>
      <vt:lpstr>Acrobat Document</vt:lpstr>
      <vt:lpstr>INSTITUTIONAL REVIEW:COMPLICATED SINUSITIS-  </vt:lpstr>
      <vt:lpstr>Slide 2</vt:lpstr>
      <vt:lpstr>Middle East and Africa:  penicillin-resistant S. pneumoniae</vt:lpstr>
      <vt:lpstr>outline</vt:lpstr>
      <vt:lpstr>INTRODUCTION</vt:lpstr>
      <vt:lpstr>AIM</vt:lpstr>
      <vt:lpstr>METHODOLOGY</vt:lpstr>
      <vt:lpstr>RESULTS</vt:lpstr>
      <vt:lpstr>Slide 9</vt:lpstr>
      <vt:lpstr>Slide 10</vt:lpstr>
      <vt:lpstr>Clinical presentation</vt:lpstr>
      <vt:lpstr>Diagnosis and Radiology</vt:lpstr>
      <vt:lpstr>Slide 13</vt:lpstr>
      <vt:lpstr>Slide 14</vt:lpstr>
      <vt:lpstr>Slide 15</vt:lpstr>
      <vt:lpstr>discussion</vt:lpstr>
      <vt:lpstr>Conclusions</vt:lpstr>
      <vt:lpstr>ACKNOWLEDGEMENT</vt:lpstr>
      <vt:lpstr>Slide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59 CASES:COMPLICATED SINUSITIS AT DGM HOSPITAL,2004-2007</dc:title>
  <dc:creator>tshifularo</dc:creator>
  <cp:lastModifiedBy>user</cp:lastModifiedBy>
  <cp:revision>42</cp:revision>
  <dcterms:created xsi:type="dcterms:W3CDTF">2007-05-21T14:49:20Z</dcterms:created>
  <dcterms:modified xsi:type="dcterms:W3CDTF">2015-03-18T05:43:47Z</dcterms:modified>
</cp:coreProperties>
</file>