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5"/>
  </p:notesMasterIdLst>
  <p:sldIdLst>
    <p:sldId id="256" r:id="rId2"/>
    <p:sldId id="311" r:id="rId3"/>
    <p:sldId id="312" r:id="rId4"/>
    <p:sldId id="313" r:id="rId5"/>
    <p:sldId id="315" r:id="rId6"/>
    <p:sldId id="314" r:id="rId7"/>
    <p:sldId id="258" r:id="rId8"/>
    <p:sldId id="259" r:id="rId9"/>
    <p:sldId id="326" r:id="rId10"/>
    <p:sldId id="327" r:id="rId11"/>
    <p:sldId id="328" r:id="rId12"/>
    <p:sldId id="260" r:id="rId13"/>
    <p:sldId id="329" r:id="rId14"/>
    <p:sldId id="330" r:id="rId15"/>
    <p:sldId id="277" r:id="rId16"/>
    <p:sldId id="263" r:id="rId17"/>
    <p:sldId id="279" r:id="rId18"/>
    <p:sldId id="280" r:id="rId19"/>
    <p:sldId id="290" r:id="rId20"/>
    <p:sldId id="291" r:id="rId21"/>
    <p:sldId id="266" r:id="rId22"/>
    <p:sldId id="267" r:id="rId23"/>
    <p:sldId id="294" r:id="rId24"/>
    <p:sldId id="310" r:id="rId25"/>
    <p:sldId id="331" r:id="rId26"/>
    <p:sldId id="296" r:id="rId27"/>
    <p:sldId id="301" r:id="rId28"/>
    <p:sldId id="308" r:id="rId29"/>
    <p:sldId id="333" r:id="rId30"/>
    <p:sldId id="335" r:id="rId31"/>
    <p:sldId id="336" r:id="rId32"/>
    <p:sldId id="334" r:id="rId33"/>
    <p:sldId id="271"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5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8"/>
    <p:restoredTop sz="77946"/>
  </p:normalViewPr>
  <p:slideViewPr>
    <p:cSldViewPr snapToGrid="0" snapToObjects="1">
      <p:cViewPr>
        <p:scale>
          <a:sx n="95" d="100"/>
          <a:sy n="95" d="100"/>
        </p:scale>
        <p:origin x="1488" y="-30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681829-0A75-F24E-8B8D-95320417BF78}" type="datetimeFigureOut">
              <a:rPr lang="en-US" smtClean="0"/>
              <a:t>7/27/16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FB994B-A066-814F-A1EE-1B62B9B50D43}" type="slidenum">
              <a:rPr lang="en-US" smtClean="0"/>
              <a:t>‹#›</a:t>
            </a:fld>
            <a:endParaRPr lang="en-US"/>
          </a:p>
        </p:txBody>
      </p:sp>
    </p:spTree>
    <p:extLst>
      <p:ext uri="{BB962C8B-B14F-4D97-AF65-F5344CB8AC3E}">
        <p14:creationId xmlns:p14="http://schemas.microsoft.com/office/powerpoint/2010/main" val="1779474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FB994B-A066-814F-A1EE-1B62B9B50D43}" type="slidenum">
              <a:rPr lang="en-US" smtClean="0"/>
              <a:t>1</a:t>
            </a:fld>
            <a:endParaRPr lang="en-US"/>
          </a:p>
        </p:txBody>
      </p:sp>
    </p:spTree>
    <p:extLst>
      <p:ext uri="{BB962C8B-B14F-4D97-AF65-F5344CB8AC3E}">
        <p14:creationId xmlns:p14="http://schemas.microsoft.com/office/powerpoint/2010/main" val="833379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400" dirty="0" smtClean="0"/>
              <a:t>It is likely that the distribution</a:t>
            </a:r>
            <a:r>
              <a:rPr lang="en-US" sz="1400" baseline="0" dirty="0" smtClean="0"/>
              <a:t> of Th cells in intestinal mucosa is maintained by the existence of commensal </a:t>
            </a:r>
            <a:r>
              <a:rPr lang="en-US" sz="1400" baseline="0" dirty="0" err="1" smtClean="0"/>
              <a:t>microorganisims</a:t>
            </a:r>
            <a:r>
              <a:rPr lang="en-US" sz="1400" baseline="0" dirty="0" smtClean="0"/>
              <a:t> as germ-free mice have significantly reduced number of lamina </a:t>
            </a:r>
            <a:r>
              <a:rPr lang="en-US" sz="1400" baseline="0" dirty="0" err="1" smtClean="0"/>
              <a:t>pripria</a:t>
            </a:r>
            <a:r>
              <a:rPr lang="en-US" sz="1400" baseline="0" dirty="0" smtClean="0"/>
              <a:t> Th cells. </a:t>
            </a:r>
          </a:p>
          <a:p>
            <a:endParaRPr lang="en-US" sz="1400" baseline="0" dirty="0" smtClean="0"/>
          </a:p>
          <a:p>
            <a:r>
              <a:rPr lang="en-US" sz="1400" baseline="0" dirty="0" smtClean="0"/>
              <a:t>In addition, Th17 cells can be generated in intestinal mucosa by colonization of a specific group of bacteria called </a:t>
            </a:r>
            <a:r>
              <a:rPr lang="en-US" sz="1400" i="1" dirty="0" smtClean="0"/>
              <a:t>Segmented Filamentous Bacteria</a:t>
            </a:r>
            <a:r>
              <a:rPr lang="en-US" sz="1400" baseline="0" dirty="0" smtClean="0"/>
              <a:t>.  </a:t>
            </a:r>
          </a:p>
          <a:p>
            <a:endParaRPr lang="en-US" sz="1400" baseline="0" dirty="0" smtClean="0"/>
          </a:p>
          <a:p>
            <a:r>
              <a:rPr lang="en-US" sz="1400" baseline="0" dirty="0" smtClean="0"/>
              <a:t>Therefore, unlike Th1 cells, the proportion of Th17 cells in intestinal mucosal CD4+ T cells is maintained by host-microbial interactions.  </a:t>
            </a:r>
            <a:endParaRPr lang="en-US" sz="1400" dirty="0"/>
          </a:p>
        </p:txBody>
      </p:sp>
      <p:sp>
        <p:nvSpPr>
          <p:cNvPr id="4" name="Slide Number Placeholder 3"/>
          <p:cNvSpPr>
            <a:spLocks noGrp="1"/>
          </p:cNvSpPr>
          <p:nvPr>
            <p:ph type="sldNum" sz="quarter" idx="10"/>
          </p:nvPr>
        </p:nvSpPr>
        <p:spPr/>
        <p:txBody>
          <a:bodyPr/>
          <a:lstStyle/>
          <a:p>
            <a:fld id="{F7FB994B-A066-814F-A1EE-1B62B9B50D43}" type="slidenum">
              <a:rPr lang="en-US" smtClean="0"/>
              <a:t>10</a:t>
            </a:fld>
            <a:endParaRPr lang="en-US"/>
          </a:p>
        </p:txBody>
      </p:sp>
    </p:spTree>
    <p:extLst>
      <p:ext uri="{BB962C8B-B14F-4D97-AF65-F5344CB8AC3E}">
        <p14:creationId xmlns:p14="http://schemas.microsoft.com/office/powerpoint/2010/main" val="2091537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400" dirty="0" smtClean="0"/>
              <a:t>So, what are</a:t>
            </a:r>
            <a:r>
              <a:rPr lang="en-US" sz="1400" baseline="0" dirty="0" smtClean="0"/>
              <a:t> Th17 cells? The features of Th17 cells include anti-fungal, anti-bacterial, chemotaxis, and cell growth. </a:t>
            </a:r>
          </a:p>
          <a:p>
            <a:endParaRPr lang="en-US" sz="1400" baseline="0" dirty="0" smtClean="0"/>
          </a:p>
          <a:p>
            <a:r>
              <a:rPr lang="en-US" sz="1400" baseline="0" dirty="0" smtClean="0"/>
              <a:t>Th17 cells are known to play central role in many autoimmune diseases such as multiple sclerosis and rheumatoid arthritis.   </a:t>
            </a:r>
          </a:p>
          <a:p>
            <a:endParaRPr lang="en-US" sz="1400" dirty="0" smtClean="0"/>
          </a:p>
          <a:p>
            <a:r>
              <a:rPr lang="en-US" sz="1400" dirty="0" smtClean="0"/>
              <a:t>Therefore, they</a:t>
            </a:r>
            <a:r>
              <a:rPr lang="en-US" sz="1400" baseline="0" dirty="0" smtClean="0"/>
              <a:t> a</a:t>
            </a:r>
            <a:r>
              <a:rPr lang="en-US" sz="1400" dirty="0" smtClean="0"/>
              <a:t>re generally</a:t>
            </a:r>
            <a:r>
              <a:rPr lang="en-US" sz="1400" baseline="0" dirty="0" smtClean="0"/>
              <a:t> </a:t>
            </a:r>
            <a:r>
              <a:rPr lang="en-US" sz="1400" dirty="0" smtClean="0"/>
              <a:t>considered as pro-inflammatory cells, but many reports have shown </a:t>
            </a:r>
            <a:r>
              <a:rPr lang="en-US" sz="1400" dirty="0" err="1" smtClean="0"/>
              <a:t>immuno</a:t>
            </a:r>
            <a:r>
              <a:rPr lang="en-US" sz="1400" dirty="0" smtClean="0"/>
              <a:t> regulatory functions of Th17 cells.  </a:t>
            </a:r>
            <a:endParaRPr lang="en-US" sz="1400" dirty="0"/>
          </a:p>
        </p:txBody>
      </p:sp>
      <p:sp>
        <p:nvSpPr>
          <p:cNvPr id="4" name="Slide Number Placeholder 3"/>
          <p:cNvSpPr>
            <a:spLocks noGrp="1"/>
          </p:cNvSpPr>
          <p:nvPr>
            <p:ph type="sldNum" sz="quarter" idx="10"/>
          </p:nvPr>
        </p:nvSpPr>
        <p:spPr/>
        <p:txBody>
          <a:bodyPr/>
          <a:lstStyle/>
          <a:p>
            <a:fld id="{F7FB994B-A066-814F-A1EE-1B62B9B50D43}" type="slidenum">
              <a:rPr lang="en-US" smtClean="0"/>
              <a:t>11</a:t>
            </a:fld>
            <a:endParaRPr lang="en-US"/>
          </a:p>
        </p:txBody>
      </p:sp>
    </p:spTree>
    <p:extLst>
      <p:ext uri="{BB962C8B-B14F-4D97-AF65-F5344CB8AC3E}">
        <p14:creationId xmlns:p14="http://schemas.microsoft.com/office/powerpoint/2010/main" val="779476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D0C6FF-F054-F34D-83DE-6414C8D19C9B}" type="slidenum">
              <a:rPr lang="en-US"/>
              <a:pPr/>
              <a:t>12</a:t>
            </a:fld>
            <a:endParaRPr lang="en-US"/>
          </a:p>
        </p:txBody>
      </p:sp>
      <p:sp>
        <p:nvSpPr>
          <p:cNvPr id="68610" name="Rectangle 1026"/>
          <p:cNvSpPr>
            <a:spLocks noGrp="1" noRot="1" noChangeAspect="1" noChangeArrowheads="1" noTextEdit="1"/>
          </p:cNvSpPr>
          <p:nvPr>
            <p:ph type="sldImg"/>
          </p:nvPr>
        </p:nvSpPr>
        <p:spPr>
          <a:xfrm>
            <a:off x="1371600" y="1143000"/>
            <a:ext cx="4114800" cy="3086100"/>
          </a:xfrm>
          <a:ln/>
          <a:extLst>
            <a:ext uri="{FAA26D3D-D897-4be2-8F04-BA451C77F1D7}">
              <ma14:placeholderFlag xmlns:ma14="http://schemas.microsoft.com/office/mac/drawingml/2011/main" val="1"/>
            </a:ext>
          </a:extLst>
        </p:spPr>
      </p:sp>
      <p:sp>
        <p:nvSpPr>
          <p:cNvPr id="68611" name="Rectangle 1027"/>
          <p:cNvSpPr>
            <a:spLocks noGrp="1" noChangeArrowheads="1"/>
          </p:cNvSpPr>
          <p:nvPr>
            <p:ph type="body" idx="1"/>
          </p:nvPr>
        </p:nvSpPr>
        <p:spPr/>
        <p:txBody>
          <a:bodyPr/>
          <a:lstStyle/>
          <a:p>
            <a:r>
              <a:rPr lang="en-US" sz="1400" dirty="0" smtClean="0"/>
              <a:t>Given the importance</a:t>
            </a:r>
            <a:r>
              <a:rPr lang="en-US" sz="1400" baseline="0" dirty="0" smtClean="0"/>
              <a:t> of host-microbial interactions in the maintenance of intestinal Th17 cells, I would like to discuss how TLR4 signaling contribute to the Th17 cell differentiation. </a:t>
            </a:r>
            <a:endParaRPr lang="en-US" sz="1400" dirty="0" smtClean="0"/>
          </a:p>
          <a:p>
            <a:endParaRPr lang="en-US" sz="1400" dirty="0" smtClean="0"/>
          </a:p>
          <a:p>
            <a:r>
              <a:rPr lang="en-US" sz="1400" dirty="0" smtClean="0"/>
              <a:t>TLR4 signaling may induce most of the key cytokines</a:t>
            </a:r>
            <a:r>
              <a:rPr lang="en-US" sz="1400" baseline="0" dirty="0" smtClean="0"/>
              <a:t> that induce Th17 cell differentiation, although it also induces other cytokines that induce Th1 cell differentiation. </a:t>
            </a:r>
            <a:endParaRPr lang="en-US" sz="1400" dirty="0" smtClean="0"/>
          </a:p>
          <a:p>
            <a:endParaRPr lang="en-US" sz="1400" dirty="0" smtClean="0"/>
          </a:p>
          <a:p>
            <a:r>
              <a:rPr lang="en-US" sz="1400" dirty="0" smtClean="0"/>
              <a:t>Many previous reports including ours have demonstrated significant contribution of MyD88-dependent TLR4 signaling to the key cytokine expression for Th17 cell differentiation. </a:t>
            </a:r>
          </a:p>
          <a:p>
            <a:endParaRPr lang="en-US" sz="1400" dirty="0" smtClean="0"/>
          </a:p>
          <a:p>
            <a:r>
              <a:rPr lang="en-US" sz="1400" dirty="0" smtClean="0"/>
              <a:t>However, little is known about TRIF-dependent regulation of Th17 cell differentiation. </a:t>
            </a:r>
            <a:endParaRPr lang="en-US" sz="1400" dirty="0"/>
          </a:p>
        </p:txBody>
      </p:sp>
    </p:spTree>
    <p:extLst>
      <p:ext uri="{BB962C8B-B14F-4D97-AF65-F5344CB8AC3E}">
        <p14:creationId xmlns:p14="http://schemas.microsoft.com/office/powerpoint/2010/main" val="182805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D0C6FF-F054-F34D-83DE-6414C8D19C9B}" type="slidenum">
              <a:rPr lang="en-US"/>
              <a:pPr/>
              <a:t>13</a:t>
            </a:fld>
            <a:endParaRPr lang="en-US"/>
          </a:p>
        </p:txBody>
      </p:sp>
      <p:sp>
        <p:nvSpPr>
          <p:cNvPr id="68610" name="Rectangle 1026"/>
          <p:cNvSpPr>
            <a:spLocks noGrp="1" noRot="1" noChangeAspect="1" noChangeArrowheads="1" noTextEdit="1"/>
          </p:cNvSpPr>
          <p:nvPr>
            <p:ph type="sldImg"/>
          </p:nvPr>
        </p:nvSpPr>
        <p:spPr>
          <a:xfrm>
            <a:off x="1371600" y="1143000"/>
            <a:ext cx="4114800" cy="3086100"/>
          </a:xfrm>
          <a:ln/>
          <a:extLst>
            <a:ext uri="{FAA26D3D-D897-4be2-8F04-BA451C77F1D7}">
              <ma14:placeholderFlag xmlns:ma14="http://schemas.microsoft.com/office/mac/drawingml/2011/main" val="1"/>
            </a:ext>
          </a:extLst>
        </p:spPr>
      </p:sp>
      <p:sp>
        <p:nvSpPr>
          <p:cNvPr id="68611" name="Rectangle 1027"/>
          <p:cNvSpPr>
            <a:spLocks noGrp="1" noChangeArrowheads="1"/>
          </p:cNvSpPr>
          <p:nvPr>
            <p:ph type="body" idx="1"/>
          </p:nvPr>
        </p:nvSpPr>
        <p:spPr/>
        <p:txBody>
          <a:bodyPr/>
          <a:lstStyle/>
          <a:p>
            <a:r>
              <a:rPr lang="en-US" sz="1400" dirty="0" smtClean="0"/>
              <a:t>TRIF-dependent TLR4 signaling has also</a:t>
            </a:r>
            <a:r>
              <a:rPr lang="en-US" sz="1400" baseline="0" dirty="0" smtClean="0"/>
              <a:t> </a:t>
            </a:r>
            <a:r>
              <a:rPr lang="en-US" sz="1400" dirty="0" smtClean="0"/>
              <a:t>shown</a:t>
            </a:r>
            <a:r>
              <a:rPr lang="en-US" sz="1400" baseline="0" dirty="0" smtClean="0"/>
              <a:t> its ability to induce IL-6, IL-23, TGF-b, and IL-1b in many different cell types. </a:t>
            </a:r>
            <a:endParaRPr lang="en-US" sz="1400" dirty="0"/>
          </a:p>
        </p:txBody>
      </p:sp>
    </p:spTree>
    <p:extLst>
      <p:ext uri="{BB962C8B-B14F-4D97-AF65-F5344CB8AC3E}">
        <p14:creationId xmlns:p14="http://schemas.microsoft.com/office/powerpoint/2010/main" val="1518941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D0C6FF-F054-F34D-83DE-6414C8D19C9B}" type="slidenum">
              <a:rPr lang="en-US"/>
              <a:pPr/>
              <a:t>14</a:t>
            </a:fld>
            <a:endParaRPr lang="en-US"/>
          </a:p>
        </p:txBody>
      </p:sp>
      <p:sp>
        <p:nvSpPr>
          <p:cNvPr id="68610" name="Rectangle 1026"/>
          <p:cNvSpPr>
            <a:spLocks noGrp="1" noRot="1" noChangeAspect="1" noChangeArrowheads="1" noTextEdit="1"/>
          </p:cNvSpPr>
          <p:nvPr>
            <p:ph type="sldImg"/>
          </p:nvPr>
        </p:nvSpPr>
        <p:spPr>
          <a:xfrm>
            <a:off x="1371600" y="1143000"/>
            <a:ext cx="4114800" cy="3086100"/>
          </a:xfrm>
          <a:ln/>
          <a:extLst>
            <a:ext uri="{FAA26D3D-D897-4be2-8F04-BA451C77F1D7}">
              <ma14:placeholderFlag xmlns:ma14="http://schemas.microsoft.com/office/mac/drawingml/2011/main" val="1"/>
            </a:ext>
          </a:extLst>
        </p:spPr>
      </p:sp>
      <p:sp>
        <p:nvSpPr>
          <p:cNvPr id="68611" name="Rectangle 1027"/>
          <p:cNvSpPr>
            <a:spLocks noGrp="1" noChangeArrowheads="1"/>
          </p:cNvSpPr>
          <p:nvPr>
            <p:ph type="body" idx="1"/>
          </p:nvPr>
        </p:nvSpPr>
        <p:spPr/>
        <p:txBody>
          <a:bodyPr/>
          <a:lstStyle/>
          <a:p>
            <a:r>
              <a:rPr lang="en-US" sz="1300" dirty="0" smtClean="0"/>
              <a:t>So, we did in vitro Th cell differentiation assay.</a:t>
            </a:r>
            <a:r>
              <a:rPr lang="en-US" sz="1300" baseline="0" dirty="0" smtClean="0"/>
              <a:t> Peritoneal macrophages isolated from WT and TRIF-deficient mice were co-cultured with either OT-II T cells or WT naïve T cells. </a:t>
            </a:r>
          </a:p>
          <a:p>
            <a:endParaRPr lang="en-US" sz="1300" baseline="0" dirty="0" smtClean="0"/>
          </a:p>
          <a:p>
            <a:r>
              <a:rPr lang="en-US" sz="1300" baseline="0" dirty="0" smtClean="0"/>
              <a:t>In the presence of LPS, the TLR4 ligand, more Th17 cells and less Th1 cells were generated from OT-II cells in response to OVA when they were co-cultured with TRIF-deficient macrophages compared to T cells co-cultured with WT macrophages. </a:t>
            </a:r>
          </a:p>
          <a:p>
            <a:endParaRPr lang="en-US" sz="1300" baseline="0" dirty="0" smtClean="0"/>
          </a:p>
          <a:p>
            <a:r>
              <a:rPr lang="en-US" sz="1300" baseline="0" dirty="0" smtClean="0"/>
              <a:t>A similar difference in Th cell differentiation was found between naïve T cells co-cultured with WT macrophages and naïve T cells co-cultured with TRIF-deficient macrophages in response to Yersinia and Salmonella. </a:t>
            </a:r>
          </a:p>
          <a:p>
            <a:endParaRPr lang="en-US" sz="1300" baseline="0" dirty="0" smtClean="0"/>
          </a:p>
          <a:p>
            <a:r>
              <a:rPr lang="en-US" sz="1300" baseline="0" dirty="0" smtClean="0"/>
              <a:t>These results suggest that TRIF signaling in antigen presenting cells may suppress Th17 cell differentiation and facilitate Th1 cell differentiation, respectively.  </a:t>
            </a:r>
            <a:endParaRPr lang="en-US" sz="1300" dirty="0"/>
          </a:p>
        </p:txBody>
      </p:sp>
    </p:spTree>
    <p:extLst>
      <p:ext uri="{BB962C8B-B14F-4D97-AF65-F5344CB8AC3E}">
        <p14:creationId xmlns:p14="http://schemas.microsoft.com/office/powerpoint/2010/main" val="958797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400" dirty="0" smtClean="0"/>
              <a:t>We then tested if TRIF signaling regulates Th17 cell differentiation in vivo. We used a mouse model of enteric Y. </a:t>
            </a:r>
            <a:r>
              <a:rPr lang="en-US" sz="1400" dirty="0" err="1" smtClean="0"/>
              <a:t>enterocolitica</a:t>
            </a:r>
            <a:r>
              <a:rPr lang="en-US" sz="1400" dirty="0" smtClean="0"/>
              <a:t> infection to assess Th17 cell function</a:t>
            </a:r>
            <a:r>
              <a:rPr lang="en-US" sz="1400" baseline="0" dirty="0" smtClean="0"/>
              <a:t> in host defense mechanism</a:t>
            </a:r>
            <a:r>
              <a:rPr lang="en-US" sz="1400" dirty="0" smtClean="0"/>
              <a:t>.</a:t>
            </a:r>
            <a:r>
              <a:rPr lang="en-US" sz="1400" baseline="0" dirty="0" smtClean="0"/>
              <a:t> </a:t>
            </a:r>
          </a:p>
          <a:p>
            <a:endParaRPr lang="en-US" sz="1400" baseline="0" dirty="0" smtClean="0"/>
          </a:p>
          <a:p>
            <a:r>
              <a:rPr lang="en-US" sz="1400" baseline="0" dirty="0" smtClean="0"/>
              <a:t>We have shown that TRIF-deficient mice are susceptible to this model. They succumbed to the infection within 5 days mainly due to defective phagocytosis.  </a:t>
            </a:r>
            <a:endParaRPr lang="en-US" sz="1400" dirty="0"/>
          </a:p>
        </p:txBody>
      </p:sp>
      <p:sp>
        <p:nvSpPr>
          <p:cNvPr id="4" name="Slide Number Placeholder 3"/>
          <p:cNvSpPr>
            <a:spLocks noGrp="1"/>
          </p:cNvSpPr>
          <p:nvPr>
            <p:ph type="sldNum" sz="quarter" idx="10"/>
          </p:nvPr>
        </p:nvSpPr>
        <p:spPr/>
        <p:txBody>
          <a:bodyPr/>
          <a:lstStyle/>
          <a:p>
            <a:fld id="{F7FB994B-A066-814F-A1EE-1B62B9B50D43}" type="slidenum">
              <a:rPr lang="en-US" smtClean="0"/>
              <a:t>15</a:t>
            </a:fld>
            <a:endParaRPr lang="en-US"/>
          </a:p>
        </p:txBody>
      </p:sp>
    </p:spTree>
    <p:extLst>
      <p:ext uri="{BB962C8B-B14F-4D97-AF65-F5344CB8AC3E}">
        <p14:creationId xmlns:p14="http://schemas.microsoft.com/office/powerpoint/2010/main" val="10566134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7412DE-CFB7-314A-B420-26CBDE606D0C}" type="slidenum">
              <a:rPr lang="en-US"/>
              <a:pPr/>
              <a:t>16</a:t>
            </a:fld>
            <a:endParaRPr lang="en-US"/>
          </a:p>
        </p:txBody>
      </p:sp>
      <p:sp>
        <p:nvSpPr>
          <p:cNvPr id="153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53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91438" tIns="45719" rIns="91438" bIns="45719"/>
          <a:lstStyle/>
          <a:p>
            <a:r>
              <a:rPr lang="en-US" sz="1400" dirty="0" smtClean="0">
                <a:latin typeface="+mn-lt"/>
                <a:ea typeface="Calibri" charset="0"/>
                <a:cs typeface="Calibri" charset="0"/>
              </a:rPr>
              <a:t>To examine T cell differentiation  in this model, we adjusted the infection dose to half and analyzed Th cell populations in the MLN 9 days post infection.  </a:t>
            </a:r>
          </a:p>
          <a:p>
            <a:endParaRPr lang="en-US" sz="1400" dirty="0" smtClean="0">
              <a:latin typeface="+mn-lt"/>
              <a:ea typeface="Calibri" charset="0"/>
              <a:cs typeface="Calibri" charset="0"/>
            </a:endParaRPr>
          </a:p>
          <a:p>
            <a:r>
              <a:rPr lang="en-US" sz="1400" dirty="0" smtClean="0">
                <a:latin typeface="+mn-lt"/>
                <a:ea typeface="Calibri" charset="0"/>
                <a:cs typeface="Calibri" charset="0"/>
              </a:rPr>
              <a:t>Consistent with in vitro data, TRIF-deficient mice showed more Th17 cells and less Th1 cells in the MLN. </a:t>
            </a:r>
          </a:p>
          <a:p>
            <a:endParaRPr lang="en-US" sz="1400" dirty="0" smtClean="0">
              <a:latin typeface="+mn-lt"/>
              <a:ea typeface="Calibri" charset="0"/>
              <a:cs typeface="Calibri" charset="0"/>
            </a:endParaRPr>
          </a:p>
          <a:p>
            <a:r>
              <a:rPr lang="en-US" sz="1400" dirty="0" smtClean="0">
                <a:latin typeface="+mn-lt"/>
                <a:ea typeface="Calibri" charset="0"/>
                <a:cs typeface="Calibri" charset="0"/>
              </a:rPr>
              <a:t>We confirmed the expansion of Th17 cells in TRIF-deficient mice by CFSE division assay by giving CFSE-labeled naïve WT T cells to WT and TRIF-deficient mice prior to infection. </a:t>
            </a:r>
            <a:endParaRPr lang="en-US" sz="1400" dirty="0">
              <a:latin typeface="+mn-lt"/>
              <a:ea typeface="Calibri" charset="0"/>
              <a:cs typeface="Calibri" charset="0"/>
            </a:endParaRPr>
          </a:p>
        </p:txBody>
      </p:sp>
    </p:spTree>
    <p:extLst>
      <p:ext uri="{BB962C8B-B14F-4D97-AF65-F5344CB8AC3E}">
        <p14:creationId xmlns:p14="http://schemas.microsoft.com/office/powerpoint/2010/main" val="21041723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400" b="0" i="0" u="none" strike="noStrike" kern="1200" baseline="0" dirty="0" smtClean="0">
                <a:solidFill>
                  <a:schemeClr val="tx1"/>
                </a:solidFill>
                <a:latin typeface="+mn-lt"/>
                <a:ea typeface="+mn-ea"/>
                <a:cs typeface="+mn-cs"/>
              </a:rPr>
              <a:t>We next sought to determine whether the development and function of Th cells were affected by performing re-infection. WT and Trif</a:t>
            </a:r>
            <a:r>
              <a:rPr lang="en-US" sz="1400" b="0" i="0" u="none" strike="noStrike" kern="1200" baseline="30000" dirty="0" smtClean="0">
                <a:solidFill>
                  <a:schemeClr val="tx1"/>
                </a:solidFill>
                <a:latin typeface="+mn-lt"/>
                <a:ea typeface="+mn-ea"/>
                <a:cs typeface="+mn-cs"/>
              </a:rPr>
              <a:t>LPS2</a:t>
            </a:r>
            <a:r>
              <a:rPr lang="en-US" sz="1400" b="0" i="0" u="none" strike="noStrike" kern="1200" baseline="0" dirty="0" smtClean="0">
                <a:solidFill>
                  <a:schemeClr val="tx1"/>
                </a:solidFill>
                <a:latin typeface="+mn-lt"/>
                <a:ea typeface="+mn-ea"/>
                <a:cs typeface="+mn-cs"/>
              </a:rPr>
              <a:t> mice were infected first with low dose Y. </a:t>
            </a:r>
            <a:r>
              <a:rPr lang="en-US" sz="1400" b="0" i="0" u="none" strike="noStrike" kern="1200" baseline="0" dirty="0" err="1" smtClean="0">
                <a:solidFill>
                  <a:schemeClr val="tx1"/>
                </a:solidFill>
                <a:latin typeface="+mn-lt"/>
                <a:ea typeface="+mn-ea"/>
                <a:cs typeface="+mn-cs"/>
              </a:rPr>
              <a:t>enterocolitica</a:t>
            </a:r>
            <a:r>
              <a:rPr lang="en-US" sz="1400" b="0" i="0" u="none" strike="noStrike" kern="1200" baseline="0" dirty="0" smtClean="0">
                <a:solidFill>
                  <a:schemeClr val="tx1"/>
                </a:solidFill>
                <a:latin typeface="+mn-lt"/>
                <a:ea typeface="+mn-ea"/>
                <a:cs typeface="+mn-cs"/>
              </a:rPr>
              <a:t> (1x10</a:t>
            </a:r>
            <a:r>
              <a:rPr lang="en-US" sz="1400" b="0" i="0" u="none" strike="noStrike" kern="1200" baseline="30000" dirty="0" smtClean="0">
                <a:solidFill>
                  <a:schemeClr val="tx1"/>
                </a:solidFill>
                <a:latin typeface="+mn-lt"/>
                <a:ea typeface="+mn-ea"/>
                <a:cs typeface="+mn-cs"/>
              </a:rPr>
              <a:t>5</a:t>
            </a:r>
            <a:r>
              <a:rPr lang="en-US" sz="1400" b="0" i="0" u="none" strike="noStrike" kern="1200" baseline="0" dirty="0" smtClean="0">
                <a:solidFill>
                  <a:schemeClr val="tx1"/>
                </a:solidFill>
                <a:latin typeface="+mn-lt"/>
                <a:ea typeface="+mn-ea"/>
                <a:cs typeface="+mn-cs"/>
              </a:rPr>
              <a:t> CFU), followed by reinfection with high dose (5x10</a:t>
            </a:r>
            <a:r>
              <a:rPr lang="en-US" sz="1400" b="0" i="0" u="none" strike="noStrike" kern="1200" baseline="30000" dirty="0" smtClean="0">
                <a:solidFill>
                  <a:schemeClr val="tx1"/>
                </a:solidFill>
                <a:latin typeface="+mn-lt"/>
                <a:ea typeface="+mn-ea"/>
                <a:cs typeface="+mn-cs"/>
              </a:rPr>
              <a:t>7</a:t>
            </a:r>
            <a:r>
              <a:rPr lang="en-US" sz="1400" b="0" i="0" u="none" strike="noStrike" kern="1200" baseline="0" dirty="0" smtClean="0">
                <a:solidFill>
                  <a:schemeClr val="tx1"/>
                </a:solidFill>
                <a:latin typeface="+mn-lt"/>
                <a:ea typeface="+mn-ea"/>
                <a:cs typeface="+mn-cs"/>
              </a:rPr>
              <a:t> CFU) in 28 days. </a:t>
            </a:r>
          </a:p>
          <a:p>
            <a:endParaRPr lang="en-US" sz="1400" b="0" i="0" u="none" strike="noStrike" kern="1200" baseline="0" dirty="0" smtClean="0">
              <a:solidFill>
                <a:schemeClr val="tx1"/>
              </a:solidFill>
              <a:latin typeface="+mn-lt"/>
              <a:ea typeface="+mn-ea"/>
              <a:cs typeface="+mn-cs"/>
            </a:endParaRPr>
          </a:p>
          <a:p>
            <a:r>
              <a:rPr lang="en-US" sz="1400" b="0" i="0" u="none" strike="noStrike" kern="1200" baseline="0" dirty="0" smtClean="0">
                <a:solidFill>
                  <a:schemeClr val="tx1"/>
                </a:solidFill>
                <a:latin typeface="+mn-lt"/>
                <a:ea typeface="+mn-ea"/>
                <a:cs typeface="+mn-cs"/>
              </a:rPr>
              <a:t>The black line shows the mortality of primary infection. </a:t>
            </a:r>
          </a:p>
          <a:p>
            <a:endParaRPr lang="en-US" sz="1400" b="0" i="0" u="none" strike="noStrike" kern="1200" baseline="0" dirty="0" smtClean="0">
              <a:solidFill>
                <a:schemeClr val="tx1"/>
              </a:solidFill>
              <a:latin typeface="+mn-lt"/>
              <a:ea typeface="+mn-ea"/>
              <a:cs typeface="+mn-cs"/>
            </a:endParaRPr>
          </a:p>
          <a:p>
            <a:r>
              <a:rPr lang="en-US" sz="1400" b="0" i="0" u="none" strike="noStrike" kern="1200" baseline="0" dirty="0" smtClean="0">
                <a:solidFill>
                  <a:schemeClr val="tx1"/>
                </a:solidFill>
                <a:latin typeface="+mn-lt"/>
                <a:ea typeface="+mn-ea"/>
                <a:cs typeface="+mn-cs"/>
              </a:rPr>
              <a:t>WT mice significantly improved survival during re-infection, indicating establishment of effective immunological memory. </a:t>
            </a:r>
          </a:p>
          <a:p>
            <a:endParaRPr lang="en-US" sz="1400" b="0" i="0" u="none" strike="noStrike" kern="1200" baseline="0" dirty="0" smtClean="0">
              <a:solidFill>
                <a:schemeClr val="tx1"/>
              </a:solidFill>
              <a:latin typeface="+mn-lt"/>
              <a:ea typeface="+mn-ea"/>
              <a:cs typeface="+mn-cs"/>
            </a:endParaRPr>
          </a:p>
          <a:p>
            <a:r>
              <a:rPr lang="en-US" sz="1400" b="0" i="0" u="none" strike="noStrike" kern="1200" baseline="0" dirty="0" smtClean="0">
                <a:solidFill>
                  <a:schemeClr val="tx1"/>
                </a:solidFill>
                <a:latin typeface="+mn-lt"/>
                <a:ea typeface="+mn-ea"/>
                <a:cs typeface="+mn-cs"/>
              </a:rPr>
              <a:t>However, the improved resistance to re-infection was not observed in Trif</a:t>
            </a:r>
            <a:r>
              <a:rPr lang="en-US" sz="1400" b="0" i="0" u="none" strike="noStrike" kern="1200" baseline="30000" dirty="0" smtClean="0">
                <a:solidFill>
                  <a:schemeClr val="tx1"/>
                </a:solidFill>
                <a:latin typeface="+mn-lt"/>
                <a:ea typeface="+mn-ea"/>
                <a:cs typeface="+mn-cs"/>
              </a:rPr>
              <a:t>LPS2</a:t>
            </a:r>
            <a:r>
              <a:rPr lang="en-US" sz="1400" b="0" i="0" u="none" strike="noStrike" kern="1200" baseline="0" dirty="0" smtClean="0">
                <a:solidFill>
                  <a:schemeClr val="tx1"/>
                </a:solidFill>
                <a:latin typeface="+mn-lt"/>
                <a:ea typeface="+mn-ea"/>
                <a:cs typeface="+mn-cs"/>
              </a:rPr>
              <a:t> mice.</a:t>
            </a:r>
            <a:endParaRPr lang="en-US" sz="1400" dirty="0"/>
          </a:p>
        </p:txBody>
      </p:sp>
      <p:sp>
        <p:nvSpPr>
          <p:cNvPr id="4" name="Slide Number Placeholder 3"/>
          <p:cNvSpPr>
            <a:spLocks noGrp="1"/>
          </p:cNvSpPr>
          <p:nvPr>
            <p:ph type="sldNum" sz="quarter" idx="10"/>
          </p:nvPr>
        </p:nvSpPr>
        <p:spPr/>
        <p:txBody>
          <a:bodyPr/>
          <a:lstStyle/>
          <a:p>
            <a:fld id="{F7FB994B-A066-814F-A1EE-1B62B9B50D43}" type="slidenum">
              <a:rPr lang="en-US" smtClean="0"/>
              <a:t>17</a:t>
            </a:fld>
            <a:endParaRPr lang="en-US"/>
          </a:p>
        </p:txBody>
      </p:sp>
    </p:spTree>
    <p:extLst>
      <p:ext uri="{BB962C8B-B14F-4D97-AF65-F5344CB8AC3E}">
        <p14:creationId xmlns:p14="http://schemas.microsoft.com/office/powerpoint/2010/main" val="17920892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400" b="0" i="0" u="none" strike="noStrike" kern="1200" baseline="0" dirty="0" smtClean="0">
                <a:solidFill>
                  <a:schemeClr val="tx1"/>
                </a:solidFill>
                <a:latin typeface="+mn-lt"/>
                <a:ea typeface="+mn-ea"/>
                <a:cs typeface="+mn-cs"/>
              </a:rPr>
              <a:t>The partial resistance seen in the Trif</a:t>
            </a:r>
            <a:r>
              <a:rPr lang="en-US" sz="1400" b="0" i="0" u="none" strike="noStrike" kern="1200" baseline="30000" dirty="0" smtClean="0">
                <a:solidFill>
                  <a:schemeClr val="tx1"/>
                </a:solidFill>
                <a:latin typeface="+mn-lt"/>
                <a:ea typeface="+mn-ea"/>
                <a:cs typeface="+mn-cs"/>
              </a:rPr>
              <a:t>LPS2</a:t>
            </a:r>
            <a:r>
              <a:rPr lang="en-US" sz="1400" b="0" i="0" u="none" strike="noStrike" kern="1200" baseline="0" dirty="0" smtClean="0">
                <a:solidFill>
                  <a:schemeClr val="tx1"/>
                </a:solidFill>
                <a:latin typeface="+mn-lt"/>
                <a:ea typeface="+mn-ea"/>
                <a:cs typeface="+mn-cs"/>
              </a:rPr>
              <a:t> mice led us to compare the proportion of memory cells in the MLN between WT and Trif</a:t>
            </a:r>
            <a:r>
              <a:rPr lang="en-US" sz="1400" b="0" i="0" u="none" strike="noStrike" kern="1200" baseline="30000" dirty="0" smtClean="0">
                <a:solidFill>
                  <a:schemeClr val="tx1"/>
                </a:solidFill>
                <a:latin typeface="+mn-lt"/>
                <a:ea typeface="+mn-ea"/>
                <a:cs typeface="+mn-cs"/>
              </a:rPr>
              <a:t>LPS2</a:t>
            </a:r>
            <a:r>
              <a:rPr lang="en-US" sz="1400" b="0" i="0" u="none" strike="noStrike" kern="1200" baseline="0" dirty="0" smtClean="0">
                <a:solidFill>
                  <a:schemeClr val="tx1"/>
                </a:solidFill>
                <a:latin typeface="+mn-lt"/>
                <a:ea typeface="+mn-ea"/>
                <a:cs typeface="+mn-cs"/>
              </a:rPr>
              <a:t> mice 7 days after re-infection. </a:t>
            </a:r>
          </a:p>
          <a:p>
            <a:endParaRPr lang="en-US" sz="1400" b="0" i="0" u="none" strike="noStrike" kern="1200" baseline="0" dirty="0" smtClean="0">
              <a:solidFill>
                <a:schemeClr val="tx1"/>
              </a:solidFill>
              <a:latin typeface="+mn-lt"/>
              <a:ea typeface="+mn-ea"/>
              <a:cs typeface="+mn-cs"/>
            </a:endParaRPr>
          </a:p>
          <a:p>
            <a:r>
              <a:rPr lang="en-US" sz="1400" b="0" i="0" u="none" strike="noStrike" kern="1200" baseline="0" dirty="0" smtClean="0">
                <a:solidFill>
                  <a:schemeClr val="tx1"/>
                </a:solidFill>
                <a:latin typeface="+mn-lt"/>
                <a:ea typeface="+mn-ea"/>
                <a:cs typeface="+mn-cs"/>
              </a:rPr>
              <a:t>FCM revealed almost equal generation of CD4+CD44+ memory cells but an increased proportion of TCM cells in the MLNs of Trif</a:t>
            </a:r>
            <a:r>
              <a:rPr lang="en-US" sz="1400" b="0" i="0" u="none" strike="noStrike" kern="1200" baseline="30000" dirty="0" smtClean="0">
                <a:solidFill>
                  <a:schemeClr val="tx1"/>
                </a:solidFill>
                <a:latin typeface="+mn-lt"/>
                <a:ea typeface="+mn-ea"/>
                <a:cs typeface="+mn-cs"/>
              </a:rPr>
              <a:t>LPS2</a:t>
            </a:r>
            <a:r>
              <a:rPr lang="en-US" sz="1400" b="0" i="0" u="none" strike="noStrike" kern="1200" baseline="0" dirty="0" smtClean="0">
                <a:solidFill>
                  <a:schemeClr val="tx1"/>
                </a:solidFill>
                <a:latin typeface="+mn-lt"/>
                <a:ea typeface="+mn-ea"/>
                <a:cs typeface="+mn-cs"/>
              </a:rPr>
              <a:t> mice compared to WT mice. </a:t>
            </a:r>
          </a:p>
          <a:p>
            <a:endParaRPr lang="en-US" sz="1400" b="0" i="0" u="none" strike="noStrike" kern="1200" baseline="0" dirty="0" smtClean="0">
              <a:solidFill>
                <a:schemeClr val="tx1"/>
              </a:solidFill>
              <a:latin typeface="+mn-lt"/>
              <a:ea typeface="+mn-ea"/>
              <a:cs typeface="+mn-cs"/>
            </a:endParaRPr>
          </a:p>
          <a:p>
            <a:r>
              <a:rPr lang="en-US" sz="1400" b="0" i="0" u="none" strike="noStrike" kern="1200" baseline="0" dirty="0" smtClean="0">
                <a:solidFill>
                  <a:schemeClr val="tx1"/>
                </a:solidFill>
                <a:latin typeface="+mn-lt"/>
                <a:ea typeface="+mn-ea"/>
                <a:cs typeface="+mn-cs"/>
              </a:rPr>
              <a:t>The proportion of Th17 cells was greater in these memory T cells in Trif</a:t>
            </a:r>
            <a:r>
              <a:rPr lang="en-US" sz="1400" b="0" i="0" u="none" strike="noStrike" kern="1200" baseline="30000" dirty="0" smtClean="0">
                <a:solidFill>
                  <a:schemeClr val="tx1"/>
                </a:solidFill>
                <a:latin typeface="+mn-lt"/>
                <a:ea typeface="+mn-ea"/>
                <a:cs typeface="+mn-cs"/>
              </a:rPr>
              <a:t>LPS2</a:t>
            </a:r>
            <a:r>
              <a:rPr lang="en-US" sz="1400" b="0" i="0" u="none" strike="noStrike" kern="1200" baseline="0" dirty="0" smtClean="0">
                <a:solidFill>
                  <a:schemeClr val="tx1"/>
                </a:solidFill>
                <a:latin typeface="+mn-lt"/>
                <a:ea typeface="+mn-ea"/>
                <a:cs typeface="+mn-cs"/>
              </a:rPr>
              <a:t> mice compared to WT memory T cells in the MLN. In contrast, the proportion of Th1 cells in these memory T cells was lower in Trif</a:t>
            </a:r>
            <a:r>
              <a:rPr lang="en-US" sz="1400" b="0" i="0" u="none" strike="noStrike" kern="1200" baseline="30000" dirty="0" smtClean="0">
                <a:solidFill>
                  <a:schemeClr val="tx1"/>
                </a:solidFill>
                <a:latin typeface="+mn-lt"/>
                <a:ea typeface="+mn-ea"/>
                <a:cs typeface="+mn-cs"/>
              </a:rPr>
              <a:t>LPS2</a:t>
            </a:r>
            <a:r>
              <a:rPr lang="en-US" sz="1400" b="0" i="0" u="none" strike="noStrike" kern="1200" baseline="0" dirty="0" smtClean="0">
                <a:solidFill>
                  <a:schemeClr val="tx1"/>
                </a:solidFill>
                <a:latin typeface="+mn-lt"/>
                <a:ea typeface="+mn-ea"/>
                <a:cs typeface="+mn-cs"/>
              </a:rPr>
              <a:t> mice than WT mice. </a:t>
            </a:r>
            <a:endParaRPr lang="en-US" sz="1400" dirty="0"/>
          </a:p>
        </p:txBody>
      </p:sp>
      <p:sp>
        <p:nvSpPr>
          <p:cNvPr id="4" name="Slide Number Placeholder 3"/>
          <p:cNvSpPr>
            <a:spLocks noGrp="1"/>
          </p:cNvSpPr>
          <p:nvPr>
            <p:ph type="sldNum" sz="quarter" idx="10"/>
          </p:nvPr>
        </p:nvSpPr>
        <p:spPr/>
        <p:txBody>
          <a:bodyPr/>
          <a:lstStyle/>
          <a:p>
            <a:fld id="{F7FB994B-A066-814F-A1EE-1B62B9B50D43}" type="slidenum">
              <a:rPr lang="en-US" smtClean="0"/>
              <a:t>18</a:t>
            </a:fld>
            <a:endParaRPr lang="en-US"/>
          </a:p>
        </p:txBody>
      </p:sp>
    </p:spTree>
    <p:extLst>
      <p:ext uri="{BB962C8B-B14F-4D97-AF65-F5344CB8AC3E}">
        <p14:creationId xmlns:p14="http://schemas.microsoft.com/office/powerpoint/2010/main" val="1103178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400" b="0" i="0" u="none" strike="noStrike" kern="1200" baseline="0" dirty="0" smtClean="0">
                <a:solidFill>
                  <a:schemeClr val="tx1"/>
                </a:solidFill>
                <a:latin typeface="+mn-lt"/>
                <a:ea typeface="+mn-ea"/>
                <a:cs typeface="+mn-cs"/>
              </a:rPr>
              <a:t>To understand why increased generation of memory Th17 cells did not promote resistance to re-infection in Trif</a:t>
            </a:r>
            <a:r>
              <a:rPr lang="en-US" sz="1400" b="0" i="0" u="none" strike="noStrike" kern="1200" baseline="30000" dirty="0" smtClean="0">
                <a:solidFill>
                  <a:schemeClr val="tx1"/>
                </a:solidFill>
                <a:latin typeface="+mn-lt"/>
                <a:ea typeface="+mn-ea"/>
                <a:cs typeface="+mn-cs"/>
              </a:rPr>
              <a:t>LPS2</a:t>
            </a:r>
            <a:r>
              <a:rPr lang="en-US" sz="1400" b="0" i="0" u="none" strike="noStrike" kern="1200" baseline="0" dirty="0" smtClean="0">
                <a:solidFill>
                  <a:schemeClr val="tx1"/>
                </a:solidFill>
                <a:latin typeface="+mn-lt"/>
                <a:ea typeface="+mn-ea"/>
                <a:cs typeface="+mn-cs"/>
              </a:rPr>
              <a:t> mice, WT and Trif</a:t>
            </a:r>
            <a:r>
              <a:rPr lang="en-US" sz="1400" b="0" i="0" u="none" strike="noStrike" kern="1200" baseline="30000" dirty="0" smtClean="0">
                <a:solidFill>
                  <a:schemeClr val="tx1"/>
                </a:solidFill>
                <a:latin typeface="+mn-lt"/>
                <a:ea typeface="+mn-ea"/>
                <a:cs typeface="+mn-cs"/>
              </a:rPr>
              <a:t>LPS2</a:t>
            </a:r>
            <a:r>
              <a:rPr lang="en-US" sz="1400" b="0" i="0" u="none" strike="noStrike" kern="1200" baseline="0" dirty="0" smtClean="0">
                <a:solidFill>
                  <a:schemeClr val="tx1"/>
                </a:solidFill>
                <a:latin typeface="+mn-lt"/>
                <a:ea typeface="+mn-ea"/>
                <a:cs typeface="+mn-cs"/>
              </a:rPr>
              <a:t> mice were infected with Y. </a:t>
            </a:r>
            <a:r>
              <a:rPr lang="en-US" sz="1400" b="0" i="0" u="none" strike="noStrike" kern="1200" baseline="0" dirty="0" err="1" smtClean="0">
                <a:solidFill>
                  <a:schemeClr val="tx1"/>
                </a:solidFill>
                <a:latin typeface="+mn-lt"/>
                <a:ea typeface="+mn-ea"/>
                <a:cs typeface="+mn-cs"/>
              </a:rPr>
              <a:t>enterocolitica</a:t>
            </a:r>
            <a:r>
              <a:rPr lang="en-US" sz="1400" b="0" i="0" u="none" strike="noStrike" kern="1200" baseline="0" dirty="0" smtClean="0">
                <a:solidFill>
                  <a:schemeClr val="tx1"/>
                </a:solidFill>
                <a:latin typeface="+mn-lt"/>
                <a:ea typeface="+mn-ea"/>
                <a:cs typeface="+mn-cs"/>
              </a:rPr>
              <a:t> after receiving primed Th cells isolated from WT and Trif</a:t>
            </a:r>
            <a:r>
              <a:rPr lang="en-US" sz="1400" b="0" i="0" u="none" strike="noStrike" kern="1200" baseline="30000" dirty="0" smtClean="0">
                <a:solidFill>
                  <a:schemeClr val="tx1"/>
                </a:solidFill>
                <a:latin typeface="+mn-lt"/>
                <a:ea typeface="+mn-ea"/>
                <a:cs typeface="+mn-cs"/>
              </a:rPr>
              <a:t>LPS2</a:t>
            </a:r>
            <a:r>
              <a:rPr lang="en-US" sz="1400" b="0" i="0" u="none" strike="noStrike" kern="1200" baseline="0" dirty="0" smtClean="0">
                <a:solidFill>
                  <a:schemeClr val="tx1"/>
                </a:solidFill>
                <a:latin typeface="+mn-lt"/>
                <a:ea typeface="+mn-ea"/>
                <a:cs typeface="+mn-cs"/>
              </a:rPr>
              <a:t> mice that had been pre-exposed to Y. </a:t>
            </a:r>
            <a:r>
              <a:rPr lang="en-US" sz="1400" b="0" i="0" u="none" strike="noStrike" kern="1200" baseline="0" dirty="0" err="1" smtClean="0">
                <a:solidFill>
                  <a:schemeClr val="tx1"/>
                </a:solidFill>
                <a:latin typeface="+mn-lt"/>
                <a:ea typeface="+mn-ea"/>
                <a:cs typeface="+mn-cs"/>
              </a:rPr>
              <a:t>enterocolitica</a:t>
            </a:r>
            <a:r>
              <a:rPr lang="en-US" sz="1400" b="0" i="0" u="none" strike="noStrike" kern="1200" baseline="0" dirty="0" smtClean="0">
                <a:solidFill>
                  <a:schemeClr val="tx1"/>
                </a:solidFill>
                <a:latin typeface="+mn-lt"/>
                <a:ea typeface="+mn-ea"/>
                <a:cs typeface="+mn-cs"/>
              </a:rPr>
              <a:t>. </a:t>
            </a:r>
            <a:endParaRPr lang="en-US" sz="1400" dirty="0"/>
          </a:p>
        </p:txBody>
      </p:sp>
      <p:sp>
        <p:nvSpPr>
          <p:cNvPr id="4" name="Slide Number Placeholder 3"/>
          <p:cNvSpPr>
            <a:spLocks noGrp="1"/>
          </p:cNvSpPr>
          <p:nvPr>
            <p:ph type="sldNum" sz="quarter" idx="10"/>
          </p:nvPr>
        </p:nvSpPr>
        <p:spPr/>
        <p:txBody>
          <a:bodyPr/>
          <a:lstStyle/>
          <a:p>
            <a:fld id="{F7FB994B-A066-814F-A1EE-1B62B9B50D43}" type="slidenum">
              <a:rPr lang="en-US" smtClean="0"/>
              <a:t>19</a:t>
            </a:fld>
            <a:endParaRPr lang="en-US"/>
          </a:p>
        </p:txBody>
      </p:sp>
    </p:spTree>
    <p:extLst>
      <p:ext uri="{BB962C8B-B14F-4D97-AF65-F5344CB8AC3E}">
        <p14:creationId xmlns:p14="http://schemas.microsoft.com/office/powerpoint/2010/main" val="1151535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400" dirty="0" smtClean="0"/>
              <a:t>I would like to start with the general comparison between innate and adaptive immunity. </a:t>
            </a:r>
          </a:p>
          <a:p>
            <a:r>
              <a:rPr lang="en-US" sz="1400" dirty="0" smtClean="0"/>
              <a:t>Compared to adaptive immunity, innate immunity is rapidly</a:t>
            </a:r>
            <a:r>
              <a:rPr lang="en-US" sz="1400" baseline="0" dirty="0" smtClean="0"/>
              <a:t> established, has antigen-non-specific broad effect, handled by many types of cells not just only antigen-presenting cells but also neutrophils NK cells innate lymphoid cells and epithelial cells, and mainly works at the mucosal interface and skin where are continuously exposed to microorganisms. </a:t>
            </a:r>
          </a:p>
          <a:p>
            <a:endParaRPr lang="en-US" sz="1400" baseline="0" dirty="0" smtClean="0"/>
          </a:p>
          <a:p>
            <a:r>
              <a:rPr lang="en-US" sz="1400" baseline="0" dirty="0" smtClean="0"/>
              <a:t>The major task of innate immunity is to recognize invading microorganisms and initiate primary response to them while establishing an antigen-specific adaptive immunity.  </a:t>
            </a:r>
            <a:endParaRPr lang="en-US" sz="1400" dirty="0"/>
          </a:p>
        </p:txBody>
      </p:sp>
      <p:sp>
        <p:nvSpPr>
          <p:cNvPr id="4" name="Slide Number Placeholder 3"/>
          <p:cNvSpPr>
            <a:spLocks noGrp="1"/>
          </p:cNvSpPr>
          <p:nvPr>
            <p:ph type="sldNum" sz="quarter" idx="10"/>
          </p:nvPr>
        </p:nvSpPr>
        <p:spPr/>
        <p:txBody>
          <a:bodyPr/>
          <a:lstStyle/>
          <a:p>
            <a:fld id="{C2E5A00B-9965-D345-A092-94EDB19CC286}" type="slidenum">
              <a:rPr lang="en-US" smtClean="0"/>
              <a:t>2</a:t>
            </a:fld>
            <a:endParaRPr lang="en-US"/>
          </a:p>
        </p:txBody>
      </p:sp>
    </p:spTree>
    <p:extLst>
      <p:ext uri="{BB962C8B-B14F-4D97-AF65-F5344CB8AC3E}">
        <p14:creationId xmlns:p14="http://schemas.microsoft.com/office/powerpoint/2010/main" val="3812661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Increased resistance to Y. </a:t>
            </a:r>
            <a:r>
              <a:rPr lang="en-US" sz="1200" b="0" i="0" u="none" strike="noStrike" kern="1200" baseline="0" dirty="0" err="1" smtClean="0">
                <a:solidFill>
                  <a:schemeClr val="tx1"/>
                </a:solidFill>
                <a:latin typeface="+mn-lt"/>
                <a:ea typeface="+mn-ea"/>
                <a:cs typeface="+mn-cs"/>
              </a:rPr>
              <a:t>enterocolitica</a:t>
            </a:r>
            <a:r>
              <a:rPr lang="en-US" sz="1200" b="0" i="0" u="none" strike="noStrike" kern="1200" baseline="0" dirty="0" smtClean="0">
                <a:solidFill>
                  <a:schemeClr val="tx1"/>
                </a:solidFill>
                <a:latin typeface="+mn-lt"/>
                <a:ea typeface="+mn-ea"/>
                <a:cs typeface="+mn-cs"/>
              </a:rPr>
              <a:t> infection was observed in WT mice by transferring primed WT Th cells.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Similar improvement in mortality resulted from transferring primed Th cells from Trif</a:t>
            </a:r>
            <a:r>
              <a:rPr lang="en-US" sz="1200" b="0" i="0" u="none" strike="noStrike" kern="1200" baseline="30000" dirty="0" smtClean="0">
                <a:solidFill>
                  <a:schemeClr val="tx1"/>
                </a:solidFill>
                <a:latin typeface="+mn-lt"/>
                <a:ea typeface="+mn-ea"/>
                <a:cs typeface="+mn-cs"/>
              </a:rPr>
              <a:t>LPS2</a:t>
            </a:r>
            <a:r>
              <a:rPr lang="en-US" sz="1200" b="0" i="0" u="none" strike="noStrike" kern="1200" baseline="0" dirty="0" smtClean="0">
                <a:solidFill>
                  <a:schemeClr val="tx1"/>
                </a:solidFill>
                <a:latin typeface="+mn-lt"/>
                <a:ea typeface="+mn-ea"/>
                <a:cs typeface="+mn-cs"/>
              </a:rPr>
              <a:t> mice. However, no survival improvement was observed in Trif</a:t>
            </a:r>
            <a:r>
              <a:rPr lang="en-US" sz="1200" b="0" i="0" u="none" strike="noStrike" kern="1200" baseline="30000" dirty="0" smtClean="0">
                <a:solidFill>
                  <a:schemeClr val="tx1"/>
                </a:solidFill>
                <a:latin typeface="+mn-lt"/>
                <a:ea typeface="+mn-ea"/>
                <a:cs typeface="+mn-cs"/>
              </a:rPr>
              <a:t>LPS2</a:t>
            </a:r>
            <a:r>
              <a:rPr lang="en-US" sz="1200" b="0" i="0" u="none" strike="noStrike" kern="1200" baseline="0" dirty="0" smtClean="0">
                <a:solidFill>
                  <a:schemeClr val="tx1"/>
                </a:solidFill>
                <a:latin typeface="+mn-lt"/>
                <a:ea typeface="+mn-ea"/>
                <a:cs typeface="+mn-cs"/>
              </a:rPr>
              <a:t> mice receiving WT primed Th cells.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We confirmed that transferred Th cells had been equally distributed to the MLN in WT and Trif</a:t>
            </a:r>
            <a:r>
              <a:rPr lang="en-US" sz="1200" b="0" i="0" u="none" strike="noStrike" kern="1200" baseline="30000" dirty="0" smtClean="0">
                <a:solidFill>
                  <a:schemeClr val="tx1"/>
                </a:solidFill>
                <a:latin typeface="+mn-lt"/>
                <a:ea typeface="+mn-ea"/>
                <a:cs typeface="+mn-cs"/>
              </a:rPr>
              <a:t>LPS2</a:t>
            </a:r>
            <a:r>
              <a:rPr lang="en-US" sz="1200" b="0" i="0" u="none" strike="noStrike" kern="1200" baseline="0" dirty="0" smtClean="0">
                <a:solidFill>
                  <a:schemeClr val="tx1"/>
                </a:solidFill>
                <a:latin typeface="+mn-lt"/>
                <a:ea typeface="+mn-ea"/>
                <a:cs typeface="+mn-cs"/>
              </a:rPr>
              <a:t> mice by using CFSE labeling. After 7 days of infection, the percentage</a:t>
            </a:r>
          </a:p>
          <a:p>
            <a:r>
              <a:rPr lang="en-US" sz="1200" b="0" i="0" u="none" strike="noStrike" kern="1200" baseline="0" dirty="0" smtClean="0">
                <a:solidFill>
                  <a:schemeClr val="tx1"/>
                </a:solidFill>
                <a:latin typeface="+mn-lt"/>
                <a:ea typeface="+mn-ea"/>
                <a:cs typeface="+mn-cs"/>
              </a:rPr>
              <a:t>of CFSE+ cells in the MLN was approximately 4% in both WT and Trif</a:t>
            </a:r>
            <a:r>
              <a:rPr lang="en-US" sz="1200" b="0" i="0" u="none" strike="noStrike" kern="1200" baseline="30000" dirty="0" smtClean="0">
                <a:solidFill>
                  <a:schemeClr val="tx1"/>
                </a:solidFill>
                <a:latin typeface="+mn-lt"/>
                <a:ea typeface="+mn-ea"/>
                <a:cs typeface="+mn-cs"/>
              </a:rPr>
              <a:t>LPS2</a:t>
            </a:r>
            <a:r>
              <a:rPr lang="en-US" sz="1200" b="0" i="0" u="none" strike="noStrike" kern="1200" baseline="0" dirty="0" smtClean="0">
                <a:solidFill>
                  <a:schemeClr val="tx1"/>
                </a:solidFill>
                <a:latin typeface="+mn-lt"/>
                <a:ea typeface="+mn-ea"/>
                <a:cs typeface="+mn-cs"/>
              </a:rPr>
              <a:t> mice. The majority of CFSE+ cells were memory cells, as they expressed high levels of CD44.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However, within 14 days post-infection, these transferred WT Th cells began to express more IL-17 and less IFN-g in Trif</a:t>
            </a:r>
            <a:r>
              <a:rPr lang="en-US" sz="1200" b="0" i="0" u="none" strike="noStrike" kern="1200" baseline="30000" dirty="0" smtClean="0">
                <a:solidFill>
                  <a:schemeClr val="tx1"/>
                </a:solidFill>
                <a:latin typeface="+mn-lt"/>
                <a:ea typeface="+mn-ea"/>
                <a:cs typeface="+mn-cs"/>
              </a:rPr>
              <a:t>LPS2</a:t>
            </a:r>
            <a:r>
              <a:rPr lang="en-US" sz="1200" b="0" i="0" u="none" strike="noStrike" kern="1200" baseline="0" dirty="0" smtClean="0">
                <a:solidFill>
                  <a:schemeClr val="tx1"/>
                </a:solidFill>
                <a:latin typeface="+mn-lt"/>
                <a:ea typeface="+mn-ea"/>
                <a:cs typeface="+mn-cs"/>
              </a:rPr>
              <a:t> mice than the transferred cells in WT mice. </a:t>
            </a: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7FB994B-A066-814F-A1EE-1B62B9B50D43}" type="slidenum">
              <a:rPr lang="en-US" smtClean="0"/>
              <a:t>20</a:t>
            </a:fld>
            <a:endParaRPr lang="en-US"/>
          </a:p>
        </p:txBody>
      </p:sp>
    </p:spTree>
    <p:extLst>
      <p:ext uri="{BB962C8B-B14F-4D97-AF65-F5344CB8AC3E}">
        <p14:creationId xmlns:p14="http://schemas.microsoft.com/office/powerpoint/2010/main" val="14490243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2CE4E2-59CD-DC44-A829-32A719F55277}" type="slidenum">
              <a:rPr lang="en-US"/>
              <a:pPr/>
              <a:t>21</a:t>
            </a:fld>
            <a:endParaRPr lang="en-US"/>
          </a:p>
        </p:txBody>
      </p:sp>
      <p:sp>
        <p:nvSpPr>
          <p:cNvPr id="79874" name="Rectangle 2"/>
          <p:cNvSpPr>
            <a:spLocks noGrp="1" noRot="1" noChangeAspect="1" noChangeArrowheads="1" noTextEdit="1"/>
          </p:cNvSpPr>
          <p:nvPr>
            <p:ph type="sldImg"/>
          </p:nvPr>
        </p:nvSpPr>
        <p:spPr>
          <a:xfrm>
            <a:off x="1371600" y="1143000"/>
            <a:ext cx="4114800" cy="3086100"/>
          </a:xfrm>
          <a:ln/>
          <a:extLst>
            <a:ext uri="{FAA26D3D-D897-4be2-8F04-BA451C77F1D7}">
              <ma14:placeholderFlag xmlns:ma14="http://schemas.microsoft.com/office/mac/drawingml/2011/main" val="1"/>
            </a:ext>
          </a:extLst>
        </p:spPr>
      </p:sp>
      <p:sp>
        <p:nvSpPr>
          <p:cNvPr id="79875" name="Rectangle 3"/>
          <p:cNvSpPr>
            <a:spLocks noGrp="1" noChangeArrowheads="1"/>
          </p:cNvSpPr>
          <p:nvPr>
            <p:ph type="body" idx="1"/>
          </p:nvPr>
        </p:nvSpPr>
        <p:spPr/>
        <p:txBody>
          <a:bodyPr/>
          <a:lstStyle/>
          <a:p>
            <a:r>
              <a:rPr lang="en-US" sz="1400" dirty="0" smtClean="0">
                <a:latin typeface="+mn-lt"/>
              </a:rPr>
              <a:t>For the mechanism, WT and TRIF-deficient macrophages were stimulated with Yersinia lysate and subjected to RNA-</a:t>
            </a:r>
            <a:r>
              <a:rPr lang="en-US" sz="1400" dirty="0" err="1" smtClean="0">
                <a:latin typeface="+mn-lt"/>
              </a:rPr>
              <a:t>seq</a:t>
            </a:r>
            <a:r>
              <a:rPr lang="en-US" sz="1400" dirty="0" smtClean="0">
                <a:latin typeface="+mn-lt"/>
              </a:rPr>
              <a:t> analysis.  </a:t>
            </a:r>
          </a:p>
          <a:p>
            <a:endParaRPr lang="en-US" sz="1400" dirty="0" smtClean="0">
              <a:latin typeface="+mn-lt"/>
            </a:endParaRPr>
          </a:p>
          <a:p>
            <a:r>
              <a:rPr lang="en-US" sz="1400" b="0" i="0" u="none" strike="noStrike" kern="1200" baseline="0" dirty="0" smtClean="0">
                <a:solidFill>
                  <a:schemeClr val="tx1"/>
                </a:solidFill>
                <a:latin typeface="+mn-lt"/>
                <a:ea typeface="+mn-ea"/>
                <a:cs typeface="+mn-cs"/>
              </a:rPr>
              <a:t>Based on the clustering, 35 </a:t>
            </a:r>
            <a:r>
              <a:rPr lang="en-US" sz="1400" b="0" i="0" u="none" strike="noStrike" kern="1200" baseline="0" dirty="0" err="1" smtClean="0">
                <a:solidFill>
                  <a:schemeClr val="tx1"/>
                </a:solidFill>
                <a:latin typeface="+mn-lt"/>
                <a:ea typeface="+mn-ea"/>
                <a:cs typeface="+mn-cs"/>
              </a:rPr>
              <a:t>upregulated</a:t>
            </a:r>
            <a:r>
              <a:rPr lang="en-US" sz="1400" b="0" i="0" u="none" strike="noStrike" kern="1200" baseline="0" dirty="0" smtClean="0">
                <a:solidFill>
                  <a:schemeClr val="tx1"/>
                </a:solidFill>
                <a:latin typeface="+mn-lt"/>
                <a:ea typeface="+mn-ea"/>
                <a:cs typeface="+mn-cs"/>
              </a:rPr>
              <a:t> and 52 </a:t>
            </a:r>
            <a:r>
              <a:rPr lang="en-US" sz="1400" b="0" i="0" u="none" strike="noStrike" kern="1200" baseline="0" dirty="0" err="1" smtClean="0">
                <a:solidFill>
                  <a:schemeClr val="tx1"/>
                </a:solidFill>
                <a:latin typeface="+mn-lt"/>
                <a:ea typeface="+mn-ea"/>
                <a:cs typeface="+mn-cs"/>
              </a:rPr>
              <a:t>downregulated</a:t>
            </a:r>
            <a:r>
              <a:rPr lang="en-US" sz="1400" b="0" i="0" u="none" strike="noStrike" kern="1200" baseline="0" dirty="0" smtClean="0">
                <a:solidFill>
                  <a:schemeClr val="tx1"/>
                </a:solidFill>
                <a:latin typeface="+mn-lt"/>
                <a:ea typeface="+mn-ea"/>
                <a:cs typeface="+mn-cs"/>
              </a:rPr>
              <a:t> genes were found to be cytokines or </a:t>
            </a:r>
            <a:r>
              <a:rPr lang="en-US" sz="1400" b="0" i="0" u="none" strike="noStrike" kern="1200" baseline="0" dirty="0" err="1" smtClean="0">
                <a:solidFill>
                  <a:schemeClr val="tx1"/>
                </a:solidFill>
                <a:latin typeface="+mn-lt"/>
                <a:ea typeface="+mn-ea"/>
                <a:cs typeface="+mn-cs"/>
              </a:rPr>
              <a:t>chemokines</a:t>
            </a:r>
            <a:r>
              <a:rPr lang="en-US" sz="1400" b="0" i="0" u="none" strike="noStrike" kern="1200" baseline="0" dirty="0" smtClean="0">
                <a:solidFill>
                  <a:schemeClr val="tx1"/>
                </a:solidFill>
                <a:latin typeface="+mn-lt"/>
                <a:ea typeface="+mn-ea"/>
                <a:cs typeface="+mn-cs"/>
              </a:rPr>
              <a:t> and we found 8 genes that have been associated with Th17 cell polarization. </a:t>
            </a:r>
            <a:endParaRPr lang="en-US" sz="1400" dirty="0">
              <a:latin typeface="+mn-lt"/>
            </a:endParaRPr>
          </a:p>
        </p:txBody>
      </p:sp>
    </p:spTree>
    <p:extLst>
      <p:ext uri="{BB962C8B-B14F-4D97-AF65-F5344CB8AC3E}">
        <p14:creationId xmlns:p14="http://schemas.microsoft.com/office/powerpoint/2010/main" val="7852874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2CE4E2-59CD-DC44-A829-32A719F55277}" type="slidenum">
              <a:rPr lang="en-US"/>
              <a:pPr/>
              <a:t>22</a:t>
            </a:fld>
            <a:endParaRPr lang="en-US"/>
          </a:p>
        </p:txBody>
      </p:sp>
      <p:sp>
        <p:nvSpPr>
          <p:cNvPr id="79874" name="Rectangle 2"/>
          <p:cNvSpPr>
            <a:spLocks noGrp="1" noRot="1" noChangeAspect="1" noChangeArrowheads="1" noTextEdit="1"/>
          </p:cNvSpPr>
          <p:nvPr>
            <p:ph type="sldImg"/>
          </p:nvPr>
        </p:nvSpPr>
        <p:spPr>
          <a:xfrm>
            <a:off x="1371600" y="1143000"/>
            <a:ext cx="4114800" cy="3086100"/>
          </a:xfrm>
          <a:ln/>
          <a:extLst>
            <a:ext uri="{FAA26D3D-D897-4be2-8F04-BA451C77F1D7}">
              <ma14:placeholderFlag xmlns:ma14="http://schemas.microsoft.com/office/mac/drawingml/2011/main" val="1"/>
            </a:ext>
          </a:extLst>
        </p:spPr>
      </p:sp>
      <p:sp>
        <p:nvSpPr>
          <p:cNvPr id="79875" name="Rectangle 3"/>
          <p:cNvSpPr>
            <a:spLocks noGrp="1" noChangeArrowheads="1"/>
          </p:cNvSpPr>
          <p:nvPr>
            <p:ph type="body" idx="1"/>
          </p:nvPr>
        </p:nvSpPr>
        <p:spPr/>
        <p:txBody>
          <a:bodyPr/>
          <a:lstStyle/>
          <a:p>
            <a:r>
              <a:rPr lang="en-US" sz="1400" dirty="0" smtClean="0">
                <a:latin typeface="Arial" charset="0"/>
              </a:rPr>
              <a:t>We then confirmed the expression of these 8 genes in the MLN of the WT and TRIF-deficient mice after infection with Yersinia, and found that four genes, Spp1, Cxcl10, </a:t>
            </a:r>
            <a:r>
              <a:rPr lang="en-US" sz="1400" dirty="0" err="1" smtClean="0">
                <a:latin typeface="Arial" charset="0"/>
              </a:rPr>
              <a:t>IFNz</a:t>
            </a:r>
            <a:r>
              <a:rPr lang="en-US" sz="1400" dirty="0" smtClean="0">
                <a:latin typeface="Arial" charset="0"/>
              </a:rPr>
              <a:t>, IL-27, and </a:t>
            </a:r>
            <a:r>
              <a:rPr lang="en-US" sz="1400" dirty="0" err="1" smtClean="0">
                <a:latin typeface="Arial" charset="0"/>
              </a:rPr>
              <a:t>Llf</a:t>
            </a:r>
            <a:r>
              <a:rPr lang="en-US" sz="1400" dirty="0" smtClean="0">
                <a:latin typeface="Arial" charset="0"/>
              </a:rPr>
              <a:t> were consistently up and down regulated in TRIF-deficient mice. </a:t>
            </a:r>
          </a:p>
          <a:p>
            <a:endParaRPr lang="en-US" sz="1400" dirty="0" smtClean="0">
              <a:latin typeface="Arial" charset="0"/>
            </a:endParaRPr>
          </a:p>
          <a:p>
            <a:r>
              <a:rPr lang="en-US" sz="1400" dirty="0" smtClean="0">
                <a:latin typeface="Arial" charset="0"/>
              </a:rPr>
              <a:t>These 5 genes are type I IFN associated genes.  </a:t>
            </a:r>
            <a:endParaRPr lang="en-US" sz="1400" dirty="0">
              <a:latin typeface="Arial" charset="0"/>
            </a:endParaRPr>
          </a:p>
        </p:txBody>
      </p:sp>
    </p:spTree>
    <p:extLst>
      <p:ext uri="{BB962C8B-B14F-4D97-AF65-F5344CB8AC3E}">
        <p14:creationId xmlns:p14="http://schemas.microsoft.com/office/powerpoint/2010/main" val="9490257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400" dirty="0" smtClean="0"/>
              <a:t>To confirm the involvement of type I IFN signaling in the regulation of </a:t>
            </a:r>
            <a:r>
              <a:rPr lang="en-US" sz="1400" baseline="0" dirty="0" smtClean="0"/>
              <a:t>TRIF-dependent</a:t>
            </a:r>
            <a:r>
              <a:rPr lang="en-US" sz="1400" dirty="0" smtClean="0"/>
              <a:t> Th17 cells, we performed in vitro Th cell differentiation</a:t>
            </a:r>
            <a:r>
              <a:rPr lang="en-US" sz="1400" baseline="0" dirty="0" smtClean="0"/>
              <a:t> using WT and TRIF-deficient macrophages with WT naïve T cells together with Yersinia lysate. </a:t>
            </a:r>
          </a:p>
          <a:p>
            <a:endParaRPr lang="en-US" sz="1400" baseline="0" dirty="0" smtClean="0"/>
          </a:p>
          <a:p>
            <a:r>
              <a:rPr lang="en-US" sz="1400" baseline="0" dirty="0" smtClean="0"/>
              <a:t>After three days co-culture, T cells were subjected to western blot analysis for transcription factors. T cells that were co-cultured with TRIF-deficient macrophages demonstrated increased </a:t>
            </a:r>
            <a:r>
              <a:rPr lang="en-US" sz="1400" baseline="0" dirty="0" err="1" smtClean="0"/>
              <a:t>RORgt</a:t>
            </a:r>
            <a:r>
              <a:rPr lang="en-US" sz="1400" baseline="0" dirty="0" smtClean="0"/>
              <a:t> expression and decreased phosphorylation of STAT1. </a:t>
            </a:r>
          </a:p>
          <a:p>
            <a:endParaRPr lang="en-US" sz="1400" baseline="0" dirty="0" smtClean="0"/>
          </a:p>
          <a:p>
            <a:r>
              <a:rPr lang="en-US" sz="1400" baseline="0" dirty="0" smtClean="0"/>
              <a:t>In the presence of blocking antibody for type I IFN receptor, WT T cells showed similar pattern of the activation in transcription factors as T cells that were co-cultured with TRIF-deficient macrophages.  </a:t>
            </a:r>
            <a:r>
              <a:rPr lang="en-US" sz="1400" dirty="0" smtClean="0"/>
              <a:t> </a:t>
            </a:r>
            <a:endParaRPr lang="en-US" sz="1400" dirty="0"/>
          </a:p>
        </p:txBody>
      </p:sp>
      <p:sp>
        <p:nvSpPr>
          <p:cNvPr id="4" name="Slide Number Placeholder 3"/>
          <p:cNvSpPr>
            <a:spLocks noGrp="1"/>
          </p:cNvSpPr>
          <p:nvPr>
            <p:ph type="sldNum" sz="quarter" idx="10"/>
          </p:nvPr>
        </p:nvSpPr>
        <p:spPr/>
        <p:txBody>
          <a:bodyPr/>
          <a:lstStyle/>
          <a:p>
            <a:fld id="{F7FB994B-A066-814F-A1EE-1B62B9B50D43}" type="slidenum">
              <a:rPr lang="en-US" smtClean="0"/>
              <a:t>23</a:t>
            </a:fld>
            <a:endParaRPr lang="en-US"/>
          </a:p>
        </p:txBody>
      </p:sp>
    </p:spTree>
    <p:extLst>
      <p:ext uri="{BB962C8B-B14F-4D97-AF65-F5344CB8AC3E}">
        <p14:creationId xmlns:p14="http://schemas.microsoft.com/office/powerpoint/2010/main" val="4167922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FB994B-A066-814F-A1EE-1B62B9B50D43}" type="slidenum">
              <a:rPr lang="en-US" smtClean="0"/>
              <a:t>24</a:t>
            </a:fld>
            <a:endParaRPr lang="en-US"/>
          </a:p>
        </p:txBody>
      </p:sp>
    </p:spTree>
    <p:extLst>
      <p:ext uri="{BB962C8B-B14F-4D97-AF65-F5344CB8AC3E}">
        <p14:creationId xmlns:p14="http://schemas.microsoft.com/office/powerpoint/2010/main" val="18668275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400" dirty="0" smtClean="0">
                <a:latin typeface="+mn-lt"/>
              </a:rPr>
              <a:t>Next we used a mouse model of TNBS colitis to assess Th17 cell function</a:t>
            </a:r>
            <a:r>
              <a:rPr lang="en-US" sz="1400" baseline="0" dirty="0" smtClean="0">
                <a:latin typeface="+mn-lt"/>
              </a:rPr>
              <a:t> in intestinal inflammation in vivo</a:t>
            </a:r>
            <a:r>
              <a:rPr lang="en-US" sz="1400" dirty="0" smtClean="0">
                <a:latin typeface="+mn-lt"/>
              </a:rPr>
              <a:t>.</a:t>
            </a:r>
            <a:r>
              <a:rPr lang="en-US" sz="1400" baseline="0" dirty="0" smtClean="0">
                <a:latin typeface="+mn-lt"/>
              </a:rPr>
              <a:t> </a:t>
            </a:r>
          </a:p>
          <a:p>
            <a:endParaRPr lang="en-US" sz="1400" baseline="0" dirty="0" smtClean="0">
              <a:latin typeface="+mn-lt"/>
            </a:endParaRPr>
          </a:p>
          <a:p>
            <a:r>
              <a:rPr lang="en-US" sz="1400" baseline="0" dirty="0" smtClean="0">
                <a:latin typeface="+mn-lt"/>
              </a:rPr>
              <a:t>We have shown that TRIF-deficient mice are susceptible to this model. </a:t>
            </a:r>
          </a:p>
          <a:p>
            <a:endParaRPr lang="en-US" sz="1400" b="0" baseline="0" dirty="0" smtClean="0">
              <a:latin typeface="+mn-lt"/>
              <a:cs typeface="Helvetica"/>
            </a:endParaRPr>
          </a:p>
          <a:p>
            <a:r>
              <a:rPr lang="en-US" sz="1400" b="0" dirty="0" smtClean="0">
                <a:latin typeface="+mn-lt"/>
                <a:cs typeface="Helvetica"/>
              </a:rPr>
              <a:t>TRIF deficient mice generated more Th17 cells than WT mice associated with increased severity of TNBS colitis. </a:t>
            </a:r>
            <a:endParaRPr lang="en-US" sz="1400" b="0" dirty="0">
              <a:latin typeface="+mn-lt"/>
            </a:endParaRPr>
          </a:p>
        </p:txBody>
      </p:sp>
      <p:sp>
        <p:nvSpPr>
          <p:cNvPr id="4" name="Slide Number Placeholder 3"/>
          <p:cNvSpPr>
            <a:spLocks noGrp="1"/>
          </p:cNvSpPr>
          <p:nvPr>
            <p:ph type="sldNum" sz="quarter" idx="10"/>
          </p:nvPr>
        </p:nvSpPr>
        <p:spPr/>
        <p:txBody>
          <a:bodyPr/>
          <a:lstStyle/>
          <a:p>
            <a:fld id="{F7FB994B-A066-814F-A1EE-1B62B9B50D43}" type="slidenum">
              <a:rPr lang="en-US" smtClean="0"/>
              <a:t>25</a:t>
            </a:fld>
            <a:endParaRPr lang="en-US"/>
          </a:p>
        </p:txBody>
      </p:sp>
    </p:spTree>
    <p:extLst>
      <p:ext uri="{BB962C8B-B14F-4D97-AF65-F5344CB8AC3E}">
        <p14:creationId xmlns:p14="http://schemas.microsoft.com/office/powerpoint/2010/main" val="15309307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7A826D-721A-AF46-8702-9E5B4A887422}" type="slidenum">
              <a:rPr lang="en-US" altLang="en-US"/>
              <a:pPr/>
              <a:t>26</a:t>
            </a:fld>
            <a:endParaRPr lang="en-US" altLang="en-US"/>
          </a:p>
        </p:txBody>
      </p:sp>
      <p:sp>
        <p:nvSpPr>
          <p:cNvPr id="129026"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9027"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9517" tIns="44759" rIns="89517" bIns="44759"/>
          <a:lstStyle/>
          <a:p>
            <a:r>
              <a:rPr lang="es-ES_tradnl" altLang="en-US" sz="1400" dirty="0" err="1" smtClean="0">
                <a:latin typeface="+mn-lt"/>
                <a:ea typeface="Helvetica Neue" charset="0"/>
                <a:cs typeface="Helvetica Neue" charset="0"/>
              </a:rPr>
              <a:t>Let</a:t>
            </a:r>
            <a:r>
              <a:rPr lang="es-ES_tradnl" altLang="en-US" sz="1400" dirty="0" smtClean="0">
                <a:latin typeface="+mn-lt"/>
                <a:ea typeface="Helvetica Neue" charset="0"/>
                <a:cs typeface="Helvetica Neue" charset="0"/>
              </a:rPr>
              <a:t> me </a:t>
            </a:r>
            <a:r>
              <a:rPr lang="es-ES_tradnl" altLang="en-US" sz="1400" dirty="0" err="1" smtClean="0">
                <a:latin typeface="+mn-lt"/>
                <a:ea typeface="Helvetica Neue" charset="0"/>
                <a:cs typeface="Helvetica Neue" charset="0"/>
              </a:rPr>
              <a:t>give</a:t>
            </a:r>
            <a:r>
              <a:rPr lang="es-ES_tradnl" altLang="en-US" sz="1400" dirty="0" smtClean="0">
                <a:latin typeface="+mn-lt"/>
                <a:ea typeface="Helvetica Neue" charset="0"/>
                <a:cs typeface="Helvetica Neue" charset="0"/>
              </a:rPr>
              <a:t> </a:t>
            </a:r>
            <a:r>
              <a:rPr lang="es-ES_tradnl" altLang="en-US" sz="1400" dirty="0" err="1" smtClean="0">
                <a:latin typeface="+mn-lt"/>
                <a:ea typeface="Helvetica Neue" charset="0"/>
                <a:cs typeface="Helvetica Neue" charset="0"/>
              </a:rPr>
              <a:t>you</a:t>
            </a:r>
            <a:r>
              <a:rPr lang="es-ES_tradnl" altLang="en-US" sz="1400" dirty="0" smtClean="0">
                <a:latin typeface="+mn-lt"/>
                <a:ea typeface="Helvetica Neue" charset="0"/>
                <a:cs typeface="Helvetica Neue" charset="0"/>
              </a:rPr>
              <a:t> </a:t>
            </a:r>
            <a:r>
              <a:rPr lang="es-ES_tradnl" altLang="en-US" sz="1400" dirty="0" err="1" smtClean="0">
                <a:latin typeface="+mn-lt"/>
                <a:ea typeface="Helvetica Neue" charset="0"/>
                <a:cs typeface="Helvetica Neue" charset="0"/>
              </a:rPr>
              <a:t>some</a:t>
            </a:r>
            <a:r>
              <a:rPr lang="es-ES_tradnl" altLang="en-US" sz="1400" dirty="0" smtClean="0">
                <a:latin typeface="+mn-lt"/>
                <a:ea typeface="Helvetica Neue" charset="0"/>
                <a:cs typeface="Helvetica Neue" charset="0"/>
              </a:rPr>
              <a:t> </a:t>
            </a:r>
            <a:r>
              <a:rPr lang="es-ES_tradnl" altLang="en-US" sz="1400" dirty="0" err="1" smtClean="0">
                <a:latin typeface="+mn-lt"/>
                <a:ea typeface="Helvetica Neue" charset="0"/>
                <a:cs typeface="Helvetica Neue" charset="0"/>
              </a:rPr>
              <a:t>background</a:t>
            </a:r>
            <a:r>
              <a:rPr lang="es-ES_tradnl" altLang="en-US" sz="1400" dirty="0" smtClean="0">
                <a:latin typeface="+mn-lt"/>
                <a:ea typeface="Helvetica Neue" charset="0"/>
                <a:cs typeface="Helvetica Neue" charset="0"/>
              </a:rPr>
              <a:t> </a:t>
            </a:r>
            <a:r>
              <a:rPr lang="es-ES_tradnl" altLang="en-US" sz="1400" dirty="0" err="1" smtClean="0">
                <a:latin typeface="+mn-lt"/>
                <a:ea typeface="Helvetica Neue" charset="0"/>
                <a:cs typeface="Helvetica Neue" charset="0"/>
              </a:rPr>
              <a:t>for</a:t>
            </a:r>
            <a:r>
              <a:rPr lang="es-ES_tradnl" altLang="en-US" sz="1400" dirty="0" smtClean="0">
                <a:latin typeface="+mn-lt"/>
                <a:ea typeface="Helvetica Neue" charset="0"/>
                <a:cs typeface="Helvetica Neue" charset="0"/>
              </a:rPr>
              <a:t> </a:t>
            </a:r>
            <a:r>
              <a:rPr lang="es-ES_tradnl" altLang="en-US" sz="1400" dirty="0" err="1" smtClean="0">
                <a:latin typeface="+mn-lt"/>
                <a:ea typeface="Helvetica Neue" charset="0"/>
                <a:cs typeface="Helvetica Neue" charset="0"/>
              </a:rPr>
              <a:t>the</a:t>
            </a:r>
            <a:r>
              <a:rPr lang="es-ES_tradnl" altLang="en-US" sz="1400" dirty="0" smtClean="0">
                <a:latin typeface="+mn-lt"/>
                <a:ea typeface="Helvetica Neue" charset="0"/>
                <a:cs typeface="Helvetica Neue" charset="0"/>
              </a:rPr>
              <a:t> </a:t>
            </a:r>
            <a:r>
              <a:rPr lang="es-ES_tradnl" altLang="en-US" sz="1400" dirty="0" err="1" smtClean="0">
                <a:latin typeface="+mn-lt"/>
                <a:ea typeface="Helvetica Neue" charset="0"/>
                <a:cs typeface="Helvetica Neue" charset="0"/>
              </a:rPr>
              <a:t>involvement</a:t>
            </a:r>
            <a:r>
              <a:rPr lang="es-ES_tradnl" altLang="en-US" sz="1400" baseline="0" dirty="0" smtClean="0">
                <a:latin typeface="+mn-lt"/>
                <a:ea typeface="Helvetica Neue" charset="0"/>
                <a:cs typeface="Helvetica Neue" charset="0"/>
              </a:rPr>
              <a:t> of Th17 cells in </a:t>
            </a:r>
            <a:r>
              <a:rPr lang="es-ES_tradnl" altLang="en-US" sz="1400" baseline="0" dirty="0" err="1" smtClean="0">
                <a:latin typeface="+mn-lt"/>
                <a:ea typeface="Helvetica Neue" charset="0"/>
                <a:cs typeface="Helvetica Neue" charset="0"/>
              </a:rPr>
              <a:t>the</a:t>
            </a:r>
            <a:r>
              <a:rPr lang="es-ES_tradnl" altLang="en-US" sz="1400" baseline="0" dirty="0" smtClean="0">
                <a:latin typeface="+mn-lt"/>
                <a:ea typeface="Helvetica Neue" charset="0"/>
                <a:cs typeface="Helvetica Neue" charset="0"/>
              </a:rPr>
              <a:t> </a:t>
            </a:r>
            <a:r>
              <a:rPr lang="es-ES_tradnl" altLang="en-US" sz="1400" baseline="0" dirty="0" err="1" smtClean="0">
                <a:latin typeface="+mn-lt"/>
                <a:ea typeface="Helvetica Neue" charset="0"/>
                <a:cs typeface="Helvetica Neue" charset="0"/>
              </a:rPr>
              <a:t>pathogenesis</a:t>
            </a:r>
            <a:r>
              <a:rPr lang="es-ES_tradnl" altLang="en-US" sz="1400" baseline="0" dirty="0" smtClean="0">
                <a:latin typeface="+mn-lt"/>
                <a:ea typeface="Helvetica Neue" charset="0"/>
                <a:cs typeface="Helvetica Neue" charset="0"/>
              </a:rPr>
              <a:t> of </a:t>
            </a:r>
            <a:r>
              <a:rPr lang="es-ES_tradnl" altLang="en-US" sz="1400" baseline="0" dirty="0" err="1" smtClean="0">
                <a:latin typeface="+mn-lt"/>
                <a:ea typeface="Helvetica Neue" charset="0"/>
                <a:cs typeface="Helvetica Neue" charset="0"/>
              </a:rPr>
              <a:t>inflammatory</a:t>
            </a:r>
            <a:r>
              <a:rPr lang="es-ES_tradnl" altLang="en-US" sz="1400" baseline="0" dirty="0" smtClean="0">
                <a:latin typeface="+mn-lt"/>
                <a:ea typeface="Helvetica Neue" charset="0"/>
                <a:cs typeface="Helvetica Neue" charset="0"/>
              </a:rPr>
              <a:t> </a:t>
            </a:r>
            <a:r>
              <a:rPr lang="es-ES_tradnl" altLang="en-US" sz="1400" baseline="0" dirty="0" err="1" smtClean="0">
                <a:latin typeface="+mn-lt"/>
                <a:ea typeface="Helvetica Neue" charset="0"/>
                <a:cs typeface="Helvetica Neue" charset="0"/>
              </a:rPr>
              <a:t>bowel</a:t>
            </a:r>
            <a:r>
              <a:rPr lang="es-ES_tradnl" altLang="en-US" sz="1400" baseline="0" dirty="0" smtClean="0">
                <a:latin typeface="+mn-lt"/>
                <a:ea typeface="Helvetica Neue" charset="0"/>
                <a:cs typeface="Helvetica Neue" charset="0"/>
              </a:rPr>
              <a:t> </a:t>
            </a:r>
            <a:r>
              <a:rPr lang="es-ES_tradnl" altLang="en-US" sz="1400" baseline="0" dirty="0" err="1" smtClean="0">
                <a:latin typeface="+mn-lt"/>
                <a:ea typeface="Helvetica Neue" charset="0"/>
                <a:cs typeface="Helvetica Neue" charset="0"/>
              </a:rPr>
              <a:t>disease</a:t>
            </a:r>
            <a:r>
              <a:rPr lang="es-ES_tradnl" altLang="en-US" sz="1400" baseline="0" dirty="0" smtClean="0">
                <a:latin typeface="+mn-lt"/>
                <a:ea typeface="Helvetica Neue" charset="0"/>
                <a:cs typeface="Helvetica Neue" charset="0"/>
              </a:rPr>
              <a:t>. </a:t>
            </a:r>
          </a:p>
          <a:p>
            <a:endParaRPr lang="es-ES_tradnl" altLang="en-US" sz="1400" dirty="0" smtClean="0">
              <a:latin typeface="+mn-lt"/>
              <a:ea typeface="Helvetica Neue" charset="0"/>
              <a:cs typeface="Helvetica Neue" charset="0"/>
            </a:endParaRPr>
          </a:p>
          <a:p>
            <a:r>
              <a:rPr lang="es-ES_tradnl" altLang="en-US" sz="1400" dirty="0" err="1" smtClean="0">
                <a:latin typeface="+mn-lt"/>
                <a:ea typeface="Helvetica Neue" charset="0"/>
                <a:cs typeface="Helvetica Neue" charset="0"/>
              </a:rPr>
              <a:t>The</a:t>
            </a:r>
            <a:r>
              <a:rPr lang="es-ES_tradnl" altLang="en-US" sz="1400" dirty="0" smtClean="0">
                <a:latin typeface="+mn-lt"/>
                <a:ea typeface="Helvetica Neue" charset="0"/>
                <a:cs typeface="Helvetica Neue" charset="0"/>
              </a:rPr>
              <a:t> </a:t>
            </a:r>
            <a:r>
              <a:rPr lang="es-ES_tradnl" altLang="en-US" sz="1400" dirty="0" err="1">
                <a:latin typeface="+mn-lt"/>
                <a:ea typeface="Helvetica Neue" charset="0"/>
                <a:cs typeface="Helvetica Neue" charset="0"/>
              </a:rPr>
              <a:t>pathogenesis</a:t>
            </a:r>
            <a:r>
              <a:rPr lang="es-ES_tradnl" altLang="en-US" sz="1400" dirty="0">
                <a:latin typeface="+mn-lt"/>
                <a:ea typeface="Helvetica Neue" charset="0"/>
                <a:cs typeface="Helvetica Neue" charset="0"/>
              </a:rPr>
              <a:t> of IBD has </a:t>
            </a:r>
            <a:r>
              <a:rPr lang="es-ES_tradnl" altLang="en-US" sz="1400" dirty="0" err="1">
                <a:latin typeface="+mn-lt"/>
                <a:ea typeface="Helvetica Neue" charset="0"/>
                <a:cs typeface="Helvetica Neue" charset="0"/>
              </a:rPr>
              <a:t>been</a:t>
            </a:r>
            <a:r>
              <a:rPr lang="es-ES_tradnl" altLang="en-US" sz="1400" dirty="0">
                <a:latin typeface="+mn-lt"/>
                <a:ea typeface="Helvetica Neue" charset="0"/>
                <a:cs typeface="Helvetica Neue" charset="0"/>
              </a:rPr>
              <a:t> </a:t>
            </a:r>
            <a:r>
              <a:rPr lang="es-ES_tradnl" altLang="en-US" sz="1400" dirty="0" err="1">
                <a:latin typeface="+mn-lt"/>
                <a:ea typeface="Helvetica Neue" charset="0"/>
                <a:cs typeface="Helvetica Neue" charset="0"/>
              </a:rPr>
              <a:t>implicated</a:t>
            </a:r>
            <a:r>
              <a:rPr lang="es-ES_tradnl" altLang="en-US" sz="1400" dirty="0">
                <a:latin typeface="+mn-lt"/>
                <a:ea typeface="Helvetica Neue" charset="0"/>
                <a:cs typeface="Helvetica Neue" charset="0"/>
              </a:rPr>
              <a:t> in a </a:t>
            </a:r>
            <a:r>
              <a:rPr lang="es-ES_tradnl" altLang="en-US" sz="1400" dirty="0" err="1">
                <a:latin typeface="+mn-lt"/>
                <a:ea typeface="Helvetica Neue" charset="0"/>
                <a:cs typeface="Helvetica Neue" charset="0"/>
              </a:rPr>
              <a:t>combination</a:t>
            </a:r>
            <a:r>
              <a:rPr lang="es-ES_tradnl" altLang="en-US" sz="1400" dirty="0">
                <a:latin typeface="+mn-lt"/>
                <a:ea typeface="Helvetica Neue" charset="0"/>
                <a:cs typeface="Helvetica Neue" charset="0"/>
              </a:rPr>
              <a:t> of </a:t>
            </a:r>
            <a:r>
              <a:rPr lang="es-ES_tradnl" altLang="en-US" sz="1400" dirty="0" err="1">
                <a:latin typeface="+mn-lt"/>
                <a:ea typeface="Helvetica Neue" charset="0"/>
                <a:cs typeface="Helvetica Neue" charset="0"/>
              </a:rPr>
              <a:t>genetic</a:t>
            </a:r>
            <a:r>
              <a:rPr lang="es-ES_tradnl" altLang="en-US" sz="1400" dirty="0">
                <a:latin typeface="+mn-lt"/>
                <a:ea typeface="Helvetica Neue" charset="0"/>
                <a:cs typeface="Helvetica Neue" charset="0"/>
              </a:rPr>
              <a:t> </a:t>
            </a:r>
            <a:r>
              <a:rPr lang="es-ES_tradnl" altLang="en-US" sz="1400" dirty="0" err="1">
                <a:latin typeface="+mn-lt"/>
                <a:ea typeface="Helvetica Neue" charset="0"/>
                <a:cs typeface="Helvetica Neue" charset="0"/>
              </a:rPr>
              <a:t>predisposition</a:t>
            </a:r>
            <a:r>
              <a:rPr lang="es-ES_tradnl" altLang="en-US" sz="1400" dirty="0">
                <a:latin typeface="+mn-lt"/>
                <a:ea typeface="Helvetica Neue" charset="0"/>
                <a:cs typeface="Helvetica Neue" charset="0"/>
              </a:rPr>
              <a:t>, </a:t>
            </a:r>
            <a:r>
              <a:rPr lang="es-ES_tradnl" altLang="en-US" sz="1400" dirty="0" err="1">
                <a:latin typeface="+mn-lt"/>
                <a:ea typeface="Helvetica Neue" charset="0"/>
                <a:cs typeface="Helvetica Neue" charset="0"/>
              </a:rPr>
              <a:t>mucosal</a:t>
            </a:r>
            <a:r>
              <a:rPr lang="es-ES_tradnl" altLang="en-US" sz="1400" dirty="0">
                <a:latin typeface="+mn-lt"/>
                <a:ea typeface="Helvetica Neue" charset="0"/>
                <a:cs typeface="Helvetica Neue" charset="0"/>
              </a:rPr>
              <a:t> </a:t>
            </a:r>
            <a:r>
              <a:rPr lang="es-ES_tradnl" altLang="en-US" sz="1400" dirty="0" err="1">
                <a:latin typeface="+mn-lt"/>
                <a:ea typeface="Helvetica Neue" charset="0"/>
                <a:cs typeface="Helvetica Neue" charset="0"/>
              </a:rPr>
              <a:t>immune</a:t>
            </a:r>
            <a:r>
              <a:rPr lang="es-ES_tradnl" altLang="en-US" sz="1400" dirty="0">
                <a:latin typeface="+mn-lt"/>
                <a:ea typeface="Helvetica Neue" charset="0"/>
                <a:cs typeface="Helvetica Neue" charset="0"/>
              </a:rPr>
              <a:t> </a:t>
            </a:r>
            <a:r>
              <a:rPr lang="es-ES_tradnl" altLang="en-US" sz="1400" dirty="0" err="1">
                <a:latin typeface="+mn-lt"/>
                <a:ea typeface="Helvetica Neue" charset="0"/>
                <a:cs typeface="Helvetica Neue" charset="0"/>
              </a:rPr>
              <a:t>abnormality</a:t>
            </a:r>
            <a:r>
              <a:rPr lang="es-ES_tradnl" altLang="en-US" sz="1400" dirty="0">
                <a:latin typeface="+mn-lt"/>
                <a:ea typeface="Helvetica Neue" charset="0"/>
                <a:cs typeface="Helvetica Neue" charset="0"/>
              </a:rPr>
              <a:t>, and </a:t>
            </a:r>
            <a:r>
              <a:rPr lang="es-ES_tradnl" altLang="en-US" sz="1400" dirty="0" err="1">
                <a:latin typeface="+mn-lt"/>
                <a:ea typeface="Helvetica Neue" charset="0"/>
                <a:cs typeface="Helvetica Neue" charset="0"/>
              </a:rPr>
              <a:t>environmental</a:t>
            </a:r>
            <a:r>
              <a:rPr lang="es-ES_tradnl" altLang="en-US" sz="1400" dirty="0">
                <a:latin typeface="+mn-lt"/>
                <a:ea typeface="Helvetica Neue" charset="0"/>
                <a:cs typeface="Helvetica Neue" charset="0"/>
              </a:rPr>
              <a:t> </a:t>
            </a:r>
            <a:r>
              <a:rPr lang="es-ES_tradnl" altLang="en-US" sz="1400" dirty="0" err="1">
                <a:latin typeface="+mn-lt"/>
                <a:ea typeface="Helvetica Neue" charset="0"/>
                <a:cs typeface="Helvetica Neue" charset="0"/>
              </a:rPr>
              <a:t>trrigers</a:t>
            </a:r>
            <a:r>
              <a:rPr lang="es-ES_tradnl" altLang="en-US" sz="1400" dirty="0">
                <a:latin typeface="+mn-lt"/>
                <a:ea typeface="Helvetica Neue" charset="0"/>
                <a:cs typeface="Helvetica Neue" charset="0"/>
              </a:rPr>
              <a:t> </a:t>
            </a:r>
            <a:r>
              <a:rPr lang="es-ES_tradnl" altLang="en-US" sz="1400" dirty="0" err="1">
                <a:latin typeface="+mn-lt"/>
                <a:ea typeface="Helvetica Neue" charset="0"/>
                <a:cs typeface="Helvetica Neue" charset="0"/>
              </a:rPr>
              <a:t>including</a:t>
            </a:r>
            <a:r>
              <a:rPr lang="es-ES_tradnl" altLang="en-US" sz="1400" dirty="0">
                <a:latin typeface="+mn-lt"/>
                <a:ea typeface="Helvetica Neue" charset="0"/>
                <a:cs typeface="Helvetica Neue" charset="0"/>
              </a:rPr>
              <a:t> </a:t>
            </a:r>
            <a:r>
              <a:rPr lang="es-ES_tradnl" altLang="en-US" sz="1400" dirty="0" err="1">
                <a:latin typeface="+mn-lt"/>
                <a:ea typeface="Helvetica Neue" charset="0"/>
                <a:cs typeface="Helvetica Neue" charset="0"/>
              </a:rPr>
              <a:t>infection</a:t>
            </a:r>
            <a:r>
              <a:rPr lang="es-ES_tradnl" altLang="en-US" sz="1400" dirty="0">
                <a:latin typeface="+mn-lt"/>
                <a:ea typeface="Helvetica Neue" charset="0"/>
                <a:cs typeface="Helvetica Neue" charset="0"/>
              </a:rPr>
              <a:t> </a:t>
            </a:r>
            <a:r>
              <a:rPr lang="es-ES_tradnl" altLang="en-US" sz="1400" dirty="0" err="1">
                <a:latin typeface="+mn-lt"/>
                <a:ea typeface="Helvetica Neue" charset="0"/>
                <a:cs typeface="Helvetica Neue" charset="0"/>
              </a:rPr>
              <a:t>or</a:t>
            </a:r>
            <a:r>
              <a:rPr lang="es-ES_tradnl" altLang="en-US" sz="1400" dirty="0">
                <a:latin typeface="+mn-lt"/>
                <a:ea typeface="Helvetica Neue" charset="0"/>
                <a:cs typeface="Helvetica Neue" charset="0"/>
              </a:rPr>
              <a:t> </a:t>
            </a:r>
            <a:r>
              <a:rPr lang="es-ES_tradnl" altLang="en-US" sz="1400" dirty="0" err="1">
                <a:latin typeface="+mn-lt"/>
                <a:ea typeface="Helvetica Neue" charset="0"/>
                <a:cs typeface="Helvetica Neue" charset="0"/>
              </a:rPr>
              <a:t>dysbiosis</a:t>
            </a:r>
            <a:r>
              <a:rPr lang="es-ES_tradnl" altLang="en-US" sz="1400" dirty="0">
                <a:latin typeface="+mn-lt"/>
                <a:ea typeface="Helvetica Neue" charset="0"/>
                <a:cs typeface="Helvetica Neue" charset="0"/>
              </a:rPr>
              <a:t>. </a:t>
            </a:r>
          </a:p>
          <a:p>
            <a:endParaRPr lang="es-ES_tradnl" altLang="en-US" sz="1400" dirty="0" smtClean="0">
              <a:latin typeface="+mn-lt"/>
              <a:ea typeface="Helvetica Neue" charset="0"/>
              <a:cs typeface="Helvetica Neue" charset="0"/>
            </a:endParaRPr>
          </a:p>
          <a:p>
            <a:r>
              <a:rPr lang="es-ES_tradnl" altLang="en-US" sz="1400" dirty="0" err="1" smtClean="0">
                <a:latin typeface="+mn-lt"/>
                <a:ea typeface="Helvetica Neue" charset="0"/>
                <a:cs typeface="Helvetica Neue" charset="0"/>
              </a:rPr>
              <a:t>The</a:t>
            </a:r>
            <a:r>
              <a:rPr lang="es-ES_tradnl" altLang="en-US" sz="1400" dirty="0" smtClean="0">
                <a:latin typeface="+mn-lt"/>
                <a:ea typeface="Helvetica Neue" charset="0"/>
                <a:cs typeface="Helvetica Neue" charset="0"/>
              </a:rPr>
              <a:t> </a:t>
            </a:r>
            <a:r>
              <a:rPr lang="es-ES_tradnl" altLang="en-US" sz="1400" dirty="0" err="1">
                <a:latin typeface="+mn-lt"/>
                <a:ea typeface="Helvetica Neue" charset="0"/>
                <a:cs typeface="Helvetica Neue" charset="0"/>
              </a:rPr>
              <a:t>consequence</a:t>
            </a:r>
            <a:r>
              <a:rPr lang="es-ES_tradnl" altLang="en-US" sz="1400" dirty="0">
                <a:latin typeface="+mn-lt"/>
                <a:ea typeface="Helvetica Neue" charset="0"/>
                <a:cs typeface="Helvetica Neue" charset="0"/>
              </a:rPr>
              <a:t> of </a:t>
            </a:r>
            <a:r>
              <a:rPr lang="es-ES_tradnl" altLang="en-US" sz="1400" dirty="0" err="1">
                <a:latin typeface="+mn-lt"/>
                <a:ea typeface="Helvetica Neue" charset="0"/>
                <a:cs typeface="Helvetica Neue" charset="0"/>
              </a:rPr>
              <a:t>the</a:t>
            </a:r>
            <a:r>
              <a:rPr lang="es-ES_tradnl" altLang="en-US" sz="1400" dirty="0">
                <a:latin typeface="+mn-lt"/>
                <a:ea typeface="Helvetica Neue" charset="0"/>
                <a:cs typeface="Helvetica Neue" charset="0"/>
              </a:rPr>
              <a:t> </a:t>
            </a:r>
            <a:r>
              <a:rPr lang="es-ES_tradnl" altLang="en-US" sz="1400" dirty="0" err="1">
                <a:latin typeface="+mn-lt"/>
                <a:ea typeface="Helvetica Neue" charset="0"/>
                <a:cs typeface="Helvetica Neue" charset="0"/>
              </a:rPr>
              <a:t>combination</a:t>
            </a:r>
            <a:r>
              <a:rPr lang="es-ES_tradnl" altLang="en-US" sz="1400" dirty="0">
                <a:latin typeface="+mn-lt"/>
                <a:ea typeface="Helvetica Neue" charset="0"/>
                <a:cs typeface="Helvetica Neue" charset="0"/>
              </a:rPr>
              <a:t> </a:t>
            </a:r>
            <a:r>
              <a:rPr lang="es-ES_tradnl" altLang="en-US" sz="1400" dirty="0" err="1">
                <a:latin typeface="+mn-lt"/>
                <a:ea typeface="Helvetica Neue" charset="0"/>
                <a:cs typeface="Helvetica Neue" charset="0"/>
              </a:rPr>
              <a:t>is</a:t>
            </a:r>
            <a:r>
              <a:rPr lang="es-ES_tradnl" altLang="en-US" sz="1400" dirty="0">
                <a:latin typeface="+mn-lt"/>
                <a:ea typeface="Helvetica Neue" charset="0"/>
                <a:cs typeface="Helvetica Neue" charset="0"/>
              </a:rPr>
              <a:t> </a:t>
            </a:r>
            <a:r>
              <a:rPr lang="es-ES_tradnl" altLang="en-US" sz="1400" dirty="0" err="1">
                <a:latin typeface="+mn-lt"/>
                <a:ea typeface="Helvetica Neue" charset="0"/>
                <a:cs typeface="Helvetica Neue" charset="0"/>
              </a:rPr>
              <a:t>an</a:t>
            </a:r>
            <a:r>
              <a:rPr lang="es-ES_tradnl" altLang="en-US" sz="1400" dirty="0">
                <a:latin typeface="+mn-lt"/>
                <a:ea typeface="Helvetica Neue" charset="0"/>
                <a:cs typeface="Helvetica Neue" charset="0"/>
              </a:rPr>
              <a:t> </a:t>
            </a:r>
            <a:r>
              <a:rPr lang="es-ES_tradnl" altLang="en-US" sz="1400" dirty="0" err="1">
                <a:latin typeface="+mn-lt"/>
                <a:ea typeface="Helvetica Neue" charset="0"/>
                <a:cs typeface="Helvetica Neue" charset="0"/>
              </a:rPr>
              <a:t>aggressive</a:t>
            </a:r>
            <a:r>
              <a:rPr lang="es-ES_tradnl" altLang="en-US" sz="1400" dirty="0">
                <a:latin typeface="+mn-lt"/>
                <a:ea typeface="Helvetica Neue" charset="0"/>
                <a:cs typeface="Helvetica Neue" charset="0"/>
              </a:rPr>
              <a:t> T </a:t>
            </a:r>
            <a:r>
              <a:rPr lang="es-ES_tradnl" altLang="en-US" sz="1400" dirty="0" err="1">
                <a:latin typeface="+mn-lt"/>
                <a:ea typeface="Helvetica Neue" charset="0"/>
                <a:cs typeface="Helvetica Neue" charset="0"/>
              </a:rPr>
              <a:t>cell</a:t>
            </a:r>
            <a:r>
              <a:rPr lang="es-ES_tradnl" altLang="en-US" sz="1400" dirty="0">
                <a:latin typeface="+mn-lt"/>
                <a:ea typeface="Helvetica Neue" charset="0"/>
                <a:cs typeface="Helvetica Neue" charset="0"/>
              </a:rPr>
              <a:t> response to </a:t>
            </a:r>
            <a:r>
              <a:rPr lang="es-ES_tradnl" altLang="en-US" sz="1400" dirty="0" err="1">
                <a:latin typeface="+mn-lt"/>
                <a:ea typeface="Helvetica Neue" charset="0"/>
                <a:cs typeface="Helvetica Neue" charset="0"/>
              </a:rPr>
              <a:t>commensal</a:t>
            </a:r>
            <a:r>
              <a:rPr lang="es-ES_tradnl" altLang="en-US" sz="1400" dirty="0">
                <a:latin typeface="+mn-lt"/>
                <a:ea typeface="Helvetica Neue" charset="0"/>
                <a:cs typeface="Helvetica Neue" charset="0"/>
              </a:rPr>
              <a:t> bacteria.  </a:t>
            </a:r>
            <a:endParaRPr lang="es-ES_tradnl" altLang="en-US" sz="1400" dirty="0" smtClean="0">
              <a:latin typeface="+mn-lt"/>
              <a:ea typeface="Helvetica Neue" charset="0"/>
              <a:cs typeface="Helvetica Neue" charset="0"/>
            </a:endParaRPr>
          </a:p>
          <a:p>
            <a:endParaRPr lang="es-ES_tradnl" altLang="en-US" sz="1400" dirty="0" smtClean="0">
              <a:latin typeface="+mn-lt"/>
              <a:ea typeface="Helvetica Neue" charset="0"/>
              <a:cs typeface="Helvetica Neue" charset="0"/>
            </a:endParaRPr>
          </a:p>
          <a:p>
            <a:r>
              <a:rPr lang="es-ES_tradnl" altLang="en-US" sz="1400" dirty="0" smtClean="0">
                <a:latin typeface="+mn-lt"/>
                <a:ea typeface="Helvetica Neue" charset="0"/>
                <a:cs typeface="Helvetica Neue" charset="0"/>
              </a:rPr>
              <a:t>In</a:t>
            </a:r>
            <a:r>
              <a:rPr lang="es-ES_tradnl" altLang="en-US" sz="1400" baseline="0" dirty="0" smtClean="0">
                <a:latin typeface="+mn-lt"/>
                <a:ea typeface="Helvetica Neue" charset="0"/>
                <a:cs typeface="Helvetica Neue" charset="0"/>
              </a:rPr>
              <a:t> </a:t>
            </a:r>
            <a:r>
              <a:rPr lang="es-ES_tradnl" altLang="en-US" sz="1400" baseline="0" dirty="0" err="1" smtClean="0">
                <a:latin typeface="+mn-lt"/>
                <a:ea typeface="Helvetica Neue" charset="0"/>
                <a:cs typeface="Helvetica Neue" charset="0"/>
              </a:rPr>
              <a:t>patients</a:t>
            </a:r>
            <a:r>
              <a:rPr lang="es-ES_tradnl" altLang="en-US" sz="1400" baseline="0" dirty="0" smtClean="0">
                <a:latin typeface="+mn-lt"/>
                <a:ea typeface="Helvetica Neue" charset="0"/>
                <a:cs typeface="Helvetica Neue" charset="0"/>
              </a:rPr>
              <a:t> </a:t>
            </a:r>
            <a:r>
              <a:rPr lang="es-ES_tradnl" altLang="en-US" sz="1400" baseline="0" dirty="0" err="1" smtClean="0">
                <a:latin typeface="+mn-lt"/>
                <a:ea typeface="Helvetica Neue" charset="0"/>
                <a:cs typeface="Helvetica Neue" charset="0"/>
              </a:rPr>
              <a:t>with</a:t>
            </a:r>
            <a:r>
              <a:rPr lang="es-ES_tradnl" altLang="en-US" sz="1400" baseline="0" dirty="0" smtClean="0">
                <a:latin typeface="+mn-lt"/>
                <a:ea typeface="Helvetica Neue" charset="0"/>
                <a:cs typeface="Helvetica Neue" charset="0"/>
              </a:rPr>
              <a:t> IBD, …..</a:t>
            </a:r>
            <a:endParaRPr lang="es-ES_tradnl" altLang="en-US" sz="1400" dirty="0">
              <a:latin typeface="+mn-lt"/>
              <a:ea typeface="Helvetica Neue" charset="0"/>
              <a:cs typeface="Helvetica Neue" charset="0"/>
            </a:endParaRPr>
          </a:p>
        </p:txBody>
      </p:sp>
    </p:spTree>
    <p:extLst>
      <p:ext uri="{BB962C8B-B14F-4D97-AF65-F5344CB8AC3E}">
        <p14:creationId xmlns:p14="http://schemas.microsoft.com/office/powerpoint/2010/main" val="3933775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6455BB-A1A1-3C40-BAE3-BD732A539227}" type="slidenum">
              <a:rPr lang="en-US" altLang="en-US"/>
              <a:pPr/>
              <a:t>27</a:t>
            </a:fld>
            <a:endParaRPr lang="en-US" altLang="en-US"/>
          </a:p>
        </p:txBody>
      </p:sp>
      <p:sp>
        <p:nvSpPr>
          <p:cNvPr id="91138" name="Rectangle 2"/>
          <p:cNvSpPr>
            <a:spLocks noGrp="1" noRot="1" noChangeAspect="1" noChangeArrowheads="1" noTextEdit="1"/>
          </p:cNvSpPr>
          <p:nvPr>
            <p:ph type="sldImg"/>
          </p:nvPr>
        </p:nvSpPr>
        <p:spPr>
          <a:xfrm>
            <a:off x="1371600" y="1143000"/>
            <a:ext cx="4114800" cy="3086100"/>
          </a:xfrm>
          <a:ln/>
        </p:spPr>
      </p:sp>
      <p:sp>
        <p:nvSpPr>
          <p:cNvPr id="91139" name="Rectangle 3"/>
          <p:cNvSpPr>
            <a:spLocks noGrp="1" noChangeArrowheads="1"/>
          </p:cNvSpPr>
          <p:nvPr>
            <p:ph type="body" idx="1"/>
          </p:nvPr>
        </p:nvSpPr>
        <p:spPr/>
        <p:txBody>
          <a:bodyPr/>
          <a:lstStyle/>
          <a:p>
            <a:r>
              <a:rPr lang="en-US" altLang="en-US" sz="1400" dirty="0">
                <a:latin typeface="+mn-lt"/>
              </a:rPr>
              <a:t>During TNBS colitis, </a:t>
            </a:r>
            <a:r>
              <a:rPr lang="en-US" altLang="en-US" sz="1400" dirty="0" smtClean="0">
                <a:latin typeface="+mn-lt"/>
              </a:rPr>
              <a:t>a substantial </a:t>
            </a:r>
            <a:r>
              <a:rPr lang="en-US" altLang="en-US" sz="1400" dirty="0">
                <a:latin typeface="+mn-lt"/>
              </a:rPr>
              <a:t>number of CD4+ T cells in the lamina </a:t>
            </a:r>
            <a:r>
              <a:rPr lang="en-US" altLang="en-US" sz="1400" dirty="0" smtClean="0">
                <a:latin typeface="+mn-lt"/>
              </a:rPr>
              <a:t>propria </a:t>
            </a:r>
            <a:r>
              <a:rPr lang="en-US" altLang="en-US" sz="1400" dirty="0">
                <a:latin typeface="+mn-lt"/>
              </a:rPr>
              <a:t>in Trif</a:t>
            </a:r>
            <a:r>
              <a:rPr lang="en-US" altLang="en-US" sz="1400" baseline="30000" dirty="0">
                <a:latin typeface="+mn-lt"/>
              </a:rPr>
              <a:t>LPS2</a:t>
            </a:r>
            <a:r>
              <a:rPr lang="en-US" altLang="en-US" sz="1400" dirty="0">
                <a:latin typeface="+mn-lt"/>
              </a:rPr>
              <a:t> mice </a:t>
            </a:r>
            <a:r>
              <a:rPr lang="en-US" altLang="en-US" sz="1400" dirty="0" smtClean="0">
                <a:latin typeface="+mn-lt"/>
              </a:rPr>
              <a:t>is </a:t>
            </a:r>
            <a:r>
              <a:rPr lang="en-US" altLang="en-US" sz="1400" dirty="0">
                <a:latin typeface="+mn-lt"/>
              </a:rPr>
              <a:t>found to be expressing both IL-17 and </a:t>
            </a:r>
            <a:r>
              <a:rPr lang="en-US" altLang="en-US" sz="1400" dirty="0" err="1">
                <a:latin typeface="+mn-lt"/>
              </a:rPr>
              <a:t>IFNg</a:t>
            </a:r>
            <a:r>
              <a:rPr lang="en-US" altLang="en-US" sz="1400" dirty="0">
                <a:latin typeface="+mn-lt"/>
              </a:rPr>
              <a:t>. Such CD4+ T cells are rare in WT mice. </a:t>
            </a:r>
          </a:p>
          <a:p>
            <a:endParaRPr lang="en-US" altLang="en-US" sz="1400" dirty="0">
              <a:latin typeface="+mn-lt"/>
            </a:endParaRPr>
          </a:p>
          <a:p>
            <a:r>
              <a:rPr lang="en-US" altLang="en-US" sz="1400" dirty="0">
                <a:latin typeface="+mn-lt"/>
              </a:rPr>
              <a:t>Consistently, we found a subset of CD4+ T cells in the lamina propria in Trif</a:t>
            </a:r>
            <a:r>
              <a:rPr lang="en-US" altLang="en-US" sz="1400" baseline="30000" dirty="0">
                <a:latin typeface="+mn-lt"/>
              </a:rPr>
              <a:t>LPS2</a:t>
            </a:r>
            <a:r>
              <a:rPr lang="en-US" altLang="en-US" sz="1400" dirty="0">
                <a:latin typeface="+mn-lt"/>
              </a:rPr>
              <a:t> mice are expressing both </a:t>
            </a:r>
            <a:r>
              <a:rPr lang="en-US" altLang="en-US" sz="1400" dirty="0" err="1">
                <a:latin typeface="+mn-lt"/>
              </a:rPr>
              <a:t>RORgt</a:t>
            </a:r>
            <a:r>
              <a:rPr lang="en-US" altLang="en-US" sz="1400" dirty="0">
                <a:latin typeface="+mn-lt"/>
              </a:rPr>
              <a:t> and T-bet, which subset is not found in WT mice. </a:t>
            </a:r>
            <a:endParaRPr lang="en-US" altLang="en-US" sz="1400" dirty="0" smtClean="0">
              <a:latin typeface="+mn-lt"/>
            </a:endParaRPr>
          </a:p>
          <a:p>
            <a:endParaRPr lang="en-US" altLang="en-US" sz="1400" dirty="0" smtClean="0">
              <a:latin typeface="+mn-lt"/>
            </a:endParaRPr>
          </a:p>
          <a:p>
            <a:r>
              <a:rPr lang="en-US" altLang="en-US" sz="1400" dirty="0" smtClean="0">
                <a:latin typeface="+mn-lt"/>
              </a:rPr>
              <a:t>We did not see a difference in the number of Foxp3</a:t>
            </a:r>
            <a:r>
              <a:rPr lang="en-US" altLang="en-US" sz="1400" baseline="0" dirty="0" smtClean="0">
                <a:latin typeface="+mn-lt"/>
              </a:rPr>
              <a:t> and IL-17 double positive cells in the colon between WT and Trif</a:t>
            </a:r>
            <a:r>
              <a:rPr lang="en-US" altLang="en-US" sz="1400" baseline="30000" dirty="0" smtClean="0">
                <a:latin typeface="+mn-lt"/>
              </a:rPr>
              <a:t>LPS2</a:t>
            </a:r>
            <a:r>
              <a:rPr lang="en-US" altLang="en-US" sz="1400" baseline="0" dirty="0" smtClean="0">
                <a:latin typeface="+mn-lt"/>
              </a:rPr>
              <a:t> mice.</a:t>
            </a:r>
            <a:r>
              <a:rPr lang="en-US" altLang="en-US" sz="1400" dirty="0" smtClean="0">
                <a:latin typeface="+mn-lt"/>
              </a:rPr>
              <a:t> </a:t>
            </a:r>
            <a:endParaRPr lang="en-US" altLang="en-US" sz="1400" dirty="0">
              <a:latin typeface="+mn-lt"/>
            </a:endParaRPr>
          </a:p>
        </p:txBody>
      </p:sp>
    </p:spTree>
    <p:extLst>
      <p:ext uri="{BB962C8B-B14F-4D97-AF65-F5344CB8AC3E}">
        <p14:creationId xmlns:p14="http://schemas.microsoft.com/office/powerpoint/2010/main" val="19987532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2E18F9-B77E-7B4C-BD78-3B781CD70F46}" type="slidenum">
              <a:rPr lang="en-US" altLang="en-US"/>
              <a:pPr/>
              <a:t>28</a:t>
            </a:fld>
            <a:endParaRPr lang="en-US" altLang="en-US"/>
          </a:p>
        </p:txBody>
      </p:sp>
      <p:sp>
        <p:nvSpPr>
          <p:cNvPr id="98306" name="Rectangle 2"/>
          <p:cNvSpPr>
            <a:spLocks noGrp="1" noRot="1" noChangeAspect="1" noChangeArrowheads="1" noTextEdit="1"/>
          </p:cNvSpPr>
          <p:nvPr>
            <p:ph type="sldImg"/>
          </p:nvPr>
        </p:nvSpPr>
        <p:spPr>
          <a:xfrm>
            <a:off x="1371600" y="1143000"/>
            <a:ext cx="4114800" cy="3086100"/>
          </a:xfrm>
          <a:ln/>
        </p:spPr>
      </p:sp>
      <p:sp>
        <p:nvSpPr>
          <p:cNvPr id="98307" name="Rectangle 3"/>
          <p:cNvSpPr>
            <a:spLocks noGrp="1" noChangeArrowheads="1"/>
          </p:cNvSpPr>
          <p:nvPr>
            <p:ph type="body" idx="1"/>
          </p:nvPr>
        </p:nvSpPr>
        <p:spPr/>
        <p:txBody>
          <a:bodyPr/>
          <a:lstStyle/>
          <a:p>
            <a:r>
              <a:rPr lang="en-US" altLang="en-US" sz="1400" dirty="0" smtClean="0">
                <a:latin typeface="+mn-lt"/>
              </a:rPr>
              <a:t>In this model, we found that an impaired expression of IL-27</a:t>
            </a:r>
            <a:r>
              <a:rPr lang="en-US" altLang="en-US" sz="1400" baseline="0" dirty="0" smtClean="0">
                <a:latin typeface="+mn-lt"/>
              </a:rPr>
              <a:t> contributed to the abnormal expression of IFN-g in Th17 cells in the colon and the increased severity of colitis in Trif</a:t>
            </a:r>
            <a:r>
              <a:rPr lang="en-US" altLang="en-US" sz="1400" baseline="30000" dirty="0" smtClean="0">
                <a:latin typeface="+mn-lt"/>
              </a:rPr>
              <a:t>LPS2</a:t>
            </a:r>
            <a:r>
              <a:rPr lang="en-US" altLang="en-US" sz="1400" baseline="0" dirty="0" smtClean="0">
                <a:latin typeface="+mn-lt"/>
              </a:rPr>
              <a:t> mice.  </a:t>
            </a:r>
          </a:p>
          <a:p>
            <a:endParaRPr lang="en-US" altLang="en-US" sz="1400" dirty="0">
              <a:latin typeface="+mn-lt"/>
            </a:endParaRPr>
          </a:p>
          <a:p>
            <a:r>
              <a:rPr lang="en-US" altLang="en-US" sz="1400" dirty="0" smtClean="0">
                <a:latin typeface="+mn-lt"/>
              </a:rPr>
              <a:t>Treatment of Trif</a:t>
            </a:r>
            <a:r>
              <a:rPr lang="en-US" altLang="en-US" sz="1400" baseline="30000" dirty="0" smtClean="0">
                <a:latin typeface="+mn-lt"/>
              </a:rPr>
              <a:t>LPS2</a:t>
            </a:r>
            <a:r>
              <a:rPr lang="en-US" altLang="en-US" sz="1400" dirty="0" smtClean="0">
                <a:latin typeface="+mn-lt"/>
              </a:rPr>
              <a:t> mice with recombinant IL-27 preserved </a:t>
            </a:r>
            <a:r>
              <a:rPr lang="en-US" altLang="en-US" sz="1400" dirty="0">
                <a:latin typeface="+mn-lt"/>
              </a:rPr>
              <a:t>body weight of Trif</a:t>
            </a:r>
            <a:r>
              <a:rPr lang="en-US" altLang="en-US" sz="1400" baseline="30000" dirty="0">
                <a:latin typeface="+mn-lt"/>
              </a:rPr>
              <a:t>LPS2</a:t>
            </a:r>
            <a:r>
              <a:rPr lang="en-US" altLang="en-US" sz="1400" dirty="0">
                <a:latin typeface="+mn-lt"/>
              </a:rPr>
              <a:t> mice during colitis. Colonoscopy demonstrates that IL-27 treatment heals mucosal damage in Trif</a:t>
            </a:r>
            <a:r>
              <a:rPr lang="en-US" altLang="en-US" sz="1400" baseline="30000" dirty="0">
                <a:latin typeface="+mn-lt"/>
              </a:rPr>
              <a:t>LPS2</a:t>
            </a:r>
            <a:r>
              <a:rPr lang="en-US" altLang="en-US" sz="1400" dirty="0">
                <a:latin typeface="+mn-lt"/>
              </a:rPr>
              <a:t> mice. </a:t>
            </a:r>
            <a:r>
              <a:rPr lang="en-US" altLang="en-US" sz="1400" dirty="0" smtClean="0">
                <a:latin typeface="+mn-lt"/>
              </a:rPr>
              <a:t>       Histology </a:t>
            </a:r>
            <a:r>
              <a:rPr lang="en-US" altLang="en-US" sz="1400" dirty="0">
                <a:latin typeface="+mn-lt"/>
              </a:rPr>
              <a:t>shows consistent results with colonoscopy.</a:t>
            </a:r>
          </a:p>
          <a:p>
            <a:endParaRPr lang="en-US" altLang="en-US" sz="1400" dirty="0">
              <a:latin typeface="+mn-lt"/>
            </a:endParaRPr>
          </a:p>
          <a:p>
            <a:r>
              <a:rPr lang="en-US" altLang="en-US" sz="1400" dirty="0">
                <a:latin typeface="+mn-lt"/>
              </a:rPr>
              <a:t>When we examined lamina propria CD4+ T cells, IL-27 treated mice did not show </a:t>
            </a:r>
            <a:r>
              <a:rPr lang="en-US" altLang="en-US" sz="1400" dirty="0" err="1">
                <a:latin typeface="+mn-lt"/>
              </a:rPr>
              <a:t>IFNg</a:t>
            </a:r>
            <a:r>
              <a:rPr lang="en-US" altLang="en-US" sz="1400" dirty="0">
                <a:latin typeface="+mn-lt"/>
              </a:rPr>
              <a:t> expressing Th17 cells in the lamina propria. </a:t>
            </a:r>
          </a:p>
          <a:p>
            <a:endParaRPr lang="en-US" altLang="en-US" sz="1400" dirty="0">
              <a:latin typeface="+mn-lt"/>
            </a:endParaRPr>
          </a:p>
          <a:p>
            <a:r>
              <a:rPr lang="en-US" altLang="en-US" sz="1400" dirty="0">
                <a:latin typeface="+mn-lt"/>
              </a:rPr>
              <a:t>These results suggest that IL-27 regulates abnormal generation of </a:t>
            </a:r>
            <a:r>
              <a:rPr lang="en-US" altLang="en-US" sz="1400" dirty="0" err="1">
                <a:latin typeface="+mn-lt"/>
              </a:rPr>
              <a:t>IFNg</a:t>
            </a:r>
            <a:r>
              <a:rPr lang="en-US" altLang="en-US" sz="1400" dirty="0">
                <a:latin typeface="+mn-lt"/>
              </a:rPr>
              <a:t> expressing Th17 cells in the </a:t>
            </a:r>
            <a:r>
              <a:rPr lang="en-US" altLang="en-US" sz="1400" dirty="0" smtClean="0">
                <a:latin typeface="+mn-lt"/>
              </a:rPr>
              <a:t>colon </a:t>
            </a:r>
            <a:r>
              <a:rPr lang="en-US" altLang="en-US" sz="1400" dirty="0">
                <a:latin typeface="+mn-lt"/>
              </a:rPr>
              <a:t>which may be responsible for </a:t>
            </a:r>
            <a:r>
              <a:rPr lang="en-US" altLang="en-US" sz="1400" dirty="0" smtClean="0">
                <a:latin typeface="+mn-lt"/>
              </a:rPr>
              <a:t>the severity of </a:t>
            </a:r>
            <a:r>
              <a:rPr lang="en-US" altLang="en-US" sz="1400" dirty="0">
                <a:latin typeface="+mn-lt"/>
              </a:rPr>
              <a:t>mucosal </a:t>
            </a:r>
            <a:r>
              <a:rPr lang="en-US" altLang="en-US" sz="1400" dirty="0" smtClean="0">
                <a:latin typeface="+mn-lt"/>
              </a:rPr>
              <a:t>inflammation.</a:t>
            </a:r>
            <a:endParaRPr lang="en-US" altLang="en-US" sz="1400" dirty="0">
              <a:latin typeface="+mn-lt"/>
            </a:endParaRPr>
          </a:p>
        </p:txBody>
      </p:sp>
    </p:spTree>
    <p:extLst>
      <p:ext uri="{BB962C8B-B14F-4D97-AF65-F5344CB8AC3E}">
        <p14:creationId xmlns:p14="http://schemas.microsoft.com/office/powerpoint/2010/main" val="11071058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effectLst/>
                <a:latin typeface="+mn-lt"/>
                <a:ea typeface="+mn-ea"/>
                <a:cs typeface="+mn-cs"/>
              </a:rPr>
              <a:t>In the mouse model, the underlying mechanism involves impaired expression of IL-27 by macrophages and defective type I IFN signaling and following activation of STAT1 in T cells.</a:t>
            </a:r>
            <a:r>
              <a:rPr lang="en-US" sz="1400" dirty="0" smtClean="0">
                <a:effectLst/>
                <a:latin typeface="+mn-lt"/>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4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300" kern="1200" dirty="0" smtClean="0">
                <a:solidFill>
                  <a:schemeClr val="tx1"/>
                </a:solidFill>
                <a:effectLst/>
                <a:latin typeface="+mn-lt"/>
                <a:ea typeface="+mn-ea"/>
                <a:cs typeface="+mn-cs"/>
              </a:rPr>
              <a:t>We tried to determine whether any of these pathways are also defective in human IBD. In our GWAS analysis, TRIF variants themselves were not associated with IBD susceptibility, but identified three SNPs associated with CD susceptibility that encoded </a:t>
            </a:r>
            <a:r>
              <a:rPr lang="en-US" sz="1300" i="1" kern="1200" dirty="0" smtClean="0">
                <a:solidFill>
                  <a:schemeClr val="tx1"/>
                </a:solidFill>
                <a:effectLst/>
                <a:latin typeface="+mn-lt"/>
                <a:ea typeface="+mn-ea"/>
                <a:cs typeface="+mn-cs"/>
              </a:rPr>
              <a:t>IL27</a:t>
            </a:r>
            <a:r>
              <a:rPr lang="en-US" sz="1300" kern="1200" dirty="0" smtClean="0">
                <a:solidFill>
                  <a:schemeClr val="tx1"/>
                </a:solidFill>
                <a:effectLst/>
                <a:latin typeface="+mn-lt"/>
                <a:ea typeface="+mn-ea"/>
                <a:cs typeface="+mn-cs"/>
              </a:rPr>
              <a:t>, </a:t>
            </a:r>
            <a:r>
              <a:rPr lang="en-US" sz="1300" i="1" kern="1200" dirty="0" smtClean="0">
                <a:solidFill>
                  <a:schemeClr val="tx1"/>
                </a:solidFill>
                <a:effectLst/>
                <a:latin typeface="+mn-lt"/>
                <a:ea typeface="+mn-ea"/>
                <a:cs typeface="+mn-cs"/>
              </a:rPr>
              <a:t>IFNAR</a:t>
            </a:r>
            <a:r>
              <a:rPr lang="en-US" sz="1300" kern="1200" dirty="0" smtClean="0">
                <a:solidFill>
                  <a:schemeClr val="tx1"/>
                </a:solidFill>
                <a:effectLst/>
                <a:latin typeface="+mn-lt"/>
                <a:ea typeface="+mn-ea"/>
                <a:cs typeface="+mn-cs"/>
              </a:rPr>
              <a:t>, and </a:t>
            </a:r>
            <a:r>
              <a:rPr lang="en-US" sz="1300" i="1" kern="1200" dirty="0" smtClean="0">
                <a:solidFill>
                  <a:schemeClr val="tx1"/>
                </a:solidFill>
                <a:effectLst/>
                <a:latin typeface="+mn-lt"/>
                <a:ea typeface="+mn-ea"/>
                <a:cs typeface="+mn-cs"/>
              </a:rPr>
              <a:t>STAT1</a:t>
            </a:r>
            <a:r>
              <a:rPr lang="en-US" sz="1300" kern="1200" dirty="0" smtClean="0">
                <a:solidFill>
                  <a:schemeClr val="tx1"/>
                </a:solidFill>
                <a:effectLst/>
                <a:latin typeface="+mn-lt"/>
                <a:ea typeface="+mn-ea"/>
                <a:cs typeface="+mn-cs"/>
              </a:rPr>
              <a:t> genes, all of which are within TRIF-mediated regulatory pathways of Th17 cells.</a:t>
            </a:r>
            <a:r>
              <a:rPr lang="en-US" sz="1300" dirty="0" smtClean="0">
                <a:effectLst/>
                <a:latin typeface="+mn-lt"/>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300" kern="1200" dirty="0" smtClean="0">
              <a:solidFill>
                <a:schemeClr val="tx1"/>
              </a:solidFill>
              <a:effectLst/>
              <a:latin typeface="+mn-lt"/>
              <a:ea typeface="+mn-ea"/>
              <a:cs typeface="+mn-cs"/>
            </a:endParaRPr>
          </a:p>
          <a:p>
            <a:r>
              <a:rPr lang="en-US" sz="1300" kern="1200" dirty="0" smtClean="0">
                <a:solidFill>
                  <a:schemeClr val="tx1"/>
                </a:solidFill>
                <a:effectLst/>
                <a:latin typeface="+mn-lt"/>
                <a:ea typeface="+mn-ea"/>
                <a:cs typeface="+mn-cs"/>
              </a:rPr>
              <a:t>TRIF induces </a:t>
            </a:r>
            <a:r>
              <a:rPr lang="ja-JP" altLang="en-US" sz="1300" b="1" kern="1200" dirty="0" smtClean="0">
                <a:solidFill>
                  <a:schemeClr val="tx1"/>
                </a:solidFill>
                <a:effectLst/>
                <a:latin typeface="+mn-lt"/>
                <a:ea typeface="+mn-ea"/>
                <a:cs typeface="+mn-cs"/>
              </a:rPr>
              <a:t>① </a:t>
            </a:r>
            <a:r>
              <a:rPr lang="en-US" sz="1300" kern="1200" dirty="0" smtClean="0">
                <a:solidFill>
                  <a:schemeClr val="tx1"/>
                </a:solidFill>
                <a:effectLst/>
                <a:latin typeface="+mn-lt"/>
                <a:ea typeface="+mn-ea"/>
                <a:cs typeface="+mn-cs"/>
              </a:rPr>
              <a:t>IL27 and </a:t>
            </a:r>
            <a:r>
              <a:rPr lang="ja-JP" altLang="en-US" sz="1300" b="1" kern="1200" dirty="0" smtClean="0">
                <a:solidFill>
                  <a:schemeClr val="tx1"/>
                </a:solidFill>
                <a:effectLst/>
                <a:latin typeface="+mn-lt"/>
                <a:ea typeface="+mn-ea"/>
                <a:cs typeface="+mn-cs"/>
              </a:rPr>
              <a:t>② </a:t>
            </a:r>
            <a:r>
              <a:rPr lang="en-US" sz="1300" kern="1200" dirty="0" smtClean="0">
                <a:solidFill>
                  <a:schemeClr val="tx1"/>
                </a:solidFill>
                <a:effectLst/>
                <a:latin typeface="+mn-lt"/>
                <a:ea typeface="+mn-ea"/>
                <a:cs typeface="+mn-cs"/>
              </a:rPr>
              <a:t>type I IFNs in APCs in response to commensal bacteria. Both IL27 and type I IFNs induce </a:t>
            </a:r>
            <a:r>
              <a:rPr lang="ja-JP" altLang="en-US" sz="1300" b="1" kern="1200" dirty="0" smtClean="0">
                <a:solidFill>
                  <a:schemeClr val="tx1"/>
                </a:solidFill>
                <a:effectLst/>
                <a:latin typeface="+mn-lt"/>
                <a:ea typeface="+mn-ea"/>
                <a:cs typeface="+mn-cs"/>
              </a:rPr>
              <a:t>③ </a:t>
            </a:r>
            <a:r>
              <a:rPr lang="en-US" sz="1300" kern="1200" dirty="0" smtClean="0">
                <a:solidFill>
                  <a:schemeClr val="tx1"/>
                </a:solidFill>
                <a:effectLst/>
                <a:latin typeface="+mn-lt"/>
                <a:ea typeface="+mn-ea"/>
                <a:cs typeface="+mn-cs"/>
              </a:rPr>
              <a:t>STAT1 activation in T cells. </a:t>
            </a:r>
          </a:p>
          <a:p>
            <a:r>
              <a:rPr lang="en-US" sz="1300" kern="1200" dirty="0" smtClean="0">
                <a:solidFill>
                  <a:schemeClr val="tx1"/>
                </a:solidFill>
                <a:effectLst/>
                <a:latin typeface="+mn-lt"/>
                <a:ea typeface="+mn-ea"/>
                <a:cs typeface="+mn-cs"/>
              </a:rPr>
              <a:t>IL27 directly blocks Th17 cell plasticity through transcriptional regulation and indirectly through STAT1 activation. </a:t>
            </a:r>
            <a:r>
              <a:rPr lang="en-US" sz="1300" kern="1200" baseline="0" dirty="0" smtClean="0">
                <a:solidFill>
                  <a:schemeClr val="tx1"/>
                </a:solidFill>
                <a:effectLst/>
                <a:latin typeface="+mn-lt"/>
                <a:ea typeface="+mn-ea"/>
                <a:cs typeface="+mn-cs"/>
              </a:rPr>
              <a:t>  </a:t>
            </a:r>
            <a:r>
              <a:rPr lang="en-US" sz="1300" kern="1200" dirty="0" smtClean="0">
                <a:solidFill>
                  <a:schemeClr val="tx1"/>
                </a:solidFill>
                <a:effectLst/>
                <a:latin typeface="+mn-lt"/>
                <a:ea typeface="+mn-ea"/>
                <a:cs typeface="+mn-cs"/>
              </a:rPr>
              <a:t>In the presence of STAT3 (also induced by IL27) in Th17 cells, IL27 and IFNAR individually induce IL10. </a:t>
            </a:r>
            <a:r>
              <a:rPr lang="en-US" sz="1300" kern="1200" baseline="0" dirty="0" smtClean="0">
                <a:solidFill>
                  <a:schemeClr val="tx1"/>
                </a:solidFill>
                <a:effectLst/>
                <a:latin typeface="+mn-lt"/>
                <a:ea typeface="+mn-ea"/>
                <a:cs typeface="+mn-cs"/>
              </a:rPr>
              <a:t>   </a:t>
            </a:r>
            <a:r>
              <a:rPr lang="en-US" sz="1300" kern="1200" dirty="0" smtClean="0">
                <a:solidFill>
                  <a:schemeClr val="tx1"/>
                </a:solidFill>
                <a:effectLst/>
                <a:latin typeface="+mn-lt"/>
                <a:ea typeface="+mn-ea"/>
                <a:cs typeface="+mn-cs"/>
              </a:rPr>
              <a:t>Therefore, Impairment of TRIF signaling amplifies Th17 cell generation and plasticity in patients with CD.</a:t>
            </a:r>
            <a:endParaRPr lang="en-US" sz="13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5ABB054-87EA-BE46-90B7-4FCAAD33F170}" type="slidenum">
              <a:rPr lang="en-US" smtClean="0"/>
              <a:t>29</a:t>
            </a:fld>
            <a:endParaRPr lang="en-US"/>
          </a:p>
        </p:txBody>
      </p:sp>
    </p:spTree>
    <p:extLst>
      <p:ext uri="{BB962C8B-B14F-4D97-AF65-F5344CB8AC3E}">
        <p14:creationId xmlns:p14="http://schemas.microsoft.com/office/powerpoint/2010/main" val="1625502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p:cNvSpPr>
          <p:nvPr>
            <p:ph type="sldImg"/>
          </p:nvPr>
        </p:nvSpPr>
        <p:spPr bwMode="auto">
          <a:xfrm>
            <a:off x="1371600" y="1143000"/>
            <a:ext cx="4114800" cy="308610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7891"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400" noProof="1" smtClean="0">
                <a:latin typeface="+mn-lt"/>
                <a:ea typeface="ＭＳ 明朝" charset="0"/>
                <a:cs typeface="ＭＳ 明朝" charset="0"/>
              </a:rPr>
              <a:t>So, how are microorganisms recognized? </a:t>
            </a:r>
          </a:p>
          <a:p>
            <a:r>
              <a:rPr lang="en-US" sz="1400" noProof="1" smtClean="0">
                <a:latin typeface="+mn-lt"/>
                <a:ea typeface="ＭＳ 明朝" charset="0"/>
                <a:cs typeface="ＭＳ 明朝" charset="0"/>
              </a:rPr>
              <a:t>It is mainly mediated by groups of receptors, called pattern recognition receptors, that detect pathogen associated molecular patterns. </a:t>
            </a:r>
            <a:endParaRPr sz="1400" noProof="1">
              <a:latin typeface="+mn-lt"/>
              <a:ea typeface="ＭＳ 明朝" charset="0"/>
              <a:cs typeface="ＭＳ 明朝" charset="0"/>
            </a:endParaRPr>
          </a:p>
          <a:p>
            <a:endParaRPr sz="1400" noProof="1">
              <a:latin typeface="+mn-lt"/>
              <a:ea typeface="ＭＳ 明朝" charset="0"/>
              <a:cs typeface="ＭＳ 明朝" charset="0"/>
            </a:endParaRPr>
          </a:p>
          <a:p>
            <a:r>
              <a:rPr lang="en-US" sz="1400" noProof="1" smtClean="0">
                <a:latin typeface="+mn-lt"/>
                <a:ea typeface="ＭＳ 明朝" charset="0"/>
                <a:cs typeface="ＭＳ 明朝" charset="0"/>
              </a:rPr>
              <a:t>The pattern recognition receptors</a:t>
            </a:r>
            <a:r>
              <a:rPr sz="1400" noProof="1" smtClean="0">
                <a:latin typeface="+mn-lt"/>
                <a:ea typeface="ＭＳ 明朝" charset="0"/>
                <a:cs typeface="ＭＳ 明朝" charset="0"/>
              </a:rPr>
              <a:t> include </a:t>
            </a:r>
            <a:r>
              <a:rPr sz="1400" noProof="1">
                <a:latin typeface="+mn-lt"/>
                <a:ea typeface="ＭＳ 明朝" charset="0"/>
                <a:cs typeface="ＭＳ 明朝" charset="0"/>
              </a:rPr>
              <a:t>TLRs, </a:t>
            </a:r>
            <a:r>
              <a:rPr sz="1400" noProof="1" smtClean="0">
                <a:latin typeface="+mn-lt"/>
                <a:ea typeface="ＭＳ 明朝" charset="0"/>
                <a:cs typeface="ＭＳ 明朝" charset="0"/>
              </a:rPr>
              <a:t>NLRs</a:t>
            </a:r>
            <a:r>
              <a:rPr sz="1400" noProof="1">
                <a:latin typeface="+mn-lt"/>
                <a:ea typeface="ＭＳ 明朝" charset="0"/>
                <a:cs typeface="ＭＳ 明朝" charset="0"/>
              </a:rPr>
              <a:t>, </a:t>
            </a:r>
            <a:r>
              <a:rPr lang="en-US" sz="1400" noProof="1" smtClean="0">
                <a:latin typeface="+mn-lt"/>
                <a:ea typeface="ＭＳ 明朝" charset="0"/>
                <a:cs typeface="ＭＳ 明朝" charset="0"/>
              </a:rPr>
              <a:t>and </a:t>
            </a:r>
            <a:r>
              <a:rPr sz="1400" noProof="1" smtClean="0">
                <a:latin typeface="+mn-lt"/>
                <a:ea typeface="ＭＳ 明朝" charset="0"/>
                <a:cs typeface="ＭＳ 明朝" charset="0"/>
              </a:rPr>
              <a:t>C</a:t>
            </a:r>
            <a:r>
              <a:rPr sz="1400" noProof="1">
                <a:latin typeface="+mn-lt"/>
                <a:ea typeface="ＭＳ 明朝" charset="0"/>
                <a:cs typeface="ＭＳ 明朝" charset="0"/>
              </a:rPr>
              <a:t>-type </a:t>
            </a:r>
            <a:r>
              <a:rPr sz="1400" noProof="1" smtClean="0">
                <a:latin typeface="+mn-lt"/>
                <a:ea typeface="ＭＳ 明朝" charset="0"/>
                <a:cs typeface="ＭＳ 明朝" charset="0"/>
              </a:rPr>
              <a:t>lectins</a:t>
            </a:r>
            <a:r>
              <a:rPr lang="en-US" sz="1400" noProof="1" smtClean="0">
                <a:latin typeface="+mn-lt"/>
                <a:ea typeface="ＭＳ 明朝" charset="0"/>
                <a:cs typeface="ＭＳ 明朝" charset="0"/>
              </a:rPr>
              <a:t>. There are other types of pattern recognition receptors that detect viruses which I am not going to talk about today. </a:t>
            </a:r>
          </a:p>
          <a:p>
            <a:endParaRPr lang="en-US" sz="1400" noProof="1" smtClean="0">
              <a:latin typeface="+mn-lt"/>
              <a:ea typeface="ＭＳ 明朝" charset="0"/>
              <a:cs typeface="ＭＳ 明朝" charset="0"/>
            </a:endParaRPr>
          </a:p>
          <a:p>
            <a:r>
              <a:rPr lang="en-US" sz="1400" noProof="1" smtClean="0">
                <a:latin typeface="+mn-lt"/>
                <a:ea typeface="ＭＳ 明朝" charset="0"/>
                <a:cs typeface="ＭＳ 明朝" charset="0"/>
              </a:rPr>
              <a:t>Each PRR detects different parts of microorganisms and induces unique signaling pathways in the cells. </a:t>
            </a:r>
          </a:p>
          <a:p>
            <a:endParaRPr lang="en-US" sz="1400" noProof="1" smtClean="0">
              <a:latin typeface="+mn-lt"/>
              <a:ea typeface="ＭＳ 明朝" charset="0"/>
              <a:cs typeface="ＭＳ 明朝" charset="0"/>
            </a:endParaRPr>
          </a:p>
          <a:p>
            <a:r>
              <a:rPr lang="en-US" sz="1400" noProof="1" smtClean="0">
                <a:latin typeface="+mn-lt"/>
                <a:ea typeface="ＭＳ 明朝" charset="0"/>
                <a:cs typeface="ＭＳ 明朝" charset="0"/>
              </a:rPr>
              <a:t>Among these PRRs,</a:t>
            </a:r>
            <a:r>
              <a:rPr sz="1400" noProof="1" smtClean="0">
                <a:latin typeface="+mn-lt"/>
                <a:ea typeface="ＭＳ 明朝" charset="0"/>
                <a:cs typeface="ＭＳ 明朝" charset="0"/>
              </a:rPr>
              <a:t> </a:t>
            </a:r>
            <a:r>
              <a:rPr sz="1400" noProof="1">
                <a:latin typeface="+mn-lt"/>
                <a:ea typeface="ＭＳ 明朝" charset="0"/>
                <a:cs typeface="ＭＳ 明朝" charset="0"/>
              </a:rPr>
              <a:t>TLR is the major PRR in intestinal mucosa. </a:t>
            </a:r>
            <a:endParaRPr lang="en-US" sz="1400" dirty="0">
              <a:latin typeface="+mn-lt"/>
              <a:ea typeface="ＭＳ 明朝" charset="0"/>
              <a:cs typeface="ＭＳ 明朝" charset="0"/>
            </a:endParaRPr>
          </a:p>
        </p:txBody>
      </p:sp>
    </p:spTree>
    <p:extLst>
      <p:ext uri="{BB962C8B-B14F-4D97-AF65-F5344CB8AC3E}">
        <p14:creationId xmlns:p14="http://schemas.microsoft.com/office/powerpoint/2010/main" val="2049607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So, what are the IFN-g(+)Th17 cells? How they differ from conventional Th17 cells? </a:t>
            </a:r>
            <a:r>
              <a:rPr lang="en-US" sz="1400" baseline="0" dirty="0" smtClean="0"/>
              <a:t>    </a:t>
            </a:r>
            <a:r>
              <a:rPr lang="en-US" sz="1400" dirty="0" smtClean="0"/>
              <a:t>To answer</a:t>
            </a:r>
            <a:r>
              <a:rPr lang="en-US" sz="1400" baseline="0" dirty="0" smtClean="0"/>
              <a:t> this question, we used IFN-g/IL-17A double reporter mice. Peritoneal macrophages from WT mice were co-cultured with native T cells from IFN-g/IL-17A double reporter mice in the presence of Cecal bacterial antigen. </a:t>
            </a:r>
          </a:p>
          <a:p>
            <a:r>
              <a:rPr lang="en-US" sz="1400" baseline="0" dirty="0" smtClean="0"/>
              <a:t>After three days, T cells were separated into Th1, IFN-g(+)Th17 cells, and conventional Th17 cells by sorting.     These Th cell subsets were subjected to microarray analysis. </a:t>
            </a:r>
          </a:p>
          <a:p>
            <a:r>
              <a:rPr lang="en-US" sz="1400" b="0" i="0" u="none" strike="noStrike" kern="1200" baseline="0" dirty="0" smtClean="0">
                <a:solidFill>
                  <a:schemeClr val="tx1"/>
                </a:solidFill>
                <a:latin typeface="+mn-lt"/>
                <a:ea typeface="+mn-ea"/>
                <a:cs typeface="+mn-cs"/>
              </a:rPr>
              <a:t>Based on the clustering, 16 altered genes in </a:t>
            </a:r>
            <a:r>
              <a:rPr lang="en-US" sz="1400" baseline="0" dirty="0" smtClean="0"/>
              <a:t>IFN-g(+)Th17 cells </a:t>
            </a:r>
            <a:r>
              <a:rPr lang="en-US" sz="1400" b="0" i="0" u="none" strike="noStrike" kern="1200" baseline="0" dirty="0" smtClean="0">
                <a:solidFill>
                  <a:schemeClr val="tx1"/>
                </a:solidFill>
                <a:latin typeface="+mn-lt"/>
                <a:ea typeface="+mn-ea"/>
                <a:cs typeface="+mn-cs"/>
              </a:rPr>
              <a:t>were found to be cytokine or chemokine receptors that include upregulation of Ccr9 and downregulation of Ifnar2 and IL-10r. </a:t>
            </a:r>
            <a:r>
              <a:rPr lang="en-US" sz="1400" baseline="0" dirty="0" smtClean="0"/>
              <a:t> </a:t>
            </a:r>
          </a:p>
          <a:p>
            <a:r>
              <a:rPr lang="en-US" sz="1400" baseline="0" dirty="0" smtClean="0"/>
              <a:t>Expression of Ccr9 is associated with infiltration into the small intestine. Ifnar2 is one of the key components of TRIF-dependent Th17 cell regulation. </a:t>
            </a:r>
          </a:p>
          <a:p>
            <a:r>
              <a:rPr lang="en-US" sz="1400" baseline="0" dirty="0" smtClean="0"/>
              <a:t>And the expression of IL-10r is associated with self regulatory mechanism of inflammation.  </a:t>
            </a:r>
            <a:endParaRPr lang="en-US" sz="1400" dirty="0"/>
          </a:p>
        </p:txBody>
      </p:sp>
      <p:sp>
        <p:nvSpPr>
          <p:cNvPr id="4" name="Slide Number Placeholder 3"/>
          <p:cNvSpPr>
            <a:spLocks noGrp="1"/>
          </p:cNvSpPr>
          <p:nvPr>
            <p:ph type="sldNum" sz="quarter" idx="10"/>
          </p:nvPr>
        </p:nvSpPr>
        <p:spPr/>
        <p:txBody>
          <a:bodyPr/>
          <a:lstStyle/>
          <a:p>
            <a:fld id="{F7FB994B-A066-814F-A1EE-1B62B9B50D43}" type="slidenum">
              <a:rPr lang="en-US" smtClean="0"/>
              <a:t>30</a:t>
            </a:fld>
            <a:endParaRPr lang="en-US"/>
          </a:p>
        </p:txBody>
      </p:sp>
    </p:spTree>
    <p:extLst>
      <p:ext uri="{BB962C8B-B14F-4D97-AF65-F5344CB8AC3E}">
        <p14:creationId xmlns:p14="http://schemas.microsoft.com/office/powerpoint/2010/main" val="5796396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Next we addressed inflammatory capacity of these Th subsets by transferring these cells to RAG1-/- mice. </a:t>
            </a:r>
          </a:p>
          <a:p>
            <a:endParaRPr lang="en-US" sz="1400" dirty="0" smtClean="0"/>
          </a:p>
          <a:p>
            <a:r>
              <a:rPr lang="en-US" sz="1400" dirty="0" smtClean="0"/>
              <a:t>After four weeks, mice that received IFN-g(+)Th17 cells developed most severe colitis compared</a:t>
            </a:r>
            <a:r>
              <a:rPr lang="en-US" sz="1400" baseline="0" dirty="0" smtClean="0"/>
              <a:t> to mice that received other types of cells. </a:t>
            </a:r>
          </a:p>
          <a:p>
            <a:r>
              <a:rPr lang="en-US" sz="1400" baseline="0" dirty="0" smtClean="0"/>
              <a:t>Interestingly, </a:t>
            </a:r>
            <a:r>
              <a:rPr lang="en-US" sz="1400" dirty="0" smtClean="0"/>
              <a:t>IFN-g(+)Th17 cells induced severe inflammation in the ileum which was not seen in mice that</a:t>
            </a:r>
            <a:r>
              <a:rPr lang="en-US" sz="1400" baseline="0" dirty="0" smtClean="0"/>
              <a:t> received other types of cells.</a:t>
            </a:r>
          </a:p>
          <a:p>
            <a:endParaRPr lang="en-US" sz="1400" baseline="0" dirty="0" smtClean="0"/>
          </a:p>
          <a:p>
            <a:r>
              <a:rPr lang="en-US" sz="1400" baseline="0" dirty="0" smtClean="0"/>
              <a:t>Therefore, IFN-g(+)Th17 cells may have strong inflammatory capacity especially in the ileum. </a:t>
            </a:r>
            <a:r>
              <a:rPr lang="en-US" sz="1400" dirty="0" smtClean="0"/>
              <a:t> </a:t>
            </a:r>
            <a:endParaRPr lang="en-US" sz="1400" dirty="0"/>
          </a:p>
        </p:txBody>
      </p:sp>
      <p:sp>
        <p:nvSpPr>
          <p:cNvPr id="4" name="Slide Number Placeholder 3"/>
          <p:cNvSpPr>
            <a:spLocks noGrp="1"/>
          </p:cNvSpPr>
          <p:nvPr>
            <p:ph type="sldNum" sz="quarter" idx="10"/>
          </p:nvPr>
        </p:nvSpPr>
        <p:spPr/>
        <p:txBody>
          <a:bodyPr/>
          <a:lstStyle/>
          <a:p>
            <a:fld id="{F7FB994B-A066-814F-A1EE-1B62B9B50D43}" type="slidenum">
              <a:rPr lang="en-US" smtClean="0"/>
              <a:t>31</a:t>
            </a:fld>
            <a:endParaRPr lang="en-US"/>
          </a:p>
        </p:txBody>
      </p:sp>
    </p:spTree>
    <p:extLst>
      <p:ext uri="{BB962C8B-B14F-4D97-AF65-F5344CB8AC3E}">
        <p14:creationId xmlns:p14="http://schemas.microsoft.com/office/powerpoint/2010/main" val="4136790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FB994B-A066-814F-A1EE-1B62B9B50D43}" type="slidenum">
              <a:rPr lang="en-US" smtClean="0"/>
              <a:t>32</a:t>
            </a:fld>
            <a:endParaRPr lang="en-US"/>
          </a:p>
        </p:txBody>
      </p:sp>
    </p:spTree>
    <p:extLst>
      <p:ext uri="{BB962C8B-B14F-4D97-AF65-F5344CB8AC3E}">
        <p14:creationId xmlns:p14="http://schemas.microsoft.com/office/powerpoint/2010/main" val="20954263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89E3DB-4A84-684F-971C-C04B77A7BC6B}" type="slidenum">
              <a:rPr lang="en-US"/>
              <a:pPr/>
              <a:t>33</a:t>
            </a:fld>
            <a:endParaRPr lang="en-US"/>
          </a:p>
        </p:txBody>
      </p:sp>
      <p:sp>
        <p:nvSpPr>
          <p:cNvPr id="99330" name="Rectangle 2"/>
          <p:cNvSpPr>
            <a:spLocks noGrp="1" noRot="1" noChangeAspect="1" noChangeArrowheads="1" noTextEdit="1"/>
          </p:cNvSpPr>
          <p:nvPr>
            <p:ph type="sldImg"/>
          </p:nvPr>
        </p:nvSpPr>
        <p:spPr>
          <a:xfrm>
            <a:off x="1371600" y="1143000"/>
            <a:ext cx="4114800" cy="3086100"/>
          </a:xfrm>
          <a:ln/>
          <a:extLst>
            <a:ext uri="{FAA26D3D-D897-4be2-8F04-BA451C77F1D7}">
              <ma14:placeholderFlag xmlns:ma14="http://schemas.microsoft.com/office/mac/drawingml/2011/main" val="1"/>
            </a:ext>
          </a:extLst>
        </p:spPr>
      </p:sp>
      <p:sp>
        <p:nvSpPr>
          <p:cNvPr id="99331" name="Rectangle 3"/>
          <p:cNvSpPr>
            <a:spLocks noGrp="1" noChangeArrowheads="1"/>
          </p:cNvSpPr>
          <p:nvPr>
            <p:ph type="body" idx="1"/>
          </p:nvPr>
        </p:nvSpPr>
        <p:spPr/>
        <p:txBody>
          <a:bodyPr/>
          <a:lstStyle/>
          <a:p>
            <a:r>
              <a:rPr lang="en-US" sz="1400" dirty="0" smtClean="0">
                <a:solidFill>
                  <a:srgbClr val="000000"/>
                </a:solidFill>
                <a:latin typeface="+mn-lt"/>
              </a:rPr>
              <a:t>To further summarize today’s talk. </a:t>
            </a:r>
            <a:endParaRPr lang="en-US" sz="1400" dirty="0">
              <a:solidFill>
                <a:srgbClr val="000000"/>
              </a:solidFill>
              <a:latin typeface="+mn-lt"/>
            </a:endParaRPr>
          </a:p>
          <a:p>
            <a:endParaRPr lang="en-US" sz="1400" dirty="0">
              <a:solidFill>
                <a:srgbClr val="000000"/>
              </a:solidFill>
              <a:latin typeface="+mn-lt"/>
            </a:endParaRPr>
          </a:p>
          <a:p>
            <a:r>
              <a:rPr lang="en-US" sz="1400" dirty="0" smtClean="0">
                <a:solidFill>
                  <a:srgbClr val="000000"/>
                </a:solidFill>
                <a:latin typeface="+mn-lt"/>
              </a:rPr>
              <a:t>Upon recognition of bacteria, either pathogens or commensals, </a:t>
            </a:r>
            <a:r>
              <a:rPr lang="en-US" sz="1400" dirty="0">
                <a:solidFill>
                  <a:srgbClr val="000000"/>
                </a:solidFill>
                <a:latin typeface="+mn-lt"/>
              </a:rPr>
              <a:t>TRIF signaling </a:t>
            </a:r>
            <a:r>
              <a:rPr lang="en-US" sz="1400" dirty="0" smtClean="0">
                <a:solidFill>
                  <a:srgbClr val="000000"/>
                </a:solidFill>
                <a:latin typeface="+mn-lt"/>
              </a:rPr>
              <a:t>is induced by TLR4 activation in antigen-presenting cells. </a:t>
            </a:r>
          </a:p>
          <a:p>
            <a:endParaRPr lang="en-US" sz="1400" smtClean="0">
              <a:solidFill>
                <a:srgbClr val="000000"/>
              </a:solidFill>
              <a:latin typeface="+mn-lt"/>
            </a:endParaRPr>
          </a:p>
          <a:p>
            <a:r>
              <a:rPr lang="en-US" sz="1400" smtClean="0">
                <a:solidFill>
                  <a:srgbClr val="000000"/>
                </a:solidFill>
                <a:latin typeface="+mn-lt"/>
              </a:rPr>
              <a:t>This </a:t>
            </a:r>
            <a:r>
              <a:rPr lang="en-US" sz="1400" dirty="0" smtClean="0">
                <a:solidFill>
                  <a:srgbClr val="000000"/>
                </a:solidFill>
                <a:latin typeface="+mn-lt"/>
              </a:rPr>
              <a:t>leads to multiple gene induction that is mainly regulated by Type I IFNs, which balances generation of Th1 and Th17 cells by suppressing Th17 cell differentiation.  </a:t>
            </a:r>
            <a:endParaRPr lang="en-US" sz="1400" dirty="0">
              <a:solidFill>
                <a:srgbClr val="000000"/>
              </a:solidFill>
              <a:latin typeface="+mn-lt"/>
            </a:endParaRPr>
          </a:p>
          <a:p>
            <a:endParaRPr lang="en-US" sz="1400" dirty="0" smtClean="0">
              <a:solidFill>
                <a:srgbClr val="000000"/>
              </a:solidFill>
              <a:latin typeface="+mn-lt"/>
            </a:endParaRPr>
          </a:p>
          <a:p>
            <a:r>
              <a:rPr lang="en-US" sz="1400" dirty="0" smtClean="0">
                <a:solidFill>
                  <a:srgbClr val="000000"/>
                </a:solidFill>
                <a:latin typeface="+mn-lt"/>
              </a:rPr>
              <a:t>Without proper TRIF signaling, more Th17 cells are generated due to the lack of type I IFN-mediated regulation of Th cell differentiation. This may cause an imbalance of Th1 and Th17 cells which results in impaired host resistance to infection and exacerbation of inflammation.  </a:t>
            </a:r>
            <a:endParaRPr lang="en-US" sz="1400" dirty="0">
              <a:solidFill>
                <a:srgbClr val="000000"/>
              </a:solidFill>
              <a:latin typeface="+mn-lt"/>
            </a:endParaRPr>
          </a:p>
        </p:txBody>
      </p:sp>
    </p:spTree>
    <p:extLst>
      <p:ext uri="{BB962C8B-B14F-4D97-AF65-F5344CB8AC3E}">
        <p14:creationId xmlns:p14="http://schemas.microsoft.com/office/powerpoint/2010/main" val="1417340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AE73AC-8527-BA4B-9734-52BF2D5A3690}" type="slidenum">
              <a:rPr lang="en-US"/>
              <a:pPr/>
              <a:t>4</a:t>
            </a:fld>
            <a:endParaRPr lang="en-US"/>
          </a:p>
        </p:txBody>
      </p:sp>
      <p:sp>
        <p:nvSpPr>
          <p:cNvPr id="112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12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sz="1400" dirty="0">
                <a:latin typeface="+mn-lt"/>
              </a:rPr>
              <a:t>Most TLRs interact with </a:t>
            </a:r>
            <a:r>
              <a:rPr lang="en-US" sz="1400" dirty="0" smtClean="0">
                <a:latin typeface="+mn-lt"/>
              </a:rPr>
              <a:t>MyD88 </a:t>
            </a:r>
            <a:r>
              <a:rPr lang="en-US" sz="1400" dirty="0">
                <a:latin typeface="+mn-lt"/>
              </a:rPr>
              <a:t>to initiate signal transduction that results in activations of NF-</a:t>
            </a:r>
            <a:r>
              <a:rPr lang="en-US" sz="1400" dirty="0" err="1">
                <a:latin typeface="+mn-lt"/>
              </a:rPr>
              <a:t>kB</a:t>
            </a:r>
            <a:r>
              <a:rPr lang="en-US" sz="1400" dirty="0">
                <a:latin typeface="+mn-lt"/>
              </a:rPr>
              <a:t> and MAP kinases.  </a:t>
            </a:r>
          </a:p>
          <a:p>
            <a:endParaRPr lang="en-US" sz="1400" dirty="0">
              <a:latin typeface="+mn-lt"/>
            </a:endParaRPr>
          </a:p>
          <a:p>
            <a:r>
              <a:rPr lang="en-US" sz="1400" dirty="0">
                <a:latin typeface="+mn-lt"/>
              </a:rPr>
              <a:t>Only TLR3 and TLR4 </a:t>
            </a:r>
            <a:r>
              <a:rPr lang="en-US" sz="1400" dirty="0" smtClean="0">
                <a:latin typeface="+mn-lt"/>
              </a:rPr>
              <a:t>use an adaptor molecule, </a:t>
            </a:r>
            <a:r>
              <a:rPr lang="en-US" sz="1400" dirty="0">
                <a:latin typeface="+mn-lt"/>
              </a:rPr>
              <a:t>TRIF, although TLR4 also uses MyD88. TRIF induces a unique signaling pathway that results in IRF3 activation and type I IFN induction. It also induces NF-</a:t>
            </a:r>
            <a:r>
              <a:rPr lang="en-US" sz="1400" dirty="0" err="1">
                <a:latin typeface="+mn-lt"/>
              </a:rPr>
              <a:t>kB</a:t>
            </a:r>
            <a:r>
              <a:rPr lang="en-US" sz="1400" dirty="0">
                <a:latin typeface="+mn-lt"/>
              </a:rPr>
              <a:t> activation in late kinetics.  </a:t>
            </a:r>
          </a:p>
          <a:p>
            <a:endParaRPr lang="en-US" sz="1400" dirty="0">
              <a:latin typeface="+mn-lt"/>
            </a:endParaRPr>
          </a:p>
          <a:p>
            <a:r>
              <a:rPr lang="en-US" sz="1400" dirty="0">
                <a:latin typeface="+mn-lt"/>
              </a:rPr>
              <a:t>TLR3 recognizes </a:t>
            </a:r>
            <a:r>
              <a:rPr lang="en-US" sz="1400" dirty="0" err="1">
                <a:latin typeface="+mn-lt"/>
              </a:rPr>
              <a:t>dsRNA</a:t>
            </a:r>
            <a:r>
              <a:rPr lang="en-US" sz="1400" dirty="0">
                <a:latin typeface="+mn-lt"/>
              </a:rPr>
              <a:t>, and TLR4 recognizes Gram-negative bacterial </a:t>
            </a:r>
            <a:r>
              <a:rPr lang="en-US" sz="1400" dirty="0" smtClean="0">
                <a:latin typeface="+mn-lt"/>
              </a:rPr>
              <a:t>component, LPS. </a:t>
            </a:r>
          </a:p>
          <a:p>
            <a:endParaRPr lang="en-US" sz="1400" dirty="0">
              <a:latin typeface="+mn-lt"/>
            </a:endParaRPr>
          </a:p>
          <a:p>
            <a:r>
              <a:rPr lang="en-US" sz="1400" dirty="0">
                <a:latin typeface="+mn-lt"/>
              </a:rPr>
              <a:t>It is </a:t>
            </a:r>
            <a:r>
              <a:rPr lang="en-US" sz="1400" dirty="0" smtClean="0">
                <a:latin typeface="+mn-lt"/>
              </a:rPr>
              <a:t>still unknown </a:t>
            </a:r>
            <a:r>
              <a:rPr lang="en-US" sz="1400" dirty="0">
                <a:latin typeface="+mn-lt"/>
              </a:rPr>
              <a:t>why only TLR3 and TLR4 use </a:t>
            </a:r>
            <a:r>
              <a:rPr lang="en-US" sz="1400" dirty="0" smtClean="0">
                <a:latin typeface="+mn-lt"/>
              </a:rPr>
              <a:t>the TRIF pathway and we have studied the role of TRIF-dependent TLR signaling in the intestine.  </a:t>
            </a:r>
            <a:endParaRPr lang="en-US" sz="1400" dirty="0">
              <a:latin typeface="+mn-lt"/>
            </a:endParaRPr>
          </a:p>
        </p:txBody>
      </p:sp>
    </p:spTree>
    <p:extLst>
      <p:ext uri="{BB962C8B-B14F-4D97-AF65-F5344CB8AC3E}">
        <p14:creationId xmlns:p14="http://schemas.microsoft.com/office/powerpoint/2010/main" val="1694012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400" dirty="0" smtClean="0"/>
              <a:t>The distribution of innate immune cells in intestinal</a:t>
            </a:r>
            <a:r>
              <a:rPr lang="en-US" sz="1400" baseline="0" dirty="0" smtClean="0"/>
              <a:t> mucosa is unique per cell type. Dendritic cells are located throughout the crypt just behind the epithelial cells. </a:t>
            </a:r>
          </a:p>
          <a:p>
            <a:endParaRPr lang="en-US" sz="1400" baseline="0" dirty="0" smtClean="0"/>
          </a:p>
          <a:p>
            <a:r>
              <a:rPr lang="en-US" sz="1400" baseline="0" dirty="0" smtClean="0"/>
              <a:t>Macrophages are, on the other hand, mainly located at the bottom of the crypt. </a:t>
            </a:r>
          </a:p>
          <a:p>
            <a:endParaRPr lang="en-US" sz="1400" baseline="0" dirty="0" smtClean="0"/>
          </a:p>
          <a:p>
            <a:r>
              <a:rPr lang="en-US" sz="1400" baseline="0" dirty="0" smtClean="0"/>
              <a:t>The expression of TRIF is found in epithelial cells and lamina propria cells.   </a:t>
            </a:r>
            <a:endParaRPr lang="en-US" sz="1400" dirty="0"/>
          </a:p>
        </p:txBody>
      </p:sp>
      <p:sp>
        <p:nvSpPr>
          <p:cNvPr id="4" name="Slide Number Placeholder 3"/>
          <p:cNvSpPr>
            <a:spLocks noGrp="1"/>
          </p:cNvSpPr>
          <p:nvPr>
            <p:ph type="sldNum" sz="quarter" idx="10"/>
          </p:nvPr>
        </p:nvSpPr>
        <p:spPr/>
        <p:txBody>
          <a:bodyPr/>
          <a:lstStyle/>
          <a:p>
            <a:fld id="{F7FB994B-A066-814F-A1EE-1B62B9B50D43}" type="slidenum">
              <a:rPr lang="en-US" smtClean="0"/>
              <a:t>5</a:t>
            </a:fld>
            <a:endParaRPr lang="en-US"/>
          </a:p>
        </p:txBody>
      </p:sp>
    </p:spTree>
    <p:extLst>
      <p:ext uri="{BB962C8B-B14F-4D97-AF65-F5344CB8AC3E}">
        <p14:creationId xmlns:p14="http://schemas.microsoft.com/office/powerpoint/2010/main" val="1064644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400" kern="1200" dirty="0" smtClean="0">
                <a:solidFill>
                  <a:schemeClr val="tx1"/>
                </a:solidFill>
                <a:effectLst/>
                <a:latin typeface="+mn-lt"/>
                <a:ea typeface="+mn-ea"/>
                <a:cs typeface="+mn-cs"/>
              </a:rPr>
              <a:t>The human intestine is the largest mass of lymphoid tissue in our body, containing over 10^6 lymphocytes/g tissue. </a:t>
            </a:r>
          </a:p>
          <a:p>
            <a:endParaRPr lang="en-US" sz="1400" kern="1200" dirty="0" smtClean="0">
              <a:solidFill>
                <a:schemeClr val="tx1"/>
              </a:solidFill>
              <a:effectLst/>
              <a:latin typeface="+mn-lt"/>
              <a:ea typeface="+mn-ea"/>
              <a:cs typeface="+mn-cs"/>
            </a:endParaRPr>
          </a:p>
          <a:p>
            <a:r>
              <a:rPr lang="en-US" sz="1400" kern="1200" dirty="0" smtClean="0">
                <a:solidFill>
                  <a:schemeClr val="tx1"/>
                </a:solidFill>
                <a:effectLst/>
                <a:latin typeface="+mn-lt"/>
                <a:ea typeface="+mn-ea"/>
                <a:cs typeface="+mn-cs"/>
              </a:rPr>
              <a:t>Among them,</a:t>
            </a:r>
            <a:r>
              <a:rPr lang="en-US" sz="1400" kern="1200" baseline="0" dirty="0" smtClean="0">
                <a:solidFill>
                  <a:schemeClr val="tx1"/>
                </a:solidFill>
                <a:effectLst/>
                <a:latin typeface="+mn-lt"/>
                <a:ea typeface="+mn-ea"/>
                <a:cs typeface="+mn-cs"/>
              </a:rPr>
              <a:t> CD4+ Th cells are relatively abundant in intestinal lamina propria suggesting an importance of intestinal mucosa in Th cell homeostasis.   </a:t>
            </a:r>
            <a:endParaRPr lang="en-US" sz="14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7FB994B-A066-814F-A1EE-1B62B9B50D43}" type="slidenum">
              <a:rPr lang="en-US" smtClean="0"/>
              <a:t>6</a:t>
            </a:fld>
            <a:endParaRPr lang="en-US"/>
          </a:p>
        </p:txBody>
      </p:sp>
    </p:spTree>
    <p:extLst>
      <p:ext uri="{BB962C8B-B14F-4D97-AF65-F5344CB8AC3E}">
        <p14:creationId xmlns:p14="http://schemas.microsoft.com/office/powerpoint/2010/main" val="1462402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D0C6FF-F054-F34D-83DE-6414C8D19C9B}" type="slidenum">
              <a:rPr lang="en-US"/>
              <a:pPr/>
              <a:t>7</a:t>
            </a:fld>
            <a:endParaRPr lang="en-US"/>
          </a:p>
        </p:txBody>
      </p:sp>
      <p:sp>
        <p:nvSpPr>
          <p:cNvPr id="68610" name="Rectangle 1026"/>
          <p:cNvSpPr>
            <a:spLocks noGrp="1" noRot="1" noChangeAspect="1" noChangeArrowheads="1" noTextEdit="1"/>
          </p:cNvSpPr>
          <p:nvPr>
            <p:ph type="sldImg"/>
          </p:nvPr>
        </p:nvSpPr>
        <p:spPr>
          <a:xfrm>
            <a:off x="1371600" y="1143000"/>
            <a:ext cx="4114800" cy="3086100"/>
          </a:xfrm>
          <a:ln/>
          <a:extLst>
            <a:ext uri="{FAA26D3D-D897-4be2-8F04-BA451C77F1D7}">
              <ma14:placeholderFlag xmlns:ma14="http://schemas.microsoft.com/office/mac/drawingml/2011/main" val="1"/>
            </a:ext>
          </a:extLst>
        </p:spPr>
      </p:sp>
      <p:sp>
        <p:nvSpPr>
          <p:cNvPr id="68611" name="Rectangle 1027"/>
          <p:cNvSpPr>
            <a:spLocks noGrp="1" noChangeArrowheads="1"/>
          </p:cNvSpPr>
          <p:nvPr>
            <p:ph type="body" idx="1"/>
          </p:nvPr>
        </p:nvSpPr>
        <p:spPr/>
        <p:txBody>
          <a:bodyPr/>
          <a:lstStyle/>
          <a:p>
            <a:r>
              <a:rPr lang="en-US" sz="1400" dirty="0" smtClean="0">
                <a:latin typeface="+mn-lt"/>
                <a:ea typeface="Calibri" charset="0"/>
                <a:cs typeface="Calibri" charset="0"/>
              </a:rPr>
              <a:t>So, how do these two arms of immunity cooperate? </a:t>
            </a:r>
            <a:r>
              <a:rPr lang="en-US" sz="1400" baseline="0" dirty="0" smtClean="0">
                <a:latin typeface="+mn-lt"/>
                <a:ea typeface="Calibri" charset="0"/>
                <a:cs typeface="Calibri" charset="0"/>
              </a:rPr>
              <a:t>   </a:t>
            </a:r>
            <a:r>
              <a:rPr lang="en-US" sz="1400" dirty="0" smtClean="0">
                <a:latin typeface="+mn-lt"/>
                <a:ea typeface="Calibri" charset="0"/>
                <a:cs typeface="Calibri" charset="0"/>
              </a:rPr>
              <a:t>Innate </a:t>
            </a:r>
            <a:r>
              <a:rPr lang="en-US" sz="1400" dirty="0">
                <a:latin typeface="+mn-lt"/>
                <a:ea typeface="Calibri" charset="0"/>
                <a:cs typeface="Calibri" charset="0"/>
              </a:rPr>
              <a:t>immunity is initiated by antigen presenting cells like DCs or macrophages when they encounter </a:t>
            </a:r>
            <a:r>
              <a:rPr lang="en-US" sz="1400" dirty="0" smtClean="0">
                <a:latin typeface="+mn-lt"/>
                <a:ea typeface="Calibri" charset="0"/>
                <a:cs typeface="Calibri" charset="0"/>
              </a:rPr>
              <a:t>microorganisms.</a:t>
            </a:r>
            <a:r>
              <a:rPr lang="en-US" sz="1400" baseline="0" dirty="0" smtClean="0">
                <a:latin typeface="+mn-lt"/>
                <a:ea typeface="Calibri" charset="0"/>
                <a:cs typeface="Calibri" charset="0"/>
              </a:rPr>
              <a:t>  </a:t>
            </a:r>
            <a:r>
              <a:rPr lang="en-US" sz="1400" dirty="0" smtClean="0">
                <a:latin typeface="+mn-lt"/>
                <a:ea typeface="Calibri" charset="0"/>
                <a:cs typeface="Calibri" charset="0"/>
              </a:rPr>
              <a:t>The </a:t>
            </a:r>
            <a:r>
              <a:rPr lang="en-US" sz="1400" dirty="0">
                <a:latin typeface="+mn-lt"/>
                <a:ea typeface="Calibri" charset="0"/>
                <a:cs typeface="Calibri" charset="0"/>
              </a:rPr>
              <a:t>target </a:t>
            </a:r>
            <a:r>
              <a:rPr lang="en-US" sz="1400" dirty="0" smtClean="0">
                <a:latin typeface="+mn-lt"/>
                <a:ea typeface="Calibri" charset="0"/>
                <a:cs typeface="Calibri" charset="0"/>
              </a:rPr>
              <a:t>microorganisms </a:t>
            </a:r>
            <a:r>
              <a:rPr lang="en-US" sz="1400" dirty="0">
                <a:latin typeface="+mn-lt"/>
                <a:ea typeface="Calibri" charset="0"/>
                <a:cs typeface="Calibri" charset="0"/>
              </a:rPr>
              <a:t>are phagocytosed and degraded in phagosomes. </a:t>
            </a:r>
          </a:p>
          <a:p>
            <a:endParaRPr lang="en-US" sz="1400" dirty="0">
              <a:latin typeface="+mn-lt"/>
              <a:ea typeface="Calibri" charset="0"/>
              <a:cs typeface="Calibri" charset="0"/>
            </a:endParaRPr>
          </a:p>
          <a:p>
            <a:r>
              <a:rPr lang="en-US" sz="1400" dirty="0">
                <a:latin typeface="+mn-lt"/>
                <a:ea typeface="Calibri" charset="0"/>
                <a:cs typeface="Calibri" charset="0"/>
              </a:rPr>
              <a:t>Multiple innate immune sensors recognize the target molecules during this process, and induce cytokines and </a:t>
            </a:r>
            <a:r>
              <a:rPr lang="en-US" sz="1400" dirty="0" err="1">
                <a:latin typeface="+mn-lt"/>
                <a:ea typeface="Calibri" charset="0"/>
                <a:cs typeface="Calibri" charset="0"/>
              </a:rPr>
              <a:t>chemokines</a:t>
            </a:r>
            <a:r>
              <a:rPr lang="en-US" sz="1400" dirty="0">
                <a:latin typeface="+mn-lt"/>
                <a:ea typeface="Calibri" charset="0"/>
                <a:cs typeface="Calibri" charset="0"/>
              </a:rPr>
              <a:t>, and prepare antigen presentation to T cells by the induction of co-stimulatory molecules on the cell surface.</a:t>
            </a:r>
          </a:p>
          <a:p>
            <a:endParaRPr lang="en-US" sz="1400" dirty="0">
              <a:latin typeface="+mn-lt"/>
              <a:ea typeface="Calibri" charset="0"/>
              <a:cs typeface="Calibri" charset="0"/>
            </a:endParaRPr>
          </a:p>
          <a:p>
            <a:r>
              <a:rPr lang="en-US" sz="1400" dirty="0">
                <a:latin typeface="+mn-lt"/>
                <a:ea typeface="Calibri" charset="0"/>
                <a:cs typeface="Calibri" charset="0"/>
              </a:rPr>
              <a:t>Secreted cytokines and chemokines call for T cells and differentiate them to either effector or regulatory cells that provide antigen specific immune responses. </a:t>
            </a:r>
            <a:r>
              <a:rPr lang="en-US" sz="1400" dirty="0" smtClean="0">
                <a:latin typeface="+mn-lt"/>
                <a:ea typeface="Calibri" charset="0"/>
                <a:cs typeface="Calibri" charset="0"/>
              </a:rPr>
              <a:t>The fate of T cell differentiation depends on the cytokines by APCs and</a:t>
            </a:r>
            <a:r>
              <a:rPr lang="en-US" sz="1400" baseline="0" dirty="0" smtClean="0">
                <a:latin typeface="+mn-lt"/>
                <a:ea typeface="Calibri" charset="0"/>
                <a:cs typeface="Calibri" charset="0"/>
              </a:rPr>
              <a:t> the transcription factors activated in T cells.</a:t>
            </a:r>
            <a:r>
              <a:rPr lang="en-US" sz="1400" baseline="0" dirty="0">
                <a:latin typeface="+mn-lt"/>
                <a:ea typeface="Calibri" charset="0"/>
                <a:cs typeface="Calibri" charset="0"/>
              </a:rPr>
              <a:t> </a:t>
            </a:r>
            <a:r>
              <a:rPr lang="en-US" sz="1400" baseline="0" dirty="0" smtClean="0">
                <a:latin typeface="+mn-lt"/>
                <a:ea typeface="Calibri" charset="0"/>
                <a:cs typeface="Calibri" charset="0"/>
              </a:rPr>
              <a:t>    </a:t>
            </a:r>
            <a:r>
              <a:rPr lang="en-US" sz="1400" dirty="0" smtClean="0">
                <a:latin typeface="+mn-lt"/>
                <a:ea typeface="Calibri" charset="0"/>
                <a:cs typeface="Calibri" charset="0"/>
              </a:rPr>
              <a:t>Activated </a:t>
            </a:r>
            <a:r>
              <a:rPr lang="en-US" sz="1400" dirty="0">
                <a:latin typeface="+mn-lt"/>
                <a:ea typeface="Calibri" charset="0"/>
                <a:cs typeface="Calibri" charset="0"/>
              </a:rPr>
              <a:t>T cells secrete type-specific cytokines which further activate or suppress innate immune cells.  </a:t>
            </a:r>
            <a:r>
              <a:rPr lang="en-US" sz="1400" dirty="0">
                <a:latin typeface="+mn-lt"/>
              </a:rPr>
              <a:t> </a:t>
            </a:r>
            <a:r>
              <a:rPr lang="en-US" sz="1400" dirty="0"/>
              <a:t> </a:t>
            </a:r>
          </a:p>
        </p:txBody>
      </p:sp>
    </p:spTree>
    <p:extLst>
      <p:ext uri="{BB962C8B-B14F-4D97-AF65-F5344CB8AC3E}">
        <p14:creationId xmlns:p14="http://schemas.microsoft.com/office/powerpoint/2010/main" val="112738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CB6580-46F9-654C-9DAC-48CD6F2E6A32}" type="slidenum">
              <a:rPr lang="en-US"/>
              <a:pPr/>
              <a:t>8</a:t>
            </a:fld>
            <a:endParaRPr lang="en-US"/>
          </a:p>
        </p:txBody>
      </p:sp>
      <p:sp>
        <p:nvSpPr>
          <p:cNvPr id="75778" name="Rectangle 2"/>
          <p:cNvSpPr>
            <a:spLocks noGrp="1" noRot="1" noChangeAspect="1" noChangeArrowheads="1" noTextEdit="1"/>
          </p:cNvSpPr>
          <p:nvPr>
            <p:ph type="sldImg"/>
          </p:nvPr>
        </p:nvSpPr>
        <p:spPr>
          <a:xfrm>
            <a:off x="1371600" y="1143000"/>
            <a:ext cx="4114800" cy="3086100"/>
          </a:xfrm>
          <a:ln/>
          <a:extLst>
            <a:ext uri="{FAA26D3D-D897-4be2-8F04-BA451C77F1D7}">
              <ma14:placeholderFlag xmlns:ma14="http://schemas.microsoft.com/office/mac/drawingml/2011/main" val="1"/>
            </a:ext>
          </a:extLst>
        </p:spPr>
      </p:sp>
      <p:sp>
        <p:nvSpPr>
          <p:cNvPr id="75779" name="Rectangle 3"/>
          <p:cNvSpPr>
            <a:spLocks noGrp="1" noChangeArrowheads="1"/>
          </p:cNvSpPr>
          <p:nvPr>
            <p:ph type="body" idx="1"/>
          </p:nvPr>
        </p:nvSpPr>
        <p:spPr/>
        <p:txBody>
          <a:bodyPr/>
          <a:lstStyle/>
          <a:p>
            <a:r>
              <a:rPr lang="en-US" sz="1400" dirty="0">
                <a:latin typeface="+mn-lt"/>
              </a:rPr>
              <a:t>The </a:t>
            </a:r>
            <a:r>
              <a:rPr lang="en-US" sz="1400" dirty="0" smtClean="0">
                <a:latin typeface="+mn-lt"/>
              </a:rPr>
              <a:t>Th </a:t>
            </a:r>
            <a:r>
              <a:rPr lang="en-US" sz="1400" dirty="0">
                <a:latin typeface="+mn-lt"/>
              </a:rPr>
              <a:t>cell differentiation </a:t>
            </a:r>
            <a:r>
              <a:rPr lang="en-US" sz="1400" dirty="0" smtClean="0">
                <a:latin typeface="+mn-lt"/>
              </a:rPr>
              <a:t>is</a:t>
            </a:r>
            <a:r>
              <a:rPr lang="en-US" sz="1400" baseline="0" dirty="0" smtClean="0">
                <a:latin typeface="+mn-lt"/>
              </a:rPr>
              <a:t> directed </a:t>
            </a:r>
            <a:r>
              <a:rPr lang="en-US" sz="1400" dirty="0" smtClean="0">
                <a:latin typeface="+mn-lt"/>
              </a:rPr>
              <a:t>to four specific types, Th1, Th2, Th17 and regulatory T</a:t>
            </a:r>
            <a:r>
              <a:rPr lang="en-US" sz="1400" baseline="0" dirty="0" smtClean="0">
                <a:latin typeface="+mn-lt"/>
              </a:rPr>
              <a:t> cells</a:t>
            </a:r>
            <a:r>
              <a:rPr lang="en-US" sz="1400" dirty="0" smtClean="0">
                <a:latin typeface="+mn-lt"/>
              </a:rPr>
              <a:t>.</a:t>
            </a:r>
          </a:p>
          <a:p>
            <a:endParaRPr lang="en-US" sz="1400" dirty="0" smtClean="0">
              <a:latin typeface="+mn-lt"/>
            </a:endParaRPr>
          </a:p>
          <a:p>
            <a:r>
              <a:rPr lang="en-US" sz="1400" dirty="0" smtClean="0">
                <a:latin typeface="+mn-lt"/>
              </a:rPr>
              <a:t>Due to its biological complexity, we have focused on innate regulation of Th17 cell differentiation. </a:t>
            </a:r>
          </a:p>
          <a:p>
            <a:endParaRPr lang="en-US" sz="1400" dirty="0" smtClean="0">
              <a:latin typeface="+mn-lt"/>
            </a:endParaRPr>
          </a:p>
          <a:p>
            <a:r>
              <a:rPr lang="en-US" sz="1400" dirty="0" smtClean="0">
                <a:latin typeface="+mn-lt"/>
              </a:rPr>
              <a:t>Th17 </a:t>
            </a:r>
            <a:r>
              <a:rPr lang="en-US" sz="1400" dirty="0">
                <a:latin typeface="+mn-lt"/>
              </a:rPr>
              <a:t>cell differentiation involves IL-23, IL-6, IL-1b and TGF-b. Among these cytokines, TGF-b is normally abundant in intestinal mucosa and shared by </a:t>
            </a:r>
            <a:r>
              <a:rPr lang="en-US" sz="1400" dirty="0" err="1">
                <a:latin typeface="+mn-lt"/>
              </a:rPr>
              <a:t>Treg</a:t>
            </a:r>
            <a:r>
              <a:rPr lang="en-US" sz="1400" dirty="0">
                <a:latin typeface="+mn-lt"/>
              </a:rPr>
              <a:t> generation. </a:t>
            </a:r>
          </a:p>
        </p:txBody>
      </p:sp>
    </p:spTree>
    <p:extLst>
      <p:ext uri="{BB962C8B-B14F-4D97-AF65-F5344CB8AC3E}">
        <p14:creationId xmlns:p14="http://schemas.microsoft.com/office/powerpoint/2010/main" val="1898582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400" dirty="0" smtClean="0"/>
              <a:t>So</a:t>
            </a:r>
            <a:r>
              <a:rPr lang="en-US" sz="1400" baseline="0" dirty="0" smtClean="0"/>
              <a:t> the question is, are the different types of Th cells distributed equally in intestinal mucosa? </a:t>
            </a:r>
          </a:p>
          <a:p>
            <a:endParaRPr lang="en-US" sz="1400" baseline="0" dirty="0" smtClean="0"/>
          </a:p>
          <a:p>
            <a:r>
              <a:rPr lang="en-US" sz="1400" baseline="0" dirty="0" smtClean="0"/>
              <a:t>There is an interesting paper showing memory Th cells in human body. </a:t>
            </a:r>
          </a:p>
          <a:p>
            <a:endParaRPr lang="en-US" sz="1400" baseline="0" dirty="0" smtClean="0"/>
          </a:p>
          <a:p>
            <a:r>
              <a:rPr lang="en-US" sz="1400" baseline="0" dirty="0" smtClean="0"/>
              <a:t>Th1 cells were relatively equally distributed throughout the body, but Th17 cells were mainly located in the intestine. </a:t>
            </a:r>
            <a:endParaRPr lang="en-US" sz="1400" dirty="0"/>
          </a:p>
        </p:txBody>
      </p:sp>
      <p:sp>
        <p:nvSpPr>
          <p:cNvPr id="4" name="Slide Number Placeholder 3"/>
          <p:cNvSpPr>
            <a:spLocks noGrp="1"/>
          </p:cNvSpPr>
          <p:nvPr>
            <p:ph type="sldNum" sz="quarter" idx="10"/>
          </p:nvPr>
        </p:nvSpPr>
        <p:spPr/>
        <p:txBody>
          <a:bodyPr/>
          <a:lstStyle/>
          <a:p>
            <a:fld id="{F7FB994B-A066-814F-A1EE-1B62B9B50D43}" type="slidenum">
              <a:rPr lang="en-US" smtClean="0"/>
              <a:t>9</a:t>
            </a:fld>
            <a:endParaRPr lang="en-US"/>
          </a:p>
        </p:txBody>
      </p:sp>
    </p:spTree>
    <p:extLst>
      <p:ext uri="{BB962C8B-B14F-4D97-AF65-F5344CB8AC3E}">
        <p14:creationId xmlns:p14="http://schemas.microsoft.com/office/powerpoint/2010/main" val="2030838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F2B01BF-4C49-5348-BB20-50A926EFED5E}" type="datetimeFigureOut">
              <a:rPr lang="en-US" smtClean="0"/>
              <a:t>7/27/16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8ACBB-72E0-5C44-B886-0BBBBBEC2931}" type="slidenum">
              <a:rPr lang="en-US" smtClean="0"/>
              <a:t>‹#›</a:t>
            </a:fld>
            <a:endParaRPr lang="en-US"/>
          </a:p>
        </p:txBody>
      </p:sp>
    </p:spTree>
    <p:extLst>
      <p:ext uri="{BB962C8B-B14F-4D97-AF65-F5344CB8AC3E}">
        <p14:creationId xmlns:p14="http://schemas.microsoft.com/office/powerpoint/2010/main" val="783379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F2B01BF-4C49-5348-BB20-50A926EFED5E}" type="datetimeFigureOut">
              <a:rPr lang="en-US" smtClean="0"/>
              <a:t>7/27/16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8ACBB-72E0-5C44-B886-0BBBBBEC2931}" type="slidenum">
              <a:rPr lang="en-US" smtClean="0"/>
              <a:t>‹#›</a:t>
            </a:fld>
            <a:endParaRPr lang="en-US"/>
          </a:p>
        </p:txBody>
      </p:sp>
    </p:spTree>
    <p:extLst>
      <p:ext uri="{BB962C8B-B14F-4D97-AF65-F5344CB8AC3E}">
        <p14:creationId xmlns:p14="http://schemas.microsoft.com/office/powerpoint/2010/main" val="786829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F2B01BF-4C49-5348-BB20-50A926EFED5E}" type="datetimeFigureOut">
              <a:rPr lang="en-US" smtClean="0"/>
              <a:t>7/27/16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8ACBB-72E0-5C44-B886-0BBBBBEC2931}" type="slidenum">
              <a:rPr lang="en-US" smtClean="0"/>
              <a:t>‹#›</a:t>
            </a:fld>
            <a:endParaRPr lang="en-US"/>
          </a:p>
        </p:txBody>
      </p:sp>
    </p:spTree>
    <p:extLst>
      <p:ext uri="{BB962C8B-B14F-4D97-AF65-F5344CB8AC3E}">
        <p14:creationId xmlns:p14="http://schemas.microsoft.com/office/powerpoint/2010/main" val="38755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F2B01BF-4C49-5348-BB20-50A926EFED5E}" type="datetimeFigureOut">
              <a:rPr lang="en-US" smtClean="0"/>
              <a:t>7/27/16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8ACBB-72E0-5C44-B886-0BBBBBEC2931}" type="slidenum">
              <a:rPr lang="en-US" smtClean="0"/>
              <a:t>‹#›</a:t>
            </a:fld>
            <a:endParaRPr lang="en-US"/>
          </a:p>
        </p:txBody>
      </p:sp>
    </p:spTree>
    <p:extLst>
      <p:ext uri="{BB962C8B-B14F-4D97-AF65-F5344CB8AC3E}">
        <p14:creationId xmlns:p14="http://schemas.microsoft.com/office/powerpoint/2010/main" val="45369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2B01BF-4C49-5348-BB20-50A926EFED5E}" type="datetimeFigureOut">
              <a:rPr lang="en-US" smtClean="0"/>
              <a:t>7/27/16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8ACBB-72E0-5C44-B886-0BBBBBEC2931}" type="slidenum">
              <a:rPr lang="en-US" smtClean="0"/>
              <a:t>‹#›</a:t>
            </a:fld>
            <a:endParaRPr lang="en-US"/>
          </a:p>
        </p:txBody>
      </p:sp>
    </p:spTree>
    <p:extLst>
      <p:ext uri="{BB962C8B-B14F-4D97-AF65-F5344CB8AC3E}">
        <p14:creationId xmlns:p14="http://schemas.microsoft.com/office/powerpoint/2010/main" val="173903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F2B01BF-4C49-5348-BB20-50A926EFED5E}" type="datetimeFigureOut">
              <a:rPr lang="en-US" smtClean="0"/>
              <a:t>7/27/16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8ACBB-72E0-5C44-B886-0BBBBBEC2931}" type="slidenum">
              <a:rPr lang="en-US" smtClean="0"/>
              <a:t>‹#›</a:t>
            </a:fld>
            <a:endParaRPr lang="en-US"/>
          </a:p>
        </p:txBody>
      </p:sp>
    </p:spTree>
    <p:extLst>
      <p:ext uri="{BB962C8B-B14F-4D97-AF65-F5344CB8AC3E}">
        <p14:creationId xmlns:p14="http://schemas.microsoft.com/office/powerpoint/2010/main" val="73721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F2B01BF-4C49-5348-BB20-50A926EFED5E}" type="datetimeFigureOut">
              <a:rPr lang="en-US" smtClean="0"/>
              <a:t>7/27/16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18ACBB-72E0-5C44-B886-0BBBBBEC2931}" type="slidenum">
              <a:rPr lang="en-US" smtClean="0"/>
              <a:t>‹#›</a:t>
            </a:fld>
            <a:endParaRPr lang="en-US"/>
          </a:p>
        </p:txBody>
      </p:sp>
    </p:spTree>
    <p:extLst>
      <p:ext uri="{BB962C8B-B14F-4D97-AF65-F5344CB8AC3E}">
        <p14:creationId xmlns:p14="http://schemas.microsoft.com/office/powerpoint/2010/main" val="2083577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F2B01BF-4C49-5348-BB20-50A926EFED5E}" type="datetimeFigureOut">
              <a:rPr lang="en-US" smtClean="0"/>
              <a:t>7/27/16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18ACBB-72E0-5C44-B886-0BBBBBEC2931}" type="slidenum">
              <a:rPr lang="en-US" smtClean="0"/>
              <a:t>‹#›</a:t>
            </a:fld>
            <a:endParaRPr lang="en-US"/>
          </a:p>
        </p:txBody>
      </p:sp>
    </p:spTree>
    <p:extLst>
      <p:ext uri="{BB962C8B-B14F-4D97-AF65-F5344CB8AC3E}">
        <p14:creationId xmlns:p14="http://schemas.microsoft.com/office/powerpoint/2010/main" val="1816005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2B01BF-4C49-5348-BB20-50A926EFED5E}" type="datetimeFigureOut">
              <a:rPr lang="en-US" smtClean="0"/>
              <a:t>7/27/16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18ACBB-72E0-5C44-B886-0BBBBBEC2931}" type="slidenum">
              <a:rPr lang="en-US" smtClean="0"/>
              <a:t>‹#›</a:t>
            </a:fld>
            <a:endParaRPr lang="en-US"/>
          </a:p>
        </p:txBody>
      </p:sp>
    </p:spTree>
    <p:extLst>
      <p:ext uri="{BB962C8B-B14F-4D97-AF65-F5344CB8AC3E}">
        <p14:creationId xmlns:p14="http://schemas.microsoft.com/office/powerpoint/2010/main" val="1565133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2B01BF-4C49-5348-BB20-50A926EFED5E}" type="datetimeFigureOut">
              <a:rPr lang="en-US" smtClean="0"/>
              <a:t>7/27/16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8ACBB-72E0-5C44-B886-0BBBBBEC2931}" type="slidenum">
              <a:rPr lang="en-US" smtClean="0"/>
              <a:t>‹#›</a:t>
            </a:fld>
            <a:endParaRPr lang="en-US"/>
          </a:p>
        </p:txBody>
      </p:sp>
    </p:spTree>
    <p:extLst>
      <p:ext uri="{BB962C8B-B14F-4D97-AF65-F5344CB8AC3E}">
        <p14:creationId xmlns:p14="http://schemas.microsoft.com/office/powerpoint/2010/main" val="663508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2B01BF-4C49-5348-BB20-50A926EFED5E}" type="datetimeFigureOut">
              <a:rPr lang="en-US" smtClean="0"/>
              <a:t>7/27/16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8ACBB-72E0-5C44-B886-0BBBBBEC2931}" type="slidenum">
              <a:rPr lang="en-US" smtClean="0"/>
              <a:t>‹#›</a:t>
            </a:fld>
            <a:endParaRPr lang="en-US"/>
          </a:p>
        </p:txBody>
      </p:sp>
    </p:spTree>
    <p:extLst>
      <p:ext uri="{BB962C8B-B14F-4D97-AF65-F5344CB8AC3E}">
        <p14:creationId xmlns:p14="http://schemas.microsoft.com/office/powerpoint/2010/main" val="185480213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2B01BF-4C49-5348-BB20-50A926EFED5E}" type="datetimeFigureOut">
              <a:rPr lang="en-US" smtClean="0"/>
              <a:t>7/27/16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18ACBB-72E0-5C44-B886-0BBBBBEC2931}" type="slidenum">
              <a:rPr lang="en-US" smtClean="0"/>
              <a:t>‹#›</a:t>
            </a:fld>
            <a:endParaRPr lang="en-US"/>
          </a:p>
        </p:txBody>
      </p:sp>
    </p:spTree>
    <p:extLst>
      <p:ext uri="{BB962C8B-B14F-4D97-AF65-F5344CB8AC3E}">
        <p14:creationId xmlns:p14="http://schemas.microsoft.com/office/powerpoint/2010/main" val="1126147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7.tiff"/><Relationship Id="rId4" Type="http://schemas.openxmlformats.org/officeDocument/2006/relationships/image" Target="../media/image8.tiff"/><Relationship Id="rId5" Type="http://schemas.openxmlformats.org/officeDocument/2006/relationships/image" Target="../media/image9.tiff"/><Relationship Id="rId6" Type="http://schemas.openxmlformats.org/officeDocument/2006/relationships/image" Target="../media/image10.tiff"/><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1.tiff"/></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16.emf"/><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2.emf"/><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jpeg"/><Relationship Id="rId5" Type="http://schemas.openxmlformats.org/officeDocument/2006/relationships/image" Target="../media/image25.jpeg"/><Relationship Id="rId6" Type="http://schemas.openxmlformats.org/officeDocument/2006/relationships/image" Target="../media/image26.jpe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emf"/><Relationship Id="rId5" Type="http://schemas.openxmlformats.org/officeDocument/2006/relationships/image" Target="../media/image29.emf"/><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3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2.tiff"/><Relationship Id="rId4" Type="http://schemas.openxmlformats.org/officeDocument/2006/relationships/image" Target="../media/image33.emf"/><Relationship Id="rId5" Type="http://schemas.openxmlformats.org/officeDocument/2006/relationships/image" Target="../media/image34.tiff"/><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emf"/><Relationship Id="rId5"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emf"/><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7.png"/><Relationship Id="rId9" Type="http://schemas.openxmlformats.org/officeDocument/2006/relationships/image" Target="../media/image48.png"/><Relationship Id="rId10" Type="http://schemas.openxmlformats.org/officeDocument/2006/relationships/image" Target="../media/image49.png"/><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emf"/><Relationship Id="rId5" Type="http://schemas.openxmlformats.org/officeDocument/2006/relationships/image" Target="../media/image52.emf"/><Relationship Id="rId6" Type="http://schemas.openxmlformats.org/officeDocument/2006/relationships/image" Target="../media/image53.emf"/><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4.jpeg"/><Relationship Id="rId5" Type="http://schemas.openxmlformats.org/officeDocument/2006/relationships/image" Target="../media/image55.png"/><Relationship Id="rId6" Type="http://schemas.openxmlformats.org/officeDocument/2006/relationships/image" Target="../media/image56.emf"/><Relationship Id="rId7" Type="http://schemas.openxmlformats.org/officeDocument/2006/relationships/image" Target="../media/image57.emf"/><Relationship Id="rId8" Type="http://schemas.openxmlformats.org/officeDocument/2006/relationships/image" Target="../media/image53.emf"/><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tiff"/><Relationship Id="rId5" Type="http://schemas.openxmlformats.org/officeDocument/2006/relationships/image" Target="../media/image3.tif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4.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6.tiff"/><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0937" y="477001"/>
            <a:ext cx="8207678" cy="1790700"/>
          </a:xfrm>
        </p:spPr>
        <p:txBody>
          <a:bodyPr>
            <a:normAutofit/>
          </a:bodyPr>
          <a:lstStyle/>
          <a:p>
            <a:r>
              <a:rPr lang="it-IT" sz="4000" b="1" dirty="0">
                <a:latin typeface="Helvetica" charset="0"/>
                <a:ea typeface="Helvetica" charset="0"/>
                <a:cs typeface="Helvetica" charset="0"/>
              </a:rPr>
              <a:t>Innate immune </a:t>
            </a:r>
            <a:r>
              <a:rPr lang="it-IT" sz="4000" b="1" dirty="0" err="1">
                <a:latin typeface="Helvetica" charset="0"/>
                <a:ea typeface="Helvetica" charset="0"/>
                <a:cs typeface="Helvetica" charset="0"/>
              </a:rPr>
              <a:t>regulation</a:t>
            </a:r>
            <a:r>
              <a:rPr lang="it-IT" sz="4000" b="1" dirty="0">
                <a:latin typeface="Helvetica" charset="0"/>
                <a:ea typeface="Helvetica" charset="0"/>
                <a:cs typeface="Helvetica" charset="0"/>
              </a:rPr>
              <a:t> of </a:t>
            </a:r>
            <a:r>
              <a:rPr lang="it-IT" sz="4000" b="1" dirty="0" smtClean="0">
                <a:latin typeface="Helvetica" charset="0"/>
                <a:ea typeface="Helvetica" charset="0"/>
                <a:cs typeface="Helvetica" charset="0"/>
              </a:rPr>
              <a:t/>
            </a:r>
            <a:br>
              <a:rPr lang="it-IT" sz="4000" b="1" dirty="0" smtClean="0">
                <a:latin typeface="Helvetica" charset="0"/>
                <a:ea typeface="Helvetica" charset="0"/>
                <a:cs typeface="Helvetica" charset="0"/>
              </a:rPr>
            </a:br>
            <a:r>
              <a:rPr lang="it-IT" sz="4000" b="1" dirty="0" smtClean="0">
                <a:latin typeface="Helvetica" charset="0"/>
                <a:ea typeface="Helvetica" charset="0"/>
                <a:cs typeface="Helvetica" charset="0"/>
              </a:rPr>
              <a:t>T-</a:t>
            </a:r>
            <a:r>
              <a:rPr lang="it-IT" sz="4000" b="1" dirty="0" err="1" smtClean="0">
                <a:latin typeface="Helvetica" charset="0"/>
                <a:ea typeface="Helvetica" charset="0"/>
                <a:cs typeface="Helvetica" charset="0"/>
              </a:rPr>
              <a:t>helper</a:t>
            </a:r>
            <a:r>
              <a:rPr lang="it-IT" sz="4000" b="1" dirty="0" smtClean="0">
                <a:latin typeface="Helvetica" charset="0"/>
                <a:ea typeface="Helvetica" charset="0"/>
                <a:cs typeface="Helvetica" charset="0"/>
              </a:rPr>
              <a:t> </a:t>
            </a:r>
            <a:r>
              <a:rPr lang="it-IT" sz="4000" b="1" dirty="0">
                <a:latin typeface="Helvetica" charset="0"/>
                <a:ea typeface="Helvetica" charset="0"/>
                <a:cs typeface="Helvetica" charset="0"/>
              </a:rPr>
              <a:t>(Th) </a:t>
            </a:r>
            <a:r>
              <a:rPr lang="it-IT" sz="4000" b="1" dirty="0" err="1">
                <a:latin typeface="Helvetica" charset="0"/>
                <a:ea typeface="Helvetica" charset="0"/>
                <a:cs typeface="Helvetica" charset="0"/>
              </a:rPr>
              <a:t>cell</a:t>
            </a:r>
            <a:r>
              <a:rPr lang="it-IT" sz="4000" b="1" dirty="0">
                <a:latin typeface="Helvetica" charset="0"/>
                <a:ea typeface="Helvetica" charset="0"/>
                <a:cs typeface="Helvetica" charset="0"/>
              </a:rPr>
              <a:t> </a:t>
            </a:r>
            <a:r>
              <a:rPr lang="it-IT" sz="4000" b="1" dirty="0" err="1">
                <a:latin typeface="Helvetica" charset="0"/>
                <a:ea typeface="Helvetica" charset="0"/>
                <a:cs typeface="Helvetica" charset="0"/>
              </a:rPr>
              <a:t>homeostasis</a:t>
            </a:r>
            <a:r>
              <a:rPr lang="it-IT" sz="4000" b="1" dirty="0">
                <a:latin typeface="Helvetica" charset="0"/>
                <a:ea typeface="Helvetica" charset="0"/>
                <a:cs typeface="Helvetica" charset="0"/>
              </a:rPr>
              <a:t> </a:t>
            </a:r>
            <a:br>
              <a:rPr lang="it-IT" sz="4000" b="1" dirty="0">
                <a:latin typeface="Helvetica" charset="0"/>
                <a:ea typeface="Helvetica" charset="0"/>
                <a:cs typeface="Helvetica" charset="0"/>
              </a:rPr>
            </a:br>
            <a:r>
              <a:rPr lang="it-IT" sz="4000" b="1" dirty="0">
                <a:latin typeface="Helvetica" charset="0"/>
                <a:ea typeface="Helvetica" charset="0"/>
                <a:cs typeface="Helvetica" charset="0"/>
              </a:rPr>
              <a:t>in the intestine</a:t>
            </a:r>
            <a:r>
              <a:rPr lang="en-US" sz="4000" b="1" dirty="0">
                <a:latin typeface="Helvetica" charset="0"/>
                <a:ea typeface="Helvetica" charset="0"/>
                <a:cs typeface="Helvetica" charset="0"/>
              </a:rPr>
              <a:t> </a:t>
            </a:r>
          </a:p>
        </p:txBody>
      </p:sp>
      <p:sp>
        <p:nvSpPr>
          <p:cNvPr id="3" name="Subtitle 2"/>
          <p:cNvSpPr>
            <a:spLocks noGrp="1"/>
          </p:cNvSpPr>
          <p:nvPr>
            <p:ph type="subTitle" idx="1"/>
          </p:nvPr>
        </p:nvSpPr>
        <p:spPr>
          <a:xfrm>
            <a:off x="833718" y="2982420"/>
            <a:ext cx="7515615" cy="3768004"/>
          </a:xfrm>
        </p:spPr>
        <p:txBody>
          <a:bodyPr>
            <a:normAutofit fontScale="40000" lnSpcReduction="20000"/>
          </a:bodyPr>
          <a:lstStyle/>
          <a:p>
            <a:r>
              <a:rPr lang="en-US" sz="5900" b="1" dirty="0">
                <a:latin typeface="Helvetica" charset="0"/>
                <a:ea typeface="Helvetica" charset="0"/>
                <a:cs typeface="Helvetica" charset="0"/>
              </a:rPr>
              <a:t>Masayuki Fukata, MD, Ph.D.</a:t>
            </a:r>
          </a:p>
          <a:p>
            <a:endParaRPr lang="en-US" b="1" dirty="0">
              <a:latin typeface="Helvetica" charset="0"/>
              <a:ea typeface="Helvetica" charset="0"/>
              <a:cs typeface="Helvetica" charset="0"/>
            </a:endParaRPr>
          </a:p>
          <a:p>
            <a:r>
              <a:rPr lang="en-US" sz="3700" dirty="0">
                <a:latin typeface="Helvetica" charset="0"/>
                <a:ea typeface="Helvetica" charset="0"/>
                <a:cs typeface="Helvetica" charset="0"/>
              </a:rPr>
              <a:t>Research Scientist II</a:t>
            </a:r>
          </a:p>
          <a:p>
            <a:r>
              <a:rPr lang="en-US" sz="3700" dirty="0">
                <a:latin typeface="Helvetica" charset="0"/>
                <a:ea typeface="Helvetica" charset="0"/>
                <a:cs typeface="Helvetica" charset="0"/>
              </a:rPr>
              <a:t>Division of Gastroenterology, </a:t>
            </a:r>
          </a:p>
          <a:p>
            <a:r>
              <a:rPr lang="en-US" sz="3700" dirty="0">
                <a:latin typeface="Helvetica" charset="0"/>
                <a:ea typeface="Helvetica" charset="0"/>
                <a:cs typeface="Helvetica" charset="0"/>
              </a:rPr>
              <a:t>Department of Medicine, F. Widjaja Foundation, </a:t>
            </a:r>
          </a:p>
          <a:p>
            <a:r>
              <a:rPr lang="en-US" sz="3700" dirty="0">
                <a:latin typeface="Helvetica" charset="0"/>
                <a:ea typeface="Helvetica" charset="0"/>
                <a:cs typeface="Helvetica" charset="0"/>
              </a:rPr>
              <a:t>Inflammatory Bowel and Immunology Research Institute, </a:t>
            </a:r>
          </a:p>
          <a:p>
            <a:r>
              <a:rPr lang="en-US" sz="3700" dirty="0">
                <a:latin typeface="Helvetica" charset="0"/>
                <a:ea typeface="Helvetica" charset="0"/>
                <a:cs typeface="Helvetica" charset="0"/>
              </a:rPr>
              <a:t>Cedars-Sinai Medical Center, </a:t>
            </a:r>
          </a:p>
          <a:p>
            <a:endParaRPr lang="en-US" sz="3700" dirty="0">
              <a:latin typeface="Helvetica" charset="0"/>
              <a:ea typeface="Helvetica" charset="0"/>
              <a:cs typeface="Helvetica" charset="0"/>
            </a:endParaRPr>
          </a:p>
          <a:p>
            <a:r>
              <a:rPr lang="en-US" sz="3700" dirty="0">
                <a:latin typeface="Helvetica" charset="0"/>
                <a:ea typeface="Helvetica" charset="0"/>
                <a:cs typeface="Helvetica" charset="0"/>
              </a:rPr>
              <a:t>Assistant Professor, Step III</a:t>
            </a:r>
          </a:p>
          <a:p>
            <a:r>
              <a:rPr lang="en-US" sz="3700" dirty="0">
                <a:latin typeface="Helvetica" charset="0"/>
                <a:ea typeface="Helvetica" charset="0"/>
                <a:cs typeface="Helvetica" charset="0"/>
              </a:rPr>
              <a:t>UCLA Department of Medicine,</a:t>
            </a:r>
          </a:p>
          <a:p>
            <a:r>
              <a:rPr lang="en-US" sz="3700" dirty="0">
                <a:latin typeface="Helvetica" charset="0"/>
                <a:ea typeface="Helvetica" charset="0"/>
                <a:cs typeface="Helvetica" charset="0"/>
              </a:rPr>
              <a:t>David Geffen School of Medicine</a:t>
            </a:r>
          </a:p>
          <a:p>
            <a:r>
              <a:rPr lang="en-US" sz="3700" dirty="0">
                <a:latin typeface="Helvetica" charset="0"/>
                <a:ea typeface="Helvetica" charset="0"/>
                <a:cs typeface="Helvetica" charset="0"/>
              </a:rPr>
              <a:t>University of California Los Angeles</a:t>
            </a:r>
          </a:p>
        </p:txBody>
      </p:sp>
    </p:spTree>
    <p:extLst>
      <p:ext uri="{BB962C8B-B14F-4D97-AF65-F5344CB8AC3E}">
        <p14:creationId xmlns:p14="http://schemas.microsoft.com/office/powerpoint/2010/main" val="3859196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56165"/>
            <a:ext cx="7886700" cy="994172"/>
          </a:xfrm>
        </p:spPr>
        <p:txBody>
          <a:bodyPr>
            <a:normAutofit fontScale="90000"/>
          </a:bodyPr>
          <a:lstStyle/>
          <a:p>
            <a:pPr algn="ctr"/>
            <a:r>
              <a:rPr lang="en-US" dirty="0" smtClean="0">
                <a:latin typeface="Helvetica Neue" charset="0"/>
                <a:ea typeface="Helvetica Neue" charset="0"/>
                <a:cs typeface="Helvetica Neue" charset="0"/>
              </a:rPr>
              <a:t>Intestinal commensal bacteria maintain mucosal Th </a:t>
            </a:r>
            <a:r>
              <a:rPr lang="en-US" smtClean="0">
                <a:latin typeface="Helvetica Neue" charset="0"/>
                <a:ea typeface="Helvetica Neue" charset="0"/>
                <a:cs typeface="Helvetica Neue" charset="0"/>
              </a:rPr>
              <a:t>cells especially Th17 type</a:t>
            </a:r>
            <a:endParaRPr lang="en-US">
              <a:latin typeface="Helvetica Neue" charset="0"/>
              <a:ea typeface="Helvetica Neue" charset="0"/>
              <a:cs typeface="Helvetica Neue" charset="0"/>
            </a:endParaRPr>
          </a:p>
        </p:txBody>
      </p:sp>
      <p:grpSp>
        <p:nvGrpSpPr>
          <p:cNvPr id="6" name="Group 5"/>
          <p:cNvGrpSpPr/>
          <p:nvPr/>
        </p:nvGrpSpPr>
        <p:grpSpPr>
          <a:xfrm>
            <a:off x="578224" y="2377486"/>
            <a:ext cx="3117507" cy="3685527"/>
            <a:chOff x="1273914" y="2509119"/>
            <a:chExt cx="2997200" cy="3543300"/>
          </a:xfrm>
        </p:grpSpPr>
        <p:pic>
          <p:nvPicPr>
            <p:cNvPr id="3" name="Picture 2"/>
            <p:cNvPicPr>
              <a:picLocks noChangeAspect="1"/>
            </p:cNvPicPr>
            <p:nvPr/>
          </p:nvPicPr>
          <p:blipFill>
            <a:blip r:embed="rId3"/>
            <a:stretch>
              <a:fillRect/>
            </a:stretch>
          </p:blipFill>
          <p:spPr>
            <a:xfrm>
              <a:off x="2785214" y="2509119"/>
              <a:ext cx="1485900" cy="3543300"/>
            </a:xfrm>
            <a:prstGeom prst="rect">
              <a:avLst/>
            </a:prstGeom>
          </p:spPr>
        </p:pic>
        <p:pic>
          <p:nvPicPr>
            <p:cNvPr id="4" name="Picture 3"/>
            <p:cNvPicPr>
              <a:picLocks noChangeAspect="1"/>
            </p:cNvPicPr>
            <p:nvPr/>
          </p:nvPicPr>
          <p:blipFill>
            <a:blip r:embed="rId4"/>
            <a:stretch>
              <a:fillRect/>
            </a:stretch>
          </p:blipFill>
          <p:spPr>
            <a:xfrm>
              <a:off x="1273914" y="3332880"/>
              <a:ext cx="1511300" cy="2146300"/>
            </a:xfrm>
            <a:prstGeom prst="rect">
              <a:avLst/>
            </a:prstGeom>
          </p:spPr>
        </p:pic>
        <p:sp>
          <p:nvSpPr>
            <p:cNvPr id="5" name="Rectangle 4"/>
            <p:cNvSpPr/>
            <p:nvPr/>
          </p:nvSpPr>
          <p:spPr>
            <a:xfrm>
              <a:off x="2785214" y="2509119"/>
              <a:ext cx="158402" cy="1839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
        <p:nvSpPr>
          <p:cNvPr id="7" name="TextBox 6"/>
          <p:cNvSpPr txBox="1"/>
          <p:nvPr/>
        </p:nvSpPr>
        <p:spPr>
          <a:xfrm>
            <a:off x="232839" y="6332964"/>
            <a:ext cx="3947940" cy="300082"/>
          </a:xfrm>
          <a:prstGeom prst="rect">
            <a:avLst/>
          </a:prstGeom>
          <a:noFill/>
        </p:spPr>
        <p:txBody>
          <a:bodyPr wrap="none" rtlCol="0">
            <a:spAutoFit/>
          </a:bodyPr>
          <a:lstStyle/>
          <a:p>
            <a:r>
              <a:rPr lang="en-US" sz="1350" dirty="0"/>
              <a:t>Macpherson et al., Nature Reviews Immunology 2004</a:t>
            </a:r>
          </a:p>
        </p:txBody>
      </p:sp>
      <p:grpSp>
        <p:nvGrpSpPr>
          <p:cNvPr id="12" name="Group 11"/>
          <p:cNvGrpSpPr/>
          <p:nvPr/>
        </p:nvGrpSpPr>
        <p:grpSpPr>
          <a:xfrm>
            <a:off x="4709198" y="2429442"/>
            <a:ext cx="4134397" cy="4284286"/>
            <a:chOff x="6888529" y="2096256"/>
            <a:chExt cx="4491707" cy="4654548"/>
          </a:xfrm>
        </p:grpSpPr>
        <p:pic>
          <p:nvPicPr>
            <p:cNvPr id="8" name="Picture 7"/>
            <p:cNvPicPr>
              <a:picLocks noChangeAspect="1"/>
            </p:cNvPicPr>
            <p:nvPr/>
          </p:nvPicPr>
          <p:blipFill>
            <a:blip r:embed="rId5"/>
            <a:stretch>
              <a:fillRect/>
            </a:stretch>
          </p:blipFill>
          <p:spPr>
            <a:xfrm>
              <a:off x="6888529" y="2096256"/>
              <a:ext cx="2270865" cy="3878661"/>
            </a:xfrm>
            <a:prstGeom prst="rect">
              <a:avLst/>
            </a:prstGeom>
          </p:spPr>
        </p:pic>
        <p:sp>
          <p:nvSpPr>
            <p:cNvPr id="9" name="TextBox 8"/>
            <p:cNvSpPr txBox="1"/>
            <p:nvPr/>
          </p:nvSpPr>
          <p:spPr>
            <a:xfrm>
              <a:off x="7052150" y="6350695"/>
              <a:ext cx="2356800" cy="400109"/>
            </a:xfrm>
            <a:prstGeom prst="rect">
              <a:avLst/>
            </a:prstGeom>
            <a:noFill/>
          </p:spPr>
          <p:txBody>
            <a:bodyPr wrap="none" rtlCol="0">
              <a:spAutoFit/>
            </a:bodyPr>
            <a:lstStyle/>
            <a:p>
              <a:r>
                <a:rPr lang="en-US" sz="1350" dirty="0"/>
                <a:t>Ivanov et al., Cell 2009</a:t>
              </a:r>
            </a:p>
          </p:txBody>
        </p:sp>
        <p:pic>
          <p:nvPicPr>
            <p:cNvPr id="10" name="Picture 9"/>
            <p:cNvPicPr>
              <a:picLocks noChangeAspect="1"/>
            </p:cNvPicPr>
            <p:nvPr/>
          </p:nvPicPr>
          <p:blipFill>
            <a:blip r:embed="rId6"/>
            <a:stretch>
              <a:fillRect/>
            </a:stretch>
          </p:blipFill>
          <p:spPr>
            <a:xfrm>
              <a:off x="9347523" y="2768252"/>
              <a:ext cx="2032713" cy="3087666"/>
            </a:xfrm>
            <a:prstGeom prst="rect">
              <a:avLst/>
            </a:prstGeom>
          </p:spPr>
        </p:pic>
        <p:sp>
          <p:nvSpPr>
            <p:cNvPr id="11" name="TextBox 10"/>
            <p:cNvSpPr txBox="1"/>
            <p:nvPr/>
          </p:nvSpPr>
          <p:spPr>
            <a:xfrm>
              <a:off x="10095979" y="2430049"/>
              <a:ext cx="695063" cy="400109"/>
            </a:xfrm>
            <a:prstGeom prst="rect">
              <a:avLst/>
            </a:prstGeom>
            <a:noFill/>
          </p:spPr>
          <p:txBody>
            <a:bodyPr wrap="none" rtlCol="0">
              <a:spAutoFit/>
            </a:bodyPr>
            <a:lstStyle/>
            <a:p>
              <a:r>
                <a:rPr lang="en-US" sz="1350" b="1">
                  <a:latin typeface="Helvetica Neue" charset="0"/>
                  <a:ea typeface="Helvetica Neue" charset="0"/>
                  <a:cs typeface="Helvetica Neue" charset="0"/>
                </a:rPr>
                <a:t>SFB</a:t>
              </a:r>
            </a:p>
          </p:txBody>
        </p:sp>
      </p:grpSp>
      <p:sp>
        <p:nvSpPr>
          <p:cNvPr id="13" name="TextBox 12"/>
          <p:cNvSpPr txBox="1"/>
          <p:nvPr/>
        </p:nvSpPr>
        <p:spPr>
          <a:xfrm>
            <a:off x="-13447" y="6508377"/>
            <a:ext cx="242374" cy="369332"/>
          </a:xfrm>
          <a:prstGeom prst="rect">
            <a:avLst/>
          </a:prstGeom>
          <a:noFill/>
        </p:spPr>
        <p:txBody>
          <a:bodyPr wrap="none" rtlCol="0">
            <a:spAutoFit/>
          </a:bodyPr>
          <a:lstStyle/>
          <a:p>
            <a:r>
              <a:rPr lang="en-US" smtClean="0"/>
              <a:t>.</a:t>
            </a:r>
            <a:endParaRPr lang="en-US"/>
          </a:p>
        </p:txBody>
      </p:sp>
    </p:spTree>
    <p:extLst>
      <p:ext uri="{BB962C8B-B14F-4D97-AF65-F5344CB8AC3E}">
        <p14:creationId xmlns:p14="http://schemas.microsoft.com/office/powerpoint/2010/main" val="1310565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pic>
      <p:sp>
        <p:nvSpPr>
          <p:cNvPr id="2" name="Title 1"/>
          <p:cNvSpPr>
            <a:spLocks noGrp="1"/>
          </p:cNvSpPr>
          <p:nvPr>
            <p:ph type="title"/>
          </p:nvPr>
        </p:nvSpPr>
        <p:spPr>
          <a:xfrm>
            <a:off x="628650" y="448098"/>
            <a:ext cx="7886700" cy="994172"/>
          </a:xfrm>
          <a:gradFill flip="none" rotWithShape="1">
            <a:gsLst>
              <a:gs pos="0">
                <a:schemeClr val="accent5">
                  <a:lumMod val="89000"/>
                </a:schemeClr>
              </a:gs>
              <a:gs pos="77000">
                <a:schemeClr val="accent5">
                  <a:alpha val="60000"/>
                  <a:lumMod val="50000"/>
                </a:schemeClr>
              </a:gs>
              <a:gs pos="12000">
                <a:schemeClr val="accent5">
                  <a:lumMod val="75000"/>
                </a:schemeClr>
              </a:gs>
              <a:gs pos="97000">
                <a:srgbClr val="000531"/>
              </a:gs>
            </a:gsLst>
            <a:path path="circle">
              <a:fillToRect l="50000" t="50000" r="50000" b="50000"/>
            </a:path>
            <a:tileRect/>
          </a:gradFill>
        </p:spPr>
        <p:txBody>
          <a:bodyPr>
            <a:normAutofit/>
          </a:bodyPr>
          <a:lstStyle/>
          <a:p>
            <a:pPr algn="ctr"/>
            <a:r>
              <a:rPr lang="en-US" sz="4000" dirty="0">
                <a:solidFill>
                  <a:schemeClr val="bg1"/>
                </a:solidFill>
                <a:latin typeface="Helvetica Neue" charset="0"/>
                <a:ea typeface="Helvetica Neue" charset="0"/>
                <a:cs typeface="Helvetica Neue" charset="0"/>
              </a:rPr>
              <a:t>Function of Th17 cells</a:t>
            </a:r>
          </a:p>
        </p:txBody>
      </p:sp>
      <p:sp>
        <p:nvSpPr>
          <p:cNvPr id="3" name="TextBox 2"/>
          <p:cNvSpPr txBox="1"/>
          <p:nvPr/>
        </p:nvSpPr>
        <p:spPr>
          <a:xfrm>
            <a:off x="764461" y="1536399"/>
            <a:ext cx="8295797" cy="4303614"/>
          </a:xfrm>
          <a:prstGeom prst="rect">
            <a:avLst/>
          </a:prstGeom>
          <a:gradFill flip="none" rotWithShape="1">
            <a:gsLst>
              <a:gs pos="0">
                <a:schemeClr val="accent5">
                  <a:lumMod val="89000"/>
                </a:schemeClr>
              </a:gs>
              <a:gs pos="65000">
                <a:schemeClr val="accent5">
                  <a:alpha val="60000"/>
                  <a:lumMod val="50000"/>
                </a:schemeClr>
              </a:gs>
              <a:gs pos="43000">
                <a:schemeClr val="accent5">
                  <a:lumMod val="75000"/>
                </a:schemeClr>
              </a:gs>
              <a:gs pos="97000">
                <a:srgbClr val="000531"/>
              </a:gs>
            </a:gsLst>
            <a:path path="circle">
              <a:fillToRect l="50000" t="50000" r="50000" b="50000"/>
            </a:path>
            <a:tileRect/>
          </a:gradFill>
        </p:spPr>
        <p:txBody>
          <a:bodyPr wrap="none" rtlCol="0">
            <a:spAutoFit/>
          </a:bodyPr>
          <a:lstStyle/>
          <a:p>
            <a:pPr marL="214313" indent="-214313">
              <a:lnSpc>
                <a:spcPct val="200000"/>
              </a:lnSpc>
              <a:buFont typeface="Arial" charset="0"/>
              <a:buChar char="•"/>
            </a:pPr>
            <a:r>
              <a:rPr lang="en-US" sz="2000" dirty="0">
                <a:solidFill>
                  <a:schemeClr val="bg1"/>
                </a:solidFill>
                <a:latin typeface="Helvetica Neue" charset="0"/>
                <a:ea typeface="Helvetica Neue" charset="0"/>
                <a:cs typeface="Helvetica Neue" charset="0"/>
              </a:rPr>
              <a:t>Anti-fungal (filamentous fungi, candida, aspergillus)</a:t>
            </a:r>
          </a:p>
          <a:p>
            <a:pPr marL="214313" indent="-214313">
              <a:lnSpc>
                <a:spcPct val="200000"/>
              </a:lnSpc>
              <a:buFont typeface="Arial" charset="0"/>
              <a:buChar char="•"/>
            </a:pPr>
            <a:r>
              <a:rPr lang="en-US" sz="2000" dirty="0">
                <a:solidFill>
                  <a:schemeClr val="bg1"/>
                </a:solidFill>
                <a:latin typeface="Helvetica Neue" charset="0"/>
                <a:ea typeface="Helvetica Neue" charset="0"/>
                <a:cs typeface="Helvetica Neue" charset="0"/>
              </a:rPr>
              <a:t>Anti-bacterial (especially extracellular bacteria)</a:t>
            </a:r>
          </a:p>
          <a:p>
            <a:pPr marL="214313" indent="-214313">
              <a:lnSpc>
                <a:spcPct val="200000"/>
              </a:lnSpc>
              <a:buFont typeface="Arial" charset="0"/>
              <a:buChar char="•"/>
            </a:pPr>
            <a:r>
              <a:rPr lang="en-US" sz="2000" dirty="0">
                <a:solidFill>
                  <a:schemeClr val="bg1"/>
                </a:solidFill>
                <a:latin typeface="Helvetica Neue" charset="0"/>
                <a:ea typeface="Helvetica Neue" charset="0"/>
                <a:cs typeface="Helvetica Neue" charset="0"/>
              </a:rPr>
              <a:t>Induce chemotaxis (neutrophils, macrophages)</a:t>
            </a:r>
          </a:p>
          <a:p>
            <a:pPr marL="214313" indent="-214313">
              <a:lnSpc>
                <a:spcPct val="200000"/>
              </a:lnSpc>
              <a:buFont typeface="Arial" charset="0"/>
              <a:buChar char="•"/>
            </a:pPr>
            <a:r>
              <a:rPr lang="en-US" sz="2000" dirty="0">
                <a:solidFill>
                  <a:schemeClr val="bg1"/>
                </a:solidFill>
                <a:latin typeface="Helvetica Neue" charset="0"/>
                <a:ea typeface="Helvetica Neue" charset="0"/>
                <a:cs typeface="Helvetica Neue" charset="0"/>
              </a:rPr>
              <a:t>Cell growth (in some tumor)</a:t>
            </a:r>
          </a:p>
          <a:p>
            <a:pPr marL="214313" indent="-214313">
              <a:lnSpc>
                <a:spcPct val="200000"/>
              </a:lnSpc>
              <a:buFont typeface="Arial" charset="0"/>
              <a:buChar char="•"/>
            </a:pPr>
            <a:r>
              <a:rPr lang="en-US" sz="2000" dirty="0">
                <a:solidFill>
                  <a:schemeClr val="bg1"/>
                </a:solidFill>
                <a:latin typeface="Helvetica Neue" charset="0"/>
                <a:ea typeface="Helvetica Neue" charset="0"/>
                <a:cs typeface="Helvetica Neue" charset="0"/>
              </a:rPr>
              <a:t>Induce autoimmune diseases (MS, RA, </a:t>
            </a:r>
            <a:r>
              <a:rPr lang="en-US" sz="2000" dirty="0" err="1">
                <a:solidFill>
                  <a:schemeClr val="bg1"/>
                </a:solidFill>
                <a:latin typeface="Helvetica Neue" charset="0"/>
                <a:ea typeface="Helvetica Neue" charset="0"/>
                <a:cs typeface="Helvetica Neue" charset="0"/>
              </a:rPr>
              <a:t>etc</a:t>
            </a:r>
            <a:r>
              <a:rPr lang="en-US" sz="2000" dirty="0">
                <a:solidFill>
                  <a:schemeClr val="bg1"/>
                </a:solidFill>
                <a:latin typeface="Helvetica Neue" charset="0"/>
                <a:ea typeface="Helvetica Neue" charset="0"/>
                <a:cs typeface="Helvetica Neue" charset="0"/>
              </a:rPr>
              <a:t>)</a:t>
            </a:r>
          </a:p>
          <a:p>
            <a:pPr marL="214313" indent="-214313">
              <a:lnSpc>
                <a:spcPct val="200000"/>
              </a:lnSpc>
              <a:buFont typeface="Arial" charset="0"/>
              <a:buChar char="•"/>
            </a:pPr>
            <a:r>
              <a:rPr lang="en-US" sz="2000" dirty="0">
                <a:solidFill>
                  <a:schemeClr val="bg1"/>
                </a:solidFill>
                <a:latin typeface="Helvetica Neue" charset="0"/>
                <a:ea typeface="Helvetica Neue" charset="0"/>
                <a:cs typeface="Helvetica Neue" charset="0"/>
              </a:rPr>
              <a:t>Induce cytokines (IL-17A, IL-17F, IL-22, IL-21, GM-CSF, CCL20, TNF)</a:t>
            </a:r>
          </a:p>
          <a:p>
            <a:pPr marL="214313" indent="-214313">
              <a:lnSpc>
                <a:spcPct val="200000"/>
              </a:lnSpc>
              <a:buFont typeface="Arial" charset="0"/>
              <a:buChar char="•"/>
            </a:pPr>
            <a:r>
              <a:rPr lang="en-US" sz="2000" dirty="0">
                <a:solidFill>
                  <a:schemeClr val="bg1"/>
                </a:solidFill>
                <a:latin typeface="Helvetica Neue" charset="0"/>
                <a:ea typeface="Helvetica Neue" charset="0"/>
                <a:cs typeface="Helvetica Neue" charset="0"/>
              </a:rPr>
              <a:t>Lineage flexibility (plasticity)</a:t>
            </a:r>
          </a:p>
        </p:txBody>
      </p:sp>
    </p:spTree>
    <p:extLst>
      <p:ext uri="{BB962C8B-B14F-4D97-AF65-F5344CB8AC3E}">
        <p14:creationId xmlns:p14="http://schemas.microsoft.com/office/powerpoint/2010/main" val="5445991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85096" y="495653"/>
            <a:ext cx="8094127" cy="808434"/>
          </a:xfrm>
        </p:spPr>
        <p:txBody>
          <a:bodyPr>
            <a:noAutofit/>
          </a:bodyPr>
          <a:lstStyle/>
          <a:p>
            <a:pPr algn="ctr"/>
            <a:r>
              <a:rPr lang="en-US" sz="4000" dirty="0">
                <a:latin typeface="Helvetica Neue" charset="0"/>
                <a:ea typeface="Helvetica Neue" charset="0"/>
                <a:cs typeface="Helvetica Neue" charset="0"/>
              </a:rPr>
              <a:t>MyD88-dependent TLR4 signaling induces IL-23p19 in APCs</a:t>
            </a:r>
          </a:p>
        </p:txBody>
      </p:sp>
      <p:sp>
        <p:nvSpPr>
          <p:cNvPr id="73" name="TextBox 72"/>
          <p:cNvSpPr txBox="1"/>
          <p:nvPr/>
        </p:nvSpPr>
        <p:spPr>
          <a:xfrm>
            <a:off x="6318416" y="2563907"/>
            <a:ext cx="1890710" cy="300082"/>
          </a:xfrm>
          <a:prstGeom prst="rect">
            <a:avLst/>
          </a:prstGeom>
          <a:noFill/>
        </p:spPr>
        <p:txBody>
          <a:bodyPr wrap="none" rtlCol="0">
            <a:spAutoFit/>
          </a:bodyPr>
          <a:lstStyle/>
          <a:p>
            <a:r>
              <a:rPr lang="en-US" sz="1350" dirty="0"/>
              <a:t>Peritoneal macrophages</a:t>
            </a:r>
          </a:p>
        </p:txBody>
      </p:sp>
      <p:sp>
        <p:nvSpPr>
          <p:cNvPr id="10" name="TextBox 9"/>
          <p:cNvSpPr txBox="1"/>
          <p:nvPr/>
        </p:nvSpPr>
        <p:spPr>
          <a:xfrm>
            <a:off x="6918491" y="6342313"/>
            <a:ext cx="2217274" cy="300082"/>
          </a:xfrm>
          <a:prstGeom prst="rect">
            <a:avLst/>
          </a:prstGeom>
          <a:noFill/>
        </p:spPr>
        <p:txBody>
          <a:bodyPr wrap="none" rtlCol="0">
            <a:spAutoFit/>
          </a:bodyPr>
          <a:lstStyle/>
          <a:p>
            <a:r>
              <a:rPr lang="en-US" sz="1350" dirty="0"/>
              <a:t>JBC 284: 24006–24016, 2009</a:t>
            </a:r>
          </a:p>
        </p:txBody>
      </p:sp>
      <p:grpSp>
        <p:nvGrpSpPr>
          <p:cNvPr id="12" name="Group 11"/>
          <p:cNvGrpSpPr/>
          <p:nvPr/>
        </p:nvGrpSpPr>
        <p:grpSpPr>
          <a:xfrm>
            <a:off x="3536858" y="2558304"/>
            <a:ext cx="2292443" cy="2587001"/>
            <a:chOff x="1109009" y="1703296"/>
            <a:chExt cx="3056591" cy="3449335"/>
          </a:xfrm>
        </p:grpSpPr>
        <p:sp>
          <p:nvSpPr>
            <p:cNvPr id="8" name="TextBox 7"/>
            <p:cNvSpPr txBox="1"/>
            <p:nvPr/>
          </p:nvSpPr>
          <p:spPr>
            <a:xfrm>
              <a:off x="2525058" y="1703296"/>
              <a:ext cx="833989" cy="400109"/>
            </a:xfrm>
            <a:prstGeom prst="rect">
              <a:avLst/>
            </a:prstGeom>
            <a:noFill/>
          </p:spPr>
          <p:txBody>
            <a:bodyPr wrap="none" rtlCol="0">
              <a:spAutoFit/>
            </a:bodyPr>
            <a:lstStyle/>
            <a:p>
              <a:r>
                <a:rPr lang="en-US" sz="1350" dirty="0"/>
                <a:t>BMDC</a:t>
              </a:r>
            </a:p>
          </p:txBody>
        </p:sp>
        <p:pic>
          <p:nvPicPr>
            <p:cNvPr id="11" name="Picture 10"/>
            <p:cNvPicPr>
              <a:picLocks noChangeAspect="1"/>
            </p:cNvPicPr>
            <p:nvPr/>
          </p:nvPicPr>
          <p:blipFill>
            <a:blip r:embed="rId3"/>
            <a:stretch>
              <a:fillRect/>
            </a:stretch>
          </p:blipFill>
          <p:spPr>
            <a:xfrm>
              <a:off x="1384300" y="4263631"/>
              <a:ext cx="2781300" cy="889000"/>
            </a:xfrm>
            <a:prstGeom prst="rect">
              <a:avLst/>
            </a:prstGeom>
          </p:spPr>
        </p:pic>
        <p:pic>
          <p:nvPicPr>
            <p:cNvPr id="9" name="Picture 8"/>
            <p:cNvPicPr>
              <a:picLocks noChangeAspect="1"/>
            </p:cNvPicPr>
            <p:nvPr/>
          </p:nvPicPr>
          <p:blipFill>
            <a:blip r:embed="rId4"/>
            <a:stretch>
              <a:fillRect/>
            </a:stretch>
          </p:blipFill>
          <p:spPr>
            <a:xfrm>
              <a:off x="1109009" y="2083835"/>
              <a:ext cx="2832100" cy="2235200"/>
            </a:xfrm>
            <a:prstGeom prst="rect">
              <a:avLst/>
            </a:prstGeom>
          </p:spPr>
        </p:pic>
      </p:grpSp>
      <p:sp>
        <p:nvSpPr>
          <p:cNvPr id="15" name="AutoShape 2"/>
          <p:cNvSpPr>
            <a:spLocks noChangeArrowheads="1"/>
          </p:cNvSpPr>
          <p:nvPr/>
        </p:nvSpPr>
        <p:spPr bwMode="auto">
          <a:xfrm>
            <a:off x="1185919" y="4011234"/>
            <a:ext cx="328613" cy="84535"/>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6" name="AutoShape 3"/>
          <p:cNvSpPr>
            <a:spLocks noChangeArrowheads="1"/>
          </p:cNvSpPr>
          <p:nvPr/>
        </p:nvSpPr>
        <p:spPr bwMode="auto">
          <a:xfrm>
            <a:off x="1221638" y="3854072"/>
            <a:ext cx="328613" cy="84535"/>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7" name="Oval 5"/>
          <p:cNvSpPr>
            <a:spLocks noChangeArrowheads="1"/>
          </p:cNvSpPr>
          <p:nvPr/>
        </p:nvSpPr>
        <p:spPr bwMode="auto">
          <a:xfrm>
            <a:off x="204845" y="3407587"/>
            <a:ext cx="1200150" cy="1200150"/>
          </a:xfrm>
          <a:prstGeom prst="ellipse">
            <a:avLst/>
          </a:prstGeom>
          <a:gradFill rotWithShape="0">
            <a:gsLst>
              <a:gs pos="0">
                <a:schemeClr val="accent2"/>
              </a:gs>
              <a:gs pos="100000">
                <a:schemeClr val="accent2">
                  <a:gamma/>
                  <a:shade val="59608"/>
                  <a:invGamma/>
                </a:schemeClr>
              </a:gs>
            </a:gsLst>
            <a:path path="shape">
              <a:fillToRect l="50000" t="50000" r="50000" b="50000"/>
            </a:path>
          </a:gra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8" name="Oval 6"/>
          <p:cNvSpPr>
            <a:spLocks noChangeArrowheads="1"/>
          </p:cNvSpPr>
          <p:nvPr/>
        </p:nvSpPr>
        <p:spPr bwMode="auto">
          <a:xfrm>
            <a:off x="340576" y="3958846"/>
            <a:ext cx="872729" cy="600075"/>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9" name="Text Box 7"/>
          <p:cNvSpPr txBox="1">
            <a:spLocks noChangeArrowheads="1"/>
          </p:cNvSpPr>
          <p:nvPr/>
        </p:nvSpPr>
        <p:spPr bwMode="auto">
          <a:xfrm>
            <a:off x="471649" y="4595831"/>
            <a:ext cx="766557"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b="1" dirty="0"/>
              <a:t>CD4+ </a:t>
            </a:r>
          </a:p>
          <a:p>
            <a:pPr algn="ctr"/>
            <a:r>
              <a:rPr lang="en-US" b="1" dirty="0"/>
              <a:t>T cells</a:t>
            </a:r>
          </a:p>
        </p:txBody>
      </p:sp>
      <p:sp>
        <p:nvSpPr>
          <p:cNvPr id="20" name="Text Box 8"/>
          <p:cNvSpPr txBox="1">
            <a:spLocks noChangeArrowheads="1"/>
          </p:cNvSpPr>
          <p:nvPr/>
        </p:nvSpPr>
        <p:spPr bwMode="auto">
          <a:xfrm>
            <a:off x="1051380" y="3243280"/>
            <a:ext cx="455125" cy="3000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350" b="1"/>
              <a:t>TCR</a:t>
            </a:r>
          </a:p>
        </p:txBody>
      </p:sp>
      <p:sp>
        <p:nvSpPr>
          <p:cNvPr id="21" name="Text Box 9"/>
          <p:cNvSpPr txBox="1">
            <a:spLocks noChangeArrowheads="1"/>
          </p:cNvSpPr>
          <p:nvPr/>
        </p:nvSpPr>
        <p:spPr bwMode="auto">
          <a:xfrm>
            <a:off x="1197826" y="4204115"/>
            <a:ext cx="561372" cy="3000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350" b="1"/>
              <a:t>CD28</a:t>
            </a:r>
          </a:p>
        </p:txBody>
      </p:sp>
      <p:grpSp>
        <p:nvGrpSpPr>
          <p:cNvPr id="22" name="Group 10"/>
          <p:cNvGrpSpPr>
            <a:grpSpLocks/>
          </p:cNvGrpSpPr>
          <p:nvPr/>
        </p:nvGrpSpPr>
        <p:grpSpPr bwMode="auto">
          <a:xfrm>
            <a:off x="1369276" y="2906335"/>
            <a:ext cx="1710929" cy="2044304"/>
            <a:chOff x="1122" y="1707"/>
            <a:chExt cx="1437" cy="1717"/>
          </a:xfrm>
        </p:grpSpPr>
        <p:sp>
          <p:nvSpPr>
            <p:cNvPr id="56" name="AutoShape 11"/>
            <p:cNvSpPr>
              <a:spLocks noChangeArrowheads="1"/>
            </p:cNvSpPr>
            <p:nvPr/>
          </p:nvSpPr>
          <p:spPr bwMode="auto">
            <a:xfrm>
              <a:off x="1268" y="2630"/>
              <a:ext cx="276" cy="71"/>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57" name="AutoShape 12"/>
            <p:cNvSpPr>
              <a:spLocks noChangeArrowheads="1"/>
            </p:cNvSpPr>
            <p:nvPr/>
          </p:nvSpPr>
          <p:spPr bwMode="auto">
            <a:xfrm>
              <a:off x="1289" y="2498"/>
              <a:ext cx="276" cy="71"/>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58" name="AutoShape 13"/>
            <p:cNvSpPr>
              <a:spLocks noChangeArrowheads="1"/>
            </p:cNvSpPr>
            <p:nvPr/>
          </p:nvSpPr>
          <p:spPr bwMode="auto">
            <a:xfrm>
              <a:off x="1395" y="1707"/>
              <a:ext cx="1164" cy="1262"/>
            </a:xfrm>
            <a:prstGeom prst="irregularSeal2">
              <a:avLst/>
            </a:prstGeom>
            <a:gradFill rotWithShape="0">
              <a:gsLst>
                <a:gs pos="0">
                  <a:srgbClr val="E330D2"/>
                </a:gs>
                <a:gs pos="100000">
                  <a:srgbClr val="E330D2">
                    <a:gamma/>
                    <a:shade val="46275"/>
                    <a:invGamma/>
                  </a:srgbClr>
                </a:gs>
              </a:gsLst>
              <a:path path="shape">
                <a:fillToRect l="50000" t="50000" r="50000" b="50000"/>
              </a:path>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59" name="Oval 14"/>
            <p:cNvSpPr>
              <a:spLocks noChangeArrowheads="1"/>
            </p:cNvSpPr>
            <p:nvPr/>
          </p:nvSpPr>
          <p:spPr bwMode="auto">
            <a:xfrm>
              <a:off x="1741" y="2198"/>
              <a:ext cx="448" cy="38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60" name="Rectangle 15"/>
            <p:cNvSpPr>
              <a:spLocks noChangeArrowheads="1"/>
            </p:cNvSpPr>
            <p:nvPr/>
          </p:nvSpPr>
          <p:spPr bwMode="auto">
            <a:xfrm>
              <a:off x="1718" y="3114"/>
              <a:ext cx="555" cy="3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dirty="0"/>
                <a:t>APCs</a:t>
              </a:r>
            </a:p>
          </p:txBody>
        </p:sp>
        <p:sp>
          <p:nvSpPr>
            <p:cNvPr id="61" name="Text Box 16"/>
            <p:cNvSpPr txBox="1">
              <a:spLocks noChangeArrowheads="1"/>
            </p:cNvSpPr>
            <p:nvPr/>
          </p:nvSpPr>
          <p:spPr bwMode="auto">
            <a:xfrm>
              <a:off x="1122" y="2195"/>
              <a:ext cx="450" cy="2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350" b="1"/>
                <a:t>MHC</a:t>
              </a:r>
            </a:p>
          </p:txBody>
        </p:sp>
        <p:sp>
          <p:nvSpPr>
            <p:cNvPr id="62" name="Text Box 17"/>
            <p:cNvSpPr txBox="1">
              <a:spLocks noChangeArrowheads="1"/>
            </p:cNvSpPr>
            <p:nvPr/>
          </p:nvSpPr>
          <p:spPr bwMode="auto">
            <a:xfrm>
              <a:off x="1461" y="2885"/>
              <a:ext cx="682" cy="2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350" b="1"/>
                <a:t>CD80/86</a:t>
              </a:r>
            </a:p>
          </p:txBody>
        </p:sp>
      </p:grpSp>
      <p:cxnSp>
        <p:nvCxnSpPr>
          <p:cNvPr id="3" name="Curved Connector 2"/>
          <p:cNvCxnSpPr>
            <a:endCxn id="17" idx="1"/>
          </p:cNvCxnSpPr>
          <p:nvPr/>
        </p:nvCxnSpPr>
        <p:spPr>
          <a:xfrm rot="10800000" flipV="1">
            <a:off x="380602" y="2981344"/>
            <a:ext cx="1992371" cy="602001"/>
          </a:xfrm>
          <a:prstGeom prst="curved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2398501" y="2688951"/>
            <a:ext cx="529312" cy="300082"/>
          </a:xfrm>
          <a:prstGeom prst="rect">
            <a:avLst/>
          </a:prstGeom>
        </p:spPr>
        <p:txBody>
          <a:bodyPr wrap="none">
            <a:spAutoFit/>
          </a:bodyPr>
          <a:lstStyle/>
          <a:p>
            <a:r>
              <a:rPr lang="en-US" sz="1350" b="1"/>
              <a:t>TLR4</a:t>
            </a:r>
            <a:endParaRPr lang="en-US" sz="1350"/>
          </a:p>
        </p:txBody>
      </p:sp>
      <p:grpSp>
        <p:nvGrpSpPr>
          <p:cNvPr id="7" name="Group 6"/>
          <p:cNvGrpSpPr/>
          <p:nvPr/>
        </p:nvGrpSpPr>
        <p:grpSpPr>
          <a:xfrm>
            <a:off x="5905500" y="3116479"/>
            <a:ext cx="3038475" cy="1323975"/>
            <a:chOff x="7874000" y="2599931"/>
            <a:chExt cx="4051300" cy="1765300"/>
          </a:xfrm>
        </p:grpSpPr>
        <p:pic>
          <p:nvPicPr>
            <p:cNvPr id="13" name="Picture 12"/>
            <p:cNvPicPr>
              <a:picLocks noChangeAspect="1"/>
            </p:cNvPicPr>
            <p:nvPr/>
          </p:nvPicPr>
          <p:blipFill>
            <a:blip r:embed="rId5"/>
            <a:stretch>
              <a:fillRect/>
            </a:stretch>
          </p:blipFill>
          <p:spPr>
            <a:xfrm>
              <a:off x="7874000" y="2599931"/>
              <a:ext cx="4051300" cy="1765300"/>
            </a:xfrm>
            <a:prstGeom prst="rect">
              <a:avLst/>
            </a:prstGeom>
          </p:spPr>
        </p:pic>
        <p:sp>
          <p:nvSpPr>
            <p:cNvPr id="6" name="Rectangle 5"/>
            <p:cNvSpPr/>
            <p:nvPr/>
          </p:nvSpPr>
          <p:spPr>
            <a:xfrm>
              <a:off x="7874000" y="3639743"/>
              <a:ext cx="342900" cy="2659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
        <p:nvSpPr>
          <p:cNvPr id="63" name="TextBox 62"/>
          <p:cNvSpPr txBox="1"/>
          <p:nvPr/>
        </p:nvSpPr>
        <p:spPr>
          <a:xfrm>
            <a:off x="142685" y="2271975"/>
            <a:ext cx="676788" cy="923330"/>
          </a:xfrm>
          <a:prstGeom prst="rect">
            <a:avLst/>
          </a:prstGeom>
          <a:noFill/>
        </p:spPr>
        <p:txBody>
          <a:bodyPr wrap="none" rtlCol="0">
            <a:spAutoFit/>
          </a:bodyPr>
          <a:lstStyle/>
          <a:p>
            <a:r>
              <a:rPr lang="en-US" sz="1350" dirty="0">
                <a:latin typeface="Helvetica Neue" charset="0"/>
                <a:ea typeface="Helvetica Neue" charset="0"/>
                <a:cs typeface="Helvetica Neue" charset="0"/>
              </a:rPr>
              <a:t>IL-6</a:t>
            </a:r>
          </a:p>
          <a:p>
            <a:r>
              <a:rPr lang="en-US" sz="1350" dirty="0">
                <a:latin typeface="Helvetica Neue" charset="0"/>
                <a:ea typeface="Helvetica Neue" charset="0"/>
                <a:cs typeface="Helvetica Neue" charset="0"/>
              </a:rPr>
              <a:t>IL-23</a:t>
            </a:r>
          </a:p>
          <a:p>
            <a:r>
              <a:rPr lang="en-US" sz="1350" dirty="0">
                <a:latin typeface="Helvetica Neue" charset="0"/>
                <a:ea typeface="Helvetica Neue" charset="0"/>
                <a:cs typeface="Helvetica Neue" charset="0"/>
              </a:rPr>
              <a:t>TGF-</a:t>
            </a:r>
            <a:r>
              <a:rPr lang="en-US" sz="1350" dirty="0">
                <a:latin typeface="Symbol" charset="2"/>
                <a:ea typeface="Symbol" charset="2"/>
                <a:cs typeface="Symbol" charset="2"/>
              </a:rPr>
              <a:t>b</a:t>
            </a:r>
          </a:p>
          <a:p>
            <a:r>
              <a:rPr lang="en-US" sz="1350" dirty="0">
                <a:latin typeface="Helvetica Neue" charset="0"/>
                <a:ea typeface="Helvetica Neue" charset="0"/>
                <a:cs typeface="Helvetica Neue" charset="0"/>
              </a:rPr>
              <a:t>IL-1</a:t>
            </a:r>
            <a:r>
              <a:rPr lang="en-US" sz="1350" dirty="0">
                <a:latin typeface="Symbol" charset="2"/>
                <a:ea typeface="Symbol" charset="2"/>
                <a:cs typeface="Symbol" charset="2"/>
              </a:rPr>
              <a:t>b</a:t>
            </a:r>
            <a:endParaRPr lang="en-US" sz="1350" dirty="0">
              <a:latin typeface="Helvetica Neue" charset="0"/>
              <a:ea typeface="Helvetica Neue" charset="0"/>
              <a:cs typeface="Helvetica Neue" charset="0"/>
            </a:endParaRPr>
          </a:p>
        </p:txBody>
      </p:sp>
      <p:sp>
        <p:nvSpPr>
          <p:cNvPr id="64" name="TextBox 63"/>
          <p:cNvSpPr txBox="1"/>
          <p:nvPr/>
        </p:nvSpPr>
        <p:spPr>
          <a:xfrm>
            <a:off x="2114550" y="3271557"/>
            <a:ext cx="688009" cy="276999"/>
          </a:xfrm>
          <a:prstGeom prst="rect">
            <a:avLst/>
          </a:prstGeom>
          <a:noFill/>
        </p:spPr>
        <p:txBody>
          <a:bodyPr wrap="none" rtlCol="0">
            <a:spAutoFit/>
          </a:bodyPr>
          <a:lstStyle/>
          <a:p>
            <a:r>
              <a:rPr lang="en-US" sz="1200" b="1">
                <a:solidFill>
                  <a:schemeClr val="bg1"/>
                </a:solidFill>
                <a:latin typeface="Helvetica Neue" charset="0"/>
                <a:ea typeface="Helvetica Neue" charset="0"/>
                <a:cs typeface="Helvetica Neue" charset="0"/>
              </a:rPr>
              <a:t>MyD88</a:t>
            </a:r>
          </a:p>
        </p:txBody>
      </p:sp>
      <p:sp>
        <p:nvSpPr>
          <p:cNvPr id="67" name="TextBox 66"/>
          <p:cNvSpPr txBox="1"/>
          <p:nvPr/>
        </p:nvSpPr>
        <p:spPr>
          <a:xfrm>
            <a:off x="1123760" y="2338650"/>
            <a:ext cx="684803" cy="715581"/>
          </a:xfrm>
          <a:prstGeom prst="rect">
            <a:avLst/>
          </a:prstGeom>
          <a:noFill/>
        </p:spPr>
        <p:txBody>
          <a:bodyPr wrap="none" rtlCol="0">
            <a:spAutoFit/>
          </a:bodyPr>
          <a:lstStyle/>
          <a:p>
            <a:r>
              <a:rPr lang="en-US" sz="1350" dirty="0">
                <a:latin typeface="Helvetica Neue" charset="0"/>
                <a:ea typeface="Helvetica Neue" charset="0"/>
                <a:cs typeface="Helvetica Neue" charset="0"/>
              </a:rPr>
              <a:t>IFN-</a:t>
            </a:r>
            <a:r>
              <a:rPr lang="en-US" sz="1350" dirty="0">
                <a:latin typeface="Symbol" charset="2"/>
                <a:ea typeface="Symbol" charset="2"/>
                <a:cs typeface="Symbol" charset="2"/>
              </a:rPr>
              <a:t>g</a:t>
            </a:r>
            <a:endParaRPr lang="en-US" sz="1350" dirty="0">
              <a:latin typeface="Helvetica Neue" charset="0"/>
              <a:ea typeface="Helvetica Neue" charset="0"/>
              <a:cs typeface="Helvetica Neue" charset="0"/>
            </a:endParaRPr>
          </a:p>
          <a:p>
            <a:r>
              <a:rPr lang="en-US" sz="1350" dirty="0">
                <a:latin typeface="Helvetica Neue" charset="0"/>
                <a:ea typeface="Helvetica Neue" charset="0"/>
                <a:cs typeface="Helvetica Neue" charset="0"/>
              </a:rPr>
              <a:t>IL-12</a:t>
            </a:r>
          </a:p>
          <a:p>
            <a:r>
              <a:rPr lang="en-US" sz="1350" dirty="0">
                <a:latin typeface="Helvetica Neue" charset="0"/>
                <a:ea typeface="Helvetica Neue" charset="0"/>
                <a:cs typeface="Helvetica Neue" charset="0"/>
              </a:rPr>
              <a:t>TNF-</a:t>
            </a:r>
            <a:r>
              <a:rPr lang="en-US" sz="1350" dirty="0">
                <a:latin typeface="Symbol" charset="2"/>
                <a:ea typeface="Symbol" charset="2"/>
                <a:cs typeface="Symbol" charset="2"/>
              </a:rPr>
              <a:t>a</a:t>
            </a:r>
          </a:p>
        </p:txBody>
      </p:sp>
    </p:spTree>
    <p:extLst>
      <p:ext uri="{BB962C8B-B14F-4D97-AF65-F5344CB8AC3E}">
        <p14:creationId xmlns:p14="http://schemas.microsoft.com/office/powerpoint/2010/main" val="13810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34471" y="562888"/>
            <a:ext cx="8888505" cy="808434"/>
          </a:xfrm>
        </p:spPr>
        <p:txBody>
          <a:bodyPr>
            <a:noAutofit/>
          </a:bodyPr>
          <a:lstStyle/>
          <a:p>
            <a:pPr algn="ctr"/>
            <a:r>
              <a:rPr lang="en-US" sz="4000" dirty="0">
                <a:latin typeface="Helvetica Neue" charset="0"/>
                <a:ea typeface="Helvetica Neue" charset="0"/>
                <a:cs typeface="Helvetica Neue" charset="0"/>
              </a:rPr>
              <a:t>Does TRIF-dependent TLR4 signaling induce Th17 cell differentiation? </a:t>
            </a:r>
          </a:p>
        </p:txBody>
      </p:sp>
      <p:sp>
        <p:nvSpPr>
          <p:cNvPr id="15" name="AutoShape 2"/>
          <p:cNvSpPr>
            <a:spLocks noChangeArrowheads="1"/>
          </p:cNvSpPr>
          <p:nvPr/>
        </p:nvSpPr>
        <p:spPr bwMode="auto">
          <a:xfrm>
            <a:off x="6348469" y="4111528"/>
            <a:ext cx="328613" cy="84535"/>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6" name="AutoShape 3"/>
          <p:cNvSpPr>
            <a:spLocks noChangeArrowheads="1"/>
          </p:cNvSpPr>
          <p:nvPr/>
        </p:nvSpPr>
        <p:spPr bwMode="auto">
          <a:xfrm>
            <a:off x="6384188" y="3954366"/>
            <a:ext cx="328613" cy="84535"/>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7" name="Oval 5"/>
          <p:cNvSpPr>
            <a:spLocks noChangeArrowheads="1"/>
          </p:cNvSpPr>
          <p:nvPr/>
        </p:nvSpPr>
        <p:spPr bwMode="auto">
          <a:xfrm>
            <a:off x="5367395" y="3507881"/>
            <a:ext cx="1200150" cy="1200150"/>
          </a:xfrm>
          <a:prstGeom prst="ellipse">
            <a:avLst/>
          </a:prstGeom>
          <a:gradFill rotWithShape="0">
            <a:gsLst>
              <a:gs pos="0">
                <a:schemeClr val="accent2"/>
              </a:gs>
              <a:gs pos="100000">
                <a:schemeClr val="accent2">
                  <a:gamma/>
                  <a:shade val="59608"/>
                  <a:invGamma/>
                </a:schemeClr>
              </a:gs>
            </a:gsLst>
            <a:path path="shape">
              <a:fillToRect l="50000" t="50000" r="50000" b="50000"/>
            </a:path>
          </a:gra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8" name="Oval 6"/>
          <p:cNvSpPr>
            <a:spLocks noChangeArrowheads="1"/>
          </p:cNvSpPr>
          <p:nvPr/>
        </p:nvSpPr>
        <p:spPr bwMode="auto">
          <a:xfrm>
            <a:off x="5503126" y="4059140"/>
            <a:ext cx="872729" cy="600075"/>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9" name="Text Box 7"/>
          <p:cNvSpPr txBox="1">
            <a:spLocks noChangeArrowheads="1"/>
          </p:cNvSpPr>
          <p:nvPr/>
        </p:nvSpPr>
        <p:spPr bwMode="auto">
          <a:xfrm>
            <a:off x="5634199" y="4696125"/>
            <a:ext cx="766557"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b="1" dirty="0"/>
              <a:t>CD4+ </a:t>
            </a:r>
          </a:p>
          <a:p>
            <a:pPr algn="ctr"/>
            <a:r>
              <a:rPr lang="en-US" b="1" dirty="0"/>
              <a:t>T cells</a:t>
            </a:r>
          </a:p>
        </p:txBody>
      </p:sp>
      <p:sp>
        <p:nvSpPr>
          <p:cNvPr id="20" name="Text Box 8"/>
          <p:cNvSpPr txBox="1">
            <a:spLocks noChangeArrowheads="1"/>
          </p:cNvSpPr>
          <p:nvPr/>
        </p:nvSpPr>
        <p:spPr bwMode="auto">
          <a:xfrm>
            <a:off x="6213930" y="3343574"/>
            <a:ext cx="455125" cy="3000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350" b="1"/>
              <a:t>TCR</a:t>
            </a:r>
          </a:p>
        </p:txBody>
      </p:sp>
      <p:sp>
        <p:nvSpPr>
          <p:cNvPr id="21" name="Text Box 9"/>
          <p:cNvSpPr txBox="1">
            <a:spLocks noChangeArrowheads="1"/>
          </p:cNvSpPr>
          <p:nvPr/>
        </p:nvSpPr>
        <p:spPr bwMode="auto">
          <a:xfrm>
            <a:off x="6360376" y="4304409"/>
            <a:ext cx="561372" cy="3000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350" b="1"/>
              <a:t>CD28</a:t>
            </a:r>
          </a:p>
        </p:txBody>
      </p:sp>
      <p:grpSp>
        <p:nvGrpSpPr>
          <p:cNvPr id="22" name="Group 10"/>
          <p:cNvGrpSpPr>
            <a:grpSpLocks/>
          </p:cNvGrpSpPr>
          <p:nvPr/>
        </p:nvGrpSpPr>
        <p:grpSpPr bwMode="auto">
          <a:xfrm>
            <a:off x="6531826" y="3006629"/>
            <a:ext cx="1710929" cy="2044304"/>
            <a:chOff x="1122" y="1707"/>
            <a:chExt cx="1437" cy="1717"/>
          </a:xfrm>
        </p:grpSpPr>
        <p:sp>
          <p:nvSpPr>
            <p:cNvPr id="56" name="AutoShape 11"/>
            <p:cNvSpPr>
              <a:spLocks noChangeArrowheads="1"/>
            </p:cNvSpPr>
            <p:nvPr/>
          </p:nvSpPr>
          <p:spPr bwMode="auto">
            <a:xfrm>
              <a:off x="1268" y="2630"/>
              <a:ext cx="276" cy="71"/>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57" name="AutoShape 12"/>
            <p:cNvSpPr>
              <a:spLocks noChangeArrowheads="1"/>
            </p:cNvSpPr>
            <p:nvPr/>
          </p:nvSpPr>
          <p:spPr bwMode="auto">
            <a:xfrm>
              <a:off x="1289" y="2498"/>
              <a:ext cx="276" cy="71"/>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58" name="AutoShape 13"/>
            <p:cNvSpPr>
              <a:spLocks noChangeArrowheads="1"/>
            </p:cNvSpPr>
            <p:nvPr/>
          </p:nvSpPr>
          <p:spPr bwMode="auto">
            <a:xfrm>
              <a:off x="1395" y="1707"/>
              <a:ext cx="1164" cy="1262"/>
            </a:xfrm>
            <a:prstGeom prst="irregularSeal2">
              <a:avLst/>
            </a:prstGeom>
            <a:gradFill rotWithShape="0">
              <a:gsLst>
                <a:gs pos="0">
                  <a:srgbClr val="E330D2"/>
                </a:gs>
                <a:gs pos="100000">
                  <a:srgbClr val="E330D2">
                    <a:gamma/>
                    <a:shade val="46275"/>
                    <a:invGamma/>
                  </a:srgbClr>
                </a:gs>
              </a:gsLst>
              <a:path path="shape">
                <a:fillToRect l="50000" t="50000" r="50000" b="50000"/>
              </a:path>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59" name="Oval 14"/>
            <p:cNvSpPr>
              <a:spLocks noChangeArrowheads="1"/>
            </p:cNvSpPr>
            <p:nvPr/>
          </p:nvSpPr>
          <p:spPr bwMode="auto">
            <a:xfrm>
              <a:off x="1741" y="2198"/>
              <a:ext cx="448" cy="38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60" name="Rectangle 15"/>
            <p:cNvSpPr>
              <a:spLocks noChangeArrowheads="1"/>
            </p:cNvSpPr>
            <p:nvPr/>
          </p:nvSpPr>
          <p:spPr bwMode="auto">
            <a:xfrm>
              <a:off x="1718" y="3114"/>
              <a:ext cx="555" cy="3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dirty="0"/>
                <a:t>APCs</a:t>
              </a:r>
            </a:p>
          </p:txBody>
        </p:sp>
        <p:sp>
          <p:nvSpPr>
            <p:cNvPr id="61" name="Text Box 16"/>
            <p:cNvSpPr txBox="1">
              <a:spLocks noChangeArrowheads="1"/>
            </p:cNvSpPr>
            <p:nvPr/>
          </p:nvSpPr>
          <p:spPr bwMode="auto">
            <a:xfrm>
              <a:off x="1122" y="2195"/>
              <a:ext cx="450" cy="2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350" b="1"/>
                <a:t>MHC</a:t>
              </a:r>
            </a:p>
          </p:txBody>
        </p:sp>
        <p:sp>
          <p:nvSpPr>
            <p:cNvPr id="62" name="Text Box 17"/>
            <p:cNvSpPr txBox="1">
              <a:spLocks noChangeArrowheads="1"/>
            </p:cNvSpPr>
            <p:nvPr/>
          </p:nvSpPr>
          <p:spPr bwMode="auto">
            <a:xfrm>
              <a:off x="1461" y="2885"/>
              <a:ext cx="682" cy="2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350" b="1"/>
                <a:t>CD80/86</a:t>
              </a:r>
            </a:p>
          </p:txBody>
        </p:sp>
      </p:grpSp>
      <p:cxnSp>
        <p:nvCxnSpPr>
          <p:cNvPr id="3" name="Curved Connector 2"/>
          <p:cNvCxnSpPr>
            <a:endCxn id="17" idx="1"/>
          </p:cNvCxnSpPr>
          <p:nvPr/>
        </p:nvCxnSpPr>
        <p:spPr>
          <a:xfrm rot="10800000" flipV="1">
            <a:off x="5543152" y="3081638"/>
            <a:ext cx="1992371" cy="602001"/>
          </a:xfrm>
          <a:prstGeom prst="curved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7561051" y="2789245"/>
            <a:ext cx="529312" cy="300082"/>
          </a:xfrm>
          <a:prstGeom prst="rect">
            <a:avLst/>
          </a:prstGeom>
        </p:spPr>
        <p:txBody>
          <a:bodyPr wrap="none">
            <a:spAutoFit/>
          </a:bodyPr>
          <a:lstStyle/>
          <a:p>
            <a:r>
              <a:rPr lang="en-US" sz="1350" b="1"/>
              <a:t>TLR4</a:t>
            </a:r>
            <a:endParaRPr lang="en-US" sz="1350"/>
          </a:p>
        </p:txBody>
      </p:sp>
      <p:sp>
        <p:nvSpPr>
          <p:cNvPr id="63" name="TextBox 62"/>
          <p:cNvSpPr txBox="1"/>
          <p:nvPr/>
        </p:nvSpPr>
        <p:spPr>
          <a:xfrm>
            <a:off x="4867085" y="2496094"/>
            <a:ext cx="676788" cy="923330"/>
          </a:xfrm>
          <a:prstGeom prst="rect">
            <a:avLst/>
          </a:prstGeom>
          <a:noFill/>
        </p:spPr>
        <p:txBody>
          <a:bodyPr wrap="none" rtlCol="0">
            <a:spAutoFit/>
          </a:bodyPr>
          <a:lstStyle/>
          <a:p>
            <a:r>
              <a:rPr lang="en-US" sz="1350" dirty="0">
                <a:latin typeface="Helvetica Neue" charset="0"/>
                <a:ea typeface="Helvetica Neue" charset="0"/>
                <a:cs typeface="Helvetica Neue" charset="0"/>
              </a:rPr>
              <a:t>IL-6</a:t>
            </a:r>
          </a:p>
          <a:p>
            <a:r>
              <a:rPr lang="en-US" sz="1350" dirty="0">
                <a:latin typeface="Helvetica Neue" charset="0"/>
                <a:ea typeface="Helvetica Neue" charset="0"/>
                <a:cs typeface="Helvetica Neue" charset="0"/>
              </a:rPr>
              <a:t>IL-23</a:t>
            </a:r>
          </a:p>
          <a:p>
            <a:r>
              <a:rPr lang="en-US" sz="1350" dirty="0">
                <a:latin typeface="Helvetica Neue" charset="0"/>
                <a:ea typeface="Helvetica Neue" charset="0"/>
                <a:cs typeface="Helvetica Neue" charset="0"/>
              </a:rPr>
              <a:t>TGF-</a:t>
            </a:r>
            <a:r>
              <a:rPr lang="en-US" sz="1350" dirty="0">
                <a:latin typeface="Symbol" charset="2"/>
                <a:ea typeface="Symbol" charset="2"/>
                <a:cs typeface="Symbol" charset="2"/>
              </a:rPr>
              <a:t>b</a:t>
            </a:r>
          </a:p>
          <a:p>
            <a:r>
              <a:rPr lang="en-US" sz="1350" dirty="0">
                <a:latin typeface="Helvetica Neue" charset="0"/>
                <a:ea typeface="Helvetica Neue" charset="0"/>
                <a:cs typeface="Helvetica Neue" charset="0"/>
              </a:rPr>
              <a:t>IL-1</a:t>
            </a:r>
            <a:r>
              <a:rPr lang="en-US" sz="1350" dirty="0">
                <a:latin typeface="Symbol" charset="2"/>
                <a:ea typeface="Symbol" charset="2"/>
                <a:cs typeface="Symbol" charset="2"/>
              </a:rPr>
              <a:t>b</a:t>
            </a:r>
            <a:endParaRPr lang="en-US" sz="1350" dirty="0">
              <a:latin typeface="Helvetica Neue" charset="0"/>
              <a:ea typeface="Helvetica Neue" charset="0"/>
              <a:cs typeface="Helvetica Neue" charset="0"/>
            </a:endParaRPr>
          </a:p>
        </p:txBody>
      </p:sp>
      <p:sp>
        <p:nvSpPr>
          <p:cNvPr id="30" name="TextBox 29"/>
          <p:cNvSpPr txBox="1"/>
          <p:nvPr/>
        </p:nvSpPr>
        <p:spPr>
          <a:xfrm>
            <a:off x="7381875" y="3362326"/>
            <a:ext cx="526106" cy="276999"/>
          </a:xfrm>
          <a:prstGeom prst="rect">
            <a:avLst/>
          </a:prstGeom>
          <a:noFill/>
        </p:spPr>
        <p:txBody>
          <a:bodyPr wrap="none" rtlCol="0">
            <a:spAutoFit/>
          </a:bodyPr>
          <a:lstStyle/>
          <a:p>
            <a:r>
              <a:rPr lang="en-US" sz="1200" b="1">
                <a:solidFill>
                  <a:schemeClr val="bg1"/>
                </a:solidFill>
                <a:latin typeface="Helvetica Neue" charset="0"/>
                <a:ea typeface="Helvetica Neue" charset="0"/>
                <a:cs typeface="Helvetica Neue" charset="0"/>
              </a:rPr>
              <a:t>TRIF</a:t>
            </a:r>
            <a:endParaRPr lang="en-US" sz="1200" b="1" dirty="0">
              <a:solidFill>
                <a:schemeClr val="bg1"/>
              </a:solidFill>
              <a:latin typeface="Helvetica Neue" charset="0"/>
              <a:ea typeface="Helvetica Neue" charset="0"/>
              <a:cs typeface="Helvetica Neue" charset="0"/>
            </a:endParaRPr>
          </a:p>
        </p:txBody>
      </p:sp>
      <p:sp>
        <p:nvSpPr>
          <p:cNvPr id="38" name="AutoShape 246"/>
          <p:cNvSpPr>
            <a:spLocks noChangeArrowheads="1"/>
          </p:cNvSpPr>
          <p:nvPr/>
        </p:nvSpPr>
        <p:spPr bwMode="auto">
          <a:xfrm>
            <a:off x="1059656" y="4610100"/>
            <a:ext cx="777479" cy="333375"/>
          </a:xfrm>
          <a:prstGeom prst="hexagon">
            <a:avLst>
              <a:gd name="adj" fmla="val 58304"/>
              <a:gd name="vf" fmla="val 115470"/>
            </a:avLst>
          </a:prstGeom>
          <a:gradFill rotWithShape="0">
            <a:gsLst>
              <a:gs pos="0">
                <a:srgbClr val="00FFFF">
                  <a:gamma/>
                  <a:shade val="74118"/>
                  <a:invGamma/>
                </a:srgbClr>
              </a:gs>
              <a:gs pos="50000">
                <a:srgbClr val="00FFFF"/>
              </a:gs>
              <a:gs pos="100000">
                <a:srgbClr val="00FFFF">
                  <a:gamma/>
                  <a:shade val="74118"/>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sz="1350" b="1">
                <a:latin typeface="Helvetica" charset="0"/>
              </a:rPr>
              <a:t>NF-</a:t>
            </a:r>
            <a:r>
              <a:rPr lang="en-US" sz="1350" b="1">
                <a:latin typeface="Symbol" charset="0"/>
                <a:sym typeface="Symbol" charset="0"/>
              </a:rPr>
              <a:t>k</a:t>
            </a:r>
            <a:r>
              <a:rPr lang="en-US" sz="1350" b="1">
                <a:latin typeface="Helvetica" charset="0"/>
              </a:rPr>
              <a:t>B</a:t>
            </a:r>
          </a:p>
        </p:txBody>
      </p:sp>
      <p:sp>
        <p:nvSpPr>
          <p:cNvPr id="41" name="Oval 255"/>
          <p:cNvSpPr>
            <a:spLocks noChangeArrowheads="1"/>
          </p:cNvSpPr>
          <p:nvPr/>
        </p:nvSpPr>
        <p:spPr bwMode="auto">
          <a:xfrm>
            <a:off x="2378869" y="4587479"/>
            <a:ext cx="982266" cy="314325"/>
          </a:xfrm>
          <a:prstGeom prst="ellipse">
            <a:avLst/>
          </a:prstGeom>
          <a:gradFill rotWithShape="0">
            <a:gsLst>
              <a:gs pos="0">
                <a:schemeClr val="bg1"/>
              </a:gs>
              <a:gs pos="100000">
                <a:schemeClr val="bg1">
                  <a:gamma/>
                  <a:shade val="76471"/>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sz="1350" b="1">
                <a:latin typeface="Helvetica" charset="0"/>
              </a:rPr>
              <a:t>MAPKs</a:t>
            </a:r>
            <a:endParaRPr lang="en-US" sz="1350" b="1">
              <a:latin typeface="Times" charset="0"/>
            </a:endParaRPr>
          </a:p>
        </p:txBody>
      </p:sp>
      <p:grpSp>
        <p:nvGrpSpPr>
          <p:cNvPr id="42" name="Group 256"/>
          <p:cNvGrpSpPr>
            <a:grpSpLocks/>
          </p:cNvGrpSpPr>
          <p:nvPr/>
        </p:nvGrpSpPr>
        <p:grpSpPr bwMode="auto">
          <a:xfrm>
            <a:off x="2128839" y="1927622"/>
            <a:ext cx="278606" cy="800100"/>
            <a:chOff x="486" y="408"/>
            <a:chExt cx="368" cy="995"/>
          </a:xfrm>
        </p:grpSpPr>
        <p:sp>
          <p:nvSpPr>
            <p:cNvPr id="43" name="AutoShape 257"/>
            <p:cNvSpPr>
              <a:spLocks noChangeArrowheads="1"/>
            </p:cNvSpPr>
            <p:nvPr/>
          </p:nvSpPr>
          <p:spPr bwMode="auto">
            <a:xfrm rot="16200000" flipH="1">
              <a:off x="462" y="432"/>
              <a:ext cx="288" cy="24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DE44D8"/>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44" name="Rectangle 258"/>
            <p:cNvSpPr>
              <a:spLocks noChangeArrowheads="1"/>
            </p:cNvSpPr>
            <p:nvPr/>
          </p:nvSpPr>
          <p:spPr bwMode="auto">
            <a:xfrm>
              <a:off x="558" y="680"/>
              <a:ext cx="48" cy="472"/>
            </a:xfrm>
            <a:prstGeom prst="rect">
              <a:avLst/>
            </a:prstGeom>
            <a:solidFill>
              <a:srgbClr val="80008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45" name="AutoShape 259"/>
            <p:cNvSpPr>
              <a:spLocks noChangeArrowheads="1"/>
            </p:cNvSpPr>
            <p:nvPr/>
          </p:nvSpPr>
          <p:spPr bwMode="auto">
            <a:xfrm>
              <a:off x="516" y="1138"/>
              <a:ext cx="115" cy="264"/>
            </a:xfrm>
            <a:prstGeom prst="roundRect">
              <a:avLst>
                <a:gd name="adj" fmla="val 16667"/>
              </a:avLst>
            </a:prstGeom>
            <a:gradFill rotWithShape="0">
              <a:gsLst>
                <a:gs pos="0">
                  <a:srgbClr val="800080"/>
                </a:gs>
                <a:gs pos="50000">
                  <a:srgbClr val="DEB2D8"/>
                </a:gs>
                <a:gs pos="100000">
                  <a:srgbClr val="800080"/>
                </a:gs>
              </a:gsLst>
              <a:lin ang="0" scaled="1"/>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46" name="AutoShape 260"/>
            <p:cNvSpPr>
              <a:spLocks noChangeArrowheads="1"/>
            </p:cNvSpPr>
            <p:nvPr/>
          </p:nvSpPr>
          <p:spPr bwMode="auto">
            <a:xfrm rot="5400000">
              <a:off x="590" y="433"/>
              <a:ext cx="288" cy="24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DE44D8"/>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47" name="Rectangle 261"/>
            <p:cNvSpPr>
              <a:spLocks noChangeArrowheads="1"/>
            </p:cNvSpPr>
            <p:nvPr/>
          </p:nvSpPr>
          <p:spPr bwMode="auto">
            <a:xfrm>
              <a:off x="734" y="681"/>
              <a:ext cx="48" cy="472"/>
            </a:xfrm>
            <a:prstGeom prst="rect">
              <a:avLst/>
            </a:prstGeom>
            <a:solidFill>
              <a:srgbClr val="80008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48" name="AutoShape 262"/>
            <p:cNvSpPr>
              <a:spLocks noChangeArrowheads="1"/>
            </p:cNvSpPr>
            <p:nvPr/>
          </p:nvSpPr>
          <p:spPr bwMode="auto">
            <a:xfrm>
              <a:off x="708" y="1139"/>
              <a:ext cx="115" cy="264"/>
            </a:xfrm>
            <a:prstGeom prst="roundRect">
              <a:avLst>
                <a:gd name="adj" fmla="val 16667"/>
              </a:avLst>
            </a:prstGeom>
            <a:gradFill rotWithShape="0">
              <a:gsLst>
                <a:gs pos="0">
                  <a:srgbClr val="800080"/>
                </a:gs>
                <a:gs pos="50000">
                  <a:srgbClr val="DEB2D8"/>
                </a:gs>
                <a:gs pos="100000">
                  <a:srgbClr val="800080"/>
                </a:gs>
              </a:gsLst>
              <a:lin ang="0" scaled="1"/>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sp>
        <p:nvSpPr>
          <p:cNvPr id="64" name="Rectangle 273"/>
          <p:cNvSpPr>
            <a:spLocks noChangeArrowheads="1"/>
          </p:cNvSpPr>
          <p:nvPr/>
        </p:nvSpPr>
        <p:spPr bwMode="auto">
          <a:xfrm>
            <a:off x="1184674" y="5655469"/>
            <a:ext cx="2297906" cy="12858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US">
              <a:latin typeface="Times" charset="0"/>
            </a:endParaRPr>
          </a:p>
        </p:txBody>
      </p:sp>
      <p:sp>
        <p:nvSpPr>
          <p:cNvPr id="65" name="AutoShape 274"/>
          <p:cNvSpPr>
            <a:spLocks noChangeArrowheads="1"/>
          </p:cNvSpPr>
          <p:nvPr/>
        </p:nvSpPr>
        <p:spPr bwMode="auto">
          <a:xfrm>
            <a:off x="1120379" y="5342335"/>
            <a:ext cx="733425" cy="314325"/>
          </a:xfrm>
          <a:prstGeom prst="hexagon">
            <a:avLst>
              <a:gd name="adj" fmla="val 58333"/>
              <a:gd name="vf" fmla="val 115470"/>
            </a:avLst>
          </a:prstGeom>
          <a:gradFill rotWithShape="0">
            <a:gsLst>
              <a:gs pos="0">
                <a:srgbClr val="00FFFF">
                  <a:gamma/>
                  <a:shade val="74118"/>
                  <a:invGamma/>
                </a:srgbClr>
              </a:gs>
              <a:gs pos="50000">
                <a:srgbClr val="00FFFF"/>
              </a:gs>
              <a:gs pos="100000">
                <a:srgbClr val="00FFFF">
                  <a:gamma/>
                  <a:shade val="74118"/>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sz="1350" b="1">
                <a:latin typeface="Helvetica" charset="0"/>
              </a:rPr>
              <a:t>NF-</a:t>
            </a:r>
            <a:r>
              <a:rPr lang="en-US" sz="1350" b="1">
                <a:latin typeface="Symbol" charset="0"/>
                <a:sym typeface="Symbol" charset="0"/>
              </a:rPr>
              <a:t>k</a:t>
            </a:r>
            <a:r>
              <a:rPr lang="en-US" sz="1350" b="1">
                <a:latin typeface="Helvetica" charset="0"/>
              </a:rPr>
              <a:t>B</a:t>
            </a:r>
          </a:p>
        </p:txBody>
      </p:sp>
      <p:sp>
        <p:nvSpPr>
          <p:cNvPr id="66" name="Rectangle 275"/>
          <p:cNvSpPr>
            <a:spLocks noChangeArrowheads="1"/>
          </p:cNvSpPr>
          <p:nvPr/>
        </p:nvSpPr>
        <p:spPr bwMode="auto">
          <a:xfrm>
            <a:off x="2602706" y="5417345"/>
            <a:ext cx="481013" cy="235744"/>
          </a:xfrm>
          <a:prstGeom prst="rect">
            <a:avLst/>
          </a:prstGeom>
          <a:gradFill rotWithShape="0">
            <a:gsLst>
              <a:gs pos="0">
                <a:srgbClr val="FFFFFF"/>
              </a:gs>
              <a:gs pos="100000">
                <a:srgbClr val="C8C8C8"/>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sz="1350" b="1"/>
              <a:t>AP-1</a:t>
            </a:r>
            <a:endParaRPr lang="en-US">
              <a:latin typeface="Times" charset="0"/>
            </a:endParaRPr>
          </a:p>
        </p:txBody>
      </p:sp>
      <p:sp>
        <p:nvSpPr>
          <p:cNvPr id="67" name="Line 276"/>
          <p:cNvSpPr>
            <a:spLocks noChangeShapeType="1"/>
          </p:cNvSpPr>
          <p:nvPr/>
        </p:nvSpPr>
        <p:spPr bwMode="auto">
          <a:xfrm>
            <a:off x="2843213" y="4877991"/>
            <a:ext cx="0" cy="52268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68" name="Line 277"/>
          <p:cNvSpPr>
            <a:spLocks noChangeShapeType="1"/>
          </p:cNvSpPr>
          <p:nvPr/>
        </p:nvSpPr>
        <p:spPr bwMode="auto">
          <a:xfrm flipH="1">
            <a:off x="1452563" y="4933950"/>
            <a:ext cx="10716" cy="404813"/>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69" name="AutoShape 278"/>
          <p:cNvSpPr>
            <a:spLocks noChangeArrowheads="1"/>
          </p:cNvSpPr>
          <p:nvPr/>
        </p:nvSpPr>
        <p:spPr bwMode="auto">
          <a:xfrm>
            <a:off x="3571875" y="3657601"/>
            <a:ext cx="523875" cy="235744"/>
          </a:xfrm>
          <a:prstGeom prst="roundRect">
            <a:avLst>
              <a:gd name="adj" fmla="val 16667"/>
            </a:avLst>
          </a:prstGeom>
          <a:solidFill>
            <a:srgbClr val="FFFF1A"/>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sz="1350" b="1"/>
              <a:t>IRF3</a:t>
            </a:r>
            <a:endParaRPr lang="en-US"/>
          </a:p>
        </p:txBody>
      </p:sp>
      <p:sp>
        <p:nvSpPr>
          <p:cNvPr id="70" name="Rectangle 279"/>
          <p:cNvSpPr>
            <a:spLocks noChangeArrowheads="1"/>
          </p:cNvSpPr>
          <p:nvPr/>
        </p:nvSpPr>
        <p:spPr bwMode="auto">
          <a:xfrm>
            <a:off x="3614739" y="4538662"/>
            <a:ext cx="1150144" cy="12858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US">
              <a:latin typeface="Times" charset="0"/>
            </a:endParaRPr>
          </a:p>
        </p:txBody>
      </p:sp>
      <p:sp>
        <p:nvSpPr>
          <p:cNvPr id="71" name="AutoShape 280"/>
          <p:cNvSpPr>
            <a:spLocks noChangeArrowheads="1"/>
          </p:cNvSpPr>
          <p:nvPr/>
        </p:nvSpPr>
        <p:spPr bwMode="auto">
          <a:xfrm>
            <a:off x="3579019" y="4301730"/>
            <a:ext cx="523875" cy="235744"/>
          </a:xfrm>
          <a:prstGeom prst="roundRect">
            <a:avLst>
              <a:gd name="adj" fmla="val 16667"/>
            </a:avLst>
          </a:prstGeom>
          <a:solidFill>
            <a:srgbClr val="FFFF1A"/>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sz="1350" b="1"/>
              <a:t>IRF3</a:t>
            </a:r>
            <a:endParaRPr lang="en-US"/>
          </a:p>
        </p:txBody>
      </p:sp>
      <p:sp>
        <p:nvSpPr>
          <p:cNvPr id="72" name="Line 281"/>
          <p:cNvSpPr>
            <a:spLocks noChangeShapeType="1"/>
          </p:cNvSpPr>
          <p:nvPr/>
        </p:nvSpPr>
        <p:spPr bwMode="auto">
          <a:xfrm>
            <a:off x="3839766" y="3889772"/>
            <a:ext cx="0" cy="404813"/>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75" name="Text Box 284"/>
          <p:cNvSpPr txBox="1">
            <a:spLocks noChangeArrowheads="1"/>
          </p:cNvSpPr>
          <p:nvPr/>
        </p:nvSpPr>
        <p:spPr bwMode="auto">
          <a:xfrm>
            <a:off x="1533526" y="2071687"/>
            <a:ext cx="617477" cy="3000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350" b="1">
                <a:latin typeface="Helvetica" charset="0"/>
              </a:rPr>
              <a:t>TLR4</a:t>
            </a:r>
          </a:p>
        </p:txBody>
      </p:sp>
      <p:sp>
        <p:nvSpPr>
          <p:cNvPr id="76" name="AutoShape 285"/>
          <p:cNvSpPr>
            <a:spLocks noChangeArrowheads="1"/>
          </p:cNvSpPr>
          <p:nvPr/>
        </p:nvSpPr>
        <p:spPr bwMode="auto">
          <a:xfrm rot="-5400000">
            <a:off x="1633538" y="2294335"/>
            <a:ext cx="295275" cy="726281"/>
          </a:xfrm>
          <a:prstGeom prst="hexagon">
            <a:avLst>
              <a:gd name="adj" fmla="val 25000"/>
              <a:gd name="vf" fmla="val 115470"/>
            </a:avLst>
          </a:prstGeom>
          <a:solidFill>
            <a:srgbClr val="FF6BE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lgn="ctr"/>
            <a:r>
              <a:rPr lang="en-US" sz="1350" b="1"/>
              <a:t>MyD88</a:t>
            </a:r>
          </a:p>
        </p:txBody>
      </p:sp>
      <p:sp>
        <p:nvSpPr>
          <p:cNvPr id="79" name="Line 288"/>
          <p:cNvSpPr>
            <a:spLocks noChangeShapeType="1"/>
          </p:cNvSpPr>
          <p:nvPr/>
        </p:nvSpPr>
        <p:spPr bwMode="auto">
          <a:xfrm flipH="1">
            <a:off x="1679973" y="2812256"/>
            <a:ext cx="5952" cy="651273"/>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80" name="Line 289"/>
          <p:cNvSpPr>
            <a:spLocks noChangeShapeType="1"/>
          </p:cNvSpPr>
          <p:nvPr/>
        </p:nvSpPr>
        <p:spPr bwMode="auto">
          <a:xfrm>
            <a:off x="1463279" y="3814764"/>
            <a:ext cx="0" cy="78819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81" name="Oval 290"/>
          <p:cNvSpPr>
            <a:spLocks noChangeArrowheads="1"/>
          </p:cNvSpPr>
          <p:nvPr/>
        </p:nvSpPr>
        <p:spPr bwMode="auto">
          <a:xfrm>
            <a:off x="1300163" y="3490914"/>
            <a:ext cx="971550" cy="422672"/>
          </a:xfrm>
          <a:prstGeom prst="ellipse">
            <a:avLst/>
          </a:prstGeom>
          <a:solidFill>
            <a:srgbClr val="16E348"/>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sz="1350" b="1"/>
              <a:t>TRAF6</a:t>
            </a:r>
            <a:endParaRPr lang="en-US"/>
          </a:p>
        </p:txBody>
      </p:sp>
      <p:sp>
        <p:nvSpPr>
          <p:cNvPr id="82" name="Line 291"/>
          <p:cNvSpPr>
            <a:spLocks noChangeShapeType="1"/>
          </p:cNvSpPr>
          <p:nvPr/>
        </p:nvSpPr>
        <p:spPr bwMode="auto">
          <a:xfrm>
            <a:off x="2082405" y="3852862"/>
            <a:ext cx="659606" cy="68103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83" name="AutoShape 294"/>
          <p:cNvSpPr>
            <a:spLocks noChangeArrowheads="1"/>
          </p:cNvSpPr>
          <p:nvPr/>
        </p:nvSpPr>
        <p:spPr bwMode="auto">
          <a:xfrm>
            <a:off x="2237185" y="2728912"/>
            <a:ext cx="608409" cy="205979"/>
          </a:xfrm>
          <a:prstGeom prst="bevel">
            <a:avLst>
              <a:gd name="adj" fmla="val 12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sz="1350" b="1"/>
              <a:t>TRAM</a:t>
            </a:r>
            <a:endParaRPr lang="en-US"/>
          </a:p>
        </p:txBody>
      </p:sp>
      <p:sp>
        <p:nvSpPr>
          <p:cNvPr id="84" name="Text Box 295"/>
          <p:cNvSpPr txBox="1">
            <a:spLocks noChangeArrowheads="1"/>
          </p:cNvSpPr>
          <p:nvPr/>
        </p:nvSpPr>
        <p:spPr bwMode="auto">
          <a:xfrm>
            <a:off x="4439842" y="4319588"/>
            <a:ext cx="569387"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200" b="1">
                <a:latin typeface="Helvetica" charset="0"/>
              </a:rPr>
              <a:t>IFN-</a:t>
            </a:r>
            <a:r>
              <a:rPr lang="en-US" sz="1200" b="1">
                <a:latin typeface="Symbol" charset="0"/>
                <a:sym typeface="Symbol" charset="0"/>
              </a:rPr>
              <a:t>b</a:t>
            </a:r>
            <a:endParaRPr lang="en-US" sz="1200" b="1">
              <a:latin typeface="Helvetica" charset="0"/>
            </a:endParaRPr>
          </a:p>
        </p:txBody>
      </p:sp>
      <p:cxnSp>
        <p:nvCxnSpPr>
          <p:cNvPr id="85" name="AutoShape 296"/>
          <p:cNvCxnSpPr>
            <a:cxnSpLocks noChangeShapeType="1"/>
          </p:cNvCxnSpPr>
          <p:nvPr/>
        </p:nvCxnSpPr>
        <p:spPr bwMode="auto">
          <a:xfrm rot="16200000">
            <a:off x="4268392" y="4367214"/>
            <a:ext cx="92869" cy="250031"/>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7" name="Line 308"/>
          <p:cNvSpPr>
            <a:spLocks noChangeShapeType="1"/>
          </p:cNvSpPr>
          <p:nvPr/>
        </p:nvSpPr>
        <p:spPr bwMode="auto">
          <a:xfrm>
            <a:off x="2897982" y="3224213"/>
            <a:ext cx="860609" cy="431007"/>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cxnSp>
        <p:nvCxnSpPr>
          <p:cNvPr id="88" name="AutoShape 309"/>
          <p:cNvCxnSpPr>
            <a:cxnSpLocks noChangeShapeType="1"/>
            <a:stCxn id="89" idx="3"/>
          </p:cNvCxnSpPr>
          <p:nvPr/>
        </p:nvCxnSpPr>
        <p:spPr bwMode="auto">
          <a:xfrm rot="5400000">
            <a:off x="2315173" y="3180755"/>
            <a:ext cx="478631" cy="565547"/>
          </a:xfrm>
          <a:prstGeom prst="curvedConnector2">
            <a:avLst/>
          </a:prstGeom>
          <a:noFill/>
          <a:ln w="57150">
            <a:solidFill>
              <a:schemeClr val="accent2"/>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9" name="AutoShape 310"/>
          <p:cNvSpPr>
            <a:spLocks noChangeArrowheads="1"/>
          </p:cNvSpPr>
          <p:nvPr/>
        </p:nvSpPr>
        <p:spPr bwMode="auto">
          <a:xfrm rot="-5400000">
            <a:off x="2689622" y="2787254"/>
            <a:ext cx="295275" cy="578644"/>
          </a:xfrm>
          <a:prstGeom prst="hexagon">
            <a:avLst>
              <a:gd name="adj" fmla="val 25000"/>
              <a:gd name="vf" fmla="val 115470"/>
            </a:avLst>
          </a:prstGeom>
          <a:solidFill>
            <a:srgbClr val="97FFE6"/>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lgn="ctr"/>
            <a:r>
              <a:rPr lang="en-US" sz="1350" b="1"/>
              <a:t>TRIF</a:t>
            </a:r>
          </a:p>
        </p:txBody>
      </p:sp>
      <p:cxnSp>
        <p:nvCxnSpPr>
          <p:cNvPr id="91" name="AutoShape 313"/>
          <p:cNvCxnSpPr>
            <a:cxnSpLocks noChangeShapeType="1"/>
          </p:cNvCxnSpPr>
          <p:nvPr/>
        </p:nvCxnSpPr>
        <p:spPr bwMode="auto">
          <a:xfrm rot="16200000">
            <a:off x="3330774" y="5490568"/>
            <a:ext cx="103584" cy="250031"/>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92" name="AutoShape 314"/>
          <p:cNvCxnSpPr>
            <a:cxnSpLocks noChangeShapeType="1"/>
          </p:cNvCxnSpPr>
          <p:nvPr/>
        </p:nvCxnSpPr>
        <p:spPr bwMode="auto">
          <a:xfrm rot="16200000">
            <a:off x="2030612" y="5486997"/>
            <a:ext cx="103585" cy="250031"/>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8212885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887506" y="631804"/>
            <a:ext cx="7584141" cy="808434"/>
          </a:xfrm>
        </p:spPr>
        <p:txBody>
          <a:bodyPr>
            <a:noAutofit/>
          </a:bodyPr>
          <a:lstStyle/>
          <a:p>
            <a:pPr algn="ctr"/>
            <a:r>
              <a:rPr lang="en-US" sz="4000" dirty="0">
                <a:latin typeface="Helvetica Neue" charset="0"/>
                <a:ea typeface="Helvetica Neue" charset="0"/>
                <a:cs typeface="Helvetica Neue" charset="0"/>
              </a:rPr>
              <a:t>TRIF-dependent TLR4 signaling likely suppress Th17 cell differentiation </a:t>
            </a:r>
          </a:p>
        </p:txBody>
      </p:sp>
      <p:sp>
        <p:nvSpPr>
          <p:cNvPr id="74" name="TextBox 73"/>
          <p:cNvSpPr txBox="1"/>
          <p:nvPr/>
        </p:nvSpPr>
        <p:spPr>
          <a:xfrm>
            <a:off x="6674204" y="6475870"/>
            <a:ext cx="2476704" cy="300082"/>
          </a:xfrm>
          <a:prstGeom prst="rect">
            <a:avLst/>
          </a:prstGeom>
          <a:noFill/>
        </p:spPr>
        <p:txBody>
          <a:bodyPr wrap="none" rtlCol="0">
            <a:spAutoFit/>
          </a:bodyPr>
          <a:lstStyle/>
          <a:p>
            <a:r>
              <a:rPr lang="en-US" sz="1350" dirty="0"/>
              <a:t>Infect </a:t>
            </a:r>
            <a:r>
              <a:rPr lang="en-US" sz="1350" dirty="0" err="1"/>
              <a:t>immun</a:t>
            </a:r>
            <a:r>
              <a:rPr lang="en-US" sz="1350" dirty="0"/>
              <a:t> 83: 4404-15, 2015 </a:t>
            </a:r>
          </a:p>
        </p:txBody>
      </p:sp>
      <p:pic>
        <p:nvPicPr>
          <p:cNvPr id="3" name="Picture 2"/>
          <p:cNvPicPr>
            <a:picLocks noChangeAspect="1"/>
          </p:cNvPicPr>
          <p:nvPr/>
        </p:nvPicPr>
        <p:blipFill>
          <a:blip r:embed="rId3"/>
          <a:stretch>
            <a:fillRect/>
          </a:stretch>
        </p:blipFill>
        <p:spPr>
          <a:xfrm>
            <a:off x="3348320" y="2794283"/>
            <a:ext cx="5620870" cy="2327543"/>
          </a:xfrm>
          <a:prstGeom prst="rect">
            <a:avLst/>
          </a:prstGeom>
        </p:spPr>
      </p:pic>
      <p:sp>
        <p:nvSpPr>
          <p:cNvPr id="7" name="TextBox 6"/>
          <p:cNvSpPr txBox="1"/>
          <p:nvPr/>
        </p:nvSpPr>
        <p:spPr>
          <a:xfrm>
            <a:off x="53789" y="6441141"/>
            <a:ext cx="242374" cy="369332"/>
          </a:xfrm>
          <a:prstGeom prst="rect">
            <a:avLst/>
          </a:prstGeom>
          <a:noFill/>
        </p:spPr>
        <p:txBody>
          <a:bodyPr wrap="none" rtlCol="0">
            <a:spAutoFit/>
          </a:bodyPr>
          <a:lstStyle/>
          <a:p>
            <a:r>
              <a:rPr lang="en-US" smtClean="0"/>
              <a:t>.</a:t>
            </a:r>
            <a:endParaRPr lang="en-US"/>
          </a:p>
        </p:txBody>
      </p:sp>
      <p:pic>
        <p:nvPicPr>
          <p:cNvPr id="4" name="Picture 3"/>
          <p:cNvPicPr>
            <a:picLocks noChangeAspect="1"/>
          </p:cNvPicPr>
          <p:nvPr/>
        </p:nvPicPr>
        <p:blipFill>
          <a:blip r:embed="rId4"/>
          <a:stretch>
            <a:fillRect/>
          </a:stretch>
        </p:blipFill>
        <p:spPr>
          <a:xfrm>
            <a:off x="250342" y="2998694"/>
            <a:ext cx="2936611" cy="2418673"/>
          </a:xfrm>
          <a:prstGeom prst="rect">
            <a:avLst/>
          </a:prstGeom>
        </p:spPr>
      </p:pic>
    </p:spTree>
    <p:extLst>
      <p:ext uri="{BB962C8B-B14F-4D97-AF65-F5344CB8AC3E}">
        <p14:creationId xmlns:p14="http://schemas.microsoft.com/office/powerpoint/2010/main" val="10794847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323" y="106720"/>
            <a:ext cx="8199078" cy="1938992"/>
          </a:xfrm>
          <a:prstGeom prst="rect">
            <a:avLst/>
          </a:prstGeom>
          <a:noFill/>
        </p:spPr>
        <p:txBody>
          <a:bodyPr wrap="square" rtlCol="0">
            <a:spAutoFit/>
          </a:bodyPr>
          <a:lstStyle/>
          <a:p>
            <a:pPr algn="ctr"/>
            <a:r>
              <a:rPr lang="en-US" sz="4000" dirty="0">
                <a:latin typeface="Helvetica"/>
                <a:cs typeface="Helvetica"/>
              </a:rPr>
              <a:t>The role of TRIF signaling in the regulation of Th17 cells in the intestine </a:t>
            </a:r>
          </a:p>
        </p:txBody>
      </p:sp>
      <p:sp>
        <p:nvSpPr>
          <p:cNvPr id="5" name="Rectangle 165"/>
          <p:cNvSpPr>
            <a:spLocks noChangeArrowheads="1"/>
          </p:cNvSpPr>
          <p:nvPr/>
        </p:nvSpPr>
        <p:spPr bwMode="auto">
          <a:xfrm>
            <a:off x="1066464" y="3149666"/>
            <a:ext cx="3286125" cy="962025"/>
          </a:xfrm>
          <a:prstGeom prst="rect">
            <a:avLst/>
          </a:prstGeom>
          <a:gradFill rotWithShape="0">
            <a:gsLst>
              <a:gs pos="0">
                <a:srgbClr val="FFD9C5"/>
              </a:gs>
              <a:gs pos="100000">
                <a:schemeClr val="bg1"/>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nvGrpSpPr>
          <p:cNvPr id="6" name="Group 6"/>
          <p:cNvGrpSpPr>
            <a:grpSpLocks/>
          </p:cNvGrpSpPr>
          <p:nvPr/>
        </p:nvGrpSpPr>
        <p:grpSpPr bwMode="auto">
          <a:xfrm>
            <a:off x="1043842" y="2979408"/>
            <a:ext cx="263129" cy="386953"/>
            <a:chOff x="3642" y="1025"/>
            <a:chExt cx="584" cy="685"/>
          </a:xfrm>
        </p:grpSpPr>
        <p:sp>
          <p:nvSpPr>
            <p:cNvPr id="7"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8" name="Oval 5"/>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9" name="Group 7"/>
          <p:cNvGrpSpPr>
            <a:grpSpLocks/>
          </p:cNvGrpSpPr>
          <p:nvPr/>
        </p:nvGrpSpPr>
        <p:grpSpPr bwMode="auto">
          <a:xfrm>
            <a:off x="1262919" y="2979408"/>
            <a:ext cx="263128" cy="386953"/>
            <a:chOff x="3642" y="1025"/>
            <a:chExt cx="584" cy="685"/>
          </a:xfrm>
        </p:grpSpPr>
        <p:sp>
          <p:nvSpPr>
            <p:cNvPr id="10"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11" name="Oval 11"/>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12" name="Group 12"/>
          <p:cNvGrpSpPr>
            <a:grpSpLocks/>
          </p:cNvGrpSpPr>
          <p:nvPr/>
        </p:nvGrpSpPr>
        <p:grpSpPr bwMode="auto">
          <a:xfrm>
            <a:off x="1481994" y="2979408"/>
            <a:ext cx="263128" cy="386953"/>
            <a:chOff x="3642" y="1025"/>
            <a:chExt cx="584" cy="685"/>
          </a:xfrm>
        </p:grpSpPr>
        <p:sp>
          <p:nvSpPr>
            <p:cNvPr id="13"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14" name="Oval 16"/>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15" name="Group 17"/>
          <p:cNvGrpSpPr>
            <a:grpSpLocks/>
          </p:cNvGrpSpPr>
          <p:nvPr/>
        </p:nvGrpSpPr>
        <p:grpSpPr bwMode="auto">
          <a:xfrm>
            <a:off x="1701069" y="2988933"/>
            <a:ext cx="263128" cy="386953"/>
            <a:chOff x="3642" y="1025"/>
            <a:chExt cx="584" cy="685"/>
          </a:xfrm>
        </p:grpSpPr>
        <p:sp>
          <p:nvSpPr>
            <p:cNvPr id="16"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17" name="Oval 21"/>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18" name="Group 22"/>
          <p:cNvGrpSpPr>
            <a:grpSpLocks/>
          </p:cNvGrpSpPr>
          <p:nvPr/>
        </p:nvGrpSpPr>
        <p:grpSpPr bwMode="auto">
          <a:xfrm>
            <a:off x="1920144" y="2988933"/>
            <a:ext cx="263128" cy="386953"/>
            <a:chOff x="3642" y="1025"/>
            <a:chExt cx="584" cy="685"/>
          </a:xfrm>
        </p:grpSpPr>
        <p:sp>
          <p:nvSpPr>
            <p:cNvPr id="19"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20" name="Oval 26"/>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21" name="Group 27"/>
          <p:cNvGrpSpPr>
            <a:grpSpLocks/>
          </p:cNvGrpSpPr>
          <p:nvPr/>
        </p:nvGrpSpPr>
        <p:grpSpPr bwMode="auto">
          <a:xfrm>
            <a:off x="2139219" y="2988933"/>
            <a:ext cx="263128" cy="386953"/>
            <a:chOff x="3642" y="1025"/>
            <a:chExt cx="584" cy="685"/>
          </a:xfrm>
        </p:grpSpPr>
        <p:sp>
          <p:nvSpPr>
            <p:cNvPr id="22"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23" name="Oval 31"/>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24" name="Group 33"/>
          <p:cNvGrpSpPr>
            <a:grpSpLocks/>
          </p:cNvGrpSpPr>
          <p:nvPr/>
        </p:nvGrpSpPr>
        <p:grpSpPr bwMode="auto">
          <a:xfrm>
            <a:off x="2358294" y="2988933"/>
            <a:ext cx="263128" cy="386953"/>
            <a:chOff x="3642" y="1025"/>
            <a:chExt cx="584" cy="685"/>
          </a:xfrm>
        </p:grpSpPr>
        <p:sp>
          <p:nvSpPr>
            <p:cNvPr id="25"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26" name="Oval 37"/>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27" name="Group 38"/>
          <p:cNvGrpSpPr>
            <a:grpSpLocks/>
          </p:cNvGrpSpPr>
          <p:nvPr/>
        </p:nvGrpSpPr>
        <p:grpSpPr bwMode="auto">
          <a:xfrm>
            <a:off x="2577369" y="2988933"/>
            <a:ext cx="263128" cy="386953"/>
            <a:chOff x="3642" y="1025"/>
            <a:chExt cx="584" cy="685"/>
          </a:xfrm>
        </p:grpSpPr>
        <p:sp>
          <p:nvSpPr>
            <p:cNvPr id="28"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29" name="Oval 42"/>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30" name="Group 43"/>
          <p:cNvGrpSpPr>
            <a:grpSpLocks/>
          </p:cNvGrpSpPr>
          <p:nvPr/>
        </p:nvGrpSpPr>
        <p:grpSpPr bwMode="auto">
          <a:xfrm>
            <a:off x="2796444" y="2988933"/>
            <a:ext cx="263128" cy="386953"/>
            <a:chOff x="3642" y="1025"/>
            <a:chExt cx="584" cy="685"/>
          </a:xfrm>
        </p:grpSpPr>
        <p:sp>
          <p:nvSpPr>
            <p:cNvPr id="31"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32" name="Oval 47"/>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33" name="Group 48"/>
          <p:cNvGrpSpPr>
            <a:grpSpLocks/>
          </p:cNvGrpSpPr>
          <p:nvPr/>
        </p:nvGrpSpPr>
        <p:grpSpPr bwMode="auto">
          <a:xfrm>
            <a:off x="3015519" y="2998458"/>
            <a:ext cx="263128" cy="386953"/>
            <a:chOff x="3642" y="1025"/>
            <a:chExt cx="584" cy="685"/>
          </a:xfrm>
        </p:grpSpPr>
        <p:sp>
          <p:nvSpPr>
            <p:cNvPr id="34"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35" name="Oval 52"/>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36" name="Group 53"/>
          <p:cNvGrpSpPr>
            <a:grpSpLocks/>
          </p:cNvGrpSpPr>
          <p:nvPr/>
        </p:nvGrpSpPr>
        <p:grpSpPr bwMode="auto">
          <a:xfrm>
            <a:off x="3234594" y="2998458"/>
            <a:ext cx="263128" cy="386953"/>
            <a:chOff x="3642" y="1025"/>
            <a:chExt cx="584" cy="685"/>
          </a:xfrm>
        </p:grpSpPr>
        <p:sp>
          <p:nvSpPr>
            <p:cNvPr id="37"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38" name="Oval 57"/>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39" name="Group 58"/>
          <p:cNvGrpSpPr>
            <a:grpSpLocks/>
          </p:cNvGrpSpPr>
          <p:nvPr/>
        </p:nvGrpSpPr>
        <p:grpSpPr bwMode="auto">
          <a:xfrm>
            <a:off x="3453669" y="2998458"/>
            <a:ext cx="263128" cy="386953"/>
            <a:chOff x="3642" y="1025"/>
            <a:chExt cx="584" cy="685"/>
          </a:xfrm>
        </p:grpSpPr>
        <p:sp>
          <p:nvSpPr>
            <p:cNvPr id="40"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41" name="Oval 62"/>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42" name="Group 123"/>
          <p:cNvGrpSpPr>
            <a:grpSpLocks/>
          </p:cNvGrpSpPr>
          <p:nvPr/>
        </p:nvGrpSpPr>
        <p:grpSpPr bwMode="auto">
          <a:xfrm>
            <a:off x="3672744" y="3007983"/>
            <a:ext cx="263128" cy="386953"/>
            <a:chOff x="3642" y="1025"/>
            <a:chExt cx="584" cy="685"/>
          </a:xfrm>
        </p:grpSpPr>
        <p:sp>
          <p:nvSpPr>
            <p:cNvPr id="43"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44" name="Oval 127"/>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45" name="Group 128"/>
          <p:cNvGrpSpPr>
            <a:grpSpLocks/>
          </p:cNvGrpSpPr>
          <p:nvPr/>
        </p:nvGrpSpPr>
        <p:grpSpPr bwMode="auto">
          <a:xfrm>
            <a:off x="3891819" y="3007983"/>
            <a:ext cx="263128" cy="386953"/>
            <a:chOff x="3642" y="1025"/>
            <a:chExt cx="584" cy="685"/>
          </a:xfrm>
        </p:grpSpPr>
        <p:sp>
          <p:nvSpPr>
            <p:cNvPr id="46"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47" name="Oval 132"/>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48" name="Group 133"/>
          <p:cNvGrpSpPr>
            <a:grpSpLocks/>
          </p:cNvGrpSpPr>
          <p:nvPr/>
        </p:nvGrpSpPr>
        <p:grpSpPr bwMode="auto">
          <a:xfrm>
            <a:off x="4110894" y="3007983"/>
            <a:ext cx="263128" cy="386953"/>
            <a:chOff x="3642" y="1025"/>
            <a:chExt cx="584" cy="685"/>
          </a:xfrm>
        </p:grpSpPr>
        <p:sp>
          <p:nvSpPr>
            <p:cNvPr id="49"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50" name="Oval 137"/>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67" name="Group 287"/>
          <p:cNvGrpSpPr>
            <a:grpSpLocks/>
          </p:cNvGrpSpPr>
          <p:nvPr/>
        </p:nvGrpSpPr>
        <p:grpSpPr bwMode="auto">
          <a:xfrm>
            <a:off x="2828589" y="2454341"/>
            <a:ext cx="161925" cy="323850"/>
            <a:chOff x="1528" y="256"/>
            <a:chExt cx="136" cy="272"/>
          </a:xfrm>
        </p:grpSpPr>
        <p:sp>
          <p:nvSpPr>
            <p:cNvPr id="68" name="AutoShape 285"/>
            <p:cNvSpPr>
              <a:spLocks noChangeArrowheads="1"/>
            </p:cNvSpPr>
            <p:nvPr/>
          </p:nvSpPr>
          <p:spPr bwMode="auto">
            <a:xfrm>
              <a:off x="1528" y="336"/>
              <a:ext cx="72" cy="192"/>
            </a:xfrm>
            <a:prstGeom prst="star16">
              <a:avLst>
                <a:gd name="adj" fmla="val 375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69" name="Freeform 286"/>
            <p:cNvSpPr>
              <a:spLocks/>
            </p:cNvSpPr>
            <p:nvPr/>
          </p:nvSpPr>
          <p:spPr bwMode="auto">
            <a:xfrm>
              <a:off x="1553" y="256"/>
              <a:ext cx="111" cy="88"/>
            </a:xfrm>
            <a:custGeom>
              <a:avLst/>
              <a:gdLst>
                <a:gd name="T0" fmla="*/ 7 w 111"/>
                <a:gd name="T1" fmla="*/ 88 h 88"/>
                <a:gd name="T2" fmla="*/ 7 w 111"/>
                <a:gd name="T3" fmla="*/ 40 h 88"/>
                <a:gd name="T4" fmla="*/ 47 w 111"/>
                <a:gd name="T5" fmla="*/ 8 h 88"/>
                <a:gd name="T6" fmla="*/ 111 w 111"/>
                <a:gd name="T7" fmla="*/ 0 h 88"/>
              </a:gdLst>
              <a:ahLst/>
              <a:cxnLst>
                <a:cxn ang="0">
                  <a:pos x="T0" y="T1"/>
                </a:cxn>
                <a:cxn ang="0">
                  <a:pos x="T2" y="T3"/>
                </a:cxn>
                <a:cxn ang="0">
                  <a:pos x="T4" y="T5"/>
                </a:cxn>
                <a:cxn ang="0">
                  <a:pos x="T6" y="T7"/>
                </a:cxn>
              </a:cxnLst>
              <a:rect l="0" t="0" r="r" b="b"/>
              <a:pathLst>
                <a:path w="111" h="88">
                  <a:moveTo>
                    <a:pt x="7" y="88"/>
                  </a:moveTo>
                  <a:cubicBezTo>
                    <a:pt x="3" y="70"/>
                    <a:pt x="0" y="53"/>
                    <a:pt x="7" y="40"/>
                  </a:cubicBezTo>
                  <a:cubicBezTo>
                    <a:pt x="14" y="27"/>
                    <a:pt x="30" y="15"/>
                    <a:pt x="47" y="8"/>
                  </a:cubicBezTo>
                  <a:cubicBezTo>
                    <a:pt x="64" y="1"/>
                    <a:pt x="100" y="4"/>
                    <a:pt x="111" y="0"/>
                  </a:cubicBez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70" name="Group 294"/>
          <p:cNvGrpSpPr>
            <a:grpSpLocks/>
          </p:cNvGrpSpPr>
          <p:nvPr/>
        </p:nvGrpSpPr>
        <p:grpSpPr bwMode="auto">
          <a:xfrm rot="-1313708">
            <a:off x="2047539" y="2749616"/>
            <a:ext cx="161925" cy="323850"/>
            <a:chOff x="1528" y="256"/>
            <a:chExt cx="136" cy="272"/>
          </a:xfrm>
        </p:grpSpPr>
        <p:sp>
          <p:nvSpPr>
            <p:cNvPr id="71" name="AutoShape 295"/>
            <p:cNvSpPr>
              <a:spLocks noChangeArrowheads="1"/>
            </p:cNvSpPr>
            <p:nvPr/>
          </p:nvSpPr>
          <p:spPr bwMode="auto">
            <a:xfrm>
              <a:off x="1528" y="336"/>
              <a:ext cx="72" cy="192"/>
            </a:xfrm>
            <a:prstGeom prst="star16">
              <a:avLst>
                <a:gd name="adj" fmla="val 375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72" name="Freeform 296"/>
            <p:cNvSpPr>
              <a:spLocks/>
            </p:cNvSpPr>
            <p:nvPr/>
          </p:nvSpPr>
          <p:spPr bwMode="auto">
            <a:xfrm>
              <a:off x="1551" y="250"/>
              <a:ext cx="111" cy="88"/>
            </a:xfrm>
            <a:custGeom>
              <a:avLst/>
              <a:gdLst>
                <a:gd name="T0" fmla="*/ 7 w 111"/>
                <a:gd name="T1" fmla="*/ 88 h 88"/>
                <a:gd name="T2" fmla="*/ 7 w 111"/>
                <a:gd name="T3" fmla="*/ 40 h 88"/>
                <a:gd name="T4" fmla="*/ 47 w 111"/>
                <a:gd name="T5" fmla="*/ 8 h 88"/>
                <a:gd name="T6" fmla="*/ 111 w 111"/>
                <a:gd name="T7" fmla="*/ 0 h 88"/>
              </a:gdLst>
              <a:ahLst/>
              <a:cxnLst>
                <a:cxn ang="0">
                  <a:pos x="T0" y="T1"/>
                </a:cxn>
                <a:cxn ang="0">
                  <a:pos x="T2" y="T3"/>
                </a:cxn>
                <a:cxn ang="0">
                  <a:pos x="T4" y="T5"/>
                </a:cxn>
                <a:cxn ang="0">
                  <a:pos x="T6" y="T7"/>
                </a:cxn>
              </a:cxnLst>
              <a:rect l="0" t="0" r="r" b="b"/>
              <a:pathLst>
                <a:path w="111" h="88">
                  <a:moveTo>
                    <a:pt x="7" y="88"/>
                  </a:moveTo>
                  <a:cubicBezTo>
                    <a:pt x="3" y="70"/>
                    <a:pt x="0" y="53"/>
                    <a:pt x="7" y="40"/>
                  </a:cubicBezTo>
                  <a:cubicBezTo>
                    <a:pt x="14" y="27"/>
                    <a:pt x="30" y="15"/>
                    <a:pt x="47" y="8"/>
                  </a:cubicBezTo>
                  <a:cubicBezTo>
                    <a:pt x="64" y="1"/>
                    <a:pt x="100" y="4"/>
                    <a:pt x="111" y="0"/>
                  </a:cubicBez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73" name="Group 303"/>
          <p:cNvGrpSpPr>
            <a:grpSpLocks/>
          </p:cNvGrpSpPr>
          <p:nvPr/>
        </p:nvGrpSpPr>
        <p:grpSpPr bwMode="auto">
          <a:xfrm rot="1313708" flipH="1">
            <a:off x="2971464" y="2749616"/>
            <a:ext cx="161925" cy="323850"/>
            <a:chOff x="1528" y="256"/>
            <a:chExt cx="136" cy="272"/>
          </a:xfrm>
        </p:grpSpPr>
        <p:sp>
          <p:nvSpPr>
            <p:cNvPr id="74" name="AutoShape 304"/>
            <p:cNvSpPr>
              <a:spLocks noChangeArrowheads="1"/>
            </p:cNvSpPr>
            <p:nvPr/>
          </p:nvSpPr>
          <p:spPr bwMode="auto">
            <a:xfrm>
              <a:off x="1532" y="336"/>
              <a:ext cx="72" cy="192"/>
            </a:xfrm>
            <a:prstGeom prst="star16">
              <a:avLst>
                <a:gd name="adj" fmla="val 375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75" name="Freeform 305"/>
            <p:cNvSpPr>
              <a:spLocks/>
            </p:cNvSpPr>
            <p:nvPr/>
          </p:nvSpPr>
          <p:spPr bwMode="auto">
            <a:xfrm>
              <a:off x="1553" y="256"/>
              <a:ext cx="111" cy="88"/>
            </a:xfrm>
            <a:custGeom>
              <a:avLst/>
              <a:gdLst>
                <a:gd name="T0" fmla="*/ 7 w 111"/>
                <a:gd name="T1" fmla="*/ 88 h 88"/>
                <a:gd name="T2" fmla="*/ 7 w 111"/>
                <a:gd name="T3" fmla="*/ 40 h 88"/>
                <a:gd name="T4" fmla="*/ 47 w 111"/>
                <a:gd name="T5" fmla="*/ 8 h 88"/>
                <a:gd name="T6" fmla="*/ 111 w 111"/>
                <a:gd name="T7" fmla="*/ 0 h 88"/>
              </a:gdLst>
              <a:ahLst/>
              <a:cxnLst>
                <a:cxn ang="0">
                  <a:pos x="T0" y="T1"/>
                </a:cxn>
                <a:cxn ang="0">
                  <a:pos x="T2" y="T3"/>
                </a:cxn>
                <a:cxn ang="0">
                  <a:pos x="T4" y="T5"/>
                </a:cxn>
                <a:cxn ang="0">
                  <a:pos x="T6" y="T7"/>
                </a:cxn>
              </a:cxnLst>
              <a:rect l="0" t="0" r="r" b="b"/>
              <a:pathLst>
                <a:path w="111" h="88">
                  <a:moveTo>
                    <a:pt x="7" y="88"/>
                  </a:moveTo>
                  <a:cubicBezTo>
                    <a:pt x="3" y="70"/>
                    <a:pt x="0" y="53"/>
                    <a:pt x="7" y="40"/>
                  </a:cubicBezTo>
                  <a:cubicBezTo>
                    <a:pt x="14" y="27"/>
                    <a:pt x="30" y="15"/>
                    <a:pt x="47" y="8"/>
                  </a:cubicBezTo>
                  <a:cubicBezTo>
                    <a:pt x="64" y="1"/>
                    <a:pt x="100" y="4"/>
                    <a:pt x="111" y="0"/>
                  </a:cubicBez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sp>
        <p:nvSpPr>
          <p:cNvPr id="104" name="TextBox 103"/>
          <p:cNvSpPr txBox="1"/>
          <p:nvPr/>
        </p:nvSpPr>
        <p:spPr>
          <a:xfrm>
            <a:off x="3143939" y="2604299"/>
            <a:ext cx="567784" cy="415498"/>
          </a:xfrm>
          <a:prstGeom prst="rect">
            <a:avLst/>
          </a:prstGeom>
          <a:noFill/>
        </p:spPr>
        <p:txBody>
          <a:bodyPr wrap="none" rtlCol="0">
            <a:spAutoFit/>
          </a:bodyPr>
          <a:lstStyle/>
          <a:p>
            <a:r>
              <a:rPr lang="en-US" sz="2100" b="1" dirty="0"/>
              <a:t>LPS</a:t>
            </a:r>
          </a:p>
        </p:txBody>
      </p:sp>
      <p:sp>
        <p:nvSpPr>
          <p:cNvPr id="105" name="TextBox 104"/>
          <p:cNvSpPr txBox="1"/>
          <p:nvPr/>
        </p:nvSpPr>
        <p:spPr>
          <a:xfrm>
            <a:off x="4314154" y="2962465"/>
            <a:ext cx="699743" cy="461665"/>
          </a:xfrm>
          <a:prstGeom prst="rect">
            <a:avLst/>
          </a:prstGeom>
          <a:noFill/>
        </p:spPr>
        <p:txBody>
          <a:bodyPr wrap="none" rtlCol="0">
            <a:spAutoFit/>
          </a:bodyPr>
          <a:lstStyle/>
          <a:p>
            <a:r>
              <a:rPr lang="en-US" sz="2400" b="1" dirty="0"/>
              <a:t>IECs</a:t>
            </a:r>
          </a:p>
        </p:txBody>
      </p:sp>
      <p:sp>
        <p:nvSpPr>
          <p:cNvPr id="106" name="Curved Right Arrow 105"/>
          <p:cNvSpPr/>
          <p:nvPr/>
        </p:nvSpPr>
        <p:spPr>
          <a:xfrm rot="19980000">
            <a:off x="1492898" y="4044412"/>
            <a:ext cx="482756" cy="1234891"/>
          </a:xfrm>
          <a:prstGeom prst="curvedRight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108" name="Curved Right Arrow 107"/>
          <p:cNvSpPr/>
          <p:nvPr/>
        </p:nvSpPr>
        <p:spPr>
          <a:xfrm rot="1200000">
            <a:off x="2191576" y="3806697"/>
            <a:ext cx="482756" cy="1234891"/>
          </a:xfrm>
          <a:prstGeom prst="curvedRight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grpSp>
        <p:nvGrpSpPr>
          <p:cNvPr id="89" name="Group 289"/>
          <p:cNvGrpSpPr>
            <a:grpSpLocks/>
          </p:cNvGrpSpPr>
          <p:nvPr/>
        </p:nvGrpSpPr>
        <p:grpSpPr bwMode="auto">
          <a:xfrm>
            <a:off x="2447783" y="3304221"/>
            <a:ext cx="873206" cy="800100"/>
            <a:chOff x="615" y="1382"/>
            <a:chExt cx="1290" cy="1182"/>
          </a:xfrm>
        </p:grpSpPr>
        <p:grpSp>
          <p:nvGrpSpPr>
            <p:cNvPr id="90" name="Group 273"/>
            <p:cNvGrpSpPr>
              <a:grpSpLocks/>
            </p:cNvGrpSpPr>
            <p:nvPr/>
          </p:nvGrpSpPr>
          <p:grpSpPr bwMode="auto">
            <a:xfrm>
              <a:off x="615" y="1382"/>
              <a:ext cx="1290" cy="1182"/>
              <a:chOff x="1419" y="1292"/>
              <a:chExt cx="1169" cy="1071"/>
            </a:xfrm>
          </p:grpSpPr>
          <p:sp>
            <p:nvSpPr>
              <p:cNvPr id="92" name="Freeform 274"/>
              <p:cNvSpPr>
                <a:spLocks/>
              </p:cNvSpPr>
              <p:nvPr/>
            </p:nvSpPr>
            <p:spPr bwMode="auto">
              <a:xfrm>
                <a:off x="1419" y="1292"/>
                <a:ext cx="1169" cy="1071"/>
              </a:xfrm>
              <a:custGeom>
                <a:avLst/>
                <a:gdLst>
                  <a:gd name="T0" fmla="*/ 981 w 3225"/>
                  <a:gd name="T1" fmla="*/ 404 h 3343"/>
                  <a:gd name="T2" fmla="*/ 997 w 3225"/>
                  <a:gd name="T3" fmla="*/ 572 h 3343"/>
                  <a:gd name="T4" fmla="*/ 1125 w 3225"/>
                  <a:gd name="T5" fmla="*/ 324 h 3343"/>
                  <a:gd name="T6" fmla="*/ 1229 w 3225"/>
                  <a:gd name="T7" fmla="*/ 372 h 3343"/>
                  <a:gd name="T8" fmla="*/ 1261 w 3225"/>
                  <a:gd name="T9" fmla="*/ 396 h 3343"/>
                  <a:gd name="T10" fmla="*/ 1381 w 3225"/>
                  <a:gd name="T11" fmla="*/ 220 h 3343"/>
                  <a:gd name="T12" fmla="*/ 1613 w 3225"/>
                  <a:gd name="T13" fmla="*/ 428 h 3343"/>
                  <a:gd name="T14" fmla="*/ 1693 w 3225"/>
                  <a:gd name="T15" fmla="*/ 52 h 3343"/>
                  <a:gd name="T16" fmla="*/ 1725 w 3225"/>
                  <a:gd name="T17" fmla="*/ 404 h 3343"/>
                  <a:gd name="T18" fmla="*/ 2141 w 3225"/>
                  <a:gd name="T19" fmla="*/ 140 h 3343"/>
                  <a:gd name="T20" fmla="*/ 2141 w 3225"/>
                  <a:gd name="T21" fmla="*/ 260 h 3343"/>
                  <a:gd name="T22" fmla="*/ 2253 w 3225"/>
                  <a:gd name="T23" fmla="*/ 572 h 3343"/>
                  <a:gd name="T24" fmla="*/ 2421 w 3225"/>
                  <a:gd name="T25" fmla="*/ 492 h 3343"/>
                  <a:gd name="T26" fmla="*/ 2541 w 3225"/>
                  <a:gd name="T27" fmla="*/ 780 h 3343"/>
                  <a:gd name="T28" fmla="*/ 2949 w 3225"/>
                  <a:gd name="T29" fmla="*/ 996 h 3343"/>
                  <a:gd name="T30" fmla="*/ 3029 w 3225"/>
                  <a:gd name="T31" fmla="*/ 1132 h 3343"/>
                  <a:gd name="T32" fmla="*/ 2725 w 3225"/>
                  <a:gd name="T33" fmla="*/ 732 h 3343"/>
                  <a:gd name="T34" fmla="*/ 2869 w 3225"/>
                  <a:gd name="T35" fmla="*/ 1116 h 3343"/>
                  <a:gd name="T36" fmla="*/ 2877 w 3225"/>
                  <a:gd name="T37" fmla="*/ 1212 h 3343"/>
                  <a:gd name="T38" fmla="*/ 3125 w 3225"/>
                  <a:gd name="T39" fmla="*/ 1444 h 3343"/>
                  <a:gd name="T40" fmla="*/ 2997 w 3225"/>
                  <a:gd name="T41" fmla="*/ 1668 h 3343"/>
                  <a:gd name="T42" fmla="*/ 3117 w 3225"/>
                  <a:gd name="T43" fmla="*/ 1676 h 3343"/>
                  <a:gd name="T44" fmla="*/ 3037 w 3225"/>
                  <a:gd name="T45" fmla="*/ 2044 h 3343"/>
                  <a:gd name="T46" fmla="*/ 3029 w 3225"/>
                  <a:gd name="T47" fmla="*/ 2124 h 3343"/>
                  <a:gd name="T48" fmla="*/ 2837 w 3225"/>
                  <a:gd name="T49" fmla="*/ 2380 h 3343"/>
                  <a:gd name="T50" fmla="*/ 2989 w 3225"/>
                  <a:gd name="T51" fmla="*/ 2844 h 3343"/>
                  <a:gd name="T52" fmla="*/ 2853 w 3225"/>
                  <a:gd name="T53" fmla="*/ 2476 h 3343"/>
                  <a:gd name="T54" fmla="*/ 2573 w 3225"/>
                  <a:gd name="T55" fmla="*/ 2852 h 3343"/>
                  <a:gd name="T56" fmla="*/ 2389 w 3225"/>
                  <a:gd name="T57" fmla="*/ 2868 h 3343"/>
                  <a:gd name="T58" fmla="*/ 2493 w 3225"/>
                  <a:gd name="T59" fmla="*/ 3204 h 3343"/>
                  <a:gd name="T60" fmla="*/ 2237 w 3225"/>
                  <a:gd name="T61" fmla="*/ 3028 h 3343"/>
                  <a:gd name="T62" fmla="*/ 1965 w 3225"/>
                  <a:gd name="T63" fmla="*/ 3036 h 3343"/>
                  <a:gd name="T64" fmla="*/ 1933 w 3225"/>
                  <a:gd name="T65" fmla="*/ 3044 h 3343"/>
                  <a:gd name="T66" fmla="*/ 1357 w 3225"/>
                  <a:gd name="T67" fmla="*/ 3124 h 3343"/>
                  <a:gd name="T68" fmla="*/ 1437 w 3225"/>
                  <a:gd name="T69" fmla="*/ 3044 h 3343"/>
                  <a:gd name="T70" fmla="*/ 1197 w 3225"/>
                  <a:gd name="T71" fmla="*/ 3332 h 3343"/>
                  <a:gd name="T72" fmla="*/ 1221 w 3225"/>
                  <a:gd name="T73" fmla="*/ 3012 h 3343"/>
                  <a:gd name="T74" fmla="*/ 989 w 3225"/>
                  <a:gd name="T75" fmla="*/ 3020 h 3343"/>
                  <a:gd name="T76" fmla="*/ 829 w 3225"/>
                  <a:gd name="T77" fmla="*/ 2852 h 3343"/>
                  <a:gd name="T78" fmla="*/ 573 w 3225"/>
                  <a:gd name="T79" fmla="*/ 2756 h 3343"/>
                  <a:gd name="T80" fmla="*/ 93 w 3225"/>
                  <a:gd name="T81" fmla="*/ 2644 h 3343"/>
                  <a:gd name="T82" fmla="*/ 101 w 3225"/>
                  <a:gd name="T83" fmla="*/ 2596 h 3343"/>
                  <a:gd name="T84" fmla="*/ 565 w 3225"/>
                  <a:gd name="T85" fmla="*/ 2556 h 3343"/>
                  <a:gd name="T86" fmla="*/ 325 w 3225"/>
                  <a:gd name="T87" fmla="*/ 2428 h 3343"/>
                  <a:gd name="T88" fmla="*/ 125 w 3225"/>
                  <a:gd name="T89" fmla="*/ 2156 h 3343"/>
                  <a:gd name="T90" fmla="*/ 325 w 3225"/>
                  <a:gd name="T91" fmla="*/ 2276 h 3343"/>
                  <a:gd name="T92" fmla="*/ 45 w 3225"/>
                  <a:gd name="T93" fmla="*/ 1756 h 3343"/>
                  <a:gd name="T94" fmla="*/ 221 w 3225"/>
                  <a:gd name="T95" fmla="*/ 1964 h 3343"/>
                  <a:gd name="T96" fmla="*/ 301 w 3225"/>
                  <a:gd name="T97" fmla="*/ 1388 h 3343"/>
                  <a:gd name="T98" fmla="*/ 21 w 3225"/>
                  <a:gd name="T99" fmla="*/ 1124 h 3343"/>
                  <a:gd name="T100" fmla="*/ 325 w 3225"/>
                  <a:gd name="T101" fmla="*/ 1332 h 3343"/>
                  <a:gd name="T102" fmla="*/ 301 w 3225"/>
                  <a:gd name="T103" fmla="*/ 900 h 3343"/>
                  <a:gd name="T104" fmla="*/ 461 w 3225"/>
                  <a:gd name="T105" fmla="*/ 1084 h 3343"/>
                  <a:gd name="T106" fmla="*/ 389 w 3225"/>
                  <a:gd name="T107" fmla="*/ 572 h 3343"/>
                  <a:gd name="T108" fmla="*/ 421 w 3225"/>
                  <a:gd name="T109" fmla="*/ 660 h 3343"/>
                  <a:gd name="T110" fmla="*/ 669 w 3225"/>
                  <a:gd name="T111" fmla="*/ 756 h 3343"/>
                  <a:gd name="T112" fmla="*/ 773 w 3225"/>
                  <a:gd name="T113" fmla="*/ 516 h 3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25" h="3343">
                    <a:moveTo>
                      <a:pt x="869" y="652"/>
                    </a:moveTo>
                    <a:cubicBezTo>
                      <a:pt x="881" y="633"/>
                      <a:pt x="862" y="592"/>
                      <a:pt x="869" y="564"/>
                    </a:cubicBezTo>
                    <a:cubicBezTo>
                      <a:pt x="876" y="536"/>
                      <a:pt x="898" y="511"/>
                      <a:pt x="909" y="484"/>
                    </a:cubicBezTo>
                    <a:cubicBezTo>
                      <a:pt x="920" y="457"/>
                      <a:pt x="921" y="417"/>
                      <a:pt x="933" y="404"/>
                    </a:cubicBezTo>
                    <a:cubicBezTo>
                      <a:pt x="945" y="391"/>
                      <a:pt x="978" y="395"/>
                      <a:pt x="981" y="404"/>
                    </a:cubicBezTo>
                    <a:cubicBezTo>
                      <a:pt x="984" y="413"/>
                      <a:pt x="961" y="441"/>
                      <a:pt x="949" y="460"/>
                    </a:cubicBezTo>
                    <a:cubicBezTo>
                      <a:pt x="937" y="479"/>
                      <a:pt x="916" y="498"/>
                      <a:pt x="909" y="516"/>
                    </a:cubicBezTo>
                    <a:cubicBezTo>
                      <a:pt x="902" y="534"/>
                      <a:pt x="909" y="555"/>
                      <a:pt x="909" y="572"/>
                    </a:cubicBezTo>
                    <a:cubicBezTo>
                      <a:pt x="909" y="589"/>
                      <a:pt x="894" y="620"/>
                      <a:pt x="909" y="620"/>
                    </a:cubicBezTo>
                    <a:cubicBezTo>
                      <a:pt x="924" y="620"/>
                      <a:pt x="973" y="584"/>
                      <a:pt x="997" y="572"/>
                    </a:cubicBezTo>
                    <a:cubicBezTo>
                      <a:pt x="1021" y="560"/>
                      <a:pt x="1044" y="564"/>
                      <a:pt x="1053" y="548"/>
                    </a:cubicBezTo>
                    <a:cubicBezTo>
                      <a:pt x="1062" y="532"/>
                      <a:pt x="1049" y="499"/>
                      <a:pt x="1053" y="476"/>
                    </a:cubicBezTo>
                    <a:cubicBezTo>
                      <a:pt x="1057" y="453"/>
                      <a:pt x="1073" y="437"/>
                      <a:pt x="1077" y="412"/>
                    </a:cubicBezTo>
                    <a:cubicBezTo>
                      <a:pt x="1081" y="387"/>
                      <a:pt x="1069" y="339"/>
                      <a:pt x="1077" y="324"/>
                    </a:cubicBezTo>
                    <a:cubicBezTo>
                      <a:pt x="1085" y="309"/>
                      <a:pt x="1121" y="309"/>
                      <a:pt x="1125" y="324"/>
                    </a:cubicBezTo>
                    <a:cubicBezTo>
                      <a:pt x="1129" y="339"/>
                      <a:pt x="1109" y="383"/>
                      <a:pt x="1101" y="412"/>
                    </a:cubicBezTo>
                    <a:cubicBezTo>
                      <a:pt x="1093" y="441"/>
                      <a:pt x="1064" y="487"/>
                      <a:pt x="1077" y="500"/>
                    </a:cubicBezTo>
                    <a:cubicBezTo>
                      <a:pt x="1090" y="513"/>
                      <a:pt x="1156" y="499"/>
                      <a:pt x="1181" y="492"/>
                    </a:cubicBezTo>
                    <a:cubicBezTo>
                      <a:pt x="1206" y="485"/>
                      <a:pt x="1221" y="480"/>
                      <a:pt x="1229" y="460"/>
                    </a:cubicBezTo>
                    <a:cubicBezTo>
                      <a:pt x="1237" y="440"/>
                      <a:pt x="1228" y="396"/>
                      <a:pt x="1229" y="372"/>
                    </a:cubicBezTo>
                    <a:cubicBezTo>
                      <a:pt x="1230" y="348"/>
                      <a:pt x="1226" y="340"/>
                      <a:pt x="1237" y="316"/>
                    </a:cubicBezTo>
                    <a:cubicBezTo>
                      <a:pt x="1248" y="292"/>
                      <a:pt x="1282" y="233"/>
                      <a:pt x="1293" y="228"/>
                    </a:cubicBezTo>
                    <a:cubicBezTo>
                      <a:pt x="1304" y="223"/>
                      <a:pt x="1306" y="265"/>
                      <a:pt x="1301" y="284"/>
                    </a:cubicBezTo>
                    <a:cubicBezTo>
                      <a:pt x="1296" y="303"/>
                      <a:pt x="1268" y="322"/>
                      <a:pt x="1261" y="340"/>
                    </a:cubicBezTo>
                    <a:cubicBezTo>
                      <a:pt x="1254" y="358"/>
                      <a:pt x="1260" y="379"/>
                      <a:pt x="1261" y="396"/>
                    </a:cubicBezTo>
                    <a:cubicBezTo>
                      <a:pt x="1262" y="413"/>
                      <a:pt x="1242" y="436"/>
                      <a:pt x="1269" y="444"/>
                    </a:cubicBezTo>
                    <a:cubicBezTo>
                      <a:pt x="1296" y="452"/>
                      <a:pt x="1389" y="449"/>
                      <a:pt x="1421" y="444"/>
                    </a:cubicBezTo>
                    <a:cubicBezTo>
                      <a:pt x="1453" y="439"/>
                      <a:pt x="1454" y="433"/>
                      <a:pt x="1461" y="412"/>
                    </a:cubicBezTo>
                    <a:cubicBezTo>
                      <a:pt x="1468" y="391"/>
                      <a:pt x="1474" y="348"/>
                      <a:pt x="1461" y="316"/>
                    </a:cubicBezTo>
                    <a:cubicBezTo>
                      <a:pt x="1448" y="284"/>
                      <a:pt x="1384" y="235"/>
                      <a:pt x="1381" y="220"/>
                    </a:cubicBezTo>
                    <a:cubicBezTo>
                      <a:pt x="1378" y="205"/>
                      <a:pt x="1430" y="216"/>
                      <a:pt x="1445" y="228"/>
                    </a:cubicBezTo>
                    <a:cubicBezTo>
                      <a:pt x="1460" y="240"/>
                      <a:pt x="1461" y="272"/>
                      <a:pt x="1469" y="292"/>
                    </a:cubicBezTo>
                    <a:cubicBezTo>
                      <a:pt x="1477" y="312"/>
                      <a:pt x="1489" y="331"/>
                      <a:pt x="1493" y="348"/>
                    </a:cubicBezTo>
                    <a:cubicBezTo>
                      <a:pt x="1497" y="365"/>
                      <a:pt x="1473" y="383"/>
                      <a:pt x="1493" y="396"/>
                    </a:cubicBezTo>
                    <a:cubicBezTo>
                      <a:pt x="1513" y="409"/>
                      <a:pt x="1578" y="425"/>
                      <a:pt x="1613" y="428"/>
                    </a:cubicBezTo>
                    <a:cubicBezTo>
                      <a:pt x="1648" y="431"/>
                      <a:pt x="1688" y="439"/>
                      <a:pt x="1701" y="412"/>
                    </a:cubicBezTo>
                    <a:cubicBezTo>
                      <a:pt x="1714" y="385"/>
                      <a:pt x="1709" y="329"/>
                      <a:pt x="1693" y="268"/>
                    </a:cubicBezTo>
                    <a:cubicBezTo>
                      <a:pt x="1677" y="207"/>
                      <a:pt x="1610" y="88"/>
                      <a:pt x="1605" y="44"/>
                    </a:cubicBezTo>
                    <a:cubicBezTo>
                      <a:pt x="1600" y="0"/>
                      <a:pt x="1646" y="3"/>
                      <a:pt x="1661" y="4"/>
                    </a:cubicBezTo>
                    <a:cubicBezTo>
                      <a:pt x="1676" y="5"/>
                      <a:pt x="1694" y="35"/>
                      <a:pt x="1693" y="52"/>
                    </a:cubicBezTo>
                    <a:cubicBezTo>
                      <a:pt x="1692" y="69"/>
                      <a:pt x="1650" y="88"/>
                      <a:pt x="1653" y="108"/>
                    </a:cubicBezTo>
                    <a:cubicBezTo>
                      <a:pt x="1656" y="128"/>
                      <a:pt x="1700" y="147"/>
                      <a:pt x="1709" y="172"/>
                    </a:cubicBezTo>
                    <a:cubicBezTo>
                      <a:pt x="1718" y="197"/>
                      <a:pt x="1706" y="233"/>
                      <a:pt x="1709" y="260"/>
                    </a:cubicBezTo>
                    <a:cubicBezTo>
                      <a:pt x="1712" y="287"/>
                      <a:pt x="1722" y="308"/>
                      <a:pt x="1725" y="332"/>
                    </a:cubicBezTo>
                    <a:cubicBezTo>
                      <a:pt x="1728" y="356"/>
                      <a:pt x="1706" y="388"/>
                      <a:pt x="1725" y="404"/>
                    </a:cubicBezTo>
                    <a:cubicBezTo>
                      <a:pt x="1744" y="420"/>
                      <a:pt x="1800" y="417"/>
                      <a:pt x="1837" y="428"/>
                    </a:cubicBezTo>
                    <a:cubicBezTo>
                      <a:pt x="1874" y="439"/>
                      <a:pt x="1905" y="472"/>
                      <a:pt x="1949" y="468"/>
                    </a:cubicBezTo>
                    <a:cubicBezTo>
                      <a:pt x="1993" y="464"/>
                      <a:pt x="2077" y="437"/>
                      <a:pt x="2101" y="404"/>
                    </a:cubicBezTo>
                    <a:cubicBezTo>
                      <a:pt x="2125" y="371"/>
                      <a:pt x="2086" y="312"/>
                      <a:pt x="2093" y="268"/>
                    </a:cubicBezTo>
                    <a:cubicBezTo>
                      <a:pt x="2100" y="224"/>
                      <a:pt x="2104" y="169"/>
                      <a:pt x="2141" y="140"/>
                    </a:cubicBezTo>
                    <a:cubicBezTo>
                      <a:pt x="2178" y="111"/>
                      <a:pt x="2278" y="88"/>
                      <a:pt x="2317" y="92"/>
                    </a:cubicBezTo>
                    <a:cubicBezTo>
                      <a:pt x="2356" y="96"/>
                      <a:pt x="2384" y="141"/>
                      <a:pt x="2373" y="164"/>
                    </a:cubicBezTo>
                    <a:cubicBezTo>
                      <a:pt x="2362" y="187"/>
                      <a:pt x="2288" y="221"/>
                      <a:pt x="2253" y="228"/>
                    </a:cubicBezTo>
                    <a:cubicBezTo>
                      <a:pt x="2218" y="235"/>
                      <a:pt x="2184" y="199"/>
                      <a:pt x="2165" y="204"/>
                    </a:cubicBezTo>
                    <a:cubicBezTo>
                      <a:pt x="2146" y="209"/>
                      <a:pt x="2145" y="232"/>
                      <a:pt x="2141" y="260"/>
                    </a:cubicBezTo>
                    <a:cubicBezTo>
                      <a:pt x="2137" y="288"/>
                      <a:pt x="2146" y="341"/>
                      <a:pt x="2141" y="372"/>
                    </a:cubicBezTo>
                    <a:cubicBezTo>
                      <a:pt x="2136" y="403"/>
                      <a:pt x="2118" y="423"/>
                      <a:pt x="2109" y="444"/>
                    </a:cubicBezTo>
                    <a:cubicBezTo>
                      <a:pt x="2100" y="465"/>
                      <a:pt x="2081" y="485"/>
                      <a:pt x="2085" y="500"/>
                    </a:cubicBezTo>
                    <a:cubicBezTo>
                      <a:pt x="2089" y="515"/>
                      <a:pt x="2105" y="520"/>
                      <a:pt x="2133" y="532"/>
                    </a:cubicBezTo>
                    <a:cubicBezTo>
                      <a:pt x="2161" y="544"/>
                      <a:pt x="2216" y="565"/>
                      <a:pt x="2253" y="572"/>
                    </a:cubicBezTo>
                    <a:cubicBezTo>
                      <a:pt x="2290" y="579"/>
                      <a:pt x="2330" y="593"/>
                      <a:pt x="2357" y="572"/>
                    </a:cubicBezTo>
                    <a:cubicBezTo>
                      <a:pt x="2384" y="551"/>
                      <a:pt x="2389" y="463"/>
                      <a:pt x="2413" y="444"/>
                    </a:cubicBezTo>
                    <a:cubicBezTo>
                      <a:pt x="2437" y="425"/>
                      <a:pt x="2489" y="448"/>
                      <a:pt x="2501" y="460"/>
                    </a:cubicBezTo>
                    <a:cubicBezTo>
                      <a:pt x="2513" y="472"/>
                      <a:pt x="2498" y="511"/>
                      <a:pt x="2485" y="516"/>
                    </a:cubicBezTo>
                    <a:cubicBezTo>
                      <a:pt x="2472" y="521"/>
                      <a:pt x="2434" y="488"/>
                      <a:pt x="2421" y="492"/>
                    </a:cubicBezTo>
                    <a:cubicBezTo>
                      <a:pt x="2408" y="496"/>
                      <a:pt x="2412" y="523"/>
                      <a:pt x="2405" y="540"/>
                    </a:cubicBezTo>
                    <a:cubicBezTo>
                      <a:pt x="2398" y="557"/>
                      <a:pt x="2389" y="577"/>
                      <a:pt x="2381" y="596"/>
                    </a:cubicBezTo>
                    <a:cubicBezTo>
                      <a:pt x="2373" y="615"/>
                      <a:pt x="2345" y="635"/>
                      <a:pt x="2357" y="652"/>
                    </a:cubicBezTo>
                    <a:cubicBezTo>
                      <a:pt x="2369" y="669"/>
                      <a:pt x="2422" y="679"/>
                      <a:pt x="2453" y="700"/>
                    </a:cubicBezTo>
                    <a:cubicBezTo>
                      <a:pt x="2484" y="721"/>
                      <a:pt x="2506" y="767"/>
                      <a:pt x="2541" y="780"/>
                    </a:cubicBezTo>
                    <a:cubicBezTo>
                      <a:pt x="2576" y="793"/>
                      <a:pt x="2632" y="796"/>
                      <a:pt x="2661" y="780"/>
                    </a:cubicBezTo>
                    <a:cubicBezTo>
                      <a:pt x="2690" y="764"/>
                      <a:pt x="2680" y="688"/>
                      <a:pt x="2717" y="684"/>
                    </a:cubicBezTo>
                    <a:cubicBezTo>
                      <a:pt x="2754" y="680"/>
                      <a:pt x="2848" y="733"/>
                      <a:pt x="2885" y="756"/>
                    </a:cubicBezTo>
                    <a:cubicBezTo>
                      <a:pt x="2922" y="779"/>
                      <a:pt x="2930" y="780"/>
                      <a:pt x="2941" y="820"/>
                    </a:cubicBezTo>
                    <a:cubicBezTo>
                      <a:pt x="2952" y="860"/>
                      <a:pt x="2934" y="953"/>
                      <a:pt x="2949" y="996"/>
                    </a:cubicBezTo>
                    <a:cubicBezTo>
                      <a:pt x="2964" y="1039"/>
                      <a:pt x="2996" y="1076"/>
                      <a:pt x="3029" y="1076"/>
                    </a:cubicBezTo>
                    <a:cubicBezTo>
                      <a:pt x="3062" y="1076"/>
                      <a:pt x="3128" y="999"/>
                      <a:pt x="3149" y="996"/>
                    </a:cubicBezTo>
                    <a:cubicBezTo>
                      <a:pt x="3170" y="993"/>
                      <a:pt x="3161" y="1040"/>
                      <a:pt x="3157" y="1060"/>
                    </a:cubicBezTo>
                    <a:cubicBezTo>
                      <a:pt x="3153" y="1080"/>
                      <a:pt x="3146" y="1104"/>
                      <a:pt x="3125" y="1116"/>
                    </a:cubicBezTo>
                    <a:cubicBezTo>
                      <a:pt x="3104" y="1128"/>
                      <a:pt x="3056" y="1140"/>
                      <a:pt x="3029" y="1132"/>
                    </a:cubicBezTo>
                    <a:cubicBezTo>
                      <a:pt x="3002" y="1124"/>
                      <a:pt x="2986" y="1105"/>
                      <a:pt x="2965" y="1068"/>
                    </a:cubicBezTo>
                    <a:cubicBezTo>
                      <a:pt x="2944" y="1031"/>
                      <a:pt x="2909" y="951"/>
                      <a:pt x="2901" y="908"/>
                    </a:cubicBezTo>
                    <a:cubicBezTo>
                      <a:pt x="2893" y="865"/>
                      <a:pt x="2933" y="837"/>
                      <a:pt x="2917" y="812"/>
                    </a:cubicBezTo>
                    <a:cubicBezTo>
                      <a:pt x="2901" y="787"/>
                      <a:pt x="2837" y="769"/>
                      <a:pt x="2805" y="756"/>
                    </a:cubicBezTo>
                    <a:cubicBezTo>
                      <a:pt x="2773" y="743"/>
                      <a:pt x="2746" y="720"/>
                      <a:pt x="2725" y="732"/>
                    </a:cubicBezTo>
                    <a:cubicBezTo>
                      <a:pt x="2704" y="744"/>
                      <a:pt x="2694" y="807"/>
                      <a:pt x="2677" y="828"/>
                    </a:cubicBezTo>
                    <a:cubicBezTo>
                      <a:pt x="2660" y="849"/>
                      <a:pt x="2612" y="833"/>
                      <a:pt x="2621" y="860"/>
                    </a:cubicBezTo>
                    <a:cubicBezTo>
                      <a:pt x="2630" y="887"/>
                      <a:pt x="2700" y="944"/>
                      <a:pt x="2733" y="988"/>
                    </a:cubicBezTo>
                    <a:cubicBezTo>
                      <a:pt x="2766" y="1032"/>
                      <a:pt x="2798" y="1103"/>
                      <a:pt x="2821" y="1124"/>
                    </a:cubicBezTo>
                    <a:cubicBezTo>
                      <a:pt x="2844" y="1145"/>
                      <a:pt x="2850" y="1117"/>
                      <a:pt x="2869" y="1116"/>
                    </a:cubicBezTo>
                    <a:cubicBezTo>
                      <a:pt x="2888" y="1115"/>
                      <a:pt x="2916" y="1111"/>
                      <a:pt x="2933" y="1116"/>
                    </a:cubicBezTo>
                    <a:cubicBezTo>
                      <a:pt x="2950" y="1121"/>
                      <a:pt x="2970" y="1136"/>
                      <a:pt x="2973" y="1148"/>
                    </a:cubicBezTo>
                    <a:cubicBezTo>
                      <a:pt x="2976" y="1160"/>
                      <a:pt x="2961" y="1188"/>
                      <a:pt x="2949" y="1188"/>
                    </a:cubicBezTo>
                    <a:cubicBezTo>
                      <a:pt x="2937" y="1188"/>
                      <a:pt x="2913" y="1144"/>
                      <a:pt x="2901" y="1148"/>
                    </a:cubicBezTo>
                    <a:cubicBezTo>
                      <a:pt x="2889" y="1152"/>
                      <a:pt x="2874" y="1187"/>
                      <a:pt x="2877" y="1212"/>
                    </a:cubicBezTo>
                    <a:cubicBezTo>
                      <a:pt x="2880" y="1237"/>
                      <a:pt x="2902" y="1269"/>
                      <a:pt x="2917" y="1300"/>
                    </a:cubicBezTo>
                    <a:cubicBezTo>
                      <a:pt x="2932" y="1331"/>
                      <a:pt x="2942" y="1385"/>
                      <a:pt x="2965" y="1396"/>
                    </a:cubicBezTo>
                    <a:cubicBezTo>
                      <a:pt x="2988" y="1407"/>
                      <a:pt x="3012" y="1367"/>
                      <a:pt x="3053" y="1364"/>
                    </a:cubicBezTo>
                    <a:cubicBezTo>
                      <a:pt x="3094" y="1361"/>
                      <a:pt x="3201" y="1367"/>
                      <a:pt x="3213" y="1380"/>
                    </a:cubicBezTo>
                    <a:cubicBezTo>
                      <a:pt x="3225" y="1393"/>
                      <a:pt x="3148" y="1441"/>
                      <a:pt x="3125" y="1444"/>
                    </a:cubicBezTo>
                    <a:cubicBezTo>
                      <a:pt x="3102" y="1447"/>
                      <a:pt x="3093" y="1404"/>
                      <a:pt x="3077" y="1396"/>
                    </a:cubicBezTo>
                    <a:cubicBezTo>
                      <a:pt x="3061" y="1388"/>
                      <a:pt x="3046" y="1385"/>
                      <a:pt x="3029" y="1396"/>
                    </a:cubicBezTo>
                    <a:cubicBezTo>
                      <a:pt x="3012" y="1407"/>
                      <a:pt x="2982" y="1428"/>
                      <a:pt x="2973" y="1460"/>
                    </a:cubicBezTo>
                    <a:cubicBezTo>
                      <a:pt x="2964" y="1492"/>
                      <a:pt x="2969" y="1553"/>
                      <a:pt x="2973" y="1588"/>
                    </a:cubicBezTo>
                    <a:cubicBezTo>
                      <a:pt x="2977" y="1623"/>
                      <a:pt x="2973" y="1656"/>
                      <a:pt x="2997" y="1668"/>
                    </a:cubicBezTo>
                    <a:cubicBezTo>
                      <a:pt x="3021" y="1680"/>
                      <a:pt x="3085" y="1651"/>
                      <a:pt x="3117" y="1660"/>
                    </a:cubicBezTo>
                    <a:cubicBezTo>
                      <a:pt x="3149" y="1669"/>
                      <a:pt x="3182" y="1707"/>
                      <a:pt x="3189" y="1724"/>
                    </a:cubicBezTo>
                    <a:cubicBezTo>
                      <a:pt x="3196" y="1741"/>
                      <a:pt x="3165" y="1765"/>
                      <a:pt x="3157" y="1764"/>
                    </a:cubicBezTo>
                    <a:cubicBezTo>
                      <a:pt x="3149" y="1763"/>
                      <a:pt x="3148" y="1731"/>
                      <a:pt x="3141" y="1716"/>
                    </a:cubicBezTo>
                    <a:cubicBezTo>
                      <a:pt x="3134" y="1701"/>
                      <a:pt x="3132" y="1681"/>
                      <a:pt x="3117" y="1676"/>
                    </a:cubicBezTo>
                    <a:cubicBezTo>
                      <a:pt x="3102" y="1671"/>
                      <a:pt x="3073" y="1680"/>
                      <a:pt x="3053" y="1684"/>
                    </a:cubicBezTo>
                    <a:cubicBezTo>
                      <a:pt x="3033" y="1688"/>
                      <a:pt x="3008" y="1681"/>
                      <a:pt x="2997" y="1700"/>
                    </a:cubicBezTo>
                    <a:cubicBezTo>
                      <a:pt x="2986" y="1719"/>
                      <a:pt x="2992" y="1753"/>
                      <a:pt x="2989" y="1796"/>
                    </a:cubicBezTo>
                    <a:cubicBezTo>
                      <a:pt x="2986" y="1839"/>
                      <a:pt x="2973" y="1915"/>
                      <a:pt x="2981" y="1956"/>
                    </a:cubicBezTo>
                    <a:cubicBezTo>
                      <a:pt x="2989" y="1997"/>
                      <a:pt x="3026" y="2007"/>
                      <a:pt x="3037" y="2044"/>
                    </a:cubicBezTo>
                    <a:cubicBezTo>
                      <a:pt x="3048" y="2081"/>
                      <a:pt x="3053" y="2136"/>
                      <a:pt x="3045" y="2180"/>
                    </a:cubicBezTo>
                    <a:cubicBezTo>
                      <a:pt x="3037" y="2224"/>
                      <a:pt x="3005" y="2292"/>
                      <a:pt x="2989" y="2308"/>
                    </a:cubicBezTo>
                    <a:cubicBezTo>
                      <a:pt x="2973" y="2324"/>
                      <a:pt x="2945" y="2291"/>
                      <a:pt x="2949" y="2276"/>
                    </a:cubicBezTo>
                    <a:cubicBezTo>
                      <a:pt x="2953" y="2261"/>
                      <a:pt x="3000" y="2245"/>
                      <a:pt x="3013" y="2220"/>
                    </a:cubicBezTo>
                    <a:cubicBezTo>
                      <a:pt x="3026" y="2195"/>
                      <a:pt x="3029" y="2152"/>
                      <a:pt x="3029" y="2124"/>
                    </a:cubicBezTo>
                    <a:cubicBezTo>
                      <a:pt x="3029" y="2096"/>
                      <a:pt x="3024" y="2071"/>
                      <a:pt x="3013" y="2052"/>
                    </a:cubicBezTo>
                    <a:cubicBezTo>
                      <a:pt x="3002" y="2033"/>
                      <a:pt x="2978" y="1992"/>
                      <a:pt x="2965" y="2012"/>
                    </a:cubicBezTo>
                    <a:cubicBezTo>
                      <a:pt x="2952" y="2032"/>
                      <a:pt x="2948" y="2127"/>
                      <a:pt x="2933" y="2172"/>
                    </a:cubicBezTo>
                    <a:cubicBezTo>
                      <a:pt x="2918" y="2217"/>
                      <a:pt x="2893" y="2249"/>
                      <a:pt x="2877" y="2284"/>
                    </a:cubicBezTo>
                    <a:cubicBezTo>
                      <a:pt x="2861" y="2319"/>
                      <a:pt x="2834" y="2349"/>
                      <a:pt x="2837" y="2380"/>
                    </a:cubicBezTo>
                    <a:cubicBezTo>
                      <a:pt x="2840" y="2411"/>
                      <a:pt x="2853" y="2393"/>
                      <a:pt x="2893" y="2468"/>
                    </a:cubicBezTo>
                    <a:cubicBezTo>
                      <a:pt x="2933" y="2543"/>
                      <a:pt x="3065" y="2753"/>
                      <a:pt x="3077" y="2828"/>
                    </a:cubicBezTo>
                    <a:cubicBezTo>
                      <a:pt x="3089" y="2903"/>
                      <a:pt x="2993" y="2919"/>
                      <a:pt x="2965" y="2916"/>
                    </a:cubicBezTo>
                    <a:cubicBezTo>
                      <a:pt x="2937" y="2913"/>
                      <a:pt x="2905" y="2824"/>
                      <a:pt x="2909" y="2812"/>
                    </a:cubicBezTo>
                    <a:cubicBezTo>
                      <a:pt x="2913" y="2800"/>
                      <a:pt x="2968" y="2837"/>
                      <a:pt x="2989" y="2844"/>
                    </a:cubicBezTo>
                    <a:cubicBezTo>
                      <a:pt x="3010" y="2851"/>
                      <a:pt x="3032" y="2869"/>
                      <a:pt x="3037" y="2852"/>
                    </a:cubicBezTo>
                    <a:cubicBezTo>
                      <a:pt x="3042" y="2835"/>
                      <a:pt x="3034" y="2773"/>
                      <a:pt x="3021" y="2740"/>
                    </a:cubicBezTo>
                    <a:cubicBezTo>
                      <a:pt x="3008" y="2707"/>
                      <a:pt x="2977" y="2687"/>
                      <a:pt x="2957" y="2652"/>
                    </a:cubicBezTo>
                    <a:cubicBezTo>
                      <a:pt x="2937" y="2617"/>
                      <a:pt x="2918" y="2561"/>
                      <a:pt x="2901" y="2532"/>
                    </a:cubicBezTo>
                    <a:cubicBezTo>
                      <a:pt x="2884" y="2503"/>
                      <a:pt x="2870" y="2496"/>
                      <a:pt x="2853" y="2476"/>
                    </a:cubicBezTo>
                    <a:cubicBezTo>
                      <a:pt x="2836" y="2456"/>
                      <a:pt x="2822" y="2395"/>
                      <a:pt x="2797" y="2412"/>
                    </a:cubicBezTo>
                    <a:cubicBezTo>
                      <a:pt x="2772" y="2429"/>
                      <a:pt x="2728" y="2541"/>
                      <a:pt x="2701" y="2580"/>
                    </a:cubicBezTo>
                    <a:cubicBezTo>
                      <a:pt x="2674" y="2619"/>
                      <a:pt x="2648" y="2617"/>
                      <a:pt x="2637" y="2644"/>
                    </a:cubicBezTo>
                    <a:cubicBezTo>
                      <a:pt x="2626" y="2671"/>
                      <a:pt x="2648" y="2705"/>
                      <a:pt x="2637" y="2740"/>
                    </a:cubicBezTo>
                    <a:cubicBezTo>
                      <a:pt x="2626" y="2775"/>
                      <a:pt x="2590" y="2839"/>
                      <a:pt x="2573" y="2852"/>
                    </a:cubicBezTo>
                    <a:cubicBezTo>
                      <a:pt x="2556" y="2865"/>
                      <a:pt x="2534" y="2832"/>
                      <a:pt x="2533" y="2820"/>
                    </a:cubicBezTo>
                    <a:cubicBezTo>
                      <a:pt x="2532" y="2808"/>
                      <a:pt x="2552" y="2800"/>
                      <a:pt x="2565" y="2780"/>
                    </a:cubicBezTo>
                    <a:cubicBezTo>
                      <a:pt x="2578" y="2760"/>
                      <a:pt x="2630" y="2697"/>
                      <a:pt x="2613" y="2700"/>
                    </a:cubicBezTo>
                    <a:cubicBezTo>
                      <a:pt x="2596" y="2703"/>
                      <a:pt x="2498" y="2768"/>
                      <a:pt x="2461" y="2796"/>
                    </a:cubicBezTo>
                    <a:cubicBezTo>
                      <a:pt x="2424" y="2824"/>
                      <a:pt x="2401" y="2836"/>
                      <a:pt x="2389" y="2868"/>
                    </a:cubicBezTo>
                    <a:cubicBezTo>
                      <a:pt x="2377" y="2900"/>
                      <a:pt x="2370" y="2940"/>
                      <a:pt x="2389" y="2988"/>
                    </a:cubicBezTo>
                    <a:cubicBezTo>
                      <a:pt x="2408" y="3036"/>
                      <a:pt x="2468" y="3136"/>
                      <a:pt x="2501" y="3156"/>
                    </a:cubicBezTo>
                    <a:cubicBezTo>
                      <a:pt x="2534" y="3176"/>
                      <a:pt x="2578" y="3105"/>
                      <a:pt x="2589" y="3108"/>
                    </a:cubicBezTo>
                    <a:cubicBezTo>
                      <a:pt x="2600" y="3111"/>
                      <a:pt x="2581" y="3156"/>
                      <a:pt x="2565" y="3172"/>
                    </a:cubicBezTo>
                    <a:cubicBezTo>
                      <a:pt x="2549" y="3188"/>
                      <a:pt x="2518" y="3215"/>
                      <a:pt x="2493" y="3204"/>
                    </a:cubicBezTo>
                    <a:cubicBezTo>
                      <a:pt x="2468" y="3193"/>
                      <a:pt x="2436" y="3143"/>
                      <a:pt x="2413" y="3108"/>
                    </a:cubicBezTo>
                    <a:cubicBezTo>
                      <a:pt x="2390" y="3073"/>
                      <a:pt x="2368" y="3034"/>
                      <a:pt x="2357" y="2996"/>
                    </a:cubicBezTo>
                    <a:cubicBezTo>
                      <a:pt x="2346" y="2958"/>
                      <a:pt x="2373" y="2887"/>
                      <a:pt x="2349" y="2876"/>
                    </a:cubicBezTo>
                    <a:cubicBezTo>
                      <a:pt x="2325" y="2865"/>
                      <a:pt x="2232" y="2907"/>
                      <a:pt x="2213" y="2932"/>
                    </a:cubicBezTo>
                    <a:cubicBezTo>
                      <a:pt x="2194" y="2957"/>
                      <a:pt x="2245" y="3000"/>
                      <a:pt x="2237" y="3028"/>
                    </a:cubicBezTo>
                    <a:cubicBezTo>
                      <a:pt x="2229" y="3056"/>
                      <a:pt x="2172" y="3101"/>
                      <a:pt x="2165" y="3100"/>
                    </a:cubicBezTo>
                    <a:cubicBezTo>
                      <a:pt x="2158" y="3099"/>
                      <a:pt x="2192" y="3041"/>
                      <a:pt x="2197" y="3020"/>
                    </a:cubicBezTo>
                    <a:cubicBezTo>
                      <a:pt x="2202" y="2999"/>
                      <a:pt x="2224" y="2976"/>
                      <a:pt x="2197" y="2972"/>
                    </a:cubicBezTo>
                    <a:cubicBezTo>
                      <a:pt x="2170" y="2968"/>
                      <a:pt x="2075" y="2985"/>
                      <a:pt x="2037" y="2996"/>
                    </a:cubicBezTo>
                    <a:cubicBezTo>
                      <a:pt x="1999" y="3007"/>
                      <a:pt x="1978" y="3008"/>
                      <a:pt x="1965" y="3036"/>
                    </a:cubicBezTo>
                    <a:cubicBezTo>
                      <a:pt x="1952" y="3064"/>
                      <a:pt x="1974" y="3137"/>
                      <a:pt x="1957" y="3164"/>
                    </a:cubicBezTo>
                    <a:cubicBezTo>
                      <a:pt x="1940" y="3191"/>
                      <a:pt x="1869" y="3199"/>
                      <a:pt x="1861" y="3196"/>
                    </a:cubicBezTo>
                    <a:cubicBezTo>
                      <a:pt x="1853" y="3193"/>
                      <a:pt x="1897" y="3164"/>
                      <a:pt x="1909" y="3148"/>
                    </a:cubicBezTo>
                    <a:cubicBezTo>
                      <a:pt x="1921" y="3132"/>
                      <a:pt x="1929" y="3117"/>
                      <a:pt x="1933" y="3100"/>
                    </a:cubicBezTo>
                    <a:cubicBezTo>
                      <a:pt x="1937" y="3083"/>
                      <a:pt x="1964" y="3052"/>
                      <a:pt x="1933" y="3044"/>
                    </a:cubicBezTo>
                    <a:cubicBezTo>
                      <a:pt x="1902" y="3036"/>
                      <a:pt x="1797" y="3043"/>
                      <a:pt x="1749" y="3052"/>
                    </a:cubicBezTo>
                    <a:cubicBezTo>
                      <a:pt x="1701" y="3061"/>
                      <a:pt x="1677" y="3077"/>
                      <a:pt x="1645" y="3100"/>
                    </a:cubicBezTo>
                    <a:cubicBezTo>
                      <a:pt x="1613" y="3123"/>
                      <a:pt x="1602" y="3173"/>
                      <a:pt x="1557" y="3188"/>
                    </a:cubicBezTo>
                    <a:cubicBezTo>
                      <a:pt x="1512" y="3203"/>
                      <a:pt x="1406" y="3199"/>
                      <a:pt x="1373" y="3188"/>
                    </a:cubicBezTo>
                    <a:cubicBezTo>
                      <a:pt x="1340" y="3177"/>
                      <a:pt x="1349" y="3131"/>
                      <a:pt x="1357" y="3124"/>
                    </a:cubicBezTo>
                    <a:cubicBezTo>
                      <a:pt x="1365" y="3117"/>
                      <a:pt x="1396" y="3143"/>
                      <a:pt x="1421" y="3148"/>
                    </a:cubicBezTo>
                    <a:cubicBezTo>
                      <a:pt x="1446" y="3153"/>
                      <a:pt x="1484" y="3160"/>
                      <a:pt x="1509" y="3156"/>
                    </a:cubicBezTo>
                    <a:cubicBezTo>
                      <a:pt x="1534" y="3152"/>
                      <a:pt x="1557" y="3137"/>
                      <a:pt x="1573" y="3124"/>
                    </a:cubicBezTo>
                    <a:cubicBezTo>
                      <a:pt x="1589" y="3111"/>
                      <a:pt x="1628" y="3089"/>
                      <a:pt x="1605" y="3076"/>
                    </a:cubicBezTo>
                    <a:cubicBezTo>
                      <a:pt x="1582" y="3063"/>
                      <a:pt x="1490" y="3051"/>
                      <a:pt x="1437" y="3044"/>
                    </a:cubicBezTo>
                    <a:cubicBezTo>
                      <a:pt x="1384" y="3037"/>
                      <a:pt x="1328" y="3024"/>
                      <a:pt x="1285" y="3036"/>
                    </a:cubicBezTo>
                    <a:cubicBezTo>
                      <a:pt x="1242" y="3048"/>
                      <a:pt x="1188" y="3087"/>
                      <a:pt x="1181" y="3116"/>
                    </a:cubicBezTo>
                    <a:cubicBezTo>
                      <a:pt x="1174" y="3145"/>
                      <a:pt x="1234" y="3180"/>
                      <a:pt x="1245" y="3212"/>
                    </a:cubicBezTo>
                    <a:cubicBezTo>
                      <a:pt x="1256" y="3244"/>
                      <a:pt x="1253" y="3288"/>
                      <a:pt x="1245" y="3308"/>
                    </a:cubicBezTo>
                    <a:cubicBezTo>
                      <a:pt x="1237" y="3328"/>
                      <a:pt x="1205" y="3343"/>
                      <a:pt x="1197" y="3332"/>
                    </a:cubicBezTo>
                    <a:cubicBezTo>
                      <a:pt x="1189" y="3321"/>
                      <a:pt x="1201" y="3271"/>
                      <a:pt x="1197" y="3244"/>
                    </a:cubicBezTo>
                    <a:cubicBezTo>
                      <a:pt x="1193" y="3217"/>
                      <a:pt x="1184" y="3196"/>
                      <a:pt x="1173" y="3172"/>
                    </a:cubicBezTo>
                    <a:cubicBezTo>
                      <a:pt x="1162" y="3148"/>
                      <a:pt x="1132" y="3123"/>
                      <a:pt x="1133" y="3100"/>
                    </a:cubicBezTo>
                    <a:cubicBezTo>
                      <a:pt x="1134" y="3077"/>
                      <a:pt x="1166" y="3051"/>
                      <a:pt x="1181" y="3036"/>
                    </a:cubicBezTo>
                    <a:cubicBezTo>
                      <a:pt x="1196" y="3021"/>
                      <a:pt x="1247" y="3028"/>
                      <a:pt x="1221" y="3012"/>
                    </a:cubicBezTo>
                    <a:cubicBezTo>
                      <a:pt x="1195" y="2996"/>
                      <a:pt x="1080" y="2967"/>
                      <a:pt x="1021" y="2940"/>
                    </a:cubicBezTo>
                    <a:cubicBezTo>
                      <a:pt x="962" y="2913"/>
                      <a:pt x="889" y="2857"/>
                      <a:pt x="869" y="2852"/>
                    </a:cubicBezTo>
                    <a:cubicBezTo>
                      <a:pt x="849" y="2847"/>
                      <a:pt x="896" y="2877"/>
                      <a:pt x="901" y="2908"/>
                    </a:cubicBezTo>
                    <a:cubicBezTo>
                      <a:pt x="906" y="2939"/>
                      <a:pt x="886" y="3017"/>
                      <a:pt x="901" y="3036"/>
                    </a:cubicBezTo>
                    <a:cubicBezTo>
                      <a:pt x="916" y="3055"/>
                      <a:pt x="981" y="3011"/>
                      <a:pt x="989" y="3020"/>
                    </a:cubicBezTo>
                    <a:cubicBezTo>
                      <a:pt x="997" y="3029"/>
                      <a:pt x="969" y="3087"/>
                      <a:pt x="949" y="3092"/>
                    </a:cubicBezTo>
                    <a:cubicBezTo>
                      <a:pt x="929" y="3097"/>
                      <a:pt x="885" y="3068"/>
                      <a:pt x="869" y="3052"/>
                    </a:cubicBezTo>
                    <a:cubicBezTo>
                      <a:pt x="853" y="3036"/>
                      <a:pt x="854" y="3020"/>
                      <a:pt x="853" y="2996"/>
                    </a:cubicBezTo>
                    <a:cubicBezTo>
                      <a:pt x="852" y="2972"/>
                      <a:pt x="865" y="2932"/>
                      <a:pt x="861" y="2908"/>
                    </a:cubicBezTo>
                    <a:cubicBezTo>
                      <a:pt x="857" y="2884"/>
                      <a:pt x="852" y="2880"/>
                      <a:pt x="829" y="2852"/>
                    </a:cubicBezTo>
                    <a:cubicBezTo>
                      <a:pt x="806" y="2824"/>
                      <a:pt x="756" y="2752"/>
                      <a:pt x="725" y="2740"/>
                    </a:cubicBezTo>
                    <a:cubicBezTo>
                      <a:pt x="694" y="2728"/>
                      <a:pt x="686" y="2773"/>
                      <a:pt x="645" y="2780"/>
                    </a:cubicBezTo>
                    <a:cubicBezTo>
                      <a:pt x="604" y="2787"/>
                      <a:pt x="505" y="2791"/>
                      <a:pt x="477" y="2780"/>
                    </a:cubicBezTo>
                    <a:cubicBezTo>
                      <a:pt x="449" y="2769"/>
                      <a:pt x="461" y="2720"/>
                      <a:pt x="477" y="2716"/>
                    </a:cubicBezTo>
                    <a:cubicBezTo>
                      <a:pt x="493" y="2712"/>
                      <a:pt x="548" y="2749"/>
                      <a:pt x="573" y="2756"/>
                    </a:cubicBezTo>
                    <a:cubicBezTo>
                      <a:pt x="598" y="2763"/>
                      <a:pt x="613" y="2763"/>
                      <a:pt x="629" y="2756"/>
                    </a:cubicBezTo>
                    <a:cubicBezTo>
                      <a:pt x="645" y="2749"/>
                      <a:pt x="680" y="2741"/>
                      <a:pt x="669" y="2716"/>
                    </a:cubicBezTo>
                    <a:cubicBezTo>
                      <a:pt x="658" y="2691"/>
                      <a:pt x="608" y="2620"/>
                      <a:pt x="565" y="2604"/>
                    </a:cubicBezTo>
                    <a:cubicBezTo>
                      <a:pt x="522" y="2588"/>
                      <a:pt x="492" y="2613"/>
                      <a:pt x="413" y="2620"/>
                    </a:cubicBezTo>
                    <a:cubicBezTo>
                      <a:pt x="334" y="2627"/>
                      <a:pt x="146" y="2657"/>
                      <a:pt x="93" y="2644"/>
                    </a:cubicBezTo>
                    <a:cubicBezTo>
                      <a:pt x="40" y="2631"/>
                      <a:pt x="93" y="2581"/>
                      <a:pt x="93" y="2540"/>
                    </a:cubicBezTo>
                    <a:cubicBezTo>
                      <a:pt x="93" y="2499"/>
                      <a:pt x="86" y="2411"/>
                      <a:pt x="93" y="2396"/>
                    </a:cubicBezTo>
                    <a:cubicBezTo>
                      <a:pt x="100" y="2381"/>
                      <a:pt x="126" y="2428"/>
                      <a:pt x="133" y="2452"/>
                    </a:cubicBezTo>
                    <a:cubicBezTo>
                      <a:pt x="140" y="2476"/>
                      <a:pt x="138" y="2516"/>
                      <a:pt x="133" y="2540"/>
                    </a:cubicBezTo>
                    <a:cubicBezTo>
                      <a:pt x="128" y="2564"/>
                      <a:pt x="84" y="2581"/>
                      <a:pt x="101" y="2596"/>
                    </a:cubicBezTo>
                    <a:cubicBezTo>
                      <a:pt x="118" y="2611"/>
                      <a:pt x="197" y="2627"/>
                      <a:pt x="237" y="2628"/>
                    </a:cubicBezTo>
                    <a:cubicBezTo>
                      <a:pt x="277" y="2629"/>
                      <a:pt x="308" y="2615"/>
                      <a:pt x="341" y="2604"/>
                    </a:cubicBezTo>
                    <a:cubicBezTo>
                      <a:pt x="374" y="2593"/>
                      <a:pt x="408" y="2571"/>
                      <a:pt x="437" y="2564"/>
                    </a:cubicBezTo>
                    <a:cubicBezTo>
                      <a:pt x="466" y="2557"/>
                      <a:pt x="496" y="2565"/>
                      <a:pt x="517" y="2564"/>
                    </a:cubicBezTo>
                    <a:cubicBezTo>
                      <a:pt x="538" y="2563"/>
                      <a:pt x="576" y="2576"/>
                      <a:pt x="565" y="2556"/>
                    </a:cubicBezTo>
                    <a:cubicBezTo>
                      <a:pt x="554" y="2536"/>
                      <a:pt x="482" y="2467"/>
                      <a:pt x="453" y="2444"/>
                    </a:cubicBezTo>
                    <a:cubicBezTo>
                      <a:pt x="424" y="2421"/>
                      <a:pt x="414" y="2415"/>
                      <a:pt x="389" y="2420"/>
                    </a:cubicBezTo>
                    <a:cubicBezTo>
                      <a:pt x="364" y="2425"/>
                      <a:pt x="322" y="2475"/>
                      <a:pt x="301" y="2476"/>
                    </a:cubicBezTo>
                    <a:cubicBezTo>
                      <a:pt x="280" y="2477"/>
                      <a:pt x="257" y="2436"/>
                      <a:pt x="261" y="2428"/>
                    </a:cubicBezTo>
                    <a:cubicBezTo>
                      <a:pt x="265" y="2420"/>
                      <a:pt x="308" y="2433"/>
                      <a:pt x="325" y="2428"/>
                    </a:cubicBezTo>
                    <a:cubicBezTo>
                      <a:pt x="342" y="2423"/>
                      <a:pt x="353" y="2408"/>
                      <a:pt x="365" y="2396"/>
                    </a:cubicBezTo>
                    <a:cubicBezTo>
                      <a:pt x="377" y="2384"/>
                      <a:pt x="398" y="2373"/>
                      <a:pt x="397" y="2356"/>
                    </a:cubicBezTo>
                    <a:cubicBezTo>
                      <a:pt x="396" y="2339"/>
                      <a:pt x="392" y="2305"/>
                      <a:pt x="357" y="2292"/>
                    </a:cubicBezTo>
                    <a:cubicBezTo>
                      <a:pt x="322" y="2279"/>
                      <a:pt x="228" y="2299"/>
                      <a:pt x="189" y="2276"/>
                    </a:cubicBezTo>
                    <a:cubicBezTo>
                      <a:pt x="150" y="2253"/>
                      <a:pt x="133" y="2184"/>
                      <a:pt x="125" y="2156"/>
                    </a:cubicBezTo>
                    <a:cubicBezTo>
                      <a:pt x="117" y="2128"/>
                      <a:pt x="132" y="2104"/>
                      <a:pt x="141" y="2108"/>
                    </a:cubicBezTo>
                    <a:cubicBezTo>
                      <a:pt x="150" y="2112"/>
                      <a:pt x="173" y="2156"/>
                      <a:pt x="181" y="2180"/>
                    </a:cubicBezTo>
                    <a:cubicBezTo>
                      <a:pt x="189" y="2204"/>
                      <a:pt x="178" y="2235"/>
                      <a:pt x="189" y="2252"/>
                    </a:cubicBezTo>
                    <a:cubicBezTo>
                      <a:pt x="200" y="2269"/>
                      <a:pt x="222" y="2280"/>
                      <a:pt x="245" y="2284"/>
                    </a:cubicBezTo>
                    <a:cubicBezTo>
                      <a:pt x="268" y="2288"/>
                      <a:pt x="309" y="2289"/>
                      <a:pt x="325" y="2276"/>
                    </a:cubicBezTo>
                    <a:cubicBezTo>
                      <a:pt x="341" y="2263"/>
                      <a:pt x="348" y="2237"/>
                      <a:pt x="341" y="2204"/>
                    </a:cubicBezTo>
                    <a:cubicBezTo>
                      <a:pt x="334" y="2171"/>
                      <a:pt x="305" y="2112"/>
                      <a:pt x="285" y="2076"/>
                    </a:cubicBezTo>
                    <a:cubicBezTo>
                      <a:pt x="265" y="2040"/>
                      <a:pt x="242" y="2005"/>
                      <a:pt x="221" y="1988"/>
                    </a:cubicBezTo>
                    <a:cubicBezTo>
                      <a:pt x="200" y="1971"/>
                      <a:pt x="186" y="2011"/>
                      <a:pt x="157" y="1972"/>
                    </a:cubicBezTo>
                    <a:cubicBezTo>
                      <a:pt x="128" y="1933"/>
                      <a:pt x="56" y="1820"/>
                      <a:pt x="45" y="1756"/>
                    </a:cubicBezTo>
                    <a:cubicBezTo>
                      <a:pt x="34" y="1692"/>
                      <a:pt x="85" y="1599"/>
                      <a:pt x="93" y="1588"/>
                    </a:cubicBezTo>
                    <a:cubicBezTo>
                      <a:pt x="101" y="1577"/>
                      <a:pt x="93" y="1659"/>
                      <a:pt x="93" y="1692"/>
                    </a:cubicBezTo>
                    <a:cubicBezTo>
                      <a:pt x="93" y="1725"/>
                      <a:pt x="82" y="1753"/>
                      <a:pt x="93" y="1788"/>
                    </a:cubicBezTo>
                    <a:cubicBezTo>
                      <a:pt x="104" y="1823"/>
                      <a:pt x="136" y="1871"/>
                      <a:pt x="157" y="1900"/>
                    </a:cubicBezTo>
                    <a:cubicBezTo>
                      <a:pt x="178" y="1929"/>
                      <a:pt x="202" y="1961"/>
                      <a:pt x="221" y="1964"/>
                    </a:cubicBezTo>
                    <a:cubicBezTo>
                      <a:pt x="240" y="1967"/>
                      <a:pt x="266" y="1952"/>
                      <a:pt x="269" y="1916"/>
                    </a:cubicBezTo>
                    <a:cubicBezTo>
                      <a:pt x="272" y="1880"/>
                      <a:pt x="248" y="1815"/>
                      <a:pt x="237" y="1748"/>
                    </a:cubicBezTo>
                    <a:cubicBezTo>
                      <a:pt x="226" y="1681"/>
                      <a:pt x="200" y="1563"/>
                      <a:pt x="205" y="1516"/>
                    </a:cubicBezTo>
                    <a:cubicBezTo>
                      <a:pt x="210" y="1469"/>
                      <a:pt x="253" y="1489"/>
                      <a:pt x="269" y="1468"/>
                    </a:cubicBezTo>
                    <a:cubicBezTo>
                      <a:pt x="285" y="1447"/>
                      <a:pt x="313" y="1433"/>
                      <a:pt x="301" y="1388"/>
                    </a:cubicBezTo>
                    <a:cubicBezTo>
                      <a:pt x="289" y="1343"/>
                      <a:pt x="230" y="1240"/>
                      <a:pt x="197" y="1196"/>
                    </a:cubicBezTo>
                    <a:cubicBezTo>
                      <a:pt x="164" y="1152"/>
                      <a:pt x="117" y="1125"/>
                      <a:pt x="101" y="1124"/>
                    </a:cubicBezTo>
                    <a:cubicBezTo>
                      <a:pt x="85" y="1123"/>
                      <a:pt x="116" y="1177"/>
                      <a:pt x="101" y="1188"/>
                    </a:cubicBezTo>
                    <a:cubicBezTo>
                      <a:pt x="86" y="1199"/>
                      <a:pt x="26" y="1199"/>
                      <a:pt x="13" y="1188"/>
                    </a:cubicBezTo>
                    <a:cubicBezTo>
                      <a:pt x="0" y="1177"/>
                      <a:pt x="10" y="1143"/>
                      <a:pt x="21" y="1124"/>
                    </a:cubicBezTo>
                    <a:cubicBezTo>
                      <a:pt x="32" y="1105"/>
                      <a:pt x="58" y="1081"/>
                      <a:pt x="77" y="1076"/>
                    </a:cubicBezTo>
                    <a:cubicBezTo>
                      <a:pt x="96" y="1071"/>
                      <a:pt x="109" y="1073"/>
                      <a:pt x="133" y="1092"/>
                    </a:cubicBezTo>
                    <a:cubicBezTo>
                      <a:pt x="157" y="1111"/>
                      <a:pt x="196" y="1161"/>
                      <a:pt x="221" y="1188"/>
                    </a:cubicBezTo>
                    <a:cubicBezTo>
                      <a:pt x="246" y="1215"/>
                      <a:pt x="268" y="1228"/>
                      <a:pt x="285" y="1252"/>
                    </a:cubicBezTo>
                    <a:cubicBezTo>
                      <a:pt x="302" y="1276"/>
                      <a:pt x="309" y="1343"/>
                      <a:pt x="325" y="1332"/>
                    </a:cubicBezTo>
                    <a:cubicBezTo>
                      <a:pt x="341" y="1321"/>
                      <a:pt x="365" y="1223"/>
                      <a:pt x="381" y="1188"/>
                    </a:cubicBezTo>
                    <a:cubicBezTo>
                      <a:pt x="397" y="1153"/>
                      <a:pt x="426" y="1153"/>
                      <a:pt x="421" y="1124"/>
                    </a:cubicBezTo>
                    <a:cubicBezTo>
                      <a:pt x="416" y="1095"/>
                      <a:pt x="376" y="1037"/>
                      <a:pt x="349" y="1012"/>
                    </a:cubicBezTo>
                    <a:cubicBezTo>
                      <a:pt x="322" y="987"/>
                      <a:pt x="269" y="991"/>
                      <a:pt x="261" y="972"/>
                    </a:cubicBezTo>
                    <a:cubicBezTo>
                      <a:pt x="253" y="953"/>
                      <a:pt x="282" y="912"/>
                      <a:pt x="301" y="900"/>
                    </a:cubicBezTo>
                    <a:cubicBezTo>
                      <a:pt x="320" y="888"/>
                      <a:pt x="366" y="893"/>
                      <a:pt x="373" y="900"/>
                    </a:cubicBezTo>
                    <a:cubicBezTo>
                      <a:pt x="380" y="907"/>
                      <a:pt x="345" y="925"/>
                      <a:pt x="341" y="940"/>
                    </a:cubicBezTo>
                    <a:cubicBezTo>
                      <a:pt x="337" y="955"/>
                      <a:pt x="337" y="968"/>
                      <a:pt x="349" y="988"/>
                    </a:cubicBezTo>
                    <a:cubicBezTo>
                      <a:pt x="361" y="1008"/>
                      <a:pt x="394" y="1044"/>
                      <a:pt x="413" y="1060"/>
                    </a:cubicBezTo>
                    <a:cubicBezTo>
                      <a:pt x="432" y="1076"/>
                      <a:pt x="442" y="1103"/>
                      <a:pt x="461" y="1084"/>
                    </a:cubicBezTo>
                    <a:cubicBezTo>
                      <a:pt x="480" y="1065"/>
                      <a:pt x="517" y="989"/>
                      <a:pt x="525" y="948"/>
                    </a:cubicBezTo>
                    <a:cubicBezTo>
                      <a:pt x="533" y="907"/>
                      <a:pt x="522" y="869"/>
                      <a:pt x="509" y="836"/>
                    </a:cubicBezTo>
                    <a:cubicBezTo>
                      <a:pt x="496" y="803"/>
                      <a:pt x="466" y="780"/>
                      <a:pt x="445" y="748"/>
                    </a:cubicBezTo>
                    <a:cubicBezTo>
                      <a:pt x="424" y="716"/>
                      <a:pt x="390" y="673"/>
                      <a:pt x="381" y="644"/>
                    </a:cubicBezTo>
                    <a:cubicBezTo>
                      <a:pt x="372" y="615"/>
                      <a:pt x="373" y="593"/>
                      <a:pt x="389" y="572"/>
                    </a:cubicBezTo>
                    <a:cubicBezTo>
                      <a:pt x="405" y="551"/>
                      <a:pt x="442" y="512"/>
                      <a:pt x="477" y="516"/>
                    </a:cubicBezTo>
                    <a:cubicBezTo>
                      <a:pt x="512" y="520"/>
                      <a:pt x="596" y="592"/>
                      <a:pt x="597" y="596"/>
                    </a:cubicBezTo>
                    <a:cubicBezTo>
                      <a:pt x="598" y="600"/>
                      <a:pt x="513" y="543"/>
                      <a:pt x="485" y="540"/>
                    </a:cubicBezTo>
                    <a:cubicBezTo>
                      <a:pt x="457" y="537"/>
                      <a:pt x="440" y="560"/>
                      <a:pt x="429" y="580"/>
                    </a:cubicBezTo>
                    <a:cubicBezTo>
                      <a:pt x="418" y="600"/>
                      <a:pt x="412" y="636"/>
                      <a:pt x="421" y="660"/>
                    </a:cubicBezTo>
                    <a:cubicBezTo>
                      <a:pt x="430" y="684"/>
                      <a:pt x="465" y="696"/>
                      <a:pt x="485" y="724"/>
                    </a:cubicBezTo>
                    <a:cubicBezTo>
                      <a:pt x="505" y="752"/>
                      <a:pt x="532" y="796"/>
                      <a:pt x="541" y="828"/>
                    </a:cubicBezTo>
                    <a:cubicBezTo>
                      <a:pt x="550" y="860"/>
                      <a:pt x="524" y="912"/>
                      <a:pt x="541" y="916"/>
                    </a:cubicBezTo>
                    <a:cubicBezTo>
                      <a:pt x="558" y="920"/>
                      <a:pt x="624" y="879"/>
                      <a:pt x="645" y="852"/>
                    </a:cubicBezTo>
                    <a:cubicBezTo>
                      <a:pt x="666" y="825"/>
                      <a:pt x="673" y="793"/>
                      <a:pt x="669" y="756"/>
                    </a:cubicBezTo>
                    <a:cubicBezTo>
                      <a:pt x="665" y="719"/>
                      <a:pt x="616" y="624"/>
                      <a:pt x="621" y="628"/>
                    </a:cubicBezTo>
                    <a:cubicBezTo>
                      <a:pt x="626" y="632"/>
                      <a:pt x="678" y="760"/>
                      <a:pt x="701" y="780"/>
                    </a:cubicBezTo>
                    <a:cubicBezTo>
                      <a:pt x="724" y="800"/>
                      <a:pt x="745" y="768"/>
                      <a:pt x="757" y="748"/>
                    </a:cubicBezTo>
                    <a:cubicBezTo>
                      <a:pt x="769" y="728"/>
                      <a:pt x="770" y="699"/>
                      <a:pt x="773" y="660"/>
                    </a:cubicBezTo>
                    <a:cubicBezTo>
                      <a:pt x="776" y="621"/>
                      <a:pt x="762" y="540"/>
                      <a:pt x="773" y="516"/>
                    </a:cubicBezTo>
                    <a:cubicBezTo>
                      <a:pt x="784" y="492"/>
                      <a:pt x="836" y="503"/>
                      <a:pt x="837" y="516"/>
                    </a:cubicBezTo>
                    <a:cubicBezTo>
                      <a:pt x="838" y="529"/>
                      <a:pt x="788" y="569"/>
                      <a:pt x="781" y="596"/>
                    </a:cubicBezTo>
                    <a:cubicBezTo>
                      <a:pt x="774" y="623"/>
                      <a:pt x="784" y="665"/>
                      <a:pt x="797" y="676"/>
                    </a:cubicBezTo>
                    <a:cubicBezTo>
                      <a:pt x="810" y="687"/>
                      <a:pt x="857" y="671"/>
                      <a:pt x="869" y="652"/>
                    </a:cubicBezTo>
                    <a:close/>
                  </a:path>
                </a:pathLst>
              </a:custGeom>
              <a:gradFill rotWithShape="0">
                <a:gsLst>
                  <a:gs pos="0">
                    <a:schemeClr val="accent1"/>
                  </a:gs>
                  <a:gs pos="100000">
                    <a:schemeClr val="accent1">
                      <a:gamma/>
                      <a:shade val="46275"/>
                      <a:invGamma/>
                    </a:schemeClr>
                  </a:gs>
                </a:gsLst>
                <a:path path="rect">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93" name="Oval 275"/>
              <p:cNvSpPr>
                <a:spLocks noChangeArrowheads="1"/>
              </p:cNvSpPr>
              <p:nvPr/>
            </p:nvSpPr>
            <p:spPr bwMode="auto">
              <a:xfrm>
                <a:off x="1720" y="1552"/>
                <a:ext cx="80" cy="64"/>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94" name="Oval 276"/>
              <p:cNvSpPr>
                <a:spLocks noChangeArrowheads="1"/>
              </p:cNvSpPr>
              <p:nvPr/>
            </p:nvSpPr>
            <p:spPr bwMode="auto">
              <a:xfrm>
                <a:off x="1816" y="1648"/>
                <a:ext cx="80" cy="64"/>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95" name="Oval 277"/>
              <p:cNvSpPr>
                <a:spLocks noChangeArrowheads="1"/>
              </p:cNvSpPr>
              <p:nvPr/>
            </p:nvSpPr>
            <p:spPr bwMode="auto">
              <a:xfrm>
                <a:off x="2088" y="1568"/>
                <a:ext cx="80" cy="64"/>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96" name="Oval 278"/>
              <p:cNvSpPr>
                <a:spLocks noChangeArrowheads="1"/>
              </p:cNvSpPr>
              <p:nvPr/>
            </p:nvSpPr>
            <p:spPr bwMode="auto">
              <a:xfrm>
                <a:off x="2248" y="1560"/>
                <a:ext cx="80" cy="64"/>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97" name="Oval 279"/>
              <p:cNvSpPr>
                <a:spLocks noChangeArrowheads="1"/>
              </p:cNvSpPr>
              <p:nvPr/>
            </p:nvSpPr>
            <p:spPr bwMode="auto">
              <a:xfrm>
                <a:off x="1608" y="1744"/>
                <a:ext cx="80" cy="64"/>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98" name="Oval 280"/>
              <p:cNvSpPr>
                <a:spLocks noChangeArrowheads="1"/>
              </p:cNvSpPr>
              <p:nvPr/>
            </p:nvSpPr>
            <p:spPr bwMode="auto">
              <a:xfrm>
                <a:off x="1856" y="1512"/>
                <a:ext cx="80" cy="64"/>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99" name="Oval 281"/>
              <p:cNvSpPr>
                <a:spLocks noChangeArrowheads="1"/>
              </p:cNvSpPr>
              <p:nvPr/>
            </p:nvSpPr>
            <p:spPr bwMode="auto">
              <a:xfrm>
                <a:off x="1744" y="1696"/>
                <a:ext cx="672" cy="536"/>
              </a:xfrm>
              <a:prstGeom prst="ellipse">
                <a:avLst/>
              </a:prstGeom>
              <a:gradFill rotWithShape="0">
                <a:gsLst>
                  <a:gs pos="0">
                    <a:schemeClr val="tx2"/>
                  </a:gs>
                  <a:gs pos="100000">
                    <a:schemeClr val="tx1"/>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0" name="Oval 282"/>
              <p:cNvSpPr>
                <a:spLocks noChangeArrowheads="1"/>
              </p:cNvSpPr>
              <p:nvPr/>
            </p:nvSpPr>
            <p:spPr bwMode="auto">
              <a:xfrm rot="-5400000">
                <a:off x="1584" y="1880"/>
                <a:ext cx="104" cy="160"/>
              </a:xfrm>
              <a:prstGeom prst="ellipse">
                <a:avLst/>
              </a:prstGeom>
              <a:solidFill>
                <a:srgbClr val="B9F3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1" name="Oval 283"/>
              <p:cNvSpPr>
                <a:spLocks noChangeArrowheads="1"/>
              </p:cNvSpPr>
              <p:nvPr/>
            </p:nvSpPr>
            <p:spPr bwMode="auto">
              <a:xfrm>
                <a:off x="1960" y="1504"/>
                <a:ext cx="104" cy="160"/>
              </a:xfrm>
              <a:prstGeom prst="ellipse">
                <a:avLst/>
              </a:prstGeom>
              <a:solidFill>
                <a:srgbClr val="B9F3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2" name="Oval 284"/>
              <p:cNvSpPr>
                <a:spLocks noChangeArrowheads="1"/>
              </p:cNvSpPr>
              <p:nvPr/>
            </p:nvSpPr>
            <p:spPr bwMode="auto">
              <a:xfrm>
                <a:off x="2336" y="1648"/>
                <a:ext cx="104" cy="160"/>
              </a:xfrm>
              <a:prstGeom prst="ellipse">
                <a:avLst/>
              </a:prstGeom>
              <a:solidFill>
                <a:srgbClr val="B9F3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sp>
          <p:nvSpPr>
            <p:cNvPr id="91" name="Text Box 285"/>
            <p:cNvSpPr txBox="1">
              <a:spLocks noChangeArrowheads="1"/>
            </p:cNvSpPr>
            <p:nvPr/>
          </p:nvSpPr>
          <p:spPr bwMode="auto">
            <a:xfrm>
              <a:off x="1017" y="1889"/>
              <a:ext cx="730" cy="4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350" b="1" dirty="0" err="1">
                  <a:solidFill>
                    <a:schemeClr val="bg1"/>
                  </a:solidFill>
                </a:rPr>
                <a:t>M</a:t>
              </a:r>
              <a:r>
                <a:rPr lang="en-US" sz="1350" b="1" dirty="0" err="1">
                  <a:solidFill>
                    <a:schemeClr val="bg1"/>
                  </a:solidFill>
                  <a:latin typeface="Symbol" charset="0"/>
                </a:rPr>
                <a:t>f</a:t>
              </a:r>
              <a:r>
                <a:rPr lang="en-US" sz="1350" b="1" dirty="0" err="1">
                  <a:solidFill>
                    <a:schemeClr val="bg1"/>
                  </a:solidFill>
                </a:rPr>
                <a:t>s</a:t>
              </a:r>
              <a:endParaRPr lang="en-US" sz="1350" b="1" dirty="0">
                <a:solidFill>
                  <a:schemeClr val="bg1"/>
                </a:solidFill>
              </a:endParaRPr>
            </a:p>
          </p:txBody>
        </p:sp>
      </p:grpSp>
      <p:grpSp>
        <p:nvGrpSpPr>
          <p:cNvPr id="103" name="Group 102"/>
          <p:cNvGrpSpPr/>
          <p:nvPr/>
        </p:nvGrpSpPr>
        <p:grpSpPr>
          <a:xfrm>
            <a:off x="1170333" y="3130575"/>
            <a:ext cx="917972" cy="1140619"/>
            <a:chOff x="428625" y="3495675"/>
            <a:chExt cx="1223963" cy="1520825"/>
          </a:xfrm>
        </p:grpSpPr>
        <p:grpSp>
          <p:nvGrpSpPr>
            <p:cNvPr id="61" name="Group 198"/>
            <p:cNvGrpSpPr>
              <a:grpSpLocks/>
            </p:cNvGrpSpPr>
            <p:nvPr/>
          </p:nvGrpSpPr>
          <p:grpSpPr bwMode="auto">
            <a:xfrm>
              <a:off x="428625" y="3495675"/>
              <a:ext cx="1223963" cy="1520825"/>
              <a:chOff x="3792" y="2435"/>
              <a:chExt cx="771" cy="958"/>
            </a:xfrm>
          </p:grpSpPr>
          <p:sp>
            <p:nvSpPr>
              <p:cNvPr id="62" name="Freeform 196"/>
              <p:cNvSpPr>
                <a:spLocks/>
              </p:cNvSpPr>
              <p:nvPr/>
            </p:nvSpPr>
            <p:spPr bwMode="auto">
              <a:xfrm>
                <a:off x="3792" y="2435"/>
                <a:ext cx="771" cy="958"/>
              </a:xfrm>
              <a:custGeom>
                <a:avLst/>
                <a:gdLst>
                  <a:gd name="T0" fmla="*/ 144 w 771"/>
                  <a:gd name="T1" fmla="*/ 429 h 958"/>
                  <a:gd name="T2" fmla="*/ 88 w 771"/>
                  <a:gd name="T3" fmla="*/ 261 h 958"/>
                  <a:gd name="T4" fmla="*/ 0 w 771"/>
                  <a:gd name="T5" fmla="*/ 117 h 958"/>
                  <a:gd name="T6" fmla="*/ 96 w 771"/>
                  <a:gd name="T7" fmla="*/ 13 h 958"/>
                  <a:gd name="T8" fmla="*/ 72 w 771"/>
                  <a:gd name="T9" fmla="*/ 149 h 958"/>
                  <a:gd name="T10" fmla="*/ 128 w 771"/>
                  <a:gd name="T11" fmla="*/ 269 h 958"/>
                  <a:gd name="T12" fmla="*/ 208 w 771"/>
                  <a:gd name="T13" fmla="*/ 349 h 958"/>
                  <a:gd name="T14" fmla="*/ 296 w 771"/>
                  <a:gd name="T15" fmla="*/ 221 h 958"/>
                  <a:gd name="T16" fmla="*/ 344 w 771"/>
                  <a:gd name="T17" fmla="*/ 117 h 958"/>
                  <a:gd name="T18" fmla="*/ 336 w 771"/>
                  <a:gd name="T19" fmla="*/ 229 h 958"/>
                  <a:gd name="T20" fmla="*/ 448 w 771"/>
                  <a:gd name="T21" fmla="*/ 245 h 958"/>
                  <a:gd name="T22" fmla="*/ 544 w 771"/>
                  <a:gd name="T23" fmla="*/ 269 h 958"/>
                  <a:gd name="T24" fmla="*/ 600 w 771"/>
                  <a:gd name="T25" fmla="*/ 173 h 958"/>
                  <a:gd name="T26" fmla="*/ 752 w 771"/>
                  <a:gd name="T27" fmla="*/ 189 h 958"/>
                  <a:gd name="T28" fmla="*/ 600 w 771"/>
                  <a:gd name="T29" fmla="*/ 261 h 958"/>
                  <a:gd name="T30" fmla="*/ 560 w 771"/>
                  <a:gd name="T31" fmla="*/ 381 h 958"/>
                  <a:gd name="T32" fmla="*/ 592 w 771"/>
                  <a:gd name="T33" fmla="*/ 573 h 958"/>
                  <a:gd name="T34" fmla="*/ 720 w 771"/>
                  <a:gd name="T35" fmla="*/ 621 h 958"/>
                  <a:gd name="T36" fmla="*/ 704 w 771"/>
                  <a:gd name="T37" fmla="*/ 709 h 958"/>
                  <a:gd name="T38" fmla="*/ 592 w 771"/>
                  <a:gd name="T39" fmla="*/ 645 h 958"/>
                  <a:gd name="T40" fmla="*/ 504 w 771"/>
                  <a:gd name="T41" fmla="*/ 653 h 958"/>
                  <a:gd name="T42" fmla="*/ 504 w 771"/>
                  <a:gd name="T43" fmla="*/ 797 h 958"/>
                  <a:gd name="T44" fmla="*/ 592 w 771"/>
                  <a:gd name="T45" fmla="*/ 893 h 958"/>
                  <a:gd name="T46" fmla="*/ 568 w 771"/>
                  <a:gd name="T47" fmla="*/ 957 h 958"/>
                  <a:gd name="T48" fmla="*/ 480 w 771"/>
                  <a:gd name="T49" fmla="*/ 917 h 958"/>
                  <a:gd name="T50" fmla="*/ 472 w 771"/>
                  <a:gd name="T51" fmla="*/ 813 h 958"/>
                  <a:gd name="T52" fmla="*/ 304 w 771"/>
                  <a:gd name="T53" fmla="*/ 749 h 958"/>
                  <a:gd name="T54" fmla="*/ 232 w 771"/>
                  <a:gd name="T55" fmla="*/ 749 h 958"/>
                  <a:gd name="T56" fmla="*/ 136 w 771"/>
                  <a:gd name="T57" fmla="*/ 917 h 958"/>
                  <a:gd name="T58" fmla="*/ 136 w 771"/>
                  <a:gd name="T59" fmla="*/ 845 h 958"/>
                  <a:gd name="T60" fmla="*/ 168 w 771"/>
                  <a:gd name="T61" fmla="*/ 741 h 958"/>
                  <a:gd name="T62" fmla="*/ 184 w 771"/>
                  <a:gd name="T63" fmla="*/ 637 h 958"/>
                  <a:gd name="T64" fmla="*/ 120 w 771"/>
                  <a:gd name="T65" fmla="*/ 629 h 958"/>
                  <a:gd name="T66" fmla="*/ 96 w 771"/>
                  <a:gd name="T67" fmla="*/ 509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71" h="958">
                    <a:moveTo>
                      <a:pt x="96" y="509"/>
                    </a:moveTo>
                    <a:cubicBezTo>
                      <a:pt x="93" y="485"/>
                      <a:pt x="139" y="456"/>
                      <a:pt x="144" y="429"/>
                    </a:cubicBezTo>
                    <a:cubicBezTo>
                      <a:pt x="149" y="402"/>
                      <a:pt x="137" y="377"/>
                      <a:pt x="128" y="349"/>
                    </a:cubicBezTo>
                    <a:cubicBezTo>
                      <a:pt x="119" y="321"/>
                      <a:pt x="105" y="286"/>
                      <a:pt x="88" y="261"/>
                    </a:cubicBezTo>
                    <a:cubicBezTo>
                      <a:pt x="71" y="236"/>
                      <a:pt x="39" y="221"/>
                      <a:pt x="24" y="197"/>
                    </a:cubicBezTo>
                    <a:cubicBezTo>
                      <a:pt x="9" y="173"/>
                      <a:pt x="0" y="146"/>
                      <a:pt x="0" y="117"/>
                    </a:cubicBezTo>
                    <a:cubicBezTo>
                      <a:pt x="0" y="88"/>
                      <a:pt x="8" y="38"/>
                      <a:pt x="24" y="21"/>
                    </a:cubicBezTo>
                    <a:cubicBezTo>
                      <a:pt x="40" y="4"/>
                      <a:pt x="85" y="0"/>
                      <a:pt x="96" y="13"/>
                    </a:cubicBezTo>
                    <a:cubicBezTo>
                      <a:pt x="107" y="26"/>
                      <a:pt x="92" y="78"/>
                      <a:pt x="88" y="101"/>
                    </a:cubicBezTo>
                    <a:cubicBezTo>
                      <a:pt x="84" y="124"/>
                      <a:pt x="69" y="133"/>
                      <a:pt x="72" y="149"/>
                    </a:cubicBezTo>
                    <a:cubicBezTo>
                      <a:pt x="75" y="165"/>
                      <a:pt x="95" y="177"/>
                      <a:pt x="104" y="197"/>
                    </a:cubicBezTo>
                    <a:cubicBezTo>
                      <a:pt x="113" y="217"/>
                      <a:pt x="117" y="248"/>
                      <a:pt x="128" y="269"/>
                    </a:cubicBezTo>
                    <a:cubicBezTo>
                      <a:pt x="139" y="290"/>
                      <a:pt x="155" y="312"/>
                      <a:pt x="168" y="325"/>
                    </a:cubicBezTo>
                    <a:cubicBezTo>
                      <a:pt x="181" y="338"/>
                      <a:pt x="199" y="353"/>
                      <a:pt x="208" y="349"/>
                    </a:cubicBezTo>
                    <a:cubicBezTo>
                      <a:pt x="217" y="345"/>
                      <a:pt x="209" y="322"/>
                      <a:pt x="224" y="301"/>
                    </a:cubicBezTo>
                    <a:cubicBezTo>
                      <a:pt x="239" y="280"/>
                      <a:pt x="287" y="245"/>
                      <a:pt x="296" y="221"/>
                    </a:cubicBezTo>
                    <a:cubicBezTo>
                      <a:pt x="305" y="197"/>
                      <a:pt x="272" y="174"/>
                      <a:pt x="280" y="157"/>
                    </a:cubicBezTo>
                    <a:cubicBezTo>
                      <a:pt x="288" y="140"/>
                      <a:pt x="336" y="113"/>
                      <a:pt x="344" y="117"/>
                    </a:cubicBezTo>
                    <a:cubicBezTo>
                      <a:pt x="352" y="121"/>
                      <a:pt x="329" y="162"/>
                      <a:pt x="328" y="181"/>
                    </a:cubicBezTo>
                    <a:cubicBezTo>
                      <a:pt x="327" y="200"/>
                      <a:pt x="324" y="222"/>
                      <a:pt x="336" y="229"/>
                    </a:cubicBezTo>
                    <a:cubicBezTo>
                      <a:pt x="348" y="236"/>
                      <a:pt x="381" y="218"/>
                      <a:pt x="400" y="221"/>
                    </a:cubicBezTo>
                    <a:cubicBezTo>
                      <a:pt x="419" y="224"/>
                      <a:pt x="437" y="229"/>
                      <a:pt x="448" y="245"/>
                    </a:cubicBezTo>
                    <a:cubicBezTo>
                      <a:pt x="459" y="261"/>
                      <a:pt x="448" y="313"/>
                      <a:pt x="464" y="317"/>
                    </a:cubicBezTo>
                    <a:cubicBezTo>
                      <a:pt x="480" y="321"/>
                      <a:pt x="527" y="286"/>
                      <a:pt x="544" y="269"/>
                    </a:cubicBezTo>
                    <a:cubicBezTo>
                      <a:pt x="561" y="252"/>
                      <a:pt x="559" y="229"/>
                      <a:pt x="568" y="213"/>
                    </a:cubicBezTo>
                    <a:cubicBezTo>
                      <a:pt x="577" y="197"/>
                      <a:pt x="585" y="180"/>
                      <a:pt x="600" y="173"/>
                    </a:cubicBezTo>
                    <a:cubicBezTo>
                      <a:pt x="615" y="166"/>
                      <a:pt x="631" y="170"/>
                      <a:pt x="656" y="173"/>
                    </a:cubicBezTo>
                    <a:cubicBezTo>
                      <a:pt x="681" y="176"/>
                      <a:pt x="749" y="181"/>
                      <a:pt x="752" y="189"/>
                    </a:cubicBezTo>
                    <a:cubicBezTo>
                      <a:pt x="755" y="197"/>
                      <a:pt x="697" y="209"/>
                      <a:pt x="672" y="221"/>
                    </a:cubicBezTo>
                    <a:cubicBezTo>
                      <a:pt x="647" y="233"/>
                      <a:pt x="617" y="242"/>
                      <a:pt x="600" y="261"/>
                    </a:cubicBezTo>
                    <a:cubicBezTo>
                      <a:pt x="583" y="280"/>
                      <a:pt x="575" y="313"/>
                      <a:pt x="568" y="333"/>
                    </a:cubicBezTo>
                    <a:cubicBezTo>
                      <a:pt x="561" y="353"/>
                      <a:pt x="555" y="354"/>
                      <a:pt x="560" y="381"/>
                    </a:cubicBezTo>
                    <a:cubicBezTo>
                      <a:pt x="565" y="408"/>
                      <a:pt x="595" y="461"/>
                      <a:pt x="600" y="493"/>
                    </a:cubicBezTo>
                    <a:cubicBezTo>
                      <a:pt x="605" y="525"/>
                      <a:pt x="587" y="553"/>
                      <a:pt x="592" y="573"/>
                    </a:cubicBezTo>
                    <a:cubicBezTo>
                      <a:pt x="597" y="593"/>
                      <a:pt x="611" y="605"/>
                      <a:pt x="632" y="613"/>
                    </a:cubicBezTo>
                    <a:cubicBezTo>
                      <a:pt x="653" y="621"/>
                      <a:pt x="697" y="606"/>
                      <a:pt x="720" y="621"/>
                    </a:cubicBezTo>
                    <a:cubicBezTo>
                      <a:pt x="743" y="636"/>
                      <a:pt x="771" y="686"/>
                      <a:pt x="768" y="701"/>
                    </a:cubicBezTo>
                    <a:cubicBezTo>
                      <a:pt x="765" y="716"/>
                      <a:pt x="724" y="718"/>
                      <a:pt x="704" y="709"/>
                    </a:cubicBezTo>
                    <a:cubicBezTo>
                      <a:pt x="684" y="700"/>
                      <a:pt x="667" y="656"/>
                      <a:pt x="648" y="645"/>
                    </a:cubicBezTo>
                    <a:cubicBezTo>
                      <a:pt x="629" y="634"/>
                      <a:pt x="609" y="652"/>
                      <a:pt x="592" y="645"/>
                    </a:cubicBezTo>
                    <a:cubicBezTo>
                      <a:pt x="575" y="638"/>
                      <a:pt x="559" y="604"/>
                      <a:pt x="544" y="605"/>
                    </a:cubicBezTo>
                    <a:cubicBezTo>
                      <a:pt x="529" y="606"/>
                      <a:pt x="519" y="637"/>
                      <a:pt x="504" y="653"/>
                    </a:cubicBezTo>
                    <a:cubicBezTo>
                      <a:pt x="489" y="669"/>
                      <a:pt x="456" y="677"/>
                      <a:pt x="456" y="701"/>
                    </a:cubicBezTo>
                    <a:cubicBezTo>
                      <a:pt x="456" y="725"/>
                      <a:pt x="493" y="765"/>
                      <a:pt x="504" y="797"/>
                    </a:cubicBezTo>
                    <a:cubicBezTo>
                      <a:pt x="515" y="829"/>
                      <a:pt x="505" y="877"/>
                      <a:pt x="520" y="893"/>
                    </a:cubicBezTo>
                    <a:cubicBezTo>
                      <a:pt x="535" y="909"/>
                      <a:pt x="576" y="886"/>
                      <a:pt x="592" y="893"/>
                    </a:cubicBezTo>
                    <a:cubicBezTo>
                      <a:pt x="608" y="900"/>
                      <a:pt x="620" y="922"/>
                      <a:pt x="616" y="933"/>
                    </a:cubicBezTo>
                    <a:cubicBezTo>
                      <a:pt x="612" y="944"/>
                      <a:pt x="584" y="956"/>
                      <a:pt x="568" y="957"/>
                    </a:cubicBezTo>
                    <a:cubicBezTo>
                      <a:pt x="552" y="958"/>
                      <a:pt x="535" y="948"/>
                      <a:pt x="520" y="941"/>
                    </a:cubicBezTo>
                    <a:cubicBezTo>
                      <a:pt x="505" y="934"/>
                      <a:pt x="487" y="929"/>
                      <a:pt x="480" y="917"/>
                    </a:cubicBezTo>
                    <a:cubicBezTo>
                      <a:pt x="473" y="905"/>
                      <a:pt x="481" y="886"/>
                      <a:pt x="480" y="869"/>
                    </a:cubicBezTo>
                    <a:cubicBezTo>
                      <a:pt x="479" y="852"/>
                      <a:pt x="483" y="834"/>
                      <a:pt x="472" y="813"/>
                    </a:cubicBezTo>
                    <a:cubicBezTo>
                      <a:pt x="461" y="792"/>
                      <a:pt x="444" y="752"/>
                      <a:pt x="416" y="741"/>
                    </a:cubicBezTo>
                    <a:cubicBezTo>
                      <a:pt x="388" y="730"/>
                      <a:pt x="328" y="756"/>
                      <a:pt x="304" y="749"/>
                    </a:cubicBezTo>
                    <a:cubicBezTo>
                      <a:pt x="280" y="742"/>
                      <a:pt x="284" y="701"/>
                      <a:pt x="272" y="701"/>
                    </a:cubicBezTo>
                    <a:cubicBezTo>
                      <a:pt x="260" y="701"/>
                      <a:pt x="239" y="724"/>
                      <a:pt x="232" y="749"/>
                    </a:cubicBezTo>
                    <a:cubicBezTo>
                      <a:pt x="225" y="774"/>
                      <a:pt x="248" y="825"/>
                      <a:pt x="232" y="853"/>
                    </a:cubicBezTo>
                    <a:cubicBezTo>
                      <a:pt x="216" y="881"/>
                      <a:pt x="160" y="908"/>
                      <a:pt x="136" y="917"/>
                    </a:cubicBezTo>
                    <a:cubicBezTo>
                      <a:pt x="112" y="926"/>
                      <a:pt x="88" y="921"/>
                      <a:pt x="88" y="909"/>
                    </a:cubicBezTo>
                    <a:cubicBezTo>
                      <a:pt x="88" y="897"/>
                      <a:pt x="123" y="862"/>
                      <a:pt x="136" y="845"/>
                    </a:cubicBezTo>
                    <a:cubicBezTo>
                      <a:pt x="149" y="828"/>
                      <a:pt x="163" y="822"/>
                      <a:pt x="168" y="805"/>
                    </a:cubicBezTo>
                    <a:cubicBezTo>
                      <a:pt x="173" y="788"/>
                      <a:pt x="159" y="764"/>
                      <a:pt x="168" y="741"/>
                    </a:cubicBezTo>
                    <a:cubicBezTo>
                      <a:pt x="177" y="718"/>
                      <a:pt x="221" y="686"/>
                      <a:pt x="224" y="669"/>
                    </a:cubicBezTo>
                    <a:cubicBezTo>
                      <a:pt x="227" y="652"/>
                      <a:pt x="208" y="638"/>
                      <a:pt x="184" y="637"/>
                    </a:cubicBezTo>
                    <a:cubicBezTo>
                      <a:pt x="160" y="636"/>
                      <a:pt x="91" y="662"/>
                      <a:pt x="80" y="661"/>
                    </a:cubicBezTo>
                    <a:cubicBezTo>
                      <a:pt x="69" y="660"/>
                      <a:pt x="107" y="644"/>
                      <a:pt x="120" y="629"/>
                    </a:cubicBezTo>
                    <a:cubicBezTo>
                      <a:pt x="133" y="614"/>
                      <a:pt x="163" y="586"/>
                      <a:pt x="160" y="573"/>
                    </a:cubicBezTo>
                    <a:cubicBezTo>
                      <a:pt x="157" y="560"/>
                      <a:pt x="99" y="533"/>
                      <a:pt x="96" y="509"/>
                    </a:cubicBezTo>
                    <a:close/>
                  </a:path>
                </a:pathLst>
              </a:custGeom>
              <a:gradFill rotWithShape="0">
                <a:gsLst>
                  <a:gs pos="0">
                    <a:srgbClr val="FFBCFF"/>
                  </a:gs>
                  <a:gs pos="100000">
                    <a:schemeClr val="folHlink"/>
                  </a:gs>
                </a:gsLst>
                <a:path path="rect">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63" name="Freeform 197"/>
              <p:cNvSpPr>
                <a:spLocks/>
              </p:cNvSpPr>
              <p:nvPr/>
            </p:nvSpPr>
            <p:spPr bwMode="auto">
              <a:xfrm rot="-1621891">
                <a:off x="4003" y="2819"/>
                <a:ext cx="348" cy="229"/>
              </a:xfrm>
              <a:custGeom>
                <a:avLst/>
                <a:gdLst>
                  <a:gd name="T0" fmla="*/ 13 w 348"/>
                  <a:gd name="T1" fmla="*/ 37 h 229"/>
                  <a:gd name="T2" fmla="*/ 61 w 348"/>
                  <a:gd name="T3" fmla="*/ 5 h 229"/>
                  <a:gd name="T4" fmla="*/ 173 w 348"/>
                  <a:gd name="T5" fmla="*/ 5 h 229"/>
                  <a:gd name="T6" fmla="*/ 277 w 348"/>
                  <a:gd name="T7" fmla="*/ 13 h 229"/>
                  <a:gd name="T8" fmla="*/ 341 w 348"/>
                  <a:gd name="T9" fmla="*/ 85 h 229"/>
                  <a:gd name="T10" fmla="*/ 317 w 348"/>
                  <a:gd name="T11" fmla="*/ 149 h 229"/>
                  <a:gd name="T12" fmla="*/ 237 w 348"/>
                  <a:gd name="T13" fmla="*/ 189 h 229"/>
                  <a:gd name="T14" fmla="*/ 189 w 348"/>
                  <a:gd name="T15" fmla="*/ 149 h 229"/>
                  <a:gd name="T16" fmla="*/ 133 w 348"/>
                  <a:gd name="T17" fmla="*/ 157 h 229"/>
                  <a:gd name="T18" fmla="*/ 85 w 348"/>
                  <a:gd name="T19" fmla="*/ 221 h 229"/>
                  <a:gd name="T20" fmla="*/ 13 w 348"/>
                  <a:gd name="T21" fmla="*/ 205 h 229"/>
                  <a:gd name="T22" fmla="*/ 5 w 348"/>
                  <a:gd name="T23" fmla="*/ 85 h 229"/>
                  <a:gd name="T24" fmla="*/ 13 w 348"/>
                  <a:gd name="T25" fmla="*/ 37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8" h="229">
                    <a:moveTo>
                      <a:pt x="13" y="37"/>
                    </a:moveTo>
                    <a:cubicBezTo>
                      <a:pt x="22" y="24"/>
                      <a:pt x="34" y="10"/>
                      <a:pt x="61" y="5"/>
                    </a:cubicBezTo>
                    <a:cubicBezTo>
                      <a:pt x="88" y="0"/>
                      <a:pt x="137" y="4"/>
                      <a:pt x="173" y="5"/>
                    </a:cubicBezTo>
                    <a:cubicBezTo>
                      <a:pt x="209" y="6"/>
                      <a:pt x="249" y="0"/>
                      <a:pt x="277" y="13"/>
                    </a:cubicBezTo>
                    <a:cubicBezTo>
                      <a:pt x="305" y="26"/>
                      <a:pt x="334" y="62"/>
                      <a:pt x="341" y="85"/>
                    </a:cubicBezTo>
                    <a:cubicBezTo>
                      <a:pt x="348" y="108"/>
                      <a:pt x="334" y="132"/>
                      <a:pt x="317" y="149"/>
                    </a:cubicBezTo>
                    <a:cubicBezTo>
                      <a:pt x="300" y="166"/>
                      <a:pt x="258" y="189"/>
                      <a:pt x="237" y="189"/>
                    </a:cubicBezTo>
                    <a:cubicBezTo>
                      <a:pt x="216" y="189"/>
                      <a:pt x="206" y="154"/>
                      <a:pt x="189" y="149"/>
                    </a:cubicBezTo>
                    <a:cubicBezTo>
                      <a:pt x="172" y="144"/>
                      <a:pt x="150" y="145"/>
                      <a:pt x="133" y="157"/>
                    </a:cubicBezTo>
                    <a:cubicBezTo>
                      <a:pt x="116" y="169"/>
                      <a:pt x="105" y="213"/>
                      <a:pt x="85" y="221"/>
                    </a:cubicBezTo>
                    <a:cubicBezTo>
                      <a:pt x="65" y="229"/>
                      <a:pt x="26" y="228"/>
                      <a:pt x="13" y="205"/>
                    </a:cubicBezTo>
                    <a:cubicBezTo>
                      <a:pt x="0" y="182"/>
                      <a:pt x="6" y="113"/>
                      <a:pt x="5" y="85"/>
                    </a:cubicBezTo>
                    <a:cubicBezTo>
                      <a:pt x="4" y="57"/>
                      <a:pt x="4" y="50"/>
                      <a:pt x="13" y="37"/>
                    </a:cubicBezTo>
                    <a:close/>
                  </a:path>
                </a:pathLst>
              </a:custGeom>
              <a:gradFill rotWithShape="0">
                <a:gsLst>
                  <a:gs pos="0">
                    <a:schemeClr val="accent1"/>
                  </a:gs>
                  <a:gs pos="100000">
                    <a:schemeClr val="accent1">
                      <a:gamma/>
                      <a:shade val="32941"/>
                      <a:invGamma/>
                    </a:schemeClr>
                  </a:gs>
                </a:gsLst>
                <a:path path="rect">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sp>
          <p:nvSpPr>
            <p:cNvPr id="4" name="TextBox 3"/>
            <p:cNvSpPr txBox="1"/>
            <p:nvPr/>
          </p:nvSpPr>
          <p:spPr>
            <a:xfrm>
              <a:off x="774512" y="4038407"/>
              <a:ext cx="605293" cy="400109"/>
            </a:xfrm>
            <a:prstGeom prst="rect">
              <a:avLst/>
            </a:prstGeom>
            <a:noFill/>
          </p:spPr>
          <p:txBody>
            <a:bodyPr wrap="none" rtlCol="0">
              <a:spAutoFit/>
            </a:bodyPr>
            <a:lstStyle/>
            <a:p>
              <a:r>
                <a:rPr lang="en-US" sz="1350" b="1" dirty="0">
                  <a:solidFill>
                    <a:schemeClr val="bg1"/>
                  </a:solidFill>
                </a:rPr>
                <a:t>DCs</a:t>
              </a:r>
            </a:p>
          </p:txBody>
        </p:sp>
      </p:grpSp>
      <p:grpSp>
        <p:nvGrpSpPr>
          <p:cNvPr id="51" name="Group 219"/>
          <p:cNvGrpSpPr>
            <a:grpSpLocks/>
          </p:cNvGrpSpPr>
          <p:nvPr/>
        </p:nvGrpSpPr>
        <p:grpSpPr bwMode="auto">
          <a:xfrm>
            <a:off x="2373091" y="4883895"/>
            <a:ext cx="909197" cy="909197"/>
            <a:chOff x="1310" y="2380"/>
            <a:chExt cx="525" cy="525"/>
          </a:xfrm>
        </p:grpSpPr>
        <p:grpSp>
          <p:nvGrpSpPr>
            <p:cNvPr id="52" name="Group 180"/>
            <p:cNvGrpSpPr>
              <a:grpSpLocks/>
            </p:cNvGrpSpPr>
            <p:nvPr/>
          </p:nvGrpSpPr>
          <p:grpSpPr bwMode="auto">
            <a:xfrm>
              <a:off x="1310" y="2380"/>
              <a:ext cx="525" cy="525"/>
              <a:chOff x="2669" y="1691"/>
              <a:chExt cx="742" cy="742"/>
            </a:xfrm>
          </p:grpSpPr>
          <p:sp>
            <p:nvSpPr>
              <p:cNvPr id="54" name="Oval 181"/>
              <p:cNvSpPr>
                <a:spLocks noChangeArrowheads="1"/>
              </p:cNvSpPr>
              <p:nvPr/>
            </p:nvSpPr>
            <p:spPr bwMode="auto">
              <a:xfrm>
                <a:off x="2669" y="1691"/>
                <a:ext cx="742" cy="742"/>
              </a:xfrm>
              <a:prstGeom prst="ellipse">
                <a:avLst/>
              </a:prstGeom>
              <a:gradFill rotWithShape="0">
                <a:gsLst>
                  <a:gs pos="0">
                    <a:srgbClr val="F4DD13"/>
                  </a:gs>
                  <a:gs pos="100000">
                    <a:srgbClr val="F4DD13">
                      <a:gamma/>
                      <a:shade val="80392"/>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55" name="Oval 182"/>
              <p:cNvSpPr>
                <a:spLocks noChangeArrowheads="1"/>
              </p:cNvSpPr>
              <p:nvPr/>
            </p:nvSpPr>
            <p:spPr bwMode="auto">
              <a:xfrm>
                <a:off x="2764" y="2009"/>
                <a:ext cx="540" cy="37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sp>
          <p:nvSpPr>
            <p:cNvPr id="53" name="Text Box 183"/>
            <p:cNvSpPr txBox="1">
              <a:spLocks noChangeArrowheads="1"/>
            </p:cNvSpPr>
            <p:nvPr/>
          </p:nvSpPr>
          <p:spPr bwMode="auto">
            <a:xfrm>
              <a:off x="1345" y="2677"/>
              <a:ext cx="487" cy="1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b="1">
                  <a:solidFill>
                    <a:schemeClr val="bg1"/>
                  </a:solidFill>
                  <a:latin typeface="Helvetica" charset="0"/>
                </a:rPr>
                <a:t>Th17 </a:t>
              </a:r>
              <a:r>
                <a:rPr lang="en-US" sz="1200" b="1" dirty="0">
                  <a:solidFill>
                    <a:schemeClr val="bg1"/>
                  </a:solidFill>
                  <a:latin typeface="Helvetica" charset="0"/>
                </a:rPr>
                <a:t>cell</a:t>
              </a:r>
            </a:p>
          </p:txBody>
        </p:sp>
      </p:grpSp>
      <p:sp>
        <p:nvSpPr>
          <p:cNvPr id="113" name="TextBox 112"/>
          <p:cNvSpPr txBox="1"/>
          <p:nvPr/>
        </p:nvSpPr>
        <p:spPr>
          <a:xfrm>
            <a:off x="1464319" y="4386977"/>
            <a:ext cx="1570302" cy="369332"/>
          </a:xfrm>
          <a:prstGeom prst="rect">
            <a:avLst/>
          </a:prstGeom>
          <a:noFill/>
        </p:spPr>
        <p:txBody>
          <a:bodyPr wrap="none" rtlCol="0">
            <a:spAutoFit/>
          </a:bodyPr>
          <a:lstStyle/>
          <a:p>
            <a:r>
              <a:rPr lang="en-US" b="1" dirty="0"/>
              <a:t>differentiation</a:t>
            </a:r>
          </a:p>
        </p:txBody>
      </p:sp>
      <p:sp>
        <p:nvSpPr>
          <p:cNvPr id="3" name="TextBox 2"/>
          <p:cNvSpPr txBox="1"/>
          <p:nvPr/>
        </p:nvSpPr>
        <p:spPr>
          <a:xfrm>
            <a:off x="5076825" y="2519642"/>
            <a:ext cx="3953968" cy="646331"/>
          </a:xfrm>
          <a:prstGeom prst="rect">
            <a:avLst/>
          </a:prstGeom>
          <a:noFill/>
        </p:spPr>
        <p:txBody>
          <a:bodyPr wrap="none" rtlCol="0">
            <a:spAutoFit/>
          </a:bodyPr>
          <a:lstStyle/>
          <a:p>
            <a:r>
              <a:rPr lang="ja-JP" altLang="en-US" dirty="0">
                <a:latin typeface="Helvetica Neue" charset="0"/>
                <a:ea typeface="Helvetica Neue" charset="0"/>
                <a:cs typeface="Helvetica Neue" charset="0"/>
              </a:rPr>
              <a:t>①</a:t>
            </a:r>
            <a:r>
              <a:rPr lang="en-US" dirty="0">
                <a:latin typeface="Helvetica Neue" charset="0"/>
                <a:ea typeface="Helvetica Neue" charset="0"/>
                <a:cs typeface="Helvetica Neue" charset="0"/>
              </a:rPr>
              <a:t> </a:t>
            </a:r>
            <a:r>
              <a:rPr lang="en-US" b="1" dirty="0">
                <a:solidFill>
                  <a:srgbClr val="FF0000"/>
                </a:solidFill>
                <a:latin typeface="Helvetica Neue" charset="0"/>
                <a:ea typeface="Helvetica Neue" charset="0"/>
                <a:cs typeface="Helvetica Neue" charset="0"/>
              </a:rPr>
              <a:t>In host defense mechanism</a:t>
            </a:r>
          </a:p>
          <a:p>
            <a:r>
              <a:rPr lang="en-US" dirty="0">
                <a:latin typeface="Helvetica Neue" charset="0"/>
                <a:ea typeface="Helvetica Neue" charset="0"/>
                <a:cs typeface="Helvetica Neue" charset="0"/>
              </a:rPr>
              <a:t>      (</a:t>
            </a:r>
            <a:r>
              <a:rPr lang="en-US" i="1" dirty="0">
                <a:latin typeface="Helvetica Neue" charset="0"/>
                <a:ea typeface="Helvetica Neue" charset="0"/>
                <a:cs typeface="Helvetica Neue" charset="0"/>
              </a:rPr>
              <a:t>Y. </a:t>
            </a:r>
            <a:r>
              <a:rPr lang="en-US" i="1" dirty="0" err="1">
                <a:latin typeface="Helvetica Neue" charset="0"/>
                <a:ea typeface="Helvetica Neue" charset="0"/>
                <a:cs typeface="Helvetica Neue" charset="0"/>
              </a:rPr>
              <a:t>enterocolitica</a:t>
            </a:r>
            <a:r>
              <a:rPr lang="en-US" dirty="0">
                <a:latin typeface="Helvetica Neue" charset="0"/>
                <a:ea typeface="Helvetica Neue" charset="0"/>
                <a:cs typeface="Helvetica Neue" charset="0"/>
              </a:rPr>
              <a:t> infection model)</a:t>
            </a:r>
          </a:p>
        </p:txBody>
      </p:sp>
      <p:grpSp>
        <p:nvGrpSpPr>
          <p:cNvPr id="64" name="Group 63"/>
          <p:cNvGrpSpPr/>
          <p:nvPr/>
        </p:nvGrpSpPr>
        <p:grpSpPr>
          <a:xfrm>
            <a:off x="5405218" y="3360062"/>
            <a:ext cx="3653057" cy="3156452"/>
            <a:chOff x="7206957" y="2835061"/>
            <a:chExt cx="4870743" cy="4208605"/>
          </a:xfrm>
        </p:grpSpPr>
        <p:grpSp>
          <p:nvGrpSpPr>
            <p:cNvPr id="117" name="Group 4"/>
            <p:cNvGrpSpPr>
              <a:grpSpLocks/>
            </p:cNvGrpSpPr>
            <p:nvPr/>
          </p:nvGrpSpPr>
          <p:grpSpPr bwMode="auto">
            <a:xfrm>
              <a:off x="7206957" y="2835061"/>
              <a:ext cx="4518026" cy="2716212"/>
              <a:chOff x="2906" y="796"/>
              <a:chExt cx="2846" cy="1711"/>
            </a:xfrm>
          </p:grpSpPr>
          <p:pic>
            <p:nvPicPr>
              <p:cNvPr id="11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6" y="796"/>
                <a:ext cx="2717" cy="1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9" name="Text Box 6"/>
              <p:cNvSpPr txBox="1">
                <a:spLocks noChangeArrowheads="1"/>
              </p:cNvSpPr>
              <p:nvPr/>
            </p:nvSpPr>
            <p:spPr bwMode="auto">
              <a:xfrm>
                <a:off x="4707" y="1873"/>
                <a:ext cx="859"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350" b="1">
                    <a:latin typeface="Helvetica" charset="0"/>
                  </a:rPr>
                  <a:t>P = 0.0051</a:t>
                </a:r>
              </a:p>
            </p:txBody>
          </p:sp>
          <p:sp>
            <p:nvSpPr>
              <p:cNvPr id="120" name="Text Box 7"/>
              <p:cNvSpPr txBox="1">
                <a:spLocks noChangeArrowheads="1"/>
              </p:cNvSpPr>
              <p:nvPr/>
            </p:nvSpPr>
            <p:spPr bwMode="auto">
              <a:xfrm>
                <a:off x="5140" y="1085"/>
                <a:ext cx="381"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350" b="1">
                    <a:latin typeface="Helvetica" charset="0"/>
                  </a:rPr>
                  <a:t>WT</a:t>
                </a:r>
              </a:p>
            </p:txBody>
          </p:sp>
          <p:sp>
            <p:nvSpPr>
              <p:cNvPr id="121" name="Text Box 8"/>
              <p:cNvSpPr txBox="1">
                <a:spLocks noChangeArrowheads="1"/>
              </p:cNvSpPr>
              <p:nvPr/>
            </p:nvSpPr>
            <p:spPr bwMode="auto">
              <a:xfrm>
                <a:off x="5088" y="1578"/>
                <a:ext cx="664"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350" b="1">
                    <a:latin typeface="Helvetica" charset="0"/>
                  </a:rPr>
                  <a:t>Trif </a:t>
                </a:r>
                <a:r>
                  <a:rPr lang="en-US" altLang="en-US" sz="1350" b="1" baseline="30000">
                    <a:latin typeface="Helvetica" charset="0"/>
                  </a:rPr>
                  <a:t>LPS2</a:t>
                </a:r>
                <a:endParaRPr lang="en-US" altLang="en-US" sz="1350" b="1">
                  <a:latin typeface="Helvetica" charset="0"/>
                </a:endParaRPr>
              </a:p>
            </p:txBody>
          </p:sp>
          <p:sp>
            <p:nvSpPr>
              <p:cNvPr id="122" name="Text Box 9"/>
              <p:cNvSpPr txBox="1">
                <a:spLocks noChangeArrowheads="1"/>
              </p:cNvSpPr>
              <p:nvPr/>
            </p:nvSpPr>
            <p:spPr bwMode="auto">
              <a:xfrm>
                <a:off x="4994" y="1648"/>
                <a:ext cx="230"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latin typeface="Helvetica" charset="0"/>
                  </a:rPr>
                  <a:t>*</a:t>
                </a:r>
                <a:endParaRPr lang="en-US" altLang="en-US">
                  <a:latin typeface="Helvetica" charset="0"/>
                </a:endParaRPr>
              </a:p>
            </p:txBody>
          </p:sp>
          <p:sp>
            <p:nvSpPr>
              <p:cNvPr id="123" name="Rectangle 10"/>
              <p:cNvSpPr>
                <a:spLocks noChangeArrowheads="1"/>
              </p:cNvSpPr>
              <p:nvPr/>
            </p:nvSpPr>
            <p:spPr bwMode="auto">
              <a:xfrm>
                <a:off x="5278" y="2111"/>
                <a:ext cx="161" cy="209"/>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ltLang="en-US">
                  <a:solidFill>
                    <a:schemeClr val="bg1"/>
                  </a:solidFill>
                  <a:latin typeface="Helvetica" charset="0"/>
                </a:endParaRPr>
              </a:p>
            </p:txBody>
          </p:sp>
        </p:grpSp>
        <p:sp>
          <p:nvSpPr>
            <p:cNvPr id="124" name="Text Box 26"/>
            <p:cNvSpPr txBox="1">
              <a:spLocks noChangeArrowheads="1"/>
            </p:cNvSpPr>
            <p:nvPr/>
          </p:nvSpPr>
          <p:spPr bwMode="auto">
            <a:xfrm>
              <a:off x="8050305" y="6612779"/>
              <a:ext cx="402739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defRPr>
              </a:lvl1pPr>
              <a:lvl2pPr marL="742950" indent="-285750">
                <a:defRPr sz="2400">
                  <a:solidFill>
                    <a:schemeClr val="tx1"/>
                  </a:solidFill>
                  <a:latin typeface="Times" charset="0"/>
                </a:defRPr>
              </a:lvl2pPr>
              <a:lvl3pPr marL="1143000" indent="-228600">
                <a:defRPr sz="2400">
                  <a:solidFill>
                    <a:schemeClr val="tx1"/>
                  </a:solidFill>
                  <a:latin typeface="Times" charset="0"/>
                </a:defRPr>
              </a:lvl3pPr>
              <a:lvl4pPr marL="1600200" indent="-228600">
                <a:defRPr sz="2400">
                  <a:solidFill>
                    <a:schemeClr val="tx1"/>
                  </a:solidFill>
                  <a:latin typeface="Times" charset="0"/>
                </a:defRPr>
              </a:lvl4pPr>
              <a:lvl5pPr marL="2057400" indent="-228600">
                <a:defRPr sz="2400">
                  <a:solidFill>
                    <a:schemeClr val="tx1"/>
                  </a:solidFill>
                  <a:latin typeface="Times" charset="0"/>
                </a:defRPr>
              </a:lvl5pPr>
              <a:lvl6pPr marL="2514600" indent="-228600" eaLnBrk="0" fontAlgn="base" hangingPunct="0">
                <a:spcBef>
                  <a:spcPct val="0"/>
                </a:spcBef>
                <a:spcAft>
                  <a:spcPct val="0"/>
                </a:spcAft>
                <a:defRPr sz="2400">
                  <a:solidFill>
                    <a:schemeClr val="tx1"/>
                  </a:solidFill>
                  <a:latin typeface="Times" charset="0"/>
                </a:defRPr>
              </a:lvl6pPr>
              <a:lvl7pPr marL="2971800" indent="-228600" eaLnBrk="0" fontAlgn="base" hangingPunct="0">
                <a:spcBef>
                  <a:spcPct val="0"/>
                </a:spcBef>
                <a:spcAft>
                  <a:spcPct val="0"/>
                </a:spcAft>
                <a:defRPr sz="2400">
                  <a:solidFill>
                    <a:schemeClr val="tx1"/>
                  </a:solidFill>
                  <a:latin typeface="Times" charset="0"/>
                </a:defRPr>
              </a:lvl7pPr>
              <a:lvl8pPr marL="3429000" indent="-228600" eaLnBrk="0" fontAlgn="base" hangingPunct="0">
                <a:spcBef>
                  <a:spcPct val="0"/>
                </a:spcBef>
                <a:spcAft>
                  <a:spcPct val="0"/>
                </a:spcAft>
                <a:defRPr sz="2400">
                  <a:solidFill>
                    <a:schemeClr val="tx1"/>
                  </a:solidFill>
                  <a:latin typeface="Times" charset="0"/>
                </a:defRPr>
              </a:lvl8pPr>
              <a:lvl9pPr marL="3886200" indent="-228600" eaLnBrk="0" fontAlgn="base" hangingPunct="0">
                <a:spcBef>
                  <a:spcPct val="0"/>
                </a:spcBef>
                <a:spcAft>
                  <a:spcPct val="0"/>
                </a:spcAft>
                <a:defRPr sz="2400">
                  <a:solidFill>
                    <a:schemeClr val="tx1"/>
                  </a:solidFill>
                  <a:latin typeface="Times" charset="0"/>
                </a:defRPr>
              </a:lvl9pPr>
            </a:lstStyle>
            <a:p>
              <a:r>
                <a:rPr lang="en-US" altLang="en-US" sz="1500" dirty="0">
                  <a:latin typeface="Helvetica Neue" charset="0"/>
                  <a:ea typeface="Helvetica Neue" charset="0"/>
                  <a:cs typeface="Helvetica Neue" charset="0"/>
                </a:rPr>
                <a:t>J </a:t>
              </a:r>
              <a:r>
                <a:rPr lang="en-US" altLang="en-US" sz="1500" dirty="0" err="1">
                  <a:latin typeface="Helvetica Neue" charset="0"/>
                  <a:ea typeface="Helvetica Neue" charset="0"/>
                  <a:cs typeface="Helvetica Neue" charset="0"/>
                </a:rPr>
                <a:t>Exp</a:t>
              </a:r>
              <a:r>
                <a:rPr lang="en-US" altLang="en-US" sz="1500" dirty="0">
                  <a:latin typeface="Helvetica Neue" charset="0"/>
                  <a:ea typeface="Helvetica Neue" charset="0"/>
                  <a:cs typeface="Helvetica Neue" charset="0"/>
                </a:rPr>
                <a:t> Med</a:t>
              </a:r>
              <a:r>
                <a:rPr lang="en-US" sz="1500" dirty="0">
                  <a:latin typeface="Helvetica Neue" charset="0"/>
                  <a:ea typeface="Helvetica Neue" charset="0"/>
                  <a:cs typeface="Helvetica Neue" charset="0"/>
                </a:rPr>
                <a:t> 208: 2705-16, 2011 </a:t>
              </a:r>
              <a:endParaRPr lang="en-US" altLang="en-US" sz="1500" dirty="0">
                <a:latin typeface="Helvetica Neue" charset="0"/>
                <a:ea typeface="Helvetica Neue" charset="0"/>
                <a:cs typeface="Helvetica Neue" charset="0"/>
              </a:endParaRPr>
            </a:p>
          </p:txBody>
        </p:sp>
      </p:grpSp>
    </p:spTree>
    <p:extLst>
      <p:ext uri="{BB962C8B-B14F-4D97-AF65-F5344CB8AC3E}">
        <p14:creationId xmlns:p14="http://schemas.microsoft.com/office/powerpoint/2010/main" val="92124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76200" y="1233205"/>
            <a:ext cx="8810625" cy="567929"/>
          </a:xfrm>
          <a:extLst>
            <a:ext uri="{AF507438-7753-43e0-B8FC-AC1667EBCBE1}">
              <a14:hiddenEffects xmlns="" xmlns:a14="http://schemas.microsoft.com/office/drawing/2010/main">
                <a:effectLst>
                  <a:outerShdw blurRad="63500" dist="38099" dir="2700000" algn="ctr" rotWithShape="0">
                    <a:srgbClr val="000000">
                      <a:alpha val="75000"/>
                    </a:srgbClr>
                  </a:outerShdw>
                </a:effectLst>
              </a14:hiddenEffects>
            </a:ext>
          </a:extLst>
        </p:spPr>
        <p:txBody>
          <a:bodyPr>
            <a:noAutofit/>
          </a:bodyPr>
          <a:lstStyle/>
          <a:p>
            <a:pPr algn="ctr"/>
            <a:r>
              <a:rPr lang="en-US" sz="4000" dirty="0">
                <a:latin typeface="Helvetica Neue" charset="0"/>
                <a:ea typeface="Helvetica Neue" charset="0"/>
                <a:cs typeface="Helvetica Neue" charset="0"/>
              </a:rPr>
              <a:t>TRIF-deficient (Trif</a:t>
            </a:r>
            <a:r>
              <a:rPr lang="en-US" sz="4000" baseline="30000" dirty="0">
                <a:latin typeface="Helvetica Neue" charset="0"/>
                <a:ea typeface="Helvetica Neue" charset="0"/>
                <a:cs typeface="Helvetica Neue" charset="0"/>
              </a:rPr>
              <a:t>LPS2</a:t>
            </a:r>
            <a:r>
              <a:rPr lang="en-US" sz="4000" dirty="0">
                <a:latin typeface="Helvetica Neue" charset="0"/>
                <a:ea typeface="Helvetica Neue" charset="0"/>
                <a:cs typeface="Helvetica Neue" charset="0"/>
              </a:rPr>
              <a:t>) mice generate</a:t>
            </a:r>
            <a:r>
              <a:rPr lang="ja-JP" altLang="en-US" sz="4000" dirty="0">
                <a:latin typeface="Helvetica Neue" charset="0"/>
                <a:ea typeface="Helvetica Neue" charset="0"/>
                <a:cs typeface="Helvetica Neue" charset="0"/>
              </a:rPr>
              <a:t> </a:t>
            </a:r>
            <a:r>
              <a:rPr lang="en-US" altLang="ja-JP" sz="4000" dirty="0">
                <a:latin typeface="Helvetica Neue" charset="0"/>
                <a:ea typeface="Helvetica Neue" charset="0"/>
                <a:cs typeface="Helvetica Neue" charset="0"/>
              </a:rPr>
              <a:t>more Th17 cells and less Th1 cells in response</a:t>
            </a:r>
            <a:r>
              <a:rPr lang="ja-JP" altLang="en-US" sz="4000" dirty="0">
                <a:latin typeface="Helvetica Neue" charset="0"/>
                <a:ea typeface="Helvetica Neue" charset="0"/>
                <a:cs typeface="Helvetica Neue" charset="0"/>
              </a:rPr>
              <a:t> </a:t>
            </a:r>
            <a:r>
              <a:rPr lang="en-US" altLang="ja-JP" sz="4000" dirty="0">
                <a:latin typeface="Helvetica Neue" charset="0"/>
                <a:ea typeface="Helvetica Neue" charset="0"/>
                <a:cs typeface="Helvetica Neue" charset="0"/>
              </a:rPr>
              <a:t>to</a:t>
            </a:r>
            <a:r>
              <a:rPr lang="en-US" sz="4000" dirty="0">
                <a:latin typeface="Helvetica Neue" charset="0"/>
                <a:ea typeface="Helvetica Neue" charset="0"/>
                <a:cs typeface="Helvetica Neue" charset="0"/>
              </a:rPr>
              <a:t> </a:t>
            </a:r>
            <a:r>
              <a:rPr lang="en-US" sz="4000" i="1" dirty="0">
                <a:latin typeface="Helvetica Neue" charset="0"/>
                <a:ea typeface="Helvetica Neue" charset="0"/>
                <a:cs typeface="Helvetica Neue" charset="0"/>
              </a:rPr>
              <a:t>Y. </a:t>
            </a:r>
            <a:r>
              <a:rPr lang="en-US" sz="4000" i="1" dirty="0" err="1">
                <a:latin typeface="Helvetica Neue" charset="0"/>
                <a:ea typeface="Helvetica Neue" charset="0"/>
                <a:cs typeface="Helvetica Neue" charset="0"/>
              </a:rPr>
              <a:t>enterocolitica</a:t>
            </a:r>
            <a:r>
              <a:rPr lang="en-US" sz="4000" dirty="0">
                <a:latin typeface="Helvetica Neue" charset="0"/>
                <a:ea typeface="Helvetica Neue" charset="0"/>
                <a:cs typeface="Helvetica Neue" charset="0"/>
              </a:rPr>
              <a:t> infection (day 9)</a:t>
            </a:r>
          </a:p>
        </p:txBody>
      </p:sp>
      <p:pic>
        <p:nvPicPr>
          <p:cNvPr id="2" name="Picture 1"/>
          <p:cNvPicPr>
            <a:picLocks noChangeAspect="1"/>
          </p:cNvPicPr>
          <p:nvPr/>
        </p:nvPicPr>
        <p:blipFill>
          <a:blip r:embed="rId3"/>
          <a:stretch>
            <a:fillRect/>
          </a:stretch>
        </p:blipFill>
        <p:spPr>
          <a:xfrm>
            <a:off x="1138515" y="3742797"/>
            <a:ext cx="2599066" cy="2836889"/>
          </a:xfrm>
          <a:prstGeom prst="rect">
            <a:avLst/>
          </a:prstGeom>
        </p:spPr>
      </p:pic>
      <p:pic>
        <p:nvPicPr>
          <p:cNvPr id="3" name="Picture 2"/>
          <p:cNvPicPr>
            <a:picLocks noChangeAspect="1"/>
          </p:cNvPicPr>
          <p:nvPr/>
        </p:nvPicPr>
        <p:blipFill>
          <a:blip r:embed="rId4"/>
          <a:stretch>
            <a:fillRect/>
          </a:stretch>
        </p:blipFill>
        <p:spPr>
          <a:xfrm>
            <a:off x="5214941" y="3408156"/>
            <a:ext cx="2914925" cy="2863485"/>
          </a:xfrm>
          <a:prstGeom prst="rect">
            <a:avLst/>
          </a:prstGeom>
        </p:spPr>
      </p:pic>
      <p:sp>
        <p:nvSpPr>
          <p:cNvPr id="31" name="TextBox 30"/>
          <p:cNvSpPr txBox="1"/>
          <p:nvPr/>
        </p:nvSpPr>
        <p:spPr>
          <a:xfrm>
            <a:off x="6607529" y="6475870"/>
            <a:ext cx="2476704" cy="300082"/>
          </a:xfrm>
          <a:prstGeom prst="rect">
            <a:avLst/>
          </a:prstGeom>
          <a:noFill/>
        </p:spPr>
        <p:txBody>
          <a:bodyPr wrap="none" rtlCol="0">
            <a:spAutoFit/>
          </a:bodyPr>
          <a:lstStyle/>
          <a:p>
            <a:r>
              <a:rPr lang="en-US" sz="1350" dirty="0"/>
              <a:t>Infect </a:t>
            </a:r>
            <a:r>
              <a:rPr lang="en-US" sz="1350" dirty="0" err="1"/>
              <a:t>immun</a:t>
            </a:r>
            <a:r>
              <a:rPr lang="en-US" sz="1350" dirty="0"/>
              <a:t> 83: 4404-15, 2015 </a:t>
            </a:r>
          </a:p>
        </p:txBody>
      </p:sp>
      <p:sp>
        <p:nvSpPr>
          <p:cNvPr id="4" name="TextBox 3"/>
          <p:cNvSpPr txBox="1"/>
          <p:nvPr/>
        </p:nvSpPr>
        <p:spPr>
          <a:xfrm>
            <a:off x="5294780" y="3186949"/>
            <a:ext cx="1661032" cy="300082"/>
          </a:xfrm>
          <a:prstGeom prst="rect">
            <a:avLst/>
          </a:prstGeom>
          <a:noFill/>
        </p:spPr>
        <p:txBody>
          <a:bodyPr wrap="none" rtlCol="0">
            <a:spAutoFit/>
          </a:bodyPr>
          <a:lstStyle/>
          <a:p>
            <a:r>
              <a:rPr lang="en-US" sz="1350" b="1" dirty="0">
                <a:latin typeface="Helvetica Neue" charset="0"/>
                <a:ea typeface="Helvetica Neue" charset="0"/>
                <a:cs typeface="Helvetica Neue" charset="0"/>
              </a:rPr>
              <a:t>MLN CD4+ T cells</a:t>
            </a:r>
          </a:p>
        </p:txBody>
      </p:sp>
      <p:sp>
        <p:nvSpPr>
          <p:cNvPr id="5" name="TextBox 4"/>
          <p:cNvSpPr txBox="1"/>
          <p:nvPr/>
        </p:nvSpPr>
        <p:spPr>
          <a:xfrm>
            <a:off x="1502711" y="3499593"/>
            <a:ext cx="1112805" cy="300082"/>
          </a:xfrm>
          <a:prstGeom prst="rect">
            <a:avLst/>
          </a:prstGeom>
          <a:noFill/>
        </p:spPr>
        <p:txBody>
          <a:bodyPr wrap="none" rtlCol="0">
            <a:spAutoFit/>
          </a:bodyPr>
          <a:lstStyle/>
          <a:p>
            <a:r>
              <a:rPr lang="en-US" sz="1350" b="1">
                <a:latin typeface="Helvetica Neue" charset="0"/>
                <a:ea typeface="Helvetica Neue" charset="0"/>
                <a:cs typeface="Helvetica Neue" charset="0"/>
              </a:rPr>
              <a:t>WT CD4+ T</a:t>
            </a:r>
            <a:endParaRPr lang="en-US" sz="1350" dirty="0"/>
          </a:p>
        </p:txBody>
      </p:sp>
      <p:sp>
        <p:nvSpPr>
          <p:cNvPr id="8" name="TextBox 7"/>
          <p:cNvSpPr txBox="1"/>
          <p:nvPr/>
        </p:nvSpPr>
        <p:spPr>
          <a:xfrm>
            <a:off x="2645706" y="3502955"/>
            <a:ext cx="1388650" cy="300082"/>
          </a:xfrm>
          <a:prstGeom prst="rect">
            <a:avLst/>
          </a:prstGeom>
          <a:noFill/>
        </p:spPr>
        <p:txBody>
          <a:bodyPr wrap="none" rtlCol="0">
            <a:spAutoFit/>
          </a:bodyPr>
          <a:lstStyle/>
          <a:p>
            <a:r>
              <a:rPr lang="en-US" sz="1350" b="1" dirty="0">
                <a:latin typeface="Helvetica Neue" charset="0"/>
                <a:ea typeface="Helvetica Neue" charset="0"/>
                <a:cs typeface="Helvetica Neue" charset="0"/>
              </a:rPr>
              <a:t>Trif</a:t>
            </a:r>
            <a:r>
              <a:rPr lang="en-US" sz="1350" b="1" baseline="30000" dirty="0">
                <a:latin typeface="Helvetica Neue" charset="0"/>
                <a:ea typeface="Helvetica Neue" charset="0"/>
                <a:cs typeface="Helvetica Neue" charset="0"/>
              </a:rPr>
              <a:t>LPS2</a:t>
            </a:r>
            <a:r>
              <a:rPr lang="en-US" sz="1350" b="1" dirty="0">
                <a:latin typeface="Helvetica Neue" charset="0"/>
                <a:ea typeface="Helvetica Neue" charset="0"/>
                <a:cs typeface="Helvetica Neue" charset="0"/>
              </a:rPr>
              <a:t> CD4+ T</a:t>
            </a:r>
            <a:endParaRPr lang="en-US" sz="1350" dirty="0"/>
          </a:p>
        </p:txBody>
      </p:sp>
      <p:sp>
        <p:nvSpPr>
          <p:cNvPr id="9" name="TextBox 8"/>
          <p:cNvSpPr txBox="1"/>
          <p:nvPr/>
        </p:nvSpPr>
        <p:spPr>
          <a:xfrm>
            <a:off x="4864474" y="3845854"/>
            <a:ext cx="453970" cy="300082"/>
          </a:xfrm>
          <a:prstGeom prst="rect">
            <a:avLst/>
          </a:prstGeom>
          <a:noFill/>
        </p:spPr>
        <p:txBody>
          <a:bodyPr wrap="none" rtlCol="0">
            <a:spAutoFit/>
          </a:bodyPr>
          <a:lstStyle/>
          <a:p>
            <a:r>
              <a:rPr lang="en-US" sz="1350" b="1" dirty="0">
                <a:latin typeface="Helvetica Neue" charset="0"/>
                <a:ea typeface="Helvetica Neue" charset="0"/>
                <a:cs typeface="Helvetica Neue" charset="0"/>
              </a:rPr>
              <a:t>WT</a:t>
            </a:r>
            <a:endParaRPr lang="en-US" sz="1350" dirty="0"/>
          </a:p>
        </p:txBody>
      </p:sp>
      <p:sp>
        <p:nvSpPr>
          <p:cNvPr id="10" name="TextBox 9"/>
          <p:cNvSpPr txBox="1"/>
          <p:nvPr/>
        </p:nvSpPr>
        <p:spPr>
          <a:xfrm>
            <a:off x="4585450" y="5180470"/>
            <a:ext cx="729815" cy="300082"/>
          </a:xfrm>
          <a:prstGeom prst="rect">
            <a:avLst/>
          </a:prstGeom>
          <a:noFill/>
        </p:spPr>
        <p:txBody>
          <a:bodyPr wrap="none" rtlCol="0">
            <a:spAutoFit/>
          </a:bodyPr>
          <a:lstStyle/>
          <a:p>
            <a:r>
              <a:rPr lang="en-US" sz="1350" b="1" dirty="0">
                <a:latin typeface="Helvetica Neue" charset="0"/>
                <a:ea typeface="Helvetica Neue" charset="0"/>
                <a:cs typeface="Helvetica Neue" charset="0"/>
              </a:rPr>
              <a:t>Trif</a:t>
            </a:r>
            <a:r>
              <a:rPr lang="en-US" sz="1350" b="1" baseline="30000" dirty="0">
                <a:latin typeface="Helvetica Neue" charset="0"/>
                <a:ea typeface="Helvetica Neue" charset="0"/>
                <a:cs typeface="Helvetica Neue" charset="0"/>
              </a:rPr>
              <a:t>LPS2</a:t>
            </a:r>
            <a:endParaRPr lang="en-US" sz="1350" baseline="30000" dirty="0"/>
          </a:p>
        </p:txBody>
      </p:sp>
      <p:sp>
        <p:nvSpPr>
          <p:cNvPr id="6" name="TextBox 5"/>
          <p:cNvSpPr txBox="1"/>
          <p:nvPr/>
        </p:nvSpPr>
        <p:spPr>
          <a:xfrm>
            <a:off x="2111189" y="2985248"/>
            <a:ext cx="686406" cy="400110"/>
          </a:xfrm>
          <a:prstGeom prst="rect">
            <a:avLst/>
          </a:prstGeom>
          <a:noFill/>
        </p:spPr>
        <p:txBody>
          <a:bodyPr wrap="none" rtlCol="0">
            <a:spAutoFit/>
          </a:bodyPr>
          <a:lstStyle/>
          <a:p>
            <a:r>
              <a:rPr lang="en-US" sz="2000" b="1" smtClean="0"/>
              <a:t>MLN</a:t>
            </a:r>
            <a:endParaRPr lang="en-US" sz="2000" b="1"/>
          </a:p>
        </p:txBody>
      </p:sp>
    </p:spTree>
    <p:extLst>
      <p:ext uri="{BB962C8B-B14F-4D97-AF65-F5344CB8AC3E}">
        <p14:creationId xmlns:p14="http://schemas.microsoft.com/office/powerpoint/2010/main" val="7488759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875" y="696798"/>
            <a:ext cx="7810500" cy="857250"/>
          </a:xfrm>
        </p:spPr>
        <p:txBody>
          <a:bodyPr>
            <a:noAutofit/>
          </a:bodyPr>
          <a:lstStyle/>
          <a:p>
            <a:pPr algn="ctr"/>
            <a:r>
              <a:rPr lang="en-US" sz="4000" dirty="0">
                <a:latin typeface="Helvetica"/>
              </a:rPr>
              <a:t>TRIF-deficient mice fail to establish effective immunological memory in the intestine</a:t>
            </a:r>
          </a:p>
        </p:txBody>
      </p:sp>
      <p:sp>
        <p:nvSpPr>
          <p:cNvPr id="8" name="TextBox 7"/>
          <p:cNvSpPr txBox="1"/>
          <p:nvPr/>
        </p:nvSpPr>
        <p:spPr>
          <a:xfrm>
            <a:off x="2972655" y="2971801"/>
            <a:ext cx="508473" cy="369332"/>
          </a:xfrm>
          <a:prstGeom prst="rect">
            <a:avLst/>
          </a:prstGeom>
          <a:noFill/>
        </p:spPr>
        <p:txBody>
          <a:bodyPr wrap="none" rtlCol="0">
            <a:spAutoFit/>
          </a:bodyPr>
          <a:lstStyle/>
          <a:p>
            <a:r>
              <a:rPr lang="en-US" b="1" dirty="0"/>
              <a:t>WT</a:t>
            </a:r>
          </a:p>
        </p:txBody>
      </p:sp>
      <p:sp>
        <p:nvSpPr>
          <p:cNvPr id="10" name="TextBox 9"/>
          <p:cNvSpPr txBox="1"/>
          <p:nvPr/>
        </p:nvSpPr>
        <p:spPr>
          <a:xfrm>
            <a:off x="5824520" y="3025602"/>
            <a:ext cx="796436" cy="369332"/>
          </a:xfrm>
          <a:prstGeom prst="rect">
            <a:avLst/>
          </a:prstGeom>
          <a:noFill/>
        </p:spPr>
        <p:txBody>
          <a:bodyPr wrap="none" rtlCol="0">
            <a:spAutoFit/>
          </a:bodyPr>
          <a:lstStyle/>
          <a:p>
            <a:r>
              <a:rPr lang="en-US" b="1" dirty="0"/>
              <a:t>Trif</a:t>
            </a:r>
            <a:r>
              <a:rPr lang="en-US" b="1" baseline="30000" dirty="0"/>
              <a:t>LPS2</a:t>
            </a:r>
          </a:p>
        </p:txBody>
      </p:sp>
      <p:pic>
        <p:nvPicPr>
          <p:cNvPr id="4" name="Picture 3"/>
          <p:cNvPicPr>
            <a:picLocks noChangeAspect="1"/>
          </p:cNvPicPr>
          <p:nvPr/>
        </p:nvPicPr>
        <p:blipFill>
          <a:blip r:embed="rId3"/>
          <a:stretch>
            <a:fillRect/>
          </a:stretch>
        </p:blipFill>
        <p:spPr>
          <a:xfrm>
            <a:off x="1771650" y="3429000"/>
            <a:ext cx="5845380" cy="2286000"/>
          </a:xfrm>
          <a:prstGeom prst="rect">
            <a:avLst/>
          </a:prstGeom>
        </p:spPr>
      </p:pic>
      <p:sp>
        <p:nvSpPr>
          <p:cNvPr id="3" name="Rectangle 2"/>
          <p:cNvSpPr/>
          <p:nvPr/>
        </p:nvSpPr>
        <p:spPr>
          <a:xfrm>
            <a:off x="1771650" y="3314700"/>
            <a:ext cx="342900" cy="2857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Rectangle 8"/>
          <p:cNvSpPr/>
          <p:nvPr/>
        </p:nvSpPr>
        <p:spPr>
          <a:xfrm>
            <a:off x="4686300" y="3371850"/>
            <a:ext cx="342900" cy="2857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5" name="TextBox 4"/>
          <p:cNvSpPr txBox="1"/>
          <p:nvPr/>
        </p:nvSpPr>
        <p:spPr>
          <a:xfrm>
            <a:off x="2912258" y="2343151"/>
            <a:ext cx="3499612" cy="369332"/>
          </a:xfrm>
          <a:prstGeom prst="rect">
            <a:avLst/>
          </a:prstGeom>
          <a:noFill/>
        </p:spPr>
        <p:txBody>
          <a:bodyPr wrap="none" rtlCol="0">
            <a:spAutoFit/>
          </a:bodyPr>
          <a:lstStyle/>
          <a:p>
            <a:r>
              <a:rPr lang="en-US" i="1" u="sng" dirty="0"/>
              <a:t>Y. </a:t>
            </a:r>
            <a:r>
              <a:rPr lang="en-US" i="1" u="sng" dirty="0" err="1"/>
              <a:t>enterocolitica</a:t>
            </a:r>
            <a:r>
              <a:rPr lang="en-US" u="sng" dirty="0"/>
              <a:t> </a:t>
            </a:r>
            <a:r>
              <a:rPr lang="en-US" u="sng" dirty="0" smtClean="0"/>
              <a:t> re-infection </a:t>
            </a:r>
            <a:r>
              <a:rPr lang="en-US" u="sng" dirty="0"/>
              <a:t>model</a:t>
            </a:r>
          </a:p>
        </p:txBody>
      </p:sp>
      <p:sp>
        <p:nvSpPr>
          <p:cNvPr id="11" name="TextBox 10"/>
          <p:cNvSpPr txBox="1"/>
          <p:nvPr/>
        </p:nvSpPr>
        <p:spPr>
          <a:xfrm>
            <a:off x="6544773" y="6381741"/>
            <a:ext cx="2476704" cy="300082"/>
          </a:xfrm>
          <a:prstGeom prst="rect">
            <a:avLst/>
          </a:prstGeom>
          <a:noFill/>
        </p:spPr>
        <p:txBody>
          <a:bodyPr wrap="none" rtlCol="0">
            <a:spAutoFit/>
          </a:bodyPr>
          <a:lstStyle/>
          <a:p>
            <a:r>
              <a:rPr lang="en-US" sz="1350" dirty="0"/>
              <a:t>Infect </a:t>
            </a:r>
            <a:r>
              <a:rPr lang="en-US" sz="1350" dirty="0" err="1"/>
              <a:t>immun</a:t>
            </a:r>
            <a:r>
              <a:rPr lang="en-US" sz="1350" dirty="0"/>
              <a:t> 83: 4404-15, 2015 </a:t>
            </a:r>
          </a:p>
        </p:txBody>
      </p:sp>
    </p:spTree>
    <p:extLst>
      <p:ext uri="{BB962C8B-B14F-4D97-AF65-F5344CB8AC3E}">
        <p14:creationId xmlns:p14="http://schemas.microsoft.com/office/powerpoint/2010/main" val="2930269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42" y="703522"/>
            <a:ext cx="9021476" cy="857250"/>
          </a:xfrm>
        </p:spPr>
        <p:txBody>
          <a:bodyPr>
            <a:noAutofit/>
          </a:bodyPr>
          <a:lstStyle/>
          <a:p>
            <a:pPr algn="ctr"/>
            <a:r>
              <a:rPr lang="en-US" sz="4000" dirty="0">
                <a:latin typeface="Helvetica"/>
              </a:rPr>
              <a:t>Absence of TRIF skews memory T cells towards Th17 response </a:t>
            </a:r>
            <a:br>
              <a:rPr lang="en-US" sz="4000" dirty="0">
                <a:latin typeface="Helvetica"/>
              </a:rPr>
            </a:br>
            <a:r>
              <a:rPr lang="en-US" sz="4000" dirty="0">
                <a:latin typeface="Helvetica"/>
              </a:rPr>
              <a:t>(7 days post secondary infection)</a:t>
            </a:r>
          </a:p>
        </p:txBody>
      </p:sp>
      <p:sp>
        <p:nvSpPr>
          <p:cNvPr id="6" name="Rectangle 5"/>
          <p:cNvSpPr/>
          <p:nvPr/>
        </p:nvSpPr>
        <p:spPr>
          <a:xfrm>
            <a:off x="1828800" y="3042397"/>
            <a:ext cx="342900" cy="2857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TextBox 9"/>
          <p:cNvSpPr txBox="1"/>
          <p:nvPr/>
        </p:nvSpPr>
        <p:spPr>
          <a:xfrm>
            <a:off x="2407024" y="2515472"/>
            <a:ext cx="1104790" cy="369332"/>
          </a:xfrm>
          <a:prstGeom prst="rect">
            <a:avLst/>
          </a:prstGeom>
          <a:noFill/>
        </p:spPr>
        <p:txBody>
          <a:bodyPr wrap="none" rtlCol="0">
            <a:spAutoFit/>
          </a:bodyPr>
          <a:lstStyle/>
          <a:p>
            <a:r>
              <a:rPr lang="en-US" b="1" dirty="0"/>
              <a:t>MLN cells</a:t>
            </a:r>
          </a:p>
        </p:txBody>
      </p:sp>
      <p:pic>
        <p:nvPicPr>
          <p:cNvPr id="11" name="Picture 10"/>
          <p:cNvPicPr>
            <a:picLocks noChangeAspect="1"/>
          </p:cNvPicPr>
          <p:nvPr/>
        </p:nvPicPr>
        <p:blipFill>
          <a:blip r:embed="rId3"/>
          <a:stretch>
            <a:fillRect/>
          </a:stretch>
        </p:blipFill>
        <p:spPr>
          <a:xfrm>
            <a:off x="1264024" y="2911289"/>
            <a:ext cx="3712934" cy="3030966"/>
          </a:xfrm>
          <a:prstGeom prst="rect">
            <a:avLst/>
          </a:prstGeom>
        </p:spPr>
      </p:pic>
      <p:sp>
        <p:nvSpPr>
          <p:cNvPr id="13" name="Rectangle 12"/>
          <p:cNvSpPr/>
          <p:nvPr/>
        </p:nvSpPr>
        <p:spPr>
          <a:xfrm>
            <a:off x="4914900" y="2813797"/>
            <a:ext cx="228600" cy="2857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TextBox 8"/>
          <p:cNvSpPr txBox="1"/>
          <p:nvPr/>
        </p:nvSpPr>
        <p:spPr>
          <a:xfrm>
            <a:off x="6544773" y="6395188"/>
            <a:ext cx="2476704" cy="300082"/>
          </a:xfrm>
          <a:prstGeom prst="rect">
            <a:avLst/>
          </a:prstGeom>
          <a:noFill/>
        </p:spPr>
        <p:txBody>
          <a:bodyPr wrap="none" rtlCol="0">
            <a:spAutoFit/>
          </a:bodyPr>
          <a:lstStyle/>
          <a:p>
            <a:r>
              <a:rPr lang="en-US" sz="1350" dirty="0"/>
              <a:t>Infect </a:t>
            </a:r>
            <a:r>
              <a:rPr lang="en-US" sz="1350" dirty="0" err="1"/>
              <a:t>immun</a:t>
            </a:r>
            <a:r>
              <a:rPr lang="en-US" sz="1350" dirty="0"/>
              <a:t> 83: 4404-15, 2015 </a:t>
            </a:r>
          </a:p>
        </p:txBody>
      </p:sp>
      <p:sp>
        <p:nvSpPr>
          <p:cNvPr id="3" name="TextBox 2"/>
          <p:cNvSpPr txBox="1"/>
          <p:nvPr/>
        </p:nvSpPr>
        <p:spPr>
          <a:xfrm>
            <a:off x="578224" y="3361766"/>
            <a:ext cx="543739" cy="400110"/>
          </a:xfrm>
          <a:prstGeom prst="rect">
            <a:avLst/>
          </a:prstGeom>
          <a:noFill/>
        </p:spPr>
        <p:txBody>
          <a:bodyPr wrap="none" rtlCol="0">
            <a:spAutoFit/>
          </a:bodyPr>
          <a:lstStyle/>
          <a:p>
            <a:r>
              <a:rPr lang="en-US" sz="2000" b="1" smtClean="0"/>
              <a:t>WT</a:t>
            </a:r>
            <a:endParaRPr lang="en-US" sz="2000" b="1"/>
          </a:p>
        </p:txBody>
      </p:sp>
      <p:sp>
        <p:nvSpPr>
          <p:cNvPr id="14" name="TextBox 13"/>
          <p:cNvSpPr txBox="1"/>
          <p:nvPr/>
        </p:nvSpPr>
        <p:spPr>
          <a:xfrm>
            <a:off x="5727579" y="2315417"/>
            <a:ext cx="543739" cy="400110"/>
          </a:xfrm>
          <a:prstGeom prst="rect">
            <a:avLst/>
          </a:prstGeom>
          <a:noFill/>
        </p:spPr>
        <p:txBody>
          <a:bodyPr wrap="none" rtlCol="0">
            <a:spAutoFit/>
          </a:bodyPr>
          <a:lstStyle/>
          <a:p>
            <a:r>
              <a:rPr lang="en-US" sz="2000" b="1" dirty="0" smtClean="0"/>
              <a:t>WT</a:t>
            </a:r>
            <a:endParaRPr lang="en-US" sz="2000" b="1" dirty="0"/>
          </a:p>
        </p:txBody>
      </p:sp>
      <p:sp>
        <p:nvSpPr>
          <p:cNvPr id="4" name="TextBox 3"/>
          <p:cNvSpPr txBox="1"/>
          <p:nvPr/>
        </p:nvSpPr>
        <p:spPr>
          <a:xfrm>
            <a:off x="349624" y="4531661"/>
            <a:ext cx="864083" cy="400110"/>
          </a:xfrm>
          <a:prstGeom prst="rect">
            <a:avLst/>
          </a:prstGeom>
          <a:noFill/>
        </p:spPr>
        <p:txBody>
          <a:bodyPr wrap="none" rtlCol="0">
            <a:spAutoFit/>
          </a:bodyPr>
          <a:lstStyle/>
          <a:p>
            <a:r>
              <a:rPr lang="en-US" sz="2000" b="1" dirty="0" smtClean="0"/>
              <a:t>Trif</a:t>
            </a:r>
            <a:r>
              <a:rPr lang="en-US" sz="2000" b="1" baseline="30000" dirty="0" smtClean="0"/>
              <a:t>LPS2</a:t>
            </a:r>
            <a:endParaRPr lang="en-US" sz="2000" b="1" baseline="30000" dirty="0"/>
          </a:p>
        </p:txBody>
      </p:sp>
      <p:sp>
        <p:nvSpPr>
          <p:cNvPr id="15" name="TextBox 14"/>
          <p:cNvSpPr txBox="1"/>
          <p:nvPr/>
        </p:nvSpPr>
        <p:spPr>
          <a:xfrm>
            <a:off x="6748770" y="2315417"/>
            <a:ext cx="864083" cy="400110"/>
          </a:xfrm>
          <a:prstGeom prst="rect">
            <a:avLst/>
          </a:prstGeom>
          <a:noFill/>
        </p:spPr>
        <p:txBody>
          <a:bodyPr wrap="none" rtlCol="0">
            <a:spAutoFit/>
          </a:bodyPr>
          <a:lstStyle/>
          <a:p>
            <a:r>
              <a:rPr lang="en-US" sz="2000" b="1" dirty="0" smtClean="0"/>
              <a:t>Trif</a:t>
            </a:r>
            <a:r>
              <a:rPr lang="en-US" sz="2000" b="1" baseline="30000" dirty="0" smtClean="0"/>
              <a:t>LPS2</a:t>
            </a:r>
            <a:endParaRPr lang="en-US" sz="2000" b="1" baseline="30000" dirty="0"/>
          </a:p>
        </p:txBody>
      </p:sp>
      <p:grpSp>
        <p:nvGrpSpPr>
          <p:cNvPr id="5" name="Group 4"/>
          <p:cNvGrpSpPr/>
          <p:nvPr/>
        </p:nvGrpSpPr>
        <p:grpSpPr>
          <a:xfrm>
            <a:off x="5029200" y="2692774"/>
            <a:ext cx="2783539" cy="3365561"/>
            <a:chOff x="5029200" y="2692774"/>
            <a:chExt cx="2783539" cy="3365561"/>
          </a:xfrm>
        </p:grpSpPr>
        <p:pic>
          <p:nvPicPr>
            <p:cNvPr id="12" name="Picture 11"/>
            <p:cNvPicPr>
              <a:picLocks noChangeAspect="1"/>
            </p:cNvPicPr>
            <p:nvPr/>
          </p:nvPicPr>
          <p:blipFill>
            <a:blip r:embed="rId4"/>
            <a:stretch>
              <a:fillRect/>
            </a:stretch>
          </p:blipFill>
          <p:spPr>
            <a:xfrm>
              <a:off x="5177116" y="2796988"/>
              <a:ext cx="2635623" cy="3261347"/>
            </a:xfrm>
            <a:prstGeom prst="rect">
              <a:avLst/>
            </a:prstGeom>
          </p:spPr>
        </p:pic>
        <p:sp>
          <p:nvSpPr>
            <p:cNvPr id="7" name="Rectangle 6"/>
            <p:cNvSpPr/>
            <p:nvPr/>
          </p:nvSpPr>
          <p:spPr>
            <a:xfrm>
              <a:off x="5029200" y="2692774"/>
              <a:ext cx="342900" cy="2857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7232233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83" y="870698"/>
            <a:ext cx="8901952" cy="857250"/>
          </a:xfrm>
        </p:spPr>
        <p:txBody>
          <a:bodyPr>
            <a:noAutofit/>
          </a:bodyPr>
          <a:lstStyle/>
          <a:p>
            <a:pPr algn="ctr"/>
            <a:r>
              <a:rPr lang="en-US" sz="4000" dirty="0">
                <a:latin typeface="Helvetica Neue" charset="0"/>
                <a:ea typeface="Helvetica Neue" charset="0"/>
                <a:cs typeface="Helvetica Neue" charset="0"/>
              </a:rPr>
              <a:t>Transferring primed Th cells</a:t>
            </a:r>
            <a:br>
              <a:rPr lang="en-US" sz="4000" dirty="0">
                <a:latin typeface="Helvetica Neue" charset="0"/>
                <a:ea typeface="Helvetica Neue" charset="0"/>
                <a:cs typeface="Helvetica Neue" charset="0"/>
              </a:rPr>
            </a:br>
            <a:r>
              <a:rPr lang="en-US" sz="4000" dirty="0">
                <a:latin typeface="Helvetica Neue" charset="0"/>
                <a:ea typeface="Helvetica Neue" charset="0"/>
                <a:cs typeface="Helvetica Neue" charset="0"/>
              </a:rPr>
              <a:t>(role of TRIF in T cells or non T cells?)</a:t>
            </a:r>
          </a:p>
        </p:txBody>
      </p:sp>
      <p:pic>
        <p:nvPicPr>
          <p:cNvPr id="3" name="Picture 4" descr="http://www.clker.com/cliparts/e/2/0/6/12154415421767612404lemmling_Simple_cartoon_mouse.svg.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2" y="4378982"/>
            <a:ext cx="685799" cy="676655"/>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descr="http://squeakerbobeaker.weebly.com/uploads/7/4/9/9/749976/19326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2812" y="5304706"/>
            <a:ext cx="870439" cy="678942"/>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ight Arrow 4"/>
          <p:cNvSpPr/>
          <p:nvPr/>
        </p:nvSpPr>
        <p:spPr>
          <a:xfrm>
            <a:off x="3143249" y="5584741"/>
            <a:ext cx="857250" cy="59436"/>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10" descr="http://cdn.vectorstock.com/i/composite/85,89/syringe-vector-258589.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2121" r="21850"/>
          <a:stretch/>
        </p:blipFill>
        <p:spPr bwMode="auto">
          <a:xfrm rot="16200000" flipV="1">
            <a:off x="2034463" y="5655794"/>
            <a:ext cx="301308" cy="316066"/>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1428750" y="6035675"/>
            <a:ext cx="2063001" cy="507831"/>
          </a:xfrm>
          <a:prstGeom prst="rect">
            <a:avLst/>
          </a:prstGeom>
          <a:noFill/>
        </p:spPr>
        <p:txBody>
          <a:bodyPr wrap="none" rtlCol="0">
            <a:spAutoFit/>
          </a:bodyPr>
          <a:lstStyle/>
          <a:p>
            <a:r>
              <a:rPr lang="en-US" sz="1350" dirty="0"/>
              <a:t>1X10</a:t>
            </a:r>
            <a:r>
              <a:rPr lang="en-US" sz="1350" baseline="30000" dirty="0"/>
              <a:t>5</a:t>
            </a:r>
            <a:r>
              <a:rPr lang="en-US" sz="1350" dirty="0"/>
              <a:t> CFU </a:t>
            </a:r>
            <a:r>
              <a:rPr lang="en-US" sz="1350" i="1" dirty="0">
                <a:cs typeface="Arial" panose="020B0604020202020204" pitchFamily="34" charset="0"/>
              </a:rPr>
              <a:t>Y. </a:t>
            </a:r>
            <a:r>
              <a:rPr lang="en-US" sz="1350" i="1" dirty="0" err="1">
                <a:cs typeface="Arial" panose="020B0604020202020204" pitchFamily="34" charset="0"/>
              </a:rPr>
              <a:t>enterocolitica</a:t>
            </a:r>
            <a:endParaRPr lang="en-US" sz="1350" i="1" dirty="0">
              <a:cs typeface="Arial" panose="020B0604020202020204" pitchFamily="34" charset="0"/>
            </a:endParaRPr>
          </a:p>
          <a:p>
            <a:r>
              <a:rPr lang="en-US" sz="1350" dirty="0"/>
              <a:t> </a:t>
            </a:r>
          </a:p>
        </p:txBody>
      </p:sp>
      <p:sp>
        <p:nvSpPr>
          <p:cNvPr id="8" name="TextBox 7"/>
          <p:cNvSpPr txBox="1"/>
          <p:nvPr/>
        </p:nvSpPr>
        <p:spPr>
          <a:xfrm>
            <a:off x="3257550" y="5312314"/>
            <a:ext cx="753861" cy="300082"/>
          </a:xfrm>
          <a:prstGeom prst="rect">
            <a:avLst/>
          </a:prstGeom>
          <a:noFill/>
        </p:spPr>
        <p:txBody>
          <a:bodyPr wrap="none" rtlCol="0">
            <a:spAutoFit/>
          </a:bodyPr>
          <a:lstStyle/>
          <a:p>
            <a:r>
              <a:rPr lang="en-US" sz="1350" dirty="0">
                <a:cs typeface="Aharoni" panose="02010803020104030203" pitchFamily="2" charset="-79"/>
              </a:rPr>
              <a:t>28 days </a:t>
            </a:r>
          </a:p>
        </p:txBody>
      </p:sp>
      <p:grpSp>
        <p:nvGrpSpPr>
          <p:cNvPr id="9" name="Group 8"/>
          <p:cNvGrpSpPr/>
          <p:nvPr/>
        </p:nvGrpSpPr>
        <p:grpSpPr>
          <a:xfrm>
            <a:off x="4045252" y="5402908"/>
            <a:ext cx="698198" cy="469875"/>
            <a:chOff x="3379411" y="973700"/>
            <a:chExt cx="930930" cy="626500"/>
          </a:xfrm>
        </p:grpSpPr>
        <p:pic>
          <p:nvPicPr>
            <p:cNvPr id="10" name="Picture 12" descr="http://www.nature.com/nature/journal/v410/n6831/images/410980ad.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84404" b="80769"/>
            <a:stretch/>
          </p:blipFill>
          <p:spPr bwMode="auto">
            <a:xfrm>
              <a:off x="3858181" y="973700"/>
              <a:ext cx="271741" cy="290952"/>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12" descr="http://www.nature.com/nature/journal/v410/n6831/images/410980ad.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84404" b="80769"/>
            <a:stretch/>
          </p:blipFill>
          <p:spPr bwMode="auto">
            <a:xfrm>
              <a:off x="4038600" y="1309248"/>
              <a:ext cx="271741" cy="290952"/>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11" descr="http://www.nature.com/nature/journal/v410/n6831/images/410980ad.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84404" b="80769"/>
            <a:stretch/>
          </p:blipFill>
          <p:spPr bwMode="auto">
            <a:xfrm>
              <a:off x="3722311" y="1246174"/>
              <a:ext cx="271741" cy="290952"/>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2" descr="http://www.nature.com/nature/journal/v410/n6831/images/410980ad.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84404" b="80769"/>
            <a:stretch/>
          </p:blipFill>
          <p:spPr bwMode="auto">
            <a:xfrm>
              <a:off x="3379411" y="1292352"/>
              <a:ext cx="271741" cy="290952"/>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12" descr="http://www.nature.com/nature/journal/v410/n6831/images/410980ad.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84404" b="80769"/>
            <a:stretch/>
          </p:blipFill>
          <p:spPr bwMode="auto">
            <a:xfrm>
              <a:off x="3450570" y="1001400"/>
              <a:ext cx="271741" cy="290952"/>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5" name="TextBox 14"/>
          <p:cNvSpPr txBox="1"/>
          <p:nvPr/>
        </p:nvSpPr>
        <p:spPr>
          <a:xfrm>
            <a:off x="4000501" y="5932214"/>
            <a:ext cx="1442216" cy="715581"/>
          </a:xfrm>
          <a:prstGeom prst="rect">
            <a:avLst/>
          </a:prstGeom>
          <a:noFill/>
        </p:spPr>
        <p:txBody>
          <a:bodyPr wrap="square" rtlCol="0">
            <a:spAutoFit/>
          </a:bodyPr>
          <a:lstStyle/>
          <a:p>
            <a:r>
              <a:rPr lang="en-US" sz="1350" dirty="0"/>
              <a:t>WT CD4+ T cells</a:t>
            </a:r>
          </a:p>
          <a:p>
            <a:r>
              <a:rPr lang="en-US" sz="1350" dirty="0"/>
              <a:t>from the MLN, </a:t>
            </a:r>
          </a:p>
          <a:p>
            <a:r>
              <a:rPr lang="en-US" sz="1350" dirty="0"/>
              <a:t>and the spleen</a:t>
            </a:r>
          </a:p>
        </p:txBody>
      </p:sp>
      <p:sp>
        <p:nvSpPr>
          <p:cNvPr id="16" name="Right Arrow 15"/>
          <p:cNvSpPr/>
          <p:nvPr/>
        </p:nvSpPr>
        <p:spPr>
          <a:xfrm rot="19337092">
            <a:off x="4682938" y="4963474"/>
            <a:ext cx="857250" cy="50829"/>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TextBox 16"/>
          <p:cNvSpPr txBox="1"/>
          <p:nvPr/>
        </p:nvSpPr>
        <p:spPr>
          <a:xfrm>
            <a:off x="4921625" y="5175011"/>
            <a:ext cx="813546" cy="507831"/>
          </a:xfrm>
          <a:prstGeom prst="rect">
            <a:avLst/>
          </a:prstGeom>
          <a:noFill/>
        </p:spPr>
        <p:txBody>
          <a:bodyPr wrap="square" rtlCol="0">
            <a:spAutoFit/>
          </a:bodyPr>
          <a:lstStyle/>
          <a:p>
            <a:r>
              <a:rPr lang="en-US" sz="1350" dirty="0"/>
              <a:t>Transfer 6X10</a:t>
            </a:r>
            <a:r>
              <a:rPr lang="en-US" sz="1350" baseline="30000" dirty="0"/>
              <a:t>6</a:t>
            </a:r>
          </a:p>
        </p:txBody>
      </p:sp>
      <p:pic>
        <p:nvPicPr>
          <p:cNvPr id="18" name="Picture 10" descr="http://cdn.vectorstock.com/i/composite/85,89/syringe-vector-258589.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2121" r="21850"/>
          <a:stretch/>
        </p:blipFill>
        <p:spPr bwMode="auto">
          <a:xfrm flipH="1">
            <a:off x="6057900" y="4987461"/>
            <a:ext cx="301308" cy="316066"/>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TextBox 18"/>
          <p:cNvSpPr txBox="1"/>
          <p:nvPr/>
        </p:nvSpPr>
        <p:spPr>
          <a:xfrm>
            <a:off x="7368984" y="4157110"/>
            <a:ext cx="1257300" cy="715581"/>
          </a:xfrm>
          <a:prstGeom prst="rect">
            <a:avLst/>
          </a:prstGeom>
          <a:noFill/>
        </p:spPr>
        <p:txBody>
          <a:bodyPr wrap="square" rtlCol="0">
            <a:spAutoFit/>
          </a:bodyPr>
          <a:lstStyle/>
          <a:p>
            <a:r>
              <a:rPr lang="en-US" sz="1350" dirty="0"/>
              <a:t>High dose infection </a:t>
            </a:r>
          </a:p>
          <a:p>
            <a:r>
              <a:rPr lang="en-US" sz="1350" dirty="0"/>
              <a:t>(5X10</a:t>
            </a:r>
            <a:r>
              <a:rPr lang="en-US" sz="1350" baseline="30000" dirty="0"/>
              <a:t>7</a:t>
            </a:r>
            <a:r>
              <a:rPr lang="en-US" sz="1350" dirty="0"/>
              <a:t> CFU)</a:t>
            </a:r>
          </a:p>
        </p:txBody>
      </p:sp>
      <p:sp>
        <p:nvSpPr>
          <p:cNvPr id="20" name="TextBox 19"/>
          <p:cNvSpPr txBox="1"/>
          <p:nvPr/>
        </p:nvSpPr>
        <p:spPr>
          <a:xfrm>
            <a:off x="2171701" y="4932921"/>
            <a:ext cx="808235" cy="300082"/>
          </a:xfrm>
          <a:prstGeom prst="rect">
            <a:avLst/>
          </a:prstGeom>
          <a:noFill/>
        </p:spPr>
        <p:txBody>
          <a:bodyPr wrap="none" rtlCol="0">
            <a:spAutoFit/>
          </a:bodyPr>
          <a:lstStyle/>
          <a:p>
            <a:r>
              <a:rPr lang="en-US" sz="1350" b="1" dirty="0"/>
              <a:t>WT mice</a:t>
            </a:r>
          </a:p>
        </p:txBody>
      </p:sp>
      <p:sp>
        <p:nvSpPr>
          <p:cNvPr id="21" name="Right Arrow 20"/>
          <p:cNvSpPr/>
          <p:nvPr/>
        </p:nvSpPr>
        <p:spPr>
          <a:xfrm>
            <a:off x="4743450" y="5594923"/>
            <a:ext cx="857250" cy="5715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2" name="Picture 4" descr="http://www.clker.com/cliparts/e/2/0/6/12154415421767612404lemmling_Simple_cartoon_mouse.svg.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1" y="5293383"/>
            <a:ext cx="685799" cy="676655"/>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10" descr="http://cdn.vectorstock.com/i/composite/85,89/syringe-vector-258589.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2121" r="21850"/>
          <a:stretch/>
        </p:blipFill>
        <p:spPr bwMode="auto">
          <a:xfrm flipH="1">
            <a:off x="6057899" y="5922032"/>
            <a:ext cx="301308" cy="316066"/>
          </a:xfrm>
          <a:prstGeom prst="rect">
            <a:avLst/>
          </a:prstGeom>
          <a:noFill/>
          <a:extLst>
            <a:ext uri="{909E8E84-426E-40dd-AFC4-6F175D3DCCD1}">
              <a14:hiddenFill xmlns:a14="http://schemas.microsoft.com/office/drawing/2010/main" xmlns="">
                <a:solidFill>
                  <a:srgbClr val="FFFFFF"/>
                </a:solidFill>
              </a14:hiddenFill>
            </a:ext>
          </a:extLst>
        </p:spPr>
      </p:pic>
      <p:sp>
        <p:nvSpPr>
          <p:cNvPr id="24" name="TextBox 23"/>
          <p:cNvSpPr txBox="1"/>
          <p:nvPr/>
        </p:nvSpPr>
        <p:spPr>
          <a:xfrm>
            <a:off x="5744634" y="4103379"/>
            <a:ext cx="426720" cy="300082"/>
          </a:xfrm>
          <a:prstGeom prst="rect">
            <a:avLst/>
          </a:prstGeom>
          <a:noFill/>
        </p:spPr>
        <p:txBody>
          <a:bodyPr wrap="none" rtlCol="0">
            <a:spAutoFit/>
          </a:bodyPr>
          <a:lstStyle/>
          <a:p>
            <a:r>
              <a:rPr lang="en-US" sz="1350" b="1" dirty="0"/>
              <a:t>WT</a:t>
            </a:r>
          </a:p>
        </p:txBody>
      </p:sp>
      <p:sp>
        <p:nvSpPr>
          <p:cNvPr id="26" name="TextBox 25"/>
          <p:cNvSpPr txBox="1"/>
          <p:nvPr/>
        </p:nvSpPr>
        <p:spPr>
          <a:xfrm>
            <a:off x="4125715" y="4847658"/>
            <a:ext cx="558936" cy="507831"/>
          </a:xfrm>
          <a:prstGeom prst="rect">
            <a:avLst/>
          </a:prstGeom>
          <a:noFill/>
        </p:spPr>
        <p:txBody>
          <a:bodyPr wrap="none" rtlCol="0">
            <a:spAutoFit/>
          </a:bodyPr>
          <a:lstStyle/>
          <a:p>
            <a:r>
              <a:rPr lang="en-US" sz="1350"/>
              <a:t>CFSE </a:t>
            </a:r>
          </a:p>
          <a:p>
            <a:r>
              <a:rPr lang="en-US" sz="1350" dirty="0"/>
              <a:t>label</a:t>
            </a:r>
          </a:p>
        </p:txBody>
      </p:sp>
      <p:pic>
        <p:nvPicPr>
          <p:cNvPr id="27" name="Picture 2" descr="http://squeakerbobeaker.weebly.com/uploads/7/4/9/9/749976/19326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259" y="3099391"/>
            <a:ext cx="870439" cy="678942"/>
          </a:xfrm>
          <a:prstGeom prst="rect">
            <a:avLst/>
          </a:prstGeom>
          <a:noFill/>
          <a:extLst>
            <a:ext uri="{909E8E84-426E-40dd-AFC4-6F175D3DCCD1}">
              <a14:hiddenFill xmlns:a14="http://schemas.microsoft.com/office/drawing/2010/main" xmlns="">
                <a:solidFill>
                  <a:srgbClr val="FFFFFF"/>
                </a:solidFill>
              </a14:hiddenFill>
            </a:ext>
          </a:extLst>
        </p:spPr>
      </p:pic>
      <p:sp>
        <p:nvSpPr>
          <p:cNvPr id="28" name="Right Arrow 27"/>
          <p:cNvSpPr/>
          <p:nvPr/>
        </p:nvSpPr>
        <p:spPr>
          <a:xfrm>
            <a:off x="3156697" y="3379426"/>
            <a:ext cx="857250" cy="59436"/>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9" name="Picture 10" descr="http://cdn.vectorstock.com/i/composite/85,89/syringe-vector-258589.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2121" r="21850"/>
          <a:stretch/>
        </p:blipFill>
        <p:spPr bwMode="auto">
          <a:xfrm rot="16200000" flipV="1">
            <a:off x="2047910" y="3450479"/>
            <a:ext cx="301308" cy="316066"/>
          </a:xfrm>
          <a:prstGeom prst="rect">
            <a:avLst/>
          </a:prstGeom>
          <a:noFill/>
          <a:extLst>
            <a:ext uri="{909E8E84-426E-40dd-AFC4-6F175D3DCCD1}">
              <a14:hiddenFill xmlns:a14="http://schemas.microsoft.com/office/drawing/2010/main" xmlns="">
                <a:solidFill>
                  <a:srgbClr val="FFFFFF"/>
                </a:solidFill>
              </a14:hiddenFill>
            </a:ext>
          </a:extLst>
        </p:spPr>
      </p:pic>
      <p:sp>
        <p:nvSpPr>
          <p:cNvPr id="30" name="TextBox 29"/>
          <p:cNvSpPr txBox="1"/>
          <p:nvPr/>
        </p:nvSpPr>
        <p:spPr>
          <a:xfrm>
            <a:off x="1442198" y="3830360"/>
            <a:ext cx="2063001" cy="507831"/>
          </a:xfrm>
          <a:prstGeom prst="rect">
            <a:avLst/>
          </a:prstGeom>
          <a:noFill/>
        </p:spPr>
        <p:txBody>
          <a:bodyPr wrap="none" rtlCol="0">
            <a:spAutoFit/>
          </a:bodyPr>
          <a:lstStyle/>
          <a:p>
            <a:r>
              <a:rPr lang="en-US" sz="1350" dirty="0"/>
              <a:t>1X10</a:t>
            </a:r>
            <a:r>
              <a:rPr lang="en-US" sz="1350" baseline="30000" dirty="0"/>
              <a:t>5</a:t>
            </a:r>
            <a:r>
              <a:rPr lang="en-US" sz="1350" dirty="0"/>
              <a:t> CFU </a:t>
            </a:r>
            <a:r>
              <a:rPr lang="en-US" sz="1350" i="1" dirty="0">
                <a:cs typeface="Arial" panose="020B0604020202020204" pitchFamily="34" charset="0"/>
              </a:rPr>
              <a:t>Y. </a:t>
            </a:r>
            <a:r>
              <a:rPr lang="en-US" sz="1350" i="1" dirty="0" err="1">
                <a:cs typeface="Arial" panose="020B0604020202020204" pitchFamily="34" charset="0"/>
              </a:rPr>
              <a:t>enterocolitica</a:t>
            </a:r>
            <a:endParaRPr lang="en-US" sz="1350" i="1" dirty="0">
              <a:cs typeface="Arial" panose="020B0604020202020204" pitchFamily="34" charset="0"/>
            </a:endParaRPr>
          </a:p>
          <a:p>
            <a:r>
              <a:rPr lang="en-US" sz="1350" dirty="0"/>
              <a:t> </a:t>
            </a:r>
          </a:p>
        </p:txBody>
      </p:sp>
      <p:sp>
        <p:nvSpPr>
          <p:cNvPr id="31" name="TextBox 30"/>
          <p:cNvSpPr txBox="1"/>
          <p:nvPr/>
        </p:nvSpPr>
        <p:spPr>
          <a:xfrm>
            <a:off x="3270997" y="3106999"/>
            <a:ext cx="753861" cy="300082"/>
          </a:xfrm>
          <a:prstGeom prst="rect">
            <a:avLst/>
          </a:prstGeom>
          <a:noFill/>
        </p:spPr>
        <p:txBody>
          <a:bodyPr wrap="none" rtlCol="0">
            <a:spAutoFit/>
          </a:bodyPr>
          <a:lstStyle/>
          <a:p>
            <a:r>
              <a:rPr lang="en-US" sz="1350" dirty="0">
                <a:cs typeface="Aharoni" panose="02010803020104030203" pitchFamily="2" charset="-79"/>
              </a:rPr>
              <a:t>28 days </a:t>
            </a:r>
          </a:p>
        </p:txBody>
      </p:sp>
      <p:grpSp>
        <p:nvGrpSpPr>
          <p:cNvPr id="32" name="Group 31"/>
          <p:cNvGrpSpPr/>
          <p:nvPr/>
        </p:nvGrpSpPr>
        <p:grpSpPr>
          <a:xfrm>
            <a:off x="4058699" y="3197593"/>
            <a:ext cx="698198" cy="469875"/>
            <a:chOff x="3379411" y="973700"/>
            <a:chExt cx="930930" cy="626500"/>
          </a:xfrm>
        </p:grpSpPr>
        <p:pic>
          <p:nvPicPr>
            <p:cNvPr id="33" name="Picture 12" descr="http://www.nature.com/nature/journal/v410/n6831/images/410980ad.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84404" b="80769"/>
            <a:stretch/>
          </p:blipFill>
          <p:spPr bwMode="auto">
            <a:xfrm>
              <a:off x="3858181" y="973700"/>
              <a:ext cx="271741" cy="290952"/>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12" descr="http://www.nature.com/nature/journal/v410/n6831/images/410980ad.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84404" b="80769"/>
            <a:stretch/>
          </p:blipFill>
          <p:spPr bwMode="auto">
            <a:xfrm>
              <a:off x="4038600" y="1309248"/>
              <a:ext cx="271741" cy="290952"/>
            </a:xfrm>
            <a:prstGeom prst="rect">
              <a:avLst/>
            </a:prstGeom>
            <a:noFill/>
            <a:extLst>
              <a:ext uri="{909E8E84-426E-40dd-AFC4-6F175D3DCCD1}">
                <a14:hiddenFill xmlns:a14="http://schemas.microsoft.com/office/drawing/2010/main" xmlns="">
                  <a:solidFill>
                    <a:srgbClr val="FFFFFF"/>
                  </a:solidFill>
                </a14:hiddenFill>
              </a:ext>
            </a:extLst>
          </p:spPr>
        </p:pic>
        <p:pic>
          <p:nvPicPr>
            <p:cNvPr id="35" name="Picture 34" descr="http://www.nature.com/nature/journal/v410/n6831/images/410980ad.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84404" b="80769"/>
            <a:stretch/>
          </p:blipFill>
          <p:spPr bwMode="auto">
            <a:xfrm>
              <a:off x="3722311" y="1246174"/>
              <a:ext cx="271741" cy="290952"/>
            </a:xfrm>
            <a:prstGeom prst="rect">
              <a:avLst/>
            </a:prstGeom>
            <a:noFill/>
            <a:extLst>
              <a:ext uri="{909E8E84-426E-40dd-AFC4-6F175D3DCCD1}">
                <a14:hiddenFill xmlns:a14="http://schemas.microsoft.com/office/drawing/2010/main" xmlns="">
                  <a:solidFill>
                    <a:srgbClr val="FFFFFF"/>
                  </a:solidFill>
                </a14:hiddenFill>
              </a:ext>
            </a:extLst>
          </p:spPr>
        </p:pic>
        <p:pic>
          <p:nvPicPr>
            <p:cNvPr id="36" name="Picture 35" descr="http://www.nature.com/nature/journal/v410/n6831/images/410980ad.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84404" b="80769"/>
            <a:stretch/>
          </p:blipFill>
          <p:spPr bwMode="auto">
            <a:xfrm>
              <a:off x="3379411" y="1292352"/>
              <a:ext cx="271741" cy="290952"/>
            </a:xfrm>
            <a:prstGeom prst="rect">
              <a:avLst/>
            </a:prstGeom>
            <a:noFill/>
            <a:extLst>
              <a:ext uri="{909E8E84-426E-40dd-AFC4-6F175D3DCCD1}">
                <a14:hiddenFill xmlns:a14="http://schemas.microsoft.com/office/drawing/2010/main" xmlns="">
                  <a:solidFill>
                    <a:srgbClr val="FFFFFF"/>
                  </a:solidFill>
                </a14:hiddenFill>
              </a:ext>
            </a:extLst>
          </p:spPr>
        </p:pic>
        <p:pic>
          <p:nvPicPr>
            <p:cNvPr id="37" name="Picture 12" descr="http://www.nature.com/nature/journal/v410/n6831/images/410980ad.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84404" b="80769"/>
            <a:stretch/>
          </p:blipFill>
          <p:spPr bwMode="auto">
            <a:xfrm>
              <a:off x="3450570" y="1001400"/>
              <a:ext cx="271741" cy="290952"/>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39" name="TextBox 38"/>
          <p:cNvSpPr txBox="1"/>
          <p:nvPr/>
        </p:nvSpPr>
        <p:spPr>
          <a:xfrm>
            <a:off x="2185149" y="2727606"/>
            <a:ext cx="1022203" cy="300082"/>
          </a:xfrm>
          <a:prstGeom prst="rect">
            <a:avLst/>
          </a:prstGeom>
          <a:noFill/>
        </p:spPr>
        <p:txBody>
          <a:bodyPr wrap="none" rtlCol="0">
            <a:spAutoFit/>
          </a:bodyPr>
          <a:lstStyle/>
          <a:p>
            <a:r>
              <a:rPr lang="en-US" sz="1350" b="1" dirty="0"/>
              <a:t>Trif</a:t>
            </a:r>
            <a:r>
              <a:rPr lang="en-US" sz="1350" b="1" baseline="30000" dirty="0"/>
              <a:t>LPS2</a:t>
            </a:r>
            <a:r>
              <a:rPr lang="en-US" sz="1350" b="1" dirty="0"/>
              <a:t> mice</a:t>
            </a:r>
          </a:p>
        </p:txBody>
      </p:sp>
      <p:sp>
        <p:nvSpPr>
          <p:cNvPr id="40" name="Right Arrow 39"/>
          <p:cNvSpPr/>
          <p:nvPr/>
        </p:nvSpPr>
        <p:spPr>
          <a:xfrm>
            <a:off x="4756898" y="3389608"/>
            <a:ext cx="857250" cy="5715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1" name="Picture 4" descr="http://www.clker.com/cliparts/e/2/0/6/12154415421767612404lemmling_Simple_cartoon_mouse.svg.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9849" y="3088068"/>
            <a:ext cx="685799" cy="676655"/>
          </a:xfrm>
          <a:prstGeom prst="rect">
            <a:avLst/>
          </a:prstGeom>
          <a:noFill/>
          <a:extLst>
            <a:ext uri="{909E8E84-426E-40dd-AFC4-6F175D3DCCD1}">
              <a14:hiddenFill xmlns:a14="http://schemas.microsoft.com/office/drawing/2010/main" xmlns="">
                <a:solidFill>
                  <a:srgbClr val="FFFFFF"/>
                </a:solidFill>
              </a14:hiddenFill>
            </a:ext>
          </a:extLst>
        </p:spPr>
      </p:pic>
      <p:pic>
        <p:nvPicPr>
          <p:cNvPr id="42" name="Picture 10" descr="http://cdn.vectorstock.com/i/composite/85,89/syringe-vector-258589.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2121" r="21850"/>
          <a:stretch/>
        </p:blipFill>
        <p:spPr bwMode="auto">
          <a:xfrm flipH="1">
            <a:off x="6071347" y="3716717"/>
            <a:ext cx="301308" cy="316066"/>
          </a:xfrm>
          <a:prstGeom prst="rect">
            <a:avLst/>
          </a:prstGeom>
          <a:noFill/>
          <a:extLst>
            <a:ext uri="{909E8E84-426E-40dd-AFC4-6F175D3DCCD1}">
              <a14:hiddenFill xmlns:a14="http://schemas.microsoft.com/office/drawing/2010/main" xmlns="">
                <a:solidFill>
                  <a:srgbClr val="FFFFFF"/>
                </a:solidFill>
              </a14:hiddenFill>
            </a:ext>
          </a:extLst>
        </p:spPr>
      </p:pic>
      <p:sp>
        <p:nvSpPr>
          <p:cNvPr id="43" name="TextBox 42"/>
          <p:cNvSpPr txBox="1"/>
          <p:nvPr/>
        </p:nvSpPr>
        <p:spPr>
          <a:xfrm>
            <a:off x="4129077" y="2622172"/>
            <a:ext cx="558936" cy="507831"/>
          </a:xfrm>
          <a:prstGeom prst="rect">
            <a:avLst/>
          </a:prstGeom>
          <a:noFill/>
        </p:spPr>
        <p:txBody>
          <a:bodyPr wrap="none" rtlCol="0">
            <a:spAutoFit/>
          </a:bodyPr>
          <a:lstStyle/>
          <a:p>
            <a:r>
              <a:rPr lang="en-US" sz="1350"/>
              <a:t>CFSE </a:t>
            </a:r>
          </a:p>
          <a:p>
            <a:r>
              <a:rPr lang="en-US" sz="1350" dirty="0"/>
              <a:t>label</a:t>
            </a:r>
          </a:p>
        </p:txBody>
      </p:sp>
      <p:sp>
        <p:nvSpPr>
          <p:cNvPr id="44" name="TextBox 43"/>
          <p:cNvSpPr txBox="1"/>
          <p:nvPr/>
        </p:nvSpPr>
        <p:spPr>
          <a:xfrm>
            <a:off x="4924987" y="2929359"/>
            <a:ext cx="813546" cy="507831"/>
          </a:xfrm>
          <a:prstGeom prst="rect">
            <a:avLst/>
          </a:prstGeom>
          <a:noFill/>
        </p:spPr>
        <p:txBody>
          <a:bodyPr wrap="square" rtlCol="0">
            <a:spAutoFit/>
          </a:bodyPr>
          <a:lstStyle/>
          <a:p>
            <a:r>
              <a:rPr lang="en-US" sz="1350" dirty="0"/>
              <a:t>Transfer 6X10</a:t>
            </a:r>
            <a:r>
              <a:rPr lang="en-US" sz="1350" baseline="30000" dirty="0"/>
              <a:t>6</a:t>
            </a:r>
          </a:p>
        </p:txBody>
      </p:sp>
      <p:sp>
        <p:nvSpPr>
          <p:cNvPr id="45" name="TextBox 44"/>
          <p:cNvSpPr txBox="1"/>
          <p:nvPr/>
        </p:nvSpPr>
        <p:spPr>
          <a:xfrm>
            <a:off x="5726830" y="2809911"/>
            <a:ext cx="640688" cy="300082"/>
          </a:xfrm>
          <a:prstGeom prst="rect">
            <a:avLst/>
          </a:prstGeom>
          <a:noFill/>
        </p:spPr>
        <p:txBody>
          <a:bodyPr wrap="none" rtlCol="0">
            <a:spAutoFit/>
          </a:bodyPr>
          <a:lstStyle/>
          <a:p>
            <a:r>
              <a:rPr lang="en-US" sz="1350" b="1" dirty="0"/>
              <a:t>Trif</a:t>
            </a:r>
            <a:r>
              <a:rPr lang="en-US" sz="1350" b="1" baseline="30000" dirty="0"/>
              <a:t>LPS2</a:t>
            </a:r>
          </a:p>
        </p:txBody>
      </p:sp>
      <p:sp>
        <p:nvSpPr>
          <p:cNvPr id="46" name="Right Arrow 45"/>
          <p:cNvSpPr/>
          <p:nvPr/>
        </p:nvSpPr>
        <p:spPr>
          <a:xfrm>
            <a:off x="6655980" y="3909732"/>
            <a:ext cx="645773" cy="1214156"/>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7" name="Right Arrow 46"/>
          <p:cNvSpPr/>
          <p:nvPr/>
        </p:nvSpPr>
        <p:spPr>
          <a:xfrm rot="2442020">
            <a:off x="4696385" y="4038993"/>
            <a:ext cx="857250" cy="50829"/>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TextBox 47"/>
          <p:cNvSpPr txBox="1"/>
          <p:nvPr/>
        </p:nvSpPr>
        <p:spPr>
          <a:xfrm>
            <a:off x="5716745" y="6127968"/>
            <a:ext cx="640688" cy="300082"/>
          </a:xfrm>
          <a:prstGeom prst="rect">
            <a:avLst/>
          </a:prstGeom>
          <a:noFill/>
        </p:spPr>
        <p:txBody>
          <a:bodyPr wrap="none" rtlCol="0">
            <a:spAutoFit/>
          </a:bodyPr>
          <a:lstStyle/>
          <a:p>
            <a:r>
              <a:rPr lang="en-US" sz="1350" b="1" dirty="0"/>
              <a:t>Trif</a:t>
            </a:r>
            <a:r>
              <a:rPr lang="en-US" sz="1350" b="1" baseline="30000" dirty="0"/>
              <a:t>LPS2</a:t>
            </a:r>
          </a:p>
        </p:txBody>
      </p:sp>
    </p:spTree>
    <p:extLst>
      <p:ext uri="{BB962C8B-B14F-4D97-AF65-F5344CB8AC3E}">
        <p14:creationId xmlns:p14="http://schemas.microsoft.com/office/powerpoint/2010/main" val="4960844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394411"/>
            <a:ext cx="6858000" cy="767882"/>
          </a:xfrm>
        </p:spPr>
        <p:txBody>
          <a:bodyPr>
            <a:normAutofit/>
          </a:bodyPr>
          <a:lstStyle/>
          <a:p>
            <a:r>
              <a:rPr lang="en-US" sz="4000" dirty="0">
                <a:latin typeface="Helvetica Neue" charset="0"/>
                <a:ea typeface="Helvetica Neue" charset="0"/>
                <a:cs typeface="Helvetica Neue" charset="0"/>
              </a:rPr>
              <a:t>Two arms of immunity</a:t>
            </a:r>
          </a:p>
        </p:txBody>
      </p:sp>
      <p:sp>
        <p:nvSpPr>
          <p:cNvPr id="4" name="TextBox 3"/>
          <p:cNvSpPr txBox="1"/>
          <p:nvPr/>
        </p:nvSpPr>
        <p:spPr>
          <a:xfrm>
            <a:off x="1618857" y="1909436"/>
            <a:ext cx="1946367" cy="369332"/>
          </a:xfrm>
          <a:prstGeom prst="rect">
            <a:avLst/>
          </a:prstGeom>
          <a:noFill/>
        </p:spPr>
        <p:txBody>
          <a:bodyPr vert="horz" wrap="none" rtlCol="0" anchor="t" anchorCtr="0">
            <a:spAutoFit/>
          </a:bodyPr>
          <a:lstStyle/>
          <a:p>
            <a:r>
              <a:rPr lang="en-US" b="1" dirty="0">
                <a:latin typeface="Helvetica Neue" charset="0"/>
                <a:ea typeface="Helvetica Neue" charset="0"/>
                <a:cs typeface="Helvetica Neue" charset="0"/>
              </a:rPr>
              <a:t>Innate immunity</a:t>
            </a:r>
          </a:p>
        </p:txBody>
      </p:sp>
      <p:sp>
        <p:nvSpPr>
          <p:cNvPr id="5" name="TextBox 4"/>
          <p:cNvSpPr txBox="1"/>
          <p:nvPr/>
        </p:nvSpPr>
        <p:spPr>
          <a:xfrm>
            <a:off x="5686264" y="1909436"/>
            <a:ext cx="2226892" cy="369332"/>
          </a:xfrm>
          <a:prstGeom prst="rect">
            <a:avLst/>
          </a:prstGeom>
          <a:noFill/>
        </p:spPr>
        <p:txBody>
          <a:bodyPr vert="horz" wrap="none" rtlCol="0" anchor="t" anchorCtr="0">
            <a:spAutoFit/>
          </a:bodyPr>
          <a:lstStyle/>
          <a:p>
            <a:r>
              <a:rPr lang="en-US" b="1" dirty="0">
                <a:latin typeface="Helvetica Neue" charset="0"/>
                <a:ea typeface="Helvetica Neue" charset="0"/>
                <a:cs typeface="Helvetica Neue" charset="0"/>
              </a:rPr>
              <a:t>Adaptive immunity</a:t>
            </a:r>
          </a:p>
        </p:txBody>
      </p:sp>
      <p:sp>
        <p:nvSpPr>
          <p:cNvPr id="7" name="TextBox 6"/>
          <p:cNvSpPr txBox="1"/>
          <p:nvPr/>
        </p:nvSpPr>
        <p:spPr>
          <a:xfrm>
            <a:off x="1620372" y="2532184"/>
            <a:ext cx="5982728" cy="369332"/>
          </a:xfrm>
          <a:prstGeom prst="rect">
            <a:avLst/>
          </a:prstGeom>
          <a:noFill/>
        </p:spPr>
        <p:txBody>
          <a:bodyPr wrap="none" rtlCol="0">
            <a:spAutoFit/>
          </a:bodyPr>
          <a:lstStyle/>
          <a:p>
            <a:r>
              <a:rPr lang="en-US" dirty="0">
                <a:latin typeface="Helvetica Neue" charset="0"/>
                <a:ea typeface="Helvetica Neue" charset="0"/>
                <a:cs typeface="Helvetica Neue" charset="0"/>
              </a:rPr>
              <a:t>Rapid (hours)			</a:t>
            </a:r>
            <a:r>
              <a:rPr lang="en-US" dirty="0" smtClean="0">
                <a:latin typeface="Helvetica Neue" charset="0"/>
                <a:ea typeface="Helvetica Neue" charset="0"/>
                <a:cs typeface="Helvetica Neue" charset="0"/>
              </a:rPr>
              <a:t>	Slow </a:t>
            </a:r>
            <a:r>
              <a:rPr lang="en-US" dirty="0">
                <a:latin typeface="Helvetica Neue" charset="0"/>
                <a:ea typeface="Helvetica Neue" charset="0"/>
                <a:cs typeface="Helvetica Neue" charset="0"/>
              </a:rPr>
              <a:t>(days)</a:t>
            </a:r>
          </a:p>
        </p:txBody>
      </p:sp>
      <p:sp>
        <p:nvSpPr>
          <p:cNvPr id="8" name="TextBox 7"/>
          <p:cNvSpPr txBox="1"/>
          <p:nvPr/>
        </p:nvSpPr>
        <p:spPr>
          <a:xfrm>
            <a:off x="1623735" y="3120491"/>
            <a:ext cx="5628464" cy="369332"/>
          </a:xfrm>
          <a:prstGeom prst="rect">
            <a:avLst/>
          </a:prstGeom>
          <a:noFill/>
        </p:spPr>
        <p:txBody>
          <a:bodyPr wrap="none" rtlCol="0">
            <a:spAutoFit/>
          </a:bodyPr>
          <a:lstStyle/>
          <a:p>
            <a:r>
              <a:rPr lang="en-US" dirty="0">
                <a:latin typeface="Helvetica Neue" charset="0"/>
                <a:ea typeface="Helvetica Neue" charset="0"/>
                <a:cs typeface="Helvetica Neue" charset="0"/>
              </a:rPr>
              <a:t>Broad					</a:t>
            </a:r>
            <a:r>
              <a:rPr lang="en-US" dirty="0" smtClean="0">
                <a:latin typeface="Helvetica Neue" charset="0"/>
                <a:ea typeface="Helvetica Neue" charset="0"/>
                <a:cs typeface="Helvetica Neue" charset="0"/>
              </a:rPr>
              <a:t>Specific</a:t>
            </a:r>
            <a:endParaRPr lang="en-US" dirty="0">
              <a:latin typeface="Helvetica Neue" charset="0"/>
              <a:ea typeface="Helvetica Neue" charset="0"/>
              <a:cs typeface="Helvetica Neue" charset="0"/>
            </a:endParaRPr>
          </a:p>
        </p:txBody>
      </p:sp>
      <p:sp>
        <p:nvSpPr>
          <p:cNvPr id="9" name="TextBox 8"/>
          <p:cNvSpPr txBox="1"/>
          <p:nvPr/>
        </p:nvSpPr>
        <p:spPr>
          <a:xfrm>
            <a:off x="1623735" y="3665094"/>
            <a:ext cx="6279283" cy="369332"/>
          </a:xfrm>
          <a:prstGeom prst="rect">
            <a:avLst/>
          </a:prstGeom>
          <a:noFill/>
        </p:spPr>
        <p:txBody>
          <a:bodyPr wrap="none" rtlCol="0">
            <a:spAutoFit/>
          </a:bodyPr>
          <a:lstStyle/>
          <a:p>
            <a:r>
              <a:rPr lang="en-US" dirty="0">
                <a:latin typeface="Helvetica Neue" charset="0"/>
                <a:ea typeface="Helvetica Neue" charset="0"/>
                <a:cs typeface="Helvetica Neue" charset="0"/>
              </a:rPr>
              <a:t>APCs, PMN, NK, ILCs, 			T cells, B cells</a:t>
            </a:r>
          </a:p>
        </p:txBody>
      </p:sp>
      <p:sp>
        <p:nvSpPr>
          <p:cNvPr id="10" name="TextBox 9"/>
          <p:cNvSpPr txBox="1"/>
          <p:nvPr/>
        </p:nvSpPr>
        <p:spPr>
          <a:xfrm>
            <a:off x="353184" y="2532183"/>
            <a:ext cx="878767" cy="369332"/>
          </a:xfrm>
          <a:prstGeom prst="rect">
            <a:avLst/>
          </a:prstGeom>
          <a:noFill/>
        </p:spPr>
        <p:txBody>
          <a:bodyPr wrap="none" rtlCol="0">
            <a:spAutoFit/>
          </a:bodyPr>
          <a:lstStyle/>
          <a:p>
            <a:r>
              <a:rPr lang="en-US" dirty="0">
                <a:latin typeface="Helvetica Neue" charset="0"/>
                <a:ea typeface="Helvetica Neue" charset="0"/>
                <a:cs typeface="Helvetica Neue" charset="0"/>
              </a:rPr>
              <a:t>Timing</a:t>
            </a:r>
            <a:endParaRPr lang="en-US" dirty="0"/>
          </a:p>
        </p:txBody>
      </p:sp>
      <p:sp>
        <p:nvSpPr>
          <p:cNvPr id="11" name="TextBox 10"/>
          <p:cNvSpPr txBox="1"/>
          <p:nvPr/>
        </p:nvSpPr>
        <p:spPr>
          <a:xfrm>
            <a:off x="348446" y="3120491"/>
            <a:ext cx="814582" cy="369332"/>
          </a:xfrm>
          <a:prstGeom prst="rect">
            <a:avLst/>
          </a:prstGeom>
          <a:noFill/>
        </p:spPr>
        <p:txBody>
          <a:bodyPr wrap="none" rtlCol="0">
            <a:spAutoFit/>
          </a:bodyPr>
          <a:lstStyle/>
          <a:p>
            <a:r>
              <a:rPr lang="en-US">
                <a:latin typeface="Helvetica Neue" charset="0"/>
                <a:ea typeface="Helvetica Neue" charset="0"/>
                <a:cs typeface="Helvetica Neue" charset="0"/>
              </a:rPr>
              <a:t>Target</a:t>
            </a:r>
            <a:endParaRPr lang="en-US" dirty="0"/>
          </a:p>
        </p:txBody>
      </p:sp>
      <p:sp>
        <p:nvSpPr>
          <p:cNvPr id="12" name="TextBox 11"/>
          <p:cNvSpPr txBox="1"/>
          <p:nvPr/>
        </p:nvSpPr>
        <p:spPr>
          <a:xfrm>
            <a:off x="182463" y="3665093"/>
            <a:ext cx="1217000" cy="369332"/>
          </a:xfrm>
          <a:prstGeom prst="rect">
            <a:avLst/>
          </a:prstGeom>
          <a:noFill/>
        </p:spPr>
        <p:txBody>
          <a:bodyPr wrap="none" rtlCol="0">
            <a:spAutoFit/>
          </a:bodyPr>
          <a:lstStyle/>
          <a:p>
            <a:r>
              <a:rPr lang="en-US" dirty="0">
                <a:latin typeface="Helvetica Neue" charset="0"/>
                <a:ea typeface="Helvetica Neue" charset="0"/>
                <a:cs typeface="Helvetica Neue" charset="0"/>
              </a:rPr>
              <a:t>Main cells</a:t>
            </a:r>
            <a:endParaRPr lang="en-US" dirty="0"/>
          </a:p>
        </p:txBody>
      </p:sp>
      <p:sp>
        <p:nvSpPr>
          <p:cNvPr id="13" name="TextBox 12"/>
          <p:cNvSpPr txBox="1"/>
          <p:nvPr/>
        </p:nvSpPr>
        <p:spPr>
          <a:xfrm>
            <a:off x="1617012" y="4213060"/>
            <a:ext cx="7468006" cy="369332"/>
          </a:xfrm>
          <a:prstGeom prst="rect">
            <a:avLst/>
          </a:prstGeom>
          <a:noFill/>
        </p:spPr>
        <p:txBody>
          <a:bodyPr wrap="none" rtlCol="0">
            <a:spAutoFit/>
          </a:bodyPr>
          <a:lstStyle/>
          <a:p>
            <a:r>
              <a:rPr lang="en-US" dirty="0">
                <a:latin typeface="Helvetica Neue" charset="0"/>
                <a:ea typeface="Helvetica Neue" charset="0"/>
                <a:cs typeface="Helvetica Neue" charset="0"/>
              </a:rPr>
              <a:t>Interface (mucosa, skin)			Internal (lymphoid organs)</a:t>
            </a:r>
          </a:p>
        </p:txBody>
      </p:sp>
      <p:sp>
        <p:nvSpPr>
          <p:cNvPr id="14" name="TextBox 13"/>
          <p:cNvSpPr txBox="1"/>
          <p:nvPr/>
        </p:nvSpPr>
        <p:spPr>
          <a:xfrm>
            <a:off x="175740" y="4213059"/>
            <a:ext cx="1077539" cy="369332"/>
          </a:xfrm>
          <a:prstGeom prst="rect">
            <a:avLst/>
          </a:prstGeom>
          <a:noFill/>
        </p:spPr>
        <p:txBody>
          <a:bodyPr wrap="none" rtlCol="0">
            <a:spAutoFit/>
          </a:bodyPr>
          <a:lstStyle/>
          <a:p>
            <a:r>
              <a:rPr lang="en-US" dirty="0">
                <a:latin typeface="Helvetica Neue" charset="0"/>
                <a:ea typeface="Helvetica Neue" charset="0"/>
                <a:cs typeface="Helvetica Neue" charset="0"/>
              </a:rPr>
              <a:t>Location</a:t>
            </a:r>
            <a:endParaRPr lang="en-US" dirty="0"/>
          </a:p>
        </p:txBody>
      </p:sp>
      <p:sp>
        <p:nvSpPr>
          <p:cNvPr id="3" name="TextBox 2"/>
          <p:cNvSpPr txBox="1"/>
          <p:nvPr/>
        </p:nvSpPr>
        <p:spPr>
          <a:xfrm>
            <a:off x="41106" y="6475221"/>
            <a:ext cx="242374" cy="369332"/>
          </a:xfrm>
          <a:prstGeom prst="rect">
            <a:avLst/>
          </a:prstGeom>
          <a:noFill/>
        </p:spPr>
        <p:txBody>
          <a:bodyPr wrap="none" rtlCol="0">
            <a:spAutoFit/>
          </a:bodyPr>
          <a:lstStyle/>
          <a:p>
            <a:r>
              <a:rPr lang="en-US" dirty="0" smtClean="0"/>
              <a:t>.</a:t>
            </a:r>
            <a:endParaRPr lang="en-US" dirty="0"/>
          </a:p>
        </p:txBody>
      </p:sp>
    </p:spTree>
    <p:extLst>
      <p:ext uri="{BB962C8B-B14F-4D97-AF65-F5344CB8AC3E}">
        <p14:creationId xmlns:p14="http://schemas.microsoft.com/office/powerpoint/2010/main" val="102987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82" y="618566"/>
            <a:ext cx="8982635" cy="857250"/>
          </a:xfrm>
        </p:spPr>
        <p:txBody>
          <a:bodyPr>
            <a:normAutofit fontScale="90000"/>
          </a:bodyPr>
          <a:lstStyle/>
          <a:p>
            <a:pPr algn="ctr"/>
            <a:r>
              <a:rPr lang="en-US" dirty="0" smtClean="0">
                <a:latin typeface="Helvetica Neue" charset="0"/>
                <a:ea typeface="Helvetica Neue" charset="0"/>
                <a:cs typeface="Helvetica Neue" charset="0"/>
              </a:rPr>
              <a:t>Primed T cells do not confer protective immunity without TRIF signaling during bacterial infection</a:t>
            </a:r>
            <a:endParaRPr lang="en-US" dirty="0">
              <a:latin typeface="Helvetica Neue" charset="0"/>
              <a:ea typeface="Helvetica Neue" charset="0"/>
              <a:cs typeface="Helvetica Neue" charset="0"/>
            </a:endParaRPr>
          </a:p>
        </p:txBody>
      </p:sp>
      <p:pic>
        <p:nvPicPr>
          <p:cNvPr id="4" name="Picture 3"/>
          <p:cNvPicPr>
            <a:picLocks noChangeAspect="1"/>
          </p:cNvPicPr>
          <p:nvPr/>
        </p:nvPicPr>
        <p:blipFill>
          <a:blip r:embed="rId3"/>
          <a:stretch>
            <a:fillRect/>
          </a:stretch>
        </p:blipFill>
        <p:spPr>
          <a:xfrm>
            <a:off x="1548094" y="2262603"/>
            <a:ext cx="5295900" cy="1503289"/>
          </a:xfrm>
          <a:prstGeom prst="rect">
            <a:avLst/>
          </a:prstGeom>
        </p:spPr>
      </p:pic>
      <p:sp>
        <p:nvSpPr>
          <p:cNvPr id="7" name="TextBox 6"/>
          <p:cNvSpPr txBox="1"/>
          <p:nvPr/>
        </p:nvSpPr>
        <p:spPr>
          <a:xfrm>
            <a:off x="2452314" y="2030505"/>
            <a:ext cx="3528145" cy="300082"/>
          </a:xfrm>
          <a:prstGeom prst="rect">
            <a:avLst/>
          </a:prstGeom>
          <a:noFill/>
        </p:spPr>
        <p:txBody>
          <a:bodyPr wrap="none" rtlCol="0">
            <a:spAutoFit/>
          </a:bodyPr>
          <a:lstStyle/>
          <a:p>
            <a:r>
              <a:rPr lang="en-US" sz="1350" b="1" dirty="0"/>
              <a:t>5x10</a:t>
            </a:r>
            <a:r>
              <a:rPr lang="en-US" sz="1350" b="1" baseline="30000" dirty="0"/>
              <a:t>7</a:t>
            </a:r>
            <a:r>
              <a:rPr lang="en-US" sz="1350" b="1" dirty="0"/>
              <a:t> CFU infection after primed T cell transfer</a:t>
            </a:r>
          </a:p>
        </p:txBody>
      </p:sp>
      <p:grpSp>
        <p:nvGrpSpPr>
          <p:cNvPr id="3" name="Group 2"/>
          <p:cNvGrpSpPr/>
          <p:nvPr/>
        </p:nvGrpSpPr>
        <p:grpSpPr>
          <a:xfrm>
            <a:off x="941295" y="3768381"/>
            <a:ext cx="2835988" cy="2861503"/>
            <a:chOff x="2844800" y="4203700"/>
            <a:chExt cx="2542524" cy="2565399"/>
          </a:xfrm>
        </p:grpSpPr>
        <p:pic>
          <p:nvPicPr>
            <p:cNvPr id="12" name="Picture 11"/>
            <p:cNvPicPr>
              <a:picLocks noChangeAspect="1"/>
            </p:cNvPicPr>
            <p:nvPr/>
          </p:nvPicPr>
          <p:blipFill>
            <a:blip r:embed="rId4"/>
            <a:stretch>
              <a:fillRect/>
            </a:stretch>
          </p:blipFill>
          <p:spPr>
            <a:xfrm>
              <a:off x="3182246" y="4424262"/>
              <a:ext cx="2205078" cy="2344837"/>
            </a:xfrm>
            <a:prstGeom prst="rect">
              <a:avLst/>
            </a:prstGeom>
          </p:spPr>
        </p:pic>
        <p:sp>
          <p:nvSpPr>
            <p:cNvPr id="14" name="Rectangle 13"/>
            <p:cNvSpPr/>
            <p:nvPr/>
          </p:nvSpPr>
          <p:spPr>
            <a:xfrm>
              <a:off x="2844800" y="4203700"/>
              <a:ext cx="457200" cy="381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grpSp>
        <p:nvGrpSpPr>
          <p:cNvPr id="5" name="Group 4"/>
          <p:cNvGrpSpPr/>
          <p:nvPr/>
        </p:nvGrpSpPr>
        <p:grpSpPr>
          <a:xfrm>
            <a:off x="3850344" y="3939367"/>
            <a:ext cx="2761564" cy="2630631"/>
            <a:chOff x="5651500" y="4330700"/>
            <a:chExt cx="2559766" cy="2438401"/>
          </a:xfrm>
        </p:grpSpPr>
        <p:pic>
          <p:nvPicPr>
            <p:cNvPr id="13" name="Picture 12"/>
            <p:cNvPicPr>
              <a:picLocks noChangeAspect="1"/>
            </p:cNvPicPr>
            <p:nvPr/>
          </p:nvPicPr>
          <p:blipFill>
            <a:blip r:embed="rId5"/>
            <a:stretch>
              <a:fillRect/>
            </a:stretch>
          </p:blipFill>
          <p:spPr>
            <a:xfrm>
              <a:off x="5788784" y="4424263"/>
              <a:ext cx="2422482" cy="2344838"/>
            </a:xfrm>
            <a:prstGeom prst="rect">
              <a:avLst/>
            </a:prstGeom>
          </p:spPr>
        </p:pic>
        <p:sp>
          <p:nvSpPr>
            <p:cNvPr id="15" name="Rectangle 14"/>
            <p:cNvSpPr/>
            <p:nvPr/>
          </p:nvSpPr>
          <p:spPr>
            <a:xfrm>
              <a:off x="5651500" y="4330700"/>
              <a:ext cx="304800" cy="381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sp>
        <p:nvSpPr>
          <p:cNvPr id="10" name="TextBox 9"/>
          <p:cNvSpPr txBox="1"/>
          <p:nvPr/>
        </p:nvSpPr>
        <p:spPr>
          <a:xfrm>
            <a:off x="4642592" y="3792630"/>
            <a:ext cx="1747273" cy="300082"/>
          </a:xfrm>
          <a:prstGeom prst="rect">
            <a:avLst/>
          </a:prstGeom>
          <a:noFill/>
        </p:spPr>
        <p:txBody>
          <a:bodyPr wrap="none" rtlCol="0">
            <a:spAutoFit/>
          </a:bodyPr>
          <a:lstStyle/>
          <a:p>
            <a:r>
              <a:rPr lang="en-US" sz="1350" b="1" dirty="0"/>
              <a:t>14 days post infection</a:t>
            </a:r>
          </a:p>
        </p:txBody>
      </p:sp>
      <p:sp>
        <p:nvSpPr>
          <p:cNvPr id="16" name="TextBox 15"/>
          <p:cNvSpPr txBox="1"/>
          <p:nvPr/>
        </p:nvSpPr>
        <p:spPr>
          <a:xfrm>
            <a:off x="6601923" y="6516211"/>
            <a:ext cx="2476704" cy="300082"/>
          </a:xfrm>
          <a:prstGeom prst="rect">
            <a:avLst/>
          </a:prstGeom>
          <a:noFill/>
        </p:spPr>
        <p:txBody>
          <a:bodyPr wrap="none" rtlCol="0">
            <a:spAutoFit/>
          </a:bodyPr>
          <a:lstStyle/>
          <a:p>
            <a:r>
              <a:rPr lang="en-US" sz="1350" dirty="0"/>
              <a:t>Infect </a:t>
            </a:r>
            <a:r>
              <a:rPr lang="en-US" sz="1350" dirty="0" err="1"/>
              <a:t>immun</a:t>
            </a:r>
            <a:r>
              <a:rPr lang="en-US" sz="1350" dirty="0"/>
              <a:t> 83: 4404-15, 2015 </a:t>
            </a:r>
          </a:p>
        </p:txBody>
      </p:sp>
      <p:sp>
        <p:nvSpPr>
          <p:cNvPr id="17" name="TextBox 16"/>
          <p:cNvSpPr txBox="1"/>
          <p:nvPr/>
        </p:nvSpPr>
        <p:spPr>
          <a:xfrm>
            <a:off x="1755958" y="3783666"/>
            <a:ext cx="1659109" cy="300082"/>
          </a:xfrm>
          <a:prstGeom prst="rect">
            <a:avLst/>
          </a:prstGeom>
          <a:noFill/>
        </p:spPr>
        <p:txBody>
          <a:bodyPr wrap="none" rtlCol="0">
            <a:spAutoFit/>
          </a:bodyPr>
          <a:lstStyle/>
          <a:p>
            <a:r>
              <a:rPr lang="en-US" sz="1350" b="1" dirty="0" smtClean="0"/>
              <a:t>7 </a:t>
            </a:r>
            <a:r>
              <a:rPr lang="en-US" sz="1350" b="1" dirty="0"/>
              <a:t>days post infection</a:t>
            </a:r>
          </a:p>
        </p:txBody>
      </p:sp>
    </p:spTree>
    <p:extLst>
      <p:ext uri="{BB962C8B-B14F-4D97-AF65-F5344CB8AC3E}">
        <p14:creationId xmlns:p14="http://schemas.microsoft.com/office/powerpoint/2010/main" val="11606234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336175" y="766623"/>
            <a:ext cx="8343900" cy="857250"/>
          </a:xfrm>
        </p:spPr>
        <p:txBody>
          <a:bodyPr>
            <a:noAutofit/>
          </a:bodyPr>
          <a:lstStyle/>
          <a:p>
            <a:pPr algn="ctr"/>
            <a:r>
              <a:rPr lang="en-US" sz="4000" dirty="0">
                <a:latin typeface="Helvetica Neue" charset="0"/>
                <a:ea typeface="Helvetica Neue" charset="0"/>
                <a:cs typeface="Helvetica Neue" charset="0"/>
              </a:rPr>
              <a:t>Trif</a:t>
            </a:r>
            <a:r>
              <a:rPr lang="en-US" sz="4000" baseline="30000" dirty="0">
                <a:latin typeface="Helvetica Neue" charset="0"/>
                <a:ea typeface="Helvetica Neue" charset="0"/>
                <a:cs typeface="Helvetica Neue" charset="0"/>
              </a:rPr>
              <a:t>LPS2</a:t>
            </a:r>
            <a:r>
              <a:rPr lang="en-US" sz="4000" dirty="0">
                <a:latin typeface="Helvetica Neue" charset="0"/>
                <a:ea typeface="Helvetica Neue" charset="0"/>
                <a:cs typeface="Helvetica Neue" charset="0"/>
              </a:rPr>
              <a:t> </a:t>
            </a:r>
            <a:r>
              <a:rPr lang="en-US" sz="4000" dirty="0" err="1">
                <a:latin typeface="Helvetica Neue" charset="0"/>
                <a:ea typeface="Helvetica Neue" charset="0"/>
                <a:cs typeface="Helvetica Neue" charset="0"/>
              </a:rPr>
              <a:t>Mfs</a:t>
            </a:r>
            <a:r>
              <a:rPr lang="en-US" altLang="en-US" sz="4000" dirty="0">
                <a:latin typeface="Helvetica Neue" charset="0"/>
                <a:ea typeface="Helvetica Neue" charset="0"/>
                <a:cs typeface="Helvetica Neue" charset="0"/>
              </a:rPr>
              <a:t> had an unique cytokine profile that supports </a:t>
            </a:r>
            <a:r>
              <a:rPr lang="en-US" sz="4000" dirty="0">
                <a:latin typeface="Helvetica Neue" charset="0"/>
                <a:ea typeface="Helvetica Neue" charset="0"/>
                <a:cs typeface="Helvetica Neue" charset="0"/>
              </a:rPr>
              <a:t>Th17 cell differentiation</a:t>
            </a:r>
          </a:p>
        </p:txBody>
      </p:sp>
      <p:sp>
        <p:nvSpPr>
          <p:cNvPr id="11" name="TextBox 10"/>
          <p:cNvSpPr txBox="1"/>
          <p:nvPr/>
        </p:nvSpPr>
        <p:spPr>
          <a:xfrm>
            <a:off x="6508355" y="6395188"/>
            <a:ext cx="2476704" cy="300082"/>
          </a:xfrm>
          <a:prstGeom prst="rect">
            <a:avLst/>
          </a:prstGeom>
          <a:noFill/>
        </p:spPr>
        <p:txBody>
          <a:bodyPr wrap="none" rtlCol="0">
            <a:spAutoFit/>
          </a:bodyPr>
          <a:lstStyle/>
          <a:p>
            <a:r>
              <a:rPr lang="en-US" sz="1350" dirty="0"/>
              <a:t>Infect </a:t>
            </a:r>
            <a:r>
              <a:rPr lang="en-US" sz="1350" dirty="0" err="1"/>
              <a:t>immun</a:t>
            </a:r>
            <a:r>
              <a:rPr lang="en-US" sz="1350" dirty="0"/>
              <a:t> 83: 4404-15, 2015 </a:t>
            </a:r>
          </a:p>
        </p:txBody>
      </p:sp>
      <p:grpSp>
        <p:nvGrpSpPr>
          <p:cNvPr id="7" name="Group 6"/>
          <p:cNvGrpSpPr/>
          <p:nvPr/>
        </p:nvGrpSpPr>
        <p:grpSpPr>
          <a:xfrm>
            <a:off x="1145290" y="2683811"/>
            <a:ext cx="6855713" cy="2556067"/>
            <a:chOff x="3051" y="2435414"/>
            <a:chExt cx="9140951" cy="3408089"/>
          </a:xfrm>
        </p:grpSpPr>
        <p:pic>
          <p:nvPicPr>
            <p:cNvPr id="2" name="Picture 1"/>
            <p:cNvPicPr>
              <a:picLocks noChangeAspect="1"/>
            </p:cNvPicPr>
            <p:nvPr/>
          </p:nvPicPr>
          <p:blipFill>
            <a:blip r:embed="rId3"/>
            <a:stretch>
              <a:fillRect/>
            </a:stretch>
          </p:blipFill>
          <p:spPr>
            <a:xfrm rot="16200000">
              <a:off x="3516099" y="-309716"/>
              <a:ext cx="2142526" cy="9113280"/>
            </a:xfrm>
            <a:prstGeom prst="rect">
              <a:avLst/>
            </a:prstGeom>
          </p:spPr>
        </p:pic>
        <p:sp>
          <p:nvSpPr>
            <p:cNvPr id="3" name="Curved Right Arrow 2"/>
            <p:cNvSpPr/>
            <p:nvPr/>
          </p:nvSpPr>
          <p:spPr>
            <a:xfrm rot="19620000">
              <a:off x="224118" y="5011893"/>
              <a:ext cx="343647" cy="612588"/>
            </a:xfrm>
            <a:prstGeom prst="curved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4" name="TextBox 3"/>
            <p:cNvSpPr txBox="1"/>
            <p:nvPr/>
          </p:nvSpPr>
          <p:spPr>
            <a:xfrm>
              <a:off x="508000" y="2435414"/>
              <a:ext cx="3698107" cy="492443"/>
            </a:xfrm>
            <a:prstGeom prst="rect">
              <a:avLst/>
            </a:prstGeom>
            <a:noFill/>
          </p:spPr>
          <p:txBody>
            <a:bodyPr wrap="none" rtlCol="0">
              <a:spAutoFit/>
            </a:bodyPr>
            <a:lstStyle/>
            <a:p>
              <a:r>
                <a:rPr lang="en-US" dirty="0"/>
                <a:t>52 downregulated in Trif</a:t>
              </a:r>
              <a:r>
                <a:rPr lang="en-US" baseline="30000" dirty="0"/>
                <a:t>LPS2</a:t>
              </a:r>
            </a:p>
          </p:txBody>
        </p:sp>
        <p:sp>
          <p:nvSpPr>
            <p:cNvPr id="10" name="TextBox 9"/>
            <p:cNvSpPr txBox="1"/>
            <p:nvPr/>
          </p:nvSpPr>
          <p:spPr>
            <a:xfrm>
              <a:off x="660400" y="5351060"/>
              <a:ext cx="3316464" cy="492443"/>
            </a:xfrm>
            <a:prstGeom prst="rect">
              <a:avLst/>
            </a:prstGeom>
            <a:noFill/>
          </p:spPr>
          <p:txBody>
            <a:bodyPr wrap="none" rtlCol="0">
              <a:spAutoFit/>
            </a:bodyPr>
            <a:lstStyle/>
            <a:p>
              <a:r>
                <a:rPr lang="en-US" dirty="0"/>
                <a:t>35 upregulated in Trif</a:t>
              </a:r>
              <a:r>
                <a:rPr lang="en-US" baseline="30000" dirty="0"/>
                <a:t>LPS2</a:t>
              </a:r>
            </a:p>
          </p:txBody>
        </p:sp>
        <p:sp>
          <p:nvSpPr>
            <p:cNvPr id="5" name="Rectangle 4"/>
            <p:cNvSpPr/>
            <p:nvPr/>
          </p:nvSpPr>
          <p:spPr>
            <a:xfrm>
              <a:off x="30721" y="3213760"/>
              <a:ext cx="616980" cy="48194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Curved Right Arrow 7"/>
            <p:cNvSpPr/>
            <p:nvPr/>
          </p:nvSpPr>
          <p:spPr>
            <a:xfrm rot="1380000" flipV="1">
              <a:off x="32871" y="2563072"/>
              <a:ext cx="343647" cy="612588"/>
            </a:xfrm>
            <a:prstGeom prst="curved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6" name="TextBox 5"/>
            <p:cNvSpPr txBox="1"/>
            <p:nvPr/>
          </p:nvSpPr>
          <p:spPr>
            <a:xfrm>
              <a:off x="217204" y="3326369"/>
              <a:ext cx="534763" cy="369332"/>
            </a:xfrm>
            <a:prstGeom prst="rect">
              <a:avLst/>
            </a:prstGeom>
            <a:noFill/>
          </p:spPr>
          <p:txBody>
            <a:bodyPr wrap="none" rtlCol="0">
              <a:spAutoFit/>
            </a:bodyPr>
            <a:lstStyle/>
            <a:p>
              <a:r>
                <a:rPr lang="en-US" sz="1200" b="1" dirty="0"/>
                <a:t>WT</a:t>
              </a:r>
            </a:p>
          </p:txBody>
        </p:sp>
        <p:sp>
          <p:nvSpPr>
            <p:cNvPr id="12" name="TextBox 11"/>
            <p:cNvSpPr txBox="1"/>
            <p:nvPr/>
          </p:nvSpPr>
          <p:spPr>
            <a:xfrm>
              <a:off x="3051" y="3137561"/>
              <a:ext cx="789363" cy="369332"/>
            </a:xfrm>
            <a:prstGeom prst="rect">
              <a:avLst/>
            </a:prstGeom>
            <a:noFill/>
          </p:spPr>
          <p:txBody>
            <a:bodyPr wrap="none" rtlCol="0">
              <a:spAutoFit/>
            </a:bodyPr>
            <a:lstStyle/>
            <a:p>
              <a:r>
                <a:rPr lang="en-US" sz="1200" b="1" dirty="0"/>
                <a:t>Trif</a:t>
              </a:r>
              <a:r>
                <a:rPr lang="en-US" sz="1200" b="1" baseline="30000" dirty="0"/>
                <a:t>LPS2</a:t>
              </a:r>
            </a:p>
          </p:txBody>
        </p:sp>
        <p:sp>
          <p:nvSpPr>
            <p:cNvPr id="13" name="Rectangle 12"/>
            <p:cNvSpPr/>
            <p:nvPr/>
          </p:nvSpPr>
          <p:spPr>
            <a:xfrm>
              <a:off x="30721" y="4305960"/>
              <a:ext cx="616980" cy="48194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4" name="TextBox 13"/>
            <p:cNvSpPr txBox="1"/>
            <p:nvPr/>
          </p:nvSpPr>
          <p:spPr>
            <a:xfrm>
              <a:off x="217204" y="4418568"/>
              <a:ext cx="534763" cy="369332"/>
            </a:xfrm>
            <a:prstGeom prst="rect">
              <a:avLst/>
            </a:prstGeom>
            <a:noFill/>
          </p:spPr>
          <p:txBody>
            <a:bodyPr wrap="none" rtlCol="0">
              <a:spAutoFit/>
            </a:bodyPr>
            <a:lstStyle/>
            <a:p>
              <a:r>
                <a:rPr lang="en-US" sz="1200" b="1" dirty="0"/>
                <a:t>WT</a:t>
              </a:r>
            </a:p>
          </p:txBody>
        </p:sp>
        <p:sp>
          <p:nvSpPr>
            <p:cNvPr id="15" name="TextBox 14"/>
            <p:cNvSpPr txBox="1"/>
            <p:nvPr/>
          </p:nvSpPr>
          <p:spPr>
            <a:xfrm>
              <a:off x="3051" y="4229760"/>
              <a:ext cx="789363" cy="369332"/>
            </a:xfrm>
            <a:prstGeom prst="rect">
              <a:avLst/>
            </a:prstGeom>
            <a:noFill/>
          </p:spPr>
          <p:txBody>
            <a:bodyPr wrap="none" rtlCol="0">
              <a:spAutoFit/>
            </a:bodyPr>
            <a:lstStyle/>
            <a:p>
              <a:r>
                <a:rPr lang="en-US" sz="1200" b="1" dirty="0"/>
                <a:t>Trif</a:t>
              </a:r>
              <a:r>
                <a:rPr lang="en-US" sz="1200" b="1" baseline="30000" dirty="0"/>
                <a:t>LPS2</a:t>
              </a:r>
            </a:p>
          </p:txBody>
        </p:sp>
      </p:grpSp>
    </p:spTree>
    <p:extLst>
      <p:ext uri="{BB962C8B-B14F-4D97-AF65-F5344CB8AC3E}">
        <p14:creationId xmlns:p14="http://schemas.microsoft.com/office/powerpoint/2010/main" val="20552781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07577" y="547549"/>
            <a:ext cx="8913900" cy="857250"/>
          </a:xfrm>
        </p:spPr>
        <p:txBody>
          <a:bodyPr>
            <a:noAutofit/>
          </a:bodyPr>
          <a:lstStyle/>
          <a:p>
            <a:pPr algn="ctr"/>
            <a:r>
              <a:rPr lang="en-US" sz="4000" dirty="0">
                <a:latin typeface="Helvetica Neue" charset="0"/>
                <a:ea typeface="Helvetica Neue" charset="0"/>
                <a:cs typeface="Helvetica Neue" charset="0"/>
              </a:rPr>
              <a:t>Consistent alteration of gene expression in the MLN during </a:t>
            </a:r>
            <a:r>
              <a:rPr lang="en-US" sz="4000" i="1" dirty="0">
                <a:latin typeface="Helvetica Neue" charset="0"/>
                <a:ea typeface="Helvetica Neue" charset="0"/>
                <a:cs typeface="Helvetica Neue" charset="0"/>
              </a:rPr>
              <a:t>Y. </a:t>
            </a:r>
            <a:r>
              <a:rPr lang="en-US" sz="4000" i="1" dirty="0" err="1">
                <a:latin typeface="Helvetica Neue" charset="0"/>
                <a:ea typeface="Helvetica Neue" charset="0"/>
                <a:cs typeface="Helvetica Neue" charset="0"/>
              </a:rPr>
              <a:t>enterocolitica</a:t>
            </a:r>
            <a:r>
              <a:rPr lang="en-US" sz="4000" dirty="0">
                <a:latin typeface="Helvetica Neue" charset="0"/>
                <a:ea typeface="Helvetica Neue" charset="0"/>
                <a:cs typeface="Helvetica Neue" charset="0"/>
              </a:rPr>
              <a:t> infection</a:t>
            </a:r>
          </a:p>
        </p:txBody>
      </p:sp>
      <p:pic>
        <p:nvPicPr>
          <p:cNvPr id="5" name="Picture 4"/>
          <p:cNvPicPr>
            <a:picLocks noChangeAspect="1"/>
          </p:cNvPicPr>
          <p:nvPr/>
        </p:nvPicPr>
        <p:blipFill>
          <a:blip r:embed="rId3"/>
          <a:stretch>
            <a:fillRect/>
          </a:stretch>
        </p:blipFill>
        <p:spPr>
          <a:xfrm>
            <a:off x="1568824" y="2562226"/>
            <a:ext cx="6081890" cy="2959199"/>
          </a:xfrm>
          <a:prstGeom prst="rect">
            <a:avLst/>
          </a:prstGeom>
        </p:spPr>
      </p:pic>
      <p:sp>
        <p:nvSpPr>
          <p:cNvPr id="6" name="Rectangle 5"/>
          <p:cNvSpPr/>
          <p:nvPr/>
        </p:nvSpPr>
        <p:spPr>
          <a:xfrm>
            <a:off x="1523999" y="2562224"/>
            <a:ext cx="212912" cy="457761"/>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1" name="Rectangle 10"/>
          <p:cNvSpPr/>
          <p:nvPr/>
        </p:nvSpPr>
        <p:spPr>
          <a:xfrm>
            <a:off x="3117458" y="2598084"/>
            <a:ext cx="212912" cy="457761"/>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Rectangle 11"/>
          <p:cNvSpPr/>
          <p:nvPr/>
        </p:nvSpPr>
        <p:spPr>
          <a:xfrm>
            <a:off x="4576448" y="2510681"/>
            <a:ext cx="212912" cy="457761"/>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 name="Rectangle 12"/>
          <p:cNvSpPr/>
          <p:nvPr/>
        </p:nvSpPr>
        <p:spPr>
          <a:xfrm>
            <a:off x="4612308" y="4048111"/>
            <a:ext cx="212912" cy="457761"/>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4" name="Rectangle 13"/>
          <p:cNvSpPr/>
          <p:nvPr/>
        </p:nvSpPr>
        <p:spPr>
          <a:xfrm>
            <a:off x="6060092" y="3994325"/>
            <a:ext cx="212912" cy="457761"/>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5" name="TextBox 14"/>
          <p:cNvSpPr txBox="1"/>
          <p:nvPr/>
        </p:nvSpPr>
        <p:spPr>
          <a:xfrm>
            <a:off x="6558220" y="6408635"/>
            <a:ext cx="2476704" cy="300082"/>
          </a:xfrm>
          <a:prstGeom prst="rect">
            <a:avLst/>
          </a:prstGeom>
          <a:noFill/>
        </p:spPr>
        <p:txBody>
          <a:bodyPr wrap="none" rtlCol="0">
            <a:spAutoFit/>
          </a:bodyPr>
          <a:lstStyle/>
          <a:p>
            <a:r>
              <a:rPr lang="en-US" sz="1350" dirty="0"/>
              <a:t>Infect </a:t>
            </a:r>
            <a:r>
              <a:rPr lang="en-US" sz="1350" dirty="0" err="1"/>
              <a:t>immun</a:t>
            </a:r>
            <a:r>
              <a:rPr lang="en-US" sz="1350" dirty="0"/>
              <a:t> 83: 4404-15, 2015 </a:t>
            </a:r>
          </a:p>
        </p:txBody>
      </p:sp>
    </p:spTree>
    <p:extLst>
      <p:ext uri="{BB962C8B-B14F-4D97-AF65-F5344CB8AC3E}">
        <p14:creationId xmlns:p14="http://schemas.microsoft.com/office/powerpoint/2010/main" val="20384218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996203"/>
            <a:ext cx="6858000" cy="800100"/>
          </a:xfrm>
        </p:spPr>
        <p:txBody>
          <a:bodyPr>
            <a:noAutofit/>
          </a:bodyPr>
          <a:lstStyle/>
          <a:p>
            <a:pPr algn="ctr" eaLnBrk="1" hangingPunct="1">
              <a:defRPr/>
            </a:pPr>
            <a:r>
              <a:rPr lang="en-US" sz="4000" dirty="0">
                <a:latin typeface="Helvetica"/>
                <a:cs typeface="Helvetica"/>
              </a:rPr>
              <a:t>TRIF-dependent regulation of Th17 cell response involves type I IFN signaling </a:t>
            </a:r>
          </a:p>
        </p:txBody>
      </p:sp>
      <p:grpSp>
        <p:nvGrpSpPr>
          <p:cNvPr id="13" name="Group 12"/>
          <p:cNvGrpSpPr/>
          <p:nvPr/>
        </p:nvGrpSpPr>
        <p:grpSpPr>
          <a:xfrm>
            <a:off x="4709863" y="3389778"/>
            <a:ext cx="1483959" cy="2686050"/>
            <a:chOff x="3845902" y="2870200"/>
            <a:chExt cx="1978612" cy="3581400"/>
          </a:xfrm>
        </p:grpSpPr>
        <p:pic>
          <p:nvPicPr>
            <p:cNvPr id="5" name="Picture 4"/>
            <p:cNvPicPr>
              <a:picLocks noChangeAspect="1"/>
            </p:cNvPicPr>
            <p:nvPr/>
          </p:nvPicPr>
          <p:blipFill>
            <a:blip r:embed="rId3"/>
            <a:stretch>
              <a:fillRect/>
            </a:stretch>
          </p:blipFill>
          <p:spPr>
            <a:xfrm>
              <a:off x="3845902" y="2870200"/>
              <a:ext cx="1978612" cy="3581400"/>
            </a:xfrm>
            <a:prstGeom prst="rect">
              <a:avLst/>
            </a:prstGeom>
          </p:spPr>
        </p:pic>
        <p:sp>
          <p:nvSpPr>
            <p:cNvPr id="14" name="Rectangle 13"/>
            <p:cNvSpPr/>
            <p:nvPr/>
          </p:nvSpPr>
          <p:spPr>
            <a:xfrm>
              <a:off x="3845902" y="2870200"/>
              <a:ext cx="290512" cy="182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grpSp>
        <p:nvGrpSpPr>
          <p:cNvPr id="16" name="Group 15"/>
          <p:cNvGrpSpPr/>
          <p:nvPr/>
        </p:nvGrpSpPr>
        <p:grpSpPr>
          <a:xfrm>
            <a:off x="1480456" y="3172101"/>
            <a:ext cx="2454236" cy="2258007"/>
            <a:chOff x="237493" y="3225360"/>
            <a:chExt cx="3272314" cy="3010676"/>
          </a:xfrm>
        </p:grpSpPr>
        <p:grpSp>
          <p:nvGrpSpPr>
            <p:cNvPr id="11" name="Group 10"/>
            <p:cNvGrpSpPr/>
            <p:nvPr/>
          </p:nvGrpSpPr>
          <p:grpSpPr>
            <a:xfrm>
              <a:off x="237493" y="3225360"/>
              <a:ext cx="3272314" cy="2615587"/>
              <a:chOff x="345069" y="3010206"/>
              <a:chExt cx="3272314" cy="2615587"/>
            </a:xfrm>
          </p:grpSpPr>
          <p:grpSp>
            <p:nvGrpSpPr>
              <p:cNvPr id="8" name="Group 7"/>
              <p:cNvGrpSpPr/>
              <p:nvPr/>
            </p:nvGrpSpPr>
            <p:grpSpPr>
              <a:xfrm>
                <a:off x="345069" y="3010206"/>
                <a:ext cx="3272314" cy="2615587"/>
                <a:chOff x="345069" y="3010206"/>
                <a:chExt cx="3272314" cy="2615587"/>
              </a:xfrm>
            </p:grpSpPr>
            <p:pic>
              <p:nvPicPr>
                <p:cNvPr id="7" name="Picture 6"/>
                <p:cNvPicPr>
                  <a:picLocks noChangeAspect="1"/>
                </p:cNvPicPr>
                <p:nvPr/>
              </p:nvPicPr>
              <p:blipFill>
                <a:blip r:embed="rId4"/>
                <a:stretch>
                  <a:fillRect/>
                </a:stretch>
              </p:blipFill>
              <p:spPr>
                <a:xfrm>
                  <a:off x="345069" y="3010206"/>
                  <a:ext cx="3272314" cy="2615587"/>
                </a:xfrm>
                <a:prstGeom prst="rect">
                  <a:avLst/>
                </a:prstGeom>
              </p:spPr>
            </p:pic>
            <p:sp>
              <p:nvSpPr>
                <p:cNvPr id="6" name="Rectangle 5"/>
                <p:cNvSpPr/>
                <p:nvPr/>
              </p:nvSpPr>
              <p:spPr>
                <a:xfrm>
                  <a:off x="2486025" y="4619625"/>
                  <a:ext cx="581025" cy="12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9" name="Rectangle 8"/>
                <p:cNvSpPr/>
                <p:nvPr/>
              </p:nvSpPr>
              <p:spPr>
                <a:xfrm>
                  <a:off x="2486025" y="4921250"/>
                  <a:ext cx="1054100" cy="14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0" name="Rectangle 9"/>
                <p:cNvSpPr/>
                <p:nvPr/>
              </p:nvSpPr>
              <p:spPr>
                <a:xfrm>
                  <a:off x="2384425" y="3537103"/>
                  <a:ext cx="581025" cy="12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
            <p:nvSpPr>
              <p:cNvPr id="12" name="Rectangle 11"/>
              <p:cNvSpPr/>
              <p:nvPr/>
            </p:nvSpPr>
            <p:spPr>
              <a:xfrm>
                <a:off x="1444625" y="5327649"/>
                <a:ext cx="1364004" cy="298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
          <p:nvSpPr>
            <p:cNvPr id="15" name="TextBox 14"/>
            <p:cNvSpPr txBox="1"/>
            <p:nvPr/>
          </p:nvSpPr>
          <p:spPr>
            <a:xfrm>
              <a:off x="735572" y="5558928"/>
              <a:ext cx="2248649" cy="677108"/>
            </a:xfrm>
            <a:prstGeom prst="rect">
              <a:avLst/>
            </a:prstGeom>
            <a:noFill/>
          </p:spPr>
          <p:txBody>
            <a:bodyPr wrap="none" rtlCol="0">
              <a:spAutoFit/>
            </a:bodyPr>
            <a:lstStyle/>
            <a:p>
              <a:pPr algn="ctr"/>
              <a:r>
                <a:rPr lang="en-US" sz="1350" dirty="0"/>
                <a:t>Western blot analysis</a:t>
              </a:r>
            </a:p>
            <a:p>
              <a:pPr algn="ctr"/>
              <a:r>
                <a:rPr lang="en-US" sz="1350" dirty="0"/>
                <a:t>of Th cells </a:t>
              </a:r>
            </a:p>
          </p:txBody>
        </p:sp>
      </p:grpSp>
      <p:grpSp>
        <p:nvGrpSpPr>
          <p:cNvPr id="26" name="Group 25"/>
          <p:cNvGrpSpPr/>
          <p:nvPr/>
        </p:nvGrpSpPr>
        <p:grpSpPr>
          <a:xfrm>
            <a:off x="6207152" y="3112993"/>
            <a:ext cx="1569150" cy="2962835"/>
            <a:chOff x="8276203" y="2057403"/>
            <a:chExt cx="2092200" cy="3950446"/>
          </a:xfrm>
        </p:grpSpPr>
        <p:pic>
          <p:nvPicPr>
            <p:cNvPr id="17" name="Picture 16"/>
            <p:cNvPicPr>
              <a:picLocks noChangeAspect="1"/>
            </p:cNvPicPr>
            <p:nvPr/>
          </p:nvPicPr>
          <p:blipFill>
            <a:blip r:embed="rId5"/>
            <a:stretch>
              <a:fillRect/>
            </a:stretch>
          </p:blipFill>
          <p:spPr>
            <a:xfrm>
              <a:off x="8406051" y="2781609"/>
              <a:ext cx="1962352" cy="3226240"/>
            </a:xfrm>
            <a:prstGeom prst="rect">
              <a:avLst/>
            </a:prstGeom>
          </p:spPr>
        </p:pic>
        <p:sp>
          <p:nvSpPr>
            <p:cNvPr id="18" name="TextBox 17"/>
            <p:cNvSpPr txBox="1"/>
            <p:nvPr/>
          </p:nvSpPr>
          <p:spPr>
            <a:xfrm>
              <a:off x="8276203" y="2057403"/>
              <a:ext cx="2043723" cy="677108"/>
            </a:xfrm>
            <a:prstGeom prst="rect">
              <a:avLst/>
            </a:prstGeom>
            <a:solidFill>
              <a:srgbClr val="92D050"/>
            </a:solidFill>
          </p:spPr>
          <p:txBody>
            <a:bodyPr wrap="none" rtlCol="0">
              <a:spAutoFit/>
            </a:bodyPr>
            <a:lstStyle/>
            <a:p>
              <a:pPr algn="ctr"/>
              <a:r>
                <a:rPr lang="en-US" sz="1350" dirty="0">
                  <a:latin typeface="Helvetica Neue" charset="0"/>
                  <a:ea typeface="Helvetica Neue" charset="0"/>
                  <a:cs typeface="Helvetica Neue" charset="0"/>
                </a:rPr>
                <a:t>WT M</a:t>
              </a:r>
              <a:r>
                <a:rPr lang="en-US" sz="825" dirty="0">
                  <a:latin typeface="Helvetica Neue" charset="0"/>
                  <a:ea typeface="Helvetica Neue" charset="0"/>
                  <a:cs typeface="Helvetica Neue" charset="0"/>
                </a:rPr>
                <a:t>⍉</a:t>
              </a:r>
              <a:r>
                <a:rPr lang="en-US" sz="1350" dirty="0">
                  <a:latin typeface="Helvetica Neue" charset="0"/>
                  <a:ea typeface="Helvetica Neue" charset="0"/>
                  <a:cs typeface="Helvetica Neue" charset="0"/>
                </a:rPr>
                <a:t>s + T cells</a:t>
              </a:r>
            </a:p>
            <a:p>
              <a:pPr algn="ctr"/>
              <a:r>
                <a:rPr lang="en-US" sz="1350" dirty="0">
                  <a:latin typeface="Helvetica Neue" charset="0"/>
                  <a:ea typeface="Helvetica Neue" charset="0"/>
                  <a:cs typeface="Helvetica Neue" charset="0"/>
                </a:rPr>
                <a:t>+ anti-IFNAR</a:t>
              </a:r>
            </a:p>
          </p:txBody>
        </p:sp>
      </p:grpSp>
      <p:sp>
        <p:nvSpPr>
          <p:cNvPr id="27" name="TextBox 26"/>
          <p:cNvSpPr txBox="1"/>
          <p:nvPr/>
        </p:nvSpPr>
        <p:spPr>
          <a:xfrm>
            <a:off x="6544773" y="6422082"/>
            <a:ext cx="2476704" cy="300082"/>
          </a:xfrm>
          <a:prstGeom prst="rect">
            <a:avLst/>
          </a:prstGeom>
          <a:noFill/>
        </p:spPr>
        <p:txBody>
          <a:bodyPr wrap="none" rtlCol="0">
            <a:spAutoFit/>
          </a:bodyPr>
          <a:lstStyle/>
          <a:p>
            <a:r>
              <a:rPr lang="en-US" sz="1350" dirty="0"/>
              <a:t>Infect </a:t>
            </a:r>
            <a:r>
              <a:rPr lang="en-US" sz="1350" dirty="0" err="1"/>
              <a:t>immun</a:t>
            </a:r>
            <a:r>
              <a:rPr lang="en-US" sz="1350" dirty="0"/>
              <a:t> 83: 4404-15, 2015 </a:t>
            </a:r>
          </a:p>
        </p:txBody>
      </p:sp>
    </p:spTree>
    <p:extLst>
      <p:ext uri="{BB962C8B-B14F-4D97-AF65-F5344CB8AC3E}">
        <p14:creationId xmlns:p14="http://schemas.microsoft.com/office/powerpoint/2010/main" val="122975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5"/>
          <p:cNvSpPr>
            <a:spLocks noChangeArrowheads="1"/>
          </p:cNvSpPr>
          <p:nvPr/>
        </p:nvSpPr>
        <p:spPr bwMode="auto">
          <a:xfrm>
            <a:off x="299986" y="2993902"/>
            <a:ext cx="3286125" cy="962025"/>
          </a:xfrm>
          <a:prstGeom prst="rect">
            <a:avLst/>
          </a:prstGeom>
          <a:gradFill rotWithShape="0">
            <a:gsLst>
              <a:gs pos="0">
                <a:srgbClr val="FFD9C5"/>
              </a:gs>
              <a:gs pos="100000">
                <a:schemeClr val="bg1"/>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nvGrpSpPr>
          <p:cNvPr id="6" name="Group 6"/>
          <p:cNvGrpSpPr>
            <a:grpSpLocks/>
          </p:cNvGrpSpPr>
          <p:nvPr/>
        </p:nvGrpSpPr>
        <p:grpSpPr bwMode="auto">
          <a:xfrm>
            <a:off x="277363" y="2823644"/>
            <a:ext cx="263129" cy="386953"/>
            <a:chOff x="3642" y="1025"/>
            <a:chExt cx="584" cy="685"/>
          </a:xfrm>
        </p:grpSpPr>
        <p:sp>
          <p:nvSpPr>
            <p:cNvPr id="7"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8" name="Oval 5"/>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9" name="Group 7"/>
          <p:cNvGrpSpPr>
            <a:grpSpLocks/>
          </p:cNvGrpSpPr>
          <p:nvPr/>
        </p:nvGrpSpPr>
        <p:grpSpPr bwMode="auto">
          <a:xfrm>
            <a:off x="496440" y="2823644"/>
            <a:ext cx="263128" cy="386953"/>
            <a:chOff x="3642" y="1025"/>
            <a:chExt cx="584" cy="685"/>
          </a:xfrm>
        </p:grpSpPr>
        <p:sp>
          <p:nvSpPr>
            <p:cNvPr id="10"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11" name="Oval 11"/>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12" name="Group 12"/>
          <p:cNvGrpSpPr>
            <a:grpSpLocks/>
          </p:cNvGrpSpPr>
          <p:nvPr/>
        </p:nvGrpSpPr>
        <p:grpSpPr bwMode="auto">
          <a:xfrm>
            <a:off x="715515" y="2823644"/>
            <a:ext cx="263128" cy="386953"/>
            <a:chOff x="3642" y="1025"/>
            <a:chExt cx="584" cy="685"/>
          </a:xfrm>
        </p:grpSpPr>
        <p:sp>
          <p:nvSpPr>
            <p:cNvPr id="13"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14" name="Oval 16"/>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15" name="Group 17"/>
          <p:cNvGrpSpPr>
            <a:grpSpLocks/>
          </p:cNvGrpSpPr>
          <p:nvPr/>
        </p:nvGrpSpPr>
        <p:grpSpPr bwMode="auto">
          <a:xfrm>
            <a:off x="934590" y="2833169"/>
            <a:ext cx="263128" cy="386953"/>
            <a:chOff x="3642" y="1025"/>
            <a:chExt cx="584" cy="685"/>
          </a:xfrm>
        </p:grpSpPr>
        <p:sp>
          <p:nvSpPr>
            <p:cNvPr id="16"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17" name="Oval 21"/>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18" name="Group 22"/>
          <p:cNvGrpSpPr>
            <a:grpSpLocks/>
          </p:cNvGrpSpPr>
          <p:nvPr/>
        </p:nvGrpSpPr>
        <p:grpSpPr bwMode="auto">
          <a:xfrm>
            <a:off x="1153665" y="2833169"/>
            <a:ext cx="263128" cy="386953"/>
            <a:chOff x="3642" y="1025"/>
            <a:chExt cx="584" cy="685"/>
          </a:xfrm>
        </p:grpSpPr>
        <p:sp>
          <p:nvSpPr>
            <p:cNvPr id="19"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20" name="Oval 26"/>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21" name="Group 27"/>
          <p:cNvGrpSpPr>
            <a:grpSpLocks/>
          </p:cNvGrpSpPr>
          <p:nvPr/>
        </p:nvGrpSpPr>
        <p:grpSpPr bwMode="auto">
          <a:xfrm>
            <a:off x="1372740" y="2833169"/>
            <a:ext cx="263128" cy="386953"/>
            <a:chOff x="3642" y="1025"/>
            <a:chExt cx="584" cy="685"/>
          </a:xfrm>
        </p:grpSpPr>
        <p:sp>
          <p:nvSpPr>
            <p:cNvPr id="22"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23" name="Oval 31"/>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24" name="Group 33"/>
          <p:cNvGrpSpPr>
            <a:grpSpLocks/>
          </p:cNvGrpSpPr>
          <p:nvPr/>
        </p:nvGrpSpPr>
        <p:grpSpPr bwMode="auto">
          <a:xfrm>
            <a:off x="1591815" y="2833169"/>
            <a:ext cx="263128" cy="386953"/>
            <a:chOff x="3642" y="1025"/>
            <a:chExt cx="584" cy="685"/>
          </a:xfrm>
        </p:grpSpPr>
        <p:sp>
          <p:nvSpPr>
            <p:cNvPr id="25"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26" name="Oval 37"/>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27" name="Group 38"/>
          <p:cNvGrpSpPr>
            <a:grpSpLocks/>
          </p:cNvGrpSpPr>
          <p:nvPr/>
        </p:nvGrpSpPr>
        <p:grpSpPr bwMode="auto">
          <a:xfrm>
            <a:off x="1810890" y="2833169"/>
            <a:ext cx="263128" cy="386953"/>
            <a:chOff x="3642" y="1025"/>
            <a:chExt cx="584" cy="685"/>
          </a:xfrm>
        </p:grpSpPr>
        <p:sp>
          <p:nvSpPr>
            <p:cNvPr id="28"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29" name="Oval 42"/>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30" name="Group 43"/>
          <p:cNvGrpSpPr>
            <a:grpSpLocks/>
          </p:cNvGrpSpPr>
          <p:nvPr/>
        </p:nvGrpSpPr>
        <p:grpSpPr bwMode="auto">
          <a:xfrm>
            <a:off x="2029965" y="2833169"/>
            <a:ext cx="263128" cy="386953"/>
            <a:chOff x="3642" y="1025"/>
            <a:chExt cx="584" cy="685"/>
          </a:xfrm>
        </p:grpSpPr>
        <p:sp>
          <p:nvSpPr>
            <p:cNvPr id="31"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32" name="Oval 47"/>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33" name="Group 48"/>
          <p:cNvGrpSpPr>
            <a:grpSpLocks/>
          </p:cNvGrpSpPr>
          <p:nvPr/>
        </p:nvGrpSpPr>
        <p:grpSpPr bwMode="auto">
          <a:xfrm>
            <a:off x="2249040" y="2842694"/>
            <a:ext cx="263128" cy="386953"/>
            <a:chOff x="3642" y="1025"/>
            <a:chExt cx="584" cy="685"/>
          </a:xfrm>
        </p:grpSpPr>
        <p:sp>
          <p:nvSpPr>
            <p:cNvPr id="34"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35" name="Oval 52"/>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36" name="Group 53"/>
          <p:cNvGrpSpPr>
            <a:grpSpLocks/>
          </p:cNvGrpSpPr>
          <p:nvPr/>
        </p:nvGrpSpPr>
        <p:grpSpPr bwMode="auto">
          <a:xfrm>
            <a:off x="2468115" y="2842694"/>
            <a:ext cx="263128" cy="386953"/>
            <a:chOff x="3642" y="1025"/>
            <a:chExt cx="584" cy="685"/>
          </a:xfrm>
        </p:grpSpPr>
        <p:sp>
          <p:nvSpPr>
            <p:cNvPr id="37"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38" name="Oval 57"/>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39" name="Group 58"/>
          <p:cNvGrpSpPr>
            <a:grpSpLocks/>
          </p:cNvGrpSpPr>
          <p:nvPr/>
        </p:nvGrpSpPr>
        <p:grpSpPr bwMode="auto">
          <a:xfrm>
            <a:off x="2687190" y="2842694"/>
            <a:ext cx="263128" cy="386953"/>
            <a:chOff x="3642" y="1025"/>
            <a:chExt cx="584" cy="685"/>
          </a:xfrm>
        </p:grpSpPr>
        <p:sp>
          <p:nvSpPr>
            <p:cNvPr id="40"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41" name="Oval 62"/>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42" name="Group 123"/>
          <p:cNvGrpSpPr>
            <a:grpSpLocks/>
          </p:cNvGrpSpPr>
          <p:nvPr/>
        </p:nvGrpSpPr>
        <p:grpSpPr bwMode="auto">
          <a:xfrm>
            <a:off x="2906265" y="2852219"/>
            <a:ext cx="263128" cy="386953"/>
            <a:chOff x="3642" y="1025"/>
            <a:chExt cx="584" cy="685"/>
          </a:xfrm>
        </p:grpSpPr>
        <p:sp>
          <p:nvSpPr>
            <p:cNvPr id="43"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44" name="Oval 127"/>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45" name="Group 128"/>
          <p:cNvGrpSpPr>
            <a:grpSpLocks/>
          </p:cNvGrpSpPr>
          <p:nvPr/>
        </p:nvGrpSpPr>
        <p:grpSpPr bwMode="auto">
          <a:xfrm>
            <a:off x="3125340" y="2852219"/>
            <a:ext cx="263128" cy="386953"/>
            <a:chOff x="3642" y="1025"/>
            <a:chExt cx="584" cy="685"/>
          </a:xfrm>
        </p:grpSpPr>
        <p:sp>
          <p:nvSpPr>
            <p:cNvPr id="46"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47" name="Oval 132"/>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48" name="Group 133"/>
          <p:cNvGrpSpPr>
            <a:grpSpLocks/>
          </p:cNvGrpSpPr>
          <p:nvPr/>
        </p:nvGrpSpPr>
        <p:grpSpPr bwMode="auto">
          <a:xfrm>
            <a:off x="3344415" y="2852219"/>
            <a:ext cx="263128" cy="386953"/>
            <a:chOff x="3642" y="1025"/>
            <a:chExt cx="584" cy="685"/>
          </a:xfrm>
        </p:grpSpPr>
        <p:sp>
          <p:nvSpPr>
            <p:cNvPr id="49"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50" name="Oval 137"/>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67" name="Group 287"/>
          <p:cNvGrpSpPr>
            <a:grpSpLocks/>
          </p:cNvGrpSpPr>
          <p:nvPr/>
        </p:nvGrpSpPr>
        <p:grpSpPr bwMode="auto">
          <a:xfrm>
            <a:off x="2062111" y="2298577"/>
            <a:ext cx="161925" cy="323850"/>
            <a:chOff x="1528" y="256"/>
            <a:chExt cx="136" cy="272"/>
          </a:xfrm>
        </p:grpSpPr>
        <p:sp>
          <p:nvSpPr>
            <p:cNvPr id="68" name="AutoShape 285"/>
            <p:cNvSpPr>
              <a:spLocks noChangeArrowheads="1"/>
            </p:cNvSpPr>
            <p:nvPr/>
          </p:nvSpPr>
          <p:spPr bwMode="auto">
            <a:xfrm>
              <a:off x="1528" y="336"/>
              <a:ext cx="72" cy="192"/>
            </a:xfrm>
            <a:prstGeom prst="star16">
              <a:avLst>
                <a:gd name="adj" fmla="val 375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69" name="Freeform 286"/>
            <p:cNvSpPr>
              <a:spLocks/>
            </p:cNvSpPr>
            <p:nvPr/>
          </p:nvSpPr>
          <p:spPr bwMode="auto">
            <a:xfrm>
              <a:off x="1553" y="256"/>
              <a:ext cx="111" cy="88"/>
            </a:xfrm>
            <a:custGeom>
              <a:avLst/>
              <a:gdLst>
                <a:gd name="T0" fmla="*/ 7 w 111"/>
                <a:gd name="T1" fmla="*/ 88 h 88"/>
                <a:gd name="T2" fmla="*/ 7 w 111"/>
                <a:gd name="T3" fmla="*/ 40 h 88"/>
                <a:gd name="T4" fmla="*/ 47 w 111"/>
                <a:gd name="T5" fmla="*/ 8 h 88"/>
                <a:gd name="T6" fmla="*/ 111 w 111"/>
                <a:gd name="T7" fmla="*/ 0 h 88"/>
              </a:gdLst>
              <a:ahLst/>
              <a:cxnLst>
                <a:cxn ang="0">
                  <a:pos x="T0" y="T1"/>
                </a:cxn>
                <a:cxn ang="0">
                  <a:pos x="T2" y="T3"/>
                </a:cxn>
                <a:cxn ang="0">
                  <a:pos x="T4" y="T5"/>
                </a:cxn>
                <a:cxn ang="0">
                  <a:pos x="T6" y="T7"/>
                </a:cxn>
              </a:cxnLst>
              <a:rect l="0" t="0" r="r" b="b"/>
              <a:pathLst>
                <a:path w="111" h="88">
                  <a:moveTo>
                    <a:pt x="7" y="88"/>
                  </a:moveTo>
                  <a:cubicBezTo>
                    <a:pt x="3" y="70"/>
                    <a:pt x="0" y="53"/>
                    <a:pt x="7" y="40"/>
                  </a:cubicBezTo>
                  <a:cubicBezTo>
                    <a:pt x="14" y="27"/>
                    <a:pt x="30" y="15"/>
                    <a:pt x="47" y="8"/>
                  </a:cubicBezTo>
                  <a:cubicBezTo>
                    <a:pt x="64" y="1"/>
                    <a:pt x="100" y="4"/>
                    <a:pt x="111" y="0"/>
                  </a:cubicBez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70" name="Group 294"/>
          <p:cNvGrpSpPr>
            <a:grpSpLocks/>
          </p:cNvGrpSpPr>
          <p:nvPr/>
        </p:nvGrpSpPr>
        <p:grpSpPr bwMode="auto">
          <a:xfrm rot="-1313708">
            <a:off x="1281061" y="2593852"/>
            <a:ext cx="161925" cy="323850"/>
            <a:chOff x="1528" y="256"/>
            <a:chExt cx="136" cy="272"/>
          </a:xfrm>
        </p:grpSpPr>
        <p:sp>
          <p:nvSpPr>
            <p:cNvPr id="71" name="AutoShape 295"/>
            <p:cNvSpPr>
              <a:spLocks noChangeArrowheads="1"/>
            </p:cNvSpPr>
            <p:nvPr/>
          </p:nvSpPr>
          <p:spPr bwMode="auto">
            <a:xfrm>
              <a:off x="1528" y="336"/>
              <a:ext cx="72" cy="192"/>
            </a:xfrm>
            <a:prstGeom prst="star16">
              <a:avLst>
                <a:gd name="adj" fmla="val 375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72" name="Freeform 296"/>
            <p:cNvSpPr>
              <a:spLocks/>
            </p:cNvSpPr>
            <p:nvPr/>
          </p:nvSpPr>
          <p:spPr bwMode="auto">
            <a:xfrm>
              <a:off x="1551" y="250"/>
              <a:ext cx="111" cy="88"/>
            </a:xfrm>
            <a:custGeom>
              <a:avLst/>
              <a:gdLst>
                <a:gd name="T0" fmla="*/ 7 w 111"/>
                <a:gd name="T1" fmla="*/ 88 h 88"/>
                <a:gd name="T2" fmla="*/ 7 w 111"/>
                <a:gd name="T3" fmla="*/ 40 h 88"/>
                <a:gd name="T4" fmla="*/ 47 w 111"/>
                <a:gd name="T5" fmla="*/ 8 h 88"/>
                <a:gd name="T6" fmla="*/ 111 w 111"/>
                <a:gd name="T7" fmla="*/ 0 h 88"/>
              </a:gdLst>
              <a:ahLst/>
              <a:cxnLst>
                <a:cxn ang="0">
                  <a:pos x="T0" y="T1"/>
                </a:cxn>
                <a:cxn ang="0">
                  <a:pos x="T2" y="T3"/>
                </a:cxn>
                <a:cxn ang="0">
                  <a:pos x="T4" y="T5"/>
                </a:cxn>
                <a:cxn ang="0">
                  <a:pos x="T6" y="T7"/>
                </a:cxn>
              </a:cxnLst>
              <a:rect l="0" t="0" r="r" b="b"/>
              <a:pathLst>
                <a:path w="111" h="88">
                  <a:moveTo>
                    <a:pt x="7" y="88"/>
                  </a:moveTo>
                  <a:cubicBezTo>
                    <a:pt x="3" y="70"/>
                    <a:pt x="0" y="53"/>
                    <a:pt x="7" y="40"/>
                  </a:cubicBezTo>
                  <a:cubicBezTo>
                    <a:pt x="14" y="27"/>
                    <a:pt x="30" y="15"/>
                    <a:pt x="47" y="8"/>
                  </a:cubicBezTo>
                  <a:cubicBezTo>
                    <a:pt x="64" y="1"/>
                    <a:pt x="100" y="4"/>
                    <a:pt x="111" y="0"/>
                  </a:cubicBez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73" name="Group 303"/>
          <p:cNvGrpSpPr>
            <a:grpSpLocks/>
          </p:cNvGrpSpPr>
          <p:nvPr/>
        </p:nvGrpSpPr>
        <p:grpSpPr bwMode="auto">
          <a:xfrm rot="1313708" flipH="1">
            <a:off x="2204986" y="2593852"/>
            <a:ext cx="161925" cy="323850"/>
            <a:chOff x="1528" y="256"/>
            <a:chExt cx="136" cy="272"/>
          </a:xfrm>
        </p:grpSpPr>
        <p:sp>
          <p:nvSpPr>
            <p:cNvPr id="74" name="AutoShape 304"/>
            <p:cNvSpPr>
              <a:spLocks noChangeArrowheads="1"/>
            </p:cNvSpPr>
            <p:nvPr/>
          </p:nvSpPr>
          <p:spPr bwMode="auto">
            <a:xfrm>
              <a:off x="1532" y="336"/>
              <a:ext cx="72" cy="192"/>
            </a:xfrm>
            <a:prstGeom prst="star16">
              <a:avLst>
                <a:gd name="adj" fmla="val 375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75" name="Freeform 305"/>
            <p:cNvSpPr>
              <a:spLocks/>
            </p:cNvSpPr>
            <p:nvPr/>
          </p:nvSpPr>
          <p:spPr bwMode="auto">
            <a:xfrm>
              <a:off x="1553" y="256"/>
              <a:ext cx="111" cy="88"/>
            </a:xfrm>
            <a:custGeom>
              <a:avLst/>
              <a:gdLst>
                <a:gd name="T0" fmla="*/ 7 w 111"/>
                <a:gd name="T1" fmla="*/ 88 h 88"/>
                <a:gd name="T2" fmla="*/ 7 w 111"/>
                <a:gd name="T3" fmla="*/ 40 h 88"/>
                <a:gd name="T4" fmla="*/ 47 w 111"/>
                <a:gd name="T5" fmla="*/ 8 h 88"/>
                <a:gd name="T6" fmla="*/ 111 w 111"/>
                <a:gd name="T7" fmla="*/ 0 h 88"/>
              </a:gdLst>
              <a:ahLst/>
              <a:cxnLst>
                <a:cxn ang="0">
                  <a:pos x="T0" y="T1"/>
                </a:cxn>
                <a:cxn ang="0">
                  <a:pos x="T2" y="T3"/>
                </a:cxn>
                <a:cxn ang="0">
                  <a:pos x="T4" y="T5"/>
                </a:cxn>
                <a:cxn ang="0">
                  <a:pos x="T6" y="T7"/>
                </a:cxn>
              </a:cxnLst>
              <a:rect l="0" t="0" r="r" b="b"/>
              <a:pathLst>
                <a:path w="111" h="88">
                  <a:moveTo>
                    <a:pt x="7" y="88"/>
                  </a:moveTo>
                  <a:cubicBezTo>
                    <a:pt x="3" y="70"/>
                    <a:pt x="0" y="53"/>
                    <a:pt x="7" y="40"/>
                  </a:cubicBezTo>
                  <a:cubicBezTo>
                    <a:pt x="14" y="27"/>
                    <a:pt x="30" y="15"/>
                    <a:pt x="47" y="8"/>
                  </a:cubicBezTo>
                  <a:cubicBezTo>
                    <a:pt x="64" y="1"/>
                    <a:pt x="100" y="4"/>
                    <a:pt x="111" y="0"/>
                  </a:cubicBez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sp>
        <p:nvSpPr>
          <p:cNvPr id="104" name="TextBox 103"/>
          <p:cNvSpPr txBox="1"/>
          <p:nvPr/>
        </p:nvSpPr>
        <p:spPr>
          <a:xfrm>
            <a:off x="2377461" y="2448534"/>
            <a:ext cx="567784" cy="415498"/>
          </a:xfrm>
          <a:prstGeom prst="rect">
            <a:avLst/>
          </a:prstGeom>
          <a:noFill/>
        </p:spPr>
        <p:txBody>
          <a:bodyPr wrap="none" rtlCol="0">
            <a:spAutoFit/>
          </a:bodyPr>
          <a:lstStyle/>
          <a:p>
            <a:r>
              <a:rPr lang="en-US" sz="2100" b="1" dirty="0"/>
              <a:t>LPS</a:t>
            </a:r>
          </a:p>
        </p:txBody>
      </p:sp>
      <p:sp>
        <p:nvSpPr>
          <p:cNvPr id="105" name="TextBox 104"/>
          <p:cNvSpPr txBox="1"/>
          <p:nvPr/>
        </p:nvSpPr>
        <p:spPr>
          <a:xfrm>
            <a:off x="3547675" y="2793253"/>
            <a:ext cx="699743" cy="461665"/>
          </a:xfrm>
          <a:prstGeom prst="rect">
            <a:avLst/>
          </a:prstGeom>
          <a:noFill/>
        </p:spPr>
        <p:txBody>
          <a:bodyPr wrap="none" rtlCol="0">
            <a:spAutoFit/>
          </a:bodyPr>
          <a:lstStyle/>
          <a:p>
            <a:r>
              <a:rPr lang="en-US" sz="2400" b="1" dirty="0"/>
              <a:t>IECs</a:t>
            </a:r>
          </a:p>
        </p:txBody>
      </p:sp>
      <p:sp>
        <p:nvSpPr>
          <p:cNvPr id="106" name="Curved Right Arrow 105"/>
          <p:cNvSpPr/>
          <p:nvPr/>
        </p:nvSpPr>
        <p:spPr>
          <a:xfrm rot="19980000">
            <a:off x="726420" y="3888647"/>
            <a:ext cx="482756" cy="1234891"/>
          </a:xfrm>
          <a:prstGeom prst="curvedRight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108" name="Curved Right Arrow 107"/>
          <p:cNvSpPr/>
          <p:nvPr/>
        </p:nvSpPr>
        <p:spPr>
          <a:xfrm rot="1200000">
            <a:off x="1425097" y="3650932"/>
            <a:ext cx="482756" cy="1234891"/>
          </a:xfrm>
          <a:prstGeom prst="curvedRight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grpSp>
        <p:nvGrpSpPr>
          <p:cNvPr id="89" name="Group 289"/>
          <p:cNvGrpSpPr>
            <a:grpSpLocks/>
          </p:cNvGrpSpPr>
          <p:nvPr/>
        </p:nvGrpSpPr>
        <p:grpSpPr bwMode="auto">
          <a:xfrm>
            <a:off x="1681305" y="3148456"/>
            <a:ext cx="873206" cy="800100"/>
            <a:chOff x="615" y="1382"/>
            <a:chExt cx="1290" cy="1182"/>
          </a:xfrm>
        </p:grpSpPr>
        <p:grpSp>
          <p:nvGrpSpPr>
            <p:cNvPr id="90" name="Group 273"/>
            <p:cNvGrpSpPr>
              <a:grpSpLocks/>
            </p:cNvGrpSpPr>
            <p:nvPr/>
          </p:nvGrpSpPr>
          <p:grpSpPr bwMode="auto">
            <a:xfrm>
              <a:off x="615" y="1382"/>
              <a:ext cx="1290" cy="1182"/>
              <a:chOff x="1419" y="1292"/>
              <a:chExt cx="1169" cy="1071"/>
            </a:xfrm>
          </p:grpSpPr>
          <p:sp>
            <p:nvSpPr>
              <p:cNvPr id="92" name="Freeform 274"/>
              <p:cNvSpPr>
                <a:spLocks/>
              </p:cNvSpPr>
              <p:nvPr/>
            </p:nvSpPr>
            <p:spPr bwMode="auto">
              <a:xfrm>
                <a:off x="1419" y="1292"/>
                <a:ext cx="1169" cy="1071"/>
              </a:xfrm>
              <a:custGeom>
                <a:avLst/>
                <a:gdLst>
                  <a:gd name="T0" fmla="*/ 981 w 3225"/>
                  <a:gd name="T1" fmla="*/ 404 h 3343"/>
                  <a:gd name="T2" fmla="*/ 997 w 3225"/>
                  <a:gd name="T3" fmla="*/ 572 h 3343"/>
                  <a:gd name="T4" fmla="*/ 1125 w 3225"/>
                  <a:gd name="T5" fmla="*/ 324 h 3343"/>
                  <a:gd name="T6" fmla="*/ 1229 w 3225"/>
                  <a:gd name="T7" fmla="*/ 372 h 3343"/>
                  <a:gd name="T8" fmla="*/ 1261 w 3225"/>
                  <a:gd name="T9" fmla="*/ 396 h 3343"/>
                  <a:gd name="T10" fmla="*/ 1381 w 3225"/>
                  <a:gd name="T11" fmla="*/ 220 h 3343"/>
                  <a:gd name="T12" fmla="*/ 1613 w 3225"/>
                  <a:gd name="T13" fmla="*/ 428 h 3343"/>
                  <a:gd name="T14" fmla="*/ 1693 w 3225"/>
                  <a:gd name="T15" fmla="*/ 52 h 3343"/>
                  <a:gd name="T16" fmla="*/ 1725 w 3225"/>
                  <a:gd name="T17" fmla="*/ 404 h 3343"/>
                  <a:gd name="T18" fmla="*/ 2141 w 3225"/>
                  <a:gd name="T19" fmla="*/ 140 h 3343"/>
                  <a:gd name="T20" fmla="*/ 2141 w 3225"/>
                  <a:gd name="T21" fmla="*/ 260 h 3343"/>
                  <a:gd name="T22" fmla="*/ 2253 w 3225"/>
                  <a:gd name="T23" fmla="*/ 572 h 3343"/>
                  <a:gd name="T24" fmla="*/ 2421 w 3225"/>
                  <a:gd name="T25" fmla="*/ 492 h 3343"/>
                  <a:gd name="T26" fmla="*/ 2541 w 3225"/>
                  <a:gd name="T27" fmla="*/ 780 h 3343"/>
                  <a:gd name="T28" fmla="*/ 2949 w 3225"/>
                  <a:gd name="T29" fmla="*/ 996 h 3343"/>
                  <a:gd name="T30" fmla="*/ 3029 w 3225"/>
                  <a:gd name="T31" fmla="*/ 1132 h 3343"/>
                  <a:gd name="T32" fmla="*/ 2725 w 3225"/>
                  <a:gd name="T33" fmla="*/ 732 h 3343"/>
                  <a:gd name="T34" fmla="*/ 2869 w 3225"/>
                  <a:gd name="T35" fmla="*/ 1116 h 3343"/>
                  <a:gd name="T36" fmla="*/ 2877 w 3225"/>
                  <a:gd name="T37" fmla="*/ 1212 h 3343"/>
                  <a:gd name="T38" fmla="*/ 3125 w 3225"/>
                  <a:gd name="T39" fmla="*/ 1444 h 3343"/>
                  <a:gd name="T40" fmla="*/ 2997 w 3225"/>
                  <a:gd name="T41" fmla="*/ 1668 h 3343"/>
                  <a:gd name="T42" fmla="*/ 3117 w 3225"/>
                  <a:gd name="T43" fmla="*/ 1676 h 3343"/>
                  <a:gd name="T44" fmla="*/ 3037 w 3225"/>
                  <a:gd name="T45" fmla="*/ 2044 h 3343"/>
                  <a:gd name="T46" fmla="*/ 3029 w 3225"/>
                  <a:gd name="T47" fmla="*/ 2124 h 3343"/>
                  <a:gd name="T48" fmla="*/ 2837 w 3225"/>
                  <a:gd name="T49" fmla="*/ 2380 h 3343"/>
                  <a:gd name="T50" fmla="*/ 2989 w 3225"/>
                  <a:gd name="T51" fmla="*/ 2844 h 3343"/>
                  <a:gd name="T52" fmla="*/ 2853 w 3225"/>
                  <a:gd name="T53" fmla="*/ 2476 h 3343"/>
                  <a:gd name="T54" fmla="*/ 2573 w 3225"/>
                  <a:gd name="T55" fmla="*/ 2852 h 3343"/>
                  <a:gd name="T56" fmla="*/ 2389 w 3225"/>
                  <a:gd name="T57" fmla="*/ 2868 h 3343"/>
                  <a:gd name="T58" fmla="*/ 2493 w 3225"/>
                  <a:gd name="T59" fmla="*/ 3204 h 3343"/>
                  <a:gd name="T60" fmla="*/ 2237 w 3225"/>
                  <a:gd name="T61" fmla="*/ 3028 h 3343"/>
                  <a:gd name="T62" fmla="*/ 1965 w 3225"/>
                  <a:gd name="T63" fmla="*/ 3036 h 3343"/>
                  <a:gd name="T64" fmla="*/ 1933 w 3225"/>
                  <a:gd name="T65" fmla="*/ 3044 h 3343"/>
                  <a:gd name="T66" fmla="*/ 1357 w 3225"/>
                  <a:gd name="T67" fmla="*/ 3124 h 3343"/>
                  <a:gd name="T68" fmla="*/ 1437 w 3225"/>
                  <a:gd name="T69" fmla="*/ 3044 h 3343"/>
                  <a:gd name="T70" fmla="*/ 1197 w 3225"/>
                  <a:gd name="T71" fmla="*/ 3332 h 3343"/>
                  <a:gd name="T72" fmla="*/ 1221 w 3225"/>
                  <a:gd name="T73" fmla="*/ 3012 h 3343"/>
                  <a:gd name="T74" fmla="*/ 989 w 3225"/>
                  <a:gd name="T75" fmla="*/ 3020 h 3343"/>
                  <a:gd name="T76" fmla="*/ 829 w 3225"/>
                  <a:gd name="T77" fmla="*/ 2852 h 3343"/>
                  <a:gd name="T78" fmla="*/ 573 w 3225"/>
                  <a:gd name="T79" fmla="*/ 2756 h 3343"/>
                  <a:gd name="T80" fmla="*/ 93 w 3225"/>
                  <a:gd name="T81" fmla="*/ 2644 h 3343"/>
                  <a:gd name="T82" fmla="*/ 101 w 3225"/>
                  <a:gd name="T83" fmla="*/ 2596 h 3343"/>
                  <a:gd name="T84" fmla="*/ 565 w 3225"/>
                  <a:gd name="T85" fmla="*/ 2556 h 3343"/>
                  <a:gd name="T86" fmla="*/ 325 w 3225"/>
                  <a:gd name="T87" fmla="*/ 2428 h 3343"/>
                  <a:gd name="T88" fmla="*/ 125 w 3225"/>
                  <a:gd name="T89" fmla="*/ 2156 h 3343"/>
                  <a:gd name="T90" fmla="*/ 325 w 3225"/>
                  <a:gd name="T91" fmla="*/ 2276 h 3343"/>
                  <a:gd name="T92" fmla="*/ 45 w 3225"/>
                  <a:gd name="T93" fmla="*/ 1756 h 3343"/>
                  <a:gd name="T94" fmla="*/ 221 w 3225"/>
                  <a:gd name="T95" fmla="*/ 1964 h 3343"/>
                  <a:gd name="T96" fmla="*/ 301 w 3225"/>
                  <a:gd name="T97" fmla="*/ 1388 h 3343"/>
                  <a:gd name="T98" fmla="*/ 21 w 3225"/>
                  <a:gd name="T99" fmla="*/ 1124 h 3343"/>
                  <a:gd name="T100" fmla="*/ 325 w 3225"/>
                  <a:gd name="T101" fmla="*/ 1332 h 3343"/>
                  <a:gd name="T102" fmla="*/ 301 w 3225"/>
                  <a:gd name="T103" fmla="*/ 900 h 3343"/>
                  <a:gd name="T104" fmla="*/ 461 w 3225"/>
                  <a:gd name="T105" fmla="*/ 1084 h 3343"/>
                  <a:gd name="T106" fmla="*/ 389 w 3225"/>
                  <a:gd name="T107" fmla="*/ 572 h 3343"/>
                  <a:gd name="T108" fmla="*/ 421 w 3225"/>
                  <a:gd name="T109" fmla="*/ 660 h 3343"/>
                  <a:gd name="T110" fmla="*/ 669 w 3225"/>
                  <a:gd name="T111" fmla="*/ 756 h 3343"/>
                  <a:gd name="T112" fmla="*/ 773 w 3225"/>
                  <a:gd name="T113" fmla="*/ 516 h 3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25" h="3343">
                    <a:moveTo>
                      <a:pt x="869" y="652"/>
                    </a:moveTo>
                    <a:cubicBezTo>
                      <a:pt x="881" y="633"/>
                      <a:pt x="862" y="592"/>
                      <a:pt x="869" y="564"/>
                    </a:cubicBezTo>
                    <a:cubicBezTo>
                      <a:pt x="876" y="536"/>
                      <a:pt x="898" y="511"/>
                      <a:pt x="909" y="484"/>
                    </a:cubicBezTo>
                    <a:cubicBezTo>
                      <a:pt x="920" y="457"/>
                      <a:pt x="921" y="417"/>
                      <a:pt x="933" y="404"/>
                    </a:cubicBezTo>
                    <a:cubicBezTo>
                      <a:pt x="945" y="391"/>
                      <a:pt x="978" y="395"/>
                      <a:pt x="981" y="404"/>
                    </a:cubicBezTo>
                    <a:cubicBezTo>
                      <a:pt x="984" y="413"/>
                      <a:pt x="961" y="441"/>
                      <a:pt x="949" y="460"/>
                    </a:cubicBezTo>
                    <a:cubicBezTo>
                      <a:pt x="937" y="479"/>
                      <a:pt x="916" y="498"/>
                      <a:pt x="909" y="516"/>
                    </a:cubicBezTo>
                    <a:cubicBezTo>
                      <a:pt x="902" y="534"/>
                      <a:pt x="909" y="555"/>
                      <a:pt x="909" y="572"/>
                    </a:cubicBezTo>
                    <a:cubicBezTo>
                      <a:pt x="909" y="589"/>
                      <a:pt x="894" y="620"/>
                      <a:pt x="909" y="620"/>
                    </a:cubicBezTo>
                    <a:cubicBezTo>
                      <a:pt x="924" y="620"/>
                      <a:pt x="973" y="584"/>
                      <a:pt x="997" y="572"/>
                    </a:cubicBezTo>
                    <a:cubicBezTo>
                      <a:pt x="1021" y="560"/>
                      <a:pt x="1044" y="564"/>
                      <a:pt x="1053" y="548"/>
                    </a:cubicBezTo>
                    <a:cubicBezTo>
                      <a:pt x="1062" y="532"/>
                      <a:pt x="1049" y="499"/>
                      <a:pt x="1053" y="476"/>
                    </a:cubicBezTo>
                    <a:cubicBezTo>
                      <a:pt x="1057" y="453"/>
                      <a:pt x="1073" y="437"/>
                      <a:pt x="1077" y="412"/>
                    </a:cubicBezTo>
                    <a:cubicBezTo>
                      <a:pt x="1081" y="387"/>
                      <a:pt x="1069" y="339"/>
                      <a:pt x="1077" y="324"/>
                    </a:cubicBezTo>
                    <a:cubicBezTo>
                      <a:pt x="1085" y="309"/>
                      <a:pt x="1121" y="309"/>
                      <a:pt x="1125" y="324"/>
                    </a:cubicBezTo>
                    <a:cubicBezTo>
                      <a:pt x="1129" y="339"/>
                      <a:pt x="1109" y="383"/>
                      <a:pt x="1101" y="412"/>
                    </a:cubicBezTo>
                    <a:cubicBezTo>
                      <a:pt x="1093" y="441"/>
                      <a:pt x="1064" y="487"/>
                      <a:pt x="1077" y="500"/>
                    </a:cubicBezTo>
                    <a:cubicBezTo>
                      <a:pt x="1090" y="513"/>
                      <a:pt x="1156" y="499"/>
                      <a:pt x="1181" y="492"/>
                    </a:cubicBezTo>
                    <a:cubicBezTo>
                      <a:pt x="1206" y="485"/>
                      <a:pt x="1221" y="480"/>
                      <a:pt x="1229" y="460"/>
                    </a:cubicBezTo>
                    <a:cubicBezTo>
                      <a:pt x="1237" y="440"/>
                      <a:pt x="1228" y="396"/>
                      <a:pt x="1229" y="372"/>
                    </a:cubicBezTo>
                    <a:cubicBezTo>
                      <a:pt x="1230" y="348"/>
                      <a:pt x="1226" y="340"/>
                      <a:pt x="1237" y="316"/>
                    </a:cubicBezTo>
                    <a:cubicBezTo>
                      <a:pt x="1248" y="292"/>
                      <a:pt x="1282" y="233"/>
                      <a:pt x="1293" y="228"/>
                    </a:cubicBezTo>
                    <a:cubicBezTo>
                      <a:pt x="1304" y="223"/>
                      <a:pt x="1306" y="265"/>
                      <a:pt x="1301" y="284"/>
                    </a:cubicBezTo>
                    <a:cubicBezTo>
                      <a:pt x="1296" y="303"/>
                      <a:pt x="1268" y="322"/>
                      <a:pt x="1261" y="340"/>
                    </a:cubicBezTo>
                    <a:cubicBezTo>
                      <a:pt x="1254" y="358"/>
                      <a:pt x="1260" y="379"/>
                      <a:pt x="1261" y="396"/>
                    </a:cubicBezTo>
                    <a:cubicBezTo>
                      <a:pt x="1262" y="413"/>
                      <a:pt x="1242" y="436"/>
                      <a:pt x="1269" y="444"/>
                    </a:cubicBezTo>
                    <a:cubicBezTo>
                      <a:pt x="1296" y="452"/>
                      <a:pt x="1389" y="449"/>
                      <a:pt x="1421" y="444"/>
                    </a:cubicBezTo>
                    <a:cubicBezTo>
                      <a:pt x="1453" y="439"/>
                      <a:pt x="1454" y="433"/>
                      <a:pt x="1461" y="412"/>
                    </a:cubicBezTo>
                    <a:cubicBezTo>
                      <a:pt x="1468" y="391"/>
                      <a:pt x="1474" y="348"/>
                      <a:pt x="1461" y="316"/>
                    </a:cubicBezTo>
                    <a:cubicBezTo>
                      <a:pt x="1448" y="284"/>
                      <a:pt x="1384" y="235"/>
                      <a:pt x="1381" y="220"/>
                    </a:cubicBezTo>
                    <a:cubicBezTo>
                      <a:pt x="1378" y="205"/>
                      <a:pt x="1430" y="216"/>
                      <a:pt x="1445" y="228"/>
                    </a:cubicBezTo>
                    <a:cubicBezTo>
                      <a:pt x="1460" y="240"/>
                      <a:pt x="1461" y="272"/>
                      <a:pt x="1469" y="292"/>
                    </a:cubicBezTo>
                    <a:cubicBezTo>
                      <a:pt x="1477" y="312"/>
                      <a:pt x="1489" y="331"/>
                      <a:pt x="1493" y="348"/>
                    </a:cubicBezTo>
                    <a:cubicBezTo>
                      <a:pt x="1497" y="365"/>
                      <a:pt x="1473" y="383"/>
                      <a:pt x="1493" y="396"/>
                    </a:cubicBezTo>
                    <a:cubicBezTo>
                      <a:pt x="1513" y="409"/>
                      <a:pt x="1578" y="425"/>
                      <a:pt x="1613" y="428"/>
                    </a:cubicBezTo>
                    <a:cubicBezTo>
                      <a:pt x="1648" y="431"/>
                      <a:pt x="1688" y="439"/>
                      <a:pt x="1701" y="412"/>
                    </a:cubicBezTo>
                    <a:cubicBezTo>
                      <a:pt x="1714" y="385"/>
                      <a:pt x="1709" y="329"/>
                      <a:pt x="1693" y="268"/>
                    </a:cubicBezTo>
                    <a:cubicBezTo>
                      <a:pt x="1677" y="207"/>
                      <a:pt x="1610" y="88"/>
                      <a:pt x="1605" y="44"/>
                    </a:cubicBezTo>
                    <a:cubicBezTo>
                      <a:pt x="1600" y="0"/>
                      <a:pt x="1646" y="3"/>
                      <a:pt x="1661" y="4"/>
                    </a:cubicBezTo>
                    <a:cubicBezTo>
                      <a:pt x="1676" y="5"/>
                      <a:pt x="1694" y="35"/>
                      <a:pt x="1693" y="52"/>
                    </a:cubicBezTo>
                    <a:cubicBezTo>
                      <a:pt x="1692" y="69"/>
                      <a:pt x="1650" y="88"/>
                      <a:pt x="1653" y="108"/>
                    </a:cubicBezTo>
                    <a:cubicBezTo>
                      <a:pt x="1656" y="128"/>
                      <a:pt x="1700" y="147"/>
                      <a:pt x="1709" y="172"/>
                    </a:cubicBezTo>
                    <a:cubicBezTo>
                      <a:pt x="1718" y="197"/>
                      <a:pt x="1706" y="233"/>
                      <a:pt x="1709" y="260"/>
                    </a:cubicBezTo>
                    <a:cubicBezTo>
                      <a:pt x="1712" y="287"/>
                      <a:pt x="1722" y="308"/>
                      <a:pt x="1725" y="332"/>
                    </a:cubicBezTo>
                    <a:cubicBezTo>
                      <a:pt x="1728" y="356"/>
                      <a:pt x="1706" y="388"/>
                      <a:pt x="1725" y="404"/>
                    </a:cubicBezTo>
                    <a:cubicBezTo>
                      <a:pt x="1744" y="420"/>
                      <a:pt x="1800" y="417"/>
                      <a:pt x="1837" y="428"/>
                    </a:cubicBezTo>
                    <a:cubicBezTo>
                      <a:pt x="1874" y="439"/>
                      <a:pt x="1905" y="472"/>
                      <a:pt x="1949" y="468"/>
                    </a:cubicBezTo>
                    <a:cubicBezTo>
                      <a:pt x="1993" y="464"/>
                      <a:pt x="2077" y="437"/>
                      <a:pt x="2101" y="404"/>
                    </a:cubicBezTo>
                    <a:cubicBezTo>
                      <a:pt x="2125" y="371"/>
                      <a:pt x="2086" y="312"/>
                      <a:pt x="2093" y="268"/>
                    </a:cubicBezTo>
                    <a:cubicBezTo>
                      <a:pt x="2100" y="224"/>
                      <a:pt x="2104" y="169"/>
                      <a:pt x="2141" y="140"/>
                    </a:cubicBezTo>
                    <a:cubicBezTo>
                      <a:pt x="2178" y="111"/>
                      <a:pt x="2278" y="88"/>
                      <a:pt x="2317" y="92"/>
                    </a:cubicBezTo>
                    <a:cubicBezTo>
                      <a:pt x="2356" y="96"/>
                      <a:pt x="2384" y="141"/>
                      <a:pt x="2373" y="164"/>
                    </a:cubicBezTo>
                    <a:cubicBezTo>
                      <a:pt x="2362" y="187"/>
                      <a:pt x="2288" y="221"/>
                      <a:pt x="2253" y="228"/>
                    </a:cubicBezTo>
                    <a:cubicBezTo>
                      <a:pt x="2218" y="235"/>
                      <a:pt x="2184" y="199"/>
                      <a:pt x="2165" y="204"/>
                    </a:cubicBezTo>
                    <a:cubicBezTo>
                      <a:pt x="2146" y="209"/>
                      <a:pt x="2145" y="232"/>
                      <a:pt x="2141" y="260"/>
                    </a:cubicBezTo>
                    <a:cubicBezTo>
                      <a:pt x="2137" y="288"/>
                      <a:pt x="2146" y="341"/>
                      <a:pt x="2141" y="372"/>
                    </a:cubicBezTo>
                    <a:cubicBezTo>
                      <a:pt x="2136" y="403"/>
                      <a:pt x="2118" y="423"/>
                      <a:pt x="2109" y="444"/>
                    </a:cubicBezTo>
                    <a:cubicBezTo>
                      <a:pt x="2100" y="465"/>
                      <a:pt x="2081" y="485"/>
                      <a:pt x="2085" y="500"/>
                    </a:cubicBezTo>
                    <a:cubicBezTo>
                      <a:pt x="2089" y="515"/>
                      <a:pt x="2105" y="520"/>
                      <a:pt x="2133" y="532"/>
                    </a:cubicBezTo>
                    <a:cubicBezTo>
                      <a:pt x="2161" y="544"/>
                      <a:pt x="2216" y="565"/>
                      <a:pt x="2253" y="572"/>
                    </a:cubicBezTo>
                    <a:cubicBezTo>
                      <a:pt x="2290" y="579"/>
                      <a:pt x="2330" y="593"/>
                      <a:pt x="2357" y="572"/>
                    </a:cubicBezTo>
                    <a:cubicBezTo>
                      <a:pt x="2384" y="551"/>
                      <a:pt x="2389" y="463"/>
                      <a:pt x="2413" y="444"/>
                    </a:cubicBezTo>
                    <a:cubicBezTo>
                      <a:pt x="2437" y="425"/>
                      <a:pt x="2489" y="448"/>
                      <a:pt x="2501" y="460"/>
                    </a:cubicBezTo>
                    <a:cubicBezTo>
                      <a:pt x="2513" y="472"/>
                      <a:pt x="2498" y="511"/>
                      <a:pt x="2485" y="516"/>
                    </a:cubicBezTo>
                    <a:cubicBezTo>
                      <a:pt x="2472" y="521"/>
                      <a:pt x="2434" y="488"/>
                      <a:pt x="2421" y="492"/>
                    </a:cubicBezTo>
                    <a:cubicBezTo>
                      <a:pt x="2408" y="496"/>
                      <a:pt x="2412" y="523"/>
                      <a:pt x="2405" y="540"/>
                    </a:cubicBezTo>
                    <a:cubicBezTo>
                      <a:pt x="2398" y="557"/>
                      <a:pt x="2389" y="577"/>
                      <a:pt x="2381" y="596"/>
                    </a:cubicBezTo>
                    <a:cubicBezTo>
                      <a:pt x="2373" y="615"/>
                      <a:pt x="2345" y="635"/>
                      <a:pt x="2357" y="652"/>
                    </a:cubicBezTo>
                    <a:cubicBezTo>
                      <a:pt x="2369" y="669"/>
                      <a:pt x="2422" y="679"/>
                      <a:pt x="2453" y="700"/>
                    </a:cubicBezTo>
                    <a:cubicBezTo>
                      <a:pt x="2484" y="721"/>
                      <a:pt x="2506" y="767"/>
                      <a:pt x="2541" y="780"/>
                    </a:cubicBezTo>
                    <a:cubicBezTo>
                      <a:pt x="2576" y="793"/>
                      <a:pt x="2632" y="796"/>
                      <a:pt x="2661" y="780"/>
                    </a:cubicBezTo>
                    <a:cubicBezTo>
                      <a:pt x="2690" y="764"/>
                      <a:pt x="2680" y="688"/>
                      <a:pt x="2717" y="684"/>
                    </a:cubicBezTo>
                    <a:cubicBezTo>
                      <a:pt x="2754" y="680"/>
                      <a:pt x="2848" y="733"/>
                      <a:pt x="2885" y="756"/>
                    </a:cubicBezTo>
                    <a:cubicBezTo>
                      <a:pt x="2922" y="779"/>
                      <a:pt x="2930" y="780"/>
                      <a:pt x="2941" y="820"/>
                    </a:cubicBezTo>
                    <a:cubicBezTo>
                      <a:pt x="2952" y="860"/>
                      <a:pt x="2934" y="953"/>
                      <a:pt x="2949" y="996"/>
                    </a:cubicBezTo>
                    <a:cubicBezTo>
                      <a:pt x="2964" y="1039"/>
                      <a:pt x="2996" y="1076"/>
                      <a:pt x="3029" y="1076"/>
                    </a:cubicBezTo>
                    <a:cubicBezTo>
                      <a:pt x="3062" y="1076"/>
                      <a:pt x="3128" y="999"/>
                      <a:pt x="3149" y="996"/>
                    </a:cubicBezTo>
                    <a:cubicBezTo>
                      <a:pt x="3170" y="993"/>
                      <a:pt x="3161" y="1040"/>
                      <a:pt x="3157" y="1060"/>
                    </a:cubicBezTo>
                    <a:cubicBezTo>
                      <a:pt x="3153" y="1080"/>
                      <a:pt x="3146" y="1104"/>
                      <a:pt x="3125" y="1116"/>
                    </a:cubicBezTo>
                    <a:cubicBezTo>
                      <a:pt x="3104" y="1128"/>
                      <a:pt x="3056" y="1140"/>
                      <a:pt x="3029" y="1132"/>
                    </a:cubicBezTo>
                    <a:cubicBezTo>
                      <a:pt x="3002" y="1124"/>
                      <a:pt x="2986" y="1105"/>
                      <a:pt x="2965" y="1068"/>
                    </a:cubicBezTo>
                    <a:cubicBezTo>
                      <a:pt x="2944" y="1031"/>
                      <a:pt x="2909" y="951"/>
                      <a:pt x="2901" y="908"/>
                    </a:cubicBezTo>
                    <a:cubicBezTo>
                      <a:pt x="2893" y="865"/>
                      <a:pt x="2933" y="837"/>
                      <a:pt x="2917" y="812"/>
                    </a:cubicBezTo>
                    <a:cubicBezTo>
                      <a:pt x="2901" y="787"/>
                      <a:pt x="2837" y="769"/>
                      <a:pt x="2805" y="756"/>
                    </a:cubicBezTo>
                    <a:cubicBezTo>
                      <a:pt x="2773" y="743"/>
                      <a:pt x="2746" y="720"/>
                      <a:pt x="2725" y="732"/>
                    </a:cubicBezTo>
                    <a:cubicBezTo>
                      <a:pt x="2704" y="744"/>
                      <a:pt x="2694" y="807"/>
                      <a:pt x="2677" y="828"/>
                    </a:cubicBezTo>
                    <a:cubicBezTo>
                      <a:pt x="2660" y="849"/>
                      <a:pt x="2612" y="833"/>
                      <a:pt x="2621" y="860"/>
                    </a:cubicBezTo>
                    <a:cubicBezTo>
                      <a:pt x="2630" y="887"/>
                      <a:pt x="2700" y="944"/>
                      <a:pt x="2733" y="988"/>
                    </a:cubicBezTo>
                    <a:cubicBezTo>
                      <a:pt x="2766" y="1032"/>
                      <a:pt x="2798" y="1103"/>
                      <a:pt x="2821" y="1124"/>
                    </a:cubicBezTo>
                    <a:cubicBezTo>
                      <a:pt x="2844" y="1145"/>
                      <a:pt x="2850" y="1117"/>
                      <a:pt x="2869" y="1116"/>
                    </a:cubicBezTo>
                    <a:cubicBezTo>
                      <a:pt x="2888" y="1115"/>
                      <a:pt x="2916" y="1111"/>
                      <a:pt x="2933" y="1116"/>
                    </a:cubicBezTo>
                    <a:cubicBezTo>
                      <a:pt x="2950" y="1121"/>
                      <a:pt x="2970" y="1136"/>
                      <a:pt x="2973" y="1148"/>
                    </a:cubicBezTo>
                    <a:cubicBezTo>
                      <a:pt x="2976" y="1160"/>
                      <a:pt x="2961" y="1188"/>
                      <a:pt x="2949" y="1188"/>
                    </a:cubicBezTo>
                    <a:cubicBezTo>
                      <a:pt x="2937" y="1188"/>
                      <a:pt x="2913" y="1144"/>
                      <a:pt x="2901" y="1148"/>
                    </a:cubicBezTo>
                    <a:cubicBezTo>
                      <a:pt x="2889" y="1152"/>
                      <a:pt x="2874" y="1187"/>
                      <a:pt x="2877" y="1212"/>
                    </a:cubicBezTo>
                    <a:cubicBezTo>
                      <a:pt x="2880" y="1237"/>
                      <a:pt x="2902" y="1269"/>
                      <a:pt x="2917" y="1300"/>
                    </a:cubicBezTo>
                    <a:cubicBezTo>
                      <a:pt x="2932" y="1331"/>
                      <a:pt x="2942" y="1385"/>
                      <a:pt x="2965" y="1396"/>
                    </a:cubicBezTo>
                    <a:cubicBezTo>
                      <a:pt x="2988" y="1407"/>
                      <a:pt x="3012" y="1367"/>
                      <a:pt x="3053" y="1364"/>
                    </a:cubicBezTo>
                    <a:cubicBezTo>
                      <a:pt x="3094" y="1361"/>
                      <a:pt x="3201" y="1367"/>
                      <a:pt x="3213" y="1380"/>
                    </a:cubicBezTo>
                    <a:cubicBezTo>
                      <a:pt x="3225" y="1393"/>
                      <a:pt x="3148" y="1441"/>
                      <a:pt x="3125" y="1444"/>
                    </a:cubicBezTo>
                    <a:cubicBezTo>
                      <a:pt x="3102" y="1447"/>
                      <a:pt x="3093" y="1404"/>
                      <a:pt x="3077" y="1396"/>
                    </a:cubicBezTo>
                    <a:cubicBezTo>
                      <a:pt x="3061" y="1388"/>
                      <a:pt x="3046" y="1385"/>
                      <a:pt x="3029" y="1396"/>
                    </a:cubicBezTo>
                    <a:cubicBezTo>
                      <a:pt x="3012" y="1407"/>
                      <a:pt x="2982" y="1428"/>
                      <a:pt x="2973" y="1460"/>
                    </a:cubicBezTo>
                    <a:cubicBezTo>
                      <a:pt x="2964" y="1492"/>
                      <a:pt x="2969" y="1553"/>
                      <a:pt x="2973" y="1588"/>
                    </a:cubicBezTo>
                    <a:cubicBezTo>
                      <a:pt x="2977" y="1623"/>
                      <a:pt x="2973" y="1656"/>
                      <a:pt x="2997" y="1668"/>
                    </a:cubicBezTo>
                    <a:cubicBezTo>
                      <a:pt x="3021" y="1680"/>
                      <a:pt x="3085" y="1651"/>
                      <a:pt x="3117" y="1660"/>
                    </a:cubicBezTo>
                    <a:cubicBezTo>
                      <a:pt x="3149" y="1669"/>
                      <a:pt x="3182" y="1707"/>
                      <a:pt x="3189" y="1724"/>
                    </a:cubicBezTo>
                    <a:cubicBezTo>
                      <a:pt x="3196" y="1741"/>
                      <a:pt x="3165" y="1765"/>
                      <a:pt x="3157" y="1764"/>
                    </a:cubicBezTo>
                    <a:cubicBezTo>
                      <a:pt x="3149" y="1763"/>
                      <a:pt x="3148" y="1731"/>
                      <a:pt x="3141" y="1716"/>
                    </a:cubicBezTo>
                    <a:cubicBezTo>
                      <a:pt x="3134" y="1701"/>
                      <a:pt x="3132" y="1681"/>
                      <a:pt x="3117" y="1676"/>
                    </a:cubicBezTo>
                    <a:cubicBezTo>
                      <a:pt x="3102" y="1671"/>
                      <a:pt x="3073" y="1680"/>
                      <a:pt x="3053" y="1684"/>
                    </a:cubicBezTo>
                    <a:cubicBezTo>
                      <a:pt x="3033" y="1688"/>
                      <a:pt x="3008" y="1681"/>
                      <a:pt x="2997" y="1700"/>
                    </a:cubicBezTo>
                    <a:cubicBezTo>
                      <a:pt x="2986" y="1719"/>
                      <a:pt x="2992" y="1753"/>
                      <a:pt x="2989" y="1796"/>
                    </a:cubicBezTo>
                    <a:cubicBezTo>
                      <a:pt x="2986" y="1839"/>
                      <a:pt x="2973" y="1915"/>
                      <a:pt x="2981" y="1956"/>
                    </a:cubicBezTo>
                    <a:cubicBezTo>
                      <a:pt x="2989" y="1997"/>
                      <a:pt x="3026" y="2007"/>
                      <a:pt x="3037" y="2044"/>
                    </a:cubicBezTo>
                    <a:cubicBezTo>
                      <a:pt x="3048" y="2081"/>
                      <a:pt x="3053" y="2136"/>
                      <a:pt x="3045" y="2180"/>
                    </a:cubicBezTo>
                    <a:cubicBezTo>
                      <a:pt x="3037" y="2224"/>
                      <a:pt x="3005" y="2292"/>
                      <a:pt x="2989" y="2308"/>
                    </a:cubicBezTo>
                    <a:cubicBezTo>
                      <a:pt x="2973" y="2324"/>
                      <a:pt x="2945" y="2291"/>
                      <a:pt x="2949" y="2276"/>
                    </a:cubicBezTo>
                    <a:cubicBezTo>
                      <a:pt x="2953" y="2261"/>
                      <a:pt x="3000" y="2245"/>
                      <a:pt x="3013" y="2220"/>
                    </a:cubicBezTo>
                    <a:cubicBezTo>
                      <a:pt x="3026" y="2195"/>
                      <a:pt x="3029" y="2152"/>
                      <a:pt x="3029" y="2124"/>
                    </a:cubicBezTo>
                    <a:cubicBezTo>
                      <a:pt x="3029" y="2096"/>
                      <a:pt x="3024" y="2071"/>
                      <a:pt x="3013" y="2052"/>
                    </a:cubicBezTo>
                    <a:cubicBezTo>
                      <a:pt x="3002" y="2033"/>
                      <a:pt x="2978" y="1992"/>
                      <a:pt x="2965" y="2012"/>
                    </a:cubicBezTo>
                    <a:cubicBezTo>
                      <a:pt x="2952" y="2032"/>
                      <a:pt x="2948" y="2127"/>
                      <a:pt x="2933" y="2172"/>
                    </a:cubicBezTo>
                    <a:cubicBezTo>
                      <a:pt x="2918" y="2217"/>
                      <a:pt x="2893" y="2249"/>
                      <a:pt x="2877" y="2284"/>
                    </a:cubicBezTo>
                    <a:cubicBezTo>
                      <a:pt x="2861" y="2319"/>
                      <a:pt x="2834" y="2349"/>
                      <a:pt x="2837" y="2380"/>
                    </a:cubicBezTo>
                    <a:cubicBezTo>
                      <a:pt x="2840" y="2411"/>
                      <a:pt x="2853" y="2393"/>
                      <a:pt x="2893" y="2468"/>
                    </a:cubicBezTo>
                    <a:cubicBezTo>
                      <a:pt x="2933" y="2543"/>
                      <a:pt x="3065" y="2753"/>
                      <a:pt x="3077" y="2828"/>
                    </a:cubicBezTo>
                    <a:cubicBezTo>
                      <a:pt x="3089" y="2903"/>
                      <a:pt x="2993" y="2919"/>
                      <a:pt x="2965" y="2916"/>
                    </a:cubicBezTo>
                    <a:cubicBezTo>
                      <a:pt x="2937" y="2913"/>
                      <a:pt x="2905" y="2824"/>
                      <a:pt x="2909" y="2812"/>
                    </a:cubicBezTo>
                    <a:cubicBezTo>
                      <a:pt x="2913" y="2800"/>
                      <a:pt x="2968" y="2837"/>
                      <a:pt x="2989" y="2844"/>
                    </a:cubicBezTo>
                    <a:cubicBezTo>
                      <a:pt x="3010" y="2851"/>
                      <a:pt x="3032" y="2869"/>
                      <a:pt x="3037" y="2852"/>
                    </a:cubicBezTo>
                    <a:cubicBezTo>
                      <a:pt x="3042" y="2835"/>
                      <a:pt x="3034" y="2773"/>
                      <a:pt x="3021" y="2740"/>
                    </a:cubicBezTo>
                    <a:cubicBezTo>
                      <a:pt x="3008" y="2707"/>
                      <a:pt x="2977" y="2687"/>
                      <a:pt x="2957" y="2652"/>
                    </a:cubicBezTo>
                    <a:cubicBezTo>
                      <a:pt x="2937" y="2617"/>
                      <a:pt x="2918" y="2561"/>
                      <a:pt x="2901" y="2532"/>
                    </a:cubicBezTo>
                    <a:cubicBezTo>
                      <a:pt x="2884" y="2503"/>
                      <a:pt x="2870" y="2496"/>
                      <a:pt x="2853" y="2476"/>
                    </a:cubicBezTo>
                    <a:cubicBezTo>
                      <a:pt x="2836" y="2456"/>
                      <a:pt x="2822" y="2395"/>
                      <a:pt x="2797" y="2412"/>
                    </a:cubicBezTo>
                    <a:cubicBezTo>
                      <a:pt x="2772" y="2429"/>
                      <a:pt x="2728" y="2541"/>
                      <a:pt x="2701" y="2580"/>
                    </a:cubicBezTo>
                    <a:cubicBezTo>
                      <a:pt x="2674" y="2619"/>
                      <a:pt x="2648" y="2617"/>
                      <a:pt x="2637" y="2644"/>
                    </a:cubicBezTo>
                    <a:cubicBezTo>
                      <a:pt x="2626" y="2671"/>
                      <a:pt x="2648" y="2705"/>
                      <a:pt x="2637" y="2740"/>
                    </a:cubicBezTo>
                    <a:cubicBezTo>
                      <a:pt x="2626" y="2775"/>
                      <a:pt x="2590" y="2839"/>
                      <a:pt x="2573" y="2852"/>
                    </a:cubicBezTo>
                    <a:cubicBezTo>
                      <a:pt x="2556" y="2865"/>
                      <a:pt x="2534" y="2832"/>
                      <a:pt x="2533" y="2820"/>
                    </a:cubicBezTo>
                    <a:cubicBezTo>
                      <a:pt x="2532" y="2808"/>
                      <a:pt x="2552" y="2800"/>
                      <a:pt x="2565" y="2780"/>
                    </a:cubicBezTo>
                    <a:cubicBezTo>
                      <a:pt x="2578" y="2760"/>
                      <a:pt x="2630" y="2697"/>
                      <a:pt x="2613" y="2700"/>
                    </a:cubicBezTo>
                    <a:cubicBezTo>
                      <a:pt x="2596" y="2703"/>
                      <a:pt x="2498" y="2768"/>
                      <a:pt x="2461" y="2796"/>
                    </a:cubicBezTo>
                    <a:cubicBezTo>
                      <a:pt x="2424" y="2824"/>
                      <a:pt x="2401" y="2836"/>
                      <a:pt x="2389" y="2868"/>
                    </a:cubicBezTo>
                    <a:cubicBezTo>
                      <a:pt x="2377" y="2900"/>
                      <a:pt x="2370" y="2940"/>
                      <a:pt x="2389" y="2988"/>
                    </a:cubicBezTo>
                    <a:cubicBezTo>
                      <a:pt x="2408" y="3036"/>
                      <a:pt x="2468" y="3136"/>
                      <a:pt x="2501" y="3156"/>
                    </a:cubicBezTo>
                    <a:cubicBezTo>
                      <a:pt x="2534" y="3176"/>
                      <a:pt x="2578" y="3105"/>
                      <a:pt x="2589" y="3108"/>
                    </a:cubicBezTo>
                    <a:cubicBezTo>
                      <a:pt x="2600" y="3111"/>
                      <a:pt x="2581" y="3156"/>
                      <a:pt x="2565" y="3172"/>
                    </a:cubicBezTo>
                    <a:cubicBezTo>
                      <a:pt x="2549" y="3188"/>
                      <a:pt x="2518" y="3215"/>
                      <a:pt x="2493" y="3204"/>
                    </a:cubicBezTo>
                    <a:cubicBezTo>
                      <a:pt x="2468" y="3193"/>
                      <a:pt x="2436" y="3143"/>
                      <a:pt x="2413" y="3108"/>
                    </a:cubicBezTo>
                    <a:cubicBezTo>
                      <a:pt x="2390" y="3073"/>
                      <a:pt x="2368" y="3034"/>
                      <a:pt x="2357" y="2996"/>
                    </a:cubicBezTo>
                    <a:cubicBezTo>
                      <a:pt x="2346" y="2958"/>
                      <a:pt x="2373" y="2887"/>
                      <a:pt x="2349" y="2876"/>
                    </a:cubicBezTo>
                    <a:cubicBezTo>
                      <a:pt x="2325" y="2865"/>
                      <a:pt x="2232" y="2907"/>
                      <a:pt x="2213" y="2932"/>
                    </a:cubicBezTo>
                    <a:cubicBezTo>
                      <a:pt x="2194" y="2957"/>
                      <a:pt x="2245" y="3000"/>
                      <a:pt x="2237" y="3028"/>
                    </a:cubicBezTo>
                    <a:cubicBezTo>
                      <a:pt x="2229" y="3056"/>
                      <a:pt x="2172" y="3101"/>
                      <a:pt x="2165" y="3100"/>
                    </a:cubicBezTo>
                    <a:cubicBezTo>
                      <a:pt x="2158" y="3099"/>
                      <a:pt x="2192" y="3041"/>
                      <a:pt x="2197" y="3020"/>
                    </a:cubicBezTo>
                    <a:cubicBezTo>
                      <a:pt x="2202" y="2999"/>
                      <a:pt x="2224" y="2976"/>
                      <a:pt x="2197" y="2972"/>
                    </a:cubicBezTo>
                    <a:cubicBezTo>
                      <a:pt x="2170" y="2968"/>
                      <a:pt x="2075" y="2985"/>
                      <a:pt x="2037" y="2996"/>
                    </a:cubicBezTo>
                    <a:cubicBezTo>
                      <a:pt x="1999" y="3007"/>
                      <a:pt x="1978" y="3008"/>
                      <a:pt x="1965" y="3036"/>
                    </a:cubicBezTo>
                    <a:cubicBezTo>
                      <a:pt x="1952" y="3064"/>
                      <a:pt x="1974" y="3137"/>
                      <a:pt x="1957" y="3164"/>
                    </a:cubicBezTo>
                    <a:cubicBezTo>
                      <a:pt x="1940" y="3191"/>
                      <a:pt x="1869" y="3199"/>
                      <a:pt x="1861" y="3196"/>
                    </a:cubicBezTo>
                    <a:cubicBezTo>
                      <a:pt x="1853" y="3193"/>
                      <a:pt x="1897" y="3164"/>
                      <a:pt x="1909" y="3148"/>
                    </a:cubicBezTo>
                    <a:cubicBezTo>
                      <a:pt x="1921" y="3132"/>
                      <a:pt x="1929" y="3117"/>
                      <a:pt x="1933" y="3100"/>
                    </a:cubicBezTo>
                    <a:cubicBezTo>
                      <a:pt x="1937" y="3083"/>
                      <a:pt x="1964" y="3052"/>
                      <a:pt x="1933" y="3044"/>
                    </a:cubicBezTo>
                    <a:cubicBezTo>
                      <a:pt x="1902" y="3036"/>
                      <a:pt x="1797" y="3043"/>
                      <a:pt x="1749" y="3052"/>
                    </a:cubicBezTo>
                    <a:cubicBezTo>
                      <a:pt x="1701" y="3061"/>
                      <a:pt x="1677" y="3077"/>
                      <a:pt x="1645" y="3100"/>
                    </a:cubicBezTo>
                    <a:cubicBezTo>
                      <a:pt x="1613" y="3123"/>
                      <a:pt x="1602" y="3173"/>
                      <a:pt x="1557" y="3188"/>
                    </a:cubicBezTo>
                    <a:cubicBezTo>
                      <a:pt x="1512" y="3203"/>
                      <a:pt x="1406" y="3199"/>
                      <a:pt x="1373" y="3188"/>
                    </a:cubicBezTo>
                    <a:cubicBezTo>
                      <a:pt x="1340" y="3177"/>
                      <a:pt x="1349" y="3131"/>
                      <a:pt x="1357" y="3124"/>
                    </a:cubicBezTo>
                    <a:cubicBezTo>
                      <a:pt x="1365" y="3117"/>
                      <a:pt x="1396" y="3143"/>
                      <a:pt x="1421" y="3148"/>
                    </a:cubicBezTo>
                    <a:cubicBezTo>
                      <a:pt x="1446" y="3153"/>
                      <a:pt x="1484" y="3160"/>
                      <a:pt x="1509" y="3156"/>
                    </a:cubicBezTo>
                    <a:cubicBezTo>
                      <a:pt x="1534" y="3152"/>
                      <a:pt x="1557" y="3137"/>
                      <a:pt x="1573" y="3124"/>
                    </a:cubicBezTo>
                    <a:cubicBezTo>
                      <a:pt x="1589" y="3111"/>
                      <a:pt x="1628" y="3089"/>
                      <a:pt x="1605" y="3076"/>
                    </a:cubicBezTo>
                    <a:cubicBezTo>
                      <a:pt x="1582" y="3063"/>
                      <a:pt x="1490" y="3051"/>
                      <a:pt x="1437" y="3044"/>
                    </a:cubicBezTo>
                    <a:cubicBezTo>
                      <a:pt x="1384" y="3037"/>
                      <a:pt x="1328" y="3024"/>
                      <a:pt x="1285" y="3036"/>
                    </a:cubicBezTo>
                    <a:cubicBezTo>
                      <a:pt x="1242" y="3048"/>
                      <a:pt x="1188" y="3087"/>
                      <a:pt x="1181" y="3116"/>
                    </a:cubicBezTo>
                    <a:cubicBezTo>
                      <a:pt x="1174" y="3145"/>
                      <a:pt x="1234" y="3180"/>
                      <a:pt x="1245" y="3212"/>
                    </a:cubicBezTo>
                    <a:cubicBezTo>
                      <a:pt x="1256" y="3244"/>
                      <a:pt x="1253" y="3288"/>
                      <a:pt x="1245" y="3308"/>
                    </a:cubicBezTo>
                    <a:cubicBezTo>
                      <a:pt x="1237" y="3328"/>
                      <a:pt x="1205" y="3343"/>
                      <a:pt x="1197" y="3332"/>
                    </a:cubicBezTo>
                    <a:cubicBezTo>
                      <a:pt x="1189" y="3321"/>
                      <a:pt x="1201" y="3271"/>
                      <a:pt x="1197" y="3244"/>
                    </a:cubicBezTo>
                    <a:cubicBezTo>
                      <a:pt x="1193" y="3217"/>
                      <a:pt x="1184" y="3196"/>
                      <a:pt x="1173" y="3172"/>
                    </a:cubicBezTo>
                    <a:cubicBezTo>
                      <a:pt x="1162" y="3148"/>
                      <a:pt x="1132" y="3123"/>
                      <a:pt x="1133" y="3100"/>
                    </a:cubicBezTo>
                    <a:cubicBezTo>
                      <a:pt x="1134" y="3077"/>
                      <a:pt x="1166" y="3051"/>
                      <a:pt x="1181" y="3036"/>
                    </a:cubicBezTo>
                    <a:cubicBezTo>
                      <a:pt x="1196" y="3021"/>
                      <a:pt x="1247" y="3028"/>
                      <a:pt x="1221" y="3012"/>
                    </a:cubicBezTo>
                    <a:cubicBezTo>
                      <a:pt x="1195" y="2996"/>
                      <a:pt x="1080" y="2967"/>
                      <a:pt x="1021" y="2940"/>
                    </a:cubicBezTo>
                    <a:cubicBezTo>
                      <a:pt x="962" y="2913"/>
                      <a:pt x="889" y="2857"/>
                      <a:pt x="869" y="2852"/>
                    </a:cubicBezTo>
                    <a:cubicBezTo>
                      <a:pt x="849" y="2847"/>
                      <a:pt x="896" y="2877"/>
                      <a:pt x="901" y="2908"/>
                    </a:cubicBezTo>
                    <a:cubicBezTo>
                      <a:pt x="906" y="2939"/>
                      <a:pt x="886" y="3017"/>
                      <a:pt x="901" y="3036"/>
                    </a:cubicBezTo>
                    <a:cubicBezTo>
                      <a:pt x="916" y="3055"/>
                      <a:pt x="981" y="3011"/>
                      <a:pt x="989" y="3020"/>
                    </a:cubicBezTo>
                    <a:cubicBezTo>
                      <a:pt x="997" y="3029"/>
                      <a:pt x="969" y="3087"/>
                      <a:pt x="949" y="3092"/>
                    </a:cubicBezTo>
                    <a:cubicBezTo>
                      <a:pt x="929" y="3097"/>
                      <a:pt x="885" y="3068"/>
                      <a:pt x="869" y="3052"/>
                    </a:cubicBezTo>
                    <a:cubicBezTo>
                      <a:pt x="853" y="3036"/>
                      <a:pt x="854" y="3020"/>
                      <a:pt x="853" y="2996"/>
                    </a:cubicBezTo>
                    <a:cubicBezTo>
                      <a:pt x="852" y="2972"/>
                      <a:pt x="865" y="2932"/>
                      <a:pt x="861" y="2908"/>
                    </a:cubicBezTo>
                    <a:cubicBezTo>
                      <a:pt x="857" y="2884"/>
                      <a:pt x="852" y="2880"/>
                      <a:pt x="829" y="2852"/>
                    </a:cubicBezTo>
                    <a:cubicBezTo>
                      <a:pt x="806" y="2824"/>
                      <a:pt x="756" y="2752"/>
                      <a:pt x="725" y="2740"/>
                    </a:cubicBezTo>
                    <a:cubicBezTo>
                      <a:pt x="694" y="2728"/>
                      <a:pt x="686" y="2773"/>
                      <a:pt x="645" y="2780"/>
                    </a:cubicBezTo>
                    <a:cubicBezTo>
                      <a:pt x="604" y="2787"/>
                      <a:pt x="505" y="2791"/>
                      <a:pt x="477" y="2780"/>
                    </a:cubicBezTo>
                    <a:cubicBezTo>
                      <a:pt x="449" y="2769"/>
                      <a:pt x="461" y="2720"/>
                      <a:pt x="477" y="2716"/>
                    </a:cubicBezTo>
                    <a:cubicBezTo>
                      <a:pt x="493" y="2712"/>
                      <a:pt x="548" y="2749"/>
                      <a:pt x="573" y="2756"/>
                    </a:cubicBezTo>
                    <a:cubicBezTo>
                      <a:pt x="598" y="2763"/>
                      <a:pt x="613" y="2763"/>
                      <a:pt x="629" y="2756"/>
                    </a:cubicBezTo>
                    <a:cubicBezTo>
                      <a:pt x="645" y="2749"/>
                      <a:pt x="680" y="2741"/>
                      <a:pt x="669" y="2716"/>
                    </a:cubicBezTo>
                    <a:cubicBezTo>
                      <a:pt x="658" y="2691"/>
                      <a:pt x="608" y="2620"/>
                      <a:pt x="565" y="2604"/>
                    </a:cubicBezTo>
                    <a:cubicBezTo>
                      <a:pt x="522" y="2588"/>
                      <a:pt x="492" y="2613"/>
                      <a:pt x="413" y="2620"/>
                    </a:cubicBezTo>
                    <a:cubicBezTo>
                      <a:pt x="334" y="2627"/>
                      <a:pt x="146" y="2657"/>
                      <a:pt x="93" y="2644"/>
                    </a:cubicBezTo>
                    <a:cubicBezTo>
                      <a:pt x="40" y="2631"/>
                      <a:pt x="93" y="2581"/>
                      <a:pt x="93" y="2540"/>
                    </a:cubicBezTo>
                    <a:cubicBezTo>
                      <a:pt x="93" y="2499"/>
                      <a:pt x="86" y="2411"/>
                      <a:pt x="93" y="2396"/>
                    </a:cubicBezTo>
                    <a:cubicBezTo>
                      <a:pt x="100" y="2381"/>
                      <a:pt x="126" y="2428"/>
                      <a:pt x="133" y="2452"/>
                    </a:cubicBezTo>
                    <a:cubicBezTo>
                      <a:pt x="140" y="2476"/>
                      <a:pt x="138" y="2516"/>
                      <a:pt x="133" y="2540"/>
                    </a:cubicBezTo>
                    <a:cubicBezTo>
                      <a:pt x="128" y="2564"/>
                      <a:pt x="84" y="2581"/>
                      <a:pt x="101" y="2596"/>
                    </a:cubicBezTo>
                    <a:cubicBezTo>
                      <a:pt x="118" y="2611"/>
                      <a:pt x="197" y="2627"/>
                      <a:pt x="237" y="2628"/>
                    </a:cubicBezTo>
                    <a:cubicBezTo>
                      <a:pt x="277" y="2629"/>
                      <a:pt x="308" y="2615"/>
                      <a:pt x="341" y="2604"/>
                    </a:cubicBezTo>
                    <a:cubicBezTo>
                      <a:pt x="374" y="2593"/>
                      <a:pt x="408" y="2571"/>
                      <a:pt x="437" y="2564"/>
                    </a:cubicBezTo>
                    <a:cubicBezTo>
                      <a:pt x="466" y="2557"/>
                      <a:pt x="496" y="2565"/>
                      <a:pt x="517" y="2564"/>
                    </a:cubicBezTo>
                    <a:cubicBezTo>
                      <a:pt x="538" y="2563"/>
                      <a:pt x="576" y="2576"/>
                      <a:pt x="565" y="2556"/>
                    </a:cubicBezTo>
                    <a:cubicBezTo>
                      <a:pt x="554" y="2536"/>
                      <a:pt x="482" y="2467"/>
                      <a:pt x="453" y="2444"/>
                    </a:cubicBezTo>
                    <a:cubicBezTo>
                      <a:pt x="424" y="2421"/>
                      <a:pt x="414" y="2415"/>
                      <a:pt x="389" y="2420"/>
                    </a:cubicBezTo>
                    <a:cubicBezTo>
                      <a:pt x="364" y="2425"/>
                      <a:pt x="322" y="2475"/>
                      <a:pt x="301" y="2476"/>
                    </a:cubicBezTo>
                    <a:cubicBezTo>
                      <a:pt x="280" y="2477"/>
                      <a:pt x="257" y="2436"/>
                      <a:pt x="261" y="2428"/>
                    </a:cubicBezTo>
                    <a:cubicBezTo>
                      <a:pt x="265" y="2420"/>
                      <a:pt x="308" y="2433"/>
                      <a:pt x="325" y="2428"/>
                    </a:cubicBezTo>
                    <a:cubicBezTo>
                      <a:pt x="342" y="2423"/>
                      <a:pt x="353" y="2408"/>
                      <a:pt x="365" y="2396"/>
                    </a:cubicBezTo>
                    <a:cubicBezTo>
                      <a:pt x="377" y="2384"/>
                      <a:pt x="398" y="2373"/>
                      <a:pt x="397" y="2356"/>
                    </a:cubicBezTo>
                    <a:cubicBezTo>
                      <a:pt x="396" y="2339"/>
                      <a:pt x="392" y="2305"/>
                      <a:pt x="357" y="2292"/>
                    </a:cubicBezTo>
                    <a:cubicBezTo>
                      <a:pt x="322" y="2279"/>
                      <a:pt x="228" y="2299"/>
                      <a:pt x="189" y="2276"/>
                    </a:cubicBezTo>
                    <a:cubicBezTo>
                      <a:pt x="150" y="2253"/>
                      <a:pt x="133" y="2184"/>
                      <a:pt x="125" y="2156"/>
                    </a:cubicBezTo>
                    <a:cubicBezTo>
                      <a:pt x="117" y="2128"/>
                      <a:pt x="132" y="2104"/>
                      <a:pt x="141" y="2108"/>
                    </a:cubicBezTo>
                    <a:cubicBezTo>
                      <a:pt x="150" y="2112"/>
                      <a:pt x="173" y="2156"/>
                      <a:pt x="181" y="2180"/>
                    </a:cubicBezTo>
                    <a:cubicBezTo>
                      <a:pt x="189" y="2204"/>
                      <a:pt x="178" y="2235"/>
                      <a:pt x="189" y="2252"/>
                    </a:cubicBezTo>
                    <a:cubicBezTo>
                      <a:pt x="200" y="2269"/>
                      <a:pt x="222" y="2280"/>
                      <a:pt x="245" y="2284"/>
                    </a:cubicBezTo>
                    <a:cubicBezTo>
                      <a:pt x="268" y="2288"/>
                      <a:pt x="309" y="2289"/>
                      <a:pt x="325" y="2276"/>
                    </a:cubicBezTo>
                    <a:cubicBezTo>
                      <a:pt x="341" y="2263"/>
                      <a:pt x="348" y="2237"/>
                      <a:pt x="341" y="2204"/>
                    </a:cubicBezTo>
                    <a:cubicBezTo>
                      <a:pt x="334" y="2171"/>
                      <a:pt x="305" y="2112"/>
                      <a:pt x="285" y="2076"/>
                    </a:cubicBezTo>
                    <a:cubicBezTo>
                      <a:pt x="265" y="2040"/>
                      <a:pt x="242" y="2005"/>
                      <a:pt x="221" y="1988"/>
                    </a:cubicBezTo>
                    <a:cubicBezTo>
                      <a:pt x="200" y="1971"/>
                      <a:pt x="186" y="2011"/>
                      <a:pt x="157" y="1972"/>
                    </a:cubicBezTo>
                    <a:cubicBezTo>
                      <a:pt x="128" y="1933"/>
                      <a:pt x="56" y="1820"/>
                      <a:pt x="45" y="1756"/>
                    </a:cubicBezTo>
                    <a:cubicBezTo>
                      <a:pt x="34" y="1692"/>
                      <a:pt x="85" y="1599"/>
                      <a:pt x="93" y="1588"/>
                    </a:cubicBezTo>
                    <a:cubicBezTo>
                      <a:pt x="101" y="1577"/>
                      <a:pt x="93" y="1659"/>
                      <a:pt x="93" y="1692"/>
                    </a:cubicBezTo>
                    <a:cubicBezTo>
                      <a:pt x="93" y="1725"/>
                      <a:pt x="82" y="1753"/>
                      <a:pt x="93" y="1788"/>
                    </a:cubicBezTo>
                    <a:cubicBezTo>
                      <a:pt x="104" y="1823"/>
                      <a:pt x="136" y="1871"/>
                      <a:pt x="157" y="1900"/>
                    </a:cubicBezTo>
                    <a:cubicBezTo>
                      <a:pt x="178" y="1929"/>
                      <a:pt x="202" y="1961"/>
                      <a:pt x="221" y="1964"/>
                    </a:cubicBezTo>
                    <a:cubicBezTo>
                      <a:pt x="240" y="1967"/>
                      <a:pt x="266" y="1952"/>
                      <a:pt x="269" y="1916"/>
                    </a:cubicBezTo>
                    <a:cubicBezTo>
                      <a:pt x="272" y="1880"/>
                      <a:pt x="248" y="1815"/>
                      <a:pt x="237" y="1748"/>
                    </a:cubicBezTo>
                    <a:cubicBezTo>
                      <a:pt x="226" y="1681"/>
                      <a:pt x="200" y="1563"/>
                      <a:pt x="205" y="1516"/>
                    </a:cubicBezTo>
                    <a:cubicBezTo>
                      <a:pt x="210" y="1469"/>
                      <a:pt x="253" y="1489"/>
                      <a:pt x="269" y="1468"/>
                    </a:cubicBezTo>
                    <a:cubicBezTo>
                      <a:pt x="285" y="1447"/>
                      <a:pt x="313" y="1433"/>
                      <a:pt x="301" y="1388"/>
                    </a:cubicBezTo>
                    <a:cubicBezTo>
                      <a:pt x="289" y="1343"/>
                      <a:pt x="230" y="1240"/>
                      <a:pt x="197" y="1196"/>
                    </a:cubicBezTo>
                    <a:cubicBezTo>
                      <a:pt x="164" y="1152"/>
                      <a:pt x="117" y="1125"/>
                      <a:pt x="101" y="1124"/>
                    </a:cubicBezTo>
                    <a:cubicBezTo>
                      <a:pt x="85" y="1123"/>
                      <a:pt x="116" y="1177"/>
                      <a:pt x="101" y="1188"/>
                    </a:cubicBezTo>
                    <a:cubicBezTo>
                      <a:pt x="86" y="1199"/>
                      <a:pt x="26" y="1199"/>
                      <a:pt x="13" y="1188"/>
                    </a:cubicBezTo>
                    <a:cubicBezTo>
                      <a:pt x="0" y="1177"/>
                      <a:pt x="10" y="1143"/>
                      <a:pt x="21" y="1124"/>
                    </a:cubicBezTo>
                    <a:cubicBezTo>
                      <a:pt x="32" y="1105"/>
                      <a:pt x="58" y="1081"/>
                      <a:pt x="77" y="1076"/>
                    </a:cubicBezTo>
                    <a:cubicBezTo>
                      <a:pt x="96" y="1071"/>
                      <a:pt x="109" y="1073"/>
                      <a:pt x="133" y="1092"/>
                    </a:cubicBezTo>
                    <a:cubicBezTo>
                      <a:pt x="157" y="1111"/>
                      <a:pt x="196" y="1161"/>
                      <a:pt x="221" y="1188"/>
                    </a:cubicBezTo>
                    <a:cubicBezTo>
                      <a:pt x="246" y="1215"/>
                      <a:pt x="268" y="1228"/>
                      <a:pt x="285" y="1252"/>
                    </a:cubicBezTo>
                    <a:cubicBezTo>
                      <a:pt x="302" y="1276"/>
                      <a:pt x="309" y="1343"/>
                      <a:pt x="325" y="1332"/>
                    </a:cubicBezTo>
                    <a:cubicBezTo>
                      <a:pt x="341" y="1321"/>
                      <a:pt x="365" y="1223"/>
                      <a:pt x="381" y="1188"/>
                    </a:cubicBezTo>
                    <a:cubicBezTo>
                      <a:pt x="397" y="1153"/>
                      <a:pt x="426" y="1153"/>
                      <a:pt x="421" y="1124"/>
                    </a:cubicBezTo>
                    <a:cubicBezTo>
                      <a:pt x="416" y="1095"/>
                      <a:pt x="376" y="1037"/>
                      <a:pt x="349" y="1012"/>
                    </a:cubicBezTo>
                    <a:cubicBezTo>
                      <a:pt x="322" y="987"/>
                      <a:pt x="269" y="991"/>
                      <a:pt x="261" y="972"/>
                    </a:cubicBezTo>
                    <a:cubicBezTo>
                      <a:pt x="253" y="953"/>
                      <a:pt x="282" y="912"/>
                      <a:pt x="301" y="900"/>
                    </a:cubicBezTo>
                    <a:cubicBezTo>
                      <a:pt x="320" y="888"/>
                      <a:pt x="366" y="893"/>
                      <a:pt x="373" y="900"/>
                    </a:cubicBezTo>
                    <a:cubicBezTo>
                      <a:pt x="380" y="907"/>
                      <a:pt x="345" y="925"/>
                      <a:pt x="341" y="940"/>
                    </a:cubicBezTo>
                    <a:cubicBezTo>
                      <a:pt x="337" y="955"/>
                      <a:pt x="337" y="968"/>
                      <a:pt x="349" y="988"/>
                    </a:cubicBezTo>
                    <a:cubicBezTo>
                      <a:pt x="361" y="1008"/>
                      <a:pt x="394" y="1044"/>
                      <a:pt x="413" y="1060"/>
                    </a:cubicBezTo>
                    <a:cubicBezTo>
                      <a:pt x="432" y="1076"/>
                      <a:pt x="442" y="1103"/>
                      <a:pt x="461" y="1084"/>
                    </a:cubicBezTo>
                    <a:cubicBezTo>
                      <a:pt x="480" y="1065"/>
                      <a:pt x="517" y="989"/>
                      <a:pt x="525" y="948"/>
                    </a:cubicBezTo>
                    <a:cubicBezTo>
                      <a:pt x="533" y="907"/>
                      <a:pt x="522" y="869"/>
                      <a:pt x="509" y="836"/>
                    </a:cubicBezTo>
                    <a:cubicBezTo>
                      <a:pt x="496" y="803"/>
                      <a:pt x="466" y="780"/>
                      <a:pt x="445" y="748"/>
                    </a:cubicBezTo>
                    <a:cubicBezTo>
                      <a:pt x="424" y="716"/>
                      <a:pt x="390" y="673"/>
                      <a:pt x="381" y="644"/>
                    </a:cubicBezTo>
                    <a:cubicBezTo>
                      <a:pt x="372" y="615"/>
                      <a:pt x="373" y="593"/>
                      <a:pt x="389" y="572"/>
                    </a:cubicBezTo>
                    <a:cubicBezTo>
                      <a:pt x="405" y="551"/>
                      <a:pt x="442" y="512"/>
                      <a:pt x="477" y="516"/>
                    </a:cubicBezTo>
                    <a:cubicBezTo>
                      <a:pt x="512" y="520"/>
                      <a:pt x="596" y="592"/>
                      <a:pt x="597" y="596"/>
                    </a:cubicBezTo>
                    <a:cubicBezTo>
                      <a:pt x="598" y="600"/>
                      <a:pt x="513" y="543"/>
                      <a:pt x="485" y="540"/>
                    </a:cubicBezTo>
                    <a:cubicBezTo>
                      <a:pt x="457" y="537"/>
                      <a:pt x="440" y="560"/>
                      <a:pt x="429" y="580"/>
                    </a:cubicBezTo>
                    <a:cubicBezTo>
                      <a:pt x="418" y="600"/>
                      <a:pt x="412" y="636"/>
                      <a:pt x="421" y="660"/>
                    </a:cubicBezTo>
                    <a:cubicBezTo>
                      <a:pt x="430" y="684"/>
                      <a:pt x="465" y="696"/>
                      <a:pt x="485" y="724"/>
                    </a:cubicBezTo>
                    <a:cubicBezTo>
                      <a:pt x="505" y="752"/>
                      <a:pt x="532" y="796"/>
                      <a:pt x="541" y="828"/>
                    </a:cubicBezTo>
                    <a:cubicBezTo>
                      <a:pt x="550" y="860"/>
                      <a:pt x="524" y="912"/>
                      <a:pt x="541" y="916"/>
                    </a:cubicBezTo>
                    <a:cubicBezTo>
                      <a:pt x="558" y="920"/>
                      <a:pt x="624" y="879"/>
                      <a:pt x="645" y="852"/>
                    </a:cubicBezTo>
                    <a:cubicBezTo>
                      <a:pt x="666" y="825"/>
                      <a:pt x="673" y="793"/>
                      <a:pt x="669" y="756"/>
                    </a:cubicBezTo>
                    <a:cubicBezTo>
                      <a:pt x="665" y="719"/>
                      <a:pt x="616" y="624"/>
                      <a:pt x="621" y="628"/>
                    </a:cubicBezTo>
                    <a:cubicBezTo>
                      <a:pt x="626" y="632"/>
                      <a:pt x="678" y="760"/>
                      <a:pt x="701" y="780"/>
                    </a:cubicBezTo>
                    <a:cubicBezTo>
                      <a:pt x="724" y="800"/>
                      <a:pt x="745" y="768"/>
                      <a:pt x="757" y="748"/>
                    </a:cubicBezTo>
                    <a:cubicBezTo>
                      <a:pt x="769" y="728"/>
                      <a:pt x="770" y="699"/>
                      <a:pt x="773" y="660"/>
                    </a:cubicBezTo>
                    <a:cubicBezTo>
                      <a:pt x="776" y="621"/>
                      <a:pt x="762" y="540"/>
                      <a:pt x="773" y="516"/>
                    </a:cubicBezTo>
                    <a:cubicBezTo>
                      <a:pt x="784" y="492"/>
                      <a:pt x="836" y="503"/>
                      <a:pt x="837" y="516"/>
                    </a:cubicBezTo>
                    <a:cubicBezTo>
                      <a:pt x="838" y="529"/>
                      <a:pt x="788" y="569"/>
                      <a:pt x="781" y="596"/>
                    </a:cubicBezTo>
                    <a:cubicBezTo>
                      <a:pt x="774" y="623"/>
                      <a:pt x="784" y="665"/>
                      <a:pt x="797" y="676"/>
                    </a:cubicBezTo>
                    <a:cubicBezTo>
                      <a:pt x="810" y="687"/>
                      <a:pt x="857" y="671"/>
                      <a:pt x="869" y="652"/>
                    </a:cubicBezTo>
                    <a:close/>
                  </a:path>
                </a:pathLst>
              </a:custGeom>
              <a:gradFill rotWithShape="0">
                <a:gsLst>
                  <a:gs pos="0">
                    <a:schemeClr val="accent1"/>
                  </a:gs>
                  <a:gs pos="100000">
                    <a:schemeClr val="accent1">
                      <a:gamma/>
                      <a:shade val="46275"/>
                      <a:invGamma/>
                    </a:schemeClr>
                  </a:gs>
                </a:gsLst>
                <a:path path="rect">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93" name="Oval 275"/>
              <p:cNvSpPr>
                <a:spLocks noChangeArrowheads="1"/>
              </p:cNvSpPr>
              <p:nvPr/>
            </p:nvSpPr>
            <p:spPr bwMode="auto">
              <a:xfrm>
                <a:off x="1720" y="1552"/>
                <a:ext cx="80" cy="64"/>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94" name="Oval 276"/>
              <p:cNvSpPr>
                <a:spLocks noChangeArrowheads="1"/>
              </p:cNvSpPr>
              <p:nvPr/>
            </p:nvSpPr>
            <p:spPr bwMode="auto">
              <a:xfrm>
                <a:off x="1816" y="1648"/>
                <a:ext cx="80" cy="64"/>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95" name="Oval 277"/>
              <p:cNvSpPr>
                <a:spLocks noChangeArrowheads="1"/>
              </p:cNvSpPr>
              <p:nvPr/>
            </p:nvSpPr>
            <p:spPr bwMode="auto">
              <a:xfrm>
                <a:off x="2088" y="1568"/>
                <a:ext cx="80" cy="64"/>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96" name="Oval 278"/>
              <p:cNvSpPr>
                <a:spLocks noChangeArrowheads="1"/>
              </p:cNvSpPr>
              <p:nvPr/>
            </p:nvSpPr>
            <p:spPr bwMode="auto">
              <a:xfrm>
                <a:off x="2248" y="1560"/>
                <a:ext cx="80" cy="64"/>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97" name="Oval 279"/>
              <p:cNvSpPr>
                <a:spLocks noChangeArrowheads="1"/>
              </p:cNvSpPr>
              <p:nvPr/>
            </p:nvSpPr>
            <p:spPr bwMode="auto">
              <a:xfrm>
                <a:off x="1608" y="1744"/>
                <a:ext cx="80" cy="64"/>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98" name="Oval 280"/>
              <p:cNvSpPr>
                <a:spLocks noChangeArrowheads="1"/>
              </p:cNvSpPr>
              <p:nvPr/>
            </p:nvSpPr>
            <p:spPr bwMode="auto">
              <a:xfrm>
                <a:off x="1856" y="1512"/>
                <a:ext cx="80" cy="64"/>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99" name="Oval 281"/>
              <p:cNvSpPr>
                <a:spLocks noChangeArrowheads="1"/>
              </p:cNvSpPr>
              <p:nvPr/>
            </p:nvSpPr>
            <p:spPr bwMode="auto">
              <a:xfrm>
                <a:off x="1744" y="1696"/>
                <a:ext cx="672" cy="536"/>
              </a:xfrm>
              <a:prstGeom prst="ellipse">
                <a:avLst/>
              </a:prstGeom>
              <a:gradFill rotWithShape="0">
                <a:gsLst>
                  <a:gs pos="0">
                    <a:schemeClr val="tx2"/>
                  </a:gs>
                  <a:gs pos="100000">
                    <a:schemeClr val="tx1"/>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0" name="Oval 282"/>
              <p:cNvSpPr>
                <a:spLocks noChangeArrowheads="1"/>
              </p:cNvSpPr>
              <p:nvPr/>
            </p:nvSpPr>
            <p:spPr bwMode="auto">
              <a:xfrm rot="-5400000">
                <a:off x="1584" y="1880"/>
                <a:ext cx="104" cy="160"/>
              </a:xfrm>
              <a:prstGeom prst="ellipse">
                <a:avLst/>
              </a:prstGeom>
              <a:solidFill>
                <a:srgbClr val="B9F3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1" name="Oval 283"/>
              <p:cNvSpPr>
                <a:spLocks noChangeArrowheads="1"/>
              </p:cNvSpPr>
              <p:nvPr/>
            </p:nvSpPr>
            <p:spPr bwMode="auto">
              <a:xfrm>
                <a:off x="1960" y="1504"/>
                <a:ext cx="104" cy="160"/>
              </a:xfrm>
              <a:prstGeom prst="ellipse">
                <a:avLst/>
              </a:prstGeom>
              <a:solidFill>
                <a:srgbClr val="B9F3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2" name="Oval 284"/>
              <p:cNvSpPr>
                <a:spLocks noChangeArrowheads="1"/>
              </p:cNvSpPr>
              <p:nvPr/>
            </p:nvSpPr>
            <p:spPr bwMode="auto">
              <a:xfrm>
                <a:off x="2336" y="1648"/>
                <a:ext cx="104" cy="160"/>
              </a:xfrm>
              <a:prstGeom prst="ellipse">
                <a:avLst/>
              </a:prstGeom>
              <a:solidFill>
                <a:srgbClr val="B9F3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sp>
          <p:nvSpPr>
            <p:cNvPr id="91" name="Text Box 285"/>
            <p:cNvSpPr txBox="1">
              <a:spLocks noChangeArrowheads="1"/>
            </p:cNvSpPr>
            <p:nvPr/>
          </p:nvSpPr>
          <p:spPr bwMode="auto">
            <a:xfrm>
              <a:off x="1017" y="1889"/>
              <a:ext cx="730" cy="4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350" b="1" dirty="0" err="1">
                  <a:solidFill>
                    <a:schemeClr val="bg1"/>
                  </a:solidFill>
                </a:rPr>
                <a:t>M</a:t>
              </a:r>
              <a:r>
                <a:rPr lang="en-US" sz="1350" b="1" dirty="0" err="1">
                  <a:solidFill>
                    <a:schemeClr val="bg1"/>
                  </a:solidFill>
                  <a:latin typeface="Symbol" charset="0"/>
                </a:rPr>
                <a:t>f</a:t>
              </a:r>
              <a:r>
                <a:rPr lang="en-US" sz="1350" b="1" dirty="0" err="1">
                  <a:solidFill>
                    <a:schemeClr val="bg1"/>
                  </a:solidFill>
                </a:rPr>
                <a:t>s</a:t>
              </a:r>
              <a:endParaRPr lang="en-US" sz="1350" b="1" dirty="0">
                <a:solidFill>
                  <a:schemeClr val="bg1"/>
                </a:solidFill>
              </a:endParaRPr>
            </a:p>
          </p:txBody>
        </p:sp>
      </p:grpSp>
      <p:grpSp>
        <p:nvGrpSpPr>
          <p:cNvPr id="103" name="Group 102"/>
          <p:cNvGrpSpPr/>
          <p:nvPr/>
        </p:nvGrpSpPr>
        <p:grpSpPr>
          <a:xfrm>
            <a:off x="403855" y="2974810"/>
            <a:ext cx="917972" cy="1140619"/>
            <a:chOff x="428625" y="3495675"/>
            <a:chExt cx="1223963" cy="1520825"/>
          </a:xfrm>
        </p:grpSpPr>
        <p:grpSp>
          <p:nvGrpSpPr>
            <p:cNvPr id="61" name="Group 198"/>
            <p:cNvGrpSpPr>
              <a:grpSpLocks/>
            </p:cNvGrpSpPr>
            <p:nvPr/>
          </p:nvGrpSpPr>
          <p:grpSpPr bwMode="auto">
            <a:xfrm>
              <a:off x="428625" y="3495675"/>
              <a:ext cx="1223963" cy="1520825"/>
              <a:chOff x="3792" y="2435"/>
              <a:chExt cx="771" cy="958"/>
            </a:xfrm>
          </p:grpSpPr>
          <p:sp>
            <p:nvSpPr>
              <p:cNvPr id="62" name="Freeform 196"/>
              <p:cNvSpPr>
                <a:spLocks/>
              </p:cNvSpPr>
              <p:nvPr/>
            </p:nvSpPr>
            <p:spPr bwMode="auto">
              <a:xfrm>
                <a:off x="3792" y="2435"/>
                <a:ext cx="771" cy="958"/>
              </a:xfrm>
              <a:custGeom>
                <a:avLst/>
                <a:gdLst>
                  <a:gd name="T0" fmla="*/ 144 w 771"/>
                  <a:gd name="T1" fmla="*/ 429 h 958"/>
                  <a:gd name="T2" fmla="*/ 88 w 771"/>
                  <a:gd name="T3" fmla="*/ 261 h 958"/>
                  <a:gd name="T4" fmla="*/ 0 w 771"/>
                  <a:gd name="T5" fmla="*/ 117 h 958"/>
                  <a:gd name="T6" fmla="*/ 96 w 771"/>
                  <a:gd name="T7" fmla="*/ 13 h 958"/>
                  <a:gd name="T8" fmla="*/ 72 w 771"/>
                  <a:gd name="T9" fmla="*/ 149 h 958"/>
                  <a:gd name="T10" fmla="*/ 128 w 771"/>
                  <a:gd name="T11" fmla="*/ 269 h 958"/>
                  <a:gd name="T12" fmla="*/ 208 w 771"/>
                  <a:gd name="T13" fmla="*/ 349 h 958"/>
                  <a:gd name="T14" fmla="*/ 296 w 771"/>
                  <a:gd name="T15" fmla="*/ 221 h 958"/>
                  <a:gd name="T16" fmla="*/ 344 w 771"/>
                  <a:gd name="T17" fmla="*/ 117 h 958"/>
                  <a:gd name="T18" fmla="*/ 336 w 771"/>
                  <a:gd name="T19" fmla="*/ 229 h 958"/>
                  <a:gd name="T20" fmla="*/ 448 w 771"/>
                  <a:gd name="T21" fmla="*/ 245 h 958"/>
                  <a:gd name="T22" fmla="*/ 544 w 771"/>
                  <a:gd name="T23" fmla="*/ 269 h 958"/>
                  <a:gd name="T24" fmla="*/ 600 w 771"/>
                  <a:gd name="T25" fmla="*/ 173 h 958"/>
                  <a:gd name="T26" fmla="*/ 752 w 771"/>
                  <a:gd name="T27" fmla="*/ 189 h 958"/>
                  <a:gd name="T28" fmla="*/ 600 w 771"/>
                  <a:gd name="T29" fmla="*/ 261 h 958"/>
                  <a:gd name="T30" fmla="*/ 560 w 771"/>
                  <a:gd name="T31" fmla="*/ 381 h 958"/>
                  <a:gd name="T32" fmla="*/ 592 w 771"/>
                  <a:gd name="T33" fmla="*/ 573 h 958"/>
                  <a:gd name="T34" fmla="*/ 720 w 771"/>
                  <a:gd name="T35" fmla="*/ 621 h 958"/>
                  <a:gd name="T36" fmla="*/ 704 w 771"/>
                  <a:gd name="T37" fmla="*/ 709 h 958"/>
                  <a:gd name="T38" fmla="*/ 592 w 771"/>
                  <a:gd name="T39" fmla="*/ 645 h 958"/>
                  <a:gd name="T40" fmla="*/ 504 w 771"/>
                  <a:gd name="T41" fmla="*/ 653 h 958"/>
                  <a:gd name="T42" fmla="*/ 504 w 771"/>
                  <a:gd name="T43" fmla="*/ 797 h 958"/>
                  <a:gd name="T44" fmla="*/ 592 w 771"/>
                  <a:gd name="T45" fmla="*/ 893 h 958"/>
                  <a:gd name="T46" fmla="*/ 568 w 771"/>
                  <a:gd name="T47" fmla="*/ 957 h 958"/>
                  <a:gd name="T48" fmla="*/ 480 w 771"/>
                  <a:gd name="T49" fmla="*/ 917 h 958"/>
                  <a:gd name="T50" fmla="*/ 472 w 771"/>
                  <a:gd name="T51" fmla="*/ 813 h 958"/>
                  <a:gd name="T52" fmla="*/ 304 w 771"/>
                  <a:gd name="T53" fmla="*/ 749 h 958"/>
                  <a:gd name="T54" fmla="*/ 232 w 771"/>
                  <a:gd name="T55" fmla="*/ 749 h 958"/>
                  <a:gd name="T56" fmla="*/ 136 w 771"/>
                  <a:gd name="T57" fmla="*/ 917 h 958"/>
                  <a:gd name="T58" fmla="*/ 136 w 771"/>
                  <a:gd name="T59" fmla="*/ 845 h 958"/>
                  <a:gd name="T60" fmla="*/ 168 w 771"/>
                  <a:gd name="T61" fmla="*/ 741 h 958"/>
                  <a:gd name="T62" fmla="*/ 184 w 771"/>
                  <a:gd name="T63" fmla="*/ 637 h 958"/>
                  <a:gd name="T64" fmla="*/ 120 w 771"/>
                  <a:gd name="T65" fmla="*/ 629 h 958"/>
                  <a:gd name="T66" fmla="*/ 96 w 771"/>
                  <a:gd name="T67" fmla="*/ 509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71" h="958">
                    <a:moveTo>
                      <a:pt x="96" y="509"/>
                    </a:moveTo>
                    <a:cubicBezTo>
                      <a:pt x="93" y="485"/>
                      <a:pt x="139" y="456"/>
                      <a:pt x="144" y="429"/>
                    </a:cubicBezTo>
                    <a:cubicBezTo>
                      <a:pt x="149" y="402"/>
                      <a:pt x="137" y="377"/>
                      <a:pt x="128" y="349"/>
                    </a:cubicBezTo>
                    <a:cubicBezTo>
                      <a:pt x="119" y="321"/>
                      <a:pt x="105" y="286"/>
                      <a:pt x="88" y="261"/>
                    </a:cubicBezTo>
                    <a:cubicBezTo>
                      <a:pt x="71" y="236"/>
                      <a:pt x="39" y="221"/>
                      <a:pt x="24" y="197"/>
                    </a:cubicBezTo>
                    <a:cubicBezTo>
                      <a:pt x="9" y="173"/>
                      <a:pt x="0" y="146"/>
                      <a:pt x="0" y="117"/>
                    </a:cubicBezTo>
                    <a:cubicBezTo>
                      <a:pt x="0" y="88"/>
                      <a:pt x="8" y="38"/>
                      <a:pt x="24" y="21"/>
                    </a:cubicBezTo>
                    <a:cubicBezTo>
                      <a:pt x="40" y="4"/>
                      <a:pt x="85" y="0"/>
                      <a:pt x="96" y="13"/>
                    </a:cubicBezTo>
                    <a:cubicBezTo>
                      <a:pt x="107" y="26"/>
                      <a:pt x="92" y="78"/>
                      <a:pt x="88" y="101"/>
                    </a:cubicBezTo>
                    <a:cubicBezTo>
                      <a:pt x="84" y="124"/>
                      <a:pt x="69" y="133"/>
                      <a:pt x="72" y="149"/>
                    </a:cubicBezTo>
                    <a:cubicBezTo>
                      <a:pt x="75" y="165"/>
                      <a:pt x="95" y="177"/>
                      <a:pt x="104" y="197"/>
                    </a:cubicBezTo>
                    <a:cubicBezTo>
                      <a:pt x="113" y="217"/>
                      <a:pt x="117" y="248"/>
                      <a:pt x="128" y="269"/>
                    </a:cubicBezTo>
                    <a:cubicBezTo>
                      <a:pt x="139" y="290"/>
                      <a:pt x="155" y="312"/>
                      <a:pt x="168" y="325"/>
                    </a:cubicBezTo>
                    <a:cubicBezTo>
                      <a:pt x="181" y="338"/>
                      <a:pt x="199" y="353"/>
                      <a:pt x="208" y="349"/>
                    </a:cubicBezTo>
                    <a:cubicBezTo>
                      <a:pt x="217" y="345"/>
                      <a:pt x="209" y="322"/>
                      <a:pt x="224" y="301"/>
                    </a:cubicBezTo>
                    <a:cubicBezTo>
                      <a:pt x="239" y="280"/>
                      <a:pt x="287" y="245"/>
                      <a:pt x="296" y="221"/>
                    </a:cubicBezTo>
                    <a:cubicBezTo>
                      <a:pt x="305" y="197"/>
                      <a:pt x="272" y="174"/>
                      <a:pt x="280" y="157"/>
                    </a:cubicBezTo>
                    <a:cubicBezTo>
                      <a:pt x="288" y="140"/>
                      <a:pt x="336" y="113"/>
                      <a:pt x="344" y="117"/>
                    </a:cubicBezTo>
                    <a:cubicBezTo>
                      <a:pt x="352" y="121"/>
                      <a:pt x="329" y="162"/>
                      <a:pt x="328" y="181"/>
                    </a:cubicBezTo>
                    <a:cubicBezTo>
                      <a:pt x="327" y="200"/>
                      <a:pt x="324" y="222"/>
                      <a:pt x="336" y="229"/>
                    </a:cubicBezTo>
                    <a:cubicBezTo>
                      <a:pt x="348" y="236"/>
                      <a:pt x="381" y="218"/>
                      <a:pt x="400" y="221"/>
                    </a:cubicBezTo>
                    <a:cubicBezTo>
                      <a:pt x="419" y="224"/>
                      <a:pt x="437" y="229"/>
                      <a:pt x="448" y="245"/>
                    </a:cubicBezTo>
                    <a:cubicBezTo>
                      <a:pt x="459" y="261"/>
                      <a:pt x="448" y="313"/>
                      <a:pt x="464" y="317"/>
                    </a:cubicBezTo>
                    <a:cubicBezTo>
                      <a:pt x="480" y="321"/>
                      <a:pt x="527" y="286"/>
                      <a:pt x="544" y="269"/>
                    </a:cubicBezTo>
                    <a:cubicBezTo>
                      <a:pt x="561" y="252"/>
                      <a:pt x="559" y="229"/>
                      <a:pt x="568" y="213"/>
                    </a:cubicBezTo>
                    <a:cubicBezTo>
                      <a:pt x="577" y="197"/>
                      <a:pt x="585" y="180"/>
                      <a:pt x="600" y="173"/>
                    </a:cubicBezTo>
                    <a:cubicBezTo>
                      <a:pt x="615" y="166"/>
                      <a:pt x="631" y="170"/>
                      <a:pt x="656" y="173"/>
                    </a:cubicBezTo>
                    <a:cubicBezTo>
                      <a:pt x="681" y="176"/>
                      <a:pt x="749" y="181"/>
                      <a:pt x="752" y="189"/>
                    </a:cubicBezTo>
                    <a:cubicBezTo>
                      <a:pt x="755" y="197"/>
                      <a:pt x="697" y="209"/>
                      <a:pt x="672" y="221"/>
                    </a:cubicBezTo>
                    <a:cubicBezTo>
                      <a:pt x="647" y="233"/>
                      <a:pt x="617" y="242"/>
                      <a:pt x="600" y="261"/>
                    </a:cubicBezTo>
                    <a:cubicBezTo>
                      <a:pt x="583" y="280"/>
                      <a:pt x="575" y="313"/>
                      <a:pt x="568" y="333"/>
                    </a:cubicBezTo>
                    <a:cubicBezTo>
                      <a:pt x="561" y="353"/>
                      <a:pt x="555" y="354"/>
                      <a:pt x="560" y="381"/>
                    </a:cubicBezTo>
                    <a:cubicBezTo>
                      <a:pt x="565" y="408"/>
                      <a:pt x="595" y="461"/>
                      <a:pt x="600" y="493"/>
                    </a:cubicBezTo>
                    <a:cubicBezTo>
                      <a:pt x="605" y="525"/>
                      <a:pt x="587" y="553"/>
                      <a:pt x="592" y="573"/>
                    </a:cubicBezTo>
                    <a:cubicBezTo>
                      <a:pt x="597" y="593"/>
                      <a:pt x="611" y="605"/>
                      <a:pt x="632" y="613"/>
                    </a:cubicBezTo>
                    <a:cubicBezTo>
                      <a:pt x="653" y="621"/>
                      <a:pt x="697" y="606"/>
                      <a:pt x="720" y="621"/>
                    </a:cubicBezTo>
                    <a:cubicBezTo>
                      <a:pt x="743" y="636"/>
                      <a:pt x="771" y="686"/>
                      <a:pt x="768" y="701"/>
                    </a:cubicBezTo>
                    <a:cubicBezTo>
                      <a:pt x="765" y="716"/>
                      <a:pt x="724" y="718"/>
                      <a:pt x="704" y="709"/>
                    </a:cubicBezTo>
                    <a:cubicBezTo>
                      <a:pt x="684" y="700"/>
                      <a:pt x="667" y="656"/>
                      <a:pt x="648" y="645"/>
                    </a:cubicBezTo>
                    <a:cubicBezTo>
                      <a:pt x="629" y="634"/>
                      <a:pt x="609" y="652"/>
                      <a:pt x="592" y="645"/>
                    </a:cubicBezTo>
                    <a:cubicBezTo>
                      <a:pt x="575" y="638"/>
                      <a:pt x="559" y="604"/>
                      <a:pt x="544" y="605"/>
                    </a:cubicBezTo>
                    <a:cubicBezTo>
                      <a:pt x="529" y="606"/>
                      <a:pt x="519" y="637"/>
                      <a:pt x="504" y="653"/>
                    </a:cubicBezTo>
                    <a:cubicBezTo>
                      <a:pt x="489" y="669"/>
                      <a:pt x="456" y="677"/>
                      <a:pt x="456" y="701"/>
                    </a:cubicBezTo>
                    <a:cubicBezTo>
                      <a:pt x="456" y="725"/>
                      <a:pt x="493" y="765"/>
                      <a:pt x="504" y="797"/>
                    </a:cubicBezTo>
                    <a:cubicBezTo>
                      <a:pt x="515" y="829"/>
                      <a:pt x="505" y="877"/>
                      <a:pt x="520" y="893"/>
                    </a:cubicBezTo>
                    <a:cubicBezTo>
                      <a:pt x="535" y="909"/>
                      <a:pt x="576" y="886"/>
                      <a:pt x="592" y="893"/>
                    </a:cubicBezTo>
                    <a:cubicBezTo>
                      <a:pt x="608" y="900"/>
                      <a:pt x="620" y="922"/>
                      <a:pt x="616" y="933"/>
                    </a:cubicBezTo>
                    <a:cubicBezTo>
                      <a:pt x="612" y="944"/>
                      <a:pt x="584" y="956"/>
                      <a:pt x="568" y="957"/>
                    </a:cubicBezTo>
                    <a:cubicBezTo>
                      <a:pt x="552" y="958"/>
                      <a:pt x="535" y="948"/>
                      <a:pt x="520" y="941"/>
                    </a:cubicBezTo>
                    <a:cubicBezTo>
                      <a:pt x="505" y="934"/>
                      <a:pt x="487" y="929"/>
                      <a:pt x="480" y="917"/>
                    </a:cubicBezTo>
                    <a:cubicBezTo>
                      <a:pt x="473" y="905"/>
                      <a:pt x="481" y="886"/>
                      <a:pt x="480" y="869"/>
                    </a:cubicBezTo>
                    <a:cubicBezTo>
                      <a:pt x="479" y="852"/>
                      <a:pt x="483" y="834"/>
                      <a:pt x="472" y="813"/>
                    </a:cubicBezTo>
                    <a:cubicBezTo>
                      <a:pt x="461" y="792"/>
                      <a:pt x="444" y="752"/>
                      <a:pt x="416" y="741"/>
                    </a:cubicBezTo>
                    <a:cubicBezTo>
                      <a:pt x="388" y="730"/>
                      <a:pt x="328" y="756"/>
                      <a:pt x="304" y="749"/>
                    </a:cubicBezTo>
                    <a:cubicBezTo>
                      <a:pt x="280" y="742"/>
                      <a:pt x="284" y="701"/>
                      <a:pt x="272" y="701"/>
                    </a:cubicBezTo>
                    <a:cubicBezTo>
                      <a:pt x="260" y="701"/>
                      <a:pt x="239" y="724"/>
                      <a:pt x="232" y="749"/>
                    </a:cubicBezTo>
                    <a:cubicBezTo>
                      <a:pt x="225" y="774"/>
                      <a:pt x="248" y="825"/>
                      <a:pt x="232" y="853"/>
                    </a:cubicBezTo>
                    <a:cubicBezTo>
                      <a:pt x="216" y="881"/>
                      <a:pt x="160" y="908"/>
                      <a:pt x="136" y="917"/>
                    </a:cubicBezTo>
                    <a:cubicBezTo>
                      <a:pt x="112" y="926"/>
                      <a:pt x="88" y="921"/>
                      <a:pt x="88" y="909"/>
                    </a:cubicBezTo>
                    <a:cubicBezTo>
                      <a:pt x="88" y="897"/>
                      <a:pt x="123" y="862"/>
                      <a:pt x="136" y="845"/>
                    </a:cubicBezTo>
                    <a:cubicBezTo>
                      <a:pt x="149" y="828"/>
                      <a:pt x="163" y="822"/>
                      <a:pt x="168" y="805"/>
                    </a:cubicBezTo>
                    <a:cubicBezTo>
                      <a:pt x="173" y="788"/>
                      <a:pt x="159" y="764"/>
                      <a:pt x="168" y="741"/>
                    </a:cubicBezTo>
                    <a:cubicBezTo>
                      <a:pt x="177" y="718"/>
                      <a:pt x="221" y="686"/>
                      <a:pt x="224" y="669"/>
                    </a:cubicBezTo>
                    <a:cubicBezTo>
                      <a:pt x="227" y="652"/>
                      <a:pt x="208" y="638"/>
                      <a:pt x="184" y="637"/>
                    </a:cubicBezTo>
                    <a:cubicBezTo>
                      <a:pt x="160" y="636"/>
                      <a:pt x="91" y="662"/>
                      <a:pt x="80" y="661"/>
                    </a:cubicBezTo>
                    <a:cubicBezTo>
                      <a:pt x="69" y="660"/>
                      <a:pt x="107" y="644"/>
                      <a:pt x="120" y="629"/>
                    </a:cubicBezTo>
                    <a:cubicBezTo>
                      <a:pt x="133" y="614"/>
                      <a:pt x="163" y="586"/>
                      <a:pt x="160" y="573"/>
                    </a:cubicBezTo>
                    <a:cubicBezTo>
                      <a:pt x="157" y="560"/>
                      <a:pt x="99" y="533"/>
                      <a:pt x="96" y="509"/>
                    </a:cubicBezTo>
                    <a:close/>
                  </a:path>
                </a:pathLst>
              </a:custGeom>
              <a:gradFill rotWithShape="0">
                <a:gsLst>
                  <a:gs pos="0">
                    <a:srgbClr val="FFBCFF"/>
                  </a:gs>
                  <a:gs pos="100000">
                    <a:schemeClr val="folHlink"/>
                  </a:gs>
                </a:gsLst>
                <a:path path="rect">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63" name="Freeform 197"/>
              <p:cNvSpPr>
                <a:spLocks/>
              </p:cNvSpPr>
              <p:nvPr/>
            </p:nvSpPr>
            <p:spPr bwMode="auto">
              <a:xfrm rot="-1621891">
                <a:off x="4003" y="2819"/>
                <a:ext cx="348" cy="229"/>
              </a:xfrm>
              <a:custGeom>
                <a:avLst/>
                <a:gdLst>
                  <a:gd name="T0" fmla="*/ 13 w 348"/>
                  <a:gd name="T1" fmla="*/ 37 h 229"/>
                  <a:gd name="T2" fmla="*/ 61 w 348"/>
                  <a:gd name="T3" fmla="*/ 5 h 229"/>
                  <a:gd name="T4" fmla="*/ 173 w 348"/>
                  <a:gd name="T5" fmla="*/ 5 h 229"/>
                  <a:gd name="T6" fmla="*/ 277 w 348"/>
                  <a:gd name="T7" fmla="*/ 13 h 229"/>
                  <a:gd name="T8" fmla="*/ 341 w 348"/>
                  <a:gd name="T9" fmla="*/ 85 h 229"/>
                  <a:gd name="T10" fmla="*/ 317 w 348"/>
                  <a:gd name="T11" fmla="*/ 149 h 229"/>
                  <a:gd name="T12" fmla="*/ 237 w 348"/>
                  <a:gd name="T13" fmla="*/ 189 h 229"/>
                  <a:gd name="T14" fmla="*/ 189 w 348"/>
                  <a:gd name="T15" fmla="*/ 149 h 229"/>
                  <a:gd name="T16" fmla="*/ 133 w 348"/>
                  <a:gd name="T17" fmla="*/ 157 h 229"/>
                  <a:gd name="T18" fmla="*/ 85 w 348"/>
                  <a:gd name="T19" fmla="*/ 221 h 229"/>
                  <a:gd name="T20" fmla="*/ 13 w 348"/>
                  <a:gd name="T21" fmla="*/ 205 h 229"/>
                  <a:gd name="T22" fmla="*/ 5 w 348"/>
                  <a:gd name="T23" fmla="*/ 85 h 229"/>
                  <a:gd name="T24" fmla="*/ 13 w 348"/>
                  <a:gd name="T25" fmla="*/ 37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8" h="229">
                    <a:moveTo>
                      <a:pt x="13" y="37"/>
                    </a:moveTo>
                    <a:cubicBezTo>
                      <a:pt x="22" y="24"/>
                      <a:pt x="34" y="10"/>
                      <a:pt x="61" y="5"/>
                    </a:cubicBezTo>
                    <a:cubicBezTo>
                      <a:pt x="88" y="0"/>
                      <a:pt x="137" y="4"/>
                      <a:pt x="173" y="5"/>
                    </a:cubicBezTo>
                    <a:cubicBezTo>
                      <a:pt x="209" y="6"/>
                      <a:pt x="249" y="0"/>
                      <a:pt x="277" y="13"/>
                    </a:cubicBezTo>
                    <a:cubicBezTo>
                      <a:pt x="305" y="26"/>
                      <a:pt x="334" y="62"/>
                      <a:pt x="341" y="85"/>
                    </a:cubicBezTo>
                    <a:cubicBezTo>
                      <a:pt x="348" y="108"/>
                      <a:pt x="334" y="132"/>
                      <a:pt x="317" y="149"/>
                    </a:cubicBezTo>
                    <a:cubicBezTo>
                      <a:pt x="300" y="166"/>
                      <a:pt x="258" y="189"/>
                      <a:pt x="237" y="189"/>
                    </a:cubicBezTo>
                    <a:cubicBezTo>
                      <a:pt x="216" y="189"/>
                      <a:pt x="206" y="154"/>
                      <a:pt x="189" y="149"/>
                    </a:cubicBezTo>
                    <a:cubicBezTo>
                      <a:pt x="172" y="144"/>
                      <a:pt x="150" y="145"/>
                      <a:pt x="133" y="157"/>
                    </a:cubicBezTo>
                    <a:cubicBezTo>
                      <a:pt x="116" y="169"/>
                      <a:pt x="105" y="213"/>
                      <a:pt x="85" y="221"/>
                    </a:cubicBezTo>
                    <a:cubicBezTo>
                      <a:pt x="65" y="229"/>
                      <a:pt x="26" y="228"/>
                      <a:pt x="13" y="205"/>
                    </a:cubicBezTo>
                    <a:cubicBezTo>
                      <a:pt x="0" y="182"/>
                      <a:pt x="6" y="113"/>
                      <a:pt x="5" y="85"/>
                    </a:cubicBezTo>
                    <a:cubicBezTo>
                      <a:pt x="4" y="57"/>
                      <a:pt x="4" y="50"/>
                      <a:pt x="13" y="37"/>
                    </a:cubicBezTo>
                    <a:close/>
                  </a:path>
                </a:pathLst>
              </a:custGeom>
              <a:gradFill rotWithShape="0">
                <a:gsLst>
                  <a:gs pos="0">
                    <a:schemeClr val="accent1"/>
                  </a:gs>
                  <a:gs pos="100000">
                    <a:schemeClr val="accent1">
                      <a:gamma/>
                      <a:shade val="32941"/>
                      <a:invGamma/>
                    </a:schemeClr>
                  </a:gs>
                </a:gsLst>
                <a:path path="rect">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sp>
          <p:nvSpPr>
            <p:cNvPr id="4" name="TextBox 3"/>
            <p:cNvSpPr txBox="1"/>
            <p:nvPr/>
          </p:nvSpPr>
          <p:spPr>
            <a:xfrm>
              <a:off x="774512" y="4038407"/>
              <a:ext cx="605293" cy="400109"/>
            </a:xfrm>
            <a:prstGeom prst="rect">
              <a:avLst/>
            </a:prstGeom>
            <a:noFill/>
          </p:spPr>
          <p:txBody>
            <a:bodyPr wrap="none" rtlCol="0">
              <a:spAutoFit/>
            </a:bodyPr>
            <a:lstStyle/>
            <a:p>
              <a:r>
                <a:rPr lang="en-US" sz="1350" b="1" dirty="0">
                  <a:solidFill>
                    <a:schemeClr val="bg1"/>
                  </a:solidFill>
                </a:rPr>
                <a:t>DCs</a:t>
              </a:r>
            </a:p>
          </p:txBody>
        </p:sp>
      </p:grpSp>
      <p:grpSp>
        <p:nvGrpSpPr>
          <p:cNvPr id="51" name="Group 219"/>
          <p:cNvGrpSpPr>
            <a:grpSpLocks/>
          </p:cNvGrpSpPr>
          <p:nvPr/>
        </p:nvGrpSpPr>
        <p:grpSpPr bwMode="auto">
          <a:xfrm>
            <a:off x="1606613" y="4728130"/>
            <a:ext cx="625079" cy="625079"/>
            <a:chOff x="1310" y="2380"/>
            <a:chExt cx="525" cy="525"/>
          </a:xfrm>
        </p:grpSpPr>
        <p:grpSp>
          <p:nvGrpSpPr>
            <p:cNvPr id="52" name="Group 180"/>
            <p:cNvGrpSpPr>
              <a:grpSpLocks/>
            </p:cNvGrpSpPr>
            <p:nvPr/>
          </p:nvGrpSpPr>
          <p:grpSpPr bwMode="auto">
            <a:xfrm>
              <a:off x="1310" y="2380"/>
              <a:ext cx="525" cy="525"/>
              <a:chOff x="2669" y="1691"/>
              <a:chExt cx="742" cy="742"/>
            </a:xfrm>
          </p:grpSpPr>
          <p:sp>
            <p:nvSpPr>
              <p:cNvPr id="54" name="Oval 181"/>
              <p:cNvSpPr>
                <a:spLocks noChangeArrowheads="1"/>
              </p:cNvSpPr>
              <p:nvPr/>
            </p:nvSpPr>
            <p:spPr bwMode="auto">
              <a:xfrm>
                <a:off x="2669" y="1691"/>
                <a:ext cx="742" cy="742"/>
              </a:xfrm>
              <a:prstGeom prst="ellipse">
                <a:avLst/>
              </a:prstGeom>
              <a:gradFill rotWithShape="0">
                <a:gsLst>
                  <a:gs pos="0">
                    <a:srgbClr val="F4DD13"/>
                  </a:gs>
                  <a:gs pos="100000">
                    <a:srgbClr val="F4DD13">
                      <a:gamma/>
                      <a:shade val="80392"/>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55" name="Oval 182"/>
              <p:cNvSpPr>
                <a:spLocks noChangeArrowheads="1"/>
              </p:cNvSpPr>
              <p:nvPr/>
            </p:nvSpPr>
            <p:spPr bwMode="auto">
              <a:xfrm>
                <a:off x="2764" y="2009"/>
                <a:ext cx="540" cy="37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sp>
          <p:nvSpPr>
            <p:cNvPr id="53" name="Text Box 183"/>
            <p:cNvSpPr txBox="1">
              <a:spLocks noChangeArrowheads="1"/>
            </p:cNvSpPr>
            <p:nvPr/>
          </p:nvSpPr>
          <p:spPr bwMode="auto">
            <a:xfrm>
              <a:off x="1361" y="2643"/>
              <a:ext cx="461" cy="2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dirty="0">
                  <a:solidFill>
                    <a:schemeClr val="bg1"/>
                  </a:solidFill>
                  <a:latin typeface="Helvetica" charset="0"/>
                </a:rPr>
                <a:t>T cell</a:t>
              </a:r>
            </a:p>
          </p:txBody>
        </p:sp>
      </p:grpSp>
      <p:sp>
        <p:nvSpPr>
          <p:cNvPr id="113" name="TextBox 112"/>
          <p:cNvSpPr txBox="1"/>
          <p:nvPr/>
        </p:nvSpPr>
        <p:spPr>
          <a:xfrm>
            <a:off x="697840" y="4231213"/>
            <a:ext cx="1570302" cy="369332"/>
          </a:xfrm>
          <a:prstGeom prst="rect">
            <a:avLst/>
          </a:prstGeom>
          <a:noFill/>
        </p:spPr>
        <p:txBody>
          <a:bodyPr wrap="none" rtlCol="0">
            <a:spAutoFit/>
          </a:bodyPr>
          <a:lstStyle/>
          <a:p>
            <a:r>
              <a:rPr lang="en-US" b="1" dirty="0"/>
              <a:t>differentiation</a:t>
            </a:r>
          </a:p>
        </p:txBody>
      </p:sp>
      <p:sp>
        <p:nvSpPr>
          <p:cNvPr id="117" name="TextBox 116"/>
          <p:cNvSpPr txBox="1"/>
          <p:nvPr/>
        </p:nvSpPr>
        <p:spPr>
          <a:xfrm>
            <a:off x="335323" y="79826"/>
            <a:ext cx="8199078" cy="1938992"/>
          </a:xfrm>
          <a:prstGeom prst="rect">
            <a:avLst/>
          </a:prstGeom>
          <a:noFill/>
        </p:spPr>
        <p:txBody>
          <a:bodyPr wrap="square" rtlCol="0">
            <a:spAutoFit/>
          </a:bodyPr>
          <a:lstStyle/>
          <a:p>
            <a:pPr algn="ctr"/>
            <a:r>
              <a:rPr lang="en-US" sz="4000" dirty="0">
                <a:latin typeface="Helvetica"/>
                <a:cs typeface="Helvetica"/>
              </a:rPr>
              <a:t>The role of TRIF signaling in the regulation of Th17 cells in the intestine </a:t>
            </a:r>
          </a:p>
        </p:txBody>
      </p:sp>
      <p:grpSp>
        <p:nvGrpSpPr>
          <p:cNvPr id="65" name="Group 64"/>
          <p:cNvGrpSpPr/>
          <p:nvPr/>
        </p:nvGrpSpPr>
        <p:grpSpPr>
          <a:xfrm>
            <a:off x="4380943" y="2336427"/>
            <a:ext cx="4712630" cy="3742364"/>
            <a:chOff x="5841257" y="1775013"/>
            <a:chExt cx="6283507" cy="4989818"/>
          </a:xfrm>
        </p:grpSpPr>
        <p:sp>
          <p:nvSpPr>
            <p:cNvPr id="114" name="TextBox 113"/>
            <p:cNvSpPr txBox="1"/>
            <p:nvPr/>
          </p:nvSpPr>
          <p:spPr>
            <a:xfrm>
              <a:off x="6154730" y="3256178"/>
              <a:ext cx="5970034" cy="3508653"/>
            </a:xfrm>
            <a:prstGeom prst="rect">
              <a:avLst/>
            </a:prstGeom>
            <a:noFill/>
          </p:spPr>
          <p:txBody>
            <a:bodyPr wrap="square" rtlCol="0">
              <a:spAutoFit/>
            </a:bodyPr>
            <a:lstStyle/>
            <a:p>
              <a:pPr marL="257175" indent="-257175">
                <a:buAutoNum type="arabicPeriod"/>
              </a:pPr>
              <a:r>
                <a:rPr lang="en-US" sz="1500" dirty="0">
                  <a:latin typeface="Helvetica Neue" charset="0"/>
                  <a:ea typeface="Helvetica Neue" charset="0"/>
                  <a:cs typeface="Helvetica Neue" charset="0"/>
                </a:rPr>
                <a:t>TRIF suppresses Th17 cell generation and balances Th1 and Th17 cell responses against Gram-negative bacteria, </a:t>
              </a:r>
              <a:r>
                <a:rPr lang="en-US" sz="1500" i="1" dirty="0">
                  <a:latin typeface="Helvetica Neue" charset="0"/>
                  <a:ea typeface="Helvetica Neue" charset="0"/>
                  <a:cs typeface="Helvetica Neue" charset="0"/>
                </a:rPr>
                <a:t>Y. </a:t>
              </a:r>
              <a:r>
                <a:rPr lang="en-US" sz="1500" i="1" dirty="0" err="1">
                  <a:latin typeface="Helvetica Neue" charset="0"/>
                  <a:ea typeface="Helvetica Neue" charset="0"/>
                  <a:cs typeface="Helvetica Neue" charset="0"/>
                </a:rPr>
                <a:t>enterocolitica</a:t>
              </a:r>
              <a:r>
                <a:rPr lang="en-US" sz="1500" i="1" dirty="0">
                  <a:latin typeface="Helvetica Neue" charset="0"/>
                  <a:ea typeface="Helvetica Neue" charset="0"/>
                  <a:cs typeface="Helvetica Neue" charset="0"/>
                </a:rPr>
                <a:t>.</a:t>
              </a:r>
              <a:r>
                <a:rPr lang="en-US" sz="1500" dirty="0">
                  <a:latin typeface="Helvetica Neue" charset="0"/>
                  <a:ea typeface="Helvetica Neue" charset="0"/>
                  <a:cs typeface="Helvetica Neue" charset="0"/>
                </a:rPr>
                <a:t>  </a:t>
              </a:r>
            </a:p>
            <a:p>
              <a:pPr marL="257175" indent="-257175">
                <a:buAutoNum type="arabicPeriod"/>
              </a:pPr>
              <a:endParaRPr lang="en-US" sz="1500" dirty="0">
                <a:latin typeface="Helvetica Neue" charset="0"/>
                <a:ea typeface="Helvetica Neue" charset="0"/>
                <a:cs typeface="Helvetica Neue" charset="0"/>
              </a:endParaRPr>
            </a:p>
            <a:p>
              <a:pPr marL="257175" indent="-257175">
                <a:buAutoNum type="arabicPeriod"/>
              </a:pPr>
              <a:r>
                <a:rPr lang="en-US" sz="1500" dirty="0">
                  <a:latin typeface="Helvetica Neue" charset="0"/>
                  <a:ea typeface="Helvetica Neue" charset="0"/>
                  <a:cs typeface="Helvetica Neue" charset="0"/>
                </a:rPr>
                <a:t>The maintenance of Th1 and Th17 cell balance also requires TRIF signaling and is involved in host resistance to </a:t>
              </a:r>
              <a:r>
                <a:rPr lang="en-US" sz="1500" i="1" dirty="0">
                  <a:latin typeface="Helvetica Neue" charset="0"/>
                  <a:ea typeface="Helvetica Neue" charset="0"/>
                  <a:cs typeface="Helvetica Neue" charset="0"/>
                </a:rPr>
                <a:t>Y. </a:t>
              </a:r>
              <a:r>
                <a:rPr lang="en-US" sz="1500" i="1" dirty="0" err="1">
                  <a:latin typeface="Helvetica Neue" charset="0"/>
                  <a:ea typeface="Helvetica Neue" charset="0"/>
                  <a:cs typeface="Helvetica Neue" charset="0"/>
                </a:rPr>
                <a:t>enterocolitica</a:t>
              </a:r>
              <a:r>
                <a:rPr lang="en-US" sz="1500" dirty="0">
                  <a:latin typeface="Helvetica Neue" charset="0"/>
                  <a:ea typeface="Helvetica Neue" charset="0"/>
                  <a:cs typeface="Helvetica Neue" charset="0"/>
                </a:rPr>
                <a:t>.</a:t>
              </a:r>
            </a:p>
            <a:p>
              <a:pPr marL="257175" indent="-257175">
                <a:buAutoNum type="arabicPeriod"/>
              </a:pPr>
              <a:endParaRPr lang="en-US" sz="1500" dirty="0">
                <a:latin typeface="Helvetica Neue" charset="0"/>
                <a:ea typeface="Helvetica Neue" charset="0"/>
                <a:cs typeface="Helvetica Neue" charset="0"/>
              </a:endParaRPr>
            </a:p>
            <a:p>
              <a:pPr marL="257175" indent="-257175">
                <a:buAutoNum type="arabicPeriod"/>
              </a:pPr>
              <a:r>
                <a:rPr lang="en-US" sz="1500" dirty="0">
                  <a:latin typeface="Helvetica Neue" charset="0"/>
                  <a:ea typeface="Helvetica Neue" charset="0"/>
                  <a:cs typeface="Helvetica Neue" charset="0"/>
                </a:rPr>
                <a:t>TRIF-dependent suppression of Th17 cell generation may be mediated by type I IFN signaling.</a:t>
              </a:r>
            </a:p>
          </p:txBody>
        </p:sp>
        <p:sp>
          <p:nvSpPr>
            <p:cNvPr id="118" name="TextBox 117"/>
            <p:cNvSpPr txBox="1"/>
            <p:nvPr/>
          </p:nvSpPr>
          <p:spPr>
            <a:xfrm>
              <a:off x="5841257" y="2373404"/>
              <a:ext cx="5271958" cy="861775"/>
            </a:xfrm>
            <a:prstGeom prst="rect">
              <a:avLst/>
            </a:prstGeom>
            <a:noFill/>
          </p:spPr>
          <p:txBody>
            <a:bodyPr wrap="none" rtlCol="0">
              <a:spAutoFit/>
            </a:bodyPr>
            <a:lstStyle/>
            <a:p>
              <a:r>
                <a:rPr lang="ja-JP" altLang="en-US" dirty="0">
                  <a:latin typeface="Helvetica Neue" charset="0"/>
                  <a:ea typeface="Helvetica Neue" charset="0"/>
                  <a:cs typeface="Helvetica Neue" charset="0"/>
                </a:rPr>
                <a:t>①</a:t>
              </a:r>
              <a:r>
                <a:rPr lang="en-US" dirty="0">
                  <a:latin typeface="Helvetica Neue" charset="0"/>
                  <a:ea typeface="Helvetica Neue" charset="0"/>
                  <a:cs typeface="Helvetica Neue" charset="0"/>
                </a:rPr>
                <a:t> </a:t>
              </a:r>
              <a:r>
                <a:rPr lang="en-US" b="1" dirty="0">
                  <a:solidFill>
                    <a:srgbClr val="FF0000"/>
                  </a:solidFill>
                  <a:latin typeface="Helvetica Neue" charset="0"/>
                  <a:ea typeface="Helvetica Neue" charset="0"/>
                  <a:cs typeface="Helvetica Neue" charset="0"/>
                </a:rPr>
                <a:t>In host defense mechanism</a:t>
              </a:r>
            </a:p>
            <a:p>
              <a:r>
                <a:rPr lang="en-US" dirty="0">
                  <a:latin typeface="Helvetica Neue" charset="0"/>
                  <a:ea typeface="Helvetica Neue" charset="0"/>
                  <a:cs typeface="Helvetica Neue" charset="0"/>
                </a:rPr>
                <a:t>      (</a:t>
              </a:r>
              <a:r>
                <a:rPr lang="en-US" i="1" dirty="0">
                  <a:latin typeface="Helvetica Neue" charset="0"/>
                  <a:ea typeface="Helvetica Neue" charset="0"/>
                  <a:cs typeface="Helvetica Neue" charset="0"/>
                </a:rPr>
                <a:t>Y. </a:t>
              </a:r>
              <a:r>
                <a:rPr lang="en-US" i="1" dirty="0" err="1">
                  <a:latin typeface="Helvetica Neue" charset="0"/>
                  <a:ea typeface="Helvetica Neue" charset="0"/>
                  <a:cs typeface="Helvetica Neue" charset="0"/>
                </a:rPr>
                <a:t>enterocolitica</a:t>
              </a:r>
              <a:r>
                <a:rPr lang="en-US" dirty="0">
                  <a:latin typeface="Helvetica Neue" charset="0"/>
                  <a:ea typeface="Helvetica Neue" charset="0"/>
                  <a:cs typeface="Helvetica Neue" charset="0"/>
                </a:rPr>
                <a:t> infection model)</a:t>
              </a:r>
            </a:p>
          </p:txBody>
        </p:sp>
        <p:sp>
          <p:nvSpPr>
            <p:cNvPr id="64" name="TextBox 63"/>
            <p:cNvSpPr txBox="1"/>
            <p:nvPr/>
          </p:nvSpPr>
          <p:spPr>
            <a:xfrm>
              <a:off x="7395886" y="1775013"/>
              <a:ext cx="1725259" cy="492443"/>
            </a:xfrm>
            <a:prstGeom prst="rect">
              <a:avLst/>
            </a:prstGeom>
            <a:noFill/>
          </p:spPr>
          <p:txBody>
            <a:bodyPr wrap="none" rtlCol="0">
              <a:spAutoFit/>
            </a:bodyPr>
            <a:lstStyle/>
            <a:p>
              <a:r>
                <a:rPr lang="en-US" b="1" dirty="0">
                  <a:latin typeface="Helvetica Neue" charset="0"/>
                  <a:ea typeface="Helvetica Neue" charset="0"/>
                  <a:cs typeface="Helvetica Neue" charset="0"/>
                </a:rPr>
                <a:t>Summary </a:t>
              </a:r>
            </a:p>
          </p:txBody>
        </p:sp>
      </p:grpSp>
    </p:spTree>
    <p:extLst>
      <p:ext uri="{BB962C8B-B14F-4D97-AF65-F5344CB8AC3E}">
        <p14:creationId xmlns:p14="http://schemas.microsoft.com/office/powerpoint/2010/main" val="10113838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023" y="281531"/>
            <a:ext cx="8905005" cy="1323439"/>
          </a:xfrm>
          <a:prstGeom prst="rect">
            <a:avLst/>
          </a:prstGeom>
          <a:noFill/>
        </p:spPr>
        <p:txBody>
          <a:bodyPr wrap="square" rtlCol="0">
            <a:spAutoFit/>
          </a:bodyPr>
          <a:lstStyle/>
          <a:p>
            <a:pPr algn="ctr"/>
            <a:r>
              <a:rPr lang="en-US" sz="4000" dirty="0">
                <a:latin typeface="Helvetica"/>
                <a:cs typeface="Helvetica"/>
              </a:rPr>
              <a:t>The role of TRIF signaling in the regulation of Th17 cells in the intestine </a:t>
            </a:r>
          </a:p>
        </p:txBody>
      </p:sp>
      <p:sp>
        <p:nvSpPr>
          <p:cNvPr id="5" name="Rectangle 165"/>
          <p:cNvSpPr>
            <a:spLocks noChangeArrowheads="1"/>
          </p:cNvSpPr>
          <p:nvPr/>
        </p:nvSpPr>
        <p:spPr bwMode="auto">
          <a:xfrm>
            <a:off x="335323" y="2838450"/>
            <a:ext cx="3286125" cy="962025"/>
          </a:xfrm>
          <a:prstGeom prst="rect">
            <a:avLst/>
          </a:prstGeom>
          <a:gradFill rotWithShape="0">
            <a:gsLst>
              <a:gs pos="0">
                <a:srgbClr val="FFD9C5"/>
              </a:gs>
              <a:gs pos="100000">
                <a:schemeClr val="bg1"/>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nvGrpSpPr>
          <p:cNvPr id="6" name="Group 6"/>
          <p:cNvGrpSpPr>
            <a:grpSpLocks/>
          </p:cNvGrpSpPr>
          <p:nvPr/>
        </p:nvGrpSpPr>
        <p:grpSpPr bwMode="auto">
          <a:xfrm>
            <a:off x="312700" y="2668192"/>
            <a:ext cx="263129" cy="386953"/>
            <a:chOff x="3642" y="1025"/>
            <a:chExt cx="584" cy="685"/>
          </a:xfrm>
        </p:grpSpPr>
        <p:sp>
          <p:nvSpPr>
            <p:cNvPr id="7"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8" name="Oval 5"/>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9" name="Group 7"/>
          <p:cNvGrpSpPr>
            <a:grpSpLocks/>
          </p:cNvGrpSpPr>
          <p:nvPr/>
        </p:nvGrpSpPr>
        <p:grpSpPr bwMode="auto">
          <a:xfrm>
            <a:off x="531777" y="2668192"/>
            <a:ext cx="263128" cy="386953"/>
            <a:chOff x="3642" y="1025"/>
            <a:chExt cx="584" cy="685"/>
          </a:xfrm>
        </p:grpSpPr>
        <p:sp>
          <p:nvSpPr>
            <p:cNvPr id="10"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11" name="Oval 11"/>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12" name="Group 12"/>
          <p:cNvGrpSpPr>
            <a:grpSpLocks/>
          </p:cNvGrpSpPr>
          <p:nvPr/>
        </p:nvGrpSpPr>
        <p:grpSpPr bwMode="auto">
          <a:xfrm>
            <a:off x="750852" y="2668192"/>
            <a:ext cx="263128" cy="386953"/>
            <a:chOff x="3642" y="1025"/>
            <a:chExt cx="584" cy="685"/>
          </a:xfrm>
        </p:grpSpPr>
        <p:sp>
          <p:nvSpPr>
            <p:cNvPr id="13"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14" name="Oval 16"/>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15" name="Group 17"/>
          <p:cNvGrpSpPr>
            <a:grpSpLocks/>
          </p:cNvGrpSpPr>
          <p:nvPr/>
        </p:nvGrpSpPr>
        <p:grpSpPr bwMode="auto">
          <a:xfrm>
            <a:off x="969927" y="2677717"/>
            <a:ext cx="263128" cy="386953"/>
            <a:chOff x="3642" y="1025"/>
            <a:chExt cx="584" cy="685"/>
          </a:xfrm>
        </p:grpSpPr>
        <p:sp>
          <p:nvSpPr>
            <p:cNvPr id="16"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17" name="Oval 21"/>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18" name="Group 22"/>
          <p:cNvGrpSpPr>
            <a:grpSpLocks/>
          </p:cNvGrpSpPr>
          <p:nvPr/>
        </p:nvGrpSpPr>
        <p:grpSpPr bwMode="auto">
          <a:xfrm>
            <a:off x="1189002" y="2677717"/>
            <a:ext cx="263128" cy="386953"/>
            <a:chOff x="3642" y="1025"/>
            <a:chExt cx="584" cy="685"/>
          </a:xfrm>
        </p:grpSpPr>
        <p:sp>
          <p:nvSpPr>
            <p:cNvPr id="19"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20" name="Oval 26"/>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21" name="Group 27"/>
          <p:cNvGrpSpPr>
            <a:grpSpLocks/>
          </p:cNvGrpSpPr>
          <p:nvPr/>
        </p:nvGrpSpPr>
        <p:grpSpPr bwMode="auto">
          <a:xfrm>
            <a:off x="1408077" y="2677717"/>
            <a:ext cx="263128" cy="386953"/>
            <a:chOff x="3642" y="1025"/>
            <a:chExt cx="584" cy="685"/>
          </a:xfrm>
        </p:grpSpPr>
        <p:sp>
          <p:nvSpPr>
            <p:cNvPr id="22"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23" name="Oval 31"/>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24" name="Group 33"/>
          <p:cNvGrpSpPr>
            <a:grpSpLocks/>
          </p:cNvGrpSpPr>
          <p:nvPr/>
        </p:nvGrpSpPr>
        <p:grpSpPr bwMode="auto">
          <a:xfrm>
            <a:off x="1627152" y="2677717"/>
            <a:ext cx="263128" cy="386953"/>
            <a:chOff x="3642" y="1025"/>
            <a:chExt cx="584" cy="685"/>
          </a:xfrm>
        </p:grpSpPr>
        <p:sp>
          <p:nvSpPr>
            <p:cNvPr id="25"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26" name="Oval 37"/>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27" name="Group 38"/>
          <p:cNvGrpSpPr>
            <a:grpSpLocks/>
          </p:cNvGrpSpPr>
          <p:nvPr/>
        </p:nvGrpSpPr>
        <p:grpSpPr bwMode="auto">
          <a:xfrm>
            <a:off x="1846227" y="2677717"/>
            <a:ext cx="263128" cy="386953"/>
            <a:chOff x="3642" y="1025"/>
            <a:chExt cx="584" cy="685"/>
          </a:xfrm>
        </p:grpSpPr>
        <p:sp>
          <p:nvSpPr>
            <p:cNvPr id="28"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29" name="Oval 42"/>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30" name="Group 43"/>
          <p:cNvGrpSpPr>
            <a:grpSpLocks/>
          </p:cNvGrpSpPr>
          <p:nvPr/>
        </p:nvGrpSpPr>
        <p:grpSpPr bwMode="auto">
          <a:xfrm>
            <a:off x="2065302" y="2677717"/>
            <a:ext cx="263128" cy="386953"/>
            <a:chOff x="3642" y="1025"/>
            <a:chExt cx="584" cy="685"/>
          </a:xfrm>
        </p:grpSpPr>
        <p:sp>
          <p:nvSpPr>
            <p:cNvPr id="31"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32" name="Oval 47"/>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33" name="Group 48"/>
          <p:cNvGrpSpPr>
            <a:grpSpLocks/>
          </p:cNvGrpSpPr>
          <p:nvPr/>
        </p:nvGrpSpPr>
        <p:grpSpPr bwMode="auto">
          <a:xfrm>
            <a:off x="2284377" y="2687242"/>
            <a:ext cx="263128" cy="386953"/>
            <a:chOff x="3642" y="1025"/>
            <a:chExt cx="584" cy="685"/>
          </a:xfrm>
        </p:grpSpPr>
        <p:sp>
          <p:nvSpPr>
            <p:cNvPr id="34"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35" name="Oval 52"/>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36" name="Group 53"/>
          <p:cNvGrpSpPr>
            <a:grpSpLocks/>
          </p:cNvGrpSpPr>
          <p:nvPr/>
        </p:nvGrpSpPr>
        <p:grpSpPr bwMode="auto">
          <a:xfrm>
            <a:off x="2503452" y="2687242"/>
            <a:ext cx="263128" cy="386953"/>
            <a:chOff x="3642" y="1025"/>
            <a:chExt cx="584" cy="685"/>
          </a:xfrm>
        </p:grpSpPr>
        <p:sp>
          <p:nvSpPr>
            <p:cNvPr id="37"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38" name="Oval 57"/>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39" name="Group 58"/>
          <p:cNvGrpSpPr>
            <a:grpSpLocks/>
          </p:cNvGrpSpPr>
          <p:nvPr/>
        </p:nvGrpSpPr>
        <p:grpSpPr bwMode="auto">
          <a:xfrm>
            <a:off x="2722527" y="2687242"/>
            <a:ext cx="263128" cy="386953"/>
            <a:chOff x="3642" y="1025"/>
            <a:chExt cx="584" cy="685"/>
          </a:xfrm>
        </p:grpSpPr>
        <p:sp>
          <p:nvSpPr>
            <p:cNvPr id="40"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41" name="Oval 62"/>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42" name="Group 123"/>
          <p:cNvGrpSpPr>
            <a:grpSpLocks/>
          </p:cNvGrpSpPr>
          <p:nvPr/>
        </p:nvGrpSpPr>
        <p:grpSpPr bwMode="auto">
          <a:xfrm>
            <a:off x="2941602" y="2696767"/>
            <a:ext cx="263128" cy="386953"/>
            <a:chOff x="3642" y="1025"/>
            <a:chExt cx="584" cy="685"/>
          </a:xfrm>
        </p:grpSpPr>
        <p:sp>
          <p:nvSpPr>
            <p:cNvPr id="43"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44" name="Oval 127"/>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45" name="Group 128"/>
          <p:cNvGrpSpPr>
            <a:grpSpLocks/>
          </p:cNvGrpSpPr>
          <p:nvPr/>
        </p:nvGrpSpPr>
        <p:grpSpPr bwMode="auto">
          <a:xfrm>
            <a:off x="3160677" y="2696767"/>
            <a:ext cx="263128" cy="386953"/>
            <a:chOff x="3642" y="1025"/>
            <a:chExt cx="584" cy="685"/>
          </a:xfrm>
        </p:grpSpPr>
        <p:sp>
          <p:nvSpPr>
            <p:cNvPr id="46"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47" name="Oval 132"/>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48" name="Group 133"/>
          <p:cNvGrpSpPr>
            <a:grpSpLocks/>
          </p:cNvGrpSpPr>
          <p:nvPr/>
        </p:nvGrpSpPr>
        <p:grpSpPr bwMode="auto">
          <a:xfrm>
            <a:off x="3379752" y="2696767"/>
            <a:ext cx="263128" cy="386953"/>
            <a:chOff x="3642" y="1025"/>
            <a:chExt cx="584" cy="685"/>
          </a:xfrm>
        </p:grpSpPr>
        <p:sp>
          <p:nvSpPr>
            <p:cNvPr id="49"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50" name="Oval 137"/>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67" name="Group 287"/>
          <p:cNvGrpSpPr>
            <a:grpSpLocks/>
          </p:cNvGrpSpPr>
          <p:nvPr/>
        </p:nvGrpSpPr>
        <p:grpSpPr bwMode="auto">
          <a:xfrm>
            <a:off x="2097448" y="2143125"/>
            <a:ext cx="161925" cy="323850"/>
            <a:chOff x="1528" y="256"/>
            <a:chExt cx="136" cy="272"/>
          </a:xfrm>
        </p:grpSpPr>
        <p:sp>
          <p:nvSpPr>
            <p:cNvPr id="68" name="AutoShape 285"/>
            <p:cNvSpPr>
              <a:spLocks noChangeArrowheads="1"/>
            </p:cNvSpPr>
            <p:nvPr/>
          </p:nvSpPr>
          <p:spPr bwMode="auto">
            <a:xfrm>
              <a:off x="1528" y="336"/>
              <a:ext cx="72" cy="192"/>
            </a:xfrm>
            <a:prstGeom prst="star16">
              <a:avLst>
                <a:gd name="adj" fmla="val 375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69" name="Freeform 286"/>
            <p:cNvSpPr>
              <a:spLocks/>
            </p:cNvSpPr>
            <p:nvPr/>
          </p:nvSpPr>
          <p:spPr bwMode="auto">
            <a:xfrm>
              <a:off x="1553" y="256"/>
              <a:ext cx="111" cy="88"/>
            </a:xfrm>
            <a:custGeom>
              <a:avLst/>
              <a:gdLst>
                <a:gd name="T0" fmla="*/ 7 w 111"/>
                <a:gd name="T1" fmla="*/ 88 h 88"/>
                <a:gd name="T2" fmla="*/ 7 w 111"/>
                <a:gd name="T3" fmla="*/ 40 h 88"/>
                <a:gd name="T4" fmla="*/ 47 w 111"/>
                <a:gd name="T5" fmla="*/ 8 h 88"/>
                <a:gd name="T6" fmla="*/ 111 w 111"/>
                <a:gd name="T7" fmla="*/ 0 h 88"/>
              </a:gdLst>
              <a:ahLst/>
              <a:cxnLst>
                <a:cxn ang="0">
                  <a:pos x="T0" y="T1"/>
                </a:cxn>
                <a:cxn ang="0">
                  <a:pos x="T2" y="T3"/>
                </a:cxn>
                <a:cxn ang="0">
                  <a:pos x="T4" y="T5"/>
                </a:cxn>
                <a:cxn ang="0">
                  <a:pos x="T6" y="T7"/>
                </a:cxn>
              </a:cxnLst>
              <a:rect l="0" t="0" r="r" b="b"/>
              <a:pathLst>
                <a:path w="111" h="88">
                  <a:moveTo>
                    <a:pt x="7" y="88"/>
                  </a:moveTo>
                  <a:cubicBezTo>
                    <a:pt x="3" y="70"/>
                    <a:pt x="0" y="53"/>
                    <a:pt x="7" y="40"/>
                  </a:cubicBezTo>
                  <a:cubicBezTo>
                    <a:pt x="14" y="27"/>
                    <a:pt x="30" y="15"/>
                    <a:pt x="47" y="8"/>
                  </a:cubicBezTo>
                  <a:cubicBezTo>
                    <a:pt x="64" y="1"/>
                    <a:pt x="100" y="4"/>
                    <a:pt x="111" y="0"/>
                  </a:cubicBez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70" name="Group 294"/>
          <p:cNvGrpSpPr>
            <a:grpSpLocks/>
          </p:cNvGrpSpPr>
          <p:nvPr/>
        </p:nvGrpSpPr>
        <p:grpSpPr bwMode="auto">
          <a:xfrm rot="-1313708">
            <a:off x="1316398" y="2438400"/>
            <a:ext cx="161925" cy="323850"/>
            <a:chOff x="1528" y="256"/>
            <a:chExt cx="136" cy="272"/>
          </a:xfrm>
        </p:grpSpPr>
        <p:sp>
          <p:nvSpPr>
            <p:cNvPr id="71" name="AutoShape 295"/>
            <p:cNvSpPr>
              <a:spLocks noChangeArrowheads="1"/>
            </p:cNvSpPr>
            <p:nvPr/>
          </p:nvSpPr>
          <p:spPr bwMode="auto">
            <a:xfrm>
              <a:off x="1528" y="336"/>
              <a:ext cx="72" cy="192"/>
            </a:xfrm>
            <a:prstGeom prst="star16">
              <a:avLst>
                <a:gd name="adj" fmla="val 375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72" name="Freeform 296"/>
            <p:cNvSpPr>
              <a:spLocks/>
            </p:cNvSpPr>
            <p:nvPr/>
          </p:nvSpPr>
          <p:spPr bwMode="auto">
            <a:xfrm>
              <a:off x="1551" y="250"/>
              <a:ext cx="111" cy="88"/>
            </a:xfrm>
            <a:custGeom>
              <a:avLst/>
              <a:gdLst>
                <a:gd name="T0" fmla="*/ 7 w 111"/>
                <a:gd name="T1" fmla="*/ 88 h 88"/>
                <a:gd name="T2" fmla="*/ 7 w 111"/>
                <a:gd name="T3" fmla="*/ 40 h 88"/>
                <a:gd name="T4" fmla="*/ 47 w 111"/>
                <a:gd name="T5" fmla="*/ 8 h 88"/>
                <a:gd name="T6" fmla="*/ 111 w 111"/>
                <a:gd name="T7" fmla="*/ 0 h 88"/>
              </a:gdLst>
              <a:ahLst/>
              <a:cxnLst>
                <a:cxn ang="0">
                  <a:pos x="T0" y="T1"/>
                </a:cxn>
                <a:cxn ang="0">
                  <a:pos x="T2" y="T3"/>
                </a:cxn>
                <a:cxn ang="0">
                  <a:pos x="T4" y="T5"/>
                </a:cxn>
                <a:cxn ang="0">
                  <a:pos x="T6" y="T7"/>
                </a:cxn>
              </a:cxnLst>
              <a:rect l="0" t="0" r="r" b="b"/>
              <a:pathLst>
                <a:path w="111" h="88">
                  <a:moveTo>
                    <a:pt x="7" y="88"/>
                  </a:moveTo>
                  <a:cubicBezTo>
                    <a:pt x="3" y="70"/>
                    <a:pt x="0" y="53"/>
                    <a:pt x="7" y="40"/>
                  </a:cubicBezTo>
                  <a:cubicBezTo>
                    <a:pt x="14" y="27"/>
                    <a:pt x="30" y="15"/>
                    <a:pt x="47" y="8"/>
                  </a:cubicBezTo>
                  <a:cubicBezTo>
                    <a:pt x="64" y="1"/>
                    <a:pt x="100" y="4"/>
                    <a:pt x="111" y="0"/>
                  </a:cubicBez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73" name="Group 303"/>
          <p:cNvGrpSpPr>
            <a:grpSpLocks/>
          </p:cNvGrpSpPr>
          <p:nvPr/>
        </p:nvGrpSpPr>
        <p:grpSpPr bwMode="auto">
          <a:xfrm rot="1313708" flipH="1">
            <a:off x="2240323" y="2438400"/>
            <a:ext cx="161925" cy="323850"/>
            <a:chOff x="1528" y="256"/>
            <a:chExt cx="136" cy="272"/>
          </a:xfrm>
        </p:grpSpPr>
        <p:sp>
          <p:nvSpPr>
            <p:cNvPr id="74" name="AutoShape 304"/>
            <p:cNvSpPr>
              <a:spLocks noChangeArrowheads="1"/>
            </p:cNvSpPr>
            <p:nvPr/>
          </p:nvSpPr>
          <p:spPr bwMode="auto">
            <a:xfrm>
              <a:off x="1532" y="336"/>
              <a:ext cx="72" cy="192"/>
            </a:xfrm>
            <a:prstGeom prst="star16">
              <a:avLst>
                <a:gd name="adj" fmla="val 375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75" name="Freeform 305"/>
            <p:cNvSpPr>
              <a:spLocks/>
            </p:cNvSpPr>
            <p:nvPr/>
          </p:nvSpPr>
          <p:spPr bwMode="auto">
            <a:xfrm>
              <a:off x="1553" y="256"/>
              <a:ext cx="111" cy="88"/>
            </a:xfrm>
            <a:custGeom>
              <a:avLst/>
              <a:gdLst>
                <a:gd name="T0" fmla="*/ 7 w 111"/>
                <a:gd name="T1" fmla="*/ 88 h 88"/>
                <a:gd name="T2" fmla="*/ 7 w 111"/>
                <a:gd name="T3" fmla="*/ 40 h 88"/>
                <a:gd name="T4" fmla="*/ 47 w 111"/>
                <a:gd name="T5" fmla="*/ 8 h 88"/>
                <a:gd name="T6" fmla="*/ 111 w 111"/>
                <a:gd name="T7" fmla="*/ 0 h 88"/>
              </a:gdLst>
              <a:ahLst/>
              <a:cxnLst>
                <a:cxn ang="0">
                  <a:pos x="T0" y="T1"/>
                </a:cxn>
                <a:cxn ang="0">
                  <a:pos x="T2" y="T3"/>
                </a:cxn>
                <a:cxn ang="0">
                  <a:pos x="T4" y="T5"/>
                </a:cxn>
                <a:cxn ang="0">
                  <a:pos x="T6" y="T7"/>
                </a:cxn>
              </a:cxnLst>
              <a:rect l="0" t="0" r="r" b="b"/>
              <a:pathLst>
                <a:path w="111" h="88">
                  <a:moveTo>
                    <a:pt x="7" y="88"/>
                  </a:moveTo>
                  <a:cubicBezTo>
                    <a:pt x="3" y="70"/>
                    <a:pt x="0" y="53"/>
                    <a:pt x="7" y="40"/>
                  </a:cubicBezTo>
                  <a:cubicBezTo>
                    <a:pt x="14" y="27"/>
                    <a:pt x="30" y="15"/>
                    <a:pt x="47" y="8"/>
                  </a:cubicBezTo>
                  <a:cubicBezTo>
                    <a:pt x="64" y="1"/>
                    <a:pt x="100" y="4"/>
                    <a:pt x="111" y="0"/>
                  </a:cubicBez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sp>
        <p:nvSpPr>
          <p:cNvPr id="104" name="TextBox 103"/>
          <p:cNvSpPr txBox="1"/>
          <p:nvPr/>
        </p:nvSpPr>
        <p:spPr>
          <a:xfrm>
            <a:off x="2412798" y="2293083"/>
            <a:ext cx="567784" cy="415498"/>
          </a:xfrm>
          <a:prstGeom prst="rect">
            <a:avLst/>
          </a:prstGeom>
          <a:noFill/>
        </p:spPr>
        <p:txBody>
          <a:bodyPr wrap="none" rtlCol="0">
            <a:spAutoFit/>
          </a:bodyPr>
          <a:lstStyle/>
          <a:p>
            <a:r>
              <a:rPr lang="en-US" sz="2100" b="1" dirty="0"/>
              <a:t>LPS</a:t>
            </a:r>
          </a:p>
        </p:txBody>
      </p:sp>
      <p:sp>
        <p:nvSpPr>
          <p:cNvPr id="105" name="TextBox 104"/>
          <p:cNvSpPr txBox="1"/>
          <p:nvPr/>
        </p:nvSpPr>
        <p:spPr>
          <a:xfrm>
            <a:off x="3583012" y="2637801"/>
            <a:ext cx="699743" cy="461665"/>
          </a:xfrm>
          <a:prstGeom prst="rect">
            <a:avLst/>
          </a:prstGeom>
          <a:noFill/>
        </p:spPr>
        <p:txBody>
          <a:bodyPr wrap="none" rtlCol="0">
            <a:spAutoFit/>
          </a:bodyPr>
          <a:lstStyle/>
          <a:p>
            <a:r>
              <a:rPr lang="en-US" sz="2400" b="1" dirty="0"/>
              <a:t>IECs</a:t>
            </a:r>
          </a:p>
        </p:txBody>
      </p:sp>
      <p:sp>
        <p:nvSpPr>
          <p:cNvPr id="106" name="Curved Right Arrow 105"/>
          <p:cNvSpPr/>
          <p:nvPr/>
        </p:nvSpPr>
        <p:spPr>
          <a:xfrm rot="19980000">
            <a:off x="761757" y="3733196"/>
            <a:ext cx="482756" cy="1234891"/>
          </a:xfrm>
          <a:prstGeom prst="curvedRight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108" name="Curved Right Arrow 107"/>
          <p:cNvSpPr/>
          <p:nvPr/>
        </p:nvSpPr>
        <p:spPr>
          <a:xfrm rot="1200000">
            <a:off x="1460434" y="3495480"/>
            <a:ext cx="482756" cy="1234891"/>
          </a:xfrm>
          <a:prstGeom prst="curvedRight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grpSp>
        <p:nvGrpSpPr>
          <p:cNvPr id="89" name="Group 289"/>
          <p:cNvGrpSpPr>
            <a:grpSpLocks/>
          </p:cNvGrpSpPr>
          <p:nvPr/>
        </p:nvGrpSpPr>
        <p:grpSpPr bwMode="auto">
          <a:xfrm>
            <a:off x="1716642" y="2993005"/>
            <a:ext cx="873206" cy="800100"/>
            <a:chOff x="615" y="1382"/>
            <a:chExt cx="1290" cy="1182"/>
          </a:xfrm>
        </p:grpSpPr>
        <p:grpSp>
          <p:nvGrpSpPr>
            <p:cNvPr id="90" name="Group 273"/>
            <p:cNvGrpSpPr>
              <a:grpSpLocks/>
            </p:cNvGrpSpPr>
            <p:nvPr/>
          </p:nvGrpSpPr>
          <p:grpSpPr bwMode="auto">
            <a:xfrm>
              <a:off x="615" y="1382"/>
              <a:ext cx="1290" cy="1182"/>
              <a:chOff x="1419" y="1292"/>
              <a:chExt cx="1169" cy="1071"/>
            </a:xfrm>
          </p:grpSpPr>
          <p:sp>
            <p:nvSpPr>
              <p:cNvPr id="92" name="Freeform 274"/>
              <p:cNvSpPr>
                <a:spLocks/>
              </p:cNvSpPr>
              <p:nvPr/>
            </p:nvSpPr>
            <p:spPr bwMode="auto">
              <a:xfrm>
                <a:off x="1419" y="1292"/>
                <a:ext cx="1169" cy="1071"/>
              </a:xfrm>
              <a:custGeom>
                <a:avLst/>
                <a:gdLst>
                  <a:gd name="T0" fmla="*/ 981 w 3225"/>
                  <a:gd name="T1" fmla="*/ 404 h 3343"/>
                  <a:gd name="T2" fmla="*/ 997 w 3225"/>
                  <a:gd name="T3" fmla="*/ 572 h 3343"/>
                  <a:gd name="T4" fmla="*/ 1125 w 3225"/>
                  <a:gd name="T5" fmla="*/ 324 h 3343"/>
                  <a:gd name="T6" fmla="*/ 1229 w 3225"/>
                  <a:gd name="T7" fmla="*/ 372 h 3343"/>
                  <a:gd name="T8" fmla="*/ 1261 w 3225"/>
                  <a:gd name="T9" fmla="*/ 396 h 3343"/>
                  <a:gd name="T10" fmla="*/ 1381 w 3225"/>
                  <a:gd name="T11" fmla="*/ 220 h 3343"/>
                  <a:gd name="T12" fmla="*/ 1613 w 3225"/>
                  <a:gd name="T13" fmla="*/ 428 h 3343"/>
                  <a:gd name="T14" fmla="*/ 1693 w 3225"/>
                  <a:gd name="T15" fmla="*/ 52 h 3343"/>
                  <a:gd name="T16" fmla="*/ 1725 w 3225"/>
                  <a:gd name="T17" fmla="*/ 404 h 3343"/>
                  <a:gd name="T18" fmla="*/ 2141 w 3225"/>
                  <a:gd name="T19" fmla="*/ 140 h 3343"/>
                  <a:gd name="T20" fmla="*/ 2141 w 3225"/>
                  <a:gd name="T21" fmla="*/ 260 h 3343"/>
                  <a:gd name="T22" fmla="*/ 2253 w 3225"/>
                  <a:gd name="T23" fmla="*/ 572 h 3343"/>
                  <a:gd name="T24" fmla="*/ 2421 w 3225"/>
                  <a:gd name="T25" fmla="*/ 492 h 3343"/>
                  <a:gd name="T26" fmla="*/ 2541 w 3225"/>
                  <a:gd name="T27" fmla="*/ 780 h 3343"/>
                  <a:gd name="T28" fmla="*/ 2949 w 3225"/>
                  <a:gd name="T29" fmla="*/ 996 h 3343"/>
                  <a:gd name="T30" fmla="*/ 3029 w 3225"/>
                  <a:gd name="T31" fmla="*/ 1132 h 3343"/>
                  <a:gd name="T32" fmla="*/ 2725 w 3225"/>
                  <a:gd name="T33" fmla="*/ 732 h 3343"/>
                  <a:gd name="T34" fmla="*/ 2869 w 3225"/>
                  <a:gd name="T35" fmla="*/ 1116 h 3343"/>
                  <a:gd name="T36" fmla="*/ 2877 w 3225"/>
                  <a:gd name="T37" fmla="*/ 1212 h 3343"/>
                  <a:gd name="T38" fmla="*/ 3125 w 3225"/>
                  <a:gd name="T39" fmla="*/ 1444 h 3343"/>
                  <a:gd name="T40" fmla="*/ 2997 w 3225"/>
                  <a:gd name="T41" fmla="*/ 1668 h 3343"/>
                  <a:gd name="T42" fmla="*/ 3117 w 3225"/>
                  <a:gd name="T43" fmla="*/ 1676 h 3343"/>
                  <a:gd name="T44" fmla="*/ 3037 w 3225"/>
                  <a:gd name="T45" fmla="*/ 2044 h 3343"/>
                  <a:gd name="T46" fmla="*/ 3029 w 3225"/>
                  <a:gd name="T47" fmla="*/ 2124 h 3343"/>
                  <a:gd name="T48" fmla="*/ 2837 w 3225"/>
                  <a:gd name="T49" fmla="*/ 2380 h 3343"/>
                  <a:gd name="T50" fmla="*/ 2989 w 3225"/>
                  <a:gd name="T51" fmla="*/ 2844 h 3343"/>
                  <a:gd name="T52" fmla="*/ 2853 w 3225"/>
                  <a:gd name="T53" fmla="*/ 2476 h 3343"/>
                  <a:gd name="T54" fmla="*/ 2573 w 3225"/>
                  <a:gd name="T55" fmla="*/ 2852 h 3343"/>
                  <a:gd name="T56" fmla="*/ 2389 w 3225"/>
                  <a:gd name="T57" fmla="*/ 2868 h 3343"/>
                  <a:gd name="T58" fmla="*/ 2493 w 3225"/>
                  <a:gd name="T59" fmla="*/ 3204 h 3343"/>
                  <a:gd name="T60" fmla="*/ 2237 w 3225"/>
                  <a:gd name="T61" fmla="*/ 3028 h 3343"/>
                  <a:gd name="T62" fmla="*/ 1965 w 3225"/>
                  <a:gd name="T63" fmla="*/ 3036 h 3343"/>
                  <a:gd name="T64" fmla="*/ 1933 w 3225"/>
                  <a:gd name="T65" fmla="*/ 3044 h 3343"/>
                  <a:gd name="T66" fmla="*/ 1357 w 3225"/>
                  <a:gd name="T67" fmla="*/ 3124 h 3343"/>
                  <a:gd name="T68" fmla="*/ 1437 w 3225"/>
                  <a:gd name="T69" fmla="*/ 3044 h 3343"/>
                  <a:gd name="T70" fmla="*/ 1197 w 3225"/>
                  <a:gd name="T71" fmla="*/ 3332 h 3343"/>
                  <a:gd name="T72" fmla="*/ 1221 w 3225"/>
                  <a:gd name="T73" fmla="*/ 3012 h 3343"/>
                  <a:gd name="T74" fmla="*/ 989 w 3225"/>
                  <a:gd name="T75" fmla="*/ 3020 h 3343"/>
                  <a:gd name="T76" fmla="*/ 829 w 3225"/>
                  <a:gd name="T77" fmla="*/ 2852 h 3343"/>
                  <a:gd name="T78" fmla="*/ 573 w 3225"/>
                  <a:gd name="T79" fmla="*/ 2756 h 3343"/>
                  <a:gd name="T80" fmla="*/ 93 w 3225"/>
                  <a:gd name="T81" fmla="*/ 2644 h 3343"/>
                  <a:gd name="T82" fmla="*/ 101 w 3225"/>
                  <a:gd name="T83" fmla="*/ 2596 h 3343"/>
                  <a:gd name="T84" fmla="*/ 565 w 3225"/>
                  <a:gd name="T85" fmla="*/ 2556 h 3343"/>
                  <a:gd name="T86" fmla="*/ 325 w 3225"/>
                  <a:gd name="T87" fmla="*/ 2428 h 3343"/>
                  <a:gd name="T88" fmla="*/ 125 w 3225"/>
                  <a:gd name="T89" fmla="*/ 2156 h 3343"/>
                  <a:gd name="T90" fmla="*/ 325 w 3225"/>
                  <a:gd name="T91" fmla="*/ 2276 h 3343"/>
                  <a:gd name="T92" fmla="*/ 45 w 3225"/>
                  <a:gd name="T93" fmla="*/ 1756 h 3343"/>
                  <a:gd name="T94" fmla="*/ 221 w 3225"/>
                  <a:gd name="T95" fmla="*/ 1964 h 3343"/>
                  <a:gd name="T96" fmla="*/ 301 w 3225"/>
                  <a:gd name="T97" fmla="*/ 1388 h 3343"/>
                  <a:gd name="T98" fmla="*/ 21 w 3225"/>
                  <a:gd name="T99" fmla="*/ 1124 h 3343"/>
                  <a:gd name="T100" fmla="*/ 325 w 3225"/>
                  <a:gd name="T101" fmla="*/ 1332 h 3343"/>
                  <a:gd name="T102" fmla="*/ 301 w 3225"/>
                  <a:gd name="T103" fmla="*/ 900 h 3343"/>
                  <a:gd name="T104" fmla="*/ 461 w 3225"/>
                  <a:gd name="T105" fmla="*/ 1084 h 3343"/>
                  <a:gd name="T106" fmla="*/ 389 w 3225"/>
                  <a:gd name="T107" fmla="*/ 572 h 3343"/>
                  <a:gd name="T108" fmla="*/ 421 w 3225"/>
                  <a:gd name="T109" fmla="*/ 660 h 3343"/>
                  <a:gd name="T110" fmla="*/ 669 w 3225"/>
                  <a:gd name="T111" fmla="*/ 756 h 3343"/>
                  <a:gd name="T112" fmla="*/ 773 w 3225"/>
                  <a:gd name="T113" fmla="*/ 516 h 3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25" h="3343">
                    <a:moveTo>
                      <a:pt x="869" y="652"/>
                    </a:moveTo>
                    <a:cubicBezTo>
                      <a:pt x="881" y="633"/>
                      <a:pt x="862" y="592"/>
                      <a:pt x="869" y="564"/>
                    </a:cubicBezTo>
                    <a:cubicBezTo>
                      <a:pt x="876" y="536"/>
                      <a:pt x="898" y="511"/>
                      <a:pt x="909" y="484"/>
                    </a:cubicBezTo>
                    <a:cubicBezTo>
                      <a:pt x="920" y="457"/>
                      <a:pt x="921" y="417"/>
                      <a:pt x="933" y="404"/>
                    </a:cubicBezTo>
                    <a:cubicBezTo>
                      <a:pt x="945" y="391"/>
                      <a:pt x="978" y="395"/>
                      <a:pt x="981" y="404"/>
                    </a:cubicBezTo>
                    <a:cubicBezTo>
                      <a:pt x="984" y="413"/>
                      <a:pt x="961" y="441"/>
                      <a:pt x="949" y="460"/>
                    </a:cubicBezTo>
                    <a:cubicBezTo>
                      <a:pt x="937" y="479"/>
                      <a:pt x="916" y="498"/>
                      <a:pt x="909" y="516"/>
                    </a:cubicBezTo>
                    <a:cubicBezTo>
                      <a:pt x="902" y="534"/>
                      <a:pt x="909" y="555"/>
                      <a:pt x="909" y="572"/>
                    </a:cubicBezTo>
                    <a:cubicBezTo>
                      <a:pt x="909" y="589"/>
                      <a:pt x="894" y="620"/>
                      <a:pt x="909" y="620"/>
                    </a:cubicBezTo>
                    <a:cubicBezTo>
                      <a:pt x="924" y="620"/>
                      <a:pt x="973" y="584"/>
                      <a:pt x="997" y="572"/>
                    </a:cubicBezTo>
                    <a:cubicBezTo>
                      <a:pt x="1021" y="560"/>
                      <a:pt x="1044" y="564"/>
                      <a:pt x="1053" y="548"/>
                    </a:cubicBezTo>
                    <a:cubicBezTo>
                      <a:pt x="1062" y="532"/>
                      <a:pt x="1049" y="499"/>
                      <a:pt x="1053" y="476"/>
                    </a:cubicBezTo>
                    <a:cubicBezTo>
                      <a:pt x="1057" y="453"/>
                      <a:pt x="1073" y="437"/>
                      <a:pt x="1077" y="412"/>
                    </a:cubicBezTo>
                    <a:cubicBezTo>
                      <a:pt x="1081" y="387"/>
                      <a:pt x="1069" y="339"/>
                      <a:pt x="1077" y="324"/>
                    </a:cubicBezTo>
                    <a:cubicBezTo>
                      <a:pt x="1085" y="309"/>
                      <a:pt x="1121" y="309"/>
                      <a:pt x="1125" y="324"/>
                    </a:cubicBezTo>
                    <a:cubicBezTo>
                      <a:pt x="1129" y="339"/>
                      <a:pt x="1109" y="383"/>
                      <a:pt x="1101" y="412"/>
                    </a:cubicBezTo>
                    <a:cubicBezTo>
                      <a:pt x="1093" y="441"/>
                      <a:pt x="1064" y="487"/>
                      <a:pt x="1077" y="500"/>
                    </a:cubicBezTo>
                    <a:cubicBezTo>
                      <a:pt x="1090" y="513"/>
                      <a:pt x="1156" y="499"/>
                      <a:pt x="1181" y="492"/>
                    </a:cubicBezTo>
                    <a:cubicBezTo>
                      <a:pt x="1206" y="485"/>
                      <a:pt x="1221" y="480"/>
                      <a:pt x="1229" y="460"/>
                    </a:cubicBezTo>
                    <a:cubicBezTo>
                      <a:pt x="1237" y="440"/>
                      <a:pt x="1228" y="396"/>
                      <a:pt x="1229" y="372"/>
                    </a:cubicBezTo>
                    <a:cubicBezTo>
                      <a:pt x="1230" y="348"/>
                      <a:pt x="1226" y="340"/>
                      <a:pt x="1237" y="316"/>
                    </a:cubicBezTo>
                    <a:cubicBezTo>
                      <a:pt x="1248" y="292"/>
                      <a:pt x="1282" y="233"/>
                      <a:pt x="1293" y="228"/>
                    </a:cubicBezTo>
                    <a:cubicBezTo>
                      <a:pt x="1304" y="223"/>
                      <a:pt x="1306" y="265"/>
                      <a:pt x="1301" y="284"/>
                    </a:cubicBezTo>
                    <a:cubicBezTo>
                      <a:pt x="1296" y="303"/>
                      <a:pt x="1268" y="322"/>
                      <a:pt x="1261" y="340"/>
                    </a:cubicBezTo>
                    <a:cubicBezTo>
                      <a:pt x="1254" y="358"/>
                      <a:pt x="1260" y="379"/>
                      <a:pt x="1261" y="396"/>
                    </a:cubicBezTo>
                    <a:cubicBezTo>
                      <a:pt x="1262" y="413"/>
                      <a:pt x="1242" y="436"/>
                      <a:pt x="1269" y="444"/>
                    </a:cubicBezTo>
                    <a:cubicBezTo>
                      <a:pt x="1296" y="452"/>
                      <a:pt x="1389" y="449"/>
                      <a:pt x="1421" y="444"/>
                    </a:cubicBezTo>
                    <a:cubicBezTo>
                      <a:pt x="1453" y="439"/>
                      <a:pt x="1454" y="433"/>
                      <a:pt x="1461" y="412"/>
                    </a:cubicBezTo>
                    <a:cubicBezTo>
                      <a:pt x="1468" y="391"/>
                      <a:pt x="1474" y="348"/>
                      <a:pt x="1461" y="316"/>
                    </a:cubicBezTo>
                    <a:cubicBezTo>
                      <a:pt x="1448" y="284"/>
                      <a:pt x="1384" y="235"/>
                      <a:pt x="1381" y="220"/>
                    </a:cubicBezTo>
                    <a:cubicBezTo>
                      <a:pt x="1378" y="205"/>
                      <a:pt x="1430" y="216"/>
                      <a:pt x="1445" y="228"/>
                    </a:cubicBezTo>
                    <a:cubicBezTo>
                      <a:pt x="1460" y="240"/>
                      <a:pt x="1461" y="272"/>
                      <a:pt x="1469" y="292"/>
                    </a:cubicBezTo>
                    <a:cubicBezTo>
                      <a:pt x="1477" y="312"/>
                      <a:pt x="1489" y="331"/>
                      <a:pt x="1493" y="348"/>
                    </a:cubicBezTo>
                    <a:cubicBezTo>
                      <a:pt x="1497" y="365"/>
                      <a:pt x="1473" y="383"/>
                      <a:pt x="1493" y="396"/>
                    </a:cubicBezTo>
                    <a:cubicBezTo>
                      <a:pt x="1513" y="409"/>
                      <a:pt x="1578" y="425"/>
                      <a:pt x="1613" y="428"/>
                    </a:cubicBezTo>
                    <a:cubicBezTo>
                      <a:pt x="1648" y="431"/>
                      <a:pt x="1688" y="439"/>
                      <a:pt x="1701" y="412"/>
                    </a:cubicBezTo>
                    <a:cubicBezTo>
                      <a:pt x="1714" y="385"/>
                      <a:pt x="1709" y="329"/>
                      <a:pt x="1693" y="268"/>
                    </a:cubicBezTo>
                    <a:cubicBezTo>
                      <a:pt x="1677" y="207"/>
                      <a:pt x="1610" y="88"/>
                      <a:pt x="1605" y="44"/>
                    </a:cubicBezTo>
                    <a:cubicBezTo>
                      <a:pt x="1600" y="0"/>
                      <a:pt x="1646" y="3"/>
                      <a:pt x="1661" y="4"/>
                    </a:cubicBezTo>
                    <a:cubicBezTo>
                      <a:pt x="1676" y="5"/>
                      <a:pt x="1694" y="35"/>
                      <a:pt x="1693" y="52"/>
                    </a:cubicBezTo>
                    <a:cubicBezTo>
                      <a:pt x="1692" y="69"/>
                      <a:pt x="1650" y="88"/>
                      <a:pt x="1653" y="108"/>
                    </a:cubicBezTo>
                    <a:cubicBezTo>
                      <a:pt x="1656" y="128"/>
                      <a:pt x="1700" y="147"/>
                      <a:pt x="1709" y="172"/>
                    </a:cubicBezTo>
                    <a:cubicBezTo>
                      <a:pt x="1718" y="197"/>
                      <a:pt x="1706" y="233"/>
                      <a:pt x="1709" y="260"/>
                    </a:cubicBezTo>
                    <a:cubicBezTo>
                      <a:pt x="1712" y="287"/>
                      <a:pt x="1722" y="308"/>
                      <a:pt x="1725" y="332"/>
                    </a:cubicBezTo>
                    <a:cubicBezTo>
                      <a:pt x="1728" y="356"/>
                      <a:pt x="1706" y="388"/>
                      <a:pt x="1725" y="404"/>
                    </a:cubicBezTo>
                    <a:cubicBezTo>
                      <a:pt x="1744" y="420"/>
                      <a:pt x="1800" y="417"/>
                      <a:pt x="1837" y="428"/>
                    </a:cubicBezTo>
                    <a:cubicBezTo>
                      <a:pt x="1874" y="439"/>
                      <a:pt x="1905" y="472"/>
                      <a:pt x="1949" y="468"/>
                    </a:cubicBezTo>
                    <a:cubicBezTo>
                      <a:pt x="1993" y="464"/>
                      <a:pt x="2077" y="437"/>
                      <a:pt x="2101" y="404"/>
                    </a:cubicBezTo>
                    <a:cubicBezTo>
                      <a:pt x="2125" y="371"/>
                      <a:pt x="2086" y="312"/>
                      <a:pt x="2093" y="268"/>
                    </a:cubicBezTo>
                    <a:cubicBezTo>
                      <a:pt x="2100" y="224"/>
                      <a:pt x="2104" y="169"/>
                      <a:pt x="2141" y="140"/>
                    </a:cubicBezTo>
                    <a:cubicBezTo>
                      <a:pt x="2178" y="111"/>
                      <a:pt x="2278" y="88"/>
                      <a:pt x="2317" y="92"/>
                    </a:cubicBezTo>
                    <a:cubicBezTo>
                      <a:pt x="2356" y="96"/>
                      <a:pt x="2384" y="141"/>
                      <a:pt x="2373" y="164"/>
                    </a:cubicBezTo>
                    <a:cubicBezTo>
                      <a:pt x="2362" y="187"/>
                      <a:pt x="2288" y="221"/>
                      <a:pt x="2253" y="228"/>
                    </a:cubicBezTo>
                    <a:cubicBezTo>
                      <a:pt x="2218" y="235"/>
                      <a:pt x="2184" y="199"/>
                      <a:pt x="2165" y="204"/>
                    </a:cubicBezTo>
                    <a:cubicBezTo>
                      <a:pt x="2146" y="209"/>
                      <a:pt x="2145" y="232"/>
                      <a:pt x="2141" y="260"/>
                    </a:cubicBezTo>
                    <a:cubicBezTo>
                      <a:pt x="2137" y="288"/>
                      <a:pt x="2146" y="341"/>
                      <a:pt x="2141" y="372"/>
                    </a:cubicBezTo>
                    <a:cubicBezTo>
                      <a:pt x="2136" y="403"/>
                      <a:pt x="2118" y="423"/>
                      <a:pt x="2109" y="444"/>
                    </a:cubicBezTo>
                    <a:cubicBezTo>
                      <a:pt x="2100" y="465"/>
                      <a:pt x="2081" y="485"/>
                      <a:pt x="2085" y="500"/>
                    </a:cubicBezTo>
                    <a:cubicBezTo>
                      <a:pt x="2089" y="515"/>
                      <a:pt x="2105" y="520"/>
                      <a:pt x="2133" y="532"/>
                    </a:cubicBezTo>
                    <a:cubicBezTo>
                      <a:pt x="2161" y="544"/>
                      <a:pt x="2216" y="565"/>
                      <a:pt x="2253" y="572"/>
                    </a:cubicBezTo>
                    <a:cubicBezTo>
                      <a:pt x="2290" y="579"/>
                      <a:pt x="2330" y="593"/>
                      <a:pt x="2357" y="572"/>
                    </a:cubicBezTo>
                    <a:cubicBezTo>
                      <a:pt x="2384" y="551"/>
                      <a:pt x="2389" y="463"/>
                      <a:pt x="2413" y="444"/>
                    </a:cubicBezTo>
                    <a:cubicBezTo>
                      <a:pt x="2437" y="425"/>
                      <a:pt x="2489" y="448"/>
                      <a:pt x="2501" y="460"/>
                    </a:cubicBezTo>
                    <a:cubicBezTo>
                      <a:pt x="2513" y="472"/>
                      <a:pt x="2498" y="511"/>
                      <a:pt x="2485" y="516"/>
                    </a:cubicBezTo>
                    <a:cubicBezTo>
                      <a:pt x="2472" y="521"/>
                      <a:pt x="2434" y="488"/>
                      <a:pt x="2421" y="492"/>
                    </a:cubicBezTo>
                    <a:cubicBezTo>
                      <a:pt x="2408" y="496"/>
                      <a:pt x="2412" y="523"/>
                      <a:pt x="2405" y="540"/>
                    </a:cubicBezTo>
                    <a:cubicBezTo>
                      <a:pt x="2398" y="557"/>
                      <a:pt x="2389" y="577"/>
                      <a:pt x="2381" y="596"/>
                    </a:cubicBezTo>
                    <a:cubicBezTo>
                      <a:pt x="2373" y="615"/>
                      <a:pt x="2345" y="635"/>
                      <a:pt x="2357" y="652"/>
                    </a:cubicBezTo>
                    <a:cubicBezTo>
                      <a:pt x="2369" y="669"/>
                      <a:pt x="2422" y="679"/>
                      <a:pt x="2453" y="700"/>
                    </a:cubicBezTo>
                    <a:cubicBezTo>
                      <a:pt x="2484" y="721"/>
                      <a:pt x="2506" y="767"/>
                      <a:pt x="2541" y="780"/>
                    </a:cubicBezTo>
                    <a:cubicBezTo>
                      <a:pt x="2576" y="793"/>
                      <a:pt x="2632" y="796"/>
                      <a:pt x="2661" y="780"/>
                    </a:cubicBezTo>
                    <a:cubicBezTo>
                      <a:pt x="2690" y="764"/>
                      <a:pt x="2680" y="688"/>
                      <a:pt x="2717" y="684"/>
                    </a:cubicBezTo>
                    <a:cubicBezTo>
                      <a:pt x="2754" y="680"/>
                      <a:pt x="2848" y="733"/>
                      <a:pt x="2885" y="756"/>
                    </a:cubicBezTo>
                    <a:cubicBezTo>
                      <a:pt x="2922" y="779"/>
                      <a:pt x="2930" y="780"/>
                      <a:pt x="2941" y="820"/>
                    </a:cubicBezTo>
                    <a:cubicBezTo>
                      <a:pt x="2952" y="860"/>
                      <a:pt x="2934" y="953"/>
                      <a:pt x="2949" y="996"/>
                    </a:cubicBezTo>
                    <a:cubicBezTo>
                      <a:pt x="2964" y="1039"/>
                      <a:pt x="2996" y="1076"/>
                      <a:pt x="3029" y="1076"/>
                    </a:cubicBezTo>
                    <a:cubicBezTo>
                      <a:pt x="3062" y="1076"/>
                      <a:pt x="3128" y="999"/>
                      <a:pt x="3149" y="996"/>
                    </a:cubicBezTo>
                    <a:cubicBezTo>
                      <a:pt x="3170" y="993"/>
                      <a:pt x="3161" y="1040"/>
                      <a:pt x="3157" y="1060"/>
                    </a:cubicBezTo>
                    <a:cubicBezTo>
                      <a:pt x="3153" y="1080"/>
                      <a:pt x="3146" y="1104"/>
                      <a:pt x="3125" y="1116"/>
                    </a:cubicBezTo>
                    <a:cubicBezTo>
                      <a:pt x="3104" y="1128"/>
                      <a:pt x="3056" y="1140"/>
                      <a:pt x="3029" y="1132"/>
                    </a:cubicBezTo>
                    <a:cubicBezTo>
                      <a:pt x="3002" y="1124"/>
                      <a:pt x="2986" y="1105"/>
                      <a:pt x="2965" y="1068"/>
                    </a:cubicBezTo>
                    <a:cubicBezTo>
                      <a:pt x="2944" y="1031"/>
                      <a:pt x="2909" y="951"/>
                      <a:pt x="2901" y="908"/>
                    </a:cubicBezTo>
                    <a:cubicBezTo>
                      <a:pt x="2893" y="865"/>
                      <a:pt x="2933" y="837"/>
                      <a:pt x="2917" y="812"/>
                    </a:cubicBezTo>
                    <a:cubicBezTo>
                      <a:pt x="2901" y="787"/>
                      <a:pt x="2837" y="769"/>
                      <a:pt x="2805" y="756"/>
                    </a:cubicBezTo>
                    <a:cubicBezTo>
                      <a:pt x="2773" y="743"/>
                      <a:pt x="2746" y="720"/>
                      <a:pt x="2725" y="732"/>
                    </a:cubicBezTo>
                    <a:cubicBezTo>
                      <a:pt x="2704" y="744"/>
                      <a:pt x="2694" y="807"/>
                      <a:pt x="2677" y="828"/>
                    </a:cubicBezTo>
                    <a:cubicBezTo>
                      <a:pt x="2660" y="849"/>
                      <a:pt x="2612" y="833"/>
                      <a:pt x="2621" y="860"/>
                    </a:cubicBezTo>
                    <a:cubicBezTo>
                      <a:pt x="2630" y="887"/>
                      <a:pt x="2700" y="944"/>
                      <a:pt x="2733" y="988"/>
                    </a:cubicBezTo>
                    <a:cubicBezTo>
                      <a:pt x="2766" y="1032"/>
                      <a:pt x="2798" y="1103"/>
                      <a:pt x="2821" y="1124"/>
                    </a:cubicBezTo>
                    <a:cubicBezTo>
                      <a:pt x="2844" y="1145"/>
                      <a:pt x="2850" y="1117"/>
                      <a:pt x="2869" y="1116"/>
                    </a:cubicBezTo>
                    <a:cubicBezTo>
                      <a:pt x="2888" y="1115"/>
                      <a:pt x="2916" y="1111"/>
                      <a:pt x="2933" y="1116"/>
                    </a:cubicBezTo>
                    <a:cubicBezTo>
                      <a:pt x="2950" y="1121"/>
                      <a:pt x="2970" y="1136"/>
                      <a:pt x="2973" y="1148"/>
                    </a:cubicBezTo>
                    <a:cubicBezTo>
                      <a:pt x="2976" y="1160"/>
                      <a:pt x="2961" y="1188"/>
                      <a:pt x="2949" y="1188"/>
                    </a:cubicBezTo>
                    <a:cubicBezTo>
                      <a:pt x="2937" y="1188"/>
                      <a:pt x="2913" y="1144"/>
                      <a:pt x="2901" y="1148"/>
                    </a:cubicBezTo>
                    <a:cubicBezTo>
                      <a:pt x="2889" y="1152"/>
                      <a:pt x="2874" y="1187"/>
                      <a:pt x="2877" y="1212"/>
                    </a:cubicBezTo>
                    <a:cubicBezTo>
                      <a:pt x="2880" y="1237"/>
                      <a:pt x="2902" y="1269"/>
                      <a:pt x="2917" y="1300"/>
                    </a:cubicBezTo>
                    <a:cubicBezTo>
                      <a:pt x="2932" y="1331"/>
                      <a:pt x="2942" y="1385"/>
                      <a:pt x="2965" y="1396"/>
                    </a:cubicBezTo>
                    <a:cubicBezTo>
                      <a:pt x="2988" y="1407"/>
                      <a:pt x="3012" y="1367"/>
                      <a:pt x="3053" y="1364"/>
                    </a:cubicBezTo>
                    <a:cubicBezTo>
                      <a:pt x="3094" y="1361"/>
                      <a:pt x="3201" y="1367"/>
                      <a:pt x="3213" y="1380"/>
                    </a:cubicBezTo>
                    <a:cubicBezTo>
                      <a:pt x="3225" y="1393"/>
                      <a:pt x="3148" y="1441"/>
                      <a:pt x="3125" y="1444"/>
                    </a:cubicBezTo>
                    <a:cubicBezTo>
                      <a:pt x="3102" y="1447"/>
                      <a:pt x="3093" y="1404"/>
                      <a:pt x="3077" y="1396"/>
                    </a:cubicBezTo>
                    <a:cubicBezTo>
                      <a:pt x="3061" y="1388"/>
                      <a:pt x="3046" y="1385"/>
                      <a:pt x="3029" y="1396"/>
                    </a:cubicBezTo>
                    <a:cubicBezTo>
                      <a:pt x="3012" y="1407"/>
                      <a:pt x="2982" y="1428"/>
                      <a:pt x="2973" y="1460"/>
                    </a:cubicBezTo>
                    <a:cubicBezTo>
                      <a:pt x="2964" y="1492"/>
                      <a:pt x="2969" y="1553"/>
                      <a:pt x="2973" y="1588"/>
                    </a:cubicBezTo>
                    <a:cubicBezTo>
                      <a:pt x="2977" y="1623"/>
                      <a:pt x="2973" y="1656"/>
                      <a:pt x="2997" y="1668"/>
                    </a:cubicBezTo>
                    <a:cubicBezTo>
                      <a:pt x="3021" y="1680"/>
                      <a:pt x="3085" y="1651"/>
                      <a:pt x="3117" y="1660"/>
                    </a:cubicBezTo>
                    <a:cubicBezTo>
                      <a:pt x="3149" y="1669"/>
                      <a:pt x="3182" y="1707"/>
                      <a:pt x="3189" y="1724"/>
                    </a:cubicBezTo>
                    <a:cubicBezTo>
                      <a:pt x="3196" y="1741"/>
                      <a:pt x="3165" y="1765"/>
                      <a:pt x="3157" y="1764"/>
                    </a:cubicBezTo>
                    <a:cubicBezTo>
                      <a:pt x="3149" y="1763"/>
                      <a:pt x="3148" y="1731"/>
                      <a:pt x="3141" y="1716"/>
                    </a:cubicBezTo>
                    <a:cubicBezTo>
                      <a:pt x="3134" y="1701"/>
                      <a:pt x="3132" y="1681"/>
                      <a:pt x="3117" y="1676"/>
                    </a:cubicBezTo>
                    <a:cubicBezTo>
                      <a:pt x="3102" y="1671"/>
                      <a:pt x="3073" y="1680"/>
                      <a:pt x="3053" y="1684"/>
                    </a:cubicBezTo>
                    <a:cubicBezTo>
                      <a:pt x="3033" y="1688"/>
                      <a:pt x="3008" y="1681"/>
                      <a:pt x="2997" y="1700"/>
                    </a:cubicBezTo>
                    <a:cubicBezTo>
                      <a:pt x="2986" y="1719"/>
                      <a:pt x="2992" y="1753"/>
                      <a:pt x="2989" y="1796"/>
                    </a:cubicBezTo>
                    <a:cubicBezTo>
                      <a:pt x="2986" y="1839"/>
                      <a:pt x="2973" y="1915"/>
                      <a:pt x="2981" y="1956"/>
                    </a:cubicBezTo>
                    <a:cubicBezTo>
                      <a:pt x="2989" y="1997"/>
                      <a:pt x="3026" y="2007"/>
                      <a:pt x="3037" y="2044"/>
                    </a:cubicBezTo>
                    <a:cubicBezTo>
                      <a:pt x="3048" y="2081"/>
                      <a:pt x="3053" y="2136"/>
                      <a:pt x="3045" y="2180"/>
                    </a:cubicBezTo>
                    <a:cubicBezTo>
                      <a:pt x="3037" y="2224"/>
                      <a:pt x="3005" y="2292"/>
                      <a:pt x="2989" y="2308"/>
                    </a:cubicBezTo>
                    <a:cubicBezTo>
                      <a:pt x="2973" y="2324"/>
                      <a:pt x="2945" y="2291"/>
                      <a:pt x="2949" y="2276"/>
                    </a:cubicBezTo>
                    <a:cubicBezTo>
                      <a:pt x="2953" y="2261"/>
                      <a:pt x="3000" y="2245"/>
                      <a:pt x="3013" y="2220"/>
                    </a:cubicBezTo>
                    <a:cubicBezTo>
                      <a:pt x="3026" y="2195"/>
                      <a:pt x="3029" y="2152"/>
                      <a:pt x="3029" y="2124"/>
                    </a:cubicBezTo>
                    <a:cubicBezTo>
                      <a:pt x="3029" y="2096"/>
                      <a:pt x="3024" y="2071"/>
                      <a:pt x="3013" y="2052"/>
                    </a:cubicBezTo>
                    <a:cubicBezTo>
                      <a:pt x="3002" y="2033"/>
                      <a:pt x="2978" y="1992"/>
                      <a:pt x="2965" y="2012"/>
                    </a:cubicBezTo>
                    <a:cubicBezTo>
                      <a:pt x="2952" y="2032"/>
                      <a:pt x="2948" y="2127"/>
                      <a:pt x="2933" y="2172"/>
                    </a:cubicBezTo>
                    <a:cubicBezTo>
                      <a:pt x="2918" y="2217"/>
                      <a:pt x="2893" y="2249"/>
                      <a:pt x="2877" y="2284"/>
                    </a:cubicBezTo>
                    <a:cubicBezTo>
                      <a:pt x="2861" y="2319"/>
                      <a:pt x="2834" y="2349"/>
                      <a:pt x="2837" y="2380"/>
                    </a:cubicBezTo>
                    <a:cubicBezTo>
                      <a:pt x="2840" y="2411"/>
                      <a:pt x="2853" y="2393"/>
                      <a:pt x="2893" y="2468"/>
                    </a:cubicBezTo>
                    <a:cubicBezTo>
                      <a:pt x="2933" y="2543"/>
                      <a:pt x="3065" y="2753"/>
                      <a:pt x="3077" y="2828"/>
                    </a:cubicBezTo>
                    <a:cubicBezTo>
                      <a:pt x="3089" y="2903"/>
                      <a:pt x="2993" y="2919"/>
                      <a:pt x="2965" y="2916"/>
                    </a:cubicBezTo>
                    <a:cubicBezTo>
                      <a:pt x="2937" y="2913"/>
                      <a:pt x="2905" y="2824"/>
                      <a:pt x="2909" y="2812"/>
                    </a:cubicBezTo>
                    <a:cubicBezTo>
                      <a:pt x="2913" y="2800"/>
                      <a:pt x="2968" y="2837"/>
                      <a:pt x="2989" y="2844"/>
                    </a:cubicBezTo>
                    <a:cubicBezTo>
                      <a:pt x="3010" y="2851"/>
                      <a:pt x="3032" y="2869"/>
                      <a:pt x="3037" y="2852"/>
                    </a:cubicBezTo>
                    <a:cubicBezTo>
                      <a:pt x="3042" y="2835"/>
                      <a:pt x="3034" y="2773"/>
                      <a:pt x="3021" y="2740"/>
                    </a:cubicBezTo>
                    <a:cubicBezTo>
                      <a:pt x="3008" y="2707"/>
                      <a:pt x="2977" y="2687"/>
                      <a:pt x="2957" y="2652"/>
                    </a:cubicBezTo>
                    <a:cubicBezTo>
                      <a:pt x="2937" y="2617"/>
                      <a:pt x="2918" y="2561"/>
                      <a:pt x="2901" y="2532"/>
                    </a:cubicBezTo>
                    <a:cubicBezTo>
                      <a:pt x="2884" y="2503"/>
                      <a:pt x="2870" y="2496"/>
                      <a:pt x="2853" y="2476"/>
                    </a:cubicBezTo>
                    <a:cubicBezTo>
                      <a:pt x="2836" y="2456"/>
                      <a:pt x="2822" y="2395"/>
                      <a:pt x="2797" y="2412"/>
                    </a:cubicBezTo>
                    <a:cubicBezTo>
                      <a:pt x="2772" y="2429"/>
                      <a:pt x="2728" y="2541"/>
                      <a:pt x="2701" y="2580"/>
                    </a:cubicBezTo>
                    <a:cubicBezTo>
                      <a:pt x="2674" y="2619"/>
                      <a:pt x="2648" y="2617"/>
                      <a:pt x="2637" y="2644"/>
                    </a:cubicBezTo>
                    <a:cubicBezTo>
                      <a:pt x="2626" y="2671"/>
                      <a:pt x="2648" y="2705"/>
                      <a:pt x="2637" y="2740"/>
                    </a:cubicBezTo>
                    <a:cubicBezTo>
                      <a:pt x="2626" y="2775"/>
                      <a:pt x="2590" y="2839"/>
                      <a:pt x="2573" y="2852"/>
                    </a:cubicBezTo>
                    <a:cubicBezTo>
                      <a:pt x="2556" y="2865"/>
                      <a:pt x="2534" y="2832"/>
                      <a:pt x="2533" y="2820"/>
                    </a:cubicBezTo>
                    <a:cubicBezTo>
                      <a:pt x="2532" y="2808"/>
                      <a:pt x="2552" y="2800"/>
                      <a:pt x="2565" y="2780"/>
                    </a:cubicBezTo>
                    <a:cubicBezTo>
                      <a:pt x="2578" y="2760"/>
                      <a:pt x="2630" y="2697"/>
                      <a:pt x="2613" y="2700"/>
                    </a:cubicBezTo>
                    <a:cubicBezTo>
                      <a:pt x="2596" y="2703"/>
                      <a:pt x="2498" y="2768"/>
                      <a:pt x="2461" y="2796"/>
                    </a:cubicBezTo>
                    <a:cubicBezTo>
                      <a:pt x="2424" y="2824"/>
                      <a:pt x="2401" y="2836"/>
                      <a:pt x="2389" y="2868"/>
                    </a:cubicBezTo>
                    <a:cubicBezTo>
                      <a:pt x="2377" y="2900"/>
                      <a:pt x="2370" y="2940"/>
                      <a:pt x="2389" y="2988"/>
                    </a:cubicBezTo>
                    <a:cubicBezTo>
                      <a:pt x="2408" y="3036"/>
                      <a:pt x="2468" y="3136"/>
                      <a:pt x="2501" y="3156"/>
                    </a:cubicBezTo>
                    <a:cubicBezTo>
                      <a:pt x="2534" y="3176"/>
                      <a:pt x="2578" y="3105"/>
                      <a:pt x="2589" y="3108"/>
                    </a:cubicBezTo>
                    <a:cubicBezTo>
                      <a:pt x="2600" y="3111"/>
                      <a:pt x="2581" y="3156"/>
                      <a:pt x="2565" y="3172"/>
                    </a:cubicBezTo>
                    <a:cubicBezTo>
                      <a:pt x="2549" y="3188"/>
                      <a:pt x="2518" y="3215"/>
                      <a:pt x="2493" y="3204"/>
                    </a:cubicBezTo>
                    <a:cubicBezTo>
                      <a:pt x="2468" y="3193"/>
                      <a:pt x="2436" y="3143"/>
                      <a:pt x="2413" y="3108"/>
                    </a:cubicBezTo>
                    <a:cubicBezTo>
                      <a:pt x="2390" y="3073"/>
                      <a:pt x="2368" y="3034"/>
                      <a:pt x="2357" y="2996"/>
                    </a:cubicBezTo>
                    <a:cubicBezTo>
                      <a:pt x="2346" y="2958"/>
                      <a:pt x="2373" y="2887"/>
                      <a:pt x="2349" y="2876"/>
                    </a:cubicBezTo>
                    <a:cubicBezTo>
                      <a:pt x="2325" y="2865"/>
                      <a:pt x="2232" y="2907"/>
                      <a:pt x="2213" y="2932"/>
                    </a:cubicBezTo>
                    <a:cubicBezTo>
                      <a:pt x="2194" y="2957"/>
                      <a:pt x="2245" y="3000"/>
                      <a:pt x="2237" y="3028"/>
                    </a:cubicBezTo>
                    <a:cubicBezTo>
                      <a:pt x="2229" y="3056"/>
                      <a:pt x="2172" y="3101"/>
                      <a:pt x="2165" y="3100"/>
                    </a:cubicBezTo>
                    <a:cubicBezTo>
                      <a:pt x="2158" y="3099"/>
                      <a:pt x="2192" y="3041"/>
                      <a:pt x="2197" y="3020"/>
                    </a:cubicBezTo>
                    <a:cubicBezTo>
                      <a:pt x="2202" y="2999"/>
                      <a:pt x="2224" y="2976"/>
                      <a:pt x="2197" y="2972"/>
                    </a:cubicBezTo>
                    <a:cubicBezTo>
                      <a:pt x="2170" y="2968"/>
                      <a:pt x="2075" y="2985"/>
                      <a:pt x="2037" y="2996"/>
                    </a:cubicBezTo>
                    <a:cubicBezTo>
                      <a:pt x="1999" y="3007"/>
                      <a:pt x="1978" y="3008"/>
                      <a:pt x="1965" y="3036"/>
                    </a:cubicBezTo>
                    <a:cubicBezTo>
                      <a:pt x="1952" y="3064"/>
                      <a:pt x="1974" y="3137"/>
                      <a:pt x="1957" y="3164"/>
                    </a:cubicBezTo>
                    <a:cubicBezTo>
                      <a:pt x="1940" y="3191"/>
                      <a:pt x="1869" y="3199"/>
                      <a:pt x="1861" y="3196"/>
                    </a:cubicBezTo>
                    <a:cubicBezTo>
                      <a:pt x="1853" y="3193"/>
                      <a:pt x="1897" y="3164"/>
                      <a:pt x="1909" y="3148"/>
                    </a:cubicBezTo>
                    <a:cubicBezTo>
                      <a:pt x="1921" y="3132"/>
                      <a:pt x="1929" y="3117"/>
                      <a:pt x="1933" y="3100"/>
                    </a:cubicBezTo>
                    <a:cubicBezTo>
                      <a:pt x="1937" y="3083"/>
                      <a:pt x="1964" y="3052"/>
                      <a:pt x="1933" y="3044"/>
                    </a:cubicBezTo>
                    <a:cubicBezTo>
                      <a:pt x="1902" y="3036"/>
                      <a:pt x="1797" y="3043"/>
                      <a:pt x="1749" y="3052"/>
                    </a:cubicBezTo>
                    <a:cubicBezTo>
                      <a:pt x="1701" y="3061"/>
                      <a:pt x="1677" y="3077"/>
                      <a:pt x="1645" y="3100"/>
                    </a:cubicBezTo>
                    <a:cubicBezTo>
                      <a:pt x="1613" y="3123"/>
                      <a:pt x="1602" y="3173"/>
                      <a:pt x="1557" y="3188"/>
                    </a:cubicBezTo>
                    <a:cubicBezTo>
                      <a:pt x="1512" y="3203"/>
                      <a:pt x="1406" y="3199"/>
                      <a:pt x="1373" y="3188"/>
                    </a:cubicBezTo>
                    <a:cubicBezTo>
                      <a:pt x="1340" y="3177"/>
                      <a:pt x="1349" y="3131"/>
                      <a:pt x="1357" y="3124"/>
                    </a:cubicBezTo>
                    <a:cubicBezTo>
                      <a:pt x="1365" y="3117"/>
                      <a:pt x="1396" y="3143"/>
                      <a:pt x="1421" y="3148"/>
                    </a:cubicBezTo>
                    <a:cubicBezTo>
                      <a:pt x="1446" y="3153"/>
                      <a:pt x="1484" y="3160"/>
                      <a:pt x="1509" y="3156"/>
                    </a:cubicBezTo>
                    <a:cubicBezTo>
                      <a:pt x="1534" y="3152"/>
                      <a:pt x="1557" y="3137"/>
                      <a:pt x="1573" y="3124"/>
                    </a:cubicBezTo>
                    <a:cubicBezTo>
                      <a:pt x="1589" y="3111"/>
                      <a:pt x="1628" y="3089"/>
                      <a:pt x="1605" y="3076"/>
                    </a:cubicBezTo>
                    <a:cubicBezTo>
                      <a:pt x="1582" y="3063"/>
                      <a:pt x="1490" y="3051"/>
                      <a:pt x="1437" y="3044"/>
                    </a:cubicBezTo>
                    <a:cubicBezTo>
                      <a:pt x="1384" y="3037"/>
                      <a:pt x="1328" y="3024"/>
                      <a:pt x="1285" y="3036"/>
                    </a:cubicBezTo>
                    <a:cubicBezTo>
                      <a:pt x="1242" y="3048"/>
                      <a:pt x="1188" y="3087"/>
                      <a:pt x="1181" y="3116"/>
                    </a:cubicBezTo>
                    <a:cubicBezTo>
                      <a:pt x="1174" y="3145"/>
                      <a:pt x="1234" y="3180"/>
                      <a:pt x="1245" y="3212"/>
                    </a:cubicBezTo>
                    <a:cubicBezTo>
                      <a:pt x="1256" y="3244"/>
                      <a:pt x="1253" y="3288"/>
                      <a:pt x="1245" y="3308"/>
                    </a:cubicBezTo>
                    <a:cubicBezTo>
                      <a:pt x="1237" y="3328"/>
                      <a:pt x="1205" y="3343"/>
                      <a:pt x="1197" y="3332"/>
                    </a:cubicBezTo>
                    <a:cubicBezTo>
                      <a:pt x="1189" y="3321"/>
                      <a:pt x="1201" y="3271"/>
                      <a:pt x="1197" y="3244"/>
                    </a:cubicBezTo>
                    <a:cubicBezTo>
                      <a:pt x="1193" y="3217"/>
                      <a:pt x="1184" y="3196"/>
                      <a:pt x="1173" y="3172"/>
                    </a:cubicBezTo>
                    <a:cubicBezTo>
                      <a:pt x="1162" y="3148"/>
                      <a:pt x="1132" y="3123"/>
                      <a:pt x="1133" y="3100"/>
                    </a:cubicBezTo>
                    <a:cubicBezTo>
                      <a:pt x="1134" y="3077"/>
                      <a:pt x="1166" y="3051"/>
                      <a:pt x="1181" y="3036"/>
                    </a:cubicBezTo>
                    <a:cubicBezTo>
                      <a:pt x="1196" y="3021"/>
                      <a:pt x="1247" y="3028"/>
                      <a:pt x="1221" y="3012"/>
                    </a:cubicBezTo>
                    <a:cubicBezTo>
                      <a:pt x="1195" y="2996"/>
                      <a:pt x="1080" y="2967"/>
                      <a:pt x="1021" y="2940"/>
                    </a:cubicBezTo>
                    <a:cubicBezTo>
                      <a:pt x="962" y="2913"/>
                      <a:pt x="889" y="2857"/>
                      <a:pt x="869" y="2852"/>
                    </a:cubicBezTo>
                    <a:cubicBezTo>
                      <a:pt x="849" y="2847"/>
                      <a:pt x="896" y="2877"/>
                      <a:pt x="901" y="2908"/>
                    </a:cubicBezTo>
                    <a:cubicBezTo>
                      <a:pt x="906" y="2939"/>
                      <a:pt x="886" y="3017"/>
                      <a:pt x="901" y="3036"/>
                    </a:cubicBezTo>
                    <a:cubicBezTo>
                      <a:pt x="916" y="3055"/>
                      <a:pt x="981" y="3011"/>
                      <a:pt x="989" y="3020"/>
                    </a:cubicBezTo>
                    <a:cubicBezTo>
                      <a:pt x="997" y="3029"/>
                      <a:pt x="969" y="3087"/>
                      <a:pt x="949" y="3092"/>
                    </a:cubicBezTo>
                    <a:cubicBezTo>
                      <a:pt x="929" y="3097"/>
                      <a:pt x="885" y="3068"/>
                      <a:pt x="869" y="3052"/>
                    </a:cubicBezTo>
                    <a:cubicBezTo>
                      <a:pt x="853" y="3036"/>
                      <a:pt x="854" y="3020"/>
                      <a:pt x="853" y="2996"/>
                    </a:cubicBezTo>
                    <a:cubicBezTo>
                      <a:pt x="852" y="2972"/>
                      <a:pt x="865" y="2932"/>
                      <a:pt x="861" y="2908"/>
                    </a:cubicBezTo>
                    <a:cubicBezTo>
                      <a:pt x="857" y="2884"/>
                      <a:pt x="852" y="2880"/>
                      <a:pt x="829" y="2852"/>
                    </a:cubicBezTo>
                    <a:cubicBezTo>
                      <a:pt x="806" y="2824"/>
                      <a:pt x="756" y="2752"/>
                      <a:pt x="725" y="2740"/>
                    </a:cubicBezTo>
                    <a:cubicBezTo>
                      <a:pt x="694" y="2728"/>
                      <a:pt x="686" y="2773"/>
                      <a:pt x="645" y="2780"/>
                    </a:cubicBezTo>
                    <a:cubicBezTo>
                      <a:pt x="604" y="2787"/>
                      <a:pt x="505" y="2791"/>
                      <a:pt x="477" y="2780"/>
                    </a:cubicBezTo>
                    <a:cubicBezTo>
                      <a:pt x="449" y="2769"/>
                      <a:pt x="461" y="2720"/>
                      <a:pt x="477" y="2716"/>
                    </a:cubicBezTo>
                    <a:cubicBezTo>
                      <a:pt x="493" y="2712"/>
                      <a:pt x="548" y="2749"/>
                      <a:pt x="573" y="2756"/>
                    </a:cubicBezTo>
                    <a:cubicBezTo>
                      <a:pt x="598" y="2763"/>
                      <a:pt x="613" y="2763"/>
                      <a:pt x="629" y="2756"/>
                    </a:cubicBezTo>
                    <a:cubicBezTo>
                      <a:pt x="645" y="2749"/>
                      <a:pt x="680" y="2741"/>
                      <a:pt x="669" y="2716"/>
                    </a:cubicBezTo>
                    <a:cubicBezTo>
                      <a:pt x="658" y="2691"/>
                      <a:pt x="608" y="2620"/>
                      <a:pt x="565" y="2604"/>
                    </a:cubicBezTo>
                    <a:cubicBezTo>
                      <a:pt x="522" y="2588"/>
                      <a:pt x="492" y="2613"/>
                      <a:pt x="413" y="2620"/>
                    </a:cubicBezTo>
                    <a:cubicBezTo>
                      <a:pt x="334" y="2627"/>
                      <a:pt x="146" y="2657"/>
                      <a:pt x="93" y="2644"/>
                    </a:cubicBezTo>
                    <a:cubicBezTo>
                      <a:pt x="40" y="2631"/>
                      <a:pt x="93" y="2581"/>
                      <a:pt x="93" y="2540"/>
                    </a:cubicBezTo>
                    <a:cubicBezTo>
                      <a:pt x="93" y="2499"/>
                      <a:pt x="86" y="2411"/>
                      <a:pt x="93" y="2396"/>
                    </a:cubicBezTo>
                    <a:cubicBezTo>
                      <a:pt x="100" y="2381"/>
                      <a:pt x="126" y="2428"/>
                      <a:pt x="133" y="2452"/>
                    </a:cubicBezTo>
                    <a:cubicBezTo>
                      <a:pt x="140" y="2476"/>
                      <a:pt x="138" y="2516"/>
                      <a:pt x="133" y="2540"/>
                    </a:cubicBezTo>
                    <a:cubicBezTo>
                      <a:pt x="128" y="2564"/>
                      <a:pt x="84" y="2581"/>
                      <a:pt x="101" y="2596"/>
                    </a:cubicBezTo>
                    <a:cubicBezTo>
                      <a:pt x="118" y="2611"/>
                      <a:pt x="197" y="2627"/>
                      <a:pt x="237" y="2628"/>
                    </a:cubicBezTo>
                    <a:cubicBezTo>
                      <a:pt x="277" y="2629"/>
                      <a:pt x="308" y="2615"/>
                      <a:pt x="341" y="2604"/>
                    </a:cubicBezTo>
                    <a:cubicBezTo>
                      <a:pt x="374" y="2593"/>
                      <a:pt x="408" y="2571"/>
                      <a:pt x="437" y="2564"/>
                    </a:cubicBezTo>
                    <a:cubicBezTo>
                      <a:pt x="466" y="2557"/>
                      <a:pt x="496" y="2565"/>
                      <a:pt x="517" y="2564"/>
                    </a:cubicBezTo>
                    <a:cubicBezTo>
                      <a:pt x="538" y="2563"/>
                      <a:pt x="576" y="2576"/>
                      <a:pt x="565" y="2556"/>
                    </a:cubicBezTo>
                    <a:cubicBezTo>
                      <a:pt x="554" y="2536"/>
                      <a:pt x="482" y="2467"/>
                      <a:pt x="453" y="2444"/>
                    </a:cubicBezTo>
                    <a:cubicBezTo>
                      <a:pt x="424" y="2421"/>
                      <a:pt x="414" y="2415"/>
                      <a:pt x="389" y="2420"/>
                    </a:cubicBezTo>
                    <a:cubicBezTo>
                      <a:pt x="364" y="2425"/>
                      <a:pt x="322" y="2475"/>
                      <a:pt x="301" y="2476"/>
                    </a:cubicBezTo>
                    <a:cubicBezTo>
                      <a:pt x="280" y="2477"/>
                      <a:pt x="257" y="2436"/>
                      <a:pt x="261" y="2428"/>
                    </a:cubicBezTo>
                    <a:cubicBezTo>
                      <a:pt x="265" y="2420"/>
                      <a:pt x="308" y="2433"/>
                      <a:pt x="325" y="2428"/>
                    </a:cubicBezTo>
                    <a:cubicBezTo>
                      <a:pt x="342" y="2423"/>
                      <a:pt x="353" y="2408"/>
                      <a:pt x="365" y="2396"/>
                    </a:cubicBezTo>
                    <a:cubicBezTo>
                      <a:pt x="377" y="2384"/>
                      <a:pt x="398" y="2373"/>
                      <a:pt x="397" y="2356"/>
                    </a:cubicBezTo>
                    <a:cubicBezTo>
                      <a:pt x="396" y="2339"/>
                      <a:pt x="392" y="2305"/>
                      <a:pt x="357" y="2292"/>
                    </a:cubicBezTo>
                    <a:cubicBezTo>
                      <a:pt x="322" y="2279"/>
                      <a:pt x="228" y="2299"/>
                      <a:pt x="189" y="2276"/>
                    </a:cubicBezTo>
                    <a:cubicBezTo>
                      <a:pt x="150" y="2253"/>
                      <a:pt x="133" y="2184"/>
                      <a:pt x="125" y="2156"/>
                    </a:cubicBezTo>
                    <a:cubicBezTo>
                      <a:pt x="117" y="2128"/>
                      <a:pt x="132" y="2104"/>
                      <a:pt x="141" y="2108"/>
                    </a:cubicBezTo>
                    <a:cubicBezTo>
                      <a:pt x="150" y="2112"/>
                      <a:pt x="173" y="2156"/>
                      <a:pt x="181" y="2180"/>
                    </a:cubicBezTo>
                    <a:cubicBezTo>
                      <a:pt x="189" y="2204"/>
                      <a:pt x="178" y="2235"/>
                      <a:pt x="189" y="2252"/>
                    </a:cubicBezTo>
                    <a:cubicBezTo>
                      <a:pt x="200" y="2269"/>
                      <a:pt x="222" y="2280"/>
                      <a:pt x="245" y="2284"/>
                    </a:cubicBezTo>
                    <a:cubicBezTo>
                      <a:pt x="268" y="2288"/>
                      <a:pt x="309" y="2289"/>
                      <a:pt x="325" y="2276"/>
                    </a:cubicBezTo>
                    <a:cubicBezTo>
                      <a:pt x="341" y="2263"/>
                      <a:pt x="348" y="2237"/>
                      <a:pt x="341" y="2204"/>
                    </a:cubicBezTo>
                    <a:cubicBezTo>
                      <a:pt x="334" y="2171"/>
                      <a:pt x="305" y="2112"/>
                      <a:pt x="285" y="2076"/>
                    </a:cubicBezTo>
                    <a:cubicBezTo>
                      <a:pt x="265" y="2040"/>
                      <a:pt x="242" y="2005"/>
                      <a:pt x="221" y="1988"/>
                    </a:cubicBezTo>
                    <a:cubicBezTo>
                      <a:pt x="200" y="1971"/>
                      <a:pt x="186" y="2011"/>
                      <a:pt x="157" y="1972"/>
                    </a:cubicBezTo>
                    <a:cubicBezTo>
                      <a:pt x="128" y="1933"/>
                      <a:pt x="56" y="1820"/>
                      <a:pt x="45" y="1756"/>
                    </a:cubicBezTo>
                    <a:cubicBezTo>
                      <a:pt x="34" y="1692"/>
                      <a:pt x="85" y="1599"/>
                      <a:pt x="93" y="1588"/>
                    </a:cubicBezTo>
                    <a:cubicBezTo>
                      <a:pt x="101" y="1577"/>
                      <a:pt x="93" y="1659"/>
                      <a:pt x="93" y="1692"/>
                    </a:cubicBezTo>
                    <a:cubicBezTo>
                      <a:pt x="93" y="1725"/>
                      <a:pt x="82" y="1753"/>
                      <a:pt x="93" y="1788"/>
                    </a:cubicBezTo>
                    <a:cubicBezTo>
                      <a:pt x="104" y="1823"/>
                      <a:pt x="136" y="1871"/>
                      <a:pt x="157" y="1900"/>
                    </a:cubicBezTo>
                    <a:cubicBezTo>
                      <a:pt x="178" y="1929"/>
                      <a:pt x="202" y="1961"/>
                      <a:pt x="221" y="1964"/>
                    </a:cubicBezTo>
                    <a:cubicBezTo>
                      <a:pt x="240" y="1967"/>
                      <a:pt x="266" y="1952"/>
                      <a:pt x="269" y="1916"/>
                    </a:cubicBezTo>
                    <a:cubicBezTo>
                      <a:pt x="272" y="1880"/>
                      <a:pt x="248" y="1815"/>
                      <a:pt x="237" y="1748"/>
                    </a:cubicBezTo>
                    <a:cubicBezTo>
                      <a:pt x="226" y="1681"/>
                      <a:pt x="200" y="1563"/>
                      <a:pt x="205" y="1516"/>
                    </a:cubicBezTo>
                    <a:cubicBezTo>
                      <a:pt x="210" y="1469"/>
                      <a:pt x="253" y="1489"/>
                      <a:pt x="269" y="1468"/>
                    </a:cubicBezTo>
                    <a:cubicBezTo>
                      <a:pt x="285" y="1447"/>
                      <a:pt x="313" y="1433"/>
                      <a:pt x="301" y="1388"/>
                    </a:cubicBezTo>
                    <a:cubicBezTo>
                      <a:pt x="289" y="1343"/>
                      <a:pt x="230" y="1240"/>
                      <a:pt x="197" y="1196"/>
                    </a:cubicBezTo>
                    <a:cubicBezTo>
                      <a:pt x="164" y="1152"/>
                      <a:pt x="117" y="1125"/>
                      <a:pt x="101" y="1124"/>
                    </a:cubicBezTo>
                    <a:cubicBezTo>
                      <a:pt x="85" y="1123"/>
                      <a:pt x="116" y="1177"/>
                      <a:pt x="101" y="1188"/>
                    </a:cubicBezTo>
                    <a:cubicBezTo>
                      <a:pt x="86" y="1199"/>
                      <a:pt x="26" y="1199"/>
                      <a:pt x="13" y="1188"/>
                    </a:cubicBezTo>
                    <a:cubicBezTo>
                      <a:pt x="0" y="1177"/>
                      <a:pt x="10" y="1143"/>
                      <a:pt x="21" y="1124"/>
                    </a:cubicBezTo>
                    <a:cubicBezTo>
                      <a:pt x="32" y="1105"/>
                      <a:pt x="58" y="1081"/>
                      <a:pt x="77" y="1076"/>
                    </a:cubicBezTo>
                    <a:cubicBezTo>
                      <a:pt x="96" y="1071"/>
                      <a:pt x="109" y="1073"/>
                      <a:pt x="133" y="1092"/>
                    </a:cubicBezTo>
                    <a:cubicBezTo>
                      <a:pt x="157" y="1111"/>
                      <a:pt x="196" y="1161"/>
                      <a:pt x="221" y="1188"/>
                    </a:cubicBezTo>
                    <a:cubicBezTo>
                      <a:pt x="246" y="1215"/>
                      <a:pt x="268" y="1228"/>
                      <a:pt x="285" y="1252"/>
                    </a:cubicBezTo>
                    <a:cubicBezTo>
                      <a:pt x="302" y="1276"/>
                      <a:pt x="309" y="1343"/>
                      <a:pt x="325" y="1332"/>
                    </a:cubicBezTo>
                    <a:cubicBezTo>
                      <a:pt x="341" y="1321"/>
                      <a:pt x="365" y="1223"/>
                      <a:pt x="381" y="1188"/>
                    </a:cubicBezTo>
                    <a:cubicBezTo>
                      <a:pt x="397" y="1153"/>
                      <a:pt x="426" y="1153"/>
                      <a:pt x="421" y="1124"/>
                    </a:cubicBezTo>
                    <a:cubicBezTo>
                      <a:pt x="416" y="1095"/>
                      <a:pt x="376" y="1037"/>
                      <a:pt x="349" y="1012"/>
                    </a:cubicBezTo>
                    <a:cubicBezTo>
                      <a:pt x="322" y="987"/>
                      <a:pt x="269" y="991"/>
                      <a:pt x="261" y="972"/>
                    </a:cubicBezTo>
                    <a:cubicBezTo>
                      <a:pt x="253" y="953"/>
                      <a:pt x="282" y="912"/>
                      <a:pt x="301" y="900"/>
                    </a:cubicBezTo>
                    <a:cubicBezTo>
                      <a:pt x="320" y="888"/>
                      <a:pt x="366" y="893"/>
                      <a:pt x="373" y="900"/>
                    </a:cubicBezTo>
                    <a:cubicBezTo>
                      <a:pt x="380" y="907"/>
                      <a:pt x="345" y="925"/>
                      <a:pt x="341" y="940"/>
                    </a:cubicBezTo>
                    <a:cubicBezTo>
                      <a:pt x="337" y="955"/>
                      <a:pt x="337" y="968"/>
                      <a:pt x="349" y="988"/>
                    </a:cubicBezTo>
                    <a:cubicBezTo>
                      <a:pt x="361" y="1008"/>
                      <a:pt x="394" y="1044"/>
                      <a:pt x="413" y="1060"/>
                    </a:cubicBezTo>
                    <a:cubicBezTo>
                      <a:pt x="432" y="1076"/>
                      <a:pt x="442" y="1103"/>
                      <a:pt x="461" y="1084"/>
                    </a:cubicBezTo>
                    <a:cubicBezTo>
                      <a:pt x="480" y="1065"/>
                      <a:pt x="517" y="989"/>
                      <a:pt x="525" y="948"/>
                    </a:cubicBezTo>
                    <a:cubicBezTo>
                      <a:pt x="533" y="907"/>
                      <a:pt x="522" y="869"/>
                      <a:pt x="509" y="836"/>
                    </a:cubicBezTo>
                    <a:cubicBezTo>
                      <a:pt x="496" y="803"/>
                      <a:pt x="466" y="780"/>
                      <a:pt x="445" y="748"/>
                    </a:cubicBezTo>
                    <a:cubicBezTo>
                      <a:pt x="424" y="716"/>
                      <a:pt x="390" y="673"/>
                      <a:pt x="381" y="644"/>
                    </a:cubicBezTo>
                    <a:cubicBezTo>
                      <a:pt x="372" y="615"/>
                      <a:pt x="373" y="593"/>
                      <a:pt x="389" y="572"/>
                    </a:cubicBezTo>
                    <a:cubicBezTo>
                      <a:pt x="405" y="551"/>
                      <a:pt x="442" y="512"/>
                      <a:pt x="477" y="516"/>
                    </a:cubicBezTo>
                    <a:cubicBezTo>
                      <a:pt x="512" y="520"/>
                      <a:pt x="596" y="592"/>
                      <a:pt x="597" y="596"/>
                    </a:cubicBezTo>
                    <a:cubicBezTo>
                      <a:pt x="598" y="600"/>
                      <a:pt x="513" y="543"/>
                      <a:pt x="485" y="540"/>
                    </a:cubicBezTo>
                    <a:cubicBezTo>
                      <a:pt x="457" y="537"/>
                      <a:pt x="440" y="560"/>
                      <a:pt x="429" y="580"/>
                    </a:cubicBezTo>
                    <a:cubicBezTo>
                      <a:pt x="418" y="600"/>
                      <a:pt x="412" y="636"/>
                      <a:pt x="421" y="660"/>
                    </a:cubicBezTo>
                    <a:cubicBezTo>
                      <a:pt x="430" y="684"/>
                      <a:pt x="465" y="696"/>
                      <a:pt x="485" y="724"/>
                    </a:cubicBezTo>
                    <a:cubicBezTo>
                      <a:pt x="505" y="752"/>
                      <a:pt x="532" y="796"/>
                      <a:pt x="541" y="828"/>
                    </a:cubicBezTo>
                    <a:cubicBezTo>
                      <a:pt x="550" y="860"/>
                      <a:pt x="524" y="912"/>
                      <a:pt x="541" y="916"/>
                    </a:cubicBezTo>
                    <a:cubicBezTo>
                      <a:pt x="558" y="920"/>
                      <a:pt x="624" y="879"/>
                      <a:pt x="645" y="852"/>
                    </a:cubicBezTo>
                    <a:cubicBezTo>
                      <a:pt x="666" y="825"/>
                      <a:pt x="673" y="793"/>
                      <a:pt x="669" y="756"/>
                    </a:cubicBezTo>
                    <a:cubicBezTo>
                      <a:pt x="665" y="719"/>
                      <a:pt x="616" y="624"/>
                      <a:pt x="621" y="628"/>
                    </a:cubicBezTo>
                    <a:cubicBezTo>
                      <a:pt x="626" y="632"/>
                      <a:pt x="678" y="760"/>
                      <a:pt x="701" y="780"/>
                    </a:cubicBezTo>
                    <a:cubicBezTo>
                      <a:pt x="724" y="800"/>
                      <a:pt x="745" y="768"/>
                      <a:pt x="757" y="748"/>
                    </a:cubicBezTo>
                    <a:cubicBezTo>
                      <a:pt x="769" y="728"/>
                      <a:pt x="770" y="699"/>
                      <a:pt x="773" y="660"/>
                    </a:cubicBezTo>
                    <a:cubicBezTo>
                      <a:pt x="776" y="621"/>
                      <a:pt x="762" y="540"/>
                      <a:pt x="773" y="516"/>
                    </a:cubicBezTo>
                    <a:cubicBezTo>
                      <a:pt x="784" y="492"/>
                      <a:pt x="836" y="503"/>
                      <a:pt x="837" y="516"/>
                    </a:cubicBezTo>
                    <a:cubicBezTo>
                      <a:pt x="838" y="529"/>
                      <a:pt x="788" y="569"/>
                      <a:pt x="781" y="596"/>
                    </a:cubicBezTo>
                    <a:cubicBezTo>
                      <a:pt x="774" y="623"/>
                      <a:pt x="784" y="665"/>
                      <a:pt x="797" y="676"/>
                    </a:cubicBezTo>
                    <a:cubicBezTo>
                      <a:pt x="810" y="687"/>
                      <a:pt x="857" y="671"/>
                      <a:pt x="869" y="652"/>
                    </a:cubicBezTo>
                    <a:close/>
                  </a:path>
                </a:pathLst>
              </a:custGeom>
              <a:gradFill rotWithShape="0">
                <a:gsLst>
                  <a:gs pos="0">
                    <a:schemeClr val="accent1"/>
                  </a:gs>
                  <a:gs pos="100000">
                    <a:schemeClr val="accent1">
                      <a:gamma/>
                      <a:shade val="46275"/>
                      <a:invGamma/>
                    </a:schemeClr>
                  </a:gs>
                </a:gsLst>
                <a:path path="rect">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93" name="Oval 275"/>
              <p:cNvSpPr>
                <a:spLocks noChangeArrowheads="1"/>
              </p:cNvSpPr>
              <p:nvPr/>
            </p:nvSpPr>
            <p:spPr bwMode="auto">
              <a:xfrm>
                <a:off x="1720" y="1552"/>
                <a:ext cx="80" cy="64"/>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94" name="Oval 276"/>
              <p:cNvSpPr>
                <a:spLocks noChangeArrowheads="1"/>
              </p:cNvSpPr>
              <p:nvPr/>
            </p:nvSpPr>
            <p:spPr bwMode="auto">
              <a:xfrm>
                <a:off x="1816" y="1648"/>
                <a:ext cx="80" cy="64"/>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95" name="Oval 277"/>
              <p:cNvSpPr>
                <a:spLocks noChangeArrowheads="1"/>
              </p:cNvSpPr>
              <p:nvPr/>
            </p:nvSpPr>
            <p:spPr bwMode="auto">
              <a:xfrm>
                <a:off x="2088" y="1568"/>
                <a:ext cx="80" cy="64"/>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96" name="Oval 278"/>
              <p:cNvSpPr>
                <a:spLocks noChangeArrowheads="1"/>
              </p:cNvSpPr>
              <p:nvPr/>
            </p:nvSpPr>
            <p:spPr bwMode="auto">
              <a:xfrm>
                <a:off x="2248" y="1560"/>
                <a:ext cx="80" cy="64"/>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97" name="Oval 279"/>
              <p:cNvSpPr>
                <a:spLocks noChangeArrowheads="1"/>
              </p:cNvSpPr>
              <p:nvPr/>
            </p:nvSpPr>
            <p:spPr bwMode="auto">
              <a:xfrm>
                <a:off x="1608" y="1744"/>
                <a:ext cx="80" cy="64"/>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98" name="Oval 280"/>
              <p:cNvSpPr>
                <a:spLocks noChangeArrowheads="1"/>
              </p:cNvSpPr>
              <p:nvPr/>
            </p:nvSpPr>
            <p:spPr bwMode="auto">
              <a:xfrm>
                <a:off x="1856" y="1512"/>
                <a:ext cx="80" cy="64"/>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99" name="Oval 281"/>
              <p:cNvSpPr>
                <a:spLocks noChangeArrowheads="1"/>
              </p:cNvSpPr>
              <p:nvPr/>
            </p:nvSpPr>
            <p:spPr bwMode="auto">
              <a:xfrm>
                <a:off x="1744" y="1696"/>
                <a:ext cx="672" cy="536"/>
              </a:xfrm>
              <a:prstGeom prst="ellipse">
                <a:avLst/>
              </a:prstGeom>
              <a:gradFill rotWithShape="0">
                <a:gsLst>
                  <a:gs pos="0">
                    <a:schemeClr val="tx2"/>
                  </a:gs>
                  <a:gs pos="100000">
                    <a:schemeClr val="tx1"/>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0" name="Oval 282"/>
              <p:cNvSpPr>
                <a:spLocks noChangeArrowheads="1"/>
              </p:cNvSpPr>
              <p:nvPr/>
            </p:nvSpPr>
            <p:spPr bwMode="auto">
              <a:xfrm rot="-5400000">
                <a:off x="1584" y="1880"/>
                <a:ext cx="104" cy="160"/>
              </a:xfrm>
              <a:prstGeom prst="ellipse">
                <a:avLst/>
              </a:prstGeom>
              <a:solidFill>
                <a:srgbClr val="B9F3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1" name="Oval 283"/>
              <p:cNvSpPr>
                <a:spLocks noChangeArrowheads="1"/>
              </p:cNvSpPr>
              <p:nvPr/>
            </p:nvSpPr>
            <p:spPr bwMode="auto">
              <a:xfrm>
                <a:off x="1960" y="1504"/>
                <a:ext cx="104" cy="160"/>
              </a:xfrm>
              <a:prstGeom prst="ellipse">
                <a:avLst/>
              </a:prstGeom>
              <a:solidFill>
                <a:srgbClr val="B9F3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2" name="Oval 284"/>
              <p:cNvSpPr>
                <a:spLocks noChangeArrowheads="1"/>
              </p:cNvSpPr>
              <p:nvPr/>
            </p:nvSpPr>
            <p:spPr bwMode="auto">
              <a:xfrm>
                <a:off x="2336" y="1648"/>
                <a:ext cx="104" cy="160"/>
              </a:xfrm>
              <a:prstGeom prst="ellipse">
                <a:avLst/>
              </a:prstGeom>
              <a:solidFill>
                <a:srgbClr val="B9F3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sp>
          <p:nvSpPr>
            <p:cNvPr id="91" name="Text Box 285"/>
            <p:cNvSpPr txBox="1">
              <a:spLocks noChangeArrowheads="1"/>
            </p:cNvSpPr>
            <p:nvPr/>
          </p:nvSpPr>
          <p:spPr bwMode="auto">
            <a:xfrm>
              <a:off x="1017" y="1889"/>
              <a:ext cx="730" cy="4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350" b="1" dirty="0" err="1">
                  <a:solidFill>
                    <a:schemeClr val="bg1"/>
                  </a:solidFill>
                </a:rPr>
                <a:t>M</a:t>
              </a:r>
              <a:r>
                <a:rPr lang="en-US" sz="1350" b="1" dirty="0" err="1">
                  <a:solidFill>
                    <a:schemeClr val="bg1"/>
                  </a:solidFill>
                  <a:latin typeface="Symbol" charset="0"/>
                </a:rPr>
                <a:t>f</a:t>
              </a:r>
              <a:r>
                <a:rPr lang="en-US" sz="1350" b="1" dirty="0" err="1">
                  <a:solidFill>
                    <a:schemeClr val="bg1"/>
                  </a:solidFill>
                </a:rPr>
                <a:t>s</a:t>
              </a:r>
              <a:endParaRPr lang="en-US" sz="1350" b="1" dirty="0">
                <a:solidFill>
                  <a:schemeClr val="bg1"/>
                </a:solidFill>
              </a:endParaRPr>
            </a:p>
          </p:txBody>
        </p:sp>
      </p:grpSp>
      <p:grpSp>
        <p:nvGrpSpPr>
          <p:cNvPr id="103" name="Group 102"/>
          <p:cNvGrpSpPr/>
          <p:nvPr/>
        </p:nvGrpSpPr>
        <p:grpSpPr>
          <a:xfrm>
            <a:off x="439192" y="2819358"/>
            <a:ext cx="917972" cy="1140619"/>
            <a:chOff x="428625" y="3495675"/>
            <a:chExt cx="1223963" cy="1520825"/>
          </a:xfrm>
        </p:grpSpPr>
        <p:grpSp>
          <p:nvGrpSpPr>
            <p:cNvPr id="61" name="Group 198"/>
            <p:cNvGrpSpPr>
              <a:grpSpLocks/>
            </p:cNvGrpSpPr>
            <p:nvPr/>
          </p:nvGrpSpPr>
          <p:grpSpPr bwMode="auto">
            <a:xfrm>
              <a:off x="428625" y="3495675"/>
              <a:ext cx="1223963" cy="1520825"/>
              <a:chOff x="3792" y="2435"/>
              <a:chExt cx="771" cy="958"/>
            </a:xfrm>
          </p:grpSpPr>
          <p:sp>
            <p:nvSpPr>
              <p:cNvPr id="62" name="Freeform 196"/>
              <p:cNvSpPr>
                <a:spLocks/>
              </p:cNvSpPr>
              <p:nvPr/>
            </p:nvSpPr>
            <p:spPr bwMode="auto">
              <a:xfrm>
                <a:off x="3792" y="2435"/>
                <a:ext cx="771" cy="958"/>
              </a:xfrm>
              <a:custGeom>
                <a:avLst/>
                <a:gdLst>
                  <a:gd name="T0" fmla="*/ 144 w 771"/>
                  <a:gd name="T1" fmla="*/ 429 h 958"/>
                  <a:gd name="T2" fmla="*/ 88 w 771"/>
                  <a:gd name="T3" fmla="*/ 261 h 958"/>
                  <a:gd name="T4" fmla="*/ 0 w 771"/>
                  <a:gd name="T5" fmla="*/ 117 h 958"/>
                  <a:gd name="T6" fmla="*/ 96 w 771"/>
                  <a:gd name="T7" fmla="*/ 13 h 958"/>
                  <a:gd name="T8" fmla="*/ 72 w 771"/>
                  <a:gd name="T9" fmla="*/ 149 h 958"/>
                  <a:gd name="T10" fmla="*/ 128 w 771"/>
                  <a:gd name="T11" fmla="*/ 269 h 958"/>
                  <a:gd name="T12" fmla="*/ 208 w 771"/>
                  <a:gd name="T13" fmla="*/ 349 h 958"/>
                  <a:gd name="T14" fmla="*/ 296 w 771"/>
                  <a:gd name="T15" fmla="*/ 221 h 958"/>
                  <a:gd name="T16" fmla="*/ 344 w 771"/>
                  <a:gd name="T17" fmla="*/ 117 h 958"/>
                  <a:gd name="T18" fmla="*/ 336 w 771"/>
                  <a:gd name="T19" fmla="*/ 229 h 958"/>
                  <a:gd name="T20" fmla="*/ 448 w 771"/>
                  <a:gd name="T21" fmla="*/ 245 h 958"/>
                  <a:gd name="T22" fmla="*/ 544 w 771"/>
                  <a:gd name="T23" fmla="*/ 269 h 958"/>
                  <a:gd name="T24" fmla="*/ 600 w 771"/>
                  <a:gd name="T25" fmla="*/ 173 h 958"/>
                  <a:gd name="T26" fmla="*/ 752 w 771"/>
                  <a:gd name="T27" fmla="*/ 189 h 958"/>
                  <a:gd name="T28" fmla="*/ 600 w 771"/>
                  <a:gd name="T29" fmla="*/ 261 h 958"/>
                  <a:gd name="T30" fmla="*/ 560 w 771"/>
                  <a:gd name="T31" fmla="*/ 381 h 958"/>
                  <a:gd name="T32" fmla="*/ 592 w 771"/>
                  <a:gd name="T33" fmla="*/ 573 h 958"/>
                  <a:gd name="T34" fmla="*/ 720 w 771"/>
                  <a:gd name="T35" fmla="*/ 621 h 958"/>
                  <a:gd name="T36" fmla="*/ 704 w 771"/>
                  <a:gd name="T37" fmla="*/ 709 h 958"/>
                  <a:gd name="T38" fmla="*/ 592 w 771"/>
                  <a:gd name="T39" fmla="*/ 645 h 958"/>
                  <a:gd name="T40" fmla="*/ 504 w 771"/>
                  <a:gd name="T41" fmla="*/ 653 h 958"/>
                  <a:gd name="T42" fmla="*/ 504 w 771"/>
                  <a:gd name="T43" fmla="*/ 797 h 958"/>
                  <a:gd name="T44" fmla="*/ 592 w 771"/>
                  <a:gd name="T45" fmla="*/ 893 h 958"/>
                  <a:gd name="T46" fmla="*/ 568 w 771"/>
                  <a:gd name="T47" fmla="*/ 957 h 958"/>
                  <a:gd name="T48" fmla="*/ 480 w 771"/>
                  <a:gd name="T49" fmla="*/ 917 h 958"/>
                  <a:gd name="T50" fmla="*/ 472 w 771"/>
                  <a:gd name="T51" fmla="*/ 813 h 958"/>
                  <a:gd name="T52" fmla="*/ 304 w 771"/>
                  <a:gd name="T53" fmla="*/ 749 h 958"/>
                  <a:gd name="T54" fmla="*/ 232 w 771"/>
                  <a:gd name="T55" fmla="*/ 749 h 958"/>
                  <a:gd name="T56" fmla="*/ 136 w 771"/>
                  <a:gd name="T57" fmla="*/ 917 h 958"/>
                  <a:gd name="T58" fmla="*/ 136 w 771"/>
                  <a:gd name="T59" fmla="*/ 845 h 958"/>
                  <a:gd name="T60" fmla="*/ 168 w 771"/>
                  <a:gd name="T61" fmla="*/ 741 h 958"/>
                  <a:gd name="T62" fmla="*/ 184 w 771"/>
                  <a:gd name="T63" fmla="*/ 637 h 958"/>
                  <a:gd name="T64" fmla="*/ 120 w 771"/>
                  <a:gd name="T65" fmla="*/ 629 h 958"/>
                  <a:gd name="T66" fmla="*/ 96 w 771"/>
                  <a:gd name="T67" fmla="*/ 509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71" h="958">
                    <a:moveTo>
                      <a:pt x="96" y="509"/>
                    </a:moveTo>
                    <a:cubicBezTo>
                      <a:pt x="93" y="485"/>
                      <a:pt x="139" y="456"/>
                      <a:pt x="144" y="429"/>
                    </a:cubicBezTo>
                    <a:cubicBezTo>
                      <a:pt x="149" y="402"/>
                      <a:pt x="137" y="377"/>
                      <a:pt x="128" y="349"/>
                    </a:cubicBezTo>
                    <a:cubicBezTo>
                      <a:pt x="119" y="321"/>
                      <a:pt x="105" y="286"/>
                      <a:pt x="88" y="261"/>
                    </a:cubicBezTo>
                    <a:cubicBezTo>
                      <a:pt x="71" y="236"/>
                      <a:pt x="39" y="221"/>
                      <a:pt x="24" y="197"/>
                    </a:cubicBezTo>
                    <a:cubicBezTo>
                      <a:pt x="9" y="173"/>
                      <a:pt x="0" y="146"/>
                      <a:pt x="0" y="117"/>
                    </a:cubicBezTo>
                    <a:cubicBezTo>
                      <a:pt x="0" y="88"/>
                      <a:pt x="8" y="38"/>
                      <a:pt x="24" y="21"/>
                    </a:cubicBezTo>
                    <a:cubicBezTo>
                      <a:pt x="40" y="4"/>
                      <a:pt x="85" y="0"/>
                      <a:pt x="96" y="13"/>
                    </a:cubicBezTo>
                    <a:cubicBezTo>
                      <a:pt x="107" y="26"/>
                      <a:pt x="92" y="78"/>
                      <a:pt x="88" y="101"/>
                    </a:cubicBezTo>
                    <a:cubicBezTo>
                      <a:pt x="84" y="124"/>
                      <a:pt x="69" y="133"/>
                      <a:pt x="72" y="149"/>
                    </a:cubicBezTo>
                    <a:cubicBezTo>
                      <a:pt x="75" y="165"/>
                      <a:pt x="95" y="177"/>
                      <a:pt x="104" y="197"/>
                    </a:cubicBezTo>
                    <a:cubicBezTo>
                      <a:pt x="113" y="217"/>
                      <a:pt x="117" y="248"/>
                      <a:pt x="128" y="269"/>
                    </a:cubicBezTo>
                    <a:cubicBezTo>
                      <a:pt x="139" y="290"/>
                      <a:pt x="155" y="312"/>
                      <a:pt x="168" y="325"/>
                    </a:cubicBezTo>
                    <a:cubicBezTo>
                      <a:pt x="181" y="338"/>
                      <a:pt x="199" y="353"/>
                      <a:pt x="208" y="349"/>
                    </a:cubicBezTo>
                    <a:cubicBezTo>
                      <a:pt x="217" y="345"/>
                      <a:pt x="209" y="322"/>
                      <a:pt x="224" y="301"/>
                    </a:cubicBezTo>
                    <a:cubicBezTo>
                      <a:pt x="239" y="280"/>
                      <a:pt x="287" y="245"/>
                      <a:pt x="296" y="221"/>
                    </a:cubicBezTo>
                    <a:cubicBezTo>
                      <a:pt x="305" y="197"/>
                      <a:pt x="272" y="174"/>
                      <a:pt x="280" y="157"/>
                    </a:cubicBezTo>
                    <a:cubicBezTo>
                      <a:pt x="288" y="140"/>
                      <a:pt x="336" y="113"/>
                      <a:pt x="344" y="117"/>
                    </a:cubicBezTo>
                    <a:cubicBezTo>
                      <a:pt x="352" y="121"/>
                      <a:pt x="329" y="162"/>
                      <a:pt x="328" y="181"/>
                    </a:cubicBezTo>
                    <a:cubicBezTo>
                      <a:pt x="327" y="200"/>
                      <a:pt x="324" y="222"/>
                      <a:pt x="336" y="229"/>
                    </a:cubicBezTo>
                    <a:cubicBezTo>
                      <a:pt x="348" y="236"/>
                      <a:pt x="381" y="218"/>
                      <a:pt x="400" y="221"/>
                    </a:cubicBezTo>
                    <a:cubicBezTo>
                      <a:pt x="419" y="224"/>
                      <a:pt x="437" y="229"/>
                      <a:pt x="448" y="245"/>
                    </a:cubicBezTo>
                    <a:cubicBezTo>
                      <a:pt x="459" y="261"/>
                      <a:pt x="448" y="313"/>
                      <a:pt x="464" y="317"/>
                    </a:cubicBezTo>
                    <a:cubicBezTo>
                      <a:pt x="480" y="321"/>
                      <a:pt x="527" y="286"/>
                      <a:pt x="544" y="269"/>
                    </a:cubicBezTo>
                    <a:cubicBezTo>
                      <a:pt x="561" y="252"/>
                      <a:pt x="559" y="229"/>
                      <a:pt x="568" y="213"/>
                    </a:cubicBezTo>
                    <a:cubicBezTo>
                      <a:pt x="577" y="197"/>
                      <a:pt x="585" y="180"/>
                      <a:pt x="600" y="173"/>
                    </a:cubicBezTo>
                    <a:cubicBezTo>
                      <a:pt x="615" y="166"/>
                      <a:pt x="631" y="170"/>
                      <a:pt x="656" y="173"/>
                    </a:cubicBezTo>
                    <a:cubicBezTo>
                      <a:pt x="681" y="176"/>
                      <a:pt x="749" y="181"/>
                      <a:pt x="752" y="189"/>
                    </a:cubicBezTo>
                    <a:cubicBezTo>
                      <a:pt x="755" y="197"/>
                      <a:pt x="697" y="209"/>
                      <a:pt x="672" y="221"/>
                    </a:cubicBezTo>
                    <a:cubicBezTo>
                      <a:pt x="647" y="233"/>
                      <a:pt x="617" y="242"/>
                      <a:pt x="600" y="261"/>
                    </a:cubicBezTo>
                    <a:cubicBezTo>
                      <a:pt x="583" y="280"/>
                      <a:pt x="575" y="313"/>
                      <a:pt x="568" y="333"/>
                    </a:cubicBezTo>
                    <a:cubicBezTo>
                      <a:pt x="561" y="353"/>
                      <a:pt x="555" y="354"/>
                      <a:pt x="560" y="381"/>
                    </a:cubicBezTo>
                    <a:cubicBezTo>
                      <a:pt x="565" y="408"/>
                      <a:pt x="595" y="461"/>
                      <a:pt x="600" y="493"/>
                    </a:cubicBezTo>
                    <a:cubicBezTo>
                      <a:pt x="605" y="525"/>
                      <a:pt x="587" y="553"/>
                      <a:pt x="592" y="573"/>
                    </a:cubicBezTo>
                    <a:cubicBezTo>
                      <a:pt x="597" y="593"/>
                      <a:pt x="611" y="605"/>
                      <a:pt x="632" y="613"/>
                    </a:cubicBezTo>
                    <a:cubicBezTo>
                      <a:pt x="653" y="621"/>
                      <a:pt x="697" y="606"/>
                      <a:pt x="720" y="621"/>
                    </a:cubicBezTo>
                    <a:cubicBezTo>
                      <a:pt x="743" y="636"/>
                      <a:pt x="771" y="686"/>
                      <a:pt x="768" y="701"/>
                    </a:cubicBezTo>
                    <a:cubicBezTo>
                      <a:pt x="765" y="716"/>
                      <a:pt x="724" y="718"/>
                      <a:pt x="704" y="709"/>
                    </a:cubicBezTo>
                    <a:cubicBezTo>
                      <a:pt x="684" y="700"/>
                      <a:pt x="667" y="656"/>
                      <a:pt x="648" y="645"/>
                    </a:cubicBezTo>
                    <a:cubicBezTo>
                      <a:pt x="629" y="634"/>
                      <a:pt x="609" y="652"/>
                      <a:pt x="592" y="645"/>
                    </a:cubicBezTo>
                    <a:cubicBezTo>
                      <a:pt x="575" y="638"/>
                      <a:pt x="559" y="604"/>
                      <a:pt x="544" y="605"/>
                    </a:cubicBezTo>
                    <a:cubicBezTo>
                      <a:pt x="529" y="606"/>
                      <a:pt x="519" y="637"/>
                      <a:pt x="504" y="653"/>
                    </a:cubicBezTo>
                    <a:cubicBezTo>
                      <a:pt x="489" y="669"/>
                      <a:pt x="456" y="677"/>
                      <a:pt x="456" y="701"/>
                    </a:cubicBezTo>
                    <a:cubicBezTo>
                      <a:pt x="456" y="725"/>
                      <a:pt x="493" y="765"/>
                      <a:pt x="504" y="797"/>
                    </a:cubicBezTo>
                    <a:cubicBezTo>
                      <a:pt x="515" y="829"/>
                      <a:pt x="505" y="877"/>
                      <a:pt x="520" y="893"/>
                    </a:cubicBezTo>
                    <a:cubicBezTo>
                      <a:pt x="535" y="909"/>
                      <a:pt x="576" y="886"/>
                      <a:pt x="592" y="893"/>
                    </a:cubicBezTo>
                    <a:cubicBezTo>
                      <a:pt x="608" y="900"/>
                      <a:pt x="620" y="922"/>
                      <a:pt x="616" y="933"/>
                    </a:cubicBezTo>
                    <a:cubicBezTo>
                      <a:pt x="612" y="944"/>
                      <a:pt x="584" y="956"/>
                      <a:pt x="568" y="957"/>
                    </a:cubicBezTo>
                    <a:cubicBezTo>
                      <a:pt x="552" y="958"/>
                      <a:pt x="535" y="948"/>
                      <a:pt x="520" y="941"/>
                    </a:cubicBezTo>
                    <a:cubicBezTo>
                      <a:pt x="505" y="934"/>
                      <a:pt x="487" y="929"/>
                      <a:pt x="480" y="917"/>
                    </a:cubicBezTo>
                    <a:cubicBezTo>
                      <a:pt x="473" y="905"/>
                      <a:pt x="481" y="886"/>
                      <a:pt x="480" y="869"/>
                    </a:cubicBezTo>
                    <a:cubicBezTo>
                      <a:pt x="479" y="852"/>
                      <a:pt x="483" y="834"/>
                      <a:pt x="472" y="813"/>
                    </a:cubicBezTo>
                    <a:cubicBezTo>
                      <a:pt x="461" y="792"/>
                      <a:pt x="444" y="752"/>
                      <a:pt x="416" y="741"/>
                    </a:cubicBezTo>
                    <a:cubicBezTo>
                      <a:pt x="388" y="730"/>
                      <a:pt x="328" y="756"/>
                      <a:pt x="304" y="749"/>
                    </a:cubicBezTo>
                    <a:cubicBezTo>
                      <a:pt x="280" y="742"/>
                      <a:pt x="284" y="701"/>
                      <a:pt x="272" y="701"/>
                    </a:cubicBezTo>
                    <a:cubicBezTo>
                      <a:pt x="260" y="701"/>
                      <a:pt x="239" y="724"/>
                      <a:pt x="232" y="749"/>
                    </a:cubicBezTo>
                    <a:cubicBezTo>
                      <a:pt x="225" y="774"/>
                      <a:pt x="248" y="825"/>
                      <a:pt x="232" y="853"/>
                    </a:cubicBezTo>
                    <a:cubicBezTo>
                      <a:pt x="216" y="881"/>
                      <a:pt x="160" y="908"/>
                      <a:pt x="136" y="917"/>
                    </a:cubicBezTo>
                    <a:cubicBezTo>
                      <a:pt x="112" y="926"/>
                      <a:pt x="88" y="921"/>
                      <a:pt x="88" y="909"/>
                    </a:cubicBezTo>
                    <a:cubicBezTo>
                      <a:pt x="88" y="897"/>
                      <a:pt x="123" y="862"/>
                      <a:pt x="136" y="845"/>
                    </a:cubicBezTo>
                    <a:cubicBezTo>
                      <a:pt x="149" y="828"/>
                      <a:pt x="163" y="822"/>
                      <a:pt x="168" y="805"/>
                    </a:cubicBezTo>
                    <a:cubicBezTo>
                      <a:pt x="173" y="788"/>
                      <a:pt x="159" y="764"/>
                      <a:pt x="168" y="741"/>
                    </a:cubicBezTo>
                    <a:cubicBezTo>
                      <a:pt x="177" y="718"/>
                      <a:pt x="221" y="686"/>
                      <a:pt x="224" y="669"/>
                    </a:cubicBezTo>
                    <a:cubicBezTo>
                      <a:pt x="227" y="652"/>
                      <a:pt x="208" y="638"/>
                      <a:pt x="184" y="637"/>
                    </a:cubicBezTo>
                    <a:cubicBezTo>
                      <a:pt x="160" y="636"/>
                      <a:pt x="91" y="662"/>
                      <a:pt x="80" y="661"/>
                    </a:cubicBezTo>
                    <a:cubicBezTo>
                      <a:pt x="69" y="660"/>
                      <a:pt x="107" y="644"/>
                      <a:pt x="120" y="629"/>
                    </a:cubicBezTo>
                    <a:cubicBezTo>
                      <a:pt x="133" y="614"/>
                      <a:pt x="163" y="586"/>
                      <a:pt x="160" y="573"/>
                    </a:cubicBezTo>
                    <a:cubicBezTo>
                      <a:pt x="157" y="560"/>
                      <a:pt x="99" y="533"/>
                      <a:pt x="96" y="509"/>
                    </a:cubicBezTo>
                    <a:close/>
                  </a:path>
                </a:pathLst>
              </a:custGeom>
              <a:gradFill rotWithShape="0">
                <a:gsLst>
                  <a:gs pos="0">
                    <a:srgbClr val="FFBCFF"/>
                  </a:gs>
                  <a:gs pos="100000">
                    <a:schemeClr val="folHlink"/>
                  </a:gs>
                </a:gsLst>
                <a:path path="rect">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63" name="Freeform 197"/>
              <p:cNvSpPr>
                <a:spLocks/>
              </p:cNvSpPr>
              <p:nvPr/>
            </p:nvSpPr>
            <p:spPr bwMode="auto">
              <a:xfrm rot="-1621891">
                <a:off x="4003" y="2819"/>
                <a:ext cx="348" cy="229"/>
              </a:xfrm>
              <a:custGeom>
                <a:avLst/>
                <a:gdLst>
                  <a:gd name="T0" fmla="*/ 13 w 348"/>
                  <a:gd name="T1" fmla="*/ 37 h 229"/>
                  <a:gd name="T2" fmla="*/ 61 w 348"/>
                  <a:gd name="T3" fmla="*/ 5 h 229"/>
                  <a:gd name="T4" fmla="*/ 173 w 348"/>
                  <a:gd name="T5" fmla="*/ 5 h 229"/>
                  <a:gd name="T6" fmla="*/ 277 w 348"/>
                  <a:gd name="T7" fmla="*/ 13 h 229"/>
                  <a:gd name="T8" fmla="*/ 341 w 348"/>
                  <a:gd name="T9" fmla="*/ 85 h 229"/>
                  <a:gd name="T10" fmla="*/ 317 w 348"/>
                  <a:gd name="T11" fmla="*/ 149 h 229"/>
                  <a:gd name="T12" fmla="*/ 237 w 348"/>
                  <a:gd name="T13" fmla="*/ 189 h 229"/>
                  <a:gd name="T14" fmla="*/ 189 w 348"/>
                  <a:gd name="T15" fmla="*/ 149 h 229"/>
                  <a:gd name="T16" fmla="*/ 133 w 348"/>
                  <a:gd name="T17" fmla="*/ 157 h 229"/>
                  <a:gd name="T18" fmla="*/ 85 w 348"/>
                  <a:gd name="T19" fmla="*/ 221 h 229"/>
                  <a:gd name="T20" fmla="*/ 13 w 348"/>
                  <a:gd name="T21" fmla="*/ 205 h 229"/>
                  <a:gd name="T22" fmla="*/ 5 w 348"/>
                  <a:gd name="T23" fmla="*/ 85 h 229"/>
                  <a:gd name="T24" fmla="*/ 13 w 348"/>
                  <a:gd name="T25" fmla="*/ 37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8" h="229">
                    <a:moveTo>
                      <a:pt x="13" y="37"/>
                    </a:moveTo>
                    <a:cubicBezTo>
                      <a:pt x="22" y="24"/>
                      <a:pt x="34" y="10"/>
                      <a:pt x="61" y="5"/>
                    </a:cubicBezTo>
                    <a:cubicBezTo>
                      <a:pt x="88" y="0"/>
                      <a:pt x="137" y="4"/>
                      <a:pt x="173" y="5"/>
                    </a:cubicBezTo>
                    <a:cubicBezTo>
                      <a:pt x="209" y="6"/>
                      <a:pt x="249" y="0"/>
                      <a:pt x="277" y="13"/>
                    </a:cubicBezTo>
                    <a:cubicBezTo>
                      <a:pt x="305" y="26"/>
                      <a:pt x="334" y="62"/>
                      <a:pt x="341" y="85"/>
                    </a:cubicBezTo>
                    <a:cubicBezTo>
                      <a:pt x="348" y="108"/>
                      <a:pt x="334" y="132"/>
                      <a:pt x="317" y="149"/>
                    </a:cubicBezTo>
                    <a:cubicBezTo>
                      <a:pt x="300" y="166"/>
                      <a:pt x="258" y="189"/>
                      <a:pt x="237" y="189"/>
                    </a:cubicBezTo>
                    <a:cubicBezTo>
                      <a:pt x="216" y="189"/>
                      <a:pt x="206" y="154"/>
                      <a:pt x="189" y="149"/>
                    </a:cubicBezTo>
                    <a:cubicBezTo>
                      <a:pt x="172" y="144"/>
                      <a:pt x="150" y="145"/>
                      <a:pt x="133" y="157"/>
                    </a:cubicBezTo>
                    <a:cubicBezTo>
                      <a:pt x="116" y="169"/>
                      <a:pt x="105" y="213"/>
                      <a:pt x="85" y="221"/>
                    </a:cubicBezTo>
                    <a:cubicBezTo>
                      <a:pt x="65" y="229"/>
                      <a:pt x="26" y="228"/>
                      <a:pt x="13" y="205"/>
                    </a:cubicBezTo>
                    <a:cubicBezTo>
                      <a:pt x="0" y="182"/>
                      <a:pt x="6" y="113"/>
                      <a:pt x="5" y="85"/>
                    </a:cubicBezTo>
                    <a:cubicBezTo>
                      <a:pt x="4" y="57"/>
                      <a:pt x="4" y="50"/>
                      <a:pt x="13" y="37"/>
                    </a:cubicBezTo>
                    <a:close/>
                  </a:path>
                </a:pathLst>
              </a:custGeom>
              <a:gradFill rotWithShape="0">
                <a:gsLst>
                  <a:gs pos="0">
                    <a:schemeClr val="accent1"/>
                  </a:gs>
                  <a:gs pos="100000">
                    <a:schemeClr val="accent1">
                      <a:gamma/>
                      <a:shade val="32941"/>
                      <a:invGamma/>
                    </a:schemeClr>
                  </a:gs>
                </a:gsLst>
                <a:path path="rect">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sp>
          <p:nvSpPr>
            <p:cNvPr id="4" name="TextBox 3"/>
            <p:cNvSpPr txBox="1"/>
            <p:nvPr/>
          </p:nvSpPr>
          <p:spPr>
            <a:xfrm>
              <a:off x="774512" y="4038407"/>
              <a:ext cx="605293" cy="400109"/>
            </a:xfrm>
            <a:prstGeom prst="rect">
              <a:avLst/>
            </a:prstGeom>
            <a:noFill/>
          </p:spPr>
          <p:txBody>
            <a:bodyPr wrap="none" rtlCol="0">
              <a:spAutoFit/>
            </a:bodyPr>
            <a:lstStyle/>
            <a:p>
              <a:r>
                <a:rPr lang="en-US" sz="1350" b="1" dirty="0">
                  <a:solidFill>
                    <a:schemeClr val="bg1"/>
                  </a:solidFill>
                </a:rPr>
                <a:t>DCs</a:t>
              </a:r>
            </a:p>
          </p:txBody>
        </p:sp>
      </p:grpSp>
      <p:grpSp>
        <p:nvGrpSpPr>
          <p:cNvPr id="51" name="Group 219"/>
          <p:cNvGrpSpPr>
            <a:grpSpLocks/>
          </p:cNvGrpSpPr>
          <p:nvPr/>
        </p:nvGrpSpPr>
        <p:grpSpPr bwMode="auto">
          <a:xfrm>
            <a:off x="1641950" y="4572679"/>
            <a:ext cx="909197" cy="909197"/>
            <a:chOff x="1310" y="2380"/>
            <a:chExt cx="525" cy="525"/>
          </a:xfrm>
        </p:grpSpPr>
        <p:grpSp>
          <p:nvGrpSpPr>
            <p:cNvPr id="52" name="Group 180"/>
            <p:cNvGrpSpPr>
              <a:grpSpLocks/>
            </p:cNvGrpSpPr>
            <p:nvPr/>
          </p:nvGrpSpPr>
          <p:grpSpPr bwMode="auto">
            <a:xfrm>
              <a:off x="1310" y="2380"/>
              <a:ext cx="525" cy="525"/>
              <a:chOff x="2669" y="1691"/>
              <a:chExt cx="742" cy="742"/>
            </a:xfrm>
          </p:grpSpPr>
          <p:sp>
            <p:nvSpPr>
              <p:cNvPr id="54" name="Oval 181"/>
              <p:cNvSpPr>
                <a:spLocks noChangeArrowheads="1"/>
              </p:cNvSpPr>
              <p:nvPr/>
            </p:nvSpPr>
            <p:spPr bwMode="auto">
              <a:xfrm>
                <a:off x="2669" y="1691"/>
                <a:ext cx="742" cy="742"/>
              </a:xfrm>
              <a:prstGeom prst="ellipse">
                <a:avLst/>
              </a:prstGeom>
              <a:gradFill rotWithShape="0">
                <a:gsLst>
                  <a:gs pos="0">
                    <a:srgbClr val="F4DD13"/>
                  </a:gs>
                  <a:gs pos="100000">
                    <a:srgbClr val="F4DD13">
                      <a:gamma/>
                      <a:shade val="80392"/>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55" name="Oval 182"/>
              <p:cNvSpPr>
                <a:spLocks noChangeArrowheads="1"/>
              </p:cNvSpPr>
              <p:nvPr/>
            </p:nvSpPr>
            <p:spPr bwMode="auto">
              <a:xfrm>
                <a:off x="2764" y="2009"/>
                <a:ext cx="540" cy="37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sp>
          <p:nvSpPr>
            <p:cNvPr id="53" name="Text Box 183"/>
            <p:cNvSpPr txBox="1">
              <a:spLocks noChangeArrowheads="1"/>
            </p:cNvSpPr>
            <p:nvPr/>
          </p:nvSpPr>
          <p:spPr bwMode="auto">
            <a:xfrm>
              <a:off x="1345" y="2677"/>
              <a:ext cx="487" cy="1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b="1">
                  <a:solidFill>
                    <a:schemeClr val="bg1"/>
                  </a:solidFill>
                  <a:latin typeface="Helvetica" charset="0"/>
                </a:rPr>
                <a:t>Th17 </a:t>
              </a:r>
              <a:r>
                <a:rPr lang="en-US" sz="1200" b="1" dirty="0">
                  <a:solidFill>
                    <a:schemeClr val="bg1"/>
                  </a:solidFill>
                  <a:latin typeface="Helvetica" charset="0"/>
                </a:rPr>
                <a:t>cell</a:t>
              </a:r>
            </a:p>
          </p:txBody>
        </p:sp>
      </p:grpSp>
      <p:sp>
        <p:nvSpPr>
          <p:cNvPr id="113" name="TextBox 112"/>
          <p:cNvSpPr txBox="1"/>
          <p:nvPr/>
        </p:nvSpPr>
        <p:spPr>
          <a:xfrm>
            <a:off x="733177" y="4075761"/>
            <a:ext cx="1570302" cy="369332"/>
          </a:xfrm>
          <a:prstGeom prst="rect">
            <a:avLst/>
          </a:prstGeom>
          <a:noFill/>
        </p:spPr>
        <p:txBody>
          <a:bodyPr wrap="none" rtlCol="0">
            <a:spAutoFit/>
          </a:bodyPr>
          <a:lstStyle/>
          <a:p>
            <a:r>
              <a:rPr lang="en-US" b="1" dirty="0"/>
              <a:t>differentiation</a:t>
            </a:r>
          </a:p>
        </p:txBody>
      </p:sp>
      <p:sp>
        <p:nvSpPr>
          <p:cNvPr id="3" name="TextBox 2"/>
          <p:cNvSpPr txBox="1"/>
          <p:nvPr/>
        </p:nvSpPr>
        <p:spPr>
          <a:xfrm>
            <a:off x="5076825" y="2143126"/>
            <a:ext cx="3113353" cy="646331"/>
          </a:xfrm>
          <a:prstGeom prst="rect">
            <a:avLst/>
          </a:prstGeom>
          <a:noFill/>
        </p:spPr>
        <p:txBody>
          <a:bodyPr wrap="none" rtlCol="0">
            <a:spAutoFit/>
          </a:bodyPr>
          <a:lstStyle/>
          <a:p>
            <a:r>
              <a:rPr lang="ja-JP" altLang="en-US" dirty="0">
                <a:latin typeface="Helvetica Neue" charset="0"/>
                <a:ea typeface="Helvetica Neue" charset="0"/>
                <a:cs typeface="Helvetica Neue" charset="0"/>
              </a:rPr>
              <a:t>②</a:t>
            </a:r>
            <a:r>
              <a:rPr lang="en-US" dirty="0">
                <a:latin typeface="Helvetica Neue" charset="0"/>
                <a:ea typeface="Helvetica Neue" charset="0"/>
                <a:cs typeface="Helvetica Neue" charset="0"/>
              </a:rPr>
              <a:t> In intestinal inflammation</a:t>
            </a:r>
          </a:p>
          <a:p>
            <a:r>
              <a:rPr lang="en-US" dirty="0">
                <a:latin typeface="Helvetica Neue" charset="0"/>
                <a:ea typeface="Helvetica Neue" charset="0"/>
                <a:cs typeface="Helvetica Neue" charset="0"/>
              </a:rPr>
              <a:t>      (TNBS colitis</a:t>
            </a:r>
            <a:r>
              <a:rPr lang="en-US" i="1" dirty="0">
                <a:latin typeface="Helvetica Neue" charset="0"/>
                <a:ea typeface="Helvetica Neue" charset="0"/>
                <a:cs typeface="Helvetica Neue" charset="0"/>
              </a:rPr>
              <a:t> </a:t>
            </a:r>
            <a:r>
              <a:rPr lang="en-US" dirty="0">
                <a:latin typeface="Helvetica Neue" charset="0"/>
                <a:ea typeface="Helvetica Neue" charset="0"/>
                <a:cs typeface="Helvetica Neue" charset="0"/>
              </a:rPr>
              <a:t>model)</a:t>
            </a:r>
          </a:p>
        </p:txBody>
      </p:sp>
      <p:pic>
        <p:nvPicPr>
          <p:cNvPr id="107" name="Picture 106"/>
          <p:cNvPicPr>
            <a:picLocks noChangeAspect="1"/>
          </p:cNvPicPr>
          <p:nvPr/>
        </p:nvPicPr>
        <p:blipFill>
          <a:blip r:embed="rId3"/>
          <a:stretch>
            <a:fillRect/>
          </a:stretch>
        </p:blipFill>
        <p:spPr>
          <a:xfrm>
            <a:off x="4069612" y="4600054"/>
            <a:ext cx="2700329" cy="1530111"/>
          </a:xfrm>
          <a:prstGeom prst="rect">
            <a:avLst/>
          </a:prstGeom>
        </p:spPr>
      </p:pic>
      <p:pic>
        <p:nvPicPr>
          <p:cNvPr id="109" name="Picture 108"/>
          <p:cNvPicPr>
            <a:picLocks noChangeAspect="1"/>
          </p:cNvPicPr>
          <p:nvPr/>
        </p:nvPicPr>
        <p:blipFill>
          <a:blip r:embed="rId4"/>
          <a:stretch>
            <a:fillRect/>
          </a:stretch>
        </p:blipFill>
        <p:spPr>
          <a:xfrm>
            <a:off x="6917665" y="3380390"/>
            <a:ext cx="2178719" cy="2463375"/>
          </a:xfrm>
          <a:prstGeom prst="rect">
            <a:avLst/>
          </a:prstGeom>
        </p:spPr>
      </p:pic>
      <p:sp>
        <p:nvSpPr>
          <p:cNvPr id="56" name="TextBox 55"/>
          <p:cNvSpPr txBox="1"/>
          <p:nvPr/>
        </p:nvSpPr>
        <p:spPr>
          <a:xfrm>
            <a:off x="6296581" y="6461309"/>
            <a:ext cx="2716000" cy="300082"/>
          </a:xfrm>
          <a:prstGeom prst="rect">
            <a:avLst/>
          </a:prstGeom>
          <a:noFill/>
        </p:spPr>
        <p:txBody>
          <a:bodyPr wrap="none" rtlCol="0">
            <a:spAutoFit/>
          </a:bodyPr>
          <a:lstStyle/>
          <a:p>
            <a:r>
              <a:rPr lang="en-US" sz="1350" dirty="0"/>
              <a:t>Mucosal </a:t>
            </a:r>
            <a:r>
              <a:rPr lang="en-US" sz="1350" dirty="0" err="1"/>
              <a:t>Immunol</a:t>
            </a:r>
            <a:r>
              <a:rPr lang="en-US" sz="1350" dirty="0"/>
              <a:t> 8: 296-306, 2015 </a:t>
            </a:r>
          </a:p>
        </p:txBody>
      </p:sp>
      <p:pic>
        <p:nvPicPr>
          <p:cNvPr id="110" name="Picture 10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7202" y="2993005"/>
            <a:ext cx="1671054" cy="1452088"/>
          </a:xfrm>
          <a:prstGeom prst="rect">
            <a:avLst/>
          </a:prstGeom>
        </p:spPr>
      </p:pic>
    </p:spTree>
    <p:extLst>
      <p:ext uri="{BB962C8B-B14F-4D97-AF65-F5344CB8AC3E}">
        <p14:creationId xmlns:p14="http://schemas.microsoft.com/office/powerpoint/2010/main" val="13675310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1026"/>
          <p:cNvSpPr>
            <a:spLocks noGrp="1" noChangeArrowheads="1"/>
          </p:cNvSpPr>
          <p:nvPr>
            <p:ph type="title"/>
          </p:nvPr>
        </p:nvSpPr>
        <p:spPr>
          <a:xfrm>
            <a:off x="1" y="864815"/>
            <a:ext cx="9143999" cy="800100"/>
          </a:xfrm>
        </p:spPr>
        <p:txBody>
          <a:bodyPr>
            <a:noAutofit/>
          </a:bodyPr>
          <a:lstStyle/>
          <a:p>
            <a:pPr algn="ctr"/>
            <a:r>
              <a:rPr lang="en-US" altLang="en-US" sz="4000" dirty="0">
                <a:latin typeface="Helvetica" charset="0"/>
              </a:rPr>
              <a:t>Pathogenesis of inflammatory bowel disease (IBD) involves host Th cell responses to commensal bacteria</a:t>
            </a:r>
          </a:p>
        </p:txBody>
      </p:sp>
      <p:grpSp>
        <p:nvGrpSpPr>
          <p:cNvPr id="128003" name="Group 1027"/>
          <p:cNvGrpSpPr>
            <a:grpSpLocks/>
          </p:cNvGrpSpPr>
          <p:nvPr/>
        </p:nvGrpSpPr>
        <p:grpSpPr bwMode="auto">
          <a:xfrm>
            <a:off x="151844" y="2733112"/>
            <a:ext cx="3867150" cy="2182416"/>
            <a:chOff x="472" y="1056"/>
            <a:chExt cx="3248" cy="1833"/>
          </a:xfrm>
        </p:grpSpPr>
        <p:grpSp>
          <p:nvGrpSpPr>
            <p:cNvPr id="128004" name="Group 1028"/>
            <p:cNvGrpSpPr>
              <a:grpSpLocks/>
            </p:cNvGrpSpPr>
            <p:nvPr/>
          </p:nvGrpSpPr>
          <p:grpSpPr bwMode="auto">
            <a:xfrm>
              <a:off x="472" y="1088"/>
              <a:ext cx="1616" cy="1112"/>
              <a:chOff x="1536" y="2080"/>
              <a:chExt cx="1616" cy="1112"/>
            </a:xfrm>
          </p:grpSpPr>
          <p:sp>
            <p:nvSpPr>
              <p:cNvPr id="128005" name="Text Box 1029"/>
              <p:cNvSpPr txBox="1">
                <a:spLocks noChangeArrowheads="1"/>
              </p:cNvSpPr>
              <p:nvPr/>
            </p:nvSpPr>
            <p:spPr bwMode="auto">
              <a:xfrm>
                <a:off x="1773" y="2335"/>
                <a:ext cx="1021" cy="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sz="1350" b="1">
                    <a:effectLst>
                      <a:outerShdw blurRad="38100" dist="38100" dir="2700000" algn="tl">
                        <a:srgbClr val="C0C0C0"/>
                      </a:outerShdw>
                    </a:effectLst>
                  </a:rPr>
                  <a:t>Genetic </a:t>
                </a:r>
                <a:br>
                  <a:rPr lang="en-US" altLang="en-US" sz="1350" b="1">
                    <a:effectLst>
                      <a:outerShdw blurRad="38100" dist="38100" dir="2700000" algn="tl">
                        <a:srgbClr val="C0C0C0"/>
                      </a:outerShdw>
                    </a:effectLst>
                  </a:rPr>
                </a:br>
                <a:r>
                  <a:rPr lang="en-US" altLang="en-US" sz="1350" b="1">
                    <a:effectLst>
                      <a:outerShdw blurRad="38100" dist="38100" dir="2700000" algn="tl">
                        <a:srgbClr val="C0C0C0"/>
                      </a:outerShdw>
                    </a:effectLst>
                  </a:rPr>
                  <a:t>predisposition</a:t>
                </a:r>
              </a:p>
            </p:txBody>
          </p:sp>
          <p:sp>
            <p:nvSpPr>
              <p:cNvPr id="128006" name="Oval 1030"/>
              <p:cNvSpPr>
                <a:spLocks noChangeArrowheads="1"/>
              </p:cNvSpPr>
              <p:nvPr/>
            </p:nvSpPr>
            <p:spPr bwMode="auto">
              <a:xfrm>
                <a:off x="1536" y="2080"/>
                <a:ext cx="1616" cy="1112"/>
              </a:xfrm>
              <a:prstGeom prst="ellipse">
                <a:avLst/>
              </a:prstGeom>
              <a:noFill/>
              <a:ln w="57150">
                <a:solidFill>
                  <a:srgbClr val="FF0000"/>
                </a:solidFill>
                <a:round/>
                <a:headEnd/>
                <a:tailEnd/>
              </a:ln>
              <a:effectLst/>
              <a:extLst>
                <a:ext uri="{909E8E84-426E-40DD-AFC4-6F175D3DCCD1}">
                  <a14:hiddenFill xmlns:a14="http://schemas.microsoft.com/office/drawing/2010/main">
                    <a:solidFill>
                      <a:srgbClr val="0000E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en-US" altLang="en-US" sz="1350" b="1">
                  <a:solidFill>
                    <a:srgbClr val="0000E6"/>
                  </a:solidFill>
                </a:endParaRPr>
              </a:p>
            </p:txBody>
          </p:sp>
        </p:grpSp>
        <p:grpSp>
          <p:nvGrpSpPr>
            <p:cNvPr id="128007" name="Group 1031"/>
            <p:cNvGrpSpPr>
              <a:grpSpLocks/>
            </p:cNvGrpSpPr>
            <p:nvPr/>
          </p:nvGrpSpPr>
          <p:grpSpPr bwMode="auto">
            <a:xfrm>
              <a:off x="1288" y="1776"/>
              <a:ext cx="1616" cy="1113"/>
              <a:chOff x="2352" y="2768"/>
              <a:chExt cx="1616" cy="1113"/>
            </a:xfrm>
          </p:grpSpPr>
          <p:sp>
            <p:nvSpPr>
              <p:cNvPr id="128008" name="Oval 1032"/>
              <p:cNvSpPr>
                <a:spLocks noChangeArrowheads="1"/>
              </p:cNvSpPr>
              <p:nvPr/>
            </p:nvSpPr>
            <p:spPr bwMode="auto">
              <a:xfrm>
                <a:off x="2352" y="2768"/>
                <a:ext cx="1616" cy="1112"/>
              </a:xfrm>
              <a:prstGeom prst="ellipse">
                <a:avLst/>
              </a:prstGeom>
              <a:noFill/>
              <a:ln w="57150">
                <a:solidFill>
                  <a:srgbClr val="0000E6"/>
                </a:solidFill>
                <a:round/>
                <a:headEnd/>
                <a:tailEnd/>
              </a:ln>
              <a:effectLst/>
              <a:extLst>
                <a:ext uri="{909E8E84-426E-40DD-AFC4-6F175D3DCCD1}">
                  <a14:hiddenFill xmlns:a14="http://schemas.microsoft.com/office/drawing/2010/main">
                    <a:solidFill>
                      <a:srgbClr val="0000E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en-US" altLang="en-US" sz="1350" b="1">
                  <a:solidFill>
                    <a:srgbClr val="0000E6"/>
                  </a:solidFill>
                </a:endParaRPr>
              </a:p>
            </p:txBody>
          </p:sp>
          <p:sp>
            <p:nvSpPr>
              <p:cNvPr id="128009" name="Text Box 1033"/>
              <p:cNvSpPr txBox="1">
                <a:spLocks noChangeArrowheads="1"/>
              </p:cNvSpPr>
              <p:nvPr/>
            </p:nvSpPr>
            <p:spPr bwMode="auto">
              <a:xfrm>
                <a:off x="2653" y="3105"/>
                <a:ext cx="1070" cy="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sz="1350" b="1">
                    <a:effectLst>
                      <a:outerShdw blurRad="38100" dist="38100" dir="2700000" algn="tl">
                        <a:srgbClr val="C0C0C0"/>
                      </a:outerShdw>
                    </a:effectLst>
                  </a:rPr>
                  <a:t>Environmental </a:t>
                </a:r>
              </a:p>
              <a:p>
                <a:pPr algn="ctr"/>
                <a:r>
                  <a:rPr lang="en-US" altLang="en-US" sz="1350" b="1">
                    <a:effectLst>
                      <a:outerShdw blurRad="38100" dist="38100" dir="2700000" algn="tl">
                        <a:srgbClr val="C0C0C0"/>
                      </a:outerShdw>
                    </a:effectLst>
                  </a:rPr>
                  <a:t>Triggers</a:t>
                </a:r>
              </a:p>
              <a:p>
                <a:pPr algn="ctr"/>
                <a:r>
                  <a:rPr lang="en-US" altLang="en-US" sz="1350" b="1">
                    <a:effectLst>
                      <a:outerShdw blurRad="38100" dist="38100" dir="2700000" algn="tl">
                        <a:srgbClr val="C0C0C0"/>
                      </a:outerShdw>
                    </a:effectLst>
                  </a:rPr>
                  <a:t>(dysbiosis, </a:t>
                </a:r>
                <a:br>
                  <a:rPr lang="en-US" altLang="en-US" sz="1350" b="1">
                    <a:effectLst>
                      <a:outerShdw blurRad="38100" dist="38100" dir="2700000" algn="tl">
                        <a:srgbClr val="C0C0C0"/>
                      </a:outerShdw>
                    </a:effectLst>
                  </a:rPr>
                </a:br>
                <a:r>
                  <a:rPr lang="en-US" altLang="en-US" sz="1350" b="1">
                    <a:effectLst>
                      <a:outerShdw blurRad="38100" dist="38100" dir="2700000" algn="tl">
                        <a:srgbClr val="C0C0C0"/>
                      </a:outerShdw>
                    </a:effectLst>
                  </a:rPr>
                  <a:t>infection)</a:t>
                </a:r>
              </a:p>
            </p:txBody>
          </p:sp>
        </p:grpSp>
        <p:grpSp>
          <p:nvGrpSpPr>
            <p:cNvPr id="128010" name="Group 1034"/>
            <p:cNvGrpSpPr>
              <a:grpSpLocks/>
            </p:cNvGrpSpPr>
            <p:nvPr/>
          </p:nvGrpSpPr>
          <p:grpSpPr bwMode="auto">
            <a:xfrm>
              <a:off x="2104" y="1056"/>
              <a:ext cx="1616" cy="1112"/>
              <a:chOff x="3112" y="2048"/>
              <a:chExt cx="1616" cy="1112"/>
            </a:xfrm>
          </p:grpSpPr>
          <p:sp>
            <p:nvSpPr>
              <p:cNvPr id="128011" name="Oval 1035"/>
              <p:cNvSpPr>
                <a:spLocks noChangeArrowheads="1"/>
              </p:cNvSpPr>
              <p:nvPr/>
            </p:nvSpPr>
            <p:spPr bwMode="auto">
              <a:xfrm>
                <a:off x="3112" y="2048"/>
                <a:ext cx="1616" cy="1112"/>
              </a:xfrm>
              <a:prstGeom prst="ellipse">
                <a:avLst/>
              </a:prstGeom>
              <a:noFill/>
              <a:ln w="57150">
                <a:solidFill>
                  <a:srgbClr val="089716"/>
                </a:solidFill>
                <a:round/>
                <a:headEnd/>
                <a:tailEnd/>
              </a:ln>
              <a:effectLst/>
              <a:extLst>
                <a:ext uri="{909E8E84-426E-40DD-AFC4-6F175D3DCCD1}">
                  <a14:hiddenFill xmlns:a14="http://schemas.microsoft.com/office/drawing/2010/main">
                    <a:solidFill>
                      <a:srgbClr val="0000E6"/>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en-US" altLang="en-US" sz="1350" b="1">
                  <a:solidFill>
                    <a:srgbClr val="0000E6"/>
                  </a:solidFill>
                </a:endParaRPr>
              </a:p>
            </p:txBody>
          </p:sp>
          <p:sp>
            <p:nvSpPr>
              <p:cNvPr id="128012" name="Text Box 1036"/>
              <p:cNvSpPr txBox="1">
                <a:spLocks noChangeArrowheads="1"/>
              </p:cNvSpPr>
              <p:nvPr/>
            </p:nvSpPr>
            <p:spPr bwMode="auto">
              <a:xfrm>
                <a:off x="3395" y="2381"/>
                <a:ext cx="1233" cy="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sz="1350" b="1" dirty="0">
                    <a:effectLst>
                      <a:outerShdw blurRad="38100" dist="38100" dir="2700000" algn="tl">
                        <a:srgbClr val="C0C0C0"/>
                      </a:outerShdw>
                    </a:effectLst>
                  </a:rPr>
                  <a:t>Mucosal Immune </a:t>
                </a:r>
                <a:br>
                  <a:rPr lang="en-US" altLang="en-US" sz="1350" b="1" dirty="0">
                    <a:effectLst>
                      <a:outerShdw blurRad="38100" dist="38100" dir="2700000" algn="tl">
                        <a:srgbClr val="C0C0C0"/>
                      </a:outerShdw>
                    </a:effectLst>
                  </a:rPr>
                </a:br>
                <a:r>
                  <a:rPr lang="en-US" altLang="en-US" sz="1350" b="1" dirty="0">
                    <a:effectLst>
                      <a:outerShdw blurRad="38100" dist="38100" dir="2700000" algn="tl">
                        <a:srgbClr val="C0C0C0"/>
                      </a:outerShdw>
                    </a:effectLst>
                  </a:rPr>
                  <a:t>Abnormality</a:t>
                </a:r>
              </a:p>
            </p:txBody>
          </p:sp>
        </p:grpSp>
        <p:grpSp>
          <p:nvGrpSpPr>
            <p:cNvPr id="128013" name="Group 1037"/>
            <p:cNvGrpSpPr>
              <a:grpSpLocks/>
            </p:cNvGrpSpPr>
            <p:nvPr/>
          </p:nvGrpSpPr>
          <p:grpSpPr bwMode="auto">
            <a:xfrm>
              <a:off x="1796" y="1576"/>
              <a:ext cx="654" cy="559"/>
              <a:chOff x="2860" y="2568"/>
              <a:chExt cx="654" cy="559"/>
            </a:xfrm>
          </p:grpSpPr>
          <p:pic>
            <p:nvPicPr>
              <p:cNvPr id="128014" name="Picture 1038" descr="IBD Triang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0" y="2568"/>
                <a:ext cx="654" cy="559"/>
              </a:xfrm>
              <a:prstGeom prst="rect">
                <a:avLst/>
              </a:prstGeom>
              <a:noFill/>
              <a:extLst>
                <a:ext uri="{909E8E84-426E-40DD-AFC4-6F175D3DCCD1}">
                  <a14:hiddenFill xmlns:a14="http://schemas.microsoft.com/office/drawing/2010/main">
                    <a:solidFill>
                      <a:srgbClr val="FFFFFF"/>
                    </a:solidFill>
                  </a14:hiddenFill>
                </a:ext>
              </a:extLst>
            </p:spPr>
          </p:pic>
          <p:sp>
            <p:nvSpPr>
              <p:cNvPr id="128015" name="Text Box 1039"/>
              <p:cNvSpPr txBox="1">
                <a:spLocks noChangeArrowheads="1"/>
              </p:cNvSpPr>
              <p:nvPr/>
            </p:nvSpPr>
            <p:spPr bwMode="auto">
              <a:xfrm>
                <a:off x="2948" y="2571"/>
                <a:ext cx="485"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2100" b="1" dirty="0">
                    <a:solidFill>
                      <a:srgbClr val="000000"/>
                    </a:solidFill>
                  </a:rPr>
                  <a:t>IBD</a:t>
                </a:r>
              </a:p>
            </p:txBody>
          </p:sp>
        </p:grpSp>
      </p:grpSp>
      <p:sp>
        <p:nvSpPr>
          <p:cNvPr id="128018" name="Text Box 1042"/>
          <p:cNvSpPr txBox="1">
            <a:spLocks noChangeArrowheads="1"/>
          </p:cNvSpPr>
          <p:nvPr/>
        </p:nvSpPr>
        <p:spPr bwMode="auto">
          <a:xfrm>
            <a:off x="1214556" y="5609592"/>
            <a:ext cx="1803358" cy="71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r>
              <a:rPr lang="en-US" altLang="en-US" sz="1350" b="1"/>
              <a:t>Aggressive T cell response to commensal bacteria</a:t>
            </a:r>
          </a:p>
        </p:txBody>
      </p:sp>
      <p:sp>
        <p:nvSpPr>
          <p:cNvPr id="2" name="Down Arrow 1"/>
          <p:cNvSpPr/>
          <p:nvPr/>
        </p:nvSpPr>
        <p:spPr>
          <a:xfrm>
            <a:off x="1874190" y="5015750"/>
            <a:ext cx="431006" cy="504264"/>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5" name="TextBox 24"/>
          <p:cNvSpPr txBox="1"/>
          <p:nvPr/>
        </p:nvSpPr>
        <p:spPr>
          <a:xfrm>
            <a:off x="4250675" y="2764451"/>
            <a:ext cx="4893324" cy="4016484"/>
          </a:xfrm>
          <a:prstGeom prst="rect">
            <a:avLst/>
          </a:prstGeom>
          <a:noFill/>
        </p:spPr>
        <p:txBody>
          <a:bodyPr wrap="square" rtlCol="0">
            <a:spAutoFit/>
          </a:bodyPr>
          <a:lstStyle/>
          <a:p>
            <a:pPr marL="214313" indent="-214313">
              <a:buFont typeface="Arial"/>
              <a:buChar char="•"/>
            </a:pPr>
            <a:r>
              <a:rPr lang="en-US" sz="1500" dirty="0">
                <a:latin typeface="Helvetica Neue" charset="0"/>
                <a:ea typeface="Helvetica Neue" charset="0"/>
                <a:cs typeface="Helvetica Neue" charset="0"/>
              </a:rPr>
              <a:t>Increased number of Th17 cells have been found in </a:t>
            </a:r>
            <a:r>
              <a:rPr lang="en-US" sz="1500" dirty="0" err="1">
                <a:latin typeface="Helvetica Neue" charset="0"/>
                <a:ea typeface="Helvetica Neue" charset="0"/>
                <a:cs typeface="Helvetica Neue" charset="0"/>
              </a:rPr>
              <a:t>inflammed</a:t>
            </a:r>
            <a:r>
              <a:rPr lang="en-US" sz="1500" dirty="0">
                <a:latin typeface="Helvetica Neue" charset="0"/>
                <a:ea typeface="Helvetica Neue" charset="0"/>
                <a:cs typeface="Helvetica Neue" charset="0"/>
              </a:rPr>
              <a:t> mucosa.</a:t>
            </a:r>
          </a:p>
          <a:p>
            <a:pPr marL="214313" indent="-214313">
              <a:buFont typeface="Arial"/>
              <a:buChar char="•"/>
            </a:pPr>
            <a:endParaRPr lang="en-US" sz="1500" dirty="0">
              <a:latin typeface="Helvetica Neue" charset="0"/>
              <a:ea typeface="Helvetica Neue" charset="0"/>
              <a:cs typeface="Helvetica Neue" charset="0"/>
            </a:endParaRPr>
          </a:p>
          <a:p>
            <a:pPr marL="214313" indent="-214313">
              <a:buFont typeface="Arial"/>
              <a:buChar char="•"/>
            </a:pPr>
            <a:r>
              <a:rPr lang="en-US" sz="1500" dirty="0">
                <a:latin typeface="Helvetica Neue" charset="0"/>
                <a:ea typeface="Helvetica Neue" charset="0"/>
                <a:cs typeface="Helvetica Neue" charset="0"/>
              </a:rPr>
              <a:t>Attempts have made blocking IL-17, a signature cytokine of Th17 cells in patients with CD; however, it failed to meet efficacy criteria.</a:t>
            </a:r>
          </a:p>
          <a:p>
            <a:pPr marL="214313" indent="-214313">
              <a:buFont typeface="Arial"/>
              <a:buChar char="•"/>
            </a:pPr>
            <a:endParaRPr lang="en-US" sz="1500" dirty="0">
              <a:latin typeface="Helvetica Neue" charset="0"/>
              <a:ea typeface="Helvetica Neue" charset="0"/>
              <a:cs typeface="Helvetica Neue" charset="0"/>
            </a:endParaRPr>
          </a:p>
          <a:p>
            <a:pPr marL="214313" indent="-214313">
              <a:buFont typeface="Arial"/>
              <a:buChar char="•"/>
            </a:pPr>
            <a:r>
              <a:rPr lang="en-US" sz="1500" dirty="0">
                <a:latin typeface="Helvetica Neue" charset="0"/>
                <a:ea typeface="Helvetica Neue" charset="0"/>
                <a:cs typeface="Helvetica Neue" charset="0"/>
              </a:rPr>
              <a:t>Animal studies have demonstrated inconsistent results with regard to pathogenic and regulatory phenotypes of Th17 cells in the intestine.</a:t>
            </a:r>
          </a:p>
          <a:p>
            <a:pPr marL="214313" indent="-214313">
              <a:buFont typeface="Arial"/>
              <a:buChar char="•"/>
            </a:pPr>
            <a:endParaRPr lang="en-US" sz="1500" dirty="0">
              <a:latin typeface="Helvetica Neue" charset="0"/>
              <a:ea typeface="Helvetica Neue" charset="0"/>
              <a:cs typeface="Helvetica Neue" charset="0"/>
            </a:endParaRPr>
          </a:p>
          <a:p>
            <a:pPr marL="214313" indent="-214313">
              <a:buFont typeface="Arial"/>
              <a:buChar char="•"/>
            </a:pPr>
            <a:r>
              <a:rPr lang="en-US" sz="1500" dirty="0">
                <a:latin typeface="Helvetica Neue" charset="0"/>
                <a:ea typeface="Helvetica Neue" charset="0"/>
                <a:cs typeface="Helvetica Neue" charset="0"/>
              </a:rPr>
              <a:t>The existence of IFN-</a:t>
            </a:r>
            <a:r>
              <a:rPr lang="en-US" sz="1500" dirty="0">
                <a:latin typeface="Symbol" charset="2"/>
                <a:cs typeface="Symbol" charset="2"/>
              </a:rPr>
              <a:t>g</a:t>
            </a:r>
            <a:r>
              <a:rPr lang="en-US" sz="1500" dirty="0">
                <a:latin typeface="Helvetica Neue" charset="0"/>
                <a:ea typeface="Helvetica Neue" charset="0"/>
                <a:cs typeface="Helvetica Neue" charset="0"/>
              </a:rPr>
              <a:t>(+) and Foxp3(+) Th17 cells in human and animal models of IBD suggests the fluctuant phenotype of Th17 cells in the intestine. </a:t>
            </a:r>
          </a:p>
          <a:p>
            <a:pPr marL="214313" indent="-214313">
              <a:buFont typeface="Arial"/>
              <a:buChar char="•"/>
            </a:pPr>
            <a:endParaRPr lang="en-US" sz="1500" dirty="0">
              <a:latin typeface="Helvetica Neue" charset="0"/>
              <a:ea typeface="Helvetica Neue" charset="0"/>
              <a:cs typeface="Helvetica Neue" charset="0"/>
            </a:endParaRPr>
          </a:p>
          <a:p>
            <a:pPr marL="214313" indent="-214313">
              <a:buFont typeface="Arial"/>
              <a:buChar char="•"/>
            </a:pPr>
            <a:r>
              <a:rPr lang="en-US" sz="1500" dirty="0">
                <a:latin typeface="Helvetica Neue" charset="0"/>
                <a:ea typeface="Helvetica Neue" charset="0"/>
                <a:cs typeface="Helvetica Neue" charset="0"/>
              </a:rPr>
              <a:t>IFN-</a:t>
            </a:r>
            <a:r>
              <a:rPr lang="en-US" sz="1500" dirty="0">
                <a:latin typeface="Symbol" charset="2"/>
                <a:cs typeface="Symbol" charset="2"/>
              </a:rPr>
              <a:t>g</a:t>
            </a:r>
            <a:r>
              <a:rPr lang="en-US" sz="1500" dirty="0">
                <a:latin typeface="Helvetica Neue" charset="0"/>
                <a:ea typeface="Helvetica Neue" charset="0"/>
                <a:cs typeface="Helvetica Neue" charset="0"/>
              </a:rPr>
              <a:t>(+)Th17 cells have been implicated in severity of colitis in human and animal models of IBD.</a:t>
            </a:r>
          </a:p>
        </p:txBody>
      </p:sp>
      <p:sp>
        <p:nvSpPr>
          <p:cNvPr id="3" name="TextBox 2"/>
          <p:cNvSpPr txBox="1"/>
          <p:nvPr/>
        </p:nvSpPr>
        <p:spPr>
          <a:xfrm>
            <a:off x="5530452" y="2447110"/>
            <a:ext cx="2400016" cy="369332"/>
          </a:xfrm>
          <a:prstGeom prst="rect">
            <a:avLst/>
          </a:prstGeom>
          <a:noFill/>
        </p:spPr>
        <p:txBody>
          <a:bodyPr wrap="none" rtlCol="0">
            <a:spAutoFit/>
          </a:bodyPr>
          <a:lstStyle/>
          <a:p>
            <a:r>
              <a:rPr lang="en-US" b="1">
                <a:solidFill>
                  <a:srgbClr val="FF0000"/>
                </a:solidFill>
                <a:latin typeface="Helvetica Neue" charset="0"/>
                <a:ea typeface="Helvetica Neue" charset="0"/>
                <a:cs typeface="Helvetica Neue" charset="0"/>
              </a:rPr>
              <a:t> In patients with IBD</a:t>
            </a:r>
            <a:endParaRPr lang="en-US" b="1">
              <a:solidFill>
                <a:srgbClr val="FF0000"/>
              </a:solidFill>
            </a:endParaRPr>
          </a:p>
        </p:txBody>
      </p:sp>
    </p:spTree>
    <p:extLst>
      <p:ext uri="{BB962C8B-B14F-4D97-AF65-F5344CB8AC3E}">
        <p14:creationId xmlns:p14="http://schemas.microsoft.com/office/powerpoint/2010/main" val="1793447602"/>
      </p:ext>
    </p:extLst>
  </p:cSld>
  <p:clrMapOvr>
    <a:masterClrMapping/>
  </p:clrMapOvr>
  <p:transition>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97539" y="926727"/>
            <a:ext cx="8162365" cy="857250"/>
          </a:xfrm>
        </p:spPr>
        <p:txBody>
          <a:bodyPr>
            <a:noAutofit/>
          </a:bodyPr>
          <a:lstStyle/>
          <a:p>
            <a:pPr algn="ctr"/>
            <a:r>
              <a:rPr lang="en-US" altLang="en-US" sz="4000" dirty="0">
                <a:latin typeface="Helvetica Neue" charset="0"/>
                <a:ea typeface="Helvetica Neue" charset="0"/>
                <a:cs typeface="Helvetica Neue" charset="0"/>
              </a:rPr>
              <a:t>Trif</a:t>
            </a:r>
            <a:r>
              <a:rPr lang="en-US" altLang="en-US" sz="4000" baseline="30000" dirty="0">
                <a:latin typeface="Helvetica Neue" charset="0"/>
                <a:ea typeface="Helvetica Neue" charset="0"/>
                <a:cs typeface="Helvetica Neue" charset="0"/>
              </a:rPr>
              <a:t>LPS2</a:t>
            </a:r>
            <a:r>
              <a:rPr lang="en-US" altLang="en-US" sz="4000" dirty="0">
                <a:latin typeface="Helvetica Neue" charset="0"/>
                <a:ea typeface="Helvetica Neue" charset="0"/>
                <a:cs typeface="Helvetica Neue" charset="0"/>
              </a:rPr>
              <a:t> mice carry IFN-</a:t>
            </a:r>
            <a:r>
              <a:rPr lang="en-US" altLang="en-US" sz="4000" dirty="0">
                <a:latin typeface="Symbol" charset="2"/>
              </a:rPr>
              <a:t>g</a:t>
            </a:r>
            <a:r>
              <a:rPr lang="en-US" altLang="en-US" sz="4000" dirty="0">
                <a:latin typeface="Helvetica Neue" charset="0"/>
                <a:ea typeface="Helvetica Neue" charset="0"/>
                <a:cs typeface="Helvetica Neue" charset="0"/>
              </a:rPr>
              <a:t> expressing Th17 cells in the intestine during TNBS colitis</a:t>
            </a:r>
            <a:r>
              <a:rPr lang="en-US" altLang="en-US" sz="4000" dirty="0">
                <a:latin typeface="Arial" charset="0"/>
              </a:rPr>
              <a:t> </a:t>
            </a:r>
          </a:p>
        </p:txBody>
      </p:sp>
      <p:grpSp>
        <p:nvGrpSpPr>
          <p:cNvPr id="3" name="Group 2"/>
          <p:cNvGrpSpPr/>
          <p:nvPr/>
        </p:nvGrpSpPr>
        <p:grpSpPr>
          <a:xfrm>
            <a:off x="1180967" y="3102627"/>
            <a:ext cx="6543674" cy="1409699"/>
            <a:chOff x="230849" y="2247901"/>
            <a:chExt cx="8724899" cy="1879599"/>
          </a:xfrm>
        </p:grpSpPr>
        <p:grpSp>
          <p:nvGrpSpPr>
            <p:cNvPr id="52231" name="Group 7"/>
            <p:cNvGrpSpPr>
              <a:grpSpLocks/>
            </p:cNvGrpSpPr>
            <p:nvPr/>
          </p:nvGrpSpPr>
          <p:grpSpPr bwMode="auto">
            <a:xfrm>
              <a:off x="230849" y="2273300"/>
              <a:ext cx="4175125" cy="1854200"/>
              <a:chOff x="168" y="1432"/>
              <a:chExt cx="2630" cy="1168"/>
            </a:xfrm>
          </p:grpSpPr>
          <p:pic>
            <p:nvPicPr>
              <p:cNvPr id="522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b="52434"/>
              <a:stretch/>
            </p:blipFill>
            <p:spPr bwMode="auto">
              <a:xfrm>
                <a:off x="189" y="1432"/>
                <a:ext cx="2609" cy="1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2230" name="Rectangle 6"/>
              <p:cNvSpPr>
                <a:spLocks noChangeArrowheads="1"/>
              </p:cNvSpPr>
              <p:nvPr/>
            </p:nvSpPr>
            <p:spPr bwMode="auto">
              <a:xfrm>
                <a:off x="168" y="2448"/>
                <a:ext cx="160" cy="15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pic>
          <p:nvPicPr>
            <p:cNvPr id="52232"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b="47711"/>
            <a:stretch/>
          </p:blipFill>
          <p:spPr bwMode="auto">
            <a:xfrm>
              <a:off x="4625048" y="2247901"/>
              <a:ext cx="4330700" cy="1780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2" name="Rectangle 1"/>
          <p:cNvSpPr/>
          <p:nvPr/>
        </p:nvSpPr>
        <p:spPr>
          <a:xfrm>
            <a:off x="2389520" y="2892516"/>
            <a:ext cx="958103" cy="12240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9" name="Rectangle 8"/>
          <p:cNvSpPr/>
          <p:nvPr/>
        </p:nvSpPr>
        <p:spPr>
          <a:xfrm>
            <a:off x="5741200" y="2892516"/>
            <a:ext cx="958103" cy="12240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5" name="TextBox 4"/>
          <p:cNvSpPr txBox="1"/>
          <p:nvPr/>
        </p:nvSpPr>
        <p:spPr>
          <a:xfrm>
            <a:off x="1764227" y="2556343"/>
            <a:ext cx="453970" cy="300082"/>
          </a:xfrm>
          <a:prstGeom prst="rect">
            <a:avLst/>
          </a:prstGeom>
          <a:noFill/>
        </p:spPr>
        <p:txBody>
          <a:bodyPr wrap="none" rtlCol="0">
            <a:spAutoFit/>
          </a:bodyPr>
          <a:lstStyle/>
          <a:p>
            <a:r>
              <a:rPr lang="en-US" sz="1350" b="1">
                <a:latin typeface="Helvetica Neue" charset="0"/>
                <a:ea typeface="Helvetica Neue" charset="0"/>
                <a:cs typeface="Helvetica Neue" charset="0"/>
              </a:rPr>
              <a:t>WT</a:t>
            </a:r>
          </a:p>
        </p:txBody>
      </p:sp>
      <p:sp>
        <p:nvSpPr>
          <p:cNvPr id="14" name="TextBox 13"/>
          <p:cNvSpPr txBox="1"/>
          <p:nvPr/>
        </p:nvSpPr>
        <p:spPr>
          <a:xfrm>
            <a:off x="2544155" y="2549620"/>
            <a:ext cx="729815" cy="300082"/>
          </a:xfrm>
          <a:prstGeom prst="rect">
            <a:avLst/>
          </a:prstGeom>
          <a:noFill/>
        </p:spPr>
        <p:txBody>
          <a:bodyPr wrap="none" rtlCol="0">
            <a:spAutoFit/>
          </a:bodyPr>
          <a:lstStyle/>
          <a:p>
            <a:r>
              <a:rPr lang="en-US" sz="1350" b="1" dirty="0">
                <a:latin typeface="Helvetica Neue" charset="0"/>
                <a:ea typeface="Helvetica Neue" charset="0"/>
                <a:cs typeface="Helvetica Neue" charset="0"/>
              </a:rPr>
              <a:t>Trif</a:t>
            </a:r>
            <a:r>
              <a:rPr lang="en-US" sz="1350" b="1" baseline="30000" dirty="0">
                <a:latin typeface="Helvetica Neue" charset="0"/>
                <a:ea typeface="Helvetica Neue" charset="0"/>
                <a:cs typeface="Helvetica Neue" charset="0"/>
              </a:rPr>
              <a:t>LPS2</a:t>
            </a:r>
          </a:p>
        </p:txBody>
      </p:sp>
      <p:sp>
        <p:nvSpPr>
          <p:cNvPr id="15" name="TextBox 14"/>
          <p:cNvSpPr txBox="1"/>
          <p:nvPr/>
        </p:nvSpPr>
        <p:spPr>
          <a:xfrm>
            <a:off x="5015055" y="2559705"/>
            <a:ext cx="453970" cy="300082"/>
          </a:xfrm>
          <a:prstGeom prst="rect">
            <a:avLst/>
          </a:prstGeom>
          <a:noFill/>
        </p:spPr>
        <p:txBody>
          <a:bodyPr wrap="none" rtlCol="0">
            <a:spAutoFit/>
          </a:bodyPr>
          <a:lstStyle/>
          <a:p>
            <a:r>
              <a:rPr lang="en-US" sz="1350" b="1">
                <a:latin typeface="Helvetica Neue" charset="0"/>
                <a:ea typeface="Helvetica Neue" charset="0"/>
                <a:cs typeface="Helvetica Neue" charset="0"/>
              </a:rPr>
              <a:t>WT</a:t>
            </a:r>
          </a:p>
        </p:txBody>
      </p:sp>
      <p:sp>
        <p:nvSpPr>
          <p:cNvPr id="16" name="TextBox 15"/>
          <p:cNvSpPr txBox="1"/>
          <p:nvPr/>
        </p:nvSpPr>
        <p:spPr>
          <a:xfrm>
            <a:off x="5794982" y="2552982"/>
            <a:ext cx="729815" cy="300082"/>
          </a:xfrm>
          <a:prstGeom prst="rect">
            <a:avLst/>
          </a:prstGeom>
          <a:noFill/>
        </p:spPr>
        <p:txBody>
          <a:bodyPr wrap="none" rtlCol="0">
            <a:spAutoFit/>
          </a:bodyPr>
          <a:lstStyle/>
          <a:p>
            <a:r>
              <a:rPr lang="en-US" sz="1350" b="1" dirty="0">
                <a:latin typeface="Helvetica Neue" charset="0"/>
                <a:ea typeface="Helvetica Neue" charset="0"/>
                <a:cs typeface="Helvetica Neue" charset="0"/>
              </a:rPr>
              <a:t>Trif</a:t>
            </a:r>
            <a:r>
              <a:rPr lang="en-US" sz="1350" b="1" baseline="30000" dirty="0">
                <a:latin typeface="Helvetica Neue" charset="0"/>
                <a:ea typeface="Helvetica Neue" charset="0"/>
                <a:cs typeface="Helvetica Neue" charset="0"/>
              </a:rPr>
              <a:t>LPS2</a:t>
            </a:r>
          </a:p>
        </p:txBody>
      </p:sp>
      <p:grpSp>
        <p:nvGrpSpPr>
          <p:cNvPr id="4" name="Group 3"/>
          <p:cNvGrpSpPr/>
          <p:nvPr/>
        </p:nvGrpSpPr>
        <p:grpSpPr>
          <a:xfrm>
            <a:off x="4664174" y="4680879"/>
            <a:ext cx="2154051" cy="1534906"/>
            <a:chOff x="4664174" y="4680879"/>
            <a:chExt cx="2154051" cy="1534906"/>
          </a:xfrm>
        </p:grpSpPr>
        <p:pic>
          <p:nvPicPr>
            <p:cNvPr id="10" name="Picture 9"/>
            <p:cNvPicPr>
              <a:picLocks noChangeAspect="1"/>
            </p:cNvPicPr>
            <p:nvPr/>
          </p:nvPicPr>
          <p:blipFill>
            <a:blip r:embed="rId5"/>
            <a:stretch>
              <a:fillRect/>
            </a:stretch>
          </p:blipFill>
          <p:spPr>
            <a:xfrm>
              <a:off x="4664174" y="5006972"/>
              <a:ext cx="2154051" cy="1208813"/>
            </a:xfrm>
            <a:prstGeom prst="rect">
              <a:avLst/>
            </a:prstGeom>
          </p:spPr>
        </p:pic>
        <p:sp>
          <p:nvSpPr>
            <p:cNvPr id="17" name="TextBox 16"/>
            <p:cNvSpPr txBox="1"/>
            <p:nvPr/>
          </p:nvSpPr>
          <p:spPr>
            <a:xfrm>
              <a:off x="5199119" y="4687602"/>
              <a:ext cx="453970" cy="300082"/>
            </a:xfrm>
            <a:prstGeom prst="rect">
              <a:avLst/>
            </a:prstGeom>
            <a:noFill/>
          </p:spPr>
          <p:txBody>
            <a:bodyPr wrap="none" rtlCol="0">
              <a:spAutoFit/>
            </a:bodyPr>
            <a:lstStyle/>
            <a:p>
              <a:r>
                <a:rPr lang="en-US" sz="1350" b="1" dirty="0">
                  <a:latin typeface="Helvetica Neue" charset="0"/>
                  <a:ea typeface="Helvetica Neue" charset="0"/>
                  <a:cs typeface="Helvetica Neue" charset="0"/>
                </a:rPr>
                <a:t>WT</a:t>
              </a:r>
            </a:p>
          </p:txBody>
        </p:sp>
        <p:sp>
          <p:nvSpPr>
            <p:cNvPr id="18" name="TextBox 17"/>
            <p:cNvSpPr txBox="1"/>
            <p:nvPr/>
          </p:nvSpPr>
          <p:spPr>
            <a:xfrm>
              <a:off x="5979047" y="4680879"/>
              <a:ext cx="729815" cy="300082"/>
            </a:xfrm>
            <a:prstGeom prst="rect">
              <a:avLst/>
            </a:prstGeom>
            <a:noFill/>
          </p:spPr>
          <p:txBody>
            <a:bodyPr wrap="none" rtlCol="0">
              <a:spAutoFit/>
            </a:bodyPr>
            <a:lstStyle/>
            <a:p>
              <a:r>
                <a:rPr lang="en-US" sz="1350" b="1" dirty="0">
                  <a:latin typeface="Helvetica Neue" charset="0"/>
                  <a:ea typeface="Helvetica Neue" charset="0"/>
                  <a:cs typeface="Helvetica Neue" charset="0"/>
                </a:rPr>
                <a:t>Trif</a:t>
              </a:r>
              <a:r>
                <a:rPr lang="en-US" sz="1350" b="1" baseline="30000" dirty="0">
                  <a:latin typeface="Helvetica Neue" charset="0"/>
                  <a:ea typeface="Helvetica Neue" charset="0"/>
                  <a:cs typeface="Helvetica Neue" charset="0"/>
                </a:rPr>
                <a:t>LPS2</a:t>
              </a:r>
            </a:p>
          </p:txBody>
        </p:sp>
      </p:grpSp>
      <p:sp>
        <p:nvSpPr>
          <p:cNvPr id="19" name="TextBox 18"/>
          <p:cNvSpPr txBox="1"/>
          <p:nvPr/>
        </p:nvSpPr>
        <p:spPr>
          <a:xfrm>
            <a:off x="6296581" y="6461309"/>
            <a:ext cx="2716000" cy="300082"/>
          </a:xfrm>
          <a:prstGeom prst="rect">
            <a:avLst/>
          </a:prstGeom>
          <a:noFill/>
        </p:spPr>
        <p:txBody>
          <a:bodyPr wrap="none" rtlCol="0">
            <a:spAutoFit/>
          </a:bodyPr>
          <a:lstStyle/>
          <a:p>
            <a:r>
              <a:rPr lang="en-US" sz="1350" dirty="0"/>
              <a:t>Mucosal </a:t>
            </a:r>
            <a:r>
              <a:rPr lang="en-US" sz="1350" dirty="0" err="1"/>
              <a:t>Immunol</a:t>
            </a:r>
            <a:r>
              <a:rPr lang="en-US" sz="1350" dirty="0"/>
              <a:t> 8: 296-306, 2015 </a:t>
            </a:r>
          </a:p>
        </p:txBody>
      </p:sp>
      <p:sp>
        <p:nvSpPr>
          <p:cNvPr id="6" name="TextBox 5"/>
          <p:cNvSpPr txBox="1"/>
          <p:nvPr/>
        </p:nvSpPr>
        <p:spPr>
          <a:xfrm>
            <a:off x="2420471" y="5795682"/>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24207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9"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0" y="814109"/>
            <a:ext cx="9144000" cy="857250"/>
          </a:xfrm>
        </p:spPr>
        <p:txBody>
          <a:bodyPr>
            <a:noAutofit/>
          </a:bodyPr>
          <a:lstStyle/>
          <a:p>
            <a:pPr algn="ctr"/>
            <a:r>
              <a:rPr lang="en-US" altLang="en-US" sz="4000" dirty="0" smtClean="0">
                <a:latin typeface="Helvetica Neue" charset="0"/>
                <a:ea typeface="Helvetica Neue" charset="0"/>
                <a:cs typeface="Helvetica Neue" charset="0"/>
              </a:rPr>
              <a:t>IL-27 </a:t>
            </a:r>
            <a:r>
              <a:rPr lang="en-US" altLang="en-US" sz="4000" dirty="0">
                <a:latin typeface="Helvetica Neue" charset="0"/>
                <a:ea typeface="Helvetica Neue" charset="0"/>
                <a:cs typeface="Helvetica Neue" charset="0"/>
              </a:rPr>
              <a:t>treatment reduces severity of TNBS colitis in Trif</a:t>
            </a:r>
            <a:r>
              <a:rPr lang="en-US" altLang="en-US" sz="4000" baseline="30000" dirty="0">
                <a:latin typeface="Helvetica Neue" charset="0"/>
                <a:ea typeface="Helvetica Neue" charset="0"/>
                <a:cs typeface="Helvetica Neue" charset="0"/>
              </a:rPr>
              <a:t>LPS2</a:t>
            </a:r>
            <a:r>
              <a:rPr lang="en-US" altLang="en-US" sz="4000" dirty="0">
                <a:latin typeface="Helvetica Neue" charset="0"/>
                <a:ea typeface="Helvetica Neue" charset="0"/>
                <a:cs typeface="Helvetica Neue" charset="0"/>
              </a:rPr>
              <a:t> mice along with suppression of IFN-</a:t>
            </a:r>
            <a:r>
              <a:rPr lang="en-US" altLang="en-US" sz="4000" dirty="0">
                <a:latin typeface="Symbol" charset="2"/>
              </a:rPr>
              <a:t>g</a:t>
            </a:r>
            <a:r>
              <a:rPr lang="en-US" altLang="en-US" sz="4000" dirty="0">
                <a:latin typeface="Helvetica Neue" charset="0"/>
                <a:ea typeface="Helvetica Neue" charset="0"/>
                <a:cs typeface="Helvetica Neue" charset="0"/>
              </a:rPr>
              <a:t> expressing Th17 cells in the lamina propria</a:t>
            </a:r>
          </a:p>
        </p:txBody>
      </p:sp>
      <p:grpSp>
        <p:nvGrpSpPr>
          <p:cNvPr id="3" name="Group 2"/>
          <p:cNvGrpSpPr/>
          <p:nvPr/>
        </p:nvGrpSpPr>
        <p:grpSpPr>
          <a:xfrm>
            <a:off x="1207015" y="2812114"/>
            <a:ext cx="6593960" cy="3692339"/>
            <a:chOff x="1207015" y="2812114"/>
            <a:chExt cx="6593960" cy="3692339"/>
          </a:xfrm>
        </p:grpSpPr>
        <p:grpSp>
          <p:nvGrpSpPr>
            <p:cNvPr id="97294" name="Group 14"/>
            <p:cNvGrpSpPr>
              <a:grpSpLocks/>
            </p:cNvGrpSpPr>
            <p:nvPr/>
          </p:nvGrpSpPr>
          <p:grpSpPr bwMode="auto">
            <a:xfrm>
              <a:off x="3952876" y="3021875"/>
              <a:ext cx="3775472" cy="1121569"/>
              <a:chOff x="2360" y="1355"/>
              <a:chExt cx="3171" cy="942"/>
            </a:xfrm>
          </p:grpSpPr>
          <p:pic>
            <p:nvPicPr>
              <p:cNvPr id="9728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0" y="1396"/>
                <a:ext cx="1023" cy="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9728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6" y="1355"/>
                <a:ext cx="1014" cy="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9728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2" y="1355"/>
                <a:ext cx="1019" cy="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pic>
          <p:nvPicPr>
            <p:cNvPr id="9728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00550" y="5116184"/>
              <a:ext cx="3400425" cy="1388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97290" name="Text Box 10"/>
            <p:cNvSpPr txBox="1">
              <a:spLocks noChangeArrowheads="1"/>
            </p:cNvSpPr>
            <p:nvPr/>
          </p:nvSpPr>
          <p:spPr bwMode="auto">
            <a:xfrm>
              <a:off x="1578769" y="5350738"/>
              <a:ext cx="1614545"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350" dirty="0" smtClean="0"/>
                <a:t>rIL-27 </a:t>
              </a:r>
              <a:r>
                <a:rPr lang="en-US" altLang="en-US" sz="1350" dirty="0"/>
                <a:t>daily injection</a:t>
              </a:r>
            </a:p>
            <a:p>
              <a:r>
                <a:rPr lang="en-US" altLang="en-US" sz="1350" dirty="0"/>
                <a:t>(</a:t>
              </a:r>
              <a:r>
                <a:rPr lang="en-US" altLang="en-US" sz="1350" dirty="0" err="1"/>
                <a:t>s.c</a:t>
              </a:r>
              <a:r>
                <a:rPr lang="en-US" altLang="en-US" sz="1350" dirty="0"/>
                <a:t>, 0.25</a:t>
              </a:r>
              <a:r>
                <a:rPr lang="en-US" altLang="en-US" sz="1350" dirty="0">
                  <a:latin typeface="Symbol" charset="2"/>
                </a:rPr>
                <a:t>m</a:t>
              </a:r>
              <a:r>
                <a:rPr lang="en-US" altLang="en-US" sz="1350" dirty="0"/>
                <a:t>g)</a:t>
              </a:r>
            </a:p>
          </p:txBody>
        </p:sp>
        <p:grpSp>
          <p:nvGrpSpPr>
            <p:cNvPr id="97298" name="Group 18"/>
            <p:cNvGrpSpPr>
              <a:grpSpLocks/>
            </p:cNvGrpSpPr>
            <p:nvPr/>
          </p:nvGrpSpPr>
          <p:grpSpPr bwMode="auto">
            <a:xfrm>
              <a:off x="3961211" y="4132727"/>
              <a:ext cx="3755231" cy="958454"/>
              <a:chOff x="2367" y="2288"/>
              <a:chExt cx="3154" cy="805"/>
            </a:xfrm>
          </p:grpSpPr>
          <p:grpSp>
            <p:nvGrpSpPr>
              <p:cNvPr id="97297" name="Group 17"/>
              <p:cNvGrpSpPr>
                <a:grpSpLocks/>
              </p:cNvGrpSpPr>
              <p:nvPr/>
            </p:nvGrpSpPr>
            <p:grpSpPr bwMode="auto">
              <a:xfrm>
                <a:off x="3420" y="2288"/>
                <a:ext cx="2101" cy="805"/>
                <a:chOff x="3420" y="2288"/>
                <a:chExt cx="2101" cy="805"/>
              </a:xfrm>
            </p:grpSpPr>
            <p:pic>
              <p:nvPicPr>
                <p:cNvPr id="97292"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0" y="2288"/>
                  <a:ext cx="1000" cy="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97293"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28" y="2288"/>
                  <a:ext cx="993" cy="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pic>
            <p:nvPicPr>
              <p:cNvPr id="97296"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67" y="2292"/>
                <a:ext cx="992" cy="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pic>
          <p:nvPicPr>
            <p:cNvPr id="97299" name="Picture 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07015" y="2812114"/>
              <a:ext cx="2437210"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15" name="TextBox 14"/>
          <p:cNvSpPr txBox="1"/>
          <p:nvPr/>
        </p:nvSpPr>
        <p:spPr>
          <a:xfrm>
            <a:off x="6310028" y="6501650"/>
            <a:ext cx="2716000" cy="300082"/>
          </a:xfrm>
          <a:prstGeom prst="rect">
            <a:avLst/>
          </a:prstGeom>
          <a:noFill/>
        </p:spPr>
        <p:txBody>
          <a:bodyPr wrap="none" rtlCol="0">
            <a:spAutoFit/>
          </a:bodyPr>
          <a:lstStyle/>
          <a:p>
            <a:r>
              <a:rPr lang="en-US" sz="1350" dirty="0"/>
              <a:t>Mucosal </a:t>
            </a:r>
            <a:r>
              <a:rPr lang="en-US" sz="1350" dirty="0" err="1"/>
              <a:t>Immunol</a:t>
            </a:r>
            <a:r>
              <a:rPr lang="en-US" sz="1350" dirty="0"/>
              <a:t> 8: 296-306, 2015 </a:t>
            </a:r>
          </a:p>
        </p:txBody>
      </p:sp>
      <p:sp>
        <p:nvSpPr>
          <p:cNvPr id="2" name="TextBox 1"/>
          <p:cNvSpPr txBox="1"/>
          <p:nvPr/>
        </p:nvSpPr>
        <p:spPr>
          <a:xfrm>
            <a:off x="53789" y="6481483"/>
            <a:ext cx="242374" cy="369332"/>
          </a:xfrm>
          <a:prstGeom prst="rect">
            <a:avLst/>
          </a:prstGeom>
          <a:noFill/>
        </p:spPr>
        <p:txBody>
          <a:bodyPr wrap="none" rtlCol="0">
            <a:spAutoFit/>
          </a:bodyPr>
          <a:lstStyle/>
          <a:p>
            <a:r>
              <a:rPr lang="en-US" smtClean="0"/>
              <a:t>.</a:t>
            </a:r>
            <a:endParaRPr lang="en-US"/>
          </a:p>
        </p:txBody>
      </p:sp>
    </p:spTree>
    <p:extLst>
      <p:ext uri="{BB962C8B-B14F-4D97-AF65-F5344CB8AC3E}">
        <p14:creationId xmlns:p14="http://schemas.microsoft.com/office/powerpoint/2010/main" val="19289296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823" y="1492254"/>
            <a:ext cx="6361196" cy="4585725"/>
            <a:chOff x="-214759" y="0"/>
            <a:chExt cx="9372628" cy="6975476"/>
          </a:xfrm>
        </p:grpSpPr>
        <p:sp>
          <p:nvSpPr>
            <p:cNvPr id="192" name="TextBox 191"/>
            <p:cNvSpPr txBox="1"/>
            <p:nvPr/>
          </p:nvSpPr>
          <p:spPr>
            <a:xfrm>
              <a:off x="4196296" y="5943600"/>
              <a:ext cx="1364125" cy="702252"/>
            </a:xfrm>
            <a:prstGeom prst="rect">
              <a:avLst/>
            </a:prstGeom>
            <a:noFill/>
            <a:ln>
              <a:solidFill>
                <a:schemeClr val="tx1"/>
              </a:solidFill>
            </a:ln>
          </p:spPr>
          <p:txBody>
            <a:bodyPr wrap="none" rtlCol="0">
              <a:spAutoFit/>
            </a:bodyPr>
            <a:lstStyle/>
            <a:p>
              <a:r>
                <a:rPr lang="en-US" sz="2400" b="1" dirty="0"/>
                <a:t>STAT3</a:t>
              </a:r>
            </a:p>
          </p:txBody>
        </p:sp>
        <p:sp>
          <p:nvSpPr>
            <p:cNvPr id="193" name="Curved Right Arrow 192"/>
            <p:cNvSpPr/>
            <p:nvPr/>
          </p:nvSpPr>
          <p:spPr>
            <a:xfrm rot="6698504" flipV="1">
              <a:off x="6779448" y="5365966"/>
              <a:ext cx="640994" cy="1084094"/>
            </a:xfrm>
            <a:prstGeom prst="curvedRightArrow">
              <a:avLst>
                <a:gd name="adj1" fmla="val 25000"/>
                <a:gd name="adj2" fmla="val 20888"/>
                <a:gd name="adj3" fmla="val 25000"/>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grpSp>
          <p:nvGrpSpPr>
            <p:cNvPr id="156862" name="Group 156861"/>
            <p:cNvGrpSpPr/>
            <p:nvPr/>
          </p:nvGrpSpPr>
          <p:grpSpPr>
            <a:xfrm>
              <a:off x="4648199" y="3276600"/>
              <a:ext cx="1447801" cy="762000"/>
              <a:chOff x="5029200" y="3352800"/>
              <a:chExt cx="1447801" cy="762000"/>
            </a:xfrm>
          </p:grpSpPr>
          <p:cxnSp>
            <p:nvCxnSpPr>
              <p:cNvPr id="156852" name="Straight Connector 156851"/>
              <p:cNvCxnSpPr/>
              <p:nvPr/>
            </p:nvCxnSpPr>
            <p:spPr>
              <a:xfrm>
                <a:off x="6477001" y="3352800"/>
                <a:ext cx="0" cy="762000"/>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70" name="Straight Connector 169"/>
              <p:cNvCxnSpPr/>
              <p:nvPr/>
            </p:nvCxnSpPr>
            <p:spPr>
              <a:xfrm>
                <a:off x="5029200" y="3733800"/>
                <a:ext cx="1447801" cy="0"/>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82" name="Group 181"/>
            <p:cNvGrpSpPr/>
            <p:nvPr/>
          </p:nvGrpSpPr>
          <p:grpSpPr>
            <a:xfrm rot="5400000">
              <a:off x="3990805" y="5313948"/>
              <a:ext cx="381001" cy="421105"/>
              <a:chOff x="5029200" y="3352800"/>
              <a:chExt cx="1447801" cy="762000"/>
            </a:xfrm>
          </p:grpSpPr>
          <p:cxnSp>
            <p:nvCxnSpPr>
              <p:cNvPr id="183" name="Straight Connector 182"/>
              <p:cNvCxnSpPr/>
              <p:nvPr/>
            </p:nvCxnSpPr>
            <p:spPr>
              <a:xfrm>
                <a:off x="6477001" y="3352800"/>
                <a:ext cx="0" cy="762000"/>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84" name="Straight Connector 183"/>
              <p:cNvCxnSpPr/>
              <p:nvPr/>
            </p:nvCxnSpPr>
            <p:spPr>
              <a:xfrm>
                <a:off x="5029200" y="3733800"/>
                <a:ext cx="1447801" cy="0"/>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162" name="TextBox 161"/>
            <p:cNvSpPr txBox="1"/>
            <p:nvPr/>
          </p:nvSpPr>
          <p:spPr>
            <a:xfrm>
              <a:off x="561142" y="4655404"/>
              <a:ext cx="2010428" cy="983152"/>
            </a:xfrm>
            <a:prstGeom prst="rect">
              <a:avLst/>
            </a:prstGeom>
            <a:solidFill>
              <a:srgbClr val="FFFF00"/>
            </a:solidFill>
            <a:ln>
              <a:solidFill>
                <a:schemeClr val="tx1"/>
              </a:solidFill>
            </a:ln>
          </p:spPr>
          <p:txBody>
            <a:bodyPr wrap="none" rtlCol="0">
              <a:spAutoFit/>
            </a:bodyPr>
            <a:lstStyle/>
            <a:p>
              <a:r>
                <a:rPr lang="en-US" sz="3600" b="1" dirty="0"/>
                <a:t>IFNAR</a:t>
              </a:r>
            </a:p>
          </p:txBody>
        </p:sp>
        <p:sp>
          <p:nvSpPr>
            <p:cNvPr id="163" name="TextBox 162"/>
            <p:cNvSpPr txBox="1"/>
            <p:nvPr/>
          </p:nvSpPr>
          <p:spPr>
            <a:xfrm>
              <a:off x="3325059" y="4655404"/>
              <a:ext cx="1914630" cy="983152"/>
            </a:xfrm>
            <a:prstGeom prst="rect">
              <a:avLst/>
            </a:prstGeom>
            <a:solidFill>
              <a:srgbClr val="FFFF00"/>
            </a:solidFill>
            <a:ln>
              <a:solidFill>
                <a:schemeClr val="tx1"/>
              </a:solidFill>
            </a:ln>
          </p:spPr>
          <p:txBody>
            <a:bodyPr wrap="none" rtlCol="0">
              <a:spAutoFit/>
            </a:bodyPr>
            <a:lstStyle/>
            <a:p>
              <a:r>
                <a:rPr lang="en-US" sz="3600" b="1" dirty="0"/>
                <a:t>STAT1</a:t>
              </a:r>
            </a:p>
          </p:txBody>
        </p:sp>
        <p:sp>
          <p:nvSpPr>
            <p:cNvPr id="159" name="TextBox 158"/>
            <p:cNvSpPr txBox="1"/>
            <p:nvPr/>
          </p:nvSpPr>
          <p:spPr>
            <a:xfrm>
              <a:off x="3483059" y="3200400"/>
              <a:ext cx="1639614" cy="983152"/>
            </a:xfrm>
            <a:prstGeom prst="rect">
              <a:avLst/>
            </a:prstGeom>
            <a:solidFill>
              <a:srgbClr val="FFFF00"/>
            </a:solidFill>
            <a:ln>
              <a:solidFill>
                <a:schemeClr val="tx1"/>
              </a:solidFill>
            </a:ln>
          </p:spPr>
          <p:txBody>
            <a:bodyPr wrap="none" rtlCol="0">
              <a:spAutoFit/>
            </a:bodyPr>
            <a:lstStyle/>
            <a:p>
              <a:r>
                <a:rPr lang="en-US" sz="3600" b="1" dirty="0"/>
                <a:t>IL-27</a:t>
              </a:r>
            </a:p>
          </p:txBody>
        </p:sp>
        <p:cxnSp>
          <p:nvCxnSpPr>
            <p:cNvPr id="156925" name="AutoShape 253"/>
            <p:cNvCxnSpPr>
              <a:cxnSpLocks noChangeShapeType="1"/>
              <a:stCxn id="156904" idx="6"/>
              <a:endCxn id="156894" idx="2"/>
            </p:cNvCxnSpPr>
            <p:nvPr/>
          </p:nvCxnSpPr>
          <p:spPr bwMode="auto">
            <a:xfrm flipV="1">
              <a:off x="2308980" y="5867400"/>
              <a:ext cx="3558420" cy="40481"/>
            </a:xfrm>
            <a:prstGeom prst="curvedConnector3">
              <a:avLst>
                <a:gd name="adj1" fmla="val 50000"/>
              </a:avLst>
            </a:prstGeom>
            <a:noFill/>
            <a:ln w="76200" cmpd="sng">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56929" name="Rectangle 257"/>
            <p:cNvSpPr>
              <a:spLocks noChangeArrowheads="1"/>
            </p:cNvSpPr>
            <p:nvPr/>
          </p:nvSpPr>
          <p:spPr bwMode="auto">
            <a:xfrm>
              <a:off x="6553200" y="3352799"/>
              <a:ext cx="2511146" cy="772476"/>
            </a:xfrm>
            <a:prstGeom prst="rect">
              <a:avLst/>
            </a:prstGeom>
            <a:gradFill rotWithShape="0">
              <a:gsLst>
                <a:gs pos="0">
                  <a:srgbClr val="FFE8C5"/>
                </a:gs>
                <a:gs pos="100000">
                  <a:schemeClr val="bg1"/>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700" b="1" dirty="0">
                  <a:solidFill>
                    <a:srgbClr val="000074"/>
                  </a:solidFill>
                  <a:latin typeface="Helvetica" charset="0"/>
                </a:rPr>
                <a:t>Plasticity</a:t>
              </a:r>
            </a:p>
          </p:txBody>
        </p:sp>
        <p:cxnSp>
          <p:nvCxnSpPr>
            <p:cNvPr id="156933" name="AutoShape 261"/>
            <p:cNvCxnSpPr>
              <a:cxnSpLocks noChangeShapeType="1"/>
              <a:stCxn id="156899" idx="4"/>
              <a:endCxn id="156894" idx="0"/>
            </p:cNvCxnSpPr>
            <p:nvPr/>
          </p:nvCxnSpPr>
          <p:spPr bwMode="auto">
            <a:xfrm rot="5400000">
              <a:off x="5376568" y="4148432"/>
              <a:ext cx="2209800" cy="8936"/>
            </a:xfrm>
            <a:prstGeom prst="curvedConnector3">
              <a:avLst>
                <a:gd name="adj1" fmla="val 50000"/>
              </a:avLst>
            </a:prstGeom>
            <a:noFill/>
            <a:ln w="76200" cmpd="sng">
              <a:solidFill>
                <a:schemeClr val="tx1"/>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56949" name="Rectangle 277"/>
            <p:cNvSpPr>
              <a:spLocks noChangeArrowheads="1"/>
            </p:cNvSpPr>
            <p:nvPr/>
          </p:nvSpPr>
          <p:spPr bwMode="auto">
            <a:xfrm>
              <a:off x="-214759" y="0"/>
              <a:ext cx="2180483" cy="983152"/>
            </a:xfrm>
            <a:prstGeom prst="rect">
              <a:avLst/>
            </a:prstGeom>
            <a:gradFill rotWithShape="0">
              <a:gsLst>
                <a:gs pos="0">
                  <a:srgbClr val="FFE8C5"/>
                </a:gs>
                <a:gs pos="100000">
                  <a:schemeClr val="bg1"/>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dirty="0">
                  <a:solidFill>
                    <a:srgbClr val="000074"/>
                  </a:solidFill>
                  <a:latin typeface="Helvetica" charset="0"/>
                </a:rPr>
                <a:t>Commensal </a:t>
              </a:r>
            </a:p>
            <a:p>
              <a:pPr algn="ctr">
                <a:defRPr/>
              </a:pPr>
              <a:r>
                <a:rPr lang="en-US" dirty="0">
                  <a:solidFill>
                    <a:srgbClr val="000074"/>
                  </a:solidFill>
                  <a:latin typeface="Helvetica" charset="0"/>
                </a:rPr>
                <a:t>Bacteria</a:t>
              </a:r>
            </a:p>
          </p:txBody>
        </p:sp>
        <p:grpSp>
          <p:nvGrpSpPr>
            <p:cNvPr id="2" name="Group 1"/>
            <p:cNvGrpSpPr/>
            <p:nvPr/>
          </p:nvGrpSpPr>
          <p:grpSpPr>
            <a:xfrm rot="21120000">
              <a:off x="86575" y="0"/>
              <a:ext cx="4417304" cy="2636456"/>
              <a:chOff x="180143" y="0"/>
              <a:chExt cx="4417304" cy="2636456"/>
            </a:xfrm>
          </p:grpSpPr>
          <p:sp>
            <p:nvSpPr>
              <p:cNvPr id="156843" name="Rectangle 171"/>
              <p:cNvSpPr>
                <a:spLocks noChangeArrowheads="1"/>
              </p:cNvSpPr>
              <p:nvPr/>
            </p:nvSpPr>
            <p:spPr bwMode="auto">
              <a:xfrm rot="21009902">
                <a:off x="3310652" y="1459469"/>
                <a:ext cx="284267" cy="666195"/>
              </a:xfrm>
              <a:prstGeom prst="rect">
                <a:avLst/>
              </a:prstGeom>
              <a:gradFill rotWithShape="0">
                <a:gsLst>
                  <a:gs pos="0">
                    <a:srgbClr val="FFD9C5"/>
                  </a:gs>
                  <a:gs pos="100000">
                    <a:schemeClr val="bg1"/>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156842" name="Rectangle 170"/>
              <p:cNvSpPr>
                <a:spLocks noChangeArrowheads="1"/>
              </p:cNvSpPr>
              <p:nvPr/>
            </p:nvSpPr>
            <p:spPr bwMode="auto">
              <a:xfrm rot="215836">
                <a:off x="1660475" y="1426737"/>
                <a:ext cx="364720" cy="666195"/>
              </a:xfrm>
              <a:prstGeom prst="rect">
                <a:avLst/>
              </a:prstGeom>
              <a:gradFill rotWithShape="0">
                <a:gsLst>
                  <a:gs pos="0">
                    <a:srgbClr val="FFD9C5"/>
                  </a:gs>
                  <a:gs pos="100000">
                    <a:schemeClr val="bg1"/>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156840" name="Rectangle 168"/>
              <p:cNvSpPr>
                <a:spLocks noChangeArrowheads="1"/>
              </p:cNvSpPr>
              <p:nvPr/>
            </p:nvSpPr>
            <p:spPr bwMode="auto">
              <a:xfrm>
                <a:off x="2030558" y="1447916"/>
                <a:ext cx="1258640" cy="338874"/>
              </a:xfrm>
              <a:prstGeom prst="rect">
                <a:avLst/>
              </a:prstGeom>
              <a:gradFill rotWithShape="0">
                <a:gsLst>
                  <a:gs pos="0">
                    <a:srgbClr val="D52600">
                      <a:alpha val="39000"/>
                    </a:srgbClr>
                  </a:gs>
                  <a:gs pos="100000">
                    <a:srgbClr val="FFD9C5">
                      <a:alpha val="42000"/>
                    </a:srgbClr>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156839" name="Rectangle 167"/>
              <p:cNvSpPr>
                <a:spLocks noChangeArrowheads="1"/>
              </p:cNvSpPr>
              <p:nvPr/>
            </p:nvSpPr>
            <p:spPr bwMode="auto">
              <a:xfrm rot="21015727">
                <a:off x="3224385" y="1334872"/>
                <a:ext cx="1373062" cy="1301584"/>
              </a:xfrm>
              <a:prstGeom prst="rect">
                <a:avLst/>
              </a:prstGeom>
              <a:gradFill rotWithShape="0">
                <a:gsLst>
                  <a:gs pos="0">
                    <a:srgbClr val="FFD9C5"/>
                  </a:gs>
                  <a:gs pos="100000">
                    <a:schemeClr val="bg1"/>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156838" name="Rectangle 166"/>
              <p:cNvSpPr>
                <a:spLocks noChangeArrowheads="1"/>
              </p:cNvSpPr>
              <p:nvPr/>
            </p:nvSpPr>
            <p:spPr bwMode="auto">
              <a:xfrm rot="215836">
                <a:off x="231990" y="1135998"/>
                <a:ext cx="1601905" cy="1359347"/>
              </a:xfrm>
              <a:prstGeom prst="rect">
                <a:avLst/>
              </a:prstGeom>
              <a:gradFill rotWithShape="0">
                <a:gsLst>
                  <a:gs pos="0">
                    <a:srgbClr val="FFD9C5"/>
                  </a:gs>
                  <a:gs pos="100000">
                    <a:schemeClr val="bg1"/>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156834" name="Freeform 162"/>
              <p:cNvSpPr>
                <a:spLocks/>
              </p:cNvSpPr>
              <p:nvPr/>
            </p:nvSpPr>
            <p:spPr bwMode="auto">
              <a:xfrm>
                <a:off x="1987649" y="1338168"/>
                <a:ext cx="1301548" cy="225274"/>
              </a:xfrm>
              <a:custGeom>
                <a:avLst/>
                <a:gdLst>
                  <a:gd name="T0" fmla="*/ 0 w 728"/>
                  <a:gd name="T1" fmla="*/ 65 h 117"/>
                  <a:gd name="T2" fmla="*/ 56 w 728"/>
                  <a:gd name="T3" fmla="*/ 89 h 117"/>
                  <a:gd name="T4" fmla="*/ 104 w 728"/>
                  <a:gd name="T5" fmla="*/ 41 h 117"/>
                  <a:gd name="T6" fmla="*/ 112 w 728"/>
                  <a:gd name="T7" fmla="*/ 89 h 117"/>
                  <a:gd name="T8" fmla="*/ 152 w 728"/>
                  <a:gd name="T9" fmla="*/ 41 h 117"/>
                  <a:gd name="T10" fmla="*/ 192 w 728"/>
                  <a:gd name="T11" fmla="*/ 89 h 117"/>
                  <a:gd name="T12" fmla="*/ 248 w 728"/>
                  <a:gd name="T13" fmla="*/ 1 h 117"/>
                  <a:gd name="T14" fmla="*/ 288 w 728"/>
                  <a:gd name="T15" fmla="*/ 81 h 117"/>
                  <a:gd name="T16" fmla="*/ 344 w 728"/>
                  <a:gd name="T17" fmla="*/ 17 h 117"/>
                  <a:gd name="T18" fmla="*/ 408 w 728"/>
                  <a:gd name="T19" fmla="*/ 113 h 117"/>
                  <a:gd name="T20" fmla="*/ 432 w 728"/>
                  <a:gd name="T21" fmla="*/ 41 h 117"/>
                  <a:gd name="T22" fmla="*/ 496 w 728"/>
                  <a:gd name="T23" fmla="*/ 97 h 117"/>
                  <a:gd name="T24" fmla="*/ 544 w 728"/>
                  <a:gd name="T25" fmla="*/ 33 h 117"/>
                  <a:gd name="T26" fmla="*/ 576 w 728"/>
                  <a:gd name="T27" fmla="*/ 105 h 117"/>
                  <a:gd name="T28" fmla="*/ 624 w 728"/>
                  <a:gd name="T29" fmla="*/ 33 h 117"/>
                  <a:gd name="T30" fmla="*/ 664 w 728"/>
                  <a:gd name="T31" fmla="*/ 97 h 117"/>
                  <a:gd name="T32" fmla="*/ 728 w 728"/>
                  <a:gd name="T33" fmla="*/ 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17">
                    <a:moveTo>
                      <a:pt x="0" y="65"/>
                    </a:moveTo>
                    <a:cubicBezTo>
                      <a:pt x="19" y="79"/>
                      <a:pt x="39" y="93"/>
                      <a:pt x="56" y="89"/>
                    </a:cubicBezTo>
                    <a:cubicBezTo>
                      <a:pt x="73" y="85"/>
                      <a:pt x="95" y="41"/>
                      <a:pt x="104" y="41"/>
                    </a:cubicBezTo>
                    <a:cubicBezTo>
                      <a:pt x="113" y="41"/>
                      <a:pt x="104" y="89"/>
                      <a:pt x="112" y="89"/>
                    </a:cubicBezTo>
                    <a:cubicBezTo>
                      <a:pt x="120" y="89"/>
                      <a:pt x="139" y="41"/>
                      <a:pt x="152" y="41"/>
                    </a:cubicBezTo>
                    <a:cubicBezTo>
                      <a:pt x="165" y="41"/>
                      <a:pt x="176" y="96"/>
                      <a:pt x="192" y="89"/>
                    </a:cubicBezTo>
                    <a:cubicBezTo>
                      <a:pt x="208" y="82"/>
                      <a:pt x="232" y="2"/>
                      <a:pt x="248" y="1"/>
                    </a:cubicBezTo>
                    <a:cubicBezTo>
                      <a:pt x="264" y="0"/>
                      <a:pt x="272" y="78"/>
                      <a:pt x="288" y="81"/>
                    </a:cubicBezTo>
                    <a:cubicBezTo>
                      <a:pt x="304" y="84"/>
                      <a:pt x="324" y="12"/>
                      <a:pt x="344" y="17"/>
                    </a:cubicBezTo>
                    <a:cubicBezTo>
                      <a:pt x="364" y="22"/>
                      <a:pt x="393" y="109"/>
                      <a:pt x="408" y="113"/>
                    </a:cubicBezTo>
                    <a:cubicBezTo>
                      <a:pt x="423" y="117"/>
                      <a:pt x="417" y="44"/>
                      <a:pt x="432" y="41"/>
                    </a:cubicBezTo>
                    <a:cubicBezTo>
                      <a:pt x="447" y="38"/>
                      <a:pt x="477" y="98"/>
                      <a:pt x="496" y="97"/>
                    </a:cubicBezTo>
                    <a:cubicBezTo>
                      <a:pt x="515" y="96"/>
                      <a:pt x="531" y="32"/>
                      <a:pt x="544" y="33"/>
                    </a:cubicBezTo>
                    <a:cubicBezTo>
                      <a:pt x="557" y="34"/>
                      <a:pt x="563" y="105"/>
                      <a:pt x="576" y="105"/>
                    </a:cubicBezTo>
                    <a:cubicBezTo>
                      <a:pt x="589" y="105"/>
                      <a:pt x="609" y="34"/>
                      <a:pt x="624" y="33"/>
                    </a:cubicBezTo>
                    <a:cubicBezTo>
                      <a:pt x="639" y="32"/>
                      <a:pt x="647" y="100"/>
                      <a:pt x="664" y="97"/>
                    </a:cubicBezTo>
                    <a:cubicBezTo>
                      <a:pt x="681" y="94"/>
                      <a:pt x="712" y="25"/>
                      <a:pt x="728" y="17"/>
                    </a:cubicBezTo>
                  </a:path>
                </a:pathLst>
              </a:custGeom>
              <a:noFill/>
              <a:ln w="28575" cmpd="sng">
                <a:solidFill>
                  <a:srgbClr val="CD47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156831" name="Freeform 159"/>
              <p:cNvSpPr>
                <a:spLocks/>
              </p:cNvSpPr>
              <p:nvPr/>
            </p:nvSpPr>
            <p:spPr bwMode="auto">
              <a:xfrm>
                <a:off x="2016255" y="1386303"/>
                <a:ext cx="1373062" cy="155960"/>
              </a:xfrm>
              <a:custGeom>
                <a:avLst/>
                <a:gdLst>
                  <a:gd name="T0" fmla="*/ 0 w 768"/>
                  <a:gd name="T1" fmla="*/ 0 h 81"/>
                  <a:gd name="T2" fmla="*/ 80 w 768"/>
                  <a:gd name="T3" fmla="*/ 24 h 81"/>
                  <a:gd name="T4" fmla="*/ 176 w 768"/>
                  <a:gd name="T5" fmla="*/ 48 h 81"/>
                  <a:gd name="T6" fmla="*/ 280 w 768"/>
                  <a:gd name="T7" fmla="*/ 72 h 81"/>
                  <a:gd name="T8" fmla="*/ 376 w 768"/>
                  <a:gd name="T9" fmla="*/ 40 h 81"/>
                  <a:gd name="T10" fmla="*/ 464 w 768"/>
                  <a:gd name="T11" fmla="*/ 16 h 81"/>
                  <a:gd name="T12" fmla="*/ 560 w 768"/>
                  <a:gd name="T13" fmla="*/ 72 h 81"/>
                  <a:gd name="T14" fmla="*/ 696 w 768"/>
                  <a:gd name="T15" fmla="*/ 72 h 81"/>
                  <a:gd name="T16" fmla="*/ 768 w 768"/>
                  <a:gd name="T17" fmla="*/ 72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8" h="81">
                    <a:moveTo>
                      <a:pt x="0" y="0"/>
                    </a:moveTo>
                    <a:cubicBezTo>
                      <a:pt x="25" y="8"/>
                      <a:pt x="51" y="16"/>
                      <a:pt x="80" y="24"/>
                    </a:cubicBezTo>
                    <a:cubicBezTo>
                      <a:pt x="109" y="32"/>
                      <a:pt x="143" y="40"/>
                      <a:pt x="176" y="48"/>
                    </a:cubicBezTo>
                    <a:cubicBezTo>
                      <a:pt x="209" y="56"/>
                      <a:pt x="247" y="73"/>
                      <a:pt x="280" y="72"/>
                    </a:cubicBezTo>
                    <a:cubicBezTo>
                      <a:pt x="313" y="71"/>
                      <a:pt x="345" y="49"/>
                      <a:pt x="376" y="40"/>
                    </a:cubicBezTo>
                    <a:cubicBezTo>
                      <a:pt x="407" y="31"/>
                      <a:pt x="433" y="11"/>
                      <a:pt x="464" y="16"/>
                    </a:cubicBezTo>
                    <a:cubicBezTo>
                      <a:pt x="495" y="21"/>
                      <a:pt x="521" y="63"/>
                      <a:pt x="560" y="72"/>
                    </a:cubicBezTo>
                    <a:cubicBezTo>
                      <a:pt x="599" y="81"/>
                      <a:pt x="661" y="72"/>
                      <a:pt x="696" y="72"/>
                    </a:cubicBezTo>
                    <a:cubicBezTo>
                      <a:pt x="731" y="72"/>
                      <a:pt x="756" y="73"/>
                      <a:pt x="768" y="72"/>
                    </a:cubicBezTo>
                  </a:path>
                </a:pathLst>
              </a:custGeom>
              <a:noFill/>
              <a:ln w="381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156822" name="AutoShape 150"/>
              <p:cNvSpPr>
                <a:spLocks noChangeArrowheads="1"/>
              </p:cNvSpPr>
              <p:nvPr/>
            </p:nvSpPr>
            <p:spPr bwMode="auto">
              <a:xfrm rot="20088689">
                <a:off x="3493011" y="1234195"/>
                <a:ext cx="178784" cy="348500"/>
              </a:xfrm>
              <a:prstGeom prst="roundRect">
                <a:avLst>
                  <a:gd name="adj" fmla="val 16667"/>
                </a:avLst>
              </a:prstGeom>
              <a:solidFill>
                <a:srgbClr val="BFBFB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nvGrpSpPr>
              <p:cNvPr id="65558" name="Group 63"/>
              <p:cNvGrpSpPr>
                <a:grpSpLocks/>
              </p:cNvGrpSpPr>
              <p:nvPr/>
            </p:nvGrpSpPr>
            <p:grpSpPr bwMode="auto">
              <a:xfrm>
                <a:off x="180143" y="833708"/>
                <a:ext cx="395112" cy="625761"/>
                <a:chOff x="3642" y="1025"/>
                <a:chExt cx="584" cy="685"/>
              </a:xfrm>
            </p:grpSpPr>
            <p:sp>
              <p:nvSpPr>
                <p:cNvPr id="14"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156739" name="Oval 67"/>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65559" name="Group 68"/>
              <p:cNvGrpSpPr>
                <a:grpSpLocks/>
              </p:cNvGrpSpPr>
              <p:nvPr/>
            </p:nvGrpSpPr>
            <p:grpSpPr bwMode="auto">
              <a:xfrm>
                <a:off x="509106" y="833708"/>
                <a:ext cx="395112" cy="625761"/>
                <a:chOff x="3642" y="1025"/>
                <a:chExt cx="584" cy="685"/>
              </a:xfrm>
            </p:grpSpPr>
            <p:sp>
              <p:nvSpPr>
                <p:cNvPr id="15"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156744" name="Oval 72"/>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65560" name="Group 73"/>
              <p:cNvGrpSpPr>
                <a:grpSpLocks/>
              </p:cNvGrpSpPr>
              <p:nvPr/>
            </p:nvGrpSpPr>
            <p:grpSpPr bwMode="auto">
              <a:xfrm>
                <a:off x="838068" y="833708"/>
                <a:ext cx="395112" cy="625761"/>
                <a:chOff x="3642" y="1025"/>
                <a:chExt cx="584" cy="685"/>
              </a:xfrm>
            </p:grpSpPr>
            <p:sp>
              <p:nvSpPr>
                <p:cNvPr id="16"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156749" name="Oval 77"/>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65561" name="Group 78"/>
              <p:cNvGrpSpPr>
                <a:grpSpLocks/>
              </p:cNvGrpSpPr>
              <p:nvPr/>
            </p:nvGrpSpPr>
            <p:grpSpPr bwMode="auto">
              <a:xfrm>
                <a:off x="1167031" y="849111"/>
                <a:ext cx="395112" cy="625761"/>
                <a:chOff x="3642" y="1025"/>
                <a:chExt cx="584" cy="685"/>
              </a:xfrm>
            </p:grpSpPr>
            <p:sp>
              <p:nvSpPr>
                <p:cNvPr id="17"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156754" name="Oval 82"/>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65562" name="Group 83"/>
              <p:cNvGrpSpPr>
                <a:grpSpLocks/>
              </p:cNvGrpSpPr>
              <p:nvPr/>
            </p:nvGrpSpPr>
            <p:grpSpPr bwMode="auto">
              <a:xfrm rot="1268300">
                <a:off x="1476327" y="958859"/>
                <a:ext cx="311084" cy="492908"/>
                <a:chOff x="3642" y="1025"/>
                <a:chExt cx="584" cy="685"/>
              </a:xfrm>
            </p:grpSpPr>
            <p:sp>
              <p:nvSpPr>
                <p:cNvPr id="18"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156759" name="Oval 87"/>
                <p:cNvSpPr>
                  <a:spLocks noChangeArrowheads="1"/>
                </p:cNvSpPr>
                <p:nvPr/>
              </p:nvSpPr>
              <p:spPr bwMode="auto">
                <a:xfrm>
                  <a:off x="3759" y="1463"/>
                  <a:ext cx="319" cy="136"/>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65563" name="Group 113"/>
              <p:cNvGrpSpPr>
                <a:grpSpLocks/>
              </p:cNvGrpSpPr>
              <p:nvPr/>
            </p:nvGrpSpPr>
            <p:grpSpPr bwMode="auto">
              <a:xfrm rot="19802488">
                <a:off x="3578828" y="1057056"/>
                <a:ext cx="298570" cy="473653"/>
                <a:chOff x="3642" y="1025"/>
                <a:chExt cx="584" cy="685"/>
              </a:xfrm>
            </p:grpSpPr>
            <p:sp>
              <p:nvSpPr>
                <p:cNvPr id="19"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156789" name="Oval 117"/>
                <p:cNvSpPr>
                  <a:spLocks noChangeArrowheads="1"/>
                </p:cNvSpPr>
                <p:nvPr/>
              </p:nvSpPr>
              <p:spPr bwMode="auto">
                <a:xfrm>
                  <a:off x="3759" y="1462"/>
                  <a:ext cx="325" cy="134"/>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65564" name="Group 118"/>
              <p:cNvGrpSpPr>
                <a:grpSpLocks/>
              </p:cNvGrpSpPr>
              <p:nvPr/>
            </p:nvGrpSpPr>
            <p:grpSpPr bwMode="auto">
              <a:xfrm rot="20523166">
                <a:off x="3813035" y="864514"/>
                <a:ext cx="395112" cy="625761"/>
                <a:chOff x="3642" y="1025"/>
                <a:chExt cx="584" cy="685"/>
              </a:xfrm>
            </p:grpSpPr>
            <p:sp>
              <p:nvSpPr>
                <p:cNvPr id="20"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156794" name="Oval 122"/>
                <p:cNvSpPr>
                  <a:spLocks noChangeArrowheads="1"/>
                </p:cNvSpPr>
                <p:nvPr/>
              </p:nvSpPr>
              <p:spPr bwMode="auto">
                <a:xfrm>
                  <a:off x="3765" y="1458"/>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65568" name="Group 138"/>
              <p:cNvGrpSpPr>
                <a:grpSpLocks/>
              </p:cNvGrpSpPr>
              <p:nvPr/>
            </p:nvGrpSpPr>
            <p:grpSpPr bwMode="auto">
              <a:xfrm>
                <a:off x="4113393" y="864514"/>
                <a:ext cx="395112" cy="625761"/>
                <a:chOff x="3642" y="1025"/>
                <a:chExt cx="584" cy="685"/>
              </a:xfrm>
            </p:grpSpPr>
            <p:sp>
              <p:nvSpPr>
                <p:cNvPr id="24"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156814" name="Oval 142"/>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sp>
            <p:nvSpPr>
              <p:cNvPr id="156823" name="AutoShape 151"/>
              <p:cNvSpPr>
                <a:spLocks noChangeArrowheads="1"/>
              </p:cNvSpPr>
              <p:nvPr/>
            </p:nvSpPr>
            <p:spPr bwMode="auto">
              <a:xfrm rot="2404897">
                <a:off x="1730200" y="1139849"/>
                <a:ext cx="171633" cy="369681"/>
              </a:xfrm>
              <a:prstGeom prst="roundRect">
                <a:avLst>
                  <a:gd name="adj" fmla="val 16667"/>
                </a:avLst>
              </a:prstGeom>
              <a:solidFill>
                <a:srgbClr val="BFBFB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156825" name="Freeform 153"/>
              <p:cNvSpPr>
                <a:spLocks/>
              </p:cNvSpPr>
              <p:nvPr/>
            </p:nvSpPr>
            <p:spPr bwMode="auto">
              <a:xfrm>
                <a:off x="1944741" y="1355496"/>
                <a:ext cx="1516089" cy="148258"/>
              </a:xfrm>
              <a:custGeom>
                <a:avLst/>
                <a:gdLst>
                  <a:gd name="T0" fmla="*/ 0 w 848"/>
                  <a:gd name="T1" fmla="*/ 0 h 77"/>
                  <a:gd name="T2" fmla="*/ 136 w 848"/>
                  <a:gd name="T3" fmla="*/ 72 h 77"/>
                  <a:gd name="T4" fmla="*/ 232 w 848"/>
                  <a:gd name="T5" fmla="*/ 32 h 77"/>
                  <a:gd name="T6" fmla="*/ 320 w 848"/>
                  <a:gd name="T7" fmla="*/ 40 h 77"/>
                  <a:gd name="T8" fmla="*/ 464 w 848"/>
                  <a:gd name="T9" fmla="*/ 64 h 77"/>
                  <a:gd name="T10" fmla="*/ 544 w 848"/>
                  <a:gd name="T11" fmla="*/ 40 h 77"/>
                  <a:gd name="T12" fmla="*/ 680 w 848"/>
                  <a:gd name="T13" fmla="*/ 64 h 77"/>
                  <a:gd name="T14" fmla="*/ 848 w 848"/>
                  <a:gd name="T15" fmla="*/ 1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8" h="77">
                    <a:moveTo>
                      <a:pt x="0" y="0"/>
                    </a:moveTo>
                    <a:cubicBezTo>
                      <a:pt x="48" y="33"/>
                      <a:pt x="97" y="67"/>
                      <a:pt x="136" y="72"/>
                    </a:cubicBezTo>
                    <a:cubicBezTo>
                      <a:pt x="175" y="77"/>
                      <a:pt x="201" y="37"/>
                      <a:pt x="232" y="32"/>
                    </a:cubicBezTo>
                    <a:cubicBezTo>
                      <a:pt x="263" y="27"/>
                      <a:pt x="281" y="35"/>
                      <a:pt x="320" y="40"/>
                    </a:cubicBezTo>
                    <a:cubicBezTo>
                      <a:pt x="359" y="45"/>
                      <a:pt x="427" y="64"/>
                      <a:pt x="464" y="64"/>
                    </a:cubicBezTo>
                    <a:cubicBezTo>
                      <a:pt x="501" y="64"/>
                      <a:pt x="508" y="40"/>
                      <a:pt x="544" y="40"/>
                    </a:cubicBezTo>
                    <a:cubicBezTo>
                      <a:pt x="580" y="40"/>
                      <a:pt x="629" y="68"/>
                      <a:pt x="680" y="64"/>
                    </a:cubicBezTo>
                    <a:cubicBezTo>
                      <a:pt x="731" y="60"/>
                      <a:pt x="817" y="23"/>
                      <a:pt x="848" y="16"/>
                    </a:cubicBezTo>
                  </a:path>
                </a:pathLst>
              </a:custGeom>
              <a:noFill/>
              <a:ln w="28575"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156826" name="AutoShape 154"/>
              <p:cNvSpPr>
                <a:spLocks noChangeArrowheads="1"/>
              </p:cNvSpPr>
              <p:nvPr/>
            </p:nvSpPr>
            <p:spPr bwMode="auto">
              <a:xfrm rot="2404897">
                <a:off x="1876803" y="1316988"/>
                <a:ext cx="91180" cy="196393"/>
              </a:xfrm>
              <a:prstGeom prst="roundRect">
                <a:avLst>
                  <a:gd name="adj" fmla="val 16667"/>
                </a:avLst>
              </a:prstGeom>
              <a:solidFill>
                <a:srgbClr val="BFBFBF"/>
              </a:solidFill>
              <a:ln w="2857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156827" name="AutoShape 155"/>
              <p:cNvSpPr>
                <a:spLocks noChangeArrowheads="1"/>
              </p:cNvSpPr>
              <p:nvPr/>
            </p:nvSpPr>
            <p:spPr bwMode="auto">
              <a:xfrm rot="20088689">
                <a:off x="3394681" y="1376676"/>
                <a:ext cx="98331" cy="192542"/>
              </a:xfrm>
              <a:prstGeom prst="roundRect">
                <a:avLst>
                  <a:gd name="adj" fmla="val 16667"/>
                </a:avLst>
              </a:prstGeom>
              <a:solidFill>
                <a:srgbClr val="BFBFBF"/>
              </a:solidFill>
              <a:ln w="2857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156828" name="Freeform 156"/>
              <p:cNvSpPr>
                <a:spLocks/>
              </p:cNvSpPr>
              <p:nvPr/>
            </p:nvSpPr>
            <p:spPr bwMode="auto">
              <a:xfrm>
                <a:off x="1959044" y="1401706"/>
                <a:ext cx="1415970" cy="130929"/>
              </a:xfrm>
              <a:custGeom>
                <a:avLst/>
                <a:gdLst>
                  <a:gd name="T0" fmla="*/ 0 w 792"/>
                  <a:gd name="T1" fmla="*/ 24 h 68"/>
                  <a:gd name="T2" fmla="*/ 88 w 792"/>
                  <a:gd name="T3" fmla="*/ 32 h 68"/>
                  <a:gd name="T4" fmla="*/ 192 w 792"/>
                  <a:gd name="T5" fmla="*/ 64 h 68"/>
                  <a:gd name="T6" fmla="*/ 264 w 792"/>
                  <a:gd name="T7" fmla="*/ 16 h 68"/>
                  <a:gd name="T8" fmla="*/ 344 w 792"/>
                  <a:gd name="T9" fmla="*/ 40 h 68"/>
                  <a:gd name="T10" fmla="*/ 400 w 792"/>
                  <a:gd name="T11" fmla="*/ 32 h 68"/>
                  <a:gd name="T12" fmla="*/ 504 w 792"/>
                  <a:gd name="T13" fmla="*/ 64 h 68"/>
                  <a:gd name="T14" fmla="*/ 640 w 792"/>
                  <a:gd name="T15" fmla="*/ 56 h 68"/>
                  <a:gd name="T16" fmla="*/ 736 w 792"/>
                  <a:gd name="T17" fmla="*/ 48 h 68"/>
                  <a:gd name="T18" fmla="*/ 792 w 792"/>
                  <a:gd name="T1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2" h="68">
                    <a:moveTo>
                      <a:pt x="0" y="24"/>
                    </a:moveTo>
                    <a:cubicBezTo>
                      <a:pt x="28" y="24"/>
                      <a:pt x="56" y="25"/>
                      <a:pt x="88" y="32"/>
                    </a:cubicBezTo>
                    <a:cubicBezTo>
                      <a:pt x="120" y="39"/>
                      <a:pt x="163" y="67"/>
                      <a:pt x="192" y="64"/>
                    </a:cubicBezTo>
                    <a:cubicBezTo>
                      <a:pt x="221" y="61"/>
                      <a:pt x="239" y="20"/>
                      <a:pt x="264" y="16"/>
                    </a:cubicBezTo>
                    <a:cubicBezTo>
                      <a:pt x="289" y="12"/>
                      <a:pt x="321" y="37"/>
                      <a:pt x="344" y="40"/>
                    </a:cubicBezTo>
                    <a:cubicBezTo>
                      <a:pt x="367" y="43"/>
                      <a:pt x="373" y="28"/>
                      <a:pt x="400" y="32"/>
                    </a:cubicBezTo>
                    <a:cubicBezTo>
                      <a:pt x="427" y="36"/>
                      <a:pt x="464" y="60"/>
                      <a:pt x="504" y="64"/>
                    </a:cubicBezTo>
                    <a:cubicBezTo>
                      <a:pt x="544" y="68"/>
                      <a:pt x="601" y="59"/>
                      <a:pt x="640" y="56"/>
                    </a:cubicBezTo>
                    <a:cubicBezTo>
                      <a:pt x="679" y="53"/>
                      <a:pt x="711" y="57"/>
                      <a:pt x="736" y="48"/>
                    </a:cubicBezTo>
                    <a:cubicBezTo>
                      <a:pt x="761" y="39"/>
                      <a:pt x="783" y="3"/>
                      <a:pt x="792" y="0"/>
                    </a:cubicBezTo>
                  </a:path>
                </a:pathLst>
              </a:custGeom>
              <a:noFill/>
              <a:ln w="28575"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156830" name="Freeform 158"/>
              <p:cNvSpPr>
                <a:spLocks/>
              </p:cNvSpPr>
              <p:nvPr/>
            </p:nvSpPr>
            <p:spPr bwMode="auto">
              <a:xfrm>
                <a:off x="1987649" y="1430588"/>
                <a:ext cx="972585" cy="134779"/>
              </a:xfrm>
              <a:custGeom>
                <a:avLst/>
                <a:gdLst>
                  <a:gd name="T0" fmla="*/ 0 w 544"/>
                  <a:gd name="T1" fmla="*/ 1 h 70"/>
                  <a:gd name="T2" fmla="*/ 80 w 544"/>
                  <a:gd name="T3" fmla="*/ 41 h 70"/>
                  <a:gd name="T4" fmla="*/ 208 w 544"/>
                  <a:gd name="T5" fmla="*/ 57 h 70"/>
                  <a:gd name="T6" fmla="*/ 256 w 544"/>
                  <a:gd name="T7" fmla="*/ 1 h 70"/>
                  <a:gd name="T8" fmla="*/ 344 w 544"/>
                  <a:gd name="T9" fmla="*/ 65 h 70"/>
                  <a:gd name="T10" fmla="*/ 416 w 544"/>
                  <a:gd name="T11" fmla="*/ 33 h 70"/>
                  <a:gd name="T12" fmla="*/ 544 w 544"/>
                  <a:gd name="T13" fmla="*/ 41 h 70"/>
                </a:gdLst>
                <a:ahLst/>
                <a:cxnLst>
                  <a:cxn ang="0">
                    <a:pos x="T0" y="T1"/>
                  </a:cxn>
                  <a:cxn ang="0">
                    <a:pos x="T2" y="T3"/>
                  </a:cxn>
                  <a:cxn ang="0">
                    <a:pos x="T4" y="T5"/>
                  </a:cxn>
                  <a:cxn ang="0">
                    <a:pos x="T6" y="T7"/>
                  </a:cxn>
                  <a:cxn ang="0">
                    <a:pos x="T8" y="T9"/>
                  </a:cxn>
                  <a:cxn ang="0">
                    <a:pos x="T10" y="T11"/>
                  </a:cxn>
                  <a:cxn ang="0">
                    <a:pos x="T12" y="T13"/>
                  </a:cxn>
                </a:cxnLst>
                <a:rect l="0" t="0" r="r" b="b"/>
                <a:pathLst>
                  <a:path w="544" h="70">
                    <a:moveTo>
                      <a:pt x="0" y="1"/>
                    </a:moveTo>
                    <a:cubicBezTo>
                      <a:pt x="22" y="16"/>
                      <a:pt x="45" y="32"/>
                      <a:pt x="80" y="41"/>
                    </a:cubicBezTo>
                    <a:cubicBezTo>
                      <a:pt x="115" y="50"/>
                      <a:pt x="179" y="64"/>
                      <a:pt x="208" y="57"/>
                    </a:cubicBezTo>
                    <a:cubicBezTo>
                      <a:pt x="237" y="50"/>
                      <a:pt x="233" y="0"/>
                      <a:pt x="256" y="1"/>
                    </a:cubicBezTo>
                    <a:cubicBezTo>
                      <a:pt x="279" y="2"/>
                      <a:pt x="317" y="60"/>
                      <a:pt x="344" y="65"/>
                    </a:cubicBezTo>
                    <a:cubicBezTo>
                      <a:pt x="371" y="70"/>
                      <a:pt x="383" y="37"/>
                      <a:pt x="416" y="33"/>
                    </a:cubicBezTo>
                    <a:cubicBezTo>
                      <a:pt x="449" y="29"/>
                      <a:pt x="496" y="35"/>
                      <a:pt x="544" y="41"/>
                    </a:cubicBezTo>
                  </a:path>
                </a:pathLst>
              </a:custGeom>
              <a:noFill/>
              <a:ln w="28575" cmpd="sng">
                <a:solidFill>
                  <a:srgbClr val="FF79AE"/>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156832" name="AutoShape 160"/>
              <p:cNvSpPr>
                <a:spLocks noChangeArrowheads="1"/>
              </p:cNvSpPr>
              <p:nvPr/>
            </p:nvSpPr>
            <p:spPr bwMode="auto">
              <a:xfrm rot="20088689">
                <a:off x="3323167" y="1434439"/>
                <a:ext cx="69725" cy="134779"/>
              </a:xfrm>
              <a:prstGeom prst="roundRect">
                <a:avLst>
                  <a:gd name="adj" fmla="val 16667"/>
                </a:avLst>
              </a:prstGeom>
              <a:solidFill>
                <a:srgbClr val="BFBFBF"/>
              </a:solidFill>
              <a:ln w="2857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156833" name="AutoShape 161"/>
              <p:cNvSpPr>
                <a:spLocks noChangeArrowheads="1"/>
              </p:cNvSpPr>
              <p:nvPr/>
            </p:nvSpPr>
            <p:spPr bwMode="auto">
              <a:xfrm rot="2404897" flipH="1">
                <a:off x="1967984" y="1378601"/>
                <a:ext cx="60787" cy="130929"/>
              </a:xfrm>
              <a:prstGeom prst="roundRect">
                <a:avLst>
                  <a:gd name="adj" fmla="val 16667"/>
                </a:avLst>
              </a:prstGeom>
              <a:solidFill>
                <a:srgbClr val="BFBFBF"/>
              </a:solidFill>
              <a:ln w="2857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156835" name="Oval 163"/>
              <p:cNvSpPr>
                <a:spLocks noChangeArrowheads="1"/>
              </p:cNvSpPr>
              <p:nvPr/>
            </p:nvSpPr>
            <p:spPr bwMode="auto">
              <a:xfrm>
                <a:off x="1715898" y="1355496"/>
                <a:ext cx="85816" cy="9242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156836" name="Oval 164"/>
              <p:cNvSpPr>
                <a:spLocks noChangeArrowheads="1"/>
              </p:cNvSpPr>
              <p:nvPr/>
            </p:nvSpPr>
            <p:spPr bwMode="auto">
              <a:xfrm>
                <a:off x="3589555" y="1447916"/>
                <a:ext cx="85816" cy="9242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156844" name="Rectangle 172"/>
              <p:cNvSpPr>
                <a:spLocks noChangeArrowheads="1"/>
              </p:cNvSpPr>
              <p:nvPr/>
            </p:nvSpPr>
            <p:spPr bwMode="auto">
              <a:xfrm>
                <a:off x="2016255" y="1786790"/>
                <a:ext cx="1287245" cy="338874"/>
              </a:xfrm>
              <a:prstGeom prst="rect">
                <a:avLst/>
              </a:prstGeom>
              <a:gradFill rotWithShape="0">
                <a:gsLst>
                  <a:gs pos="0">
                    <a:srgbClr val="FFD9C5">
                      <a:alpha val="42000"/>
                    </a:srgbClr>
                  </a:gs>
                  <a:gs pos="100000">
                    <a:srgbClr val="F6F3E9">
                      <a:alpha val="39000"/>
                    </a:srgbClr>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156955" name="AutoShape 283"/>
              <p:cNvSpPr>
                <a:spLocks noChangeArrowheads="1"/>
              </p:cNvSpPr>
              <p:nvPr/>
            </p:nvSpPr>
            <p:spPr bwMode="auto">
              <a:xfrm>
                <a:off x="2130677" y="631538"/>
                <a:ext cx="200238" cy="215647"/>
              </a:xfrm>
              <a:prstGeom prst="sun">
                <a:avLst>
                  <a:gd name="adj" fmla="val 25000"/>
                </a:avLst>
              </a:prstGeom>
              <a:solidFill>
                <a:srgbClr val="4F813E"/>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156956" name="AutoShape 284"/>
              <p:cNvSpPr>
                <a:spLocks noChangeArrowheads="1"/>
              </p:cNvSpPr>
              <p:nvPr/>
            </p:nvSpPr>
            <p:spPr bwMode="auto">
              <a:xfrm>
                <a:off x="2559758" y="1093639"/>
                <a:ext cx="200238" cy="215647"/>
              </a:xfrm>
              <a:prstGeom prst="sun">
                <a:avLst>
                  <a:gd name="adj" fmla="val 25000"/>
                </a:avLst>
              </a:prstGeom>
              <a:solidFill>
                <a:srgbClr val="4F813E"/>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nvGrpSpPr>
              <p:cNvPr id="65612" name="Group 288"/>
              <p:cNvGrpSpPr>
                <a:grpSpLocks/>
              </p:cNvGrpSpPr>
              <p:nvPr/>
            </p:nvGrpSpPr>
            <p:grpSpPr bwMode="auto">
              <a:xfrm>
                <a:off x="2702786" y="0"/>
                <a:ext cx="243146" cy="523714"/>
                <a:chOff x="1528" y="256"/>
                <a:chExt cx="136" cy="272"/>
              </a:xfrm>
            </p:grpSpPr>
            <p:sp>
              <p:nvSpPr>
                <p:cNvPr id="156961" name="AutoShape 289"/>
                <p:cNvSpPr>
                  <a:spLocks noChangeArrowheads="1"/>
                </p:cNvSpPr>
                <p:nvPr/>
              </p:nvSpPr>
              <p:spPr bwMode="auto">
                <a:xfrm>
                  <a:off x="1528" y="336"/>
                  <a:ext cx="72" cy="192"/>
                </a:xfrm>
                <a:prstGeom prst="star16">
                  <a:avLst>
                    <a:gd name="adj" fmla="val 375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156962" name="Freeform 290"/>
                <p:cNvSpPr>
                  <a:spLocks/>
                </p:cNvSpPr>
                <p:nvPr/>
              </p:nvSpPr>
              <p:spPr bwMode="auto">
                <a:xfrm>
                  <a:off x="1553" y="256"/>
                  <a:ext cx="111" cy="88"/>
                </a:xfrm>
                <a:custGeom>
                  <a:avLst/>
                  <a:gdLst>
                    <a:gd name="T0" fmla="*/ 7 w 111"/>
                    <a:gd name="T1" fmla="*/ 88 h 88"/>
                    <a:gd name="T2" fmla="*/ 7 w 111"/>
                    <a:gd name="T3" fmla="*/ 40 h 88"/>
                    <a:gd name="T4" fmla="*/ 47 w 111"/>
                    <a:gd name="T5" fmla="*/ 8 h 88"/>
                    <a:gd name="T6" fmla="*/ 111 w 111"/>
                    <a:gd name="T7" fmla="*/ 0 h 88"/>
                  </a:gdLst>
                  <a:ahLst/>
                  <a:cxnLst>
                    <a:cxn ang="0">
                      <a:pos x="T0" y="T1"/>
                    </a:cxn>
                    <a:cxn ang="0">
                      <a:pos x="T2" y="T3"/>
                    </a:cxn>
                    <a:cxn ang="0">
                      <a:pos x="T4" y="T5"/>
                    </a:cxn>
                    <a:cxn ang="0">
                      <a:pos x="T6" y="T7"/>
                    </a:cxn>
                  </a:cxnLst>
                  <a:rect l="0" t="0" r="r" b="b"/>
                  <a:pathLst>
                    <a:path w="111" h="88">
                      <a:moveTo>
                        <a:pt x="7" y="88"/>
                      </a:moveTo>
                      <a:cubicBezTo>
                        <a:pt x="3" y="70"/>
                        <a:pt x="0" y="53"/>
                        <a:pt x="7" y="40"/>
                      </a:cubicBezTo>
                      <a:cubicBezTo>
                        <a:pt x="14" y="27"/>
                        <a:pt x="30" y="15"/>
                        <a:pt x="47" y="8"/>
                      </a:cubicBezTo>
                      <a:cubicBezTo>
                        <a:pt x="64" y="1"/>
                        <a:pt x="100" y="4"/>
                        <a:pt x="111" y="0"/>
                      </a:cubicBez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65613" name="Group 291"/>
              <p:cNvGrpSpPr>
                <a:grpSpLocks/>
              </p:cNvGrpSpPr>
              <p:nvPr/>
            </p:nvGrpSpPr>
            <p:grpSpPr bwMode="auto">
              <a:xfrm rot="20796917">
                <a:off x="2173585" y="955009"/>
                <a:ext cx="243146" cy="523714"/>
                <a:chOff x="1528" y="256"/>
                <a:chExt cx="136" cy="272"/>
              </a:xfrm>
            </p:grpSpPr>
            <p:sp>
              <p:nvSpPr>
                <p:cNvPr id="156964" name="AutoShape 292"/>
                <p:cNvSpPr>
                  <a:spLocks noChangeArrowheads="1"/>
                </p:cNvSpPr>
                <p:nvPr/>
              </p:nvSpPr>
              <p:spPr bwMode="auto">
                <a:xfrm>
                  <a:off x="1528" y="336"/>
                  <a:ext cx="72" cy="192"/>
                </a:xfrm>
                <a:prstGeom prst="star16">
                  <a:avLst>
                    <a:gd name="adj" fmla="val 375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156965" name="Freeform 293"/>
                <p:cNvSpPr>
                  <a:spLocks/>
                </p:cNvSpPr>
                <p:nvPr/>
              </p:nvSpPr>
              <p:spPr bwMode="auto">
                <a:xfrm>
                  <a:off x="1552" y="253"/>
                  <a:ext cx="111" cy="88"/>
                </a:xfrm>
                <a:custGeom>
                  <a:avLst/>
                  <a:gdLst>
                    <a:gd name="T0" fmla="*/ 7 w 111"/>
                    <a:gd name="T1" fmla="*/ 88 h 88"/>
                    <a:gd name="T2" fmla="*/ 7 w 111"/>
                    <a:gd name="T3" fmla="*/ 40 h 88"/>
                    <a:gd name="T4" fmla="*/ 47 w 111"/>
                    <a:gd name="T5" fmla="*/ 8 h 88"/>
                    <a:gd name="T6" fmla="*/ 111 w 111"/>
                    <a:gd name="T7" fmla="*/ 0 h 88"/>
                  </a:gdLst>
                  <a:ahLst/>
                  <a:cxnLst>
                    <a:cxn ang="0">
                      <a:pos x="T0" y="T1"/>
                    </a:cxn>
                    <a:cxn ang="0">
                      <a:pos x="T2" y="T3"/>
                    </a:cxn>
                    <a:cxn ang="0">
                      <a:pos x="T4" y="T5"/>
                    </a:cxn>
                    <a:cxn ang="0">
                      <a:pos x="T6" y="T7"/>
                    </a:cxn>
                  </a:cxnLst>
                  <a:rect l="0" t="0" r="r" b="b"/>
                  <a:pathLst>
                    <a:path w="111" h="88">
                      <a:moveTo>
                        <a:pt x="7" y="88"/>
                      </a:moveTo>
                      <a:cubicBezTo>
                        <a:pt x="3" y="70"/>
                        <a:pt x="0" y="53"/>
                        <a:pt x="7" y="40"/>
                      </a:cubicBezTo>
                      <a:cubicBezTo>
                        <a:pt x="14" y="27"/>
                        <a:pt x="30" y="15"/>
                        <a:pt x="47" y="8"/>
                      </a:cubicBezTo>
                      <a:cubicBezTo>
                        <a:pt x="64" y="1"/>
                        <a:pt x="100" y="4"/>
                        <a:pt x="111" y="0"/>
                      </a:cubicBez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65615" name="Group 297"/>
              <p:cNvGrpSpPr>
                <a:grpSpLocks/>
              </p:cNvGrpSpPr>
              <p:nvPr/>
            </p:nvGrpSpPr>
            <p:grpSpPr bwMode="auto">
              <a:xfrm rot="20286292">
                <a:off x="3074657" y="554521"/>
                <a:ext cx="243146" cy="523714"/>
                <a:chOff x="1528" y="256"/>
                <a:chExt cx="136" cy="272"/>
              </a:xfrm>
            </p:grpSpPr>
            <p:sp>
              <p:nvSpPr>
                <p:cNvPr id="156970" name="AutoShape 298"/>
                <p:cNvSpPr>
                  <a:spLocks noChangeArrowheads="1"/>
                </p:cNvSpPr>
                <p:nvPr/>
              </p:nvSpPr>
              <p:spPr bwMode="auto">
                <a:xfrm>
                  <a:off x="1528" y="336"/>
                  <a:ext cx="72" cy="192"/>
                </a:xfrm>
                <a:prstGeom prst="star16">
                  <a:avLst>
                    <a:gd name="adj" fmla="val 375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156971" name="Freeform 299"/>
                <p:cNvSpPr>
                  <a:spLocks/>
                </p:cNvSpPr>
                <p:nvPr/>
              </p:nvSpPr>
              <p:spPr bwMode="auto">
                <a:xfrm>
                  <a:off x="1553" y="253"/>
                  <a:ext cx="111" cy="88"/>
                </a:xfrm>
                <a:custGeom>
                  <a:avLst/>
                  <a:gdLst>
                    <a:gd name="T0" fmla="*/ 7 w 111"/>
                    <a:gd name="T1" fmla="*/ 88 h 88"/>
                    <a:gd name="T2" fmla="*/ 7 w 111"/>
                    <a:gd name="T3" fmla="*/ 40 h 88"/>
                    <a:gd name="T4" fmla="*/ 47 w 111"/>
                    <a:gd name="T5" fmla="*/ 8 h 88"/>
                    <a:gd name="T6" fmla="*/ 111 w 111"/>
                    <a:gd name="T7" fmla="*/ 0 h 88"/>
                  </a:gdLst>
                  <a:ahLst/>
                  <a:cxnLst>
                    <a:cxn ang="0">
                      <a:pos x="T0" y="T1"/>
                    </a:cxn>
                    <a:cxn ang="0">
                      <a:pos x="T2" y="T3"/>
                    </a:cxn>
                    <a:cxn ang="0">
                      <a:pos x="T4" y="T5"/>
                    </a:cxn>
                    <a:cxn ang="0">
                      <a:pos x="T6" y="T7"/>
                    </a:cxn>
                  </a:cxnLst>
                  <a:rect l="0" t="0" r="r" b="b"/>
                  <a:pathLst>
                    <a:path w="111" h="88">
                      <a:moveTo>
                        <a:pt x="7" y="88"/>
                      </a:moveTo>
                      <a:cubicBezTo>
                        <a:pt x="3" y="70"/>
                        <a:pt x="0" y="53"/>
                        <a:pt x="7" y="40"/>
                      </a:cubicBezTo>
                      <a:cubicBezTo>
                        <a:pt x="14" y="27"/>
                        <a:pt x="30" y="15"/>
                        <a:pt x="47" y="8"/>
                      </a:cubicBezTo>
                      <a:cubicBezTo>
                        <a:pt x="64" y="1"/>
                        <a:pt x="100" y="4"/>
                        <a:pt x="111" y="0"/>
                      </a:cubicBez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65616" name="Group 300"/>
              <p:cNvGrpSpPr>
                <a:grpSpLocks/>
              </p:cNvGrpSpPr>
              <p:nvPr/>
            </p:nvGrpSpPr>
            <p:grpSpPr bwMode="auto">
              <a:xfrm rot="1313708" flipH="1">
                <a:off x="3131867" y="1247672"/>
                <a:ext cx="243146" cy="523714"/>
                <a:chOff x="1528" y="256"/>
                <a:chExt cx="136" cy="272"/>
              </a:xfrm>
            </p:grpSpPr>
            <p:sp>
              <p:nvSpPr>
                <p:cNvPr id="156973" name="AutoShape 301"/>
                <p:cNvSpPr>
                  <a:spLocks noChangeArrowheads="1"/>
                </p:cNvSpPr>
                <p:nvPr/>
              </p:nvSpPr>
              <p:spPr bwMode="auto">
                <a:xfrm>
                  <a:off x="1531" y="336"/>
                  <a:ext cx="72" cy="192"/>
                </a:xfrm>
                <a:prstGeom prst="star16">
                  <a:avLst>
                    <a:gd name="adj" fmla="val 375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156974" name="Freeform 302"/>
                <p:cNvSpPr>
                  <a:spLocks/>
                </p:cNvSpPr>
                <p:nvPr/>
              </p:nvSpPr>
              <p:spPr bwMode="auto">
                <a:xfrm>
                  <a:off x="1553" y="256"/>
                  <a:ext cx="111" cy="88"/>
                </a:xfrm>
                <a:custGeom>
                  <a:avLst/>
                  <a:gdLst>
                    <a:gd name="T0" fmla="*/ 7 w 111"/>
                    <a:gd name="T1" fmla="*/ 88 h 88"/>
                    <a:gd name="T2" fmla="*/ 7 w 111"/>
                    <a:gd name="T3" fmla="*/ 40 h 88"/>
                    <a:gd name="T4" fmla="*/ 47 w 111"/>
                    <a:gd name="T5" fmla="*/ 8 h 88"/>
                    <a:gd name="T6" fmla="*/ 111 w 111"/>
                    <a:gd name="T7" fmla="*/ 0 h 88"/>
                  </a:gdLst>
                  <a:ahLst/>
                  <a:cxnLst>
                    <a:cxn ang="0">
                      <a:pos x="T0" y="T1"/>
                    </a:cxn>
                    <a:cxn ang="0">
                      <a:pos x="T2" y="T3"/>
                    </a:cxn>
                    <a:cxn ang="0">
                      <a:pos x="T4" y="T5"/>
                    </a:cxn>
                    <a:cxn ang="0">
                      <a:pos x="T6" y="T7"/>
                    </a:cxn>
                  </a:cxnLst>
                  <a:rect l="0" t="0" r="r" b="b"/>
                  <a:pathLst>
                    <a:path w="111" h="88">
                      <a:moveTo>
                        <a:pt x="7" y="88"/>
                      </a:moveTo>
                      <a:cubicBezTo>
                        <a:pt x="3" y="70"/>
                        <a:pt x="0" y="53"/>
                        <a:pt x="7" y="40"/>
                      </a:cubicBezTo>
                      <a:cubicBezTo>
                        <a:pt x="14" y="27"/>
                        <a:pt x="30" y="15"/>
                        <a:pt x="47" y="8"/>
                      </a:cubicBezTo>
                      <a:cubicBezTo>
                        <a:pt x="64" y="1"/>
                        <a:pt x="100" y="4"/>
                        <a:pt x="111" y="0"/>
                      </a:cubicBez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65619" name="Group 313"/>
              <p:cNvGrpSpPr>
                <a:grpSpLocks/>
              </p:cNvGrpSpPr>
              <p:nvPr/>
            </p:nvGrpSpPr>
            <p:grpSpPr bwMode="auto">
              <a:xfrm rot="13984928">
                <a:off x="2385913" y="978116"/>
                <a:ext cx="862588" cy="200238"/>
                <a:chOff x="608" y="432"/>
                <a:chExt cx="448" cy="112"/>
              </a:xfrm>
            </p:grpSpPr>
            <p:sp>
              <p:nvSpPr>
                <p:cNvPr id="156986" name="Oval 314"/>
                <p:cNvSpPr>
                  <a:spLocks noChangeArrowheads="1"/>
                </p:cNvSpPr>
                <p:nvPr/>
              </p:nvSpPr>
              <p:spPr bwMode="auto">
                <a:xfrm>
                  <a:off x="683" y="481"/>
                  <a:ext cx="88" cy="64"/>
                </a:xfrm>
                <a:prstGeom prst="ellipse">
                  <a:avLst/>
                </a:prstGeom>
                <a:gradFill rotWithShape="0">
                  <a:gsLst>
                    <a:gs pos="0">
                      <a:srgbClr val="FFBCFF">
                        <a:gamma/>
                        <a:shade val="46275"/>
                        <a:invGamma/>
                      </a:srgbClr>
                    </a:gs>
                    <a:gs pos="100000">
                      <a:srgbClr val="FFBCFF"/>
                    </a:gs>
                  </a:gsLst>
                  <a:lin ang="5400000" scaled="1"/>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156987" name="Oval 315"/>
                <p:cNvSpPr>
                  <a:spLocks noChangeArrowheads="1"/>
                </p:cNvSpPr>
                <p:nvPr/>
              </p:nvSpPr>
              <p:spPr bwMode="auto">
                <a:xfrm>
                  <a:off x="776" y="480"/>
                  <a:ext cx="88" cy="64"/>
                </a:xfrm>
                <a:prstGeom prst="ellipse">
                  <a:avLst/>
                </a:prstGeom>
                <a:gradFill rotWithShape="0">
                  <a:gsLst>
                    <a:gs pos="0">
                      <a:srgbClr val="FFBCFF">
                        <a:gamma/>
                        <a:shade val="46275"/>
                        <a:invGamma/>
                      </a:srgbClr>
                    </a:gs>
                    <a:gs pos="100000">
                      <a:srgbClr val="FFBCFF"/>
                    </a:gs>
                  </a:gsLst>
                  <a:lin ang="5400000" scaled="1"/>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156988" name="Oval 316"/>
                <p:cNvSpPr>
                  <a:spLocks noChangeArrowheads="1"/>
                </p:cNvSpPr>
                <p:nvPr/>
              </p:nvSpPr>
              <p:spPr bwMode="auto">
                <a:xfrm rot="-1391310">
                  <a:off x="875" y="455"/>
                  <a:ext cx="88" cy="64"/>
                </a:xfrm>
                <a:prstGeom prst="ellipse">
                  <a:avLst/>
                </a:prstGeom>
                <a:gradFill rotWithShape="0">
                  <a:gsLst>
                    <a:gs pos="0">
                      <a:srgbClr val="FFBCFF">
                        <a:gamma/>
                        <a:shade val="46275"/>
                        <a:invGamma/>
                      </a:srgbClr>
                    </a:gs>
                    <a:gs pos="100000">
                      <a:srgbClr val="FFBCFF"/>
                    </a:gs>
                  </a:gsLst>
                  <a:lin ang="5400000" scaled="1"/>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156989" name="Oval 317"/>
                <p:cNvSpPr>
                  <a:spLocks noChangeArrowheads="1"/>
                </p:cNvSpPr>
                <p:nvPr/>
              </p:nvSpPr>
              <p:spPr bwMode="auto">
                <a:xfrm rot="1391310" flipV="1">
                  <a:off x="971" y="447"/>
                  <a:ext cx="88" cy="64"/>
                </a:xfrm>
                <a:prstGeom prst="ellipse">
                  <a:avLst/>
                </a:prstGeom>
                <a:gradFill rotWithShape="0">
                  <a:gsLst>
                    <a:gs pos="0">
                      <a:srgbClr val="FFBCFF">
                        <a:gamma/>
                        <a:shade val="46275"/>
                        <a:invGamma/>
                      </a:srgbClr>
                    </a:gs>
                    <a:gs pos="100000">
                      <a:srgbClr val="FFBCFF"/>
                    </a:gs>
                  </a:gsLst>
                  <a:lin ang="5400000" scaled="1"/>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156990" name="Oval 318"/>
                <p:cNvSpPr>
                  <a:spLocks noChangeArrowheads="1"/>
                </p:cNvSpPr>
                <p:nvPr/>
              </p:nvSpPr>
              <p:spPr bwMode="auto">
                <a:xfrm rot="1391310" flipV="1">
                  <a:off x="609" y="431"/>
                  <a:ext cx="88" cy="64"/>
                </a:xfrm>
                <a:prstGeom prst="ellipse">
                  <a:avLst/>
                </a:prstGeom>
                <a:gradFill rotWithShape="0">
                  <a:gsLst>
                    <a:gs pos="0">
                      <a:srgbClr val="FFBCFF">
                        <a:gamma/>
                        <a:shade val="46275"/>
                        <a:invGamma/>
                      </a:srgbClr>
                    </a:gs>
                    <a:gs pos="100000">
                      <a:srgbClr val="FFBCFF"/>
                    </a:gs>
                  </a:gsLst>
                  <a:lin ang="5400000" scaled="1"/>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65621" name="Group 325"/>
              <p:cNvGrpSpPr>
                <a:grpSpLocks/>
              </p:cNvGrpSpPr>
              <p:nvPr/>
            </p:nvGrpSpPr>
            <p:grpSpPr bwMode="auto">
              <a:xfrm rot="20495045" flipV="1">
                <a:off x="1613345" y="415477"/>
                <a:ext cx="800953" cy="215647"/>
                <a:chOff x="608" y="432"/>
                <a:chExt cx="448" cy="112"/>
              </a:xfrm>
            </p:grpSpPr>
            <p:sp>
              <p:nvSpPr>
                <p:cNvPr id="156998" name="Oval 326"/>
                <p:cNvSpPr>
                  <a:spLocks noChangeArrowheads="1"/>
                </p:cNvSpPr>
                <p:nvPr/>
              </p:nvSpPr>
              <p:spPr bwMode="auto">
                <a:xfrm>
                  <a:off x="679" y="483"/>
                  <a:ext cx="88" cy="64"/>
                </a:xfrm>
                <a:prstGeom prst="ellipse">
                  <a:avLst/>
                </a:prstGeom>
                <a:gradFill rotWithShape="0">
                  <a:gsLst>
                    <a:gs pos="0">
                      <a:srgbClr val="D52600"/>
                    </a:gs>
                    <a:gs pos="100000">
                      <a:srgbClr val="FFFFFF"/>
                    </a:gs>
                  </a:gsLst>
                  <a:lin ang="5400000" scaled="1"/>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156999" name="Oval 327"/>
                <p:cNvSpPr>
                  <a:spLocks noChangeArrowheads="1"/>
                </p:cNvSpPr>
                <p:nvPr/>
              </p:nvSpPr>
              <p:spPr bwMode="auto">
                <a:xfrm>
                  <a:off x="776" y="480"/>
                  <a:ext cx="88" cy="64"/>
                </a:xfrm>
                <a:prstGeom prst="ellipse">
                  <a:avLst/>
                </a:prstGeom>
                <a:gradFill rotWithShape="0">
                  <a:gsLst>
                    <a:gs pos="0">
                      <a:srgbClr val="D52600"/>
                    </a:gs>
                    <a:gs pos="100000">
                      <a:srgbClr val="FFFFFF"/>
                    </a:gs>
                  </a:gsLst>
                  <a:lin ang="5400000" scaled="1"/>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157000" name="Oval 328"/>
                <p:cNvSpPr>
                  <a:spLocks noChangeArrowheads="1"/>
                </p:cNvSpPr>
                <p:nvPr/>
              </p:nvSpPr>
              <p:spPr bwMode="auto">
                <a:xfrm rot="-1391310">
                  <a:off x="871" y="459"/>
                  <a:ext cx="88" cy="64"/>
                </a:xfrm>
                <a:prstGeom prst="ellipse">
                  <a:avLst/>
                </a:prstGeom>
                <a:gradFill rotWithShape="0">
                  <a:gsLst>
                    <a:gs pos="0">
                      <a:srgbClr val="D52600"/>
                    </a:gs>
                    <a:gs pos="100000">
                      <a:srgbClr val="FFFFFF"/>
                    </a:gs>
                  </a:gsLst>
                  <a:lin ang="5400000" scaled="1"/>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157001" name="Oval 329"/>
                <p:cNvSpPr>
                  <a:spLocks noChangeArrowheads="1"/>
                </p:cNvSpPr>
                <p:nvPr/>
              </p:nvSpPr>
              <p:spPr bwMode="auto">
                <a:xfrm rot="1391310" flipV="1">
                  <a:off x="966" y="450"/>
                  <a:ext cx="88" cy="64"/>
                </a:xfrm>
                <a:prstGeom prst="ellipse">
                  <a:avLst/>
                </a:prstGeom>
                <a:gradFill rotWithShape="0">
                  <a:gsLst>
                    <a:gs pos="0">
                      <a:srgbClr val="D52600"/>
                    </a:gs>
                    <a:gs pos="100000">
                      <a:srgbClr val="FFFFFF"/>
                    </a:gs>
                  </a:gsLst>
                  <a:lin ang="5400000" scaled="1"/>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157002" name="Oval 330"/>
                <p:cNvSpPr>
                  <a:spLocks noChangeArrowheads="1"/>
                </p:cNvSpPr>
                <p:nvPr/>
              </p:nvSpPr>
              <p:spPr bwMode="auto">
                <a:xfrm rot="1391310" flipV="1">
                  <a:off x="606" y="433"/>
                  <a:ext cx="88" cy="64"/>
                </a:xfrm>
                <a:prstGeom prst="ellipse">
                  <a:avLst/>
                </a:prstGeom>
                <a:gradFill rotWithShape="0">
                  <a:gsLst>
                    <a:gs pos="0">
                      <a:srgbClr val="D52600"/>
                    </a:gs>
                    <a:gs pos="100000">
                      <a:srgbClr val="FFFFFF"/>
                    </a:gs>
                  </a:gsLst>
                  <a:lin ang="5400000" scaled="1"/>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65622" name="Group 331"/>
              <p:cNvGrpSpPr>
                <a:grpSpLocks/>
              </p:cNvGrpSpPr>
              <p:nvPr/>
            </p:nvGrpSpPr>
            <p:grpSpPr bwMode="auto">
              <a:xfrm rot="1313708" flipH="1">
                <a:off x="1959044" y="1161472"/>
                <a:ext cx="243146" cy="523714"/>
                <a:chOff x="1528" y="256"/>
                <a:chExt cx="136" cy="272"/>
              </a:xfrm>
            </p:grpSpPr>
            <p:sp>
              <p:nvSpPr>
                <p:cNvPr id="157004" name="AutoShape 332"/>
                <p:cNvSpPr>
                  <a:spLocks noChangeArrowheads="1"/>
                </p:cNvSpPr>
                <p:nvPr/>
              </p:nvSpPr>
              <p:spPr bwMode="auto">
                <a:xfrm>
                  <a:off x="1531" y="336"/>
                  <a:ext cx="72" cy="192"/>
                </a:xfrm>
                <a:prstGeom prst="star16">
                  <a:avLst>
                    <a:gd name="adj" fmla="val 375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157005" name="Freeform 333"/>
                <p:cNvSpPr>
                  <a:spLocks/>
                </p:cNvSpPr>
                <p:nvPr/>
              </p:nvSpPr>
              <p:spPr bwMode="auto">
                <a:xfrm>
                  <a:off x="1553" y="256"/>
                  <a:ext cx="111" cy="88"/>
                </a:xfrm>
                <a:custGeom>
                  <a:avLst/>
                  <a:gdLst>
                    <a:gd name="T0" fmla="*/ 7 w 111"/>
                    <a:gd name="T1" fmla="*/ 88 h 88"/>
                    <a:gd name="T2" fmla="*/ 7 w 111"/>
                    <a:gd name="T3" fmla="*/ 40 h 88"/>
                    <a:gd name="T4" fmla="*/ 47 w 111"/>
                    <a:gd name="T5" fmla="*/ 8 h 88"/>
                    <a:gd name="T6" fmla="*/ 111 w 111"/>
                    <a:gd name="T7" fmla="*/ 0 h 88"/>
                  </a:gdLst>
                  <a:ahLst/>
                  <a:cxnLst>
                    <a:cxn ang="0">
                      <a:pos x="T0" y="T1"/>
                    </a:cxn>
                    <a:cxn ang="0">
                      <a:pos x="T2" y="T3"/>
                    </a:cxn>
                    <a:cxn ang="0">
                      <a:pos x="T4" y="T5"/>
                    </a:cxn>
                    <a:cxn ang="0">
                      <a:pos x="T6" y="T7"/>
                    </a:cxn>
                  </a:cxnLst>
                  <a:rect l="0" t="0" r="r" b="b"/>
                  <a:pathLst>
                    <a:path w="111" h="88">
                      <a:moveTo>
                        <a:pt x="7" y="88"/>
                      </a:moveTo>
                      <a:cubicBezTo>
                        <a:pt x="3" y="70"/>
                        <a:pt x="0" y="53"/>
                        <a:pt x="7" y="40"/>
                      </a:cubicBezTo>
                      <a:cubicBezTo>
                        <a:pt x="14" y="27"/>
                        <a:pt x="30" y="15"/>
                        <a:pt x="47" y="8"/>
                      </a:cubicBezTo>
                      <a:cubicBezTo>
                        <a:pt x="64" y="1"/>
                        <a:pt x="100" y="4"/>
                        <a:pt x="111" y="0"/>
                      </a:cubicBez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sp>
          <p:nvSpPr>
            <p:cNvPr id="260" name="Text Box 191"/>
            <p:cNvSpPr txBox="1">
              <a:spLocks noChangeArrowheads="1"/>
            </p:cNvSpPr>
            <p:nvPr/>
          </p:nvSpPr>
          <p:spPr bwMode="auto">
            <a:xfrm>
              <a:off x="7251363" y="1625023"/>
              <a:ext cx="1906506" cy="7022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dirty="0">
                  <a:solidFill>
                    <a:srgbClr val="000000"/>
                  </a:solidFill>
                  <a:latin typeface="Helvetica" charset="0"/>
                </a:rPr>
                <a:t>IFN-</a:t>
              </a:r>
              <a:r>
                <a:rPr lang="en-US" sz="2400" b="1" dirty="0">
                  <a:solidFill>
                    <a:srgbClr val="000000"/>
                  </a:solidFill>
                  <a:latin typeface="Symbol" charset="2"/>
                  <a:cs typeface="Symbol" charset="2"/>
                </a:rPr>
                <a:t>g</a:t>
              </a:r>
              <a:r>
                <a:rPr lang="en-US" sz="2400" b="1" dirty="0">
                  <a:solidFill>
                    <a:srgbClr val="000000"/>
                  </a:solidFill>
                  <a:latin typeface="Helvetica" charset="0"/>
                </a:rPr>
                <a:t>(+)</a:t>
              </a:r>
            </a:p>
          </p:txBody>
        </p:sp>
        <p:grpSp>
          <p:nvGrpSpPr>
            <p:cNvPr id="156867" name="Group 156866"/>
            <p:cNvGrpSpPr/>
            <p:nvPr/>
          </p:nvGrpSpPr>
          <p:grpSpPr>
            <a:xfrm>
              <a:off x="1170742" y="5338762"/>
              <a:ext cx="1201419" cy="1138238"/>
              <a:chOff x="1676400" y="5349875"/>
              <a:chExt cx="1201419" cy="1138238"/>
            </a:xfrm>
          </p:grpSpPr>
          <p:sp>
            <p:nvSpPr>
              <p:cNvPr id="156904" name="Oval 232"/>
              <p:cNvSpPr>
                <a:spLocks noChangeArrowheads="1"/>
              </p:cNvSpPr>
              <p:nvPr/>
            </p:nvSpPr>
            <p:spPr bwMode="auto">
              <a:xfrm>
                <a:off x="1676400" y="5349875"/>
                <a:ext cx="1138238" cy="1138238"/>
              </a:xfrm>
              <a:prstGeom prst="ellipse">
                <a:avLst/>
              </a:prstGeom>
              <a:gradFill flip="none" rotWithShape="1">
                <a:gsLst>
                  <a:gs pos="0">
                    <a:srgbClr val="CCFFCC"/>
                  </a:gs>
                  <a:gs pos="100000">
                    <a:srgbClr val="000000"/>
                  </a:gs>
                  <a:gs pos="50000">
                    <a:srgbClr val="CCFFCC"/>
                  </a:gs>
                </a:gsLst>
                <a:path path="circle">
                  <a:fillToRect l="50000" t="50000" r="50000" b="50000"/>
                </a:path>
                <a:tileRect/>
              </a:gradFill>
              <a:ln w="9525">
                <a:solidFill>
                  <a:schemeClr val="tx1"/>
                </a:solidFill>
                <a:round/>
                <a:headEnd/>
                <a:tailEnd/>
              </a:ln>
              <a:effectLst/>
              <a:extLst/>
            </p:spPr>
            <p:txBody>
              <a:bodyPr wrap="none" anchor="ctr"/>
              <a:lstStyle/>
              <a:p>
                <a:pPr>
                  <a:defRPr/>
                </a:pPr>
                <a:endParaRPr lang="en-US" sz="1350"/>
              </a:p>
            </p:txBody>
          </p:sp>
          <p:sp>
            <p:nvSpPr>
              <p:cNvPr id="156905" name="Oval 233"/>
              <p:cNvSpPr>
                <a:spLocks noChangeArrowheads="1"/>
              </p:cNvSpPr>
              <p:nvPr/>
            </p:nvSpPr>
            <p:spPr bwMode="auto">
              <a:xfrm>
                <a:off x="1822131" y="5837691"/>
                <a:ext cx="828367" cy="570653"/>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156906" name="Text Box 234"/>
              <p:cNvSpPr txBox="1">
                <a:spLocks noChangeArrowheads="1"/>
              </p:cNvSpPr>
              <p:nvPr/>
            </p:nvSpPr>
            <p:spPr bwMode="auto">
              <a:xfrm>
                <a:off x="1769627" y="5902734"/>
                <a:ext cx="1108192" cy="4915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500" b="1" dirty="0">
                    <a:solidFill>
                      <a:schemeClr val="bg1"/>
                    </a:solidFill>
                    <a:latin typeface="Helvetica" charset="0"/>
                  </a:rPr>
                  <a:t>Naïve </a:t>
                </a:r>
              </a:p>
            </p:txBody>
          </p:sp>
        </p:grpSp>
        <p:sp>
          <p:nvSpPr>
            <p:cNvPr id="261" name="Text Box 191"/>
            <p:cNvSpPr txBox="1">
              <a:spLocks noChangeArrowheads="1"/>
            </p:cNvSpPr>
            <p:nvPr/>
          </p:nvSpPr>
          <p:spPr bwMode="auto">
            <a:xfrm>
              <a:off x="6858001" y="4953000"/>
              <a:ext cx="1793136" cy="7022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dirty="0">
                  <a:solidFill>
                    <a:srgbClr val="000000"/>
                  </a:solidFill>
                  <a:latin typeface="Helvetica" charset="0"/>
                </a:rPr>
                <a:t>IFN-</a:t>
              </a:r>
              <a:r>
                <a:rPr lang="en-US" sz="2400" b="1" dirty="0">
                  <a:solidFill>
                    <a:srgbClr val="000000"/>
                  </a:solidFill>
                  <a:latin typeface="Symbol" charset="2"/>
                  <a:cs typeface="Symbol" charset="2"/>
                </a:rPr>
                <a:t>g</a:t>
              </a:r>
              <a:r>
                <a:rPr lang="en-US" sz="2400" b="1" dirty="0">
                  <a:solidFill>
                    <a:srgbClr val="000000"/>
                  </a:solidFill>
                  <a:latin typeface="Helvetica" charset="0"/>
                </a:rPr>
                <a:t>(-)</a:t>
              </a:r>
            </a:p>
          </p:txBody>
        </p:sp>
        <p:sp>
          <p:nvSpPr>
            <p:cNvPr id="157" name="Curved Right Arrow 156"/>
            <p:cNvSpPr/>
            <p:nvPr/>
          </p:nvSpPr>
          <p:spPr>
            <a:xfrm rot="6600000" flipV="1">
              <a:off x="3049886" y="2199554"/>
              <a:ext cx="482076" cy="1092141"/>
            </a:xfrm>
            <a:prstGeom prst="curvedRightArrow">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4" name="TextBox 3"/>
            <p:cNvSpPr txBox="1"/>
            <p:nvPr/>
          </p:nvSpPr>
          <p:spPr>
            <a:xfrm>
              <a:off x="2542533" y="1591270"/>
              <a:ext cx="1634890" cy="1088490"/>
            </a:xfrm>
            <a:prstGeom prst="rect">
              <a:avLst/>
            </a:prstGeom>
            <a:noFill/>
            <a:ln>
              <a:noFill/>
            </a:ln>
          </p:spPr>
          <p:txBody>
            <a:bodyPr wrap="none" rtlCol="0">
              <a:spAutoFit/>
            </a:bodyPr>
            <a:lstStyle/>
            <a:p>
              <a:r>
                <a:rPr lang="en-US" sz="4050" b="1" dirty="0"/>
                <a:t>TRIF</a:t>
              </a:r>
            </a:p>
          </p:txBody>
        </p:sp>
        <p:sp>
          <p:nvSpPr>
            <p:cNvPr id="165" name="Curved Right Arrow 164"/>
            <p:cNvSpPr/>
            <p:nvPr/>
          </p:nvSpPr>
          <p:spPr>
            <a:xfrm rot="1380000">
              <a:off x="770554" y="2350163"/>
              <a:ext cx="818444" cy="2408523"/>
            </a:xfrm>
            <a:prstGeom prst="curvedRightArrow">
              <a:avLst>
                <a:gd name="adj1" fmla="val 25000"/>
                <a:gd name="adj2" fmla="val 50000"/>
                <a:gd name="adj3" fmla="val 28337"/>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grpSp>
          <p:nvGrpSpPr>
            <p:cNvPr id="65641" name="Group 417"/>
            <p:cNvGrpSpPr>
              <a:grpSpLocks/>
            </p:cNvGrpSpPr>
            <p:nvPr/>
          </p:nvGrpSpPr>
          <p:grpSpPr bwMode="auto">
            <a:xfrm>
              <a:off x="1729543" y="2335395"/>
              <a:ext cx="1193800" cy="1093605"/>
              <a:chOff x="1419" y="1292"/>
              <a:chExt cx="1169" cy="1071"/>
            </a:xfrm>
          </p:grpSpPr>
          <p:sp>
            <p:nvSpPr>
              <p:cNvPr id="288" name="Freeform 418"/>
              <p:cNvSpPr>
                <a:spLocks/>
              </p:cNvSpPr>
              <p:nvPr/>
            </p:nvSpPr>
            <p:spPr bwMode="auto">
              <a:xfrm>
                <a:off x="1419" y="1292"/>
                <a:ext cx="1169" cy="1071"/>
              </a:xfrm>
              <a:custGeom>
                <a:avLst/>
                <a:gdLst>
                  <a:gd name="T0" fmla="*/ 981 w 3225"/>
                  <a:gd name="T1" fmla="*/ 404 h 3343"/>
                  <a:gd name="T2" fmla="*/ 997 w 3225"/>
                  <a:gd name="T3" fmla="*/ 572 h 3343"/>
                  <a:gd name="T4" fmla="*/ 1125 w 3225"/>
                  <a:gd name="T5" fmla="*/ 324 h 3343"/>
                  <a:gd name="T6" fmla="*/ 1229 w 3225"/>
                  <a:gd name="T7" fmla="*/ 372 h 3343"/>
                  <a:gd name="T8" fmla="*/ 1261 w 3225"/>
                  <a:gd name="T9" fmla="*/ 396 h 3343"/>
                  <a:gd name="T10" fmla="*/ 1381 w 3225"/>
                  <a:gd name="T11" fmla="*/ 220 h 3343"/>
                  <a:gd name="T12" fmla="*/ 1613 w 3225"/>
                  <a:gd name="T13" fmla="*/ 428 h 3343"/>
                  <a:gd name="T14" fmla="*/ 1693 w 3225"/>
                  <a:gd name="T15" fmla="*/ 52 h 3343"/>
                  <a:gd name="T16" fmla="*/ 1725 w 3225"/>
                  <a:gd name="T17" fmla="*/ 404 h 3343"/>
                  <a:gd name="T18" fmla="*/ 2141 w 3225"/>
                  <a:gd name="T19" fmla="*/ 140 h 3343"/>
                  <a:gd name="T20" fmla="*/ 2141 w 3225"/>
                  <a:gd name="T21" fmla="*/ 260 h 3343"/>
                  <a:gd name="T22" fmla="*/ 2253 w 3225"/>
                  <a:gd name="T23" fmla="*/ 572 h 3343"/>
                  <a:gd name="T24" fmla="*/ 2421 w 3225"/>
                  <a:gd name="T25" fmla="*/ 492 h 3343"/>
                  <a:gd name="T26" fmla="*/ 2541 w 3225"/>
                  <a:gd name="T27" fmla="*/ 780 h 3343"/>
                  <a:gd name="T28" fmla="*/ 2949 w 3225"/>
                  <a:gd name="T29" fmla="*/ 996 h 3343"/>
                  <a:gd name="T30" fmla="*/ 3029 w 3225"/>
                  <a:gd name="T31" fmla="*/ 1132 h 3343"/>
                  <a:gd name="T32" fmla="*/ 2725 w 3225"/>
                  <a:gd name="T33" fmla="*/ 732 h 3343"/>
                  <a:gd name="T34" fmla="*/ 2869 w 3225"/>
                  <a:gd name="T35" fmla="*/ 1116 h 3343"/>
                  <a:gd name="T36" fmla="*/ 2877 w 3225"/>
                  <a:gd name="T37" fmla="*/ 1212 h 3343"/>
                  <a:gd name="T38" fmla="*/ 3125 w 3225"/>
                  <a:gd name="T39" fmla="*/ 1444 h 3343"/>
                  <a:gd name="T40" fmla="*/ 2997 w 3225"/>
                  <a:gd name="T41" fmla="*/ 1668 h 3343"/>
                  <a:gd name="T42" fmla="*/ 3117 w 3225"/>
                  <a:gd name="T43" fmla="*/ 1676 h 3343"/>
                  <a:gd name="T44" fmla="*/ 3037 w 3225"/>
                  <a:gd name="T45" fmla="*/ 2044 h 3343"/>
                  <a:gd name="T46" fmla="*/ 3029 w 3225"/>
                  <a:gd name="T47" fmla="*/ 2124 h 3343"/>
                  <a:gd name="T48" fmla="*/ 2837 w 3225"/>
                  <a:gd name="T49" fmla="*/ 2380 h 3343"/>
                  <a:gd name="T50" fmla="*/ 2989 w 3225"/>
                  <a:gd name="T51" fmla="*/ 2844 h 3343"/>
                  <a:gd name="T52" fmla="*/ 2853 w 3225"/>
                  <a:gd name="T53" fmla="*/ 2476 h 3343"/>
                  <a:gd name="T54" fmla="*/ 2573 w 3225"/>
                  <a:gd name="T55" fmla="*/ 2852 h 3343"/>
                  <a:gd name="T56" fmla="*/ 2389 w 3225"/>
                  <a:gd name="T57" fmla="*/ 2868 h 3343"/>
                  <a:gd name="T58" fmla="*/ 2493 w 3225"/>
                  <a:gd name="T59" fmla="*/ 3204 h 3343"/>
                  <a:gd name="T60" fmla="*/ 2237 w 3225"/>
                  <a:gd name="T61" fmla="*/ 3028 h 3343"/>
                  <a:gd name="T62" fmla="*/ 1965 w 3225"/>
                  <a:gd name="T63" fmla="*/ 3036 h 3343"/>
                  <a:gd name="T64" fmla="*/ 1933 w 3225"/>
                  <a:gd name="T65" fmla="*/ 3044 h 3343"/>
                  <a:gd name="T66" fmla="*/ 1357 w 3225"/>
                  <a:gd name="T67" fmla="*/ 3124 h 3343"/>
                  <a:gd name="T68" fmla="*/ 1437 w 3225"/>
                  <a:gd name="T69" fmla="*/ 3044 h 3343"/>
                  <a:gd name="T70" fmla="*/ 1197 w 3225"/>
                  <a:gd name="T71" fmla="*/ 3332 h 3343"/>
                  <a:gd name="T72" fmla="*/ 1221 w 3225"/>
                  <a:gd name="T73" fmla="*/ 3012 h 3343"/>
                  <a:gd name="T74" fmla="*/ 989 w 3225"/>
                  <a:gd name="T75" fmla="*/ 3020 h 3343"/>
                  <a:gd name="T76" fmla="*/ 829 w 3225"/>
                  <a:gd name="T77" fmla="*/ 2852 h 3343"/>
                  <a:gd name="T78" fmla="*/ 573 w 3225"/>
                  <a:gd name="T79" fmla="*/ 2756 h 3343"/>
                  <a:gd name="T80" fmla="*/ 93 w 3225"/>
                  <a:gd name="T81" fmla="*/ 2644 h 3343"/>
                  <a:gd name="T82" fmla="*/ 101 w 3225"/>
                  <a:gd name="T83" fmla="*/ 2596 h 3343"/>
                  <a:gd name="T84" fmla="*/ 565 w 3225"/>
                  <a:gd name="T85" fmla="*/ 2556 h 3343"/>
                  <a:gd name="T86" fmla="*/ 325 w 3225"/>
                  <a:gd name="T87" fmla="*/ 2428 h 3343"/>
                  <a:gd name="T88" fmla="*/ 125 w 3225"/>
                  <a:gd name="T89" fmla="*/ 2156 h 3343"/>
                  <a:gd name="T90" fmla="*/ 325 w 3225"/>
                  <a:gd name="T91" fmla="*/ 2276 h 3343"/>
                  <a:gd name="T92" fmla="*/ 45 w 3225"/>
                  <a:gd name="T93" fmla="*/ 1756 h 3343"/>
                  <a:gd name="T94" fmla="*/ 221 w 3225"/>
                  <a:gd name="T95" fmla="*/ 1964 h 3343"/>
                  <a:gd name="T96" fmla="*/ 301 w 3225"/>
                  <a:gd name="T97" fmla="*/ 1388 h 3343"/>
                  <a:gd name="T98" fmla="*/ 21 w 3225"/>
                  <a:gd name="T99" fmla="*/ 1124 h 3343"/>
                  <a:gd name="T100" fmla="*/ 325 w 3225"/>
                  <a:gd name="T101" fmla="*/ 1332 h 3343"/>
                  <a:gd name="T102" fmla="*/ 301 w 3225"/>
                  <a:gd name="T103" fmla="*/ 900 h 3343"/>
                  <a:gd name="T104" fmla="*/ 461 w 3225"/>
                  <a:gd name="T105" fmla="*/ 1084 h 3343"/>
                  <a:gd name="T106" fmla="*/ 389 w 3225"/>
                  <a:gd name="T107" fmla="*/ 572 h 3343"/>
                  <a:gd name="T108" fmla="*/ 421 w 3225"/>
                  <a:gd name="T109" fmla="*/ 660 h 3343"/>
                  <a:gd name="T110" fmla="*/ 669 w 3225"/>
                  <a:gd name="T111" fmla="*/ 756 h 3343"/>
                  <a:gd name="T112" fmla="*/ 773 w 3225"/>
                  <a:gd name="T113" fmla="*/ 516 h 3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25" h="3343">
                    <a:moveTo>
                      <a:pt x="869" y="652"/>
                    </a:moveTo>
                    <a:cubicBezTo>
                      <a:pt x="881" y="633"/>
                      <a:pt x="862" y="592"/>
                      <a:pt x="869" y="564"/>
                    </a:cubicBezTo>
                    <a:cubicBezTo>
                      <a:pt x="876" y="536"/>
                      <a:pt x="898" y="511"/>
                      <a:pt x="909" y="484"/>
                    </a:cubicBezTo>
                    <a:cubicBezTo>
                      <a:pt x="920" y="457"/>
                      <a:pt x="921" y="417"/>
                      <a:pt x="933" y="404"/>
                    </a:cubicBezTo>
                    <a:cubicBezTo>
                      <a:pt x="945" y="391"/>
                      <a:pt x="978" y="395"/>
                      <a:pt x="981" y="404"/>
                    </a:cubicBezTo>
                    <a:cubicBezTo>
                      <a:pt x="984" y="413"/>
                      <a:pt x="961" y="441"/>
                      <a:pt x="949" y="460"/>
                    </a:cubicBezTo>
                    <a:cubicBezTo>
                      <a:pt x="937" y="479"/>
                      <a:pt x="916" y="498"/>
                      <a:pt x="909" y="516"/>
                    </a:cubicBezTo>
                    <a:cubicBezTo>
                      <a:pt x="902" y="534"/>
                      <a:pt x="909" y="555"/>
                      <a:pt x="909" y="572"/>
                    </a:cubicBezTo>
                    <a:cubicBezTo>
                      <a:pt x="909" y="589"/>
                      <a:pt x="894" y="620"/>
                      <a:pt x="909" y="620"/>
                    </a:cubicBezTo>
                    <a:cubicBezTo>
                      <a:pt x="924" y="620"/>
                      <a:pt x="973" y="584"/>
                      <a:pt x="997" y="572"/>
                    </a:cubicBezTo>
                    <a:cubicBezTo>
                      <a:pt x="1021" y="560"/>
                      <a:pt x="1044" y="564"/>
                      <a:pt x="1053" y="548"/>
                    </a:cubicBezTo>
                    <a:cubicBezTo>
                      <a:pt x="1062" y="532"/>
                      <a:pt x="1049" y="499"/>
                      <a:pt x="1053" y="476"/>
                    </a:cubicBezTo>
                    <a:cubicBezTo>
                      <a:pt x="1057" y="453"/>
                      <a:pt x="1073" y="437"/>
                      <a:pt x="1077" y="412"/>
                    </a:cubicBezTo>
                    <a:cubicBezTo>
                      <a:pt x="1081" y="387"/>
                      <a:pt x="1069" y="339"/>
                      <a:pt x="1077" y="324"/>
                    </a:cubicBezTo>
                    <a:cubicBezTo>
                      <a:pt x="1085" y="309"/>
                      <a:pt x="1121" y="309"/>
                      <a:pt x="1125" y="324"/>
                    </a:cubicBezTo>
                    <a:cubicBezTo>
                      <a:pt x="1129" y="339"/>
                      <a:pt x="1109" y="383"/>
                      <a:pt x="1101" y="412"/>
                    </a:cubicBezTo>
                    <a:cubicBezTo>
                      <a:pt x="1093" y="441"/>
                      <a:pt x="1064" y="487"/>
                      <a:pt x="1077" y="500"/>
                    </a:cubicBezTo>
                    <a:cubicBezTo>
                      <a:pt x="1090" y="513"/>
                      <a:pt x="1156" y="499"/>
                      <a:pt x="1181" y="492"/>
                    </a:cubicBezTo>
                    <a:cubicBezTo>
                      <a:pt x="1206" y="485"/>
                      <a:pt x="1221" y="480"/>
                      <a:pt x="1229" y="460"/>
                    </a:cubicBezTo>
                    <a:cubicBezTo>
                      <a:pt x="1237" y="440"/>
                      <a:pt x="1228" y="396"/>
                      <a:pt x="1229" y="372"/>
                    </a:cubicBezTo>
                    <a:cubicBezTo>
                      <a:pt x="1230" y="348"/>
                      <a:pt x="1226" y="340"/>
                      <a:pt x="1237" y="316"/>
                    </a:cubicBezTo>
                    <a:cubicBezTo>
                      <a:pt x="1248" y="292"/>
                      <a:pt x="1282" y="233"/>
                      <a:pt x="1293" y="228"/>
                    </a:cubicBezTo>
                    <a:cubicBezTo>
                      <a:pt x="1304" y="223"/>
                      <a:pt x="1306" y="265"/>
                      <a:pt x="1301" y="284"/>
                    </a:cubicBezTo>
                    <a:cubicBezTo>
                      <a:pt x="1296" y="303"/>
                      <a:pt x="1268" y="322"/>
                      <a:pt x="1261" y="340"/>
                    </a:cubicBezTo>
                    <a:cubicBezTo>
                      <a:pt x="1254" y="358"/>
                      <a:pt x="1260" y="379"/>
                      <a:pt x="1261" y="396"/>
                    </a:cubicBezTo>
                    <a:cubicBezTo>
                      <a:pt x="1262" y="413"/>
                      <a:pt x="1242" y="436"/>
                      <a:pt x="1269" y="444"/>
                    </a:cubicBezTo>
                    <a:cubicBezTo>
                      <a:pt x="1296" y="452"/>
                      <a:pt x="1389" y="449"/>
                      <a:pt x="1421" y="444"/>
                    </a:cubicBezTo>
                    <a:cubicBezTo>
                      <a:pt x="1453" y="439"/>
                      <a:pt x="1454" y="433"/>
                      <a:pt x="1461" y="412"/>
                    </a:cubicBezTo>
                    <a:cubicBezTo>
                      <a:pt x="1468" y="391"/>
                      <a:pt x="1474" y="348"/>
                      <a:pt x="1461" y="316"/>
                    </a:cubicBezTo>
                    <a:cubicBezTo>
                      <a:pt x="1448" y="284"/>
                      <a:pt x="1384" y="235"/>
                      <a:pt x="1381" y="220"/>
                    </a:cubicBezTo>
                    <a:cubicBezTo>
                      <a:pt x="1378" y="205"/>
                      <a:pt x="1430" y="216"/>
                      <a:pt x="1445" y="228"/>
                    </a:cubicBezTo>
                    <a:cubicBezTo>
                      <a:pt x="1460" y="240"/>
                      <a:pt x="1461" y="272"/>
                      <a:pt x="1469" y="292"/>
                    </a:cubicBezTo>
                    <a:cubicBezTo>
                      <a:pt x="1477" y="312"/>
                      <a:pt x="1489" y="331"/>
                      <a:pt x="1493" y="348"/>
                    </a:cubicBezTo>
                    <a:cubicBezTo>
                      <a:pt x="1497" y="365"/>
                      <a:pt x="1473" y="383"/>
                      <a:pt x="1493" y="396"/>
                    </a:cubicBezTo>
                    <a:cubicBezTo>
                      <a:pt x="1513" y="409"/>
                      <a:pt x="1578" y="425"/>
                      <a:pt x="1613" y="428"/>
                    </a:cubicBezTo>
                    <a:cubicBezTo>
                      <a:pt x="1648" y="431"/>
                      <a:pt x="1688" y="439"/>
                      <a:pt x="1701" y="412"/>
                    </a:cubicBezTo>
                    <a:cubicBezTo>
                      <a:pt x="1714" y="385"/>
                      <a:pt x="1709" y="329"/>
                      <a:pt x="1693" y="268"/>
                    </a:cubicBezTo>
                    <a:cubicBezTo>
                      <a:pt x="1677" y="207"/>
                      <a:pt x="1610" y="88"/>
                      <a:pt x="1605" y="44"/>
                    </a:cubicBezTo>
                    <a:cubicBezTo>
                      <a:pt x="1600" y="0"/>
                      <a:pt x="1646" y="3"/>
                      <a:pt x="1661" y="4"/>
                    </a:cubicBezTo>
                    <a:cubicBezTo>
                      <a:pt x="1676" y="5"/>
                      <a:pt x="1694" y="35"/>
                      <a:pt x="1693" y="52"/>
                    </a:cubicBezTo>
                    <a:cubicBezTo>
                      <a:pt x="1692" y="69"/>
                      <a:pt x="1650" y="88"/>
                      <a:pt x="1653" y="108"/>
                    </a:cubicBezTo>
                    <a:cubicBezTo>
                      <a:pt x="1656" y="128"/>
                      <a:pt x="1700" y="147"/>
                      <a:pt x="1709" y="172"/>
                    </a:cubicBezTo>
                    <a:cubicBezTo>
                      <a:pt x="1718" y="197"/>
                      <a:pt x="1706" y="233"/>
                      <a:pt x="1709" y="260"/>
                    </a:cubicBezTo>
                    <a:cubicBezTo>
                      <a:pt x="1712" y="287"/>
                      <a:pt x="1722" y="308"/>
                      <a:pt x="1725" y="332"/>
                    </a:cubicBezTo>
                    <a:cubicBezTo>
                      <a:pt x="1728" y="356"/>
                      <a:pt x="1706" y="388"/>
                      <a:pt x="1725" y="404"/>
                    </a:cubicBezTo>
                    <a:cubicBezTo>
                      <a:pt x="1744" y="420"/>
                      <a:pt x="1800" y="417"/>
                      <a:pt x="1837" y="428"/>
                    </a:cubicBezTo>
                    <a:cubicBezTo>
                      <a:pt x="1874" y="439"/>
                      <a:pt x="1905" y="472"/>
                      <a:pt x="1949" y="468"/>
                    </a:cubicBezTo>
                    <a:cubicBezTo>
                      <a:pt x="1993" y="464"/>
                      <a:pt x="2077" y="437"/>
                      <a:pt x="2101" y="404"/>
                    </a:cubicBezTo>
                    <a:cubicBezTo>
                      <a:pt x="2125" y="371"/>
                      <a:pt x="2086" y="312"/>
                      <a:pt x="2093" y="268"/>
                    </a:cubicBezTo>
                    <a:cubicBezTo>
                      <a:pt x="2100" y="224"/>
                      <a:pt x="2104" y="169"/>
                      <a:pt x="2141" y="140"/>
                    </a:cubicBezTo>
                    <a:cubicBezTo>
                      <a:pt x="2178" y="111"/>
                      <a:pt x="2278" y="88"/>
                      <a:pt x="2317" y="92"/>
                    </a:cubicBezTo>
                    <a:cubicBezTo>
                      <a:pt x="2356" y="96"/>
                      <a:pt x="2384" y="141"/>
                      <a:pt x="2373" y="164"/>
                    </a:cubicBezTo>
                    <a:cubicBezTo>
                      <a:pt x="2362" y="187"/>
                      <a:pt x="2288" y="221"/>
                      <a:pt x="2253" y="228"/>
                    </a:cubicBezTo>
                    <a:cubicBezTo>
                      <a:pt x="2218" y="235"/>
                      <a:pt x="2184" y="199"/>
                      <a:pt x="2165" y="204"/>
                    </a:cubicBezTo>
                    <a:cubicBezTo>
                      <a:pt x="2146" y="209"/>
                      <a:pt x="2145" y="232"/>
                      <a:pt x="2141" y="260"/>
                    </a:cubicBezTo>
                    <a:cubicBezTo>
                      <a:pt x="2137" y="288"/>
                      <a:pt x="2146" y="341"/>
                      <a:pt x="2141" y="372"/>
                    </a:cubicBezTo>
                    <a:cubicBezTo>
                      <a:pt x="2136" y="403"/>
                      <a:pt x="2118" y="423"/>
                      <a:pt x="2109" y="444"/>
                    </a:cubicBezTo>
                    <a:cubicBezTo>
                      <a:pt x="2100" y="465"/>
                      <a:pt x="2081" y="485"/>
                      <a:pt x="2085" y="500"/>
                    </a:cubicBezTo>
                    <a:cubicBezTo>
                      <a:pt x="2089" y="515"/>
                      <a:pt x="2105" y="520"/>
                      <a:pt x="2133" y="532"/>
                    </a:cubicBezTo>
                    <a:cubicBezTo>
                      <a:pt x="2161" y="544"/>
                      <a:pt x="2216" y="565"/>
                      <a:pt x="2253" y="572"/>
                    </a:cubicBezTo>
                    <a:cubicBezTo>
                      <a:pt x="2290" y="579"/>
                      <a:pt x="2330" y="593"/>
                      <a:pt x="2357" y="572"/>
                    </a:cubicBezTo>
                    <a:cubicBezTo>
                      <a:pt x="2384" y="551"/>
                      <a:pt x="2389" y="463"/>
                      <a:pt x="2413" y="444"/>
                    </a:cubicBezTo>
                    <a:cubicBezTo>
                      <a:pt x="2437" y="425"/>
                      <a:pt x="2489" y="448"/>
                      <a:pt x="2501" y="460"/>
                    </a:cubicBezTo>
                    <a:cubicBezTo>
                      <a:pt x="2513" y="472"/>
                      <a:pt x="2498" y="511"/>
                      <a:pt x="2485" y="516"/>
                    </a:cubicBezTo>
                    <a:cubicBezTo>
                      <a:pt x="2472" y="521"/>
                      <a:pt x="2434" y="488"/>
                      <a:pt x="2421" y="492"/>
                    </a:cubicBezTo>
                    <a:cubicBezTo>
                      <a:pt x="2408" y="496"/>
                      <a:pt x="2412" y="523"/>
                      <a:pt x="2405" y="540"/>
                    </a:cubicBezTo>
                    <a:cubicBezTo>
                      <a:pt x="2398" y="557"/>
                      <a:pt x="2389" y="577"/>
                      <a:pt x="2381" y="596"/>
                    </a:cubicBezTo>
                    <a:cubicBezTo>
                      <a:pt x="2373" y="615"/>
                      <a:pt x="2345" y="635"/>
                      <a:pt x="2357" y="652"/>
                    </a:cubicBezTo>
                    <a:cubicBezTo>
                      <a:pt x="2369" y="669"/>
                      <a:pt x="2422" y="679"/>
                      <a:pt x="2453" y="700"/>
                    </a:cubicBezTo>
                    <a:cubicBezTo>
                      <a:pt x="2484" y="721"/>
                      <a:pt x="2506" y="767"/>
                      <a:pt x="2541" y="780"/>
                    </a:cubicBezTo>
                    <a:cubicBezTo>
                      <a:pt x="2576" y="793"/>
                      <a:pt x="2632" y="796"/>
                      <a:pt x="2661" y="780"/>
                    </a:cubicBezTo>
                    <a:cubicBezTo>
                      <a:pt x="2690" y="764"/>
                      <a:pt x="2680" y="688"/>
                      <a:pt x="2717" y="684"/>
                    </a:cubicBezTo>
                    <a:cubicBezTo>
                      <a:pt x="2754" y="680"/>
                      <a:pt x="2848" y="733"/>
                      <a:pt x="2885" y="756"/>
                    </a:cubicBezTo>
                    <a:cubicBezTo>
                      <a:pt x="2922" y="779"/>
                      <a:pt x="2930" y="780"/>
                      <a:pt x="2941" y="820"/>
                    </a:cubicBezTo>
                    <a:cubicBezTo>
                      <a:pt x="2952" y="860"/>
                      <a:pt x="2934" y="953"/>
                      <a:pt x="2949" y="996"/>
                    </a:cubicBezTo>
                    <a:cubicBezTo>
                      <a:pt x="2964" y="1039"/>
                      <a:pt x="2996" y="1076"/>
                      <a:pt x="3029" y="1076"/>
                    </a:cubicBezTo>
                    <a:cubicBezTo>
                      <a:pt x="3062" y="1076"/>
                      <a:pt x="3128" y="999"/>
                      <a:pt x="3149" y="996"/>
                    </a:cubicBezTo>
                    <a:cubicBezTo>
                      <a:pt x="3170" y="993"/>
                      <a:pt x="3161" y="1040"/>
                      <a:pt x="3157" y="1060"/>
                    </a:cubicBezTo>
                    <a:cubicBezTo>
                      <a:pt x="3153" y="1080"/>
                      <a:pt x="3146" y="1104"/>
                      <a:pt x="3125" y="1116"/>
                    </a:cubicBezTo>
                    <a:cubicBezTo>
                      <a:pt x="3104" y="1128"/>
                      <a:pt x="3056" y="1140"/>
                      <a:pt x="3029" y="1132"/>
                    </a:cubicBezTo>
                    <a:cubicBezTo>
                      <a:pt x="3002" y="1124"/>
                      <a:pt x="2986" y="1105"/>
                      <a:pt x="2965" y="1068"/>
                    </a:cubicBezTo>
                    <a:cubicBezTo>
                      <a:pt x="2944" y="1031"/>
                      <a:pt x="2909" y="951"/>
                      <a:pt x="2901" y="908"/>
                    </a:cubicBezTo>
                    <a:cubicBezTo>
                      <a:pt x="2893" y="865"/>
                      <a:pt x="2933" y="837"/>
                      <a:pt x="2917" y="812"/>
                    </a:cubicBezTo>
                    <a:cubicBezTo>
                      <a:pt x="2901" y="787"/>
                      <a:pt x="2837" y="769"/>
                      <a:pt x="2805" y="756"/>
                    </a:cubicBezTo>
                    <a:cubicBezTo>
                      <a:pt x="2773" y="743"/>
                      <a:pt x="2746" y="720"/>
                      <a:pt x="2725" y="732"/>
                    </a:cubicBezTo>
                    <a:cubicBezTo>
                      <a:pt x="2704" y="744"/>
                      <a:pt x="2694" y="807"/>
                      <a:pt x="2677" y="828"/>
                    </a:cubicBezTo>
                    <a:cubicBezTo>
                      <a:pt x="2660" y="849"/>
                      <a:pt x="2612" y="833"/>
                      <a:pt x="2621" y="860"/>
                    </a:cubicBezTo>
                    <a:cubicBezTo>
                      <a:pt x="2630" y="887"/>
                      <a:pt x="2700" y="944"/>
                      <a:pt x="2733" y="988"/>
                    </a:cubicBezTo>
                    <a:cubicBezTo>
                      <a:pt x="2766" y="1032"/>
                      <a:pt x="2798" y="1103"/>
                      <a:pt x="2821" y="1124"/>
                    </a:cubicBezTo>
                    <a:cubicBezTo>
                      <a:pt x="2844" y="1145"/>
                      <a:pt x="2850" y="1117"/>
                      <a:pt x="2869" y="1116"/>
                    </a:cubicBezTo>
                    <a:cubicBezTo>
                      <a:pt x="2888" y="1115"/>
                      <a:pt x="2916" y="1111"/>
                      <a:pt x="2933" y="1116"/>
                    </a:cubicBezTo>
                    <a:cubicBezTo>
                      <a:pt x="2950" y="1121"/>
                      <a:pt x="2970" y="1136"/>
                      <a:pt x="2973" y="1148"/>
                    </a:cubicBezTo>
                    <a:cubicBezTo>
                      <a:pt x="2976" y="1160"/>
                      <a:pt x="2961" y="1188"/>
                      <a:pt x="2949" y="1188"/>
                    </a:cubicBezTo>
                    <a:cubicBezTo>
                      <a:pt x="2937" y="1188"/>
                      <a:pt x="2913" y="1144"/>
                      <a:pt x="2901" y="1148"/>
                    </a:cubicBezTo>
                    <a:cubicBezTo>
                      <a:pt x="2889" y="1152"/>
                      <a:pt x="2874" y="1187"/>
                      <a:pt x="2877" y="1212"/>
                    </a:cubicBezTo>
                    <a:cubicBezTo>
                      <a:pt x="2880" y="1237"/>
                      <a:pt x="2902" y="1269"/>
                      <a:pt x="2917" y="1300"/>
                    </a:cubicBezTo>
                    <a:cubicBezTo>
                      <a:pt x="2932" y="1331"/>
                      <a:pt x="2942" y="1385"/>
                      <a:pt x="2965" y="1396"/>
                    </a:cubicBezTo>
                    <a:cubicBezTo>
                      <a:pt x="2988" y="1407"/>
                      <a:pt x="3012" y="1367"/>
                      <a:pt x="3053" y="1364"/>
                    </a:cubicBezTo>
                    <a:cubicBezTo>
                      <a:pt x="3094" y="1361"/>
                      <a:pt x="3201" y="1367"/>
                      <a:pt x="3213" y="1380"/>
                    </a:cubicBezTo>
                    <a:cubicBezTo>
                      <a:pt x="3225" y="1393"/>
                      <a:pt x="3148" y="1441"/>
                      <a:pt x="3125" y="1444"/>
                    </a:cubicBezTo>
                    <a:cubicBezTo>
                      <a:pt x="3102" y="1447"/>
                      <a:pt x="3093" y="1404"/>
                      <a:pt x="3077" y="1396"/>
                    </a:cubicBezTo>
                    <a:cubicBezTo>
                      <a:pt x="3061" y="1388"/>
                      <a:pt x="3046" y="1385"/>
                      <a:pt x="3029" y="1396"/>
                    </a:cubicBezTo>
                    <a:cubicBezTo>
                      <a:pt x="3012" y="1407"/>
                      <a:pt x="2982" y="1428"/>
                      <a:pt x="2973" y="1460"/>
                    </a:cubicBezTo>
                    <a:cubicBezTo>
                      <a:pt x="2964" y="1492"/>
                      <a:pt x="2969" y="1553"/>
                      <a:pt x="2973" y="1588"/>
                    </a:cubicBezTo>
                    <a:cubicBezTo>
                      <a:pt x="2977" y="1623"/>
                      <a:pt x="2973" y="1656"/>
                      <a:pt x="2997" y="1668"/>
                    </a:cubicBezTo>
                    <a:cubicBezTo>
                      <a:pt x="3021" y="1680"/>
                      <a:pt x="3085" y="1651"/>
                      <a:pt x="3117" y="1660"/>
                    </a:cubicBezTo>
                    <a:cubicBezTo>
                      <a:pt x="3149" y="1669"/>
                      <a:pt x="3182" y="1707"/>
                      <a:pt x="3189" y="1724"/>
                    </a:cubicBezTo>
                    <a:cubicBezTo>
                      <a:pt x="3196" y="1741"/>
                      <a:pt x="3165" y="1765"/>
                      <a:pt x="3157" y="1764"/>
                    </a:cubicBezTo>
                    <a:cubicBezTo>
                      <a:pt x="3149" y="1763"/>
                      <a:pt x="3148" y="1731"/>
                      <a:pt x="3141" y="1716"/>
                    </a:cubicBezTo>
                    <a:cubicBezTo>
                      <a:pt x="3134" y="1701"/>
                      <a:pt x="3132" y="1681"/>
                      <a:pt x="3117" y="1676"/>
                    </a:cubicBezTo>
                    <a:cubicBezTo>
                      <a:pt x="3102" y="1671"/>
                      <a:pt x="3073" y="1680"/>
                      <a:pt x="3053" y="1684"/>
                    </a:cubicBezTo>
                    <a:cubicBezTo>
                      <a:pt x="3033" y="1688"/>
                      <a:pt x="3008" y="1681"/>
                      <a:pt x="2997" y="1700"/>
                    </a:cubicBezTo>
                    <a:cubicBezTo>
                      <a:pt x="2986" y="1719"/>
                      <a:pt x="2992" y="1753"/>
                      <a:pt x="2989" y="1796"/>
                    </a:cubicBezTo>
                    <a:cubicBezTo>
                      <a:pt x="2986" y="1839"/>
                      <a:pt x="2973" y="1915"/>
                      <a:pt x="2981" y="1956"/>
                    </a:cubicBezTo>
                    <a:cubicBezTo>
                      <a:pt x="2989" y="1997"/>
                      <a:pt x="3026" y="2007"/>
                      <a:pt x="3037" y="2044"/>
                    </a:cubicBezTo>
                    <a:cubicBezTo>
                      <a:pt x="3048" y="2081"/>
                      <a:pt x="3053" y="2136"/>
                      <a:pt x="3045" y="2180"/>
                    </a:cubicBezTo>
                    <a:cubicBezTo>
                      <a:pt x="3037" y="2224"/>
                      <a:pt x="3005" y="2292"/>
                      <a:pt x="2989" y="2308"/>
                    </a:cubicBezTo>
                    <a:cubicBezTo>
                      <a:pt x="2973" y="2324"/>
                      <a:pt x="2945" y="2291"/>
                      <a:pt x="2949" y="2276"/>
                    </a:cubicBezTo>
                    <a:cubicBezTo>
                      <a:pt x="2953" y="2261"/>
                      <a:pt x="3000" y="2245"/>
                      <a:pt x="3013" y="2220"/>
                    </a:cubicBezTo>
                    <a:cubicBezTo>
                      <a:pt x="3026" y="2195"/>
                      <a:pt x="3029" y="2152"/>
                      <a:pt x="3029" y="2124"/>
                    </a:cubicBezTo>
                    <a:cubicBezTo>
                      <a:pt x="3029" y="2096"/>
                      <a:pt x="3024" y="2071"/>
                      <a:pt x="3013" y="2052"/>
                    </a:cubicBezTo>
                    <a:cubicBezTo>
                      <a:pt x="3002" y="2033"/>
                      <a:pt x="2978" y="1992"/>
                      <a:pt x="2965" y="2012"/>
                    </a:cubicBezTo>
                    <a:cubicBezTo>
                      <a:pt x="2952" y="2032"/>
                      <a:pt x="2948" y="2127"/>
                      <a:pt x="2933" y="2172"/>
                    </a:cubicBezTo>
                    <a:cubicBezTo>
                      <a:pt x="2918" y="2217"/>
                      <a:pt x="2893" y="2249"/>
                      <a:pt x="2877" y="2284"/>
                    </a:cubicBezTo>
                    <a:cubicBezTo>
                      <a:pt x="2861" y="2319"/>
                      <a:pt x="2834" y="2349"/>
                      <a:pt x="2837" y="2380"/>
                    </a:cubicBezTo>
                    <a:cubicBezTo>
                      <a:pt x="2840" y="2411"/>
                      <a:pt x="2853" y="2393"/>
                      <a:pt x="2893" y="2468"/>
                    </a:cubicBezTo>
                    <a:cubicBezTo>
                      <a:pt x="2933" y="2543"/>
                      <a:pt x="3065" y="2753"/>
                      <a:pt x="3077" y="2828"/>
                    </a:cubicBezTo>
                    <a:cubicBezTo>
                      <a:pt x="3089" y="2903"/>
                      <a:pt x="2993" y="2919"/>
                      <a:pt x="2965" y="2916"/>
                    </a:cubicBezTo>
                    <a:cubicBezTo>
                      <a:pt x="2937" y="2913"/>
                      <a:pt x="2905" y="2824"/>
                      <a:pt x="2909" y="2812"/>
                    </a:cubicBezTo>
                    <a:cubicBezTo>
                      <a:pt x="2913" y="2800"/>
                      <a:pt x="2968" y="2837"/>
                      <a:pt x="2989" y="2844"/>
                    </a:cubicBezTo>
                    <a:cubicBezTo>
                      <a:pt x="3010" y="2851"/>
                      <a:pt x="3032" y="2869"/>
                      <a:pt x="3037" y="2852"/>
                    </a:cubicBezTo>
                    <a:cubicBezTo>
                      <a:pt x="3042" y="2835"/>
                      <a:pt x="3034" y="2773"/>
                      <a:pt x="3021" y="2740"/>
                    </a:cubicBezTo>
                    <a:cubicBezTo>
                      <a:pt x="3008" y="2707"/>
                      <a:pt x="2977" y="2687"/>
                      <a:pt x="2957" y="2652"/>
                    </a:cubicBezTo>
                    <a:cubicBezTo>
                      <a:pt x="2937" y="2617"/>
                      <a:pt x="2918" y="2561"/>
                      <a:pt x="2901" y="2532"/>
                    </a:cubicBezTo>
                    <a:cubicBezTo>
                      <a:pt x="2884" y="2503"/>
                      <a:pt x="2870" y="2496"/>
                      <a:pt x="2853" y="2476"/>
                    </a:cubicBezTo>
                    <a:cubicBezTo>
                      <a:pt x="2836" y="2456"/>
                      <a:pt x="2822" y="2395"/>
                      <a:pt x="2797" y="2412"/>
                    </a:cubicBezTo>
                    <a:cubicBezTo>
                      <a:pt x="2772" y="2429"/>
                      <a:pt x="2728" y="2541"/>
                      <a:pt x="2701" y="2580"/>
                    </a:cubicBezTo>
                    <a:cubicBezTo>
                      <a:pt x="2674" y="2619"/>
                      <a:pt x="2648" y="2617"/>
                      <a:pt x="2637" y="2644"/>
                    </a:cubicBezTo>
                    <a:cubicBezTo>
                      <a:pt x="2626" y="2671"/>
                      <a:pt x="2648" y="2705"/>
                      <a:pt x="2637" y="2740"/>
                    </a:cubicBezTo>
                    <a:cubicBezTo>
                      <a:pt x="2626" y="2775"/>
                      <a:pt x="2590" y="2839"/>
                      <a:pt x="2573" y="2852"/>
                    </a:cubicBezTo>
                    <a:cubicBezTo>
                      <a:pt x="2556" y="2865"/>
                      <a:pt x="2534" y="2832"/>
                      <a:pt x="2533" y="2820"/>
                    </a:cubicBezTo>
                    <a:cubicBezTo>
                      <a:pt x="2532" y="2808"/>
                      <a:pt x="2552" y="2800"/>
                      <a:pt x="2565" y="2780"/>
                    </a:cubicBezTo>
                    <a:cubicBezTo>
                      <a:pt x="2578" y="2760"/>
                      <a:pt x="2630" y="2697"/>
                      <a:pt x="2613" y="2700"/>
                    </a:cubicBezTo>
                    <a:cubicBezTo>
                      <a:pt x="2596" y="2703"/>
                      <a:pt x="2498" y="2768"/>
                      <a:pt x="2461" y="2796"/>
                    </a:cubicBezTo>
                    <a:cubicBezTo>
                      <a:pt x="2424" y="2824"/>
                      <a:pt x="2401" y="2836"/>
                      <a:pt x="2389" y="2868"/>
                    </a:cubicBezTo>
                    <a:cubicBezTo>
                      <a:pt x="2377" y="2900"/>
                      <a:pt x="2370" y="2940"/>
                      <a:pt x="2389" y="2988"/>
                    </a:cubicBezTo>
                    <a:cubicBezTo>
                      <a:pt x="2408" y="3036"/>
                      <a:pt x="2468" y="3136"/>
                      <a:pt x="2501" y="3156"/>
                    </a:cubicBezTo>
                    <a:cubicBezTo>
                      <a:pt x="2534" y="3176"/>
                      <a:pt x="2578" y="3105"/>
                      <a:pt x="2589" y="3108"/>
                    </a:cubicBezTo>
                    <a:cubicBezTo>
                      <a:pt x="2600" y="3111"/>
                      <a:pt x="2581" y="3156"/>
                      <a:pt x="2565" y="3172"/>
                    </a:cubicBezTo>
                    <a:cubicBezTo>
                      <a:pt x="2549" y="3188"/>
                      <a:pt x="2518" y="3215"/>
                      <a:pt x="2493" y="3204"/>
                    </a:cubicBezTo>
                    <a:cubicBezTo>
                      <a:pt x="2468" y="3193"/>
                      <a:pt x="2436" y="3143"/>
                      <a:pt x="2413" y="3108"/>
                    </a:cubicBezTo>
                    <a:cubicBezTo>
                      <a:pt x="2390" y="3073"/>
                      <a:pt x="2368" y="3034"/>
                      <a:pt x="2357" y="2996"/>
                    </a:cubicBezTo>
                    <a:cubicBezTo>
                      <a:pt x="2346" y="2958"/>
                      <a:pt x="2373" y="2887"/>
                      <a:pt x="2349" y="2876"/>
                    </a:cubicBezTo>
                    <a:cubicBezTo>
                      <a:pt x="2325" y="2865"/>
                      <a:pt x="2232" y="2907"/>
                      <a:pt x="2213" y="2932"/>
                    </a:cubicBezTo>
                    <a:cubicBezTo>
                      <a:pt x="2194" y="2957"/>
                      <a:pt x="2245" y="3000"/>
                      <a:pt x="2237" y="3028"/>
                    </a:cubicBezTo>
                    <a:cubicBezTo>
                      <a:pt x="2229" y="3056"/>
                      <a:pt x="2172" y="3101"/>
                      <a:pt x="2165" y="3100"/>
                    </a:cubicBezTo>
                    <a:cubicBezTo>
                      <a:pt x="2158" y="3099"/>
                      <a:pt x="2192" y="3041"/>
                      <a:pt x="2197" y="3020"/>
                    </a:cubicBezTo>
                    <a:cubicBezTo>
                      <a:pt x="2202" y="2999"/>
                      <a:pt x="2224" y="2976"/>
                      <a:pt x="2197" y="2972"/>
                    </a:cubicBezTo>
                    <a:cubicBezTo>
                      <a:pt x="2170" y="2968"/>
                      <a:pt x="2075" y="2985"/>
                      <a:pt x="2037" y="2996"/>
                    </a:cubicBezTo>
                    <a:cubicBezTo>
                      <a:pt x="1999" y="3007"/>
                      <a:pt x="1978" y="3008"/>
                      <a:pt x="1965" y="3036"/>
                    </a:cubicBezTo>
                    <a:cubicBezTo>
                      <a:pt x="1952" y="3064"/>
                      <a:pt x="1974" y="3137"/>
                      <a:pt x="1957" y="3164"/>
                    </a:cubicBezTo>
                    <a:cubicBezTo>
                      <a:pt x="1940" y="3191"/>
                      <a:pt x="1869" y="3199"/>
                      <a:pt x="1861" y="3196"/>
                    </a:cubicBezTo>
                    <a:cubicBezTo>
                      <a:pt x="1853" y="3193"/>
                      <a:pt x="1897" y="3164"/>
                      <a:pt x="1909" y="3148"/>
                    </a:cubicBezTo>
                    <a:cubicBezTo>
                      <a:pt x="1921" y="3132"/>
                      <a:pt x="1929" y="3117"/>
                      <a:pt x="1933" y="3100"/>
                    </a:cubicBezTo>
                    <a:cubicBezTo>
                      <a:pt x="1937" y="3083"/>
                      <a:pt x="1964" y="3052"/>
                      <a:pt x="1933" y="3044"/>
                    </a:cubicBezTo>
                    <a:cubicBezTo>
                      <a:pt x="1902" y="3036"/>
                      <a:pt x="1797" y="3043"/>
                      <a:pt x="1749" y="3052"/>
                    </a:cubicBezTo>
                    <a:cubicBezTo>
                      <a:pt x="1701" y="3061"/>
                      <a:pt x="1677" y="3077"/>
                      <a:pt x="1645" y="3100"/>
                    </a:cubicBezTo>
                    <a:cubicBezTo>
                      <a:pt x="1613" y="3123"/>
                      <a:pt x="1602" y="3173"/>
                      <a:pt x="1557" y="3188"/>
                    </a:cubicBezTo>
                    <a:cubicBezTo>
                      <a:pt x="1512" y="3203"/>
                      <a:pt x="1406" y="3199"/>
                      <a:pt x="1373" y="3188"/>
                    </a:cubicBezTo>
                    <a:cubicBezTo>
                      <a:pt x="1340" y="3177"/>
                      <a:pt x="1349" y="3131"/>
                      <a:pt x="1357" y="3124"/>
                    </a:cubicBezTo>
                    <a:cubicBezTo>
                      <a:pt x="1365" y="3117"/>
                      <a:pt x="1396" y="3143"/>
                      <a:pt x="1421" y="3148"/>
                    </a:cubicBezTo>
                    <a:cubicBezTo>
                      <a:pt x="1446" y="3153"/>
                      <a:pt x="1484" y="3160"/>
                      <a:pt x="1509" y="3156"/>
                    </a:cubicBezTo>
                    <a:cubicBezTo>
                      <a:pt x="1534" y="3152"/>
                      <a:pt x="1557" y="3137"/>
                      <a:pt x="1573" y="3124"/>
                    </a:cubicBezTo>
                    <a:cubicBezTo>
                      <a:pt x="1589" y="3111"/>
                      <a:pt x="1628" y="3089"/>
                      <a:pt x="1605" y="3076"/>
                    </a:cubicBezTo>
                    <a:cubicBezTo>
                      <a:pt x="1582" y="3063"/>
                      <a:pt x="1490" y="3051"/>
                      <a:pt x="1437" y="3044"/>
                    </a:cubicBezTo>
                    <a:cubicBezTo>
                      <a:pt x="1384" y="3037"/>
                      <a:pt x="1328" y="3024"/>
                      <a:pt x="1285" y="3036"/>
                    </a:cubicBezTo>
                    <a:cubicBezTo>
                      <a:pt x="1242" y="3048"/>
                      <a:pt x="1188" y="3087"/>
                      <a:pt x="1181" y="3116"/>
                    </a:cubicBezTo>
                    <a:cubicBezTo>
                      <a:pt x="1174" y="3145"/>
                      <a:pt x="1234" y="3180"/>
                      <a:pt x="1245" y="3212"/>
                    </a:cubicBezTo>
                    <a:cubicBezTo>
                      <a:pt x="1256" y="3244"/>
                      <a:pt x="1253" y="3288"/>
                      <a:pt x="1245" y="3308"/>
                    </a:cubicBezTo>
                    <a:cubicBezTo>
                      <a:pt x="1237" y="3328"/>
                      <a:pt x="1205" y="3343"/>
                      <a:pt x="1197" y="3332"/>
                    </a:cubicBezTo>
                    <a:cubicBezTo>
                      <a:pt x="1189" y="3321"/>
                      <a:pt x="1201" y="3271"/>
                      <a:pt x="1197" y="3244"/>
                    </a:cubicBezTo>
                    <a:cubicBezTo>
                      <a:pt x="1193" y="3217"/>
                      <a:pt x="1184" y="3196"/>
                      <a:pt x="1173" y="3172"/>
                    </a:cubicBezTo>
                    <a:cubicBezTo>
                      <a:pt x="1162" y="3148"/>
                      <a:pt x="1132" y="3123"/>
                      <a:pt x="1133" y="3100"/>
                    </a:cubicBezTo>
                    <a:cubicBezTo>
                      <a:pt x="1134" y="3077"/>
                      <a:pt x="1166" y="3051"/>
                      <a:pt x="1181" y="3036"/>
                    </a:cubicBezTo>
                    <a:cubicBezTo>
                      <a:pt x="1196" y="3021"/>
                      <a:pt x="1247" y="3028"/>
                      <a:pt x="1221" y="3012"/>
                    </a:cubicBezTo>
                    <a:cubicBezTo>
                      <a:pt x="1195" y="2996"/>
                      <a:pt x="1080" y="2967"/>
                      <a:pt x="1021" y="2940"/>
                    </a:cubicBezTo>
                    <a:cubicBezTo>
                      <a:pt x="962" y="2913"/>
                      <a:pt x="889" y="2857"/>
                      <a:pt x="869" y="2852"/>
                    </a:cubicBezTo>
                    <a:cubicBezTo>
                      <a:pt x="849" y="2847"/>
                      <a:pt x="896" y="2877"/>
                      <a:pt x="901" y="2908"/>
                    </a:cubicBezTo>
                    <a:cubicBezTo>
                      <a:pt x="906" y="2939"/>
                      <a:pt x="886" y="3017"/>
                      <a:pt x="901" y="3036"/>
                    </a:cubicBezTo>
                    <a:cubicBezTo>
                      <a:pt x="916" y="3055"/>
                      <a:pt x="981" y="3011"/>
                      <a:pt x="989" y="3020"/>
                    </a:cubicBezTo>
                    <a:cubicBezTo>
                      <a:pt x="997" y="3029"/>
                      <a:pt x="969" y="3087"/>
                      <a:pt x="949" y="3092"/>
                    </a:cubicBezTo>
                    <a:cubicBezTo>
                      <a:pt x="929" y="3097"/>
                      <a:pt x="885" y="3068"/>
                      <a:pt x="869" y="3052"/>
                    </a:cubicBezTo>
                    <a:cubicBezTo>
                      <a:pt x="853" y="3036"/>
                      <a:pt x="854" y="3020"/>
                      <a:pt x="853" y="2996"/>
                    </a:cubicBezTo>
                    <a:cubicBezTo>
                      <a:pt x="852" y="2972"/>
                      <a:pt x="865" y="2932"/>
                      <a:pt x="861" y="2908"/>
                    </a:cubicBezTo>
                    <a:cubicBezTo>
                      <a:pt x="857" y="2884"/>
                      <a:pt x="852" y="2880"/>
                      <a:pt x="829" y="2852"/>
                    </a:cubicBezTo>
                    <a:cubicBezTo>
                      <a:pt x="806" y="2824"/>
                      <a:pt x="756" y="2752"/>
                      <a:pt x="725" y="2740"/>
                    </a:cubicBezTo>
                    <a:cubicBezTo>
                      <a:pt x="694" y="2728"/>
                      <a:pt x="686" y="2773"/>
                      <a:pt x="645" y="2780"/>
                    </a:cubicBezTo>
                    <a:cubicBezTo>
                      <a:pt x="604" y="2787"/>
                      <a:pt x="505" y="2791"/>
                      <a:pt x="477" y="2780"/>
                    </a:cubicBezTo>
                    <a:cubicBezTo>
                      <a:pt x="449" y="2769"/>
                      <a:pt x="461" y="2720"/>
                      <a:pt x="477" y="2716"/>
                    </a:cubicBezTo>
                    <a:cubicBezTo>
                      <a:pt x="493" y="2712"/>
                      <a:pt x="548" y="2749"/>
                      <a:pt x="573" y="2756"/>
                    </a:cubicBezTo>
                    <a:cubicBezTo>
                      <a:pt x="598" y="2763"/>
                      <a:pt x="613" y="2763"/>
                      <a:pt x="629" y="2756"/>
                    </a:cubicBezTo>
                    <a:cubicBezTo>
                      <a:pt x="645" y="2749"/>
                      <a:pt x="680" y="2741"/>
                      <a:pt x="669" y="2716"/>
                    </a:cubicBezTo>
                    <a:cubicBezTo>
                      <a:pt x="658" y="2691"/>
                      <a:pt x="608" y="2620"/>
                      <a:pt x="565" y="2604"/>
                    </a:cubicBezTo>
                    <a:cubicBezTo>
                      <a:pt x="522" y="2588"/>
                      <a:pt x="492" y="2613"/>
                      <a:pt x="413" y="2620"/>
                    </a:cubicBezTo>
                    <a:cubicBezTo>
                      <a:pt x="334" y="2627"/>
                      <a:pt x="146" y="2657"/>
                      <a:pt x="93" y="2644"/>
                    </a:cubicBezTo>
                    <a:cubicBezTo>
                      <a:pt x="40" y="2631"/>
                      <a:pt x="93" y="2581"/>
                      <a:pt x="93" y="2540"/>
                    </a:cubicBezTo>
                    <a:cubicBezTo>
                      <a:pt x="93" y="2499"/>
                      <a:pt x="86" y="2411"/>
                      <a:pt x="93" y="2396"/>
                    </a:cubicBezTo>
                    <a:cubicBezTo>
                      <a:pt x="100" y="2381"/>
                      <a:pt x="126" y="2428"/>
                      <a:pt x="133" y="2452"/>
                    </a:cubicBezTo>
                    <a:cubicBezTo>
                      <a:pt x="140" y="2476"/>
                      <a:pt x="138" y="2516"/>
                      <a:pt x="133" y="2540"/>
                    </a:cubicBezTo>
                    <a:cubicBezTo>
                      <a:pt x="128" y="2564"/>
                      <a:pt x="84" y="2581"/>
                      <a:pt x="101" y="2596"/>
                    </a:cubicBezTo>
                    <a:cubicBezTo>
                      <a:pt x="118" y="2611"/>
                      <a:pt x="197" y="2627"/>
                      <a:pt x="237" y="2628"/>
                    </a:cubicBezTo>
                    <a:cubicBezTo>
                      <a:pt x="277" y="2629"/>
                      <a:pt x="308" y="2615"/>
                      <a:pt x="341" y="2604"/>
                    </a:cubicBezTo>
                    <a:cubicBezTo>
                      <a:pt x="374" y="2593"/>
                      <a:pt x="408" y="2571"/>
                      <a:pt x="437" y="2564"/>
                    </a:cubicBezTo>
                    <a:cubicBezTo>
                      <a:pt x="466" y="2557"/>
                      <a:pt x="496" y="2565"/>
                      <a:pt x="517" y="2564"/>
                    </a:cubicBezTo>
                    <a:cubicBezTo>
                      <a:pt x="538" y="2563"/>
                      <a:pt x="576" y="2576"/>
                      <a:pt x="565" y="2556"/>
                    </a:cubicBezTo>
                    <a:cubicBezTo>
                      <a:pt x="554" y="2536"/>
                      <a:pt x="482" y="2467"/>
                      <a:pt x="453" y="2444"/>
                    </a:cubicBezTo>
                    <a:cubicBezTo>
                      <a:pt x="424" y="2421"/>
                      <a:pt x="414" y="2415"/>
                      <a:pt x="389" y="2420"/>
                    </a:cubicBezTo>
                    <a:cubicBezTo>
                      <a:pt x="364" y="2425"/>
                      <a:pt x="322" y="2475"/>
                      <a:pt x="301" y="2476"/>
                    </a:cubicBezTo>
                    <a:cubicBezTo>
                      <a:pt x="280" y="2477"/>
                      <a:pt x="257" y="2436"/>
                      <a:pt x="261" y="2428"/>
                    </a:cubicBezTo>
                    <a:cubicBezTo>
                      <a:pt x="265" y="2420"/>
                      <a:pt x="308" y="2433"/>
                      <a:pt x="325" y="2428"/>
                    </a:cubicBezTo>
                    <a:cubicBezTo>
                      <a:pt x="342" y="2423"/>
                      <a:pt x="353" y="2408"/>
                      <a:pt x="365" y="2396"/>
                    </a:cubicBezTo>
                    <a:cubicBezTo>
                      <a:pt x="377" y="2384"/>
                      <a:pt x="398" y="2373"/>
                      <a:pt x="397" y="2356"/>
                    </a:cubicBezTo>
                    <a:cubicBezTo>
                      <a:pt x="396" y="2339"/>
                      <a:pt x="392" y="2305"/>
                      <a:pt x="357" y="2292"/>
                    </a:cubicBezTo>
                    <a:cubicBezTo>
                      <a:pt x="322" y="2279"/>
                      <a:pt x="228" y="2299"/>
                      <a:pt x="189" y="2276"/>
                    </a:cubicBezTo>
                    <a:cubicBezTo>
                      <a:pt x="150" y="2253"/>
                      <a:pt x="133" y="2184"/>
                      <a:pt x="125" y="2156"/>
                    </a:cubicBezTo>
                    <a:cubicBezTo>
                      <a:pt x="117" y="2128"/>
                      <a:pt x="132" y="2104"/>
                      <a:pt x="141" y="2108"/>
                    </a:cubicBezTo>
                    <a:cubicBezTo>
                      <a:pt x="150" y="2112"/>
                      <a:pt x="173" y="2156"/>
                      <a:pt x="181" y="2180"/>
                    </a:cubicBezTo>
                    <a:cubicBezTo>
                      <a:pt x="189" y="2204"/>
                      <a:pt x="178" y="2235"/>
                      <a:pt x="189" y="2252"/>
                    </a:cubicBezTo>
                    <a:cubicBezTo>
                      <a:pt x="200" y="2269"/>
                      <a:pt x="222" y="2280"/>
                      <a:pt x="245" y="2284"/>
                    </a:cubicBezTo>
                    <a:cubicBezTo>
                      <a:pt x="268" y="2288"/>
                      <a:pt x="309" y="2289"/>
                      <a:pt x="325" y="2276"/>
                    </a:cubicBezTo>
                    <a:cubicBezTo>
                      <a:pt x="341" y="2263"/>
                      <a:pt x="348" y="2237"/>
                      <a:pt x="341" y="2204"/>
                    </a:cubicBezTo>
                    <a:cubicBezTo>
                      <a:pt x="334" y="2171"/>
                      <a:pt x="305" y="2112"/>
                      <a:pt x="285" y="2076"/>
                    </a:cubicBezTo>
                    <a:cubicBezTo>
                      <a:pt x="265" y="2040"/>
                      <a:pt x="242" y="2005"/>
                      <a:pt x="221" y="1988"/>
                    </a:cubicBezTo>
                    <a:cubicBezTo>
                      <a:pt x="200" y="1971"/>
                      <a:pt x="186" y="2011"/>
                      <a:pt x="157" y="1972"/>
                    </a:cubicBezTo>
                    <a:cubicBezTo>
                      <a:pt x="128" y="1933"/>
                      <a:pt x="56" y="1820"/>
                      <a:pt x="45" y="1756"/>
                    </a:cubicBezTo>
                    <a:cubicBezTo>
                      <a:pt x="34" y="1692"/>
                      <a:pt x="85" y="1599"/>
                      <a:pt x="93" y="1588"/>
                    </a:cubicBezTo>
                    <a:cubicBezTo>
                      <a:pt x="101" y="1577"/>
                      <a:pt x="93" y="1659"/>
                      <a:pt x="93" y="1692"/>
                    </a:cubicBezTo>
                    <a:cubicBezTo>
                      <a:pt x="93" y="1725"/>
                      <a:pt x="82" y="1753"/>
                      <a:pt x="93" y="1788"/>
                    </a:cubicBezTo>
                    <a:cubicBezTo>
                      <a:pt x="104" y="1823"/>
                      <a:pt x="136" y="1871"/>
                      <a:pt x="157" y="1900"/>
                    </a:cubicBezTo>
                    <a:cubicBezTo>
                      <a:pt x="178" y="1929"/>
                      <a:pt x="202" y="1961"/>
                      <a:pt x="221" y="1964"/>
                    </a:cubicBezTo>
                    <a:cubicBezTo>
                      <a:pt x="240" y="1967"/>
                      <a:pt x="266" y="1952"/>
                      <a:pt x="269" y="1916"/>
                    </a:cubicBezTo>
                    <a:cubicBezTo>
                      <a:pt x="272" y="1880"/>
                      <a:pt x="248" y="1815"/>
                      <a:pt x="237" y="1748"/>
                    </a:cubicBezTo>
                    <a:cubicBezTo>
                      <a:pt x="226" y="1681"/>
                      <a:pt x="200" y="1563"/>
                      <a:pt x="205" y="1516"/>
                    </a:cubicBezTo>
                    <a:cubicBezTo>
                      <a:pt x="210" y="1469"/>
                      <a:pt x="253" y="1489"/>
                      <a:pt x="269" y="1468"/>
                    </a:cubicBezTo>
                    <a:cubicBezTo>
                      <a:pt x="285" y="1447"/>
                      <a:pt x="313" y="1433"/>
                      <a:pt x="301" y="1388"/>
                    </a:cubicBezTo>
                    <a:cubicBezTo>
                      <a:pt x="289" y="1343"/>
                      <a:pt x="230" y="1240"/>
                      <a:pt x="197" y="1196"/>
                    </a:cubicBezTo>
                    <a:cubicBezTo>
                      <a:pt x="164" y="1152"/>
                      <a:pt x="117" y="1125"/>
                      <a:pt x="101" y="1124"/>
                    </a:cubicBezTo>
                    <a:cubicBezTo>
                      <a:pt x="85" y="1123"/>
                      <a:pt x="116" y="1177"/>
                      <a:pt x="101" y="1188"/>
                    </a:cubicBezTo>
                    <a:cubicBezTo>
                      <a:pt x="86" y="1199"/>
                      <a:pt x="26" y="1199"/>
                      <a:pt x="13" y="1188"/>
                    </a:cubicBezTo>
                    <a:cubicBezTo>
                      <a:pt x="0" y="1177"/>
                      <a:pt x="10" y="1143"/>
                      <a:pt x="21" y="1124"/>
                    </a:cubicBezTo>
                    <a:cubicBezTo>
                      <a:pt x="32" y="1105"/>
                      <a:pt x="58" y="1081"/>
                      <a:pt x="77" y="1076"/>
                    </a:cubicBezTo>
                    <a:cubicBezTo>
                      <a:pt x="96" y="1071"/>
                      <a:pt x="109" y="1073"/>
                      <a:pt x="133" y="1092"/>
                    </a:cubicBezTo>
                    <a:cubicBezTo>
                      <a:pt x="157" y="1111"/>
                      <a:pt x="196" y="1161"/>
                      <a:pt x="221" y="1188"/>
                    </a:cubicBezTo>
                    <a:cubicBezTo>
                      <a:pt x="246" y="1215"/>
                      <a:pt x="268" y="1228"/>
                      <a:pt x="285" y="1252"/>
                    </a:cubicBezTo>
                    <a:cubicBezTo>
                      <a:pt x="302" y="1276"/>
                      <a:pt x="309" y="1343"/>
                      <a:pt x="325" y="1332"/>
                    </a:cubicBezTo>
                    <a:cubicBezTo>
                      <a:pt x="341" y="1321"/>
                      <a:pt x="365" y="1223"/>
                      <a:pt x="381" y="1188"/>
                    </a:cubicBezTo>
                    <a:cubicBezTo>
                      <a:pt x="397" y="1153"/>
                      <a:pt x="426" y="1153"/>
                      <a:pt x="421" y="1124"/>
                    </a:cubicBezTo>
                    <a:cubicBezTo>
                      <a:pt x="416" y="1095"/>
                      <a:pt x="376" y="1037"/>
                      <a:pt x="349" y="1012"/>
                    </a:cubicBezTo>
                    <a:cubicBezTo>
                      <a:pt x="322" y="987"/>
                      <a:pt x="269" y="991"/>
                      <a:pt x="261" y="972"/>
                    </a:cubicBezTo>
                    <a:cubicBezTo>
                      <a:pt x="253" y="953"/>
                      <a:pt x="282" y="912"/>
                      <a:pt x="301" y="900"/>
                    </a:cubicBezTo>
                    <a:cubicBezTo>
                      <a:pt x="320" y="888"/>
                      <a:pt x="366" y="893"/>
                      <a:pt x="373" y="900"/>
                    </a:cubicBezTo>
                    <a:cubicBezTo>
                      <a:pt x="380" y="907"/>
                      <a:pt x="345" y="925"/>
                      <a:pt x="341" y="940"/>
                    </a:cubicBezTo>
                    <a:cubicBezTo>
                      <a:pt x="337" y="955"/>
                      <a:pt x="337" y="968"/>
                      <a:pt x="349" y="988"/>
                    </a:cubicBezTo>
                    <a:cubicBezTo>
                      <a:pt x="361" y="1008"/>
                      <a:pt x="394" y="1044"/>
                      <a:pt x="413" y="1060"/>
                    </a:cubicBezTo>
                    <a:cubicBezTo>
                      <a:pt x="432" y="1076"/>
                      <a:pt x="442" y="1103"/>
                      <a:pt x="461" y="1084"/>
                    </a:cubicBezTo>
                    <a:cubicBezTo>
                      <a:pt x="480" y="1065"/>
                      <a:pt x="517" y="989"/>
                      <a:pt x="525" y="948"/>
                    </a:cubicBezTo>
                    <a:cubicBezTo>
                      <a:pt x="533" y="907"/>
                      <a:pt x="522" y="869"/>
                      <a:pt x="509" y="836"/>
                    </a:cubicBezTo>
                    <a:cubicBezTo>
                      <a:pt x="496" y="803"/>
                      <a:pt x="466" y="780"/>
                      <a:pt x="445" y="748"/>
                    </a:cubicBezTo>
                    <a:cubicBezTo>
                      <a:pt x="424" y="716"/>
                      <a:pt x="390" y="673"/>
                      <a:pt x="381" y="644"/>
                    </a:cubicBezTo>
                    <a:cubicBezTo>
                      <a:pt x="372" y="615"/>
                      <a:pt x="373" y="593"/>
                      <a:pt x="389" y="572"/>
                    </a:cubicBezTo>
                    <a:cubicBezTo>
                      <a:pt x="405" y="551"/>
                      <a:pt x="442" y="512"/>
                      <a:pt x="477" y="516"/>
                    </a:cubicBezTo>
                    <a:cubicBezTo>
                      <a:pt x="512" y="520"/>
                      <a:pt x="596" y="592"/>
                      <a:pt x="597" y="596"/>
                    </a:cubicBezTo>
                    <a:cubicBezTo>
                      <a:pt x="598" y="600"/>
                      <a:pt x="513" y="543"/>
                      <a:pt x="485" y="540"/>
                    </a:cubicBezTo>
                    <a:cubicBezTo>
                      <a:pt x="457" y="537"/>
                      <a:pt x="440" y="560"/>
                      <a:pt x="429" y="580"/>
                    </a:cubicBezTo>
                    <a:cubicBezTo>
                      <a:pt x="418" y="600"/>
                      <a:pt x="412" y="636"/>
                      <a:pt x="421" y="660"/>
                    </a:cubicBezTo>
                    <a:cubicBezTo>
                      <a:pt x="430" y="684"/>
                      <a:pt x="465" y="696"/>
                      <a:pt x="485" y="724"/>
                    </a:cubicBezTo>
                    <a:cubicBezTo>
                      <a:pt x="505" y="752"/>
                      <a:pt x="532" y="796"/>
                      <a:pt x="541" y="828"/>
                    </a:cubicBezTo>
                    <a:cubicBezTo>
                      <a:pt x="550" y="860"/>
                      <a:pt x="524" y="912"/>
                      <a:pt x="541" y="916"/>
                    </a:cubicBezTo>
                    <a:cubicBezTo>
                      <a:pt x="558" y="920"/>
                      <a:pt x="624" y="879"/>
                      <a:pt x="645" y="852"/>
                    </a:cubicBezTo>
                    <a:cubicBezTo>
                      <a:pt x="666" y="825"/>
                      <a:pt x="673" y="793"/>
                      <a:pt x="669" y="756"/>
                    </a:cubicBezTo>
                    <a:cubicBezTo>
                      <a:pt x="665" y="719"/>
                      <a:pt x="616" y="624"/>
                      <a:pt x="621" y="628"/>
                    </a:cubicBezTo>
                    <a:cubicBezTo>
                      <a:pt x="626" y="632"/>
                      <a:pt x="678" y="760"/>
                      <a:pt x="701" y="780"/>
                    </a:cubicBezTo>
                    <a:cubicBezTo>
                      <a:pt x="724" y="800"/>
                      <a:pt x="745" y="768"/>
                      <a:pt x="757" y="748"/>
                    </a:cubicBezTo>
                    <a:cubicBezTo>
                      <a:pt x="769" y="728"/>
                      <a:pt x="770" y="699"/>
                      <a:pt x="773" y="660"/>
                    </a:cubicBezTo>
                    <a:cubicBezTo>
                      <a:pt x="776" y="621"/>
                      <a:pt x="762" y="540"/>
                      <a:pt x="773" y="516"/>
                    </a:cubicBezTo>
                    <a:cubicBezTo>
                      <a:pt x="784" y="492"/>
                      <a:pt x="836" y="503"/>
                      <a:pt x="837" y="516"/>
                    </a:cubicBezTo>
                    <a:cubicBezTo>
                      <a:pt x="838" y="529"/>
                      <a:pt x="788" y="569"/>
                      <a:pt x="781" y="596"/>
                    </a:cubicBezTo>
                    <a:cubicBezTo>
                      <a:pt x="774" y="623"/>
                      <a:pt x="784" y="665"/>
                      <a:pt x="797" y="676"/>
                    </a:cubicBezTo>
                    <a:cubicBezTo>
                      <a:pt x="810" y="687"/>
                      <a:pt x="857" y="671"/>
                      <a:pt x="869" y="652"/>
                    </a:cubicBezTo>
                    <a:close/>
                  </a:path>
                </a:pathLst>
              </a:custGeom>
              <a:gradFill rotWithShape="0">
                <a:gsLst>
                  <a:gs pos="0">
                    <a:schemeClr val="accent1"/>
                  </a:gs>
                  <a:gs pos="100000">
                    <a:schemeClr val="accent1">
                      <a:gamma/>
                      <a:shade val="46275"/>
                      <a:invGamma/>
                    </a:schemeClr>
                  </a:gs>
                </a:gsLst>
                <a:path path="rect">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289" name="Oval 419"/>
              <p:cNvSpPr>
                <a:spLocks noChangeArrowheads="1"/>
              </p:cNvSpPr>
              <p:nvPr/>
            </p:nvSpPr>
            <p:spPr bwMode="auto">
              <a:xfrm>
                <a:off x="1720" y="1553"/>
                <a:ext cx="81" cy="63"/>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290" name="Oval 420"/>
              <p:cNvSpPr>
                <a:spLocks noChangeArrowheads="1"/>
              </p:cNvSpPr>
              <p:nvPr/>
            </p:nvSpPr>
            <p:spPr bwMode="auto">
              <a:xfrm>
                <a:off x="1816" y="1649"/>
                <a:ext cx="81" cy="63"/>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291" name="Oval 421"/>
              <p:cNvSpPr>
                <a:spLocks noChangeArrowheads="1"/>
              </p:cNvSpPr>
              <p:nvPr/>
            </p:nvSpPr>
            <p:spPr bwMode="auto">
              <a:xfrm>
                <a:off x="2087" y="1568"/>
                <a:ext cx="81" cy="65"/>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292" name="Oval 422"/>
              <p:cNvSpPr>
                <a:spLocks noChangeArrowheads="1"/>
              </p:cNvSpPr>
              <p:nvPr/>
            </p:nvSpPr>
            <p:spPr bwMode="auto">
              <a:xfrm>
                <a:off x="2248" y="1559"/>
                <a:ext cx="79" cy="65"/>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293" name="Oval 423"/>
              <p:cNvSpPr>
                <a:spLocks noChangeArrowheads="1"/>
              </p:cNvSpPr>
              <p:nvPr/>
            </p:nvSpPr>
            <p:spPr bwMode="auto">
              <a:xfrm>
                <a:off x="1609" y="1745"/>
                <a:ext cx="79" cy="63"/>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294" name="Oval 424"/>
              <p:cNvSpPr>
                <a:spLocks noChangeArrowheads="1"/>
              </p:cNvSpPr>
              <p:nvPr/>
            </p:nvSpPr>
            <p:spPr bwMode="auto">
              <a:xfrm>
                <a:off x="1855" y="1511"/>
                <a:ext cx="81" cy="65"/>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295" name="Oval 425"/>
              <p:cNvSpPr>
                <a:spLocks noChangeArrowheads="1"/>
              </p:cNvSpPr>
              <p:nvPr/>
            </p:nvSpPr>
            <p:spPr bwMode="auto">
              <a:xfrm>
                <a:off x="1745" y="1697"/>
                <a:ext cx="672" cy="534"/>
              </a:xfrm>
              <a:prstGeom prst="ellipse">
                <a:avLst/>
              </a:prstGeom>
              <a:gradFill rotWithShape="0">
                <a:gsLst>
                  <a:gs pos="0">
                    <a:schemeClr val="tx2"/>
                  </a:gs>
                  <a:gs pos="100000">
                    <a:schemeClr val="tx1"/>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296" name="Oval 426"/>
              <p:cNvSpPr>
                <a:spLocks noChangeArrowheads="1"/>
              </p:cNvSpPr>
              <p:nvPr/>
            </p:nvSpPr>
            <p:spPr bwMode="auto">
              <a:xfrm rot="-5400000">
                <a:off x="1585" y="1882"/>
                <a:ext cx="102" cy="159"/>
              </a:xfrm>
              <a:prstGeom prst="ellipse">
                <a:avLst/>
              </a:prstGeom>
              <a:solidFill>
                <a:srgbClr val="B9F3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297" name="Oval 427"/>
              <p:cNvSpPr>
                <a:spLocks noChangeArrowheads="1"/>
              </p:cNvSpPr>
              <p:nvPr/>
            </p:nvSpPr>
            <p:spPr bwMode="auto">
              <a:xfrm>
                <a:off x="1960" y="1505"/>
                <a:ext cx="104" cy="159"/>
              </a:xfrm>
              <a:prstGeom prst="ellipse">
                <a:avLst/>
              </a:prstGeom>
              <a:solidFill>
                <a:srgbClr val="B9F3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298" name="Oval 428"/>
              <p:cNvSpPr>
                <a:spLocks noChangeArrowheads="1"/>
              </p:cNvSpPr>
              <p:nvPr/>
            </p:nvSpPr>
            <p:spPr bwMode="auto">
              <a:xfrm>
                <a:off x="2335" y="1649"/>
                <a:ext cx="104" cy="159"/>
              </a:xfrm>
              <a:prstGeom prst="ellipse">
                <a:avLst/>
              </a:prstGeom>
              <a:solidFill>
                <a:srgbClr val="B9F3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cxnSp>
          <p:nvCxnSpPr>
            <p:cNvPr id="156850" name="Curved Connector 156849"/>
            <p:cNvCxnSpPr>
              <a:stCxn id="162" idx="3"/>
              <a:endCxn id="163" idx="1"/>
            </p:cNvCxnSpPr>
            <p:nvPr/>
          </p:nvCxnSpPr>
          <p:spPr>
            <a:xfrm>
              <a:off x="2571570" y="5146981"/>
              <a:ext cx="753488" cy="19318"/>
            </a:xfrm>
            <a:prstGeom prst="curvedConnector3">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74" name="Curved Connector 173"/>
            <p:cNvCxnSpPr>
              <a:stCxn id="159" idx="2"/>
              <a:endCxn id="163" idx="0"/>
            </p:cNvCxnSpPr>
            <p:nvPr/>
          </p:nvCxnSpPr>
          <p:spPr>
            <a:xfrm rot="5400000">
              <a:off x="4056696" y="4409232"/>
              <a:ext cx="471851" cy="20494"/>
            </a:xfrm>
            <a:prstGeom prst="curvedConnector3">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6847" name="TextBox 156846"/>
            <p:cNvSpPr txBox="1"/>
            <p:nvPr/>
          </p:nvSpPr>
          <p:spPr>
            <a:xfrm>
              <a:off x="2073066" y="2743200"/>
              <a:ext cx="838939" cy="561801"/>
            </a:xfrm>
            <a:prstGeom prst="rect">
              <a:avLst/>
            </a:prstGeom>
            <a:noFill/>
          </p:spPr>
          <p:txBody>
            <a:bodyPr wrap="none" rtlCol="0">
              <a:spAutoFit/>
            </a:bodyPr>
            <a:lstStyle/>
            <a:p>
              <a:r>
                <a:rPr lang="en-US" b="1" dirty="0">
                  <a:solidFill>
                    <a:srgbClr val="F2F2F2"/>
                  </a:solidFill>
                </a:rPr>
                <a:t>APC</a:t>
              </a:r>
            </a:p>
          </p:txBody>
        </p:sp>
        <p:grpSp>
          <p:nvGrpSpPr>
            <p:cNvPr id="65584" name="Group 220"/>
            <p:cNvGrpSpPr>
              <a:grpSpLocks/>
            </p:cNvGrpSpPr>
            <p:nvPr/>
          </p:nvGrpSpPr>
          <p:grpSpPr bwMode="auto">
            <a:xfrm>
              <a:off x="5867400" y="5257800"/>
              <a:ext cx="1219200" cy="1219200"/>
              <a:chOff x="2434" y="3011"/>
              <a:chExt cx="614" cy="614"/>
            </a:xfrm>
          </p:grpSpPr>
          <p:grpSp>
            <p:nvGrpSpPr>
              <p:cNvPr id="65716" name="Group 221"/>
              <p:cNvGrpSpPr>
                <a:grpSpLocks/>
              </p:cNvGrpSpPr>
              <p:nvPr/>
            </p:nvGrpSpPr>
            <p:grpSpPr bwMode="auto">
              <a:xfrm>
                <a:off x="2434" y="3011"/>
                <a:ext cx="614" cy="614"/>
                <a:chOff x="3386" y="2452"/>
                <a:chExt cx="926" cy="926"/>
              </a:xfrm>
            </p:grpSpPr>
            <p:sp>
              <p:nvSpPr>
                <p:cNvPr id="156894" name="Oval 222"/>
                <p:cNvSpPr>
                  <a:spLocks noChangeArrowheads="1"/>
                </p:cNvSpPr>
                <p:nvPr/>
              </p:nvSpPr>
              <p:spPr bwMode="auto">
                <a:xfrm>
                  <a:off x="3386" y="2452"/>
                  <a:ext cx="926" cy="926"/>
                </a:xfrm>
                <a:prstGeom prst="ellipse">
                  <a:avLst/>
                </a:prstGeom>
                <a:gradFill rotWithShape="0">
                  <a:gsLst>
                    <a:gs pos="0">
                      <a:srgbClr val="2577FF"/>
                    </a:gs>
                    <a:gs pos="100000">
                      <a:srgbClr val="2577FF">
                        <a:gamma/>
                        <a:shade val="78431"/>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156895" name="Oval 223"/>
                <p:cNvSpPr>
                  <a:spLocks noChangeArrowheads="1"/>
                </p:cNvSpPr>
                <p:nvPr/>
              </p:nvSpPr>
              <p:spPr bwMode="auto">
                <a:xfrm>
                  <a:off x="3508" y="2839"/>
                  <a:ext cx="673" cy="461"/>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sp>
            <p:nvSpPr>
              <p:cNvPr id="156896" name="Text Box 224"/>
              <p:cNvSpPr txBox="1">
                <a:spLocks noChangeArrowheads="1"/>
              </p:cNvSpPr>
              <p:nvPr/>
            </p:nvSpPr>
            <p:spPr bwMode="auto">
              <a:xfrm>
                <a:off x="2532" y="3327"/>
                <a:ext cx="470" cy="2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500" b="1" dirty="0">
                    <a:solidFill>
                      <a:schemeClr val="bg1"/>
                    </a:solidFill>
                    <a:latin typeface="Helvetica" charset="0"/>
                  </a:rPr>
                  <a:t>Th17</a:t>
                </a:r>
              </a:p>
            </p:txBody>
          </p:sp>
        </p:grpSp>
        <p:sp>
          <p:nvSpPr>
            <p:cNvPr id="156899" name="Oval 227"/>
            <p:cNvSpPr>
              <a:spLocks noChangeArrowheads="1"/>
            </p:cNvSpPr>
            <p:nvPr/>
          </p:nvSpPr>
          <p:spPr bwMode="auto">
            <a:xfrm>
              <a:off x="5715000" y="1506128"/>
              <a:ext cx="1541872" cy="1541872"/>
            </a:xfrm>
            <a:prstGeom prst="ellipse">
              <a:avLst/>
            </a:prstGeom>
            <a:gradFill flip="none" rotWithShape="1">
              <a:gsLst>
                <a:gs pos="0">
                  <a:srgbClr val="FF0000"/>
                </a:gs>
                <a:gs pos="100000">
                  <a:srgbClr val="FFFFFF"/>
                </a:gs>
                <a:gs pos="37000">
                  <a:srgbClr val="FF0000"/>
                </a:gs>
              </a:gsLst>
              <a:path path="circle">
                <a:fillToRect l="50000" t="50000" r="50000" b="50000"/>
              </a:path>
              <a:tileRect/>
            </a:gradFill>
            <a:ln w="9525">
              <a:solidFill>
                <a:schemeClr val="tx1"/>
              </a:solidFill>
              <a:round/>
              <a:headEnd/>
              <a:tailEnd/>
            </a:ln>
            <a:effectLst/>
            <a:extLst/>
          </p:spPr>
          <p:txBody>
            <a:bodyPr wrap="none" anchor="ctr"/>
            <a:lstStyle/>
            <a:p>
              <a:pPr>
                <a:defRPr/>
              </a:pPr>
              <a:endParaRPr lang="en-US" sz="1350"/>
            </a:p>
          </p:txBody>
        </p:sp>
        <p:sp>
          <p:nvSpPr>
            <p:cNvPr id="156900" name="Oval 228"/>
            <p:cNvSpPr>
              <a:spLocks noChangeArrowheads="1"/>
            </p:cNvSpPr>
            <p:nvPr/>
          </p:nvSpPr>
          <p:spPr bwMode="auto">
            <a:xfrm>
              <a:off x="5927860" y="2098966"/>
              <a:ext cx="1158740" cy="79663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156901" name="Text Box 229"/>
            <p:cNvSpPr txBox="1">
              <a:spLocks noChangeArrowheads="1"/>
            </p:cNvSpPr>
            <p:nvPr/>
          </p:nvSpPr>
          <p:spPr bwMode="auto">
            <a:xfrm>
              <a:off x="5872772" y="2297930"/>
              <a:ext cx="1344379" cy="491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500" b="1">
                  <a:solidFill>
                    <a:schemeClr val="bg1"/>
                  </a:solidFill>
                  <a:latin typeface="Helvetica" charset="0"/>
                </a:rPr>
                <a:t>ex-Th</a:t>
              </a:r>
              <a:r>
                <a:rPr lang="en-US" altLang="ja-JP" sz="1500" b="1">
                  <a:solidFill>
                    <a:schemeClr val="bg1"/>
                  </a:solidFill>
                  <a:latin typeface="Helvetica" charset="0"/>
                </a:rPr>
                <a:t>17</a:t>
              </a:r>
              <a:endParaRPr lang="en-US" sz="1500" b="1" dirty="0">
                <a:solidFill>
                  <a:schemeClr val="bg1"/>
                </a:solidFill>
                <a:latin typeface="Helvetica" charset="0"/>
              </a:endParaRPr>
            </a:p>
          </p:txBody>
        </p:sp>
        <p:sp>
          <p:nvSpPr>
            <p:cNvPr id="194" name="Text Box 191"/>
            <p:cNvSpPr txBox="1">
              <a:spLocks noChangeArrowheads="1"/>
            </p:cNvSpPr>
            <p:nvPr/>
          </p:nvSpPr>
          <p:spPr bwMode="auto">
            <a:xfrm>
              <a:off x="7010400" y="6273224"/>
              <a:ext cx="1330208" cy="7022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dirty="0">
                  <a:solidFill>
                    <a:srgbClr val="000000"/>
                  </a:solidFill>
                  <a:latin typeface="Helvetica" charset="0"/>
                </a:rPr>
                <a:t>IL-10</a:t>
              </a:r>
            </a:p>
          </p:txBody>
        </p:sp>
        <p:sp>
          <p:nvSpPr>
            <p:cNvPr id="132" name="Text Box 191"/>
            <p:cNvSpPr txBox="1">
              <a:spLocks noChangeArrowheads="1"/>
            </p:cNvSpPr>
            <p:nvPr/>
          </p:nvSpPr>
          <p:spPr bwMode="auto">
            <a:xfrm>
              <a:off x="7259978" y="2133600"/>
              <a:ext cx="1897058" cy="7022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dirty="0">
                  <a:solidFill>
                    <a:srgbClr val="000000"/>
                  </a:solidFill>
                  <a:latin typeface="Helvetica" charset="0"/>
                </a:rPr>
                <a:t>IL-17(+)</a:t>
              </a:r>
            </a:p>
          </p:txBody>
        </p:sp>
        <p:sp>
          <p:nvSpPr>
            <p:cNvPr id="161" name="TextBox 160"/>
            <p:cNvSpPr txBox="1"/>
            <p:nvPr/>
          </p:nvSpPr>
          <p:spPr>
            <a:xfrm rot="18120000">
              <a:off x="-217916" y="2572745"/>
              <a:ext cx="1590308" cy="816264"/>
            </a:xfrm>
            <a:prstGeom prst="rect">
              <a:avLst/>
            </a:prstGeom>
            <a:noFill/>
            <a:ln>
              <a:noFill/>
            </a:ln>
          </p:spPr>
          <p:txBody>
            <a:bodyPr wrap="none" rtlCol="0">
              <a:spAutoFit/>
            </a:bodyPr>
            <a:lstStyle/>
            <a:p>
              <a:r>
                <a:rPr lang="en-US" sz="3000" b="1" dirty="0"/>
                <a:t>IFN-</a:t>
              </a:r>
              <a:r>
                <a:rPr lang="en-US" sz="3000" b="1" dirty="0">
                  <a:latin typeface="Symbol" charset="2"/>
                  <a:cs typeface="Symbol" charset="2"/>
                </a:rPr>
                <a:t>b</a:t>
              </a:r>
            </a:p>
          </p:txBody>
        </p:sp>
      </p:grpSp>
      <p:graphicFrame>
        <p:nvGraphicFramePr>
          <p:cNvPr id="129" name="Table 128"/>
          <p:cNvGraphicFramePr>
            <a:graphicFrameLocks noGrp="1"/>
          </p:cNvGraphicFramePr>
          <p:nvPr>
            <p:extLst>
              <p:ext uri="{D42A27DB-BD31-4B8C-83A1-F6EECF244321}">
                <p14:modId xmlns:p14="http://schemas.microsoft.com/office/powerpoint/2010/main" val="1454983989"/>
              </p:ext>
            </p:extLst>
          </p:nvPr>
        </p:nvGraphicFramePr>
        <p:xfrm>
          <a:off x="4977895" y="913390"/>
          <a:ext cx="4103357" cy="1357486"/>
        </p:xfrm>
        <a:graphic>
          <a:graphicData uri="http://schemas.openxmlformats.org/drawingml/2006/table">
            <a:tbl>
              <a:tblPr firstRow="1" bandRow="1">
                <a:tableStyleId>{5C22544A-7EE6-4342-B048-85BDC9FD1C3A}</a:tableStyleId>
              </a:tblPr>
              <a:tblGrid>
                <a:gridCol w="572561"/>
                <a:gridCol w="954269"/>
                <a:gridCol w="667988"/>
                <a:gridCol w="1001983"/>
                <a:gridCol w="906556"/>
              </a:tblGrid>
              <a:tr h="442523">
                <a:tc>
                  <a:txBody>
                    <a:bodyPr/>
                    <a:lstStyle/>
                    <a:p>
                      <a:pPr algn="ctr" fontAlgn="b"/>
                      <a:r>
                        <a:rPr lang="en-US" sz="1200" b="1" i="0" u="none" strike="noStrike" dirty="0" smtClean="0">
                          <a:solidFill>
                            <a:srgbClr val="000000"/>
                          </a:solidFill>
                          <a:effectLst/>
                          <a:latin typeface="Arial"/>
                          <a:cs typeface="Arial"/>
                        </a:rPr>
                        <a:t>Gene</a:t>
                      </a:r>
                      <a:r>
                        <a:rPr lang="en-US" sz="1200" b="0" i="0" u="none" strike="noStrike" dirty="0" smtClean="0">
                          <a:solidFill>
                            <a:srgbClr val="000000"/>
                          </a:solidFill>
                          <a:effectLst/>
                          <a:latin typeface="Arial"/>
                          <a:cs typeface="Arial"/>
                        </a:rPr>
                        <a:t> </a:t>
                      </a:r>
                      <a:endParaRPr lang="en-US" sz="1200" b="0" i="0" u="none" strike="noStrike" dirty="0">
                        <a:solidFill>
                          <a:srgbClr val="000000"/>
                        </a:solidFill>
                        <a:effectLst/>
                        <a:latin typeface="Arial"/>
                        <a:cs typeface="Arial"/>
                      </a:endParaRPr>
                    </a:p>
                  </a:txBody>
                  <a:tcPr marL="7952" marR="7952" marT="7952" marB="0" anchor="b">
                    <a:lnR w="12700" cap="flat" cmpd="sng" algn="ctr">
                      <a:solidFill>
                        <a:prstClr val="white"/>
                      </a:solidFill>
                      <a:prstDash val="solid"/>
                      <a:round/>
                      <a:headEnd type="none" w="med" len="med"/>
                      <a:tailEnd type="none" w="med" len="med"/>
                    </a:lnR>
                  </a:tcPr>
                </a:tc>
                <a:tc>
                  <a:txBody>
                    <a:bodyPr/>
                    <a:lstStyle/>
                    <a:p>
                      <a:pPr algn="ctr" fontAlgn="b"/>
                      <a:r>
                        <a:rPr lang="en-US" sz="1200" b="1" i="0" u="none" strike="noStrike" dirty="0" smtClean="0">
                          <a:solidFill>
                            <a:srgbClr val="000000"/>
                          </a:solidFill>
                          <a:effectLst/>
                          <a:latin typeface="Arial"/>
                          <a:cs typeface="Arial"/>
                        </a:rPr>
                        <a:t>SNP ID</a:t>
                      </a:r>
                      <a:endParaRPr lang="en-US" sz="1200" b="1" i="0" u="none" strike="noStrike" dirty="0">
                        <a:solidFill>
                          <a:srgbClr val="000000"/>
                        </a:solidFill>
                        <a:effectLst/>
                        <a:latin typeface="Arial"/>
                        <a:cs typeface="Arial"/>
                      </a:endParaRPr>
                    </a:p>
                  </a:txBody>
                  <a:tcPr marL="7952" marR="7952" marT="7952" marB="0" anchor="b">
                    <a:lnL w="12700" cap="flat" cmpd="sng" algn="ctr">
                      <a:solidFill>
                        <a:prstClr val="white"/>
                      </a:solidFill>
                      <a:prstDash val="solid"/>
                      <a:round/>
                      <a:headEnd type="none" w="med" len="med"/>
                      <a:tailEnd type="none" w="med" len="med"/>
                    </a:lnL>
                  </a:tcPr>
                </a:tc>
                <a:tc>
                  <a:txBody>
                    <a:bodyPr/>
                    <a:lstStyle/>
                    <a:p>
                      <a:pPr algn="ctr" fontAlgn="b"/>
                      <a:r>
                        <a:rPr lang="en-US" sz="1200" b="1" i="0" u="none" strike="noStrike" dirty="0" smtClean="0">
                          <a:solidFill>
                            <a:srgbClr val="000000"/>
                          </a:solidFill>
                          <a:effectLst/>
                          <a:latin typeface="Arial"/>
                          <a:cs typeface="Arial"/>
                        </a:rPr>
                        <a:t>Alleles</a:t>
                      </a:r>
                      <a:endParaRPr lang="en-US" sz="1200" b="1" i="0" u="none" strike="noStrike" dirty="0">
                        <a:solidFill>
                          <a:srgbClr val="000000"/>
                        </a:solidFill>
                        <a:effectLst/>
                        <a:latin typeface="Arial"/>
                        <a:cs typeface="Arial"/>
                      </a:endParaRPr>
                    </a:p>
                  </a:txBody>
                  <a:tcPr marL="7952" marR="7952" marT="7952" marB="0" anchor="b">
                    <a:lnR w="12700" cap="flat" cmpd="sng" algn="ctr">
                      <a:solidFill>
                        <a:prstClr val="white"/>
                      </a:solidFill>
                      <a:prstDash val="solid"/>
                      <a:round/>
                      <a:headEnd type="none" w="med" len="med"/>
                      <a:tailEnd type="none" w="med" len="med"/>
                    </a:lnR>
                  </a:tcPr>
                </a:tc>
                <a:tc>
                  <a:txBody>
                    <a:bodyPr/>
                    <a:lstStyle/>
                    <a:p>
                      <a:pPr algn="ctr" fontAlgn="b"/>
                      <a:r>
                        <a:rPr lang="en-US" sz="1200" b="1" i="0" u="none" strike="noStrike" dirty="0" smtClean="0">
                          <a:solidFill>
                            <a:srgbClr val="000000"/>
                          </a:solidFill>
                          <a:effectLst/>
                          <a:latin typeface="Arial"/>
                          <a:cs typeface="Arial"/>
                        </a:rPr>
                        <a:t>Allele frequency</a:t>
                      </a:r>
                      <a:endParaRPr lang="en-US" sz="1200" b="1" i="0" u="none" strike="noStrike" dirty="0">
                        <a:solidFill>
                          <a:srgbClr val="000000"/>
                        </a:solidFill>
                        <a:effectLst/>
                        <a:latin typeface="Arial"/>
                        <a:cs typeface="Arial"/>
                      </a:endParaRPr>
                    </a:p>
                  </a:txBody>
                  <a:tcPr marL="7952" marR="7952" marT="7952" marB="0" anchor="b">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tcPr>
                </a:tc>
                <a:tc>
                  <a:txBody>
                    <a:bodyPr/>
                    <a:lstStyle/>
                    <a:p>
                      <a:pPr algn="ctr" fontAlgn="b"/>
                      <a:r>
                        <a:rPr lang="en-US" sz="1200" b="1" i="0" u="none" strike="noStrike" dirty="0" smtClean="0">
                          <a:solidFill>
                            <a:srgbClr val="000000"/>
                          </a:solidFill>
                          <a:effectLst/>
                          <a:latin typeface="Arial"/>
                          <a:cs typeface="Arial"/>
                        </a:rPr>
                        <a:t>P value</a:t>
                      </a:r>
                      <a:endParaRPr lang="en-US" sz="1200" b="1" i="0" u="none" strike="noStrike" dirty="0">
                        <a:solidFill>
                          <a:srgbClr val="000000"/>
                        </a:solidFill>
                        <a:effectLst/>
                        <a:latin typeface="Arial"/>
                        <a:cs typeface="Arial"/>
                      </a:endParaRPr>
                    </a:p>
                  </a:txBody>
                  <a:tcPr marL="7952" marR="7952" marT="7952" marB="0" anchor="b">
                    <a:lnL w="12700" cap="flat" cmpd="sng" algn="ctr">
                      <a:solidFill>
                        <a:prstClr val="white"/>
                      </a:solidFill>
                      <a:prstDash val="solid"/>
                      <a:round/>
                      <a:headEnd type="none" w="med" len="med"/>
                      <a:tailEnd type="none" w="med" len="med"/>
                    </a:lnL>
                  </a:tcPr>
                </a:tc>
              </a:tr>
              <a:tr h="320893">
                <a:tc>
                  <a:txBody>
                    <a:bodyPr/>
                    <a:lstStyle/>
                    <a:p>
                      <a:pPr algn="ctr" fontAlgn="b"/>
                      <a:r>
                        <a:rPr lang="en-US" sz="1200" b="0" i="1" u="none" strike="noStrike" dirty="0" smtClean="0">
                          <a:solidFill>
                            <a:srgbClr val="000000"/>
                          </a:solidFill>
                          <a:effectLst/>
                          <a:latin typeface="Arial"/>
                          <a:cs typeface="Arial"/>
                        </a:rPr>
                        <a:t>IL27</a:t>
                      </a:r>
                      <a:endParaRPr lang="en-US" sz="1200" b="0" i="1" u="none" strike="noStrike" dirty="0">
                        <a:solidFill>
                          <a:srgbClr val="000000"/>
                        </a:solidFill>
                        <a:effectLst/>
                        <a:latin typeface="Arial"/>
                        <a:cs typeface="Arial"/>
                      </a:endParaRPr>
                    </a:p>
                  </a:txBody>
                  <a:tcPr marL="7952" marR="7952" marT="7952" marB="0" anchor="b">
                    <a:lnR w="12700" cap="flat" cmpd="sng" algn="ctr">
                      <a:solidFill>
                        <a:prstClr val="white"/>
                      </a:solidFill>
                      <a:prstDash val="solid"/>
                      <a:round/>
                      <a:headEnd type="none" w="med" len="med"/>
                      <a:tailEnd type="none" w="med" len="med"/>
                    </a:lnR>
                  </a:tcPr>
                </a:tc>
                <a:tc>
                  <a:txBody>
                    <a:bodyPr/>
                    <a:lstStyle/>
                    <a:p>
                      <a:pPr algn="ctr" fontAlgn="b"/>
                      <a:r>
                        <a:rPr lang="en-US" sz="1200" b="0" i="0" u="none" strike="noStrike" dirty="0" smtClean="0">
                          <a:solidFill>
                            <a:srgbClr val="000000"/>
                          </a:solidFill>
                          <a:effectLst/>
                          <a:latin typeface="Arial"/>
                          <a:cs typeface="Arial"/>
                        </a:rPr>
                        <a:t>rs</a:t>
                      </a:r>
                      <a:r>
                        <a:rPr lang="en-US" altLang="ja-JP" sz="1200" b="0" i="0" u="none" strike="noStrike" dirty="0" smtClean="0">
                          <a:solidFill>
                            <a:srgbClr val="000000"/>
                          </a:solidFill>
                          <a:effectLst/>
                          <a:latin typeface="Arial"/>
                          <a:cs typeface="Arial"/>
                        </a:rPr>
                        <a:t>26528</a:t>
                      </a:r>
                      <a:endParaRPr lang="en-US" sz="1200" b="0" i="0" u="none" strike="noStrike" dirty="0">
                        <a:solidFill>
                          <a:srgbClr val="000000"/>
                        </a:solidFill>
                        <a:effectLst/>
                        <a:latin typeface="Arial"/>
                        <a:cs typeface="Arial"/>
                      </a:endParaRPr>
                    </a:p>
                  </a:txBody>
                  <a:tcPr marL="7952" marR="7952" marT="7952" marB="0" anchor="b">
                    <a:lnL w="12700" cap="flat" cmpd="sng" algn="ctr">
                      <a:solidFill>
                        <a:prstClr val="white"/>
                      </a:solidFill>
                      <a:prstDash val="solid"/>
                      <a:round/>
                      <a:headEnd type="none" w="med" len="med"/>
                      <a:tailEnd type="none" w="med" len="med"/>
                    </a:lnL>
                  </a:tcPr>
                </a:tc>
                <a:tc>
                  <a:txBody>
                    <a:bodyPr/>
                    <a:lstStyle/>
                    <a:p>
                      <a:pPr algn="ctr" fontAlgn="b"/>
                      <a:r>
                        <a:rPr lang="en-US" sz="1200" b="0" i="0" u="none" strike="noStrike" dirty="0" smtClean="0">
                          <a:solidFill>
                            <a:srgbClr val="000000"/>
                          </a:solidFill>
                          <a:effectLst/>
                          <a:latin typeface="Arial"/>
                          <a:cs typeface="Arial"/>
                        </a:rPr>
                        <a:t>G/A </a:t>
                      </a:r>
                      <a:endParaRPr lang="en-US" sz="1200" b="0" i="0" u="none" strike="noStrike" dirty="0">
                        <a:solidFill>
                          <a:srgbClr val="000000"/>
                        </a:solidFill>
                        <a:effectLst/>
                        <a:latin typeface="Arial"/>
                        <a:cs typeface="Arial"/>
                      </a:endParaRPr>
                    </a:p>
                  </a:txBody>
                  <a:tcPr marL="7952" marR="7952" marT="7952" marB="0" anchor="b">
                    <a:lnR w="12700" cap="flat" cmpd="sng" algn="ctr">
                      <a:solidFill>
                        <a:prstClr val="white"/>
                      </a:solidFill>
                      <a:prstDash val="solid"/>
                      <a:round/>
                      <a:headEnd type="none" w="med" len="med"/>
                      <a:tailEnd type="none" w="med" len="med"/>
                    </a:lnR>
                  </a:tcPr>
                </a:tc>
                <a:tc>
                  <a:txBody>
                    <a:bodyPr/>
                    <a:lstStyle/>
                    <a:p>
                      <a:pPr algn="ctr" fontAlgn="b"/>
                      <a:r>
                        <a:rPr lang="en-US" sz="1200" b="0" i="0" u="none" strike="noStrike" dirty="0" smtClean="0">
                          <a:solidFill>
                            <a:srgbClr val="000000"/>
                          </a:solidFill>
                          <a:effectLst/>
                          <a:latin typeface="Arial"/>
                          <a:cs typeface="Arial"/>
                        </a:rPr>
                        <a:t>45.1</a:t>
                      </a:r>
                    </a:p>
                  </a:txBody>
                  <a:tcPr marL="7952" marR="7952" marT="7952" marB="0" anchor="b">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tcPr>
                </a:tc>
                <a:tc>
                  <a:txBody>
                    <a:bodyPr/>
                    <a:lstStyle/>
                    <a:p>
                      <a:pPr algn="ctr" fontAlgn="b"/>
                      <a:r>
                        <a:rPr lang="en-US" sz="1200" b="0" i="0" u="none" strike="noStrike" dirty="0" smtClean="0">
                          <a:solidFill>
                            <a:srgbClr val="000000"/>
                          </a:solidFill>
                          <a:effectLst/>
                          <a:latin typeface="Arial"/>
                          <a:cs typeface="Arial"/>
                        </a:rPr>
                        <a:t>9.7*1</a:t>
                      </a:r>
                      <a:r>
                        <a:rPr lang="en-US" sz="1200" b="0" i="0" u="none" strike="noStrike" baseline="0" dirty="0" smtClean="0">
                          <a:solidFill>
                            <a:srgbClr val="000000"/>
                          </a:solidFill>
                          <a:effectLst/>
                          <a:latin typeface="Arial"/>
                          <a:cs typeface="Arial"/>
                        </a:rPr>
                        <a:t>0E-22</a:t>
                      </a:r>
                      <a:endParaRPr lang="en-US" sz="1200" b="0" i="0" u="none" strike="noStrike" baseline="0" dirty="0">
                        <a:solidFill>
                          <a:srgbClr val="000000"/>
                        </a:solidFill>
                        <a:effectLst/>
                        <a:latin typeface="Arial"/>
                        <a:cs typeface="Arial"/>
                      </a:endParaRPr>
                    </a:p>
                  </a:txBody>
                  <a:tcPr marL="7952" marR="7952" marT="7952" marB="0" anchor="b">
                    <a:lnL w="12700" cap="flat" cmpd="sng" algn="ctr">
                      <a:solidFill>
                        <a:prstClr val="white"/>
                      </a:solidFill>
                      <a:prstDash val="solid"/>
                      <a:round/>
                      <a:headEnd type="none" w="med" len="med"/>
                      <a:tailEnd type="none" w="med" len="med"/>
                    </a:lnL>
                  </a:tcPr>
                </a:tc>
              </a:tr>
              <a:tr h="297035">
                <a:tc>
                  <a:txBody>
                    <a:bodyPr/>
                    <a:lstStyle/>
                    <a:p>
                      <a:pPr algn="ctr" fontAlgn="b"/>
                      <a:r>
                        <a:rPr lang="en-US" sz="1200" b="0" i="1" u="none" strike="noStrike" dirty="0" smtClean="0">
                          <a:solidFill>
                            <a:srgbClr val="000000"/>
                          </a:solidFill>
                          <a:effectLst/>
                          <a:latin typeface="Arial"/>
                          <a:cs typeface="Arial"/>
                        </a:rPr>
                        <a:t>IFNAR</a:t>
                      </a:r>
                      <a:r>
                        <a:rPr lang="en-US" sz="1200" b="0" i="0" u="none" strike="noStrike" dirty="0" smtClean="0">
                          <a:solidFill>
                            <a:srgbClr val="000000"/>
                          </a:solidFill>
                          <a:effectLst/>
                          <a:latin typeface="Arial"/>
                          <a:cs typeface="Arial"/>
                        </a:rPr>
                        <a:t> </a:t>
                      </a:r>
                      <a:endParaRPr lang="en-US" sz="1200" b="0" i="0" u="none" strike="noStrike" dirty="0">
                        <a:solidFill>
                          <a:srgbClr val="000000"/>
                        </a:solidFill>
                        <a:effectLst/>
                        <a:latin typeface="Arial"/>
                        <a:cs typeface="Arial"/>
                      </a:endParaRPr>
                    </a:p>
                  </a:txBody>
                  <a:tcPr marL="7952" marR="7952" marT="7952" marB="0" anchor="b">
                    <a:lnR w="12700" cap="flat" cmpd="sng" algn="ctr">
                      <a:solidFill>
                        <a:prstClr val="white"/>
                      </a:solidFill>
                      <a:prstDash val="solid"/>
                      <a:round/>
                      <a:headEnd type="none" w="med" len="med"/>
                      <a:tailEnd type="none" w="med" len="med"/>
                    </a:lnR>
                  </a:tcPr>
                </a:tc>
                <a:tc>
                  <a:txBody>
                    <a:bodyPr/>
                    <a:lstStyle/>
                    <a:p>
                      <a:pPr algn="ctr" fontAlgn="b"/>
                      <a:r>
                        <a:rPr lang="en-US" sz="1200" b="0" i="0" u="none" strike="noStrike" dirty="0" smtClean="0">
                          <a:solidFill>
                            <a:srgbClr val="000000"/>
                          </a:solidFill>
                          <a:effectLst/>
                          <a:latin typeface="Arial"/>
                          <a:cs typeface="Arial"/>
                        </a:rPr>
                        <a:t>rs2284553</a:t>
                      </a:r>
                      <a:endParaRPr lang="en-US" sz="1200" b="0" i="0" u="none" strike="noStrike" dirty="0">
                        <a:solidFill>
                          <a:srgbClr val="000000"/>
                        </a:solidFill>
                        <a:effectLst/>
                        <a:latin typeface="Arial"/>
                        <a:cs typeface="Arial"/>
                      </a:endParaRPr>
                    </a:p>
                  </a:txBody>
                  <a:tcPr marL="7952" marR="7952" marT="7952" marB="0" anchor="b">
                    <a:lnL w="12700" cap="flat" cmpd="sng" algn="ctr">
                      <a:solidFill>
                        <a:prstClr val="white"/>
                      </a:solidFill>
                      <a:prstDash val="solid"/>
                      <a:round/>
                      <a:headEnd type="none" w="med" len="med"/>
                      <a:tailEnd type="none" w="med" len="med"/>
                    </a:lnL>
                  </a:tcPr>
                </a:tc>
                <a:tc>
                  <a:txBody>
                    <a:bodyPr/>
                    <a:lstStyle/>
                    <a:p>
                      <a:pPr algn="ctr" fontAlgn="b"/>
                      <a:r>
                        <a:rPr lang="en-US" sz="1200" b="0" i="0" u="none" strike="noStrike" dirty="0" smtClean="0">
                          <a:solidFill>
                            <a:srgbClr val="000000"/>
                          </a:solidFill>
                          <a:effectLst/>
                          <a:latin typeface="Arial"/>
                          <a:cs typeface="Arial"/>
                        </a:rPr>
                        <a:t>G/A </a:t>
                      </a:r>
                      <a:endParaRPr lang="en-US" sz="1200" b="0" i="0" u="none" strike="noStrike" dirty="0">
                        <a:solidFill>
                          <a:srgbClr val="000000"/>
                        </a:solidFill>
                        <a:effectLst/>
                        <a:latin typeface="Arial"/>
                        <a:cs typeface="Arial"/>
                      </a:endParaRPr>
                    </a:p>
                  </a:txBody>
                  <a:tcPr marL="7952" marR="7952" marT="7952" marB="0" anchor="b">
                    <a:lnR w="12700" cap="flat" cmpd="sng" algn="ctr">
                      <a:solidFill>
                        <a:prstClr val="white"/>
                      </a:solidFill>
                      <a:prstDash val="solid"/>
                      <a:round/>
                      <a:headEnd type="none" w="med" len="med"/>
                      <a:tailEnd type="none" w="med" len="med"/>
                    </a:lnR>
                  </a:tcPr>
                </a:tc>
                <a:tc>
                  <a:txBody>
                    <a:bodyPr/>
                    <a:lstStyle/>
                    <a:p>
                      <a:pPr algn="ctr" fontAlgn="b"/>
                      <a:r>
                        <a:rPr lang="en-US" sz="1200" b="0" i="0" u="none" strike="noStrike" dirty="0" smtClean="0">
                          <a:solidFill>
                            <a:srgbClr val="000000"/>
                          </a:solidFill>
                          <a:effectLst/>
                          <a:latin typeface="Arial"/>
                          <a:cs typeface="Arial"/>
                        </a:rPr>
                        <a:t>59.9</a:t>
                      </a:r>
                    </a:p>
                  </a:txBody>
                  <a:tcPr marL="7952" marR="7952" marT="7952" marB="0" anchor="b">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tcPr>
                </a:tc>
                <a:tc>
                  <a:txBody>
                    <a:bodyPr/>
                    <a:lstStyle/>
                    <a:p>
                      <a:pPr algn="ctr" fontAlgn="b"/>
                      <a:r>
                        <a:rPr lang="en-US" sz="1200" b="0" i="0" u="none" strike="noStrike" dirty="0" smtClean="0">
                          <a:solidFill>
                            <a:srgbClr val="000000"/>
                          </a:solidFill>
                          <a:effectLst/>
                          <a:latin typeface="Arial"/>
                          <a:cs typeface="Arial"/>
                        </a:rPr>
                        <a:t>2.1*10E-16</a:t>
                      </a:r>
                      <a:endParaRPr lang="en-US" sz="1200" b="0" i="0" u="none" strike="noStrike" dirty="0">
                        <a:solidFill>
                          <a:srgbClr val="000000"/>
                        </a:solidFill>
                        <a:effectLst/>
                        <a:latin typeface="Arial"/>
                        <a:cs typeface="Arial"/>
                      </a:endParaRPr>
                    </a:p>
                  </a:txBody>
                  <a:tcPr marL="7952" marR="7952" marT="7952" marB="0" anchor="b">
                    <a:lnL w="12700" cap="flat" cmpd="sng" algn="ctr">
                      <a:solidFill>
                        <a:prstClr val="white"/>
                      </a:solidFill>
                      <a:prstDash val="solid"/>
                      <a:round/>
                      <a:headEnd type="none" w="med" len="med"/>
                      <a:tailEnd type="none" w="med" len="med"/>
                    </a:lnL>
                  </a:tcPr>
                </a:tc>
              </a:tr>
              <a:tr h="297035">
                <a:tc>
                  <a:txBody>
                    <a:bodyPr/>
                    <a:lstStyle/>
                    <a:p>
                      <a:pPr algn="ctr" fontAlgn="b"/>
                      <a:r>
                        <a:rPr lang="en-US" sz="1200" b="0" i="1" u="none" strike="noStrike" dirty="0" smtClean="0">
                          <a:solidFill>
                            <a:srgbClr val="000000"/>
                          </a:solidFill>
                          <a:effectLst/>
                          <a:latin typeface="Arial"/>
                          <a:cs typeface="Arial"/>
                        </a:rPr>
                        <a:t>STAT1</a:t>
                      </a:r>
                      <a:endParaRPr lang="en-US" sz="1200" b="0" i="1" u="none" strike="noStrike" dirty="0">
                        <a:solidFill>
                          <a:srgbClr val="000000"/>
                        </a:solidFill>
                        <a:effectLst/>
                        <a:latin typeface="Arial"/>
                        <a:cs typeface="Arial"/>
                      </a:endParaRPr>
                    </a:p>
                  </a:txBody>
                  <a:tcPr marL="7952" marR="7952" marT="7952" marB="0" anchor="b">
                    <a:lnR w="12700" cap="flat" cmpd="sng" algn="ctr">
                      <a:solidFill>
                        <a:prstClr val="white"/>
                      </a:solidFill>
                      <a:prstDash val="solid"/>
                      <a:round/>
                      <a:headEnd type="none" w="med" len="med"/>
                      <a:tailEnd type="none" w="med" len="med"/>
                    </a:lnR>
                  </a:tcPr>
                </a:tc>
                <a:tc>
                  <a:txBody>
                    <a:bodyPr/>
                    <a:lstStyle/>
                    <a:p>
                      <a:pPr algn="ctr" fontAlgn="b"/>
                      <a:r>
                        <a:rPr lang="en-US" sz="1200" b="0" i="0" u="none" strike="noStrike" dirty="0" smtClean="0">
                          <a:solidFill>
                            <a:srgbClr val="000000"/>
                          </a:solidFill>
                          <a:effectLst/>
                          <a:latin typeface="Arial"/>
                          <a:cs typeface="Arial"/>
                        </a:rPr>
                        <a:t>rs1517352</a:t>
                      </a:r>
                      <a:endParaRPr lang="en-US" sz="1200" b="0" i="0" u="none" strike="noStrike" dirty="0">
                        <a:solidFill>
                          <a:srgbClr val="000000"/>
                        </a:solidFill>
                        <a:effectLst/>
                        <a:latin typeface="Arial"/>
                        <a:cs typeface="Arial"/>
                      </a:endParaRPr>
                    </a:p>
                  </a:txBody>
                  <a:tcPr marL="7952" marR="7952" marT="7952" marB="0" anchor="b">
                    <a:lnL w="12700" cap="flat" cmpd="sng" algn="ctr">
                      <a:solidFill>
                        <a:prstClr val="white"/>
                      </a:solidFill>
                      <a:prstDash val="solid"/>
                      <a:round/>
                      <a:headEnd type="none" w="med" len="med"/>
                      <a:tailEnd type="none" w="med" len="med"/>
                    </a:lnL>
                  </a:tcPr>
                </a:tc>
                <a:tc>
                  <a:txBody>
                    <a:bodyPr/>
                    <a:lstStyle/>
                    <a:p>
                      <a:pPr algn="ctr" fontAlgn="b"/>
                      <a:r>
                        <a:rPr lang="en-US" sz="1200" b="0" i="0" u="none" strike="noStrike" dirty="0" smtClean="0">
                          <a:solidFill>
                            <a:srgbClr val="000000"/>
                          </a:solidFill>
                          <a:effectLst/>
                          <a:latin typeface="Arial"/>
                          <a:cs typeface="Arial"/>
                        </a:rPr>
                        <a:t>C/A </a:t>
                      </a:r>
                      <a:endParaRPr lang="en-US" sz="1200" b="0" i="0" u="none" strike="noStrike" dirty="0">
                        <a:solidFill>
                          <a:srgbClr val="000000"/>
                        </a:solidFill>
                        <a:effectLst/>
                        <a:latin typeface="Arial"/>
                        <a:cs typeface="Arial"/>
                      </a:endParaRPr>
                    </a:p>
                  </a:txBody>
                  <a:tcPr marL="7952" marR="7952" marT="7952" marB="0" anchor="b">
                    <a:lnR w="12700" cap="flat" cmpd="sng" algn="ctr">
                      <a:solidFill>
                        <a:prstClr val="white"/>
                      </a:solidFill>
                      <a:prstDash val="solid"/>
                      <a:round/>
                      <a:headEnd type="none" w="med" len="med"/>
                      <a:tailEnd type="none" w="med" len="med"/>
                    </a:lnR>
                  </a:tcPr>
                </a:tc>
                <a:tc>
                  <a:txBody>
                    <a:bodyPr/>
                    <a:lstStyle/>
                    <a:p>
                      <a:pPr algn="ctr" fontAlgn="b"/>
                      <a:r>
                        <a:rPr lang="en-US" sz="1200" b="0" i="0" u="none" strike="noStrike" dirty="0" smtClean="0">
                          <a:solidFill>
                            <a:srgbClr val="000000"/>
                          </a:solidFill>
                          <a:effectLst/>
                          <a:latin typeface="Arial"/>
                          <a:cs typeface="Arial"/>
                        </a:rPr>
                        <a:t>60.0</a:t>
                      </a:r>
                      <a:endParaRPr lang="en-US" sz="1200" b="0" i="0" u="none" strike="noStrike" dirty="0">
                        <a:solidFill>
                          <a:srgbClr val="000000"/>
                        </a:solidFill>
                        <a:effectLst/>
                        <a:latin typeface="Arial"/>
                        <a:cs typeface="Arial"/>
                      </a:endParaRPr>
                    </a:p>
                  </a:txBody>
                  <a:tcPr marL="7952" marR="7952" marT="7952" marB="0" anchor="b">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tcPr>
                </a:tc>
                <a:tc>
                  <a:txBody>
                    <a:bodyPr/>
                    <a:lstStyle/>
                    <a:p>
                      <a:pPr algn="ctr" fontAlgn="b"/>
                      <a:r>
                        <a:rPr lang="en-US" sz="1200" b="0" i="0" u="none" strike="noStrike" dirty="0" smtClean="0">
                          <a:solidFill>
                            <a:srgbClr val="000000"/>
                          </a:solidFill>
                          <a:effectLst/>
                          <a:latin typeface="Arial"/>
                          <a:cs typeface="Arial"/>
                        </a:rPr>
                        <a:t>1.9*10E-10</a:t>
                      </a:r>
                      <a:endParaRPr lang="en-US" sz="1200" b="0" i="0" u="none" strike="noStrike" dirty="0">
                        <a:solidFill>
                          <a:srgbClr val="000000"/>
                        </a:solidFill>
                        <a:effectLst/>
                        <a:latin typeface="Arial"/>
                        <a:cs typeface="Arial"/>
                      </a:endParaRPr>
                    </a:p>
                  </a:txBody>
                  <a:tcPr marL="7952" marR="7952" marT="7952" marB="0" anchor="b">
                    <a:lnL w="12700" cap="flat" cmpd="sng" algn="ctr">
                      <a:solidFill>
                        <a:prstClr val="white"/>
                      </a:solidFill>
                      <a:prstDash val="solid"/>
                      <a:round/>
                      <a:headEnd type="none" w="med" len="med"/>
                      <a:tailEnd type="none" w="med" len="med"/>
                    </a:lnL>
                  </a:tcPr>
                </a:tc>
              </a:tr>
            </a:tbl>
          </a:graphicData>
        </a:graphic>
      </p:graphicFrame>
      <p:sp>
        <p:nvSpPr>
          <p:cNvPr id="3" name="TextBox 2"/>
          <p:cNvSpPr txBox="1"/>
          <p:nvPr/>
        </p:nvSpPr>
        <p:spPr>
          <a:xfrm>
            <a:off x="131113" y="100857"/>
            <a:ext cx="8779263" cy="707886"/>
          </a:xfrm>
          <a:prstGeom prst="rect">
            <a:avLst/>
          </a:prstGeom>
          <a:noFill/>
        </p:spPr>
        <p:txBody>
          <a:bodyPr wrap="none" rtlCol="0">
            <a:spAutoFit/>
          </a:bodyPr>
          <a:lstStyle/>
          <a:p>
            <a:r>
              <a:rPr lang="en-US" sz="4000" dirty="0">
                <a:latin typeface="Helvetica Neue" charset="0"/>
                <a:ea typeface="Helvetica Neue" charset="0"/>
                <a:cs typeface="Helvetica Neue" charset="0"/>
              </a:rPr>
              <a:t>Th17 cell plasticity </a:t>
            </a:r>
            <a:r>
              <a:rPr lang="en-US" sz="4000">
                <a:latin typeface="Helvetica Neue" charset="0"/>
                <a:ea typeface="Helvetica Neue" charset="0"/>
                <a:cs typeface="Helvetica Neue" charset="0"/>
              </a:rPr>
              <a:t>in Crohn’s disease</a:t>
            </a:r>
          </a:p>
        </p:txBody>
      </p:sp>
      <p:sp>
        <p:nvSpPr>
          <p:cNvPr id="6" name="TextBox 5"/>
          <p:cNvSpPr txBox="1"/>
          <p:nvPr/>
        </p:nvSpPr>
        <p:spPr>
          <a:xfrm>
            <a:off x="80683" y="6427695"/>
            <a:ext cx="242374" cy="369332"/>
          </a:xfrm>
          <a:prstGeom prst="rect">
            <a:avLst/>
          </a:prstGeom>
          <a:noFill/>
        </p:spPr>
        <p:txBody>
          <a:bodyPr wrap="none" rtlCol="0">
            <a:spAutoFit/>
          </a:bodyPr>
          <a:lstStyle/>
          <a:p>
            <a:r>
              <a:rPr lang="en-US" smtClean="0"/>
              <a:t>.</a:t>
            </a:r>
            <a:endParaRPr lang="en-US"/>
          </a:p>
        </p:txBody>
      </p:sp>
    </p:spTree>
    <p:extLst>
      <p:ext uri="{BB962C8B-B14F-4D97-AF65-F5344CB8AC3E}">
        <p14:creationId xmlns:p14="http://schemas.microsoft.com/office/powerpoint/2010/main" val="1865177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2" name="AutoShape 8"/>
          <p:cNvSpPr>
            <a:spLocks noChangeArrowheads="1"/>
          </p:cNvSpPr>
          <p:nvPr/>
        </p:nvSpPr>
        <p:spPr bwMode="auto">
          <a:xfrm>
            <a:off x="2233612" y="2718198"/>
            <a:ext cx="5767388" cy="3225403"/>
          </a:xfrm>
          <a:prstGeom prst="roundRect">
            <a:avLst>
              <a:gd name="adj" fmla="val 16667"/>
            </a:avLst>
          </a:prstGeom>
          <a:gradFill rotWithShape="0">
            <a:gsLst>
              <a:gs pos="0">
                <a:srgbClr val="EDCC99"/>
              </a:gs>
              <a:gs pos="100000">
                <a:srgbClr val="F6EEDB"/>
              </a:gs>
            </a:gsLst>
            <a:path path="shape">
              <a:fillToRect l="50000" t="50000" r="50000" b="50000"/>
            </a:path>
          </a:gradFill>
          <a:ln w="9525">
            <a:solidFill>
              <a:schemeClr val="tx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US" sz="1350" b="1"/>
          </a:p>
        </p:txBody>
      </p:sp>
      <p:sp>
        <p:nvSpPr>
          <p:cNvPr id="31746" name="Rectangle 2"/>
          <p:cNvSpPr>
            <a:spLocks noGrp="1"/>
          </p:cNvSpPr>
          <p:nvPr>
            <p:ph type="title"/>
          </p:nvPr>
        </p:nvSpPr>
        <p:spPr>
          <a:xfrm>
            <a:off x="255492" y="495653"/>
            <a:ext cx="8673355" cy="857250"/>
          </a:xfrm>
        </p:spPr>
        <p:txBody>
          <a:bodyPr>
            <a:normAutofit fontScale="90000"/>
          </a:bodyPr>
          <a:lstStyle/>
          <a:p>
            <a:pPr algn="ctr"/>
            <a:r>
              <a:rPr lang="en-US" dirty="0">
                <a:latin typeface="Helvetica Neue" charset="0"/>
                <a:ea typeface="Helvetica Neue" charset="0"/>
                <a:cs typeface="Helvetica Neue" charset="0"/>
              </a:rPr>
              <a:t>Pattern recognition </a:t>
            </a:r>
            <a:r>
              <a:rPr lang="en-US" dirty="0" smtClean="0">
                <a:latin typeface="Helvetica Neue" charset="0"/>
                <a:ea typeface="Helvetica Neue" charset="0"/>
                <a:cs typeface="Helvetica Neue" charset="0"/>
              </a:rPr>
              <a:t>receptors</a:t>
            </a:r>
            <a:r>
              <a:rPr lang="ja-JP" altLang="en-US" dirty="0" smtClean="0">
                <a:latin typeface="Helvetica Neue" charset="0"/>
                <a:ea typeface="Helvetica Neue" charset="0"/>
                <a:cs typeface="Helvetica Neue" charset="0"/>
              </a:rPr>
              <a:t> </a:t>
            </a:r>
            <a:r>
              <a:rPr lang="en-US" altLang="ja-JP" dirty="0" smtClean="0">
                <a:latin typeface="Helvetica Neue" charset="0"/>
                <a:ea typeface="Helvetica Neue" charset="0"/>
                <a:cs typeface="Helvetica Neue" charset="0"/>
              </a:rPr>
              <a:t>(PRRs)</a:t>
            </a:r>
            <a:r>
              <a:rPr lang="en-US" dirty="0" smtClean="0">
                <a:latin typeface="Helvetica Neue" charset="0"/>
                <a:ea typeface="Helvetica Neue" charset="0"/>
                <a:cs typeface="Helvetica Neue" charset="0"/>
              </a:rPr>
              <a:t> recognize </a:t>
            </a:r>
            <a:r>
              <a:rPr lang="en-US" dirty="0">
                <a:latin typeface="Helvetica Neue" charset="0"/>
                <a:ea typeface="Helvetica Neue" charset="0"/>
                <a:cs typeface="Helvetica Neue" charset="0"/>
              </a:rPr>
              <a:t>microorganisms</a:t>
            </a:r>
          </a:p>
        </p:txBody>
      </p:sp>
      <p:sp>
        <p:nvSpPr>
          <p:cNvPr id="31753" name="Oval 9"/>
          <p:cNvSpPr>
            <a:spLocks noChangeArrowheads="1"/>
          </p:cNvSpPr>
          <p:nvPr/>
        </p:nvSpPr>
        <p:spPr bwMode="auto">
          <a:xfrm>
            <a:off x="4369594" y="5124450"/>
            <a:ext cx="3492104" cy="742950"/>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31767" name="Oval 23"/>
          <p:cNvSpPr>
            <a:spLocks noChangeArrowheads="1"/>
          </p:cNvSpPr>
          <p:nvPr/>
        </p:nvSpPr>
        <p:spPr bwMode="auto">
          <a:xfrm>
            <a:off x="5728099" y="2936081"/>
            <a:ext cx="1364456" cy="1182291"/>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31774" name="Rectangle 30"/>
          <p:cNvSpPr>
            <a:spLocks noChangeArrowheads="1"/>
          </p:cNvSpPr>
          <p:nvPr/>
        </p:nvSpPr>
        <p:spPr bwMode="auto">
          <a:xfrm>
            <a:off x="6966348" y="3826669"/>
            <a:ext cx="939681" cy="3000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350" b="1"/>
              <a:t>endosome</a:t>
            </a:r>
          </a:p>
        </p:txBody>
      </p:sp>
      <p:grpSp>
        <p:nvGrpSpPr>
          <p:cNvPr id="31865" name="Group 121"/>
          <p:cNvGrpSpPr>
            <a:grpSpLocks/>
          </p:cNvGrpSpPr>
          <p:nvPr/>
        </p:nvGrpSpPr>
        <p:grpSpPr bwMode="auto">
          <a:xfrm>
            <a:off x="1233487" y="4478620"/>
            <a:ext cx="2419351" cy="994172"/>
            <a:chOff x="76" y="2104"/>
            <a:chExt cx="2032" cy="835"/>
          </a:xfrm>
        </p:grpSpPr>
        <p:sp>
          <p:nvSpPr>
            <p:cNvPr id="31749" name="Text Box 5"/>
            <p:cNvSpPr txBox="1">
              <a:spLocks noChangeArrowheads="1"/>
            </p:cNvSpPr>
            <p:nvPr/>
          </p:nvSpPr>
          <p:spPr bwMode="auto">
            <a:xfrm>
              <a:off x="1138" y="2339"/>
              <a:ext cx="970" cy="2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350" b="1"/>
                <a:t>C-type lectins</a:t>
              </a:r>
            </a:p>
          </p:txBody>
        </p:sp>
        <p:sp>
          <p:nvSpPr>
            <p:cNvPr id="31775" name="AutoShape 31"/>
            <p:cNvSpPr>
              <a:spLocks noChangeArrowheads="1"/>
            </p:cNvSpPr>
            <p:nvPr/>
          </p:nvSpPr>
          <p:spPr bwMode="auto">
            <a:xfrm flipH="1">
              <a:off x="720" y="2455"/>
              <a:ext cx="450" cy="193"/>
            </a:xfrm>
            <a:prstGeom prst="flowChartOnlineStorag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31814" name="Rectangle 70"/>
            <p:cNvSpPr>
              <a:spLocks noChangeArrowheads="1"/>
            </p:cNvSpPr>
            <p:nvPr/>
          </p:nvSpPr>
          <p:spPr bwMode="auto">
            <a:xfrm>
              <a:off x="76" y="2104"/>
              <a:ext cx="810" cy="2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350" b="1"/>
                <a:t>G+bacteria</a:t>
              </a:r>
            </a:p>
          </p:txBody>
        </p:sp>
        <p:sp>
          <p:nvSpPr>
            <p:cNvPr id="31816" name="Rectangle 72"/>
            <p:cNvSpPr>
              <a:spLocks noChangeArrowheads="1"/>
            </p:cNvSpPr>
            <p:nvPr/>
          </p:nvSpPr>
          <p:spPr bwMode="auto">
            <a:xfrm>
              <a:off x="428" y="2687"/>
              <a:ext cx="462" cy="2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350" b="1"/>
                <a:t>fungi</a:t>
              </a:r>
            </a:p>
          </p:txBody>
        </p:sp>
        <p:grpSp>
          <p:nvGrpSpPr>
            <p:cNvPr id="31830" name="Group 86"/>
            <p:cNvGrpSpPr>
              <a:grpSpLocks/>
            </p:cNvGrpSpPr>
            <p:nvPr/>
          </p:nvGrpSpPr>
          <p:grpSpPr bwMode="auto">
            <a:xfrm>
              <a:off x="436" y="2303"/>
              <a:ext cx="264" cy="268"/>
              <a:chOff x="1106" y="1322"/>
              <a:chExt cx="264" cy="268"/>
            </a:xfrm>
          </p:grpSpPr>
          <p:sp>
            <p:nvSpPr>
              <p:cNvPr id="31819" name="Oval 75"/>
              <p:cNvSpPr>
                <a:spLocks noChangeArrowheads="1"/>
              </p:cNvSpPr>
              <p:nvPr/>
            </p:nvSpPr>
            <p:spPr bwMode="auto">
              <a:xfrm>
                <a:off x="1138" y="1362"/>
                <a:ext cx="40" cy="36"/>
              </a:xfrm>
              <a:prstGeom prst="ellipse">
                <a:avLst/>
              </a:prstGeom>
              <a:solidFill>
                <a:srgbClr val="FF00A8"/>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31820" name="Oval 76"/>
              <p:cNvSpPr>
                <a:spLocks noChangeArrowheads="1"/>
              </p:cNvSpPr>
              <p:nvPr/>
            </p:nvSpPr>
            <p:spPr bwMode="auto">
              <a:xfrm>
                <a:off x="1186" y="1362"/>
                <a:ext cx="40" cy="36"/>
              </a:xfrm>
              <a:prstGeom prst="ellipse">
                <a:avLst/>
              </a:prstGeom>
              <a:solidFill>
                <a:srgbClr val="FF00A8"/>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31821" name="Oval 77"/>
              <p:cNvSpPr>
                <a:spLocks noChangeArrowheads="1"/>
              </p:cNvSpPr>
              <p:nvPr/>
            </p:nvSpPr>
            <p:spPr bwMode="auto">
              <a:xfrm>
                <a:off x="1226" y="1386"/>
                <a:ext cx="40" cy="36"/>
              </a:xfrm>
              <a:prstGeom prst="ellipse">
                <a:avLst/>
              </a:prstGeom>
              <a:solidFill>
                <a:srgbClr val="FF00A8"/>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31822" name="Oval 78"/>
              <p:cNvSpPr>
                <a:spLocks noChangeArrowheads="1"/>
              </p:cNvSpPr>
              <p:nvPr/>
            </p:nvSpPr>
            <p:spPr bwMode="auto">
              <a:xfrm>
                <a:off x="1274" y="1402"/>
                <a:ext cx="40" cy="36"/>
              </a:xfrm>
              <a:prstGeom prst="ellipse">
                <a:avLst/>
              </a:prstGeom>
              <a:solidFill>
                <a:srgbClr val="FF00A8"/>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31823" name="Oval 79"/>
              <p:cNvSpPr>
                <a:spLocks noChangeArrowheads="1"/>
              </p:cNvSpPr>
              <p:nvPr/>
            </p:nvSpPr>
            <p:spPr bwMode="auto">
              <a:xfrm>
                <a:off x="1306" y="1370"/>
                <a:ext cx="40" cy="36"/>
              </a:xfrm>
              <a:prstGeom prst="ellipse">
                <a:avLst/>
              </a:prstGeom>
              <a:solidFill>
                <a:srgbClr val="FF00A8"/>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31824" name="Oval 80"/>
              <p:cNvSpPr>
                <a:spLocks noChangeArrowheads="1"/>
              </p:cNvSpPr>
              <p:nvPr/>
            </p:nvSpPr>
            <p:spPr bwMode="auto">
              <a:xfrm>
                <a:off x="1330" y="1322"/>
                <a:ext cx="40" cy="36"/>
              </a:xfrm>
              <a:prstGeom prst="ellipse">
                <a:avLst/>
              </a:prstGeom>
              <a:solidFill>
                <a:srgbClr val="FF00A8"/>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31825" name="Oval 81"/>
              <p:cNvSpPr>
                <a:spLocks noChangeArrowheads="1"/>
              </p:cNvSpPr>
              <p:nvPr/>
            </p:nvSpPr>
            <p:spPr bwMode="auto">
              <a:xfrm>
                <a:off x="1178" y="1426"/>
                <a:ext cx="40" cy="36"/>
              </a:xfrm>
              <a:prstGeom prst="ellipse">
                <a:avLst/>
              </a:prstGeom>
              <a:solidFill>
                <a:srgbClr val="FF00A8"/>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31826" name="Oval 82"/>
              <p:cNvSpPr>
                <a:spLocks noChangeArrowheads="1"/>
              </p:cNvSpPr>
              <p:nvPr/>
            </p:nvSpPr>
            <p:spPr bwMode="auto">
              <a:xfrm>
                <a:off x="1154" y="1458"/>
                <a:ext cx="40" cy="36"/>
              </a:xfrm>
              <a:prstGeom prst="ellipse">
                <a:avLst/>
              </a:prstGeom>
              <a:solidFill>
                <a:srgbClr val="FF00A8"/>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31827" name="Oval 83"/>
              <p:cNvSpPr>
                <a:spLocks noChangeArrowheads="1"/>
              </p:cNvSpPr>
              <p:nvPr/>
            </p:nvSpPr>
            <p:spPr bwMode="auto">
              <a:xfrm>
                <a:off x="1138" y="1490"/>
                <a:ext cx="40" cy="36"/>
              </a:xfrm>
              <a:prstGeom prst="ellipse">
                <a:avLst/>
              </a:prstGeom>
              <a:solidFill>
                <a:srgbClr val="FF00A8"/>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31828" name="Oval 84"/>
              <p:cNvSpPr>
                <a:spLocks noChangeArrowheads="1"/>
              </p:cNvSpPr>
              <p:nvPr/>
            </p:nvSpPr>
            <p:spPr bwMode="auto">
              <a:xfrm>
                <a:off x="1146" y="1530"/>
                <a:ext cx="40" cy="36"/>
              </a:xfrm>
              <a:prstGeom prst="ellipse">
                <a:avLst/>
              </a:prstGeom>
              <a:solidFill>
                <a:srgbClr val="FF00A8"/>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31829" name="Oval 85"/>
              <p:cNvSpPr>
                <a:spLocks noChangeArrowheads="1"/>
              </p:cNvSpPr>
              <p:nvPr/>
            </p:nvSpPr>
            <p:spPr bwMode="auto">
              <a:xfrm>
                <a:off x="1106" y="1554"/>
                <a:ext cx="40" cy="36"/>
              </a:xfrm>
              <a:prstGeom prst="ellipse">
                <a:avLst/>
              </a:prstGeom>
              <a:solidFill>
                <a:srgbClr val="FF00A8"/>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nvGrpSpPr>
            <p:cNvPr id="31851" name="Group 107"/>
            <p:cNvGrpSpPr>
              <a:grpSpLocks/>
            </p:cNvGrpSpPr>
            <p:nvPr/>
          </p:nvGrpSpPr>
          <p:grpSpPr bwMode="auto">
            <a:xfrm>
              <a:off x="306" y="2592"/>
              <a:ext cx="499" cy="128"/>
              <a:chOff x="166" y="2954"/>
              <a:chExt cx="499" cy="128"/>
            </a:xfrm>
          </p:grpSpPr>
          <p:sp>
            <p:nvSpPr>
              <p:cNvPr id="31844" name="Rectangle 100" descr="Dark upward diagonal"/>
              <p:cNvSpPr>
                <a:spLocks noChangeArrowheads="1"/>
              </p:cNvSpPr>
              <p:nvPr/>
            </p:nvSpPr>
            <p:spPr bwMode="auto">
              <a:xfrm>
                <a:off x="297" y="2970"/>
                <a:ext cx="139" cy="32"/>
              </a:xfrm>
              <a:prstGeom prst="rect">
                <a:avLst/>
              </a:prstGeom>
              <a:pattFill prst="dkUpDiag">
                <a:fgClr>
                  <a:srgbClr val="B6FF00"/>
                </a:fgClr>
                <a:bgClr>
                  <a:srgbClr val="FFFFFF"/>
                </a:bgClr>
              </a:patt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31845" name="Rectangle 101" descr="Dark upward diagonal"/>
              <p:cNvSpPr>
                <a:spLocks noChangeArrowheads="1"/>
              </p:cNvSpPr>
              <p:nvPr/>
            </p:nvSpPr>
            <p:spPr bwMode="auto">
              <a:xfrm rot="-1116330">
                <a:off x="436" y="2954"/>
                <a:ext cx="139" cy="32"/>
              </a:xfrm>
              <a:prstGeom prst="rect">
                <a:avLst/>
              </a:prstGeom>
              <a:pattFill prst="dkUpDiag">
                <a:fgClr>
                  <a:srgbClr val="B6FF00"/>
                </a:fgClr>
                <a:bgClr>
                  <a:srgbClr val="FFFFFF"/>
                </a:bgClr>
              </a:patt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31846" name="Rectangle 102" descr="Dark upward diagonal"/>
              <p:cNvSpPr>
                <a:spLocks noChangeArrowheads="1"/>
              </p:cNvSpPr>
              <p:nvPr/>
            </p:nvSpPr>
            <p:spPr bwMode="auto">
              <a:xfrm rot="-1658423">
                <a:off x="166" y="3006"/>
                <a:ext cx="139" cy="32"/>
              </a:xfrm>
              <a:prstGeom prst="rect">
                <a:avLst/>
              </a:prstGeom>
              <a:pattFill prst="dkUpDiag">
                <a:fgClr>
                  <a:srgbClr val="B6FF00"/>
                </a:fgClr>
                <a:bgClr>
                  <a:srgbClr val="FFFFFF"/>
                </a:bgClr>
              </a:patt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31847" name="Rectangle 103" descr="Dark upward diagonal"/>
              <p:cNvSpPr>
                <a:spLocks noChangeArrowheads="1"/>
              </p:cNvSpPr>
              <p:nvPr/>
            </p:nvSpPr>
            <p:spPr bwMode="auto">
              <a:xfrm rot="1743209">
                <a:off x="409" y="3006"/>
                <a:ext cx="139" cy="32"/>
              </a:xfrm>
              <a:prstGeom prst="rect">
                <a:avLst/>
              </a:prstGeom>
              <a:pattFill prst="dkUpDiag">
                <a:fgClr>
                  <a:srgbClr val="B6FF00"/>
                </a:fgClr>
                <a:bgClr>
                  <a:srgbClr val="FFFFFF"/>
                </a:bgClr>
              </a:patt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31848" name="Rectangle 104" descr="Dark upward diagonal"/>
              <p:cNvSpPr>
                <a:spLocks noChangeArrowheads="1"/>
              </p:cNvSpPr>
              <p:nvPr/>
            </p:nvSpPr>
            <p:spPr bwMode="auto">
              <a:xfrm>
                <a:off x="526" y="3050"/>
                <a:ext cx="139" cy="32"/>
              </a:xfrm>
              <a:prstGeom prst="rect">
                <a:avLst/>
              </a:prstGeom>
              <a:pattFill prst="dkUpDiag">
                <a:fgClr>
                  <a:srgbClr val="B6FF00"/>
                </a:fgClr>
                <a:bgClr>
                  <a:srgbClr val="FFFFFF"/>
                </a:bgClr>
              </a:patt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grpSp>
        <p:nvGrpSpPr>
          <p:cNvPr id="31867" name="Group 123"/>
          <p:cNvGrpSpPr>
            <a:grpSpLocks/>
          </p:cNvGrpSpPr>
          <p:nvPr/>
        </p:nvGrpSpPr>
        <p:grpSpPr bwMode="auto">
          <a:xfrm>
            <a:off x="3886200" y="3820716"/>
            <a:ext cx="1587104" cy="1001315"/>
            <a:chOff x="2304" y="2489"/>
            <a:chExt cx="1333" cy="841"/>
          </a:xfrm>
        </p:grpSpPr>
        <p:sp>
          <p:nvSpPr>
            <p:cNvPr id="31779" name="Rectangle 35"/>
            <p:cNvSpPr>
              <a:spLocks noChangeArrowheads="1"/>
            </p:cNvSpPr>
            <p:nvPr/>
          </p:nvSpPr>
          <p:spPr bwMode="auto">
            <a:xfrm>
              <a:off x="2614" y="2722"/>
              <a:ext cx="712" cy="49"/>
            </a:xfrm>
            <a:prstGeom prst="rect">
              <a:avLst/>
            </a:prstGeom>
            <a:solidFill>
              <a:srgbClr val="996633"/>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31780" name="Rectangle 36"/>
            <p:cNvSpPr>
              <a:spLocks noChangeArrowheads="1"/>
            </p:cNvSpPr>
            <p:nvPr/>
          </p:nvSpPr>
          <p:spPr bwMode="auto">
            <a:xfrm>
              <a:off x="2618" y="2771"/>
              <a:ext cx="626" cy="2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350" b="1"/>
                <a:t>NOD1,2</a:t>
              </a:r>
            </a:p>
          </p:txBody>
        </p:sp>
        <p:sp>
          <p:nvSpPr>
            <p:cNvPr id="31809" name="Rectangle 65"/>
            <p:cNvSpPr>
              <a:spLocks noChangeArrowheads="1"/>
            </p:cNvSpPr>
            <p:nvPr/>
          </p:nvSpPr>
          <p:spPr bwMode="auto">
            <a:xfrm>
              <a:off x="2304" y="2489"/>
              <a:ext cx="990" cy="2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350">
                  <a:latin typeface="Calibri" charset="0"/>
                </a:rPr>
                <a:t>peptidoglycan</a:t>
              </a:r>
            </a:p>
          </p:txBody>
        </p:sp>
        <p:sp>
          <p:nvSpPr>
            <p:cNvPr id="31810" name="Text Box 66"/>
            <p:cNvSpPr txBox="1">
              <a:spLocks noChangeArrowheads="1"/>
            </p:cNvSpPr>
            <p:nvPr/>
          </p:nvSpPr>
          <p:spPr bwMode="auto">
            <a:xfrm>
              <a:off x="3137" y="3078"/>
              <a:ext cx="453" cy="2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350" b="1"/>
                <a:t>NLRs</a:t>
              </a:r>
            </a:p>
          </p:txBody>
        </p:sp>
        <p:sp>
          <p:nvSpPr>
            <p:cNvPr id="31811" name="AutoShape 67"/>
            <p:cNvSpPr>
              <a:spLocks noChangeArrowheads="1"/>
            </p:cNvSpPr>
            <p:nvPr/>
          </p:nvSpPr>
          <p:spPr bwMode="auto">
            <a:xfrm>
              <a:off x="3104" y="3049"/>
              <a:ext cx="257" cy="57"/>
            </a:xfrm>
            <a:prstGeom prst="roundRect">
              <a:avLst>
                <a:gd name="adj" fmla="val 16667"/>
              </a:avLst>
            </a:prstGeom>
            <a:solidFill>
              <a:srgbClr val="FF9B6C"/>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31812" name="AutoShape 68"/>
            <p:cNvSpPr>
              <a:spLocks noChangeArrowheads="1"/>
            </p:cNvSpPr>
            <p:nvPr/>
          </p:nvSpPr>
          <p:spPr bwMode="auto">
            <a:xfrm>
              <a:off x="3368" y="2970"/>
              <a:ext cx="63" cy="158"/>
            </a:xfrm>
            <a:prstGeom prst="octagon">
              <a:avLst>
                <a:gd name="adj" fmla="val 29287"/>
              </a:avLst>
            </a:prstGeom>
            <a:solidFill>
              <a:srgbClr val="FF9B6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31813" name="AutoShape 69"/>
            <p:cNvSpPr>
              <a:spLocks noChangeArrowheads="1"/>
            </p:cNvSpPr>
            <p:nvPr/>
          </p:nvSpPr>
          <p:spPr bwMode="auto">
            <a:xfrm>
              <a:off x="3432" y="3057"/>
              <a:ext cx="205" cy="79"/>
            </a:xfrm>
            <a:prstGeom prst="flowChartTerminator">
              <a:avLst/>
            </a:prstGeom>
            <a:solidFill>
              <a:srgbClr val="FF9B6C"/>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31852" name="AutoShape 108"/>
            <p:cNvSpPr>
              <a:spLocks noChangeArrowheads="1"/>
            </p:cNvSpPr>
            <p:nvPr/>
          </p:nvSpPr>
          <p:spPr bwMode="auto">
            <a:xfrm>
              <a:off x="3296" y="2608"/>
              <a:ext cx="63" cy="68"/>
            </a:xfrm>
            <a:prstGeom prst="sun">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31853" name="AutoShape 109"/>
            <p:cNvSpPr>
              <a:spLocks noChangeArrowheads="1"/>
            </p:cNvSpPr>
            <p:nvPr/>
          </p:nvSpPr>
          <p:spPr bwMode="auto">
            <a:xfrm>
              <a:off x="3368" y="2680"/>
              <a:ext cx="63" cy="68"/>
            </a:xfrm>
            <a:prstGeom prst="sun">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31854" name="AutoShape 110"/>
            <p:cNvSpPr>
              <a:spLocks noChangeArrowheads="1"/>
            </p:cNvSpPr>
            <p:nvPr/>
          </p:nvSpPr>
          <p:spPr bwMode="auto">
            <a:xfrm>
              <a:off x="3400" y="2576"/>
              <a:ext cx="63" cy="68"/>
            </a:xfrm>
            <a:prstGeom prst="sun">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nvGrpSpPr>
          <p:cNvPr id="31869" name="Group 125"/>
          <p:cNvGrpSpPr>
            <a:grpSpLocks/>
          </p:cNvGrpSpPr>
          <p:nvPr/>
        </p:nvGrpSpPr>
        <p:grpSpPr bwMode="auto">
          <a:xfrm>
            <a:off x="1652588" y="2065735"/>
            <a:ext cx="5867400" cy="2380059"/>
            <a:chOff x="428" y="1015"/>
            <a:chExt cx="4928" cy="1999"/>
          </a:xfrm>
        </p:grpSpPr>
        <p:grpSp>
          <p:nvGrpSpPr>
            <p:cNvPr id="31868" name="Group 124"/>
            <p:cNvGrpSpPr>
              <a:grpSpLocks/>
            </p:cNvGrpSpPr>
            <p:nvPr/>
          </p:nvGrpSpPr>
          <p:grpSpPr bwMode="auto">
            <a:xfrm>
              <a:off x="428" y="1015"/>
              <a:ext cx="4928" cy="1999"/>
              <a:chOff x="428" y="1015"/>
              <a:chExt cx="4928" cy="1999"/>
            </a:xfrm>
          </p:grpSpPr>
          <p:sp>
            <p:nvSpPr>
              <p:cNvPr id="31765" name="Oval 21"/>
              <p:cNvSpPr>
                <a:spLocks noChangeArrowheads="1"/>
              </p:cNvSpPr>
              <p:nvPr/>
            </p:nvSpPr>
            <p:spPr bwMode="auto">
              <a:xfrm>
                <a:off x="4597" y="1459"/>
                <a:ext cx="759" cy="60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31766" name="Rectangle 22"/>
              <p:cNvSpPr>
                <a:spLocks noChangeArrowheads="1"/>
              </p:cNvSpPr>
              <p:nvPr/>
            </p:nvSpPr>
            <p:spPr bwMode="auto">
              <a:xfrm>
                <a:off x="4597" y="1370"/>
                <a:ext cx="759" cy="193"/>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nvGrpSpPr>
              <p:cNvPr id="31863" name="Group 119"/>
              <p:cNvGrpSpPr>
                <a:grpSpLocks/>
              </p:cNvGrpSpPr>
              <p:nvPr/>
            </p:nvGrpSpPr>
            <p:grpSpPr bwMode="auto">
              <a:xfrm>
                <a:off x="3388" y="2159"/>
                <a:ext cx="1069" cy="408"/>
                <a:chOff x="3388" y="2159"/>
                <a:chExt cx="1069" cy="408"/>
              </a:xfrm>
            </p:grpSpPr>
            <p:sp>
              <p:nvSpPr>
                <p:cNvPr id="31768" name="AutoShape 24"/>
                <p:cNvSpPr>
                  <a:spLocks noChangeArrowheads="1"/>
                </p:cNvSpPr>
                <p:nvPr/>
              </p:nvSpPr>
              <p:spPr bwMode="auto">
                <a:xfrm rot="-5400000">
                  <a:off x="3734" y="1979"/>
                  <a:ext cx="66" cy="425"/>
                </a:xfrm>
                <a:prstGeom prst="roundRect">
                  <a:avLst>
                    <a:gd name="adj" fmla="val 16667"/>
                  </a:avLst>
                </a:prstGeom>
                <a:solidFill>
                  <a:schemeClr val="folHlink"/>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31769" name="AutoShape 25"/>
                <p:cNvSpPr>
                  <a:spLocks noChangeArrowheads="1"/>
                </p:cNvSpPr>
                <p:nvPr/>
              </p:nvSpPr>
              <p:spPr bwMode="auto">
                <a:xfrm rot="-5400000">
                  <a:off x="3734" y="2070"/>
                  <a:ext cx="66" cy="425"/>
                </a:xfrm>
                <a:prstGeom prst="roundRect">
                  <a:avLst>
                    <a:gd name="adj" fmla="val 16667"/>
                  </a:avLst>
                </a:prstGeom>
                <a:solidFill>
                  <a:schemeClr val="folHlink"/>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31770" name="Rectangle 26"/>
                <p:cNvSpPr>
                  <a:spLocks noChangeArrowheads="1"/>
                </p:cNvSpPr>
                <p:nvPr/>
              </p:nvSpPr>
              <p:spPr bwMode="auto">
                <a:xfrm>
                  <a:off x="3388" y="2315"/>
                  <a:ext cx="445" cy="2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350" b="1"/>
                    <a:t>TLR3</a:t>
                  </a:r>
                </a:p>
              </p:txBody>
            </p:sp>
            <p:cxnSp>
              <p:nvCxnSpPr>
                <p:cNvPr id="31797" name="AutoShape 53"/>
                <p:cNvCxnSpPr>
                  <a:cxnSpLocks noChangeShapeType="1"/>
                </p:cNvCxnSpPr>
                <p:nvPr/>
              </p:nvCxnSpPr>
              <p:spPr bwMode="auto">
                <a:xfrm>
                  <a:off x="4009" y="2193"/>
                  <a:ext cx="270" cy="50"/>
                </a:xfrm>
                <a:prstGeom prst="curvedConnector3">
                  <a:avLst>
                    <a:gd name="adj1" fmla="val 50000"/>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1798" name="AutoShape 54"/>
                <p:cNvCxnSpPr>
                  <a:cxnSpLocks noChangeShapeType="1"/>
                </p:cNvCxnSpPr>
                <p:nvPr/>
              </p:nvCxnSpPr>
              <p:spPr bwMode="auto">
                <a:xfrm>
                  <a:off x="4009" y="2243"/>
                  <a:ext cx="270" cy="50"/>
                </a:xfrm>
                <a:prstGeom prst="curvedConnector3">
                  <a:avLst>
                    <a:gd name="adj1" fmla="val 50000"/>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1802" name="Rectangle 58"/>
                <p:cNvSpPr>
                  <a:spLocks noChangeArrowheads="1"/>
                </p:cNvSpPr>
                <p:nvPr/>
              </p:nvSpPr>
              <p:spPr bwMode="auto">
                <a:xfrm>
                  <a:off x="3901" y="2247"/>
                  <a:ext cx="556" cy="2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350" b="1"/>
                    <a:t>dsRNA</a:t>
                  </a:r>
                </a:p>
              </p:txBody>
            </p:sp>
          </p:grpSp>
          <p:grpSp>
            <p:nvGrpSpPr>
              <p:cNvPr id="31864" name="Group 120"/>
              <p:cNvGrpSpPr>
                <a:grpSpLocks/>
              </p:cNvGrpSpPr>
              <p:nvPr/>
            </p:nvGrpSpPr>
            <p:grpSpPr bwMode="auto">
              <a:xfrm>
                <a:off x="3867" y="2332"/>
                <a:ext cx="1079" cy="682"/>
                <a:chOff x="3867" y="2332"/>
                <a:chExt cx="1079" cy="682"/>
              </a:xfrm>
            </p:grpSpPr>
            <p:sp>
              <p:nvSpPr>
                <p:cNvPr id="31771" name="AutoShape 27"/>
                <p:cNvSpPr>
                  <a:spLocks noChangeArrowheads="1"/>
                </p:cNvSpPr>
                <p:nvPr/>
              </p:nvSpPr>
              <p:spPr bwMode="auto">
                <a:xfrm>
                  <a:off x="4418" y="2589"/>
                  <a:ext cx="66" cy="425"/>
                </a:xfrm>
                <a:prstGeom prst="roundRect">
                  <a:avLst>
                    <a:gd name="adj" fmla="val 16667"/>
                  </a:avLst>
                </a:prstGeom>
                <a:solidFill>
                  <a:srgbClr val="B6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31772" name="Rectangle 28"/>
                <p:cNvSpPr>
                  <a:spLocks noChangeArrowheads="1"/>
                </p:cNvSpPr>
                <p:nvPr/>
              </p:nvSpPr>
              <p:spPr bwMode="auto">
                <a:xfrm>
                  <a:off x="3867" y="2746"/>
                  <a:ext cx="556" cy="2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350" b="1"/>
                    <a:t>TLR7,8</a:t>
                  </a:r>
                </a:p>
              </p:txBody>
            </p:sp>
            <p:sp>
              <p:nvSpPr>
                <p:cNvPr id="31773" name="AutoShape 29"/>
                <p:cNvSpPr>
                  <a:spLocks noChangeArrowheads="1"/>
                </p:cNvSpPr>
                <p:nvPr/>
              </p:nvSpPr>
              <p:spPr bwMode="auto">
                <a:xfrm>
                  <a:off x="4514" y="2589"/>
                  <a:ext cx="66" cy="425"/>
                </a:xfrm>
                <a:prstGeom prst="roundRect">
                  <a:avLst>
                    <a:gd name="adj" fmla="val 16667"/>
                  </a:avLst>
                </a:prstGeom>
                <a:solidFill>
                  <a:srgbClr val="B6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cxnSp>
              <p:nvCxnSpPr>
                <p:cNvPr id="31795" name="AutoShape 51"/>
                <p:cNvCxnSpPr>
                  <a:cxnSpLocks noChangeShapeType="1"/>
                </p:cNvCxnSpPr>
                <p:nvPr/>
              </p:nvCxnSpPr>
              <p:spPr bwMode="auto">
                <a:xfrm>
                  <a:off x="4463" y="2521"/>
                  <a:ext cx="270" cy="50"/>
                </a:xfrm>
                <a:prstGeom prst="curvedConnector3">
                  <a:avLst>
                    <a:gd name="adj1" fmla="val 50000"/>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1803" name="Rectangle 59"/>
                <p:cNvSpPr>
                  <a:spLocks noChangeArrowheads="1"/>
                </p:cNvSpPr>
                <p:nvPr/>
              </p:nvSpPr>
              <p:spPr bwMode="auto">
                <a:xfrm>
                  <a:off x="4410" y="2332"/>
                  <a:ext cx="536" cy="2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350" b="1"/>
                    <a:t>ssRNA</a:t>
                  </a:r>
                </a:p>
              </p:txBody>
            </p:sp>
          </p:grpSp>
          <p:grpSp>
            <p:nvGrpSpPr>
              <p:cNvPr id="31859" name="Group 115"/>
              <p:cNvGrpSpPr>
                <a:grpSpLocks/>
              </p:cNvGrpSpPr>
              <p:nvPr/>
            </p:nvGrpSpPr>
            <p:grpSpPr bwMode="auto">
              <a:xfrm>
                <a:off x="428" y="1130"/>
                <a:ext cx="1534" cy="941"/>
                <a:chOff x="428" y="1130"/>
                <a:chExt cx="1534" cy="941"/>
              </a:xfrm>
            </p:grpSpPr>
            <p:sp>
              <p:nvSpPr>
                <p:cNvPr id="31747" name="Text Box 3"/>
                <p:cNvSpPr txBox="1">
                  <a:spLocks noChangeArrowheads="1"/>
                </p:cNvSpPr>
                <p:nvPr/>
              </p:nvSpPr>
              <p:spPr bwMode="auto">
                <a:xfrm>
                  <a:off x="1138" y="1819"/>
                  <a:ext cx="824" cy="2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350" b="1"/>
                    <a:t>TLR2, 1or 6</a:t>
                  </a:r>
                </a:p>
              </p:txBody>
            </p:sp>
            <p:sp>
              <p:nvSpPr>
                <p:cNvPr id="31754" name="AutoShape 10"/>
                <p:cNvSpPr>
                  <a:spLocks noChangeArrowheads="1"/>
                </p:cNvSpPr>
                <p:nvPr/>
              </p:nvSpPr>
              <p:spPr bwMode="auto">
                <a:xfrm>
                  <a:off x="1353" y="1362"/>
                  <a:ext cx="66" cy="425"/>
                </a:xfrm>
                <a:prstGeom prst="roundRect">
                  <a:avLst>
                    <a:gd name="adj" fmla="val 16667"/>
                  </a:avLst>
                </a:prstGeom>
                <a:solidFill>
                  <a:srgbClr val="FEFF08"/>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31755" name="AutoShape 11" descr="Wide upward diagonal"/>
                <p:cNvSpPr>
                  <a:spLocks noChangeArrowheads="1"/>
                </p:cNvSpPr>
                <p:nvPr/>
              </p:nvSpPr>
              <p:spPr bwMode="auto">
                <a:xfrm>
                  <a:off x="1449" y="1362"/>
                  <a:ext cx="66" cy="425"/>
                </a:xfrm>
                <a:prstGeom prst="roundRect">
                  <a:avLst>
                    <a:gd name="adj" fmla="val 16667"/>
                  </a:avLst>
                </a:prstGeom>
                <a:pattFill prst="wdUpDiag">
                  <a:fgClr>
                    <a:schemeClr val="accent1"/>
                  </a:fgClr>
                  <a:bgClr>
                    <a:schemeClr val="bg1"/>
                  </a:bgClr>
                </a:patt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31815" name="Rectangle 71"/>
                <p:cNvSpPr>
                  <a:spLocks noChangeArrowheads="1"/>
                </p:cNvSpPr>
                <p:nvPr/>
              </p:nvSpPr>
              <p:spPr bwMode="auto">
                <a:xfrm>
                  <a:off x="428" y="1131"/>
                  <a:ext cx="810" cy="2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350" b="1"/>
                    <a:t>G+bacteria</a:t>
                  </a:r>
                </a:p>
              </p:txBody>
            </p:sp>
            <p:grpSp>
              <p:nvGrpSpPr>
                <p:cNvPr id="31831" name="Group 87"/>
                <p:cNvGrpSpPr>
                  <a:grpSpLocks/>
                </p:cNvGrpSpPr>
                <p:nvPr/>
              </p:nvGrpSpPr>
              <p:grpSpPr bwMode="auto">
                <a:xfrm>
                  <a:off x="1274" y="1130"/>
                  <a:ext cx="264" cy="268"/>
                  <a:chOff x="1106" y="1322"/>
                  <a:chExt cx="264" cy="268"/>
                </a:xfrm>
              </p:grpSpPr>
              <p:sp>
                <p:nvSpPr>
                  <p:cNvPr id="31832" name="Oval 88"/>
                  <p:cNvSpPr>
                    <a:spLocks noChangeArrowheads="1"/>
                  </p:cNvSpPr>
                  <p:nvPr/>
                </p:nvSpPr>
                <p:spPr bwMode="auto">
                  <a:xfrm>
                    <a:off x="1138" y="1362"/>
                    <a:ext cx="40" cy="36"/>
                  </a:xfrm>
                  <a:prstGeom prst="ellipse">
                    <a:avLst/>
                  </a:prstGeom>
                  <a:solidFill>
                    <a:srgbClr val="FF00A8"/>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31833" name="Oval 89"/>
                  <p:cNvSpPr>
                    <a:spLocks noChangeArrowheads="1"/>
                  </p:cNvSpPr>
                  <p:nvPr/>
                </p:nvSpPr>
                <p:spPr bwMode="auto">
                  <a:xfrm>
                    <a:off x="1186" y="1362"/>
                    <a:ext cx="40" cy="36"/>
                  </a:xfrm>
                  <a:prstGeom prst="ellipse">
                    <a:avLst/>
                  </a:prstGeom>
                  <a:solidFill>
                    <a:srgbClr val="FF00A8"/>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31834" name="Oval 90"/>
                  <p:cNvSpPr>
                    <a:spLocks noChangeArrowheads="1"/>
                  </p:cNvSpPr>
                  <p:nvPr/>
                </p:nvSpPr>
                <p:spPr bwMode="auto">
                  <a:xfrm>
                    <a:off x="1226" y="1386"/>
                    <a:ext cx="40" cy="36"/>
                  </a:xfrm>
                  <a:prstGeom prst="ellipse">
                    <a:avLst/>
                  </a:prstGeom>
                  <a:solidFill>
                    <a:srgbClr val="FF00A8"/>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31835" name="Oval 91"/>
                  <p:cNvSpPr>
                    <a:spLocks noChangeArrowheads="1"/>
                  </p:cNvSpPr>
                  <p:nvPr/>
                </p:nvSpPr>
                <p:spPr bwMode="auto">
                  <a:xfrm>
                    <a:off x="1274" y="1402"/>
                    <a:ext cx="40" cy="36"/>
                  </a:xfrm>
                  <a:prstGeom prst="ellipse">
                    <a:avLst/>
                  </a:prstGeom>
                  <a:solidFill>
                    <a:srgbClr val="FF00A8"/>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31836" name="Oval 92"/>
                  <p:cNvSpPr>
                    <a:spLocks noChangeArrowheads="1"/>
                  </p:cNvSpPr>
                  <p:nvPr/>
                </p:nvSpPr>
                <p:spPr bwMode="auto">
                  <a:xfrm>
                    <a:off x="1306" y="1370"/>
                    <a:ext cx="40" cy="36"/>
                  </a:xfrm>
                  <a:prstGeom prst="ellipse">
                    <a:avLst/>
                  </a:prstGeom>
                  <a:solidFill>
                    <a:srgbClr val="FF00A8"/>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31837" name="Oval 93"/>
                  <p:cNvSpPr>
                    <a:spLocks noChangeArrowheads="1"/>
                  </p:cNvSpPr>
                  <p:nvPr/>
                </p:nvSpPr>
                <p:spPr bwMode="auto">
                  <a:xfrm>
                    <a:off x="1330" y="1322"/>
                    <a:ext cx="40" cy="36"/>
                  </a:xfrm>
                  <a:prstGeom prst="ellipse">
                    <a:avLst/>
                  </a:prstGeom>
                  <a:solidFill>
                    <a:srgbClr val="FF00A8"/>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31838" name="Oval 94"/>
                  <p:cNvSpPr>
                    <a:spLocks noChangeArrowheads="1"/>
                  </p:cNvSpPr>
                  <p:nvPr/>
                </p:nvSpPr>
                <p:spPr bwMode="auto">
                  <a:xfrm>
                    <a:off x="1178" y="1426"/>
                    <a:ext cx="40" cy="36"/>
                  </a:xfrm>
                  <a:prstGeom prst="ellipse">
                    <a:avLst/>
                  </a:prstGeom>
                  <a:solidFill>
                    <a:srgbClr val="FF00A8"/>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31839" name="Oval 95"/>
                  <p:cNvSpPr>
                    <a:spLocks noChangeArrowheads="1"/>
                  </p:cNvSpPr>
                  <p:nvPr/>
                </p:nvSpPr>
                <p:spPr bwMode="auto">
                  <a:xfrm>
                    <a:off x="1154" y="1458"/>
                    <a:ext cx="40" cy="36"/>
                  </a:xfrm>
                  <a:prstGeom prst="ellipse">
                    <a:avLst/>
                  </a:prstGeom>
                  <a:solidFill>
                    <a:srgbClr val="FF00A8"/>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31840" name="Oval 96"/>
                  <p:cNvSpPr>
                    <a:spLocks noChangeArrowheads="1"/>
                  </p:cNvSpPr>
                  <p:nvPr/>
                </p:nvSpPr>
                <p:spPr bwMode="auto">
                  <a:xfrm>
                    <a:off x="1138" y="1490"/>
                    <a:ext cx="40" cy="36"/>
                  </a:xfrm>
                  <a:prstGeom prst="ellipse">
                    <a:avLst/>
                  </a:prstGeom>
                  <a:solidFill>
                    <a:srgbClr val="FF00A8"/>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31841" name="Oval 97"/>
                  <p:cNvSpPr>
                    <a:spLocks noChangeArrowheads="1"/>
                  </p:cNvSpPr>
                  <p:nvPr/>
                </p:nvSpPr>
                <p:spPr bwMode="auto">
                  <a:xfrm>
                    <a:off x="1146" y="1530"/>
                    <a:ext cx="40" cy="36"/>
                  </a:xfrm>
                  <a:prstGeom prst="ellipse">
                    <a:avLst/>
                  </a:prstGeom>
                  <a:solidFill>
                    <a:srgbClr val="FF00A8"/>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31842" name="Oval 98"/>
                  <p:cNvSpPr>
                    <a:spLocks noChangeArrowheads="1"/>
                  </p:cNvSpPr>
                  <p:nvPr/>
                </p:nvSpPr>
                <p:spPr bwMode="auto">
                  <a:xfrm>
                    <a:off x="1106" y="1554"/>
                    <a:ext cx="40" cy="36"/>
                  </a:xfrm>
                  <a:prstGeom prst="ellipse">
                    <a:avLst/>
                  </a:prstGeom>
                  <a:solidFill>
                    <a:srgbClr val="FF00A8"/>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grpSp>
            <p:nvGrpSpPr>
              <p:cNvPr id="31861" name="Group 117"/>
              <p:cNvGrpSpPr>
                <a:grpSpLocks/>
              </p:cNvGrpSpPr>
              <p:nvPr/>
            </p:nvGrpSpPr>
            <p:grpSpPr bwMode="auto">
              <a:xfrm>
                <a:off x="2866" y="1047"/>
                <a:ext cx="816" cy="768"/>
                <a:chOff x="2866" y="1047"/>
                <a:chExt cx="816" cy="768"/>
              </a:xfrm>
            </p:grpSpPr>
            <p:sp>
              <p:nvSpPr>
                <p:cNvPr id="31759" name="AutoShape 15"/>
                <p:cNvSpPr>
                  <a:spLocks noChangeArrowheads="1"/>
                </p:cNvSpPr>
                <p:nvPr/>
              </p:nvSpPr>
              <p:spPr bwMode="auto">
                <a:xfrm>
                  <a:off x="2942" y="1370"/>
                  <a:ext cx="66" cy="425"/>
                </a:xfrm>
                <a:prstGeom prst="roundRect">
                  <a:avLst>
                    <a:gd name="adj" fmla="val 16667"/>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31760" name="Rectangle 16"/>
                <p:cNvSpPr>
                  <a:spLocks noChangeArrowheads="1"/>
                </p:cNvSpPr>
                <p:nvPr/>
              </p:nvSpPr>
              <p:spPr bwMode="auto">
                <a:xfrm>
                  <a:off x="3080" y="1563"/>
                  <a:ext cx="445" cy="2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350" b="1"/>
                    <a:t>TLR5</a:t>
                  </a:r>
                </a:p>
              </p:txBody>
            </p:sp>
            <p:sp>
              <p:nvSpPr>
                <p:cNvPr id="31761" name="AutoShape 17"/>
                <p:cNvSpPr>
                  <a:spLocks noChangeArrowheads="1"/>
                </p:cNvSpPr>
                <p:nvPr/>
              </p:nvSpPr>
              <p:spPr bwMode="auto">
                <a:xfrm>
                  <a:off x="3038" y="1370"/>
                  <a:ext cx="66" cy="425"/>
                </a:xfrm>
                <a:prstGeom prst="roundRect">
                  <a:avLst>
                    <a:gd name="adj" fmla="val 16667"/>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31818" name="Rectangle 74"/>
                <p:cNvSpPr>
                  <a:spLocks noChangeArrowheads="1"/>
                </p:cNvSpPr>
                <p:nvPr/>
              </p:nvSpPr>
              <p:spPr bwMode="auto">
                <a:xfrm>
                  <a:off x="3089" y="1167"/>
                  <a:ext cx="593" cy="2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350" b="1"/>
                    <a:t>flagella</a:t>
                  </a:r>
                </a:p>
              </p:txBody>
            </p:sp>
            <p:sp>
              <p:nvSpPr>
                <p:cNvPr id="31855" name="AutoShape 111" descr="Wide downward diagonal"/>
                <p:cNvSpPr>
                  <a:spLocks noChangeArrowheads="1"/>
                </p:cNvSpPr>
                <p:nvPr/>
              </p:nvSpPr>
              <p:spPr bwMode="auto">
                <a:xfrm rot="1672151">
                  <a:off x="2966" y="1047"/>
                  <a:ext cx="66" cy="151"/>
                </a:xfrm>
                <a:prstGeom prst="roundRect">
                  <a:avLst>
                    <a:gd name="adj" fmla="val 16667"/>
                  </a:avLst>
                </a:prstGeom>
                <a:pattFill prst="wdDnDiag">
                  <a:fgClr>
                    <a:srgbClr val="FFFF00"/>
                  </a:fgClr>
                  <a:bgClr>
                    <a:schemeClr val="accent1"/>
                  </a:bgClr>
                </a:patt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31856" name="Freeform 112"/>
                <p:cNvSpPr>
                  <a:spLocks/>
                </p:cNvSpPr>
                <p:nvPr/>
              </p:nvSpPr>
              <p:spPr bwMode="auto">
                <a:xfrm>
                  <a:off x="2866" y="1120"/>
                  <a:ext cx="400" cy="232"/>
                </a:xfrm>
                <a:custGeom>
                  <a:avLst/>
                  <a:gdLst>
                    <a:gd name="T0" fmla="*/ 86 w 400"/>
                    <a:gd name="T1" fmla="*/ 76 h 232"/>
                    <a:gd name="T2" fmla="*/ 12 w 400"/>
                    <a:gd name="T3" fmla="*/ 159 h 232"/>
                    <a:gd name="T4" fmla="*/ 12 w 400"/>
                    <a:gd name="T5" fmla="*/ 217 h 232"/>
                    <a:gd name="T6" fmla="*/ 78 w 400"/>
                    <a:gd name="T7" fmla="*/ 225 h 232"/>
                    <a:gd name="T8" fmla="*/ 177 w 400"/>
                    <a:gd name="T9" fmla="*/ 175 h 232"/>
                    <a:gd name="T10" fmla="*/ 268 w 400"/>
                    <a:gd name="T11" fmla="*/ 27 h 232"/>
                    <a:gd name="T12" fmla="*/ 367 w 400"/>
                    <a:gd name="T13" fmla="*/ 11 h 232"/>
                    <a:gd name="T14" fmla="*/ 400 w 400"/>
                    <a:gd name="T15" fmla="*/ 68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0" h="232">
                      <a:moveTo>
                        <a:pt x="86" y="76"/>
                      </a:moveTo>
                      <a:cubicBezTo>
                        <a:pt x="55" y="106"/>
                        <a:pt x="24" y="136"/>
                        <a:pt x="12" y="159"/>
                      </a:cubicBezTo>
                      <a:cubicBezTo>
                        <a:pt x="0" y="182"/>
                        <a:pt x="1" y="206"/>
                        <a:pt x="12" y="217"/>
                      </a:cubicBezTo>
                      <a:cubicBezTo>
                        <a:pt x="23" y="228"/>
                        <a:pt x="51" y="232"/>
                        <a:pt x="78" y="225"/>
                      </a:cubicBezTo>
                      <a:cubicBezTo>
                        <a:pt x="105" y="218"/>
                        <a:pt x="145" y="208"/>
                        <a:pt x="177" y="175"/>
                      </a:cubicBezTo>
                      <a:cubicBezTo>
                        <a:pt x="209" y="142"/>
                        <a:pt x="236" y="54"/>
                        <a:pt x="268" y="27"/>
                      </a:cubicBezTo>
                      <a:cubicBezTo>
                        <a:pt x="300" y="0"/>
                        <a:pt x="345" y="4"/>
                        <a:pt x="367" y="11"/>
                      </a:cubicBezTo>
                      <a:cubicBezTo>
                        <a:pt x="389" y="18"/>
                        <a:pt x="395" y="59"/>
                        <a:pt x="400" y="68"/>
                      </a:cubicBezTo>
                    </a:path>
                  </a:pathLst>
                </a:custGeom>
                <a:noFill/>
                <a:ln w="1905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nvGrpSpPr>
              <p:cNvPr id="31860" name="Group 116"/>
              <p:cNvGrpSpPr>
                <a:grpSpLocks/>
              </p:cNvGrpSpPr>
              <p:nvPr/>
            </p:nvGrpSpPr>
            <p:grpSpPr bwMode="auto">
              <a:xfrm>
                <a:off x="1798" y="1015"/>
                <a:ext cx="919" cy="792"/>
                <a:chOff x="1798" y="1015"/>
                <a:chExt cx="919" cy="792"/>
              </a:xfrm>
            </p:grpSpPr>
            <p:sp>
              <p:nvSpPr>
                <p:cNvPr id="31756" name="AutoShape 12"/>
                <p:cNvSpPr>
                  <a:spLocks noChangeArrowheads="1"/>
                </p:cNvSpPr>
                <p:nvPr/>
              </p:nvSpPr>
              <p:spPr bwMode="auto">
                <a:xfrm>
                  <a:off x="2134" y="1362"/>
                  <a:ext cx="66" cy="425"/>
                </a:xfrm>
                <a:prstGeom prst="roundRect">
                  <a:avLst>
                    <a:gd name="adj" fmla="val 16667"/>
                  </a:avLst>
                </a:prstGeom>
                <a:solidFill>
                  <a:schemeClr val="hlink"/>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31757" name="Rectangle 13"/>
                <p:cNvSpPr>
                  <a:spLocks noChangeArrowheads="1"/>
                </p:cNvSpPr>
                <p:nvPr/>
              </p:nvSpPr>
              <p:spPr bwMode="auto">
                <a:xfrm>
                  <a:off x="2272" y="1555"/>
                  <a:ext cx="445" cy="2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350" b="1"/>
                    <a:t>TLR4</a:t>
                  </a:r>
                </a:p>
              </p:txBody>
            </p:sp>
            <p:sp>
              <p:nvSpPr>
                <p:cNvPr id="31758" name="AutoShape 14"/>
                <p:cNvSpPr>
                  <a:spLocks noChangeArrowheads="1"/>
                </p:cNvSpPr>
                <p:nvPr/>
              </p:nvSpPr>
              <p:spPr bwMode="auto">
                <a:xfrm>
                  <a:off x="2230" y="1362"/>
                  <a:ext cx="66" cy="425"/>
                </a:xfrm>
                <a:prstGeom prst="roundRect">
                  <a:avLst>
                    <a:gd name="adj" fmla="val 16667"/>
                  </a:avLst>
                </a:prstGeom>
                <a:solidFill>
                  <a:schemeClr val="hlink"/>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31817" name="Rectangle 73"/>
                <p:cNvSpPr>
                  <a:spLocks noChangeArrowheads="1"/>
                </p:cNvSpPr>
                <p:nvPr/>
              </p:nvSpPr>
              <p:spPr bwMode="auto">
                <a:xfrm>
                  <a:off x="1798" y="1015"/>
                  <a:ext cx="782" cy="2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350" b="1"/>
                    <a:t>G-bacteria</a:t>
                  </a:r>
                </a:p>
              </p:txBody>
            </p:sp>
            <p:sp>
              <p:nvSpPr>
                <p:cNvPr id="31857" name="AutoShape 113" descr="Wide downward diagonal"/>
                <p:cNvSpPr>
                  <a:spLocks noChangeArrowheads="1"/>
                </p:cNvSpPr>
                <p:nvPr/>
              </p:nvSpPr>
              <p:spPr bwMode="auto">
                <a:xfrm rot="1672151">
                  <a:off x="2105" y="1218"/>
                  <a:ext cx="66" cy="151"/>
                </a:xfrm>
                <a:prstGeom prst="roundRect">
                  <a:avLst>
                    <a:gd name="adj" fmla="val 16667"/>
                  </a:avLst>
                </a:prstGeom>
                <a:pattFill prst="wdDnDiag">
                  <a:fgClr>
                    <a:srgbClr val="00FFFF"/>
                  </a:fgClr>
                  <a:bgClr>
                    <a:srgbClr val="800080"/>
                  </a:bgClr>
                </a:patt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31858" name="AutoShape 114" descr="Wide downward diagonal"/>
                <p:cNvSpPr>
                  <a:spLocks noChangeArrowheads="1"/>
                </p:cNvSpPr>
                <p:nvPr/>
              </p:nvSpPr>
              <p:spPr bwMode="auto">
                <a:xfrm rot="1672151">
                  <a:off x="2284" y="1182"/>
                  <a:ext cx="66" cy="151"/>
                </a:xfrm>
                <a:prstGeom prst="roundRect">
                  <a:avLst>
                    <a:gd name="adj" fmla="val 16667"/>
                  </a:avLst>
                </a:prstGeom>
                <a:pattFill prst="wdDnDiag">
                  <a:fgClr>
                    <a:srgbClr val="00FFFF"/>
                  </a:fgClr>
                  <a:bgClr>
                    <a:srgbClr val="800080"/>
                  </a:bgClr>
                </a:patt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sp>
          <p:nvSpPr>
            <p:cNvPr id="31784" name="AutoShape 40"/>
            <p:cNvSpPr>
              <a:spLocks noChangeArrowheads="1"/>
            </p:cNvSpPr>
            <p:nvPr/>
          </p:nvSpPr>
          <p:spPr bwMode="auto">
            <a:xfrm>
              <a:off x="4453" y="1746"/>
              <a:ext cx="520" cy="497"/>
            </a:xfrm>
            <a:prstGeom prst="flowChartConnector">
              <a:avLst/>
            </a:prstGeom>
            <a:solidFill>
              <a:schemeClr val="bg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nvGrpSpPr>
            <p:cNvPr id="31862" name="Group 118"/>
            <p:cNvGrpSpPr>
              <a:grpSpLocks/>
            </p:cNvGrpSpPr>
            <p:nvPr/>
          </p:nvGrpSpPr>
          <p:grpSpPr bwMode="auto">
            <a:xfrm>
              <a:off x="3829" y="1576"/>
              <a:ext cx="1475" cy="560"/>
              <a:chOff x="3829" y="1576"/>
              <a:chExt cx="1475" cy="560"/>
            </a:xfrm>
          </p:grpSpPr>
          <p:sp>
            <p:nvSpPr>
              <p:cNvPr id="31762" name="AutoShape 18"/>
              <p:cNvSpPr>
                <a:spLocks noChangeArrowheads="1"/>
              </p:cNvSpPr>
              <p:nvPr/>
            </p:nvSpPr>
            <p:spPr bwMode="auto">
              <a:xfrm>
                <a:off x="4279" y="1576"/>
                <a:ext cx="66" cy="425"/>
              </a:xfrm>
              <a:prstGeom prst="roundRect">
                <a:avLst>
                  <a:gd name="adj" fmla="val 16667"/>
                </a:avLst>
              </a:prstGeom>
              <a:solidFill>
                <a:srgbClr val="00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31763" name="Rectangle 19"/>
              <p:cNvSpPr>
                <a:spLocks noChangeArrowheads="1"/>
              </p:cNvSpPr>
              <p:nvPr/>
            </p:nvSpPr>
            <p:spPr bwMode="auto">
              <a:xfrm>
                <a:off x="3829" y="1578"/>
                <a:ext cx="445" cy="2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350" b="1"/>
                  <a:t>TLR9</a:t>
                </a:r>
              </a:p>
            </p:txBody>
          </p:sp>
          <p:sp>
            <p:nvSpPr>
              <p:cNvPr id="31764" name="AutoShape 20"/>
              <p:cNvSpPr>
                <a:spLocks noChangeArrowheads="1"/>
              </p:cNvSpPr>
              <p:nvPr/>
            </p:nvSpPr>
            <p:spPr bwMode="auto">
              <a:xfrm>
                <a:off x="4367" y="1576"/>
                <a:ext cx="66" cy="425"/>
              </a:xfrm>
              <a:prstGeom prst="roundRect">
                <a:avLst>
                  <a:gd name="adj" fmla="val 16667"/>
                </a:avLst>
              </a:prstGeom>
              <a:solidFill>
                <a:srgbClr val="00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nvGrpSpPr>
              <p:cNvPr id="31799" name="Group 55"/>
              <p:cNvGrpSpPr>
                <a:grpSpLocks/>
              </p:cNvGrpSpPr>
              <p:nvPr/>
            </p:nvGrpSpPr>
            <p:grpSpPr bwMode="auto">
              <a:xfrm rot="1641246">
                <a:off x="4445" y="1834"/>
                <a:ext cx="188" cy="302"/>
                <a:chOff x="190" y="1666"/>
                <a:chExt cx="188" cy="302"/>
              </a:xfrm>
            </p:grpSpPr>
            <p:cxnSp>
              <p:nvCxnSpPr>
                <p:cNvPr id="31800" name="AutoShape 56"/>
                <p:cNvCxnSpPr>
                  <a:cxnSpLocks noChangeShapeType="1"/>
                </p:cNvCxnSpPr>
                <p:nvPr/>
              </p:nvCxnSpPr>
              <p:spPr bwMode="auto">
                <a:xfrm rot="5400000">
                  <a:off x="121" y="1735"/>
                  <a:ext cx="286" cy="148"/>
                </a:xfrm>
                <a:prstGeom prst="curvedConnector3">
                  <a:avLst>
                    <a:gd name="adj1" fmla="val 50000"/>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1801" name="AutoShape 57"/>
                <p:cNvCxnSpPr>
                  <a:cxnSpLocks noChangeShapeType="1"/>
                </p:cNvCxnSpPr>
                <p:nvPr/>
              </p:nvCxnSpPr>
              <p:spPr bwMode="auto">
                <a:xfrm rot="5400000">
                  <a:off x="161" y="1751"/>
                  <a:ext cx="286" cy="148"/>
                </a:xfrm>
                <a:prstGeom prst="curvedConnector3">
                  <a:avLst>
                    <a:gd name="adj1" fmla="val 50000"/>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31804" name="Rectangle 60"/>
              <p:cNvSpPr>
                <a:spLocks noChangeArrowheads="1"/>
              </p:cNvSpPr>
              <p:nvPr/>
            </p:nvSpPr>
            <p:spPr bwMode="auto">
              <a:xfrm>
                <a:off x="4619" y="1582"/>
                <a:ext cx="685" cy="4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350" b="1"/>
                  <a:t>Bacterial</a:t>
                </a:r>
              </a:p>
              <a:p>
                <a:r>
                  <a:rPr lang="en-US" sz="1350" b="1"/>
                  <a:t> DNA</a:t>
                </a:r>
              </a:p>
            </p:txBody>
          </p:sp>
        </p:grpSp>
      </p:grpSp>
    </p:spTree>
    <p:extLst>
      <p:ext uri="{BB962C8B-B14F-4D97-AF65-F5344CB8AC3E}">
        <p14:creationId xmlns:p14="http://schemas.microsoft.com/office/powerpoint/2010/main" val="4028809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186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186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18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2560" y="915366"/>
            <a:ext cx="8411135" cy="767882"/>
          </a:xfrm>
        </p:spPr>
        <p:txBody>
          <a:bodyPr>
            <a:noAutofit/>
          </a:bodyPr>
          <a:lstStyle/>
          <a:p>
            <a:r>
              <a:rPr lang="en-US" sz="4000" dirty="0">
                <a:latin typeface="Helvetica Neue" charset="0"/>
                <a:ea typeface="Helvetica Neue" charset="0"/>
                <a:cs typeface="Helvetica Neue" charset="0"/>
              </a:rPr>
              <a:t>The altered expression of cytokine receptors </a:t>
            </a:r>
            <a:r>
              <a:rPr lang="en-US" sz="4000" dirty="0" smtClean="0">
                <a:latin typeface="Helvetica Neue" charset="0"/>
                <a:ea typeface="Helvetica Neue" charset="0"/>
                <a:cs typeface="Helvetica Neue" charset="0"/>
              </a:rPr>
              <a:t>in </a:t>
            </a:r>
            <a:r>
              <a:rPr lang="en-US" sz="4000" dirty="0">
                <a:latin typeface="Helvetica Neue" charset="0"/>
                <a:ea typeface="Helvetica Neue" charset="0"/>
                <a:cs typeface="Helvetica Neue" charset="0"/>
              </a:rPr>
              <a:t>IFN-</a:t>
            </a:r>
            <a:r>
              <a:rPr lang="en-US" sz="4000" b="1" dirty="0">
                <a:latin typeface="Symbol" charset="2"/>
                <a:cs typeface="Symbol" charset="2"/>
              </a:rPr>
              <a:t>g</a:t>
            </a:r>
            <a:r>
              <a:rPr lang="en-US" sz="4000" dirty="0">
                <a:latin typeface="Helvetica Neue" charset="0"/>
                <a:ea typeface="Helvetica Neue" charset="0"/>
                <a:cs typeface="Helvetica Neue" charset="0"/>
              </a:rPr>
              <a:t>(+)Th17 cells</a:t>
            </a:r>
          </a:p>
        </p:txBody>
      </p:sp>
      <p:pic>
        <p:nvPicPr>
          <p:cNvPr id="15" name="Picture 14"/>
          <p:cNvPicPr>
            <a:picLocks noChangeAspect="1"/>
          </p:cNvPicPr>
          <p:nvPr/>
        </p:nvPicPr>
        <p:blipFill>
          <a:blip r:embed="rId3"/>
          <a:stretch>
            <a:fillRect/>
          </a:stretch>
        </p:blipFill>
        <p:spPr>
          <a:xfrm>
            <a:off x="3246838" y="3913684"/>
            <a:ext cx="1588415" cy="1410608"/>
          </a:xfrm>
          <a:prstGeom prst="rect">
            <a:avLst/>
          </a:prstGeom>
        </p:spPr>
      </p:pic>
      <p:grpSp>
        <p:nvGrpSpPr>
          <p:cNvPr id="19" name="Group 18"/>
          <p:cNvGrpSpPr/>
          <p:nvPr/>
        </p:nvGrpSpPr>
        <p:grpSpPr>
          <a:xfrm>
            <a:off x="5163773" y="3519691"/>
            <a:ext cx="3815027" cy="1109382"/>
            <a:chOff x="6212677" y="5057268"/>
            <a:chExt cx="5086703" cy="1479176"/>
          </a:xfrm>
        </p:grpSpPr>
        <p:pic>
          <p:nvPicPr>
            <p:cNvPr id="5" name="Picture 4"/>
            <p:cNvPicPr>
              <a:picLocks noChangeAspect="1"/>
            </p:cNvPicPr>
            <p:nvPr/>
          </p:nvPicPr>
          <p:blipFill>
            <a:blip r:embed="rId4"/>
            <a:stretch>
              <a:fillRect/>
            </a:stretch>
          </p:blipFill>
          <p:spPr>
            <a:xfrm rot="10800000">
              <a:off x="6212677" y="5057268"/>
              <a:ext cx="3721797" cy="1479176"/>
            </a:xfrm>
            <a:prstGeom prst="rect">
              <a:avLst/>
            </a:prstGeom>
          </p:spPr>
        </p:pic>
        <p:pic>
          <p:nvPicPr>
            <p:cNvPr id="7" name="Picture 6"/>
            <p:cNvPicPr>
              <a:picLocks noChangeAspect="1"/>
            </p:cNvPicPr>
            <p:nvPr/>
          </p:nvPicPr>
          <p:blipFill>
            <a:blip r:embed="rId5"/>
            <a:stretch>
              <a:fillRect/>
            </a:stretch>
          </p:blipFill>
          <p:spPr>
            <a:xfrm>
              <a:off x="9686480" y="5749044"/>
              <a:ext cx="1612900" cy="787400"/>
            </a:xfrm>
            <a:prstGeom prst="rect">
              <a:avLst/>
            </a:prstGeom>
          </p:spPr>
        </p:pic>
      </p:grpSp>
      <p:sp>
        <p:nvSpPr>
          <p:cNvPr id="20" name="TextBox 19"/>
          <p:cNvSpPr txBox="1"/>
          <p:nvPr/>
        </p:nvSpPr>
        <p:spPr>
          <a:xfrm>
            <a:off x="3741644" y="3519766"/>
            <a:ext cx="764953" cy="300082"/>
          </a:xfrm>
          <a:prstGeom prst="rect">
            <a:avLst/>
          </a:prstGeom>
          <a:noFill/>
        </p:spPr>
        <p:txBody>
          <a:bodyPr wrap="none" rtlCol="0">
            <a:spAutoFit/>
          </a:bodyPr>
          <a:lstStyle/>
          <a:p>
            <a:r>
              <a:rPr lang="en-US" sz="1350" b="1">
                <a:latin typeface="Helvetica Neue" charset="0"/>
                <a:ea typeface="Helvetica Neue" charset="0"/>
                <a:cs typeface="Helvetica Neue" charset="0"/>
              </a:rPr>
              <a:t>sorting</a:t>
            </a:r>
            <a:endParaRPr lang="en-US" sz="1350" b="1" dirty="0">
              <a:latin typeface="Helvetica Neue" charset="0"/>
              <a:ea typeface="Helvetica Neue" charset="0"/>
              <a:cs typeface="Helvetica Neue" charset="0"/>
            </a:endParaRPr>
          </a:p>
        </p:txBody>
      </p:sp>
      <p:sp>
        <p:nvSpPr>
          <p:cNvPr id="21" name="TextBox 20"/>
          <p:cNvSpPr txBox="1"/>
          <p:nvPr/>
        </p:nvSpPr>
        <p:spPr>
          <a:xfrm>
            <a:off x="5688107" y="3156697"/>
            <a:ext cx="1794146" cy="300082"/>
          </a:xfrm>
          <a:prstGeom prst="rect">
            <a:avLst/>
          </a:prstGeom>
          <a:noFill/>
        </p:spPr>
        <p:txBody>
          <a:bodyPr wrap="none" rtlCol="0">
            <a:spAutoFit/>
          </a:bodyPr>
          <a:lstStyle/>
          <a:p>
            <a:r>
              <a:rPr lang="en-US" sz="1350" b="1">
                <a:latin typeface="Helvetica Neue" charset="0"/>
                <a:ea typeface="Helvetica Neue" charset="0"/>
                <a:cs typeface="Helvetica Neue" charset="0"/>
              </a:rPr>
              <a:t>Microarray analysis</a:t>
            </a:r>
          </a:p>
        </p:txBody>
      </p:sp>
      <p:grpSp>
        <p:nvGrpSpPr>
          <p:cNvPr id="6" name="Group 5"/>
          <p:cNvGrpSpPr/>
          <p:nvPr/>
        </p:nvGrpSpPr>
        <p:grpSpPr>
          <a:xfrm>
            <a:off x="184724" y="2763371"/>
            <a:ext cx="2983494" cy="2599639"/>
            <a:chOff x="184724" y="2763371"/>
            <a:chExt cx="2983494" cy="2599639"/>
          </a:xfrm>
        </p:grpSpPr>
        <p:grpSp>
          <p:nvGrpSpPr>
            <p:cNvPr id="18" name="Group 17"/>
            <p:cNvGrpSpPr/>
            <p:nvPr/>
          </p:nvGrpSpPr>
          <p:grpSpPr>
            <a:xfrm>
              <a:off x="184724" y="2763371"/>
              <a:ext cx="2983494" cy="2599639"/>
              <a:chOff x="1617892" y="2541494"/>
              <a:chExt cx="3977993" cy="3466185"/>
            </a:xfrm>
            <a:effectLst/>
          </p:grpSpPr>
          <p:pic>
            <p:nvPicPr>
              <p:cNvPr id="16" name="Picture 15"/>
              <p:cNvPicPr>
                <a:picLocks noChangeAspect="1"/>
              </p:cNvPicPr>
              <p:nvPr/>
            </p:nvPicPr>
            <p:blipFill rotWithShape="1">
              <a:blip r:embed="rId6"/>
              <a:srcRect t="6510"/>
              <a:stretch/>
            </p:blipFill>
            <p:spPr>
              <a:xfrm>
                <a:off x="1617892" y="2946079"/>
                <a:ext cx="3345783" cy="3061600"/>
              </a:xfrm>
              <a:prstGeom prst="rect">
                <a:avLst/>
              </a:prstGeom>
            </p:spPr>
          </p:pic>
          <p:sp>
            <p:nvSpPr>
              <p:cNvPr id="17" name="TextBox 16"/>
              <p:cNvSpPr txBox="1"/>
              <p:nvPr/>
            </p:nvSpPr>
            <p:spPr>
              <a:xfrm>
                <a:off x="2568389" y="2541494"/>
                <a:ext cx="3027496" cy="369332"/>
              </a:xfrm>
              <a:prstGeom prst="rect">
                <a:avLst/>
              </a:prstGeom>
              <a:noFill/>
            </p:spPr>
            <p:txBody>
              <a:bodyPr wrap="none" rtlCol="0">
                <a:spAutoFit/>
              </a:bodyPr>
              <a:lstStyle/>
              <a:p>
                <a:r>
                  <a:rPr lang="en-US" sz="1200" b="1" dirty="0">
                    <a:latin typeface="Helvetica Neue" charset="0"/>
                    <a:ea typeface="Helvetica Neue" charset="0"/>
                    <a:cs typeface="Helvetica Neue" charset="0"/>
                  </a:rPr>
                  <a:t>IFN-</a:t>
                </a:r>
                <a:r>
                  <a:rPr lang="en-US" sz="1200" b="1" dirty="0">
                    <a:latin typeface="Symbol" charset="2"/>
                    <a:ea typeface="Symbol" charset="2"/>
                    <a:cs typeface="Symbol" charset="2"/>
                  </a:rPr>
                  <a:t>g</a:t>
                </a:r>
                <a:r>
                  <a:rPr lang="en-US" sz="1200" b="1" dirty="0">
                    <a:latin typeface="Helvetica Neue" charset="0"/>
                    <a:ea typeface="Helvetica Neue" charset="0"/>
                    <a:cs typeface="Helvetica Neue" charset="0"/>
                  </a:rPr>
                  <a:t>/IL-17A reporter mouse</a:t>
                </a:r>
              </a:p>
            </p:txBody>
          </p:sp>
        </p:grpSp>
        <p:sp>
          <p:nvSpPr>
            <p:cNvPr id="3" name="Rectangle 2"/>
            <p:cNvSpPr/>
            <p:nvPr/>
          </p:nvSpPr>
          <p:spPr>
            <a:xfrm>
              <a:off x="199012" y="4038523"/>
              <a:ext cx="712873" cy="5905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166670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622839"/>
            <a:ext cx="9144000" cy="893117"/>
          </a:xfrm>
        </p:spPr>
        <p:txBody>
          <a:bodyPr>
            <a:noAutofit/>
          </a:bodyPr>
          <a:lstStyle/>
          <a:p>
            <a:pPr algn="ctr"/>
            <a:r>
              <a:rPr lang="en-US" sz="4000" dirty="0">
                <a:latin typeface="Helvetica"/>
                <a:cs typeface="Helvetica"/>
              </a:rPr>
              <a:t>IFN-</a:t>
            </a:r>
            <a:r>
              <a:rPr lang="en-US" sz="4000" dirty="0">
                <a:latin typeface="Symbol" charset="2"/>
                <a:cs typeface="Symbol" charset="2"/>
              </a:rPr>
              <a:t>g</a:t>
            </a:r>
            <a:r>
              <a:rPr lang="en-US" sz="4000" dirty="0">
                <a:latin typeface="Helvetica"/>
                <a:cs typeface="Helvetica"/>
              </a:rPr>
              <a:t>(+)Th17 cells (ex-Th17 cells) are more potent to induce colitis than </a:t>
            </a:r>
            <a:r>
              <a:rPr lang="en-US" sz="4000" dirty="0" smtClean="0">
                <a:latin typeface="Helvetica"/>
                <a:cs typeface="Helvetica"/>
              </a:rPr>
              <a:t/>
            </a:r>
            <a:br>
              <a:rPr lang="en-US" sz="4000" dirty="0" smtClean="0">
                <a:latin typeface="Helvetica"/>
                <a:cs typeface="Helvetica"/>
              </a:rPr>
            </a:br>
            <a:r>
              <a:rPr lang="en-US" sz="4000" dirty="0" smtClean="0">
                <a:latin typeface="Helvetica"/>
                <a:cs typeface="Helvetica"/>
              </a:rPr>
              <a:t>IFN-</a:t>
            </a:r>
            <a:r>
              <a:rPr lang="en-US" sz="4000" dirty="0" smtClean="0">
                <a:latin typeface="Symbol" charset="2"/>
                <a:cs typeface="Symbol" charset="2"/>
              </a:rPr>
              <a:t>g</a:t>
            </a:r>
            <a:r>
              <a:rPr lang="en-US" sz="4000" dirty="0">
                <a:latin typeface="Helvetica"/>
                <a:cs typeface="Helvetica"/>
              </a:rPr>
              <a:t>(-)Th17 cells  </a:t>
            </a:r>
            <a:endParaRPr lang="en-US" sz="4000" dirty="0">
              <a:latin typeface="Symbol" charset="2"/>
              <a:cs typeface="Symbol" charset="2"/>
            </a:endParaRPr>
          </a:p>
        </p:txBody>
      </p:sp>
      <p:pic>
        <p:nvPicPr>
          <p:cNvPr id="3" name="Picture 2"/>
          <p:cNvPicPr>
            <a:picLocks noChangeAspect="1"/>
          </p:cNvPicPr>
          <p:nvPr/>
        </p:nvPicPr>
        <p:blipFill>
          <a:blip r:embed="rId3"/>
          <a:stretch>
            <a:fillRect/>
          </a:stretch>
        </p:blipFill>
        <p:spPr>
          <a:xfrm>
            <a:off x="2197905" y="4912888"/>
            <a:ext cx="1588415" cy="1410608"/>
          </a:xfrm>
          <a:prstGeom prst="rect">
            <a:avLst/>
          </a:prstGeom>
        </p:spPr>
      </p:pic>
      <p:pic>
        <p:nvPicPr>
          <p:cNvPr id="6" name="Picture 5"/>
          <p:cNvPicPr>
            <a:picLocks noChangeAspect="1"/>
          </p:cNvPicPr>
          <p:nvPr/>
        </p:nvPicPr>
        <p:blipFill>
          <a:blip r:embed="rId4"/>
          <a:stretch>
            <a:fillRect/>
          </a:stretch>
        </p:blipFill>
        <p:spPr>
          <a:xfrm>
            <a:off x="4354579" y="2351819"/>
            <a:ext cx="2969137" cy="3034393"/>
          </a:xfrm>
          <a:prstGeom prst="rect">
            <a:avLst/>
          </a:prstGeom>
        </p:spPr>
      </p:pic>
      <p:pic>
        <p:nvPicPr>
          <p:cNvPr id="18" name="Picture 17"/>
          <p:cNvPicPr>
            <a:picLocks noChangeAspect="1"/>
          </p:cNvPicPr>
          <p:nvPr/>
        </p:nvPicPr>
        <p:blipFill>
          <a:blip r:embed="rId5"/>
          <a:stretch>
            <a:fillRect/>
          </a:stretch>
        </p:blipFill>
        <p:spPr>
          <a:xfrm>
            <a:off x="6444175" y="3327802"/>
            <a:ext cx="1447800" cy="504122"/>
          </a:xfrm>
          <a:prstGeom prst="rect">
            <a:avLst/>
          </a:prstGeom>
        </p:spPr>
      </p:pic>
      <p:pic>
        <p:nvPicPr>
          <p:cNvPr id="2" name="Picture 1"/>
          <p:cNvPicPr>
            <a:picLocks noChangeAspect="1"/>
          </p:cNvPicPr>
          <p:nvPr/>
        </p:nvPicPr>
        <p:blipFill>
          <a:blip r:embed="rId6"/>
          <a:stretch>
            <a:fillRect/>
          </a:stretch>
        </p:blipFill>
        <p:spPr>
          <a:xfrm>
            <a:off x="4440804" y="3958427"/>
            <a:ext cx="1533072" cy="1908922"/>
          </a:xfrm>
          <a:prstGeom prst="rect">
            <a:avLst/>
          </a:prstGeom>
        </p:spPr>
      </p:pic>
      <p:pic>
        <p:nvPicPr>
          <p:cNvPr id="5" name="Picture 4"/>
          <p:cNvPicPr>
            <a:picLocks noChangeAspect="1"/>
          </p:cNvPicPr>
          <p:nvPr/>
        </p:nvPicPr>
        <p:blipFill>
          <a:blip r:embed="rId7"/>
          <a:stretch>
            <a:fillRect/>
          </a:stretch>
        </p:blipFill>
        <p:spPr>
          <a:xfrm>
            <a:off x="5973876" y="3977684"/>
            <a:ext cx="1507816" cy="1889665"/>
          </a:xfrm>
          <a:prstGeom prst="rect">
            <a:avLst/>
          </a:prstGeom>
        </p:spPr>
      </p:pic>
      <p:sp>
        <p:nvSpPr>
          <p:cNvPr id="7" name="TextBox 6"/>
          <p:cNvSpPr txBox="1"/>
          <p:nvPr/>
        </p:nvSpPr>
        <p:spPr>
          <a:xfrm>
            <a:off x="14285" y="6515095"/>
            <a:ext cx="242374" cy="369332"/>
          </a:xfrm>
          <a:prstGeom prst="rect">
            <a:avLst/>
          </a:prstGeom>
          <a:noFill/>
        </p:spPr>
        <p:txBody>
          <a:bodyPr wrap="none" rtlCol="0">
            <a:spAutoFit/>
          </a:bodyPr>
          <a:lstStyle/>
          <a:p>
            <a:r>
              <a:rPr lang="en-US" smtClean="0"/>
              <a:t>.</a:t>
            </a:r>
            <a:endParaRPr lang="en-US"/>
          </a:p>
        </p:txBody>
      </p:sp>
      <p:grpSp>
        <p:nvGrpSpPr>
          <p:cNvPr id="8" name="Group 7"/>
          <p:cNvGrpSpPr/>
          <p:nvPr/>
        </p:nvGrpSpPr>
        <p:grpSpPr>
          <a:xfrm>
            <a:off x="1456324" y="2351819"/>
            <a:ext cx="2518502" cy="2456089"/>
            <a:chOff x="1456324" y="2351819"/>
            <a:chExt cx="2518502" cy="2456089"/>
          </a:xfrm>
        </p:grpSpPr>
        <p:pic>
          <p:nvPicPr>
            <p:cNvPr id="19" name="Picture 18"/>
            <p:cNvPicPr>
              <a:picLocks noChangeAspect="1"/>
            </p:cNvPicPr>
            <p:nvPr/>
          </p:nvPicPr>
          <p:blipFill>
            <a:blip r:embed="rId8"/>
            <a:stretch>
              <a:fillRect/>
            </a:stretch>
          </p:blipFill>
          <p:spPr>
            <a:xfrm>
              <a:off x="1465489" y="2351819"/>
              <a:ext cx="2509337" cy="2456089"/>
            </a:xfrm>
            <a:prstGeom prst="rect">
              <a:avLst/>
            </a:prstGeom>
          </p:spPr>
        </p:pic>
        <p:sp>
          <p:nvSpPr>
            <p:cNvPr id="10" name="Rectangle 9"/>
            <p:cNvSpPr/>
            <p:nvPr/>
          </p:nvSpPr>
          <p:spPr>
            <a:xfrm>
              <a:off x="1456324" y="3524169"/>
              <a:ext cx="712873" cy="5905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173545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5"/>
          <p:cNvSpPr>
            <a:spLocks noChangeArrowheads="1"/>
          </p:cNvSpPr>
          <p:nvPr/>
        </p:nvSpPr>
        <p:spPr bwMode="auto">
          <a:xfrm>
            <a:off x="299986" y="2845985"/>
            <a:ext cx="3286125" cy="962025"/>
          </a:xfrm>
          <a:prstGeom prst="rect">
            <a:avLst/>
          </a:prstGeom>
          <a:gradFill rotWithShape="0">
            <a:gsLst>
              <a:gs pos="0">
                <a:srgbClr val="FFD9C5"/>
              </a:gs>
              <a:gs pos="100000">
                <a:schemeClr val="bg1"/>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nvGrpSpPr>
          <p:cNvPr id="6" name="Group 6"/>
          <p:cNvGrpSpPr>
            <a:grpSpLocks/>
          </p:cNvGrpSpPr>
          <p:nvPr/>
        </p:nvGrpSpPr>
        <p:grpSpPr bwMode="auto">
          <a:xfrm>
            <a:off x="277363" y="2675727"/>
            <a:ext cx="263129" cy="386953"/>
            <a:chOff x="3642" y="1025"/>
            <a:chExt cx="584" cy="685"/>
          </a:xfrm>
        </p:grpSpPr>
        <p:sp>
          <p:nvSpPr>
            <p:cNvPr id="7"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8" name="Oval 5"/>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9" name="Group 7"/>
          <p:cNvGrpSpPr>
            <a:grpSpLocks/>
          </p:cNvGrpSpPr>
          <p:nvPr/>
        </p:nvGrpSpPr>
        <p:grpSpPr bwMode="auto">
          <a:xfrm>
            <a:off x="496440" y="2675727"/>
            <a:ext cx="263128" cy="386953"/>
            <a:chOff x="3642" y="1025"/>
            <a:chExt cx="584" cy="685"/>
          </a:xfrm>
        </p:grpSpPr>
        <p:sp>
          <p:nvSpPr>
            <p:cNvPr id="10"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11" name="Oval 11"/>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12" name="Group 12"/>
          <p:cNvGrpSpPr>
            <a:grpSpLocks/>
          </p:cNvGrpSpPr>
          <p:nvPr/>
        </p:nvGrpSpPr>
        <p:grpSpPr bwMode="auto">
          <a:xfrm>
            <a:off x="715515" y="2675727"/>
            <a:ext cx="263128" cy="386953"/>
            <a:chOff x="3642" y="1025"/>
            <a:chExt cx="584" cy="685"/>
          </a:xfrm>
        </p:grpSpPr>
        <p:sp>
          <p:nvSpPr>
            <p:cNvPr id="13"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14" name="Oval 16"/>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15" name="Group 17"/>
          <p:cNvGrpSpPr>
            <a:grpSpLocks/>
          </p:cNvGrpSpPr>
          <p:nvPr/>
        </p:nvGrpSpPr>
        <p:grpSpPr bwMode="auto">
          <a:xfrm>
            <a:off x="934590" y="2685252"/>
            <a:ext cx="263128" cy="386953"/>
            <a:chOff x="3642" y="1025"/>
            <a:chExt cx="584" cy="685"/>
          </a:xfrm>
        </p:grpSpPr>
        <p:sp>
          <p:nvSpPr>
            <p:cNvPr id="16"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17" name="Oval 21"/>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18" name="Group 22"/>
          <p:cNvGrpSpPr>
            <a:grpSpLocks/>
          </p:cNvGrpSpPr>
          <p:nvPr/>
        </p:nvGrpSpPr>
        <p:grpSpPr bwMode="auto">
          <a:xfrm>
            <a:off x="1153665" y="2685252"/>
            <a:ext cx="263128" cy="386953"/>
            <a:chOff x="3642" y="1025"/>
            <a:chExt cx="584" cy="685"/>
          </a:xfrm>
        </p:grpSpPr>
        <p:sp>
          <p:nvSpPr>
            <p:cNvPr id="19"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20" name="Oval 26"/>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21" name="Group 27"/>
          <p:cNvGrpSpPr>
            <a:grpSpLocks/>
          </p:cNvGrpSpPr>
          <p:nvPr/>
        </p:nvGrpSpPr>
        <p:grpSpPr bwMode="auto">
          <a:xfrm>
            <a:off x="1372740" y="2685252"/>
            <a:ext cx="263128" cy="386953"/>
            <a:chOff x="3642" y="1025"/>
            <a:chExt cx="584" cy="685"/>
          </a:xfrm>
        </p:grpSpPr>
        <p:sp>
          <p:nvSpPr>
            <p:cNvPr id="22"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23" name="Oval 31"/>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24" name="Group 33"/>
          <p:cNvGrpSpPr>
            <a:grpSpLocks/>
          </p:cNvGrpSpPr>
          <p:nvPr/>
        </p:nvGrpSpPr>
        <p:grpSpPr bwMode="auto">
          <a:xfrm>
            <a:off x="1591815" y="2685252"/>
            <a:ext cx="263128" cy="386953"/>
            <a:chOff x="3642" y="1025"/>
            <a:chExt cx="584" cy="685"/>
          </a:xfrm>
        </p:grpSpPr>
        <p:sp>
          <p:nvSpPr>
            <p:cNvPr id="25"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26" name="Oval 37"/>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27" name="Group 38"/>
          <p:cNvGrpSpPr>
            <a:grpSpLocks/>
          </p:cNvGrpSpPr>
          <p:nvPr/>
        </p:nvGrpSpPr>
        <p:grpSpPr bwMode="auto">
          <a:xfrm>
            <a:off x="1810890" y="2685252"/>
            <a:ext cx="263128" cy="386953"/>
            <a:chOff x="3642" y="1025"/>
            <a:chExt cx="584" cy="685"/>
          </a:xfrm>
        </p:grpSpPr>
        <p:sp>
          <p:nvSpPr>
            <p:cNvPr id="28"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29" name="Oval 42"/>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30" name="Group 43"/>
          <p:cNvGrpSpPr>
            <a:grpSpLocks/>
          </p:cNvGrpSpPr>
          <p:nvPr/>
        </p:nvGrpSpPr>
        <p:grpSpPr bwMode="auto">
          <a:xfrm>
            <a:off x="2029965" y="2685252"/>
            <a:ext cx="263128" cy="386953"/>
            <a:chOff x="3642" y="1025"/>
            <a:chExt cx="584" cy="685"/>
          </a:xfrm>
        </p:grpSpPr>
        <p:sp>
          <p:nvSpPr>
            <p:cNvPr id="31"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32" name="Oval 47"/>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33" name="Group 48"/>
          <p:cNvGrpSpPr>
            <a:grpSpLocks/>
          </p:cNvGrpSpPr>
          <p:nvPr/>
        </p:nvGrpSpPr>
        <p:grpSpPr bwMode="auto">
          <a:xfrm>
            <a:off x="2249040" y="2694777"/>
            <a:ext cx="263128" cy="386953"/>
            <a:chOff x="3642" y="1025"/>
            <a:chExt cx="584" cy="685"/>
          </a:xfrm>
        </p:grpSpPr>
        <p:sp>
          <p:nvSpPr>
            <p:cNvPr id="34"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35" name="Oval 52"/>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36" name="Group 53"/>
          <p:cNvGrpSpPr>
            <a:grpSpLocks/>
          </p:cNvGrpSpPr>
          <p:nvPr/>
        </p:nvGrpSpPr>
        <p:grpSpPr bwMode="auto">
          <a:xfrm>
            <a:off x="2468115" y="2694777"/>
            <a:ext cx="263128" cy="386953"/>
            <a:chOff x="3642" y="1025"/>
            <a:chExt cx="584" cy="685"/>
          </a:xfrm>
        </p:grpSpPr>
        <p:sp>
          <p:nvSpPr>
            <p:cNvPr id="37"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38" name="Oval 57"/>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39" name="Group 58"/>
          <p:cNvGrpSpPr>
            <a:grpSpLocks/>
          </p:cNvGrpSpPr>
          <p:nvPr/>
        </p:nvGrpSpPr>
        <p:grpSpPr bwMode="auto">
          <a:xfrm>
            <a:off x="2687190" y="2694777"/>
            <a:ext cx="263128" cy="386953"/>
            <a:chOff x="3642" y="1025"/>
            <a:chExt cx="584" cy="685"/>
          </a:xfrm>
        </p:grpSpPr>
        <p:sp>
          <p:nvSpPr>
            <p:cNvPr id="40"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41" name="Oval 62"/>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42" name="Group 123"/>
          <p:cNvGrpSpPr>
            <a:grpSpLocks/>
          </p:cNvGrpSpPr>
          <p:nvPr/>
        </p:nvGrpSpPr>
        <p:grpSpPr bwMode="auto">
          <a:xfrm>
            <a:off x="2906265" y="2704302"/>
            <a:ext cx="263128" cy="386953"/>
            <a:chOff x="3642" y="1025"/>
            <a:chExt cx="584" cy="685"/>
          </a:xfrm>
        </p:grpSpPr>
        <p:sp>
          <p:nvSpPr>
            <p:cNvPr id="43"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44" name="Oval 127"/>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45" name="Group 128"/>
          <p:cNvGrpSpPr>
            <a:grpSpLocks/>
          </p:cNvGrpSpPr>
          <p:nvPr/>
        </p:nvGrpSpPr>
        <p:grpSpPr bwMode="auto">
          <a:xfrm>
            <a:off x="3125340" y="2704302"/>
            <a:ext cx="263128" cy="386953"/>
            <a:chOff x="3642" y="1025"/>
            <a:chExt cx="584" cy="685"/>
          </a:xfrm>
        </p:grpSpPr>
        <p:sp>
          <p:nvSpPr>
            <p:cNvPr id="46"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47" name="Oval 132"/>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48" name="Group 133"/>
          <p:cNvGrpSpPr>
            <a:grpSpLocks/>
          </p:cNvGrpSpPr>
          <p:nvPr/>
        </p:nvGrpSpPr>
        <p:grpSpPr bwMode="auto">
          <a:xfrm>
            <a:off x="3344415" y="2704302"/>
            <a:ext cx="263128" cy="386953"/>
            <a:chOff x="3642" y="1025"/>
            <a:chExt cx="584" cy="685"/>
          </a:xfrm>
        </p:grpSpPr>
        <p:sp>
          <p:nvSpPr>
            <p:cNvPr id="49"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50" name="Oval 137"/>
            <p:cNvSpPr>
              <a:spLocks noChangeArrowheads="1"/>
            </p:cNvSpPr>
            <p:nvPr/>
          </p:nvSpPr>
          <p:spPr bwMode="auto">
            <a:xfrm>
              <a:off x="3769" y="1463"/>
              <a:ext cx="320" cy="137"/>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67" name="Group 287"/>
          <p:cNvGrpSpPr>
            <a:grpSpLocks/>
          </p:cNvGrpSpPr>
          <p:nvPr/>
        </p:nvGrpSpPr>
        <p:grpSpPr bwMode="auto">
          <a:xfrm>
            <a:off x="2062111" y="2150660"/>
            <a:ext cx="161925" cy="323850"/>
            <a:chOff x="1528" y="256"/>
            <a:chExt cx="136" cy="272"/>
          </a:xfrm>
        </p:grpSpPr>
        <p:sp>
          <p:nvSpPr>
            <p:cNvPr id="68" name="AutoShape 285"/>
            <p:cNvSpPr>
              <a:spLocks noChangeArrowheads="1"/>
            </p:cNvSpPr>
            <p:nvPr/>
          </p:nvSpPr>
          <p:spPr bwMode="auto">
            <a:xfrm>
              <a:off x="1528" y="336"/>
              <a:ext cx="72" cy="192"/>
            </a:xfrm>
            <a:prstGeom prst="star16">
              <a:avLst>
                <a:gd name="adj" fmla="val 375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69" name="Freeform 286"/>
            <p:cNvSpPr>
              <a:spLocks/>
            </p:cNvSpPr>
            <p:nvPr/>
          </p:nvSpPr>
          <p:spPr bwMode="auto">
            <a:xfrm>
              <a:off x="1553" y="256"/>
              <a:ext cx="111" cy="88"/>
            </a:xfrm>
            <a:custGeom>
              <a:avLst/>
              <a:gdLst>
                <a:gd name="T0" fmla="*/ 7 w 111"/>
                <a:gd name="T1" fmla="*/ 88 h 88"/>
                <a:gd name="T2" fmla="*/ 7 w 111"/>
                <a:gd name="T3" fmla="*/ 40 h 88"/>
                <a:gd name="T4" fmla="*/ 47 w 111"/>
                <a:gd name="T5" fmla="*/ 8 h 88"/>
                <a:gd name="T6" fmla="*/ 111 w 111"/>
                <a:gd name="T7" fmla="*/ 0 h 88"/>
              </a:gdLst>
              <a:ahLst/>
              <a:cxnLst>
                <a:cxn ang="0">
                  <a:pos x="T0" y="T1"/>
                </a:cxn>
                <a:cxn ang="0">
                  <a:pos x="T2" y="T3"/>
                </a:cxn>
                <a:cxn ang="0">
                  <a:pos x="T4" y="T5"/>
                </a:cxn>
                <a:cxn ang="0">
                  <a:pos x="T6" y="T7"/>
                </a:cxn>
              </a:cxnLst>
              <a:rect l="0" t="0" r="r" b="b"/>
              <a:pathLst>
                <a:path w="111" h="88">
                  <a:moveTo>
                    <a:pt x="7" y="88"/>
                  </a:moveTo>
                  <a:cubicBezTo>
                    <a:pt x="3" y="70"/>
                    <a:pt x="0" y="53"/>
                    <a:pt x="7" y="40"/>
                  </a:cubicBezTo>
                  <a:cubicBezTo>
                    <a:pt x="14" y="27"/>
                    <a:pt x="30" y="15"/>
                    <a:pt x="47" y="8"/>
                  </a:cubicBezTo>
                  <a:cubicBezTo>
                    <a:pt x="64" y="1"/>
                    <a:pt x="100" y="4"/>
                    <a:pt x="111" y="0"/>
                  </a:cubicBez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70" name="Group 294"/>
          <p:cNvGrpSpPr>
            <a:grpSpLocks/>
          </p:cNvGrpSpPr>
          <p:nvPr/>
        </p:nvGrpSpPr>
        <p:grpSpPr bwMode="auto">
          <a:xfrm rot="-1313708">
            <a:off x="1281061" y="2445935"/>
            <a:ext cx="161925" cy="323850"/>
            <a:chOff x="1528" y="256"/>
            <a:chExt cx="136" cy="272"/>
          </a:xfrm>
        </p:grpSpPr>
        <p:sp>
          <p:nvSpPr>
            <p:cNvPr id="71" name="AutoShape 295"/>
            <p:cNvSpPr>
              <a:spLocks noChangeArrowheads="1"/>
            </p:cNvSpPr>
            <p:nvPr/>
          </p:nvSpPr>
          <p:spPr bwMode="auto">
            <a:xfrm>
              <a:off x="1528" y="336"/>
              <a:ext cx="72" cy="192"/>
            </a:xfrm>
            <a:prstGeom prst="star16">
              <a:avLst>
                <a:gd name="adj" fmla="val 375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72" name="Freeform 296"/>
            <p:cNvSpPr>
              <a:spLocks/>
            </p:cNvSpPr>
            <p:nvPr/>
          </p:nvSpPr>
          <p:spPr bwMode="auto">
            <a:xfrm>
              <a:off x="1551" y="250"/>
              <a:ext cx="111" cy="88"/>
            </a:xfrm>
            <a:custGeom>
              <a:avLst/>
              <a:gdLst>
                <a:gd name="T0" fmla="*/ 7 w 111"/>
                <a:gd name="T1" fmla="*/ 88 h 88"/>
                <a:gd name="T2" fmla="*/ 7 w 111"/>
                <a:gd name="T3" fmla="*/ 40 h 88"/>
                <a:gd name="T4" fmla="*/ 47 w 111"/>
                <a:gd name="T5" fmla="*/ 8 h 88"/>
                <a:gd name="T6" fmla="*/ 111 w 111"/>
                <a:gd name="T7" fmla="*/ 0 h 88"/>
              </a:gdLst>
              <a:ahLst/>
              <a:cxnLst>
                <a:cxn ang="0">
                  <a:pos x="T0" y="T1"/>
                </a:cxn>
                <a:cxn ang="0">
                  <a:pos x="T2" y="T3"/>
                </a:cxn>
                <a:cxn ang="0">
                  <a:pos x="T4" y="T5"/>
                </a:cxn>
                <a:cxn ang="0">
                  <a:pos x="T6" y="T7"/>
                </a:cxn>
              </a:cxnLst>
              <a:rect l="0" t="0" r="r" b="b"/>
              <a:pathLst>
                <a:path w="111" h="88">
                  <a:moveTo>
                    <a:pt x="7" y="88"/>
                  </a:moveTo>
                  <a:cubicBezTo>
                    <a:pt x="3" y="70"/>
                    <a:pt x="0" y="53"/>
                    <a:pt x="7" y="40"/>
                  </a:cubicBezTo>
                  <a:cubicBezTo>
                    <a:pt x="14" y="27"/>
                    <a:pt x="30" y="15"/>
                    <a:pt x="47" y="8"/>
                  </a:cubicBezTo>
                  <a:cubicBezTo>
                    <a:pt x="64" y="1"/>
                    <a:pt x="100" y="4"/>
                    <a:pt x="111" y="0"/>
                  </a:cubicBez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73" name="Group 303"/>
          <p:cNvGrpSpPr>
            <a:grpSpLocks/>
          </p:cNvGrpSpPr>
          <p:nvPr/>
        </p:nvGrpSpPr>
        <p:grpSpPr bwMode="auto">
          <a:xfrm rot="1313708" flipH="1">
            <a:off x="2204986" y="2445935"/>
            <a:ext cx="161925" cy="323850"/>
            <a:chOff x="1528" y="256"/>
            <a:chExt cx="136" cy="272"/>
          </a:xfrm>
        </p:grpSpPr>
        <p:sp>
          <p:nvSpPr>
            <p:cNvPr id="74" name="AutoShape 304"/>
            <p:cNvSpPr>
              <a:spLocks noChangeArrowheads="1"/>
            </p:cNvSpPr>
            <p:nvPr/>
          </p:nvSpPr>
          <p:spPr bwMode="auto">
            <a:xfrm>
              <a:off x="1532" y="336"/>
              <a:ext cx="72" cy="192"/>
            </a:xfrm>
            <a:prstGeom prst="star16">
              <a:avLst>
                <a:gd name="adj" fmla="val 375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75" name="Freeform 305"/>
            <p:cNvSpPr>
              <a:spLocks/>
            </p:cNvSpPr>
            <p:nvPr/>
          </p:nvSpPr>
          <p:spPr bwMode="auto">
            <a:xfrm>
              <a:off x="1553" y="256"/>
              <a:ext cx="111" cy="88"/>
            </a:xfrm>
            <a:custGeom>
              <a:avLst/>
              <a:gdLst>
                <a:gd name="T0" fmla="*/ 7 w 111"/>
                <a:gd name="T1" fmla="*/ 88 h 88"/>
                <a:gd name="T2" fmla="*/ 7 w 111"/>
                <a:gd name="T3" fmla="*/ 40 h 88"/>
                <a:gd name="T4" fmla="*/ 47 w 111"/>
                <a:gd name="T5" fmla="*/ 8 h 88"/>
                <a:gd name="T6" fmla="*/ 111 w 111"/>
                <a:gd name="T7" fmla="*/ 0 h 88"/>
              </a:gdLst>
              <a:ahLst/>
              <a:cxnLst>
                <a:cxn ang="0">
                  <a:pos x="T0" y="T1"/>
                </a:cxn>
                <a:cxn ang="0">
                  <a:pos x="T2" y="T3"/>
                </a:cxn>
                <a:cxn ang="0">
                  <a:pos x="T4" y="T5"/>
                </a:cxn>
                <a:cxn ang="0">
                  <a:pos x="T6" y="T7"/>
                </a:cxn>
              </a:cxnLst>
              <a:rect l="0" t="0" r="r" b="b"/>
              <a:pathLst>
                <a:path w="111" h="88">
                  <a:moveTo>
                    <a:pt x="7" y="88"/>
                  </a:moveTo>
                  <a:cubicBezTo>
                    <a:pt x="3" y="70"/>
                    <a:pt x="0" y="53"/>
                    <a:pt x="7" y="40"/>
                  </a:cubicBezTo>
                  <a:cubicBezTo>
                    <a:pt x="14" y="27"/>
                    <a:pt x="30" y="15"/>
                    <a:pt x="47" y="8"/>
                  </a:cubicBezTo>
                  <a:cubicBezTo>
                    <a:pt x="64" y="1"/>
                    <a:pt x="100" y="4"/>
                    <a:pt x="111" y="0"/>
                  </a:cubicBezTo>
                </a:path>
              </a:pathLst>
            </a:custGeom>
            <a:noFill/>
            <a:ln w="127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sp>
        <p:nvSpPr>
          <p:cNvPr id="104" name="TextBox 103"/>
          <p:cNvSpPr txBox="1"/>
          <p:nvPr/>
        </p:nvSpPr>
        <p:spPr>
          <a:xfrm>
            <a:off x="2377461" y="2300617"/>
            <a:ext cx="567784" cy="415498"/>
          </a:xfrm>
          <a:prstGeom prst="rect">
            <a:avLst/>
          </a:prstGeom>
          <a:noFill/>
        </p:spPr>
        <p:txBody>
          <a:bodyPr wrap="none" rtlCol="0">
            <a:spAutoFit/>
          </a:bodyPr>
          <a:lstStyle/>
          <a:p>
            <a:r>
              <a:rPr lang="en-US" sz="2100" b="1" dirty="0"/>
              <a:t>LPS</a:t>
            </a:r>
          </a:p>
        </p:txBody>
      </p:sp>
      <p:sp>
        <p:nvSpPr>
          <p:cNvPr id="105" name="TextBox 104"/>
          <p:cNvSpPr txBox="1"/>
          <p:nvPr/>
        </p:nvSpPr>
        <p:spPr>
          <a:xfrm>
            <a:off x="3547675" y="2645336"/>
            <a:ext cx="699743" cy="461665"/>
          </a:xfrm>
          <a:prstGeom prst="rect">
            <a:avLst/>
          </a:prstGeom>
          <a:noFill/>
        </p:spPr>
        <p:txBody>
          <a:bodyPr wrap="none" rtlCol="0">
            <a:spAutoFit/>
          </a:bodyPr>
          <a:lstStyle/>
          <a:p>
            <a:r>
              <a:rPr lang="en-US" sz="2400" b="1" dirty="0"/>
              <a:t>IECs</a:t>
            </a:r>
          </a:p>
        </p:txBody>
      </p:sp>
      <p:sp>
        <p:nvSpPr>
          <p:cNvPr id="106" name="Curved Right Arrow 105"/>
          <p:cNvSpPr/>
          <p:nvPr/>
        </p:nvSpPr>
        <p:spPr>
          <a:xfrm rot="19980000">
            <a:off x="726420" y="3740730"/>
            <a:ext cx="482756" cy="1234891"/>
          </a:xfrm>
          <a:prstGeom prst="curvedRight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108" name="Curved Right Arrow 107"/>
          <p:cNvSpPr/>
          <p:nvPr/>
        </p:nvSpPr>
        <p:spPr>
          <a:xfrm rot="1200000">
            <a:off x="1425097" y="3503015"/>
            <a:ext cx="482756" cy="1234891"/>
          </a:xfrm>
          <a:prstGeom prst="curvedRight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grpSp>
        <p:nvGrpSpPr>
          <p:cNvPr id="89" name="Group 289"/>
          <p:cNvGrpSpPr>
            <a:grpSpLocks/>
          </p:cNvGrpSpPr>
          <p:nvPr/>
        </p:nvGrpSpPr>
        <p:grpSpPr bwMode="auto">
          <a:xfrm>
            <a:off x="1681305" y="3000539"/>
            <a:ext cx="873206" cy="800100"/>
            <a:chOff x="615" y="1382"/>
            <a:chExt cx="1290" cy="1182"/>
          </a:xfrm>
        </p:grpSpPr>
        <p:grpSp>
          <p:nvGrpSpPr>
            <p:cNvPr id="90" name="Group 273"/>
            <p:cNvGrpSpPr>
              <a:grpSpLocks/>
            </p:cNvGrpSpPr>
            <p:nvPr/>
          </p:nvGrpSpPr>
          <p:grpSpPr bwMode="auto">
            <a:xfrm>
              <a:off x="615" y="1382"/>
              <a:ext cx="1290" cy="1182"/>
              <a:chOff x="1419" y="1292"/>
              <a:chExt cx="1169" cy="1071"/>
            </a:xfrm>
          </p:grpSpPr>
          <p:sp>
            <p:nvSpPr>
              <p:cNvPr id="92" name="Freeform 274"/>
              <p:cNvSpPr>
                <a:spLocks/>
              </p:cNvSpPr>
              <p:nvPr/>
            </p:nvSpPr>
            <p:spPr bwMode="auto">
              <a:xfrm>
                <a:off x="1419" y="1292"/>
                <a:ext cx="1169" cy="1071"/>
              </a:xfrm>
              <a:custGeom>
                <a:avLst/>
                <a:gdLst>
                  <a:gd name="T0" fmla="*/ 981 w 3225"/>
                  <a:gd name="T1" fmla="*/ 404 h 3343"/>
                  <a:gd name="T2" fmla="*/ 997 w 3225"/>
                  <a:gd name="T3" fmla="*/ 572 h 3343"/>
                  <a:gd name="T4" fmla="*/ 1125 w 3225"/>
                  <a:gd name="T5" fmla="*/ 324 h 3343"/>
                  <a:gd name="T6" fmla="*/ 1229 w 3225"/>
                  <a:gd name="T7" fmla="*/ 372 h 3343"/>
                  <a:gd name="T8" fmla="*/ 1261 w 3225"/>
                  <a:gd name="T9" fmla="*/ 396 h 3343"/>
                  <a:gd name="T10" fmla="*/ 1381 w 3225"/>
                  <a:gd name="T11" fmla="*/ 220 h 3343"/>
                  <a:gd name="T12" fmla="*/ 1613 w 3225"/>
                  <a:gd name="T13" fmla="*/ 428 h 3343"/>
                  <a:gd name="T14" fmla="*/ 1693 w 3225"/>
                  <a:gd name="T15" fmla="*/ 52 h 3343"/>
                  <a:gd name="T16" fmla="*/ 1725 w 3225"/>
                  <a:gd name="T17" fmla="*/ 404 h 3343"/>
                  <a:gd name="T18" fmla="*/ 2141 w 3225"/>
                  <a:gd name="T19" fmla="*/ 140 h 3343"/>
                  <a:gd name="T20" fmla="*/ 2141 w 3225"/>
                  <a:gd name="T21" fmla="*/ 260 h 3343"/>
                  <a:gd name="T22" fmla="*/ 2253 w 3225"/>
                  <a:gd name="T23" fmla="*/ 572 h 3343"/>
                  <a:gd name="T24" fmla="*/ 2421 w 3225"/>
                  <a:gd name="T25" fmla="*/ 492 h 3343"/>
                  <a:gd name="T26" fmla="*/ 2541 w 3225"/>
                  <a:gd name="T27" fmla="*/ 780 h 3343"/>
                  <a:gd name="T28" fmla="*/ 2949 w 3225"/>
                  <a:gd name="T29" fmla="*/ 996 h 3343"/>
                  <a:gd name="T30" fmla="*/ 3029 w 3225"/>
                  <a:gd name="T31" fmla="*/ 1132 h 3343"/>
                  <a:gd name="T32" fmla="*/ 2725 w 3225"/>
                  <a:gd name="T33" fmla="*/ 732 h 3343"/>
                  <a:gd name="T34" fmla="*/ 2869 w 3225"/>
                  <a:gd name="T35" fmla="*/ 1116 h 3343"/>
                  <a:gd name="T36" fmla="*/ 2877 w 3225"/>
                  <a:gd name="T37" fmla="*/ 1212 h 3343"/>
                  <a:gd name="T38" fmla="*/ 3125 w 3225"/>
                  <a:gd name="T39" fmla="*/ 1444 h 3343"/>
                  <a:gd name="T40" fmla="*/ 2997 w 3225"/>
                  <a:gd name="T41" fmla="*/ 1668 h 3343"/>
                  <a:gd name="T42" fmla="*/ 3117 w 3225"/>
                  <a:gd name="T43" fmla="*/ 1676 h 3343"/>
                  <a:gd name="T44" fmla="*/ 3037 w 3225"/>
                  <a:gd name="T45" fmla="*/ 2044 h 3343"/>
                  <a:gd name="T46" fmla="*/ 3029 w 3225"/>
                  <a:gd name="T47" fmla="*/ 2124 h 3343"/>
                  <a:gd name="T48" fmla="*/ 2837 w 3225"/>
                  <a:gd name="T49" fmla="*/ 2380 h 3343"/>
                  <a:gd name="T50" fmla="*/ 2989 w 3225"/>
                  <a:gd name="T51" fmla="*/ 2844 h 3343"/>
                  <a:gd name="T52" fmla="*/ 2853 w 3225"/>
                  <a:gd name="T53" fmla="*/ 2476 h 3343"/>
                  <a:gd name="T54" fmla="*/ 2573 w 3225"/>
                  <a:gd name="T55" fmla="*/ 2852 h 3343"/>
                  <a:gd name="T56" fmla="*/ 2389 w 3225"/>
                  <a:gd name="T57" fmla="*/ 2868 h 3343"/>
                  <a:gd name="T58" fmla="*/ 2493 w 3225"/>
                  <a:gd name="T59" fmla="*/ 3204 h 3343"/>
                  <a:gd name="T60" fmla="*/ 2237 w 3225"/>
                  <a:gd name="T61" fmla="*/ 3028 h 3343"/>
                  <a:gd name="T62" fmla="*/ 1965 w 3225"/>
                  <a:gd name="T63" fmla="*/ 3036 h 3343"/>
                  <a:gd name="T64" fmla="*/ 1933 w 3225"/>
                  <a:gd name="T65" fmla="*/ 3044 h 3343"/>
                  <a:gd name="T66" fmla="*/ 1357 w 3225"/>
                  <a:gd name="T67" fmla="*/ 3124 h 3343"/>
                  <a:gd name="T68" fmla="*/ 1437 w 3225"/>
                  <a:gd name="T69" fmla="*/ 3044 h 3343"/>
                  <a:gd name="T70" fmla="*/ 1197 w 3225"/>
                  <a:gd name="T71" fmla="*/ 3332 h 3343"/>
                  <a:gd name="T72" fmla="*/ 1221 w 3225"/>
                  <a:gd name="T73" fmla="*/ 3012 h 3343"/>
                  <a:gd name="T74" fmla="*/ 989 w 3225"/>
                  <a:gd name="T75" fmla="*/ 3020 h 3343"/>
                  <a:gd name="T76" fmla="*/ 829 w 3225"/>
                  <a:gd name="T77" fmla="*/ 2852 h 3343"/>
                  <a:gd name="T78" fmla="*/ 573 w 3225"/>
                  <a:gd name="T79" fmla="*/ 2756 h 3343"/>
                  <a:gd name="T80" fmla="*/ 93 w 3225"/>
                  <a:gd name="T81" fmla="*/ 2644 h 3343"/>
                  <a:gd name="T82" fmla="*/ 101 w 3225"/>
                  <a:gd name="T83" fmla="*/ 2596 h 3343"/>
                  <a:gd name="T84" fmla="*/ 565 w 3225"/>
                  <a:gd name="T85" fmla="*/ 2556 h 3343"/>
                  <a:gd name="T86" fmla="*/ 325 w 3225"/>
                  <a:gd name="T87" fmla="*/ 2428 h 3343"/>
                  <a:gd name="T88" fmla="*/ 125 w 3225"/>
                  <a:gd name="T89" fmla="*/ 2156 h 3343"/>
                  <a:gd name="T90" fmla="*/ 325 w 3225"/>
                  <a:gd name="T91" fmla="*/ 2276 h 3343"/>
                  <a:gd name="T92" fmla="*/ 45 w 3225"/>
                  <a:gd name="T93" fmla="*/ 1756 h 3343"/>
                  <a:gd name="T94" fmla="*/ 221 w 3225"/>
                  <a:gd name="T95" fmla="*/ 1964 h 3343"/>
                  <a:gd name="T96" fmla="*/ 301 w 3225"/>
                  <a:gd name="T97" fmla="*/ 1388 h 3343"/>
                  <a:gd name="T98" fmla="*/ 21 w 3225"/>
                  <a:gd name="T99" fmla="*/ 1124 h 3343"/>
                  <a:gd name="T100" fmla="*/ 325 w 3225"/>
                  <a:gd name="T101" fmla="*/ 1332 h 3343"/>
                  <a:gd name="T102" fmla="*/ 301 w 3225"/>
                  <a:gd name="T103" fmla="*/ 900 h 3343"/>
                  <a:gd name="T104" fmla="*/ 461 w 3225"/>
                  <a:gd name="T105" fmla="*/ 1084 h 3343"/>
                  <a:gd name="T106" fmla="*/ 389 w 3225"/>
                  <a:gd name="T107" fmla="*/ 572 h 3343"/>
                  <a:gd name="T108" fmla="*/ 421 w 3225"/>
                  <a:gd name="T109" fmla="*/ 660 h 3343"/>
                  <a:gd name="T110" fmla="*/ 669 w 3225"/>
                  <a:gd name="T111" fmla="*/ 756 h 3343"/>
                  <a:gd name="T112" fmla="*/ 773 w 3225"/>
                  <a:gd name="T113" fmla="*/ 516 h 3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25" h="3343">
                    <a:moveTo>
                      <a:pt x="869" y="652"/>
                    </a:moveTo>
                    <a:cubicBezTo>
                      <a:pt x="881" y="633"/>
                      <a:pt x="862" y="592"/>
                      <a:pt x="869" y="564"/>
                    </a:cubicBezTo>
                    <a:cubicBezTo>
                      <a:pt x="876" y="536"/>
                      <a:pt x="898" y="511"/>
                      <a:pt x="909" y="484"/>
                    </a:cubicBezTo>
                    <a:cubicBezTo>
                      <a:pt x="920" y="457"/>
                      <a:pt x="921" y="417"/>
                      <a:pt x="933" y="404"/>
                    </a:cubicBezTo>
                    <a:cubicBezTo>
                      <a:pt x="945" y="391"/>
                      <a:pt x="978" y="395"/>
                      <a:pt x="981" y="404"/>
                    </a:cubicBezTo>
                    <a:cubicBezTo>
                      <a:pt x="984" y="413"/>
                      <a:pt x="961" y="441"/>
                      <a:pt x="949" y="460"/>
                    </a:cubicBezTo>
                    <a:cubicBezTo>
                      <a:pt x="937" y="479"/>
                      <a:pt x="916" y="498"/>
                      <a:pt x="909" y="516"/>
                    </a:cubicBezTo>
                    <a:cubicBezTo>
                      <a:pt x="902" y="534"/>
                      <a:pt x="909" y="555"/>
                      <a:pt x="909" y="572"/>
                    </a:cubicBezTo>
                    <a:cubicBezTo>
                      <a:pt x="909" y="589"/>
                      <a:pt x="894" y="620"/>
                      <a:pt x="909" y="620"/>
                    </a:cubicBezTo>
                    <a:cubicBezTo>
                      <a:pt x="924" y="620"/>
                      <a:pt x="973" y="584"/>
                      <a:pt x="997" y="572"/>
                    </a:cubicBezTo>
                    <a:cubicBezTo>
                      <a:pt x="1021" y="560"/>
                      <a:pt x="1044" y="564"/>
                      <a:pt x="1053" y="548"/>
                    </a:cubicBezTo>
                    <a:cubicBezTo>
                      <a:pt x="1062" y="532"/>
                      <a:pt x="1049" y="499"/>
                      <a:pt x="1053" y="476"/>
                    </a:cubicBezTo>
                    <a:cubicBezTo>
                      <a:pt x="1057" y="453"/>
                      <a:pt x="1073" y="437"/>
                      <a:pt x="1077" y="412"/>
                    </a:cubicBezTo>
                    <a:cubicBezTo>
                      <a:pt x="1081" y="387"/>
                      <a:pt x="1069" y="339"/>
                      <a:pt x="1077" y="324"/>
                    </a:cubicBezTo>
                    <a:cubicBezTo>
                      <a:pt x="1085" y="309"/>
                      <a:pt x="1121" y="309"/>
                      <a:pt x="1125" y="324"/>
                    </a:cubicBezTo>
                    <a:cubicBezTo>
                      <a:pt x="1129" y="339"/>
                      <a:pt x="1109" y="383"/>
                      <a:pt x="1101" y="412"/>
                    </a:cubicBezTo>
                    <a:cubicBezTo>
                      <a:pt x="1093" y="441"/>
                      <a:pt x="1064" y="487"/>
                      <a:pt x="1077" y="500"/>
                    </a:cubicBezTo>
                    <a:cubicBezTo>
                      <a:pt x="1090" y="513"/>
                      <a:pt x="1156" y="499"/>
                      <a:pt x="1181" y="492"/>
                    </a:cubicBezTo>
                    <a:cubicBezTo>
                      <a:pt x="1206" y="485"/>
                      <a:pt x="1221" y="480"/>
                      <a:pt x="1229" y="460"/>
                    </a:cubicBezTo>
                    <a:cubicBezTo>
                      <a:pt x="1237" y="440"/>
                      <a:pt x="1228" y="396"/>
                      <a:pt x="1229" y="372"/>
                    </a:cubicBezTo>
                    <a:cubicBezTo>
                      <a:pt x="1230" y="348"/>
                      <a:pt x="1226" y="340"/>
                      <a:pt x="1237" y="316"/>
                    </a:cubicBezTo>
                    <a:cubicBezTo>
                      <a:pt x="1248" y="292"/>
                      <a:pt x="1282" y="233"/>
                      <a:pt x="1293" y="228"/>
                    </a:cubicBezTo>
                    <a:cubicBezTo>
                      <a:pt x="1304" y="223"/>
                      <a:pt x="1306" y="265"/>
                      <a:pt x="1301" y="284"/>
                    </a:cubicBezTo>
                    <a:cubicBezTo>
                      <a:pt x="1296" y="303"/>
                      <a:pt x="1268" y="322"/>
                      <a:pt x="1261" y="340"/>
                    </a:cubicBezTo>
                    <a:cubicBezTo>
                      <a:pt x="1254" y="358"/>
                      <a:pt x="1260" y="379"/>
                      <a:pt x="1261" y="396"/>
                    </a:cubicBezTo>
                    <a:cubicBezTo>
                      <a:pt x="1262" y="413"/>
                      <a:pt x="1242" y="436"/>
                      <a:pt x="1269" y="444"/>
                    </a:cubicBezTo>
                    <a:cubicBezTo>
                      <a:pt x="1296" y="452"/>
                      <a:pt x="1389" y="449"/>
                      <a:pt x="1421" y="444"/>
                    </a:cubicBezTo>
                    <a:cubicBezTo>
                      <a:pt x="1453" y="439"/>
                      <a:pt x="1454" y="433"/>
                      <a:pt x="1461" y="412"/>
                    </a:cubicBezTo>
                    <a:cubicBezTo>
                      <a:pt x="1468" y="391"/>
                      <a:pt x="1474" y="348"/>
                      <a:pt x="1461" y="316"/>
                    </a:cubicBezTo>
                    <a:cubicBezTo>
                      <a:pt x="1448" y="284"/>
                      <a:pt x="1384" y="235"/>
                      <a:pt x="1381" y="220"/>
                    </a:cubicBezTo>
                    <a:cubicBezTo>
                      <a:pt x="1378" y="205"/>
                      <a:pt x="1430" y="216"/>
                      <a:pt x="1445" y="228"/>
                    </a:cubicBezTo>
                    <a:cubicBezTo>
                      <a:pt x="1460" y="240"/>
                      <a:pt x="1461" y="272"/>
                      <a:pt x="1469" y="292"/>
                    </a:cubicBezTo>
                    <a:cubicBezTo>
                      <a:pt x="1477" y="312"/>
                      <a:pt x="1489" y="331"/>
                      <a:pt x="1493" y="348"/>
                    </a:cubicBezTo>
                    <a:cubicBezTo>
                      <a:pt x="1497" y="365"/>
                      <a:pt x="1473" y="383"/>
                      <a:pt x="1493" y="396"/>
                    </a:cubicBezTo>
                    <a:cubicBezTo>
                      <a:pt x="1513" y="409"/>
                      <a:pt x="1578" y="425"/>
                      <a:pt x="1613" y="428"/>
                    </a:cubicBezTo>
                    <a:cubicBezTo>
                      <a:pt x="1648" y="431"/>
                      <a:pt x="1688" y="439"/>
                      <a:pt x="1701" y="412"/>
                    </a:cubicBezTo>
                    <a:cubicBezTo>
                      <a:pt x="1714" y="385"/>
                      <a:pt x="1709" y="329"/>
                      <a:pt x="1693" y="268"/>
                    </a:cubicBezTo>
                    <a:cubicBezTo>
                      <a:pt x="1677" y="207"/>
                      <a:pt x="1610" y="88"/>
                      <a:pt x="1605" y="44"/>
                    </a:cubicBezTo>
                    <a:cubicBezTo>
                      <a:pt x="1600" y="0"/>
                      <a:pt x="1646" y="3"/>
                      <a:pt x="1661" y="4"/>
                    </a:cubicBezTo>
                    <a:cubicBezTo>
                      <a:pt x="1676" y="5"/>
                      <a:pt x="1694" y="35"/>
                      <a:pt x="1693" y="52"/>
                    </a:cubicBezTo>
                    <a:cubicBezTo>
                      <a:pt x="1692" y="69"/>
                      <a:pt x="1650" y="88"/>
                      <a:pt x="1653" y="108"/>
                    </a:cubicBezTo>
                    <a:cubicBezTo>
                      <a:pt x="1656" y="128"/>
                      <a:pt x="1700" y="147"/>
                      <a:pt x="1709" y="172"/>
                    </a:cubicBezTo>
                    <a:cubicBezTo>
                      <a:pt x="1718" y="197"/>
                      <a:pt x="1706" y="233"/>
                      <a:pt x="1709" y="260"/>
                    </a:cubicBezTo>
                    <a:cubicBezTo>
                      <a:pt x="1712" y="287"/>
                      <a:pt x="1722" y="308"/>
                      <a:pt x="1725" y="332"/>
                    </a:cubicBezTo>
                    <a:cubicBezTo>
                      <a:pt x="1728" y="356"/>
                      <a:pt x="1706" y="388"/>
                      <a:pt x="1725" y="404"/>
                    </a:cubicBezTo>
                    <a:cubicBezTo>
                      <a:pt x="1744" y="420"/>
                      <a:pt x="1800" y="417"/>
                      <a:pt x="1837" y="428"/>
                    </a:cubicBezTo>
                    <a:cubicBezTo>
                      <a:pt x="1874" y="439"/>
                      <a:pt x="1905" y="472"/>
                      <a:pt x="1949" y="468"/>
                    </a:cubicBezTo>
                    <a:cubicBezTo>
                      <a:pt x="1993" y="464"/>
                      <a:pt x="2077" y="437"/>
                      <a:pt x="2101" y="404"/>
                    </a:cubicBezTo>
                    <a:cubicBezTo>
                      <a:pt x="2125" y="371"/>
                      <a:pt x="2086" y="312"/>
                      <a:pt x="2093" y="268"/>
                    </a:cubicBezTo>
                    <a:cubicBezTo>
                      <a:pt x="2100" y="224"/>
                      <a:pt x="2104" y="169"/>
                      <a:pt x="2141" y="140"/>
                    </a:cubicBezTo>
                    <a:cubicBezTo>
                      <a:pt x="2178" y="111"/>
                      <a:pt x="2278" y="88"/>
                      <a:pt x="2317" y="92"/>
                    </a:cubicBezTo>
                    <a:cubicBezTo>
                      <a:pt x="2356" y="96"/>
                      <a:pt x="2384" y="141"/>
                      <a:pt x="2373" y="164"/>
                    </a:cubicBezTo>
                    <a:cubicBezTo>
                      <a:pt x="2362" y="187"/>
                      <a:pt x="2288" y="221"/>
                      <a:pt x="2253" y="228"/>
                    </a:cubicBezTo>
                    <a:cubicBezTo>
                      <a:pt x="2218" y="235"/>
                      <a:pt x="2184" y="199"/>
                      <a:pt x="2165" y="204"/>
                    </a:cubicBezTo>
                    <a:cubicBezTo>
                      <a:pt x="2146" y="209"/>
                      <a:pt x="2145" y="232"/>
                      <a:pt x="2141" y="260"/>
                    </a:cubicBezTo>
                    <a:cubicBezTo>
                      <a:pt x="2137" y="288"/>
                      <a:pt x="2146" y="341"/>
                      <a:pt x="2141" y="372"/>
                    </a:cubicBezTo>
                    <a:cubicBezTo>
                      <a:pt x="2136" y="403"/>
                      <a:pt x="2118" y="423"/>
                      <a:pt x="2109" y="444"/>
                    </a:cubicBezTo>
                    <a:cubicBezTo>
                      <a:pt x="2100" y="465"/>
                      <a:pt x="2081" y="485"/>
                      <a:pt x="2085" y="500"/>
                    </a:cubicBezTo>
                    <a:cubicBezTo>
                      <a:pt x="2089" y="515"/>
                      <a:pt x="2105" y="520"/>
                      <a:pt x="2133" y="532"/>
                    </a:cubicBezTo>
                    <a:cubicBezTo>
                      <a:pt x="2161" y="544"/>
                      <a:pt x="2216" y="565"/>
                      <a:pt x="2253" y="572"/>
                    </a:cubicBezTo>
                    <a:cubicBezTo>
                      <a:pt x="2290" y="579"/>
                      <a:pt x="2330" y="593"/>
                      <a:pt x="2357" y="572"/>
                    </a:cubicBezTo>
                    <a:cubicBezTo>
                      <a:pt x="2384" y="551"/>
                      <a:pt x="2389" y="463"/>
                      <a:pt x="2413" y="444"/>
                    </a:cubicBezTo>
                    <a:cubicBezTo>
                      <a:pt x="2437" y="425"/>
                      <a:pt x="2489" y="448"/>
                      <a:pt x="2501" y="460"/>
                    </a:cubicBezTo>
                    <a:cubicBezTo>
                      <a:pt x="2513" y="472"/>
                      <a:pt x="2498" y="511"/>
                      <a:pt x="2485" y="516"/>
                    </a:cubicBezTo>
                    <a:cubicBezTo>
                      <a:pt x="2472" y="521"/>
                      <a:pt x="2434" y="488"/>
                      <a:pt x="2421" y="492"/>
                    </a:cubicBezTo>
                    <a:cubicBezTo>
                      <a:pt x="2408" y="496"/>
                      <a:pt x="2412" y="523"/>
                      <a:pt x="2405" y="540"/>
                    </a:cubicBezTo>
                    <a:cubicBezTo>
                      <a:pt x="2398" y="557"/>
                      <a:pt x="2389" y="577"/>
                      <a:pt x="2381" y="596"/>
                    </a:cubicBezTo>
                    <a:cubicBezTo>
                      <a:pt x="2373" y="615"/>
                      <a:pt x="2345" y="635"/>
                      <a:pt x="2357" y="652"/>
                    </a:cubicBezTo>
                    <a:cubicBezTo>
                      <a:pt x="2369" y="669"/>
                      <a:pt x="2422" y="679"/>
                      <a:pt x="2453" y="700"/>
                    </a:cubicBezTo>
                    <a:cubicBezTo>
                      <a:pt x="2484" y="721"/>
                      <a:pt x="2506" y="767"/>
                      <a:pt x="2541" y="780"/>
                    </a:cubicBezTo>
                    <a:cubicBezTo>
                      <a:pt x="2576" y="793"/>
                      <a:pt x="2632" y="796"/>
                      <a:pt x="2661" y="780"/>
                    </a:cubicBezTo>
                    <a:cubicBezTo>
                      <a:pt x="2690" y="764"/>
                      <a:pt x="2680" y="688"/>
                      <a:pt x="2717" y="684"/>
                    </a:cubicBezTo>
                    <a:cubicBezTo>
                      <a:pt x="2754" y="680"/>
                      <a:pt x="2848" y="733"/>
                      <a:pt x="2885" y="756"/>
                    </a:cubicBezTo>
                    <a:cubicBezTo>
                      <a:pt x="2922" y="779"/>
                      <a:pt x="2930" y="780"/>
                      <a:pt x="2941" y="820"/>
                    </a:cubicBezTo>
                    <a:cubicBezTo>
                      <a:pt x="2952" y="860"/>
                      <a:pt x="2934" y="953"/>
                      <a:pt x="2949" y="996"/>
                    </a:cubicBezTo>
                    <a:cubicBezTo>
                      <a:pt x="2964" y="1039"/>
                      <a:pt x="2996" y="1076"/>
                      <a:pt x="3029" y="1076"/>
                    </a:cubicBezTo>
                    <a:cubicBezTo>
                      <a:pt x="3062" y="1076"/>
                      <a:pt x="3128" y="999"/>
                      <a:pt x="3149" y="996"/>
                    </a:cubicBezTo>
                    <a:cubicBezTo>
                      <a:pt x="3170" y="993"/>
                      <a:pt x="3161" y="1040"/>
                      <a:pt x="3157" y="1060"/>
                    </a:cubicBezTo>
                    <a:cubicBezTo>
                      <a:pt x="3153" y="1080"/>
                      <a:pt x="3146" y="1104"/>
                      <a:pt x="3125" y="1116"/>
                    </a:cubicBezTo>
                    <a:cubicBezTo>
                      <a:pt x="3104" y="1128"/>
                      <a:pt x="3056" y="1140"/>
                      <a:pt x="3029" y="1132"/>
                    </a:cubicBezTo>
                    <a:cubicBezTo>
                      <a:pt x="3002" y="1124"/>
                      <a:pt x="2986" y="1105"/>
                      <a:pt x="2965" y="1068"/>
                    </a:cubicBezTo>
                    <a:cubicBezTo>
                      <a:pt x="2944" y="1031"/>
                      <a:pt x="2909" y="951"/>
                      <a:pt x="2901" y="908"/>
                    </a:cubicBezTo>
                    <a:cubicBezTo>
                      <a:pt x="2893" y="865"/>
                      <a:pt x="2933" y="837"/>
                      <a:pt x="2917" y="812"/>
                    </a:cubicBezTo>
                    <a:cubicBezTo>
                      <a:pt x="2901" y="787"/>
                      <a:pt x="2837" y="769"/>
                      <a:pt x="2805" y="756"/>
                    </a:cubicBezTo>
                    <a:cubicBezTo>
                      <a:pt x="2773" y="743"/>
                      <a:pt x="2746" y="720"/>
                      <a:pt x="2725" y="732"/>
                    </a:cubicBezTo>
                    <a:cubicBezTo>
                      <a:pt x="2704" y="744"/>
                      <a:pt x="2694" y="807"/>
                      <a:pt x="2677" y="828"/>
                    </a:cubicBezTo>
                    <a:cubicBezTo>
                      <a:pt x="2660" y="849"/>
                      <a:pt x="2612" y="833"/>
                      <a:pt x="2621" y="860"/>
                    </a:cubicBezTo>
                    <a:cubicBezTo>
                      <a:pt x="2630" y="887"/>
                      <a:pt x="2700" y="944"/>
                      <a:pt x="2733" y="988"/>
                    </a:cubicBezTo>
                    <a:cubicBezTo>
                      <a:pt x="2766" y="1032"/>
                      <a:pt x="2798" y="1103"/>
                      <a:pt x="2821" y="1124"/>
                    </a:cubicBezTo>
                    <a:cubicBezTo>
                      <a:pt x="2844" y="1145"/>
                      <a:pt x="2850" y="1117"/>
                      <a:pt x="2869" y="1116"/>
                    </a:cubicBezTo>
                    <a:cubicBezTo>
                      <a:pt x="2888" y="1115"/>
                      <a:pt x="2916" y="1111"/>
                      <a:pt x="2933" y="1116"/>
                    </a:cubicBezTo>
                    <a:cubicBezTo>
                      <a:pt x="2950" y="1121"/>
                      <a:pt x="2970" y="1136"/>
                      <a:pt x="2973" y="1148"/>
                    </a:cubicBezTo>
                    <a:cubicBezTo>
                      <a:pt x="2976" y="1160"/>
                      <a:pt x="2961" y="1188"/>
                      <a:pt x="2949" y="1188"/>
                    </a:cubicBezTo>
                    <a:cubicBezTo>
                      <a:pt x="2937" y="1188"/>
                      <a:pt x="2913" y="1144"/>
                      <a:pt x="2901" y="1148"/>
                    </a:cubicBezTo>
                    <a:cubicBezTo>
                      <a:pt x="2889" y="1152"/>
                      <a:pt x="2874" y="1187"/>
                      <a:pt x="2877" y="1212"/>
                    </a:cubicBezTo>
                    <a:cubicBezTo>
                      <a:pt x="2880" y="1237"/>
                      <a:pt x="2902" y="1269"/>
                      <a:pt x="2917" y="1300"/>
                    </a:cubicBezTo>
                    <a:cubicBezTo>
                      <a:pt x="2932" y="1331"/>
                      <a:pt x="2942" y="1385"/>
                      <a:pt x="2965" y="1396"/>
                    </a:cubicBezTo>
                    <a:cubicBezTo>
                      <a:pt x="2988" y="1407"/>
                      <a:pt x="3012" y="1367"/>
                      <a:pt x="3053" y="1364"/>
                    </a:cubicBezTo>
                    <a:cubicBezTo>
                      <a:pt x="3094" y="1361"/>
                      <a:pt x="3201" y="1367"/>
                      <a:pt x="3213" y="1380"/>
                    </a:cubicBezTo>
                    <a:cubicBezTo>
                      <a:pt x="3225" y="1393"/>
                      <a:pt x="3148" y="1441"/>
                      <a:pt x="3125" y="1444"/>
                    </a:cubicBezTo>
                    <a:cubicBezTo>
                      <a:pt x="3102" y="1447"/>
                      <a:pt x="3093" y="1404"/>
                      <a:pt x="3077" y="1396"/>
                    </a:cubicBezTo>
                    <a:cubicBezTo>
                      <a:pt x="3061" y="1388"/>
                      <a:pt x="3046" y="1385"/>
                      <a:pt x="3029" y="1396"/>
                    </a:cubicBezTo>
                    <a:cubicBezTo>
                      <a:pt x="3012" y="1407"/>
                      <a:pt x="2982" y="1428"/>
                      <a:pt x="2973" y="1460"/>
                    </a:cubicBezTo>
                    <a:cubicBezTo>
                      <a:pt x="2964" y="1492"/>
                      <a:pt x="2969" y="1553"/>
                      <a:pt x="2973" y="1588"/>
                    </a:cubicBezTo>
                    <a:cubicBezTo>
                      <a:pt x="2977" y="1623"/>
                      <a:pt x="2973" y="1656"/>
                      <a:pt x="2997" y="1668"/>
                    </a:cubicBezTo>
                    <a:cubicBezTo>
                      <a:pt x="3021" y="1680"/>
                      <a:pt x="3085" y="1651"/>
                      <a:pt x="3117" y="1660"/>
                    </a:cubicBezTo>
                    <a:cubicBezTo>
                      <a:pt x="3149" y="1669"/>
                      <a:pt x="3182" y="1707"/>
                      <a:pt x="3189" y="1724"/>
                    </a:cubicBezTo>
                    <a:cubicBezTo>
                      <a:pt x="3196" y="1741"/>
                      <a:pt x="3165" y="1765"/>
                      <a:pt x="3157" y="1764"/>
                    </a:cubicBezTo>
                    <a:cubicBezTo>
                      <a:pt x="3149" y="1763"/>
                      <a:pt x="3148" y="1731"/>
                      <a:pt x="3141" y="1716"/>
                    </a:cubicBezTo>
                    <a:cubicBezTo>
                      <a:pt x="3134" y="1701"/>
                      <a:pt x="3132" y="1681"/>
                      <a:pt x="3117" y="1676"/>
                    </a:cubicBezTo>
                    <a:cubicBezTo>
                      <a:pt x="3102" y="1671"/>
                      <a:pt x="3073" y="1680"/>
                      <a:pt x="3053" y="1684"/>
                    </a:cubicBezTo>
                    <a:cubicBezTo>
                      <a:pt x="3033" y="1688"/>
                      <a:pt x="3008" y="1681"/>
                      <a:pt x="2997" y="1700"/>
                    </a:cubicBezTo>
                    <a:cubicBezTo>
                      <a:pt x="2986" y="1719"/>
                      <a:pt x="2992" y="1753"/>
                      <a:pt x="2989" y="1796"/>
                    </a:cubicBezTo>
                    <a:cubicBezTo>
                      <a:pt x="2986" y="1839"/>
                      <a:pt x="2973" y="1915"/>
                      <a:pt x="2981" y="1956"/>
                    </a:cubicBezTo>
                    <a:cubicBezTo>
                      <a:pt x="2989" y="1997"/>
                      <a:pt x="3026" y="2007"/>
                      <a:pt x="3037" y="2044"/>
                    </a:cubicBezTo>
                    <a:cubicBezTo>
                      <a:pt x="3048" y="2081"/>
                      <a:pt x="3053" y="2136"/>
                      <a:pt x="3045" y="2180"/>
                    </a:cubicBezTo>
                    <a:cubicBezTo>
                      <a:pt x="3037" y="2224"/>
                      <a:pt x="3005" y="2292"/>
                      <a:pt x="2989" y="2308"/>
                    </a:cubicBezTo>
                    <a:cubicBezTo>
                      <a:pt x="2973" y="2324"/>
                      <a:pt x="2945" y="2291"/>
                      <a:pt x="2949" y="2276"/>
                    </a:cubicBezTo>
                    <a:cubicBezTo>
                      <a:pt x="2953" y="2261"/>
                      <a:pt x="3000" y="2245"/>
                      <a:pt x="3013" y="2220"/>
                    </a:cubicBezTo>
                    <a:cubicBezTo>
                      <a:pt x="3026" y="2195"/>
                      <a:pt x="3029" y="2152"/>
                      <a:pt x="3029" y="2124"/>
                    </a:cubicBezTo>
                    <a:cubicBezTo>
                      <a:pt x="3029" y="2096"/>
                      <a:pt x="3024" y="2071"/>
                      <a:pt x="3013" y="2052"/>
                    </a:cubicBezTo>
                    <a:cubicBezTo>
                      <a:pt x="3002" y="2033"/>
                      <a:pt x="2978" y="1992"/>
                      <a:pt x="2965" y="2012"/>
                    </a:cubicBezTo>
                    <a:cubicBezTo>
                      <a:pt x="2952" y="2032"/>
                      <a:pt x="2948" y="2127"/>
                      <a:pt x="2933" y="2172"/>
                    </a:cubicBezTo>
                    <a:cubicBezTo>
                      <a:pt x="2918" y="2217"/>
                      <a:pt x="2893" y="2249"/>
                      <a:pt x="2877" y="2284"/>
                    </a:cubicBezTo>
                    <a:cubicBezTo>
                      <a:pt x="2861" y="2319"/>
                      <a:pt x="2834" y="2349"/>
                      <a:pt x="2837" y="2380"/>
                    </a:cubicBezTo>
                    <a:cubicBezTo>
                      <a:pt x="2840" y="2411"/>
                      <a:pt x="2853" y="2393"/>
                      <a:pt x="2893" y="2468"/>
                    </a:cubicBezTo>
                    <a:cubicBezTo>
                      <a:pt x="2933" y="2543"/>
                      <a:pt x="3065" y="2753"/>
                      <a:pt x="3077" y="2828"/>
                    </a:cubicBezTo>
                    <a:cubicBezTo>
                      <a:pt x="3089" y="2903"/>
                      <a:pt x="2993" y="2919"/>
                      <a:pt x="2965" y="2916"/>
                    </a:cubicBezTo>
                    <a:cubicBezTo>
                      <a:pt x="2937" y="2913"/>
                      <a:pt x="2905" y="2824"/>
                      <a:pt x="2909" y="2812"/>
                    </a:cubicBezTo>
                    <a:cubicBezTo>
                      <a:pt x="2913" y="2800"/>
                      <a:pt x="2968" y="2837"/>
                      <a:pt x="2989" y="2844"/>
                    </a:cubicBezTo>
                    <a:cubicBezTo>
                      <a:pt x="3010" y="2851"/>
                      <a:pt x="3032" y="2869"/>
                      <a:pt x="3037" y="2852"/>
                    </a:cubicBezTo>
                    <a:cubicBezTo>
                      <a:pt x="3042" y="2835"/>
                      <a:pt x="3034" y="2773"/>
                      <a:pt x="3021" y="2740"/>
                    </a:cubicBezTo>
                    <a:cubicBezTo>
                      <a:pt x="3008" y="2707"/>
                      <a:pt x="2977" y="2687"/>
                      <a:pt x="2957" y="2652"/>
                    </a:cubicBezTo>
                    <a:cubicBezTo>
                      <a:pt x="2937" y="2617"/>
                      <a:pt x="2918" y="2561"/>
                      <a:pt x="2901" y="2532"/>
                    </a:cubicBezTo>
                    <a:cubicBezTo>
                      <a:pt x="2884" y="2503"/>
                      <a:pt x="2870" y="2496"/>
                      <a:pt x="2853" y="2476"/>
                    </a:cubicBezTo>
                    <a:cubicBezTo>
                      <a:pt x="2836" y="2456"/>
                      <a:pt x="2822" y="2395"/>
                      <a:pt x="2797" y="2412"/>
                    </a:cubicBezTo>
                    <a:cubicBezTo>
                      <a:pt x="2772" y="2429"/>
                      <a:pt x="2728" y="2541"/>
                      <a:pt x="2701" y="2580"/>
                    </a:cubicBezTo>
                    <a:cubicBezTo>
                      <a:pt x="2674" y="2619"/>
                      <a:pt x="2648" y="2617"/>
                      <a:pt x="2637" y="2644"/>
                    </a:cubicBezTo>
                    <a:cubicBezTo>
                      <a:pt x="2626" y="2671"/>
                      <a:pt x="2648" y="2705"/>
                      <a:pt x="2637" y="2740"/>
                    </a:cubicBezTo>
                    <a:cubicBezTo>
                      <a:pt x="2626" y="2775"/>
                      <a:pt x="2590" y="2839"/>
                      <a:pt x="2573" y="2852"/>
                    </a:cubicBezTo>
                    <a:cubicBezTo>
                      <a:pt x="2556" y="2865"/>
                      <a:pt x="2534" y="2832"/>
                      <a:pt x="2533" y="2820"/>
                    </a:cubicBezTo>
                    <a:cubicBezTo>
                      <a:pt x="2532" y="2808"/>
                      <a:pt x="2552" y="2800"/>
                      <a:pt x="2565" y="2780"/>
                    </a:cubicBezTo>
                    <a:cubicBezTo>
                      <a:pt x="2578" y="2760"/>
                      <a:pt x="2630" y="2697"/>
                      <a:pt x="2613" y="2700"/>
                    </a:cubicBezTo>
                    <a:cubicBezTo>
                      <a:pt x="2596" y="2703"/>
                      <a:pt x="2498" y="2768"/>
                      <a:pt x="2461" y="2796"/>
                    </a:cubicBezTo>
                    <a:cubicBezTo>
                      <a:pt x="2424" y="2824"/>
                      <a:pt x="2401" y="2836"/>
                      <a:pt x="2389" y="2868"/>
                    </a:cubicBezTo>
                    <a:cubicBezTo>
                      <a:pt x="2377" y="2900"/>
                      <a:pt x="2370" y="2940"/>
                      <a:pt x="2389" y="2988"/>
                    </a:cubicBezTo>
                    <a:cubicBezTo>
                      <a:pt x="2408" y="3036"/>
                      <a:pt x="2468" y="3136"/>
                      <a:pt x="2501" y="3156"/>
                    </a:cubicBezTo>
                    <a:cubicBezTo>
                      <a:pt x="2534" y="3176"/>
                      <a:pt x="2578" y="3105"/>
                      <a:pt x="2589" y="3108"/>
                    </a:cubicBezTo>
                    <a:cubicBezTo>
                      <a:pt x="2600" y="3111"/>
                      <a:pt x="2581" y="3156"/>
                      <a:pt x="2565" y="3172"/>
                    </a:cubicBezTo>
                    <a:cubicBezTo>
                      <a:pt x="2549" y="3188"/>
                      <a:pt x="2518" y="3215"/>
                      <a:pt x="2493" y="3204"/>
                    </a:cubicBezTo>
                    <a:cubicBezTo>
                      <a:pt x="2468" y="3193"/>
                      <a:pt x="2436" y="3143"/>
                      <a:pt x="2413" y="3108"/>
                    </a:cubicBezTo>
                    <a:cubicBezTo>
                      <a:pt x="2390" y="3073"/>
                      <a:pt x="2368" y="3034"/>
                      <a:pt x="2357" y="2996"/>
                    </a:cubicBezTo>
                    <a:cubicBezTo>
                      <a:pt x="2346" y="2958"/>
                      <a:pt x="2373" y="2887"/>
                      <a:pt x="2349" y="2876"/>
                    </a:cubicBezTo>
                    <a:cubicBezTo>
                      <a:pt x="2325" y="2865"/>
                      <a:pt x="2232" y="2907"/>
                      <a:pt x="2213" y="2932"/>
                    </a:cubicBezTo>
                    <a:cubicBezTo>
                      <a:pt x="2194" y="2957"/>
                      <a:pt x="2245" y="3000"/>
                      <a:pt x="2237" y="3028"/>
                    </a:cubicBezTo>
                    <a:cubicBezTo>
                      <a:pt x="2229" y="3056"/>
                      <a:pt x="2172" y="3101"/>
                      <a:pt x="2165" y="3100"/>
                    </a:cubicBezTo>
                    <a:cubicBezTo>
                      <a:pt x="2158" y="3099"/>
                      <a:pt x="2192" y="3041"/>
                      <a:pt x="2197" y="3020"/>
                    </a:cubicBezTo>
                    <a:cubicBezTo>
                      <a:pt x="2202" y="2999"/>
                      <a:pt x="2224" y="2976"/>
                      <a:pt x="2197" y="2972"/>
                    </a:cubicBezTo>
                    <a:cubicBezTo>
                      <a:pt x="2170" y="2968"/>
                      <a:pt x="2075" y="2985"/>
                      <a:pt x="2037" y="2996"/>
                    </a:cubicBezTo>
                    <a:cubicBezTo>
                      <a:pt x="1999" y="3007"/>
                      <a:pt x="1978" y="3008"/>
                      <a:pt x="1965" y="3036"/>
                    </a:cubicBezTo>
                    <a:cubicBezTo>
                      <a:pt x="1952" y="3064"/>
                      <a:pt x="1974" y="3137"/>
                      <a:pt x="1957" y="3164"/>
                    </a:cubicBezTo>
                    <a:cubicBezTo>
                      <a:pt x="1940" y="3191"/>
                      <a:pt x="1869" y="3199"/>
                      <a:pt x="1861" y="3196"/>
                    </a:cubicBezTo>
                    <a:cubicBezTo>
                      <a:pt x="1853" y="3193"/>
                      <a:pt x="1897" y="3164"/>
                      <a:pt x="1909" y="3148"/>
                    </a:cubicBezTo>
                    <a:cubicBezTo>
                      <a:pt x="1921" y="3132"/>
                      <a:pt x="1929" y="3117"/>
                      <a:pt x="1933" y="3100"/>
                    </a:cubicBezTo>
                    <a:cubicBezTo>
                      <a:pt x="1937" y="3083"/>
                      <a:pt x="1964" y="3052"/>
                      <a:pt x="1933" y="3044"/>
                    </a:cubicBezTo>
                    <a:cubicBezTo>
                      <a:pt x="1902" y="3036"/>
                      <a:pt x="1797" y="3043"/>
                      <a:pt x="1749" y="3052"/>
                    </a:cubicBezTo>
                    <a:cubicBezTo>
                      <a:pt x="1701" y="3061"/>
                      <a:pt x="1677" y="3077"/>
                      <a:pt x="1645" y="3100"/>
                    </a:cubicBezTo>
                    <a:cubicBezTo>
                      <a:pt x="1613" y="3123"/>
                      <a:pt x="1602" y="3173"/>
                      <a:pt x="1557" y="3188"/>
                    </a:cubicBezTo>
                    <a:cubicBezTo>
                      <a:pt x="1512" y="3203"/>
                      <a:pt x="1406" y="3199"/>
                      <a:pt x="1373" y="3188"/>
                    </a:cubicBezTo>
                    <a:cubicBezTo>
                      <a:pt x="1340" y="3177"/>
                      <a:pt x="1349" y="3131"/>
                      <a:pt x="1357" y="3124"/>
                    </a:cubicBezTo>
                    <a:cubicBezTo>
                      <a:pt x="1365" y="3117"/>
                      <a:pt x="1396" y="3143"/>
                      <a:pt x="1421" y="3148"/>
                    </a:cubicBezTo>
                    <a:cubicBezTo>
                      <a:pt x="1446" y="3153"/>
                      <a:pt x="1484" y="3160"/>
                      <a:pt x="1509" y="3156"/>
                    </a:cubicBezTo>
                    <a:cubicBezTo>
                      <a:pt x="1534" y="3152"/>
                      <a:pt x="1557" y="3137"/>
                      <a:pt x="1573" y="3124"/>
                    </a:cubicBezTo>
                    <a:cubicBezTo>
                      <a:pt x="1589" y="3111"/>
                      <a:pt x="1628" y="3089"/>
                      <a:pt x="1605" y="3076"/>
                    </a:cubicBezTo>
                    <a:cubicBezTo>
                      <a:pt x="1582" y="3063"/>
                      <a:pt x="1490" y="3051"/>
                      <a:pt x="1437" y="3044"/>
                    </a:cubicBezTo>
                    <a:cubicBezTo>
                      <a:pt x="1384" y="3037"/>
                      <a:pt x="1328" y="3024"/>
                      <a:pt x="1285" y="3036"/>
                    </a:cubicBezTo>
                    <a:cubicBezTo>
                      <a:pt x="1242" y="3048"/>
                      <a:pt x="1188" y="3087"/>
                      <a:pt x="1181" y="3116"/>
                    </a:cubicBezTo>
                    <a:cubicBezTo>
                      <a:pt x="1174" y="3145"/>
                      <a:pt x="1234" y="3180"/>
                      <a:pt x="1245" y="3212"/>
                    </a:cubicBezTo>
                    <a:cubicBezTo>
                      <a:pt x="1256" y="3244"/>
                      <a:pt x="1253" y="3288"/>
                      <a:pt x="1245" y="3308"/>
                    </a:cubicBezTo>
                    <a:cubicBezTo>
                      <a:pt x="1237" y="3328"/>
                      <a:pt x="1205" y="3343"/>
                      <a:pt x="1197" y="3332"/>
                    </a:cubicBezTo>
                    <a:cubicBezTo>
                      <a:pt x="1189" y="3321"/>
                      <a:pt x="1201" y="3271"/>
                      <a:pt x="1197" y="3244"/>
                    </a:cubicBezTo>
                    <a:cubicBezTo>
                      <a:pt x="1193" y="3217"/>
                      <a:pt x="1184" y="3196"/>
                      <a:pt x="1173" y="3172"/>
                    </a:cubicBezTo>
                    <a:cubicBezTo>
                      <a:pt x="1162" y="3148"/>
                      <a:pt x="1132" y="3123"/>
                      <a:pt x="1133" y="3100"/>
                    </a:cubicBezTo>
                    <a:cubicBezTo>
                      <a:pt x="1134" y="3077"/>
                      <a:pt x="1166" y="3051"/>
                      <a:pt x="1181" y="3036"/>
                    </a:cubicBezTo>
                    <a:cubicBezTo>
                      <a:pt x="1196" y="3021"/>
                      <a:pt x="1247" y="3028"/>
                      <a:pt x="1221" y="3012"/>
                    </a:cubicBezTo>
                    <a:cubicBezTo>
                      <a:pt x="1195" y="2996"/>
                      <a:pt x="1080" y="2967"/>
                      <a:pt x="1021" y="2940"/>
                    </a:cubicBezTo>
                    <a:cubicBezTo>
                      <a:pt x="962" y="2913"/>
                      <a:pt x="889" y="2857"/>
                      <a:pt x="869" y="2852"/>
                    </a:cubicBezTo>
                    <a:cubicBezTo>
                      <a:pt x="849" y="2847"/>
                      <a:pt x="896" y="2877"/>
                      <a:pt x="901" y="2908"/>
                    </a:cubicBezTo>
                    <a:cubicBezTo>
                      <a:pt x="906" y="2939"/>
                      <a:pt x="886" y="3017"/>
                      <a:pt x="901" y="3036"/>
                    </a:cubicBezTo>
                    <a:cubicBezTo>
                      <a:pt x="916" y="3055"/>
                      <a:pt x="981" y="3011"/>
                      <a:pt x="989" y="3020"/>
                    </a:cubicBezTo>
                    <a:cubicBezTo>
                      <a:pt x="997" y="3029"/>
                      <a:pt x="969" y="3087"/>
                      <a:pt x="949" y="3092"/>
                    </a:cubicBezTo>
                    <a:cubicBezTo>
                      <a:pt x="929" y="3097"/>
                      <a:pt x="885" y="3068"/>
                      <a:pt x="869" y="3052"/>
                    </a:cubicBezTo>
                    <a:cubicBezTo>
                      <a:pt x="853" y="3036"/>
                      <a:pt x="854" y="3020"/>
                      <a:pt x="853" y="2996"/>
                    </a:cubicBezTo>
                    <a:cubicBezTo>
                      <a:pt x="852" y="2972"/>
                      <a:pt x="865" y="2932"/>
                      <a:pt x="861" y="2908"/>
                    </a:cubicBezTo>
                    <a:cubicBezTo>
                      <a:pt x="857" y="2884"/>
                      <a:pt x="852" y="2880"/>
                      <a:pt x="829" y="2852"/>
                    </a:cubicBezTo>
                    <a:cubicBezTo>
                      <a:pt x="806" y="2824"/>
                      <a:pt x="756" y="2752"/>
                      <a:pt x="725" y="2740"/>
                    </a:cubicBezTo>
                    <a:cubicBezTo>
                      <a:pt x="694" y="2728"/>
                      <a:pt x="686" y="2773"/>
                      <a:pt x="645" y="2780"/>
                    </a:cubicBezTo>
                    <a:cubicBezTo>
                      <a:pt x="604" y="2787"/>
                      <a:pt x="505" y="2791"/>
                      <a:pt x="477" y="2780"/>
                    </a:cubicBezTo>
                    <a:cubicBezTo>
                      <a:pt x="449" y="2769"/>
                      <a:pt x="461" y="2720"/>
                      <a:pt x="477" y="2716"/>
                    </a:cubicBezTo>
                    <a:cubicBezTo>
                      <a:pt x="493" y="2712"/>
                      <a:pt x="548" y="2749"/>
                      <a:pt x="573" y="2756"/>
                    </a:cubicBezTo>
                    <a:cubicBezTo>
                      <a:pt x="598" y="2763"/>
                      <a:pt x="613" y="2763"/>
                      <a:pt x="629" y="2756"/>
                    </a:cubicBezTo>
                    <a:cubicBezTo>
                      <a:pt x="645" y="2749"/>
                      <a:pt x="680" y="2741"/>
                      <a:pt x="669" y="2716"/>
                    </a:cubicBezTo>
                    <a:cubicBezTo>
                      <a:pt x="658" y="2691"/>
                      <a:pt x="608" y="2620"/>
                      <a:pt x="565" y="2604"/>
                    </a:cubicBezTo>
                    <a:cubicBezTo>
                      <a:pt x="522" y="2588"/>
                      <a:pt x="492" y="2613"/>
                      <a:pt x="413" y="2620"/>
                    </a:cubicBezTo>
                    <a:cubicBezTo>
                      <a:pt x="334" y="2627"/>
                      <a:pt x="146" y="2657"/>
                      <a:pt x="93" y="2644"/>
                    </a:cubicBezTo>
                    <a:cubicBezTo>
                      <a:pt x="40" y="2631"/>
                      <a:pt x="93" y="2581"/>
                      <a:pt x="93" y="2540"/>
                    </a:cubicBezTo>
                    <a:cubicBezTo>
                      <a:pt x="93" y="2499"/>
                      <a:pt x="86" y="2411"/>
                      <a:pt x="93" y="2396"/>
                    </a:cubicBezTo>
                    <a:cubicBezTo>
                      <a:pt x="100" y="2381"/>
                      <a:pt x="126" y="2428"/>
                      <a:pt x="133" y="2452"/>
                    </a:cubicBezTo>
                    <a:cubicBezTo>
                      <a:pt x="140" y="2476"/>
                      <a:pt x="138" y="2516"/>
                      <a:pt x="133" y="2540"/>
                    </a:cubicBezTo>
                    <a:cubicBezTo>
                      <a:pt x="128" y="2564"/>
                      <a:pt x="84" y="2581"/>
                      <a:pt x="101" y="2596"/>
                    </a:cubicBezTo>
                    <a:cubicBezTo>
                      <a:pt x="118" y="2611"/>
                      <a:pt x="197" y="2627"/>
                      <a:pt x="237" y="2628"/>
                    </a:cubicBezTo>
                    <a:cubicBezTo>
                      <a:pt x="277" y="2629"/>
                      <a:pt x="308" y="2615"/>
                      <a:pt x="341" y="2604"/>
                    </a:cubicBezTo>
                    <a:cubicBezTo>
                      <a:pt x="374" y="2593"/>
                      <a:pt x="408" y="2571"/>
                      <a:pt x="437" y="2564"/>
                    </a:cubicBezTo>
                    <a:cubicBezTo>
                      <a:pt x="466" y="2557"/>
                      <a:pt x="496" y="2565"/>
                      <a:pt x="517" y="2564"/>
                    </a:cubicBezTo>
                    <a:cubicBezTo>
                      <a:pt x="538" y="2563"/>
                      <a:pt x="576" y="2576"/>
                      <a:pt x="565" y="2556"/>
                    </a:cubicBezTo>
                    <a:cubicBezTo>
                      <a:pt x="554" y="2536"/>
                      <a:pt x="482" y="2467"/>
                      <a:pt x="453" y="2444"/>
                    </a:cubicBezTo>
                    <a:cubicBezTo>
                      <a:pt x="424" y="2421"/>
                      <a:pt x="414" y="2415"/>
                      <a:pt x="389" y="2420"/>
                    </a:cubicBezTo>
                    <a:cubicBezTo>
                      <a:pt x="364" y="2425"/>
                      <a:pt x="322" y="2475"/>
                      <a:pt x="301" y="2476"/>
                    </a:cubicBezTo>
                    <a:cubicBezTo>
                      <a:pt x="280" y="2477"/>
                      <a:pt x="257" y="2436"/>
                      <a:pt x="261" y="2428"/>
                    </a:cubicBezTo>
                    <a:cubicBezTo>
                      <a:pt x="265" y="2420"/>
                      <a:pt x="308" y="2433"/>
                      <a:pt x="325" y="2428"/>
                    </a:cubicBezTo>
                    <a:cubicBezTo>
                      <a:pt x="342" y="2423"/>
                      <a:pt x="353" y="2408"/>
                      <a:pt x="365" y="2396"/>
                    </a:cubicBezTo>
                    <a:cubicBezTo>
                      <a:pt x="377" y="2384"/>
                      <a:pt x="398" y="2373"/>
                      <a:pt x="397" y="2356"/>
                    </a:cubicBezTo>
                    <a:cubicBezTo>
                      <a:pt x="396" y="2339"/>
                      <a:pt x="392" y="2305"/>
                      <a:pt x="357" y="2292"/>
                    </a:cubicBezTo>
                    <a:cubicBezTo>
                      <a:pt x="322" y="2279"/>
                      <a:pt x="228" y="2299"/>
                      <a:pt x="189" y="2276"/>
                    </a:cubicBezTo>
                    <a:cubicBezTo>
                      <a:pt x="150" y="2253"/>
                      <a:pt x="133" y="2184"/>
                      <a:pt x="125" y="2156"/>
                    </a:cubicBezTo>
                    <a:cubicBezTo>
                      <a:pt x="117" y="2128"/>
                      <a:pt x="132" y="2104"/>
                      <a:pt x="141" y="2108"/>
                    </a:cubicBezTo>
                    <a:cubicBezTo>
                      <a:pt x="150" y="2112"/>
                      <a:pt x="173" y="2156"/>
                      <a:pt x="181" y="2180"/>
                    </a:cubicBezTo>
                    <a:cubicBezTo>
                      <a:pt x="189" y="2204"/>
                      <a:pt x="178" y="2235"/>
                      <a:pt x="189" y="2252"/>
                    </a:cubicBezTo>
                    <a:cubicBezTo>
                      <a:pt x="200" y="2269"/>
                      <a:pt x="222" y="2280"/>
                      <a:pt x="245" y="2284"/>
                    </a:cubicBezTo>
                    <a:cubicBezTo>
                      <a:pt x="268" y="2288"/>
                      <a:pt x="309" y="2289"/>
                      <a:pt x="325" y="2276"/>
                    </a:cubicBezTo>
                    <a:cubicBezTo>
                      <a:pt x="341" y="2263"/>
                      <a:pt x="348" y="2237"/>
                      <a:pt x="341" y="2204"/>
                    </a:cubicBezTo>
                    <a:cubicBezTo>
                      <a:pt x="334" y="2171"/>
                      <a:pt x="305" y="2112"/>
                      <a:pt x="285" y="2076"/>
                    </a:cubicBezTo>
                    <a:cubicBezTo>
                      <a:pt x="265" y="2040"/>
                      <a:pt x="242" y="2005"/>
                      <a:pt x="221" y="1988"/>
                    </a:cubicBezTo>
                    <a:cubicBezTo>
                      <a:pt x="200" y="1971"/>
                      <a:pt x="186" y="2011"/>
                      <a:pt x="157" y="1972"/>
                    </a:cubicBezTo>
                    <a:cubicBezTo>
                      <a:pt x="128" y="1933"/>
                      <a:pt x="56" y="1820"/>
                      <a:pt x="45" y="1756"/>
                    </a:cubicBezTo>
                    <a:cubicBezTo>
                      <a:pt x="34" y="1692"/>
                      <a:pt x="85" y="1599"/>
                      <a:pt x="93" y="1588"/>
                    </a:cubicBezTo>
                    <a:cubicBezTo>
                      <a:pt x="101" y="1577"/>
                      <a:pt x="93" y="1659"/>
                      <a:pt x="93" y="1692"/>
                    </a:cubicBezTo>
                    <a:cubicBezTo>
                      <a:pt x="93" y="1725"/>
                      <a:pt x="82" y="1753"/>
                      <a:pt x="93" y="1788"/>
                    </a:cubicBezTo>
                    <a:cubicBezTo>
                      <a:pt x="104" y="1823"/>
                      <a:pt x="136" y="1871"/>
                      <a:pt x="157" y="1900"/>
                    </a:cubicBezTo>
                    <a:cubicBezTo>
                      <a:pt x="178" y="1929"/>
                      <a:pt x="202" y="1961"/>
                      <a:pt x="221" y="1964"/>
                    </a:cubicBezTo>
                    <a:cubicBezTo>
                      <a:pt x="240" y="1967"/>
                      <a:pt x="266" y="1952"/>
                      <a:pt x="269" y="1916"/>
                    </a:cubicBezTo>
                    <a:cubicBezTo>
                      <a:pt x="272" y="1880"/>
                      <a:pt x="248" y="1815"/>
                      <a:pt x="237" y="1748"/>
                    </a:cubicBezTo>
                    <a:cubicBezTo>
                      <a:pt x="226" y="1681"/>
                      <a:pt x="200" y="1563"/>
                      <a:pt x="205" y="1516"/>
                    </a:cubicBezTo>
                    <a:cubicBezTo>
                      <a:pt x="210" y="1469"/>
                      <a:pt x="253" y="1489"/>
                      <a:pt x="269" y="1468"/>
                    </a:cubicBezTo>
                    <a:cubicBezTo>
                      <a:pt x="285" y="1447"/>
                      <a:pt x="313" y="1433"/>
                      <a:pt x="301" y="1388"/>
                    </a:cubicBezTo>
                    <a:cubicBezTo>
                      <a:pt x="289" y="1343"/>
                      <a:pt x="230" y="1240"/>
                      <a:pt x="197" y="1196"/>
                    </a:cubicBezTo>
                    <a:cubicBezTo>
                      <a:pt x="164" y="1152"/>
                      <a:pt x="117" y="1125"/>
                      <a:pt x="101" y="1124"/>
                    </a:cubicBezTo>
                    <a:cubicBezTo>
                      <a:pt x="85" y="1123"/>
                      <a:pt x="116" y="1177"/>
                      <a:pt x="101" y="1188"/>
                    </a:cubicBezTo>
                    <a:cubicBezTo>
                      <a:pt x="86" y="1199"/>
                      <a:pt x="26" y="1199"/>
                      <a:pt x="13" y="1188"/>
                    </a:cubicBezTo>
                    <a:cubicBezTo>
                      <a:pt x="0" y="1177"/>
                      <a:pt x="10" y="1143"/>
                      <a:pt x="21" y="1124"/>
                    </a:cubicBezTo>
                    <a:cubicBezTo>
                      <a:pt x="32" y="1105"/>
                      <a:pt x="58" y="1081"/>
                      <a:pt x="77" y="1076"/>
                    </a:cubicBezTo>
                    <a:cubicBezTo>
                      <a:pt x="96" y="1071"/>
                      <a:pt x="109" y="1073"/>
                      <a:pt x="133" y="1092"/>
                    </a:cubicBezTo>
                    <a:cubicBezTo>
                      <a:pt x="157" y="1111"/>
                      <a:pt x="196" y="1161"/>
                      <a:pt x="221" y="1188"/>
                    </a:cubicBezTo>
                    <a:cubicBezTo>
                      <a:pt x="246" y="1215"/>
                      <a:pt x="268" y="1228"/>
                      <a:pt x="285" y="1252"/>
                    </a:cubicBezTo>
                    <a:cubicBezTo>
                      <a:pt x="302" y="1276"/>
                      <a:pt x="309" y="1343"/>
                      <a:pt x="325" y="1332"/>
                    </a:cubicBezTo>
                    <a:cubicBezTo>
                      <a:pt x="341" y="1321"/>
                      <a:pt x="365" y="1223"/>
                      <a:pt x="381" y="1188"/>
                    </a:cubicBezTo>
                    <a:cubicBezTo>
                      <a:pt x="397" y="1153"/>
                      <a:pt x="426" y="1153"/>
                      <a:pt x="421" y="1124"/>
                    </a:cubicBezTo>
                    <a:cubicBezTo>
                      <a:pt x="416" y="1095"/>
                      <a:pt x="376" y="1037"/>
                      <a:pt x="349" y="1012"/>
                    </a:cubicBezTo>
                    <a:cubicBezTo>
                      <a:pt x="322" y="987"/>
                      <a:pt x="269" y="991"/>
                      <a:pt x="261" y="972"/>
                    </a:cubicBezTo>
                    <a:cubicBezTo>
                      <a:pt x="253" y="953"/>
                      <a:pt x="282" y="912"/>
                      <a:pt x="301" y="900"/>
                    </a:cubicBezTo>
                    <a:cubicBezTo>
                      <a:pt x="320" y="888"/>
                      <a:pt x="366" y="893"/>
                      <a:pt x="373" y="900"/>
                    </a:cubicBezTo>
                    <a:cubicBezTo>
                      <a:pt x="380" y="907"/>
                      <a:pt x="345" y="925"/>
                      <a:pt x="341" y="940"/>
                    </a:cubicBezTo>
                    <a:cubicBezTo>
                      <a:pt x="337" y="955"/>
                      <a:pt x="337" y="968"/>
                      <a:pt x="349" y="988"/>
                    </a:cubicBezTo>
                    <a:cubicBezTo>
                      <a:pt x="361" y="1008"/>
                      <a:pt x="394" y="1044"/>
                      <a:pt x="413" y="1060"/>
                    </a:cubicBezTo>
                    <a:cubicBezTo>
                      <a:pt x="432" y="1076"/>
                      <a:pt x="442" y="1103"/>
                      <a:pt x="461" y="1084"/>
                    </a:cubicBezTo>
                    <a:cubicBezTo>
                      <a:pt x="480" y="1065"/>
                      <a:pt x="517" y="989"/>
                      <a:pt x="525" y="948"/>
                    </a:cubicBezTo>
                    <a:cubicBezTo>
                      <a:pt x="533" y="907"/>
                      <a:pt x="522" y="869"/>
                      <a:pt x="509" y="836"/>
                    </a:cubicBezTo>
                    <a:cubicBezTo>
                      <a:pt x="496" y="803"/>
                      <a:pt x="466" y="780"/>
                      <a:pt x="445" y="748"/>
                    </a:cubicBezTo>
                    <a:cubicBezTo>
                      <a:pt x="424" y="716"/>
                      <a:pt x="390" y="673"/>
                      <a:pt x="381" y="644"/>
                    </a:cubicBezTo>
                    <a:cubicBezTo>
                      <a:pt x="372" y="615"/>
                      <a:pt x="373" y="593"/>
                      <a:pt x="389" y="572"/>
                    </a:cubicBezTo>
                    <a:cubicBezTo>
                      <a:pt x="405" y="551"/>
                      <a:pt x="442" y="512"/>
                      <a:pt x="477" y="516"/>
                    </a:cubicBezTo>
                    <a:cubicBezTo>
                      <a:pt x="512" y="520"/>
                      <a:pt x="596" y="592"/>
                      <a:pt x="597" y="596"/>
                    </a:cubicBezTo>
                    <a:cubicBezTo>
                      <a:pt x="598" y="600"/>
                      <a:pt x="513" y="543"/>
                      <a:pt x="485" y="540"/>
                    </a:cubicBezTo>
                    <a:cubicBezTo>
                      <a:pt x="457" y="537"/>
                      <a:pt x="440" y="560"/>
                      <a:pt x="429" y="580"/>
                    </a:cubicBezTo>
                    <a:cubicBezTo>
                      <a:pt x="418" y="600"/>
                      <a:pt x="412" y="636"/>
                      <a:pt x="421" y="660"/>
                    </a:cubicBezTo>
                    <a:cubicBezTo>
                      <a:pt x="430" y="684"/>
                      <a:pt x="465" y="696"/>
                      <a:pt x="485" y="724"/>
                    </a:cubicBezTo>
                    <a:cubicBezTo>
                      <a:pt x="505" y="752"/>
                      <a:pt x="532" y="796"/>
                      <a:pt x="541" y="828"/>
                    </a:cubicBezTo>
                    <a:cubicBezTo>
                      <a:pt x="550" y="860"/>
                      <a:pt x="524" y="912"/>
                      <a:pt x="541" y="916"/>
                    </a:cubicBezTo>
                    <a:cubicBezTo>
                      <a:pt x="558" y="920"/>
                      <a:pt x="624" y="879"/>
                      <a:pt x="645" y="852"/>
                    </a:cubicBezTo>
                    <a:cubicBezTo>
                      <a:pt x="666" y="825"/>
                      <a:pt x="673" y="793"/>
                      <a:pt x="669" y="756"/>
                    </a:cubicBezTo>
                    <a:cubicBezTo>
                      <a:pt x="665" y="719"/>
                      <a:pt x="616" y="624"/>
                      <a:pt x="621" y="628"/>
                    </a:cubicBezTo>
                    <a:cubicBezTo>
                      <a:pt x="626" y="632"/>
                      <a:pt x="678" y="760"/>
                      <a:pt x="701" y="780"/>
                    </a:cubicBezTo>
                    <a:cubicBezTo>
                      <a:pt x="724" y="800"/>
                      <a:pt x="745" y="768"/>
                      <a:pt x="757" y="748"/>
                    </a:cubicBezTo>
                    <a:cubicBezTo>
                      <a:pt x="769" y="728"/>
                      <a:pt x="770" y="699"/>
                      <a:pt x="773" y="660"/>
                    </a:cubicBezTo>
                    <a:cubicBezTo>
                      <a:pt x="776" y="621"/>
                      <a:pt x="762" y="540"/>
                      <a:pt x="773" y="516"/>
                    </a:cubicBezTo>
                    <a:cubicBezTo>
                      <a:pt x="784" y="492"/>
                      <a:pt x="836" y="503"/>
                      <a:pt x="837" y="516"/>
                    </a:cubicBezTo>
                    <a:cubicBezTo>
                      <a:pt x="838" y="529"/>
                      <a:pt x="788" y="569"/>
                      <a:pt x="781" y="596"/>
                    </a:cubicBezTo>
                    <a:cubicBezTo>
                      <a:pt x="774" y="623"/>
                      <a:pt x="784" y="665"/>
                      <a:pt x="797" y="676"/>
                    </a:cubicBezTo>
                    <a:cubicBezTo>
                      <a:pt x="810" y="687"/>
                      <a:pt x="857" y="671"/>
                      <a:pt x="869" y="652"/>
                    </a:cubicBezTo>
                    <a:close/>
                  </a:path>
                </a:pathLst>
              </a:custGeom>
              <a:gradFill rotWithShape="0">
                <a:gsLst>
                  <a:gs pos="0">
                    <a:schemeClr val="accent1"/>
                  </a:gs>
                  <a:gs pos="100000">
                    <a:schemeClr val="accent1">
                      <a:gamma/>
                      <a:shade val="46275"/>
                      <a:invGamma/>
                    </a:schemeClr>
                  </a:gs>
                </a:gsLst>
                <a:path path="rect">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93" name="Oval 275"/>
              <p:cNvSpPr>
                <a:spLocks noChangeArrowheads="1"/>
              </p:cNvSpPr>
              <p:nvPr/>
            </p:nvSpPr>
            <p:spPr bwMode="auto">
              <a:xfrm>
                <a:off x="1720" y="1552"/>
                <a:ext cx="80" cy="64"/>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94" name="Oval 276"/>
              <p:cNvSpPr>
                <a:spLocks noChangeArrowheads="1"/>
              </p:cNvSpPr>
              <p:nvPr/>
            </p:nvSpPr>
            <p:spPr bwMode="auto">
              <a:xfrm>
                <a:off x="1816" y="1648"/>
                <a:ext cx="80" cy="64"/>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95" name="Oval 277"/>
              <p:cNvSpPr>
                <a:spLocks noChangeArrowheads="1"/>
              </p:cNvSpPr>
              <p:nvPr/>
            </p:nvSpPr>
            <p:spPr bwMode="auto">
              <a:xfrm>
                <a:off x="2088" y="1568"/>
                <a:ext cx="80" cy="64"/>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96" name="Oval 278"/>
              <p:cNvSpPr>
                <a:spLocks noChangeArrowheads="1"/>
              </p:cNvSpPr>
              <p:nvPr/>
            </p:nvSpPr>
            <p:spPr bwMode="auto">
              <a:xfrm>
                <a:off x="2248" y="1560"/>
                <a:ext cx="80" cy="64"/>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97" name="Oval 279"/>
              <p:cNvSpPr>
                <a:spLocks noChangeArrowheads="1"/>
              </p:cNvSpPr>
              <p:nvPr/>
            </p:nvSpPr>
            <p:spPr bwMode="auto">
              <a:xfrm>
                <a:off x="1608" y="1744"/>
                <a:ext cx="80" cy="64"/>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98" name="Oval 280"/>
              <p:cNvSpPr>
                <a:spLocks noChangeArrowheads="1"/>
              </p:cNvSpPr>
              <p:nvPr/>
            </p:nvSpPr>
            <p:spPr bwMode="auto">
              <a:xfrm>
                <a:off x="1856" y="1512"/>
                <a:ext cx="80" cy="64"/>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99" name="Oval 281"/>
              <p:cNvSpPr>
                <a:spLocks noChangeArrowheads="1"/>
              </p:cNvSpPr>
              <p:nvPr/>
            </p:nvSpPr>
            <p:spPr bwMode="auto">
              <a:xfrm>
                <a:off x="1744" y="1696"/>
                <a:ext cx="672" cy="536"/>
              </a:xfrm>
              <a:prstGeom prst="ellipse">
                <a:avLst/>
              </a:prstGeom>
              <a:gradFill rotWithShape="0">
                <a:gsLst>
                  <a:gs pos="0">
                    <a:schemeClr val="tx2"/>
                  </a:gs>
                  <a:gs pos="100000">
                    <a:schemeClr val="tx1"/>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0" name="Oval 282"/>
              <p:cNvSpPr>
                <a:spLocks noChangeArrowheads="1"/>
              </p:cNvSpPr>
              <p:nvPr/>
            </p:nvSpPr>
            <p:spPr bwMode="auto">
              <a:xfrm rot="-5400000">
                <a:off x="1584" y="1880"/>
                <a:ext cx="104" cy="160"/>
              </a:xfrm>
              <a:prstGeom prst="ellipse">
                <a:avLst/>
              </a:prstGeom>
              <a:solidFill>
                <a:srgbClr val="B9F3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1" name="Oval 283"/>
              <p:cNvSpPr>
                <a:spLocks noChangeArrowheads="1"/>
              </p:cNvSpPr>
              <p:nvPr/>
            </p:nvSpPr>
            <p:spPr bwMode="auto">
              <a:xfrm>
                <a:off x="1960" y="1504"/>
                <a:ext cx="104" cy="160"/>
              </a:xfrm>
              <a:prstGeom prst="ellipse">
                <a:avLst/>
              </a:prstGeom>
              <a:solidFill>
                <a:srgbClr val="B9F3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2" name="Oval 284"/>
              <p:cNvSpPr>
                <a:spLocks noChangeArrowheads="1"/>
              </p:cNvSpPr>
              <p:nvPr/>
            </p:nvSpPr>
            <p:spPr bwMode="auto">
              <a:xfrm>
                <a:off x="2336" y="1648"/>
                <a:ext cx="104" cy="160"/>
              </a:xfrm>
              <a:prstGeom prst="ellipse">
                <a:avLst/>
              </a:prstGeom>
              <a:solidFill>
                <a:srgbClr val="B9F3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sp>
          <p:nvSpPr>
            <p:cNvPr id="91" name="Text Box 285"/>
            <p:cNvSpPr txBox="1">
              <a:spLocks noChangeArrowheads="1"/>
            </p:cNvSpPr>
            <p:nvPr/>
          </p:nvSpPr>
          <p:spPr bwMode="auto">
            <a:xfrm>
              <a:off x="1017" y="1889"/>
              <a:ext cx="730" cy="4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350" b="1" dirty="0" err="1">
                  <a:solidFill>
                    <a:schemeClr val="bg1"/>
                  </a:solidFill>
                </a:rPr>
                <a:t>M</a:t>
              </a:r>
              <a:r>
                <a:rPr lang="en-US" sz="1350" b="1" dirty="0" err="1">
                  <a:solidFill>
                    <a:schemeClr val="bg1"/>
                  </a:solidFill>
                  <a:latin typeface="Symbol" charset="0"/>
                </a:rPr>
                <a:t>f</a:t>
              </a:r>
              <a:r>
                <a:rPr lang="en-US" sz="1350" b="1" dirty="0" err="1">
                  <a:solidFill>
                    <a:schemeClr val="bg1"/>
                  </a:solidFill>
                </a:rPr>
                <a:t>s</a:t>
              </a:r>
              <a:endParaRPr lang="en-US" sz="1350" b="1" dirty="0">
                <a:solidFill>
                  <a:schemeClr val="bg1"/>
                </a:solidFill>
              </a:endParaRPr>
            </a:p>
          </p:txBody>
        </p:sp>
      </p:grpSp>
      <p:grpSp>
        <p:nvGrpSpPr>
          <p:cNvPr id="103" name="Group 102"/>
          <p:cNvGrpSpPr/>
          <p:nvPr/>
        </p:nvGrpSpPr>
        <p:grpSpPr>
          <a:xfrm>
            <a:off x="403855" y="2826893"/>
            <a:ext cx="917972" cy="1140619"/>
            <a:chOff x="428625" y="3495675"/>
            <a:chExt cx="1223963" cy="1520825"/>
          </a:xfrm>
        </p:grpSpPr>
        <p:grpSp>
          <p:nvGrpSpPr>
            <p:cNvPr id="61" name="Group 198"/>
            <p:cNvGrpSpPr>
              <a:grpSpLocks/>
            </p:cNvGrpSpPr>
            <p:nvPr/>
          </p:nvGrpSpPr>
          <p:grpSpPr bwMode="auto">
            <a:xfrm>
              <a:off x="428625" y="3495675"/>
              <a:ext cx="1223963" cy="1520825"/>
              <a:chOff x="3792" y="2435"/>
              <a:chExt cx="771" cy="958"/>
            </a:xfrm>
          </p:grpSpPr>
          <p:sp>
            <p:nvSpPr>
              <p:cNvPr id="62" name="Freeform 196"/>
              <p:cNvSpPr>
                <a:spLocks/>
              </p:cNvSpPr>
              <p:nvPr/>
            </p:nvSpPr>
            <p:spPr bwMode="auto">
              <a:xfrm>
                <a:off x="3792" y="2435"/>
                <a:ext cx="771" cy="958"/>
              </a:xfrm>
              <a:custGeom>
                <a:avLst/>
                <a:gdLst>
                  <a:gd name="T0" fmla="*/ 144 w 771"/>
                  <a:gd name="T1" fmla="*/ 429 h 958"/>
                  <a:gd name="T2" fmla="*/ 88 w 771"/>
                  <a:gd name="T3" fmla="*/ 261 h 958"/>
                  <a:gd name="T4" fmla="*/ 0 w 771"/>
                  <a:gd name="T5" fmla="*/ 117 h 958"/>
                  <a:gd name="T6" fmla="*/ 96 w 771"/>
                  <a:gd name="T7" fmla="*/ 13 h 958"/>
                  <a:gd name="T8" fmla="*/ 72 w 771"/>
                  <a:gd name="T9" fmla="*/ 149 h 958"/>
                  <a:gd name="T10" fmla="*/ 128 w 771"/>
                  <a:gd name="T11" fmla="*/ 269 h 958"/>
                  <a:gd name="T12" fmla="*/ 208 w 771"/>
                  <a:gd name="T13" fmla="*/ 349 h 958"/>
                  <a:gd name="T14" fmla="*/ 296 w 771"/>
                  <a:gd name="T15" fmla="*/ 221 h 958"/>
                  <a:gd name="T16" fmla="*/ 344 w 771"/>
                  <a:gd name="T17" fmla="*/ 117 h 958"/>
                  <a:gd name="T18" fmla="*/ 336 w 771"/>
                  <a:gd name="T19" fmla="*/ 229 h 958"/>
                  <a:gd name="T20" fmla="*/ 448 w 771"/>
                  <a:gd name="T21" fmla="*/ 245 h 958"/>
                  <a:gd name="T22" fmla="*/ 544 w 771"/>
                  <a:gd name="T23" fmla="*/ 269 h 958"/>
                  <a:gd name="T24" fmla="*/ 600 w 771"/>
                  <a:gd name="T25" fmla="*/ 173 h 958"/>
                  <a:gd name="T26" fmla="*/ 752 w 771"/>
                  <a:gd name="T27" fmla="*/ 189 h 958"/>
                  <a:gd name="T28" fmla="*/ 600 w 771"/>
                  <a:gd name="T29" fmla="*/ 261 h 958"/>
                  <a:gd name="T30" fmla="*/ 560 w 771"/>
                  <a:gd name="T31" fmla="*/ 381 h 958"/>
                  <a:gd name="T32" fmla="*/ 592 w 771"/>
                  <a:gd name="T33" fmla="*/ 573 h 958"/>
                  <a:gd name="T34" fmla="*/ 720 w 771"/>
                  <a:gd name="T35" fmla="*/ 621 h 958"/>
                  <a:gd name="T36" fmla="*/ 704 w 771"/>
                  <a:gd name="T37" fmla="*/ 709 h 958"/>
                  <a:gd name="T38" fmla="*/ 592 w 771"/>
                  <a:gd name="T39" fmla="*/ 645 h 958"/>
                  <a:gd name="T40" fmla="*/ 504 w 771"/>
                  <a:gd name="T41" fmla="*/ 653 h 958"/>
                  <a:gd name="T42" fmla="*/ 504 w 771"/>
                  <a:gd name="T43" fmla="*/ 797 h 958"/>
                  <a:gd name="T44" fmla="*/ 592 w 771"/>
                  <a:gd name="T45" fmla="*/ 893 h 958"/>
                  <a:gd name="T46" fmla="*/ 568 w 771"/>
                  <a:gd name="T47" fmla="*/ 957 h 958"/>
                  <a:gd name="T48" fmla="*/ 480 w 771"/>
                  <a:gd name="T49" fmla="*/ 917 h 958"/>
                  <a:gd name="T50" fmla="*/ 472 w 771"/>
                  <a:gd name="T51" fmla="*/ 813 h 958"/>
                  <a:gd name="T52" fmla="*/ 304 w 771"/>
                  <a:gd name="T53" fmla="*/ 749 h 958"/>
                  <a:gd name="T54" fmla="*/ 232 w 771"/>
                  <a:gd name="T55" fmla="*/ 749 h 958"/>
                  <a:gd name="T56" fmla="*/ 136 w 771"/>
                  <a:gd name="T57" fmla="*/ 917 h 958"/>
                  <a:gd name="T58" fmla="*/ 136 w 771"/>
                  <a:gd name="T59" fmla="*/ 845 h 958"/>
                  <a:gd name="T60" fmla="*/ 168 w 771"/>
                  <a:gd name="T61" fmla="*/ 741 h 958"/>
                  <a:gd name="T62" fmla="*/ 184 w 771"/>
                  <a:gd name="T63" fmla="*/ 637 h 958"/>
                  <a:gd name="T64" fmla="*/ 120 w 771"/>
                  <a:gd name="T65" fmla="*/ 629 h 958"/>
                  <a:gd name="T66" fmla="*/ 96 w 771"/>
                  <a:gd name="T67" fmla="*/ 509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71" h="958">
                    <a:moveTo>
                      <a:pt x="96" y="509"/>
                    </a:moveTo>
                    <a:cubicBezTo>
                      <a:pt x="93" y="485"/>
                      <a:pt x="139" y="456"/>
                      <a:pt x="144" y="429"/>
                    </a:cubicBezTo>
                    <a:cubicBezTo>
                      <a:pt x="149" y="402"/>
                      <a:pt x="137" y="377"/>
                      <a:pt x="128" y="349"/>
                    </a:cubicBezTo>
                    <a:cubicBezTo>
                      <a:pt x="119" y="321"/>
                      <a:pt x="105" y="286"/>
                      <a:pt x="88" y="261"/>
                    </a:cubicBezTo>
                    <a:cubicBezTo>
                      <a:pt x="71" y="236"/>
                      <a:pt x="39" y="221"/>
                      <a:pt x="24" y="197"/>
                    </a:cubicBezTo>
                    <a:cubicBezTo>
                      <a:pt x="9" y="173"/>
                      <a:pt x="0" y="146"/>
                      <a:pt x="0" y="117"/>
                    </a:cubicBezTo>
                    <a:cubicBezTo>
                      <a:pt x="0" y="88"/>
                      <a:pt x="8" y="38"/>
                      <a:pt x="24" y="21"/>
                    </a:cubicBezTo>
                    <a:cubicBezTo>
                      <a:pt x="40" y="4"/>
                      <a:pt x="85" y="0"/>
                      <a:pt x="96" y="13"/>
                    </a:cubicBezTo>
                    <a:cubicBezTo>
                      <a:pt x="107" y="26"/>
                      <a:pt x="92" y="78"/>
                      <a:pt x="88" y="101"/>
                    </a:cubicBezTo>
                    <a:cubicBezTo>
                      <a:pt x="84" y="124"/>
                      <a:pt x="69" y="133"/>
                      <a:pt x="72" y="149"/>
                    </a:cubicBezTo>
                    <a:cubicBezTo>
                      <a:pt x="75" y="165"/>
                      <a:pt x="95" y="177"/>
                      <a:pt x="104" y="197"/>
                    </a:cubicBezTo>
                    <a:cubicBezTo>
                      <a:pt x="113" y="217"/>
                      <a:pt x="117" y="248"/>
                      <a:pt x="128" y="269"/>
                    </a:cubicBezTo>
                    <a:cubicBezTo>
                      <a:pt x="139" y="290"/>
                      <a:pt x="155" y="312"/>
                      <a:pt x="168" y="325"/>
                    </a:cubicBezTo>
                    <a:cubicBezTo>
                      <a:pt x="181" y="338"/>
                      <a:pt x="199" y="353"/>
                      <a:pt x="208" y="349"/>
                    </a:cubicBezTo>
                    <a:cubicBezTo>
                      <a:pt x="217" y="345"/>
                      <a:pt x="209" y="322"/>
                      <a:pt x="224" y="301"/>
                    </a:cubicBezTo>
                    <a:cubicBezTo>
                      <a:pt x="239" y="280"/>
                      <a:pt x="287" y="245"/>
                      <a:pt x="296" y="221"/>
                    </a:cubicBezTo>
                    <a:cubicBezTo>
                      <a:pt x="305" y="197"/>
                      <a:pt x="272" y="174"/>
                      <a:pt x="280" y="157"/>
                    </a:cubicBezTo>
                    <a:cubicBezTo>
                      <a:pt x="288" y="140"/>
                      <a:pt x="336" y="113"/>
                      <a:pt x="344" y="117"/>
                    </a:cubicBezTo>
                    <a:cubicBezTo>
                      <a:pt x="352" y="121"/>
                      <a:pt x="329" y="162"/>
                      <a:pt x="328" y="181"/>
                    </a:cubicBezTo>
                    <a:cubicBezTo>
                      <a:pt x="327" y="200"/>
                      <a:pt x="324" y="222"/>
                      <a:pt x="336" y="229"/>
                    </a:cubicBezTo>
                    <a:cubicBezTo>
                      <a:pt x="348" y="236"/>
                      <a:pt x="381" y="218"/>
                      <a:pt x="400" y="221"/>
                    </a:cubicBezTo>
                    <a:cubicBezTo>
                      <a:pt x="419" y="224"/>
                      <a:pt x="437" y="229"/>
                      <a:pt x="448" y="245"/>
                    </a:cubicBezTo>
                    <a:cubicBezTo>
                      <a:pt x="459" y="261"/>
                      <a:pt x="448" y="313"/>
                      <a:pt x="464" y="317"/>
                    </a:cubicBezTo>
                    <a:cubicBezTo>
                      <a:pt x="480" y="321"/>
                      <a:pt x="527" y="286"/>
                      <a:pt x="544" y="269"/>
                    </a:cubicBezTo>
                    <a:cubicBezTo>
                      <a:pt x="561" y="252"/>
                      <a:pt x="559" y="229"/>
                      <a:pt x="568" y="213"/>
                    </a:cubicBezTo>
                    <a:cubicBezTo>
                      <a:pt x="577" y="197"/>
                      <a:pt x="585" y="180"/>
                      <a:pt x="600" y="173"/>
                    </a:cubicBezTo>
                    <a:cubicBezTo>
                      <a:pt x="615" y="166"/>
                      <a:pt x="631" y="170"/>
                      <a:pt x="656" y="173"/>
                    </a:cubicBezTo>
                    <a:cubicBezTo>
                      <a:pt x="681" y="176"/>
                      <a:pt x="749" y="181"/>
                      <a:pt x="752" y="189"/>
                    </a:cubicBezTo>
                    <a:cubicBezTo>
                      <a:pt x="755" y="197"/>
                      <a:pt x="697" y="209"/>
                      <a:pt x="672" y="221"/>
                    </a:cubicBezTo>
                    <a:cubicBezTo>
                      <a:pt x="647" y="233"/>
                      <a:pt x="617" y="242"/>
                      <a:pt x="600" y="261"/>
                    </a:cubicBezTo>
                    <a:cubicBezTo>
                      <a:pt x="583" y="280"/>
                      <a:pt x="575" y="313"/>
                      <a:pt x="568" y="333"/>
                    </a:cubicBezTo>
                    <a:cubicBezTo>
                      <a:pt x="561" y="353"/>
                      <a:pt x="555" y="354"/>
                      <a:pt x="560" y="381"/>
                    </a:cubicBezTo>
                    <a:cubicBezTo>
                      <a:pt x="565" y="408"/>
                      <a:pt x="595" y="461"/>
                      <a:pt x="600" y="493"/>
                    </a:cubicBezTo>
                    <a:cubicBezTo>
                      <a:pt x="605" y="525"/>
                      <a:pt x="587" y="553"/>
                      <a:pt x="592" y="573"/>
                    </a:cubicBezTo>
                    <a:cubicBezTo>
                      <a:pt x="597" y="593"/>
                      <a:pt x="611" y="605"/>
                      <a:pt x="632" y="613"/>
                    </a:cubicBezTo>
                    <a:cubicBezTo>
                      <a:pt x="653" y="621"/>
                      <a:pt x="697" y="606"/>
                      <a:pt x="720" y="621"/>
                    </a:cubicBezTo>
                    <a:cubicBezTo>
                      <a:pt x="743" y="636"/>
                      <a:pt x="771" y="686"/>
                      <a:pt x="768" y="701"/>
                    </a:cubicBezTo>
                    <a:cubicBezTo>
                      <a:pt x="765" y="716"/>
                      <a:pt x="724" y="718"/>
                      <a:pt x="704" y="709"/>
                    </a:cubicBezTo>
                    <a:cubicBezTo>
                      <a:pt x="684" y="700"/>
                      <a:pt x="667" y="656"/>
                      <a:pt x="648" y="645"/>
                    </a:cubicBezTo>
                    <a:cubicBezTo>
                      <a:pt x="629" y="634"/>
                      <a:pt x="609" y="652"/>
                      <a:pt x="592" y="645"/>
                    </a:cubicBezTo>
                    <a:cubicBezTo>
                      <a:pt x="575" y="638"/>
                      <a:pt x="559" y="604"/>
                      <a:pt x="544" y="605"/>
                    </a:cubicBezTo>
                    <a:cubicBezTo>
                      <a:pt x="529" y="606"/>
                      <a:pt x="519" y="637"/>
                      <a:pt x="504" y="653"/>
                    </a:cubicBezTo>
                    <a:cubicBezTo>
                      <a:pt x="489" y="669"/>
                      <a:pt x="456" y="677"/>
                      <a:pt x="456" y="701"/>
                    </a:cubicBezTo>
                    <a:cubicBezTo>
                      <a:pt x="456" y="725"/>
                      <a:pt x="493" y="765"/>
                      <a:pt x="504" y="797"/>
                    </a:cubicBezTo>
                    <a:cubicBezTo>
                      <a:pt x="515" y="829"/>
                      <a:pt x="505" y="877"/>
                      <a:pt x="520" y="893"/>
                    </a:cubicBezTo>
                    <a:cubicBezTo>
                      <a:pt x="535" y="909"/>
                      <a:pt x="576" y="886"/>
                      <a:pt x="592" y="893"/>
                    </a:cubicBezTo>
                    <a:cubicBezTo>
                      <a:pt x="608" y="900"/>
                      <a:pt x="620" y="922"/>
                      <a:pt x="616" y="933"/>
                    </a:cubicBezTo>
                    <a:cubicBezTo>
                      <a:pt x="612" y="944"/>
                      <a:pt x="584" y="956"/>
                      <a:pt x="568" y="957"/>
                    </a:cubicBezTo>
                    <a:cubicBezTo>
                      <a:pt x="552" y="958"/>
                      <a:pt x="535" y="948"/>
                      <a:pt x="520" y="941"/>
                    </a:cubicBezTo>
                    <a:cubicBezTo>
                      <a:pt x="505" y="934"/>
                      <a:pt x="487" y="929"/>
                      <a:pt x="480" y="917"/>
                    </a:cubicBezTo>
                    <a:cubicBezTo>
                      <a:pt x="473" y="905"/>
                      <a:pt x="481" y="886"/>
                      <a:pt x="480" y="869"/>
                    </a:cubicBezTo>
                    <a:cubicBezTo>
                      <a:pt x="479" y="852"/>
                      <a:pt x="483" y="834"/>
                      <a:pt x="472" y="813"/>
                    </a:cubicBezTo>
                    <a:cubicBezTo>
                      <a:pt x="461" y="792"/>
                      <a:pt x="444" y="752"/>
                      <a:pt x="416" y="741"/>
                    </a:cubicBezTo>
                    <a:cubicBezTo>
                      <a:pt x="388" y="730"/>
                      <a:pt x="328" y="756"/>
                      <a:pt x="304" y="749"/>
                    </a:cubicBezTo>
                    <a:cubicBezTo>
                      <a:pt x="280" y="742"/>
                      <a:pt x="284" y="701"/>
                      <a:pt x="272" y="701"/>
                    </a:cubicBezTo>
                    <a:cubicBezTo>
                      <a:pt x="260" y="701"/>
                      <a:pt x="239" y="724"/>
                      <a:pt x="232" y="749"/>
                    </a:cubicBezTo>
                    <a:cubicBezTo>
                      <a:pt x="225" y="774"/>
                      <a:pt x="248" y="825"/>
                      <a:pt x="232" y="853"/>
                    </a:cubicBezTo>
                    <a:cubicBezTo>
                      <a:pt x="216" y="881"/>
                      <a:pt x="160" y="908"/>
                      <a:pt x="136" y="917"/>
                    </a:cubicBezTo>
                    <a:cubicBezTo>
                      <a:pt x="112" y="926"/>
                      <a:pt x="88" y="921"/>
                      <a:pt x="88" y="909"/>
                    </a:cubicBezTo>
                    <a:cubicBezTo>
                      <a:pt x="88" y="897"/>
                      <a:pt x="123" y="862"/>
                      <a:pt x="136" y="845"/>
                    </a:cubicBezTo>
                    <a:cubicBezTo>
                      <a:pt x="149" y="828"/>
                      <a:pt x="163" y="822"/>
                      <a:pt x="168" y="805"/>
                    </a:cubicBezTo>
                    <a:cubicBezTo>
                      <a:pt x="173" y="788"/>
                      <a:pt x="159" y="764"/>
                      <a:pt x="168" y="741"/>
                    </a:cubicBezTo>
                    <a:cubicBezTo>
                      <a:pt x="177" y="718"/>
                      <a:pt x="221" y="686"/>
                      <a:pt x="224" y="669"/>
                    </a:cubicBezTo>
                    <a:cubicBezTo>
                      <a:pt x="227" y="652"/>
                      <a:pt x="208" y="638"/>
                      <a:pt x="184" y="637"/>
                    </a:cubicBezTo>
                    <a:cubicBezTo>
                      <a:pt x="160" y="636"/>
                      <a:pt x="91" y="662"/>
                      <a:pt x="80" y="661"/>
                    </a:cubicBezTo>
                    <a:cubicBezTo>
                      <a:pt x="69" y="660"/>
                      <a:pt x="107" y="644"/>
                      <a:pt x="120" y="629"/>
                    </a:cubicBezTo>
                    <a:cubicBezTo>
                      <a:pt x="133" y="614"/>
                      <a:pt x="163" y="586"/>
                      <a:pt x="160" y="573"/>
                    </a:cubicBezTo>
                    <a:cubicBezTo>
                      <a:pt x="157" y="560"/>
                      <a:pt x="99" y="533"/>
                      <a:pt x="96" y="509"/>
                    </a:cubicBezTo>
                    <a:close/>
                  </a:path>
                </a:pathLst>
              </a:custGeom>
              <a:gradFill rotWithShape="0">
                <a:gsLst>
                  <a:gs pos="0">
                    <a:srgbClr val="FFBCFF"/>
                  </a:gs>
                  <a:gs pos="100000">
                    <a:schemeClr val="folHlink"/>
                  </a:gs>
                </a:gsLst>
                <a:path path="rect">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63" name="Freeform 197"/>
              <p:cNvSpPr>
                <a:spLocks/>
              </p:cNvSpPr>
              <p:nvPr/>
            </p:nvSpPr>
            <p:spPr bwMode="auto">
              <a:xfrm rot="-1621891">
                <a:off x="4003" y="2819"/>
                <a:ext cx="348" cy="229"/>
              </a:xfrm>
              <a:custGeom>
                <a:avLst/>
                <a:gdLst>
                  <a:gd name="T0" fmla="*/ 13 w 348"/>
                  <a:gd name="T1" fmla="*/ 37 h 229"/>
                  <a:gd name="T2" fmla="*/ 61 w 348"/>
                  <a:gd name="T3" fmla="*/ 5 h 229"/>
                  <a:gd name="T4" fmla="*/ 173 w 348"/>
                  <a:gd name="T5" fmla="*/ 5 h 229"/>
                  <a:gd name="T6" fmla="*/ 277 w 348"/>
                  <a:gd name="T7" fmla="*/ 13 h 229"/>
                  <a:gd name="T8" fmla="*/ 341 w 348"/>
                  <a:gd name="T9" fmla="*/ 85 h 229"/>
                  <a:gd name="T10" fmla="*/ 317 w 348"/>
                  <a:gd name="T11" fmla="*/ 149 h 229"/>
                  <a:gd name="T12" fmla="*/ 237 w 348"/>
                  <a:gd name="T13" fmla="*/ 189 h 229"/>
                  <a:gd name="T14" fmla="*/ 189 w 348"/>
                  <a:gd name="T15" fmla="*/ 149 h 229"/>
                  <a:gd name="T16" fmla="*/ 133 w 348"/>
                  <a:gd name="T17" fmla="*/ 157 h 229"/>
                  <a:gd name="T18" fmla="*/ 85 w 348"/>
                  <a:gd name="T19" fmla="*/ 221 h 229"/>
                  <a:gd name="T20" fmla="*/ 13 w 348"/>
                  <a:gd name="T21" fmla="*/ 205 h 229"/>
                  <a:gd name="T22" fmla="*/ 5 w 348"/>
                  <a:gd name="T23" fmla="*/ 85 h 229"/>
                  <a:gd name="T24" fmla="*/ 13 w 348"/>
                  <a:gd name="T25" fmla="*/ 37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8" h="229">
                    <a:moveTo>
                      <a:pt x="13" y="37"/>
                    </a:moveTo>
                    <a:cubicBezTo>
                      <a:pt x="22" y="24"/>
                      <a:pt x="34" y="10"/>
                      <a:pt x="61" y="5"/>
                    </a:cubicBezTo>
                    <a:cubicBezTo>
                      <a:pt x="88" y="0"/>
                      <a:pt x="137" y="4"/>
                      <a:pt x="173" y="5"/>
                    </a:cubicBezTo>
                    <a:cubicBezTo>
                      <a:pt x="209" y="6"/>
                      <a:pt x="249" y="0"/>
                      <a:pt x="277" y="13"/>
                    </a:cubicBezTo>
                    <a:cubicBezTo>
                      <a:pt x="305" y="26"/>
                      <a:pt x="334" y="62"/>
                      <a:pt x="341" y="85"/>
                    </a:cubicBezTo>
                    <a:cubicBezTo>
                      <a:pt x="348" y="108"/>
                      <a:pt x="334" y="132"/>
                      <a:pt x="317" y="149"/>
                    </a:cubicBezTo>
                    <a:cubicBezTo>
                      <a:pt x="300" y="166"/>
                      <a:pt x="258" y="189"/>
                      <a:pt x="237" y="189"/>
                    </a:cubicBezTo>
                    <a:cubicBezTo>
                      <a:pt x="216" y="189"/>
                      <a:pt x="206" y="154"/>
                      <a:pt x="189" y="149"/>
                    </a:cubicBezTo>
                    <a:cubicBezTo>
                      <a:pt x="172" y="144"/>
                      <a:pt x="150" y="145"/>
                      <a:pt x="133" y="157"/>
                    </a:cubicBezTo>
                    <a:cubicBezTo>
                      <a:pt x="116" y="169"/>
                      <a:pt x="105" y="213"/>
                      <a:pt x="85" y="221"/>
                    </a:cubicBezTo>
                    <a:cubicBezTo>
                      <a:pt x="65" y="229"/>
                      <a:pt x="26" y="228"/>
                      <a:pt x="13" y="205"/>
                    </a:cubicBezTo>
                    <a:cubicBezTo>
                      <a:pt x="0" y="182"/>
                      <a:pt x="6" y="113"/>
                      <a:pt x="5" y="85"/>
                    </a:cubicBezTo>
                    <a:cubicBezTo>
                      <a:pt x="4" y="57"/>
                      <a:pt x="4" y="50"/>
                      <a:pt x="13" y="37"/>
                    </a:cubicBezTo>
                    <a:close/>
                  </a:path>
                </a:pathLst>
              </a:custGeom>
              <a:gradFill rotWithShape="0">
                <a:gsLst>
                  <a:gs pos="0">
                    <a:schemeClr val="accent1"/>
                  </a:gs>
                  <a:gs pos="100000">
                    <a:schemeClr val="accent1">
                      <a:gamma/>
                      <a:shade val="32941"/>
                      <a:invGamma/>
                    </a:schemeClr>
                  </a:gs>
                </a:gsLst>
                <a:path path="rect">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sp>
          <p:nvSpPr>
            <p:cNvPr id="4" name="TextBox 3"/>
            <p:cNvSpPr txBox="1"/>
            <p:nvPr/>
          </p:nvSpPr>
          <p:spPr>
            <a:xfrm>
              <a:off x="774512" y="4038407"/>
              <a:ext cx="605293" cy="400109"/>
            </a:xfrm>
            <a:prstGeom prst="rect">
              <a:avLst/>
            </a:prstGeom>
            <a:noFill/>
          </p:spPr>
          <p:txBody>
            <a:bodyPr wrap="none" rtlCol="0">
              <a:spAutoFit/>
            </a:bodyPr>
            <a:lstStyle/>
            <a:p>
              <a:r>
                <a:rPr lang="en-US" sz="1350" b="1" dirty="0">
                  <a:solidFill>
                    <a:schemeClr val="bg1"/>
                  </a:solidFill>
                </a:rPr>
                <a:t>DCs</a:t>
              </a:r>
            </a:p>
          </p:txBody>
        </p:sp>
      </p:grpSp>
      <p:grpSp>
        <p:nvGrpSpPr>
          <p:cNvPr id="51" name="Group 219"/>
          <p:cNvGrpSpPr>
            <a:grpSpLocks/>
          </p:cNvGrpSpPr>
          <p:nvPr/>
        </p:nvGrpSpPr>
        <p:grpSpPr bwMode="auto">
          <a:xfrm>
            <a:off x="1606613" y="4580213"/>
            <a:ext cx="625079" cy="625079"/>
            <a:chOff x="1310" y="2380"/>
            <a:chExt cx="525" cy="525"/>
          </a:xfrm>
        </p:grpSpPr>
        <p:grpSp>
          <p:nvGrpSpPr>
            <p:cNvPr id="52" name="Group 180"/>
            <p:cNvGrpSpPr>
              <a:grpSpLocks/>
            </p:cNvGrpSpPr>
            <p:nvPr/>
          </p:nvGrpSpPr>
          <p:grpSpPr bwMode="auto">
            <a:xfrm>
              <a:off x="1310" y="2380"/>
              <a:ext cx="525" cy="525"/>
              <a:chOff x="2669" y="1691"/>
              <a:chExt cx="742" cy="742"/>
            </a:xfrm>
          </p:grpSpPr>
          <p:sp>
            <p:nvSpPr>
              <p:cNvPr id="54" name="Oval 181"/>
              <p:cNvSpPr>
                <a:spLocks noChangeArrowheads="1"/>
              </p:cNvSpPr>
              <p:nvPr/>
            </p:nvSpPr>
            <p:spPr bwMode="auto">
              <a:xfrm>
                <a:off x="2669" y="1691"/>
                <a:ext cx="742" cy="742"/>
              </a:xfrm>
              <a:prstGeom prst="ellipse">
                <a:avLst/>
              </a:prstGeom>
              <a:gradFill rotWithShape="0">
                <a:gsLst>
                  <a:gs pos="0">
                    <a:srgbClr val="F4DD13"/>
                  </a:gs>
                  <a:gs pos="100000">
                    <a:srgbClr val="F4DD13">
                      <a:gamma/>
                      <a:shade val="80392"/>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55" name="Oval 182"/>
              <p:cNvSpPr>
                <a:spLocks noChangeArrowheads="1"/>
              </p:cNvSpPr>
              <p:nvPr/>
            </p:nvSpPr>
            <p:spPr bwMode="auto">
              <a:xfrm>
                <a:off x="2764" y="2009"/>
                <a:ext cx="540" cy="37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sp>
          <p:nvSpPr>
            <p:cNvPr id="53" name="Text Box 183"/>
            <p:cNvSpPr txBox="1">
              <a:spLocks noChangeArrowheads="1"/>
            </p:cNvSpPr>
            <p:nvPr/>
          </p:nvSpPr>
          <p:spPr bwMode="auto">
            <a:xfrm>
              <a:off x="1361" y="2643"/>
              <a:ext cx="461" cy="2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dirty="0">
                  <a:solidFill>
                    <a:schemeClr val="bg1"/>
                  </a:solidFill>
                  <a:latin typeface="Helvetica" charset="0"/>
                </a:rPr>
                <a:t>T cell</a:t>
              </a:r>
            </a:p>
          </p:txBody>
        </p:sp>
      </p:grpSp>
      <p:sp>
        <p:nvSpPr>
          <p:cNvPr id="113" name="TextBox 112"/>
          <p:cNvSpPr txBox="1"/>
          <p:nvPr/>
        </p:nvSpPr>
        <p:spPr>
          <a:xfrm>
            <a:off x="697840" y="4083296"/>
            <a:ext cx="1570302" cy="369332"/>
          </a:xfrm>
          <a:prstGeom prst="rect">
            <a:avLst/>
          </a:prstGeom>
          <a:noFill/>
        </p:spPr>
        <p:txBody>
          <a:bodyPr wrap="none" rtlCol="0">
            <a:spAutoFit/>
          </a:bodyPr>
          <a:lstStyle/>
          <a:p>
            <a:r>
              <a:rPr lang="en-US" b="1" dirty="0"/>
              <a:t>differentiation</a:t>
            </a:r>
          </a:p>
        </p:txBody>
      </p:sp>
      <p:sp>
        <p:nvSpPr>
          <p:cNvPr id="117" name="TextBox 116"/>
          <p:cNvSpPr txBox="1"/>
          <p:nvPr/>
        </p:nvSpPr>
        <p:spPr>
          <a:xfrm>
            <a:off x="309281" y="93273"/>
            <a:ext cx="8534401" cy="1938992"/>
          </a:xfrm>
          <a:prstGeom prst="rect">
            <a:avLst/>
          </a:prstGeom>
          <a:noFill/>
        </p:spPr>
        <p:txBody>
          <a:bodyPr wrap="square" rtlCol="0">
            <a:spAutoFit/>
          </a:bodyPr>
          <a:lstStyle/>
          <a:p>
            <a:pPr algn="ctr"/>
            <a:r>
              <a:rPr lang="en-US" sz="4000" dirty="0">
                <a:latin typeface="Helvetica"/>
                <a:cs typeface="Helvetica"/>
              </a:rPr>
              <a:t>The role of TRIF signaling in the regulation of Th17 cells </a:t>
            </a:r>
            <a:endParaRPr lang="en-US" sz="4000" dirty="0" smtClean="0">
              <a:latin typeface="Helvetica"/>
              <a:cs typeface="Helvetica"/>
            </a:endParaRPr>
          </a:p>
          <a:p>
            <a:pPr algn="ctr"/>
            <a:r>
              <a:rPr lang="en-US" sz="4000" dirty="0" smtClean="0">
                <a:latin typeface="Helvetica"/>
                <a:cs typeface="Helvetica"/>
              </a:rPr>
              <a:t>in </a:t>
            </a:r>
            <a:r>
              <a:rPr lang="en-US" sz="4000" dirty="0">
                <a:latin typeface="Helvetica"/>
                <a:cs typeface="Helvetica"/>
              </a:rPr>
              <a:t>the intestine </a:t>
            </a:r>
          </a:p>
        </p:txBody>
      </p:sp>
      <p:grpSp>
        <p:nvGrpSpPr>
          <p:cNvPr id="65" name="Group 64"/>
          <p:cNvGrpSpPr/>
          <p:nvPr/>
        </p:nvGrpSpPr>
        <p:grpSpPr>
          <a:xfrm>
            <a:off x="4380943" y="2188510"/>
            <a:ext cx="4712630" cy="4434861"/>
            <a:chOff x="5841257" y="1775013"/>
            <a:chExt cx="6283507" cy="5913147"/>
          </a:xfrm>
        </p:grpSpPr>
        <p:sp>
          <p:nvSpPr>
            <p:cNvPr id="114" name="TextBox 113"/>
            <p:cNvSpPr txBox="1"/>
            <p:nvPr/>
          </p:nvSpPr>
          <p:spPr>
            <a:xfrm>
              <a:off x="6154730" y="3256178"/>
              <a:ext cx="5970034" cy="4431982"/>
            </a:xfrm>
            <a:prstGeom prst="rect">
              <a:avLst/>
            </a:prstGeom>
            <a:noFill/>
          </p:spPr>
          <p:txBody>
            <a:bodyPr wrap="square" rtlCol="0">
              <a:spAutoFit/>
            </a:bodyPr>
            <a:lstStyle/>
            <a:p>
              <a:pPr marL="257175" indent="-257175">
                <a:buAutoNum type="arabicPeriod"/>
              </a:pPr>
              <a:r>
                <a:rPr lang="en-US" sz="1500" dirty="0">
                  <a:latin typeface="Helvetica Neue" charset="0"/>
                  <a:ea typeface="Helvetica Neue" charset="0"/>
                  <a:cs typeface="Helvetica Neue" charset="0"/>
                </a:rPr>
                <a:t>TRIF suppresses Th17 cell generation and </a:t>
              </a:r>
              <a:r>
                <a:rPr lang="en-US" sz="1500" dirty="0" smtClean="0">
                  <a:latin typeface="Helvetica Neue" charset="0"/>
                  <a:ea typeface="Helvetica Neue" charset="0"/>
                  <a:cs typeface="Helvetica Neue" charset="0"/>
                </a:rPr>
                <a:t>plasticity with </a:t>
              </a:r>
              <a:r>
                <a:rPr lang="en-US" sz="1500" dirty="0">
                  <a:latin typeface="Helvetica Neue" charset="0"/>
                  <a:ea typeface="Helvetica Neue" charset="0"/>
                  <a:cs typeface="Helvetica Neue" charset="0"/>
                </a:rPr>
                <a:t>Th1 </a:t>
              </a:r>
              <a:r>
                <a:rPr lang="en-US" sz="1500" dirty="0" smtClean="0">
                  <a:latin typeface="Helvetica Neue" charset="0"/>
                  <a:ea typeface="Helvetica Neue" charset="0"/>
                  <a:cs typeface="Helvetica Neue" charset="0"/>
                </a:rPr>
                <a:t>cells in response to commensal bacteria (CBA)</a:t>
              </a:r>
              <a:r>
                <a:rPr lang="en-US" sz="1500" i="1" dirty="0" smtClean="0">
                  <a:latin typeface="Helvetica Neue" charset="0"/>
                  <a:ea typeface="Helvetica Neue" charset="0"/>
                  <a:cs typeface="Helvetica Neue" charset="0"/>
                </a:rPr>
                <a:t>.</a:t>
              </a:r>
              <a:r>
                <a:rPr lang="en-US" sz="1500" dirty="0" smtClean="0">
                  <a:latin typeface="Helvetica Neue" charset="0"/>
                  <a:ea typeface="Helvetica Neue" charset="0"/>
                  <a:cs typeface="Helvetica Neue" charset="0"/>
                </a:rPr>
                <a:t>  </a:t>
              </a:r>
              <a:endParaRPr lang="en-US" sz="1500" dirty="0">
                <a:latin typeface="Helvetica Neue" charset="0"/>
                <a:ea typeface="Helvetica Neue" charset="0"/>
                <a:cs typeface="Helvetica Neue" charset="0"/>
              </a:endParaRPr>
            </a:p>
            <a:p>
              <a:pPr marL="257175" indent="-257175">
                <a:buAutoNum type="arabicPeriod"/>
              </a:pPr>
              <a:endParaRPr lang="en-US" sz="1500" dirty="0">
                <a:latin typeface="Helvetica Neue" charset="0"/>
                <a:ea typeface="Helvetica Neue" charset="0"/>
                <a:cs typeface="Helvetica Neue" charset="0"/>
              </a:endParaRPr>
            </a:p>
            <a:p>
              <a:pPr marL="257175" indent="-257175">
                <a:buAutoNum type="arabicPeriod"/>
              </a:pPr>
              <a:r>
                <a:rPr lang="en-US" sz="1500" dirty="0" smtClean="0">
                  <a:latin typeface="Helvetica Neue" charset="0"/>
                  <a:ea typeface="Helvetica Neue" charset="0"/>
                  <a:cs typeface="Helvetica Neue" charset="0"/>
                </a:rPr>
                <a:t>The suppression of Th17 cell generation and plasticity by TRIF signaling involves IL-27, IFNAR, and STAT1.</a:t>
              </a:r>
              <a:endParaRPr lang="en-US" sz="1500" dirty="0">
                <a:latin typeface="Helvetica Neue" charset="0"/>
                <a:ea typeface="Helvetica Neue" charset="0"/>
                <a:cs typeface="Helvetica Neue" charset="0"/>
              </a:endParaRPr>
            </a:p>
            <a:p>
              <a:pPr marL="257175" indent="-257175">
                <a:buAutoNum type="arabicPeriod"/>
              </a:pPr>
              <a:endParaRPr lang="en-US" sz="1500" dirty="0">
                <a:latin typeface="Helvetica Neue" charset="0"/>
                <a:ea typeface="Helvetica Neue" charset="0"/>
                <a:cs typeface="Helvetica Neue" charset="0"/>
              </a:endParaRPr>
            </a:p>
            <a:p>
              <a:pPr marL="257175" indent="-257175">
                <a:buAutoNum type="arabicPeriod"/>
              </a:pPr>
              <a:r>
                <a:rPr lang="en-US" sz="1500" dirty="0" smtClean="0">
                  <a:latin typeface="Helvetica Neue" charset="0"/>
                  <a:ea typeface="Helvetica Neue" charset="0"/>
                  <a:cs typeface="Helvetica Neue" charset="0"/>
                </a:rPr>
                <a:t>SNPs of </a:t>
              </a:r>
              <a:r>
                <a:rPr lang="en-US" sz="1500" dirty="0">
                  <a:latin typeface="Helvetica Neue" charset="0"/>
                  <a:ea typeface="Helvetica Neue" charset="0"/>
                  <a:cs typeface="Helvetica Neue" charset="0"/>
                </a:rPr>
                <a:t>IL-27, IFNAR, and </a:t>
              </a:r>
              <a:r>
                <a:rPr lang="en-US" sz="1500" dirty="0" smtClean="0">
                  <a:latin typeface="Helvetica Neue" charset="0"/>
                  <a:ea typeface="Helvetica Neue" charset="0"/>
                  <a:cs typeface="Helvetica Neue" charset="0"/>
                </a:rPr>
                <a:t>STAT1 were individually associated with human Crohn’s disease.</a:t>
              </a:r>
            </a:p>
            <a:p>
              <a:pPr marL="257175" indent="-257175">
                <a:buAutoNum type="arabicPeriod"/>
              </a:pPr>
              <a:endParaRPr lang="en-US" sz="1500" dirty="0">
                <a:latin typeface="Helvetica Neue" charset="0"/>
                <a:ea typeface="Helvetica Neue" charset="0"/>
                <a:cs typeface="Helvetica Neue" charset="0"/>
              </a:endParaRPr>
            </a:p>
            <a:p>
              <a:pPr marL="257175" indent="-257175">
                <a:buAutoNum type="arabicPeriod"/>
              </a:pPr>
              <a:r>
                <a:rPr lang="en-US" sz="1500" dirty="0" smtClean="0">
                  <a:latin typeface="Helvetica Neue" charset="0"/>
                  <a:ea typeface="Helvetica Neue" charset="0"/>
                  <a:cs typeface="Helvetica Neue" charset="0"/>
                </a:rPr>
                <a:t>IFN-</a:t>
              </a:r>
              <a:r>
                <a:rPr lang="en-US" sz="1500" dirty="0" smtClean="0">
                  <a:latin typeface="Symbol" charset="2"/>
                  <a:ea typeface="Symbol" charset="2"/>
                  <a:cs typeface="Symbol" charset="2"/>
                </a:rPr>
                <a:t>g</a:t>
              </a:r>
              <a:r>
                <a:rPr lang="en-US" sz="1500" dirty="0" smtClean="0">
                  <a:latin typeface="Helvetica Neue" charset="0"/>
                  <a:ea typeface="Helvetica Neue" charset="0"/>
                  <a:cs typeface="Helvetica Neue" charset="0"/>
                </a:rPr>
                <a:t>(+)Th17 cells have strong inflammatory capacity especially in the ileum.  </a:t>
              </a:r>
              <a:endParaRPr lang="en-US" sz="1500" dirty="0">
                <a:latin typeface="Helvetica Neue" charset="0"/>
                <a:ea typeface="Helvetica Neue" charset="0"/>
                <a:cs typeface="Helvetica Neue" charset="0"/>
              </a:endParaRPr>
            </a:p>
          </p:txBody>
        </p:sp>
        <p:sp>
          <p:nvSpPr>
            <p:cNvPr id="118" name="TextBox 117"/>
            <p:cNvSpPr txBox="1"/>
            <p:nvPr/>
          </p:nvSpPr>
          <p:spPr>
            <a:xfrm>
              <a:off x="5841257" y="2373404"/>
              <a:ext cx="4431128" cy="861775"/>
            </a:xfrm>
            <a:prstGeom prst="rect">
              <a:avLst/>
            </a:prstGeom>
            <a:noFill/>
          </p:spPr>
          <p:txBody>
            <a:bodyPr wrap="none" rtlCol="0">
              <a:spAutoFit/>
            </a:bodyPr>
            <a:lstStyle/>
            <a:p>
              <a:r>
                <a:rPr lang="ja-JP" altLang="en-US" dirty="0">
                  <a:latin typeface="Helvetica Neue" charset="0"/>
                  <a:ea typeface="Helvetica Neue" charset="0"/>
                  <a:cs typeface="Helvetica Neue" charset="0"/>
                </a:rPr>
                <a:t>②</a:t>
              </a:r>
              <a:r>
                <a:rPr lang="en-US" dirty="0">
                  <a:latin typeface="Helvetica Neue" charset="0"/>
                  <a:ea typeface="Helvetica Neue" charset="0"/>
                  <a:cs typeface="Helvetica Neue" charset="0"/>
                </a:rPr>
                <a:t> </a:t>
              </a:r>
              <a:r>
                <a:rPr lang="en-US" b="1" dirty="0">
                  <a:solidFill>
                    <a:srgbClr val="FF0000"/>
                  </a:solidFill>
                  <a:latin typeface="Helvetica Neue" charset="0"/>
                  <a:ea typeface="Helvetica Neue" charset="0"/>
                  <a:cs typeface="Helvetica Neue" charset="0"/>
                </a:rPr>
                <a:t>In intestinal inflammation</a:t>
              </a:r>
            </a:p>
            <a:p>
              <a:r>
                <a:rPr lang="en-US" dirty="0">
                  <a:latin typeface="Helvetica Neue" charset="0"/>
                  <a:ea typeface="Helvetica Neue" charset="0"/>
                  <a:cs typeface="Helvetica Neue" charset="0"/>
                </a:rPr>
                <a:t>      (TNBS colitis</a:t>
              </a:r>
              <a:r>
                <a:rPr lang="en-US" i="1" dirty="0">
                  <a:latin typeface="Helvetica Neue" charset="0"/>
                  <a:ea typeface="Helvetica Neue" charset="0"/>
                  <a:cs typeface="Helvetica Neue" charset="0"/>
                </a:rPr>
                <a:t> </a:t>
              </a:r>
              <a:r>
                <a:rPr lang="en-US" dirty="0">
                  <a:latin typeface="Helvetica Neue" charset="0"/>
                  <a:ea typeface="Helvetica Neue" charset="0"/>
                  <a:cs typeface="Helvetica Neue" charset="0"/>
                </a:rPr>
                <a:t>model)</a:t>
              </a:r>
            </a:p>
          </p:txBody>
        </p:sp>
        <p:sp>
          <p:nvSpPr>
            <p:cNvPr id="64" name="TextBox 63"/>
            <p:cNvSpPr txBox="1"/>
            <p:nvPr/>
          </p:nvSpPr>
          <p:spPr>
            <a:xfrm>
              <a:off x="7395886" y="1775013"/>
              <a:ext cx="1725259" cy="492443"/>
            </a:xfrm>
            <a:prstGeom prst="rect">
              <a:avLst/>
            </a:prstGeom>
            <a:noFill/>
          </p:spPr>
          <p:txBody>
            <a:bodyPr wrap="none" rtlCol="0">
              <a:spAutoFit/>
            </a:bodyPr>
            <a:lstStyle/>
            <a:p>
              <a:r>
                <a:rPr lang="en-US" b="1" dirty="0">
                  <a:latin typeface="Helvetica Neue" charset="0"/>
                  <a:ea typeface="Helvetica Neue" charset="0"/>
                  <a:cs typeface="Helvetica Neue" charset="0"/>
                </a:rPr>
                <a:t>Summary </a:t>
              </a:r>
            </a:p>
          </p:txBody>
        </p:sp>
      </p:grpSp>
    </p:spTree>
    <p:extLst>
      <p:ext uri="{BB962C8B-B14F-4D97-AF65-F5344CB8AC3E}">
        <p14:creationId xmlns:p14="http://schemas.microsoft.com/office/powerpoint/2010/main" val="941657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ChangeArrowheads="1"/>
          </p:cNvSpPr>
          <p:nvPr/>
        </p:nvSpPr>
        <p:spPr bwMode="auto">
          <a:xfrm rot="-590098">
            <a:off x="4891089" y="2493170"/>
            <a:ext cx="189310" cy="411956"/>
          </a:xfrm>
          <a:prstGeom prst="rect">
            <a:avLst/>
          </a:prstGeom>
          <a:gradFill rotWithShape="0">
            <a:gsLst>
              <a:gs pos="0">
                <a:srgbClr val="FFD9C5"/>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0484" name="Rectangle 4"/>
          <p:cNvSpPr>
            <a:spLocks noChangeArrowheads="1"/>
          </p:cNvSpPr>
          <p:nvPr/>
        </p:nvSpPr>
        <p:spPr bwMode="auto">
          <a:xfrm rot="215836">
            <a:off x="3792141" y="2472930"/>
            <a:ext cx="242888" cy="411956"/>
          </a:xfrm>
          <a:prstGeom prst="rect">
            <a:avLst/>
          </a:prstGeom>
          <a:gradFill rotWithShape="0">
            <a:gsLst>
              <a:gs pos="0">
                <a:srgbClr val="FFD9C5"/>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0485" name="Rectangle 5"/>
          <p:cNvSpPr>
            <a:spLocks noChangeArrowheads="1"/>
          </p:cNvSpPr>
          <p:nvPr/>
        </p:nvSpPr>
        <p:spPr bwMode="auto">
          <a:xfrm>
            <a:off x="4038600" y="2486025"/>
            <a:ext cx="838200" cy="209550"/>
          </a:xfrm>
          <a:prstGeom prst="rect">
            <a:avLst/>
          </a:prstGeom>
          <a:gradFill rotWithShape="0">
            <a:gsLst>
              <a:gs pos="0">
                <a:srgbClr val="D52600">
                  <a:alpha val="39000"/>
                </a:srgbClr>
              </a:gs>
              <a:gs pos="100000">
                <a:srgbClr val="FFD9C5">
                  <a:alpha val="42000"/>
                </a:srgbClr>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0486" name="Rectangle 6"/>
          <p:cNvSpPr>
            <a:spLocks noChangeArrowheads="1"/>
          </p:cNvSpPr>
          <p:nvPr/>
        </p:nvSpPr>
        <p:spPr bwMode="auto">
          <a:xfrm rot="-584273">
            <a:off x="5019675" y="2340769"/>
            <a:ext cx="914400" cy="804863"/>
          </a:xfrm>
          <a:prstGeom prst="rect">
            <a:avLst/>
          </a:prstGeom>
          <a:gradFill rotWithShape="0">
            <a:gsLst>
              <a:gs pos="0">
                <a:srgbClr val="FFD9C5"/>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0487" name="Rectangle 7"/>
          <p:cNvSpPr>
            <a:spLocks noChangeArrowheads="1"/>
          </p:cNvSpPr>
          <p:nvPr/>
        </p:nvSpPr>
        <p:spPr bwMode="auto">
          <a:xfrm rot="215836">
            <a:off x="2840831" y="2293145"/>
            <a:ext cx="1066800" cy="840581"/>
          </a:xfrm>
          <a:prstGeom prst="rect">
            <a:avLst/>
          </a:prstGeom>
          <a:gradFill rotWithShape="0">
            <a:gsLst>
              <a:gs pos="0">
                <a:srgbClr val="FFD9C5"/>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0489" name="Freeform 9"/>
          <p:cNvSpPr>
            <a:spLocks/>
          </p:cNvSpPr>
          <p:nvPr/>
        </p:nvSpPr>
        <p:spPr bwMode="auto">
          <a:xfrm>
            <a:off x="4010025" y="2418161"/>
            <a:ext cx="866775" cy="139303"/>
          </a:xfrm>
          <a:custGeom>
            <a:avLst/>
            <a:gdLst>
              <a:gd name="T0" fmla="*/ 0 w 728"/>
              <a:gd name="T1" fmla="*/ 65 h 117"/>
              <a:gd name="T2" fmla="*/ 56 w 728"/>
              <a:gd name="T3" fmla="*/ 89 h 117"/>
              <a:gd name="T4" fmla="*/ 104 w 728"/>
              <a:gd name="T5" fmla="*/ 41 h 117"/>
              <a:gd name="T6" fmla="*/ 112 w 728"/>
              <a:gd name="T7" fmla="*/ 89 h 117"/>
              <a:gd name="T8" fmla="*/ 152 w 728"/>
              <a:gd name="T9" fmla="*/ 41 h 117"/>
              <a:gd name="T10" fmla="*/ 192 w 728"/>
              <a:gd name="T11" fmla="*/ 89 h 117"/>
              <a:gd name="T12" fmla="*/ 248 w 728"/>
              <a:gd name="T13" fmla="*/ 1 h 117"/>
              <a:gd name="T14" fmla="*/ 288 w 728"/>
              <a:gd name="T15" fmla="*/ 81 h 117"/>
              <a:gd name="T16" fmla="*/ 344 w 728"/>
              <a:gd name="T17" fmla="*/ 17 h 117"/>
              <a:gd name="T18" fmla="*/ 408 w 728"/>
              <a:gd name="T19" fmla="*/ 113 h 117"/>
              <a:gd name="T20" fmla="*/ 432 w 728"/>
              <a:gd name="T21" fmla="*/ 41 h 117"/>
              <a:gd name="T22" fmla="*/ 496 w 728"/>
              <a:gd name="T23" fmla="*/ 97 h 117"/>
              <a:gd name="T24" fmla="*/ 544 w 728"/>
              <a:gd name="T25" fmla="*/ 33 h 117"/>
              <a:gd name="T26" fmla="*/ 576 w 728"/>
              <a:gd name="T27" fmla="*/ 105 h 117"/>
              <a:gd name="T28" fmla="*/ 624 w 728"/>
              <a:gd name="T29" fmla="*/ 33 h 117"/>
              <a:gd name="T30" fmla="*/ 664 w 728"/>
              <a:gd name="T31" fmla="*/ 97 h 117"/>
              <a:gd name="T32" fmla="*/ 728 w 728"/>
              <a:gd name="T33" fmla="*/ 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17">
                <a:moveTo>
                  <a:pt x="0" y="65"/>
                </a:moveTo>
                <a:cubicBezTo>
                  <a:pt x="19" y="79"/>
                  <a:pt x="39" y="93"/>
                  <a:pt x="56" y="89"/>
                </a:cubicBezTo>
                <a:cubicBezTo>
                  <a:pt x="73" y="85"/>
                  <a:pt x="95" y="41"/>
                  <a:pt x="104" y="41"/>
                </a:cubicBezTo>
                <a:cubicBezTo>
                  <a:pt x="113" y="41"/>
                  <a:pt x="104" y="89"/>
                  <a:pt x="112" y="89"/>
                </a:cubicBezTo>
                <a:cubicBezTo>
                  <a:pt x="120" y="89"/>
                  <a:pt x="139" y="41"/>
                  <a:pt x="152" y="41"/>
                </a:cubicBezTo>
                <a:cubicBezTo>
                  <a:pt x="165" y="41"/>
                  <a:pt x="176" y="96"/>
                  <a:pt x="192" y="89"/>
                </a:cubicBezTo>
                <a:cubicBezTo>
                  <a:pt x="208" y="82"/>
                  <a:pt x="232" y="2"/>
                  <a:pt x="248" y="1"/>
                </a:cubicBezTo>
                <a:cubicBezTo>
                  <a:pt x="264" y="0"/>
                  <a:pt x="272" y="78"/>
                  <a:pt x="288" y="81"/>
                </a:cubicBezTo>
                <a:cubicBezTo>
                  <a:pt x="304" y="84"/>
                  <a:pt x="324" y="12"/>
                  <a:pt x="344" y="17"/>
                </a:cubicBezTo>
                <a:cubicBezTo>
                  <a:pt x="364" y="22"/>
                  <a:pt x="393" y="109"/>
                  <a:pt x="408" y="113"/>
                </a:cubicBezTo>
                <a:cubicBezTo>
                  <a:pt x="423" y="117"/>
                  <a:pt x="417" y="44"/>
                  <a:pt x="432" y="41"/>
                </a:cubicBezTo>
                <a:cubicBezTo>
                  <a:pt x="447" y="38"/>
                  <a:pt x="477" y="98"/>
                  <a:pt x="496" y="97"/>
                </a:cubicBezTo>
                <a:cubicBezTo>
                  <a:pt x="515" y="96"/>
                  <a:pt x="531" y="32"/>
                  <a:pt x="544" y="33"/>
                </a:cubicBezTo>
                <a:cubicBezTo>
                  <a:pt x="557" y="34"/>
                  <a:pt x="563" y="105"/>
                  <a:pt x="576" y="105"/>
                </a:cubicBezTo>
                <a:cubicBezTo>
                  <a:pt x="589" y="105"/>
                  <a:pt x="609" y="34"/>
                  <a:pt x="624" y="33"/>
                </a:cubicBezTo>
                <a:cubicBezTo>
                  <a:pt x="639" y="32"/>
                  <a:pt x="647" y="100"/>
                  <a:pt x="664" y="97"/>
                </a:cubicBezTo>
                <a:cubicBezTo>
                  <a:pt x="681" y="94"/>
                  <a:pt x="712" y="25"/>
                  <a:pt x="728" y="17"/>
                </a:cubicBezTo>
              </a:path>
            </a:pathLst>
          </a:custGeom>
          <a:noFill/>
          <a:ln w="28575" cmpd="sng">
            <a:solidFill>
              <a:srgbClr val="CD47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0490" name="Freeform 10"/>
          <p:cNvSpPr>
            <a:spLocks/>
          </p:cNvSpPr>
          <p:nvPr/>
        </p:nvSpPr>
        <p:spPr bwMode="auto">
          <a:xfrm>
            <a:off x="4029075" y="2447925"/>
            <a:ext cx="914400" cy="96441"/>
          </a:xfrm>
          <a:custGeom>
            <a:avLst/>
            <a:gdLst>
              <a:gd name="T0" fmla="*/ 0 w 768"/>
              <a:gd name="T1" fmla="*/ 0 h 81"/>
              <a:gd name="T2" fmla="*/ 80 w 768"/>
              <a:gd name="T3" fmla="*/ 24 h 81"/>
              <a:gd name="T4" fmla="*/ 176 w 768"/>
              <a:gd name="T5" fmla="*/ 48 h 81"/>
              <a:gd name="T6" fmla="*/ 280 w 768"/>
              <a:gd name="T7" fmla="*/ 72 h 81"/>
              <a:gd name="T8" fmla="*/ 376 w 768"/>
              <a:gd name="T9" fmla="*/ 40 h 81"/>
              <a:gd name="T10" fmla="*/ 464 w 768"/>
              <a:gd name="T11" fmla="*/ 16 h 81"/>
              <a:gd name="T12" fmla="*/ 560 w 768"/>
              <a:gd name="T13" fmla="*/ 72 h 81"/>
              <a:gd name="T14" fmla="*/ 696 w 768"/>
              <a:gd name="T15" fmla="*/ 72 h 81"/>
              <a:gd name="T16" fmla="*/ 768 w 768"/>
              <a:gd name="T17" fmla="*/ 72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8" h="81">
                <a:moveTo>
                  <a:pt x="0" y="0"/>
                </a:moveTo>
                <a:cubicBezTo>
                  <a:pt x="25" y="8"/>
                  <a:pt x="51" y="16"/>
                  <a:pt x="80" y="24"/>
                </a:cubicBezTo>
                <a:cubicBezTo>
                  <a:pt x="109" y="32"/>
                  <a:pt x="143" y="40"/>
                  <a:pt x="176" y="48"/>
                </a:cubicBezTo>
                <a:cubicBezTo>
                  <a:pt x="209" y="56"/>
                  <a:pt x="247" y="73"/>
                  <a:pt x="280" y="72"/>
                </a:cubicBezTo>
                <a:cubicBezTo>
                  <a:pt x="313" y="71"/>
                  <a:pt x="345" y="49"/>
                  <a:pt x="376" y="40"/>
                </a:cubicBezTo>
                <a:cubicBezTo>
                  <a:pt x="407" y="31"/>
                  <a:pt x="433" y="11"/>
                  <a:pt x="464" y="16"/>
                </a:cubicBezTo>
                <a:cubicBezTo>
                  <a:pt x="495" y="21"/>
                  <a:pt x="521" y="63"/>
                  <a:pt x="560" y="72"/>
                </a:cubicBezTo>
                <a:cubicBezTo>
                  <a:pt x="599" y="81"/>
                  <a:pt x="661" y="72"/>
                  <a:pt x="696" y="72"/>
                </a:cubicBezTo>
                <a:cubicBezTo>
                  <a:pt x="731" y="72"/>
                  <a:pt x="756" y="73"/>
                  <a:pt x="768" y="72"/>
                </a:cubicBezTo>
              </a:path>
            </a:pathLst>
          </a:custGeom>
          <a:noFill/>
          <a:ln w="38100"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0491" name="AutoShape 11"/>
          <p:cNvSpPr>
            <a:spLocks noChangeArrowheads="1"/>
          </p:cNvSpPr>
          <p:nvPr/>
        </p:nvSpPr>
        <p:spPr bwMode="auto">
          <a:xfrm rot="-1511311">
            <a:off x="5012531" y="2353867"/>
            <a:ext cx="119063" cy="215503"/>
          </a:xfrm>
          <a:prstGeom prst="roundRect">
            <a:avLst>
              <a:gd name="adj" fmla="val 16667"/>
            </a:avLst>
          </a:prstGeom>
          <a:solidFill>
            <a:srgbClr val="BFBFBF"/>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nvGrpSpPr>
          <p:cNvPr id="20552" name="Group 72"/>
          <p:cNvGrpSpPr>
            <a:grpSpLocks/>
          </p:cNvGrpSpPr>
          <p:nvPr/>
        </p:nvGrpSpPr>
        <p:grpSpPr bwMode="auto">
          <a:xfrm>
            <a:off x="2806305" y="2106217"/>
            <a:ext cx="263128" cy="386953"/>
            <a:chOff x="3642" y="1025"/>
            <a:chExt cx="584" cy="685"/>
          </a:xfrm>
        </p:grpSpPr>
        <p:sp>
          <p:nvSpPr>
            <p:cNvPr id="2"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20556" name="Oval 76"/>
            <p:cNvSpPr>
              <a:spLocks noChangeArrowheads="1"/>
            </p:cNvSpPr>
            <p:nvPr/>
          </p:nvSpPr>
          <p:spPr bwMode="auto">
            <a:xfrm>
              <a:off x="3768" y="1464"/>
              <a:ext cx="320" cy="136"/>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nvGrpSpPr>
          <p:cNvPr id="20557" name="Group 77"/>
          <p:cNvGrpSpPr>
            <a:grpSpLocks/>
          </p:cNvGrpSpPr>
          <p:nvPr/>
        </p:nvGrpSpPr>
        <p:grpSpPr bwMode="auto">
          <a:xfrm>
            <a:off x="3025380" y="2106217"/>
            <a:ext cx="263128" cy="386953"/>
            <a:chOff x="3642" y="1025"/>
            <a:chExt cx="584" cy="685"/>
          </a:xfrm>
        </p:grpSpPr>
        <p:sp>
          <p:nvSpPr>
            <p:cNvPr id="3"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20561" name="Oval 81"/>
            <p:cNvSpPr>
              <a:spLocks noChangeArrowheads="1"/>
            </p:cNvSpPr>
            <p:nvPr/>
          </p:nvSpPr>
          <p:spPr bwMode="auto">
            <a:xfrm>
              <a:off x="3768" y="1464"/>
              <a:ext cx="320" cy="136"/>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nvGrpSpPr>
          <p:cNvPr id="20562" name="Group 82"/>
          <p:cNvGrpSpPr>
            <a:grpSpLocks/>
          </p:cNvGrpSpPr>
          <p:nvPr/>
        </p:nvGrpSpPr>
        <p:grpSpPr bwMode="auto">
          <a:xfrm>
            <a:off x="3244455" y="2106217"/>
            <a:ext cx="263128" cy="386953"/>
            <a:chOff x="3642" y="1025"/>
            <a:chExt cx="584" cy="685"/>
          </a:xfrm>
        </p:grpSpPr>
        <p:sp>
          <p:nvSpPr>
            <p:cNvPr id="4"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20566" name="Oval 86"/>
            <p:cNvSpPr>
              <a:spLocks noChangeArrowheads="1"/>
            </p:cNvSpPr>
            <p:nvPr/>
          </p:nvSpPr>
          <p:spPr bwMode="auto">
            <a:xfrm>
              <a:off x="3768" y="1464"/>
              <a:ext cx="320" cy="136"/>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nvGrpSpPr>
          <p:cNvPr id="20567" name="Group 87"/>
          <p:cNvGrpSpPr>
            <a:grpSpLocks/>
          </p:cNvGrpSpPr>
          <p:nvPr/>
        </p:nvGrpSpPr>
        <p:grpSpPr bwMode="auto">
          <a:xfrm>
            <a:off x="3463530" y="2115742"/>
            <a:ext cx="263128" cy="386953"/>
            <a:chOff x="3642" y="1025"/>
            <a:chExt cx="584" cy="685"/>
          </a:xfrm>
        </p:grpSpPr>
        <p:sp>
          <p:nvSpPr>
            <p:cNvPr id="5"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20571" name="Oval 91"/>
            <p:cNvSpPr>
              <a:spLocks noChangeArrowheads="1"/>
            </p:cNvSpPr>
            <p:nvPr/>
          </p:nvSpPr>
          <p:spPr bwMode="auto">
            <a:xfrm>
              <a:off x="3768" y="1464"/>
              <a:ext cx="320" cy="136"/>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nvGrpSpPr>
          <p:cNvPr id="20572" name="Group 92"/>
          <p:cNvGrpSpPr>
            <a:grpSpLocks/>
          </p:cNvGrpSpPr>
          <p:nvPr/>
        </p:nvGrpSpPr>
        <p:grpSpPr bwMode="auto">
          <a:xfrm rot="1268300">
            <a:off x="3669507" y="2183606"/>
            <a:ext cx="207169" cy="304800"/>
            <a:chOff x="3642" y="1025"/>
            <a:chExt cx="584" cy="685"/>
          </a:xfrm>
        </p:grpSpPr>
        <p:sp>
          <p:nvSpPr>
            <p:cNvPr id="6"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20576" name="Oval 96"/>
            <p:cNvSpPr>
              <a:spLocks noChangeArrowheads="1"/>
            </p:cNvSpPr>
            <p:nvPr/>
          </p:nvSpPr>
          <p:spPr bwMode="auto">
            <a:xfrm>
              <a:off x="3768" y="1464"/>
              <a:ext cx="320" cy="136"/>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nvGrpSpPr>
          <p:cNvPr id="20577" name="Group 97"/>
          <p:cNvGrpSpPr>
            <a:grpSpLocks/>
          </p:cNvGrpSpPr>
          <p:nvPr/>
        </p:nvGrpSpPr>
        <p:grpSpPr bwMode="auto">
          <a:xfrm rot="-1797512">
            <a:off x="5069682" y="2244330"/>
            <a:ext cx="198835" cy="292894"/>
            <a:chOff x="3642" y="1025"/>
            <a:chExt cx="584" cy="685"/>
          </a:xfrm>
        </p:grpSpPr>
        <p:sp>
          <p:nvSpPr>
            <p:cNvPr id="7"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20581" name="Oval 101"/>
            <p:cNvSpPr>
              <a:spLocks noChangeArrowheads="1"/>
            </p:cNvSpPr>
            <p:nvPr/>
          </p:nvSpPr>
          <p:spPr bwMode="auto">
            <a:xfrm>
              <a:off x="3768" y="1464"/>
              <a:ext cx="320" cy="136"/>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nvGrpSpPr>
          <p:cNvPr id="20582" name="Group 102"/>
          <p:cNvGrpSpPr>
            <a:grpSpLocks/>
          </p:cNvGrpSpPr>
          <p:nvPr/>
        </p:nvGrpSpPr>
        <p:grpSpPr bwMode="auto">
          <a:xfrm rot="-1076834">
            <a:off x="5225655" y="2125267"/>
            <a:ext cx="263128" cy="386953"/>
            <a:chOff x="3642" y="1025"/>
            <a:chExt cx="584" cy="685"/>
          </a:xfrm>
        </p:grpSpPr>
        <p:sp>
          <p:nvSpPr>
            <p:cNvPr id="8"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20586" name="Oval 106"/>
            <p:cNvSpPr>
              <a:spLocks noChangeArrowheads="1"/>
            </p:cNvSpPr>
            <p:nvPr/>
          </p:nvSpPr>
          <p:spPr bwMode="auto">
            <a:xfrm>
              <a:off x="3768" y="1464"/>
              <a:ext cx="320" cy="136"/>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nvGrpSpPr>
          <p:cNvPr id="20602" name="Group 122"/>
          <p:cNvGrpSpPr>
            <a:grpSpLocks/>
          </p:cNvGrpSpPr>
          <p:nvPr/>
        </p:nvGrpSpPr>
        <p:grpSpPr bwMode="auto">
          <a:xfrm>
            <a:off x="5425680" y="2125267"/>
            <a:ext cx="263128" cy="386953"/>
            <a:chOff x="3642" y="1025"/>
            <a:chExt cx="584" cy="685"/>
          </a:xfrm>
        </p:grpSpPr>
        <p:sp>
          <p:nvSpPr>
            <p:cNvPr id="9"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20606" name="Oval 126"/>
            <p:cNvSpPr>
              <a:spLocks noChangeArrowheads="1"/>
            </p:cNvSpPr>
            <p:nvPr/>
          </p:nvSpPr>
          <p:spPr bwMode="auto">
            <a:xfrm>
              <a:off x="3768" y="1464"/>
              <a:ext cx="320" cy="136"/>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nvGrpSpPr>
          <p:cNvPr id="20607" name="Group 127"/>
          <p:cNvGrpSpPr>
            <a:grpSpLocks/>
          </p:cNvGrpSpPr>
          <p:nvPr/>
        </p:nvGrpSpPr>
        <p:grpSpPr bwMode="auto">
          <a:xfrm>
            <a:off x="5644755" y="2125267"/>
            <a:ext cx="263128" cy="386953"/>
            <a:chOff x="3642" y="1025"/>
            <a:chExt cx="584" cy="685"/>
          </a:xfrm>
        </p:grpSpPr>
        <p:sp>
          <p:nvSpPr>
            <p:cNvPr id="82" name="Rounded Rectangle 81"/>
            <p:cNvSpPr/>
            <p:nvPr/>
          </p:nvSpPr>
          <p:spPr>
            <a:xfrm>
              <a:off x="3683" y="1050"/>
              <a:ext cx="505" cy="609"/>
            </a:xfrm>
            <a:prstGeom prst="roundRect">
              <a:avLst>
                <a:gd name="adj" fmla="val 37096"/>
              </a:avLst>
            </a:prstGeom>
            <a:gradFill flip="none" rotWithShape="1">
              <a:gsLst>
                <a:gs pos="17999">
                  <a:srgbClr val="FEE7F2"/>
                </a:gs>
                <a:gs pos="36000">
                  <a:srgbClr val="FAC77D"/>
                </a:gs>
                <a:gs pos="61000">
                  <a:srgbClr val="FBA97D"/>
                </a:gs>
                <a:gs pos="82001">
                  <a:srgbClr val="FBD49C"/>
                </a:gs>
                <a:gs pos="100000">
                  <a:srgbClr val="FEE7F2"/>
                </a:gs>
              </a:gsLst>
              <a:lin ang="5400000" scaled="0"/>
              <a:tileRect/>
            </a:gradFill>
            <a:scene3d>
              <a:camera prst="orthographicFront">
                <a:rot lat="0" lon="0" rev="0"/>
              </a:camera>
              <a:lightRig rig="threePt" dir="t">
                <a:rot lat="0" lon="0" rev="1200000"/>
              </a:lightRig>
            </a:scene3d>
            <a:sp3d extrusionH="76200">
              <a:bevelT w="63500" h="107950"/>
              <a:bevelB w="63500" h="25400" prst="coolSlant"/>
              <a:extrusionClr>
                <a:schemeClr val="tx1"/>
              </a:extrusionClr>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1350"/>
            </a:p>
          </p:txBody>
        </p:sp>
        <p:sp>
          <p:nvSpPr>
            <p:cNvPr id="20611" name="Oval 131"/>
            <p:cNvSpPr>
              <a:spLocks noChangeArrowheads="1"/>
            </p:cNvSpPr>
            <p:nvPr/>
          </p:nvSpPr>
          <p:spPr bwMode="auto">
            <a:xfrm>
              <a:off x="3768" y="1464"/>
              <a:ext cx="320" cy="136"/>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sp>
        <p:nvSpPr>
          <p:cNvPr id="20612" name="AutoShape 132"/>
          <p:cNvSpPr>
            <a:spLocks noChangeArrowheads="1"/>
          </p:cNvSpPr>
          <p:nvPr/>
        </p:nvSpPr>
        <p:spPr bwMode="auto">
          <a:xfrm rot="2404897">
            <a:off x="3838575" y="2295525"/>
            <a:ext cx="114300" cy="228600"/>
          </a:xfrm>
          <a:prstGeom prst="roundRect">
            <a:avLst>
              <a:gd name="adj" fmla="val 16667"/>
            </a:avLst>
          </a:prstGeom>
          <a:solidFill>
            <a:srgbClr val="BFBFBF"/>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0613" name="Freeform 133"/>
          <p:cNvSpPr>
            <a:spLocks/>
          </p:cNvSpPr>
          <p:nvPr/>
        </p:nvSpPr>
        <p:spPr bwMode="auto">
          <a:xfrm>
            <a:off x="3981450" y="2428875"/>
            <a:ext cx="1009650" cy="91679"/>
          </a:xfrm>
          <a:custGeom>
            <a:avLst/>
            <a:gdLst>
              <a:gd name="T0" fmla="*/ 0 w 848"/>
              <a:gd name="T1" fmla="*/ 0 h 77"/>
              <a:gd name="T2" fmla="*/ 136 w 848"/>
              <a:gd name="T3" fmla="*/ 72 h 77"/>
              <a:gd name="T4" fmla="*/ 232 w 848"/>
              <a:gd name="T5" fmla="*/ 32 h 77"/>
              <a:gd name="T6" fmla="*/ 320 w 848"/>
              <a:gd name="T7" fmla="*/ 40 h 77"/>
              <a:gd name="T8" fmla="*/ 464 w 848"/>
              <a:gd name="T9" fmla="*/ 64 h 77"/>
              <a:gd name="T10" fmla="*/ 544 w 848"/>
              <a:gd name="T11" fmla="*/ 40 h 77"/>
              <a:gd name="T12" fmla="*/ 680 w 848"/>
              <a:gd name="T13" fmla="*/ 64 h 77"/>
              <a:gd name="T14" fmla="*/ 848 w 848"/>
              <a:gd name="T15" fmla="*/ 1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8" h="77">
                <a:moveTo>
                  <a:pt x="0" y="0"/>
                </a:moveTo>
                <a:cubicBezTo>
                  <a:pt x="48" y="33"/>
                  <a:pt x="97" y="67"/>
                  <a:pt x="136" y="72"/>
                </a:cubicBezTo>
                <a:cubicBezTo>
                  <a:pt x="175" y="77"/>
                  <a:pt x="201" y="37"/>
                  <a:pt x="232" y="32"/>
                </a:cubicBezTo>
                <a:cubicBezTo>
                  <a:pt x="263" y="27"/>
                  <a:pt x="281" y="35"/>
                  <a:pt x="320" y="40"/>
                </a:cubicBezTo>
                <a:cubicBezTo>
                  <a:pt x="359" y="45"/>
                  <a:pt x="427" y="64"/>
                  <a:pt x="464" y="64"/>
                </a:cubicBezTo>
                <a:cubicBezTo>
                  <a:pt x="501" y="64"/>
                  <a:pt x="508" y="40"/>
                  <a:pt x="544" y="40"/>
                </a:cubicBezTo>
                <a:cubicBezTo>
                  <a:pt x="580" y="40"/>
                  <a:pt x="629" y="68"/>
                  <a:pt x="680" y="64"/>
                </a:cubicBezTo>
                <a:cubicBezTo>
                  <a:pt x="731" y="60"/>
                  <a:pt x="817" y="23"/>
                  <a:pt x="848" y="16"/>
                </a:cubicBezTo>
              </a:path>
            </a:pathLst>
          </a:custGeom>
          <a:noFill/>
          <a:ln w="28575"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0614" name="AutoShape 134"/>
          <p:cNvSpPr>
            <a:spLocks noChangeArrowheads="1"/>
          </p:cNvSpPr>
          <p:nvPr/>
        </p:nvSpPr>
        <p:spPr bwMode="auto">
          <a:xfrm rot="2404897">
            <a:off x="3936208" y="2405064"/>
            <a:ext cx="60722" cy="121444"/>
          </a:xfrm>
          <a:prstGeom prst="roundRect">
            <a:avLst>
              <a:gd name="adj" fmla="val 16667"/>
            </a:avLst>
          </a:prstGeom>
          <a:solidFill>
            <a:srgbClr val="BFBFBF"/>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0615" name="AutoShape 135"/>
          <p:cNvSpPr>
            <a:spLocks noChangeArrowheads="1"/>
          </p:cNvSpPr>
          <p:nvPr/>
        </p:nvSpPr>
        <p:spPr bwMode="auto">
          <a:xfrm rot="-1511311">
            <a:off x="4947047" y="2441972"/>
            <a:ext cx="65484" cy="119063"/>
          </a:xfrm>
          <a:prstGeom prst="roundRect">
            <a:avLst>
              <a:gd name="adj" fmla="val 16667"/>
            </a:avLst>
          </a:prstGeom>
          <a:solidFill>
            <a:srgbClr val="BFBFBF"/>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0616" name="Freeform 136"/>
          <p:cNvSpPr>
            <a:spLocks/>
          </p:cNvSpPr>
          <p:nvPr/>
        </p:nvSpPr>
        <p:spPr bwMode="auto">
          <a:xfrm>
            <a:off x="3990975" y="2457450"/>
            <a:ext cx="942975" cy="80963"/>
          </a:xfrm>
          <a:custGeom>
            <a:avLst/>
            <a:gdLst>
              <a:gd name="T0" fmla="*/ 0 w 792"/>
              <a:gd name="T1" fmla="*/ 24 h 68"/>
              <a:gd name="T2" fmla="*/ 88 w 792"/>
              <a:gd name="T3" fmla="*/ 32 h 68"/>
              <a:gd name="T4" fmla="*/ 192 w 792"/>
              <a:gd name="T5" fmla="*/ 64 h 68"/>
              <a:gd name="T6" fmla="*/ 264 w 792"/>
              <a:gd name="T7" fmla="*/ 16 h 68"/>
              <a:gd name="T8" fmla="*/ 344 w 792"/>
              <a:gd name="T9" fmla="*/ 40 h 68"/>
              <a:gd name="T10" fmla="*/ 400 w 792"/>
              <a:gd name="T11" fmla="*/ 32 h 68"/>
              <a:gd name="T12" fmla="*/ 504 w 792"/>
              <a:gd name="T13" fmla="*/ 64 h 68"/>
              <a:gd name="T14" fmla="*/ 640 w 792"/>
              <a:gd name="T15" fmla="*/ 56 h 68"/>
              <a:gd name="T16" fmla="*/ 736 w 792"/>
              <a:gd name="T17" fmla="*/ 48 h 68"/>
              <a:gd name="T18" fmla="*/ 792 w 792"/>
              <a:gd name="T1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2" h="68">
                <a:moveTo>
                  <a:pt x="0" y="24"/>
                </a:moveTo>
                <a:cubicBezTo>
                  <a:pt x="28" y="24"/>
                  <a:pt x="56" y="25"/>
                  <a:pt x="88" y="32"/>
                </a:cubicBezTo>
                <a:cubicBezTo>
                  <a:pt x="120" y="39"/>
                  <a:pt x="163" y="67"/>
                  <a:pt x="192" y="64"/>
                </a:cubicBezTo>
                <a:cubicBezTo>
                  <a:pt x="221" y="61"/>
                  <a:pt x="239" y="20"/>
                  <a:pt x="264" y="16"/>
                </a:cubicBezTo>
                <a:cubicBezTo>
                  <a:pt x="289" y="12"/>
                  <a:pt x="321" y="37"/>
                  <a:pt x="344" y="40"/>
                </a:cubicBezTo>
                <a:cubicBezTo>
                  <a:pt x="367" y="43"/>
                  <a:pt x="373" y="28"/>
                  <a:pt x="400" y="32"/>
                </a:cubicBezTo>
                <a:cubicBezTo>
                  <a:pt x="427" y="36"/>
                  <a:pt x="464" y="60"/>
                  <a:pt x="504" y="64"/>
                </a:cubicBezTo>
                <a:cubicBezTo>
                  <a:pt x="544" y="68"/>
                  <a:pt x="601" y="59"/>
                  <a:pt x="640" y="56"/>
                </a:cubicBezTo>
                <a:cubicBezTo>
                  <a:pt x="679" y="53"/>
                  <a:pt x="711" y="57"/>
                  <a:pt x="736" y="48"/>
                </a:cubicBezTo>
                <a:cubicBezTo>
                  <a:pt x="761" y="39"/>
                  <a:pt x="783" y="3"/>
                  <a:pt x="792" y="0"/>
                </a:cubicBezTo>
              </a:path>
            </a:pathLst>
          </a:custGeom>
          <a:noFill/>
          <a:ln w="28575"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0617" name="Freeform 137"/>
          <p:cNvSpPr>
            <a:spLocks/>
          </p:cNvSpPr>
          <p:nvPr/>
        </p:nvSpPr>
        <p:spPr bwMode="auto">
          <a:xfrm>
            <a:off x="4010025" y="2475311"/>
            <a:ext cx="647700" cy="83344"/>
          </a:xfrm>
          <a:custGeom>
            <a:avLst/>
            <a:gdLst>
              <a:gd name="T0" fmla="*/ 0 w 544"/>
              <a:gd name="T1" fmla="*/ 1 h 70"/>
              <a:gd name="T2" fmla="*/ 80 w 544"/>
              <a:gd name="T3" fmla="*/ 41 h 70"/>
              <a:gd name="T4" fmla="*/ 208 w 544"/>
              <a:gd name="T5" fmla="*/ 57 h 70"/>
              <a:gd name="T6" fmla="*/ 256 w 544"/>
              <a:gd name="T7" fmla="*/ 1 h 70"/>
              <a:gd name="T8" fmla="*/ 344 w 544"/>
              <a:gd name="T9" fmla="*/ 65 h 70"/>
              <a:gd name="T10" fmla="*/ 416 w 544"/>
              <a:gd name="T11" fmla="*/ 33 h 70"/>
              <a:gd name="T12" fmla="*/ 544 w 544"/>
              <a:gd name="T13" fmla="*/ 41 h 70"/>
            </a:gdLst>
            <a:ahLst/>
            <a:cxnLst>
              <a:cxn ang="0">
                <a:pos x="T0" y="T1"/>
              </a:cxn>
              <a:cxn ang="0">
                <a:pos x="T2" y="T3"/>
              </a:cxn>
              <a:cxn ang="0">
                <a:pos x="T4" y="T5"/>
              </a:cxn>
              <a:cxn ang="0">
                <a:pos x="T6" y="T7"/>
              </a:cxn>
              <a:cxn ang="0">
                <a:pos x="T8" y="T9"/>
              </a:cxn>
              <a:cxn ang="0">
                <a:pos x="T10" y="T11"/>
              </a:cxn>
              <a:cxn ang="0">
                <a:pos x="T12" y="T13"/>
              </a:cxn>
            </a:cxnLst>
            <a:rect l="0" t="0" r="r" b="b"/>
            <a:pathLst>
              <a:path w="544" h="70">
                <a:moveTo>
                  <a:pt x="0" y="1"/>
                </a:moveTo>
                <a:cubicBezTo>
                  <a:pt x="22" y="16"/>
                  <a:pt x="45" y="32"/>
                  <a:pt x="80" y="41"/>
                </a:cubicBezTo>
                <a:cubicBezTo>
                  <a:pt x="115" y="50"/>
                  <a:pt x="179" y="64"/>
                  <a:pt x="208" y="57"/>
                </a:cubicBezTo>
                <a:cubicBezTo>
                  <a:pt x="237" y="50"/>
                  <a:pt x="233" y="0"/>
                  <a:pt x="256" y="1"/>
                </a:cubicBezTo>
                <a:cubicBezTo>
                  <a:pt x="279" y="2"/>
                  <a:pt x="317" y="60"/>
                  <a:pt x="344" y="65"/>
                </a:cubicBezTo>
                <a:cubicBezTo>
                  <a:pt x="371" y="70"/>
                  <a:pt x="383" y="37"/>
                  <a:pt x="416" y="33"/>
                </a:cubicBezTo>
                <a:cubicBezTo>
                  <a:pt x="449" y="29"/>
                  <a:pt x="496" y="35"/>
                  <a:pt x="544" y="41"/>
                </a:cubicBezTo>
              </a:path>
            </a:pathLst>
          </a:custGeom>
          <a:noFill/>
          <a:ln w="28575" cmpd="sng">
            <a:solidFill>
              <a:srgbClr val="FF79AE"/>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0618" name="AutoShape 138"/>
          <p:cNvSpPr>
            <a:spLocks noChangeArrowheads="1"/>
          </p:cNvSpPr>
          <p:nvPr/>
        </p:nvSpPr>
        <p:spPr bwMode="auto">
          <a:xfrm rot="-1511311">
            <a:off x="4899422" y="2477692"/>
            <a:ext cx="46434" cy="83344"/>
          </a:xfrm>
          <a:prstGeom prst="roundRect">
            <a:avLst>
              <a:gd name="adj" fmla="val 16667"/>
            </a:avLst>
          </a:prstGeom>
          <a:solidFill>
            <a:srgbClr val="BFBFBF"/>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0619" name="AutoShape 139"/>
          <p:cNvSpPr>
            <a:spLocks noChangeArrowheads="1"/>
          </p:cNvSpPr>
          <p:nvPr/>
        </p:nvSpPr>
        <p:spPr bwMode="auto">
          <a:xfrm rot="2404897" flipH="1">
            <a:off x="3996930" y="2443162"/>
            <a:ext cx="40481" cy="80963"/>
          </a:xfrm>
          <a:prstGeom prst="roundRect">
            <a:avLst>
              <a:gd name="adj" fmla="val 16667"/>
            </a:avLst>
          </a:prstGeom>
          <a:solidFill>
            <a:srgbClr val="BFBFBF"/>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0620" name="Oval 140"/>
          <p:cNvSpPr>
            <a:spLocks noChangeArrowheads="1"/>
          </p:cNvSpPr>
          <p:nvPr/>
        </p:nvSpPr>
        <p:spPr bwMode="auto">
          <a:xfrm>
            <a:off x="3829050" y="2428875"/>
            <a:ext cx="57150" cy="5715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0621" name="Oval 141"/>
          <p:cNvSpPr>
            <a:spLocks noChangeArrowheads="1"/>
          </p:cNvSpPr>
          <p:nvPr/>
        </p:nvSpPr>
        <p:spPr bwMode="auto">
          <a:xfrm>
            <a:off x="5076825" y="2486025"/>
            <a:ext cx="57150" cy="5715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0622" name="Rectangle 142"/>
          <p:cNvSpPr>
            <a:spLocks noChangeArrowheads="1"/>
          </p:cNvSpPr>
          <p:nvPr/>
        </p:nvSpPr>
        <p:spPr bwMode="auto">
          <a:xfrm>
            <a:off x="4029075" y="2695575"/>
            <a:ext cx="857250" cy="209550"/>
          </a:xfrm>
          <a:prstGeom prst="rect">
            <a:avLst/>
          </a:prstGeom>
          <a:gradFill rotWithShape="0">
            <a:gsLst>
              <a:gs pos="0">
                <a:srgbClr val="FFD9C5">
                  <a:alpha val="42000"/>
                </a:srgbClr>
              </a:gs>
              <a:gs pos="100000">
                <a:srgbClr val="F6F3E9">
                  <a:alpha val="39000"/>
                </a:srgbClr>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nvGrpSpPr>
          <p:cNvPr id="20645" name="Group 165"/>
          <p:cNvGrpSpPr>
            <a:grpSpLocks/>
          </p:cNvGrpSpPr>
          <p:nvPr/>
        </p:nvGrpSpPr>
        <p:grpSpPr bwMode="auto">
          <a:xfrm>
            <a:off x="4717257" y="5042298"/>
            <a:ext cx="731044" cy="731044"/>
            <a:chOff x="2434" y="3011"/>
            <a:chExt cx="614" cy="614"/>
          </a:xfrm>
        </p:grpSpPr>
        <p:grpSp>
          <p:nvGrpSpPr>
            <p:cNvPr id="20646" name="Group 166"/>
            <p:cNvGrpSpPr>
              <a:grpSpLocks/>
            </p:cNvGrpSpPr>
            <p:nvPr/>
          </p:nvGrpSpPr>
          <p:grpSpPr bwMode="auto">
            <a:xfrm>
              <a:off x="2434" y="3011"/>
              <a:ext cx="614" cy="614"/>
              <a:chOff x="3386" y="2451"/>
              <a:chExt cx="926" cy="926"/>
            </a:xfrm>
          </p:grpSpPr>
          <p:sp>
            <p:nvSpPr>
              <p:cNvPr id="20647" name="Oval 167"/>
              <p:cNvSpPr>
                <a:spLocks noChangeArrowheads="1"/>
              </p:cNvSpPr>
              <p:nvPr/>
            </p:nvSpPr>
            <p:spPr bwMode="auto">
              <a:xfrm>
                <a:off x="3386" y="2451"/>
                <a:ext cx="926" cy="926"/>
              </a:xfrm>
              <a:prstGeom prst="ellipse">
                <a:avLst/>
              </a:prstGeom>
              <a:gradFill rotWithShape="0">
                <a:gsLst>
                  <a:gs pos="0">
                    <a:srgbClr val="2577FF"/>
                  </a:gs>
                  <a:gs pos="100000">
                    <a:srgbClr val="2577FF">
                      <a:gamma/>
                      <a:shade val="78431"/>
                      <a:invGamma/>
                    </a:srgbClr>
                  </a:gs>
                </a:gsLst>
                <a:path path="shape">
                  <a:fillToRect l="50000" t="50000" r="50000" b="50000"/>
                </a:path>
              </a:gra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0648" name="Oval 168"/>
              <p:cNvSpPr>
                <a:spLocks noChangeArrowheads="1"/>
              </p:cNvSpPr>
              <p:nvPr/>
            </p:nvSpPr>
            <p:spPr bwMode="auto">
              <a:xfrm>
                <a:off x="3508" y="2838"/>
                <a:ext cx="673" cy="462"/>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sp>
          <p:nvSpPr>
            <p:cNvPr id="20649" name="Text Box 169"/>
            <p:cNvSpPr txBox="1">
              <a:spLocks noChangeArrowheads="1"/>
            </p:cNvSpPr>
            <p:nvPr/>
          </p:nvSpPr>
          <p:spPr bwMode="auto">
            <a:xfrm>
              <a:off x="2572" y="3327"/>
              <a:ext cx="385" cy="2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dirty="0">
                  <a:solidFill>
                    <a:schemeClr val="bg1"/>
                  </a:solidFill>
                  <a:latin typeface="Helvetica" charset="0"/>
                </a:rPr>
                <a:t>Th1</a:t>
              </a:r>
            </a:p>
          </p:txBody>
        </p:sp>
      </p:grpSp>
      <p:grpSp>
        <p:nvGrpSpPr>
          <p:cNvPr id="20650" name="Group 170"/>
          <p:cNvGrpSpPr>
            <a:grpSpLocks/>
          </p:cNvGrpSpPr>
          <p:nvPr/>
        </p:nvGrpSpPr>
        <p:grpSpPr bwMode="auto">
          <a:xfrm>
            <a:off x="4725592" y="3527823"/>
            <a:ext cx="720328" cy="720328"/>
            <a:chOff x="2449" y="1795"/>
            <a:chExt cx="605" cy="605"/>
          </a:xfrm>
        </p:grpSpPr>
        <p:grpSp>
          <p:nvGrpSpPr>
            <p:cNvPr id="20651" name="Group 171"/>
            <p:cNvGrpSpPr>
              <a:grpSpLocks/>
            </p:cNvGrpSpPr>
            <p:nvPr/>
          </p:nvGrpSpPr>
          <p:grpSpPr bwMode="auto">
            <a:xfrm>
              <a:off x="2449" y="1795"/>
              <a:ext cx="605" cy="605"/>
              <a:chOff x="1561" y="2451"/>
              <a:chExt cx="926" cy="926"/>
            </a:xfrm>
          </p:grpSpPr>
          <p:sp>
            <p:nvSpPr>
              <p:cNvPr id="20652" name="Oval 172"/>
              <p:cNvSpPr>
                <a:spLocks noChangeArrowheads="1"/>
              </p:cNvSpPr>
              <p:nvPr/>
            </p:nvSpPr>
            <p:spPr bwMode="auto">
              <a:xfrm>
                <a:off x="1561" y="2451"/>
                <a:ext cx="926" cy="926"/>
              </a:xfrm>
              <a:prstGeom prst="ellipse">
                <a:avLst/>
              </a:prstGeom>
              <a:gradFill rotWithShape="0">
                <a:gsLst>
                  <a:gs pos="0">
                    <a:srgbClr val="FF79AE"/>
                  </a:gs>
                  <a:gs pos="100000">
                    <a:srgbClr val="FF79AE">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0653" name="Oval 173"/>
              <p:cNvSpPr>
                <a:spLocks noChangeArrowheads="1"/>
              </p:cNvSpPr>
              <p:nvPr/>
            </p:nvSpPr>
            <p:spPr bwMode="auto">
              <a:xfrm>
                <a:off x="1683" y="2838"/>
                <a:ext cx="673" cy="462"/>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sp>
          <p:nvSpPr>
            <p:cNvPr id="20654" name="Text Box 174"/>
            <p:cNvSpPr txBox="1">
              <a:spLocks noChangeArrowheads="1"/>
            </p:cNvSpPr>
            <p:nvPr/>
          </p:nvSpPr>
          <p:spPr bwMode="auto">
            <a:xfrm>
              <a:off x="2504" y="2103"/>
              <a:ext cx="457" cy="2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dirty="0">
                  <a:solidFill>
                    <a:schemeClr val="bg1"/>
                  </a:solidFill>
                  <a:latin typeface="Helvetica" charset="0"/>
                </a:rPr>
                <a:t>Th17</a:t>
              </a:r>
            </a:p>
          </p:txBody>
        </p:sp>
      </p:grpSp>
      <p:grpSp>
        <p:nvGrpSpPr>
          <p:cNvPr id="20655" name="Group 175"/>
          <p:cNvGrpSpPr>
            <a:grpSpLocks/>
          </p:cNvGrpSpPr>
          <p:nvPr/>
        </p:nvGrpSpPr>
        <p:grpSpPr bwMode="auto">
          <a:xfrm>
            <a:off x="2893219" y="4414837"/>
            <a:ext cx="653654" cy="625079"/>
            <a:chOff x="1310" y="2380"/>
            <a:chExt cx="549" cy="525"/>
          </a:xfrm>
        </p:grpSpPr>
        <p:grpSp>
          <p:nvGrpSpPr>
            <p:cNvPr id="20656" name="Group 176"/>
            <p:cNvGrpSpPr>
              <a:grpSpLocks/>
            </p:cNvGrpSpPr>
            <p:nvPr/>
          </p:nvGrpSpPr>
          <p:grpSpPr bwMode="auto">
            <a:xfrm>
              <a:off x="1310" y="2380"/>
              <a:ext cx="525" cy="525"/>
              <a:chOff x="2669" y="1691"/>
              <a:chExt cx="742" cy="742"/>
            </a:xfrm>
          </p:grpSpPr>
          <p:sp>
            <p:nvSpPr>
              <p:cNvPr id="20657" name="Oval 177"/>
              <p:cNvSpPr>
                <a:spLocks noChangeArrowheads="1"/>
              </p:cNvSpPr>
              <p:nvPr/>
            </p:nvSpPr>
            <p:spPr bwMode="auto">
              <a:xfrm>
                <a:off x="2669" y="1691"/>
                <a:ext cx="742" cy="742"/>
              </a:xfrm>
              <a:prstGeom prst="ellipse">
                <a:avLst/>
              </a:prstGeom>
              <a:gradFill rotWithShape="0">
                <a:gsLst>
                  <a:gs pos="0">
                    <a:srgbClr val="F4DD13"/>
                  </a:gs>
                  <a:gs pos="100000">
                    <a:srgbClr val="F4DD13">
                      <a:gamma/>
                      <a:shade val="80392"/>
                      <a:invGamma/>
                    </a:srgbClr>
                  </a:gs>
                </a:gsLst>
                <a:path path="shape">
                  <a:fillToRect l="50000" t="50000" r="50000" b="50000"/>
                </a:path>
              </a:gra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0658" name="Oval 178"/>
              <p:cNvSpPr>
                <a:spLocks noChangeArrowheads="1"/>
              </p:cNvSpPr>
              <p:nvPr/>
            </p:nvSpPr>
            <p:spPr bwMode="auto">
              <a:xfrm>
                <a:off x="2764" y="2009"/>
                <a:ext cx="540" cy="371"/>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sp>
          <p:nvSpPr>
            <p:cNvPr id="20659" name="Text Box 179"/>
            <p:cNvSpPr txBox="1">
              <a:spLocks noChangeArrowheads="1"/>
            </p:cNvSpPr>
            <p:nvPr/>
          </p:nvSpPr>
          <p:spPr bwMode="auto">
            <a:xfrm>
              <a:off x="1361" y="2643"/>
              <a:ext cx="498" cy="2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dirty="0">
                  <a:solidFill>
                    <a:schemeClr val="bg1"/>
                  </a:solidFill>
                  <a:latin typeface="Helvetica" charset="0"/>
                </a:rPr>
                <a:t>Naïve</a:t>
              </a:r>
            </a:p>
          </p:txBody>
        </p:sp>
      </p:grpSp>
      <p:cxnSp>
        <p:nvCxnSpPr>
          <p:cNvPr id="20676" name="AutoShape 196"/>
          <p:cNvCxnSpPr>
            <a:cxnSpLocks noChangeShapeType="1"/>
            <a:stCxn id="20657" idx="6"/>
            <a:endCxn id="20652" idx="3"/>
          </p:cNvCxnSpPr>
          <p:nvPr/>
        </p:nvCxnSpPr>
        <p:spPr bwMode="auto">
          <a:xfrm flipV="1">
            <a:off x="3518297" y="4142660"/>
            <a:ext cx="1312784" cy="584717"/>
          </a:xfrm>
          <a:prstGeom prst="curvedConnector2">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0677" name="AutoShape 197"/>
          <p:cNvCxnSpPr>
            <a:cxnSpLocks noChangeShapeType="1"/>
            <a:stCxn id="20657" idx="6"/>
            <a:endCxn id="20647" idx="3"/>
          </p:cNvCxnSpPr>
          <p:nvPr/>
        </p:nvCxnSpPr>
        <p:spPr bwMode="auto">
          <a:xfrm>
            <a:off x="3518298" y="4727377"/>
            <a:ext cx="1306018" cy="938906"/>
          </a:xfrm>
          <a:prstGeom prst="curvedConnector4">
            <a:avLst>
              <a:gd name="adj1" fmla="val 45901"/>
              <a:gd name="adj2" fmla="val 118261"/>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0678" name="Rectangle 198"/>
          <p:cNvSpPr>
            <a:spLocks noChangeArrowheads="1"/>
          </p:cNvSpPr>
          <p:nvPr/>
        </p:nvSpPr>
        <p:spPr bwMode="auto">
          <a:xfrm>
            <a:off x="5105400" y="4616053"/>
            <a:ext cx="944489" cy="300082"/>
          </a:xfrm>
          <a:prstGeom prst="rect">
            <a:avLst/>
          </a:prstGeom>
          <a:gradFill rotWithShape="0">
            <a:gsLst>
              <a:gs pos="0">
                <a:srgbClr val="FFE8C5"/>
              </a:gs>
              <a:gs pos="100000">
                <a:schemeClr val="bg1"/>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350" b="1" dirty="0">
                <a:solidFill>
                  <a:srgbClr val="000074"/>
                </a:solidFill>
                <a:latin typeface="Helvetica" charset="0"/>
              </a:rPr>
              <a:t>Plasticity</a:t>
            </a:r>
          </a:p>
        </p:txBody>
      </p:sp>
      <p:cxnSp>
        <p:nvCxnSpPr>
          <p:cNvPr id="20681" name="AutoShape 201"/>
          <p:cNvCxnSpPr>
            <a:cxnSpLocks noChangeShapeType="1"/>
            <a:stCxn id="20652" idx="4"/>
            <a:endCxn id="20647" idx="0"/>
          </p:cNvCxnSpPr>
          <p:nvPr/>
        </p:nvCxnSpPr>
        <p:spPr bwMode="auto">
          <a:xfrm rot="5400000">
            <a:off x="4687195" y="4643736"/>
            <a:ext cx="794147" cy="2977"/>
          </a:xfrm>
          <a:prstGeom prst="curvedConnector3">
            <a:avLst>
              <a:gd name="adj1" fmla="val 50000"/>
            </a:avLst>
          </a:prstGeom>
          <a:noFill/>
          <a:ln w="28575">
            <a:solidFill>
              <a:schemeClr val="tx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0683" name="Rectangle 203"/>
          <p:cNvSpPr>
            <a:spLocks noChangeArrowheads="1"/>
          </p:cNvSpPr>
          <p:nvPr/>
        </p:nvSpPr>
        <p:spPr bwMode="auto">
          <a:xfrm>
            <a:off x="3019425" y="2533650"/>
            <a:ext cx="1270669" cy="12003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b="1" dirty="0">
                <a:latin typeface="Helvetica" charset="0"/>
              </a:rPr>
              <a:t>TRIF</a:t>
            </a:r>
          </a:p>
          <a:p>
            <a:pPr eaLnBrk="1" hangingPunct="1"/>
            <a:r>
              <a:rPr lang="en-US" b="1" dirty="0">
                <a:latin typeface="Helvetica" charset="0"/>
              </a:rPr>
              <a:t>mediated</a:t>
            </a:r>
          </a:p>
          <a:p>
            <a:pPr eaLnBrk="1" hangingPunct="1"/>
            <a:r>
              <a:rPr lang="en-US" b="1" dirty="0">
                <a:latin typeface="Helvetica" charset="0"/>
              </a:rPr>
              <a:t>Type I IFN</a:t>
            </a:r>
          </a:p>
          <a:p>
            <a:pPr eaLnBrk="1" hangingPunct="1"/>
            <a:r>
              <a:rPr lang="en-US" b="1" dirty="0">
                <a:latin typeface="Helvetica" charset="0"/>
              </a:rPr>
              <a:t>signaling</a:t>
            </a:r>
          </a:p>
        </p:txBody>
      </p:sp>
      <p:sp>
        <p:nvSpPr>
          <p:cNvPr id="20688" name="Text Box 208"/>
          <p:cNvSpPr txBox="1">
            <a:spLocks noChangeArrowheads="1"/>
          </p:cNvSpPr>
          <p:nvPr/>
        </p:nvSpPr>
        <p:spPr bwMode="auto">
          <a:xfrm>
            <a:off x="3435584" y="528921"/>
            <a:ext cx="2380780"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4000" dirty="0">
                <a:latin typeface="Helvetica Neue" charset="0"/>
                <a:ea typeface="Helvetica Neue" charset="0"/>
                <a:cs typeface="Helvetica Neue" charset="0"/>
              </a:rPr>
              <a:t>Summary</a:t>
            </a:r>
          </a:p>
        </p:txBody>
      </p:sp>
      <p:sp>
        <p:nvSpPr>
          <p:cNvPr id="20702" name="AutoShape 222"/>
          <p:cNvSpPr>
            <a:spLocks noChangeArrowheads="1"/>
          </p:cNvSpPr>
          <p:nvPr/>
        </p:nvSpPr>
        <p:spPr bwMode="auto">
          <a:xfrm>
            <a:off x="4257675" y="2619375"/>
            <a:ext cx="133350" cy="133350"/>
          </a:xfrm>
          <a:prstGeom prst="sun">
            <a:avLst>
              <a:gd name="adj" fmla="val 25000"/>
            </a:avLst>
          </a:prstGeom>
          <a:solidFill>
            <a:srgbClr val="4F813E"/>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0703" name="AutoShape 223"/>
          <p:cNvSpPr>
            <a:spLocks noChangeArrowheads="1"/>
          </p:cNvSpPr>
          <p:nvPr/>
        </p:nvSpPr>
        <p:spPr bwMode="auto">
          <a:xfrm>
            <a:off x="4105275" y="1981200"/>
            <a:ext cx="133350" cy="133350"/>
          </a:xfrm>
          <a:prstGeom prst="sun">
            <a:avLst>
              <a:gd name="adj" fmla="val 25000"/>
            </a:avLst>
          </a:prstGeom>
          <a:solidFill>
            <a:srgbClr val="4F813E"/>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0704" name="AutoShape 224"/>
          <p:cNvSpPr>
            <a:spLocks noChangeArrowheads="1"/>
          </p:cNvSpPr>
          <p:nvPr/>
        </p:nvSpPr>
        <p:spPr bwMode="auto">
          <a:xfrm>
            <a:off x="4391025" y="2266950"/>
            <a:ext cx="133350" cy="133350"/>
          </a:xfrm>
          <a:prstGeom prst="sun">
            <a:avLst>
              <a:gd name="adj" fmla="val 25000"/>
            </a:avLst>
          </a:prstGeom>
          <a:solidFill>
            <a:srgbClr val="4F813E"/>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nvGrpSpPr>
          <p:cNvPr id="20708" name="Group 228"/>
          <p:cNvGrpSpPr>
            <a:grpSpLocks/>
          </p:cNvGrpSpPr>
          <p:nvPr/>
        </p:nvGrpSpPr>
        <p:grpSpPr bwMode="auto">
          <a:xfrm>
            <a:off x="4486275" y="1714500"/>
            <a:ext cx="161925" cy="323850"/>
            <a:chOff x="1528" y="256"/>
            <a:chExt cx="136" cy="272"/>
          </a:xfrm>
        </p:grpSpPr>
        <p:sp>
          <p:nvSpPr>
            <p:cNvPr id="20709" name="AutoShape 229"/>
            <p:cNvSpPr>
              <a:spLocks noChangeArrowheads="1"/>
            </p:cNvSpPr>
            <p:nvPr/>
          </p:nvSpPr>
          <p:spPr bwMode="auto">
            <a:xfrm>
              <a:off x="1528" y="336"/>
              <a:ext cx="72" cy="192"/>
            </a:xfrm>
            <a:prstGeom prst="star16">
              <a:avLst>
                <a:gd name="adj" fmla="val 37500"/>
              </a:avLst>
            </a:prstGeom>
            <a:solidFill>
              <a:schemeClr val="accent2"/>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0710" name="Freeform 230"/>
            <p:cNvSpPr>
              <a:spLocks/>
            </p:cNvSpPr>
            <p:nvPr/>
          </p:nvSpPr>
          <p:spPr bwMode="auto">
            <a:xfrm>
              <a:off x="1553" y="256"/>
              <a:ext cx="111" cy="88"/>
            </a:xfrm>
            <a:custGeom>
              <a:avLst/>
              <a:gdLst>
                <a:gd name="T0" fmla="*/ 7 w 111"/>
                <a:gd name="T1" fmla="*/ 88 h 88"/>
                <a:gd name="T2" fmla="*/ 7 w 111"/>
                <a:gd name="T3" fmla="*/ 40 h 88"/>
                <a:gd name="T4" fmla="*/ 47 w 111"/>
                <a:gd name="T5" fmla="*/ 8 h 88"/>
                <a:gd name="T6" fmla="*/ 111 w 111"/>
                <a:gd name="T7" fmla="*/ 0 h 88"/>
              </a:gdLst>
              <a:ahLst/>
              <a:cxnLst>
                <a:cxn ang="0">
                  <a:pos x="T0" y="T1"/>
                </a:cxn>
                <a:cxn ang="0">
                  <a:pos x="T2" y="T3"/>
                </a:cxn>
                <a:cxn ang="0">
                  <a:pos x="T4" y="T5"/>
                </a:cxn>
                <a:cxn ang="0">
                  <a:pos x="T6" y="T7"/>
                </a:cxn>
              </a:cxnLst>
              <a:rect l="0" t="0" r="r" b="b"/>
              <a:pathLst>
                <a:path w="111" h="88">
                  <a:moveTo>
                    <a:pt x="7" y="88"/>
                  </a:moveTo>
                  <a:cubicBezTo>
                    <a:pt x="3" y="70"/>
                    <a:pt x="0" y="53"/>
                    <a:pt x="7" y="40"/>
                  </a:cubicBezTo>
                  <a:cubicBezTo>
                    <a:pt x="14" y="27"/>
                    <a:pt x="30" y="15"/>
                    <a:pt x="47" y="8"/>
                  </a:cubicBezTo>
                  <a:cubicBezTo>
                    <a:pt x="64" y="1"/>
                    <a:pt x="100" y="4"/>
                    <a:pt x="111" y="0"/>
                  </a:cubicBezTo>
                </a:path>
              </a:pathLst>
            </a:custGeom>
            <a:noFill/>
            <a:ln w="12700"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nvGrpSpPr>
          <p:cNvPr id="20711" name="Group 231"/>
          <p:cNvGrpSpPr>
            <a:grpSpLocks/>
          </p:cNvGrpSpPr>
          <p:nvPr/>
        </p:nvGrpSpPr>
        <p:grpSpPr bwMode="auto">
          <a:xfrm rot="-803083">
            <a:off x="4133850" y="2181225"/>
            <a:ext cx="161925" cy="323850"/>
            <a:chOff x="1528" y="256"/>
            <a:chExt cx="136" cy="272"/>
          </a:xfrm>
        </p:grpSpPr>
        <p:sp>
          <p:nvSpPr>
            <p:cNvPr id="20712" name="AutoShape 232"/>
            <p:cNvSpPr>
              <a:spLocks noChangeArrowheads="1"/>
            </p:cNvSpPr>
            <p:nvPr/>
          </p:nvSpPr>
          <p:spPr bwMode="auto">
            <a:xfrm>
              <a:off x="1528" y="336"/>
              <a:ext cx="72" cy="192"/>
            </a:xfrm>
            <a:prstGeom prst="star16">
              <a:avLst>
                <a:gd name="adj" fmla="val 37500"/>
              </a:avLst>
            </a:prstGeom>
            <a:solidFill>
              <a:schemeClr val="accent2"/>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0713" name="Freeform 233"/>
            <p:cNvSpPr>
              <a:spLocks/>
            </p:cNvSpPr>
            <p:nvPr/>
          </p:nvSpPr>
          <p:spPr bwMode="auto">
            <a:xfrm>
              <a:off x="1553" y="256"/>
              <a:ext cx="111" cy="88"/>
            </a:xfrm>
            <a:custGeom>
              <a:avLst/>
              <a:gdLst>
                <a:gd name="T0" fmla="*/ 7 w 111"/>
                <a:gd name="T1" fmla="*/ 88 h 88"/>
                <a:gd name="T2" fmla="*/ 7 w 111"/>
                <a:gd name="T3" fmla="*/ 40 h 88"/>
                <a:gd name="T4" fmla="*/ 47 w 111"/>
                <a:gd name="T5" fmla="*/ 8 h 88"/>
                <a:gd name="T6" fmla="*/ 111 w 111"/>
                <a:gd name="T7" fmla="*/ 0 h 88"/>
              </a:gdLst>
              <a:ahLst/>
              <a:cxnLst>
                <a:cxn ang="0">
                  <a:pos x="T0" y="T1"/>
                </a:cxn>
                <a:cxn ang="0">
                  <a:pos x="T2" y="T3"/>
                </a:cxn>
                <a:cxn ang="0">
                  <a:pos x="T4" y="T5"/>
                </a:cxn>
                <a:cxn ang="0">
                  <a:pos x="T6" y="T7"/>
                </a:cxn>
              </a:cxnLst>
              <a:rect l="0" t="0" r="r" b="b"/>
              <a:pathLst>
                <a:path w="111" h="88">
                  <a:moveTo>
                    <a:pt x="7" y="88"/>
                  </a:moveTo>
                  <a:cubicBezTo>
                    <a:pt x="3" y="70"/>
                    <a:pt x="0" y="53"/>
                    <a:pt x="7" y="40"/>
                  </a:cubicBezTo>
                  <a:cubicBezTo>
                    <a:pt x="14" y="27"/>
                    <a:pt x="30" y="15"/>
                    <a:pt x="47" y="8"/>
                  </a:cubicBezTo>
                  <a:cubicBezTo>
                    <a:pt x="64" y="1"/>
                    <a:pt x="100" y="4"/>
                    <a:pt x="111" y="0"/>
                  </a:cubicBezTo>
                </a:path>
              </a:pathLst>
            </a:custGeom>
            <a:noFill/>
            <a:ln w="12700"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nvGrpSpPr>
          <p:cNvPr id="20717" name="Group 237"/>
          <p:cNvGrpSpPr>
            <a:grpSpLocks/>
          </p:cNvGrpSpPr>
          <p:nvPr/>
        </p:nvGrpSpPr>
        <p:grpSpPr bwMode="auto">
          <a:xfrm rot="-1313708">
            <a:off x="4733925" y="1933575"/>
            <a:ext cx="161925" cy="323850"/>
            <a:chOff x="1528" y="256"/>
            <a:chExt cx="136" cy="272"/>
          </a:xfrm>
        </p:grpSpPr>
        <p:sp>
          <p:nvSpPr>
            <p:cNvPr id="20718" name="AutoShape 238"/>
            <p:cNvSpPr>
              <a:spLocks noChangeArrowheads="1"/>
            </p:cNvSpPr>
            <p:nvPr/>
          </p:nvSpPr>
          <p:spPr bwMode="auto">
            <a:xfrm>
              <a:off x="1528" y="336"/>
              <a:ext cx="72" cy="192"/>
            </a:xfrm>
            <a:prstGeom prst="star16">
              <a:avLst>
                <a:gd name="adj" fmla="val 37500"/>
              </a:avLst>
            </a:prstGeom>
            <a:solidFill>
              <a:schemeClr val="accent2"/>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0719" name="Freeform 239"/>
            <p:cNvSpPr>
              <a:spLocks/>
            </p:cNvSpPr>
            <p:nvPr/>
          </p:nvSpPr>
          <p:spPr bwMode="auto">
            <a:xfrm>
              <a:off x="1553" y="256"/>
              <a:ext cx="111" cy="88"/>
            </a:xfrm>
            <a:custGeom>
              <a:avLst/>
              <a:gdLst>
                <a:gd name="T0" fmla="*/ 7 w 111"/>
                <a:gd name="T1" fmla="*/ 88 h 88"/>
                <a:gd name="T2" fmla="*/ 7 w 111"/>
                <a:gd name="T3" fmla="*/ 40 h 88"/>
                <a:gd name="T4" fmla="*/ 47 w 111"/>
                <a:gd name="T5" fmla="*/ 8 h 88"/>
                <a:gd name="T6" fmla="*/ 111 w 111"/>
                <a:gd name="T7" fmla="*/ 0 h 88"/>
              </a:gdLst>
              <a:ahLst/>
              <a:cxnLst>
                <a:cxn ang="0">
                  <a:pos x="T0" y="T1"/>
                </a:cxn>
                <a:cxn ang="0">
                  <a:pos x="T2" y="T3"/>
                </a:cxn>
                <a:cxn ang="0">
                  <a:pos x="T4" y="T5"/>
                </a:cxn>
                <a:cxn ang="0">
                  <a:pos x="T6" y="T7"/>
                </a:cxn>
              </a:cxnLst>
              <a:rect l="0" t="0" r="r" b="b"/>
              <a:pathLst>
                <a:path w="111" h="88">
                  <a:moveTo>
                    <a:pt x="7" y="88"/>
                  </a:moveTo>
                  <a:cubicBezTo>
                    <a:pt x="3" y="70"/>
                    <a:pt x="0" y="53"/>
                    <a:pt x="7" y="40"/>
                  </a:cubicBezTo>
                  <a:cubicBezTo>
                    <a:pt x="14" y="27"/>
                    <a:pt x="30" y="15"/>
                    <a:pt x="47" y="8"/>
                  </a:cubicBezTo>
                  <a:cubicBezTo>
                    <a:pt x="64" y="1"/>
                    <a:pt x="100" y="4"/>
                    <a:pt x="111" y="0"/>
                  </a:cubicBezTo>
                </a:path>
              </a:pathLst>
            </a:custGeom>
            <a:noFill/>
            <a:ln w="12700"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nvGrpSpPr>
          <p:cNvPr id="20720" name="Group 240"/>
          <p:cNvGrpSpPr>
            <a:grpSpLocks/>
          </p:cNvGrpSpPr>
          <p:nvPr/>
        </p:nvGrpSpPr>
        <p:grpSpPr bwMode="auto">
          <a:xfrm rot="1313708" flipH="1">
            <a:off x="4772025" y="2362200"/>
            <a:ext cx="161925" cy="323850"/>
            <a:chOff x="1528" y="256"/>
            <a:chExt cx="136" cy="272"/>
          </a:xfrm>
        </p:grpSpPr>
        <p:sp>
          <p:nvSpPr>
            <p:cNvPr id="20721" name="AutoShape 241"/>
            <p:cNvSpPr>
              <a:spLocks noChangeArrowheads="1"/>
            </p:cNvSpPr>
            <p:nvPr/>
          </p:nvSpPr>
          <p:spPr bwMode="auto">
            <a:xfrm>
              <a:off x="1528" y="336"/>
              <a:ext cx="72" cy="192"/>
            </a:xfrm>
            <a:prstGeom prst="star16">
              <a:avLst>
                <a:gd name="adj" fmla="val 37500"/>
              </a:avLst>
            </a:prstGeom>
            <a:solidFill>
              <a:schemeClr val="accent2"/>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0722" name="Freeform 242"/>
            <p:cNvSpPr>
              <a:spLocks/>
            </p:cNvSpPr>
            <p:nvPr/>
          </p:nvSpPr>
          <p:spPr bwMode="auto">
            <a:xfrm>
              <a:off x="1553" y="256"/>
              <a:ext cx="111" cy="88"/>
            </a:xfrm>
            <a:custGeom>
              <a:avLst/>
              <a:gdLst>
                <a:gd name="T0" fmla="*/ 7 w 111"/>
                <a:gd name="T1" fmla="*/ 88 h 88"/>
                <a:gd name="T2" fmla="*/ 7 w 111"/>
                <a:gd name="T3" fmla="*/ 40 h 88"/>
                <a:gd name="T4" fmla="*/ 47 w 111"/>
                <a:gd name="T5" fmla="*/ 8 h 88"/>
                <a:gd name="T6" fmla="*/ 111 w 111"/>
                <a:gd name="T7" fmla="*/ 0 h 88"/>
              </a:gdLst>
              <a:ahLst/>
              <a:cxnLst>
                <a:cxn ang="0">
                  <a:pos x="T0" y="T1"/>
                </a:cxn>
                <a:cxn ang="0">
                  <a:pos x="T2" y="T3"/>
                </a:cxn>
                <a:cxn ang="0">
                  <a:pos x="T4" y="T5"/>
                </a:cxn>
                <a:cxn ang="0">
                  <a:pos x="T6" y="T7"/>
                </a:cxn>
              </a:cxnLst>
              <a:rect l="0" t="0" r="r" b="b"/>
              <a:pathLst>
                <a:path w="111" h="88">
                  <a:moveTo>
                    <a:pt x="7" y="88"/>
                  </a:moveTo>
                  <a:cubicBezTo>
                    <a:pt x="3" y="70"/>
                    <a:pt x="0" y="53"/>
                    <a:pt x="7" y="40"/>
                  </a:cubicBezTo>
                  <a:cubicBezTo>
                    <a:pt x="14" y="27"/>
                    <a:pt x="30" y="15"/>
                    <a:pt x="47" y="8"/>
                  </a:cubicBezTo>
                  <a:cubicBezTo>
                    <a:pt x="64" y="1"/>
                    <a:pt x="100" y="4"/>
                    <a:pt x="111" y="0"/>
                  </a:cubicBezTo>
                </a:path>
              </a:pathLst>
            </a:custGeom>
            <a:noFill/>
            <a:ln w="12700"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nvGrpSpPr>
          <p:cNvPr id="20732" name="Group 252"/>
          <p:cNvGrpSpPr>
            <a:grpSpLocks/>
          </p:cNvGrpSpPr>
          <p:nvPr/>
        </p:nvGrpSpPr>
        <p:grpSpPr bwMode="auto">
          <a:xfrm rot="-7615072">
            <a:off x="4295775" y="2190750"/>
            <a:ext cx="533400" cy="133350"/>
            <a:chOff x="608" y="432"/>
            <a:chExt cx="448" cy="112"/>
          </a:xfrm>
        </p:grpSpPr>
        <p:sp>
          <p:nvSpPr>
            <p:cNvPr id="20733" name="Oval 253"/>
            <p:cNvSpPr>
              <a:spLocks noChangeArrowheads="1"/>
            </p:cNvSpPr>
            <p:nvPr/>
          </p:nvSpPr>
          <p:spPr bwMode="auto">
            <a:xfrm>
              <a:off x="680" y="480"/>
              <a:ext cx="88" cy="64"/>
            </a:xfrm>
            <a:prstGeom prst="ellipse">
              <a:avLst/>
            </a:prstGeom>
            <a:gradFill rotWithShape="0">
              <a:gsLst>
                <a:gs pos="0">
                  <a:srgbClr val="FFBCFF">
                    <a:gamma/>
                    <a:shade val="46275"/>
                    <a:invGamma/>
                  </a:srgbClr>
                </a:gs>
                <a:gs pos="100000">
                  <a:srgbClr val="FFBCFF"/>
                </a:gs>
              </a:gsLst>
              <a:lin ang="5400000" scaled="1"/>
            </a:gra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0734" name="Oval 254"/>
            <p:cNvSpPr>
              <a:spLocks noChangeArrowheads="1"/>
            </p:cNvSpPr>
            <p:nvPr/>
          </p:nvSpPr>
          <p:spPr bwMode="auto">
            <a:xfrm>
              <a:off x="776" y="480"/>
              <a:ext cx="88" cy="64"/>
            </a:xfrm>
            <a:prstGeom prst="ellipse">
              <a:avLst/>
            </a:prstGeom>
            <a:gradFill rotWithShape="0">
              <a:gsLst>
                <a:gs pos="0">
                  <a:srgbClr val="FFBCFF">
                    <a:gamma/>
                    <a:shade val="46275"/>
                    <a:invGamma/>
                  </a:srgbClr>
                </a:gs>
                <a:gs pos="100000">
                  <a:srgbClr val="FFBCFF"/>
                </a:gs>
              </a:gsLst>
              <a:lin ang="5400000" scaled="1"/>
            </a:gra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0735" name="Oval 255"/>
            <p:cNvSpPr>
              <a:spLocks noChangeArrowheads="1"/>
            </p:cNvSpPr>
            <p:nvPr/>
          </p:nvSpPr>
          <p:spPr bwMode="auto">
            <a:xfrm rot="-1391310">
              <a:off x="872" y="456"/>
              <a:ext cx="88" cy="64"/>
            </a:xfrm>
            <a:prstGeom prst="ellipse">
              <a:avLst/>
            </a:prstGeom>
            <a:gradFill rotWithShape="0">
              <a:gsLst>
                <a:gs pos="0">
                  <a:srgbClr val="FFBCFF">
                    <a:gamma/>
                    <a:shade val="46275"/>
                    <a:invGamma/>
                  </a:srgbClr>
                </a:gs>
                <a:gs pos="100000">
                  <a:srgbClr val="FFBCFF"/>
                </a:gs>
              </a:gsLst>
              <a:lin ang="5400000" scaled="1"/>
            </a:gra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0736" name="Oval 256"/>
            <p:cNvSpPr>
              <a:spLocks noChangeArrowheads="1"/>
            </p:cNvSpPr>
            <p:nvPr/>
          </p:nvSpPr>
          <p:spPr bwMode="auto">
            <a:xfrm rot="1391310" flipV="1">
              <a:off x="968" y="448"/>
              <a:ext cx="88" cy="64"/>
            </a:xfrm>
            <a:prstGeom prst="ellipse">
              <a:avLst/>
            </a:prstGeom>
            <a:gradFill rotWithShape="0">
              <a:gsLst>
                <a:gs pos="0">
                  <a:srgbClr val="FFBCFF">
                    <a:gamma/>
                    <a:shade val="46275"/>
                    <a:invGamma/>
                  </a:srgbClr>
                </a:gs>
                <a:gs pos="100000">
                  <a:srgbClr val="FFBCFF"/>
                </a:gs>
              </a:gsLst>
              <a:lin ang="5400000" scaled="1"/>
            </a:gra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0737" name="Oval 257"/>
            <p:cNvSpPr>
              <a:spLocks noChangeArrowheads="1"/>
            </p:cNvSpPr>
            <p:nvPr/>
          </p:nvSpPr>
          <p:spPr bwMode="auto">
            <a:xfrm rot="1391310" flipV="1">
              <a:off x="608" y="432"/>
              <a:ext cx="88" cy="64"/>
            </a:xfrm>
            <a:prstGeom prst="ellipse">
              <a:avLst/>
            </a:prstGeom>
            <a:gradFill rotWithShape="0">
              <a:gsLst>
                <a:gs pos="0">
                  <a:srgbClr val="FFBCFF">
                    <a:gamma/>
                    <a:shade val="46275"/>
                    <a:invGamma/>
                  </a:srgbClr>
                </a:gs>
                <a:gs pos="100000">
                  <a:srgbClr val="FFBCFF"/>
                </a:gs>
              </a:gsLst>
              <a:lin ang="5400000" scaled="1"/>
            </a:gra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nvGrpSpPr>
          <p:cNvPr id="20744" name="Group 264"/>
          <p:cNvGrpSpPr>
            <a:grpSpLocks/>
          </p:cNvGrpSpPr>
          <p:nvPr/>
        </p:nvGrpSpPr>
        <p:grpSpPr bwMode="auto">
          <a:xfrm rot="20495045" flipV="1">
            <a:off x="4943475" y="1800225"/>
            <a:ext cx="533400" cy="133350"/>
            <a:chOff x="608" y="432"/>
            <a:chExt cx="448" cy="112"/>
          </a:xfrm>
        </p:grpSpPr>
        <p:sp>
          <p:nvSpPr>
            <p:cNvPr id="20745" name="Oval 265"/>
            <p:cNvSpPr>
              <a:spLocks noChangeArrowheads="1"/>
            </p:cNvSpPr>
            <p:nvPr/>
          </p:nvSpPr>
          <p:spPr bwMode="auto">
            <a:xfrm>
              <a:off x="680" y="480"/>
              <a:ext cx="88" cy="64"/>
            </a:xfrm>
            <a:prstGeom prst="ellipse">
              <a:avLst/>
            </a:prstGeom>
            <a:gradFill rotWithShape="0">
              <a:gsLst>
                <a:gs pos="0">
                  <a:srgbClr val="D52600"/>
                </a:gs>
                <a:gs pos="100000">
                  <a:srgbClr val="FFFFFF"/>
                </a:gs>
              </a:gsLst>
              <a:lin ang="5400000" scaled="1"/>
            </a:gra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0746" name="Oval 266"/>
            <p:cNvSpPr>
              <a:spLocks noChangeArrowheads="1"/>
            </p:cNvSpPr>
            <p:nvPr/>
          </p:nvSpPr>
          <p:spPr bwMode="auto">
            <a:xfrm>
              <a:off x="776" y="480"/>
              <a:ext cx="88" cy="64"/>
            </a:xfrm>
            <a:prstGeom prst="ellipse">
              <a:avLst/>
            </a:prstGeom>
            <a:gradFill rotWithShape="0">
              <a:gsLst>
                <a:gs pos="0">
                  <a:srgbClr val="D52600"/>
                </a:gs>
                <a:gs pos="100000">
                  <a:srgbClr val="FFFFFF"/>
                </a:gs>
              </a:gsLst>
              <a:lin ang="5400000" scaled="1"/>
            </a:gra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0747" name="Oval 267"/>
            <p:cNvSpPr>
              <a:spLocks noChangeArrowheads="1"/>
            </p:cNvSpPr>
            <p:nvPr/>
          </p:nvSpPr>
          <p:spPr bwMode="auto">
            <a:xfrm rot="-1391310">
              <a:off x="872" y="456"/>
              <a:ext cx="88" cy="64"/>
            </a:xfrm>
            <a:prstGeom prst="ellipse">
              <a:avLst/>
            </a:prstGeom>
            <a:gradFill rotWithShape="0">
              <a:gsLst>
                <a:gs pos="0">
                  <a:srgbClr val="D52600"/>
                </a:gs>
                <a:gs pos="100000">
                  <a:srgbClr val="FFFFFF"/>
                </a:gs>
              </a:gsLst>
              <a:lin ang="5400000" scaled="1"/>
            </a:gra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0748" name="Oval 268"/>
            <p:cNvSpPr>
              <a:spLocks noChangeArrowheads="1"/>
            </p:cNvSpPr>
            <p:nvPr/>
          </p:nvSpPr>
          <p:spPr bwMode="auto">
            <a:xfrm rot="1391310" flipV="1">
              <a:off x="968" y="448"/>
              <a:ext cx="88" cy="64"/>
            </a:xfrm>
            <a:prstGeom prst="ellipse">
              <a:avLst/>
            </a:prstGeom>
            <a:gradFill rotWithShape="0">
              <a:gsLst>
                <a:gs pos="0">
                  <a:srgbClr val="D52600"/>
                </a:gs>
                <a:gs pos="100000">
                  <a:srgbClr val="FFFFFF"/>
                </a:gs>
              </a:gsLst>
              <a:lin ang="5400000" scaled="1"/>
            </a:gra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0749" name="Oval 269"/>
            <p:cNvSpPr>
              <a:spLocks noChangeArrowheads="1"/>
            </p:cNvSpPr>
            <p:nvPr/>
          </p:nvSpPr>
          <p:spPr bwMode="auto">
            <a:xfrm rot="1391310" flipV="1">
              <a:off x="608" y="432"/>
              <a:ext cx="88" cy="64"/>
            </a:xfrm>
            <a:prstGeom prst="ellipse">
              <a:avLst/>
            </a:prstGeom>
            <a:gradFill rotWithShape="0">
              <a:gsLst>
                <a:gs pos="0">
                  <a:srgbClr val="D52600"/>
                </a:gs>
                <a:gs pos="100000">
                  <a:srgbClr val="FFFFFF"/>
                </a:gs>
              </a:gsLst>
              <a:lin ang="5400000" scaled="1"/>
            </a:gra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nvGrpSpPr>
          <p:cNvPr id="20750" name="Group 270"/>
          <p:cNvGrpSpPr>
            <a:grpSpLocks/>
          </p:cNvGrpSpPr>
          <p:nvPr/>
        </p:nvGrpSpPr>
        <p:grpSpPr bwMode="auto">
          <a:xfrm rot="1313708" flipH="1">
            <a:off x="3990975" y="2524125"/>
            <a:ext cx="161925" cy="323850"/>
            <a:chOff x="1528" y="256"/>
            <a:chExt cx="136" cy="272"/>
          </a:xfrm>
        </p:grpSpPr>
        <p:sp>
          <p:nvSpPr>
            <p:cNvPr id="20751" name="AutoShape 271"/>
            <p:cNvSpPr>
              <a:spLocks noChangeArrowheads="1"/>
            </p:cNvSpPr>
            <p:nvPr/>
          </p:nvSpPr>
          <p:spPr bwMode="auto">
            <a:xfrm>
              <a:off x="1528" y="336"/>
              <a:ext cx="72" cy="192"/>
            </a:xfrm>
            <a:prstGeom prst="star16">
              <a:avLst>
                <a:gd name="adj" fmla="val 37500"/>
              </a:avLst>
            </a:prstGeom>
            <a:solidFill>
              <a:schemeClr val="accent2"/>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0752" name="Freeform 272"/>
            <p:cNvSpPr>
              <a:spLocks/>
            </p:cNvSpPr>
            <p:nvPr/>
          </p:nvSpPr>
          <p:spPr bwMode="auto">
            <a:xfrm>
              <a:off x="1553" y="256"/>
              <a:ext cx="111" cy="88"/>
            </a:xfrm>
            <a:custGeom>
              <a:avLst/>
              <a:gdLst>
                <a:gd name="T0" fmla="*/ 7 w 111"/>
                <a:gd name="T1" fmla="*/ 88 h 88"/>
                <a:gd name="T2" fmla="*/ 7 w 111"/>
                <a:gd name="T3" fmla="*/ 40 h 88"/>
                <a:gd name="T4" fmla="*/ 47 w 111"/>
                <a:gd name="T5" fmla="*/ 8 h 88"/>
                <a:gd name="T6" fmla="*/ 111 w 111"/>
                <a:gd name="T7" fmla="*/ 0 h 88"/>
              </a:gdLst>
              <a:ahLst/>
              <a:cxnLst>
                <a:cxn ang="0">
                  <a:pos x="T0" y="T1"/>
                </a:cxn>
                <a:cxn ang="0">
                  <a:pos x="T2" y="T3"/>
                </a:cxn>
                <a:cxn ang="0">
                  <a:pos x="T4" y="T5"/>
                </a:cxn>
                <a:cxn ang="0">
                  <a:pos x="T6" y="T7"/>
                </a:cxn>
              </a:cxnLst>
              <a:rect l="0" t="0" r="r" b="b"/>
              <a:pathLst>
                <a:path w="111" h="88">
                  <a:moveTo>
                    <a:pt x="7" y="88"/>
                  </a:moveTo>
                  <a:cubicBezTo>
                    <a:pt x="3" y="70"/>
                    <a:pt x="0" y="53"/>
                    <a:pt x="7" y="40"/>
                  </a:cubicBezTo>
                  <a:cubicBezTo>
                    <a:pt x="14" y="27"/>
                    <a:pt x="30" y="15"/>
                    <a:pt x="47" y="8"/>
                  </a:cubicBezTo>
                  <a:cubicBezTo>
                    <a:pt x="64" y="1"/>
                    <a:pt x="100" y="4"/>
                    <a:pt x="111" y="0"/>
                  </a:cubicBezTo>
                </a:path>
              </a:pathLst>
            </a:custGeom>
            <a:noFill/>
            <a:ln w="12700"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nvGrpSpPr>
          <p:cNvPr id="20769" name="Group 289"/>
          <p:cNvGrpSpPr>
            <a:grpSpLocks/>
          </p:cNvGrpSpPr>
          <p:nvPr/>
        </p:nvGrpSpPr>
        <p:grpSpPr bwMode="auto">
          <a:xfrm>
            <a:off x="1503761" y="2359820"/>
            <a:ext cx="1535906" cy="1407319"/>
            <a:chOff x="615" y="1382"/>
            <a:chExt cx="1290" cy="1182"/>
          </a:xfrm>
        </p:grpSpPr>
        <p:grpSp>
          <p:nvGrpSpPr>
            <p:cNvPr id="20753" name="Group 273"/>
            <p:cNvGrpSpPr>
              <a:grpSpLocks/>
            </p:cNvGrpSpPr>
            <p:nvPr/>
          </p:nvGrpSpPr>
          <p:grpSpPr bwMode="auto">
            <a:xfrm>
              <a:off x="615" y="1382"/>
              <a:ext cx="1290" cy="1182"/>
              <a:chOff x="1419" y="1292"/>
              <a:chExt cx="1169" cy="1071"/>
            </a:xfrm>
          </p:grpSpPr>
          <p:sp>
            <p:nvSpPr>
              <p:cNvPr id="20754" name="Freeform 274"/>
              <p:cNvSpPr>
                <a:spLocks/>
              </p:cNvSpPr>
              <p:nvPr/>
            </p:nvSpPr>
            <p:spPr bwMode="auto">
              <a:xfrm>
                <a:off x="1419" y="1292"/>
                <a:ext cx="1169" cy="1071"/>
              </a:xfrm>
              <a:custGeom>
                <a:avLst/>
                <a:gdLst>
                  <a:gd name="T0" fmla="*/ 981 w 3225"/>
                  <a:gd name="T1" fmla="*/ 404 h 3343"/>
                  <a:gd name="T2" fmla="*/ 997 w 3225"/>
                  <a:gd name="T3" fmla="*/ 572 h 3343"/>
                  <a:gd name="T4" fmla="*/ 1125 w 3225"/>
                  <a:gd name="T5" fmla="*/ 324 h 3343"/>
                  <a:gd name="T6" fmla="*/ 1229 w 3225"/>
                  <a:gd name="T7" fmla="*/ 372 h 3343"/>
                  <a:gd name="T8" fmla="*/ 1261 w 3225"/>
                  <a:gd name="T9" fmla="*/ 396 h 3343"/>
                  <a:gd name="T10" fmla="*/ 1381 w 3225"/>
                  <a:gd name="T11" fmla="*/ 220 h 3343"/>
                  <a:gd name="T12" fmla="*/ 1613 w 3225"/>
                  <a:gd name="T13" fmla="*/ 428 h 3343"/>
                  <a:gd name="T14" fmla="*/ 1693 w 3225"/>
                  <a:gd name="T15" fmla="*/ 52 h 3343"/>
                  <a:gd name="T16" fmla="*/ 1725 w 3225"/>
                  <a:gd name="T17" fmla="*/ 404 h 3343"/>
                  <a:gd name="T18" fmla="*/ 2141 w 3225"/>
                  <a:gd name="T19" fmla="*/ 140 h 3343"/>
                  <a:gd name="T20" fmla="*/ 2141 w 3225"/>
                  <a:gd name="T21" fmla="*/ 260 h 3343"/>
                  <a:gd name="T22" fmla="*/ 2253 w 3225"/>
                  <a:gd name="T23" fmla="*/ 572 h 3343"/>
                  <a:gd name="T24" fmla="*/ 2421 w 3225"/>
                  <a:gd name="T25" fmla="*/ 492 h 3343"/>
                  <a:gd name="T26" fmla="*/ 2541 w 3225"/>
                  <a:gd name="T27" fmla="*/ 780 h 3343"/>
                  <a:gd name="T28" fmla="*/ 2949 w 3225"/>
                  <a:gd name="T29" fmla="*/ 996 h 3343"/>
                  <a:gd name="T30" fmla="*/ 3029 w 3225"/>
                  <a:gd name="T31" fmla="*/ 1132 h 3343"/>
                  <a:gd name="T32" fmla="*/ 2725 w 3225"/>
                  <a:gd name="T33" fmla="*/ 732 h 3343"/>
                  <a:gd name="T34" fmla="*/ 2869 w 3225"/>
                  <a:gd name="T35" fmla="*/ 1116 h 3343"/>
                  <a:gd name="T36" fmla="*/ 2877 w 3225"/>
                  <a:gd name="T37" fmla="*/ 1212 h 3343"/>
                  <a:gd name="T38" fmla="*/ 3125 w 3225"/>
                  <a:gd name="T39" fmla="*/ 1444 h 3343"/>
                  <a:gd name="T40" fmla="*/ 2997 w 3225"/>
                  <a:gd name="T41" fmla="*/ 1668 h 3343"/>
                  <a:gd name="T42" fmla="*/ 3117 w 3225"/>
                  <a:gd name="T43" fmla="*/ 1676 h 3343"/>
                  <a:gd name="T44" fmla="*/ 3037 w 3225"/>
                  <a:gd name="T45" fmla="*/ 2044 h 3343"/>
                  <a:gd name="T46" fmla="*/ 3029 w 3225"/>
                  <a:gd name="T47" fmla="*/ 2124 h 3343"/>
                  <a:gd name="T48" fmla="*/ 2837 w 3225"/>
                  <a:gd name="T49" fmla="*/ 2380 h 3343"/>
                  <a:gd name="T50" fmla="*/ 2989 w 3225"/>
                  <a:gd name="T51" fmla="*/ 2844 h 3343"/>
                  <a:gd name="T52" fmla="*/ 2853 w 3225"/>
                  <a:gd name="T53" fmla="*/ 2476 h 3343"/>
                  <a:gd name="T54" fmla="*/ 2573 w 3225"/>
                  <a:gd name="T55" fmla="*/ 2852 h 3343"/>
                  <a:gd name="T56" fmla="*/ 2389 w 3225"/>
                  <a:gd name="T57" fmla="*/ 2868 h 3343"/>
                  <a:gd name="T58" fmla="*/ 2493 w 3225"/>
                  <a:gd name="T59" fmla="*/ 3204 h 3343"/>
                  <a:gd name="T60" fmla="*/ 2237 w 3225"/>
                  <a:gd name="T61" fmla="*/ 3028 h 3343"/>
                  <a:gd name="T62" fmla="*/ 1965 w 3225"/>
                  <a:gd name="T63" fmla="*/ 3036 h 3343"/>
                  <a:gd name="T64" fmla="*/ 1933 w 3225"/>
                  <a:gd name="T65" fmla="*/ 3044 h 3343"/>
                  <a:gd name="T66" fmla="*/ 1357 w 3225"/>
                  <a:gd name="T67" fmla="*/ 3124 h 3343"/>
                  <a:gd name="T68" fmla="*/ 1437 w 3225"/>
                  <a:gd name="T69" fmla="*/ 3044 h 3343"/>
                  <a:gd name="T70" fmla="*/ 1197 w 3225"/>
                  <a:gd name="T71" fmla="*/ 3332 h 3343"/>
                  <a:gd name="T72" fmla="*/ 1221 w 3225"/>
                  <a:gd name="T73" fmla="*/ 3012 h 3343"/>
                  <a:gd name="T74" fmla="*/ 989 w 3225"/>
                  <a:gd name="T75" fmla="*/ 3020 h 3343"/>
                  <a:gd name="T76" fmla="*/ 829 w 3225"/>
                  <a:gd name="T77" fmla="*/ 2852 h 3343"/>
                  <a:gd name="T78" fmla="*/ 573 w 3225"/>
                  <a:gd name="T79" fmla="*/ 2756 h 3343"/>
                  <a:gd name="T80" fmla="*/ 93 w 3225"/>
                  <a:gd name="T81" fmla="*/ 2644 h 3343"/>
                  <a:gd name="T82" fmla="*/ 101 w 3225"/>
                  <a:gd name="T83" fmla="*/ 2596 h 3343"/>
                  <a:gd name="T84" fmla="*/ 565 w 3225"/>
                  <a:gd name="T85" fmla="*/ 2556 h 3343"/>
                  <a:gd name="T86" fmla="*/ 325 w 3225"/>
                  <a:gd name="T87" fmla="*/ 2428 h 3343"/>
                  <a:gd name="T88" fmla="*/ 125 w 3225"/>
                  <a:gd name="T89" fmla="*/ 2156 h 3343"/>
                  <a:gd name="T90" fmla="*/ 325 w 3225"/>
                  <a:gd name="T91" fmla="*/ 2276 h 3343"/>
                  <a:gd name="T92" fmla="*/ 45 w 3225"/>
                  <a:gd name="T93" fmla="*/ 1756 h 3343"/>
                  <a:gd name="T94" fmla="*/ 221 w 3225"/>
                  <a:gd name="T95" fmla="*/ 1964 h 3343"/>
                  <a:gd name="T96" fmla="*/ 301 w 3225"/>
                  <a:gd name="T97" fmla="*/ 1388 h 3343"/>
                  <a:gd name="T98" fmla="*/ 21 w 3225"/>
                  <a:gd name="T99" fmla="*/ 1124 h 3343"/>
                  <a:gd name="T100" fmla="*/ 325 w 3225"/>
                  <a:gd name="T101" fmla="*/ 1332 h 3343"/>
                  <a:gd name="T102" fmla="*/ 301 w 3225"/>
                  <a:gd name="T103" fmla="*/ 900 h 3343"/>
                  <a:gd name="T104" fmla="*/ 461 w 3225"/>
                  <a:gd name="T105" fmla="*/ 1084 h 3343"/>
                  <a:gd name="T106" fmla="*/ 389 w 3225"/>
                  <a:gd name="T107" fmla="*/ 572 h 3343"/>
                  <a:gd name="T108" fmla="*/ 421 w 3225"/>
                  <a:gd name="T109" fmla="*/ 660 h 3343"/>
                  <a:gd name="T110" fmla="*/ 669 w 3225"/>
                  <a:gd name="T111" fmla="*/ 756 h 3343"/>
                  <a:gd name="T112" fmla="*/ 773 w 3225"/>
                  <a:gd name="T113" fmla="*/ 516 h 3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25" h="3343">
                    <a:moveTo>
                      <a:pt x="869" y="652"/>
                    </a:moveTo>
                    <a:cubicBezTo>
                      <a:pt x="881" y="633"/>
                      <a:pt x="862" y="592"/>
                      <a:pt x="869" y="564"/>
                    </a:cubicBezTo>
                    <a:cubicBezTo>
                      <a:pt x="876" y="536"/>
                      <a:pt x="898" y="511"/>
                      <a:pt x="909" y="484"/>
                    </a:cubicBezTo>
                    <a:cubicBezTo>
                      <a:pt x="920" y="457"/>
                      <a:pt x="921" y="417"/>
                      <a:pt x="933" y="404"/>
                    </a:cubicBezTo>
                    <a:cubicBezTo>
                      <a:pt x="945" y="391"/>
                      <a:pt x="978" y="395"/>
                      <a:pt x="981" y="404"/>
                    </a:cubicBezTo>
                    <a:cubicBezTo>
                      <a:pt x="984" y="413"/>
                      <a:pt x="961" y="441"/>
                      <a:pt x="949" y="460"/>
                    </a:cubicBezTo>
                    <a:cubicBezTo>
                      <a:pt x="937" y="479"/>
                      <a:pt x="916" y="498"/>
                      <a:pt x="909" y="516"/>
                    </a:cubicBezTo>
                    <a:cubicBezTo>
                      <a:pt x="902" y="534"/>
                      <a:pt x="909" y="555"/>
                      <a:pt x="909" y="572"/>
                    </a:cubicBezTo>
                    <a:cubicBezTo>
                      <a:pt x="909" y="589"/>
                      <a:pt x="894" y="620"/>
                      <a:pt x="909" y="620"/>
                    </a:cubicBezTo>
                    <a:cubicBezTo>
                      <a:pt x="924" y="620"/>
                      <a:pt x="973" y="584"/>
                      <a:pt x="997" y="572"/>
                    </a:cubicBezTo>
                    <a:cubicBezTo>
                      <a:pt x="1021" y="560"/>
                      <a:pt x="1044" y="564"/>
                      <a:pt x="1053" y="548"/>
                    </a:cubicBezTo>
                    <a:cubicBezTo>
                      <a:pt x="1062" y="532"/>
                      <a:pt x="1049" y="499"/>
                      <a:pt x="1053" y="476"/>
                    </a:cubicBezTo>
                    <a:cubicBezTo>
                      <a:pt x="1057" y="453"/>
                      <a:pt x="1073" y="437"/>
                      <a:pt x="1077" y="412"/>
                    </a:cubicBezTo>
                    <a:cubicBezTo>
                      <a:pt x="1081" y="387"/>
                      <a:pt x="1069" y="339"/>
                      <a:pt x="1077" y="324"/>
                    </a:cubicBezTo>
                    <a:cubicBezTo>
                      <a:pt x="1085" y="309"/>
                      <a:pt x="1121" y="309"/>
                      <a:pt x="1125" y="324"/>
                    </a:cubicBezTo>
                    <a:cubicBezTo>
                      <a:pt x="1129" y="339"/>
                      <a:pt x="1109" y="383"/>
                      <a:pt x="1101" y="412"/>
                    </a:cubicBezTo>
                    <a:cubicBezTo>
                      <a:pt x="1093" y="441"/>
                      <a:pt x="1064" y="487"/>
                      <a:pt x="1077" y="500"/>
                    </a:cubicBezTo>
                    <a:cubicBezTo>
                      <a:pt x="1090" y="513"/>
                      <a:pt x="1156" y="499"/>
                      <a:pt x="1181" y="492"/>
                    </a:cubicBezTo>
                    <a:cubicBezTo>
                      <a:pt x="1206" y="485"/>
                      <a:pt x="1221" y="480"/>
                      <a:pt x="1229" y="460"/>
                    </a:cubicBezTo>
                    <a:cubicBezTo>
                      <a:pt x="1237" y="440"/>
                      <a:pt x="1228" y="396"/>
                      <a:pt x="1229" y="372"/>
                    </a:cubicBezTo>
                    <a:cubicBezTo>
                      <a:pt x="1230" y="348"/>
                      <a:pt x="1226" y="340"/>
                      <a:pt x="1237" y="316"/>
                    </a:cubicBezTo>
                    <a:cubicBezTo>
                      <a:pt x="1248" y="292"/>
                      <a:pt x="1282" y="233"/>
                      <a:pt x="1293" y="228"/>
                    </a:cubicBezTo>
                    <a:cubicBezTo>
                      <a:pt x="1304" y="223"/>
                      <a:pt x="1306" y="265"/>
                      <a:pt x="1301" y="284"/>
                    </a:cubicBezTo>
                    <a:cubicBezTo>
                      <a:pt x="1296" y="303"/>
                      <a:pt x="1268" y="322"/>
                      <a:pt x="1261" y="340"/>
                    </a:cubicBezTo>
                    <a:cubicBezTo>
                      <a:pt x="1254" y="358"/>
                      <a:pt x="1260" y="379"/>
                      <a:pt x="1261" y="396"/>
                    </a:cubicBezTo>
                    <a:cubicBezTo>
                      <a:pt x="1262" y="413"/>
                      <a:pt x="1242" y="436"/>
                      <a:pt x="1269" y="444"/>
                    </a:cubicBezTo>
                    <a:cubicBezTo>
                      <a:pt x="1296" y="452"/>
                      <a:pt x="1389" y="449"/>
                      <a:pt x="1421" y="444"/>
                    </a:cubicBezTo>
                    <a:cubicBezTo>
                      <a:pt x="1453" y="439"/>
                      <a:pt x="1454" y="433"/>
                      <a:pt x="1461" y="412"/>
                    </a:cubicBezTo>
                    <a:cubicBezTo>
                      <a:pt x="1468" y="391"/>
                      <a:pt x="1474" y="348"/>
                      <a:pt x="1461" y="316"/>
                    </a:cubicBezTo>
                    <a:cubicBezTo>
                      <a:pt x="1448" y="284"/>
                      <a:pt x="1384" y="235"/>
                      <a:pt x="1381" y="220"/>
                    </a:cubicBezTo>
                    <a:cubicBezTo>
                      <a:pt x="1378" y="205"/>
                      <a:pt x="1430" y="216"/>
                      <a:pt x="1445" y="228"/>
                    </a:cubicBezTo>
                    <a:cubicBezTo>
                      <a:pt x="1460" y="240"/>
                      <a:pt x="1461" y="272"/>
                      <a:pt x="1469" y="292"/>
                    </a:cubicBezTo>
                    <a:cubicBezTo>
                      <a:pt x="1477" y="312"/>
                      <a:pt x="1489" y="331"/>
                      <a:pt x="1493" y="348"/>
                    </a:cubicBezTo>
                    <a:cubicBezTo>
                      <a:pt x="1497" y="365"/>
                      <a:pt x="1473" y="383"/>
                      <a:pt x="1493" y="396"/>
                    </a:cubicBezTo>
                    <a:cubicBezTo>
                      <a:pt x="1513" y="409"/>
                      <a:pt x="1578" y="425"/>
                      <a:pt x="1613" y="428"/>
                    </a:cubicBezTo>
                    <a:cubicBezTo>
                      <a:pt x="1648" y="431"/>
                      <a:pt x="1688" y="439"/>
                      <a:pt x="1701" y="412"/>
                    </a:cubicBezTo>
                    <a:cubicBezTo>
                      <a:pt x="1714" y="385"/>
                      <a:pt x="1709" y="329"/>
                      <a:pt x="1693" y="268"/>
                    </a:cubicBezTo>
                    <a:cubicBezTo>
                      <a:pt x="1677" y="207"/>
                      <a:pt x="1610" y="88"/>
                      <a:pt x="1605" y="44"/>
                    </a:cubicBezTo>
                    <a:cubicBezTo>
                      <a:pt x="1600" y="0"/>
                      <a:pt x="1646" y="3"/>
                      <a:pt x="1661" y="4"/>
                    </a:cubicBezTo>
                    <a:cubicBezTo>
                      <a:pt x="1676" y="5"/>
                      <a:pt x="1694" y="35"/>
                      <a:pt x="1693" y="52"/>
                    </a:cubicBezTo>
                    <a:cubicBezTo>
                      <a:pt x="1692" y="69"/>
                      <a:pt x="1650" y="88"/>
                      <a:pt x="1653" y="108"/>
                    </a:cubicBezTo>
                    <a:cubicBezTo>
                      <a:pt x="1656" y="128"/>
                      <a:pt x="1700" y="147"/>
                      <a:pt x="1709" y="172"/>
                    </a:cubicBezTo>
                    <a:cubicBezTo>
                      <a:pt x="1718" y="197"/>
                      <a:pt x="1706" y="233"/>
                      <a:pt x="1709" y="260"/>
                    </a:cubicBezTo>
                    <a:cubicBezTo>
                      <a:pt x="1712" y="287"/>
                      <a:pt x="1722" y="308"/>
                      <a:pt x="1725" y="332"/>
                    </a:cubicBezTo>
                    <a:cubicBezTo>
                      <a:pt x="1728" y="356"/>
                      <a:pt x="1706" y="388"/>
                      <a:pt x="1725" y="404"/>
                    </a:cubicBezTo>
                    <a:cubicBezTo>
                      <a:pt x="1744" y="420"/>
                      <a:pt x="1800" y="417"/>
                      <a:pt x="1837" y="428"/>
                    </a:cubicBezTo>
                    <a:cubicBezTo>
                      <a:pt x="1874" y="439"/>
                      <a:pt x="1905" y="472"/>
                      <a:pt x="1949" y="468"/>
                    </a:cubicBezTo>
                    <a:cubicBezTo>
                      <a:pt x="1993" y="464"/>
                      <a:pt x="2077" y="437"/>
                      <a:pt x="2101" y="404"/>
                    </a:cubicBezTo>
                    <a:cubicBezTo>
                      <a:pt x="2125" y="371"/>
                      <a:pt x="2086" y="312"/>
                      <a:pt x="2093" y="268"/>
                    </a:cubicBezTo>
                    <a:cubicBezTo>
                      <a:pt x="2100" y="224"/>
                      <a:pt x="2104" y="169"/>
                      <a:pt x="2141" y="140"/>
                    </a:cubicBezTo>
                    <a:cubicBezTo>
                      <a:pt x="2178" y="111"/>
                      <a:pt x="2278" y="88"/>
                      <a:pt x="2317" y="92"/>
                    </a:cubicBezTo>
                    <a:cubicBezTo>
                      <a:pt x="2356" y="96"/>
                      <a:pt x="2384" y="141"/>
                      <a:pt x="2373" y="164"/>
                    </a:cubicBezTo>
                    <a:cubicBezTo>
                      <a:pt x="2362" y="187"/>
                      <a:pt x="2288" y="221"/>
                      <a:pt x="2253" y="228"/>
                    </a:cubicBezTo>
                    <a:cubicBezTo>
                      <a:pt x="2218" y="235"/>
                      <a:pt x="2184" y="199"/>
                      <a:pt x="2165" y="204"/>
                    </a:cubicBezTo>
                    <a:cubicBezTo>
                      <a:pt x="2146" y="209"/>
                      <a:pt x="2145" y="232"/>
                      <a:pt x="2141" y="260"/>
                    </a:cubicBezTo>
                    <a:cubicBezTo>
                      <a:pt x="2137" y="288"/>
                      <a:pt x="2146" y="341"/>
                      <a:pt x="2141" y="372"/>
                    </a:cubicBezTo>
                    <a:cubicBezTo>
                      <a:pt x="2136" y="403"/>
                      <a:pt x="2118" y="423"/>
                      <a:pt x="2109" y="444"/>
                    </a:cubicBezTo>
                    <a:cubicBezTo>
                      <a:pt x="2100" y="465"/>
                      <a:pt x="2081" y="485"/>
                      <a:pt x="2085" y="500"/>
                    </a:cubicBezTo>
                    <a:cubicBezTo>
                      <a:pt x="2089" y="515"/>
                      <a:pt x="2105" y="520"/>
                      <a:pt x="2133" y="532"/>
                    </a:cubicBezTo>
                    <a:cubicBezTo>
                      <a:pt x="2161" y="544"/>
                      <a:pt x="2216" y="565"/>
                      <a:pt x="2253" y="572"/>
                    </a:cubicBezTo>
                    <a:cubicBezTo>
                      <a:pt x="2290" y="579"/>
                      <a:pt x="2330" y="593"/>
                      <a:pt x="2357" y="572"/>
                    </a:cubicBezTo>
                    <a:cubicBezTo>
                      <a:pt x="2384" y="551"/>
                      <a:pt x="2389" y="463"/>
                      <a:pt x="2413" y="444"/>
                    </a:cubicBezTo>
                    <a:cubicBezTo>
                      <a:pt x="2437" y="425"/>
                      <a:pt x="2489" y="448"/>
                      <a:pt x="2501" y="460"/>
                    </a:cubicBezTo>
                    <a:cubicBezTo>
                      <a:pt x="2513" y="472"/>
                      <a:pt x="2498" y="511"/>
                      <a:pt x="2485" y="516"/>
                    </a:cubicBezTo>
                    <a:cubicBezTo>
                      <a:pt x="2472" y="521"/>
                      <a:pt x="2434" y="488"/>
                      <a:pt x="2421" y="492"/>
                    </a:cubicBezTo>
                    <a:cubicBezTo>
                      <a:pt x="2408" y="496"/>
                      <a:pt x="2412" y="523"/>
                      <a:pt x="2405" y="540"/>
                    </a:cubicBezTo>
                    <a:cubicBezTo>
                      <a:pt x="2398" y="557"/>
                      <a:pt x="2389" y="577"/>
                      <a:pt x="2381" y="596"/>
                    </a:cubicBezTo>
                    <a:cubicBezTo>
                      <a:pt x="2373" y="615"/>
                      <a:pt x="2345" y="635"/>
                      <a:pt x="2357" y="652"/>
                    </a:cubicBezTo>
                    <a:cubicBezTo>
                      <a:pt x="2369" y="669"/>
                      <a:pt x="2422" y="679"/>
                      <a:pt x="2453" y="700"/>
                    </a:cubicBezTo>
                    <a:cubicBezTo>
                      <a:pt x="2484" y="721"/>
                      <a:pt x="2506" y="767"/>
                      <a:pt x="2541" y="780"/>
                    </a:cubicBezTo>
                    <a:cubicBezTo>
                      <a:pt x="2576" y="793"/>
                      <a:pt x="2632" y="796"/>
                      <a:pt x="2661" y="780"/>
                    </a:cubicBezTo>
                    <a:cubicBezTo>
                      <a:pt x="2690" y="764"/>
                      <a:pt x="2680" y="688"/>
                      <a:pt x="2717" y="684"/>
                    </a:cubicBezTo>
                    <a:cubicBezTo>
                      <a:pt x="2754" y="680"/>
                      <a:pt x="2848" y="733"/>
                      <a:pt x="2885" y="756"/>
                    </a:cubicBezTo>
                    <a:cubicBezTo>
                      <a:pt x="2922" y="779"/>
                      <a:pt x="2930" y="780"/>
                      <a:pt x="2941" y="820"/>
                    </a:cubicBezTo>
                    <a:cubicBezTo>
                      <a:pt x="2952" y="860"/>
                      <a:pt x="2934" y="953"/>
                      <a:pt x="2949" y="996"/>
                    </a:cubicBezTo>
                    <a:cubicBezTo>
                      <a:pt x="2964" y="1039"/>
                      <a:pt x="2996" y="1076"/>
                      <a:pt x="3029" y="1076"/>
                    </a:cubicBezTo>
                    <a:cubicBezTo>
                      <a:pt x="3062" y="1076"/>
                      <a:pt x="3128" y="999"/>
                      <a:pt x="3149" y="996"/>
                    </a:cubicBezTo>
                    <a:cubicBezTo>
                      <a:pt x="3170" y="993"/>
                      <a:pt x="3161" y="1040"/>
                      <a:pt x="3157" y="1060"/>
                    </a:cubicBezTo>
                    <a:cubicBezTo>
                      <a:pt x="3153" y="1080"/>
                      <a:pt x="3146" y="1104"/>
                      <a:pt x="3125" y="1116"/>
                    </a:cubicBezTo>
                    <a:cubicBezTo>
                      <a:pt x="3104" y="1128"/>
                      <a:pt x="3056" y="1140"/>
                      <a:pt x="3029" y="1132"/>
                    </a:cubicBezTo>
                    <a:cubicBezTo>
                      <a:pt x="3002" y="1124"/>
                      <a:pt x="2986" y="1105"/>
                      <a:pt x="2965" y="1068"/>
                    </a:cubicBezTo>
                    <a:cubicBezTo>
                      <a:pt x="2944" y="1031"/>
                      <a:pt x="2909" y="951"/>
                      <a:pt x="2901" y="908"/>
                    </a:cubicBezTo>
                    <a:cubicBezTo>
                      <a:pt x="2893" y="865"/>
                      <a:pt x="2933" y="837"/>
                      <a:pt x="2917" y="812"/>
                    </a:cubicBezTo>
                    <a:cubicBezTo>
                      <a:pt x="2901" y="787"/>
                      <a:pt x="2837" y="769"/>
                      <a:pt x="2805" y="756"/>
                    </a:cubicBezTo>
                    <a:cubicBezTo>
                      <a:pt x="2773" y="743"/>
                      <a:pt x="2746" y="720"/>
                      <a:pt x="2725" y="732"/>
                    </a:cubicBezTo>
                    <a:cubicBezTo>
                      <a:pt x="2704" y="744"/>
                      <a:pt x="2694" y="807"/>
                      <a:pt x="2677" y="828"/>
                    </a:cubicBezTo>
                    <a:cubicBezTo>
                      <a:pt x="2660" y="849"/>
                      <a:pt x="2612" y="833"/>
                      <a:pt x="2621" y="860"/>
                    </a:cubicBezTo>
                    <a:cubicBezTo>
                      <a:pt x="2630" y="887"/>
                      <a:pt x="2700" y="944"/>
                      <a:pt x="2733" y="988"/>
                    </a:cubicBezTo>
                    <a:cubicBezTo>
                      <a:pt x="2766" y="1032"/>
                      <a:pt x="2798" y="1103"/>
                      <a:pt x="2821" y="1124"/>
                    </a:cubicBezTo>
                    <a:cubicBezTo>
                      <a:pt x="2844" y="1145"/>
                      <a:pt x="2850" y="1117"/>
                      <a:pt x="2869" y="1116"/>
                    </a:cubicBezTo>
                    <a:cubicBezTo>
                      <a:pt x="2888" y="1115"/>
                      <a:pt x="2916" y="1111"/>
                      <a:pt x="2933" y="1116"/>
                    </a:cubicBezTo>
                    <a:cubicBezTo>
                      <a:pt x="2950" y="1121"/>
                      <a:pt x="2970" y="1136"/>
                      <a:pt x="2973" y="1148"/>
                    </a:cubicBezTo>
                    <a:cubicBezTo>
                      <a:pt x="2976" y="1160"/>
                      <a:pt x="2961" y="1188"/>
                      <a:pt x="2949" y="1188"/>
                    </a:cubicBezTo>
                    <a:cubicBezTo>
                      <a:pt x="2937" y="1188"/>
                      <a:pt x="2913" y="1144"/>
                      <a:pt x="2901" y="1148"/>
                    </a:cubicBezTo>
                    <a:cubicBezTo>
                      <a:pt x="2889" y="1152"/>
                      <a:pt x="2874" y="1187"/>
                      <a:pt x="2877" y="1212"/>
                    </a:cubicBezTo>
                    <a:cubicBezTo>
                      <a:pt x="2880" y="1237"/>
                      <a:pt x="2902" y="1269"/>
                      <a:pt x="2917" y="1300"/>
                    </a:cubicBezTo>
                    <a:cubicBezTo>
                      <a:pt x="2932" y="1331"/>
                      <a:pt x="2942" y="1385"/>
                      <a:pt x="2965" y="1396"/>
                    </a:cubicBezTo>
                    <a:cubicBezTo>
                      <a:pt x="2988" y="1407"/>
                      <a:pt x="3012" y="1367"/>
                      <a:pt x="3053" y="1364"/>
                    </a:cubicBezTo>
                    <a:cubicBezTo>
                      <a:pt x="3094" y="1361"/>
                      <a:pt x="3201" y="1367"/>
                      <a:pt x="3213" y="1380"/>
                    </a:cubicBezTo>
                    <a:cubicBezTo>
                      <a:pt x="3225" y="1393"/>
                      <a:pt x="3148" y="1441"/>
                      <a:pt x="3125" y="1444"/>
                    </a:cubicBezTo>
                    <a:cubicBezTo>
                      <a:pt x="3102" y="1447"/>
                      <a:pt x="3093" y="1404"/>
                      <a:pt x="3077" y="1396"/>
                    </a:cubicBezTo>
                    <a:cubicBezTo>
                      <a:pt x="3061" y="1388"/>
                      <a:pt x="3046" y="1385"/>
                      <a:pt x="3029" y="1396"/>
                    </a:cubicBezTo>
                    <a:cubicBezTo>
                      <a:pt x="3012" y="1407"/>
                      <a:pt x="2982" y="1428"/>
                      <a:pt x="2973" y="1460"/>
                    </a:cubicBezTo>
                    <a:cubicBezTo>
                      <a:pt x="2964" y="1492"/>
                      <a:pt x="2969" y="1553"/>
                      <a:pt x="2973" y="1588"/>
                    </a:cubicBezTo>
                    <a:cubicBezTo>
                      <a:pt x="2977" y="1623"/>
                      <a:pt x="2973" y="1656"/>
                      <a:pt x="2997" y="1668"/>
                    </a:cubicBezTo>
                    <a:cubicBezTo>
                      <a:pt x="3021" y="1680"/>
                      <a:pt x="3085" y="1651"/>
                      <a:pt x="3117" y="1660"/>
                    </a:cubicBezTo>
                    <a:cubicBezTo>
                      <a:pt x="3149" y="1669"/>
                      <a:pt x="3182" y="1707"/>
                      <a:pt x="3189" y="1724"/>
                    </a:cubicBezTo>
                    <a:cubicBezTo>
                      <a:pt x="3196" y="1741"/>
                      <a:pt x="3165" y="1765"/>
                      <a:pt x="3157" y="1764"/>
                    </a:cubicBezTo>
                    <a:cubicBezTo>
                      <a:pt x="3149" y="1763"/>
                      <a:pt x="3148" y="1731"/>
                      <a:pt x="3141" y="1716"/>
                    </a:cubicBezTo>
                    <a:cubicBezTo>
                      <a:pt x="3134" y="1701"/>
                      <a:pt x="3132" y="1681"/>
                      <a:pt x="3117" y="1676"/>
                    </a:cubicBezTo>
                    <a:cubicBezTo>
                      <a:pt x="3102" y="1671"/>
                      <a:pt x="3073" y="1680"/>
                      <a:pt x="3053" y="1684"/>
                    </a:cubicBezTo>
                    <a:cubicBezTo>
                      <a:pt x="3033" y="1688"/>
                      <a:pt x="3008" y="1681"/>
                      <a:pt x="2997" y="1700"/>
                    </a:cubicBezTo>
                    <a:cubicBezTo>
                      <a:pt x="2986" y="1719"/>
                      <a:pt x="2992" y="1753"/>
                      <a:pt x="2989" y="1796"/>
                    </a:cubicBezTo>
                    <a:cubicBezTo>
                      <a:pt x="2986" y="1839"/>
                      <a:pt x="2973" y="1915"/>
                      <a:pt x="2981" y="1956"/>
                    </a:cubicBezTo>
                    <a:cubicBezTo>
                      <a:pt x="2989" y="1997"/>
                      <a:pt x="3026" y="2007"/>
                      <a:pt x="3037" y="2044"/>
                    </a:cubicBezTo>
                    <a:cubicBezTo>
                      <a:pt x="3048" y="2081"/>
                      <a:pt x="3053" y="2136"/>
                      <a:pt x="3045" y="2180"/>
                    </a:cubicBezTo>
                    <a:cubicBezTo>
                      <a:pt x="3037" y="2224"/>
                      <a:pt x="3005" y="2292"/>
                      <a:pt x="2989" y="2308"/>
                    </a:cubicBezTo>
                    <a:cubicBezTo>
                      <a:pt x="2973" y="2324"/>
                      <a:pt x="2945" y="2291"/>
                      <a:pt x="2949" y="2276"/>
                    </a:cubicBezTo>
                    <a:cubicBezTo>
                      <a:pt x="2953" y="2261"/>
                      <a:pt x="3000" y="2245"/>
                      <a:pt x="3013" y="2220"/>
                    </a:cubicBezTo>
                    <a:cubicBezTo>
                      <a:pt x="3026" y="2195"/>
                      <a:pt x="3029" y="2152"/>
                      <a:pt x="3029" y="2124"/>
                    </a:cubicBezTo>
                    <a:cubicBezTo>
                      <a:pt x="3029" y="2096"/>
                      <a:pt x="3024" y="2071"/>
                      <a:pt x="3013" y="2052"/>
                    </a:cubicBezTo>
                    <a:cubicBezTo>
                      <a:pt x="3002" y="2033"/>
                      <a:pt x="2978" y="1992"/>
                      <a:pt x="2965" y="2012"/>
                    </a:cubicBezTo>
                    <a:cubicBezTo>
                      <a:pt x="2952" y="2032"/>
                      <a:pt x="2948" y="2127"/>
                      <a:pt x="2933" y="2172"/>
                    </a:cubicBezTo>
                    <a:cubicBezTo>
                      <a:pt x="2918" y="2217"/>
                      <a:pt x="2893" y="2249"/>
                      <a:pt x="2877" y="2284"/>
                    </a:cubicBezTo>
                    <a:cubicBezTo>
                      <a:pt x="2861" y="2319"/>
                      <a:pt x="2834" y="2349"/>
                      <a:pt x="2837" y="2380"/>
                    </a:cubicBezTo>
                    <a:cubicBezTo>
                      <a:pt x="2840" y="2411"/>
                      <a:pt x="2853" y="2393"/>
                      <a:pt x="2893" y="2468"/>
                    </a:cubicBezTo>
                    <a:cubicBezTo>
                      <a:pt x="2933" y="2543"/>
                      <a:pt x="3065" y="2753"/>
                      <a:pt x="3077" y="2828"/>
                    </a:cubicBezTo>
                    <a:cubicBezTo>
                      <a:pt x="3089" y="2903"/>
                      <a:pt x="2993" y="2919"/>
                      <a:pt x="2965" y="2916"/>
                    </a:cubicBezTo>
                    <a:cubicBezTo>
                      <a:pt x="2937" y="2913"/>
                      <a:pt x="2905" y="2824"/>
                      <a:pt x="2909" y="2812"/>
                    </a:cubicBezTo>
                    <a:cubicBezTo>
                      <a:pt x="2913" y="2800"/>
                      <a:pt x="2968" y="2837"/>
                      <a:pt x="2989" y="2844"/>
                    </a:cubicBezTo>
                    <a:cubicBezTo>
                      <a:pt x="3010" y="2851"/>
                      <a:pt x="3032" y="2869"/>
                      <a:pt x="3037" y="2852"/>
                    </a:cubicBezTo>
                    <a:cubicBezTo>
                      <a:pt x="3042" y="2835"/>
                      <a:pt x="3034" y="2773"/>
                      <a:pt x="3021" y="2740"/>
                    </a:cubicBezTo>
                    <a:cubicBezTo>
                      <a:pt x="3008" y="2707"/>
                      <a:pt x="2977" y="2687"/>
                      <a:pt x="2957" y="2652"/>
                    </a:cubicBezTo>
                    <a:cubicBezTo>
                      <a:pt x="2937" y="2617"/>
                      <a:pt x="2918" y="2561"/>
                      <a:pt x="2901" y="2532"/>
                    </a:cubicBezTo>
                    <a:cubicBezTo>
                      <a:pt x="2884" y="2503"/>
                      <a:pt x="2870" y="2496"/>
                      <a:pt x="2853" y="2476"/>
                    </a:cubicBezTo>
                    <a:cubicBezTo>
                      <a:pt x="2836" y="2456"/>
                      <a:pt x="2822" y="2395"/>
                      <a:pt x="2797" y="2412"/>
                    </a:cubicBezTo>
                    <a:cubicBezTo>
                      <a:pt x="2772" y="2429"/>
                      <a:pt x="2728" y="2541"/>
                      <a:pt x="2701" y="2580"/>
                    </a:cubicBezTo>
                    <a:cubicBezTo>
                      <a:pt x="2674" y="2619"/>
                      <a:pt x="2648" y="2617"/>
                      <a:pt x="2637" y="2644"/>
                    </a:cubicBezTo>
                    <a:cubicBezTo>
                      <a:pt x="2626" y="2671"/>
                      <a:pt x="2648" y="2705"/>
                      <a:pt x="2637" y="2740"/>
                    </a:cubicBezTo>
                    <a:cubicBezTo>
                      <a:pt x="2626" y="2775"/>
                      <a:pt x="2590" y="2839"/>
                      <a:pt x="2573" y="2852"/>
                    </a:cubicBezTo>
                    <a:cubicBezTo>
                      <a:pt x="2556" y="2865"/>
                      <a:pt x="2534" y="2832"/>
                      <a:pt x="2533" y="2820"/>
                    </a:cubicBezTo>
                    <a:cubicBezTo>
                      <a:pt x="2532" y="2808"/>
                      <a:pt x="2552" y="2800"/>
                      <a:pt x="2565" y="2780"/>
                    </a:cubicBezTo>
                    <a:cubicBezTo>
                      <a:pt x="2578" y="2760"/>
                      <a:pt x="2630" y="2697"/>
                      <a:pt x="2613" y="2700"/>
                    </a:cubicBezTo>
                    <a:cubicBezTo>
                      <a:pt x="2596" y="2703"/>
                      <a:pt x="2498" y="2768"/>
                      <a:pt x="2461" y="2796"/>
                    </a:cubicBezTo>
                    <a:cubicBezTo>
                      <a:pt x="2424" y="2824"/>
                      <a:pt x="2401" y="2836"/>
                      <a:pt x="2389" y="2868"/>
                    </a:cubicBezTo>
                    <a:cubicBezTo>
                      <a:pt x="2377" y="2900"/>
                      <a:pt x="2370" y="2940"/>
                      <a:pt x="2389" y="2988"/>
                    </a:cubicBezTo>
                    <a:cubicBezTo>
                      <a:pt x="2408" y="3036"/>
                      <a:pt x="2468" y="3136"/>
                      <a:pt x="2501" y="3156"/>
                    </a:cubicBezTo>
                    <a:cubicBezTo>
                      <a:pt x="2534" y="3176"/>
                      <a:pt x="2578" y="3105"/>
                      <a:pt x="2589" y="3108"/>
                    </a:cubicBezTo>
                    <a:cubicBezTo>
                      <a:pt x="2600" y="3111"/>
                      <a:pt x="2581" y="3156"/>
                      <a:pt x="2565" y="3172"/>
                    </a:cubicBezTo>
                    <a:cubicBezTo>
                      <a:pt x="2549" y="3188"/>
                      <a:pt x="2518" y="3215"/>
                      <a:pt x="2493" y="3204"/>
                    </a:cubicBezTo>
                    <a:cubicBezTo>
                      <a:pt x="2468" y="3193"/>
                      <a:pt x="2436" y="3143"/>
                      <a:pt x="2413" y="3108"/>
                    </a:cubicBezTo>
                    <a:cubicBezTo>
                      <a:pt x="2390" y="3073"/>
                      <a:pt x="2368" y="3034"/>
                      <a:pt x="2357" y="2996"/>
                    </a:cubicBezTo>
                    <a:cubicBezTo>
                      <a:pt x="2346" y="2958"/>
                      <a:pt x="2373" y="2887"/>
                      <a:pt x="2349" y="2876"/>
                    </a:cubicBezTo>
                    <a:cubicBezTo>
                      <a:pt x="2325" y="2865"/>
                      <a:pt x="2232" y="2907"/>
                      <a:pt x="2213" y="2932"/>
                    </a:cubicBezTo>
                    <a:cubicBezTo>
                      <a:pt x="2194" y="2957"/>
                      <a:pt x="2245" y="3000"/>
                      <a:pt x="2237" y="3028"/>
                    </a:cubicBezTo>
                    <a:cubicBezTo>
                      <a:pt x="2229" y="3056"/>
                      <a:pt x="2172" y="3101"/>
                      <a:pt x="2165" y="3100"/>
                    </a:cubicBezTo>
                    <a:cubicBezTo>
                      <a:pt x="2158" y="3099"/>
                      <a:pt x="2192" y="3041"/>
                      <a:pt x="2197" y="3020"/>
                    </a:cubicBezTo>
                    <a:cubicBezTo>
                      <a:pt x="2202" y="2999"/>
                      <a:pt x="2224" y="2976"/>
                      <a:pt x="2197" y="2972"/>
                    </a:cubicBezTo>
                    <a:cubicBezTo>
                      <a:pt x="2170" y="2968"/>
                      <a:pt x="2075" y="2985"/>
                      <a:pt x="2037" y="2996"/>
                    </a:cubicBezTo>
                    <a:cubicBezTo>
                      <a:pt x="1999" y="3007"/>
                      <a:pt x="1978" y="3008"/>
                      <a:pt x="1965" y="3036"/>
                    </a:cubicBezTo>
                    <a:cubicBezTo>
                      <a:pt x="1952" y="3064"/>
                      <a:pt x="1974" y="3137"/>
                      <a:pt x="1957" y="3164"/>
                    </a:cubicBezTo>
                    <a:cubicBezTo>
                      <a:pt x="1940" y="3191"/>
                      <a:pt x="1869" y="3199"/>
                      <a:pt x="1861" y="3196"/>
                    </a:cubicBezTo>
                    <a:cubicBezTo>
                      <a:pt x="1853" y="3193"/>
                      <a:pt x="1897" y="3164"/>
                      <a:pt x="1909" y="3148"/>
                    </a:cubicBezTo>
                    <a:cubicBezTo>
                      <a:pt x="1921" y="3132"/>
                      <a:pt x="1929" y="3117"/>
                      <a:pt x="1933" y="3100"/>
                    </a:cubicBezTo>
                    <a:cubicBezTo>
                      <a:pt x="1937" y="3083"/>
                      <a:pt x="1964" y="3052"/>
                      <a:pt x="1933" y="3044"/>
                    </a:cubicBezTo>
                    <a:cubicBezTo>
                      <a:pt x="1902" y="3036"/>
                      <a:pt x="1797" y="3043"/>
                      <a:pt x="1749" y="3052"/>
                    </a:cubicBezTo>
                    <a:cubicBezTo>
                      <a:pt x="1701" y="3061"/>
                      <a:pt x="1677" y="3077"/>
                      <a:pt x="1645" y="3100"/>
                    </a:cubicBezTo>
                    <a:cubicBezTo>
                      <a:pt x="1613" y="3123"/>
                      <a:pt x="1602" y="3173"/>
                      <a:pt x="1557" y="3188"/>
                    </a:cubicBezTo>
                    <a:cubicBezTo>
                      <a:pt x="1512" y="3203"/>
                      <a:pt x="1406" y="3199"/>
                      <a:pt x="1373" y="3188"/>
                    </a:cubicBezTo>
                    <a:cubicBezTo>
                      <a:pt x="1340" y="3177"/>
                      <a:pt x="1349" y="3131"/>
                      <a:pt x="1357" y="3124"/>
                    </a:cubicBezTo>
                    <a:cubicBezTo>
                      <a:pt x="1365" y="3117"/>
                      <a:pt x="1396" y="3143"/>
                      <a:pt x="1421" y="3148"/>
                    </a:cubicBezTo>
                    <a:cubicBezTo>
                      <a:pt x="1446" y="3153"/>
                      <a:pt x="1484" y="3160"/>
                      <a:pt x="1509" y="3156"/>
                    </a:cubicBezTo>
                    <a:cubicBezTo>
                      <a:pt x="1534" y="3152"/>
                      <a:pt x="1557" y="3137"/>
                      <a:pt x="1573" y="3124"/>
                    </a:cubicBezTo>
                    <a:cubicBezTo>
                      <a:pt x="1589" y="3111"/>
                      <a:pt x="1628" y="3089"/>
                      <a:pt x="1605" y="3076"/>
                    </a:cubicBezTo>
                    <a:cubicBezTo>
                      <a:pt x="1582" y="3063"/>
                      <a:pt x="1490" y="3051"/>
                      <a:pt x="1437" y="3044"/>
                    </a:cubicBezTo>
                    <a:cubicBezTo>
                      <a:pt x="1384" y="3037"/>
                      <a:pt x="1328" y="3024"/>
                      <a:pt x="1285" y="3036"/>
                    </a:cubicBezTo>
                    <a:cubicBezTo>
                      <a:pt x="1242" y="3048"/>
                      <a:pt x="1188" y="3087"/>
                      <a:pt x="1181" y="3116"/>
                    </a:cubicBezTo>
                    <a:cubicBezTo>
                      <a:pt x="1174" y="3145"/>
                      <a:pt x="1234" y="3180"/>
                      <a:pt x="1245" y="3212"/>
                    </a:cubicBezTo>
                    <a:cubicBezTo>
                      <a:pt x="1256" y="3244"/>
                      <a:pt x="1253" y="3288"/>
                      <a:pt x="1245" y="3308"/>
                    </a:cubicBezTo>
                    <a:cubicBezTo>
                      <a:pt x="1237" y="3328"/>
                      <a:pt x="1205" y="3343"/>
                      <a:pt x="1197" y="3332"/>
                    </a:cubicBezTo>
                    <a:cubicBezTo>
                      <a:pt x="1189" y="3321"/>
                      <a:pt x="1201" y="3271"/>
                      <a:pt x="1197" y="3244"/>
                    </a:cubicBezTo>
                    <a:cubicBezTo>
                      <a:pt x="1193" y="3217"/>
                      <a:pt x="1184" y="3196"/>
                      <a:pt x="1173" y="3172"/>
                    </a:cubicBezTo>
                    <a:cubicBezTo>
                      <a:pt x="1162" y="3148"/>
                      <a:pt x="1132" y="3123"/>
                      <a:pt x="1133" y="3100"/>
                    </a:cubicBezTo>
                    <a:cubicBezTo>
                      <a:pt x="1134" y="3077"/>
                      <a:pt x="1166" y="3051"/>
                      <a:pt x="1181" y="3036"/>
                    </a:cubicBezTo>
                    <a:cubicBezTo>
                      <a:pt x="1196" y="3021"/>
                      <a:pt x="1247" y="3028"/>
                      <a:pt x="1221" y="3012"/>
                    </a:cubicBezTo>
                    <a:cubicBezTo>
                      <a:pt x="1195" y="2996"/>
                      <a:pt x="1080" y="2967"/>
                      <a:pt x="1021" y="2940"/>
                    </a:cubicBezTo>
                    <a:cubicBezTo>
                      <a:pt x="962" y="2913"/>
                      <a:pt x="889" y="2857"/>
                      <a:pt x="869" y="2852"/>
                    </a:cubicBezTo>
                    <a:cubicBezTo>
                      <a:pt x="849" y="2847"/>
                      <a:pt x="896" y="2877"/>
                      <a:pt x="901" y="2908"/>
                    </a:cubicBezTo>
                    <a:cubicBezTo>
                      <a:pt x="906" y="2939"/>
                      <a:pt x="886" y="3017"/>
                      <a:pt x="901" y="3036"/>
                    </a:cubicBezTo>
                    <a:cubicBezTo>
                      <a:pt x="916" y="3055"/>
                      <a:pt x="981" y="3011"/>
                      <a:pt x="989" y="3020"/>
                    </a:cubicBezTo>
                    <a:cubicBezTo>
                      <a:pt x="997" y="3029"/>
                      <a:pt x="969" y="3087"/>
                      <a:pt x="949" y="3092"/>
                    </a:cubicBezTo>
                    <a:cubicBezTo>
                      <a:pt x="929" y="3097"/>
                      <a:pt x="885" y="3068"/>
                      <a:pt x="869" y="3052"/>
                    </a:cubicBezTo>
                    <a:cubicBezTo>
                      <a:pt x="853" y="3036"/>
                      <a:pt x="854" y="3020"/>
                      <a:pt x="853" y="2996"/>
                    </a:cubicBezTo>
                    <a:cubicBezTo>
                      <a:pt x="852" y="2972"/>
                      <a:pt x="865" y="2932"/>
                      <a:pt x="861" y="2908"/>
                    </a:cubicBezTo>
                    <a:cubicBezTo>
                      <a:pt x="857" y="2884"/>
                      <a:pt x="852" y="2880"/>
                      <a:pt x="829" y="2852"/>
                    </a:cubicBezTo>
                    <a:cubicBezTo>
                      <a:pt x="806" y="2824"/>
                      <a:pt x="756" y="2752"/>
                      <a:pt x="725" y="2740"/>
                    </a:cubicBezTo>
                    <a:cubicBezTo>
                      <a:pt x="694" y="2728"/>
                      <a:pt x="686" y="2773"/>
                      <a:pt x="645" y="2780"/>
                    </a:cubicBezTo>
                    <a:cubicBezTo>
                      <a:pt x="604" y="2787"/>
                      <a:pt x="505" y="2791"/>
                      <a:pt x="477" y="2780"/>
                    </a:cubicBezTo>
                    <a:cubicBezTo>
                      <a:pt x="449" y="2769"/>
                      <a:pt x="461" y="2720"/>
                      <a:pt x="477" y="2716"/>
                    </a:cubicBezTo>
                    <a:cubicBezTo>
                      <a:pt x="493" y="2712"/>
                      <a:pt x="548" y="2749"/>
                      <a:pt x="573" y="2756"/>
                    </a:cubicBezTo>
                    <a:cubicBezTo>
                      <a:pt x="598" y="2763"/>
                      <a:pt x="613" y="2763"/>
                      <a:pt x="629" y="2756"/>
                    </a:cubicBezTo>
                    <a:cubicBezTo>
                      <a:pt x="645" y="2749"/>
                      <a:pt x="680" y="2741"/>
                      <a:pt x="669" y="2716"/>
                    </a:cubicBezTo>
                    <a:cubicBezTo>
                      <a:pt x="658" y="2691"/>
                      <a:pt x="608" y="2620"/>
                      <a:pt x="565" y="2604"/>
                    </a:cubicBezTo>
                    <a:cubicBezTo>
                      <a:pt x="522" y="2588"/>
                      <a:pt x="492" y="2613"/>
                      <a:pt x="413" y="2620"/>
                    </a:cubicBezTo>
                    <a:cubicBezTo>
                      <a:pt x="334" y="2627"/>
                      <a:pt x="146" y="2657"/>
                      <a:pt x="93" y="2644"/>
                    </a:cubicBezTo>
                    <a:cubicBezTo>
                      <a:pt x="40" y="2631"/>
                      <a:pt x="93" y="2581"/>
                      <a:pt x="93" y="2540"/>
                    </a:cubicBezTo>
                    <a:cubicBezTo>
                      <a:pt x="93" y="2499"/>
                      <a:pt x="86" y="2411"/>
                      <a:pt x="93" y="2396"/>
                    </a:cubicBezTo>
                    <a:cubicBezTo>
                      <a:pt x="100" y="2381"/>
                      <a:pt x="126" y="2428"/>
                      <a:pt x="133" y="2452"/>
                    </a:cubicBezTo>
                    <a:cubicBezTo>
                      <a:pt x="140" y="2476"/>
                      <a:pt x="138" y="2516"/>
                      <a:pt x="133" y="2540"/>
                    </a:cubicBezTo>
                    <a:cubicBezTo>
                      <a:pt x="128" y="2564"/>
                      <a:pt x="84" y="2581"/>
                      <a:pt x="101" y="2596"/>
                    </a:cubicBezTo>
                    <a:cubicBezTo>
                      <a:pt x="118" y="2611"/>
                      <a:pt x="197" y="2627"/>
                      <a:pt x="237" y="2628"/>
                    </a:cubicBezTo>
                    <a:cubicBezTo>
                      <a:pt x="277" y="2629"/>
                      <a:pt x="308" y="2615"/>
                      <a:pt x="341" y="2604"/>
                    </a:cubicBezTo>
                    <a:cubicBezTo>
                      <a:pt x="374" y="2593"/>
                      <a:pt x="408" y="2571"/>
                      <a:pt x="437" y="2564"/>
                    </a:cubicBezTo>
                    <a:cubicBezTo>
                      <a:pt x="466" y="2557"/>
                      <a:pt x="496" y="2565"/>
                      <a:pt x="517" y="2564"/>
                    </a:cubicBezTo>
                    <a:cubicBezTo>
                      <a:pt x="538" y="2563"/>
                      <a:pt x="576" y="2576"/>
                      <a:pt x="565" y="2556"/>
                    </a:cubicBezTo>
                    <a:cubicBezTo>
                      <a:pt x="554" y="2536"/>
                      <a:pt x="482" y="2467"/>
                      <a:pt x="453" y="2444"/>
                    </a:cubicBezTo>
                    <a:cubicBezTo>
                      <a:pt x="424" y="2421"/>
                      <a:pt x="414" y="2415"/>
                      <a:pt x="389" y="2420"/>
                    </a:cubicBezTo>
                    <a:cubicBezTo>
                      <a:pt x="364" y="2425"/>
                      <a:pt x="322" y="2475"/>
                      <a:pt x="301" y="2476"/>
                    </a:cubicBezTo>
                    <a:cubicBezTo>
                      <a:pt x="280" y="2477"/>
                      <a:pt x="257" y="2436"/>
                      <a:pt x="261" y="2428"/>
                    </a:cubicBezTo>
                    <a:cubicBezTo>
                      <a:pt x="265" y="2420"/>
                      <a:pt x="308" y="2433"/>
                      <a:pt x="325" y="2428"/>
                    </a:cubicBezTo>
                    <a:cubicBezTo>
                      <a:pt x="342" y="2423"/>
                      <a:pt x="353" y="2408"/>
                      <a:pt x="365" y="2396"/>
                    </a:cubicBezTo>
                    <a:cubicBezTo>
                      <a:pt x="377" y="2384"/>
                      <a:pt x="398" y="2373"/>
                      <a:pt x="397" y="2356"/>
                    </a:cubicBezTo>
                    <a:cubicBezTo>
                      <a:pt x="396" y="2339"/>
                      <a:pt x="392" y="2305"/>
                      <a:pt x="357" y="2292"/>
                    </a:cubicBezTo>
                    <a:cubicBezTo>
                      <a:pt x="322" y="2279"/>
                      <a:pt x="228" y="2299"/>
                      <a:pt x="189" y="2276"/>
                    </a:cubicBezTo>
                    <a:cubicBezTo>
                      <a:pt x="150" y="2253"/>
                      <a:pt x="133" y="2184"/>
                      <a:pt x="125" y="2156"/>
                    </a:cubicBezTo>
                    <a:cubicBezTo>
                      <a:pt x="117" y="2128"/>
                      <a:pt x="132" y="2104"/>
                      <a:pt x="141" y="2108"/>
                    </a:cubicBezTo>
                    <a:cubicBezTo>
                      <a:pt x="150" y="2112"/>
                      <a:pt x="173" y="2156"/>
                      <a:pt x="181" y="2180"/>
                    </a:cubicBezTo>
                    <a:cubicBezTo>
                      <a:pt x="189" y="2204"/>
                      <a:pt x="178" y="2235"/>
                      <a:pt x="189" y="2252"/>
                    </a:cubicBezTo>
                    <a:cubicBezTo>
                      <a:pt x="200" y="2269"/>
                      <a:pt x="222" y="2280"/>
                      <a:pt x="245" y="2284"/>
                    </a:cubicBezTo>
                    <a:cubicBezTo>
                      <a:pt x="268" y="2288"/>
                      <a:pt x="309" y="2289"/>
                      <a:pt x="325" y="2276"/>
                    </a:cubicBezTo>
                    <a:cubicBezTo>
                      <a:pt x="341" y="2263"/>
                      <a:pt x="348" y="2237"/>
                      <a:pt x="341" y="2204"/>
                    </a:cubicBezTo>
                    <a:cubicBezTo>
                      <a:pt x="334" y="2171"/>
                      <a:pt x="305" y="2112"/>
                      <a:pt x="285" y="2076"/>
                    </a:cubicBezTo>
                    <a:cubicBezTo>
                      <a:pt x="265" y="2040"/>
                      <a:pt x="242" y="2005"/>
                      <a:pt x="221" y="1988"/>
                    </a:cubicBezTo>
                    <a:cubicBezTo>
                      <a:pt x="200" y="1971"/>
                      <a:pt x="186" y="2011"/>
                      <a:pt x="157" y="1972"/>
                    </a:cubicBezTo>
                    <a:cubicBezTo>
                      <a:pt x="128" y="1933"/>
                      <a:pt x="56" y="1820"/>
                      <a:pt x="45" y="1756"/>
                    </a:cubicBezTo>
                    <a:cubicBezTo>
                      <a:pt x="34" y="1692"/>
                      <a:pt x="85" y="1599"/>
                      <a:pt x="93" y="1588"/>
                    </a:cubicBezTo>
                    <a:cubicBezTo>
                      <a:pt x="101" y="1577"/>
                      <a:pt x="93" y="1659"/>
                      <a:pt x="93" y="1692"/>
                    </a:cubicBezTo>
                    <a:cubicBezTo>
                      <a:pt x="93" y="1725"/>
                      <a:pt x="82" y="1753"/>
                      <a:pt x="93" y="1788"/>
                    </a:cubicBezTo>
                    <a:cubicBezTo>
                      <a:pt x="104" y="1823"/>
                      <a:pt x="136" y="1871"/>
                      <a:pt x="157" y="1900"/>
                    </a:cubicBezTo>
                    <a:cubicBezTo>
                      <a:pt x="178" y="1929"/>
                      <a:pt x="202" y="1961"/>
                      <a:pt x="221" y="1964"/>
                    </a:cubicBezTo>
                    <a:cubicBezTo>
                      <a:pt x="240" y="1967"/>
                      <a:pt x="266" y="1952"/>
                      <a:pt x="269" y="1916"/>
                    </a:cubicBezTo>
                    <a:cubicBezTo>
                      <a:pt x="272" y="1880"/>
                      <a:pt x="248" y="1815"/>
                      <a:pt x="237" y="1748"/>
                    </a:cubicBezTo>
                    <a:cubicBezTo>
                      <a:pt x="226" y="1681"/>
                      <a:pt x="200" y="1563"/>
                      <a:pt x="205" y="1516"/>
                    </a:cubicBezTo>
                    <a:cubicBezTo>
                      <a:pt x="210" y="1469"/>
                      <a:pt x="253" y="1489"/>
                      <a:pt x="269" y="1468"/>
                    </a:cubicBezTo>
                    <a:cubicBezTo>
                      <a:pt x="285" y="1447"/>
                      <a:pt x="313" y="1433"/>
                      <a:pt x="301" y="1388"/>
                    </a:cubicBezTo>
                    <a:cubicBezTo>
                      <a:pt x="289" y="1343"/>
                      <a:pt x="230" y="1240"/>
                      <a:pt x="197" y="1196"/>
                    </a:cubicBezTo>
                    <a:cubicBezTo>
                      <a:pt x="164" y="1152"/>
                      <a:pt x="117" y="1125"/>
                      <a:pt x="101" y="1124"/>
                    </a:cubicBezTo>
                    <a:cubicBezTo>
                      <a:pt x="85" y="1123"/>
                      <a:pt x="116" y="1177"/>
                      <a:pt x="101" y="1188"/>
                    </a:cubicBezTo>
                    <a:cubicBezTo>
                      <a:pt x="86" y="1199"/>
                      <a:pt x="26" y="1199"/>
                      <a:pt x="13" y="1188"/>
                    </a:cubicBezTo>
                    <a:cubicBezTo>
                      <a:pt x="0" y="1177"/>
                      <a:pt x="10" y="1143"/>
                      <a:pt x="21" y="1124"/>
                    </a:cubicBezTo>
                    <a:cubicBezTo>
                      <a:pt x="32" y="1105"/>
                      <a:pt x="58" y="1081"/>
                      <a:pt x="77" y="1076"/>
                    </a:cubicBezTo>
                    <a:cubicBezTo>
                      <a:pt x="96" y="1071"/>
                      <a:pt x="109" y="1073"/>
                      <a:pt x="133" y="1092"/>
                    </a:cubicBezTo>
                    <a:cubicBezTo>
                      <a:pt x="157" y="1111"/>
                      <a:pt x="196" y="1161"/>
                      <a:pt x="221" y="1188"/>
                    </a:cubicBezTo>
                    <a:cubicBezTo>
                      <a:pt x="246" y="1215"/>
                      <a:pt x="268" y="1228"/>
                      <a:pt x="285" y="1252"/>
                    </a:cubicBezTo>
                    <a:cubicBezTo>
                      <a:pt x="302" y="1276"/>
                      <a:pt x="309" y="1343"/>
                      <a:pt x="325" y="1332"/>
                    </a:cubicBezTo>
                    <a:cubicBezTo>
                      <a:pt x="341" y="1321"/>
                      <a:pt x="365" y="1223"/>
                      <a:pt x="381" y="1188"/>
                    </a:cubicBezTo>
                    <a:cubicBezTo>
                      <a:pt x="397" y="1153"/>
                      <a:pt x="426" y="1153"/>
                      <a:pt x="421" y="1124"/>
                    </a:cubicBezTo>
                    <a:cubicBezTo>
                      <a:pt x="416" y="1095"/>
                      <a:pt x="376" y="1037"/>
                      <a:pt x="349" y="1012"/>
                    </a:cubicBezTo>
                    <a:cubicBezTo>
                      <a:pt x="322" y="987"/>
                      <a:pt x="269" y="991"/>
                      <a:pt x="261" y="972"/>
                    </a:cubicBezTo>
                    <a:cubicBezTo>
                      <a:pt x="253" y="953"/>
                      <a:pt x="282" y="912"/>
                      <a:pt x="301" y="900"/>
                    </a:cubicBezTo>
                    <a:cubicBezTo>
                      <a:pt x="320" y="888"/>
                      <a:pt x="366" y="893"/>
                      <a:pt x="373" y="900"/>
                    </a:cubicBezTo>
                    <a:cubicBezTo>
                      <a:pt x="380" y="907"/>
                      <a:pt x="345" y="925"/>
                      <a:pt x="341" y="940"/>
                    </a:cubicBezTo>
                    <a:cubicBezTo>
                      <a:pt x="337" y="955"/>
                      <a:pt x="337" y="968"/>
                      <a:pt x="349" y="988"/>
                    </a:cubicBezTo>
                    <a:cubicBezTo>
                      <a:pt x="361" y="1008"/>
                      <a:pt x="394" y="1044"/>
                      <a:pt x="413" y="1060"/>
                    </a:cubicBezTo>
                    <a:cubicBezTo>
                      <a:pt x="432" y="1076"/>
                      <a:pt x="442" y="1103"/>
                      <a:pt x="461" y="1084"/>
                    </a:cubicBezTo>
                    <a:cubicBezTo>
                      <a:pt x="480" y="1065"/>
                      <a:pt x="517" y="989"/>
                      <a:pt x="525" y="948"/>
                    </a:cubicBezTo>
                    <a:cubicBezTo>
                      <a:pt x="533" y="907"/>
                      <a:pt x="522" y="869"/>
                      <a:pt x="509" y="836"/>
                    </a:cubicBezTo>
                    <a:cubicBezTo>
                      <a:pt x="496" y="803"/>
                      <a:pt x="466" y="780"/>
                      <a:pt x="445" y="748"/>
                    </a:cubicBezTo>
                    <a:cubicBezTo>
                      <a:pt x="424" y="716"/>
                      <a:pt x="390" y="673"/>
                      <a:pt x="381" y="644"/>
                    </a:cubicBezTo>
                    <a:cubicBezTo>
                      <a:pt x="372" y="615"/>
                      <a:pt x="373" y="593"/>
                      <a:pt x="389" y="572"/>
                    </a:cubicBezTo>
                    <a:cubicBezTo>
                      <a:pt x="405" y="551"/>
                      <a:pt x="442" y="512"/>
                      <a:pt x="477" y="516"/>
                    </a:cubicBezTo>
                    <a:cubicBezTo>
                      <a:pt x="512" y="520"/>
                      <a:pt x="596" y="592"/>
                      <a:pt x="597" y="596"/>
                    </a:cubicBezTo>
                    <a:cubicBezTo>
                      <a:pt x="598" y="600"/>
                      <a:pt x="513" y="543"/>
                      <a:pt x="485" y="540"/>
                    </a:cubicBezTo>
                    <a:cubicBezTo>
                      <a:pt x="457" y="537"/>
                      <a:pt x="440" y="560"/>
                      <a:pt x="429" y="580"/>
                    </a:cubicBezTo>
                    <a:cubicBezTo>
                      <a:pt x="418" y="600"/>
                      <a:pt x="412" y="636"/>
                      <a:pt x="421" y="660"/>
                    </a:cubicBezTo>
                    <a:cubicBezTo>
                      <a:pt x="430" y="684"/>
                      <a:pt x="465" y="696"/>
                      <a:pt x="485" y="724"/>
                    </a:cubicBezTo>
                    <a:cubicBezTo>
                      <a:pt x="505" y="752"/>
                      <a:pt x="532" y="796"/>
                      <a:pt x="541" y="828"/>
                    </a:cubicBezTo>
                    <a:cubicBezTo>
                      <a:pt x="550" y="860"/>
                      <a:pt x="524" y="912"/>
                      <a:pt x="541" y="916"/>
                    </a:cubicBezTo>
                    <a:cubicBezTo>
                      <a:pt x="558" y="920"/>
                      <a:pt x="624" y="879"/>
                      <a:pt x="645" y="852"/>
                    </a:cubicBezTo>
                    <a:cubicBezTo>
                      <a:pt x="666" y="825"/>
                      <a:pt x="673" y="793"/>
                      <a:pt x="669" y="756"/>
                    </a:cubicBezTo>
                    <a:cubicBezTo>
                      <a:pt x="665" y="719"/>
                      <a:pt x="616" y="624"/>
                      <a:pt x="621" y="628"/>
                    </a:cubicBezTo>
                    <a:cubicBezTo>
                      <a:pt x="626" y="632"/>
                      <a:pt x="678" y="760"/>
                      <a:pt x="701" y="780"/>
                    </a:cubicBezTo>
                    <a:cubicBezTo>
                      <a:pt x="724" y="800"/>
                      <a:pt x="745" y="768"/>
                      <a:pt x="757" y="748"/>
                    </a:cubicBezTo>
                    <a:cubicBezTo>
                      <a:pt x="769" y="728"/>
                      <a:pt x="770" y="699"/>
                      <a:pt x="773" y="660"/>
                    </a:cubicBezTo>
                    <a:cubicBezTo>
                      <a:pt x="776" y="621"/>
                      <a:pt x="762" y="540"/>
                      <a:pt x="773" y="516"/>
                    </a:cubicBezTo>
                    <a:cubicBezTo>
                      <a:pt x="784" y="492"/>
                      <a:pt x="836" y="503"/>
                      <a:pt x="837" y="516"/>
                    </a:cubicBezTo>
                    <a:cubicBezTo>
                      <a:pt x="838" y="529"/>
                      <a:pt x="788" y="569"/>
                      <a:pt x="781" y="596"/>
                    </a:cubicBezTo>
                    <a:cubicBezTo>
                      <a:pt x="774" y="623"/>
                      <a:pt x="784" y="665"/>
                      <a:pt x="797" y="676"/>
                    </a:cubicBezTo>
                    <a:cubicBezTo>
                      <a:pt x="810" y="687"/>
                      <a:pt x="857" y="671"/>
                      <a:pt x="869" y="652"/>
                    </a:cubicBezTo>
                    <a:close/>
                  </a:path>
                </a:pathLst>
              </a:custGeom>
              <a:gradFill rotWithShape="0">
                <a:gsLst>
                  <a:gs pos="0">
                    <a:schemeClr val="accent1"/>
                  </a:gs>
                  <a:gs pos="100000">
                    <a:schemeClr val="accent1">
                      <a:gamma/>
                      <a:shade val="46275"/>
                      <a:invGamma/>
                    </a:schemeClr>
                  </a:gs>
                </a:gsLst>
                <a:path path="rect">
                  <a:fillToRect l="50000" t="50000" r="50000" b="50000"/>
                </a:path>
              </a:gra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0755" name="Oval 275"/>
              <p:cNvSpPr>
                <a:spLocks noChangeArrowheads="1"/>
              </p:cNvSpPr>
              <p:nvPr/>
            </p:nvSpPr>
            <p:spPr bwMode="auto">
              <a:xfrm>
                <a:off x="1720" y="1552"/>
                <a:ext cx="80" cy="64"/>
              </a:xfrm>
              <a:prstGeom prst="ellipse">
                <a:avLst/>
              </a:prstGeom>
              <a:solidFill>
                <a:schemeClr val="bg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0756" name="Oval 276"/>
              <p:cNvSpPr>
                <a:spLocks noChangeArrowheads="1"/>
              </p:cNvSpPr>
              <p:nvPr/>
            </p:nvSpPr>
            <p:spPr bwMode="auto">
              <a:xfrm>
                <a:off x="1816" y="1648"/>
                <a:ext cx="80" cy="64"/>
              </a:xfrm>
              <a:prstGeom prst="ellipse">
                <a:avLst/>
              </a:prstGeom>
              <a:solidFill>
                <a:schemeClr val="bg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0757" name="Oval 277"/>
              <p:cNvSpPr>
                <a:spLocks noChangeArrowheads="1"/>
              </p:cNvSpPr>
              <p:nvPr/>
            </p:nvSpPr>
            <p:spPr bwMode="auto">
              <a:xfrm>
                <a:off x="2088" y="1568"/>
                <a:ext cx="80" cy="64"/>
              </a:xfrm>
              <a:prstGeom prst="ellipse">
                <a:avLst/>
              </a:prstGeom>
              <a:solidFill>
                <a:schemeClr val="bg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0758" name="Oval 278"/>
              <p:cNvSpPr>
                <a:spLocks noChangeArrowheads="1"/>
              </p:cNvSpPr>
              <p:nvPr/>
            </p:nvSpPr>
            <p:spPr bwMode="auto">
              <a:xfrm>
                <a:off x="2248" y="1560"/>
                <a:ext cx="80" cy="64"/>
              </a:xfrm>
              <a:prstGeom prst="ellipse">
                <a:avLst/>
              </a:prstGeom>
              <a:solidFill>
                <a:schemeClr val="bg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0759" name="Oval 279"/>
              <p:cNvSpPr>
                <a:spLocks noChangeArrowheads="1"/>
              </p:cNvSpPr>
              <p:nvPr/>
            </p:nvSpPr>
            <p:spPr bwMode="auto">
              <a:xfrm>
                <a:off x="1608" y="1744"/>
                <a:ext cx="80" cy="64"/>
              </a:xfrm>
              <a:prstGeom prst="ellipse">
                <a:avLst/>
              </a:prstGeom>
              <a:solidFill>
                <a:schemeClr val="bg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0760" name="Oval 280"/>
              <p:cNvSpPr>
                <a:spLocks noChangeArrowheads="1"/>
              </p:cNvSpPr>
              <p:nvPr/>
            </p:nvSpPr>
            <p:spPr bwMode="auto">
              <a:xfrm>
                <a:off x="1856" y="1512"/>
                <a:ext cx="80" cy="64"/>
              </a:xfrm>
              <a:prstGeom prst="ellipse">
                <a:avLst/>
              </a:prstGeom>
              <a:solidFill>
                <a:schemeClr val="bg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0761" name="Oval 281"/>
              <p:cNvSpPr>
                <a:spLocks noChangeArrowheads="1"/>
              </p:cNvSpPr>
              <p:nvPr/>
            </p:nvSpPr>
            <p:spPr bwMode="auto">
              <a:xfrm>
                <a:off x="1744" y="1696"/>
                <a:ext cx="672" cy="536"/>
              </a:xfrm>
              <a:prstGeom prst="ellipse">
                <a:avLst/>
              </a:prstGeom>
              <a:gradFill rotWithShape="0">
                <a:gsLst>
                  <a:gs pos="0">
                    <a:schemeClr val="tx2"/>
                  </a:gs>
                  <a:gs pos="100000">
                    <a:schemeClr val="tx1"/>
                  </a:gs>
                </a:gsLst>
                <a:path path="shape">
                  <a:fillToRect l="50000" t="50000" r="50000" b="50000"/>
                </a:path>
              </a:gra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0762" name="Oval 282"/>
              <p:cNvSpPr>
                <a:spLocks noChangeArrowheads="1"/>
              </p:cNvSpPr>
              <p:nvPr/>
            </p:nvSpPr>
            <p:spPr bwMode="auto">
              <a:xfrm rot="-5400000">
                <a:off x="1584" y="1880"/>
                <a:ext cx="104" cy="160"/>
              </a:xfrm>
              <a:prstGeom prst="ellipse">
                <a:avLst/>
              </a:prstGeom>
              <a:solidFill>
                <a:srgbClr val="B9F3FF"/>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0763" name="Oval 283"/>
              <p:cNvSpPr>
                <a:spLocks noChangeArrowheads="1"/>
              </p:cNvSpPr>
              <p:nvPr/>
            </p:nvSpPr>
            <p:spPr bwMode="auto">
              <a:xfrm>
                <a:off x="1960" y="1504"/>
                <a:ext cx="104" cy="160"/>
              </a:xfrm>
              <a:prstGeom prst="ellipse">
                <a:avLst/>
              </a:prstGeom>
              <a:solidFill>
                <a:srgbClr val="B9F3FF"/>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0764" name="Oval 284"/>
              <p:cNvSpPr>
                <a:spLocks noChangeArrowheads="1"/>
              </p:cNvSpPr>
              <p:nvPr/>
            </p:nvSpPr>
            <p:spPr bwMode="auto">
              <a:xfrm>
                <a:off x="2336" y="1648"/>
                <a:ext cx="104" cy="160"/>
              </a:xfrm>
              <a:prstGeom prst="ellipse">
                <a:avLst/>
              </a:prstGeom>
              <a:solidFill>
                <a:srgbClr val="B9F3FF"/>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sp>
          <p:nvSpPr>
            <p:cNvPr id="20765" name="Text Box 285"/>
            <p:cNvSpPr txBox="1">
              <a:spLocks noChangeArrowheads="1"/>
            </p:cNvSpPr>
            <p:nvPr/>
          </p:nvSpPr>
          <p:spPr bwMode="auto">
            <a:xfrm>
              <a:off x="1078" y="1982"/>
              <a:ext cx="502" cy="3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a:solidFill>
                    <a:schemeClr val="bg1"/>
                  </a:solidFill>
                </a:rPr>
                <a:t>M</a:t>
              </a:r>
              <a:r>
                <a:rPr lang="en-US" b="1">
                  <a:solidFill>
                    <a:schemeClr val="bg1"/>
                  </a:solidFill>
                  <a:latin typeface="Symbol" charset="0"/>
                </a:rPr>
                <a:t>f</a:t>
              </a:r>
              <a:r>
                <a:rPr lang="en-US" b="1">
                  <a:solidFill>
                    <a:schemeClr val="bg1"/>
                  </a:solidFill>
                </a:rPr>
                <a:t>s</a:t>
              </a:r>
            </a:p>
          </p:txBody>
        </p:sp>
      </p:grpSp>
      <p:grpSp>
        <p:nvGrpSpPr>
          <p:cNvPr id="20768" name="Group 288"/>
          <p:cNvGrpSpPr>
            <a:grpSpLocks/>
          </p:cNvGrpSpPr>
          <p:nvPr/>
        </p:nvGrpSpPr>
        <p:grpSpPr bwMode="auto">
          <a:xfrm>
            <a:off x="1318023" y="4168378"/>
            <a:ext cx="769144" cy="956072"/>
            <a:chOff x="2115" y="1397"/>
            <a:chExt cx="646" cy="803"/>
          </a:xfrm>
        </p:grpSpPr>
        <p:grpSp>
          <p:nvGrpSpPr>
            <p:cNvPr id="20767" name="Group 287"/>
            <p:cNvGrpSpPr>
              <a:grpSpLocks/>
            </p:cNvGrpSpPr>
            <p:nvPr/>
          </p:nvGrpSpPr>
          <p:grpSpPr bwMode="auto">
            <a:xfrm>
              <a:off x="2115" y="1397"/>
              <a:ext cx="646" cy="803"/>
              <a:chOff x="2115" y="1397"/>
              <a:chExt cx="646" cy="803"/>
            </a:xfrm>
          </p:grpSpPr>
          <p:sp>
            <p:nvSpPr>
              <p:cNvPr id="20643" name="Freeform 163"/>
              <p:cNvSpPr>
                <a:spLocks/>
              </p:cNvSpPr>
              <p:nvPr/>
            </p:nvSpPr>
            <p:spPr bwMode="auto">
              <a:xfrm rot="1956917">
                <a:off x="2115" y="1397"/>
                <a:ext cx="646" cy="803"/>
              </a:xfrm>
              <a:custGeom>
                <a:avLst/>
                <a:gdLst>
                  <a:gd name="T0" fmla="*/ 144 w 771"/>
                  <a:gd name="T1" fmla="*/ 429 h 958"/>
                  <a:gd name="T2" fmla="*/ 88 w 771"/>
                  <a:gd name="T3" fmla="*/ 261 h 958"/>
                  <a:gd name="T4" fmla="*/ 0 w 771"/>
                  <a:gd name="T5" fmla="*/ 117 h 958"/>
                  <a:gd name="T6" fmla="*/ 96 w 771"/>
                  <a:gd name="T7" fmla="*/ 13 h 958"/>
                  <a:gd name="T8" fmla="*/ 72 w 771"/>
                  <a:gd name="T9" fmla="*/ 149 h 958"/>
                  <a:gd name="T10" fmla="*/ 128 w 771"/>
                  <a:gd name="T11" fmla="*/ 269 h 958"/>
                  <a:gd name="T12" fmla="*/ 208 w 771"/>
                  <a:gd name="T13" fmla="*/ 349 h 958"/>
                  <a:gd name="T14" fmla="*/ 296 w 771"/>
                  <a:gd name="T15" fmla="*/ 221 h 958"/>
                  <a:gd name="T16" fmla="*/ 344 w 771"/>
                  <a:gd name="T17" fmla="*/ 117 h 958"/>
                  <a:gd name="T18" fmla="*/ 336 w 771"/>
                  <a:gd name="T19" fmla="*/ 229 h 958"/>
                  <a:gd name="T20" fmla="*/ 448 w 771"/>
                  <a:gd name="T21" fmla="*/ 245 h 958"/>
                  <a:gd name="T22" fmla="*/ 544 w 771"/>
                  <a:gd name="T23" fmla="*/ 269 h 958"/>
                  <a:gd name="T24" fmla="*/ 600 w 771"/>
                  <a:gd name="T25" fmla="*/ 173 h 958"/>
                  <a:gd name="T26" fmla="*/ 752 w 771"/>
                  <a:gd name="T27" fmla="*/ 189 h 958"/>
                  <a:gd name="T28" fmla="*/ 600 w 771"/>
                  <a:gd name="T29" fmla="*/ 261 h 958"/>
                  <a:gd name="T30" fmla="*/ 560 w 771"/>
                  <a:gd name="T31" fmla="*/ 381 h 958"/>
                  <a:gd name="T32" fmla="*/ 592 w 771"/>
                  <a:gd name="T33" fmla="*/ 573 h 958"/>
                  <a:gd name="T34" fmla="*/ 720 w 771"/>
                  <a:gd name="T35" fmla="*/ 621 h 958"/>
                  <a:gd name="T36" fmla="*/ 704 w 771"/>
                  <a:gd name="T37" fmla="*/ 709 h 958"/>
                  <a:gd name="T38" fmla="*/ 592 w 771"/>
                  <a:gd name="T39" fmla="*/ 645 h 958"/>
                  <a:gd name="T40" fmla="*/ 504 w 771"/>
                  <a:gd name="T41" fmla="*/ 653 h 958"/>
                  <a:gd name="T42" fmla="*/ 504 w 771"/>
                  <a:gd name="T43" fmla="*/ 797 h 958"/>
                  <a:gd name="T44" fmla="*/ 592 w 771"/>
                  <a:gd name="T45" fmla="*/ 893 h 958"/>
                  <a:gd name="T46" fmla="*/ 568 w 771"/>
                  <a:gd name="T47" fmla="*/ 957 h 958"/>
                  <a:gd name="T48" fmla="*/ 480 w 771"/>
                  <a:gd name="T49" fmla="*/ 917 h 958"/>
                  <a:gd name="T50" fmla="*/ 472 w 771"/>
                  <a:gd name="T51" fmla="*/ 813 h 958"/>
                  <a:gd name="T52" fmla="*/ 304 w 771"/>
                  <a:gd name="T53" fmla="*/ 749 h 958"/>
                  <a:gd name="T54" fmla="*/ 232 w 771"/>
                  <a:gd name="T55" fmla="*/ 749 h 958"/>
                  <a:gd name="T56" fmla="*/ 136 w 771"/>
                  <a:gd name="T57" fmla="*/ 917 h 958"/>
                  <a:gd name="T58" fmla="*/ 136 w 771"/>
                  <a:gd name="T59" fmla="*/ 845 h 958"/>
                  <a:gd name="T60" fmla="*/ 168 w 771"/>
                  <a:gd name="T61" fmla="*/ 741 h 958"/>
                  <a:gd name="T62" fmla="*/ 184 w 771"/>
                  <a:gd name="T63" fmla="*/ 637 h 958"/>
                  <a:gd name="T64" fmla="*/ 120 w 771"/>
                  <a:gd name="T65" fmla="*/ 629 h 958"/>
                  <a:gd name="T66" fmla="*/ 96 w 771"/>
                  <a:gd name="T67" fmla="*/ 509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71" h="958">
                    <a:moveTo>
                      <a:pt x="96" y="509"/>
                    </a:moveTo>
                    <a:cubicBezTo>
                      <a:pt x="93" y="485"/>
                      <a:pt x="139" y="456"/>
                      <a:pt x="144" y="429"/>
                    </a:cubicBezTo>
                    <a:cubicBezTo>
                      <a:pt x="149" y="402"/>
                      <a:pt x="137" y="377"/>
                      <a:pt x="128" y="349"/>
                    </a:cubicBezTo>
                    <a:cubicBezTo>
                      <a:pt x="119" y="321"/>
                      <a:pt x="105" y="286"/>
                      <a:pt x="88" y="261"/>
                    </a:cubicBezTo>
                    <a:cubicBezTo>
                      <a:pt x="71" y="236"/>
                      <a:pt x="39" y="221"/>
                      <a:pt x="24" y="197"/>
                    </a:cubicBezTo>
                    <a:cubicBezTo>
                      <a:pt x="9" y="173"/>
                      <a:pt x="0" y="146"/>
                      <a:pt x="0" y="117"/>
                    </a:cubicBezTo>
                    <a:cubicBezTo>
                      <a:pt x="0" y="88"/>
                      <a:pt x="8" y="38"/>
                      <a:pt x="24" y="21"/>
                    </a:cubicBezTo>
                    <a:cubicBezTo>
                      <a:pt x="40" y="4"/>
                      <a:pt x="85" y="0"/>
                      <a:pt x="96" y="13"/>
                    </a:cubicBezTo>
                    <a:cubicBezTo>
                      <a:pt x="107" y="26"/>
                      <a:pt x="92" y="78"/>
                      <a:pt x="88" y="101"/>
                    </a:cubicBezTo>
                    <a:cubicBezTo>
                      <a:pt x="84" y="124"/>
                      <a:pt x="69" y="133"/>
                      <a:pt x="72" y="149"/>
                    </a:cubicBezTo>
                    <a:cubicBezTo>
                      <a:pt x="75" y="165"/>
                      <a:pt x="95" y="177"/>
                      <a:pt x="104" y="197"/>
                    </a:cubicBezTo>
                    <a:cubicBezTo>
                      <a:pt x="113" y="217"/>
                      <a:pt x="117" y="248"/>
                      <a:pt x="128" y="269"/>
                    </a:cubicBezTo>
                    <a:cubicBezTo>
                      <a:pt x="139" y="290"/>
                      <a:pt x="155" y="312"/>
                      <a:pt x="168" y="325"/>
                    </a:cubicBezTo>
                    <a:cubicBezTo>
                      <a:pt x="181" y="338"/>
                      <a:pt x="199" y="353"/>
                      <a:pt x="208" y="349"/>
                    </a:cubicBezTo>
                    <a:cubicBezTo>
                      <a:pt x="217" y="345"/>
                      <a:pt x="209" y="322"/>
                      <a:pt x="224" y="301"/>
                    </a:cubicBezTo>
                    <a:cubicBezTo>
                      <a:pt x="239" y="280"/>
                      <a:pt x="287" y="245"/>
                      <a:pt x="296" y="221"/>
                    </a:cubicBezTo>
                    <a:cubicBezTo>
                      <a:pt x="305" y="197"/>
                      <a:pt x="272" y="174"/>
                      <a:pt x="280" y="157"/>
                    </a:cubicBezTo>
                    <a:cubicBezTo>
                      <a:pt x="288" y="140"/>
                      <a:pt x="336" y="113"/>
                      <a:pt x="344" y="117"/>
                    </a:cubicBezTo>
                    <a:cubicBezTo>
                      <a:pt x="352" y="121"/>
                      <a:pt x="329" y="162"/>
                      <a:pt x="328" y="181"/>
                    </a:cubicBezTo>
                    <a:cubicBezTo>
                      <a:pt x="327" y="200"/>
                      <a:pt x="324" y="222"/>
                      <a:pt x="336" y="229"/>
                    </a:cubicBezTo>
                    <a:cubicBezTo>
                      <a:pt x="348" y="236"/>
                      <a:pt x="381" y="218"/>
                      <a:pt x="400" y="221"/>
                    </a:cubicBezTo>
                    <a:cubicBezTo>
                      <a:pt x="419" y="224"/>
                      <a:pt x="437" y="229"/>
                      <a:pt x="448" y="245"/>
                    </a:cubicBezTo>
                    <a:cubicBezTo>
                      <a:pt x="459" y="261"/>
                      <a:pt x="448" y="313"/>
                      <a:pt x="464" y="317"/>
                    </a:cubicBezTo>
                    <a:cubicBezTo>
                      <a:pt x="480" y="321"/>
                      <a:pt x="527" y="286"/>
                      <a:pt x="544" y="269"/>
                    </a:cubicBezTo>
                    <a:cubicBezTo>
                      <a:pt x="561" y="252"/>
                      <a:pt x="559" y="229"/>
                      <a:pt x="568" y="213"/>
                    </a:cubicBezTo>
                    <a:cubicBezTo>
                      <a:pt x="577" y="197"/>
                      <a:pt x="585" y="180"/>
                      <a:pt x="600" y="173"/>
                    </a:cubicBezTo>
                    <a:cubicBezTo>
                      <a:pt x="615" y="166"/>
                      <a:pt x="631" y="170"/>
                      <a:pt x="656" y="173"/>
                    </a:cubicBezTo>
                    <a:cubicBezTo>
                      <a:pt x="681" y="176"/>
                      <a:pt x="749" y="181"/>
                      <a:pt x="752" y="189"/>
                    </a:cubicBezTo>
                    <a:cubicBezTo>
                      <a:pt x="755" y="197"/>
                      <a:pt x="697" y="209"/>
                      <a:pt x="672" y="221"/>
                    </a:cubicBezTo>
                    <a:cubicBezTo>
                      <a:pt x="647" y="233"/>
                      <a:pt x="617" y="242"/>
                      <a:pt x="600" y="261"/>
                    </a:cubicBezTo>
                    <a:cubicBezTo>
                      <a:pt x="583" y="280"/>
                      <a:pt x="575" y="313"/>
                      <a:pt x="568" y="333"/>
                    </a:cubicBezTo>
                    <a:cubicBezTo>
                      <a:pt x="561" y="353"/>
                      <a:pt x="555" y="354"/>
                      <a:pt x="560" y="381"/>
                    </a:cubicBezTo>
                    <a:cubicBezTo>
                      <a:pt x="565" y="408"/>
                      <a:pt x="595" y="461"/>
                      <a:pt x="600" y="493"/>
                    </a:cubicBezTo>
                    <a:cubicBezTo>
                      <a:pt x="605" y="525"/>
                      <a:pt x="587" y="553"/>
                      <a:pt x="592" y="573"/>
                    </a:cubicBezTo>
                    <a:cubicBezTo>
                      <a:pt x="597" y="593"/>
                      <a:pt x="611" y="605"/>
                      <a:pt x="632" y="613"/>
                    </a:cubicBezTo>
                    <a:cubicBezTo>
                      <a:pt x="653" y="621"/>
                      <a:pt x="697" y="606"/>
                      <a:pt x="720" y="621"/>
                    </a:cubicBezTo>
                    <a:cubicBezTo>
                      <a:pt x="743" y="636"/>
                      <a:pt x="771" y="686"/>
                      <a:pt x="768" y="701"/>
                    </a:cubicBezTo>
                    <a:cubicBezTo>
                      <a:pt x="765" y="716"/>
                      <a:pt x="724" y="718"/>
                      <a:pt x="704" y="709"/>
                    </a:cubicBezTo>
                    <a:cubicBezTo>
                      <a:pt x="684" y="700"/>
                      <a:pt x="667" y="656"/>
                      <a:pt x="648" y="645"/>
                    </a:cubicBezTo>
                    <a:cubicBezTo>
                      <a:pt x="629" y="634"/>
                      <a:pt x="609" y="652"/>
                      <a:pt x="592" y="645"/>
                    </a:cubicBezTo>
                    <a:cubicBezTo>
                      <a:pt x="575" y="638"/>
                      <a:pt x="559" y="604"/>
                      <a:pt x="544" y="605"/>
                    </a:cubicBezTo>
                    <a:cubicBezTo>
                      <a:pt x="529" y="606"/>
                      <a:pt x="519" y="637"/>
                      <a:pt x="504" y="653"/>
                    </a:cubicBezTo>
                    <a:cubicBezTo>
                      <a:pt x="489" y="669"/>
                      <a:pt x="456" y="677"/>
                      <a:pt x="456" y="701"/>
                    </a:cubicBezTo>
                    <a:cubicBezTo>
                      <a:pt x="456" y="725"/>
                      <a:pt x="493" y="765"/>
                      <a:pt x="504" y="797"/>
                    </a:cubicBezTo>
                    <a:cubicBezTo>
                      <a:pt x="515" y="829"/>
                      <a:pt x="505" y="877"/>
                      <a:pt x="520" y="893"/>
                    </a:cubicBezTo>
                    <a:cubicBezTo>
                      <a:pt x="535" y="909"/>
                      <a:pt x="576" y="886"/>
                      <a:pt x="592" y="893"/>
                    </a:cubicBezTo>
                    <a:cubicBezTo>
                      <a:pt x="608" y="900"/>
                      <a:pt x="620" y="922"/>
                      <a:pt x="616" y="933"/>
                    </a:cubicBezTo>
                    <a:cubicBezTo>
                      <a:pt x="612" y="944"/>
                      <a:pt x="584" y="956"/>
                      <a:pt x="568" y="957"/>
                    </a:cubicBezTo>
                    <a:cubicBezTo>
                      <a:pt x="552" y="958"/>
                      <a:pt x="535" y="948"/>
                      <a:pt x="520" y="941"/>
                    </a:cubicBezTo>
                    <a:cubicBezTo>
                      <a:pt x="505" y="934"/>
                      <a:pt x="487" y="929"/>
                      <a:pt x="480" y="917"/>
                    </a:cubicBezTo>
                    <a:cubicBezTo>
                      <a:pt x="473" y="905"/>
                      <a:pt x="481" y="886"/>
                      <a:pt x="480" y="869"/>
                    </a:cubicBezTo>
                    <a:cubicBezTo>
                      <a:pt x="479" y="852"/>
                      <a:pt x="483" y="834"/>
                      <a:pt x="472" y="813"/>
                    </a:cubicBezTo>
                    <a:cubicBezTo>
                      <a:pt x="461" y="792"/>
                      <a:pt x="444" y="752"/>
                      <a:pt x="416" y="741"/>
                    </a:cubicBezTo>
                    <a:cubicBezTo>
                      <a:pt x="388" y="730"/>
                      <a:pt x="328" y="756"/>
                      <a:pt x="304" y="749"/>
                    </a:cubicBezTo>
                    <a:cubicBezTo>
                      <a:pt x="280" y="742"/>
                      <a:pt x="284" y="701"/>
                      <a:pt x="272" y="701"/>
                    </a:cubicBezTo>
                    <a:cubicBezTo>
                      <a:pt x="260" y="701"/>
                      <a:pt x="239" y="724"/>
                      <a:pt x="232" y="749"/>
                    </a:cubicBezTo>
                    <a:cubicBezTo>
                      <a:pt x="225" y="774"/>
                      <a:pt x="248" y="825"/>
                      <a:pt x="232" y="853"/>
                    </a:cubicBezTo>
                    <a:cubicBezTo>
                      <a:pt x="216" y="881"/>
                      <a:pt x="160" y="908"/>
                      <a:pt x="136" y="917"/>
                    </a:cubicBezTo>
                    <a:cubicBezTo>
                      <a:pt x="112" y="926"/>
                      <a:pt x="88" y="921"/>
                      <a:pt x="88" y="909"/>
                    </a:cubicBezTo>
                    <a:cubicBezTo>
                      <a:pt x="88" y="897"/>
                      <a:pt x="123" y="862"/>
                      <a:pt x="136" y="845"/>
                    </a:cubicBezTo>
                    <a:cubicBezTo>
                      <a:pt x="149" y="828"/>
                      <a:pt x="163" y="822"/>
                      <a:pt x="168" y="805"/>
                    </a:cubicBezTo>
                    <a:cubicBezTo>
                      <a:pt x="173" y="788"/>
                      <a:pt x="159" y="764"/>
                      <a:pt x="168" y="741"/>
                    </a:cubicBezTo>
                    <a:cubicBezTo>
                      <a:pt x="177" y="718"/>
                      <a:pt x="221" y="686"/>
                      <a:pt x="224" y="669"/>
                    </a:cubicBezTo>
                    <a:cubicBezTo>
                      <a:pt x="227" y="652"/>
                      <a:pt x="208" y="638"/>
                      <a:pt x="184" y="637"/>
                    </a:cubicBezTo>
                    <a:cubicBezTo>
                      <a:pt x="160" y="636"/>
                      <a:pt x="91" y="662"/>
                      <a:pt x="80" y="661"/>
                    </a:cubicBezTo>
                    <a:cubicBezTo>
                      <a:pt x="69" y="660"/>
                      <a:pt x="107" y="644"/>
                      <a:pt x="120" y="629"/>
                    </a:cubicBezTo>
                    <a:cubicBezTo>
                      <a:pt x="133" y="614"/>
                      <a:pt x="163" y="586"/>
                      <a:pt x="160" y="573"/>
                    </a:cubicBezTo>
                    <a:cubicBezTo>
                      <a:pt x="157" y="560"/>
                      <a:pt x="99" y="533"/>
                      <a:pt x="96" y="509"/>
                    </a:cubicBezTo>
                    <a:close/>
                  </a:path>
                </a:pathLst>
              </a:custGeom>
              <a:gradFill rotWithShape="0">
                <a:gsLst>
                  <a:gs pos="0">
                    <a:srgbClr val="FFBCFF"/>
                  </a:gs>
                  <a:gs pos="100000">
                    <a:schemeClr val="folHlink"/>
                  </a:gs>
                </a:gsLst>
                <a:path path="rect">
                  <a:fillToRect l="50000" t="50000" r="50000" b="50000"/>
                </a:path>
              </a:gra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0644" name="Freeform 164"/>
              <p:cNvSpPr>
                <a:spLocks/>
              </p:cNvSpPr>
              <p:nvPr/>
            </p:nvSpPr>
            <p:spPr bwMode="auto">
              <a:xfrm rot="335026">
                <a:off x="2283" y="1716"/>
                <a:ext cx="291" cy="192"/>
              </a:xfrm>
              <a:custGeom>
                <a:avLst/>
                <a:gdLst>
                  <a:gd name="T0" fmla="*/ 13 w 348"/>
                  <a:gd name="T1" fmla="*/ 37 h 229"/>
                  <a:gd name="T2" fmla="*/ 61 w 348"/>
                  <a:gd name="T3" fmla="*/ 5 h 229"/>
                  <a:gd name="T4" fmla="*/ 173 w 348"/>
                  <a:gd name="T5" fmla="*/ 5 h 229"/>
                  <a:gd name="T6" fmla="*/ 277 w 348"/>
                  <a:gd name="T7" fmla="*/ 13 h 229"/>
                  <a:gd name="T8" fmla="*/ 341 w 348"/>
                  <a:gd name="T9" fmla="*/ 85 h 229"/>
                  <a:gd name="T10" fmla="*/ 317 w 348"/>
                  <a:gd name="T11" fmla="*/ 149 h 229"/>
                  <a:gd name="T12" fmla="*/ 237 w 348"/>
                  <a:gd name="T13" fmla="*/ 189 h 229"/>
                  <a:gd name="T14" fmla="*/ 189 w 348"/>
                  <a:gd name="T15" fmla="*/ 149 h 229"/>
                  <a:gd name="T16" fmla="*/ 133 w 348"/>
                  <a:gd name="T17" fmla="*/ 157 h 229"/>
                  <a:gd name="T18" fmla="*/ 85 w 348"/>
                  <a:gd name="T19" fmla="*/ 221 h 229"/>
                  <a:gd name="T20" fmla="*/ 13 w 348"/>
                  <a:gd name="T21" fmla="*/ 205 h 229"/>
                  <a:gd name="T22" fmla="*/ 5 w 348"/>
                  <a:gd name="T23" fmla="*/ 85 h 229"/>
                  <a:gd name="T24" fmla="*/ 13 w 348"/>
                  <a:gd name="T25" fmla="*/ 37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8" h="229">
                    <a:moveTo>
                      <a:pt x="13" y="37"/>
                    </a:moveTo>
                    <a:cubicBezTo>
                      <a:pt x="22" y="24"/>
                      <a:pt x="34" y="10"/>
                      <a:pt x="61" y="5"/>
                    </a:cubicBezTo>
                    <a:cubicBezTo>
                      <a:pt x="88" y="0"/>
                      <a:pt x="137" y="4"/>
                      <a:pt x="173" y="5"/>
                    </a:cubicBezTo>
                    <a:cubicBezTo>
                      <a:pt x="209" y="6"/>
                      <a:pt x="249" y="0"/>
                      <a:pt x="277" y="13"/>
                    </a:cubicBezTo>
                    <a:cubicBezTo>
                      <a:pt x="305" y="26"/>
                      <a:pt x="334" y="62"/>
                      <a:pt x="341" y="85"/>
                    </a:cubicBezTo>
                    <a:cubicBezTo>
                      <a:pt x="348" y="108"/>
                      <a:pt x="334" y="132"/>
                      <a:pt x="317" y="149"/>
                    </a:cubicBezTo>
                    <a:cubicBezTo>
                      <a:pt x="300" y="166"/>
                      <a:pt x="258" y="189"/>
                      <a:pt x="237" y="189"/>
                    </a:cubicBezTo>
                    <a:cubicBezTo>
                      <a:pt x="216" y="189"/>
                      <a:pt x="206" y="154"/>
                      <a:pt x="189" y="149"/>
                    </a:cubicBezTo>
                    <a:cubicBezTo>
                      <a:pt x="172" y="144"/>
                      <a:pt x="150" y="145"/>
                      <a:pt x="133" y="157"/>
                    </a:cubicBezTo>
                    <a:cubicBezTo>
                      <a:pt x="116" y="169"/>
                      <a:pt x="105" y="213"/>
                      <a:pt x="85" y="221"/>
                    </a:cubicBezTo>
                    <a:cubicBezTo>
                      <a:pt x="65" y="229"/>
                      <a:pt x="26" y="228"/>
                      <a:pt x="13" y="205"/>
                    </a:cubicBezTo>
                    <a:cubicBezTo>
                      <a:pt x="0" y="182"/>
                      <a:pt x="6" y="113"/>
                      <a:pt x="5" y="85"/>
                    </a:cubicBezTo>
                    <a:cubicBezTo>
                      <a:pt x="4" y="57"/>
                      <a:pt x="4" y="50"/>
                      <a:pt x="13" y="37"/>
                    </a:cubicBezTo>
                    <a:close/>
                  </a:path>
                </a:pathLst>
              </a:custGeom>
              <a:solidFill>
                <a:schemeClr val="tx2"/>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sp>
          <p:nvSpPr>
            <p:cNvPr id="20766" name="Text Box 286"/>
            <p:cNvSpPr txBox="1">
              <a:spLocks noChangeArrowheads="1"/>
            </p:cNvSpPr>
            <p:nvPr/>
          </p:nvSpPr>
          <p:spPr bwMode="auto">
            <a:xfrm>
              <a:off x="2254" y="1700"/>
              <a:ext cx="383" cy="2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050" b="1">
                  <a:solidFill>
                    <a:schemeClr val="bg1"/>
                  </a:solidFill>
                  <a:latin typeface="Helvetica" charset="0"/>
                </a:rPr>
                <a:t>DCs</a:t>
              </a:r>
            </a:p>
          </p:txBody>
        </p:sp>
      </p:grpSp>
      <p:sp>
        <p:nvSpPr>
          <p:cNvPr id="20770" name="Line 290"/>
          <p:cNvSpPr>
            <a:spLocks noChangeShapeType="1"/>
          </p:cNvSpPr>
          <p:nvPr/>
        </p:nvSpPr>
        <p:spPr bwMode="auto">
          <a:xfrm flipV="1">
            <a:off x="4010025" y="4376738"/>
            <a:ext cx="347609" cy="248841"/>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0777" name="Line 297"/>
          <p:cNvSpPr>
            <a:spLocks noChangeShapeType="1"/>
          </p:cNvSpPr>
          <p:nvPr/>
        </p:nvSpPr>
        <p:spPr bwMode="auto">
          <a:xfrm>
            <a:off x="3654954" y="3671888"/>
            <a:ext cx="515348" cy="847725"/>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nvGrpSpPr>
          <p:cNvPr id="20778" name="Group 298"/>
          <p:cNvGrpSpPr>
            <a:grpSpLocks/>
          </p:cNvGrpSpPr>
          <p:nvPr/>
        </p:nvGrpSpPr>
        <p:grpSpPr bwMode="auto">
          <a:xfrm>
            <a:off x="5201842" y="2946798"/>
            <a:ext cx="720328" cy="720328"/>
            <a:chOff x="2449" y="1795"/>
            <a:chExt cx="605" cy="605"/>
          </a:xfrm>
        </p:grpSpPr>
        <p:grpSp>
          <p:nvGrpSpPr>
            <p:cNvPr id="20779" name="Group 299"/>
            <p:cNvGrpSpPr>
              <a:grpSpLocks/>
            </p:cNvGrpSpPr>
            <p:nvPr/>
          </p:nvGrpSpPr>
          <p:grpSpPr bwMode="auto">
            <a:xfrm>
              <a:off x="2449" y="1795"/>
              <a:ext cx="605" cy="605"/>
              <a:chOff x="1561" y="2451"/>
              <a:chExt cx="926" cy="926"/>
            </a:xfrm>
          </p:grpSpPr>
          <p:sp>
            <p:nvSpPr>
              <p:cNvPr id="20780" name="Oval 300"/>
              <p:cNvSpPr>
                <a:spLocks noChangeArrowheads="1"/>
              </p:cNvSpPr>
              <p:nvPr/>
            </p:nvSpPr>
            <p:spPr bwMode="auto">
              <a:xfrm>
                <a:off x="1561" y="2451"/>
                <a:ext cx="926" cy="926"/>
              </a:xfrm>
              <a:prstGeom prst="ellipse">
                <a:avLst/>
              </a:prstGeom>
              <a:gradFill rotWithShape="0">
                <a:gsLst>
                  <a:gs pos="0">
                    <a:srgbClr val="FF79AE"/>
                  </a:gs>
                  <a:gs pos="100000">
                    <a:srgbClr val="FF79AE">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0781" name="Oval 301"/>
              <p:cNvSpPr>
                <a:spLocks noChangeArrowheads="1"/>
              </p:cNvSpPr>
              <p:nvPr/>
            </p:nvSpPr>
            <p:spPr bwMode="auto">
              <a:xfrm>
                <a:off x="1683" y="2838"/>
                <a:ext cx="673" cy="462"/>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sp>
          <p:nvSpPr>
            <p:cNvPr id="20782" name="Text Box 302"/>
            <p:cNvSpPr txBox="1">
              <a:spLocks noChangeArrowheads="1"/>
            </p:cNvSpPr>
            <p:nvPr/>
          </p:nvSpPr>
          <p:spPr bwMode="auto">
            <a:xfrm>
              <a:off x="2504" y="2103"/>
              <a:ext cx="457" cy="2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dirty="0">
                  <a:solidFill>
                    <a:schemeClr val="bg1"/>
                  </a:solidFill>
                  <a:latin typeface="Helvetica" charset="0"/>
                </a:rPr>
                <a:t>Th17</a:t>
              </a:r>
            </a:p>
          </p:txBody>
        </p:sp>
      </p:grpSp>
      <p:grpSp>
        <p:nvGrpSpPr>
          <p:cNvPr id="20783" name="Group 303"/>
          <p:cNvGrpSpPr>
            <a:grpSpLocks/>
          </p:cNvGrpSpPr>
          <p:nvPr/>
        </p:nvGrpSpPr>
        <p:grpSpPr bwMode="auto">
          <a:xfrm>
            <a:off x="4573192" y="2965848"/>
            <a:ext cx="720328" cy="720328"/>
            <a:chOff x="2449" y="1795"/>
            <a:chExt cx="605" cy="605"/>
          </a:xfrm>
        </p:grpSpPr>
        <p:grpSp>
          <p:nvGrpSpPr>
            <p:cNvPr id="20784" name="Group 304"/>
            <p:cNvGrpSpPr>
              <a:grpSpLocks/>
            </p:cNvGrpSpPr>
            <p:nvPr/>
          </p:nvGrpSpPr>
          <p:grpSpPr bwMode="auto">
            <a:xfrm>
              <a:off x="2449" y="1795"/>
              <a:ext cx="605" cy="605"/>
              <a:chOff x="1561" y="2451"/>
              <a:chExt cx="926" cy="926"/>
            </a:xfrm>
          </p:grpSpPr>
          <p:sp>
            <p:nvSpPr>
              <p:cNvPr id="20785" name="Oval 305"/>
              <p:cNvSpPr>
                <a:spLocks noChangeArrowheads="1"/>
              </p:cNvSpPr>
              <p:nvPr/>
            </p:nvSpPr>
            <p:spPr bwMode="auto">
              <a:xfrm>
                <a:off x="1561" y="2451"/>
                <a:ext cx="926" cy="926"/>
              </a:xfrm>
              <a:prstGeom prst="ellipse">
                <a:avLst/>
              </a:prstGeom>
              <a:gradFill rotWithShape="0">
                <a:gsLst>
                  <a:gs pos="0">
                    <a:srgbClr val="FF79AE"/>
                  </a:gs>
                  <a:gs pos="100000">
                    <a:srgbClr val="FF79AE">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0786" name="Oval 306"/>
              <p:cNvSpPr>
                <a:spLocks noChangeArrowheads="1"/>
              </p:cNvSpPr>
              <p:nvPr/>
            </p:nvSpPr>
            <p:spPr bwMode="auto">
              <a:xfrm>
                <a:off x="1683" y="2838"/>
                <a:ext cx="673" cy="462"/>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sp>
          <p:nvSpPr>
            <p:cNvPr id="20787" name="Text Box 307"/>
            <p:cNvSpPr txBox="1">
              <a:spLocks noChangeArrowheads="1"/>
            </p:cNvSpPr>
            <p:nvPr/>
          </p:nvSpPr>
          <p:spPr bwMode="auto">
            <a:xfrm>
              <a:off x="2504" y="2103"/>
              <a:ext cx="457" cy="2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dirty="0">
                  <a:solidFill>
                    <a:schemeClr val="bg1"/>
                  </a:solidFill>
                  <a:latin typeface="Helvetica" charset="0"/>
                </a:rPr>
                <a:t>Th17</a:t>
              </a:r>
            </a:p>
          </p:txBody>
        </p:sp>
      </p:grpSp>
      <p:sp>
        <p:nvSpPr>
          <p:cNvPr id="16" name="TextBox 15"/>
          <p:cNvSpPr txBox="1"/>
          <p:nvPr/>
        </p:nvSpPr>
        <p:spPr>
          <a:xfrm>
            <a:off x="6134100" y="3228976"/>
            <a:ext cx="1828800" cy="1246495"/>
          </a:xfrm>
          <a:prstGeom prst="rect">
            <a:avLst/>
          </a:prstGeom>
          <a:noFill/>
        </p:spPr>
        <p:txBody>
          <a:bodyPr wrap="square" rtlCol="0">
            <a:spAutoFit/>
          </a:bodyPr>
          <a:lstStyle/>
          <a:p>
            <a:r>
              <a:rPr lang="en-US" sz="1500" b="1" dirty="0"/>
              <a:t>Impairs host resistance to infection</a:t>
            </a:r>
          </a:p>
          <a:p>
            <a:endParaRPr lang="en-US" sz="1500" b="1" dirty="0"/>
          </a:p>
          <a:p>
            <a:r>
              <a:rPr lang="en-US" sz="1500" b="1" dirty="0"/>
              <a:t>Exacerbates colitis  </a:t>
            </a:r>
          </a:p>
        </p:txBody>
      </p:sp>
      <p:sp>
        <p:nvSpPr>
          <p:cNvPr id="17" name="Rectangle 16"/>
          <p:cNvSpPr/>
          <p:nvPr/>
        </p:nvSpPr>
        <p:spPr>
          <a:xfrm>
            <a:off x="6010275" y="2760673"/>
            <a:ext cx="1949573" cy="323165"/>
          </a:xfrm>
          <a:prstGeom prst="rect">
            <a:avLst/>
          </a:prstGeom>
        </p:spPr>
        <p:txBody>
          <a:bodyPr wrap="none">
            <a:spAutoFit/>
          </a:bodyPr>
          <a:lstStyle/>
          <a:p>
            <a:r>
              <a:rPr lang="en-US" sz="1500" b="1" u="sng" dirty="0"/>
              <a:t>Th1 / Th17 imbalance </a:t>
            </a:r>
          </a:p>
        </p:txBody>
      </p:sp>
    </p:spTree>
    <p:extLst>
      <p:ext uri="{BB962C8B-B14F-4D97-AF65-F5344CB8AC3E}">
        <p14:creationId xmlns:p14="http://schemas.microsoft.com/office/powerpoint/2010/main" val="9546776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1143000" y="859631"/>
            <a:ext cx="6858000" cy="1100138"/>
          </a:xfrm>
          <a:prstGeom prst="rect">
            <a:avLst/>
          </a:prstGeom>
          <a:gradFill rotWithShape="0">
            <a:gsLst>
              <a:gs pos="0">
                <a:srgbClr val="10CEFF">
                  <a:gamma/>
                  <a:shade val="70196"/>
                  <a:invGamma/>
                  <a:alpha val="0"/>
                </a:srgbClr>
              </a:gs>
              <a:gs pos="100000">
                <a:srgbClr val="10CEFF">
                  <a:alpha val="47000"/>
                </a:srgbClr>
              </a:gs>
            </a:gsLst>
            <a:lin ang="54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US">
              <a:latin typeface="Helvetica" charset="0"/>
            </a:endParaRPr>
          </a:p>
        </p:txBody>
      </p:sp>
      <p:sp>
        <p:nvSpPr>
          <p:cNvPr id="10243" name="AutoShape 3"/>
          <p:cNvSpPr>
            <a:spLocks noChangeArrowheads="1"/>
          </p:cNvSpPr>
          <p:nvPr/>
        </p:nvSpPr>
        <p:spPr bwMode="auto">
          <a:xfrm>
            <a:off x="1143000" y="1764506"/>
            <a:ext cx="6858000" cy="4249341"/>
          </a:xfrm>
          <a:prstGeom prst="roundRect">
            <a:avLst>
              <a:gd name="adj" fmla="val 16667"/>
            </a:avLst>
          </a:prstGeom>
          <a:gradFill rotWithShape="0">
            <a:gsLst>
              <a:gs pos="0">
                <a:srgbClr val="FFD191">
                  <a:gamma/>
                  <a:shade val="74118"/>
                  <a:invGamma/>
                  <a:alpha val="63000"/>
                </a:srgbClr>
              </a:gs>
              <a:gs pos="100000">
                <a:srgbClr val="FFD191">
                  <a:alpha val="0"/>
                </a:srgbClr>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nvGrpSpPr>
          <p:cNvPr id="10244" name="Group 4"/>
          <p:cNvGrpSpPr>
            <a:grpSpLocks/>
          </p:cNvGrpSpPr>
          <p:nvPr/>
        </p:nvGrpSpPr>
        <p:grpSpPr bwMode="auto">
          <a:xfrm>
            <a:off x="1143000" y="1965722"/>
            <a:ext cx="6858000" cy="303609"/>
            <a:chOff x="96" y="720"/>
            <a:chExt cx="5568" cy="614"/>
          </a:xfrm>
        </p:grpSpPr>
        <p:grpSp>
          <p:nvGrpSpPr>
            <p:cNvPr id="10245" name="Group 5"/>
            <p:cNvGrpSpPr>
              <a:grpSpLocks/>
            </p:cNvGrpSpPr>
            <p:nvPr/>
          </p:nvGrpSpPr>
          <p:grpSpPr bwMode="auto">
            <a:xfrm>
              <a:off x="96" y="720"/>
              <a:ext cx="5568" cy="326"/>
              <a:chOff x="96" y="720"/>
              <a:chExt cx="5568" cy="326"/>
            </a:xfrm>
          </p:grpSpPr>
          <p:sp>
            <p:nvSpPr>
              <p:cNvPr id="10246" name="Oval 6"/>
              <p:cNvSpPr>
                <a:spLocks noChangeArrowheads="1"/>
              </p:cNvSpPr>
              <p:nvPr/>
            </p:nvSpPr>
            <p:spPr bwMode="auto">
              <a:xfrm>
                <a:off x="96"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247" name="AutoShape 7"/>
              <p:cNvSpPr>
                <a:spLocks noChangeArrowheads="1"/>
              </p:cNvSpPr>
              <p:nvPr/>
            </p:nvSpPr>
            <p:spPr bwMode="auto">
              <a:xfrm>
                <a:off x="110"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248" name="Oval 8"/>
              <p:cNvSpPr>
                <a:spLocks noChangeArrowheads="1"/>
              </p:cNvSpPr>
              <p:nvPr/>
            </p:nvSpPr>
            <p:spPr bwMode="auto">
              <a:xfrm>
                <a:off x="192"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249" name="AutoShape 9"/>
              <p:cNvSpPr>
                <a:spLocks noChangeArrowheads="1"/>
              </p:cNvSpPr>
              <p:nvPr/>
            </p:nvSpPr>
            <p:spPr bwMode="auto">
              <a:xfrm>
                <a:off x="206"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250" name="Oval 10"/>
              <p:cNvSpPr>
                <a:spLocks noChangeArrowheads="1"/>
              </p:cNvSpPr>
              <p:nvPr/>
            </p:nvSpPr>
            <p:spPr bwMode="auto">
              <a:xfrm>
                <a:off x="288"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251" name="AutoShape 11"/>
              <p:cNvSpPr>
                <a:spLocks noChangeArrowheads="1"/>
              </p:cNvSpPr>
              <p:nvPr/>
            </p:nvSpPr>
            <p:spPr bwMode="auto">
              <a:xfrm>
                <a:off x="302"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252" name="Oval 12"/>
              <p:cNvSpPr>
                <a:spLocks noChangeArrowheads="1"/>
              </p:cNvSpPr>
              <p:nvPr/>
            </p:nvSpPr>
            <p:spPr bwMode="auto">
              <a:xfrm>
                <a:off x="384"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253" name="AutoShape 13"/>
              <p:cNvSpPr>
                <a:spLocks noChangeArrowheads="1"/>
              </p:cNvSpPr>
              <p:nvPr/>
            </p:nvSpPr>
            <p:spPr bwMode="auto">
              <a:xfrm>
                <a:off x="398"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254" name="Oval 14"/>
              <p:cNvSpPr>
                <a:spLocks noChangeArrowheads="1"/>
              </p:cNvSpPr>
              <p:nvPr/>
            </p:nvSpPr>
            <p:spPr bwMode="auto">
              <a:xfrm>
                <a:off x="480"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255" name="AutoShape 15"/>
              <p:cNvSpPr>
                <a:spLocks noChangeArrowheads="1"/>
              </p:cNvSpPr>
              <p:nvPr/>
            </p:nvSpPr>
            <p:spPr bwMode="auto">
              <a:xfrm>
                <a:off x="494"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256" name="Oval 16"/>
              <p:cNvSpPr>
                <a:spLocks noChangeArrowheads="1"/>
              </p:cNvSpPr>
              <p:nvPr/>
            </p:nvSpPr>
            <p:spPr bwMode="auto">
              <a:xfrm>
                <a:off x="576"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257" name="AutoShape 17"/>
              <p:cNvSpPr>
                <a:spLocks noChangeArrowheads="1"/>
              </p:cNvSpPr>
              <p:nvPr/>
            </p:nvSpPr>
            <p:spPr bwMode="auto">
              <a:xfrm>
                <a:off x="590"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258" name="Oval 18"/>
              <p:cNvSpPr>
                <a:spLocks noChangeArrowheads="1"/>
              </p:cNvSpPr>
              <p:nvPr/>
            </p:nvSpPr>
            <p:spPr bwMode="auto">
              <a:xfrm>
                <a:off x="672"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259" name="AutoShape 19"/>
              <p:cNvSpPr>
                <a:spLocks noChangeArrowheads="1"/>
              </p:cNvSpPr>
              <p:nvPr/>
            </p:nvSpPr>
            <p:spPr bwMode="auto">
              <a:xfrm>
                <a:off x="686"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260" name="Oval 20"/>
              <p:cNvSpPr>
                <a:spLocks noChangeArrowheads="1"/>
              </p:cNvSpPr>
              <p:nvPr/>
            </p:nvSpPr>
            <p:spPr bwMode="auto">
              <a:xfrm>
                <a:off x="768"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261" name="AutoShape 21"/>
              <p:cNvSpPr>
                <a:spLocks noChangeArrowheads="1"/>
              </p:cNvSpPr>
              <p:nvPr/>
            </p:nvSpPr>
            <p:spPr bwMode="auto">
              <a:xfrm>
                <a:off x="782"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262" name="Oval 22"/>
              <p:cNvSpPr>
                <a:spLocks noChangeArrowheads="1"/>
              </p:cNvSpPr>
              <p:nvPr/>
            </p:nvSpPr>
            <p:spPr bwMode="auto">
              <a:xfrm>
                <a:off x="864"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263" name="AutoShape 23"/>
              <p:cNvSpPr>
                <a:spLocks noChangeArrowheads="1"/>
              </p:cNvSpPr>
              <p:nvPr/>
            </p:nvSpPr>
            <p:spPr bwMode="auto">
              <a:xfrm>
                <a:off x="878"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264" name="Oval 24"/>
              <p:cNvSpPr>
                <a:spLocks noChangeArrowheads="1"/>
              </p:cNvSpPr>
              <p:nvPr/>
            </p:nvSpPr>
            <p:spPr bwMode="auto">
              <a:xfrm>
                <a:off x="960"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265" name="AutoShape 25"/>
              <p:cNvSpPr>
                <a:spLocks noChangeArrowheads="1"/>
              </p:cNvSpPr>
              <p:nvPr/>
            </p:nvSpPr>
            <p:spPr bwMode="auto">
              <a:xfrm>
                <a:off x="974"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266" name="Oval 26"/>
              <p:cNvSpPr>
                <a:spLocks noChangeArrowheads="1"/>
              </p:cNvSpPr>
              <p:nvPr/>
            </p:nvSpPr>
            <p:spPr bwMode="auto">
              <a:xfrm>
                <a:off x="1056"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267" name="AutoShape 27"/>
              <p:cNvSpPr>
                <a:spLocks noChangeArrowheads="1"/>
              </p:cNvSpPr>
              <p:nvPr/>
            </p:nvSpPr>
            <p:spPr bwMode="auto">
              <a:xfrm>
                <a:off x="1070"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268" name="Oval 28"/>
              <p:cNvSpPr>
                <a:spLocks noChangeArrowheads="1"/>
              </p:cNvSpPr>
              <p:nvPr/>
            </p:nvSpPr>
            <p:spPr bwMode="auto">
              <a:xfrm>
                <a:off x="1152"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269" name="AutoShape 29"/>
              <p:cNvSpPr>
                <a:spLocks noChangeArrowheads="1"/>
              </p:cNvSpPr>
              <p:nvPr/>
            </p:nvSpPr>
            <p:spPr bwMode="auto">
              <a:xfrm>
                <a:off x="1166"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270" name="Oval 30"/>
              <p:cNvSpPr>
                <a:spLocks noChangeArrowheads="1"/>
              </p:cNvSpPr>
              <p:nvPr/>
            </p:nvSpPr>
            <p:spPr bwMode="auto">
              <a:xfrm>
                <a:off x="1248"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271" name="AutoShape 31"/>
              <p:cNvSpPr>
                <a:spLocks noChangeArrowheads="1"/>
              </p:cNvSpPr>
              <p:nvPr/>
            </p:nvSpPr>
            <p:spPr bwMode="auto">
              <a:xfrm>
                <a:off x="1262"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272" name="Oval 32"/>
              <p:cNvSpPr>
                <a:spLocks noChangeArrowheads="1"/>
              </p:cNvSpPr>
              <p:nvPr/>
            </p:nvSpPr>
            <p:spPr bwMode="auto">
              <a:xfrm>
                <a:off x="1344"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273" name="AutoShape 33"/>
              <p:cNvSpPr>
                <a:spLocks noChangeArrowheads="1"/>
              </p:cNvSpPr>
              <p:nvPr/>
            </p:nvSpPr>
            <p:spPr bwMode="auto">
              <a:xfrm>
                <a:off x="1358"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274" name="Oval 34"/>
              <p:cNvSpPr>
                <a:spLocks noChangeArrowheads="1"/>
              </p:cNvSpPr>
              <p:nvPr/>
            </p:nvSpPr>
            <p:spPr bwMode="auto">
              <a:xfrm>
                <a:off x="1440"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275" name="AutoShape 35"/>
              <p:cNvSpPr>
                <a:spLocks noChangeArrowheads="1"/>
              </p:cNvSpPr>
              <p:nvPr/>
            </p:nvSpPr>
            <p:spPr bwMode="auto">
              <a:xfrm>
                <a:off x="1454"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276" name="Oval 36"/>
              <p:cNvSpPr>
                <a:spLocks noChangeArrowheads="1"/>
              </p:cNvSpPr>
              <p:nvPr/>
            </p:nvSpPr>
            <p:spPr bwMode="auto">
              <a:xfrm>
                <a:off x="1536"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277" name="AutoShape 37"/>
              <p:cNvSpPr>
                <a:spLocks noChangeArrowheads="1"/>
              </p:cNvSpPr>
              <p:nvPr/>
            </p:nvSpPr>
            <p:spPr bwMode="auto">
              <a:xfrm>
                <a:off x="1550"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278" name="Oval 38"/>
              <p:cNvSpPr>
                <a:spLocks noChangeArrowheads="1"/>
              </p:cNvSpPr>
              <p:nvPr/>
            </p:nvSpPr>
            <p:spPr bwMode="auto">
              <a:xfrm>
                <a:off x="1632"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279" name="AutoShape 39"/>
              <p:cNvSpPr>
                <a:spLocks noChangeArrowheads="1"/>
              </p:cNvSpPr>
              <p:nvPr/>
            </p:nvSpPr>
            <p:spPr bwMode="auto">
              <a:xfrm>
                <a:off x="1646"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280" name="Oval 40"/>
              <p:cNvSpPr>
                <a:spLocks noChangeArrowheads="1"/>
              </p:cNvSpPr>
              <p:nvPr/>
            </p:nvSpPr>
            <p:spPr bwMode="auto">
              <a:xfrm>
                <a:off x="1728"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281" name="AutoShape 41"/>
              <p:cNvSpPr>
                <a:spLocks noChangeArrowheads="1"/>
              </p:cNvSpPr>
              <p:nvPr/>
            </p:nvSpPr>
            <p:spPr bwMode="auto">
              <a:xfrm>
                <a:off x="1742"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282" name="Oval 42"/>
              <p:cNvSpPr>
                <a:spLocks noChangeArrowheads="1"/>
              </p:cNvSpPr>
              <p:nvPr/>
            </p:nvSpPr>
            <p:spPr bwMode="auto">
              <a:xfrm>
                <a:off x="1824"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283" name="AutoShape 43"/>
              <p:cNvSpPr>
                <a:spLocks noChangeArrowheads="1"/>
              </p:cNvSpPr>
              <p:nvPr/>
            </p:nvSpPr>
            <p:spPr bwMode="auto">
              <a:xfrm>
                <a:off x="1838"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284" name="Oval 44"/>
              <p:cNvSpPr>
                <a:spLocks noChangeArrowheads="1"/>
              </p:cNvSpPr>
              <p:nvPr/>
            </p:nvSpPr>
            <p:spPr bwMode="auto">
              <a:xfrm>
                <a:off x="1920"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285" name="AutoShape 45"/>
              <p:cNvSpPr>
                <a:spLocks noChangeArrowheads="1"/>
              </p:cNvSpPr>
              <p:nvPr/>
            </p:nvSpPr>
            <p:spPr bwMode="auto">
              <a:xfrm>
                <a:off x="1934"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286" name="Oval 46"/>
              <p:cNvSpPr>
                <a:spLocks noChangeArrowheads="1"/>
              </p:cNvSpPr>
              <p:nvPr/>
            </p:nvSpPr>
            <p:spPr bwMode="auto">
              <a:xfrm>
                <a:off x="2016"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287" name="AutoShape 47"/>
              <p:cNvSpPr>
                <a:spLocks noChangeArrowheads="1"/>
              </p:cNvSpPr>
              <p:nvPr/>
            </p:nvSpPr>
            <p:spPr bwMode="auto">
              <a:xfrm>
                <a:off x="2030"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288" name="Oval 48"/>
              <p:cNvSpPr>
                <a:spLocks noChangeArrowheads="1"/>
              </p:cNvSpPr>
              <p:nvPr/>
            </p:nvSpPr>
            <p:spPr bwMode="auto">
              <a:xfrm>
                <a:off x="2112"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289" name="AutoShape 49"/>
              <p:cNvSpPr>
                <a:spLocks noChangeArrowheads="1"/>
              </p:cNvSpPr>
              <p:nvPr/>
            </p:nvSpPr>
            <p:spPr bwMode="auto">
              <a:xfrm>
                <a:off x="2126"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290" name="Oval 50"/>
              <p:cNvSpPr>
                <a:spLocks noChangeArrowheads="1"/>
              </p:cNvSpPr>
              <p:nvPr/>
            </p:nvSpPr>
            <p:spPr bwMode="auto">
              <a:xfrm>
                <a:off x="2208"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291" name="AutoShape 51"/>
              <p:cNvSpPr>
                <a:spLocks noChangeArrowheads="1"/>
              </p:cNvSpPr>
              <p:nvPr/>
            </p:nvSpPr>
            <p:spPr bwMode="auto">
              <a:xfrm>
                <a:off x="2222"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292" name="Oval 52"/>
              <p:cNvSpPr>
                <a:spLocks noChangeArrowheads="1"/>
              </p:cNvSpPr>
              <p:nvPr/>
            </p:nvSpPr>
            <p:spPr bwMode="auto">
              <a:xfrm>
                <a:off x="2304"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293" name="AutoShape 53"/>
              <p:cNvSpPr>
                <a:spLocks noChangeArrowheads="1"/>
              </p:cNvSpPr>
              <p:nvPr/>
            </p:nvSpPr>
            <p:spPr bwMode="auto">
              <a:xfrm>
                <a:off x="2318"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294" name="Oval 54"/>
              <p:cNvSpPr>
                <a:spLocks noChangeArrowheads="1"/>
              </p:cNvSpPr>
              <p:nvPr/>
            </p:nvSpPr>
            <p:spPr bwMode="auto">
              <a:xfrm>
                <a:off x="2400"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295" name="AutoShape 55"/>
              <p:cNvSpPr>
                <a:spLocks noChangeArrowheads="1"/>
              </p:cNvSpPr>
              <p:nvPr/>
            </p:nvSpPr>
            <p:spPr bwMode="auto">
              <a:xfrm>
                <a:off x="2414"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296" name="Oval 56"/>
              <p:cNvSpPr>
                <a:spLocks noChangeArrowheads="1"/>
              </p:cNvSpPr>
              <p:nvPr/>
            </p:nvSpPr>
            <p:spPr bwMode="auto">
              <a:xfrm>
                <a:off x="2496"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297" name="AutoShape 57"/>
              <p:cNvSpPr>
                <a:spLocks noChangeArrowheads="1"/>
              </p:cNvSpPr>
              <p:nvPr/>
            </p:nvSpPr>
            <p:spPr bwMode="auto">
              <a:xfrm>
                <a:off x="2510"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298" name="Oval 58"/>
              <p:cNvSpPr>
                <a:spLocks noChangeArrowheads="1"/>
              </p:cNvSpPr>
              <p:nvPr/>
            </p:nvSpPr>
            <p:spPr bwMode="auto">
              <a:xfrm>
                <a:off x="2592"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299" name="AutoShape 59"/>
              <p:cNvSpPr>
                <a:spLocks noChangeArrowheads="1"/>
              </p:cNvSpPr>
              <p:nvPr/>
            </p:nvSpPr>
            <p:spPr bwMode="auto">
              <a:xfrm>
                <a:off x="2606"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00" name="Oval 60"/>
              <p:cNvSpPr>
                <a:spLocks noChangeArrowheads="1"/>
              </p:cNvSpPr>
              <p:nvPr/>
            </p:nvSpPr>
            <p:spPr bwMode="auto">
              <a:xfrm>
                <a:off x="2688"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01" name="AutoShape 61"/>
              <p:cNvSpPr>
                <a:spLocks noChangeArrowheads="1"/>
              </p:cNvSpPr>
              <p:nvPr/>
            </p:nvSpPr>
            <p:spPr bwMode="auto">
              <a:xfrm>
                <a:off x="2702"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02" name="Oval 62"/>
              <p:cNvSpPr>
                <a:spLocks noChangeArrowheads="1"/>
              </p:cNvSpPr>
              <p:nvPr/>
            </p:nvSpPr>
            <p:spPr bwMode="auto">
              <a:xfrm>
                <a:off x="2784"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03" name="AutoShape 63"/>
              <p:cNvSpPr>
                <a:spLocks noChangeArrowheads="1"/>
              </p:cNvSpPr>
              <p:nvPr/>
            </p:nvSpPr>
            <p:spPr bwMode="auto">
              <a:xfrm>
                <a:off x="2798"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04" name="Oval 64"/>
              <p:cNvSpPr>
                <a:spLocks noChangeArrowheads="1"/>
              </p:cNvSpPr>
              <p:nvPr/>
            </p:nvSpPr>
            <p:spPr bwMode="auto">
              <a:xfrm>
                <a:off x="2880"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05" name="AutoShape 65"/>
              <p:cNvSpPr>
                <a:spLocks noChangeArrowheads="1"/>
              </p:cNvSpPr>
              <p:nvPr/>
            </p:nvSpPr>
            <p:spPr bwMode="auto">
              <a:xfrm>
                <a:off x="2894"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06" name="Oval 66"/>
              <p:cNvSpPr>
                <a:spLocks noChangeArrowheads="1"/>
              </p:cNvSpPr>
              <p:nvPr/>
            </p:nvSpPr>
            <p:spPr bwMode="auto">
              <a:xfrm>
                <a:off x="2976"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07" name="AutoShape 67"/>
              <p:cNvSpPr>
                <a:spLocks noChangeArrowheads="1"/>
              </p:cNvSpPr>
              <p:nvPr/>
            </p:nvSpPr>
            <p:spPr bwMode="auto">
              <a:xfrm>
                <a:off x="2990"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08" name="Oval 68"/>
              <p:cNvSpPr>
                <a:spLocks noChangeArrowheads="1"/>
              </p:cNvSpPr>
              <p:nvPr/>
            </p:nvSpPr>
            <p:spPr bwMode="auto">
              <a:xfrm>
                <a:off x="3072"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09" name="AutoShape 69"/>
              <p:cNvSpPr>
                <a:spLocks noChangeArrowheads="1"/>
              </p:cNvSpPr>
              <p:nvPr/>
            </p:nvSpPr>
            <p:spPr bwMode="auto">
              <a:xfrm>
                <a:off x="3086"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10" name="Oval 70"/>
              <p:cNvSpPr>
                <a:spLocks noChangeArrowheads="1"/>
              </p:cNvSpPr>
              <p:nvPr/>
            </p:nvSpPr>
            <p:spPr bwMode="auto">
              <a:xfrm>
                <a:off x="3168"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11" name="AutoShape 71"/>
              <p:cNvSpPr>
                <a:spLocks noChangeArrowheads="1"/>
              </p:cNvSpPr>
              <p:nvPr/>
            </p:nvSpPr>
            <p:spPr bwMode="auto">
              <a:xfrm>
                <a:off x="3182"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12" name="Oval 72"/>
              <p:cNvSpPr>
                <a:spLocks noChangeArrowheads="1"/>
              </p:cNvSpPr>
              <p:nvPr/>
            </p:nvSpPr>
            <p:spPr bwMode="auto">
              <a:xfrm>
                <a:off x="3264"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13" name="AutoShape 73"/>
              <p:cNvSpPr>
                <a:spLocks noChangeArrowheads="1"/>
              </p:cNvSpPr>
              <p:nvPr/>
            </p:nvSpPr>
            <p:spPr bwMode="auto">
              <a:xfrm>
                <a:off x="3278"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14" name="Oval 74"/>
              <p:cNvSpPr>
                <a:spLocks noChangeArrowheads="1"/>
              </p:cNvSpPr>
              <p:nvPr/>
            </p:nvSpPr>
            <p:spPr bwMode="auto">
              <a:xfrm>
                <a:off x="3360"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15" name="AutoShape 75"/>
              <p:cNvSpPr>
                <a:spLocks noChangeArrowheads="1"/>
              </p:cNvSpPr>
              <p:nvPr/>
            </p:nvSpPr>
            <p:spPr bwMode="auto">
              <a:xfrm>
                <a:off x="3374"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16" name="Oval 76"/>
              <p:cNvSpPr>
                <a:spLocks noChangeArrowheads="1"/>
              </p:cNvSpPr>
              <p:nvPr/>
            </p:nvSpPr>
            <p:spPr bwMode="auto">
              <a:xfrm>
                <a:off x="3456"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17" name="AutoShape 77"/>
              <p:cNvSpPr>
                <a:spLocks noChangeArrowheads="1"/>
              </p:cNvSpPr>
              <p:nvPr/>
            </p:nvSpPr>
            <p:spPr bwMode="auto">
              <a:xfrm>
                <a:off x="3470"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18" name="Oval 78"/>
              <p:cNvSpPr>
                <a:spLocks noChangeArrowheads="1"/>
              </p:cNvSpPr>
              <p:nvPr/>
            </p:nvSpPr>
            <p:spPr bwMode="auto">
              <a:xfrm>
                <a:off x="3552"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19" name="AutoShape 79"/>
              <p:cNvSpPr>
                <a:spLocks noChangeArrowheads="1"/>
              </p:cNvSpPr>
              <p:nvPr/>
            </p:nvSpPr>
            <p:spPr bwMode="auto">
              <a:xfrm>
                <a:off x="3566"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20" name="Oval 80"/>
              <p:cNvSpPr>
                <a:spLocks noChangeArrowheads="1"/>
              </p:cNvSpPr>
              <p:nvPr/>
            </p:nvSpPr>
            <p:spPr bwMode="auto">
              <a:xfrm>
                <a:off x="3648"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21" name="AutoShape 81"/>
              <p:cNvSpPr>
                <a:spLocks noChangeArrowheads="1"/>
              </p:cNvSpPr>
              <p:nvPr/>
            </p:nvSpPr>
            <p:spPr bwMode="auto">
              <a:xfrm>
                <a:off x="3662"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22" name="Oval 82"/>
              <p:cNvSpPr>
                <a:spLocks noChangeArrowheads="1"/>
              </p:cNvSpPr>
              <p:nvPr/>
            </p:nvSpPr>
            <p:spPr bwMode="auto">
              <a:xfrm>
                <a:off x="3744"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23" name="AutoShape 83"/>
              <p:cNvSpPr>
                <a:spLocks noChangeArrowheads="1"/>
              </p:cNvSpPr>
              <p:nvPr/>
            </p:nvSpPr>
            <p:spPr bwMode="auto">
              <a:xfrm>
                <a:off x="3758"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24" name="Oval 84"/>
              <p:cNvSpPr>
                <a:spLocks noChangeArrowheads="1"/>
              </p:cNvSpPr>
              <p:nvPr/>
            </p:nvSpPr>
            <p:spPr bwMode="auto">
              <a:xfrm>
                <a:off x="3840"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25" name="AutoShape 85"/>
              <p:cNvSpPr>
                <a:spLocks noChangeArrowheads="1"/>
              </p:cNvSpPr>
              <p:nvPr/>
            </p:nvSpPr>
            <p:spPr bwMode="auto">
              <a:xfrm>
                <a:off x="3854"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26" name="Oval 86"/>
              <p:cNvSpPr>
                <a:spLocks noChangeArrowheads="1"/>
              </p:cNvSpPr>
              <p:nvPr/>
            </p:nvSpPr>
            <p:spPr bwMode="auto">
              <a:xfrm>
                <a:off x="3936"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27" name="AutoShape 87"/>
              <p:cNvSpPr>
                <a:spLocks noChangeArrowheads="1"/>
              </p:cNvSpPr>
              <p:nvPr/>
            </p:nvSpPr>
            <p:spPr bwMode="auto">
              <a:xfrm>
                <a:off x="3950"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28" name="Oval 88"/>
              <p:cNvSpPr>
                <a:spLocks noChangeArrowheads="1"/>
              </p:cNvSpPr>
              <p:nvPr/>
            </p:nvSpPr>
            <p:spPr bwMode="auto">
              <a:xfrm>
                <a:off x="4032"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29" name="AutoShape 89"/>
              <p:cNvSpPr>
                <a:spLocks noChangeArrowheads="1"/>
              </p:cNvSpPr>
              <p:nvPr/>
            </p:nvSpPr>
            <p:spPr bwMode="auto">
              <a:xfrm>
                <a:off x="4046"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30" name="Oval 90"/>
              <p:cNvSpPr>
                <a:spLocks noChangeArrowheads="1"/>
              </p:cNvSpPr>
              <p:nvPr/>
            </p:nvSpPr>
            <p:spPr bwMode="auto">
              <a:xfrm>
                <a:off x="4128"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31" name="AutoShape 91"/>
              <p:cNvSpPr>
                <a:spLocks noChangeArrowheads="1"/>
              </p:cNvSpPr>
              <p:nvPr/>
            </p:nvSpPr>
            <p:spPr bwMode="auto">
              <a:xfrm>
                <a:off x="4142"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32" name="Oval 92"/>
              <p:cNvSpPr>
                <a:spLocks noChangeArrowheads="1"/>
              </p:cNvSpPr>
              <p:nvPr/>
            </p:nvSpPr>
            <p:spPr bwMode="auto">
              <a:xfrm>
                <a:off x="4224"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33" name="AutoShape 93"/>
              <p:cNvSpPr>
                <a:spLocks noChangeArrowheads="1"/>
              </p:cNvSpPr>
              <p:nvPr/>
            </p:nvSpPr>
            <p:spPr bwMode="auto">
              <a:xfrm>
                <a:off x="4238"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34" name="Oval 94"/>
              <p:cNvSpPr>
                <a:spLocks noChangeArrowheads="1"/>
              </p:cNvSpPr>
              <p:nvPr/>
            </p:nvSpPr>
            <p:spPr bwMode="auto">
              <a:xfrm>
                <a:off x="4320"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35" name="AutoShape 95"/>
              <p:cNvSpPr>
                <a:spLocks noChangeArrowheads="1"/>
              </p:cNvSpPr>
              <p:nvPr/>
            </p:nvSpPr>
            <p:spPr bwMode="auto">
              <a:xfrm>
                <a:off x="4334"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36" name="Oval 96"/>
              <p:cNvSpPr>
                <a:spLocks noChangeArrowheads="1"/>
              </p:cNvSpPr>
              <p:nvPr/>
            </p:nvSpPr>
            <p:spPr bwMode="auto">
              <a:xfrm>
                <a:off x="4416"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37" name="AutoShape 97"/>
              <p:cNvSpPr>
                <a:spLocks noChangeArrowheads="1"/>
              </p:cNvSpPr>
              <p:nvPr/>
            </p:nvSpPr>
            <p:spPr bwMode="auto">
              <a:xfrm>
                <a:off x="4430"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38" name="Oval 98"/>
              <p:cNvSpPr>
                <a:spLocks noChangeArrowheads="1"/>
              </p:cNvSpPr>
              <p:nvPr/>
            </p:nvSpPr>
            <p:spPr bwMode="auto">
              <a:xfrm>
                <a:off x="4512"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39" name="AutoShape 99"/>
              <p:cNvSpPr>
                <a:spLocks noChangeArrowheads="1"/>
              </p:cNvSpPr>
              <p:nvPr/>
            </p:nvSpPr>
            <p:spPr bwMode="auto">
              <a:xfrm>
                <a:off x="4526"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40" name="Oval 100"/>
              <p:cNvSpPr>
                <a:spLocks noChangeArrowheads="1"/>
              </p:cNvSpPr>
              <p:nvPr/>
            </p:nvSpPr>
            <p:spPr bwMode="auto">
              <a:xfrm>
                <a:off x="4608"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41" name="AutoShape 101"/>
              <p:cNvSpPr>
                <a:spLocks noChangeArrowheads="1"/>
              </p:cNvSpPr>
              <p:nvPr/>
            </p:nvSpPr>
            <p:spPr bwMode="auto">
              <a:xfrm>
                <a:off x="4622"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42" name="Oval 102"/>
              <p:cNvSpPr>
                <a:spLocks noChangeArrowheads="1"/>
              </p:cNvSpPr>
              <p:nvPr/>
            </p:nvSpPr>
            <p:spPr bwMode="auto">
              <a:xfrm>
                <a:off x="4704"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43" name="AutoShape 103"/>
              <p:cNvSpPr>
                <a:spLocks noChangeArrowheads="1"/>
              </p:cNvSpPr>
              <p:nvPr/>
            </p:nvSpPr>
            <p:spPr bwMode="auto">
              <a:xfrm>
                <a:off x="4718"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44" name="Oval 104"/>
              <p:cNvSpPr>
                <a:spLocks noChangeArrowheads="1"/>
              </p:cNvSpPr>
              <p:nvPr/>
            </p:nvSpPr>
            <p:spPr bwMode="auto">
              <a:xfrm>
                <a:off x="4800"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45" name="AutoShape 105"/>
              <p:cNvSpPr>
                <a:spLocks noChangeArrowheads="1"/>
              </p:cNvSpPr>
              <p:nvPr/>
            </p:nvSpPr>
            <p:spPr bwMode="auto">
              <a:xfrm>
                <a:off x="4814"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46" name="Oval 106"/>
              <p:cNvSpPr>
                <a:spLocks noChangeArrowheads="1"/>
              </p:cNvSpPr>
              <p:nvPr/>
            </p:nvSpPr>
            <p:spPr bwMode="auto">
              <a:xfrm>
                <a:off x="4896"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47" name="AutoShape 107"/>
              <p:cNvSpPr>
                <a:spLocks noChangeArrowheads="1"/>
              </p:cNvSpPr>
              <p:nvPr/>
            </p:nvSpPr>
            <p:spPr bwMode="auto">
              <a:xfrm>
                <a:off x="4910"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48" name="Oval 108"/>
              <p:cNvSpPr>
                <a:spLocks noChangeArrowheads="1"/>
              </p:cNvSpPr>
              <p:nvPr/>
            </p:nvSpPr>
            <p:spPr bwMode="auto">
              <a:xfrm>
                <a:off x="4992"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49" name="AutoShape 109"/>
              <p:cNvSpPr>
                <a:spLocks noChangeArrowheads="1"/>
              </p:cNvSpPr>
              <p:nvPr/>
            </p:nvSpPr>
            <p:spPr bwMode="auto">
              <a:xfrm>
                <a:off x="5006"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50" name="Oval 110"/>
              <p:cNvSpPr>
                <a:spLocks noChangeArrowheads="1"/>
              </p:cNvSpPr>
              <p:nvPr/>
            </p:nvSpPr>
            <p:spPr bwMode="auto">
              <a:xfrm>
                <a:off x="5088"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51" name="AutoShape 111"/>
              <p:cNvSpPr>
                <a:spLocks noChangeArrowheads="1"/>
              </p:cNvSpPr>
              <p:nvPr/>
            </p:nvSpPr>
            <p:spPr bwMode="auto">
              <a:xfrm>
                <a:off x="5102"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52" name="Oval 112"/>
              <p:cNvSpPr>
                <a:spLocks noChangeArrowheads="1"/>
              </p:cNvSpPr>
              <p:nvPr/>
            </p:nvSpPr>
            <p:spPr bwMode="auto">
              <a:xfrm>
                <a:off x="5184"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53" name="AutoShape 113"/>
              <p:cNvSpPr>
                <a:spLocks noChangeArrowheads="1"/>
              </p:cNvSpPr>
              <p:nvPr/>
            </p:nvSpPr>
            <p:spPr bwMode="auto">
              <a:xfrm>
                <a:off x="5198"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54" name="Oval 114"/>
              <p:cNvSpPr>
                <a:spLocks noChangeArrowheads="1"/>
              </p:cNvSpPr>
              <p:nvPr/>
            </p:nvSpPr>
            <p:spPr bwMode="auto">
              <a:xfrm>
                <a:off x="5280"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55" name="AutoShape 115"/>
              <p:cNvSpPr>
                <a:spLocks noChangeArrowheads="1"/>
              </p:cNvSpPr>
              <p:nvPr/>
            </p:nvSpPr>
            <p:spPr bwMode="auto">
              <a:xfrm>
                <a:off x="5294"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56" name="Oval 116"/>
              <p:cNvSpPr>
                <a:spLocks noChangeArrowheads="1"/>
              </p:cNvSpPr>
              <p:nvPr/>
            </p:nvSpPr>
            <p:spPr bwMode="auto">
              <a:xfrm>
                <a:off x="5376"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57" name="AutoShape 117"/>
              <p:cNvSpPr>
                <a:spLocks noChangeArrowheads="1"/>
              </p:cNvSpPr>
              <p:nvPr/>
            </p:nvSpPr>
            <p:spPr bwMode="auto">
              <a:xfrm>
                <a:off x="5390"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58" name="Oval 118"/>
              <p:cNvSpPr>
                <a:spLocks noChangeArrowheads="1"/>
              </p:cNvSpPr>
              <p:nvPr/>
            </p:nvSpPr>
            <p:spPr bwMode="auto">
              <a:xfrm>
                <a:off x="5472"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59" name="AutoShape 119"/>
              <p:cNvSpPr>
                <a:spLocks noChangeArrowheads="1"/>
              </p:cNvSpPr>
              <p:nvPr/>
            </p:nvSpPr>
            <p:spPr bwMode="auto">
              <a:xfrm>
                <a:off x="5486"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60" name="Oval 120"/>
              <p:cNvSpPr>
                <a:spLocks noChangeArrowheads="1"/>
              </p:cNvSpPr>
              <p:nvPr/>
            </p:nvSpPr>
            <p:spPr bwMode="auto">
              <a:xfrm>
                <a:off x="5568"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61" name="AutoShape 121"/>
              <p:cNvSpPr>
                <a:spLocks noChangeArrowheads="1"/>
              </p:cNvSpPr>
              <p:nvPr/>
            </p:nvSpPr>
            <p:spPr bwMode="auto">
              <a:xfrm>
                <a:off x="5582"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nvGrpSpPr>
            <p:cNvPr id="10362" name="Group 122"/>
            <p:cNvGrpSpPr>
              <a:grpSpLocks/>
            </p:cNvGrpSpPr>
            <p:nvPr/>
          </p:nvGrpSpPr>
          <p:grpSpPr bwMode="auto">
            <a:xfrm flipV="1">
              <a:off x="96" y="1008"/>
              <a:ext cx="5568" cy="326"/>
              <a:chOff x="96" y="720"/>
              <a:chExt cx="5568" cy="326"/>
            </a:xfrm>
          </p:grpSpPr>
          <p:sp>
            <p:nvSpPr>
              <p:cNvPr id="10363" name="Oval 123"/>
              <p:cNvSpPr>
                <a:spLocks noChangeArrowheads="1"/>
              </p:cNvSpPr>
              <p:nvPr/>
            </p:nvSpPr>
            <p:spPr bwMode="auto">
              <a:xfrm>
                <a:off x="96"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64" name="AutoShape 124"/>
              <p:cNvSpPr>
                <a:spLocks noChangeArrowheads="1"/>
              </p:cNvSpPr>
              <p:nvPr/>
            </p:nvSpPr>
            <p:spPr bwMode="auto">
              <a:xfrm>
                <a:off x="110"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65" name="Oval 125"/>
              <p:cNvSpPr>
                <a:spLocks noChangeArrowheads="1"/>
              </p:cNvSpPr>
              <p:nvPr/>
            </p:nvSpPr>
            <p:spPr bwMode="auto">
              <a:xfrm>
                <a:off x="192"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66" name="AutoShape 126"/>
              <p:cNvSpPr>
                <a:spLocks noChangeArrowheads="1"/>
              </p:cNvSpPr>
              <p:nvPr/>
            </p:nvSpPr>
            <p:spPr bwMode="auto">
              <a:xfrm>
                <a:off x="206"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67" name="Oval 127"/>
              <p:cNvSpPr>
                <a:spLocks noChangeArrowheads="1"/>
              </p:cNvSpPr>
              <p:nvPr/>
            </p:nvSpPr>
            <p:spPr bwMode="auto">
              <a:xfrm>
                <a:off x="288"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68" name="AutoShape 128"/>
              <p:cNvSpPr>
                <a:spLocks noChangeArrowheads="1"/>
              </p:cNvSpPr>
              <p:nvPr/>
            </p:nvSpPr>
            <p:spPr bwMode="auto">
              <a:xfrm>
                <a:off x="302"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69" name="Oval 129"/>
              <p:cNvSpPr>
                <a:spLocks noChangeArrowheads="1"/>
              </p:cNvSpPr>
              <p:nvPr/>
            </p:nvSpPr>
            <p:spPr bwMode="auto">
              <a:xfrm>
                <a:off x="384"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70" name="AutoShape 130"/>
              <p:cNvSpPr>
                <a:spLocks noChangeArrowheads="1"/>
              </p:cNvSpPr>
              <p:nvPr/>
            </p:nvSpPr>
            <p:spPr bwMode="auto">
              <a:xfrm>
                <a:off x="398"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71" name="Oval 131"/>
              <p:cNvSpPr>
                <a:spLocks noChangeArrowheads="1"/>
              </p:cNvSpPr>
              <p:nvPr/>
            </p:nvSpPr>
            <p:spPr bwMode="auto">
              <a:xfrm>
                <a:off x="480"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72" name="AutoShape 132"/>
              <p:cNvSpPr>
                <a:spLocks noChangeArrowheads="1"/>
              </p:cNvSpPr>
              <p:nvPr/>
            </p:nvSpPr>
            <p:spPr bwMode="auto">
              <a:xfrm>
                <a:off x="494"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73" name="Oval 133"/>
              <p:cNvSpPr>
                <a:spLocks noChangeArrowheads="1"/>
              </p:cNvSpPr>
              <p:nvPr/>
            </p:nvSpPr>
            <p:spPr bwMode="auto">
              <a:xfrm>
                <a:off x="576"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74" name="AutoShape 134"/>
              <p:cNvSpPr>
                <a:spLocks noChangeArrowheads="1"/>
              </p:cNvSpPr>
              <p:nvPr/>
            </p:nvSpPr>
            <p:spPr bwMode="auto">
              <a:xfrm>
                <a:off x="590"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75" name="Oval 135"/>
              <p:cNvSpPr>
                <a:spLocks noChangeArrowheads="1"/>
              </p:cNvSpPr>
              <p:nvPr/>
            </p:nvSpPr>
            <p:spPr bwMode="auto">
              <a:xfrm>
                <a:off x="672"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76" name="AutoShape 136"/>
              <p:cNvSpPr>
                <a:spLocks noChangeArrowheads="1"/>
              </p:cNvSpPr>
              <p:nvPr/>
            </p:nvSpPr>
            <p:spPr bwMode="auto">
              <a:xfrm>
                <a:off x="686"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77" name="Oval 137"/>
              <p:cNvSpPr>
                <a:spLocks noChangeArrowheads="1"/>
              </p:cNvSpPr>
              <p:nvPr/>
            </p:nvSpPr>
            <p:spPr bwMode="auto">
              <a:xfrm>
                <a:off x="768"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78" name="AutoShape 138"/>
              <p:cNvSpPr>
                <a:spLocks noChangeArrowheads="1"/>
              </p:cNvSpPr>
              <p:nvPr/>
            </p:nvSpPr>
            <p:spPr bwMode="auto">
              <a:xfrm>
                <a:off x="782"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79" name="Oval 139"/>
              <p:cNvSpPr>
                <a:spLocks noChangeArrowheads="1"/>
              </p:cNvSpPr>
              <p:nvPr/>
            </p:nvSpPr>
            <p:spPr bwMode="auto">
              <a:xfrm>
                <a:off x="864"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80" name="AutoShape 140"/>
              <p:cNvSpPr>
                <a:spLocks noChangeArrowheads="1"/>
              </p:cNvSpPr>
              <p:nvPr/>
            </p:nvSpPr>
            <p:spPr bwMode="auto">
              <a:xfrm>
                <a:off x="878"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81" name="Oval 141"/>
              <p:cNvSpPr>
                <a:spLocks noChangeArrowheads="1"/>
              </p:cNvSpPr>
              <p:nvPr/>
            </p:nvSpPr>
            <p:spPr bwMode="auto">
              <a:xfrm>
                <a:off x="960"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82" name="AutoShape 142"/>
              <p:cNvSpPr>
                <a:spLocks noChangeArrowheads="1"/>
              </p:cNvSpPr>
              <p:nvPr/>
            </p:nvSpPr>
            <p:spPr bwMode="auto">
              <a:xfrm>
                <a:off x="974"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83" name="Oval 143"/>
              <p:cNvSpPr>
                <a:spLocks noChangeArrowheads="1"/>
              </p:cNvSpPr>
              <p:nvPr/>
            </p:nvSpPr>
            <p:spPr bwMode="auto">
              <a:xfrm>
                <a:off x="1056"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84" name="AutoShape 144"/>
              <p:cNvSpPr>
                <a:spLocks noChangeArrowheads="1"/>
              </p:cNvSpPr>
              <p:nvPr/>
            </p:nvSpPr>
            <p:spPr bwMode="auto">
              <a:xfrm>
                <a:off x="1070"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85" name="Oval 145"/>
              <p:cNvSpPr>
                <a:spLocks noChangeArrowheads="1"/>
              </p:cNvSpPr>
              <p:nvPr/>
            </p:nvSpPr>
            <p:spPr bwMode="auto">
              <a:xfrm>
                <a:off x="1152"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86" name="AutoShape 146"/>
              <p:cNvSpPr>
                <a:spLocks noChangeArrowheads="1"/>
              </p:cNvSpPr>
              <p:nvPr/>
            </p:nvSpPr>
            <p:spPr bwMode="auto">
              <a:xfrm>
                <a:off x="1166"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87" name="Oval 147"/>
              <p:cNvSpPr>
                <a:spLocks noChangeArrowheads="1"/>
              </p:cNvSpPr>
              <p:nvPr/>
            </p:nvSpPr>
            <p:spPr bwMode="auto">
              <a:xfrm>
                <a:off x="1248"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88" name="AutoShape 148"/>
              <p:cNvSpPr>
                <a:spLocks noChangeArrowheads="1"/>
              </p:cNvSpPr>
              <p:nvPr/>
            </p:nvSpPr>
            <p:spPr bwMode="auto">
              <a:xfrm>
                <a:off x="1262"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89" name="Oval 149"/>
              <p:cNvSpPr>
                <a:spLocks noChangeArrowheads="1"/>
              </p:cNvSpPr>
              <p:nvPr/>
            </p:nvSpPr>
            <p:spPr bwMode="auto">
              <a:xfrm>
                <a:off x="1344"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90" name="AutoShape 150"/>
              <p:cNvSpPr>
                <a:spLocks noChangeArrowheads="1"/>
              </p:cNvSpPr>
              <p:nvPr/>
            </p:nvSpPr>
            <p:spPr bwMode="auto">
              <a:xfrm>
                <a:off x="1358"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91" name="Oval 151"/>
              <p:cNvSpPr>
                <a:spLocks noChangeArrowheads="1"/>
              </p:cNvSpPr>
              <p:nvPr/>
            </p:nvSpPr>
            <p:spPr bwMode="auto">
              <a:xfrm>
                <a:off x="1440"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92" name="AutoShape 152"/>
              <p:cNvSpPr>
                <a:spLocks noChangeArrowheads="1"/>
              </p:cNvSpPr>
              <p:nvPr/>
            </p:nvSpPr>
            <p:spPr bwMode="auto">
              <a:xfrm>
                <a:off x="1454"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93" name="Oval 153"/>
              <p:cNvSpPr>
                <a:spLocks noChangeArrowheads="1"/>
              </p:cNvSpPr>
              <p:nvPr/>
            </p:nvSpPr>
            <p:spPr bwMode="auto">
              <a:xfrm>
                <a:off x="1536"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94" name="AutoShape 154"/>
              <p:cNvSpPr>
                <a:spLocks noChangeArrowheads="1"/>
              </p:cNvSpPr>
              <p:nvPr/>
            </p:nvSpPr>
            <p:spPr bwMode="auto">
              <a:xfrm>
                <a:off x="1550"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95" name="Oval 155"/>
              <p:cNvSpPr>
                <a:spLocks noChangeArrowheads="1"/>
              </p:cNvSpPr>
              <p:nvPr/>
            </p:nvSpPr>
            <p:spPr bwMode="auto">
              <a:xfrm>
                <a:off x="1632"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96" name="AutoShape 156"/>
              <p:cNvSpPr>
                <a:spLocks noChangeArrowheads="1"/>
              </p:cNvSpPr>
              <p:nvPr/>
            </p:nvSpPr>
            <p:spPr bwMode="auto">
              <a:xfrm>
                <a:off x="1646"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97" name="Oval 157"/>
              <p:cNvSpPr>
                <a:spLocks noChangeArrowheads="1"/>
              </p:cNvSpPr>
              <p:nvPr/>
            </p:nvSpPr>
            <p:spPr bwMode="auto">
              <a:xfrm>
                <a:off x="1728"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98" name="AutoShape 158"/>
              <p:cNvSpPr>
                <a:spLocks noChangeArrowheads="1"/>
              </p:cNvSpPr>
              <p:nvPr/>
            </p:nvSpPr>
            <p:spPr bwMode="auto">
              <a:xfrm>
                <a:off x="1742"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399" name="Oval 159"/>
              <p:cNvSpPr>
                <a:spLocks noChangeArrowheads="1"/>
              </p:cNvSpPr>
              <p:nvPr/>
            </p:nvSpPr>
            <p:spPr bwMode="auto">
              <a:xfrm>
                <a:off x="1824"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00" name="AutoShape 160"/>
              <p:cNvSpPr>
                <a:spLocks noChangeArrowheads="1"/>
              </p:cNvSpPr>
              <p:nvPr/>
            </p:nvSpPr>
            <p:spPr bwMode="auto">
              <a:xfrm>
                <a:off x="1838"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01" name="Oval 161"/>
              <p:cNvSpPr>
                <a:spLocks noChangeArrowheads="1"/>
              </p:cNvSpPr>
              <p:nvPr/>
            </p:nvSpPr>
            <p:spPr bwMode="auto">
              <a:xfrm>
                <a:off x="1920"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02" name="AutoShape 162"/>
              <p:cNvSpPr>
                <a:spLocks noChangeArrowheads="1"/>
              </p:cNvSpPr>
              <p:nvPr/>
            </p:nvSpPr>
            <p:spPr bwMode="auto">
              <a:xfrm>
                <a:off x="1934"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03" name="Oval 163"/>
              <p:cNvSpPr>
                <a:spLocks noChangeArrowheads="1"/>
              </p:cNvSpPr>
              <p:nvPr/>
            </p:nvSpPr>
            <p:spPr bwMode="auto">
              <a:xfrm>
                <a:off x="2016"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04" name="AutoShape 164"/>
              <p:cNvSpPr>
                <a:spLocks noChangeArrowheads="1"/>
              </p:cNvSpPr>
              <p:nvPr/>
            </p:nvSpPr>
            <p:spPr bwMode="auto">
              <a:xfrm>
                <a:off x="2030"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05" name="Oval 165"/>
              <p:cNvSpPr>
                <a:spLocks noChangeArrowheads="1"/>
              </p:cNvSpPr>
              <p:nvPr/>
            </p:nvSpPr>
            <p:spPr bwMode="auto">
              <a:xfrm>
                <a:off x="2112"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06" name="AutoShape 166"/>
              <p:cNvSpPr>
                <a:spLocks noChangeArrowheads="1"/>
              </p:cNvSpPr>
              <p:nvPr/>
            </p:nvSpPr>
            <p:spPr bwMode="auto">
              <a:xfrm>
                <a:off x="2126"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07" name="Oval 167"/>
              <p:cNvSpPr>
                <a:spLocks noChangeArrowheads="1"/>
              </p:cNvSpPr>
              <p:nvPr/>
            </p:nvSpPr>
            <p:spPr bwMode="auto">
              <a:xfrm>
                <a:off x="2208"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08" name="AutoShape 168"/>
              <p:cNvSpPr>
                <a:spLocks noChangeArrowheads="1"/>
              </p:cNvSpPr>
              <p:nvPr/>
            </p:nvSpPr>
            <p:spPr bwMode="auto">
              <a:xfrm>
                <a:off x="2222"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09" name="Oval 169"/>
              <p:cNvSpPr>
                <a:spLocks noChangeArrowheads="1"/>
              </p:cNvSpPr>
              <p:nvPr/>
            </p:nvSpPr>
            <p:spPr bwMode="auto">
              <a:xfrm>
                <a:off x="2304"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10" name="AutoShape 170"/>
              <p:cNvSpPr>
                <a:spLocks noChangeArrowheads="1"/>
              </p:cNvSpPr>
              <p:nvPr/>
            </p:nvSpPr>
            <p:spPr bwMode="auto">
              <a:xfrm>
                <a:off x="2318"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11" name="Oval 171"/>
              <p:cNvSpPr>
                <a:spLocks noChangeArrowheads="1"/>
              </p:cNvSpPr>
              <p:nvPr/>
            </p:nvSpPr>
            <p:spPr bwMode="auto">
              <a:xfrm>
                <a:off x="2400"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12" name="AutoShape 172"/>
              <p:cNvSpPr>
                <a:spLocks noChangeArrowheads="1"/>
              </p:cNvSpPr>
              <p:nvPr/>
            </p:nvSpPr>
            <p:spPr bwMode="auto">
              <a:xfrm>
                <a:off x="2414"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13" name="Oval 173"/>
              <p:cNvSpPr>
                <a:spLocks noChangeArrowheads="1"/>
              </p:cNvSpPr>
              <p:nvPr/>
            </p:nvSpPr>
            <p:spPr bwMode="auto">
              <a:xfrm>
                <a:off x="2496"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14" name="AutoShape 174"/>
              <p:cNvSpPr>
                <a:spLocks noChangeArrowheads="1"/>
              </p:cNvSpPr>
              <p:nvPr/>
            </p:nvSpPr>
            <p:spPr bwMode="auto">
              <a:xfrm>
                <a:off x="2510"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15" name="Oval 175"/>
              <p:cNvSpPr>
                <a:spLocks noChangeArrowheads="1"/>
              </p:cNvSpPr>
              <p:nvPr/>
            </p:nvSpPr>
            <p:spPr bwMode="auto">
              <a:xfrm>
                <a:off x="2592"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16" name="AutoShape 176"/>
              <p:cNvSpPr>
                <a:spLocks noChangeArrowheads="1"/>
              </p:cNvSpPr>
              <p:nvPr/>
            </p:nvSpPr>
            <p:spPr bwMode="auto">
              <a:xfrm>
                <a:off x="2606"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17" name="Oval 177"/>
              <p:cNvSpPr>
                <a:spLocks noChangeArrowheads="1"/>
              </p:cNvSpPr>
              <p:nvPr/>
            </p:nvSpPr>
            <p:spPr bwMode="auto">
              <a:xfrm>
                <a:off x="2688"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18" name="AutoShape 178"/>
              <p:cNvSpPr>
                <a:spLocks noChangeArrowheads="1"/>
              </p:cNvSpPr>
              <p:nvPr/>
            </p:nvSpPr>
            <p:spPr bwMode="auto">
              <a:xfrm>
                <a:off x="2702"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19" name="Oval 179"/>
              <p:cNvSpPr>
                <a:spLocks noChangeArrowheads="1"/>
              </p:cNvSpPr>
              <p:nvPr/>
            </p:nvSpPr>
            <p:spPr bwMode="auto">
              <a:xfrm>
                <a:off x="2784"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20" name="AutoShape 180"/>
              <p:cNvSpPr>
                <a:spLocks noChangeArrowheads="1"/>
              </p:cNvSpPr>
              <p:nvPr/>
            </p:nvSpPr>
            <p:spPr bwMode="auto">
              <a:xfrm>
                <a:off x="2798"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21" name="Oval 181"/>
              <p:cNvSpPr>
                <a:spLocks noChangeArrowheads="1"/>
              </p:cNvSpPr>
              <p:nvPr/>
            </p:nvSpPr>
            <p:spPr bwMode="auto">
              <a:xfrm>
                <a:off x="2880"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22" name="AutoShape 182"/>
              <p:cNvSpPr>
                <a:spLocks noChangeArrowheads="1"/>
              </p:cNvSpPr>
              <p:nvPr/>
            </p:nvSpPr>
            <p:spPr bwMode="auto">
              <a:xfrm>
                <a:off x="2894"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23" name="Oval 183"/>
              <p:cNvSpPr>
                <a:spLocks noChangeArrowheads="1"/>
              </p:cNvSpPr>
              <p:nvPr/>
            </p:nvSpPr>
            <p:spPr bwMode="auto">
              <a:xfrm>
                <a:off x="2976"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24" name="AutoShape 184"/>
              <p:cNvSpPr>
                <a:spLocks noChangeArrowheads="1"/>
              </p:cNvSpPr>
              <p:nvPr/>
            </p:nvSpPr>
            <p:spPr bwMode="auto">
              <a:xfrm>
                <a:off x="2990"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25" name="Oval 185"/>
              <p:cNvSpPr>
                <a:spLocks noChangeArrowheads="1"/>
              </p:cNvSpPr>
              <p:nvPr/>
            </p:nvSpPr>
            <p:spPr bwMode="auto">
              <a:xfrm>
                <a:off x="3072"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26" name="AutoShape 186"/>
              <p:cNvSpPr>
                <a:spLocks noChangeArrowheads="1"/>
              </p:cNvSpPr>
              <p:nvPr/>
            </p:nvSpPr>
            <p:spPr bwMode="auto">
              <a:xfrm>
                <a:off x="3086"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27" name="Oval 187"/>
              <p:cNvSpPr>
                <a:spLocks noChangeArrowheads="1"/>
              </p:cNvSpPr>
              <p:nvPr/>
            </p:nvSpPr>
            <p:spPr bwMode="auto">
              <a:xfrm>
                <a:off x="3168"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28" name="AutoShape 188"/>
              <p:cNvSpPr>
                <a:spLocks noChangeArrowheads="1"/>
              </p:cNvSpPr>
              <p:nvPr/>
            </p:nvSpPr>
            <p:spPr bwMode="auto">
              <a:xfrm>
                <a:off x="3182"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29" name="Oval 189"/>
              <p:cNvSpPr>
                <a:spLocks noChangeArrowheads="1"/>
              </p:cNvSpPr>
              <p:nvPr/>
            </p:nvSpPr>
            <p:spPr bwMode="auto">
              <a:xfrm>
                <a:off x="3264"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30" name="AutoShape 190"/>
              <p:cNvSpPr>
                <a:spLocks noChangeArrowheads="1"/>
              </p:cNvSpPr>
              <p:nvPr/>
            </p:nvSpPr>
            <p:spPr bwMode="auto">
              <a:xfrm>
                <a:off x="3278"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31" name="Oval 191"/>
              <p:cNvSpPr>
                <a:spLocks noChangeArrowheads="1"/>
              </p:cNvSpPr>
              <p:nvPr/>
            </p:nvSpPr>
            <p:spPr bwMode="auto">
              <a:xfrm>
                <a:off x="3360"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32" name="AutoShape 192"/>
              <p:cNvSpPr>
                <a:spLocks noChangeArrowheads="1"/>
              </p:cNvSpPr>
              <p:nvPr/>
            </p:nvSpPr>
            <p:spPr bwMode="auto">
              <a:xfrm>
                <a:off x="3374"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33" name="Oval 193"/>
              <p:cNvSpPr>
                <a:spLocks noChangeArrowheads="1"/>
              </p:cNvSpPr>
              <p:nvPr/>
            </p:nvSpPr>
            <p:spPr bwMode="auto">
              <a:xfrm>
                <a:off x="3456"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34" name="AutoShape 194"/>
              <p:cNvSpPr>
                <a:spLocks noChangeArrowheads="1"/>
              </p:cNvSpPr>
              <p:nvPr/>
            </p:nvSpPr>
            <p:spPr bwMode="auto">
              <a:xfrm>
                <a:off x="3470"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35" name="Oval 195"/>
              <p:cNvSpPr>
                <a:spLocks noChangeArrowheads="1"/>
              </p:cNvSpPr>
              <p:nvPr/>
            </p:nvSpPr>
            <p:spPr bwMode="auto">
              <a:xfrm>
                <a:off x="3552"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36" name="AutoShape 196"/>
              <p:cNvSpPr>
                <a:spLocks noChangeArrowheads="1"/>
              </p:cNvSpPr>
              <p:nvPr/>
            </p:nvSpPr>
            <p:spPr bwMode="auto">
              <a:xfrm>
                <a:off x="3566"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37" name="Oval 197"/>
              <p:cNvSpPr>
                <a:spLocks noChangeArrowheads="1"/>
              </p:cNvSpPr>
              <p:nvPr/>
            </p:nvSpPr>
            <p:spPr bwMode="auto">
              <a:xfrm>
                <a:off x="3648"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38" name="AutoShape 198"/>
              <p:cNvSpPr>
                <a:spLocks noChangeArrowheads="1"/>
              </p:cNvSpPr>
              <p:nvPr/>
            </p:nvSpPr>
            <p:spPr bwMode="auto">
              <a:xfrm>
                <a:off x="3662"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39" name="Oval 199"/>
              <p:cNvSpPr>
                <a:spLocks noChangeArrowheads="1"/>
              </p:cNvSpPr>
              <p:nvPr/>
            </p:nvSpPr>
            <p:spPr bwMode="auto">
              <a:xfrm>
                <a:off x="3744"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40" name="AutoShape 200"/>
              <p:cNvSpPr>
                <a:spLocks noChangeArrowheads="1"/>
              </p:cNvSpPr>
              <p:nvPr/>
            </p:nvSpPr>
            <p:spPr bwMode="auto">
              <a:xfrm>
                <a:off x="3758"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41" name="Oval 201"/>
              <p:cNvSpPr>
                <a:spLocks noChangeArrowheads="1"/>
              </p:cNvSpPr>
              <p:nvPr/>
            </p:nvSpPr>
            <p:spPr bwMode="auto">
              <a:xfrm>
                <a:off x="3840"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42" name="AutoShape 202"/>
              <p:cNvSpPr>
                <a:spLocks noChangeArrowheads="1"/>
              </p:cNvSpPr>
              <p:nvPr/>
            </p:nvSpPr>
            <p:spPr bwMode="auto">
              <a:xfrm>
                <a:off x="3854"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43" name="Oval 203"/>
              <p:cNvSpPr>
                <a:spLocks noChangeArrowheads="1"/>
              </p:cNvSpPr>
              <p:nvPr/>
            </p:nvSpPr>
            <p:spPr bwMode="auto">
              <a:xfrm>
                <a:off x="3936"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44" name="AutoShape 204"/>
              <p:cNvSpPr>
                <a:spLocks noChangeArrowheads="1"/>
              </p:cNvSpPr>
              <p:nvPr/>
            </p:nvSpPr>
            <p:spPr bwMode="auto">
              <a:xfrm>
                <a:off x="3950"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45" name="Oval 205"/>
              <p:cNvSpPr>
                <a:spLocks noChangeArrowheads="1"/>
              </p:cNvSpPr>
              <p:nvPr/>
            </p:nvSpPr>
            <p:spPr bwMode="auto">
              <a:xfrm>
                <a:off x="4032"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46" name="AutoShape 206"/>
              <p:cNvSpPr>
                <a:spLocks noChangeArrowheads="1"/>
              </p:cNvSpPr>
              <p:nvPr/>
            </p:nvSpPr>
            <p:spPr bwMode="auto">
              <a:xfrm>
                <a:off x="4046"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47" name="Oval 207"/>
              <p:cNvSpPr>
                <a:spLocks noChangeArrowheads="1"/>
              </p:cNvSpPr>
              <p:nvPr/>
            </p:nvSpPr>
            <p:spPr bwMode="auto">
              <a:xfrm>
                <a:off x="4128"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48" name="AutoShape 208"/>
              <p:cNvSpPr>
                <a:spLocks noChangeArrowheads="1"/>
              </p:cNvSpPr>
              <p:nvPr/>
            </p:nvSpPr>
            <p:spPr bwMode="auto">
              <a:xfrm>
                <a:off x="4142"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49" name="Oval 209"/>
              <p:cNvSpPr>
                <a:spLocks noChangeArrowheads="1"/>
              </p:cNvSpPr>
              <p:nvPr/>
            </p:nvSpPr>
            <p:spPr bwMode="auto">
              <a:xfrm>
                <a:off x="4224"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50" name="AutoShape 210"/>
              <p:cNvSpPr>
                <a:spLocks noChangeArrowheads="1"/>
              </p:cNvSpPr>
              <p:nvPr/>
            </p:nvSpPr>
            <p:spPr bwMode="auto">
              <a:xfrm>
                <a:off x="4238"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51" name="Oval 211"/>
              <p:cNvSpPr>
                <a:spLocks noChangeArrowheads="1"/>
              </p:cNvSpPr>
              <p:nvPr/>
            </p:nvSpPr>
            <p:spPr bwMode="auto">
              <a:xfrm>
                <a:off x="4320"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52" name="AutoShape 212"/>
              <p:cNvSpPr>
                <a:spLocks noChangeArrowheads="1"/>
              </p:cNvSpPr>
              <p:nvPr/>
            </p:nvSpPr>
            <p:spPr bwMode="auto">
              <a:xfrm>
                <a:off x="4334"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53" name="Oval 213"/>
              <p:cNvSpPr>
                <a:spLocks noChangeArrowheads="1"/>
              </p:cNvSpPr>
              <p:nvPr/>
            </p:nvSpPr>
            <p:spPr bwMode="auto">
              <a:xfrm>
                <a:off x="4416"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54" name="AutoShape 214"/>
              <p:cNvSpPr>
                <a:spLocks noChangeArrowheads="1"/>
              </p:cNvSpPr>
              <p:nvPr/>
            </p:nvSpPr>
            <p:spPr bwMode="auto">
              <a:xfrm>
                <a:off x="4430"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55" name="Oval 215"/>
              <p:cNvSpPr>
                <a:spLocks noChangeArrowheads="1"/>
              </p:cNvSpPr>
              <p:nvPr/>
            </p:nvSpPr>
            <p:spPr bwMode="auto">
              <a:xfrm>
                <a:off x="4512"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56" name="AutoShape 216"/>
              <p:cNvSpPr>
                <a:spLocks noChangeArrowheads="1"/>
              </p:cNvSpPr>
              <p:nvPr/>
            </p:nvSpPr>
            <p:spPr bwMode="auto">
              <a:xfrm>
                <a:off x="4526"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57" name="Oval 217"/>
              <p:cNvSpPr>
                <a:spLocks noChangeArrowheads="1"/>
              </p:cNvSpPr>
              <p:nvPr/>
            </p:nvSpPr>
            <p:spPr bwMode="auto">
              <a:xfrm>
                <a:off x="4608"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58" name="AutoShape 218"/>
              <p:cNvSpPr>
                <a:spLocks noChangeArrowheads="1"/>
              </p:cNvSpPr>
              <p:nvPr/>
            </p:nvSpPr>
            <p:spPr bwMode="auto">
              <a:xfrm>
                <a:off x="4622"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59" name="Oval 219"/>
              <p:cNvSpPr>
                <a:spLocks noChangeArrowheads="1"/>
              </p:cNvSpPr>
              <p:nvPr/>
            </p:nvSpPr>
            <p:spPr bwMode="auto">
              <a:xfrm>
                <a:off x="4704"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60" name="AutoShape 220"/>
              <p:cNvSpPr>
                <a:spLocks noChangeArrowheads="1"/>
              </p:cNvSpPr>
              <p:nvPr/>
            </p:nvSpPr>
            <p:spPr bwMode="auto">
              <a:xfrm>
                <a:off x="4718"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61" name="Oval 221"/>
              <p:cNvSpPr>
                <a:spLocks noChangeArrowheads="1"/>
              </p:cNvSpPr>
              <p:nvPr/>
            </p:nvSpPr>
            <p:spPr bwMode="auto">
              <a:xfrm>
                <a:off x="4800"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62" name="AutoShape 222"/>
              <p:cNvSpPr>
                <a:spLocks noChangeArrowheads="1"/>
              </p:cNvSpPr>
              <p:nvPr/>
            </p:nvSpPr>
            <p:spPr bwMode="auto">
              <a:xfrm>
                <a:off x="4814"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63" name="Oval 223"/>
              <p:cNvSpPr>
                <a:spLocks noChangeArrowheads="1"/>
              </p:cNvSpPr>
              <p:nvPr/>
            </p:nvSpPr>
            <p:spPr bwMode="auto">
              <a:xfrm>
                <a:off x="4896"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64" name="AutoShape 224"/>
              <p:cNvSpPr>
                <a:spLocks noChangeArrowheads="1"/>
              </p:cNvSpPr>
              <p:nvPr/>
            </p:nvSpPr>
            <p:spPr bwMode="auto">
              <a:xfrm>
                <a:off x="4910"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65" name="Oval 225"/>
              <p:cNvSpPr>
                <a:spLocks noChangeArrowheads="1"/>
              </p:cNvSpPr>
              <p:nvPr/>
            </p:nvSpPr>
            <p:spPr bwMode="auto">
              <a:xfrm>
                <a:off x="4992"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66" name="AutoShape 226"/>
              <p:cNvSpPr>
                <a:spLocks noChangeArrowheads="1"/>
              </p:cNvSpPr>
              <p:nvPr/>
            </p:nvSpPr>
            <p:spPr bwMode="auto">
              <a:xfrm>
                <a:off x="5006"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67" name="Oval 227"/>
              <p:cNvSpPr>
                <a:spLocks noChangeArrowheads="1"/>
              </p:cNvSpPr>
              <p:nvPr/>
            </p:nvSpPr>
            <p:spPr bwMode="auto">
              <a:xfrm>
                <a:off x="5088"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68" name="AutoShape 228"/>
              <p:cNvSpPr>
                <a:spLocks noChangeArrowheads="1"/>
              </p:cNvSpPr>
              <p:nvPr/>
            </p:nvSpPr>
            <p:spPr bwMode="auto">
              <a:xfrm>
                <a:off x="5102"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69" name="Oval 229"/>
              <p:cNvSpPr>
                <a:spLocks noChangeArrowheads="1"/>
              </p:cNvSpPr>
              <p:nvPr/>
            </p:nvSpPr>
            <p:spPr bwMode="auto">
              <a:xfrm>
                <a:off x="5184"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70" name="AutoShape 230"/>
              <p:cNvSpPr>
                <a:spLocks noChangeArrowheads="1"/>
              </p:cNvSpPr>
              <p:nvPr/>
            </p:nvSpPr>
            <p:spPr bwMode="auto">
              <a:xfrm>
                <a:off x="5198"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71" name="Oval 231"/>
              <p:cNvSpPr>
                <a:spLocks noChangeArrowheads="1"/>
              </p:cNvSpPr>
              <p:nvPr/>
            </p:nvSpPr>
            <p:spPr bwMode="auto">
              <a:xfrm>
                <a:off x="5280"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72" name="AutoShape 232"/>
              <p:cNvSpPr>
                <a:spLocks noChangeArrowheads="1"/>
              </p:cNvSpPr>
              <p:nvPr/>
            </p:nvSpPr>
            <p:spPr bwMode="auto">
              <a:xfrm>
                <a:off x="5294"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73" name="Oval 233"/>
              <p:cNvSpPr>
                <a:spLocks noChangeArrowheads="1"/>
              </p:cNvSpPr>
              <p:nvPr/>
            </p:nvSpPr>
            <p:spPr bwMode="auto">
              <a:xfrm>
                <a:off x="5376"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74" name="AutoShape 234"/>
              <p:cNvSpPr>
                <a:spLocks noChangeArrowheads="1"/>
              </p:cNvSpPr>
              <p:nvPr/>
            </p:nvSpPr>
            <p:spPr bwMode="auto">
              <a:xfrm>
                <a:off x="5390"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75" name="Oval 235"/>
              <p:cNvSpPr>
                <a:spLocks noChangeArrowheads="1"/>
              </p:cNvSpPr>
              <p:nvPr/>
            </p:nvSpPr>
            <p:spPr bwMode="auto">
              <a:xfrm>
                <a:off x="5472"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76" name="AutoShape 236"/>
              <p:cNvSpPr>
                <a:spLocks noChangeArrowheads="1"/>
              </p:cNvSpPr>
              <p:nvPr/>
            </p:nvSpPr>
            <p:spPr bwMode="auto">
              <a:xfrm>
                <a:off x="5486"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77" name="Oval 237"/>
              <p:cNvSpPr>
                <a:spLocks noChangeArrowheads="1"/>
              </p:cNvSpPr>
              <p:nvPr/>
            </p:nvSpPr>
            <p:spPr bwMode="auto">
              <a:xfrm>
                <a:off x="5568" y="720"/>
                <a:ext cx="96" cy="96"/>
              </a:xfrm>
              <a:prstGeom prst="ellipse">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78" name="AutoShape 238"/>
              <p:cNvSpPr>
                <a:spLocks noChangeArrowheads="1"/>
              </p:cNvSpPr>
              <p:nvPr/>
            </p:nvSpPr>
            <p:spPr bwMode="auto">
              <a:xfrm>
                <a:off x="5582" y="816"/>
                <a:ext cx="82" cy="230"/>
              </a:xfrm>
              <a:prstGeom prst="roundRect">
                <a:avLst>
                  <a:gd name="adj" fmla="val 16667"/>
                </a:avLst>
              </a:prstGeom>
              <a:solidFill>
                <a:srgbClr val="FFD19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grpSp>
        <p:nvGrpSpPr>
          <p:cNvPr id="10479" name="Group 239"/>
          <p:cNvGrpSpPr>
            <a:grpSpLocks/>
          </p:cNvGrpSpPr>
          <p:nvPr/>
        </p:nvGrpSpPr>
        <p:grpSpPr bwMode="auto">
          <a:xfrm>
            <a:off x="7058026" y="1651397"/>
            <a:ext cx="278606" cy="800100"/>
            <a:chOff x="486" y="408"/>
            <a:chExt cx="368" cy="995"/>
          </a:xfrm>
        </p:grpSpPr>
        <p:sp>
          <p:nvSpPr>
            <p:cNvPr id="10480" name="AutoShape 240"/>
            <p:cNvSpPr>
              <a:spLocks noChangeArrowheads="1"/>
            </p:cNvSpPr>
            <p:nvPr/>
          </p:nvSpPr>
          <p:spPr bwMode="auto">
            <a:xfrm rot="16200000" flipH="1">
              <a:off x="462" y="432"/>
              <a:ext cx="288" cy="24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DE44D8"/>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81" name="Rectangle 241"/>
            <p:cNvSpPr>
              <a:spLocks noChangeArrowheads="1"/>
            </p:cNvSpPr>
            <p:nvPr/>
          </p:nvSpPr>
          <p:spPr bwMode="auto">
            <a:xfrm>
              <a:off x="558" y="680"/>
              <a:ext cx="48" cy="472"/>
            </a:xfrm>
            <a:prstGeom prst="rect">
              <a:avLst/>
            </a:prstGeom>
            <a:solidFill>
              <a:srgbClr val="80008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82" name="AutoShape 242"/>
            <p:cNvSpPr>
              <a:spLocks noChangeArrowheads="1"/>
            </p:cNvSpPr>
            <p:nvPr/>
          </p:nvSpPr>
          <p:spPr bwMode="auto">
            <a:xfrm>
              <a:off x="516" y="1138"/>
              <a:ext cx="115" cy="264"/>
            </a:xfrm>
            <a:prstGeom prst="roundRect">
              <a:avLst>
                <a:gd name="adj" fmla="val 16667"/>
              </a:avLst>
            </a:prstGeom>
            <a:gradFill rotWithShape="0">
              <a:gsLst>
                <a:gs pos="0">
                  <a:srgbClr val="800080"/>
                </a:gs>
                <a:gs pos="50000">
                  <a:srgbClr val="DEB2D8"/>
                </a:gs>
                <a:gs pos="100000">
                  <a:srgbClr val="800080"/>
                </a:gs>
              </a:gsLst>
              <a:lin ang="0" scaled="1"/>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83" name="AutoShape 243"/>
            <p:cNvSpPr>
              <a:spLocks noChangeArrowheads="1"/>
            </p:cNvSpPr>
            <p:nvPr/>
          </p:nvSpPr>
          <p:spPr bwMode="auto">
            <a:xfrm rot="5400000">
              <a:off x="590" y="433"/>
              <a:ext cx="288" cy="24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DE44D8"/>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84" name="Rectangle 244"/>
            <p:cNvSpPr>
              <a:spLocks noChangeArrowheads="1"/>
            </p:cNvSpPr>
            <p:nvPr/>
          </p:nvSpPr>
          <p:spPr bwMode="auto">
            <a:xfrm>
              <a:off x="734" y="681"/>
              <a:ext cx="48" cy="472"/>
            </a:xfrm>
            <a:prstGeom prst="rect">
              <a:avLst/>
            </a:prstGeom>
            <a:solidFill>
              <a:srgbClr val="80008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85" name="AutoShape 245"/>
            <p:cNvSpPr>
              <a:spLocks noChangeArrowheads="1"/>
            </p:cNvSpPr>
            <p:nvPr/>
          </p:nvSpPr>
          <p:spPr bwMode="auto">
            <a:xfrm>
              <a:off x="708" y="1139"/>
              <a:ext cx="115" cy="264"/>
            </a:xfrm>
            <a:prstGeom prst="roundRect">
              <a:avLst>
                <a:gd name="adj" fmla="val 16667"/>
              </a:avLst>
            </a:prstGeom>
            <a:gradFill rotWithShape="0">
              <a:gsLst>
                <a:gs pos="0">
                  <a:srgbClr val="800080"/>
                </a:gs>
                <a:gs pos="50000">
                  <a:srgbClr val="DEB2D8"/>
                </a:gs>
                <a:gs pos="100000">
                  <a:srgbClr val="800080"/>
                </a:gs>
              </a:gsLst>
              <a:lin ang="0" scaled="1"/>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sp>
        <p:nvSpPr>
          <p:cNvPr id="10486" name="AutoShape 246"/>
          <p:cNvSpPr>
            <a:spLocks noChangeArrowheads="1"/>
          </p:cNvSpPr>
          <p:nvPr/>
        </p:nvSpPr>
        <p:spPr bwMode="auto">
          <a:xfrm>
            <a:off x="3231356" y="4676775"/>
            <a:ext cx="777479" cy="333375"/>
          </a:xfrm>
          <a:prstGeom prst="hexagon">
            <a:avLst>
              <a:gd name="adj" fmla="val 58304"/>
              <a:gd name="vf" fmla="val 115470"/>
            </a:avLst>
          </a:prstGeom>
          <a:gradFill rotWithShape="0">
            <a:gsLst>
              <a:gs pos="0">
                <a:srgbClr val="00FFFF">
                  <a:gamma/>
                  <a:shade val="74118"/>
                  <a:invGamma/>
                </a:srgbClr>
              </a:gs>
              <a:gs pos="50000">
                <a:srgbClr val="00FFFF"/>
              </a:gs>
              <a:gs pos="100000">
                <a:srgbClr val="00FFFF">
                  <a:gamma/>
                  <a:shade val="74118"/>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sz="1350" b="1">
                <a:latin typeface="Helvetica" charset="0"/>
              </a:rPr>
              <a:t>NF-</a:t>
            </a:r>
            <a:r>
              <a:rPr lang="en-US" sz="1350" b="1">
                <a:latin typeface="Symbol" charset="0"/>
                <a:sym typeface="Symbol" charset="0"/>
              </a:rPr>
              <a:t>k</a:t>
            </a:r>
            <a:r>
              <a:rPr lang="en-US" sz="1350" b="1">
                <a:latin typeface="Helvetica" charset="0"/>
              </a:rPr>
              <a:t>B</a:t>
            </a:r>
          </a:p>
        </p:txBody>
      </p:sp>
      <p:sp>
        <p:nvSpPr>
          <p:cNvPr id="10487" name="AutoShape 247"/>
          <p:cNvSpPr>
            <a:spLocks noChangeArrowheads="1"/>
          </p:cNvSpPr>
          <p:nvPr/>
        </p:nvSpPr>
        <p:spPr bwMode="auto">
          <a:xfrm rot="-5400000">
            <a:off x="7308057" y="2293145"/>
            <a:ext cx="295275" cy="578644"/>
          </a:xfrm>
          <a:prstGeom prst="hexagon">
            <a:avLst>
              <a:gd name="adj" fmla="val 25000"/>
              <a:gd name="vf" fmla="val 115470"/>
            </a:avLst>
          </a:prstGeom>
          <a:solidFill>
            <a:srgbClr val="97FFE6"/>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lgn="ctr"/>
            <a:r>
              <a:rPr lang="en-US" sz="1350" b="1"/>
              <a:t>TRIF</a:t>
            </a:r>
          </a:p>
        </p:txBody>
      </p:sp>
      <p:sp>
        <p:nvSpPr>
          <p:cNvPr id="10494" name="Text Box 254"/>
          <p:cNvSpPr txBox="1">
            <a:spLocks noChangeArrowheads="1"/>
          </p:cNvSpPr>
          <p:nvPr/>
        </p:nvSpPr>
        <p:spPr bwMode="auto">
          <a:xfrm>
            <a:off x="7291389" y="1576387"/>
            <a:ext cx="617477" cy="3000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350" b="1">
                <a:latin typeface="Helvetica" charset="0"/>
              </a:rPr>
              <a:t>TLR3</a:t>
            </a:r>
          </a:p>
        </p:txBody>
      </p:sp>
      <p:sp>
        <p:nvSpPr>
          <p:cNvPr id="10495" name="Oval 255"/>
          <p:cNvSpPr>
            <a:spLocks noChangeArrowheads="1"/>
          </p:cNvSpPr>
          <p:nvPr/>
        </p:nvSpPr>
        <p:spPr bwMode="auto">
          <a:xfrm>
            <a:off x="4550569" y="4654154"/>
            <a:ext cx="982266" cy="314325"/>
          </a:xfrm>
          <a:prstGeom prst="ellipse">
            <a:avLst/>
          </a:prstGeom>
          <a:gradFill rotWithShape="0">
            <a:gsLst>
              <a:gs pos="0">
                <a:schemeClr val="bg1"/>
              </a:gs>
              <a:gs pos="100000">
                <a:schemeClr val="bg1">
                  <a:gamma/>
                  <a:shade val="76471"/>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sz="1350" b="1">
                <a:latin typeface="Helvetica" charset="0"/>
              </a:rPr>
              <a:t>MAPKs</a:t>
            </a:r>
            <a:endParaRPr lang="en-US" sz="1350" b="1">
              <a:latin typeface="Times" charset="0"/>
            </a:endParaRPr>
          </a:p>
        </p:txBody>
      </p:sp>
      <p:grpSp>
        <p:nvGrpSpPr>
          <p:cNvPr id="10496" name="Group 256"/>
          <p:cNvGrpSpPr>
            <a:grpSpLocks/>
          </p:cNvGrpSpPr>
          <p:nvPr/>
        </p:nvGrpSpPr>
        <p:grpSpPr bwMode="auto">
          <a:xfrm>
            <a:off x="4557714" y="1651397"/>
            <a:ext cx="278606" cy="800100"/>
            <a:chOff x="486" y="408"/>
            <a:chExt cx="368" cy="995"/>
          </a:xfrm>
        </p:grpSpPr>
        <p:sp>
          <p:nvSpPr>
            <p:cNvPr id="10497" name="AutoShape 257"/>
            <p:cNvSpPr>
              <a:spLocks noChangeArrowheads="1"/>
            </p:cNvSpPr>
            <p:nvPr/>
          </p:nvSpPr>
          <p:spPr bwMode="auto">
            <a:xfrm rot="16200000" flipH="1">
              <a:off x="462" y="432"/>
              <a:ext cx="288" cy="24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DE44D8"/>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98" name="Rectangle 258"/>
            <p:cNvSpPr>
              <a:spLocks noChangeArrowheads="1"/>
            </p:cNvSpPr>
            <p:nvPr/>
          </p:nvSpPr>
          <p:spPr bwMode="auto">
            <a:xfrm>
              <a:off x="558" y="680"/>
              <a:ext cx="48" cy="472"/>
            </a:xfrm>
            <a:prstGeom prst="rect">
              <a:avLst/>
            </a:prstGeom>
            <a:solidFill>
              <a:srgbClr val="80008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499" name="AutoShape 259"/>
            <p:cNvSpPr>
              <a:spLocks noChangeArrowheads="1"/>
            </p:cNvSpPr>
            <p:nvPr/>
          </p:nvSpPr>
          <p:spPr bwMode="auto">
            <a:xfrm>
              <a:off x="516" y="1138"/>
              <a:ext cx="115" cy="264"/>
            </a:xfrm>
            <a:prstGeom prst="roundRect">
              <a:avLst>
                <a:gd name="adj" fmla="val 16667"/>
              </a:avLst>
            </a:prstGeom>
            <a:gradFill rotWithShape="0">
              <a:gsLst>
                <a:gs pos="0">
                  <a:srgbClr val="800080"/>
                </a:gs>
                <a:gs pos="50000">
                  <a:srgbClr val="DEB2D8"/>
                </a:gs>
                <a:gs pos="100000">
                  <a:srgbClr val="800080"/>
                </a:gs>
              </a:gsLst>
              <a:lin ang="0" scaled="1"/>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500" name="AutoShape 260"/>
            <p:cNvSpPr>
              <a:spLocks noChangeArrowheads="1"/>
            </p:cNvSpPr>
            <p:nvPr/>
          </p:nvSpPr>
          <p:spPr bwMode="auto">
            <a:xfrm rot="5400000">
              <a:off x="590" y="433"/>
              <a:ext cx="288" cy="24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DE44D8"/>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501" name="Rectangle 261"/>
            <p:cNvSpPr>
              <a:spLocks noChangeArrowheads="1"/>
            </p:cNvSpPr>
            <p:nvPr/>
          </p:nvSpPr>
          <p:spPr bwMode="auto">
            <a:xfrm>
              <a:off x="734" y="681"/>
              <a:ext cx="48" cy="472"/>
            </a:xfrm>
            <a:prstGeom prst="rect">
              <a:avLst/>
            </a:prstGeom>
            <a:solidFill>
              <a:srgbClr val="80008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502" name="AutoShape 262"/>
            <p:cNvSpPr>
              <a:spLocks noChangeArrowheads="1"/>
            </p:cNvSpPr>
            <p:nvPr/>
          </p:nvSpPr>
          <p:spPr bwMode="auto">
            <a:xfrm>
              <a:off x="708" y="1139"/>
              <a:ext cx="115" cy="264"/>
            </a:xfrm>
            <a:prstGeom prst="roundRect">
              <a:avLst>
                <a:gd name="adj" fmla="val 16667"/>
              </a:avLst>
            </a:prstGeom>
            <a:gradFill rotWithShape="0">
              <a:gsLst>
                <a:gs pos="0">
                  <a:srgbClr val="800080"/>
                </a:gs>
                <a:gs pos="50000">
                  <a:srgbClr val="DEB2D8"/>
                </a:gs>
                <a:gs pos="100000">
                  <a:srgbClr val="800080"/>
                </a:gs>
              </a:gsLst>
              <a:lin ang="0" scaled="1"/>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nvGrpSpPr>
          <p:cNvPr id="10503" name="Group 263"/>
          <p:cNvGrpSpPr>
            <a:grpSpLocks/>
          </p:cNvGrpSpPr>
          <p:nvPr/>
        </p:nvGrpSpPr>
        <p:grpSpPr bwMode="auto">
          <a:xfrm>
            <a:off x="2396730" y="1651397"/>
            <a:ext cx="278606" cy="800100"/>
            <a:chOff x="486" y="408"/>
            <a:chExt cx="368" cy="995"/>
          </a:xfrm>
        </p:grpSpPr>
        <p:sp>
          <p:nvSpPr>
            <p:cNvPr id="10504" name="AutoShape 264"/>
            <p:cNvSpPr>
              <a:spLocks noChangeArrowheads="1"/>
            </p:cNvSpPr>
            <p:nvPr/>
          </p:nvSpPr>
          <p:spPr bwMode="auto">
            <a:xfrm rot="16200000" flipH="1">
              <a:off x="462" y="432"/>
              <a:ext cx="288" cy="24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DE44D8"/>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505" name="Rectangle 265"/>
            <p:cNvSpPr>
              <a:spLocks noChangeArrowheads="1"/>
            </p:cNvSpPr>
            <p:nvPr/>
          </p:nvSpPr>
          <p:spPr bwMode="auto">
            <a:xfrm>
              <a:off x="558" y="680"/>
              <a:ext cx="48" cy="472"/>
            </a:xfrm>
            <a:prstGeom prst="rect">
              <a:avLst/>
            </a:prstGeom>
            <a:solidFill>
              <a:srgbClr val="80008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506" name="AutoShape 266"/>
            <p:cNvSpPr>
              <a:spLocks noChangeArrowheads="1"/>
            </p:cNvSpPr>
            <p:nvPr/>
          </p:nvSpPr>
          <p:spPr bwMode="auto">
            <a:xfrm>
              <a:off x="516" y="1138"/>
              <a:ext cx="115" cy="264"/>
            </a:xfrm>
            <a:prstGeom prst="roundRect">
              <a:avLst>
                <a:gd name="adj" fmla="val 16667"/>
              </a:avLst>
            </a:prstGeom>
            <a:gradFill rotWithShape="0">
              <a:gsLst>
                <a:gs pos="0">
                  <a:srgbClr val="800080"/>
                </a:gs>
                <a:gs pos="50000">
                  <a:srgbClr val="DEB2D8"/>
                </a:gs>
                <a:gs pos="100000">
                  <a:srgbClr val="800080"/>
                </a:gs>
              </a:gsLst>
              <a:lin ang="0" scaled="1"/>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507" name="AutoShape 267"/>
            <p:cNvSpPr>
              <a:spLocks noChangeArrowheads="1"/>
            </p:cNvSpPr>
            <p:nvPr/>
          </p:nvSpPr>
          <p:spPr bwMode="auto">
            <a:xfrm rot="5400000">
              <a:off x="590" y="433"/>
              <a:ext cx="288" cy="24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DE44D8"/>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508" name="Rectangle 268"/>
            <p:cNvSpPr>
              <a:spLocks noChangeArrowheads="1"/>
            </p:cNvSpPr>
            <p:nvPr/>
          </p:nvSpPr>
          <p:spPr bwMode="auto">
            <a:xfrm>
              <a:off x="734" y="681"/>
              <a:ext cx="48" cy="472"/>
            </a:xfrm>
            <a:prstGeom prst="rect">
              <a:avLst/>
            </a:prstGeom>
            <a:solidFill>
              <a:srgbClr val="80008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509" name="AutoShape 269"/>
            <p:cNvSpPr>
              <a:spLocks noChangeArrowheads="1"/>
            </p:cNvSpPr>
            <p:nvPr/>
          </p:nvSpPr>
          <p:spPr bwMode="auto">
            <a:xfrm>
              <a:off x="708" y="1139"/>
              <a:ext cx="115" cy="264"/>
            </a:xfrm>
            <a:prstGeom prst="roundRect">
              <a:avLst>
                <a:gd name="adj" fmla="val 16667"/>
              </a:avLst>
            </a:prstGeom>
            <a:gradFill rotWithShape="0">
              <a:gsLst>
                <a:gs pos="0">
                  <a:srgbClr val="800080"/>
                </a:gs>
                <a:gs pos="50000">
                  <a:srgbClr val="DEB2D8"/>
                </a:gs>
                <a:gs pos="100000">
                  <a:srgbClr val="800080"/>
                </a:gs>
              </a:gsLst>
              <a:lin ang="0" scaled="1"/>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sp>
        <p:nvSpPr>
          <p:cNvPr id="10510" name="Text Box 270"/>
          <p:cNvSpPr txBox="1">
            <a:spLocks noChangeArrowheads="1"/>
          </p:cNvSpPr>
          <p:nvPr/>
        </p:nvSpPr>
        <p:spPr bwMode="auto">
          <a:xfrm>
            <a:off x="1203722" y="1575197"/>
            <a:ext cx="1127232" cy="3000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350" b="1">
                <a:latin typeface="Helvetica" charset="0"/>
              </a:rPr>
              <a:t>Other TLRs</a:t>
            </a:r>
          </a:p>
        </p:txBody>
      </p:sp>
      <p:sp>
        <p:nvSpPr>
          <p:cNvPr id="10513" name="Rectangle 273"/>
          <p:cNvSpPr>
            <a:spLocks noChangeArrowheads="1"/>
          </p:cNvSpPr>
          <p:nvPr/>
        </p:nvSpPr>
        <p:spPr bwMode="auto">
          <a:xfrm>
            <a:off x="3356374" y="5722144"/>
            <a:ext cx="2297906" cy="12858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US">
              <a:latin typeface="Times" charset="0"/>
            </a:endParaRPr>
          </a:p>
        </p:txBody>
      </p:sp>
      <p:sp>
        <p:nvSpPr>
          <p:cNvPr id="10514" name="AutoShape 274"/>
          <p:cNvSpPr>
            <a:spLocks noChangeArrowheads="1"/>
          </p:cNvSpPr>
          <p:nvPr/>
        </p:nvSpPr>
        <p:spPr bwMode="auto">
          <a:xfrm>
            <a:off x="3292079" y="5409010"/>
            <a:ext cx="733425" cy="314325"/>
          </a:xfrm>
          <a:prstGeom prst="hexagon">
            <a:avLst>
              <a:gd name="adj" fmla="val 58333"/>
              <a:gd name="vf" fmla="val 115470"/>
            </a:avLst>
          </a:prstGeom>
          <a:gradFill rotWithShape="0">
            <a:gsLst>
              <a:gs pos="0">
                <a:srgbClr val="00FFFF">
                  <a:gamma/>
                  <a:shade val="74118"/>
                  <a:invGamma/>
                </a:srgbClr>
              </a:gs>
              <a:gs pos="50000">
                <a:srgbClr val="00FFFF"/>
              </a:gs>
              <a:gs pos="100000">
                <a:srgbClr val="00FFFF">
                  <a:gamma/>
                  <a:shade val="74118"/>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sz="1350" b="1">
                <a:latin typeface="Helvetica" charset="0"/>
              </a:rPr>
              <a:t>NF-</a:t>
            </a:r>
            <a:r>
              <a:rPr lang="en-US" sz="1350" b="1">
                <a:latin typeface="Symbol" charset="0"/>
                <a:sym typeface="Symbol" charset="0"/>
              </a:rPr>
              <a:t>k</a:t>
            </a:r>
            <a:r>
              <a:rPr lang="en-US" sz="1350" b="1">
                <a:latin typeface="Helvetica" charset="0"/>
              </a:rPr>
              <a:t>B</a:t>
            </a:r>
          </a:p>
        </p:txBody>
      </p:sp>
      <p:sp>
        <p:nvSpPr>
          <p:cNvPr id="10515" name="Rectangle 275"/>
          <p:cNvSpPr>
            <a:spLocks noChangeArrowheads="1"/>
          </p:cNvSpPr>
          <p:nvPr/>
        </p:nvSpPr>
        <p:spPr bwMode="auto">
          <a:xfrm>
            <a:off x="4774406" y="5484020"/>
            <a:ext cx="481013" cy="235744"/>
          </a:xfrm>
          <a:prstGeom prst="rect">
            <a:avLst/>
          </a:prstGeom>
          <a:gradFill rotWithShape="0">
            <a:gsLst>
              <a:gs pos="0">
                <a:srgbClr val="FFFFFF"/>
              </a:gs>
              <a:gs pos="100000">
                <a:srgbClr val="C8C8C8"/>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sz="1350" b="1"/>
              <a:t>AP-1</a:t>
            </a:r>
            <a:endParaRPr lang="en-US">
              <a:latin typeface="Times" charset="0"/>
            </a:endParaRPr>
          </a:p>
        </p:txBody>
      </p:sp>
      <p:sp>
        <p:nvSpPr>
          <p:cNvPr id="10516" name="Line 276"/>
          <p:cNvSpPr>
            <a:spLocks noChangeShapeType="1"/>
          </p:cNvSpPr>
          <p:nvPr/>
        </p:nvSpPr>
        <p:spPr bwMode="auto">
          <a:xfrm>
            <a:off x="5014913" y="4944666"/>
            <a:ext cx="0" cy="52268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517" name="Line 277"/>
          <p:cNvSpPr>
            <a:spLocks noChangeShapeType="1"/>
          </p:cNvSpPr>
          <p:nvPr/>
        </p:nvSpPr>
        <p:spPr bwMode="auto">
          <a:xfrm flipH="1">
            <a:off x="3624263" y="5000625"/>
            <a:ext cx="10716" cy="404813"/>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518" name="AutoShape 278"/>
          <p:cNvSpPr>
            <a:spLocks noChangeArrowheads="1"/>
          </p:cNvSpPr>
          <p:nvPr/>
        </p:nvSpPr>
        <p:spPr bwMode="auto">
          <a:xfrm>
            <a:off x="6572250" y="4610101"/>
            <a:ext cx="523875" cy="235744"/>
          </a:xfrm>
          <a:prstGeom prst="roundRect">
            <a:avLst>
              <a:gd name="adj" fmla="val 16667"/>
            </a:avLst>
          </a:prstGeom>
          <a:solidFill>
            <a:srgbClr val="FFFF1A"/>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sz="1350" b="1"/>
              <a:t>IRF3</a:t>
            </a:r>
            <a:endParaRPr lang="en-US"/>
          </a:p>
        </p:txBody>
      </p:sp>
      <p:sp>
        <p:nvSpPr>
          <p:cNvPr id="10519" name="Rectangle 279"/>
          <p:cNvSpPr>
            <a:spLocks noChangeArrowheads="1"/>
          </p:cNvSpPr>
          <p:nvPr/>
        </p:nvSpPr>
        <p:spPr bwMode="auto">
          <a:xfrm>
            <a:off x="6615114" y="5491162"/>
            <a:ext cx="1150144" cy="12858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US">
              <a:latin typeface="Times" charset="0"/>
            </a:endParaRPr>
          </a:p>
        </p:txBody>
      </p:sp>
      <p:sp>
        <p:nvSpPr>
          <p:cNvPr id="10520" name="AutoShape 280"/>
          <p:cNvSpPr>
            <a:spLocks noChangeArrowheads="1"/>
          </p:cNvSpPr>
          <p:nvPr/>
        </p:nvSpPr>
        <p:spPr bwMode="auto">
          <a:xfrm>
            <a:off x="6579394" y="5254230"/>
            <a:ext cx="523875" cy="235744"/>
          </a:xfrm>
          <a:prstGeom prst="roundRect">
            <a:avLst>
              <a:gd name="adj" fmla="val 16667"/>
            </a:avLst>
          </a:prstGeom>
          <a:solidFill>
            <a:srgbClr val="FFFF1A"/>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sz="1350" b="1"/>
              <a:t>IRF3</a:t>
            </a:r>
            <a:endParaRPr lang="en-US"/>
          </a:p>
        </p:txBody>
      </p:sp>
      <p:sp>
        <p:nvSpPr>
          <p:cNvPr id="10521" name="Line 281"/>
          <p:cNvSpPr>
            <a:spLocks noChangeShapeType="1"/>
          </p:cNvSpPr>
          <p:nvPr/>
        </p:nvSpPr>
        <p:spPr bwMode="auto">
          <a:xfrm>
            <a:off x="6840141" y="4842272"/>
            <a:ext cx="0" cy="404813"/>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523" name="Line 283"/>
          <p:cNvSpPr>
            <a:spLocks noChangeShapeType="1"/>
          </p:cNvSpPr>
          <p:nvPr/>
        </p:nvSpPr>
        <p:spPr bwMode="auto">
          <a:xfrm flipH="1">
            <a:off x="6923485" y="2721769"/>
            <a:ext cx="557213" cy="1810941"/>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524" name="Text Box 284"/>
          <p:cNvSpPr txBox="1">
            <a:spLocks noChangeArrowheads="1"/>
          </p:cNvSpPr>
          <p:nvPr/>
        </p:nvSpPr>
        <p:spPr bwMode="auto">
          <a:xfrm>
            <a:off x="3962401" y="1576387"/>
            <a:ext cx="617477" cy="3000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350" b="1">
                <a:latin typeface="Helvetica" charset="0"/>
              </a:rPr>
              <a:t>TLR4</a:t>
            </a:r>
          </a:p>
        </p:txBody>
      </p:sp>
      <p:sp>
        <p:nvSpPr>
          <p:cNvPr id="10525" name="AutoShape 285"/>
          <p:cNvSpPr>
            <a:spLocks noChangeArrowheads="1"/>
          </p:cNvSpPr>
          <p:nvPr/>
        </p:nvSpPr>
        <p:spPr bwMode="auto">
          <a:xfrm rot="-5400000">
            <a:off x="4062413" y="2018110"/>
            <a:ext cx="295275" cy="726281"/>
          </a:xfrm>
          <a:prstGeom prst="hexagon">
            <a:avLst>
              <a:gd name="adj" fmla="val 25000"/>
              <a:gd name="vf" fmla="val 115470"/>
            </a:avLst>
          </a:prstGeom>
          <a:solidFill>
            <a:srgbClr val="FF6BE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lgn="ctr"/>
            <a:r>
              <a:rPr lang="en-US" sz="1350" b="1"/>
              <a:t>MyD88</a:t>
            </a:r>
          </a:p>
        </p:txBody>
      </p:sp>
      <p:sp>
        <p:nvSpPr>
          <p:cNvPr id="10526" name="AutoShape 286"/>
          <p:cNvSpPr>
            <a:spLocks noChangeArrowheads="1"/>
          </p:cNvSpPr>
          <p:nvPr/>
        </p:nvSpPr>
        <p:spPr bwMode="auto">
          <a:xfrm rot="-5400000">
            <a:off x="2884885" y="2014539"/>
            <a:ext cx="295275" cy="726281"/>
          </a:xfrm>
          <a:prstGeom prst="hexagon">
            <a:avLst>
              <a:gd name="adj" fmla="val 25000"/>
              <a:gd name="vf" fmla="val 115470"/>
            </a:avLst>
          </a:prstGeom>
          <a:solidFill>
            <a:srgbClr val="FF6BE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lgn="ctr"/>
            <a:r>
              <a:rPr lang="en-US" sz="1350" b="1"/>
              <a:t>MyD88</a:t>
            </a:r>
          </a:p>
        </p:txBody>
      </p:sp>
      <p:sp>
        <p:nvSpPr>
          <p:cNvPr id="10527" name="Line 287"/>
          <p:cNvSpPr>
            <a:spLocks noChangeShapeType="1"/>
          </p:cNvSpPr>
          <p:nvPr/>
        </p:nvSpPr>
        <p:spPr bwMode="auto">
          <a:xfrm>
            <a:off x="3024189" y="2520555"/>
            <a:ext cx="545306" cy="1116806"/>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528" name="Line 288"/>
          <p:cNvSpPr>
            <a:spLocks noChangeShapeType="1"/>
          </p:cNvSpPr>
          <p:nvPr/>
        </p:nvSpPr>
        <p:spPr bwMode="auto">
          <a:xfrm flipH="1">
            <a:off x="3851674" y="2521745"/>
            <a:ext cx="354806" cy="100846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529" name="Line 289"/>
          <p:cNvSpPr>
            <a:spLocks noChangeShapeType="1"/>
          </p:cNvSpPr>
          <p:nvPr/>
        </p:nvSpPr>
        <p:spPr bwMode="auto">
          <a:xfrm>
            <a:off x="3634979" y="3881439"/>
            <a:ext cx="0" cy="78819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530" name="Oval 290"/>
          <p:cNvSpPr>
            <a:spLocks noChangeArrowheads="1"/>
          </p:cNvSpPr>
          <p:nvPr/>
        </p:nvSpPr>
        <p:spPr bwMode="auto">
          <a:xfrm>
            <a:off x="3471863" y="3557589"/>
            <a:ext cx="971550" cy="422672"/>
          </a:xfrm>
          <a:prstGeom prst="ellipse">
            <a:avLst/>
          </a:prstGeom>
          <a:solidFill>
            <a:srgbClr val="16E348"/>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sz="1350" b="1"/>
              <a:t>TRAF6</a:t>
            </a:r>
            <a:endParaRPr lang="en-US"/>
          </a:p>
        </p:txBody>
      </p:sp>
      <p:sp>
        <p:nvSpPr>
          <p:cNvPr id="10531" name="Line 291"/>
          <p:cNvSpPr>
            <a:spLocks noChangeShapeType="1"/>
          </p:cNvSpPr>
          <p:nvPr/>
        </p:nvSpPr>
        <p:spPr bwMode="auto">
          <a:xfrm>
            <a:off x="4254105" y="3919537"/>
            <a:ext cx="659606" cy="68103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534" name="AutoShape 294"/>
          <p:cNvSpPr>
            <a:spLocks noChangeArrowheads="1"/>
          </p:cNvSpPr>
          <p:nvPr/>
        </p:nvSpPr>
        <p:spPr bwMode="auto">
          <a:xfrm>
            <a:off x="4666060" y="2452687"/>
            <a:ext cx="608409" cy="205979"/>
          </a:xfrm>
          <a:prstGeom prst="bevel">
            <a:avLst>
              <a:gd name="adj" fmla="val 12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sz="1350" b="1"/>
              <a:t>TRAM</a:t>
            </a:r>
            <a:endParaRPr lang="en-US"/>
          </a:p>
        </p:txBody>
      </p:sp>
      <p:sp>
        <p:nvSpPr>
          <p:cNvPr id="10535" name="Text Box 295"/>
          <p:cNvSpPr txBox="1">
            <a:spLocks noChangeArrowheads="1"/>
          </p:cNvSpPr>
          <p:nvPr/>
        </p:nvSpPr>
        <p:spPr bwMode="auto">
          <a:xfrm>
            <a:off x="7440217" y="5272088"/>
            <a:ext cx="569387"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200" b="1">
                <a:latin typeface="Helvetica" charset="0"/>
              </a:rPr>
              <a:t>IFN-</a:t>
            </a:r>
            <a:r>
              <a:rPr lang="en-US" sz="1200" b="1">
                <a:latin typeface="Symbol" charset="0"/>
                <a:sym typeface="Symbol" charset="0"/>
              </a:rPr>
              <a:t>b</a:t>
            </a:r>
            <a:endParaRPr lang="en-US" sz="1200" b="1">
              <a:latin typeface="Helvetica" charset="0"/>
            </a:endParaRPr>
          </a:p>
        </p:txBody>
      </p:sp>
      <p:cxnSp>
        <p:nvCxnSpPr>
          <p:cNvPr id="10536" name="AutoShape 296"/>
          <p:cNvCxnSpPr>
            <a:cxnSpLocks noChangeShapeType="1"/>
            <a:stCxn id="10519" idx="0"/>
            <a:endCxn id="10535" idx="1"/>
          </p:cNvCxnSpPr>
          <p:nvPr/>
        </p:nvCxnSpPr>
        <p:spPr bwMode="auto">
          <a:xfrm rot="5400000" flipH="1" flipV="1">
            <a:off x="7274914" y="5325860"/>
            <a:ext cx="80574" cy="250031"/>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0537" name="Rectangle 297"/>
          <p:cNvSpPr>
            <a:spLocks noChangeArrowheads="1"/>
          </p:cNvSpPr>
          <p:nvPr/>
        </p:nvSpPr>
        <p:spPr bwMode="auto">
          <a:xfrm>
            <a:off x="4482703" y="3845720"/>
            <a:ext cx="166688" cy="97631"/>
          </a:xfrm>
          <a:prstGeom prst="rect">
            <a:avLst/>
          </a:prstGeom>
          <a:solidFill>
            <a:srgbClr val="D8C4A7"/>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0548" name="Line 308"/>
          <p:cNvSpPr>
            <a:spLocks noChangeShapeType="1"/>
          </p:cNvSpPr>
          <p:nvPr/>
        </p:nvSpPr>
        <p:spPr bwMode="auto">
          <a:xfrm>
            <a:off x="5017294" y="2955131"/>
            <a:ext cx="1500188" cy="1662113"/>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cxnSp>
        <p:nvCxnSpPr>
          <p:cNvPr id="10549" name="AutoShape 309"/>
          <p:cNvCxnSpPr>
            <a:cxnSpLocks noChangeShapeType="1"/>
            <a:stCxn id="10548" idx="0"/>
            <a:endCxn id="10530" idx="6"/>
          </p:cNvCxnSpPr>
          <p:nvPr/>
        </p:nvCxnSpPr>
        <p:spPr bwMode="auto">
          <a:xfrm rot="16200000" flipH="1" flipV="1">
            <a:off x="4312445" y="3064670"/>
            <a:ext cx="835819" cy="573881"/>
          </a:xfrm>
          <a:prstGeom prst="curvedConnector4">
            <a:avLst>
              <a:gd name="adj1" fmla="val -17949"/>
              <a:gd name="adj2" fmla="val 50000"/>
            </a:avLst>
          </a:prstGeom>
          <a:noFill/>
          <a:ln w="57150">
            <a:solidFill>
              <a:schemeClr val="accent2"/>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0550" name="AutoShape 310"/>
          <p:cNvSpPr>
            <a:spLocks noChangeArrowheads="1"/>
          </p:cNvSpPr>
          <p:nvPr/>
        </p:nvSpPr>
        <p:spPr bwMode="auto">
          <a:xfrm rot="-5400000">
            <a:off x="4861322" y="2511029"/>
            <a:ext cx="295275" cy="578644"/>
          </a:xfrm>
          <a:prstGeom prst="hexagon">
            <a:avLst>
              <a:gd name="adj" fmla="val 25000"/>
              <a:gd name="vf" fmla="val 115470"/>
            </a:avLst>
          </a:prstGeom>
          <a:solidFill>
            <a:srgbClr val="97FFE6"/>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lgn="ctr"/>
            <a:r>
              <a:rPr lang="en-US" sz="1350" b="1"/>
              <a:t>TRIF</a:t>
            </a:r>
          </a:p>
        </p:txBody>
      </p:sp>
      <p:cxnSp>
        <p:nvCxnSpPr>
          <p:cNvPr id="10551" name="AutoShape 311"/>
          <p:cNvCxnSpPr>
            <a:cxnSpLocks noChangeShapeType="1"/>
          </p:cNvCxnSpPr>
          <p:nvPr/>
        </p:nvCxnSpPr>
        <p:spPr bwMode="auto">
          <a:xfrm rot="5400000">
            <a:off x="5429250" y="1819275"/>
            <a:ext cx="1039416" cy="3011091"/>
          </a:xfrm>
          <a:prstGeom prst="curvedConnector2">
            <a:avLst/>
          </a:prstGeom>
          <a:noFill/>
          <a:ln w="57150">
            <a:solidFill>
              <a:schemeClr val="accent2"/>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0553" name="AutoShape 313"/>
          <p:cNvCxnSpPr>
            <a:cxnSpLocks noChangeShapeType="1"/>
          </p:cNvCxnSpPr>
          <p:nvPr/>
        </p:nvCxnSpPr>
        <p:spPr bwMode="auto">
          <a:xfrm rot="16200000">
            <a:off x="5502474" y="5557243"/>
            <a:ext cx="103584" cy="250031"/>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0554" name="AutoShape 314"/>
          <p:cNvCxnSpPr>
            <a:cxnSpLocks noChangeShapeType="1"/>
          </p:cNvCxnSpPr>
          <p:nvPr/>
        </p:nvCxnSpPr>
        <p:spPr bwMode="auto">
          <a:xfrm rot="16200000">
            <a:off x="4202312" y="5553672"/>
            <a:ext cx="103585" cy="250031"/>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 name="Oval 1"/>
          <p:cNvSpPr/>
          <p:nvPr/>
        </p:nvSpPr>
        <p:spPr>
          <a:xfrm>
            <a:off x="3504758" y="1396188"/>
            <a:ext cx="2265485" cy="1795991"/>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97" name="Rectangle 315"/>
          <p:cNvSpPr>
            <a:spLocks noChangeArrowheads="1"/>
          </p:cNvSpPr>
          <p:nvPr/>
        </p:nvSpPr>
        <p:spPr bwMode="auto">
          <a:xfrm>
            <a:off x="3024679" y="66049"/>
            <a:ext cx="3292889"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4000">
                <a:latin typeface="Helvetica Neue" charset="0"/>
                <a:ea typeface="Helvetica Neue" charset="0"/>
                <a:cs typeface="Helvetica Neue" charset="0"/>
              </a:rPr>
              <a:t>TLR signaling</a:t>
            </a:r>
          </a:p>
        </p:txBody>
      </p:sp>
    </p:spTree>
    <p:extLst>
      <p:ext uri="{BB962C8B-B14F-4D97-AF65-F5344CB8AC3E}">
        <p14:creationId xmlns:p14="http://schemas.microsoft.com/office/powerpoint/2010/main" val="2120764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eaLnBrk="1" hangingPunct="1">
              <a:defRPr/>
            </a:pPr>
            <a:r>
              <a:rPr lang="en-US" dirty="0" smtClean="0">
                <a:latin typeface="Helvetica Neue" charset="0"/>
                <a:ea typeface="Helvetica Neue" charset="0"/>
                <a:cs typeface="Helvetica Neue" charset="0"/>
              </a:rPr>
              <a:t>Innate immune cells in the intestine</a:t>
            </a:r>
            <a:br>
              <a:rPr lang="en-US" dirty="0" smtClean="0">
                <a:latin typeface="Helvetica Neue" charset="0"/>
                <a:ea typeface="Helvetica Neue" charset="0"/>
                <a:cs typeface="Helvetica Neue" charset="0"/>
              </a:rPr>
            </a:br>
            <a:r>
              <a:rPr lang="en-US" dirty="0" smtClean="0">
                <a:latin typeface="Helvetica Neue" charset="0"/>
                <a:ea typeface="Helvetica Neue" charset="0"/>
                <a:cs typeface="Helvetica Neue" charset="0"/>
              </a:rPr>
              <a:t>(mouse colon)</a:t>
            </a:r>
          </a:p>
        </p:txBody>
      </p:sp>
      <p:pic>
        <p:nvPicPr>
          <p:cNvPr id="2048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1688" y="3429261"/>
            <a:ext cx="4314825"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488515" y="2823374"/>
            <a:ext cx="1931411" cy="2428023"/>
          </a:xfrm>
          <a:prstGeom prst="rect">
            <a:avLst/>
          </a:prstGeom>
        </p:spPr>
      </p:pic>
      <p:pic>
        <p:nvPicPr>
          <p:cNvPr id="4" name="Picture 3"/>
          <p:cNvPicPr>
            <a:picLocks noChangeAspect="1"/>
          </p:cNvPicPr>
          <p:nvPr/>
        </p:nvPicPr>
        <p:blipFill>
          <a:blip r:embed="rId5"/>
          <a:stretch>
            <a:fillRect/>
          </a:stretch>
        </p:blipFill>
        <p:spPr>
          <a:xfrm>
            <a:off x="2457595" y="2823374"/>
            <a:ext cx="1926425" cy="2418330"/>
          </a:xfrm>
          <a:prstGeom prst="rect">
            <a:avLst/>
          </a:prstGeom>
        </p:spPr>
      </p:pic>
      <p:sp>
        <p:nvSpPr>
          <p:cNvPr id="6" name="TextBox 5"/>
          <p:cNvSpPr txBox="1"/>
          <p:nvPr/>
        </p:nvSpPr>
        <p:spPr>
          <a:xfrm>
            <a:off x="1052187" y="2491897"/>
            <a:ext cx="917239" cy="369332"/>
          </a:xfrm>
          <a:prstGeom prst="rect">
            <a:avLst/>
          </a:prstGeom>
          <a:noFill/>
        </p:spPr>
        <p:txBody>
          <a:bodyPr wrap="none" rtlCol="0">
            <a:spAutoFit/>
          </a:bodyPr>
          <a:lstStyle/>
          <a:p>
            <a:r>
              <a:rPr lang="en-US" b="1" dirty="0">
                <a:solidFill>
                  <a:srgbClr val="FF0000"/>
                </a:solidFill>
                <a:latin typeface="Helvetica Neue" charset="0"/>
                <a:ea typeface="Helvetica Neue" charset="0"/>
                <a:cs typeface="Helvetica Neue" charset="0"/>
              </a:rPr>
              <a:t>CD11c</a:t>
            </a:r>
          </a:p>
        </p:txBody>
      </p:sp>
      <p:sp>
        <p:nvSpPr>
          <p:cNvPr id="8" name="TextBox 7"/>
          <p:cNvSpPr txBox="1"/>
          <p:nvPr/>
        </p:nvSpPr>
        <p:spPr>
          <a:xfrm>
            <a:off x="2979629" y="2505352"/>
            <a:ext cx="790601" cy="369332"/>
          </a:xfrm>
          <a:prstGeom prst="rect">
            <a:avLst/>
          </a:prstGeom>
          <a:noFill/>
        </p:spPr>
        <p:txBody>
          <a:bodyPr wrap="none" rtlCol="0">
            <a:spAutoFit/>
          </a:bodyPr>
          <a:lstStyle/>
          <a:p>
            <a:r>
              <a:rPr lang="en-US" b="1" dirty="0">
                <a:solidFill>
                  <a:srgbClr val="FF0000"/>
                </a:solidFill>
                <a:latin typeface="Helvetica Neue" charset="0"/>
                <a:ea typeface="Helvetica Neue" charset="0"/>
                <a:cs typeface="Helvetica Neue" charset="0"/>
              </a:rPr>
              <a:t>F4/80</a:t>
            </a:r>
          </a:p>
        </p:txBody>
      </p:sp>
      <p:sp>
        <p:nvSpPr>
          <p:cNvPr id="7" name="TextBox 6"/>
          <p:cNvSpPr txBox="1"/>
          <p:nvPr/>
        </p:nvSpPr>
        <p:spPr>
          <a:xfrm>
            <a:off x="6266144" y="3093146"/>
            <a:ext cx="696024" cy="369332"/>
          </a:xfrm>
          <a:prstGeom prst="rect">
            <a:avLst/>
          </a:prstGeom>
          <a:noFill/>
        </p:spPr>
        <p:txBody>
          <a:bodyPr wrap="none" rtlCol="0">
            <a:spAutoFit/>
          </a:bodyPr>
          <a:lstStyle/>
          <a:p>
            <a:r>
              <a:rPr lang="en-US" b="1">
                <a:solidFill>
                  <a:schemeClr val="accent6">
                    <a:lumMod val="50000"/>
                  </a:schemeClr>
                </a:solidFill>
                <a:latin typeface="Helvetica Neue" charset="0"/>
                <a:ea typeface="Helvetica Neue" charset="0"/>
                <a:cs typeface="Helvetica Neue" charset="0"/>
              </a:rPr>
              <a:t>TRIF</a:t>
            </a:r>
          </a:p>
        </p:txBody>
      </p:sp>
    </p:spTree>
    <p:extLst>
      <p:ext uri="{BB962C8B-B14F-4D97-AF65-F5344CB8AC3E}">
        <p14:creationId xmlns:p14="http://schemas.microsoft.com/office/powerpoint/2010/main" val="12160127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282868" y="2551131"/>
            <a:ext cx="4152544" cy="3111416"/>
          </a:xfrm>
          <a:prstGeom prst="rect">
            <a:avLst/>
          </a:prstGeom>
        </p:spPr>
      </p:pic>
      <p:sp>
        <p:nvSpPr>
          <p:cNvPr id="4" name="TextBox 3"/>
          <p:cNvSpPr txBox="1"/>
          <p:nvPr/>
        </p:nvSpPr>
        <p:spPr>
          <a:xfrm>
            <a:off x="1212314" y="321950"/>
            <a:ext cx="6309741" cy="1323439"/>
          </a:xfrm>
          <a:prstGeom prst="rect">
            <a:avLst/>
          </a:prstGeom>
          <a:noFill/>
        </p:spPr>
        <p:txBody>
          <a:bodyPr wrap="none" rtlCol="0">
            <a:spAutoFit/>
          </a:bodyPr>
          <a:lstStyle/>
          <a:p>
            <a:pPr algn="ctr"/>
            <a:r>
              <a:rPr lang="en-US" sz="4000" dirty="0">
                <a:latin typeface="Helvetica Neue" charset="0"/>
                <a:ea typeface="Helvetica Neue" charset="0"/>
                <a:cs typeface="Helvetica Neue" charset="0"/>
              </a:rPr>
              <a:t>CD4+ cells in the intestine </a:t>
            </a:r>
          </a:p>
          <a:p>
            <a:pPr algn="ctr"/>
            <a:r>
              <a:rPr lang="en-US" sz="4000" dirty="0">
                <a:latin typeface="Helvetica Neue" charset="0"/>
                <a:ea typeface="Helvetica Neue" charset="0"/>
                <a:cs typeface="Helvetica Neue" charset="0"/>
              </a:rPr>
              <a:t>(normal human colon)</a:t>
            </a:r>
          </a:p>
        </p:txBody>
      </p:sp>
      <p:sp>
        <p:nvSpPr>
          <p:cNvPr id="5" name="TextBox 4"/>
          <p:cNvSpPr txBox="1"/>
          <p:nvPr/>
        </p:nvSpPr>
        <p:spPr>
          <a:xfrm>
            <a:off x="4077222" y="2167547"/>
            <a:ext cx="655949" cy="369332"/>
          </a:xfrm>
          <a:prstGeom prst="rect">
            <a:avLst/>
          </a:prstGeom>
          <a:noFill/>
        </p:spPr>
        <p:txBody>
          <a:bodyPr wrap="none" rtlCol="0">
            <a:spAutoFit/>
          </a:bodyPr>
          <a:lstStyle/>
          <a:p>
            <a:r>
              <a:rPr lang="en-US" b="1">
                <a:solidFill>
                  <a:schemeClr val="accent6">
                    <a:lumMod val="50000"/>
                  </a:schemeClr>
                </a:solidFill>
                <a:latin typeface="Helvetica Neue" charset="0"/>
                <a:ea typeface="Helvetica Neue" charset="0"/>
                <a:cs typeface="Helvetica Neue" charset="0"/>
              </a:rPr>
              <a:t>CD4</a:t>
            </a:r>
          </a:p>
        </p:txBody>
      </p:sp>
    </p:spTree>
    <p:extLst>
      <p:ext uri="{BB962C8B-B14F-4D97-AF65-F5344CB8AC3E}">
        <p14:creationId xmlns:p14="http://schemas.microsoft.com/office/powerpoint/2010/main" val="20664945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887506" y="482298"/>
            <a:ext cx="7274859" cy="808434"/>
          </a:xfrm>
        </p:spPr>
        <p:txBody>
          <a:bodyPr>
            <a:noAutofit/>
          </a:bodyPr>
          <a:lstStyle/>
          <a:p>
            <a:pPr algn="ctr"/>
            <a:r>
              <a:rPr lang="en-US" sz="4000" dirty="0">
                <a:latin typeface="Helvetica Neue" charset="0"/>
                <a:ea typeface="Helvetica Neue" charset="0"/>
                <a:cs typeface="Helvetica Neue" charset="0"/>
              </a:rPr>
              <a:t>The interplay between innate and adaptive Th cell immunity</a:t>
            </a:r>
          </a:p>
        </p:txBody>
      </p:sp>
      <p:grpSp>
        <p:nvGrpSpPr>
          <p:cNvPr id="2" name="Group 1"/>
          <p:cNvGrpSpPr/>
          <p:nvPr/>
        </p:nvGrpSpPr>
        <p:grpSpPr>
          <a:xfrm>
            <a:off x="1339455" y="1996467"/>
            <a:ext cx="6612731" cy="3862387"/>
            <a:chOff x="261938" y="1155700"/>
            <a:chExt cx="8816975" cy="5149850"/>
          </a:xfrm>
        </p:grpSpPr>
        <p:grpSp>
          <p:nvGrpSpPr>
            <p:cNvPr id="63555" name="Group 67"/>
            <p:cNvGrpSpPr>
              <a:grpSpLocks/>
            </p:cNvGrpSpPr>
            <p:nvPr/>
          </p:nvGrpSpPr>
          <p:grpSpPr bwMode="auto">
            <a:xfrm>
              <a:off x="4748213" y="1155700"/>
              <a:ext cx="3878262" cy="757238"/>
              <a:chOff x="2991" y="728"/>
              <a:chExt cx="2443" cy="477"/>
            </a:xfrm>
          </p:grpSpPr>
          <p:sp>
            <p:nvSpPr>
              <p:cNvPr id="63552" name="Text Box 64"/>
              <p:cNvSpPr txBox="1">
                <a:spLocks noChangeArrowheads="1"/>
              </p:cNvSpPr>
              <p:nvPr/>
            </p:nvSpPr>
            <p:spPr bwMode="auto">
              <a:xfrm>
                <a:off x="2991" y="953"/>
                <a:ext cx="622" cy="252"/>
              </a:xfrm>
              <a:prstGeom prst="rect">
                <a:avLst/>
              </a:prstGeom>
              <a:solidFill>
                <a:srgbClr val="FFFF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350"/>
                  <a:t>activate</a:t>
                </a:r>
              </a:p>
            </p:txBody>
          </p:sp>
          <p:sp>
            <p:nvSpPr>
              <p:cNvPr id="63553" name="Text Box 65"/>
              <p:cNvSpPr txBox="1">
                <a:spLocks noChangeArrowheads="1"/>
              </p:cNvSpPr>
              <p:nvPr/>
            </p:nvSpPr>
            <p:spPr bwMode="auto">
              <a:xfrm>
                <a:off x="3973" y="728"/>
                <a:ext cx="677" cy="252"/>
              </a:xfrm>
              <a:prstGeom prst="rect">
                <a:avLst/>
              </a:prstGeom>
              <a:solidFill>
                <a:srgbClr val="FFFF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350"/>
                  <a:t>suppress</a:t>
                </a:r>
              </a:p>
            </p:txBody>
          </p:sp>
          <p:sp>
            <p:nvSpPr>
              <p:cNvPr id="63551" name="AutoShape 63"/>
              <p:cNvSpPr>
                <a:spLocks noChangeArrowheads="1"/>
              </p:cNvSpPr>
              <p:nvPr/>
            </p:nvSpPr>
            <p:spPr bwMode="auto">
              <a:xfrm rot="12820262">
                <a:off x="4552" y="842"/>
                <a:ext cx="882" cy="157"/>
              </a:xfrm>
              <a:prstGeom prst="curvedUpArrow">
                <a:avLst>
                  <a:gd name="adj1" fmla="val 112357"/>
                  <a:gd name="adj2" fmla="val 224713"/>
                  <a:gd name="adj3" fmla="val 33333"/>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63550" name="AutoShape 62"/>
              <p:cNvSpPr>
                <a:spLocks noChangeArrowheads="1"/>
              </p:cNvSpPr>
              <p:nvPr/>
            </p:nvSpPr>
            <p:spPr bwMode="auto">
              <a:xfrm rot="10800000">
                <a:off x="3535" y="1039"/>
                <a:ext cx="882" cy="157"/>
              </a:xfrm>
              <a:prstGeom prst="curvedUpArrow">
                <a:avLst>
                  <a:gd name="adj1" fmla="val 112357"/>
                  <a:gd name="adj2" fmla="val 224713"/>
                  <a:gd name="adj3" fmla="val 33333"/>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nvGrpSpPr>
            <p:cNvPr id="63491" name="Group 3"/>
            <p:cNvGrpSpPr>
              <a:grpSpLocks/>
            </p:cNvGrpSpPr>
            <p:nvPr/>
          </p:nvGrpSpPr>
          <p:grpSpPr bwMode="auto">
            <a:xfrm>
              <a:off x="1476375" y="2295525"/>
              <a:ext cx="1560513" cy="1939925"/>
              <a:chOff x="2376" y="1067"/>
              <a:chExt cx="771" cy="958"/>
            </a:xfrm>
          </p:grpSpPr>
          <p:sp>
            <p:nvSpPr>
              <p:cNvPr id="63492" name="Freeform 4"/>
              <p:cNvSpPr>
                <a:spLocks/>
              </p:cNvSpPr>
              <p:nvPr/>
            </p:nvSpPr>
            <p:spPr bwMode="auto">
              <a:xfrm>
                <a:off x="2376" y="1067"/>
                <a:ext cx="771" cy="958"/>
              </a:xfrm>
              <a:custGeom>
                <a:avLst/>
                <a:gdLst>
                  <a:gd name="T0" fmla="*/ 144 w 771"/>
                  <a:gd name="T1" fmla="*/ 429 h 958"/>
                  <a:gd name="T2" fmla="*/ 88 w 771"/>
                  <a:gd name="T3" fmla="*/ 261 h 958"/>
                  <a:gd name="T4" fmla="*/ 0 w 771"/>
                  <a:gd name="T5" fmla="*/ 117 h 958"/>
                  <a:gd name="T6" fmla="*/ 96 w 771"/>
                  <a:gd name="T7" fmla="*/ 13 h 958"/>
                  <a:gd name="T8" fmla="*/ 72 w 771"/>
                  <a:gd name="T9" fmla="*/ 149 h 958"/>
                  <a:gd name="T10" fmla="*/ 128 w 771"/>
                  <a:gd name="T11" fmla="*/ 269 h 958"/>
                  <a:gd name="T12" fmla="*/ 208 w 771"/>
                  <a:gd name="T13" fmla="*/ 349 h 958"/>
                  <a:gd name="T14" fmla="*/ 296 w 771"/>
                  <a:gd name="T15" fmla="*/ 221 h 958"/>
                  <a:gd name="T16" fmla="*/ 344 w 771"/>
                  <a:gd name="T17" fmla="*/ 117 h 958"/>
                  <a:gd name="T18" fmla="*/ 336 w 771"/>
                  <a:gd name="T19" fmla="*/ 229 h 958"/>
                  <a:gd name="T20" fmla="*/ 448 w 771"/>
                  <a:gd name="T21" fmla="*/ 245 h 958"/>
                  <a:gd name="T22" fmla="*/ 544 w 771"/>
                  <a:gd name="T23" fmla="*/ 269 h 958"/>
                  <a:gd name="T24" fmla="*/ 600 w 771"/>
                  <a:gd name="T25" fmla="*/ 173 h 958"/>
                  <a:gd name="T26" fmla="*/ 752 w 771"/>
                  <a:gd name="T27" fmla="*/ 189 h 958"/>
                  <a:gd name="T28" fmla="*/ 600 w 771"/>
                  <a:gd name="T29" fmla="*/ 261 h 958"/>
                  <a:gd name="T30" fmla="*/ 560 w 771"/>
                  <a:gd name="T31" fmla="*/ 381 h 958"/>
                  <a:gd name="T32" fmla="*/ 592 w 771"/>
                  <a:gd name="T33" fmla="*/ 573 h 958"/>
                  <a:gd name="T34" fmla="*/ 720 w 771"/>
                  <a:gd name="T35" fmla="*/ 621 h 958"/>
                  <a:gd name="T36" fmla="*/ 704 w 771"/>
                  <a:gd name="T37" fmla="*/ 709 h 958"/>
                  <a:gd name="T38" fmla="*/ 592 w 771"/>
                  <a:gd name="T39" fmla="*/ 645 h 958"/>
                  <a:gd name="T40" fmla="*/ 504 w 771"/>
                  <a:gd name="T41" fmla="*/ 653 h 958"/>
                  <a:gd name="T42" fmla="*/ 504 w 771"/>
                  <a:gd name="T43" fmla="*/ 797 h 958"/>
                  <a:gd name="T44" fmla="*/ 592 w 771"/>
                  <a:gd name="T45" fmla="*/ 893 h 958"/>
                  <a:gd name="T46" fmla="*/ 568 w 771"/>
                  <a:gd name="T47" fmla="*/ 957 h 958"/>
                  <a:gd name="T48" fmla="*/ 480 w 771"/>
                  <a:gd name="T49" fmla="*/ 917 h 958"/>
                  <a:gd name="T50" fmla="*/ 472 w 771"/>
                  <a:gd name="T51" fmla="*/ 813 h 958"/>
                  <a:gd name="T52" fmla="*/ 304 w 771"/>
                  <a:gd name="T53" fmla="*/ 749 h 958"/>
                  <a:gd name="T54" fmla="*/ 232 w 771"/>
                  <a:gd name="T55" fmla="*/ 749 h 958"/>
                  <a:gd name="T56" fmla="*/ 136 w 771"/>
                  <a:gd name="T57" fmla="*/ 917 h 958"/>
                  <a:gd name="T58" fmla="*/ 136 w 771"/>
                  <a:gd name="T59" fmla="*/ 845 h 958"/>
                  <a:gd name="T60" fmla="*/ 168 w 771"/>
                  <a:gd name="T61" fmla="*/ 741 h 958"/>
                  <a:gd name="T62" fmla="*/ 184 w 771"/>
                  <a:gd name="T63" fmla="*/ 637 h 958"/>
                  <a:gd name="T64" fmla="*/ 120 w 771"/>
                  <a:gd name="T65" fmla="*/ 629 h 958"/>
                  <a:gd name="T66" fmla="*/ 96 w 771"/>
                  <a:gd name="T67" fmla="*/ 509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71" h="958">
                    <a:moveTo>
                      <a:pt x="96" y="509"/>
                    </a:moveTo>
                    <a:cubicBezTo>
                      <a:pt x="93" y="485"/>
                      <a:pt x="139" y="456"/>
                      <a:pt x="144" y="429"/>
                    </a:cubicBezTo>
                    <a:cubicBezTo>
                      <a:pt x="149" y="402"/>
                      <a:pt x="137" y="377"/>
                      <a:pt x="128" y="349"/>
                    </a:cubicBezTo>
                    <a:cubicBezTo>
                      <a:pt x="119" y="321"/>
                      <a:pt x="105" y="286"/>
                      <a:pt x="88" y="261"/>
                    </a:cubicBezTo>
                    <a:cubicBezTo>
                      <a:pt x="71" y="236"/>
                      <a:pt x="39" y="221"/>
                      <a:pt x="24" y="197"/>
                    </a:cubicBezTo>
                    <a:cubicBezTo>
                      <a:pt x="9" y="173"/>
                      <a:pt x="0" y="146"/>
                      <a:pt x="0" y="117"/>
                    </a:cubicBezTo>
                    <a:cubicBezTo>
                      <a:pt x="0" y="88"/>
                      <a:pt x="8" y="38"/>
                      <a:pt x="24" y="21"/>
                    </a:cubicBezTo>
                    <a:cubicBezTo>
                      <a:pt x="40" y="4"/>
                      <a:pt x="85" y="0"/>
                      <a:pt x="96" y="13"/>
                    </a:cubicBezTo>
                    <a:cubicBezTo>
                      <a:pt x="107" y="26"/>
                      <a:pt x="92" y="78"/>
                      <a:pt x="88" y="101"/>
                    </a:cubicBezTo>
                    <a:cubicBezTo>
                      <a:pt x="84" y="124"/>
                      <a:pt x="69" y="133"/>
                      <a:pt x="72" y="149"/>
                    </a:cubicBezTo>
                    <a:cubicBezTo>
                      <a:pt x="75" y="165"/>
                      <a:pt x="95" y="177"/>
                      <a:pt x="104" y="197"/>
                    </a:cubicBezTo>
                    <a:cubicBezTo>
                      <a:pt x="113" y="217"/>
                      <a:pt x="117" y="248"/>
                      <a:pt x="128" y="269"/>
                    </a:cubicBezTo>
                    <a:cubicBezTo>
                      <a:pt x="139" y="290"/>
                      <a:pt x="155" y="312"/>
                      <a:pt x="168" y="325"/>
                    </a:cubicBezTo>
                    <a:cubicBezTo>
                      <a:pt x="181" y="338"/>
                      <a:pt x="199" y="353"/>
                      <a:pt x="208" y="349"/>
                    </a:cubicBezTo>
                    <a:cubicBezTo>
                      <a:pt x="217" y="345"/>
                      <a:pt x="209" y="322"/>
                      <a:pt x="224" y="301"/>
                    </a:cubicBezTo>
                    <a:cubicBezTo>
                      <a:pt x="239" y="280"/>
                      <a:pt x="287" y="245"/>
                      <a:pt x="296" y="221"/>
                    </a:cubicBezTo>
                    <a:cubicBezTo>
                      <a:pt x="305" y="197"/>
                      <a:pt x="272" y="174"/>
                      <a:pt x="280" y="157"/>
                    </a:cubicBezTo>
                    <a:cubicBezTo>
                      <a:pt x="288" y="140"/>
                      <a:pt x="336" y="113"/>
                      <a:pt x="344" y="117"/>
                    </a:cubicBezTo>
                    <a:cubicBezTo>
                      <a:pt x="352" y="121"/>
                      <a:pt x="329" y="162"/>
                      <a:pt x="328" y="181"/>
                    </a:cubicBezTo>
                    <a:cubicBezTo>
                      <a:pt x="327" y="200"/>
                      <a:pt x="324" y="222"/>
                      <a:pt x="336" y="229"/>
                    </a:cubicBezTo>
                    <a:cubicBezTo>
                      <a:pt x="348" y="236"/>
                      <a:pt x="381" y="218"/>
                      <a:pt x="400" y="221"/>
                    </a:cubicBezTo>
                    <a:cubicBezTo>
                      <a:pt x="419" y="224"/>
                      <a:pt x="437" y="229"/>
                      <a:pt x="448" y="245"/>
                    </a:cubicBezTo>
                    <a:cubicBezTo>
                      <a:pt x="459" y="261"/>
                      <a:pt x="448" y="313"/>
                      <a:pt x="464" y="317"/>
                    </a:cubicBezTo>
                    <a:cubicBezTo>
                      <a:pt x="480" y="321"/>
                      <a:pt x="527" y="286"/>
                      <a:pt x="544" y="269"/>
                    </a:cubicBezTo>
                    <a:cubicBezTo>
                      <a:pt x="561" y="252"/>
                      <a:pt x="559" y="229"/>
                      <a:pt x="568" y="213"/>
                    </a:cubicBezTo>
                    <a:cubicBezTo>
                      <a:pt x="577" y="197"/>
                      <a:pt x="585" y="180"/>
                      <a:pt x="600" y="173"/>
                    </a:cubicBezTo>
                    <a:cubicBezTo>
                      <a:pt x="615" y="166"/>
                      <a:pt x="631" y="170"/>
                      <a:pt x="656" y="173"/>
                    </a:cubicBezTo>
                    <a:cubicBezTo>
                      <a:pt x="681" y="176"/>
                      <a:pt x="749" y="181"/>
                      <a:pt x="752" y="189"/>
                    </a:cubicBezTo>
                    <a:cubicBezTo>
                      <a:pt x="755" y="197"/>
                      <a:pt x="697" y="209"/>
                      <a:pt x="672" y="221"/>
                    </a:cubicBezTo>
                    <a:cubicBezTo>
                      <a:pt x="647" y="233"/>
                      <a:pt x="617" y="242"/>
                      <a:pt x="600" y="261"/>
                    </a:cubicBezTo>
                    <a:cubicBezTo>
                      <a:pt x="583" y="280"/>
                      <a:pt x="575" y="313"/>
                      <a:pt x="568" y="333"/>
                    </a:cubicBezTo>
                    <a:cubicBezTo>
                      <a:pt x="561" y="353"/>
                      <a:pt x="555" y="354"/>
                      <a:pt x="560" y="381"/>
                    </a:cubicBezTo>
                    <a:cubicBezTo>
                      <a:pt x="565" y="408"/>
                      <a:pt x="595" y="461"/>
                      <a:pt x="600" y="493"/>
                    </a:cubicBezTo>
                    <a:cubicBezTo>
                      <a:pt x="605" y="525"/>
                      <a:pt x="587" y="553"/>
                      <a:pt x="592" y="573"/>
                    </a:cubicBezTo>
                    <a:cubicBezTo>
                      <a:pt x="597" y="593"/>
                      <a:pt x="611" y="605"/>
                      <a:pt x="632" y="613"/>
                    </a:cubicBezTo>
                    <a:cubicBezTo>
                      <a:pt x="653" y="621"/>
                      <a:pt x="697" y="606"/>
                      <a:pt x="720" y="621"/>
                    </a:cubicBezTo>
                    <a:cubicBezTo>
                      <a:pt x="743" y="636"/>
                      <a:pt x="771" y="686"/>
                      <a:pt x="768" y="701"/>
                    </a:cubicBezTo>
                    <a:cubicBezTo>
                      <a:pt x="765" y="716"/>
                      <a:pt x="724" y="718"/>
                      <a:pt x="704" y="709"/>
                    </a:cubicBezTo>
                    <a:cubicBezTo>
                      <a:pt x="684" y="700"/>
                      <a:pt x="667" y="656"/>
                      <a:pt x="648" y="645"/>
                    </a:cubicBezTo>
                    <a:cubicBezTo>
                      <a:pt x="629" y="634"/>
                      <a:pt x="609" y="652"/>
                      <a:pt x="592" y="645"/>
                    </a:cubicBezTo>
                    <a:cubicBezTo>
                      <a:pt x="575" y="638"/>
                      <a:pt x="559" y="604"/>
                      <a:pt x="544" y="605"/>
                    </a:cubicBezTo>
                    <a:cubicBezTo>
                      <a:pt x="529" y="606"/>
                      <a:pt x="519" y="637"/>
                      <a:pt x="504" y="653"/>
                    </a:cubicBezTo>
                    <a:cubicBezTo>
                      <a:pt x="489" y="669"/>
                      <a:pt x="456" y="677"/>
                      <a:pt x="456" y="701"/>
                    </a:cubicBezTo>
                    <a:cubicBezTo>
                      <a:pt x="456" y="725"/>
                      <a:pt x="493" y="765"/>
                      <a:pt x="504" y="797"/>
                    </a:cubicBezTo>
                    <a:cubicBezTo>
                      <a:pt x="515" y="829"/>
                      <a:pt x="505" y="877"/>
                      <a:pt x="520" y="893"/>
                    </a:cubicBezTo>
                    <a:cubicBezTo>
                      <a:pt x="535" y="909"/>
                      <a:pt x="576" y="886"/>
                      <a:pt x="592" y="893"/>
                    </a:cubicBezTo>
                    <a:cubicBezTo>
                      <a:pt x="608" y="900"/>
                      <a:pt x="620" y="922"/>
                      <a:pt x="616" y="933"/>
                    </a:cubicBezTo>
                    <a:cubicBezTo>
                      <a:pt x="612" y="944"/>
                      <a:pt x="584" y="956"/>
                      <a:pt x="568" y="957"/>
                    </a:cubicBezTo>
                    <a:cubicBezTo>
                      <a:pt x="552" y="958"/>
                      <a:pt x="535" y="948"/>
                      <a:pt x="520" y="941"/>
                    </a:cubicBezTo>
                    <a:cubicBezTo>
                      <a:pt x="505" y="934"/>
                      <a:pt x="487" y="929"/>
                      <a:pt x="480" y="917"/>
                    </a:cubicBezTo>
                    <a:cubicBezTo>
                      <a:pt x="473" y="905"/>
                      <a:pt x="481" y="886"/>
                      <a:pt x="480" y="869"/>
                    </a:cubicBezTo>
                    <a:cubicBezTo>
                      <a:pt x="479" y="852"/>
                      <a:pt x="483" y="834"/>
                      <a:pt x="472" y="813"/>
                    </a:cubicBezTo>
                    <a:cubicBezTo>
                      <a:pt x="461" y="792"/>
                      <a:pt x="444" y="752"/>
                      <a:pt x="416" y="741"/>
                    </a:cubicBezTo>
                    <a:cubicBezTo>
                      <a:pt x="388" y="730"/>
                      <a:pt x="328" y="756"/>
                      <a:pt x="304" y="749"/>
                    </a:cubicBezTo>
                    <a:cubicBezTo>
                      <a:pt x="280" y="742"/>
                      <a:pt x="284" y="701"/>
                      <a:pt x="272" y="701"/>
                    </a:cubicBezTo>
                    <a:cubicBezTo>
                      <a:pt x="260" y="701"/>
                      <a:pt x="239" y="724"/>
                      <a:pt x="232" y="749"/>
                    </a:cubicBezTo>
                    <a:cubicBezTo>
                      <a:pt x="225" y="774"/>
                      <a:pt x="248" y="825"/>
                      <a:pt x="232" y="853"/>
                    </a:cubicBezTo>
                    <a:cubicBezTo>
                      <a:pt x="216" y="881"/>
                      <a:pt x="160" y="908"/>
                      <a:pt x="136" y="917"/>
                    </a:cubicBezTo>
                    <a:cubicBezTo>
                      <a:pt x="112" y="926"/>
                      <a:pt x="88" y="921"/>
                      <a:pt x="88" y="909"/>
                    </a:cubicBezTo>
                    <a:cubicBezTo>
                      <a:pt x="88" y="897"/>
                      <a:pt x="123" y="862"/>
                      <a:pt x="136" y="845"/>
                    </a:cubicBezTo>
                    <a:cubicBezTo>
                      <a:pt x="149" y="828"/>
                      <a:pt x="163" y="822"/>
                      <a:pt x="168" y="805"/>
                    </a:cubicBezTo>
                    <a:cubicBezTo>
                      <a:pt x="173" y="788"/>
                      <a:pt x="159" y="764"/>
                      <a:pt x="168" y="741"/>
                    </a:cubicBezTo>
                    <a:cubicBezTo>
                      <a:pt x="177" y="718"/>
                      <a:pt x="221" y="686"/>
                      <a:pt x="224" y="669"/>
                    </a:cubicBezTo>
                    <a:cubicBezTo>
                      <a:pt x="227" y="652"/>
                      <a:pt x="208" y="638"/>
                      <a:pt x="184" y="637"/>
                    </a:cubicBezTo>
                    <a:cubicBezTo>
                      <a:pt x="160" y="636"/>
                      <a:pt x="91" y="662"/>
                      <a:pt x="80" y="661"/>
                    </a:cubicBezTo>
                    <a:cubicBezTo>
                      <a:pt x="69" y="660"/>
                      <a:pt x="107" y="644"/>
                      <a:pt x="120" y="629"/>
                    </a:cubicBezTo>
                    <a:cubicBezTo>
                      <a:pt x="133" y="614"/>
                      <a:pt x="163" y="586"/>
                      <a:pt x="160" y="573"/>
                    </a:cubicBezTo>
                    <a:cubicBezTo>
                      <a:pt x="157" y="560"/>
                      <a:pt x="99" y="533"/>
                      <a:pt x="96" y="509"/>
                    </a:cubicBezTo>
                    <a:close/>
                  </a:path>
                </a:pathLst>
              </a:custGeom>
              <a:gradFill rotWithShape="0">
                <a:gsLst>
                  <a:gs pos="0">
                    <a:srgbClr val="FF0053"/>
                  </a:gs>
                  <a:gs pos="100000">
                    <a:srgbClr val="950000"/>
                  </a:gs>
                </a:gsLst>
                <a:path path="rect">
                  <a:fillToRect l="50000" t="50000" r="50000" b="50000"/>
                </a:path>
              </a:gra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63493" name="Freeform 5"/>
              <p:cNvSpPr>
                <a:spLocks/>
              </p:cNvSpPr>
              <p:nvPr/>
            </p:nvSpPr>
            <p:spPr bwMode="auto">
              <a:xfrm rot="-1621891">
                <a:off x="2587" y="1451"/>
                <a:ext cx="348" cy="229"/>
              </a:xfrm>
              <a:custGeom>
                <a:avLst/>
                <a:gdLst>
                  <a:gd name="T0" fmla="*/ 13 w 348"/>
                  <a:gd name="T1" fmla="*/ 37 h 229"/>
                  <a:gd name="T2" fmla="*/ 61 w 348"/>
                  <a:gd name="T3" fmla="*/ 5 h 229"/>
                  <a:gd name="T4" fmla="*/ 173 w 348"/>
                  <a:gd name="T5" fmla="*/ 5 h 229"/>
                  <a:gd name="T6" fmla="*/ 277 w 348"/>
                  <a:gd name="T7" fmla="*/ 13 h 229"/>
                  <a:gd name="T8" fmla="*/ 341 w 348"/>
                  <a:gd name="T9" fmla="*/ 85 h 229"/>
                  <a:gd name="T10" fmla="*/ 317 w 348"/>
                  <a:gd name="T11" fmla="*/ 149 h 229"/>
                  <a:gd name="T12" fmla="*/ 237 w 348"/>
                  <a:gd name="T13" fmla="*/ 189 h 229"/>
                  <a:gd name="T14" fmla="*/ 189 w 348"/>
                  <a:gd name="T15" fmla="*/ 149 h 229"/>
                  <a:gd name="T16" fmla="*/ 133 w 348"/>
                  <a:gd name="T17" fmla="*/ 157 h 229"/>
                  <a:gd name="T18" fmla="*/ 85 w 348"/>
                  <a:gd name="T19" fmla="*/ 221 h 229"/>
                  <a:gd name="T20" fmla="*/ 13 w 348"/>
                  <a:gd name="T21" fmla="*/ 205 h 229"/>
                  <a:gd name="T22" fmla="*/ 5 w 348"/>
                  <a:gd name="T23" fmla="*/ 85 h 229"/>
                  <a:gd name="T24" fmla="*/ 13 w 348"/>
                  <a:gd name="T25" fmla="*/ 37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8" h="229">
                    <a:moveTo>
                      <a:pt x="13" y="37"/>
                    </a:moveTo>
                    <a:cubicBezTo>
                      <a:pt x="22" y="24"/>
                      <a:pt x="34" y="10"/>
                      <a:pt x="61" y="5"/>
                    </a:cubicBezTo>
                    <a:cubicBezTo>
                      <a:pt x="88" y="0"/>
                      <a:pt x="137" y="4"/>
                      <a:pt x="173" y="5"/>
                    </a:cubicBezTo>
                    <a:cubicBezTo>
                      <a:pt x="209" y="6"/>
                      <a:pt x="249" y="0"/>
                      <a:pt x="277" y="13"/>
                    </a:cubicBezTo>
                    <a:cubicBezTo>
                      <a:pt x="305" y="26"/>
                      <a:pt x="334" y="62"/>
                      <a:pt x="341" y="85"/>
                    </a:cubicBezTo>
                    <a:cubicBezTo>
                      <a:pt x="348" y="108"/>
                      <a:pt x="334" y="132"/>
                      <a:pt x="317" y="149"/>
                    </a:cubicBezTo>
                    <a:cubicBezTo>
                      <a:pt x="300" y="166"/>
                      <a:pt x="258" y="189"/>
                      <a:pt x="237" y="189"/>
                    </a:cubicBezTo>
                    <a:cubicBezTo>
                      <a:pt x="216" y="189"/>
                      <a:pt x="206" y="154"/>
                      <a:pt x="189" y="149"/>
                    </a:cubicBezTo>
                    <a:cubicBezTo>
                      <a:pt x="172" y="144"/>
                      <a:pt x="150" y="145"/>
                      <a:pt x="133" y="157"/>
                    </a:cubicBezTo>
                    <a:cubicBezTo>
                      <a:pt x="116" y="169"/>
                      <a:pt x="105" y="213"/>
                      <a:pt x="85" y="221"/>
                    </a:cubicBezTo>
                    <a:cubicBezTo>
                      <a:pt x="65" y="229"/>
                      <a:pt x="26" y="228"/>
                      <a:pt x="13" y="205"/>
                    </a:cubicBezTo>
                    <a:cubicBezTo>
                      <a:pt x="0" y="182"/>
                      <a:pt x="6" y="113"/>
                      <a:pt x="5" y="85"/>
                    </a:cubicBezTo>
                    <a:cubicBezTo>
                      <a:pt x="4" y="57"/>
                      <a:pt x="4" y="50"/>
                      <a:pt x="13" y="37"/>
                    </a:cubicBezTo>
                    <a:close/>
                  </a:path>
                </a:pathLst>
              </a:custGeom>
              <a:gradFill rotWithShape="0">
                <a:gsLst>
                  <a:gs pos="0">
                    <a:schemeClr val="accent1"/>
                  </a:gs>
                  <a:gs pos="100000">
                    <a:schemeClr val="accent1">
                      <a:gamma/>
                      <a:shade val="32941"/>
                      <a:invGamma/>
                    </a:schemeClr>
                  </a:gs>
                </a:gsLst>
                <a:path path="rect">
                  <a:fillToRect l="50000" t="50000" r="50000" b="50000"/>
                </a:path>
              </a:gra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nvGrpSpPr>
            <p:cNvPr id="63494" name="Group 6"/>
            <p:cNvGrpSpPr>
              <a:grpSpLocks/>
            </p:cNvGrpSpPr>
            <p:nvPr/>
          </p:nvGrpSpPr>
          <p:grpSpPr bwMode="auto">
            <a:xfrm>
              <a:off x="1230313" y="4429125"/>
              <a:ext cx="2047875" cy="1876425"/>
              <a:chOff x="1419" y="1292"/>
              <a:chExt cx="1169" cy="1071"/>
            </a:xfrm>
          </p:grpSpPr>
          <p:sp>
            <p:nvSpPr>
              <p:cNvPr id="63495" name="Freeform 7"/>
              <p:cNvSpPr>
                <a:spLocks/>
              </p:cNvSpPr>
              <p:nvPr/>
            </p:nvSpPr>
            <p:spPr bwMode="auto">
              <a:xfrm>
                <a:off x="1419" y="1292"/>
                <a:ext cx="1169" cy="1071"/>
              </a:xfrm>
              <a:custGeom>
                <a:avLst/>
                <a:gdLst>
                  <a:gd name="T0" fmla="*/ 981 w 3225"/>
                  <a:gd name="T1" fmla="*/ 404 h 3343"/>
                  <a:gd name="T2" fmla="*/ 997 w 3225"/>
                  <a:gd name="T3" fmla="*/ 572 h 3343"/>
                  <a:gd name="T4" fmla="*/ 1125 w 3225"/>
                  <a:gd name="T5" fmla="*/ 324 h 3343"/>
                  <a:gd name="T6" fmla="*/ 1229 w 3225"/>
                  <a:gd name="T7" fmla="*/ 372 h 3343"/>
                  <a:gd name="T8" fmla="*/ 1261 w 3225"/>
                  <a:gd name="T9" fmla="*/ 396 h 3343"/>
                  <a:gd name="T10" fmla="*/ 1381 w 3225"/>
                  <a:gd name="T11" fmla="*/ 220 h 3343"/>
                  <a:gd name="T12" fmla="*/ 1613 w 3225"/>
                  <a:gd name="T13" fmla="*/ 428 h 3343"/>
                  <a:gd name="T14" fmla="*/ 1693 w 3225"/>
                  <a:gd name="T15" fmla="*/ 52 h 3343"/>
                  <a:gd name="T16" fmla="*/ 1725 w 3225"/>
                  <a:gd name="T17" fmla="*/ 404 h 3343"/>
                  <a:gd name="T18" fmla="*/ 2141 w 3225"/>
                  <a:gd name="T19" fmla="*/ 140 h 3343"/>
                  <a:gd name="T20" fmla="*/ 2141 w 3225"/>
                  <a:gd name="T21" fmla="*/ 260 h 3343"/>
                  <a:gd name="T22" fmla="*/ 2253 w 3225"/>
                  <a:gd name="T23" fmla="*/ 572 h 3343"/>
                  <a:gd name="T24" fmla="*/ 2421 w 3225"/>
                  <a:gd name="T25" fmla="*/ 492 h 3343"/>
                  <a:gd name="T26" fmla="*/ 2541 w 3225"/>
                  <a:gd name="T27" fmla="*/ 780 h 3343"/>
                  <a:gd name="T28" fmla="*/ 2949 w 3225"/>
                  <a:gd name="T29" fmla="*/ 996 h 3343"/>
                  <a:gd name="T30" fmla="*/ 3029 w 3225"/>
                  <a:gd name="T31" fmla="*/ 1132 h 3343"/>
                  <a:gd name="T32" fmla="*/ 2725 w 3225"/>
                  <a:gd name="T33" fmla="*/ 732 h 3343"/>
                  <a:gd name="T34" fmla="*/ 2869 w 3225"/>
                  <a:gd name="T35" fmla="*/ 1116 h 3343"/>
                  <a:gd name="T36" fmla="*/ 2877 w 3225"/>
                  <a:gd name="T37" fmla="*/ 1212 h 3343"/>
                  <a:gd name="T38" fmla="*/ 3125 w 3225"/>
                  <a:gd name="T39" fmla="*/ 1444 h 3343"/>
                  <a:gd name="T40" fmla="*/ 2997 w 3225"/>
                  <a:gd name="T41" fmla="*/ 1668 h 3343"/>
                  <a:gd name="T42" fmla="*/ 3117 w 3225"/>
                  <a:gd name="T43" fmla="*/ 1676 h 3343"/>
                  <a:gd name="T44" fmla="*/ 3037 w 3225"/>
                  <a:gd name="T45" fmla="*/ 2044 h 3343"/>
                  <a:gd name="T46" fmla="*/ 3029 w 3225"/>
                  <a:gd name="T47" fmla="*/ 2124 h 3343"/>
                  <a:gd name="T48" fmla="*/ 2837 w 3225"/>
                  <a:gd name="T49" fmla="*/ 2380 h 3343"/>
                  <a:gd name="T50" fmla="*/ 2989 w 3225"/>
                  <a:gd name="T51" fmla="*/ 2844 h 3343"/>
                  <a:gd name="T52" fmla="*/ 2853 w 3225"/>
                  <a:gd name="T53" fmla="*/ 2476 h 3343"/>
                  <a:gd name="T54" fmla="*/ 2573 w 3225"/>
                  <a:gd name="T55" fmla="*/ 2852 h 3343"/>
                  <a:gd name="T56" fmla="*/ 2389 w 3225"/>
                  <a:gd name="T57" fmla="*/ 2868 h 3343"/>
                  <a:gd name="T58" fmla="*/ 2493 w 3225"/>
                  <a:gd name="T59" fmla="*/ 3204 h 3343"/>
                  <a:gd name="T60" fmla="*/ 2237 w 3225"/>
                  <a:gd name="T61" fmla="*/ 3028 h 3343"/>
                  <a:gd name="T62" fmla="*/ 1965 w 3225"/>
                  <a:gd name="T63" fmla="*/ 3036 h 3343"/>
                  <a:gd name="T64" fmla="*/ 1933 w 3225"/>
                  <a:gd name="T65" fmla="*/ 3044 h 3343"/>
                  <a:gd name="T66" fmla="*/ 1357 w 3225"/>
                  <a:gd name="T67" fmla="*/ 3124 h 3343"/>
                  <a:gd name="T68" fmla="*/ 1437 w 3225"/>
                  <a:gd name="T69" fmla="*/ 3044 h 3343"/>
                  <a:gd name="T70" fmla="*/ 1197 w 3225"/>
                  <a:gd name="T71" fmla="*/ 3332 h 3343"/>
                  <a:gd name="T72" fmla="*/ 1221 w 3225"/>
                  <a:gd name="T73" fmla="*/ 3012 h 3343"/>
                  <a:gd name="T74" fmla="*/ 989 w 3225"/>
                  <a:gd name="T75" fmla="*/ 3020 h 3343"/>
                  <a:gd name="T76" fmla="*/ 829 w 3225"/>
                  <a:gd name="T77" fmla="*/ 2852 h 3343"/>
                  <a:gd name="T78" fmla="*/ 573 w 3225"/>
                  <a:gd name="T79" fmla="*/ 2756 h 3343"/>
                  <a:gd name="T80" fmla="*/ 93 w 3225"/>
                  <a:gd name="T81" fmla="*/ 2644 h 3343"/>
                  <a:gd name="T82" fmla="*/ 101 w 3225"/>
                  <a:gd name="T83" fmla="*/ 2596 h 3343"/>
                  <a:gd name="T84" fmla="*/ 565 w 3225"/>
                  <a:gd name="T85" fmla="*/ 2556 h 3343"/>
                  <a:gd name="T86" fmla="*/ 325 w 3225"/>
                  <a:gd name="T87" fmla="*/ 2428 h 3343"/>
                  <a:gd name="T88" fmla="*/ 125 w 3225"/>
                  <a:gd name="T89" fmla="*/ 2156 h 3343"/>
                  <a:gd name="T90" fmla="*/ 325 w 3225"/>
                  <a:gd name="T91" fmla="*/ 2276 h 3343"/>
                  <a:gd name="T92" fmla="*/ 45 w 3225"/>
                  <a:gd name="T93" fmla="*/ 1756 h 3343"/>
                  <a:gd name="T94" fmla="*/ 221 w 3225"/>
                  <a:gd name="T95" fmla="*/ 1964 h 3343"/>
                  <a:gd name="T96" fmla="*/ 301 w 3225"/>
                  <a:gd name="T97" fmla="*/ 1388 h 3343"/>
                  <a:gd name="T98" fmla="*/ 21 w 3225"/>
                  <a:gd name="T99" fmla="*/ 1124 h 3343"/>
                  <a:gd name="T100" fmla="*/ 325 w 3225"/>
                  <a:gd name="T101" fmla="*/ 1332 h 3343"/>
                  <a:gd name="T102" fmla="*/ 301 w 3225"/>
                  <a:gd name="T103" fmla="*/ 900 h 3343"/>
                  <a:gd name="T104" fmla="*/ 461 w 3225"/>
                  <a:gd name="T105" fmla="*/ 1084 h 3343"/>
                  <a:gd name="T106" fmla="*/ 389 w 3225"/>
                  <a:gd name="T107" fmla="*/ 572 h 3343"/>
                  <a:gd name="T108" fmla="*/ 421 w 3225"/>
                  <a:gd name="T109" fmla="*/ 660 h 3343"/>
                  <a:gd name="T110" fmla="*/ 669 w 3225"/>
                  <a:gd name="T111" fmla="*/ 756 h 3343"/>
                  <a:gd name="T112" fmla="*/ 773 w 3225"/>
                  <a:gd name="T113" fmla="*/ 516 h 3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25" h="3343">
                    <a:moveTo>
                      <a:pt x="869" y="652"/>
                    </a:moveTo>
                    <a:cubicBezTo>
                      <a:pt x="881" y="633"/>
                      <a:pt x="862" y="592"/>
                      <a:pt x="869" y="564"/>
                    </a:cubicBezTo>
                    <a:cubicBezTo>
                      <a:pt x="876" y="536"/>
                      <a:pt x="898" y="511"/>
                      <a:pt x="909" y="484"/>
                    </a:cubicBezTo>
                    <a:cubicBezTo>
                      <a:pt x="920" y="457"/>
                      <a:pt x="921" y="417"/>
                      <a:pt x="933" y="404"/>
                    </a:cubicBezTo>
                    <a:cubicBezTo>
                      <a:pt x="945" y="391"/>
                      <a:pt x="978" y="395"/>
                      <a:pt x="981" y="404"/>
                    </a:cubicBezTo>
                    <a:cubicBezTo>
                      <a:pt x="984" y="413"/>
                      <a:pt x="961" y="441"/>
                      <a:pt x="949" y="460"/>
                    </a:cubicBezTo>
                    <a:cubicBezTo>
                      <a:pt x="937" y="479"/>
                      <a:pt x="916" y="498"/>
                      <a:pt x="909" y="516"/>
                    </a:cubicBezTo>
                    <a:cubicBezTo>
                      <a:pt x="902" y="534"/>
                      <a:pt x="909" y="555"/>
                      <a:pt x="909" y="572"/>
                    </a:cubicBezTo>
                    <a:cubicBezTo>
                      <a:pt x="909" y="589"/>
                      <a:pt x="894" y="620"/>
                      <a:pt x="909" y="620"/>
                    </a:cubicBezTo>
                    <a:cubicBezTo>
                      <a:pt x="924" y="620"/>
                      <a:pt x="973" y="584"/>
                      <a:pt x="997" y="572"/>
                    </a:cubicBezTo>
                    <a:cubicBezTo>
                      <a:pt x="1021" y="560"/>
                      <a:pt x="1044" y="564"/>
                      <a:pt x="1053" y="548"/>
                    </a:cubicBezTo>
                    <a:cubicBezTo>
                      <a:pt x="1062" y="532"/>
                      <a:pt x="1049" y="499"/>
                      <a:pt x="1053" y="476"/>
                    </a:cubicBezTo>
                    <a:cubicBezTo>
                      <a:pt x="1057" y="453"/>
                      <a:pt x="1073" y="437"/>
                      <a:pt x="1077" y="412"/>
                    </a:cubicBezTo>
                    <a:cubicBezTo>
                      <a:pt x="1081" y="387"/>
                      <a:pt x="1069" y="339"/>
                      <a:pt x="1077" y="324"/>
                    </a:cubicBezTo>
                    <a:cubicBezTo>
                      <a:pt x="1085" y="309"/>
                      <a:pt x="1121" y="309"/>
                      <a:pt x="1125" y="324"/>
                    </a:cubicBezTo>
                    <a:cubicBezTo>
                      <a:pt x="1129" y="339"/>
                      <a:pt x="1109" y="383"/>
                      <a:pt x="1101" y="412"/>
                    </a:cubicBezTo>
                    <a:cubicBezTo>
                      <a:pt x="1093" y="441"/>
                      <a:pt x="1064" y="487"/>
                      <a:pt x="1077" y="500"/>
                    </a:cubicBezTo>
                    <a:cubicBezTo>
                      <a:pt x="1090" y="513"/>
                      <a:pt x="1156" y="499"/>
                      <a:pt x="1181" y="492"/>
                    </a:cubicBezTo>
                    <a:cubicBezTo>
                      <a:pt x="1206" y="485"/>
                      <a:pt x="1221" y="480"/>
                      <a:pt x="1229" y="460"/>
                    </a:cubicBezTo>
                    <a:cubicBezTo>
                      <a:pt x="1237" y="440"/>
                      <a:pt x="1228" y="396"/>
                      <a:pt x="1229" y="372"/>
                    </a:cubicBezTo>
                    <a:cubicBezTo>
                      <a:pt x="1230" y="348"/>
                      <a:pt x="1226" y="340"/>
                      <a:pt x="1237" y="316"/>
                    </a:cubicBezTo>
                    <a:cubicBezTo>
                      <a:pt x="1248" y="292"/>
                      <a:pt x="1282" y="233"/>
                      <a:pt x="1293" y="228"/>
                    </a:cubicBezTo>
                    <a:cubicBezTo>
                      <a:pt x="1304" y="223"/>
                      <a:pt x="1306" y="265"/>
                      <a:pt x="1301" y="284"/>
                    </a:cubicBezTo>
                    <a:cubicBezTo>
                      <a:pt x="1296" y="303"/>
                      <a:pt x="1268" y="322"/>
                      <a:pt x="1261" y="340"/>
                    </a:cubicBezTo>
                    <a:cubicBezTo>
                      <a:pt x="1254" y="358"/>
                      <a:pt x="1260" y="379"/>
                      <a:pt x="1261" y="396"/>
                    </a:cubicBezTo>
                    <a:cubicBezTo>
                      <a:pt x="1262" y="413"/>
                      <a:pt x="1242" y="436"/>
                      <a:pt x="1269" y="444"/>
                    </a:cubicBezTo>
                    <a:cubicBezTo>
                      <a:pt x="1296" y="452"/>
                      <a:pt x="1389" y="449"/>
                      <a:pt x="1421" y="444"/>
                    </a:cubicBezTo>
                    <a:cubicBezTo>
                      <a:pt x="1453" y="439"/>
                      <a:pt x="1454" y="433"/>
                      <a:pt x="1461" y="412"/>
                    </a:cubicBezTo>
                    <a:cubicBezTo>
                      <a:pt x="1468" y="391"/>
                      <a:pt x="1474" y="348"/>
                      <a:pt x="1461" y="316"/>
                    </a:cubicBezTo>
                    <a:cubicBezTo>
                      <a:pt x="1448" y="284"/>
                      <a:pt x="1384" y="235"/>
                      <a:pt x="1381" y="220"/>
                    </a:cubicBezTo>
                    <a:cubicBezTo>
                      <a:pt x="1378" y="205"/>
                      <a:pt x="1430" y="216"/>
                      <a:pt x="1445" y="228"/>
                    </a:cubicBezTo>
                    <a:cubicBezTo>
                      <a:pt x="1460" y="240"/>
                      <a:pt x="1461" y="272"/>
                      <a:pt x="1469" y="292"/>
                    </a:cubicBezTo>
                    <a:cubicBezTo>
                      <a:pt x="1477" y="312"/>
                      <a:pt x="1489" y="331"/>
                      <a:pt x="1493" y="348"/>
                    </a:cubicBezTo>
                    <a:cubicBezTo>
                      <a:pt x="1497" y="365"/>
                      <a:pt x="1473" y="383"/>
                      <a:pt x="1493" y="396"/>
                    </a:cubicBezTo>
                    <a:cubicBezTo>
                      <a:pt x="1513" y="409"/>
                      <a:pt x="1578" y="425"/>
                      <a:pt x="1613" y="428"/>
                    </a:cubicBezTo>
                    <a:cubicBezTo>
                      <a:pt x="1648" y="431"/>
                      <a:pt x="1688" y="439"/>
                      <a:pt x="1701" y="412"/>
                    </a:cubicBezTo>
                    <a:cubicBezTo>
                      <a:pt x="1714" y="385"/>
                      <a:pt x="1709" y="329"/>
                      <a:pt x="1693" y="268"/>
                    </a:cubicBezTo>
                    <a:cubicBezTo>
                      <a:pt x="1677" y="207"/>
                      <a:pt x="1610" y="88"/>
                      <a:pt x="1605" y="44"/>
                    </a:cubicBezTo>
                    <a:cubicBezTo>
                      <a:pt x="1600" y="0"/>
                      <a:pt x="1646" y="3"/>
                      <a:pt x="1661" y="4"/>
                    </a:cubicBezTo>
                    <a:cubicBezTo>
                      <a:pt x="1676" y="5"/>
                      <a:pt x="1694" y="35"/>
                      <a:pt x="1693" y="52"/>
                    </a:cubicBezTo>
                    <a:cubicBezTo>
                      <a:pt x="1692" y="69"/>
                      <a:pt x="1650" y="88"/>
                      <a:pt x="1653" y="108"/>
                    </a:cubicBezTo>
                    <a:cubicBezTo>
                      <a:pt x="1656" y="128"/>
                      <a:pt x="1700" y="147"/>
                      <a:pt x="1709" y="172"/>
                    </a:cubicBezTo>
                    <a:cubicBezTo>
                      <a:pt x="1718" y="197"/>
                      <a:pt x="1706" y="233"/>
                      <a:pt x="1709" y="260"/>
                    </a:cubicBezTo>
                    <a:cubicBezTo>
                      <a:pt x="1712" y="287"/>
                      <a:pt x="1722" y="308"/>
                      <a:pt x="1725" y="332"/>
                    </a:cubicBezTo>
                    <a:cubicBezTo>
                      <a:pt x="1728" y="356"/>
                      <a:pt x="1706" y="388"/>
                      <a:pt x="1725" y="404"/>
                    </a:cubicBezTo>
                    <a:cubicBezTo>
                      <a:pt x="1744" y="420"/>
                      <a:pt x="1800" y="417"/>
                      <a:pt x="1837" y="428"/>
                    </a:cubicBezTo>
                    <a:cubicBezTo>
                      <a:pt x="1874" y="439"/>
                      <a:pt x="1905" y="472"/>
                      <a:pt x="1949" y="468"/>
                    </a:cubicBezTo>
                    <a:cubicBezTo>
                      <a:pt x="1993" y="464"/>
                      <a:pt x="2077" y="437"/>
                      <a:pt x="2101" y="404"/>
                    </a:cubicBezTo>
                    <a:cubicBezTo>
                      <a:pt x="2125" y="371"/>
                      <a:pt x="2086" y="312"/>
                      <a:pt x="2093" y="268"/>
                    </a:cubicBezTo>
                    <a:cubicBezTo>
                      <a:pt x="2100" y="224"/>
                      <a:pt x="2104" y="169"/>
                      <a:pt x="2141" y="140"/>
                    </a:cubicBezTo>
                    <a:cubicBezTo>
                      <a:pt x="2178" y="111"/>
                      <a:pt x="2278" y="88"/>
                      <a:pt x="2317" y="92"/>
                    </a:cubicBezTo>
                    <a:cubicBezTo>
                      <a:pt x="2356" y="96"/>
                      <a:pt x="2384" y="141"/>
                      <a:pt x="2373" y="164"/>
                    </a:cubicBezTo>
                    <a:cubicBezTo>
                      <a:pt x="2362" y="187"/>
                      <a:pt x="2288" y="221"/>
                      <a:pt x="2253" y="228"/>
                    </a:cubicBezTo>
                    <a:cubicBezTo>
                      <a:pt x="2218" y="235"/>
                      <a:pt x="2184" y="199"/>
                      <a:pt x="2165" y="204"/>
                    </a:cubicBezTo>
                    <a:cubicBezTo>
                      <a:pt x="2146" y="209"/>
                      <a:pt x="2145" y="232"/>
                      <a:pt x="2141" y="260"/>
                    </a:cubicBezTo>
                    <a:cubicBezTo>
                      <a:pt x="2137" y="288"/>
                      <a:pt x="2146" y="341"/>
                      <a:pt x="2141" y="372"/>
                    </a:cubicBezTo>
                    <a:cubicBezTo>
                      <a:pt x="2136" y="403"/>
                      <a:pt x="2118" y="423"/>
                      <a:pt x="2109" y="444"/>
                    </a:cubicBezTo>
                    <a:cubicBezTo>
                      <a:pt x="2100" y="465"/>
                      <a:pt x="2081" y="485"/>
                      <a:pt x="2085" y="500"/>
                    </a:cubicBezTo>
                    <a:cubicBezTo>
                      <a:pt x="2089" y="515"/>
                      <a:pt x="2105" y="520"/>
                      <a:pt x="2133" y="532"/>
                    </a:cubicBezTo>
                    <a:cubicBezTo>
                      <a:pt x="2161" y="544"/>
                      <a:pt x="2216" y="565"/>
                      <a:pt x="2253" y="572"/>
                    </a:cubicBezTo>
                    <a:cubicBezTo>
                      <a:pt x="2290" y="579"/>
                      <a:pt x="2330" y="593"/>
                      <a:pt x="2357" y="572"/>
                    </a:cubicBezTo>
                    <a:cubicBezTo>
                      <a:pt x="2384" y="551"/>
                      <a:pt x="2389" y="463"/>
                      <a:pt x="2413" y="444"/>
                    </a:cubicBezTo>
                    <a:cubicBezTo>
                      <a:pt x="2437" y="425"/>
                      <a:pt x="2489" y="448"/>
                      <a:pt x="2501" y="460"/>
                    </a:cubicBezTo>
                    <a:cubicBezTo>
                      <a:pt x="2513" y="472"/>
                      <a:pt x="2498" y="511"/>
                      <a:pt x="2485" y="516"/>
                    </a:cubicBezTo>
                    <a:cubicBezTo>
                      <a:pt x="2472" y="521"/>
                      <a:pt x="2434" y="488"/>
                      <a:pt x="2421" y="492"/>
                    </a:cubicBezTo>
                    <a:cubicBezTo>
                      <a:pt x="2408" y="496"/>
                      <a:pt x="2412" y="523"/>
                      <a:pt x="2405" y="540"/>
                    </a:cubicBezTo>
                    <a:cubicBezTo>
                      <a:pt x="2398" y="557"/>
                      <a:pt x="2389" y="577"/>
                      <a:pt x="2381" y="596"/>
                    </a:cubicBezTo>
                    <a:cubicBezTo>
                      <a:pt x="2373" y="615"/>
                      <a:pt x="2345" y="635"/>
                      <a:pt x="2357" y="652"/>
                    </a:cubicBezTo>
                    <a:cubicBezTo>
                      <a:pt x="2369" y="669"/>
                      <a:pt x="2422" y="679"/>
                      <a:pt x="2453" y="700"/>
                    </a:cubicBezTo>
                    <a:cubicBezTo>
                      <a:pt x="2484" y="721"/>
                      <a:pt x="2506" y="767"/>
                      <a:pt x="2541" y="780"/>
                    </a:cubicBezTo>
                    <a:cubicBezTo>
                      <a:pt x="2576" y="793"/>
                      <a:pt x="2632" y="796"/>
                      <a:pt x="2661" y="780"/>
                    </a:cubicBezTo>
                    <a:cubicBezTo>
                      <a:pt x="2690" y="764"/>
                      <a:pt x="2680" y="688"/>
                      <a:pt x="2717" y="684"/>
                    </a:cubicBezTo>
                    <a:cubicBezTo>
                      <a:pt x="2754" y="680"/>
                      <a:pt x="2848" y="733"/>
                      <a:pt x="2885" y="756"/>
                    </a:cubicBezTo>
                    <a:cubicBezTo>
                      <a:pt x="2922" y="779"/>
                      <a:pt x="2930" y="780"/>
                      <a:pt x="2941" y="820"/>
                    </a:cubicBezTo>
                    <a:cubicBezTo>
                      <a:pt x="2952" y="860"/>
                      <a:pt x="2934" y="953"/>
                      <a:pt x="2949" y="996"/>
                    </a:cubicBezTo>
                    <a:cubicBezTo>
                      <a:pt x="2964" y="1039"/>
                      <a:pt x="2996" y="1076"/>
                      <a:pt x="3029" y="1076"/>
                    </a:cubicBezTo>
                    <a:cubicBezTo>
                      <a:pt x="3062" y="1076"/>
                      <a:pt x="3128" y="999"/>
                      <a:pt x="3149" y="996"/>
                    </a:cubicBezTo>
                    <a:cubicBezTo>
                      <a:pt x="3170" y="993"/>
                      <a:pt x="3161" y="1040"/>
                      <a:pt x="3157" y="1060"/>
                    </a:cubicBezTo>
                    <a:cubicBezTo>
                      <a:pt x="3153" y="1080"/>
                      <a:pt x="3146" y="1104"/>
                      <a:pt x="3125" y="1116"/>
                    </a:cubicBezTo>
                    <a:cubicBezTo>
                      <a:pt x="3104" y="1128"/>
                      <a:pt x="3056" y="1140"/>
                      <a:pt x="3029" y="1132"/>
                    </a:cubicBezTo>
                    <a:cubicBezTo>
                      <a:pt x="3002" y="1124"/>
                      <a:pt x="2986" y="1105"/>
                      <a:pt x="2965" y="1068"/>
                    </a:cubicBezTo>
                    <a:cubicBezTo>
                      <a:pt x="2944" y="1031"/>
                      <a:pt x="2909" y="951"/>
                      <a:pt x="2901" y="908"/>
                    </a:cubicBezTo>
                    <a:cubicBezTo>
                      <a:pt x="2893" y="865"/>
                      <a:pt x="2933" y="837"/>
                      <a:pt x="2917" y="812"/>
                    </a:cubicBezTo>
                    <a:cubicBezTo>
                      <a:pt x="2901" y="787"/>
                      <a:pt x="2837" y="769"/>
                      <a:pt x="2805" y="756"/>
                    </a:cubicBezTo>
                    <a:cubicBezTo>
                      <a:pt x="2773" y="743"/>
                      <a:pt x="2746" y="720"/>
                      <a:pt x="2725" y="732"/>
                    </a:cubicBezTo>
                    <a:cubicBezTo>
                      <a:pt x="2704" y="744"/>
                      <a:pt x="2694" y="807"/>
                      <a:pt x="2677" y="828"/>
                    </a:cubicBezTo>
                    <a:cubicBezTo>
                      <a:pt x="2660" y="849"/>
                      <a:pt x="2612" y="833"/>
                      <a:pt x="2621" y="860"/>
                    </a:cubicBezTo>
                    <a:cubicBezTo>
                      <a:pt x="2630" y="887"/>
                      <a:pt x="2700" y="944"/>
                      <a:pt x="2733" y="988"/>
                    </a:cubicBezTo>
                    <a:cubicBezTo>
                      <a:pt x="2766" y="1032"/>
                      <a:pt x="2798" y="1103"/>
                      <a:pt x="2821" y="1124"/>
                    </a:cubicBezTo>
                    <a:cubicBezTo>
                      <a:pt x="2844" y="1145"/>
                      <a:pt x="2850" y="1117"/>
                      <a:pt x="2869" y="1116"/>
                    </a:cubicBezTo>
                    <a:cubicBezTo>
                      <a:pt x="2888" y="1115"/>
                      <a:pt x="2916" y="1111"/>
                      <a:pt x="2933" y="1116"/>
                    </a:cubicBezTo>
                    <a:cubicBezTo>
                      <a:pt x="2950" y="1121"/>
                      <a:pt x="2970" y="1136"/>
                      <a:pt x="2973" y="1148"/>
                    </a:cubicBezTo>
                    <a:cubicBezTo>
                      <a:pt x="2976" y="1160"/>
                      <a:pt x="2961" y="1188"/>
                      <a:pt x="2949" y="1188"/>
                    </a:cubicBezTo>
                    <a:cubicBezTo>
                      <a:pt x="2937" y="1188"/>
                      <a:pt x="2913" y="1144"/>
                      <a:pt x="2901" y="1148"/>
                    </a:cubicBezTo>
                    <a:cubicBezTo>
                      <a:pt x="2889" y="1152"/>
                      <a:pt x="2874" y="1187"/>
                      <a:pt x="2877" y="1212"/>
                    </a:cubicBezTo>
                    <a:cubicBezTo>
                      <a:pt x="2880" y="1237"/>
                      <a:pt x="2902" y="1269"/>
                      <a:pt x="2917" y="1300"/>
                    </a:cubicBezTo>
                    <a:cubicBezTo>
                      <a:pt x="2932" y="1331"/>
                      <a:pt x="2942" y="1385"/>
                      <a:pt x="2965" y="1396"/>
                    </a:cubicBezTo>
                    <a:cubicBezTo>
                      <a:pt x="2988" y="1407"/>
                      <a:pt x="3012" y="1367"/>
                      <a:pt x="3053" y="1364"/>
                    </a:cubicBezTo>
                    <a:cubicBezTo>
                      <a:pt x="3094" y="1361"/>
                      <a:pt x="3201" y="1367"/>
                      <a:pt x="3213" y="1380"/>
                    </a:cubicBezTo>
                    <a:cubicBezTo>
                      <a:pt x="3225" y="1393"/>
                      <a:pt x="3148" y="1441"/>
                      <a:pt x="3125" y="1444"/>
                    </a:cubicBezTo>
                    <a:cubicBezTo>
                      <a:pt x="3102" y="1447"/>
                      <a:pt x="3093" y="1404"/>
                      <a:pt x="3077" y="1396"/>
                    </a:cubicBezTo>
                    <a:cubicBezTo>
                      <a:pt x="3061" y="1388"/>
                      <a:pt x="3046" y="1385"/>
                      <a:pt x="3029" y="1396"/>
                    </a:cubicBezTo>
                    <a:cubicBezTo>
                      <a:pt x="3012" y="1407"/>
                      <a:pt x="2982" y="1428"/>
                      <a:pt x="2973" y="1460"/>
                    </a:cubicBezTo>
                    <a:cubicBezTo>
                      <a:pt x="2964" y="1492"/>
                      <a:pt x="2969" y="1553"/>
                      <a:pt x="2973" y="1588"/>
                    </a:cubicBezTo>
                    <a:cubicBezTo>
                      <a:pt x="2977" y="1623"/>
                      <a:pt x="2973" y="1656"/>
                      <a:pt x="2997" y="1668"/>
                    </a:cubicBezTo>
                    <a:cubicBezTo>
                      <a:pt x="3021" y="1680"/>
                      <a:pt x="3085" y="1651"/>
                      <a:pt x="3117" y="1660"/>
                    </a:cubicBezTo>
                    <a:cubicBezTo>
                      <a:pt x="3149" y="1669"/>
                      <a:pt x="3182" y="1707"/>
                      <a:pt x="3189" y="1724"/>
                    </a:cubicBezTo>
                    <a:cubicBezTo>
                      <a:pt x="3196" y="1741"/>
                      <a:pt x="3165" y="1765"/>
                      <a:pt x="3157" y="1764"/>
                    </a:cubicBezTo>
                    <a:cubicBezTo>
                      <a:pt x="3149" y="1763"/>
                      <a:pt x="3148" y="1731"/>
                      <a:pt x="3141" y="1716"/>
                    </a:cubicBezTo>
                    <a:cubicBezTo>
                      <a:pt x="3134" y="1701"/>
                      <a:pt x="3132" y="1681"/>
                      <a:pt x="3117" y="1676"/>
                    </a:cubicBezTo>
                    <a:cubicBezTo>
                      <a:pt x="3102" y="1671"/>
                      <a:pt x="3073" y="1680"/>
                      <a:pt x="3053" y="1684"/>
                    </a:cubicBezTo>
                    <a:cubicBezTo>
                      <a:pt x="3033" y="1688"/>
                      <a:pt x="3008" y="1681"/>
                      <a:pt x="2997" y="1700"/>
                    </a:cubicBezTo>
                    <a:cubicBezTo>
                      <a:pt x="2986" y="1719"/>
                      <a:pt x="2992" y="1753"/>
                      <a:pt x="2989" y="1796"/>
                    </a:cubicBezTo>
                    <a:cubicBezTo>
                      <a:pt x="2986" y="1839"/>
                      <a:pt x="2973" y="1915"/>
                      <a:pt x="2981" y="1956"/>
                    </a:cubicBezTo>
                    <a:cubicBezTo>
                      <a:pt x="2989" y="1997"/>
                      <a:pt x="3026" y="2007"/>
                      <a:pt x="3037" y="2044"/>
                    </a:cubicBezTo>
                    <a:cubicBezTo>
                      <a:pt x="3048" y="2081"/>
                      <a:pt x="3053" y="2136"/>
                      <a:pt x="3045" y="2180"/>
                    </a:cubicBezTo>
                    <a:cubicBezTo>
                      <a:pt x="3037" y="2224"/>
                      <a:pt x="3005" y="2292"/>
                      <a:pt x="2989" y="2308"/>
                    </a:cubicBezTo>
                    <a:cubicBezTo>
                      <a:pt x="2973" y="2324"/>
                      <a:pt x="2945" y="2291"/>
                      <a:pt x="2949" y="2276"/>
                    </a:cubicBezTo>
                    <a:cubicBezTo>
                      <a:pt x="2953" y="2261"/>
                      <a:pt x="3000" y="2245"/>
                      <a:pt x="3013" y="2220"/>
                    </a:cubicBezTo>
                    <a:cubicBezTo>
                      <a:pt x="3026" y="2195"/>
                      <a:pt x="3029" y="2152"/>
                      <a:pt x="3029" y="2124"/>
                    </a:cubicBezTo>
                    <a:cubicBezTo>
                      <a:pt x="3029" y="2096"/>
                      <a:pt x="3024" y="2071"/>
                      <a:pt x="3013" y="2052"/>
                    </a:cubicBezTo>
                    <a:cubicBezTo>
                      <a:pt x="3002" y="2033"/>
                      <a:pt x="2978" y="1992"/>
                      <a:pt x="2965" y="2012"/>
                    </a:cubicBezTo>
                    <a:cubicBezTo>
                      <a:pt x="2952" y="2032"/>
                      <a:pt x="2948" y="2127"/>
                      <a:pt x="2933" y="2172"/>
                    </a:cubicBezTo>
                    <a:cubicBezTo>
                      <a:pt x="2918" y="2217"/>
                      <a:pt x="2893" y="2249"/>
                      <a:pt x="2877" y="2284"/>
                    </a:cubicBezTo>
                    <a:cubicBezTo>
                      <a:pt x="2861" y="2319"/>
                      <a:pt x="2834" y="2349"/>
                      <a:pt x="2837" y="2380"/>
                    </a:cubicBezTo>
                    <a:cubicBezTo>
                      <a:pt x="2840" y="2411"/>
                      <a:pt x="2853" y="2393"/>
                      <a:pt x="2893" y="2468"/>
                    </a:cubicBezTo>
                    <a:cubicBezTo>
                      <a:pt x="2933" y="2543"/>
                      <a:pt x="3065" y="2753"/>
                      <a:pt x="3077" y="2828"/>
                    </a:cubicBezTo>
                    <a:cubicBezTo>
                      <a:pt x="3089" y="2903"/>
                      <a:pt x="2993" y="2919"/>
                      <a:pt x="2965" y="2916"/>
                    </a:cubicBezTo>
                    <a:cubicBezTo>
                      <a:pt x="2937" y="2913"/>
                      <a:pt x="2905" y="2824"/>
                      <a:pt x="2909" y="2812"/>
                    </a:cubicBezTo>
                    <a:cubicBezTo>
                      <a:pt x="2913" y="2800"/>
                      <a:pt x="2968" y="2837"/>
                      <a:pt x="2989" y="2844"/>
                    </a:cubicBezTo>
                    <a:cubicBezTo>
                      <a:pt x="3010" y="2851"/>
                      <a:pt x="3032" y="2869"/>
                      <a:pt x="3037" y="2852"/>
                    </a:cubicBezTo>
                    <a:cubicBezTo>
                      <a:pt x="3042" y="2835"/>
                      <a:pt x="3034" y="2773"/>
                      <a:pt x="3021" y="2740"/>
                    </a:cubicBezTo>
                    <a:cubicBezTo>
                      <a:pt x="3008" y="2707"/>
                      <a:pt x="2977" y="2687"/>
                      <a:pt x="2957" y="2652"/>
                    </a:cubicBezTo>
                    <a:cubicBezTo>
                      <a:pt x="2937" y="2617"/>
                      <a:pt x="2918" y="2561"/>
                      <a:pt x="2901" y="2532"/>
                    </a:cubicBezTo>
                    <a:cubicBezTo>
                      <a:pt x="2884" y="2503"/>
                      <a:pt x="2870" y="2496"/>
                      <a:pt x="2853" y="2476"/>
                    </a:cubicBezTo>
                    <a:cubicBezTo>
                      <a:pt x="2836" y="2456"/>
                      <a:pt x="2822" y="2395"/>
                      <a:pt x="2797" y="2412"/>
                    </a:cubicBezTo>
                    <a:cubicBezTo>
                      <a:pt x="2772" y="2429"/>
                      <a:pt x="2728" y="2541"/>
                      <a:pt x="2701" y="2580"/>
                    </a:cubicBezTo>
                    <a:cubicBezTo>
                      <a:pt x="2674" y="2619"/>
                      <a:pt x="2648" y="2617"/>
                      <a:pt x="2637" y="2644"/>
                    </a:cubicBezTo>
                    <a:cubicBezTo>
                      <a:pt x="2626" y="2671"/>
                      <a:pt x="2648" y="2705"/>
                      <a:pt x="2637" y="2740"/>
                    </a:cubicBezTo>
                    <a:cubicBezTo>
                      <a:pt x="2626" y="2775"/>
                      <a:pt x="2590" y="2839"/>
                      <a:pt x="2573" y="2852"/>
                    </a:cubicBezTo>
                    <a:cubicBezTo>
                      <a:pt x="2556" y="2865"/>
                      <a:pt x="2534" y="2832"/>
                      <a:pt x="2533" y="2820"/>
                    </a:cubicBezTo>
                    <a:cubicBezTo>
                      <a:pt x="2532" y="2808"/>
                      <a:pt x="2552" y="2800"/>
                      <a:pt x="2565" y="2780"/>
                    </a:cubicBezTo>
                    <a:cubicBezTo>
                      <a:pt x="2578" y="2760"/>
                      <a:pt x="2630" y="2697"/>
                      <a:pt x="2613" y="2700"/>
                    </a:cubicBezTo>
                    <a:cubicBezTo>
                      <a:pt x="2596" y="2703"/>
                      <a:pt x="2498" y="2768"/>
                      <a:pt x="2461" y="2796"/>
                    </a:cubicBezTo>
                    <a:cubicBezTo>
                      <a:pt x="2424" y="2824"/>
                      <a:pt x="2401" y="2836"/>
                      <a:pt x="2389" y="2868"/>
                    </a:cubicBezTo>
                    <a:cubicBezTo>
                      <a:pt x="2377" y="2900"/>
                      <a:pt x="2370" y="2940"/>
                      <a:pt x="2389" y="2988"/>
                    </a:cubicBezTo>
                    <a:cubicBezTo>
                      <a:pt x="2408" y="3036"/>
                      <a:pt x="2468" y="3136"/>
                      <a:pt x="2501" y="3156"/>
                    </a:cubicBezTo>
                    <a:cubicBezTo>
                      <a:pt x="2534" y="3176"/>
                      <a:pt x="2578" y="3105"/>
                      <a:pt x="2589" y="3108"/>
                    </a:cubicBezTo>
                    <a:cubicBezTo>
                      <a:pt x="2600" y="3111"/>
                      <a:pt x="2581" y="3156"/>
                      <a:pt x="2565" y="3172"/>
                    </a:cubicBezTo>
                    <a:cubicBezTo>
                      <a:pt x="2549" y="3188"/>
                      <a:pt x="2518" y="3215"/>
                      <a:pt x="2493" y="3204"/>
                    </a:cubicBezTo>
                    <a:cubicBezTo>
                      <a:pt x="2468" y="3193"/>
                      <a:pt x="2436" y="3143"/>
                      <a:pt x="2413" y="3108"/>
                    </a:cubicBezTo>
                    <a:cubicBezTo>
                      <a:pt x="2390" y="3073"/>
                      <a:pt x="2368" y="3034"/>
                      <a:pt x="2357" y="2996"/>
                    </a:cubicBezTo>
                    <a:cubicBezTo>
                      <a:pt x="2346" y="2958"/>
                      <a:pt x="2373" y="2887"/>
                      <a:pt x="2349" y="2876"/>
                    </a:cubicBezTo>
                    <a:cubicBezTo>
                      <a:pt x="2325" y="2865"/>
                      <a:pt x="2232" y="2907"/>
                      <a:pt x="2213" y="2932"/>
                    </a:cubicBezTo>
                    <a:cubicBezTo>
                      <a:pt x="2194" y="2957"/>
                      <a:pt x="2245" y="3000"/>
                      <a:pt x="2237" y="3028"/>
                    </a:cubicBezTo>
                    <a:cubicBezTo>
                      <a:pt x="2229" y="3056"/>
                      <a:pt x="2172" y="3101"/>
                      <a:pt x="2165" y="3100"/>
                    </a:cubicBezTo>
                    <a:cubicBezTo>
                      <a:pt x="2158" y="3099"/>
                      <a:pt x="2192" y="3041"/>
                      <a:pt x="2197" y="3020"/>
                    </a:cubicBezTo>
                    <a:cubicBezTo>
                      <a:pt x="2202" y="2999"/>
                      <a:pt x="2224" y="2976"/>
                      <a:pt x="2197" y="2972"/>
                    </a:cubicBezTo>
                    <a:cubicBezTo>
                      <a:pt x="2170" y="2968"/>
                      <a:pt x="2075" y="2985"/>
                      <a:pt x="2037" y="2996"/>
                    </a:cubicBezTo>
                    <a:cubicBezTo>
                      <a:pt x="1999" y="3007"/>
                      <a:pt x="1978" y="3008"/>
                      <a:pt x="1965" y="3036"/>
                    </a:cubicBezTo>
                    <a:cubicBezTo>
                      <a:pt x="1952" y="3064"/>
                      <a:pt x="1974" y="3137"/>
                      <a:pt x="1957" y="3164"/>
                    </a:cubicBezTo>
                    <a:cubicBezTo>
                      <a:pt x="1940" y="3191"/>
                      <a:pt x="1869" y="3199"/>
                      <a:pt x="1861" y="3196"/>
                    </a:cubicBezTo>
                    <a:cubicBezTo>
                      <a:pt x="1853" y="3193"/>
                      <a:pt x="1897" y="3164"/>
                      <a:pt x="1909" y="3148"/>
                    </a:cubicBezTo>
                    <a:cubicBezTo>
                      <a:pt x="1921" y="3132"/>
                      <a:pt x="1929" y="3117"/>
                      <a:pt x="1933" y="3100"/>
                    </a:cubicBezTo>
                    <a:cubicBezTo>
                      <a:pt x="1937" y="3083"/>
                      <a:pt x="1964" y="3052"/>
                      <a:pt x="1933" y="3044"/>
                    </a:cubicBezTo>
                    <a:cubicBezTo>
                      <a:pt x="1902" y="3036"/>
                      <a:pt x="1797" y="3043"/>
                      <a:pt x="1749" y="3052"/>
                    </a:cubicBezTo>
                    <a:cubicBezTo>
                      <a:pt x="1701" y="3061"/>
                      <a:pt x="1677" y="3077"/>
                      <a:pt x="1645" y="3100"/>
                    </a:cubicBezTo>
                    <a:cubicBezTo>
                      <a:pt x="1613" y="3123"/>
                      <a:pt x="1602" y="3173"/>
                      <a:pt x="1557" y="3188"/>
                    </a:cubicBezTo>
                    <a:cubicBezTo>
                      <a:pt x="1512" y="3203"/>
                      <a:pt x="1406" y="3199"/>
                      <a:pt x="1373" y="3188"/>
                    </a:cubicBezTo>
                    <a:cubicBezTo>
                      <a:pt x="1340" y="3177"/>
                      <a:pt x="1349" y="3131"/>
                      <a:pt x="1357" y="3124"/>
                    </a:cubicBezTo>
                    <a:cubicBezTo>
                      <a:pt x="1365" y="3117"/>
                      <a:pt x="1396" y="3143"/>
                      <a:pt x="1421" y="3148"/>
                    </a:cubicBezTo>
                    <a:cubicBezTo>
                      <a:pt x="1446" y="3153"/>
                      <a:pt x="1484" y="3160"/>
                      <a:pt x="1509" y="3156"/>
                    </a:cubicBezTo>
                    <a:cubicBezTo>
                      <a:pt x="1534" y="3152"/>
                      <a:pt x="1557" y="3137"/>
                      <a:pt x="1573" y="3124"/>
                    </a:cubicBezTo>
                    <a:cubicBezTo>
                      <a:pt x="1589" y="3111"/>
                      <a:pt x="1628" y="3089"/>
                      <a:pt x="1605" y="3076"/>
                    </a:cubicBezTo>
                    <a:cubicBezTo>
                      <a:pt x="1582" y="3063"/>
                      <a:pt x="1490" y="3051"/>
                      <a:pt x="1437" y="3044"/>
                    </a:cubicBezTo>
                    <a:cubicBezTo>
                      <a:pt x="1384" y="3037"/>
                      <a:pt x="1328" y="3024"/>
                      <a:pt x="1285" y="3036"/>
                    </a:cubicBezTo>
                    <a:cubicBezTo>
                      <a:pt x="1242" y="3048"/>
                      <a:pt x="1188" y="3087"/>
                      <a:pt x="1181" y="3116"/>
                    </a:cubicBezTo>
                    <a:cubicBezTo>
                      <a:pt x="1174" y="3145"/>
                      <a:pt x="1234" y="3180"/>
                      <a:pt x="1245" y="3212"/>
                    </a:cubicBezTo>
                    <a:cubicBezTo>
                      <a:pt x="1256" y="3244"/>
                      <a:pt x="1253" y="3288"/>
                      <a:pt x="1245" y="3308"/>
                    </a:cubicBezTo>
                    <a:cubicBezTo>
                      <a:pt x="1237" y="3328"/>
                      <a:pt x="1205" y="3343"/>
                      <a:pt x="1197" y="3332"/>
                    </a:cubicBezTo>
                    <a:cubicBezTo>
                      <a:pt x="1189" y="3321"/>
                      <a:pt x="1201" y="3271"/>
                      <a:pt x="1197" y="3244"/>
                    </a:cubicBezTo>
                    <a:cubicBezTo>
                      <a:pt x="1193" y="3217"/>
                      <a:pt x="1184" y="3196"/>
                      <a:pt x="1173" y="3172"/>
                    </a:cubicBezTo>
                    <a:cubicBezTo>
                      <a:pt x="1162" y="3148"/>
                      <a:pt x="1132" y="3123"/>
                      <a:pt x="1133" y="3100"/>
                    </a:cubicBezTo>
                    <a:cubicBezTo>
                      <a:pt x="1134" y="3077"/>
                      <a:pt x="1166" y="3051"/>
                      <a:pt x="1181" y="3036"/>
                    </a:cubicBezTo>
                    <a:cubicBezTo>
                      <a:pt x="1196" y="3021"/>
                      <a:pt x="1247" y="3028"/>
                      <a:pt x="1221" y="3012"/>
                    </a:cubicBezTo>
                    <a:cubicBezTo>
                      <a:pt x="1195" y="2996"/>
                      <a:pt x="1080" y="2967"/>
                      <a:pt x="1021" y="2940"/>
                    </a:cubicBezTo>
                    <a:cubicBezTo>
                      <a:pt x="962" y="2913"/>
                      <a:pt x="889" y="2857"/>
                      <a:pt x="869" y="2852"/>
                    </a:cubicBezTo>
                    <a:cubicBezTo>
                      <a:pt x="849" y="2847"/>
                      <a:pt x="896" y="2877"/>
                      <a:pt x="901" y="2908"/>
                    </a:cubicBezTo>
                    <a:cubicBezTo>
                      <a:pt x="906" y="2939"/>
                      <a:pt x="886" y="3017"/>
                      <a:pt x="901" y="3036"/>
                    </a:cubicBezTo>
                    <a:cubicBezTo>
                      <a:pt x="916" y="3055"/>
                      <a:pt x="981" y="3011"/>
                      <a:pt x="989" y="3020"/>
                    </a:cubicBezTo>
                    <a:cubicBezTo>
                      <a:pt x="997" y="3029"/>
                      <a:pt x="969" y="3087"/>
                      <a:pt x="949" y="3092"/>
                    </a:cubicBezTo>
                    <a:cubicBezTo>
                      <a:pt x="929" y="3097"/>
                      <a:pt x="885" y="3068"/>
                      <a:pt x="869" y="3052"/>
                    </a:cubicBezTo>
                    <a:cubicBezTo>
                      <a:pt x="853" y="3036"/>
                      <a:pt x="854" y="3020"/>
                      <a:pt x="853" y="2996"/>
                    </a:cubicBezTo>
                    <a:cubicBezTo>
                      <a:pt x="852" y="2972"/>
                      <a:pt x="865" y="2932"/>
                      <a:pt x="861" y="2908"/>
                    </a:cubicBezTo>
                    <a:cubicBezTo>
                      <a:pt x="857" y="2884"/>
                      <a:pt x="852" y="2880"/>
                      <a:pt x="829" y="2852"/>
                    </a:cubicBezTo>
                    <a:cubicBezTo>
                      <a:pt x="806" y="2824"/>
                      <a:pt x="756" y="2752"/>
                      <a:pt x="725" y="2740"/>
                    </a:cubicBezTo>
                    <a:cubicBezTo>
                      <a:pt x="694" y="2728"/>
                      <a:pt x="686" y="2773"/>
                      <a:pt x="645" y="2780"/>
                    </a:cubicBezTo>
                    <a:cubicBezTo>
                      <a:pt x="604" y="2787"/>
                      <a:pt x="505" y="2791"/>
                      <a:pt x="477" y="2780"/>
                    </a:cubicBezTo>
                    <a:cubicBezTo>
                      <a:pt x="449" y="2769"/>
                      <a:pt x="461" y="2720"/>
                      <a:pt x="477" y="2716"/>
                    </a:cubicBezTo>
                    <a:cubicBezTo>
                      <a:pt x="493" y="2712"/>
                      <a:pt x="548" y="2749"/>
                      <a:pt x="573" y="2756"/>
                    </a:cubicBezTo>
                    <a:cubicBezTo>
                      <a:pt x="598" y="2763"/>
                      <a:pt x="613" y="2763"/>
                      <a:pt x="629" y="2756"/>
                    </a:cubicBezTo>
                    <a:cubicBezTo>
                      <a:pt x="645" y="2749"/>
                      <a:pt x="680" y="2741"/>
                      <a:pt x="669" y="2716"/>
                    </a:cubicBezTo>
                    <a:cubicBezTo>
                      <a:pt x="658" y="2691"/>
                      <a:pt x="608" y="2620"/>
                      <a:pt x="565" y="2604"/>
                    </a:cubicBezTo>
                    <a:cubicBezTo>
                      <a:pt x="522" y="2588"/>
                      <a:pt x="492" y="2613"/>
                      <a:pt x="413" y="2620"/>
                    </a:cubicBezTo>
                    <a:cubicBezTo>
                      <a:pt x="334" y="2627"/>
                      <a:pt x="146" y="2657"/>
                      <a:pt x="93" y="2644"/>
                    </a:cubicBezTo>
                    <a:cubicBezTo>
                      <a:pt x="40" y="2631"/>
                      <a:pt x="93" y="2581"/>
                      <a:pt x="93" y="2540"/>
                    </a:cubicBezTo>
                    <a:cubicBezTo>
                      <a:pt x="93" y="2499"/>
                      <a:pt x="86" y="2411"/>
                      <a:pt x="93" y="2396"/>
                    </a:cubicBezTo>
                    <a:cubicBezTo>
                      <a:pt x="100" y="2381"/>
                      <a:pt x="126" y="2428"/>
                      <a:pt x="133" y="2452"/>
                    </a:cubicBezTo>
                    <a:cubicBezTo>
                      <a:pt x="140" y="2476"/>
                      <a:pt x="138" y="2516"/>
                      <a:pt x="133" y="2540"/>
                    </a:cubicBezTo>
                    <a:cubicBezTo>
                      <a:pt x="128" y="2564"/>
                      <a:pt x="84" y="2581"/>
                      <a:pt x="101" y="2596"/>
                    </a:cubicBezTo>
                    <a:cubicBezTo>
                      <a:pt x="118" y="2611"/>
                      <a:pt x="197" y="2627"/>
                      <a:pt x="237" y="2628"/>
                    </a:cubicBezTo>
                    <a:cubicBezTo>
                      <a:pt x="277" y="2629"/>
                      <a:pt x="308" y="2615"/>
                      <a:pt x="341" y="2604"/>
                    </a:cubicBezTo>
                    <a:cubicBezTo>
                      <a:pt x="374" y="2593"/>
                      <a:pt x="408" y="2571"/>
                      <a:pt x="437" y="2564"/>
                    </a:cubicBezTo>
                    <a:cubicBezTo>
                      <a:pt x="466" y="2557"/>
                      <a:pt x="496" y="2565"/>
                      <a:pt x="517" y="2564"/>
                    </a:cubicBezTo>
                    <a:cubicBezTo>
                      <a:pt x="538" y="2563"/>
                      <a:pt x="576" y="2576"/>
                      <a:pt x="565" y="2556"/>
                    </a:cubicBezTo>
                    <a:cubicBezTo>
                      <a:pt x="554" y="2536"/>
                      <a:pt x="482" y="2467"/>
                      <a:pt x="453" y="2444"/>
                    </a:cubicBezTo>
                    <a:cubicBezTo>
                      <a:pt x="424" y="2421"/>
                      <a:pt x="414" y="2415"/>
                      <a:pt x="389" y="2420"/>
                    </a:cubicBezTo>
                    <a:cubicBezTo>
                      <a:pt x="364" y="2425"/>
                      <a:pt x="322" y="2475"/>
                      <a:pt x="301" y="2476"/>
                    </a:cubicBezTo>
                    <a:cubicBezTo>
                      <a:pt x="280" y="2477"/>
                      <a:pt x="257" y="2436"/>
                      <a:pt x="261" y="2428"/>
                    </a:cubicBezTo>
                    <a:cubicBezTo>
                      <a:pt x="265" y="2420"/>
                      <a:pt x="308" y="2433"/>
                      <a:pt x="325" y="2428"/>
                    </a:cubicBezTo>
                    <a:cubicBezTo>
                      <a:pt x="342" y="2423"/>
                      <a:pt x="353" y="2408"/>
                      <a:pt x="365" y="2396"/>
                    </a:cubicBezTo>
                    <a:cubicBezTo>
                      <a:pt x="377" y="2384"/>
                      <a:pt x="398" y="2373"/>
                      <a:pt x="397" y="2356"/>
                    </a:cubicBezTo>
                    <a:cubicBezTo>
                      <a:pt x="396" y="2339"/>
                      <a:pt x="392" y="2305"/>
                      <a:pt x="357" y="2292"/>
                    </a:cubicBezTo>
                    <a:cubicBezTo>
                      <a:pt x="322" y="2279"/>
                      <a:pt x="228" y="2299"/>
                      <a:pt x="189" y="2276"/>
                    </a:cubicBezTo>
                    <a:cubicBezTo>
                      <a:pt x="150" y="2253"/>
                      <a:pt x="133" y="2184"/>
                      <a:pt x="125" y="2156"/>
                    </a:cubicBezTo>
                    <a:cubicBezTo>
                      <a:pt x="117" y="2128"/>
                      <a:pt x="132" y="2104"/>
                      <a:pt x="141" y="2108"/>
                    </a:cubicBezTo>
                    <a:cubicBezTo>
                      <a:pt x="150" y="2112"/>
                      <a:pt x="173" y="2156"/>
                      <a:pt x="181" y="2180"/>
                    </a:cubicBezTo>
                    <a:cubicBezTo>
                      <a:pt x="189" y="2204"/>
                      <a:pt x="178" y="2235"/>
                      <a:pt x="189" y="2252"/>
                    </a:cubicBezTo>
                    <a:cubicBezTo>
                      <a:pt x="200" y="2269"/>
                      <a:pt x="222" y="2280"/>
                      <a:pt x="245" y="2284"/>
                    </a:cubicBezTo>
                    <a:cubicBezTo>
                      <a:pt x="268" y="2288"/>
                      <a:pt x="309" y="2289"/>
                      <a:pt x="325" y="2276"/>
                    </a:cubicBezTo>
                    <a:cubicBezTo>
                      <a:pt x="341" y="2263"/>
                      <a:pt x="348" y="2237"/>
                      <a:pt x="341" y="2204"/>
                    </a:cubicBezTo>
                    <a:cubicBezTo>
                      <a:pt x="334" y="2171"/>
                      <a:pt x="305" y="2112"/>
                      <a:pt x="285" y="2076"/>
                    </a:cubicBezTo>
                    <a:cubicBezTo>
                      <a:pt x="265" y="2040"/>
                      <a:pt x="242" y="2005"/>
                      <a:pt x="221" y="1988"/>
                    </a:cubicBezTo>
                    <a:cubicBezTo>
                      <a:pt x="200" y="1971"/>
                      <a:pt x="186" y="2011"/>
                      <a:pt x="157" y="1972"/>
                    </a:cubicBezTo>
                    <a:cubicBezTo>
                      <a:pt x="128" y="1933"/>
                      <a:pt x="56" y="1820"/>
                      <a:pt x="45" y="1756"/>
                    </a:cubicBezTo>
                    <a:cubicBezTo>
                      <a:pt x="34" y="1692"/>
                      <a:pt x="85" y="1599"/>
                      <a:pt x="93" y="1588"/>
                    </a:cubicBezTo>
                    <a:cubicBezTo>
                      <a:pt x="101" y="1577"/>
                      <a:pt x="93" y="1659"/>
                      <a:pt x="93" y="1692"/>
                    </a:cubicBezTo>
                    <a:cubicBezTo>
                      <a:pt x="93" y="1725"/>
                      <a:pt x="82" y="1753"/>
                      <a:pt x="93" y="1788"/>
                    </a:cubicBezTo>
                    <a:cubicBezTo>
                      <a:pt x="104" y="1823"/>
                      <a:pt x="136" y="1871"/>
                      <a:pt x="157" y="1900"/>
                    </a:cubicBezTo>
                    <a:cubicBezTo>
                      <a:pt x="178" y="1929"/>
                      <a:pt x="202" y="1961"/>
                      <a:pt x="221" y="1964"/>
                    </a:cubicBezTo>
                    <a:cubicBezTo>
                      <a:pt x="240" y="1967"/>
                      <a:pt x="266" y="1952"/>
                      <a:pt x="269" y="1916"/>
                    </a:cubicBezTo>
                    <a:cubicBezTo>
                      <a:pt x="272" y="1880"/>
                      <a:pt x="248" y="1815"/>
                      <a:pt x="237" y="1748"/>
                    </a:cubicBezTo>
                    <a:cubicBezTo>
                      <a:pt x="226" y="1681"/>
                      <a:pt x="200" y="1563"/>
                      <a:pt x="205" y="1516"/>
                    </a:cubicBezTo>
                    <a:cubicBezTo>
                      <a:pt x="210" y="1469"/>
                      <a:pt x="253" y="1489"/>
                      <a:pt x="269" y="1468"/>
                    </a:cubicBezTo>
                    <a:cubicBezTo>
                      <a:pt x="285" y="1447"/>
                      <a:pt x="313" y="1433"/>
                      <a:pt x="301" y="1388"/>
                    </a:cubicBezTo>
                    <a:cubicBezTo>
                      <a:pt x="289" y="1343"/>
                      <a:pt x="230" y="1240"/>
                      <a:pt x="197" y="1196"/>
                    </a:cubicBezTo>
                    <a:cubicBezTo>
                      <a:pt x="164" y="1152"/>
                      <a:pt x="117" y="1125"/>
                      <a:pt x="101" y="1124"/>
                    </a:cubicBezTo>
                    <a:cubicBezTo>
                      <a:pt x="85" y="1123"/>
                      <a:pt x="116" y="1177"/>
                      <a:pt x="101" y="1188"/>
                    </a:cubicBezTo>
                    <a:cubicBezTo>
                      <a:pt x="86" y="1199"/>
                      <a:pt x="26" y="1199"/>
                      <a:pt x="13" y="1188"/>
                    </a:cubicBezTo>
                    <a:cubicBezTo>
                      <a:pt x="0" y="1177"/>
                      <a:pt x="10" y="1143"/>
                      <a:pt x="21" y="1124"/>
                    </a:cubicBezTo>
                    <a:cubicBezTo>
                      <a:pt x="32" y="1105"/>
                      <a:pt x="58" y="1081"/>
                      <a:pt x="77" y="1076"/>
                    </a:cubicBezTo>
                    <a:cubicBezTo>
                      <a:pt x="96" y="1071"/>
                      <a:pt x="109" y="1073"/>
                      <a:pt x="133" y="1092"/>
                    </a:cubicBezTo>
                    <a:cubicBezTo>
                      <a:pt x="157" y="1111"/>
                      <a:pt x="196" y="1161"/>
                      <a:pt x="221" y="1188"/>
                    </a:cubicBezTo>
                    <a:cubicBezTo>
                      <a:pt x="246" y="1215"/>
                      <a:pt x="268" y="1228"/>
                      <a:pt x="285" y="1252"/>
                    </a:cubicBezTo>
                    <a:cubicBezTo>
                      <a:pt x="302" y="1276"/>
                      <a:pt x="309" y="1343"/>
                      <a:pt x="325" y="1332"/>
                    </a:cubicBezTo>
                    <a:cubicBezTo>
                      <a:pt x="341" y="1321"/>
                      <a:pt x="365" y="1223"/>
                      <a:pt x="381" y="1188"/>
                    </a:cubicBezTo>
                    <a:cubicBezTo>
                      <a:pt x="397" y="1153"/>
                      <a:pt x="426" y="1153"/>
                      <a:pt x="421" y="1124"/>
                    </a:cubicBezTo>
                    <a:cubicBezTo>
                      <a:pt x="416" y="1095"/>
                      <a:pt x="376" y="1037"/>
                      <a:pt x="349" y="1012"/>
                    </a:cubicBezTo>
                    <a:cubicBezTo>
                      <a:pt x="322" y="987"/>
                      <a:pt x="269" y="991"/>
                      <a:pt x="261" y="972"/>
                    </a:cubicBezTo>
                    <a:cubicBezTo>
                      <a:pt x="253" y="953"/>
                      <a:pt x="282" y="912"/>
                      <a:pt x="301" y="900"/>
                    </a:cubicBezTo>
                    <a:cubicBezTo>
                      <a:pt x="320" y="888"/>
                      <a:pt x="366" y="893"/>
                      <a:pt x="373" y="900"/>
                    </a:cubicBezTo>
                    <a:cubicBezTo>
                      <a:pt x="380" y="907"/>
                      <a:pt x="345" y="925"/>
                      <a:pt x="341" y="940"/>
                    </a:cubicBezTo>
                    <a:cubicBezTo>
                      <a:pt x="337" y="955"/>
                      <a:pt x="337" y="968"/>
                      <a:pt x="349" y="988"/>
                    </a:cubicBezTo>
                    <a:cubicBezTo>
                      <a:pt x="361" y="1008"/>
                      <a:pt x="394" y="1044"/>
                      <a:pt x="413" y="1060"/>
                    </a:cubicBezTo>
                    <a:cubicBezTo>
                      <a:pt x="432" y="1076"/>
                      <a:pt x="442" y="1103"/>
                      <a:pt x="461" y="1084"/>
                    </a:cubicBezTo>
                    <a:cubicBezTo>
                      <a:pt x="480" y="1065"/>
                      <a:pt x="517" y="989"/>
                      <a:pt x="525" y="948"/>
                    </a:cubicBezTo>
                    <a:cubicBezTo>
                      <a:pt x="533" y="907"/>
                      <a:pt x="522" y="869"/>
                      <a:pt x="509" y="836"/>
                    </a:cubicBezTo>
                    <a:cubicBezTo>
                      <a:pt x="496" y="803"/>
                      <a:pt x="466" y="780"/>
                      <a:pt x="445" y="748"/>
                    </a:cubicBezTo>
                    <a:cubicBezTo>
                      <a:pt x="424" y="716"/>
                      <a:pt x="390" y="673"/>
                      <a:pt x="381" y="644"/>
                    </a:cubicBezTo>
                    <a:cubicBezTo>
                      <a:pt x="372" y="615"/>
                      <a:pt x="373" y="593"/>
                      <a:pt x="389" y="572"/>
                    </a:cubicBezTo>
                    <a:cubicBezTo>
                      <a:pt x="405" y="551"/>
                      <a:pt x="442" y="512"/>
                      <a:pt x="477" y="516"/>
                    </a:cubicBezTo>
                    <a:cubicBezTo>
                      <a:pt x="512" y="520"/>
                      <a:pt x="596" y="592"/>
                      <a:pt x="597" y="596"/>
                    </a:cubicBezTo>
                    <a:cubicBezTo>
                      <a:pt x="598" y="600"/>
                      <a:pt x="513" y="543"/>
                      <a:pt x="485" y="540"/>
                    </a:cubicBezTo>
                    <a:cubicBezTo>
                      <a:pt x="457" y="537"/>
                      <a:pt x="440" y="560"/>
                      <a:pt x="429" y="580"/>
                    </a:cubicBezTo>
                    <a:cubicBezTo>
                      <a:pt x="418" y="600"/>
                      <a:pt x="412" y="636"/>
                      <a:pt x="421" y="660"/>
                    </a:cubicBezTo>
                    <a:cubicBezTo>
                      <a:pt x="430" y="684"/>
                      <a:pt x="465" y="696"/>
                      <a:pt x="485" y="724"/>
                    </a:cubicBezTo>
                    <a:cubicBezTo>
                      <a:pt x="505" y="752"/>
                      <a:pt x="532" y="796"/>
                      <a:pt x="541" y="828"/>
                    </a:cubicBezTo>
                    <a:cubicBezTo>
                      <a:pt x="550" y="860"/>
                      <a:pt x="524" y="912"/>
                      <a:pt x="541" y="916"/>
                    </a:cubicBezTo>
                    <a:cubicBezTo>
                      <a:pt x="558" y="920"/>
                      <a:pt x="624" y="879"/>
                      <a:pt x="645" y="852"/>
                    </a:cubicBezTo>
                    <a:cubicBezTo>
                      <a:pt x="666" y="825"/>
                      <a:pt x="673" y="793"/>
                      <a:pt x="669" y="756"/>
                    </a:cubicBezTo>
                    <a:cubicBezTo>
                      <a:pt x="665" y="719"/>
                      <a:pt x="616" y="624"/>
                      <a:pt x="621" y="628"/>
                    </a:cubicBezTo>
                    <a:cubicBezTo>
                      <a:pt x="626" y="632"/>
                      <a:pt x="678" y="760"/>
                      <a:pt x="701" y="780"/>
                    </a:cubicBezTo>
                    <a:cubicBezTo>
                      <a:pt x="724" y="800"/>
                      <a:pt x="745" y="768"/>
                      <a:pt x="757" y="748"/>
                    </a:cubicBezTo>
                    <a:cubicBezTo>
                      <a:pt x="769" y="728"/>
                      <a:pt x="770" y="699"/>
                      <a:pt x="773" y="660"/>
                    </a:cubicBezTo>
                    <a:cubicBezTo>
                      <a:pt x="776" y="621"/>
                      <a:pt x="762" y="540"/>
                      <a:pt x="773" y="516"/>
                    </a:cubicBezTo>
                    <a:cubicBezTo>
                      <a:pt x="784" y="492"/>
                      <a:pt x="836" y="503"/>
                      <a:pt x="837" y="516"/>
                    </a:cubicBezTo>
                    <a:cubicBezTo>
                      <a:pt x="838" y="529"/>
                      <a:pt x="788" y="569"/>
                      <a:pt x="781" y="596"/>
                    </a:cubicBezTo>
                    <a:cubicBezTo>
                      <a:pt x="774" y="623"/>
                      <a:pt x="784" y="665"/>
                      <a:pt x="797" y="676"/>
                    </a:cubicBezTo>
                    <a:cubicBezTo>
                      <a:pt x="810" y="687"/>
                      <a:pt x="857" y="671"/>
                      <a:pt x="869" y="652"/>
                    </a:cubicBezTo>
                    <a:close/>
                  </a:path>
                </a:pathLst>
              </a:custGeom>
              <a:gradFill rotWithShape="0">
                <a:gsLst>
                  <a:gs pos="0">
                    <a:schemeClr val="accent1"/>
                  </a:gs>
                  <a:gs pos="100000">
                    <a:schemeClr val="accent1">
                      <a:gamma/>
                      <a:shade val="46275"/>
                      <a:invGamma/>
                    </a:schemeClr>
                  </a:gs>
                </a:gsLst>
                <a:path path="rect">
                  <a:fillToRect l="50000" t="50000" r="50000" b="50000"/>
                </a:path>
              </a:gra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63496" name="Oval 8"/>
              <p:cNvSpPr>
                <a:spLocks noChangeArrowheads="1"/>
              </p:cNvSpPr>
              <p:nvPr/>
            </p:nvSpPr>
            <p:spPr bwMode="auto">
              <a:xfrm>
                <a:off x="1720" y="1552"/>
                <a:ext cx="80" cy="64"/>
              </a:xfrm>
              <a:prstGeom prst="ellipse">
                <a:avLst/>
              </a:prstGeom>
              <a:solidFill>
                <a:schemeClr val="bg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63497" name="Oval 9"/>
              <p:cNvSpPr>
                <a:spLocks noChangeArrowheads="1"/>
              </p:cNvSpPr>
              <p:nvPr/>
            </p:nvSpPr>
            <p:spPr bwMode="auto">
              <a:xfrm>
                <a:off x="1816" y="1648"/>
                <a:ext cx="80" cy="64"/>
              </a:xfrm>
              <a:prstGeom prst="ellipse">
                <a:avLst/>
              </a:prstGeom>
              <a:solidFill>
                <a:schemeClr val="bg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63498" name="Oval 10"/>
              <p:cNvSpPr>
                <a:spLocks noChangeArrowheads="1"/>
              </p:cNvSpPr>
              <p:nvPr/>
            </p:nvSpPr>
            <p:spPr bwMode="auto">
              <a:xfrm>
                <a:off x="2088" y="1568"/>
                <a:ext cx="80" cy="64"/>
              </a:xfrm>
              <a:prstGeom prst="ellipse">
                <a:avLst/>
              </a:prstGeom>
              <a:solidFill>
                <a:schemeClr val="bg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63499" name="Oval 11"/>
              <p:cNvSpPr>
                <a:spLocks noChangeArrowheads="1"/>
              </p:cNvSpPr>
              <p:nvPr/>
            </p:nvSpPr>
            <p:spPr bwMode="auto">
              <a:xfrm>
                <a:off x="2248" y="1560"/>
                <a:ext cx="80" cy="64"/>
              </a:xfrm>
              <a:prstGeom prst="ellipse">
                <a:avLst/>
              </a:prstGeom>
              <a:solidFill>
                <a:schemeClr val="bg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63500" name="Oval 12"/>
              <p:cNvSpPr>
                <a:spLocks noChangeArrowheads="1"/>
              </p:cNvSpPr>
              <p:nvPr/>
            </p:nvSpPr>
            <p:spPr bwMode="auto">
              <a:xfrm>
                <a:off x="1608" y="1744"/>
                <a:ext cx="80" cy="64"/>
              </a:xfrm>
              <a:prstGeom prst="ellipse">
                <a:avLst/>
              </a:prstGeom>
              <a:solidFill>
                <a:schemeClr val="bg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63501" name="Oval 13"/>
              <p:cNvSpPr>
                <a:spLocks noChangeArrowheads="1"/>
              </p:cNvSpPr>
              <p:nvPr/>
            </p:nvSpPr>
            <p:spPr bwMode="auto">
              <a:xfrm>
                <a:off x="1856" y="1512"/>
                <a:ext cx="80" cy="64"/>
              </a:xfrm>
              <a:prstGeom prst="ellipse">
                <a:avLst/>
              </a:prstGeom>
              <a:solidFill>
                <a:schemeClr val="bg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63502" name="Oval 14"/>
              <p:cNvSpPr>
                <a:spLocks noChangeArrowheads="1"/>
              </p:cNvSpPr>
              <p:nvPr/>
            </p:nvSpPr>
            <p:spPr bwMode="auto">
              <a:xfrm>
                <a:off x="1744" y="1696"/>
                <a:ext cx="672" cy="536"/>
              </a:xfrm>
              <a:prstGeom prst="ellipse">
                <a:avLst/>
              </a:prstGeom>
              <a:gradFill rotWithShape="0">
                <a:gsLst>
                  <a:gs pos="0">
                    <a:schemeClr val="tx2"/>
                  </a:gs>
                  <a:gs pos="100000">
                    <a:schemeClr val="tx1"/>
                  </a:gs>
                </a:gsLst>
                <a:path path="shape">
                  <a:fillToRect l="50000" t="50000" r="50000" b="50000"/>
                </a:path>
              </a:gra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63503" name="Oval 15"/>
              <p:cNvSpPr>
                <a:spLocks noChangeArrowheads="1"/>
              </p:cNvSpPr>
              <p:nvPr/>
            </p:nvSpPr>
            <p:spPr bwMode="auto">
              <a:xfrm rot="-5400000">
                <a:off x="1584" y="1880"/>
                <a:ext cx="104" cy="160"/>
              </a:xfrm>
              <a:prstGeom prst="ellipse">
                <a:avLst/>
              </a:prstGeom>
              <a:solidFill>
                <a:srgbClr val="B9F3FF"/>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63504" name="Oval 16"/>
              <p:cNvSpPr>
                <a:spLocks noChangeArrowheads="1"/>
              </p:cNvSpPr>
              <p:nvPr/>
            </p:nvSpPr>
            <p:spPr bwMode="auto">
              <a:xfrm>
                <a:off x="1960" y="1504"/>
                <a:ext cx="104" cy="160"/>
              </a:xfrm>
              <a:prstGeom prst="ellipse">
                <a:avLst/>
              </a:prstGeom>
              <a:solidFill>
                <a:srgbClr val="B9F3FF"/>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63505" name="Oval 17"/>
              <p:cNvSpPr>
                <a:spLocks noChangeArrowheads="1"/>
              </p:cNvSpPr>
              <p:nvPr/>
            </p:nvSpPr>
            <p:spPr bwMode="auto">
              <a:xfrm>
                <a:off x="2336" y="1648"/>
                <a:ext cx="104" cy="160"/>
              </a:xfrm>
              <a:prstGeom prst="ellipse">
                <a:avLst/>
              </a:prstGeom>
              <a:solidFill>
                <a:srgbClr val="B9F3FF"/>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sp>
          <p:nvSpPr>
            <p:cNvPr id="63506" name="Text Box 18"/>
            <p:cNvSpPr txBox="1">
              <a:spLocks noChangeArrowheads="1"/>
            </p:cNvSpPr>
            <p:nvPr/>
          </p:nvSpPr>
          <p:spPr bwMode="auto">
            <a:xfrm>
              <a:off x="625475" y="3079750"/>
              <a:ext cx="806204" cy="553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100" b="1"/>
                <a:t>DCs</a:t>
              </a:r>
            </a:p>
          </p:txBody>
        </p:sp>
        <p:sp>
          <p:nvSpPr>
            <p:cNvPr id="63507" name="Text Box 19"/>
            <p:cNvSpPr txBox="1">
              <a:spLocks noChangeArrowheads="1"/>
            </p:cNvSpPr>
            <p:nvPr/>
          </p:nvSpPr>
          <p:spPr bwMode="auto">
            <a:xfrm>
              <a:off x="261938" y="5160963"/>
              <a:ext cx="891697" cy="553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100" b="1"/>
                <a:t>M</a:t>
              </a:r>
              <a:r>
                <a:rPr lang="en-US" sz="2100" b="1">
                  <a:latin typeface="Symbol" charset="0"/>
                </a:rPr>
                <a:t>f</a:t>
              </a:r>
              <a:r>
                <a:rPr lang="en-US" sz="2100" b="1"/>
                <a:t>s</a:t>
              </a:r>
            </a:p>
          </p:txBody>
        </p:sp>
        <p:grpSp>
          <p:nvGrpSpPr>
            <p:cNvPr id="63545" name="Group 57"/>
            <p:cNvGrpSpPr>
              <a:grpSpLocks/>
            </p:cNvGrpSpPr>
            <p:nvPr/>
          </p:nvGrpSpPr>
          <p:grpSpPr bwMode="auto">
            <a:xfrm>
              <a:off x="744539" y="1452563"/>
              <a:ext cx="2916238" cy="3821112"/>
              <a:chOff x="469" y="915"/>
              <a:chExt cx="1837" cy="2407"/>
            </a:xfrm>
          </p:grpSpPr>
          <p:sp>
            <p:nvSpPr>
              <p:cNvPr id="63508" name="Text Box 20"/>
              <p:cNvSpPr txBox="1">
                <a:spLocks noChangeArrowheads="1"/>
              </p:cNvSpPr>
              <p:nvPr/>
            </p:nvSpPr>
            <p:spPr bwMode="auto">
              <a:xfrm>
                <a:off x="469" y="915"/>
                <a:ext cx="1768" cy="4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1350" dirty="0"/>
                  <a:t>Antigen presenting cells</a:t>
                </a:r>
              </a:p>
              <a:p>
                <a:pPr algn="ctr"/>
                <a:r>
                  <a:rPr lang="en-US" sz="1350" dirty="0"/>
                  <a:t>encounter microorganisms </a:t>
                </a:r>
              </a:p>
            </p:txBody>
          </p:sp>
          <p:sp>
            <p:nvSpPr>
              <p:cNvPr id="63509" name="AutoShape 21"/>
              <p:cNvSpPr>
                <a:spLocks noChangeArrowheads="1"/>
              </p:cNvSpPr>
              <p:nvPr/>
            </p:nvSpPr>
            <p:spPr bwMode="auto">
              <a:xfrm>
                <a:off x="2162" y="1667"/>
                <a:ext cx="144" cy="146"/>
              </a:xfrm>
              <a:prstGeom prst="sun">
                <a:avLst>
                  <a:gd name="adj" fmla="val 25000"/>
                </a:avLst>
              </a:prstGeom>
              <a:solidFill>
                <a:srgbClr val="FF00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63510" name="AutoShape 22"/>
              <p:cNvSpPr>
                <a:spLocks noChangeArrowheads="1"/>
              </p:cNvSpPr>
              <p:nvPr/>
            </p:nvSpPr>
            <p:spPr bwMode="auto">
              <a:xfrm>
                <a:off x="2096" y="3176"/>
                <a:ext cx="144" cy="146"/>
              </a:xfrm>
              <a:prstGeom prst="sun">
                <a:avLst>
                  <a:gd name="adj" fmla="val 25000"/>
                </a:avLst>
              </a:prstGeom>
              <a:solidFill>
                <a:srgbClr val="FF00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63511" name="AutoShape 23"/>
              <p:cNvSpPr>
                <a:spLocks noChangeArrowheads="1"/>
              </p:cNvSpPr>
              <p:nvPr/>
            </p:nvSpPr>
            <p:spPr bwMode="auto">
              <a:xfrm>
                <a:off x="1843" y="1800"/>
                <a:ext cx="144" cy="146"/>
              </a:xfrm>
              <a:prstGeom prst="sun">
                <a:avLst>
                  <a:gd name="adj" fmla="val 25000"/>
                </a:avLst>
              </a:prstGeom>
              <a:solidFill>
                <a:srgbClr val="FF00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63512" name="AutoShape 24"/>
              <p:cNvSpPr>
                <a:spLocks noChangeArrowheads="1"/>
              </p:cNvSpPr>
              <p:nvPr/>
            </p:nvSpPr>
            <p:spPr bwMode="auto">
              <a:xfrm>
                <a:off x="1667" y="2636"/>
                <a:ext cx="144" cy="146"/>
              </a:xfrm>
              <a:prstGeom prst="sun">
                <a:avLst>
                  <a:gd name="adj" fmla="val 25000"/>
                </a:avLst>
              </a:prstGeom>
              <a:solidFill>
                <a:srgbClr val="FF00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63513" name="AutoShape 25"/>
              <p:cNvSpPr>
                <a:spLocks noChangeArrowheads="1"/>
              </p:cNvSpPr>
              <p:nvPr/>
            </p:nvSpPr>
            <p:spPr bwMode="auto">
              <a:xfrm>
                <a:off x="1832" y="2443"/>
                <a:ext cx="144" cy="146"/>
              </a:xfrm>
              <a:prstGeom prst="sun">
                <a:avLst>
                  <a:gd name="adj" fmla="val 25000"/>
                </a:avLst>
              </a:prstGeom>
              <a:solidFill>
                <a:srgbClr val="FF00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63514" name="AutoShape 26"/>
              <p:cNvSpPr>
                <a:spLocks noChangeArrowheads="1"/>
              </p:cNvSpPr>
              <p:nvPr/>
            </p:nvSpPr>
            <p:spPr bwMode="auto">
              <a:xfrm>
                <a:off x="1859" y="2828"/>
                <a:ext cx="144" cy="146"/>
              </a:xfrm>
              <a:prstGeom prst="sun">
                <a:avLst>
                  <a:gd name="adj" fmla="val 25000"/>
                </a:avLst>
              </a:prstGeom>
              <a:solidFill>
                <a:srgbClr val="FF00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63515" name="AutoShape 27"/>
              <p:cNvSpPr>
                <a:spLocks noChangeArrowheads="1"/>
              </p:cNvSpPr>
              <p:nvPr/>
            </p:nvSpPr>
            <p:spPr bwMode="auto">
              <a:xfrm>
                <a:off x="1963" y="2874"/>
                <a:ext cx="144" cy="146"/>
              </a:xfrm>
              <a:prstGeom prst="sun">
                <a:avLst>
                  <a:gd name="adj" fmla="val 25000"/>
                </a:avLst>
              </a:prstGeom>
              <a:solidFill>
                <a:srgbClr val="FF00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63516" name="AutoShape 28"/>
              <p:cNvSpPr>
                <a:spLocks noChangeArrowheads="1"/>
              </p:cNvSpPr>
              <p:nvPr/>
            </p:nvSpPr>
            <p:spPr bwMode="auto">
              <a:xfrm>
                <a:off x="2059" y="2970"/>
                <a:ext cx="144" cy="146"/>
              </a:xfrm>
              <a:prstGeom prst="sun">
                <a:avLst>
                  <a:gd name="adj" fmla="val 25000"/>
                </a:avLst>
              </a:prstGeom>
              <a:solidFill>
                <a:srgbClr val="FF00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63517" name="AutoShape 29"/>
              <p:cNvSpPr>
                <a:spLocks noChangeArrowheads="1"/>
              </p:cNvSpPr>
              <p:nvPr/>
            </p:nvSpPr>
            <p:spPr bwMode="auto">
              <a:xfrm>
                <a:off x="2037" y="1933"/>
                <a:ext cx="144" cy="146"/>
              </a:xfrm>
              <a:prstGeom prst="sun">
                <a:avLst>
                  <a:gd name="adj" fmla="val 25000"/>
                </a:avLst>
              </a:prstGeom>
              <a:solidFill>
                <a:srgbClr val="FF00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63518" name="AutoShape 30"/>
              <p:cNvSpPr>
                <a:spLocks noChangeArrowheads="1"/>
              </p:cNvSpPr>
              <p:nvPr/>
            </p:nvSpPr>
            <p:spPr bwMode="auto">
              <a:xfrm>
                <a:off x="1928" y="1621"/>
                <a:ext cx="144" cy="146"/>
              </a:xfrm>
              <a:prstGeom prst="sun">
                <a:avLst>
                  <a:gd name="adj" fmla="val 25000"/>
                </a:avLst>
              </a:prstGeom>
              <a:solidFill>
                <a:srgbClr val="FF00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63519" name="AutoShape 31"/>
              <p:cNvSpPr>
                <a:spLocks noChangeArrowheads="1"/>
              </p:cNvSpPr>
              <p:nvPr/>
            </p:nvSpPr>
            <p:spPr bwMode="auto">
              <a:xfrm>
                <a:off x="2024" y="1717"/>
                <a:ext cx="144" cy="146"/>
              </a:xfrm>
              <a:prstGeom prst="sun">
                <a:avLst>
                  <a:gd name="adj" fmla="val 25000"/>
                </a:avLst>
              </a:prstGeom>
              <a:solidFill>
                <a:srgbClr val="FF00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grpSp>
          <p:nvGrpSpPr>
            <p:cNvPr id="63546" name="Group 58"/>
            <p:cNvGrpSpPr>
              <a:grpSpLocks/>
            </p:cNvGrpSpPr>
            <p:nvPr/>
          </p:nvGrpSpPr>
          <p:grpSpPr bwMode="auto">
            <a:xfrm>
              <a:off x="3776666" y="2343150"/>
              <a:ext cx="2122489" cy="1898650"/>
              <a:chOff x="2379" y="1476"/>
              <a:chExt cx="1337" cy="1196"/>
            </a:xfrm>
          </p:grpSpPr>
          <p:sp>
            <p:nvSpPr>
              <p:cNvPr id="63520" name="Rectangle 32"/>
              <p:cNvSpPr>
                <a:spLocks noChangeArrowheads="1"/>
              </p:cNvSpPr>
              <p:nvPr/>
            </p:nvSpPr>
            <p:spPr bwMode="auto">
              <a:xfrm>
                <a:off x="2379" y="1476"/>
                <a:ext cx="980" cy="4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1350"/>
                  <a:t>Phagocytosed</a:t>
                </a:r>
              </a:p>
              <a:p>
                <a:pPr algn="ctr"/>
                <a:r>
                  <a:rPr lang="en-US" sz="1350"/>
                  <a:t>Degraded</a:t>
                </a:r>
              </a:p>
            </p:txBody>
          </p:sp>
          <p:sp>
            <p:nvSpPr>
              <p:cNvPr id="63521" name="AutoShape 33"/>
              <p:cNvSpPr>
                <a:spLocks noChangeArrowheads="1"/>
              </p:cNvSpPr>
              <p:nvPr/>
            </p:nvSpPr>
            <p:spPr bwMode="auto">
              <a:xfrm>
                <a:off x="2697" y="1949"/>
                <a:ext cx="145" cy="723"/>
              </a:xfrm>
              <a:prstGeom prst="downArrow">
                <a:avLst>
                  <a:gd name="adj1" fmla="val 50000"/>
                  <a:gd name="adj2" fmla="val 124655"/>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63522" name="Rectangle 34"/>
              <p:cNvSpPr>
                <a:spLocks noChangeArrowheads="1"/>
              </p:cNvSpPr>
              <p:nvPr/>
            </p:nvSpPr>
            <p:spPr bwMode="auto">
              <a:xfrm>
                <a:off x="2887" y="1996"/>
                <a:ext cx="829" cy="6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350"/>
                  <a:t>Innate</a:t>
                </a:r>
              </a:p>
              <a:p>
                <a:r>
                  <a:rPr lang="en-US" sz="1350"/>
                  <a:t>Immune</a:t>
                </a:r>
              </a:p>
              <a:p>
                <a:r>
                  <a:rPr lang="en-US" sz="1350"/>
                  <a:t>recognition</a:t>
                </a:r>
              </a:p>
            </p:txBody>
          </p:sp>
        </p:grpSp>
        <p:sp>
          <p:nvSpPr>
            <p:cNvPr id="63523" name="Rectangle 35"/>
            <p:cNvSpPr>
              <a:spLocks noChangeArrowheads="1"/>
            </p:cNvSpPr>
            <p:nvPr/>
          </p:nvSpPr>
          <p:spPr bwMode="auto">
            <a:xfrm>
              <a:off x="3886199" y="4383088"/>
              <a:ext cx="1067985" cy="4001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350"/>
                <a:t>Cytokine</a:t>
              </a:r>
            </a:p>
          </p:txBody>
        </p:sp>
        <p:sp>
          <p:nvSpPr>
            <p:cNvPr id="63524" name="Rectangle 36"/>
            <p:cNvSpPr>
              <a:spLocks noChangeArrowheads="1"/>
            </p:cNvSpPr>
            <p:nvPr/>
          </p:nvSpPr>
          <p:spPr bwMode="auto">
            <a:xfrm>
              <a:off x="3895725" y="4806950"/>
              <a:ext cx="1308479" cy="4001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350"/>
                <a:t>Chemokine</a:t>
              </a:r>
            </a:p>
          </p:txBody>
        </p:sp>
        <p:sp>
          <p:nvSpPr>
            <p:cNvPr id="63525" name="Rectangle 37"/>
            <p:cNvSpPr>
              <a:spLocks noChangeArrowheads="1"/>
            </p:cNvSpPr>
            <p:nvPr/>
          </p:nvSpPr>
          <p:spPr bwMode="auto">
            <a:xfrm>
              <a:off x="3895725" y="5235575"/>
              <a:ext cx="2636448" cy="4001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350"/>
                <a:t>Co-stimulatory molecules</a:t>
              </a:r>
            </a:p>
          </p:txBody>
        </p:sp>
        <p:grpSp>
          <p:nvGrpSpPr>
            <p:cNvPr id="63538" name="Group 50"/>
            <p:cNvGrpSpPr>
              <a:grpSpLocks/>
            </p:cNvGrpSpPr>
            <p:nvPr/>
          </p:nvGrpSpPr>
          <p:grpSpPr bwMode="auto">
            <a:xfrm>
              <a:off x="6710363" y="1582738"/>
              <a:ext cx="909637" cy="909637"/>
              <a:chOff x="4695" y="997"/>
              <a:chExt cx="573" cy="573"/>
            </a:xfrm>
          </p:grpSpPr>
          <p:grpSp>
            <p:nvGrpSpPr>
              <p:cNvPr id="63530" name="Group 42"/>
              <p:cNvGrpSpPr>
                <a:grpSpLocks/>
              </p:cNvGrpSpPr>
              <p:nvPr/>
            </p:nvGrpSpPr>
            <p:grpSpPr bwMode="auto">
              <a:xfrm>
                <a:off x="4695" y="997"/>
                <a:ext cx="573" cy="573"/>
                <a:chOff x="1550" y="3356"/>
                <a:chExt cx="557" cy="557"/>
              </a:xfrm>
            </p:grpSpPr>
            <p:grpSp>
              <p:nvGrpSpPr>
                <p:cNvPr id="63531" name="Group 43"/>
                <p:cNvGrpSpPr>
                  <a:grpSpLocks/>
                </p:cNvGrpSpPr>
                <p:nvPr/>
              </p:nvGrpSpPr>
              <p:grpSpPr bwMode="auto">
                <a:xfrm>
                  <a:off x="1550" y="3356"/>
                  <a:ext cx="557" cy="557"/>
                  <a:chOff x="2669" y="1691"/>
                  <a:chExt cx="742" cy="742"/>
                </a:xfrm>
              </p:grpSpPr>
              <p:sp>
                <p:nvSpPr>
                  <p:cNvPr id="63532" name="Oval 44"/>
                  <p:cNvSpPr>
                    <a:spLocks noChangeArrowheads="1"/>
                  </p:cNvSpPr>
                  <p:nvPr/>
                </p:nvSpPr>
                <p:spPr bwMode="auto">
                  <a:xfrm>
                    <a:off x="2669" y="1691"/>
                    <a:ext cx="742" cy="742"/>
                  </a:xfrm>
                  <a:prstGeom prst="ellipse">
                    <a:avLst/>
                  </a:prstGeom>
                  <a:gradFill rotWithShape="0">
                    <a:gsLst>
                      <a:gs pos="0">
                        <a:srgbClr val="F4DD13"/>
                      </a:gs>
                      <a:gs pos="100000">
                        <a:srgbClr val="F4DD13">
                          <a:gamma/>
                          <a:shade val="80392"/>
                          <a:invGamma/>
                        </a:srgbClr>
                      </a:gs>
                    </a:gsLst>
                    <a:path path="shape">
                      <a:fillToRect l="50000" t="50000" r="50000" b="50000"/>
                    </a:path>
                  </a:gra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63533" name="Oval 45"/>
                  <p:cNvSpPr>
                    <a:spLocks noChangeArrowheads="1"/>
                  </p:cNvSpPr>
                  <p:nvPr/>
                </p:nvSpPr>
                <p:spPr bwMode="auto">
                  <a:xfrm>
                    <a:off x="2764" y="2009"/>
                    <a:ext cx="540" cy="371"/>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sp>
              <p:nvSpPr>
                <p:cNvPr id="63534" name="Text Box 46"/>
                <p:cNvSpPr txBox="1">
                  <a:spLocks noChangeArrowheads="1"/>
                </p:cNvSpPr>
                <p:nvPr/>
              </p:nvSpPr>
              <p:spPr bwMode="auto">
                <a:xfrm>
                  <a:off x="1641" y="3630"/>
                  <a:ext cx="151" cy="2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endParaRPr lang="en-US" sz="1350" b="1">
                    <a:solidFill>
                      <a:schemeClr val="bg1"/>
                    </a:solidFill>
                    <a:latin typeface="Helvetica" charset="0"/>
                  </a:endParaRPr>
                </a:p>
              </p:txBody>
            </p:sp>
          </p:grpSp>
          <p:sp>
            <p:nvSpPr>
              <p:cNvPr id="63535" name="Text Box 47"/>
              <p:cNvSpPr txBox="1">
                <a:spLocks noChangeArrowheads="1"/>
              </p:cNvSpPr>
              <p:nvPr/>
            </p:nvSpPr>
            <p:spPr bwMode="auto">
              <a:xfrm>
                <a:off x="4841" y="1249"/>
                <a:ext cx="358" cy="2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500" b="1">
                    <a:solidFill>
                      <a:schemeClr val="bg1"/>
                    </a:solidFill>
                    <a:latin typeface="Helvetica Neue" charset="0"/>
                    <a:ea typeface="Helvetica Neue" charset="0"/>
                    <a:cs typeface="Helvetica Neue" charset="0"/>
                  </a:rPr>
                  <a:t>ET</a:t>
                </a:r>
              </a:p>
            </p:txBody>
          </p:sp>
        </p:grpSp>
        <p:grpSp>
          <p:nvGrpSpPr>
            <p:cNvPr id="63547" name="Group 59"/>
            <p:cNvGrpSpPr>
              <a:grpSpLocks/>
            </p:cNvGrpSpPr>
            <p:nvPr/>
          </p:nvGrpSpPr>
          <p:grpSpPr bwMode="auto">
            <a:xfrm>
              <a:off x="6249989" y="2625725"/>
              <a:ext cx="2170113" cy="2197100"/>
              <a:chOff x="3937" y="1654"/>
              <a:chExt cx="1367" cy="1384"/>
            </a:xfrm>
          </p:grpSpPr>
          <p:grpSp>
            <p:nvGrpSpPr>
              <p:cNvPr id="63526" name="Group 38"/>
              <p:cNvGrpSpPr>
                <a:grpSpLocks/>
              </p:cNvGrpSpPr>
              <p:nvPr/>
            </p:nvGrpSpPr>
            <p:grpSpPr bwMode="auto">
              <a:xfrm>
                <a:off x="4741" y="2497"/>
                <a:ext cx="563" cy="541"/>
                <a:chOff x="1574" y="2508"/>
                <a:chExt cx="580" cy="557"/>
              </a:xfrm>
            </p:grpSpPr>
            <p:sp>
              <p:nvSpPr>
                <p:cNvPr id="63527" name="Oval 39"/>
                <p:cNvSpPr>
                  <a:spLocks noChangeArrowheads="1"/>
                </p:cNvSpPr>
                <p:nvPr/>
              </p:nvSpPr>
              <p:spPr bwMode="auto">
                <a:xfrm>
                  <a:off x="1574" y="2508"/>
                  <a:ext cx="557" cy="557"/>
                </a:xfrm>
                <a:prstGeom prst="ellipse">
                  <a:avLst/>
                </a:prstGeom>
                <a:gradFill rotWithShape="0">
                  <a:gsLst>
                    <a:gs pos="0">
                      <a:schemeClr val="bg1">
                        <a:gamma/>
                        <a:shade val="46275"/>
                        <a:invGamma/>
                      </a:schemeClr>
                    </a:gs>
                    <a:gs pos="100000">
                      <a:schemeClr val="bg1"/>
                    </a:gs>
                  </a:gsLst>
                  <a:path path="shape">
                    <a:fillToRect l="50000" t="50000" r="50000" b="50000"/>
                  </a:path>
                </a:gra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63528" name="Oval 40"/>
                <p:cNvSpPr>
                  <a:spLocks noChangeArrowheads="1"/>
                </p:cNvSpPr>
                <p:nvPr/>
              </p:nvSpPr>
              <p:spPr bwMode="auto">
                <a:xfrm>
                  <a:off x="1645" y="2747"/>
                  <a:ext cx="406" cy="278"/>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63529" name="Text Box 41"/>
                <p:cNvSpPr txBox="1">
                  <a:spLocks noChangeArrowheads="1"/>
                </p:cNvSpPr>
                <p:nvPr/>
              </p:nvSpPr>
              <p:spPr bwMode="auto">
                <a:xfrm>
                  <a:off x="1617" y="2788"/>
                  <a:ext cx="537" cy="2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a:solidFill>
                        <a:schemeClr val="bg1"/>
                      </a:solidFill>
                      <a:latin typeface="Helvetica" charset="0"/>
                    </a:rPr>
                    <a:t>naïve </a:t>
                  </a:r>
                </a:p>
              </p:txBody>
            </p:sp>
          </p:grpSp>
          <p:sp>
            <p:nvSpPr>
              <p:cNvPr id="63536" name="AutoShape 48"/>
              <p:cNvSpPr>
                <a:spLocks noChangeArrowheads="1"/>
              </p:cNvSpPr>
              <p:nvPr/>
            </p:nvSpPr>
            <p:spPr bwMode="auto">
              <a:xfrm flipV="1">
                <a:off x="4890" y="1654"/>
                <a:ext cx="145" cy="723"/>
              </a:xfrm>
              <a:prstGeom prst="downArrow">
                <a:avLst>
                  <a:gd name="adj1" fmla="val 50000"/>
                  <a:gd name="adj2" fmla="val 124655"/>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63537" name="Rectangle 49"/>
              <p:cNvSpPr>
                <a:spLocks noChangeArrowheads="1"/>
              </p:cNvSpPr>
              <p:nvPr/>
            </p:nvSpPr>
            <p:spPr bwMode="auto">
              <a:xfrm>
                <a:off x="3937" y="1926"/>
                <a:ext cx="902" cy="2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350"/>
                  <a:t>Differentiate</a:t>
                </a:r>
              </a:p>
            </p:txBody>
          </p:sp>
        </p:grpSp>
        <p:grpSp>
          <p:nvGrpSpPr>
            <p:cNvPr id="63549" name="Group 61"/>
            <p:cNvGrpSpPr>
              <a:grpSpLocks/>
            </p:cNvGrpSpPr>
            <p:nvPr/>
          </p:nvGrpSpPr>
          <p:grpSpPr bwMode="auto">
            <a:xfrm>
              <a:off x="7667625" y="1568450"/>
              <a:ext cx="1411288" cy="919163"/>
              <a:chOff x="4830" y="988"/>
              <a:chExt cx="889" cy="579"/>
            </a:xfrm>
          </p:grpSpPr>
          <p:grpSp>
            <p:nvGrpSpPr>
              <p:cNvPr id="63548" name="Group 60"/>
              <p:cNvGrpSpPr>
                <a:grpSpLocks/>
              </p:cNvGrpSpPr>
              <p:nvPr/>
            </p:nvGrpSpPr>
            <p:grpSpPr bwMode="auto">
              <a:xfrm>
                <a:off x="5142" y="988"/>
                <a:ext cx="577" cy="577"/>
                <a:chOff x="5142" y="988"/>
                <a:chExt cx="577" cy="577"/>
              </a:xfrm>
            </p:grpSpPr>
            <p:grpSp>
              <p:nvGrpSpPr>
                <p:cNvPr id="63540" name="Group 52"/>
                <p:cNvGrpSpPr>
                  <a:grpSpLocks/>
                </p:cNvGrpSpPr>
                <p:nvPr/>
              </p:nvGrpSpPr>
              <p:grpSpPr bwMode="auto">
                <a:xfrm>
                  <a:off x="5142" y="988"/>
                  <a:ext cx="577" cy="577"/>
                  <a:chOff x="3386" y="2451"/>
                  <a:chExt cx="926" cy="926"/>
                </a:xfrm>
              </p:grpSpPr>
              <p:sp>
                <p:nvSpPr>
                  <p:cNvPr id="63541" name="Oval 53"/>
                  <p:cNvSpPr>
                    <a:spLocks noChangeArrowheads="1"/>
                  </p:cNvSpPr>
                  <p:nvPr/>
                </p:nvSpPr>
                <p:spPr bwMode="auto">
                  <a:xfrm>
                    <a:off x="3386" y="2451"/>
                    <a:ext cx="926" cy="926"/>
                  </a:xfrm>
                  <a:prstGeom prst="ellipse">
                    <a:avLst/>
                  </a:prstGeom>
                  <a:gradFill rotWithShape="0">
                    <a:gsLst>
                      <a:gs pos="0">
                        <a:srgbClr val="2577FF"/>
                      </a:gs>
                      <a:gs pos="100000">
                        <a:srgbClr val="2577FF">
                          <a:gamma/>
                          <a:shade val="78431"/>
                          <a:invGamma/>
                        </a:srgbClr>
                      </a:gs>
                    </a:gsLst>
                    <a:path path="shape">
                      <a:fillToRect l="50000" t="50000" r="50000" b="50000"/>
                    </a:path>
                  </a:gra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63542" name="Oval 54"/>
                  <p:cNvSpPr>
                    <a:spLocks noChangeArrowheads="1"/>
                  </p:cNvSpPr>
                  <p:nvPr/>
                </p:nvSpPr>
                <p:spPr bwMode="auto">
                  <a:xfrm>
                    <a:off x="3508" y="2838"/>
                    <a:ext cx="673" cy="462"/>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grpSp>
            <p:sp>
              <p:nvSpPr>
                <p:cNvPr id="63543" name="Text Box 55"/>
                <p:cNvSpPr txBox="1">
                  <a:spLocks noChangeArrowheads="1"/>
                </p:cNvSpPr>
                <p:nvPr/>
              </p:nvSpPr>
              <p:spPr bwMode="auto">
                <a:xfrm>
                  <a:off x="5220" y="1242"/>
                  <a:ext cx="430" cy="2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350" b="1" dirty="0" err="1">
                      <a:solidFill>
                        <a:schemeClr val="bg1"/>
                      </a:solidFill>
                      <a:latin typeface="Helvetica" charset="0"/>
                    </a:rPr>
                    <a:t>Reg</a:t>
                  </a:r>
                  <a:endParaRPr lang="en-US" sz="1350" b="1" dirty="0">
                    <a:solidFill>
                      <a:schemeClr val="bg1"/>
                    </a:solidFill>
                    <a:latin typeface="Helvetica" charset="0"/>
                  </a:endParaRPr>
                </a:p>
              </p:txBody>
            </p:sp>
          </p:grpSp>
          <p:sp>
            <p:nvSpPr>
              <p:cNvPr id="63544" name="Rectangle 56"/>
              <p:cNvSpPr>
                <a:spLocks noChangeArrowheads="1"/>
              </p:cNvSpPr>
              <p:nvPr/>
            </p:nvSpPr>
            <p:spPr bwMode="auto">
              <a:xfrm>
                <a:off x="4830" y="1315"/>
                <a:ext cx="283" cy="2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350"/>
                  <a:t>or</a:t>
                </a:r>
              </a:p>
            </p:txBody>
          </p:sp>
        </p:grpSp>
      </p:grpSp>
    </p:spTree>
    <p:extLst>
      <p:ext uri="{BB962C8B-B14F-4D97-AF65-F5344CB8AC3E}">
        <p14:creationId xmlns:p14="http://schemas.microsoft.com/office/powerpoint/2010/main" val="2167100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4"/>
          <p:cNvSpPr>
            <a:spLocks noGrp="1" noChangeArrowheads="1"/>
          </p:cNvSpPr>
          <p:nvPr>
            <p:ph type="title"/>
          </p:nvPr>
        </p:nvSpPr>
        <p:spPr>
          <a:xfrm>
            <a:off x="1207295" y="484096"/>
            <a:ext cx="6527006" cy="677466"/>
          </a:xfrm>
        </p:spPr>
        <p:txBody>
          <a:bodyPr>
            <a:normAutofit/>
          </a:bodyPr>
          <a:lstStyle/>
          <a:p>
            <a:pPr algn="ctr"/>
            <a:r>
              <a:rPr lang="en-US" sz="4000">
                <a:latin typeface="Helvetica Neue" charset="0"/>
                <a:ea typeface="Helvetica Neue" charset="0"/>
                <a:cs typeface="Helvetica Neue" charset="0"/>
              </a:rPr>
              <a:t>Th cell differentiation</a:t>
            </a:r>
          </a:p>
        </p:txBody>
      </p:sp>
      <p:grpSp>
        <p:nvGrpSpPr>
          <p:cNvPr id="12339" name="Group 51"/>
          <p:cNvGrpSpPr>
            <a:grpSpLocks/>
          </p:cNvGrpSpPr>
          <p:nvPr/>
        </p:nvGrpSpPr>
        <p:grpSpPr bwMode="auto">
          <a:xfrm>
            <a:off x="1296592" y="1621633"/>
            <a:ext cx="6262688" cy="4285059"/>
            <a:chOff x="129" y="642"/>
            <a:chExt cx="5260" cy="3599"/>
          </a:xfrm>
        </p:grpSpPr>
        <p:sp>
          <p:nvSpPr>
            <p:cNvPr id="12290" name="AutoShape 2"/>
            <p:cNvSpPr>
              <a:spLocks noChangeArrowheads="1"/>
            </p:cNvSpPr>
            <p:nvPr/>
          </p:nvSpPr>
          <p:spPr bwMode="auto">
            <a:xfrm>
              <a:off x="968" y="2627"/>
              <a:ext cx="276" cy="71"/>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2291" name="AutoShape 3"/>
            <p:cNvSpPr>
              <a:spLocks noChangeArrowheads="1"/>
            </p:cNvSpPr>
            <p:nvPr/>
          </p:nvSpPr>
          <p:spPr bwMode="auto">
            <a:xfrm>
              <a:off x="998" y="2495"/>
              <a:ext cx="276" cy="71"/>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2293" name="Oval 5"/>
            <p:cNvSpPr>
              <a:spLocks noChangeArrowheads="1"/>
            </p:cNvSpPr>
            <p:nvPr/>
          </p:nvSpPr>
          <p:spPr bwMode="auto">
            <a:xfrm>
              <a:off x="144" y="2112"/>
              <a:ext cx="1008" cy="1008"/>
            </a:xfrm>
            <a:prstGeom prst="ellipse">
              <a:avLst/>
            </a:prstGeom>
            <a:gradFill rotWithShape="0">
              <a:gsLst>
                <a:gs pos="0">
                  <a:schemeClr val="accent2"/>
                </a:gs>
                <a:gs pos="100000">
                  <a:schemeClr val="accent2">
                    <a:gamma/>
                    <a:shade val="59608"/>
                    <a:invGamma/>
                  </a:schemeClr>
                </a:gs>
              </a:gsLst>
              <a:path path="shape">
                <a:fillToRect l="50000" t="50000" r="50000" b="50000"/>
              </a:path>
            </a:gra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2294" name="Oval 6"/>
            <p:cNvSpPr>
              <a:spLocks noChangeArrowheads="1"/>
            </p:cNvSpPr>
            <p:nvPr/>
          </p:nvSpPr>
          <p:spPr bwMode="auto">
            <a:xfrm>
              <a:off x="258" y="2583"/>
              <a:ext cx="733" cy="504"/>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2295" name="Text Box 7"/>
            <p:cNvSpPr txBox="1">
              <a:spLocks noChangeArrowheads="1"/>
            </p:cNvSpPr>
            <p:nvPr/>
          </p:nvSpPr>
          <p:spPr bwMode="auto">
            <a:xfrm>
              <a:off x="129" y="3118"/>
              <a:ext cx="1121" cy="5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b="1"/>
                <a:t>Naïve CD4+ </a:t>
              </a:r>
            </a:p>
            <a:p>
              <a:pPr algn="ctr"/>
              <a:r>
                <a:rPr lang="en-US" b="1"/>
                <a:t>T cells</a:t>
              </a:r>
            </a:p>
          </p:txBody>
        </p:sp>
        <p:sp>
          <p:nvSpPr>
            <p:cNvPr id="12296" name="Text Box 8"/>
            <p:cNvSpPr txBox="1">
              <a:spLocks noChangeArrowheads="1"/>
            </p:cNvSpPr>
            <p:nvPr/>
          </p:nvSpPr>
          <p:spPr bwMode="auto">
            <a:xfrm>
              <a:off x="855" y="1982"/>
              <a:ext cx="382" cy="2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350" b="1"/>
                <a:t>TCR</a:t>
              </a:r>
            </a:p>
          </p:txBody>
        </p:sp>
        <p:sp>
          <p:nvSpPr>
            <p:cNvPr id="12297" name="Text Box 9"/>
            <p:cNvSpPr txBox="1">
              <a:spLocks noChangeArrowheads="1"/>
            </p:cNvSpPr>
            <p:nvPr/>
          </p:nvSpPr>
          <p:spPr bwMode="auto">
            <a:xfrm>
              <a:off x="978" y="2789"/>
              <a:ext cx="471" cy="2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350" b="1"/>
                <a:t>CD28</a:t>
              </a:r>
            </a:p>
          </p:txBody>
        </p:sp>
        <p:grpSp>
          <p:nvGrpSpPr>
            <p:cNvPr id="12298" name="Group 10"/>
            <p:cNvGrpSpPr>
              <a:grpSpLocks/>
            </p:cNvGrpSpPr>
            <p:nvPr/>
          </p:nvGrpSpPr>
          <p:grpSpPr bwMode="auto">
            <a:xfrm>
              <a:off x="1122" y="1456"/>
              <a:ext cx="1437" cy="1681"/>
              <a:chOff x="1122" y="1456"/>
              <a:chExt cx="1437" cy="1681"/>
            </a:xfrm>
          </p:grpSpPr>
          <p:sp>
            <p:nvSpPr>
              <p:cNvPr id="12299" name="AutoShape 11"/>
              <p:cNvSpPr>
                <a:spLocks noChangeArrowheads="1"/>
              </p:cNvSpPr>
              <p:nvPr/>
            </p:nvSpPr>
            <p:spPr bwMode="auto">
              <a:xfrm>
                <a:off x="1268" y="2630"/>
                <a:ext cx="276" cy="71"/>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2300" name="AutoShape 12"/>
              <p:cNvSpPr>
                <a:spLocks noChangeArrowheads="1"/>
              </p:cNvSpPr>
              <p:nvPr/>
            </p:nvSpPr>
            <p:spPr bwMode="auto">
              <a:xfrm>
                <a:off x="1289" y="2498"/>
                <a:ext cx="276" cy="71"/>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2301" name="AutoShape 13"/>
              <p:cNvSpPr>
                <a:spLocks noChangeArrowheads="1"/>
              </p:cNvSpPr>
              <p:nvPr/>
            </p:nvSpPr>
            <p:spPr bwMode="auto">
              <a:xfrm>
                <a:off x="1395" y="1707"/>
                <a:ext cx="1164" cy="1262"/>
              </a:xfrm>
              <a:prstGeom prst="irregularSeal2">
                <a:avLst/>
              </a:prstGeom>
              <a:gradFill rotWithShape="0">
                <a:gsLst>
                  <a:gs pos="0">
                    <a:srgbClr val="E330D2"/>
                  </a:gs>
                  <a:gs pos="100000">
                    <a:srgbClr val="E330D2">
                      <a:gamma/>
                      <a:shade val="46275"/>
                      <a:invGamma/>
                    </a:srgbClr>
                  </a:gs>
                </a:gsLst>
                <a:path path="shape">
                  <a:fillToRect l="50000" t="50000" r="50000" b="50000"/>
                </a:path>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2302" name="Oval 14"/>
              <p:cNvSpPr>
                <a:spLocks noChangeArrowheads="1"/>
              </p:cNvSpPr>
              <p:nvPr/>
            </p:nvSpPr>
            <p:spPr bwMode="auto">
              <a:xfrm>
                <a:off x="1741" y="2198"/>
                <a:ext cx="448" cy="380"/>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2303" name="Rectangle 15"/>
              <p:cNvSpPr>
                <a:spLocks noChangeArrowheads="1"/>
              </p:cNvSpPr>
              <p:nvPr/>
            </p:nvSpPr>
            <p:spPr bwMode="auto">
              <a:xfrm>
                <a:off x="1565" y="1456"/>
                <a:ext cx="555" cy="3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a:t>APCs</a:t>
                </a:r>
              </a:p>
            </p:txBody>
          </p:sp>
          <p:sp>
            <p:nvSpPr>
              <p:cNvPr id="12304" name="Text Box 16"/>
              <p:cNvSpPr txBox="1">
                <a:spLocks noChangeArrowheads="1"/>
              </p:cNvSpPr>
              <p:nvPr/>
            </p:nvSpPr>
            <p:spPr bwMode="auto">
              <a:xfrm>
                <a:off x="1122" y="2195"/>
                <a:ext cx="450" cy="2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350" b="1"/>
                  <a:t>MHC</a:t>
                </a:r>
              </a:p>
            </p:txBody>
          </p:sp>
          <p:sp>
            <p:nvSpPr>
              <p:cNvPr id="12305" name="Text Box 17"/>
              <p:cNvSpPr txBox="1">
                <a:spLocks noChangeArrowheads="1"/>
              </p:cNvSpPr>
              <p:nvPr/>
            </p:nvSpPr>
            <p:spPr bwMode="auto">
              <a:xfrm>
                <a:off x="1461" y="2885"/>
                <a:ext cx="682" cy="2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350" b="1"/>
                  <a:t>CD80/86</a:t>
                </a:r>
              </a:p>
            </p:txBody>
          </p:sp>
        </p:grpSp>
        <p:grpSp>
          <p:nvGrpSpPr>
            <p:cNvPr id="12306" name="Group 18"/>
            <p:cNvGrpSpPr>
              <a:grpSpLocks/>
            </p:cNvGrpSpPr>
            <p:nvPr/>
          </p:nvGrpSpPr>
          <p:grpSpPr bwMode="auto">
            <a:xfrm>
              <a:off x="4232" y="642"/>
              <a:ext cx="1141" cy="742"/>
              <a:chOff x="4232" y="642"/>
              <a:chExt cx="1141" cy="742"/>
            </a:xfrm>
          </p:grpSpPr>
          <p:sp>
            <p:nvSpPr>
              <p:cNvPr id="12307" name="Oval 19"/>
              <p:cNvSpPr>
                <a:spLocks noChangeArrowheads="1"/>
              </p:cNvSpPr>
              <p:nvPr/>
            </p:nvSpPr>
            <p:spPr bwMode="auto">
              <a:xfrm>
                <a:off x="4631" y="642"/>
                <a:ext cx="742" cy="742"/>
              </a:xfrm>
              <a:prstGeom prst="ellipse">
                <a:avLst/>
              </a:prstGeom>
              <a:gradFill rotWithShape="0">
                <a:gsLst>
                  <a:gs pos="0">
                    <a:srgbClr val="F41258"/>
                  </a:gs>
                  <a:gs pos="100000">
                    <a:srgbClr val="F41258">
                      <a:gamma/>
                      <a:shade val="76471"/>
                      <a:invGamma/>
                    </a:srgbClr>
                  </a:gs>
                </a:gsLst>
                <a:path path="shape">
                  <a:fillToRect l="50000" t="50000" r="50000" b="50000"/>
                </a:path>
              </a:gra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2308" name="Oval 20"/>
              <p:cNvSpPr>
                <a:spLocks noChangeArrowheads="1"/>
              </p:cNvSpPr>
              <p:nvPr/>
            </p:nvSpPr>
            <p:spPr bwMode="auto">
              <a:xfrm>
                <a:off x="4726" y="960"/>
                <a:ext cx="540" cy="371"/>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2309" name="Rectangle 21"/>
              <p:cNvSpPr>
                <a:spLocks noChangeArrowheads="1"/>
              </p:cNvSpPr>
              <p:nvPr/>
            </p:nvSpPr>
            <p:spPr bwMode="auto">
              <a:xfrm>
                <a:off x="4232" y="743"/>
                <a:ext cx="453" cy="3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a:t>Th1</a:t>
                </a:r>
              </a:p>
            </p:txBody>
          </p:sp>
        </p:grpSp>
        <p:grpSp>
          <p:nvGrpSpPr>
            <p:cNvPr id="12310" name="Group 22"/>
            <p:cNvGrpSpPr>
              <a:grpSpLocks/>
            </p:cNvGrpSpPr>
            <p:nvPr/>
          </p:nvGrpSpPr>
          <p:grpSpPr bwMode="auto">
            <a:xfrm>
              <a:off x="4301" y="1694"/>
              <a:ext cx="1088" cy="782"/>
              <a:chOff x="4301" y="1694"/>
              <a:chExt cx="1088" cy="782"/>
            </a:xfrm>
          </p:grpSpPr>
          <p:sp>
            <p:nvSpPr>
              <p:cNvPr id="12311" name="Oval 23"/>
              <p:cNvSpPr>
                <a:spLocks noChangeArrowheads="1"/>
              </p:cNvSpPr>
              <p:nvPr/>
            </p:nvSpPr>
            <p:spPr bwMode="auto">
              <a:xfrm>
                <a:off x="4647" y="1734"/>
                <a:ext cx="742" cy="742"/>
              </a:xfrm>
              <a:prstGeom prst="ellipse">
                <a:avLst/>
              </a:prstGeom>
              <a:gradFill rotWithShape="0">
                <a:gsLst>
                  <a:gs pos="0">
                    <a:srgbClr val="F4DD13"/>
                  </a:gs>
                  <a:gs pos="100000">
                    <a:srgbClr val="F4DD13">
                      <a:gamma/>
                      <a:shade val="80392"/>
                      <a:invGamma/>
                    </a:srgbClr>
                  </a:gs>
                </a:gsLst>
                <a:path path="shape">
                  <a:fillToRect l="50000" t="50000" r="50000" b="50000"/>
                </a:path>
              </a:gra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2312" name="Oval 24"/>
              <p:cNvSpPr>
                <a:spLocks noChangeArrowheads="1"/>
              </p:cNvSpPr>
              <p:nvPr/>
            </p:nvSpPr>
            <p:spPr bwMode="auto">
              <a:xfrm>
                <a:off x="4742" y="2052"/>
                <a:ext cx="540" cy="371"/>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2313" name="Rectangle 25"/>
              <p:cNvSpPr>
                <a:spLocks noChangeArrowheads="1"/>
              </p:cNvSpPr>
              <p:nvPr/>
            </p:nvSpPr>
            <p:spPr bwMode="auto">
              <a:xfrm>
                <a:off x="4301" y="1694"/>
                <a:ext cx="453" cy="3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a:t>Th2</a:t>
                </a:r>
              </a:p>
            </p:txBody>
          </p:sp>
        </p:grpSp>
        <p:grpSp>
          <p:nvGrpSpPr>
            <p:cNvPr id="12314" name="Group 26"/>
            <p:cNvGrpSpPr>
              <a:grpSpLocks/>
            </p:cNvGrpSpPr>
            <p:nvPr/>
          </p:nvGrpSpPr>
          <p:grpSpPr bwMode="auto">
            <a:xfrm>
              <a:off x="4301" y="2653"/>
              <a:ext cx="1077" cy="906"/>
              <a:chOff x="4301" y="2653"/>
              <a:chExt cx="1077" cy="906"/>
            </a:xfrm>
          </p:grpSpPr>
          <p:sp>
            <p:nvSpPr>
              <p:cNvPr id="12315" name="Oval 27"/>
              <p:cNvSpPr>
                <a:spLocks noChangeArrowheads="1"/>
              </p:cNvSpPr>
              <p:nvPr/>
            </p:nvSpPr>
            <p:spPr bwMode="auto">
              <a:xfrm>
                <a:off x="4636" y="2817"/>
                <a:ext cx="742" cy="742"/>
              </a:xfrm>
              <a:prstGeom prst="ellipse">
                <a:avLst/>
              </a:prstGeom>
              <a:gradFill rotWithShape="0">
                <a:gsLst>
                  <a:gs pos="0">
                    <a:schemeClr val="hlink"/>
                  </a:gs>
                  <a:gs pos="100000">
                    <a:schemeClr val="hlink">
                      <a:gamma/>
                      <a:shade val="74118"/>
                      <a:invGamma/>
                    </a:schemeClr>
                  </a:gs>
                </a:gsLst>
                <a:path path="shape">
                  <a:fillToRect l="50000" t="50000" r="50000" b="50000"/>
                </a:path>
              </a:gra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2316" name="Oval 28"/>
              <p:cNvSpPr>
                <a:spLocks noChangeArrowheads="1"/>
              </p:cNvSpPr>
              <p:nvPr/>
            </p:nvSpPr>
            <p:spPr bwMode="auto">
              <a:xfrm>
                <a:off x="4731" y="3135"/>
                <a:ext cx="540" cy="371"/>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2317" name="Rectangle 29"/>
              <p:cNvSpPr>
                <a:spLocks noChangeArrowheads="1"/>
              </p:cNvSpPr>
              <p:nvPr/>
            </p:nvSpPr>
            <p:spPr bwMode="auto">
              <a:xfrm>
                <a:off x="4301" y="2653"/>
                <a:ext cx="496" cy="3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a:t>Treg</a:t>
                </a:r>
              </a:p>
            </p:txBody>
          </p:sp>
        </p:grpSp>
        <p:grpSp>
          <p:nvGrpSpPr>
            <p:cNvPr id="12318" name="Group 30"/>
            <p:cNvGrpSpPr>
              <a:grpSpLocks/>
            </p:cNvGrpSpPr>
            <p:nvPr/>
          </p:nvGrpSpPr>
          <p:grpSpPr bwMode="auto">
            <a:xfrm>
              <a:off x="1152" y="1825"/>
              <a:ext cx="3149" cy="791"/>
              <a:chOff x="1152" y="1825"/>
              <a:chExt cx="3149" cy="791"/>
            </a:xfrm>
          </p:grpSpPr>
          <p:cxnSp>
            <p:nvCxnSpPr>
              <p:cNvPr id="12319" name="AutoShape 31"/>
              <p:cNvCxnSpPr>
                <a:cxnSpLocks noChangeShapeType="1"/>
                <a:stCxn id="12293" idx="6"/>
                <a:endCxn id="12313" idx="1"/>
              </p:cNvCxnSpPr>
              <p:nvPr/>
            </p:nvCxnSpPr>
            <p:spPr bwMode="auto">
              <a:xfrm flipV="1">
                <a:off x="1152" y="1849"/>
                <a:ext cx="3149" cy="767"/>
              </a:xfrm>
              <a:prstGeom prst="bentConnector3">
                <a:avLst>
                  <a:gd name="adj1" fmla="val 50000"/>
                </a:avLst>
              </a:prstGeom>
              <a:noFill/>
              <a:ln w="9525">
                <a:solidFill>
                  <a:schemeClr val="tx1"/>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2320" name="Text Box 32"/>
              <p:cNvSpPr txBox="1">
                <a:spLocks noChangeArrowheads="1"/>
              </p:cNvSpPr>
              <p:nvPr/>
            </p:nvSpPr>
            <p:spPr bwMode="auto">
              <a:xfrm>
                <a:off x="2961" y="1825"/>
                <a:ext cx="543" cy="3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b="1"/>
                  <a:t>IL-4</a:t>
                </a:r>
              </a:p>
            </p:txBody>
          </p:sp>
        </p:grpSp>
        <p:grpSp>
          <p:nvGrpSpPr>
            <p:cNvPr id="12321" name="Group 33"/>
            <p:cNvGrpSpPr>
              <a:grpSpLocks/>
            </p:cNvGrpSpPr>
            <p:nvPr/>
          </p:nvGrpSpPr>
          <p:grpSpPr bwMode="auto">
            <a:xfrm>
              <a:off x="1152" y="2378"/>
              <a:ext cx="3149" cy="979"/>
              <a:chOff x="1152" y="2378"/>
              <a:chExt cx="3149" cy="979"/>
            </a:xfrm>
          </p:grpSpPr>
          <p:cxnSp>
            <p:nvCxnSpPr>
              <p:cNvPr id="12322" name="AutoShape 34"/>
              <p:cNvCxnSpPr>
                <a:cxnSpLocks noChangeShapeType="1"/>
              </p:cNvCxnSpPr>
              <p:nvPr/>
            </p:nvCxnSpPr>
            <p:spPr bwMode="auto">
              <a:xfrm>
                <a:off x="1152" y="2625"/>
                <a:ext cx="3149" cy="181"/>
              </a:xfrm>
              <a:prstGeom prst="bentConnector3">
                <a:avLst>
                  <a:gd name="adj1" fmla="val 49986"/>
                </a:avLst>
              </a:prstGeom>
              <a:noFill/>
              <a:ln w="9525">
                <a:solidFill>
                  <a:schemeClr val="tx1"/>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2323" name="Text Box 35"/>
              <p:cNvSpPr txBox="1">
                <a:spLocks noChangeArrowheads="1"/>
              </p:cNvSpPr>
              <p:nvPr/>
            </p:nvSpPr>
            <p:spPr bwMode="auto">
              <a:xfrm>
                <a:off x="3327" y="2378"/>
                <a:ext cx="673" cy="3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b="1"/>
                  <a:t>IL-10</a:t>
                </a:r>
              </a:p>
            </p:txBody>
          </p:sp>
          <p:sp>
            <p:nvSpPr>
              <p:cNvPr id="12324" name="Text Box 36"/>
              <p:cNvSpPr txBox="1">
                <a:spLocks noChangeArrowheads="1"/>
              </p:cNvSpPr>
              <p:nvPr/>
            </p:nvSpPr>
            <p:spPr bwMode="auto">
              <a:xfrm>
                <a:off x="2780" y="2969"/>
                <a:ext cx="780" cy="3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b="1"/>
                  <a:t>TGF-</a:t>
                </a:r>
                <a:r>
                  <a:rPr lang="en-US" sz="2400" b="1">
                    <a:latin typeface="Symbol" charset="0"/>
                  </a:rPr>
                  <a:t>b</a:t>
                </a:r>
                <a:endParaRPr lang="en-US" sz="2400" b="1"/>
              </a:p>
            </p:txBody>
          </p:sp>
          <p:sp>
            <p:nvSpPr>
              <p:cNvPr id="12325" name="Text Box 37"/>
              <p:cNvSpPr txBox="1">
                <a:spLocks noChangeArrowheads="1"/>
              </p:cNvSpPr>
              <p:nvPr/>
            </p:nvSpPr>
            <p:spPr bwMode="auto">
              <a:xfrm>
                <a:off x="3313" y="2682"/>
                <a:ext cx="284" cy="3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b="1"/>
                  <a:t>+</a:t>
                </a:r>
              </a:p>
            </p:txBody>
          </p:sp>
        </p:grpSp>
        <p:grpSp>
          <p:nvGrpSpPr>
            <p:cNvPr id="12326" name="Group 38"/>
            <p:cNvGrpSpPr>
              <a:grpSpLocks/>
            </p:cNvGrpSpPr>
            <p:nvPr/>
          </p:nvGrpSpPr>
          <p:grpSpPr bwMode="auto">
            <a:xfrm>
              <a:off x="648" y="898"/>
              <a:ext cx="3584" cy="1214"/>
              <a:chOff x="648" y="898"/>
              <a:chExt cx="3584" cy="1214"/>
            </a:xfrm>
          </p:grpSpPr>
          <p:sp>
            <p:nvSpPr>
              <p:cNvPr id="12327" name="Text Box 39"/>
              <p:cNvSpPr txBox="1">
                <a:spLocks noChangeArrowheads="1"/>
              </p:cNvSpPr>
              <p:nvPr/>
            </p:nvSpPr>
            <p:spPr bwMode="auto">
              <a:xfrm>
                <a:off x="2901" y="937"/>
                <a:ext cx="673" cy="3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b="1"/>
                  <a:t>IL-12</a:t>
                </a:r>
              </a:p>
            </p:txBody>
          </p:sp>
          <p:cxnSp>
            <p:nvCxnSpPr>
              <p:cNvPr id="12328" name="AutoShape 40"/>
              <p:cNvCxnSpPr>
                <a:cxnSpLocks noChangeShapeType="1"/>
                <a:stCxn id="12293" idx="0"/>
                <a:endCxn id="12309" idx="1"/>
              </p:cNvCxnSpPr>
              <p:nvPr/>
            </p:nvCxnSpPr>
            <p:spPr bwMode="auto">
              <a:xfrm rot="5400000" flipH="1" flipV="1">
                <a:off x="1833" y="-287"/>
                <a:ext cx="1214" cy="3584"/>
              </a:xfrm>
              <a:prstGeom prst="bentConnector2">
                <a:avLst/>
              </a:prstGeom>
              <a:noFill/>
              <a:ln w="9525">
                <a:solidFill>
                  <a:schemeClr val="tx1"/>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12329" name="Group 41"/>
            <p:cNvGrpSpPr>
              <a:grpSpLocks/>
            </p:cNvGrpSpPr>
            <p:nvPr/>
          </p:nvGrpSpPr>
          <p:grpSpPr bwMode="auto">
            <a:xfrm>
              <a:off x="3043" y="3390"/>
              <a:ext cx="1220" cy="807"/>
              <a:chOff x="3043" y="3390"/>
              <a:chExt cx="1220" cy="807"/>
            </a:xfrm>
          </p:grpSpPr>
          <p:sp>
            <p:nvSpPr>
              <p:cNvPr id="12330" name="Oval 42"/>
              <p:cNvSpPr>
                <a:spLocks noChangeArrowheads="1"/>
              </p:cNvSpPr>
              <p:nvPr/>
            </p:nvSpPr>
            <p:spPr bwMode="auto">
              <a:xfrm>
                <a:off x="3043" y="3455"/>
                <a:ext cx="742" cy="742"/>
              </a:xfrm>
              <a:prstGeom prst="ellipse">
                <a:avLst/>
              </a:prstGeom>
              <a:gradFill rotWithShape="0">
                <a:gsLst>
                  <a:gs pos="0">
                    <a:srgbClr val="E1EDED"/>
                  </a:gs>
                  <a:gs pos="100000">
                    <a:srgbClr val="E1EDED">
                      <a:gamma/>
                      <a:shade val="92941"/>
                      <a:invGamma/>
                    </a:srgbClr>
                  </a:gs>
                </a:gsLst>
                <a:path path="shape">
                  <a:fillToRect l="50000" t="50000" r="50000" b="50000"/>
                </a:path>
              </a:gra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2331" name="Oval 43"/>
              <p:cNvSpPr>
                <a:spLocks noChangeArrowheads="1"/>
              </p:cNvSpPr>
              <p:nvPr/>
            </p:nvSpPr>
            <p:spPr bwMode="auto">
              <a:xfrm>
                <a:off x="3138" y="3773"/>
                <a:ext cx="540" cy="371"/>
              </a:xfrm>
              <a:prstGeom prst="ellipse">
                <a:avLst/>
              </a:prstGeom>
              <a:solidFill>
                <a:schemeClr val="tx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2332" name="Rectangle 44"/>
              <p:cNvSpPr>
                <a:spLocks noChangeArrowheads="1"/>
              </p:cNvSpPr>
              <p:nvPr/>
            </p:nvSpPr>
            <p:spPr bwMode="auto">
              <a:xfrm>
                <a:off x="3712" y="3390"/>
                <a:ext cx="551" cy="3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a:t>Th17</a:t>
                </a:r>
              </a:p>
            </p:txBody>
          </p:sp>
        </p:grpSp>
        <p:grpSp>
          <p:nvGrpSpPr>
            <p:cNvPr id="12333" name="Group 45"/>
            <p:cNvGrpSpPr>
              <a:grpSpLocks/>
            </p:cNvGrpSpPr>
            <p:nvPr/>
          </p:nvGrpSpPr>
          <p:grpSpPr bwMode="auto">
            <a:xfrm>
              <a:off x="292" y="2972"/>
              <a:ext cx="2668" cy="850"/>
              <a:chOff x="292" y="2972"/>
              <a:chExt cx="2668" cy="850"/>
            </a:xfrm>
          </p:grpSpPr>
          <p:sp>
            <p:nvSpPr>
              <p:cNvPr id="12334" name="Text Box 46"/>
              <p:cNvSpPr txBox="1">
                <a:spLocks noChangeArrowheads="1"/>
              </p:cNvSpPr>
              <p:nvPr/>
            </p:nvSpPr>
            <p:spPr bwMode="auto">
              <a:xfrm>
                <a:off x="2609" y="3169"/>
                <a:ext cx="284" cy="3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b="1"/>
                  <a:t>+</a:t>
                </a:r>
              </a:p>
            </p:txBody>
          </p:sp>
          <p:sp>
            <p:nvSpPr>
              <p:cNvPr id="12335" name="Text Box 47"/>
              <p:cNvSpPr txBox="1">
                <a:spLocks noChangeArrowheads="1"/>
              </p:cNvSpPr>
              <p:nvPr/>
            </p:nvSpPr>
            <p:spPr bwMode="auto">
              <a:xfrm>
                <a:off x="2190" y="3424"/>
                <a:ext cx="543" cy="3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b="1"/>
                  <a:t>IL-6</a:t>
                </a:r>
              </a:p>
            </p:txBody>
          </p:sp>
          <p:cxnSp>
            <p:nvCxnSpPr>
              <p:cNvPr id="12336" name="AutoShape 48"/>
              <p:cNvCxnSpPr>
                <a:cxnSpLocks noChangeShapeType="1"/>
                <a:stCxn id="12293" idx="3"/>
              </p:cNvCxnSpPr>
              <p:nvPr/>
            </p:nvCxnSpPr>
            <p:spPr bwMode="auto">
              <a:xfrm rot="16200000" flipH="1">
                <a:off x="1201" y="2063"/>
                <a:ext cx="850" cy="2668"/>
              </a:xfrm>
              <a:prstGeom prst="bentConnector2">
                <a:avLst/>
              </a:prstGeom>
              <a:noFill/>
              <a:ln w="9525">
                <a:solidFill>
                  <a:schemeClr val="tx1"/>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12337" name="Text Box 49"/>
            <p:cNvSpPr txBox="1">
              <a:spLocks noChangeArrowheads="1"/>
            </p:cNvSpPr>
            <p:nvPr/>
          </p:nvSpPr>
          <p:spPr bwMode="auto">
            <a:xfrm>
              <a:off x="2001" y="3822"/>
              <a:ext cx="673" cy="3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b="1"/>
                <a:t>IL-23</a:t>
              </a:r>
            </a:p>
          </p:txBody>
        </p:sp>
        <p:sp>
          <p:nvSpPr>
            <p:cNvPr id="12338" name="Rectangle 50"/>
            <p:cNvSpPr>
              <a:spLocks noChangeArrowheads="1"/>
            </p:cNvSpPr>
            <p:nvPr/>
          </p:nvSpPr>
          <p:spPr bwMode="auto">
            <a:xfrm>
              <a:off x="1140" y="3853"/>
              <a:ext cx="684" cy="3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b="1"/>
                <a:t>IL-1</a:t>
              </a:r>
              <a:r>
                <a:rPr lang="en-US" sz="2400" b="1">
                  <a:latin typeface="Symbol" charset="0"/>
                </a:rPr>
                <a:t>b</a:t>
              </a:r>
            </a:p>
          </p:txBody>
        </p:sp>
      </p:grpSp>
      <p:sp>
        <p:nvSpPr>
          <p:cNvPr id="12340" name="Rectangle 52"/>
          <p:cNvSpPr>
            <a:spLocks noChangeArrowheads="1"/>
          </p:cNvSpPr>
          <p:nvPr/>
        </p:nvSpPr>
        <p:spPr bwMode="auto">
          <a:xfrm>
            <a:off x="6858000" y="5297092"/>
            <a:ext cx="830677"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b="1"/>
              <a:t>IFN-</a:t>
            </a:r>
            <a:r>
              <a:rPr lang="en-US" sz="2400" b="1">
                <a:latin typeface="Symbol" charset="0"/>
              </a:rPr>
              <a:t>g</a:t>
            </a:r>
            <a:endParaRPr lang="en-US" sz="2400" b="1"/>
          </a:p>
        </p:txBody>
      </p:sp>
      <p:cxnSp>
        <p:nvCxnSpPr>
          <p:cNvPr id="12341" name="AutoShape 53"/>
          <p:cNvCxnSpPr>
            <a:cxnSpLocks noChangeShapeType="1"/>
            <a:stCxn id="12307" idx="6"/>
            <a:endCxn id="12340" idx="3"/>
          </p:cNvCxnSpPr>
          <p:nvPr/>
        </p:nvCxnSpPr>
        <p:spPr bwMode="auto">
          <a:xfrm>
            <a:off x="7540230" y="2063355"/>
            <a:ext cx="148447" cy="3464570"/>
          </a:xfrm>
          <a:prstGeom prst="curvedConnector3">
            <a:avLst>
              <a:gd name="adj1" fmla="val 253994"/>
            </a:avLst>
          </a:prstGeom>
          <a:noFill/>
          <a:ln w="127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2342" name="Line 54"/>
          <p:cNvSpPr>
            <a:spLocks noChangeShapeType="1"/>
          </p:cNvSpPr>
          <p:nvPr/>
        </p:nvSpPr>
        <p:spPr bwMode="auto">
          <a:xfrm flipH="1" flipV="1">
            <a:off x="6010275" y="5448300"/>
            <a:ext cx="847725" cy="47625"/>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12343" name="Line 55"/>
          <p:cNvSpPr>
            <a:spLocks noChangeShapeType="1"/>
          </p:cNvSpPr>
          <p:nvPr/>
        </p:nvSpPr>
        <p:spPr bwMode="auto">
          <a:xfrm flipH="1">
            <a:off x="5981700" y="5257800"/>
            <a:ext cx="28575" cy="36195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 name="Oval 1"/>
          <p:cNvSpPr/>
          <p:nvPr/>
        </p:nvSpPr>
        <p:spPr>
          <a:xfrm>
            <a:off x="2122885" y="4257675"/>
            <a:ext cx="4583907" cy="1905000"/>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712065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65126"/>
            <a:ext cx="9089470" cy="1325563"/>
          </a:xfrm>
        </p:spPr>
        <p:txBody>
          <a:bodyPr>
            <a:normAutofit/>
          </a:bodyPr>
          <a:lstStyle/>
          <a:p>
            <a:pPr algn="ctr"/>
            <a:r>
              <a:rPr lang="en-US" sz="4000" dirty="0">
                <a:latin typeface="Helvetica Neue" charset="0"/>
                <a:ea typeface="Helvetica Neue" charset="0"/>
                <a:cs typeface="Helvetica Neue" charset="0"/>
              </a:rPr>
              <a:t>Distribution difference in Th cell types</a:t>
            </a:r>
          </a:p>
        </p:txBody>
      </p:sp>
      <p:pic>
        <p:nvPicPr>
          <p:cNvPr id="4" name="Picture 3"/>
          <p:cNvPicPr>
            <a:picLocks noChangeAspect="1"/>
          </p:cNvPicPr>
          <p:nvPr/>
        </p:nvPicPr>
        <p:blipFill>
          <a:blip r:embed="rId3"/>
          <a:stretch>
            <a:fillRect/>
          </a:stretch>
        </p:blipFill>
        <p:spPr>
          <a:xfrm>
            <a:off x="4731707" y="3450309"/>
            <a:ext cx="2800350" cy="2200275"/>
          </a:xfrm>
          <a:prstGeom prst="rect">
            <a:avLst/>
          </a:prstGeom>
        </p:spPr>
      </p:pic>
      <p:sp>
        <p:nvSpPr>
          <p:cNvPr id="6" name="TextBox 5"/>
          <p:cNvSpPr txBox="1"/>
          <p:nvPr/>
        </p:nvSpPr>
        <p:spPr>
          <a:xfrm>
            <a:off x="5931234" y="6422756"/>
            <a:ext cx="3158237" cy="323165"/>
          </a:xfrm>
          <a:prstGeom prst="rect">
            <a:avLst/>
          </a:prstGeom>
          <a:noFill/>
        </p:spPr>
        <p:txBody>
          <a:bodyPr wrap="none" rtlCol="0">
            <a:spAutoFit/>
          </a:bodyPr>
          <a:lstStyle/>
          <a:p>
            <a:r>
              <a:rPr lang="en-US" sz="1500" dirty="0" err="1">
                <a:latin typeface="Helvetica Neue" charset="0"/>
                <a:ea typeface="Helvetica Neue" charset="0"/>
                <a:cs typeface="Helvetica Neue" charset="0"/>
              </a:rPr>
              <a:t>Sathaliyawala</a:t>
            </a:r>
            <a:r>
              <a:rPr lang="en-US" sz="1500" dirty="0">
                <a:latin typeface="Helvetica Neue" charset="0"/>
                <a:ea typeface="Helvetica Neue" charset="0"/>
                <a:cs typeface="Helvetica Neue" charset="0"/>
              </a:rPr>
              <a:t> et al. Immunity 2013</a:t>
            </a:r>
          </a:p>
        </p:txBody>
      </p:sp>
      <p:grpSp>
        <p:nvGrpSpPr>
          <p:cNvPr id="8" name="Group 7"/>
          <p:cNvGrpSpPr/>
          <p:nvPr/>
        </p:nvGrpSpPr>
        <p:grpSpPr>
          <a:xfrm>
            <a:off x="1183710" y="2680815"/>
            <a:ext cx="2871461" cy="3409224"/>
            <a:chOff x="1578279" y="1875610"/>
            <a:chExt cx="3828615" cy="4545632"/>
          </a:xfrm>
        </p:grpSpPr>
        <p:pic>
          <p:nvPicPr>
            <p:cNvPr id="3" name="Picture 2"/>
            <p:cNvPicPr>
              <a:picLocks noChangeAspect="1"/>
            </p:cNvPicPr>
            <p:nvPr/>
          </p:nvPicPr>
          <p:blipFill>
            <a:blip r:embed="rId4"/>
            <a:stretch>
              <a:fillRect/>
            </a:stretch>
          </p:blipFill>
          <p:spPr>
            <a:xfrm>
              <a:off x="1774694" y="2065142"/>
              <a:ext cx="3632200" cy="4356100"/>
            </a:xfrm>
            <a:prstGeom prst="rect">
              <a:avLst/>
            </a:prstGeom>
          </p:spPr>
        </p:pic>
        <p:sp>
          <p:nvSpPr>
            <p:cNvPr id="7" name="Rectangle 6"/>
            <p:cNvSpPr/>
            <p:nvPr/>
          </p:nvSpPr>
          <p:spPr>
            <a:xfrm>
              <a:off x="1578279" y="1875610"/>
              <a:ext cx="438411" cy="3414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
        <p:nvSpPr>
          <p:cNvPr id="5" name="TextBox 4"/>
          <p:cNvSpPr txBox="1"/>
          <p:nvPr/>
        </p:nvSpPr>
        <p:spPr>
          <a:xfrm>
            <a:off x="2460812" y="1842247"/>
            <a:ext cx="657552" cy="461665"/>
          </a:xfrm>
          <a:prstGeom prst="rect">
            <a:avLst/>
          </a:prstGeom>
          <a:noFill/>
        </p:spPr>
        <p:txBody>
          <a:bodyPr wrap="none" rtlCol="0">
            <a:spAutoFit/>
          </a:bodyPr>
          <a:lstStyle/>
          <a:p>
            <a:r>
              <a:rPr lang="en-US" sz="2400" b="1" smtClean="0"/>
              <a:t>Th1</a:t>
            </a:r>
            <a:endParaRPr lang="en-US" sz="2400" b="1"/>
          </a:p>
        </p:txBody>
      </p:sp>
      <p:sp>
        <p:nvSpPr>
          <p:cNvPr id="15" name="TextBox 14"/>
          <p:cNvSpPr txBox="1"/>
          <p:nvPr/>
        </p:nvSpPr>
        <p:spPr>
          <a:xfrm>
            <a:off x="5934635" y="1833283"/>
            <a:ext cx="813043" cy="461665"/>
          </a:xfrm>
          <a:prstGeom prst="rect">
            <a:avLst/>
          </a:prstGeom>
          <a:noFill/>
        </p:spPr>
        <p:txBody>
          <a:bodyPr wrap="none" rtlCol="0">
            <a:spAutoFit/>
          </a:bodyPr>
          <a:lstStyle/>
          <a:p>
            <a:r>
              <a:rPr lang="en-US" sz="2400" b="1" dirty="0" smtClean="0"/>
              <a:t>Th17</a:t>
            </a:r>
            <a:endParaRPr lang="en-US" sz="2400" b="1" dirty="0"/>
          </a:p>
        </p:txBody>
      </p:sp>
      <p:grpSp>
        <p:nvGrpSpPr>
          <p:cNvPr id="20" name="Group 19"/>
          <p:cNvGrpSpPr/>
          <p:nvPr/>
        </p:nvGrpSpPr>
        <p:grpSpPr>
          <a:xfrm>
            <a:off x="632012" y="2286000"/>
            <a:ext cx="7652608" cy="3843155"/>
            <a:chOff x="632012" y="2286000"/>
            <a:chExt cx="7652608" cy="3843155"/>
          </a:xfrm>
        </p:grpSpPr>
        <p:grpSp>
          <p:nvGrpSpPr>
            <p:cNvPr id="19" name="Group 18"/>
            <p:cNvGrpSpPr/>
            <p:nvPr/>
          </p:nvGrpSpPr>
          <p:grpSpPr>
            <a:xfrm>
              <a:off x="632012" y="2286000"/>
              <a:ext cx="7005733" cy="3657184"/>
              <a:chOff x="632012" y="2286000"/>
              <a:chExt cx="7005733" cy="3657184"/>
            </a:xfrm>
          </p:grpSpPr>
          <p:grpSp>
            <p:nvGrpSpPr>
              <p:cNvPr id="14" name="Group 13"/>
              <p:cNvGrpSpPr/>
              <p:nvPr/>
            </p:nvGrpSpPr>
            <p:grpSpPr>
              <a:xfrm>
                <a:off x="1445463" y="2673890"/>
                <a:ext cx="6192282" cy="3269294"/>
                <a:chOff x="1927284" y="1866378"/>
                <a:chExt cx="8256376" cy="4359058"/>
              </a:xfrm>
            </p:grpSpPr>
            <p:sp>
              <p:nvSpPr>
                <p:cNvPr id="9" name="Freeform 8"/>
                <p:cNvSpPr/>
                <p:nvPr/>
              </p:nvSpPr>
              <p:spPr>
                <a:xfrm>
                  <a:off x="2981195" y="2279737"/>
                  <a:ext cx="2505206" cy="3945699"/>
                </a:xfrm>
                <a:custGeom>
                  <a:avLst/>
                  <a:gdLst>
                    <a:gd name="connsiteX0" fmla="*/ 75156 w 2379945"/>
                    <a:gd name="connsiteY0" fmla="*/ 2718148 h 3983277"/>
                    <a:gd name="connsiteX1" fmla="*/ 62630 w 2379945"/>
                    <a:gd name="connsiteY1" fmla="*/ 2918564 h 3983277"/>
                    <a:gd name="connsiteX2" fmla="*/ 50104 w 2379945"/>
                    <a:gd name="connsiteY2" fmla="*/ 2968668 h 3983277"/>
                    <a:gd name="connsiteX3" fmla="*/ 37578 w 2379945"/>
                    <a:gd name="connsiteY3" fmla="*/ 3043825 h 3983277"/>
                    <a:gd name="connsiteX4" fmla="*/ 25052 w 2379945"/>
                    <a:gd name="connsiteY4" fmla="*/ 3106455 h 3983277"/>
                    <a:gd name="connsiteX5" fmla="*/ 0 w 2379945"/>
                    <a:gd name="connsiteY5" fmla="*/ 3231715 h 3983277"/>
                    <a:gd name="connsiteX6" fmla="*/ 12526 w 2379945"/>
                    <a:gd name="connsiteY6" fmla="*/ 3670126 h 3983277"/>
                    <a:gd name="connsiteX7" fmla="*/ 37578 w 2379945"/>
                    <a:gd name="connsiteY7" fmla="*/ 3720230 h 3983277"/>
                    <a:gd name="connsiteX8" fmla="*/ 125260 w 2379945"/>
                    <a:gd name="connsiteY8" fmla="*/ 3820438 h 3983277"/>
                    <a:gd name="connsiteX9" fmla="*/ 250520 w 2379945"/>
                    <a:gd name="connsiteY9" fmla="*/ 3933173 h 3983277"/>
                    <a:gd name="connsiteX10" fmla="*/ 288098 w 2379945"/>
                    <a:gd name="connsiteY10" fmla="*/ 3958225 h 3983277"/>
                    <a:gd name="connsiteX11" fmla="*/ 425885 w 2379945"/>
                    <a:gd name="connsiteY11" fmla="*/ 3983277 h 3983277"/>
                    <a:gd name="connsiteX12" fmla="*/ 1039660 w 2379945"/>
                    <a:gd name="connsiteY12" fmla="*/ 3958225 h 3983277"/>
                    <a:gd name="connsiteX13" fmla="*/ 1102290 w 2379945"/>
                    <a:gd name="connsiteY13" fmla="*/ 3945699 h 3983277"/>
                    <a:gd name="connsiteX14" fmla="*/ 1841326 w 2379945"/>
                    <a:gd name="connsiteY14" fmla="*/ 3933173 h 3983277"/>
                    <a:gd name="connsiteX15" fmla="*/ 1966586 w 2379945"/>
                    <a:gd name="connsiteY15" fmla="*/ 3895594 h 3983277"/>
                    <a:gd name="connsiteX16" fmla="*/ 2004164 w 2379945"/>
                    <a:gd name="connsiteY16" fmla="*/ 3883068 h 3983277"/>
                    <a:gd name="connsiteX17" fmla="*/ 2041742 w 2379945"/>
                    <a:gd name="connsiteY17" fmla="*/ 3858016 h 3983277"/>
                    <a:gd name="connsiteX18" fmla="*/ 2129424 w 2379945"/>
                    <a:gd name="connsiteY18" fmla="*/ 3807912 h 3983277"/>
                    <a:gd name="connsiteX19" fmla="*/ 2154476 w 2379945"/>
                    <a:gd name="connsiteY19" fmla="*/ 3770334 h 3983277"/>
                    <a:gd name="connsiteX20" fmla="*/ 2192055 w 2379945"/>
                    <a:gd name="connsiteY20" fmla="*/ 3745282 h 3983277"/>
                    <a:gd name="connsiteX21" fmla="*/ 2204581 w 2379945"/>
                    <a:gd name="connsiteY21" fmla="*/ 3707704 h 3983277"/>
                    <a:gd name="connsiteX22" fmla="*/ 2267211 w 2379945"/>
                    <a:gd name="connsiteY22" fmla="*/ 3632548 h 3983277"/>
                    <a:gd name="connsiteX23" fmla="*/ 2279737 w 2379945"/>
                    <a:gd name="connsiteY23" fmla="*/ 3594970 h 3983277"/>
                    <a:gd name="connsiteX24" fmla="*/ 2292263 w 2379945"/>
                    <a:gd name="connsiteY24" fmla="*/ 3544866 h 3983277"/>
                    <a:gd name="connsiteX25" fmla="*/ 2329841 w 2379945"/>
                    <a:gd name="connsiteY25" fmla="*/ 3494762 h 3983277"/>
                    <a:gd name="connsiteX26" fmla="*/ 2342367 w 2379945"/>
                    <a:gd name="connsiteY26" fmla="*/ 3444657 h 3983277"/>
                    <a:gd name="connsiteX27" fmla="*/ 2354893 w 2379945"/>
                    <a:gd name="connsiteY27" fmla="*/ 3407079 h 3983277"/>
                    <a:gd name="connsiteX28" fmla="*/ 2367419 w 2379945"/>
                    <a:gd name="connsiteY28" fmla="*/ 3319397 h 3983277"/>
                    <a:gd name="connsiteX29" fmla="*/ 2379945 w 2379945"/>
                    <a:gd name="connsiteY29" fmla="*/ 2830882 h 3983277"/>
                    <a:gd name="connsiteX30" fmla="*/ 2367419 w 2379945"/>
                    <a:gd name="connsiteY30" fmla="*/ 1853852 h 3983277"/>
                    <a:gd name="connsiteX31" fmla="*/ 2342367 w 2379945"/>
                    <a:gd name="connsiteY31" fmla="*/ 1778696 h 3983277"/>
                    <a:gd name="connsiteX32" fmla="*/ 2329841 w 2379945"/>
                    <a:gd name="connsiteY32" fmla="*/ 1240077 h 3983277"/>
                    <a:gd name="connsiteX33" fmla="*/ 2304789 w 2379945"/>
                    <a:gd name="connsiteY33" fmla="*/ 1139868 h 3983277"/>
                    <a:gd name="connsiteX34" fmla="*/ 2292263 w 2379945"/>
                    <a:gd name="connsiteY34" fmla="*/ 1052186 h 3983277"/>
                    <a:gd name="connsiteX35" fmla="*/ 2267211 w 2379945"/>
                    <a:gd name="connsiteY35" fmla="*/ 914400 h 3983277"/>
                    <a:gd name="connsiteX36" fmla="*/ 2242159 w 2379945"/>
                    <a:gd name="connsiteY36" fmla="*/ 776614 h 3983277"/>
                    <a:gd name="connsiteX37" fmla="*/ 2229633 w 2379945"/>
                    <a:gd name="connsiteY37" fmla="*/ 125260 h 3983277"/>
                    <a:gd name="connsiteX38" fmla="*/ 2217107 w 2379945"/>
                    <a:gd name="connsiteY38" fmla="*/ 87682 h 3983277"/>
                    <a:gd name="connsiteX39" fmla="*/ 2104372 w 2379945"/>
                    <a:gd name="connsiteY39" fmla="*/ 25052 h 3983277"/>
                    <a:gd name="connsiteX40" fmla="*/ 2054268 w 2379945"/>
                    <a:gd name="connsiteY40" fmla="*/ 12526 h 3983277"/>
                    <a:gd name="connsiteX41" fmla="*/ 1878904 w 2379945"/>
                    <a:gd name="connsiteY41" fmla="*/ 0 h 3983277"/>
                    <a:gd name="connsiteX42" fmla="*/ 1553227 w 2379945"/>
                    <a:gd name="connsiteY42" fmla="*/ 12526 h 3983277"/>
                    <a:gd name="connsiteX43" fmla="*/ 1503123 w 2379945"/>
                    <a:gd name="connsiteY43" fmla="*/ 25052 h 3983277"/>
                    <a:gd name="connsiteX44" fmla="*/ 1402915 w 2379945"/>
                    <a:gd name="connsiteY44" fmla="*/ 62630 h 3983277"/>
                    <a:gd name="connsiteX45" fmla="*/ 1327759 w 2379945"/>
                    <a:gd name="connsiteY45" fmla="*/ 87682 h 3983277"/>
                    <a:gd name="connsiteX46" fmla="*/ 1290181 w 2379945"/>
                    <a:gd name="connsiteY46" fmla="*/ 100208 h 3983277"/>
                    <a:gd name="connsiteX47" fmla="*/ 1240076 w 2379945"/>
                    <a:gd name="connsiteY47" fmla="*/ 175364 h 3983277"/>
                    <a:gd name="connsiteX48" fmla="*/ 1215024 w 2379945"/>
                    <a:gd name="connsiteY48" fmla="*/ 250520 h 3983277"/>
                    <a:gd name="connsiteX49" fmla="*/ 1202498 w 2379945"/>
                    <a:gd name="connsiteY49" fmla="*/ 300625 h 3983277"/>
                    <a:gd name="connsiteX50" fmla="*/ 1164920 w 2379945"/>
                    <a:gd name="connsiteY50" fmla="*/ 425885 h 3983277"/>
                    <a:gd name="connsiteX51" fmla="*/ 1177446 w 2379945"/>
                    <a:gd name="connsiteY51" fmla="*/ 1114816 h 3983277"/>
                    <a:gd name="connsiteX52" fmla="*/ 1189972 w 2379945"/>
                    <a:gd name="connsiteY52" fmla="*/ 1177446 h 3983277"/>
                    <a:gd name="connsiteX53" fmla="*/ 1177446 w 2379945"/>
                    <a:gd name="connsiteY53" fmla="*/ 1878904 h 3983277"/>
                    <a:gd name="connsiteX54" fmla="*/ 1152394 w 2379945"/>
                    <a:gd name="connsiteY54" fmla="*/ 2379945 h 3983277"/>
                    <a:gd name="connsiteX55" fmla="*/ 1139868 w 2379945"/>
                    <a:gd name="connsiteY55" fmla="*/ 2430049 h 3983277"/>
                    <a:gd name="connsiteX56" fmla="*/ 1102290 w 2379945"/>
                    <a:gd name="connsiteY56" fmla="*/ 2467627 h 3983277"/>
                    <a:gd name="connsiteX57" fmla="*/ 1052186 w 2379945"/>
                    <a:gd name="connsiteY57" fmla="*/ 2555309 h 3983277"/>
                    <a:gd name="connsiteX58" fmla="*/ 1014608 w 2379945"/>
                    <a:gd name="connsiteY58" fmla="*/ 2567836 h 3983277"/>
                    <a:gd name="connsiteX59" fmla="*/ 475989 w 2379945"/>
                    <a:gd name="connsiteY59" fmla="*/ 2555309 h 3983277"/>
                    <a:gd name="connsiteX60" fmla="*/ 400833 w 2379945"/>
                    <a:gd name="connsiteY60" fmla="*/ 2542783 h 3983277"/>
                    <a:gd name="connsiteX61" fmla="*/ 300624 w 2379945"/>
                    <a:gd name="connsiteY61" fmla="*/ 2530257 h 3983277"/>
                    <a:gd name="connsiteX62" fmla="*/ 150312 w 2379945"/>
                    <a:gd name="connsiteY62" fmla="*/ 2542783 h 3983277"/>
                    <a:gd name="connsiteX63" fmla="*/ 125260 w 2379945"/>
                    <a:gd name="connsiteY63" fmla="*/ 2617940 h 3983277"/>
                    <a:gd name="connsiteX64" fmla="*/ 112734 w 2379945"/>
                    <a:gd name="connsiteY64" fmla="*/ 2705622 h 3983277"/>
                    <a:gd name="connsiteX65" fmla="*/ 75156 w 2379945"/>
                    <a:gd name="connsiteY65" fmla="*/ 2718148 h 398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379945" h="3983277">
                      <a:moveTo>
                        <a:pt x="75156" y="2718148"/>
                      </a:moveTo>
                      <a:cubicBezTo>
                        <a:pt x="66805" y="2753638"/>
                        <a:pt x="69290" y="2851961"/>
                        <a:pt x="62630" y="2918564"/>
                      </a:cubicBezTo>
                      <a:cubicBezTo>
                        <a:pt x="60917" y="2935694"/>
                        <a:pt x="53480" y="2951787"/>
                        <a:pt x="50104" y="2968668"/>
                      </a:cubicBezTo>
                      <a:cubicBezTo>
                        <a:pt x="45123" y="2993573"/>
                        <a:pt x="42121" y="3018837"/>
                        <a:pt x="37578" y="3043825"/>
                      </a:cubicBezTo>
                      <a:cubicBezTo>
                        <a:pt x="33770" y="3064772"/>
                        <a:pt x="28552" y="3085455"/>
                        <a:pt x="25052" y="3106455"/>
                      </a:cubicBezTo>
                      <a:cubicBezTo>
                        <a:pt x="5861" y="3221601"/>
                        <a:pt x="24008" y="3159691"/>
                        <a:pt x="0" y="3231715"/>
                      </a:cubicBezTo>
                      <a:cubicBezTo>
                        <a:pt x="4175" y="3377852"/>
                        <a:pt x="1313" y="3524360"/>
                        <a:pt x="12526" y="3670126"/>
                      </a:cubicBezTo>
                      <a:cubicBezTo>
                        <a:pt x="13958" y="3688744"/>
                        <a:pt x="27971" y="3704218"/>
                        <a:pt x="37578" y="3720230"/>
                      </a:cubicBezTo>
                      <a:cubicBezTo>
                        <a:pt x="119295" y="3856425"/>
                        <a:pt x="50999" y="3754428"/>
                        <a:pt x="125260" y="3820438"/>
                      </a:cubicBezTo>
                      <a:cubicBezTo>
                        <a:pt x="245164" y="3927019"/>
                        <a:pt x="154404" y="3864518"/>
                        <a:pt x="250520" y="3933173"/>
                      </a:cubicBezTo>
                      <a:cubicBezTo>
                        <a:pt x="262770" y="3941923"/>
                        <a:pt x="273623" y="3954089"/>
                        <a:pt x="288098" y="3958225"/>
                      </a:cubicBezTo>
                      <a:cubicBezTo>
                        <a:pt x="332984" y="3971049"/>
                        <a:pt x="379956" y="3974926"/>
                        <a:pt x="425885" y="3983277"/>
                      </a:cubicBezTo>
                      <a:lnTo>
                        <a:pt x="1039660" y="3958225"/>
                      </a:lnTo>
                      <a:cubicBezTo>
                        <a:pt x="1060917" y="3957044"/>
                        <a:pt x="1081010" y="3946364"/>
                        <a:pt x="1102290" y="3945699"/>
                      </a:cubicBezTo>
                      <a:cubicBezTo>
                        <a:pt x="1348551" y="3938003"/>
                        <a:pt x="1594981" y="3937348"/>
                        <a:pt x="1841326" y="3933173"/>
                      </a:cubicBezTo>
                      <a:cubicBezTo>
                        <a:pt x="1937151" y="3914007"/>
                        <a:pt x="1872416" y="3930908"/>
                        <a:pt x="1966586" y="3895594"/>
                      </a:cubicBezTo>
                      <a:cubicBezTo>
                        <a:pt x="1978949" y="3890958"/>
                        <a:pt x="1992354" y="3888973"/>
                        <a:pt x="2004164" y="3883068"/>
                      </a:cubicBezTo>
                      <a:cubicBezTo>
                        <a:pt x="2017629" y="3876335"/>
                        <a:pt x="2028671" y="3865485"/>
                        <a:pt x="2041742" y="3858016"/>
                      </a:cubicBezTo>
                      <a:cubicBezTo>
                        <a:pt x="2152988" y="3794447"/>
                        <a:pt x="2037871" y="3868947"/>
                        <a:pt x="2129424" y="3807912"/>
                      </a:cubicBezTo>
                      <a:cubicBezTo>
                        <a:pt x="2137775" y="3795386"/>
                        <a:pt x="2143831" y="3780979"/>
                        <a:pt x="2154476" y="3770334"/>
                      </a:cubicBezTo>
                      <a:cubicBezTo>
                        <a:pt x="2165121" y="3759689"/>
                        <a:pt x="2182650" y="3757038"/>
                        <a:pt x="2192055" y="3745282"/>
                      </a:cubicBezTo>
                      <a:cubicBezTo>
                        <a:pt x="2200303" y="3734972"/>
                        <a:pt x="2197257" y="3718690"/>
                        <a:pt x="2204581" y="3707704"/>
                      </a:cubicBezTo>
                      <a:cubicBezTo>
                        <a:pt x="2259986" y="3624596"/>
                        <a:pt x="2226229" y="3714511"/>
                        <a:pt x="2267211" y="3632548"/>
                      </a:cubicBezTo>
                      <a:cubicBezTo>
                        <a:pt x="2273116" y="3620738"/>
                        <a:pt x="2276110" y="3607666"/>
                        <a:pt x="2279737" y="3594970"/>
                      </a:cubicBezTo>
                      <a:cubicBezTo>
                        <a:pt x="2284466" y="3578417"/>
                        <a:pt x="2284564" y="3560264"/>
                        <a:pt x="2292263" y="3544866"/>
                      </a:cubicBezTo>
                      <a:cubicBezTo>
                        <a:pt x="2301599" y="3526193"/>
                        <a:pt x="2317315" y="3511463"/>
                        <a:pt x="2329841" y="3494762"/>
                      </a:cubicBezTo>
                      <a:cubicBezTo>
                        <a:pt x="2334016" y="3478060"/>
                        <a:pt x="2337638" y="3461210"/>
                        <a:pt x="2342367" y="3444657"/>
                      </a:cubicBezTo>
                      <a:cubicBezTo>
                        <a:pt x="2345994" y="3431961"/>
                        <a:pt x="2352304" y="3420026"/>
                        <a:pt x="2354893" y="3407079"/>
                      </a:cubicBezTo>
                      <a:cubicBezTo>
                        <a:pt x="2360683" y="3378128"/>
                        <a:pt x="2363244" y="3348624"/>
                        <a:pt x="2367419" y="3319397"/>
                      </a:cubicBezTo>
                      <a:cubicBezTo>
                        <a:pt x="2371594" y="3156559"/>
                        <a:pt x="2379945" y="2993774"/>
                        <a:pt x="2379945" y="2830882"/>
                      </a:cubicBezTo>
                      <a:cubicBezTo>
                        <a:pt x="2379945" y="2505179"/>
                        <a:pt x="2379044" y="2179348"/>
                        <a:pt x="2367419" y="1853852"/>
                      </a:cubicBezTo>
                      <a:cubicBezTo>
                        <a:pt x="2366476" y="1827462"/>
                        <a:pt x="2342367" y="1778696"/>
                        <a:pt x="2342367" y="1778696"/>
                      </a:cubicBezTo>
                      <a:cubicBezTo>
                        <a:pt x="2338192" y="1599156"/>
                        <a:pt x="2340387" y="1419355"/>
                        <a:pt x="2329841" y="1240077"/>
                      </a:cubicBezTo>
                      <a:cubicBezTo>
                        <a:pt x="2327819" y="1205705"/>
                        <a:pt x="2309658" y="1173953"/>
                        <a:pt x="2304789" y="1139868"/>
                      </a:cubicBezTo>
                      <a:cubicBezTo>
                        <a:pt x="2300614" y="1110641"/>
                        <a:pt x="2297117" y="1081308"/>
                        <a:pt x="2292263" y="1052186"/>
                      </a:cubicBezTo>
                      <a:cubicBezTo>
                        <a:pt x="2253177" y="817668"/>
                        <a:pt x="2308980" y="1185898"/>
                        <a:pt x="2267211" y="914400"/>
                      </a:cubicBezTo>
                      <a:cubicBezTo>
                        <a:pt x="2249258" y="797707"/>
                        <a:pt x="2263590" y="862339"/>
                        <a:pt x="2242159" y="776614"/>
                      </a:cubicBezTo>
                      <a:cubicBezTo>
                        <a:pt x="2237984" y="559496"/>
                        <a:pt x="2237524" y="342275"/>
                        <a:pt x="2229633" y="125260"/>
                      </a:cubicBezTo>
                      <a:cubicBezTo>
                        <a:pt x="2229153" y="112065"/>
                        <a:pt x="2226443" y="97018"/>
                        <a:pt x="2217107" y="87682"/>
                      </a:cubicBezTo>
                      <a:cubicBezTo>
                        <a:pt x="2181220" y="51795"/>
                        <a:pt x="2148476" y="37653"/>
                        <a:pt x="2104372" y="25052"/>
                      </a:cubicBezTo>
                      <a:cubicBezTo>
                        <a:pt x="2087819" y="20323"/>
                        <a:pt x="2071378" y="14427"/>
                        <a:pt x="2054268" y="12526"/>
                      </a:cubicBezTo>
                      <a:cubicBezTo>
                        <a:pt x="1996023" y="6054"/>
                        <a:pt x="1937359" y="4175"/>
                        <a:pt x="1878904" y="0"/>
                      </a:cubicBezTo>
                      <a:cubicBezTo>
                        <a:pt x="1770345" y="4175"/>
                        <a:pt x="1661626" y="5299"/>
                        <a:pt x="1553227" y="12526"/>
                      </a:cubicBezTo>
                      <a:cubicBezTo>
                        <a:pt x="1536050" y="13671"/>
                        <a:pt x="1519242" y="19007"/>
                        <a:pt x="1503123" y="25052"/>
                      </a:cubicBezTo>
                      <a:cubicBezTo>
                        <a:pt x="1279122" y="109052"/>
                        <a:pt x="1617263" y="-1674"/>
                        <a:pt x="1402915" y="62630"/>
                      </a:cubicBezTo>
                      <a:cubicBezTo>
                        <a:pt x="1377622" y="70218"/>
                        <a:pt x="1352811" y="79331"/>
                        <a:pt x="1327759" y="87682"/>
                      </a:cubicBezTo>
                      <a:lnTo>
                        <a:pt x="1290181" y="100208"/>
                      </a:lnTo>
                      <a:cubicBezTo>
                        <a:pt x="1273479" y="125260"/>
                        <a:pt x="1249597" y="146800"/>
                        <a:pt x="1240076" y="175364"/>
                      </a:cubicBezTo>
                      <a:lnTo>
                        <a:pt x="1215024" y="250520"/>
                      </a:lnTo>
                      <a:cubicBezTo>
                        <a:pt x="1209580" y="266852"/>
                        <a:pt x="1207445" y="284135"/>
                        <a:pt x="1202498" y="300625"/>
                      </a:cubicBezTo>
                      <a:cubicBezTo>
                        <a:pt x="1156752" y="453112"/>
                        <a:pt x="1193792" y="310396"/>
                        <a:pt x="1164920" y="425885"/>
                      </a:cubicBezTo>
                      <a:cubicBezTo>
                        <a:pt x="1169095" y="655529"/>
                        <a:pt x="1169794" y="885262"/>
                        <a:pt x="1177446" y="1114816"/>
                      </a:cubicBezTo>
                      <a:cubicBezTo>
                        <a:pt x="1178155" y="1136094"/>
                        <a:pt x="1189972" y="1156156"/>
                        <a:pt x="1189972" y="1177446"/>
                      </a:cubicBezTo>
                      <a:cubicBezTo>
                        <a:pt x="1189972" y="1411303"/>
                        <a:pt x="1183012" y="1645114"/>
                        <a:pt x="1177446" y="1878904"/>
                      </a:cubicBezTo>
                      <a:cubicBezTo>
                        <a:pt x="1175110" y="1977002"/>
                        <a:pt x="1169484" y="2243224"/>
                        <a:pt x="1152394" y="2379945"/>
                      </a:cubicBezTo>
                      <a:cubicBezTo>
                        <a:pt x="1150259" y="2397027"/>
                        <a:pt x="1148409" y="2415102"/>
                        <a:pt x="1139868" y="2430049"/>
                      </a:cubicBezTo>
                      <a:cubicBezTo>
                        <a:pt x="1131079" y="2445429"/>
                        <a:pt x="1112586" y="2453212"/>
                        <a:pt x="1102290" y="2467627"/>
                      </a:cubicBezTo>
                      <a:cubicBezTo>
                        <a:pt x="1089961" y="2484888"/>
                        <a:pt x="1071910" y="2539529"/>
                        <a:pt x="1052186" y="2555309"/>
                      </a:cubicBezTo>
                      <a:cubicBezTo>
                        <a:pt x="1041876" y="2563557"/>
                        <a:pt x="1027134" y="2563660"/>
                        <a:pt x="1014608" y="2567836"/>
                      </a:cubicBezTo>
                      <a:lnTo>
                        <a:pt x="475989" y="2555309"/>
                      </a:lnTo>
                      <a:cubicBezTo>
                        <a:pt x="450613" y="2554273"/>
                        <a:pt x="425975" y="2546375"/>
                        <a:pt x="400833" y="2542783"/>
                      </a:cubicBezTo>
                      <a:cubicBezTo>
                        <a:pt x="367508" y="2538022"/>
                        <a:pt x="334027" y="2534432"/>
                        <a:pt x="300624" y="2530257"/>
                      </a:cubicBezTo>
                      <a:cubicBezTo>
                        <a:pt x="250520" y="2534432"/>
                        <a:pt x="195282" y="2520298"/>
                        <a:pt x="150312" y="2542783"/>
                      </a:cubicBezTo>
                      <a:cubicBezTo>
                        <a:pt x="126693" y="2554593"/>
                        <a:pt x="125260" y="2617940"/>
                        <a:pt x="125260" y="2617940"/>
                      </a:cubicBezTo>
                      <a:cubicBezTo>
                        <a:pt x="121085" y="2647167"/>
                        <a:pt x="118524" y="2676671"/>
                        <a:pt x="112734" y="2705622"/>
                      </a:cubicBezTo>
                      <a:cubicBezTo>
                        <a:pt x="110145" y="2718569"/>
                        <a:pt x="83507" y="2682658"/>
                        <a:pt x="75156" y="2718148"/>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1" name="Freeform 10"/>
                <p:cNvSpPr/>
                <p:nvPr/>
              </p:nvSpPr>
              <p:spPr>
                <a:xfrm>
                  <a:off x="1927284" y="1866378"/>
                  <a:ext cx="1354535" cy="3009535"/>
                </a:xfrm>
                <a:custGeom>
                  <a:avLst/>
                  <a:gdLst>
                    <a:gd name="connsiteX0" fmla="*/ 1129067 w 1354535"/>
                    <a:gd name="connsiteY0" fmla="*/ 2993721 h 3009535"/>
                    <a:gd name="connsiteX1" fmla="*/ 152037 w 1354535"/>
                    <a:gd name="connsiteY1" fmla="*/ 2993721 h 3009535"/>
                    <a:gd name="connsiteX2" fmla="*/ 126984 w 1354535"/>
                    <a:gd name="connsiteY2" fmla="*/ 2968669 h 3009535"/>
                    <a:gd name="connsiteX3" fmla="*/ 51828 w 1354535"/>
                    <a:gd name="connsiteY3" fmla="*/ 2880986 h 3009535"/>
                    <a:gd name="connsiteX4" fmla="*/ 39302 w 1354535"/>
                    <a:gd name="connsiteY4" fmla="*/ 2843408 h 3009535"/>
                    <a:gd name="connsiteX5" fmla="*/ 14250 w 1354535"/>
                    <a:gd name="connsiteY5" fmla="*/ 2041743 h 3009535"/>
                    <a:gd name="connsiteX6" fmla="*/ 26776 w 1354535"/>
                    <a:gd name="connsiteY6" fmla="*/ 814192 h 3009535"/>
                    <a:gd name="connsiteX7" fmla="*/ 39302 w 1354535"/>
                    <a:gd name="connsiteY7" fmla="*/ 676406 h 3009535"/>
                    <a:gd name="connsiteX8" fmla="*/ 51828 w 1354535"/>
                    <a:gd name="connsiteY8" fmla="*/ 300625 h 3009535"/>
                    <a:gd name="connsiteX9" fmla="*/ 64354 w 1354535"/>
                    <a:gd name="connsiteY9" fmla="*/ 237995 h 3009535"/>
                    <a:gd name="connsiteX10" fmla="*/ 76880 w 1354535"/>
                    <a:gd name="connsiteY10" fmla="*/ 162838 h 3009535"/>
                    <a:gd name="connsiteX11" fmla="*/ 139511 w 1354535"/>
                    <a:gd name="connsiteY11" fmla="*/ 12526 h 3009535"/>
                    <a:gd name="connsiteX12" fmla="*/ 177089 w 1354535"/>
                    <a:gd name="connsiteY12" fmla="*/ 0 h 3009535"/>
                    <a:gd name="connsiteX13" fmla="*/ 515291 w 1354535"/>
                    <a:gd name="connsiteY13" fmla="*/ 12526 h 3009535"/>
                    <a:gd name="connsiteX14" fmla="*/ 577921 w 1354535"/>
                    <a:gd name="connsiteY14" fmla="*/ 37578 h 3009535"/>
                    <a:gd name="connsiteX15" fmla="*/ 615500 w 1354535"/>
                    <a:gd name="connsiteY15" fmla="*/ 50104 h 3009535"/>
                    <a:gd name="connsiteX16" fmla="*/ 690656 w 1354535"/>
                    <a:gd name="connsiteY16" fmla="*/ 62630 h 3009535"/>
                    <a:gd name="connsiteX17" fmla="*/ 740760 w 1354535"/>
                    <a:gd name="connsiteY17" fmla="*/ 75156 h 3009535"/>
                    <a:gd name="connsiteX18" fmla="*/ 778338 w 1354535"/>
                    <a:gd name="connsiteY18" fmla="*/ 87682 h 3009535"/>
                    <a:gd name="connsiteX19" fmla="*/ 891072 w 1354535"/>
                    <a:gd name="connsiteY19" fmla="*/ 100208 h 3009535"/>
                    <a:gd name="connsiteX20" fmla="*/ 1066437 w 1354535"/>
                    <a:gd name="connsiteY20" fmla="*/ 150312 h 3009535"/>
                    <a:gd name="connsiteX21" fmla="*/ 1116541 w 1354535"/>
                    <a:gd name="connsiteY21" fmla="*/ 175364 h 3009535"/>
                    <a:gd name="connsiteX22" fmla="*/ 1179171 w 1354535"/>
                    <a:gd name="connsiteY22" fmla="*/ 250521 h 3009535"/>
                    <a:gd name="connsiteX23" fmla="*/ 1229275 w 1354535"/>
                    <a:gd name="connsiteY23" fmla="*/ 425885 h 3009535"/>
                    <a:gd name="connsiteX24" fmla="*/ 1266853 w 1354535"/>
                    <a:gd name="connsiteY24" fmla="*/ 977030 h 3009535"/>
                    <a:gd name="connsiteX25" fmla="*/ 1291905 w 1354535"/>
                    <a:gd name="connsiteY25" fmla="*/ 1528175 h 3009535"/>
                    <a:gd name="connsiteX26" fmla="*/ 1304431 w 1354535"/>
                    <a:gd name="connsiteY26" fmla="*/ 1716066 h 3009535"/>
                    <a:gd name="connsiteX27" fmla="*/ 1329483 w 1354535"/>
                    <a:gd name="connsiteY27" fmla="*/ 2029217 h 3009535"/>
                    <a:gd name="connsiteX28" fmla="*/ 1342009 w 1354535"/>
                    <a:gd name="connsiteY28" fmla="*/ 2242159 h 3009535"/>
                    <a:gd name="connsiteX29" fmla="*/ 1354535 w 1354535"/>
                    <a:gd name="connsiteY29" fmla="*/ 2304789 h 3009535"/>
                    <a:gd name="connsiteX30" fmla="*/ 1342009 w 1354535"/>
                    <a:gd name="connsiteY30" fmla="*/ 2693096 h 3009535"/>
                    <a:gd name="connsiteX31" fmla="*/ 1316957 w 1354535"/>
                    <a:gd name="connsiteY31" fmla="*/ 2793304 h 3009535"/>
                    <a:gd name="connsiteX32" fmla="*/ 1254327 w 1354535"/>
                    <a:gd name="connsiteY32" fmla="*/ 2868460 h 3009535"/>
                    <a:gd name="connsiteX33" fmla="*/ 1216749 w 1354535"/>
                    <a:gd name="connsiteY33" fmla="*/ 2893512 h 3009535"/>
                    <a:gd name="connsiteX34" fmla="*/ 1154119 w 1354535"/>
                    <a:gd name="connsiteY34" fmla="*/ 2956143 h 3009535"/>
                    <a:gd name="connsiteX35" fmla="*/ 1129067 w 1354535"/>
                    <a:gd name="connsiteY35" fmla="*/ 2993721 h 300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35" h="3009535">
                      <a:moveTo>
                        <a:pt x="1129067" y="2993721"/>
                      </a:moveTo>
                      <a:cubicBezTo>
                        <a:pt x="962053" y="2999984"/>
                        <a:pt x="935979" y="3025938"/>
                        <a:pt x="152037" y="2993721"/>
                      </a:cubicBezTo>
                      <a:cubicBezTo>
                        <a:pt x="140237" y="2993236"/>
                        <a:pt x="134545" y="2977742"/>
                        <a:pt x="126984" y="2968669"/>
                      </a:cubicBezTo>
                      <a:cubicBezTo>
                        <a:pt x="46632" y="2872247"/>
                        <a:pt x="131444" y="2960602"/>
                        <a:pt x="51828" y="2880986"/>
                      </a:cubicBezTo>
                      <a:cubicBezTo>
                        <a:pt x="47653" y="2868460"/>
                        <a:pt x="42929" y="2856104"/>
                        <a:pt x="39302" y="2843408"/>
                      </a:cubicBezTo>
                      <a:cubicBezTo>
                        <a:pt x="-33344" y="2589147"/>
                        <a:pt x="17623" y="2244105"/>
                        <a:pt x="14250" y="2041743"/>
                      </a:cubicBezTo>
                      <a:cubicBezTo>
                        <a:pt x="18425" y="1632559"/>
                        <a:pt x="19269" y="1223328"/>
                        <a:pt x="26776" y="814192"/>
                      </a:cubicBezTo>
                      <a:cubicBezTo>
                        <a:pt x="27622" y="768082"/>
                        <a:pt x="37055" y="722469"/>
                        <a:pt x="39302" y="676406"/>
                      </a:cubicBezTo>
                      <a:cubicBezTo>
                        <a:pt x="45408" y="551225"/>
                        <a:pt x="44678" y="425751"/>
                        <a:pt x="51828" y="300625"/>
                      </a:cubicBezTo>
                      <a:cubicBezTo>
                        <a:pt x="53043" y="279370"/>
                        <a:pt x="60546" y="258942"/>
                        <a:pt x="64354" y="237995"/>
                      </a:cubicBezTo>
                      <a:cubicBezTo>
                        <a:pt x="68897" y="213007"/>
                        <a:pt x="72337" y="187826"/>
                        <a:pt x="76880" y="162838"/>
                      </a:cubicBezTo>
                      <a:cubicBezTo>
                        <a:pt x="86688" y="108896"/>
                        <a:pt x="93880" y="50551"/>
                        <a:pt x="139511" y="12526"/>
                      </a:cubicBezTo>
                      <a:cubicBezTo>
                        <a:pt x="149654" y="4073"/>
                        <a:pt x="164563" y="4175"/>
                        <a:pt x="177089" y="0"/>
                      </a:cubicBezTo>
                      <a:cubicBezTo>
                        <a:pt x="289823" y="4175"/>
                        <a:pt x="402972" y="1996"/>
                        <a:pt x="515291" y="12526"/>
                      </a:cubicBezTo>
                      <a:cubicBezTo>
                        <a:pt x="537678" y="14625"/>
                        <a:pt x="556868" y="29683"/>
                        <a:pt x="577921" y="37578"/>
                      </a:cubicBezTo>
                      <a:cubicBezTo>
                        <a:pt x="590284" y="42214"/>
                        <a:pt x="602611" y="47240"/>
                        <a:pt x="615500" y="50104"/>
                      </a:cubicBezTo>
                      <a:cubicBezTo>
                        <a:pt x="640293" y="55613"/>
                        <a:pt x="665752" y="57649"/>
                        <a:pt x="690656" y="62630"/>
                      </a:cubicBezTo>
                      <a:cubicBezTo>
                        <a:pt x="707537" y="66006"/>
                        <a:pt x="724207" y="70427"/>
                        <a:pt x="740760" y="75156"/>
                      </a:cubicBezTo>
                      <a:cubicBezTo>
                        <a:pt x="753456" y="78783"/>
                        <a:pt x="765314" y="85511"/>
                        <a:pt x="778338" y="87682"/>
                      </a:cubicBezTo>
                      <a:cubicBezTo>
                        <a:pt x="815633" y="93898"/>
                        <a:pt x="853494" y="96033"/>
                        <a:pt x="891072" y="100208"/>
                      </a:cubicBezTo>
                      <a:cubicBezTo>
                        <a:pt x="923177" y="108234"/>
                        <a:pt x="1030499" y="132343"/>
                        <a:pt x="1066437" y="150312"/>
                      </a:cubicBezTo>
                      <a:lnTo>
                        <a:pt x="1116541" y="175364"/>
                      </a:lnTo>
                      <a:cubicBezTo>
                        <a:pt x="1130562" y="189386"/>
                        <a:pt x="1173358" y="227270"/>
                        <a:pt x="1179171" y="250521"/>
                      </a:cubicBezTo>
                      <a:cubicBezTo>
                        <a:pt x="1226988" y="441790"/>
                        <a:pt x="1151251" y="295845"/>
                        <a:pt x="1229275" y="425885"/>
                      </a:cubicBezTo>
                      <a:cubicBezTo>
                        <a:pt x="1291438" y="674536"/>
                        <a:pt x="1250573" y="480483"/>
                        <a:pt x="1266853" y="977030"/>
                      </a:cubicBezTo>
                      <a:cubicBezTo>
                        <a:pt x="1272647" y="1153762"/>
                        <a:pt x="1281422" y="1349959"/>
                        <a:pt x="1291905" y="1528175"/>
                      </a:cubicBezTo>
                      <a:cubicBezTo>
                        <a:pt x="1295591" y="1590836"/>
                        <a:pt x="1300516" y="1653419"/>
                        <a:pt x="1304431" y="1716066"/>
                      </a:cubicBezTo>
                      <a:cubicBezTo>
                        <a:pt x="1320747" y="1977115"/>
                        <a:pt x="1307280" y="1851588"/>
                        <a:pt x="1329483" y="2029217"/>
                      </a:cubicBezTo>
                      <a:cubicBezTo>
                        <a:pt x="1333658" y="2100198"/>
                        <a:pt x="1335572" y="2171348"/>
                        <a:pt x="1342009" y="2242159"/>
                      </a:cubicBezTo>
                      <a:cubicBezTo>
                        <a:pt x="1343937" y="2263362"/>
                        <a:pt x="1354535" y="2283499"/>
                        <a:pt x="1354535" y="2304789"/>
                      </a:cubicBezTo>
                      <a:cubicBezTo>
                        <a:pt x="1354535" y="2434292"/>
                        <a:pt x="1349193" y="2563792"/>
                        <a:pt x="1342009" y="2693096"/>
                      </a:cubicBezTo>
                      <a:cubicBezTo>
                        <a:pt x="1341116" y="2709175"/>
                        <a:pt x="1327395" y="2772427"/>
                        <a:pt x="1316957" y="2793304"/>
                      </a:cubicBezTo>
                      <a:cubicBezTo>
                        <a:pt x="1302881" y="2821456"/>
                        <a:pt x="1278072" y="2848672"/>
                        <a:pt x="1254327" y="2868460"/>
                      </a:cubicBezTo>
                      <a:cubicBezTo>
                        <a:pt x="1242762" y="2878098"/>
                        <a:pt x="1228079" y="2883599"/>
                        <a:pt x="1216749" y="2893512"/>
                      </a:cubicBezTo>
                      <a:cubicBezTo>
                        <a:pt x="1194530" y="2912954"/>
                        <a:pt x="1182128" y="2946807"/>
                        <a:pt x="1154119" y="2956143"/>
                      </a:cubicBezTo>
                      <a:cubicBezTo>
                        <a:pt x="1110939" y="2970536"/>
                        <a:pt x="1296081" y="2987458"/>
                        <a:pt x="1129067" y="2993721"/>
                      </a:cubicBezTo>
                      <a:close/>
                    </a:path>
                  </a:pathLst>
                </a:cu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2" name="Freeform 11"/>
                <p:cNvSpPr/>
                <p:nvPr/>
              </p:nvSpPr>
              <p:spPr>
                <a:xfrm>
                  <a:off x="6576365" y="4659682"/>
                  <a:ext cx="1109651" cy="1189973"/>
                </a:xfrm>
                <a:custGeom>
                  <a:avLst/>
                  <a:gdLst>
                    <a:gd name="connsiteX0" fmla="*/ 1039460 w 1109651"/>
                    <a:gd name="connsiteY0" fmla="*/ 663880 h 1189973"/>
                    <a:gd name="connsiteX1" fmla="*/ 1014408 w 1109651"/>
                    <a:gd name="connsiteY1" fmla="*/ 713984 h 1189973"/>
                    <a:gd name="connsiteX2" fmla="*/ 976830 w 1109651"/>
                    <a:gd name="connsiteY2" fmla="*/ 739036 h 1189973"/>
                    <a:gd name="connsiteX3" fmla="*/ 964303 w 1109651"/>
                    <a:gd name="connsiteY3" fmla="*/ 776614 h 1189973"/>
                    <a:gd name="connsiteX4" fmla="*/ 901673 w 1109651"/>
                    <a:gd name="connsiteY4" fmla="*/ 851770 h 1189973"/>
                    <a:gd name="connsiteX5" fmla="*/ 876621 w 1109651"/>
                    <a:gd name="connsiteY5" fmla="*/ 901874 h 1189973"/>
                    <a:gd name="connsiteX6" fmla="*/ 801465 w 1109651"/>
                    <a:gd name="connsiteY6" fmla="*/ 951978 h 1189973"/>
                    <a:gd name="connsiteX7" fmla="*/ 738835 w 1109651"/>
                    <a:gd name="connsiteY7" fmla="*/ 1027134 h 1189973"/>
                    <a:gd name="connsiteX8" fmla="*/ 701257 w 1109651"/>
                    <a:gd name="connsiteY8" fmla="*/ 1052186 h 1189973"/>
                    <a:gd name="connsiteX9" fmla="*/ 676205 w 1109651"/>
                    <a:gd name="connsiteY9" fmla="*/ 1077239 h 1189973"/>
                    <a:gd name="connsiteX10" fmla="*/ 601049 w 1109651"/>
                    <a:gd name="connsiteY10" fmla="*/ 1114817 h 1189973"/>
                    <a:gd name="connsiteX11" fmla="*/ 538419 w 1109651"/>
                    <a:gd name="connsiteY11" fmla="*/ 1139869 h 1189973"/>
                    <a:gd name="connsiteX12" fmla="*/ 425684 w 1109651"/>
                    <a:gd name="connsiteY12" fmla="*/ 1164921 h 1189973"/>
                    <a:gd name="connsiteX13" fmla="*/ 325476 w 1109651"/>
                    <a:gd name="connsiteY13" fmla="*/ 1189973 h 1189973"/>
                    <a:gd name="connsiteX14" fmla="*/ 125060 w 1109651"/>
                    <a:gd name="connsiteY14" fmla="*/ 1152395 h 1189973"/>
                    <a:gd name="connsiteX15" fmla="*/ 100008 w 1109651"/>
                    <a:gd name="connsiteY15" fmla="*/ 1114817 h 1189973"/>
                    <a:gd name="connsiteX16" fmla="*/ 37377 w 1109651"/>
                    <a:gd name="connsiteY16" fmla="*/ 1052186 h 1189973"/>
                    <a:gd name="connsiteX17" fmla="*/ 24851 w 1109651"/>
                    <a:gd name="connsiteY17" fmla="*/ 1014608 h 1189973"/>
                    <a:gd name="connsiteX18" fmla="*/ 24851 w 1109651"/>
                    <a:gd name="connsiteY18" fmla="*/ 513567 h 1189973"/>
                    <a:gd name="connsiteX19" fmla="*/ 37377 w 1109651"/>
                    <a:gd name="connsiteY19" fmla="*/ 450937 h 1189973"/>
                    <a:gd name="connsiteX20" fmla="*/ 100008 w 1109651"/>
                    <a:gd name="connsiteY20" fmla="*/ 375781 h 1189973"/>
                    <a:gd name="connsiteX21" fmla="*/ 150112 w 1109651"/>
                    <a:gd name="connsiteY21" fmla="*/ 263047 h 1189973"/>
                    <a:gd name="connsiteX22" fmla="*/ 187690 w 1109651"/>
                    <a:gd name="connsiteY22" fmla="*/ 237995 h 1189973"/>
                    <a:gd name="connsiteX23" fmla="*/ 225268 w 1109651"/>
                    <a:gd name="connsiteY23" fmla="*/ 187891 h 1189973"/>
                    <a:gd name="connsiteX24" fmla="*/ 262846 w 1109651"/>
                    <a:gd name="connsiteY24" fmla="*/ 162839 h 1189973"/>
                    <a:gd name="connsiteX25" fmla="*/ 350528 w 1109651"/>
                    <a:gd name="connsiteY25" fmla="*/ 75156 h 1189973"/>
                    <a:gd name="connsiteX26" fmla="*/ 375580 w 1109651"/>
                    <a:gd name="connsiteY26" fmla="*/ 37578 h 1189973"/>
                    <a:gd name="connsiteX27" fmla="*/ 450736 w 1109651"/>
                    <a:gd name="connsiteY27" fmla="*/ 0 h 1189973"/>
                    <a:gd name="connsiteX28" fmla="*/ 763887 w 1109651"/>
                    <a:gd name="connsiteY28" fmla="*/ 12526 h 1189973"/>
                    <a:gd name="connsiteX29" fmla="*/ 813991 w 1109651"/>
                    <a:gd name="connsiteY29" fmla="*/ 25052 h 1189973"/>
                    <a:gd name="connsiteX30" fmla="*/ 851569 w 1109651"/>
                    <a:gd name="connsiteY30" fmla="*/ 50104 h 1189973"/>
                    <a:gd name="connsiteX31" fmla="*/ 889147 w 1109651"/>
                    <a:gd name="connsiteY31" fmla="*/ 62630 h 1189973"/>
                    <a:gd name="connsiteX32" fmla="*/ 989356 w 1109651"/>
                    <a:gd name="connsiteY32" fmla="*/ 137786 h 1189973"/>
                    <a:gd name="connsiteX33" fmla="*/ 1064512 w 1109651"/>
                    <a:gd name="connsiteY33" fmla="*/ 187891 h 1189973"/>
                    <a:gd name="connsiteX34" fmla="*/ 1089564 w 1109651"/>
                    <a:gd name="connsiteY34" fmla="*/ 225469 h 1189973"/>
                    <a:gd name="connsiteX35" fmla="*/ 1089564 w 1109651"/>
                    <a:gd name="connsiteY35" fmla="*/ 551145 h 1189973"/>
                    <a:gd name="connsiteX36" fmla="*/ 1064512 w 1109651"/>
                    <a:gd name="connsiteY36" fmla="*/ 626302 h 1189973"/>
                    <a:gd name="connsiteX37" fmla="*/ 1039460 w 1109651"/>
                    <a:gd name="connsiteY37" fmla="*/ 663880 h 1189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09651" h="1189973">
                      <a:moveTo>
                        <a:pt x="1039460" y="663880"/>
                      </a:moveTo>
                      <a:cubicBezTo>
                        <a:pt x="1031109" y="678494"/>
                        <a:pt x="1026362" y="699639"/>
                        <a:pt x="1014408" y="713984"/>
                      </a:cubicBezTo>
                      <a:cubicBezTo>
                        <a:pt x="1004770" y="725549"/>
                        <a:pt x="986235" y="727281"/>
                        <a:pt x="976830" y="739036"/>
                      </a:cubicBezTo>
                      <a:cubicBezTo>
                        <a:pt x="968582" y="749346"/>
                        <a:pt x="970208" y="764804"/>
                        <a:pt x="964303" y="776614"/>
                      </a:cubicBezTo>
                      <a:cubicBezTo>
                        <a:pt x="931166" y="842886"/>
                        <a:pt x="947847" y="787126"/>
                        <a:pt x="901673" y="851770"/>
                      </a:cubicBezTo>
                      <a:cubicBezTo>
                        <a:pt x="890820" y="866965"/>
                        <a:pt x="889825" y="888670"/>
                        <a:pt x="876621" y="901874"/>
                      </a:cubicBezTo>
                      <a:cubicBezTo>
                        <a:pt x="855331" y="923164"/>
                        <a:pt x="801465" y="951978"/>
                        <a:pt x="801465" y="951978"/>
                      </a:cubicBezTo>
                      <a:cubicBezTo>
                        <a:pt x="776832" y="988927"/>
                        <a:pt x="775002" y="996995"/>
                        <a:pt x="738835" y="1027134"/>
                      </a:cubicBezTo>
                      <a:cubicBezTo>
                        <a:pt x="727270" y="1036772"/>
                        <a:pt x="713012" y="1042781"/>
                        <a:pt x="701257" y="1052186"/>
                      </a:cubicBezTo>
                      <a:cubicBezTo>
                        <a:pt x="692035" y="1059564"/>
                        <a:pt x="685427" y="1069861"/>
                        <a:pt x="676205" y="1077239"/>
                      </a:cubicBezTo>
                      <a:cubicBezTo>
                        <a:pt x="637081" y="1108539"/>
                        <a:pt x="644629" y="1098474"/>
                        <a:pt x="601049" y="1114817"/>
                      </a:cubicBezTo>
                      <a:cubicBezTo>
                        <a:pt x="579996" y="1122712"/>
                        <a:pt x="560039" y="1133692"/>
                        <a:pt x="538419" y="1139869"/>
                      </a:cubicBezTo>
                      <a:cubicBezTo>
                        <a:pt x="501405" y="1150444"/>
                        <a:pt x="463156" y="1156104"/>
                        <a:pt x="425684" y="1164921"/>
                      </a:cubicBezTo>
                      <a:cubicBezTo>
                        <a:pt x="392169" y="1172807"/>
                        <a:pt x="325476" y="1189973"/>
                        <a:pt x="325476" y="1189973"/>
                      </a:cubicBezTo>
                      <a:cubicBezTo>
                        <a:pt x="255850" y="1184617"/>
                        <a:pt x="178008" y="1205343"/>
                        <a:pt x="125060" y="1152395"/>
                      </a:cubicBezTo>
                      <a:cubicBezTo>
                        <a:pt x="114415" y="1141750"/>
                        <a:pt x="109921" y="1126147"/>
                        <a:pt x="100008" y="1114817"/>
                      </a:cubicBezTo>
                      <a:cubicBezTo>
                        <a:pt x="80566" y="1092598"/>
                        <a:pt x="37377" y="1052186"/>
                        <a:pt x="37377" y="1052186"/>
                      </a:cubicBezTo>
                      <a:cubicBezTo>
                        <a:pt x="33202" y="1039660"/>
                        <a:pt x="28478" y="1027304"/>
                        <a:pt x="24851" y="1014608"/>
                      </a:cubicBezTo>
                      <a:cubicBezTo>
                        <a:pt x="-24204" y="842914"/>
                        <a:pt x="12364" y="769541"/>
                        <a:pt x="24851" y="513567"/>
                      </a:cubicBezTo>
                      <a:cubicBezTo>
                        <a:pt x="25888" y="492302"/>
                        <a:pt x="29901" y="470871"/>
                        <a:pt x="37377" y="450937"/>
                      </a:cubicBezTo>
                      <a:cubicBezTo>
                        <a:pt x="47840" y="423036"/>
                        <a:pt x="80515" y="395274"/>
                        <a:pt x="100008" y="375781"/>
                      </a:cubicBezTo>
                      <a:cubicBezTo>
                        <a:pt x="105979" y="360852"/>
                        <a:pt x="136609" y="279250"/>
                        <a:pt x="150112" y="263047"/>
                      </a:cubicBezTo>
                      <a:cubicBezTo>
                        <a:pt x="159750" y="251482"/>
                        <a:pt x="177045" y="248640"/>
                        <a:pt x="187690" y="237995"/>
                      </a:cubicBezTo>
                      <a:cubicBezTo>
                        <a:pt x="202452" y="223233"/>
                        <a:pt x="210506" y="202653"/>
                        <a:pt x="225268" y="187891"/>
                      </a:cubicBezTo>
                      <a:cubicBezTo>
                        <a:pt x="235913" y="177246"/>
                        <a:pt x="251656" y="172910"/>
                        <a:pt x="262846" y="162839"/>
                      </a:cubicBezTo>
                      <a:cubicBezTo>
                        <a:pt x="293569" y="135188"/>
                        <a:pt x="327600" y="109548"/>
                        <a:pt x="350528" y="75156"/>
                      </a:cubicBezTo>
                      <a:cubicBezTo>
                        <a:pt x="358879" y="62630"/>
                        <a:pt x="364935" y="48223"/>
                        <a:pt x="375580" y="37578"/>
                      </a:cubicBezTo>
                      <a:cubicBezTo>
                        <a:pt x="399862" y="13296"/>
                        <a:pt x="420173" y="10188"/>
                        <a:pt x="450736" y="0"/>
                      </a:cubicBezTo>
                      <a:cubicBezTo>
                        <a:pt x="555120" y="4175"/>
                        <a:pt x="659667" y="5338"/>
                        <a:pt x="763887" y="12526"/>
                      </a:cubicBezTo>
                      <a:cubicBezTo>
                        <a:pt x="781062" y="13710"/>
                        <a:pt x="798168" y="18271"/>
                        <a:pt x="813991" y="25052"/>
                      </a:cubicBezTo>
                      <a:cubicBezTo>
                        <a:pt x="827828" y="30982"/>
                        <a:pt x="838104" y="43371"/>
                        <a:pt x="851569" y="50104"/>
                      </a:cubicBezTo>
                      <a:cubicBezTo>
                        <a:pt x="863379" y="56009"/>
                        <a:pt x="877605" y="56218"/>
                        <a:pt x="889147" y="62630"/>
                      </a:cubicBezTo>
                      <a:cubicBezTo>
                        <a:pt x="1077449" y="167242"/>
                        <a:pt x="902486" y="72633"/>
                        <a:pt x="989356" y="137786"/>
                      </a:cubicBezTo>
                      <a:cubicBezTo>
                        <a:pt x="1013443" y="155851"/>
                        <a:pt x="1064512" y="187891"/>
                        <a:pt x="1064512" y="187891"/>
                      </a:cubicBezTo>
                      <a:cubicBezTo>
                        <a:pt x="1072863" y="200417"/>
                        <a:pt x="1082831" y="212004"/>
                        <a:pt x="1089564" y="225469"/>
                      </a:cubicBezTo>
                      <a:cubicBezTo>
                        <a:pt x="1134110" y="314560"/>
                        <a:pt x="1090850" y="538712"/>
                        <a:pt x="1089564" y="551145"/>
                      </a:cubicBezTo>
                      <a:cubicBezTo>
                        <a:pt x="1086847" y="577412"/>
                        <a:pt x="1072863" y="601250"/>
                        <a:pt x="1064512" y="626302"/>
                      </a:cubicBezTo>
                      <a:cubicBezTo>
                        <a:pt x="1049034" y="672736"/>
                        <a:pt x="1047811" y="649266"/>
                        <a:pt x="1039460" y="663880"/>
                      </a:cubicBezTo>
                      <a:close/>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3" name="Freeform 12"/>
                <p:cNvSpPr/>
                <p:nvPr/>
              </p:nvSpPr>
              <p:spPr>
                <a:xfrm>
                  <a:off x="8555277" y="3169085"/>
                  <a:ext cx="1628383" cy="2893512"/>
                </a:xfrm>
                <a:custGeom>
                  <a:avLst/>
                  <a:gdLst>
                    <a:gd name="connsiteX0" fmla="*/ 1590805 w 1628383"/>
                    <a:gd name="connsiteY0" fmla="*/ 2480153 h 2893512"/>
                    <a:gd name="connsiteX1" fmla="*/ 1503123 w 1628383"/>
                    <a:gd name="connsiteY1" fmla="*/ 2505205 h 2893512"/>
                    <a:gd name="connsiteX2" fmla="*/ 1377863 w 1628383"/>
                    <a:gd name="connsiteY2" fmla="*/ 2555310 h 2893512"/>
                    <a:gd name="connsiteX3" fmla="*/ 1327759 w 1628383"/>
                    <a:gd name="connsiteY3" fmla="*/ 2567836 h 2893512"/>
                    <a:gd name="connsiteX4" fmla="*/ 1227550 w 1628383"/>
                    <a:gd name="connsiteY4" fmla="*/ 2617940 h 2893512"/>
                    <a:gd name="connsiteX5" fmla="*/ 1139868 w 1628383"/>
                    <a:gd name="connsiteY5" fmla="*/ 2642992 h 2893512"/>
                    <a:gd name="connsiteX6" fmla="*/ 1027134 w 1628383"/>
                    <a:gd name="connsiteY6" fmla="*/ 2680570 h 2893512"/>
                    <a:gd name="connsiteX7" fmla="*/ 939452 w 1628383"/>
                    <a:gd name="connsiteY7" fmla="*/ 2693096 h 2893512"/>
                    <a:gd name="connsiteX8" fmla="*/ 864296 w 1628383"/>
                    <a:gd name="connsiteY8" fmla="*/ 2718148 h 2893512"/>
                    <a:gd name="connsiteX9" fmla="*/ 826718 w 1628383"/>
                    <a:gd name="connsiteY9" fmla="*/ 2730674 h 2893512"/>
                    <a:gd name="connsiteX10" fmla="*/ 751561 w 1628383"/>
                    <a:gd name="connsiteY10" fmla="*/ 2768252 h 2893512"/>
                    <a:gd name="connsiteX11" fmla="*/ 688931 w 1628383"/>
                    <a:gd name="connsiteY11" fmla="*/ 2793304 h 2893512"/>
                    <a:gd name="connsiteX12" fmla="*/ 450937 w 1628383"/>
                    <a:gd name="connsiteY12" fmla="*/ 2830882 h 2893512"/>
                    <a:gd name="connsiteX13" fmla="*/ 413359 w 1628383"/>
                    <a:gd name="connsiteY13" fmla="*/ 2855934 h 2893512"/>
                    <a:gd name="connsiteX14" fmla="*/ 225468 w 1628383"/>
                    <a:gd name="connsiteY14" fmla="*/ 2893512 h 2893512"/>
                    <a:gd name="connsiteX15" fmla="*/ 150312 w 1628383"/>
                    <a:gd name="connsiteY15" fmla="*/ 2880986 h 2893512"/>
                    <a:gd name="connsiteX16" fmla="*/ 137786 w 1628383"/>
                    <a:gd name="connsiteY16" fmla="*/ 2843408 h 2893512"/>
                    <a:gd name="connsiteX17" fmla="*/ 100208 w 1628383"/>
                    <a:gd name="connsiteY17" fmla="*/ 2805830 h 2893512"/>
                    <a:gd name="connsiteX18" fmla="*/ 25052 w 1628383"/>
                    <a:gd name="connsiteY18" fmla="*/ 2755726 h 2893512"/>
                    <a:gd name="connsiteX19" fmla="*/ 12526 w 1628383"/>
                    <a:gd name="connsiteY19" fmla="*/ 2705622 h 2893512"/>
                    <a:gd name="connsiteX20" fmla="*/ 0 w 1628383"/>
                    <a:gd name="connsiteY20" fmla="*/ 2668044 h 2893512"/>
                    <a:gd name="connsiteX21" fmla="*/ 12526 w 1628383"/>
                    <a:gd name="connsiteY21" fmla="*/ 2567836 h 2893512"/>
                    <a:gd name="connsiteX22" fmla="*/ 37578 w 1628383"/>
                    <a:gd name="connsiteY22" fmla="*/ 2542783 h 2893512"/>
                    <a:gd name="connsiteX23" fmla="*/ 87682 w 1628383"/>
                    <a:gd name="connsiteY23" fmla="*/ 2467627 h 2893512"/>
                    <a:gd name="connsiteX24" fmla="*/ 100208 w 1628383"/>
                    <a:gd name="connsiteY24" fmla="*/ 2430049 h 2893512"/>
                    <a:gd name="connsiteX25" fmla="*/ 150312 w 1628383"/>
                    <a:gd name="connsiteY25" fmla="*/ 2354893 h 2893512"/>
                    <a:gd name="connsiteX26" fmla="*/ 187890 w 1628383"/>
                    <a:gd name="connsiteY26" fmla="*/ 2279737 h 2893512"/>
                    <a:gd name="connsiteX27" fmla="*/ 200416 w 1628383"/>
                    <a:gd name="connsiteY27" fmla="*/ 2242159 h 2893512"/>
                    <a:gd name="connsiteX28" fmla="*/ 313150 w 1628383"/>
                    <a:gd name="connsiteY28" fmla="*/ 2192055 h 2893512"/>
                    <a:gd name="connsiteX29" fmla="*/ 350728 w 1628383"/>
                    <a:gd name="connsiteY29" fmla="*/ 2167003 h 2893512"/>
                    <a:gd name="connsiteX30" fmla="*/ 375781 w 1628383"/>
                    <a:gd name="connsiteY30" fmla="*/ 2091847 h 2893512"/>
                    <a:gd name="connsiteX31" fmla="*/ 388307 w 1628383"/>
                    <a:gd name="connsiteY31" fmla="*/ 2054268 h 2893512"/>
                    <a:gd name="connsiteX32" fmla="*/ 413359 w 1628383"/>
                    <a:gd name="connsiteY32" fmla="*/ 1941534 h 2893512"/>
                    <a:gd name="connsiteX33" fmla="*/ 425885 w 1628383"/>
                    <a:gd name="connsiteY33" fmla="*/ 1703540 h 2893512"/>
                    <a:gd name="connsiteX34" fmla="*/ 438411 w 1628383"/>
                    <a:gd name="connsiteY34" fmla="*/ 1665962 h 2893512"/>
                    <a:gd name="connsiteX35" fmla="*/ 463463 w 1628383"/>
                    <a:gd name="connsiteY35" fmla="*/ 663879 h 2893512"/>
                    <a:gd name="connsiteX36" fmla="*/ 501041 w 1628383"/>
                    <a:gd name="connsiteY36" fmla="*/ 563671 h 2893512"/>
                    <a:gd name="connsiteX37" fmla="*/ 538619 w 1628383"/>
                    <a:gd name="connsiteY37" fmla="*/ 450937 h 2893512"/>
                    <a:gd name="connsiteX38" fmla="*/ 613775 w 1628383"/>
                    <a:gd name="connsiteY38" fmla="*/ 350729 h 2893512"/>
                    <a:gd name="connsiteX39" fmla="*/ 676405 w 1628383"/>
                    <a:gd name="connsiteY39" fmla="*/ 263047 h 2893512"/>
                    <a:gd name="connsiteX40" fmla="*/ 751561 w 1628383"/>
                    <a:gd name="connsiteY40" fmla="*/ 175364 h 2893512"/>
                    <a:gd name="connsiteX41" fmla="*/ 851770 w 1628383"/>
                    <a:gd name="connsiteY41" fmla="*/ 87682 h 2893512"/>
                    <a:gd name="connsiteX42" fmla="*/ 926926 w 1628383"/>
                    <a:gd name="connsiteY42" fmla="*/ 62630 h 2893512"/>
                    <a:gd name="connsiteX43" fmla="*/ 951978 w 1628383"/>
                    <a:gd name="connsiteY43" fmla="*/ 25052 h 2893512"/>
                    <a:gd name="connsiteX44" fmla="*/ 1027134 w 1628383"/>
                    <a:gd name="connsiteY44" fmla="*/ 0 h 2893512"/>
                    <a:gd name="connsiteX45" fmla="*/ 1164920 w 1628383"/>
                    <a:gd name="connsiteY45" fmla="*/ 12526 h 2893512"/>
                    <a:gd name="connsiteX46" fmla="*/ 1189972 w 1628383"/>
                    <a:gd name="connsiteY46" fmla="*/ 50104 h 2893512"/>
                    <a:gd name="connsiteX47" fmla="*/ 1227550 w 1628383"/>
                    <a:gd name="connsiteY47" fmla="*/ 87682 h 2893512"/>
                    <a:gd name="connsiteX48" fmla="*/ 1265128 w 1628383"/>
                    <a:gd name="connsiteY48" fmla="*/ 187890 h 2893512"/>
                    <a:gd name="connsiteX49" fmla="*/ 1302707 w 1628383"/>
                    <a:gd name="connsiteY49" fmla="*/ 263047 h 2893512"/>
                    <a:gd name="connsiteX50" fmla="*/ 1315233 w 1628383"/>
                    <a:gd name="connsiteY50" fmla="*/ 325677 h 2893512"/>
                    <a:gd name="connsiteX51" fmla="*/ 1377863 w 1628383"/>
                    <a:gd name="connsiteY51" fmla="*/ 413359 h 2893512"/>
                    <a:gd name="connsiteX52" fmla="*/ 1402915 w 1628383"/>
                    <a:gd name="connsiteY52" fmla="*/ 450937 h 2893512"/>
                    <a:gd name="connsiteX53" fmla="*/ 1515649 w 1628383"/>
                    <a:gd name="connsiteY53" fmla="*/ 576197 h 2893512"/>
                    <a:gd name="connsiteX54" fmla="*/ 1540701 w 1628383"/>
                    <a:gd name="connsiteY54" fmla="*/ 939452 h 2893512"/>
                    <a:gd name="connsiteX55" fmla="*/ 1565753 w 1628383"/>
                    <a:gd name="connsiteY55" fmla="*/ 1127342 h 2893512"/>
                    <a:gd name="connsiteX56" fmla="*/ 1590805 w 1628383"/>
                    <a:gd name="connsiteY56" fmla="*/ 1227551 h 2893512"/>
                    <a:gd name="connsiteX57" fmla="*/ 1615857 w 1628383"/>
                    <a:gd name="connsiteY57" fmla="*/ 1390389 h 2893512"/>
                    <a:gd name="connsiteX58" fmla="*/ 1628383 w 1628383"/>
                    <a:gd name="connsiteY58" fmla="*/ 1440493 h 2893512"/>
                    <a:gd name="connsiteX59" fmla="*/ 1615857 w 1628383"/>
                    <a:gd name="connsiteY59" fmla="*/ 1791222 h 2893512"/>
                    <a:gd name="connsiteX60" fmla="*/ 1603331 w 1628383"/>
                    <a:gd name="connsiteY60" fmla="*/ 1866378 h 2893512"/>
                    <a:gd name="connsiteX61" fmla="*/ 1590805 w 1628383"/>
                    <a:gd name="connsiteY61" fmla="*/ 2480153 h 289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628383" h="2893512">
                      <a:moveTo>
                        <a:pt x="1590805" y="2480153"/>
                      </a:moveTo>
                      <a:cubicBezTo>
                        <a:pt x="1574104" y="2586624"/>
                        <a:pt x="1531787" y="2495088"/>
                        <a:pt x="1503123" y="2505205"/>
                      </a:cubicBezTo>
                      <a:cubicBezTo>
                        <a:pt x="1460717" y="2520172"/>
                        <a:pt x="1421490" y="2544403"/>
                        <a:pt x="1377863" y="2555310"/>
                      </a:cubicBezTo>
                      <a:cubicBezTo>
                        <a:pt x="1361162" y="2559485"/>
                        <a:pt x="1343650" y="2561215"/>
                        <a:pt x="1327759" y="2567836"/>
                      </a:cubicBezTo>
                      <a:cubicBezTo>
                        <a:pt x="1293286" y="2582200"/>
                        <a:pt x="1263459" y="2607680"/>
                        <a:pt x="1227550" y="2617940"/>
                      </a:cubicBezTo>
                      <a:cubicBezTo>
                        <a:pt x="1198323" y="2626291"/>
                        <a:pt x="1168881" y="2633925"/>
                        <a:pt x="1139868" y="2642992"/>
                      </a:cubicBezTo>
                      <a:cubicBezTo>
                        <a:pt x="1102060" y="2654807"/>
                        <a:pt x="1066347" y="2674968"/>
                        <a:pt x="1027134" y="2680570"/>
                      </a:cubicBezTo>
                      <a:lnTo>
                        <a:pt x="939452" y="2693096"/>
                      </a:lnTo>
                      <a:lnTo>
                        <a:pt x="864296" y="2718148"/>
                      </a:lnTo>
                      <a:lnTo>
                        <a:pt x="826718" y="2730674"/>
                      </a:lnTo>
                      <a:cubicBezTo>
                        <a:pt x="784212" y="2773178"/>
                        <a:pt x="820818" y="2745166"/>
                        <a:pt x="751561" y="2768252"/>
                      </a:cubicBezTo>
                      <a:cubicBezTo>
                        <a:pt x="730230" y="2775362"/>
                        <a:pt x="710657" y="2787510"/>
                        <a:pt x="688931" y="2793304"/>
                      </a:cubicBezTo>
                      <a:cubicBezTo>
                        <a:pt x="596168" y="2818041"/>
                        <a:pt x="544214" y="2820518"/>
                        <a:pt x="450937" y="2830882"/>
                      </a:cubicBezTo>
                      <a:cubicBezTo>
                        <a:pt x="438411" y="2839233"/>
                        <a:pt x="427641" y="2851173"/>
                        <a:pt x="413359" y="2855934"/>
                      </a:cubicBezTo>
                      <a:cubicBezTo>
                        <a:pt x="367517" y="2871214"/>
                        <a:pt x="278104" y="2884739"/>
                        <a:pt x="225468" y="2893512"/>
                      </a:cubicBezTo>
                      <a:cubicBezTo>
                        <a:pt x="200416" y="2889337"/>
                        <a:pt x="172363" y="2893587"/>
                        <a:pt x="150312" y="2880986"/>
                      </a:cubicBezTo>
                      <a:cubicBezTo>
                        <a:pt x="138848" y="2874435"/>
                        <a:pt x="145110" y="2854394"/>
                        <a:pt x="137786" y="2843408"/>
                      </a:cubicBezTo>
                      <a:cubicBezTo>
                        <a:pt x="127960" y="2828669"/>
                        <a:pt x="114191" y="2816706"/>
                        <a:pt x="100208" y="2805830"/>
                      </a:cubicBezTo>
                      <a:cubicBezTo>
                        <a:pt x="76442" y="2787345"/>
                        <a:pt x="25052" y="2755726"/>
                        <a:pt x="25052" y="2755726"/>
                      </a:cubicBezTo>
                      <a:cubicBezTo>
                        <a:pt x="20877" y="2739025"/>
                        <a:pt x="17255" y="2722175"/>
                        <a:pt x="12526" y="2705622"/>
                      </a:cubicBezTo>
                      <a:cubicBezTo>
                        <a:pt x="8899" y="2692926"/>
                        <a:pt x="0" y="2681248"/>
                        <a:pt x="0" y="2668044"/>
                      </a:cubicBezTo>
                      <a:cubicBezTo>
                        <a:pt x="0" y="2634381"/>
                        <a:pt x="2853" y="2600079"/>
                        <a:pt x="12526" y="2567836"/>
                      </a:cubicBezTo>
                      <a:cubicBezTo>
                        <a:pt x="15920" y="2556524"/>
                        <a:pt x="29227" y="2551134"/>
                        <a:pt x="37578" y="2542783"/>
                      </a:cubicBezTo>
                      <a:cubicBezTo>
                        <a:pt x="67362" y="2453432"/>
                        <a:pt x="25130" y="2561456"/>
                        <a:pt x="87682" y="2467627"/>
                      </a:cubicBezTo>
                      <a:cubicBezTo>
                        <a:pt x="95006" y="2456641"/>
                        <a:pt x="93796" y="2441591"/>
                        <a:pt x="100208" y="2430049"/>
                      </a:cubicBezTo>
                      <a:cubicBezTo>
                        <a:pt x="114830" y="2403729"/>
                        <a:pt x="140791" y="2383457"/>
                        <a:pt x="150312" y="2354893"/>
                      </a:cubicBezTo>
                      <a:cubicBezTo>
                        <a:pt x="181796" y="2260440"/>
                        <a:pt x="139326" y="2376865"/>
                        <a:pt x="187890" y="2279737"/>
                      </a:cubicBezTo>
                      <a:cubicBezTo>
                        <a:pt x="193795" y="2267927"/>
                        <a:pt x="192168" y="2252469"/>
                        <a:pt x="200416" y="2242159"/>
                      </a:cubicBezTo>
                      <a:cubicBezTo>
                        <a:pt x="229552" y="2205739"/>
                        <a:pt x="277063" y="2216113"/>
                        <a:pt x="313150" y="2192055"/>
                      </a:cubicBezTo>
                      <a:lnTo>
                        <a:pt x="350728" y="2167003"/>
                      </a:lnTo>
                      <a:lnTo>
                        <a:pt x="375781" y="2091847"/>
                      </a:lnTo>
                      <a:cubicBezTo>
                        <a:pt x="379957" y="2079321"/>
                        <a:pt x="385718" y="2067215"/>
                        <a:pt x="388307" y="2054268"/>
                      </a:cubicBezTo>
                      <a:cubicBezTo>
                        <a:pt x="404209" y="1974757"/>
                        <a:pt x="395669" y="2012292"/>
                        <a:pt x="413359" y="1941534"/>
                      </a:cubicBezTo>
                      <a:cubicBezTo>
                        <a:pt x="417534" y="1862203"/>
                        <a:pt x="418693" y="1782655"/>
                        <a:pt x="425885" y="1703540"/>
                      </a:cubicBezTo>
                      <a:cubicBezTo>
                        <a:pt x="427080" y="1690391"/>
                        <a:pt x="437934" y="1679157"/>
                        <a:pt x="438411" y="1665962"/>
                      </a:cubicBezTo>
                      <a:cubicBezTo>
                        <a:pt x="450480" y="1332048"/>
                        <a:pt x="451677" y="997803"/>
                        <a:pt x="463463" y="663879"/>
                      </a:cubicBezTo>
                      <a:cubicBezTo>
                        <a:pt x="465482" y="606676"/>
                        <a:pt x="473697" y="604687"/>
                        <a:pt x="501041" y="563671"/>
                      </a:cubicBezTo>
                      <a:cubicBezTo>
                        <a:pt x="511598" y="510888"/>
                        <a:pt x="508985" y="495388"/>
                        <a:pt x="538619" y="450937"/>
                      </a:cubicBezTo>
                      <a:cubicBezTo>
                        <a:pt x="561780" y="416196"/>
                        <a:pt x="595102" y="388074"/>
                        <a:pt x="613775" y="350729"/>
                      </a:cubicBezTo>
                      <a:cubicBezTo>
                        <a:pt x="646749" y="284781"/>
                        <a:pt x="625623" y="313829"/>
                        <a:pt x="676405" y="263047"/>
                      </a:cubicBezTo>
                      <a:cubicBezTo>
                        <a:pt x="698902" y="195554"/>
                        <a:pt x="675549" y="242930"/>
                        <a:pt x="751561" y="175364"/>
                      </a:cubicBezTo>
                      <a:cubicBezTo>
                        <a:pt x="784779" y="145837"/>
                        <a:pt x="810743" y="108195"/>
                        <a:pt x="851770" y="87682"/>
                      </a:cubicBezTo>
                      <a:cubicBezTo>
                        <a:pt x="875389" y="75872"/>
                        <a:pt x="926926" y="62630"/>
                        <a:pt x="926926" y="62630"/>
                      </a:cubicBezTo>
                      <a:cubicBezTo>
                        <a:pt x="935277" y="50104"/>
                        <a:pt x="939212" y="33031"/>
                        <a:pt x="951978" y="25052"/>
                      </a:cubicBezTo>
                      <a:cubicBezTo>
                        <a:pt x="974371" y="11056"/>
                        <a:pt x="1027134" y="0"/>
                        <a:pt x="1027134" y="0"/>
                      </a:cubicBezTo>
                      <a:cubicBezTo>
                        <a:pt x="1073063" y="4175"/>
                        <a:pt x="1120841" y="-1037"/>
                        <a:pt x="1164920" y="12526"/>
                      </a:cubicBezTo>
                      <a:cubicBezTo>
                        <a:pt x="1179309" y="16953"/>
                        <a:pt x="1180334" y="38539"/>
                        <a:pt x="1189972" y="50104"/>
                      </a:cubicBezTo>
                      <a:cubicBezTo>
                        <a:pt x="1201313" y="63713"/>
                        <a:pt x="1215024" y="75156"/>
                        <a:pt x="1227550" y="87682"/>
                      </a:cubicBezTo>
                      <a:cubicBezTo>
                        <a:pt x="1250642" y="180052"/>
                        <a:pt x="1225828" y="96193"/>
                        <a:pt x="1265128" y="187890"/>
                      </a:cubicBezTo>
                      <a:cubicBezTo>
                        <a:pt x="1296244" y="260493"/>
                        <a:pt x="1254564" y="190831"/>
                        <a:pt x="1302707" y="263047"/>
                      </a:cubicBezTo>
                      <a:cubicBezTo>
                        <a:pt x="1306882" y="283924"/>
                        <a:pt x="1307758" y="305742"/>
                        <a:pt x="1315233" y="325677"/>
                      </a:cubicBezTo>
                      <a:cubicBezTo>
                        <a:pt x="1319894" y="338106"/>
                        <a:pt x="1375589" y="410175"/>
                        <a:pt x="1377863" y="413359"/>
                      </a:cubicBezTo>
                      <a:cubicBezTo>
                        <a:pt x="1386613" y="425609"/>
                        <a:pt x="1392913" y="439685"/>
                        <a:pt x="1402915" y="450937"/>
                      </a:cubicBezTo>
                      <a:cubicBezTo>
                        <a:pt x="1546784" y="612789"/>
                        <a:pt x="1425023" y="455362"/>
                        <a:pt x="1515649" y="576197"/>
                      </a:cubicBezTo>
                      <a:cubicBezTo>
                        <a:pt x="1563375" y="719374"/>
                        <a:pt x="1520716" y="579728"/>
                        <a:pt x="1540701" y="939452"/>
                      </a:cubicBezTo>
                      <a:cubicBezTo>
                        <a:pt x="1544778" y="1012832"/>
                        <a:pt x="1550359" y="1060636"/>
                        <a:pt x="1565753" y="1127342"/>
                      </a:cubicBezTo>
                      <a:cubicBezTo>
                        <a:pt x="1573495" y="1160891"/>
                        <a:pt x="1584053" y="1193789"/>
                        <a:pt x="1590805" y="1227551"/>
                      </a:cubicBezTo>
                      <a:cubicBezTo>
                        <a:pt x="1629117" y="1419113"/>
                        <a:pt x="1570357" y="1117388"/>
                        <a:pt x="1615857" y="1390389"/>
                      </a:cubicBezTo>
                      <a:cubicBezTo>
                        <a:pt x="1618687" y="1407370"/>
                        <a:pt x="1624208" y="1423792"/>
                        <a:pt x="1628383" y="1440493"/>
                      </a:cubicBezTo>
                      <a:cubicBezTo>
                        <a:pt x="1624208" y="1557403"/>
                        <a:pt x="1622727" y="1674440"/>
                        <a:pt x="1615857" y="1791222"/>
                      </a:cubicBezTo>
                      <a:cubicBezTo>
                        <a:pt x="1614366" y="1816576"/>
                        <a:pt x="1604346" y="1841001"/>
                        <a:pt x="1603331" y="1866378"/>
                      </a:cubicBezTo>
                      <a:cubicBezTo>
                        <a:pt x="1590520" y="2186644"/>
                        <a:pt x="1607506" y="2373682"/>
                        <a:pt x="1590805" y="2480153"/>
                      </a:cubicBez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
            <p:nvSpPr>
              <p:cNvPr id="10" name="TextBox 9"/>
              <p:cNvSpPr txBox="1"/>
              <p:nvPr/>
            </p:nvSpPr>
            <p:spPr>
              <a:xfrm>
                <a:off x="632012" y="2286000"/>
                <a:ext cx="1205971" cy="369332"/>
              </a:xfrm>
              <a:prstGeom prst="rect">
                <a:avLst/>
              </a:prstGeom>
              <a:noFill/>
            </p:spPr>
            <p:txBody>
              <a:bodyPr wrap="none" rtlCol="0">
                <a:spAutoFit/>
              </a:bodyPr>
              <a:lstStyle/>
              <a:p>
                <a:r>
                  <a:rPr lang="en-US" dirty="0" smtClean="0"/>
                  <a:t>Peripheral </a:t>
                </a:r>
                <a:endParaRPr lang="en-US" dirty="0"/>
              </a:p>
            </p:txBody>
          </p:sp>
          <p:sp>
            <p:nvSpPr>
              <p:cNvPr id="16" name="TextBox 15"/>
              <p:cNvSpPr txBox="1"/>
              <p:nvPr/>
            </p:nvSpPr>
            <p:spPr>
              <a:xfrm>
                <a:off x="3621740" y="2411506"/>
                <a:ext cx="1054584" cy="369332"/>
              </a:xfrm>
              <a:prstGeom prst="rect">
                <a:avLst/>
              </a:prstGeom>
              <a:noFill/>
            </p:spPr>
            <p:txBody>
              <a:bodyPr wrap="none" rtlCol="0">
                <a:spAutoFit/>
              </a:bodyPr>
              <a:lstStyle/>
              <a:p>
                <a:r>
                  <a:rPr lang="en-US" smtClean="0"/>
                  <a:t>intestine </a:t>
                </a:r>
                <a:endParaRPr lang="en-US" dirty="0"/>
              </a:p>
            </p:txBody>
          </p:sp>
        </p:grpSp>
        <p:sp>
          <p:nvSpPr>
            <p:cNvPr id="17" name="TextBox 16"/>
            <p:cNvSpPr txBox="1"/>
            <p:nvPr/>
          </p:nvSpPr>
          <p:spPr>
            <a:xfrm>
              <a:off x="4589930" y="5759823"/>
              <a:ext cx="1205971" cy="369332"/>
            </a:xfrm>
            <a:prstGeom prst="rect">
              <a:avLst/>
            </a:prstGeom>
            <a:noFill/>
          </p:spPr>
          <p:txBody>
            <a:bodyPr wrap="none" rtlCol="0">
              <a:spAutoFit/>
            </a:bodyPr>
            <a:lstStyle/>
            <a:p>
              <a:r>
                <a:rPr lang="en-US" dirty="0" smtClean="0"/>
                <a:t>Peripheral </a:t>
              </a:r>
              <a:endParaRPr lang="en-US" dirty="0"/>
            </a:p>
          </p:txBody>
        </p:sp>
        <p:sp>
          <p:nvSpPr>
            <p:cNvPr id="18" name="TextBox 17"/>
            <p:cNvSpPr txBox="1"/>
            <p:nvPr/>
          </p:nvSpPr>
          <p:spPr>
            <a:xfrm>
              <a:off x="7230036" y="5670177"/>
              <a:ext cx="1054584" cy="369332"/>
            </a:xfrm>
            <a:prstGeom prst="rect">
              <a:avLst/>
            </a:prstGeom>
            <a:noFill/>
          </p:spPr>
          <p:txBody>
            <a:bodyPr wrap="none" rtlCol="0">
              <a:spAutoFit/>
            </a:bodyPr>
            <a:lstStyle/>
            <a:p>
              <a:r>
                <a:rPr lang="en-US" smtClean="0"/>
                <a:t>intestine </a:t>
              </a:r>
              <a:endParaRPr lang="en-US" dirty="0"/>
            </a:p>
          </p:txBody>
        </p:sp>
      </p:grpSp>
    </p:spTree>
    <p:extLst>
      <p:ext uri="{BB962C8B-B14F-4D97-AF65-F5344CB8AC3E}">
        <p14:creationId xmlns:p14="http://schemas.microsoft.com/office/powerpoint/2010/main" val="185086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10873</TotalTime>
  <Words>3914</Words>
  <Application>Microsoft Macintosh PowerPoint</Application>
  <PresentationFormat>On-screen Show (4:3)</PresentationFormat>
  <Paragraphs>583</Paragraphs>
  <Slides>33</Slides>
  <Notes>33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33</vt:i4>
      </vt:variant>
    </vt:vector>
  </HeadingPairs>
  <TitlesOfParts>
    <vt:vector size="45" baseType="lpstr">
      <vt:lpstr>Aharoni</vt:lpstr>
      <vt:lpstr>Calibri</vt:lpstr>
      <vt:lpstr>Calibri Light</vt:lpstr>
      <vt:lpstr>Helvetica</vt:lpstr>
      <vt:lpstr>Helvetica Neue</vt:lpstr>
      <vt:lpstr>ＭＳ Ｐゴシック</vt:lpstr>
      <vt:lpstr>ＭＳ 明朝</vt:lpstr>
      <vt:lpstr>Symbol</vt:lpstr>
      <vt:lpstr>Times</vt:lpstr>
      <vt:lpstr>Yu Gothic</vt:lpstr>
      <vt:lpstr>Arial</vt:lpstr>
      <vt:lpstr>Office Theme</vt:lpstr>
      <vt:lpstr>Innate immune regulation of  T-helper (Th) cell homeostasis  in the intestine </vt:lpstr>
      <vt:lpstr>Two arms of immunity</vt:lpstr>
      <vt:lpstr>Pattern recognition receptors (PRRs) recognize microorganisms</vt:lpstr>
      <vt:lpstr>PowerPoint Presentation</vt:lpstr>
      <vt:lpstr>Innate immune cells in the intestine (mouse colon)</vt:lpstr>
      <vt:lpstr>PowerPoint Presentation</vt:lpstr>
      <vt:lpstr>The interplay between innate and adaptive Th cell immunity</vt:lpstr>
      <vt:lpstr>Th cell differentiation</vt:lpstr>
      <vt:lpstr>Distribution difference in Th cell types</vt:lpstr>
      <vt:lpstr>Intestinal commensal bacteria maintain mucosal Th cells especially Th17 type</vt:lpstr>
      <vt:lpstr>Function of Th17 cells</vt:lpstr>
      <vt:lpstr>MyD88-dependent TLR4 signaling induces IL-23p19 in APCs</vt:lpstr>
      <vt:lpstr>Does TRIF-dependent TLR4 signaling induce Th17 cell differentiation? </vt:lpstr>
      <vt:lpstr>TRIF-dependent TLR4 signaling likely suppress Th17 cell differentiation </vt:lpstr>
      <vt:lpstr>PowerPoint Presentation</vt:lpstr>
      <vt:lpstr>TRIF-deficient (TrifLPS2) mice generate more Th17 cells and less Th1 cells in response to Y. enterocolitica infection (day 9)</vt:lpstr>
      <vt:lpstr>TRIF-deficient mice fail to establish effective immunological memory in the intestine</vt:lpstr>
      <vt:lpstr>Absence of TRIF skews memory T cells towards Th17 response  (7 days post secondary infection)</vt:lpstr>
      <vt:lpstr>Transferring primed Th cells (role of TRIF in T cells or non T cells?)</vt:lpstr>
      <vt:lpstr>Primed T cells do not confer protective immunity without TRIF signaling during bacterial infection</vt:lpstr>
      <vt:lpstr>TrifLPS2 Mfs had an unique cytokine profile that supports Th17 cell differentiation</vt:lpstr>
      <vt:lpstr>Consistent alteration of gene expression in the MLN during Y. enterocolitica infection</vt:lpstr>
      <vt:lpstr>TRIF-dependent regulation of Th17 cell response involves type I IFN signaling </vt:lpstr>
      <vt:lpstr>PowerPoint Presentation</vt:lpstr>
      <vt:lpstr>PowerPoint Presentation</vt:lpstr>
      <vt:lpstr>Pathogenesis of inflammatory bowel disease (IBD) involves host Th cell responses to commensal bacteria</vt:lpstr>
      <vt:lpstr>TrifLPS2 mice carry IFN-g expressing Th17 cells in the intestine during TNBS colitis </vt:lpstr>
      <vt:lpstr>IL-27 treatment reduces severity of TNBS colitis in TrifLPS2 mice along with suppression of IFN-g expressing Th17 cells in the lamina propria</vt:lpstr>
      <vt:lpstr>PowerPoint Presentation</vt:lpstr>
      <vt:lpstr>The altered expression of cytokine receptors in IFN-g(+)Th17 cells</vt:lpstr>
      <vt:lpstr>IFN-g(+)Th17 cells (ex-Th17 cells) are more potent to induce colitis than  IFN-g(-)Th17 cells  </vt:lpstr>
      <vt:lpstr>PowerPoint Presentation</vt:lpstr>
      <vt:lpstr>PowerPoint Presentation</vt:lpstr>
    </vt:vector>
  </TitlesOfParts>
  <Company/>
  <LinksUpToDate>false</LinksUpToDate>
  <SharedDoc>false</SharedDoc>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Innate immune regulation of T-helper (Th) cell homeostasis in the intestine </dc:title>
  <dc:creator>Fukata, Masayuki</dc:creator>
  <cp:lastModifiedBy>Masayuki Fukata</cp:lastModifiedBy>
  <cp:revision>136</cp:revision>
  <cp:lastPrinted>2016-07-16T02:35:10Z</cp:lastPrinted>
  <dcterms:created xsi:type="dcterms:W3CDTF">2016-07-13T23:12:16Z</dcterms:created>
  <dcterms:modified xsi:type="dcterms:W3CDTF">2016-07-27T23:07:15Z</dcterms:modified>
</cp:coreProperties>
</file>