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7" r:id="rId2"/>
    <p:sldId id="335" r:id="rId3"/>
    <p:sldId id="274" r:id="rId4"/>
    <p:sldId id="259" r:id="rId5"/>
    <p:sldId id="271" r:id="rId6"/>
    <p:sldId id="272" r:id="rId7"/>
    <p:sldId id="273" r:id="rId8"/>
    <p:sldId id="280" r:id="rId9"/>
    <p:sldId id="283" r:id="rId10"/>
    <p:sldId id="275" r:id="rId11"/>
    <p:sldId id="281" r:id="rId12"/>
    <p:sldId id="261" r:id="rId13"/>
    <p:sldId id="262" r:id="rId14"/>
    <p:sldId id="263" r:id="rId15"/>
    <p:sldId id="264" r:id="rId16"/>
    <p:sldId id="282" r:id="rId17"/>
    <p:sldId id="265" r:id="rId18"/>
    <p:sldId id="296" r:id="rId19"/>
    <p:sldId id="284" r:id="rId20"/>
    <p:sldId id="285" r:id="rId21"/>
    <p:sldId id="288" r:id="rId22"/>
    <p:sldId id="290" r:id="rId23"/>
    <p:sldId id="325" r:id="rId24"/>
    <p:sldId id="327" r:id="rId25"/>
    <p:sldId id="331" r:id="rId26"/>
    <p:sldId id="276" r:id="rId27"/>
    <p:sldId id="307" r:id="rId28"/>
    <p:sldId id="333" r:id="rId29"/>
    <p:sldId id="306" r:id="rId30"/>
    <p:sldId id="301" r:id="rId31"/>
    <p:sldId id="303" r:id="rId32"/>
    <p:sldId id="304" r:id="rId33"/>
    <p:sldId id="305" r:id="rId34"/>
    <p:sldId id="308" r:id="rId35"/>
    <p:sldId id="323" r:id="rId36"/>
    <p:sldId id="324" r:id="rId37"/>
    <p:sldId id="334" r:id="rId38"/>
    <p:sldId id="326" r:id="rId39"/>
    <p:sldId id="336" r:id="rId40"/>
    <p:sldId id="337" r:id="rId41"/>
    <p:sldId id="338" r:id="rId42"/>
    <p:sldId id="339" r:id="rId43"/>
    <p:sldId id="332" r:id="rId4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008000"/>
    <a:srgbClr val="000000"/>
    <a:srgbClr val="00CC00"/>
    <a:srgbClr val="F2F2F2"/>
    <a:srgbClr val="CCFFCC"/>
    <a:srgbClr val="F9A5DB"/>
    <a:srgbClr val="1818F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5" d="100"/>
          <a:sy n="65" d="100"/>
        </p:scale>
        <p:origin x="388" y="4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7619047619047616E-2"/>
          <c:y val="4.784688995215311E-2"/>
          <c:w val="0.93650793650793651"/>
          <c:h val="0.73923444976076558"/>
        </c:manualLayout>
      </c:layout>
      <c:bar3DChart>
        <c:barDir val="col"/>
        <c:grouping val="clustered"/>
        <c:varyColors val="0"/>
        <c:ser>
          <c:idx val="0"/>
          <c:order val="0"/>
          <c:tx>
            <c:strRef>
              <c:f>Sheet1!$A$2</c:f>
              <c:strCache>
                <c:ptCount val="1"/>
                <c:pt idx="0">
                  <c:v>1</c:v>
                </c:pt>
              </c:strCache>
            </c:strRef>
          </c:tx>
          <c:spPr>
            <a:solidFill>
              <a:schemeClr val="accent2">
                <a:lumMod val="20000"/>
                <a:lumOff val="80000"/>
              </a:schemeClr>
            </a:solidFill>
            <a:ln w="8467">
              <a:solidFill>
                <a:schemeClr val="bg1"/>
              </a:solidFill>
              <a:prstDash val="solid"/>
            </a:ln>
          </c:spPr>
          <c:invertIfNegative val="0"/>
          <c:cat>
            <c:strRef>
              <c:f>Sheet1!$B$1:$E$1</c:f>
              <c:strCache>
                <c:ptCount val="4"/>
                <c:pt idx="0">
                  <c:v>1,4-dioxane</c:v>
                </c:pt>
                <c:pt idx="1">
                  <c:v>THF</c:v>
                </c:pt>
                <c:pt idx="2">
                  <c:v>PhCN</c:v>
                </c:pt>
                <c:pt idx="3">
                  <c:v>DMF</c:v>
                </c:pt>
              </c:strCache>
            </c:strRef>
          </c:cat>
          <c:val>
            <c:numRef>
              <c:f>Sheet1!$B$2:$E$2</c:f>
              <c:numCache>
                <c:formatCode>General</c:formatCode>
                <c:ptCount val="4"/>
                <c:pt idx="0">
                  <c:v>0.78200000000000003</c:v>
                </c:pt>
                <c:pt idx="1">
                  <c:v>2.5</c:v>
                </c:pt>
                <c:pt idx="2">
                  <c:v>5.74</c:v>
                </c:pt>
                <c:pt idx="3">
                  <c:v>8.6300000000000008</c:v>
                </c:pt>
              </c:numCache>
            </c:numRef>
          </c:val>
        </c:ser>
        <c:ser>
          <c:idx val="1"/>
          <c:order val="1"/>
          <c:tx>
            <c:strRef>
              <c:f>Sheet1!$A$3</c:f>
              <c:strCache>
                <c:ptCount val="1"/>
                <c:pt idx="0">
                  <c:v>1</c:v>
                </c:pt>
              </c:strCache>
            </c:strRef>
          </c:tx>
          <c:spPr>
            <a:solidFill>
              <a:srgbClr val="99CCFF"/>
            </a:solidFill>
            <a:ln w="8467">
              <a:solidFill>
                <a:srgbClr val="99CCFF"/>
              </a:solidFill>
              <a:prstDash val="solid"/>
            </a:ln>
          </c:spPr>
          <c:invertIfNegative val="0"/>
          <c:cat>
            <c:strRef>
              <c:f>Sheet1!$B$1:$E$1</c:f>
              <c:strCache>
                <c:ptCount val="4"/>
                <c:pt idx="0">
                  <c:v>1,4-dioxane</c:v>
                </c:pt>
                <c:pt idx="1">
                  <c:v>THF</c:v>
                </c:pt>
                <c:pt idx="2">
                  <c:v>PhCN</c:v>
                </c:pt>
                <c:pt idx="3">
                  <c:v>DMF</c:v>
                </c:pt>
              </c:strCache>
            </c:strRef>
          </c:cat>
          <c:val>
            <c:numRef>
              <c:f>Sheet1!$B$3:$E$3</c:f>
              <c:numCache>
                <c:formatCode>General</c:formatCode>
                <c:ptCount val="4"/>
                <c:pt idx="0">
                  <c:v>0.23799999999999999</c:v>
                </c:pt>
                <c:pt idx="1">
                  <c:v>0.20799999999999999</c:v>
                </c:pt>
                <c:pt idx="2">
                  <c:v>1.19</c:v>
                </c:pt>
                <c:pt idx="3">
                  <c:v>1.7</c:v>
                </c:pt>
              </c:numCache>
            </c:numRef>
          </c:val>
        </c:ser>
        <c:ser>
          <c:idx val="2"/>
          <c:order val="2"/>
          <c:tx>
            <c:strRef>
              <c:f>Sheet1!$A$4</c:f>
              <c:strCache>
                <c:ptCount val="1"/>
                <c:pt idx="0">
                  <c:v>3</c:v>
                </c:pt>
              </c:strCache>
            </c:strRef>
          </c:tx>
          <c:spPr>
            <a:solidFill>
              <a:srgbClr val="FF9900"/>
            </a:solidFill>
            <a:ln w="8467">
              <a:solidFill>
                <a:schemeClr val="accent5">
                  <a:lumMod val="60000"/>
                  <a:lumOff val="40000"/>
                </a:schemeClr>
              </a:solidFill>
              <a:prstDash val="solid"/>
            </a:ln>
          </c:spPr>
          <c:invertIfNegative val="0"/>
          <c:cat>
            <c:strRef>
              <c:f>Sheet1!$B$1:$E$1</c:f>
              <c:strCache>
                <c:ptCount val="4"/>
                <c:pt idx="0">
                  <c:v>1,4-dioxane</c:v>
                </c:pt>
                <c:pt idx="1">
                  <c:v>THF</c:v>
                </c:pt>
                <c:pt idx="2">
                  <c:v>PhCN</c:v>
                </c:pt>
                <c:pt idx="3">
                  <c:v>DMF</c:v>
                </c:pt>
              </c:strCache>
            </c:strRef>
          </c:cat>
          <c:val>
            <c:numRef>
              <c:f>Sheet1!$B$4:$E$4</c:f>
              <c:numCache>
                <c:formatCode>General</c:formatCode>
                <c:ptCount val="4"/>
                <c:pt idx="0">
                  <c:v>0</c:v>
                </c:pt>
                <c:pt idx="1">
                  <c:v>0.28399999999999997</c:v>
                </c:pt>
                <c:pt idx="2">
                  <c:v>1.55</c:v>
                </c:pt>
                <c:pt idx="3">
                  <c:v>2.08</c:v>
                </c:pt>
              </c:numCache>
            </c:numRef>
          </c:val>
        </c:ser>
        <c:ser>
          <c:idx val="3"/>
          <c:order val="3"/>
          <c:tx>
            <c:strRef>
              <c:f>Sheet1!$A$5</c:f>
              <c:strCache>
                <c:ptCount val="1"/>
                <c:pt idx="0">
                  <c:v>4</c:v>
                </c:pt>
              </c:strCache>
            </c:strRef>
          </c:tx>
          <c:spPr>
            <a:solidFill>
              <a:srgbClr val="99CC00"/>
            </a:solidFill>
            <a:ln w="8467">
              <a:solidFill>
                <a:schemeClr val="bg2">
                  <a:lumMod val="75000"/>
                </a:schemeClr>
              </a:solidFill>
              <a:prstDash val="solid"/>
            </a:ln>
          </c:spPr>
          <c:invertIfNegative val="0"/>
          <c:cat>
            <c:strRef>
              <c:f>Sheet1!$B$1:$E$1</c:f>
              <c:strCache>
                <c:ptCount val="4"/>
                <c:pt idx="0">
                  <c:v>1,4-dioxane</c:v>
                </c:pt>
                <c:pt idx="1">
                  <c:v>THF</c:v>
                </c:pt>
                <c:pt idx="2">
                  <c:v>PhCN</c:v>
                </c:pt>
                <c:pt idx="3">
                  <c:v>DMF</c:v>
                </c:pt>
              </c:strCache>
            </c:strRef>
          </c:cat>
          <c:val>
            <c:numRef>
              <c:f>Sheet1!$B$5:$E$5</c:f>
              <c:numCache>
                <c:formatCode>General</c:formatCode>
                <c:ptCount val="4"/>
                <c:pt idx="0">
                  <c:v>0</c:v>
                </c:pt>
                <c:pt idx="1">
                  <c:v>0</c:v>
                </c:pt>
                <c:pt idx="2">
                  <c:v>0.48599999999999999</c:v>
                </c:pt>
                <c:pt idx="3">
                  <c:v>0.69099999999999995</c:v>
                </c:pt>
              </c:numCache>
            </c:numRef>
          </c:val>
        </c:ser>
        <c:dLbls>
          <c:showLegendKey val="0"/>
          <c:showVal val="0"/>
          <c:showCatName val="0"/>
          <c:showSerName val="0"/>
          <c:showPercent val="0"/>
          <c:showBubbleSize val="0"/>
        </c:dLbls>
        <c:gapWidth val="150"/>
        <c:gapDepth val="0"/>
        <c:shape val="box"/>
        <c:axId val="273510008"/>
        <c:axId val="273502952"/>
        <c:axId val="0"/>
      </c:bar3DChart>
      <c:catAx>
        <c:axId val="273510008"/>
        <c:scaling>
          <c:orientation val="minMax"/>
        </c:scaling>
        <c:delete val="0"/>
        <c:axPos val="b"/>
        <c:numFmt formatCode="General" sourceLinked="1"/>
        <c:majorTickMark val="in"/>
        <c:minorTickMark val="none"/>
        <c:tickLblPos val="low"/>
        <c:spPr>
          <a:ln w="2117">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ja-JP"/>
          </a:p>
        </c:txPr>
        <c:crossAx val="273502952"/>
        <c:crosses val="autoZero"/>
        <c:auto val="1"/>
        <c:lblAlgn val="ctr"/>
        <c:lblOffset val="100"/>
        <c:tickLblSkip val="1"/>
        <c:tickMarkSkip val="1"/>
        <c:noMultiLvlLbl val="0"/>
      </c:catAx>
      <c:valAx>
        <c:axId val="273502952"/>
        <c:scaling>
          <c:orientation val="minMax"/>
        </c:scaling>
        <c:delete val="0"/>
        <c:axPos val="l"/>
        <c:majorGridlines>
          <c:spPr>
            <a:ln w="2117">
              <a:solidFill>
                <a:schemeClr val="tx1"/>
              </a:solidFill>
              <a:prstDash val="solid"/>
            </a:ln>
          </c:spPr>
        </c:majorGridlines>
        <c:numFmt formatCode="General" sourceLinked="1"/>
        <c:majorTickMark val="in"/>
        <c:minorTickMark val="none"/>
        <c:tickLblPos val="nextTo"/>
        <c:spPr>
          <a:ln w="2117">
            <a:solidFill>
              <a:schemeClr val="tx1"/>
            </a:solidFill>
            <a:prstDash val="solid"/>
          </a:ln>
        </c:spPr>
        <c:txPr>
          <a:bodyPr rot="0" vert="horz"/>
          <a:lstStyle/>
          <a:p>
            <a:pPr>
              <a:defRPr sz="1200" b="1" i="0" u="none" strike="noStrike" baseline="0">
                <a:solidFill>
                  <a:schemeClr val="tx1"/>
                </a:solidFill>
                <a:latin typeface="ＭＳ Ｐゴシック"/>
                <a:ea typeface="ＭＳ Ｐゴシック"/>
                <a:cs typeface="ＭＳ Ｐゴシック"/>
              </a:defRPr>
            </a:pPr>
            <a:endParaRPr lang="ja-JP"/>
          </a:p>
        </c:txPr>
        <c:crossAx val="273510008"/>
        <c:crosses val="autoZero"/>
        <c:crossBetween val="between"/>
      </c:valAx>
      <c:spPr>
        <a:noFill/>
        <a:ln w="16933">
          <a:noFill/>
        </a:ln>
      </c:spPr>
    </c:plotArea>
    <c:plotVisOnly val="1"/>
    <c:dispBlanksAs val="gap"/>
    <c:showDLblsOverMax val="0"/>
  </c:chart>
  <c:spPr>
    <a:noFill/>
    <a:ln>
      <a:noFill/>
    </a:ln>
  </c:spPr>
  <c:txPr>
    <a:bodyPr/>
    <a:lstStyle/>
    <a:p>
      <a:pPr>
        <a:defRPr sz="1200" b="1" i="0" u="none" strike="noStrike" baseline="0">
          <a:solidFill>
            <a:schemeClr val="tx1"/>
          </a:solidFill>
          <a:latin typeface="ＭＳ Ｐゴシック"/>
          <a:ea typeface="ＭＳ Ｐゴシック"/>
          <a:cs typeface="ＭＳ Ｐゴシック"/>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wmf"/><Relationship Id="rId1" Type="http://schemas.openxmlformats.org/officeDocument/2006/relationships/image" Target="../media/image23.emf"/><Relationship Id="rId6" Type="http://schemas.openxmlformats.org/officeDocument/2006/relationships/image" Target="../media/image28.emf"/><Relationship Id="rId5" Type="http://schemas.openxmlformats.org/officeDocument/2006/relationships/image" Target="../media/image27.wmf"/><Relationship Id="rId4" Type="http://schemas.openxmlformats.org/officeDocument/2006/relationships/image" Target="../media/image2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wmf"/><Relationship Id="rId1" Type="http://schemas.openxmlformats.org/officeDocument/2006/relationships/image" Target="../media/image36.emf"/><Relationship Id="rId4" Type="http://schemas.openxmlformats.org/officeDocument/2006/relationships/image" Target="../media/image3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image" Target="../media/image55.emf"/><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75.emf"/><Relationship Id="rId3" Type="http://schemas.openxmlformats.org/officeDocument/2006/relationships/image" Target="../media/image65.emf"/><Relationship Id="rId7" Type="http://schemas.openxmlformats.org/officeDocument/2006/relationships/image" Target="../media/image69.emf"/><Relationship Id="rId12" Type="http://schemas.openxmlformats.org/officeDocument/2006/relationships/image" Target="../media/image74.emf"/><Relationship Id="rId2" Type="http://schemas.openxmlformats.org/officeDocument/2006/relationships/image" Target="../media/image64.emf"/><Relationship Id="rId1" Type="http://schemas.openxmlformats.org/officeDocument/2006/relationships/image" Target="../media/image63.emf"/><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 Id="rId14" Type="http://schemas.openxmlformats.org/officeDocument/2006/relationships/image" Target="../media/image76.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 Id="rId4" Type="http://schemas.openxmlformats.org/officeDocument/2006/relationships/image" Target="../media/image8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wmf"/><Relationship Id="rId1" Type="http://schemas.openxmlformats.org/officeDocument/2006/relationships/image" Target="../media/image94.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1.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5" Type="http://schemas.openxmlformats.org/officeDocument/2006/relationships/image" Target="../media/image106.emf"/><Relationship Id="rId4" Type="http://schemas.openxmlformats.org/officeDocument/2006/relationships/image" Target="../media/image105.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image" Target="../media/image1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0.v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image" Target="../media/image118.emf"/><Relationship Id="rId1" Type="http://schemas.openxmlformats.org/officeDocument/2006/relationships/image" Target="../media/image117.emf"/><Relationship Id="rId6" Type="http://schemas.openxmlformats.org/officeDocument/2006/relationships/image" Target="../media/image122.emf"/><Relationship Id="rId5" Type="http://schemas.openxmlformats.org/officeDocument/2006/relationships/image" Target="../media/image121.emf"/><Relationship Id="rId10" Type="http://schemas.openxmlformats.org/officeDocument/2006/relationships/image" Target="../media/image126.emf"/><Relationship Id="rId4" Type="http://schemas.openxmlformats.org/officeDocument/2006/relationships/image" Target="../media/image120.emf"/><Relationship Id="rId9" Type="http://schemas.openxmlformats.org/officeDocument/2006/relationships/image" Target="../media/image1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25FB5E-FC84-40F2-9677-68745D219BE8}" type="datetimeFigureOut">
              <a:rPr kumimoji="1" lang="ja-JP" altLang="en-US" smtClean="0"/>
              <a:t>2014/12/1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038786-D5FE-4D02-98E3-10B3D4FD6BBF}" type="slidenum">
              <a:rPr kumimoji="1" lang="ja-JP" altLang="en-US" smtClean="0"/>
              <a:t>‹#›</a:t>
            </a:fld>
            <a:endParaRPr kumimoji="1" lang="ja-JP" altLang="en-US"/>
          </a:p>
        </p:txBody>
      </p:sp>
    </p:spTree>
    <p:extLst>
      <p:ext uri="{BB962C8B-B14F-4D97-AF65-F5344CB8AC3E}">
        <p14:creationId xmlns:p14="http://schemas.microsoft.com/office/powerpoint/2010/main" val="9083762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A5F06A5A-F562-4AF6-9FF0-8C8FEC01374C}" type="slidenum">
              <a:rPr lang="en-US" altLang="ja-JP" sz="1200" smtClean="0"/>
              <a:pPr eaLnBrk="1" hangingPunct="1"/>
              <a:t>15</a:t>
            </a:fld>
            <a:endParaRPr lang="en-US" altLang="ja-JP" sz="1200" smtClean="0"/>
          </a:p>
        </p:txBody>
      </p:sp>
      <p:sp>
        <p:nvSpPr>
          <p:cNvPr id="49155"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ja-JP" altLang="en-US" smtClean="0">
                <a:ea typeface="ＭＳ 明朝" pitchFamily="17" charset="-128"/>
              </a:rPr>
              <a:t>次に</a:t>
            </a:r>
            <a:r>
              <a:rPr lang="en-US" altLang="ja-JP" smtClean="0">
                <a:latin typeface="ＭＳ 明朝" pitchFamily="17" charset="-128"/>
                <a:ea typeface="ＭＳ 明朝" pitchFamily="17" charset="-128"/>
              </a:rPr>
              <a:t>UV</a:t>
            </a:r>
            <a:r>
              <a:rPr lang="ja-JP" altLang="en-US" smtClean="0">
                <a:ea typeface="ＭＳ 明朝" pitchFamily="17" charset="-128"/>
              </a:rPr>
              <a:t>ですが、それぞれの化合物でポルフィリン部に特徴的なソーレー帯、Ｑバンドの吸収が観測され、その他に、短波長領域にポリベンジルエーテル鎖、共役鎖、アントラキノンの吸収が観測されました。ここで、アントラキノンを有するデンドリマーにおいてのみ吸収の広がりが見られました。これは、このデンドリマーにおいてポルフィリン核とアントラキノン間になんらかの相互作用があるためと推測しています。</a:t>
            </a:r>
            <a:endParaRPr lang="ja-JP" altLang="en-US" smtClean="0">
              <a:latin typeface="ＭＳ 明朝" pitchFamily="17" charset="-128"/>
              <a:ea typeface="ＭＳ 明朝" pitchFamily="17" charset="-128"/>
            </a:endParaRPr>
          </a:p>
        </p:txBody>
      </p:sp>
    </p:spTree>
    <p:extLst>
      <p:ext uri="{BB962C8B-B14F-4D97-AF65-F5344CB8AC3E}">
        <p14:creationId xmlns:p14="http://schemas.microsoft.com/office/powerpoint/2010/main" val="213098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A5F06A5A-F562-4AF6-9FF0-8C8FEC01374C}" type="slidenum">
              <a:rPr lang="en-US" altLang="ja-JP" sz="1200" smtClean="0"/>
              <a:pPr eaLnBrk="1" hangingPunct="1"/>
              <a:t>16</a:t>
            </a:fld>
            <a:endParaRPr lang="en-US" altLang="ja-JP" sz="1200" smtClean="0"/>
          </a:p>
        </p:txBody>
      </p:sp>
      <p:sp>
        <p:nvSpPr>
          <p:cNvPr id="49155"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en-US" dirty="0" smtClean="0">
              <a:latin typeface="ＭＳ 明朝" pitchFamily="17" charset="-128"/>
              <a:ea typeface="ＭＳ 明朝" pitchFamily="17" charset="-128"/>
            </a:endParaRPr>
          </a:p>
        </p:txBody>
      </p:sp>
    </p:spTree>
    <p:extLst>
      <p:ext uri="{BB962C8B-B14F-4D97-AF65-F5344CB8AC3E}">
        <p14:creationId xmlns:p14="http://schemas.microsoft.com/office/powerpoint/2010/main" val="159760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8" name="日付プレースホルダー 27"/>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17" name="フッター プレースホルダー 16"/>
          <p:cNvSpPr>
            <a:spLocks noGrp="1"/>
          </p:cNvSpPr>
          <p:nvPr>
            <p:ph type="ftr" sz="quarter" idx="11"/>
          </p:nvPr>
        </p:nvSpPr>
        <p:spPr/>
        <p:txBody>
          <a:bodyPr/>
          <a:lstStyle>
            <a:extLst/>
          </a:lstStyle>
          <a:p>
            <a:endParaRPr kumimoji="1" lang="ja-JP" altLang="en-US"/>
          </a:p>
        </p:txBody>
      </p:sp>
      <p:sp>
        <p:nvSpPr>
          <p:cNvPr id="29" name="スライド番号プレースホルダー 28"/>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
        <p:nvSpPr>
          <p:cNvPr id="32" name="正方形/長方形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正方形/長方形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正方形/長方形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正方形/長方形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正方形/長方形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タイトル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マスター サブタイトルの書式設定</a:t>
            </a:r>
            <a:endParaRPr kumimoji="0" lang="en-US"/>
          </a:p>
        </p:txBody>
      </p:sp>
      <p:sp>
        <p:nvSpPr>
          <p:cNvPr id="56" name="正方形/長方形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正方形/長方形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正方形/長方形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正方形/長方形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981200" cy="5851525"/>
          </a:xfrm>
        </p:spPr>
        <p:txBody>
          <a:bodyPr vert="eaVert" anchor="ctr"/>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609600" y="274639"/>
            <a:ext cx="5867400" cy="5851525"/>
          </a:xfrm>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p:txBody>
          <a:bodyPr/>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 name="フリーフォーム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フリーフォーム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フリーフォーム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フリーフォーム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フリーフォーム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フリーフォーム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フリーフォーム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フリーフォーム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フリーフォーム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フリーフォーム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フリーフォーム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フリーフォーム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フリーフォーム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フリーフォーム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フリーフォーム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テキスト プレースホルダー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5" name="フッター プレースホルダー 4"/>
          <p:cNvSpPr>
            <a:spLocks noGrp="1"/>
          </p:cNvSpPr>
          <p:nvPr>
            <p:ph type="ftr" sz="quarter" idx="11"/>
          </p:nvPr>
        </p:nvSpPr>
        <p:spPr/>
        <p:txBody>
          <a:bodyPr/>
          <a:lstStyle>
            <a:extLst/>
          </a:lstStyle>
          <a:p>
            <a:endParaRPr kumimoji="1" lang="ja-JP" altLang="en-US"/>
          </a:p>
        </p:txBody>
      </p:sp>
      <p:sp>
        <p:nvSpPr>
          <p:cNvPr id="6" name="スライド番号プレースホルダー 5"/>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
        <p:nvSpPr>
          <p:cNvPr id="7" name="正方形/長方形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タイトル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ja-JP" altLang="en-US" smtClean="0"/>
              <a:t>マスター タイトルの書式設定</a:t>
            </a:r>
            <a:endParaRPr kumimoji="0" lang="en-US"/>
          </a:p>
        </p:txBody>
      </p:sp>
      <p:sp>
        <p:nvSpPr>
          <p:cNvPr id="8" name="正方形/長方形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正方形/長方形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正方形/長方形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正方形/長方形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正方形/長方形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2064"/>
            <a:ext cx="8229600" cy="914400"/>
          </a:xfrm>
        </p:spPr>
        <p:txBody>
          <a:bodyPr/>
          <a:lstStyle>
            <a:extLst/>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6" name="フッター プレースホルダー 5"/>
          <p:cNvSpPr>
            <a:spLocks noGrp="1"/>
          </p:cNvSpPr>
          <p:nvPr>
            <p:ph type="ftr" sz="quarter" idx="11"/>
          </p:nvPr>
        </p:nvSpPr>
        <p:spPr/>
        <p:txBody>
          <a:bodyPr/>
          <a:lstStyle>
            <a:extLst/>
          </a:lstStyle>
          <a:p>
            <a:endParaRPr kumimoji="1" lang="ja-JP" altLang="en-US"/>
          </a:p>
        </p:txBody>
      </p:sp>
      <p:sp>
        <p:nvSpPr>
          <p:cNvPr id="7" name="スライド番号プレースホルダー 6"/>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5" name="正方形/長方形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タイトル 1"/>
          <p:cNvSpPr>
            <a:spLocks noGrp="1"/>
          </p:cNvSpPr>
          <p:nvPr>
            <p:ph type="title"/>
          </p:nvPr>
        </p:nvSpPr>
        <p:spPr>
          <a:xfrm>
            <a:off x="504824" y="512064"/>
            <a:ext cx="7772400" cy="914400"/>
          </a:xfrm>
        </p:spPr>
        <p:txBody>
          <a:bodyPr anchor="t"/>
          <a:lstStyle>
            <a:lvl1pPr>
              <a:defRPr sz="4000"/>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8" name="フッター プレースホルダー 7"/>
          <p:cNvSpPr>
            <a:spLocks noGrp="1"/>
          </p:cNvSpPr>
          <p:nvPr>
            <p:ph type="ftr" sz="quarter" idx="11"/>
          </p:nvPr>
        </p:nvSpPr>
        <p:spPr/>
        <p:txBody>
          <a:bodyPr/>
          <a:lstStyle>
            <a:extLst/>
          </a:lstStyle>
          <a:p>
            <a:endParaRPr kumimoji="1" lang="ja-JP" altLang="en-US"/>
          </a:p>
        </p:txBody>
      </p:sp>
      <p:sp>
        <p:nvSpPr>
          <p:cNvPr id="9" name="スライド番号プレースホルダー 8"/>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
        <p:nvSpPr>
          <p:cNvPr id="16" name="正方形/長方形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正方形/長方形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正方形/長方形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正方形/長方形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正方形/長方形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正方形/長方形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正方形/長方形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正方形/長方形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正方形/長方形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512064"/>
            <a:ext cx="7772400" cy="914400"/>
          </a:xfrm>
        </p:spPr>
        <p:txBody>
          <a:bodyPr/>
          <a:lstStyle>
            <a:lvl1pPr>
              <a:defRPr sz="4000" cap="none" baseline="0"/>
            </a:lvl1pPr>
            <a:extLst/>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4" name="フッター プレースホルダー 3"/>
          <p:cNvSpPr>
            <a:spLocks noGrp="1"/>
          </p:cNvSpPr>
          <p:nvPr>
            <p:ph type="ftr" sz="quarter" idx="11"/>
          </p:nvPr>
        </p:nvSpPr>
        <p:spPr/>
        <p:txBody>
          <a:bodyPr/>
          <a:lstStyle>
            <a:extLst/>
          </a:lstStyle>
          <a:p>
            <a:endParaRPr kumimoji="1" lang="ja-JP" altLang="en-US"/>
          </a:p>
        </p:txBody>
      </p:sp>
      <p:sp>
        <p:nvSpPr>
          <p:cNvPr id="5" name="スライド番号プレースホルダー 4"/>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3" name="フッター プレースホルダー 2"/>
          <p:cNvSpPr>
            <a:spLocks noGrp="1"/>
          </p:cNvSpPr>
          <p:nvPr>
            <p:ph type="ftr" sz="quarter" idx="11"/>
          </p:nvPr>
        </p:nvSpPr>
        <p:spPr/>
        <p:txBody>
          <a:bodyPr/>
          <a:lstStyle>
            <a:extLst/>
          </a:lstStyle>
          <a:p>
            <a:endParaRPr kumimoji="1" lang="ja-JP" altLang="en-US"/>
          </a:p>
        </p:txBody>
      </p:sp>
      <p:sp>
        <p:nvSpPr>
          <p:cNvPr id="4" name="スライド番号プレースホルダー 3"/>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73050"/>
            <a:ext cx="8229600" cy="1162050"/>
          </a:xfrm>
        </p:spPr>
        <p:txBody>
          <a:bodyPr anchor="ctr"/>
          <a:lstStyle>
            <a:lvl1pPr algn="l">
              <a:buNone/>
              <a:defRPr sz="3600" b="0"/>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extLst/>
          </a:lstStyle>
          <a:p>
            <a:fld id="{48181B50-F4D0-49AA-8DEF-4D8CB80908BC}" type="datetimeFigureOut">
              <a:rPr kumimoji="1" lang="ja-JP" altLang="en-US" smtClean="0"/>
              <a:t>2014/12/1</a:t>
            </a:fld>
            <a:endParaRPr kumimoji="1" lang="ja-JP" altLang="en-US"/>
          </a:p>
        </p:txBody>
      </p:sp>
      <p:sp>
        <p:nvSpPr>
          <p:cNvPr id="6" name="フッター プレースホルダー 5"/>
          <p:cNvSpPr>
            <a:spLocks noGrp="1"/>
          </p:cNvSpPr>
          <p:nvPr>
            <p:ph type="ftr" sz="quarter" idx="11"/>
          </p:nvPr>
        </p:nvSpPr>
        <p:spPr/>
        <p:txBody>
          <a:bodyPr/>
          <a:lstStyle>
            <a:extLst/>
          </a:lstStyle>
          <a:p>
            <a:endParaRPr kumimoji="1" lang="ja-JP" altLang="en-US"/>
          </a:p>
        </p:txBody>
      </p:sp>
      <p:sp>
        <p:nvSpPr>
          <p:cNvPr id="7" name="スライド番号プレースホルダー 6"/>
          <p:cNvSpPr>
            <a:spLocks noGrp="1"/>
          </p:cNvSpPr>
          <p:nvPr>
            <p:ph type="sldNum" sz="quarter" idx="12"/>
          </p:nvPr>
        </p:nvSpPr>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正方形/長方形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直線コネクタ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グループ化 9"/>
          <p:cNvGrpSpPr/>
          <p:nvPr/>
        </p:nvGrpSpPr>
        <p:grpSpPr>
          <a:xfrm rot="5400000">
            <a:off x="8514581" y="1219200"/>
            <a:ext cx="132763" cy="128466"/>
            <a:chOff x="6668087" y="1297746"/>
            <a:chExt cx="161840" cy="156602"/>
          </a:xfrm>
        </p:grpSpPr>
        <p:cxnSp>
          <p:nvCxnSpPr>
            <p:cNvPr id="15" name="直線コネクタ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ja-JP" altLang="en-US" smtClean="0"/>
              <a:t>アイコンをクリックして図を追加</a:t>
            </a:r>
            <a:endParaRPr kumimoji="0" lang="en-US"/>
          </a:p>
        </p:txBody>
      </p:sp>
      <p:sp>
        <p:nvSpPr>
          <p:cNvPr id="4" name="テキスト プレースホルダー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ja-JP" altLang="en-US" smtClean="0"/>
              <a:t>マスター テキストの書式設定</a:t>
            </a:r>
          </a:p>
        </p:txBody>
      </p:sp>
      <p:grpSp>
        <p:nvGrpSpPr>
          <p:cNvPr id="14" name="グループ化 13"/>
          <p:cNvGrpSpPr/>
          <p:nvPr/>
        </p:nvGrpSpPr>
        <p:grpSpPr>
          <a:xfrm rot="5400000">
            <a:off x="8666981" y="1371600"/>
            <a:ext cx="132763" cy="128466"/>
            <a:chOff x="6668087" y="1297746"/>
            <a:chExt cx="161840" cy="156602"/>
          </a:xfrm>
        </p:grpSpPr>
        <p:cxnSp>
          <p:nvCxnSpPr>
            <p:cNvPr id="11" name="直線コネクタ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グループ化 17"/>
          <p:cNvGrpSpPr/>
          <p:nvPr/>
        </p:nvGrpSpPr>
        <p:grpSpPr>
          <a:xfrm rot="5400000">
            <a:off x="8320088" y="1474763"/>
            <a:ext cx="132763" cy="128466"/>
            <a:chOff x="6668087" y="1297746"/>
            <a:chExt cx="161840" cy="156602"/>
          </a:xfrm>
        </p:grpSpPr>
        <p:cxnSp>
          <p:nvCxnSpPr>
            <p:cNvPr id="19" name="直線コネクタ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付プレースホルダー 4"/>
          <p:cNvSpPr>
            <a:spLocks noGrp="1"/>
          </p:cNvSpPr>
          <p:nvPr>
            <p:ph type="dt" sz="half" idx="10"/>
          </p:nvPr>
        </p:nvSpPr>
        <p:spPr>
          <a:xfrm>
            <a:off x="6477000" y="55499"/>
            <a:ext cx="2133600" cy="365125"/>
          </a:xfrm>
        </p:spPr>
        <p:txBody>
          <a:bodyPr/>
          <a:lstStyle>
            <a:extLst/>
          </a:lstStyle>
          <a:p>
            <a:fld id="{48181B50-F4D0-49AA-8DEF-4D8CB80908BC}" type="datetimeFigureOut">
              <a:rPr kumimoji="1" lang="ja-JP" altLang="en-US" smtClean="0"/>
              <a:t>2014/12/1</a:t>
            </a:fld>
            <a:endParaRPr kumimoji="1" lang="ja-JP" altLang="en-US"/>
          </a:p>
        </p:txBody>
      </p:sp>
      <p:sp>
        <p:nvSpPr>
          <p:cNvPr id="6" name="フッター プレースホルダー 5"/>
          <p:cNvSpPr>
            <a:spLocks noGrp="1"/>
          </p:cNvSpPr>
          <p:nvPr>
            <p:ph type="ftr" sz="quarter" idx="11"/>
          </p:nvPr>
        </p:nvSpPr>
        <p:spPr>
          <a:xfrm>
            <a:off x="914400" y="55499"/>
            <a:ext cx="5562600" cy="365125"/>
          </a:xfrm>
        </p:spPr>
        <p:txBody>
          <a:bodyPr/>
          <a:lstStyle>
            <a:extLst/>
          </a:lstStyle>
          <a:p>
            <a:endParaRPr kumimoji="1" lang="ja-JP" altLang="en-US"/>
          </a:p>
        </p:txBody>
      </p:sp>
      <p:sp>
        <p:nvSpPr>
          <p:cNvPr id="7" name="スライド番号プレースホルダー 6"/>
          <p:cNvSpPr>
            <a:spLocks noGrp="1"/>
          </p:cNvSpPr>
          <p:nvPr>
            <p:ph type="sldNum" sz="quarter" idx="12"/>
          </p:nvPr>
        </p:nvSpPr>
        <p:spPr>
          <a:xfrm>
            <a:off x="8610600" y="55499"/>
            <a:ext cx="457200" cy="365125"/>
          </a:xfrm>
        </p:spPr>
        <p:txBody>
          <a:bodyPr/>
          <a:lstStyle>
            <a:extLst/>
          </a:lstStyle>
          <a:p>
            <a:fld id="{22458F71-E7AD-4CEB-A110-5D95DDD7A7D9}"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正方形/長方形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正方形/長方形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正方形/長方形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正方形/長方形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正方形/長方形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正方形/長方形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正方形/長方形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正方形/長方形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正方形/長方形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タイトル プレースホルダー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8181B50-F4D0-49AA-8DEF-4D8CB80908BC}" type="datetimeFigureOut">
              <a:rPr kumimoji="1" lang="ja-JP" altLang="en-US" smtClean="0"/>
              <a:t>2014/12/1</a:t>
            </a:fld>
            <a:endParaRPr kumimoji="1" lang="ja-JP" altLang="en-US"/>
          </a:p>
        </p:txBody>
      </p:sp>
      <p:sp>
        <p:nvSpPr>
          <p:cNvPr id="3" name="フッター プレースホルダー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kumimoji="1" lang="ja-JP" altLang="en-US"/>
          </a:p>
        </p:txBody>
      </p:sp>
      <p:sp>
        <p:nvSpPr>
          <p:cNvPr id="23" name="スライド番号プレースホルダー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22458F71-E7AD-4CEB-A110-5D95DDD7A7D9}" type="slidenum">
              <a:rPr kumimoji="1" lang="ja-JP" altLang="en-US" smtClean="0"/>
              <a:t>‹#›</a:t>
            </a:fld>
            <a:endParaRPr kumimoji="1" lang="ja-JP"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1"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1"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1"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1"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1"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9.emf"/><Relationship Id="rId5" Type="http://schemas.openxmlformats.org/officeDocument/2006/relationships/oleObject" Target="../embeddings/oleObject12.bin"/><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27.wmf"/><Relationship Id="rId3" Type="http://schemas.openxmlformats.org/officeDocument/2006/relationships/oleObject" Target="../embeddings/oleObject14.bin"/><Relationship Id="rId7" Type="http://schemas.openxmlformats.org/officeDocument/2006/relationships/image" Target="../media/image29.png"/><Relationship Id="rId12"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4.wmf"/><Relationship Id="rId11" Type="http://schemas.openxmlformats.org/officeDocument/2006/relationships/image" Target="../media/image26.emf"/><Relationship Id="rId5" Type="http://schemas.openxmlformats.org/officeDocument/2006/relationships/oleObject" Target="../embeddings/oleObject15.bin"/><Relationship Id="rId15" Type="http://schemas.openxmlformats.org/officeDocument/2006/relationships/image" Target="../media/image28.emf"/><Relationship Id="rId10" Type="http://schemas.openxmlformats.org/officeDocument/2006/relationships/oleObject" Target="../embeddings/oleObject17.bin"/><Relationship Id="rId4" Type="http://schemas.openxmlformats.org/officeDocument/2006/relationships/image" Target="../media/image23.emf"/><Relationship Id="rId9" Type="http://schemas.openxmlformats.org/officeDocument/2006/relationships/image" Target="../media/image25.emf"/><Relationship Id="rId14" Type="http://schemas.openxmlformats.org/officeDocument/2006/relationships/oleObject" Target="../embeddings/oleObject19.bin"/></Relationships>
</file>

<file path=ppt/slides/_rels/slide13.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1.wmf"/><Relationship Id="rId5" Type="http://schemas.openxmlformats.org/officeDocument/2006/relationships/oleObject" Target="../embeddings/oleObject21.bin"/><Relationship Id="rId10" Type="http://schemas.openxmlformats.org/officeDocument/2006/relationships/image" Target="../media/image33.emf"/><Relationship Id="rId4" Type="http://schemas.openxmlformats.org/officeDocument/2006/relationships/image" Target="../media/image30.wmf"/><Relationship Id="rId9" Type="http://schemas.openxmlformats.org/officeDocument/2006/relationships/oleObject" Target="../embeddings/oleObject2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35.emf"/><Relationship Id="rId4"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2.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7.bin"/><Relationship Id="rId11" Type="http://schemas.openxmlformats.org/officeDocument/2006/relationships/image" Target="../media/image39.emf"/><Relationship Id="rId5" Type="http://schemas.openxmlformats.org/officeDocument/2006/relationships/image" Target="../media/image36.e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3.emf"/><Relationship Id="rId5" Type="http://schemas.openxmlformats.org/officeDocument/2006/relationships/oleObject" Target="../embeddings/oleObject32.bin"/><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7.png"/><Relationship Id="rId7" Type="http://schemas.openxmlformats.org/officeDocument/2006/relationships/oleObject" Target="../embeddings/oleObject33.bin"/><Relationship Id="rId12" Type="http://schemas.openxmlformats.org/officeDocument/2006/relationships/image" Target="../media/image46.e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50.png"/><Relationship Id="rId11" Type="http://schemas.openxmlformats.org/officeDocument/2006/relationships/oleObject" Target="../embeddings/oleObject35.bin"/><Relationship Id="rId5" Type="http://schemas.openxmlformats.org/officeDocument/2006/relationships/image" Target="../media/image49.png"/><Relationship Id="rId10" Type="http://schemas.openxmlformats.org/officeDocument/2006/relationships/image" Target="../media/image45.emf"/><Relationship Id="rId4" Type="http://schemas.openxmlformats.org/officeDocument/2006/relationships/image" Target="../media/image48.png"/><Relationship Id="rId9" Type="http://schemas.openxmlformats.org/officeDocument/2006/relationships/oleObject" Target="../embeddings/oleObject34.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2.emf"/><Relationship Id="rId5" Type="http://schemas.openxmlformats.org/officeDocument/2006/relationships/oleObject" Target="../embeddings/oleObject37.bin"/><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54.emf"/></Relationships>
</file>

<file path=ppt/slides/_rels/slide23.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oleObject" Target="../embeddings/oleObject45.bin"/><Relationship Id="rId18" Type="http://schemas.openxmlformats.org/officeDocument/2006/relationships/image" Target="../media/image62.emf"/><Relationship Id="rId3" Type="http://schemas.openxmlformats.org/officeDocument/2006/relationships/oleObject" Target="../embeddings/oleObject40.bin"/><Relationship Id="rId21" Type="http://schemas.openxmlformats.org/officeDocument/2006/relationships/oleObject" Target="../embeddings/oleObject50.bin"/><Relationship Id="rId7" Type="http://schemas.openxmlformats.org/officeDocument/2006/relationships/oleObject" Target="../embeddings/oleObject42.bin"/><Relationship Id="rId12" Type="http://schemas.openxmlformats.org/officeDocument/2006/relationships/image" Target="../media/image59.emf"/><Relationship Id="rId17" Type="http://schemas.openxmlformats.org/officeDocument/2006/relationships/oleObject" Target="../embeddings/oleObject47.bin"/><Relationship Id="rId2" Type="http://schemas.openxmlformats.org/officeDocument/2006/relationships/slideLayout" Target="../slideLayouts/slideLayout7.xml"/><Relationship Id="rId16" Type="http://schemas.openxmlformats.org/officeDocument/2006/relationships/image" Target="../media/image61.emf"/><Relationship Id="rId20" Type="http://schemas.openxmlformats.org/officeDocument/2006/relationships/oleObject" Target="../embeddings/oleObject49.bin"/><Relationship Id="rId1" Type="http://schemas.openxmlformats.org/officeDocument/2006/relationships/vmlDrawing" Target="../drawings/vmlDrawing21.vml"/><Relationship Id="rId6" Type="http://schemas.openxmlformats.org/officeDocument/2006/relationships/image" Target="../media/image56.emf"/><Relationship Id="rId11" Type="http://schemas.openxmlformats.org/officeDocument/2006/relationships/oleObject" Target="../embeddings/oleObject44.bin"/><Relationship Id="rId5" Type="http://schemas.openxmlformats.org/officeDocument/2006/relationships/oleObject" Target="../embeddings/oleObject41.bin"/><Relationship Id="rId15" Type="http://schemas.openxmlformats.org/officeDocument/2006/relationships/oleObject" Target="../embeddings/oleObject46.bin"/><Relationship Id="rId10" Type="http://schemas.openxmlformats.org/officeDocument/2006/relationships/image" Target="../media/image58.emf"/><Relationship Id="rId19" Type="http://schemas.openxmlformats.org/officeDocument/2006/relationships/oleObject" Target="../embeddings/oleObject48.bin"/><Relationship Id="rId4" Type="http://schemas.openxmlformats.org/officeDocument/2006/relationships/image" Target="../media/image55.emf"/><Relationship Id="rId9" Type="http://schemas.openxmlformats.org/officeDocument/2006/relationships/oleObject" Target="../embeddings/oleObject43.bin"/><Relationship Id="rId14" Type="http://schemas.openxmlformats.org/officeDocument/2006/relationships/image" Target="../media/image60.emf"/><Relationship Id="rId22" Type="http://schemas.openxmlformats.org/officeDocument/2006/relationships/oleObject" Target="../embeddings/oleObject51.bin"/></Relationships>
</file>

<file path=ppt/slides/_rels/slide24.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oleObject" Target="../embeddings/oleObject57.bin"/><Relationship Id="rId18" Type="http://schemas.openxmlformats.org/officeDocument/2006/relationships/oleObject" Target="../embeddings/oleObject60.bin"/><Relationship Id="rId26" Type="http://schemas.openxmlformats.org/officeDocument/2006/relationships/oleObject" Target="../embeddings/oleObject64.bin"/><Relationship Id="rId39" Type="http://schemas.openxmlformats.org/officeDocument/2006/relationships/oleObject" Target="../embeddings/oleObject74.bin"/><Relationship Id="rId3" Type="http://schemas.openxmlformats.org/officeDocument/2006/relationships/oleObject" Target="../embeddings/oleObject52.bin"/><Relationship Id="rId21" Type="http://schemas.openxmlformats.org/officeDocument/2006/relationships/image" Target="../media/image71.emf"/><Relationship Id="rId34" Type="http://schemas.openxmlformats.org/officeDocument/2006/relationships/oleObject" Target="../embeddings/oleObject69.bin"/><Relationship Id="rId7" Type="http://schemas.openxmlformats.org/officeDocument/2006/relationships/oleObject" Target="../embeddings/oleObject54.bin"/><Relationship Id="rId12" Type="http://schemas.openxmlformats.org/officeDocument/2006/relationships/image" Target="../media/image67.emf"/><Relationship Id="rId17" Type="http://schemas.openxmlformats.org/officeDocument/2006/relationships/image" Target="../media/image69.emf"/><Relationship Id="rId25" Type="http://schemas.openxmlformats.org/officeDocument/2006/relationships/image" Target="../media/image73.emf"/><Relationship Id="rId33" Type="http://schemas.openxmlformats.org/officeDocument/2006/relationships/oleObject" Target="../embeddings/oleObject68.bin"/><Relationship Id="rId38" Type="http://schemas.openxmlformats.org/officeDocument/2006/relationships/oleObject" Target="../embeddings/oleObject73.bin"/><Relationship Id="rId2" Type="http://schemas.openxmlformats.org/officeDocument/2006/relationships/slideLayout" Target="../slideLayouts/slideLayout7.xml"/><Relationship Id="rId16" Type="http://schemas.openxmlformats.org/officeDocument/2006/relationships/oleObject" Target="../embeddings/oleObject59.bin"/><Relationship Id="rId20" Type="http://schemas.openxmlformats.org/officeDocument/2006/relationships/oleObject" Target="../embeddings/oleObject61.bin"/><Relationship Id="rId29" Type="http://schemas.openxmlformats.org/officeDocument/2006/relationships/oleObject" Target="../embeddings/oleObject66.bin"/><Relationship Id="rId1" Type="http://schemas.openxmlformats.org/officeDocument/2006/relationships/vmlDrawing" Target="../drawings/vmlDrawing22.vml"/><Relationship Id="rId6" Type="http://schemas.openxmlformats.org/officeDocument/2006/relationships/image" Target="../media/image64.emf"/><Relationship Id="rId11" Type="http://schemas.openxmlformats.org/officeDocument/2006/relationships/oleObject" Target="../embeddings/oleObject56.bin"/><Relationship Id="rId24" Type="http://schemas.openxmlformats.org/officeDocument/2006/relationships/oleObject" Target="../embeddings/oleObject63.bin"/><Relationship Id="rId32" Type="http://schemas.openxmlformats.org/officeDocument/2006/relationships/image" Target="../media/image76.emf"/><Relationship Id="rId37" Type="http://schemas.openxmlformats.org/officeDocument/2006/relationships/oleObject" Target="../embeddings/oleObject72.bin"/><Relationship Id="rId5" Type="http://schemas.openxmlformats.org/officeDocument/2006/relationships/oleObject" Target="../embeddings/oleObject53.bin"/><Relationship Id="rId15" Type="http://schemas.openxmlformats.org/officeDocument/2006/relationships/oleObject" Target="../embeddings/oleObject58.bin"/><Relationship Id="rId23" Type="http://schemas.openxmlformats.org/officeDocument/2006/relationships/image" Target="../media/image72.emf"/><Relationship Id="rId28" Type="http://schemas.openxmlformats.org/officeDocument/2006/relationships/image" Target="../media/image74.emf"/><Relationship Id="rId36" Type="http://schemas.openxmlformats.org/officeDocument/2006/relationships/oleObject" Target="../embeddings/oleObject71.bin"/><Relationship Id="rId10" Type="http://schemas.openxmlformats.org/officeDocument/2006/relationships/image" Target="../media/image66.emf"/><Relationship Id="rId19" Type="http://schemas.openxmlformats.org/officeDocument/2006/relationships/image" Target="../media/image70.emf"/><Relationship Id="rId31" Type="http://schemas.openxmlformats.org/officeDocument/2006/relationships/oleObject" Target="../embeddings/oleObject67.bin"/><Relationship Id="rId4" Type="http://schemas.openxmlformats.org/officeDocument/2006/relationships/image" Target="../media/image63.emf"/><Relationship Id="rId9" Type="http://schemas.openxmlformats.org/officeDocument/2006/relationships/oleObject" Target="../embeddings/oleObject55.bin"/><Relationship Id="rId14" Type="http://schemas.openxmlformats.org/officeDocument/2006/relationships/image" Target="../media/image68.emf"/><Relationship Id="rId22" Type="http://schemas.openxmlformats.org/officeDocument/2006/relationships/oleObject" Target="../embeddings/oleObject62.bin"/><Relationship Id="rId27" Type="http://schemas.openxmlformats.org/officeDocument/2006/relationships/oleObject" Target="../embeddings/oleObject65.bin"/><Relationship Id="rId30" Type="http://schemas.openxmlformats.org/officeDocument/2006/relationships/image" Target="../media/image75.emf"/><Relationship Id="rId35" Type="http://schemas.openxmlformats.org/officeDocument/2006/relationships/oleObject" Target="../embeddings/oleObject7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oleObject" Target="../embeddings/oleObject81.bin"/><Relationship Id="rId3" Type="http://schemas.openxmlformats.org/officeDocument/2006/relationships/oleObject" Target="../embeddings/oleObject75.bin"/><Relationship Id="rId7" Type="http://schemas.openxmlformats.org/officeDocument/2006/relationships/oleObject" Target="../embeddings/oleObject77.bin"/><Relationship Id="rId12" Type="http://schemas.openxmlformats.org/officeDocument/2006/relationships/image" Target="../media/image80.emf"/><Relationship Id="rId2" Type="http://schemas.openxmlformats.org/officeDocument/2006/relationships/slideLayout" Target="../slideLayouts/slideLayout7.xml"/><Relationship Id="rId16" Type="http://schemas.openxmlformats.org/officeDocument/2006/relationships/oleObject" Target="../embeddings/oleObject84.bin"/><Relationship Id="rId1" Type="http://schemas.openxmlformats.org/officeDocument/2006/relationships/vmlDrawing" Target="../drawings/vmlDrawing23.vml"/><Relationship Id="rId6" Type="http://schemas.openxmlformats.org/officeDocument/2006/relationships/image" Target="../media/image78.emf"/><Relationship Id="rId11" Type="http://schemas.openxmlformats.org/officeDocument/2006/relationships/oleObject" Target="../embeddings/oleObject80.bin"/><Relationship Id="rId5" Type="http://schemas.openxmlformats.org/officeDocument/2006/relationships/oleObject" Target="../embeddings/oleObject76.bin"/><Relationship Id="rId15" Type="http://schemas.openxmlformats.org/officeDocument/2006/relationships/oleObject" Target="../embeddings/oleObject83.bin"/><Relationship Id="rId10" Type="http://schemas.openxmlformats.org/officeDocument/2006/relationships/image" Target="../media/image79.emf"/><Relationship Id="rId4" Type="http://schemas.openxmlformats.org/officeDocument/2006/relationships/image" Target="../media/image77.emf"/><Relationship Id="rId9" Type="http://schemas.openxmlformats.org/officeDocument/2006/relationships/oleObject" Target="../embeddings/oleObject79.bin"/><Relationship Id="rId14" Type="http://schemas.openxmlformats.org/officeDocument/2006/relationships/oleObject" Target="../embeddings/oleObject82.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81.emf"/><Relationship Id="rId5" Type="http://schemas.openxmlformats.org/officeDocument/2006/relationships/oleObject" Target="../embeddings/oleObject85.bin"/><Relationship Id="rId4" Type="http://schemas.openxmlformats.org/officeDocument/2006/relationships/image" Target="../media/image83.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85.wmf"/><Relationship Id="rId4" Type="http://schemas.openxmlformats.org/officeDocument/2006/relationships/image" Target="../media/image84.wmf"/></Relationships>
</file>

<file path=ppt/slides/_rels/slide29.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87.wmf"/><Relationship Id="rId5" Type="http://schemas.openxmlformats.org/officeDocument/2006/relationships/oleObject" Target="../embeddings/oleObject88.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90.bin"/></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9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image" Target="../media/image9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92.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93.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90.emf"/></Relationships>
</file>

<file path=ppt/slides/_rels/slide35.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95.wmf"/><Relationship Id="rId5" Type="http://schemas.openxmlformats.org/officeDocument/2006/relationships/oleObject" Target="../embeddings/oleObject97.bin"/><Relationship Id="rId10" Type="http://schemas.openxmlformats.org/officeDocument/2006/relationships/image" Target="../media/image98.png"/><Relationship Id="rId4" Type="http://schemas.openxmlformats.org/officeDocument/2006/relationships/image" Target="../media/image94.wmf"/><Relationship Id="rId9"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oleObject" Target="../embeddings/oleObject99.bin"/><Relationship Id="rId7" Type="http://schemas.openxmlformats.org/officeDocument/2006/relationships/oleObject" Target="../embeddings/oleObject101.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00.wmf"/><Relationship Id="rId5" Type="http://schemas.openxmlformats.org/officeDocument/2006/relationships/oleObject" Target="../embeddings/oleObject100.bin"/><Relationship Id="rId10" Type="http://schemas.openxmlformats.org/officeDocument/2006/relationships/image" Target="../media/image101.emf"/><Relationship Id="rId4" Type="http://schemas.openxmlformats.org/officeDocument/2006/relationships/image" Target="../media/image99.wmf"/><Relationship Id="rId9" Type="http://schemas.openxmlformats.org/officeDocument/2006/relationships/oleObject" Target="../embeddings/oleObject102.bin"/></Relationships>
</file>

<file path=ppt/slides/_rels/slide37.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103.bin"/><Relationship Id="rId7" Type="http://schemas.openxmlformats.org/officeDocument/2006/relationships/oleObject" Target="../embeddings/oleObject105.bin"/><Relationship Id="rId12" Type="http://schemas.openxmlformats.org/officeDocument/2006/relationships/image" Target="../media/image106.e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103.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10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image" Target="../media/image107.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9.bin"/><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oleObject" Target="../embeddings/oleObject110.bin"/><Relationship Id="rId5" Type="http://schemas.openxmlformats.org/officeDocument/2006/relationships/image" Target="../media/image110.png"/><Relationship Id="rId4" Type="http://schemas.openxmlformats.org/officeDocument/2006/relationships/image" Target="../media/image108.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112.wmf"/><Relationship Id="rId5" Type="http://schemas.openxmlformats.org/officeDocument/2006/relationships/oleObject" Target="../embeddings/oleObject112.bin"/><Relationship Id="rId4" Type="http://schemas.openxmlformats.org/officeDocument/2006/relationships/image" Target="../media/image111.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14.wmf"/><Relationship Id="rId5" Type="http://schemas.openxmlformats.org/officeDocument/2006/relationships/oleObject" Target="../embeddings/oleObject114.bin"/><Relationship Id="rId4" Type="http://schemas.openxmlformats.org/officeDocument/2006/relationships/image" Target="../media/image113.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5.bin"/><Relationship Id="rId7" Type="http://schemas.openxmlformats.org/officeDocument/2006/relationships/image" Target="../media/image108.emf"/><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oleObject" Target="../embeddings/oleObject116.bin"/><Relationship Id="rId5" Type="http://schemas.openxmlformats.org/officeDocument/2006/relationships/image" Target="../media/image116.png"/><Relationship Id="rId4" Type="http://schemas.openxmlformats.org/officeDocument/2006/relationships/image" Target="../media/image115.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oleObject" Target="../embeddings/oleObject125.bin"/><Relationship Id="rId18" Type="http://schemas.openxmlformats.org/officeDocument/2006/relationships/image" Target="../media/image121.emf"/><Relationship Id="rId26" Type="http://schemas.openxmlformats.org/officeDocument/2006/relationships/image" Target="../media/image125.emf"/><Relationship Id="rId3" Type="http://schemas.openxmlformats.org/officeDocument/2006/relationships/oleObject" Target="../embeddings/oleObject117.bin"/><Relationship Id="rId21" Type="http://schemas.openxmlformats.org/officeDocument/2006/relationships/oleObject" Target="../embeddings/oleObject129.bin"/><Relationship Id="rId7" Type="http://schemas.openxmlformats.org/officeDocument/2006/relationships/oleObject" Target="../embeddings/oleObject119.bin"/><Relationship Id="rId12" Type="http://schemas.openxmlformats.org/officeDocument/2006/relationships/oleObject" Target="../embeddings/oleObject124.bin"/><Relationship Id="rId17" Type="http://schemas.openxmlformats.org/officeDocument/2006/relationships/oleObject" Target="../embeddings/oleObject127.bin"/><Relationship Id="rId25" Type="http://schemas.openxmlformats.org/officeDocument/2006/relationships/oleObject" Target="../embeddings/oleObject131.bin"/><Relationship Id="rId2" Type="http://schemas.openxmlformats.org/officeDocument/2006/relationships/slideLayout" Target="../slideLayouts/slideLayout7.xml"/><Relationship Id="rId16" Type="http://schemas.openxmlformats.org/officeDocument/2006/relationships/image" Target="../media/image120.emf"/><Relationship Id="rId20" Type="http://schemas.openxmlformats.org/officeDocument/2006/relationships/image" Target="../media/image122.emf"/><Relationship Id="rId1" Type="http://schemas.openxmlformats.org/officeDocument/2006/relationships/vmlDrawing" Target="../drawings/vmlDrawing40.vml"/><Relationship Id="rId6" Type="http://schemas.openxmlformats.org/officeDocument/2006/relationships/image" Target="../media/image118.emf"/><Relationship Id="rId11" Type="http://schemas.openxmlformats.org/officeDocument/2006/relationships/oleObject" Target="../embeddings/oleObject123.bin"/><Relationship Id="rId24" Type="http://schemas.openxmlformats.org/officeDocument/2006/relationships/image" Target="../media/image124.emf"/><Relationship Id="rId5" Type="http://schemas.openxmlformats.org/officeDocument/2006/relationships/oleObject" Target="../embeddings/oleObject118.bin"/><Relationship Id="rId15" Type="http://schemas.openxmlformats.org/officeDocument/2006/relationships/oleObject" Target="../embeddings/oleObject126.bin"/><Relationship Id="rId23" Type="http://schemas.openxmlformats.org/officeDocument/2006/relationships/oleObject" Target="../embeddings/oleObject130.bin"/><Relationship Id="rId28" Type="http://schemas.openxmlformats.org/officeDocument/2006/relationships/image" Target="../media/image126.emf"/><Relationship Id="rId10" Type="http://schemas.openxmlformats.org/officeDocument/2006/relationships/oleObject" Target="../embeddings/oleObject122.bin"/><Relationship Id="rId19" Type="http://schemas.openxmlformats.org/officeDocument/2006/relationships/oleObject" Target="../embeddings/oleObject128.bin"/><Relationship Id="rId4" Type="http://schemas.openxmlformats.org/officeDocument/2006/relationships/image" Target="../media/image117.emf"/><Relationship Id="rId9" Type="http://schemas.openxmlformats.org/officeDocument/2006/relationships/oleObject" Target="../embeddings/oleObject121.bin"/><Relationship Id="rId14" Type="http://schemas.openxmlformats.org/officeDocument/2006/relationships/image" Target="../media/image119.emf"/><Relationship Id="rId22" Type="http://schemas.openxmlformats.org/officeDocument/2006/relationships/image" Target="../media/image123.emf"/><Relationship Id="rId27" Type="http://schemas.openxmlformats.org/officeDocument/2006/relationships/oleObject" Target="../embeddings/oleObject132.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oleObject9.bin"/><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23528" y="1772816"/>
            <a:ext cx="83529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3200" b="1" dirty="0">
                <a:ln/>
                <a:solidFill>
                  <a:schemeClr val="accent3"/>
                </a:solidFill>
                <a:latin typeface="Arial" panose="020B0604020202020204" pitchFamily="34" charset="0"/>
                <a:cs typeface="Arial" panose="020B0604020202020204" pitchFamily="34" charset="0"/>
              </a:rPr>
              <a:t>Construction, Functionalization, and Organization of </a:t>
            </a:r>
            <a:r>
              <a:rPr lang="en-US" altLang="ja-JP" sz="3200" b="1" dirty="0" err="1">
                <a:ln/>
                <a:solidFill>
                  <a:schemeClr val="accent3"/>
                </a:solidFill>
                <a:latin typeface="Arial" panose="020B0604020202020204" pitchFamily="34" charset="0"/>
                <a:cs typeface="Arial" panose="020B0604020202020204" pitchFamily="34" charset="0"/>
              </a:rPr>
              <a:t>Dendrimer</a:t>
            </a:r>
            <a:r>
              <a:rPr lang="en-US" altLang="ja-JP" sz="3200" b="1" dirty="0">
                <a:ln/>
                <a:solidFill>
                  <a:schemeClr val="accent3"/>
                </a:solidFill>
                <a:latin typeface="Arial" panose="020B0604020202020204" pitchFamily="34" charset="0"/>
                <a:cs typeface="Arial" panose="020B0604020202020204" pitchFamily="34" charset="0"/>
              </a:rPr>
              <a:t> with Conjugated Backbones</a:t>
            </a:r>
            <a:endParaRPr lang="en-US" altLang="ja-JP" sz="3200" b="1" dirty="0" smtClean="0">
              <a:ln/>
              <a:solidFill>
                <a:schemeClr val="accent3"/>
              </a:solidFill>
              <a:latin typeface="Arial" panose="020B0604020202020204" pitchFamily="34" charset="0"/>
              <a:cs typeface="Arial" panose="020B0604020202020204" pitchFamily="34" charset="0"/>
            </a:endParaRPr>
          </a:p>
        </p:txBody>
      </p:sp>
      <p:sp>
        <p:nvSpPr>
          <p:cNvPr id="2051" name="Text Box 3"/>
          <p:cNvSpPr txBox="1">
            <a:spLocks noChangeArrowheads="1"/>
          </p:cNvSpPr>
          <p:nvPr/>
        </p:nvSpPr>
        <p:spPr bwMode="auto">
          <a:xfrm>
            <a:off x="899592" y="4077072"/>
            <a:ext cx="76328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lnSpc>
                <a:spcPct val="150000"/>
              </a:lnSpc>
            </a:pPr>
            <a:r>
              <a:rPr lang="en-US" altLang="ja-JP" sz="1600" dirty="0" smtClean="0">
                <a:ln/>
                <a:solidFill>
                  <a:schemeClr val="accent3"/>
                </a:solidFill>
                <a:latin typeface="Arial" pitchFamily="34" charset="0"/>
              </a:rPr>
              <a:t>Masatoshi </a:t>
            </a:r>
            <a:r>
              <a:rPr lang="en-US" altLang="ja-JP" sz="1600" dirty="0" err="1" smtClean="0">
                <a:ln/>
                <a:solidFill>
                  <a:schemeClr val="accent3"/>
                </a:solidFill>
                <a:latin typeface="Arial" pitchFamily="34" charset="0"/>
              </a:rPr>
              <a:t>Kozaki</a:t>
            </a:r>
            <a:r>
              <a:rPr lang="en-US" altLang="ja-JP" sz="1600" dirty="0" smtClean="0">
                <a:ln/>
                <a:solidFill>
                  <a:schemeClr val="accent3"/>
                </a:solidFill>
                <a:latin typeface="Arial" pitchFamily="34" charset="0"/>
              </a:rPr>
              <a:t>*, Shuichi Suzuki, </a:t>
            </a:r>
            <a:r>
              <a:rPr lang="en-US" altLang="ja-JP" sz="1600" dirty="0" err="1" smtClean="0">
                <a:ln/>
                <a:solidFill>
                  <a:schemeClr val="accent3"/>
                </a:solidFill>
                <a:latin typeface="Arial" pitchFamily="34" charset="0"/>
              </a:rPr>
              <a:t>Keiji</a:t>
            </a:r>
            <a:r>
              <a:rPr lang="en-US" altLang="ja-JP" sz="1600" dirty="0" smtClean="0">
                <a:ln/>
                <a:solidFill>
                  <a:schemeClr val="accent3"/>
                </a:solidFill>
                <a:latin typeface="Arial" pitchFamily="34" charset="0"/>
              </a:rPr>
              <a:t> Okada</a:t>
            </a:r>
          </a:p>
          <a:p>
            <a:pPr algn="ctr">
              <a:lnSpc>
                <a:spcPct val="150000"/>
              </a:lnSpc>
            </a:pPr>
            <a:r>
              <a:rPr lang="en-US" altLang="ja-JP" sz="1600" dirty="0" smtClean="0">
                <a:ln/>
                <a:solidFill>
                  <a:schemeClr val="accent3"/>
                </a:solidFill>
                <a:latin typeface="Arial" pitchFamily="34" charset="0"/>
              </a:rPr>
              <a:t>Graduate School of Science, Osaka City University, Osaka 558-8585 Japan</a:t>
            </a:r>
          </a:p>
          <a:p>
            <a:pPr algn="ctr">
              <a:lnSpc>
                <a:spcPct val="150000"/>
              </a:lnSpc>
            </a:pPr>
            <a:r>
              <a:rPr lang="en-US" altLang="ja-JP" sz="1600" dirty="0" smtClean="0">
                <a:ln/>
                <a:solidFill>
                  <a:schemeClr val="accent3"/>
                </a:solidFill>
                <a:latin typeface="Arial" pitchFamily="34" charset="0"/>
              </a:rPr>
              <a:t>E-mail: kozaki@sci.osaka-cu.ac.jp</a:t>
            </a:r>
          </a:p>
        </p:txBody>
      </p:sp>
      <p:pic>
        <p:nvPicPr>
          <p:cNvPr id="2053" name="Picture 5" descr="http://www.osaka-cu.ac.jp/information/img/logo/symbol02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9" y="94515"/>
            <a:ext cx="1259632" cy="12596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2054" name="Text Box 6"/>
          <p:cNvSpPr txBox="1">
            <a:spLocks noChangeArrowheads="1"/>
          </p:cNvSpPr>
          <p:nvPr/>
        </p:nvSpPr>
        <p:spPr bwMode="auto">
          <a:xfrm>
            <a:off x="4572000" y="25460"/>
            <a:ext cx="450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4th International Conference </a:t>
            </a:r>
            <a:r>
              <a:rPr lang="en-US" altLang="ja-JP"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on</a:t>
            </a:r>
            <a:r>
              <a:rPr lang="ja-JP" alt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　</a:t>
            </a:r>
            <a:r>
              <a:rPr lang="en-US" altLang="ja-JP" sz="1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Nanotek</a:t>
            </a:r>
            <a:r>
              <a:rPr lang="en-US" altLang="ja-JP"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 </a:t>
            </a:r>
            <a:r>
              <a:rPr lang="en-US" altLang="ja-JP"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&amp; </a:t>
            </a:r>
            <a:r>
              <a:rPr lang="en-US" altLang="ja-JP"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Expo</a:t>
            </a:r>
          </a:p>
          <a:p>
            <a:r>
              <a:rPr lang="en-US" altLang="ja-JP"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December </a:t>
            </a:r>
            <a:r>
              <a:rPr lang="en-US" altLang="ja-JP"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01-03, 2014, San Francisco, USA</a:t>
            </a:r>
            <a:endParaRPr lang="en-US" altLang="ja-JP"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5877272"/>
            <a:ext cx="1008112" cy="644619"/>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5877272"/>
            <a:ext cx="1512168" cy="639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248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211959" y="1268760"/>
            <a:ext cx="4198497" cy="21759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590927" y="1340768"/>
            <a:ext cx="2972961" cy="21374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251520" y="3501008"/>
            <a:ext cx="85689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Figure </a:t>
            </a:r>
            <a:r>
              <a:rPr lang="en-US" altLang="ja-JP" sz="12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2.</a:t>
            </a:r>
            <a:r>
              <a:rPr lang="en-US" altLang="ja-JP" sz="1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(a) Arrangement of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pigment.protein</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complexes in the modeled bacterial PSU of </a:t>
            </a:r>
            <a:r>
              <a:rPr lang="en-US" altLang="ja-JP" sz="1200" b="1" i="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Rb</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n-US" altLang="ja-JP" sz="1200" b="1" i="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sphaeroides</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(b) Excitation transfer in the bacterial photosynthetic unit. LH-II contains two types of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BChls</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commonly referred to as B800 (dark blue) and B850 (green), which absorb at 800 nm and 850 nm, respectively.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BChls</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in LH-I absorb at 875 nm and are labeled B875 (green).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Hu,X</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Damjanovi</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ć</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 Ritz, T.; </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Schulten</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K. </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Proc. Natl. Acad. Sci. USA</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1998, </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95</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5935-5941.)</a:t>
            </a:r>
          </a:p>
        </p:txBody>
      </p:sp>
      <p:sp>
        <p:nvSpPr>
          <p:cNvPr id="6" name="Text Box 21"/>
          <p:cNvSpPr txBox="1">
            <a:spLocks noChangeArrowheads="1"/>
          </p:cNvSpPr>
          <p:nvPr/>
        </p:nvSpPr>
        <p:spPr bwMode="auto">
          <a:xfrm>
            <a:off x="251520" y="260648"/>
            <a:ext cx="8610820" cy="83099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b="1" dirty="0" smtClean="0">
                <a:ln/>
                <a:solidFill>
                  <a:schemeClr val="accent3"/>
                </a:solidFill>
                <a:latin typeface="Arial" pitchFamily="34" charset="0"/>
              </a:rPr>
              <a:t>How to Make the Visible </a:t>
            </a:r>
            <a:r>
              <a:rPr lang="en-US" altLang="ja-JP" b="1" dirty="0">
                <a:ln/>
                <a:solidFill>
                  <a:schemeClr val="accent3"/>
                </a:solidFill>
                <a:latin typeface="Arial" pitchFamily="34" charset="0"/>
              </a:rPr>
              <a:t>L</a:t>
            </a:r>
            <a:r>
              <a:rPr lang="en-US" altLang="ja-JP" b="1" dirty="0" smtClean="0">
                <a:ln/>
                <a:solidFill>
                  <a:schemeClr val="accent3"/>
                </a:solidFill>
                <a:latin typeface="Arial" pitchFamily="34" charset="0"/>
              </a:rPr>
              <a:t>ight Harvester</a:t>
            </a:r>
            <a:br>
              <a:rPr lang="en-US" altLang="ja-JP" b="1" dirty="0" smtClean="0">
                <a:ln/>
                <a:solidFill>
                  <a:schemeClr val="accent3"/>
                </a:solidFill>
                <a:latin typeface="Arial" pitchFamily="34" charset="0"/>
              </a:rPr>
            </a:br>
            <a:r>
              <a:rPr lang="en-US" altLang="ja-JP" b="1" dirty="0" smtClean="0">
                <a:ln/>
                <a:solidFill>
                  <a:schemeClr val="accent3"/>
                </a:solidFill>
                <a:latin typeface="Arial" pitchFamily="34" charset="0"/>
              </a:rPr>
              <a:t> (Biomimetic Strategy)</a:t>
            </a:r>
            <a:endParaRPr lang="en-US" altLang="ja-JP" b="1" dirty="0">
              <a:ln/>
              <a:solidFill>
                <a:schemeClr val="accent3"/>
              </a:solidFill>
              <a:latin typeface="Arial" pitchFamily="34" charset="0"/>
            </a:endParaRPr>
          </a:p>
        </p:txBody>
      </p:sp>
      <p:sp>
        <p:nvSpPr>
          <p:cNvPr id="7" name="角丸四角形 6"/>
          <p:cNvSpPr/>
          <p:nvPr/>
        </p:nvSpPr>
        <p:spPr>
          <a:xfrm>
            <a:off x="1547664" y="4725144"/>
            <a:ext cx="5904656" cy="1944216"/>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373026003"/>
              </p:ext>
            </p:extLst>
          </p:nvPr>
        </p:nvGraphicFramePr>
        <p:xfrm>
          <a:off x="2077407" y="4869160"/>
          <a:ext cx="4986337" cy="1725612"/>
        </p:xfrm>
        <a:graphic>
          <a:graphicData uri="http://schemas.openxmlformats.org/presentationml/2006/ole">
            <mc:AlternateContent xmlns:mc="http://schemas.openxmlformats.org/markup-compatibility/2006">
              <mc:Choice xmlns:v="urn:schemas-microsoft-com:vml" Requires="v">
                <p:oleObj spid="_x0000_s19498" name="CS ChemDraw Drawing" r:id="rId5" imgW="4986114" imgH="1726110" progId="ChemDraw.Document.6.0">
                  <p:embed/>
                </p:oleObj>
              </mc:Choice>
              <mc:Fallback>
                <p:oleObj name="CS ChemDraw Drawing" r:id="rId5" imgW="4986114" imgH="1726110" progId="ChemDraw.Document.6.0">
                  <p:embed/>
                  <p:pic>
                    <p:nvPicPr>
                      <p:cNvPr id="0" name=""/>
                      <p:cNvPicPr/>
                      <p:nvPr/>
                    </p:nvPicPr>
                    <p:blipFill>
                      <a:blip r:embed="rId6"/>
                      <a:stretch>
                        <a:fillRect/>
                      </a:stretch>
                    </p:blipFill>
                    <p:spPr>
                      <a:xfrm>
                        <a:off x="2077407" y="4869160"/>
                        <a:ext cx="4986337" cy="1725612"/>
                      </a:xfrm>
                      <a:prstGeom prst="rect">
                        <a:avLst/>
                      </a:prstGeom>
                      <a:noFill/>
                    </p:spPr>
                  </p:pic>
                </p:oleObj>
              </mc:Fallback>
            </mc:AlternateContent>
          </a:graphicData>
        </a:graphic>
      </p:graphicFrame>
      <p:sp>
        <p:nvSpPr>
          <p:cNvPr id="8" name="テキスト ボックス 7"/>
          <p:cNvSpPr txBox="1"/>
          <p:nvPr/>
        </p:nvSpPr>
        <p:spPr>
          <a:xfrm>
            <a:off x="5186493" y="3026702"/>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B875</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7562756" y="2646917"/>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B800</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6554644" y="3026702"/>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B850</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2958228" y="2308935"/>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B800</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1730108" y="3121223"/>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B875</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2632200" y="3099899"/>
            <a:ext cx="652056" cy="307777"/>
          </a:xfrm>
          <a:prstGeom prst="rect">
            <a:avLst/>
          </a:prstGeom>
          <a:solidFill>
            <a:schemeClr val="accent2">
              <a:lumMod val="20000"/>
              <a:lumOff val="80000"/>
            </a:schemeClr>
          </a:solidFill>
          <a:ln w="3175">
            <a:solidFill>
              <a:schemeClr val="tx1"/>
            </a:solidFill>
          </a:ln>
        </p:spPr>
        <p:txBody>
          <a:bodyPr wrap="square" rtlCol="0">
            <a:spAutoFit/>
          </a:bodyPr>
          <a:lstStyle/>
          <a:p>
            <a:pPr algn="ctr"/>
            <a:r>
              <a:rPr kumimoji="1" lang="en-US" altLang="ja-JP" sz="1400" dirty="0" smtClean="0">
                <a:solidFill>
                  <a:schemeClr val="bg1"/>
                </a:solidFill>
                <a:latin typeface="Arial" panose="020B0604020202020204" pitchFamily="34" charset="0"/>
                <a:cs typeface="Arial" panose="020B0604020202020204" pitchFamily="34" charset="0"/>
              </a:rPr>
              <a:t>B850</a:t>
            </a:r>
            <a:endParaRPr kumimoji="1" lang="ja-JP" alt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294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3" name="Rectangle 11"/>
          <p:cNvSpPr>
            <a:spLocks noChangeArrowheads="1"/>
          </p:cNvSpPr>
          <p:nvPr/>
        </p:nvSpPr>
        <p:spPr bwMode="auto">
          <a:xfrm>
            <a:off x="3635896" y="6290156"/>
            <a:ext cx="5328592" cy="523220"/>
          </a:xfrm>
          <a:prstGeom prst="rect">
            <a:avLst/>
          </a:prstGeom>
          <a:noFill/>
          <a:ln>
            <a:noFill/>
          </a:ln>
          <a:effectLst>
            <a:prstShdw prst="shdw17" dist="17961" dir="2700000">
              <a:schemeClr val="accent1">
                <a:gamma/>
                <a:shade val="60000"/>
                <a:invGamma/>
              </a:schemeClr>
            </a:prstShdw>
          </a:effectLst>
          <a:extLst/>
        </p:spPr>
        <p:txBody>
          <a:bodyPr wrap="square">
            <a:spAutoFit/>
          </a:bodyPr>
          <a:lstStyle/>
          <a:p>
            <a:pPr eaLnBrk="0" hangingPunct="0"/>
            <a:r>
              <a:rPr lang="en-US" altLang="ja-JP" sz="14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Uetomo</a:t>
            </a:r>
            <a:r>
              <a:rPr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 A.; </a:t>
            </a:r>
            <a:r>
              <a:rPr lang="en-US" altLang="ja-JP" sz="14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Kozaki</a:t>
            </a:r>
            <a:r>
              <a:rPr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 M.; Suzuki, S.; Yamanaka, K.; Ito, O.; Okada, K. </a:t>
            </a:r>
            <a:r>
              <a:rPr lang="en-US" altLang="ja-JP" sz="1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J. Am. Chem. Soc.</a:t>
            </a:r>
            <a:r>
              <a:rPr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 2011, </a:t>
            </a:r>
            <a:r>
              <a:rPr lang="en-US" altLang="ja-JP" sz="1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133</a:t>
            </a:r>
            <a:r>
              <a:rPr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平成明朝" charset="-128"/>
              </a:rPr>
              <a:t>, 13276-13279.</a:t>
            </a:r>
            <a:r>
              <a:rPr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p>
        </p:txBody>
      </p:sp>
      <p:sp>
        <p:nvSpPr>
          <p:cNvPr id="2" name="角丸四角形 1"/>
          <p:cNvSpPr/>
          <p:nvPr/>
        </p:nvSpPr>
        <p:spPr>
          <a:xfrm>
            <a:off x="1547664" y="1268760"/>
            <a:ext cx="5976664" cy="4752528"/>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299" name="Object 27"/>
          <p:cNvGraphicFramePr>
            <a:graphicFrameLocks noChangeAspect="1"/>
          </p:cNvGraphicFramePr>
          <p:nvPr>
            <p:extLst>
              <p:ext uri="{D42A27DB-BD31-4B8C-83A1-F6EECF244321}">
                <p14:modId xmlns:p14="http://schemas.microsoft.com/office/powerpoint/2010/main" val="2831093064"/>
              </p:ext>
            </p:extLst>
          </p:nvPr>
        </p:nvGraphicFramePr>
        <p:xfrm>
          <a:off x="2352675" y="1400175"/>
          <a:ext cx="4826000" cy="4259263"/>
        </p:xfrm>
        <a:graphic>
          <a:graphicData uri="http://schemas.openxmlformats.org/presentationml/2006/ole">
            <mc:AlternateContent xmlns:mc="http://schemas.openxmlformats.org/markup-compatibility/2006">
              <mc:Choice xmlns:v="urn:schemas-microsoft-com:vml" Requires="v">
                <p:oleObj spid="_x0000_s20521" name="CS ChemDraw Drawing" r:id="rId3" imgW="6490214" imgH="5932710" progId="ChemDraw.Document.6.0">
                  <p:embed/>
                </p:oleObj>
              </mc:Choice>
              <mc:Fallback>
                <p:oleObj name="CS ChemDraw Drawing" r:id="rId3" imgW="6490214" imgH="5932710" progId="ChemDraw.Document.6.0">
                  <p:embed/>
                  <p:pic>
                    <p:nvPicPr>
                      <p:cNvPr id="0" name=""/>
                      <p:cNvPicPr>
                        <a:picLocks noChangeAspect="1" noChangeArrowheads="1"/>
                      </p:cNvPicPr>
                      <p:nvPr/>
                    </p:nvPicPr>
                    <p:blipFill>
                      <a:blip r:embed="rId4"/>
                      <a:srcRect r="-3445" b="60"/>
                      <a:stretch>
                        <a:fillRect/>
                      </a:stretch>
                    </p:blipFill>
                    <p:spPr bwMode="auto">
                      <a:xfrm>
                        <a:off x="2352675" y="1400175"/>
                        <a:ext cx="4826000" cy="4259263"/>
                      </a:xfrm>
                      <a:prstGeom prst="rect">
                        <a:avLst/>
                      </a:prstGeom>
                      <a:noFill/>
                      <a:ln>
                        <a:noFill/>
                      </a:ln>
                      <a:extLst/>
                    </p:spPr>
                  </p:pic>
                </p:oleObj>
              </mc:Fallback>
            </mc:AlternateContent>
          </a:graphicData>
        </a:graphic>
      </p:graphicFrame>
      <p:sp>
        <p:nvSpPr>
          <p:cNvPr id="13324" name="Rectangle 12"/>
          <p:cNvSpPr>
            <a:spLocks noChangeArrowheads="1"/>
          </p:cNvSpPr>
          <p:nvPr/>
        </p:nvSpPr>
        <p:spPr bwMode="auto">
          <a:xfrm>
            <a:off x="2514600" y="5644480"/>
            <a:ext cx="4191000" cy="304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ja-JP" sz="1400" b="1" dirty="0" smtClean="0">
                <a:solidFill>
                  <a:schemeClr val="bg1"/>
                </a:solidFill>
                <a:latin typeface="Arial" pitchFamily="34" charset="0"/>
              </a:rPr>
              <a:t>dendrimer-17 </a:t>
            </a:r>
            <a:r>
              <a:rPr lang="en-US" altLang="ja-JP" sz="1400" b="1" dirty="0">
                <a:solidFill>
                  <a:schemeClr val="bg1"/>
                </a:solidFill>
                <a:latin typeface="Arial" pitchFamily="34" charset="0"/>
              </a:rPr>
              <a:t>(</a:t>
            </a:r>
            <a:r>
              <a:rPr lang="en-US" altLang="ja-JP" sz="1400" b="1" dirty="0">
                <a:solidFill>
                  <a:schemeClr val="bg1"/>
                </a:solidFill>
                <a:latin typeface="Arial" pitchFamily="34" charset="0"/>
                <a:ea typeface="Arno Pro"/>
                <a:cs typeface="Arno Pro"/>
              </a:rPr>
              <a:t>C</a:t>
            </a:r>
            <a:r>
              <a:rPr lang="en-US" altLang="ja-JP" sz="1400" b="1" baseline="-30000" dirty="0">
                <a:solidFill>
                  <a:schemeClr val="bg1"/>
                </a:solidFill>
                <a:latin typeface="Arial" pitchFamily="34" charset="0"/>
                <a:ea typeface="Arno Pro"/>
                <a:cs typeface="Arno Pro"/>
              </a:rPr>
              <a:t>1016</a:t>
            </a:r>
            <a:r>
              <a:rPr lang="en-US" altLang="ja-JP" sz="1400" b="1" dirty="0">
                <a:solidFill>
                  <a:schemeClr val="bg1"/>
                </a:solidFill>
                <a:latin typeface="Arial" pitchFamily="34" charset="0"/>
                <a:ea typeface="Arno Pro"/>
                <a:cs typeface="Arno Pro"/>
              </a:rPr>
              <a:t>H</a:t>
            </a:r>
            <a:r>
              <a:rPr lang="en-US" altLang="ja-JP" sz="1400" b="1" baseline="-30000" dirty="0">
                <a:solidFill>
                  <a:schemeClr val="bg1"/>
                </a:solidFill>
                <a:latin typeface="Arial" pitchFamily="34" charset="0"/>
                <a:ea typeface="Arno Pro"/>
                <a:cs typeface="Arno Pro"/>
              </a:rPr>
              <a:t>1028</a:t>
            </a:r>
            <a:r>
              <a:rPr lang="en-US" altLang="ja-JP" sz="1400" b="1" dirty="0">
                <a:solidFill>
                  <a:schemeClr val="bg1"/>
                </a:solidFill>
                <a:latin typeface="Arial" pitchFamily="34" charset="0"/>
                <a:ea typeface="Arno Pro"/>
                <a:cs typeface="Arno Pro"/>
              </a:rPr>
              <a:t>N</a:t>
            </a:r>
            <a:r>
              <a:rPr lang="en-US" altLang="ja-JP" sz="1400" b="1" baseline="-30000" dirty="0">
                <a:solidFill>
                  <a:schemeClr val="bg1"/>
                </a:solidFill>
                <a:latin typeface="Arial" pitchFamily="34" charset="0"/>
                <a:ea typeface="Arno Pro"/>
                <a:cs typeface="Arno Pro"/>
              </a:rPr>
              <a:t>52</a:t>
            </a:r>
            <a:r>
              <a:rPr lang="en-US" altLang="ja-JP" sz="1400" b="1" dirty="0">
                <a:solidFill>
                  <a:schemeClr val="bg1"/>
                </a:solidFill>
                <a:latin typeface="Arial" pitchFamily="34" charset="0"/>
                <a:ea typeface="Arno Pro"/>
                <a:cs typeface="Arno Pro"/>
              </a:rPr>
              <a:t>O</a:t>
            </a:r>
            <a:r>
              <a:rPr lang="en-US" altLang="ja-JP" sz="1400" b="1" baseline="-30000" dirty="0">
                <a:solidFill>
                  <a:schemeClr val="bg1"/>
                </a:solidFill>
                <a:latin typeface="Arial" pitchFamily="34" charset="0"/>
                <a:ea typeface="Arno Pro"/>
                <a:cs typeface="Arno Pro"/>
              </a:rPr>
              <a:t>16</a:t>
            </a:r>
            <a:r>
              <a:rPr lang="en-US" altLang="ja-JP" sz="1400" b="1" dirty="0">
                <a:solidFill>
                  <a:schemeClr val="bg1"/>
                </a:solidFill>
                <a:latin typeface="Arial" pitchFamily="34" charset="0"/>
                <a:ea typeface="Arno Pro"/>
                <a:cs typeface="Arno Pro"/>
              </a:rPr>
              <a:t>Si</a:t>
            </a:r>
            <a:r>
              <a:rPr lang="en-US" altLang="ja-JP" sz="1400" b="1" baseline="-30000" dirty="0">
                <a:solidFill>
                  <a:schemeClr val="bg1"/>
                </a:solidFill>
                <a:latin typeface="Arial" pitchFamily="34" charset="0"/>
                <a:ea typeface="Arno Pro"/>
                <a:cs typeface="Arno Pro"/>
              </a:rPr>
              <a:t>4</a:t>
            </a:r>
            <a:r>
              <a:rPr lang="en-US" altLang="ja-JP" sz="1400" b="1" dirty="0">
                <a:solidFill>
                  <a:schemeClr val="bg1"/>
                </a:solidFill>
                <a:latin typeface="Arial" pitchFamily="34" charset="0"/>
                <a:ea typeface="Arno Pro"/>
                <a:cs typeface="Arno Pro"/>
              </a:rPr>
              <a:t>Zn</a:t>
            </a:r>
            <a:r>
              <a:rPr lang="en-US" altLang="ja-JP" sz="1400" b="1" baseline="-30000" dirty="0">
                <a:solidFill>
                  <a:schemeClr val="bg1"/>
                </a:solidFill>
                <a:latin typeface="Arial" pitchFamily="34" charset="0"/>
                <a:ea typeface="Arno Pro"/>
                <a:cs typeface="Arno Pro"/>
              </a:rPr>
              <a:t>13</a:t>
            </a:r>
            <a:r>
              <a:rPr lang="en-US" altLang="ja-JP" sz="1400" b="1" dirty="0">
                <a:solidFill>
                  <a:schemeClr val="bg1"/>
                </a:solidFill>
                <a:latin typeface="Arial" pitchFamily="34" charset="0"/>
                <a:ea typeface="Arno Pro"/>
                <a:cs typeface="Arno Pro"/>
              </a:rPr>
              <a:t>: 15186)</a:t>
            </a:r>
            <a:r>
              <a:rPr lang="en-US" altLang="ja-JP" sz="1400" b="1" dirty="0">
                <a:solidFill>
                  <a:schemeClr val="bg1"/>
                </a:solidFill>
                <a:latin typeface="Arial" pitchFamily="34" charset="0"/>
              </a:rPr>
              <a:t> </a:t>
            </a:r>
            <a:endParaRPr lang="ja-JP" altLang="en-US" sz="1400" b="1" dirty="0">
              <a:solidFill>
                <a:schemeClr val="bg1"/>
              </a:solidFill>
              <a:latin typeface="Arial" pitchFamily="34" charset="0"/>
            </a:endParaRPr>
          </a:p>
        </p:txBody>
      </p:sp>
      <p:sp>
        <p:nvSpPr>
          <p:cNvPr id="13" name="Text Box 21"/>
          <p:cNvSpPr txBox="1">
            <a:spLocks noChangeArrowheads="1"/>
          </p:cNvSpPr>
          <p:nvPr/>
        </p:nvSpPr>
        <p:spPr bwMode="auto">
          <a:xfrm>
            <a:off x="253728" y="79960"/>
            <a:ext cx="8712968"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2800" b="1" dirty="0" smtClean="0">
                <a:ln/>
                <a:solidFill>
                  <a:schemeClr val="accent3"/>
                </a:solidFill>
                <a:latin typeface="Arial" pitchFamily="34" charset="0"/>
              </a:rPr>
              <a:t>Strategic Arrangement of </a:t>
            </a:r>
            <a:r>
              <a:rPr lang="en-US" altLang="ja-JP" sz="2800" b="1" dirty="0" err="1">
                <a:ln/>
                <a:solidFill>
                  <a:schemeClr val="accent3"/>
                </a:solidFill>
                <a:latin typeface="Arial" pitchFamily="34" charset="0"/>
              </a:rPr>
              <a:t>P</a:t>
            </a:r>
            <a:r>
              <a:rPr lang="en-US" altLang="ja-JP" sz="2800" b="1" dirty="0" err="1" smtClean="0">
                <a:ln/>
                <a:solidFill>
                  <a:schemeClr val="accent3"/>
                </a:solidFill>
                <a:latin typeface="Arial" pitchFamily="34" charset="0"/>
              </a:rPr>
              <a:t>orphyrins</a:t>
            </a:r>
            <a:r>
              <a:rPr lang="en-US" altLang="ja-JP" sz="2800" b="1" dirty="0" smtClean="0">
                <a:ln/>
                <a:solidFill>
                  <a:schemeClr val="accent3"/>
                </a:solidFill>
                <a:latin typeface="Arial" pitchFamily="34" charset="0"/>
              </a:rPr>
              <a:t> using the Dendritic Architecture </a:t>
            </a:r>
            <a:endParaRPr lang="en-US" altLang="ja-JP" sz="2800" b="1" dirty="0">
              <a:ln/>
              <a:solidFill>
                <a:schemeClr val="accent3"/>
              </a:solidFill>
              <a:latin typeface="Arial" pitchFamily="34" charset="0"/>
            </a:endParaRPr>
          </a:p>
        </p:txBody>
      </p:sp>
    </p:spTree>
    <p:extLst>
      <p:ext uri="{BB962C8B-B14F-4D97-AF65-F5344CB8AC3E}">
        <p14:creationId xmlns:p14="http://schemas.microsoft.com/office/powerpoint/2010/main" val="3475876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0"/>
          <p:cNvGraphicFramePr>
            <a:graphicFrameLocks noChangeAspect="1"/>
          </p:cNvGraphicFramePr>
          <p:nvPr>
            <p:extLst>
              <p:ext uri="{D42A27DB-BD31-4B8C-83A1-F6EECF244321}">
                <p14:modId xmlns:p14="http://schemas.microsoft.com/office/powerpoint/2010/main" val="856706702"/>
              </p:ext>
            </p:extLst>
          </p:nvPr>
        </p:nvGraphicFramePr>
        <p:xfrm>
          <a:off x="7548563" y="388938"/>
          <a:ext cx="1293812" cy="1603375"/>
        </p:xfrm>
        <a:graphic>
          <a:graphicData uri="http://schemas.openxmlformats.org/presentationml/2006/ole">
            <mc:AlternateContent xmlns:mc="http://schemas.openxmlformats.org/markup-compatibility/2006">
              <mc:Choice xmlns:v="urn:schemas-microsoft-com:vml" Requires="v">
                <p:oleObj spid="_x0000_s7513" name="CS ChemDraw Drawing" r:id="rId3" imgW="2218602" imgH="2741310" progId="ChemDraw.Document.6.0">
                  <p:embed/>
                </p:oleObj>
              </mc:Choice>
              <mc:Fallback>
                <p:oleObj name="CS ChemDraw Drawing" r:id="rId3" imgW="2218602" imgH="2741310" progId="ChemDraw.Document.6.0">
                  <p:embed/>
                  <p:pic>
                    <p:nvPicPr>
                      <p:cNvPr id="0" name=""/>
                      <p:cNvPicPr>
                        <a:picLocks noChangeAspect="1" noChangeArrowheads="1"/>
                      </p:cNvPicPr>
                      <p:nvPr/>
                    </p:nvPicPr>
                    <p:blipFill>
                      <a:blip r:embed="rId4"/>
                      <a:srcRect/>
                      <a:stretch>
                        <a:fillRect/>
                      </a:stretch>
                    </p:blipFill>
                    <p:spPr bwMode="auto">
                      <a:xfrm>
                        <a:off x="7548563" y="388938"/>
                        <a:ext cx="1293812" cy="1603375"/>
                      </a:xfrm>
                      <a:prstGeom prst="rect">
                        <a:avLst/>
                      </a:prstGeom>
                      <a:solidFill>
                        <a:schemeClr val="accent2">
                          <a:lumMod val="20000"/>
                          <a:lumOff val="80000"/>
                        </a:schemeClr>
                      </a:solidFill>
                      <a:ln w="25400">
                        <a:solidFill>
                          <a:srgbClr val="FF3300"/>
                        </a:solidFill>
                        <a:miter lim="800000"/>
                        <a:headEnd/>
                        <a:tailEnd/>
                      </a:ln>
                      <a:extLst/>
                    </p:spPr>
                  </p:pic>
                </p:oleObj>
              </mc:Fallback>
            </mc:AlternateContent>
          </a:graphicData>
        </a:graphic>
      </p:graphicFrame>
      <p:graphicFrame>
        <p:nvGraphicFramePr>
          <p:cNvPr id="12294" name="Object 40"/>
          <p:cNvGraphicFramePr>
            <a:graphicFrameLocks noChangeAspect="1"/>
          </p:cNvGraphicFramePr>
          <p:nvPr>
            <p:extLst>
              <p:ext uri="{D42A27DB-BD31-4B8C-83A1-F6EECF244321}">
                <p14:modId xmlns:p14="http://schemas.microsoft.com/office/powerpoint/2010/main" val="3981799235"/>
              </p:ext>
            </p:extLst>
          </p:nvPr>
        </p:nvGraphicFramePr>
        <p:xfrm>
          <a:off x="395536" y="886241"/>
          <a:ext cx="5783560" cy="4775007"/>
        </p:xfrm>
        <a:graphic>
          <a:graphicData uri="http://schemas.openxmlformats.org/presentationml/2006/ole">
            <mc:AlternateContent xmlns:mc="http://schemas.openxmlformats.org/markup-compatibility/2006">
              <mc:Choice xmlns:v="urn:schemas-microsoft-com:vml" Requires="v">
                <p:oleObj spid="_x0000_s7514" r:id="rId5" imgW="5511600" imgH="4749840" progId="KGraph_Plot">
                  <p:embed/>
                </p:oleObj>
              </mc:Choice>
              <mc:Fallback>
                <p:oleObj r:id="rId5" imgW="5511600" imgH="4749840" progId="KGraph_Plo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886241"/>
                        <a:ext cx="5783560" cy="4775007"/>
                      </a:xfrm>
                      <a:prstGeom prst="rect">
                        <a:avLst/>
                      </a:prstGeom>
                      <a:solidFill>
                        <a:schemeClr val="tx1"/>
                      </a:solidFill>
                      <a:ln>
                        <a:noFill/>
                      </a:ln>
                      <a:extLst/>
                    </p:spPr>
                  </p:pic>
                </p:oleObj>
              </mc:Fallback>
            </mc:AlternateContent>
          </a:graphicData>
        </a:graphic>
      </p:graphicFrame>
      <p:pic>
        <p:nvPicPr>
          <p:cNvPr id="10" name="Picture 492"/>
          <p:cNvPicPr>
            <a:picLocks noChangeAspect="1" noChangeArrowheads="1"/>
          </p:cNvPicPr>
          <p:nvPr/>
        </p:nvPicPr>
        <p:blipFill rotWithShape="1">
          <a:blip r:embed="rId7">
            <a:extLst>
              <a:ext uri="{28A0092B-C50C-407E-A947-70E740481C1C}">
                <a14:useLocalDpi xmlns:a14="http://schemas.microsoft.com/office/drawing/2010/main" val="0"/>
              </a:ext>
            </a:extLst>
          </a:blip>
          <a:srcRect t="65507"/>
          <a:stretch/>
        </p:blipFill>
        <p:spPr bwMode="auto">
          <a:xfrm>
            <a:off x="1619672" y="5301208"/>
            <a:ext cx="3384376" cy="3778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2291" name="Object 31"/>
          <p:cNvGraphicFramePr>
            <a:graphicFrameLocks noChangeAspect="1"/>
          </p:cNvGraphicFramePr>
          <p:nvPr>
            <p:extLst>
              <p:ext uri="{D42A27DB-BD31-4B8C-83A1-F6EECF244321}">
                <p14:modId xmlns:p14="http://schemas.microsoft.com/office/powerpoint/2010/main" val="2099420715"/>
              </p:ext>
            </p:extLst>
          </p:nvPr>
        </p:nvGraphicFramePr>
        <p:xfrm>
          <a:off x="4643438" y="1460500"/>
          <a:ext cx="2803525" cy="954088"/>
        </p:xfrm>
        <a:graphic>
          <a:graphicData uri="http://schemas.openxmlformats.org/presentationml/2006/ole">
            <mc:AlternateContent xmlns:mc="http://schemas.openxmlformats.org/markup-compatibility/2006">
              <mc:Choice xmlns:v="urn:schemas-microsoft-com:vml" Requires="v">
                <p:oleObj spid="_x0000_s7515" name="CS ChemDraw Drawing" r:id="rId8" imgW="4950997" imgH="1680750" progId="ChemDraw.Document.6.0">
                  <p:embed/>
                </p:oleObj>
              </mc:Choice>
              <mc:Fallback>
                <p:oleObj name="CS ChemDraw Drawing" r:id="rId8" imgW="4950997" imgH="1680750" progId="ChemDraw.Document.6.0">
                  <p:embed/>
                  <p:pic>
                    <p:nvPicPr>
                      <p:cNvPr id="0" name=""/>
                      <p:cNvPicPr>
                        <a:picLocks noChangeAspect="1" noChangeArrowheads="1"/>
                      </p:cNvPicPr>
                      <p:nvPr/>
                    </p:nvPicPr>
                    <p:blipFill>
                      <a:blip r:embed="rId9"/>
                      <a:srcRect/>
                      <a:stretch>
                        <a:fillRect/>
                      </a:stretch>
                    </p:blipFill>
                    <p:spPr bwMode="auto">
                      <a:xfrm>
                        <a:off x="4643438" y="1460500"/>
                        <a:ext cx="2803525" cy="954088"/>
                      </a:xfrm>
                      <a:prstGeom prst="rect">
                        <a:avLst/>
                      </a:prstGeom>
                      <a:solidFill>
                        <a:schemeClr val="accent1">
                          <a:lumMod val="20000"/>
                          <a:lumOff val="80000"/>
                        </a:schemeClr>
                      </a:solidFill>
                      <a:ln w="25400">
                        <a:solidFill>
                          <a:srgbClr val="009900"/>
                        </a:solidFill>
                        <a:miter lim="800000"/>
                        <a:headEnd/>
                        <a:tailEnd/>
                      </a:ln>
                      <a:effectLst/>
                      <a:extLst/>
                    </p:spPr>
                  </p:pic>
                </p:oleObj>
              </mc:Fallback>
            </mc:AlternateContent>
          </a:graphicData>
        </a:graphic>
      </p:graphicFrame>
      <p:graphicFrame>
        <p:nvGraphicFramePr>
          <p:cNvPr id="12292" name="Object 32"/>
          <p:cNvGraphicFramePr>
            <a:graphicFrameLocks noChangeAspect="1"/>
          </p:cNvGraphicFramePr>
          <p:nvPr>
            <p:extLst>
              <p:ext uri="{D42A27DB-BD31-4B8C-83A1-F6EECF244321}">
                <p14:modId xmlns:p14="http://schemas.microsoft.com/office/powerpoint/2010/main" val="1885547304"/>
              </p:ext>
            </p:extLst>
          </p:nvPr>
        </p:nvGraphicFramePr>
        <p:xfrm>
          <a:off x="4643438" y="361950"/>
          <a:ext cx="2805112" cy="993775"/>
        </p:xfrm>
        <a:graphic>
          <a:graphicData uri="http://schemas.openxmlformats.org/presentationml/2006/ole">
            <mc:AlternateContent xmlns:mc="http://schemas.openxmlformats.org/markup-compatibility/2006">
              <mc:Choice xmlns:v="urn:schemas-microsoft-com:vml" Requires="v">
                <p:oleObj spid="_x0000_s7516" name="CS ChemDraw Drawing" r:id="rId10" imgW="5129554" imgH="1807110" progId="ChemDraw.Document.6.0">
                  <p:embed/>
                </p:oleObj>
              </mc:Choice>
              <mc:Fallback>
                <p:oleObj name="CS ChemDraw Drawing" r:id="rId10" imgW="5129554" imgH="1807110" progId="ChemDraw.Document.6.0">
                  <p:embed/>
                  <p:pic>
                    <p:nvPicPr>
                      <p:cNvPr id="0" name=""/>
                      <p:cNvPicPr>
                        <a:picLocks noChangeAspect="1" noChangeArrowheads="1"/>
                      </p:cNvPicPr>
                      <p:nvPr/>
                    </p:nvPicPr>
                    <p:blipFill>
                      <a:blip r:embed="rId11"/>
                      <a:srcRect/>
                      <a:stretch>
                        <a:fillRect/>
                      </a:stretch>
                    </p:blipFill>
                    <p:spPr bwMode="auto">
                      <a:xfrm>
                        <a:off x="4643438" y="361950"/>
                        <a:ext cx="2805112" cy="993775"/>
                      </a:xfrm>
                      <a:prstGeom prst="rect">
                        <a:avLst/>
                      </a:prstGeom>
                      <a:solidFill>
                        <a:schemeClr val="tx2">
                          <a:lumMod val="90000"/>
                        </a:schemeClr>
                      </a:solidFill>
                      <a:ln w="25400">
                        <a:solidFill>
                          <a:srgbClr val="0070C0"/>
                        </a:solidFill>
                        <a:miter lim="800000"/>
                        <a:headEnd/>
                        <a:tailEnd/>
                      </a:ln>
                      <a:effectLst/>
                      <a:extLst/>
                    </p:spPr>
                  </p:pic>
                </p:oleObj>
              </mc:Fallback>
            </mc:AlternateContent>
          </a:graphicData>
        </a:graphic>
      </p:graphicFrame>
      <p:sp>
        <p:nvSpPr>
          <p:cNvPr id="12293" name="Text Box 37"/>
          <p:cNvSpPr txBox="1">
            <a:spLocks noChangeArrowheads="1"/>
          </p:cNvSpPr>
          <p:nvPr/>
        </p:nvSpPr>
        <p:spPr bwMode="auto">
          <a:xfrm>
            <a:off x="304800" y="6000328"/>
            <a:ext cx="8610600" cy="597024"/>
          </a:xfrm>
          <a:prstGeom prst="rect">
            <a:avLst/>
          </a:prstGeom>
          <a:noFill/>
          <a:ln>
            <a:noFill/>
          </a:ln>
          <a:extLst/>
        </p:spPr>
        <p:txBody>
          <a:bodyPr lIns="74295" tIns="8890" rIns="74295" bIns="8890"/>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r>
              <a:rPr kumimoji="0" lang="en-US" altLang="ja-JP" sz="14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Figure </a:t>
            </a:r>
            <a:r>
              <a:rPr kumimoji="0" lang="en-US" altLang="ja-JP" sz="14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3.</a:t>
            </a:r>
            <a:r>
              <a:rPr kumimoji="0" lang="en-US" altLang="ja-JP" sz="1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 </a:t>
            </a:r>
            <a:r>
              <a:rPr kumimoji="0"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Absorption spectra of </a:t>
            </a:r>
            <a:r>
              <a:rPr kumimoji="0" lang="en-US" altLang="ja-JP" sz="1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dendrimer-17 </a:t>
            </a:r>
            <a:r>
              <a:rPr kumimoji="0"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(black), </a:t>
            </a:r>
            <a:r>
              <a:rPr kumimoji="0" lang="en-US" altLang="ja-JP" sz="1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18 </a:t>
            </a:r>
            <a:r>
              <a:rPr kumimoji="0"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(blue), </a:t>
            </a:r>
            <a:r>
              <a:rPr kumimoji="0" lang="en-US" altLang="ja-JP" sz="1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19 </a:t>
            </a:r>
            <a:r>
              <a:rPr kumimoji="0"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(green), and </a:t>
            </a:r>
            <a:r>
              <a:rPr kumimoji="0" lang="en-US" altLang="ja-JP" sz="1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20 </a:t>
            </a:r>
            <a:r>
              <a:rPr kumimoji="0" lang="en-US" altLang="ja-JP" sz="1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(red) measured in THF. The inset shows expanded absorption spectra in the Q-band region.</a:t>
            </a:r>
          </a:p>
        </p:txBody>
      </p:sp>
      <p:graphicFrame>
        <p:nvGraphicFramePr>
          <p:cNvPr id="12295" name="Object 41"/>
          <p:cNvGraphicFramePr>
            <a:graphicFrameLocks noChangeAspect="1"/>
          </p:cNvGraphicFramePr>
          <p:nvPr>
            <p:extLst>
              <p:ext uri="{D42A27DB-BD31-4B8C-83A1-F6EECF244321}">
                <p14:modId xmlns:p14="http://schemas.microsoft.com/office/powerpoint/2010/main" val="1722357702"/>
              </p:ext>
            </p:extLst>
          </p:nvPr>
        </p:nvGraphicFramePr>
        <p:xfrm>
          <a:off x="2349624" y="1798705"/>
          <a:ext cx="3014464" cy="2494391"/>
        </p:xfrm>
        <a:graphic>
          <a:graphicData uri="http://schemas.openxmlformats.org/presentationml/2006/ole">
            <mc:AlternateContent xmlns:mc="http://schemas.openxmlformats.org/markup-compatibility/2006">
              <mc:Choice xmlns:v="urn:schemas-microsoft-com:vml" Requires="v">
                <p:oleObj spid="_x0000_s7517" r:id="rId12" imgW="5841720" imgH="4851360" progId="KGraph_Plot">
                  <p:embed/>
                </p:oleObj>
              </mc:Choice>
              <mc:Fallback>
                <p:oleObj r:id="rId12" imgW="5841720" imgH="4851360" progId="KGraph_Plot">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9624" y="1798705"/>
                        <a:ext cx="3014464" cy="2494391"/>
                      </a:xfrm>
                      <a:prstGeom prst="rect">
                        <a:avLst/>
                      </a:prstGeom>
                      <a:noFill/>
                      <a:ln>
                        <a:noFill/>
                      </a:ln>
                      <a:extLst/>
                    </p:spPr>
                  </p:pic>
                </p:oleObj>
              </mc:Fallback>
            </mc:AlternateContent>
          </a:graphicData>
        </a:graphic>
      </p:graphicFrame>
      <p:sp>
        <p:nvSpPr>
          <p:cNvPr id="12296" name="Rectangle 42"/>
          <p:cNvSpPr>
            <a:spLocks noChangeArrowheads="1"/>
          </p:cNvSpPr>
          <p:nvPr/>
        </p:nvSpPr>
        <p:spPr bwMode="auto">
          <a:xfrm>
            <a:off x="395536" y="332656"/>
            <a:ext cx="4214564" cy="584775"/>
          </a:xfrm>
          <a:prstGeom prst="rect">
            <a:avLst/>
          </a:prstGeom>
          <a:noFill/>
          <a:ln>
            <a:noFill/>
          </a:ln>
          <a:effectLs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0" lang="en-US" altLang="ja-JP" sz="1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strong absorptions throughout the visible region </a:t>
            </a:r>
            <a:r>
              <a:rPr kumimoji="0" lang="en-US" altLang="ja-JP" sz="1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Symbol" pitchFamily="18" charset="2"/>
                <a:ea typeface="ＭＳ 明朝" pitchFamily="17" charset="-128"/>
              </a:rPr>
              <a:t>e</a:t>
            </a:r>
            <a:r>
              <a:rPr kumimoji="0" lang="en-US" altLang="ja-JP" sz="1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 &gt; 56,000 M</a:t>
            </a:r>
            <a:r>
              <a:rPr kumimoji="0" lang="en-US" altLang="ja-JP" sz="1600" b="1" i="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-1</a:t>
            </a:r>
            <a:r>
              <a:rPr kumimoji="0" lang="en-US" altLang="ja-JP" sz="1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 cm</a:t>
            </a:r>
            <a:r>
              <a:rPr kumimoji="0" lang="en-US" altLang="ja-JP" sz="1600" b="1" i="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-1</a:t>
            </a:r>
            <a:r>
              <a:rPr kumimoji="0" lang="en-US" altLang="ja-JP" sz="1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Arial" pitchFamily="34" charset="0"/>
                <a:ea typeface="ＭＳ 明朝" pitchFamily="17" charset="-128"/>
              </a:rPr>
              <a:t> </a:t>
            </a:r>
          </a:p>
        </p:txBody>
      </p:sp>
      <p:graphicFrame>
        <p:nvGraphicFramePr>
          <p:cNvPr id="12299" name="Object 27"/>
          <p:cNvGraphicFramePr>
            <a:graphicFrameLocks noChangeAspect="1"/>
          </p:cNvGraphicFramePr>
          <p:nvPr>
            <p:extLst>
              <p:ext uri="{D42A27DB-BD31-4B8C-83A1-F6EECF244321}">
                <p14:modId xmlns:p14="http://schemas.microsoft.com/office/powerpoint/2010/main" val="602249621"/>
              </p:ext>
            </p:extLst>
          </p:nvPr>
        </p:nvGraphicFramePr>
        <p:xfrm>
          <a:off x="6165155" y="2566988"/>
          <a:ext cx="2727325" cy="2874962"/>
        </p:xfrm>
        <a:graphic>
          <a:graphicData uri="http://schemas.openxmlformats.org/presentationml/2006/ole">
            <mc:AlternateContent xmlns:mc="http://schemas.openxmlformats.org/markup-compatibility/2006">
              <mc:Choice xmlns:v="urn:schemas-microsoft-com:vml" Requires="v">
                <p:oleObj spid="_x0000_s7518" name="CS ChemDraw Drawing" r:id="rId14" imgW="6225214" imgH="6801300" progId="ChemDraw.Document.6.0">
                  <p:embed/>
                </p:oleObj>
              </mc:Choice>
              <mc:Fallback>
                <p:oleObj name="CS ChemDraw Drawing" r:id="rId14" imgW="6225214" imgH="6801300" progId="ChemDraw.Document.6.0">
                  <p:embed/>
                  <p:pic>
                    <p:nvPicPr>
                      <p:cNvPr id="0" name=""/>
                      <p:cNvPicPr>
                        <a:picLocks noChangeAspect="1" noChangeArrowheads="1"/>
                      </p:cNvPicPr>
                      <p:nvPr/>
                    </p:nvPicPr>
                    <p:blipFill>
                      <a:blip r:embed="rId15"/>
                      <a:srcRect r="-3445" b="60"/>
                      <a:stretch>
                        <a:fillRect/>
                      </a:stretch>
                    </p:blipFill>
                    <p:spPr bwMode="auto">
                      <a:xfrm>
                        <a:off x="6165155" y="2566988"/>
                        <a:ext cx="2727325" cy="2874962"/>
                      </a:xfrm>
                      <a:prstGeom prst="rect">
                        <a:avLst/>
                      </a:prstGeom>
                      <a:solidFill>
                        <a:schemeClr val="tx1">
                          <a:lumMod val="95000"/>
                        </a:schemeClr>
                      </a:solidFill>
                      <a:ln w="28575">
                        <a:solidFill>
                          <a:schemeClr val="bg1">
                            <a:lumMod val="95000"/>
                            <a:lumOff val="5000"/>
                          </a:schemeClr>
                        </a:solidFill>
                      </a:ln>
                      <a:extLst/>
                    </p:spPr>
                  </p:pic>
                </p:oleObj>
              </mc:Fallback>
            </mc:AlternateContent>
          </a:graphicData>
        </a:graphic>
      </p:graphicFrame>
    </p:spTree>
    <p:extLst>
      <p:ext uri="{BB962C8B-B14F-4D97-AF65-F5344CB8AC3E}">
        <p14:creationId xmlns:p14="http://schemas.microsoft.com/office/powerpoint/2010/main" val="1156208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extLst>
              <p:ext uri="{D42A27DB-BD31-4B8C-83A1-F6EECF244321}">
                <p14:modId xmlns:p14="http://schemas.microsoft.com/office/powerpoint/2010/main" val="1964150747"/>
              </p:ext>
            </p:extLst>
          </p:nvPr>
        </p:nvGraphicFramePr>
        <p:xfrm>
          <a:off x="387070" y="3009614"/>
          <a:ext cx="2666299" cy="2556000"/>
        </p:xfrm>
        <a:graphic>
          <a:graphicData uri="http://schemas.openxmlformats.org/presentationml/2006/ole">
            <mc:AlternateContent xmlns:mc="http://schemas.openxmlformats.org/markup-compatibility/2006">
              <mc:Choice xmlns:v="urn:schemas-microsoft-com:vml" Requires="v">
                <p:oleObj spid="_x0000_s8411" r:id="rId3" imgW="5346720" imgH="4775040" progId="KGraph_Plot">
                  <p:embed/>
                </p:oleObj>
              </mc:Choice>
              <mc:Fallback>
                <p:oleObj r:id="rId3" imgW="5346720" imgH="477504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70" y="3009614"/>
                        <a:ext cx="2666299" cy="2556000"/>
                      </a:xfrm>
                      <a:prstGeom prst="rect">
                        <a:avLst/>
                      </a:prstGeom>
                      <a:solidFill>
                        <a:schemeClr val="tx1"/>
                      </a:solidFill>
                      <a:ln>
                        <a:noFill/>
                      </a:ln>
                      <a:extLst/>
                    </p:spPr>
                  </p:pic>
                </p:oleObj>
              </mc:Fallback>
            </mc:AlternateContent>
          </a:graphicData>
        </a:graphic>
      </p:graphicFrame>
      <p:graphicFrame>
        <p:nvGraphicFramePr>
          <p:cNvPr id="13315" name="Object 3"/>
          <p:cNvGraphicFramePr>
            <a:graphicFrameLocks/>
          </p:cNvGraphicFramePr>
          <p:nvPr>
            <p:extLst>
              <p:ext uri="{D42A27DB-BD31-4B8C-83A1-F6EECF244321}">
                <p14:modId xmlns:p14="http://schemas.microsoft.com/office/powerpoint/2010/main" val="4008814321"/>
              </p:ext>
            </p:extLst>
          </p:nvPr>
        </p:nvGraphicFramePr>
        <p:xfrm>
          <a:off x="3184525" y="3009900"/>
          <a:ext cx="2835275" cy="2565400"/>
        </p:xfrm>
        <a:graphic>
          <a:graphicData uri="http://schemas.openxmlformats.org/presentationml/2006/ole">
            <mc:AlternateContent xmlns:mc="http://schemas.openxmlformats.org/markup-compatibility/2006">
              <mc:Choice xmlns:v="urn:schemas-microsoft-com:vml" Requires="v">
                <p:oleObj spid="_x0000_s8412" name="KGPlot" r:id="rId5" imgW="5702040" imgH="5155920" progId="KGraph_Plot">
                  <p:embed/>
                </p:oleObj>
              </mc:Choice>
              <mc:Fallback>
                <p:oleObj name="KGPlot" r:id="rId5" imgW="5702040" imgH="5155920" progId="KGraph_Plot">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525" y="3009900"/>
                        <a:ext cx="2835275" cy="2565400"/>
                      </a:xfrm>
                      <a:prstGeom prst="rect">
                        <a:avLst/>
                      </a:prstGeom>
                      <a:solidFill>
                        <a:schemeClr val="tx1"/>
                      </a:solidFill>
                      <a:ln>
                        <a:noFill/>
                      </a:ln>
                      <a:extLst/>
                    </p:spPr>
                  </p:pic>
                </p:oleObj>
              </mc:Fallback>
            </mc:AlternateContent>
          </a:graphicData>
        </a:graphic>
      </p:graphicFrame>
      <p:graphicFrame>
        <p:nvGraphicFramePr>
          <p:cNvPr id="13316" name="Object 4"/>
          <p:cNvGraphicFramePr>
            <a:graphicFrameLocks/>
          </p:cNvGraphicFramePr>
          <p:nvPr>
            <p:extLst>
              <p:ext uri="{D42A27DB-BD31-4B8C-83A1-F6EECF244321}">
                <p14:modId xmlns:p14="http://schemas.microsoft.com/office/powerpoint/2010/main" val="1248644016"/>
              </p:ext>
            </p:extLst>
          </p:nvPr>
        </p:nvGraphicFramePr>
        <p:xfrm>
          <a:off x="6099943" y="3024188"/>
          <a:ext cx="2576513" cy="2559050"/>
        </p:xfrm>
        <a:graphic>
          <a:graphicData uri="http://schemas.openxmlformats.org/presentationml/2006/ole">
            <mc:AlternateContent xmlns:mc="http://schemas.openxmlformats.org/markup-compatibility/2006">
              <mc:Choice xmlns:v="urn:schemas-microsoft-com:vml" Requires="v">
                <p:oleObj spid="_x0000_s8413" name="KGPlot" r:id="rId7" imgW="4368600" imgH="4572000" progId="KGraph_Plot">
                  <p:embed/>
                </p:oleObj>
              </mc:Choice>
              <mc:Fallback>
                <p:oleObj name="KGPlot" r:id="rId7" imgW="4368600" imgH="4572000" progId="KGraph_Plot">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9943" y="3024188"/>
                        <a:ext cx="2576513" cy="2559050"/>
                      </a:xfrm>
                      <a:prstGeom prst="rect">
                        <a:avLst/>
                      </a:prstGeom>
                      <a:solidFill>
                        <a:schemeClr val="tx1"/>
                      </a:solidFill>
                      <a:ln>
                        <a:noFill/>
                      </a:ln>
                      <a:extLst/>
                    </p:spPr>
                  </p:pic>
                </p:oleObj>
              </mc:Fallback>
            </mc:AlternateContent>
          </a:graphicData>
        </a:graphic>
      </p:graphicFrame>
      <p:sp>
        <p:nvSpPr>
          <p:cNvPr id="13317" name="Rectangle 5"/>
          <p:cNvSpPr>
            <a:spLocks noChangeArrowheads="1"/>
          </p:cNvSpPr>
          <p:nvPr/>
        </p:nvSpPr>
        <p:spPr bwMode="auto">
          <a:xfrm>
            <a:off x="381000" y="5589240"/>
            <a:ext cx="8458200" cy="646331"/>
          </a:xfrm>
          <a:prstGeom prst="rect">
            <a:avLst/>
          </a:prstGeom>
          <a:noFill/>
          <a:ln>
            <a:noFill/>
          </a:ln>
          <a:effectLst/>
          <a:extLst/>
        </p:spPr>
        <p:txBody>
          <a:bodyPr>
            <a:spAutoFit/>
          </a:bodyPr>
          <a:lstStyle/>
          <a:p>
            <a:r>
              <a:rPr lang="en-US" altLang="ja-JP" sz="1200" b="1" i="1" dirty="0">
                <a:solidFill>
                  <a:schemeClr val="accent5">
                    <a:lumMod val="20000"/>
                    <a:lumOff val="80000"/>
                  </a:schemeClr>
                </a:solidFill>
                <a:latin typeface="Arial" pitchFamily="34" charset="0"/>
                <a:cs typeface="Arial" pitchFamily="34" charset="0"/>
              </a:rPr>
              <a:t>Figure </a:t>
            </a:r>
            <a:r>
              <a:rPr lang="en-US" altLang="ja-JP" sz="1200" b="1" i="1" dirty="0" smtClean="0">
                <a:solidFill>
                  <a:schemeClr val="accent5">
                    <a:lumMod val="20000"/>
                    <a:lumOff val="80000"/>
                  </a:schemeClr>
                </a:solidFill>
                <a:latin typeface="Arial" pitchFamily="34" charset="0"/>
                <a:cs typeface="Arial" pitchFamily="34" charset="0"/>
              </a:rPr>
              <a:t>4</a:t>
            </a:r>
            <a:r>
              <a:rPr lang="en-US" altLang="ja-JP" sz="1200" dirty="0" smtClean="0">
                <a:solidFill>
                  <a:schemeClr val="accent5">
                    <a:lumMod val="20000"/>
                    <a:lumOff val="80000"/>
                  </a:schemeClr>
                </a:solidFill>
                <a:latin typeface="Arial" pitchFamily="34" charset="0"/>
                <a:cs typeface="Arial" pitchFamily="34" charset="0"/>
              </a:rPr>
              <a:t>.</a:t>
            </a:r>
            <a:r>
              <a:rPr lang="en-US" altLang="ja-JP" sz="1200" dirty="0" smtClean="0">
                <a:solidFill>
                  <a:schemeClr val="accent5">
                    <a:lumMod val="20000"/>
                    <a:lumOff val="80000"/>
                  </a:schemeClr>
                </a:solidFill>
                <a:latin typeface="Arial" pitchFamily="34" charset="0"/>
              </a:rPr>
              <a:t> </a:t>
            </a:r>
            <a:r>
              <a:rPr lang="en-US" altLang="ja-JP" sz="1200" dirty="0">
                <a:solidFill>
                  <a:schemeClr val="accent5">
                    <a:lumMod val="20000"/>
                    <a:lumOff val="80000"/>
                  </a:schemeClr>
                </a:solidFill>
                <a:latin typeface="Arial" pitchFamily="34" charset="0"/>
              </a:rPr>
              <a:t>Steady-state fluorescence spectra of (a) dendrimer-</a:t>
            </a:r>
            <a:r>
              <a:rPr lang="en-US" altLang="ja-JP" sz="1200" b="1" dirty="0">
                <a:solidFill>
                  <a:schemeClr val="accent5">
                    <a:lumMod val="20000"/>
                    <a:lumOff val="80000"/>
                  </a:schemeClr>
                </a:solidFill>
                <a:latin typeface="Arial" pitchFamily="34" charset="0"/>
              </a:rPr>
              <a:t>3</a:t>
            </a:r>
            <a:r>
              <a:rPr lang="en-US" altLang="ja-JP" sz="1200" dirty="0">
                <a:solidFill>
                  <a:schemeClr val="accent5">
                    <a:lumMod val="20000"/>
                    <a:lumOff val="80000"/>
                  </a:schemeClr>
                </a:solidFill>
                <a:latin typeface="Arial" pitchFamily="34" charset="0"/>
              </a:rPr>
              <a:t> (red) and </a:t>
            </a:r>
            <a:r>
              <a:rPr lang="en-US" altLang="ja-JP" sz="1200" b="1" dirty="0">
                <a:solidFill>
                  <a:schemeClr val="accent5">
                    <a:lumMod val="20000"/>
                    <a:lumOff val="80000"/>
                  </a:schemeClr>
                </a:solidFill>
                <a:latin typeface="Arial" pitchFamily="34" charset="0"/>
              </a:rPr>
              <a:t>11</a:t>
            </a:r>
            <a:r>
              <a:rPr lang="en-US" altLang="ja-JP" sz="1200" dirty="0">
                <a:solidFill>
                  <a:schemeClr val="accent5">
                    <a:lumMod val="20000"/>
                    <a:lumOff val="80000"/>
                  </a:schemeClr>
                </a:solidFill>
                <a:latin typeface="Arial" pitchFamily="34" charset="0"/>
              </a:rPr>
              <a:t> (blue) (</a:t>
            </a:r>
            <a:r>
              <a:rPr lang="en-US" altLang="ja-JP" sz="1200" i="1" dirty="0" err="1">
                <a:solidFill>
                  <a:schemeClr val="accent5">
                    <a:lumMod val="20000"/>
                    <a:lumOff val="80000"/>
                  </a:schemeClr>
                </a:solidFill>
                <a:latin typeface="Arial" pitchFamily="34" charset="0"/>
              </a:rPr>
              <a:t>λ</a:t>
            </a:r>
            <a:r>
              <a:rPr lang="en-US" altLang="ja-JP" sz="1200" baseline="-30000" dirty="0" err="1">
                <a:solidFill>
                  <a:schemeClr val="accent5">
                    <a:lumMod val="20000"/>
                    <a:lumOff val="80000"/>
                  </a:schemeClr>
                </a:solidFill>
                <a:latin typeface="Arial" pitchFamily="34" charset="0"/>
              </a:rPr>
              <a:t>ex</a:t>
            </a:r>
            <a:r>
              <a:rPr lang="en-US" altLang="ja-JP" sz="1200" dirty="0">
                <a:solidFill>
                  <a:schemeClr val="accent5">
                    <a:lumMod val="20000"/>
                    <a:lumOff val="80000"/>
                  </a:schemeClr>
                </a:solidFill>
                <a:latin typeface="Arial" pitchFamily="34" charset="0"/>
              </a:rPr>
              <a:t> = 426 nm), (b) dendrimer-</a:t>
            </a:r>
            <a:r>
              <a:rPr lang="en-US" altLang="ja-JP" sz="1200" b="1" dirty="0">
                <a:solidFill>
                  <a:schemeClr val="accent5">
                    <a:lumMod val="20000"/>
                    <a:lumOff val="80000"/>
                  </a:schemeClr>
                </a:solidFill>
                <a:latin typeface="Arial" pitchFamily="34" charset="0"/>
              </a:rPr>
              <a:t>3</a:t>
            </a:r>
            <a:r>
              <a:rPr lang="en-US" altLang="ja-JP" sz="1200" dirty="0">
                <a:solidFill>
                  <a:schemeClr val="accent5">
                    <a:lumMod val="20000"/>
                    <a:lumOff val="80000"/>
                  </a:schemeClr>
                </a:solidFill>
                <a:latin typeface="Arial" pitchFamily="34" charset="0"/>
              </a:rPr>
              <a:t> (red) and </a:t>
            </a:r>
            <a:r>
              <a:rPr lang="en-US" altLang="ja-JP" sz="1200" b="1" dirty="0">
                <a:solidFill>
                  <a:schemeClr val="accent5">
                    <a:lumMod val="20000"/>
                    <a:lumOff val="80000"/>
                  </a:schemeClr>
                </a:solidFill>
                <a:latin typeface="Arial" pitchFamily="34" charset="0"/>
              </a:rPr>
              <a:t>12</a:t>
            </a:r>
            <a:r>
              <a:rPr lang="en-US" altLang="ja-JP" sz="1200" dirty="0">
                <a:solidFill>
                  <a:schemeClr val="accent5">
                    <a:lumMod val="20000"/>
                    <a:lumOff val="80000"/>
                  </a:schemeClr>
                </a:solidFill>
                <a:latin typeface="Arial" pitchFamily="34" charset="0"/>
              </a:rPr>
              <a:t> (green) (</a:t>
            </a:r>
            <a:r>
              <a:rPr lang="en-US" altLang="ja-JP" sz="1200" i="1" dirty="0" err="1">
                <a:solidFill>
                  <a:schemeClr val="accent5">
                    <a:lumMod val="20000"/>
                    <a:lumOff val="80000"/>
                  </a:schemeClr>
                </a:solidFill>
                <a:latin typeface="Arial" pitchFamily="34" charset="0"/>
              </a:rPr>
              <a:t>λ</a:t>
            </a:r>
            <a:r>
              <a:rPr lang="en-US" altLang="ja-JP" sz="1200" baseline="-30000" dirty="0" err="1">
                <a:solidFill>
                  <a:schemeClr val="accent5">
                    <a:lumMod val="20000"/>
                    <a:lumOff val="80000"/>
                  </a:schemeClr>
                </a:solidFill>
                <a:latin typeface="Arial" pitchFamily="34" charset="0"/>
              </a:rPr>
              <a:t>ex</a:t>
            </a:r>
            <a:r>
              <a:rPr lang="en-US" altLang="ja-JP" sz="1200" dirty="0">
                <a:solidFill>
                  <a:schemeClr val="accent5">
                    <a:lumMod val="20000"/>
                    <a:lumOff val="80000"/>
                  </a:schemeClr>
                </a:solidFill>
                <a:latin typeface="Arial" pitchFamily="34" charset="0"/>
              </a:rPr>
              <a:t> = 453 nm),  and (c) dendrimer-</a:t>
            </a:r>
            <a:r>
              <a:rPr lang="en-US" altLang="ja-JP" sz="1200" b="1" dirty="0">
                <a:solidFill>
                  <a:schemeClr val="accent5">
                    <a:lumMod val="20000"/>
                    <a:lumOff val="80000"/>
                  </a:schemeClr>
                </a:solidFill>
                <a:latin typeface="Arial" pitchFamily="34" charset="0"/>
              </a:rPr>
              <a:t>3</a:t>
            </a:r>
            <a:r>
              <a:rPr lang="en-US" altLang="ja-JP" sz="1200" dirty="0">
                <a:solidFill>
                  <a:schemeClr val="accent5">
                    <a:lumMod val="20000"/>
                    <a:lumOff val="80000"/>
                  </a:schemeClr>
                </a:solidFill>
                <a:latin typeface="Arial" pitchFamily="34" charset="0"/>
              </a:rPr>
              <a:t> (</a:t>
            </a:r>
            <a:r>
              <a:rPr lang="en-US" altLang="ja-JP" sz="1200" i="1" dirty="0" err="1">
                <a:solidFill>
                  <a:schemeClr val="accent5">
                    <a:lumMod val="20000"/>
                    <a:lumOff val="80000"/>
                  </a:schemeClr>
                </a:solidFill>
                <a:latin typeface="Arial" pitchFamily="34" charset="0"/>
              </a:rPr>
              <a:t>λ</a:t>
            </a:r>
            <a:r>
              <a:rPr lang="en-US" altLang="ja-JP" sz="1200" baseline="-30000" dirty="0" err="1">
                <a:solidFill>
                  <a:schemeClr val="accent5">
                    <a:lumMod val="20000"/>
                    <a:lumOff val="80000"/>
                  </a:schemeClr>
                </a:solidFill>
                <a:latin typeface="Arial" pitchFamily="34" charset="0"/>
              </a:rPr>
              <a:t>ex</a:t>
            </a:r>
            <a:r>
              <a:rPr lang="en-US" altLang="ja-JP" sz="1200" dirty="0">
                <a:solidFill>
                  <a:schemeClr val="accent5">
                    <a:lumMod val="20000"/>
                    <a:lumOff val="80000"/>
                  </a:schemeClr>
                </a:solidFill>
                <a:latin typeface="Arial" pitchFamily="34" charset="0"/>
              </a:rPr>
              <a:t> = 498 nm) measured in THF. Fluorescence intensities are measured after normalizing the absorbance at excitation wavelength. </a:t>
            </a:r>
          </a:p>
        </p:txBody>
      </p:sp>
      <p:sp>
        <p:nvSpPr>
          <p:cNvPr id="13318" name="Text Box 6"/>
          <p:cNvSpPr txBox="1">
            <a:spLocks noChangeArrowheads="1"/>
          </p:cNvSpPr>
          <p:nvPr/>
        </p:nvSpPr>
        <p:spPr bwMode="auto">
          <a:xfrm>
            <a:off x="681253" y="3047831"/>
            <a:ext cx="1028700" cy="523220"/>
          </a:xfrm>
          <a:prstGeom prst="rect">
            <a:avLst/>
          </a:prstGeom>
          <a:noFill/>
          <a:ln w="38100" cmpd="dbl">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a:solidFill>
                  <a:schemeClr val="bg1"/>
                </a:solidFill>
                <a:latin typeface="Arial" pitchFamily="34" charset="0"/>
              </a:rPr>
              <a:t>Excited on </a:t>
            </a:r>
            <a:r>
              <a:rPr lang="en-US" altLang="ja-JP" sz="1400" b="1">
                <a:solidFill>
                  <a:schemeClr val="bg1"/>
                </a:solidFill>
                <a:latin typeface="Arial" pitchFamily="34" charset="0"/>
              </a:rPr>
              <a:t>TP-Por</a:t>
            </a:r>
          </a:p>
        </p:txBody>
      </p:sp>
      <p:sp>
        <p:nvSpPr>
          <p:cNvPr id="13320" name="Text Box 8"/>
          <p:cNvSpPr txBox="1">
            <a:spLocks noChangeArrowheads="1"/>
          </p:cNvSpPr>
          <p:nvPr/>
        </p:nvSpPr>
        <p:spPr bwMode="auto">
          <a:xfrm>
            <a:off x="6440834" y="3078163"/>
            <a:ext cx="795462" cy="738664"/>
          </a:xfrm>
          <a:prstGeom prst="rect">
            <a:avLst/>
          </a:prstGeom>
          <a:noFill/>
          <a:ln w="38100" cmpd="dbl">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solidFill>
                  <a:schemeClr val="bg1"/>
                </a:solidFill>
                <a:latin typeface="Arial" pitchFamily="34" charset="0"/>
              </a:rPr>
              <a:t>Excited on </a:t>
            </a:r>
            <a:r>
              <a:rPr lang="en-US" altLang="ja-JP" sz="1400" dirty="0" smtClean="0">
                <a:solidFill>
                  <a:schemeClr val="bg1"/>
                </a:solidFill>
                <a:latin typeface="Arial" pitchFamily="34" charset="0"/>
              </a:rPr>
              <a:t/>
            </a:r>
            <a:br>
              <a:rPr lang="en-US" altLang="ja-JP" sz="1400" dirty="0" smtClean="0">
                <a:solidFill>
                  <a:schemeClr val="bg1"/>
                </a:solidFill>
                <a:latin typeface="Arial" pitchFamily="34" charset="0"/>
              </a:rPr>
            </a:br>
            <a:r>
              <a:rPr lang="en-US" altLang="ja-JP" sz="1400" b="1" dirty="0" smtClean="0">
                <a:solidFill>
                  <a:schemeClr val="bg1"/>
                </a:solidFill>
                <a:latin typeface="Arial" pitchFamily="34" charset="0"/>
              </a:rPr>
              <a:t>TE-</a:t>
            </a:r>
            <a:r>
              <a:rPr lang="en-US" altLang="ja-JP" sz="1400" b="1" dirty="0" err="1" smtClean="0">
                <a:solidFill>
                  <a:schemeClr val="bg1"/>
                </a:solidFill>
                <a:latin typeface="Arial" pitchFamily="34" charset="0"/>
              </a:rPr>
              <a:t>Por</a:t>
            </a:r>
            <a:endParaRPr lang="en-US" altLang="ja-JP" sz="1400" b="1" dirty="0">
              <a:solidFill>
                <a:schemeClr val="bg1"/>
              </a:solidFill>
              <a:latin typeface="Arial" pitchFamily="34" charset="0"/>
            </a:endParaRPr>
          </a:p>
        </p:txBody>
      </p:sp>
      <p:sp>
        <p:nvSpPr>
          <p:cNvPr id="13321" name="Line 9"/>
          <p:cNvSpPr>
            <a:spLocks noChangeShapeType="1"/>
          </p:cNvSpPr>
          <p:nvPr/>
        </p:nvSpPr>
        <p:spPr bwMode="auto">
          <a:xfrm>
            <a:off x="1331640" y="3635375"/>
            <a:ext cx="467561" cy="352425"/>
          </a:xfrm>
          <a:prstGeom prst="line">
            <a:avLst/>
          </a:prstGeom>
          <a:noFill/>
          <a:ln w="9525">
            <a:solidFill>
              <a:schemeClr val="bg1">
                <a:lumMod val="95000"/>
                <a:lumOff val="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bg1"/>
              </a:solidFill>
            </a:endParaRPr>
          </a:p>
        </p:txBody>
      </p:sp>
      <p:sp>
        <p:nvSpPr>
          <p:cNvPr id="13322" name="Line 10"/>
          <p:cNvSpPr>
            <a:spLocks noChangeShapeType="1"/>
          </p:cNvSpPr>
          <p:nvPr/>
        </p:nvSpPr>
        <p:spPr bwMode="auto">
          <a:xfrm flipH="1">
            <a:off x="5130970" y="3846750"/>
            <a:ext cx="381000" cy="352425"/>
          </a:xfrm>
          <a:prstGeom prst="line">
            <a:avLst/>
          </a:prstGeom>
          <a:noFill/>
          <a:ln w="9525">
            <a:solidFill>
              <a:schemeClr val="bg1">
                <a:lumMod val="95000"/>
                <a:lumOff val="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3" name="Line 11"/>
          <p:cNvSpPr>
            <a:spLocks noChangeShapeType="1"/>
          </p:cNvSpPr>
          <p:nvPr/>
        </p:nvSpPr>
        <p:spPr bwMode="auto">
          <a:xfrm>
            <a:off x="996669" y="4377270"/>
            <a:ext cx="0" cy="381000"/>
          </a:xfrm>
          <a:prstGeom prst="line">
            <a:avLst/>
          </a:prstGeom>
          <a:noFill/>
          <a:ln w="9525">
            <a:solidFill>
              <a:schemeClr val="bg1">
                <a:lumMod val="95000"/>
                <a:lumOff val="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bg1"/>
              </a:solidFill>
            </a:endParaRPr>
          </a:p>
        </p:txBody>
      </p:sp>
      <p:sp>
        <p:nvSpPr>
          <p:cNvPr id="13324" name="Line 12"/>
          <p:cNvSpPr>
            <a:spLocks noChangeShapeType="1"/>
          </p:cNvSpPr>
          <p:nvPr/>
        </p:nvSpPr>
        <p:spPr bwMode="auto">
          <a:xfrm>
            <a:off x="3996267" y="3436938"/>
            <a:ext cx="152400" cy="260350"/>
          </a:xfrm>
          <a:prstGeom prst="line">
            <a:avLst/>
          </a:prstGeom>
          <a:noFill/>
          <a:ln w="9525">
            <a:solidFill>
              <a:schemeClr val="bg1">
                <a:lumMod val="95000"/>
                <a:lumOff val="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5" name="Text Box 13"/>
          <p:cNvSpPr txBox="1">
            <a:spLocks noChangeArrowheads="1"/>
          </p:cNvSpPr>
          <p:nvPr/>
        </p:nvSpPr>
        <p:spPr bwMode="auto">
          <a:xfrm>
            <a:off x="3537744" y="3097778"/>
            <a:ext cx="381000" cy="304800"/>
          </a:xfrm>
          <a:prstGeom prst="rect">
            <a:avLst/>
          </a:prstGeom>
          <a:noFill/>
          <a:ln w="38100" cmpd="dbl">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smtClean="0">
                <a:solidFill>
                  <a:schemeClr val="bg1"/>
                </a:solidFill>
                <a:latin typeface="Arial" pitchFamily="34" charset="0"/>
              </a:rPr>
              <a:t>19</a:t>
            </a:r>
            <a:endParaRPr lang="en-US" altLang="ja-JP" sz="1400" b="1" dirty="0">
              <a:solidFill>
                <a:schemeClr val="bg1"/>
              </a:solidFill>
              <a:latin typeface="Arial" pitchFamily="34" charset="0"/>
            </a:endParaRPr>
          </a:p>
        </p:txBody>
      </p:sp>
      <p:sp>
        <p:nvSpPr>
          <p:cNvPr id="13326" name="Text Box 14"/>
          <p:cNvSpPr txBox="1">
            <a:spLocks noChangeArrowheads="1"/>
          </p:cNvSpPr>
          <p:nvPr/>
        </p:nvSpPr>
        <p:spPr bwMode="auto">
          <a:xfrm>
            <a:off x="868082" y="4010558"/>
            <a:ext cx="381000" cy="304800"/>
          </a:xfrm>
          <a:prstGeom prst="rect">
            <a:avLst/>
          </a:prstGeom>
          <a:noFill/>
          <a:ln w="38100" cmpd="dbl">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smtClean="0">
                <a:solidFill>
                  <a:schemeClr val="bg1"/>
                </a:solidFill>
                <a:latin typeface="Arial" pitchFamily="34" charset="0"/>
              </a:rPr>
              <a:t>18</a:t>
            </a:r>
            <a:endParaRPr lang="en-US" altLang="ja-JP" sz="1400" b="1" dirty="0">
              <a:solidFill>
                <a:schemeClr val="bg1"/>
              </a:solidFill>
              <a:latin typeface="Arial" pitchFamily="34" charset="0"/>
            </a:endParaRPr>
          </a:p>
        </p:txBody>
      </p:sp>
      <p:graphicFrame>
        <p:nvGraphicFramePr>
          <p:cNvPr id="13329" name="Object 19"/>
          <p:cNvGraphicFramePr>
            <a:graphicFrameLocks noChangeAspect="1"/>
          </p:cNvGraphicFramePr>
          <p:nvPr>
            <p:extLst>
              <p:ext uri="{D42A27DB-BD31-4B8C-83A1-F6EECF244321}">
                <p14:modId xmlns:p14="http://schemas.microsoft.com/office/powerpoint/2010/main" val="1107619208"/>
              </p:ext>
            </p:extLst>
          </p:nvPr>
        </p:nvGraphicFramePr>
        <p:xfrm>
          <a:off x="683568" y="777379"/>
          <a:ext cx="7534275" cy="1787525"/>
        </p:xfrm>
        <a:graphic>
          <a:graphicData uri="http://schemas.openxmlformats.org/presentationml/2006/ole">
            <mc:AlternateContent xmlns:mc="http://schemas.openxmlformats.org/markup-compatibility/2006">
              <mc:Choice xmlns:v="urn:schemas-microsoft-com:vml" Requires="v">
                <p:oleObj spid="_x0000_s8414" name="CS ChemDraw Drawing" r:id="rId9" imgW="5740595" imgH="1350000" progId="ChemDraw.Document.6.0">
                  <p:embed/>
                </p:oleObj>
              </mc:Choice>
              <mc:Fallback>
                <p:oleObj name="CS ChemDraw Drawing" r:id="rId9" imgW="5740595" imgH="1350000" progId="ChemDraw.Document.6.0">
                  <p:embed/>
                  <p:pic>
                    <p:nvPicPr>
                      <p:cNvPr id="0" name=""/>
                      <p:cNvPicPr>
                        <a:picLocks noChangeAspect="1" noChangeArrowheads="1"/>
                      </p:cNvPicPr>
                      <p:nvPr/>
                    </p:nvPicPr>
                    <p:blipFill>
                      <a:blip r:embed="rId10"/>
                      <a:srcRect/>
                      <a:stretch>
                        <a:fillRect/>
                      </a:stretch>
                    </p:blipFill>
                    <p:spPr bwMode="auto">
                      <a:xfrm>
                        <a:off x="683568" y="777379"/>
                        <a:ext cx="7534275" cy="1787525"/>
                      </a:xfrm>
                      <a:prstGeom prst="rect">
                        <a:avLst/>
                      </a:prstGeom>
                      <a:solidFill>
                        <a:schemeClr val="tx1"/>
                      </a:solidFill>
                      <a:ln>
                        <a:noFill/>
                      </a:ln>
                      <a:effectLst/>
                      <a:extLst/>
                    </p:spPr>
                  </p:pic>
                </p:oleObj>
              </mc:Fallback>
            </mc:AlternateContent>
          </a:graphicData>
        </a:graphic>
      </p:graphicFrame>
      <p:sp>
        <p:nvSpPr>
          <p:cNvPr id="14352" name="Rectangle 16"/>
          <p:cNvSpPr>
            <a:spLocks noChangeArrowheads="1"/>
          </p:cNvSpPr>
          <p:nvPr/>
        </p:nvSpPr>
        <p:spPr bwMode="auto">
          <a:xfrm>
            <a:off x="2267744" y="2145531"/>
            <a:ext cx="1219200" cy="338554"/>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600" b="1" i="1">
                <a:solidFill>
                  <a:schemeClr val="bg1"/>
                </a:solidFill>
                <a:effectLst>
                  <a:outerShdw blurRad="38100" dist="38100" dir="2700000" algn="tl">
                    <a:srgbClr val="C0C0C0"/>
                  </a:outerShdw>
                </a:effectLst>
                <a:latin typeface="Symbol" pitchFamily="18" charset="2"/>
                <a:ea typeface="ＭＳ 明朝" pitchFamily="17" charset="-128"/>
              </a:rPr>
              <a:t>F</a:t>
            </a:r>
            <a:r>
              <a:rPr lang="en-US" altLang="ja-JP" sz="1600" b="1" i="1" baseline="-25000">
                <a:solidFill>
                  <a:schemeClr val="bg1"/>
                </a:solidFill>
                <a:effectLst>
                  <a:outerShdw blurRad="38100" dist="38100" dir="2700000" algn="tl">
                    <a:srgbClr val="C0C0C0"/>
                  </a:outerShdw>
                </a:effectLst>
                <a:latin typeface="Arial" pitchFamily="34" charset="0"/>
                <a:ea typeface="ＭＳ 明朝" pitchFamily="17" charset="-128"/>
              </a:rPr>
              <a:t>EN</a:t>
            </a:r>
            <a:r>
              <a:rPr lang="en-US" altLang="ja-JP" sz="1600" b="1" i="1">
                <a:solidFill>
                  <a:schemeClr val="bg1"/>
                </a:solidFill>
                <a:effectLst>
                  <a:outerShdw blurRad="38100" dist="38100" dir="2700000" algn="tl">
                    <a:srgbClr val="C0C0C0"/>
                  </a:outerShdw>
                </a:effectLst>
                <a:latin typeface="Arial" pitchFamily="34" charset="0"/>
                <a:ea typeface="ＭＳ 明朝" pitchFamily="17" charset="-128"/>
              </a:rPr>
              <a:t> = 91%</a:t>
            </a:r>
          </a:p>
        </p:txBody>
      </p:sp>
      <p:sp>
        <p:nvSpPr>
          <p:cNvPr id="14351" name="Rectangle 15"/>
          <p:cNvSpPr>
            <a:spLocks noChangeArrowheads="1"/>
          </p:cNvSpPr>
          <p:nvPr/>
        </p:nvSpPr>
        <p:spPr bwMode="auto">
          <a:xfrm>
            <a:off x="4860032" y="2142886"/>
            <a:ext cx="1219200" cy="338554"/>
          </a:xfrm>
          <a:prstGeom prst="rect">
            <a:avLst/>
          </a:prstGeom>
          <a:noFill/>
          <a:ln w="38100" cmpd="dbl">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600" b="1" i="1" dirty="0">
                <a:solidFill>
                  <a:schemeClr val="bg1"/>
                </a:solidFill>
                <a:effectLst>
                  <a:outerShdw blurRad="38100" dist="38100" dir="2700000" algn="tl">
                    <a:srgbClr val="C0C0C0"/>
                  </a:outerShdw>
                </a:effectLst>
                <a:latin typeface="Symbol" pitchFamily="18" charset="2"/>
                <a:ea typeface="ＭＳ 明朝" pitchFamily="17" charset="-128"/>
              </a:rPr>
              <a:t>F</a:t>
            </a:r>
            <a:r>
              <a:rPr lang="en-US" altLang="ja-JP" sz="1600" b="1" i="1" baseline="-25000" dirty="0">
                <a:solidFill>
                  <a:schemeClr val="bg1"/>
                </a:solidFill>
                <a:effectLst>
                  <a:outerShdw blurRad="38100" dist="38100" dir="2700000" algn="tl">
                    <a:srgbClr val="C0C0C0"/>
                  </a:outerShdw>
                </a:effectLst>
                <a:latin typeface="Arial" pitchFamily="34" charset="0"/>
                <a:ea typeface="ＭＳ 明朝" pitchFamily="17" charset="-128"/>
              </a:rPr>
              <a:t>EN</a:t>
            </a:r>
            <a:r>
              <a:rPr lang="en-US" altLang="ja-JP" sz="1600" b="1" i="1" dirty="0">
                <a:solidFill>
                  <a:schemeClr val="bg1"/>
                </a:solidFill>
                <a:effectLst>
                  <a:outerShdw blurRad="38100" dist="38100" dir="2700000" algn="tl">
                    <a:srgbClr val="C0C0C0"/>
                  </a:outerShdw>
                </a:effectLst>
                <a:latin typeface="Arial" pitchFamily="34" charset="0"/>
                <a:ea typeface="ＭＳ 明朝" pitchFamily="17" charset="-128"/>
              </a:rPr>
              <a:t> = 94%</a:t>
            </a:r>
          </a:p>
        </p:txBody>
      </p:sp>
      <p:sp>
        <p:nvSpPr>
          <p:cNvPr id="18" name="Text Box 8"/>
          <p:cNvSpPr txBox="1">
            <a:spLocks noChangeArrowheads="1"/>
          </p:cNvSpPr>
          <p:nvPr/>
        </p:nvSpPr>
        <p:spPr bwMode="auto">
          <a:xfrm>
            <a:off x="5143500" y="3067606"/>
            <a:ext cx="795462" cy="738664"/>
          </a:xfrm>
          <a:prstGeom prst="rect">
            <a:avLst/>
          </a:prstGeom>
          <a:noFill/>
          <a:ln w="38100" cmpd="dbl">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solidFill>
                  <a:schemeClr val="bg1"/>
                </a:solidFill>
                <a:latin typeface="Arial" pitchFamily="34" charset="0"/>
              </a:rPr>
              <a:t>Excited on </a:t>
            </a:r>
            <a:r>
              <a:rPr lang="en-US" altLang="ja-JP" sz="1400" dirty="0" smtClean="0">
                <a:solidFill>
                  <a:schemeClr val="bg1"/>
                </a:solidFill>
                <a:latin typeface="Arial" pitchFamily="34" charset="0"/>
              </a:rPr>
              <a:t/>
            </a:r>
            <a:br>
              <a:rPr lang="en-US" altLang="ja-JP" sz="1400" dirty="0" smtClean="0">
                <a:solidFill>
                  <a:schemeClr val="bg1"/>
                </a:solidFill>
                <a:latin typeface="Arial" pitchFamily="34" charset="0"/>
              </a:rPr>
            </a:br>
            <a:r>
              <a:rPr lang="en-US" altLang="ja-JP" sz="1400" b="1" dirty="0">
                <a:solidFill>
                  <a:schemeClr val="bg1"/>
                </a:solidFill>
                <a:latin typeface="Arial" pitchFamily="34" charset="0"/>
              </a:rPr>
              <a:t>D</a:t>
            </a:r>
            <a:r>
              <a:rPr lang="en-US" altLang="ja-JP" sz="1400" b="1" dirty="0" smtClean="0">
                <a:solidFill>
                  <a:schemeClr val="bg1"/>
                </a:solidFill>
                <a:latin typeface="Arial" pitchFamily="34" charset="0"/>
              </a:rPr>
              <a:t>E-</a:t>
            </a:r>
            <a:r>
              <a:rPr lang="en-US" altLang="ja-JP" sz="1400" b="1" dirty="0" err="1" smtClean="0">
                <a:solidFill>
                  <a:schemeClr val="bg1"/>
                </a:solidFill>
                <a:latin typeface="Arial" pitchFamily="34" charset="0"/>
              </a:rPr>
              <a:t>Por</a:t>
            </a:r>
            <a:endParaRPr lang="en-US" altLang="ja-JP" sz="1400" b="1" dirty="0">
              <a:solidFill>
                <a:schemeClr val="bg1"/>
              </a:solidFill>
              <a:latin typeface="Arial" pitchFamily="34" charset="0"/>
            </a:endParaRPr>
          </a:p>
        </p:txBody>
      </p:sp>
    </p:spTree>
    <p:extLst>
      <p:ext uri="{BB962C8B-B14F-4D97-AF65-F5344CB8AC3E}">
        <p14:creationId xmlns:p14="http://schemas.microsoft.com/office/powerpoint/2010/main" val="4188379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251520" y="5882390"/>
            <a:ext cx="868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400" b="1" i="1" dirty="0">
                <a:latin typeface="Arial" pitchFamily="34" charset="0"/>
                <a:cs typeface="Arial" pitchFamily="34" charset="0"/>
              </a:rPr>
              <a:t>Figure </a:t>
            </a:r>
            <a:r>
              <a:rPr lang="en-US" altLang="ja-JP" sz="1400" b="1" i="1" dirty="0" smtClean="0">
                <a:latin typeface="Arial" pitchFamily="34" charset="0"/>
                <a:cs typeface="Arial" pitchFamily="34" charset="0"/>
              </a:rPr>
              <a:t>9</a:t>
            </a:r>
            <a:r>
              <a:rPr lang="en-US" altLang="ja-JP" sz="1400" dirty="0" smtClean="0">
                <a:latin typeface="Arial" pitchFamily="34" charset="0"/>
                <a:ea typeface="ＭＳ 明朝" pitchFamily="17" charset="-128"/>
              </a:rPr>
              <a:t>. </a:t>
            </a:r>
            <a:r>
              <a:rPr lang="en-US" altLang="ja-JP" sz="1400" dirty="0">
                <a:latin typeface="Arial" pitchFamily="34" charset="0"/>
                <a:ea typeface="ＭＳ 明朝" pitchFamily="17" charset="-128"/>
              </a:rPr>
              <a:t>Energy diagram and relaxation process from an excited states of </a:t>
            </a:r>
            <a:r>
              <a:rPr lang="en-US" altLang="ja-JP" sz="1400" b="1" dirty="0">
                <a:latin typeface="Arial" pitchFamily="34" charset="0"/>
                <a:ea typeface="ＭＳ 明朝" pitchFamily="17" charset="-128"/>
              </a:rPr>
              <a:t>TP-</a:t>
            </a:r>
            <a:r>
              <a:rPr lang="en-US" altLang="ja-JP" sz="1400" b="1" dirty="0" err="1">
                <a:latin typeface="Arial" pitchFamily="34" charset="0"/>
                <a:ea typeface="ＭＳ 明朝" pitchFamily="17" charset="-128"/>
              </a:rPr>
              <a:t>Por</a:t>
            </a:r>
            <a:r>
              <a:rPr lang="en-US" altLang="ja-JP" sz="1400" dirty="0">
                <a:latin typeface="Arial" pitchFamily="34" charset="0"/>
                <a:ea typeface="ＭＳ 明朝" pitchFamily="17" charset="-128"/>
              </a:rPr>
              <a:t> in </a:t>
            </a:r>
            <a:r>
              <a:rPr lang="en-US" altLang="ja-JP" sz="1400" dirty="0" smtClean="0">
                <a:latin typeface="Arial" pitchFamily="34" charset="0"/>
                <a:ea typeface="ＭＳ 明朝" pitchFamily="17" charset="-128"/>
              </a:rPr>
              <a:t>dendrimer-</a:t>
            </a:r>
            <a:r>
              <a:rPr lang="en-US" altLang="ja-JP" sz="1400" b="1" dirty="0" smtClean="0">
                <a:latin typeface="Arial" pitchFamily="34" charset="0"/>
                <a:ea typeface="ＭＳ 明朝" pitchFamily="17" charset="-128"/>
              </a:rPr>
              <a:t>17</a:t>
            </a:r>
            <a:r>
              <a:rPr lang="en-US" altLang="ja-JP" sz="1400" dirty="0" smtClean="0">
                <a:latin typeface="Arial" pitchFamily="34" charset="0"/>
                <a:ea typeface="ＭＳ 明朝" pitchFamily="17" charset="-128"/>
              </a:rPr>
              <a:t>. </a:t>
            </a:r>
            <a:r>
              <a:rPr lang="en-US" altLang="ja-JP" sz="1400" dirty="0">
                <a:latin typeface="Arial" pitchFamily="34" charset="0"/>
                <a:ea typeface="ＭＳ 明朝" pitchFamily="17" charset="-128"/>
              </a:rPr>
              <a:t>* and ** denote the first and the second excited states, respectively.</a:t>
            </a:r>
            <a:r>
              <a:rPr lang="en-US" altLang="ja-JP" sz="1400" dirty="0">
                <a:latin typeface="Arial" pitchFamily="34" charset="0"/>
              </a:rPr>
              <a:t> </a:t>
            </a:r>
          </a:p>
        </p:txBody>
      </p:sp>
      <p:sp>
        <p:nvSpPr>
          <p:cNvPr id="14340" name="Line 5"/>
          <p:cNvSpPr>
            <a:spLocks noChangeShapeType="1"/>
          </p:cNvSpPr>
          <p:nvPr/>
        </p:nvSpPr>
        <p:spPr bwMode="auto">
          <a:xfrm>
            <a:off x="394174" y="1310390"/>
            <a:ext cx="53975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1" name="Line 6"/>
          <p:cNvSpPr>
            <a:spLocks noChangeShapeType="1"/>
          </p:cNvSpPr>
          <p:nvPr/>
        </p:nvSpPr>
        <p:spPr bwMode="auto">
          <a:xfrm>
            <a:off x="394174" y="2224790"/>
            <a:ext cx="53975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2" name="Line 7"/>
          <p:cNvSpPr>
            <a:spLocks noChangeShapeType="1"/>
          </p:cNvSpPr>
          <p:nvPr/>
        </p:nvSpPr>
        <p:spPr bwMode="auto">
          <a:xfrm>
            <a:off x="317974" y="4739390"/>
            <a:ext cx="381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8"/>
          <p:cNvSpPr>
            <a:spLocks noChangeShapeType="1"/>
          </p:cNvSpPr>
          <p:nvPr/>
        </p:nvSpPr>
        <p:spPr bwMode="auto">
          <a:xfrm flipV="1">
            <a:off x="317974" y="1234190"/>
            <a:ext cx="0" cy="3505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9"/>
          <p:cNvSpPr>
            <a:spLocks noChangeShapeType="1"/>
          </p:cNvSpPr>
          <p:nvPr/>
        </p:nvSpPr>
        <p:spPr bwMode="auto">
          <a:xfrm>
            <a:off x="1743549" y="2910590"/>
            <a:ext cx="53975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Line 10"/>
          <p:cNvSpPr>
            <a:spLocks noChangeShapeType="1"/>
          </p:cNvSpPr>
          <p:nvPr/>
        </p:nvSpPr>
        <p:spPr bwMode="auto">
          <a:xfrm>
            <a:off x="3397724" y="3583690"/>
            <a:ext cx="53975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6" name="Text Box 24"/>
          <p:cNvSpPr txBox="1">
            <a:spLocks noChangeArrowheads="1"/>
          </p:cNvSpPr>
          <p:nvPr/>
        </p:nvSpPr>
        <p:spPr bwMode="auto">
          <a:xfrm>
            <a:off x="401144" y="929390"/>
            <a:ext cx="930496" cy="307777"/>
          </a:xfrm>
          <a:prstGeom prst="rect">
            <a:avLst/>
          </a:prstGeom>
          <a:solidFill>
            <a:schemeClr val="tx2">
              <a:lumMod val="90000"/>
            </a:schemeClr>
          </a:solidFill>
          <a:ln>
            <a:noFill/>
          </a:ln>
          <a:effectLs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rgbClr val="0000FF"/>
                </a:solidFill>
                <a:latin typeface="Arial" pitchFamily="34" charset="0"/>
              </a:rPr>
              <a:t>TP-</a:t>
            </a:r>
            <a:r>
              <a:rPr lang="en-US" altLang="ja-JP" sz="1400" b="1" dirty="0" err="1">
                <a:solidFill>
                  <a:srgbClr val="0000FF"/>
                </a:solidFill>
                <a:latin typeface="Arial" pitchFamily="34" charset="0"/>
              </a:rPr>
              <a:t>Por</a:t>
            </a:r>
            <a:r>
              <a:rPr lang="en-US" altLang="ja-JP" sz="1400" b="1" dirty="0">
                <a:solidFill>
                  <a:srgbClr val="0000FF"/>
                </a:solidFill>
                <a:latin typeface="Arial" pitchFamily="34" charset="0"/>
              </a:rPr>
              <a:t>**</a:t>
            </a:r>
          </a:p>
        </p:txBody>
      </p:sp>
      <p:sp>
        <p:nvSpPr>
          <p:cNvPr id="14347" name="Text Box 25"/>
          <p:cNvSpPr txBox="1">
            <a:spLocks noChangeArrowheads="1"/>
          </p:cNvSpPr>
          <p:nvPr/>
        </p:nvSpPr>
        <p:spPr bwMode="auto">
          <a:xfrm>
            <a:off x="851375" y="1416219"/>
            <a:ext cx="840306" cy="523220"/>
          </a:xfrm>
          <a:prstGeom prst="rect">
            <a:avLst/>
          </a:prstGeom>
          <a:solidFill>
            <a:schemeClr val="tx2">
              <a:lumMod val="90000"/>
            </a:schemeClr>
          </a:solidFill>
          <a:ln>
            <a:noFill/>
          </a:ln>
          <a:effectLs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rgbClr val="0000FF"/>
                </a:solidFill>
                <a:latin typeface="Arial" pitchFamily="34" charset="0"/>
              </a:rPr>
              <a:t>TP-</a:t>
            </a:r>
            <a:r>
              <a:rPr lang="en-US" altLang="ja-JP" sz="1400" b="1" dirty="0" err="1">
                <a:solidFill>
                  <a:srgbClr val="0000FF"/>
                </a:solidFill>
                <a:latin typeface="Arial" pitchFamily="34" charset="0"/>
              </a:rPr>
              <a:t>Por</a:t>
            </a:r>
            <a:r>
              <a:rPr lang="en-US" altLang="ja-JP" sz="1400" b="1" dirty="0">
                <a:solidFill>
                  <a:srgbClr val="0000FF"/>
                </a:solidFill>
                <a:latin typeface="Arial" pitchFamily="34" charset="0"/>
              </a:rPr>
              <a:t>* 2.07 eV</a:t>
            </a:r>
          </a:p>
        </p:txBody>
      </p:sp>
      <p:sp>
        <p:nvSpPr>
          <p:cNvPr id="14348" name="Text Box 26"/>
          <p:cNvSpPr txBox="1">
            <a:spLocks noChangeArrowheads="1"/>
          </p:cNvSpPr>
          <p:nvPr/>
        </p:nvSpPr>
        <p:spPr bwMode="auto">
          <a:xfrm>
            <a:off x="1055566" y="3055491"/>
            <a:ext cx="914400" cy="517525"/>
          </a:xfrm>
          <a:prstGeom prst="rect">
            <a:avLst/>
          </a:prstGeom>
          <a:solidFill>
            <a:schemeClr val="accent1">
              <a:lumMod val="40000"/>
              <a:lumOff val="60000"/>
            </a:schemeClr>
          </a:solidFill>
          <a:ln>
            <a:noFill/>
          </a:ln>
          <a:effectLs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rgbClr val="006600"/>
                </a:solidFill>
                <a:latin typeface="Arial" pitchFamily="34" charset="0"/>
              </a:rPr>
              <a:t>DE-</a:t>
            </a:r>
            <a:r>
              <a:rPr lang="en-US" altLang="ja-JP" sz="1400" b="1" dirty="0" err="1">
                <a:solidFill>
                  <a:srgbClr val="006600"/>
                </a:solidFill>
                <a:latin typeface="Arial" pitchFamily="34" charset="0"/>
              </a:rPr>
              <a:t>Por</a:t>
            </a:r>
            <a:r>
              <a:rPr lang="en-US" altLang="ja-JP" sz="1400" b="1" dirty="0">
                <a:solidFill>
                  <a:srgbClr val="006600"/>
                </a:solidFill>
                <a:latin typeface="Arial" pitchFamily="34" charset="0"/>
              </a:rPr>
              <a:t>* 1.91  </a:t>
            </a:r>
            <a:r>
              <a:rPr lang="en-US" altLang="ja-JP" sz="1400" b="1" dirty="0" err="1">
                <a:solidFill>
                  <a:srgbClr val="006600"/>
                </a:solidFill>
                <a:latin typeface="Arial" pitchFamily="34" charset="0"/>
              </a:rPr>
              <a:t>eV</a:t>
            </a:r>
            <a:endParaRPr lang="en-US" altLang="ja-JP" sz="1400" b="1" dirty="0">
              <a:solidFill>
                <a:srgbClr val="006600"/>
              </a:solidFill>
              <a:latin typeface="Arial" pitchFamily="34" charset="0"/>
            </a:endParaRPr>
          </a:p>
        </p:txBody>
      </p:sp>
      <p:sp>
        <p:nvSpPr>
          <p:cNvPr id="14349" name="Text Box 27"/>
          <p:cNvSpPr txBox="1">
            <a:spLocks noChangeArrowheads="1"/>
          </p:cNvSpPr>
          <p:nvPr/>
        </p:nvSpPr>
        <p:spPr bwMode="auto">
          <a:xfrm>
            <a:off x="3575846" y="2983483"/>
            <a:ext cx="914400" cy="517525"/>
          </a:xfrm>
          <a:prstGeom prst="rect">
            <a:avLst/>
          </a:prstGeom>
          <a:solidFill>
            <a:schemeClr val="accent2">
              <a:lumMod val="20000"/>
              <a:lumOff val="80000"/>
            </a:schemeClr>
          </a:solidFill>
          <a:ln>
            <a:noFill/>
          </a:ln>
          <a:effectLs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rgbClr val="FF0000"/>
                </a:solidFill>
                <a:latin typeface="Arial" pitchFamily="34" charset="0"/>
              </a:rPr>
              <a:t>TE-</a:t>
            </a:r>
            <a:r>
              <a:rPr lang="en-US" altLang="ja-JP" sz="1400" b="1" dirty="0" err="1">
                <a:solidFill>
                  <a:srgbClr val="FF0000"/>
                </a:solidFill>
                <a:latin typeface="Arial" pitchFamily="34" charset="0"/>
              </a:rPr>
              <a:t>Por</a:t>
            </a:r>
            <a:r>
              <a:rPr lang="en-US" altLang="ja-JP" sz="1400" b="1" dirty="0">
                <a:solidFill>
                  <a:srgbClr val="FF0000"/>
                </a:solidFill>
                <a:latin typeface="Arial" pitchFamily="34" charset="0"/>
              </a:rPr>
              <a:t>*</a:t>
            </a:r>
            <a:br>
              <a:rPr lang="en-US" altLang="ja-JP" sz="1400" b="1" dirty="0">
                <a:solidFill>
                  <a:srgbClr val="FF0000"/>
                </a:solidFill>
                <a:latin typeface="Arial" pitchFamily="34" charset="0"/>
              </a:rPr>
            </a:br>
            <a:r>
              <a:rPr lang="en-US" altLang="ja-JP" sz="1400" b="1" dirty="0">
                <a:solidFill>
                  <a:srgbClr val="FF0000"/>
                </a:solidFill>
                <a:latin typeface="Arial" pitchFamily="34" charset="0"/>
              </a:rPr>
              <a:t>1.77 eV</a:t>
            </a:r>
          </a:p>
        </p:txBody>
      </p:sp>
      <p:grpSp>
        <p:nvGrpSpPr>
          <p:cNvPr id="14403" name="Group 21"/>
          <p:cNvGrpSpPr>
            <a:grpSpLocks/>
          </p:cNvGrpSpPr>
          <p:nvPr/>
        </p:nvGrpSpPr>
        <p:grpSpPr bwMode="auto">
          <a:xfrm>
            <a:off x="480120" y="1310390"/>
            <a:ext cx="304800" cy="3411538"/>
            <a:chOff x="336" y="936"/>
            <a:chExt cx="192" cy="2149"/>
          </a:xfrm>
        </p:grpSpPr>
        <p:sp>
          <p:nvSpPr>
            <p:cNvPr id="14404" name="Line 22"/>
            <p:cNvSpPr>
              <a:spLocks noChangeShapeType="1"/>
            </p:cNvSpPr>
            <p:nvPr/>
          </p:nvSpPr>
          <p:spPr bwMode="auto">
            <a:xfrm flipV="1">
              <a:off x="336" y="936"/>
              <a:ext cx="0" cy="2149"/>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05" name="Line 23"/>
            <p:cNvSpPr>
              <a:spLocks noChangeShapeType="1"/>
            </p:cNvSpPr>
            <p:nvPr/>
          </p:nvSpPr>
          <p:spPr bwMode="auto">
            <a:xfrm>
              <a:off x="528" y="936"/>
              <a:ext cx="0" cy="562"/>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4393" name="Line 57"/>
          <p:cNvSpPr>
            <a:spLocks noChangeShapeType="1"/>
          </p:cNvSpPr>
          <p:nvPr/>
        </p:nvSpPr>
        <p:spPr bwMode="auto">
          <a:xfrm>
            <a:off x="784920" y="2224790"/>
            <a:ext cx="0" cy="2511425"/>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4" name="Text Box 59"/>
          <p:cNvSpPr txBox="1">
            <a:spLocks noChangeArrowheads="1"/>
          </p:cNvSpPr>
          <p:nvPr/>
        </p:nvSpPr>
        <p:spPr bwMode="auto">
          <a:xfrm>
            <a:off x="818258" y="4123440"/>
            <a:ext cx="1238250" cy="4572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i="1" dirty="0" err="1">
                <a:latin typeface="Arial" pitchFamily="34" charset="0"/>
              </a:rPr>
              <a:t>k</a:t>
            </a:r>
            <a:r>
              <a:rPr lang="en-US" altLang="ja-JP" sz="1200" baseline="-25000" dirty="0" err="1">
                <a:latin typeface="Arial" pitchFamily="34" charset="0"/>
              </a:rPr>
              <a:t>d</a:t>
            </a:r>
            <a:r>
              <a:rPr lang="en-US" altLang="ja-JP" sz="1200" dirty="0">
                <a:latin typeface="Arial" pitchFamily="34" charset="0"/>
              </a:rPr>
              <a:t>(TP-</a:t>
            </a:r>
            <a:r>
              <a:rPr lang="en-US" altLang="ja-JP" sz="1200" dirty="0" err="1">
                <a:latin typeface="Arial" pitchFamily="34" charset="0"/>
              </a:rPr>
              <a:t>Por</a:t>
            </a:r>
            <a:r>
              <a:rPr lang="en-US" altLang="ja-JP" sz="1200" dirty="0">
                <a:latin typeface="Arial" pitchFamily="34" charset="0"/>
              </a:rPr>
              <a:t>*) = 5.3 </a:t>
            </a:r>
            <a:r>
              <a:rPr lang="en-US" altLang="ja-JP" sz="1200" dirty="0">
                <a:latin typeface="Arial" pitchFamily="34" charset="0"/>
                <a:cs typeface="Times New Roman" pitchFamily="18" charset="0"/>
              </a:rPr>
              <a:t>×10</a:t>
            </a:r>
            <a:r>
              <a:rPr lang="en-US" altLang="ja-JP" sz="1200" baseline="30000" dirty="0">
                <a:latin typeface="Arial" pitchFamily="34" charset="0"/>
                <a:cs typeface="Times New Roman" pitchFamily="18" charset="0"/>
              </a:rPr>
              <a:t>8</a:t>
            </a:r>
            <a:r>
              <a:rPr lang="en-US" altLang="ja-JP" sz="1200" dirty="0">
                <a:latin typeface="Arial" pitchFamily="34" charset="0"/>
                <a:cs typeface="Times New Roman" pitchFamily="18" charset="0"/>
              </a:rPr>
              <a:t> s</a:t>
            </a:r>
            <a:r>
              <a:rPr lang="en-US" altLang="ja-JP" sz="1200" baseline="30000" dirty="0">
                <a:latin typeface="Arial" pitchFamily="34" charset="0"/>
                <a:cs typeface="Times New Roman" pitchFamily="18" charset="0"/>
              </a:rPr>
              <a:t>-1</a:t>
            </a:r>
            <a:endParaRPr lang="en-US" altLang="ja-JP" sz="1200" baseline="30000" dirty="0">
              <a:latin typeface="Arial" pitchFamily="34" charset="0"/>
            </a:endParaRPr>
          </a:p>
        </p:txBody>
      </p:sp>
      <p:cxnSp>
        <p:nvCxnSpPr>
          <p:cNvPr id="14379" name="AutoShape 41"/>
          <p:cNvCxnSpPr>
            <a:cxnSpLocks noChangeShapeType="1"/>
          </p:cNvCxnSpPr>
          <p:nvPr/>
        </p:nvCxnSpPr>
        <p:spPr bwMode="auto">
          <a:xfrm rot="5400000" flipV="1">
            <a:off x="1502470" y="1659640"/>
            <a:ext cx="1339850" cy="2470150"/>
          </a:xfrm>
          <a:prstGeom prst="curvedConnector3">
            <a:avLst>
              <a:gd name="adj1" fmla="val -1706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88" name="Text Box 42"/>
          <p:cNvSpPr txBox="1">
            <a:spLocks noChangeArrowheads="1"/>
          </p:cNvSpPr>
          <p:nvPr/>
        </p:nvSpPr>
        <p:spPr bwMode="auto">
          <a:xfrm>
            <a:off x="2835970" y="2026353"/>
            <a:ext cx="1790700" cy="3048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i="1" dirty="0">
                <a:latin typeface="Arial" pitchFamily="34" charset="0"/>
              </a:rPr>
              <a:t>k</a:t>
            </a:r>
            <a:r>
              <a:rPr lang="en-US" altLang="ja-JP" sz="1400" b="1" baseline="-25000" dirty="0">
                <a:latin typeface="Arial" pitchFamily="34" charset="0"/>
              </a:rPr>
              <a:t>EN2</a:t>
            </a:r>
            <a:r>
              <a:rPr lang="en-US" altLang="ja-JP" sz="1400" b="1" dirty="0">
                <a:latin typeface="Arial" pitchFamily="34" charset="0"/>
              </a:rPr>
              <a:t> = 5.0 </a:t>
            </a:r>
            <a:r>
              <a:rPr lang="en-US" altLang="ja-JP" sz="1400" b="1" dirty="0">
                <a:latin typeface="Arial" pitchFamily="34" charset="0"/>
                <a:cs typeface="Times New Roman" pitchFamily="18" charset="0"/>
              </a:rPr>
              <a:t>×10</a:t>
            </a:r>
            <a:r>
              <a:rPr lang="en-US" altLang="ja-JP" sz="1400" b="1" baseline="30000" dirty="0">
                <a:latin typeface="Arial" pitchFamily="34" charset="0"/>
                <a:cs typeface="Times New Roman" pitchFamily="18" charset="0"/>
              </a:rPr>
              <a:t>9</a:t>
            </a:r>
            <a:r>
              <a:rPr lang="en-US" altLang="ja-JP" sz="1400" b="1" dirty="0">
                <a:latin typeface="Arial" pitchFamily="34" charset="0"/>
                <a:cs typeface="Times New Roman" pitchFamily="18" charset="0"/>
              </a:rPr>
              <a:t> s</a:t>
            </a:r>
            <a:r>
              <a:rPr lang="en-US" altLang="ja-JP" sz="1400" b="1" baseline="30000" dirty="0">
                <a:latin typeface="Arial" pitchFamily="34" charset="0"/>
                <a:cs typeface="Times New Roman" pitchFamily="18" charset="0"/>
              </a:rPr>
              <a:t>-1</a:t>
            </a:r>
            <a:endParaRPr lang="en-US" altLang="ja-JP" sz="1400" b="1" baseline="30000" dirty="0">
              <a:latin typeface="Arial" pitchFamily="34" charset="0"/>
            </a:endParaRPr>
          </a:p>
        </p:txBody>
      </p:sp>
      <p:sp>
        <p:nvSpPr>
          <p:cNvPr id="4" name="Rectangle 74"/>
          <p:cNvSpPr>
            <a:spLocks noChangeArrowheads="1"/>
          </p:cNvSpPr>
          <p:nvPr/>
        </p:nvSpPr>
        <p:spPr bwMode="auto">
          <a:xfrm>
            <a:off x="6613232" y="1528564"/>
            <a:ext cx="609600" cy="35560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ja-JP" sz="1600" b="1">
                <a:solidFill>
                  <a:schemeClr val="accent2"/>
                </a:solidFill>
                <a:effectLst>
                  <a:outerShdw blurRad="38100" dist="38100" dir="2700000" algn="tl">
                    <a:srgbClr val="C0C0C0"/>
                  </a:outerShdw>
                </a:effectLst>
                <a:latin typeface="Arial" pitchFamily="34" charset="0"/>
                <a:ea typeface="ＭＳ 明朝" pitchFamily="17" charset="-128"/>
              </a:rPr>
              <a:t>45%</a:t>
            </a:r>
          </a:p>
        </p:txBody>
      </p:sp>
      <p:sp>
        <p:nvSpPr>
          <p:cNvPr id="14390" name="Line 29"/>
          <p:cNvSpPr>
            <a:spLocks noChangeShapeType="1"/>
          </p:cNvSpPr>
          <p:nvPr/>
        </p:nvSpPr>
        <p:spPr bwMode="auto">
          <a:xfrm>
            <a:off x="3756720" y="3594803"/>
            <a:ext cx="0" cy="1144588"/>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1" name="Text Box 30"/>
          <p:cNvSpPr txBox="1">
            <a:spLocks noChangeArrowheads="1"/>
          </p:cNvSpPr>
          <p:nvPr/>
        </p:nvSpPr>
        <p:spPr bwMode="auto">
          <a:xfrm>
            <a:off x="3726558" y="4104390"/>
            <a:ext cx="1117600" cy="4619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i="1" dirty="0" err="1">
                <a:latin typeface="Arial" pitchFamily="34" charset="0"/>
              </a:rPr>
              <a:t>k</a:t>
            </a:r>
            <a:r>
              <a:rPr lang="en-US" altLang="ja-JP" sz="1200" baseline="-25000" dirty="0" err="1">
                <a:latin typeface="Arial" pitchFamily="34" charset="0"/>
              </a:rPr>
              <a:t>d</a:t>
            </a:r>
            <a:r>
              <a:rPr lang="en-US" altLang="ja-JP" sz="1200" dirty="0">
                <a:latin typeface="Arial" pitchFamily="34" charset="0"/>
              </a:rPr>
              <a:t>(TP-</a:t>
            </a:r>
            <a:r>
              <a:rPr lang="en-US" altLang="ja-JP" sz="1200" dirty="0" err="1">
                <a:latin typeface="Arial" pitchFamily="34" charset="0"/>
              </a:rPr>
              <a:t>Por</a:t>
            </a:r>
            <a:r>
              <a:rPr lang="en-US" altLang="ja-JP" sz="1200" dirty="0">
                <a:latin typeface="Arial" pitchFamily="34" charset="0"/>
              </a:rPr>
              <a:t>*) = 4.0 </a:t>
            </a:r>
            <a:r>
              <a:rPr lang="en-US" altLang="ja-JP" sz="1200" dirty="0">
                <a:latin typeface="Arial" pitchFamily="34" charset="0"/>
                <a:cs typeface="Times New Roman" pitchFamily="18" charset="0"/>
              </a:rPr>
              <a:t>×10</a:t>
            </a:r>
            <a:r>
              <a:rPr lang="en-US" altLang="ja-JP" sz="1200" baseline="30000" dirty="0">
                <a:latin typeface="Arial" pitchFamily="34" charset="0"/>
                <a:cs typeface="Times New Roman" pitchFamily="18" charset="0"/>
              </a:rPr>
              <a:t>8</a:t>
            </a:r>
            <a:r>
              <a:rPr lang="en-US" altLang="ja-JP" sz="1200" dirty="0">
                <a:latin typeface="Arial" pitchFamily="34" charset="0"/>
                <a:cs typeface="Times New Roman" pitchFamily="18" charset="0"/>
              </a:rPr>
              <a:t> s</a:t>
            </a:r>
            <a:r>
              <a:rPr lang="en-US" altLang="ja-JP" sz="1200" baseline="30000" dirty="0">
                <a:latin typeface="Arial" pitchFamily="34" charset="0"/>
                <a:cs typeface="Times New Roman" pitchFamily="18" charset="0"/>
              </a:rPr>
              <a:t>-1</a:t>
            </a:r>
            <a:endParaRPr lang="en-US" altLang="ja-JP" sz="1200" baseline="30000" dirty="0">
              <a:latin typeface="Arial" pitchFamily="34" charset="0"/>
            </a:endParaRPr>
          </a:p>
        </p:txBody>
      </p:sp>
      <p:sp>
        <p:nvSpPr>
          <p:cNvPr id="72776" name="Text Box 72"/>
          <p:cNvSpPr txBox="1">
            <a:spLocks noChangeArrowheads="1"/>
          </p:cNvSpPr>
          <p:nvPr/>
        </p:nvSpPr>
        <p:spPr bwMode="auto">
          <a:xfrm>
            <a:off x="258565" y="257747"/>
            <a:ext cx="533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altLang="ja-JP" sz="2400" b="1" i="1" dirty="0">
                <a:ln/>
                <a:solidFill>
                  <a:schemeClr val="accent3"/>
                </a:solidFill>
                <a:latin typeface="Arial" pitchFamily="34" charset="0"/>
                <a:ea typeface="ＭＳ 明朝" pitchFamily="17" charset="-128"/>
              </a:rPr>
              <a:t>Effective </a:t>
            </a:r>
            <a:r>
              <a:rPr lang="en-US" altLang="ja-JP" sz="2400" b="1" i="1" dirty="0" smtClean="0">
                <a:ln/>
                <a:solidFill>
                  <a:schemeClr val="accent3"/>
                </a:solidFill>
                <a:latin typeface="Arial" pitchFamily="34" charset="0"/>
                <a:ea typeface="ＭＳ 明朝" pitchFamily="17" charset="-128"/>
              </a:rPr>
              <a:t>Light </a:t>
            </a:r>
            <a:r>
              <a:rPr lang="en-US" altLang="ja-JP" sz="2400" b="1" i="1" dirty="0">
                <a:ln/>
                <a:solidFill>
                  <a:schemeClr val="accent3"/>
                </a:solidFill>
                <a:latin typeface="Arial" pitchFamily="34" charset="0"/>
                <a:ea typeface="ＭＳ 明朝" pitchFamily="17" charset="-128"/>
              </a:rPr>
              <a:t>H</a:t>
            </a:r>
            <a:r>
              <a:rPr lang="en-US" altLang="ja-JP" sz="2400" b="1" i="1" dirty="0" smtClean="0">
                <a:ln/>
                <a:solidFill>
                  <a:schemeClr val="accent3"/>
                </a:solidFill>
                <a:latin typeface="Arial" pitchFamily="34" charset="0"/>
                <a:ea typeface="ＭＳ 明朝" pitchFamily="17" charset="-128"/>
              </a:rPr>
              <a:t>arvesting </a:t>
            </a:r>
            <a:r>
              <a:rPr lang="en-US" altLang="ja-JP" sz="2400" b="1" i="1" dirty="0">
                <a:ln/>
                <a:solidFill>
                  <a:schemeClr val="accent3"/>
                </a:solidFill>
                <a:latin typeface="Arial" pitchFamily="34" charset="0"/>
                <a:ea typeface="ＭＳ 明朝" pitchFamily="17" charset="-128"/>
              </a:rPr>
              <a:t>A</a:t>
            </a:r>
            <a:r>
              <a:rPr lang="en-US" altLang="ja-JP" sz="2400" b="1" i="1" dirty="0" smtClean="0">
                <a:ln/>
                <a:solidFill>
                  <a:schemeClr val="accent3"/>
                </a:solidFill>
                <a:latin typeface="Arial" pitchFamily="34" charset="0"/>
                <a:ea typeface="ＭＳ 明朝" pitchFamily="17" charset="-128"/>
              </a:rPr>
              <a:t>ntenna</a:t>
            </a:r>
            <a:endParaRPr lang="en-US" altLang="ja-JP" sz="2400" b="1" i="1" dirty="0">
              <a:ln/>
              <a:solidFill>
                <a:schemeClr val="accent3"/>
              </a:solidFill>
              <a:latin typeface="Arial" pitchFamily="34" charset="0"/>
              <a:ea typeface="ＭＳ 明朝" pitchFamily="17" charset="-128"/>
            </a:endParaRPr>
          </a:p>
        </p:txBody>
      </p:sp>
      <p:sp>
        <p:nvSpPr>
          <p:cNvPr id="14365" name="Line 58"/>
          <p:cNvSpPr>
            <a:spLocks noChangeShapeType="1"/>
          </p:cNvSpPr>
          <p:nvPr/>
        </p:nvSpPr>
        <p:spPr bwMode="auto">
          <a:xfrm>
            <a:off x="937320" y="2224790"/>
            <a:ext cx="838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Rectangle 73"/>
          <p:cNvSpPr>
            <a:spLocks noChangeArrowheads="1"/>
          </p:cNvSpPr>
          <p:nvPr/>
        </p:nvSpPr>
        <p:spPr bwMode="auto">
          <a:xfrm>
            <a:off x="7984832" y="1680964"/>
            <a:ext cx="609600" cy="35560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ja-JP" sz="1600" b="1">
                <a:solidFill>
                  <a:schemeClr val="accent2"/>
                </a:solidFill>
                <a:effectLst>
                  <a:outerShdw blurRad="38100" dist="38100" dir="2700000" algn="tl">
                    <a:srgbClr val="C0C0C0"/>
                  </a:outerShdw>
                </a:effectLst>
                <a:latin typeface="Arial" pitchFamily="34" charset="0"/>
                <a:ea typeface="ＭＳ 明朝" pitchFamily="17" charset="-128"/>
              </a:rPr>
              <a:t>51%</a:t>
            </a:r>
          </a:p>
        </p:txBody>
      </p:sp>
      <p:sp>
        <p:nvSpPr>
          <p:cNvPr id="14375" name="Text Box 60"/>
          <p:cNvSpPr txBox="1">
            <a:spLocks noChangeArrowheads="1"/>
          </p:cNvSpPr>
          <p:nvPr/>
        </p:nvSpPr>
        <p:spPr bwMode="auto">
          <a:xfrm>
            <a:off x="1248470" y="2262890"/>
            <a:ext cx="1857375" cy="3048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i="1" dirty="0">
                <a:latin typeface="Arial" pitchFamily="34" charset="0"/>
              </a:rPr>
              <a:t>k</a:t>
            </a:r>
            <a:r>
              <a:rPr lang="en-US" altLang="ja-JP" sz="1400" b="1" baseline="-25000" dirty="0">
                <a:latin typeface="Arial" pitchFamily="34" charset="0"/>
              </a:rPr>
              <a:t>EN1</a:t>
            </a:r>
            <a:r>
              <a:rPr lang="en-US" altLang="ja-JP" sz="1400" b="1" dirty="0">
                <a:latin typeface="Arial" pitchFamily="34" charset="0"/>
              </a:rPr>
              <a:t> = 5.7 </a:t>
            </a:r>
            <a:r>
              <a:rPr lang="en-US" altLang="ja-JP" sz="1400" b="1" dirty="0">
                <a:latin typeface="Arial" pitchFamily="34" charset="0"/>
                <a:cs typeface="Times New Roman" pitchFamily="18" charset="0"/>
              </a:rPr>
              <a:t>×10</a:t>
            </a:r>
            <a:r>
              <a:rPr lang="en-US" altLang="ja-JP" sz="1400" b="1" baseline="30000" dirty="0">
                <a:latin typeface="Arial" pitchFamily="34" charset="0"/>
                <a:cs typeface="Times New Roman" pitchFamily="18" charset="0"/>
              </a:rPr>
              <a:t>9</a:t>
            </a:r>
            <a:r>
              <a:rPr lang="en-US" altLang="ja-JP" sz="1400" b="1" dirty="0">
                <a:latin typeface="Arial" pitchFamily="34" charset="0"/>
                <a:cs typeface="Times New Roman" pitchFamily="18" charset="0"/>
              </a:rPr>
              <a:t> s</a:t>
            </a:r>
            <a:r>
              <a:rPr lang="en-US" altLang="ja-JP" sz="1400" b="1" baseline="30000" dirty="0">
                <a:latin typeface="Arial" pitchFamily="34" charset="0"/>
                <a:cs typeface="Times New Roman" pitchFamily="18" charset="0"/>
              </a:rPr>
              <a:t>-1</a:t>
            </a:r>
            <a:endParaRPr lang="en-US" altLang="ja-JP" sz="1400" b="1" baseline="30000" dirty="0">
              <a:latin typeface="Arial" pitchFamily="34" charset="0"/>
            </a:endParaRPr>
          </a:p>
        </p:txBody>
      </p:sp>
      <p:sp>
        <p:nvSpPr>
          <p:cNvPr id="14376" name="Line 67"/>
          <p:cNvSpPr>
            <a:spLocks noChangeShapeType="1"/>
          </p:cNvSpPr>
          <p:nvPr/>
        </p:nvSpPr>
        <p:spPr bwMode="auto">
          <a:xfrm>
            <a:off x="2080320" y="2910590"/>
            <a:ext cx="0" cy="1828800"/>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7" name="Text Box 69"/>
          <p:cNvSpPr txBox="1">
            <a:spLocks noChangeArrowheads="1"/>
          </p:cNvSpPr>
          <p:nvPr/>
        </p:nvSpPr>
        <p:spPr bwMode="auto">
          <a:xfrm>
            <a:off x="2146995" y="4110740"/>
            <a:ext cx="1189038" cy="4619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i="1" dirty="0" err="1">
                <a:latin typeface="Arial" pitchFamily="34" charset="0"/>
              </a:rPr>
              <a:t>k</a:t>
            </a:r>
            <a:r>
              <a:rPr lang="en-US" altLang="ja-JP" sz="1200" baseline="-25000" dirty="0" err="1">
                <a:latin typeface="Arial" pitchFamily="34" charset="0"/>
              </a:rPr>
              <a:t>d</a:t>
            </a:r>
            <a:r>
              <a:rPr lang="en-US" altLang="ja-JP" sz="1200" dirty="0">
                <a:latin typeface="Arial" pitchFamily="34" charset="0"/>
              </a:rPr>
              <a:t>(TP-</a:t>
            </a:r>
            <a:r>
              <a:rPr lang="en-US" altLang="ja-JP" sz="1200" dirty="0" err="1">
                <a:latin typeface="Arial" pitchFamily="34" charset="0"/>
              </a:rPr>
              <a:t>Por</a:t>
            </a:r>
            <a:r>
              <a:rPr lang="en-US" altLang="ja-JP" sz="1200" dirty="0">
                <a:latin typeface="Arial" pitchFamily="34" charset="0"/>
              </a:rPr>
              <a:t>*) = 6.7 </a:t>
            </a:r>
            <a:r>
              <a:rPr lang="en-US" altLang="ja-JP" sz="1200" dirty="0">
                <a:latin typeface="Arial" pitchFamily="34" charset="0"/>
                <a:cs typeface="Times New Roman" pitchFamily="18" charset="0"/>
              </a:rPr>
              <a:t>×10</a:t>
            </a:r>
            <a:r>
              <a:rPr lang="en-US" altLang="ja-JP" sz="1200" baseline="30000" dirty="0">
                <a:latin typeface="Arial" pitchFamily="34" charset="0"/>
                <a:cs typeface="Times New Roman" pitchFamily="18" charset="0"/>
              </a:rPr>
              <a:t>8</a:t>
            </a:r>
            <a:r>
              <a:rPr lang="en-US" altLang="ja-JP" sz="1200" dirty="0">
                <a:latin typeface="Arial" pitchFamily="34" charset="0"/>
                <a:cs typeface="Times New Roman" pitchFamily="18" charset="0"/>
              </a:rPr>
              <a:t> s</a:t>
            </a:r>
            <a:r>
              <a:rPr lang="en-US" altLang="ja-JP" sz="1200" baseline="30000" dirty="0">
                <a:latin typeface="Arial" pitchFamily="34" charset="0"/>
                <a:cs typeface="Times New Roman" pitchFamily="18" charset="0"/>
              </a:rPr>
              <a:t>-1</a:t>
            </a:r>
            <a:endParaRPr lang="en-US" altLang="ja-JP" sz="1200" baseline="30000" dirty="0">
              <a:latin typeface="Arial" pitchFamily="34" charset="0"/>
            </a:endParaRPr>
          </a:p>
        </p:txBody>
      </p:sp>
      <p:sp>
        <p:nvSpPr>
          <p:cNvPr id="14358" name="Line 68"/>
          <p:cNvSpPr>
            <a:spLocks noChangeShapeType="1"/>
          </p:cNvSpPr>
          <p:nvPr/>
        </p:nvSpPr>
        <p:spPr bwMode="auto">
          <a:xfrm>
            <a:off x="2308920" y="2926465"/>
            <a:ext cx="1066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3" name="Text Box 70"/>
          <p:cNvSpPr txBox="1">
            <a:spLocks noChangeArrowheads="1"/>
          </p:cNvSpPr>
          <p:nvPr/>
        </p:nvSpPr>
        <p:spPr bwMode="auto">
          <a:xfrm>
            <a:off x="2146995" y="3443990"/>
            <a:ext cx="1304925" cy="52387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i="1" dirty="0">
                <a:latin typeface="Arial" pitchFamily="34" charset="0"/>
              </a:rPr>
              <a:t>k</a:t>
            </a:r>
            <a:r>
              <a:rPr lang="en-US" altLang="ja-JP" sz="1400" b="1" baseline="-25000" dirty="0">
                <a:latin typeface="Arial" pitchFamily="34" charset="0"/>
              </a:rPr>
              <a:t>EN3</a:t>
            </a:r>
            <a:r>
              <a:rPr lang="en-US" altLang="ja-JP" sz="1400" b="1" dirty="0">
                <a:latin typeface="Arial" pitchFamily="34" charset="0"/>
              </a:rPr>
              <a:t> = </a:t>
            </a:r>
            <a:br>
              <a:rPr lang="en-US" altLang="ja-JP" sz="1400" b="1" dirty="0">
                <a:latin typeface="Arial" pitchFamily="34" charset="0"/>
              </a:rPr>
            </a:br>
            <a:r>
              <a:rPr lang="en-US" altLang="ja-JP" sz="1400" b="1" dirty="0">
                <a:latin typeface="Arial" pitchFamily="34" charset="0"/>
              </a:rPr>
              <a:t>3.0 </a:t>
            </a:r>
            <a:r>
              <a:rPr lang="en-US" altLang="ja-JP" sz="1400" b="1" dirty="0">
                <a:latin typeface="Arial" pitchFamily="34" charset="0"/>
                <a:cs typeface="Times New Roman" pitchFamily="18" charset="0"/>
              </a:rPr>
              <a:t>×10</a:t>
            </a:r>
            <a:r>
              <a:rPr lang="en-US" altLang="ja-JP" sz="1400" b="1" baseline="30000" dirty="0">
                <a:latin typeface="Arial" pitchFamily="34" charset="0"/>
                <a:cs typeface="Times New Roman" pitchFamily="18" charset="0"/>
              </a:rPr>
              <a:t>10</a:t>
            </a:r>
            <a:r>
              <a:rPr lang="en-US" altLang="ja-JP" sz="1400" b="1" dirty="0">
                <a:latin typeface="Arial" pitchFamily="34" charset="0"/>
                <a:cs typeface="Times New Roman" pitchFamily="18" charset="0"/>
              </a:rPr>
              <a:t> s</a:t>
            </a:r>
            <a:r>
              <a:rPr lang="en-US" altLang="ja-JP" sz="1400" b="1" baseline="30000" dirty="0">
                <a:latin typeface="Arial" pitchFamily="34" charset="0"/>
                <a:cs typeface="Times New Roman" pitchFamily="18" charset="0"/>
              </a:rPr>
              <a:t>-1</a:t>
            </a:r>
            <a:endParaRPr lang="en-US" altLang="ja-JP" sz="1400" b="1" baseline="30000" dirty="0">
              <a:latin typeface="Arial" pitchFamily="34" charset="0"/>
            </a:endParaRPr>
          </a:p>
        </p:txBody>
      </p:sp>
      <p:sp>
        <p:nvSpPr>
          <p:cNvPr id="14355" name="Rectangle 82"/>
          <p:cNvSpPr>
            <a:spLocks noChangeArrowheads="1"/>
          </p:cNvSpPr>
          <p:nvPr/>
        </p:nvSpPr>
        <p:spPr bwMode="auto">
          <a:xfrm>
            <a:off x="241774" y="5088640"/>
            <a:ext cx="4305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0" lang="en-US" altLang="ja-JP"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Fast energy transfer through conjugated chains</a:t>
            </a:r>
          </a:p>
        </p:txBody>
      </p:sp>
      <p:sp>
        <p:nvSpPr>
          <p:cNvPr id="69" name="正方形/長方形 68"/>
          <p:cNvSpPr/>
          <p:nvPr/>
        </p:nvSpPr>
        <p:spPr>
          <a:xfrm>
            <a:off x="4922912" y="897440"/>
            <a:ext cx="3939208" cy="4599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0</a:t>
            </a:r>
            <a:endParaRPr kumimoji="1" lang="ja-JP" altLang="en-US" dirty="0"/>
          </a:p>
        </p:txBody>
      </p:sp>
      <p:sp>
        <p:nvSpPr>
          <p:cNvPr id="15438" name="Rectangle 78"/>
          <p:cNvSpPr>
            <a:spLocks noChangeArrowheads="1"/>
          </p:cNvSpPr>
          <p:nvPr/>
        </p:nvSpPr>
        <p:spPr bwMode="auto">
          <a:xfrm>
            <a:off x="5652120" y="5137447"/>
            <a:ext cx="1484702" cy="33855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ltLang="ja-JP" sz="1600" b="1" dirty="0" smtClean="0">
                <a:solidFill>
                  <a:schemeClr val="bg1"/>
                </a:solidFill>
                <a:effectLst>
                  <a:outerShdw blurRad="38100" dist="38100" dir="2700000" algn="tl">
                    <a:srgbClr val="000000">
                      <a:alpha val="43137"/>
                    </a:srgbClr>
                  </a:outerShdw>
                </a:effectLst>
                <a:latin typeface="Arial" pitchFamily="34" charset="0"/>
              </a:rPr>
              <a:t>dendrimer-17</a:t>
            </a:r>
            <a:endParaRPr lang="ja-JP" altLang="en-US" sz="1600" b="1" dirty="0">
              <a:solidFill>
                <a:schemeClr val="bg1"/>
              </a:solidFill>
              <a:effectLst>
                <a:outerShdw blurRad="38100" dist="38100" dir="2700000" algn="tl">
                  <a:srgbClr val="000000">
                    <a:alpha val="43137"/>
                  </a:srgbClr>
                </a:outerShdw>
              </a:effectLst>
              <a:latin typeface="Arial" pitchFamily="34" charset="0"/>
            </a:endParaRPr>
          </a:p>
        </p:txBody>
      </p:sp>
      <p:sp>
        <p:nvSpPr>
          <p:cNvPr id="14400" name="Oval 18"/>
          <p:cNvSpPr>
            <a:spLocks noChangeArrowheads="1"/>
          </p:cNvSpPr>
          <p:nvPr/>
        </p:nvSpPr>
        <p:spPr bwMode="auto">
          <a:xfrm>
            <a:off x="8024018" y="2773958"/>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95" name="Oval 13"/>
          <p:cNvSpPr>
            <a:spLocks noChangeArrowheads="1"/>
          </p:cNvSpPr>
          <p:nvPr/>
        </p:nvSpPr>
        <p:spPr bwMode="auto">
          <a:xfrm>
            <a:off x="6274224" y="4394138"/>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96" name="Oval 14"/>
          <p:cNvSpPr>
            <a:spLocks noChangeArrowheads="1"/>
          </p:cNvSpPr>
          <p:nvPr/>
        </p:nvSpPr>
        <p:spPr bwMode="auto">
          <a:xfrm>
            <a:off x="5237309" y="3456655"/>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97" name="Oval 15"/>
          <p:cNvSpPr>
            <a:spLocks noChangeArrowheads="1"/>
          </p:cNvSpPr>
          <p:nvPr/>
        </p:nvSpPr>
        <p:spPr bwMode="auto">
          <a:xfrm>
            <a:off x="5202684" y="2808582"/>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98" name="Oval 16"/>
          <p:cNvSpPr>
            <a:spLocks noChangeArrowheads="1"/>
          </p:cNvSpPr>
          <p:nvPr/>
        </p:nvSpPr>
        <p:spPr bwMode="auto">
          <a:xfrm>
            <a:off x="6239599" y="1801850"/>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99" name="Oval 17"/>
          <p:cNvSpPr>
            <a:spLocks noChangeArrowheads="1"/>
          </p:cNvSpPr>
          <p:nvPr/>
        </p:nvSpPr>
        <p:spPr bwMode="auto">
          <a:xfrm>
            <a:off x="6952478" y="1801850"/>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401" name="Oval 19"/>
          <p:cNvSpPr>
            <a:spLocks noChangeArrowheads="1"/>
          </p:cNvSpPr>
          <p:nvPr/>
        </p:nvSpPr>
        <p:spPr bwMode="auto">
          <a:xfrm>
            <a:off x="8088825" y="3422030"/>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402" name="Oval 20"/>
          <p:cNvSpPr>
            <a:spLocks noChangeArrowheads="1"/>
          </p:cNvSpPr>
          <p:nvPr/>
        </p:nvSpPr>
        <p:spPr bwMode="auto">
          <a:xfrm>
            <a:off x="7017285" y="4394138"/>
            <a:ext cx="548640" cy="548640"/>
          </a:xfrm>
          <a:prstGeom prst="ellipse">
            <a:avLst/>
          </a:prstGeom>
          <a:solidFill>
            <a:schemeClr val="tx2">
              <a:lumMod val="75000"/>
              <a:alpha val="50195"/>
            </a:schemeClr>
          </a:solidFill>
          <a:ln>
            <a:noFill/>
          </a:ln>
          <a:effectLst/>
          <a:extLst/>
        </p:spPr>
        <p:txBody>
          <a:bodyPr wrap="none" anchor="ctr"/>
          <a:lstStyle/>
          <a:p>
            <a:endParaRPr lang="ja-JP" altLang="en-US"/>
          </a:p>
        </p:txBody>
      </p:sp>
      <p:sp>
        <p:nvSpPr>
          <p:cNvPr id="14380" name="AutoShape 33"/>
          <p:cNvSpPr>
            <a:spLocks noChangeAspect="1" noChangeArrowheads="1"/>
          </p:cNvSpPr>
          <p:nvPr/>
        </p:nvSpPr>
        <p:spPr bwMode="auto">
          <a:xfrm rot="21190492">
            <a:off x="6752792" y="2075351"/>
            <a:ext cx="157162" cy="1283018"/>
          </a:xfrm>
          <a:prstGeom prst="curvedLeftArrow">
            <a:avLst>
              <a:gd name="adj1" fmla="val 163273"/>
              <a:gd name="adj2" fmla="val 326545"/>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1" name="AutoShape 34"/>
          <p:cNvSpPr>
            <a:spLocks noChangeAspect="1" noChangeArrowheads="1"/>
          </p:cNvSpPr>
          <p:nvPr/>
        </p:nvSpPr>
        <p:spPr bwMode="auto">
          <a:xfrm rot="1108466">
            <a:off x="7105694" y="2116785"/>
            <a:ext cx="158592" cy="1283018"/>
          </a:xfrm>
          <a:prstGeom prst="curvedLeftArrow">
            <a:avLst>
              <a:gd name="adj1" fmla="val 161802"/>
              <a:gd name="adj2" fmla="val 323604"/>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2" name="AutoShape 35"/>
          <p:cNvSpPr>
            <a:spLocks noChangeAspect="1" noChangeArrowheads="1"/>
          </p:cNvSpPr>
          <p:nvPr/>
        </p:nvSpPr>
        <p:spPr bwMode="auto">
          <a:xfrm rot="4437462">
            <a:off x="7667192" y="2738291"/>
            <a:ext cx="145733" cy="1391602"/>
          </a:xfrm>
          <a:prstGeom prst="curvedLeftArrow">
            <a:avLst>
              <a:gd name="adj1" fmla="val 190980"/>
              <a:gd name="adj2" fmla="val 381961"/>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3" name="AutoShape 36"/>
          <p:cNvSpPr>
            <a:spLocks noChangeAspect="1" noChangeArrowheads="1"/>
          </p:cNvSpPr>
          <p:nvPr/>
        </p:nvSpPr>
        <p:spPr bwMode="auto">
          <a:xfrm rot="5955434">
            <a:off x="7674336" y="3068332"/>
            <a:ext cx="145733" cy="1391602"/>
          </a:xfrm>
          <a:prstGeom prst="curvedLeftArrow">
            <a:avLst>
              <a:gd name="adj1" fmla="val 190980"/>
              <a:gd name="adj2" fmla="val 381961"/>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4" name="AutoShape 37"/>
          <p:cNvSpPr>
            <a:spLocks noChangeAspect="1" noChangeArrowheads="1"/>
          </p:cNvSpPr>
          <p:nvPr/>
        </p:nvSpPr>
        <p:spPr bwMode="auto">
          <a:xfrm rot="10627032">
            <a:off x="6798512" y="3525532"/>
            <a:ext cx="158592" cy="1284447"/>
          </a:xfrm>
          <a:prstGeom prst="curvedLeftArrow">
            <a:avLst>
              <a:gd name="adj1" fmla="val 161982"/>
              <a:gd name="adj2" fmla="val 323964"/>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85" name="AutoShape 38"/>
          <p:cNvSpPr>
            <a:spLocks noChangeAspect="1" noChangeArrowheads="1"/>
          </p:cNvSpPr>
          <p:nvPr/>
        </p:nvSpPr>
        <p:spPr bwMode="auto">
          <a:xfrm rot="12145004">
            <a:off x="6448469" y="3461238"/>
            <a:ext cx="158592" cy="1284447"/>
          </a:xfrm>
          <a:prstGeom prst="curvedLeftArrow">
            <a:avLst>
              <a:gd name="adj1" fmla="val 161982"/>
              <a:gd name="adj2" fmla="val 323964"/>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86" name="AutoShape 39"/>
          <p:cNvSpPr>
            <a:spLocks noChangeAspect="1" noChangeArrowheads="1"/>
          </p:cNvSpPr>
          <p:nvPr/>
        </p:nvSpPr>
        <p:spPr bwMode="auto">
          <a:xfrm rot="15811893">
            <a:off x="5936977" y="2691142"/>
            <a:ext cx="145733" cy="1393031"/>
          </a:xfrm>
          <a:prstGeom prst="curvedLeftArrow">
            <a:avLst>
              <a:gd name="adj1" fmla="val 191176"/>
              <a:gd name="adj2" fmla="val 382353"/>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87" name="AutoShape 40"/>
          <p:cNvSpPr>
            <a:spLocks noChangeAspect="1" noChangeArrowheads="1"/>
          </p:cNvSpPr>
          <p:nvPr/>
        </p:nvSpPr>
        <p:spPr bwMode="auto">
          <a:xfrm rot="17329867">
            <a:off x="5984125" y="2366816"/>
            <a:ext cx="145733" cy="1393031"/>
          </a:xfrm>
          <a:prstGeom prst="curvedLeftArrow">
            <a:avLst>
              <a:gd name="adj1" fmla="val 191176"/>
              <a:gd name="adj2" fmla="val 382353"/>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67" name="AutoShape 46"/>
          <p:cNvSpPr>
            <a:spLocks noChangeAspect="1" noChangeArrowheads="1"/>
          </p:cNvSpPr>
          <p:nvPr/>
        </p:nvSpPr>
        <p:spPr bwMode="auto">
          <a:xfrm rot="18608387">
            <a:off x="7485741" y="1799602"/>
            <a:ext cx="240030" cy="642937"/>
          </a:xfrm>
          <a:prstGeom prst="curvedLeftArrow">
            <a:avLst>
              <a:gd name="adj1" fmla="val 53571"/>
              <a:gd name="adj2" fmla="val 107143"/>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68" name="AutoShape 47"/>
          <p:cNvSpPr>
            <a:spLocks noChangeAspect="1" noChangeArrowheads="1"/>
          </p:cNvSpPr>
          <p:nvPr/>
        </p:nvSpPr>
        <p:spPr bwMode="auto">
          <a:xfrm rot="8391613" flipH="1">
            <a:off x="8112962" y="2419680"/>
            <a:ext cx="281464" cy="591503"/>
          </a:xfrm>
          <a:prstGeom prst="curvedLeftArrow">
            <a:avLst>
              <a:gd name="adj1" fmla="val 42030"/>
              <a:gd name="adj2" fmla="val 84061"/>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69" name="AutoShape 49"/>
          <p:cNvSpPr>
            <a:spLocks noChangeAspect="1" noChangeArrowheads="1"/>
          </p:cNvSpPr>
          <p:nvPr/>
        </p:nvSpPr>
        <p:spPr bwMode="auto">
          <a:xfrm rot="2408387">
            <a:off x="8060099" y="3822712"/>
            <a:ext cx="260032" cy="591503"/>
          </a:xfrm>
          <a:prstGeom prst="curvedLeftArrow">
            <a:avLst>
              <a:gd name="adj1" fmla="val 45495"/>
              <a:gd name="adj2" fmla="val 90989"/>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0" name="AutoShape 50"/>
          <p:cNvSpPr>
            <a:spLocks noChangeAspect="1" noChangeArrowheads="1"/>
          </p:cNvSpPr>
          <p:nvPr/>
        </p:nvSpPr>
        <p:spPr bwMode="auto">
          <a:xfrm rot="13791613" flipH="1">
            <a:off x="7414303" y="4395641"/>
            <a:ext cx="258604" cy="641509"/>
          </a:xfrm>
          <a:prstGeom prst="curvedLeftArrow">
            <a:avLst>
              <a:gd name="adj1" fmla="val 49613"/>
              <a:gd name="adj2" fmla="val 99227"/>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71" name="AutoShape 52"/>
          <p:cNvSpPr>
            <a:spLocks noChangeAspect="1" noChangeArrowheads="1"/>
          </p:cNvSpPr>
          <p:nvPr/>
        </p:nvSpPr>
        <p:spPr bwMode="auto">
          <a:xfrm rot="13031080">
            <a:off x="5326900" y="2446826"/>
            <a:ext cx="260032" cy="591503"/>
          </a:xfrm>
          <a:prstGeom prst="curvedLeftArrow">
            <a:avLst>
              <a:gd name="adj1" fmla="val 45495"/>
              <a:gd name="adj2" fmla="val 90989"/>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72" name="AutoShape 53"/>
          <p:cNvSpPr>
            <a:spLocks noChangeAspect="1" noChangeArrowheads="1"/>
          </p:cNvSpPr>
          <p:nvPr/>
        </p:nvSpPr>
        <p:spPr bwMode="auto">
          <a:xfrm rot="2814305" flipH="1">
            <a:off x="5939833" y="1791030"/>
            <a:ext cx="258604" cy="641509"/>
          </a:xfrm>
          <a:prstGeom prst="curvedLeftArrow">
            <a:avLst>
              <a:gd name="adj1" fmla="val 49613"/>
              <a:gd name="adj2" fmla="val 99227"/>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3" name="AutoShape 55"/>
          <p:cNvSpPr>
            <a:spLocks noChangeAspect="1" noChangeArrowheads="1"/>
          </p:cNvSpPr>
          <p:nvPr/>
        </p:nvSpPr>
        <p:spPr bwMode="auto">
          <a:xfrm rot="7937044">
            <a:off x="5869825" y="4424216"/>
            <a:ext cx="240030" cy="641509"/>
          </a:xfrm>
          <a:prstGeom prst="curvedLeftArrow">
            <a:avLst>
              <a:gd name="adj1" fmla="val 53452"/>
              <a:gd name="adj2" fmla="val 106905"/>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4" name="AutoShape 56"/>
          <p:cNvSpPr>
            <a:spLocks noChangeAspect="1" noChangeArrowheads="1"/>
          </p:cNvSpPr>
          <p:nvPr/>
        </p:nvSpPr>
        <p:spPr bwMode="auto">
          <a:xfrm rot="19320270" flipH="1">
            <a:off x="5225460" y="3832713"/>
            <a:ext cx="280035" cy="591503"/>
          </a:xfrm>
          <a:prstGeom prst="curvedLeftArrow">
            <a:avLst>
              <a:gd name="adj1" fmla="val 42245"/>
              <a:gd name="adj2" fmla="val 84490"/>
              <a:gd name="adj3" fmla="val 33333"/>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9" name="AutoShape 63"/>
          <p:cNvSpPr>
            <a:spLocks noChangeAspect="1" noChangeArrowheads="1"/>
          </p:cNvSpPr>
          <p:nvPr/>
        </p:nvSpPr>
        <p:spPr bwMode="auto">
          <a:xfrm rot="2408225">
            <a:off x="7497369" y="2495403"/>
            <a:ext cx="158592" cy="1284447"/>
          </a:xfrm>
          <a:prstGeom prst="curvedLeftArrow">
            <a:avLst>
              <a:gd name="adj1" fmla="val 161982"/>
              <a:gd name="adj2" fmla="val 323964"/>
              <a:gd name="adj3" fmla="val 33333"/>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0" name="AutoShape 64"/>
          <p:cNvSpPr>
            <a:spLocks noChangeAspect="1" noChangeArrowheads="1"/>
          </p:cNvSpPr>
          <p:nvPr/>
        </p:nvSpPr>
        <p:spPr bwMode="auto">
          <a:xfrm rot="7916117">
            <a:off x="7440219" y="3351224"/>
            <a:ext cx="145733" cy="1393031"/>
          </a:xfrm>
          <a:prstGeom prst="curvedLeftArrow">
            <a:avLst>
              <a:gd name="adj1" fmla="val 191176"/>
              <a:gd name="adj2" fmla="val 382353"/>
              <a:gd name="adj3" fmla="val 33333"/>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1" name="AutoShape 65"/>
          <p:cNvSpPr>
            <a:spLocks noChangeAspect="1" noChangeArrowheads="1"/>
          </p:cNvSpPr>
          <p:nvPr/>
        </p:nvSpPr>
        <p:spPr bwMode="auto">
          <a:xfrm rot="13875377">
            <a:off x="6195777" y="3092621"/>
            <a:ext cx="144304" cy="1393031"/>
          </a:xfrm>
          <a:prstGeom prst="curvedLeftArrow">
            <a:avLst>
              <a:gd name="adj1" fmla="val 193069"/>
              <a:gd name="adj2" fmla="val 386139"/>
              <a:gd name="adj3" fmla="val 33333"/>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en-US"/>
          </a:p>
        </p:txBody>
      </p:sp>
      <p:sp>
        <p:nvSpPr>
          <p:cNvPr id="14362" name="AutoShape 66"/>
          <p:cNvSpPr>
            <a:spLocks noChangeAspect="1" noChangeArrowheads="1"/>
          </p:cNvSpPr>
          <p:nvPr/>
        </p:nvSpPr>
        <p:spPr bwMode="auto">
          <a:xfrm rot="18983328">
            <a:off x="6497244" y="2173935"/>
            <a:ext cx="158592" cy="1283018"/>
          </a:xfrm>
          <a:prstGeom prst="curvedLeftArrow">
            <a:avLst>
              <a:gd name="adj1" fmla="val 161802"/>
              <a:gd name="adj2" fmla="val 323604"/>
              <a:gd name="adj3" fmla="val 33333"/>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4338" name="Object 71"/>
          <p:cNvGraphicFramePr>
            <a:graphicFrameLocks noChangeAspect="1"/>
          </p:cNvGraphicFramePr>
          <p:nvPr>
            <p:extLst>
              <p:ext uri="{D42A27DB-BD31-4B8C-83A1-F6EECF244321}">
                <p14:modId xmlns:p14="http://schemas.microsoft.com/office/powerpoint/2010/main" val="2275270323"/>
              </p:ext>
            </p:extLst>
          </p:nvPr>
        </p:nvGraphicFramePr>
        <p:xfrm>
          <a:off x="5174585" y="1812461"/>
          <a:ext cx="3861911" cy="3476150"/>
        </p:xfrm>
        <a:graphic>
          <a:graphicData uri="http://schemas.openxmlformats.org/presentationml/2006/ole">
            <mc:AlternateContent xmlns:mc="http://schemas.openxmlformats.org/markup-compatibility/2006">
              <mc:Choice xmlns:v="urn:schemas-microsoft-com:vml" Requires="v">
                <p:oleObj spid="_x0000_s11336" name="CS ChemDraw Drawing" r:id="rId3" imgW="6257925" imgH="6334125" progId="ChemDraw.Document.6.0">
                  <p:embed/>
                </p:oleObj>
              </mc:Choice>
              <mc:Fallback>
                <p:oleObj name="CS ChemDraw Drawing" r:id="rId3" imgW="6257925" imgH="6334125"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3473" b="37"/>
                      <a:stretch>
                        <a:fillRect/>
                      </a:stretch>
                    </p:blipFill>
                    <p:spPr bwMode="auto">
                      <a:xfrm>
                        <a:off x="5174585" y="1812461"/>
                        <a:ext cx="3861911" cy="3476150"/>
                      </a:xfrm>
                      <a:prstGeom prst="rect">
                        <a:avLst/>
                      </a:prstGeom>
                      <a:noFill/>
                      <a:ln>
                        <a:noFill/>
                      </a:ln>
                      <a:extLst/>
                    </p:spPr>
                  </p:pic>
                </p:oleObj>
              </mc:Fallback>
            </mc:AlternateContent>
          </a:graphicData>
        </a:graphic>
      </p:graphicFrame>
      <p:sp>
        <p:nvSpPr>
          <p:cNvPr id="5" name="Rectangle 75"/>
          <p:cNvSpPr>
            <a:spLocks noChangeArrowheads="1"/>
          </p:cNvSpPr>
          <p:nvPr/>
        </p:nvSpPr>
        <p:spPr bwMode="auto">
          <a:xfrm>
            <a:off x="6698098" y="937830"/>
            <a:ext cx="2122374" cy="584775"/>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ja-JP" sz="1600" b="1" spc="50" dirty="0">
                <a:ln w="11430"/>
                <a:gradFill>
                  <a:gsLst>
                    <a:gs pos="25000">
                      <a:schemeClr val="accent2">
                        <a:satMod val="155000"/>
                      </a:schemeClr>
                    </a:gs>
                    <a:gs pos="100000">
                      <a:schemeClr val="accent2">
                        <a:shade val="45000"/>
                        <a:satMod val="165000"/>
                      </a:schemeClr>
                    </a:gs>
                  </a:gsLst>
                  <a:lin ang="5400000"/>
                </a:gradFill>
                <a:latin typeface="Arial" pitchFamily="34" charset="0"/>
                <a:ea typeface="ＭＳ 明朝" pitchFamily="17" charset="-128"/>
              </a:rPr>
              <a:t>96% total quantum efficiency</a:t>
            </a:r>
          </a:p>
        </p:txBody>
      </p:sp>
      <p:sp>
        <p:nvSpPr>
          <p:cNvPr id="15383" name="Rectangle 76"/>
          <p:cNvSpPr>
            <a:spLocks noChangeArrowheads="1"/>
          </p:cNvSpPr>
          <p:nvPr/>
        </p:nvSpPr>
        <p:spPr bwMode="auto">
          <a:xfrm>
            <a:off x="4951224" y="937830"/>
            <a:ext cx="1600200" cy="600075"/>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ja-JP" sz="1600" b="1" dirty="0">
                <a:solidFill>
                  <a:srgbClr val="009900"/>
                </a:solidFill>
                <a:latin typeface="Arial" pitchFamily="34" charset="0"/>
                <a:ea typeface="ＭＳ 明朝" pitchFamily="17" charset="-128"/>
              </a:rPr>
              <a:t>98% quantum efficiency</a:t>
            </a:r>
          </a:p>
        </p:txBody>
      </p:sp>
    </p:spTree>
    <p:extLst>
      <p:ext uri="{BB962C8B-B14F-4D97-AF65-F5344CB8AC3E}">
        <p14:creationId xmlns:p14="http://schemas.microsoft.com/office/powerpoint/2010/main" val="3726668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1" name="Oval 3"/>
          <p:cNvSpPr>
            <a:spLocks noChangeAspect="1" noChangeArrowheads="1"/>
          </p:cNvSpPr>
          <p:nvPr/>
        </p:nvSpPr>
        <p:spPr bwMode="auto">
          <a:xfrm>
            <a:off x="2970231" y="1850536"/>
            <a:ext cx="3631778" cy="3700104"/>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2" name="Rectangle 4"/>
          <p:cNvSpPr>
            <a:spLocks noChangeAspect="1" noChangeArrowheads="1"/>
          </p:cNvSpPr>
          <p:nvPr/>
        </p:nvSpPr>
        <p:spPr bwMode="auto">
          <a:xfrm>
            <a:off x="4689376" y="2311064"/>
            <a:ext cx="175695" cy="106624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3" name="Rectangle 5"/>
          <p:cNvSpPr>
            <a:spLocks noChangeAspect="1" noChangeArrowheads="1"/>
          </p:cNvSpPr>
          <p:nvPr/>
        </p:nvSpPr>
        <p:spPr bwMode="auto">
          <a:xfrm rot="5400000">
            <a:off x="5594980" y="3276412"/>
            <a:ext cx="181489" cy="102303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4" name="Rectangle 6"/>
          <p:cNvSpPr>
            <a:spLocks noChangeAspect="1" noChangeArrowheads="1"/>
          </p:cNvSpPr>
          <p:nvPr/>
        </p:nvSpPr>
        <p:spPr bwMode="auto">
          <a:xfrm>
            <a:off x="4698272" y="4194011"/>
            <a:ext cx="177919" cy="105490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5" name="Oval 7"/>
          <p:cNvSpPr>
            <a:spLocks noChangeAspect="1" noChangeArrowheads="1"/>
          </p:cNvSpPr>
          <p:nvPr/>
        </p:nvSpPr>
        <p:spPr bwMode="auto">
          <a:xfrm>
            <a:off x="4393586" y="3363700"/>
            <a:ext cx="796189" cy="830311"/>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6" name="Rectangle 8"/>
          <p:cNvSpPr>
            <a:spLocks noChangeAspect="1" noChangeArrowheads="1"/>
          </p:cNvSpPr>
          <p:nvPr/>
        </p:nvSpPr>
        <p:spPr bwMode="auto">
          <a:xfrm>
            <a:off x="4416954" y="1658473"/>
            <a:ext cx="647181" cy="617062"/>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7" name="Rectangle 10"/>
          <p:cNvSpPr>
            <a:spLocks noChangeAspect="1" noChangeArrowheads="1"/>
          </p:cNvSpPr>
          <p:nvPr/>
        </p:nvSpPr>
        <p:spPr bwMode="auto">
          <a:xfrm>
            <a:off x="6298847" y="3433272"/>
            <a:ext cx="644957" cy="617062"/>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8" name="Rectangle 11"/>
          <p:cNvSpPr>
            <a:spLocks noChangeAspect="1" noChangeArrowheads="1"/>
          </p:cNvSpPr>
          <p:nvPr/>
        </p:nvSpPr>
        <p:spPr bwMode="auto">
          <a:xfrm>
            <a:off x="4471075" y="5314382"/>
            <a:ext cx="647181" cy="619331"/>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89" name="Rectangle 12"/>
          <p:cNvSpPr>
            <a:spLocks noChangeAspect="1" noChangeArrowheads="1"/>
          </p:cNvSpPr>
          <p:nvPr/>
        </p:nvSpPr>
        <p:spPr bwMode="auto">
          <a:xfrm>
            <a:off x="2633742" y="3528217"/>
            <a:ext cx="644957" cy="619331"/>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0" name="Rectangle 13"/>
          <p:cNvSpPr>
            <a:spLocks noChangeAspect="1" noChangeArrowheads="1"/>
          </p:cNvSpPr>
          <p:nvPr/>
        </p:nvSpPr>
        <p:spPr bwMode="auto">
          <a:xfrm rot="5400000">
            <a:off x="3815765" y="3265091"/>
            <a:ext cx="183757" cy="102526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15367" name="Object 3"/>
          <p:cNvGraphicFramePr>
            <a:graphicFrameLocks noChangeAspect="1"/>
          </p:cNvGraphicFramePr>
          <p:nvPr>
            <p:extLst>
              <p:ext uri="{D42A27DB-BD31-4B8C-83A1-F6EECF244321}">
                <p14:modId xmlns:p14="http://schemas.microsoft.com/office/powerpoint/2010/main" val="3485711420"/>
              </p:ext>
            </p:extLst>
          </p:nvPr>
        </p:nvGraphicFramePr>
        <p:xfrm>
          <a:off x="2771800" y="1765076"/>
          <a:ext cx="4051300" cy="4040188"/>
        </p:xfrm>
        <a:graphic>
          <a:graphicData uri="http://schemas.openxmlformats.org/presentationml/2006/ole">
            <mc:AlternateContent xmlns:mc="http://schemas.openxmlformats.org/markup-compatibility/2006">
              <mc:Choice xmlns:v="urn:schemas-microsoft-com:vml" Requires="v">
                <p:oleObj spid="_x0000_s12389" name="CS ChemDraw Drawing" r:id="rId4" imgW="8774998" imgH="8724510" progId="ChemDraw.Document.6.0">
                  <p:embed/>
                </p:oleObj>
              </mc:Choice>
              <mc:Fallback>
                <p:oleObj name="CS ChemDraw Drawing" r:id="rId4" imgW="8774998" imgH="8724510" progId="ChemDraw.Document.6.0">
                  <p:embed/>
                  <p:pic>
                    <p:nvPicPr>
                      <p:cNvPr id="0" name=""/>
                      <p:cNvPicPr>
                        <a:picLocks noChangeAspect="1" noChangeArrowheads="1"/>
                      </p:cNvPicPr>
                      <p:nvPr/>
                    </p:nvPicPr>
                    <p:blipFill>
                      <a:blip r:embed="rId5"/>
                      <a:srcRect/>
                      <a:stretch>
                        <a:fillRect/>
                      </a:stretch>
                    </p:blipFill>
                    <p:spPr bwMode="auto">
                      <a:xfrm>
                        <a:off x="2771800" y="1765076"/>
                        <a:ext cx="4051300" cy="4040188"/>
                      </a:xfrm>
                      <a:prstGeom prst="rect">
                        <a:avLst/>
                      </a:prstGeom>
                      <a:noFill/>
                      <a:ln>
                        <a:noFill/>
                      </a:ln>
                      <a:effectLst/>
                      <a:extLst/>
                    </p:spPr>
                  </p:pic>
                </p:oleObj>
              </mc:Fallback>
            </mc:AlternateContent>
          </a:graphicData>
        </a:graphic>
      </p:graphicFrame>
      <p:sp>
        <p:nvSpPr>
          <p:cNvPr id="15371" name="Text Box 21"/>
          <p:cNvSpPr txBox="1">
            <a:spLocks noChangeArrowheads="1"/>
          </p:cNvSpPr>
          <p:nvPr/>
        </p:nvSpPr>
        <p:spPr bwMode="auto">
          <a:xfrm>
            <a:off x="395536" y="293747"/>
            <a:ext cx="8064896" cy="954107"/>
          </a:xfrm>
          <a:prstGeom prst="rect">
            <a:avLst/>
          </a:prstGeom>
          <a:noFill/>
          <a:ln>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2800" b="1" dirty="0" err="1" smtClean="0">
                <a:ln/>
                <a:solidFill>
                  <a:schemeClr val="accent3"/>
                </a:solidFill>
                <a:latin typeface="Arial" pitchFamily="34" charset="0"/>
                <a:ea typeface="ＭＳ ゴシック" pitchFamily="49" charset="-128"/>
                <a:cs typeface="Arial" pitchFamily="34" charset="0"/>
              </a:rPr>
              <a:t>Dendrimer</a:t>
            </a:r>
            <a:r>
              <a:rPr lang="en-US" altLang="ja-JP" sz="2800" b="1" dirty="0" smtClean="0">
                <a:ln/>
                <a:solidFill>
                  <a:schemeClr val="accent3"/>
                </a:solidFill>
                <a:latin typeface="Arial" pitchFamily="34" charset="0"/>
                <a:ea typeface="ＭＳ ゴシック" pitchFamily="49" charset="-128"/>
                <a:cs typeface="Arial" pitchFamily="34" charset="0"/>
              </a:rPr>
              <a:t> with both Light-Harvesting and Charge-separating </a:t>
            </a:r>
            <a:r>
              <a:rPr lang="en-US" altLang="ja-JP" sz="2800" b="1" dirty="0">
                <a:ln/>
                <a:solidFill>
                  <a:schemeClr val="accent3"/>
                </a:solidFill>
                <a:latin typeface="Arial" pitchFamily="34" charset="0"/>
                <a:ea typeface="ＭＳ ゴシック" pitchFamily="49" charset="-128"/>
                <a:cs typeface="Arial" pitchFamily="34" charset="0"/>
              </a:rPr>
              <a:t>P</a:t>
            </a:r>
            <a:r>
              <a:rPr lang="en-US" altLang="ja-JP" sz="2800" b="1" dirty="0" smtClean="0">
                <a:ln/>
                <a:solidFill>
                  <a:schemeClr val="accent3"/>
                </a:solidFill>
                <a:latin typeface="Arial" pitchFamily="34" charset="0"/>
                <a:ea typeface="ＭＳ ゴシック" pitchFamily="49" charset="-128"/>
                <a:cs typeface="Arial" pitchFamily="34" charset="0"/>
              </a:rPr>
              <a:t>roperties</a:t>
            </a:r>
            <a:endParaRPr lang="ja-JP" altLang="en-US" sz="2800" b="1" dirty="0">
              <a:ln/>
              <a:solidFill>
                <a:schemeClr val="accent3"/>
              </a:solidFill>
              <a:latin typeface="Arial" pitchFamily="34" charset="0"/>
              <a:ea typeface="ＭＳ ゴシック" pitchFamily="49" charset="-128"/>
              <a:cs typeface="Arial" pitchFamily="34" charset="0"/>
            </a:endParaRPr>
          </a:p>
        </p:txBody>
      </p:sp>
      <p:sp>
        <p:nvSpPr>
          <p:cNvPr id="2" name="正方形/長方形 1"/>
          <p:cNvSpPr/>
          <p:nvPr/>
        </p:nvSpPr>
        <p:spPr>
          <a:xfrm>
            <a:off x="5660032" y="5681311"/>
            <a:ext cx="2135521"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dendrimer-21</a:t>
            </a:r>
            <a:endParaRPr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2279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0" name="Rectangle 42"/>
          <p:cNvSpPr>
            <a:spLocks noChangeArrowheads="1"/>
          </p:cNvSpPr>
          <p:nvPr/>
        </p:nvSpPr>
        <p:spPr bwMode="auto">
          <a:xfrm>
            <a:off x="5190067" y="1806684"/>
            <a:ext cx="3276600" cy="1723132"/>
          </a:xfrm>
          <a:prstGeom prst="rect">
            <a:avLst/>
          </a:prstGeom>
          <a:solidFill>
            <a:schemeClr val="accent5">
              <a:lumMod val="20000"/>
              <a:lumOff val="80000"/>
            </a:schemeClr>
          </a:solid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a:defRPr/>
            </a:pPr>
            <a:endParaRPr lang="ja-JP" altLang="en-US"/>
          </a:p>
        </p:txBody>
      </p:sp>
      <p:sp>
        <p:nvSpPr>
          <p:cNvPr id="17449" name="Rectangle 41"/>
          <p:cNvSpPr>
            <a:spLocks noChangeArrowheads="1"/>
          </p:cNvSpPr>
          <p:nvPr/>
        </p:nvSpPr>
        <p:spPr bwMode="auto">
          <a:xfrm>
            <a:off x="1158280" y="705396"/>
            <a:ext cx="3845768" cy="2832224"/>
          </a:xfrm>
          <a:prstGeom prst="rect">
            <a:avLst/>
          </a:prstGeom>
          <a:solidFill>
            <a:schemeClr val="accent2">
              <a:lumMod val="20000"/>
              <a:lumOff val="80000"/>
            </a:schemeClr>
          </a:solidFill>
          <a:ln w="9525">
            <a:solidFill>
              <a:schemeClr val="accent2"/>
            </a:solidFill>
            <a:miter lim="800000"/>
            <a:headEnd/>
            <a:tailEnd/>
          </a:ln>
          <a:effectLst>
            <a:prstShdw prst="shdw17" dist="17961" dir="2700000">
              <a:schemeClr val="accent2">
                <a:gamma/>
                <a:shade val="60000"/>
                <a:invGamma/>
              </a:schemeClr>
            </a:prstShdw>
          </a:effectLst>
          <a:extLst/>
        </p:spPr>
        <p:txBody>
          <a:bodyPr wrap="none" anchor="ctr"/>
          <a:lstStyle/>
          <a:p>
            <a:pPr>
              <a:defRPr/>
            </a:pPr>
            <a:endParaRPr lang="ja-JP" altLang="en-US"/>
          </a:p>
        </p:txBody>
      </p:sp>
      <p:graphicFrame>
        <p:nvGraphicFramePr>
          <p:cNvPr id="15367" name="Object 3"/>
          <p:cNvGraphicFramePr>
            <a:graphicFrameLocks noChangeAspect="1"/>
          </p:cNvGraphicFramePr>
          <p:nvPr>
            <p:extLst>
              <p:ext uri="{D42A27DB-BD31-4B8C-83A1-F6EECF244321}">
                <p14:modId xmlns:p14="http://schemas.microsoft.com/office/powerpoint/2010/main" val="1826703748"/>
              </p:ext>
            </p:extLst>
          </p:nvPr>
        </p:nvGraphicFramePr>
        <p:xfrm>
          <a:off x="1233488" y="765175"/>
          <a:ext cx="3679825" cy="2706688"/>
        </p:xfrm>
        <a:graphic>
          <a:graphicData uri="http://schemas.openxmlformats.org/presentationml/2006/ole">
            <mc:AlternateContent xmlns:mc="http://schemas.openxmlformats.org/markup-compatibility/2006">
              <mc:Choice xmlns:v="urn:schemas-microsoft-com:vml" Requires="v">
                <p:oleObj spid="_x0000_s21648" name="CS ChemDraw Drawing" r:id="rId4" imgW="9584047" imgH="7028370" progId="ChemDraw.Document.6.0">
                  <p:embed/>
                </p:oleObj>
              </mc:Choice>
              <mc:Fallback>
                <p:oleObj name="CS ChemDraw Drawing" r:id="rId4" imgW="9584047" imgH="7028370" progId="ChemDraw.Document.6.0">
                  <p:embed/>
                  <p:pic>
                    <p:nvPicPr>
                      <p:cNvPr id="0" name=""/>
                      <p:cNvPicPr>
                        <a:picLocks noChangeAspect="1" noChangeArrowheads="1"/>
                      </p:cNvPicPr>
                      <p:nvPr/>
                    </p:nvPicPr>
                    <p:blipFill>
                      <a:blip r:embed="rId5"/>
                      <a:srcRect/>
                      <a:stretch>
                        <a:fillRect/>
                      </a:stretch>
                    </p:blipFill>
                    <p:spPr bwMode="auto">
                      <a:xfrm>
                        <a:off x="1233488" y="765175"/>
                        <a:ext cx="3679825" cy="2706688"/>
                      </a:xfrm>
                      <a:prstGeom prst="rect">
                        <a:avLst/>
                      </a:prstGeom>
                      <a:noFill/>
                      <a:ln>
                        <a:noFill/>
                      </a:ln>
                      <a:effectLst/>
                      <a:extLst/>
                    </p:spPr>
                  </p:pic>
                </p:oleObj>
              </mc:Fallback>
            </mc:AlternateContent>
          </a:graphicData>
        </a:graphic>
      </p:graphicFrame>
      <p:graphicFrame>
        <p:nvGraphicFramePr>
          <p:cNvPr id="15375" name="Object 18"/>
          <p:cNvGraphicFramePr>
            <a:graphicFrameLocks noChangeAspect="1"/>
          </p:cNvGraphicFramePr>
          <p:nvPr>
            <p:extLst>
              <p:ext uri="{D42A27DB-BD31-4B8C-83A1-F6EECF244321}">
                <p14:modId xmlns:p14="http://schemas.microsoft.com/office/powerpoint/2010/main" val="1945911390"/>
              </p:ext>
            </p:extLst>
          </p:nvPr>
        </p:nvGraphicFramePr>
        <p:xfrm>
          <a:off x="2057400" y="3567956"/>
          <a:ext cx="4419600" cy="2883644"/>
        </p:xfrm>
        <a:graphic>
          <a:graphicData uri="http://schemas.openxmlformats.org/presentationml/2006/ole">
            <mc:AlternateContent xmlns:mc="http://schemas.openxmlformats.org/markup-compatibility/2006">
              <mc:Choice xmlns:v="urn:schemas-microsoft-com:vml" Requires="v">
                <p:oleObj spid="_x0000_s21649" name="KGPlot" r:id="rId6" imgW="5943600" imgH="3720960" progId="KGraph_Plot">
                  <p:embed/>
                </p:oleObj>
              </mc:Choice>
              <mc:Fallback>
                <p:oleObj name="KGPlot" r:id="rId6" imgW="5943600" imgH="3720960"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567956"/>
                        <a:ext cx="4419600" cy="2883644"/>
                      </a:xfrm>
                      <a:prstGeom prst="rect">
                        <a:avLst/>
                      </a:prstGeom>
                      <a:solidFill>
                        <a:schemeClr val="tx1"/>
                      </a:solidFill>
                      <a:ln>
                        <a:noFill/>
                      </a:ln>
                      <a:effectLst/>
                      <a:extLst/>
                    </p:spPr>
                  </p:pic>
                </p:oleObj>
              </mc:Fallback>
            </mc:AlternateContent>
          </a:graphicData>
        </a:graphic>
      </p:graphicFrame>
      <p:sp>
        <p:nvSpPr>
          <p:cNvPr id="15376" name="Line 4"/>
          <p:cNvSpPr>
            <a:spLocks noChangeShapeType="1"/>
          </p:cNvSpPr>
          <p:nvPr/>
        </p:nvSpPr>
        <p:spPr bwMode="auto">
          <a:xfrm>
            <a:off x="4592429" y="3906343"/>
            <a:ext cx="337535" cy="0"/>
          </a:xfrm>
          <a:prstGeom prst="line">
            <a:avLst/>
          </a:prstGeom>
          <a:noFill/>
          <a:ln w="38100">
            <a:solidFill>
              <a:srgbClr val="1818F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7" name="Line 5"/>
          <p:cNvSpPr>
            <a:spLocks noChangeShapeType="1"/>
          </p:cNvSpPr>
          <p:nvPr/>
        </p:nvSpPr>
        <p:spPr bwMode="auto">
          <a:xfrm>
            <a:off x="4592429" y="4173006"/>
            <a:ext cx="33753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8" name="Line 6"/>
          <p:cNvSpPr>
            <a:spLocks noChangeShapeType="1"/>
          </p:cNvSpPr>
          <p:nvPr/>
        </p:nvSpPr>
        <p:spPr bwMode="auto">
          <a:xfrm>
            <a:off x="4592429" y="4410245"/>
            <a:ext cx="33753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9" name="Line 7"/>
          <p:cNvSpPr>
            <a:spLocks noChangeShapeType="1"/>
          </p:cNvSpPr>
          <p:nvPr/>
        </p:nvSpPr>
        <p:spPr bwMode="auto">
          <a:xfrm>
            <a:off x="4592429" y="4630932"/>
            <a:ext cx="337535"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0" name="Text Box 8"/>
          <p:cNvSpPr txBox="1">
            <a:spLocks noChangeArrowheads="1"/>
          </p:cNvSpPr>
          <p:nvPr/>
        </p:nvSpPr>
        <p:spPr bwMode="auto">
          <a:xfrm>
            <a:off x="4972156" y="3818068"/>
            <a:ext cx="1265757" cy="923330"/>
          </a:xfrm>
          <a:prstGeom prst="rect">
            <a:avLst/>
          </a:prstGeom>
          <a:noFill/>
          <a:ln>
            <a:noFill/>
          </a:ln>
          <a:effectLs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lnSpc>
                <a:spcPct val="75000"/>
              </a:lnSpc>
              <a:spcBef>
                <a:spcPct val="50000"/>
              </a:spcBef>
            </a:pPr>
            <a:r>
              <a:rPr lang="en-US" altLang="ja-JP" sz="1200" b="1" dirty="0" smtClean="0">
                <a:solidFill>
                  <a:sysClr val="windowText" lastClr="000000"/>
                </a:solidFill>
                <a:latin typeface="Arial" pitchFamily="34" charset="0"/>
              </a:rPr>
              <a:t>dendrimer-16</a:t>
            </a:r>
            <a:endParaRPr lang="en-US" altLang="ja-JP" sz="1200" b="1" dirty="0">
              <a:solidFill>
                <a:sysClr val="windowText" lastClr="000000"/>
              </a:solidFill>
              <a:latin typeface="Arial" pitchFamily="34" charset="0"/>
            </a:endParaRPr>
          </a:p>
          <a:p>
            <a:pPr eaLnBrk="1" hangingPunct="1">
              <a:lnSpc>
                <a:spcPct val="75000"/>
              </a:lnSpc>
              <a:spcBef>
                <a:spcPct val="50000"/>
              </a:spcBef>
            </a:pPr>
            <a:r>
              <a:rPr lang="en-US" altLang="ja-JP" sz="1200" b="1" dirty="0" smtClean="0">
                <a:solidFill>
                  <a:sysClr val="windowText" lastClr="000000"/>
                </a:solidFill>
                <a:latin typeface="Arial" pitchFamily="34" charset="0"/>
              </a:rPr>
              <a:t>dendrimer-23</a:t>
            </a:r>
            <a:endParaRPr lang="en-US" altLang="ja-JP" sz="1200" b="1" dirty="0">
              <a:solidFill>
                <a:sysClr val="windowText" lastClr="000000"/>
              </a:solidFill>
              <a:latin typeface="Arial" pitchFamily="34" charset="0"/>
            </a:endParaRPr>
          </a:p>
          <a:p>
            <a:pPr eaLnBrk="1" hangingPunct="1">
              <a:lnSpc>
                <a:spcPct val="75000"/>
              </a:lnSpc>
              <a:spcBef>
                <a:spcPct val="50000"/>
              </a:spcBef>
            </a:pPr>
            <a:r>
              <a:rPr lang="en-US" altLang="ja-JP" sz="1200" b="1" dirty="0">
                <a:solidFill>
                  <a:sysClr val="windowText" lastClr="000000"/>
                </a:solidFill>
                <a:latin typeface="Arial" pitchFamily="34" charset="0"/>
              </a:rPr>
              <a:t>14</a:t>
            </a:r>
          </a:p>
          <a:p>
            <a:pPr eaLnBrk="1" hangingPunct="1">
              <a:lnSpc>
                <a:spcPct val="75000"/>
              </a:lnSpc>
              <a:spcBef>
                <a:spcPct val="50000"/>
              </a:spcBef>
            </a:pPr>
            <a:r>
              <a:rPr lang="en-US" altLang="ja-JP" sz="1200" b="1" dirty="0">
                <a:solidFill>
                  <a:sysClr val="windowText" lastClr="000000"/>
                </a:solidFill>
                <a:latin typeface="Arial" pitchFamily="34" charset="0"/>
              </a:rPr>
              <a:t>15</a:t>
            </a:r>
          </a:p>
        </p:txBody>
      </p:sp>
      <p:sp>
        <p:nvSpPr>
          <p:cNvPr id="15369" name="Rectangle 12"/>
          <p:cNvSpPr>
            <a:spLocks noChangeArrowheads="1"/>
          </p:cNvSpPr>
          <p:nvPr/>
        </p:nvSpPr>
        <p:spPr bwMode="auto">
          <a:xfrm>
            <a:off x="2057400" y="6430963"/>
            <a:ext cx="533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i="1" dirty="0">
                <a:latin typeface="Arial" pitchFamily="34" charset="0"/>
                <a:ea typeface="ＭＳ ゴシック" pitchFamily="49" charset="-128"/>
              </a:rPr>
              <a:t>Figure </a:t>
            </a:r>
            <a:r>
              <a:rPr lang="en-US" altLang="ja-JP" sz="1200" b="1" i="1" dirty="0" smtClean="0">
                <a:latin typeface="Arial" pitchFamily="34" charset="0"/>
                <a:ea typeface="ＭＳ ゴシック" pitchFamily="49" charset="-128"/>
              </a:rPr>
              <a:t>10</a:t>
            </a:r>
            <a:r>
              <a:rPr lang="en-US" altLang="ja-JP" sz="1200" i="1" dirty="0" smtClean="0">
                <a:latin typeface="Arial" pitchFamily="34" charset="0"/>
                <a:ea typeface="ＭＳ ゴシック" pitchFamily="49" charset="-128"/>
              </a:rPr>
              <a:t>.</a:t>
            </a:r>
            <a:r>
              <a:rPr lang="en-US" altLang="ja-JP" sz="1200" dirty="0" smtClean="0">
                <a:latin typeface="Arial" pitchFamily="34" charset="0"/>
                <a:ea typeface="ＭＳ ゴシック" pitchFamily="49" charset="-128"/>
              </a:rPr>
              <a:t> </a:t>
            </a:r>
            <a:r>
              <a:rPr lang="en-US" altLang="ja-JP" sz="1200" dirty="0">
                <a:latin typeface="Arial" pitchFamily="34" charset="0"/>
                <a:ea typeface="ＭＳ 明朝" pitchFamily="17" charset="-128"/>
              </a:rPr>
              <a:t>Fluorescence</a:t>
            </a:r>
            <a:r>
              <a:rPr lang="en-US" altLang="ja-JP" sz="1200" dirty="0">
                <a:latin typeface="Arial" pitchFamily="34" charset="0"/>
                <a:ea typeface="ＭＳ ゴシック" pitchFamily="49" charset="-128"/>
              </a:rPr>
              <a:t> spectra of dendrimer-</a:t>
            </a:r>
            <a:r>
              <a:rPr lang="en-US" altLang="ja-JP" sz="1200" b="1" dirty="0">
                <a:latin typeface="Arial" pitchFamily="34" charset="0"/>
                <a:ea typeface="ＭＳ ゴシック" pitchFamily="49" charset="-128"/>
              </a:rPr>
              <a:t>1</a:t>
            </a:r>
            <a:r>
              <a:rPr lang="en-US" altLang="ja-JP" sz="1200" dirty="0">
                <a:latin typeface="Arial" pitchFamily="34" charset="0"/>
                <a:ea typeface="ＭＳ ゴシック" pitchFamily="49" charset="-128"/>
              </a:rPr>
              <a:t> and -</a:t>
            </a:r>
            <a:r>
              <a:rPr lang="en-US" altLang="ja-JP" sz="1200" b="1" dirty="0">
                <a:latin typeface="Arial" pitchFamily="34" charset="0"/>
                <a:ea typeface="ＭＳ ゴシック" pitchFamily="49" charset="-128"/>
              </a:rPr>
              <a:t>2, 14</a:t>
            </a:r>
            <a:r>
              <a:rPr lang="en-US" altLang="ja-JP" sz="1200" dirty="0">
                <a:latin typeface="Arial" pitchFamily="34" charset="0"/>
                <a:ea typeface="ＭＳ ゴシック" pitchFamily="49" charset="-128"/>
              </a:rPr>
              <a:t>,</a:t>
            </a:r>
            <a:r>
              <a:rPr lang="en-US" altLang="ja-JP" sz="1200" b="1" dirty="0">
                <a:latin typeface="Arial" pitchFamily="34" charset="0"/>
                <a:ea typeface="ＭＳ ゴシック" pitchFamily="49" charset="-128"/>
              </a:rPr>
              <a:t> </a:t>
            </a:r>
            <a:r>
              <a:rPr lang="en-US" altLang="ja-JP" sz="1200" dirty="0">
                <a:latin typeface="Arial" pitchFamily="34" charset="0"/>
                <a:ea typeface="ＭＳ ゴシック" pitchFamily="49" charset="-128"/>
              </a:rPr>
              <a:t>and</a:t>
            </a:r>
            <a:r>
              <a:rPr lang="en-US" altLang="ja-JP" sz="1200" b="1" dirty="0">
                <a:latin typeface="Arial" pitchFamily="34" charset="0"/>
                <a:ea typeface="ＭＳ ゴシック" pitchFamily="49" charset="-128"/>
              </a:rPr>
              <a:t> 15 </a:t>
            </a:r>
            <a:r>
              <a:rPr lang="en-US" altLang="ja-JP" sz="1200" dirty="0">
                <a:latin typeface="Arial" pitchFamily="34" charset="0"/>
                <a:ea typeface="ＭＳ ゴシック" pitchFamily="49" charset="-128"/>
              </a:rPr>
              <a:t>in DMF</a:t>
            </a:r>
            <a:r>
              <a:rPr lang="en-US" altLang="ja-JP" sz="1200" dirty="0">
                <a:latin typeface="Arial" pitchFamily="34" charset="0"/>
                <a:ea typeface="ＭＳ 明朝" pitchFamily="17" charset="-128"/>
              </a:rPr>
              <a:t>. </a:t>
            </a:r>
          </a:p>
        </p:txBody>
      </p:sp>
      <p:sp>
        <p:nvSpPr>
          <p:cNvPr id="15374" name="Rectangle 44"/>
          <p:cNvSpPr>
            <a:spLocks noChangeArrowheads="1"/>
          </p:cNvSpPr>
          <p:nvPr/>
        </p:nvSpPr>
        <p:spPr bwMode="auto">
          <a:xfrm>
            <a:off x="5181600" y="692696"/>
            <a:ext cx="3276600" cy="1080120"/>
          </a:xfrm>
          <a:prstGeom prst="rect">
            <a:avLst/>
          </a:prstGeom>
          <a:solidFill>
            <a:schemeClr val="accent1">
              <a:lumMod val="20000"/>
              <a:lumOff val="80000"/>
            </a:schemeClr>
          </a:solidFill>
          <a:ln w="9525">
            <a:solidFill>
              <a:srgbClr val="66FF33"/>
            </a:solidFill>
            <a:miter lim="800000"/>
            <a:headEnd/>
            <a:tailEnd/>
          </a:ln>
          <a:effectLst>
            <a:prstShdw prst="shdw17" dist="17961" dir="2700000">
              <a:srgbClr val="3D991F"/>
            </a:prstShdw>
          </a:effectLst>
          <a:extLst/>
        </p:spPr>
        <p:txBody>
          <a:bodyPr wrap="none" anchor="ctr"/>
          <a:lstStyle/>
          <a:p>
            <a:endParaRPr lang="ja-JP" altLang="en-US"/>
          </a:p>
        </p:txBody>
      </p:sp>
      <p:sp>
        <p:nvSpPr>
          <p:cNvPr id="36" name="Text Box 21"/>
          <p:cNvSpPr txBox="1">
            <a:spLocks noChangeArrowheads="1"/>
          </p:cNvSpPr>
          <p:nvPr/>
        </p:nvSpPr>
        <p:spPr bwMode="auto">
          <a:xfrm>
            <a:off x="323528" y="188640"/>
            <a:ext cx="8399732" cy="523220"/>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pPr>
            <a:r>
              <a:rPr lang="en-US" altLang="ja-JP" sz="2800" b="1" dirty="0" smtClean="0">
                <a:ln/>
                <a:solidFill>
                  <a:schemeClr val="accent3"/>
                </a:solidFill>
                <a:latin typeface="Arial" pitchFamily="34" charset="0"/>
                <a:ea typeface="ＭＳ ゴシック" pitchFamily="49" charset="-128"/>
                <a:cs typeface="Arial" pitchFamily="34" charset="0"/>
              </a:rPr>
              <a:t>Charge-Separating Properties </a:t>
            </a:r>
            <a:r>
              <a:rPr lang="en-US" altLang="ja-JP" sz="2800" b="1" dirty="0">
                <a:ln/>
                <a:solidFill>
                  <a:schemeClr val="accent3"/>
                </a:solidFill>
                <a:latin typeface="Arial" pitchFamily="34" charset="0"/>
                <a:ea typeface="ＭＳ ゴシック" pitchFamily="49" charset="-128"/>
                <a:cs typeface="Arial" pitchFamily="34" charset="0"/>
              </a:rPr>
              <a:t>of the </a:t>
            </a:r>
            <a:r>
              <a:rPr lang="en-US" altLang="ja-JP" sz="2800" b="1" dirty="0" err="1" smtClean="0">
                <a:ln/>
                <a:solidFill>
                  <a:schemeClr val="accent3"/>
                </a:solidFill>
                <a:latin typeface="Arial" pitchFamily="34" charset="0"/>
                <a:ea typeface="ＭＳ ゴシック" pitchFamily="49" charset="-128"/>
                <a:cs typeface="Arial" pitchFamily="34" charset="0"/>
              </a:rPr>
              <a:t>Dendrimer</a:t>
            </a:r>
            <a:r>
              <a:rPr lang="en-US" altLang="ja-JP" sz="2800" b="1" dirty="0" smtClean="0">
                <a:ln/>
                <a:solidFill>
                  <a:schemeClr val="accent3"/>
                </a:solidFill>
                <a:latin typeface="Arial" pitchFamily="34" charset="0"/>
              </a:rPr>
              <a:t> </a:t>
            </a:r>
            <a:endParaRPr lang="en-US" altLang="ja-JP" sz="2800" b="1" dirty="0">
              <a:ln/>
              <a:solidFill>
                <a:schemeClr val="accent3"/>
              </a:solidFill>
              <a:latin typeface="Arial" pitchFamily="34" charset="0"/>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2324419472"/>
              </p:ext>
            </p:extLst>
          </p:nvPr>
        </p:nvGraphicFramePr>
        <p:xfrm>
          <a:off x="5634038" y="758825"/>
          <a:ext cx="2540000" cy="996950"/>
        </p:xfrm>
        <a:graphic>
          <a:graphicData uri="http://schemas.openxmlformats.org/presentationml/2006/ole">
            <mc:AlternateContent xmlns:mc="http://schemas.openxmlformats.org/markup-compatibility/2006">
              <mc:Choice xmlns:v="urn:schemas-microsoft-com:vml" Requires="v">
                <p:oleObj spid="_x0000_s21650" name="CS ChemDraw Drawing" r:id="rId8" imgW="6133909" imgH="2415150" progId="ChemDraw.Document.6.0">
                  <p:embed/>
                </p:oleObj>
              </mc:Choice>
              <mc:Fallback>
                <p:oleObj name="CS ChemDraw Drawing" r:id="rId8" imgW="6133909" imgH="2415150" progId="ChemDraw.Document.6.0">
                  <p:embed/>
                  <p:pic>
                    <p:nvPicPr>
                      <p:cNvPr id="0" name=""/>
                      <p:cNvPicPr/>
                      <p:nvPr/>
                    </p:nvPicPr>
                    <p:blipFill>
                      <a:blip r:embed="rId9"/>
                      <a:stretch>
                        <a:fillRect/>
                      </a:stretch>
                    </p:blipFill>
                    <p:spPr>
                      <a:xfrm>
                        <a:off x="5634038" y="758825"/>
                        <a:ext cx="2540000" cy="996950"/>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855155776"/>
              </p:ext>
            </p:extLst>
          </p:nvPr>
        </p:nvGraphicFramePr>
        <p:xfrm>
          <a:off x="5773737" y="1916833"/>
          <a:ext cx="2122071" cy="1589956"/>
        </p:xfrm>
        <a:graphic>
          <a:graphicData uri="http://schemas.openxmlformats.org/presentationml/2006/ole">
            <mc:AlternateContent xmlns:mc="http://schemas.openxmlformats.org/markup-compatibility/2006">
              <mc:Choice xmlns:v="urn:schemas-microsoft-com:vml" Requires="v">
                <p:oleObj spid="_x0000_s21651" name="CS ChemDraw Drawing" r:id="rId10" imgW="6293557" imgH="4716360" progId="ChemDraw.Document.6.0">
                  <p:embed/>
                </p:oleObj>
              </mc:Choice>
              <mc:Fallback>
                <p:oleObj name="CS ChemDraw Drawing" r:id="rId10" imgW="6293557" imgH="4716360" progId="ChemDraw.Document.6.0">
                  <p:embed/>
                  <p:pic>
                    <p:nvPicPr>
                      <p:cNvPr id="0" name=""/>
                      <p:cNvPicPr/>
                      <p:nvPr/>
                    </p:nvPicPr>
                    <p:blipFill>
                      <a:blip r:embed="rId11"/>
                      <a:stretch>
                        <a:fillRect/>
                      </a:stretch>
                    </p:blipFill>
                    <p:spPr>
                      <a:xfrm>
                        <a:off x="5773737" y="1916833"/>
                        <a:ext cx="2122071" cy="1589956"/>
                      </a:xfrm>
                      <a:prstGeom prst="rect">
                        <a:avLst/>
                      </a:prstGeom>
                    </p:spPr>
                  </p:pic>
                </p:oleObj>
              </mc:Fallback>
            </mc:AlternateContent>
          </a:graphicData>
        </a:graphic>
      </p:graphicFrame>
    </p:spTree>
    <p:extLst>
      <p:ext uri="{BB962C8B-B14F-4D97-AF65-F5344CB8AC3E}">
        <p14:creationId xmlns:p14="http://schemas.microsoft.com/office/powerpoint/2010/main" val="10409027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3895725"/>
            <a:ext cx="5486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000" b="1" i="1" dirty="0">
                <a:latin typeface="Arial" pitchFamily="34" charset="0"/>
                <a:cs typeface="Times New Roman" pitchFamily="18" charset="0"/>
              </a:rPr>
              <a:t>Table </a:t>
            </a:r>
            <a:r>
              <a:rPr lang="en-US" altLang="ja-JP" sz="1000" b="1" i="1" dirty="0" smtClean="0">
                <a:latin typeface="Arial" pitchFamily="34" charset="0"/>
                <a:cs typeface="Times New Roman" pitchFamily="18" charset="0"/>
              </a:rPr>
              <a:t>2</a:t>
            </a:r>
            <a:r>
              <a:rPr lang="en-US" altLang="ja-JP" sz="1000" b="1" dirty="0" smtClean="0">
                <a:latin typeface="Arial" pitchFamily="34" charset="0"/>
                <a:cs typeface="Times New Roman" pitchFamily="18" charset="0"/>
              </a:rPr>
              <a:t>.</a:t>
            </a:r>
            <a:r>
              <a:rPr lang="en-US" altLang="ja-JP" sz="1000" dirty="0" smtClean="0">
                <a:latin typeface="Arial" pitchFamily="34" charset="0"/>
                <a:cs typeface="Times New Roman" pitchFamily="18" charset="0"/>
              </a:rPr>
              <a:t> </a:t>
            </a:r>
            <a:r>
              <a:rPr lang="en-US" altLang="ja-JP" sz="1000" dirty="0">
                <a:latin typeface="Arial" pitchFamily="34" charset="0"/>
                <a:cs typeface="Times New Roman" pitchFamily="18" charset="0"/>
              </a:rPr>
              <a:t>Charge-separation rate constants (</a:t>
            </a:r>
            <a:r>
              <a:rPr lang="en-US" altLang="ja-JP" sz="1000" i="1" dirty="0" err="1">
                <a:latin typeface="Arial" pitchFamily="34" charset="0"/>
                <a:cs typeface="Times New Roman" pitchFamily="18" charset="0"/>
              </a:rPr>
              <a:t>k</a:t>
            </a:r>
            <a:r>
              <a:rPr lang="en-US" altLang="ja-JP" sz="1000" baseline="-30000" dirty="0" err="1">
                <a:latin typeface="Arial" pitchFamily="34" charset="0"/>
                <a:cs typeface="Times New Roman" pitchFamily="18" charset="0"/>
              </a:rPr>
              <a:t>CS</a:t>
            </a:r>
            <a:r>
              <a:rPr lang="en-US" altLang="ja-JP" sz="1000" dirty="0">
                <a:latin typeface="Arial" pitchFamily="34" charset="0"/>
                <a:cs typeface="Times New Roman" pitchFamily="18" charset="0"/>
              </a:rPr>
              <a:t>) from the </a:t>
            </a:r>
            <a:r>
              <a:rPr lang="en-GB" altLang="ja-JP" sz="1000" dirty="0">
                <a:latin typeface="Arial" pitchFamily="34" charset="0"/>
                <a:cs typeface="Times New Roman" pitchFamily="18" charset="0"/>
              </a:rPr>
              <a:t>the excited singlet state of </a:t>
            </a:r>
            <a:r>
              <a:rPr lang="en-GB" altLang="ja-JP" sz="1000" dirty="0" err="1">
                <a:latin typeface="Arial" pitchFamily="34" charset="0"/>
                <a:cs typeface="Times New Roman" pitchFamily="18" charset="0"/>
              </a:rPr>
              <a:t>Zn</a:t>
            </a:r>
            <a:r>
              <a:rPr lang="en-GB" altLang="ja-JP" sz="1000" dirty="0" err="1">
                <a:latin typeface="Arial" pitchFamily="34" charset="0"/>
              </a:rPr>
              <a:t>P</a:t>
            </a:r>
            <a:r>
              <a:rPr lang="ja-JP" altLang="en-GB" sz="1000" dirty="0">
                <a:latin typeface="Arial" pitchFamily="34" charset="0"/>
                <a:cs typeface="Times New Roman" pitchFamily="18" charset="0"/>
              </a:rPr>
              <a:t> </a:t>
            </a:r>
            <a:r>
              <a:rPr lang="en-GB" altLang="ja-JP" sz="1000" dirty="0">
                <a:latin typeface="Arial" pitchFamily="34" charset="0"/>
                <a:cs typeface="Times New Roman" pitchFamily="18" charset="0"/>
              </a:rPr>
              <a:t>to AQ</a:t>
            </a:r>
            <a:r>
              <a:rPr lang="en-US" altLang="ja-JP" sz="1000" dirty="0">
                <a:latin typeface="Arial" pitchFamily="34" charset="0"/>
                <a:cs typeface="Times New Roman" pitchFamily="18" charset="0"/>
              </a:rPr>
              <a:t>.</a:t>
            </a:r>
            <a:r>
              <a:rPr lang="en-US" altLang="ja-JP" sz="1000" dirty="0">
                <a:solidFill>
                  <a:srgbClr val="0000FF"/>
                </a:solidFill>
                <a:latin typeface="Arial" pitchFamily="34" charset="0"/>
                <a:cs typeface="Times New Roman" pitchFamily="18" charset="0"/>
              </a:rPr>
              <a:t> </a:t>
            </a:r>
            <a:endParaRPr lang="en-US" altLang="ja-JP" sz="1000" dirty="0">
              <a:latin typeface="Arial" pitchFamily="34" charset="0"/>
              <a:cs typeface="Times New Roman" pitchFamily="18" charset="0"/>
            </a:endParaRPr>
          </a:p>
        </p:txBody>
      </p:sp>
      <p:sp>
        <p:nvSpPr>
          <p:cNvPr id="16387" name="Text Box 4"/>
          <p:cNvSpPr txBox="1">
            <a:spLocks noChangeArrowheads="1"/>
          </p:cNvSpPr>
          <p:nvPr/>
        </p:nvSpPr>
        <p:spPr bwMode="auto">
          <a:xfrm>
            <a:off x="304800" y="3048000"/>
            <a:ext cx="3600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1" i="1" dirty="0">
                <a:latin typeface="Arial" pitchFamily="34" charset="0"/>
                <a:ea typeface="ＭＳ 明朝" pitchFamily="17" charset="-128"/>
              </a:rPr>
              <a:t>Figure </a:t>
            </a:r>
            <a:r>
              <a:rPr lang="en-US" altLang="ja-JP" sz="1200" b="1" i="1" dirty="0" smtClean="0">
                <a:latin typeface="Arial" pitchFamily="34" charset="0"/>
                <a:ea typeface="ＭＳ 明朝" pitchFamily="17" charset="-128"/>
              </a:rPr>
              <a:t>11</a:t>
            </a:r>
            <a:r>
              <a:rPr lang="en-US" altLang="ja-JP" sz="1200" b="1" dirty="0" smtClean="0">
                <a:latin typeface="Arial" pitchFamily="34" charset="0"/>
                <a:ea typeface="ＭＳ 明朝" pitchFamily="17" charset="-128"/>
              </a:rPr>
              <a:t>.</a:t>
            </a:r>
            <a:r>
              <a:rPr lang="en-US" altLang="ja-JP" sz="1200" dirty="0" smtClean="0">
                <a:latin typeface="Arial" pitchFamily="34" charset="0"/>
                <a:ea typeface="ＭＳ 明朝" pitchFamily="17" charset="-128"/>
              </a:rPr>
              <a:t> </a:t>
            </a:r>
            <a:r>
              <a:rPr lang="en-US" altLang="ja-JP" sz="1200" dirty="0">
                <a:latin typeface="Arial" pitchFamily="34" charset="0"/>
                <a:cs typeface="Times New Roman" pitchFamily="18" charset="0"/>
              </a:rPr>
              <a:t>Charge-separation rate constants (</a:t>
            </a:r>
            <a:r>
              <a:rPr lang="en-US" altLang="ja-JP" sz="1200" i="1" dirty="0" err="1">
                <a:latin typeface="Arial" pitchFamily="34" charset="0"/>
                <a:cs typeface="Times New Roman" pitchFamily="18" charset="0"/>
              </a:rPr>
              <a:t>k</a:t>
            </a:r>
            <a:r>
              <a:rPr lang="en-US" altLang="ja-JP" sz="1200" baseline="-30000" dirty="0" err="1">
                <a:latin typeface="Arial" pitchFamily="34" charset="0"/>
                <a:cs typeface="Times New Roman" pitchFamily="18" charset="0"/>
              </a:rPr>
              <a:t>CS</a:t>
            </a:r>
            <a:r>
              <a:rPr lang="en-US" altLang="ja-JP" sz="1200" dirty="0">
                <a:latin typeface="Arial" pitchFamily="34" charset="0"/>
                <a:cs typeface="Times New Roman" pitchFamily="18" charset="0"/>
              </a:rPr>
              <a:t>) from the </a:t>
            </a:r>
            <a:r>
              <a:rPr lang="en-GB" altLang="ja-JP" sz="1200" dirty="0">
                <a:latin typeface="Arial" pitchFamily="34" charset="0"/>
                <a:cs typeface="Times New Roman" pitchFamily="18" charset="0"/>
              </a:rPr>
              <a:t>the excited singlet state of </a:t>
            </a:r>
            <a:r>
              <a:rPr lang="en-GB" altLang="ja-JP" sz="1200" dirty="0" err="1">
                <a:latin typeface="Arial" pitchFamily="34" charset="0"/>
                <a:cs typeface="Times New Roman" pitchFamily="18" charset="0"/>
              </a:rPr>
              <a:t>Zn</a:t>
            </a:r>
            <a:r>
              <a:rPr lang="en-GB" altLang="ja-JP" sz="1200" dirty="0" err="1">
                <a:latin typeface="Arial" pitchFamily="34" charset="0"/>
              </a:rPr>
              <a:t>P</a:t>
            </a:r>
            <a:r>
              <a:rPr lang="ja-JP" altLang="en-GB" sz="1200" dirty="0">
                <a:latin typeface="Arial" pitchFamily="34" charset="0"/>
                <a:cs typeface="Times New Roman" pitchFamily="18" charset="0"/>
              </a:rPr>
              <a:t> </a:t>
            </a:r>
            <a:r>
              <a:rPr lang="en-GB" altLang="ja-JP" sz="1200" dirty="0">
                <a:latin typeface="Arial" pitchFamily="34" charset="0"/>
                <a:cs typeface="Times New Roman" pitchFamily="18" charset="0"/>
              </a:rPr>
              <a:t>to AQ</a:t>
            </a:r>
            <a:r>
              <a:rPr lang="en-US" altLang="ja-JP" sz="1200" dirty="0">
                <a:latin typeface="Arial" pitchFamily="34" charset="0"/>
                <a:cs typeface="Times New Roman" pitchFamily="18" charset="0"/>
              </a:rPr>
              <a:t>.</a:t>
            </a:r>
            <a:r>
              <a:rPr lang="en-US" altLang="ja-JP" sz="1200" dirty="0">
                <a:solidFill>
                  <a:srgbClr val="0000FF"/>
                </a:solidFill>
                <a:latin typeface="Arial" pitchFamily="34" charset="0"/>
                <a:cs typeface="Times New Roman" pitchFamily="18" charset="0"/>
              </a:rPr>
              <a:t> </a:t>
            </a:r>
          </a:p>
        </p:txBody>
      </p:sp>
      <p:graphicFrame>
        <p:nvGraphicFramePr>
          <p:cNvPr id="18540" name="Group 108"/>
          <p:cNvGraphicFramePr>
            <a:graphicFrameLocks noGrp="1"/>
          </p:cNvGraphicFramePr>
          <p:nvPr>
            <p:extLst>
              <p:ext uri="{D42A27DB-BD31-4B8C-83A1-F6EECF244321}">
                <p14:modId xmlns:p14="http://schemas.microsoft.com/office/powerpoint/2010/main" val="3326704576"/>
              </p:ext>
            </p:extLst>
          </p:nvPr>
        </p:nvGraphicFramePr>
        <p:xfrm>
          <a:off x="431800" y="4140200"/>
          <a:ext cx="5257800" cy="2063750"/>
        </p:xfrm>
        <a:graphic>
          <a:graphicData uri="http://schemas.openxmlformats.org/drawingml/2006/table">
            <a:tbl>
              <a:tblPr/>
              <a:tblGrid>
                <a:gridCol w="990600"/>
                <a:gridCol w="1066800"/>
                <a:gridCol w="1066800"/>
                <a:gridCol w="1066800"/>
                <a:gridCol w="1066800"/>
              </a:tblGrid>
              <a:tr h="24391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err="1" smtClean="0">
                          <a:ln>
                            <a:noFill/>
                          </a:ln>
                          <a:solidFill>
                            <a:schemeClr val="tx1"/>
                          </a:solidFill>
                          <a:effectLst/>
                          <a:latin typeface="Arial" pitchFamily="34" charset="0"/>
                          <a:ea typeface="ＭＳ 明朝" pitchFamily="17" charset="-128"/>
                        </a:rPr>
                        <a:t>Compds</a:t>
                      </a:r>
                      <a:r>
                        <a:rPr kumimoji="1" lang="en-US" altLang="ja-JP" sz="1000" b="0" i="0" u="none" strike="noStrike" cap="none" normalizeH="0" baseline="0" dirty="0" smtClean="0">
                          <a:ln>
                            <a:noFill/>
                          </a:ln>
                          <a:solidFill>
                            <a:schemeClr val="tx1"/>
                          </a:solidFill>
                          <a:effectLst/>
                          <a:latin typeface="Arial" pitchFamily="34" charset="0"/>
                          <a:ea typeface="ＭＳ 明朝" pitchFamily="17" charset="-128"/>
                        </a:rPr>
                        <a:t>.</a:t>
                      </a:r>
                    </a:p>
                  </a:txBody>
                  <a:tcPr marT="45734" marB="45734" anchor="ctr"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1" u="none" strike="noStrike" cap="none" normalizeH="0" baseline="0" dirty="0" err="1" smtClean="0">
                          <a:ln>
                            <a:noFill/>
                          </a:ln>
                          <a:solidFill>
                            <a:schemeClr val="tx1"/>
                          </a:solidFill>
                          <a:effectLst/>
                          <a:latin typeface="Arial" pitchFamily="34" charset="0"/>
                          <a:ea typeface="ＭＳ 明朝" pitchFamily="17" charset="-128"/>
                        </a:rPr>
                        <a:t>k</a:t>
                      </a:r>
                      <a:r>
                        <a:rPr kumimoji="1" lang="en-US" altLang="ja-JP" sz="1000" b="0" i="0" u="none" strike="noStrike" cap="none" normalizeH="0" baseline="-30000" dirty="0" err="1" smtClean="0">
                          <a:ln>
                            <a:noFill/>
                          </a:ln>
                          <a:solidFill>
                            <a:schemeClr val="tx1"/>
                          </a:solidFill>
                          <a:effectLst/>
                          <a:latin typeface="Arial" pitchFamily="34" charset="0"/>
                          <a:ea typeface="ＭＳ 明朝" pitchFamily="17" charset="-128"/>
                        </a:rPr>
                        <a:t>CS</a:t>
                      </a:r>
                      <a:r>
                        <a:rPr kumimoji="1" lang="en-US" altLang="ja-JP" sz="1000" b="0" i="0" u="none" strike="noStrike" cap="none" normalizeH="0" baseline="0" dirty="0" smtClean="0">
                          <a:ln>
                            <a:noFill/>
                          </a:ln>
                          <a:solidFill>
                            <a:schemeClr val="tx1"/>
                          </a:solidFill>
                          <a:effectLst/>
                          <a:latin typeface="Arial" pitchFamily="34" charset="0"/>
                          <a:ea typeface="ＭＳ 明朝" pitchFamily="17" charset="-128"/>
                        </a:rPr>
                        <a:t> / s</a:t>
                      </a:r>
                      <a:r>
                        <a:rPr kumimoji="1" lang="en-US" altLang="ja-JP" sz="1000" b="0" i="0" u="none" strike="noStrike" cap="none" normalizeH="0" baseline="30000" dirty="0" smtClean="0">
                          <a:ln>
                            <a:noFill/>
                          </a:ln>
                          <a:solidFill>
                            <a:schemeClr val="tx1"/>
                          </a:solidFill>
                          <a:effectLst/>
                          <a:latin typeface="Arial" pitchFamily="34" charset="0"/>
                          <a:ea typeface="ＭＳ 明朝" pitchFamily="17" charset="-128"/>
                        </a:rPr>
                        <a:t>-1</a:t>
                      </a:r>
                      <a:r>
                        <a:rPr kumimoji="1" lang="en-US" altLang="ja-JP" sz="1000" b="0" i="0" u="none" strike="noStrike" cap="none" normalizeH="0" baseline="0" dirty="0" smtClean="0">
                          <a:ln>
                            <a:noFill/>
                          </a:ln>
                          <a:solidFill>
                            <a:schemeClr val="tx1"/>
                          </a:solidFill>
                          <a:effectLst/>
                          <a:latin typeface="Arial" pitchFamily="34" charset="0"/>
                          <a:ea typeface="ＭＳ 明朝" pitchFamily="17" charset="-128"/>
                        </a:rPr>
                        <a:t> </a:t>
                      </a:r>
                      <a:r>
                        <a:rPr kumimoji="1" lang="en-US" altLang="ja-JP" sz="1000" b="0" i="0" u="none" strike="noStrike" cap="none" normalizeH="0" baseline="30000" dirty="0" smtClean="0">
                          <a:ln>
                            <a:noFill/>
                          </a:ln>
                          <a:solidFill>
                            <a:schemeClr val="tx1"/>
                          </a:solidFill>
                          <a:effectLst/>
                          <a:latin typeface="Arial" pitchFamily="34" charset="0"/>
                          <a:ea typeface="ＭＳ 明朝" pitchFamily="17" charset="-128"/>
                        </a:rPr>
                        <a:t>a</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439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pitchFamily="34" charset="0"/>
                          <a:ea typeface="ＭＳ 明朝" pitchFamily="17" charset="-128"/>
                        </a:rPr>
                        <a:t>1,4-dioxane</a:t>
                      </a:r>
                    </a:p>
                  </a:txBody>
                  <a:tcPr marT="45734" marB="4573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pitchFamily="34" charset="0"/>
                          <a:ea typeface="ＭＳ 明朝" pitchFamily="17" charset="-128"/>
                        </a:rPr>
                        <a:t>THF</a:t>
                      </a:r>
                    </a:p>
                  </a:txBody>
                  <a:tcPr marT="45734" marB="4573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pitchFamily="34" charset="0"/>
                          <a:ea typeface="ＭＳ 明朝" pitchFamily="17" charset="-128"/>
                        </a:rPr>
                        <a:t>benzonitrile</a:t>
                      </a:r>
                    </a:p>
                  </a:txBody>
                  <a:tcPr marT="45734" marB="4573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pitchFamily="34" charset="0"/>
                          <a:ea typeface="ＭＳ 明朝" pitchFamily="17" charset="-128"/>
                        </a:rPr>
                        <a:t>DMF</a:t>
                      </a:r>
                    </a:p>
                  </a:txBody>
                  <a:tcPr marT="45734" marB="45734"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Arial" pitchFamily="34" charset="0"/>
                        <a:ea typeface="ＭＳ 明朝" pitchFamily="17" charset="-128"/>
                      </a:endParaRPr>
                    </a:p>
                  </a:txBody>
                  <a:tcPr marT="45734" marB="45734" anchor="ct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0.782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 (35%)</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2.50 × 10</a:t>
                      </a:r>
                      <a:r>
                        <a:rPr kumimoji="1" lang="en-US" altLang="ja-JP" sz="1000" b="0" i="0" u="none" strike="noStrike" cap="none" normalizeH="0" baseline="3000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 (63%)</a:t>
                      </a:r>
                      <a:endParaRPr kumimoji="1" lang="en-US" altLang="ja-JP" sz="1000" b="0" i="0" u="none" strike="noStrike" cap="none" normalizeH="0" baseline="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5.74 × 10</a:t>
                      </a:r>
                      <a:r>
                        <a:rPr kumimoji="1" lang="en-US" altLang="ja-JP" sz="1000" b="0" i="0" u="none" strike="noStrike" cap="none" normalizeH="0" baseline="3000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 (88%)</a:t>
                      </a:r>
                      <a:endParaRPr kumimoji="1" lang="en-US" altLang="ja-JP" sz="1000" b="0" i="0" u="none" strike="noStrike" cap="none" normalizeH="0" baseline="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8.63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 (92%)</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2">
                        <a:lumMod val="20000"/>
                        <a:lumOff val="80000"/>
                      </a:schemeClr>
                    </a:solidFill>
                  </a:tcPr>
                </a:tc>
              </a:tr>
              <a:tr h="3963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000" b="0" i="0" u="none" strike="noStrike" cap="none" normalizeH="0" baseline="0" smtClean="0">
                        <a:ln>
                          <a:noFill/>
                        </a:ln>
                        <a:solidFill>
                          <a:schemeClr val="tx1"/>
                        </a:solidFill>
                        <a:effectLst/>
                        <a:latin typeface="Arial" pitchFamily="34" charset="0"/>
                        <a:ea typeface="ＭＳ 明朝" pitchFamily="17" charset="-128"/>
                      </a:endParaRPr>
                    </a:p>
                  </a:txBody>
                  <a:tcPr marT="45734" marB="45734" anchor="ctr" horzOverflow="overflow">
                    <a:lnL>
                      <a:noFill/>
                    </a:lnL>
                    <a:lnR>
                      <a:noFill/>
                    </a:lnR>
                    <a:lnT cap="fla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0.238 × 10</a:t>
                      </a:r>
                      <a:r>
                        <a:rPr kumimoji="1" lang="en-US" altLang="ja-JP" sz="1000" b="0" i="0" u="none" strike="noStrike" cap="none" normalizeH="0" baseline="3000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 (65%)</a:t>
                      </a:r>
                      <a:endParaRPr kumimoji="1" lang="en-US" altLang="ja-JP" sz="1000" b="0" i="0" u="none" strike="noStrike" cap="none" normalizeH="0" baseline="0" smtClean="0">
                        <a:ln>
                          <a:noFill/>
                        </a:ln>
                        <a:solidFill>
                          <a:schemeClr val="tx1"/>
                        </a:solidFill>
                        <a:effectLst/>
                        <a:latin typeface="Arial" pitchFamily="34" charset="0"/>
                        <a:ea typeface="ＭＳ 明朝" pitchFamily="17" charset="-128"/>
                      </a:endParaRPr>
                    </a:p>
                  </a:txBody>
                  <a:tcPr marT="45734" marB="45734" anchor="ctr" horzOverflow="overflow">
                    <a:lnL>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0.208 × 10</a:t>
                      </a:r>
                      <a:r>
                        <a:rPr kumimoji="1" lang="en-US" altLang="ja-JP" sz="1000" b="0" i="0" u="none" strike="noStrike" cap="none" normalizeH="0" baseline="3000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 (37%)</a:t>
                      </a:r>
                      <a:endParaRPr kumimoji="1" lang="en-US" altLang="ja-JP" sz="1000" b="0" i="0" u="none" strike="noStrike" cap="none" normalizeH="0" baseline="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1.19 × 10</a:t>
                      </a:r>
                      <a:r>
                        <a:rPr kumimoji="1" lang="en-US" altLang="ja-JP" sz="1000" b="0" i="0" u="none" strike="noStrike" cap="none" normalizeH="0" baseline="3000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smtClean="0">
                          <a:ln>
                            <a:noFill/>
                          </a:ln>
                          <a:solidFill>
                            <a:srgbClr val="000000"/>
                          </a:solidFill>
                          <a:effectLst/>
                          <a:latin typeface="Arial" pitchFamily="34" charset="0"/>
                          <a:ea typeface="ＭＳ Ｐゴシック" pitchFamily="50" charset="-128"/>
                        </a:rPr>
                        <a:t> (12%)</a:t>
                      </a:r>
                      <a:endParaRPr kumimoji="1" lang="en-US" altLang="ja-JP" sz="1000" b="0" i="0" u="none" strike="noStrike" cap="none" normalizeH="0" baseline="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1.70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 (8%)</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a:noFill/>
                    </a:lnB>
                    <a:lnTlToBr>
                      <a:noFill/>
                    </a:lnTlToBr>
                    <a:lnBlToTr>
                      <a:noFill/>
                    </a:lnBlToTr>
                    <a:solidFill>
                      <a:srgbClr val="99CCFF"/>
                    </a:solidFill>
                  </a:tcPr>
                </a:tc>
              </a:tr>
              <a:tr h="2439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dirty="0" smtClean="0">
                          <a:ln>
                            <a:noFill/>
                          </a:ln>
                          <a:solidFill>
                            <a:schemeClr val="bg1"/>
                          </a:solidFill>
                          <a:effectLst/>
                          <a:latin typeface="Arial" pitchFamily="34" charset="0"/>
                          <a:ea typeface="ＭＳ 明朝" pitchFamily="17" charset="-128"/>
                        </a:rPr>
                        <a:t>14</a:t>
                      </a:r>
                      <a:endParaRPr kumimoji="1" lang="en-US" altLang="ja-JP" sz="1000" b="0" i="0" u="none" strike="noStrike" cap="none" normalizeH="0" baseline="0" dirty="0" smtClean="0">
                        <a:ln>
                          <a:noFill/>
                        </a:ln>
                        <a:solidFill>
                          <a:schemeClr val="bg1"/>
                        </a:solidFill>
                        <a:effectLst/>
                        <a:latin typeface="Arial" pitchFamily="34" charset="0"/>
                        <a:ea typeface="ＭＳ 明朝" pitchFamily="17" charset="-128"/>
                      </a:endParaRPr>
                    </a:p>
                  </a:txBody>
                  <a:tcPr marT="45734" marB="45734" anchor="ctr" horzOverflow="overflow">
                    <a:lnL>
                      <a:noFill/>
                    </a:lnL>
                    <a:lnR>
                      <a:noFill/>
                    </a:lnR>
                    <a:lnT>
                      <a:noFill/>
                    </a:lnT>
                    <a:lnB>
                      <a:noFill/>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a:noFill/>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0.284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p>
                  </a:txBody>
                  <a:tcPr marT="45734" marB="45734" anchor="ctr" horzOverflow="overflow">
                    <a:lnL>
                      <a:noFill/>
                    </a:lnL>
                    <a:lnR>
                      <a:noFill/>
                    </a:lnR>
                    <a:lnT>
                      <a:noFill/>
                    </a:lnT>
                    <a:lnB>
                      <a:noFill/>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1.55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p>
                  </a:txBody>
                  <a:tcPr marT="45734" marB="45734" anchor="ctr" horzOverflow="overflow">
                    <a:lnL>
                      <a:noFill/>
                    </a:lnL>
                    <a:lnR>
                      <a:noFill/>
                    </a:lnR>
                    <a:lnT>
                      <a:noFill/>
                    </a:lnT>
                    <a:lnB>
                      <a:noFill/>
                    </a:lnB>
                    <a:lnTlToBr>
                      <a:noFill/>
                    </a:lnTlToBr>
                    <a:lnBlToTr>
                      <a:noFill/>
                    </a:lnBlToTr>
                    <a:solidFill>
                      <a:schemeClr val="accent5">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2.08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a:noFill/>
                    </a:lnB>
                    <a:lnTlToBr>
                      <a:noFill/>
                    </a:lnTlToBr>
                    <a:lnBlToTr>
                      <a:noFill/>
                    </a:lnBlToTr>
                    <a:solidFill>
                      <a:schemeClr val="accent5">
                        <a:lumMod val="75000"/>
                      </a:schemeClr>
                    </a:solidFill>
                  </a:tcPr>
                </a:tc>
              </a:tr>
              <a:tr h="2439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dirty="0" smtClean="0">
                          <a:ln>
                            <a:noFill/>
                          </a:ln>
                          <a:solidFill>
                            <a:schemeClr val="bg1"/>
                          </a:solidFill>
                          <a:effectLst/>
                          <a:latin typeface="Arial" pitchFamily="34" charset="0"/>
                          <a:ea typeface="ＭＳ 明朝" pitchFamily="17" charset="-128"/>
                        </a:rPr>
                        <a:t>15</a:t>
                      </a:r>
                      <a:endParaRPr kumimoji="1" lang="en-US" altLang="ja-JP" sz="1000" b="0" i="0" u="none" strike="noStrike" cap="none" normalizeH="0" baseline="30000" dirty="0" smtClean="0">
                        <a:ln>
                          <a:noFill/>
                        </a:ln>
                        <a:solidFill>
                          <a:schemeClr val="bg1"/>
                        </a:solidFill>
                        <a:effectLst/>
                        <a:latin typeface="Arial" pitchFamily="34" charset="0"/>
                        <a:ea typeface="ＭＳ Ｐゴシック" pitchFamily="50" charset="-128"/>
                      </a:endParaRPr>
                    </a:p>
                  </a:txBody>
                  <a:tcPr marT="45734" marB="45734"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0.486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p>
                  </a:txBody>
                  <a:tcPr marT="45734" marB="45734"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rgbClr val="000000"/>
                          </a:solidFill>
                          <a:effectLst/>
                          <a:latin typeface="Arial" pitchFamily="34" charset="0"/>
                          <a:ea typeface="ＭＳ Ｐゴシック" pitchFamily="50" charset="-128"/>
                        </a:rPr>
                        <a:t>0.691 × 10</a:t>
                      </a:r>
                      <a:r>
                        <a:rPr kumimoji="1" lang="en-US" altLang="ja-JP" sz="1000" b="0" i="0" u="none" strike="noStrike" cap="none" normalizeH="0" baseline="30000" dirty="0" smtClean="0">
                          <a:ln>
                            <a:noFill/>
                          </a:ln>
                          <a:solidFill>
                            <a:srgbClr val="000000"/>
                          </a:solidFill>
                          <a:effectLst/>
                          <a:latin typeface="Arial" pitchFamily="34" charset="0"/>
                          <a:ea typeface="ＭＳ Ｐゴシック" pitchFamily="50" charset="-128"/>
                        </a:rPr>
                        <a:t>9</a:t>
                      </a:r>
                    </a:p>
                  </a:txBody>
                  <a:tcPr marT="45734" marB="45734"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r>
              <a:tr h="295366">
                <a:tc gridSpan="5">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en-US" altLang="ja-JP" sz="900" b="0" i="0" u="none" strike="noStrike" cap="none" normalizeH="0" baseline="30000" dirty="0" smtClean="0">
                          <a:ln>
                            <a:noFill/>
                          </a:ln>
                          <a:solidFill>
                            <a:schemeClr val="tx1"/>
                          </a:solidFill>
                          <a:effectLst/>
                          <a:latin typeface="Arial" pitchFamily="34" charset="0"/>
                          <a:ea typeface="ＭＳ 明朝" pitchFamily="17" charset="-128"/>
                        </a:rPr>
                        <a:t>a</a:t>
                      </a:r>
                      <a:r>
                        <a:rPr kumimoji="1" lang="en-US" altLang="ja-JP" sz="900" b="0" i="0" u="none" strike="noStrike" cap="none" normalizeH="0" baseline="0" dirty="0" smtClean="0">
                          <a:ln>
                            <a:noFill/>
                          </a:ln>
                          <a:solidFill>
                            <a:schemeClr val="tx1"/>
                          </a:solidFill>
                          <a:effectLst/>
                          <a:latin typeface="Arial" pitchFamily="34" charset="0"/>
                          <a:ea typeface="ＭＳ 明朝" pitchFamily="17" charset="-128"/>
                        </a:rPr>
                        <a:t> Fluorescence lifetimes of dendrimer-</a:t>
                      </a:r>
                      <a:r>
                        <a:rPr kumimoji="1" lang="en-US" altLang="ja-JP" sz="900" b="1" i="0" u="none" strike="noStrike" cap="none" normalizeH="0" baseline="0" dirty="0" smtClean="0">
                          <a:ln>
                            <a:noFill/>
                          </a:ln>
                          <a:solidFill>
                            <a:schemeClr val="tx1"/>
                          </a:solidFill>
                          <a:effectLst/>
                          <a:latin typeface="Arial" pitchFamily="34" charset="0"/>
                          <a:ea typeface="ＭＳ 明朝" pitchFamily="17" charset="-128"/>
                        </a:rPr>
                        <a:t>1</a:t>
                      </a:r>
                      <a:r>
                        <a:rPr kumimoji="1" lang="en-US" altLang="ja-JP" sz="900" b="0" i="0" u="none" strike="noStrike" cap="none" normalizeH="0" baseline="0" dirty="0" smtClean="0">
                          <a:ln>
                            <a:noFill/>
                          </a:ln>
                          <a:solidFill>
                            <a:schemeClr val="tx1"/>
                          </a:solidFill>
                          <a:effectLst/>
                          <a:latin typeface="Arial" pitchFamily="34" charset="0"/>
                          <a:ea typeface="ＭＳ 明朝" pitchFamily="17" charset="-128"/>
                        </a:rPr>
                        <a:t> were used as a standard ((</a:t>
                      </a:r>
                      <a:r>
                        <a:rPr kumimoji="1" lang="en-US" altLang="ja-JP" sz="900" b="0" i="1" u="none" strike="noStrike" cap="none" normalizeH="0" baseline="0" dirty="0" err="1" smtClean="0">
                          <a:ln>
                            <a:noFill/>
                          </a:ln>
                          <a:solidFill>
                            <a:schemeClr val="tx1"/>
                          </a:solidFill>
                          <a:effectLst/>
                          <a:latin typeface="Arial" pitchFamily="34" charset="0"/>
                          <a:ea typeface="ＭＳ 明朝" pitchFamily="17" charset="-128"/>
                        </a:rPr>
                        <a:t>t</a:t>
                      </a:r>
                      <a:r>
                        <a:rPr kumimoji="1" lang="en-US" altLang="ja-JP" sz="900" b="0" i="0" u="none" strike="noStrike" cap="none" normalizeH="0" baseline="-30000" dirty="0" err="1" smtClean="0">
                          <a:ln>
                            <a:noFill/>
                          </a:ln>
                          <a:solidFill>
                            <a:schemeClr val="tx1"/>
                          </a:solidFill>
                          <a:effectLst/>
                          <a:latin typeface="Arial" pitchFamily="34" charset="0"/>
                          <a:ea typeface="ＭＳ 明朝" pitchFamily="17" charset="-128"/>
                        </a:rPr>
                        <a:t>f</a:t>
                      </a:r>
                      <a:r>
                        <a:rPr kumimoji="1" lang="en-US" altLang="ja-JP" sz="900" b="0" i="0" u="none" strike="noStrike" cap="none" normalizeH="0" baseline="0" dirty="0" smtClean="0">
                          <a:ln>
                            <a:noFill/>
                          </a:ln>
                          <a:solidFill>
                            <a:schemeClr val="tx1"/>
                          </a:solidFill>
                          <a:effectLst/>
                          <a:latin typeface="Arial" pitchFamily="34" charset="0"/>
                          <a:ea typeface="ＭＳ 明朝" pitchFamily="17" charset="-128"/>
                        </a:rPr>
                        <a:t> )</a:t>
                      </a:r>
                      <a:r>
                        <a:rPr kumimoji="1" lang="en-US" altLang="ja-JP" sz="900" b="0" i="0" u="none" strike="noStrike" cap="none" normalizeH="0" baseline="-30000" dirty="0" smtClean="0">
                          <a:ln>
                            <a:noFill/>
                          </a:ln>
                          <a:solidFill>
                            <a:schemeClr val="tx1"/>
                          </a:solidFill>
                          <a:effectLst/>
                          <a:latin typeface="Arial" pitchFamily="34" charset="0"/>
                          <a:ea typeface="ＭＳ 明朝" pitchFamily="17" charset="-128"/>
                        </a:rPr>
                        <a:t>ref</a:t>
                      </a:r>
                      <a:r>
                        <a:rPr kumimoji="1" lang="en-US" altLang="ja-JP" sz="900" b="0" i="0" u="none" strike="noStrike" cap="none" normalizeH="0" baseline="0" dirty="0" smtClean="0">
                          <a:ln>
                            <a:noFill/>
                          </a:ln>
                          <a:solidFill>
                            <a:schemeClr val="tx1"/>
                          </a:solidFill>
                          <a:effectLst/>
                          <a:latin typeface="Arial" pitchFamily="34" charset="0"/>
                          <a:ea typeface="ＭＳ 明朝" pitchFamily="17" charset="-128"/>
                        </a:rPr>
                        <a:t>  ).</a:t>
                      </a:r>
                      <a:endParaRPr kumimoji="1" lang="en-US" altLang="ja-JP" sz="9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T="45734" marB="45734"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graphicFrame>
        <p:nvGraphicFramePr>
          <p:cNvPr id="2" name="Object 50"/>
          <p:cNvGraphicFramePr>
            <a:graphicFrameLocks noChangeAspect="1"/>
          </p:cNvGraphicFramePr>
          <p:nvPr>
            <p:extLst>
              <p:ext uri="{D42A27DB-BD31-4B8C-83A1-F6EECF244321}">
                <p14:modId xmlns:p14="http://schemas.microsoft.com/office/powerpoint/2010/main" val="4250863773"/>
              </p:ext>
            </p:extLst>
          </p:nvPr>
        </p:nvGraphicFramePr>
        <p:xfrm>
          <a:off x="127000" y="533400"/>
          <a:ext cx="3962400" cy="2616200"/>
        </p:xfrm>
        <a:graphic>
          <a:graphicData uri="http://schemas.openxmlformats.org/drawingml/2006/chart">
            <c:chart xmlns:c="http://schemas.openxmlformats.org/drawingml/2006/chart" xmlns:r="http://schemas.openxmlformats.org/officeDocument/2006/relationships" r:id="rId3"/>
          </a:graphicData>
        </a:graphic>
      </p:graphicFrame>
      <p:grpSp>
        <p:nvGrpSpPr>
          <p:cNvPr id="16421" name="Group 92"/>
          <p:cNvGrpSpPr>
            <a:grpSpLocks noChangeAspect="1"/>
          </p:cNvGrpSpPr>
          <p:nvPr/>
        </p:nvGrpSpPr>
        <p:grpSpPr bwMode="auto">
          <a:xfrm>
            <a:off x="3905250" y="604838"/>
            <a:ext cx="4933950" cy="2671762"/>
            <a:chOff x="2208" y="236"/>
            <a:chExt cx="3456" cy="1872"/>
          </a:xfrm>
        </p:grpSpPr>
        <p:sp>
          <p:nvSpPr>
            <p:cNvPr id="16429" name="Rectangle 55"/>
            <p:cNvSpPr>
              <a:spLocks noChangeAspect="1" noChangeArrowheads="1"/>
            </p:cNvSpPr>
            <p:nvPr/>
          </p:nvSpPr>
          <p:spPr bwMode="auto">
            <a:xfrm>
              <a:off x="4080" y="236"/>
              <a:ext cx="1584" cy="1152"/>
            </a:xfrm>
            <a:prstGeom prst="rect">
              <a:avLst/>
            </a:prstGeom>
            <a:solidFill>
              <a:schemeClr val="accent5">
                <a:lumMod val="60000"/>
                <a:lumOff val="40000"/>
              </a:schemeClr>
            </a:solidFill>
            <a:ln>
              <a:noFill/>
            </a:ln>
            <a:effectLst>
              <a:prstShdw prst="shdw17" dist="17961" dir="2700000">
                <a:srgbClr val="997A5C"/>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p>
          </p:txBody>
        </p:sp>
        <p:sp>
          <p:nvSpPr>
            <p:cNvPr id="16430" name="Rectangle 56"/>
            <p:cNvSpPr>
              <a:spLocks noChangeAspect="1" noChangeArrowheads="1"/>
            </p:cNvSpPr>
            <p:nvPr/>
          </p:nvSpPr>
          <p:spPr bwMode="auto">
            <a:xfrm>
              <a:off x="4080" y="1436"/>
              <a:ext cx="1584" cy="672"/>
            </a:xfrm>
            <a:prstGeom prst="rect">
              <a:avLst/>
            </a:prstGeom>
            <a:solidFill>
              <a:srgbClr val="92D050"/>
            </a:solidFill>
            <a:ln>
              <a:noFill/>
            </a:ln>
            <a:effectLst>
              <a:prstShdw prst="shdw17" dist="17961" dir="2700000">
                <a:srgbClr val="5C993D"/>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p>
          </p:txBody>
        </p:sp>
        <p:sp>
          <p:nvSpPr>
            <p:cNvPr id="16431" name="Rectangle 50"/>
            <p:cNvSpPr>
              <a:spLocks noChangeAspect="1" noChangeArrowheads="1"/>
            </p:cNvSpPr>
            <p:nvPr/>
          </p:nvSpPr>
          <p:spPr bwMode="auto">
            <a:xfrm>
              <a:off x="2208" y="236"/>
              <a:ext cx="1824" cy="1872"/>
            </a:xfrm>
            <a:prstGeom prst="rect">
              <a:avLst/>
            </a:prstGeom>
            <a:gradFill flip="none" rotWithShape="1">
              <a:gsLst>
                <a:gs pos="0">
                  <a:srgbClr val="FFCCFF"/>
                </a:gs>
                <a:gs pos="100000">
                  <a:srgbClr val="CCECFF"/>
                </a:gs>
              </a:gsLst>
              <a:lin ang="0" scaled="1"/>
              <a:tileRect/>
            </a:gradFill>
            <a:ln>
              <a:noFill/>
            </a:ln>
            <a:effectLst>
              <a:prstShdw prst="shdw17" dist="17961" dir="2700000">
                <a:srgbClr val="997A99"/>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p>
          </p:txBody>
        </p:sp>
        <p:graphicFrame>
          <p:nvGraphicFramePr>
            <p:cNvPr id="16432" name="Object 62"/>
            <p:cNvGraphicFramePr>
              <a:graphicFrameLocks noChangeAspect="1"/>
            </p:cNvGraphicFramePr>
            <p:nvPr>
              <p:extLst>
                <p:ext uri="{D42A27DB-BD31-4B8C-83A1-F6EECF244321}">
                  <p14:modId xmlns:p14="http://schemas.microsoft.com/office/powerpoint/2010/main" val="3650429195"/>
                </p:ext>
              </p:extLst>
            </p:nvPr>
          </p:nvGraphicFramePr>
          <p:xfrm>
            <a:off x="2208" y="288"/>
            <a:ext cx="3356" cy="1819"/>
          </p:xfrm>
          <a:graphic>
            <a:graphicData uri="http://schemas.openxmlformats.org/presentationml/2006/ole">
              <mc:AlternateContent xmlns:mc="http://schemas.openxmlformats.org/markup-compatibility/2006">
                <mc:Choice xmlns:v="urn:schemas-microsoft-com:vml" Requires="v">
                  <p:oleObj spid="_x0000_s13405" name="CS ChemDraw Drawing" r:id="rId4" imgW="8227709" imgH="4460400" progId="ChemDraw.Document.6.0">
                    <p:embed/>
                  </p:oleObj>
                </mc:Choice>
                <mc:Fallback>
                  <p:oleObj name="CS ChemDraw Drawing" r:id="rId4" imgW="8227709" imgH="4460400" progId="ChemDraw.Document.6.0">
                    <p:embed/>
                    <p:pic>
                      <p:nvPicPr>
                        <p:cNvPr id="0" name=""/>
                        <p:cNvPicPr>
                          <a:picLocks noChangeAspect="1" noChangeArrowheads="1"/>
                        </p:cNvPicPr>
                        <p:nvPr/>
                      </p:nvPicPr>
                      <p:blipFill>
                        <a:blip r:embed="rId5"/>
                        <a:srcRect/>
                        <a:stretch>
                          <a:fillRect/>
                        </a:stretch>
                      </p:blipFill>
                      <p:spPr bwMode="auto">
                        <a:xfrm>
                          <a:off x="2208" y="288"/>
                          <a:ext cx="3356" cy="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423" name="Text Box 20"/>
          <p:cNvSpPr txBox="1">
            <a:spLocks noChangeArrowheads="1"/>
          </p:cNvSpPr>
          <p:nvPr/>
        </p:nvSpPr>
        <p:spPr bwMode="auto">
          <a:xfrm>
            <a:off x="152400" y="6264275"/>
            <a:ext cx="8836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400">
                <a:latin typeface="Arial" pitchFamily="34" charset="0"/>
              </a:rPr>
              <a:t>Kozaki, M.; Akita, K.; Okada, K. </a:t>
            </a:r>
            <a:r>
              <a:rPr lang="en-US" altLang="ja-JP" sz="1400" i="1">
                <a:latin typeface="Arial" pitchFamily="34" charset="0"/>
              </a:rPr>
              <a:t>Org. Lett.</a:t>
            </a:r>
            <a:r>
              <a:rPr lang="en-US" altLang="ja-JP" sz="1400">
                <a:latin typeface="Arial" pitchFamily="34" charset="0"/>
              </a:rPr>
              <a:t> </a:t>
            </a:r>
            <a:r>
              <a:rPr lang="en-US" altLang="ja-JP" sz="1400" b="1">
                <a:latin typeface="Arial" pitchFamily="34" charset="0"/>
              </a:rPr>
              <a:t>2007</a:t>
            </a:r>
            <a:r>
              <a:rPr lang="en-US" altLang="ja-JP" sz="1400">
                <a:latin typeface="Arial" pitchFamily="34" charset="0"/>
              </a:rPr>
              <a:t>, </a:t>
            </a:r>
            <a:r>
              <a:rPr lang="en-US" altLang="ja-JP" sz="1400" i="1">
                <a:latin typeface="Arial" pitchFamily="34" charset="0"/>
              </a:rPr>
              <a:t>9</a:t>
            </a:r>
            <a:r>
              <a:rPr lang="en-US" altLang="ja-JP" sz="1400">
                <a:latin typeface="Arial" pitchFamily="34" charset="0"/>
              </a:rPr>
              <a:t>, 1509-1512. </a:t>
            </a:r>
            <a:r>
              <a:rPr lang="en-US" altLang="ja-JP" sz="1400">
                <a:latin typeface="Arial" pitchFamily="34" charset="0"/>
                <a:ea typeface="平成明朝" charset="-128"/>
              </a:rPr>
              <a:t>Kozaki, M.; Akita, K.; Okada, K.; Islam, D.-M. S.; Ito, O. </a:t>
            </a:r>
            <a:r>
              <a:rPr lang="en-US" altLang="ja-JP" sz="1400" i="1">
                <a:latin typeface="Arial" pitchFamily="34" charset="0"/>
                <a:ea typeface="平成明朝" charset="-128"/>
              </a:rPr>
              <a:t>Bull. Chem. Soc. Jpn</a:t>
            </a:r>
            <a:r>
              <a:rPr lang="en-US" altLang="ja-JP" sz="1400">
                <a:latin typeface="Arial" pitchFamily="34" charset="0"/>
                <a:ea typeface="平成明朝" charset="-128"/>
              </a:rPr>
              <a:t>. </a:t>
            </a:r>
            <a:r>
              <a:rPr lang="en-US" altLang="ja-JP" sz="1400" b="1">
                <a:latin typeface="Arial" pitchFamily="34" charset="0"/>
                <a:ea typeface="平成明朝" charset="-128"/>
              </a:rPr>
              <a:t>2010</a:t>
            </a:r>
            <a:r>
              <a:rPr lang="en-US" altLang="ja-JP" sz="1400">
                <a:latin typeface="Arial" pitchFamily="34" charset="0"/>
                <a:ea typeface="平成明朝" charset="-128"/>
              </a:rPr>
              <a:t>, </a:t>
            </a:r>
            <a:r>
              <a:rPr lang="en-US" altLang="ja-JP" sz="1400" i="1">
                <a:latin typeface="Arial" pitchFamily="34" charset="0"/>
                <a:ea typeface="平成明朝" charset="-128"/>
              </a:rPr>
              <a:t>83(10)</a:t>
            </a:r>
            <a:r>
              <a:rPr lang="en-US" altLang="ja-JP" sz="1400">
                <a:latin typeface="Arial" pitchFamily="34" charset="0"/>
                <a:ea typeface="平成明朝" charset="-128"/>
              </a:rPr>
              <a:t>, 1223-1237.</a:t>
            </a:r>
            <a:r>
              <a:rPr lang="en-US" altLang="ja-JP" sz="1400">
                <a:latin typeface="Arial" pitchFamily="34" charset="0"/>
              </a:rPr>
              <a:t> </a:t>
            </a:r>
          </a:p>
        </p:txBody>
      </p:sp>
      <p:pic>
        <p:nvPicPr>
          <p:cNvPr id="16424" name="Picture 20" descr="Figure6"/>
          <p:cNvPicPr>
            <a:picLocks noChangeAspect="1" noChangeArrowheads="1"/>
          </p:cNvPicPr>
          <p:nvPr/>
        </p:nvPicPr>
        <p:blipFill>
          <a:blip r:embed="rId6" cstate="print">
            <a:lum bright="-40000" contrast="80000"/>
            <a:extLst>
              <a:ext uri="{28A0092B-C50C-407E-A947-70E740481C1C}">
                <a14:useLocalDpi xmlns:a14="http://schemas.microsoft.com/office/drawing/2010/main" val="0"/>
              </a:ext>
            </a:extLst>
          </a:blip>
          <a:srcRect l="1753" t="2232" r="55174" b="7678"/>
          <a:stretch>
            <a:fillRect/>
          </a:stretch>
        </p:blipFill>
        <p:spPr bwMode="auto">
          <a:xfrm>
            <a:off x="5943600" y="3455988"/>
            <a:ext cx="2624138" cy="2182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Text Box 94"/>
          <p:cNvSpPr txBox="1">
            <a:spLocks noChangeArrowheads="1"/>
          </p:cNvSpPr>
          <p:nvPr/>
        </p:nvSpPr>
        <p:spPr bwMode="auto">
          <a:xfrm rot="-5400000">
            <a:off x="-328612" y="1406525"/>
            <a:ext cx="1338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20000"/>
              </a:spcBef>
            </a:pPr>
            <a:r>
              <a:rPr lang="en-US" altLang="ja-JP" sz="1200" b="1" i="1">
                <a:latin typeface="Arial" pitchFamily="34" charset="0"/>
                <a:ea typeface="ＭＳ 明朝" pitchFamily="17" charset="-128"/>
              </a:rPr>
              <a:t>k</a:t>
            </a:r>
            <a:r>
              <a:rPr lang="en-US" altLang="ja-JP" sz="1200" b="1" baseline="-30000">
                <a:latin typeface="Arial" pitchFamily="34" charset="0"/>
                <a:ea typeface="ＭＳ 明朝" pitchFamily="17" charset="-128"/>
              </a:rPr>
              <a:t>CS</a:t>
            </a:r>
            <a:r>
              <a:rPr lang="en-US" altLang="ja-JP" sz="1200" b="1">
                <a:latin typeface="Arial" pitchFamily="34" charset="0"/>
                <a:ea typeface="ＭＳ 明朝" pitchFamily="17" charset="-128"/>
              </a:rPr>
              <a:t>  X 10</a:t>
            </a:r>
            <a:r>
              <a:rPr lang="en-US" altLang="ja-JP" sz="1200" b="1" baseline="30000">
                <a:latin typeface="Arial" pitchFamily="34" charset="0"/>
                <a:ea typeface="ＭＳ 明朝" pitchFamily="17" charset="-128"/>
              </a:rPr>
              <a:t>-9</a:t>
            </a:r>
            <a:r>
              <a:rPr lang="ja-JP" altLang="en-US" sz="1200" b="1">
                <a:latin typeface="Arial" pitchFamily="34" charset="0"/>
                <a:ea typeface="ＭＳ 明朝" pitchFamily="17" charset="-128"/>
              </a:rPr>
              <a:t>/ </a:t>
            </a:r>
            <a:r>
              <a:rPr lang="en-US" altLang="ja-JP" sz="1200" b="1">
                <a:latin typeface="Arial" pitchFamily="34" charset="0"/>
                <a:ea typeface="ＭＳ 明朝" pitchFamily="17" charset="-128"/>
              </a:rPr>
              <a:t>s</a:t>
            </a:r>
            <a:r>
              <a:rPr lang="en-US" altLang="ja-JP" sz="1200" b="1" baseline="30000">
                <a:latin typeface="Arial" pitchFamily="34" charset="0"/>
                <a:ea typeface="ＭＳ 明朝" pitchFamily="17" charset="-128"/>
              </a:rPr>
              <a:t>-1</a:t>
            </a:r>
            <a:r>
              <a:rPr lang="en-US" altLang="ja-JP" sz="1200" b="1">
                <a:latin typeface="Arial" pitchFamily="34" charset="0"/>
                <a:ea typeface="ＭＳ 明朝" pitchFamily="17" charset="-128"/>
              </a:rPr>
              <a:t> </a:t>
            </a:r>
            <a:endParaRPr lang="ja-JP" altLang="en-US" sz="1200" b="1">
              <a:latin typeface="Arial" pitchFamily="34" charset="0"/>
            </a:endParaRPr>
          </a:p>
        </p:txBody>
      </p:sp>
      <p:sp>
        <p:nvSpPr>
          <p:cNvPr id="18528" name="Text Box 96"/>
          <p:cNvSpPr txBox="1">
            <a:spLocks noChangeArrowheads="1"/>
          </p:cNvSpPr>
          <p:nvPr/>
        </p:nvSpPr>
        <p:spPr bwMode="auto">
          <a:xfrm>
            <a:off x="5791200" y="5715000"/>
            <a:ext cx="3276600" cy="5539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000" b="1" i="1" dirty="0">
                <a:latin typeface="Arial" pitchFamily="34" charset="0"/>
                <a:ea typeface="ＭＳ 明朝" pitchFamily="17" charset="-128"/>
              </a:rPr>
              <a:t>Figure </a:t>
            </a:r>
            <a:r>
              <a:rPr lang="en-US" altLang="ja-JP" sz="1000" b="1" i="1" dirty="0" smtClean="0">
                <a:latin typeface="Arial" pitchFamily="34" charset="0"/>
                <a:ea typeface="ＭＳ 明朝" pitchFamily="17" charset="-128"/>
              </a:rPr>
              <a:t>12</a:t>
            </a:r>
            <a:r>
              <a:rPr lang="en-US" altLang="ja-JP" sz="1000" b="1" dirty="0" smtClean="0">
                <a:latin typeface="Arial" pitchFamily="34" charset="0"/>
                <a:ea typeface="ＭＳ 明朝" pitchFamily="17" charset="-128"/>
              </a:rPr>
              <a:t>.</a:t>
            </a:r>
            <a:r>
              <a:rPr lang="en-US" altLang="ja-JP" sz="1000" dirty="0" smtClean="0">
                <a:latin typeface="Arial" pitchFamily="34" charset="0"/>
                <a:ea typeface="ＭＳ 明朝" pitchFamily="17" charset="-128"/>
              </a:rPr>
              <a:t> </a:t>
            </a:r>
            <a:r>
              <a:rPr lang="en-US" altLang="ja-JP" sz="1000" dirty="0">
                <a:latin typeface="Arial" pitchFamily="34" charset="0"/>
                <a:ea typeface="ＭＳ 明朝" pitchFamily="17" charset="-128"/>
              </a:rPr>
              <a:t>(a) </a:t>
            </a:r>
            <a:r>
              <a:rPr lang="en-US" altLang="ja-JP" sz="1000" dirty="0">
                <a:latin typeface="Arial" pitchFamily="34" charset="0"/>
                <a:ea typeface="ＭＳ ゴシック" pitchFamily="49" charset="-128"/>
              </a:rPr>
              <a:t>Fluorescence</a:t>
            </a:r>
            <a:r>
              <a:rPr lang="ja-JP" altLang="en-US" sz="1000" dirty="0">
                <a:latin typeface="Arial" pitchFamily="34" charset="0"/>
              </a:rPr>
              <a:t> </a:t>
            </a:r>
            <a:r>
              <a:rPr lang="en-US" altLang="ja-JP" sz="1000" dirty="0">
                <a:latin typeface="Arial" pitchFamily="34" charset="0"/>
                <a:ea typeface="ＭＳ 明朝" pitchFamily="17" charset="-128"/>
              </a:rPr>
              <a:t>decays of </a:t>
            </a:r>
            <a:r>
              <a:rPr lang="en-US" altLang="ja-JP" sz="1000" dirty="0">
                <a:latin typeface="Arial" pitchFamily="34" charset="0"/>
                <a:ea typeface="ＭＳ ゴシック" pitchFamily="49" charset="-128"/>
              </a:rPr>
              <a:t>dendrimer-</a:t>
            </a:r>
            <a:r>
              <a:rPr lang="en-US" altLang="ja-JP" sz="1000" b="1" dirty="0">
                <a:latin typeface="Arial" pitchFamily="34" charset="0"/>
                <a:ea typeface="ＭＳ ゴシック" pitchFamily="49" charset="-128"/>
              </a:rPr>
              <a:t>1</a:t>
            </a:r>
            <a:r>
              <a:rPr lang="en-US" altLang="ja-JP" sz="1000" dirty="0">
                <a:latin typeface="Arial" pitchFamily="34" charset="0"/>
                <a:ea typeface="ＭＳ ゴシック" pitchFamily="49" charset="-128"/>
              </a:rPr>
              <a:t> and -</a:t>
            </a:r>
            <a:r>
              <a:rPr lang="en-US" altLang="ja-JP" sz="1000" b="1" dirty="0">
                <a:latin typeface="Arial" pitchFamily="34" charset="0"/>
                <a:ea typeface="ＭＳ ゴシック" pitchFamily="49" charset="-128"/>
              </a:rPr>
              <a:t>2, 14</a:t>
            </a:r>
            <a:r>
              <a:rPr lang="en-US" altLang="ja-JP" sz="1000" dirty="0">
                <a:latin typeface="Arial" pitchFamily="34" charset="0"/>
                <a:ea typeface="ＭＳ ゴシック" pitchFamily="49" charset="-128"/>
              </a:rPr>
              <a:t>,</a:t>
            </a:r>
            <a:r>
              <a:rPr lang="en-US" altLang="ja-JP" sz="1000" b="1" dirty="0">
                <a:latin typeface="Arial" pitchFamily="34" charset="0"/>
                <a:ea typeface="ＭＳ ゴシック" pitchFamily="49" charset="-128"/>
              </a:rPr>
              <a:t> </a:t>
            </a:r>
            <a:r>
              <a:rPr lang="en-US" altLang="ja-JP" sz="1000" dirty="0">
                <a:latin typeface="Arial" pitchFamily="34" charset="0"/>
                <a:ea typeface="ＭＳ ゴシック" pitchFamily="49" charset="-128"/>
              </a:rPr>
              <a:t>and</a:t>
            </a:r>
            <a:r>
              <a:rPr lang="en-US" altLang="ja-JP" sz="1000" b="1" dirty="0">
                <a:latin typeface="Arial" pitchFamily="34" charset="0"/>
                <a:ea typeface="ＭＳ ゴシック" pitchFamily="49" charset="-128"/>
              </a:rPr>
              <a:t> 15 </a:t>
            </a:r>
            <a:r>
              <a:rPr lang="en-US" altLang="ja-JP" sz="1000" dirty="0">
                <a:latin typeface="Arial" pitchFamily="34" charset="0"/>
                <a:ea typeface="ＭＳ ゴシック" pitchFamily="49" charset="-128"/>
              </a:rPr>
              <a:t>in DMF</a:t>
            </a:r>
            <a:r>
              <a:rPr lang="en-US" altLang="ja-JP" sz="1000" dirty="0">
                <a:latin typeface="Arial" pitchFamily="34" charset="0"/>
                <a:ea typeface="ＭＳ 明朝" pitchFamily="17" charset="-128"/>
              </a:rPr>
              <a:t> at around 610 nm-670 nm range.</a:t>
            </a:r>
            <a:r>
              <a:rPr lang="en-US" altLang="ja-JP" sz="1000" dirty="0">
                <a:latin typeface="Arial" pitchFamily="34" charset="0"/>
              </a:rPr>
              <a:t> </a:t>
            </a:r>
            <a:endParaRPr lang="ja-JP" altLang="en-US" sz="1000" dirty="0">
              <a:latin typeface="Arial" pitchFamily="34" charset="0"/>
            </a:endParaRPr>
          </a:p>
        </p:txBody>
      </p:sp>
      <p:sp>
        <p:nvSpPr>
          <p:cNvPr id="18531" name="Text Box 99"/>
          <p:cNvSpPr txBox="1">
            <a:spLocks noChangeArrowheads="1"/>
          </p:cNvSpPr>
          <p:nvPr/>
        </p:nvSpPr>
        <p:spPr bwMode="auto">
          <a:xfrm>
            <a:off x="495300" y="5085184"/>
            <a:ext cx="935038" cy="244475"/>
          </a:xfrm>
          <a:prstGeom prst="rect">
            <a:avLst/>
          </a:prstGeom>
          <a:noFill/>
          <a:ln>
            <a:noFill/>
          </a:ln>
          <a:effectLst>
            <a:prstShdw prst="shdw17" dist="17961" dir="2700000">
              <a:schemeClr val="bg1">
                <a:gamma/>
                <a:shade val="60000"/>
                <a:invGamma/>
              </a:schemeClr>
            </a:prstShdw>
          </a:effectLst>
          <a:extLst/>
        </p:spPr>
        <p:txBody>
          <a:bodyPr/>
          <a:lstStyle/>
          <a:p>
            <a:pPr algn="ctr">
              <a:spcBef>
                <a:spcPct val="20000"/>
              </a:spcBef>
              <a:defRPr/>
            </a:pPr>
            <a:r>
              <a:rPr lang="en-US" altLang="ja-JP" sz="1000" b="1" dirty="0">
                <a:solidFill>
                  <a:schemeClr val="bg1"/>
                </a:solidFill>
                <a:latin typeface="Arial" pitchFamily="34" charset="0"/>
                <a:ea typeface="ＭＳ 明朝" pitchFamily="17" charset="-128"/>
              </a:rPr>
              <a:t>dendrimer-1</a:t>
            </a:r>
            <a:endParaRPr lang="ja-JP" altLang="en-US" dirty="0">
              <a:solidFill>
                <a:schemeClr val="bg1"/>
              </a:solidFill>
            </a:endParaRPr>
          </a:p>
        </p:txBody>
      </p:sp>
      <p:sp>
        <p:nvSpPr>
          <p:cNvPr id="16425" name="Text Box 8"/>
          <p:cNvSpPr txBox="1">
            <a:spLocks noChangeArrowheads="1"/>
          </p:cNvSpPr>
          <p:nvPr/>
        </p:nvSpPr>
        <p:spPr bwMode="auto">
          <a:xfrm>
            <a:off x="7456488" y="3700463"/>
            <a:ext cx="965200" cy="655637"/>
          </a:xfrm>
          <a:prstGeom prst="rect">
            <a:avLst/>
          </a:prstGeom>
          <a:solidFill>
            <a:schemeClr val="tx1"/>
          </a:solidFill>
          <a:ln>
            <a:noFill/>
          </a:ln>
          <a:effectLs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lnSpc>
                <a:spcPct val="50000"/>
              </a:lnSpc>
              <a:spcBef>
                <a:spcPct val="50000"/>
              </a:spcBef>
            </a:pPr>
            <a:r>
              <a:rPr lang="en-US" altLang="ja-JP" sz="1000" b="1" dirty="0">
                <a:solidFill>
                  <a:schemeClr val="bg1"/>
                </a:solidFill>
                <a:latin typeface="Arial" pitchFamily="34" charset="0"/>
              </a:rPr>
              <a:t>dendrimer-2</a:t>
            </a:r>
          </a:p>
          <a:p>
            <a:pPr eaLnBrk="1" hangingPunct="1">
              <a:lnSpc>
                <a:spcPct val="50000"/>
              </a:lnSpc>
              <a:spcBef>
                <a:spcPct val="50000"/>
              </a:spcBef>
            </a:pPr>
            <a:r>
              <a:rPr lang="en-US" altLang="ja-JP" sz="1000" b="1" dirty="0">
                <a:solidFill>
                  <a:schemeClr val="bg1"/>
                </a:solidFill>
                <a:latin typeface="Arial" pitchFamily="34" charset="0"/>
              </a:rPr>
              <a:t>15</a:t>
            </a:r>
          </a:p>
          <a:p>
            <a:pPr eaLnBrk="1" hangingPunct="1">
              <a:lnSpc>
                <a:spcPct val="50000"/>
              </a:lnSpc>
              <a:spcBef>
                <a:spcPct val="50000"/>
              </a:spcBef>
            </a:pPr>
            <a:r>
              <a:rPr lang="en-US" altLang="ja-JP" sz="1000" b="1" dirty="0">
                <a:solidFill>
                  <a:schemeClr val="bg1"/>
                </a:solidFill>
                <a:latin typeface="Arial" pitchFamily="34" charset="0"/>
              </a:rPr>
              <a:t>14</a:t>
            </a:r>
          </a:p>
          <a:p>
            <a:pPr eaLnBrk="1" hangingPunct="1">
              <a:lnSpc>
                <a:spcPct val="50000"/>
              </a:lnSpc>
              <a:spcBef>
                <a:spcPct val="50000"/>
              </a:spcBef>
            </a:pPr>
            <a:r>
              <a:rPr lang="en-US" altLang="ja-JP" sz="1000" b="1" dirty="0">
                <a:solidFill>
                  <a:schemeClr val="bg1"/>
                </a:solidFill>
                <a:latin typeface="Arial" pitchFamily="34" charset="0"/>
              </a:rPr>
              <a:t>dendrimer-1</a:t>
            </a:r>
          </a:p>
        </p:txBody>
      </p:sp>
      <p:sp>
        <p:nvSpPr>
          <p:cNvPr id="18" name="Text Box 99"/>
          <p:cNvSpPr txBox="1">
            <a:spLocks noChangeArrowheads="1"/>
          </p:cNvSpPr>
          <p:nvPr/>
        </p:nvSpPr>
        <p:spPr bwMode="auto">
          <a:xfrm>
            <a:off x="495300" y="4725144"/>
            <a:ext cx="935038" cy="244475"/>
          </a:xfrm>
          <a:prstGeom prst="rect">
            <a:avLst/>
          </a:prstGeom>
          <a:noFill/>
          <a:ln>
            <a:noFill/>
          </a:ln>
          <a:effectLst>
            <a:prstShdw prst="shdw17" dist="17961" dir="2700000">
              <a:schemeClr val="bg1">
                <a:gamma/>
                <a:shade val="60000"/>
                <a:invGamma/>
              </a:schemeClr>
            </a:prstShdw>
          </a:effectLst>
          <a:extLst/>
        </p:spPr>
        <p:txBody>
          <a:bodyPr/>
          <a:lstStyle/>
          <a:p>
            <a:pPr algn="ctr">
              <a:spcBef>
                <a:spcPct val="20000"/>
              </a:spcBef>
              <a:defRPr/>
            </a:pPr>
            <a:r>
              <a:rPr lang="en-US" altLang="ja-JP" sz="1000" b="1" dirty="0">
                <a:solidFill>
                  <a:schemeClr val="bg1"/>
                </a:solidFill>
                <a:latin typeface="Arial" pitchFamily="34" charset="0"/>
                <a:ea typeface="ＭＳ 明朝" pitchFamily="17" charset="-128"/>
              </a:rPr>
              <a:t>dendrimer-1</a:t>
            </a:r>
            <a:endParaRPr lang="ja-JP" altLang="en-US" dirty="0">
              <a:solidFill>
                <a:schemeClr val="bg1"/>
              </a:solidFill>
            </a:endParaRPr>
          </a:p>
        </p:txBody>
      </p:sp>
    </p:spTree>
    <p:extLst>
      <p:ext uri="{BB962C8B-B14F-4D97-AF65-F5344CB8AC3E}">
        <p14:creationId xmlns:p14="http://schemas.microsoft.com/office/powerpoint/2010/main" val="290699567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p:cNvGraphicFramePr>
          <p:nvPr>
            <p:extLst>
              <p:ext uri="{D42A27DB-BD31-4B8C-83A1-F6EECF244321}">
                <p14:modId xmlns:p14="http://schemas.microsoft.com/office/powerpoint/2010/main" val="2655106058"/>
              </p:ext>
            </p:extLst>
          </p:nvPr>
        </p:nvGraphicFramePr>
        <p:xfrm>
          <a:off x="1267662" y="1661169"/>
          <a:ext cx="2636054" cy="2621001"/>
        </p:xfrm>
        <a:graphic>
          <a:graphicData uri="http://schemas.openxmlformats.org/presentationml/2006/ole">
            <mc:AlternateContent xmlns:mc="http://schemas.openxmlformats.org/markup-compatibility/2006">
              <mc:Choice xmlns:v="urn:schemas-microsoft-com:vml" Requires="v">
                <p:oleObj spid="_x0000_s35878" name="CS ChemDraw Drawing" r:id="rId3" imgW="8786845" imgH="8736670" progId="ChemDraw.Document.6.0">
                  <p:embed/>
                </p:oleObj>
              </mc:Choice>
              <mc:Fallback>
                <p:oleObj name="CS ChemDraw Drawing" r:id="rId3" imgW="8786845" imgH="8736670" progId="ChemDraw.Document.6.0">
                  <p:embed/>
                  <p:pic>
                    <p:nvPicPr>
                      <p:cNvPr id="0" name=""/>
                      <p:cNvPicPr>
                        <a:picLocks noChangeAspect="1" noChangeArrowheads="1"/>
                      </p:cNvPicPr>
                      <p:nvPr/>
                    </p:nvPicPr>
                    <p:blipFill>
                      <a:blip r:embed="rId4"/>
                      <a:srcRect/>
                      <a:stretch>
                        <a:fillRect/>
                      </a:stretch>
                    </p:blipFill>
                    <p:spPr bwMode="auto">
                      <a:xfrm>
                        <a:off x="1267662" y="1661169"/>
                        <a:ext cx="2636054" cy="2621001"/>
                      </a:xfrm>
                      <a:prstGeom prst="rect">
                        <a:avLst/>
                      </a:prstGeom>
                      <a:solidFill>
                        <a:schemeClr val="tx1"/>
                      </a:solidFill>
                      <a:ln>
                        <a:noFill/>
                      </a:ln>
                    </p:spPr>
                  </p:pic>
                </p:oleObj>
              </mc:Fallback>
            </mc:AlternateContent>
          </a:graphicData>
        </a:graphic>
      </p:graphicFrame>
      <p:graphicFrame>
        <p:nvGraphicFramePr>
          <p:cNvPr id="3" name="オブジェクト 2"/>
          <p:cNvGraphicFramePr>
            <a:graphicFrameLocks/>
          </p:cNvGraphicFramePr>
          <p:nvPr>
            <p:extLst>
              <p:ext uri="{D42A27DB-BD31-4B8C-83A1-F6EECF244321}">
                <p14:modId xmlns:p14="http://schemas.microsoft.com/office/powerpoint/2010/main" val="3650792644"/>
              </p:ext>
            </p:extLst>
          </p:nvPr>
        </p:nvGraphicFramePr>
        <p:xfrm>
          <a:off x="4917187" y="1691632"/>
          <a:ext cx="2798626" cy="2673071"/>
        </p:xfrm>
        <a:graphic>
          <a:graphicData uri="http://schemas.openxmlformats.org/presentationml/2006/ole">
            <mc:AlternateContent xmlns:mc="http://schemas.openxmlformats.org/markup-compatibility/2006">
              <mc:Choice xmlns:v="urn:schemas-microsoft-com:vml" Requires="v">
                <p:oleObj spid="_x0000_s35879" name="CS ChemDraw Drawing" r:id="rId5" imgW="6219168" imgH="5940158" progId="ChemDraw.Document.6.0">
                  <p:embed/>
                </p:oleObj>
              </mc:Choice>
              <mc:Fallback>
                <p:oleObj name="CS ChemDraw Drawing" r:id="rId5" imgW="6219168" imgH="5940158" progId="ChemDraw.Document.6.0">
                  <p:embed/>
                  <p:pic>
                    <p:nvPicPr>
                      <p:cNvPr id="0" name=""/>
                      <p:cNvPicPr>
                        <a:picLocks noChangeAspect="1" noChangeArrowheads="1"/>
                      </p:cNvPicPr>
                      <p:nvPr/>
                    </p:nvPicPr>
                    <p:blipFill>
                      <a:blip r:embed="rId6"/>
                      <a:srcRect r="-3445" b="60"/>
                      <a:stretch>
                        <a:fillRect/>
                      </a:stretch>
                    </p:blipFill>
                    <p:spPr bwMode="auto">
                      <a:xfrm>
                        <a:off x="4917187" y="1691632"/>
                        <a:ext cx="2798626" cy="2673071"/>
                      </a:xfrm>
                      <a:prstGeom prst="rect">
                        <a:avLst/>
                      </a:prstGeom>
                      <a:solidFill>
                        <a:schemeClr val="tx1"/>
                      </a:solidFill>
                      <a:ln>
                        <a:noFill/>
                      </a:ln>
                    </p:spPr>
                  </p:pic>
                </p:oleObj>
              </mc:Fallback>
            </mc:AlternateContent>
          </a:graphicData>
        </a:graphic>
      </p:graphicFrame>
      <p:sp>
        <p:nvSpPr>
          <p:cNvPr id="4" name="テキスト ボックス 3"/>
          <p:cNvSpPr txBox="1"/>
          <p:nvPr/>
        </p:nvSpPr>
        <p:spPr>
          <a:xfrm>
            <a:off x="539552" y="1124744"/>
            <a:ext cx="3826330" cy="40011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1" lang="en-US" altLang="ja-JP" sz="2000" b="1" spc="50" dirty="0" smtClean="0">
                <a:ln w="11430"/>
                <a:gradFill>
                  <a:gsLst>
                    <a:gs pos="25000">
                      <a:schemeClr val="accent2">
                        <a:satMod val="155000"/>
                      </a:schemeClr>
                    </a:gs>
                    <a:gs pos="100000">
                      <a:schemeClr val="accent2">
                        <a:shade val="45000"/>
                        <a:satMod val="165000"/>
                      </a:schemeClr>
                    </a:gs>
                  </a:gsLst>
                  <a:lin ang="5400000"/>
                </a:gradFill>
                <a:latin typeface="Arial" panose="020B0604020202020204" pitchFamily="34" charset="0"/>
                <a:cs typeface="Arial" panose="020B0604020202020204" pitchFamily="34" charset="0"/>
              </a:rPr>
              <a:t>Charge-separating System</a:t>
            </a:r>
            <a:endParaRPr kumimoji="1" lang="ja-JP" altLang="en-US" sz="2000" b="1" spc="50" dirty="0">
              <a:ln w="11430"/>
              <a:gradFill>
                <a:gsLst>
                  <a:gs pos="25000">
                    <a:schemeClr val="accent2">
                      <a:satMod val="155000"/>
                    </a:schemeClr>
                  </a:gs>
                  <a:gs pos="100000">
                    <a:schemeClr val="accent2">
                      <a:shade val="45000"/>
                      <a:satMod val="165000"/>
                    </a:schemeClr>
                  </a:gs>
                </a:gsLst>
                <a:lin ang="5400000"/>
              </a:gradFill>
              <a:latin typeface="Arial" panose="020B0604020202020204" pitchFamily="34" charset="0"/>
              <a:cs typeface="Arial" panose="020B0604020202020204" pitchFamily="34" charset="0"/>
            </a:endParaRPr>
          </a:p>
        </p:txBody>
      </p:sp>
      <p:sp>
        <p:nvSpPr>
          <p:cNvPr id="5" name="テキスト ボックス 4"/>
          <p:cNvSpPr txBox="1"/>
          <p:nvPr/>
        </p:nvSpPr>
        <p:spPr>
          <a:xfrm>
            <a:off x="4612224" y="1139397"/>
            <a:ext cx="3560176" cy="40011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1" lang="en-US" altLang="ja-JP" sz="2000" b="1" spc="50" dirty="0" smtClean="0">
                <a:ln w="11430"/>
                <a:gradFill>
                  <a:gsLst>
                    <a:gs pos="25000">
                      <a:schemeClr val="accent2">
                        <a:satMod val="155000"/>
                      </a:schemeClr>
                    </a:gs>
                    <a:gs pos="100000">
                      <a:schemeClr val="accent2">
                        <a:shade val="45000"/>
                        <a:satMod val="165000"/>
                      </a:schemeClr>
                    </a:gs>
                  </a:gsLst>
                  <a:lin ang="5400000"/>
                </a:gradFill>
                <a:latin typeface="Arial" panose="020B0604020202020204" pitchFamily="34" charset="0"/>
                <a:cs typeface="Arial" panose="020B0604020202020204" pitchFamily="34" charset="0"/>
              </a:rPr>
              <a:t>Light-harvesting Antenna</a:t>
            </a:r>
            <a:endParaRPr kumimoji="1" lang="ja-JP" altLang="en-US" sz="2000" b="1" spc="50" dirty="0">
              <a:ln w="11430"/>
              <a:gradFill>
                <a:gsLst>
                  <a:gs pos="25000">
                    <a:schemeClr val="accent2">
                      <a:satMod val="155000"/>
                    </a:schemeClr>
                  </a:gs>
                  <a:gs pos="100000">
                    <a:schemeClr val="accent2">
                      <a:shade val="45000"/>
                      <a:satMod val="165000"/>
                    </a:schemeClr>
                  </a:gs>
                </a:gsLst>
                <a:lin ang="5400000"/>
              </a:gradFill>
              <a:latin typeface="Arial" panose="020B0604020202020204" pitchFamily="34" charset="0"/>
              <a:cs typeface="Arial" panose="020B0604020202020204" pitchFamily="34" charset="0"/>
            </a:endParaRPr>
          </a:p>
        </p:txBody>
      </p:sp>
      <p:sp>
        <p:nvSpPr>
          <p:cNvPr id="6" name="Rectangle 15"/>
          <p:cNvSpPr>
            <a:spLocks noChangeArrowheads="1"/>
          </p:cNvSpPr>
          <p:nvPr/>
        </p:nvSpPr>
        <p:spPr bwMode="auto">
          <a:xfrm>
            <a:off x="1198142" y="4335487"/>
            <a:ext cx="3153740" cy="461665"/>
          </a:xfrm>
          <a:prstGeom prst="rect">
            <a:avLst/>
          </a:prstGeom>
          <a:noFill/>
          <a:ln>
            <a:noFill/>
          </a:ln>
          <a:effectLst>
            <a:prstShdw prst="shdw17" dist="17961" dir="2700000">
              <a:schemeClr val="accent1">
                <a:gamma/>
                <a:shade val="60000"/>
                <a:invGamma/>
              </a:schemeClr>
            </a:prstShdw>
          </a:effectLst>
          <a:ex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altLang="ja-JP" sz="1200" b="1" i="1" dirty="0" smtClean="0">
                <a:ln w="50800"/>
                <a:latin typeface="Arial" pitchFamily="34" charset="0"/>
                <a:ea typeface="ＭＳ ゴシック" pitchFamily="49" charset="-128"/>
              </a:rPr>
              <a:t>Org</a:t>
            </a:r>
            <a:r>
              <a:rPr lang="en-US" altLang="ja-JP" sz="1200" b="1" i="1" dirty="0">
                <a:ln w="50800"/>
                <a:latin typeface="Arial" pitchFamily="34" charset="0"/>
                <a:ea typeface="ＭＳ ゴシック" pitchFamily="49" charset="-128"/>
              </a:rPr>
              <a:t>. </a:t>
            </a:r>
            <a:r>
              <a:rPr lang="en-US" altLang="ja-JP" sz="1200" b="1" i="1" dirty="0" err="1">
                <a:ln w="50800"/>
                <a:latin typeface="Arial" pitchFamily="34" charset="0"/>
                <a:ea typeface="ＭＳ ゴシック" pitchFamily="49" charset="-128"/>
              </a:rPr>
              <a:t>Lett</a:t>
            </a:r>
            <a:r>
              <a:rPr lang="en-US" altLang="ja-JP" sz="1200" b="1" i="1" dirty="0">
                <a:ln w="50800"/>
                <a:latin typeface="Arial" pitchFamily="34" charset="0"/>
                <a:ea typeface="ＭＳ ゴシック" pitchFamily="49" charset="-128"/>
              </a:rPr>
              <a:t>.</a:t>
            </a:r>
            <a:r>
              <a:rPr lang="en-US" altLang="ja-JP" sz="1200" b="1" dirty="0">
                <a:ln w="50800"/>
                <a:latin typeface="Arial" pitchFamily="34" charset="0"/>
                <a:ea typeface="ＭＳ ゴシック" pitchFamily="49" charset="-128"/>
              </a:rPr>
              <a:t> 2007, </a:t>
            </a:r>
            <a:r>
              <a:rPr lang="en-US" altLang="ja-JP" sz="1200" b="1" i="1" dirty="0">
                <a:ln w="50800"/>
                <a:latin typeface="Arial" pitchFamily="34" charset="0"/>
                <a:ea typeface="ＭＳ ゴシック" pitchFamily="49" charset="-128"/>
              </a:rPr>
              <a:t>9</a:t>
            </a:r>
            <a:r>
              <a:rPr lang="en-US" altLang="ja-JP" sz="1200" b="1" dirty="0">
                <a:ln w="50800"/>
                <a:latin typeface="Arial" pitchFamily="34" charset="0"/>
                <a:ea typeface="ＭＳ ゴシック" pitchFamily="49" charset="-128"/>
              </a:rPr>
              <a:t>, 1509-1512</a:t>
            </a:r>
            <a:r>
              <a:rPr lang="en-US" altLang="ja-JP" sz="1200" b="1" dirty="0" smtClean="0">
                <a:ln w="50800"/>
                <a:latin typeface="Arial" pitchFamily="34" charset="0"/>
                <a:ea typeface="ＭＳ ゴシック" pitchFamily="49" charset="-128"/>
              </a:rPr>
              <a:t>.</a:t>
            </a:r>
            <a:r>
              <a:rPr lang="ja-JP" altLang="en-US" sz="1200" b="1" dirty="0">
                <a:ln w="50800"/>
                <a:latin typeface="Arial" pitchFamily="34" charset="0"/>
                <a:ea typeface="ＭＳ ゴシック" pitchFamily="49" charset="-128"/>
              </a:rPr>
              <a:t> </a:t>
            </a:r>
            <a:endParaRPr lang="en-US" altLang="ja-JP" sz="1200" b="1" dirty="0" smtClean="0">
              <a:ln w="50800"/>
              <a:latin typeface="Arial" pitchFamily="34" charset="0"/>
              <a:ea typeface="ＭＳ ゴシック" pitchFamily="49" charset="-128"/>
            </a:endParaRPr>
          </a:p>
          <a:p>
            <a:pPr algn="ctr">
              <a:defRPr/>
            </a:pPr>
            <a:r>
              <a:rPr lang="en-US" altLang="ja-JP" sz="1200" b="1" i="1" dirty="0" smtClean="0">
                <a:ln w="50800"/>
                <a:latin typeface="Arial" pitchFamily="34" charset="0"/>
                <a:ea typeface="ＭＳ ゴシック" pitchFamily="49" charset="-128"/>
              </a:rPr>
              <a:t>Bul. Chem. Soc. </a:t>
            </a:r>
            <a:r>
              <a:rPr lang="en-US" altLang="ja-JP" sz="1200" b="1" i="1" dirty="0" err="1" smtClean="0">
                <a:ln w="50800"/>
                <a:latin typeface="Arial" pitchFamily="34" charset="0"/>
                <a:ea typeface="ＭＳ ゴシック" pitchFamily="49" charset="-128"/>
              </a:rPr>
              <a:t>Jpn</a:t>
            </a:r>
            <a:r>
              <a:rPr lang="en-US" altLang="ja-JP" sz="1200" b="1" i="1" dirty="0" smtClean="0">
                <a:ln w="50800"/>
                <a:latin typeface="Arial" pitchFamily="34" charset="0"/>
                <a:ea typeface="ＭＳ ゴシック" pitchFamily="49" charset="-128"/>
              </a:rPr>
              <a:t>.</a:t>
            </a:r>
            <a:r>
              <a:rPr lang="en-US" altLang="ja-JP" sz="1200" b="1" dirty="0" smtClean="0">
                <a:ln w="50800"/>
                <a:latin typeface="Arial" pitchFamily="34" charset="0"/>
                <a:ea typeface="ＭＳ ゴシック" pitchFamily="49" charset="-128"/>
              </a:rPr>
              <a:t> 2010, </a:t>
            </a:r>
            <a:r>
              <a:rPr lang="en-US" altLang="ja-JP" sz="1200" b="1" i="1" dirty="0" smtClean="0">
                <a:ln w="50800"/>
                <a:latin typeface="Arial" pitchFamily="34" charset="0"/>
                <a:ea typeface="ＭＳ ゴシック" pitchFamily="49" charset="-128"/>
              </a:rPr>
              <a:t>83</a:t>
            </a:r>
            <a:r>
              <a:rPr lang="en-US" altLang="ja-JP" sz="1200" b="1" dirty="0" smtClean="0">
                <a:ln w="50800"/>
                <a:latin typeface="Arial" pitchFamily="34" charset="0"/>
                <a:ea typeface="ＭＳ ゴシック" pitchFamily="49" charset="-128"/>
              </a:rPr>
              <a:t>, 1223-1237.</a:t>
            </a:r>
            <a:endParaRPr lang="en-US" altLang="ja-JP" sz="1200" b="1" dirty="0">
              <a:ln w="50800"/>
              <a:latin typeface="Arial" pitchFamily="34" charset="0"/>
              <a:ea typeface="ＭＳ ゴシック" pitchFamily="49" charset="-128"/>
            </a:endParaRPr>
          </a:p>
        </p:txBody>
      </p:sp>
      <p:sp>
        <p:nvSpPr>
          <p:cNvPr id="7" name="Rectangle 11"/>
          <p:cNvSpPr>
            <a:spLocks noChangeArrowheads="1"/>
          </p:cNvSpPr>
          <p:nvPr/>
        </p:nvSpPr>
        <p:spPr bwMode="auto">
          <a:xfrm>
            <a:off x="4805672" y="4466307"/>
            <a:ext cx="3265214" cy="276999"/>
          </a:xfrm>
          <a:prstGeom prst="rect">
            <a:avLst/>
          </a:prstGeom>
          <a:noFill/>
          <a:ln>
            <a:noFill/>
          </a:ln>
          <a:effectLst>
            <a:prstShdw prst="shdw17" dist="17961" dir="2700000">
              <a:schemeClr val="accent1">
                <a:gamma/>
                <a:shade val="60000"/>
                <a:invGamma/>
              </a:schemeClr>
            </a:prstShdw>
          </a:effectLst>
          <a:ex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eaLnBrk="0" hangingPunct="0"/>
            <a:r>
              <a:rPr lang="en-US" altLang="ja-JP" sz="1200" b="1" i="1" dirty="0" smtClean="0">
                <a:ln w="50800"/>
                <a:latin typeface="Arial" pitchFamily="34" charset="0"/>
                <a:ea typeface="平成明朝" charset="-128"/>
              </a:rPr>
              <a:t>J</a:t>
            </a:r>
            <a:r>
              <a:rPr lang="en-US" altLang="ja-JP" sz="1200" b="1" i="1" dirty="0">
                <a:ln w="50800"/>
                <a:latin typeface="Arial" pitchFamily="34" charset="0"/>
                <a:ea typeface="平成明朝" charset="-128"/>
              </a:rPr>
              <a:t>. Am. Chem. Soc.</a:t>
            </a:r>
            <a:r>
              <a:rPr lang="en-US" altLang="ja-JP" sz="1200" b="1" dirty="0">
                <a:ln w="50800"/>
                <a:latin typeface="Arial" pitchFamily="34" charset="0"/>
                <a:ea typeface="平成明朝" charset="-128"/>
              </a:rPr>
              <a:t> 2011, </a:t>
            </a:r>
            <a:r>
              <a:rPr lang="en-US" altLang="ja-JP" sz="1200" b="1" i="1" dirty="0">
                <a:ln w="50800"/>
                <a:latin typeface="Arial" pitchFamily="34" charset="0"/>
                <a:ea typeface="平成明朝" charset="-128"/>
              </a:rPr>
              <a:t>133</a:t>
            </a:r>
            <a:r>
              <a:rPr lang="en-US" altLang="ja-JP" sz="1200" b="1" dirty="0">
                <a:ln w="50800"/>
                <a:latin typeface="Arial" pitchFamily="34" charset="0"/>
                <a:ea typeface="平成明朝" charset="-128"/>
              </a:rPr>
              <a:t>, 13276-13279.</a:t>
            </a:r>
            <a:r>
              <a:rPr lang="en-US" altLang="ja-JP" sz="1200" b="1" dirty="0">
                <a:ln w="50800"/>
                <a:latin typeface="Arial" pitchFamily="34" charset="0"/>
              </a:rPr>
              <a:t> </a:t>
            </a:r>
          </a:p>
        </p:txBody>
      </p:sp>
      <p:sp>
        <p:nvSpPr>
          <p:cNvPr id="8" name="テキスト ボックス 7"/>
          <p:cNvSpPr txBox="1"/>
          <p:nvPr/>
        </p:nvSpPr>
        <p:spPr>
          <a:xfrm>
            <a:off x="465666" y="5763603"/>
            <a:ext cx="8026400" cy="584775"/>
          </a:xfrm>
          <a:prstGeom prst="rect">
            <a:avLst/>
          </a:prstGeom>
          <a:noFill/>
          <a:ln w="25400">
            <a:solidFill>
              <a:schemeClr val="accent6">
                <a:lumMod val="40000"/>
                <a:lumOff val="60000"/>
              </a:schemeClr>
            </a:solidFill>
          </a:ln>
        </p:spPr>
        <p:txBody>
          <a:bodyPr wrap="square" rtlCol="0">
            <a:spAutoFit/>
          </a:bodyPr>
          <a:lstStyle/>
          <a:p>
            <a:pPr defTabSz="900113">
              <a:tabLst>
                <a:tab pos="360363" algn="l"/>
              </a:tabLst>
            </a:pPr>
            <a:r>
              <a:rPr lang="en-US" altLang="ja-JP" sz="1600" b="1" dirty="0" smtClean="0">
                <a:latin typeface="Arial" panose="020B0604020202020204" pitchFamily="34" charset="0"/>
                <a:cs typeface="Arial" panose="020B0604020202020204" pitchFamily="34" charset="0"/>
              </a:rPr>
              <a:t>Precise arrangement of </a:t>
            </a:r>
            <a:r>
              <a:rPr lang="en-US" altLang="ja-JP" sz="1600" b="1" dirty="0" err="1" smtClean="0">
                <a:latin typeface="Arial" panose="020B0604020202020204" pitchFamily="34" charset="0"/>
                <a:cs typeface="Arial" panose="020B0604020202020204" pitchFamily="34" charset="0"/>
              </a:rPr>
              <a:t>Dendrimers</a:t>
            </a:r>
            <a:r>
              <a:rPr lang="en-US" altLang="ja-JP" sz="1600" b="1" dirty="0">
                <a:latin typeface="Arial" panose="020B0604020202020204" pitchFamily="34" charset="0"/>
                <a:cs typeface="Arial" panose="020B0604020202020204" pitchFamily="34" charset="0"/>
              </a:rPr>
              <a:t> </a:t>
            </a:r>
            <a:r>
              <a:rPr lang="en-US" altLang="ja-JP" sz="1600" b="1" dirty="0" smtClean="0">
                <a:uFill>
                  <a:solidFill>
                    <a:srgbClr val="FF0000"/>
                  </a:solidFill>
                </a:uFill>
                <a:latin typeface="Arial" panose="020B0604020202020204" pitchFamily="34" charset="0"/>
                <a:cs typeface="Arial" panose="020B0604020202020204" pitchFamily="34" charset="0"/>
              </a:rPr>
              <a:t>Creation of advanced functions that are not realized with low molecular weight materials</a:t>
            </a:r>
            <a:endParaRPr lang="ja-JP" altLang="en-US" sz="1600" b="1" dirty="0">
              <a:uFill>
                <a:solidFill>
                  <a:srgbClr val="FF0000"/>
                </a:solidFill>
              </a:uFill>
              <a:latin typeface="Arial" panose="020B0604020202020204" pitchFamily="34" charset="0"/>
              <a:cs typeface="Arial" panose="020B0604020202020204" pitchFamily="34" charset="0"/>
            </a:endParaRPr>
          </a:p>
        </p:txBody>
      </p:sp>
      <p:sp>
        <p:nvSpPr>
          <p:cNvPr id="9" name="テキスト ボックス 8"/>
          <p:cNvSpPr txBox="1"/>
          <p:nvPr/>
        </p:nvSpPr>
        <p:spPr>
          <a:xfrm>
            <a:off x="1639615" y="5178828"/>
            <a:ext cx="5452533" cy="584775"/>
          </a:xfrm>
          <a:prstGeom prst="rect">
            <a:avLst/>
          </a:prstGeom>
          <a:noFill/>
        </p:spPr>
        <p:txBody>
          <a:bodyPr wrap="square" rtlCol="0">
            <a:spAutoFit/>
          </a:bodyPr>
          <a:lstStyle/>
          <a:p>
            <a:pPr algn="ctr"/>
            <a:r>
              <a:rPr lang="en-US" altLang="ja-JP" sz="1600" b="1" dirty="0" smtClean="0"/>
              <a:t>Establishment of the Synthetic </a:t>
            </a:r>
            <a:r>
              <a:rPr lang="en-US" altLang="ja-JP" sz="1600" b="1" dirty="0"/>
              <a:t>M</a:t>
            </a:r>
            <a:r>
              <a:rPr lang="en-US" altLang="ja-JP" sz="1600" b="1" dirty="0" smtClean="0"/>
              <a:t>ethodology for the Construction of a Nanoscale </a:t>
            </a:r>
            <a:r>
              <a:rPr lang="en-US" altLang="ja-JP" sz="1600" b="1" dirty="0"/>
              <a:t>A</a:t>
            </a:r>
            <a:r>
              <a:rPr lang="en-US" altLang="ja-JP" sz="1600" b="1" dirty="0" smtClean="0"/>
              <a:t>rray of </a:t>
            </a:r>
            <a:r>
              <a:rPr lang="en-US" altLang="ja-JP" sz="1600" b="1" dirty="0" err="1"/>
              <a:t>D</a:t>
            </a:r>
            <a:r>
              <a:rPr lang="en-US" altLang="ja-JP" sz="1600" b="1" dirty="0" err="1" smtClean="0"/>
              <a:t>enderimers</a:t>
            </a:r>
            <a:endParaRPr lang="ja-JP" altLang="en-US" sz="1600" b="1" dirty="0"/>
          </a:p>
        </p:txBody>
      </p:sp>
      <p:sp>
        <p:nvSpPr>
          <p:cNvPr id="10" name="テキスト ボックス 9"/>
          <p:cNvSpPr txBox="1"/>
          <p:nvPr/>
        </p:nvSpPr>
        <p:spPr>
          <a:xfrm>
            <a:off x="9906" y="20206"/>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err="1">
                <a:ln/>
                <a:solidFill>
                  <a:schemeClr val="accent3"/>
                </a:solidFill>
                <a:latin typeface="Arial" panose="020B0604020202020204" pitchFamily="34" charset="0"/>
                <a:cs typeface="Arial" panose="020B0604020202020204" pitchFamily="34" charset="0"/>
              </a:rPr>
              <a:t>Dendrimers</a:t>
            </a:r>
            <a:r>
              <a:rPr lang="en-US" altLang="ja-JP" sz="2800" b="1" dirty="0">
                <a:ln/>
                <a:solidFill>
                  <a:schemeClr val="accent3"/>
                </a:solidFill>
                <a:latin typeface="Arial" panose="020B0604020202020204" pitchFamily="34" charset="0"/>
                <a:cs typeface="Arial" panose="020B0604020202020204" pitchFamily="34" charset="0"/>
              </a:rPr>
              <a:t> with Conjugated Backbones</a:t>
            </a:r>
            <a:endParaRPr lang="ja-JP" altLang="en-US" sz="2800" b="1" dirty="0">
              <a:ln/>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14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9334" y="1071024"/>
            <a:ext cx="8802044" cy="1354662"/>
          </a:xfrm>
          <a:prstGeom prst="rect">
            <a:avLst/>
          </a:prstGeom>
          <a:gradFill flip="none" rotWithShape="1">
            <a:gsLst>
              <a:gs pos="100000">
                <a:schemeClr val="accent3">
                  <a:lumMod val="60000"/>
                  <a:lumOff val="40000"/>
                </a:schemeClr>
              </a:gs>
              <a:gs pos="52000">
                <a:schemeClr val="accent3">
                  <a:lumMod val="40000"/>
                  <a:lumOff val="60000"/>
                </a:schemeClr>
              </a:gs>
              <a:gs pos="0">
                <a:schemeClr val="tx1"/>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104" y="1356920"/>
            <a:ext cx="1896535" cy="68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999" y="1185177"/>
            <a:ext cx="1377741" cy="1126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310"/>
          <a:stretch/>
        </p:blipFill>
        <p:spPr bwMode="auto">
          <a:xfrm>
            <a:off x="2626717" y="1356920"/>
            <a:ext cx="997309" cy="62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7168" y="1549618"/>
            <a:ext cx="1033206" cy="33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6"/>
          <p:cNvSpPr>
            <a:spLocks noChangeAspect="1" noChangeArrowheads="1"/>
          </p:cNvSpPr>
          <p:nvPr/>
        </p:nvSpPr>
        <p:spPr bwMode="auto">
          <a:xfrm rot="2700000">
            <a:off x="373265" y="2723786"/>
            <a:ext cx="1940579" cy="1970933"/>
          </a:xfrm>
          <a:prstGeom prst="ellipse">
            <a:avLst/>
          </a:prstGeom>
          <a:solidFill>
            <a:schemeClr val="accent2">
              <a:lumMod val="60000"/>
              <a:lumOff val="40000"/>
            </a:schemeClr>
          </a:solidFill>
          <a:ln>
            <a:noFill/>
          </a:ln>
          <a:effectLst/>
          <a:extLst/>
        </p:spPr>
        <p:txBody>
          <a:bodyPr wrap="none" anchor="ctr"/>
          <a:lstStyle/>
          <a:p>
            <a:endParaRPr lang="ja-JP" altLang="en-US"/>
          </a:p>
        </p:txBody>
      </p:sp>
      <p:grpSp>
        <p:nvGrpSpPr>
          <p:cNvPr id="2" name="グループ化 1"/>
          <p:cNvGrpSpPr>
            <a:grpSpLocks noChangeAspect="1"/>
          </p:cNvGrpSpPr>
          <p:nvPr/>
        </p:nvGrpSpPr>
        <p:grpSpPr>
          <a:xfrm>
            <a:off x="259636" y="2636914"/>
            <a:ext cx="2296140" cy="2132088"/>
            <a:chOff x="107504" y="2636912"/>
            <a:chExt cx="2416990" cy="2244303"/>
          </a:xfrm>
        </p:grpSpPr>
        <p:sp>
          <p:nvSpPr>
            <p:cNvPr id="25" name="Rectangle 7"/>
            <p:cNvSpPr>
              <a:spLocks noChangeArrowheads="1"/>
            </p:cNvSpPr>
            <p:nvPr/>
          </p:nvSpPr>
          <p:spPr bwMode="auto">
            <a:xfrm rot="2700000">
              <a:off x="1553995" y="3107483"/>
              <a:ext cx="198000" cy="56760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Rectangle 8"/>
            <p:cNvSpPr>
              <a:spLocks noChangeArrowheads="1"/>
            </p:cNvSpPr>
            <p:nvPr/>
          </p:nvSpPr>
          <p:spPr bwMode="auto">
            <a:xfrm rot="8100000">
              <a:off x="1496700" y="3674657"/>
              <a:ext cx="198000" cy="7128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Rectangle 16"/>
            <p:cNvSpPr>
              <a:spLocks noChangeArrowheads="1"/>
            </p:cNvSpPr>
            <p:nvPr/>
          </p:nvSpPr>
          <p:spPr bwMode="auto">
            <a:xfrm rot="8100000">
              <a:off x="865977" y="3094642"/>
              <a:ext cx="198000" cy="6336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Rectangle 9"/>
            <p:cNvSpPr>
              <a:spLocks noChangeArrowheads="1"/>
            </p:cNvSpPr>
            <p:nvPr/>
          </p:nvSpPr>
          <p:spPr bwMode="auto">
            <a:xfrm rot="2700000">
              <a:off x="857930" y="3734933"/>
              <a:ext cx="198000" cy="70016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Oval 10"/>
            <p:cNvSpPr>
              <a:spLocks noChangeArrowheads="1"/>
            </p:cNvSpPr>
            <p:nvPr/>
          </p:nvSpPr>
          <p:spPr bwMode="auto">
            <a:xfrm rot="2700000">
              <a:off x="1007178" y="3471435"/>
              <a:ext cx="594000" cy="594000"/>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Rectangle 11"/>
            <p:cNvSpPr>
              <a:spLocks noChangeAspect="1" noChangeArrowheads="1"/>
            </p:cNvSpPr>
            <p:nvPr/>
          </p:nvSpPr>
          <p:spPr bwMode="auto">
            <a:xfrm rot="2700000">
              <a:off x="1812973" y="2932938"/>
              <a:ext cx="346027" cy="327813"/>
            </a:xfrm>
            <a:prstGeom prst="rect">
              <a:avLst/>
            </a:prstGeom>
            <a:solidFill>
              <a:schemeClr val="accent1">
                <a:lumMod val="75000"/>
              </a:schemeClr>
            </a:solidFill>
            <a:ln>
              <a:noFill/>
            </a:ln>
            <a:effectLst/>
            <a:extLst/>
          </p:spPr>
          <p:txBody>
            <a:bodyPr wrap="none" anchor="ctr"/>
            <a:lstStyle/>
            <a:p>
              <a:endParaRPr lang="ja-JP" altLang="en-US"/>
            </a:p>
          </p:txBody>
        </p:sp>
        <p:sp>
          <p:nvSpPr>
            <p:cNvPr id="30" name="Rectangle 13"/>
            <p:cNvSpPr>
              <a:spLocks noChangeAspect="1" noChangeArrowheads="1"/>
            </p:cNvSpPr>
            <p:nvPr/>
          </p:nvSpPr>
          <p:spPr bwMode="auto">
            <a:xfrm rot="2700000">
              <a:off x="1764336" y="4252907"/>
              <a:ext cx="346027" cy="327813"/>
            </a:xfrm>
            <a:prstGeom prst="rect">
              <a:avLst/>
            </a:prstGeom>
            <a:solidFill>
              <a:schemeClr val="accent1">
                <a:lumMod val="75000"/>
              </a:schemeClr>
            </a:solidFill>
            <a:ln>
              <a:noFill/>
            </a:ln>
            <a:effectLst/>
            <a:extLst/>
          </p:spPr>
          <p:txBody>
            <a:bodyPr wrap="none" anchor="ctr"/>
            <a:lstStyle/>
            <a:p>
              <a:endParaRPr lang="ja-JP" altLang="en-US"/>
            </a:p>
          </p:txBody>
        </p:sp>
        <p:sp>
          <p:nvSpPr>
            <p:cNvPr id="31" name="Rectangle 14"/>
            <p:cNvSpPr>
              <a:spLocks noChangeAspect="1" noChangeArrowheads="1"/>
            </p:cNvSpPr>
            <p:nvPr/>
          </p:nvSpPr>
          <p:spPr bwMode="auto">
            <a:xfrm rot="2700000">
              <a:off x="447018" y="4227361"/>
              <a:ext cx="345014" cy="328826"/>
            </a:xfrm>
            <a:prstGeom prst="rect">
              <a:avLst/>
            </a:prstGeom>
            <a:solidFill>
              <a:schemeClr val="accent1">
                <a:lumMod val="75000"/>
              </a:schemeClr>
            </a:solidFill>
            <a:ln>
              <a:noFill/>
            </a:ln>
            <a:effectLst/>
            <a:extLst/>
          </p:spPr>
          <p:txBody>
            <a:bodyPr wrap="none" anchor="ctr"/>
            <a:lstStyle/>
            <a:p>
              <a:endParaRPr lang="ja-JP" altLang="en-US"/>
            </a:p>
          </p:txBody>
        </p:sp>
        <p:sp>
          <p:nvSpPr>
            <p:cNvPr id="32" name="Rectangle 15"/>
            <p:cNvSpPr>
              <a:spLocks noChangeAspect="1" noChangeArrowheads="1"/>
            </p:cNvSpPr>
            <p:nvPr/>
          </p:nvSpPr>
          <p:spPr bwMode="auto">
            <a:xfrm rot="2700000">
              <a:off x="495297" y="2907243"/>
              <a:ext cx="345014" cy="329837"/>
            </a:xfrm>
            <a:prstGeom prst="rect">
              <a:avLst/>
            </a:prstGeom>
            <a:solidFill>
              <a:schemeClr val="accent1">
                <a:lumMod val="75000"/>
              </a:schemeClr>
            </a:solidFill>
            <a:ln>
              <a:noFill/>
            </a:ln>
            <a:effectLst/>
            <a:extLst/>
          </p:spPr>
          <p:txBody>
            <a:bodyPr wrap="none" anchor="ctr"/>
            <a:lstStyle/>
            <a:p>
              <a:endParaRPr lang="ja-JP" altLang="en-US"/>
            </a:p>
          </p:txBody>
        </p:sp>
        <p:graphicFrame>
          <p:nvGraphicFramePr>
            <p:cNvPr id="34" name="Object 78"/>
            <p:cNvGraphicFramePr>
              <a:graphicFrameLocks noChangeAspect="1"/>
            </p:cNvGraphicFramePr>
            <p:nvPr>
              <p:extLst>
                <p:ext uri="{D42A27DB-BD31-4B8C-83A1-F6EECF244321}">
                  <p14:modId xmlns:p14="http://schemas.microsoft.com/office/powerpoint/2010/main" val="553020780"/>
                </p:ext>
              </p:extLst>
            </p:nvPr>
          </p:nvGraphicFramePr>
          <p:xfrm>
            <a:off x="107504" y="2636912"/>
            <a:ext cx="2416990" cy="2244303"/>
          </p:xfrm>
          <a:graphic>
            <a:graphicData uri="http://schemas.openxmlformats.org/presentationml/2006/ole">
              <mc:AlternateContent xmlns:mc="http://schemas.openxmlformats.org/markup-compatibility/2006">
                <mc:Choice xmlns:v="urn:schemas-microsoft-com:vml" Requires="v">
                  <p:oleObj spid="_x0000_s24638" name="CS ChemDraw Drawing" r:id="rId7" imgW="6377569" imgH="5921910" progId="ChemDraw.Document.6.0">
                    <p:embed/>
                  </p:oleObj>
                </mc:Choice>
                <mc:Fallback>
                  <p:oleObj name="CS ChemDraw Drawing" r:id="rId7" imgW="6377569" imgH="5921910" progId="ChemDraw.Document.6.0">
                    <p:embed/>
                    <p:pic>
                      <p:nvPicPr>
                        <p:cNvPr id="0" name=""/>
                        <p:cNvPicPr>
                          <a:picLocks noChangeAspect="1" noChangeArrowheads="1"/>
                        </p:cNvPicPr>
                        <p:nvPr/>
                      </p:nvPicPr>
                      <p:blipFill>
                        <a:blip r:embed="rId8"/>
                        <a:srcRect/>
                        <a:stretch>
                          <a:fillRect/>
                        </a:stretch>
                      </p:blipFill>
                      <p:spPr bwMode="auto">
                        <a:xfrm>
                          <a:off x="107504" y="2636912"/>
                          <a:ext cx="2416990" cy="2244303"/>
                        </a:xfrm>
                        <a:prstGeom prst="rect">
                          <a:avLst/>
                        </a:prstGeom>
                        <a:noFill/>
                        <a:ln>
                          <a:noFill/>
                        </a:ln>
                        <a:effectLst/>
                        <a:extLst/>
                      </p:spPr>
                    </p:pic>
                  </p:oleObj>
                </mc:Fallback>
              </mc:AlternateContent>
            </a:graphicData>
          </a:graphic>
        </p:graphicFrame>
      </p:grpSp>
      <p:sp>
        <p:nvSpPr>
          <p:cNvPr id="23" name="Text Box 89"/>
          <p:cNvSpPr txBox="1">
            <a:spLocks noChangeArrowheads="1"/>
          </p:cNvSpPr>
          <p:nvPr/>
        </p:nvSpPr>
        <p:spPr bwMode="auto">
          <a:xfrm>
            <a:off x="478801" y="4825374"/>
            <a:ext cx="2295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A</a:t>
            </a:r>
            <a:r>
              <a:rPr lang="en-US" altLang="ja-JP" sz="1400" b="1" spc="50" baseline="-2500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4</a:t>
            </a: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-type </a:t>
            </a:r>
            <a:r>
              <a:rPr lang="en-US" altLang="ja-JP" sz="1400" b="1" spc="50" dirty="0" err="1">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D</a:t>
            </a:r>
            <a:r>
              <a:rPr lang="en-US" altLang="ja-JP" sz="1400" b="1" spc="50" dirty="0" err="1"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endrimer</a:t>
            </a:r>
            <a:endParaRPr lang="ja-JP" altLang="en-US" sz="14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endParaRPr>
          </a:p>
        </p:txBody>
      </p:sp>
      <p:sp>
        <p:nvSpPr>
          <p:cNvPr id="35" name="Oval 6"/>
          <p:cNvSpPr>
            <a:spLocks noChangeAspect="1" noChangeArrowheads="1"/>
          </p:cNvSpPr>
          <p:nvPr/>
        </p:nvSpPr>
        <p:spPr bwMode="auto">
          <a:xfrm rot="2700000">
            <a:off x="2730087" y="2744606"/>
            <a:ext cx="2056310" cy="2055646"/>
          </a:xfrm>
          <a:prstGeom prst="ellipse">
            <a:avLst/>
          </a:prstGeom>
          <a:solidFill>
            <a:schemeClr val="accent6">
              <a:lumMod val="40000"/>
              <a:lumOff val="60000"/>
            </a:schemeClr>
          </a:solidFill>
          <a:ln>
            <a:noFill/>
          </a:ln>
          <a:effectLst/>
          <a:extLst/>
        </p:spPr>
        <p:txBody>
          <a:bodyPr wrap="none" anchor="ctr"/>
          <a:lstStyle/>
          <a:p>
            <a:endParaRPr lang="ja-JP" altLang="en-US"/>
          </a:p>
        </p:txBody>
      </p:sp>
      <p:sp>
        <p:nvSpPr>
          <p:cNvPr id="44" name="Oval 30"/>
          <p:cNvSpPr>
            <a:spLocks noChangeAspect="1" noChangeArrowheads="1"/>
          </p:cNvSpPr>
          <p:nvPr/>
        </p:nvSpPr>
        <p:spPr bwMode="auto">
          <a:xfrm rot="2700000">
            <a:off x="6701235" y="3435460"/>
            <a:ext cx="1195594" cy="1178672"/>
          </a:xfrm>
          <a:prstGeom prst="ellipse">
            <a:avLst/>
          </a:prstGeom>
          <a:solidFill>
            <a:schemeClr val="accent2">
              <a:lumMod val="60000"/>
              <a:lumOff val="40000"/>
            </a:schemeClr>
          </a:solidFill>
          <a:ln>
            <a:noFill/>
          </a:ln>
          <a:effectLst/>
          <a:extLst/>
        </p:spPr>
        <p:txBody>
          <a:bodyPr rot="10800000" vert="eaVert" wrap="none" anchor="ctr"/>
          <a:lstStyle/>
          <a:p>
            <a:endParaRPr lang="ja-JP" altLang="en-US"/>
          </a:p>
        </p:txBody>
      </p:sp>
      <p:sp>
        <p:nvSpPr>
          <p:cNvPr id="46" name="Oval 6"/>
          <p:cNvSpPr>
            <a:spLocks noChangeAspect="1" noChangeArrowheads="1"/>
          </p:cNvSpPr>
          <p:nvPr/>
        </p:nvSpPr>
        <p:spPr bwMode="auto">
          <a:xfrm rot="2700000" flipH="1" flipV="1">
            <a:off x="5867452" y="4264863"/>
            <a:ext cx="1198189" cy="1178672"/>
          </a:xfrm>
          <a:prstGeom prst="ellipse">
            <a:avLst/>
          </a:prstGeom>
          <a:solidFill>
            <a:schemeClr val="accent6">
              <a:lumMod val="40000"/>
              <a:lumOff val="60000"/>
            </a:schemeClr>
          </a:solidFill>
          <a:ln>
            <a:noFill/>
          </a:ln>
          <a:effectLst/>
          <a:extLst/>
        </p:spPr>
        <p:txBody>
          <a:bodyPr vert="eaVert" wrap="none" anchor="ctr"/>
          <a:lstStyle/>
          <a:p>
            <a:endParaRPr lang="ja-JP" altLang="en-US"/>
          </a:p>
        </p:txBody>
      </p:sp>
      <p:sp>
        <p:nvSpPr>
          <p:cNvPr id="47" name="Oval 6"/>
          <p:cNvSpPr>
            <a:spLocks noChangeAspect="1" noChangeArrowheads="1"/>
          </p:cNvSpPr>
          <p:nvPr/>
        </p:nvSpPr>
        <p:spPr bwMode="auto">
          <a:xfrm rot="18900000" flipV="1">
            <a:off x="7528957" y="4260529"/>
            <a:ext cx="1198189" cy="1178672"/>
          </a:xfrm>
          <a:prstGeom prst="ellipse">
            <a:avLst/>
          </a:prstGeom>
          <a:solidFill>
            <a:schemeClr val="accent6">
              <a:lumMod val="40000"/>
              <a:lumOff val="60000"/>
            </a:schemeClr>
          </a:solidFill>
          <a:ln>
            <a:noFill/>
          </a:ln>
          <a:effectLst/>
          <a:extLst/>
        </p:spPr>
        <p:txBody>
          <a:bodyPr rot="10800000" vert="eaVert" wrap="none" anchor="ctr"/>
          <a:lstStyle/>
          <a:p>
            <a:endParaRPr lang="ja-JP" altLang="en-US"/>
          </a:p>
        </p:txBody>
      </p:sp>
      <p:sp>
        <p:nvSpPr>
          <p:cNvPr id="48" name="Oval 6"/>
          <p:cNvSpPr>
            <a:spLocks noChangeAspect="1" noChangeArrowheads="1"/>
          </p:cNvSpPr>
          <p:nvPr/>
        </p:nvSpPr>
        <p:spPr bwMode="auto">
          <a:xfrm rot="18900000" flipH="1">
            <a:off x="7511482" y="2604673"/>
            <a:ext cx="1198190" cy="1178672"/>
          </a:xfrm>
          <a:prstGeom prst="ellipse">
            <a:avLst/>
          </a:prstGeom>
          <a:solidFill>
            <a:schemeClr val="accent6">
              <a:lumMod val="40000"/>
              <a:lumOff val="60000"/>
            </a:schemeClr>
          </a:solidFill>
          <a:ln>
            <a:noFill/>
          </a:ln>
          <a:effectLst/>
          <a:extLst/>
        </p:spPr>
        <p:txBody>
          <a:bodyPr vert="eaVert" wrap="none" anchor="ctr"/>
          <a:lstStyle/>
          <a:p>
            <a:endParaRPr lang="ja-JP" altLang="en-US"/>
          </a:p>
        </p:txBody>
      </p:sp>
      <p:sp>
        <p:nvSpPr>
          <p:cNvPr id="83" name="Rectangle 7"/>
          <p:cNvSpPr>
            <a:spLocks noChangeArrowheads="1"/>
          </p:cNvSpPr>
          <p:nvPr/>
        </p:nvSpPr>
        <p:spPr bwMode="auto">
          <a:xfrm rot="6300000">
            <a:off x="8324682" y="2978161"/>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0" name="Rectangle 7"/>
          <p:cNvSpPr>
            <a:spLocks noChangeArrowheads="1"/>
          </p:cNvSpPr>
          <p:nvPr/>
        </p:nvSpPr>
        <p:spPr bwMode="auto">
          <a:xfrm rot="2700000" flipH="1" flipV="1">
            <a:off x="7235448" y="2832856"/>
            <a:ext cx="140318" cy="240545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5" name="Rectangle 7"/>
          <p:cNvSpPr>
            <a:spLocks noChangeArrowheads="1"/>
          </p:cNvSpPr>
          <p:nvPr/>
        </p:nvSpPr>
        <p:spPr bwMode="auto">
          <a:xfrm rot="10080000" flipH="1">
            <a:off x="8034439" y="2683526"/>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1" name="Oval 6"/>
          <p:cNvSpPr>
            <a:spLocks noChangeAspect="1" noChangeArrowheads="1"/>
          </p:cNvSpPr>
          <p:nvPr/>
        </p:nvSpPr>
        <p:spPr bwMode="auto">
          <a:xfrm rot="2700000">
            <a:off x="5857685" y="2584629"/>
            <a:ext cx="1198189" cy="1178672"/>
          </a:xfrm>
          <a:prstGeom prst="ellipse">
            <a:avLst/>
          </a:prstGeom>
          <a:solidFill>
            <a:schemeClr val="accent6">
              <a:lumMod val="40000"/>
              <a:lumOff val="60000"/>
            </a:schemeClr>
          </a:solidFill>
          <a:ln>
            <a:noFill/>
          </a:ln>
          <a:effectLst/>
          <a:extLst/>
        </p:spPr>
        <p:txBody>
          <a:bodyPr rot="10800000" vert="eaVert" wrap="none" anchor="ctr"/>
          <a:lstStyle/>
          <a:p>
            <a:endParaRPr lang="ja-JP" altLang="en-US"/>
          </a:p>
        </p:txBody>
      </p:sp>
      <p:sp>
        <p:nvSpPr>
          <p:cNvPr id="82" name="Rectangle 7"/>
          <p:cNvSpPr>
            <a:spLocks noChangeArrowheads="1"/>
          </p:cNvSpPr>
          <p:nvPr/>
        </p:nvSpPr>
        <p:spPr bwMode="auto">
          <a:xfrm rot="15300000" flipH="1">
            <a:off x="6203949" y="2971289"/>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7" name="Rectangle 7"/>
          <p:cNvSpPr>
            <a:spLocks noChangeArrowheads="1"/>
          </p:cNvSpPr>
          <p:nvPr/>
        </p:nvSpPr>
        <p:spPr bwMode="auto">
          <a:xfrm rot="10080000" flipH="1">
            <a:off x="6481055" y="4823204"/>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4" name="Rectangle 7"/>
          <p:cNvSpPr>
            <a:spLocks noChangeArrowheads="1"/>
          </p:cNvSpPr>
          <p:nvPr/>
        </p:nvSpPr>
        <p:spPr bwMode="auto">
          <a:xfrm rot="11520000">
            <a:off x="6490581" y="2687043"/>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54" name="Rectangle 7"/>
          <p:cNvSpPr>
            <a:spLocks noChangeArrowheads="1"/>
          </p:cNvSpPr>
          <p:nvPr/>
        </p:nvSpPr>
        <p:spPr bwMode="auto">
          <a:xfrm rot="18900000" flipV="1">
            <a:off x="7254267" y="2802024"/>
            <a:ext cx="140318" cy="244554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6" name="Rectangle 7"/>
          <p:cNvSpPr>
            <a:spLocks noChangeArrowheads="1"/>
          </p:cNvSpPr>
          <p:nvPr/>
        </p:nvSpPr>
        <p:spPr bwMode="auto">
          <a:xfrm rot="11520000">
            <a:off x="8024914" y="4849647"/>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80" name="Rectangle 7"/>
          <p:cNvSpPr>
            <a:spLocks noChangeArrowheads="1"/>
          </p:cNvSpPr>
          <p:nvPr/>
        </p:nvSpPr>
        <p:spPr bwMode="auto">
          <a:xfrm rot="15300000" flipV="1">
            <a:off x="8297314" y="4536470"/>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61" name="Oval 10"/>
          <p:cNvSpPr>
            <a:spLocks noChangeAspect="1" noChangeArrowheads="1"/>
          </p:cNvSpPr>
          <p:nvPr/>
        </p:nvSpPr>
        <p:spPr bwMode="auto">
          <a:xfrm rot="18900000" flipH="1">
            <a:off x="7081060" y="3805993"/>
            <a:ext cx="417526" cy="420954"/>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43" name="Rectangle 175"/>
          <p:cNvSpPr>
            <a:spLocks noChangeArrowheads="1"/>
          </p:cNvSpPr>
          <p:nvPr/>
        </p:nvSpPr>
        <p:spPr bwMode="auto">
          <a:xfrm>
            <a:off x="2805718" y="4825360"/>
            <a:ext cx="2456766" cy="30777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ct val="50000"/>
              </a:spcBef>
              <a:defRPr/>
            </a:pPr>
            <a:r>
              <a:rPr lang="en-US" altLang="ja-JP" sz="1400" b="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AB</a:t>
            </a:r>
            <a:r>
              <a:rPr lang="en-US" altLang="ja-JP" sz="1400" b="1" spc="50" baseline="-2500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2</a:t>
            </a:r>
            <a:r>
              <a:rPr lang="en-US" altLang="ja-JP" sz="1400" b="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-type </a:t>
            </a:r>
            <a:r>
              <a:rPr lang="en-US" altLang="ja-JP" sz="1400" b="1" spc="50" dirty="0" err="1">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D</a:t>
            </a:r>
            <a:r>
              <a:rPr lang="en-US" altLang="ja-JP" sz="1400" b="1" spc="50" dirty="0" err="1"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rPr>
              <a:t>endrimer</a:t>
            </a:r>
            <a:endParaRPr lang="ja-JP" altLang="en-US" sz="14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pitchFamily="34" charset="0"/>
              <a:ea typeface="ＭＳ ゴシック" pitchFamily="49" charset="-128"/>
            </a:endParaRPr>
          </a:p>
        </p:txBody>
      </p:sp>
      <p:sp>
        <p:nvSpPr>
          <p:cNvPr id="45" name="Rectangle 36"/>
          <p:cNvSpPr>
            <a:spLocks noChangeAspect="1" noChangeArrowheads="1"/>
          </p:cNvSpPr>
          <p:nvPr/>
        </p:nvSpPr>
        <p:spPr bwMode="auto">
          <a:xfrm rot="2700000">
            <a:off x="6839484" y="3387954"/>
            <a:ext cx="993408" cy="96352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10800000" vert="eaVert" wrap="none" anchor="ctr"/>
          <a:lstStyle/>
          <a:p>
            <a:endParaRPr lang="ja-JP" altLang="en-US"/>
          </a:p>
        </p:txBody>
      </p:sp>
      <p:sp>
        <p:nvSpPr>
          <p:cNvPr id="64" name="テキスト ボックス 63"/>
          <p:cNvSpPr txBox="1"/>
          <p:nvPr/>
        </p:nvSpPr>
        <p:spPr>
          <a:xfrm>
            <a:off x="-8467" y="1"/>
            <a:ext cx="9180000" cy="1138654"/>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smtClean="0">
                <a:ln/>
                <a:solidFill>
                  <a:schemeClr val="accent3"/>
                </a:solidFill>
                <a:latin typeface="Arial" panose="020B0604020202020204" pitchFamily="34" charset="0"/>
                <a:cs typeface="Arial" panose="020B0604020202020204" pitchFamily="34" charset="0"/>
              </a:rPr>
              <a:t>Methodology for the Construction of Nanoscale Architectures</a:t>
            </a:r>
            <a:endParaRPr lang="ja-JP" altLang="en-US" sz="2800" b="1" dirty="0">
              <a:ln/>
              <a:solidFill>
                <a:schemeClr val="accent3"/>
              </a:solidFill>
              <a:latin typeface="Arial" panose="020B0604020202020204" pitchFamily="34" charset="0"/>
              <a:cs typeface="Arial" panose="020B0604020202020204" pitchFamily="34" charset="0"/>
            </a:endParaRPr>
          </a:p>
        </p:txBody>
      </p:sp>
      <p:sp>
        <p:nvSpPr>
          <p:cNvPr id="3" name="右矢印 2"/>
          <p:cNvSpPr/>
          <p:nvPr/>
        </p:nvSpPr>
        <p:spPr>
          <a:xfrm>
            <a:off x="5141124" y="1477418"/>
            <a:ext cx="1125825" cy="54187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p>
        </p:txBody>
      </p:sp>
      <p:sp>
        <p:nvSpPr>
          <p:cNvPr id="66" name="右矢印 65"/>
          <p:cNvSpPr/>
          <p:nvPr/>
        </p:nvSpPr>
        <p:spPr>
          <a:xfrm>
            <a:off x="5189589" y="3636734"/>
            <a:ext cx="678555" cy="54187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p>
        </p:txBody>
      </p:sp>
      <p:sp>
        <p:nvSpPr>
          <p:cNvPr id="72" name="Text Box 68"/>
          <p:cNvSpPr txBox="1">
            <a:spLocks noChangeArrowheads="1"/>
          </p:cNvSpPr>
          <p:nvPr/>
        </p:nvSpPr>
        <p:spPr bwMode="auto">
          <a:xfrm>
            <a:off x="162443" y="5229200"/>
            <a:ext cx="880204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lvl1pPr marL="287338" indent="-287338" algn="l">
              <a:defRPr kumimoji="1" sz="2400">
                <a:solidFill>
                  <a:schemeClr val="tx1"/>
                </a:solidFill>
                <a:latin typeface="Times New Roman" pitchFamily="18" charset="0"/>
                <a:ea typeface="ＭＳ Ｐゴシック" pitchFamily="50" charset="-128"/>
              </a:defRPr>
            </a:lvl1pPr>
            <a:lvl2pPr marL="477838" algn="l">
              <a:defRPr kumimoji="1" sz="2400">
                <a:solidFill>
                  <a:schemeClr val="tx1"/>
                </a:solidFill>
                <a:latin typeface="Times New Roman" pitchFamily="18" charset="0"/>
                <a:ea typeface="ＭＳ Ｐゴシック" pitchFamily="50" charset="-128"/>
              </a:defRPr>
            </a:lvl2pPr>
            <a:lvl3pPr algn="l">
              <a:defRPr kumimoji="1" sz="2400">
                <a:solidFill>
                  <a:schemeClr val="tx1"/>
                </a:solidFill>
                <a:latin typeface="Times New Roman" pitchFamily="18" charset="0"/>
                <a:ea typeface="ＭＳ Ｐゴシック" pitchFamily="50" charset="-128"/>
              </a:defRPr>
            </a:lvl3pPr>
            <a:lvl4pPr algn="l">
              <a:defRPr kumimoji="1" sz="2400">
                <a:solidFill>
                  <a:schemeClr val="tx1"/>
                </a:solidFill>
                <a:latin typeface="Times New Roman" pitchFamily="18" charset="0"/>
                <a:ea typeface="ＭＳ Ｐゴシック" pitchFamily="50" charset="-128"/>
              </a:defRPr>
            </a:lvl4pPr>
            <a:lvl5pPr algn="l">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50000"/>
              </a:spcBef>
            </a:pPr>
            <a:r>
              <a:rPr lang="en-US" altLang="ja-JP" sz="1400" b="1" dirty="0">
                <a:ln w="50800"/>
                <a:latin typeface="Arial" panose="020B0604020202020204" pitchFamily="34" charset="0"/>
                <a:ea typeface="ＭＳ 明朝" pitchFamily="17" charset="-128"/>
                <a:cs typeface="Arial" panose="020B0604020202020204" pitchFamily="34" charset="0"/>
              </a:rPr>
              <a:t>Advantages of </a:t>
            </a:r>
            <a:r>
              <a:rPr lang="en-US" altLang="ja-JP" sz="1400" b="1" dirty="0" smtClean="0">
                <a:ln w="50800"/>
                <a:latin typeface="Arial" pitchFamily="34" charset="0"/>
                <a:ea typeface="ＭＳ 明朝" pitchFamily="17" charset="-128"/>
                <a:cs typeface="Arial" panose="020B0604020202020204" pitchFamily="34" charset="0"/>
              </a:rPr>
              <a:t>the </a:t>
            </a:r>
            <a:r>
              <a:rPr lang="en-US" altLang="ja-JP" sz="1400" b="1" dirty="0">
                <a:ln w="50800"/>
                <a:latin typeface="Arial" pitchFamily="34" charset="0"/>
                <a:ea typeface="ＭＳ 明朝" pitchFamily="17" charset="-128"/>
                <a:cs typeface="Arial" panose="020B0604020202020204" pitchFamily="34" charset="0"/>
              </a:rPr>
              <a:t>A</a:t>
            </a:r>
            <a:r>
              <a:rPr lang="en-US" altLang="ja-JP" sz="1400" b="1" dirty="0" smtClean="0">
                <a:ln w="50800"/>
                <a:latin typeface="Arial" pitchFamily="34" charset="0"/>
                <a:ea typeface="ＭＳ 明朝" pitchFamily="17" charset="-128"/>
                <a:cs typeface="Arial" panose="020B0604020202020204" pitchFamily="34" charset="0"/>
              </a:rPr>
              <a:t>ssembling </a:t>
            </a:r>
            <a:r>
              <a:rPr lang="en-US" altLang="ja-JP" sz="1400" b="1" dirty="0">
                <a:ln w="50800"/>
                <a:latin typeface="Arial" pitchFamily="34" charset="0"/>
                <a:ea typeface="ＭＳ 明朝" pitchFamily="17" charset="-128"/>
                <a:cs typeface="Arial" panose="020B0604020202020204" pitchFamily="34" charset="0"/>
              </a:rPr>
              <a:t>M</a:t>
            </a:r>
            <a:r>
              <a:rPr lang="en-US" altLang="ja-JP" sz="1400" b="1" dirty="0" smtClean="0">
                <a:ln w="50800"/>
                <a:latin typeface="Arial" pitchFamily="34" charset="0"/>
                <a:ea typeface="ＭＳ 明朝" pitchFamily="17" charset="-128"/>
                <a:cs typeface="Arial" panose="020B0604020202020204" pitchFamily="34" charset="0"/>
              </a:rPr>
              <a:t>ethod </a:t>
            </a:r>
            <a:endParaRPr lang="en-US" altLang="ja-JP" sz="1400" b="1" dirty="0">
              <a:ln w="50800"/>
              <a:latin typeface="Arial" pitchFamily="34" charset="0"/>
              <a:ea typeface="ＭＳ 明朝" pitchFamily="17" charset="-128"/>
              <a:cs typeface="Arial" panose="020B0604020202020204" pitchFamily="34" charset="0"/>
            </a:endParaRPr>
          </a:p>
          <a:p>
            <a:pPr>
              <a:spcBef>
                <a:spcPct val="50000"/>
              </a:spcBef>
              <a:buFont typeface="Arial" panose="020B0604020202020204" pitchFamily="34" charset="0"/>
              <a:buChar char="•"/>
            </a:pPr>
            <a:r>
              <a:rPr lang="en-US" altLang="ja-JP" sz="1400" b="1" dirty="0" smtClean="0">
                <a:ln w="50800"/>
                <a:latin typeface="Arial" panose="020B0604020202020204" pitchFamily="34" charset="0"/>
                <a:ea typeface="ＭＳ 明朝" pitchFamily="17" charset="-128"/>
                <a:cs typeface="Arial" panose="020B0604020202020204" pitchFamily="34" charset="0"/>
              </a:rPr>
              <a:t>The </a:t>
            </a:r>
            <a:r>
              <a:rPr lang="en-US" altLang="ja-JP" sz="1400" b="1" dirty="0">
                <a:ln w="50800"/>
                <a:latin typeface="Arial" panose="020B0604020202020204" pitchFamily="34" charset="0"/>
                <a:ea typeface="ＭＳ 明朝" pitchFamily="17" charset="-128"/>
                <a:cs typeface="Arial" panose="020B0604020202020204" pitchFamily="34" charset="0"/>
              </a:rPr>
              <a:t>well-defined arrangement of connecting sites and rigidity of conjugated backbones ensure the accurate formation of pre-designed architectures.</a:t>
            </a:r>
          </a:p>
          <a:p>
            <a:pPr>
              <a:spcBef>
                <a:spcPct val="50000"/>
              </a:spcBef>
              <a:buFont typeface="Arial" panose="020B0604020202020204" pitchFamily="34" charset="0"/>
              <a:buChar char="•"/>
            </a:pPr>
            <a:r>
              <a:rPr lang="en-US" altLang="ja-JP" sz="1400" b="1" dirty="0" smtClean="0">
                <a:ln w="50800"/>
                <a:latin typeface="Arial" panose="020B0604020202020204" pitchFamily="34" charset="0"/>
                <a:ea typeface="ＭＳ 明朝" pitchFamily="17" charset="-128"/>
                <a:cs typeface="Arial" panose="020B0604020202020204" pitchFamily="34" charset="0"/>
              </a:rPr>
              <a:t>A </a:t>
            </a:r>
            <a:r>
              <a:rPr lang="en-US" altLang="ja-JP" sz="1400" b="1" dirty="0">
                <a:ln w="50800"/>
                <a:latin typeface="Arial" panose="020B0604020202020204" pitchFamily="34" charset="0"/>
                <a:ea typeface="ＭＳ 明朝" pitchFamily="17" charset="-128"/>
                <a:cs typeface="Arial" panose="020B0604020202020204" pitchFamily="34" charset="0"/>
              </a:rPr>
              <a:t>well-designed and highly organized array of functional units can be prepared using the conjugated backbones as a scaffold. Moreover the interaction among these units is adjustable by structural modification of backbones. </a:t>
            </a:r>
          </a:p>
        </p:txBody>
      </p:sp>
      <p:sp>
        <p:nvSpPr>
          <p:cNvPr id="65" name="Rectangle 7"/>
          <p:cNvSpPr>
            <a:spLocks noChangeArrowheads="1"/>
          </p:cNvSpPr>
          <p:nvPr/>
        </p:nvSpPr>
        <p:spPr bwMode="auto">
          <a:xfrm rot="19800000" flipH="1">
            <a:off x="3368879" y="2909312"/>
            <a:ext cx="192600" cy="93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Rectangle 13"/>
          <p:cNvSpPr>
            <a:spLocks noChangeAspect="1" noChangeArrowheads="1"/>
          </p:cNvSpPr>
          <p:nvPr/>
        </p:nvSpPr>
        <p:spPr bwMode="auto">
          <a:xfrm>
            <a:off x="4682304" y="3574232"/>
            <a:ext cx="355713" cy="382999"/>
          </a:xfrm>
          <a:prstGeom prst="rect">
            <a:avLst/>
          </a:prstGeom>
          <a:solidFill>
            <a:srgbClr val="FF9999"/>
          </a:solidFill>
          <a:ln>
            <a:noFill/>
          </a:ln>
          <a:effectLst/>
          <a:extLst/>
        </p:spPr>
        <p:txBody>
          <a:bodyPr wrap="none" anchor="ctr"/>
          <a:lstStyle/>
          <a:p>
            <a:endParaRPr lang="ja-JP" altLang="en-US"/>
          </a:p>
        </p:txBody>
      </p:sp>
      <p:sp>
        <p:nvSpPr>
          <p:cNvPr id="81" name="Rectangle 7"/>
          <p:cNvSpPr>
            <a:spLocks noChangeArrowheads="1"/>
          </p:cNvSpPr>
          <p:nvPr/>
        </p:nvSpPr>
        <p:spPr bwMode="auto">
          <a:xfrm rot="6300000" flipH="1" flipV="1">
            <a:off x="6203949" y="4531241"/>
            <a:ext cx="126000" cy="54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67" name="Rectangle 7"/>
          <p:cNvSpPr>
            <a:spLocks noChangeArrowheads="1"/>
          </p:cNvSpPr>
          <p:nvPr/>
        </p:nvSpPr>
        <p:spPr bwMode="auto">
          <a:xfrm rot="1800000" flipH="1" flipV="1">
            <a:off x="3382037" y="3731399"/>
            <a:ext cx="192600" cy="86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Rectangle 7"/>
          <p:cNvSpPr>
            <a:spLocks noChangeArrowheads="1"/>
          </p:cNvSpPr>
          <p:nvPr/>
        </p:nvSpPr>
        <p:spPr bwMode="auto">
          <a:xfrm rot="5400000">
            <a:off x="4082123" y="3237615"/>
            <a:ext cx="192600" cy="104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3410448355"/>
              </p:ext>
            </p:extLst>
          </p:nvPr>
        </p:nvGraphicFramePr>
        <p:xfrm>
          <a:off x="2680806" y="2767717"/>
          <a:ext cx="2288214" cy="2001436"/>
        </p:xfrm>
        <a:graphic>
          <a:graphicData uri="http://schemas.openxmlformats.org/presentationml/2006/ole">
            <mc:AlternateContent xmlns:mc="http://schemas.openxmlformats.org/markup-compatibility/2006">
              <mc:Choice xmlns:v="urn:schemas-microsoft-com:vml" Requires="v">
                <p:oleObj spid="_x0000_s24639" name="CS ChemDraw Drawing" r:id="rId9" imgW="5627680" imgH="4922370" progId="ChemDraw.Document.6.0">
                  <p:embed/>
                </p:oleObj>
              </mc:Choice>
              <mc:Fallback>
                <p:oleObj name="CS ChemDraw Drawing" r:id="rId9" imgW="5627680" imgH="4922370" progId="ChemDraw.Document.6.0">
                  <p:embed/>
                  <p:pic>
                    <p:nvPicPr>
                      <p:cNvPr id="0" name=""/>
                      <p:cNvPicPr/>
                      <p:nvPr/>
                    </p:nvPicPr>
                    <p:blipFill>
                      <a:blip r:embed="rId10"/>
                      <a:stretch>
                        <a:fillRect/>
                      </a:stretch>
                    </p:blipFill>
                    <p:spPr>
                      <a:xfrm>
                        <a:off x="2680806" y="2767717"/>
                        <a:ext cx="2288214" cy="2001436"/>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3855320103"/>
              </p:ext>
            </p:extLst>
          </p:nvPr>
        </p:nvGraphicFramePr>
        <p:xfrm>
          <a:off x="5939125" y="2679844"/>
          <a:ext cx="2794125" cy="2697889"/>
        </p:xfrm>
        <a:graphic>
          <a:graphicData uri="http://schemas.openxmlformats.org/presentationml/2006/ole">
            <mc:AlternateContent xmlns:mc="http://schemas.openxmlformats.org/markup-compatibility/2006">
              <mc:Choice xmlns:v="urn:schemas-microsoft-com:vml" Requires="v">
                <p:oleObj spid="_x0000_s24640" name="CS ChemDraw Drawing" r:id="rId11" imgW="12700570" imgH="12263130" progId="ChemDraw.Document.6.0">
                  <p:embed/>
                </p:oleObj>
              </mc:Choice>
              <mc:Fallback>
                <p:oleObj name="CS ChemDraw Drawing" r:id="rId11" imgW="12700570" imgH="12263130" progId="ChemDraw.Document.6.0">
                  <p:embed/>
                  <p:pic>
                    <p:nvPicPr>
                      <p:cNvPr id="0" name=""/>
                      <p:cNvPicPr/>
                      <p:nvPr/>
                    </p:nvPicPr>
                    <p:blipFill>
                      <a:blip r:embed="rId12"/>
                      <a:stretch>
                        <a:fillRect/>
                      </a:stretch>
                    </p:blipFill>
                    <p:spPr>
                      <a:xfrm>
                        <a:off x="5939125" y="2679844"/>
                        <a:ext cx="2794125" cy="2697889"/>
                      </a:xfrm>
                      <a:prstGeom prst="rect">
                        <a:avLst/>
                      </a:prstGeom>
                    </p:spPr>
                  </p:pic>
                </p:oleObj>
              </mc:Fallback>
            </mc:AlternateContent>
          </a:graphicData>
        </a:graphic>
      </p:graphicFrame>
    </p:spTree>
    <p:extLst>
      <p:ext uri="{BB962C8B-B14F-4D97-AF65-F5344CB8AC3E}">
        <p14:creationId xmlns:p14="http://schemas.microsoft.com/office/powerpoint/2010/main" val="4291748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261" y="1667709"/>
            <a:ext cx="3235711" cy="2027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114" y="4005064"/>
            <a:ext cx="3261431"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5" name="Text Box 21"/>
          <p:cNvSpPr txBox="1">
            <a:spLocks noChangeArrowheads="1"/>
          </p:cNvSpPr>
          <p:nvPr/>
        </p:nvSpPr>
        <p:spPr bwMode="auto">
          <a:xfrm>
            <a:off x="92460" y="42723"/>
            <a:ext cx="9001000"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pPr>
            <a:r>
              <a:rPr lang="en-US" altLang="ja-JP" sz="2800" b="1" dirty="0" smtClean="0">
                <a:ln/>
                <a:solidFill>
                  <a:schemeClr val="accent3"/>
                </a:solidFill>
                <a:latin typeface="Arial" pitchFamily="34" charset="0"/>
              </a:rPr>
              <a:t>Top-down and Bottom-up </a:t>
            </a:r>
            <a:r>
              <a:rPr lang="en-US" altLang="ja-JP" sz="2800" b="1" dirty="0">
                <a:ln/>
                <a:solidFill>
                  <a:schemeClr val="accent3"/>
                </a:solidFill>
                <a:latin typeface="Arial" pitchFamily="34" charset="0"/>
              </a:rPr>
              <a:t>Approach </a:t>
            </a:r>
            <a:r>
              <a:rPr lang="en-US" altLang="ja-JP" sz="2800" b="1" dirty="0" smtClean="0">
                <a:ln/>
                <a:solidFill>
                  <a:schemeClr val="accent3"/>
                </a:solidFill>
                <a:latin typeface="Arial" pitchFamily="34" charset="0"/>
              </a:rPr>
              <a:t>to</a:t>
            </a:r>
            <a:br>
              <a:rPr lang="en-US" altLang="ja-JP" sz="2800" b="1" dirty="0" smtClean="0">
                <a:ln/>
                <a:solidFill>
                  <a:schemeClr val="accent3"/>
                </a:solidFill>
                <a:latin typeface="Arial" pitchFamily="34" charset="0"/>
              </a:rPr>
            </a:br>
            <a:r>
              <a:rPr lang="en-US" altLang="ja-JP" sz="2800" b="1" dirty="0" smtClean="0">
                <a:ln/>
                <a:solidFill>
                  <a:schemeClr val="accent3"/>
                </a:solidFill>
                <a:latin typeface="Arial" pitchFamily="34" charset="0"/>
              </a:rPr>
              <a:t> </a:t>
            </a:r>
            <a:r>
              <a:rPr lang="en-US" altLang="ja-JP" sz="2800" b="1" dirty="0" err="1">
                <a:ln/>
                <a:solidFill>
                  <a:schemeClr val="accent3"/>
                </a:solidFill>
                <a:latin typeface="Arial" pitchFamily="34" charset="0"/>
              </a:rPr>
              <a:t>Nano</a:t>
            </a:r>
            <a:r>
              <a:rPr lang="en-US" altLang="ja-JP" sz="2800" b="1" dirty="0">
                <a:ln/>
                <a:solidFill>
                  <a:schemeClr val="accent3"/>
                </a:solidFill>
                <a:latin typeface="Arial" pitchFamily="34" charset="0"/>
              </a:rPr>
              <a:t>-scale </a:t>
            </a:r>
            <a:r>
              <a:rPr lang="en-US" altLang="ja-JP" sz="2800" b="1" dirty="0" smtClean="0">
                <a:ln/>
                <a:solidFill>
                  <a:schemeClr val="accent3"/>
                </a:solidFill>
                <a:latin typeface="Arial" pitchFamily="34" charset="0"/>
              </a:rPr>
              <a:t>Architectures</a:t>
            </a:r>
            <a:endParaRPr lang="en-US" altLang="ja-JP" sz="2800" b="1" dirty="0">
              <a:ln/>
              <a:solidFill>
                <a:schemeClr val="accent3"/>
              </a:solidFill>
              <a:latin typeface="Arial" pitchFamily="34" charset="0"/>
            </a:endParaRPr>
          </a:p>
        </p:txBody>
      </p:sp>
      <p:sp>
        <p:nvSpPr>
          <p:cNvPr id="6" name="正方形/長方形 5"/>
          <p:cNvSpPr/>
          <p:nvPr/>
        </p:nvSpPr>
        <p:spPr>
          <a:xfrm>
            <a:off x="918850" y="1298377"/>
            <a:ext cx="165724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rPr>
              <a:t>Moore’s </a:t>
            </a: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Low</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043262"/>
            <a:ext cx="4335167" cy="332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4989062" y="4732086"/>
            <a:ext cx="1080120" cy="276999"/>
          </a:xfrm>
          <a:prstGeom prst="rect">
            <a:avLst/>
          </a:prstGeom>
          <a:solidFill>
            <a:schemeClr val="bg1"/>
          </a:solidFill>
        </p:spPr>
        <p:txBody>
          <a:bodyPr wrap="square">
            <a:spAutoFit/>
          </a:bodyPr>
          <a:lstStyle/>
          <a:p>
            <a:pPr algn="ctr"/>
            <a:r>
              <a:rPr lang="en-US" altLang="ja-JP" sz="1200" b="1" dirty="0" smtClean="0">
                <a:latin typeface="Arial" panose="020B0604020202020204" pitchFamily="34" charset="0"/>
                <a:cs typeface="Arial" panose="020B0604020202020204" pitchFamily="34" charset="0"/>
              </a:rPr>
              <a:t>7.0 nm</a:t>
            </a:r>
            <a:endParaRPr lang="ja-JP" altLang="en-US" sz="1200" b="1" dirty="0">
              <a:latin typeface="Arial" panose="020B0604020202020204" pitchFamily="34" charset="0"/>
              <a:cs typeface="Arial" panose="020B0604020202020204" pitchFamily="34" charset="0"/>
            </a:endParaRPr>
          </a:p>
        </p:txBody>
      </p:sp>
      <p:sp>
        <p:nvSpPr>
          <p:cNvPr id="10" name="正方形/長方形 9"/>
          <p:cNvSpPr/>
          <p:nvPr/>
        </p:nvSpPr>
        <p:spPr>
          <a:xfrm>
            <a:off x="6708787" y="4869123"/>
            <a:ext cx="1800200" cy="12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81628" y="4718590"/>
            <a:ext cx="792088" cy="276999"/>
          </a:xfrm>
          <a:prstGeom prst="rect">
            <a:avLst/>
          </a:prstGeom>
          <a:solidFill>
            <a:schemeClr val="bg1"/>
          </a:solidFill>
        </p:spPr>
        <p:txBody>
          <a:bodyPr wrap="square">
            <a:spAutoFit/>
          </a:bodyPr>
          <a:lstStyle/>
          <a:p>
            <a:pPr algn="ctr"/>
            <a:r>
              <a:rPr lang="en-US" altLang="ja-JP" sz="1200" b="1" dirty="0" smtClean="0">
                <a:latin typeface="Arial" panose="020B0604020202020204" pitchFamily="34" charset="0"/>
                <a:cs typeface="Arial" panose="020B0604020202020204" pitchFamily="34" charset="0"/>
              </a:rPr>
              <a:t>11.0 nm</a:t>
            </a:r>
            <a:endParaRPr lang="ja-JP" altLang="en-US" sz="1200" b="1" dirty="0">
              <a:latin typeface="Arial" panose="020B0604020202020204" pitchFamily="34" charset="0"/>
              <a:cs typeface="Arial" panose="020B0604020202020204" pitchFamily="34" charset="0"/>
            </a:endParaRPr>
          </a:p>
        </p:txBody>
      </p:sp>
      <p:sp>
        <p:nvSpPr>
          <p:cNvPr id="3" name="正方形/長方形 2"/>
          <p:cNvSpPr/>
          <p:nvPr/>
        </p:nvSpPr>
        <p:spPr>
          <a:xfrm>
            <a:off x="1043608" y="6093296"/>
            <a:ext cx="1713546"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Top-down </a:t>
            </a:r>
            <a:endParaRPr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正方形/長方形 10"/>
          <p:cNvSpPr/>
          <p:nvPr/>
        </p:nvSpPr>
        <p:spPr>
          <a:xfrm>
            <a:off x="5648724" y="5517232"/>
            <a:ext cx="1654620"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Bottom-up</a:t>
            </a:r>
            <a:endParaRPr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46306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96"/>
          <p:cNvSpPr>
            <a:spLocks noChangeAspect="1" noChangeArrowheads="1"/>
          </p:cNvSpPr>
          <p:nvPr/>
        </p:nvSpPr>
        <p:spPr bwMode="auto">
          <a:xfrm rot="2700000">
            <a:off x="1019715" y="2499921"/>
            <a:ext cx="2448000" cy="2450435"/>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rot="10800000" vert="eaVert" wrap="none" anchor="ctr"/>
          <a:lstStyle/>
          <a:p>
            <a:endParaRPr lang="ja-JP" altLang="en-US"/>
          </a:p>
        </p:txBody>
      </p:sp>
      <p:sp>
        <p:nvSpPr>
          <p:cNvPr id="6" name="Rectangle 98"/>
          <p:cNvSpPr>
            <a:spLocks noChangeArrowheads="1"/>
          </p:cNvSpPr>
          <p:nvPr/>
        </p:nvSpPr>
        <p:spPr bwMode="auto">
          <a:xfrm rot="19794434">
            <a:off x="1922546" y="2738971"/>
            <a:ext cx="216000" cy="104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Rectangle 97"/>
          <p:cNvSpPr>
            <a:spLocks noChangeArrowheads="1"/>
          </p:cNvSpPr>
          <p:nvPr/>
        </p:nvSpPr>
        <p:spPr bwMode="auto">
          <a:xfrm rot="1705607">
            <a:off x="1906601" y="3613624"/>
            <a:ext cx="216000" cy="108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Rectangle 98"/>
          <p:cNvSpPr>
            <a:spLocks noChangeArrowheads="1"/>
          </p:cNvSpPr>
          <p:nvPr/>
        </p:nvSpPr>
        <p:spPr bwMode="auto">
          <a:xfrm rot="16200000">
            <a:off x="2711983" y="3068944"/>
            <a:ext cx="216000" cy="129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Rectangle 101"/>
          <p:cNvSpPr>
            <a:spLocks noChangeAspect="1" noChangeArrowheads="1"/>
          </p:cNvSpPr>
          <p:nvPr/>
        </p:nvSpPr>
        <p:spPr bwMode="auto">
          <a:xfrm rot="5367762">
            <a:off x="3504799" y="3444216"/>
            <a:ext cx="334963" cy="545456"/>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113329882"/>
              </p:ext>
            </p:extLst>
          </p:nvPr>
        </p:nvGraphicFramePr>
        <p:xfrm>
          <a:off x="1081323" y="2530886"/>
          <a:ext cx="2728609" cy="2384954"/>
        </p:xfrm>
        <a:graphic>
          <a:graphicData uri="http://schemas.openxmlformats.org/presentationml/2006/ole">
            <mc:AlternateContent xmlns:mc="http://schemas.openxmlformats.org/markup-compatibility/2006">
              <mc:Choice xmlns:v="urn:schemas-microsoft-com:vml" Requires="v">
                <p:oleObj spid="_x0000_s25644" name="CS ChemDraw Drawing" r:id="rId3" imgW="5629300" imgH="4922370" progId="ChemDraw.Document.6.0">
                  <p:embed/>
                </p:oleObj>
              </mc:Choice>
              <mc:Fallback>
                <p:oleObj name="CS ChemDraw Drawing" r:id="rId3" imgW="5629300" imgH="4922370" progId="ChemDraw.Document.6.0">
                  <p:embed/>
                  <p:pic>
                    <p:nvPicPr>
                      <p:cNvPr id="0" name=""/>
                      <p:cNvPicPr/>
                      <p:nvPr/>
                    </p:nvPicPr>
                    <p:blipFill>
                      <a:blip r:embed="rId4"/>
                      <a:stretch>
                        <a:fillRect/>
                      </a:stretch>
                    </p:blipFill>
                    <p:spPr>
                      <a:xfrm>
                        <a:off x="1081323" y="2530886"/>
                        <a:ext cx="2728609" cy="2384954"/>
                      </a:xfrm>
                      <a:prstGeom prst="rect">
                        <a:avLst/>
                      </a:prstGeom>
                    </p:spPr>
                  </p:pic>
                </p:oleObj>
              </mc:Fallback>
            </mc:AlternateContent>
          </a:graphicData>
        </a:graphic>
      </p:graphicFrame>
      <p:sp>
        <p:nvSpPr>
          <p:cNvPr id="24" name="Text Box 122"/>
          <p:cNvSpPr txBox="1">
            <a:spLocks noChangeArrowheads="1"/>
          </p:cNvSpPr>
          <p:nvPr/>
        </p:nvSpPr>
        <p:spPr bwMode="auto">
          <a:xfrm>
            <a:off x="266906" y="5195807"/>
            <a:ext cx="4199466" cy="646331"/>
          </a:xfrm>
          <a:prstGeom prst="rect">
            <a:avLst/>
          </a:prstGeom>
          <a:noFill/>
          <a:ln w="19050">
            <a:noFill/>
          </a:ln>
          <a:effectLs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AB</a:t>
            </a:r>
            <a:r>
              <a:rPr lang="en-US" altLang="ja-JP"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2</a:t>
            </a: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-type </a:t>
            </a:r>
            <a:r>
              <a:rPr lang="en-US" altLang="ja-JP"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D</a:t>
            </a:r>
            <a:r>
              <a:rPr lang="en-US" altLang="ja-JP"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endrimer</a:t>
            </a: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a:t>
            </a:r>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with </a:t>
            </a:r>
            <a:b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br>
            <a:r>
              <a:rPr lang="en-US" altLang="ja-JP"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Necked</a:t>
            </a: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a:t>
            </a:r>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Coupler</a:t>
            </a: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t>
            </a:r>
            <a:endParaRPr lang="ja-JP" altLang="en-US"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25" name="正方形/長方形 24"/>
          <p:cNvSpPr/>
          <p:nvPr/>
        </p:nvSpPr>
        <p:spPr>
          <a:xfrm>
            <a:off x="4788024" y="5195807"/>
            <a:ext cx="3970866" cy="646331"/>
          </a:xfrm>
          <a:prstGeom prst="rect">
            <a:avLst/>
          </a:prstGeom>
          <a:noFill/>
          <a:ln w="28575">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a:t>
            </a:r>
            <a:r>
              <a:rPr lang="en-US" altLang="ja-JP"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4</a:t>
            </a: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-type </a:t>
            </a:r>
            <a:r>
              <a:rPr lang="en-US" altLang="ja-JP"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D</a:t>
            </a:r>
            <a:r>
              <a:rPr lang="en-US" altLang="ja-JP"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endrimer</a:t>
            </a:r>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with</a:t>
            </a:r>
            <a:endParaRPr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endParaRPr>
          </a:p>
          <a:p>
            <a:pPr lvl="0" algn="ctr"/>
            <a:r>
              <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Buried </a:t>
            </a:r>
            <a:r>
              <a:rPr lang="en-US" altLang="ja-JP"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Coupler</a:t>
            </a:r>
            <a:endParaRPr lang="ja-JP" alt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10" name="Oval 6"/>
          <p:cNvSpPr>
            <a:spLocks noChangeAspect="1" noChangeArrowheads="1"/>
          </p:cNvSpPr>
          <p:nvPr/>
        </p:nvSpPr>
        <p:spPr bwMode="auto">
          <a:xfrm rot="2700000">
            <a:off x="5123168" y="2049915"/>
            <a:ext cx="3023533" cy="3024000"/>
          </a:xfrm>
          <a:prstGeom prst="ellipse">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rot="10800000" vert="eaVert" wrap="none" anchor="ctr"/>
          <a:lstStyle/>
          <a:p>
            <a:endParaRPr lang="ja-JP" altLang="en-US"/>
          </a:p>
        </p:txBody>
      </p:sp>
      <p:sp>
        <p:nvSpPr>
          <p:cNvPr id="11" name="Rectangle 7"/>
          <p:cNvSpPr>
            <a:spLocks noChangeArrowheads="1"/>
          </p:cNvSpPr>
          <p:nvPr/>
        </p:nvSpPr>
        <p:spPr bwMode="auto">
          <a:xfrm rot="2700000">
            <a:off x="6491869" y="2402756"/>
            <a:ext cx="216000" cy="2447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2" name="Rectangle 8"/>
          <p:cNvSpPr>
            <a:spLocks noChangeAspect="1" noChangeArrowheads="1"/>
          </p:cNvSpPr>
          <p:nvPr/>
        </p:nvSpPr>
        <p:spPr bwMode="auto">
          <a:xfrm rot="8100000">
            <a:off x="6549869" y="2354468"/>
            <a:ext cx="216000" cy="238488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5" name="Rectangle 11"/>
          <p:cNvSpPr>
            <a:spLocks noChangeAspect="1" noChangeArrowheads="1"/>
          </p:cNvSpPr>
          <p:nvPr/>
        </p:nvSpPr>
        <p:spPr bwMode="auto">
          <a:xfrm rot="2700000">
            <a:off x="7364292" y="2432252"/>
            <a:ext cx="448490" cy="423262"/>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17" name="Rectangle 13"/>
          <p:cNvSpPr>
            <a:spLocks noChangeAspect="1" noChangeArrowheads="1"/>
          </p:cNvSpPr>
          <p:nvPr/>
        </p:nvSpPr>
        <p:spPr bwMode="auto">
          <a:xfrm rot="2700000">
            <a:off x="7348241" y="4297162"/>
            <a:ext cx="448490" cy="423262"/>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18" name="Rectangle 14"/>
          <p:cNvSpPr>
            <a:spLocks noChangeAspect="1" noChangeArrowheads="1"/>
          </p:cNvSpPr>
          <p:nvPr/>
        </p:nvSpPr>
        <p:spPr bwMode="auto">
          <a:xfrm rot="2700000">
            <a:off x="5490853" y="4280639"/>
            <a:ext cx="445687" cy="426065"/>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26" name="Rectangle 15"/>
          <p:cNvSpPr>
            <a:spLocks noChangeAspect="1" noChangeArrowheads="1"/>
          </p:cNvSpPr>
          <p:nvPr/>
        </p:nvSpPr>
        <p:spPr bwMode="auto">
          <a:xfrm rot="2700000">
            <a:off x="5485831" y="2407604"/>
            <a:ext cx="445687" cy="426065"/>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14" name="Oval 10"/>
          <p:cNvSpPr>
            <a:spLocks noChangeArrowheads="1"/>
          </p:cNvSpPr>
          <p:nvPr/>
        </p:nvSpPr>
        <p:spPr bwMode="auto">
          <a:xfrm rot="2700000">
            <a:off x="6318142" y="3238511"/>
            <a:ext cx="720000" cy="720000"/>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29" name="テキスト ボックス 28"/>
          <p:cNvSpPr txBox="1"/>
          <p:nvPr/>
        </p:nvSpPr>
        <p:spPr>
          <a:xfrm>
            <a:off x="1331640" y="202114"/>
            <a:ext cx="6912768" cy="1138654"/>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err="1" smtClean="0">
                <a:ln/>
                <a:solidFill>
                  <a:schemeClr val="accent3"/>
                </a:solidFill>
                <a:latin typeface="Arial" panose="020B0604020202020204" pitchFamily="34" charset="0"/>
                <a:cs typeface="Arial" panose="020B0604020202020204" pitchFamily="34" charset="0"/>
              </a:rPr>
              <a:t>Dendrimers</a:t>
            </a:r>
            <a:r>
              <a:rPr lang="en-US" altLang="ja-JP" sz="2800" b="1" dirty="0" smtClean="0">
                <a:ln/>
                <a:solidFill>
                  <a:schemeClr val="accent3"/>
                </a:solidFill>
                <a:latin typeface="Arial" panose="020B0604020202020204" pitchFamily="34" charset="0"/>
                <a:cs typeface="Arial" panose="020B0604020202020204" pitchFamily="34" charset="0"/>
              </a:rPr>
              <a:t> with Necked and Buried Couplers</a:t>
            </a:r>
            <a:endParaRPr lang="ja-JP" altLang="en-US" sz="2800" b="1" dirty="0">
              <a:ln/>
              <a:solidFill>
                <a:schemeClr val="accent3"/>
              </a:solidFill>
              <a:latin typeface="Arial" panose="020B0604020202020204" pitchFamily="34" charset="0"/>
              <a:cs typeface="Arial" panose="020B0604020202020204" pitchFamily="34" charset="0"/>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3766811512"/>
              </p:ext>
            </p:extLst>
          </p:nvPr>
        </p:nvGraphicFramePr>
        <p:xfrm>
          <a:off x="5103752" y="2111650"/>
          <a:ext cx="3161862" cy="2954867"/>
        </p:xfrm>
        <a:graphic>
          <a:graphicData uri="http://schemas.openxmlformats.org/presentationml/2006/ole">
            <mc:AlternateContent xmlns:mc="http://schemas.openxmlformats.org/markup-compatibility/2006">
              <mc:Choice xmlns:v="urn:schemas-microsoft-com:vml" Requires="v">
                <p:oleObj spid="_x0000_s25645" name="CS ChemDraw Drawing" r:id="rId5" imgW="6523710" imgH="6095520" progId="ChemDraw.Document.6.0">
                  <p:embed/>
                </p:oleObj>
              </mc:Choice>
              <mc:Fallback>
                <p:oleObj name="CS ChemDraw Drawing" r:id="rId5" imgW="6523710" imgH="6095520" progId="ChemDraw.Document.6.0">
                  <p:embed/>
                  <p:pic>
                    <p:nvPicPr>
                      <p:cNvPr id="0" name=""/>
                      <p:cNvPicPr/>
                      <p:nvPr/>
                    </p:nvPicPr>
                    <p:blipFill>
                      <a:blip r:embed="rId6"/>
                      <a:stretch>
                        <a:fillRect/>
                      </a:stretch>
                    </p:blipFill>
                    <p:spPr>
                      <a:xfrm>
                        <a:off x="5103752" y="2111650"/>
                        <a:ext cx="3161862" cy="2954867"/>
                      </a:xfrm>
                      <a:prstGeom prst="rect">
                        <a:avLst/>
                      </a:prstGeom>
                    </p:spPr>
                  </p:pic>
                </p:oleObj>
              </mc:Fallback>
            </mc:AlternateContent>
          </a:graphicData>
        </a:graphic>
      </p:graphicFrame>
    </p:spTree>
    <p:extLst>
      <p:ext uri="{BB962C8B-B14F-4D97-AF65-F5344CB8AC3E}">
        <p14:creationId xmlns:p14="http://schemas.microsoft.com/office/powerpoint/2010/main" val="226183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a:xfrm>
            <a:off x="125976" y="1052737"/>
            <a:ext cx="8910520" cy="5616624"/>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87" name="AutoShape 135"/>
          <p:cNvSpPr>
            <a:spLocks noChangeArrowheads="1"/>
          </p:cNvSpPr>
          <p:nvPr/>
        </p:nvSpPr>
        <p:spPr bwMode="auto">
          <a:xfrm rot="2784027" flipH="1">
            <a:off x="2379633" y="4108458"/>
            <a:ext cx="6012000" cy="298450"/>
          </a:xfrm>
          <a:prstGeom prst="leftRightArrow">
            <a:avLst>
              <a:gd name="adj1" fmla="val 43333"/>
              <a:gd name="adj2" fmla="val 171330"/>
            </a:avLst>
          </a:prstGeom>
          <a:solidFill>
            <a:srgbClr val="CC00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A0099"/>
                  </a:outerShdw>
                </a:effectLst>
              </a14:hiddenEffects>
            </a:ext>
          </a:extLst>
        </p:spPr>
        <p:txBody>
          <a:bodyPr wrap="none" anchor="ctr"/>
          <a:lstStyle/>
          <a:p>
            <a:endParaRPr lang="ja-JP" altLang="en-US"/>
          </a:p>
        </p:txBody>
      </p:sp>
      <p:sp>
        <p:nvSpPr>
          <p:cNvPr id="19518" name="Oval 6"/>
          <p:cNvSpPr>
            <a:spLocks noChangeAspect="1" noChangeArrowheads="1"/>
          </p:cNvSpPr>
          <p:nvPr/>
        </p:nvSpPr>
        <p:spPr bwMode="auto">
          <a:xfrm rot="2700000">
            <a:off x="5233384" y="2511942"/>
            <a:ext cx="2288319" cy="2323994"/>
          </a:xfrm>
          <a:prstGeom prst="ellipse">
            <a:avLst/>
          </a:prstGeom>
          <a:solidFill>
            <a:schemeClr val="accent2">
              <a:lumMod val="60000"/>
              <a:lumOff val="40000"/>
            </a:schemeClr>
          </a:solidFill>
          <a:ln>
            <a:noFill/>
          </a:ln>
          <a:effectLst/>
          <a:extLst/>
        </p:spPr>
        <p:txBody>
          <a:bodyPr rot="10800000" vert="eaVert" wrap="none" anchor="ctr"/>
          <a:lstStyle/>
          <a:p>
            <a:endParaRPr lang="ja-JP" altLang="en-US"/>
          </a:p>
        </p:txBody>
      </p:sp>
      <p:sp>
        <p:nvSpPr>
          <p:cNvPr id="19524" name="Rectangle 12"/>
          <p:cNvSpPr>
            <a:spLocks noChangeAspect="1" noChangeArrowheads="1"/>
          </p:cNvSpPr>
          <p:nvPr/>
        </p:nvSpPr>
        <p:spPr bwMode="auto">
          <a:xfrm rot="2700000">
            <a:off x="4984750" y="2351418"/>
            <a:ext cx="2749550" cy="27495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10800000" vert="eaVert" wrap="none" anchor="ctr"/>
          <a:lstStyle/>
          <a:p>
            <a:endParaRPr lang="ja-JP" altLang="en-US"/>
          </a:p>
        </p:txBody>
      </p:sp>
      <p:sp>
        <p:nvSpPr>
          <p:cNvPr id="19512" name="Oval 96"/>
          <p:cNvSpPr>
            <a:spLocks noChangeAspect="1" noChangeArrowheads="1"/>
          </p:cNvSpPr>
          <p:nvPr/>
        </p:nvSpPr>
        <p:spPr bwMode="auto">
          <a:xfrm rot="5266058" flipH="1" flipV="1">
            <a:off x="6881711" y="4276464"/>
            <a:ext cx="1870141" cy="1872000"/>
          </a:xfrm>
          <a:prstGeom prst="ellipse">
            <a:avLst/>
          </a:prstGeom>
          <a:solidFill>
            <a:schemeClr val="accent6">
              <a:lumMod val="60000"/>
              <a:lumOff val="40000"/>
            </a:schemeClr>
          </a:solidFill>
          <a:ln>
            <a:noFill/>
          </a:ln>
          <a:effectLst/>
          <a:extLst/>
        </p:spPr>
        <p:txBody>
          <a:bodyPr vert="eaVert" wrap="none" anchor="ctr"/>
          <a:lstStyle/>
          <a:p>
            <a:endParaRPr lang="ja-JP" altLang="en-US"/>
          </a:p>
        </p:txBody>
      </p:sp>
      <p:sp>
        <p:nvSpPr>
          <p:cNvPr id="19513" name="Rectangle 97"/>
          <p:cNvSpPr>
            <a:spLocks noChangeArrowheads="1"/>
          </p:cNvSpPr>
          <p:nvPr/>
        </p:nvSpPr>
        <p:spPr bwMode="auto">
          <a:xfrm rot="4271665" flipH="1" flipV="1">
            <a:off x="8113641" y="4732735"/>
            <a:ext cx="193675" cy="86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9514" name="Rectangle 98"/>
          <p:cNvSpPr>
            <a:spLocks noChangeArrowheads="1"/>
          </p:cNvSpPr>
          <p:nvPr/>
        </p:nvSpPr>
        <p:spPr bwMode="auto">
          <a:xfrm rot="900000" flipH="1" flipV="1">
            <a:off x="7644319" y="5176076"/>
            <a:ext cx="193675" cy="90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ja-JP" alt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460" name="Oval 96"/>
          <p:cNvSpPr>
            <a:spLocks noChangeAspect="1" noChangeArrowheads="1"/>
          </p:cNvSpPr>
          <p:nvPr/>
        </p:nvSpPr>
        <p:spPr bwMode="auto">
          <a:xfrm rot="16333942" flipV="1">
            <a:off x="3854639" y="4289801"/>
            <a:ext cx="1870141" cy="1872000"/>
          </a:xfrm>
          <a:prstGeom prst="ellipse">
            <a:avLst/>
          </a:prstGeom>
          <a:solidFill>
            <a:schemeClr val="accent6">
              <a:lumMod val="60000"/>
              <a:lumOff val="40000"/>
            </a:schemeClr>
          </a:solidFill>
          <a:ln>
            <a:noFill/>
          </a:ln>
          <a:effectLst/>
          <a:extLst/>
        </p:spPr>
        <p:txBody>
          <a:bodyPr rot="10800000" vert="eaVert" wrap="none" anchor="ctr"/>
          <a:lstStyle/>
          <a:p>
            <a:endParaRPr lang="ja-JP" altLang="en-US"/>
          </a:p>
        </p:txBody>
      </p:sp>
      <p:sp>
        <p:nvSpPr>
          <p:cNvPr id="19461" name="Rectangle 97"/>
          <p:cNvSpPr>
            <a:spLocks noChangeArrowheads="1"/>
          </p:cNvSpPr>
          <p:nvPr/>
        </p:nvSpPr>
        <p:spPr bwMode="auto">
          <a:xfrm rot="17100000" flipV="1">
            <a:off x="4311919" y="4719758"/>
            <a:ext cx="193675" cy="86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solidFill>
                <a:schemeClr val="tx2">
                  <a:lumMod val="10000"/>
                </a:schemeClr>
              </a:solidFill>
            </a:endParaRPr>
          </a:p>
        </p:txBody>
      </p:sp>
      <p:sp>
        <p:nvSpPr>
          <p:cNvPr id="19462" name="Rectangle 98"/>
          <p:cNvSpPr>
            <a:spLocks noChangeArrowheads="1"/>
          </p:cNvSpPr>
          <p:nvPr/>
        </p:nvSpPr>
        <p:spPr bwMode="auto">
          <a:xfrm rot="20700000" flipV="1">
            <a:off x="4792135" y="5296231"/>
            <a:ext cx="193675"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ja-JP" alt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466" name="Oval 96"/>
          <p:cNvSpPr>
            <a:spLocks noChangeAspect="1" noChangeArrowheads="1"/>
          </p:cNvSpPr>
          <p:nvPr/>
        </p:nvSpPr>
        <p:spPr bwMode="auto">
          <a:xfrm rot="16333942" flipH="1">
            <a:off x="6914383" y="1225525"/>
            <a:ext cx="1870140" cy="1872000"/>
          </a:xfrm>
          <a:prstGeom prst="ellipse">
            <a:avLst/>
          </a:prstGeom>
          <a:solidFill>
            <a:schemeClr val="accent6">
              <a:lumMod val="60000"/>
              <a:lumOff val="40000"/>
            </a:schemeClr>
          </a:solidFill>
          <a:ln>
            <a:noFill/>
          </a:ln>
          <a:effectLst/>
          <a:extLst/>
        </p:spPr>
        <p:txBody>
          <a:bodyPr vert="eaVert" wrap="none" anchor="ctr"/>
          <a:lstStyle/>
          <a:p>
            <a:endParaRPr lang="ja-JP" altLang="en-US"/>
          </a:p>
        </p:txBody>
      </p:sp>
      <p:sp>
        <p:nvSpPr>
          <p:cNvPr id="19467" name="Rectangle 97"/>
          <p:cNvSpPr>
            <a:spLocks noChangeArrowheads="1"/>
          </p:cNvSpPr>
          <p:nvPr/>
        </p:nvSpPr>
        <p:spPr bwMode="auto">
          <a:xfrm rot="17100000" flipH="1">
            <a:off x="8180204" y="1908935"/>
            <a:ext cx="193675" cy="82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9468" name="Rectangle 98"/>
          <p:cNvSpPr>
            <a:spLocks noChangeArrowheads="1"/>
          </p:cNvSpPr>
          <p:nvPr/>
        </p:nvSpPr>
        <p:spPr bwMode="auto">
          <a:xfrm rot="20700000" flipH="1">
            <a:off x="7654593" y="1390730"/>
            <a:ext cx="193675" cy="90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6" name="Oval 96"/>
          <p:cNvSpPr>
            <a:spLocks noChangeAspect="1" noChangeArrowheads="1"/>
          </p:cNvSpPr>
          <p:nvPr/>
        </p:nvSpPr>
        <p:spPr bwMode="auto">
          <a:xfrm rot="5266058">
            <a:off x="3903100" y="1253982"/>
            <a:ext cx="1870140" cy="1872000"/>
          </a:xfrm>
          <a:prstGeom prst="ellipse">
            <a:avLst/>
          </a:prstGeom>
          <a:solidFill>
            <a:schemeClr val="accent6">
              <a:lumMod val="60000"/>
              <a:lumOff val="40000"/>
            </a:schemeClr>
          </a:solidFill>
          <a:ln>
            <a:noFill/>
          </a:ln>
          <a:effectLst/>
          <a:extLst/>
        </p:spPr>
        <p:txBody>
          <a:bodyPr rot="10800000" vert="eaVert" wrap="none" anchor="ctr"/>
          <a:lstStyle/>
          <a:p>
            <a:endParaRPr lang="ja-JP" altLang="en-US"/>
          </a:p>
        </p:txBody>
      </p:sp>
      <p:sp>
        <p:nvSpPr>
          <p:cNvPr id="19507" name="Rectangle 97"/>
          <p:cNvSpPr>
            <a:spLocks noChangeArrowheads="1"/>
          </p:cNvSpPr>
          <p:nvPr/>
        </p:nvSpPr>
        <p:spPr bwMode="auto">
          <a:xfrm rot="4500000">
            <a:off x="4300245" y="1924796"/>
            <a:ext cx="193675" cy="75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508" name="Rectangle 98"/>
          <p:cNvSpPr>
            <a:spLocks noChangeArrowheads="1"/>
          </p:cNvSpPr>
          <p:nvPr/>
        </p:nvSpPr>
        <p:spPr bwMode="auto">
          <a:xfrm rot="760492">
            <a:off x="4810251" y="1382386"/>
            <a:ext cx="193675" cy="82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9" name="Rectangle 99"/>
          <p:cNvSpPr>
            <a:spLocks noChangeArrowheads="1"/>
          </p:cNvSpPr>
          <p:nvPr/>
        </p:nvSpPr>
        <p:spPr bwMode="auto">
          <a:xfrm rot="8100000">
            <a:off x="6221849" y="1477936"/>
            <a:ext cx="198437" cy="453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500" name="Oval 96"/>
          <p:cNvSpPr>
            <a:spLocks noChangeAspect="1" noChangeArrowheads="1"/>
          </p:cNvSpPr>
          <p:nvPr/>
        </p:nvSpPr>
        <p:spPr bwMode="auto">
          <a:xfrm rot="2700000">
            <a:off x="513953" y="1378907"/>
            <a:ext cx="1870141" cy="1872000"/>
          </a:xfrm>
          <a:prstGeom prst="ellipse">
            <a:avLst/>
          </a:prstGeom>
          <a:solidFill>
            <a:schemeClr val="accent6">
              <a:lumMod val="60000"/>
              <a:lumOff val="40000"/>
            </a:schemeClr>
          </a:solidFill>
          <a:ln>
            <a:noFill/>
          </a:ln>
          <a:effectLst/>
          <a:extLst/>
        </p:spPr>
        <p:txBody>
          <a:bodyPr rot="10800000" vert="eaVert" wrap="none" anchor="ctr"/>
          <a:lstStyle/>
          <a:p>
            <a:endParaRPr lang="ja-JP" altLang="en-US"/>
          </a:p>
        </p:txBody>
      </p:sp>
      <p:sp>
        <p:nvSpPr>
          <p:cNvPr id="19501" name="Rectangle 97"/>
          <p:cNvSpPr>
            <a:spLocks noChangeArrowheads="1"/>
          </p:cNvSpPr>
          <p:nvPr/>
        </p:nvSpPr>
        <p:spPr bwMode="auto">
          <a:xfrm rot="1705607">
            <a:off x="1122015" y="2282903"/>
            <a:ext cx="180000" cy="90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2" name="Rectangle 98"/>
          <p:cNvSpPr>
            <a:spLocks noChangeArrowheads="1"/>
          </p:cNvSpPr>
          <p:nvPr/>
        </p:nvSpPr>
        <p:spPr bwMode="auto">
          <a:xfrm rot="19794434">
            <a:off x="1107560" y="1448048"/>
            <a:ext cx="193675" cy="86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3" name="Rectangle 99"/>
          <p:cNvSpPr>
            <a:spLocks noChangeArrowheads="1"/>
          </p:cNvSpPr>
          <p:nvPr/>
        </p:nvSpPr>
        <p:spPr bwMode="auto">
          <a:xfrm rot="5400000">
            <a:off x="1870602" y="1887868"/>
            <a:ext cx="198438" cy="8477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504" name="Oval 100"/>
          <p:cNvSpPr>
            <a:spLocks noChangeAspect="1" noChangeArrowheads="1"/>
          </p:cNvSpPr>
          <p:nvPr/>
        </p:nvSpPr>
        <p:spPr bwMode="auto">
          <a:xfrm rot="2700000">
            <a:off x="1249890" y="2070431"/>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505" name="Rectangle 101"/>
          <p:cNvSpPr>
            <a:spLocks noChangeAspect="1" noChangeArrowheads="1"/>
          </p:cNvSpPr>
          <p:nvPr/>
        </p:nvSpPr>
        <p:spPr bwMode="auto">
          <a:xfrm rot="5367762">
            <a:off x="2334742" y="2029417"/>
            <a:ext cx="334963" cy="545456"/>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489" name="Oval 6"/>
          <p:cNvSpPr>
            <a:spLocks noChangeAspect="1" noChangeArrowheads="1"/>
          </p:cNvSpPr>
          <p:nvPr/>
        </p:nvSpPr>
        <p:spPr bwMode="auto">
          <a:xfrm rot="2700000">
            <a:off x="357641" y="3726907"/>
            <a:ext cx="2288319" cy="2323994"/>
          </a:xfrm>
          <a:prstGeom prst="ellipse">
            <a:avLst/>
          </a:prstGeom>
          <a:solidFill>
            <a:schemeClr val="accent2">
              <a:lumMod val="60000"/>
              <a:lumOff val="40000"/>
            </a:schemeClr>
          </a:solidFill>
          <a:ln>
            <a:noFill/>
          </a:ln>
          <a:effectLst/>
          <a:extLst/>
        </p:spPr>
        <p:txBody>
          <a:bodyPr rot="10800000" vert="eaVert" wrap="none" anchor="ctr"/>
          <a:lstStyle/>
          <a:p>
            <a:endParaRPr lang="ja-JP" altLang="en-US"/>
          </a:p>
        </p:txBody>
      </p:sp>
      <p:sp>
        <p:nvSpPr>
          <p:cNvPr id="19490" name="Rectangle 7"/>
          <p:cNvSpPr>
            <a:spLocks noChangeAspect="1" noChangeArrowheads="1"/>
          </p:cNvSpPr>
          <p:nvPr/>
        </p:nvSpPr>
        <p:spPr bwMode="auto">
          <a:xfrm rot="2700000">
            <a:off x="1669849" y="4133691"/>
            <a:ext cx="180000" cy="107590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491" name="Rectangle 8"/>
          <p:cNvSpPr>
            <a:spLocks noChangeAspect="1" noChangeArrowheads="1"/>
          </p:cNvSpPr>
          <p:nvPr/>
        </p:nvSpPr>
        <p:spPr bwMode="auto">
          <a:xfrm rot="8100000">
            <a:off x="1621023" y="4715801"/>
            <a:ext cx="180000" cy="101199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492" name="Rectangle 9"/>
          <p:cNvSpPr>
            <a:spLocks noChangeAspect="1" noChangeArrowheads="1"/>
          </p:cNvSpPr>
          <p:nvPr/>
        </p:nvSpPr>
        <p:spPr bwMode="auto">
          <a:xfrm rot="2700000">
            <a:off x="972110" y="4819135"/>
            <a:ext cx="180000" cy="10636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493" name="Oval 10"/>
          <p:cNvSpPr>
            <a:spLocks noChangeAspect="1" noChangeArrowheads="1"/>
          </p:cNvSpPr>
          <p:nvPr/>
        </p:nvSpPr>
        <p:spPr bwMode="auto">
          <a:xfrm rot="2700000">
            <a:off x="1218365" y="4665548"/>
            <a:ext cx="502003" cy="522389"/>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494" name="Rectangle 11"/>
          <p:cNvSpPr>
            <a:spLocks noChangeAspect="1" noChangeArrowheads="1"/>
          </p:cNvSpPr>
          <p:nvPr/>
        </p:nvSpPr>
        <p:spPr bwMode="auto">
          <a:xfrm rot="2700000">
            <a:off x="2077254" y="3974860"/>
            <a:ext cx="407718" cy="384784"/>
          </a:xfrm>
          <a:prstGeom prst="rect">
            <a:avLst/>
          </a:prstGeom>
          <a:solidFill>
            <a:schemeClr val="tx1">
              <a:lumMod val="95000"/>
            </a:schemeClr>
          </a:solidFill>
          <a:ln w="9525">
            <a:noFill/>
            <a:miter lim="800000"/>
            <a:headEnd/>
            <a:tailEnd/>
          </a:ln>
          <a:effectLst/>
          <a:extLst/>
        </p:spPr>
        <p:txBody>
          <a:bodyPr rot="10800000" vert="eaVert" wrap="none" anchor="ctr"/>
          <a:lstStyle/>
          <a:p>
            <a:endParaRPr lang="ja-JP" altLang="en-US"/>
          </a:p>
        </p:txBody>
      </p:sp>
      <p:sp>
        <p:nvSpPr>
          <p:cNvPr id="19495" name="Rectangle 12"/>
          <p:cNvSpPr>
            <a:spLocks noChangeAspect="1" noChangeArrowheads="1"/>
          </p:cNvSpPr>
          <p:nvPr/>
        </p:nvSpPr>
        <p:spPr bwMode="auto">
          <a:xfrm rot="2700000">
            <a:off x="109007" y="3566383"/>
            <a:ext cx="2749550" cy="27495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10800000" vert="eaVert" wrap="none" anchor="ctr"/>
          <a:lstStyle/>
          <a:p>
            <a:endParaRPr lang="ja-JP" altLang="en-US"/>
          </a:p>
        </p:txBody>
      </p:sp>
      <p:sp>
        <p:nvSpPr>
          <p:cNvPr id="19496" name="Rectangle 13"/>
          <p:cNvSpPr>
            <a:spLocks noChangeAspect="1" noChangeArrowheads="1"/>
          </p:cNvSpPr>
          <p:nvPr/>
        </p:nvSpPr>
        <p:spPr bwMode="auto">
          <a:xfrm rot="2700000">
            <a:off x="2008782" y="5531682"/>
            <a:ext cx="407718" cy="384784"/>
          </a:xfrm>
          <a:prstGeom prst="rect">
            <a:avLst/>
          </a:prstGeom>
          <a:solidFill>
            <a:schemeClr val="tx1">
              <a:lumMod val="95000"/>
            </a:schemeClr>
          </a:solidFill>
          <a:ln w="9525">
            <a:noFill/>
            <a:miter lim="800000"/>
            <a:headEnd/>
            <a:tailEnd/>
          </a:ln>
          <a:effectLst/>
          <a:extLst/>
        </p:spPr>
        <p:txBody>
          <a:bodyPr rot="10800000" vert="eaVert" wrap="none" anchor="ctr"/>
          <a:lstStyle/>
          <a:p>
            <a:endParaRPr lang="ja-JP" altLang="en-US"/>
          </a:p>
        </p:txBody>
      </p:sp>
      <p:sp>
        <p:nvSpPr>
          <p:cNvPr id="19497" name="Rectangle 14"/>
          <p:cNvSpPr>
            <a:spLocks noChangeAspect="1" noChangeArrowheads="1"/>
          </p:cNvSpPr>
          <p:nvPr/>
        </p:nvSpPr>
        <p:spPr bwMode="auto">
          <a:xfrm rot="2700000">
            <a:off x="535770" y="5532056"/>
            <a:ext cx="405170" cy="387332"/>
          </a:xfrm>
          <a:prstGeom prst="rect">
            <a:avLst/>
          </a:prstGeom>
          <a:solidFill>
            <a:schemeClr val="tx1">
              <a:lumMod val="95000"/>
            </a:schemeClr>
          </a:solidFill>
          <a:ln w="9525">
            <a:noFill/>
            <a:miter lim="800000"/>
            <a:headEnd/>
            <a:tailEnd/>
          </a:ln>
          <a:effectLst/>
          <a:extLst/>
        </p:spPr>
        <p:txBody>
          <a:bodyPr rot="10800000" vert="eaVert" wrap="none" anchor="ctr"/>
          <a:lstStyle/>
          <a:p>
            <a:endParaRPr lang="ja-JP" altLang="en-US"/>
          </a:p>
        </p:txBody>
      </p:sp>
      <p:sp>
        <p:nvSpPr>
          <p:cNvPr id="19499" name="Rectangle 16"/>
          <p:cNvSpPr>
            <a:spLocks noChangeAspect="1" noChangeArrowheads="1"/>
          </p:cNvSpPr>
          <p:nvPr/>
        </p:nvSpPr>
        <p:spPr bwMode="auto">
          <a:xfrm rot="8100000">
            <a:off x="881189" y="3917759"/>
            <a:ext cx="180000" cy="1015999"/>
          </a:xfrm>
          <a:prstGeom prst="rect">
            <a:avLst/>
          </a:prstGeom>
          <a:solidFill>
            <a:schemeClr val="accent5">
              <a:lumMod val="20000"/>
              <a:lumOff val="80000"/>
            </a:schemeClr>
          </a:solidFill>
          <a:ln>
            <a:noFill/>
          </a:ln>
          <a:effectLst/>
          <a:extLst/>
        </p:spPr>
        <p:txBody>
          <a:bodyPr rot="10800000" vert="eaVert" wrap="none" anchor="ctr"/>
          <a:lstStyle/>
          <a:p>
            <a:endParaRPr lang="ja-JP" altLang="en-US"/>
          </a:p>
        </p:txBody>
      </p:sp>
      <p:sp>
        <p:nvSpPr>
          <p:cNvPr id="19477" name="Rectangle 9"/>
          <p:cNvSpPr>
            <a:spLocks noChangeArrowheads="1"/>
          </p:cNvSpPr>
          <p:nvPr/>
        </p:nvSpPr>
        <p:spPr bwMode="auto">
          <a:xfrm>
            <a:off x="2497660" y="2995406"/>
            <a:ext cx="2047875" cy="9048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pPr>
            <a:r>
              <a:rPr lang="en-US" altLang="ja-JP" sz="1200" dirty="0" smtClean="0">
                <a:solidFill>
                  <a:schemeClr val="tx2">
                    <a:lumMod val="10000"/>
                  </a:schemeClr>
                </a:solidFill>
                <a:latin typeface="Arial" pitchFamily="34" charset="0"/>
              </a:rPr>
              <a:t>Pd</a:t>
            </a:r>
            <a:r>
              <a:rPr lang="en-US" altLang="ja-JP" sz="1200" baseline="-25000" dirty="0" smtClean="0">
                <a:solidFill>
                  <a:schemeClr val="tx2">
                    <a:lumMod val="10000"/>
                  </a:schemeClr>
                </a:solidFill>
                <a:latin typeface="Arial" pitchFamily="34" charset="0"/>
              </a:rPr>
              <a:t>2</a:t>
            </a:r>
            <a:r>
              <a:rPr lang="en-US" altLang="ja-JP" sz="1200" dirty="0" smtClean="0">
                <a:solidFill>
                  <a:schemeClr val="tx2">
                    <a:lumMod val="10000"/>
                  </a:schemeClr>
                </a:solidFill>
                <a:latin typeface="Arial" pitchFamily="34" charset="0"/>
              </a:rPr>
              <a:t>(dba)</a:t>
            </a:r>
            <a:r>
              <a:rPr lang="en-US" altLang="ja-JP" sz="1200" baseline="-25000" dirty="0" smtClean="0">
                <a:solidFill>
                  <a:schemeClr val="tx2">
                    <a:lumMod val="10000"/>
                  </a:schemeClr>
                </a:solidFill>
                <a:latin typeface="Arial" pitchFamily="34" charset="0"/>
              </a:rPr>
              <a:t>3</a:t>
            </a:r>
            <a:r>
              <a:rPr lang="en-US" altLang="ja-JP" sz="1200" dirty="0" smtClean="0">
                <a:solidFill>
                  <a:schemeClr val="tx2">
                    <a:lumMod val="10000"/>
                  </a:schemeClr>
                </a:solidFill>
                <a:latin typeface="Arial"/>
                <a:cs typeface="Arial"/>
              </a:rPr>
              <a:t>•</a:t>
            </a:r>
            <a:r>
              <a:rPr lang="en-US" altLang="ja-JP" sz="1200" dirty="0" smtClean="0">
                <a:solidFill>
                  <a:schemeClr val="tx2">
                    <a:lumMod val="10000"/>
                  </a:schemeClr>
                </a:solidFill>
                <a:latin typeface="Arial" pitchFamily="34" charset="0"/>
              </a:rPr>
              <a:t>CHCl</a:t>
            </a:r>
            <a:r>
              <a:rPr lang="en-US" altLang="ja-JP" sz="1200" baseline="-25000" dirty="0" smtClean="0">
                <a:solidFill>
                  <a:schemeClr val="tx2">
                    <a:lumMod val="10000"/>
                  </a:schemeClr>
                </a:solidFill>
                <a:latin typeface="Arial" pitchFamily="34" charset="0"/>
              </a:rPr>
              <a:t>3</a:t>
            </a:r>
            <a:r>
              <a:rPr lang="en-US" altLang="ja-JP" sz="1200" dirty="0" smtClean="0">
                <a:solidFill>
                  <a:schemeClr val="tx2">
                    <a:lumMod val="10000"/>
                  </a:schemeClr>
                </a:solidFill>
                <a:latin typeface="Arial" pitchFamily="34" charset="0"/>
              </a:rPr>
              <a:t> AsPh</a:t>
            </a:r>
            <a:r>
              <a:rPr lang="en-US" altLang="ja-JP" sz="1200" baseline="-25000" dirty="0" smtClean="0">
                <a:solidFill>
                  <a:schemeClr val="tx2">
                    <a:lumMod val="10000"/>
                  </a:schemeClr>
                </a:solidFill>
                <a:latin typeface="Arial" pitchFamily="34" charset="0"/>
              </a:rPr>
              <a:t>3</a:t>
            </a:r>
            <a:r>
              <a:rPr lang="en-US" altLang="ja-JP" sz="1200" dirty="0" smtClean="0">
                <a:solidFill>
                  <a:schemeClr val="tx2">
                    <a:lumMod val="10000"/>
                  </a:schemeClr>
                </a:solidFill>
                <a:latin typeface="Arial" pitchFamily="34" charset="0"/>
              </a:rPr>
              <a:t>THF/NEt</a:t>
            </a:r>
            <a:r>
              <a:rPr lang="en-US" altLang="ja-JP" sz="1200" baseline="-25000" dirty="0" smtClean="0">
                <a:solidFill>
                  <a:schemeClr val="tx2">
                    <a:lumMod val="10000"/>
                  </a:schemeClr>
                </a:solidFill>
                <a:latin typeface="Arial" pitchFamily="34" charset="0"/>
              </a:rPr>
              <a:t>3</a:t>
            </a:r>
          </a:p>
          <a:p>
            <a:pPr algn="ctr">
              <a:lnSpc>
                <a:spcPct val="120000"/>
              </a:lnSpc>
            </a:pPr>
            <a:endParaRPr lang="en-US" altLang="ja-JP" sz="1200" baseline="-25000" dirty="0">
              <a:solidFill>
                <a:schemeClr val="tx2">
                  <a:lumMod val="10000"/>
                </a:schemeClr>
              </a:solidFill>
              <a:latin typeface="Arial" pitchFamily="34" charset="0"/>
            </a:endParaRPr>
          </a:p>
          <a:p>
            <a:pPr algn="ctr">
              <a:lnSpc>
                <a:spcPct val="120000"/>
              </a:lnSpc>
            </a:pPr>
            <a:r>
              <a:rPr lang="en-US" altLang="ja-JP" sz="1200" dirty="0">
                <a:solidFill>
                  <a:schemeClr val="tx2">
                    <a:lumMod val="10000"/>
                  </a:schemeClr>
                </a:solidFill>
                <a:latin typeface="Arial" pitchFamily="34" charset="0"/>
              </a:rPr>
              <a:t>40 </a:t>
            </a:r>
            <a:r>
              <a:rPr lang="en-US" altLang="ja-JP" sz="1200" baseline="30000" dirty="0" err="1" smtClean="0">
                <a:solidFill>
                  <a:schemeClr val="tx2">
                    <a:lumMod val="10000"/>
                  </a:schemeClr>
                </a:solidFill>
                <a:latin typeface="Arial" pitchFamily="34" charset="0"/>
              </a:rPr>
              <a:t>o</a:t>
            </a:r>
            <a:r>
              <a:rPr lang="en-US" altLang="ja-JP" sz="1200" dirty="0" err="1" smtClean="0">
                <a:solidFill>
                  <a:schemeClr val="tx2">
                    <a:lumMod val="10000"/>
                  </a:schemeClr>
                </a:solidFill>
                <a:latin typeface="Arial" pitchFamily="34" charset="0"/>
              </a:rPr>
              <a:t>C</a:t>
            </a:r>
            <a:r>
              <a:rPr lang="en-US" altLang="ja-JP" sz="1200" dirty="0" smtClean="0">
                <a:solidFill>
                  <a:schemeClr val="tx2">
                    <a:lumMod val="10000"/>
                  </a:schemeClr>
                </a:solidFill>
                <a:latin typeface="Arial" pitchFamily="34" charset="0"/>
              </a:rPr>
              <a:t>, 72 </a:t>
            </a:r>
            <a:r>
              <a:rPr lang="en-US" altLang="ja-JP" sz="1200" dirty="0">
                <a:solidFill>
                  <a:schemeClr val="tx2">
                    <a:lumMod val="10000"/>
                  </a:schemeClr>
                </a:solidFill>
                <a:latin typeface="Arial" pitchFamily="34" charset="0"/>
              </a:rPr>
              <a:t>h	</a:t>
            </a:r>
          </a:p>
        </p:txBody>
      </p:sp>
      <p:sp>
        <p:nvSpPr>
          <p:cNvPr id="19479" name="Line 125"/>
          <p:cNvSpPr>
            <a:spLocks noChangeShapeType="1"/>
          </p:cNvSpPr>
          <p:nvPr/>
        </p:nvSpPr>
        <p:spPr bwMode="auto">
          <a:xfrm>
            <a:off x="2667000" y="3532518"/>
            <a:ext cx="18288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sz="1200">
              <a:solidFill>
                <a:schemeClr val="tx2">
                  <a:lumMod val="10000"/>
                </a:schemeClr>
              </a:solidFill>
            </a:endParaRPr>
          </a:p>
        </p:txBody>
      </p:sp>
      <p:sp>
        <p:nvSpPr>
          <p:cNvPr id="77950" name="Rectangle 126"/>
          <p:cNvSpPr>
            <a:spLocks noChangeArrowheads="1"/>
          </p:cNvSpPr>
          <p:nvPr/>
        </p:nvSpPr>
        <p:spPr bwMode="auto">
          <a:xfrm>
            <a:off x="3139013" y="4002908"/>
            <a:ext cx="64135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ltLang="ja-JP" sz="1800" b="1" dirty="0">
                <a:solidFill>
                  <a:schemeClr val="tx2">
                    <a:lumMod val="10000"/>
                  </a:schemeClr>
                </a:solidFill>
                <a:effectLst>
                  <a:outerShdw blurRad="38100" dist="38100" dir="2700000" algn="tl">
                    <a:srgbClr val="C0C0C0"/>
                  </a:outerShdw>
                </a:effectLst>
                <a:latin typeface="Arial" pitchFamily="34" charset="0"/>
              </a:rPr>
              <a:t>52%</a:t>
            </a:r>
          </a:p>
        </p:txBody>
      </p:sp>
      <p:sp>
        <p:nvSpPr>
          <p:cNvPr id="19481" name="Text Box 89"/>
          <p:cNvSpPr txBox="1">
            <a:spLocks noChangeArrowheads="1"/>
          </p:cNvSpPr>
          <p:nvPr/>
        </p:nvSpPr>
        <p:spPr bwMode="auto">
          <a:xfrm>
            <a:off x="578284" y="6184015"/>
            <a:ext cx="25535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a:t>
            </a:r>
            <a:r>
              <a:rPr lang="en-US" altLang="ja-JP" sz="1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4</a:t>
            </a: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-type </a:t>
            </a:r>
            <a:r>
              <a:rPr lang="en-US" altLang="ja-JP" sz="1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Dendrimer</a:t>
            </a:r>
            <a:r>
              <a:rPr lang="en-US" altLang="ja-JP"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11</a:t>
            </a:r>
            <a:endParaRPr lang="ja-JP" alt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endParaRPr>
          </a:p>
        </p:txBody>
      </p:sp>
      <p:sp>
        <p:nvSpPr>
          <p:cNvPr id="19483" name="Text Box 89"/>
          <p:cNvSpPr txBox="1">
            <a:spLocks noChangeArrowheads="1"/>
          </p:cNvSpPr>
          <p:nvPr/>
        </p:nvSpPr>
        <p:spPr bwMode="auto">
          <a:xfrm>
            <a:off x="421357" y="3365294"/>
            <a:ext cx="219643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AB</a:t>
            </a:r>
            <a:r>
              <a:rPr lang="en-US" altLang="ja-JP" sz="1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2</a:t>
            </a:r>
            <a:r>
              <a:rPr lang="en-US" altLang="ja-JP"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-type </a:t>
            </a:r>
            <a:r>
              <a:rPr lang="en-US" altLang="ja-JP" sz="1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dendrimer</a:t>
            </a:r>
            <a:r>
              <a:rPr lang="en-US" altLang="ja-JP"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7</a:t>
            </a:r>
            <a:endParaRPr lang="ja-JP" alt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endParaRPr>
          </a:p>
        </p:txBody>
      </p:sp>
      <p:sp>
        <p:nvSpPr>
          <p:cNvPr id="19484" name="Text Box 89"/>
          <p:cNvSpPr txBox="1">
            <a:spLocks noChangeArrowheads="1"/>
          </p:cNvSpPr>
          <p:nvPr/>
        </p:nvSpPr>
        <p:spPr bwMode="auto">
          <a:xfrm>
            <a:off x="3491880" y="6256023"/>
            <a:ext cx="46132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Assembly 12 </a:t>
            </a:r>
            <a:r>
              <a:rPr lang="en-US"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t>
            </a:r>
            <a:r>
              <a:rPr lang="pt-BR"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C</a:t>
            </a:r>
            <a:r>
              <a:rPr lang="pt-BR" altLang="ja-JP" sz="16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876</a:t>
            </a:r>
            <a:r>
              <a:rPr lang="pt-BR"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H</a:t>
            </a:r>
            <a:r>
              <a:rPr lang="pt-BR" altLang="ja-JP" sz="16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750</a:t>
            </a:r>
            <a:r>
              <a:rPr lang="pt-BR"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N</a:t>
            </a:r>
            <a:r>
              <a:rPr lang="pt-BR" altLang="ja-JP" sz="16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4</a:t>
            </a:r>
            <a:r>
              <a:rPr lang="pt-BR"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O</a:t>
            </a:r>
            <a:r>
              <a:rPr lang="pt-BR" altLang="ja-JP" sz="16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32</a:t>
            </a:r>
            <a:r>
              <a:rPr lang="pt-BR"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a:t>
            </a:r>
            <a:r>
              <a:rPr lang="en-US" altLang="ja-JP"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ＭＳ ゴシック" pitchFamily="49" charset="-128"/>
              </a:rPr>
              <a:t> 11,846)</a:t>
            </a:r>
          </a:p>
        </p:txBody>
      </p:sp>
      <p:sp>
        <p:nvSpPr>
          <p:cNvPr id="49274" name="Text Box 122"/>
          <p:cNvSpPr txBox="1">
            <a:spLocks noChangeArrowheads="1"/>
          </p:cNvSpPr>
          <p:nvPr/>
        </p:nvSpPr>
        <p:spPr bwMode="auto">
          <a:xfrm>
            <a:off x="2385109" y="1167375"/>
            <a:ext cx="1141225" cy="523220"/>
          </a:xfrm>
          <a:prstGeom prst="rect">
            <a:avLst/>
          </a:prstGeom>
          <a:solidFill>
            <a:srgbClr val="F9A5DB"/>
          </a:solidFill>
          <a:ln w="19050">
            <a:solidFill>
              <a:schemeClr val="accent2">
                <a:lumMod val="75000"/>
              </a:schemeClr>
            </a:solidFill>
          </a:ln>
          <a:effectLst/>
          <a:ex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altLang="ja-JP" sz="1400" b="1" dirty="0" smtClean="0">
                <a:ln w="50800"/>
                <a:solidFill>
                  <a:schemeClr val="bg1">
                    <a:shade val="50000"/>
                  </a:schemeClr>
                </a:solidFill>
                <a:latin typeface="Arial" pitchFamily="34" charset="0"/>
                <a:cs typeface="Arial" pitchFamily="34" charset="0"/>
              </a:rPr>
              <a:t>Necked Coupler</a:t>
            </a:r>
            <a:endParaRPr lang="ja-JP" altLang="en-US" sz="1400" b="1" dirty="0">
              <a:ln w="50800"/>
              <a:solidFill>
                <a:schemeClr val="bg1">
                  <a:shade val="50000"/>
                </a:schemeClr>
              </a:solidFill>
              <a:latin typeface="Arial" pitchFamily="34" charset="0"/>
              <a:cs typeface="Arial" pitchFamily="34" charset="0"/>
            </a:endParaRPr>
          </a:p>
        </p:txBody>
      </p:sp>
      <p:sp>
        <p:nvSpPr>
          <p:cNvPr id="77960" name="Text Box 86"/>
          <p:cNvSpPr txBox="1">
            <a:spLocks noChangeArrowheads="1"/>
          </p:cNvSpPr>
          <p:nvPr/>
        </p:nvSpPr>
        <p:spPr bwMode="auto">
          <a:xfrm>
            <a:off x="5724128" y="5589240"/>
            <a:ext cx="9341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defRPr/>
            </a:pPr>
            <a:r>
              <a:rPr lang="en-US" altLang="ja-JP" sz="2000" b="1" smtClean="0">
                <a:ln w="50800"/>
                <a:solidFill>
                  <a:schemeClr val="bg1">
                    <a:shade val="50000"/>
                  </a:schemeClr>
                </a:solidFill>
                <a:latin typeface="Arial" pitchFamily="34" charset="0"/>
                <a:ea typeface="ＭＳ ゴシック" pitchFamily="49" charset="-128"/>
              </a:rPr>
              <a:t>11 nm</a:t>
            </a:r>
          </a:p>
        </p:txBody>
      </p:sp>
      <p:sp>
        <p:nvSpPr>
          <p:cNvPr id="2" name="正方形/長方形 1"/>
          <p:cNvSpPr/>
          <p:nvPr/>
        </p:nvSpPr>
        <p:spPr>
          <a:xfrm>
            <a:off x="2514188" y="5726659"/>
            <a:ext cx="1176749" cy="523220"/>
          </a:xfrm>
          <a:prstGeom prst="rect">
            <a:avLst/>
          </a:prstGeom>
          <a:solidFill>
            <a:srgbClr val="CCFFCC"/>
          </a:solidFill>
          <a:ln w="28575">
            <a:solidFill>
              <a:schemeClr val="bg2">
                <a:lumMod val="25000"/>
              </a:schemeClr>
            </a:solidFill>
          </a:ln>
        </p:spPr>
        <p:txBody>
          <a:bodyPr wrap="square">
            <a:spAutoFit/>
          </a:bodyPr>
          <a:lstStyle/>
          <a:p>
            <a:pPr lvl="0" algn="ctr"/>
            <a:r>
              <a:rPr lang="en-US" altLang="ja-JP" sz="1400" b="1" dirty="0">
                <a:solidFill>
                  <a:prstClr val="black"/>
                </a:solidFill>
                <a:latin typeface="Arial" pitchFamily="34" charset="0"/>
                <a:cs typeface="Arial" pitchFamily="34" charset="0"/>
              </a:rPr>
              <a:t>Buried Coupler</a:t>
            </a:r>
            <a:endParaRPr lang="ja-JP" altLang="en-US" sz="1400" b="1" dirty="0">
              <a:solidFill>
                <a:prstClr val="black"/>
              </a:solidFill>
              <a:latin typeface="Arial" pitchFamily="34" charset="0"/>
              <a:cs typeface="Arial" pitchFamily="34" charset="0"/>
            </a:endParaRPr>
          </a:p>
        </p:txBody>
      </p:sp>
      <p:sp>
        <p:nvSpPr>
          <p:cNvPr id="19498" name="Rectangle 15"/>
          <p:cNvSpPr>
            <a:spLocks noChangeAspect="1" noChangeArrowheads="1"/>
          </p:cNvSpPr>
          <p:nvPr/>
        </p:nvSpPr>
        <p:spPr bwMode="auto">
          <a:xfrm rot="2700000">
            <a:off x="523508" y="3944756"/>
            <a:ext cx="405170" cy="387332"/>
          </a:xfrm>
          <a:prstGeom prst="rect">
            <a:avLst/>
          </a:prstGeom>
          <a:solidFill>
            <a:schemeClr val="tx1">
              <a:lumMod val="95000"/>
            </a:schemeClr>
          </a:solidFill>
          <a:ln w="9525">
            <a:noFill/>
            <a:miter lim="800000"/>
            <a:headEnd/>
            <a:tailEnd/>
          </a:ln>
          <a:effectLst/>
          <a:extLst/>
        </p:spPr>
        <p:txBody>
          <a:bodyPr rot="10800000" vert="eaVert" wrap="none" anchor="ctr"/>
          <a:lstStyle/>
          <a:p>
            <a:endParaRPr lang="ja-JP" altLang="en-US"/>
          </a:p>
        </p:txBody>
      </p:sp>
      <p:sp>
        <p:nvSpPr>
          <p:cNvPr id="19463" name="Rectangle 99"/>
          <p:cNvSpPr>
            <a:spLocks noChangeArrowheads="1"/>
          </p:cNvSpPr>
          <p:nvPr/>
        </p:nvSpPr>
        <p:spPr bwMode="auto">
          <a:xfrm rot="13500000" flipV="1">
            <a:off x="6255395" y="1552797"/>
            <a:ext cx="198438" cy="4392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19522" name="Oval 10"/>
          <p:cNvSpPr>
            <a:spLocks noChangeAspect="1" noChangeArrowheads="1"/>
          </p:cNvSpPr>
          <p:nvPr/>
        </p:nvSpPr>
        <p:spPr bwMode="auto">
          <a:xfrm rot="2700000">
            <a:off x="6094108" y="3450583"/>
            <a:ext cx="502003" cy="522389"/>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sz="1200"/>
          </a:p>
        </p:txBody>
      </p:sp>
      <p:sp>
        <p:nvSpPr>
          <p:cNvPr id="72" name="テキスト ボックス 71"/>
          <p:cNvSpPr txBox="1"/>
          <p:nvPr/>
        </p:nvSpPr>
        <p:spPr>
          <a:xfrm>
            <a:off x="971189" y="140281"/>
            <a:ext cx="7037054"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Integration </a:t>
            </a:r>
            <a:r>
              <a:rPr lang="en-US" altLang="ja-JP" sz="3200" b="1" dirty="0">
                <a:ln/>
                <a:solidFill>
                  <a:schemeClr val="accent3"/>
                </a:solidFill>
                <a:latin typeface="Arial" pitchFamily="34" charset="0"/>
                <a:ea typeface="ＭＳ ゴシック" pitchFamily="49" charset="-128"/>
                <a:cs typeface="Arial" pitchFamily="34" charset="0"/>
              </a:rPr>
              <a:t>of </a:t>
            </a:r>
            <a:r>
              <a:rPr lang="en-US" altLang="ja-JP" sz="3200" b="1" dirty="0" err="1" smtClean="0">
                <a:ln/>
                <a:solidFill>
                  <a:schemeClr val="accent3"/>
                </a:solidFill>
                <a:latin typeface="Arial" pitchFamily="34" charset="0"/>
                <a:ea typeface="ＭＳ ゴシック" pitchFamily="49" charset="-128"/>
                <a:cs typeface="Arial" pitchFamily="34" charset="0"/>
              </a:rPr>
              <a:t>Dendrimers</a:t>
            </a:r>
            <a:endParaRPr lang="ja-JP" altLang="en-US" sz="3200" b="1" dirty="0">
              <a:ln/>
              <a:solidFill>
                <a:schemeClr val="accent3"/>
              </a:solidFill>
              <a:latin typeface="Arial" pitchFamily="34" charset="0"/>
              <a:ea typeface="ＭＳ ゴシック" pitchFamily="49" charset="-128"/>
              <a:cs typeface="Arial" pitchFamily="34" charset="0"/>
            </a:endParaRPr>
          </a:p>
        </p:txBody>
      </p:sp>
      <p:graphicFrame>
        <p:nvGraphicFramePr>
          <p:cNvPr id="19478" name="Object 2"/>
          <p:cNvGraphicFramePr>
            <a:graphicFrameLocks noChangeAspect="1"/>
          </p:cNvGraphicFramePr>
          <p:nvPr>
            <p:extLst>
              <p:ext uri="{D42A27DB-BD31-4B8C-83A1-F6EECF244321}">
                <p14:modId xmlns:p14="http://schemas.microsoft.com/office/powerpoint/2010/main" val="726349733"/>
              </p:ext>
            </p:extLst>
          </p:nvPr>
        </p:nvGraphicFramePr>
        <p:xfrm>
          <a:off x="177800" y="1270331"/>
          <a:ext cx="8689975" cy="4903787"/>
        </p:xfrm>
        <a:graphic>
          <a:graphicData uri="http://schemas.openxmlformats.org/presentationml/2006/ole">
            <mc:AlternateContent xmlns:mc="http://schemas.openxmlformats.org/markup-compatibility/2006">
              <mc:Choice xmlns:v="urn:schemas-microsoft-com:vml" Requires="v">
                <p:oleObj spid="_x0000_s28695" name="CS ChemDraw Drawing" r:id="rId3" imgW="21721120" imgH="12263400" progId="ChemDraw.Document.6.0">
                  <p:embed/>
                </p:oleObj>
              </mc:Choice>
              <mc:Fallback>
                <p:oleObj name="CS ChemDraw Drawing" r:id="rId3" imgW="21721120" imgH="12263400" progId="ChemDraw.Document.6.0">
                  <p:embed/>
                  <p:pic>
                    <p:nvPicPr>
                      <p:cNvPr id="0" name=""/>
                      <p:cNvPicPr>
                        <a:picLocks noChangeAspect="1" noChangeArrowheads="1"/>
                      </p:cNvPicPr>
                      <p:nvPr/>
                    </p:nvPicPr>
                    <p:blipFill>
                      <a:blip r:embed="rId4"/>
                      <a:srcRect/>
                      <a:stretch>
                        <a:fillRect/>
                      </a:stretch>
                    </p:blipFill>
                    <p:spPr bwMode="auto">
                      <a:xfrm>
                        <a:off x="177800" y="1270331"/>
                        <a:ext cx="8689975" cy="490378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66649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125976" y="1196753"/>
            <a:ext cx="8910520" cy="5472607"/>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37" name="Oval 162"/>
          <p:cNvSpPr>
            <a:spLocks noChangeAspect="1" noChangeArrowheads="1"/>
          </p:cNvSpPr>
          <p:nvPr/>
        </p:nvSpPr>
        <p:spPr bwMode="auto">
          <a:xfrm rot="2700000">
            <a:off x="279400" y="3347840"/>
            <a:ext cx="2663825" cy="2663825"/>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20538" name="Rectangle 163"/>
          <p:cNvSpPr>
            <a:spLocks noChangeArrowheads="1"/>
          </p:cNvSpPr>
          <p:nvPr/>
        </p:nvSpPr>
        <p:spPr bwMode="auto">
          <a:xfrm rot="2700000">
            <a:off x="2018121" y="3878780"/>
            <a:ext cx="180000" cy="7667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39" name="Rectangle 164"/>
          <p:cNvSpPr>
            <a:spLocks noChangeArrowheads="1"/>
          </p:cNvSpPr>
          <p:nvPr/>
        </p:nvSpPr>
        <p:spPr bwMode="auto">
          <a:xfrm rot="8100000">
            <a:off x="1974951" y="4838095"/>
            <a:ext cx="180000" cy="752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40" name="Rectangle 165"/>
          <p:cNvSpPr>
            <a:spLocks noChangeArrowheads="1"/>
          </p:cNvSpPr>
          <p:nvPr/>
        </p:nvSpPr>
        <p:spPr bwMode="auto">
          <a:xfrm rot="2700000">
            <a:off x="1024079" y="4781203"/>
            <a:ext cx="180000" cy="90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41" name="Oval 166"/>
          <p:cNvSpPr>
            <a:spLocks noChangeAspect="1" noChangeArrowheads="1"/>
          </p:cNvSpPr>
          <p:nvPr/>
        </p:nvSpPr>
        <p:spPr bwMode="auto">
          <a:xfrm rot="2700000">
            <a:off x="1330325" y="4428928"/>
            <a:ext cx="584200" cy="60007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46" name="Rectangle 171"/>
          <p:cNvSpPr>
            <a:spLocks noChangeArrowheads="1"/>
          </p:cNvSpPr>
          <p:nvPr/>
        </p:nvSpPr>
        <p:spPr bwMode="auto">
          <a:xfrm rot="8100000">
            <a:off x="1041199" y="3814448"/>
            <a:ext cx="180000" cy="86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42" name="Rectangle 167"/>
          <p:cNvSpPr>
            <a:spLocks noChangeAspect="1" noChangeArrowheads="1"/>
          </p:cNvSpPr>
          <p:nvPr/>
        </p:nvSpPr>
        <p:spPr bwMode="auto">
          <a:xfrm rot="2700000">
            <a:off x="2312988" y="3638353"/>
            <a:ext cx="474663" cy="444500"/>
          </a:xfrm>
          <a:prstGeom prst="rect">
            <a:avLst/>
          </a:prstGeom>
          <a:solidFill>
            <a:schemeClr val="accent5">
              <a:lumMod val="20000"/>
              <a:lumOff val="80000"/>
            </a:schemeClr>
          </a:solidFill>
          <a:ln>
            <a:noFill/>
          </a:ln>
          <a:effectLst/>
          <a:extLst/>
        </p:spPr>
        <p:txBody>
          <a:bodyPr wrap="none" anchor="ctr"/>
          <a:lstStyle/>
          <a:p>
            <a:endParaRPr lang="ja-JP" altLang="en-US"/>
          </a:p>
        </p:txBody>
      </p:sp>
      <p:sp>
        <p:nvSpPr>
          <p:cNvPr id="20543" name="Rectangle 168"/>
          <p:cNvSpPr>
            <a:spLocks noChangeAspect="1" noChangeArrowheads="1"/>
          </p:cNvSpPr>
          <p:nvPr/>
        </p:nvSpPr>
        <p:spPr bwMode="auto">
          <a:xfrm rot="2700000">
            <a:off x="2247900" y="5341740"/>
            <a:ext cx="474663" cy="442913"/>
          </a:xfrm>
          <a:prstGeom prst="rect">
            <a:avLst/>
          </a:prstGeom>
          <a:solidFill>
            <a:schemeClr val="accent5">
              <a:lumMod val="20000"/>
              <a:lumOff val="80000"/>
            </a:schemeClr>
          </a:solidFill>
          <a:ln>
            <a:noFill/>
          </a:ln>
          <a:effectLst/>
          <a:extLst/>
        </p:spPr>
        <p:txBody>
          <a:bodyPr wrap="none" anchor="ctr"/>
          <a:lstStyle/>
          <a:p>
            <a:endParaRPr lang="ja-JP" altLang="en-US"/>
          </a:p>
        </p:txBody>
      </p:sp>
      <p:sp>
        <p:nvSpPr>
          <p:cNvPr id="20544" name="Rectangle 169"/>
          <p:cNvSpPr>
            <a:spLocks noChangeAspect="1" noChangeArrowheads="1"/>
          </p:cNvSpPr>
          <p:nvPr/>
        </p:nvSpPr>
        <p:spPr bwMode="auto">
          <a:xfrm rot="2700000">
            <a:off x="457200" y="5384603"/>
            <a:ext cx="473075" cy="446088"/>
          </a:xfrm>
          <a:prstGeom prst="rect">
            <a:avLst/>
          </a:prstGeom>
          <a:solidFill>
            <a:schemeClr val="accent5">
              <a:lumMod val="20000"/>
              <a:lumOff val="80000"/>
            </a:schemeClr>
          </a:solidFill>
          <a:ln>
            <a:noFill/>
          </a:ln>
          <a:effectLst/>
          <a:extLst/>
        </p:spPr>
        <p:txBody>
          <a:bodyPr wrap="none" anchor="ctr"/>
          <a:lstStyle/>
          <a:p>
            <a:endParaRPr lang="ja-JP" altLang="en-US"/>
          </a:p>
        </p:txBody>
      </p:sp>
      <p:sp>
        <p:nvSpPr>
          <p:cNvPr id="20545" name="Rectangle 170"/>
          <p:cNvSpPr>
            <a:spLocks noChangeAspect="1" noChangeArrowheads="1"/>
          </p:cNvSpPr>
          <p:nvPr/>
        </p:nvSpPr>
        <p:spPr bwMode="auto">
          <a:xfrm rot="2700000">
            <a:off x="519113" y="3587553"/>
            <a:ext cx="474663" cy="446088"/>
          </a:xfrm>
          <a:prstGeom prst="rect">
            <a:avLst/>
          </a:prstGeom>
          <a:solidFill>
            <a:schemeClr val="accent5">
              <a:lumMod val="20000"/>
              <a:lumOff val="80000"/>
            </a:schemeClr>
          </a:solidFill>
          <a:ln>
            <a:noFill/>
          </a:ln>
          <a:effectLst/>
          <a:extLst/>
        </p:spPr>
        <p:txBody>
          <a:bodyPr wrap="none" anchor="ctr"/>
          <a:lstStyle/>
          <a:p>
            <a:endParaRPr lang="ja-JP" altLang="en-US"/>
          </a:p>
        </p:txBody>
      </p:sp>
      <p:sp>
        <p:nvSpPr>
          <p:cNvPr id="20513" name="Oval 96"/>
          <p:cNvSpPr>
            <a:spLocks noChangeAspect="1" noChangeArrowheads="1"/>
          </p:cNvSpPr>
          <p:nvPr/>
        </p:nvSpPr>
        <p:spPr bwMode="auto">
          <a:xfrm rot="2700000">
            <a:off x="781050" y="1336478"/>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0514" name="Rectangle 97"/>
          <p:cNvSpPr>
            <a:spLocks noChangeArrowheads="1"/>
          </p:cNvSpPr>
          <p:nvPr/>
        </p:nvSpPr>
        <p:spPr bwMode="auto">
          <a:xfrm rot="1705607">
            <a:off x="1296646" y="2155864"/>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5" name="Rectangle 98"/>
          <p:cNvSpPr>
            <a:spLocks noChangeArrowheads="1"/>
          </p:cNvSpPr>
          <p:nvPr/>
        </p:nvSpPr>
        <p:spPr bwMode="auto">
          <a:xfrm rot="19794434">
            <a:off x="1299338" y="1394624"/>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6" name="Rectangle 99"/>
          <p:cNvSpPr>
            <a:spLocks noChangeArrowheads="1"/>
          </p:cNvSpPr>
          <p:nvPr/>
        </p:nvSpPr>
        <p:spPr bwMode="auto">
          <a:xfrm rot="5400000">
            <a:off x="1836743" y="1730796"/>
            <a:ext cx="180000" cy="93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7" name="Oval 100"/>
          <p:cNvSpPr>
            <a:spLocks noChangeAspect="1" noChangeArrowheads="1"/>
          </p:cNvSpPr>
          <p:nvPr/>
        </p:nvSpPr>
        <p:spPr bwMode="auto">
          <a:xfrm rot="2700000">
            <a:off x="1381125" y="1931790"/>
            <a:ext cx="411162"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8" name="Rectangle 101"/>
          <p:cNvSpPr>
            <a:spLocks noChangeAspect="1" noChangeArrowheads="1"/>
          </p:cNvSpPr>
          <p:nvPr/>
        </p:nvSpPr>
        <p:spPr bwMode="auto">
          <a:xfrm rot="5367762">
            <a:off x="2324100" y="1968303"/>
            <a:ext cx="334962" cy="38893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04" name="Text Box 19"/>
          <p:cNvSpPr txBox="1">
            <a:spLocks noChangeArrowheads="1"/>
          </p:cNvSpPr>
          <p:nvPr/>
        </p:nvSpPr>
        <p:spPr bwMode="auto">
          <a:xfrm>
            <a:off x="4459288" y="6259315"/>
            <a:ext cx="42029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b="1" dirty="0" smtClean="0">
                <a:solidFill>
                  <a:schemeClr val="tx2">
                    <a:lumMod val="10000"/>
                  </a:schemeClr>
                </a:solidFill>
                <a:latin typeface="Arial" pitchFamily="34" charset="0"/>
              </a:rPr>
              <a:t>Assembly 16 </a:t>
            </a:r>
            <a:r>
              <a:rPr lang="en-US" altLang="ja-JP" sz="1600" b="1" dirty="0">
                <a:solidFill>
                  <a:schemeClr val="tx2">
                    <a:lumMod val="10000"/>
                  </a:schemeClr>
                </a:solidFill>
                <a:latin typeface="Arial" pitchFamily="34" charset="0"/>
              </a:rPr>
              <a:t>(</a:t>
            </a:r>
            <a:r>
              <a:rPr lang="pt-BR" altLang="ja-JP" sz="1600" b="1" dirty="0">
                <a:solidFill>
                  <a:schemeClr val="tx2">
                    <a:lumMod val="10000"/>
                  </a:schemeClr>
                </a:solidFill>
                <a:latin typeface="Arial" pitchFamily="34" charset="0"/>
              </a:rPr>
              <a:t>C</a:t>
            </a:r>
            <a:r>
              <a:rPr lang="pt-BR" altLang="ja-JP" sz="1600" b="1" baseline="-25000" dirty="0">
                <a:solidFill>
                  <a:schemeClr val="tx2">
                    <a:lumMod val="10000"/>
                  </a:schemeClr>
                </a:solidFill>
                <a:latin typeface="Arial" pitchFamily="34" charset="0"/>
              </a:rPr>
              <a:t>1188</a:t>
            </a:r>
            <a:r>
              <a:rPr lang="pt-BR" altLang="ja-JP" sz="1600" b="1" dirty="0">
                <a:solidFill>
                  <a:schemeClr val="tx2">
                    <a:lumMod val="10000"/>
                  </a:schemeClr>
                </a:solidFill>
                <a:latin typeface="Arial" pitchFamily="34" charset="0"/>
              </a:rPr>
              <a:t>H</a:t>
            </a:r>
            <a:r>
              <a:rPr lang="pt-BR" altLang="ja-JP" sz="1600" b="1" baseline="-25000" dirty="0">
                <a:solidFill>
                  <a:schemeClr val="tx2">
                    <a:lumMod val="10000"/>
                  </a:schemeClr>
                </a:solidFill>
                <a:latin typeface="Arial" pitchFamily="34" charset="0"/>
              </a:rPr>
              <a:t>1070</a:t>
            </a:r>
            <a:r>
              <a:rPr lang="pt-BR" altLang="ja-JP" sz="1600" b="1" dirty="0">
                <a:solidFill>
                  <a:schemeClr val="tx2">
                    <a:lumMod val="10000"/>
                  </a:schemeClr>
                </a:solidFill>
                <a:latin typeface="Arial" pitchFamily="34" charset="0"/>
              </a:rPr>
              <a:t>N</a:t>
            </a:r>
            <a:r>
              <a:rPr lang="pt-BR" altLang="ja-JP" sz="1600" b="1" baseline="-25000" dirty="0">
                <a:solidFill>
                  <a:schemeClr val="tx2">
                    <a:lumMod val="10000"/>
                  </a:schemeClr>
                </a:solidFill>
                <a:latin typeface="Arial" pitchFamily="34" charset="0"/>
              </a:rPr>
              <a:t>4</a:t>
            </a:r>
            <a:r>
              <a:rPr lang="pt-BR" altLang="ja-JP" sz="1600" b="1" dirty="0">
                <a:solidFill>
                  <a:schemeClr val="tx2">
                    <a:lumMod val="10000"/>
                  </a:schemeClr>
                </a:solidFill>
                <a:latin typeface="Arial" pitchFamily="34" charset="0"/>
              </a:rPr>
              <a:t>O</a:t>
            </a:r>
            <a:r>
              <a:rPr lang="pt-BR" altLang="ja-JP" sz="1600" b="1" baseline="-25000" dirty="0">
                <a:solidFill>
                  <a:schemeClr val="tx2">
                    <a:lumMod val="10000"/>
                  </a:schemeClr>
                </a:solidFill>
                <a:latin typeface="Arial" pitchFamily="34" charset="0"/>
              </a:rPr>
              <a:t>56:</a:t>
            </a:r>
            <a:r>
              <a:rPr lang="pt-BR" altLang="ja-JP" sz="1600" b="1" dirty="0">
                <a:solidFill>
                  <a:schemeClr val="tx2">
                    <a:lumMod val="10000"/>
                  </a:schemeClr>
                </a:solidFill>
                <a:latin typeface="Arial" pitchFamily="34" charset="0"/>
              </a:rPr>
              <a:t> </a:t>
            </a:r>
            <a:r>
              <a:rPr lang="en-US" altLang="ja-JP" sz="1600" b="1" dirty="0">
                <a:solidFill>
                  <a:schemeClr val="tx2">
                    <a:lumMod val="10000"/>
                  </a:schemeClr>
                </a:solidFill>
                <a:latin typeface="Arial" pitchFamily="34" charset="0"/>
              </a:rPr>
              <a:t> 16,299)</a:t>
            </a:r>
          </a:p>
        </p:txBody>
      </p:sp>
      <p:sp>
        <p:nvSpPr>
          <p:cNvPr id="21571" name="Text Box 86"/>
          <p:cNvSpPr txBox="1">
            <a:spLocks noChangeArrowheads="1"/>
          </p:cNvSpPr>
          <p:nvPr/>
        </p:nvSpPr>
        <p:spPr bwMode="auto">
          <a:xfrm>
            <a:off x="3200400" y="4019353"/>
            <a:ext cx="101156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defRPr/>
            </a:pPr>
            <a:r>
              <a:rPr lang="en-US" altLang="ja-JP" sz="1800" b="1" dirty="0" smtClean="0">
                <a:solidFill>
                  <a:schemeClr val="tx2">
                    <a:lumMod val="10000"/>
                  </a:schemeClr>
                </a:solidFill>
                <a:latin typeface="Arial" pitchFamily="34" charset="0"/>
                <a:ea typeface="ＭＳ ゴシック" pitchFamily="49" charset="-128"/>
              </a:rPr>
              <a:t>17%</a:t>
            </a:r>
          </a:p>
        </p:txBody>
      </p:sp>
      <p:sp>
        <p:nvSpPr>
          <p:cNvPr id="20509" name="Text Box 89"/>
          <p:cNvSpPr txBox="1">
            <a:spLocks noChangeArrowheads="1"/>
          </p:cNvSpPr>
          <p:nvPr/>
        </p:nvSpPr>
        <p:spPr bwMode="auto">
          <a:xfrm>
            <a:off x="761999" y="6214865"/>
            <a:ext cx="2379133"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chemeClr val="tx2">
                    <a:lumMod val="10000"/>
                  </a:schemeClr>
                </a:solidFill>
                <a:latin typeface="Arial" pitchFamily="34" charset="0"/>
                <a:ea typeface="ＭＳ ゴシック" pitchFamily="49" charset="-128"/>
              </a:rPr>
              <a:t>A</a:t>
            </a:r>
            <a:r>
              <a:rPr lang="en-US" altLang="ja-JP" sz="1400" b="1" baseline="-25000" dirty="0">
                <a:solidFill>
                  <a:schemeClr val="tx2">
                    <a:lumMod val="10000"/>
                  </a:schemeClr>
                </a:solidFill>
                <a:latin typeface="Arial" pitchFamily="34" charset="0"/>
                <a:ea typeface="ＭＳ ゴシック" pitchFamily="49" charset="-128"/>
              </a:rPr>
              <a:t>4</a:t>
            </a:r>
            <a:r>
              <a:rPr lang="en-US" altLang="ja-JP" sz="1400" b="1" dirty="0">
                <a:solidFill>
                  <a:schemeClr val="tx2">
                    <a:lumMod val="10000"/>
                  </a:schemeClr>
                </a:solidFill>
                <a:latin typeface="Arial" pitchFamily="34" charset="0"/>
                <a:ea typeface="ＭＳ ゴシック" pitchFamily="49" charset="-128"/>
              </a:rPr>
              <a:t>-type </a:t>
            </a:r>
            <a:r>
              <a:rPr lang="en-US" altLang="ja-JP" sz="1400" b="1" dirty="0" err="1" smtClean="0">
                <a:solidFill>
                  <a:schemeClr val="tx2">
                    <a:lumMod val="10000"/>
                  </a:schemeClr>
                </a:solidFill>
                <a:latin typeface="Arial" pitchFamily="34" charset="0"/>
                <a:ea typeface="ＭＳ ゴシック" pitchFamily="49" charset="-128"/>
              </a:rPr>
              <a:t>Dendrimer</a:t>
            </a:r>
            <a:r>
              <a:rPr lang="en-US" altLang="ja-JP" sz="1400" b="1" dirty="0" smtClean="0">
                <a:solidFill>
                  <a:schemeClr val="tx2">
                    <a:lumMod val="10000"/>
                  </a:schemeClr>
                </a:solidFill>
                <a:latin typeface="Arial" pitchFamily="34" charset="0"/>
                <a:ea typeface="ＭＳ ゴシック" pitchFamily="49" charset="-128"/>
              </a:rPr>
              <a:t> 15</a:t>
            </a:r>
            <a:endParaRPr lang="ja-JP" altLang="en-US" sz="1400" b="1" dirty="0">
              <a:solidFill>
                <a:schemeClr val="tx2">
                  <a:lumMod val="10000"/>
                </a:schemeClr>
              </a:solidFill>
              <a:latin typeface="Arial" pitchFamily="34" charset="0"/>
              <a:ea typeface="ＭＳ ゴシック" pitchFamily="49" charset="-128"/>
            </a:endParaRPr>
          </a:p>
        </p:txBody>
      </p:sp>
      <p:sp>
        <p:nvSpPr>
          <p:cNvPr id="20510" name="Text Box 89"/>
          <p:cNvSpPr txBox="1">
            <a:spLocks noChangeArrowheads="1"/>
          </p:cNvSpPr>
          <p:nvPr/>
        </p:nvSpPr>
        <p:spPr bwMode="auto">
          <a:xfrm>
            <a:off x="512703" y="3014465"/>
            <a:ext cx="2298236" cy="307777"/>
          </a:xfrm>
          <a:prstGeom prst="rect">
            <a:avLst/>
          </a:prstGeom>
          <a:noFill/>
          <a:ln>
            <a:noFill/>
          </a:ln>
          <a:effectLs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chemeClr val="tx2">
                    <a:lumMod val="10000"/>
                  </a:schemeClr>
                </a:solidFill>
                <a:latin typeface="Arial" pitchFamily="34" charset="0"/>
                <a:ea typeface="ＭＳ ゴシック" pitchFamily="49" charset="-128"/>
              </a:rPr>
              <a:t>AB</a:t>
            </a:r>
            <a:r>
              <a:rPr lang="en-US" altLang="ja-JP" sz="1400" b="1" baseline="-25000" dirty="0">
                <a:solidFill>
                  <a:schemeClr val="tx2">
                    <a:lumMod val="10000"/>
                  </a:schemeClr>
                </a:solidFill>
                <a:latin typeface="Arial" pitchFamily="34" charset="0"/>
                <a:ea typeface="ＭＳ ゴシック" pitchFamily="49" charset="-128"/>
              </a:rPr>
              <a:t>2</a:t>
            </a:r>
            <a:r>
              <a:rPr lang="en-US" altLang="ja-JP" sz="1400" b="1" dirty="0">
                <a:solidFill>
                  <a:schemeClr val="tx2">
                    <a:lumMod val="10000"/>
                  </a:schemeClr>
                </a:solidFill>
                <a:latin typeface="Arial" pitchFamily="34" charset="0"/>
                <a:ea typeface="ＭＳ ゴシック" pitchFamily="49" charset="-128"/>
              </a:rPr>
              <a:t>-type</a:t>
            </a:r>
            <a:r>
              <a:rPr lang="en-US" altLang="ja-JP" sz="1400" dirty="0">
                <a:solidFill>
                  <a:schemeClr val="tx2">
                    <a:lumMod val="10000"/>
                  </a:schemeClr>
                </a:solidFill>
                <a:latin typeface="Arial" pitchFamily="34" charset="0"/>
                <a:ea typeface="ＭＳ ゴシック" pitchFamily="49" charset="-128"/>
              </a:rPr>
              <a:t> </a:t>
            </a:r>
            <a:r>
              <a:rPr lang="en-US" altLang="ja-JP" sz="1400" b="1" dirty="0" err="1">
                <a:solidFill>
                  <a:schemeClr val="tx2">
                    <a:lumMod val="10000"/>
                  </a:schemeClr>
                </a:solidFill>
                <a:latin typeface="Arial" pitchFamily="34" charset="0"/>
                <a:ea typeface="ＭＳ ゴシック" pitchFamily="49" charset="-128"/>
              </a:rPr>
              <a:t>D</a:t>
            </a:r>
            <a:r>
              <a:rPr lang="en-US" altLang="ja-JP" sz="1400" b="1" dirty="0" err="1" smtClean="0">
                <a:solidFill>
                  <a:schemeClr val="tx2">
                    <a:lumMod val="10000"/>
                  </a:schemeClr>
                </a:solidFill>
                <a:latin typeface="Arial" pitchFamily="34" charset="0"/>
                <a:ea typeface="ＭＳ ゴシック" pitchFamily="49" charset="-128"/>
              </a:rPr>
              <a:t>endrimer</a:t>
            </a:r>
            <a:r>
              <a:rPr lang="en-US" altLang="ja-JP" sz="1400" b="1" dirty="0" smtClean="0">
                <a:solidFill>
                  <a:schemeClr val="tx2">
                    <a:lumMod val="10000"/>
                  </a:schemeClr>
                </a:solidFill>
                <a:latin typeface="Arial" pitchFamily="34" charset="0"/>
                <a:ea typeface="ＭＳ ゴシック" pitchFamily="49" charset="-128"/>
              </a:rPr>
              <a:t> 7</a:t>
            </a:r>
            <a:endParaRPr lang="ja-JP" altLang="en-US" sz="1400" b="1" dirty="0">
              <a:solidFill>
                <a:schemeClr val="tx2">
                  <a:lumMod val="10000"/>
                </a:schemeClr>
              </a:solidFill>
              <a:latin typeface="Arial" pitchFamily="34" charset="0"/>
              <a:ea typeface="ＭＳ ゴシック" pitchFamily="49" charset="-128"/>
            </a:endParaRPr>
          </a:p>
        </p:txBody>
      </p:sp>
      <p:sp>
        <p:nvSpPr>
          <p:cNvPr id="20511" name="AutoShape 70"/>
          <p:cNvSpPr>
            <a:spLocks noChangeArrowheads="1"/>
          </p:cNvSpPr>
          <p:nvPr/>
        </p:nvSpPr>
        <p:spPr bwMode="auto">
          <a:xfrm rot="2784027">
            <a:off x="2577307" y="3956646"/>
            <a:ext cx="6019800" cy="201613"/>
          </a:xfrm>
          <a:prstGeom prst="leftRightArrow">
            <a:avLst>
              <a:gd name="adj1" fmla="val 43333"/>
              <a:gd name="adj2" fmla="val 263056"/>
            </a:avLst>
          </a:prstGeom>
          <a:solidFill>
            <a:srgbClr val="CC00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A0099"/>
                  </a:outerShdw>
                </a:effectLst>
              </a14:hiddenEffects>
            </a:ext>
          </a:extLst>
        </p:spPr>
        <p:txBody>
          <a:bodyPr wrap="none" anchor="ctr"/>
          <a:lstStyle/>
          <a:p>
            <a:endParaRPr lang="ja-JP" altLang="en-US"/>
          </a:p>
        </p:txBody>
      </p:sp>
      <p:sp>
        <p:nvSpPr>
          <p:cNvPr id="21575" name="Text Box 86"/>
          <p:cNvSpPr txBox="1">
            <a:spLocks noChangeArrowheads="1"/>
          </p:cNvSpPr>
          <p:nvPr/>
        </p:nvSpPr>
        <p:spPr bwMode="auto">
          <a:xfrm>
            <a:off x="5864744" y="559418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defRPr/>
            </a:pPr>
            <a:r>
              <a:rPr lang="en-US" altLang="ja-JP" sz="1800" b="1" smtClean="0">
                <a:solidFill>
                  <a:schemeClr val="tx2">
                    <a:lumMod val="10000"/>
                  </a:schemeClr>
                </a:solidFill>
                <a:latin typeface="Arial" pitchFamily="34" charset="0"/>
                <a:ea typeface="ＭＳ ゴシック" pitchFamily="49" charset="-128"/>
              </a:rPr>
              <a:t>13.5 nm</a:t>
            </a:r>
          </a:p>
        </p:txBody>
      </p:sp>
      <p:sp>
        <p:nvSpPr>
          <p:cNvPr id="65" name="テキスト ボックス 64"/>
          <p:cNvSpPr txBox="1"/>
          <p:nvPr/>
        </p:nvSpPr>
        <p:spPr>
          <a:xfrm>
            <a:off x="0" y="212289"/>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Synthesis </a:t>
            </a:r>
            <a:r>
              <a:rPr lang="en-US" altLang="ja-JP" sz="3200" b="1" dirty="0">
                <a:ln/>
                <a:solidFill>
                  <a:schemeClr val="accent3"/>
                </a:solidFill>
                <a:latin typeface="Arial" pitchFamily="34" charset="0"/>
                <a:ea typeface="ＭＳ ゴシック" pitchFamily="49" charset="-128"/>
                <a:cs typeface="Arial" pitchFamily="34" charset="0"/>
              </a:rPr>
              <a:t>of </a:t>
            </a:r>
            <a:r>
              <a:rPr lang="en-US" altLang="ja-JP" sz="3200" b="1" dirty="0" err="1" smtClean="0">
                <a:ln/>
                <a:solidFill>
                  <a:schemeClr val="accent3"/>
                </a:solidFill>
                <a:latin typeface="Arial" pitchFamily="34" charset="0"/>
                <a:ea typeface="ＭＳ ゴシック" pitchFamily="49" charset="-128"/>
                <a:cs typeface="Arial" pitchFamily="34" charset="0"/>
              </a:rPr>
              <a:t>Porphyrin</a:t>
            </a:r>
            <a:r>
              <a:rPr lang="en-US" altLang="ja-JP" sz="3200" b="1" dirty="0" smtClean="0">
                <a:ln/>
                <a:solidFill>
                  <a:schemeClr val="accent3"/>
                </a:solidFill>
                <a:latin typeface="Arial" pitchFamily="34" charset="0"/>
                <a:ea typeface="ＭＳ ゴシック" pitchFamily="49" charset="-128"/>
                <a:cs typeface="Arial" pitchFamily="34" charset="0"/>
              </a:rPr>
              <a:t> </a:t>
            </a:r>
            <a:r>
              <a:rPr lang="en-US" altLang="ja-JP" sz="3200" b="1" dirty="0" err="1" smtClean="0">
                <a:ln/>
                <a:solidFill>
                  <a:schemeClr val="accent3"/>
                </a:solidFill>
                <a:latin typeface="Arial" pitchFamily="34" charset="0"/>
                <a:ea typeface="ＭＳ ゴシック" pitchFamily="49" charset="-128"/>
                <a:cs typeface="Arial" pitchFamily="34" charset="0"/>
              </a:rPr>
              <a:t>Dendrimers</a:t>
            </a:r>
            <a:endParaRPr lang="ja-JP" altLang="en-US" sz="3200" b="1" dirty="0">
              <a:ln/>
              <a:solidFill>
                <a:schemeClr val="accent3"/>
              </a:solidFill>
              <a:latin typeface="Arial" pitchFamily="34" charset="0"/>
              <a:ea typeface="ＭＳ ゴシック" pitchFamily="49" charset="-128"/>
              <a:cs typeface="Arial" pitchFamily="34" charset="0"/>
            </a:endParaRPr>
          </a:p>
        </p:txBody>
      </p:sp>
      <p:sp>
        <p:nvSpPr>
          <p:cNvPr id="20483" name="Oval 175"/>
          <p:cNvSpPr>
            <a:spLocks noChangeAspect="1" noChangeArrowheads="1"/>
          </p:cNvSpPr>
          <p:nvPr/>
        </p:nvSpPr>
        <p:spPr bwMode="auto">
          <a:xfrm rot="2700000">
            <a:off x="4968875" y="2252465"/>
            <a:ext cx="2663825" cy="2663825"/>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20531" name="Oval 136"/>
          <p:cNvSpPr>
            <a:spLocks noChangeAspect="1" noChangeArrowheads="1"/>
          </p:cNvSpPr>
          <p:nvPr/>
        </p:nvSpPr>
        <p:spPr bwMode="auto">
          <a:xfrm rot="5400000" flipH="1" flipV="1">
            <a:off x="7062788" y="4398765"/>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0532" name="Rectangle 137"/>
          <p:cNvSpPr>
            <a:spLocks noChangeArrowheads="1"/>
          </p:cNvSpPr>
          <p:nvPr/>
        </p:nvSpPr>
        <p:spPr bwMode="auto">
          <a:xfrm rot="4405607" flipH="1" flipV="1">
            <a:off x="8168686" y="4691625"/>
            <a:ext cx="180000" cy="828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33" name="Rectangle 138"/>
          <p:cNvSpPr>
            <a:spLocks noChangeArrowheads="1"/>
          </p:cNvSpPr>
          <p:nvPr/>
        </p:nvSpPr>
        <p:spPr bwMode="auto">
          <a:xfrm rot="894434" flipH="1" flipV="1">
            <a:off x="7720601" y="5198562"/>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5" name="Oval 143"/>
          <p:cNvSpPr>
            <a:spLocks noChangeAspect="1" noChangeArrowheads="1"/>
          </p:cNvSpPr>
          <p:nvPr/>
        </p:nvSpPr>
        <p:spPr bwMode="auto">
          <a:xfrm rot="16200000" flipH="1">
            <a:off x="7031032" y="1293617"/>
            <a:ext cx="1598616" cy="1600201"/>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0526" name="Rectangle 144"/>
          <p:cNvSpPr>
            <a:spLocks noChangeArrowheads="1"/>
          </p:cNvSpPr>
          <p:nvPr/>
        </p:nvSpPr>
        <p:spPr bwMode="auto">
          <a:xfrm rot="17194393" flipH="1">
            <a:off x="8162176" y="1810220"/>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7" name="Rectangle 145"/>
          <p:cNvSpPr>
            <a:spLocks noChangeArrowheads="1"/>
          </p:cNvSpPr>
          <p:nvPr/>
        </p:nvSpPr>
        <p:spPr bwMode="auto">
          <a:xfrm rot="20705566" flipH="1">
            <a:off x="7688847" y="1301857"/>
            <a:ext cx="180000" cy="7921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5" name="Oval 129"/>
          <p:cNvSpPr>
            <a:spLocks noChangeAspect="1" noChangeArrowheads="1"/>
          </p:cNvSpPr>
          <p:nvPr/>
        </p:nvSpPr>
        <p:spPr bwMode="auto">
          <a:xfrm rot="16200000" flipV="1">
            <a:off x="3963194" y="4386859"/>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0496" name="Rectangle 130"/>
          <p:cNvSpPr>
            <a:spLocks noChangeArrowheads="1"/>
          </p:cNvSpPr>
          <p:nvPr/>
        </p:nvSpPr>
        <p:spPr bwMode="auto">
          <a:xfrm rot="17194393" flipV="1">
            <a:off x="4210081" y="4689836"/>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7" name="Rectangle 131"/>
          <p:cNvSpPr>
            <a:spLocks noChangeArrowheads="1"/>
          </p:cNvSpPr>
          <p:nvPr/>
        </p:nvSpPr>
        <p:spPr bwMode="auto">
          <a:xfrm rot="20705566" flipV="1">
            <a:off x="4780551" y="5170594"/>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8" name="Rectangle 132"/>
          <p:cNvSpPr>
            <a:spLocks noChangeArrowheads="1"/>
          </p:cNvSpPr>
          <p:nvPr/>
        </p:nvSpPr>
        <p:spPr bwMode="auto">
          <a:xfrm rot="13500000" flipV="1">
            <a:off x="6172120" y="1528963"/>
            <a:ext cx="180000" cy="428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9" name="Oval 133"/>
          <p:cNvSpPr>
            <a:spLocks noChangeAspect="1" noChangeArrowheads="1"/>
          </p:cNvSpPr>
          <p:nvPr/>
        </p:nvSpPr>
        <p:spPr bwMode="auto">
          <a:xfrm rot="16200000" flipV="1">
            <a:off x="4556919" y="4967884"/>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9" name="Oval 122"/>
          <p:cNvSpPr>
            <a:spLocks noChangeAspect="1" noChangeArrowheads="1"/>
          </p:cNvSpPr>
          <p:nvPr/>
        </p:nvSpPr>
        <p:spPr bwMode="auto">
          <a:xfrm rot="5400000">
            <a:off x="3994150" y="1280915"/>
            <a:ext cx="1598613"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0520" name="Rectangle 123"/>
          <p:cNvSpPr>
            <a:spLocks noChangeArrowheads="1"/>
          </p:cNvSpPr>
          <p:nvPr/>
        </p:nvSpPr>
        <p:spPr bwMode="auto">
          <a:xfrm rot="4405607">
            <a:off x="4297642" y="1851357"/>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1" name="Rectangle 124"/>
          <p:cNvSpPr>
            <a:spLocks noChangeArrowheads="1"/>
          </p:cNvSpPr>
          <p:nvPr/>
        </p:nvSpPr>
        <p:spPr bwMode="auto">
          <a:xfrm rot="894434">
            <a:off x="4812301" y="1304424"/>
            <a:ext cx="180000" cy="7921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34" name="Rectangle 139"/>
          <p:cNvSpPr>
            <a:spLocks noChangeArrowheads="1"/>
          </p:cNvSpPr>
          <p:nvPr/>
        </p:nvSpPr>
        <p:spPr bwMode="auto">
          <a:xfrm rot="8100000" flipH="1" flipV="1">
            <a:off x="6248872" y="1469028"/>
            <a:ext cx="180000" cy="4392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7" name="Oval 179"/>
          <p:cNvSpPr>
            <a:spLocks noChangeAspect="1" noChangeArrowheads="1"/>
          </p:cNvSpPr>
          <p:nvPr/>
        </p:nvSpPr>
        <p:spPr bwMode="auto">
          <a:xfrm rot="2700000">
            <a:off x="6019801" y="3333552"/>
            <a:ext cx="584200" cy="60007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35" name="Oval 140"/>
          <p:cNvSpPr>
            <a:spLocks noChangeAspect="1" noChangeArrowheads="1"/>
          </p:cNvSpPr>
          <p:nvPr/>
        </p:nvSpPr>
        <p:spPr bwMode="auto">
          <a:xfrm rot="5400000" flipH="1" flipV="1">
            <a:off x="7656513" y="4979790"/>
            <a:ext cx="411162"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9" name="Oval 147"/>
          <p:cNvSpPr>
            <a:spLocks noChangeAspect="1" noChangeArrowheads="1"/>
          </p:cNvSpPr>
          <p:nvPr/>
        </p:nvSpPr>
        <p:spPr bwMode="auto">
          <a:xfrm rot="16200000" flipH="1">
            <a:off x="7624759" y="1890518"/>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3" name="Oval 126"/>
          <p:cNvSpPr>
            <a:spLocks noChangeAspect="1" noChangeArrowheads="1"/>
          </p:cNvSpPr>
          <p:nvPr/>
        </p:nvSpPr>
        <p:spPr bwMode="auto">
          <a:xfrm rot="5400000">
            <a:off x="4587875" y="1877815"/>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20506" name="Object 90"/>
          <p:cNvGraphicFramePr>
            <a:graphicFrameLocks noChangeAspect="1"/>
          </p:cNvGraphicFramePr>
          <p:nvPr>
            <p:extLst>
              <p:ext uri="{D42A27DB-BD31-4B8C-83A1-F6EECF244321}">
                <p14:modId xmlns:p14="http://schemas.microsoft.com/office/powerpoint/2010/main" val="147091338"/>
              </p:ext>
            </p:extLst>
          </p:nvPr>
        </p:nvGraphicFramePr>
        <p:xfrm>
          <a:off x="233363" y="1266628"/>
          <a:ext cx="8548687" cy="4749800"/>
        </p:xfrm>
        <a:graphic>
          <a:graphicData uri="http://schemas.openxmlformats.org/presentationml/2006/ole">
            <mc:AlternateContent xmlns:mc="http://schemas.openxmlformats.org/markup-compatibility/2006">
              <mc:Choice xmlns:v="urn:schemas-microsoft-com:vml" Requires="v">
                <p:oleObj spid="_x0000_s30742" name="CS ChemDraw Drawing" r:id="rId3" imgW="24437036" imgH="13578570" progId="ChemDraw.Document.6.0">
                  <p:embed/>
                </p:oleObj>
              </mc:Choice>
              <mc:Fallback>
                <p:oleObj name="CS ChemDraw Drawing" r:id="rId3" imgW="24437036" imgH="13578570" progId="ChemDraw.Document.6.0">
                  <p:embed/>
                  <p:pic>
                    <p:nvPicPr>
                      <p:cNvPr id="0" name=""/>
                      <p:cNvPicPr>
                        <a:picLocks noChangeAspect="1" noChangeArrowheads="1"/>
                      </p:cNvPicPr>
                      <p:nvPr/>
                    </p:nvPicPr>
                    <p:blipFill>
                      <a:blip r:embed="rId4"/>
                      <a:srcRect/>
                      <a:stretch>
                        <a:fillRect/>
                      </a:stretch>
                    </p:blipFill>
                    <p:spPr bwMode="auto">
                      <a:xfrm>
                        <a:off x="233363" y="1266628"/>
                        <a:ext cx="8548687"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829987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55576" y="908721"/>
            <a:ext cx="7632848" cy="1584176"/>
          </a:xfrm>
          <a:prstGeom prst="roundRect">
            <a:avLst/>
          </a:prstGeom>
          <a:noFill/>
          <a:ln w="12700">
            <a:solidFill>
              <a:schemeClr val="tx1"/>
            </a:solidFill>
          </a:ln>
          <a:effectLst>
            <a:innerShdw blurRad="63500" dist="50800" dir="2700000">
              <a:prstClr val="black">
                <a:alpha val="50000"/>
              </a:prstClr>
            </a:innerShd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sp>
        <p:nvSpPr>
          <p:cNvPr id="4" name="テキスト ボックス 3"/>
          <p:cNvSpPr txBox="1"/>
          <p:nvPr/>
        </p:nvSpPr>
        <p:spPr>
          <a:xfrm>
            <a:off x="1473076" y="2088436"/>
            <a:ext cx="1110780" cy="338554"/>
          </a:xfrm>
          <a:prstGeom prst="rect">
            <a:avLst/>
          </a:prstGeom>
          <a:noFill/>
        </p:spPr>
        <p:txBody>
          <a:bodyPr wrap="square" rtlCol="0">
            <a:spAutoFit/>
          </a:bodyPr>
          <a:lstStyle/>
          <a:p>
            <a:r>
              <a:rPr kumimoji="1" lang="en-US" altLang="ja-JP" sz="1600" b="1" dirty="0" smtClean="0">
                <a:latin typeface="Arial" panose="020B0604020202020204" pitchFamily="34" charset="0"/>
                <a:cs typeface="Arial" panose="020B0604020202020204" pitchFamily="34" charset="0"/>
              </a:rPr>
              <a:t>azide</a:t>
            </a:r>
            <a:endParaRPr kumimoji="1" lang="ja-JP" altLang="en-US" sz="1600" b="1" dirty="0">
              <a:latin typeface="Arial" panose="020B0604020202020204" pitchFamily="34" charset="0"/>
              <a:cs typeface="Arial" panose="020B0604020202020204" pitchFamily="34" charset="0"/>
            </a:endParaRPr>
          </a:p>
        </p:txBody>
      </p:sp>
      <p:sp>
        <p:nvSpPr>
          <p:cNvPr id="5" name="テキスト ボックス 4"/>
          <p:cNvSpPr txBox="1"/>
          <p:nvPr/>
        </p:nvSpPr>
        <p:spPr>
          <a:xfrm>
            <a:off x="2786100" y="2088436"/>
            <a:ext cx="1265889" cy="338554"/>
          </a:xfrm>
          <a:prstGeom prst="rect">
            <a:avLst/>
          </a:prstGeom>
          <a:noFill/>
        </p:spPr>
        <p:txBody>
          <a:bodyPr wrap="square" rtlCol="0">
            <a:spAutoFit/>
          </a:bodyPr>
          <a:lstStyle/>
          <a:p>
            <a:r>
              <a:rPr kumimoji="1" lang="en-US" altLang="ja-JP" sz="1600" b="1" dirty="0" smtClean="0">
                <a:latin typeface="Arial" panose="020B0604020202020204" pitchFamily="34" charset="0"/>
                <a:cs typeface="Arial" panose="020B0604020202020204" pitchFamily="34" charset="0"/>
              </a:rPr>
              <a:t>ethynyl</a:t>
            </a:r>
            <a:endParaRPr kumimoji="1" lang="ja-JP" altLang="en-US" sz="1600" b="1" dirty="0">
              <a:latin typeface="Arial" panose="020B0604020202020204" pitchFamily="34" charset="0"/>
              <a:cs typeface="Arial" panose="020B0604020202020204" pitchFamily="34" charset="0"/>
            </a:endParaRPr>
          </a:p>
        </p:txBody>
      </p:sp>
      <p:sp>
        <p:nvSpPr>
          <p:cNvPr id="6" name="テキスト ボックス 5"/>
          <p:cNvSpPr txBox="1"/>
          <p:nvPr/>
        </p:nvSpPr>
        <p:spPr>
          <a:xfrm>
            <a:off x="4788024" y="2088436"/>
            <a:ext cx="1540229" cy="338554"/>
          </a:xfrm>
          <a:prstGeom prst="rect">
            <a:avLst/>
          </a:prstGeom>
          <a:noFill/>
        </p:spPr>
        <p:txBody>
          <a:bodyPr wrap="square" rtlCol="0">
            <a:spAutoFit/>
          </a:bodyPr>
          <a:lstStyle/>
          <a:p>
            <a:pPr algn="ctr"/>
            <a:r>
              <a:rPr kumimoji="1" lang="en-US" altLang="ja-JP" sz="1600" b="1" dirty="0" err="1" smtClean="0">
                <a:latin typeface="Arial" panose="020B0604020202020204" pitchFamily="34" charset="0"/>
                <a:cs typeface="Arial" panose="020B0604020202020204" pitchFamily="34" charset="0"/>
              </a:rPr>
              <a:t>triazole</a:t>
            </a:r>
            <a:endParaRPr kumimoji="1" lang="ja-JP" altLang="en-US" sz="1600" b="1" dirty="0">
              <a:latin typeface="Arial" panose="020B0604020202020204" pitchFamily="34" charset="0"/>
              <a:cs typeface="Arial" panose="020B0604020202020204" pitchFamily="34" charset="0"/>
            </a:endParaRPr>
          </a:p>
        </p:txBody>
      </p:sp>
      <p:sp>
        <p:nvSpPr>
          <p:cNvPr id="7" name="テキスト ボックス 6"/>
          <p:cNvSpPr txBox="1"/>
          <p:nvPr/>
        </p:nvSpPr>
        <p:spPr>
          <a:xfrm>
            <a:off x="3978884" y="1438995"/>
            <a:ext cx="845864" cy="369332"/>
          </a:xfrm>
          <a:prstGeom prst="rect">
            <a:avLst/>
          </a:prstGeom>
          <a:noFill/>
        </p:spPr>
        <p:txBody>
          <a:bodyPr wrap="square" rtlCol="0">
            <a:spAutoFit/>
          </a:bodyPr>
          <a:lstStyle/>
          <a:p>
            <a:r>
              <a:rPr kumimoji="1" lang="en-US" altLang="ja-JP" sz="1800" b="1" dirty="0" smtClean="0">
                <a:latin typeface="Arial" panose="020B0604020202020204" pitchFamily="34" charset="0"/>
                <a:cs typeface="Arial" panose="020B0604020202020204" pitchFamily="34" charset="0"/>
              </a:rPr>
              <a:t>Cu(I)</a:t>
            </a:r>
            <a:endParaRPr kumimoji="1" lang="ja-JP" altLang="en-US" sz="1800" b="1" dirty="0">
              <a:latin typeface="Arial" panose="020B0604020202020204" pitchFamily="34" charset="0"/>
              <a:cs typeface="Arial" panose="020B0604020202020204" pitchFamily="34" charset="0"/>
            </a:endParaRPr>
          </a:p>
        </p:txBody>
      </p:sp>
      <p:cxnSp>
        <p:nvCxnSpPr>
          <p:cNvPr id="8" name="直線矢印コネクタ 7"/>
          <p:cNvCxnSpPr/>
          <p:nvPr/>
        </p:nvCxnSpPr>
        <p:spPr>
          <a:xfrm>
            <a:off x="3923928" y="1824830"/>
            <a:ext cx="746474"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五角形 8"/>
          <p:cNvSpPr/>
          <p:nvPr/>
        </p:nvSpPr>
        <p:spPr>
          <a:xfrm>
            <a:off x="5192414" y="1437795"/>
            <a:ext cx="677734" cy="701443"/>
          </a:xfrm>
          <a:prstGeom prst="pentagon">
            <a:avLst/>
          </a:prstGeom>
          <a:gradFill>
            <a:gsLst>
              <a:gs pos="60000">
                <a:srgbClr val="33CCFF">
                  <a:lumMod val="100000"/>
                  <a:alpha val="80000"/>
                </a:srgbClr>
              </a:gs>
              <a:gs pos="0">
                <a:srgbClr val="FF0066">
                  <a:alpha val="70000"/>
                </a:srgbClr>
              </a:gs>
              <a:gs pos="45000">
                <a:srgbClr val="FF6699">
                  <a:alpha val="80000"/>
                </a:srgbClr>
              </a:gs>
              <a:gs pos="100000">
                <a:srgbClr val="00CCFF">
                  <a:alpha val="80000"/>
                </a:srgbClr>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10" name="オブジェクト 9"/>
          <p:cNvGraphicFramePr>
            <a:graphicFrameLocks/>
          </p:cNvGraphicFramePr>
          <p:nvPr>
            <p:extLst>
              <p:ext uri="{D42A27DB-BD31-4B8C-83A1-F6EECF244321}">
                <p14:modId xmlns:p14="http://schemas.microsoft.com/office/powerpoint/2010/main" val="299416966"/>
              </p:ext>
            </p:extLst>
          </p:nvPr>
        </p:nvGraphicFramePr>
        <p:xfrm>
          <a:off x="4841875" y="1549400"/>
          <a:ext cx="1384300" cy="550863"/>
        </p:xfrm>
        <a:graphic>
          <a:graphicData uri="http://schemas.openxmlformats.org/presentationml/2006/ole">
            <mc:AlternateContent xmlns:mc="http://schemas.openxmlformats.org/markup-compatibility/2006">
              <mc:Choice xmlns:v="urn:schemas-microsoft-com:vml" Requires="v">
                <p:oleObj spid="_x0000_s61598" name="CS ChemDraw Drawing" r:id="rId3" imgW="1848250" imgH="732780" progId="ChemDraw.Document.6.0">
                  <p:embed/>
                </p:oleObj>
              </mc:Choice>
              <mc:Fallback>
                <p:oleObj name="CS ChemDraw Drawing" r:id="rId3" imgW="1848250" imgH="732780" progId="ChemDraw.Document.6.0">
                  <p:embed/>
                  <p:pic>
                    <p:nvPicPr>
                      <p:cNvPr id="0" name=""/>
                      <p:cNvPicPr>
                        <a:picLocks noChangeAspect="1" noChangeArrowheads="1"/>
                      </p:cNvPicPr>
                      <p:nvPr/>
                    </p:nvPicPr>
                    <p:blipFill>
                      <a:blip r:embed="rId4"/>
                      <a:srcRect/>
                      <a:stretch>
                        <a:fillRect/>
                      </a:stretch>
                    </p:blipFill>
                    <p:spPr bwMode="auto">
                      <a:xfrm>
                        <a:off x="4841875" y="1549400"/>
                        <a:ext cx="13843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フリーフォーム 10"/>
          <p:cNvSpPr>
            <a:spLocks/>
          </p:cNvSpPr>
          <p:nvPr/>
        </p:nvSpPr>
        <p:spPr>
          <a:xfrm>
            <a:off x="1612532" y="1403927"/>
            <a:ext cx="720439" cy="701443"/>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6699">
              <a:alpha val="7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12" name="フリーフォーム 11"/>
          <p:cNvSpPr>
            <a:spLocks noChangeAspect="1"/>
          </p:cNvSpPr>
          <p:nvPr/>
        </p:nvSpPr>
        <p:spPr>
          <a:xfrm>
            <a:off x="2718364" y="1437796"/>
            <a:ext cx="746143" cy="543880"/>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alpha val="6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graphicFrame>
        <p:nvGraphicFramePr>
          <p:cNvPr id="13" name="オブジェクト 12"/>
          <p:cNvGraphicFramePr>
            <a:graphicFrameLocks/>
          </p:cNvGraphicFramePr>
          <p:nvPr>
            <p:extLst>
              <p:ext uri="{D42A27DB-BD31-4B8C-83A1-F6EECF244321}">
                <p14:modId xmlns:p14="http://schemas.microsoft.com/office/powerpoint/2010/main" val="1685617187"/>
              </p:ext>
            </p:extLst>
          </p:nvPr>
        </p:nvGraphicFramePr>
        <p:xfrm>
          <a:off x="1221492" y="1584324"/>
          <a:ext cx="1042987" cy="481013"/>
        </p:xfrm>
        <a:graphic>
          <a:graphicData uri="http://schemas.openxmlformats.org/presentationml/2006/ole">
            <mc:AlternateContent xmlns:mc="http://schemas.openxmlformats.org/markup-compatibility/2006">
              <mc:Choice xmlns:v="urn:schemas-microsoft-com:vml" Requires="v">
                <p:oleObj spid="_x0000_s61599" name="CS ChemDraw Drawing" r:id="rId5" imgW="1387943" imgH="641250" progId="ChemDraw.Document.6.0">
                  <p:embed/>
                </p:oleObj>
              </mc:Choice>
              <mc:Fallback>
                <p:oleObj name="CS ChemDraw Drawing" r:id="rId5" imgW="1387943" imgH="641250" progId="ChemDraw.Document.6.0">
                  <p:embed/>
                  <p:pic>
                    <p:nvPicPr>
                      <p:cNvPr id="0" name=""/>
                      <p:cNvPicPr>
                        <a:picLocks noChangeAspect="1" noChangeArrowheads="1"/>
                      </p:cNvPicPr>
                      <p:nvPr/>
                    </p:nvPicPr>
                    <p:blipFill>
                      <a:blip r:embed="rId6"/>
                      <a:srcRect/>
                      <a:stretch>
                        <a:fillRect/>
                      </a:stretch>
                    </p:blipFill>
                    <p:spPr bwMode="auto">
                      <a:xfrm>
                        <a:off x="1221492" y="1584324"/>
                        <a:ext cx="104298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オブジェクト 13"/>
          <p:cNvGraphicFramePr>
            <a:graphicFrameLocks/>
          </p:cNvGraphicFramePr>
          <p:nvPr>
            <p:extLst>
              <p:ext uri="{D42A27DB-BD31-4B8C-83A1-F6EECF244321}">
                <p14:modId xmlns:p14="http://schemas.microsoft.com/office/powerpoint/2010/main" val="1979816319"/>
              </p:ext>
            </p:extLst>
          </p:nvPr>
        </p:nvGraphicFramePr>
        <p:xfrm>
          <a:off x="2874070" y="1689893"/>
          <a:ext cx="966787" cy="269875"/>
        </p:xfrm>
        <a:graphic>
          <a:graphicData uri="http://schemas.openxmlformats.org/presentationml/2006/ole">
            <mc:AlternateContent xmlns:mc="http://schemas.openxmlformats.org/markup-compatibility/2006">
              <mc:Choice xmlns:v="urn:schemas-microsoft-com:vml" Requires="v">
                <p:oleObj spid="_x0000_s61600" name="CS ChemDraw Drawing" r:id="rId7" imgW="1279620" imgH="360720" progId="ChemDraw.Document.6.0">
                  <p:embed/>
                </p:oleObj>
              </mc:Choice>
              <mc:Fallback>
                <p:oleObj name="CS ChemDraw Drawing" r:id="rId7" imgW="1279620" imgH="360720" progId="ChemDraw.Document.6.0">
                  <p:embed/>
                  <p:pic>
                    <p:nvPicPr>
                      <p:cNvPr id="0" name=""/>
                      <p:cNvPicPr>
                        <a:picLocks noChangeAspect="1" noChangeArrowheads="1"/>
                      </p:cNvPicPr>
                      <p:nvPr/>
                    </p:nvPicPr>
                    <p:blipFill>
                      <a:blip r:embed="rId8"/>
                      <a:srcRect/>
                      <a:stretch>
                        <a:fillRect/>
                      </a:stretch>
                    </p:blipFill>
                    <p:spPr bwMode="auto">
                      <a:xfrm>
                        <a:off x="2874070" y="1689893"/>
                        <a:ext cx="9667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テキスト ボックス 42"/>
          <p:cNvSpPr txBox="1"/>
          <p:nvPr/>
        </p:nvSpPr>
        <p:spPr>
          <a:xfrm>
            <a:off x="1403551" y="2876584"/>
            <a:ext cx="669684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1"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Iterative Convergent / Divergent Strategy</a:t>
            </a:r>
            <a:endParaRPr kumimoji="1"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4" name="テキスト ボックス 43"/>
          <p:cNvSpPr txBox="1"/>
          <p:nvPr/>
        </p:nvSpPr>
        <p:spPr>
          <a:xfrm>
            <a:off x="6498121" y="1606596"/>
            <a:ext cx="1746287" cy="738664"/>
          </a:xfrm>
          <a:prstGeom prst="rect">
            <a:avLst/>
          </a:prstGeom>
          <a:noFill/>
        </p:spPr>
        <p:txBody>
          <a:bodyPr wrap="square" rtlCol="0">
            <a:spAutoFit/>
          </a:bodyPr>
          <a:lstStyle/>
          <a:p>
            <a:r>
              <a:rPr kumimoji="1" lang="en-US" altLang="ja-JP" sz="1400" b="1" dirty="0" smtClean="0">
                <a:latin typeface="Arial" panose="020B0604020202020204" pitchFamily="34" charset="0"/>
                <a:cs typeface="Arial" panose="020B0604020202020204" pitchFamily="34" charset="0"/>
              </a:rPr>
              <a:t>Simple procedure and clean conversion </a:t>
            </a:r>
            <a:endParaRPr kumimoji="1" lang="ja-JP" altLang="en-US" sz="1400" b="1" dirty="0">
              <a:latin typeface="Arial" panose="020B0604020202020204" pitchFamily="34" charset="0"/>
              <a:cs typeface="Arial" panose="020B0604020202020204" pitchFamily="34" charset="0"/>
            </a:endParaRPr>
          </a:p>
        </p:txBody>
      </p:sp>
      <p:sp>
        <p:nvSpPr>
          <p:cNvPr id="53" name="テキスト ボックス 52"/>
          <p:cNvSpPr txBox="1"/>
          <p:nvPr/>
        </p:nvSpPr>
        <p:spPr>
          <a:xfrm>
            <a:off x="2360532" y="1563220"/>
            <a:ext cx="576064" cy="523220"/>
          </a:xfrm>
          <a:prstGeom prst="rect">
            <a:avLst/>
          </a:prstGeom>
          <a:noFill/>
        </p:spPr>
        <p:txBody>
          <a:bodyPr wrap="square" rtlCol="0">
            <a:spAutoFit/>
          </a:bodyPr>
          <a:lstStyle/>
          <a:p>
            <a:r>
              <a:rPr kumimoji="1" lang="en-US" altLang="ja-JP" sz="2800" dirty="0" smtClean="0">
                <a:latin typeface="Arial" panose="020B0604020202020204" pitchFamily="34" charset="0"/>
                <a:cs typeface="Arial" panose="020B0604020202020204" pitchFamily="34" charset="0"/>
              </a:rPr>
              <a:t>+</a:t>
            </a:r>
            <a:endParaRPr kumimoji="1" lang="ja-JP" altLang="en-US" sz="2800" dirty="0">
              <a:latin typeface="Arial" panose="020B0604020202020204" pitchFamily="34" charset="0"/>
              <a:cs typeface="Arial" panose="020B0604020202020204" pitchFamily="34" charset="0"/>
            </a:endParaRPr>
          </a:p>
        </p:txBody>
      </p:sp>
      <p:sp>
        <p:nvSpPr>
          <p:cNvPr id="54" name="テキスト ボックス 53"/>
          <p:cNvSpPr txBox="1"/>
          <p:nvPr/>
        </p:nvSpPr>
        <p:spPr>
          <a:xfrm>
            <a:off x="827584" y="891786"/>
            <a:ext cx="4826539"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ja-JP"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Click Reaction </a:t>
            </a:r>
            <a:r>
              <a:rPr lang="en-US" altLang="ja-JP"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r>
              <a:rPr lang="en-US" altLang="ja-JP"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CuAAC</a:t>
            </a:r>
            <a:r>
              <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r>
              <a:rPr lang="en-US" altLang="ja-JP"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reaction)</a:t>
            </a:r>
            <a:endPar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5" name="星 24 14"/>
          <p:cNvSpPr/>
          <p:nvPr/>
        </p:nvSpPr>
        <p:spPr>
          <a:xfrm>
            <a:off x="3881004" y="5578536"/>
            <a:ext cx="1007504" cy="874800"/>
          </a:xfrm>
          <a:prstGeom prst="star24">
            <a:avLst/>
          </a:prstGeom>
          <a:noFill/>
          <a:ln w="44450">
            <a:solidFill>
              <a:srgbClr val="37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sp>
        <p:nvSpPr>
          <p:cNvPr id="20" name="五角形 19"/>
          <p:cNvSpPr/>
          <p:nvPr/>
        </p:nvSpPr>
        <p:spPr>
          <a:xfrm>
            <a:off x="3982355" y="5700104"/>
            <a:ext cx="699657" cy="578340"/>
          </a:xfrm>
          <a:prstGeom prst="pentagon">
            <a:avLst/>
          </a:prstGeom>
          <a:gradFill>
            <a:gsLst>
              <a:gs pos="60000">
                <a:srgbClr val="33CCFF">
                  <a:lumMod val="100000"/>
                  <a:alpha val="80000"/>
                </a:srgbClr>
              </a:gs>
              <a:gs pos="0">
                <a:srgbClr val="FF0066">
                  <a:alpha val="70000"/>
                </a:srgbClr>
              </a:gs>
              <a:gs pos="45000">
                <a:srgbClr val="FF6699">
                  <a:alpha val="80000"/>
                </a:srgbClr>
              </a:gs>
              <a:gs pos="100000">
                <a:srgbClr val="00CCFF">
                  <a:alpha val="80000"/>
                </a:srgbClr>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aphicFrame>
        <p:nvGraphicFramePr>
          <p:cNvPr id="23" name="オブジェクト 22"/>
          <p:cNvGraphicFramePr>
            <a:graphicFrameLocks/>
          </p:cNvGraphicFramePr>
          <p:nvPr>
            <p:extLst>
              <p:ext uri="{D42A27DB-BD31-4B8C-83A1-F6EECF244321}">
                <p14:modId xmlns:p14="http://schemas.microsoft.com/office/powerpoint/2010/main" val="2121584504"/>
              </p:ext>
            </p:extLst>
          </p:nvPr>
        </p:nvGraphicFramePr>
        <p:xfrm>
          <a:off x="3987156" y="5775115"/>
          <a:ext cx="722827" cy="493990"/>
        </p:xfrm>
        <a:graphic>
          <a:graphicData uri="http://schemas.openxmlformats.org/presentationml/2006/ole">
            <mc:AlternateContent xmlns:mc="http://schemas.openxmlformats.org/markup-compatibility/2006">
              <mc:Choice xmlns:v="urn:schemas-microsoft-com:vml" Requires="v">
                <p:oleObj spid="_x0000_s61601" name="CS ChemDraw Drawing" r:id="rId9" imgW="1070855" imgH="732600" progId="ChemDraw.Document.6.0">
                  <p:embed/>
                </p:oleObj>
              </mc:Choice>
              <mc:Fallback>
                <p:oleObj name="CS ChemDraw Drawing" r:id="rId9" imgW="1070855" imgH="732600" progId="ChemDraw.Document.6.0">
                  <p:embed/>
                  <p:pic>
                    <p:nvPicPr>
                      <p:cNvPr id="0" name=""/>
                      <p:cNvPicPr>
                        <a:picLocks noChangeAspect="1" noChangeArrowheads="1"/>
                      </p:cNvPicPr>
                      <p:nvPr/>
                    </p:nvPicPr>
                    <p:blipFill>
                      <a:blip r:embed="rId10"/>
                      <a:srcRect/>
                      <a:stretch>
                        <a:fillRect/>
                      </a:stretch>
                    </p:blipFill>
                    <p:spPr bwMode="auto">
                      <a:xfrm>
                        <a:off x="3987156" y="5775115"/>
                        <a:ext cx="722827" cy="49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フリーフォーム 23"/>
          <p:cNvSpPr>
            <a:spLocks noChangeAspect="1"/>
          </p:cNvSpPr>
          <p:nvPr/>
        </p:nvSpPr>
        <p:spPr>
          <a:xfrm>
            <a:off x="3679612" y="4349125"/>
            <a:ext cx="785070" cy="636515"/>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6699">
              <a:alpha val="7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C0000"/>
              </a:solidFill>
              <a:latin typeface="Arial" panose="020B0604020202020204" pitchFamily="34" charset="0"/>
              <a:cs typeface="Arial" panose="020B0604020202020204" pitchFamily="34" charset="0"/>
            </a:endParaRPr>
          </a:p>
        </p:txBody>
      </p:sp>
      <p:sp>
        <p:nvSpPr>
          <p:cNvPr id="25" name="フリーフォーム 24"/>
          <p:cNvSpPr>
            <a:spLocks noChangeAspect="1"/>
          </p:cNvSpPr>
          <p:nvPr/>
        </p:nvSpPr>
        <p:spPr>
          <a:xfrm>
            <a:off x="4788024" y="4310918"/>
            <a:ext cx="537917" cy="431871"/>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alpha val="6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C0000"/>
              </a:solidFill>
              <a:latin typeface="Arial" panose="020B0604020202020204" pitchFamily="34" charset="0"/>
              <a:cs typeface="Arial" panose="020B0604020202020204" pitchFamily="34" charset="0"/>
            </a:endParaRPr>
          </a:p>
        </p:txBody>
      </p:sp>
      <p:graphicFrame>
        <p:nvGraphicFramePr>
          <p:cNvPr id="26" name="オブジェクト 25"/>
          <p:cNvGraphicFramePr>
            <a:graphicFrameLocks noChangeAspect="1"/>
          </p:cNvGraphicFramePr>
          <p:nvPr>
            <p:extLst>
              <p:ext uri="{D42A27DB-BD31-4B8C-83A1-F6EECF244321}">
                <p14:modId xmlns:p14="http://schemas.microsoft.com/office/powerpoint/2010/main" val="1405731653"/>
              </p:ext>
            </p:extLst>
          </p:nvPr>
        </p:nvGraphicFramePr>
        <p:xfrm>
          <a:off x="3645551" y="4482525"/>
          <a:ext cx="739732" cy="510624"/>
        </p:xfrm>
        <a:graphic>
          <a:graphicData uri="http://schemas.openxmlformats.org/presentationml/2006/ole">
            <mc:AlternateContent xmlns:mc="http://schemas.openxmlformats.org/markup-compatibility/2006">
              <mc:Choice xmlns:v="urn:schemas-microsoft-com:vml" Requires="v">
                <p:oleObj spid="_x0000_s61602" name="CS ChemDraw Drawing" r:id="rId11" imgW="924665" imgH="638280" progId="ChemDraw.Document.6.0">
                  <p:embed/>
                </p:oleObj>
              </mc:Choice>
              <mc:Fallback>
                <p:oleObj name="CS ChemDraw Drawing" r:id="rId11" imgW="924665" imgH="638280" progId="ChemDraw.Document.6.0">
                  <p:embed/>
                  <p:pic>
                    <p:nvPicPr>
                      <p:cNvPr id="0" name=""/>
                      <p:cNvPicPr>
                        <a:picLocks noChangeAspect="1" noChangeArrowheads="1"/>
                      </p:cNvPicPr>
                      <p:nvPr/>
                    </p:nvPicPr>
                    <p:blipFill>
                      <a:blip r:embed="rId12"/>
                      <a:srcRect/>
                      <a:stretch>
                        <a:fillRect/>
                      </a:stretch>
                    </p:blipFill>
                    <p:spPr bwMode="auto">
                      <a:xfrm>
                        <a:off x="3645551" y="4482525"/>
                        <a:ext cx="739732" cy="5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オブジェクト 26"/>
          <p:cNvGraphicFramePr>
            <a:graphicFrameLocks noChangeAspect="1"/>
          </p:cNvGraphicFramePr>
          <p:nvPr>
            <p:extLst>
              <p:ext uri="{D42A27DB-BD31-4B8C-83A1-F6EECF244321}">
                <p14:modId xmlns:p14="http://schemas.microsoft.com/office/powerpoint/2010/main" val="2001573789"/>
              </p:ext>
            </p:extLst>
          </p:nvPr>
        </p:nvGraphicFramePr>
        <p:xfrm>
          <a:off x="4949437" y="4481698"/>
          <a:ext cx="467870" cy="237384"/>
        </p:xfrm>
        <a:graphic>
          <a:graphicData uri="http://schemas.openxmlformats.org/presentationml/2006/ole">
            <mc:AlternateContent xmlns:mc="http://schemas.openxmlformats.org/markup-compatibility/2006">
              <mc:Choice xmlns:v="urn:schemas-microsoft-com:vml" Requires="v">
                <p:oleObj spid="_x0000_s61603" name="CS ChemDraw Drawing" r:id="rId13" imgW="584838" imgH="296730" progId="ChemDraw.Document.6.0">
                  <p:embed/>
                </p:oleObj>
              </mc:Choice>
              <mc:Fallback>
                <p:oleObj name="CS ChemDraw Drawing" r:id="rId13" imgW="584838" imgH="296730" progId="ChemDraw.Document.6.0">
                  <p:embed/>
                  <p:pic>
                    <p:nvPicPr>
                      <p:cNvPr id="0" name=""/>
                      <p:cNvPicPr>
                        <a:picLocks noChangeAspect="1" noChangeArrowheads="1"/>
                      </p:cNvPicPr>
                      <p:nvPr/>
                    </p:nvPicPr>
                    <p:blipFill>
                      <a:blip r:embed="rId14"/>
                      <a:srcRect/>
                      <a:stretch>
                        <a:fillRect/>
                      </a:stretch>
                    </p:blipFill>
                    <p:spPr bwMode="auto">
                      <a:xfrm>
                        <a:off x="4949437" y="4481698"/>
                        <a:ext cx="467870" cy="2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円/楕円 29"/>
          <p:cNvSpPr/>
          <p:nvPr/>
        </p:nvSpPr>
        <p:spPr>
          <a:xfrm>
            <a:off x="3852422" y="3456847"/>
            <a:ext cx="683076" cy="444421"/>
          </a:xfrm>
          <a:prstGeom prst="ellipse">
            <a:avLst/>
          </a:prstGeom>
          <a:solidFill>
            <a:srgbClr val="FFFF99"/>
          </a:solidFill>
          <a:ln w="28575">
            <a:solidFill>
              <a:srgbClr val="FF6600"/>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333908561"/>
              </p:ext>
            </p:extLst>
          </p:nvPr>
        </p:nvGraphicFramePr>
        <p:xfrm>
          <a:off x="4548289" y="3572024"/>
          <a:ext cx="385102" cy="236304"/>
        </p:xfrm>
        <a:graphic>
          <a:graphicData uri="http://schemas.openxmlformats.org/presentationml/2006/ole">
            <mc:AlternateContent xmlns:mc="http://schemas.openxmlformats.org/markup-compatibility/2006">
              <mc:Choice xmlns:v="urn:schemas-microsoft-com:vml" Requires="v">
                <p:oleObj spid="_x0000_s61604" name="CS ChemDraw Drawing" r:id="rId15" imgW="481377" imgH="295380" progId="ChemDraw.Document.6.0">
                  <p:embed/>
                </p:oleObj>
              </mc:Choice>
              <mc:Fallback>
                <p:oleObj name="CS ChemDraw Drawing" r:id="rId15" imgW="481377" imgH="295380" progId="ChemDraw.Document.6.0">
                  <p:embed/>
                  <p:pic>
                    <p:nvPicPr>
                      <p:cNvPr id="0" name=""/>
                      <p:cNvPicPr>
                        <a:picLocks noChangeAspect="1" noChangeArrowheads="1"/>
                      </p:cNvPicPr>
                      <p:nvPr/>
                    </p:nvPicPr>
                    <p:blipFill>
                      <a:blip r:embed="rId16"/>
                      <a:srcRect/>
                      <a:stretch>
                        <a:fillRect/>
                      </a:stretch>
                    </p:blipFill>
                    <p:spPr bwMode="auto">
                      <a:xfrm>
                        <a:off x="4548289" y="3572024"/>
                        <a:ext cx="385102" cy="236304"/>
                      </a:xfrm>
                      <a:prstGeom prst="rect">
                        <a:avLst/>
                      </a:prstGeom>
                      <a:noFill/>
                      <a:ln>
                        <a:noFill/>
                      </a:ln>
                      <a:extLst/>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4188145878"/>
              </p:ext>
            </p:extLst>
          </p:nvPr>
        </p:nvGraphicFramePr>
        <p:xfrm>
          <a:off x="2993183" y="3557233"/>
          <a:ext cx="859239" cy="243648"/>
        </p:xfrm>
        <a:graphic>
          <a:graphicData uri="http://schemas.openxmlformats.org/presentationml/2006/ole">
            <mc:AlternateContent xmlns:mc="http://schemas.openxmlformats.org/markup-compatibility/2006">
              <mc:Choice xmlns:v="urn:schemas-microsoft-com:vml" Requires="v">
                <p:oleObj spid="_x0000_s61605" name="CS ChemDraw Drawing" r:id="rId17" imgW="1074049" imgH="304560" progId="ChemDraw.Document.6.0">
                  <p:embed/>
                </p:oleObj>
              </mc:Choice>
              <mc:Fallback>
                <p:oleObj name="CS ChemDraw Drawing" r:id="rId17" imgW="1074049" imgH="304560" progId="ChemDraw.Document.6.0">
                  <p:embed/>
                  <p:pic>
                    <p:nvPicPr>
                      <p:cNvPr id="0" name=""/>
                      <p:cNvPicPr>
                        <a:picLocks noChangeAspect="1" noChangeArrowheads="1"/>
                      </p:cNvPicPr>
                      <p:nvPr/>
                    </p:nvPicPr>
                    <p:blipFill>
                      <a:blip r:embed="rId18"/>
                      <a:srcRect/>
                      <a:stretch>
                        <a:fillRect/>
                      </a:stretch>
                    </p:blipFill>
                    <p:spPr bwMode="auto">
                      <a:xfrm>
                        <a:off x="2993183" y="3557233"/>
                        <a:ext cx="859239" cy="243648"/>
                      </a:xfrm>
                      <a:prstGeom prst="rect">
                        <a:avLst/>
                      </a:prstGeom>
                      <a:noFill/>
                      <a:ln>
                        <a:noFill/>
                      </a:ln>
                    </p:spPr>
                  </p:pic>
                </p:oleObj>
              </mc:Fallback>
            </mc:AlternateContent>
          </a:graphicData>
        </a:graphic>
      </p:graphicFrame>
      <p:cxnSp>
        <p:nvCxnSpPr>
          <p:cNvPr id="33" name="直線矢印コネクタ 32"/>
          <p:cNvCxnSpPr/>
          <p:nvPr/>
        </p:nvCxnSpPr>
        <p:spPr>
          <a:xfrm flipH="1">
            <a:off x="3704881" y="3935544"/>
            <a:ext cx="254124" cy="333039"/>
          </a:xfrm>
          <a:prstGeom prst="straightConnector1">
            <a:avLst/>
          </a:prstGeom>
          <a:ln w="381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4868263" y="3935543"/>
            <a:ext cx="263015" cy="343654"/>
          </a:xfrm>
          <a:prstGeom prst="straightConnector1">
            <a:avLst/>
          </a:prstGeom>
          <a:ln w="3810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3565341" y="5112943"/>
            <a:ext cx="1900432" cy="0"/>
          </a:xfrm>
          <a:prstGeom prst="line">
            <a:avLst/>
          </a:prstGeom>
          <a:ln w="3810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454568" y="4951636"/>
            <a:ext cx="3892" cy="179601"/>
          </a:xfrm>
          <a:prstGeom prst="line">
            <a:avLst/>
          </a:prstGeom>
          <a:ln w="3810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4515557" y="5101725"/>
            <a:ext cx="0" cy="379497"/>
          </a:xfrm>
          <a:prstGeom prst="straightConnector1">
            <a:avLst/>
          </a:prstGeom>
          <a:ln w="381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1187624" y="4365104"/>
            <a:ext cx="71846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ja-JP"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D1A</a:t>
            </a:r>
            <a:endPar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39" name="正方形/長方形 38"/>
          <p:cNvSpPr/>
          <p:nvPr/>
        </p:nvSpPr>
        <p:spPr>
          <a:xfrm>
            <a:off x="6876256" y="4365104"/>
            <a:ext cx="70403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sz="2000" b="1" spc="50" dirty="0" smtClean="0">
                <a:ln w="11430"/>
                <a:solidFill>
                  <a:srgbClr val="008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D1E</a:t>
            </a:r>
            <a:endParaRPr lang="ja-JP" altLang="en-US" sz="2000" b="1" spc="50" dirty="0">
              <a:ln w="11430"/>
              <a:solidFill>
                <a:srgbClr val="008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40" name="正方形/長方形 39"/>
          <p:cNvSpPr/>
          <p:nvPr/>
        </p:nvSpPr>
        <p:spPr>
          <a:xfrm>
            <a:off x="5813847" y="5736787"/>
            <a:ext cx="979637"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D2</a:t>
            </a:r>
            <a:endParaRPr lang="ja-JP"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41" name="正方形/長方形 40"/>
          <p:cNvSpPr/>
          <p:nvPr/>
        </p:nvSpPr>
        <p:spPr>
          <a:xfrm>
            <a:off x="5942587" y="3483746"/>
            <a:ext cx="5261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ja-JP"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D1</a:t>
            </a:r>
            <a:endPar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cxnSp>
        <p:nvCxnSpPr>
          <p:cNvPr id="42" name="直線コネクタ 41"/>
          <p:cNvCxnSpPr/>
          <p:nvPr/>
        </p:nvCxnSpPr>
        <p:spPr>
          <a:xfrm>
            <a:off x="3571056" y="4939087"/>
            <a:ext cx="3892" cy="179601"/>
          </a:xfrm>
          <a:prstGeom prst="line">
            <a:avLst/>
          </a:prstGeom>
          <a:ln w="38100">
            <a:solidFill>
              <a:srgbClr val="660066"/>
            </a:solidFill>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2974876" y="4357172"/>
            <a:ext cx="683076" cy="444421"/>
          </a:xfrm>
          <a:prstGeom prst="ellipse">
            <a:avLst/>
          </a:prstGeom>
          <a:solidFill>
            <a:srgbClr val="FFFF99"/>
          </a:solidFill>
          <a:ln w="28575">
            <a:solidFill>
              <a:srgbClr val="FF6600"/>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sp>
        <p:nvSpPr>
          <p:cNvPr id="46" name="円/楕円 45"/>
          <p:cNvSpPr/>
          <p:nvPr/>
        </p:nvSpPr>
        <p:spPr>
          <a:xfrm>
            <a:off x="5305895" y="4349125"/>
            <a:ext cx="683076" cy="444421"/>
          </a:xfrm>
          <a:prstGeom prst="ellipse">
            <a:avLst/>
          </a:prstGeom>
          <a:solidFill>
            <a:srgbClr val="FFFF99"/>
          </a:solidFill>
          <a:ln w="28575">
            <a:solidFill>
              <a:srgbClr val="FF6600"/>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sp>
        <p:nvSpPr>
          <p:cNvPr id="47" name="角丸四角形 46"/>
          <p:cNvSpPr/>
          <p:nvPr/>
        </p:nvSpPr>
        <p:spPr>
          <a:xfrm>
            <a:off x="2451400" y="3911703"/>
            <a:ext cx="1012328" cy="311434"/>
          </a:xfrm>
          <a:prstGeom prst="roundRect">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bg1"/>
              </a:solidFill>
              <a:latin typeface="Arial" panose="020B0604020202020204" pitchFamily="34" charset="0"/>
              <a:cs typeface="Arial" panose="020B0604020202020204" pitchFamily="34" charset="0"/>
            </a:endParaRPr>
          </a:p>
        </p:txBody>
      </p:sp>
      <p:sp>
        <p:nvSpPr>
          <p:cNvPr id="48" name="テキスト ボックス 47"/>
          <p:cNvSpPr txBox="1"/>
          <p:nvPr/>
        </p:nvSpPr>
        <p:spPr>
          <a:xfrm>
            <a:off x="2332972" y="3923277"/>
            <a:ext cx="1268967" cy="276999"/>
          </a:xfrm>
          <a:prstGeom prst="rect">
            <a:avLst/>
          </a:prstGeom>
          <a:noFill/>
        </p:spPr>
        <p:txBody>
          <a:bodyPr wrap="square" rtlCol="0">
            <a:spAutoFit/>
          </a:bodyPr>
          <a:lstStyle/>
          <a:p>
            <a:pPr algn="ctr"/>
            <a:r>
              <a:rPr kumimoji="1" lang="en-US" altLang="ja-JP" sz="1400" b="1" dirty="0" err="1" smtClean="0">
                <a:latin typeface="Arial" panose="020B0604020202020204" pitchFamily="34" charset="0"/>
                <a:cs typeface="Arial" panose="020B0604020202020204" pitchFamily="34" charset="0"/>
              </a:rPr>
              <a:t>Azidation</a:t>
            </a:r>
            <a:endParaRPr kumimoji="1" lang="en-US" altLang="ja-JP" sz="1400" b="1" dirty="0" smtClean="0">
              <a:latin typeface="Arial" panose="020B0604020202020204" pitchFamily="34" charset="0"/>
              <a:cs typeface="Arial" panose="020B0604020202020204" pitchFamily="34" charset="0"/>
            </a:endParaRPr>
          </a:p>
        </p:txBody>
      </p:sp>
      <p:sp>
        <p:nvSpPr>
          <p:cNvPr id="49" name="角丸四角形 48"/>
          <p:cNvSpPr/>
          <p:nvPr/>
        </p:nvSpPr>
        <p:spPr>
          <a:xfrm>
            <a:off x="5436096" y="3899667"/>
            <a:ext cx="1342656" cy="320340"/>
          </a:xfrm>
          <a:prstGeom prst="roundRect">
            <a:avLst/>
          </a:prstGeom>
          <a:solidFill>
            <a:srgbClr val="0000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50" name="テキスト ボックス 49"/>
          <p:cNvSpPr txBox="1"/>
          <p:nvPr/>
        </p:nvSpPr>
        <p:spPr>
          <a:xfrm>
            <a:off x="5255438" y="3923277"/>
            <a:ext cx="1670506" cy="276999"/>
          </a:xfrm>
          <a:prstGeom prst="rect">
            <a:avLst/>
          </a:prstGeom>
          <a:noFill/>
        </p:spPr>
        <p:txBody>
          <a:bodyPr wrap="square" rtlCol="0">
            <a:spAutoFit/>
          </a:bodyPr>
          <a:lstStyle/>
          <a:p>
            <a:pPr algn="ctr"/>
            <a:r>
              <a:rPr kumimoji="1" lang="en-US" altLang="ja-JP" sz="1400" b="1" dirty="0" err="1" smtClean="0">
                <a:latin typeface="Arial" panose="020B0604020202020204" pitchFamily="34" charset="0"/>
                <a:cs typeface="Arial" panose="020B0604020202020204" pitchFamily="34" charset="0"/>
              </a:rPr>
              <a:t>Deprotection</a:t>
            </a:r>
            <a:endParaRPr kumimoji="1" lang="en-US" altLang="ja-JP" sz="1400" b="1" dirty="0" smtClean="0">
              <a:latin typeface="Arial" panose="020B0604020202020204" pitchFamily="34" charset="0"/>
              <a:cs typeface="Arial" panose="020B0604020202020204" pitchFamily="34" charset="0"/>
            </a:endParaRPr>
          </a:p>
        </p:txBody>
      </p:sp>
      <p:sp>
        <p:nvSpPr>
          <p:cNvPr id="51" name="角丸四角形 50"/>
          <p:cNvSpPr/>
          <p:nvPr/>
        </p:nvSpPr>
        <p:spPr>
          <a:xfrm>
            <a:off x="5508104" y="5157192"/>
            <a:ext cx="1477169" cy="342011"/>
          </a:xfrm>
          <a:prstGeom prst="roundRect">
            <a:avLst/>
          </a:prstGeom>
          <a:solidFill>
            <a:srgbClr val="7030A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2" name="テキスト ボックス 51"/>
          <p:cNvSpPr txBox="1"/>
          <p:nvPr/>
        </p:nvSpPr>
        <p:spPr>
          <a:xfrm>
            <a:off x="5568127" y="5189956"/>
            <a:ext cx="1440643" cy="276999"/>
          </a:xfrm>
          <a:prstGeom prst="rect">
            <a:avLst/>
          </a:prstGeom>
          <a:noFill/>
        </p:spPr>
        <p:txBody>
          <a:bodyPr wrap="square" rtlCol="0">
            <a:spAutoFit/>
          </a:bodyPr>
          <a:lstStyle/>
          <a:p>
            <a:pPr algn="ctr"/>
            <a:r>
              <a:rPr kumimoji="1" lang="en-US" altLang="ja-JP" sz="1400" b="1" dirty="0" smtClean="0"/>
              <a:t>Click Reaction</a:t>
            </a:r>
          </a:p>
        </p:txBody>
      </p:sp>
      <p:sp>
        <p:nvSpPr>
          <p:cNvPr id="55" name="円/楕円 54"/>
          <p:cNvSpPr/>
          <p:nvPr/>
        </p:nvSpPr>
        <p:spPr>
          <a:xfrm>
            <a:off x="3308258" y="5713410"/>
            <a:ext cx="683076" cy="444421"/>
          </a:xfrm>
          <a:prstGeom prst="ellipse">
            <a:avLst/>
          </a:prstGeom>
          <a:solidFill>
            <a:srgbClr val="FFFF99"/>
          </a:solidFill>
          <a:ln w="28575">
            <a:solidFill>
              <a:srgbClr val="FF6600"/>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sp>
        <p:nvSpPr>
          <p:cNvPr id="56" name="円/楕円 55"/>
          <p:cNvSpPr/>
          <p:nvPr/>
        </p:nvSpPr>
        <p:spPr>
          <a:xfrm>
            <a:off x="4674472" y="5713410"/>
            <a:ext cx="683076" cy="444421"/>
          </a:xfrm>
          <a:prstGeom prst="ellipse">
            <a:avLst/>
          </a:prstGeom>
          <a:solidFill>
            <a:srgbClr val="FFFF99"/>
          </a:solidFill>
          <a:ln w="28575">
            <a:solidFill>
              <a:srgbClr val="FF6600"/>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itchFamily="34" charset="0"/>
            </a:endParaRPr>
          </a:p>
        </p:txBody>
      </p:sp>
      <p:sp>
        <p:nvSpPr>
          <p:cNvPr id="57" name="テキスト ボックス 56"/>
          <p:cNvSpPr txBox="1"/>
          <p:nvPr/>
        </p:nvSpPr>
        <p:spPr>
          <a:xfrm>
            <a:off x="179512" y="67737"/>
            <a:ext cx="8568952"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Iterative Convergent / Divergent </a:t>
            </a:r>
            <a:r>
              <a:rPr lang="en-US" altLang="ja-JP" sz="2800" b="1" dirty="0" smtClean="0">
                <a:ln/>
                <a:solidFill>
                  <a:schemeClr val="accent3"/>
                </a:solidFill>
                <a:latin typeface="Arial" panose="020B0604020202020204" pitchFamily="34" charset="0"/>
                <a:cs typeface="Arial" panose="020B0604020202020204" pitchFamily="34" charset="0"/>
              </a:rPr>
              <a:t>Strategy</a:t>
            </a:r>
            <a:endParaRPr lang="ja-JP" altLang="en-US" sz="2800" b="1" dirty="0">
              <a:ln/>
              <a:solidFill>
                <a:schemeClr val="accent3"/>
              </a:solidFill>
              <a:latin typeface="Arial" panose="020B0604020202020204" pitchFamily="34" charset="0"/>
              <a:cs typeface="Arial" panose="020B0604020202020204" pitchFamily="34" charset="0"/>
            </a:endParaRPr>
          </a:p>
        </p:txBody>
      </p:sp>
      <p:graphicFrame>
        <p:nvGraphicFramePr>
          <p:cNvPr id="58" name="オブジェクト 57"/>
          <p:cNvGraphicFramePr>
            <a:graphicFrameLocks noChangeAspect="1"/>
          </p:cNvGraphicFramePr>
          <p:nvPr>
            <p:extLst>
              <p:ext uri="{D42A27DB-BD31-4B8C-83A1-F6EECF244321}">
                <p14:modId xmlns:p14="http://schemas.microsoft.com/office/powerpoint/2010/main" val="2782337786"/>
              </p:ext>
            </p:extLst>
          </p:nvPr>
        </p:nvGraphicFramePr>
        <p:xfrm>
          <a:off x="2127252" y="4449511"/>
          <a:ext cx="859239" cy="243648"/>
        </p:xfrm>
        <a:graphic>
          <a:graphicData uri="http://schemas.openxmlformats.org/presentationml/2006/ole">
            <mc:AlternateContent xmlns:mc="http://schemas.openxmlformats.org/markup-compatibility/2006">
              <mc:Choice xmlns:v="urn:schemas-microsoft-com:vml" Requires="v">
                <p:oleObj spid="_x0000_s61606" name="CS ChemDraw Drawing" r:id="rId19" imgW="1074049" imgH="304560" progId="ChemDraw.Document.6.0">
                  <p:embed/>
                </p:oleObj>
              </mc:Choice>
              <mc:Fallback>
                <p:oleObj name="CS ChemDraw Drawing" r:id="rId19" imgW="1074049" imgH="304560" progId="ChemDraw.Document.6.0">
                  <p:embed/>
                  <p:pic>
                    <p:nvPicPr>
                      <p:cNvPr id="0" name=""/>
                      <p:cNvPicPr>
                        <a:picLocks noChangeAspect="1" noChangeArrowheads="1"/>
                      </p:cNvPicPr>
                      <p:nvPr/>
                    </p:nvPicPr>
                    <p:blipFill>
                      <a:blip r:embed="rId18"/>
                      <a:srcRect/>
                      <a:stretch>
                        <a:fillRect/>
                      </a:stretch>
                    </p:blipFill>
                    <p:spPr bwMode="auto">
                      <a:xfrm>
                        <a:off x="2127252" y="4449511"/>
                        <a:ext cx="859239" cy="243648"/>
                      </a:xfrm>
                      <a:prstGeom prst="rect">
                        <a:avLst/>
                      </a:prstGeom>
                      <a:noFill/>
                      <a:ln>
                        <a:noFill/>
                      </a:ln>
                    </p:spPr>
                  </p:pic>
                </p:oleObj>
              </mc:Fallback>
            </mc:AlternateContent>
          </a:graphicData>
        </a:graphic>
      </p:graphicFrame>
      <p:graphicFrame>
        <p:nvGraphicFramePr>
          <p:cNvPr id="59" name="オブジェクト 58"/>
          <p:cNvGraphicFramePr>
            <a:graphicFrameLocks noChangeAspect="1"/>
          </p:cNvGraphicFramePr>
          <p:nvPr>
            <p:extLst>
              <p:ext uri="{D42A27DB-BD31-4B8C-83A1-F6EECF244321}">
                <p14:modId xmlns:p14="http://schemas.microsoft.com/office/powerpoint/2010/main" val="1455871709"/>
              </p:ext>
            </p:extLst>
          </p:nvPr>
        </p:nvGraphicFramePr>
        <p:xfrm>
          <a:off x="2459008" y="5813796"/>
          <a:ext cx="859239" cy="243648"/>
        </p:xfrm>
        <a:graphic>
          <a:graphicData uri="http://schemas.openxmlformats.org/presentationml/2006/ole">
            <mc:AlternateContent xmlns:mc="http://schemas.openxmlformats.org/markup-compatibility/2006">
              <mc:Choice xmlns:v="urn:schemas-microsoft-com:vml" Requires="v">
                <p:oleObj spid="_x0000_s61607" name="CS ChemDraw Drawing" r:id="rId20" imgW="1074049" imgH="304560" progId="ChemDraw.Document.6.0">
                  <p:embed/>
                </p:oleObj>
              </mc:Choice>
              <mc:Fallback>
                <p:oleObj name="CS ChemDraw Drawing" r:id="rId20" imgW="1074049" imgH="304560" progId="ChemDraw.Document.6.0">
                  <p:embed/>
                  <p:pic>
                    <p:nvPicPr>
                      <p:cNvPr id="0" name=""/>
                      <p:cNvPicPr>
                        <a:picLocks noChangeAspect="1" noChangeArrowheads="1"/>
                      </p:cNvPicPr>
                      <p:nvPr/>
                    </p:nvPicPr>
                    <p:blipFill>
                      <a:blip r:embed="rId18"/>
                      <a:srcRect/>
                      <a:stretch>
                        <a:fillRect/>
                      </a:stretch>
                    </p:blipFill>
                    <p:spPr bwMode="auto">
                      <a:xfrm>
                        <a:off x="2459008" y="5813796"/>
                        <a:ext cx="859239" cy="243648"/>
                      </a:xfrm>
                      <a:prstGeom prst="rect">
                        <a:avLst/>
                      </a:prstGeom>
                      <a:noFill/>
                      <a:ln>
                        <a:noFill/>
                      </a:ln>
                    </p:spPr>
                  </p:pic>
                </p:oleObj>
              </mc:Fallback>
            </mc:AlternateContent>
          </a:graphicData>
        </a:graphic>
      </p:graphicFrame>
      <p:graphicFrame>
        <p:nvGraphicFramePr>
          <p:cNvPr id="60" name="オブジェクト 59"/>
          <p:cNvGraphicFramePr>
            <a:graphicFrameLocks noChangeAspect="1"/>
          </p:cNvGraphicFramePr>
          <p:nvPr>
            <p:extLst>
              <p:ext uri="{D42A27DB-BD31-4B8C-83A1-F6EECF244321}">
                <p14:modId xmlns:p14="http://schemas.microsoft.com/office/powerpoint/2010/main" val="424733012"/>
              </p:ext>
            </p:extLst>
          </p:nvPr>
        </p:nvGraphicFramePr>
        <p:xfrm>
          <a:off x="5975194" y="4461230"/>
          <a:ext cx="385102" cy="236304"/>
        </p:xfrm>
        <a:graphic>
          <a:graphicData uri="http://schemas.openxmlformats.org/presentationml/2006/ole">
            <mc:AlternateContent xmlns:mc="http://schemas.openxmlformats.org/markup-compatibility/2006">
              <mc:Choice xmlns:v="urn:schemas-microsoft-com:vml" Requires="v">
                <p:oleObj spid="_x0000_s61608" name="CS ChemDraw Drawing" r:id="rId21" imgW="481377" imgH="295380" progId="ChemDraw.Document.6.0">
                  <p:embed/>
                </p:oleObj>
              </mc:Choice>
              <mc:Fallback>
                <p:oleObj name="CS ChemDraw Drawing" r:id="rId21" imgW="481377" imgH="295380" progId="ChemDraw.Document.6.0">
                  <p:embed/>
                  <p:pic>
                    <p:nvPicPr>
                      <p:cNvPr id="0" name=""/>
                      <p:cNvPicPr>
                        <a:picLocks noChangeAspect="1" noChangeArrowheads="1"/>
                      </p:cNvPicPr>
                      <p:nvPr/>
                    </p:nvPicPr>
                    <p:blipFill>
                      <a:blip r:embed="rId16"/>
                      <a:srcRect/>
                      <a:stretch>
                        <a:fillRect/>
                      </a:stretch>
                    </p:blipFill>
                    <p:spPr bwMode="auto">
                      <a:xfrm>
                        <a:off x="5975194" y="4461230"/>
                        <a:ext cx="385102" cy="236304"/>
                      </a:xfrm>
                      <a:prstGeom prst="rect">
                        <a:avLst/>
                      </a:prstGeom>
                      <a:noFill/>
                      <a:ln>
                        <a:noFill/>
                      </a:ln>
                      <a:extLst/>
                    </p:spPr>
                  </p:pic>
                </p:oleObj>
              </mc:Fallback>
            </mc:AlternateContent>
          </a:graphicData>
        </a:graphic>
      </p:graphicFrame>
      <p:graphicFrame>
        <p:nvGraphicFramePr>
          <p:cNvPr id="61" name="オブジェクト 60"/>
          <p:cNvGraphicFramePr>
            <a:graphicFrameLocks noChangeAspect="1"/>
          </p:cNvGraphicFramePr>
          <p:nvPr>
            <p:extLst>
              <p:ext uri="{D42A27DB-BD31-4B8C-83A1-F6EECF244321}">
                <p14:modId xmlns:p14="http://schemas.microsoft.com/office/powerpoint/2010/main" val="3941001228"/>
              </p:ext>
            </p:extLst>
          </p:nvPr>
        </p:nvGraphicFramePr>
        <p:xfrm>
          <a:off x="5357548" y="5817468"/>
          <a:ext cx="385102" cy="236304"/>
        </p:xfrm>
        <a:graphic>
          <a:graphicData uri="http://schemas.openxmlformats.org/presentationml/2006/ole">
            <mc:AlternateContent xmlns:mc="http://schemas.openxmlformats.org/markup-compatibility/2006">
              <mc:Choice xmlns:v="urn:schemas-microsoft-com:vml" Requires="v">
                <p:oleObj spid="_x0000_s61609" name="CS ChemDraw Drawing" r:id="rId22" imgW="481377" imgH="295380" progId="ChemDraw.Document.6.0">
                  <p:embed/>
                </p:oleObj>
              </mc:Choice>
              <mc:Fallback>
                <p:oleObj name="CS ChemDraw Drawing" r:id="rId22" imgW="481377" imgH="295380" progId="ChemDraw.Document.6.0">
                  <p:embed/>
                  <p:pic>
                    <p:nvPicPr>
                      <p:cNvPr id="0" name=""/>
                      <p:cNvPicPr>
                        <a:picLocks noChangeAspect="1" noChangeArrowheads="1"/>
                      </p:cNvPicPr>
                      <p:nvPr/>
                    </p:nvPicPr>
                    <p:blipFill>
                      <a:blip r:embed="rId16"/>
                      <a:srcRect/>
                      <a:stretch>
                        <a:fillRect/>
                      </a:stretch>
                    </p:blipFill>
                    <p:spPr bwMode="auto">
                      <a:xfrm>
                        <a:off x="5357548" y="5817468"/>
                        <a:ext cx="385102" cy="23630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161759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a:spLocks/>
          </p:cNvSpPr>
          <p:nvPr/>
        </p:nvSpPr>
        <p:spPr>
          <a:xfrm>
            <a:off x="179512" y="952757"/>
            <a:ext cx="1440160" cy="1999964"/>
          </a:xfrm>
          <a:prstGeom prst="rect">
            <a:avLst/>
          </a:prstGeom>
          <a:solidFill>
            <a:schemeClr val="tx1">
              <a:lumMod val="95000"/>
            </a:schemeClr>
          </a:solidFill>
          <a:ln w="508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 name="グループ化 1"/>
          <p:cNvGrpSpPr/>
          <p:nvPr/>
        </p:nvGrpSpPr>
        <p:grpSpPr>
          <a:xfrm>
            <a:off x="3938297" y="5111885"/>
            <a:ext cx="1900433" cy="500545"/>
            <a:chOff x="4509669" y="2370999"/>
            <a:chExt cx="2111591" cy="556161"/>
          </a:xfrm>
        </p:grpSpPr>
        <p:cxnSp>
          <p:nvCxnSpPr>
            <p:cNvPr id="3" name="直線コネクタ 2"/>
            <p:cNvCxnSpPr/>
            <p:nvPr/>
          </p:nvCxnSpPr>
          <p:spPr>
            <a:xfrm>
              <a:off x="4509669" y="2564173"/>
              <a:ext cx="21115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6608810" y="2384943"/>
              <a:ext cx="4324" cy="199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5565464" y="2551708"/>
              <a:ext cx="17223" cy="3754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4516019" y="2370999"/>
              <a:ext cx="4324" cy="199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円/楕円 6"/>
          <p:cNvSpPr>
            <a:spLocks/>
          </p:cNvSpPr>
          <p:nvPr/>
        </p:nvSpPr>
        <p:spPr>
          <a:xfrm>
            <a:off x="6020915" y="5721178"/>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8" name="円/楕円 7"/>
          <p:cNvSpPr>
            <a:spLocks/>
          </p:cNvSpPr>
          <p:nvPr/>
        </p:nvSpPr>
        <p:spPr>
          <a:xfrm>
            <a:off x="5022994" y="5703001"/>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9" name="円/楕円 8"/>
          <p:cNvSpPr>
            <a:spLocks/>
          </p:cNvSpPr>
          <p:nvPr/>
        </p:nvSpPr>
        <p:spPr>
          <a:xfrm>
            <a:off x="4018823" y="5722832"/>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10" name="角丸四角形 9"/>
          <p:cNvSpPr>
            <a:spLocks/>
          </p:cNvSpPr>
          <p:nvPr/>
        </p:nvSpPr>
        <p:spPr>
          <a:xfrm>
            <a:off x="2537166" y="3954423"/>
            <a:ext cx="943853" cy="326551"/>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角丸四角形 10"/>
          <p:cNvSpPr>
            <a:spLocks/>
          </p:cNvSpPr>
          <p:nvPr/>
        </p:nvSpPr>
        <p:spPr>
          <a:xfrm>
            <a:off x="107505" y="4331236"/>
            <a:ext cx="1152128" cy="499044"/>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12" name="角丸四角形 11"/>
          <p:cNvSpPr>
            <a:spLocks/>
          </p:cNvSpPr>
          <p:nvPr/>
        </p:nvSpPr>
        <p:spPr>
          <a:xfrm>
            <a:off x="107504" y="3012159"/>
            <a:ext cx="1727316" cy="560857"/>
          </a:xfrm>
          <a:prstGeom prst="round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13" name="角丸四角形 12"/>
          <p:cNvSpPr>
            <a:spLocks/>
          </p:cNvSpPr>
          <p:nvPr/>
        </p:nvSpPr>
        <p:spPr>
          <a:xfrm>
            <a:off x="6508909" y="3892430"/>
            <a:ext cx="1222851" cy="347435"/>
          </a:xfrm>
          <a:prstGeom prst="roundRect">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a:spLocks/>
          </p:cNvSpPr>
          <p:nvPr/>
        </p:nvSpPr>
        <p:spPr>
          <a:xfrm>
            <a:off x="107504" y="4345309"/>
            <a:ext cx="1152128" cy="461665"/>
          </a:xfrm>
          <a:prstGeom prst="rect">
            <a:avLst/>
          </a:prstGeom>
          <a:noFill/>
          <a:ln w="3175">
            <a:noFill/>
          </a:ln>
        </p:spPr>
        <p:txBody>
          <a:bodyPr wrap="square" rtlCol="0">
            <a:spAutoFit/>
          </a:bodyPr>
          <a:lstStyle/>
          <a:p>
            <a:r>
              <a:rPr lang="en-US" altLang="ja-JP" sz="1200" b="1" dirty="0" err="1">
                <a:latin typeface="Arial" panose="020B0604020202020204" pitchFamily="34" charset="0"/>
                <a:cs typeface="Arial" panose="020B0604020202020204" pitchFamily="34" charset="0"/>
              </a:rPr>
              <a:t>Azidation</a:t>
            </a:r>
            <a:endParaRPr lang="en-US" altLang="ja-JP" sz="1200" b="1" dirty="0">
              <a:latin typeface="Arial" panose="020B0604020202020204" pitchFamily="34" charset="0"/>
              <a:cs typeface="Arial" panose="020B0604020202020204" pitchFamily="34" charset="0"/>
            </a:endParaRPr>
          </a:p>
          <a:p>
            <a:r>
              <a:rPr lang="en-US" altLang="ja-JP" sz="1200" b="1" dirty="0" smtClean="0">
                <a:latin typeface="Arial" panose="020B0604020202020204" pitchFamily="34" charset="0"/>
                <a:cs typeface="Arial" panose="020B0604020202020204" pitchFamily="34" charset="0"/>
              </a:rPr>
              <a:t>(NaN</a:t>
            </a:r>
            <a:r>
              <a:rPr lang="en-US" altLang="ja-JP" sz="1200" b="1" baseline="-25000" dirty="0" smtClean="0">
                <a:latin typeface="Arial" panose="020B0604020202020204" pitchFamily="34" charset="0"/>
                <a:cs typeface="Arial" panose="020B0604020202020204" pitchFamily="34" charset="0"/>
              </a:rPr>
              <a:t>3</a:t>
            </a:r>
            <a:r>
              <a:rPr lang="en-US" altLang="ja-JP" sz="1200" b="1" dirty="0" smtClean="0">
                <a:latin typeface="Arial" panose="020B0604020202020204" pitchFamily="34" charset="0"/>
                <a:cs typeface="Arial" panose="020B0604020202020204" pitchFamily="34" charset="0"/>
              </a:rPr>
              <a:t>, </a:t>
            </a:r>
            <a:r>
              <a:rPr kumimoji="1" lang="en-US" altLang="ja-JP" sz="1200" b="1" dirty="0" smtClean="0">
                <a:latin typeface="Arial" panose="020B0604020202020204" pitchFamily="34" charset="0"/>
                <a:cs typeface="Arial" panose="020B0604020202020204" pitchFamily="34" charset="0"/>
              </a:rPr>
              <a:t>DMF</a:t>
            </a:r>
            <a:r>
              <a:rPr lang="en-US" altLang="ja-JP" sz="1200" b="1" dirty="0">
                <a:latin typeface="Arial" panose="020B0604020202020204" pitchFamily="34" charset="0"/>
                <a:cs typeface="Arial" panose="020B0604020202020204" pitchFamily="34" charset="0"/>
              </a:rPr>
              <a:t>)</a:t>
            </a:r>
            <a:endParaRPr kumimoji="1" lang="ja-JP" altLang="en-US" sz="1200" b="1" dirty="0">
              <a:latin typeface="Arial" panose="020B0604020202020204" pitchFamily="34" charset="0"/>
              <a:cs typeface="Arial" panose="020B0604020202020204" pitchFamily="34" charset="0"/>
            </a:endParaRPr>
          </a:p>
        </p:txBody>
      </p:sp>
      <p:sp>
        <p:nvSpPr>
          <p:cNvPr id="18" name="テキスト ボックス 17"/>
          <p:cNvSpPr txBox="1">
            <a:spLocks/>
          </p:cNvSpPr>
          <p:nvPr/>
        </p:nvSpPr>
        <p:spPr>
          <a:xfrm>
            <a:off x="107504" y="3064100"/>
            <a:ext cx="1888616" cy="461665"/>
          </a:xfrm>
          <a:prstGeom prst="rect">
            <a:avLst/>
          </a:prstGeom>
          <a:noFill/>
          <a:ln w="3175">
            <a:noFill/>
          </a:ln>
        </p:spPr>
        <p:txBody>
          <a:bodyPr wrap="square" rtlCol="0">
            <a:spAutoFit/>
          </a:bodyPr>
          <a:lstStyle/>
          <a:p>
            <a:r>
              <a:rPr kumimoji="1" lang="en-US" altLang="ja-JP" sz="1200" b="1" dirty="0" smtClean="0">
                <a:latin typeface="Arial" panose="020B0604020202020204" pitchFamily="34" charset="0"/>
                <a:cs typeface="Arial" panose="020B0604020202020204" pitchFamily="34" charset="0"/>
              </a:rPr>
              <a:t>Click Reaction</a:t>
            </a:r>
          </a:p>
          <a:p>
            <a:r>
              <a:rPr lang="ja-JP" altLang="en-US" sz="1200" b="1" dirty="0" smtClean="0">
                <a:latin typeface="Arial" panose="020B0604020202020204" pitchFamily="34" charset="0"/>
                <a:cs typeface="Arial" panose="020B0604020202020204" pitchFamily="34" charset="0"/>
              </a:rPr>
              <a:t>（</a:t>
            </a:r>
            <a:r>
              <a:rPr lang="en-US" altLang="ja-JP" sz="1200" b="1" dirty="0" err="1" smtClean="0">
                <a:latin typeface="Arial" panose="020B0604020202020204" pitchFamily="34" charset="0"/>
                <a:cs typeface="Arial" panose="020B0604020202020204" pitchFamily="34" charset="0"/>
              </a:rPr>
              <a:t>CuI</a:t>
            </a:r>
            <a:r>
              <a:rPr lang="en-US" altLang="ja-JP" sz="1200" b="1" baseline="-25000" dirty="0">
                <a:latin typeface="Arial" panose="020B0604020202020204" pitchFamily="34" charset="0"/>
                <a:cs typeface="Arial" panose="020B0604020202020204" pitchFamily="34" charset="0"/>
              </a:rPr>
              <a:t>,</a:t>
            </a:r>
            <a:r>
              <a:rPr lang="en-US" altLang="ja-JP" sz="1200" b="1" dirty="0">
                <a:latin typeface="Arial" panose="020B0604020202020204" pitchFamily="34" charset="0"/>
                <a:cs typeface="Arial" panose="020B0604020202020204" pitchFamily="34" charset="0"/>
              </a:rPr>
              <a:t> </a:t>
            </a:r>
            <a:r>
              <a:rPr lang="en-US" altLang="ja-JP" sz="1200" b="1" i="1" dirty="0">
                <a:latin typeface="Arial" panose="020B0604020202020204" pitchFamily="34" charset="0"/>
                <a:cs typeface="Arial" panose="020B0604020202020204" pitchFamily="34" charset="0"/>
              </a:rPr>
              <a:t>i</a:t>
            </a:r>
            <a:r>
              <a:rPr lang="en-US" altLang="ja-JP" sz="1200" b="1" dirty="0">
                <a:latin typeface="Arial" panose="020B0604020202020204" pitchFamily="34" charset="0"/>
                <a:cs typeface="Arial" panose="020B0604020202020204" pitchFamily="34" charset="0"/>
              </a:rPr>
              <a:t>-Pr</a:t>
            </a:r>
            <a:r>
              <a:rPr lang="en-US" altLang="ja-JP" sz="1200" b="1" baseline="-25000" dirty="0">
                <a:latin typeface="Arial" panose="020B0604020202020204" pitchFamily="34" charset="0"/>
                <a:cs typeface="Arial" panose="020B0604020202020204" pitchFamily="34" charset="0"/>
              </a:rPr>
              <a:t>2</a:t>
            </a:r>
            <a:r>
              <a:rPr lang="en-US" altLang="ja-JP" sz="1200" b="1" dirty="0">
                <a:latin typeface="Arial" panose="020B0604020202020204" pitchFamily="34" charset="0"/>
                <a:cs typeface="Arial" panose="020B0604020202020204" pitchFamily="34" charset="0"/>
              </a:rPr>
              <a:t>NEt / </a:t>
            </a:r>
            <a:r>
              <a:rPr lang="en-US" altLang="ja-JP" sz="1200" b="1" dirty="0" smtClean="0">
                <a:latin typeface="Arial" panose="020B0604020202020204" pitchFamily="34" charset="0"/>
                <a:cs typeface="Arial" panose="020B0604020202020204" pitchFamily="34" charset="0"/>
              </a:rPr>
              <a:t>THF)</a:t>
            </a:r>
            <a:endParaRPr kumimoji="1" lang="en-US" altLang="ja-JP" sz="1200" b="1" dirty="0" smtClean="0">
              <a:latin typeface="Arial" panose="020B0604020202020204" pitchFamily="34" charset="0"/>
              <a:cs typeface="Arial" panose="020B0604020202020204" pitchFamily="34" charset="0"/>
            </a:endParaRPr>
          </a:p>
        </p:txBody>
      </p:sp>
      <p:cxnSp>
        <p:nvCxnSpPr>
          <p:cNvPr id="19" name="直線矢印コネクタ 18"/>
          <p:cNvCxnSpPr>
            <a:cxnSpLocks/>
          </p:cNvCxnSpPr>
          <p:nvPr/>
        </p:nvCxnSpPr>
        <p:spPr>
          <a:xfrm flipH="1">
            <a:off x="3505971" y="3954423"/>
            <a:ext cx="911286" cy="423943"/>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cxnSpLocks/>
          </p:cNvCxnSpPr>
          <p:nvPr/>
        </p:nvCxnSpPr>
        <p:spPr>
          <a:xfrm>
            <a:off x="5398655" y="3954423"/>
            <a:ext cx="699807" cy="457214"/>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円/楕円 20"/>
          <p:cNvSpPr>
            <a:spLocks/>
          </p:cNvSpPr>
          <p:nvPr/>
        </p:nvSpPr>
        <p:spPr>
          <a:xfrm>
            <a:off x="3786249" y="3990453"/>
            <a:ext cx="729000" cy="310388"/>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p:cNvSpPr txBox="1">
            <a:spLocks/>
          </p:cNvSpPr>
          <p:nvPr/>
        </p:nvSpPr>
        <p:spPr>
          <a:xfrm>
            <a:off x="3895463" y="3977105"/>
            <a:ext cx="543739" cy="307777"/>
          </a:xfrm>
          <a:prstGeom prst="rect">
            <a:avLst/>
          </a:prstGeom>
          <a:noFill/>
          <a:ln>
            <a:noFill/>
          </a:ln>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ja-JP" sz="1400" b="1" dirty="0" smtClean="0">
                <a:ln w="50800"/>
                <a:solidFill>
                  <a:schemeClr val="bg1">
                    <a:shade val="50000"/>
                  </a:schemeClr>
                </a:solidFill>
                <a:latin typeface="Arial" panose="020B0604020202020204" pitchFamily="34" charset="0"/>
                <a:cs typeface="Arial" panose="020B0604020202020204" pitchFamily="34" charset="0"/>
              </a:rPr>
              <a:t>94</a:t>
            </a: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sp>
        <p:nvSpPr>
          <p:cNvPr id="23" name="円/楕円 22"/>
          <p:cNvSpPr>
            <a:spLocks/>
          </p:cNvSpPr>
          <p:nvPr/>
        </p:nvSpPr>
        <p:spPr>
          <a:xfrm>
            <a:off x="5207034" y="3981791"/>
            <a:ext cx="729000" cy="319050"/>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a:spLocks/>
          </p:cNvSpPr>
          <p:nvPr/>
        </p:nvSpPr>
        <p:spPr>
          <a:xfrm>
            <a:off x="5316248" y="3968443"/>
            <a:ext cx="543739"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ja-JP" sz="1400" b="1" dirty="0" smtClean="0">
                <a:ln w="50800"/>
                <a:solidFill>
                  <a:schemeClr val="bg1">
                    <a:shade val="50000"/>
                  </a:schemeClr>
                </a:solidFill>
                <a:latin typeface="Arial" panose="020B0604020202020204" pitchFamily="34" charset="0"/>
                <a:cs typeface="Arial" panose="020B0604020202020204" pitchFamily="34" charset="0"/>
              </a:rPr>
              <a:t>92</a:t>
            </a: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sp>
        <p:nvSpPr>
          <p:cNvPr id="25" name="テキスト ボックス 24"/>
          <p:cNvSpPr txBox="1">
            <a:spLocks/>
          </p:cNvSpPr>
          <p:nvPr/>
        </p:nvSpPr>
        <p:spPr>
          <a:xfrm>
            <a:off x="2235717" y="3981827"/>
            <a:ext cx="1586208" cy="276999"/>
          </a:xfrm>
          <a:prstGeom prst="rect">
            <a:avLst/>
          </a:prstGeom>
          <a:noFill/>
        </p:spPr>
        <p:txBody>
          <a:bodyPr wrap="square" rtlCol="0">
            <a:spAutoFit/>
          </a:bodyPr>
          <a:lstStyle/>
          <a:p>
            <a:pPr algn="ctr"/>
            <a:r>
              <a:rPr kumimoji="1" lang="en-US" altLang="ja-JP" sz="1200" b="1" dirty="0" err="1" smtClean="0">
                <a:latin typeface="Arial" panose="020B0604020202020204" pitchFamily="34" charset="0"/>
                <a:cs typeface="Arial" panose="020B0604020202020204" pitchFamily="34" charset="0"/>
              </a:rPr>
              <a:t>Azidation</a:t>
            </a:r>
            <a:endParaRPr kumimoji="1" lang="en-US" altLang="ja-JP" sz="1200" b="1" dirty="0" smtClean="0">
              <a:latin typeface="Arial" panose="020B0604020202020204" pitchFamily="34" charset="0"/>
              <a:cs typeface="Arial" panose="020B0604020202020204" pitchFamily="34" charset="0"/>
            </a:endParaRPr>
          </a:p>
        </p:txBody>
      </p:sp>
      <p:sp>
        <p:nvSpPr>
          <p:cNvPr id="26" name="テキスト ボックス 25"/>
          <p:cNvSpPr txBox="1">
            <a:spLocks/>
          </p:cNvSpPr>
          <p:nvPr/>
        </p:nvSpPr>
        <p:spPr>
          <a:xfrm>
            <a:off x="6109215" y="3926572"/>
            <a:ext cx="2088131" cy="276999"/>
          </a:xfrm>
          <a:prstGeom prst="rect">
            <a:avLst/>
          </a:prstGeom>
          <a:noFill/>
        </p:spPr>
        <p:txBody>
          <a:bodyPr wrap="square" rtlCol="0">
            <a:spAutoFit/>
          </a:bodyPr>
          <a:lstStyle/>
          <a:p>
            <a:pPr algn="ctr"/>
            <a:r>
              <a:rPr kumimoji="1" lang="en-US" altLang="ja-JP" sz="1200" b="1" dirty="0" err="1" smtClean="0">
                <a:latin typeface="Arial" panose="020B0604020202020204" pitchFamily="34" charset="0"/>
                <a:cs typeface="Arial" panose="020B0604020202020204" pitchFamily="34" charset="0"/>
              </a:rPr>
              <a:t>Deprotection</a:t>
            </a:r>
            <a:endParaRPr kumimoji="1" lang="en-US" altLang="ja-JP" sz="1200" b="1" dirty="0" smtClean="0">
              <a:latin typeface="Arial" panose="020B0604020202020204" pitchFamily="34" charset="0"/>
              <a:cs typeface="Arial" panose="020B0604020202020204" pitchFamily="34" charset="0"/>
            </a:endParaRPr>
          </a:p>
        </p:txBody>
      </p:sp>
      <p:sp>
        <p:nvSpPr>
          <p:cNvPr id="27" name="角丸四角形 26"/>
          <p:cNvSpPr>
            <a:spLocks/>
          </p:cNvSpPr>
          <p:nvPr/>
        </p:nvSpPr>
        <p:spPr>
          <a:xfrm>
            <a:off x="107504" y="3623941"/>
            <a:ext cx="1727316" cy="669155"/>
          </a:xfrm>
          <a:prstGeom prst="roundRect">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sp>
        <p:nvSpPr>
          <p:cNvPr id="28" name="五角形 27"/>
          <p:cNvSpPr>
            <a:spLocks/>
          </p:cNvSpPr>
          <p:nvPr/>
        </p:nvSpPr>
        <p:spPr>
          <a:xfrm>
            <a:off x="923721" y="2242453"/>
            <a:ext cx="569532" cy="578340"/>
          </a:xfrm>
          <a:prstGeom prst="pentagon">
            <a:avLst/>
          </a:prstGeom>
          <a:gradFill>
            <a:gsLst>
              <a:gs pos="60000">
                <a:srgbClr val="33CCFF">
                  <a:lumMod val="100000"/>
                  <a:alpha val="80000"/>
                </a:srgbClr>
              </a:gs>
              <a:gs pos="0">
                <a:srgbClr val="FF0066">
                  <a:alpha val="70000"/>
                </a:srgbClr>
              </a:gs>
              <a:gs pos="45000">
                <a:srgbClr val="FF6699">
                  <a:alpha val="80000"/>
                </a:srgbClr>
              </a:gs>
              <a:gs pos="100000">
                <a:srgbClr val="00CCFF">
                  <a:alpha val="80000"/>
                </a:srgbClr>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aphicFrame>
        <p:nvGraphicFramePr>
          <p:cNvPr id="29" name="オブジェクト 28"/>
          <p:cNvGraphicFramePr>
            <a:graphicFrameLocks/>
          </p:cNvGraphicFramePr>
          <p:nvPr>
            <p:extLst>
              <p:ext uri="{D42A27DB-BD31-4B8C-83A1-F6EECF244321}">
                <p14:modId xmlns:p14="http://schemas.microsoft.com/office/powerpoint/2010/main" val="2824571397"/>
              </p:ext>
            </p:extLst>
          </p:nvPr>
        </p:nvGraphicFramePr>
        <p:xfrm>
          <a:off x="878354" y="2327411"/>
          <a:ext cx="681112" cy="475773"/>
        </p:xfrm>
        <a:graphic>
          <a:graphicData uri="http://schemas.openxmlformats.org/presentationml/2006/ole">
            <mc:AlternateContent xmlns:mc="http://schemas.openxmlformats.org/markup-compatibility/2006">
              <mc:Choice xmlns:v="urn:schemas-microsoft-com:vml" Requires="v">
                <p:oleObj spid="_x0000_s63812" name="CS ChemDraw Drawing" r:id="rId3" imgW="1075642" imgH="705335" progId="ChemDraw.Document.6.0">
                  <p:embed/>
                </p:oleObj>
              </mc:Choice>
              <mc:Fallback>
                <p:oleObj name="CS ChemDraw Drawing" r:id="rId3" imgW="1075642" imgH="705335" progId="ChemDraw.Document.6.0">
                  <p:embed/>
                  <p:pic>
                    <p:nvPicPr>
                      <p:cNvPr id="0" name=""/>
                      <p:cNvPicPr>
                        <a:picLocks noChangeAspect="1" noChangeArrowheads="1"/>
                      </p:cNvPicPr>
                      <p:nvPr/>
                    </p:nvPicPr>
                    <p:blipFill>
                      <a:blip r:embed="rId4"/>
                      <a:srcRect/>
                      <a:stretch>
                        <a:fillRect/>
                      </a:stretch>
                    </p:blipFill>
                    <p:spPr bwMode="auto">
                      <a:xfrm>
                        <a:off x="878354" y="2327411"/>
                        <a:ext cx="681112" cy="47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フリーフォーム 29"/>
          <p:cNvSpPr>
            <a:spLocks/>
          </p:cNvSpPr>
          <p:nvPr/>
        </p:nvSpPr>
        <p:spPr>
          <a:xfrm>
            <a:off x="908297" y="1018727"/>
            <a:ext cx="546750" cy="512544"/>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6699">
              <a:alpha val="7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1" name="フリーフォーム 30"/>
          <p:cNvSpPr>
            <a:spLocks/>
          </p:cNvSpPr>
          <p:nvPr/>
        </p:nvSpPr>
        <p:spPr>
          <a:xfrm>
            <a:off x="967117" y="1718600"/>
            <a:ext cx="398673" cy="358523"/>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alpha val="60000"/>
            </a:srgbClr>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32" name="オブジェクト 31"/>
          <p:cNvGraphicFramePr>
            <a:graphicFrameLocks/>
          </p:cNvGraphicFramePr>
          <p:nvPr>
            <p:extLst>
              <p:ext uri="{D42A27DB-BD31-4B8C-83A1-F6EECF244321}">
                <p14:modId xmlns:p14="http://schemas.microsoft.com/office/powerpoint/2010/main" val="35069932"/>
              </p:ext>
            </p:extLst>
          </p:nvPr>
        </p:nvGraphicFramePr>
        <p:xfrm>
          <a:off x="873530" y="1099057"/>
          <a:ext cx="566590" cy="390048"/>
        </p:xfrm>
        <a:graphic>
          <a:graphicData uri="http://schemas.openxmlformats.org/presentationml/2006/ole">
            <mc:AlternateContent xmlns:mc="http://schemas.openxmlformats.org/markup-compatibility/2006">
              <mc:Choice xmlns:v="urn:schemas-microsoft-com:vml" Requires="v">
                <p:oleObj spid="_x0000_s63813" name="CS ChemDraw Drawing" r:id="rId5" imgW="895883" imgH="578566" progId="ChemDraw.Document.6.0">
                  <p:embed/>
                </p:oleObj>
              </mc:Choice>
              <mc:Fallback>
                <p:oleObj name="CS ChemDraw Drawing" r:id="rId5" imgW="895883" imgH="578566" progId="ChemDraw.Document.6.0">
                  <p:embed/>
                  <p:pic>
                    <p:nvPicPr>
                      <p:cNvPr id="0" name=""/>
                      <p:cNvPicPr>
                        <a:picLocks noChangeAspect="1" noChangeArrowheads="1"/>
                      </p:cNvPicPr>
                      <p:nvPr/>
                    </p:nvPicPr>
                    <p:blipFill>
                      <a:blip r:embed="rId6"/>
                      <a:srcRect/>
                      <a:stretch>
                        <a:fillRect/>
                      </a:stretch>
                    </p:blipFill>
                    <p:spPr bwMode="auto">
                      <a:xfrm>
                        <a:off x="873530" y="1099057"/>
                        <a:ext cx="566590" cy="39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オブジェクト 32"/>
          <p:cNvGraphicFramePr>
            <a:graphicFrameLocks/>
          </p:cNvGraphicFramePr>
          <p:nvPr>
            <p:extLst>
              <p:ext uri="{D42A27DB-BD31-4B8C-83A1-F6EECF244321}">
                <p14:modId xmlns:p14="http://schemas.microsoft.com/office/powerpoint/2010/main" val="4024166580"/>
              </p:ext>
            </p:extLst>
          </p:nvPr>
        </p:nvGraphicFramePr>
        <p:xfrm>
          <a:off x="1037480" y="1863682"/>
          <a:ext cx="354621" cy="160735"/>
        </p:xfrm>
        <a:graphic>
          <a:graphicData uri="http://schemas.openxmlformats.org/presentationml/2006/ole">
            <mc:AlternateContent xmlns:mc="http://schemas.openxmlformats.org/markup-compatibility/2006">
              <mc:Choice xmlns:v="urn:schemas-microsoft-com:vml" Requires="v">
                <p:oleObj spid="_x0000_s63814" name="CS ChemDraw Drawing" r:id="rId7" imgW="560915" imgH="237744" progId="ChemDraw.Document.6.0">
                  <p:embed/>
                </p:oleObj>
              </mc:Choice>
              <mc:Fallback>
                <p:oleObj name="CS ChemDraw Drawing" r:id="rId7" imgW="560915" imgH="237744" progId="ChemDraw.Document.6.0">
                  <p:embed/>
                  <p:pic>
                    <p:nvPicPr>
                      <p:cNvPr id="0" name=""/>
                      <p:cNvPicPr>
                        <a:picLocks noChangeAspect="1" noChangeArrowheads="1"/>
                      </p:cNvPicPr>
                      <p:nvPr/>
                    </p:nvPicPr>
                    <p:blipFill>
                      <a:blip r:embed="rId8"/>
                      <a:srcRect/>
                      <a:stretch>
                        <a:fillRect/>
                      </a:stretch>
                    </p:blipFill>
                    <p:spPr bwMode="auto">
                      <a:xfrm>
                        <a:off x="1037480" y="1863682"/>
                        <a:ext cx="354621" cy="16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4" name="直線コネクタ 33"/>
          <p:cNvCxnSpPr>
            <a:cxnSpLocks/>
          </p:cNvCxnSpPr>
          <p:nvPr/>
        </p:nvCxnSpPr>
        <p:spPr>
          <a:xfrm>
            <a:off x="258279" y="1244277"/>
            <a:ext cx="45563"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5" name="オブジェクト 34"/>
          <p:cNvGraphicFramePr>
            <a:graphicFrameLocks/>
          </p:cNvGraphicFramePr>
          <p:nvPr>
            <p:extLst>
              <p:ext uri="{D42A27DB-BD31-4B8C-83A1-F6EECF244321}">
                <p14:modId xmlns:p14="http://schemas.microsoft.com/office/powerpoint/2010/main" val="2116261418"/>
              </p:ext>
            </p:extLst>
          </p:nvPr>
        </p:nvGraphicFramePr>
        <p:xfrm>
          <a:off x="226336" y="1202498"/>
          <a:ext cx="362657" cy="237887"/>
        </p:xfrm>
        <a:graphic>
          <a:graphicData uri="http://schemas.openxmlformats.org/presentationml/2006/ole">
            <mc:AlternateContent xmlns:mc="http://schemas.openxmlformats.org/markup-compatibility/2006">
              <mc:Choice xmlns:v="urn:schemas-microsoft-com:vml" Requires="v">
                <p:oleObj spid="_x0000_s63815" name="CS ChemDraw Drawing" r:id="rId9" imgW="572545" imgH="353073" progId="ChemDraw.Document.6.0">
                  <p:embed/>
                </p:oleObj>
              </mc:Choice>
              <mc:Fallback>
                <p:oleObj name="CS ChemDraw Drawing" r:id="rId9" imgW="572545" imgH="353073" progId="ChemDraw.Document.6.0">
                  <p:embed/>
                  <p:pic>
                    <p:nvPicPr>
                      <p:cNvPr id="0" name=""/>
                      <p:cNvPicPr>
                        <a:picLocks noChangeAspect="1" noChangeArrowheads="1"/>
                      </p:cNvPicPr>
                      <p:nvPr/>
                    </p:nvPicPr>
                    <p:blipFill>
                      <a:blip r:embed="rId10"/>
                      <a:srcRect/>
                      <a:stretch>
                        <a:fillRect/>
                      </a:stretch>
                    </p:blipFill>
                    <p:spPr bwMode="auto">
                      <a:xfrm>
                        <a:off x="226336" y="1202498"/>
                        <a:ext cx="362657" cy="23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フリーフォーム 35"/>
          <p:cNvSpPr>
            <a:spLocks/>
          </p:cNvSpPr>
          <p:nvPr/>
        </p:nvSpPr>
        <p:spPr>
          <a:xfrm>
            <a:off x="290855" y="1185381"/>
            <a:ext cx="212559" cy="199260"/>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0066"/>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7" name="フリーフォーム 36"/>
          <p:cNvSpPr>
            <a:spLocks/>
          </p:cNvSpPr>
          <p:nvPr/>
        </p:nvSpPr>
        <p:spPr>
          <a:xfrm>
            <a:off x="296383" y="1842618"/>
            <a:ext cx="154021" cy="138510"/>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40" name="直線コネクタ 39"/>
          <p:cNvCxnSpPr>
            <a:cxnSpLocks/>
          </p:cNvCxnSpPr>
          <p:nvPr/>
        </p:nvCxnSpPr>
        <p:spPr>
          <a:xfrm>
            <a:off x="494995" y="2615579"/>
            <a:ext cx="45563"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1" name="五角形 40"/>
          <p:cNvSpPr>
            <a:spLocks/>
          </p:cNvSpPr>
          <p:nvPr/>
        </p:nvSpPr>
        <p:spPr>
          <a:xfrm>
            <a:off x="313677" y="2523176"/>
            <a:ext cx="227813" cy="23085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等号 41"/>
          <p:cNvSpPr>
            <a:spLocks/>
          </p:cNvSpPr>
          <p:nvPr/>
        </p:nvSpPr>
        <p:spPr>
          <a:xfrm>
            <a:off x="572142" y="1207844"/>
            <a:ext cx="300707" cy="249751"/>
          </a:xfrm>
          <a:prstGeom prst="mathEqual">
            <a:avLst>
              <a:gd name="adj1" fmla="val 14367"/>
              <a:gd name="adj2" fmla="val 30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等号 42"/>
          <p:cNvSpPr>
            <a:spLocks/>
          </p:cNvSpPr>
          <p:nvPr/>
        </p:nvSpPr>
        <p:spPr>
          <a:xfrm>
            <a:off x="572142" y="2490704"/>
            <a:ext cx="300707" cy="249751"/>
          </a:xfrm>
          <a:prstGeom prst="mathEqual">
            <a:avLst>
              <a:gd name="adj1" fmla="val 14367"/>
              <a:gd name="adj2" fmla="val 30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等号 43"/>
          <p:cNvSpPr>
            <a:spLocks/>
          </p:cNvSpPr>
          <p:nvPr/>
        </p:nvSpPr>
        <p:spPr>
          <a:xfrm>
            <a:off x="572142" y="1842618"/>
            <a:ext cx="300707" cy="249751"/>
          </a:xfrm>
          <a:prstGeom prst="mathEqual">
            <a:avLst>
              <a:gd name="adj1" fmla="val 14367"/>
              <a:gd name="adj2" fmla="val 30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正方形/長方形 47"/>
          <p:cNvSpPr>
            <a:spLocks/>
          </p:cNvSpPr>
          <p:nvPr/>
        </p:nvSpPr>
        <p:spPr>
          <a:xfrm>
            <a:off x="1980095" y="5048995"/>
            <a:ext cx="612668" cy="3385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ja-JP"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D2A</a:t>
            </a:r>
            <a:endParaRPr lang="ja-JP" alt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49" name="正方形/長方形 48"/>
          <p:cNvSpPr>
            <a:spLocks/>
          </p:cNvSpPr>
          <p:nvPr/>
        </p:nvSpPr>
        <p:spPr>
          <a:xfrm>
            <a:off x="7245692" y="4930796"/>
            <a:ext cx="601447" cy="3385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sz="1600" b="1" spc="50" dirty="0" smtClean="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rPr>
              <a:t>D2E</a:t>
            </a:r>
            <a:endParaRPr lang="ja-JP" altLang="en-US" sz="1600" b="1" spc="50" dirty="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52" name="円/楕円 51"/>
          <p:cNvSpPr>
            <a:spLocks/>
          </p:cNvSpPr>
          <p:nvPr/>
        </p:nvSpPr>
        <p:spPr>
          <a:xfrm>
            <a:off x="3008249" y="5704656"/>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55" name="角丸四角形 54"/>
          <p:cNvSpPr>
            <a:spLocks/>
          </p:cNvSpPr>
          <p:nvPr/>
        </p:nvSpPr>
        <p:spPr>
          <a:xfrm>
            <a:off x="6458967" y="5357895"/>
            <a:ext cx="1366417" cy="303353"/>
          </a:xfrm>
          <a:prstGeom prst="round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p:cNvSpPr txBox="1">
            <a:spLocks/>
          </p:cNvSpPr>
          <p:nvPr/>
        </p:nvSpPr>
        <p:spPr>
          <a:xfrm>
            <a:off x="77759" y="3643840"/>
            <a:ext cx="1685929" cy="646331"/>
          </a:xfrm>
          <a:prstGeom prst="rect">
            <a:avLst/>
          </a:prstGeom>
          <a:noFill/>
          <a:ln w="3175">
            <a:noFill/>
          </a:ln>
        </p:spPr>
        <p:txBody>
          <a:bodyPr wrap="square" rtlCol="0">
            <a:spAutoFit/>
          </a:bodyPr>
          <a:lstStyle/>
          <a:p>
            <a:pPr algn="ctr"/>
            <a:r>
              <a:rPr lang="en-US" altLang="ja-JP" sz="1200" b="1" dirty="0" err="1" smtClean="0">
                <a:latin typeface="Arial" panose="020B0604020202020204" pitchFamily="34" charset="0"/>
                <a:cs typeface="Arial" panose="020B0604020202020204" pitchFamily="34" charset="0"/>
              </a:rPr>
              <a:t>Deprotection</a:t>
            </a:r>
            <a:endParaRPr lang="en-US" altLang="ja-JP" sz="1200" b="1" dirty="0" smtClean="0">
              <a:latin typeface="Arial" panose="020B0604020202020204" pitchFamily="34" charset="0"/>
              <a:cs typeface="Arial" panose="020B0604020202020204" pitchFamily="34" charset="0"/>
            </a:endParaRPr>
          </a:p>
          <a:p>
            <a:pPr algn="ctr"/>
            <a:r>
              <a:rPr lang="en-US" altLang="ja-JP" sz="1200" b="1" dirty="0" smtClean="0">
                <a:latin typeface="Arial" panose="020B0604020202020204" pitchFamily="34" charset="0"/>
                <a:cs typeface="Arial" panose="020B0604020202020204" pitchFamily="34" charset="0"/>
              </a:rPr>
              <a:t>(K</a:t>
            </a:r>
            <a:r>
              <a:rPr lang="en-US" altLang="ja-JP" sz="1200" b="1" baseline="-25000" dirty="0" smtClean="0">
                <a:latin typeface="Arial" panose="020B0604020202020204" pitchFamily="34" charset="0"/>
                <a:cs typeface="Arial" panose="020B0604020202020204" pitchFamily="34" charset="0"/>
              </a:rPr>
              <a:t>2</a:t>
            </a:r>
            <a:r>
              <a:rPr lang="en-US" altLang="ja-JP" sz="1200" b="1" dirty="0" smtClean="0">
                <a:latin typeface="Arial" panose="020B0604020202020204" pitchFamily="34" charset="0"/>
                <a:cs typeface="Arial" panose="020B0604020202020204" pitchFamily="34" charset="0"/>
              </a:rPr>
              <a:t>CO</a:t>
            </a:r>
            <a:r>
              <a:rPr lang="en-US" altLang="ja-JP" sz="1200" b="1" baseline="-25000" dirty="0" smtClean="0">
                <a:latin typeface="Arial" panose="020B0604020202020204" pitchFamily="34" charset="0"/>
                <a:cs typeface="Arial" panose="020B0604020202020204" pitchFamily="34" charset="0"/>
              </a:rPr>
              <a:t>3</a:t>
            </a:r>
            <a:r>
              <a:rPr kumimoji="1" lang="en-US" altLang="ja-JP" sz="1200" b="1" dirty="0" smtClean="0">
                <a:latin typeface="Arial" panose="020B0604020202020204" pitchFamily="34" charset="0"/>
                <a:cs typeface="Arial" panose="020B0604020202020204" pitchFamily="34" charset="0"/>
              </a:rPr>
              <a:t>, 18-crown-6</a:t>
            </a:r>
          </a:p>
          <a:p>
            <a:pPr algn="ctr"/>
            <a:r>
              <a:rPr lang="en-US" altLang="ja-JP" sz="1200" b="1" dirty="0" err="1" smtClean="0">
                <a:latin typeface="Arial" panose="020B0604020202020204" pitchFamily="34" charset="0"/>
                <a:cs typeface="Arial" panose="020B0604020202020204" pitchFamily="34" charset="0"/>
              </a:rPr>
              <a:t>MeOH</a:t>
            </a:r>
            <a:r>
              <a:rPr lang="en-US" altLang="ja-JP" sz="1200" b="1" dirty="0" smtClean="0">
                <a:latin typeface="Arial" panose="020B0604020202020204" pitchFamily="34" charset="0"/>
                <a:cs typeface="Arial" panose="020B0604020202020204" pitchFamily="34" charset="0"/>
              </a:rPr>
              <a:t> / CH</a:t>
            </a:r>
            <a:r>
              <a:rPr lang="en-US" altLang="ja-JP" sz="1200" b="1" baseline="-25000" dirty="0" smtClean="0">
                <a:latin typeface="Arial" panose="020B0604020202020204" pitchFamily="34" charset="0"/>
                <a:cs typeface="Arial" panose="020B0604020202020204" pitchFamily="34" charset="0"/>
              </a:rPr>
              <a:t>2</a:t>
            </a:r>
            <a:r>
              <a:rPr lang="en-US" altLang="ja-JP" sz="1200" b="1" dirty="0" smtClean="0">
                <a:latin typeface="Arial" panose="020B0604020202020204" pitchFamily="34" charset="0"/>
                <a:cs typeface="Arial" panose="020B0604020202020204" pitchFamily="34" charset="0"/>
              </a:rPr>
              <a:t>Cl</a:t>
            </a:r>
            <a:r>
              <a:rPr lang="en-US" altLang="ja-JP" sz="1200" b="1" baseline="-25000" dirty="0" smtClean="0">
                <a:latin typeface="Arial" panose="020B0604020202020204" pitchFamily="34" charset="0"/>
                <a:cs typeface="Arial" panose="020B0604020202020204" pitchFamily="34" charset="0"/>
              </a:rPr>
              <a:t>2</a:t>
            </a:r>
            <a:r>
              <a:rPr lang="en-US" altLang="ja-JP" sz="1200" b="1" dirty="0" smtClean="0">
                <a:latin typeface="Arial" panose="020B0604020202020204" pitchFamily="34" charset="0"/>
                <a:cs typeface="Arial" panose="020B0604020202020204" pitchFamily="34" charset="0"/>
              </a:rPr>
              <a:t>)</a:t>
            </a:r>
            <a:endParaRPr kumimoji="1" lang="ja-JP" altLang="en-US" sz="1200" b="1" dirty="0">
              <a:latin typeface="Arial" panose="020B0604020202020204" pitchFamily="34" charset="0"/>
              <a:cs typeface="Arial" panose="020B0604020202020204" pitchFamily="34" charset="0"/>
            </a:endParaRPr>
          </a:p>
        </p:txBody>
      </p:sp>
      <p:sp>
        <p:nvSpPr>
          <p:cNvPr id="60" name="テキスト ボックス 59"/>
          <p:cNvSpPr txBox="1">
            <a:spLocks/>
          </p:cNvSpPr>
          <p:nvPr/>
        </p:nvSpPr>
        <p:spPr>
          <a:xfrm>
            <a:off x="6227581" y="5377884"/>
            <a:ext cx="1800803" cy="276999"/>
          </a:xfrm>
          <a:prstGeom prst="rect">
            <a:avLst/>
          </a:prstGeom>
          <a:noFill/>
          <a:ln w="3175">
            <a:noFill/>
          </a:ln>
        </p:spPr>
        <p:txBody>
          <a:bodyPr wrap="square" rtlCol="0">
            <a:spAutoFit/>
          </a:bodyPr>
          <a:lstStyle/>
          <a:p>
            <a:pPr algn="ctr"/>
            <a:r>
              <a:rPr kumimoji="1" lang="en-US" altLang="ja-JP" sz="1200" b="1" dirty="0" smtClean="0">
                <a:latin typeface="Arial" panose="020B0604020202020204" pitchFamily="34" charset="0"/>
                <a:cs typeface="Arial" panose="020B0604020202020204" pitchFamily="34" charset="0"/>
              </a:rPr>
              <a:t>Click Reaction</a:t>
            </a:r>
          </a:p>
        </p:txBody>
      </p:sp>
      <p:sp>
        <p:nvSpPr>
          <p:cNvPr id="61" name="正方形/長方形 60"/>
          <p:cNvSpPr>
            <a:spLocks/>
          </p:cNvSpPr>
          <p:nvPr/>
        </p:nvSpPr>
        <p:spPr>
          <a:xfrm>
            <a:off x="7115651" y="6241025"/>
            <a:ext cx="1992853"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D4 (MW15,414)</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graphicFrame>
        <p:nvGraphicFramePr>
          <p:cNvPr id="64" name="オブジェクト 63"/>
          <p:cNvGraphicFramePr>
            <a:graphicFrameLocks/>
          </p:cNvGraphicFramePr>
          <p:nvPr>
            <p:extLst>
              <p:ext uri="{D42A27DB-BD31-4B8C-83A1-F6EECF244321}">
                <p14:modId xmlns:p14="http://schemas.microsoft.com/office/powerpoint/2010/main" val="765216073"/>
              </p:ext>
            </p:extLst>
          </p:nvPr>
        </p:nvGraphicFramePr>
        <p:xfrm>
          <a:off x="2871597" y="5706201"/>
          <a:ext cx="4025900" cy="593725"/>
        </p:xfrm>
        <a:graphic>
          <a:graphicData uri="http://schemas.openxmlformats.org/presentationml/2006/ole">
            <mc:AlternateContent xmlns:mc="http://schemas.openxmlformats.org/markup-compatibility/2006">
              <mc:Choice xmlns:v="urn:schemas-microsoft-com:vml" Requires="v">
                <p:oleObj spid="_x0000_s63816" name="CS ChemDraw Drawing" r:id="rId11" imgW="34102123" imgH="4728780" progId="ChemDraw.Document.6.0">
                  <p:embed/>
                </p:oleObj>
              </mc:Choice>
              <mc:Fallback>
                <p:oleObj name="CS ChemDraw Drawing" r:id="rId11" imgW="34102123" imgH="4728780" progId="ChemDraw.Document.6.0">
                  <p:embed/>
                  <p:pic>
                    <p:nvPicPr>
                      <p:cNvPr id="0" name=""/>
                      <p:cNvPicPr/>
                      <p:nvPr/>
                    </p:nvPicPr>
                    <p:blipFill>
                      <a:blip r:embed="rId12"/>
                      <a:stretch>
                        <a:fillRect/>
                      </a:stretch>
                    </p:blipFill>
                    <p:spPr>
                      <a:xfrm>
                        <a:off x="2871597" y="5706201"/>
                        <a:ext cx="4025900" cy="593725"/>
                      </a:xfrm>
                      <a:prstGeom prst="rect">
                        <a:avLst/>
                      </a:prstGeom>
                    </p:spPr>
                  </p:pic>
                </p:oleObj>
              </mc:Fallback>
            </mc:AlternateContent>
          </a:graphicData>
        </a:graphic>
      </p:graphicFrame>
      <p:sp>
        <p:nvSpPr>
          <p:cNvPr id="65" name="円/楕円 64"/>
          <p:cNvSpPr>
            <a:spLocks/>
          </p:cNvSpPr>
          <p:nvPr/>
        </p:nvSpPr>
        <p:spPr>
          <a:xfrm>
            <a:off x="2563218" y="4472190"/>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66" name="円/楕円 65"/>
          <p:cNvSpPr>
            <a:spLocks/>
          </p:cNvSpPr>
          <p:nvPr/>
        </p:nvSpPr>
        <p:spPr>
          <a:xfrm>
            <a:off x="3669499" y="4454969"/>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67" name="円/楕円 66"/>
          <p:cNvSpPr>
            <a:spLocks/>
          </p:cNvSpPr>
          <p:nvPr/>
        </p:nvSpPr>
        <p:spPr>
          <a:xfrm>
            <a:off x="5234276" y="4455218"/>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68" name="円/楕円 67"/>
          <p:cNvSpPr>
            <a:spLocks/>
          </p:cNvSpPr>
          <p:nvPr/>
        </p:nvSpPr>
        <p:spPr>
          <a:xfrm>
            <a:off x="6305108" y="4422316"/>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graphicFrame>
        <p:nvGraphicFramePr>
          <p:cNvPr id="70" name="オブジェクト 69"/>
          <p:cNvGraphicFramePr>
            <a:graphicFrameLocks/>
          </p:cNvGraphicFramePr>
          <p:nvPr>
            <p:extLst>
              <p:ext uri="{D42A27DB-BD31-4B8C-83A1-F6EECF244321}">
                <p14:modId xmlns:p14="http://schemas.microsoft.com/office/powerpoint/2010/main" val="2109859299"/>
              </p:ext>
            </p:extLst>
          </p:nvPr>
        </p:nvGraphicFramePr>
        <p:xfrm>
          <a:off x="2481475" y="4452819"/>
          <a:ext cx="1966317" cy="595788"/>
        </p:xfrm>
        <a:graphic>
          <a:graphicData uri="http://schemas.openxmlformats.org/presentationml/2006/ole">
            <mc:AlternateContent xmlns:mc="http://schemas.openxmlformats.org/markup-compatibility/2006">
              <mc:Choice xmlns:v="urn:schemas-microsoft-com:vml" Requires="v">
                <p:oleObj spid="_x0000_s63817" name="CS ChemDraw Drawing" r:id="rId13" imgW="16661845" imgH="4731604" progId="ChemDraw.Document.6.0">
                  <p:embed/>
                </p:oleObj>
              </mc:Choice>
              <mc:Fallback>
                <p:oleObj name="CS ChemDraw Drawing" r:id="rId13" imgW="16661845" imgH="4731604" progId="ChemDraw.Document.6.0">
                  <p:embed/>
                  <p:pic>
                    <p:nvPicPr>
                      <p:cNvPr id="0" name=""/>
                      <p:cNvPicPr/>
                      <p:nvPr/>
                    </p:nvPicPr>
                    <p:blipFill>
                      <a:blip r:embed="rId14"/>
                      <a:stretch>
                        <a:fillRect/>
                      </a:stretch>
                    </p:blipFill>
                    <p:spPr>
                      <a:xfrm>
                        <a:off x="2481475" y="4452819"/>
                        <a:ext cx="1966317" cy="595788"/>
                      </a:xfrm>
                      <a:prstGeom prst="rect">
                        <a:avLst/>
                      </a:prstGeom>
                    </p:spPr>
                  </p:pic>
                </p:oleObj>
              </mc:Fallback>
            </mc:AlternateContent>
          </a:graphicData>
        </a:graphic>
      </p:graphicFrame>
      <p:graphicFrame>
        <p:nvGraphicFramePr>
          <p:cNvPr id="71" name="オブジェクト 70"/>
          <p:cNvGraphicFramePr>
            <a:graphicFrameLocks/>
          </p:cNvGraphicFramePr>
          <p:nvPr>
            <p:extLst>
              <p:ext uri="{D42A27DB-BD31-4B8C-83A1-F6EECF244321}">
                <p14:modId xmlns:p14="http://schemas.microsoft.com/office/powerpoint/2010/main" val="2908186181"/>
              </p:ext>
            </p:extLst>
          </p:nvPr>
        </p:nvGraphicFramePr>
        <p:xfrm>
          <a:off x="5141655" y="4445711"/>
          <a:ext cx="1966317" cy="595788"/>
        </p:xfrm>
        <a:graphic>
          <a:graphicData uri="http://schemas.openxmlformats.org/presentationml/2006/ole">
            <mc:AlternateContent xmlns:mc="http://schemas.openxmlformats.org/markup-compatibility/2006">
              <mc:Choice xmlns:v="urn:schemas-microsoft-com:vml" Requires="v">
                <p:oleObj spid="_x0000_s63818" name="CS ChemDraw Drawing" r:id="rId15" imgW="16661845" imgH="4731604" progId="ChemDraw.Document.6.0">
                  <p:embed/>
                </p:oleObj>
              </mc:Choice>
              <mc:Fallback>
                <p:oleObj name="CS ChemDraw Drawing" r:id="rId15" imgW="16661845" imgH="4731604" progId="ChemDraw.Document.6.0">
                  <p:embed/>
                  <p:pic>
                    <p:nvPicPr>
                      <p:cNvPr id="0" name=""/>
                      <p:cNvPicPr/>
                      <p:nvPr/>
                    </p:nvPicPr>
                    <p:blipFill>
                      <a:blip r:embed="rId14"/>
                      <a:stretch>
                        <a:fillRect/>
                      </a:stretch>
                    </p:blipFill>
                    <p:spPr>
                      <a:xfrm>
                        <a:off x="5141655" y="4445711"/>
                        <a:ext cx="1966317" cy="595788"/>
                      </a:xfrm>
                      <a:prstGeom prst="rect">
                        <a:avLst/>
                      </a:prstGeom>
                    </p:spPr>
                  </p:pic>
                </p:oleObj>
              </mc:Fallback>
            </mc:AlternateContent>
          </a:graphicData>
        </a:graphic>
      </p:graphicFrame>
      <p:sp>
        <p:nvSpPr>
          <p:cNvPr id="73" name="円/楕円 72"/>
          <p:cNvSpPr>
            <a:spLocks/>
          </p:cNvSpPr>
          <p:nvPr/>
        </p:nvSpPr>
        <p:spPr>
          <a:xfrm>
            <a:off x="4888977" y="3282345"/>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76" name="正方形/長方形 75"/>
          <p:cNvSpPr>
            <a:spLocks/>
          </p:cNvSpPr>
          <p:nvPr/>
        </p:nvSpPr>
        <p:spPr>
          <a:xfrm>
            <a:off x="2410480" y="2716360"/>
            <a:ext cx="612668" cy="3385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ja-JP"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D1A</a:t>
            </a:r>
            <a:endParaRPr lang="ja-JP" alt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77" name="正方形/長方形 76"/>
          <p:cNvSpPr>
            <a:spLocks/>
          </p:cNvSpPr>
          <p:nvPr/>
        </p:nvSpPr>
        <p:spPr>
          <a:xfrm>
            <a:off x="6490581" y="2560474"/>
            <a:ext cx="601447" cy="3385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sz="1600" b="1" spc="50" dirty="0" smtClean="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rPr>
              <a:t>D1E</a:t>
            </a:r>
            <a:endParaRPr lang="ja-JP" altLang="en-US" sz="1600" b="1" spc="50" dirty="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78" name="正方形/長方形 77"/>
          <p:cNvSpPr>
            <a:spLocks/>
          </p:cNvSpPr>
          <p:nvPr/>
        </p:nvSpPr>
        <p:spPr>
          <a:xfrm>
            <a:off x="7187785" y="1041879"/>
            <a:ext cx="1920719"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D1</a:t>
            </a:r>
            <a:r>
              <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(MW 3,936)</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79" name="正方形/長方形 78"/>
          <p:cNvSpPr>
            <a:spLocks/>
          </p:cNvSpPr>
          <p:nvPr/>
        </p:nvSpPr>
        <p:spPr>
          <a:xfrm>
            <a:off x="7164288" y="3344019"/>
            <a:ext cx="1920719"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D2 (MW 7,762)</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83" name="直線矢印コネクタ 82"/>
          <p:cNvCxnSpPr>
            <a:cxnSpLocks/>
          </p:cNvCxnSpPr>
          <p:nvPr/>
        </p:nvCxnSpPr>
        <p:spPr>
          <a:xfrm flipH="1">
            <a:off x="3532677" y="1498002"/>
            <a:ext cx="825060" cy="459484"/>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a:cxnSpLocks/>
          </p:cNvCxnSpPr>
          <p:nvPr/>
        </p:nvCxnSpPr>
        <p:spPr>
          <a:xfrm>
            <a:off x="5331692" y="1498002"/>
            <a:ext cx="723635" cy="532494"/>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円/楕円 84"/>
          <p:cNvSpPr>
            <a:spLocks/>
          </p:cNvSpPr>
          <p:nvPr/>
        </p:nvSpPr>
        <p:spPr>
          <a:xfrm>
            <a:off x="3776458" y="1542691"/>
            <a:ext cx="729000" cy="319051"/>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テキスト ボックス 85"/>
          <p:cNvSpPr txBox="1">
            <a:spLocks/>
          </p:cNvSpPr>
          <p:nvPr/>
        </p:nvSpPr>
        <p:spPr>
          <a:xfrm>
            <a:off x="3885672" y="1529344"/>
            <a:ext cx="543739"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ja-JP" sz="1400" b="1" dirty="0">
                <a:ln w="50800"/>
                <a:solidFill>
                  <a:schemeClr val="bg1">
                    <a:shade val="50000"/>
                  </a:schemeClr>
                </a:solidFill>
                <a:latin typeface="Arial" panose="020B0604020202020204" pitchFamily="34" charset="0"/>
                <a:cs typeface="Arial" panose="020B0604020202020204" pitchFamily="34" charset="0"/>
              </a:rPr>
              <a:t>76</a:t>
            </a: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sp>
        <p:nvSpPr>
          <p:cNvPr id="87" name="円/楕円 86"/>
          <p:cNvSpPr>
            <a:spLocks/>
          </p:cNvSpPr>
          <p:nvPr/>
        </p:nvSpPr>
        <p:spPr>
          <a:xfrm>
            <a:off x="5164758" y="1568686"/>
            <a:ext cx="729000" cy="320228"/>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テキスト ボックス 87"/>
          <p:cNvSpPr txBox="1">
            <a:spLocks/>
          </p:cNvSpPr>
          <p:nvPr/>
        </p:nvSpPr>
        <p:spPr>
          <a:xfrm>
            <a:off x="5273972" y="1563670"/>
            <a:ext cx="543739"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ja-JP" sz="1400" b="1" dirty="0" smtClean="0">
                <a:ln w="50800"/>
                <a:solidFill>
                  <a:schemeClr val="bg1">
                    <a:shade val="50000"/>
                  </a:schemeClr>
                </a:solidFill>
                <a:latin typeface="Arial" panose="020B0604020202020204" pitchFamily="34" charset="0"/>
                <a:cs typeface="Arial" panose="020B0604020202020204" pitchFamily="34" charset="0"/>
              </a:rPr>
              <a:t>91</a:t>
            </a: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graphicFrame>
        <p:nvGraphicFramePr>
          <p:cNvPr id="90" name="オブジェクト 89"/>
          <p:cNvGraphicFramePr>
            <a:graphicFrameLocks/>
          </p:cNvGraphicFramePr>
          <p:nvPr>
            <p:extLst>
              <p:ext uri="{D42A27DB-BD31-4B8C-83A1-F6EECF244321}">
                <p14:modId xmlns:p14="http://schemas.microsoft.com/office/powerpoint/2010/main" val="3136998410"/>
              </p:ext>
            </p:extLst>
          </p:nvPr>
        </p:nvGraphicFramePr>
        <p:xfrm>
          <a:off x="2390142" y="2396012"/>
          <a:ext cx="794293" cy="218598"/>
        </p:xfrm>
        <a:graphic>
          <a:graphicData uri="http://schemas.openxmlformats.org/presentationml/2006/ole">
            <mc:AlternateContent xmlns:mc="http://schemas.openxmlformats.org/markup-compatibility/2006">
              <mc:Choice xmlns:v="urn:schemas-microsoft-com:vml" Requires="v">
                <p:oleObj spid="_x0000_s63819" name="CS ChemDraw Drawing" r:id="rId16" imgW="941655" imgH="243563" progId="ChemDraw.Document.6.0">
                  <p:embed/>
                </p:oleObj>
              </mc:Choice>
              <mc:Fallback>
                <p:oleObj name="CS ChemDraw Drawing" r:id="rId16" imgW="941655" imgH="243563" progId="ChemDraw.Document.6.0">
                  <p:embed/>
                  <p:pic>
                    <p:nvPicPr>
                      <p:cNvPr id="0" name=""/>
                      <p:cNvPicPr>
                        <a:picLocks noChangeAspect="1" noChangeArrowheads="1"/>
                      </p:cNvPicPr>
                      <p:nvPr/>
                    </p:nvPicPr>
                    <p:blipFill>
                      <a:blip r:embed="rId17"/>
                      <a:srcRect/>
                      <a:stretch>
                        <a:fillRect/>
                      </a:stretch>
                    </p:blipFill>
                    <p:spPr bwMode="auto">
                      <a:xfrm>
                        <a:off x="2390142" y="2396012"/>
                        <a:ext cx="794293" cy="218598"/>
                      </a:xfrm>
                      <a:prstGeom prst="rect">
                        <a:avLst/>
                      </a:prstGeom>
                      <a:noFill/>
                      <a:ln>
                        <a:noFill/>
                      </a:ln>
                    </p:spPr>
                  </p:pic>
                </p:oleObj>
              </mc:Fallback>
            </mc:AlternateContent>
          </a:graphicData>
        </a:graphic>
      </p:graphicFrame>
      <p:graphicFrame>
        <p:nvGraphicFramePr>
          <p:cNvPr id="91" name="オブジェクト 90"/>
          <p:cNvGraphicFramePr>
            <a:graphicFrameLocks/>
          </p:cNvGraphicFramePr>
          <p:nvPr>
            <p:extLst>
              <p:ext uri="{D42A27DB-BD31-4B8C-83A1-F6EECF244321}">
                <p14:modId xmlns:p14="http://schemas.microsoft.com/office/powerpoint/2010/main" val="1450442633"/>
              </p:ext>
            </p:extLst>
          </p:nvPr>
        </p:nvGraphicFramePr>
        <p:xfrm>
          <a:off x="6385477" y="2278831"/>
          <a:ext cx="358975" cy="214313"/>
        </p:xfrm>
        <a:graphic>
          <a:graphicData uri="http://schemas.openxmlformats.org/presentationml/2006/ole">
            <mc:AlternateContent xmlns:mc="http://schemas.openxmlformats.org/markup-compatibility/2006">
              <mc:Choice xmlns:v="urn:schemas-microsoft-com:vml" Requires="v">
                <p:oleObj spid="_x0000_s63820" name="CS ChemDraw Drawing" r:id="rId18" imgW="424848" imgH="237744" progId="ChemDraw.Document.6.0">
                  <p:embed/>
                </p:oleObj>
              </mc:Choice>
              <mc:Fallback>
                <p:oleObj name="CS ChemDraw Drawing" r:id="rId18" imgW="424848" imgH="237744" progId="ChemDraw.Document.6.0">
                  <p:embed/>
                  <p:pic>
                    <p:nvPicPr>
                      <p:cNvPr id="0" name=""/>
                      <p:cNvPicPr>
                        <a:picLocks noChangeAspect="1" noChangeArrowheads="1"/>
                      </p:cNvPicPr>
                      <p:nvPr/>
                    </p:nvPicPr>
                    <p:blipFill>
                      <a:blip r:embed="rId19"/>
                      <a:srcRect/>
                      <a:stretch>
                        <a:fillRect/>
                      </a:stretch>
                    </p:blipFill>
                    <p:spPr bwMode="auto">
                      <a:xfrm>
                        <a:off x="6385477" y="2278831"/>
                        <a:ext cx="3589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 name="円/楕円 92"/>
          <p:cNvSpPr>
            <a:spLocks/>
          </p:cNvSpPr>
          <p:nvPr/>
        </p:nvSpPr>
        <p:spPr>
          <a:xfrm>
            <a:off x="3928784" y="3265106"/>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94" name="円/楕円 93"/>
          <p:cNvSpPr>
            <a:spLocks/>
          </p:cNvSpPr>
          <p:nvPr/>
        </p:nvSpPr>
        <p:spPr>
          <a:xfrm>
            <a:off x="5630783" y="2104412"/>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95" name="円/楕円 94"/>
          <p:cNvSpPr>
            <a:spLocks/>
          </p:cNvSpPr>
          <p:nvPr/>
        </p:nvSpPr>
        <p:spPr>
          <a:xfrm>
            <a:off x="4441765" y="1021370"/>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96" name="円/楕円 95"/>
          <p:cNvSpPr>
            <a:spLocks/>
          </p:cNvSpPr>
          <p:nvPr/>
        </p:nvSpPr>
        <p:spPr>
          <a:xfrm>
            <a:off x="3114465" y="2182323"/>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graphicFrame>
        <p:nvGraphicFramePr>
          <p:cNvPr id="97" name="オブジェクト 96"/>
          <p:cNvGraphicFramePr>
            <a:graphicFrameLocks/>
          </p:cNvGraphicFramePr>
          <p:nvPr>
            <p:extLst>
              <p:ext uri="{D42A27DB-BD31-4B8C-83A1-F6EECF244321}">
                <p14:modId xmlns:p14="http://schemas.microsoft.com/office/powerpoint/2010/main" val="75315715"/>
              </p:ext>
            </p:extLst>
          </p:nvPr>
        </p:nvGraphicFramePr>
        <p:xfrm>
          <a:off x="3812997" y="3265519"/>
          <a:ext cx="2036763" cy="595313"/>
        </p:xfrm>
        <a:graphic>
          <a:graphicData uri="http://schemas.openxmlformats.org/presentationml/2006/ole">
            <mc:AlternateContent xmlns:mc="http://schemas.openxmlformats.org/markup-compatibility/2006">
              <mc:Choice xmlns:v="urn:schemas-microsoft-com:vml" Requires="v">
                <p:oleObj spid="_x0000_s63821" name="CS ChemDraw Drawing" r:id="rId20" imgW="17267978" imgH="4728780" progId="ChemDraw.Document.6.0">
                  <p:embed/>
                </p:oleObj>
              </mc:Choice>
              <mc:Fallback>
                <p:oleObj name="CS ChemDraw Drawing" r:id="rId20" imgW="17267978" imgH="4728780" progId="ChemDraw.Document.6.0">
                  <p:embed/>
                  <p:pic>
                    <p:nvPicPr>
                      <p:cNvPr id="0" name=""/>
                      <p:cNvPicPr/>
                      <p:nvPr/>
                    </p:nvPicPr>
                    <p:blipFill>
                      <a:blip r:embed="rId21"/>
                      <a:stretch>
                        <a:fillRect/>
                      </a:stretch>
                    </p:blipFill>
                    <p:spPr>
                      <a:xfrm>
                        <a:off x="3812997" y="3265519"/>
                        <a:ext cx="2036763" cy="595313"/>
                      </a:xfrm>
                      <a:prstGeom prst="rect">
                        <a:avLst/>
                      </a:prstGeom>
                    </p:spPr>
                  </p:pic>
                </p:oleObj>
              </mc:Fallback>
            </mc:AlternateContent>
          </a:graphicData>
        </a:graphic>
      </p:graphicFrame>
      <p:graphicFrame>
        <p:nvGraphicFramePr>
          <p:cNvPr id="99" name="オブジェクト 98"/>
          <p:cNvGraphicFramePr>
            <a:graphicFrameLocks/>
          </p:cNvGraphicFramePr>
          <p:nvPr>
            <p:extLst>
              <p:ext uri="{D42A27DB-BD31-4B8C-83A1-F6EECF244321}">
                <p14:modId xmlns:p14="http://schemas.microsoft.com/office/powerpoint/2010/main" val="1856035461"/>
              </p:ext>
            </p:extLst>
          </p:nvPr>
        </p:nvGraphicFramePr>
        <p:xfrm>
          <a:off x="4351383" y="996854"/>
          <a:ext cx="1007269" cy="595788"/>
        </p:xfrm>
        <a:graphic>
          <a:graphicData uri="http://schemas.openxmlformats.org/presentationml/2006/ole">
            <mc:AlternateContent xmlns:mc="http://schemas.openxmlformats.org/markup-compatibility/2006">
              <mc:Choice xmlns:v="urn:schemas-microsoft-com:vml" Requires="v">
                <p:oleObj spid="_x0000_s63822" name="CS ChemDraw Drawing" r:id="rId22" imgW="8531071" imgH="4728695" progId="ChemDraw.Document.6.0">
                  <p:embed/>
                </p:oleObj>
              </mc:Choice>
              <mc:Fallback>
                <p:oleObj name="CS ChemDraw Drawing" r:id="rId22" imgW="8531071" imgH="4728695" progId="ChemDraw.Document.6.0">
                  <p:embed/>
                  <p:pic>
                    <p:nvPicPr>
                      <p:cNvPr id="0" name=""/>
                      <p:cNvPicPr/>
                      <p:nvPr/>
                    </p:nvPicPr>
                    <p:blipFill>
                      <a:blip r:embed="rId23"/>
                      <a:stretch>
                        <a:fillRect/>
                      </a:stretch>
                    </p:blipFill>
                    <p:spPr>
                      <a:xfrm>
                        <a:off x="4351383" y="996854"/>
                        <a:ext cx="1007269" cy="595788"/>
                      </a:xfrm>
                      <a:prstGeom prst="rect">
                        <a:avLst/>
                      </a:prstGeom>
                    </p:spPr>
                  </p:pic>
                </p:oleObj>
              </mc:Fallback>
            </mc:AlternateContent>
          </a:graphicData>
        </a:graphic>
      </p:graphicFrame>
      <p:graphicFrame>
        <p:nvGraphicFramePr>
          <p:cNvPr id="100" name="オブジェクト 99"/>
          <p:cNvGraphicFramePr>
            <a:graphicFrameLocks/>
          </p:cNvGraphicFramePr>
          <p:nvPr>
            <p:extLst>
              <p:ext uri="{D42A27DB-BD31-4B8C-83A1-F6EECF244321}">
                <p14:modId xmlns:p14="http://schemas.microsoft.com/office/powerpoint/2010/main" val="555908255"/>
              </p:ext>
            </p:extLst>
          </p:nvPr>
        </p:nvGraphicFramePr>
        <p:xfrm>
          <a:off x="2992105" y="2190575"/>
          <a:ext cx="1007269" cy="595789"/>
        </p:xfrm>
        <a:graphic>
          <a:graphicData uri="http://schemas.openxmlformats.org/presentationml/2006/ole">
            <mc:AlternateContent xmlns:mc="http://schemas.openxmlformats.org/markup-compatibility/2006">
              <mc:Choice xmlns:v="urn:schemas-microsoft-com:vml" Requires="v">
                <p:oleObj spid="_x0000_s63823" name="CS ChemDraw Drawing" r:id="rId24" imgW="8531071" imgH="4728695" progId="ChemDraw.Document.6.0">
                  <p:embed/>
                </p:oleObj>
              </mc:Choice>
              <mc:Fallback>
                <p:oleObj name="CS ChemDraw Drawing" r:id="rId24" imgW="8531071" imgH="4728695" progId="ChemDraw.Document.6.0">
                  <p:embed/>
                  <p:pic>
                    <p:nvPicPr>
                      <p:cNvPr id="0" name=""/>
                      <p:cNvPicPr/>
                      <p:nvPr/>
                    </p:nvPicPr>
                    <p:blipFill>
                      <a:blip r:embed="rId25"/>
                      <a:stretch>
                        <a:fillRect/>
                      </a:stretch>
                    </p:blipFill>
                    <p:spPr>
                      <a:xfrm>
                        <a:off x="2992105" y="2190575"/>
                        <a:ext cx="1007269" cy="595789"/>
                      </a:xfrm>
                      <a:prstGeom prst="rect">
                        <a:avLst/>
                      </a:prstGeom>
                    </p:spPr>
                  </p:pic>
                </p:oleObj>
              </mc:Fallback>
            </mc:AlternateContent>
          </a:graphicData>
        </a:graphic>
      </p:graphicFrame>
      <p:sp>
        <p:nvSpPr>
          <p:cNvPr id="101" name="円/楕円 100"/>
          <p:cNvSpPr>
            <a:spLocks/>
          </p:cNvSpPr>
          <p:nvPr/>
        </p:nvSpPr>
        <p:spPr>
          <a:xfrm>
            <a:off x="5624012" y="2107134"/>
            <a:ext cx="759375" cy="583200"/>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graphicFrame>
        <p:nvGraphicFramePr>
          <p:cNvPr id="102" name="オブジェクト 101"/>
          <p:cNvGraphicFramePr>
            <a:graphicFrameLocks/>
          </p:cNvGraphicFramePr>
          <p:nvPr>
            <p:extLst>
              <p:ext uri="{D42A27DB-BD31-4B8C-83A1-F6EECF244321}">
                <p14:modId xmlns:p14="http://schemas.microsoft.com/office/powerpoint/2010/main" val="3592570122"/>
              </p:ext>
            </p:extLst>
          </p:nvPr>
        </p:nvGraphicFramePr>
        <p:xfrm>
          <a:off x="5534033" y="2083089"/>
          <a:ext cx="1007269" cy="595789"/>
        </p:xfrm>
        <a:graphic>
          <a:graphicData uri="http://schemas.openxmlformats.org/presentationml/2006/ole">
            <mc:AlternateContent xmlns:mc="http://schemas.openxmlformats.org/markup-compatibility/2006">
              <mc:Choice xmlns:v="urn:schemas-microsoft-com:vml" Requires="v">
                <p:oleObj spid="_x0000_s63824" name="CS ChemDraw Drawing" r:id="rId26" imgW="8531071" imgH="4728695" progId="ChemDraw.Document.6.0">
                  <p:embed/>
                </p:oleObj>
              </mc:Choice>
              <mc:Fallback>
                <p:oleObj name="CS ChemDraw Drawing" r:id="rId26" imgW="8531071" imgH="4728695" progId="ChemDraw.Document.6.0">
                  <p:embed/>
                  <p:pic>
                    <p:nvPicPr>
                      <p:cNvPr id="0" name=""/>
                      <p:cNvPicPr/>
                      <p:nvPr/>
                    </p:nvPicPr>
                    <p:blipFill>
                      <a:blip r:embed="rId25"/>
                      <a:stretch>
                        <a:fillRect/>
                      </a:stretch>
                    </p:blipFill>
                    <p:spPr>
                      <a:xfrm>
                        <a:off x="5534033" y="2083089"/>
                        <a:ext cx="1007269" cy="595789"/>
                      </a:xfrm>
                      <a:prstGeom prst="rect">
                        <a:avLst/>
                      </a:prstGeom>
                    </p:spPr>
                  </p:pic>
                </p:oleObj>
              </mc:Fallback>
            </mc:AlternateContent>
          </a:graphicData>
        </a:graphic>
      </p:graphicFrame>
      <p:sp>
        <p:nvSpPr>
          <p:cNvPr id="103" name="角丸四角形 102"/>
          <p:cNvSpPr>
            <a:spLocks/>
          </p:cNvSpPr>
          <p:nvPr/>
        </p:nvSpPr>
        <p:spPr>
          <a:xfrm>
            <a:off x="2532326" y="1441989"/>
            <a:ext cx="948692" cy="332551"/>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4" name="テキスト ボックス 103"/>
          <p:cNvSpPr txBox="1">
            <a:spLocks/>
          </p:cNvSpPr>
          <p:nvPr/>
        </p:nvSpPr>
        <p:spPr>
          <a:xfrm>
            <a:off x="2181416" y="1472080"/>
            <a:ext cx="1586208" cy="276999"/>
          </a:xfrm>
          <a:prstGeom prst="rect">
            <a:avLst/>
          </a:prstGeom>
          <a:noFill/>
        </p:spPr>
        <p:txBody>
          <a:bodyPr wrap="square" rtlCol="0">
            <a:spAutoFit/>
          </a:bodyPr>
          <a:lstStyle/>
          <a:p>
            <a:pPr algn="ctr"/>
            <a:r>
              <a:rPr kumimoji="1" lang="en-US" altLang="ja-JP" sz="1200" b="1" dirty="0" err="1" smtClean="0">
                <a:latin typeface="Arial" panose="020B0604020202020204" pitchFamily="34" charset="0"/>
                <a:cs typeface="Arial" panose="020B0604020202020204" pitchFamily="34" charset="0"/>
              </a:rPr>
              <a:t>Azidation</a:t>
            </a:r>
            <a:endParaRPr kumimoji="1" lang="en-US" altLang="ja-JP" sz="1200" b="1" dirty="0" smtClean="0">
              <a:latin typeface="Arial" panose="020B0604020202020204" pitchFamily="34" charset="0"/>
              <a:cs typeface="Arial" panose="020B0604020202020204" pitchFamily="34" charset="0"/>
            </a:endParaRPr>
          </a:p>
        </p:txBody>
      </p:sp>
      <p:sp>
        <p:nvSpPr>
          <p:cNvPr id="105" name="角丸四角形 104"/>
          <p:cNvSpPr>
            <a:spLocks/>
          </p:cNvSpPr>
          <p:nvPr/>
        </p:nvSpPr>
        <p:spPr>
          <a:xfrm>
            <a:off x="6230522" y="1542691"/>
            <a:ext cx="1252593" cy="346223"/>
          </a:xfrm>
          <a:prstGeom prst="roundRect">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6" name="テキスト ボックス 105"/>
          <p:cNvSpPr txBox="1">
            <a:spLocks/>
          </p:cNvSpPr>
          <p:nvPr/>
        </p:nvSpPr>
        <p:spPr>
          <a:xfrm>
            <a:off x="5812370" y="1591296"/>
            <a:ext cx="2088131" cy="276999"/>
          </a:xfrm>
          <a:prstGeom prst="rect">
            <a:avLst/>
          </a:prstGeom>
          <a:noFill/>
        </p:spPr>
        <p:txBody>
          <a:bodyPr wrap="square" rtlCol="0">
            <a:spAutoFit/>
          </a:bodyPr>
          <a:lstStyle/>
          <a:p>
            <a:pPr algn="ctr"/>
            <a:r>
              <a:rPr kumimoji="1" lang="en-US" altLang="ja-JP" sz="1200" b="1" dirty="0" err="1" smtClean="0">
                <a:latin typeface="Arial" panose="020B0604020202020204" pitchFamily="34" charset="0"/>
                <a:cs typeface="Arial" panose="020B0604020202020204" pitchFamily="34" charset="0"/>
              </a:rPr>
              <a:t>Deprotection</a:t>
            </a:r>
            <a:endParaRPr kumimoji="1" lang="en-US" altLang="ja-JP" sz="1200" b="1" dirty="0" smtClean="0">
              <a:latin typeface="Arial" panose="020B0604020202020204" pitchFamily="34" charset="0"/>
              <a:cs typeface="Arial" panose="020B0604020202020204" pitchFamily="34" charset="0"/>
            </a:endParaRPr>
          </a:p>
        </p:txBody>
      </p:sp>
      <p:grpSp>
        <p:nvGrpSpPr>
          <p:cNvPr id="107" name="グループ化 106"/>
          <p:cNvGrpSpPr/>
          <p:nvPr/>
        </p:nvGrpSpPr>
        <p:grpSpPr>
          <a:xfrm>
            <a:off x="3922803" y="2766556"/>
            <a:ext cx="1900433" cy="500545"/>
            <a:chOff x="4509669" y="2370999"/>
            <a:chExt cx="2111591" cy="556161"/>
          </a:xfrm>
        </p:grpSpPr>
        <p:cxnSp>
          <p:nvCxnSpPr>
            <p:cNvPr id="112" name="直線コネクタ 111"/>
            <p:cNvCxnSpPr/>
            <p:nvPr/>
          </p:nvCxnSpPr>
          <p:spPr>
            <a:xfrm>
              <a:off x="4509669" y="2564173"/>
              <a:ext cx="21115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6608810" y="2384943"/>
              <a:ext cx="4324" cy="199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5565464" y="2551708"/>
              <a:ext cx="17223" cy="3754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4516019" y="2370999"/>
              <a:ext cx="4324" cy="199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円/楕円 107"/>
          <p:cNvSpPr>
            <a:spLocks/>
          </p:cNvSpPr>
          <p:nvPr/>
        </p:nvSpPr>
        <p:spPr>
          <a:xfrm>
            <a:off x="4502977" y="2691388"/>
            <a:ext cx="729000" cy="323983"/>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テキスト ボックス 108"/>
          <p:cNvSpPr txBox="1">
            <a:spLocks/>
          </p:cNvSpPr>
          <p:nvPr/>
        </p:nvSpPr>
        <p:spPr>
          <a:xfrm>
            <a:off x="4620349" y="2708920"/>
            <a:ext cx="543739"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76%</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sp>
        <p:nvSpPr>
          <p:cNvPr id="110" name="角丸四角形 109"/>
          <p:cNvSpPr>
            <a:spLocks/>
          </p:cNvSpPr>
          <p:nvPr/>
        </p:nvSpPr>
        <p:spPr>
          <a:xfrm>
            <a:off x="6215293" y="2884177"/>
            <a:ext cx="1443467" cy="328799"/>
          </a:xfrm>
          <a:prstGeom prst="round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テキスト ボックス 110"/>
          <p:cNvSpPr txBox="1">
            <a:spLocks/>
          </p:cNvSpPr>
          <p:nvPr/>
        </p:nvSpPr>
        <p:spPr>
          <a:xfrm>
            <a:off x="6043648" y="2912648"/>
            <a:ext cx="1800803" cy="276999"/>
          </a:xfrm>
          <a:prstGeom prst="rect">
            <a:avLst/>
          </a:prstGeom>
          <a:noFill/>
        </p:spPr>
        <p:txBody>
          <a:bodyPr wrap="square" rtlCol="0">
            <a:spAutoFit/>
          </a:bodyPr>
          <a:lstStyle/>
          <a:p>
            <a:pPr algn="ctr"/>
            <a:r>
              <a:rPr kumimoji="1" lang="en-US" altLang="ja-JP" sz="1200" b="1" dirty="0" smtClean="0">
                <a:latin typeface="Arial" panose="020B0604020202020204" pitchFamily="34" charset="0"/>
                <a:cs typeface="Arial" panose="020B0604020202020204" pitchFamily="34" charset="0"/>
              </a:rPr>
              <a:t>Click Reaction</a:t>
            </a:r>
          </a:p>
        </p:txBody>
      </p:sp>
      <p:sp>
        <p:nvSpPr>
          <p:cNvPr id="116" name="テキスト ボックス 115"/>
          <p:cNvSpPr txBox="1"/>
          <p:nvPr/>
        </p:nvSpPr>
        <p:spPr>
          <a:xfrm>
            <a:off x="0" y="1"/>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Iterative Convergent / Divergent </a:t>
            </a:r>
            <a:r>
              <a:rPr lang="en-US" altLang="ja-JP" sz="2800" b="1" dirty="0" smtClean="0">
                <a:ln/>
                <a:solidFill>
                  <a:schemeClr val="accent3"/>
                </a:solidFill>
                <a:latin typeface="Arial" panose="020B0604020202020204" pitchFamily="34" charset="0"/>
                <a:cs typeface="Arial" panose="020B0604020202020204" pitchFamily="34" charset="0"/>
              </a:rPr>
              <a:t>Synthesis</a:t>
            </a:r>
            <a:endParaRPr lang="ja-JP" altLang="en-US" sz="2800" b="1" dirty="0">
              <a:ln/>
              <a:solidFill>
                <a:schemeClr val="accent3"/>
              </a:solidFill>
              <a:latin typeface="Arial" panose="020B0604020202020204" pitchFamily="34" charset="0"/>
              <a:cs typeface="Arial" panose="020B0604020202020204" pitchFamily="34" charset="0"/>
            </a:endParaRPr>
          </a:p>
        </p:txBody>
      </p:sp>
      <p:graphicFrame>
        <p:nvGraphicFramePr>
          <p:cNvPr id="75" name="オブジェクト 74"/>
          <p:cNvGraphicFramePr>
            <a:graphicFrameLocks/>
          </p:cNvGraphicFramePr>
          <p:nvPr>
            <p:extLst>
              <p:ext uri="{D42A27DB-BD31-4B8C-83A1-F6EECF244321}">
                <p14:modId xmlns:p14="http://schemas.microsoft.com/office/powerpoint/2010/main" val="1231926805"/>
              </p:ext>
            </p:extLst>
          </p:nvPr>
        </p:nvGraphicFramePr>
        <p:xfrm>
          <a:off x="3647897" y="1200182"/>
          <a:ext cx="792163" cy="214312"/>
        </p:xfrm>
        <a:graphic>
          <a:graphicData uri="http://schemas.openxmlformats.org/presentationml/2006/ole">
            <mc:AlternateContent xmlns:mc="http://schemas.openxmlformats.org/markup-compatibility/2006">
              <mc:Choice xmlns:v="urn:schemas-microsoft-com:vml" Requires="v">
                <p:oleObj spid="_x0000_s63825" name="CS ChemDraw Drawing" r:id="rId27" imgW="938442" imgH="238950" progId="ChemDraw.Document.6.0">
                  <p:embed/>
                </p:oleObj>
              </mc:Choice>
              <mc:Fallback>
                <p:oleObj name="CS ChemDraw Drawing" r:id="rId27" imgW="938442" imgH="238950" progId="ChemDraw.Document.6.0">
                  <p:embed/>
                  <p:pic>
                    <p:nvPicPr>
                      <p:cNvPr id="0" name=""/>
                      <p:cNvPicPr>
                        <a:picLocks noChangeAspect="1" noChangeArrowheads="1"/>
                      </p:cNvPicPr>
                      <p:nvPr/>
                    </p:nvPicPr>
                    <p:blipFill>
                      <a:blip r:embed="rId28"/>
                      <a:srcRect/>
                      <a:stretch>
                        <a:fillRect/>
                      </a:stretch>
                    </p:blipFill>
                    <p:spPr bwMode="auto">
                      <a:xfrm>
                        <a:off x="3647897" y="1200182"/>
                        <a:ext cx="792163" cy="214312"/>
                      </a:xfrm>
                      <a:prstGeom prst="rect">
                        <a:avLst/>
                      </a:prstGeom>
                      <a:noFill/>
                      <a:ln>
                        <a:noFill/>
                      </a:ln>
                    </p:spPr>
                  </p:pic>
                </p:oleObj>
              </mc:Fallback>
            </mc:AlternateContent>
          </a:graphicData>
        </a:graphic>
      </p:graphicFrame>
      <p:graphicFrame>
        <p:nvGraphicFramePr>
          <p:cNvPr id="74" name="オブジェクト 73"/>
          <p:cNvGraphicFramePr>
            <a:graphicFrameLocks/>
          </p:cNvGraphicFramePr>
          <p:nvPr>
            <p:extLst>
              <p:ext uri="{D42A27DB-BD31-4B8C-83A1-F6EECF244321}">
                <p14:modId xmlns:p14="http://schemas.microsoft.com/office/powerpoint/2010/main" val="956016990"/>
              </p:ext>
            </p:extLst>
          </p:nvPr>
        </p:nvGraphicFramePr>
        <p:xfrm>
          <a:off x="5208410" y="1189069"/>
          <a:ext cx="357187" cy="211138"/>
        </p:xfrm>
        <a:graphic>
          <a:graphicData uri="http://schemas.openxmlformats.org/presentationml/2006/ole">
            <mc:AlternateContent xmlns:mc="http://schemas.openxmlformats.org/markup-compatibility/2006">
              <mc:Choice xmlns:v="urn:schemas-microsoft-com:vml" Requires="v">
                <p:oleObj spid="_x0000_s63826" name="CS ChemDraw Drawing" r:id="rId29" imgW="423298" imgH="234360" progId="ChemDraw.Document.6.0">
                  <p:embed/>
                </p:oleObj>
              </mc:Choice>
              <mc:Fallback>
                <p:oleObj name="CS ChemDraw Drawing" r:id="rId29" imgW="423298" imgH="234360" progId="ChemDraw.Document.6.0">
                  <p:embed/>
                  <p:pic>
                    <p:nvPicPr>
                      <p:cNvPr id="0" name=""/>
                      <p:cNvPicPr>
                        <a:picLocks noChangeAspect="1" noChangeArrowheads="1"/>
                      </p:cNvPicPr>
                      <p:nvPr/>
                    </p:nvPicPr>
                    <p:blipFill>
                      <a:blip r:embed="rId30"/>
                      <a:srcRect/>
                      <a:stretch>
                        <a:fillRect/>
                      </a:stretch>
                    </p:blipFill>
                    <p:spPr bwMode="auto">
                      <a:xfrm>
                        <a:off x="5208410" y="1189069"/>
                        <a:ext cx="357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 name="オブジェクト 116"/>
          <p:cNvGraphicFramePr>
            <a:graphicFrameLocks/>
          </p:cNvGraphicFramePr>
          <p:nvPr>
            <p:extLst>
              <p:ext uri="{D42A27DB-BD31-4B8C-83A1-F6EECF244321}">
                <p14:modId xmlns:p14="http://schemas.microsoft.com/office/powerpoint/2010/main" val="1339597114"/>
              </p:ext>
            </p:extLst>
          </p:nvPr>
        </p:nvGraphicFramePr>
        <p:xfrm>
          <a:off x="5656714" y="3450095"/>
          <a:ext cx="357187" cy="211138"/>
        </p:xfrm>
        <a:graphic>
          <a:graphicData uri="http://schemas.openxmlformats.org/presentationml/2006/ole">
            <mc:AlternateContent xmlns:mc="http://schemas.openxmlformats.org/markup-compatibility/2006">
              <mc:Choice xmlns:v="urn:schemas-microsoft-com:vml" Requires="v">
                <p:oleObj spid="_x0000_s63827" name="CS ChemDraw Drawing" r:id="rId31" imgW="423298" imgH="234360" progId="ChemDraw.Document.6.0">
                  <p:embed/>
                </p:oleObj>
              </mc:Choice>
              <mc:Fallback>
                <p:oleObj name="CS ChemDraw Drawing" r:id="rId31" imgW="423298" imgH="234360" progId="ChemDraw.Document.6.0">
                  <p:embed/>
                  <p:pic>
                    <p:nvPicPr>
                      <p:cNvPr id="0" name=""/>
                      <p:cNvPicPr>
                        <a:picLocks noChangeAspect="1" noChangeArrowheads="1"/>
                      </p:cNvPicPr>
                      <p:nvPr/>
                    </p:nvPicPr>
                    <p:blipFill>
                      <a:blip r:embed="rId32"/>
                      <a:srcRect/>
                      <a:stretch>
                        <a:fillRect/>
                      </a:stretch>
                    </p:blipFill>
                    <p:spPr bwMode="auto">
                      <a:xfrm>
                        <a:off x="5656714" y="3450095"/>
                        <a:ext cx="357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8" name="オブジェクト 117"/>
          <p:cNvGraphicFramePr>
            <a:graphicFrameLocks/>
          </p:cNvGraphicFramePr>
          <p:nvPr>
            <p:extLst>
              <p:ext uri="{D42A27DB-BD31-4B8C-83A1-F6EECF244321}">
                <p14:modId xmlns:p14="http://schemas.microsoft.com/office/powerpoint/2010/main" val="2190300507"/>
              </p:ext>
            </p:extLst>
          </p:nvPr>
        </p:nvGraphicFramePr>
        <p:xfrm>
          <a:off x="6383387" y="2275977"/>
          <a:ext cx="357187" cy="211138"/>
        </p:xfrm>
        <a:graphic>
          <a:graphicData uri="http://schemas.openxmlformats.org/presentationml/2006/ole">
            <mc:AlternateContent xmlns:mc="http://schemas.openxmlformats.org/markup-compatibility/2006">
              <mc:Choice xmlns:v="urn:schemas-microsoft-com:vml" Requires="v">
                <p:oleObj spid="_x0000_s63828" name="CS ChemDraw Drawing" r:id="rId33" imgW="423298" imgH="234360" progId="ChemDraw.Document.6.0">
                  <p:embed/>
                </p:oleObj>
              </mc:Choice>
              <mc:Fallback>
                <p:oleObj name="CS ChemDraw Drawing" r:id="rId33" imgW="423298" imgH="234360" progId="ChemDraw.Document.6.0">
                  <p:embed/>
                  <p:pic>
                    <p:nvPicPr>
                      <p:cNvPr id="0" name=""/>
                      <p:cNvPicPr>
                        <a:picLocks noChangeAspect="1" noChangeArrowheads="1"/>
                      </p:cNvPicPr>
                      <p:nvPr/>
                    </p:nvPicPr>
                    <p:blipFill>
                      <a:blip r:embed="rId32"/>
                      <a:srcRect/>
                      <a:stretch>
                        <a:fillRect/>
                      </a:stretch>
                    </p:blipFill>
                    <p:spPr bwMode="auto">
                      <a:xfrm>
                        <a:off x="6383387" y="2275977"/>
                        <a:ext cx="357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9" name="オブジェクト 118"/>
          <p:cNvGraphicFramePr>
            <a:graphicFrameLocks/>
          </p:cNvGraphicFramePr>
          <p:nvPr>
            <p:extLst>
              <p:ext uri="{D42A27DB-BD31-4B8C-83A1-F6EECF244321}">
                <p14:modId xmlns:p14="http://schemas.microsoft.com/office/powerpoint/2010/main" val="1464203347"/>
              </p:ext>
            </p:extLst>
          </p:nvPr>
        </p:nvGraphicFramePr>
        <p:xfrm>
          <a:off x="2342587" y="2366767"/>
          <a:ext cx="792163" cy="214312"/>
        </p:xfrm>
        <a:graphic>
          <a:graphicData uri="http://schemas.openxmlformats.org/presentationml/2006/ole">
            <mc:AlternateContent xmlns:mc="http://schemas.openxmlformats.org/markup-compatibility/2006">
              <mc:Choice xmlns:v="urn:schemas-microsoft-com:vml" Requires="v">
                <p:oleObj spid="_x0000_s63829" name="CS ChemDraw Drawing" r:id="rId34" imgW="938442" imgH="238950" progId="ChemDraw.Document.6.0">
                  <p:embed/>
                </p:oleObj>
              </mc:Choice>
              <mc:Fallback>
                <p:oleObj name="CS ChemDraw Drawing" r:id="rId34" imgW="938442" imgH="238950" progId="ChemDraw.Document.6.0">
                  <p:embed/>
                  <p:pic>
                    <p:nvPicPr>
                      <p:cNvPr id="0" name=""/>
                      <p:cNvPicPr>
                        <a:picLocks noChangeAspect="1" noChangeArrowheads="1"/>
                      </p:cNvPicPr>
                      <p:nvPr/>
                    </p:nvPicPr>
                    <p:blipFill>
                      <a:blip r:embed="rId28"/>
                      <a:srcRect/>
                      <a:stretch>
                        <a:fillRect/>
                      </a:stretch>
                    </p:blipFill>
                    <p:spPr bwMode="auto">
                      <a:xfrm>
                        <a:off x="2342587" y="2366767"/>
                        <a:ext cx="792163" cy="214312"/>
                      </a:xfrm>
                      <a:prstGeom prst="rect">
                        <a:avLst/>
                      </a:prstGeom>
                      <a:noFill/>
                      <a:ln>
                        <a:noFill/>
                      </a:ln>
                    </p:spPr>
                  </p:pic>
                </p:oleObj>
              </mc:Fallback>
            </mc:AlternateContent>
          </a:graphicData>
        </a:graphic>
      </p:graphicFrame>
      <p:sp>
        <p:nvSpPr>
          <p:cNvPr id="81" name="フリーフォーム 80"/>
          <p:cNvSpPr>
            <a:spLocks noChangeAspect="1"/>
          </p:cNvSpPr>
          <p:nvPr/>
        </p:nvSpPr>
        <p:spPr>
          <a:xfrm>
            <a:off x="3867337" y="2357308"/>
            <a:ext cx="311753" cy="292248"/>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0066"/>
          </a:solidFill>
          <a:ln>
            <a:solidFill>
              <a:schemeClr val="tx1"/>
            </a:solid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aphicFrame>
        <p:nvGraphicFramePr>
          <p:cNvPr id="120" name="オブジェクト 119"/>
          <p:cNvGraphicFramePr>
            <a:graphicFrameLocks/>
          </p:cNvGraphicFramePr>
          <p:nvPr>
            <p:extLst>
              <p:ext uri="{D42A27DB-BD31-4B8C-83A1-F6EECF244321}">
                <p14:modId xmlns:p14="http://schemas.microsoft.com/office/powerpoint/2010/main" val="1928959151"/>
              </p:ext>
            </p:extLst>
          </p:nvPr>
        </p:nvGraphicFramePr>
        <p:xfrm>
          <a:off x="3163665" y="3453125"/>
          <a:ext cx="792163" cy="214312"/>
        </p:xfrm>
        <a:graphic>
          <a:graphicData uri="http://schemas.openxmlformats.org/presentationml/2006/ole">
            <mc:AlternateContent xmlns:mc="http://schemas.openxmlformats.org/markup-compatibility/2006">
              <mc:Choice xmlns:v="urn:schemas-microsoft-com:vml" Requires="v">
                <p:oleObj spid="_x0000_s63830" name="CS ChemDraw Drawing" r:id="rId35" imgW="938442" imgH="238950" progId="ChemDraw.Document.6.0">
                  <p:embed/>
                </p:oleObj>
              </mc:Choice>
              <mc:Fallback>
                <p:oleObj name="CS ChemDraw Drawing" r:id="rId35" imgW="938442" imgH="238950" progId="ChemDraw.Document.6.0">
                  <p:embed/>
                  <p:pic>
                    <p:nvPicPr>
                      <p:cNvPr id="0" name=""/>
                      <p:cNvPicPr>
                        <a:picLocks noChangeAspect="1" noChangeArrowheads="1"/>
                      </p:cNvPicPr>
                      <p:nvPr/>
                    </p:nvPicPr>
                    <p:blipFill>
                      <a:blip r:embed="rId28"/>
                      <a:srcRect/>
                      <a:stretch>
                        <a:fillRect/>
                      </a:stretch>
                    </p:blipFill>
                    <p:spPr bwMode="auto">
                      <a:xfrm>
                        <a:off x="3163665" y="3453125"/>
                        <a:ext cx="792163" cy="214312"/>
                      </a:xfrm>
                      <a:prstGeom prst="rect">
                        <a:avLst/>
                      </a:prstGeom>
                      <a:noFill/>
                      <a:ln>
                        <a:noFill/>
                      </a:ln>
                    </p:spPr>
                  </p:pic>
                </p:oleObj>
              </mc:Fallback>
            </mc:AlternateContent>
          </a:graphicData>
        </a:graphic>
      </p:graphicFrame>
      <p:graphicFrame>
        <p:nvGraphicFramePr>
          <p:cNvPr id="121" name="オブジェクト 120"/>
          <p:cNvGraphicFramePr>
            <a:graphicFrameLocks/>
          </p:cNvGraphicFramePr>
          <p:nvPr>
            <p:extLst>
              <p:ext uri="{D42A27DB-BD31-4B8C-83A1-F6EECF244321}">
                <p14:modId xmlns:p14="http://schemas.microsoft.com/office/powerpoint/2010/main" val="1429097187"/>
              </p:ext>
            </p:extLst>
          </p:nvPr>
        </p:nvGraphicFramePr>
        <p:xfrm>
          <a:off x="1801828" y="4647328"/>
          <a:ext cx="792163" cy="214312"/>
        </p:xfrm>
        <a:graphic>
          <a:graphicData uri="http://schemas.openxmlformats.org/presentationml/2006/ole">
            <mc:AlternateContent xmlns:mc="http://schemas.openxmlformats.org/markup-compatibility/2006">
              <mc:Choice xmlns:v="urn:schemas-microsoft-com:vml" Requires="v">
                <p:oleObj spid="_x0000_s63831" name="CS ChemDraw Drawing" r:id="rId36" imgW="938442" imgH="238950" progId="ChemDraw.Document.6.0">
                  <p:embed/>
                </p:oleObj>
              </mc:Choice>
              <mc:Fallback>
                <p:oleObj name="CS ChemDraw Drawing" r:id="rId36" imgW="938442" imgH="238950" progId="ChemDraw.Document.6.0">
                  <p:embed/>
                  <p:pic>
                    <p:nvPicPr>
                      <p:cNvPr id="0" name=""/>
                      <p:cNvPicPr>
                        <a:picLocks noChangeAspect="1" noChangeArrowheads="1"/>
                      </p:cNvPicPr>
                      <p:nvPr/>
                    </p:nvPicPr>
                    <p:blipFill>
                      <a:blip r:embed="rId28"/>
                      <a:srcRect/>
                      <a:stretch>
                        <a:fillRect/>
                      </a:stretch>
                    </p:blipFill>
                    <p:spPr bwMode="auto">
                      <a:xfrm>
                        <a:off x="1801828" y="4647328"/>
                        <a:ext cx="792163" cy="214312"/>
                      </a:xfrm>
                      <a:prstGeom prst="rect">
                        <a:avLst/>
                      </a:prstGeom>
                      <a:noFill/>
                      <a:ln>
                        <a:noFill/>
                      </a:ln>
                    </p:spPr>
                  </p:pic>
                </p:oleObj>
              </mc:Fallback>
            </mc:AlternateContent>
          </a:graphicData>
        </a:graphic>
      </p:graphicFrame>
      <p:graphicFrame>
        <p:nvGraphicFramePr>
          <p:cNvPr id="122" name="オブジェクト 121"/>
          <p:cNvGraphicFramePr>
            <a:graphicFrameLocks/>
          </p:cNvGraphicFramePr>
          <p:nvPr>
            <p:extLst>
              <p:ext uri="{D42A27DB-BD31-4B8C-83A1-F6EECF244321}">
                <p14:modId xmlns:p14="http://schemas.microsoft.com/office/powerpoint/2010/main" val="3553684661"/>
              </p:ext>
            </p:extLst>
          </p:nvPr>
        </p:nvGraphicFramePr>
        <p:xfrm>
          <a:off x="7044842" y="4637882"/>
          <a:ext cx="357187" cy="211138"/>
        </p:xfrm>
        <a:graphic>
          <a:graphicData uri="http://schemas.openxmlformats.org/presentationml/2006/ole">
            <mc:AlternateContent xmlns:mc="http://schemas.openxmlformats.org/markup-compatibility/2006">
              <mc:Choice xmlns:v="urn:schemas-microsoft-com:vml" Requires="v">
                <p:oleObj spid="_x0000_s63832" name="CS ChemDraw Drawing" r:id="rId37" imgW="423298" imgH="234360" progId="ChemDraw.Document.6.0">
                  <p:embed/>
                </p:oleObj>
              </mc:Choice>
              <mc:Fallback>
                <p:oleObj name="CS ChemDraw Drawing" r:id="rId37" imgW="423298" imgH="234360" progId="ChemDraw.Document.6.0">
                  <p:embed/>
                  <p:pic>
                    <p:nvPicPr>
                      <p:cNvPr id="0" name=""/>
                      <p:cNvPicPr>
                        <a:picLocks noChangeAspect="1" noChangeArrowheads="1"/>
                      </p:cNvPicPr>
                      <p:nvPr/>
                    </p:nvPicPr>
                    <p:blipFill>
                      <a:blip r:embed="rId32"/>
                      <a:srcRect/>
                      <a:stretch>
                        <a:fillRect/>
                      </a:stretch>
                    </p:blipFill>
                    <p:spPr bwMode="auto">
                      <a:xfrm>
                        <a:off x="7044842" y="4637882"/>
                        <a:ext cx="357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4" name="オブジェクト 123"/>
          <p:cNvGraphicFramePr>
            <a:graphicFrameLocks/>
          </p:cNvGraphicFramePr>
          <p:nvPr>
            <p:extLst>
              <p:ext uri="{D42A27DB-BD31-4B8C-83A1-F6EECF244321}">
                <p14:modId xmlns:p14="http://schemas.microsoft.com/office/powerpoint/2010/main" val="2447330773"/>
              </p:ext>
            </p:extLst>
          </p:nvPr>
        </p:nvGraphicFramePr>
        <p:xfrm>
          <a:off x="2236447" y="5905622"/>
          <a:ext cx="792163" cy="214312"/>
        </p:xfrm>
        <a:graphic>
          <a:graphicData uri="http://schemas.openxmlformats.org/presentationml/2006/ole">
            <mc:AlternateContent xmlns:mc="http://schemas.openxmlformats.org/markup-compatibility/2006">
              <mc:Choice xmlns:v="urn:schemas-microsoft-com:vml" Requires="v">
                <p:oleObj spid="_x0000_s63833" name="CS ChemDraw Drawing" r:id="rId38" imgW="938442" imgH="238950" progId="ChemDraw.Document.6.0">
                  <p:embed/>
                </p:oleObj>
              </mc:Choice>
              <mc:Fallback>
                <p:oleObj name="CS ChemDraw Drawing" r:id="rId38" imgW="938442" imgH="238950" progId="ChemDraw.Document.6.0">
                  <p:embed/>
                  <p:pic>
                    <p:nvPicPr>
                      <p:cNvPr id="0" name=""/>
                      <p:cNvPicPr>
                        <a:picLocks noChangeAspect="1" noChangeArrowheads="1"/>
                      </p:cNvPicPr>
                      <p:nvPr/>
                    </p:nvPicPr>
                    <p:blipFill>
                      <a:blip r:embed="rId28"/>
                      <a:srcRect/>
                      <a:stretch>
                        <a:fillRect/>
                      </a:stretch>
                    </p:blipFill>
                    <p:spPr bwMode="auto">
                      <a:xfrm>
                        <a:off x="2236447" y="5905622"/>
                        <a:ext cx="792163" cy="214312"/>
                      </a:xfrm>
                      <a:prstGeom prst="rect">
                        <a:avLst/>
                      </a:prstGeom>
                      <a:noFill/>
                      <a:ln>
                        <a:noFill/>
                      </a:ln>
                    </p:spPr>
                  </p:pic>
                </p:oleObj>
              </mc:Fallback>
            </mc:AlternateContent>
          </a:graphicData>
        </a:graphic>
      </p:graphicFrame>
      <p:sp>
        <p:nvSpPr>
          <p:cNvPr id="82" name="フリーフォーム 81"/>
          <p:cNvSpPr>
            <a:spLocks noChangeAspect="1"/>
          </p:cNvSpPr>
          <p:nvPr/>
        </p:nvSpPr>
        <p:spPr>
          <a:xfrm>
            <a:off x="5378162" y="2289240"/>
            <a:ext cx="244379" cy="219769"/>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solidFill>
          <a:ln>
            <a:solidFill>
              <a:schemeClr val="tx1"/>
            </a:solid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1" name="五角形 130"/>
          <p:cNvSpPr>
            <a:spLocks noChangeAspect="1"/>
          </p:cNvSpPr>
          <p:nvPr/>
        </p:nvSpPr>
        <p:spPr>
          <a:xfrm>
            <a:off x="3707840" y="5837447"/>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4" name="五角形 133"/>
          <p:cNvSpPr>
            <a:spLocks noChangeAspect="1"/>
          </p:cNvSpPr>
          <p:nvPr/>
        </p:nvSpPr>
        <p:spPr>
          <a:xfrm>
            <a:off x="4734024" y="5819962"/>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5" name="星 24 134"/>
          <p:cNvSpPr>
            <a:spLocks noChangeAspect="1"/>
          </p:cNvSpPr>
          <p:nvPr/>
        </p:nvSpPr>
        <p:spPr>
          <a:xfrm>
            <a:off x="4631092" y="5726118"/>
            <a:ext cx="546749" cy="583202"/>
          </a:xfrm>
          <a:prstGeom prst="star24">
            <a:avLst/>
          </a:prstGeom>
          <a:noFill/>
          <a:ln w="28575">
            <a:solidFill>
              <a:srgbClr val="37E6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graphicFrame>
        <p:nvGraphicFramePr>
          <p:cNvPr id="123" name="オブジェクト 122"/>
          <p:cNvGraphicFramePr>
            <a:graphicFrameLocks/>
          </p:cNvGraphicFramePr>
          <p:nvPr>
            <p:extLst>
              <p:ext uri="{D42A27DB-BD31-4B8C-83A1-F6EECF244321}">
                <p14:modId xmlns:p14="http://schemas.microsoft.com/office/powerpoint/2010/main" val="1031596478"/>
              </p:ext>
            </p:extLst>
          </p:nvPr>
        </p:nvGraphicFramePr>
        <p:xfrm>
          <a:off x="6783805" y="5907209"/>
          <a:ext cx="357187" cy="211138"/>
        </p:xfrm>
        <a:graphic>
          <a:graphicData uri="http://schemas.openxmlformats.org/presentationml/2006/ole">
            <mc:AlternateContent xmlns:mc="http://schemas.openxmlformats.org/markup-compatibility/2006">
              <mc:Choice xmlns:v="urn:schemas-microsoft-com:vml" Requires="v">
                <p:oleObj spid="_x0000_s63834" name="CS ChemDraw Drawing" r:id="rId39" imgW="423298" imgH="234360" progId="ChemDraw.Document.6.0">
                  <p:embed/>
                </p:oleObj>
              </mc:Choice>
              <mc:Fallback>
                <p:oleObj name="CS ChemDraw Drawing" r:id="rId39" imgW="423298" imgH="234360" progId="ChemDraw.Document.6.0">
                  <p:embed/>
                  <p:pic>
                    <p:nvPicPr>
                      <p:cNvPr id="0" name=""/>
                      <p:cNvPicPr>
                        <a:picLocks noChangeAspect="1" noChangeArrowheads="1"/>
                      </p:cNvPicPr>
                      <p:nvPr/>
                    </p:nvPicPr>
                    <p:blipFill>
                      <a:blip r:embed="rId32"/>
                      <a:srcRect/>
                      <a:stretch>
                        <a:fillRect/>
                      </a:stretch>
                    </p:blipFill>
                    <p:spPr bwMode="auto">
                      <a:xfrm>
                        <a:off x="6783805" y="5907209"/>
                        <a:ext cx="357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 name="円/楕円 56"/>
          <p:cNvSpPr>
            <a:spLocks/>
          </p:cNvSpPr>
          <p:nvPr/>
        </p:nvSpPr>
        <p:spPr>
          <a:xfrm>
            <a:off x="4547626" y="5078510"/>
            <a:ext cx="679687" cy="285209"/>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テキスト ボックス 57"/>
          <p:cNvSpPr txBox="1">
            <a:spLocks/>
          </p:cNvSpPr>
          <p:nvPr/>
        </p:nvSpPr>
        <p:spPr>
          <a:xfrm>
            <a:off x="4637115" y="5065439"/>
            <a:ext cx="543739" cy="307777"/>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altLang="ja-JP" sz="1400" b="1" dirty="0" smtClean="0">
                <a:ln w="50800"/>
                <a:solidFill>
                  <a:schemeClr val="bg1">
                    <a:shade val="50000"/>
                  </a:schemeClr>
                </a:solidFill>
                <a:latin typeface="Arial" panose="020B0604020202020204" pitchFamily="34" charset="0"/>
                <a:cs typeface="Arial" panose="020B0604020202020204" pitchFamily="34" charset="0"/>
              </a:rPr>
              <a:t>59</a:t>
            </a:r>
            <a:r>
              <a:rPr kumimoji="1" lang="en-US" altLang="ja-JP" sz="1400" b="1" dirty="0" smtClean="0">
                <a:ln w="50800"/>
                <a:solidFill>
                  <a:schemeClr val="bg1">
                    <a:shade val="50000"/>
                  </a:schemeClr>
                </a:solidFill>
                <a:latin typeface="Arial" panose="020B0604020202020204" pitchFamily="34" charset="0"/>
                <a:cs typeface="Arial" panose="020B0604020202020204" pitchFamily="34" charset="0"/>
              </a:rPr>
              <a:t>%</a:t>
            </a:r>
            <a:endParaRPr kumimoji="1" lang="ja-JP" altLang="en-US" sz="1400" b="1" dirty="0">
              <a:ln w="50800"/>
              <a:solidFill>
                <a:schemeClr val="bg1">
                  <a:shade val="50000"/>
                </a:schemeClr>
              </a:solidFill>
              <a:latin typeface="Arial" panose="020B0604020202020204" pitchFamily="34" charset="0"/>
              <a:cs typeface="Arial" panose="020B0604020202020204" pitchFamily="34" charset="0"/>
            </a:endParaRPr>
          </a:p>
        </p:txBody>
      </p:sp>
      <p:sp>
        <p:nvSpPr>
          <p:cNvPr id="80" name="五角形 79"/>
          <p:cNvSpPr>
            <a:spLocks noChangeAspect="1"/>
          </p:cNvSpPr>
          <p:nvPr/>
        </p:nvSpPr>
        <p:spPr>
          <a:xfrm>
            <a:off x="4707638" y="3424768"/>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星 24 97"/>
          <p:cNvSpPr>
            <a:spLocks noChangeAspect="1"/>
          </p:cNvSpPr>
          <p:nvPr/>
        </p:nvSpPr>
        <p:spPr>
          <a:xfrm>
            <a:off x="4604706" y="3330924"/>
            <a:ext cx="546749" cy="583202"/>
          </a:xfrm>
          <a:prstGeom prst="star24">
            <a:avLst/>
          </a:prstGeom>
          <a:noFill/>
          <a:ln w="28575">
            <a:solidFill>
              <a:srgbClr val="37E600"/>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itchFamily="34" charset="0"/>
              <a:cs typeface="Arial" pitchFamily="34" charset="0"/>
            </a:endParaRPr>
          </a:p>
        </p:txBody>
      </p:sp>
      <p:sp>
        <p:nvSpPr>
          <p:cNvPr id="125" name="フリーフォーム 124"/>
          <p:cNvSpPr>
            <a:spLocks noChangeAspect="1"/>
          </p:cNvSpPr>
          <p:nvPr/>
        </p:nvSpPr>
        <p:spPr>
          <a:xfrm>
            <a:off x="4417257" y="4600694"/>
            <a:ext cx="311753" cy="292248"/>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0066"/>
          </a:solidFill>
          <a:ln>
            <a:solidFill>
              <a:schemeClr val="tx1"/>
            </a:solid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6" name="フリーフォーム 125"/>
          <p:cNvSpPr>
            <a:spLocks noChangeAspect="1"/>
          </p:cNvSpPr>
          <p:nvPr/>
        </p:nvSpPr>
        <p:spPr>
          <a:xfrm>
            <a:off x="4978297" y="4604031"/>
            <a:ext cx="244379" cy="219769"/>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solidFill>
          <a:ln>
            <a:solidFill>
              <a:schemeClr val="tx1"/>
            </a:solid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五角形 132"/>
          <p:cNvSpPr>
            <a:spLocks noChangeAspect="1"/>
          </p:cNvSpPr>
          <p:nvPr/>
        </p:nvSpPr>
        <p:spPr>
          <a:xfrm>
            <a:off x="5747115" y="5837447"/>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6" name="五角形 135"/>
          <p:cNvSpPr>
            <a:spLocks noChangeAspect="1"/>
          </p:cNvSpPr>
          <p:nvPr/>
        </p:nvSpPr>
        <p:spPr>
          <a:xfrm>
            <a:off x="5958535" y="4546808"/>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7" name="五角形 136"/>
          <p:cNvSpPr>
            <a:spLocks noChangeAspect="1"/>
          </p:cNvSpPr>
          <p:nvPr/>
        </p:nvSpPr>
        <p:spPr>
          <a:xfrm>
            <a:off x="3306358" y="4586805"/>
            <a:ext cx="349320" cy="353970"/>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89189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313181" y="2187930"/>
            <a:ext cx="1250707" cy="343000"/>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grpSp>
        <p:nvGrpSpPr>
          <p:cNvPr id="8" name="グループ化 7"/>
          <p:cNvGrpSpPr/>
          <p:nvPr/>
        </p:nvGrpSpPr>
        <p:grpSpPr>
          <a:xfrm>
            <a:off x="3770966" y="3777882"/>
            <a:ext cx="1900432" cy="500545"/>
            <a:chOff x="4509669" y="2370999"/>
            <a:chExt cx="2111591" cy="556161"/>
          </a:xfrm>
        </p:grpSpPr>
        <p:cxnSp>
          <p:nvCxnSpPr>
            <p:cNvPr id="9" name="直線コネクタ 8"/>
            <p:cNvCxnSpPr/>
            <p:nvPr/>
          </p:nvCxnSpPr>
          <p:spPr>
            <a:xfrm>
              <a:off x="4509669" y="2564173"/>
              <a:ext cx="211159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608810" y="2384943"/>
              <a:ext cx="4324" cy="199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565464" y="2551708"/>
              <a:ext cx="17223" cy="3754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516019" y="2370999"/>
              <a:ext cx="4324" cy="1995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角丸四角形 12"/>
          <p:cNvSpPr/>
          <p:nvPr/>
        </p:nvSpPr>
        <p:spPr>
          <a:xfrm>
            <a:off x="6008661" y="2112221"/>
            <a:ext cx="1339129" cy="413966"/>
          </a:xfrm>
          <a:prstGeom prst="roundRect">
            <a:avLst/>
          </a:pr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Arial" panose="020B0604020202020204" pitchFamily="34" charset="0"/>
              <a:cs typeface="Arial" panose="020B0604020202020204" pitchFamily="34" charset="0"/>
            </a:endParaRPr>
          </a:p>
        </p:txBody>
      </p:sp>
      <p:cxnSp>
        <p:nvCxnSpPr>
          <p:cNvPr id="19" name="直線矢印コネクタ 18"/>
          <p:cNvCxnSpPr/>
          <p:nvPr/>
        </p:nvCxnSpPr>
        <p:spPr>
          <a:xfrm rot="1200000">
            <a:off x="4084351" y="1969673"/>
            <a:ext cx="0" cy="88482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20400000">
            <a:off x="5378741" y="1969673"/>
            <a:ext cx="0" cy="88482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3812477" y="2155325"/>
            <a:ext cx="543750" cy="353929"/>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22" name="テキスト ボックス 21"/>
          <p:cNvSpPr txBox="1"/>
          <p:nvPr/>
        </p:nvSpPr>
        <p:spPr>
          <a:xfrm>
            <a:off x="3837440" y="2194715"/>
            <a:ext cx="543739" cy="307777"/>
          </a:xfrm>
          <a:prstGeom prst="rect">
            <a:avLst/>
          </a:prstGeom>
          <a:noFill/>
        </p:spPr>
        <p:txBody>
          <a:bodyPr wrap="none" rtlCol="0">
            <a:spAutoFit/>
          </a:bodyPr>
          <a:lstStyle/>
          <a:p>
            <a:pPr algn="ctr"/>
            <a:r>
              <a:rPr lang="en-US" altLang="ja-JP" sz="1400" b="1" dirty="0" smtClean="0">
                <a:solidFill>
                  <a:schemeClr val="bg1"/>
                </a:solidFill>
                <a:latin typeface="Arial" panose="020B0604020202020204" pitchFamily="34" charset="0"/>
                <a:cs typeface="Arial" panose="020B0604020202020204" pitchFamily="34" charset="0"/>
              </a:rPr>
              <a:t>94</a:t>
            </a:r>
            <a:r>
              <a:rPr kumimoji="1" lang="en-US" altLang="ja-JP" sz="1400" b="1" dirty="0" smtClean="0">
                <a:solidFill>
                  <a:schemeClr val="bg1"/>
                </a:solidFill>
                <a:latin typeface="Arial" panose="020B0604020202020204" pitchFamily="34" charset="0"/>
                <a:cs typeface="Arial" panose="020B0604020202020204" pitchFamily="34" charset="0"/>
              </a:rPr>
              <a:t>%</a:t>
            </a:r>
            <a:endParaRPr kumimoji="1" lang="ja-JP" altLang="en-US" sz="1400" b="1" dirty="0">
              <a:solidFill>
                <a:schemeClr val="bg1"/>
              </a:solidFill>
              <a:latin typeface="Arial" panose="020B0604020202020204" pitchFamily="34" charset="0"/>
              <a:cs typeface="Arial" panose="020B0604020202020204" pitchFamily="34" charset="0"/>
            </a:endParaRPr>
          </a:p>
        </p:txBody>
      </p:sp>
      <p:sp>
        <p:nvSpPr>
          <p:cNvPr id="23" name="円/楕円 22"/>
          <p:cNvSpPr/>
          <p:nvPr/>
        </p:nvSpPr>
        <p:spPr>
          <a:xfrm>
            <a:off x="5106866" y="2155325"/>
            <a:ext cx="543750" cy="353929"/>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24" name="テキスト ボックス 23"/>
          <p:cNvSpPr txBox="1"/>
          <p:nvPr/>
        </p:nvSpPr>
        <p:spPr>
          <a:xfrm>
            <a:off x="5131830" y="2194715"/>
            <a:ext cx="543739" cy="307777"/>
          </a:xfrm>
          <a:prstGeom prst="rect">
            <a:avLst/>
          </a:prstGeom>
          <a:noFill/>
        </p:spPr>
        <p:txBody>
          <a:bodyPr wrap="none" rtlCol="0">
            <a:spAutoFit/>
          </a:bodyPr>
          <a:lstStyle/>
          <a:p>
            <a:pPr algn="ctr"/>
            <a:r>
              <a:rPr lang="en-US" altLang="ja-JP" sz="1400" b="1" dirty="0" smtClean="0">
                <a:solidFill>
                  <a:schemeClr val="bg1"/>
                </a:solidFill>
                <a:latin typeface="Arial" panose="020B0604020202020204" pitchFamily="34" charset="0"/>
                <a:cs typeface="Arial" panose="020B0604020202020204" pitchFamily="34" charset="0"/>
              </a:rPr>
              <a:t>79</a:t>
            </a:r>
            <a:r>
              <a:rPr kumimoji="1" lang="en-US" altLang="ja-JP" sz="1400" b="1" dirty="0" smtClean="0">
                <a:solidFill>
                  <a:schemeClr val="bg1"/>
                </a:solidFill>
                <a:latin typeface="Arial" panose="020B0604020202020204" pitchFamily="34" charset="0"/>
                <a:cs typeface="Arial" panose="020B0604020202020204" pitchFamily="34" charset="0"/>
              </a:rPr>
              <a:t>%</a:t>
            </a:r>
            <a:endParaRPr kumimoji="1" lang="ja-JP" altLang="en-US" sz="1400" b="1" dirty="0">
              <a:solidFill>
                <a:schemeClr val="bg1"/>
              </a:solidFill>
              <a:latin typeface="Arial" panose="020B0604020202020204" pitchFamily="34" charset="0"/>
              <a:cs typeface="Arial" panose="020B0604020202020204" pitchFamily="34" charset="0"/>
            </a:endParaRPr>
          </a:p>
        </p:txBody>
      </p:sp>
      <p:sp>
        <p:nvSpPr>
          <p:cNvPr id="25" name="テキスト ボックス 24"/>
          <p:cNvSpPr txBox="1"/>
          <p:nvPr/>
        </p:nvSpPr>
        <p:spPr>
          <a:xfrm>
            <a:off x="2377903" y="2187930"/>
            <a:ext cx="1183128" cy="338554"/>
          </a:xfrm>
          <a:prstGeom prst="rect">
            <a:avLst/>
          </a:prstGeom>
          <a:noFill/>
        </p:spPr>
        <p:txBody>
          <a:bodyPr wrap="square" rtlCol="0">
            <a:spAutoFit/>
          </a:bodyPr>
          <a:lstStyle/>
          <a:p>
            <a:pPr algn="ctr"/>
            <a:r>
              <a:rPr kumimoji="1" lang="en-US" altLang="ja-JP" sz="1600" b="1" dirty="0" err="1" smtClean="0">
                <a:latin typeface="Arial" panose="020B0604020202020204" pitchFamily="34" charset="0"/>
                <a:cs typeface="Arial" panose="020B0604020202020204" pitchFamily="34" charset="0"/>
              </a:rPr>
              <a:t>Azidation</a:t>
            </a:r>
            <a:endParaRPr kumimoji="1" lang="en-US" altLang="ja-JP" sz="1600" b="1" dirty="0" smtClean="0">
              <a:latin typeface="Arial" panose="020B0604020202020204" pitchFamily="34" charset="0"/>
              <a:cs typeface="Arial" panose="020B0604020202020204" pitchFamily="34" charset="0"/>
            </a:endParaRPr>
          </a:p>
        </p:txBody>
      </p:sp>
      <p:sp>
        <p:nvSpPr>
          <p:cNvPr id="26" name="正方形/長方形 25"/>
          <p:cNvSpPr/>
          <p:nvPr/>
        </p:nvSpPr>
        <p:spPr>
          <a:xfrm>
            <a:off x="2390711" y="3704405"/>
            <a:ext cx="71846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n-US" altLang="ja-JP"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D4A</a:t>
            </a:r>
            <a:endPar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27" name="正方形/長方形 26"/>
          <p:cNvSpPr/>
          <p:nvPr/>
        </p:nvSpPr>
        <p:spPr>
          <a:xfrm>
            <a:off x="6674565" y="3668457"/>
            <a:ext cx="70403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altLang="ja-JP" sz="2000" b="1" spc="50" dirty="0" err="1" smtClean="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rPr>
              <a:t>D4E</a:t>
            </a:r>
            <a:endParaRPr lang="ja-JP" altLang="en-US" sz="2000" b="1" spc="50" dirty="0">
              <a:ln w="11430"/>
              <a:solidFill>
                <a:schemeClr val="accent1">
                  <a:lumMod val="75000"/>
                </a:schemeClr>
              </a:soli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28" name="正方形/長方形 27"/>
          <p:cNvSpPr/>
          <p:nvPr/>
        </p:nvSpPr>
        <p:spPr>
          <a:xfrm>
            <a:off x="5530055" y="5847655"/>
            <a:ext cx="3276442"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r>
              <a:rPr lang="en-US" altLang="ja-JP"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D8 (MW 30,718) </a:t>
            </a:r>
            <a:endParaRPr lang="ja-JP"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29" name="円/楕円 28"/>
          <p:cNvSpPr/>
          <p:nvPr/>
        </p:nvSpPr>
        <p:spPr>
          <a:xfrm>
            <a:off x="4453723" y="3658399"/>
            <a:ext cx="543750" cy="353929"/>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30" name="円/楕円 29"/>
          <p:cNvSpPr/>
          <p:nvPr/>
        </p:nvSpPr>
        <p:spPr>
          <a:xfrm>
            <a:off x="1027535" y="4473055"/>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1" name="円/楕円 30"/>
          <p:cNvSpPr/>
          <p:nvPr/>
        </p:nvSpPr>
        <p:spPr>
          <a:xfrm>
            <a:off x="1998949" y="4502326"/>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2" name="円/楕円 31"/>
          <p:cNvSpPr/>
          <p:nvPr/>
        </p:nvSpPr>
        <p:spPr>
          <a:xfrm>
            <a:off x="2861978" y="4511994"/>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3" name="円/楕円 32"/>
          <p:cNvSpPr/>
          <p:nvPr/>
        </p:nvSpPr>
        <p:spPr>
          <a:xfrm>
            <a:off x="3768806" y="4502326"/>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4" name="円/楕円 33"/>
          <p:cNvSpPr/>
          <p:nvPr/>
        </p:nvSpPr>
        <p:spPr>
          <a:xfrm>
            <a:off x="4677134" y="4496281"/>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5" name="円/楕円 34"/>
          <p:cNvSpPr/>
          <p:nvPr/>
        </p:nvSpPr>
        <p:spPr>
          <a:xfrm>
            <a:off x="5639447" y="4505644"/>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6" name="円/楕円 35"/>
          <p:cNvSpPr/>
          <p:nvPr/>
        </p:nvSpPr>
        <p:spPr>
          <a:xfrm>
            <a:off x="6500226" y="4502326"/>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7" name="円/楕円 36"/>
          <p:cNvSpPr/>
          <p:nvPr/>
        </p:nvSpPr>
        <p:spPr>
          <a:xfrm>
            <a:off x="7429525" y="4502326"/>
            <a:ext cx="777104" cy="6041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cxnSp>
        <p:nvCxnSpPr>
          <p:cNvPr id="38" name="直線矢印コネクタ 37"/>
          <p:cNvCxnSpPr/>
          <p:nvPr/>
        </p:nvCxnSpPr>
        <p:spPr>
          <a:xfrm>
            <a:off x="251520" y="5604156"/>
            <a:ext cx="8352928" cy="0"/>
          </a:xfrm>
          <a:prstGeom prst="straightConnector1">
            <a:avLst/>
          </a:prstGeom>
          <a:ln w="63500">
            <a:solidFill>
              <a:schemeClr val="tx1"/>
            </a:solidFill>
            <a:prstDash val="sysDot"/>
            <a:headEnd type="arrow"/>
            <a:tailEnd type="arrow"/>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六角形 38"/>
          <p:cNvSpPr/>
          <p:nvPr/>
        </p:nvSpPr>
        <p:spPr>
          <a:xfrm>
            <a:off x="3935498" y="5373216"/>
            <a:ext cx="1440363" cy="449229"/>
          </a:xfrm>
          <a:prstGeom prst="hexagon">
            <a:avLst>
              <a:gd name="adj" fmla="val 51389"/>
              <a:gd name="vf" fmla="val 115470"/>
            </a:avLst>
          </a:prstGeom>
          <a:solidFill>
            <a:srgbClr val="00004C"/>
          </a:solidFill>
          <a:ln w="38100">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solidFill>
              <a:latin typeface="Arial" panose="020B0604020202020204" pitchFamily="34" charset="0"/>
              <a:cs typeface="Arial" panose="020B0604020202020204" pitchFamily="34" charset="0"/>
            </a:endParaRPr>
          </a:p>
        </p:txBody>
      </p:sp>
      <p:sp>
        <p:nvSpPr>
          <p:cNvPr id="40" name="テキスト ボックス 39"/>
          <p:cNvSpPr txBox="1"/>
          <p:nvPr/>
        </p:nvSpPr>
        <p:spPr>
          <a:xfrm>
            <a:off x="4016946" y="5413164"/>
            <a:ext cx="1268154" cy="369332"/>
          </a:xfrm>
          <a:prstGeom prst="rect">
            <a:avLst/>
          </a:prstGeom>
          <a:noFill/>
        </p:spPr>
        <p:txBody>
          <a:bodyPr wrap="square" rtlCol="0">
            <a:spAutoFit/>
          </a:bodyPr>
          <a:lstStyle/>
          <a:p>
            <a:pPr algn="ctr"/>
            <a:r>
              <a:rPr kumimoji="1" lang="ja-JP" altLang="en-US" b="1" dirty="0" smtClean="0">
                <a:latin typeface="Arial" panose="020B0604020202020204" pitchFamily="34" charset="0"/>
                <a:cs typeface="Arial" panose="020B0604020202020204" pitchFamily="34" charset="0"/>
              </a:rPr>
              <a:t> </a:t>
            </a:r>
            <a:r>
              <a:rPr kumimoji="1" lang="en-US" altLang="ja-JP" b="1" dirty="0" smtClean="0">
                <a:latin typeface="Arial" panose="020B0604020202020204" pitchFamily="34" charset="0"/>
                <a:cs typeface="Arial" panose="020B0604020202020204" pitchFamily="34" charset="0"/>
              </a:rPr>
              <a:t>48</a:t>
            </a:r>
            <a:r>
              <a:rPr lang="ja-JP" altLang="en-US" b="1" dirty="0">
                <a:latin typeface="Arial" panose="020B0604020202020204" pitchFamily="34" charset="0"/>
                <a:cs typeface="Arial" panose="020B0604020202020204" pitchFamily="34" charset="0"/>
              </a:rPr>
              <a:t> </a:t>
            </a:r>
            <a:r>
              <a:rPr kumimoji="1" lang="en-US" altLang="ja-JP" b="1" dirty="0" smtClean="0">
                <a:latin typeface="Arial" panose="020B0604020202020204" pitchFamily="34" charset="0"/>
                <a:cs typeface="Arial" panose="020B0604020202020204" pitchFamily="34" charset="0"/>
              </a:rPr>
              <a:t>nm</a:t>
            </a:r>
            <a:endParaRPr kumimoji="1" lang="ja-JP" altLang="en-US" b="1" dirty="0">
              <a:latin typeface="Arial" panose="020B0604020202020204" pitchFamily="34" charset="0"/>
              <a:cs typeface="Arial" panose="020B0604020202020204" pitchFamily="34" charset="0"/>
            </a:endParaRPr>
          </a:p>
        </p:txBody>
      </p:sp>
      <p:sp>
        <p:nvSpPr>
          <p:cNvPr id="42" name="テキスト ボックス 41"/>
          <p:cNvSpPr txBox="1"/>
          <p:nvPr/>
        </p:nvSpPr>
        <p:spPr>
          <a:xfrm>
            <a:off x="4475527" y="3697287"/>
            <a:ext cx="543739" cy="307777"/>
          </a:xfrm>
          <a:prstGeom prst="rect">
            <a:avLst/>
          </a:prstGeom>
          <a:noFill/>
        </p:spPr>
        <p:txBody>
          <a:bodyPr wrap="none" rtlCol="0">
            <a:spAutoFit/>
          </a:bodyPr>
          <a:lstStyle/>
          <a:p>
            <a:pPr algn="ctr"/>
            <a:r>
              <a:rPr kumimoji="1" lang="en-US" altLang="ja-JP" sz="1400" b="1" dirty="0" smtClean="0">
                <a:solidFill>
                  <a:schemeClr val="bg1"/>
                </a:solidFill>
                <a:latin typeface="Arial" panose="020B0604020202020204" pitchFamily="34" charset="0"/>
                <a:cs typeface="Arial" panose="020B0604020202020204" pitchFamily="34" charset="0"/>
              </a:rPr>
              <a:t>93%</a:t>
            </a:r>
            <a:endParaRPr kumimoji="1" lang="ja-JP" altLang="en-US" sz="1400" b="1" dirty="0">
              <a:solidFill>
                <a:schemeClr val="bg1"/>
              </a:solidFill>
              <a:latin typeface="Arial" panose="020B0604020202020204" pitchFamily="34" charset="0"/>
              <a:cs typeface="Arial" panose="020B0604020202020204" pitchFamily="34" charset="0"/>
            </a:endParaRPr>
          </a:p>
        </p:txBody>
      </p:sp>
      <p:sp>
        <p:nvSpPr>
          <p:cNvPr id="51" name="角丸四角形 50"/>
          <p:cNvSpPr/>
          <p:nvPr/>
        </p:nvSpPr>
        <p:spPr>
          <a:xfrm>
            <a:off x="5300711" y="4048555"/>
            <a:ext cx="1477169" cy="277001"/>
          </a:xfrm>
          <a:prstGeom prst="roundRect">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tx1"/>
              </a:solidFill>
              <a:latin typeface="Arial" panose="020B0604020202020204" pitchFamily="34" charset="0"/>
              <a:cs typeface="Arial" panose="020B0604020202020204" pitchFamily="34" charset="0"/>
            </a:endParaRPr>
          </a:p>
        </p:txBody>
      </p:sp>
      <p:sp>
        <p:nvSpPr>
          <p:cNvPr id="52" name="テキスト ボックス 51"/>
          <p:cNvSpPr txBox="1"/>
          <p:nvPr/>
        </p:nvSpPr>
        <p:spPr>
          <a:xfrm>
            <a:off x="5123087" y="4026550"/>
            <a:ext cx="1860785" cy="338554"/>
          </a:xfrm>
          <a:prstGeom prst="rect">
            <a:avLst/>
          </a:prstGeom>
          <a:noFill/>
        </p:spPr>
        <p:txBody>
          <a:bodyPr wrap="square" rtlCol="0">
            <a:spAutoFit/>
          </a:bodyPr>
          <a:lstStyle/>
          <a:p>
            <a:pPr algn="ctr"/>
            <a:r>
              <a:rPr kumimoji="1" lang="en-US" altLang="ja-JP" sz="1600" b="1" dirty="0" smtClean="0">
                <a:latin typeface="Arial" panose="020B0604020202020204" pitchFamily="34" charset="0"/>
                <a:cs typeface="Arial" panose="020B0604020202020204" pitchFamily="34" charset="0"/>
              </a:rPr>
              <a:t>Click Reaction</a:t>
            </a:r>
          </a:p>
        </p:txBody>
      </p:sp>
      <p:sp>
        <p:nvSpPr>
          <p:cNvPr id="53" name="テキスト ボックス 52"/>
          <p:cNvSpPr txBox="1"/>
          <p:nvPr/>
        </p:nvSpPr>
        <p:spPr>
          <a:xfrm>
            <a:off x="5850569" y="2126138"/>
            <a:ext cx="1670505" cy="338554"/>
          </a:xfrm>
          <a:prstGeom prst="rect">
            <a:avLst/>
          </a:prstGeom>
          <a:noFill/>
        </p:spPr>
        <p:txBody>
          <a:bodyPr wrap="square" rtlCol="0">
            <a:spAutoFit/>
          </a:bodyPr>
          <a:lstStyle/>
          <a:p>
            <a:pPr algn="ctr"/>
            <a:r>
              <a:rPr kumimoji="1" lang="en-US" altLang="ja-JP" sz="1600" b="1" dirty="0" err="1" smtClean="0">
                <a:latin typeface="Arial" panose="020B0604020202020204" pitchFamily="34" charset="0"/>
                <a:cs typeface="Arial" panose="020B0604020202020204" pitchFamily="34" charset="0"/>
              </a:rPr>
              <a:t>Deprotection</a:t>
            </a:r>
            <a:endParaRPr kumimoji="1" lang="en-US" altLang="ja-JP" sz="1600" b="1" dirty="0" smtClean="0">
              <a:latin typeface="Arial" panose="020B0604020202020204" pitchFamily="34" charset="0"/>
              <a:cs typeface="Arial" panose="020B0604020202020204" pitchFamily="34" charset="0"/>
            </a:endParaRPr>
          </a:p>
        </p:txBody>
      </p:sp>
      <p:graphicFrame>
        <p:nvGraphicFramePr>
          <p:cNvPr id="57" name="オブジェクト 56"/>
          <p:cNvGraphicFramePr>
            <a:graphicFrameLocks/>
          </p:cNvGraphicFramePr>
          <p:nvPr>
            <p:extLst>
              <p:ext uri="{D42A27DB-BD31-4B8C-83A1-F6EECF244321}">
                <p14:modId xmlns:p14="http://schemas.microsoft.com/office/powerpoint/2010/main" val="1201848224"/>
              </p:ext>
            </p:extLst>
          </p:nvPr>
        </p:nvGraphicFramePr>
        <p:xfrm>
          <a:off x="961209" y="4527755"/>
          <a:ext cx="7299898" cy="553257"/>
        </p:xfrm>
        <a:graphic>
          <a:graphicData uri="http://schemas.openxmlformats.org/presentationml/2006/ole">
            <mc:AlternateContent xmlns:mc="http://schemas.openxmlformats.org/markup-compatibility/2006">
              <mc:Choice xmlns:v="urn:schemas-microsoft-com:vml" Requires="v">
                <p:oleObj spid="_x0000_s64636" name="CS ChemDraw Drawing" r:id="rId3" imgW="65444735" imgH="4728696" progId="ChemDraw.Document.6.0">
                  <p:embed/>
                </p:oleObj>
              </mc:Choice>
              <mc:Fallback>
                <p:oleObj name="CS ChemDraw Drawing" r:id="rId3" imgW="65444735" imgH="4728696" progId="ChemDraw.Document.6.0">
                  <p:embed/>
                  <p:pic>
                    <p:nvPicPr>
                      <p:cNvPr id="0" name=""/>
                      <p:cNvPicPr/>
                      <p:nvPr/>
                    </p:nvPicPr>
                    <p:blipFill>
                      <a:blip r:embed="rId4"/>
                      <a:stretch>
                        <a:fillRect/>
                      </a:stretch>
                    </p:blipFill>
                    <p:spPr>
                      <a:xfrm>
                        <a:off x="961209" y="4527755"/>
                        <a:ext cx="7299898" cy="553257"/>
                      </a:xfrm>
                      <a:prstGeom prst="rect">
                        <a:avLst/>
                      </a:prstGeom>
                    </p:spPr>
                  </p:pic>
                </p:oleObj>
              </mc:Fallback>
            </mc:AlternateContent>
          </a:graphicData>
        </a:graphic>
      </p:graphicFrame>
      <p:sp>
        <p:nvSpPr>
          <p:cNvPr id="58" name="円/楕円 57"/>
          <p:cNvSpPr/>
          <p:nvPr/>
        </p:nvSpPr>
        <p:spPr>
          <a:xfrm>
            <a:off x="961209" y="2853059"/>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59" name="円/楕円 58"/>
          <p:cNvSpPr/>
          <p:nvPr/>
        </p:nvSpPr>
        <p:spPr>
          <a:xfrm>
            <a:off x="1852533" y="2882331"/>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0" name="円/楕円 59"/>
          <p:cNvSpPr/>
          <p:nvPr/>
        </p:nvSpPr>
        <p:spPr>
          <a:xfrm>
            <a:off x="2795653" y="2891999"/>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1" name="円/楕円 60"/>
          <p:cNvSpPr/>
          <p:nvPr/>
        </p:nvSpPr>
        <p:spPr>
          <a:xfrm>
            <a:off x="3702480" y="2882331"/>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6" name="円/楕円 65"/>
          <p:cNvSpPr/>
          <p:nvPr/>
        </p:nvSpPr>
        <p:spPr>
          <a:xfrm>
            <a:off x="4708379" y="2799202"/>
            <a:ext cx="777104" cy="636542"/>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7" name="円/楕円 66"/>
          <p:cNvSpPr/>
          <p:nvPr/>
        </p:nvSpPr>
        <p:spPr>
          <a:xfrm>
            <a:off x="5679793" y="2791438"/>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8" name="円/楕円 67"/>
          <p:cNvSpPr/>
          <p:nvPr/>
        </p:nvSpPr>
        <p:spPr>
          <a:xfrm>
            <a:off x="6589066" y="2801106"/>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69" name="円/楕円 68"/>
          <p:cNvSpPr/>
          <p:nvPr/>
        </p:nvSpPr>
        <p:spPr>
          <a:xfrm>
            <a:off x="7495784" y="2791438"/>
            <a:ext cx="777104" cy="665814"/>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73" name="オブジェクト 72"/>
          <p:cNvGraphicFramePr>
            <a:graphicFrameLocks/>
          </p:cNvGraphicFramePr>
          <p:nvPr>
            <p:extLst>
              <p:ext uri="{D42A27DB-BD31-4B8C-83A1-F6EECF244321}">
                <p14:modId xmlns:p14="http://schemas.microsoft.com/office/powerpoint/2010/main" val="2043715138"/>
              </p:ext>
            </p:extLst>
          </p:nvPr>
        </p:nvGraphicFramePr>
        <p:xfrm>
          <a:off x="905168" y="2938235"/>
          <a:ext cx="3649373" cy="553647"/>
        </p:xfrm>
        <a:graphic>
          <a:graphicData uri="http://schemas.openxmlformats.org/presentationml/2006/ole">
            <mc:AlternateContent xmlns:mc="http://schemas.openxmlformats.org/markup-compatibility/2006">
              <mc:Choice xmlns:v="urn:schemas-microsoft-com:vml" Requires="v">
                <p:oleObj spid="_x0000_s64637" name="CS ChemDraw Drawing" r:id="rId5" imgW="31802811" imgH="4732020" progId="ChemDraw.Document.6.0">
                  <p:embed/>
                </p:oleObj>
              </mc:Choice>
              <mc:Fallback>
                <p:oleObj name="CS ChemDraw Drawing" r:id="rId5" imgW="31802811" imgH="4732020" progId="ChemDraw.Document.6.0">
                  <p:embed/>
                  <p:pic>
                    <p:nvPicPr>
                      <p:cNvPr id="0" name=""/>
                      <p:cNvPicPr/>
                      <p:nvPr/>
                    </p:nvPicPr>
                    <p:blipFill>
                      <a:blip r:embed="rId6"/>
                      <a:stretch>
                        <a:fillRect/>
                      </a:stretch>
                    </p:blipFill>
                    <p:spPr>
                      <a:xfrm>
                        <a:off x="905168" y="2938235"/>
                        <a:ext cx="3649373" cy="553647"/>
                      </a:xfrm>
                      <a:prstGeom prst="rect">
                        <a:avLst/>
                      </a:prstGeom>
                    </p:spPr>
                  </p:pic>
                </p:oleObj>
              </mc:Fallback>
            </mc:AlternateContent>
          </a:graphicData>
        </a:graphic>
      </p:graphicFrame>
      <p:sp>
        <p:nvSpPr>
          <p:cNvPr id="75" name="円/楕円 74"/>
          <p:cNvSpPr>
            <a:spLocks/>
          </p:cNvSpPr>
          <p:nvPr/>
        </p:nvSpPr>
        <p:spPr>
          <a:xfrm>
            <a:off x="2731829" y="1226971"/>
            <a:ext cx="777104" cy="608599"/>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76" name="円/楕円 75"/>
          <p:cNvSpPr>
            <a:spLocks/>
          </p:cNvSpPr>
          <p:nvPr/>
        </p:nvSpPr>
        <p:spPr>
          <a:xfrm>
            <a:off x="3703243" y="1256243"/>
            <a:ext cx="777104" cy="608599"/>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77" name="円/楕円 76"/>
          <p:cNvSpPr>
            <a:spLocks/>
          </p:cNvSpPr>
          <p:nvPr/>
        </p:nvSpPr>
        <p:spPr>
          <a:xfrm>
            <a:off x="4566272" y="1265910"/>
            <a:ext cx="777104" cy="608599"/>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78" name="円/楕円 77"/>
          <p:cNvSpPr>
            <a:spLocks/>
          </p:cNvSpPr>
          <p:nvPr/>
        </p:nvSpPr>
        <p:spPr>
          <a:xfrm>
            <a:off x="5547126" y="1256243"/>
            <a:ext cx="777104" cy="608599"/>
          </a:xfrm>
          <a:prstGeom prst="ellipse">
            <a:avLst/>
          </a:prstGeom>
          <a:solidFill>
            <a:srgbClr val="FFFF99"/>
          </a:solid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82" name="オブジェクト 81"/>
          <p:cNvGraphicFramePr>
            <a:graphicFrameLocks/>
          </p:cNvGraphicFramePr>
          <p:nvPr>
            <p:extLst>
              <p:ext uri="{D42A27DB-BD31-4B8C-83A1-F6EECF244321}">
                <p14:modId xmlns:p14="http://schemas.microsoft.com/office/powerpoint/2010/main" val="3977340773"/>
              </p:ext>
            </p:extLst>
          </p:nvPr>
        </p:nvGraphicFramePr>
        <p:xfrm>
          <a:off x="2741585" y="1288771"/>
          <a:ext cx="3649373" cy="553647"/>
        </p:xfrm>
        <a:graphic>
          <a:graphicData uri="http://schemas.openxmlformats.org/presentationml/2006/ole">
            <mc:AlternateContent xmlns:mc="http://schemas.openxmlformats.org/markup-compatibility/2006">
              <mc:Choice xmlns:v="urn:schemas-microsoft-com:vml" Requires="v">
                <p:oleObj spid="_x0000_s64638" name="CS ChemDraw Drawing" r:id="rId7" imgW="31802811" imgH="4732020" progId="ChemDraw.Document.6.0">
                  <p:embed/>
                </p:oleObj>
              </mc:Choice>
              <mc:Fallback>
                <p:oleObj name="CS ChemDraw Drawing" r:id="rId7" imgW="31802811" imgH="4732020" progId="ChemDraw.Document.6.0">
                  <p:embed/>
                  <p:pic>
                    <p:nvPicPr>
                      <p:cNvPr id="0" name=""/>
                      <p:cNvPicPr/>
                      <p:nvPr/>
                    </p:nvPicPr>
                    <p:blipFill>
                      <a:blip r:embed="rId6"/>
                      <a:stretch>
                        <a:fillRect/>
                      </a:stretch>
                    </p:blipFill>
                    <p:spPr>
                      <a:xfrm>
                        <a:off x="2741585" y="1288771"/>
                        <a:ext cx="3649373" cy="553647"/>
                      </a:xfrm>
                      <a:prstGeom prst="rect">
                        <a:avLst/>
                      </a:prstGeom>
                    </p:spPr>
                  </p:pic>
                </p:oleObj>
              </mc:Fallback>
            </mc:AlternateContent>
          </a:graphicData>
        </a:graphic>
      </p:graphicFrame>
      <p:sp>
        <p:nvSpPr>
          <p:cNvPr id="84" name="正方形/長方形 83"/>
          <p:cNvSpPr/>
          <p:nvPr/>
        </p:nvSpPr>
        <p:spPr>
          <a:xfrm>
            <a:off x="6980047" y="1365485"/>
            <a:ext cx="1992853" cy="40011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D4 (MW15,414)</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graphicFrame>
        <p:nvGraphicFramePr>
          <p:cNvPr id="85" name="オブジェクト 84"/>
          <p:cNvGraphicFramePr>
            <a:graphicFrameLocks/>
          </p:cNvGraphicFramePr>
          <p:nvPr>
            <p:extLst>
              <p:ext uri="{D42A27DB-BD31-4B8C-83A1-F6EECF244321}">
                <p14:modId xmlns:p14="http://schemas.microsoft.com/office/powerpoint/2010/main" val="73601688"/>
              </p:ext>
            </p:extLst>
          </p:nvPr>
        </p:nvGraphicFramePr>
        <p:xfrm>
          <a:off x="4681141" y="2846641"/>
          <a:ext cx="3649373" cy="553647"/>
        </p:xfrm>
        <a:graphic>
          <a:graphicData uri="http://schemas.openxmlformats.org/presentationml/2006/ole">
            <mc:AlternateContent xmlns:mc="http://schemas.openxmlformats.org/markup-compatibility/2006">
              <mc:Choice xmlns:v="urn:schemas-microsoft-com:vml" Requires="v">
                <p:oleObj spid="_x0000_s64639" name="CS ChemDraw Drawing" r:id="rId8" imgW="31802811" imgH="4732020" progId="ChemDraw.Document.6.0">
                  <p:embed/>
                </p:oleObj>
              </mc:Choice>
              <mc:Fallback>
                <p:oleObj name="CS ChemDraw Drawing" r:id="rId8" imgW="31802811" imgH="4732020" progId="ChemDraw.Document.6.0">
                  <p:embed/>
                  <p:pic>
                    <p:nvPicPr>
                      <p:cNvPr id="0" name=""/>
                      <p:cNvPicPr/>
                      <p:nvPr/>
                    </p:nvPicPr>
                    <p:blipFill>
                      <a:blip r:embed="rId6"/>
                      <a:stretch>
                        <a:fillRect/>
                      </a:stretch>
                    </p:blipFill>
                    <p:spPr>
                      <a:xfrm>
                        <a:off x="4681141" y="2846641"/>
                        <a:ext cx="3649373" cy="553647"/>
                      </a:xfrm>
                      <a:prstGeom prst="rect">
                        <a:avLst/>
                      </a:prstGeom>
                    </p:spPr>
                  </p:pic>
                </p:oleObj>
              </mc:Fallback>
            </mc:AlternateContent>
          </a:graphicData>
        </a:graphic>
      </p:graphicFrame>
      <p:sp>
        <p:nvSpPr>
          <p:cNvPr id="86" name="テキスト ボックス 85"/>
          <p:cNvSpPr txBox="1"/>
          <p:nvPr/>
        </p:nvSpPr>
        <p:spPr>
          <a:xfrm>
            <a:off x="0" y="1"/>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Iterative Convergent / Divergent Synthesis</a:t>
            </a:r>
            <a:endParaRPr lang="ja-JP" altLang="en-US" sz="2800" b="1" dirty="0">
              <a:ln/>
              <a:solidFill>
                <a:schemeClr val="accent3"/>
              </a:solidFill>
              <a:latin typeface="Arial" panose="020B0604020202020204" pitchFamily="34" charset="0"/>
              <a:cs typeface="Arial" panose="020B0604020202020204" pitchFamily="34" charset="0"/>
            </a:endParaRPr>
          </a:p>
        </p:txBody>
      </p:sp>
      <p:graphicFrame>
        <p:nvGraphicFramePr>
          <p:cNvPr id="88" name="オブジェクト 87"/>
          <p:cNvGraphicFramePr>
            <a:graphicFrameLocks noChangeAspect="1"/>
          </p:cNvGraphicFramePr>
          <p:nvPr>
            <p:extLst>
              <p:ext uri="{D42A27DB-BD31-4B8C-83A1-F6EECF244321}">
                <p14:modId xmlns:p14="http://schemas.microsoft.com/office/powerpoint/2010/main" val="458663843"/>
              </p:ext>
            </p:extLst>
          </p:nvPr>
        </p:nvGraphicFramePr>
        <p:xfrm>
          <a:off x="1931455" y="1485659"/>
          <a:ext cx="844598" cy="215055"/>
        </p:xfrm>
        <a:graphic>
          <a:graphicData uri="http://schemas.openxmlformats.org/presentationml/2006/ole">
            <mc:AlternateContent xmlns:mc="http://schemas.openxmlformats.org/markup-compatibility/2006">
              <mc:Choice xmlns:v="urn:schemas-microsoft-com:vml" Requires="v">
                <p:oleObj spid="_x0000_s64640" name="CS ChemDraw Drawing" r:id="rId9" imgW="938442" imgH="238950" progId="ChemDraw.Document.6.0">
                  <p:embed/>
                </p:oleObj>
              </mc:Choice>
              <mc:Fallback>
                <p:oleObj name="CS ChemDraw Drawing" r:id="rId9" imgW="938442" imgH="238950" progId="ChemDraw.Document.6.0">
                  <p:embed/>
                  <p:pic>
                    <p:nvPicPr>
                      <p:cNvPr id="0" name=""/>
                      <p:cNvPicPr>
                        <a:picLocks noChangeAspect="1" noChangeArrowheads="1"/>
                      </p:cNvPicPr>
                      <p:nvPr/>
                    </p:nvPicPr>
                    <p:blipFill>
                      <a:blip r:embed="rId10"/>
                      <a:srcRect/>
                      <a:stretch>
                        <a:fillRect/>
                      </a:stretch>
                    </p:blipFill>
                    <p:spPr bwMode="auto">
                      <a:xfrm>
                        <a:off x="1931455" y="1485659"/>
                        <a:ext cx="844598" cy="21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オブジェクト 16"/>
          <p:cNvGraphicFramePr>
            <a:graphicFrameLocks noChangeAspect="1"/>
          </p:cNvGraphicFramePr>
          <p:nvPr>
            <p:extLst>
              <p:ext uri="{D42A27DB-BD31-4B8C-83A1-F6EECF244321}">
                <p14:modId xmlns:p14="http://schemas.microsoft.com/office/powerpoint/2010/main" val="2585864118"/>
              </p:ext>
            </p:extLst>
          </p:nvPr>
        </p:nvGraphicFramePr>
        <p:xfrm>
          <a:off x="6326179" y="1462083"/>
          <a:ext cx="380968" cy="210924"/>
        </p:xfrm>
        <a:graphic>
          <a:graphicData uri="http://schemas.openxmlformats.org/presentationml/2006/ole">
            <mc:AlternateContent xmlns:mc="http://schemas.openxmlformats.org/markup-compatibility/2006">
              <mc:Choice xmlns:v="urn:schemas-microsoft-com:vml" Requires="v">
                <p:oleObj spid="_x0000_s64641" name="CS ChemDraw Drawing" r:id="rId11" imgW="423298" imgH="234360" progId="ChemDraw.Document.6.0">
                  <p:embed/>
                </p:oleObj>
              </mc:Choice>
              <mc:Fallback>
                <p:oleObj name="CS ChemDraw Drawing" r:id="rId11" imgW="423298" imgH="234360" progId="ChemDraw.Document.6.0">
                  <p:embed/>
                  <p:pic>
                    <p:nvPicPr>
                      <p:cNvPr id="0" name=""/>
                      <p:cNvPicPr>
                        <a:picLocks noChangeAspect="1" noChangeArrowheads="1"/>
                      </p:cNvPicPr>
                      <p:nvPr/>
                    </p:nvPicPr>
                    <p:blipFill>
                      <a:blip r:embed="rId12"/>
                      <a:srcRect/>
                      <a:stretch>
                        <a:fillRect/>
                      </a:stretch>
                    </p:blipFill>
                    <p:spPr bwMode="auto">
                      <a:xfrm>
                        <a:off x="6326179" y="1462083"/>
                        <a:ext cx="380968" cy="210924"/>
                      </a:xfrm>
                      <a:prstGeom prst="rect">
                        <a:avLst/>
                      </a:prstGeom>
                      <a:noFill/>
                      <a:ln>
                        <a:noFill/>
                      </a:ln>
                    </p:spPr>
                  </p:pic>
                </p:oleObj>
              </mc:Fallback>
            </mc:AlternateContent>
          </a:graphicData>
        </a:graphic>
      </p:graphicFrame>
      <p:sp>
        <p:nvSpPr>
          <p:cNvPr id="79" name="五角形 78"/>
          <p:cNvSpPr>
            <a:spLocks/>
          </p:cNvSpPr>
          <p:nvPr/>
        </p:nvSpPr>
        <p:spPr>
          <a:xfrm>
            <a:off x="3505819" y="1440191"/>
            <a:ext cx="226562" cy="228271"/>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80" name="五角形 79"/>
          <p:cNvSpPr>
            <a:spLocks/>
          </p:cNvSpPr>
          <p:nvPr/>
        </p:nvSpPr>
        <p:spPr>
          <a:xfrm>
            <a:off x="4425359" y="1455462"/>
            <a:ext cx="226562" cy="228271"/>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83" name="星 24 82"/>
          <p:cNvSpPr>
            <a:spLocks/>
          </p:cNvSpPr>
          <p:nvPr/>
        </p:nvSpPr>
        <p:spPr>
          <a:xfrm>
            <a:off x="4357316" y="1412976"/>
            <a:ext cx="339844" cy="360422"/>
          </a:xfrm>
          <a:prstGeom prst="star24">
            <a:avLst/>
          </a:prstGeom>
          <a:noFill/>
          <a:ln>
            <a:solidFill>
              <a:srgbClr val="37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Arial" panose="020B0604020202020204" pitchFamily="34" charset="0"/>
              <a:cs typeface="Arial" pitchFamily="34" charset="0"/>
            </a:endParaRPr>
          </a:p>
        </p:txBody>
      </p:sp>
      <p:sp>
        <p:nvSpPr>
          <p:cNvPr id="81" name="五角形 80"/>
          <p:cNvSpPr>
            <a:spLocks/>
          </p:cNvSpPr>
          <p:nvPr/>
        </p:nvSpPr>
        <p:spPr>
          <a:xfrm>
            <a:off x="5317962" y="1440191"/>
            <a:ext cx="226562" cy="228271"/>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16" name="フリーフォーム 15"/>
          <p:cNvSpPr>
            <a:spLocks noChangeAspect="1"/>
          </p:cNvSpPr>
          <p:nvPr/>
        </p:nvSpPr>
        <p:spPr>
          <a:xfrm>
            <a:off x="4574435" y="3023146"/>
            <a:ext cx="153176" cy="149837"/>
          </a:xfrm>
          <a:custGeom>
            <a:avLst/>
            <a:gdLst>
              <a:gd name="connsiteX0" fmla="*/ 333127 w 1278120"/>
              <a:gd name="connsiteY0" fmla="*/ 0 h 1077564"/>
              <a:gd name="connsiteX1" fmla="*/ 0 w 1278120"/>
              <a:gd name="connsiteY1" fmla="*/ 241347 h 1077564"/>
              <a:gd name="connsiteX2" fmla="*/ 268541 w 1278120"/>
              <a:gd name="connsiteY2" fmla="*/ 1077564 h 1077564"/>
              <a:gd name="connsiteX3" fmla="*/ 1155747 w 1278120"/>
              <a:gd name="connsiteY3" fmla="*/ 1074165 h 1077564"/>
              <a:gd name="connsiteX4" fmla="*/ 1278120 w 1278120"/>
              <a:gd name="connsiteY4" fmla="*/ 683251 h 1077564"/>
              <a:gd name="connsiteX5" fmla="*/ 333127 w 1278120"/>
              <a:gd name="connsiteY5" fmla="*/ 0 h 10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120" h="1077564">
                <a:moveTo>
                  <a:pt x="333127" y="0"/>
                </a:moveTo>
                <a:lnTo>
                  <a:pt x="0" y="241347"/>
                </a:lnTo>
                <a:lnTo>
                  <a:pt x="268541" y="1077564"/>
                </a:lnTo>
                <a:lnTo>
                  <a:pt x="1155747" y="1074165"/>
                </a:lnTo>
                <a:lnTo>
                  <a:pt x="1278120" y="683251"/>
                </a:lnTo>
                <a:lnTo>
                  <a:pt x="333127" y="0"/>
                </a:lnTo>
                <a:close/>
              </a:path>
            </a:pathLst>
          </a:custGeom>
          <a:solidFill>
            <a:srgbClr val="00CCFF"/>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62" name="五角形 61"/>
          <p:cNvSpPr/>
          <p:nvPr/>
        </p:nvSpPr>
        <p:spPr>
          <a:xfrm>
            <a:off x="1735200" y="3127270"/>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63" name="五角形 62"/>
          <p:cNvSpPr/>
          <p:nvPr/>
        </p:nvSpPr>
        <p:spPr>
          <a:xfrm>
            <a:off x="2630219" y="3127270"/>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64" name="五角形 63"/>
          <p:cNvSpPr/>
          <p:nvPr/>
        </p:nvSpPr>
        <p:spPr>
          <a:xfrm>
            <a:off x="3547343" y="3127269"/>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65" name="フリーフォーム 64"/>
          <p:cNvSpPr>
            <a:spLocks noChangeAspect="1"/>
          </p:cNvSpPr>
          <p:nvPr/>
        </p:nvSpPr>
        <p:spPr>
          <a:xfrm>
            <a:off x="4477321" y="3153278"/>
            <a:ext cx="226729" cy="236793"/>
          </a:xfrm>
          <a:custGeom>
            <a:avLst/>
            <a:gdLst>
              <a:gd name="connsiteX0" fmla="*/ 611867 w 1767614"/>
              <a:gd name="connsiteY0" fmla="*/ 0 h 1553461"/>
              <a:gd name="connsiteX1" fmla="*/ 0 w 1767614"/>
              <a:gd name="connsiteY1" fmla="*/ 438504 h 1553461"/>
              <a:gd name="connsiteX2" fmla="*/ 363721 w 1767614"/>
              <a:gd name="connsiteY2" fmla="*/ 1553461 h 1553461"/>
              <a:gd name="connsiteX3" fmla="*/ 1529666 w 1767614"/>
              <a:gd name="connsiteY3" fmla="*/ 1553461 h 1553461"/>
              <a:gd name="connsiteX4" fmla="*/ 1767614 w 1767614"/>
              <a:gd name="connsiteY4" fmla="*/ 832818 h 1553461"/>
              <a:gd name="connsiteX5" fmla="*/ 883807 w 1767614"/>
              <a:gd name="connsiteY5" fmla="*/ 836217 h 1553461"/>
              <a:gd name="connsiteX6" fmla="*/ 611867 w 1767614"/>
              <a:gd name="connsiteY6" fmla="*/ 0 h 155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7614" h="1553461">
                <a:moveTo>
                  <a:pt x="611867" y="0"/>
                </a:moveTo>
                <a:lnTo>
                  <a:pt x="0" y="438504"/>
                </a:lnTo>
                <a:lnTo>
                  <a:pt x="363721" y="1553461"/>
                </a:lnTo>
                <a:lnTo>
                  <a:pt x="1529666" y="1553461"/>
                </a:lnTo>
                <a:lnTo>
                  <a:pt x="1767614" y="832818"/>
                </a:lnTo>
                <a:lnTo>
                  <a:pt x="883807" y="836217"/>
                </a:lnTo>
                <a:lnTo>
                  <a:pt x="611867" y="0"/>
                </a:lnTo>
                <a:close/>
              </a:path>
            </a:pathLst>
          </a:custGeom>
          <a:solidFill>
            <a:srgbClr val="FF0066"/>
          </a:solidFill>
          <a:ln>
            <a:noFill/>
          </a:ln>
          <a:scene3d>
            <a:camera prst="orthographicFront"/>
            <a:lightRig rig="threePt" dir="t"/>
          </a:scene3d>
          <a:sp3d>
            <a:bevelT w="63500" h="63500"/>
            <a:bevelB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71" name="五角形 70"/>
          <p:cNvSpPr/>
          <p:nvPr/>
        </p:nvSpPr>
        <p:spPr>
          <a:xfrm>
            <a:off x="6417150" y="3036377"/>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72" name="五角形 71"/>
          <p:cNvSpPr/>
          <p:nvPr/>
        </p:nvSpPr>
        <p:spPr>
          <a:xfrm>
            <a:off x="7294512" y="3036376"/>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graphicFrame>
        <p:nvGraphicFramePr>
          <p:cNvPr id="87" name="オブジェクト 86"/>
          <p:cNvGraphicFramePr>
            <a:graphicFrameLocks noChangeAspect="1"/>
          </p:cNvGraphicFramePr>
          <p:nvPr>
            <p:extLst>
              <p:ext uri="{D42A27DB-BD31-4B8C-83A1-F6EECF244321}">
                <p14:modId xmlns:p14="http://schemas.microsoft.com/office/powerpoint/2010/main" val="1971679021"/>
              </p:ext>
            </p:extLst>
          </p:nvPr>
        </p:nvGraphicFramePr>
        <p:xfrm>
          <a:off x="159580" y="3098064"/>
          <a:ext cx="844598" cy="215055"/>
        </p:xfrm>
        <a:graphic>
          <a:graphicData uri="http://schemas.openxmlformats.org/presentationml/2006/ole">
            <mc:AlternateContent xmlns:mc="http://schemas.openxmlformats.org/markup-compatibility/2006">
              <mc:Choice xmlns:v="urn:schemas-microsoft-com:vml" Requires="v">
                <p:oleObj spid="_x0000_s64642" name="CS ChemDraw Drawing" r:id="rId13" imgW="938442" imgH="238950" progId="ChemDraw.Document.6.0">
                  <p:embed/>
                </p:oleObj>
              </mc:Choice>
              <mc:Fallback>
                <p:oleObj name="CS ChemDraw Drawing" r:id="rId13" imgW="938442" imgH="238950" progId="ChemDraw.Document.6.0">
                  <p:embed/>
                  <p:pic>
                    <p:nvPicPr>
                      <p:cNvPr id="0" name=""/>
                      <p:cNvPicPr>
                        <a:picLocks noChangeAspect="1" noChangeArrowheads="1"/>
                      </p:cNvPicPr>
                      <p:nvPr/>
                    </p:nvPicPr>
                    <p:blipFill>
                      <a:blip r:embed="rId10"/>
                      <a:srcRect/>
                      <a:stretch>
                        <a:fillRect/>
                      </a:stretch>
                    </p:blipFill>
                    <p:spPr bwMode="auto">
                      <a:xfrm>
                        <a:off x="159580" y="3098064"/>
                        <a:ext cx="844598" cy="21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9" name="オブジェクト 88"/>
          <p:cNvGraphicFramePr>
            <a:graphicFrameLocks noChangeAspect="1"/>
          </p:cNvGraphicFramePr>
          <p:nvPr>
            <p:extLst>
              <p:ext uri="{D42A27DB-BD31-4B8C-83A1-F6EECF244321}">
                <p14:modId xmlns:p14="http://schemas.microsoft.com/office/powerpoint/2010/main" val="2515624757"/>
              </p:ext>
            </p:extLst>
          </p:nvPr>
        </p:nvGraphicFramePr>
        <p:xfrm>
          <a:off x="8267563" y="3013982"/>
          <a:ext cx="380968" cy="210924"/>
        </p:xfrm>
        <a:graphic>
          <a:graphicData uri="http://schemas.openxmlformats.org/presentationml/2006/ole">
            <mc:AlternateContent xmlns:mc="http://schemas.openxmlformats.org/markup-compatibility/2006">
              <mc:Choice xmlns:v="urn:schemas-microsoft-com:vml" Requires="v">
                <p:oleObj spid="_x0000_s64643" name="CS ChemDraw Drawing" r:id="rId14" imgW="423298" imgH="234360" progId="ChemDraw.Document.6.0">
                  <p:embed/>
                </p:oleObj>
              </mc:Choice>
              <mc:Fallback>
                <p:oleObj name="CS ChemDraw Drawing" r:id="rId14" imgW="423298" imgH="234360" progId="ChemDraw.Document.6.0">
                  <p:embed/>
                  <p:pic>
                    <p:nvPicPr>
                      <p:cNvPr id="0" name=""/>
                      <p:cNvPicPr>
                        <a:picLocks noChangeAspect="1" noChangeArrowheads="1"/>
                      </p:cNvPicPr>
                      <p:nvPr/>
                    </p:nvPicPr>
                    <p:blipFill>
                      <a:blip r:embed="rId12"/>
                      <a:srcRect/>
                      <a:stretch>
                        <a:fillRect/>
                      </a:stretch>
                    </p:blipFill>
                    <p:spPr bwMode="auto">
                      <a:xfrm>
                        <a:off x="8267563" y="3013982"/>
                        <a:ext cx="380968" cy="210924"/>
                      </a:xfrm>
                      <a:prstGeom prst="rect">
                        <a:avLst/>
                      </a:prstGeom>
                      <a:noFill/>
                      <a:ln>
                        <a:noFill/>
                      </a:ln>
                    </p:spPr>
                  </p:pic>
                </p:oleObj>
              </mc:Fallback>
            </mc:AlternateContent>
          </a:graphicData>
        </a:graphic>
      </p:graphicFrame>
      <p:sp>
        <p:nvSpPr>
          <p:cNvPr id="70" name="五角形 69"/>
          <p:cNvSpPr/>
          <p:nvPr/>
        </p:nvSpPr>
        <p:spPr>
          <a:xfrm>
            <a:off x="5482369" y="3036377"/>
            <a:ext cx="226562" cy="21575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1" name="五角形 40"/>
          <p:cNvSpPr/>
          <p:nvPr/>
        </p:nvSpPr>
        <p:spPr>
          <a:xfrm>
            <a:off x="1793905"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3" name="五角形 42"/>
          <p:cNvSpPr/>
          <p:nvPr/>
        </p:nvSpPr>
        <p:spPr>
          <a:xfrm>
            <a:off x="2728686"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4" name="五角形 43"/>
          <p:cNvSpPr/>
          <p:nvPr/>
        </p:nvSpPr>
        <p:spPr>
          <a:xfrm>
            <a:off x="5436705"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5" name="五角形 44"/>
          <p:cNvSpPr/>
          <p:nvPr/>
        </p:nvSpPr>
        <p:spPr>
          <a:xfrm>
            <a:off x="3606048"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6" name="星 24 45"/>
          <p:cNvSpPr/>
          <p:nvPr/>
        </p:nvSpPr>
        <p:spPr>
          <a:xfrm>
            <a:off x="4439482" y="4643215"/>
            <a:ext cx="339844" cy="357769"/>
          </a:xfrm>
          <a:prstGeom prst="star24">
            <a:avLst/>
          </a:prstGeom>
          <a:noFill/>
          <a:ln>
            <a:solidFill>
              <a:srgbClr val="37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Arial" panose="020B0604020202020204" pitchFamily="34" charset="0"/>
              <a:cs typeface="Arial" pitchFamily="34" charset="0"/>
            </a:endParaRPr>
          </a:p>
        </p:txBody>
      </p:sp>
      <p:cxnSp>
        <p:nvCxnSpPr>
          <p:cNvPr id="47" name="直線コネクタ 46"/>
          <p:cNvCxnSpPr/>
          <p:nvPr/>
        </p:nvCxnSpPr>
        <p:spPr>
          <a:xfrm>
            <a:off x="4453614" y="4822099"/>
            <a:ext cx="45313"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 name="五角形 47"/>
          <p:cNvSpPr/>
          <p:nvPr/>
        </p:nvSpPr>
        <p:spPr>
          <a:xfrm>
            <a:off x="4497768"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49" name="五角形 48"/>
          <p:cNvSpPr/>
          <p:nvPr/>
        </p:nvSpPr>
        <p:spPr>
          <a:xfrm>
            <a:off x="6360145"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sp>
        <p:nvSpPr>
          <p:cNvPr id="50" name="五角形 49"/>
          <p:cNvSpPr/>
          <p:nvPr/>
        </p:nvSpPr>
        <p:spPr>
          <a:xfrm>
            <a:off x="7259029" y="4708806"/>
            <a:ext cx="226562" cy="226587"/>
          </a:xfrm>
          <a:prstGeom prst="pentagon">
            <a:avLst/>
          </a:prstGeom>
          <a:gradFill>
            <a:gsLst>
              <a:gs pos="60000">
                <a:srgbClr val="33CCFF">
                  <a:lumMod val="100000"/>
                </a:srgbClr>
              </a:gs>
              <a:gs pos="0">
                <a:srgbClr val="FF0066"/>
              </a:gs>
              <a:gs pos="45000">
                <a:srgbClr val="FF6699"/>
              </a:gs>
              <a:gs pos="100000">
                <a:srgbClr val="00CCFF"/>
              </a:gs>
            </a:gsLst>
            <a:lin ang="18000000" scaled="0"/>
          </a:gradFill>
          <a:ln w="63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latin typeface="Arial" panose="020B0604020202020204" pitchFamily="34" charset="0"/>
              <a:cs typeface="Arial" panose="020B0604020202020204" pitchFamily="34" charset="0"/>
            </a:endParaRPr>
          </a:p>
        </p:txBody>
      </p:sp>
      <p:graphicFrame>
        <p:nvGraphicFramePr>
          <p:cNvPr id="55" name="オブジェクト 54"/>
          <p:cNvGraphicFramePr>
            <a:graphicFrameLocks noChangeAspect="1"/>
          </p:cNvGraphicFramePr>
          <p:nvPr>
            <p:extLst>
              <p:ext uri="{D42A27DB-BD31-4B8C-83A1-F6EECF244321}">
                <p14:modId xmlns:p14="http://schemas.microsoft.com/office/powerpoint/2010/main" val="3220057300"/>
              </p:ext>
            </p:extLst>
          </p:nvPr>
        </p:nvGraphicFramePr>
        <p:xfrm>
          <a:off x="207477" y="4709050"/>
          <a:ext cx="844598" cy="215055"/>
        </p:xfrm>
        <a:graphic>
          <a:graphicData uri="http://schemas.openxmlformats.org/presentationml/2006/ole">
            <mc:AlternateContent xmlns:mc="http://schemas.openxmlformats.org/markup-compatibility/2006">
              <mc:Choice xmlns:v="urn:schemas-microsoft-com:vml" Requires="v">
                <p:oleObj spid="_x0000_s64644" name="CS ChemDraw Drawing" r:id="rId15" imgW="938442" imgH="238950" progId="ChemDraw.Document.6.0">
                  <p:embed/>
                </p:oleObj>
              </mc:Choice>
              <mc:Fallback>
                <p:oleObj name="CS ChemDraw Drawing" r:id="rId15" imgW="938442" imgH="238950" progId="ChemDraw.Document.6.0">
                  <p:embed/>
                  <p:pic>
                    <p:nvPicPr>
                      <p:cNvPr id="0" name=""/>
                      <p:cNvPicPr>
                        <a:picLocks noChangeAspect="1" noChangeArrowheads="1"/>
                      </p:cNvPicPr>
                      <p:nvPr/>
                    </p:nvPicPr>
                    <p:blipFill>
                      <a:blip r:embed="rId10"/>
                      <a:srcRect/>
                      <a:stretch>
                        <a:fillRect/>
                      </a:stretch>
                    </p:blipFill>
                    <p:spPr bwMode="auto">
                      <a:xfrm>
                        <a:off x="207477" y="4709050"/>
                        <a:ext cx="844598" cy="21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 name="オブジェクト 89"/>
          <p:cNvGraphicFramePr>
            <a:graphicFrameLocks noChangeAspect="1"/>
          </p:cNvGraphicFramePr>
          <p:nvPr>
            <p:extLst>
              <p:ext uri="{D42A27DB-BD31-4B8C-83A1-F6EECF244321}">
                <p14:modId xmlns:p14="http://schemas.microsoft.com/office/powerpoint/2010/main" val="946996397"/>
              </p:ext>
            </p:extLst>
          </p:nvPr>
        </p:nvGraphicFramePr>
        <p:xfrm>
          <a:off x="8198162" y="4695471"/>
          <a:ext cx="380968" cy="210924"/>
        </p:xfrm>
        <a:graphic>
          <a:graphicData uri="http://schemas.openxmlformats.org/presentationml/2006/ole">
            <mc:AlternateContent xmlns:mc="http://schemas.openxmlformats.org/markup-compatibility/2006">
              <mc:Choice xmlns:v="urn:schemas-microsoft-com:vml" Requires="v">
                <p:oleObj spid="_x0000_s64645" name="CS ChemDraw Drawing" r:id="rId16" imgW="423298" imgH="234360" progId="ChemDraw.Document.6.0">
                  <p:embed/>
                </p:oleObj>
              </mc:Choice>
              <mc:Fallback>
                <p:oleObj name="CS ChemDraw Drawing" r:id="rId16" imgW="423298" imgH="234360" progId="ChemDraw.Document.6.0">
                  <p:embed/>
                  <p:pic>
                    <p:nvPicPr>
                      <p:cNvPr id="0" name=""/>
                      <p:cNvPicPr>
                        <a:picLocks noChangeAspect="1" noChangeArrowheads="1"/>
                      </p:cNvPicPr>
                      <p:nvPr/>
                    </p:nvPicPr>
                    <p:blipFill>
                      <a:blip r:embed="rId12"/>
                      <a:srcRect/>
                      <a:stretch>
                        <a:fillRect/>
                      </a:stretch>
                    </p:blipFill>
                    <p:spPr bwMode="auto">
                      <a:xfrm>
                        <a:off x="8198162" y="4695471"/>
                        <a:ext cx="380968" cy="21092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333299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68025" y="283289"/>
            <a:ext cx="835292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Ｐ明朝" pitchFamily="18" charset="-128"/>
              </a:rPr>
              <a:t>Conclusion </a:t>
            </a:r>
          </a:p>
          <a:p>
            <a:endPar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Ｐ明朝" pitchFamily="18" charset="-128"/>
            </a:endParaRPr>
          </a:p>
          <a:p>
            <a:pPr algn="just"/>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Ｐ明朝" pitchFamily="18" charset="-128"/>
                <a:cs typeface="Arial" pitchFamily="34" charset="0"/>
              </a:rPr>
              <a:t> </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Ｐ明朝" pitchFamily="18" charset="-128"/>
                <a:cs typeface="Arial" pitchFamily="34" charset="0"/>
              </a:rPr>
              <a:t> </a:t>
            </a:r>
            <a:r>
              <a:rPr lang="en-US" altLang="ja-JP" sz="16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Dendrimers</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containing rigid conjugated backbones were prepared by a convergent method where the attachment of dendritic branches and the extension of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phenylene-ethynylene</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units were alternatively manipulated on the structure of AB</a:t>
            </a:r>
            <a:r>
              <a:rPr lang="en-US" altLang="ja-JP" sz="1600" b="1" spc="50" baseline="-25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2</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substituted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diphenylacetylene</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in a combination with Suzuki-</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Miyaura</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and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Sonogashira</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cross-coupling reactions. </a:t>
            </a:r>
            <a:endPar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algn="just"/>
            <a:endPar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algn="just"/>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These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dendrimer</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structures were applied for the construction of several light-harvesting antennas and charge-separating systems. The conjugated network inside the dendritic structure was shown to play an important role as a mediator in both the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photoinduced</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energy- and electron-transfer processes</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a:t>
            </a:r>
          </a:p>
          <a:p>
            <a:pPr algn="just"/>
            <a:endPar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endParaRPr>
          </a:p>
          <a:p>
            <a:pPr algn="just"/>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We present </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a novel methodology for the stepwise construction of shape-persistent assemblies using the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dendrimers</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with conjugated backbones as the key modular building blocks. These examples demonstrate advantage of the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dendrimer</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with conjugated backbones for the construction of </a:t>
            </a:r>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nanoscale</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Arial" pitchFamily="34" charset="0"/>
              </a:rPr>
              <a:t> molecular devices such as artificial photosynthetic systems.</a:t>
            </a:r>
          </a:p>
        </p:txBody>
      </p:sp>
      <p:sp>
        <p:nvSpPr>
          <p:cNvPr id="16387" name="Rectangle 3"/>
          <p:cNvSpPr>
            <a:spLocks noChangeArrowheads="1"/>
          </p:cNvSpPr>
          <p:nvPr/>
        </p:nvSpPr>
        <p:spPr bwMode="auto">
          <a:xfrm>
            <a:off x="416767" y="5108723"/>
            <a:ext cx="830418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Acknowledgment</a:t>
            </a:r>
          </a:p>
          <a:p>
            <a:endPar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endParaRPr>
          </a:p>
          <a:p>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 This work was partially supported by Grants (No.23350022 and 22350066) from JSPS. We thank for Otsuka Electronics for measurements of fluorescence quantum yields.</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endPar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Tree>
    <p:extLst>
      <p:ext uri="{BB962C8B-B14F-4D97-AF65-F5344CB8AC3E}">
        <p14:creationId xmlns:p14="http://schemas.microsoft.com/office/powerpoint/2010/main" val="742476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23528" y="3284984"/>
            <a:ext cx="8496944" cy="3312368"/>
          </a:xfrm>
          <a:prstGeom prst="round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64074"/>
            <a:ext cx="3286125" cy="24145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5" y="3440261"/>
            <a:ext cx="3279775" cy="24193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2400" y="5935811"/>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200" b="1" i="1">
                <a:solidFill>
                  <a:schemeClr val="bg1"/>
                </a:solidFill>
                <a:latin typeface="Arial" pitchFamily="34" charset="0"/>
                <a:ea typeface="ＭＳ 明朝" pitchFamily="17" charset="-128"/>
              </a:rPr>
              <a:t>Figure 5</a:t>
            </a:r>
            <a:r>
              <a:rPr lang="en-US" altLang="ja-JP" sz="1200" b="1">
                <a:solidFill>
                  <a:schemeClr val="bg1"/>
                </a:solidFill>
                <a:latin typeface="Arial" pitchFamily="34" charset="0"/>
                <a:ea typeface="ＭＳ 明朝" pitchFamily="17" charset="-128"/>
              </a:rPr>
              <a:t>.</a:t>
            </a:r>
            <a:r>
              <a:rPr lang="en-US" altLang="ja-JP" sz="1200">
                <a:solidFill>
                  <a:schemeClr val="bg1"/>
                </a:solidFill>
                <a:latin typeface="Arial" pitchFamily="34" charset="0"/>
                <a:ea typeface="ＭＳ 明朝" pitchFamily="17" charset="-128"/>
              </a:rPr>
              <a:t> Fluorescence decays of </a:t>
            </a:r>
            <a:r>
              <a:rPr lang="en-US" altLang="ja-JP" sz="1200" b="1">
                <a:solidFill>
                  <a:schemeClr val="bg1"/>
                </a:solidFill>
                <a:latin typeface="Arial" pitchFamily="34" charset="0"/>
                <a:ea typeface="ＭＳ 明朝" pitchFamily="17" charset="-128"/>
              </a:rPr>
              <a:t>6</a:t>
            </a:r>
            <a:r>
              <a:rPr lang="en-US" altLang="ja-JP" sz="1200">
                <a:solidFill>
                  <a:schemeClr val="bg1"/>
                </a:solidFill>
                <a:latin typeface="Arial" pitchFamily="34" charset="0"/>
                <a:ea typeface="ＭＳ 明朝" pitchFamily="17" charset="-128"/>
              </a:rPr>
              <a:t> (red), </a:t>
            </a:r>
            <a:r>
              <a:rPr lang="en-US" altLang="ja-JP" sz="1200" b="1">
                <a:solidFill>
                  <a:schemeClr val="bg1"/>
                </a:solidFill>
                <a:latin typeface="Arial" pitchFamily="34" charset="0"/>
                <a:ea typeface="ＭＳ 明朝" pitchFamily="17" charset="-128"/>
              </a:rPr>
              <a:t>4</a:t>
            </a:r>
            <a:r>
              <a:rPr lang="en-US" altLang="ja-JP" sz="1200">
                <a:solidFill>
                  <a:schemeClr val="bg1"/>
                </a:solidFill>
                <a:latin typeface="Arial" pitchFamily="34" charset="0"/>
                <a:ea typeface="ＭＳ 明朝" pitchFamily="17" charset="-128"/>
              </a:rPr>
              <a:t> (gray), </a:t>
            </a:r>
            <a:r>
              <a:rPr lang="en-US" altLang="ja-JP" sz="1200" b="1">
                <a:solidFill>
                  <a:schemeClr val="bg1"/>
                </a:solidFill>
                <a:latin typeface="Arial" pitchFamily="34" charset="0"/>
                <a:ea typeface="ＭＳ 明朝" pitchFamily="17" charset="-128"/>
              </a:rPr>
              <a:t>9</a:t>
            </a:r>
            <a:r>
              <a:rPr lang="en-US" altLang="ja-JP" sz="1200">
                <a:solidFill>
                  <a:schemeClr val="bg1"/>
                </a:solidFill>
                <a:latin typeface="Arial" pitchFamily="34" charset="0"/>
                <a:ea typeface="ＭＳ 明朝" pitchFamily="17" charset="-128"/>
              </a:rPr>
              <a:t> (blue), and </a:t>
            </a:r>
            <a:r>
              <a:rPr lang="en-US" altLang="ja-JP" sz="1200" b="1">
                <a:solidFill>
                  <a:schemeClr val="bg1"/>
                </a:solidFill>
                <a:latin typeface="Arial" pitchFamily="34" charset="0"/>
                <a:ea typeface="ＭＳ 明朝" pitchFamily="17" charset="-128"/>
              </a:rPr>
              <a:t>13</a:t>
            </a:r>
            <a:r>
              <a:rPr lang="en-US" altLang="ja-JP" sz="1200">
                <a:solidFill>
                  <a:schemeClr val="bg1"/>
                </a:solidFill>
                <a:latin typeface="Arial" pitchFamily="34" charset="0"/>
                <a:ea typeface="ＭＳ 明朝" pitchFamily="17" charset="-128"/>
              </a:rPr>
              <a:t> (green) at 610 with </a:t>
            </a:r>
            <a:r>
              <a:rPr lang="en-US" altLang="ja-JP" sz="1200" i="1">
                <a:solidFill>
                  <a:schemeClr val="bg1"/>
                </a:solidFill>
                <a:latin typeface="Symbol" pitchFamily="18" charset="2"/>
                <a:ea typeface="ＭＳ 明朝" pitchFamily="17" charset="-128"/>
              </a:rPr>
              <a:t>l</a:t>
            </a:r>
            <a:r>
              <a:rPr lang="en-US" altLang="ja-JP" sz="1200" baseline="-30000">
                <a:solidFill>
                  <a:schemeClr val="bg1"/>
                </a:solidFill>
                <a:latin typeface="Arial" pitchFamily="34" charset="0"/>
                <a:ea typeface="ＭＳ 明朝" pitchFamily="17" charset="-128"/>
              </a:rPr>
              <a:t>ex</a:t>
            </a:r>
            <a:r>
              <a:rPr lang="en-US" altLang="ja-JP" sz="1200">
                <a:solidFill>
                  <a:schemeClr val="bg1"/>
                </a:solidFill>
                <a:latin typeface="Arial" pitchFamily="34" charset="0"/>
                <a:ea typeface="ＭＳ 明朝" pitchFamily="17" charset="-128"/>
              </a:rPr>
              <a:t> = 426 nm in THF.</a:t>
            </a:r>
            <a:endParaRPr lang="en-US" altLang="ja-JP" sz="1200">
              <a:solidFill>
                <a:schemeClr val="bg1"/>
              </a:solidFill>
              <a:latin typeface="Arial" pitchFamily="34" charset="0"/>
            </a:endParaRPr>
          </a:p>
        </p:txBody>
      </p:sp>
      <p:sp>
        <p:nvSpPr>
          <p:cNvPr id="8" name="Text Box 5"/>
          <p:cNvSpPr txBox="1">
            <a:spLocks noChangeArrowheads="1"/>
          </p:cNvSpPr>
          <p:nvPr/>
        </p:nvSpPr>
        <p:spPr bwMode="auto">
          <a:xfrm>
            <a:off x="4648200" y="5935811"/>
            <a:ext cx="41722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200" b="1" i="1" dirty="0">
                <a:solidFill>
                  <a:schemeClr val="bg1"/>
                </a:solidFill>
                <a:latin typeface="Arial" pitchFamily="34" charset="0"/>
                <a:ea typeface="ＭＳ 明朝" pitchFamily="17" charset="-128"/>
              </a:rPr>
              <a:t>Figure 6</a:t>
            </a:r>
            <a:r>
              <a:rPr lang="en-US" altLang="ja-JP" sz="1200" b="1" dirty="0">
                <a:solidFill>
                  <a:schemeClr val="bg1"/>
                </a:solidFill>
                <a:latin typeface="Arial" pitchFamily="34" charset="0"/>
                <a:ea typeface="ＭＳ 明朝" pitchFamily="17" charset="-128"/>
              </a:rPr>
              <a:t>.</a:t>
            </a:r>
            <a:r>
              <a:rPr lang="en-US" altLang="ja-JP" sz="1200" dirty="0">
                <a:solidFill>
                  <a:schemeClr val="bg1"/>
                </a:solidFill>
                <a:latin typeface="Arial" pitchFamily="34" charset="0"/>
                <a:ea typeface="ＭＳ 明朝" pitchFamily="17" charset="-128"/>
              </a:rPr>
              <a:t> Fluorescence decays of </a:t>
            </a:r>
            <a:r>
              <a:rPr lang="en-US" altLang="ja-JP" sz="1200" b="1" dirty="0">
                <a:solidFill>
                  <a:schemeClr val="bg1"/>
                </a:solidFill>
                <a:latin typeface="Arial" pitchFamily="34" charset="0"/>
                <a:ea typeface="ＭＳ 明朝" pitchFamily="17" charset="-128"/>
              </a:rPr>
              <a:t>6</a:t>
            </a:r>
            <a:r>
              <a:rPr lang="en-US" altLang="ja-JP" sz="1200" dirty="0">
                <a:solidFill>
                  <a:schemeClr val="bg1"/>
                </a:solidFill>
                <a:latin typeface="Arial" pitchFamily="34" charset="0"/>
                <a:ea typeface="ＭＳ 明朝" pitchFamily="17" charset="-128"/>
              </a:rPr>
              <a:t> (red), </a:t>
            </a:r>
            <a:r>
              <a:rPr lang="en-US" altLang="ja-JP" sz="1200" b="1" dirty="0">
                <a:solidFill>
                  <a:schemeClr val="bg1"/>
                </a:solidFill>
                <a:latin typeface="Arial" pitchFamily="34" charset="0"/>
                <a:ea typeface="ＭＳ 明朝" pitchFamily="17" charset="-128"/>
              </a:rPr>
              <a:t>7</a:t>
            </a:r>
            <a:r>
              <a:rPr lang="en-US" altLang="ja-JP" sz="1200" dirty="0">
                <a:solidFill>
                  <a:schemeClr val="bg1"/>
                </a:solidFill>
                <a:latin typeface="Arial" pitchFamily="34" charset="0"/>
                <a:ea typeface="ＭＳ 明朝" pitchFamily="17" charset="-128"/>
              </a:rPr>
              <a:t> (gray), and </a:t>
            </a:r>
            <a:r>
              <a:rPr lang="en-US" altLang="ja-JP" sz="1200" b="1" dirty="0">
                <a:solidFill>
                  <a:schemeClr val="bg1"/>
                </a:solidFill>
                <a:latin typeface="Arial" pitchFamily="34" charset="0"/>
                <a:ea typeface="ＭＳ 明朝" pitchFamily="17" charset="-128"/>
              </a:rPr>
              <a:t>14</a:t>
            </a:r>
            <a:r>
              <a:rPr lang="en-US" altLang="ja-JP" sz="1200" dirty="0">
                <a:solidFill>
                  <a:schemeClr val="bg1"/>
                </a:solidFill>
                <a:latin typeface="Arial" pitchFamily="34" charset="0"/>
                <a:ea typeface="ＭＳ 明朝" pitchFamily="17" charset="-128"/>
              </a:rPr>
              <a:t> (green) at 660 with </a:t>
            </a:r>
            <a:r>
              <a:rPr lang="en-US" altLang="ja-JP" sz="1200" i="1" dirty="0" err="1">
                <a:solidFill>
                  <a:schemeClr val="bg1"/>
                </a:solidFill>
                <a:latin typeface="Symbol" pitchFamily="18" charset="2"/>
                <a:ea typeface="ＭＳ 明朝" pitchFamily="17" charset="-128"/>
              </a:rPr>
              <a:t>l</a:t>
            </a:r>
            <a:r>
              <a:rPr lang="en-US" altLang="ja-JP" sz="1200" baseline="-30000" dirty="0" err="1">
                <a:solidFill>
                  <a:schemeClr val="bg1"/>
                </a:solidFill>
                <a:latin typeface="Arial" pitchFamily="34" charset="0"/>
                <a:ea typeface="ＭＳ 明朝" pitchFamily="17" charset="-128"/>
              </a:rPr>
              <a:t>ex</a:t>
            </a:r>
            <a:r>
              <a:rPr lang="en-US" altLang="ja-JP" sz="1200" dirty="0">
                <a:solidFill>
                  <a:schemeClr val="bg1"/>
                </a:solidFill>
                <a:latin typeface="Arial" pitchFamily="34" charset="0"/>
                <a:ea typeface="ＭＳ 明朝" pitchFamily="17" charset="-128"/>
              </a:rPr>
              <a:t> = 454 nm in THF.</a:t>
            </a:r>
            <a:endParaRPr lang="en-US" altLang="ja-JP" sz="1200" dirty="0">
              <a:solidFill>
                <a:schemeClr val="bg1"/>
              </a:solidFill>
              <a:latin typeface="Arial" pitchFamily="34" charset="0"/>
            </a:endParaRPr>
          </a:p>
        </p:txBody>
      </p:sp>
      <p:sp>
        <p:nvSpPr>
          <p:cNvPr id="9" name="Rectangle 10"/>
          <p:cNvSpPr>
            <a:spLocks noChangeArrowheads="1"/>
          </p:cNvSpPr>
          <p:nvPr/>
        </p:nvSpPr>
        <p:spPr bwMode="auto">
          <a:xfrm>
            <a:off x="2438400" y="3649811"/>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a:solidFill>
                  <a:schemeClr val="bg1"/>
                </a:solidFill>
                <a:latin typeface="Arial" pitchFamily="34" charset="0"/>
                <a:ea typeface="ＭＳ 明朝" pitchFamily="17" charset="-128"/>
              </a:rPr>
              <a:t>610 nm </a:t>
            </a:r>
          </a:p>
          <a:p>
            <a:r>
              <a:rPr lang="en-US" altLang="ja-JP" sz="1400">
                <a:solidFill>
                  <a:schemeClr val="bg1"/>
                </a:solidFill>
                <a:latin typeface="Arial" pitchFamily="34" charset="0"/>
                <a:ea typeface="ＭＳ 明朝" pitchFamily="17" charset="-128"/>
              </a:rPr>
              <a:t>(</a:t>
            </a:r>
            <a:r>
              <a:rPr lang="en-US" altLang="ja-JP" sz="1400" i="1">
                <a:solidFill>
                  <a:schemeClr val="bg1"/>
                </a:solidFill>
                <a:latin typeface="Symbol" pitchFamily="18" charset="2"/>
                <a:ea typeface="ＭＳ 明朝" pitchFamily="17" charset="-128"/>
              </a:rPr>
              <a:t>l</a:t>
            </a:r>
            <a:r>
              <a:rPr lang="en-US" altLang="ja-JP" sz="1400" baseline="-30000">
                <a:solidFill>
                  <a:schemeClr val="bg1"/>
                </a:solidFill>
                <a:latin typeface="Arial" pitchFamily="34" charset="0"/>
                <a:ea typeface="ＭＳ 明朝" pitchFamily="17" charset="-128"/>
              </a:rPr>
              <a:t>ex</a:t>
            </a:r>
            <a:r>
              <a:rPr lang="en-US" altLang="ja-JP" sz="1400">
                <a:solidFill>
                  <a:schemeClr val="bg1"/>
                </a:solidFill>
                <a:latin typeface="Arial" pitchFamily="34" charset="0"/>
                <a:ea typeface="ＭＳ 明朝" pitchFamily="17" charset="-128"/>
              </a:rPr>
              <a:t> = 426 nm)</a:t>
            </a:r>
          </a:p>
        </p:txBody>
      </p:sp>
      <p:sp>
        <p:nvSpPr>
          <p:cNvPr id="10" name="Rectangle 11"/>
          <p:cNvSpPr>
            <a:spLocks noChangeArrowheads="1"/>
          </p:cNvSpPr>
          <p:nvPr/>
        </p:nvSpPr>
        <p:spPr bwMode="auto">
          <a:xfrm>
            <a:off x="6781800" y="3649811"/>
            <a:ext cx="1377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chemeClr val="bg1"/>
                </a:solidFill>
                <a:latin typeface="Arial" pitchFamily="34" charset="0"/>
                <a:ea typeface="ＭＳ 明朝" pitchFamily="17" charset="-128"/>
              </a:rPr>
              <a:t>660 nm</a:t>
            </a:r>
          </a:p>
          <a:p>
            <a:r>
              <a:rPr lang="en-US" altLang="ja-JP" sz="1400">
                <a:solidFill>
                  <a:schemeClr val="bg1"/>
                </a:solidFill>
                <a:latin typeface="Arial" pitchFamily="34" charset="0"/>
                <a:ea typeface="ＭＳ 明朝" pitchFamily="17" charset="-128"/>
              </a:rPr>
              <a:t> (</a:t>
            </a:r>
            <a:r>
              <a:rPr lang="en-US" altLang="ja-JP" sz="1400" i="1">
                <a:solidFill>
                  <a:schemeClr val="bg1"/>
                </a:solidFill>
                <a:latin typeface="Symbol" pitchFamily="18" charset="2"/>
                <a:ea typeface="ＭＳ 明朝" pitchFamily="17" charset="-128"/>
              </a:rPr>
              <a:t>l</a:t>
            </a:r>
            <a:r>
              <a:rPr lang="en-US" altLang="ja-JP" sz="1400" baseline="-30000">
                <a:solidFill>
                  <a:schemeClr val="bg1"/>
                </a:solidFill>
                <a:latin typeface="Arial" pitchFamily="34" charset="0"/>
                <a:ea typeface="ＭＳ 明朝" pitchFamily="17" charset="-128"/>
              </a:rPr>
              <a:t>ex</a:t>
            </a:r>
            <a:r>
              <a:rPr lang="en-US" altLang="ja-JP" sz="1400">
                <a:solidFill>
                  <a:schemeClr val="bg1"/>
                </a:solidFill>
                <a:latin typeface="Arial" pitchFamily="34" charset="0"/>
                <a:ea typeface="ＭＳ 明朝" pitchFamily="17" charset="-128"/>
              </a:rPr>
              <a:t> = 454 nm)</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869155161"/>
              </p:ext>
            </p:extLst>
          </p:nvPr>
        </p:nvGraphicFramePr>
        <p:xfrm>
          <a:off x="1098550" y="152400"/>
          <a:ext cx="6297613" cy="3332163"/>
        </p:xfrm>
        <a:graphic>
          <a:graphicData uri="http://schemas.openxmlformats.org/presentationml/2006/ole">
            <mc:AlternateContent xmlns:mc="http://schemas.openxmlformats.org/markup-compatibility/2006">
              <mc:Choice xmlns:v="urn:schemas-microsoft-com:vml" Requires="v">
                <p:oleObj spid="_x0000_s46094" name="CS ChemDraw Drawing" r:id="rId5" imgW="6865159" imgH="3489480" progId="ChemDraw.Document.6.0">
                  <p:embed/>
                </p:oleObj>
              </mc:Choice>
              <mc:Fallback>
                <p:oleObj name="CS ChemDraw Drawing" r:id="rId5" imgW="6865159" imgH="3489480" progId="ChemDraw.Document.6.0">
                  <p:embed/>
                  <p:pic>
                    <p:nvPicPr>
                      <p:cNvPr id="0" name=""/>
                      <p:cNvPicPr>
                        <a:picLocks noChangeAspect="1" noChangeArrowheads="1"/>
                      </p:cNvPicPr>
                      <p:nvPr/>
                    </p:nvPicPr>
                    <p:blipFill>
                      <a:blip r:embed="rId6"/>
                      <a:srcRect r="3494"/>
                      <a:stretch>
                        <a:fillRect/>
                      </a:stretch>
                    </p:blipFill>
                    <p:spPr bwMode="auto">
                      <a:xfrm>
                        <a:off x="1098550" y="152400"/>
                        <a:ext cx="6297613" cy="3332163"/>
                      </a:xfrm>
                      <a:prstGeom prst="rect">
                        <a:avLst/>
                      </a:prstGeom>
                      <a:solidFill>
                        <a:schemeClr val="tx1">
                          <a:lumMod val="95000"/>
                        </a:schemeClr>
                      </a:solidFill>
                      <a:ln>
                        <a:noFill/>
                      </a:ln>
                    </p:spPr>
                  </p:pic>
                </p:oleObj>
              </mc:Fallback>
            </mc:AlternateContent>
          </a:graphicData>
        </a:graphic>
      </p:graphicFrame>
    </p:spTree>
    <p:extLst>
      <p:ext uri="{BB962C8B-B14F-4D97-AF65-F5344CB8AC3E}">
        <p14:creationId xmlns:p14="http://schemas.microsoft.com/office/powerpoint/2010/main" val="1297650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59077" y="343661"/>
            <a:ext cx="4644000" cy="3434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2" name="Rectangle 2"/>
          <p:cNvSpPr>
            <a:spLocks noChangeArrowheads="1"/>
          </p:cNvSpPr>
          <p:nvPr/>
        </p:nvSpPr>
        <p:spPr bwMode="auto">
          <a:xfrm>
            <a:off x="395536" y="3945466"/>
            <a:ext cx="533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ja-JP" sz="1400" b="1" i="1" dirty="0">
                <a:latin typeface="Arial" pitchFamily="34" charset="0"/>
                <a:cs typeface="Arial" pitchFamily="34" charset="0"/>
              </a:rPr>
              <a:t>Table 1</a:t>
            </a:r>
            <a:r>
              <a:rPr lang="en-US" altLang="ja-JP" sz="1400" b="1" dirty="0">
                <a:latin typeface="Arial" pitchFamily="34" charset="0"/>
                <a:cs typeface="Arial" pitchFamily="34" charset="0"/>
              </a:rPr>
              <a:t>.</a:t>
            </a:r>
            <a:r>
              <a:rPr lang="en-US" altLang="ja-JP" sz="1400" dirty="0">
                <a:latin typeface="Arial" pitchFamily="34" charset="0"/>
                <a:cs typeface="Arial" pitchFamily="34" charset="0"/>
              </a:rPr>
              <a:t> </a:t>
            </a:r>
            <a:r>
              <a:rPr lang="en-US" altLang="ja-JP" sz="1400" dirty="0" err="1">
                <a:latin typeface="Arial" pitchFamily="34" charset="0"/>
                <a:cs typeface="Arial" pitchFamily="34" charset="0"/>
              </a:rPr>
              <a:t>Photophysical</a:t>
            </a:r>
            <a:r>
              <a:rPr lang="en-US" altLang="ja-JP" sz="1400" dirty="0">
                <a:latin typeface="Arial" pitchFamily="34" charset="0"/>
                <a:cs typeface="Arial" pitchFamily="34" charset="0"/>
              </a:rPr>
              <a:t> data of </a:t>
            </a:r>
            <a:r>
              <a:rPr lang="en-US" altLang="ja-JP" sz="1400" b="1" dirty="0">
                <a:latin typeface="Arial" pitchFamily="34" charset="0"/>
                <a:cs typeface="Arial" pitchFamily="34" charset="0"/>
              </a:rPr>
              <a:t>1, 4, 8, </a:t>
            </a:r>
            <a:r>
              <a:rPr lang="en-US" altLang="ja-JP" sz="1400" dirty="0">
                <a:latin typeface="Arial" pitchFamily="34" charset="0"/>
                <a:cs typeface="Arial" pitchFamily="34" charset="0"/>
              </a:rPr>
              <a:t>and</a:t>
            </a:r>
            <a:r>
              <a:rPr lang="en-US" altLang="ja-JP" sz="1400" b="1" dirty="0">
                <a:latin typeface="Arial" pitchFamily="34" charset="0"/>
                <a:cs typeface="Arial" pitchFamily="34" charset="0"/>
              </a:rPr>
              <a:t> 9</a:t>
            </a:r>
            <a:r>
              <a:rPr lang="en-US" altLang="ja-JP" sz="1400" dirty="0">
                <a:latin typeface="Arial" pitchFamily="34" charset="0"/>
                <a:cs typeface="Arial" pitchFamily="34" charset="0"/>
              </a:rPr>
              <a:t> in THF.</a:t>
            </a:r>
          </a:p>
        </p:txBody>
      </p:sp>
      <p:graphicFrame>
        <p:nvGraphicFramePr>
          <p:cNvPr id="10337" name="Object 97"/>
          <p:cNvGraphicFramePr>
            <a:graphicFrameLocks noChangeAspect="1"/>
          </p:cNvGraphicFramePr>
          <p:nvPr>
            <p:extLst>
              <p:ext uri="{D42A27DB-BD31-4B8C-83A1-F6EECF244321}">
                <p14:modId xmlns:p14="http://schemas.microsoft.com/office/powerpoint/2010/main" val="3165718986"/>
              </p:ext>
            </p:extLst>
          </p:nvPr>
        </p:nvGraphicFramePr>
        <p:xfrm>
          <a:off x="467544" y="332655"/>
          <a:ext cx="4640565" cy="2736000"/>
        </p:xfrm>
        <a:graphic>
          <a:graphicData uri="http://schemas.openxmlformats.org/presentationml/2006/ole">
            <mc:AlternateContent xmlns:mc="http://schemas.openxmlformats.org/markup-compatibility/2006">
              <mc:Choice xmlns:v="urn:schemas-microsoft-com:vml" Requires="v">
                <p:oleObj spid="_x0000_s66571" r:id="rId3" imgW="3533775" imgH="2085975" progId="ChemDraw.Document.6.0">
                  <p:embed/>
                </p:oleObj>
              </mc:Choice>
              <mc:Fallback>
                <p:oleObj r:id="rId3" imgW="3533775" imgH="2085975"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2655"/>
                        <a:ext cx="4640565" cy="2736000"/>
                      </a:xfrm>
                      <a:prstGeom prst="rect">
                        <a:avLst/>
                      </a:prstGeom>
                      <a:solidFill>
                        <a:schemeClr val="tx1"/>
                      </a:solidFill>
                      <a:ln>
                        <a:noFill/>
                      </a:ln>
                      <a:extLst/>
                    </p:spPr>
                  </p:pic>
                </p:oleObj>
              </mc:Fallback>
            </mc:AlternateContent>
          </a:graphicData>
        </a:graphic>
      </p:graphicFrame>
      <p:graphicFrame>
        <p:nvGraphicFramePr>
          <p:cNvPr id="10598" name="Group 358"/>
          <p:cNvGraphicFramePr>
            <a:graphicFrameLocks noGrp="1"/>
          </p:cNvGraphicFramePr>
          <p:nvPr>
            <p:extLst>
              <p:ext uri="{D42A27DB-BD31-4B8C-83A1-F6EECF244321}">
                <p14:modId xmlns:p14="http://schemas.microsoft.com/office/powerpoint/2010/main" val="106576599"/>
              </p:ext>
            </p:extLst>
          </p:nvPr>
        </p:nvGraphicFramePr>
        <p:xfrm>
          <a:off x="381000" y="4243388"/>
          <a:ext cx="8534400" cy="2036763"/>
        </p:xfrm>
        <a:graphic>
          <a:graphicData uri="http://schemas.openxmlformats.org/drawingml/2006/table">
            <a:tbl>
              <a:tblPr/>
              <a:tblGrid>
                <a:gridCol w="762000"/>
                <a:gridCol w="914400"/>
                <a:gridCol w="1143000"/>
                <a:gridCol w="1447800"/>
                <a:gridCol w="2057400"/>
                <a:gridCol w="2209800"/>
              </a:tblGrid>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err="1" smtClean="0">
                          <a:ln>
                            <a:noFill/>
                          </a:ln>
                          <a:solidFill>
                            <a:schemeClr val="tx1"/>
                          </a:solidFill>
                          <a:effectLst/>
                          <a:latin typeface="Arial" pitchFamily="34" charset="0"/>
                          <a:ea typeface="ＭＳ 明朝" pitchFamily="17" charset="-128"/>
                        </a:rPr>
                        <a:t>compd</a:t>
                      </a:r>
                      <a:endPar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endParaRPr>
                    </a:p>
                  </a:txBody>
                  <a:tcPr anchor="ct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1" u="none" strike="noStrike" cap="none" normalizeH="0" baseline="0" dirty="0" err="1" smtClean="0">
                          <a:ln>
                            <a:noFill/>
                          </a:ln>
                          <a:solidFill>
                            <a:schemeClr val="tx1"/>
                          </a:solidFill>
                          <a:effectLst/>
                          <a:latin typeface="Symbol" pitchFamily="18" charset="2"/>
                          <a:ea typeface="ＭＳ 明朝" pitchFamily="17" charset="-128"/>
                        </a:rPr>
                        <a:t>l</a:t>
                      </a:r>
                      <a:r>
                        <a:rPr kumimoji="1" lang="en-US" altLang="ja-JP" sz="1400" b="0" i="0" u="none" strike="noStrike" cap="none" normalizeH="0" baseline="-30000" dirty="0" err="1" smtClean="0">
                          <a:ln>
                            <a:noFill/>
                          </a:ln>
                          <a:solidFill>
                            <a:schemeClr val="tx1"/>
                          </a:solidFill>
                          <a:effectLst/>
                          <a:latin typeface="Arial" pitchFamily="34" charset="0"/>
                          <a:ea typeface="ＭＳ 明朝" pitchFamily="17" charset="-128"/>
                        </a:rPr>
                        <a:t>ex</a:t>
                      </a: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/nm</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1" u="none" strike="noStrike" cap="none" normalizeH="0" baseline="0" dirty="0" err="1" smtClean="0">
                          <a:ln>
                            <a:noFill/>
                          </a:ln>
                          <a:solidFill>
                            <a:schemeClr val="tx1"/>
                          </a:solidFill>
                          <a:effectLst/>
                          <a:latin typeface="Symbol" pitchFamily="18" charset="2"/>
                          <a:ea typeface="ＭＳ 明朝" pitchFamily="17" charset="-128"/>
                        </a:rPr>
                        <a:t>l</a:t>
                      </a:r>
                      <a:r>
                        <a:rPr kumimoji="1" lang="en-US" altLang="ja-JP" sz="1400" b="0" i="0" u="none" strike="noStrike" cap="none" normalizeH="0" baseline="-30000" dirty="0" err="1" smtClean="0">
                          <a:ln>
                            <a:noFill/>
                          </a:ln>
                          <a:solidFill>
                            <a:schemeClr val="tx1"/>
                          </a:solidFill>
                          <a:effectLst/>
                          <a:latin typeface="Arial" pitchFamily="34" charset="0"/>
                          <a:ea typeface="ＭＳ 明朝" pitchFamily="17" charset="-128"/>
                        </a:rPr>
                        <a:t>detect</a:t>
                      </a: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/nm</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1" u="none" strike="noStrike" cap="none" normalizeH="0" baseline="0" smtClean="0">
                          <a:ln>
                            <a:noFill/>
                          </a:ln>
                          <a:solidFill>
                            <a:schemeClr val="tx1"/>
                          </a:solidFill>
                          <a:effectLst/>
                          <a:latin typeface="Arial" pitchFamily="34" charset="0"/>
                          <a:ea typeface="ＭＳ 明朝" pitchFamily="17" charset="-128"/>
                        </a:rPr>
                        <a:t>k</a:t>
                      </a:r>
                      <a:r>
                        <a:rPr kumimoji="1" lang="en-US" altLang="ja-JP" sz="1400" b="0" i="0" u="none" strike="noStrike" cap="none" normalizeH="0" baseline="-30000" smtClean="0">
                          <a:ln>
                            <a:noFill/>
                          </a:ln>
                          <a:solidFill>
                            <a:schemeClr val="tx1"/>
                          </a:solidFill>
                          <a:effectLst/>
                          <a:latin typeface="Arial" pitchFamily="34" charset="0"/>
                          <a:ea typeface="ＭＳ 明朝" pitchFamily="17" charset="-128"/>
                        </a:rPr>
                        <a:t>EN</a:t>
                      </a: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/s</a:t>
                      </a:r>
                      <a:r>
                        <a:rPr kumimoji="1" lang="en-US" altLang="ja-JP" sz="1400" b="0" i="0" u="none" strike="noStrike" cap="none" normalizeH="0" baseline="30000" smtClean="0">
                          <a:ln>
                            <a:noFill/>
                          </a:ln>
                          <a:solidFill>
                            <a:schemeClr val="tx1"/>
                          </a:solidFill>
                          <a:effectLst/>
                          <a:latin typeface="Arial" pitchFamily="34" charset="0"/>
                          <a:ea typeface="ＭＳ 明朝" pitchFamily="17" charset="-128"/>
                        </a:rPr>
                        <a:t>-1</a:t>
                      </a:r>
                      <a:endPar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energy-transfer step</a:t>
                      </a:r>
                    </a:p>
                  </a:txBody>
                  <a:tcPr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err="1" smtClean="0">
                          <a:ln>
                            <a:noFill/>
                          </a:ln>
                          <a:solidFill>
                            <a:schemeClr val="tx1"/>
                          </a:solidFill>
                          <a:effectLst/>
                          <a:latin typeface="Arial" pitchFamily="34" charset="0"/>
                          <a:ea typeface="ＭＳ 明朝" pitchFamily="17" charset="-128"/>
                        </a:rPr>
                        <a:t>calcd</a:t>
                      </a: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 </a:t>
                      </a:r>
                      <a:r>
                        <a:rPr kumimoji="1" lang="en-US" altLang="ja-JP" sz="1400" b="0" i="1" u="none" strike="noStrike" cap="none" normalizeH="0" baseline="0" dirty="0" err="1" smtClean="0">
                          <a:ln>
                            <a:noFill/>
                          </a:ln>
                          <a:solidFill>
                            <a:schemeClr val="tx1"/>
                          </a:solidFill>
                          <a:effectLst/>
                          <a:latin typeface="Arial" pitchFamily="34" charset="0"/>
                          <a:ea typeface="ＭＳ 明朝" pitchFamily="17" charset="-128"/>
                        </a:rPr>
                        <a:t>k</a:t>
                      </a:r>
                      <a:r>
                        <a:rPr kumimoji="1" lang="en-US" altLang="ja-JP" sz="1400" b="0" i="0" u="none" strike="noStrike" cap="none" normalizeH="0" baseline="-30000" dirty="0" err="1" smtClean="0">
                          <a:ln>
                            <a:noFill/>
                          </a:ln>
                          <a:solidFill>
                            <a:schemeClr val="tx1"/>
                          </a:solidFill>
                          <a:effectLst/>
                          <a:latin typeface="Arial" pitchFamily="34" charset="0"/>
                          <a:ea typeface="ＭＳ 明朝" pitchFamily="17" charset="-128"/>
                        </a:rPr>
                        <a:t>EN</a:t>
                      </a: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 / s</a:t>
                      </a:r>
                      <a:r>
                        <a:rPr kumimoji="1" lang="en-US" altLang="ja-JP" sz="1400" b="0" i="0" u="none" strike="noStrike" cap="none" normalizeH="0" baseline="30000" dirty="0" smtClean="0">
                          <a:ln>
                            <a:noFill/>
                          </a:ln>
                          <a:solidFill>
                            <a:schemeClr val="tx1"/>
                          </a:solidFill>
                          <a:effectLst/>
                          <a:latin typeface="Arial" pitchFamily="34" charset="0"/>
                          <a:ea typeface="ＭＳ 明朝" pitchFamily="17" charset="-128"/>
                        </a:rPr>
                        <a:t>-1</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a</a:t>
                      </a:r>
                      <a:endParaRPr kumimoji="1" lang="en-US" altLang="ja-JP" sz="1400" b="0" i="0" u="none" strike="noStrike" cap="none" normalizeH="0" baseline="30000" dirty="0" smtClean="0">
                        <a:ln>
                          <a:noFill/>
                        </a:ln>
                        <a:solidFill>
                          <a:schemeClr val="tx1"/>
                        </a:solidFill>
                        <a:effectLst/>
                        <a:latin typeface="Arial" pitchFamily="34" charset="0"/>
                        <a:ea typeface="ＭＳ 明朝" pitchFamily="17" charset="-128"/>
                      </a:endParaRPr>
                    </a:p>
                  </a:txBody>
                  <a:tcPr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6</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427</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610</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1.2 × 10</a:t>
                      </a:r>
                      <a:r>
                        <a:rPr kumimoji="1" lang="en-US" altLang="ja-JP" sz="1400" b="0" i="0" u="none" strike="noStrike" cap="none" normalizeH="0" baseline="30000" smtClean="0">
                          <a:ln>
                            <a:noFill/>
                          </a:ln>
                          <a:solidFill>
                            <a:schemeClr val="tx1"/>
                          </a:solidFill>
                          <a:effectLst/>
                          <a:latin typeface="Arial" pitchFamily="34" charset="0"/>
                          <a:ea typeface="ＭＳ 明朝" pitchFamily="17" charset="-128"/>
                        </a:rPr>
                        <a:t>10</a:t>
                      </a:r>
                      <a:endPar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EN1</a:t>
                      </a: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a:t>
                      </a: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EN2</a:t>
                      </a:r>
                      <a:endPar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endParaRPr>
                    </a:p>
                  </a:txBody>
                  <a:tcPr anchor="ct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a:t>
                      </a:r>
                    </a:p>
                  </a:txBody>
                  <a:tcPr anchor="ct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r h="279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明朝" pitchFamily="17" charset="-128"/>
                        </a:rPr>
                        <a:t>9</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427</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610</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5.7 × 10</a:t>
                      </a:r>
                      <a:r>
                        <a:rPr kumimoji="1" lang="en-US" altLang="ja-JP" sz="1400" b="0" i="0" u="none" strike="noStrike" cap="none" normalizeH="0" baseline="30000" dirty="0" smtClean="0">
                          <a:ln>
                            <a:noFill/>
                          </a:ln>
                          <a:solidFill>
                            <a:schemeClr val="tx1"/>
                          </a:solidFill>
                          <a:effectLst/>
                          <a:latin typeface="Arial" pitchFamily="34" charset="0"/>
                          <a:ea typeface="ＭＳ 明朝" pitchFamily="17" charset="-128"/>
                        </a:rPr>
                        <a:t>9</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明朝" pitchFamily="17" charset="-128"/>
                        </a:rPr>
                        <a:t>EN1</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2.57 × 10</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10</a:t>
                      </a:r>
                    </a:p>
                  </a:txBody>
                  <a:tcPr anchor="ctr" horzOverflow="overflow">
                    <a:lnL>
                      <a:noFill/>
                    </a:lnL>
                    <a:lnR cap="flat">
                      <a:noFill/>
                    </a:lnR>
                    <a:lnT cap="flat">
                      <a:noFill/>
                    </a:lnT>
                    <a:lnB cap="flat">
                      <a:noFill/>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13</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427</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610</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5.0 × 10</a:t>
                      </a:r>
                      <a:r>
                        <a:rPr kumimoji="1" lang="en-US" altLang="ja-JP" sz="1400" b="0" i="0" u="none" strike="noStrike" cap="none" normalizeH="0" baseline="30000" dirty="0" smtClean="0">
                          <a:ln>
                            <a:noFill/>
                          </a:ln>
                          <a:solidFill>
                            <a:schemeClr val="tx1"/>
                          </a:solidFill>
                          <a:effectLst/>
                          <a:latin typeface="Arial" pitchFamily="34" charset="0"/>
                          <a:ea typeface="ＭＳ 明朝" pitchFamily="17" charset="-128"/>
                        </a:rPr>
                        <a:t>9</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EN2</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1.81 × 10</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9</a:t>
                      </a:r>
                    </a:p>
                  </a:txBody>
                  <a:tcPr anchor="ctr" horzOverflow="overflow">
                    <a:lnL>
                      <a:noFill/>
                    </a:lnL>
                    <a:lnR cap="flat">
                      <a:noFill/>
                    </a:lnR>
                    <a:lnT cap="flat">
                      <a:noFill/>
                    </a:lnT>
                    <a:lnB cap="flat">
                      <a:noFill/>
                    </a:lnB>
                    <a:lnTlToBr>
                      <a:noFill/>
                    </a:lnTlToBr>
                    <a:lnBlToTr>
                      <a:noFill/>
                    </a:lnBlToTr>
                    <a:noFill/>
                  </a:tcPr>
                </a:tc>
              </a:tr>
              <a:tr h="219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6</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456</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660</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3.0 × 10</a:t>
                      </a:r>
                      <a:r>
                        <a:rPr kumimoji="1" lang="en-US" altLang="ja-JP" sz="1400" b="0" i="0" u="none" strike="noStrike" cap="none" normalizeH="0" baseline="30000" smtClean="0">
                          <a:ln>
                            <a:noFill/>
                          </a:ln>
                          <a:solidFill>
                            <a:schemeClr val="tx1"/>
                          </a:solidFill>
                          <a:effectLst/>
                          <a:latin typeface="Arial" pitchFamily="34" charset="0"/>
                          <a:ea typeface="ＭＳ 明朝" pitchFamily="17" charset="-128"/>
                        </a:rPr>
                        <a:t>10</a:t>
                      </a:r>
                    </a:p>
                  </a:txBody>
                  <a:tcPr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EN3</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9.89 × 10</a:t>
                      </a:r>
                      <a:r>
                        <a:rPr kumimoji="1" lang="en-US" altLang="ja-JP" sz="1400" b="0" i="0" u="none" strike="noStrike" cap="none" normalizeH="0" baseline="30000" smtClean="0">
                          <a:ln>
                            <a:noFill/>
                          </a:ln>
                          <a:solidFill>
                            <a:schemeClr val="tx1"/>
                          </a:solidFill>
                          <a:effectLst/>
                          <a:latin typeface="Arial" pitchFamily="34" charset="0"/>
                          <a:ea typeface="ＭＳ Ｐゴシック" pitchFamily="50" charset="-128"/>
                        </a:rPr>
                        <a:t>9</a:t>
                      </a:r>
                    </a:p>
                  </a:txBody>
                  <a:tcPr anchor="ctr" horzOverflow="overflow">
                    <a:lnL>
                      <a:noFill/>
                    </a:lnL>
                    <a:lnR cap="flat">
                      <a:noFill/>
                    </a:lnR>
                    <a:lnT cap="flat">
                      <a:noFill/>
                    </a:lnT>
                    <a:lnB cap="flat">
                      <a:noFill/>
                    </a:lnB>
                    <a:lnTlToBr>
                      <a:noFill/>
                    </a:lnTlToBr>
                    <a:lnBlToTr>
                      <a:noFill/>
                    </a:lnBlToTr>
                    <a:noFill/>
                  </a:tcPr>
                </a:tc>
              </a:tr>
              <a:tr h="265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14</a:t>
                      </a:r>
                    </a:p>
                  </a:txBody>
                  <a:tcPr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明朝" pitchFamily="17" charset="-128"/>
                        </a:rPr>
                        <a:t>456</a:t>
                      </a:r>
                    </a:p>
                  </a:txBody>
                  <a:tcPr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660</a:t>
                      </a:r>
                    </a:p>
                  </a:txBody>
                  <a:tcPr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明朝" pitchFamily="17" charset="-128"/>
                        </a:rPr>
                        <a:t>3.0 × 10</a:t>
                      </a:r>
                      <a:r>
                        <a:rPr kumimoji="1" lang="en-US" altLang="ja-JP" sz="1400" b="0" i="0" u="none" strike="noStrike" cap="none" normalizeH="0" baseline="30000" smtClean="0">
                          <a:ln>
                            <a:noFill/>
                          </a:ln>
                          <a:solidFill>
                            <a:schemeClr val="tx1"/>
                          </a:solidFill>
                          <a:effectLst/>
                          <a:latin typeface="Arial" pitchFamily="34" charset="0"/>
                          <a:ea typeface="ＭＳ 明朝" pitchFamily="17" charset="-128"/>
                        </a:rPr>
                        <a:t>10</a:t>
                      </a:r>
                    </a:p>
                  </a:txBody>
                  <a:tcPr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明朝" pitchFamily="17" charset="-128"/>
                        </a:rPr>
                        <a:t>EN3</a:t>
                      </a:r>
                    </a:p>
                  </a:txBody>
                  <a:tcPr anchor="ctr" horzOverflow="overflow">
                    <a:lnL cap="flat">
                      <a:noFill/>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9.89 × 10</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9</a:t>
                      </a:r>
                    </a:p>
                  </a:txBody>
                  <a:tcPr anchor="ctr" horzOverflow="overflow">
                    <a:lnL>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正方形/長方形 2"/>
          <p:cNvSpPr/>
          <p:nvPr/>
        </p:nvSpPr>
        <p:spPr>
          <a:xfrm>
            <a:off x="5148064" y="332656"/>
            <a:ext cx="3888432" cy="3434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99" name="Text Box 359"/>
          <p:cNvSpPr txBox="1">
            <a:spLocks noChangeArrowheads="1"/>
          </p:cNvSpPr>
          <p:nvPr/>
        </p:nvSpPr>
        <p:spPr bwMode="auto">
          <a:xfrm>
            <a:off x="437871" y="3196042"/>
            <a:ext cx="46805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200"/>
              </a:lnSpc>
            </a:pPr>
            <a:r>
              <a:rPr lang="en-US" altLang="ja-JP" sz="1200" b="1" i="1" dirty="0">
                <a:solidFill>
                  <a:schemeClr val="bg1"/>
                </a:solidFill>
                <a:latin typeface="Arial" pitchFamily="34" charset="0"/>
                <a:cs typeface="Arial" pitchFamily="34" charset="0"/>
              </a:rPr>
              <a:t>Figure </a:t>
            </a:r>
            <a:r>
              <a:rPr lang="en-US" altLang="ja-JP" sz="1200" b="1" i="1" dirty="0" smtClean="0">
                <a:solidFill>
                  <a:schemeClr val="bg1"/>
                </a:solidFill>
                <a:latin typeface="Arial" pitchFamily="34" charset="0"/>
                <a:cs typeface="Arial" pitchFamily="34" charset="0"/>
              </a:rPr>
              <a:t>7</a:t>
            </a:r>
            <a:r>
              <a:rPr lang="en-US" altLang="ja-JP" sz="1200" dirty="0" smtClean="0">
                <a:solidFill>
                  <a:schemeClr val="bg1"/>
                </a:solidFill>
                <a:latin typeface="Arial" pitchFamily="34" charset="0"/>
                <a:ea typeface="ＭＳ 明朝" pitchFamily="17" charset="-128"/>
              </a:rPr>
              <a:t>. Energy </a:t>
            </a:r>
            <a:r>
              <a:rPr lang="en-US" altLang="ja-JP" sz="1200" dirty="0">
                <a:solidFill>
                  <a:schemeClr val="bg1"/>
                </a:solidFill>
                <a:latin typeface="Arial" pitchFamily="34" charset="0"/>
                <a:ea typeface="ＭＳ 明朝" pitchFamily="17" charset="-128"/>
              </a:rPr>
              <a:t>diagram and relaxation process from an excited states of </a:t>
            </a:r>
            <a:r>
              <a:rPr lang="en-US" altLang="ja-JP" sz="1200" b="1" dirty="0">
                <a:solidFill>
                  <a:schemeClr val="bg1"/>
                </a:solidFill>
                <a:latin typeface="Arial" pitchFamily="34" charset="0"/>
                <a:ea typeface="ＭＳ 明朝" pitchFamily="17" charset="-128"/>
              </a:rPr>
              <a:t>TP-</a:t>
            </a:r>
            <a:r>
              <a:rPr lang="en-US" altLang="ja-JP" sz="1200" b="1" dirty="0" err="1">
                <a:solidFill>
                  <a:schemeClr val="bg1"/>
                </a:solidFill>
                <a:latin typeface="Arial" pitchFamily="34" charset="0"/>
                <a:ea typeface="ＭＳ 明朝" pitchFamily="17" charset="-128"/>
              </a:rPr>
              <a:t>Por</a:t>
            </a:r>
            <a:r>
              <a:rPr lang="en-US" altLang="ja-JP" sz="1200" dirty="0">
                <a:solidFill>
                  <a:schemeClr val="bg1"/>
                </a:solidFill>
                <a:latin typeface="Arial" pitchFamily="34" charset="0"/>
                <a:ea typeface="ＭＳ 明朝" pitchFamily="17" charset="-128"/>
              </a:rPr>
              <a:t> in the antenna </a:t>
            </a:r>
            <a:r>
              <a:rPr lang="en-US" altLang="ja-JP" sz="1200" b="1" dirty="0">
                <a:solidFill>
                  <a:schemeClr val="bg1"/>
                </a:solidFill>
                <a:latin typeface="Arial" pitchFamily="34" charset="0"/>
                <a:ea typeface="ＭＳ 明朝" pitchFamily="17" charset="-128"/>
              </a:rPr>
              <a:t>1</a:t>
            </a:r>
            <a:r>
              <a:rPr lang="en-US" altLang="ja-JP" sz="1200" dirty="0">
                <a:solidFill>
                  <a:schemeClr val="bg1"/>
                </a:solidFill>
                <a:latin typeface="Arial" pitchFamily="34" charset="0"/>
                <a:ea typeface="ＭＳ 明朝" pitchFamily="17" charset="-128"/>
              </a:rPr>
              <a:t>. * and ** denote the first and the second excited states, </a:t>
            </a:r>
            <a:r>
              <a:rPr lang="en-US" altLang="ja-JP" sz="1200" dirty="0" smtClean="0">
                <a:solidFill>
                  <a:schemeClr val="bg1"/>
                </a:solidFill>
                <a:latin typeface="Arial" pitchFamily="34" charset="0"/>
                <a:ea typeface="ＭＳ 明朝" pitchFamily="17" charset="-128"/>
              </a:rPr>
              <a:t>respectively</a:t>
            </a:r>
            <a:endParaRPr lang="en-US" altLang="ja-JP" sz="1200" dirty="0">
              <a:solidFill>
                <a:schemeClr val="bg1"/>
              </a:solidFill>
              <a:latin typeface="Arial" pitchFamily="34" charset="0"/>
            </a:endParaRPr>
          </a:p>
        </p:txBody>
      </p:sp>
      <p:sp>
        <p:nvSpPr>
          <p:cNvPr id="10600" name="Text Box 360"/>
          <p:cNvSpPr txBox="1">
            <a:spLocks noChangeArrowheads="1"/>
          </p:cNvSpPr>
          <p:nvPr/>
        </p:nvSpPr>
        <p:spPr bwMode="auto">
          <a:xfrm>
            <a:off x="389470" y="6282268"/>
            <a:ext cx="54008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aseline="30000" dirty="0">
                <a:latin typeface="Arno Pro" charset="0"/>
                <a:ea typeface="ＭＳ 明朝" pitchFamily="17" charset="-128"/>
              </a:rPr>
              <a:t>a</a:t>
            </a:r>
            <a:r>
              <a:rPr lang="en-US" altLang="ja-JP" sz="1400" dirty="0">
                <a:latin typeface="Arno Pro" charset="0"/>
                <a:ea typeface="ＭＳ 明朝" pitchFamily="17" charset="-128"/>
              </a:rPr>
              <a:t> Energy transfer rates were evaluated using the </a:t>
            </a:r>
            <a:r>
              <a:rPr lang="en-US" altLang="ja-JP" sz="1400" dirty="0" err="1">
                <a:latin typeface="Arno Pro" charset="0"/>
                <a:ea typeface="ＭＳ 明朝" pitchFamily="17" charset="-128"/>
              </a:rPr>
              <a:t>F</a:t>
            </a:r>
            <a:r>
              <a:rPr lang="en-US" altLang="ja-JP" sz="1400" dirty="0" err="1">
                <a:latin typeface="Times New Roman"/>
                <a:ea typeface="ＭＳ 明朝" pitchFamily="17" charset="-128"/>
              </a:rPr>
              <a:t>ö</a:t>
            </a:r>
            <a:r>
              <a:rPr lang="en-US" altLang="ja-JP" sz="1400" dirty="0" err="1">
                <a:latin typeface="Arno Pro" charset="0"/>
                <a:ea typeface="ＭＳ 明朝" pitchFamily="17" charset="-128"/>
              </a:rPr>
              <a:t>rster</a:t>
            </a:r>
            <a:r>
              <a:rPr lang="en-US" altLang="ja-JP" sz="1400" dirty="0">
                <a:latin typeface="Arno Pro" charset="0"/>
                <a:ea typeface="ＭＳ 明朝" pitchFamily="17" charset="-128"/>
              </a:rPr>
              <a:t> equation</a:t>
            </a:r>
            <a:r>
              <a:rPr lang="en-US" altLang="ja-JP" sz="1400" dirty="0"/>
              <a:t>.</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547018"/>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p:cNvSpPr>
            <a:spLocks noChangeArrowheads="1"/>
          </p:cNvSpPr>
          <p:nvPr/>
        </p:nvSpPr>
        <p:spPr bwMode="auto">
          <a:xfrm>
            <a:off x="6948264" y="801177"/>
            <a:ext cx="13276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dirty="0">
                <a:solidFill>
                  <a:schemeClr val="bg1"/>
                </a:solidFill>
                <a:latin typeface="Arial" pitchFamily="34" charset="0"/>
                <a:ea typeface="ＭＳ 明朝" pitchFamily="17" charset="-128"/>
              </a:rPr>
              <a:t>710 nm </a:t>
            </a:r>
          </a:p>
          <a:p>
            <a:r>
              <a:rPr lang="en-US" altLang="ja-JP" sz="1400" dirty="0">
                <a:solidFill>
                  <a:schemeClr val="bg1"/>
                </a:solidFill>
                <a:latin typeface="Arial" pitchFamily="34" charset="0"/>
                <a:ea typeface="ＭＳ 明朝" pitchFamily="17" charset="-128"/>
              </a:rPr>
              <a:t>(</a:t>
            </a:r>
            <a:r>
              <a:rPr lang="en-US" altLang="ja-JP" sz="1400" i="1" dirty="0" err="1">
                <a:solidFill>
                  <a:schemeClr val="bg1"/>
                </a:solidFill>
                <a:latin typeface="Symbol" pitchFamily="18" charset="2"/>
                <a:ea typeface="ＭＳ 明朝" pitchFamily="17" charset="-128"/>
              </a:rPr>
              <a:t>l</a:t>
            </a:r>
            <a:r>
              <a:rPr lang="en-US" altLang="ja-JP" sz="1400" baseline="-30000" dirty="0" err="1">
                <a:solidFill>
                  <a:schemeClr val="bg1"/>
                </a:solidFill>
                <a:latin typeface="Arial" pitchFamily="34" charset="0"/>
                <a:ea typeface="ＭＳ 明朝" pitchFamily="17" charset="-128"/>
              </a:rPr>
              <a:t>ex</a:t>
            </a:r>
            <a:r>
              <a:rPr lang="en-US" altLang="ja-JP" sz="1400" dirty="0">
                <a:solidFill>
                  <a:schemeClr val="bg1"/>
                </a:solidFill>
                <a:latin typeface="Arial" pitchFamily="34" charset="0"/>
                <a:ea typeface="ＭＳ 明朝" pitchFamily="17" charset="-128"/>
              </a:rPr>
              <a:t> = 427 nm)</a:t>
            </a:r>
          </a:p>
        </p:txBody>
      </p:sp>
      <p:sp>
        <p:nvSpPr>
          <p:cNvPr id="2" name="正方形/長方形 1"/>
          <p:cNvSpPr/>
          <p:nvPr/>
        </p:nvSpPr>
        <p:spPr>
          <a:xfrm>
            <a:off x="5148064" y="2915072"/>
            <a:ext cx="3816424" cy="707886"/>
          </a:xfrm>
          <a:prstGeom prst="rect">
            <a:avLst/>
          </a:prstGeom>
        </p:spPr>
        <p:txBody>
          <a:bodyPr wrap="square">
            <a:spAutoFit/>
          </a:bodyPr>
          <a:lstStyle/>
          <a:p>
            <a:pPr lvl="0" algn="just">
              <a:lnSpc>
                <a:spcPts val="1200"/>
              </a:lnSpc>
            </a:pPr>
            <a:r>
              <a:rPr lang="en-US" altLang="ja-JP" sz="1200" b="1" i="1" dirty="0" smtClean="0">
                <a:solidFill>
                  <a:srgbClr val="000000"/>
                </a:solidFill>
                <a:latin typeface="Arial" pitchFamily="34" charset="0"/>
                <a:cs typeface="Arial" pitchFamily="34" charset="0"/>
              </a:rPr>
              <a:t>Figure 8</a:t>
            </a:r>
            <a:r>
              <a:rPr lang="en-US" altLang="ja-JP" sz="1200" dirty="0" smtClean="0">
                <a:solidFill>
                  <a:srgbClr val="000000"/>
                </a:solidFill>
                <a:latin typeface="Arial" pitchFamily="34" charset="0"/>
                <a:ea typeface="ＭＳ 明朝" pitchFamily="17" charset="-128"/>
              </a:rPr>
              <a:t>. </a:t>
            </a:r>
            <a:r>
              <a:rPr lang="en-US" altLang="ja-JP" sz="1200" dirty="0">
                <a:solidFill>
                  <a:srgbClr val="000000"/>
                </a:solidFill>
                <a:latin typeface="Arial" pitchFamily="34" charset="0"/>
                <a:ea typeface="ＭＳ 明朝" pitchFamily="17" charset="-128"/>
              </a:rPr>
              <a:t>Fluorescence decay curve at 710 nm of </a:t>
            </a:r>
            <a:r>
              <a:rPr lang="en-US" altLang="ja-JP" sz="1200" b="1" dirty="0">
                <a:solidFill>
                  <a:srgbClr val="000000"/>
                </a:solidFill>
                <a:latin typeface="Arial" pitchFamily="34" charset="0"/>
                <a:ea typeface="ＭＳ 明朝" pitchFamily="17" charset="-128"/>
              </a:rPr>
              <a:t>6 </a:t>
            </a:r>
            <a:r>
              <a:rPr lang="en-US" altLang="ja-JP" sz="1200" dirty="0">
                <a:solidFill>
                  <a:srgbClr val="000000"/>
                </a:solidFill>
                <a:latin typeface="Arial" pitchFamily="34" charset="0"/>
                <a:ea typeface="ＭＳ 明朝" pitchFamily="17" charset="-128"/>
              </a:rPr>
              <a:t>excited at 427 nm in THF (dots). The red solid line was obtained by the simulation. The shape decay (blue) is lamp profile.</a:t>
            </a:r>
            <a:r>
              <a:rPr lang="en-US" altLang="ja-JP" sz="1200" dirty="0">
                <a:solidFill>
                  <a:prstClr val="black"/>
                </a:solidFill>
                <a:latin typeface="Arial" pitchFamily="34" charset="0"/>
              </a:rPr>
              <a:t> </a:t>
            </a:r>
          </a:p>
        </p:txBody>
      </p:sp>
    </p:spTree>
    <p:extLst>
      <p:ext uri="{BB962C8B-B14F-4D97-AF65-F5344CB8AC3E}">
        <p14:creationId xmlns:p14="http://schemas.microsoft.com/office/powerpoint/2010/main" val="17298428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spect="1" noChangeArrowheads="1"/>
          </p:cNvSpPr>
          <p:nvPr/>
        </p:nvSpPr>
        <p:spPr bwMode="auto">
          <a:xfrm>
            <a:off x="1752600" y="620688"/>
            <a:ext cx="5632450" cy="55435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p>
        </p:txBody>
      </p:sp>
      <p:graphicFrame>
        <p:nvGraphicFramePr>
          <p:cNvPr id="11271" name="Object 17"/>
          <p:cNvGraphicFramePr>
            <a:graphicFrameLocks noChangeAspect="1"/>
          </p:cNvGraphicFramePr>
          <p:nvPr>
            <p:extLst>
              <p:ext uri="{D42A27DB-BD31-4B8C-83A1-F6EECF244321}">
                <p14:modId xmlns:p14="http://schemas.microsoft.com/office/powerpoint/2010/main" val="3748069321"/>
              </p:ext>
            </p:extLst>
          </p:nvPr>
        </p:nvGraphicFramePr>
        <p:xfrm>
          <a:off x="365125" y="1490663"/>
          <a:ext cx="3919538" cy="3502025"/>
        </p:xfrm>
        <a:graphic>
          <a:graphicData uri="http://schemas.openxmlformats.org/presentationml/2006/ole">
            <mc:AlternateContent xmlns:mc="http://schemas.openxmlformats.org/markup-compatibility/2006">
              <mc:Choice xmlns:v="urn:schemas-microsoft-com:vml" Requires="v">
                <p:oleObj spid="_x0000_s47150" name="KGPlot" r:id="rId3" imgW="5029200" imgH="3568680" progId="KGraph_Plot">
                  <p:embed/>
                </p:oleObj>
              </mc:Choice>
              <mc:Fallback>
                <p:oleObj name="KGPlot" r:id="rId3" imgW="5029200" imgH="3568680" progId="KGraph_Plot">
                  <p:embed/>
                  <p:pic>
                    <p:nvPicPr>
                      <p:cNvPr id="0" name=""/>
                      <p:cNvPicPr>
                        <a:picLocks noChangeAspect="1" noChangeArrowheads="1"/>
                      </p:cNvPicPr>
                      <p:nvPr/>
                    </p:nvPicPr>
                    <p:blipFill>
                      <a:blip r:embed="rId4"/>
                      <a:srcRect/>
                      <a:stretch>
                        <a:fillRect/>
                      </a:stretch>
                    </p:blipFill>
                    <p:spPr bwMode="auto">
                      <a:xfrm>
                        <a:off x="365125" y="1490663"/>
                        <a:ext cx="3919538" cy="3502025"/>
                      </a:xfrm>
                      <a:prstGeom prst="rect">
                        <a:avLst/>
                      </a:prstGeom>
                      <a:solidFill>
                        <a:schemeClr val="tx1"/>
                      </a:solidFill>
                      <a:ln>
                        <a:noFill/>
                      </a:ln>
                      <a:effectLst/>
                      <a:extLst/>
                    </p:spPr>
                  </p:pic>
                </p:oleObj>
              </mc:Fallback>
            </mc:AlternateContent>
          </a:graphicData>
        </a:graphic>
      </p:graphicFrame>
      <p:sp>
        <p:nvSpPr>
          <p:cNvPr id="11272" name="Text Box 19"/>
          <p:cNvSpPr txBox="1">
            <a:spLocks noChangeArrowheads="1"/>
          </p:cNvSpPr>
          <p:nvPr/>
        </p:nvSpPr>
        <p:spPr bwMode="auto">
          <a:xfrm>
            <a:off x="152400" y="5438056"/>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Figure 1.</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UV-</a:t>
            </a: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vis</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spectra of </a:t>
            </a:r>
            <a:r>
              <a:rPr lang="en-US" altLang="ja-JP" sz="1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dendrimer-16 </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and Zn-TPP in THF. (upper right)  </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Steady-state fluorescence spectra of </a:t>
            </a:r>
            <a:r>
              <a:rPr lang="en-US" altLang="ja-JP" sz="1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dendrimer-16 </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in THF. (lower right) (a) 286 nm excitation (The intense peak at 572 nm is the scattering of excitation light). (b) 372 nm excitation (The weak peak at 415 nm is the scattering of excitation light). (c) 433 nm excitation.</a:t>
            </a:r>
            <a:endPar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ndParaRPr>
          </a:p>
        </p:txBody>
      </p:sp>
      <p:sp>
        <p:nvSpPr>
          <p:cNvPr id="11273" name="Text Box 20"/>
          <p:cNvSpPr txBox="1">
            <a:spLocks noChangeArrowheads="1"/>
          </p:cNvSpPr>
          <p:nvPr/>
        </p:nvSpPr>
        <p:spPr bwMode="auto">
          <a:xfrm>
            <a:off x="3230691" y="3626978"/>
            <a:ext cx="1205529" cy="443198"/>
          </a:xfrm>
          <a:prstGeom prst="rect">
            <a:avLst/>
          </a:prstGeom>
          <a:noFill/>
          <a:ln>
            <a:noFill/>
          </a:ln>
          <a:effectLs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lnSpc>
                <a:spcPct val="70000"/>
              </a:lnSpc>
              <a:spcBef>
                <a:spcPct val="50000"/>
              </a:spcBef>
            </a:pPr>
            <a:r>
              <a:rPr lang="en-US" altLang="ja-JP" sz="1200" b="1" dirty="0" smtClean="0">
                <a:solidFill>
                  <a:schemeClr val="bg1"/>
                </a:solidFill>
                <a:latin typeface="Arial" pitchFamily="34" charset="0"/>
              </a:rPr>
              <a:t>dendrimer-16 </a:t>
            </a:r>
            <a:endParaRPr lang="en-US" altLang="ja-JP" sz="1200" b="1" dirty="0">
              <a:solidFill>
                <a:schemeClr val="bg1"/>
              </a:solidFill>
              <a:latin typeface="Arial" pitchFamily="34" charset="0"/>
            </a:endParaRPr>
          </a:p>
          <a:p>
            <a:pPr eaLnBrk="1" hangingPunct="1">
              <a:lnSpc>
                <a:spcPct val="70000"/>
              </a:lnSpc>
              <a:spcBef>
                <a:spcPct val="50000"/>
              </a:spcBef>
            </a:pPr>
            <a:r>
              <a:rPr lang="en-US" altLang="ja-JP" sz="1200" b="1" dirty="0">
                <a:solidFill>
                  <a:schemeClr val="bg1"/>
                </a:solidFill>
                <a:latin typeface="Arial" pitchFamily="34" charset="0"/>
              </a:rPr>
              <a:t>Zn-TPP</a:t>
            </a:r>
          </a:p>
        </p:txBody>
      </p:sp>
      <p:sp>
        <p:nvSpPr>
          <p:cNvPr id="11274" name="Line 21"/>
          <p:cNvSpPr>
            <a:spLocks noChangeShapeType="1"/>
          </p:cNvSpPr>
          <p:nvPr/>
        </p:nvSpPr>
        <p:spPr bwMode="auto">
          <a:xfrm>
            <a:off x="2843808" y="3749811"/>
            <a:ext cx="381000" cy="0"/>
          </a:xfrm>
          <a:prstGeom prst="line">
            <a:avLst/>
          </a:prstGeom>
          <a:noFill/>
          <a:ln w="28575">
            <a:solidFill>
              <a:srgbClr val="1818F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 name="Line 22"/>
          <p:cNvSpPr>
            <a:spLocks noChangeShapeType="1"/>
          </p:cNvSpPr>
          <p:nvPr/>
        </p:nvSpPr>
        <p:spPr bwMode="auto">
          <a:xfrm>
            <a:off x="2843808" y="3978411"/>
            <a:ext cx="381000" cy="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11297" name="Object 40"/>
          <p:cNvGraphicFramePr>
            <a:graphicFrameLocks/>
          </p:cNvGraphicFramePr>
          <p:nvPr>
            <p:extLst>
              <p:ext uri="{D42A27DB-BD31-4B8C-83A1-F6EECF244321}">
                <p14:modId xmlns:p14="http://schemas.microsoft.com/office/powerpoint/2010/main" val="355275105"/>
              </p:ext>
            </p:extLst>
          </p:nvPr>
        </p:nvGraphicFramePr>
        <p:xfrm>
          <a:off x="4821213" y="3838157"/>
          <a:ext cx="3845449" cy="1588653"/>
        </p:xfrm>
        <a:graphic>
          <a:graphicData uri="http://schemas.openxmlformats.org/presentationml/2006/ole">
            <mc:AlternateContent xmlns:mc="http://schemas.openxmlformats.org/markup-compatibility/2006">
              <mc:Choice xmlns:v="urn:schemas-microsoft-com:vml" Requires="v">
                <p:oleObj spid="_x0000_s47151" name="KGPlot" r:id="rId5" imgW="5918040" imgH="2387520" progId="KGraph_Plot">
                  <p:embed/>
                </p:oleObj>
              </mc:Choice>
              <mc:Fallback>
                <p:oleObj name="KGPlot" r:id="rId5" imgW="5918040" imgH="2387520" progId="KGraph_Plot">
                  <p:embed/>
                  <p:pic>
                    <p:nvPicPr>
                      <p:cNvPr id="0" name=""/>
                      <p:cNvPicPr>
                        <a:picLocks noChangeArrowheads="1"/>
                      </p:cNvPicPr>
                      <p:nvPr/>
                    </p:nvPicPr>
                    <p:blipFill>
                      <a:blip r:embed="rId6"/>
                      <a:srcRect/>
                      <a:stretch>
                        <a:fillRect/>
                      </a:stretch>
                    </p:blipFill>
                    <p:spPr bwMode="auto">
                      <a:xfrm>
                        <a:off x="4821213" y="3838157"/>
                        <a:ext cx="3845449" cy="1588653"/>
                      </a:xfrm>
                      <a:prstGeom prst="rect">
                        <a:avLst/>
                      </a:prstGeom>
                      <a:solidFill>
                        <a:schemeClr val="tx1"/>
                      </a:solidFill>
                      <a:ln>
                        <a:noFill/>
                      </a:ln>
                      <a:extLst/>
                    </p:spPr>
                  </p:pic>
                </p:oleObj>
              </mc:Fallback>
            </mc:AlternateContent>
          </a:graphicData>
        </a:graphic>
      </p:graphicFrame>
      <p:graphicFrame>
        <p:nvGraphicFramePr>
          <p:cNvPr id="11298" name="Object 41"/>
          <p:cNvGraphicFramePr>
            <a:graphicFrameLocks/>
          </p:cNvGraphicFramePr>
          <p:nvPr>
            <p:extLst>
              <p:ext uri="{D42A27DB-BD31-4B8C-83A1-F6EECF244321}">
                <p14:modId xmlns:p14="http://schemas.microsoft.com/office/powerpoint/2010/main" val="3153313366"/>
              </p:ext>
            </p:extLst>
          </p:nvPr>
        </p:nvGraphicFramePr>
        <p:xfrm>
          <a:off x="4817740" y="1412776"/>
          <a:ext cx="3842458" cy="1133294"/>
        </p:xfrm>
        <a:graphic>
          <a:graphicData uri="http://schemas.openxmlformats.org/presentationml/2006/ole">
            <mc:AlternateContent xmlns:mc="http://schemas.openxmlformats.org/markup-compatibility/2006">
              <mc:Choice xmlns:v="urn:schemas-microsoft-com:vml" Requires="v">
                <p:oleObj spid="_x0000_s47152" name="KGPlot" r:id="rId7" imgW="5968800" imgH="1930320" progId="KGraph_Plot">
                  <p:embed/>
                </p:oleObj>
              </mc:Choice>
              <mc:Fallback>
                <p:oleObj name="KGPlot" r:id="rId7" imgW="5968800" imgH="1930320" progId="KGraph_Plot">
                  <p:embed/>
                  <p:pic>
                    <p:nvPicPr>
                      <p:cNvPr id="0" name=""/>
                      <p:cNvPicPr>
                        <a:picLocks noChangeArrowheads="1"/>
                      </p:cNvPicPr>
                      <p:nvPr/>
                    </p:nvPicPr>
                    <p:blipFill>
                      <a:blip r:embed="rId8"/>
                      <a:srcRect/>
                      <a:stretch>
                        <a:fillRect/>
                      </a:stretch>
                    </p:blipFill>
                    <p:spPr bwMode="auto">
                      <a:xfrm>
                        <a:off x="4817740" y="1412776"/>
                        <a:ext cx="3842458" cy="1133294"/>
                      </a:xfrm>
                      <a:prstGeom prst="rect">
                        <a:avLst/>
                      </a:prstGeom>
                      <a:solidFill>
                        <a:schemeClr val="tx1"/>
                      </a:solidFill>
                      <a:ln>
                        <a:noFill/>
                      </a:ln>
                      <a:extLst/>
                    </p:spPr>
                  </p:pic>
                </p:oleObj>
              </mc:Fallback>
            </mc:AlternateContent>
          </a:graphicData>
        </a:graphic>
      </p:graphicFrame>
      <p:graphicFrame>
        <p:nvGraphicFramePr>
          <p:cNvPr id="11299" name="Object 42"/>
          <p:cNvGraphicFramePr>
            <a:graphicFrameLocks/>
          </p:cNvGraphicFramePr>
          <p:nvPr>
            <p:extLst>
              <p:ext uri="{D42A27DB-BD31-4B8C-83A1-F6EECF244321}">
                <p14:modId xmlns:p14="http://schemas.microsoft.com/office/powerpoint/2010/main" val="1532958004"/>
              </p:ext>
            </p:extLst>
          </p:nvPr>
        </p:nvGraphicFramePr>
        <p:xfrm>
          <a:off x="4817740" y="2574073"/>
          <a:ext cx="3834979" cy="1223141"/>
        </p:xfrm>
        <a:graphic>
          <a:graphicData uri="http://schemas.openxmlformats.org/presentationml/2006/ole">
            <mc:AlternateContent xmlns:mc="http://schemas.openxmlformats.org/markup-compatibility/2006">
              <mc:Choice xmlns:v="urn:schemas-microsoft-com:vml" Requires="v">
                <p:oleObj spid="_x0000_s47153" name="KGPlot" r:id="rId9" imgW="6476760" imgH="2006640" progId="KGraph_Plot">
                  <p:embed/>
                </p:oleObj>
              </mc:Choice>
              <mc:Fallback>
                <p:oleObj name="KGPlot" r:id="rId9" imgW="6476760" imgH="2006640" progId="KGraph_Plot">
                  <p:embed/>
                  <p:pic>
                    <p:nvPicPr>
                      <p:cNvPr id="0" name=""/>
                      <p:cNvPicPr>
                        <a:picLocks noChangeArrowheads="1"/>
                      </p:cNvPicPr>
                      <p:nvPr/>
                    </p:nvPicPr>
                    <p:blipFill>
                      <a:blip r:embed="rId10"/>
                      <a:srcRect/>
                      <a:stretch>
                        <a:fillRect/>
                      </a:stretch>
                    </p:blipFill>
                    <p:spPr bwMode="auto">
                      <a:xfrm>
                        <a:off x="4817740" y="2574073"/>
                        <a:ext cx="3834979" cy="1223141"/>
                      </a:xfrm>
                      <a:prstGeom prst="rect">
                        <a:avLst/>
                      </a:prstGeom>
                      <a:solidFill>
                        <a:schemeClr val="tx1"/>
                      </a:solidFill>
                      <a:ln>
                        <a:noFill/>
                      </a:ln>
                      <a:extLst/>
                    </p:spPr>
                  </p:pic>
                </p:oleObj>
              </mc:Fallback>
            </mc:AlternateContent>
          </a:graphicData>
        </a:graphic>
      </p:graphicFrame>
      <p:sp>
        <p:nvSpPr>
          <p:cNvPr id="11280" name="Rectangle 43"/>
          <p:cNvSpPr>
            <a:spLocks noChangeArrowheads="1"/>
          </p:cNvSpPr>
          <p:nvPr/>
        </p:nvSpPr>
        <p:spPr bwMode="auto">
          <a:xfrm>
            <a:off x="6102330" y="2081656"/>
            <a:ext cx="879475" cy="274638"/>
          </a:xfrm>
          <a:prstGeom prst="rect">
            <a:avLst/>
          </a:prstGeom>
          <a:noFill/>
          <a:ln>
            <a:noFill/>
          </a:ln>
          <a:effectLst/>
          <a:extLst/>
        </p:spPr>
        <p:txBody>
          <a:bodyPr>
            <a:spAutoFit/>
          </a:bodyPr>
          <a:lstStyle/>
          <a:p>
            <a:r>
              <a:rPr lang="en-US" altLang="ja-JP" sz="1200" dirty="0">
                <a:solidFill>
                  <a:schemeClr val="bg1"/>
                </a:solidFill>
                <a:latin typeface="Arial" pitchFamily="34" charset="0"/>
                <a:ea typeface="ＭＳ 明朝" pitchFamily="17" charset="-128"/>
              </a:rPr>
              <a:t>scattering</a:t>
            </a:r>
            <a:endParaRPr lang="en-US" altLang="ja-JP" sz="1200" dirty="0">
              <a:solidFill>
                <a:schemeClr val="bg1"/>
              </a:solidFill>
              <a:latin typeface="Arial" pitchFamily="34" charset="0"/>
            </a:endParaRPr>
          </a:p>
        </p:txBody>
      </p:sp>
      <p:sp>
        <p:nvSpPr>
          <p:cNvPr id="11281" name="Rectangle 44"/>
          <p:cNvSpPr>
            <a:spLocks noChangeArrowheads="1"/>
          </p:cNvSpPr>
          <p:nvPr/>
        </p:nvSpPr>
        <p:spPr bwMode="auto">
          <a:xfrm>
            <a:off x="5796136" y="3353453"/>
            <a:ext cx="933450" cy="274637"/>
          </a:xfrm>
          <a:prstGeom prst="rect">
            <a:avLst/>
          </a:prstGeom>
          <a:noFill/>
          <a:ln>
            <a:noFill/>
          </a:ln>
          <a:effectLst/>
          <a:extLst/>
        </p:spPr>
        <p:txBody>
          <a:bodyPr>
            <a:spAutoFit/>
          </a:bodyPr>
          <a:lstStyle/>
          <a:p>
            <a:r>
              <a:rPr lang="en-US" altLang="ja-JP" sz="1200" dirty="0">
                <a:solidFill>
                  <a:schemeClr val="bg1"/>
                </a:solidFill>
                <a:latin typeface="Arial" pitchFamily="34" charset="0"/>
                <a:ea typeface="ＭＳ 明朝" pitchFamily="17" charset="-128"/>
              </a:rPr>
              <a:t>scattering</a:t>
            </a:r>
            <a:endParaRPr lang="en-US" altLang="ja-JP" sz="1200" dirty="0">
              <a:solidFill>
                <a:schemeClr val="bg1"/>
              </a:solidFill>
              <a:latin typeface="Arial" pitchFamily="34" charset="0"/>
            </a:endParaRPr>
          </a:p>
        </p:txBody>
      </p:sp>
      <p:sp>
        <p:nvSpPr>
          <p:cNvPr id="11282" name="Line 45"/>
          <p:cNvSpPr>
            <a:spLocks noChangeShapeType="1"/>
          </p:cNvSpPr>
          <p:nvPr/>
        </p:nvSpPr>
        <p:spPr bwMode="auto">
          <a:xfrm flipH="1">
            <a:off x="6365999" y="3382488"/>
            <a:ext cx="76200" cy="246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83" name="Rectangle 49"/>
          <p:cNvSpPr>
            <a:spLocks noChangeArrowheads="1"/>
          </p:cNvSpPr>
          <p:nvPr/>
        </p:nvSpPr>
        <p:spPr bwMode="auto">
          <a:xfrm>
            <a:off x="5142483" y="2648021"/>
            <a:ext cx="1424172" cy="276999"/>
          </a:xfrm>
          <a:prstGeom prst="rect">
            <a:avLst/>
          </a:prstGeom>
          <a:solidFill>
            <a:schemeClr val="accent6">
              <a:lumMod val="20000"/>
              <a:lumOff val="80000"/>
            </a:schemeClr>
          </a:solidFill>
          <a:ln w="38100" cmpd="dbl">
            <a:noFill/>
            <a:miter lim="800000"/>
            <a:headEnd/>
            <a:tailEnd/>
          </a:ln>
          <a:effectLst/>
          <a:extLst/>
        </p:spPr>
        <p:txBody>
          <a:bodyPr wrap="none">
            <a:spAutoFit/>
          </a:bodyPr>
          <a:lstStyle/>
          <a:p>
            <a:r>
              <a:rPr lang="en-US" altLang="ja-JP" sz="1200" b="1" dirty="0" smtClean="0">
                <a:solidFill>
                  <a:schemeClr val="bg1"/>
                </a:solidFill>
              </a:rPr>
              <a:t>Conjugated Chains</a:t>
            </a:r>
            <a:endParaRPr lang="ja-JP" altLang="en-US" sz="1200" b="1" dirty="0">
              <a:solidFill>
                <a:schemeClr val="bg1"/>
              </a:solidFill>
            </a:endParaRPr>
          </a:p>
        </p:txBody>
      </p:sp>
      <p:sp>
        <p:nvSpPr>
          <p:cNvPr id="11284" name="Rectangle 50"/>
          <p:cNvSpPr>
            <a:spLocks noChangeArrowheads="1"/>
          </p:cNvSpPr>
          <p:nvPr/>
        </p:nvSpPr>
        <p:spPr bwMode="auto">
          <a:xfrm>
            <a:off x="5151659" y="1470416"/>
            <a:ext cx="1331198" cy="276999"/>
          </a:xfrm>
          <a:prstGeom prst="rect">
            <a:avLst/>
          </a:prstGeom>
          <a:solidFill>
            <a:schemeClr val="accent6">
              <a:lumMod val="20000"/>
              <a:lumOff val="80000"/>
            </a:schemeClr>
          </a:solidFill>
          <a:ln w="38100" cmpd="dbl">
            <a:noFill/>
            <a:miter lim="800000"/>
            <a:headEnd/>
            <a:tailEnd/>
          </a:ln>
          <a:effectLst/>
          <a:extLst/>
        </p:spPr>
        <p:txBody>
          <a:bodyPr wrap="none">
            <a:spAutoFit/>
          </a:bodyPr>
          <a:lstStyle/>
          <a:p>
            <a:r>
              <a:rPr lang="en-US" altLang="ja-JP" sz="1200" b="1" dirty="0" smtClean="0">
                <a:solidFill>
                  <a:schemeClr val="bg1"/>
                </a:solidFill>
              </a:rPr>
              <a:t>Branching Chains</a:t>
            </a:r>
            <a:endParaRPr lang="ja-JP" altLang="en-US" sz="1200" b="1" dirty="0">
              <a:solidFill>
                <a:schemeClr val="bg1"/>
              </a:solidFill>
            </a:endParaRPr>
          </a:p>
        </p:txBody>
      </p:sp>
      <p:sp>
        <p:nvSpPr>
          <p:cNvPr id="11285" name="Rectangle 51"/>
          <p:cNvSpPr>
            <a:spLocks noChangeArrowheads="1"/>
          </p:cNvSpPr>
          <p:nvPr/>
        </p:nvSpPr>
        <p:spPr bwMode="auto">
          <a:xfrm>
            <a:off x="5120623" y="3895706"/>
            <a:ext cx="838371" cy="276999"/>
          </a:xfrm>
          <a:prstGeom prst="rect">
            <a:avLst/>
          </a:prstGeom>
          <a:solidFill>
            <a:schemeClr val="accent6">
              <a:lumMod val="20000"/>
              <a:lumOff val="80000"/>
            </a:schemeClr>
          </a:solidFill>
          <a:ln w="38100" cmpd="dbl">
            <a:noFill/>
            <a:miter lim="800000"/>
            <a:headEnd/>
            <a:tailEnd/>
          </a:ln>
          <a:effectLst/>
          <a:extLst/>
        </p:spPr>
        <p:txBody>
          <a:bodyPr wrap="none">
            <a:spAutoFit/>
          </a:bodyPr>
          <a:lstStyle/>
          <a:p>
            <a:r>
              <a:rPr lang="en-US" altLang="ja-JP" sz="1200" b="1" dirty="0" err="1" smtClean="0">
                <a:solidFill>
                  <a:schemeClr val="bg1"/>
                </a:solidFill>
              </a:rPr>
              <a:t>Porphyrin</a:t>
            </a:r>
            <a:endParaRPr lang="ja-JP" altLang="en-US" sz="1200" b="1" dirty="0">
              <a:solidFill>
                <a:schemeClr val="bg1"/>
              </a:solidFill>
            </a:endParaRPr>
          </a:p>
        </p:txBody>
      </p:sp>
      <p:sp>
        <p:nvSpPr>
          <p:cNvPr id="11286" name="Text Box 71"/>
          <p:cNvSpPr txBox="1">
            <a:spLocks noChangeArrowheads="1"/>
          </p:cNvSpPr>
          <p:nvPr/>
        </p:nvSpPr>
        <p:spPr bwMode="auto">
          <a:xfrm>
            <a:off x="989843" y="987677"/>
            <a:ext cx="7254565" cy="369332"/>
          </a:xfrm>
          <a:prstGeom prst="rect">
            <a:avLst/>
          </a:prstGeom>
          <a:noFill/>
          <a:ln>
            <a:noFill/>
          </a:ln>
          <a:effectLs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Highly efficient (~100%) </a:t>
            </a:r>
            <a:r>
              <a:rPr lang="en-US" altLang="ja-JP" sz="1800" b="1" i="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intramolecular</a:t>
            </a:r>
            <a:r>
              <a:rPr lang="en-US" altLang="ja-JP" sz="1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 singlet energy transfer</a:t>
            </a:r>
            <a:r>
              <a:rPr lang="en-US" altLang="ja-JP" sz="1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 </a:t>
            </a:r>
          </a:p>
        </p:txBody>
      </p:sp>
      <p:sp>
        <p:nvSpPr>
          <p:cNvPr id="11287" name="Rectangle 73"/>
          <p:cNvSpPr>
            <a:spLocks noChangeArrowheads="1"/>
          </p:cNvSpPr>
          <p:nvPr/>
        </p:nvSpPr>
        <p:spPr bwMode="auto">
          <a:xfrm>
            <a:off x="5173542" y="1772816"/>
            <a:ext cx="782587" cy="276999"/>
          </a:xfrm>
          <a:prstGeom prst="rect">
            <a:avLst/>
          </a:prstGeom>
          <a:solidFill>
            <a:schemeClr val="accent5">
              <a:lumMod val="20000"/>
              <a:lumOff val="80000"/>
            </a:schemeClr>
          </a:solidFill>
          <a:ln>
            <a:noFill/>
          </a:ln>
          <a:effectLst/>
          <a:extLst/>
        </p:spPr>
        <p:txBody>
          <a:bodyPr wrap="none">
            <a:spAutoFit/>
          </a:bodyPr>
          <a:lstStyle/>
          <a:p>
            <a:pPr>
              <a:spcBef>
                <a:spcPct val="20000"/>
              </a:spcBef>
            </a:pPr>
            <a:r>
              <a:rPr lang="en-US" altLang="ja-JP" sz="1200" i="1" dirty="0" err="1">
                <a:solidFill>
                  <a:schemeClr val="bg1"/>
                </a:solidFill>
                <a:latin typeface="Symbol" pitchFamily="18" charset="2"/>
                <a:ea typeface="ＭＳ 明朝" pitchFamily="17" charset="-128"/>
              </a:rPr>
              <a:t>F</a:t>
            </a:r>
            <a:r>
              <a:rPr lang="en-US" altLang="ja-JP" sz="1200" baseline="-30000" dirty="0" err="1">
                <a:solidFill>
                  <a:schemeClr val="bg1"/>
                </a:solidFill>
                <a:latin typeface="Arial" pitchFamily="34" charset="0"/>
                <a:cs typeface="Times New Roman" pitchFamily="18" charset="0"/>
              </a:rPr>
              <a:t>f</a:t>
            </a:r>
            <a:r>
              <a:rPr lang="ja-JP" altLang="en-US" sz="1200" dirty="0">
                <a:solidFill>
                  <a:schemeClr val="bg1"/>
                </a:solidFill>
                <a:latin typeface="Arial" pitchFamily="34" charset="0"/>
              </a:rPr>
              <a:t>＝</a:t>
            </a:r>
            <a:r>
              <a:rPr lang="en-US" altLang="ja-JP" sz="1200" dirty="0">
                <a:solidFill>
                  <a:schemeClr val="bg1"/>
                </a:solidFill>
                <a:latin typeface="Arial" pitchFamily="34" charset="0"/>
              </a:rPr>
              <a:t>0.05</a:t>
            </a:r>
          </a:p>
        </p:txBody>
      </p:sp>
      <p:sp>
        <p:nvSpPr>
          <p:cNvPr id="11288" name="Rectangle 74"/>
          <p:cNvSpPr>
            <a:spLocks noChangeArrowheads="1"/>
          </p:cNvSpPr>
          <p:nvPr/>
        </p:nvSpPr>
        <p:spPr bwMode="auto">
          <a:xfrm>
            <a:off x="5139597" y="2940147"/>
            <a:ext cx="782587" cy="276999"/>
          </a:xfrm>
          <a:prstGeom prst="rect">
            <a:avLst/>
          </a:prstGeom>
          <a:solidFill>
            <a:schemeClr val="accent5">
              <a:lumMod val="20000"/>
              <a:lumOff val="80000"/>
            </a:schemeClr>
          </a:solidFill>
          <a:ln>
            <a:noFill/>
          </a:ln>
          <a:effectLst/>
          <a:extLst/>
        </p:spPr>
        <p:txBody>
          <a:bodyPr wrap="none">
            <a:spAutoFit/>
          </a:bodyPr>
          <a:lstStyle/>
          <a:p>
            <a:pPr>
              <a:spcBef>
                <a:spcPct val="20000"/>
              </a:spcBef>
            </a:pPr>
            <a:r>
              <a:rPr lang="en-US" altLang="ja-JP" sz="1200" i="1" dirty="0" err="1">
                <a:solidFill>
                  <a:schemeClr val="bg1"/>
                </a:solidFill>
                <a:latin typeface="Symbol" pitchFamily="18" charset="2"/>
                <a:ea typeface="ＭＳ 明朝" pitchFamily="17" charset="-128"/>
              </a:rPr>
              <a:t>F</a:t>
            </a:r>
            <a:r>
              <a:rPr lang="en-US" altLang="ja-JP" sz="1200" baseline="-30000" dirty="0" err="1">
                <a:solidFill>
                  <a:schemeClr val="bg1"/>
                </a:solidFill>
                <a:latin typeface="Arial" pitchFamily="34" charset="0"/>
                <a:cs typeface="Times New Roman" pitchFamily="18" charset="0"/>
              </a:rPr>
              <a:t>f</a:t>
            </a:r>
            <a:r>
              <a:rPr lang="ja-JP" altLang="en-US" sz="1200" dirty="0">
                <a:solidFill>
                  <a:schemeClr val="bg1"/>
                </a:solidFill>
                <a:latin typeface="Arial" pitchFamily="34" charset="0"/>
              </a:rPr>
              <a:t>＝</a:t>
            </a:r>
            <a:r>
              <a:rPr lang="en-US" altLang="ja-JP" sz="1200" dirty="0">
                <a:solidFill>
                  <a:schemeClr val="bg1"/>
                </a:solidFill>
                <a:latin typeface="Arial" pitchFamily="34" charset="0"/>
              </a:rPr>
              <a:t>0.05</a:t>
            </a:r>
          </a:p>
        </p:txBody>
      </p:sp>
      <p:sp>
        <p:nvSpPr>
          <p:cNvPr id="11289" name="Rectangle 75"/>
          <p:cNvSpPr>
            <a:spLocks noChangeArrowheads="1"/>
          </p:cNvSpPr>
          <p:nvPr/>
        </p:nvSpPr>
        <p:spPr bwMode="auto">
          <a:xfrm>
            <a:off x="5142483" y="4203496"/>
            <a:ext cx="782587" cy="276999"/>
          </a:xfrm>
          <a:prstGeom prst="rect">
            <a:avLst/>
          </a:prstGeom>
          <a:solidFill>
            <a:schemeClr val="accent5">
              <a:lumMod val="20000"/>
              <a:lumOff val="80000"/>
            </a:schemeClr>
          </a:solidFill>
          <a:ln>
            <a:noFill/>
          </a:ln>
          <a:effectLst/>
          <a:extLst/>
        </p:spPr>
        <p:txBody>
          <a:bodyPr wrap="none">
            <a:spAutoFit/>
          </a:bodyPr>
          <a:lstStyle/>
          <a:p>
            <a:pPr>
              <a:spcBef>
                <a:spcPct val="20000"/>
              </a:spcBef>
            </a:pPr>
            <a:r>
              <a:rPr lang="en-US" altLang="ja-JP" sz="1200" i="1" dirty="0" err="1">
                <a:solidFill>
                  <a:schemeClr val="bg1"/>
                </a:solidFill>
                <a:latin typeface="Symbol" pitchFamily="18" charset="2"/>
                <a:ea typeface="ＭＳ 明朝" pitchFamily="17" charset="-128"/>
              </a:rPr>
              <a:t>F</a:t>
            </a:r>
            <a:r>
              <a:rPr lang="en-US" altLang="ja-JP" sz="1200" baseline="-30000" dirty="0" err="1">
                <a:solidFill>
                  <a:schemeClr val="bg1"/>
                </a:solidFill>
                <a:latin typeface="Arial" pitchFamily="34" charset="0"/>
                <a:cs typeface="Times New Roman" pitchFamily="18" charset="0"/>
              </a:rPr>
              <a:t>f</a:t>
            </a:r>
            <a:r>
              <a:rPr lang="ja-JP" altLang="en-US" sz="1200" dirty="0">
                <a:solidFill>
                  <a:schemeClr val="bg1"/>
                </a:solidFill>
                <a:latin typeface="Arial" pitchFamily="34" charset="0"/>
              </a:rPr>
              <a:t>＝</a:t>
            </a:r>
            <a:r>
              <a:rPr lang="en-US" altLang="ja-JP" sz="1200" dirty="0">
                <a:solidFill>
                  <a:schemeClr val="bg1"/>
                </a:solidFill>
                <a:latin typeface="Arial" pitchFamily="34" charset="0"/>
              </a:rPr>
              <a:t>0.05</a:t>
            </a:r>
          </a:p>
        </p:txBody>
      </p:sp>
      <p:sp>
        <p:nvSpPr>
          <p:cNvPr id="11290" name="Line 76"/>
          <p:cNvSpPr>
            <a:spLocks noChangeShapeType="1"/>
          </p:cNvSpPr>
          <p:nvPr/>
        </p:nvSpPr>
        <p:spPr bwMode="auto">
          <a:xfrm>
            <a:off x="6935688" y="2246875"/>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36" name="Text Box 48"/>
          <p:cNvSpPr txBox="1">
            <a:spLocks noChangeArrowheads="1"/>
          </p:cNvSpPr>
          <p:nvPr/>
        </p:nvSpPr>
        <p:spPr bwMode="auto">
          <a:xfrm>
            <a:off x="4758680" y="1508164"/>
            <a:ext cx="533400" cy="2762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1200" dirty="0">
                <a:latin typeface="Arial" pitchFamily="34" charset="0"/>
              </a:rPr>
              <a:t>(</a:t>
            </a:r>
            <a:r>
              <a:rPr lang="en-US" altLang="ja-JP" sz="1200" dirty="0">
                <a:latin typeface="Arial" pitchFamily="34" charset="0"/>
              </a:rPr>
              <a:t>a)</a:t>
            </a:r>
          </a:p>
        </p:txBody>
      </p:sp>
      <p:sp>
        <p:nvSpPr>
          <p:cNvPr id="12337" name="Text Box 49"/>
          <p:cNvSpPr txBox="1">
            <a:spLocks noChangeArrowheads="1"/>
          </p:cNvSpPr>
          <p:nvPr/>
        </p:nvSpPr>
        <p:spPr bwMode="auto">
          <a:xfrm>
            <a:off x="4762500" y="2569815"/>
            <a:ext cx="533400" cy="2762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1200" dirty="0">
                <a:latin typeface="Arial" pitchFamily="34" charset="0"/>
              </a:rPr>
              <a:t>(</a:t>
            </a:r>
            <a:r>
              <a:rPr lang="en-US" altLang="ja-JP" sz="1200" dirty="0">
                <a:latin typeface="Arial" pitchFamily="34" charset="0"/>
              </a:rPr>
              <a:t>b)</a:t>
            </a:r>
          </a:p>
        </p:txBody>
      </p:sp>
      <p:sp>
        <p:nvSpPr>
          <p:cNvPr id="12338" name="Text Box 50"/>
          <p:cNvSpPr txBox="1">
            <a:spLocks noChangeArrowheads="1"/>
          </p:cNvSpPr>
          <p:nvPr/>
        </p:nvSpPr>
        <p:spPr bwMode="auto">
          <a:xfrm>
            <a:off x="4762500" y="3710136"/>
            <a:ext cx="533400" cy="2762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1200" dirty="0">
                <a:latin typeface="Arial" pitchFamily="34" charset="0"/>
              </a:rPr>
              <a:t>(</a:t>
            </a:r>
            <a:r>
              <a:rPr lang="en-US" altLang="ja-JP" sz="1200" dirty="0">
                <a:latin typeface="Arial" pitchFamily="34" charset="0"/>
              </a:rPr>
              <a:t>c)</a:t>
            </a:r>
          </a:p>
        </p:txBody>
      </p:sp>
      <p:sp>
        <p:nvSpPr>
          <p:cNvPr id="10255" name="Rectangle 15"/>
          <p:cNvSpPr>
            <a:spLocks noChangeArrowheads="1"/>
          </p:cNvSpPr>
          <p:nvPr/>
        </p:nvSpPr>
        <p:spPr bwMode="auto">
          <a:xfrm>
            <a:off x="4019228" y="6552503"/>
            <a:ext cx="5045677" cy="276999"/>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en-US" altLang="ja-JP" sz="1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Kozaki</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M.; Akita, K.; Okada, K. </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Org. </a:t>
            </a:r>
            <a:r>
              <a:rPr lang="en-US" altLang="ja-JP" sz="1200" b="1" i="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Lett</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2007, </a:t>
            </a:r>
            <a:r>
              <a:rPr lang="en-US" altLang="ja-JP" sz="1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9</a:t>
            </a:r>
            <a:r>
              <a:rPr lang="en-US" altLang="ja-JP"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1509-1512. </a:t>
            </a:r>
          </a:p>
        </p:txBody>
      </p:sp>
      <p:sp>
        <p:nvSpPr>
          <p:cNvPr id="49" name="Text Box 21"/>
          <p:cNvSpPr txBox="1">
            <a:spLocks noChangeArrowheads="1"/>
          </p:cNvSpPr>
          <p:nvPr/>
        </p:nvSpPr>
        <p:spPr bwMode="auto">
          <a:xfrm>
            <a:off x="323528" y="116632"/>
            <a:ext cx="8399732" cy="523220"/>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defRPr/>
            </a:pPr>
            <a:r>
              <a:rPr lang="en-US" altLang="ja-JP" sz="2800" b="1" dirty="0">
                <a:ln/>
                <a:solidFill>
                  <a:schemeClr val="accent3"/>
                </a:solidFill>
                <a:latin typeface="Arial" pitchFamily="34" charset="0"/>
                <a:ea typeface="ＭＳ ゴシック" pitchFamily="49" charset="-128"/>
                <a:cs typeface="Arial" pitchFamily="34" charset="0"/>
              </a:rPr>
              <a:t>Light </a:t>
            </a:r>
            <a:r>
              <a:rPr lang="en-US" altLang="ja-JP" sz="2800" b="1" dirty="0" smtClean="0">
                <a:ln/>
                <a:solidFill>
                  <a:schemeClr val="accent3"/>
                </a:solidFill>
                <a:latin typeface="Arial" pitchFamily="34" charset="0"/>
                <a:ea typeface="ＭＳ ゴシック" pitchFamily="49" charset="-128"/>
                <a:cs typeface="Arial" pitchFamily="34" charset="0"/>
              </a:rPr>
              <a:t>Harvesting </a:t>
            </a:r>
            <a:r>
              <a:rPr lang="en-US" altLang="ja-JP" sz="2800" b="1" dirty="0">
                <a:ln/>
                <a:solidFill>
                  <a:schemeClr val="accent3"/>
                </a:solidFill>
                <a:latin typeface="Arial" pitchFamily="34" charset="0"/>
                <a:ea typeface="ＭＳ ゴシック" pitchFamily="49" charset="-128"/>
                <a:cs typeface="Arial" pitchFamily="34" charset="0"/>
              </a:rPr>
              <a:t>P</a:t>
            </a:r>
            <a:r>
              <a:rPr lang="en-US" altLang="ja-JP" sz="2800" b="1" dirty="0" smtClean="0">
                <a:ln/>
                <a:solidFill>
                  <a:schemeClr val="accent3"/>
                </a:solidFill>
                <a:latin typeface="Arial" pitchFamily="34" charset="0"/>
                <a:ea typeface="ＭＳ ゴシック" pitchFamily="49" charset="-128"/>
                <a:cs typeface="Arial" pitchFamily="34" charset="0"/>
              </a:rPr>
              <a:t>roperties </a:t>
            </a:r>
            <a:r>
              <a:rPr lang="en-US" altLang="ja-JP" sz="2800" b="1" dirty="0">
                <a:ln/>
                <a:solidFill>
                  <a:schemeClr val="accent3"/>
                </a:solidFill>
                <a:latin typeface="Arial" pitchFamily="34" charset="0"/>
                <a:ea typeface="ＭＳ ゴシック" pitchFamily="49" charset="-128"/>
                <a:cs typeface="Arial" pitchFamily="34" charset="0"/>
              </a:rPr>
              <a:t>of the </a:t>
            </a:r>
            <a:r>
              <a:rPr lang="en-US" altLang="ja-JP" sz="2800" b="1" dirty="0" err="1">
                <a:ln/>
                <a:solidFill>
                  <a:schemeClr val="accent3"/>
                </a:solidFill>
                <a:latin typeface="Arial" pitchFamily="34" charset="0"/>
                <a:ea typeface="ＭＳ ゴシック" pitchFamily="49" charset="-128"/>
                <a:cs typeface="Arial" pitchFamily="34" charset="0"/>
              </a:rPr>
              <a:t>D</a:t>
            </a:r>
            <a:r>
              <a:rPr lang="en-US" altLang="ja-JP" sz="2800" b="1" dirty="0" err="1" smtClean="0">
                <a:ln/>
                <a:solidFill>
                  <a:schemeClr val="accent3"/>
                </a:solidFill>
                <a:latin typeface="Arial" pitchFamily="34" charset="0"/>
                <a:ea typeface="ＭＳ ゴシック" pitchFamily="49" charset="-128"/>
                <a:cs typeface="Arial" pitchFamily="34" charset="0"/>
              </a:rPr>
              <a:t>endrimer</a:t>
            </a:r>
            <a:endParaRPr lang="en-US" altLang="ja-JP" sz="2800" b="1" dirty="0">
              <a:ln/>
              <a:solidFill>
                <a:schemeClr val="accent3"/>
              </a:solidFill>
              <a:latin typeface="Arial" pitchFamily="34" charset="0"/>
              <a:ea typeface="ＭＳ ゴシック" pitchFamily="49" charset="-128"/>
              <a:cs typeface="Arial" pitchFamily="34" charset="0"/>
            </a:endParaRPr>
          </a:p>
        </p:txBody>
      </p:sp>
      <p:sp>
        <p:nvSpPr>
          <p:cNvPr id="2" name="正方形/長方形 1"/>
          <p:cNvSpPr/>
          <p:nvPr/>
        </p:nvSpPr>
        <p:spPr>
          <a:xfrm>
            <a:off x="855771" y="1508164"/>
            <a:ext cx="1632178" cy="276999"/>
          </a:xfrm>
          <a:prstGeom prst="rect">
            <a:avLst/>
          </a:prstGeom>
          <a:solidFill>
            <a:schemeClr val="tx1"/>
          </a:solidFill>
          <a:ln w="19050">
            <a:solidFill>
              <a:schemeClr val="bg2">
                <a:lumMod val="50000"/>
              </a:schemeClr>
            </a:solidFill>
          </a:ln>
        </p:spPr>
        <p:txBody>
          <a:bodyPr wrap="none">
            <a:spAutoFit/>
          </a:bodyPr>
          <a:lstStyle/>
          <a:p>
            <a:pPr lvl="0" algn="ctr"/>
            <a:r>
              <a:rPr lang="en-US" altLang="ja-JP" sz="1200" b="1" dirty="0">
                <a:solidFill>
                  <a:prstClr val="black"/>
                </a:solidFill>
                <a:latin typeface="Arial" pitchFamily="34" charset="0"/>
                <a:cs typeface="Arial" pitchFamily="34" charset="0"/>
              </a:rPr>
              <a:t>Conjugated Chains </a:t>
            </a:r>
            <a:endParaRPr lang="ja-JP" altLang="en-US" sz="1200" b="1" dirty="0">
              <a:solidFill>
                <a:prstClr val="black"/>
              </a:solidFill>
              <a:latin typeface="Arial" pitchFamily="34" charset="0"/>
              <a:cs typeface="Arial" pitchFamily="34" charset="0"/>
            </a:endParaRPr>
          </a:p>
        </p:txBody>
      </p:sp>
      <p:sp>
        <p:nvSpPr>
          <p:cNvPr id="3" name="正方形/長方形 2"/>
          <p:cNvSpPr/>
          <p:nvPr/>
        </p:nvSpPr>
        <p:spPr>
          <a:xfrm>
            <a:off x="2579777" y="1784093"/>
            <a:ext cx="1502334" cy="276999"/>
          </a:xfrm>
          <a:prstGeom prst="rect">
            <a:avLst/>
          </a:prstGeom>
          <a:solidFill>
            <a:schemeClr val="tx1"/>
          </a:solidFill>
          <a:ln w="19050">
            <a:solidFill>
              <a:schemeClr val="bg2">
                <a:lumMod val="50000"/>
              </a:schemeClr>
            </a:solidFill>
          </a:ln>
        </p:spPr>
        <p:txBody>
          <a:bodyPr wrap="none">
            <a:spAutoFit/>
          </a:bodyPr>
          <a:lstStyle/>
          <a:p>
            <a:pPr lvl="0" algn="ctr"/>
            <a:r>
              <a:rPr lang="en-US" altLang="ja-JP" sz="1200" b="1" dirty="0">
                <a:solidFill>
                  <a:prstClr val="black"/>
                </a:solidFill>
                <a:latin typeface="Arial" pitchFamily="34" charset="0"/>
                <a:cs typeface="Arial" pitchFamily="34" charset="0"/>
              </a:rPr>
              <a:t>Branching Chains</a:t>
            </a:r>
            <a:endParaRPr lang="ja-JP" altLang="en-US" sz="1200" b="1" dirty="0">
              <a:solidFill>
                <a:prstClr val="black"/>
              </a:solidFill>
              <a:latin typeface="Arial" pitchFamily="34" charset="0"/>
              <a:cs typeface="Arial" pitchFamily="34" charset="0"/>
            </a:endParaRPr>
          </a:p>
        </p:txBody>
      </p:sp>
      <p:sp>
        <p:nvSpPr>
          <p:cNvPr id="4" name="正方形/長方形 3"/>
          <p:cNvSpPr/>
          <p:nvPr/>
        </p:nvSpPr>
        <p:spPr>
          <a:xfrm>
            <a:off x="3344254" y="2247255"/>
            <a:ext cx="1091966" cy="461665"/>
          </a:xfrm>
          <a:prstGeom prst="rect">
            <a:avLst/>
          </a:prstGeom>
          <a:solidFill>
            <a:schemeClr val="tx1"/>
          </a:solidFill>
          <a:ln w="19050">
            <a:solidFill>
              <a:schemeClr val="bg2">
                <a:lumMod val="50000"/>
              </a:schemeClr>
            </a:solidFill>
          </a:ln>
        </p:spPr>
        <p:txBody>
          <a:bodyPr wrap="none">
            <a:spAutoFit/>
          </a:bodyPr>
          <a:lstStyle/>
          <a:p>
            <a:pPr lvl="0" algn="ctr"/>
            <a:r>
              <a:rPr lang="en-US" altLang="ja-JP" sz="1200" b="1" dirty="0" err="1">
                <a:solidFill>
                  <a:prstClr val="black"/>
                </a:solidFill>
                <a:latin typeface="Arial" pitchFamily="34" charset="0"/>
                <a:cs typeface="Arial" pitchFamily="34" charset="0"/>
              </a:rPr>
              <a:t>Porphyrin</a:t>
            </a:r>
            <a:r>
              <a:rPr lang="en-US" altLang="ja-JP" sz="1200" b="1" dirty="0">
                <a:solidFill>
                  <a:prstClr val="black"/>
                </a:solidFill>
                <a:latin typeface="Arial" pitchFamily="34" charset="0"/>
                <a:cs typeface="Arial" pitchFamily="34" charset="0"/>
              </a:rPr>
              <a:t> </a:t>
            </a:r>
            <a:endParaRPr lang="en-US" altLang="ja-JP" sz="1200" b="1" dirty="0" smtClean="0">
              <a:solidFill>
                <a:prstClr val="black"/>
              </a:solidFill>
              <a:latin typeface="Arial" pitchFamily="34" charset="0"/>
              <a:cs typeface="Arial" pitchFamily="34" charset="0"/>
            </a:endParaRPr>
          </a:p>
          <a:p>
            <a:pPr lvl="0" algn="ctr"/>
            <a:r>
              <a:rPr lang="en-US" altLang="ja-JP" sz="1200" b="1" dirty="0" smtClean="0">
                <a:solidFill>
                  <a:prstClr val="black"/>
                </a:solidFill>
                <a:latin typeface="Arial" pitchFamily="34" charset="0"/>
                <a:cs typeface="Arial" pitchFamily="34" charset="0"/>
              </a:rPr>
              <a:t>(</a:t>
            </a:r>
            <a:r>
              <a:rPr lang="en-US" altLang="ja-JP" sz="1200" b="1" dirty="0" err="1">
                <a:solidFill>
                  <a:prstClr val="black"/>
                </a:solidFill>
                <a:latin typeface="Arial" pitchFamily="34" charset="0"/>
                <a:cs typeface="Arial" pitchFamily="34" charset="0"/>
              </a:rPr>
              <a:t>Soret</a:t>
            </a:r>
            <a:r>
              <a:rPr lang="en-US" altLang="ja-JP" sz="1200" b="1" dirty="0">
                <a:solidFill>
                  <a:prstClr val="black"/>
                </a:solidFill>
                <a:latin typeface="Arial" pitchFamily="34" charset="0"/>
                <a:cs typeface="Arial" pitchFamily="34" charset="0"/>
              </a:rPr>
              <a:t> band)</a:t>
            </a:r>
            <a:endParaRPr lang="ja-JP" altLang="en-US" sz="1200" b="1" dirty="0">
              <a:solidFill>
                <a:prstClr val="black"/>
              </a:solidFill>
              <a:latin typeface="Arial" pitchFamily="34" charset="0"/>
              <a:cs typeface="Arial" pitchFamily="34" charset="0"/>
            </a:endParaRPr>
          </a:p>
        </p:txBody>
      </p:sp>
      <p:cxnSp>
        <p:nvCxnSpPr>
          <p:cNvPr id="6" name="直線矢印コネクタ 5"/>
          <p:cNvCxnSpPr/>
          <p:nvPr/>
        </p:nvCxnSpPr>
        <p:spPr>
          <a:xfrm flipH="1">
            <a:off x="1115616" y="1794472"/>
            <a:ext cx="216024" cy="1713949"/>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752600" y="2061092"/>
            <a:ext cx="947192" cy="1565886"/>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2367934" y="2707927"/>
            <a:ext cx="1123946" cy="789208"/>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009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7864" y="4195180"/>
            <a:ext cx="2016224" cy="189811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
                <a:rot lat="0" lon="0" rev="10800000"/>
              </a:lightRig>
            </a:scene3d>
            <a:sp3d>
              <a:bevelT w="27940" h="12700"/>
              <a:contourClr>
                <a:srgbClr val="DDDDDD"/>
              </a:contourClr>
            </a:sp3d>
          </a:bodyPr>
          <a:lstStyle/>
          <a:p>
            <a:pPr algn="ctr"/>
            <a:endParaRPr kumimoji="1" lang="ja-JP" altLang="en-US" b="1" spc="150">
              <a:ln w="11430"/>
              <a:solidFill>
                <a:srgbClr val="F8F8F8"/>
              </a:solidFill>
              <a:effectLst>
                <a:outerShdw blurRad="25400" algn="tl" rotWithShape="0">
                  <a:srgbClr val="000000">
                    <a:alpha val="43000"/>
                  </a:srgbClr>
                </a:outerShdw>
              </a:effectLst>
            </a:endParaRPr>
          </a:p>
        </p:txBody>
      </p:sp>
      <p:sp>
        <p:nvSpPr>
          <p:cNvPr id="30722" name="Text Box 2"/>
          <p:cNvSpPr txBox="1">
            <a:spLocks noChangeAspect="1" noChangeArrowheads="1"/>
          </p:cNvSpPr>
          <p:nvPr/>
        </p:nvSpPr>
        <p:spPr bwMode="auto">
          <a:xfrm>
            <a:off x="6826957" y="4157480"/>
            <a:ext cx="1705483" cy="923330"/>
          </a:xfrm>
          <a:prstGeom prst="rect">
            <a:avLst/>
          </a:prstGeom>
          <a:noFill/>
          <a:ln w="19050">
            <a:noFill/>
            <a:miter lim="800000"/>
            <a:headEnd/>
            <a:tailEnd/>
          </a:ln>
          <a:effectLst>
            <a:outerShdw blurRad="50800" dist="38100" dir="18900000" algn="bl" rotWithShape="0">
              <a:prstClr val="black">
                <a:alpha val="40000"/>
              </a:prstClr>
            </a:outerShdw>
          </a:effectLst>
          <a:extLst/>
        </p:spPr>
        <p:txBody>
          <a:bodyPr wrap="square">
            <a:spAutoFit/>
          </a:bodyPr>
          <a:lstStyle/>
          <a:p>
            <a:pPr algn="l">
              <a:spcBef>
                <a:spcPct val="50000"/>
              </a:spcBef>
            </a:pPr>
            <a:r>
              <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Molecular </a:t>
            </a:r>
            <a:r>
              <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Devices </a:t>
            </a:r>
            <a:r>
              <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and </a:t>
            </a:r>
            <a:r>
              <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rPr>
              <a:t>Machines </a:t>
            </a:r>
            <a:endPar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ndParaRPr>
          </a:p>
        </p:txBody>
      </p:sp>
      <p:graphicFrame>
        <p:nvGraphicFramePr>
          <p:cNvPr id="30724" name="Object 4"/>
          <p:cNvGraphicFramePr>
            <a:graphicFrameLocks noChangeAspect="1"/>
          </p:cNvGraphicFramePr>
          <p:nvPr>
            <p:extLst>
              <p:ext uri="{D42A27DB-BD31-4B8C-83A1-F6EECF244321}">
                <p14:modId xmlns:p14="http://schemas.microsoft.com/office/powerpoint/2010/main" val="4217974192"/>
              </p:ext>
            </p:extLst>
          </p:nvPr>
        </p:nvGraphicFramePr>
        <p:xfrm>
          <a:off x="3488308" y="4306267"/>
          <a:ext cx="1731764" cy="1635734"/>
        </p:xfrm>
        <a:graphic>
          <a:graphicData uri="http://schemas.openxmlformats.org/presentationml/2006/ole">
            <mc:AlternateContent xmlns:mc="http://schemas.openxmlformats.org/markup-compatibility/2006">
              <mc:Choice xmlns:v="urn:schemas-microsoft-com:vml" Requires="v">
                <p:oleObj spid="_x0000_s2275" name="CS ChemDraw Drawing" r:id="rId3" imgW="7548055" imgH="7128810" progId="ChemDraw.Document.6.0">
                  <p:embed/>
                </p:oleObj>
              </mc:Choice>
              <mc:Fallback>
                <p:oleObj name="CS ChemDraw Drawing" r:id="rId3" imgW="7548055" imgH="7128810" progId="ChemDraw.Document.6.0">
                  <p:embed/>
                  <p:pic>
                    <p:nvPicPr>
                      <p:cNvPr id="0" name=""/>
                      <p:cNvPicPr>
                        <a:picLocks noChangeAspect="1" noChangeArrowheads="1"/>
                      </p:cNvPicPr>
                      <p:nvPr/>
                    </p:nvPicPr>
                    <p:blipFill>
                      <a:blip r:embed="rId4"/>
                      <a:srcRect/>
                      <a:stretch>
                        <a:fillRect/>
                      </a:stretch>
                    </p:blipFill>
                    <p:spPr bwMode="auto">
                      <a:xfrm>
                        <a:off x="3488308" y="4306267"/>
                        <a:ext cx="1731764" cy="1635734"/>
                      </a:xfrm>
                      <a:prstGeom prst="rect">
                        <a:avLst/>
                      </a:prstGeom>
                      <a:noFill/>
                      <a:ln>
                        <a:noFill/>
                      </a:ln>
                      <a:effectLst/>
                    </p:spPr>
                  </p:pic>
                </p:oleObj>
              </mc:Fallback>
            </mc:AlternateContent>
          </a:graphicData>
        </a:graphic>
      </p:graphicFrame>
      <p:graphicFrame>
        <p:nvGraphicFramePr>
          <p:cNvPr id="30726" name="Object 6"/>
          <p:cNvGraphicFramePr>
            <a:graphicFrameLocks noChangeAspect="1"/>
          </p:cNvGraphicFramePr>
          <p:nvPr>
            <p:extLst>
              <p:ext uri="{D42A27DB-BD31-4B8C-83A1-F6EECF244321}">
                <p14:modId xmlns:p14="http://schemas.microsoft.com/office/powerpoint/2010/main" val="727873244"/>
              </p:ext>
            </p:extLst>
          </p:nvPr>
        </p:nvGraphicFramePr>
        <p:xfrm>
          <a:off x="251520" y="1593228"/>
          <a:ext cx="1252860" cy="1236266"/>
        </p:xfrm>
        <a:graphic>
          <a:graphicData uri="http://schemas.openxmlformats.org/presentationml/2006/ole">
            <mc:AlternateContent xmlns:mc="http://schemas.openxmlformats.org/markup-compatibility/2006">
              <mc:Choice xmlns:v="urn:schemas-microsoft-com:vml" Requires="v">
                <p:oleObj spid="_x0000_s2276" name="CS ChemDraw Drawing" r:id="rId5" imgW="1622689" imgH="1605960" progId="ChemDraw.Document.6.0">
                  <p:embed/>
                </p:oleObj>
              </mc:Choice>
              <mc:Fallback>
                <p:oleObj name="CS ChemDraw Drawing" r:id="rId5" imgW="1622689" imgH="1605960" progId="ChemDraw.Document.6.0">
                  <p:embed/>
                  <p:pic>
                    <p:nvPicPr>
                      <p:cNvPr id="0" name=""/>
                      <p:cNvPicPr>
                        <a:picLocks noChangeAspect="1" noChangeArrowheads="1"/>
                      </p:cNvPicPr>
                      <p:nvPr/>
                    </p:nvPicPr>
                    <p:blipFill>
                      <a:blip r:embed="rId6"/>
                      <a:srcRect/>
                      <a:stretch>
                        <a:fillRect/>
                      </a:stretch>
                    </p:blipFill>
                    <p:spPr bwMode="auto">
                      <a:xfrm>
                        <a:off x="251520" y="1593228"/>
                        <a:ext cx="1252860" cy="1236266"/>
                      </a:xfrm>
                      <a:prstGeom prst="rect">
                        <a:avLst/>
                      </a:prstGeom>
                      <a:solidFill>
                        <a:srgbClr val="FFCC99"/>
                      </a:solidFill>
                      <a:ln>
                        <a:noFill/>
                      </a:ln>
                      <a:effectLst>
                        <a:outerShdw dist="107763" dir="2700000" algn="ctr" rotWithShape="0">
                          <a:srgbClr val="808080"/>
                        </a:outerShdw>
                      </a:effectLst>
                      <a:extLst/>
                    </p:spPr>
                  </p:pic>
                </p:oleObj>
              </mc:Fallback>
            </mc:AlternateContent>
          </a:graphicData>
        </a:graphic>
      </p:graphicFrame>
      <p:graphicFrame>
        <p:nvGraphicFramePr>
          <p:cNvPr id="30727" name="Object 7"/>
          <p:cNvGraphicFramePr>
            <a:graphicFrameLocks noChangeAspect="1"/>
          </p:cNvGraphicFramePr>
          <p:nvPr>
            <p:extLst>
              <p:ext uri="{D42A27DB-BD31-4B8C-83A1-F6EECF244321}">
                <p14:modId xmlns:p14="http://schemas.microsoft.com/office/powerpoint/2010/main" val="1954220568"/>
              </p:ext>
            </p:extLst>
          </p:nvPr>
        </p:nvGraphicFramePr>
        <p:xfrm>
          <a:off x="179512" y="2889146"/>
          <a:ext cx="1309687" cy="1309688"/>
        </p:xfrm>
        <a:graphic>
          <a:graphicData uri="http://schemas.openxmlformats.org/presentationml/2006/ole">
            <mc:AlternateContent xmlns:mc="http://schemas.openxmlformats.org/markup-compatibility/2006">
              <mc:Choice xmlns:v="urn:schemas-microsoft-com:vml" Requires="v">
                <p:oleObj spid="_x0000_s2277" name="CS ChemDraw Drawing" r:id="rId7" imgW="1698866" imgH="1697490" progId="ChemDraw.Document.6.0">
                  <p:embed/>
                </p:oleObj>
              </mc:Choice>
              <mc:Fallback>
                <p:oleObj name="CS ChemDraw Drawing" r:id="rId7" imgW="1698866" imgH="1697490" progId="ChemDraw.Document.6.0">
                  <p:embed/>
                  <p:pic>
                    <p:nvPicPr>
                      <p:cNvPr id="0" name=""/>
                      <p:cNvPicPr>
                        <a:picLocks noChangeAspect="1" noChangeArrowheads="1"/>
                      </p:cNvPicPr>
                      <p:nvPr/>
                    </p:nvPicPr>
                    <p:blipFill>
                      <a:blip r:embed="rId8"/>
                      <a:srcRect/>
                      <a:stretch>
                        <a:fillRect/>
                      </a:stretch>
                    </p:blipFill>
                    <p:spPr bwMode="auto">
                      <a:xfrm>
                        <a:off x="179512" y="2889146"/>
                        <a:ext cx="1309687" cy="1309688"/>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8" name="Object 8"/>
          <p:cNvGraphicFramePr>
            <a:graphicFrameLocks noChangeAspect="1"/>
          </p:cNvGraphicFramePr>
          <p:nvPr>
            <p:extLst>
              <p:ext uri="{D42A27DB-BD31-4B8C-83A1-F6EECF244321}">
                <p14:modId xmlns:p14="http://schemas.microsoft.com/office/powerpoint/2010/main" val="3025551099"/>
              </p:ext>
            </p:extLst>
          </p:nvPr>
        </p:nvGraphicFramePr>
        <p:xfrm>
          <a:off x="1043608" y="4000756"/>
          <a:ext cx="939800" cy="1079500"/>
        </p:xfrm>
        <a:graphic>
          <a:graphicData uri="http://schemas.openxmlformats.org/presentationml/2006/ole">
            <mc:AlternateContent xmlns:mc="http://schemas.openxmlformats.org/markup-compatibility/2006">
              <mc:Choice xmlns:v="urn:schemas-microsoft-com:vml" Requires="v">
                <p:oleObj spid="_x0000_s2278" name="CS ChemDraw Drawing" r:id="rId9" imgW="997601" imgH="1147230" progId="ChemDraw.Document.6.0">
                  <p:embed/>
                </p:oleObj>
              </mc:Choice>
              <mc:Fallback>
                <p:oleObj name="CS ChemDraw Drawing" r:id="rId9" imgW="997601" imgH="1147230" progId="ChemDraw.Document.6.0">
                  <p:embed/>
                  <p:pic>
                    <p:nvPicPr>
                      <p:cNvPr id="0" name=""/>
                      <p:cNvPicPr>
                        <a:picLocks noChangeAspect="1" noChangeArrowheads="1"/>
                      </p:cNvPicPr>
                      <p:nvPr/>
                    </p:nvPicPr>
                    <p:blipFill>
                      <a:blip r:embed="rId10"/>
                      <a:srcRect/>
                      <a:stretch>
                        <a:fillRect/>
                      </a:stretch>
                    </p:blipFill>
                    <p:spPr bwMode="auto">
                      <a:xfrm>
                        <a:off x="1043608" y="4000756"/>
                        <a:ext cx="939800" cy="1079500"/>
                      </a:xfrm>
                      <a:prstGeom prst="rect">
                        <a:avLst/>
                      </a:prstGeom>
                      <a:solidFill>
                        <a:srgbClr val="FFFF99"/>
                      </a:soli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9" name="AutoShape 9"/>
          <p:cNvSpPr>
            <a:spLocks noChangeAspect="1" noChangeArrowheads="1"/>
          </p:cNvSpPr>
          <p:nvPr/>
        </p:nvSpPr>
        <p:spPr bwMode="auto">
          <a:xfrm>
            <a:off x="1774304" y="3130142"/>
            <a:ext cx="1921396" cy="536202"/>
          </a:xfrm>
          <a:prstGeom prst="rightArrow">
            <a:avLst>
              <a:gd name="adj1" fmla="val 50000"/>
              <a:gd name="adj2" fmla="val 75958"/>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scene3d>
              <a:camera prst="orthographicFront"/>
              <a:lightRig rig="soft" dir="t">
                <a:rot lat="0" lon="0" rev="10800000"/>
              </a:lightRig>
            </a:scene3d>
            <a:sp3d>
              <a:bevelT w="27940" h="12700"/>
              <a:contourClr>
                <a:srgbClr val="DDDDDD"/>
              </a:contourClr>
            </a:sp3d>
          </a:bodyPr>
          <a:lstStyle/>
          <a:p>
            <a:endParaRPr lang="ja-JP" altLang="en-US" b="1" spc="150">
              <a:ln w="11430"/>
              <a:solidFill>
                <a:srgbClr val="F8F8F8"/>
              </a:solidFill>
              <a:effectLst>
                <a:outerShdw blurRad="25400" algn="tl" rotWithShape="0">
                  <a:srgbClr val="000000">
                    <a:alpha val="43000"/>
                  </a:srgbClr>
                </a:outerShdw>
              </a:effectLst>
            </a:endParaRPr>
          </a:p>
        </p:txBody>
      </p:sp>
      <p:sp>
        <p:nvSpPr>
          <p:cNvPr id="30760" name="AutoShape 40"/>
          <p:cNvSpPr>
            <a:spLocks noChangeAspect="1" noChangeArrowheads="1"/>
          </p:cNvSpPr>
          <p:nvPr/>
        </p:nvSpPr>
        <p:spPr bwMode="auto">
          <a:xfrm>
            <a:off x="5148064" y="3103937"/>
            <a:ext cx="1440160" cy="491448"/>
          </a:xfrm>
          <a:prstGeom prst="rightArrow">
            <a:avLst>
              <a:gd name="adj1" fmla="val 50000"/>
              <a:gd name="adj2" fmla="val 70091"/>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scene3d>
              <a:camera prst="orthographicFront"/>
              <a:lightRig rig="soft" dir="t">
                <a:rot lat="0" lon="0" rev="10800000"/>
              </a:lightRig>
            </a:scene3d>
            <a:sp3d>
              <a:bevelT w="27940" h="12700"/>
              <a:contourClr>
                <a:srgbClr val="DDDDDD"/>
              </a:contourClr>
            </a:sp3d>
          </a:bodyPr>
          <a:lstStyle/>
          <a:p>
            <a:endParaRPr lang="ja-JP" altLang="en-US" b="1" spc="150">
              <a:ln w="11430"/>
              <a:solidFill>
                <a:srgbClr val="F8F8F8"/>
              </a:solidFill>
              <a:effectLst>
                <a:outerShdw blurRad="25400" algn="tl" rotWithShape="0">
                  <a:srgbClr val="000000">
                    <a:alpha val="43000"/>
                  </a:srgbClr>
                </a:outerShdw>
              </a:effectLst>
            </a:endParaRPr>
          </a:p>
        </p:txBody>
      </p:sp>
      <p:sp>
        <p:nvSpPr>
          <p:cNvPr id="30761" name="Text Box 41"/>
          <p:cNvSpPr txBox="1">
            <a:spLocks noChangeAspect="1" noChangeArrowheads="1"/>
          </p:cNvSpPr>
          <p:nvPr/>
        </p:nvSpPr>
        <p:spPr bwMode="auto">
          <a:xfrm>
            <a:off x="323528" y="5309608"/>
            <a:ext cx="2013992" cy="369332"/>
          </a:xfrm>
          <a:prstGeom prst="rect">
            <a:avLst/>
          </a:prstGeom>
          <a:noFill/>
          <a:ln w="28575">
            <a:noFill/>
            <a:miter lim="800000"/>
            <a:headEnd/>
            <a:tailEnd/>
          </a:ln>
          <a:effectLst>
            <a:outerShdw blurRad="50800" dist="38100" dir="18900000" algn="bl" rotWithShape="0">
              <a:prstClr val="black">
                <a:alpha val="40000"/>
              </a:prstClr>
            </a:outerShdw>
          </a:effectLst>
          <a:extLst/>
        </p:spPr>
        <p:txBody>
          <a:bodyPr wrap="square">
            <a:spAutoFit/>
          </a:bodyPr>
          <a:lstStyle/>
          <a:p>
            <a:pPr eaLnBrk="0" hangingPunct="0"/>
            <a:r>
              <a:rPr kumimoji="0" lang="en-US" altLang="ja-JP" dirty="0" smtClean="0">
                <a:ln w="18415" cmpd="sng">
                  <a:solidFill>
                    <a:srgbClr val="FFFFFF"/>
                  </a:solidFill>
                  <a:prstDash val="solid"/>
                </a:ln>
                <a:solidFill>
                  <a:srgbClr val="FFFFFF"/>
                </a:solidFill>
                <a:latin typeface="Arial" pitchFamily="34" charset="0"/>
                <a:ea typeface="ＭＳ 明朝" pitchFamily="17" charset="-128"/>
              </a:rPr>
              <a:t>Functional Units</a:t>
            </a:r>
            <a:endParaRPr kumimoji="0" lang="en-US" altLang="ja-JP" dirty="0">
              <a:ln w="18415" cmpd="sng">
                <a:solidFill>
                  <a:srgbClr val="FFFFFF"/>
                </a:solidFill>
                <a:prstDash val="solid"/>
              </a:ln>
              <a:solidFill>
                <a:srgbClr val="FFFFFF"/>
              </a:solidFill>
              <a:latin typeface="Arial" pitchFamily="34" charset="0"/>
              <a:ea typeface="ＭＳ 明朝" pitchFamily="17" charset="-128"/>
            </a:endParaRPr>
          </a:p>
        </p:txBody>
      </p:sp>
      <p:sp>
        <p:nvSpPr>
          <p:cNvPr id="30762" name="Text Box 42"/>
          <p:cNvSpPr txBox="1">
            <a:spLocks noChangeAspect="1" noChangeArrowheads="1"/>
          </p:cNvSpPr>
          <p:nvPr/>
        </p:nvSpPr>
        <p:spPr bwMode="auto">
          <a:xfrm>
            <a:off x="3749493" y="6165304"/>
            <a:ext cx="1974635" cy="369332"/>
          </a:xfrm>
          <a:prstGeom prst="rect">
            <a:avLst/>
          </a:prstGeom>
          <a:noFill/>
          <a:ln w="28575">
            <a:noFill/>
            <a:miter lim="800000"/>
            <a:headEnd/>
            <a:tailEnd/>
          </a:ln>
          <a:effectLst>
            <a:outerShdw blurRad="50800" dist="38100" dir="18900000" algn="bl" rotWithShape="0">
              <a:prstClr val="black">
                <a:alpha val="40000"/>
              </a:prstClr>
            </a:outerShdw>
          </a:effectLst>
          <a:extLst/>
        </p:spPr>
        <p:txBody>
          <a:bodyPr wrap="square" lIns="55440" rIns="55440">
            <a:spAutoFit/>
          </a:bodyPr>
          <a:lstStyle/>
          <a:p>
            <a:pPr eaLnBrk="0" hangingPunct="0"/>
            <a:r>
              <a:rPr kumimoji="0" lang="en-US" altLang="ja-JP"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ＭＳ 明朝" pitchFamily="17" charset="-128"/>
              </a:rPr>
              <a:t>Dendrimers</a:t>
            </a:r>
            <a:endParaRPr kumimoji="0"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ＭＳ 明朝" pitchFamily="17" charset="-128"/>
            </a:endParaRPr>
          </a:p>
        </p:txBody>
      </p:sp>
      <p:sp>
        <p:nvSpPr>
          <p:cNvPr id="30763" name="Text Box 43"/>
          <p:cNvSpPr txBox="1">
            <a:spLocks noChangeAspect="1" noChangeArrowheads="1"/>
          </p:cNvSpPr>
          <p:nvPr/>
        </p:nvSpPr>
        <p:spPr bwMode="auto">
          <a:xfrm>
            <a:off x="1686951" y="2042860"/>
            <a:ext cx="2057400" cy="923330"/>
          </a:xfrm>
          <a:prstGeom prst="rect">
            <a:avLst/>
          </a:prstGeom>
          <a:noFill/>
          <a:ln>
            <a:noFill/>
          </a:ln>
          <a:effectLst>
            <a:outerShdw blurRad="50800" dist="38100" dir="18900000" algn="bl" rotWithShape="0">
              <a:prstClr val="black">
                <a:alpha val="40000"/>
              </a:prstClr>
            </a:outerShdw>
          </a:effectLst>
          <a:sp3d>
            <a:bevelT w="190500" h="38100"/>
          </a:sp3d>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28575">
                <a:solidFill>
                  <a:srgbClr val="FF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hangingPunct="0"/>
            <a:r>
              <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Step 1 </a:t>
            </a:r>
            <a:r>
              <a:rPr kumimoji="0"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Precise </a:t>
            </a:r>
            <a:r>
              <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A</a:t>
            </a:r>
            <a:r>
              <a:rPr kumimoji="0"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rrangement of Functional </a:t>
            </a:r>
            <a:r>
              <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U</a:t>
            </a:r>
            <a:r>
              <a:rPr kumimoji="0"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nits</a:t>
            </a:r>
            <a:endPar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endParaRPr>
          </a:p>
        </p:txBody>
      </p:sp>
      <p:sp>
        <p:nvSpPr>
          <p:cNvPr id="30764" name="Text Box 44"/>
          <p:cNvSpPr txBox="1">
            <a:spLocks noChangeAspect="1" noChangeArrowheads="1"/>
          </p:cNvSpPr>
          <p:nvPr/>
        </p:nvSpPr>
        <p:spPr bwMode="auto">
          <a:xfrm>
            <a:off x="5076056" y="2154922"/>
            <a:ext cx="1656184" cy="923330"/>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28575">
                <a:solidFill>
                  <a:srgbClr val="FF0000"/>
                </a:solidFill>
                <a:miter lim="800000"/>
                <a:headEnd/>
                <a:tailEnd/>
              </a14:hiddenLine>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eaLnBrk="0" hangingPunct="0"/>
            <a:r>
              <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Step 2</a:t>
            </a:r>
          </a:p>
          <a:p>
            <a:pPr algn="just" eaLnBrk="0" hangingPunct="0"/>
            <a:r>
              <a:rPr kumimoji="0" lang="en-US" altLang="ja-JP"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Integration </a:t>
            </a:r>
            <a:r>
              <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of </a:t>
            </a:r>
            <a:r>
              <a:rPr kumimoji="0" lang="en-US" altLang="ja-JP"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D</a:t>
            </a:r>
            <a:r>
              <a:rPr kumimoji="0" lang="en-US" altLang="ja-JP"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endrimers</a:t>
            </a:r>
            <a:endParaRPr kumimoji="0" lang="en-US" altLang="ja-JP"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endParaRPr>
          </a:p>
        </p:txBody>
      </p:sp>
      <p:sp>
        <p:nvSpPr>
          <p:cNvPr id="46" name="Text Box 21"/>
          <p:cNvSpPr txBox="1">
            <a:spLocks noChangeArrowheads="1"/>
          </p:cNvSpPr>
          <p:nvPr/>
        </p:nvSpPr>
        <p:spPr bwMode="auto">
          <a:xfrm>
            <a:off x="92460" y="42723"/>
            <a:ext cx="9001000"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pPr>
            <a:r>
              <a:rPr lang="en-US" altLang="ja-JP" sz="2800" b="1" dirty="0">
                <a:ln/>
                <a:solidFill>
                  <a:schemeClr val="accent3"/>
                </a:solidFill>
                <a:latin typeface="Arial" pitchFamily="34" charset="0"/>
              </a:rPr>
              <a:t>The Concept of the Stepwise Approach </a:t>
            </a:r>
            <a:r>
              <a:rPr lang="en-US" altLang="ja-JP" sz="2800" b="1" dirty="0" smtClean="0">
                <a:ln/>
                <a:solidFill>
                  <a:schemeClr val="accent3"/>
                </a:solidFill>
                <a:latin typeface="Arial" pitchFamily="34" charset="0"/>
              </a:rPr>
              <a:t>to</a:t>
            </a:r>
            <a:br>
              <a:rPr lang="en-US" altLang="ja-JP" sz="2800" b="1" dirty="0" smtClean="0">
                <a:ln/>
                <a:solidFill>
                  <a:schemeClr val="accent3"/>
                </a:solidFill>
                <a:latin typeface="Arial" pitchFamily="34" charset="0"/>
              </a:rPr>
            </a:br>
            <a:r>
              <a:rPr lang="en-US" altLang="ja-JP" sz="2800" b="1" dirty="0" smtClean="0">
                <a:ln/>
                <a:solidFill>
                  <a:schemeClr val="accent3"/>
                </a:solidFill>
                <a:latin typeface="Arial" pitchFamily="34" charset="0"/>
              </a:rPr>
              <a:t> </a:t>
            </a:r>
            <a:r>
              <a:rPr lang="en-US" altLang="ja-JP" sz="2800" b="1" dirty="0">
                <a:ln/>
                <a:solidFill>
                  <a:schemeClr val="accent3"/>
                </a:solidFill>
                <a:latin typeface="Arial" pitchFamily="34" charset="0"/>
              </a:rPr>
              <a:t>Nano-scale Architectures </a:t>
            </a:r>
          </a:p>
        </p:txBody>
      </p:sp>
      <p:sp>
        <p:nvSpPr>
          <p:cNvPr id="4" name="直方体 3"/>
          <p:cNvSpPr/>
          <p:nvPr/>
        </p:nvSpPr>
        <p:spPr>
          <a:xfrm>
            <a:off x="3569473" y="1582795"/>
            <a:ext cx="648072" cy="609304"/>
          </a:xfrm>
          <a:prstGeom prst="cub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直方体 47"/>
          <p:cNvSpPr/>
          <p:nvPr/>
        </p:nvSpPr>
        <p:spPr>
          <a:xfrm>
            <a:off x="3760954" y="2538831"/>
            <a:ext cx="648072" cy="609304"/>
          </a:xfrm>
          <a:prstGeom prst="cub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49" name="直方体 48"/>
          <p:cNvSpPr/>
          <p:nvPr/>
        </p:nvSpPr>
        <p:spPr>
          <a:xfrm>
            <a:off x="4409026" y="1827487"/>
            <a:ext cx="648072" cy="609304"/>
          </a:xfrm>
          <a:prstGeom prst="cub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50" name="直方体 49"/>
          <p:cNvSpPr/>
          <p:nvPr/>
        </p:nvSpPr>
        <p:spPr>
          <a:xfrm>
            <a:off x="3790711" y="3361692"/>
            <a:ext cx="648072" cy="609304"/>
          </a:xfrm>
          <a:prstGeom prst="cub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6819675" y="2213264"/>
            <a:ext cx="1784773" cy="1756494"/>
            <a:chOff x="6931329" y="1888530"/>
            <a:chExt cx="1784773" cy="1756494"/>
          </a:xfrm>
        </p:grpSpPr>
        <p:grpSp>
          <p:nvGrpSpPr>
            <p:cNvPr id="5" name="グループ化 4"/>
            <p:cNvGrpSpPr>
              <a:grpSpLocks noChangeAspect="1"/>
            </p:cNvGrpSpPr>
            <p:nvPr/>
          </p:nvGrpSpPr>
          <p:grpSpPr>
            <a:xfrm>
              <a:off x="7425110" y="2718138"/>
              <a:ext cx="1290992" cy="432484"/>
              <a:chOff x="6876256" y="1944663"/>
              <a:chExt cx="1818817" cy="609304"/>
            </a:xfrm>
          </p:grpSpPr>
          <p:sp>
            <p:nvSpPr>
              <p:cNvPr id="52" name="直方体 51"/>
              <p:cNvSpPr/>
              <p:nvPr/>
            </p:nvSpPr>
            <p:spPr>
              <a:xfrm>
                <a:off x="6876256" y="1944663"/>
                <a:ext cx="648072" cy="60930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直方体 52"/>
              <p:cNvSpPr/>
              <p:nvPr/>
            </p:nvSpPr>
            <p:spPr>
              <a:xfrm>
                <a:off x="7461629" y="1944663"/>
                <a:ext cx="648072" cy="60930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直方体 53"/>
              <p:cNvSpPr/>
              <p:nvPr/>
            </p:nvSpPr>
            <p:spPr>
              <a:xfrm>
                <a:off x="8047001" y="1944663"/>
                <a:ext cx="648072" cy="60930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1" name="グループ化 60"/>
            <p:cNvGrpSpPr>
              <a:grpSpLocks noChangeAspect="1"/>
            </p:cNvGrpSpPr>
            <p:nvPr/>
          </p:nvGrpSpPr>
          <p:grpSpPr>
            <a:xfrm>
              <a:off x="7171777" y="2965339"/>
              <a:ext cx="1290992" cy="432484"/>
              <a:chOff x="6876256" y="1944663"/>
              <a:chExt cx="1818817" cy="609304"/>
            </a:xfrm>
          </p:grpSpPr>
          <p:sp>
            <p:nvSpPr>
              <p:cNvPr id="62" name="直方体 61"/>
              <p:cNvSpPr/>
              <p:nvPr/>
            </p:nvSpPr>
            <p:spPr>
              <a:xfrm>
                <a:off x="6876256"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63" name="直方体 62"/>
              <p:cNvSpPr/>
              <p:nvPr/>
            </p:nvSpPr>
            <p:spPr>
              <a:xfrm>
                <a:off x="7461629"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64" name="直方体 63"/>
              <p:cNvSpPr/>
              <p:nvPr/>
            </p:nvSpPr>
            <p:spPr>
              <a:xfrm>
                <a:off x="8047001"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sp>
          <p:nvSpPr>
            <p:cNvPr id="66" name="直方体 65"/>
            <p:cNvSpPr/>
            <p:nvPr/>
          </p:nvSpPr>
          <p:spPr>
            <a:xfrm>
              <a:off x="6931329" y="3212540"/>
              <a:ext cx="460000" cy="432484"/>
            </a:xfrm>
            <a:prstGeom prst="cube">
              <a:avLst>
                <a:gd name="adj" fmla="val 30558"/>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7" name="直方体 66"/>
            <p:cNvSpPr/>
            <p:nvPr/>
          </p:nvSpPr>
          <p:spPr>
            <a:xfrm>
              <a:off x="7346825" y="3212540"/>
              <a:ext cx="460000" cy="43248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直方体 67"/>
            <p:cNvSpPr/>
            <p:nvPr/>
          </p:nvSpPr>
          <p:spPr>
            <a:xfrm>
              <a:off x="7762321" y="3212540"/>
              <a:ext cx="460000" cy="432484"/>
            </a:xfrm>
            <a:prstGeom prst="cube">
              <a:avLst>
                <a:gd name="adj" fmla="val 30558"/>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nvGrpSpPr>
            <p:cNvPr id="71" name="グループ化 70"/>
            <p:cNvGrpSpPr>
              <a:grpSpLocks noChangeAspect="1"/>
            </p:cNvGrpSpPr>
            <p:nvPr/>
          </p:nvGrpSpPr>
          <p:grpSpPr>
            <a:xfrm>
              <a:off x="7425110" y="2303334"/>
              <a:ext cx="1290992" cy="432484"/>
              <a:chOff x="6876256" y="1944663"/>
              <a:chExt cx="1818817" cy="609304"/>
            </a:xfrm>
          </p:grpSpPr>
          <p:sp>
            <p:nvSpPr>
              <p:cNvPr id="80" name="直方体 79"/>
              <p:cNvSpPr/>
              <p:nvPr/>
            </p:nvSpPr>
            <p:spPr>
              <a:xfrm>
                <a:off x="6876256"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81" name="直方体 80"/>
              <p:cNvSpPr/>
              <p:nvPr/>
            </p:nvSpPr>
            <p:spPr>
              <a:xfrm>
                <a:off x="7461629"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82" name="直方体 81"/>
              <p:cNvSpPr/>
              <p:nvPr/>
            </p:nvSpPr>
            <p:spPr>
              <a:xfrm>
                <a:off x="8047001" y="1944663"/>
                <a:ext cx="648072" cy="60930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grpSp>
          <p:nvGrpSpPr>
            <p:cNvPr id="72" name="グループ化 71"/>
            <p:cNvGrpSpPr>
              <a:grpSpLocks noChangeAspect="1"/>
            </p:cNvGrpSpPr>
            <p:nvPr/>
          </p:nvGrpSpPr>
          <p:grpSpPr>
            <a:xfrm>
              <a:off x="7171777" y="2550535"/>
              <a:ext cx="1290992" cy="432484"/>
              <a:chOff x="6876256" y="1944663"/>
              <a:chExt cx="1818817" cy="609304"/>
            </a:xfrm>
          </p:grpSpPr>
          <p:sp>
            <p:nvSpPr>
              <p:cNvPr id="77" name="直方体 76"/>
              <p:cNvSpPr/>
              <p:nvPr/>
            </p:nvSpPr>
            <p:spPr>
              <a:xfrm>
                <a:off x="6876256" y="1944663"/>
                <a:ext cx="648072" cy="60930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78" name="直方体 77"/>
              <p:cNvSpPr/>
              <p:nvPr/>
            </p:nvSpPr>
            <p:spPr>
              <a:xfrm>
                <a:off x="7461629" y="1944663"/>
                <a:ext cx="648072" cy="60930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79" name="直方体 78"/>
              <p:cNvSpPr/>
              <p:nvPr/>
            </p:nvSpPr>
            <p:spPr>
              <a:xfrm>
                <a:off x="8047001" y="1944663"/>
                <a:ext cx="648072" cy="60930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grpSp>
        <p:sp>
          <p:nvSpPr>
            <p:cNvPr id="74" name="直方体 73"/>
            <p:cNvSpPr/>
            <p:nvPr/>
          </p:nvSpPr>
          <p:spPr>
            <a:xfrm>
              <a:off x="6931329" y="2797736"/>
              <a:ext cx="460000" cy="43248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75" name="直方体 74"/>
            <p:cNvSpPr/>
            <p:nvPr/>
          </p:nvSpPr>
          <p:spPr>
            <a:xfrm>
              <a:off x="7346825" y="2797736"/>
              <a:ext cx="460000" cy="43248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76" name="直方体 75"/>
            <p:cNvSpPr/>
            <p:nvPr/>
          </p:nvSpPr>
          <p:spPr>
            <a:xfrm>
              <a:off x="7762321" y="2797736"/>
              <a:ext cx="460000" cy="43248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直方体 92"/>
            <p:cNvSpPr/>
            <p:nvPr/>
          </p:nvSpPr>
          <p:spPr>
            <a:xfrm>
              <a:off x="7425110" y="1888530"/>
              <a:ext cx="460000" cy="432484"/>
            </a:xfrm>
            <a:prstGeom prst="cube">
              <a:avLst>
                <a:gd name="adj" fmla="val 30558"/>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94" name="直方体 93"/>
            <p:cNvSpPr/>
            <p:nvPr/>
          </p:nvSpPr>
          <p:spPr>
            <a:xfrm>
              <a:off x="7840606" y="1888530"/>
              <a:ext cx="460000" cy="43248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95" name="直方体 94"/>
            <p:cNvSpPr/>
            <p:nvPr/>
          </p:nvSpPr>
          <p:spPr>
            <a:xfrm>
              <a:off x="8256102" y="1888530"/>
              <a:ext cx="460000" cy="43248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直方体 89"/>
            <p:cNvSpPr/>
            <p:nvPr/>
          </p:nvSpPr>
          <p:spPr>
            <a:xfrm>
              <a:off x="7171777" y="2135731"/>
              <a:ext cx="460000" cy="43248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91" name="直方体 90"/>
            <p:cNvSpPr/>
            <p:nvPr/>
          </p:nvSpPr>
          <p:spPr>
            <a:xfrm>
              <a:off x="7587273" y="2135731"/>
              <a:ext cx="460000" cy="43248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直方体 91"/>
            <p:cNvSpPr/>
            <p:nvPr/>
          </p:nvSpPr>
          <p:spPr>
            <a:xfrm>
              <a:off x="8002769" y="2135731"/>
              <a:ext cx="460000" cy="432484"/>
            </a:xfrm>
            <a:prstGeom prst="cube">
              <a:avLst>
                <a:gd name="adj" fmla="val 30558"/>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87" name="直方体 86"/>
            <p:cNvSpPr/>
            <p:nvPr/>
          </p:nvSpPr>
          <p:spPr>
            <a:xfrm>
              <a:off x="6931329" y="2382932"/>
              <a:ext cx="460000" cy="432484"/>
            </a:xfrm>
            <a:prstGeom prst="cube">
              <a:avLst>
                <a:gd name="adj" fmla="val 3055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直方体 87"/>
            <p:cNvSpPr/>
            <p:nvPr/>
          </p:nvSpPr>
          <p:spPr>
            <a:xfrm>
              <a:off x="7346825" y="2382932"/>
              <a:ext cx="460000" cy="432484"/>
            </a:xfrm>
            <a:prstGeom prst="cube">
              <a:avLst>
                <a:gd name="adj" fmla="val 30558"/>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89" name="直方体 88"/>
            <p:cNvSpPr/>
            <p:nvPr/>
          </p:nvSpPr>
          <p:spPr>
            <a:xfrm>
              <a:off x="7762321" y="2382932"/>
              <a:ext cx="460000" cy="432484"/>
            </a:xfrm>
            <a:prstGeom prst="cube">
              <a:avLst>
                <a:gd name="adj" fmla="val 30558"/>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1815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125976" y="1496879"/>
            <a:ext cx="8910520" cy="5028465"/>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val 175"/>
          <p:cNvSpPr>
            <a:spLocks noChangeAspect="1" noChangeArrowheads="1"/>
          </p:cNvSpPr>
          <p:nvPr/>
        </p:nvSpPr>
        <p:spPr bwMode="auto">
          <a:xfrm rot="2700000">
            <a:off x="5574673" y="2626377"/>
            <a:ext cx="2289516" cy="2289518"/>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3" name="Oval 136"/>
          <p:cNvSpPr>
            <a:spLocks noChangeAspect="1" noChangeArrowheads="1"/>
          </p:cNvSpPr>
          <p:nvPr/>
        </p:nvSpPr>
        <p:spPr bwMode="auto">
          <a:xfrm rot="5400000" flipH="1" flipV="1">
            <a:off x="7374359" y="4471088"/>
            <a:ext cx="1373982" cy="1375348"/>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4" name="Rectangle 137"/>
          <p:cNvSpPr>
            <a:spLocks noChangeArrowheads="1"/>
          </p:cNvSpPr>
          <p:nvPr/>
        </p:nvSpPr>
        <p:spPr bwMode="auto">
          <a:xfrm rot="4405607" flipH="1" flipV="1">
            <a:off x="8324862" y="4722797"/>
            <a:ext cx="154707" cy="71244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Rectangle 138"/>
          <p:cNvSpPr>
            <a:spLocks noChangeArrowheads="1"/>
          </p:cNvSpPr>
          <p:nvPr/>
        </p:nvSpPr>
        <p:spPr bwMode="auto">
          <a:xfrm rot="894434" flipH="1" flipV="1">
            <a:off x="7897404" y="5158502"/>
            <a:ext cx="154707" cy="6808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Oval 143"/>
          <p:cNvSpPr>
            <a:spLocks noChangeAspect="1" noChangeArrowheads="1"/>
          </p:cNvSpPr>
          <p:nvPr/>
        </p:nvSpPr>
        <p:spPr bwMode="auto">
          <a:xfrm rot="16200000" flipH="1">
            <a:off x="7347065" y="1802262"/>
            <a:ext cx="1373985" cy="1375349"/>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7" name="Rectangle 144"/>
          <p:cNvSpPr>
            <a:spLocks noChangeArrowheads="1"/>
          </p:cNvSpPr>
          <p:nvPr/>
        </p:nvSpPr>
        <p:spPr bwMode="auto">
          <a:xfrm rot="17194393" flipH="1">
            <a:off x="8319266" y="2246275"/>
            <a:ext cx="154707" cy="61882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Rectangle 145"/>
          <p:cNvSpPr>
            <a:spLocks noChangeArrowheads="1"/>
          </p:cNvSpPr>
          <p:nvPr/>
        </p:nvSpPr>
        <p:spPr bwMode="auto">
          <a:xfrm rot="20705566" flipH="1">
            <a:off x="7912447" y="1809345"/>
            <a:ext cx="154707" cy="68085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Oval 129"/>
          <p:cNvSpPr>
            <a:spLocks noChangeAspect="1" noChangeArrowheads="1"/>
          </p:cNvSpPr>
          <p:nvPr/>
        </p:nvSpPr>
        <p:spPr bwMode="auto">
          <a:xfrm rot="16200000" flipV="1">
            <a:off x="4710305" y="4460855"/>
            <a:ext cx="1373982" cy="1375348"/>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0" name="Rectangle 130"/>
          <p:cNvSpPr>
            <a:spLocks noChangeArrowheads="1"/>
          </p:cNvSpPr>
          <p:nvPr/>
        </p:nvSpPr>
        <p:spPr bwMode="auto">
          <a:xfrm rot="17194393" flipV="1">
            <a:off x="4922500" y="4721259"/>
            <a:ext cx="154707" cy="61882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Rectangle 131"/>
          <p:cNvSpPr>
            <a:spLocks noChangeArrowheads="1"/>
          </p:cNvSpPr>
          <p:nvPr/>
        </p:nvSpPr>
        <p:spPr bwMode="auto">
          <a:xfrm rot="20705566" flipV="1">
            <a:off x="5412810" y="5134464"/>
            <a:ext cx="154707" cy="6808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Rectangle 132"/>
          <p:cNvSpPr>
            <a:spLocks noChangeArrowheads="1"/>
          </p:cNvSpPr>
          <p:nvPr/>
        </p:nvSpPr>
        <p:spPr bwMode="auto">
          <a:xfrm rot="13500000" flipV="1">
            <a:off x="6608843" y="2004539"/>
            <a:ext cx="154707" cy="36820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Oval 133"/>
          <p:cNvSpPr>
            <a:spLocks noChangeAspect="1" noChangeArrowheads="1"/>
          </p:cNvSpPr>
          <p:nvPr/>
        </p:nvSpPr>
        <p:spPr bwMode="auto">
          <a:xfrm rot="16200000" flipV="1">
            <a:off x="5220602" y="4960237"/>
            <a:ext cx="353388"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Rectangle 139"/>
          <p:cNvSpPr>
            <a:spLocks noChangeArrowheads="1"/>
          </p:cNvSpPr>
          <p:nvPr/>
        </p:nvSpPr>
        <p:spPr bwMode="auto">
          <a:xfrm rot="8100000" flipH="1" flipV="1">
            <a:off x="6914823" y="2532466"/>
            <a:ext cx="154707" cy="309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Oval 179"/>
          <p:cNvSpPr>
            <a:spLocks noChangeAspect="1" noChangeArrowheads="1"/>
          </p:cNvSpPr>
          <p:nvPr/>
        </p:nvSpPr>
        <p:spPr bwMode="auto">
          <a:xfrm rot="2700000">
            <a:off x="6477927" y="3555555"/>
            <a:ext cx="502111" cy="51575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Oval 140"/>
          <p:cNvSpPr>
            <a:spLocks noChangeAspect="1" noChangeArrowheads="1"/>
          </p:cNvSpPr>
          <p:nvPr/>
        </p:nvSpPr>
        <p:spPr bwMode="auto">
          <a:xfrm rot="5400000" flipH="1" flipV="1">
            <a:off x="7884657" y="4970470"/>
            <a:ext cx="353387"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Oval 147"/>
          <p:cNvSpPr>
            <a:spLocks noChangeAspect="1" noChangeArrowheads="1"/>
          </p:cNvSpPr>
          <p:nvPr/>
        </p:nvSpPr>
        <p:spPr bwMode="auto">
          <a:xfrm rot="16200000" flipH="1">
            <a:off x="7857365" y="2315290"/>
            <a:ext cx="353388"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テキスト ボックス 17"/>
          <p:cNvSpPr txBox="1"/>
          <p:nvPr/>
        </p:nvSpPr>
        <p:spPr>
          <a:xfrm>
            <a:off x="6866536" y="5813457"/>
            <a:ext cx="1008112" cy="400110"/>
          </a:xfrm>
          <a:prstGeom prst="rect">
            <a:avLst/>
          </a:prstGeom>
          <a:noFill/>
        </p:spPr>
        <p:txBody>
          <a:bodyPr wrap="square" rtlCol="0">
            <a:spAutoFit/>
          </a:bodyPr>
          <a:lstStyle/>
          <a:p>
            <a:r>
              <a:rPr kumimoji="1" lang="en-US" altLang="ja-JP" sz="2000" dirty="0" smtClean="0">
                <a:solidFill>
                  <a:srgbClr val="FF0000"/>
                </a:solidFill>
                <a:latin typeface="Arial" pitchFamily="34" charset="0"/>
                <a:cs typeface="Arial" pitchFamily="34" charset="0"/>
              </a:rPr>
              <a:t>32 %</a:t>
            </a:r>
            <a:endParaRPr kumimoji="1" lang="ja-JP" altLang="en-US" sz="2000" dirty="0">
              <a:solidFill>
                <a:srgbClr val="FF0000"/>
              </a:solidFill>
              <a:latin typeface="Arial" pitchFamily="34" charset="0"/>
              <a:cs typeface="Arial" pitchFamily="34" charset="0"/>
            </a:endParaRPr>
          </a:p>
        </p:txBody>
      </p:sp>
      <p:sp>
        <p:nvSpPr>
          <p:cNvPr id="19" name="テキスト ボックス 18"/>
          <p:cNvSpPr txBox="1"/>
          <p:nvPr/>
        </p:nvSpPr>
        <p:spPr>
          <a:xfrm>
            <a:off x="0" y="282843"/>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Major and Minor Products</a:t>
            </a:r>
            <a:endParaRPr lang="ja-JP" altLang="en-US" sz="3200" b="1" dirty="0">
              <a:ln/>
              <a:solidFill>
                <a:schemeClr val="accent3"/>
              </a:solidFill>
              <a:latin typeface="Arial" pitchFamily="34" charset="0"/>
              <a:ea typeface="ＭＳ ゴシック" pitchFamily="49" charset="-128"/>
              <a:cs typeface="Arial" pitchFamily="34" charset="0"/>
            </a:endParaRPr>
          </a:p>
        </p:txBody>
      </p:sp>
      <p:grpSp>
        <p:nvGrpSpPr>
          <p:cNvPr id="20" name="グループ化 19"/>
          <p:cNvGrpSpPr>
            <a:grpSpLocks noChangeAspect="1"/>
          </p:cNvGrpSpPr>
          <p:nvPr/>
        </p:nvGrpSpPr>
        <p:grpSpPr>
          <a:xfrm>
            <a:off x="347038" y="1784881"/>
            <a:ext cx="4068000" cy="4053726"/>
            <a:chOff x="3940081" y="705643"/>
            <a:chExt cx="4733067" cy="4716463"/>
          </a:xfrm>
        </p:grpSpPr>
        <p:sp>
          <p:nvSpPr>
            <p:cNvPr id="21" name="Oval 175"/>
            <p:cNvSpPr>
              <a:spLocks noChangeAspect="1" noChangeArrowheads="1"/>
            </p:cNvSpPr>
            <p:nvPr/>
          </p:nvSpPr>
          <p:spPr bwMode="auto">
            <a:xfrm rot="2700000">
              <a:off x="4968875" y="1676400"/>
              <a:ext cx="2663825" cy="2663825"/>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22" name="Oval 136"/>
            <p:cNvSpPr>
              <a:spLocks noChangeAspect="1" noChangeArrowheads="1"/>
            </p:cNvSpPr>
            <p:nvPr/>
          </p:nvSpPr>
          <p:spPr bwMode="auto">
            <a:xfrm rot="5400000" flipH="1" flipV="1">
              <a:off x="7062788" y="3822700"/>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3" name="Rectangle 137"/>
            <p:cNvSpPr>
              <a:spLocks noChangeArrowheads="1"/>
            </p:cNvSpPr>
            <p:nvPr/>
          </p:nvSpPr>
          <p:spPr bwMode="auto">
            <a:xfrm rot="4405607" flipH="1" flipV="1">
              <a:off x="8168686" y="4115560"/>
              <a:ext cx="180000" cy="828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 name="Rectangle 138"/>
            <p:cNvSpPr>
              <a:spLocks noChangeArrowheads="1"/>
            </p:cNvSpPr>
            <p:nvPr/>
          </p:nvSpPr>
          <p:spPr bwMode="auto">
            <a:xfrm rot="894434" flipH="1" flipV="1">
              <a:off x="7720601" y="4622497"/>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Oval 143"/>
            <p:cNvSpPr>
              <a:spLocks noChangeAspect="1" noChangeArrowheads="1"/>
            </p:cNvSpPr>
            <p:nvPr/>
          </p:nvSpPr>
          <p:spPr bwMode="auto">
            <a:xfrm rot="16200000" flipH="1">
              <a:off x="7031032" y="717552"/>
              <a:ext cx="1598616" cy="1600201"/>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6" name="Rectangle 144"/>
            <p:cNvSpPr>
              <a:spLocks noChangeArrowheads="1"/>
            </p:cNvSpPr>
            <p:nvPr/>
          </p:nvSpPr>
          <p:spPr bwMode="auto">
            <a:xfrm rot="17194393" flipH="1">
              <a:off x="8162176" y="1234155"/>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Rectangle 145"/>
            <p:cNvSpPr>
              <a:spLocks noChangeArrowheads="1"/>
            </p:cNvSpPr>
            <p:nvPr/>
          </p:nvSpPr>
          <p:spPr bwMode="auto">
            <a:xfrm rot="20705566" flipH="1">
              <a:off x="7688847" y="725792"/>
              <a:ext cx="180000" cy="7921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 name="Oval 129"/>
            <p:cNvSpPr>
              <a:spLocks noChangeAspect="1" noChangeArrowheads="1"/>
            </p:cNvSpPr>
            <p:nvPr/>
          </p:nvSpPr>
          <p:spPr bwMode="auto">
            <a:xfrm rot="16200000" flipV="1">
              <a:off x="3963194" y="3810794"/>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29" name="Rectangle 130"/>
            <p:cNvSpPr>
              <a:spLocks noChangeArrowheads="1"/>
            </p:cNvSpPr>
            <p:nvPr/>
          </p:nvSpPr>
          <p:spPr bwMode="auto">
            <a:xfrm rot="17194393" flipV="1">
              <a:off x="4210081" y="4113771"/>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Rectangle 131"/>
            <p:cNvSpPr>
              <a:spLocks noChangeArrowheads="1"/>
            </p:cNvSpPr>
            <p:nvPr/>
          </p:nvSpPr>
          <p:spPr bwMode="auto">
            <a:xfrm rot="20705566" flipV="1">
              <a:off x="4780551" y="4594529"/>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Rectangle 132"/>
            <p:cNvSpPr>
              <a:spLocks noChangeArrowheads="1"/>
            </p:cNvSpPr>
            <p:nvPr/>
          </p:nvSpPr>
          <p:spPr bwMode="auto">
            <a:xfrm rot="13500000" flipV="1">
              <a:off x="6172120" y="952898"/>
              <a:ext cx="180000" cy="428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Oval 133"/>
            <p:cNvSpPr>
              <a:spLocks noChangeAspect="1" noChangeArrowheads="1"/>
            </p:cNvSpPr>
            <p:nvPr/>
          </p:nvSpPr>
          <p:spPr bwMode="auto">
            <a:xfrm rot="16200000" flipV="1">
              <a:off x="4556919" y="4391819"/>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Oval 122"/>
            <p:cNvSpPr>
              <a:spLocks noChangeAspect="1" noChangeArrowheads="1"/>
            </p:cNvSpPr>
            <p:nvPr/>
          </p:nvSpPr>
          <p:spPr bwMode="auto">
            <a:xfrm rot="5400000">
              <a:off x="3994150" y="704850"/>
              <a:ext cx="1598613"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34" name="Rectangle 123"/>
            <p:cNvSpPr>
              <a:spLocks noChangeArrowheads="1"/>
            </p:cNvSpPr>
            <p:nvPr/>
          </p:nvSpPr>
          <p:spPr bwMode="auto">
            <a:xfrm rot="4405607">
              <a:off x="4297642" y="1275292"/>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Rectangle 124"/>
            <p:cNvSpPr>
              <a:spLocks noChangeArrowheads="1"/>
            </p:cNvSpPr>
            <p:nvPr/>
          </p:nvSpPr>
          <p:spPr bwMode="auto">
            <a:xfrm rot="894434">
              <a:off x="4812301" y="728359"/>
              <a:ext cx="180000" cy="7921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Rectangle 139"/>
            <p:cNvSpPr>
              <a:spLocks noChangeArrowheads="1"/>
            </p:cNvSpPr>
            <p:nvPr/>
          </p:nvSpPr>
          <p:spPr bwMode="auto">
            <a:xfrm rot="8100000" flipH="1" flipV="1">
              <a:off x="6248872" y="892963"/>
              <a:ext cx="180000" cy="4392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Oval 179"/>
            <p:cNvSpPr>
              <a:spLocks noChangeAspect="1" noChangeArrowheads="1"/>
            </p:cNvSpPr>
            <p:nvPr/>
          </p:nvSpPr>
          <p:spPr bwMode="auto">
            <a:xfrm rot="2700000">
              <a:off x="6019801" y="2757487"/>
              <a:ext cx="584200" cy="60007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Oval 140"/>
            <p:cNvSpPr>
              <a:spLocks noChangeAspect="1" noChangeArrowheads="1"/>
            </p:cNvSpPr>
            <p:nvPr/>
          </p:nvSpPr>
          <p:spPr bwMode="auto">
            <a:xfrm rot="5400000" flipH="1" flipV="1">
              <a:off x="7656513" y="4403725"/>
              <a:ext cx="411162"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Oval 147"/>
            <p:cNvSpPr>
              <a:spLocks noChangeAspect="1" noChangeArrowheads="1"/>
            </p:cNvSpPr>
            <p:nvPr/>
          </p:nvSpPr>
          <p:spPr bwMode="auto">
            <a:xfrm rot="16200000" flipH="1">
              <a:off x="7624759" y="1314453"/>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Oval 126"/>
            <p:cNvSpPr>
              <a:spLocks noChangeAspect="1" noChangeArrowheads="1"/>
            </p:cNvSpPr>
            <p:nvPr/>
          </p:nvSpPr>
          <p:spPr bwMode="auto">
            <a:xfrm rot="5400000">
              <a:off x="4587875" y="1301750"/>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 name="テキスト ボックス 40"/>
          <p:cNvSpPr txBox="1"/>
          <p:nvPr/>
        </p:nvSpPr>
        <p:spPr>
          <a:xfrm>
            <a:off x="2526219" y="5745350"/>
            <a:ext cx="1008112" cy="400110"/>
          </a:xfrm>
          <a:prstGeom prst="rect">
            <a:avLst/>
          </a:prstGeom>
          <a:noFill/>
        </p:spPr>
        <p:txBody>
          <a:bodyPr wrap="square" rtlCol="0">
            <a:spAutoFit/>
          </a:bodyPr>
          <a:lstStyle/>
          <a:p>
            <a:r>
              <a:rPr kumimoji="1" lang="en-US" altLang="ja-JP" sz="2000" dirty="0" smtClean="0">
                <a:solidFill>
                  <a:srgbClr val="FF0000"/>
                </a:solidFill>
                <a:latin typeface="Arial" pitchFamily="34" charset="0"/>
                <a:cs typeface="Arial" pitchFamily="34" charset="0"/>
              </a:rPr>
              <a:t>17 %</a:t>
            </a:r>
            <a:endParaRPr kumimoji="1" lang="ja-JP" altLang="en-US" sz="2000" dirty="0">
              <a:solidFill>
                <a:srgbClr val="FF0000"/>
              </a:solidFill>
              <a:latin typeface="Arial" pitchFamily="34" charset="0"/>
              <a:cs typeface="Arial" pitchFamily="34" charset="0"/>
            </a:endParaRPr>
          </a:p>
        </p:txBody>
      </p:sp>
      <p:sp>
        <p:nvSpPr>
          <p:cNvPr id="42" name="テキスト ボックス 41"/>
          <p:cNvSpPr txBox="1"/>
          <p:nvPr/>
        </p:nvSpPr>
        <p:spPr>
          <a:xfrm>
            <a:off x="1445445" y="6217567"/>
            <a:ext cx="2453974" cy="307777"/>
          </a:xfrm>
          <a:prstGeom prst="rect">
            <a:avLst/>
          </a:prstGeom>
          <a:noFill/>
        </p:spPr>
        <p:txBody>
          <a:bodyPr wrap="square" rtlCol="0">
            <a:spAutoFit/>
          </a:bodyPr>
          <a:lstStyle/>
          <a:p>
            <a:r>
              <a:rPr lang="en-US" altLang="ja-JP" sz="1400" dirty="0" smtClean="0">
                <a:solidFill>
                  <a:schemeClr val="tx2">
                    <a:lumMod val="10000"/>
                  </a:schemeClr>
                </a:solidFill>
                <a:latin typeface="Arial" pitchFamily="34" charset="0"/>
                <a:cs typeface="Arial" pitchFamily="34" charset="0"/>
              </a:rPr>
              <a:t>C</a:t>
            </a:r>
            <a:r>
              <a:rPr lang="en-US" altLang="ja-JP" sz="1400" baseline="-25000" dirty="0" smtClean="0">
                <a:solidFill>
                  <a:schemeClr val="tx2">
                    <a:lumMod val="10000"/>
                  </a:schemeClr>
                </a:solidFill>
                <a:latin typeface="Arial" pitchFamily="34" charset="0"/>
                <a:cs typeface="Arial" pitchFamily="34" charset="0"/>
              </a:rPr>
              <a:t>1188</a:t>
            </a:r>
            <a:r>
              <a:rPr lang="en-US" altLang="ja-JP" sz="1400" dirty="0" smtClean="0">
                <a:solidFill>
                  <a:schemeClr val="tx2">
                    <a:lumMod val="10000"/>
                  </a:schemeClr>
                </a:solidFill>
                <a:latin typeface="Arial" pitchFamily="34" charset="0"/>
                <a:cs typeface="Arial" pitchFamily="34" charset="0"/>
              </a:rPr>
              <a:t>H</a:t>
            </a:r>
            <a:r>
              <a:rPr lang="en-US" altLang="ja-JP" sz="1400" baseline="-25000" dirty="0" smtClean="0">
                <a:solidFill>
                  <a:schemeClr val="tx2">
                    <a:lumMod val="10000"/>
                  </a:schemeClr>
                </a:solidFill>
                <a:latin typeface="Arial" pitchFamily="34" charset="0"/>
                <a:cs typeface="Arial" pitchFamily="34" charset="0"/>
              </a:rPr>
              <a:t>1070</a:t>
            </a:r>
            <a:r>
              <a:rPr lang="en-US" altLang="ja-JP" sz="1400" dirty="0" smtClean="0">
                <a:solidFill>
                  <a:schemeClr val="tx2">
                    <a:lumMod val="10000"/>
                  </a:schemeClr>
                </a:solidFill>
                <a:latin typeface="Arial" pitchFamily="34" charset="0"/>
                <a:cs typeface="Arial" pitchFamily="34" charset="0"/>
              </a:rPr>
              <a:t>N</a:t>
            </a:r>
            <a:r>
              <a:rPr lang="en-US" altLang="ja-JP" sz="1400" baseline="-25000" dirty="0" smtClean="0">
                <a:solidFill>
                  <a:schemeClr val="tx2">
                    <a:lumMod val="10000"/>
                  </a:schemeClr>
                </a:solidFill>
                <a:latin typeface="Arial" pitchFamily="34" charset="0"/>
                <a:cs typeface="Arial" pitchFamily="34" charset="0"/>
              </a:rPr>
              <a:t>4</a:t>
            </a:r>
            <a:r>
              <a:rPr lang="en-US" altLang="ja-JP" sz="1400" dirty="0" smtClean="0">
                <a:solidFill>
                  <a:schemeClr val="tx2">
                    <a:lumMod val="10000"/>
                  </a:schemeClr>
                </a:solidFill>
                <a:latin typeface="Arial" pitchFamily="34" charset="0"/>
                <a:cs typeface="Arial" pitchFamily="34" charset="0"/>
              </a:rPr>
              <a:t>O</a:t>
            </a:r>
            <a:r>
              <a:rPr lang="en-US" altLang="ja-JP" sz="1400" baseline="-25000" dirty="0" smtClean="0">
                <a:solidFill>
                  <a:schemeClr val="tx2">
                    <a:lumMod val="10000"/>
                  </a:schemeClr>
                </a:solidFill>
                <a:latin typeface="Arial" pitchFamily="34" charset="0"/>
                <a:cs typeface="Arial" pitchFamily="34" charset="0"/>
              </a:rPr>
              <a:t>56</a:t>
            </a:r>
            <a:r>
              <a:rPr kumimoji="1" lang="en-US" altLang="ja-JP" sz="1400" dirty="0" smtClean="0">
                <a:solidFill>
                  <a:schemeClr val="tx2">
                    <a:lumMod val="10000"/>
                  </a:schemeClr>
                </a:solidFill>
                <a:latin typeface="Arial" pitchFamily="34" charset="0"/>
                <a:cs typeface="Arial" pitchFamily="34" charset="0"/>
              </a:rPr>
              <a:t> MW 16,299</a:t>
            </a:r>
            <a:endParaRPr kumimoji="1" lang="ja-JP" altLang="en-US" sz="1400" dirty="0">
              <a:solidFill>
                <a:schemeClr val="tx2">
                  <a:lumMod val="10000"/>
                </a:schemeClr>
              </a:solidFill>
              <a:latin typeface="Arial" pitchFamily="34" charset="0"/>
              <a:cs typeface="Arial" pitchFamily="34" charset="0"/>
            </a:endParaRPr>
          </a:p>
        </p:txBody>
      </p:sp>
      <p:sp>
        <p:nvSpPr>
          <p:cNvPr id="43" name="テキスト ボックス 42"/>
          <p:cNvSpPr txBox="1"/>
          <p:nvPr/>
        </p:nvSpPr>
        <p:spPr>
          <a:xfrm>
            <a:off x="5739428" y="6199854"/>
            <a:ext cx="2303261" cy="307777"/>
          </a:xfrm>
          <a:prstGeom prst="rect">
            <a:avLst/>
          </a:prstGeom>
          <a:noFill/>
        </p:spPr>
        <p:txBody>
          <a:bodyPr wrap="square" rtlCol="0">
            <a:spAutoFit/>
          </a:bodyPr>
          <a:lstStyle/>
          <a:p>
            <a:r>
              <a:rPr lang="en-US" altLang="ja-JP" sz="1400" dirty="0" smtClean="0">
                <a:solidFill>
                  <a:schemeClr val="tx2">
                    <a:lumMod val="10000"/>
                  </a:schemeClr>
                </a:solidFill>
                <a:latin typeface="Arial" pitchFamily="34" charset="0"/>
                <a:cs typeface="Arial" pitchFamily="34" charset="0"/>
              </a:rPr>
              <a:t>C</a:t>
            </a:r>
            <a:r>
              <a:rPr lang="en-US" altLang="ja-JP" sz="1400" baseline="-25000" dirty="0" smtClean="0">
                <a:solidFill>
                  <a:schemeClr val="tx2">
                    <a:lumMod val="10000"/>
                  </a:schemeClr>
                </a:solidFill>
                <a:latin typeface="Arial" pitchFamily="34" charset="0"/>
                <a:cs typeface="Arial" pitchFamily="34" charset="0"/>
              </a:rPr>
              <a:t>1030</a:t>
            </a:r>
            <a:r>
              <a:rPr lang="en-US" altLang="ja-JP" sz="1400" dirty="0" smtClean="0">
                <a:solidFill>
                  <a:schemeClr val="tx2">
                    <a:lumMod val="10000"/>
                  </a:schemeClr>
                </a:solidFill>
                <a:latin typeface="Arial" pitchFamily="34" charset="0"/>
                <a:cs typeface="Arial" pitchFamily="34" charset="0"/>
              </a:rPr>
              <a:t>H</a:t>
            </a:r>
            <a:r>
              <a:rPr lang="en-US" altLang="ja-JP" sz="1400" baseline="-25000" dirty="0" smtClean="0">
                <a:solidFill>
                  <a:schemeClr val="tx2">
                    <a:lumMod val="10000"/>
                  </a:schemeClr>
                </a:solidFill>
                <a:latin typeface="Arial" pitchFamily="34" charset="0"/>
                <a:cs typeface="Arial" pitchFamily="34" charset="0"/>
              </a:rPr>
              <a:t>934</a:t>
            </a:r>
            <a:r>
              <a:rPr lang="en-US" altLang="ja-JP" sz="1400" dirty="0" smtClean="0">
                <a:solidFill>
                  <a:schemeClr val="tx2">
                    <a:lumMod val="10000"/>
                  </a:schemeClr>
                </a:solidFill>
                <a:latin typeface="Arial" pitchFamily="34" charset="0"/>
                <a:cs typeface="Arial" pitchFamily="34" charset="0"/>
              </a:rPr>
              <a:t>N</a:t>
            </a:r>
            <a:r>
              <a:rPr lang="en-US" altLang="ja-JP" sz="1400" baseline="-25000" dirty="0" smtClean="0">
                <a:solidFill>
                  <a:schemeClr val="tx2">
                    <a:lumMod val="10000"/>
                  </a:schemeClr>
                </a:solidFill>
                <a:latin typeface="Arial" pitchFamily="34" charset="0"/>
                <a:cs typeface="Arial" pitchFamily="34" charset="0"/>
              </a:rPr>
              <a:t>4</a:t>
            </a:r>
            <a:r>
              <a:rPr lang="en-US" altLang="ja-JP" sz="1400" dirty="0" smtClean="0">
                <a:solidFill>
                  <a:schemeClr val="tx2">
                    <a:lumMod val="10000"/>
                  </a:schemeClr>
                </a:solidFill>
                <a:latin typeface="Arial" pitchFamily="34" charset="0"/>
                <a:cs typeface="Arial" pitchFamily="34" charset="0"/>
              </a:rPr>
              <a:t>O</a:t>
            </a:r>
            <a:r>
              <a:rPr lang="en-US" altLang="ja-JP" sz="1400" baseline="-25000" dirty="0" smtClean="0">
                <a:solidFill>
                  <a:schemeClr val="tx2">
                    <a:lumMod val="10000"/>
                  </a:schemeClr>
                </a:solidFill>
                <a:latin typeface="Arial" pitchFamily="34" charset="0"/>
                <a:cs typeface="Arial" pitchFamily="34" charset="0"/>
              </a:rPr>
              <a:t>50</a:t>
            </a:r>
            <a:r>
              <a:rPr kumimoji="1" lang="en-US" altLang="ja-JP" sz="1400" dirty="0" smtClean="0">
                <a:solidFill>
                  <a:schemeClr val="tx2">
                    <a:lumMod val="10000"/>
                  </a:schemeClr>
                </a:solidFill>
                <a:latin typeface="Arial" pitchFamily="34" charset="0"/>
                <a:cs typeface="Arial" pitchFamily="34" charset="0"/>
              </a:rPr>
              <a:t>MW 14,172</a:t>
            </a:r>
            <a:endParaRPr kumimoji="1" lang="ja-JP" altLang="en-US" sz="1400" dirty="0">
              <a:solidFill>
                <a:schemeClr val="tx2">
                  <a:lumMod val="10000"/>
                </a:schemeClr>
              </a:solidFill>
              <a:latin typeface="Arial" pitchFamily="34" charset="0"/>
              <a:cs typeface="Arial" pitchFamily="34" charset="0"/>
            </a:endParaRPr>
          </a:p>
        </p:txBody>
      </p:sp>
      <p:graphicFrame>
        <p:nvGraphicFramePr>
          <p:cNvPr id="44" name="オブジェクト 43"/>
          <p:cNvGraphicFramePr>
            <a:graphicFrameLocks noChangeAspect="1"/>
          </p:cNvGraphicFramePr>
          <p:nvPr>
            <p:extLst>
              <p:ext uri="{D42A27DB-BD31-4B8C-83A1-F6EECF244321}">
                <p14:modId xmlns:p14="http://schemas.microsoft.com/office/powerpoint/2010/main" val="413890594"/>
              </p:ext>
            </p:extLst>
          </p:nvPr>
        </p:nvGraphicFramePr>
        <p:xfrm>
          <a:off x="295275" y="1788308"/>
          <a:ext cx="8553450" cy="4265613"/>
        </p:xfrm>
        <a:graphic>
          <a:graphicData uri="http://schemas.openxmlformats.org/presentationml/2006/ole">
            <mc:AlternateContent xmlns:mc="http://schemas.openxmlformats.org/markup-compatibility/2006">
              <mc:Choice xmlns:v="urn:schemas-microsoft-com:vml" Requires="v">
                <p:oleObj spid="_x0000_s40980" name="CS ChemDraw Drawing" r:id="rId3" imgW="28516584" imgH="14215500" progId="ChemDraw.Document.6.0">
                  <p:embed/>
                </p:oleObj>
              </mc:Choice>
              <mc:Fallback>
                <p:oleObj name="CS ChemDraw Drawing" r:id="rId3" imgW="28516584" imgH="14215500" progId="ChemDraw.Document.6.0">
                  <p:embed/>
                  <p:pic>
                    <p:nvPicPr>
                      <p:cNvPr id="0" name=""/>
                      <p:cNvPicPr/>
                      <p:nvPr/>
                    </p:nvPicPr>
                    <p:blipFill>
                      <a:blip r:embed="rId4"/>
                      <a:stretch>
                        <a:fillRect/>
                      </a:stretch>
                    </p:blipFill>
                    <p:spPr>
                      <a:xfrm>
                        <a:off x="295275" y="1788308"/>
                        <a:ext cx="8553450" cy="4265613"/>
                      </a:xfrm>
                      <a:prstGeom prst="rect">
                        <a:avLst/>
                      </a:prstGeom>
                    </p:spPr>
                  </p:pic>
                </p:oleObj>
              </mc:Fallback>
            </mc:AlternateContent>
          </a:graphicData>
        </a:graphic>
      </p:graphicFrame>
    </p:spTree>
    <p:extLst>
      <p:ext uri="{BB962C8B-B14F-4D97-AF65-F5344CB8AC3E}">
        <p14:creationId xmlns:p14="http://schemas.microsoft.com/office/powerpoint/2010/main" val="3110161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a:grpSpLocks noChangeAspect="1"/>
          </p:cNvGrpSpPr>
          <p:nvPr/>
        </p:nvGrpSpPr>
        <p:grpSpPr>
          <a:xfrm rot="16200000">
            <a:off x="5154989" y="2131517"/>
            <a:ext cx="3800558" cy="3179186"/>
            <a:chOff x="1018497" y="2192539"/>
            <a:chExt cx="2926512" cy="2448000"/>
          </a:xfrm>
        </p:grpSpPr>
        <p:sp>
          <p:nvSpPr>
            <p:cNvPr id="3" name="Oval 96"/>
            <p:cNvSpPr>
              <a:spLocks noChangeAspect="1" noChangeArrowheads="1"/>
            </p:cNvSpPr>
            <p:nvPr/>
          </p:nvSpPr>
          <p:spPr bwMode="auto">
            <a:xfrm rot="2700000">
              <a:off x="1019715" y="2191321"/>
              <a:ext cx="2448000" cy="2450435"/>
            </a:xfrm>
            <a:prstGeom prst="ellipse">
              <a:avLst/>
            </a:prstGeom>
            <a:solidFill>
              <a:schemeClr val="accent6">
                <a:lumMod val="20000"/>
                <a:lumOff val="80000"/>
              </a:schemeClr>
            </a:solidFill>
            <a:ln>
              <a:noFill/>
            </a:ln>
            <a:effectLst/>
            <a:extLst/>
          </p:spPr>
          <p:txBody>
            <a:bodyPr rot="10800000" vert="eaVert" wrap="none" anchor="ctr"/>
            <a:lstStyle/>
            <a:p>
              <a:endParaRPr lang="ja-JP" altLang="en-US"/>
            </a:p>
          </p:txBody>
        </p:sp>
        <p:sp>
          <p:nvSpPr>
            <p:cNvPr id="4" name="Rectangle 98"/>
            <p:cNvSpPr>
              <a:spLocks noChangeArrowheads="1"/>
            </p:cNvSpPr>
            <p:nvPr/>
          </p:nvSpPr>
          <p:spPr bwMode="auto">
            <a:xfrm rot="19794434">
              <a:off x="1922546" y="2430371"/>
              <a:ext cx="216000" cy="104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Rectangle 97"/>
            <p:cNvSpPr>
              <a:spLocks noChangeArrowheads="1"/>
            </p:cNvSpPr>
            <p:nvPr/>
          </p:nvSpPr>
          <p:spPr bwMode="auto">
            <a:xfrm rot="1705607">
              <a:off x="1906601" y="3305024"/>
              <a:ext cx="216000" cy="108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Rectangle 98"/>
            <p:cNvSpPr>
              <a:spLocks noChangeArrowheads="1"/>
            </p:cNvSpPr>
            <p:nvPr/>
          </p:nvSpPr>
          <p:spPr bwMode="auto">
            <a:xfrm rot="16200000">
              <a:off x="2711983" y="2760344"/>
              <a:ext cx="216000" cy="129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Rectangle 101"/>
            <p:cNvSpPr>
              <a:spLocks noChangeAspect="1" noChangeArrowheads="1"/>
            </p:cNvSpPr>
            <p:nvPr/>
          </p:nvSpPr>
          <p:spPr bwMode="auto">
            <a:xfrm rot="5367762">
              <a:off x="3504799" y="3135616"/>
              <a:ext cx="334963" cy="545456"/>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grpSp>
      <p:sp>
        <p:nvSpPr>
          <p:cNvPr id="8" name="テキスト ボックス 7"/>
          <p:cNvSpPr txBox="1"/>
          <p:nvPr/>
        </p:nvSpPr>
        <p:spPr>
          <a:xfrm>
            <a:off x="0" y="1"/>
            <a:ext cx="9144000" cy="550962"/>
          </a:xfrm>
          <a:prstGeom prst="hexagon">
            <a:avLst>
              <a:gd name="adj" fmla="val 0"/>
              <a:gd name="vf" fmla="val 115470"/>
            </a:avLst>
          </a:prstGeom>
          <a:noFill/>
          <a:ln w="63500">
            <a:noFill/>
          </a:ln>
        </p:spPr>
        <p:txBody>
          <a:bodyPr wrap="square" rtlCol="0">
            <a:spAutoFit/>
          </a:bodyPr>
          <a:lstStyle/>
          <a:p>
            <a:pPr algn="ctr">
              <a:spcBef>
                <a:spcPct val="50000"/>
              </a:spcBef>
            </a:pPr>
            <a:r>
              <a:rPr lang="en-US" altLang="ja-JP" sz="2400" b="1" dirty="0" smtClean="0">
                <a:latin typeface="Arial" pitchFamily="34" charset="0"/>
                <a:ea typeface="ＭＳ ゴシック" pitchFamily="49" charset="-128"/>
                <a:cs typeface="Arial" pitchFamily="34" charset="0"/>
              </a:rPr>
              <a:t>Synthesis </a:t>
            </a:r>
            <a:r>
              <a:rPr lang="en-US" altLang="ja-JP" sz="2400" b="1" dirty="0">
                <a:latin typeface="Arial" pitchFamily="34" charset="0"/>
                <a:ea typeface="ＭＳ ゴシック" pitchFamily="49" charset="-128"/>
                <a:cs typeface="Arial" pitchFamily="34" charset="0"/>
              </a:rPr>
              <a:t>of </a:t>
            </a:r>
            <a:r>
              <a:rPr lang="en-US" altLang="ja-JP" sz="2400" b="1" dirty="0" err="1" smtClean="0">
                <a:latin typeface="Arial" pitchFamily="34" charset="0"/>
                <a:ea typeface="ＭＳ ゴシック" pitchFamily="49" charset="-128"/>
                <a:cs typeface="Arial" pitchFamily="34" charset="0"/>
              </a:rPr>
              <a:t>Dendrimers</a:t>
            </a:r>
            <a:endParaRPr lang="ja-JP" altLang="en-US" sz="2400" b="1" dirty="0">
              <a:latin typeface="Arial" pitchFamily="34" charset="0"/>
              <a:ea typeface="ＭＳ ゴシック" pitchFamily="49" charset="-128"/>
              <a:cs typeface="Arial" pitchFamily="34" charset="0"/>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2803655511"/>
              </p:ext>
            </p:extLst>
          </p:nvPr>
        </p:nvGraphicFramePr>
        <p:xfrm>
          <a:off x="379413" y="719138"/>
          <a:ext cx="8385175" cy="5753100"/>
        </p:xfrm>
        <a:graphic>
          <a:graphicData uri="http://schemas.openxmlformats.org/presentationml/2006/ole">
            <mc:AlternateContent xmlns:mc="http://schemas.openxmlformats.org/markup-compatibility/2006">
              <mc:Choice xmlns:v="urn:schemas-microsoft-com:vml" Requires="v">
                <p:oleObj spid="_x0000_s43023" name="CS ChemDraw Drawing" r:id="rId3" imgW="12618450" imgH="8652960" progId="ChemDraw.Document.6.0">
                  <p:embed/>
                </p:oleObj>
              </mc:Choice>
              <mc:Fallback>
                <p:oleObj name="CS ChemDraw Drawing" r:id="rId3" imgW="12618450" imgH="8652960" progId="ChemDraw.Document.6.0">
                  <p:embed/>
                  <p:pic>
                    <p:nvPicPr>
                      <p:cNvPr id="0" name=""/>
                      <p:cNvPicPr/>
                      <p:nvPr/>
                    </p:nvPicPr>
                    <p:blipFill>
                      <a:blip r:embed="rId4"/>
                      <a:stretch>
                        <a:fillRect/>
                      </a:stretch>
                    </p:blipFill>
                    <p:spPr>
                      <a:xfrm>
                        <a:off x="379413" y="719138"/>
                        <a:ext cx="8385175" cy="5753100"/>
                      </a:xfrm>
                      <a:prstGeom prst="rect">
                        <a:avLst/>
                      </a:prstGeom>
                      <a:solidFill>
                        <a:schemeClr val="accent3">
                          <a:lumMod val="40000"/>
                          <a:lumOff val="60000"/>
                        </a:schemeClr>
                      </a:solidFill>
                    </p:spPr>
                  </p:pic>
                </p:oleObj>
              </mc:Fallback>
            </mc:AlternateContent>
          </a:graphicData>
        </a:graphic>
      </p:graphicFrame>
    </p:spTree>
    <p:extLst>
      <p:ext uri="{BB962C8B-B14F-4D97-AF65-F5344CB8AC3E}">
        <p14:creationId xmlns:p14="http://schemas.microsoft.com/office/powerpoint/2010/main" val="1553504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a:grpSpLocks noChangeAspect="1"/>
          </p:cNvGrpSpPr>
          <p:nvPr/>
        </p:nvGrpSpPr>
        <p:grpSpPr>
          <a:xfrm>
            <a:off x="4674182" y="1038782"/>
            <a:ext cx="4024944" cy="4024323"/>
            <a:chOff x="5122935" y="1741548"/>
            <a:chExt cx="3024000" cy="3023533"/>
          </a:xfrm>
        </p:grpSpPr>
        <p:sp>
          <p:nvSpPr>
            <p:cNvPr id="3" name="Oval 6"/>
            <p:cNvSpPr>
              <a:spLocks noChangeAspect="1" noChangeArrowheads="1"/>
            </p:cNvSpPr>
            <p:nvPr/>
          </p:nvSpPr>
          <p:spPr bwMode="auto">
            <a:xfrm rot="2700000">
              <a:off x="5123168" y="1741315"/>
              <a:ext cx="3023533" cy="3024000"/>
            </a:xfrm>
            <a:prstGeom prst="ellipse">
              <a:avLst/>
            </a:prstGeom>
            <a:solidFill>
              <a:schemeClr val="accent2">
                <a:lumMod val="20000"/>
                <a:lumOff val="80000"/>
              </a:schemeClr>
            </a:solidFill>
            <a:ln>
              <a:noFill/>
            </a:ln>
            <a:effectLst/>
            <a:extLst/>
          </p:spPr>
          <p:txBody>
            <a:bodyPr rot="10800000" vert="eaVert" wrap="none" anchor="ctr"/>
            <a:lstStyle/>
            <a:p>
              <a:endParaRPr lang="ja-JP" altLang="en-US"/>
            </a:p>
          </p:txBody>
        </p:sp>
        <p:sp>
          <p:nvSpPr>
            <p:cNvPr id="4" name="Rectangle 7"/>
            <p:cNvSpPr>
              <a:spLocks noChangeArrowheads="1"/>
            </p:cNvSpPr>
            <p:nvPr/>
          </p:nvSpPr>
          <p:spPr bwMode="auto">
            <a:xfrm rot="2700000">
              <a:off x="6491869" y="2094156"/>
              <a:ext cx="216000" cy="2447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5" name="Rectangle 8"/>
            <p:cNvSpPr>
              <a:spLocks noChangeAspect="1" noChangeArrowheads="1"/>
            </p:cNvSpPr>
            <p:nvPr/>
          </p:nvSpPr>
          <p:spPr bwMode="auto">
            <a:xfrm rot="8100000">
              <a:off x="6549869" y="2045868"/>
              <a:ext cx="216000" cy="238488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6" name="Rectangle 11"/>
            <p:cNvSpPr>
              <a:spLocks noChangeAspect="1" noChangeArrowheads="1"/>
            </p:cNvSpPr>
            <p:nvPr/>
          </p:nvSpPr>
          <p:spPr bwMode="auto">
            <a:xfrm rot="2700000">
              <a:off x="7364292" y="2123652"/>
              <a:ext cx="448490" cy="423262"/>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7" name="Rectangle 13"/>
            <p:cNvSpPr>
              <a:spLocks noChangeAspect="1" noChangeArrowheads="1"/>
            </p:cNvSpPr>
            <p:nvPr/>
          </p:nvSpPr>
          <p:spPr bwMode="auto">
            <a:xfrm rot="2700000">
              <a:off x="7348241" y="3988562"/>
              <a:ext cx="448490" cy="423262"/>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8" name="Rectangle 14"/>
            <p:cNvSpPr>
              <a:spLocks noChangeAspect="1" noChangeArrowheads="1"/>
            </p:cNvSpPr>
            <p:nvPr/>
          </p:nvSpPr>
          <p:spPr bwMode="auto">
            <a:xfrm rot="2700000">
              <a:off x="5490853" y="3972039"/>
              <a:ext cx="445687" cy="426065"/>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9" name="Rectangle 15"/>
            <p:cNvSpPr>
              <a:spLocks noChangeAspect="1" noChangeArrowheads="1"/>
            </p:cNvSpPr>
            <p:nvPr/>
          </p:nvSpPr>
          <p:spPr bwMode="auto">
            <a:xfrm rot="2700000">
              <a:off x="5485831" y="2099004"/>
              <a:ext cx="445687" cy="426065"/>
            </a:xfrm>
            <a:prstGeom prst="rect">
              <a:avLst/>
            </a:prstGeom>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10" name="Oval 10"/>
            <p:cNvSpPr>
              <a:spLocks noChangeArrowheads="1"/>
            </p:cNvSpPr>
            <p:nvPr/>
          </p:nvSpPr>
          <p:spPr bwMode="auto">
            <a:xfrm rot="2700000">
              <a:off x="6318142" y="2929911"/>
              <a:ext cx="720000" cy="720000"/>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gr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86857509"/>
              </p:ext>
            </p:extLst>
          </p:nvPr>
        </p:nvGraphicFramePr>
        <p:xfrm>
          <a:off x="522288" y="974725"/>
          <a:ext cx="8388350" cy="4721225"/>
        </p:xfrm>
        <a:graphic>
          <a:graphicData uri="http://schemas.openxmlformats.org/presentationml/2006/ole">
            <mc:AlternateContent xmlns:mc="http://schemas.openxmlformats.org/markup-compatibility/2006">
              <mc:Choice xmlns:v="urn:schemas-microsoft-com:vml" Requires="v">
                <p:oleObj spid="_x0000_s44047" name="CS ChemDraw Drawing" r:id="rId3" imgW="12238913" imgH="6880410" progId="ChemDraw.Document.6.0">
                  <p:embed/>
                </p:oleObj>
              </mc:Choice>
              <mc:Fallback>
                <p:oleObj name="CS ChemDraw Drawing" r:id="rId3" imgW="12238913" imgH="6880410" progId="ChemDraw.Document.6.0">
                  <p:embed/>
                  <p:pic>
                    <p:nvPicPr>
                      <p:cNvPr id="0" name=""/>
                      <p:cNvPicPr/>
                      <p:nvPr/>
                    </p:nvPicPr>
                    <p:blipFill>
                      <a:blip r:embed="rId4"/>
                      <a:stretch>
                        <a:fillRect/>
                      </a:stretch>
                    </p:blipFill>
                    <p:spPr>
                      <a:xfrm>
                        <a:off x="522288" y="974725"/>
                        <a:ext cx="8388350" cy="4721225"/>
                      </a:xfrm>
                      <a:prstGeom prst="rect">
                        <a:avLst/>
                      </a:prstGeom>
                      <a:solidFill>
                        <a:schemeClr val="accent3">
                          <a:lumMod val="20000"/>
                          <a:lumOff val="80000"/>
                        </a:schemeClr>
                      </a:solidFill>
                    </p:spPr>
                  </p:pic>
                </p:oleObj>
              </mc:Fallback>
            </mc:AlternateContent>
          </a:graphicData>
        </a:graphic>
      </p:graphicFrame>
      <p:sp>
        <p:nvSpPr>
          <p:cNvPr id="14" name="テキスト ボックス 13"/>
          <p:cNvSpPr txBox="1"/>
          <p:nvPr/>
        </p:nvSpPr>
        <p:spPr>
          <a:xfrm>
            <a:off x="0" y="1"/>
            <a:ext cx="9144000" cy="550962"/>
          </a:xfrm>
          <a:prstGeom prst="hexagon">
            <a:avLst>
              <a:gd name="adj" fmla="val 0"/>
              <a:gd name="vf" fmla="val 115470"/>
            </a:avLst>
          </a:prstGeom>
          <a:noFill/>
          <a:ln w="63500">
            <a:noFill/>
          </a:ln>
        </p:spPr>
        <p:txBody>
          <a:bodyPr wrap="square" rtlCol="0">
            <a:spAutoFit/>
          </a:bodyPr>
          <a:lstStyle/>
          <a:p>
            <a:pPr algn="ctr">
              <a:spcBef>
                <a:spcPct val="50000"/>
              </a:spcBef>
            </a:pPr>
            <a:r>
              <a:rPr lang="en-US" altLang="ja-JP" sz="2400" b="1" dirty="0" smtClean="0">
                <a:latin typeface="Arial" pitchFamily="34" charset="0"/>
                <a:ea typeface="ＭＳ ゴシック" pitchFamily="49" charset="-128"/>
                <a:cs typeface="Arial" pitchFamily="34" charset="0"/>
              </a:rPr>
              <a:t>Synthesis </a:t>
            </a:r>
            <a:r>
              <a:rPr lang="en-US" altLang="ja-JP" sz="2400" b="1" dirty="0">
                <a:latin typeface="Arial" pitchFamily="34" charset="0"/>
                <a:ea typeface="ＭＳ ゴシック" pitchFamily="49" charset="-128"/>
                <a:cs typeface="Arial" pitchFamily="34" charset="0"/>
              </a:rPr>
              <a:t>of </a:t>
            </a:r>
            <a:r>
              <a:rPr lang="en-US" altLang="ja-JP" sz="2400" b="1" dirty="0" err="1" smtClean="0">
                <a:latin typeface="Arial" pitchFamily="34" charset="0"/>
                <a:ea typeface="ＭＳ ゴシック" pitchFamily="49" charset="-128"/>
                <a:cs typeface="Arial" pitchFamily="34" charset="0"/>
              </a:rPr>
              <a:t>Porphyrin</a:t>
            </a:r>
            <a:r>
              <a:rPr lang="en-US" altLang="ja-JP" sz="2400" b="1" dirty="0" smtClean="0">
                <a:latin typeface="Arial" pitchFamily="34" charset="0"/>
                <a:ea typeface="ＭＳ ゴシック" pitchFamily="49" charset="-128"/>
                <a:cs typeface="Arial" pitchFamily="34" charset="0"/>
              </a:rPr>
              <a:t> </a:t>
            </a:r>
            <a:r>
              <a:rPr lang="en-US" altLang="ja-JP" sz="2400" b="1" dirty="0" err="1" smtClean="0">
                <a:latin typeface="Arial" pitchFamily="34" charset="0"/>
                <a:ea typeface="ＭＳ ゴシック" pitchFamily="49" charset="-128"/>
                <a:cs typeface="Arial" pitchFamily="34" charset="0"/>
              </a:rPr>
              <a:t>Dendrimers</a:t>
            </a:r>
            <a:endParaRPr lang="ja-JP" altLang="en-US" sz="2400" b="1" dirty="0">
              <a:latin typeface="Arial" pitchFamily="34" charset="0"/>
              <a:ea typeface="ＭＳ ゴシック" pitchFamily="49" charset="-128"/>
              <a:cs typeface="Arial" pitchFamily="34" charset="0"/>
            </a:endParaRPr>
          </a:p>
        </p:txBody>
      </p:sp>
    </p:spTree>
    <p:extLst>
      <p:ext uri="{BB962C8B-B14F-4D97-AF65-F5344CB8AC3E}">
        <p14:creationId xmlns:p14="http://schemas.microsoft.com/office/powerpoint/2010/main" val="1764431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07504" y="1124744"/>
            <a:ext cx="8928992" cy="5256584"/>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a:grpSpLocks noChangeAspect="1"/>
          </p:cNvGrpSpPr>
          <p:nvPr/>
        </p:nvGrpSpPr>
        <p:grpSpPr>
          <a:xfrm>
            <a:off x="4335496" y="1276083"/>
            <a:ext cx="4457294" cy="4456599"/>
            <a:chOff x="5122935" y="1741548"/>
            <a:chExt cx="3024000" cy="3023533"/>
          </a:xfrm>
          <a:solidFill>
            <a:schemeClr val="accent1">
              <a:lumMod val="60000"/>
              <a:lumOff val="40000"/>
            </a:schemeClr>
          </a:solidFill>
        </p:grpSpPr>
        <p:sp>
          <p:nvSpPr>
            <p:cNvPr id="3" name="Oval 6"/>
            <p:cNvSpPr>
              <a:spLocks noChangeAspect="1" noChangeArrowheads="1"/>
            </p:cNvSpPr>
            <p:nvPr/>
          </p:nvSpPr>
          <p:spPr bwMode="auto">
            <a:xfrm rot="2700000">
              <a:off x="5123168" y="1741315"/>
              <a:ext cx="3023533" cy="3024000"/>
            </a:xfrm>
            <a:prstGeom prst="ellipse">
              <a:avLst/>
            </a:prstGeom>
            <a:grpFill/>
            <a:ln>
              <a:noFill/>
            </a:ln>
            <a:effectLst/>
            <a:extLst/>
          </p:spPr>
          <p:txBody>
            <a:bodyPr rot="10800000" vert="eaVert" wrap="none" anchor="ctr"/>
            <a:lstStyle/>
            <a:p>
              <a:endParaRPr lang="ja-JP" altLang="en-US"/>
            </a:p>
          </p:txBody>
        </p:sp>
        <p:sp>
          <p:nvSpPr>
            <p:cNvPr id="4" name="Rectangle 7"/>
            <p:cNvSpPr>
              <a:spLocks noChangeArrowheads="1"/>
            </p:cNvSpPr>
            <p:nvPr/>
          </p:nvSpPr>
          <p:spPr bwMode="auto">
            <a:xfrm rot="2700000">
              <a:off x="6491869" y="2094156"/>
              <a:ext cx="216000" cy="244792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5" name="Rectangle 8"/>
            <p:cNvSpPr>
              <a:spLocks noChangeAspect="1" noChangeArrowheads="1"/>
            </p:cNvSpPr>
            <p:nvPr/>
          </p:nvSpPr>
          <p:spPr bwMode="auto">
            <a:xfrm rot="8100000">
              <a:off x="6549869" y="2045868"/>
              <a:ext cx="216000" cy="238488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sp>
          <p:nvSpPr>
            <p:cNvPr id="6" name="Rectangle 11"/>
            <p:cNvSpPr>
              <a:spLocks noChangeAspect="1" noChangeArrowheads="1"/>
            </p:cNvSpPr>
            <p:nvPr/>
          </p:nvSpPr>
          <p:spPr bwMode="auto">
            <a:xfrm rot="2700000">
              <a:off x="7364292" y="2123652"/>
              <a:ext cx="448490" cy="423262"/>
            </a:xfrm>
            <a:prstGeom prst="rect">
              <a:avLst/>
            </a:prstGeom>
            <a:grpFill/>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7" name="Rectangle 13"/>
            <p:cNvSpPr>
              <a:spLocks noChangeAspect="1" noChangeArrowheads="1"/>
            </p:cNvSpPr>
            <p:nvPr/>
          </p:nvSpPr>
          <p:spPr bwMode="auto">
            <a:xfrm rot="2700000">
              <a:off x="7348241" y="3988562"/>
              <a:ext cx="448490" cy="423262"/>
            </a:xfrm>
            <a:prstGeom prst="rect">
              <a:avLst/>
            </a:prstGeom>
            <a:grpFill/>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8" name="Rectangle 14"/>
            <p:cNvSpPr>
              <a:spLocks noChangeAspect="1" noChangeArrowheads="1"/>
            </p:cNvSpPr>
            <p:nvPr/>
          </p:nvSpPr>
          <p:spPr bwMode="auto">
            <a:xfrm rot="2700000">
              <a:off x="5490853" y="3972039"/>
              <a:ext cx="445687" cy="426065"/>
            </a:xfrm>
            <a:prstGeom prst="rect">
              <a:avLst/>
            </a:prstGeom>
            <a:grpFill/>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9" name="Rectangle 15"/>
            <p:cNvSpPr>
              <a:spLocks noChangeAspect="1" noChangeArrowheads="1"/>
            </p:cNvSpPr>
            <p:nvPr/>
          </p:nvSpPr>
          <p:spPr bwMode="auto">
            <a:xfrm rot="2700000">
              <a:off x="5485831" y="2099004"/>
              <a:ext cx="445687" cy="426065"/>
            </a:xfrm>
            <a:prstGeom prst="rect">
              <a:avLst/>
            </a:prstGeom>
            <a:grpFill/>
            <a:ln>
              <a:noFill/>
              <a:headEnd/>
              <a:tailEnd/>
            </a:ln>
            <a:extLst/>
          </p:spPr>
          <p:style>
            <a:lnRef idx="2">
              <a:schemeClr val="accent2">
                <a:shade val="50000"/>
              </a:schemeClr>
            </a:lnRef>
            <a:fillRef idx="1">
              <a:schemeClr val="accent2"/>
            </a:fillRef>
            <a:effectRef idx="0">
              <a:schemeClr val="accent2"/>
            </a:effectRef>
            <a:fontRef idx="minor">
              <a:schemeClr val="lt1"/>
            </a:fontRef>
          </p:style>
          <p:txBody>
            <a:bodyPr rot="10800000" vert="eaVert" wrap="none" anchor="ctr"/>
            <a:lstStyle/>
            <a:p>
              <a:endParaRPr lang="ja-JP" altLang="en-US"/>
            </a:p>
          </p:txBody>
        </p:sp>
        <p:sp>
          <p:nvSpPr>
            <p:cNvPr id="10" name="Oval 10"/>
            <p:cNvSpPr>
              <a:spLocks noChangeArrowheads="1"/>
            </p:cNvSpPr>
            <p:nvPr/>
          </p:nvSpPr>
          <p:spPr bwMode="auto">
            <a:xfrm rot="2700000">
              <a:off x="6318142" y="2929911"/>
              <a:ext cx="720000" cy="72000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ja-JP" altLang="en-US"/>
            </a:p>
          </p:txBody>
        </p:sp>
      </p:grpSp>
      <p:sp>
        <p:nvSpPr>
          <p:cNvPr id="11" name="Rectangle 2"/>
          <p:cNvSpPr>
            <a:spLocks noChangeArrowheads="1"/>
          </p:cNvSpPr>
          <p:nvPr/>
        </p:nvSpPr>
        <p:spPr bwMode="auto">
          <a:xfrm>
            <a:off x="0" y="0"/>
            <a:ext cx="9144000" cy="0"/>
          </a:xfrm>
          <a:prstGeom prst="rect">
            <a:avLst/>
          </a:prstGeom>
          <a:solidFill>
            <a:schemeClr val="accent3">
              <a:lumMod val="20000"/>
              <a:lumOff val="80000"/>
            </a:schemeClr>
          </a:solidFill>
          <a:ln>
            <a:noFill/>
          </a:ln>
          <a:effectLs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Rectangle 4"/>
          <p:cNvSpPr>
            <a:spLocks noChangeArrowheads="1"/>
          </p:cNvSpPr>
          <p:nvPr/>
        </p:nvSpPr>
        <p:spPr bwMode="auto">
          <a:xfrm>
            <a:off x="0" y="0"/>
            <a:ext cx="9144000" cy="0"/>
          </a:xfrm>
          <a:prstGeom prst="rect">
            <a:avLst/>
          </a:prstGeom>
          <a:solidFill>
            <a:schemeClr val="accent3">
              <a:lumMod val="20000"/>
              <a:lumOff val="80000"/>
            </a:schemeClr>
          </a:solidFill>
          <a:ln>
            <a:noFill/>
          </a:ln>
          <a:effectLs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2868814808"/>
              </p:ext>
            </p:extLst>
          </p:nvPr>
        </p:nvGraphicFramePr>
        <p:xfrm>
          <a:off x="371475" y="1360736"/>
          <a:ext cx="8491538" cy="4814887"/>
        </p:xfrm>
        <a:graphic>
          <a:graphicData uri="http://schemas.openxmlformats.org/presentationml/2006/ole">
            <mc:AlternateContent xmlns:mc="http://schemas.openxmlformats.org/markup-compatibility/2006">
              <mc:Choice xmlns:v="urn:schemas-microsoft-com:vml" Requires="v">
                <p:oleObj spid="_x0000_s45071" name="CS ChemDraw Drawing" r:id="rId3" imgW="14710900" imgH="8334360" progId="ChemDraw.Document.6.0">
                  <p:embed/>
                </p:oleObj>
              </mc:Choice>
              <mc:Fallback>
                <p:oleObj name="CS ChemDraw Drawing" r:id="rId3" imgW="14710900" imgH="8334360" progId="ChemDraw.Document.6.0">
                  <p:embed/>
                  <p:pic>
                    <p:nvPicPr>
                      <p:cNvPr id="0" name=""/>
                      <p:cNvPicPr/>
                      <p:nvPr/>
                    </p:nvPicPr>
                    <p:blipFill>
                      <a:blip r:embed="rId4"/>
                      <a:stretch>
                        <a:fillRect/>
                      </a:stretch>
                    </p:blipFill>
                    <p:spPr>
                      <a:xfrm>
                        <a:off x="371475" y="1360736"/>
                        <a:ext cx="8491538" cy="4814887"/>
                      </a:xfrm>
                      <a:prstGeom prst="rect">
                        <a:avLst/>
                      </a:prstGeom>
                    </p:spPr>
                  </p:pic>
                </p:oleObj>
              </mc:Fallback>
            </mc:AlternateContent>
          </a:graphicData>
        </a:graphic>
      </p:graphicFrame>
      <p:sp>
        <p:nvSpPr>
          <p:cNvPr id="14" name="テキスト ボックス 13"/>
          <p:cNvSpPr txBox="1"/>
          <p:nvPr/>
        </p:nvSpPr>
        <p:spPr>
          <a:xfrm>
            <a:off x="107504" y="116632"/>
            <a:ext cx="8712968" cy="624423"/>
          </a:xfrm>
          <a:prstGeom prst="hexagon">
            <a:avLst>
              <a:gd name="adj" fmla="val 0"/>
              <a:gd name="vf" fmla="val 115470"/>
            </a:avLst>
          </a:prstGeom>
          <a:noFill/>
          <a:ln w="63500">
            <a:noFill/>
          </a:ln>
        </p:spPr>
        <p:txBody>
          <a:bodyPr wrap="square" rtlCol="0">
            <a:spAutoFit/>
            <a:scene3d>
              <a:camera prst="orthographicFront"/>
              <a:lightRig rig="soft" dir="t">
                <a:rot lat="0" lon="0" rev="10800000"/>
              </a:lightRig>
            </a:scene3d>
            <a:sp3d>
              <a:bevelT w="27940" h="12700"/>
              <a:contourClr>
                <a:srgbClr val="DDDDDD"/>
              </a:contourClr>
            </a:sp3d>
          </a:bodyPr>
          <a:lstStyle/>
          <a:p>
            <a:pPr algn="ctr">
              <a:spcBef>
                <a:spcPct val="50000"/>
              </a:spcBef>
            </a:pPr>
            <a:r>
              <a:rPr lang="en-US" altLang="ja-JP" sz="2800" b="1" spc="150" dirty="0" smtClean="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rPr>
              <a:t>Synthesis </a:t>
            </a:r>
            <a:r>
              <a:rPr lang="en-US" altLang="ja-JP" sz="2800" b="1" spc="150" dirty="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rPr>
              <a:t>of </a:t>
            </a:r>
            <a:r>
              <a:rPr lang="en-US" altLang="ja-JP" sz="2800" b="1" spc="150" dirty="0" err="1" smtClean="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rPr>
              <a:t>Porphyrin</a:t>
            </a:r>
            <a:r>
              <a:rPr lang="en-US" altLang="ja-JP" sz="2800" b="1" spc="150" dirty="0" smtClean="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rPr>
              <a:t> </a:t>
            </a:r>
            <a:r>
              <a:rPr lang="en-US" altLang="ja-JP" sz="2800" b="1" spc="150" dirty="0" err="1" smtClean="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rPr>
              <a:t>Dendrimers</a:t>
            </a:r>
            <a:endParaRPr lang="ja-JP" altLang="en-US" sz="2800" b="1" spc="150" dirty="0">
              <a:ln w="11430"/>
              <a:solidFill>
                <a:srgbClr val="F8F8F8"/>
              </a:solidFill>
              <a:effectLst>
                <a:outerShdw blurRad="25400" algn="tl" rotWithShape="0">
                  <a:srgbClr val="000000">
                    <a:alpha val="43000"/>
                  </a:srgbClr>
                </a:outerShdw>
              </a:effectLst>
              <a:latin typeface="Arial" pitchFamily="34" charset="0"/>
              <a:ea typeface="ＭＳ ゴシック" pitchFamily="49" charset="-128"/>
              <a:cs typeface="Arial" pitchFamily="34" charset="0"/>
            </a:endParaRPr>
          </a:p>
        </p:txBody>
      </p:sp>
      <p:sp>
        <p:nvSpPr>
          <p:cNvPr id="15" name="正方形/長方形 14"/>
          <p:cNvSpPr/>
          <p:nvPr/>
        </p:nvSpPr>
        <p:spPr>
          <a:xfrm>
            <a:off x="851001" y="5031182"/>
            <a:ext cx="3970866" cy="646331"/>
          </a:xfrm>
          <a:prstGeom prst="rect">
            <a:avLst/>
          </a:prstGeom>
          <a:solidFill>
            <a:schemeClr val="accent3">
              <a:lumMod val="20000"/>
              <a:lumOff val="80000"/>
            </a:schemeClr>
          </a:solidFill>
          <a:ln w="28575">
            <a:solidFill>
              <a:schemeClr val="bg2">
                <a:lumMod val="25000"/>
              </a:schemeClr>
            </a:solidFill>
          </a:ln>
        </p:spPr>
        <p:txBody>
          <a:bodyPr wrap="square">
            <a:spAutoFit/>
          </a:bodyPr>
          <a:lstStyle/>
          <a:p>
            <a:pPr algn="ctr"/>
            <a:r>
              <a:rPr lang="en-US" altLang="ja-JP" b="1" dirty="0">
                <a:solidFill>
                  <a:schemeClr val="bg1"/>
                </a:solidFill>
                <a:latin typeface="Arial" pitchFamily="34" charset="0"/>
                <a:ea typeface="ＭＳ ゴシック" pitchFamily="49" charset="-128"/>
              </a:rPr>
              <a:t>A</a:t>
            </a:r>
            <a:r>
              <a:rPr lang="en-US" altLang="ja-JP" b="1" baseline="-25000" dirty="0">
                <a:solidFill>
                  <a:schemeClr val="bg1"/>
                </a:solidFill>
                <a:latin typeface="Arial" pitchFamily="34" charset="0"/>
                <a:ea typeface="ＭＳ ゴシック" pitchFamily="49" charset="-128"/>
              </a:rPr>
              <a:t>4</a:t>
            </a:r>
            <a:r>
              <a:rPr lang="en-US" altLang="ja-JP" b="1" dirty="0">
                <a:solidFill>
                  <a:schemeClr val="bg1"/>
                </a:solidFill>
                <a:latin typeface="Arial" pitchFamily="34" charset="0"/>
                <a:ea typeface="ＭＳ ゴシック" pitchFamily="49" charset="-128"/>
              </a:rPr>
              <a:t>-type</a:t>
            </a:r>
            <a:r>
              <a:rPr lang="en-US" altLang="ja-JP" dirty="0">
                <a:solidFill>
                  <a:schemeClr val="bg1"/>
                </a:solidFill>
                <a:latin typeface="Arial" pitchFamily="34" charset="0"/>
                <a:ea typeface="ＭＳ ゴシック" pitchFamily="49" charset="-128"/>
              </a:rPr>
              <a:t> </a:t>
            </a:r>
            <a:r>
              <a:rPr lang="en-US" altLang="ja-JP" b="1" dirty="0" err="1">
                <a:solidFill>
                  <a:schemeClr val="bg1"/>
                </a:solidFill>
                <a:latin typeface="Arial" pitchFamily="34" charset="0"/>
                <a:ea typeface="ＭＳ ゴシック" pitchFamily="49" charset="-128"/>
              </a:rPr>
              <a:t>D</a:t>
            </a:r>
            <a:r>
              <a:rPr lang="en-US" altLang="ja-JP" b="1" dirty="0" err="1" smtClean="0">
                <a:solidFill>
                  <a:schemeClr val="bg1"/>
                </a:solidFill>
                <a:latin typeface="Arial" pitchFamily="34" charset="0"/>
                <a:ea typeface="ＭＳ ゴシック" pitchFamily="49" charset="-128"/>
              </a:rPr>
              <a:t>endrimer</a:t>
            </a:r>
            <a:r>
              <a:rPr lang="en-US" altLang="ja-JP" b="1" dirty="0" smtClean="0">
                <a:solidFill>
                  <a:schemeClr val="bg1"/>
                </a:solidFill>
                <a:latin typeface="Arial" pitchFamily="34" charset="0"/>
                <a:ea typeface="ＭＳ ゴシック" pitchFamily="49" charset="-128"/>
              </a:rPr>
              <a:t> with</a:t>
            </a:r>
            <a:endParaRPr lang="ja-JP" altLang="en-US" b="1" dirty="0">
              <a:solidFill>
                <a:schemeClr val="bg1"/>
              </a:solidFill>
              <a:latin typeface="Arial" pitchFamily="34" charset="0"/>
              <a:ea typeface="ＭＳ ゴシック" pitchFamily="49" charset="-128"/>
            </a:endParaRPr>
          </a:p>
          <a:p>
            <a:pPr lvl="0" algn="ctr"/>
            <a:r>
              <a:rPr lang="en-US" altLang="ja-JP" b="1" dirty="0" smtClean="0">
                <a:solidFill>
                  <a:schemeClr val="bg1"/>
                </a:solidFill>
                <a:latin typeface="Arial" pitchFamily="34" charset="0"/>
                <a:cs typeface="Arial" pitchFamily="34" charset="0"/>
              </a:rPr>
              <a:t>Buried </a:t>
            </a:r>
            <a:r>
              <a:rPr lang="en-US" altLang="ja-JP" b="1" dirty="0">
                <a:solidFill>
                  <a:schemeClr val="bg1"/>
                </a:solidFill>
                <a:latin typeface="Arial" pitchFamily="34" charset="0"/>
                <a:cs typeface="Arial" pitchFamily="34" charset="0"/>
              </a:rPr>
              <a:t>Coupler</a:t>
            </a:r>
            <a:endParaRPr lang="ja-JP" alt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24608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75656" y="653560"/>
            <a:ext cx="5688632" cy="263142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30452" y="5372647"/>
            <a:ext cx="7744344" cy="954107"/>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ja-JP" altLang="en-US" sz="1400" b="1" dirty="0">
                <a:ln w="50800"/>
                <a:solidFill>
                  <a:schemeClr val="bg1">
                    <a:shade val="50000"/>
                  </a:schemeClr>
                </a:solidFill>
              </a:rPr>
              <a:t>巨大</a:t>
            </a:r>
            <a:r>
              <a:rPr lang="ja-JP" altLang="en-US" sz="1400" b="1" dirty="0" smtClean="0">
                <a:ln w="50800"/>
                <a:solidFill>
                  <a:schemeClr val="bg1">
                    <a:shade val="50000"/>
                  </a:schemeClr>
                </a:solidFill>
              </a:rPr>
              <a:t>分子の合成特有の問題点</a:t>
            </a:r>
            <a:endParaRPr lang="en-US" altLang="ja-JP" sz="1400" b="1" dirty="0" smtClean="0">
              <a:ln w="50800"/>
              <a:solidFill>
                <a:schemeClr val="bg1">
                  <a:shade val="50000"/>
                </a:schemeClr>
              </a:solidFill>
            </a:endParaRPr>
          </a:p>
          <a:p>
            <a:endParaRPr lang="en-US" altLang="ja-JP" sz="1400" b="1" dirty="0">
              <a:ln w="50800"/>
              <a:solidFill>
                <a:schemeClr val="bg1">
                  <a:shade val="50000"/>
                </a:schemeClr>
              </a:solidFill>
            </a:endParaRPr>
          </a:p>
          <a:p>
            <a:pPr marL="539750" indent="-539750"/>
            <a:r>
              <a:rPr lang="ja-JP" altLang="en-US" sz="1400" b="1" dirty="0" smtClean="0">
                <a:ln w="50800"/>
                <a:solidFill>
                  <a:schemeClr val="bg1">
                    <a:shade val="50000"/>
                  </a:schemeClr>
                </a:solidFill>
              </a:rPr>
              <a:t>（１）低分子量の化合物の反応では、マイナーな副反応や副生成物が主となる場合がある。</a:t>
            </a:r>
            <a:endParaRPr lang="en-US" altLang="ja-JP" sz="1400" b="1" dirty="0" smtClean="0">
              <a:ln w="50800"/>
              <a:solidFill>
                <a:schemeClr val="bg1">
                  <a:shade val="50000"/>
                </a:schemeClr>
              </a:solidFill>
            </a:endParaRPr>
          </a:p>
          <a:p>
            <a:pPr marL="539750" indent="-539750"/>
            <a:r>
              <a:rPr lang="ja-JP" altLang="en-US" sz="1400" b="1" dirty="0" smtClean="0">
                <a:ln w="50800"/>
                <a:solidFill>
                  <a:schemeClr val="bg1">
                    <a:shade val="50000"/>
                  </a:schemeClr>
                </a:solidFill>
              </a:rPr>
              <a:t>（２）低分子量の反応では容易に分離できる副生生物の分離が困難な場合が多い。</a:t>
            </a:r>
            <a:endParaRPr lang="en-US" altLang="ja-JP" sz="1400" b="1" dirty="0" smtClean="0">
              <a:ln w="50800"/>
              <a:solidFill>
                <a:schemeClr val="bg1">
                  <a:shade val="50000"/>
                </a:schemeClr>
              </a:solidFill>
            </a:endParaRPr>
          </a:p>
        </p:txBody>
      </p:sp>
      <p:sp>
        <p:nvSpPr>
          <p:cNvPr id="85" name="テキスト ボックス 84"/>
          <p:cNvSpPr txBox="1"/>
          <p:nvPr/>
        </p:nvSpPr>
        <p:spPr>
          <a:xfrm>
            <a:off x="442287" y="4818702"/>
            <a:ext cx="8305800" cy="1872853"/>
          </a:xfrm>
          <a:prstGeom prst="roundRect">
            <a:avLst/>
          </a:prstGeom>
          <a:solidFill>
            <a:schemeClr val="accent3">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355600" indent="-355600"/>
            <a:r>
              <a:rPr lang="en-US" altLang="ja-JP" sz="2000" b="1" dirty="0" smtClean="0">
                <a:ln w="50800"/>
                <a:solidFill>
                  <a:schemeClr val="bg1">
                    <a:shade val="50000"/>
                  </a:schemeClr>
                </a:solidFill>
              </a:rPr>
              <a:t>Problems in the Assembling Process of </a:t>
            </a:r>
            <a:r>
              <a:rPr lang="en-US" altLang="ja-JP" sz="2000" b="1" dirty="0" err="1" smtClean="0">
                <a:ln w="50800"/>
                <a:solidFill>
                  <a:schemeClr val="bg1">
                    <a:shade val="50000"/>
                  </a:schemeClr>
                </a:solidFill>
              </a:rPr>
              <a:t>Dendrimers</a:t>
            </a:r>
            <a:endParaRPr lang="en-US" altLang="ja-JP" sz="2000" b="1" dirty="0" smtClean="0">
              <a:ln w="50800"/>
              <a:solidFill>
                <a:schemeClr val="bg1">
                  <a:shade val="50000"/>
                </a:schemeClr>
              </a:solidFill>
            </a:endParaRPr>
          </a:p>
          <a:p>
            <a:pPr marL="355600" indent="-355600"/>
            <a:endParaRPr lang="en-US" altLang="ja-JP" b="1" dirty="0" smtClean="0">
              <a:ln w="50800"/>
              <a:solidFill>
                <a:schemeClr val="bg1">
                  <a:shade val="50000"/>
                </a:schemeClr>
              </a:solidFill>
            </a:endParaRPr>
          </a:p>
          <a:p>
            <a:pPr marL="355600" indent="-355600"/>
            <a:r>
              <a:rPr lang="ja-JP" altLang="en-US" b="1" dirty="0" smtClean="0">
                <a:ln w="50800"/>
                <a:solidFill>
                  <a:schemeClr val="bg1">
                    <a:shade val="50000"/>
                  </a:schemeClr>
                </a:solidFill>
              </a:rPr>
              <a:t> 　</a:t>
            </a:r>
            <a:r>
              <a:rPr lang="ja-JP" altLang="en-US" sz="1600" b="1" dirty="0" smtClean="0">
                <a:ln w="50800"/>
                <a:solidFill>
                  <a:schemeClr val="bg1">
                    <a:shade val="50000"/>
                  </a:schemeClr>
                </a:solidFill>
              </a:rPr>
              <a:t>・ </a:t>
            </a:r>
            <a:r>
              <a:rPr lang="en-US" altLang="ja-JP" sz="1600" b="1" dirty="0">
                <a:ln w="50800"/>
                <a:solidFill>
                  <a:schemeClr val="bg1">
                    <a:shade val="50000"/>
                  </a:schemeClr>
                </a:solidFill>
              </a:rPr>
              <a:t>L</a:t>
            </a:r>
            <a:r>
              <a:rPr lang="en-US" altLang="ja-JP" sz="1600" b="1" dirty="0" smtClean="0">
                <a:ln w="50800"/>
                <a:solidFill>
                  <a:schemeClr val="bg1">
                    <a:shade val="50000"/>
                  </a:schemeClr>
                </a:solidFill>
              </a:rPr>
              <a:t>ow Encounter-probability inhibits an intramolecular reaction. As the results, formation of the product from intramolecular side reaction was increased. </a:t>
            </a:r>
          </a:p>
          <a:p>
            <a:pPr marL="355600" indent="-355600"/>
            <a:r>
              <a:rPr lang="ja-JP" altLang="en-US" sz="1600" b="1" dirty="0" smtClean="0">
                <a:ln w="50800"/>
                <a:solidFill>
                  <a:schemeClr val="bg1">
                    <a:shade val="50000"/>
                  </a:schemeClr>
                </a:solidFill>
              </a:rPr>
              <a:t>　 ・ </a:t>
            </a:r>
            <a:r>
              <a:rPr lang="en-US" altLang="ja-JP" sz="1600" b="1" dirty="0" smtClean="0">
                <a:ln w="50800"/>
                <a:solidFill>
                  <a:schemeClr val="bg1">
                    <a:shade val="50000"/>
                  </a:schemeClr>
                </a:solidFill>
              </a:rPr>
              <a:t>Separation and purification is problematic. Strong tendency of aggregation impede the GPC-separation.</a:t>
            </a:r>
            <a:endParaRPr lang="en-US" altLang="ja-JP" sz="1600" b="1" dirty="0">
              <a:ln w="50800"/>
              <a:solidFill>
                <a:schemeClr val="bg1">
                  <a:shade val="50000"/>
                </a:schemeClr>
              </a:solidFill>
            </a:endParaRPr>
          </a:p>
        </p:txBody>
      </p:sp>
      <p:grpSp>
        <p:nvGrpSpPr>
          <p:cNvPr id="5" name="グループ化 4"/>
          <p:cNvGrpSpPr>
            <a:grpSpLocks noChangeAspect="1"/>
          </p:cNvGrpSpPr>
          <p:nvPr/>
        </p:nvGrpSpPr>
        <p:grpSpPr>
          <a:xfrm>
            <a:off x="2124162" y="816714"/>
            <a:ext cx="4330187" cy="2161202"/>
            <a:chOff x="295275" y="155282"/>
            <a:chExt cx="8553450" cy="4269040"/>
          </a:xfrm>
        </p:grpSpPr>
        <p:sp>
          <p:nvSpPr>
            <p:cNvPr id="86" name="Oval 175"/>
            <p:cNvSpPr>
              <a:spLocks noChangeAspect="1" noChangeArrowheads="1"/>
            </p:cNvSpPr>
            <p:nvPr/>
          </p:nvSpPr>
          <p:spPr bwMode="auto">
            <a:xfrm rot="2700000">
              <a:off x="5574673" y="996778"/>
              <a:ext cx="2289516" cy="2289518"/>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87" name="Oval 136"/>
            <p:cNvSpPr>
              <a:spLocks noChangeAspect="1" noChangeArrowheads="1"/>
            </p:cNvSpPr>
            <p:nvPr/>
          </p:nvSpPr>
          <p:spPr bwMode="auto">
            <a:xfrm rot="5400000" flipH="1" flipV="1">
              <a:off x="7374359" y="2841489"/>
              <a:ext cx="1373982" cy="1375348"/>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88" name="Rectangle 137"/>
            <p:cNvSpPr>
              <a:spLocks noChangeArrowheads="1"/>
            </p:cNvSpPr>
            <p:nvPr/>
          </p:nvSpPr>
          <p:spPr bwMode="auto">
            <a:xfrm rot="4405607" flipH="1" flipV="1">
              <a:off x="8324862" y="3093198"/>
              <a:ext cx="154707" cy="71244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 name="Rectangle 138"/>
            <p:cNvSpPr>
              <a:spLocks noChangeArrowheads="1"/>
            </p:cNvSpPr>
            <p:nvPr/>
          </p:nvSpPr>
          <p:spPr bwMode="auto">
            <a:xfrm rot="894434" flipH="1" flipV="1">
              <a:off x="7897404" y="3528903"/>
              <a:ext cx="154707" cy="6808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 name="Oval 143"/>
            <p:cNvSpPr>
              <a:spLocks noChangeAspect="1" noChangeArrowheads="1"/>
            </p:cNvSpPr>
            <p:nvPr/>
          </p:nvSpPr>
          <p:spPr bwMode="auto">
            <a:xfrm rot="16200000" flipH="1">
              <a:off x="7347065" y="172663"/>
              <a:ext cx="1373985" cy="1375349"/>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91" name="Rectangle 144"/>
            <p:cNvSpPr>
              <a:spLocks noChangeArrowheads="1"/>
            </p:cNvSpPr>
            <p:nvPr/>
          </p:nvSpPr>
          <p:spPr bwMode="auto">
            <a:xfrm rot="17194393" flipH="1">
              <a:off x="8319266" y="616676"/>
              <a:ext cx="154707" cy="61882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 name="Rectangle 145"/>
            <p:cNvSpPr>
              <a:spLocks noChangeArrowheads="1"/>
            </p:cNvSpPr>
            <p:nvPr/>
          </p:nvSpPr>
          <p:spPr bwMode="auto">
            <a:xfrm rot="20705566" flipH="1">
              <a:off x="7912447" y="179746"/>
              <a:ext cx="154707" cy="68085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 name="Oval 129"/>
            <p:cNvSpPr>
              <a:spLocks noChangeAspect="1" noChangeArrowheads="1"/>
            </p:cNvSpPr>
            <p:nvPr/>
          </p:nvSpPr>
          <p:spPr bwMode="auto">
            <a:xfrm rot="16200000" flipV="1">
              <a:off x="4710305" y="2831256"/>
              <a:ext cx="1373982" cy="1375348"/>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07" name="Rectangle 130"/>
            <p:cNvSpPr>
              <a:spLocks noChangeArrowheads="1"/>
            </p:cNvSpPr>
            <p:nvPr/>
          </p:nvSpPr>
          <p:spPr bwMode="auto">
            <a:xfrm rot="17194393" flipV="1">
              <a:off x="4922500" y="3091660"/>
              <a:ext cx="154707" cy="61882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 name="Rectangle 131"/>
            <p:cNvSpPr>
              <a:spLocks noChangeArrowheads="1"/>
            </p:cNvSpPr>
            <p:nvPr/>
          </p:nvSpPr>
          <p:spPr bwMode="auto">
            <a:xfrm rot="20705566" flipV="1">
              <a:off x="5412810" y="3504865"/>
              <a:ext cx="154707" cy="6808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 name="Rectangle 132"/>
            <p:cNvSpPr>
              <a:spLocks noChangeArrowheads="1"/>
            </p:cNvSpPr>
            <p:nvPr/>
          </p:nvSpPr>
          <p:spPr bwMode="auto">
            <a:xfrm rot="13500000" flipV="1">
              <a:off x="6608843" y="374940"/>
              <a:ext cx="154707" cy="36820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0" name="Oval 133"/>
            <p:cNvSpPr>
              <a:spLocks noChangeAspect="1" noChangeArrowheads="1"/>
            </p:cNvSpPr>
            <p:nvPr/>
          </p:nvSpPr>
          <p:spPr bwMode="auto">
            <a:xfrm rot="16200000" flipV="1">
              <a:off x="5220602" y="3330638"/>
              <a:ext cx="353388"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1" name="Rectangle 139"/>
            <p:cNvSpPr>
              <a:spLocks noChangeArrowheads="1"/>
            </p:cNvSpPr>
            <p:nvPr/>
          </p:nvSpPr>
          <p:spPr bwMode="auto">
            <a:xfrm rot="8100000" flipH="1" flipV="1">
              <a:off x="6914823" y="902867"/>
              <a:ext cx="154707" cy="3096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 name="Oval 179"/>
            <p:cNvSpPr>
              <a:spLocks noChangeAspect="1" noChangeArrowheads="1"/>
            </p:cNvSpPr>
            <p:nvPr/>
          </p:nvSpPr>
          <p:spPr bwMode="auto">
            <a:xfrm rot="2700000">
              <a:off x="6477927" y="1925956"/>
              <a:ext cx="502111" cy="51575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 name="Oval 140"/>
            <p:cNvSpPr>
              <a:spLocks noChangeAspect="1" noChangeArrowheads="1"/>
            </p:cNvSpPr>
            <p:nvPr/>
          </p:nvSpPr>
          <p:spPr bwMode="auto">
            <a:xfrm rot="5400000" flipH="1" flipV="1">
              <a:off x="7884657" y="3340871"/>
              <a:ext cx="353387"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4" name="Oval 147"/>
            <p:cNvSpPr>
              <a:spLocks noChangeAspect="1" noChangeArrowheads="1"/>
            </p:cNvSpPr>
            <p:nvPr/>
          </p:nvSpPr>
          <p:spPr bwMode="auto">
            <a:xfrm rot="16200000" flipH="1">
              <a:off x="7857365" y="685691"/>
              <a:ext cx="353388" cy="362939"/>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5" name="グループ化 114"/>
            <p:cNvGrpSpPr>
              <a:grpSpLocks noChangeAspect="1"/>
            </p:cNvGrpSpPr>
            <p:nvPr/>
          </p:nvGrpSpPr>
          <p:grpSpPr>
            <a:xfrm>
              <a:off x="347038" y="155282"/>
              <a:ext cx="4068000" cy="4053726"/>
              <a:chOff x="3940081" y="705643"/>
              <a:chExt cx="4733067" cy="4716463"/>
            </a:xfrm>
          </p:grpSpPr>
          <p:sp>
            <p:nvSpPr>
              <p:cNvPr id="116" name="Oval 175"/>
              <p:cNvSpPr>
                <a:spLocks noChangeAspect="1" noChangeArrowheads="1"/>
              </p:cNvSpPr>
              <p:nvPr/>
            </p:nvSpPr>
            <p:spPr bwMode="auto">
              <a:xfrm rot="2700000">
                <a:off x="4968875" y="1676400"/>
                <a:ext cx="2663825" cy="2663825"/>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117" name="Oval 136"/>
              <p:cNvSpPr>
                <a:spLocks noChangeAspect="1" noChangeArrowheads="1"/>
              </p:cNvSpPr>
              <p:nvPr/>
            </p:nvSpPr>
            <p:spPr bwMode="auto">
              <a:xfrm rot="5400000" flipH="1" flipV="1">
                <a:off x="7062788" y="3822700"/>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18" name="Rectangle 137"/>
              <p:cNvSpPr>
                <a:spLocks noChangeArrowheads="1"/>
              </p:cNvSpPr>
              <p:nvPr/>
            </p:nvSpPr>
            <p:spPr bwMode="auto">
              <a:xfrm rot="4405607" flipH="1" flipV="1">
                <a:off x="8168686" y="4115560"/>
                <a:ext cx="180000" cy="828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 name="Rectangle 138"/>
              <p:cNvSpPr>
                <a:spLocks noChangeArrowheads="1"/>
              </p:cNvSpPr>
              <p:nvPr/>
            </p:nvSpPr>
            <p:spPr bwMode="auto">
              <a:xfrm rot="894434" flipH="1" flipV="1">
                <a:off x="7720601" y="4622497"/>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 name="Oval 143"/>
              <p:cNvSpPr>
                <a:spLocks noChangeAspect="1" noChangeArrowheads="1"/>
              </p:cNvSpPr>
              <p:nvPr/>
            </p:nvSpPr>
            <p:spPr bwMode="auto">
              <a:xfrm rot="16200000" flipH="1">
                <a:off x="7031032" y="717552"/>
                <a:ext cx="1598616" cy="1600201"/>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21" name="Rectangle 144"/>
              <p:cNvSpPr>
                <a:spLocks noChangeArrowheads="1"/>
              </p:cNvSpPr>
              <p:nvPr/>
            </p:nvSpPr>
            <p:spPr bwMode="auto">
              <a:xfrm rot="17194393" flipH="1">
                <a:off x="8162176" y="1234155"/>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 name="Rectangle 145"/>
              <p:cNvSpPr>
                <a:spLocks noChangeArrowheads="1"/>
              </p:cNvSpPr>
              <p:nvPr/>
            </p:nvSpPr>
            <p:spPr bwMode="auto">
              <a:xfrm rot="20705566" flipH="1">
                <a:off x="7688847" y="725792"/>
                <a:ext cx="180000" cy="7921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 name="Oval 129"/>
              <p:cNvSpPr>
                <a:spLocks noChangeAspect="1" noChangeArrowheads="1"/>
              </p:cNvSpPr>
              <p:nvPr/>
            </p:nvSpPr>
            <p:spPr bwMode="auto">
              <a:xfrm rot="16200000" flipV="1">
                <a:off x="3963194" y="3810794"/>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24" name="Rectangle 130"/>
              <p:cNvSpPr>
                <a:spLocks noChangeArrowheads="1"/>
              </p:cNvSpPr>
              <p:nvPr/>
            </p:nvSpPr>
            <p:spPr bwMode="auto">
              <a:xfrm rot="17194393" flipV="1">
                <a:off x="4210081" y="4113771"/>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 name="Rectangle 131"/>
              <p:cNvSpPr>
                <a:spLocks noChangeArrowheads="1"/>
              </p:cNvSpPr>
              <p:nvPr/>
            </p:nvSpPr>
            <p:spPr bwMode="auto">
              <a:xfrm rot="20705566" flipV="1">
                <a:off x="4780551" y="4594529"/>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 name="Rectangle 132"/>
              <p:cNvSpPr>
                <a:spLocks noChangeArrowheads="1"/>
              </p:cNvSpPr>
              <p:nvPr/>
            </p:nvSpPr>
            <p:spPr bwMode="auto">
              <a:xfrm rot="13500000" flipV="1">
                <a:off x="6172120" y="952898"/>
                <a:ext cx="180000" cy="428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 name="Oval 133"/>
              <p:cNvSpPr>
                <a:spLocks noChangeAspect="1" noChangeArrowheads="1"/>
              </p:cNvSpPr>
              <p:nvPr/>
            </p:nvSpPr>
            <p:spPr bwMode="auto">
              <a:xfrm rot="16200000" flipV="1">
                <a:off x="4556919" y="4391819"/>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 name="Oval 122"/>
              <p:cNvSpPr>
                <a:spLocks noChangeAspect="1" noChangeArrowheads="1"/>
              </p:cNvSpPr>
              <p:nvPr/>
            </p:nvSpPr>
            <p:spPr bwMode="auto">
              <a:xfrm rot="5400000">
                <a:off x="3994150" y="704850"/>
                <a:ext cx="1598613"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29" name="Rectangle 123"/>
              <p:cNvSpPr>
                <a:spLocks noChangeArrowheads="1"/>
              </p:cNvSpPr>
              <p:nvPr/>
            </p:nvSpPr>
            <p:spPr bwMode="auto">
              <a:xfrm rot="4405607">
                <a:off x="4297642" y="1275292"/>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0" name="Rectangle 124"/>
              <p:cNvSpPr>
                <a:spLocks noChangeArrowheads="1"/>
              </p:cNvSpPr>
              <p:nvPr/>
            </p:nvSpPr>
            <p:spPr bwMode="auto">
              <a:xfrm rot="894434">
                <a:off x="4812301" y="728359"/>
                <a:ext cx="180000" cy="7921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Rectangle 139"/>
              <p:cNvSpPr>
                <a:spLocks noChangeArrowheads="1"/>
              </p:cNvSpPr>
              <p:nvPr/>
            </p:nvSpPr>
            <p:spPr bwMode="auto">
              <a:xfrm rot="8100000" flipH="1" flipV="1">
                <a:off x="6248872" y="892963"/>
                <a:ext cx="180000" cy="4392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2" name="Oval 179"/>
              <p:cNvSpPr>
                <a:spLocks noChangeAspect="1" noChangeArrowheads="1"/>
              </p:cNvSpPr>
              <p:nvPr/>
            </p:nvSpPr>
            <p:spPr bwMode="auto">
              <a:xfrm rot="2700000">
                <a:off x="6019801" y="2757487"/>
                <a:ext cx="584200" cy="60007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 name="Oval 140"/>
              <p:cNvSpPr>
                <a:spLocks noChangeAspect="1" noChangeArrowheads="1"/>
              </p:cNvSpPr>
              <p:nvPr/>
            </p:nvSpPr>
            <p:spPr bwMode="auto">
              <a:xfrm rot="5400000" flipH="1" flipV="1">
                <a:off x="7656513" y="4403725"/>
                <a:ext cx="411162"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 name="Oval 147"/>
              <p:cNvSpPr>
                <a:spLocks noChangeAspect="1" noChangeArrowheads="1"/>
              </p:cNvSpPr>
              <p:nvPr/>
            </p:nvSpPr>
            <p:spPr bwMode="auto">
              <a:xfrm rot="16200000" flipH="1">
                <a:off x="7624759" y="1314453"/>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5" name="Oval 126"/>
              <p:cNvSpPr>
                <a:spLocks noChangeAspect="1" noChangeArrowheads="1"/>
              </p:cNvSpPr>
              <p:nvPr/>
            </p:nvSpPr>
            <p:spPr bwMode="auto">
              <a:xfrm rot="5400000">
                <a:off x="4587875" y="1301750"/>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aphicFrame>
          <p:nvGraphicFramePr>
            <p:cNvPr id="136" name="オブジェクト 135"/>
            <p:cNvGraphicFramePr>
              <a:graphicFrameLocks noChangeAspect="1"/>
            </p:cNvGraphicFramePr>
            <p:nvPr>
              <p:extLst>
                <p:ext uri="{D42A27DB-BD31-4B8C-83A1-F6EECF244321}">
                  <p14:modId xmlns:p14="http://schemas.microsoft.com/office/powerpoint/2010/main" val="226778634"/>
                </p:ext>
              </p:extLst>
            </p:nvPr>
          </p:nvGraphicFramePr>
          <p:xfrm>
            <a:off x="295275" y="158709"/>
            <a:ext cx="8553450" cy="4265613"/>
          </p:xfrm>
          <a:graphic>
            <a:graphicData uri="http://schemas.openxmlformats.org/presentationml/2006/ole">
              <mc:AlternateContent xmlns:mc="http://schemas.openxmlformats.org/markup-compatibility/2006">
                <mc:Choice xmlns:v="urn:schemas-microsoft-com:vml" Requires="v">
                  <p:oleObj spid="_x0000_s48141" name="CS ChemDraw Drawing" r:id="rId3" imgW="28516584" imgH="14215500" progId="ChemDraw.Document.6.0">
                    <p:embed/>
                  </p:oleObj>
                </mc:Choice>
                <mc:Fallback>
                  <p:oleObj name="CS ChemDraw Drawing" r:id="rId3" imgW="28516584" imgH="14215500" progId="ChemDraw.Document.6.0">
                    <p:embed/>
                    <p:pic>
                      <p:nvPicPr>
                        <p:cNvPr id="0" name=""/>
                        <p:cNvPicPr/>
                        <p:nvPr/>
                      </p:nvPicPr>
                      <p:blipFill>
                        <a:blip r:embed="rId4"/>
                        <a:stretch>
                          <a:fillRect/>
                        </a:stretch>
                      </p:blipFill>
                      <p:spPr>
                        <a:xfrm>
                          <a:off x="295275" y="158709"/>
                          <a:ext cx="8553450" cy="4265613"/>
                        </a:xfrm>
                        <a:prstGeom prst="rect">
                          <a:avLst/>
                        </a:prstGeom>
                      </p:spPr>
                    </p:pic>
                  </p:oleObj>
                </mc:Fallback>
              </mc:AlternateContent>
            </a:graphicData>
          </a:graphic>
        </p:graphicFrame>
      </p:grpSp>
      <p:sp>
        <p:nvSpPr>
          <p:cNvPr id="137" name="テキスト ボックス 136"/>
          <p:cNvSpPr txBox="1"/>
          <p:nvPr/>
        </p:nvSpPr>
        <p:spPr>
          <a:xfrm>
            <a:off x="2183379" y="3031068"/>
            <a:ext cx="1980734" cy="2539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sz="1000" dirty="0" smtClean="0">
                <a:latin typeface="Arial" pitchFamily="34" charset="0"/>
                <a:cs typeface="Arial" pitchFamily="34" charset="0"/>
              </a:rPr>
              <a:t>C</a:t>
            </a:r>
            <a:r>
              <a:rPr lang="en-US" altLang="ja-JP" sz="1000" baseline="-25000" dirty="0" smtClean="0">
                <a:latin typeface="Arial" pitchFamily="34" charset="0"/>
                <a:cs typeface="Arial" pitchFamily="34" charset="0"/>
              </a:rPr>
              <a:t>1188</a:t>
            </a:r>
            <a:r>
              <a:rPr lang="en-US" altLang="ja-JP" sz="1000" dirty="0" smtClean="0">
                <a:latin typeface="Arial" pitchFamily="34" charset="0"/>
                <a:cs typeface="Arial" pitchFamily="34" charset="0"/>
              </a:rPr>
              <a:t>H</a:t>
            </a:r>
            <a:r>
              <a:rPr lang="en-US" altLang="ja-JP" sz="1000" baseline="-25000" dirty="0" smtClean="0">
                <a:latin typeface="Arial" pitchFamily="34" charset="0"/>
                <a:cs typeface="Arial" pitchFamily="34" charset="0"/>
              </a:rPr>
              <a:t>1070</a:t>
            </a:r>
            <a:r>
              <a:rPr lang="en-US" altLang="ja-JP" sz="1000" dirty="0" smtClean="0">
                <a:latin typeface="Arial" pitchFamily="34" charset="0"/>
                <a:cs typeface="Arial" pitchFamily="34" charset="0"/>
              </a:rPr>
              <a:t>N</a:t>
            </a:r>
            <a:r>
              <a:rPr lang="en-US" altLang="ja-JP" sz="1000" baseline="-25000" dirty="0" smtClean="0">
                <a:latin typeface="Arial" pitchFamily="34" charset="0"/>
                <a:cs typeface="Arial" pitchFamily="34" charset="0"/>
              </a:rPr>
              <a:t>4</a:t>
            </a:r>
            <a:r>
              <a:rPr lang="en-US" altLang="ja-JP" sz="1000" dirty="0" smtClean="0">
                <a:latin typeface="Arial" pitchFamily="34" charset="0"/>
                <a:cs typeface="Arial" pitchFamily="34" charset="0"/>
              </a:rPr>
              <a:t>O</a:t>
            </a:r>
            <a:r>
              <a:rPr lang="en-US" altLang="ja-JP" sz="1000" baseline="-25000" dirty="0" smtClean="0">
                <a:latin typeface="Arial" pitchFamily="34" charset="0"/>
                <a:cs typeface="Arial" pitchFamily="34" charset="0"/>
              </a:rPr>
              <a:t>56</a:t>
            </a:r>
            <a:r>
              <a:rPr kumimoji="1" lang="en-US" altLang="ja-JP" sz="1000" dirty="0" smtClean="0">
                <a:latin typeface="Arial" pitchFamily="34" charset="0"/>
                <a:cs typeface="Arial" pitchFamily="34" charset="0"/>
              </a:rPr>
              <a:t> MW 16,299</a:t>
            </a:r>
            <a:endParaRPr kumimoji="1" lang="ja-JP" altLang="en-US" sz="1000" dirty="0">
              <a:latin typeface="Arial" pitchFamily="34" charset="0"/>
              <a:cs typeface="Arial" pitchFamily="34" charset="0"/>
            </a:endParaRPr>
          </a:p>
        </p:txBody>
      </p:sp>
      <p:sp>
        <p:nvSpPr>
          <p:cNvPr id="138" name="テキスト ボックス 137"/>
          <p:cNvSpPr txBox="1"/>
          <p:nvPr/>
        </p:nvSpPr>
        <p:spPr>
          <a:xfrm>
            <a:off x="4752505" y="2996420"/>
            <a:ext cx="1859085" cy="2539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sz="1000" dirty="0" smtClean="0">
                <a:latin typeface="Arial" pitchFamily="34" charset="0"/>
                <a:cs typeface="Arial" pitchFamily="34" charset="0"/>
              </a:rPr>
              <a:t>C</a:t>
            </a:r>
            <a:r>
              <a:rPr lang="en-US" altLang="ja-JP" sz="1000" baseline="-25000" dirty="0" smtClean="0">
                <a:latin typeface="Arial" pitchFamily="34" charset="0"/>
                <a:cs typeface="Arial" pitchFamily="34" charset="0"/>
              </a:rPr>
              <a:t>1030</a:t>
            </a:r>
            <a:r>
              <a:rPr lang="en-US" altLang="ja-JP" sz="1000" dirty="0" smtClean="0">
                <a:latin typeface="Arial" pitchFamily="34" charset="0"/>
                <a:cs typeface="Arial" pitchFamily="34" charset="0"/>
              </a:rPr>
              <a:t>H</a:t>
            </a:r>
            <a:r>
              <a:rPr lang="en-US" altLang="ja-JP" sz="1000" baseline="-25000" dirty="0" smtClean="0">
                <a:latin typeface="Arial" pitchFamily="34" charset="0"/>
                <a:cs typeface="Arial" pitchFamily="34" charset="0"/>
              </a:rPr>
              <a:t>934</a:t>
            </a:r>
            <a:r>
              <a:rPr lang="en-US" altLang="ja-JP" sz="1000" dirty="0" smtClean="0">
                <a:latin typeface="Arial" pitchFamily="34" charset="0"/>
                <a:cs typeface="Arial" pitchFamily="34" charset="0"/>
              </a:rPr>
              <a:t>N</a:t>
            </a:r>
            <a:r>
              <a:rPr lang="en-US" altLang="ja-JP" sz="1000" baseline="-25000" dirty="0" smtClean="0">
                <a:latin typeface="Arial" pitchFamily="34" charset="0"/>
                <a:cs typeface="Arial" pitchFamily="34" charset="0"/>
              </a:rPr>
              <a:t>4</a:t>
            </a:r>
            <a:r>
              <a:rPr lang="en-US" altLang="ja-JP" sz="1000" dirty="0" smtClean="0">
                <a:latin typeface="Arial" pitchFamily="34" charset="0"/>
                <a:cs typeface="Arial" pitchFamily="34" charset="0"/>
              </a:rPr>
              <a:t>O</a:t>
            </a:r>
            <a:r>
              <a:rPr lang="en-US" altLang="ja-JP" sz="1000" baseline="-25000" dirty="0" smtClean="0">
                <a:latin typeface="Arial" pitchFamily="34" charset="0"/>
                <a:cs typeface="Arial" pitchFamily="34" charset="0"/>
              </a:rPr>
              <a:t>50</a:t>
            </a:r>
            <a:r>
              <a:rPr kumimoji="1" lang="en-US" altLang="ja-JP" sz="1000" dirty="0" smtClean="0">
                <a:latin typeface="Arial" pitchFamily="34" charset="0"/>
                <a:cs typeface="Arial" pitchFamily="34" charset="0"/>
              </a:rPr>
              <a:t>MW 14,172</a:t>
            </a:r>
            <a:endParaRPr kumimoji="1" lang="ja-JP" altLang="en-US" sz="1000" dirty="0">
              <a:latin typeface="Arial" pitchFamily="34" charset="0"/>
              <a:cs typeface="Arial" pitchFamily="34" charset="0"/>
            </a:endParaRPr>
          </a:p>
        </p:txBody>
      </p:sp>
      <p:sp>
        <p:nvSpPr>
          <p:cNvPr id="139" name="テキスト ボックス 138"/>
          <p:cNvSpPr txBox="1"/>
          <p:nvPr/>
        </p:nvSpPr>
        <p:spPr>
          <a:xfrm>
            <a:off x="0" y="1"/>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Summary</a:t>
            </a:r>
            <a:endParaRPr lang="ja-JP" altLang="en-US" sz="3200" b="1" dirty="0">
              <a:ln/>
              <a:solidFill>
                <a:schemeClr val="accent3"/>
              </a:solidFill>
              <a:latin typeface="Arial" pitchFamily="34" charset="0"/>
              <a:ea typeface="ＭＳ ゴシック" pitchFamily="49" charset="-128"/>
              <a:cs typeface="Arial" pitchFamily="34" charset="0"/>
            </a:endParaRPr>
          </a:p>
        </p:txBody>
      </p:sp>
      <p:sp>
        <p:nvSpPr>
          <p:cNvPr id="140" name="テキスト ボックス 139"/>
          <p:cNvSpPr txBox="1"/>
          <p:nvPr/>
        </p:nvSpPr>
        <p:spPr>
          <a:xfrm>
            <a:off x="413769" y="3337023"/>
            <a:ext cx="8305800" cy="1328023"/>
          </a:xfrm>
          <a:prstGeom prst="roundRect">
            <a:avLst/>
          </a:prstGeom>
          <a:solidFill>
            <a:schemeClr val="accent3">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355600" indent="-355600"/>
            <a:r>
              <a:rPr lang="en-US" altLang="ja-JP" sz="2000" b="1" dirty="0" smtClean="0">
                <a:ln w="50800"/>
                <a:solidFill>
                  <a:schemeClr val="bg1">
                    <a:shade val="50000"/>
                  </a:schemeClr>
                </a:solidFill>
              </a:rPr>
              <a:t>Advantage of </a:t>
            </a:r>
            <a:r>
              <a:rPr lang="en-US" altLang="ja-JP" sz="2000" b="1" dirty="0" err="1" smtClean="0">
                <a:ln w="50800"/>
                <a:solidFill>
                  <a:schemeClr val="bg1">
                    <a:shade val="50000"/>
                  </a:schemeClr>
                </a:solidFill>
              </a:rPr>
              <a:t>Dendrimers</a:t>
            </a:r>
            <a:r>
              <a:rPr lang="en-US" altLang="ja-JP" sz="2000" b="1" dirty="0" smtClean="0">
                <a:ln w="50800"/>
                <a:solidFill>
                  <a:schemeClr val="bg1">
                    <a:shade val="50000"/>
                  </a:schemeClr>
                </a:solidFill>
              </a:rPr>
              <a:t> in the formation of a </a:t>
            </a:r>
            <a:r>
              <a:rPr lang="en-US" altLang="ja-JP" sz="2000" b="1" dirty="0" err="1" smtClean="0">
                <a:ln w="50800"/>
                <a:solidFill>
                  <a:schemeClr val="bg1">
                    <a:shade val="50000"/>
                  </a:schemeClr>
                </a:solidFill>
              </a:rPr>
              <a:t>nano</a:t>
            </a:r>
            <a:r>
              <a:rPr lang="en-US" altLang="ja-JP" sz="2000" b="1" dirty="0" smtClean="0">
                <a:ln w="50800"/>
                <a:solidFill>
                  <a:schemeClr val="bg1">
                    <a:shade val="50000"/>
                  </a:schemeClr>
                </a:solidFill>
              </a:rPr>
              <a:t>-scale architecture </a:t>
            </a:r>
          </a:p>
          <a:p>
            <a:pPr marL="355600" indent="-355600"/>
            <a:endParaRPr lang="en-US" altLang="ja-JP" b="1" dirty="0" smtClean="0">
              <a:ln w="50800"/>
              <a:solidFill>
                <a:schemeClr val="bg1">
                  <a:shade val="50000"/>
                </a:schemeClr>
              </a:solidFill>
            </a:endParaRPr>
          </a:p>
          <a:p>
            <a:pPr marL="355600" indent="-355600"/>
            <a:r>
              <a:rPr lang="ja-JP" altLang="en-US" b="1" dirty="0" smtClean="0">
                <a:ln w="50800"/>
                <a:solidFill>
                  <a:schemeClr val="bg1">
                    <a:shade val="50000"/>
                  </a:schemeClr>
                </a:solidFill>
              </a:rPr>
              <a:t> 　</a:t>
            </a:r>
            <a:r>
              <a:rPr lang="ja-JP" altLang="en-US" sz="1600" b="1" dirty="0" smtClean="0">
                <a:ln w="50800"/>
                <a:solidFill>
                  <a:schemeClr val="bg1">
                    <a:shade val="50000"/>
                  </a:schemeClr>
                </a:solidFill>
              </a:rPr>
              <a:t>・ </a:t>
            </a:r>
            <a:r>
              <a:rPr lang="en-US" altLang="ja-JP" sz="1600" b="1" dirty="0" smtClean="0">
                <a:ln w="50800"/>
                <a:solidFill>
                  <a:schemeClr val="bg1">
                    <a:shade val="50000"/>
                  </a:schemeClr>
                </a:solidFill>
              </a:rPr>
              <a:t>Bonding between the ends of conjugated chain results in the formation of </a:t>
            </a:r>
            <a:r>
              <a:rPr lang="en-US" altLang="ja-JP" sz="1600" b="1" dirty="0" err="1" smtClean="0">
                <a:ln w="50800"/>
                <a:solidFill>
                  <a:schemeClr val="bg1">
                    <a:shade val="50000"/>
                  </a:schemeClr>
                </a:solidFill>
              </a:rPr>
              <a:t>nano</a:t>
            </a:r>
            <a:r>
              <a:rPr lang="en-US" altLang="ja-JP" sz="1600" b="1" dirty="0" smtClean="0">
                <a:ln w="50800"/>
                <a:solidFill>
                  <a:schemeClr val="bg1">
                    <a:shade val="50000"/>
                  </a:schemeClr>
                </a:solidFill>
              </a:rPr>
              <a:t>-scale architecture  with well-defined shape and </a:t>
            </a:r>
            <a:r>
              <a:rPr lang="en-US" altLang="ja-JP" sz="1600" b="1" dirty="0" err="1" smtClean="0">
                <a:ln w="50800"/>
                <a:solidFill>
                  <a:schemeClr val="bg1">
                    <a:shade val="50000"/>
                  </a:schemeClr>
                </a:solidFill>
              </a:rPr>
              <a:t>pai</a:t>
            </a:r>
            <a:r>
              <a:rPr lang="en-US" altLang="ja-JP" sz="1600" b="1" dirty="0" smtClean="0">
                <a:ln w="50800"/>
                <a:solidFill>
                  <a:schemeClr val="bg1">
                    <a:shade val="50000"/>
                  </a:schemeClr>
                </a:solidFill>
              </a:rPr>
              <a:t>-conjugated network.</a:t>
            </a:r>
            <a:endParaRPr lang="en-US" altLang="ja-JP" sz="1600" b="1" dirty="0">
              <a:ln w="50800"/>
              <a:solidFill>
                <a:schemeClr val="bg1">
                  <a:shade val="50000"/>
                </a:schemeClr>
              </a:solidFill>
            </a:endParaRPr>
          </a:p>
        </p:txBody>
      </p:sp>
    </p:spTree>
    <p:extLst>
      <p:ext uri="{BB962C8B-B14F-4D97-AF65-F5344CB8AC3E}">
        <p14:creationId xmlns:p14="http://schemas.microsoft.com/office/powerpoint/2010/main" val="97783573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62499" y="853008"/>
            <a:ext cx="4181351" cy="4911550"/>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lumMod val="10000"/>
                </a:schemeClr>
              </a:solidFill>
            </a:endParaRPr>
          </a:p>
        </p:txBody>
      </p:sp>
      <p:sp>
        <p:nvSpPr>
          <p:cNvPr id="60" name="角丸四角形 59"/>
          <p:cNvSpPr/>
          <p:nvPr/>
        </p:nvSpPr>
        <p:spPr>
          <a:xfrm>
            <a:off x="4347509" y="652234"/>
            <a:ext cx="4680520" cy="2977601"/>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lumMod val="10000"/>
                </a:schemeClr>
              </a:solidFill>
            </a:endParaRPr>
          </a:p>
        </p:txBody>
      </p:sp>
      <p:sp>
        <p:nvSpPr>
          <p:cNvPr id="59" name="角丸四角形 58"/>
          <p:cNvSpPr/>
          <p:nvPr/>
        </p:nvSpPr>
        <p:spPr>
          <a:xfrm>
            <a:off x="4347509" y="3759575"/>
            <a:ext cx="4680520" cy="3036870"/>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lumMod val="10000"/>
                </a:schemeClr>
              </a:solidFill>
            </a:endParaRPr>
          </a:p>
        </p:txBody>
      </p:sp>
      <p:graphicFrame>
        <p:nvGraphicFramePr>
          <p:cNvPr id="2" name="オブジェクト 1"/>
          <p:cNvGraphicFramePr>
            <a:graphicFrameLocks/>
          </p:cNvGraphicFramePr>
          <p:nvPr>
            <p:extLst>
              <p:ext uri="{D42A27DB-BD31-4B8C-83A1-F6EECF244321}">
                <p14:modId xmlns:p14="http://schemas.microsoft.com/office/powerpoint/2010/main" val="3655332325"/>
              </p:ext>
            </p:extLst>
          </p:nvPr>
        </p:nvGraphicFramePr>
        <p:xfrm>
          <a:off x="4903568" y="982285"/>
          <a:ext cx="3984108" cy="2006460"/>
        </p:xfrm>
        <a:graphic>
          <a:graphicData uri="http://schemas.openxmlformats.org/presentationml/2006/ole">
            <mc:AlternateContent xmlns:mc="http://schemas.openxmlformats.org/markup-compatibility/2006">
              <mc:Choice xmlns:v="urn:schemas-microsoft-com:vml" Requires="v">
                <p:oleObj spid="_x0000_s55331" name="KGPlot" r:id="rId3" imgW="4673520" imgH="4012920" progId="KGraph_Plot">
                  <p:embed/>
                </p:oleObj>
              </mc:Choice>
              <mc:Fallback>
                <p:oleObj name="KGPlot" r:id="rId3" imgW="4673520" imgH="4012920" progId="KGraph_Plot">
                  <p:embed/>
                  <p:pic>
                    <p:nvPicPr>
                      <p:cNvPr id="0" name=""/>
                      <p:cNvPicPr/>
                      <p:nvPr/>
                    </p:nvPicPr>
                    <p:blipFill>
                      <a:blip r:embed="rId4"/>
                      <a:stretch>
                        <a:fillRect/>
                      </a:stretch>
                    </p:blipFill>
                    <p:spPr>
                      <a:xfrm>
                        <a:off x="4903568" y="982285"/>
                        <a:ext cx="3984108" cy="2006460"/>
                      </a:xfrm>
                      <a:prstGeom prst="rect">
                        <a:avLst/>
                      </a:prstGeom>
                    </p:spPr>
                  </p:pic>
                </p:oleObj>
              </mc:Fallback>
            </mc:AlternateContent>
          </a:graphicData>
        </a:graphic>
      </p:graphicFrame>
      <p:graphicFrame>
        <p:nvGraphicFramePr>
          <p:cNvPr id="3" name="オブジェクト 2"/>
          <p:cNvGraphicFramePr>
            <a:graphicFrameLocks/>
          </p:cNvGraphicFramePr>
          <p:nvPr>
            <p:extLst>
              <p:ext uri="{D42A27DB-BD31-4B8C-83A1-F6EECF244321}">
                <p14:modId xmlns:p14="http://schemas.microsoft.com/office/powerpoint/2010/main" val="3479619584"/>
              </p:ext>
            </p:extLst>
          </p:nvPr>
        </p:nvGraphicFramePr>
        <p:xfrm>
          <a:off x="4903568" y="4153981"/>
          <a:ext cx="3984108" cy="2006460"/>
        </p:xfrm>
        <a:graphic>
          <a:graphicData uri="http://schemas.openxmlformats.org/presentationml/2006/ole">
            <mc:AlternateContent xmlns:mc="http://schemas.openxmlformats.org/markup-compatibility/2006">
              <mc:Choice xmlns:v="urn:schemas-microsoft-com:vml" Requires="v">
                <p:oleObj spid="_x0000_s55332" name="KGPlot" r:id="rId5" imgW="4673520" imgH="4012920" progId="KGraph_Plot">
                  <p:embed/>
                </p:oleObj>
              </mc:Choice>
              <mc:Fallback>
                <p:oleObj name="KGPlot" r:id="rId5" imgW="4673520" imgH="4012920" progId="KGraph_Plot">
                  <p:embed/>
                  <p:pic>
                    <p:nvPicPr>
                      <p:cNvPr id="0" name=""/>
                      <p:cNvPicPr/>
                      <p:nvPr/>
                    </p:nvPicPr>
                    <p:blipFill>
                      <a:blip r:embed="rId6"/>
                      <a:stretch>
                        <a:fillRect/>
                      </a:stretch>
                    </p:blipFill>
                    <p:spPr>
                      <a:xfrm>
                        <a:off x="4903568" y="4153981"/>
                        <a:ext cx="3984108" cy="2006460"/>
                      </a:xfrm>
                      <a:prstGeom prst="rect">
                        <a:avLst/>
                      </a:prstGeom>
                    </p:spPr>
                  </p:pic>
                </p:oleObj>
              </mc:Fallback>
            </mc:AlternateContent>
          </a:graphicData>
        </a:graphic>
      </p:graphicFrame>
      <p:sp>
        <p:nvSpPr>
          <p:cNvPr id="6" name="テキスト ボックス 5"/>
          <p:cNvSpPr txBox="1"/>
          <p:nvPr/>
        </p:nvSpPr>
        <p:spPr>
          <a:xfrm>
            <a:off x="1452139" y="4985108"/>
            <a:ext cx="1938963"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Retention time / min</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grpSp>
        <p:nvGrpSpPr>
          <p:cNvPr id="10" name="グループ化 9"/>
          <p:cNvGrpSpPr/>
          <p:nvPr/>
        </p:nvGrpSpPr>
        <p:grpSpPr>
          <a:xfrm>
            <a:off x="347709" y="1025375"/>
            <a:ext cx="3568402" cy="3775187"/>
            <a:chOff x="784375" y="1025375"/>
            <a:chExt cx="3427585" cy="3775187"/>
          </a:xfrm>
        </p:grpSpPr>
        <p:grpSp>
          <p:nvGrpSpPr>
            <p:cNvPr id="11" name="グループ化 10"/>
            <p:cNvGrpSpPr/>
            <p:nvPr/>
          </p:nvGrpSpPr>
          <p:grpSpPr>
            <a:xfrm>
              <a:off x="784375" y="4723791"/>
              <a:ext cx="3427585" cy="76771"/>
              <a:chOff x="784375" y="4723791"/>
              <a:chExt cx="3427585" cy="76771"/>
            </a:xfrm>
          </p:grpSpPr>
          <p:cxnSp>
            <p:nvCxnSpPr>
              <p:cNvPr id="13" name="直線コネクタ 12"/>
              <p:cNvCxnSpPr/>
              <p:nvPr/>
            </p:nvCxnSpPr>
            <p:spPr>
              <a:xfrm>
                <a:off x="799006" y="4725144"/>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331640" y="4725144"/>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845222" y="4728554"/>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374080" y="4728554"/>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915816" y="4723791"/>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442515" y="4723791"/>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967358" y="4728554"/>
                <a:ext cx="0" cy="720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84375" y="4723791"/>
                <a:ext cx="3427585" cy="135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直線コネクタ 11"/>
            <p:cNvCxnSpPr/>
            <p:nvPr/>
          </p:nvCxnSpPr>
          <p:spPr>
            <a:xfrm>
              <a:off x="798664" y="1025375"/>
              <a:ext cx="0" cy="37117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20"/>
          <p:cNvSpPr txBox="1"/>
          <p:nvPr/>
        </p:nvSpPr>
        <p:spPr>
          <a:xfrm>
            <a:off x="-28173" y="4746630"/>
            <a:ext cx="4272023" cy="276999"/>
          </a:xfrm>
          <a:prstGeom prst="rect">
            <a:avLst/>
          </a:prstGeom>
          <a:noFill/>
          <a:ln>
            <a:noFill/>
          </a:ln>
        </p:spPr>
        <p:txBody>
          <a:bodyPr wrap="square" rtlCol="0">
            <a:spAutoFit/>
          </a:bodyPr>
          <a:lstStyle/>
          <a:p>
            <a:r>
              <a:rPr lang="en-US" altLang="ja-JP" sz="1200" dirty="0">
                <a:solidFill>
                  <a:schemeClr val="tx2">
                    <a:lumMod val="10000"/>
                  </a:schemeClr>
                </a:solidFill>
                <a:latin typeface="Arial" pitchFamily="34" charset="0"/>
                <a:cs typeface="Arial" pitchFamily="34" charset="0"/>
              </a:rPr>
              <a:t> </a:t>
            </a:r>
            <a:r>
              <a:rPr lang="en-US" altLang="ja-JP" sz="1200" dirty="0" smtClean="0">
                <a:solidFill>
                  <a:schemeClr val="tx2">
                    <a:lumMod val="10000"/>
                  </a:schemeClr>
                </a:solidFill>
                <a:latin typeface="Arial" pitchFamily="34" charset="0"/>
                <a:cs typeface="Arial" pitchFamily="34" charset="0"/>
              </a:rPr>
              <a:t>    9.0                  15.0                    21.0                  27.0</a:t>
            </a:r>
            <a:endParaRPr kumimoji="1" lang="ja-JP" altLang="en-US" sz="1200" dirty="0">
              <a:solidFill>
                <a:schemeClr val="tx2">
                  <a:lumMod val="10000"/>
                </a:schemeClr>
              </a:solidFill>
              <a:latin typeface="Arial" pitchFamily="34" charset="0"/>
              <a:cs typeface="Arial" pitchFamily="34" charset="0"/>
            </a:endParaRPr>
          </a:p>
        </p:txBody>
      </p:sp>
      <p:sp>
        <p:nvSpPr>
          <p:cNvPr id="22" name="正方形/長方形 21"/>
          <p:cNvSpPr/>
          <p:nvPr/>
        </p:nvSpPr>
        <p:spPr>
          <a:xfrm>
            <a:off x="323528" y="5229200"/>
            <a:ext cx="3860948" cy="461665"/>
          </a:xfrm>
          <a:prstGeom prst="rect">
            <a:avLst/>
          </a:prstGeom>
        </p:spPr>
        <p:txBody>
          <a:bodyPr wrap="square">
            <a:spAutoFit/>
          </a:bodyPr>
          <a:lstStyle/>
          <a:p>
            <a:r>
              <a:rPr lang="en-US" altLang="ja-JP" sz="1200" b="1" i="1" dirty="0">
                <a:solidFill>
                  <a:schemeClr val="tx2">
                    <a:lumMod val="10000"/>
                  </a:schemeClr>
                </a:solidFill>
                <a:latin typeface="Arial" pitchFamily="34" charset="0"/>
                <a:cs typeface="Arial" pitchFamily="34" charset="0"/>
              </a:rPr>
              <a:t>Figure </a:t>
            </a:r>
            <a:r>
              <a:rPr lang="en-US" altLang="ja-JP" sz="1200" b="1" i="1" dirty="0" smtClean="0">
                <a:solidFill>
                  <a:schemeClr val="tx2">
                    <a:lumMod val="10000"/>
                  </a:schemeClr>
                </a:solidFill>
                <a:latin typeface="Arial" pitchFamily="34" charset="0"/>
                <a:cs typeface="Arial" pitchFamily="34" charset="0"/>
              </a:rPr>
              <a:t>1</a:t>
            </a:r>
            <a:r>
              <a:rPr lang="en-US" altLang="ja-JP" sz="1200" b="1" dirty="0" smtClean="0">
                <a:solidFill>
                  <a:schemeClr val="tx2">
                    <a:lumMod val="10000"/>
                  </a:schemeClr>
                </a:solidFill>
                <a:latin typeface="Arial" pitchFamily="34" charset="0"/>
                <a:cs typeface="Arial" pitchFamily="34" charset="0"/>
              </a:rPr>
              <a:t>.</a:t>
            </a:r>
            <a:r>
              <a:rPr lang="en-US" altLang="ja-JP" sz="1200" dirty="0" smtClean="0">
                <a:solidFill>
                  <a:schemeClr val="tx2">
                    <a:lumMod val="10000"/>
                  </a:schemeClr>
                </a:solidFill>
                <a:latin typeface="Arial" pitchFamily="34" charset="0"/>
                <a:cs typeface="Arial" pitchFamily="34" charset="0"/>
              </a:rPr>
              <a:t> </a:t>
            </a:r>
            <a:r>
              <a:rPr lang="en-US" altLang="ja-JP" sz="1200" dirty="0">
                <a:solidFill>
                  <a:schemeClr val="tx2">
                    <a:lumMod val="10000"/>
                  </a:schemeClr>
                </a:solidFill>
                <a:latin typeface="Arial" pitchFamily="34" charset="0"/>
                <a:cs typeface="Arial" pitchFamily="34" charset="0"/>
              </a:rPr>
              <a:t>GPC chart of the mixture </a:t>
            </a:r>
            <a:r>
              <a:rPr lang="en-US" altLang="ja-JP" sz="1200" dirty="0" smtClean="0">
                <a:solidFill>
                  <a:schemeClr val="tx2">
                    <a:lumMod val="10000"/>
                  </a:schemeClr>
                </a:solidFill>
                <a:latin typeface="Arial" pitchFamily="34" charset="0"/>
                <a:cs typeface="Arial" pitchFamily="34" charset="0"/>
              </a:rPr>
              <a:t>of </a:t>
            </a:r>
            <a:r>
              <a:rPr lang="en-US" altLang="ja-JP" sz="1200" b="1" dirty="0" smtClean="0">
                <a:solidFill>
                  <a:schemeClr val="tx2">
                    <a:lumMod val="10000"/>
                  </a:schemeClr>
                </a:solidFill>
                <a:latin typeface="Arial" pitchFamily="34" charset="0"/>
                <a:cs typeface="Arial" pitchFamily="34" charset="0"/>
              </a:rPr>
              <a:t>assembly 16 </a:t>
            </a:r>
            <a:r>
              <a:rPr lang="en-US" altLang="ja-JP" sz="1200" dirty="0">
                <a:solidFill>
                  <a:schemeClr val="tx2">
                    <a:lumMod val="10000"/>
                  </a:schemeClr>
                </a:solidFill>
                <a:latin typeface="Arial" pitchFamily="34" charset="0"/>
                <a:cs typeface="Arial" pitchFamily="34" charset="0"/>
              </a:rPr>
              <a:t>and</a:t>
            </a:r>
            <a:r>
              <a:rPr lang="en-US" altLang="ja-JP" sz="1200" b="1" dirty="0">
                <a:solidFill>
                  <a:schemeClr val="tx2">
                    <a:lumMod val="10000"/>
                  </a:schemeClr>
                </a:solidFill>
                <a:latin typeface="Arial" pitchFamily="34" charset="0"/>
                <a:cs typeface="Arial" pitchFamily="34" charset="0"/>
              </a:rPr>
              <a:t> </a:t>
            </a:r>
            <a:r>
              <a:rPr lang="en-US" altLang="ja-JP" sz="1200" b="1" dirty="0" smtClean="0">
                <a:solidFill>
                  <a:schemeClr val="tx2">
                    <a:lumMod val="10000"/>
                  </a:schemeClr>
                </a:solidFill>
                <a:latin typeface="Arial" pitchFamily="34" charset="0"/>
                <a:cs typeface="Arial" pitchFamily="34" charset="0"/>
              </a:rPr>
              <a:t>17</a:t>
            </a:r>
            <a:endParaRPr lang="ja-JP" altLang="ja-JP" sz="1200" dirty="0">
              <a:solidFill>
                <a:schemeClr val="tx2">
                  <a:lumMod val="10000"/>
                </a:schemeClr>
              </a:solidFill>
              <a:latin typeface="Arial" pitchFamily="34" charset="0"/>
              <a:cs typeface="Arial" pitchFamily="34" charset="0"/>
            </a:endParaRPr>
          </a:p>
        </p:txBody>
      </p:sp>
      <p:sp>
        <p:nvSpPr>
          <p:cNvPr id="23" name="テキスト ボックス 22"/>
          <p:cNvSpPr txBox="1"/>
          <p:nvPr/>
        </p:nvSpPr>
        <p:spPr>
          <a:xfrm>
            <a:off x="4554338" y="887208"/>
            <a:ext cx="585065"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100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24" name="テキスト ボックス 23"/>
          <p:cNvSpPr txBox="1"/>
          <p:nvPr/>
        </p:nvSpPr>
        <p:spPr>
          <a:xfrm>
            <a:off x="4617817" y="1359607"/>
            <a:ext cx="462317"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75</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25" name="テキスト ボックス 24"/>
          <p:cNvSpPr txBox="1"/>
          <p:nvPr/>
        </p:nvSpPr>
        <p:spPr>
          <a:xfrm>
            <a:off x="4613985" y="1832006"/>
            <a:ext cx="466149"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50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26" name="テキスト ボックス 25"/>
          <p:cNvSpPr txBox="1"/>
          <p:nvPr/>
        </p:nvSpPr>
        <p:spPr>
          <a:xfrm>
            <a:off x="4630084" y="2304405"/>
            <a:ext cx="450050"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25</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27" name="テキスト ボックス 26"/>
          <p:cNvSpPr txBox="1"/>
          <p:nvPr/>
        </p:nvSpPr>
        <p:spPr>
          <a:xfrm>
            <a:off x="4554989" y="691159"/>
            <a:ext cx="630070" cy="276999"/>
          </a:xfrm>
          <a:prstGeom prst="rect">
            <a:avLst/>
          </a:prstGeom>
          <a:noFill/>
        </p:spPr>
        <p:txBody>
          <a:bodyPr wrap="square" rtlCol="0">
            <a:spAutoFit/>
          </a:bodyPr>
          <a:lstStyle/>
          <a:p>
            <a:r>
              <a:rPr lang="en-US" altLang="ja-JP" sz="1200" dirty="0">
                <a:solidFill>
                  <a:schemeClr val="tx2">
                    <a:lumMod val="10000"/>
                  </a:schemeClr>
                </a:solidFill>
                <a:latin typeface="Arial" pitchFamily="34" charset="0"/>
                <a:cs typeface="Arial" pitchFamily="34" charset="0"/>
              </a:rPr>
              <a:t>%Int.</a:t>
            </a:r>
            <a:endParaRPr lang="ja-JP" altLang="en-US" sz="1200" dirty="0">
              <a:solidFill>
                <a:schemeClr val="tx2">
                  <a:lumMod val="10000"/>
                </a:schemeClr>
              </a:solidFill>
              <a:latin typeface="Arial" pitchFamily="34" charset="0"/>
              <a:cs typeface="Arial" pitchFamily="34" charset="0"/>
            </a:endParaRPr>
          </a:p>
        </p:txBody>
      </p:sp>
      <p:sp>
        <p:nvSpPr>
          <p:cNvPr id="28" name="テキスト ボックス 27"/>
          <p:cNvSpPr txBox="1"/>
          <p:nvPr/>
        </p:nvSpPr>
        <p:spPr>
          <a:xfrm>
            <a:off x="4572000" y="4037348"/>
            <a:ext cx="585065"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100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29" name="テキスト ボックス 28"/>
          <p:cNvSpPr txBox="1"/>
          <p:nvPr/>
        </p:nvSpPr>
        <p:spPr>
          <a:xfrm>
            <a:off x="4605868" y="4513315"/>
            <a:ext cx="462317"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75</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30" name="テキスト ボックス 29"/>
          <p:cNvSpPr txBox="1"/>
          <p:nvPr/>
        </p:nvSpPr>
        <p:spPr>
          <a:xfrm>
            <a:off x="4597401" y="5000437"/>
            <a:ext cx="466149"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50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31" name="テキスト ボックス 30"/>
          <p:cNvSpPr txBox="1"/>
          <p:nvPr/>
        </p:nvSpPr>
        <p:spPr>
          <a:xfrm>
            <a:off x="4597401" y="5487559"/>
            <a:ext cx="450050"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25</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32" name="テキスト ボックス 31"/>
          <p:cNvSpPr txBox="1"/>
          <p:nvPr/>
        </p:nvSpPr>
        <p:spPr>
          <a:xfrm>
            <a:off x="4504187" y="3835778"/>
            <a:ext cx="630070" cy="276999"/>
          </a:xfrm>
          <a:prstGeom prst="rect">
            <a:avLst/>
          </a:prstGeom>
          <a:noFill/>
        </p:spPr>
        <p:txBody>
          <a:bodyPr wrap="square" rtlCol="0">
            <a:spAutoFit/>
          </a:bodyPr>
          <a:lstStyle/>
          <a:p>
            <a:r>
              <a:rPr lang="en-US" altLang="ja-JP" sz="1200" dirty="0">
                <a:solidFill>
                  <a:schemeClr val="tx2">
                    <a:lumMod val="10000"/>
                  </a:schemeClr>
                </a:solidFill>
                <a:latin typeface="Arial" pitchFamily="34" charset="0"/>
                <a:cs typeface="Arial" pitchFamily="34" charset="0"/>
              </a:rPr>
              <a:t>%Int.</a:t>
            </a:r>
            <a:endParaRPr lang="ja-JP" altLang="en-US" sz="1200" dirty="0">
              <a:solidFill>
                <a:schemeClr val="tx2">
                  <a:lumMod val="10000"/>
                </a:schemeClr>
              </a:solidFill>
              <a:latin typeface="Arial" pitchFamily="34" charset="0"/>
              <a:cs typeface="Arial" pitchFamily="34" charset="0"/>
            </a:endParaRPr>
          </a:p>
        </p:txBody>
      </p:sp>
      <p:sp>
        <p:nvSpPr>
          <p:cNvPr id="33" name="テキスト ボックス 32"/>
          <p:cNvSpPr txBox="1"/>
          <p:nvPr/>
        </p:nvSpPr>
        <p:spPr>
          <a:xfrm>
            <a:off x="4743019" y="2957560"/>
            <a:ext cx="4400981" cy="276999"/>
          </a:xfrm>
          <a:prstGeom prst="rect">
            <a:avLst/>
          </a:prstGeom>
          <a:noFill/>
        </p:spPr>
        <p:txBody>
          <a:bodyPr wrap="square" rtlCol="0">
            <a:spAutoFit/>
          </a:bodyPr>
          <a:lstStyle/>
          <a:p>
            <a:r>
              <a:rPr lang="en-US" altLang="ja-JP" sz="1200" dirty="0" smtClean="0">
                <a:solidFill>
                  <a:schemeClr val="tx2">
                    <a:lumMod val="10000"/>
                  </a:schemeClr>
                </a:solidFill>
                <a:latin typeface="Arial" pitchFamily="34" charset="0"/>
                <a:cs typeface="Arial" pitchFamily="34" charset="0"/>
              </a:rPr>
              <a:t>10,000     12,000      14,000         16,000       20,000    22,000</a:t>
            </a:r>
            <a:endParaRPr kumimoji="1" lang="ja-JP" altLang="en-US" sz="1200" dirty="0">
              <a:solidFill>
                <a:schemeClr val="tx2">
                  <a:lumMod val="10000"/>
                </a:schemeClr>
              </a:solidFill>
              <a:latin typeface="Arial" pitchFamily="34" charset="0"/>
              <a:cs typeface="Arial" pitchFamily="34" charset="0"/>
            </a:endParaRPr>
          </a:p>
        </p:txBody>
      </p:sp>
      <p:sp>
        <p:nvSpPr>
          <p:cNvPr id="34" name="テキスト ボックス 33"/>
          <p:cNvSpPr txBox="1"/>
          <p:nvPr/>
        </p:nvSpPr>
        <p:spPr>
          <a:xfrm>
            <a:off x="4704606" y="6127164"/>
            <a:ext cx="4439394" cy="276999"/>
          </a:xfrm>
          <a:prstGeom prst="rect">
            <a:avLst/>
          </a:prstGeom>
          <a:noFill/>
        </p:spPr>
        <p:txBody>
          <a:bodyPr wrap="square" rtlCol="0">
            <a:spAutoFit/>
          </a:bodyPr>
          <a:lstStyle/>
          <a:p>
            <a:r>
              <a:rPr lang="en-US" altLang="ja-JP" sz="1200" dirty="0" smtClean="0">
                <a:solidFill>
                  <a:schemeClr val="tx2">
                    <a:lumMod val="10000"/>
                  </a:schemeClr>
                </a:solidFill>
                <a:latin typeface="Arial" pitchFamily="34" charset="0"/>
                <a:cs typeface="Arial" pitchFamily="34" charset="0"/>
              </a:rPr>
              <a:t>10,000       12,000      14,000        16,000        20,000    22,000</a:t>
            </a:r>
            <a:endParaRPr kumimoji="1" lang="ja-JP" altLang="en-US" sz="1200" dirty="0">
              <a:solidFill>
                <a:schemeClr val="tx2">
                  <a:lumMod val="10000"/>
                </a:schemeClr>
              </a:solidFill>
              <a:latin typeface="Arial" pitchFamily="34" charset="0"/>
              <a:cs typeface="Arial" pitchFamily="34" charset="0"/>
            </a:endParaRPr>
          </a:p>
        </p:txBody>
      </p:sp>
      <p:sp>
        <p:nvSpPr>
          <p:cNvPr id="35" name="テキスト ボックス 34"/>
          <p:cNvSpPr txBox="1"/>
          <p:nvPr/>
        </p:nvSpPr>
        <p:spPr>
          <a:xfrm>
            <a:off x="6516216" y="3090446"/>
            <a:ext cx="835888" cy="276999"/>
          </a:xfrm>
          <a:prstGeom prst="rect">
            <a:avLst/>
          </a:prstGeom>
          <a:noFill/>
        </p:spPr>
        <p:txBody>
          <a:bodyPr wrap="square" rtlCol="0">
            <a:spAutoFit/>
          </a:bodyPr>
          <a:lstStyle/>
          <a:p>
            <a:r>
              <a:rPr lang="en-US" altLang="ja-JP" sz="1200" i="1" dirty="0" smtClean="0">
                <a:solidFill>
                  <a:schemeClr val="tx2">
                    <a:lumMod val="10000"/>
                  </a:schemeClr>
                </a:solidFill>
                <a:latin typeface="Arial" pitchFamily="34" charset="0"/>
                <a:cs typeface="Arial" pitchFamily="34" charset="0"/>
              </a:rPr>
              <a:t>m / z</a:t>
            </a:r>
            <a:endParaRPr lang="ja-JP" altLang="en-US" sz="1200" i="1" dirty="0">
              <a:solidFill>
                <a:schemeClr val="tx2">
                  <a:lumMod val="10000"/>
                </a:schemeClr>
              </a:solidFill>
              <a:latin typeface="Arial" pitchFamily="34" charset="0"/>
              <a:cs typeface="Arial" pitchFamily="34" charset="0"/>
            </a:endParaRPr>
          </a:p>
        </p:txBody>
      </p:sp>
      <p:sp>
        <p:nvSpPr>
          <p:cNvPr id="36" name="テキスト ボックス 35"/>
          <p:cNvSpPr txBox="1"/>
          <p:nvPr/>
        </p:nvSpPr>
        <p:spPr>
          <a:xfrm>
            <a:off x="6580392" y="6309320"/>
            <a:ext cx="835888" cy="276999"/>
          </a:xfrm>
          <a:prstGeom prst="rect">
            <a:avLst/>
          </a:prstGeom>
          <a:noFill/>
        </p:spPr>
        <p:txBody>
          <a:bodyPr wrap="square" rtlCol="0">
            <a:spAutoFit/>
          </a:bodyPr>
          <a:lstStyle/>
          <a:p>
            <a:r>
              <a:rPr lang="en-US" altLang="ja-JP" sz="1200" i="1" dirty="0" smtClean="0">
                <a:solidFill>
                  <a:schemeClr val="tx2">
                    <a:lumMod val="10000"/>
                  </a:schemeClr>
                </a:solidFill>
                <a:latin typeface="Arial" pitchFamily="34" charset="0"/>
                <a:cs typeface="Arial" pitchFamily="34" charset="0"/>
              </a:rPr>
              <a:t>m / z</a:t>
            </a:r>
            <a:endParaRPr lang="ja-JP" altLang="en-US" sz="1200" i="1" dirty="0">
              <a:solidFill>
                <a:schemeClr val="tx2">
                  <a:lumMod val="10000"/>
                </a:schemeClr>
              </a:solidFill>
              <a:latin typeface="Arial" pitchFamily="34" charset="0"/>
              <a:cs typeface="Arial" pitchFamily="34" charset="0"/>
            </a:endParaRPr>
          </a:p>
        </p:txBody>
      </p:sp>
      <p:sp>
        <p:nvSpPr>
          <p:cNvPr id="37" name="Rectangle 6"/>
          <p:cNvSpPr>
            <a:spLocks noChangeArrowheads="1"/>
          </p:cNvSpPr>
          <p:nvPr/>
        </p:nvSpPr>
        <p:spPr bwMode="auto">
          <a:xfrm>
            <a:off x="5123335" y="3325542"/>
            <a:ext cx="32755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i="1" dirty="0">
                <a:solidFill>
                  <a:schemeClr val="tx2">
                    <a:lumMod val="10000"/>
                  </a:schemeClr>
                </a:solidFill>
                <a:latin typeface="Arial" pitchFamily="34" charset="0"/>
                <a:cs typeface="Arial" pitchFamily="34" charset="0"/>
              </a:rPr>
              <a:t>Figure </a:t>
            </a:r>
            <a:r>
              <a:rPr lang="en-US" altLang="ja-JP" sz="1200" b="1" i="1" dirty="0" smtClean="0">
                <a:solidFill>
                  <a:schemeClr val="tx2">
                    <a:lumMod val="10000"/>
                  </a:schemeClr>
                </a:solidFill>
                <a:latin typeface="Arial" pitchFamily="34" charset="0"/>
                <a:cs typeface="Arial" pitchFamily="34" charset="0"/>
              </a:rPr>
              <a:t>2</a:t>
            </a:r>
            <a:r>
              <a:rPr lang="en-US" altLang="ja-JP" sz="1200" b="1" dirty="0" smtClean="0">
                <a:solidFill>
                  <a:schemeClr val="tx2">
                    <a:lumMod val="10000"/>
                  </a:schemeClr>
                </a:solidFill>
                <a:latin typeface="Arial" pitchFamily="34" charset="0"/>
                <a:cs typeface="Arial" pitchFamily="34" charset="0"/>
              </a:rPr>
              <a:t>.</a:t>
            </a:r>
            <a:r>
              <a:rPr lang="en-US" altLang="ja-JP" sz="1200" dirty="0" smtClean="0">
                <a:solidFill>
                  <a:schemeClr val="tx2">
                    <a:lumMod val="10000"/>
                  </a:schemeClr>
                </a:solidFill>
                <a:latin typeface="Arial" pitchFamily="34" charset="0"/>
                <a:cs typeface="Arial" pitchFamily="34" charset="0"/>
              </a:rPr>
              <a:t>  MALDI-TOF MS spectrum </a:t>
            </a:r>
            <a:r>
              <a:rPr lang="en-US" altLang="ja-JP" sz="1200" dirty="0">
                <a:solidFill>
                  <a:schemeClr val="tx2">
                    <a:lumMod val="10000"/>
                  </a:schemeClr>
                </a:solidFill>
                <a:latin typeface="Arial" pitchFamily="34" charset="0"/>
                <a:cs typeface="Arial" pitchFamily="34" charset="0"/>
              </a:rPr>
              <a:t>of </a:t>
            </a:r>
            <a:r>
              <a:rPr lang="en-US" altLang="ja-JP" sz="1200" b="1" dirty="0" smtClean="0">
                <a:solidFill>
                  <a:schemeClr val="tx2">
                    <a:lumMod val="10000"/>
                  </a:schemeClr>
                </a:solidFill>
                <a:latin typeface="Arial" pitchFamily="34" charset="0"/>
                <a:cs typeface="Arial" pitchFamily="34" charset="0"/>
              </a:rPr>
              <a:t>16</a:t>
            </a:r>
            <a:endParaRPr lang="en-US" altLang="ja-JP" sz="1200" baseline="-25000" dirty="0">
              <a:solidFill>
                <a:schemeClr val="tx2">
                  <a:lumMod val="10000"/>
                </a:schemeClr>
              </a:solidFill>
              <a:latin typeface="Arial" pitchFamily="34" charset="0"/>
              <a:cs typeface="Arial" pitchFamily="34" charset="0"/>
            </a:endParaRPr>
          </a:p>
        </p:txBody>
      </p:sp>
      <p:sp>
        <p:nvSpPr>
          <p:cNvPr id="38" name="Rectangle 6"/>
          <p:cNvSpPr>
            <a:spLocks noChangeArrowheads="1"/>
          </p:cNvSpPr>
          <p:nvPr/>
        </p:nvSpPr>
        <p:spPr bwMode="auto">
          <a:xfrm>
            <a:off x="4965677" y="6519446"/>
            <a:ext cx="36025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i="1" dirty="0" smtClean="0">
                <a:solidFill>
                  <a:schemeClr val="tx2">
                    <a:lumMod val="10000"/>
                  </a:schemeClr>
                </a:solidFill>
                <a:latin typeface="Arial" pitchFamily="34" charset="0"/>
                <a:cs typeface="Arial" pitchFamily="34" charset="0"/>
              </a:rPr>
              <a:t>Figure 3</a:t>
            </a:r>
            <a:r>
              <a:rPr lang="en-US" altLang="ja-JP" sz="1200" b="1" dirty="0" smtClean="0">
                <a:solidFill>
                  <a:schemeClr val="tx2">
                    <a:lumMod val="10000"/>
                  </a:schemeClr>
                </a:solidFill>
                <a:latin typeface="Arial" pitchFamily="34" charset="0"/>
                <a:cs typeface="Arial" pitchFamily="34" charset="0"/>
              </a:rPr>
              <a:t>.</a:t>
            </a:r>
            <a:r>
              <a:rPr lang="en-US" altLang="ja-JP" sz="1200" dirty="0" smtClean="0">
                <a:solidFill>
                  <a:schemeClr val="tx2">
                    <a:lumMod val="10000"/>
                  </a:schemeClr>
                </a:solidFill>
                <a:latin typeface="Arial" pitchFamily="34" charset="0"/>
                <a:cs typeface="Arial" pitchFamily="34" charset="0"/>
              </a:rPr>
              <a:t>  MALDI-TOF MS spectrum </a:t>
            </a:r>
            <a:r>
              <a:rPr lang="en-US" altLang="ja-JP" sz="1200" dirty="0">
                <a:solidFill>
                  <a:schemeClr val="tx2">
                    <a:lumMod val="10000"/>
                  </a:schemeClr>
                </a:solidFill>
                <a:latin typeface="Arial" pitchFamily="34" charset="0"/>
                <a:cs typeface="Arial" pitchFamily="34" charset="0"/>
              </a:rPr>
              <a:t>of </a:t>
            </a:r>
            <a:r>
              <a:rPr lang="en-US" altLang="ja-JP" sz="1200" b="1" dirty="0" smtClean="0">
                <a:solidFill>
                  <a:schemeClr val="tx2">
                    <a:lumMod val="10000"/>
                  </a:schemeClr>
                </a:solidFill>
                <a:latin typeface="Arial" pitchFamily="34" charset="0"/>
                <a:cs typeface="Arial" pitchFamily="34" charset="0"/>
              </a:rPr>
              <a:t>17</a:t>
            </a:r>
            <a:endParaRPr lang="en-US" altLang="ja-JP" sz="1200" baseline="-25000" dirty="0">
              <a:solidFill>
                <a:schemeClr val="tx2">
                  <a:lumMod val="10000"/>
                </a:schemeClr>
              </a:solidFill>
              <a:latin typeface="Arial" pitchFamily="34" charset="0"/>
              <a:cs typeface="Arial" pitchFamily="34" charset="0"/>
            </a:endParaRPr>
          </a:p>
        </p:txBody>
      </p:sp>
      <p:sp>
        <p:nvSpPr>
          <p:cNvPr id="42" name="テキスト ボックス 41"/>
          <p:cNvSpPr txBox="1"/>
          <p:nvPr/>
        </p:nvSpPr>
        <p:spPr>
          <a:xfrm>
            <a:off x="5376330" y="2369205"/>
            <a:ext cx="1440160" cy="276999"/>
          </a:xfrm>
          <a:prstGeom prst="rect">
            <a:avLst/>
          </a:prstGeom>
          <a:solidFill>
            <a:srgbClr val="99CCFF"/>
          </a:solidFill>
        </p:spPr>
        <p:txBody>
          <a:bodyPr wrap="square" rtlCol="0">
            <a:spAutoFit/>
          </a:bodyPr>
          <a:lstStyle/>
          <a:p>
            <a:r>
              <a:rPr kumimoji="1" lang="en-US" altLang="ja-JP" sz="1200" b="1" dirty="0" smtClean="0">
                <a:solidFill>
                  <a:schemeClr val="tx2">
                    <a:lumMod val="10000"/>
                  </a:schemeClr>
                </a:solidFill>
                <a:latin typeface="Arial" pitchFamily="34" charset="0"/>
                <a:cs typeface="Arial" pitchFamily="34" charset="0"/>
              </a:rPr>
              <a:t>16</a:t>
            </a:r>
            <a:r>
              <a:rPr kumimoji="1" lang="en-US" altLang="ja-JP" sz="1200" dirty="0" smtClean="0">
                <a:solidFill>
                  <a:schemeClr val="tx2">
                    <a:lumMod val="10000"/>
                  </a:schemeClr>
                </a:solidFill>
                <a:latin typeface="Arial" pitchFamily="34" charset="0"/>
                <a:cs typeface="Arial" pitchFamily="34" charset="0"/>
              </a:rPr>
              <a:t>: MW 16299</a:t>
            </a:r>
            <a:endParaRPr kumimoji="1" lang="ja-JP" altLang="en-US" sz="1200" dirty="0">
              <a:solidFill>
                <a:schemeClr val="tx2">
                  <a:lumMod val="10000"/>
                </a:schemeClr>
              </a:solidFill>
              <a:latin typeface="Arial" pitchFamily="34" charset="0"/>
              <a:cs typeface="Arial" pitchFamily="34" charset="0"/>
            </a:endParaRPr>
          </a:p>
        </p:txBody>
      </p:sp>
      <p:graphicFrame>
        <p:nvGraphicFramePr>
          <p:cNvPr id="43" name="オブジェクト 42"/>
          <p:cNvGraphicFramePr>
            <a:graphicFrameLocks noChangeAspect="1"/>
          </p:cNvGraphicFramePr>
          <p:nvPr>
            <p:extLst>
              <p:ext uri="{D42A27DB-BD31-4B8C-83A1-F6EECF244321}">
                <p14:modId xmlns:p14="http://schemas.microsoft.com/office/powerpoint/2010/main" val="3181561260"/>
              </p:ext>
            </p:extLst>
          </p:nvPr>
        </p:nvGraphicFramePr>
        <p:xfrm>
          <a:off x="5276850" y="729630"/>
          <a:ext cx="1690688" cy="1619250"/>
        </p:xfrm>
        <a:graphic>
          <a:graphicData uri="http://schemas.openxmlformats.org/presentationml/2006/ole">
            <mc:AlternateContent xmlns:mc="http://schemas.openxmlformats.org/markup-compatibility/2006">
              <mc:Choice xmlns:v="urn:schemas-microsoft-com:vml" Requires="v">
                <p:oleObj spid="_x0000_s55333" name="CS ChemDraw Drawing" r:id="rId7" imgW="14089024" imgH="13496139" progId="ChemDraw.Document.6.0">
                  <p:embed/>
                </p:oleObj>
              </mc:Choice>
              <mc:Fallback>
                <p:oleObj name="CS ChemDraw Drawing" r:id="rId7" imgW="14089024" imgH="13496139" progId="ChemDraw.Document.6.0">
                  <p:embed/>
                  <p:pic>
                    <p:nvPicPr>
                      <p:cNvPr id="0" name=""/>
                      <p:cNvPicPr>
                        <a:picLocks noChangeAspect="1" noChangeArrowheads="1"/>
                      </p:cNvPicPr>
                      <p:nvPr/>
                    </p:nvPicPr>
                    <p:blipFill>
                      <a:blip r:embed="rId8"/>
                      <a:srcRect/>
                      <a:stretch>
                        <a:fillRect/>
                      </a:stretch>
                    </p:blipFill>
                    <p:spPr bwMode="auto">
                      <a:xfrm>
                        <a:off x="5276850" y="729630"/>
                        <a:ext cx="16906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テキスト ボックス 43"/>
          <p:cNvSpPr txBox="1"/>
          <p:nvPr/>
        </p:nvSpPr>
        <p:spPr>
          <a:xfrm>
            <a:off x="6633607" y="4242574"/>
            <a:ext cx="718497"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itchFamily="34" charset="0"/>
                <a:cs typeface="Arial" pitchFamily="34" charset="0"/>
              </a:rPr>
              <a:t>14,170</a:t>
            </a:r>
            <a:endParaRPr kumimoji="1" lang="ja-JP" altLang="en-US" sz="1200" dirty="0">
              <a:solidFill>
                <a:schemeClr val="tx2">
                  <a:lumMod val="10000"/>
                </a:schemeClr>
              </a:solidFill>
              <a:latin typeface="Arial" pitchFamily="34" charset="0"/>
              <a:cs typeface="Arial" pitchFamily="34" charset="0"/>
            </a:endParaRPr>
          </a:p>
        </p:txBody>
      </p:sp>
      <p:sp>
        <p:nvSpPr>
          <p:cNvPr id="45" name="テキスト ボックス 44"/>
          <p:cNvSpPr txBox="1"/>
          <p:nvPr/>
        </p:nvSpPr>
        <p:spPr>
          <a:xfrm>
            <a:off x="7475134" y="1025707"/>
            <a:ext cx="1345338"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itchFamily="34" charset="0"/>
                <a:cs typeface="Arial" pitchFamily="34" charset="0"/>
              </a:rPr>
              <a:t>16,299</a:t>
            </a:r>
            <a:r>
              <a:rPr lang="en-US" altLang="ja-JP" sz="1200" dirty="0" smtClean="0">
                <a:solidFill>
                  <a:schemeClr val="tx2">
                    <a:lumMod val="10000"/>
                  </a:schemeClr>
                </a:solidFill>
                <a:latin typeface="Arial" pitchFamily="34" charset="0"/>
                <a:cs typeface="Arial" pitchFamily="34" charset="0"/>
              </a:rPr>
              <a:t> </a:t>
            </a:r>
            <a:r>
              <a:rPr lang="en-US" altLang="ja-JP" sz="1200" dirty="0">
                <a:solidFill>
                  <a:schemeClr val="tx2">
                    <a:lumMod val="10000"/>
                  </a:schemeClr>
                </a:solidFill>
                <a:latin typeface="Arial" pitchFamily="34" charset="0"/>
                <a:cs typeface="Arial" pitchFamily="34" charset="0"/>
              </a:rPr>
              <a:t>M</a:t>
            </a:r>
            <a:r>
              <a:rPr lang="en-US" altLang="ja-JP" sz="1200" baseline="30000" dirty="0">
                <a:solidFill>
                  <a:schemeClr val="tx2">
                    <a:lumMod val="10000"/>
                  </a:schemeClr>
                </a:solidFill>
                <a:latin typeface="Arial" pitchFamily="34" charset="0"/>
                <a:cs typeface="Arial" pitchFamily="34" charset="0"/>
              </a:rPr>
              <a:t>+</a:t>
            </a:r>
            <a:r>
              <a:rPr lang="ja-JP" altLang="en-US" sz="1200" dirty="0">
                <a:solidFill>
                  <a:schemeClr val="tx2">
                    <a:lumMod val="10000"/>
                  </a:schemeClr>
                </a:solidFill>
                <a:latin typeface="Arial" pitchFamily="34" charset="0"/>
                <a:cs typeface="Arial" pitchFamily="34" charset="0"/>
              </a:rPr>
              <a:t> </a:t>
            </a:r>
            <a:endParaRPr kumimoji="1" lang="ja-JP" altLang="en-US" sz="1200" dirty="0">
              <a:solidFill>
                <a:schemeClr val="tx2">
                  <a:lumMod val="10000"/>
                </a:schemeClr>
              </a:solidFill>
              <a:latin typeface="Arial" pitchFamily="34" charset="0"/>
              <a:cs typeface="Arial" pitchFamily="34" charset="0"/>
            </a:endParaRPr>
          </a:p>
        </p:txBody>
      </p:sp>
      <p:sp>
        <p:nvSpPr>
          <p:cNvPr id="54" name="テキスト ボックス 53"/>
          <p:cNvSpPr txBox="1"/>
          <p:nvPr/>
        </p:nvSpPr>
        <p:spPr>
          <a:xfrm>
            <a:off x="0" y="1"/>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Separation by GPC</a:t>
            </a:r>
            <a:endParaRPr lang="ja-JP" altLang="en-US" sz="3200" b="1" dirty="0">
              <a:ln/>
              <a:solidFill>
                <a:schemeClr val="accent3"/>
              </a:solidFill>
              <a:latin typeface="Arial" pitchFamily="34" charset="0"/>
              <a:ea typeface="ＭＳ ゴシック" pitchFamily="49" charset="-128"/>
              <a:cs typeface="Arial" pitchFamily="34" charset="0"/>
            </a:endParaRPr>
          </a:p>
        </p:txBody>
      </p:sp>
      <p:pic>
        <p:nvPicPr>
          <p:cNvPr id="3995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047" y="1025707"/>
            <a:ext cx="3525064" cy="369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8" t="36992" r="48747" b="56129"/>
          <a:stretch/>
        </p:blipFill>
        <p:spPr bwMode="auto">
          <a:xfrm rot="5400000">
            <a:off x="2617803" y="1988105"/>
            <a:ext cx="1323244" cy="8926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テキスト ボックス 56"/>
          <p:cNvSpPr txBox="1"/>
          <p:nvPr/>
        </p:nvSpPr>
        <p:spPr>
          <a:xfrm>
            <a:off x="4690995" y="2793541"/>
            <a:ext cx="585065"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58" name="テキスト ボックス 57"/>
          <p:cNvSpPr txBox="1"/>
          <p:nvPr/>
        </p:nvSpPr>
        <p:spPr>
          <a:xfrm>
            <a:off x="4682209" y="5979737"/>
            <a:ext cx="585065"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anose="020B0604020202020204" pitchFamily="34" charset="0"/>
                <a:cs typeface="Arial" panose="020B0604020202020204" pitchFamily="34" charset="0"/>
              </a:rPr>
              <a:t>0</a:t>
            </a:r>
            <a:endParaRPr kumimoji="1" lang="ja-JP" altLang="en-US" sz="1200" dirty="0">
              <a:solidFill>
                <a:schemeClr val="tx2">
                  <a:lumMod val="10000"/>
                </a:schemeClr>
              </a:solidFill>
              <a:latin typeface="Arial" panose="020B0604020202020204" pitchFamily="34" charset="0"/>
              <a:cs typeface="Arial" panose="020B0604020202020204" pitchFamily="34" charset="0"/>
            </a:endParaRPr>
          </a:p>
        </p:txBody>
      </p:sp>
      <p:sp>
        <p:nvSpPr>
          <p:cNvPr id="62" name="角丸四角形吹き出し 61"/>
          <p:cNvSpPr/>
          <p:nvPr/>
        </p:nvSpPr>
        <p:spPr>
          <a:xfrm>
            <a:off x="2833092" y="1636605"/>
            <a:ext cx="892667" cy="1459455"/>
          </a:xfrm>
          <a:prstGeom prst="wedgeRoundRectCallout">
            <a:avLst>
              <a:gd name="adj1" fmla="val -92583"/>
              <a:gd name="adj2" fmla="val -31770"/>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187872" y="2212671"/>
            <a:ext cx="288000" cy="0"/>
          </a:xfrm>
          <a:prstGeom prst="line">
            <a:avLst/>
          </a:prstGeom>
          <a:ln w="2222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187873" y="2050739"/>
            <a:ext cx="288000" cy="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187873" y="1888806"/>
            <a:ext cx="288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542667" y="1528449"/>
            <a:ext cx="1008609" cy="830997"/>
          </a:xfrm>
          <a:prstGeom prst="rect">
            <a:avLst/>
          </a:prstGeom>
          <a:ln>
            <a:noFill/>
          </a:ln>
        </p:spPr>
        <p:txBody>
          <a:bodyPr wrap="none">
            <a:spAutoFit/>
          </a:bodyPr>
          <a:lstStyle/>
          <a:p>
            <a:pPr lvl="0" algn="ctr"/>
            <a:r>
              <a:rPr lang="en-US" altLang="ja-JP" sz="1200" dirty="0" smtClean="0">
                <a:solidFill>
                  <a:schemeClr val="tx2">
                    <a:lumMod val="10000"/>
                  </a:schemeClr>
                </a:solidFill>
                <a:latin typeface="Arial" panose="020B0604020202020204" pitchFamily="34" charset="0"/>
                <a:cs typeface="Arial" panose="020B0604020202020204" pitchFamily="34" charset="0"/>
              </a:rPr>
              <a:t>CHCl</a:t>
            </a:r>
            <a:r>
              <a:rPr lang="en-US" altLang="ja-JP" sz="1200" baseline="-25000" dirty="0" smtClean="0">
                <a:solidFill>
                  <a:schemeClr val="tx2">
                    <a:lumMod val="10000"/>
                  </a:schemeClr>
                </a:solidFill>
                <a:latin typeface="Arial" panose="020B0604020202020204" pitchFamily="34" charset="0"/>
                <a:cs typeface="Arial" panose="020B0604020202020204" pitchFamily="34" charset="0"/>
              </a:rPr>
              <a:t>3</a:t>
            </a:r>
            <a:r>
              <a:rPr lang="en-US" altLang="ja-JP" sz="1200" dirty="0" smtClean="0">
                <a:solidFill>
                  <a:schemeClr val="tx2">
                    <a:lumMod val="10000"/>
                  </a:schemeClr>
                </a:solidFill>
                <a:latin typeface="Arial" panose="020B0604020202020204" pitchFamily="34" charset="0"/>
                <a:cs typeface="Arial" panose="020B0604020202020204" pitchFamily="34" charset="0"/>
              </a:rPr>
              <a:t> </a:t>
            </a:r>
            <a:r>
              <a:rPr lang="en-US" altLang="ja-JP" sz="1200" dirty="0">
                <a:solidFill>
                  <a:schemeClr val="tx2">
                    <a:lumMod val="10000"/>
                  </a:schemeClr>
                </a:solidFill>
                <a:latin typeface="Arial" panose="020B0604020202020204" pitchFamily="34" charset="0"/>
                <a:cs typeface="Arial" panose="020B0604020202020204" pitchFamily="34" charset="0"/>
              </a:rPr>
              <a:t>: </a:t>
            </a:r>
            <a:r>
              <a:rPr lang="en-US" altLang="ja-JP" sz="1200" dirty="0" smtClean="0">
                <a:solidFill>
                  <a:schemeClr val="tx2">
                    <a:lumMod val="10000"/>
                  </a:schemeClr>
                </a:solidFill>
                <a:latin typeface="Arial" panose="020B0604020202020204" pitchFamily="34" charset="0"/>
                <a:cs typeface="Arial" panose="020B0604020202020204" pitchFamily="34" charset="0"/>
              </a:rPr>
              <a:t>CS</a:t>
            </a:r>
            <a:r>
              <a:rPr lang="en-US" altLang="ja-JP" sz="1200" baseline="-25000" dirty="0" smtClean="0">
                <a:solidFill>
                  <a:schemeClr val="tx2">
                    <a:lumMod val="10000"/>
                  </a:schemeClr>
                </a:solidFill>
                <a:latin typeface="Arial" panose="020B0604020202020204" pitchFamily="34" charset="0"/>
                <a:cs typeface="Arial" panose="020B0604020202020204" pitchFamily="34" charset="0"/>
              </a:rPr>
              <a:t>2</a:t>
            </a:r>
          </a:p>
          <a:p>
            <a:pPr lvl="0" algn="ctr"/>
            <a:r>
              <a:rPr lang="en-US" altLang="ja-JP" sz="1200" dirty="0" smtClean="0">
                <a:solidFill>
                  <a:schemeClr val="tx2">
                    <a:lumMod val="10000"/>
                  </a:schemeClr>
                </a:solidFill>
                <a:latin typeface="Arial" panose="020B0604020202020204" pitchFamily="34" charset="0"/>
                <a:cs typeface="Arial" panose="020B0604020202020204" pitchFamily="34" charset="0"/>
              </a:rPr>
              <a:t>1:0</a:t>
            </a:r>
          </a:p>
          <a:p>
            <a:pPr lvl="0" algn="ctr"/>
            <a:r>
              <a:rPr lang="en-US" altLang="ja-JP" sz="1200" dirty="0" smtClean="0">
                <a:solidFill>
                  <a:schemeClr val="tx2">
                    <a:lumMod val="10000"/>
                  </a:schemeClr>
                </a:solidFill>
                <a:latin typeface="Arial" panose="020B0604020202020204" pitchFamily="34" charset="0"/>
                <a:cs typeface="Arial" panose="020B0604020202020204" pitchFamily="34" charset="0"/>
              </a:rPr>
              <a:t>9:1</a:t>
            </a:r>
          </a:p>
          <a:p>
            <a:pPr lvl="0" algn="ctr"/>
            <a:r>
              <a:rPr lang="en-US" altLang="ja-JP" sz="1200" dirty="0" smtClean="0">
                <a:solidFill>
                  <a:schemeClr val="tx2">
                    <a:lumMod val="10000"/>
                  </a:schemeClr>
                </a:solidFill>
                <a:latin typeface="Arial" panose="020B0604020202020204" pitchFamily="34" charset="0"/>
                <a:cs typeface="Arial" panose="020B0604020202020204" pitchFamily="34" charset="0"/>
              </a:rPr>
              <a:t>1:1</a:t>
            </a:r>
            <a:endParaRPr lang="ja-JP" altLang="en-US" sz="1200"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1241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25976" y="620688"/>
            <a:ext cx="8910520" cy="6048673"/>
          </a:xfrm>
          <a:prstGeom prst="roundRect">
            <a:avLst/>
          </a:prstGeom>
          <a:solidFill>
            <a:schemeClr val="tx1">
              <a:lumMod val="9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オブジェクト 1"/>
          <p:cNvGraphicFramePr>
            <a:graphicFrameLocks/>
          </p:cNvGraphicFramePr>
          <p:nvPr>
            <p:extLst>
              <p:ext uri="{D42A27DB-BD31-4B8C-83A1-F6EECF244321}">
                <p14:modId xmlns:p14="http://schemas.microsoft.com/office/powerpoint/2010/main" val="925338914"/>
              </p:ext>
            </p:extLst>
          </p:nvPr>
        </p:nvGraphicFramePr>
        <p:xfrm>
          <a:off x="174708" y="2264210"/>
          <a:ext cx="4206168" cy="3540234"/>
        </p:xfrm>
        <a:graphic>
          <a:graphicData uri="http://schemas.openxmlformats.org/presentationml/2006/ole">
            <mc:AlternateContent xmlns:mc="http://schemas.openxmlformats.org/markup-compatibility/2006">
              <mc:Choice xmlns:v="urn:schemas-microsoft-com:vml" Requires="v">
                <p:oleObj spid="_x0000_s56366" name="KGPlot" r:id="rId3" imgW="4673520" imgH="4012920" progId="KGraph_Plot">
                  <p:embed/>
                </p:oleObj>
              </mc:Choice>
              <mc:Fallback>
                <p:oleObj name="KGPlot" r:id="rId3" imgW="4673520" imgH="4012920" progId="KGraph_Plot">
                  <p:embed/>
                  <p:pic>
                    <p:nvPicPr>
                      <p:cNvPr id="0" name=""/>
                      <p:cNvPicPr/>
                      <p:nvPr/>
                    </p:nvPicPr>
                    <p:blipFill>
                      <a:blip r:embed="rId4"/>
                      <a:stretch>
                        <a:fillRect/>
                      </a:stretch>
                    </p:blipFill>
                    <p:spPr>
                      <a:xfrm>
                        <a:off x="174708" y="2264210"/>
                        <a:ext cx="4206168" cy="3540234"/>
                      </a:xfrm>
                      <a:prstGeom prst="rect">
                        <a:avLst/>
                      </a:prstGeom>
                    </p:spPr>
                  </p:pic>
                </p:oleObj>
              </mc:Fallback>
            </mc:AlternateContent>
          </a:graphicData>
        </a:graphic>
      </p:graphicFrame>
      <p:graphicFrame>
        <p:nvGraphicFramePr>
          <p:cNvPr id="4" name="オブジェクト 3"/>
          <p:cNvGraphicFramePr>
            <a:graphicFrameLocks/>
          </p:cNvGraphicFramePr>
          <p:nvPr>
            <p:extLst>
              <p:ext uri="{D42A27DB-BD31-4B8C-83A1-F6EECF244321}">
                <p14:modId xmlns:p14="http://schemas.microsoft.com/office/powerpoint/2010/main" val="3785770005"/>
              </p:ext>
            </p:extLst>
          </p:nvPr>
        </p:nvGraphicFramePr>
        <p:xfrm>
          <a:off x="4531192" y="1523638"/>
          <a:ext cx="4206168" cy="4320000"/>
        </p:xfrm>
        <a:graphic>
          <a:graphicData uri="http://schemas.openxmlformats.org/presentationml/2006/ole">
            <mc:AlternateContent xmlns:mc="http://schemas.openxmlformats.org/markup-compatibility/2006">
              <mc:Choice xmlns:v="urn:schemas-microsoft-com:vml" Requires="v">
                <p:oleObj spid="_x0000_s56367" name="KGPlot" r:id="rId5" imgW="4673520" imgH="2489040" progId="KGraph_Plot">
                  <p:embed/>
                </p:oleObj>
              </mc:Choice>
              <mc:Fallback>
                <p:oleObj name="KGPlot" r:id="rId5" imgW="4673520" imgH="2489040" progId="KGraph_Plot">
                  <p:embed/>
                  <p:pic>
                    <p:nvPicPr>
                      <p:cNvPr id="0" name=""/>
                      <p:cNvPicPr/>
                      <p:nvPr/>
                    </p:nvPicPr>
                    <p:blipFill>
                      <a:blip r:embed="rId6"/>
                      <a:stretch>
                        <a:fillRect/>
                      </a:stretch>
                    </p:blipFill>
                    <p:spPr>
                      <a:xfrm>
                        <a:off x="4531192" y="1523638"/>
                        <a:ext cx="4206168" cy="4320000"/>
                      </a:xfrm>
                      <a:prstGeom prst="rect">
                        <a:avLst/>
                      </a:prstGeom>
                    </p:spPr>
                  </p:pic>
                </p:oleObj>
              </mc:Fallback>
            </mc:AlternateContent>
          </a:graphicData>
        </a:graphic>
      </p:graphicFrame>
      <p:sp>
        <p:nvSpPr>
          <p:cNvPr id="7" name="テキスト ボックス 6"/>
          <p:cNvSpPr txBox="1"/>
          <p:nvPr/>
        </p:nvSpPr>
        <p:spPr>
          <a:xfrm>
            <a:off x="135640" y="5767481"/>
            <a:ext cx="4342412"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itchFamily="34" charset="0"/>
                <a:cs typeface="Arial" pitchFamily="34" charset="0"/>
              </a:rPr>
              <a:t>9.0                  8.0                7.0                 6.0                 5.0</a:t>
            </a:r>
            <a:endParaRPr kumimoji="1" lang="ja-JP" altLang="en-US" sz="1200" dirty="0">
              <a:solidFill>
                <a:schemeClr val="tx2">
                  <a:lumMod val="10000"/>
                </a:schemeClr>
              </a:solidFill>
              <a:latin typeface="Arial" pitchFamily="34" charset="0"/>
              <a:cs typeface="Arial" pitchFamily="34" charset="0"/>
            </a:endParaRPr>
          </a:p>
        </p:txBody>
      </p:sp>
      <p:sp>
        <p:nvSpPr>
          <p:cNvPr id="8" name="テキスト ボックス 7"/>
          <p:cNvSpPr txBox="1"/>
          <p:nvPr/>
        </p:nvSpPr>
        <p:spPr>
          <a:xfrm>
            <a:off x="1814004" y="5948823"/>
            <a:ext cx="957796" cy="276999"/>
          </a:xfrm>
          <a:prstGeom prst="rect">
            <a:avLst/>
          </a:prstGeom>
          <a:noFill/>
        </p:spPr>
        <p:txBody>
          <a:bodyPr wrap="square" rtlCol="0">
            <a:spAutoFit/>
          </a:bodyPr>
          <a:lstStyle/>
          <a:p>
            <a:r>
              <a:rPr kumimoji="1" lang="en-US" altLang="ja-JP" sz="1200" i="1" dirty="0" smtClean="0">
                <a:solidFill>
                  <a:schemeClr val="tx2">
                    <a:lumMod val="10000"/>
                  </a:schemeClr>
                </a:solidFill>
                <a:latin typeface="Symbol" pitchFamily="18" charset="2"/>
                <a:cs typeface="Times New Roman" pitchFamily="18" charset="0"/>
              </a:rPr>
              <a:t>d</a:t>
            </a:r>
            <a:r>
              <a:rPr kumimoji="1" lang="en-US" altLang="ja-JP" sz="1200" dirty="0" smtClean="0">
                <a:solidFill>
                  <a:schemeClr val="tx2">
                    <a:lumMod val="10000"/>
                  </a:schemeClr>
                </a:solidFill>
                <a:latin typeface="Times New Roman" pitchFamily="18" charset="0"/>
                <a:cs typeface="Times New Roman" pitchFamily="18" charset="0"/>
              </a:rPr>
              <a:t> </a:t>
            </a:r>
            <a:r>
              <a:rPr kumimoji="1" lang="en-US" altLang="ja-JP" sz="1200" dirty="0" smtClean="0">
                <a:solidFill>
                  <a:schemeClr val="tx2">
                    <a:lumMod val="10000"/>
                  </a:schemeClr>
                </a:solidFill>
                <a:latin typeface="Arial" pitchFamily="34" charset="0"/>
                <a:cs typeface="Arial" pitchFamily="34" charset="0"/>
              </a:rPr>
              <a:t>/ ppm</a:t>
            </a:r>
            <a:endParaRPr kumimoji="1" lang="ja-JP" altLang="en-US" sz="1200" dirty="0">
              <a:solidFill>
                <a:schemeClr val="tx2">
                  <a:lumMod val="10000"/>
                </a:schemeClr>
              </a:solidFill>
              <a:latin typeface="Arial" pitchFamily="34" charset="0"/>
              <a:cs typeface="Arial" pitchFamily="34" charset="0"/>
            </a:endParaRPr>
          </a:p>
        </p:txBody>
      </p:sp>
      <p:sp>
        <p:nvSpPr>
          <p:cNvPr id="9" name="テキスト ボックス 8"/>
          <p:cNvSpPr txBox="1"/>
          <p:nvPr/>
        </p:nvSpPr>
        <p:spPr>
          <a:xfrm>
            <a:off x="4514737" y="5754819"/>
            <a:ext cx="4342412" cy="276999"/>
          </a:xfrm>
          <a:prstGeom prst="rect">
            <a:avLst/>
          </a:prstGeom>
          <a:noFill/>
        </p:spPr>
        <p:txBody>
          <a:bodyPr wrap="square" rtlCol="0">
            <a:spAutoFit/>
          </a:bodyPr>
          <a:lstStyle/>
          <a:p>
            <a:r>
              <a:rPr kumimoji="1" lang="en-US" altLang="ja-JP" sz="1200" dirty="0" smtClean="0">
                <a:solidFill>
                  <a:schemeClr val="tx2">
                    <a:lumMod val="10000"/>
                  </a:schemeClr>
                </a:solidFill>
                <a:latin typeface="Arial" pitchFamily="34" charset="0"/>
                <a:cs typeface="Arial" pitchFamily="34" charset="0"/>
              </a:rPr>
              <a:t>9.0                 8.0                 7.0                 6.0                 5.0</a:t>
            </a:r>
            <a:endParaRPr kumimoji="1" lang="ja-JP" altLang="en-US" sz="1200" dirty="0">
              <a:solidFill>
                <a:schemeClr val="tx2">
                  <a:lumMod val="10000"/>
                </a:schemeClr>
              </a:solidFill>
              <a:latin typeface="Arial" pitchFamily="34" charset="0"/>
              <a:cs typeface="Arial" pitchFamily="34" charset="0"/>
            </a:endParaRPr>
          </a:p>
        </p:txBody>
      </p:sp>
      <p:sp>
        <p:nvSpPr>
          <p:cNvPr id="10" name="テキスト ボックス 9"/>
          <p:cNvSpPr txBox="1"/>
          <p:nvPr/>
        </p:nvSpPr>
        <p:spPr>
          <a:xfrm>
            <a:off x="6230536" y="5923082"/>
            <a:ext cx="957796" cy="276999"/>
          </a:xfrm>
          <a:prstGeom prst="rect">
            <a:avLst/>
          </a:prstGeom>
          <a:noFill/>
        </p:spPr>
        <p:txBody>
          <a:bodyPr wrap="square" rtlCol="0">
            <a:spAutoFit/>
          </a:bodyPr>
          <a:lstStyle/>
          <a:p>
            <a:r>
              <a:rPr kumimoji="1" lang="en-US" altLang="ja-JP" sz="1200" i="1" dirty="0" smtClean="0">
                <a:solidFill>
                  <a:schemeClr val="tx2">
                    <a:lumMod val="10000"/>
                  </a:schemeClr>
                </a:solidFill>
                <a:latin typeface="Symbol" pitchFamily="18" charset="2"/>
                <a:cs typeface="Times New Roman" pitchFamily="18" charset="0"/>
              </a:rPr>
              <a:t>d</a:t>
            </a:r>
            <a:r>
              <a:rPr kumimoji="1" lang="en-US" altLang="ja-JP" sz="1200" dirty="0" smtClean="0">
                <a:solidFill>
                  <a:schemeClr val="tx2">
                    <a:lumMod val="10000"/>
                  </a:schemeClr>
                </a:solidFill>
                <a:latin typeface="Times New Roman" pitchFamily="18" charset="0"/>
                <a:cs typeface="Times New Roman" pitchFamily="18" charset="0"/>
              </a:rPr>
              <a:t> </a:t>
            </a:r>
            <a:r>
              <a:rPr kumimoji="1" lang="en-US" altLang="ja-JP" sz="1200" dirty="0" smtClean="0">
                <a:solidFill>
                  <a:schemeClr val="tx2">
                    <a:lumMod val="10000"/>
                  </a:schemeClr>
                </a:solidFill>
                <a:latin typeface="Arial" pitchFamily="34" charset="0"/>
                <a:cs typeface="Arial" pitchFamily="34" charset="0"/>
              </a:rPr>
              <a:t>/ ppm</a:t>
            </a:r>
            <a:endParaRPr kumimoji="1" lang="ja-JP" altLang="en-US" sz="1200" dirty="0">
              <a:solidFill>
                <a:schemeClr val="tx2">
                  <a:lumMod val="10000"/>
                </a:schemeClr>
              </a:solidFill>
              <a:latin typeface="Arial" pitchFamily="34" charset="0"/>
              <a:cs typeface="Arial" pitchFamily="34" charset="0"/>
            </a:endParaRPr>
          </a:p>
        </p:txBody>
      </p:sp>
      <p:sp>
        <p:nvSpPr>
          <p:cNvPr id="11" name="正方形/長方形 10"/>
          <p:cNvSpPr/>
          <p:nvPr/>
        </p:nvSpPr>
        <p:spPr>
          <a:xfrm>
            <a:off x="1163137" y="6271180"/>
            <a:ext cx="6490730" cy="276999"/>
          </a:xfrm>
          <a:prstGeom prst="rect">
            <a:avLst/>
          </a:prstGeom>
        </p:spPr>
        <p:txBody>
          <a:bodyPr wrap="square">
            <a:spAutoFit/>
          </a:bodyPr>
          <a:lstStyle/>
          <a:p>
            <a:r>
              <a:rPr lang="en-US" altLang="ja-JP" sz="1200" b="1" i="1" dirty="0">
                <a:solidFill>
                  <a:schemeClr val="tx2">
                    <a:lumMod val="10000"/>
                  </a:schemeClr>
                </a:solidFill>
                <a:latin typeface="Arial" pitchFamily="34" charset="0"/>
                <a:cs typeface="Arial" pitchFamily="34" charset="0"/>
              </a:rPr>
              <a:t>Figure </a:t>
            </a:r>
            <a:r>
              <a:rPr lang="en-US" altLang="ja-JP" sz="1200" b="1" i="1" dirty="0" smtClean="0">
                <a:solidFill>
                  <a:schemeClr val="tx2">
                    <a:lumMod val="10000"/>
                  </a:schemeClr>
                </a:solidFill>
                <a:latin typeface="Arial" pitchFamily="34" charset="0"/>
                <a:cs typeface="Arial" pitchFamily="34" charset="0"/>
              </a:rPr>
              <a:t>4</a:t>
            </a:r>
            <a:r>
              <a:rPr lang="en-US" altLang="ja-JP" sz="1200" b="1" dirty="0" smtClean="0">
                <a:solidFill>
                  <a:schemeClr val="tx2">
                    <a:lumMod val="10000"/>
                  </a:schemeClr>
                </a:solidFill>
                <a:latin typeface="Arial" pitchFamily="34" charset="0"/>
                <a:cs typeface="Arial" pitchFamily="34" charset="0"/>
              </a:rPr>
              <a:t>. </a:t>
            </a:r>
            <a:r>
              <a:rPr lang="en-US" altLang="ja-JP" sz="1200" baseline="30000" dirty="0">
                <a:solidFill>
                  <a:schemeClr val="tx2">
                    <a:lumMod val="10000"/>
                  </a:schemeClr>
                </a:solidFill>
                <a:latin typeface="Arial" pitchFamily="34" charset="0"/>
                <a:cs typeface="Arial" pitchFamily="34" charset="0"/>
              </a:rPr>
              <a:t>1</a:t>
            </a:r>
            <a:r>
              <a:rPr lang="en-US" altLang="ja-JP" sz="1200" dirty="0">
                <a:solidFill>
                  <a:schemeClr val="tx2">
                    <a:lumMod val="10000"/>
                  </a:schemeClr>
                </a:solidFill>
                <a:latin typeface="Arial" pitchFamily="34" charset="0"/>
                <a:cs typeface="Arial" pitchFamily="34" charset="0"/>
              </a:rPr>
              <a:t>H NMR spectra of </a:t>
            </a:r>
            <a:r>
              <a:rPr lang="en-US" altLang="ja-JP" sz="1200" b="1" dirty="0" smtClean="0">
                <a:solidFill>
                  <a:schemeClr val="tx2">
                    <a:lumMod val="10000"/>
                  </a:schemeClr>
                </a:solidFill>
                <a:latin typeface="Arial" pitchFamily="34" charset="0"/>
                <a:cs typeface="Arial" pitchFamily="34" charset="0"/>
              </a:rPr>
              <a:t>16</a:t>
            </a:r>
            <a:r>
              <a:rPr lang="en-US" altLang="ja-JP" sz="1200" dirty="0" smtClean="0">
                <a:solidFill>
                  <a:schemeClr val="tx2">
                    <a:lumMod val="10000"/>
                  </a:schemeClr>
                </a:solidFill>
                <a:latin typeface="Arial" pitchFamily="34" charset="0"/>
                <a:cs typeface="Arial" pitchFamily="34" charset="0"/>
              </a:rPr>
              <a:t> (left) and </a:t>
            </a:r>
            <a:r>
              <a:rPr lang="en-US" altLang="ja-JP" sz="1200" b="1" dirty="0" smtClean="0">
                <a:solidFill>
                  <a:schemeClr val="tx2">
                    <a:lumMod val="10000"/>
                  </a:schemeClr>
                </a:solidFill>
                <a:latin typeface="Arial" pitchFamily="34" charset="0"/>
                <a:cs typeface="Arial" pitchFamily="34" charset="0"/>
              </a:rPr>
              <a:t>17</a:t>
            </a:r>
            <a:r>
              <a:rPr lang="en-US" altLang="ja-JP" sz="1200" dirty="0" smtClean="0">
                <a:solidFill>
                  <a:schemeClr val="tx2">
                    <a:lumMod val="10000"/>
                  </a:schemeClr>
                </a:solidFill>
                <a:latin typeface="Arial" pitchFamily="34" charset="0"/>
                <a:cs typeface="Arial" pitchFamily="34" charset="0"/>
              </a:rPr>
              <a:t> (right) in </a:t>
            </a:r>
            <a:r>
              <a:rPr lang="en-US" altLang="ja-JP" sz="1200" dirty="0">
                <a:solidFill>
                  <a:schemeClr val="tx2">
                    <a:lumMod val="10000"/>
                  </a:schemeClr>
                </a:solidFill>
                <a:latin typeface="Arial" pitchFamily="34" charset="0"/>
                <a:cs typeface="Arial" pitchFamily="34" charset="0"/>
              </a:rPr>
              <a:t>CDCl</a:t>
            </a:r>
            <a:r>
              <a:rPr lang="en-US" altLang="ja-JP" sz="1200" baseline="-25000" dirty="0">
                <a:solidFill>
                  <a:schemeClr val="tx2">
                    <a:lumMod val="10000"/>
                  </a:schemeClr>
                </a:solidFill>
                <a:latin typeface="Arial" pitchFamily="34" charset="0"/>
                <a:cs typeface="Arial" pitchFamily="34" charset="0"/>
              </a:rPr>
              <a:t>2</a:t>
            </a:r>
            <a:r>
              <a:rPr lang="en-US" altLang="ja-JP" sz="1200" dirty="0">
                <a:solidFill>
                  <a:schemeClr val="tx2">
                    <a:lumMod val="10000"/>
                  </a:schemeClr>
                </a:solidFill>
                <a:latin typeface="Arial" pitchFamily="34" charset="0"/>
                <a:cs typeface="Arial" pitchFamily="34" charset="0"/>
              </a:rPr>
              <a:t>CDCl</a:t>
            </a:r>
            <a:r>
              <a:rPr lang="en-US" altLang="ja-JP" sz="1200" baseline="-25000" dirty="0">
                <a:solidFill>
                  <a:schemeClr val="tx2">
                    <a:lumMod val="10000"/>
                  </a:schemeClr>
                </a:solidFill>
                <a:latin typeface="Arial" pitchFamily="34" charset="0"/>
                <a:cs typeface="Arial" pitchFamily="34" charset="0"/>
              </a:rPr>
              <a:t>2</a:t>
            </a:r>
            <a:r>
              <a:rPr lang="en-US" altLang="ja-JP" sz="1200" dirty="0">
                <a:solidFill>
                  <a:schemeClr val="tx2">
                    <a:lumMod val="10000"/>
                  </a:schemeClr>
                </a:solidFill>
                <a:latin typeface="Arial" pitchFamily="34" charset="0"/>
                <a:cs typeface="Arial" pitchFamily="34" charset="0"/>
              </a:rPr>
              <a:t> </a:t>
            </a:r>
            <a:r>
              <a:rPr lang="en-US" altLang="ja-JP" sz="1200" dirty="0" smtClean="0">
                <a:solidFill>
                  <a:schemeClr val="tx2">
                    <a:lumMod val="10000"/>
                  </a:schemeClr>
                </a:solidFill>
                <a:latin typeface="Arial" pitchFamily="34" charset="0"/>
                <a:cs typeface="Arial" pitchFamily="34" charset="0"/>
              </a:rPr>
              <a:t>at</a:t>
            </a:r>
            <a:r>
              <a:rPr lang="ja-JP" altLang="en-US" sz="1200" dirty="0">
                <a:solidFill>
                  <a:schemeClr val="tx2">
                    <a:lumMod val="10000"/>
                  </a:schemeClr>
                </a:solidFill>
                <a:latin typeface="Arial" pitchFamily="34" charset="0"/>
                <a:cs typeface="Arial" pitchFamily="34" charset="0"/>
              </a:rPr>
              <a:t> </a:t>
            </a:r>
            <a:r>
              <a:rPr lang="en-US" altLang="ja-JP" sz="1200" dirty="0" smtClean="0">
                <a:solidFill>
                  <a:schemeClr val="tx2">
                    <a:lumMod val="10000"/>
                  </a:schemeClr>
                </a:solidFill>
                <a:latin typeface="Arial" pitchFamily="34" charset="0"/>
                <a:cs typeface="Arial" pitchFamily="34" charset="0"/>
              </a:rPr>
              <a:t>various temperature</a:t>
            </a:r>
            <a:endParaRPr lang="ja-JP" altLang="ja-JP" sz="1200" dirty="0">
              <a:solidFill>
                <a:schemeClr val="tx2">
                  <a:lumMod val="10000"/>
                </a:schemeClr>
              </a:solidFill>
              <a:latin typeface="Arial" pitchFamily="34" charset="0"/>
              <a:cs typeface="Arial" pitchFamily="34" charset="0"/>
            </a:endParaRPr>
          </a:p>
        </p:txBody>
      </p:sp>
      <p:sp>
        <p:nvSpPr>
          <p:cNvPr id="12" name="テキスト ボックス 11"/>
          <p:cNvSpPr txBox="1"/>
          <p:nvPr/>
        </p:nvSpPr>
        <p:spPr>
          <a:xfrm>
            <a:off x="993079" y="2299214"/>
            <a:ext cx="448405" cy="276999"/>
          </a:xfrm>
          <a:prstGeom prst="rect">
            <a:avLst/>
          </a:prstGeom>
          <a:noFill/>
        </p:spPr>
        <p:txBody>
          <a:bodyPr wrap="square" rtlCol="0">
            <a:spAutoFit/>
          </a:bodyPr>
          <a:lstStyle/>
          <a:p>
            <a:r>
              <a:rPr kumimoji="1" lang="en-US" altLang="ja-JP" sz="1200" b="1" dirty="0" smtClean="0">
                <a:solidFill>
                  <a:schemeClr val="tx2">
                    <a:lumMod val="10000"/>
                  </a:schemeClr>
                </a:solidFill>
                <a:latin typeface="Arial" pitchFamily="34" charset="0"/>
                <a:cs typeface="Arial" pitchFamily="34" charset="0"/>
              </a:rPr>
              <a:t>16</a:t>
            </a:r>
            <a:endParaRPr kumimoji="1" lang="ja-JP" altLang="en-US" sz="1200" dirty="0">
              <a:solidFill>
                <a:schemeClr val="tx2">
                  <a:lumMod val="10000"/>
                </a:schemeClr>
              </a:solidFill>
              <a:latin typeface="Arial" pitchFamily="34" charset="0"/>
              <a:cs typeface="Arial" pitchFamily="34" charset="0"/>
            </a:endParaRPr>
          </a:p>
        </p:txBody>
      </p:sp>
      <p:graphicFrame>
        <p:nvGraphicFramePr>
          <p:cNvPr id="13" name="オブジェクト 12"/>
          <p:cNvGraphicFramePr>
            <a:graphicFrameLocks noChangeAspect="1"/>
          </p:cNvGraphicFramePr>
          <p:nvPr>
            <p:extLst>
              <p:ext uri="{D42A27DB-BD31-4B8C-83A1-F6EECF244321}">
                <p14:modId xmlns:p14="http://schemas.microsoft.com/office/powerpoint/2010/main" val="3088594636"/>
              </p:ext>
            </p:extLst>
          </p:nvPr>
        </p:nvGraphicFramePr>
        <p:xfrm>
          <a:off x="313228" y="762068"/>
          <a:ext cx="1690688" cy="1619250"/>
        </p:xfrm>
        <a:graphic>
          <a:graphicData uri="http://schemas.openxmlformats.org/presentationml/2006/ole">
            <mc:AlternateContent xmlns:mc="http://schemas.openxmlformats.org/markup-compatibility/2006">
              <mc:Choice xmlns:v="urn:schemas-microsoft-com:vml" Requires="v">
                <p:oleObj spid="_x0000_s56368" name="CS ChemDraw Drawing" r:id="rId7" imgW="14089024" imgH="13496139" progId="ChemDraw.Document.6.0">
                  <p:embed/>
                </p:oleObj>
              </mc:Choice>
              <mc:Fallback>
                <p:oleObj name="CS ChemDraw Drawing" r:id="rId7" imgW="14089024" imgH="13496139" progId="ChemDraw.Document.6.0">
                  <p:embed/>
                  <p:pic>
                    <p:nvPicPr>
                      <p:cNvPr id="0" name=""/>
                      <p:cNvPicPr>
                        <a:picLocks noChangeAspect="1" noChangeArrowheads="1"/>
                      </p:cNvPicPr>
                      <p:nvPr/>
                    </p:nvPicPr>
                    <p:blipFill>
                      <a:blip r:embed="rId8"/>
                      <a:srcRect/>
                      <a:stretch>
                        <a:fillRect/>
                      </a:stretch>
                    </p:blipFill>
                    <p:spPr bwMode="auto">
                      <a:xfrm>
                        <a:off x="313228" y="762068"/>
                        <a:ext cx="16906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テキスト ボックス 13"/>
          <p:cNvSpPr txBox="1"/>
          <p:nvPr/>
        </p:nvSpPr>
        <p:spPr>
          <a:xfrm>
            <a:off x="5193900" y="2261278"/>
            <a:ext cx="525623" cy="276999"/>
          </a:xfrm>
          <a:prstGeom prst="rect">
            <a:avLst/>
          </a:prstGeom>
          <a:noFill/>
        </p:spPr>
        <p:txBody>
          <a:bodyPr wrap="square" rtlCol="0">
            <a:spAutoFit/>
          </a:bodyPr>
          <a:lstStyle/>
          <a:p>
            <a:r>
              <a:rPr kumimoji="1" lang="en-US" altLang="ja-JP" sz="1200" b="1" dirty="0" smtClean="0">
                <a:solidFill>
                  <a:schemeClr val="tx2">
                    <a:lumMod val="10000"/>
                  </a:schemeClr>
                </a:solidFill>
                <a:latin typeface="Arial" pitchFamily="34" charset="0"/>
                <a:cs typeface="Arial" pitchFamily="34" charset="0"/>
              </a:rPr>
              <a:t>17</a:t>
            </a:r>
            <a:endParaRPr kumimoji="1" lang="ja-JP" altLang="en-US" sz="1200" dirty="0">
              <a:solidFill>
                <a:schemeClr val="tx2">
                  <a:lumMod val="10000"/>
                </a:schemeClr>
              </a:solidFill>
              <a:latin typeface="Arial" pitchFamily="34" charset="0"/>
              <a:cs typeface="Arial" pitchFamily="34" charset="0"/>
            </a:endParaRPr>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1936396463"/>
              </p:ext>
            </p:extLst>
          </p:nvPr>
        </p:nvGraphicFramePr>
        <p:xfrm>
          <a:off x="4572000" y="732647"/>
          <a:ext cx="1690488" cy="1616233"/>
        </p:xfrm>
        <a:graphic>
          <a:graphicData uri="http://schemas.openxmlformats.org/presentationml/2006/ole">
            <mc:AlternateContent xmlns:mc="http://schemas.openxmlformats.org/markup-compatibility/2006">
              <mc:Choice xmlns:v="urn:schemas-microsoft-com:vml" Requires="v">
                <p:oleObj spid="_x0000_s56369" name="CS ChemDraw Drawing" r:id="rId9" imgW="14087404" imgH="13468606" progId="ChemDraw.Document.6.0">
                  <p:embed/>
                </p:oleObj>
              </mc:Choice>
              <mc:Fallback>
                <p:oleObj name="CS ChemDraw Drawing" r:id="rId9" imgW="14087404" imgH="13468606" progId="ChemDraw.Document.6.0">
                  <p:embed/>
                  <p:pic>
                    <p:nvPicPr>
                      <p:cNvPr id="0" name=""/>
                      <p:cNvPicPr/>
                      <p:nvPr/>
                    </p:nvPicPr>
                    <p:blipFill>
                      <a:blip r:embed="rId10"/>
                      <a:stretch>
                        <a:fillRect/>
                      </a:stretch>
                    </p:blipFill>
                    <p:spPr>
                      <a:xfrm>
                        <a:off x="4572000" y="732647"/>
                        <a:ext cx="1690488" cy="1616233"/>
                      </a:xfrm>
                      <a:prstGeom prst="rect">
                        <a:avLst/>
                      </a:prstGeom>
                    </p:spPr>
                  </p:pic>
                </p:oleObj>
              </mc:Fallback>
            </mc:AlternateContent>
          </a:graphicData>
        </a:graphic>
      </p:graphicFrame>
      <p:sp>
        <p:nvSpPr>
          <p:cNvPr id="16" name="テキスト ボックス 15"/>
          <p:cNvSpPr txBox="1"/>
          <p:nvPr/>
        </p:nvSpPr>
        <p:spPr>
          <a:xfrm>
            <a:off x="162578" y="2791484"/>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130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17" name="テキスト ボックス 16"/>
          <p:cNvSpPr txBox="1"/>
          <p:nvPr/>
        </p:nvSpPr>
        <p:spPr>
          <a:xfrm>
            <a:off x="183865" y="3581840"/>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95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18" name="テキスト ボックス 17"/>
          <p:cNvSpPr txBox="1"/>
          <p:nvPr/>
        </p:nvSpPr>
        <p:spPr>
          <a:xfrm>
            <a:off x="193118" y="4400570"/>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60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19" name="テキスト ボックス 18"/>
          <p:cNvSpPr txBox="1"/>
          <p:nvPr/>
        </p:nvSpPr>
        <p:spPr>
          <a:xfrm>
            <a:off x="193118" y="5216538"/>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25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20" name="テキスト ボックス 19"/>
          <p:cNvSpPr txBox="1"/>
          <p:nvPr/>
        </p:nvSpPr>
        <p:spPr>
          <a:xfrm>
            <a:off x="4524526" y="2768266"/>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130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21" name="テキスト ボックス 20"/>
          <p:cNvSpPr txBox="1"/>
          <p:nvPr/>
        </p:nvSpPr>
        <p:spPr>
          <a:xfrm>
            <a:off x="4545813" y="3558622"/>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95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22" name="テキスト ボックス 21"/>
          <p:cNvSpPr txBox="1"/>
          <p:nvPr/>
        </p:nvSpPr>
        <p:spPr>
          <a:xfrm>
            <a:off x="4555066" y="4377352"/>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60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23" name="テキスト ボックス 22"/>
          <p:cNvSpPr txBox="1"/>
          <p:nvPr/>
        </p:nvSpPr>
        <p:spPr>
          <a:xfrm>
            <a:off x="4555066" y="5193320"/>
            <a:ext cx="1008112" cy="276999"/>
          </a:xfrm>
          <a:prstGeom prst="rect">
            <a:avLst/>
          </a:prstGeom>
          <a:noFill/>
          <a:effectLst/>
        </p:spPr>
        <p:txBody>
          <a:bodyPr wrap="square" rtlCol="0">
            <a:spAutoFit/>
          </a:bodyPr>
          <a:lstStyle/>
          <a:p>
            <a:pPr algn="ctr"/>
            <a:r>
              <a:rPr kumimoji="1" lang="en-US" altLang="ja-JP" sz="1200" b="1" dirty="0" smtClean="0">
                <a:solidFill>
                  <a:schemeClr val="tx2">
                    <a:lumMod val="10000"/>
                  </a:schemeClr>
                </a:solidFill>
                <a:latin typeface="Arial" pitchFamily="34" charset="0"/>
                <a:cs typeface="Arial" pitchFamily="34" charset="0"/>
              </a:rPr>
              <a:t>25 </a:t>
            </a:r>
            <a:r>
              <a:rPr kumimoji="1" lang="en-US" altLang="ja-JP" sz="1200" b="1" baseline="30000" dirty="0" err="1" smtClean="0">
                <a:solidFill>
                  <a:schemeClr val="tx2">
                    <a:lumMod val="10000"/>
                  </a:schemeClr>
                </a:solidFill>
                <a:latin typeface="Arial" pitchFamily="34" charset="0"/>
                <a:cs typeface="Arial" pitchFamily="34" charset="0"/>
              </a:rPr>
              <a:t>o</a:t>
            </a:r>
            <a:r>
              <a:rPr kumimoji="1" lang="en-US" altLang="ja-JP" sz="1200" b="1" dirty="0" err="1" smtClean="0">
                <a:solidFill>
                  <a:schemeClr val="tx2">
                    <a:lumMod val="10000"/>
                  </a:schemeClr>
                </a:solidFill>
                <a:latin typeface="Arial" pitchFamily="34" charset="0"/>
                <a:cs typeface="Arial" pitchFamily="34" charset="0"/>
              </a:rPr>
              <a:t>C</a:t>
            </a:r>
            <a:endParaRPr kumimoji="1" lang="ja-JP" altLang="en-US" sz="1200" b="1" dirty="0">
              <a:solidFill>
                <a:schemeClr val="tx2">
                  <a:lumMod val="10000"/>
                </a:schemeClr>
              </a:solidFill>
              <a:latin typeface="Arial" pitchFamily="34" charset="0"/>
              <a:cs typeface="Arial" pitchFamily="34" charset="0"/>
            </a:endParaRPr>
          </a:p>
        </p:txBody>
      </p:sp>
      <p:sp>
        <p:nvSpPr>
          <p:cNvPr id="24" name="テキスト ボックス 23"/>
          <p:cNvSpPr txBox="1"/>
          <p:nvPr/>
        </p:nvSpPr>
        <p:spPr>
          <a:xfrm>
            <a:off x="0" y="1"/>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3200" b="1" dirty="0" smtClean="0">
                <a:ln/>
                <a:solidFill>
                  <a:schemeClr val="accent3"/>
                </a:solidFill>
                <a:latin typeface="Arial" pitchFamily="34" charset="0"/>
                <a:ea typeface="ＭＳ ゴシック" pitchFamily="49" charset="-128"/>
                <a:cs typeface="Arial" pitchFamily="34" charset="0"/>
              </a:rPr>
              <a:t>VT NMR in CDCl</a:t>
            </a:r>
            <a:r>
              <a:rPr lang="en-US" altLang="ja-JP" sz="3200" b="1" baseline="-25000" dirty="0" smtClean="0">
                <a:ln/>
                <a:solidFill>
                  <a:schemeClr val="accent3"/>
                </a:solidFill>
                <a:latin typeface="Arial" pitchFamily="34" charset="0"/>
                <a:ea typeface="ＭＳ ゴシック" pitchFamily="49" charset="-128"/>
                <a:cs typeface="Arial" pitchFamily="34" charset="0"/>
              </a:rPr>
              <a:t>2</a:t>
            </a:r>
            <a:r>
              <a:rPr lang="en-US" altLang="ja-JP" sz="3200" b="1" dirty="0" smtClean="0">
                <a:ln/>
                <a:solidFill>
                  <a:schemeClr val="accent3"/>
                </a:solidFill>
                <a:latin typeface="Arial" pitchFamily="34" charset="0"/>
                <a:ea typeface="ＭＳ ゴシック" pitchFamily="49" charset="-128"/>
                <a:cs typeface="Arial" pitchFamily="34" charset="0"/>
              </a:rPr>
              <a:t>CDCl</a:t>
            </a:r>
            <a:r>
              <a:rPr lang="en-US" altLang="ja-JP" sz="3200" b="1" baseline="-25000" dirty="0" smtClean="0">
                <a:ln/>
                <a:solidFill>
                  <a:schemeClr val="accent3"/>
                </a:solidFill>
                <a:latin typeface="Arial" pitchFamily="34" charset="0"/>
                <a:ea typeface="ＭＳ ゴシック" pitchFamily="49" charset="-128"/>
                <a:cs typeface="Arial" pitchFamily="34" charset="0"/>
              </a:rPr>
              <a:t>2</a:t>
            </a:r>
            <a:endParaRPr lang="ja-JP" altLang="en-US" sz="3200" b="1" baseline="-25000" dirty="0">
              <a:ln/>
              <a:solidFill>
                <a:schemeClr val="accent3"/>
              </a:solidFill>
              <a:latin typeface="Arial" pitchFamily="34" charset="0"/>
              <a:ea typeface="ＭＳ ゴシック" pitchFamily="49" charset="-128"/>
              <a:cs typeface="Arial" pitchFamily="34" charset="0"/>
            </a:endParaRPr>
          </a:p>
        </p:txBody>
      </p:sp>
    </p:spTree>
    <p:extLst>
      <p:ext uri="{BB962C8B-B14F-4D97-AF65-F5344CB8AC3E}">
        <p14:creationId xmlns:p14="http://schemas.microsoft.com/office/powerpoint/2010/main" val="10177364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9050" y="594862"/>
            <a:ext cx="3517487" cy="2625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4400996" y="1076343"/>
            <a:ext cx="4455988" cy="5248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06" name="正方形/長方形 1"/>
          <p:cNvSpPr>
            <a:spLocks noChangeArrowheads="1"/>
          </p:cNvSpPr>
          <p:nvPr/>
        </p:nvSpPr>
        <p:spPr bwMode="auto">
          <a:xfrm>
            <a:off x="251520" y="44624"/>
            <a:ext cx="841378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pPr>
            <a:r>
              <a:rPr lang="en-US" altLang="ja-JP" sz="2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ea typeface="ＭＳ 明朝" pitchFamily="17" charset="-128"/>
              </a:rPr>
              <a:t>Efficient intramolecular singlet energy transfer</a:t>
            </a:r>
            <a:r>
              <a:rPr lang="en-US" altLang="ja-JP" sz="2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rPr>
              <a:t> </a:t>
            </a:r>
          </a:p>
        </p:txBody>
      </p:sp>
      <p:graphicFrame>
        <p:nvGraphicFramePr>
          <p:cNvPr id="21510" name="Object 4"/>
          <p:cNvGraphicFramePr>
            <a:graphicFrameLocks/>
          </p:cNvGraphicFramePr>
          <p:nvPr>
            <p:extLst>
              <p:ext uri="{D42A27DB-BD31-4B8C-83A1-F6EECF244321}">
                <p14:modId xmlns:p14="http://schemas.microsoft.com/office/powerpoint/2010/main" val="628230769"/>
              </p:ext>
            </p:extLst>
          </p:nvPr>
        </p:nvGraphicFramePr>
        <p:xfrm>
          <a:off x="4504184" y="4479757"/>
          <a:ext cx="3892550" cy="1701800"/>
        </p:xfrm>
        <a:graphic>
          <a:graphicData uri="http://schemas.openxmlformats.org/presentationml/2006/ole">
            <mc:AlternateContent xmlns:mc="http://schemas.openxmlformats.org/markup-compatibility/2006">
              <mc:Choice xmlns:v="urn:schemas-microsoft-com:vml" Requires="v">
                <p:oleObj spid="_x0000_s67631" name="KGPlot" r:id="rId3" imgW="5194080" imgH="3276360" progId="KGraph_Plot">
                  <p:embed/>
                </p:oleObj>
              </mc:Choice>
              <mc:Fallback>
                <p:oleObj name="KGPlot" r:id="rId3" imgW="5194080" imgH="3276360" progId="KGraph_Plot">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184" y="4479757"/>
                        <a:ext cx="3892550" cy="1701800"/>
                      </a:xfrm>
                      <a:prstGeom prst="rect">
                        <a:avLst/>
                      </a:prstGeom>
                      <a:solidFill>
                        <a:schemeClr val="tx1"/>
                      </a:solidFill>
                      <a:ln>
                        <a:noFill/>
                      </a:ln>
                      <a:extLst/>
                    </p:spPr>
                  </p:pic>
                </p:oleObj>
              </mc:Fallback>
            </mc:AlternateContent>
          </a:graphicData>
        </a:graphic>
      </p:graphicFrame>
      <p:sp>
        <p:nvSpPr>
          <p:cNvPr id="30" name="テキスト ボックス 29"/>
          <p:cNvSpPr txBox="1"/>
          <p:nvPr/>
        </p:nvSpPr>
        <p:spPr>
          <a:xfrm>
            <a:off x="4766039" y="4571562"/>
            <a:ext cx="2155590" cy="286031"/>
          </a:xfrm>
          <a:prstGeom prst="rect">
            <a:avLst/>
          </a:prstGeom>
          <a:solidFill>
            <a:schemeClr val="tx1"/>
          </a:solidFill>
          <a:effectLst>
            <a:softEdge rad="31750"/>
          </a:effec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en-US" altLang="ja-JP" sz="1200" b="1" dirty="0" err="1" smtClean="0">
                <a:solidFill>
                  <a:schemeClr val="bg1"/>
                </a:solidFill>
                <a:latin typeface="Arial" pitchFamily="34" charset="0"/>
                <a:cs typeface="Arial" pitchFamily="34" charset="0"/>
              </a:rPr>
              <a:t>Porphyrin</a:t>
            </a:r>
            <a:r>
              <a:rPr lang="ja-JP" altLang="en-US" sz="1200" b="1" dirty="0" smtClean="0">
                <a:solidFill>
                  <a:schemeClr val="bg1"/>
                </a:solidFill>
                <a:latin typeface="Arial" pitchFamily="34" charset="0"/>
              </a:rPr>
              <a:t>　</a:t>
            </a:r>
            <a:r>
              <a:rPr lang="en-US" altLang="ja-JP" sz="1200" b="1" dirty="0" smtClean="0">
                <a:solidFill>
                  <a:schemeClr val="bg1"/>
                </a:solidFill>
                <a:latin typeface="Arial" pitchFamily="34" charset="0"/>
                <a:cs typeface="Arial" pitchFamily="34" charset="0"/>
              </a:rPr>
              <a:t>(427 nm)</a:t>
            </a:r>
          </a:p>
        </p:txBody>
      </p:sp>
      <p:graphicFrame>
        <p:nvGraphicFramePr>
          <p:cNvPr id="21514" name="Object 18"/>
          <p:cNvGraphicFramePr>
            <a:graphicFrameLocks/>
          </p:cNvGraphicFramePr>
          <p:nvPr>
            <p:extLst>
              <p:ext uri="{D42A27DB-BD31-4B8C-83A1-F6EECF244321}">
                <p14:modId xmlns:p14="http://schemas.microsoft.com/office/powerpoint/2010/main" val="993186196"/>
              </p:ext>
            </p:extLst>
          </p:nvPr>
        </p:nvGraphicFramePr>
        <p:xfrm>
          <a:off x="4702621" y="2750970"/>
          <a:ext cx="3505200" cy="1712912"/>
        </p:xfrm>
        <a:graphic>
          <a:graphicData uri="http://schemas.openxmlformats.org/presentationml/2006/ole">
            <mc:AlternateContent xmlns:mc="http://schemas.openxmlformats.org/markup-compatibility/2006">
              <mc:Choice xmlns:v="urn:schemas-microsoft-com:vml" Requires="v">
                <p:oleObj spid="_x0000_s67632" name="KGPlot" r:id="rId5" imgW="4673520" imgH="2844720" progId="KGraph_Plot">
                  <p:embed/>
                </p:oleObj>
              </mc:Choice>
              <mc:Fallback>
                <p:oleObj name="KGPlot" r:id="rId5" imgW="4673520" imgH="2844720" progId="KGraph_Plot">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621" y="2750970"/>
                        <a:ext cx="3505200" cy="1712912"/>
                      </a:xfrm>
                      <a:prstGeom prst="rect">
                        <a:avLst/>
                      </a:prstGeom>
                      <a:solidFill>
                        <a:schemeClr val="tx1"/>
                      </a:solidFill>
                      <a:ln>
                        <a:noFill/>
                      </a:ln>
                      <a:extLst/>
                    </p:spPr>
                  </p:pic>
                </p:oleObj>
              </mc:Fallback>
            </mc:AlternateContent>
          </a:graphicData>
        </a:graphic>
      </p:graphicFrame>
      <p:sp>
        <p:nvSpPr>
          <p:cNvPr id="21515" name="テキスト ボックス 10"/>
          <p:cNvSpPr txBox="1">
            <a:spLocks noChangeArrowheads="1"/>
          </p:cNvSpPr>
          <p:nvPr/>
        </p:nvSpPr>
        <p:spPr bwMode="auto">
          <a:xfrm>
            <a:off x="5616152" y="6113153"/>
            <a:ext cx="194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dirty="0">
                <a:solidFill>
                  <a:schemeClr val="bg1"/>
                </a:solidFill>
                <a:latin typeface="Arial" pitchFamily="34" charset="0"/>
                <a:cs typeface="Arial" pitchFamily="34" charset="0"/>
              </a:rPr>
              <a:t>wavelength / nm</a:t>
            </a:r>
          </a:p>
        </p:txBody>
      </p:sp>
      <p:graphicFrame>
        <p:nvGraphicFramePr>
          <p:cNvPr id="21516" name="Object 25"/>
          <p:cNvGraphicFramePr>
            <a:graphicFrameLocks/>
          </p:cNvGraphicFramePr>
          <p:nvPr>
            <p:extLst>
              <p:ext uri="{D42A27DB-BD31-4B8C-83A1-F6EECF244321}">
                <p14:modId xmlns:p14="http://schemas.microsoft.com/office/powerpoint/2010/main" val="1359634011"/>
              </p:ext>
            </p:extLst>
          </p:nvPr>
        </p:nvGraphicFramePr>
        <p:xfrm>
          <a:off x="4708971" y="1211095"/>
          <a:ext cx="3516313" cy="1712912"/>
        </p:xfrm>
        <a:graphic>
          <a:graphicData uri="http://schemas.openxmlformats.org/presentationml/2006/ole">
            <mc:AlternateContent xmlns:mc="http://schemas.openxmlformats.org/markup-compatibility/2006">
              <mc:Choice xmlns:v="urn:schemas-microsoft-com:vml" Requires="v">
                <p:oleObj spid="_x0000_s67633" name="KGPlot" r:id="rId7" imgW="4686120" imgH="2857320" progId="KGraph_Plot">
                  <p:embed/>
                </p:oleObj>
              </mc:Choice>
              <mc:Fallback>
                <p:oleObj name="KGPlot" r:id="rId7" imgW="4686120" imgH="2857320" progId="KGraph_Plot">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8971" y="1211095"/>
                        <a:ext cx="3516313" cy="1712912"/>
                      </a:xfrm>
                      <a:prstGeom prst="rect">
                        <a:avLst/>
                      </a:prstGeom>
                      <a:solidFill>
                        <a:schemeClr val="tx1"/>
                      </a:solidFill>
                      <a:ln>
                        <a:noFill/>
                      </a:ln>
                      <a:extLst/>
                    </p:spPr>
                  </p:pic>
                </p:oleObj>
              </mc:Fallback>
            </mc:AlternateContent>
          </a:graphicData>
        </a:graphic>
      </p:graphicFrame>
      <p:sp>
        <p:nvSpPr>
          <p:cNvPr id="21517" name="テキスト ボックス 34"/>
          <p:cNvSpPr txBox="1">
            <a:spLocks noChangeArrowheads="1"/>
          </p:cNvSpPr>
          <p:nvPr/>
        </p:nvSpPr>
        <p:spPr bwMode="auto">
          <a:xfrm>
            <a:off x="5245546" y="1873082"/>
            <a:ext cx="1241425" cy="274638"/>
          </a:xfrm>
          <a:prstGeom prst="rect">
            <a:avLst/>
          </a:prstGeom>
          <a:solidFill>
            <a:schemeClr val="tx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dirty="0">
                <a:solidFill>
                  <a:schemeClr val="bg1"/>
                </a:solidFill>
                <a:latin typeface="Arial" pitchFamily="34" charset="0"/>
                <a:cs typeface="Arial" pitchFamily="34" charset="0"/>
              </a:rPr>
              <a:t>Scattering peak</a:t>
            </a:r>
          </a:p>
        </p:txBody>
      </p:sp>
      <p:sp>
        <p:nvSpPr>
          <p:cNvPr id="21518" name="テキスト ボックス 53"/>
          <p:cNvSpPr txBox="1">
            <a:spLocks noChangeArrowheads="1"/>
          </p:cNvSpPr>
          <p:nvPr/>
        </p:nvSpPr>
        <p:spPr bwMode="auto">
          <a:xfrm rot="16200000">
            <a:off x="3623915" y="1869113"/>
            <a:ext cx="1828800" cy="274638"/>
          </a:xfrm>
          <a:prstGeom prst="rect">
            <a:avLst/>
          </a:prstGeom>
          <a:solidFill>
            <a:schemeClr val="tx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a:latin typeface="Arial" pitchFamily="34" charset="0"/>
                <a:ea typeface="Arial Unicode MS" pitchFamily="50" charset="-128"/>
                <a:cs typeface="Arial Unicode MS" pitchFamily="50" charset="-128"/>
              </a:rPr>
              <a:t>Normalized Intensity</a:t>
            </a:r>
            <a:endParaRPr lang="en-US" altLang="ja-JP" sz="1200" baseline="30000">
              <a:latin typeface="Arial" pitchFamily="34" charset="0"/>
              <a:ea typeface="Arial Unicode MS" pitchFamily="50" charset="-128"/>
              <a:cs typeface="Arial Unicode MS" pitchFamily="50" charset="-128"/>
            </a:endParaRPr>
          </a:p>
        </p:txBody>
      </p:sp>
      <p:sp>
        <p:nvSpPr>
          <p:cNvPr id="21520" name="Text Box 33"/>
          <p:cNvSpPr txBox="1">
            <a:spLocks noChangeArrowheads="1"/>
          </p:cNvSpPr>
          <p:nvPr/>
        </p:nvSpPr>
        <p:spPr bwMode="auto">
          <a:xfrm>
            <a:off x="4780408" y="1258720"/>
            <a:ext cx="2383880" cy="276999"/>
          </a:xfrm>
          <a:prstGeom prst="rect">
            <a:avLst/>
          </a:prstGeom>
          <a:solidFill>
            <a:schemeClr val="tx1"/>
          </a:solidFill>
          <a:ln>
            <a:noFill/>
          </a:ln>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b="1" dirty="0" smtClean="0">
                <a:solidFill>
                  <a:schemeClr val="bg1"/>
                </a:solidFill>
                <a:latin typeface="Arial" pitchFamily="34" charset="0"/>
              </a:rPr>
              <a:t>Branching Chains</a:t>
            </a:r>
            <a:r>
              <a:rPr lang="ja-JP" altLang="en-US" sz="1200" b="1" dirty="0">
                <a:solidFill>
                  <a:schemeClr val="bg1"/>
                </a:solidFill>
                <a:latin typeface="Arial" pitchFamily="34" charset="0"/>
              </a:rPr>
              <a:t>　</a:t>
            </a:r>
            <a:r>
              <a:rPr lang="en-US" altLang="ja-JP" sz="1200" b="1" dirty="0">
                <a:solidFill>
                  <a:schemeClr val="bg1"/>
                </a:solidFill>
                <a:latin typeface="Arial" pitchFamily="34" charset="0"/>
                <a:cs typeface="Arial" pitchFamily="34" charset="0"/>
              </a:rPr>
              <a:t>(299 nm)</a:t>
            </a:r>
          </a:p>
        </p:txBody>
      </p:sp>
      <p:sp>
        <p:nvSpPr>
          <p:cNvPr id="38" name="テキスト ボックス 37"/>
          <p:cNvSpPr txBox="1"/>
          <p:nvPr/>
        </p:nvSpPr>
        <p:spPr>
          <a:xfrm>
            <a:off x="4772734" y="2943849"/>
            <a:ext cx="2391554" cy="276999"/>
          </a:xfrm>
          <a:prstGeom prst="rect">
            <a:avLst/>
          </a:prstGeom>
          <a:solidFill>
            <a:schemeClr val="tx1"/>
          </a:solidFill>
          <a:effectLst>
            <a:softEdge rad="31750"/>
          </a:effec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en-US" altLang="ja-JP" sz="1200" b="1" dirty="0" smtClean="0">
                <a:solidFill>
                  <a:schemeClr val="bg1"/>
                </a:solidFill>
                <a:latin typeface="Arial" pitchFamily="34" charset="0"/>
                <a:cs typeface="Arial" pitchFamily="34" charset="0"/>
              </a:rPr>
              <a:t>Conjugated Chains</a:t>
            </a:r>
            <a:r>
              <a:rPr lang="ja-JP" altLang="en-US" sz="1200" b="1" dirty="0" smtClean="0">
                <a:solidFill>
                  <a:schemeClr val="bg1"/>
                </a:solidFill>
                <a:latin typeface="Arial" pitchFamily="34" charset="0"/>
              </a:rPr>
              <a:t>　</a:t>
            </a:r>
            <a:r>
              <a:rPr lang="en-US" altLang="ja-JP" sz="1200" b="1" dirty="0" smtClean="0">
                <a:solidFill>
                  <a:schemeClr val="bg1"/>
                </a:solidFill>
                <a:latin typeface="Arial" pitchFamily="34" charset="0"/>
                <a:cs typeface="Arial" pitchFamily="34" charset="0"/>
              </a:rPr>
              <a:t>(364 nm)</a:t>
            </a:r>
          </a:p>
        </p:txBody>
      </p:sp>
      <p:sp>
        <p:nvSpPr>
          <p:cNvPr id="21524" name="Line 51"/>
          <p:cNvSpPr>
            <a:spLocks noChangeShapeType="1"/>
          </p:cNvSpPr>
          <p:nvPr/>
        </p:nvSpPr>
        <p:spPr bwMode="auto">
          <a:xfrm>
            <a:off x="6182171" y="2147720"/>
            <a:ext cx="381000" cy="381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5" name="Rectangle 53"/>
          <p:cNvSpPr>
            <a:spLocks noChangeArrowheads="1"/>
          </p:cNvSpPr>
          <p:nvPr/>
        </p:nvSpPr>
        <p:spPr bwMode="auto">
          <a:xfrm>
            <a:off x="7683946" y="4848057"/>
            <a:ext cx="873125" cy="304800"/>
          </a:xfrm>
          <a:prstGeom prst="rect">
            <a:avLst/>
          </a:prstGeom>
          <a:solidFill>
            <a:schemeClr val="tx1"/>
          </a:solidFill>
          <a:ln>
            <a:noFill/>
          </a:ln>
          <a:effectLst/>
          <a:extLst/>
        </p:spPr>
        <p:txBody>
          <a:bodyPr wrap="none">
            <a:spAutoFit/>
          </a:bodyPr>
          <a:lstStyle/>
          <a:p>
            <a:pPr>
              <a:spcBef>
                <a:spcPct val="20000"/>
              </a:spcBef>
            </a:pPr>
            <a:r>
              <a:rPr lang="en-US" altLang="ja-JP" sz="1400" i="1">
                <a:solidFill>
                  <a:schemeClr val="bg1"/>
                </a:solidFill>
                <a:latin typeface="Symbol" pitchFamily="18" charset="2"/>
                <a:ea typeface="ＭＳ 明朝" pitchFamily="17" charset="-128"/>
              </a:rPr>
              <a:t>F</a:t>
            </a:r>
            <a:r>
              <a:rPr lang="en-US" altLang="ja-JP" sz="1400" baseline="-30000">
                <a:solidFill>
                  <a:schemeClr val="bg1"/>
                </a:solidFill>
                <a:latin typeface="Arial" pitchFamily="34" charset="0"/>
                <a:cs typeface="Times New Roman" pitchFamily="18" charset="0"/>
              </a:rPr>
              <a:t>f</a:t>
            </a:r>
            <a:r>
              <a:rPr lang="ja-JP" altLang="en-US" sz="1400">
                <a:solidFill>
                  <a:schemeClr val="bg1"/>
                </a:solidFill>
                <a:latin typeface="Arial" pitchFamily="34" charset="0"/>
              </a:rPr>
              <a:t>＝</a:t>
            </a:r>
            <a:r>
              <a:rPr lang="en-US" altLang="ja-JP" sz="1400">
                <a:solidFill>
                  <a:schemeClr val="bg1"/>
                </a:solidFill>
                <a:latin typeface="Arial" pitchFamily="34" charset="0"/>
              </a:rPr>
              <a:t>0.11</a:t>
            </a:r>
          </a:p>
        </p:txBody>
      </p:sp>
      <p:sp>
        <p:nvSpPr>
          <p:cNvPr id="21526" name="Rectangle 54"/>
          <p:cNvSpPr>
            <a:spLocks noChangeArrowheads="1"/>
          </p:cNvSpPr>
          <p:nvPr/>
        </p:nvSpPr>
        <p:spPr bwMode="auto">
          <a:xfrm>
            <a:off x="7683946" y="3154195"/>
            <a:ext cx="981359" cy="566309"/>
          </a:xfrm>
          <a:prstGeom prst="rect">
            <a:avLst/>
          </a:prstGeom>
          <a:solidFill>
            <a:schemeClr val="tx1"/>
          </a:solidFill>
          <a:ln>
            <a:noFill/>
          </a:ln>
          <a:effectLst/>
          <a:extLst/>
        </p:spPr>
        <p:txBody>
          <a:bodyPr wrap="none">
            <a:spAutoFit/>
          </a:bodyPr>
          <a:lstStyle/>
          <a:p>
            <a:pPr>
              <a:spcBef>
                <a:spcPct val="20000"/>
              </a:spcBef>
            </a:pPr>
            <a:r>
              <a:rPr lang="en-US" altLang="ja-JP" sz="1400" i="1">
                <a:solidFill>
                  <a:schemeClr val="bg1"/>
                </a:solidFill>
                <a:latin typeface="Symbol" pitchFamily="18" charset="2"/>
                <a:ea typeface="ＭＳ 明朝" pitchFamily="17" charset="-128"/>
              </a:rPr>
              <a:t>F</a:t>
            </a:r>
            <a:r>
              <a:rPr lang="en-US" altLang="ja-JP" sz="1400" baseline="-30000">
                <a:solidFill>
                  <a:schemeClr val="bg1"/>
                </a:solidFill>
                <a:latin typeface="Arial" pitchFamily="34" charset="0"/>
                <a:cs typeface="Times New Roman" pitchFamily="18" charset="0"/>
              </a:rPr>
              <a:t>f</a:t>
            </a:r>
            <a:r>
              <a:rPr lang="ja-JP" altLang="en-US" sz="1400">
                <a:solidFill>
                  <a:schemeClr val="bg1"/>
                </a:solidFill>
                <a:latin typeface="Arial" pitchFamily="34" charset="0"/>
              </a:rPr>
              <a:t>＝</a:t>
            </a:r>
            <a:r>
              <a:rPr lang="en-US" altLang="ja-JP" sz="1400">
                <a:solidFill>
                  <a:schemeClr val="bg1"/>
                </a:solidFill>
                <a:latin typeface="Arial" pitchFamily="34" charset="0"/>
              </a:rPr>
              <a:t>0.078</a:t>
            </a:r>
          </a:p>
          <a:p>
            <a:pPr>
              <a:spcBef>
                <a:spcPct val="20000"/>
              </a:spcBef>
            </a:pPr>
            <a:r>
              <a:rPr lang="ja-JP" altLang="en-US" sz="1400">
                <a:solidFill>
                  <a:schemeClr val="bg1"/>
                </a:solidFill>
                <a:latin typeface="Arial" pitchFamily="34" charset="0"/>
              </a:rPr>
              <a:t>（</a:t>
            </a:r>
            <a:r>
              <a:rPr lang="en-US" altLang="ja-JP" sz="1400">
                <a:solidFill>
                  <a:schemeClr val="bg1"/>
                </a:solidFill>
                <a:latin typeface="Arial" pitchFamily="34" charset="0"/>
              </a:rPr>
              <a:t>72</a:t>
            </a:r>
            <a:r>
              <a:rPr lang="ja-JP" altLang="en-US" sz="1400">
                <a:solidFill>
                  <a:schemeClr val="bg1"/>
                </a:solidFill>
                <a:latin typeface="Arial" pitchFamily="34" charset="0"/>
              </a:rPr>
              <a:t>％）</a:t>
            </a:r>
          </a:p>
        </p:txBody>
      </p:sp>
      <p:sp>
        <p:nvSpPr>
          <p:cNvPr id="21527" name="Rectangle 55"/>
          <p:cNvSpPr>
            <a:spLocks noChangeArrowheads="1"/>
          </p:cNvSpPr>
          <p:nvPr/>
        </p:nvSpPr>
        <p:spPr bwMode="auto">
          <a:xfrm>
            <a:off x="7683946" y="1639720"/>
            <a:ext cx="981359" cy="566309"/>
          </a:xfrm>
          <a:prstGeom prst="rect">
            <a:avLst/>
          </a:prstGeom>
          <a:solidFill>
            <a:schemeClr val="tx1"/>
          </a:solidFill>
          <a:ln>
            <a:noFill/>
          </a:ln>
          <a:effectLst/>
          <a:extLst/>
        </p:spPr>
        <p:txBody>
          <a:bodyPr wrap="none">
            <a:spAutoFit/>
          </a:bodyPr>
          <a:lstStyle/>
          <a:p>
            <a:pPr>
              <a:spcBef>
                <a:spcPct val="20000"/>
              </a:spcBef>
            </a:pPr>
            <a:r>
              <a:rPr lang="en-US" altLang="ja-JP" sz="1400" i="1">
                <a:solidFill>
                  <a:schemeClr val="bg1"/>
                </a:solidFill>
                <a:latin typeface="Symbol" pitchFamily="18" charset="2"/>
                <a:ea typeface="ＭＳ 明朝" pitchFamily="17" charset="-128"/>
              </a:rPr>
              <a:t>F</a:t>
            </a:r>
            <a:r>
              <a:rPr lang="en-US" altLang="ja-JP" sz="1400" baseline="-30000">
                <a:solidFill>
                  <a:schemeClr val="bg1"/>
                </a:solidFill>
                <a:latin typeface="Arial" pitchFamily="34" charset="0"/>
                <a:cs typeface="Times New Roman" pitchFamily="18" charset="0"/>
              </a:rPr>
              <a:t>f</a:t>
            </a:r>
            <a:r>
              <a:rPr lang="ja-JP" altLang="en-US" sz="1400">
                <a:solidFill>
                  <a:schemeClr val="bg1"/>
                </a:solidFill>
                <a:latin typeface="Arial" pitchFamily="34" charset="0"/>
              </a:rPr>
              <a:t>＝</a:t>
            </a:r>
            <a:r>
              <a:rPr lang="en-US" altLang="ja-JP" sz="1400">
                <a:solidFill>
                  <a:schemeClr val="bg1"/>
                </a:solidFill>
                <a:latin typeface="Arial" pitchFamily="34" charset="0"/>
              </a:rPr>
              <a:t>0.073</a:t>
            </a:r>
          </a:p>
          <a:p>
            <a:pPr>
              <a:spcBef>
                <a:spcPct val="20000"/>
              </a:spcBef>
            </a:pPr>
            <a:r>
              <a:rPr lang="ja-JP" altLang="en-US" sz="1400">
                <a:solidFill>
                  <a:schemeClr val="bg1"/>
                </a:solidFill>
                <a:latin typeface="Arial" pitchFamily="34" charset="0"/>
              </a:rPr>
              <a:t>（</a:t>
            </a:r>
            <a:r>
              <a:rPr lang="en-US" altLang="ja-JP" sz="1400">
                <a:solidFill>
                  <a:schemeClr val="bg1"/>
                </a:solidFill>
                <a:latin typeface="Arial" pitchFamily="34" charset="0"/>
              </a:rPr>
              <a:t>67</a:t>
            </a:r>
            <a:r>
              <a:rPr lang="ja-JP" altLang="en-US" sz="1400">
                <a:solidFill>
                  <a:schemeClr val="bg1"/>
                </a:solidFill>
                <a:latin typeface="Arial" pitchFamily="34" charset="0"/>
              </a:rPr>
              <a:t>％）</a:t>
            </a:r>
          </a:p>
        </p:txBody>
      </p:sp>
      <p:sp>
        <p:nvSpPr>
          <p:cNvPr id="21529" name="Text Box 19"/>
          <p:cNvSpPr txBox="1">
            <a:spLocks noChangeArrowheads="1"/>
          </p:cNvSpPr>
          <p:nvPr/>
        </p:nvSpPr>
        <p:spPr bwMode="auto">
          <a:xfrm>
            <a:off x="44896" y="6356176"/>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1" i="1">
                <a:latin typeface="Arial" pitchFamily="34" charset="0"/>
              </a:rPr>
              <a:t>Figure 9.</a:t>
            </a:r>
            <a:r>
              <a:rPr lang="en-US" altLang="ja-JP" sz="1200">
                <a:latin typeface="Arial" pitchFamily="34" charset="0"/>
              </a:rPr>
              <a:t> UV-vis spectra of assembly-</a:t>
            </a:r>
            <a:r>
              <a:rPr lang="en-US" altLang="ja-JP" sz="1200" b="1">
                <a:latin typeface="Arial" pitchFamily="34" charset="0"/>
              </a:rPr>
              <a:t>3</a:t>
            </a:r>
            <a:r>
              <a:rPr lang="en-US" altLang="ja-JP" sz="1200">
                <a:latin typeface="Arial" pitchFamily="34" charset="0"/>
              </a:rPr>
              <a:t> in THF. (left)  </a:t>
            </a:r>
            <a:r>
              <a:rPr lang="en-US" altLang="ja-JP" sz="1200">
                <a:latin typeface="Arial" pitchFamily="34" charset="0"/>
                <a:ea typeface="ＭＳ 明朝" pitchFamily="17" charset="-128"/>
              </a:rPr>
              <a:t>Steady-state fluorescence spectra of asesembly-</a:t>
            </a:r>
            <a:r>
              <a:rPr lang="en-US" altLang="ja-JP" sz="1200" b="1">
                <a:latin typeface="Arial" pitchFamily="34" charset="0"/>
                <a:ea typeface="ＭＳ 明朝" pitchFamily="17" charset="-128"/>
              </a:rPr>
              <a:t>3</a:t>
            </a:r>
            <a:r>
              <a:rPr lang="en-US" altLang="ja-JP" sz="1200">
                <a:latin typeface="Arial" pitchFamily="34" charset="0"/>
                <a:ea typeface="ＭＳ 明朝" pitchFamily="17" charset="-128"/>
              </a:rPr>
              <a:t> in THF. (right) (a) 286 nm excitation (The intense peak at 598 nm is the scattering of excitation light). (b) 372 nm excitation. (c) 433 nm excitation.</a:t>
            </a:r>
            <a:endParaRPr lang="en-US" altLang="ja-JP" sz="1200">
              <a:latin typeface="Arial" pitchFamily="34" charset="0"/>
            </a:endParaRPr>
          </a:p>
        </p:txBody>
      </p:sp>
      <p:sp>
        <p:nvSpPr>
          <p:cNvPr id="21530" name="テキスト ボックス 53"/>
          <p:cNvSpPr txBox="1">
            <a:spLocks noChangeArrowheads="1"/>
          </p:cNvSpPr>
          <p:nvPr/>
        </p:nvSpPr>
        <p:spPr bwMode="auto">
          <a:xfrm rot="16200000">
            <a:off x="3662015" y="3456613"/>
            <a:ext cx="1752600" cy="274638"/>
          </a:xfrm>
          <a:prstGeom prst="rect">
            <a:avLst/>
          </a:prstGeom>
          <a:solidFill>
            <a:schemeClr val="tx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a:latin typeface="Arial" pitchFamily="34" charset="0"/>
                <a:ea typeface="Arial Unicode MS" pitchFamily="50" charset="-128"/>
                <a:cs typeface="Arial Unicode MS" pitchFamily="50" charset="-128"/>
              </a:rPr>
              <a:t>Normalized Intensity</a:t>
            </a:r>
            <a:endParaRPr lang="en-US" altLang="ja-JP" sz="1200" baseline="30000">
              <a:latin typeface="Arial" pitchFamily="34" charset="0"/>
              <a:ea typeface="Arial Unicode MS" pitchFamily="50" charset="-128"/>
              <a:cs typeface="Arial Unicode MS" pitchFamily="50" charset="-128"/>
            </a:endParaRPr>
          </a:p>
        </p:txBody>
      </p:sp>
      <p:sp>
        <p:nvSpPr>
          <p:cNvPr id="21531" name="テキスト ボックス 53"/>
          <p:cNvSpPr txBox="1">
            <a:spLocks noChangeArrowheads="1"/>
          </p:cNvSpPr>
          <p:nvPr/>
        </p:nvSpPr>
        <p:spPr bwMode="auto">
          <a:xfrm rot="16200000">
            <a:off x="3738215" y="5018710"/>
            <a:ext cx="1600200" cy="274638"/>
          </a:xfrm>
          <a:prstGeom prst="rect">
            <a:avLst/>
          </a:prstGeom>
          <a:solidFill>
            <a:schemeClr val="tx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dirty="0">
                <a:latin typeface="Arial" pitchFamily="34" charset="0"/>
                <a:ea typeface="Arial Unicode MS" pitchFamily="50" charset="-128"/>
                <a:cs typeface="Arial Unicode MS" pitchFamily="50" charset="-128"/>
              </a:rPr>
              <a:t>Normalized Intensity</a:t>
            </a:r>
            <a:endParaRPr lang="en-US" altLang="ja-JP" sz="1200" baseline="30000" dirty="0">
              <a:latin typeface="Arial" pitchFamily="34" charset="0"/>
              <a:ea typeface="Arial Unicode MS" pitchFamily="50" charset="-128"/>
              <a:cs typeface="Arial Unicode MS" pitchFamily="50" charset="-128"/>
            </a:endParaRPr>
          </a:p>
        </p:txBody>
      </p:sp>
      <p:sp>
        <p:nvSpPr>
          <p:cNvPr id="21532" name="Text Box 19"/>
          <p:cNvSpPr txBox="1">
            <a:spLocks noChangeArrowheads="1"/>
          </p:cNvSpPr>
          <p:nvPr/>
        </p:nvSpPr>
        <p:spPr bwMode="auto">
          <a:xfrm>
            <a:off x="197296" y="1828626"/>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b="1" dirty="0">
                <a:solidFill>
                  <a:schemeClr val="bg1"/>
                </a:solidFill>
                <a:latin typeface="Arial" pitchFamily="34" charset="0"/>
              </a:rPr>
              <a:t>assembly-3</a:t>
            </a:r>
          </a:p>
        </p:txBody>
      </p:sp>
      <p:graphicFrame>
        <p:nvGraphicFramePr>
          <p:cNvPr id="68" name="Object 3"/>
          <p:cNvGraphicFramePr>
            <a:graphicFrameLocks noChangeAspect="1"/>
          </p:cNvGraphicFramePr>
          <p:nvPr/>
        </p:nvGraphicFramePr>
        <p:xfrm>
          <a:off x="197296" y="3230602"/>
          <a:ext cx="4164013" cy="3093824"/>
        </p:xfrm>
        <a:graphic>
          <a:graphicData uri="http://schemas.openxmlformats.org/presentationml/2006/ole">
            <mc:AlternateContent xmlns:mc="http://schemas.openxmlformats.org/markup-compatibility/2006">
              <mc:Choice xmlns:v="urn:schemas-microsoft-com:vml" Requires="v">
                <p:oleObj spid="_x0000_s67634" name="KGPlot" r:id="rId9" imgW="5549760" imgH="4724280" progId="KGraph_Plot">
                  <p:embed/>
                </p:oleObj>
              </mc:Choice>
              <mc:Fallback>
                <p:oleObj name="KGPlot" r:id="rId9" imgW="5549760" imgH="4724280" progId="KGraph_Plo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296" y="3230602"/>
                        <a:ext cx="4164013" cy="3093824"/>
                      </a:xfrm>
                      <a:prstGeom prst="rect">
                        <a:avLst/>
                      </a:prstGeom>
                      <a:noFill/>
                      <a:ln>
                        <a:noFill/>
                      </a:ln>
                      <a:effectLst/>
                      <a:extLst/>
                    </p:spPr>
                  </p:pic>
                </p:oleObj>
              </mc:Fallback>
            </mc:AlternateContent>
          </a:graphicData>
        </a:graphic>
      </p:graphicFrame>
      <p:sp>
        <p:nvSpPr>
          <p:cNvPr id="69" name="テキスト ボックス 34"/>
          <p:cNvSpPr txBox="1">
            <a:spLocks noChangeArrowheads="1"/>
          </p:cNvSpPr>
          <p:nvPr/>
        </p:nvSpPr>
        <p:spPr bwMode="auto">
          <a:xfrm>
            <a:off x="3164538" y="5018244"/>
            <a:ext cx="571999" cy="274907"/>
          </a:xfrm>
          <a:prstGeom prst="rect">
            <a:avLst/>
          </a:prstGeom>
          <a:solidFill>
            <a:schemeClr val="tx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200" b="1">
                <a:solidFill>
                  <a:schemeClr val="bg1"/>
                </a:solidFill>
                <a:latin typeface="Arial" pitchFamily="34" charset="0"/>
                <a:cs typeface="Arial" pitchFamily="34" charset="0"/>
              </a:rPr>
              <a:t>X 10</a:t>
            </a:r>
          </a:p>
        </p:txBody>
      </p:sp>
      <p:sp>
        <p:nvSpPr>
          <p:cNvPr id="70" name="Text Box 67"/>
          <p:cNvSpPr txBox="1">
            <a:spLocks noChangeArrowheads="1"/>
          </p:cNvSpPr>
          <p:nvPr/>
        </p:nvSpPr>
        <p:spPr bwMode="auto">
          <a:xfrm>
            <a:off x="636961" y="3098451"/>
            <a:ext cx="330261" cy="298286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ts val="2500"/>
              </a:lnSpc>
              <a:spcBef>
                <a:spcPct val="50000"/>
              </a:spcBef>
              <a:defRPr/>
            </a:pPr>
            <a:r>
              <a:rPr lang="ja-JP" altLang="en-US" sz="1400" dirty="0">
                <a:solidFill>
                  <a:schemeClr val="bg1"/>
                </a:solidFill>
                <a:latin typeface="Arial" pitchFamily="34" charset="0"/>
              </a:rPr>
              <a:t>6</a:t>
            </a:r>
          </a:p>
          <a:p>
            <a:pPr>
              <a:lnSpc>
                <a:spcPts val="2500"/>
              </a:lnSpc>
              <a:spcBef>
                <a:spcPct val="50000"/>
              </a:spcBef>
              <a:defRPr/>
            </a:pPr>
            <a:r>
              <a:rPr lang="ja-JP" altLang="en-US" sz="1400" dirty="0">
                <a:solidFill>
                  <a:schemeClr val="bg1"/>
                </a:solidFill>
                <a:latin typeface="Arial" pitchFamily="34" charset="0"/>
              </a:rPr>
              <a:t>5</a:t>
            </a:r>
          </a:p>
          <a:p>
            <a:pPr>
              <a:lnSpc>
                <a:spcPts val="2500"/>
              </a:lnSpc>
              <a:spcBef>
                <a:spcPct val="50000"/>
              </a:spcBef>
              <a:defRPr/>
            </a:pPr>
            <a:r>
              <a:rPr lang="ja-JP" altLang="en-US" sz="1400" dirty="0">
                <a:solidFill>
                  <a:schemeClr val="bg1"/>
                </a:solidFill>
                <a:latin typeface="Arial" pitchFamily="34" charset="0"/>
              </a:rPr>
              <a:t>4</a:t>
            </a:r>
          </a:p>
          <a:p>
            <a:pPr>
              <a:lnSpc>
                <a:spcPts val="2500"/>
              </a:lnSpc>
              <a:spcBef>
                <a:spcPct val="50000"/>
              </a:spcBef>
              <a:defRPr/>
            </a:pPr>
            <a:r>
              <a:rPr lang="ja-JP" altLang="en-US" sz="1400" dirty="0">
                <a:solidFill>
                  <a:schemeClr val="bg1"/>
                </a:solidFill>
                <a:latin typeface="Arial" pitchFamily="34" charset="0"/>
              </a:rPr>
              <a:t>3</a:t>
            </a:r>
          </a:p>
          <a:p>
            <a:pPr>
              <a:lnSpc>
                <a:spcPts val="2500"/>
              </a:lnSpc>
              <a:spcBef>
                <a:spcPct val="50000"/>
              </a:spcBef>
              <a:defRPr/>
            </a:pPr>
            <a:r>
              <a:rPr lang="ja-JP" altLang="en-US" sz="1400" dirty="0">
                <a:solidFill>
                  <a:schemeClr val="bg1"/>
                </a:solidFill>
                <a:latin typeface="Arial" pitchFamily="34" charset="0"/>
              </a:rPr>
              <a:t>2</a:t>
            </a:r>
          </a:p>
          <a:p>
            <a:pPr>
              <a:lnSpc>
                <a:spcPts val="2500"/>
              </a:lnSpc>
              <a:spcBef>
                <a:spcPct val="50000"/>
              </a:spcBef>
              <a:defRPr/>
            </a:pPr>
            <a:r>
              <a:rPr lang="ja-JP" altLang="en-US" sz="1400" dirty="0">
                <a:solidFill>
                  <a:schemeClr val="bg1"/>
                </a:solidFill>
                <a:latin typeface="Arial" pitchFamily="34" charset="0"/>
              </a:rPr>
              <a:t>1</a:t>
            </a:r>
          </a:p>
          <a:p>
            <a:pPr>
              <a:lnSpc>
                <a:spcPts val="2500"/>
              </a:lnSpc>
              <a:spcBef>
                <a:spcPct val="50000"/>
              </a:spcBef>
              <a:defRPr/>
            </a:pPr>
            <a:r>
              <a:rPr lang="ja-JP" altLang="en-US" sz="1400" dirty="0">
                <a:solidFill>
                  <a:schemeClr val="bg1"/>
                </a:solidFill>
                <a:latin typeface="Arial" pitchFamily="34" charset="0"/>
              </a:rPr>
              <a:t>0</a:t>
            </a:r>
          </a:p>
        </p:txBody>
      </p:sp>
      <p:grpSp>
        <p:nvGrpSpPr>
          <p:cNvPr id="91" name="グループ化 90"/>
          <p:cNvGrpSpPr>
            <a:grpSpLocks noChangeAspect="1"/>
          </p:cNvGrpSpPr>
          <p:nvPr/>
        </p:nvGrpSpPr>
        <p:grpSpPr>
          <a:xfrm>
            <a:off x="1159599" y="709290"/>
            <a:ext cx="2440801" cy="2432236"/>
            <a:chOff x="3940081" y="705643"/>
            <a:chExt cx="4733067" cy="4716463"/>
          </a:xfrm>
        </p:grpSpPr>
        <p:sp>
          <p:nvSpPr>
            <p:cNvPr id="92" name="Oval 175"/>
            <p:cNvSpPr>
              <a:spLocks noChangeAspect="1" noChangeArrowheads="1"/>
            </p:cNvSpPr>
            <p:nvPr/>
          </p:nvSpPr>
          <p:spPr bwMode="auto">
            <a:xfrm rot="2700000">
              <a:off x="4968875" y="1676400"/>
              <a:ext cx="2663825" cy="2663825"/>
            </a:xfrm>
            <a:prstGeom prst="ellipse">
              <a:avLst/>
            </a:prstGeom>
            <a:solidFill>
              <a:schemeClr val="accent2">
                <a:lumMod val="60000"/>
                <a:lumOff val="40000"/>
              </a:schemeClr>
            </a:solidFill>
            <a:ln>
              <a:noFill/>
            </a:ln>
            <a:effectLst/>
            <a:extLst/>
          </p:spPr>
          <p:txBody>
            <a:bodyPr wrap="none" anchor="ctr"/>
            <a:lstStyle/>
            <a:p>
              <a:endParaRPr lang="ja-JP" altLang="en-US"/>
            </a:p>
          </p:txBody>
        </p:sp>
        <p:sp>
          <p:nvSpPr>
            <p:cNvPr id="93" name="Oval 136"/>
            <p:cNvSpPr>
              <a:spLocks noChangeAspect="1" noChangeArrowheads="1"/>
            </p:cNvSpPr>
            <p:nvPr/>
          </p:nvSpPr>
          <p:spPr bwMode="auto">
            <a:xfrm rot="5400000" flipH="1" flipV="1">
              <a:off x="7062788" y="3822700"/>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94" name="Rectangle 137"/>
            <p:cNvSpPr>
              <a:spLocks noChangeArrowheads="1"/>
            </p:cNvSpPr>
            <p:nvPr/>
          </p:nvSpPr>
          <p:spPr bwMode="auto">
            <a:xfrm rot="4405607" flipH="1" flipV="1">
              <a:off x="8168686" y="4115560"/>
              <a:ext cx="180000" cy="82892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5" name="Rectangle 138"/>
            <p:cNvSpPr>
              <a:spLocks noChangeArrowheads="1"/>
            </p:cNvSpPr>
            <p:nvPr/>
          </p:nvSpPr>
          <p:spPr bwMode="auto">
            <a:xfrm rot="894434" flipH="1" flipV="1">
              <a:off x="7720601" y="4622497"/>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6" name="Oval 143"/>
            <p:cNvSpPr>
              <a:spLocks noChangeAspect="1" noChangeArrowheads="1"/>
            </p:cNvSpPr>
            <p:nvPr/>
          </p:nvSpPr>
          <p:spPr bwMode="auto">
            <a:xfrm rot="16200000" flipH="1">
              <a:off x="7031032" y="717552"/>
              <a:ext cx="1598616" cy="1600201"/>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97" name="Rectangle 144"/>
            <p:cNvSpPr>
              <a:spLocks noChangeArrowheads="1"/>
            </p:cNvSpPr>
            <p:nvPr/>
          </p:nvSpPr>
          <p:spPr bwMode="auto">
            <a:xfrm rot="17194393" flipH="1">
              <a:off x="8162176" y="1234155"/>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 name="Rectangle 145"/>
            <p:cNvSpPr>
              <a:spLocks noChangeArrowheads="1"/>
            </p:cNvSpPr>
            <p:nvPr/>
          </p:nvSpPr>
          <p:spPr bwMode="auto">
            <a:xfrm rot="20705566" flipH="1">
              <a:off x="7688847" y="725792"/>
              <a:ext cx="180000" cy="7921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9" name="Oval 129"/>
            <p:cNvSpPr>
              <a:spLocks noChangeAspect="1" noChangeArrowheads="1"/>
            </p:cNvSpPr>
            <p:nvPr/>
          </p:nvSpPr>
          <p:spPr bwMode="auto">
            <a:xfrm rot="16200000" flipV="1">
              <a:off x="3963194" y="3810794"/>
              <a:ext cx="1598612"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00" name="Rectangle 130"/>
            <p:cNvSpPr>
              <a:spLocks noChangeArrowheads="1"/>
            </p:cNvSpPr>
            <p:nvPr/>
          </p:nvSpPr>
          <p:spPr bwMode="auto">
            <a:xfrm rot="17194393" flipV="1">
              <a:off x="4210081" y="4113771"/>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 name="Rectangle 131"/>
            <p:cNvSpPr>
              <a:spLocks noChangeArrowheads="1"/>
            </p:cNvSpPr>
            <p:nvPr/>
          </p:nvSpPr>
          <p:spPr bwMode="auto">
            <a:xfrm rot="20705566" flipV="1">
              <a:off x="4780551" y="4594529"/>
              <a:ext cx="180000" cy="792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 name="Rectangle 132"/>
            <p:cNvSpPr>
              <a:spLocks noChangeArrowheads="1"/>
            </p:cNvSpPr>
            <p:nvPr/>
          </p:nvSpPr>
          <p:spPr bwMode="auto">
            <a:xfrm rot="13500000" flipV="1">
              <a:off x="6172120" y="952898"/>
              <a:ext cx="180000" cy="428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 name="Oval 133"/>
            <p:cNvSpPr>
              <a:spLocks noChangeAspect="1" noChangeArrowheads="1"/>
            </p:cNvSpPr>
            <p:nvPr/>
          </p:nvSpPr>
          <p:spPr bwMode="auto">
            <a:xfrm rot="16200000" flipV="1">
              <a:off x="4556919" y="4391819"/>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 name="Oval 122"/>
            <p:cNvSpPr>
              <a:spLocks noChangeAspect="1" noChangeArrowheads="1"/>
            </p:cNvSpPr>
            <p:nvPr/>
          </p:nvSpPr>
          <p:spPr bwMode="auto">
            <a:xfrm rot="5400000">
              <a:off x="3994150" y="704850"/>
              <a:ext cx="1598613" cy="1600200"/>
            </a:xfrm>
            <a:prstGeom prst="ellipse">
              <a:avLst/>
            </a:prstGeom>
            <a:solidFill>
              <a:schemeClr val="accent6">
                <a:lumMod val="60000"/>
                <a:lumOff val="40000"/>
              </a:schemeClr>
            </a:solidFill>
            <a:ln>
              <a:noFill/>
            </a:ln>
            <a:effectLst/>
            <a:extLst/>
          </p:spPr>
          <p:txBody>
            <a:bodyPr wrap="none" anchor="ctr"/>
            <a:lstStyle/>
            <a:p>
              <a:endParaRPr lang="ja-JP" altLang="en-US"/>
            </a:p>
          </p:txBody>
        </p:sp>
        <p:sp>
          <p:nvSpPr>
            <p:cNvPr id="105" name="Rectangle 123"/>
            <p:cNvSpPr>
              <a:spLocks noChangeArrowheads="1"/>
            </p:cNvSpPr>
            <p:nvPr/>
          </p:nvSpPr>
          <p:spPr bwMode="auto">
            <a:xfrm rot="4405607">
              <a:off x="4297642" y="1275292"/>
              <a:ext cx="180000" cy="720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6" name="Rectangle 124"/>
            <p:cNvSpPr>
              <a:spLocks noChangeArrowheads="1"/>
            </p:cNvSpPr>
            <p:nvPr/>
          </p:nvSpPr>
          <p:spPr bwMode="auto">
            <a:xfrm rot="894434">
              <a:off x="4812301" y="728359"/>
              <a:ext cx="180000" cy="7921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 name="Rectangle 139"/>
            <p:cNvSpPr>
              <a:spLocks noChangeArrowheads="1"/>
            </p:cNvSpPr>
            <p:nvPr/>
          </p:nvSpPr>
          <p:spPr bwMode="auto">
            <a:xfrm rot="8100000" flipH="1" flipV="1">
              <a:off x="6248872" y="892963"/>
              <a:ext cx="180000" cy="4392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 name="Oval 179"/>
            <p:cNvSpPr>
              <a:spLocks noChangeAspect="1" noChangeArrowheads="1"/>
            </p:cNvSpPr>
            <p:nvPr/>
          </p:nvSpPr>
          <p:spPr bwMode="auto">
            <a:xfrm rot="2700000">
              <a:off x="6019801" y="2757487"/>
              <a:ext cx="584200" cy="60007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 name="Oval 140"/>
            <p:cNvSpPr>
              <a:spLocks noChangeAspect="1" noChangeArrowheads="1"/>
            </p:cNvSpPr>
            <p:nvPr/>
          </p:nvSpPr>
          <p:spPr bwMode="auto">
            <a:xfrm rot="5400000" flipH="1" flipV="1">
              <a:off x="7656513" y="4403725"/>
              <a:ext cx="411162"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0" name="Oval 147"/>
            <p:cNvSpPr>
              <a:spLocks noChangeAspect="1" noChangeArrowheads="1"/>
            </p:cNvSpPr>
            <p:nvPr/>
          </p:nvSpPr>
          <p:spPr bwMode="auto">
            <a:xfrm rot="16200000" flipH="1">
              <a:off x="7624759" y="1314453"/>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1" name="Oval 126"/>
            <p:cNvSpPr>
              <a:spLocks noChangeAspect="1" noChangeArrowheads="1"/>
            </p:cNvSpPr>
            <p:nvPr/>
          </p:nvSpPr>
          <p:spPr bwMode="auto">
            <a:xfrm rot="5400000">
              <a:off x="4587875" y="1301750"/>
              <a:ext cx="411163" cy="422275"/>
            </a:xfrm>
            <a:prstGeom prst="ellipse">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aphicFrame>
        <p:nvGraphicFramePr>
          <p:cNvPr id="21509" name="Object 52"/>
          <p:cNvGraphicFramePr>
            <a:graphicFrameLocks noChangeAspect="1"/>
          </p:cNvGraphicFramePr>
          <p:nvPr>
            <p:extLst>
              <p:ext uri="{D42A27DB-BD31-4B8C-83A1-F6EECF244321}">
                <p14:modId xmlns:p14="http://schemas.microsoft.com/office/powerpoint/2010/main" val="1095012538"/>
              </p:ext>
            </p:extLst>
          </p:nvPr>
        </p:nvGraphicFramePr>
        <p:xfrm>
          <a:off x="1161035" y="717759"/>
          <a:ext cx="2484000" cy="2426832"/>
        </p:xfrm>
        <a:graphic>
          <a:graphicData uri="http://schemas.openxmlformats.org/presentationml/2006/ole">
            <mc:AlternateContent xmlns:mc="http://schemas.openxmlformats.org/markup-compatibility/2006">
              <mc:Choice xmlns:v="urn:schemas-microsoft-com:vml" Requires="v">
                <p:oleObj spid="_x0000_s67635" name="CS ChemDraw Drawing" r:id="rId11" imgW="13790287" imgH="13468680" progId="ChemDraw.Document.6.0">
                  <p:embed/>
                </p:oleObj>
              </mc:Choice>
              <mc:Fallback>
                <p:oleObj name="CS ChemDraw Drawing" r:id="rId11" imgW="13790287" imgH="13468680" progId="ChemDraw.Document.6.0">
                  <p:embed/>
                  <p:pic>
                    <p:nvPicPr>
                      <p:cNvPr id="0" name=""/>
                      <p:cNvPicPr>
                        <a:picLocks noChangeAspect="1" noChangeArrowheads="1"/>
                      </p:cNvPicPr>
                      <p:nvPr/>
                    </p:nvPicPr>
                    <p:blipFill>
                      <a:blip r:embed="rId12"/>
                      <a:srcRect/>
                      <a:stretch>
                        <a:fillRect/>
                      </a:stretch>
                    </p:blipFill>
                    <p:spPr bwMode="auto">
                      <a:xfrm>
                        <a:off x="1161035" y="717759"/>
                        <a:ext cx="2484000" cy="242683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853756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899592" y="908720"/>
            <a:ext cx="7128792" cy="5832648"/>
          </a:xfrm>
          <a:prstGeom prst="rect">
            <a:avLst/>
          </a:prstGeom>
          <a:gradFill flip="none" rotWithShape="1">
            <a:gsLst>
              <a:gs pos="79000">
                <a:schemeClr val="tx1">
                  <a:lumMod val="95000"/>
                </a:schemeClr>
              </a:gs>
              <a:gs pos="100000">
                <a:schemeClr val="tx1">
                  <a:lumMod val="75000"/>
                </a:schemeClr>
              </a:gs>
              <a:gs pos="0">
                <a:schemeClr val="tx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627824" y="4725144"/>
            <a:ext cx="360000" cy="252000"/>
          </a:xfrm>
          <a:prstGeom prst="roundRect">
            <a:avLst/>
          </a:prstGeom>
          <a:solidFill>
            <a:srgbClr val="FFCCCC"/>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sp>
        <p:nvSpPr>
          <p:cNvPr id="3" name="円/楕円 2"/>
          <p:cNvSpPr/>
          <p:nvPr/>
        </p:nvSpPr>
        <p:spPr>
          <a:xfrm>
            <a:off x="2929467" y="3717344"/>
            <a:ext cx="3852000" cy="2808000"/>
          </a:xfrm>
          <a:prstGeom prst="ellipse">
            <a:avLst/>
          </a:prstGeom>
          <a:solidFill>
            <a:srgbClr val="FFFF99"/>
          </a:solidFill>
          <a:ln w="571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latin typeface="Arial" pitchFamily="34" charset="0"/>
              <a:cs typeface="Arial" pitchFamily="34" charset="0"/>
            </a:endParaRPr>
          </a:p>
        </p:txBody>
      </p:sp>
      <p:sp>
        <p:nvSpPr>
          <p:cNvPr id="4" name="正方形/長方形 3"/>
          <p:cNvSpPr/>
          <p:nvPr/>
        </p:nvSpPr>
        <p:spPr>
          <a:xfrm>
            <a:off x="6806113" y="6018439"/>
            <a:ext cx="925038"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ja-JP"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D1</a:t>
            </a:r>
            <a:endParaRPr lang="ja-JP"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テキスト ボックス 4"/>
          <p:cNvSpPr txBox="1"/>
          <p:nvPr/>
        </p:nvSpPr>
        <p:spPr>
          <a:xfrm>
            <a:off x="0" y="1"/>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spcBef>
                <a:spcPct val="50000"/>
              </a:spcBef>
            </a:pPr>
            <a:r>
              <a:rPr lang="en-US" altLang="ja-JP" sz="2800" b="1" dirty="0" smtClean="0">
                <a:ln/>
                <a:solidFill>
                  <a:schemeClr val="accent3"/>
                </a:solidFill>
                <a:latin typeface="Arial" pitchFamily="34" charset="0"/>
                <a:ea typeface="ＭＳ ゴシック" pitchFamily="49" charset="-128"/>
                <a:cs typeface="Arial" pitchFamily="34" charset="0"/>
              </a:rPr>
              <a:t>Synthesis </a:t>
            </a:r>
            <a:r>
              <a:rPr lang="en-US" altLang="ja-JP" sz="2800" b="1" dirty="0">
                <a:ln/>
                <a:solidFill>
                  <a:schemeClr val="accent3"/>
                </a:solidFill>
                <a:latin typeface="Arial" pitchFamily="34" charset="0"/>
                <a:ea typeface="ＭＳ ゴシック" pitchFamily="49" charset="-128"/>
                <a:cs typeface="Arial" pitchFamily="34" charset="0"/>
              </a:rPr>
              <a:t>of </a:t>
            </a:r>
            <a:r>
              <a:rPr lang="en-US" altLang="ja-JP" sz="2800" b="1" dirty="0" err="1" smtClean="0">
                <a:ln/>
                <a:solidFill>
                  <a:schemeClr val="accent3"/>
                </a:solidFill>
                <a:latin typeface="Arial" pitchFamily="34" charset="0"/>
                <a:ea typeface="ＭＳ ゴシック" pitchFamily="49" charset="-128"/>
                <a:cs typeface="Arial" pitchFamily="34" charset="0"/>
              </a:rPr>
              <a:t>Dendrimers</a:t>
            </a:r>
            <a:endParaRPr lang="ja-JP" altLang="en-US" sz="2800" b="1" dirty="0">
              <a:ln/>
              <a:solidFill>
                <a:schemeClr val="accent3"/>
              </a:solidFill>
              <a:latin typeface="Arial" pitchFamily="34" charset="0"/>
              <a:ea typeface="ＭＳ ゴシック" pitchFamily="49" charset="-128"/>
              <a:cs typeface="Arial" pitchFamily="34" charset="0"/>
            </a:endParaRPr>
          </a:p>
        </p:txBody>
      </p:sp>
      <p:sp>
        <p:nvSpPr>
          <p:cNvPr id="6" name="角丸四角形 5"/>
          <p:cNvSpPr/>
          <p:nvPr/>
        </p:nvSpPr>
        <p:spPr>
          <a:xfrm>
            <a:off x="6732240" y="4987376"/>
            <a:ext cx="651933" cy="372024"/>
          </a:xfrm>
          <a:prstGeom prst="roundRect">
            <a:avLst/>
          </a:prstGeom>
          <a:solidFill>
            <a:srgbClr val="66FFFF"/>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Arial" panose="020B0604020202020204" pitchFamily="34" charset="0"/>
              <a:cs typeface="Arial" panose="020B0604020202020204" pitchFamily="34" charset="0"/>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885399621"/>
              </p:ext>
            </p:extLst>
          </p:nvPr>
        </p:nvGraphicFramePr>
        <p:xfrm>
          <a:off x="1184483" y="1052736"/>
          <a:ext cx="6339845" cy="5333955"/>
        </p:xfrm>
        <a:graphic>
          <a:graphicData uri="http://schemas.openxmlformats.org/presentationml/2006/ole">
            <mc:AlternateContent xmlns:mc="http://schemas.openxmlformats.org/markup-compatibility/2006">
              <mc:Choice xmlns:v="urn:schemas-microsoft-com:vml" Requires="v">
                <p:oleObj spid="_x0000_s62478" name="CS ChemDraw Drawing" r:id="rId3" imgW="11293988" imgH="9504810" progId="ChemDraw.Document.6.0">
                  <p:embed/>
                </p:oleObj>
              </mc:Choice>
              <mc:Fallback>
                <p:oleObj name="CS ChemDraw Drawing" r:id="rId3" imgW="11293988" imgH="9504810" progId="ChemDraw.Document.6.0">
                  <p:embed/>
                  <p:pic>
                    <p:nvPicPr>
                      <p:cNvPr id="0" name=""/>
                      <p:cNvPicPr/>
                      <p:nvPr/>
                    </p:nvPicPr>
                    <p:blipFill>
                      <a:blip r:embed="rId4"/>
                      <a:stretch>
                        <a:fillRect/>
                      </a:stretch>
                    </p:blipFill>
                    <p:spPr>
                      <a:xfrm>
                        <a:off x="1184483" y="1052736"/>
                        <a:ext cx="6339845" cy="5333955"/>
                      </a:xfrm>
                      <a:prstGeom prst="rect">
                        <a:avLst/>
                      </a:prstGeom>
                    </p:spPr>
                  </p:pic>
                </p:oleObj>
              </mc:Fallback>
            </mc:AlternateContent>
          </a:graphicData>
        </a:graphic>
      </p:graphicFrame>
      <p:cxnSp>
        <p:nvCxnSpPr>
          <p:cNvPr id="8" name="直線矢印コネクタ 7"/>
          <p:cNvCxnSpPr/>
          <p:nvPr/>
        </p:nvCxnSpPr>
        <p:spPr>
          <a:xfrm flipV="1">
            <a:off x="2175933" y="5096932"/>
            <a:ext cx="635000" cy="742927"/>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268674" y="5839859"/>
            <a:ext cx="1568378" cy="369332"/>
          </a:xfrm>
          <a:prstGeom prst="rect">
            <a:avLst/>
          </a:prstGeom>
          <a:noFill/>
          <a:ln w="28575">
            <a:solidFill>
              <a:schemeClr val="accent1">
                <a:lumMod val="50000"/>
              </a:schemeClr>
            </a:solidFill>
          </a:ln>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kumimoji="1" lang="en-US" altLang="ja-JP" b="1" dirty="0" smtClean="0">
                <a:ln w="50800"/>
                <a:solidFill>
                  <a:schemeClr val="bg1">
                    <a:shade val="50000"/>
                  </a:schemeClr>
                </a:solidFill>
              </a:rPr>
              <a:t>Flexible linker</a:t>
            </a:r>
            <a:endParaRPr kumimoji="1" lang="ja-JP" altLang="en-US" b="1" dirty="0">
              <a:ln w="50800"/>
              <a:solidFill>
                <a:schemeClr val="bg1">
                  <a:shade val="50000"/>
                </a:schemeClr>
              </a:solidFill>
            </a:endParaRPr>
          </a:p>
        </p:txBody>
      </p:sp>
    </p:spTree>
    <p:extLst>
      <p:ext uri="{BB962C8B-B14F-4D97-AF65-F5344CB8AC3E}">
        <p14:creationId xmlns:p14="http://schemas.microsoft.com/office/powerpoint/2010/main" val="102706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900533" y="1340768"/>
            <a:ext cx="3967021" cy="486262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ysClr val="windowText" lastClr="000000"/>
              </a:solidFill>
            </a:endParaRPr>
          </a:p>
        </p:txBody>
      </p:sp>
      <p:graphicFrame>
        <p:nvGraphicFramePr>
          <p:cNvPr id="3" name="オブジェクト 2"/>
          <p:cNvGraphicFramePr>
            <a:graphicFrameLocks/>
          </p:cNvGraphicFramePr>
          <p:nvPr>
            <p:extLst>
              <p:ext uri="{D42A27DB-BD31-4B8C-83A1-F6EECF244321}">
                <p14:modId xmlns:p14="http://schemas.microsoft.com/office/powerpoint/2010/main" val="365951891"/>
              </p:ext>
            </p:extLst>
          </p:nvPr>
        </p:nvGraphicFramePr>
        <p:xfrm>
          <a:off x="5249069" y="1493328"/>
          <a:ext cx="3012324" cy="1046910"/>
        </p:xfrm>
        <a:graphic>
          <a:graphicData uri="http://schemas.openxmlformats.org/presentationml/2006/ole">
            <mc:AlternateContent xmlns:mc="http://schemas.openxmlformats.org/markup-compatibility/2006">
              <mc:Choice xmlns:v="urn:schemas-microsoft-com:vml" Requires="v">
                <p:oleObj spid="_x0000_s68622" name="CS ChemDraw Drawing" r:id="rId3" imgW="3765405" imgH="1308638" progId="ChemDraw.Document.6.0">
                  <p:embed/>
                </p:oleObj>
              </mc:Choice>
              <mc:Fallback>
                <p:oleObj name="CS ChemDraw Drawing" r:id="rId3" imgW="3765405" imgH="1308638" progId="ChemDraw.Document.6.0">
                  <p:embed/>
                  <p:pic>
                    <p:nvPicPr>
                      <p:cNvPr id="0" name=""/>
                      <p:cNvPicPr/>
                      <p:nvPr/>
                    </p:nvPicPr>
                    <p:blipFill>
                      <a:blip r:embed="rId4"/>
                      <a:stretch>
                        <a:fillRect/>
                      </a:stretch>
                    </p:blipFill>
                    <p:spPr>
                      <a:xfrm>
                        <a:off x="5249069" y="1493328"/>
                        <a:ext cx="3012324" cy="1046910"/>
                      </a:xfrm>
                      <a:prstGeom prst="rect">
                        <a:avLst/>
                      </a:prstGeom>
                    </p:spPr>
                  </p:pic>
                </p:oleObj>
              </mc:Fallback>
            </mc:AlternateContent>
          </a:graphicData>
        </a:graphic>
      </p:graphicFrame>
      <p:pic>
        <p:nvPicPr>
          <p:cNvPr id="4" name="Picture 28"/>
          <p:cNvPicPr>
            <a:picLocks noChangeArrowheads="1"/>
          </p:cNvPicPr>
          <p:nvPr/>
        </p:nvPicPr>
        <p:blipFill rotWithShape="1">
          <a:blip r:embed="rId5" cstate="print">
            <a:extLst>
              <a:ext uri="{28A0092B-C50C-407E-A947-70E740481C1C}">
                <a14:useLocalDpi xmlns:a14="http://schemas.microsoft.com/office/drawing/2010/main" val="0"/>
              </a:ext>
            </a:extLst>
          </a:blip>
          <a:srcRect t="-2970" b="532"/>
          <a:stretch/>
        </p:blipFill>
        <p:spPr bwMode="auto">
          <a:xfrm>
            <a:off x="5172091" y="2587470"/>
            <a:ext cx="3131140" cy="2452551"/>
          </a:xfrm>
          <a:prstGeom prst="rect">
            <a:avLst/>
          </a:prstGeom>
          <a:solidFill>
            <a:schemeClr val="tx1"/>
          </a:solidFill>
          <a:ln>
            <a:noFill/>
          </a:ln>
          <a:extLst/>
        </p:spPr>
      </p:pic>
      <p:sp>
        <p:nvSpPr>
          <p:cNvPr id="5" name="正方形/長方形 4"/>
          <p:cNvSpPr/>
          <p:nvPr/>
        </p:nvSpPr>
        <p:spPr>
          <a:xfrm>
            <a:off x="5080000" y="5370426"/>
            <a:ext cx="3623733" cy="461665"/>
          </a:xfrm>
          <a:prstGeom prst="rect">
            <a:avLst/>
          </a:prstGeom>
          <a:solidFill>
            <a:schemeClr val="tx1"/>
          </a:solidFill>
        </p:spPr>
        <p:txBody>
          <a:bodyPr wrap="square">
            <a:spAutoFit/>
          </a:bodyPr>
          <a:lstStyle/>
          <a:p>
            <a:r>
              <a:rPr lang="en-US" altLang="ja-JP" sz="1200" dirty="0">
                <a:solidFill>
                  <a:sysClr val="windowText" lastClr="000000"/>
                </a:solidFill>
                <a:latin typeface="Arial" panose="020B0604020202020204" pitchFamily="34" charset="0"/>
                <a:cs typeface="Arial" panose="020B0604020202020204" pitchFamily="34" charset="0"/>
              </a:rPr>
              <a:t>Schanze, K. S</a:t>
            </a:r>
            <a:r>
              <a:rPr lang="en-US" altLang="ja-JP" sz="1200" dirty="0" smtClean="0">
                <a:solidFill>
                  <a:sysClr val="windowText" lastClr="000000"/>
                </a:solidFill>
                <a:latin typeface="Arial" panose="020B0604020202020204" pitchFamily="34" charset="0"/>
                <a:cs typeface="Arial" panose="020B0604020202020204" pitchFamily="34" charset="0"/>
              </a:rPr>
              <a:t>.</a:t>
            </a:r>
            <a:r>
              <a:rPr lang="ja-JP" altLang="en-US" sz="1200" dirty="0">
                <a:solidFill>
                  <a:sysClr val="windowText" lastClr="000000"/>
                </a:solidFill>
                <a:latin typeface="Arial" panose="020B0604020202020204" pitchFamily="34" charset="0"/>
                <a:cs typeface="Arial" panose="020B0604020202020204" pitchFamily="34" charset="0"/>
              </a:rPr>
              <a:t> </a:t>
            </a:r>
            <a:r>
              <a:rPr lang="en-US" altLang="ja-JP" sz="1200" dirty="0" smtClean="0">
                <a:solidFill>
                  <a:sysClr val="windowText" lastClr="000000"/>
                </a:solidFill>
                <a:latin typeface="Arial" panose="020B0604020202020204" pitchFamily="34" charset="0"/>
                <a:cs typeface="Arial" panose="020B0604020202020204" pitchFamily="34" charset="0"/>
              </a:rPr>
              <a:t>et al.  </a:t>
            </a:r>
          </a:p>
          <a:p>
            <a:r>
              <a:rPr lang="en-US" altLang="ja-JP" sz="1200" i="1" dirty="0" smtClean="0">
                <a:solidFill>
                  <a:sysClr val="windowText" lastClr="000000"/>
                </a:solidFill>
                <a:latin typeface="Arial" panose="020B0604020202020204" pitchFamily="34" charset="0"/>
                <a:cs typeface="Arial" panose="020B0604020202020204" pitchFamily="34" charset="0"/>
              </a:rPr>
              <a:t>J</a:t>
            </a:r>
            <a:r>
              <a:rPr lang="en-US" altLang="ja-JP" sz="1200" i="1" dirty="0">
                <a:solidFill>
                  <a:sysClr val="windowText" lastClr="000000"/>
                </a:solidFill>
                <a:latin typeface="Arial" panose="020B0604020202020204" pitchFamily="34" charset="0"/>
                <a:cs typeface="Arial" panose="020B0604020202020204" pitchFamily="34" charset="0"/>
              </a:rPr>
              <a:t>. Phys. </a:t>
            </a:r>
            <a:r>
              <a:rPr lang="en-US" altLang="ja-JP" sz="1200" i="1" dirty="0" smtClean="0">
                <a:solidFill>
                  <a:sysClr val="windowText" lastClr="000000"/>
                </a:solidFill>
                <a:latin typeface="Arial" panose="020B0604020202020204" pitchFamily="34" charset="0"/>
                <a:cs typeface="Arial" panose="020B0604020202020204" pitchFamily="34" charset="0"/>
              </a:rPr>
              <a:t>Chem.</a:t>
            </a:r>
            <a:r>
              <a:rPr lang="ja-JP" altLang="en-US" sz="1200" i="1" dirty="0" smtClean="0">
                <a:solidFill>
                  <a:sysClr val="windowText" lastClr="000000"/>
                </a:solidFill>
                <a:latin typeface="Arial" panose="020B0604020202020204" pitchFamily="34" charset="0"/>
                <a:cs typeface="Arial" panose="020B0604020202020204" pitchFamily="34" charset="0"/>
              </a:rPr>
              <a:t> </a:t>
            </a:r>
            <a:r>
              <a:rPr lang="en-US" altLang="ja-JP" sz="1200" i="1" dirty="0" smtClean="0">
                <a:solidFill>
                  <a:sysClr val="windowText" lastClr="000000"/>
                </a:solidFill>
                <a:latin typeface="Arial" panose="020B0604020202020204" pitchFamily="34" charset="0"/>
                <a:cs typeface="Arial" panose="020B0604020202020204" pitchFamily="34" charset="0"/>
              </a:rPr>
              <a:t>Lett</a:t>
            </a:r>
            <a:r>
              <a:rPr lang="en-US" altLang="ja-JP" sz="1200" i="1" dirty="0">
                <a:solidFill>
                  <a:sysClr val="windowText" lastClr="000000"/>
                </a:solidFill>
                <a:latin typeface="Arial" panose="020B0604020202020204" pitchFamily="34" charset="0"/>
                <a:cs typeface="Arial" panose="020B0604020202020204" pitchFamily="34" charset="0"/>
              </a:rPr>
              <a:t>.</a:t>
            </a:r>
            <a:r>
              <a:rPr lang="en-US" altLang="ja-JP" sz="1200" dirty="0">
                <a:solidFill>
                  <a:sysClr val="windowText" lastClr="000000"/>
                </a:solidFill>
                <a:latin typeface="Arial" panose="020B0604020202020204" pitchFamily="34" charset="0"/>
                <a:cs typeface="Arial" panose="020B0604020202020204" pitchFamily="34" charset="0"/>
              </a:rPr>
              <a:t> </a:t>
            </a:r>
            <a:r>
              <a:rPr lang="en-US" altLang="ja-JP" sz="1200" b="1" dirty="0" smtClean="0">
                <a:solidFill>
                  <a:sysClr val="windowText" lastClr="000000"/>
                </a:solidFill>
                <a:latin typeface="Arial" panose="020B0604020202020204" pitchFamily="34" charset="0"/>
                <a:cs typeface="Arial" panose="020B0604020202020204" pitchFamily="34" charset="0"/>
              </a:rPr>
              <a:t>2013</a:t>
            </a:r>
            <a:r>
              <a:rPr lang="en-US" altLang="ja-JP" sz="1200" dirty="0">
                <a:solidFill>
                  <a:sysClr val="windowText" lastClr="000000"/>
                </a:solidFill>
                <a:latin typeface="Arial" panose="020B0604020202020204" pitchFamily="34" charset="0"/>
                <a:cs typeface="Arial" panose="020B0604020202020204" pitchFamily="34" charset="0"/>
              </a:rPr>
              <a:t>, </a:t>
            </a:r>
            <a:r>
              <a:rPr lang="en-US" altLang="ja-JP" sz="1200" i="1" dirty="0">
                <a:solidFill>
                  <a:sysClr val="windowText" lastClr="000000"/>
                </a:solidFill>
                <a:latin typeface="Arial" panose="020B0604020202020204" pitchFamily="34" charset="0"/>
                <a:cs typeface="Arial" panose="020B0604020202020204" pitchFamily="34" charset="0"/>
              </a:rPr>
              <a:t>4</a:t>
            </a:r>
            <a:r>
              <a:rPr lang="en-US" altLang="ja-JP" sz="1200" dirty="0">
                <a:solidFill>
                  <a:sysClr val="windowText" lastClr="000000"/>
                </a:solidFill>
                <a:latin typeface="Arial" panose="020B0604020202020204" pitchFamily="34" charset="0"/>
                <a:cs typeface="Arial" panose="020B0604020202020204" pitchFamily="34" charset="0"/>
              </a:rPr>
              <a:t>, </a:t>
            </a:r>
            <a:r>
              <a:rPr lang="en-US" altLang="ja-JP" sz="1200" dirty="0" smtClean="0">
                <a:solidFill>
                  <a:sysClr val="windowText" lastClr="000000"/>
                </a:solidFill>
                <a:latin typeface="Arial" panose="020B0604020202020204" pitchFamily="34" charset="0"/>
                <a:cs typeface="Arial" panose="020B0604020202020204" pitchFamily="34" charset="0"/>
              </a:rPr>
              <a:t>1410</a:t>
            </a:r>
            <a:r>
              <a:rPr lang="en-US" altLang="ja-JP" sz="1200" dirty="0">
                <a:solidFill>
                  <a:sysClr val="windowText" lastClr="000000"/>
                </a:solidFill>
                <a:latin typeface="Arial" panose="020B0604020202020204" pitchFamily="34" charset="0"/>
                <a:cs typeface="Arial" panose="020B0604020202020204" pitchFamily="34" charset="0"/>
              </a:rPr>
              <a:t>-</a:t>
            </a:r>
            <a:r>
              <a:rPr lang="en-US" altLang="ja-JP" sz="1200" dirty="0" smtClean="0">
                <a:solidFill>
                  <a:sysClr val="windowText" lastClr="000000"/>
                </a:solidFill>
                <a:latin typeface="Arial" panose="020B0604020202020204" pitchFamily="34" charset="0"/>
                <a:cs typeface="Arial" panose="020B0604020202020204" pitchFamily="34" charset="0"/>
              </a:rPr>
              <a:t>1414</a:t>
            </a:r>
            <a:r>
              <a:rPr lang="en-US" altLang="ja-JP" sz="1200" dirty="0">
                <a:solidFill>
                  <a:sysClr val="windowText" lastClr="000000"/>
                </a:solidFill>
                <a:latin typeface="Arial" panose="020B0604020202020204" pitchFamily="34" charset="0"/>
                <a:cs typeface="Arial" panose="020B0604020202020204" pitchFamily="34" charset="0"/>
              </a:rPr>
              <a:t>.</a:t>
            </a:r>
            <a:endParaRPr lang="ja-JP" altLang="en-US" sz="1200" dirty="0">
              <a:solidFill>
                <a:sysClr val="windowText" lastClr="000000"/>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7107964" y="2996952"/>
            <a:ext cx="1186738" cy="461665"/>
          </a:xfrm>
          <a:prstGeom prst="rect">
            <a:avLst/>
          </a:prstGeom>
          <a:solidFill>
            <a:schemeClr val="tx1"/>
          </a:solidFill>
        </p:spPr>
        <p:txBody>
          <a:bodyPr wrap="square" rtlCol="0">
            <a:spAutoFit/>
          </a:bodyPr>
          <a:lstStyle/>
          <a:p>
            <a:pPr algn="ctr"/>
            <a:r>
              <a:rPr lang="en-US" altLang="ja-JP" sz="1200" b="1" dirty="0" smtClean="0">
                <a:solidFill>
                  <a:sysClr val="windowText" lastClr="000000"/>
                </a:solidFill>
                <a:latin typeface="Arial" panose="020B0604020202020204" pitchFamily="34" charset="0"/>
                <a:cs typeface="Arial" panose="020B0604020202020204" pitchFamily="34" charset="0"/>
              </a:rPr>
              <a:t>Aggregated</a:t>
            </a:r>
          </a:p>
          <a:p>
            <a:pPr algn="ctr"/>
            <a:endParaRPr kumimoji="1" lang="ja-JP" altLang="en-US" sz="1200" b="1" dirty="0">
              <a:solidFill>
                <a:sysClr val="windowText" lastClr="000000"/>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7041402" y="3630424"/>
            <a:ext cx="1413908" cy="253916"/>
          </a:xfrm>
          <a:prstGeom prst="rect">
            <a:avLst/>
          </a:prstGeom>
          <a:solidFill>
            <a:schemeClr val="tx1"/>
          </a:solidFill>
        </p:spPr>
        <p:txBody>
          <a:bodyPr wrap="square" rtlCol="0">
            <a:spAutoFit/>
          </a:bodyPr>
          <a:lstStyle/>
          <a:p>
            <a:pPr algn="ctr"/>
            <a:r>
              <a:rPr lang="en-US" altLang="ja-JP" sz="1050" b="1" dirty="0" smtClean="0">
                <a:solidFill>
                  <a:sysClr val="windowText" lastClr="000000"/>
                </a:solidFill>
                <a:latin typeface="Arial" panose="020B0604020202020204" pitchFamily="34" charset="0"/>
                <a:cs typeface="Arial" panose="020B0604020202020204" pitchFamily="34" charset="0"/>
              </a:rPr>
              <a:t>Non aggregated</a:t>
            </a:r>
            <a:endParaRPr kumimoji="1" lang="ja-JP" altLang="en-US" sz="1050" b="1" dirty="0">
              <a:solidFill>
                <a:sysClr val="windowText" lastClr="000000"/>
              </a:solidFill>
              <a:latin typeface="Arial" panose="020B0604020202020204" pitchFamily="34" charset="0"/>
              <a:cs typeface="Arial" panose="020B0604020202020204" pitchFamily="34" charset="0"/>
            </a:endParaRPr>
          </a:p>
        </p:txBody>
      </p:sp>
      <p:cxnSp>
        <p:nvCxnSpPr>
          <p:cNvPr id="8" name="直線コネクタ 7"/>
          <p:cNvCxnSpPr/>
          <p:nvPr/>
        </p:nvCxnSpPr>
        <p:spPr>
          <a:xfrm flipH="1">
            <a:off x="6806664" y="3292444"/>
            <a:ext cx="602599" cy="640936"/>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7" idx="2"/>
          </p:cNvCxnSpPr>
          <p:nvPr/>
        </p:nvCxnSpPr>
        <p:spPr>
          <a:xfrm flipH="1">
            <a:off x="6996630" y="3884340"/>
            <a:ext cx="751726" cy="408756"/>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0" name="オブジェクト 9"/>
          <p:cNvGraphicFramePr>
            <a:graphicFrameLocks/>
          </p:cNvGraphicFramePr>
          <p:nvPr>
            <p:extLst>
              <p:ext uri="{D42A27DB-BD31-4B8C-83A1-F6EECF244321}">
                <p14:modId xmlns:p14="http://schemas.microsoft.com/office/powerpoint/2010/main" val="2501545466"/>
              </p:ext>
            </p:extLst>
          </p:nvPr>
        </p:nvGraphicFramePr>
        <p:xfrm>
          <a:off x="323528" y="1112390"/>
          <a:ext cx="4352940" cy="3552660"/>
        </p:xfrm>
        <a:graphic>
          <a:graphicData uri="http://schemas.openxmlformats.org/presentationml/2006/ole">
            <mc:AlternateContent xmlns:mc="http://schemas.openxmlformats.org/markup-compatibility/2006">
              <mc:Choice xmlns:v="urn:schemas-microsoft-com:vml" Requires="v">
                <p:oleObj spid="_x0000_s68623" name="KGPlot" r:id="rId6" imgW="5803920" imgH="4736880" progId="KGraph_Plot">
                  <p:embed/>
                </p:oleObj>
              </mc:Choice>
              <mc:Fallback>
                <p:oleObj name="KGPlot" r:id="rId6" imgW="5803920" imgH="4736880"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112390"/>
                        <a:ext cx="4352940" cy="3552660"/>
                      </a:xfrm>
                      <a:prstGeom prst="rect">
                        <a:avLst/>
                      </a:prstGeom>
                      <a:solidFill>
                        <a:schemeClr val="tx1"/>
                      </a:solidFill>
                      <a:ln>
                        <a:noFill/>
                      </a:ln>
                      <a:extLst/>
                    </p:spPr>
                  </p:pic>
                </p:oleObj>
              </mc:Fallback>
            </mc:AlternateContent>
          </a:graphicData>
        </a:graphic>
      </p:graphicFrame>
      <p:sp>
        <p:nvSpPr>
          <p:cNvPr id="11" name="テキスト ボックス 10"/>
          <p:cNvSpPr txBox="1"/>
          <p:nvPr/>
        </p:nvSpPr>
        <p:spPr>
          <a:xfrm>
            <a:off x="16355" y="4735209"/>
            <a:ext cx="4799455" cy="307777"/>
          </a:xfrm>
          <a:prstGeom prst="rect">
            <a:avLst/>
          </a:prstGeom>
          <a:noFill/>
        </p:spPr>
        <p:txBody>
          <a:bodyPr wrap="none" rtlCol="0">
            <a:spAutoFit/>
          </a:bodyPr>
          <a:lstStyle/>
          <a:p>
            <a:r>
              <a:rPr kumimoji="1" lang="en-US" altLang="ja-JP" sz="1400" b="1" i="1" dirty="0" smtClean="0">
                <a:latin typeface="Arial" panose="020B0604020202020204" pitchFamily="34" charset="0"/>
                <a:cs typeface="Arial" panose="020B0604020202020204" pitchFamily="34" charset="0"/>
              </a:rPr>
              <a:t>Figure 5</a:t>
            </a:r>
            <a:r>
              <a:rPr kumimoji="1" lang="en-US" altLang="ja-JP" sz="1400" dirty="0" smtClean="0">
                <a:latin typeface="Arial" panose="020B0604020202020204" pitchFamily="34" charset="0"/>
                <a:cs typeface="Arial" panose="020B0604020202020204" pitchFamily="34" charset="0"/>
              </a:rPr>
              <a:t>. UV-</a:t>
            </a:r>
            <a:r>
              <a:rPr kumimoji="1" lang="en-US" altLang="ja-JP" sz="1400" dirty="0" err="1" smtClean="0">
                <a:latin typeface="Arial" panose="020B0604020202020204" pitchFamily="34" charset="0"/>
                <a:cs typeface="Arial" panose="020B0604020202020204" pitchFamily="34" charset="0"/>
              </a:rPr>
              <a:t>vis</a:t>
            </a:r>
            <a:r>
              <a:rPr kumimoji="1" lang="en-US" altLang="ja-JP" sz="1400" dirty="0" smtClean="0">
                <a:latin typeface="Arial" panose="020B0604020202020204" pitchFamily="34" charset="0"/>
                <a:cs typeface="Arial" panose="020B0604020202020204" pitchFamily="34" charset="0"/>
              </a:rPr>
              <a:t> spectra </a:t>
            </a:r>
            <a:r>
              <a:rPr lang="en-US" altLang="ja-JP" sz="1400" dirty="0" smtClean="0">
                <a:latin typeface="Arial" panose="020B0604020202020204" pitchFamily="34" charset="0"/>
                <a:cs typeface="Arial" panose="020B0604020202020204" pitchFamily="34" charset="0"/>
              </a:rPr>
              <a:t>of </a:t>
            </a:r>
            <a:r>
              <a:rPr lang="en-US" altLang="ja-JP" sz="1400" b="1" dirty="0" smtClean="0">
                <a:latin typeface="Arial" panose="020B0604020202020204" pitchFamily="34" charset="0"/>
                <a:cs typeface="Arial" panose="020B0604020202020204" pitchFamily="34" charset="0"/>
              </a:rPr>
              <a:t>D1</a:t>
            </a:r>
            <a:r>
              <a:rPr lang="en-US" altLang="ja-JP" sz="1400" dirty="0" smtClean="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D2</a:t>
            </a:r>
            <a:r>
              <a:rPr lang="en-US" altLang="ja-JP" sz="1400" dirty="0" smtClean="0">
                <a:latin typeface="Arial" panose="020B0604020202020204" pitchFamily="34" charset="0"/>
                <a:cs typeface="Arial" panose="020B0604020202020204" pitchFamily="34" charset="0"/>
              </a:rPr>
              <a:t>, </a:t>
            </a:r>
            <a:r>
              <a:rPr lang="en-US" altLang="ja-JP" sz="1400" b="1" dirty="0" smtClean="0">
                <a:latin typeface="Arial" panose="020B0604020202020204" pitchFamily="34" charset="0"/>
                <a:cs typeface="Arial" panose="020B0604020202020204" pitchFamily="34" charset="0"/>
              </a:rPr>
              <a:t>D4</a:t>
            </a:r>
            <a:r>
              <a:rPr lang="en-US" altLang="ja-JP" sz="1400" dirty="0" smtClean="0">
                <a:latin typeface="Arial" panose="020B0604020202020204" pitchFamily="34" charset="0"/>
                <a:cs typeface="Arial" panose="020B0604020202020204" pitchFamily="34" charset="0"/>
              </a:rPr>
              <a:t>, and </a:t>
            </a:r>
            <a:r>
              <a:rPr lang="en-US" altLang="ja-JP" sz="1400" b="1" dirty="0" smtClean="0">
                <a:latin typeface="Arial" panose="020B0604020202020204" pitchFamily="34" charset="0"/>
                <a:cs typeface="Arial" panose="020B0604020202020204" pitchFamily="34" charset="0"/>
              </a:rPr>
              <a:t>D8</a:t>
            </a:r>
            <a:r>
              <a:rPr lang="en-US" altLang="ja-JP" sz="1400" dirty="0" smtClean="0">
                <a:latin typeface="Arial" panose="020B0604020202020204" pitchFamily="34" charset="0"/>
                <a:cs typeface="Arial" panose="020B0604020202020204" pitchFamily="34" charset="0"/>
              </a:rPr>
              <a:t> in CH</a:t>
            </a:r>
            <a:r>
              <a:rPr lang="en-US" altLang="ja-JP" sz="1400" baseline="-25000" dirty="0" smtClean="0">
                <a:latin typeface="Arial" panose="020B0604020202020204" pitchFamily="34" charset="0"/>
                <a:cs typeface="Arial" panose="020B0604020202020204" pitchFamily="34" charset="0"/>
              </a:rPr>
              <a:t>2</a:t>
            </a:r>
            <a:r>
              <a:rPr lang="en-US" altLang="ja-JP" sz="1400" dirty="0" smtClean="0">
                <a:latin typeface="Arial" panose="020B0604020202020204" pitchFamily="34" charset="0"/>
                <a:cs typeface="Arial" panose="020B0604020202020204" pitchFamily="34" charset="0"/>
              </a:rPr>
              <a:t>Cl</a:t>
            </a:r>
            <a:r>
              <a:rPr lang="en-US" altLang="ja-JP" sz="1400" baseline="-25000" dirty="0" smtClean="0">
                <a:latin typeface="Arial" panose="020B0604020202020204" pitchFamily="34" charset="0"/>
                <a:cs typeface="Arial" panose="020B0604020202020204" pitchFamily="34" charset="0"/>
              </a:rPr>
              <a:t>2</a:t>
            </a:r>
            <a:r>
              <a:rPr lang="en-US" altLang="ja-JP" sz="1400" dirty="0" smtClean="0">
                <a:latin typeface="Arial" panose="020B0604020202020204" pitchFamily="34" charset="0"/>
                <a:cs typeface="Arial" panose="020B0604020202020204" pitchFamily="34" charset="0"/>
              </a:rPr>
              <a:t>.</a:t>
            </a:r>
            <a:endParaRPr kumimoji="1" lang="ja-JP" altLang="en-US" sz="14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16934" y="1"/>
            <a:ext cx="9180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3200" b="1" dirty="0">
                <a:ln/>
                <a:solidFill>
                  <a:schemeClr val="accent3"/>
                </a:solidFill>
                <a:latin typeface="Arial" panose="020B0604020202020204" pitchFamily="34" charset="0"/>
                <a:cs typeface="Arial" panose="020B0604020202020204" pitchFamily="34" charset="0"/>
              </a:rPr>
              <a:t>UV-vis Spectra (in CH</a:t>
            </a:r>
            <a:r>
              <a:rPr lang="en-US" altLang="ja-JP" sz="3200" b="1" baseline="-25000" dirty="0">
                <a:ln/>
                <a:solidFill>
                  <a:schemeClr val="accent3"/>
                </a:solidFill>
                <a:latin typeface="Arial" panose="020B0604020202020204" pitchFamily="34" charset="0"/>
                <a:cs typeface="Arial" panose="020B0604020202020204" pitchFamily="34" charset="0"/>
              </a:rPr>
              <a:t>2</a:t>
            </a:r>
            <a:r>
              <a:rPr lang="en-US" altLang="ja-JP" sz="3200" b="1" dirty="0">
                <a:ln/>
                <a:solidFill>
                  <a:schemeClr val="accent3"/>
                </a:solidFill>
                <a:latin typeface="Arial" panose="020B0604020202020204" pitchFamily="34" charset="0"/>
                <a:cs typeface="Arial" panose="020B0604020202020204" pitchFamily="34" charset="0"/>
              </a:rPr>
              <a:t>Cl</a:t>
            </a:r>
            <a:r>
              <a:rPr lang="en-US" altLang="ja-JP" sz="3200" b="1" baseline="-25000" dirty="0">
                <a:ln/>
                <a:solidFill>
                  <a:schemeClr val="accent3"/>
                </a:solidFill>
                <a:latin typeface="Arial" panose="020B0604020202020204" pitchFamily="34" charset="0"/>
                <a:cs typeface="Arial" panose="020B0604020202020204" pitchFamily="34" charset="0"/>
              </a:rPr>
              <a:t>2</a:t>
            </a:r>
            <a:r>
              <a:rPr lang="en-US" altLang="ja-JP" sz="3200" b="1" dirty="0">
                <a:ln/>
                <a:solidFill>
                  <a:schemeClr val="accent3"/>
                </a:solidFill>
                <a:latin typeface="Arial" panose="020B0604020202020204" pitchFamily="34" charset="0"/>
                <a:cs typeface="Arial" panose="020B0604020202020204" pitchFamily="34" charset="0"/>
              </a:rPr>
              <a:t>)</a:t>
            </a:r>
            <a:endParaRPr lang="ja-JP" altLang="en-US" sz="3200" b="1" dirty="0">
              <a:ln/>
              <a:solidFill>
                <a:schemeClr val="accent3"/>
              </a:solidFill>
              <a:latin typeface="Arial" panose="020B0604020202020204" pitchFamily="34" charset="0"/>
              <a:cs typeface="Arial" panose="020B0604020202020204" pitchFamily="34" charset="0"/>
            </a:endParaRPr>
          </a:p>
        </p:txBody>
      </p:sp>
      <p:sp>
        <p:nvSpPr>
          <p:cNvPr id="13" name="正方形/長方形 12"/>
          <p:cNvSpPr/>
          <p:nvPr/>
        </p:nvSpPr>
        <p:spPr>
          <a:xfrm>
            <a:off x="5367865" y="2587470"/>
            <a:ext cx="288000" cy="2286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14" name="正方形/長方形 13"/>
          <p:cNvSpPr/>
          <p:nvPr/>
        </p:nvSpPr>
        <p:spPr>
          <a:xfrm>
            <a:off x="5825065" y="2765270"/>
            <a:ext cx="288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graphicFrame>
        <p:nvGraphicFramePr>
          <p:cNvPr id="15" name="表 14"/>
          <p:cNvGraphicFramePr>
            <a:graphicFrameLocks noGrp="1"/>
          </p:cNvGraphicFramePr>
          <p:nvPr>
            <p:extLst>
              <p:ext uri="{D42A27DB-BD31-4B8C-83A1-F6EECF244321}">
                <p14:modId xmlns:p14="http://schemas.microsoft.com/office/powerpoint/2010/main" val="1542798145"/>
              </p:ext>
            </p:extLst>
          </p:nvPr>
        </p:nvGraphicFramePr>
        <p:xfrm>
          <a:off x="245538" y="5254395"/>
          <a:ext cx="4191000" cy="1409401"/>
        </p:xfrm>
        <a:graphic>
          <a:graphicData uri="http://schemas.openxmlformats.org/drawingml/2006/table">
            <a:tbl>
              <a:tblPr firstRow="1" bandRow="1">
                <a:tableStyleId>{93296810-A885-4BE3-A3E7-6D5BEEA58F35}</a:tableStyleId>
              </a:tblPr>
              <a:tblGrid>
                <a:gridCol w="1508762"/>
                <a:gridCol w="2682238"/>
              </a:tblGrid>
              <a:tr h="312121">
                <a:tc>
                  <a:txBody>
                    <a:bodyPr/>
                    <a:lstStyle/>
                    <a:p>
                      <a:pPr algn="ct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c>
                  <a:txBody>
                    <a:bodyPr/>
                    <a:lstStyle/>
                    <a:p>
                      <a:pPr algn="ctr"/>
                      <a:r>
                        <a:rPr kumimoji="1" lang="en-US" altLang="ja-JP" sz="1200" b="1" i="1" dirty="0" smtClean="0">
                          <a:solidFill>
                            <a:sysClr val="windowText" lastClr="000000"/>
                          </a:solidFill>
                          <a:latin typeface="Symbol" panose="05050102010706020507" pitchFamily="18" charset="2"/>
                          <a:cs typeface="Arial" panose="020B0604020202020204" pitchFamily="34" charset="0"/>
                        </a:rPr>
                        <a:t>l</a:t>
                      </a:r>
                      <a:r>
                        <a:rPr kumimoji="1" lang="ja-JP" altLang="en-US" sz="1200" b="1" baseline="-25000" dirty="0" smtClean="0">
                          <a:solidFill>
                            <a:sysClr val="windowText" lastClr="000000"/>
                          </a:solidFill>
                          <a:latin typeface="Symbol" panose="05050102010706020507" pitchFamily="18" charset="2"/>
                          <a:cs typeface="Arial" panose="020B0604020202020204" pitchFamily="34" charset="0"/>
                        </a:rPr>
                        <a:t>　</a:t>
                      </a:r>
                      <a:r>
                        <a:rPr kumimoji="1" lang="en-US" altLang="ja-JP" sz="1200" b="1" baseline="-25000" dirty="0" smtClean="0">
                          <a:solidFill>
                            <a:sysClr val="windowText" lastClr="000000"/>
                          </a:solidFill>
                          <a:latin typeface="Arial" panose="020B0604020202020204" pitchFamily="34" charset="0"/>
                          <a:cs typeface="Arial" panose="020B0604020202020204" pitchFamily="34" charset="0"/>
                        </a:rPr>
                        <a:t>max</a:t>
                      </a:r>
                      <a:r>
                        <a:rPr kumimoji="1" lang="ja-JP" altLang="en-US" sz="1200" b="1" baseline="0" dirty="0" smtClean="0">
                          <a:solidFill>
                            <a:sysClr val="windowText" lastClr="000000"/>
                          </a:solidFill>
                          <a:latin typeface="Arial" panose="020B0604020202020204" pitchFamily="34" charset="0"/>
                          <a:cs typeface="Arial" panose="020B0604020202020204" pitchFamily="34" charset="0"/>
                        </a:rPr>
                        <a:t> </a:t>
                      </a:r>
                      <a:r>
                        <a:rPr kumimoji="1" lang="en-US" altLang="ja-JP" sz="1200" b="1" baseline="0" dirty="0" smtClean="0">
                          <a:solidFill>
                            <a:sysClr val="windowText" lastClr="000000"/>
                          </a:solidFill>
                          <a:latin typeface="Arial" panose="020B0604020202020204" pitchFamily="34" charset="0"/>
                          <a:cs typeface="Arial" panose="020B0604020202020204" pitchFamily="34" charset="0"/>
                        </a:rPr>
                        <a:t>/ nm</a:t>
                      </a:r>
                      <a:endParaRPr kumimoji="1" lang="ja-JP" altLang="en-US" sz="1200" b="1" baseline="-25000" dirty="0">
                        <a:solidFill>
                          <a:sysClr val="windowText" lastClr="000000"/>
                        </a:solidFill>
                        <a:latin typeface="Arial" panose="020B0604020202020204" pitchFamily="34" charset="0"/>
                        <a:cs typeface="Arial" panose="020B0604020202020204" pitchFamily="34" charset="0"/>
                      </a:endParaRPr>
                    </a:p>
                  </a:txBody>
                  <a:tcPr marL="68580" marR="68580"/>
                </a:tc>
              </a:tr>
              <a:tr h="270504">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D1</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407</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r>
              <a:tr h="270504">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D2</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396, 423</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r>
              <a:tr h="270504">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D4</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397, 426</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r>
              <a:tr h="270504">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D8</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c>
                  <a:txBody>
                    <a:bodyPr/>
                    <a:lstStyle/>
                    <a:p>
                      <a:pPr algn="ctr"/>
                      <a:r>
                        <a:rPr kumimoji="1" lang="en-US" altLang="ja-JP" sz="1200" b="1" dirty="0" smtClean="0">
                          <a:solidFill>
                            <a:sysClr val="windowText" lastClr="000000"/>
                          </a:solidFill>
                          <a:latin typeface="Arial" panose="020B0604020202020204" pitchFamily="34" charset="0"/>
                          <a:cs typeface="Arial" panose="020B0604020202020204" pitchFamily="34" charset="0"/>
                        </a:rPr>
                        <a:t>397, 427</a:t>
                      </a:r>
                      <a:endParaRPr kumimoji="1" lang="ja-JP" altLang="en-US" sz="1200" b="1" dirty="0">
                        <a:solidFill>
                          <a:sysClr val="windowText" lastClr="000000"/>
                        </a:solidFill>
                        <a:latin typeface="Arial" panose="020B0604020202020204" pitchFamily="34" charset="0"/>
                        <a:cs typeface="Arial" panose="020B0604020202020204" pitchFamily="34" charset="0"/>
                      </a:endParaRPr>
                    </a:p>
                  </a:txBody>
                  <a:tcPr marL="68580" marR="68580"/>
                </a:tc>
              </a:tr>
            </a:tbl>
          </a:graphicData>
        </a:graphic>
      </p:graphicFrame>
    </p:spTree>
    <p:extLst>
      <p:ext uri="{BB962C8B-B14F-4D97-AF65-F5344CB8AC3E}">
        <p14:creationId xmlns:p14="http://schemas.microsoft.com/office/powerpoint/2010/main" val="407212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5043148" y="1844829"/>
            <a:ext cx="3705316" cy="4082854"/>
          </a:xfrm>
          <a:prstGeom prst="roundRect">
            <a:avLst/>
          </a:prstGeom>
          <a:solidFill>
            <a:schemeClr val="tx1">
              <a:lumMod val="95000"/>
            </a:schemeClr>
          </a:solidFill>
          <a:ln>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891" name="Oval 3"/>
          <p:cNvSpPr>
            <a:spLocks noChangeAspect="1" noChangeArrowheads="1"/>
          </p:cNvSpPr>
          <p:nvPr/>
        </p:nvSpPr>
        <p:spPr bwMode="auto">
          <a:xfrm>
            <a:off x="5311114" y="2261936"/>
            <a:ext cx="3015087" cy="3062251"/>
          </a:xfrm>
          <a:prstGeom prst="ellipse">
            <a:avLst/>
          </a:prstGeom>
          <a:solidFill>
            <a:srgbClr val="FF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2" name="Rectangle 4"/>
          <p:cNvSpPr>
            <a:spLocks noChangeAspect="1" noChangeArrowheads="1"/>
          </p:cNvSpPr>
          <p:nvPr/>
        </p:nvSpPr>
        <p:spPr bwMode="auto">
          <a:xfrm>
            <a:off x="6738486" y="2502888"/>
            <a:ext cx="169317" cy="10213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3" name="Rectangle 5"/>
          <p:cNvSpPr>
            <a:spLocks noChangeAspect="1" noChangeArrowheads="1"/>
          </p:cNvSpPr>
          <p:nvPr/>
        </p:nvSpPr>
        <p:spPr bwMode="auto">
          <a:xfrm rot="5400000">
            <a:off x="7542946" y="3387887"/>
            <a:ext cx="173121" cy="97561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4" name="Rectangle 6"/>
          <p:cNvSpPr>
            <a:spLocks noChangeAspect="1" noChangeArrowheads="1"/>
          </p:cNvSpPr>
          <p:nvPr/>
        </p:nvSpPr>
        <p:spPr bwMode="auto">
          <a:xfrm>
            <a:off x="6746345" y="4201780"/>
            <a:ext cx="161457" cy="95157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5" name="Oval 7"/>
          <p:cNvSpPr>
            <a:spLocks noChangeAspect="1" noChangeArrowheads="1"/>
          </p:cNvSpPr>
          <p:nvPr/>
        </p:nvSpPr>
        <p:spPr bwMode="auto">
          <a:xfrm>
            <a:off x="6493255" y="3513246"/>
            <a:ext cx="661810" cy="688535"/>
          </a:xfrm>
          <a:prstGeom prst="ellipse">
            <a:avLst/>
          </a:pr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6" name="Rectangle 8"/>
          <p:cNvSpPr>
            <a:spLocks noChangeAspect="1" noChangeArrowheads="1"/>
          </p:cNvSpPr>
          <p:nvPr/>
        </p:nvSpPr>
        <p:spPr bwMode="auto">
          <a:xfrm>
            <a:off x="6647189" y="2221593"/>
            <a:ext cx="387987" cy="360580"/>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7" name="Rectangle 9"/>
          <p:cNvSpPr>
            <a:spLocks noChangeAspect="1" noChangeArrowheads="1"/>
          </p:cNvSpPr>
          <p:nvPr/>
        </p:nvSpPr>
        <p:spPr bwMode="auto">
          <a:xfrm>
            <a:off x="5039159" y="2046572"/>
            <a:ext cx="3621877" cy="3621882"/>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ja-JP" altLang="en-US"/>
          </a:p>
        </p:txBody>
      </p:sp>
      <p:sp>
        <p:nvSpPr>
          <p:cNvPr id="37898" name="Rectangle 10"/>
          <p:cNvSpPr>
            <a:spLocks noChangeAspect="1" noChangeArrowheads="1"/>
          </p:cNvSpPr>
          <p:nvPr/>
        </p:nvSpPr>
        <p:spPr bwMode="auto">
          <a:xfrm>
            <a:off x="8117313" y="3694188"/>
            <a:ext cx="336407" cy="352912"/>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899" name="Rectangle 11"/>
          <p:cNvSpPr>
            <a:spLocks noChangeAspect="1" noChangeArrowheads="1"/>
          </p:cNvSpPr>
          <p:nvPr/>
        </p:nvSpPr>
        <p:spPr bwMode="auto">
          <a:xfrm>
            <a:off x="6647188" y="5153352"/>
            <a:ext cx="404124" cy="320681"/>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901" name="Rectangle 13"/>
          <p:cNvSpPr>
            <a:spLocks noChangeAspect="1" noChangeArrowheads="1"/>
          </p:cNvSpPr>
          <p:nvPr/>
        </p:nvSpPr>
        <p:spPr bwMode="auto">
          <a:xfrm rot="5400000">
            <a:off x="5914726" y="3362557"/>
            <a:ext cx="182608" cy="101846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900" name="Rectangle 12"/>
          <p:cNvSpPr>
            <a:spLocks noChangeAspect="1" noChangeArrowheads="1"/>
          </p:cNvSpPr>
          <p:nvPr/>
        </p:nvSpPr>
        <p:spPr bwMode="auto">
          <a:xfrm>
            <a:off x="5237569" y="3694188"/>
            <a:ext cx="324036" cy="377116"/>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263989236"/>
              </p:ext>
            </p:extLst>
          </p:nvPr>
        </p:nvGraphicFramePr>
        <p:xfrm>
          <a:off x="5204894" y="2270775"/>
          <a:ext cx="3270405" cy="3203258"/>
        </p:xfrm>
        <a:graphic>
          <a:graphicData uri="http://schemas.openxmlformats.org/presentationml/2006/ole">
            <mc:AlternateContent xmlns:mc="http://schemas.openxmlformats.org/markup-compatibility/2006">
              <mc:Choice xmlns:v="urn:schemas-microsoft-com:vml" Requires="v">
                <p:oleObj spid="_x0000_s1086" name="CS ChemDraw Drawing" r:id="rId3" imgW="8215553" imgH="8037090" progId="ChemDraw.Document.6.0">
                  <p:embed/>
                </p:oleObj>
              </mc:Choice>
              <mc:Fallback>
                <p:oleObj name="CS ChemDraw Drawing" r:id="rId3" imgW="8215553" imgH="8037090" progId="ChemDraw.Document.6.0">
                  <p:embed/>
                  <p:pic>
                    <p:nvPicPr>
                      <p:cNvPr id="0" name="Object 4"/>
                      <p:cNvPicPr>
                        <a:picLocks noChangeAspect="1" noChangeArrowheads="1"/>
                      </p:cNvPicPr>
                      <p:nvPr/>
                    </p:nvPicPr>
                    <p:blipFill>
                      <a:blip r:embed="rId4"/>
                      <a:srcRect/>
                      <a:stretch>
                        <a:fillRect/>
                      </a:stretch>
                    </p:blipFill>
                    <p:spPr bwMode="auto">
                      <a:xfrm>
                        <a:off x="5204894" y="2270775"/>
                        <a:ext cx="3270405" cy="3203258"/>
                      </a:xfrm>
                      <a:prstGeom prst="rect">
                        <a:avLst/>
                      </a:prstGeom>
                      <a:noFill/>
                      <a:ln>
                        <a:noFill/>
                      </a:ln>
                    </p:spPr>
                  </p:pic>
                </p:oleObj>
              </mc:Fallback>
            </mc:AlternateContent>
          </a:graphicData>
        </a:graphic>
      </p:graphicFrame>
      <p:sp>
        <p:nvSpPr>
          <p:cNvPr id="37904" name="Text Box 16"/>
          <p:cNvSpPr txBox="1">
            <a:spLocks noChangeArrowheads="1"/>
          </p:cNvSpPr>
          <p:nvPr/>
        </p:nvSpPr>
        <p:spPr bwMode="auto">
          <a:xfrm>
            <a:off x="395536" y="1967929"/>
            <a:ext cx="453650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lgn="l">
              <a:defRPr kumimoji="1" sz="2400">
                <a:solidFill>
                  <a:schemeClr val="tx1"/>
                </a:solidFill>
                <a:latin typeface="Times New Roman" pitchFamily="18" charset="0"/>
                <a:ea typeface="ＭＳ Ｐゴシック" pitchFamily="50" charset="-128"/>
              </a:defRPr>
            </a:lvl1pPr>
            <a:lvl2pPr marL="565150" algn="l">
              <a:defRPr kumimoji="1" sz="2400">
                <a:solidFill>
                  <a:schemeClr val="tx1"/>
                </a:solidFill>
                <a:latin typeface="Times New Roman" pitchFamily="18" charset="0"/>
                <a:ea typeface="ＭＳ Ｐゴシック" pitchFamily="50" charset="-128"/>
              </a:defRPr>
            </a:lvl2pPr>
            <a:lvl3pPr algn="l">
              <a:defRPr kumimoji="1" sz="2400">
                <a:solidFill>
                  <a:schemeClr val="tx1"/>
                </a:solidFill>
                <a:latin typeface="Times New Roman" pitchFamily="18" charset="0"/>
                <a:ea typeface="ＭＳ Ｐゴシック" pitchFamily="50" charset="-128"/>
              </a:defRPr>
            </a:lvl3pPr>
            <a:lvl4pPr algn="l">
              <a:defRPr kumimoji="1" sz="2400">
                <a:solidFill>
                  <a:schemeClr val="tx1"/>
                </a:solidFill>
                <a:latin typeface="Times New Roman" pitchFamily="18" charset="0"/>
                <a:ea typeface="ＭＳ Ｐゴシック" pitchFamily="50" charset="-128"/>
              </a:defRPr>
            </a:lvl4pPr>
            <a:lvl5pPr algn="l">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50000"/>
              </a:spcBef>
            </a:pP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1) A </a:t>
            </a:r>
            <a:r>
              <a:rPr lang="en-US" altLang="ja-JP"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dendrimer</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 has </a:t>
            </a: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rigid conjugated </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backbones </a:t>
            </a: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within the flexible dendritic structure</a:t>
            </a: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a:t>
            </a:r>
            <a:endPar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endParaRPr>
          </a:p>
          <a:p>
            <a:pPr>
              <a:spcBef>
                <a:spcPct val="50000"/>
              </a:spcBef>
            </a:pP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rPr>
              <a:t> 2) </a:t>
            </a:r>
            <a:r>
              <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The rigid backbone serves as a scaffold for the construction of a well-designed assembly as well as a mediator in both the electron and energy transfer </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processes</a:t>
            </a:r>
          </a:p>
          <a:p>
            <a:pPr>
              <a:spcBef>
                <a:spcPct val="50000"/>
              </a:spcBef>
            </a:pP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3) The rigid backbones are useful for the construction of well-organized </a:t>
            </a:r>
            <a:r>
              <a:rPr lang="en-US" altLang="ja-JP"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nano</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-scale assembly of </a:t>
            </a:r>
            <a:r>
              <a:rPr lang="en-US" altLang="ja-JP"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dendrimers</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cs typeface="Times New Roman" pitchFamily="18" charset="0"/>
              </a:rPr>
              <a:t>.</a:t>
            </a:r>
            <a:r>
              <a:rPr lang="en-US" altLang="ja-JP"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a:t>
            </a:r>
            <a:endParaRPr lang="en-US" altLang="ja-JP"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明朝" pitchFamily="17" charset="-128"/>
            </a:endParaRPr>
          </a:p>
        </p:txBody>
      </p:sp>
      <p:sp>
        <p:nvSpPr>
          <p:cNvPr id="19" name="Text Box 21"/>
          <p:cNvSpPr txBox="1">
            <a:spLocks noChangeArrowheads="1"/>
          </p:cNvSpPr>
          <p:nvPr/>
        </p:nvSpPr>
        <p:spPr bwMode="auto">
          <a:xfrm>
            <a:off x="169189" y="165531"/>
            <a:ext cx="8399732" cy="1077218"/>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pPr>
            <a:r>
              <a:rPr lang="en-US" altLang="ja-JP" sz="3200" b="1" dirty="0" smtClean="0">
                <a:ln/>
                <a:solidFill>
                  <a:schemeClr val="accent3"/>
                </a:solidFill>
                <a:latin typeface="Arial" pitchFamily="34" charset="0"/>
              </a:rPr>
              <a:t>Introduction of </a:t>
            </a:r>
            <a:r>
              <a:rPr lang="en-US" altLang="ja-JP" sz="3200" b="1" dirty="0" err="1" smtClean="0">
                <a:ln/>
                <a:solidFill>
                  <a:schemeClr val="accent3"/>
                </a:solidFill>
                <a:latin typeface="Arial" pitchFamily="34" charset="0"/>
              </a:rPr>
              <a:t>Dendrimers</a:t>
            </a:r>
            <a:r>
              <a:rPr lang="en-US" altLang="ja-JP" sz="3200" b="1" dirty="0" smtClean="0">
                <a:ln/>
                <a:solidFill>
                  <a:schemeClr val="accent3"/>
                </a:solidFill>
                <a:latin typeface="Arial" pitchFamily="34" charset="0"/>
              </a:rPr>
              <a:t> </a:t>
            </a:r>
            <a:r>
              <a:rPr lang="en-US" altLang="ja-JP" sz="3200" b="1" dirty="0">
                <a:ln/>
                <a:solidFill>
                  <a:schemeClr val="accent3"/>
                </a:solidFill>
                <a:latin typeface="Arial" pitchFamily="34" charset="0"/>
              </a:rPr>
              <a:t>with Rigid Backbones </a:t>
            </a:r>
          </a:p>
        </p:txBody>
      </p:sp>
    </p:spTree>
    <p:extLst>
      <p:ext uri="{BB962C8B-B14F-4D97-AF65-F5344CB8AC3E}">
        <p14:creationId xmlns:p14="http://schemas.microsoft.com/office/powerpoint/2010/main" val="2479119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932040" y="972326"/>
            <a:ext cx="3960439" cy="4706809"/>
          </a:xfrm>
          <a:prstGeom prst="rect">
            <a:avLst/>
          </a:prstGeom>
          <a:solidFill>
            <a:schemeClr val="tx1"/>
          </a:solidFill>
          <a:ln w="38100">
            <a:no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solidFill>
                <a:sysClr val="windowText" lastClr="000000"/>
              </a:solidFill>
            </a:endParaRPr>
          </a:p>
        </p:txBody>
      </p:sp>
      <p:graphicFrame>
        <p:nvGraphicFramePr>
          <p:cNvPr id="2" name="オブジェクト 1"/>
          <p:cNvGraphicFramePr>
            <a:graphicFrameLocks/>
          </p:cNvGraphicFramePr>
          <p:nvPr>
            <p:extLst>
              <p:ext uri="{D42A27DB-BD31-4B8C-83A1-F6EECF244321}">
                <p14:modId xmlns:p14="http://schemas.microsoft.com/office/powerpoint/2010/main" val="3170264912"/>
              </p:ext>
            </p:extLst>
          </p:nvPr>
        </p:nvGraphicFramePr>
        <p:xfrm>
          <a:off x="559460" y="1359090"/>
          <a:ext cx="4037528" cy="3315816"/>
        </p:xfrm>
        <a:graphic>
          <a:graphicData uri="http://schemas.openxmlformats.org/presentationml/2006/ole">
            <mc:AlternateContent xmlns:mc="http://schemas.openxmlformats.org/markup-compatibility/2006">
              <mc:Choice xmlns:v="urn:schemas-microsoft-com:vml" Requires="v">
                <p:oleObj spid="_x0000_s69646" name="KGPlot" r:id="rId3" imgW="5778360" imgH="4736880" progId="KGraph_Plot">
                  <p:embed/>
                </p:oleObj>
              </mc:Choice>
              <mc:Fallback>
                <p:oleObj name="KGPlot" r:id="rId3" imgW="5778360" imgH="4736880" progId="KGraph_Plot">
                  <p:embed/>
                  <p:pic>
                    <p:nvPicPr>
                      <p:cNvPr id="0" name=""/>
                      <p:cNvPicPr>
                        <a:picLocks noChangeAspect="1" noChangeArrowheads="1"/>
                      </p:cNvPicPr>
                      <p:nvPr/>
                    </p:nvPicPr>
                    <p:blipFill>
                      <a:blip r:embed="rId4"/>
                      <a:srcRect/>
                      <a:stretch>
                        <a:fillRect/>
                      </a:stretch>
                    </p:blipFill>
                    <p:spPr bwMode="auto">
                      <a:xfrm>
                        <a:off x="559460" y="1359090"/>
                        <a:ext cx="4037528" cy="3315816"/>
                      </a:xfrm>
                      <a:prstGeom prst="rect">
                        <a:avLst/>
                      </a:prstGeom>
                      <a:solidFill>
                        <a:schemeClr val="tx1"/>
                      </a:solidFill>
                      <a:ln>
                        <a:noFill/>
                      </a:ln>
                    </p:spPr>
                  </p:pic>
                </p:oleObj>
              </mc:Fallback>
            </mc:AlternateContent>
          </a:graphicData>
        </a:graphic>
      </p:graphicFrame>
      <p:graphicFrame>
        <p:nvGraphicFramePr>
          <p:cNvPr id="3" name="オブジェクト 2"/>
          <p:cNvGraphicFramePr>
            <a:graphicFrameLocks/>
          </p:cNvGraphicFramePr>
          <p:nvPr>
            <p:extLst>
              <p:ext uri="{D42A27DB-BD31-4B8C-83A1-F6EECF244321}">
                <p14:modId xmlns:p14="http://schemas.microsoft.com/office/powerpoint/2010/main" val="3908265282"/>
              </p:ext>
            </p:extLst>
          </p:nvPr>
        </p:nvGraphicFramePr>
        <p:xfrm>
          <a:off x="4932040" y="1689401"/>
          <a:ext cx="3467016" cy="2842128"/>
        </p:xfrm>
        <a:graphic>
          <a:graphicData uri="http://schemas.openxmlformats.org/presentationml/2006/ole">
            <mc:AlternateContent xmlns:mc="http://schemas.openxmlformats.org/markup-compatibility/2006">
              <mc:Choice xmlns:v="urn:schemas-microsoft-com:vml" Requires="v">
                <p:oleObj spid="_x0000_s69647" name="KGPlot" r:id="rId5" imgW="5778360" imgH="4736880" progId="KGraph_Plot">
                  <p:embed/>
                </p:oleObj>
              </mc:Choice>
              <mc:Fallback>
                <p:oleObj name="KGPlot" r:id="rId5" imgW="5778360" imgH="4736880" progId="KGraph_Plot">
                  <p:embed/>
                  <p:pic>
                    <p:nvPicPr>
                      <p:cNvPr id="0" name=""/>
                      <p:cNvPicPr/>
                      <p:nvPr/>
                    </p:nvPicPr>
                    <p:blipFill>
                      <a:blip r:embed="rId6"/>
                      <a:stretch>
                        <a:fillRect/>
                      </a:stretch>
                    </p:blipFill>
                    <p:spPr>
                      <a:xfrm>
                        <a:off x="4932040" y="1689401"/>
                        <a:ext cx="3467016" cy="2842128"/>
                      </a:xfrm>
                      <a:prstGeom prst="rect">
                        <a:avLst/>
                      </a:prstGeom>
                    </p:spPr>
                  </p:pic>
                </p:oleObj>
              </mc:Fallback>
            </mc:AlternateContent>
          </a:graphicData>
        </a:graphic>
      </p:graphicFrame>
      <p:sp>
        <p:nvSpPr>
          <p:cNvPr id="5" name="テキスト ボックス 4"/>
          <p:cNvSpPr txBox="1"/>
          <p:nvPr/>
        </p:nvSpPr>
        <p:spPr>
          <a:xfrm>
            <a:off x="5967230" y="1689395"/>
            <a:ext cx="432048" cy="307777"/>
          </a:xfrm>
          <a:prstGeom prst="rect">
            <a:avLst/>
          </a:prstGeom>
          <a:solidFill>
            <a:schemeClr val="tx1"/>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en-US" altLang="ja-JP" sz="1400" b="1" dirty="0" smtClean="0">
                <a:solidFill>
                  <a:schemeClr val="bg1"/>
                </a:solidFill>
                <a:latin typeface="Arial" panose="020B0604020202020204" pitchFamily="34" charset="0"/>
                <a:cs typeface="Arial" panose="020B0604020202020204" pitchFamily="34" charset="0"/>
              </a:rPr>
              <a:t>D1</a:t>
            </a:r>
            <a:endParaRPr kumimoji="1" lang="ja-JP" altLang="en-US" sz="1400" b="1" dirty="0" smtClean="0">
              <a:solidFill>
                <a:schemeClr val="bg1"/>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1691680" y="1648032"/>
            <a:ext cx="1336672" cy="307777"/>
          </a:xfrm>
          <a:prstGeom prst="rect">
            <a:avLst/>
          </a:prstGeom>
          <a:solidFill>
            <a:schemeClr val="tx1"/>
          </a:solidFill>
        </p:spPr>
        <p:txBody>
          <a:bodyPr wrap="square" rtlCol="0">
            <a:spAutoFit/>
          </a:bodyPr>
          <a:lstStyle/>
          <a:p>
            <a:pPr algn="ctr"/>
            <a:r>
              <a:rPr kumimoji="1" lang="en-US" altLang="ja-JP" sz="1400" b="1" dirty="0" smtClean="0">
                <a:solidFill>
                  <a:sysClr val="windowText" lastClr="000000"/>
                </a:solidFill>
                <a:latin typeface="Arial" panose="020B0604020202020204" pitchFamily="34" charset="0"/>
                <a:cs typeface="Arial" panose="020B0604020202020204" pitchFamily="34" charset="0"/>
              </a:rPr>
              <a:t>2.72×10</a:t>
            </a:r>
            <a:r>
              <a:rPr lang="en-US" altLang="ja-JP" sz="1400" b="1" baseline="30000" dirty="0" smtClean="0">
                <a:solidFill>
                  <a:sysClr val="windowText" lastClr="000000"/>
                </a:solidFill>
                <a:latin typeface="Arial" panose="020B0604020202020204" pitchFamily="34" charset="0"/>
                <a:cs typeface="Arial" panose="020B0604020202020204" pitchFamily="34" charset="0"/>
              </a:rPr>
              <a:t>6</a:t>
            </a:r>
            <a:r>
              <a:rPr lang="ja-JP" altLang="en-US" sz="1400" b="1" dirty="0" smtClean="0">
                <a:solidFill>
                  <a:sysClr val="windowText" lastClr="000000"/>
                </a:solidFill>
                <a:latin typeface="Arial" panose="020B0604020202020204" pitchFamily="34" charset="0"/>
                <a:cs typeface="Arial" panose="020B0604020202020204" pitchFamily="34" charset="0"/>
              </a:rPr>
              <a:t> </a:t>
            </a:r>
            <a:r>
              <a:rPr lang="en-US" altLang="ja-JP" sz="1400" b="1" dirty="0" smtClean="0">
                <a:solidFill>
                  <a:sysClr val="windowText" lastClr="000000"/>
                </a:solidFill>
                <a:latin typeface="Arial" panose="020B0604020202020204" pitchFamily="34" charset="0"/>
                <a:cs typeface="Arial" panose="020B0604020202020204" pitchFamily="34" charset="0"/>
              </a:rPr>
              <a:t>M</a:t>
            </a:r>
            <a:endParaRPr kumimoji="1" lang="ja-JP" altLang="en-US" sz="1400" b="1" dirty="0" smtClean="0">
              <a:solidFill>
                <a:sysClr val="windowText" lastClr="000000"/>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1691680" y="1938875"/>
            <a:ext cx="1336672" cy="307777"/>
          </a:xfrm>
          <a:prstGeom prst="rect">
            <a:avLst/>
          </a:prstGeom>
          <a:solidFill>
            <a:schemeClr val="tx1"/>
          </a:solidFill>
        </p:spPr>
        <p:txBody>
          <a:bodyPr wrap="square" rtlCol="0">
            <a:spAutoFit/>
          </a:bodyPr>
          <a:lstStyle/>
          <a:p>
            <a:pPr algn="ctr"/>
            <a:r>
              <a:rPr kumimoji="1" lang="en-US" altLang="ja-JP" sz="1400" b="1" dirty="0" smtClean="0">
                <a:solidFill>
                  <a:srgbClr val="008000"/>
                </a:solidFill>
                <a:latin typeface="Arial" panose="020B0604020202020204" pitchFamily="34" charset="0"/>
                <a:cs typeface="Arial" panose="020B0604020202020204" pitchFamily="34" charset="0"/>
              </a:rPr>
              <a:t>5.43×10</a:t>
            </a:r>
            <a:r>
              <a:rPr lang="en-US" altLang="ja-JP" sz="1400" b="1" baseline="30000" dirty="0" smtClean="0">
                <a:solidFill>
                  <a:srgbClr val="008000"/>
                </a:solidFill>
                <a:latin typeface="Arial" panose="020B0604020202020204" pitchFamily="34" charset="0"/>
                <a:cs typeface="Arial" panose="020B0604020202020204" pitchFamily="34" charset="0"/>
              </a:rPr>
              <a:t>7</a:t>
            </a:r>
            <a:r>
              <a:rPr lang="ja-JP" altLang="en-US" sz="1400" b="1" dirty="0" smtClean="0">
                <a:solidFill>
                  <a:srgbClr val="008000"/>
                </a:solidFill>
                <a:latin typeface="Arial" panose="020B0604020202020204" pitchFamily="34" charset="0"/>
                <a:cs typeface="Arial" panose="020B0604020202020204" pitchFamily="34" charset="0"/>
              </a:rPr>
              <a:t> </a:t>
            </a:r>
            <a:r>
              <a:rPr lang="en-US" altLang="ja-JP" sz="1400" b="1" dirty="0" smtClean="0">
                <a:solidFill>
                  <a:srgbClr val="008000"/>
                </a:solidFill>
                <a:latin typeface="Arial" panose="020B0604020202020204" pitchFamily="34" charset="0"/>
                <a:cs typeface="Arial" panose="020B0604020202020204" pitchFamily="34" charset="0"/>
              </a:rPr>
              <a:t>M</a:t>
            </a:r>
            <a:endParaRPr kumimoji="1" lang="ja-JP" altLang="en-US" sz="1400" b="1" dirty="0" smtClean="0">
              <a:solidFill>
                <a:srgbClr val="008000"/>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1691680" y="2229718"/>
            <a:ext cx="1336672" cy="307777"/>
          </a:xfrm>
          <a:prstGeom prst="rect">
            <a:avLst/>
          </a:prstGeom>
          <a:solidFill>
            <a:schemeClr val="tx1"/>
          </a:solidFill>
        </p:spPr>
        <p:txBody>
          <a:bodyPr wrap="square" rtlCol="0">
            <a:spAutoFit/>
          </a:bodyPr>
          <a:lstStyle/>
          <a:p>
            <a:pPr algn="ctr"/>
            <a:r>
              <a:rPr kumimoji="1" lang="en-US" altLang="ja-JP" sz="1400" b="1" dirty="0" smtClean="0">
                <a:solidFill>
                  <a:srgbClr val="00FF00"/>
                </a:solidFill>
                <a:latin typeface="Arial" panose="020B0604020202020204" pitchFamily="34" charset="0"/>
                <a:cs typeface="Arial" panose="020B0604020202020204" pitchFamily="34" charset="0"/>
              </a:rPr>
              <a:t>2.72×10</a:t>
            </a:r>
            <a:r>
              <a:rPr lang="en-US" altLang="ja-JP" sz="1400" b="1" baseline="30000" dirty="0" smtClean="0">
                <a:solidFill>
                  <a:srgbClr val="00FF00"/>
                </a:solidFill>
                <a:latin typeface="Arial" panose="020B0604020202020204" pitchFamily="34" charset="0"/>
                <a:cs typeface="Arial" panose="020B0604020202020204" pitchFamily="34" charset="0"/>
              </a:rPr>
              <a:t>7</a:t>
            </a:r>
            <a:r>
              <a:rPr lang="ja-JP" altLang="en-US" sz="1400" b="1" dirty="0" smtClean="0">
                <a:solidFill>
                  <a:srgbClr val="00FF00"/>
                </a:solidFill>
                <a:latin typeface="Arial" panose="020B0604020202020204" pitchFamily="34" charset="0"/>
                <a:cs typeface="Arial" panose="020B0604020202020204" pitchFamily="34" charset="0"/>
              </a:rPr>
              <a:t> </a:t>
            </a:r>
            <a:r>
              <a:rPr lang="en-US" altLang="ja-JP" sz="1400" b="1" dirty="0" smtClean="0">
                <a:solidFill>
                  <a:srgbClr val="00FF00"/>
                </a:solidFill>
                <a:latin typeface="Arial" panose="020B0604020202020204" pitchFamily="34" charset="0"/>
                <a:cs typeface="Arial" panose="020B0604020202020204" pitchFamily="34" charset="0"/>
              </a:rPr>
              <a:t>M</a:t>
            </a:r>
            <a:endParaRPr kumimoji="1" lang="ja-JP" altLang="en-US" sz="1400" b="1" dirty="0" smtClean="0">
              <a:solidFill>
                <a:srgbClr val="00FF00"/>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7488606" y="1865818"/>
            <a:ext cx="1331866" cy="307777"/>
          </a:xfrm>
          <a:prstGeom prst="rect">
            <a:avLst/>
          </a:prstGeom>
          <a:solidFill>
            <a:schemeClr val="tx1"/>
          </a:solidFill>
        </p:spPr>
        <p:txBody>
          <a:bodyPr wrap="square" rtlCol="0">
            <a:spAutoFit/>
          </a:bodyPr>
          <a:lstStyle/>
          <a:p>
            <a:pPr algn="ctr"/>
            <a:r>
              <a:rPr kumimoji="1" lang="en-US" altLang="ja-JP" sz="1400" b="1" dirty="0" smtClean="0">
                <a:solidFill>
                  <a:schemeClr val="bg1"/>
                </a:solidFill>
                <a:latin typeface="Arial" panose="020B0604020202020204" pitchFamily="34" charset="0"/>
                <a:cs typeface="Arial" panose="020B0604020202020204" pitchFamily="34" charset="0"/>
              </a:rPr>
              <a:t>5.36×10</a:t>
            </a:r>
            <a:r>
              <a:rPr lang="en-US" altLang="ja-JP" sz="1400" b="1" baseline="30000" dirty="0" smtClean="0">
                <a:solidFill>
                  <a:schemeClr val="bg1"/>
                </a:solidFill>
                <a:latin typeface="Arial" panose="020B0604020202020204" pitchFamily="34" charset="0"/>
                <a:cs typeface="Arial" panose="020B0604020202020204" pitchFamily="34" charset="0"/>
              </a:rPr>
              <a:t>6</a:t>
            </a:r>
            <a:r>
              <a:rPr lang="ja-JP" altLang="en-US" sz="1400" b="1" dirty="0" smtClean="0">
                <a:solidFill>
                  <a:schemeClr val="bg1"/>
                </a:solidFill>
                <a:latin typeface="Arial" panose="020B0604020202020204" pitchFamily="34" charset="0"/>
                <a:cs typeface="Arial" panose="020B0604020202020204" pitchFamily="34" charset="0"/>
              </a:rPr>
              <a:t> </a:t>
            </a:r>
            <a:r>
              <a:rPr lang="en-US" altLang="ja-JP" sz="1400" b="1" dirty="0" smtClean="0">
                <a:solidFill>
                  <a:schemeClr val="bg1"/>
                </a:solidFill>
                <a:latin typeface="Arial" panose="020B0604020202020204" pitchFamily="34" charset="0"/>
                <a:cs typeface="Arial" panose="020B0604020202020204" pitchFamily="34" charset="0"/>
              </a:rPr>
              <a:t>M</a:t>
            </a:r>
            <a:endParaRPr kumimoji="1" lang="ja-JP" altLang="en-US" sz="1400" b="1" dirty="0" smtClean="0">
              <a:solidFill>
                <a:schemeClr val="bg1"/>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7488606" y="2116739"/>
            <a:ext cx="1317236" cy="307777"/>
          </a:xfrm>
          <a:prstGeom prst="rect">
            <a:avLst/>
          </a:prstGeom>
          <a:solidFill>
            <a:schemeClr val="tx1"/>
          </a:solidFill>
        </p:spPr>
        <p:txBody>
          <a:bodyPr wrap="square" rtlCol="0">
            <a:spAutoFit/>
          </a:bodyPr>
          <a:lstStyle/>
          <a:p>
            <a:pPr algn="ctr"/>
            <a:r>
              <a:rPr lang="en-US" altLang="ja-JP" sz="1400" b="1" dirty="0" smtClean="0">
                <a:solidFill>
                  <a:srgbClr val="0000CC"/>
                </a:solidFill>
                <a:latin typeface="Arial" panose="020B0604020202020204" pitchFamily="34" charset="0"/>
                <a:cs typeface="Arial" panose="020B0604020202020204" pitchFamily="34" charset="0"/>
              </a:rPr>
              <a:t>1.07</a:t>
            </a:r>
            <a:r>
              <a:rPr kumimoji="1" lang="en-US" altLang="ja-JP" sz="1400" b="1" dirty="0" smtClean="0">
                <a:solidFill>
                  <a:srgbClr val="0000CC"/>
                </a:solidFill>
                <a:latin typeface="Arial" panose="020B0604020202020204" pitchFamily="34" charset="0"/>
                <a:cs typeface="Arial" panose="020B0604020202020204" pitchFamily="34" charset="0"/>
              </a:rPr>
              <a:t>×10</a:t>
            </a:r>
            <a:r>
              <a:rPr lang="en-US" altLang="ja-JP" sz="1400" b="1" baseline="30000" dirty="0" smtClean="0">
                <a:solidFill>
                  <a:srgbClr val="0000CC"/>
                </a:solidFill>
                <a:latin typeface="Arial" panose="020B0604020202020204" pitchFamily="34" charset="0"/>
                <a:cs typeface="Arial" panose="020B0604020202020204" pitchFamily="34" charset="0"/>
              </a:rPr>
              <a:t>6</a:t>
            </a:r>
            <a:r>
              <a:rPr lang="ja-JP" altLang="en-US" sz="1400" b="1" dirty="0" smtClean="0">
                <a:solidFill>
                  <a:srgbClr val="0000CC"/>
                </a:solidFill>
                <a:latin typeface="Arial" panose="020B0604020202020204" pitchFamily="34" charset="0"/>
                <a:cs typeface="Arial" panose="020B0604020202020204" pitchFamily="34" charset="0"/>
              </a:rPr>
              <a:t> </a:t>
            </a:r>
            <a:r>
              <a:rPr lang="en-US" altLang="ja-JP" sz="1400" b="1" dirty="0" smtClean="0">
                <a:solidFill>
                  <a:srgbClr val="0000CC"/>
                </a:solidFill>
                <a:latin typeface="Arial" panose="020B0604020202020204" pitchFamily="34" charset="0"/>
                <a:cs typeface="Arial" panose="020B0604020202020204" pitchFamily="34" charset="0"/>
              </a:rPr>
              <a:t>M</a:t>
            </a:r>
            <a:endParaRPr kumimoji="1" lang="ja-JP" altLang="en-US" sz="1400" b="1" dirty="0" smtClean="0">
              <a:solidFill>
                <a:srgbClr val="0000CC"/>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7552739" y="2367660"/>
            <a:ext cx="1195725" cy="307777"/>
          </a:xfrm>
          <a:prstGeom prst="rect">
            <a:avLst/>
          </a:prstGeom>
          <a:solidFill>
            <a:schemeClr val="tx1"/>
          </a:solidFill>
        </p:spPr>
        <p:txBody>
          <a:bodyPr wrap="square" rtlCol="0">
            <a:spAutoFit/>
          </a:bodyPr>
          <a:lstStyle/>
          <a:p>
            <a:pPr algn="ctr"/>
            <a:r>
              <a:rPr kumimoji="1" lang="en-US" altLang="ja-JP" sz="1400" b="1" dirty="0" smtClean="0">
                <a:solidFill>
                  <a:srgbClr val="3399FF"/>
                </a:solidFill>
                <a:latin typeface="Arial" panose="020B0604020202020204" pitchFamily="34" charset="0"/>
                <a:cs typeface="Arial" panose="020B0604020202020204" pitchFamily="34" charset="0"/>
              </a:rPr>
              <a:t>5.36×10</a:t>
            </a:r>
            <a:r>
              <a:rPr lang="en-US" altLang="ja-JP" sz="1400" b="1" baseline="30000" dirty="0" smtClean="0">
                <a:solidFill>
                  <a:srgbClr val="3399FF"/>
                </a:solidFill>
                <a:latin typeface="Arial" panose="020B0604020202020204" pitchFamily="34" charset="0"/>
                <a:cs typeface="Arial" panose="020B0604020202020204" pitchFamily="34" charset="0"/>
              </a:rPr>
              <a:t>7</a:t>
            </a:r>
            <a:r>
              <a:rPr lang="ja-JP" altLang="en-US" sz="1400" b="1" dirty="0" smtClean="0">
                <a:solidFill>
                  <a:srgbClr val="3399FF"/>
                </a:solidFill>
                <a:latin typeface="Arial" panose="020B0604020202020204" pitchFamily="34" charset="0"/>
                <a:cs typeface="Arial" panose="020B0604020202020204" pitchFamily="34" charset="0"/>
              </a:rPr>
              <a:t> </a:t>
            </a:r>
            <a:r>
              <a:rPr lang="en-US" altLang="ja-JP" sz="1400" b="1" dirty="0" smtClean="0">
                <a:solidFill>
                  <a:srgbClr val="3399FF"/>
                </a:solidFill>
                <a:latin typeface="Arial" panose="020B0604020202020204" pitchFamily="34" charset="0"/>
                <a:cs typeface="Arial" panose="020B0604020202020204" pitchFamily="34" charset="0"/>
              </a:rPr>
              <a:t>M</a:t>
            </a:r>
            <a:endParaRPr kumimoji="1" lang="ja-JP" altLang="en-US" sz="1400" b="1" dirty="0" smtClean="0">
              <a:solidFill>
                <a:srgbClr val="3399FF"/>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676639" y="4763669"/>
            <a:ext cx="3895362" cy="307777"/>
          </a:xfrm>
          <a:prstGeom prst="rect">
            <a:avLst/>
          </a:prstGeom>
          <a:solidFill>
            <a:schemeClr val="tx1"/>
          </a:solidFill>
        </p:spPr>
        <p:txBody>
          <a:bodyPr wrap="none" rtlCol="0">
            <a:spAutoFit/>
          </a:bodyPr>
          <a:lstStyle/>
          <a:p>
            <a:r>
              <a:rPr kumimoji="1" lang="en-US" altLang="ja-JP" sz="1400" b="1" i="1" dirty="0" smtClean="0">
                <a:solidFill>
                  <a:sysClr val="windowText" lastClr="000000"/>
                </a:solidFill>
                <a:latin typeface="Arial" panose="020B0604020202020204" pitchFamily="34" charset="0"/>
                <a:cs typeface="Arial" panose="020B0604020202020204" pitchFamily="34" charset="0"/>
              </a:rPr>
              <a:t>Figure 6</a:t>
            </a:r>
            <a:r>
              <a:rPr kumimoji="1" lang="en-US" altLang="ja-JP" sz="1400" dirty="0" smtClean="0">
                <a:solidFill>
                  <a:sysClr val="windowText" lastClr="000000"/>
                </a:solidFill>
                <a:latin typeface="Arial" panose="020B0604020202020204" pitchFamily="34" charset="0"/>
                <a:cs typeface="Arial" panose="020B0604020202020204" pitchFamily="34" charset="0"/>
              </a:rPr>
              <a:t>. UV-</a:t>
            </a:r>
            <a:r>
              <a:rPr kumimoji="1" lang="en-US" altLang="ja-JP" sz="1400" dirty="0" err="1" smtClean="0">
                <a:solidFill>
                  <a:sysClr val="windowText" lastClr="000000"/>
                </a:solidFill>
                <a:latin typeface="Arial" panose="020B0604020202020204" pitchFamily="34" charset="0"/>
                <a:cs typeface="Arial" panose="020B0604020202020204" pitchFamily="34" charset="0"/>
              </a:rPr>
              <a:t>vis</a:t>
            </a:r>
            <a:r>
              <a:rPr kumimoji="1" lang="en-US" altLang="ja-JP" sz="1400" dirty="0" smtClean="0">
                <a:solidFill>
                  <a:sysClr val="windowText" lastClr="000000"/>
                </a:solidFill>
                <a:latin typeface="Arial" panose="020B0604020202020204" pitchFamily="34" charset="0"/>
                <a:cs typeface="Arial" panose="020B0604020202020204" pitchFamily="34" charset="0"/>
              </a:rPr>
              <a:t> spectra </a:t>
            </a:r>
            <a:r>
              <a:rPr lang="en-US" altLang="ja-JP" sz="1400" dirty="0" smtClean="0">
                <a:solidFill>
                  <a:sysClr val="windowText" lastClr="000000"/>
                </a:solidFill>
                <a:latin typeface="Arial" panose="020B0604020202020204" pitchFamily="34" charset="0"/>
                <a:cs typeface="Arial" panose="020B0604020202020204" pitchFamily="34" charset="0"/>
              </a:rPr>
              <a:t>of </a:t>
            </a:r>
            <a:r>
              <a:rPr lang="en-US" altLang="ja-JP" sz="1400" b="1" dirty="0" smtClean="0">
                <a:solidFill>
                  <a:sysClr val="windowText" lastClr="000000"/>
                </a:solidFill>
                <a:latin typeface="Arial" panose="020B0604020202020204" pitchFamily="34" charset="0"/>
                <a:cs typeface="Arial" panose="020B0604020202020204" pitchFamily="34" charset="0"/>
              </a:rPr>
              <a:t>D2</a:t>
            </a:r>
            <a:r>
              <a:rPr lang="en-US" altLang="ja-JP" sz="1400" dirty="0" smtClean="0">
                <a:solidFill>
                  <a:sysClr val="windowText" lastClr="000000"/>
                </a:solidFill>
                <a:latin typeface="Arial" panose="020B0604020202020204" pitchFamily="34" charset="0"/>
                <a:cs typeface="Arial" panose="020B0604020202020204" pitchFamily="34" charset="0"/>
              </a:rPr>
              <a:t> in CHCl</a:t>
            </a:r>
            <a:r>
              <a:rPr lang="en-US" altLang="ja-JP" sz="1400" baseline="-25000" dirty="0" smtClean="0">
                <a:solidFill>
                  <a:sysClr val="windowText" lastClr="000000"/>
                </a:solidFill>
                <a:latin typeface="Arial" panose="020B0604020202020204" pitchFamily="34" charset="0"/>
                <a:cs typeface="Arial" panose="020B0604020202020204" pitchFamily="34" charset="0"/>
              </a:rPr>
              <a:t>2</a:t>
            </a:r>
            <a:r>
              <a:rPr lang="en-US" altLang="ja-JP" sz="1400" dirty="0" smtClean="0">
                <a:solidFill>
                  <a:sysClr val="windowText" lastClr="000000"/>
                </a:solidFill>
                <a:latin typeface="Arial" panose="020B0604020202020204" pitchFamily="34" charset="0"/>
                <a:cs typeface="Arial" panose="020B0604020202020204" pitchFamily="34" charset="0"/>
              </a:rPr>
              <a:t>CHCl</a:t>
            </a:r>
            <a:r>
              <a:rPr lang="en-US" altLang="ja-JP" sz="1400" baseline="-25000" dirty="0" smtClean="0">
                <a:solidFill>
                  <a:sysClr val="windowText" lastClr="000000"/>
                </a:solidFill>
                <a:latin typeface="Arial" panose="020B0604020202020204" pitchFamily="34" charset="0"/>
                <a:cs typeface="Arial" panose="020B0604020202020204" pitchFamily="34" charset="0"/>
              </a:rPr>
              <a:t>2</a:t>
            </a:r>
            <a:r>
              <a:rPr lang="en-US" altLang="ja-JP" sz="1400" dirty="0" smtClean="0">
                <a:solidFill>
                  <a:sysClr val="windowText" lastClr="000000"/>
                </a:solidFill>
                <a:latin typeface="Arial" panose="020B0604020202020204" pitchFamily="34" charset="0"/>
                <a:cs typeface="Arial" panose="020B0604020202020204" pitchFamily="34" charset="0"/>
              </a:rPr>
              <a:t>.</a:t>
            </a:r>
            <a:endParaRPr kumimoji="1" lang="ja-JP" altLang="en-US" sz="1400" dirty="0">
              <a:solidFill>
                <a:sysClr val="windowText" lastClr="000000"/>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4989815" y="5169203"/>
            <a:ext cx="3895362" cy="307777"/>
          </a:xfrm>
          <a:prstGeom prst="rect">
            <a:avLst/>
          </a:prstGeom>
          <a:solidFill>
            <a:schemeClr val="tx1"/>
          </a:solidFill>
        </p:spPr>
        <p:txBody>
          <a:bodyPr wrap="none" rtlCol="0">
            <a:spAutoFit/>
          </a:bodyPr>
          <a:lstStyle/>
          <a:p>
            <a:r>
              <a:rPr kumimoji="1" lang="en-US" altLang="ja-JP" sz="1400" b="1" i="1" dirty="0" smtClean="0">
                <a:solidFill>
                  <a:schemeClr val="bg1"/>
                </a:solidFill>
                <a:latin typeface="Arial" panose="020B0604020202020204" pitchFamily="34" charset="0"/>
                <a:cs typeface="Arial" panose="020B0604020202020204" pitchFamily="34" charset="0"/>
              </a:rPr>
              <a:t>Figure 7</a:t>
            </a:r>
            <a:r>
              <a:rPr kumimoji="1" lang="en-US" altLang="ja-JP" sz="1400" dirty="0" smtClean="0">
                <a:solidFill>
                  <a:schemeClr val="bg1"/>
                </a:solidFill>
                <a:latin typeface="Arial" panose="020B0604020202020204" pitchFamily="34" charset="0"/>
                <a:cs typeface="Arial" panose="020B0604020202020204" pitchFamily="34" charset="0"/>
              </a:rPr>
              <a:t>. UV-</a:t>
            </a:r>
            <a:r>
              <a:rPr kumimoji="1" lang="en-US" altLang="ja-JP" sz="1400" dirty="0" err="1" smtClean="0">
                <a:solidFill>
                  <a:schemeClr val="bg1"/>
                </a:solidFill>
                <a:latin typeface="Arial" panose="020B0604020202020204" pitchFamily="34" charset="0"/>
                <a:cs typeface="Arial" panose="020B0604020202020204" pitchFamily="34" charset="0"/>
              </a:rPr>
              <a:t>vis</a:t>
            </a:r>
            <a:r>
              <a:rPr kumimoji="1" lang="en-US" altLang="ja-JP" sz="1400" dirty="0" smtClean="0">
                <a:solidFill>
                  <a:schemeClr val="bg1"/>
                </a:solidFill>
                <a:latin typeface="Arial" panose="020B0604020202020204" pitchFamily="34" charset="0"/>
                <a:cs typeface="Arial" panose="020B0604020202020204" pitchFamily="34" charset="0"/>
              </a:rPr>
              <a:t> spectra </a:t>
            </a:r>
            <a:r>
              <a:rPr lang="en-US" altLang="ja-JP" sz="1400" dirty="0" smtClean="0">
                <a:solidFill>
                  <a:schemeClr val="bg1"/>
                </a:solidFill>
                <a:latin typeface="Arial" panose="020B0604020202020204" pitchFamily="34" charset="0"/>
                <a:cs typeface="Arial" panose="020B0604020202020204" pitchFamily="34" charset="0"/>
              </a:rPr>
              <a:t>of </a:t>
            </a:r>
            <a:r>
              <a:rPr lang="en-US" altLang="ja-JP" sz="1400" b="1" dirty="0" smtClean="0">
                <a:solidFill>
                  <a:schemeClr val="bg1"/>
                </a:solidFill>
                <a:latin typeface="Arial" panose="020B0604020202020204" pitchFamily="34" charset="0"/>
                <a:cs typeface="Arial" panose="020B0604020202020204" pitchFamily="34" charset="0"/>
              </a:rPr>
              <a:t>D1</a:t>
            </a:r>
            <a:r>
              <a:rPr lang="en-US" altLang="ja-JP" sz="1400" dirty="0" smtClean="0">
                <a:solidFill>
                  <a:schemeClr val="bg1"/>
                </a:solidFill>
                <a:latin typeface="Arial" panose="020B0604020202020204" pitchFamily="34" charset="0"/>
                <a:cs typeface="Arial" panose="020B0604020202020204" pitchFamily="34" charset="0"/>
              </a:rPr>
              <a:t> in 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4" name="テキスト ボックス 13"/>
          <p:cNvSpPr txBox="1"/>
          <p:nvPr/>
        </p:nvSpPr>
        <p:spPr>
          <a:xfrm>
            <a:off x="0" y="1"/>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Concentration Dependence </a:t>
            </a:r>
            <a:r>
              <a:rPr lang="en-US" altLang="ja-JP" sz="2800" b="1" dirty="0" smtClean="0">
                <a:ln/>
                <a:solidFill>
                  <a:schemeClr val="accent3"/>
                </a:solidFill>
                <a:latin typeface="Arial" panose="020B0604020202020204" pitchFamily="34" charset="0"/>
                <a:cs typeface="Arial" panose="020B0604020202020204" pitchFamily="34" charset="0"/>
              </a:rPr>
              <a:t>(in </a:t>
            </a:r>
            <a:r>
              <a:rPr lang="en-US" altLang="ja-JP" sz="2800" b="1" dirty="0">
                <a:ln/>
                <a:solidFill>
                  <a:schemeClr val="accent3"/>
                </a:solidFill>
                <a:latin typeface="Arial" panose="020B0604020202020204" pitchFamily="34" charset="0"/>
                <a:cs typeface="Arial" panose="020B0604020202020204" pitchFamily="34" charset="0"/>
              </a:rPr>
              <a:t>CHCl</a:t>
            </a:r>
            <a:r>
              <a:rPr lang="en-US" altLang="ja-JP" sz="2800" b="1" baseline="-25000" dirty="0">
                <a:ln/>
                <a:solidFill>
                  <a:schemeClr val="accent3"/>
                </a:solidFill>
                <a:latin typeface="Arial" panose="020B0604020202020204" pitchFamily="34" charset="0"/>
                <a:cs typeface="Arial" panose="020B0604020202020204" pitchFamily="34" charset="0"/>
              </a:rPr>
              <a:t>2</a:t>
            </a:r>
            <a:r>
              <a:rPr lang="en-US" altLang="ja-JP" sz="2800" b="1" dirty="0">
                <a:ln/>
                <a:solidFill>
                  <a:schemeClr val="accent3"/>
                </a:solidFill>
                <a:latin typeface="Arial" panose="020B0604020202020204" pitchFamily="34" charset="0"/>
                <a:cs typeface="Arial" panose="020B0604020202020204" pitchFamily="34" charset="0"/>
              </a:rPr>
              <a:t>CHCl</a:t>
            </a:r>
            <a:r>
              <a:rPr lang="en-US" altLang="ja-JP" sz="2800" b="1" baseline="-25000" dirty="0">
                <a:ln/>
                <a:solidFill>
                  <a:schemeClr val="accent3"/>
                </a:solidFill>
                <a:latin typeface="Arial" panose="020B0604020202020204" pitchFamily="34" charset="0"/>
                <a:cs typeface="Arial" panose="020B0604020202020204" pitchFamily="34" charset="0"/>
              </a:rPr>
              <a:t>2</a:t>
            </a:r>
            <a:r>
              <a:rPr lang="en-US" altLang="ja-JP" sz="2800" b="1" dirty="0">
                <a:ln/>
                <a:solidFill>
                  <a:schemeClr val="accent3"/>
                </a:solidFill>
                <a:latin typeface="Arial" panose="020B0604020202020204" pitchFamily="34" charset="0"/>
                <a:cs typeface="Arial" panose="020B0604020202020204" pitchFamily="34" charset="0"/>
              </a:rPr>
              <a:t>)</a:t>
            </a:r>
            <a:endParaRPr lang="ja-JP" altLang="en-US" sz="2800" b="1" dirty="0">
              <a:ln/>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108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p:cNvGraphicFramePr>
          <p:nvPr>
            <p:extLst>
              <p:ext uri="{D42A27DB-BD31-4B8C-83A1-F6EECF244321}">
                <p14:modId xmlns:p14="http://schemas.microsoft.com/office/powerpoint/2010/main" val="1496716240"/>
              </p:ext>
            </p:extLst>
          </p:nvPr>
        </p:nvGraphicFramePr>
        <p:xfrm>
          <a:off x="251520" y="1911162"/>
          <a:ext cx="4044852" cy="3315816"/>
        </p:xfrm>
        <a:graphic>
          <a:graphicData uri="http://schemas.openxmlformats.org/presentationml/2006/ole">
            <mc:AlternateContent xmlns:mc="http://schemas.openxmlformats.org/markup-compatibility/2006">
              <mc:Choice xmlns:v="urn:schemas-microsoft-com:vml" Requires="v">
                <p:oleObj spid="_x0000_s70670" name="KGPlot" r:id="rId3" imgW="5778360" imgH="4736880" progId="KGraph_Plot">
                  <p:embed/>
                </p:oleObj>
              </mc:Choice>
              <mc:Fallback>
                <p:oleObj name="KGPlot" r:id="rId3" imgW="5778360" imgH="4736880" progId="KGraph_Plot">
                  <p:embed/>
                  <p:pic>
                    <p:nvPicPr>
                      <p:cNvPr id="0" name=""/>
                      <p:cNvPicPr/>
                      <p:nvPr/>
                    </p:nvPicPr>
                    <p:blipFill>
                      <a:blip r:embed="rId4"/>
                      <a:stretch>
                        <a:fillRect/>
                      </a:stretch>
                    </p:blipFill>
                    <p:spPr>
                      <a:xfrm>
                        <a:off x="251520" y="1911162"/>
                        <a:ext cx="4044852" cy="3315816"/>
                      </a:xfrm>
                      <a:prstGeom prst="rect">
                        <a:avLst/>
                      </a:prstGeom>
                      <a:solidFill>
                        <a:schemeClr val="tx1"/>
                      </a:solidFill>
                    </p:spPr>
                  </p:pic>
                </p:oleObj>
              </mc:Fallback>
            </mc:AlternateContent>
          </a:graphicData>
        </a:graphic>
      </p:graphicFrame>
      <p:cxnSp>
        <p:nvCxnSpPr>
          <p:cNvPr id="3" name="直線矢印コネクタ 2"/>
          <p:cNvCxnSpPr/>
          <p:nvPr/>
        </p:nvCxnSpPr>
        <p:spPr>
          <a:xfrm>
            <a:off x="4211960" y="2119413"/>
            <a:ext cx="0" cy="2434344"/>
          </a:xfrm>
          <a:prstGeom prst="straightConnector1">
            <a:avLst/>
          </a:prstGeom>
          <a:ln w="19050">
            <a:solidFill>
              <a:srgbClr val="111111"/>
            </a:solidFill>
            <a:tailEnd type="arrow"/>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a:off x="3131840" y="2239861"/>
            <a:ext cx="881" cy="800978"/>
          </a:xfrm>
          <a:prstGeom prst="straightConnector1">
            <a:avLst/>
          </a:prstGeom>
          <a:ln w="19050">
            <a:solidFill>
              <a:srgbClr val="11111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 name="オブジェクト 4"/>
          <p:cNvGraphicFramePr>
            <a:graphicFrameLocks/>
          </p:cNvGraphicFramePr>
          <p:nvPr>
            <p:extLst>
              <p:ext uri="{D42A27DB-BD31-4B8C-83A1-F6EECF244321}">
                <p14:modId xmlns:p14="http://schemas.microsoft.com/office/powerpoint/2010/main" val="85773274"/>
              </p:ext>
            </p:extLst>
          </p:nvPr>
        </p:nvGraphicFramePr>
        <p:xfrm>
          <a:off x="4610140" y="1916832"/>
          <a:ext cx="4044852" cy="3315816"/>
        </p:xfrm>
        <a:graphic>
          <a:graphicData uri="http://schemas.openxmlformats.org/presentationml/2006/ole">
            <mc:AlternateContent xmlns:mc="http://schemas.openxmlformats.org/markup-compatibility/2006">
              <mc:Choice xmlns:v="urn:schemas-microsoft-com:vml" Requires="v">
                <p:oleObj spid="_x0000_s70671" name="KGPlot" r:id="rId5" imgW="5778360" imgH="4736880" progId="KGraph_Plot">
                  <p:embed/>
                </p:oleObj>
              </mc:Choice>
              <mc:Fallback>
                <p:oleObj name="KGPlot" r:id="rId5" imgW="5778360" imgH="4736880" progId="KGraph_Plot">
                  <p:embed/>
                  <p:pic>
                    <p:nvPicPr>
                      <p:cNvPr id="0" name=""/>
                      <p:cNvPicPr/>
                      <p:nvPr/>
                    </p:nvPicPr>
                    <p:blipFill>
                      <a:blip r:embed="rId6"/>
                      <a:stretch>
                        <a:fillRect/>
                      </a:stretch>
                    </p:blipFill>
                    <p:spPr>
                      <a:xfrm>
                        <a:off x="4610140" y="1916832"/>
                        <a:ext cx="4044852" cy="3315816"/>
                      </a:xfrm>
                      <a:prstGeom prst="rect">
                        <a:avLst/>
                      </a:prstGeom>
                      <a:solidFill>
                        <a:schemeClr val="tx1"/>
                      </a:solidFill>
                    </p:spPr>
                  </p:pic>
                </p:oleObj>
              </mc:Fallback>
            </mc:AlternateContent>
          </a:graphicData>
        </a:graphic>
      </p:graphicFrame>
      <p:sp>
        <p:nvSpPr>
          <p:cNvPr id="6" name="テキスト ボックス 5"/>
          <p:cNvSpPr txBox="1"/>
          <p:nvPr/>
        </p:nvSpPr>
        <p:spPr>
          <a:xfrm>
            <a:off x="5909500" y="2481618"/>
            <a:ext cx="1306305" cy="307777"/>
          </a:xfrm>
          <a:prstGeom prst="rect">
            <a:avLst/>
          </a:prstGeom>
          <a:solidFill>
            <a:schemeClr val="tx1"/>
          </a:solidFill>
        </p:spPr>
        <p:txBody>
          <a:bodyPr wrap="square" rtlCol="0">
            <a:spAutoFit/>
          </a:bodyPr>
          <a:lstStyle/>
          <a:p>
            <a:pPr algn="ctr"/>
            <a:r>
              <a:rPr kumimoji="1" lang="en-US" altLang="ja-JP" sz="1400" b="1" dirty="0" smtClean="0">
                <a:solidFill>
                  <a:schemeClr val="bg1"/>
                </a:solidFill>
                <a:latin typeface="Arial" panose="020B0604020202020204" pitchFamily="34" charset="0"/>
                <a:cs typeface="Arial" panose="020B0604020202020204" pitchFamily="34" charset="0"/>
              </a:rPr>
              <a:t>D1 at 90 </a:t>
            </a:r>
            <a:r>
              <a:rPr kumimoji="1" lang="en-US" altLang="ja-JP" sz="1400" b="1" baseline="30000" dirty="0" smtClean="0">
                <a:solidFill>
                  <a:schemeClr val="bg1"/>
                </a:solidFill>
                <a:latin typeface="Arial" panose="020B0604020202020204" pitchFamily="34" charset="0"/>
                <a:cs typeface="Arial" panose="020B0604020202020204" pitchFamily="34" charset="0"/>
              </a:rPr>
              <a:t>o</a:t>
            </a:r>
            <a:r>
              <a:rPr kumimoji="1" lang="en-US" altLang="ja-JP" sz="1400" b="1" dirty="0" smtClean="0">
                <a:solidFill>
                  <a:schemeClr val="bg1"/>
                </a:solidFill>
                <a:latin typeface="Arial" panose="020B0604020202020204" pitchFamily="34" charset="0"/>
                <a:cs typeface="Arial" panose="020B0604020202020204" pitchFamily="34" charset="0"/>
              </a:rPr>
              <a:t>C</a:t>
            </a:r>
            <a:endParaRPr kumimoji="1" lang="ja-JP" altLang="en-US" sz="1400" b="1" dirty="0" smtClean="0">
              <a:solidFill>
                <a:schemeClr val="bg1"/>
              </a:solidFill>
              <a:latin typeface="Arial" panose="020B0604020202020204" pitchFamily="34" charset="0"/>
              <a:cs typeface="Arial" panose="020B0604020202020204" pitchFamily="34" charset="0"/>
            </a:endParaRPr>
          </a:p>
        </p:txBody>
      </p:sp>
      <p:sp>
        <p:nvSpPr>
          <p:cNvPr id="7" name="テキスト ボックス 6"/>
          <p:cNvSpPr txBox="1"/>
          <p:nvPr/>
        </p:nvSpPr>
        <p:spPr>
          <a:xfrm>
            <a:off x="5911176" y="2761183"/>
            <a:ext cx="1306305" cy="307777"/>
          </a:xfrm>
          <a:prstGeom prst="rect">
            <a:avLst/>
          </a:prstGeom>
          <a:solidFill>
            <a:schemeClr val="tx1"/>
          </a:solidFill>
        </p:spPr>
        <p:txBody>
          <a:bodyPr wrap="square" rtlCol="0">
            <a:spAutoFit/>
          </a:bodyPr>
          <a:lstStyle/>
          <a:p>
            <a:pPr algn="ctr"/>
            <a:r>
              <a:rPr kumimoji="1" lang="en-US" altLang="ja-JP" sz="1400" b="1" dirty="0" smtClean="0">
                <a:solidFill>
                  <a:schemeClr val="bg1"/>
                </a:solidFill>
                <a:latin typeface="Arial" panose="020B0604020202020204" pitchFamily="34" charset="0"/>
                <a:cs typeface="Arial" panose="020B0604020202020204" pitchFamily="34" charset="0"/>
              </a:rPr>
              <a:t>D2 at 90 </a:t>
            </a:r>
            <a:r>
              <a:rPr kumimoji="1" lang="en-US" altLang="ja-JP" sz="1400" b="1" baseline="30000" dirty="0" smtClean="0">
                <a:solidFill>
                  <a:schemeClr val="bg1"/>
                </a:solidFill>
                <a:latin typeface="Arial" panose="020B0604020202020204" pitchFamily="34" charset="0"/>
                <a:cs typeface="Arial" panose="020B0604020202020204" pitchFamily="34" charset="0"/>
              </a:rPr>
              <a:t>o</a:t>
            </a:r>
            <a:r>
              <a:rPr kumimoji="1" lang="en-US" altLang="ja-JP" sz="1400" b="1" dirty="0" smtClean="0">
                <a:solidFill>
                  <a:schemeClr val="bg1"/>
                </a:solidFill>
                <a:latin typeface="Arial" panose="020B0604020202020204" pitchFamily="34" charset="0"/>
                <a:cs typeface="Arial" panose="020B0604020202020204" pitchFamily="34" charset="0"/>
              </a:rPr>
              <a:t>C</a:t>
            </a:r>
            <a:endParaRPr kumimoji="1" lang="ja-JP" altLang="en-US" sz="1400" b="1" dirty="0" smtClean="0">
              <a:solidFill>
                <a:schemeClr val="bg1"/>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25401" y="0"/>
            <a:ext cx="9180000" cy="1138654"/>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Temperature </a:t>
            </a:r>
            <a:r>
              <a:rPr lang="en-US" altLang="ja-JP" sz="2800" b="1" dirty="0" smtClean="0">
                <a:ln/>
                <a:solidFill>
                  <a:schemeClr val="accent3"/>
                </a:solidFill>
                <a:latin typeface="Arial" panose="020B0604020202020204" pitchFamily="34" charset="0"/>
                <a:cs typeface="Arial" panose="020B0604020202020204" pitchFamily="34" charset="0"/>
              </a:rPr>
              <a:t>Dependence</a:t>
            </a:r>
          </a:p>
          <a:p>
            <a:pPr algn="ctr"/>
            <a:r>
              <a:rPr lang="ja-JP" altLang="en-US" sz="2800" b="1" dirty="0">
                <a:ln/>
                <a:solidFill>
                  <a:schemeClr val="accent3"/>
                </a:solidFill>
                <a:latin typeface="Arial" panose="020B0604020202020204" pitchFamily="34" charset="0"/>
                <a:cs typeface="Arial" panose="020B0604020202020204" pitchFamily="34" charset="0"/>
              </a:rPr>
              <a:t>　</a:t>
            </a:r>
            <a:r>
              <a:rPr lang="en-US" altLang="ja-JP" sz="2800" b="1" dirty="0">
                <a:ln/>
                <a:solidFill>
                  <a:schemeClr val="accent3"/>
                </a:solidFill>
                <a:latin typeface="Arial" panose="020B0604020202020204" pitchFamily="34" charset="0"/>
                <a:cs typeface="Arial" panose="020B0604020202020204" pitchFamily="34" charset="0"/>
              </a:rPr>
              <a:t>(D2</a:t>
            </a:r>
            <a:r>
              <a:rPr lang="ja-JP" altLang="en-US" sz="2800" b="1" dirty="0">
                <a:ln/>
                <a:solidFill>
                  <a:schemeClr val="accent3"/>
                </a:solidFill>
                <a:latin typeface="Arial" panose="020B0604020202020204" pitchFamily="34" charset="0"/>
                <a:cs typeface="Arial" panose="020B0604020202020204" pitchFamily="34" charset="0"/>
              </a:rPr>
              <a:t>　</a:t>
            </a:r>
            <a:r>
              <a:rPr lang="en-US" altLang="ja-JP" sz="2800" b="1" dirty="0" smtClean="0">
                <a:ln/>
                <a:solidFill>
                  <a:schemeClr val="accent3"/>
                </a:solidFill>
                <a:latin typeface="Arial" panose="020B0604020202020204" pitchFamily="34" charset="0"/>
                <a:cs typeface="Arial" panose="020B0604020202020204" pitchFamily="34" charset="0"/>
              </a:rPr>
              <a:t>in</a:t>
            </a:r>
            <a:r>
              <a:rPr lang="ja-JP" altLang="en-US" sz="2800" b="1" dirty="0" smtClean="0">
                <a:ln/>
                <a:solidFill>
                  <a:schemeClr val="accent3"/>
                </a:solidFill>
                <a:latin typeface="Arial" panose="020B0604020202020204" pitchFamily="34" charset="0"/>
                <a:cs typeface="Arial" panose="020B0604020202020204" pitchFamily="34" charset="0"/>
              </a:rPr>
              <a:t>　</a:t>
            </a:r>
            <a:r>
              <a:rPr lang="en-US" altLang="ja-JP" sz="2800" b="1" dirty="0" smtClean="0">
                <a:ln/>
                <a:solidFill>
                  <a:schemeClr val="accent3"/>
                </a:solidFill>
                <a:latin typeface="Arial" panose="020B0604020202020204" pitchFamily="34" charset="0"/>
                <a:cs typeface="Arial" panose="020B0604020202020204" pitchFamily="34" charset="0"/>
              </a:rPr>
              <a:t>CHCl</a:t>
            </a:r>
            <a:r>
              <a:rPr lang="en-US" altLang="ja-JP" sz="2800" b="1" baseline="-25000" dirty="0" smtClean="0">
                <a:ln/>
                <a:solidFill>
                  <a:schemeClr val="accent3"/>
                </a:solidFill>
                <a:latin typeface="Arial" panose="020B0604020202020204" pitchFamily="34" charset="0"/>
                <a:cs typeface="Arial" panose="020B0604020202020204" pitchFamily="34" charset="0"/>
              </a:rPr>
              <a:t>2</a:t>
            </a:r>
            <a:r>
              <a:rPr lang="en-US" altLang="ja-JP" sz="2800" b="1" dirty="0" smtClean="0">
                <a:ln/>
                <a:solidFill>
                  <a:schemeClr val="accent3"/>
                </a:solidFill>
                <a:latin typeface="Arial" panose="020B0604020202020204" pitchFamily="34" charset="0"/>
                <a:cs typeface="Arial" panose="020B0604020202020204" pitchFamily="34" charset="0"/>
              </a:rPr>
              <a:t>CHCl</a:t>
            </a:r>
            <a:r>
              <a:rPr lang="en-US" altLang="ja-JP" sz="2800" b="1" baseline="-25000" dirty="0" smtClean="0">
                <a:ln/>
                <a:solidFill>
                  <a:schemeClr val="accent3"/>
                </a:solidFill>
                <a:latin typeface="Arial" panose="020B0604020202020204" pitchFamily="34" charset="0"/>
                <a:cs typeface="Arial" panose="020B0604020202020204" pitchFamily="34" charset="0"/>
              </a:rPr>
              <a:t>2</a:t>
            </a:r>
            <a:r>
              <a:rPr lang="en-US" altLang="ja-JP" sz="2800" b="1" dirty="0" smtClean="0">
                <a:ln/>
                <a:solidFill>
                  <a:schemeClr val="accent3"/>
                </a:solidFill>
                <a:latin typeface="Arial" panose="020B0604020202020204" pitchFamily="34" charset="0"/>
                <a:cs typeface="Arial" panose="020B0604020202020204" pitchFamily="34" charset="0"/>
              </a:rPr>
              <a:t>)</a:t>
            </a:r>
            <a:endParaRPr lang="ja-JP" altLang="en-US" sz="2800" b="1" dirty="0">
              <a:ln/>
              <a:solidFill>
                <a:schemeClr val="accent3"/>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539552" y="5574254"/>
            <a:ext cx="3895362" cy="307777"/>
          </a:xfrm>
          <a:prstGeom prst="rect">
            <a:avLst/>
          </a:prstGeom>
          <a:solidFill>
            <a:schemeClr val="tx1"/>
          </a:solidFill>
        </p:spPr>
        <p:txBody>
          <a:bodyPr wrap="none" rtlCol="0">
            <a:spAutoFit/>
          </a:bodyPr>
          <a:lstStyle/>
          <a:p>
            <a:r>
              <a:rPr kumimoji="1" lang="en-US" altLang="ja-JP" sz="1400" b="1" i="1" dirty="0" smtClean="0">
                <a:solidFill>
                  <a:schemeClr val="bg1"/>
                </a:solidFill>
                <a:latin typeface="Arial" panose="020B0604020202020204" pitchFamily="34" charset="0"/>
                <a:cs typeface="Arial" panose="020B0604020202020204" pitchFamily="34" charset="0"/>
              </a:rPr>
              <a:t>Figure 8</a:t>
            </a:r>
            <a:r>
              <a:rPr kumimoji="1" lang="en-US" altLang="ja-JP" sz="1400" dirty="0" smtClean="0">
                <a:solidFill>
                  <a:schemeClr val="bg1"/>
                </a:solidFill>
                <a:latin typeface="Arial" panose="020B0604020202020204" pitchFamily="34" charset="0"/>
                <a:cs typeface="Arial" panose="020B0604020202020204" pitchFamily="34" charset="0"/>
              </a:rPr>
              <a:t>. UV-</a:t>
            </a:r>
            <a:r>
              <a:rPr kumimoji="1" lang="en-US" altLang="ja-JP" sz="1400" dirty="0" err="1" smtClean="0">
                <a:solidFill>
                  <a:schemeClr val="bg1"/>
                </a:solidFill>
                <a:latin typeface="Arial" panose="020B0604020202020204" pitchFamily="34" charset="0"/>
                <a:cs typeface="Arial" panose="020B0604020202020204" pitchFamily="34" charset="0"/>
              </a:rPr>
              <a:t>vis</a:t>
            </a:r>
            <a:r>
              <a:rPr kumimoji="1" lang="en-US" altLang="ja-JP" sz="1400" dirty="0" smtClean="0">
                <a:solidFill>
                  <a:schemeClr val="bg1"/>
                </a:solidFill>
                <a:latin typeface="Arial" panose="020B0604020202020204" pitchFamily="34" charset="0"/>
                <a:cs typeface="Arial" panose="020B0604020202020204" pitchFamily="34" charset="0"/>
              </a:rPr>
              <a:t> spectra </a:t>
            </a:r>
            <a:r>
              <a:rPr lang="en-US" altLang="ja-JP" sz="1400" dirty="0" smtClean="0">
                <a:solidFill>
                  <a:schemeClr val="bg1"/>
                </a:solidFill>
                <a:latin typeface="Arial" panose="020B0604020202020204" pitchFamily="34" charset="0"/>
                <a:cs typeface="Arial" panose="020B0604020202020204" pitchFamily="34" charset="0"/>
              </a:rPr>
              <a:t>of </a:t>
            </a:r>
            <a:r>
              <a:rPr lang="en-US" altLang="ja-JP" sz="1400" b="1" dirty="0" smtClean="0">
                <a:solidFill>
                  <a:schemeClr val="bg1"/>
                </a:solidFill>
                <a:latin typeface="Arial" panose="020B0604020202020204" pitchFamily="34" charset="0"/>
                <a:cs typeface="Arial" panose="020B0604020202020204" pitchFamily="34" charset="0"/>
              </a:rPr>
              <a:t>D2</a:t>
            </a:r>
            <a:r>
              <a:rPr lang="en-US" altLang="ja-JP" sz="1400" dirty="0" smtClean="0">
                <a:solidFill>
                  <a:schemeClr val="bg1"/>
                </a:solidFill>
                <a:latin typeface="Arial" panose="020B0604020202020204" pitchFamily="34" charset="0"/>
                <a:cs typeface="Arial" panose="020B0604020202020204" pitchFamily="34" charset="0"/>
              </a:rPr>
              <a:t> in 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a:t>
            </a:r>
            <a:endParaRPr kumimoji="1" lang="ja-JP" altLang="en-US" sz="1400" dirty="0">
              <a:solidFill>
                <a:schemeClr val="bg1"/>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4589321" y="5574254"/>
            <a:ext cx="4522135" cy="307777"/>
          </a:xfrm>
          <a:prstGeom prst="rect">
            <a:avLst/>
          </a:prstGeom>
          <a:solidFill>
            <a:schemeClr val="tx1"/>
          </a:solidFill>
        </p:spPr>
        <p:txBody>
          <a:bodyPr wrap="none" rtlCol="0">
            <a:spAutoFit/>
          </a:bodyPr>
          <a:lstStyle/>
          <a:p>
            <a:r>
              <a:rPr kumimoji="1" lang="en-US" altLang="ja-JP" sz="1400" b="1" i="1" dirty="0" smtClean="0">
                <a:solidFill>
                  <a:schemeClr val="bg1"/>
                </a:solidFill>
                <a:latin typeface="Arial" panose="020B0604020202020204" pitchFamily="34" charset="0"/>
                <a:cs typeface="Arial" panose="020B0604020202020204" pitchFamily="34" charset="0"/>
              </a:rPr>
              <a:t>Figure 9</a:t>
            </a:r>
            <a:r>
              <a:rPr kumimoji="1" lang="en-US" altLang="ja-JP" sz="1400" dirty="0" smtClean="0">
                <a:solidFill>
                  <a:schemeClr val="bg1"/>
                </a:solidFill>
                <a:latin typeface="Arial" panose="020B0604020202020204" pitchFamily="34" charset="0"/>
                <a:cs typeface="Arial" panose="020B0604020202020204" pitchFamily="34" charset="0"/>
              </a:rPr>
              <a:t>. UV-</a:t>
            </a:r>
            <a:r>
              <a:rPr kumimoji="1" lang="en-US" altLang="ja-JP" sz="1400" dirty="0" err="1" smtClean="0">
                <a:solidFill>
                  <a:schemeClr val="bg1"/>
                </a:solidFill>
                <a:latin typeface="Arial" panose="020B0604020202020204" pitchFamily="34" charset="0"/>
                <a:cs typeface="Arial" panose="020B0604020202020204" pitchFamily="34" charset="0"/>
              </a:rPr>
              <a:t>vis</a:t>
            </a:r>
            <a:r>
              <a:rPr kumimoji="1" lang="en-US" altLang="ja-JP" sz="1400" dirty="0" smtClean="0">
                <a:solidFill>
                  <a:schemeClr val="bg1"/>
                </a:solidFill>
                <a:latin typeface="Arial" panose="020B0604020202020204" pitchFamily="34" charset="0"/>
                <a:cs typeface="Arial" panose="020B0604020202020204" pitchFamily="34" charset="0"/>
              </a:rPr>
              <a:t> spectra </a:t>
            </a:r>
            <a:r>
              <a:rPr lang="en-US" altLang="ja-JP" sz="1400" dirty="0" smtClean="0">
                <a:solidFill>
                  <a:schemeClr val="bg1"/>
                </a:solidFill>
                <a:latin typeface="Arial" panose="020B0604020202020204" pitchFamily="34" charset="0"/>
                <a:cs typeface="Arial" panose="020B0604020202020204" pitchFamily="34" charset="0"/>
              </a:rPr>
              <a:t>of </a:t>
            </a:r>
            <a:r>
              <a:rPr lang="en-US" altLang="ja-JP" sz="1400" b="1" dirty="0" smtClean="0">
                <a:solidFill>
                  <a:schemeClr val="bg1"/>
                </a:solidFill>
                <a:latin typeface="Arial" panose="020B0604020202020204" pitchFamily="34" charset="0"/>
                <a:cs typeface="Arial" panose="020B0604020202020204" pitchFamily="34" charset="0"/>
              </a:rPr>
              <a:t>D1 </a:t>
            </a:r>
            <a:r>
              <a:rPr lang="en-US" altLang="ja-JP" sz="1400" dirty="0" smtClean="0">
                <a:solidFill>
                  <a:schemeClr val="bg1"/>
                </a:solidFill>
                <a:latin typeface="Arial" panose="020B0604020202020204" pitchFamily="34" charset="0"/>
                <a:cs typeface="Arial" panose="020B0604020202020204" pitchFamily="34" charset="0"/>
              </a:rPr>
              <a:t>and </a:t>
            </a:r>
            <a:r>
              <a:rPr lang="en-US" altLang="ja-JP" sz="1400" b="1" dirty="0" smtClean="0">
                <a:solidFill>
                  <a:schemeClr val="bg1"/>
                </a:solidFill>
                <a:latin typeface="Arial" panose="020B0604020202020204" pitchFamily="34" charset="0"/>
                <a:cs typeface="Arial" panose="020B0604020202020204" pitchFamily="34" charset="0"/>
              </a:rPr>
              <a:t>D2</a:t>
            </a:r>
            <a:r>
              <a:rPr lang="en-US" altLang="ja-JP" sz="1400" dirty="0" smtClean="0">
                <a:solidFill>
                  <a:schemeClr val="bg1"/>
                </a:solidFill>
                <a:latin typeface="Arial" panose="020B0604020202020204" pitchFamily="34" charset="0"/>
                <a:cs typeface="Arial" panose="020B0604020202020204" pitchFamily="34" charset="0"/>
              </a:rPr>
              <a:t> in 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CHCl</a:t>
            </a:r>
            <a:r>
              <a:rPr lang="en-US" altLang="ja-JP" sz="1400" baseline="-25000" dirty="0" smtClean="0">
                <a:solidFill>
                  <a:schemeClr val="bg1"/>
                </a:solidFill>
                <a:latin typeface="Arial" panose="020B0604020202020204" pitchFamily="34" charset="0"/>
                <a:cs typeface="Arial" panose="020B0604020202020204" pitchFamily="34" charset="0"/>
              </a:rPr>
              <a:t>2</a:t>
            </a:r>
            <a:r>
              <a:rPr lang="en-US" altLang="ja-JP" sz="1400" dirty="0" smtClean="0">
                <a:solidFill>
                  <a:schemeClr val="bg1"/>
                </a:solidFill>
                <a:latin typeface="Arial" panose="020B0604020202020204" pitchFamily="34" charset="0"/>
                <a:cs typeface="Arial" panose="020B0604020202020204" pitchFamily="34" charset="0"/>
              </a:rPr>
              <a:t>.</a:t>
            </a:r>
            <a:endParaRPr kumimoji="1" lang="ja-JP" alt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209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004048" y="1659219"/>
            <a:ext cx="3735761" cy="4434077"/>
          </a:xfrm>
          <a:prstGeom prst="rect">
            <a:avLst/>
          </a:prstGeom>
          <a:solidFill>
            <a:schemeClr val="tx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aphicFrame>
        <p:nvGraphicFramePr>
          <p:cNvPr id="3" name="オブジェクト 2"/>
          <p:cNvGraphicFramePr>
            <a:graphicFrameLocks/>
          </p:cNvGraphicFramePr>
          <p:nvPr>
            <p:extLst>
              <p:ext uri="{D42A27DB-BD31-4B8C-83A1-F6EECF244321}">
                <p14:modId xmlns:p14="http://schemas.microsoft.com/office/powerpoint/2010/main" val="3234032303"/>
              </p:ext>
            </p:extLst>
          </p:nvPr>
        </p:nvGraphicFramePr>
        <p:xfrm>
          <a:off x="291393" y="2132856"/>
          <a:ext cx="3990870" cy="3438450"/>
        </p:xfrm>
        <a:graphic>
          <a:graphicData uri="http://schemas.openxmlformats.org/presentationml/2006/ole">
            <mc:AlternateContent xmlns:mc="http://schemas.openxmlformats.org/markup-compatibility/2006">
              <mc:Choice xmlns:v="urn:schemas-microsoft-com:vml" Requires="v">
                <p:oleObj spid="_x0000_s71694" name="KGPlot" r:id="rId3" imgW="5321160" imgH="4584600" progId="KGraph_Plot">
                  <p:embed/>
                </p:oleObj>
              </mc:Choice>
              <mc:Fallback>
                <p:oleObj name="KGPlot" r:id="rId3" imgW="5321160" imgH="458460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93" y="2132856"/>
                        <a:ext cx="3990870" cy="3438450"/>
                      </a:xfrm>
                      <a:prstGeom prst="rect">
                        <a:avLst/>
                      </a:prstGeom>
                      <a:solidFill>
                        <a:schemeClr val="tx1"/>
                      </a:solidFill>
                      <a:ln>
                        <a:noFill/>
                      </a:ln>
                      <a:extLst/>
                    </p:spPr>
                  </p:pic>
                </p:oleObj>
              </mc:Fallback>
            </mc:AlternateContent>
          </a:graphicData>
        </a:graphic>
      </p:graphicFrame>
      <p:pic>
        <p:nvPicPr>
          <p:cNvPr id="4" name="Picture 42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863" y="2904204"/>
            <a:ext cx="3217181" cy="2468999"/>
          </a:xfrm>
          <a:prstGeom prst="rect">
            <a:avLst/>
          </a:prstGeom>
          <a:solidFill>
            <a:schemeClr val="tx1"/>
          </a:solidFill>
          <a:ln>
            <a:noFill/>
          </a:ln>
          <a:extLst/>
        </p:spPr>
      </p:pic>
      <p:graphicFrame>
        <p:nvGraphicFramePr>
          <p:cNvPr id="5" name="オブジェクト 4"/>
          <p:cNvGraphicFramePr>
            <a:graphicFrameLocks/>
          </p:cNvGraphicFramePr>
          <p:nvPr>
            <p:extLst>
              <p:ext uri="{D42A27DB-BD31-4B8C-83A1-F6EECF244321}">
                <p14:modId xmlns:p14="http://schemas.microsoft.com/office/powerpoint/2010/main" val="2692951842"/>
              </p:ext>
            </p:extLst>
          </p:nvPr>
        </p:nvGraphicFramePr>
        <p:xfrm>
          <a:off x="5554037" y="1966365"/>
          <a:ext cx="2635784" cy="916047"/>
        </p:xfrm>
        <a:graphic>
          <a:graphicData uri="http://schemas.openxmlformats.org/presentationml/2006/ole">
            <mc:AlternateContent xmlns:mc="http://schemas.openxmlformats.org/markup-compatibility/2006">
              <mc:Choice xmlns:v="urn:schemas-microsoft-com:vml" Requires="v">
                <p:oleObj spid="_x0000_s71695" name="CS ChemDraw Drawing" r:id="rId6" imgW="3765405" imgH="1308638" progId="ChemDraw.Document.6.0">
                  <p:embed/>
                </p:oleObj>
              </mc:Choice>
              <mc:Fallback>
                <p:oleObj name="CS ChemDraw Drawing" r:id="rId6" imgW="3765405" imgH="1308638" progId="ChemDraw.Document.6.0">
                  <p:embed/>
                  <p:pic>
                    <p:nvPicPr>
                      <p:cNvPr id="0" name=""/>
                      <p:cNvPicPr/>
                      <p:nvPr/>
                    </p:nvPicPr>
                    <p:blipFill>
                      <a:blip r:embed="rId7"/>
                      <a:stretch>
                        <a:fillRect/>
                      </a:stretch>
                    </p:blipFill>
                    <p:spPr>
                      <a:xfrm>
                        <a:off x="5554037" y="1966365"/>
                        <a:ext cx="2635784" cy="916047"/>
                      </a:xfrm>
                      <a:prstGeom prst="rect">
                        <a:avLst/>
                      </a:prstGeom>
                    </p:spPr>
                  </p:pic>
                </p:oleObj>
              </mc:Fallback>
            </mc:AlternateContent>
          </a:graphicData>
        </a:graphic>
      </p:graphicFrame>
      <p:sp>
        <p:nvSpPr>
          <p:cNvPr id="6" name="正方形/長方形 5"/>
          <p:cNvSpPr/>
          <p:nvPr/>
        </p:nvSpPr>
        <p:spPr>
          <a:xfrm>
            <a:off x="5320910" y="5517232"/>
            <a:ext cx="3201134" cy="461665"/>
          </a:xfrm>
          <a:prstGeom prst="rect">
            <a:avLst/>
          </a:prstGeom>
          <a:solidFill>
            <a:schemeClr val="tx1"/>
          </a:solidFill>
          <a:ln>
            <a:noFill/>
          </a:ln>
        </p:spPr>
        <p:txBody>
          <a:bodyPr wrap="square">
            <a:spAutoFit/>
          </a:bodyPr>
          <a:lstStyle/>
          <a:p>
            <a:r>
              <a:rPr lang="en-US" altLang="ja-JP" sz="1200" dirty="0">
                <a:solidFill>
                  <a:schemeClr val="bg1"/>
                </a:solidFill>
                <a:latin typeface="Arial" panose="020B0604020202020204" pitchFamily="34" charset="0"/>
                <a:cs typeface="Arial" panose="020B0604020202020204" pitchFamily="34" charset="0"/>
              </a:rPr>
              <a:t>Schanze, K. S</a:t>
            </a:r>
            <a:r>
              <a:rPr lang="en-US" altLang="ja-JP" sz="1200" dirty="0" smtClean="0">
                <a:solidFill>
                  <a:schemeClr val="bg1"/>
                </a:solidFill>
                <a:latin typeface="Arial" panose="020B0604020202020204" pitchFamily="34" charset="0"/>
                <a:cs typeface="Arial" panose="020B0604020202020204" pitchFamily="34" charset="0"/>
              </a:rPr>
              <a:t>.</a:t>
            </a:r>
            <a:r>
              <a:rPr lang="ja-JP" altLang="en-US" sz="1200" dirty="0">
                <a:solidFill>
                  <a:schemeClr val="bg1"/>
                </a:solidFill>
                <a:latin typeface="Arial" panose="020B0604020202020204" pitchFamily="34" charset="0"/>
                <a:cs typeface="Arial" panose="020B0604020202020204" pitchFamily="34" charset="0"/>
              </a:rPr>
              <a:t> </a:t>
            </a:r>
            <a:r>
              <a:rPr lang="en-US" altLang="ja-JP" sz="1200" dirty="0" smtClean="0">
                <a:solidFill>
                  <a:schemeClr val="bg1"/>
                </a:solidFill>
                <a:latin typeface="Arial" panose="020B0604020202020204" pitchFamily="34" charset="0"/>
                <a:cs typeface="Arial" panose="020B0604020202020204" pitchFamily="34" charset="0"/>
              </a:rPr>
              <a:t>et al. </a:t>
            </a:r>
          </a:p>
          <a:p>
            <a:r>
              <a:rPr lang="en-US" altLang="ja-JP" sz="1200" i="1" dirty="0" smtClean="0">
                <a:solidFill>
                  <a:schemeClr val="bg1"/>
                </a:solidFill>
                <a:latin typeface="Arial" panose="020B0604020202020204" pitchFamily="34" charset="0"/>
                <a:cs typeface="Arial" panose="020B0604020202020204" pitchFamily="34" charset="0"/>
              </a:rPr>
              <a:t>J</a:t>
            </a:r>
            <a:r>
              <a:rPr lang="en-US" altLang="ja-JP" sz="1200" i="1" dirty="0">
                <a:solidFill>
                  <a:schemeClr val="bg1"/>
                </a:solidFill>
                <a:latin typeface="Arial" panose="020B0604020202020204" pitchFamily="34" charset="0"/>
                <a:cs typeface="Arial" panose="020B0604020202020204" pitchFamily="34" charset="0"/>
              </a:rPr>
              <a:t>. Phys. </a:t>
            </a:r>
            <a:r>
              <a:rPr lang="en-US" altLang="ja-JP" sz="1200" i="1" dirty="0" smtClean="0">
                <a:solidFill>
                  <a:schemeClr val="bg1"/>
                </a:solidFill>
                <a:latin typeface="Arial" panose="020B0604020202020204" pitchFamily="34" charset="0"/>
                <a:cs typeface="Arial" panose="020B0604020202020204" pitchFamily="34" charset="0"/>
              </a:rPr>
              <a:t>Chem.</a:t>
            </a:r>
            <a:r>
              <a:rPr lang="ja-JP" altLang="en-US" sz="1200" i="1" dirty="0" smtClean="0">
                <a:solidFill>
                  <a:schemeClr val="bg1"/>
                </a:solidFill>
                <a:latin typeface="Arial" panose="020B0604020202020204" pitchFamily="34" charset="0"/>
                <a:cs typeface="Arial" panose="020B0604020202020204" pitchFamily="34" charset="0"/>
              </a:rPr>
              <a:t> </a:t>
            </a:r>
            <a:r>
              <a:rPr lang="en-US" altLang="ja-JP" sz="1200" i="1" dirty="0" smtClean="0">
                <a:solidFill>
                  <a:schemeClr val="bg1"/>
                </a:solidFill>
                <a:latin typeface="Arial" panose="020B0604020202020204" pitchFamily="34" charset="0"/>
                <a:cs typeface="Arial" panose="020B0604020202020204" pitchFamily="34" charset="0"/>
              </a:rPr>
              <a:t>Lett</a:t>
            </a:r>
            <a:r>
              <a:rPr lang="en-US" altLang="ja-JP" sz="1200" i="1" dirty="0">
                <a:solidFill>
                  <a:schemeClr val="bg1"/>
                </a:solidFill>
                <a:latin typeface="Arial" panose="020B0604020202020204" pitchFamily="34" charset="0"/>
                <a:cs typeface="Arial" panose="020B0604020202020204" pitchFamily="34" charset="0"/>
              </a:rPr>
              <a:t>.</a:t>
            </a:r>
            <a:r>
              <a:rPr lang="en-US" altLang="ja-JP" sz="1200" dirty="0">
                <a:solidFill>
                  <a:schemeClr val="bg1"/>
                </a:solidFill>
                <a:latin typeface="Arial" panose="020B0604020202020204" pitchFamily="34" charset="0"/>
                <a:cs typeface="Arial" panose="020B0604020202020204" pitchFamily="34" charset="0"/>
              </a:rPr>
              <a:t> </a:t>
            </a:r>
            <a:r>
              <a:rPr lang="en-US" altLang="ja-JP" sz="1200" b="1" dirty="0" smtClean="0">
                <a:solidFill>
                  <a:schemeClr val="bg1"/>
                </a:solidFill>
                <a:latin typeface="Arial" panose="020B0604020202020204" pitchFamily="34" charset="0"/>
                <a:cs typeface="Arial" panose="020B0604020202020204" pitchFamily="34" charset="0"/>
              </a:rPr>
              <a:t>2013</a:t>
            </a:r>
            <a:r>
              <a:rPr lang="en-US" altLang="ja-JP" sz="1200" dirty="0">
                <a:solidFill>
                  <a:schemeClr val="bg1"/>
                </a:solidFill>
                <a:latin typeface="Arial" panose="020B0604020202020204" pitchFamily="34" charset="0"/>
                <a:cs typeface="Arial" panose="020B0604020202020204" pitchFamily="34" charset="0"/>
              </a:rPr>
              <a:t>, </a:t>
            </a:r>
            <a:r>
              <a:rPr lang="en-US" altLang="ja-JP" sz="1200" i="1" dirty="0">
                <a:solidFill>
                  <a:schemeClr val="bg1"/>
                </a:solidFill>
                <a:latin typeface="Arial" panose="020B0604020202020204" pitchFamily="34" charset="0"/>
                <a:cs typeface="Arial" panose="020B0604020202020204" pitchFamily="34" charset="0"/>
              </a:rPr>
              <a:t>4</a:t>
            </a:r>
            <a:r>
              <a:rPr lang="en-US" altLang="ja-JP" sz="1200" dirty="0">
                <a:solidFill>
                  <a:schemeClr val="bg1"/>
                </a:solidFill>
                <a:latin typeface="Arial" panose="020B0604020202020204" pitchFamily="34" charset="0"/>
                <a:cs typeface="Arial" panose="020B0604020202020204" pitchFamily="34" charset="0"/>
              </a:rPr>
              <a:t>, </a:t>
            </a:r>
            <a:r>
              <a:rPr lang="en-US" altLang="ja-JP" sz="1200" dirty="0" smtClean="0">
                <a:solidFill>
                  <a:schemeClr val="bg1"/>
                </a:solidFill>
                <a:latin typeface="Arial" panose="020B0604020202020204" pitchFamily="34" charset="0"/>
                <a:cs typeface="Arial" panose="020B0604020202020204" pitchFamily="34" charset="0"/>
              </a:rPr>
              <a:t>1410</a:t>
            </a:r>
            <a:r>
              <a:rPr lang="en-US" altLang="ja-JP" sz="1200" dirty="0">
                <a:solidFill>
                  <a:schemeClr val="bg1"/>
                </a:solidFill>
                <a:latin typeface="Arial" panose="020B0604020202020204" pitchFamily="34" charset="0"/>
                <a:cs typeface="Arial" panose="020B0604020202020204" pitchFamily="34" charset="0"/>
              </a:rPr>
              <a:t>-</a:t>
            </a:r>
            <a:r>
              <a:rPr lang="en-US" altLang="ja-JP" sz="1200" dirty="0" smtClean="0">
                <a:solidFill>
                  <a:schemeClr val="bg1"/>
                </a:solidFill>
                <a:latin typeface="Arial" panose="020B0604020202020204" pitchFamily="34" charset="0"/>
                <a:cs typeface="Arial" panose="020B0604020202020204" pitchFamily="34" charset="0"/>
              </a:rPr>
              <a:t>1414</a:t>
            </a:r>
            <a:r>
              <a:rPr lang="en-US" altLang="ja-JP" sz="1200" dirty="0">
                <a:solidFill>
                  <a:schemeClr val="bg1"/>
                </a:solidFill>
                <a:latin typeface="Arial" panose="020B0604020202020204" pitchFamily="34" charset="0"/>
                <a:cs typeface="Arial" panose="020B0604020202020204" pitchFamily="34" charset="0"/>
              </a:rPr>
              <a:t>.</a:t>
            </a:r>
            <a:endParaRPr lang="ja-JP" altLang="en-US" sz="1200" dirty="0">
              <a:solidFill>
                <a:schemeClr val="bg1"/>
              </a:solidFill>
              <a:latin typeface="Arial" panose="020B0604020202020204" pitchFamily="34" charset="0"/>
              <a:cs typeface="Arial" panose="020B0604020202020204" pitchFamily="34" charset="0"/>
            </a:endParaRPr>
          </a:p>
        </p:txBody>
      </p:sp>
      <p:sp>
        <p:nvSpPr>
          <p:cNvPr id="7" name="正方形/長方形 6"/>
          <p:cNvSpPr/>
          <p:nvPr/>
        </p:nvSpPr>
        <p:spPr>
          <a:xfrm>
            <a:off x="5343836" y="3429000"/>
            <a:ext cx="298787" cy="406028"/>
          </a:xfrm>
          <a:prstGeom prst="rect">
            <a:avLst/>
          </a:prstGeom>
          <a:solidFill>
            <a:schemeClr val="tx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1547664" y="2544159"/>
            <a:ext cx="2718137" cy="276999"/>
          </a:xfrm>
          <a:prstGeom prst="rect">
            <a:avLst/>
          </a:prstGeom>
          <a:solidFill>
            <a:schemeClr val="tx1"/>
          </a:solidFill>
        </p:spPr>
        <p:txBody>
          <a:bodyPr wrap="square" rtlCol="0">
            <a:spAutoFit/>
          </a:bodyPr>
          <a:lstStyle/>
          <a:p>
            <a:r>
              <a:rPr kumimoji="1" lang="en-US" altLang="ja-JP" sz="1200" b="1" i="1" dirty="0" err="1" smtClean="0">
                <a:solidFill>
                  <a:schemeClr val="bg1"/>
                </a:solidFill>
                <a:latin typeface="Symbol" panose="05050102010706020507" pitchFamily="18" charset="2"/>
                <a:cs typeface="Arial" panose="020B0604020202020204" pitchFamily="34" charset="0"/>
              </a:rPr>
              <a:t>l</a:t>
            </a:r>
            <a:r>
              <a:rPr kumimoji="1" lang="en-US" altLang="ja-JP" sz="1200" b="1" baseline="-25000" dirty="0" err="1" smtClean="0">
                <a:solidFill>
                  <a:schemeClr val="bg1"/>
                </a:solidFill>
                <a:latin typeface="Arial" panose="020B0604020202020204" pitchFamily="34" charset="0"/>
                <a:cs typeface="Arial" panose="020B0604020202020204" pitchFamily="34" charset="0"/>
              </a:rPr>
              <a:t>ex</a:t>
            </a:r>
            <a:r>
              <a:rPr lang="ja-JP" altLang="en-US" sz="1200" b="1" dirty="0">
                <a:solidFill>
                  <a:schemeClr val="bg1"/>
                </a:solidFill>
                <a:latin typeface="Arial" panose="020B0604020202020204" pitchFamily="34" charset="0"/>
                <a:cs typeface="Arial" panose="020B0604020202020204" pitchFamily="34" charset="0"/>
              </a:rPr>
              <a:t> </a:t>
            </a:r>
            <a:r>
              <a:rPr lang="en-US" altLang="ja-JP" sz="1200" b="1" dirty="0" smtClean="0">
                <a:solidFill>
                  <a:schemeClr val="bg1"/>
                </a:solidFill>
                <a:latin typeface="Arial" panose="020B0604020202020204" pitchFamily="34" charset="0"/>
                <a:cs typeface="Arial" panose="020B0604020202020204" pitchFamily="34" charset="0"/>
              </a:rPr>
              <a:t>=</a:t>
            </a:r>
            <a:r>
              <a:rPr lang="ja-JP" altLang="en-US" sz="1200" b="1" dirty="0" smtClean="0">
                <a:solidFill>
                  <a:schemeClr val="bg1"/>
                </a:solidFill>
                <a:latin typeface="Arial" panose="020B0604020202020204" pitchFamily="34" charset="0"/>
                <a:cs typeface="Arial" panose="020B0604020202020204" pitchFamily="34" charset="0"/>
              </a:rPr>
              <a:t> </a:t>
            </a:r>
            <a:r>
              <a:rPr kumimoji="1" lang="en-US" altLang="ja-JP" sz="1200" b="1" dirty="0" smtClean="0">
                <a:solidFill>
                  <a:schemeClr val="bg1"/>
                </a:solidFill>
                <a:latin typeface="Arial" panose="020B0604020202020204" pitchFamily="34" charset="0"/>
                <a:cs typeface="Arial" panose="020B0604020202020204" pitchFamily="34" charset="0"/>
              </a:rPr>
              <a:t>395 nm (conjugated chains)</a:t>
            </a:r>
            <a:endParaRPr kumimoji="1" lang="ja-JP" altLang="en-US" sz="1200" b="1" dirty="0">
              <a:solidFill>
                <a:schemeClr val="bg1"/>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0" y="5771401"/>
            <a:ext cx="5004048" cy="276999"/>
          </a:xfrm>
          <a:prstGeom prst="rect">
            <a:avLst/>
          </a:prstGeom>
          <a:solidFill>
            <a:schemeClr val="tx1"/>
          </a:solidFill>
        </p:spPr>
        <p:txBody>
          <a:bodyPr wrap="square" rtlCol="0">
            <a:spAutoFit/>
          </a:bodyPr>
          <a:lstStyle/>
          <a:p>
            <a:r>
              <a:rPr kumimoji="1" lang="en-US" altLang="ja-JP" sz="1200" b="1" i="1" dirty="0" smtClean="0">
                <a:solidFill>
                  <a:schemeClr val="bg1"/>
                </a:solidFill>
                <a:latin typeface="Arial" panose="020B0604020202020204" pitchFamily="34" charset="0"/>
                <a:cs typeface="Arial" panose="020B0604020202020204" pitchFamily="34" charset="0"/>
              </a:rPr>
              <a:t>Figure 6</a:t>
            </a:r>
            <a:r>
              <a:rPr kumimoji="1" lang="en-US" altLang="ja-JP" sz="1200" dirty="0" smtClean="0">
                <a:solidFill>
                  <a:schemeClr val="bg1"/>
                </a:solidFill>
                <a:latin typeface="Arial" panose="020B0604020202020204" pitchFamily="34" charset="0"/>
                <a:cs typeface="Arial" panose="020B0604020202020204" pitchFamily="34" charset="0"/>
              </a:rPr>
              <a:t>. Fluorescence spectra </a:t>
            </a:r>
            <a:r>
              <a:rPr lang="en-US" altLang="ja-JP" sz="1200" dirty="0" smtClean="0">
                <a:solidFill>
                  <a:schemeClr val="bg1"/>
                </a:solidFill>
                <a:latin typeface="Arial" panose="020B0604020202020204" pitchFamily="34" charset="0"/>
                <a:cs typeface="Arial" panose="020B0604020202020204" pitchFamily="34" charset="0"/>
              </a:rPr>
              <a:t>of </a:t>
            </a:r>
            <a:r>
              <a:rPr lang="en-US" altLang="ja-JP" sz="1200" b="1" dirty="0" smtClean="0">
                <a:solidFill>
                  <a:schemeClr val="bg1"/>
                </a:solidFill>
                <a:latin typeface="Arial" panose="020B0604020202020204" pitchFamily="34" charset="0"/>
                <a:cs typeface="Arial" panose="020B0604020202020204" pitchFamily="34" charset="0"/>
              </a:rPr>
              <a:t>D1</a:t>
            </a:r>
            <a:r>
              <a:rPr lang="en-US" altLang="ja-JP" sz="1200" dirty="0" smtClean="0">
                <a:solidFill>
                  <a:schemeClr val="bg1"/>
                </a:solidFill>
                <a:latin typeface="Arial" panose="020B0604020202020204" pitchFamily="34" charset="0"/>
                <a:cs typeface="Arial" panose="020B0604020202020204" pitchFamily="34" charset="0"/>
              </a:rPr>
              <a:t>, </a:t>
            </a:r>
            <a:r>
              <a:rPr lang="en-US" altLang="ja-JP" sz="1200" b="1" dirty="0" smtClean="0">
                <a:solidFill>
                  <a:schemeClr val="bg1"/>
                </a:solidFill>
                <a:latin typeface="Arial" panose="020B0604020202020204" pitchFamily="34" charset="0"/>
                <a:cs typeface="Arial" panose="020B0604020202020204" pitchFamily="34" charset="0"/>
              </a:rPr>
              <a:t>D2</a:t>
            </a:r>
            <a:r>
              <a:rPr lang="en-US" altLang="ja-JP" sz="1200" dirty="0" smtClean="0">
                <a:solidFill>
                  <a:schemeClr val="bg1"/>
                </a:solidFill>
                <a:latin typeface="Arial" panose="020B0604020202020204" pitchFamily="34" charset="0"/>
                <a:cs typeface="Arial" panose="020B0604020202020204" pitchFamily="34" charset="0"/>
              </a:rPr>
              <a:t>, </a:t>
            </a:r>
            <a:r>
              <a:rPr lang="en-US" altLang="ja-JP" sz="1200" b="1" dirty="0" smtClean="0">
                <a:solidFill>
                  <a:schemeClr val="bg1"/>
                </a:solidFill>
                <a:latin typeface="Arial" panose="020B0604020202020204" pitchFamily="34" charset="0"/>
                <a:cs typeface="Arial" panose="020B0604020202020204" pitchFamily="34" charset="0"/>
              </a:rPr>
              <a:t>D4</a:t>
            </a:r>
            <a:r>
              <a:rPr lang="en-US" altLang="ja-JP" sz="1200" dirty="0" smtClean="0">
                <a:solidFill>
                  <a:schemeClr val="bg1"/>
                </a:solidFill>
                <a:latin typeface="Arial" panose="020B0604020202020204" pitchFamily="34" charset="0"/>
                <a:cs typeface="Arial" panose="020B0604020202020204" pitchFamily="34" charset="0"/>
              </a:rPr>
              <a:t>, and </a:t>
            </a:r>
            <a:r>
              <a:rPr lang="en-US" altLang="ja-JP" sz="1200" b="1" dirty="0" smtClean="0">
                <a:solidFill>
                  <a:schemeClr val="bg1"/>
                </a:solidFill>
                <a:latin typeface="Arial" panose="020B0604020202020204" pitchFamily="34" charset="0"/>
                <a:cs typeface="Arial" panose="020B0604020202020204" pitchFamily="34" charset="0"/>
              </a:rPr>
              <a:t>D8</a:t>
            </a:r>
            <a:r>
              <a:rPr lang="en-US" altLang="ja-JP" sz="1200" dirty="0" smtClean="0">
                <a:solidFill>
                  <a:schemeClr val="bg1"/>
                </a:solidFill>
                <a:latin typeface="Arial" panose="020B0604020202020204" pitchFamily="34" charset="0"/>
                <a:cs typeface="Arial" panose="020B0604020202020204" pitchFamily="34" charset="0"/>
              </a:rPr>
              <a:t>  in CHCl</a:t>
            </a:r>
            <a:r>
              <a:rPr lang="en-US" altLang="ja-JP" sz="1200" baseline="-25000" dirty="0" smtClean="0">
                <a:solidFill>
                  <a:schemeClr val="bg1"/>
                </a:solidFill>
                <a:latin typeface="Arial" panose="020B0604020202020204" pitchFamily="34" charset="0"/>
                <a:cs typeface="Arial" panose="020B0604020202020204" pitchFamily="34" charset="0"/>
              </a:rPr>
              <a:t>2</a:t>
            </a:r>
            <a:r>
              <a:rPr lang="en-US" altLang="ja-JP" sz="1200" dirty="0" smtClean="0">
                <a:solidFill>
                  <a:schemeClr val="bg1"/>
                </a:solidFill>
                <a:latin typeface="Arial" panose="020B0604020202020204" pitchFamily="34" charset="0"/>
                <a:cs typeface="Arial" panose="020B0604020202020204" pitchFamily="34" charset="0"/>
              </a:rPr>
              <a:t>CHCl</a:t>
            </a:r>
            <a:r>
              <a:rPr lang="en-US" altLang="ja-JP" sz="1200" baseline="-25000" dirty="0" smtClean="0">
                <a:solidFill>
                  <a:schemeClr val="bg1"/>
                </a:solidFill>
                <a:latin typeface="Arial" panose="020B0604020202020204" pitchFamily="34" charset="0"/>
                <a:cs typeface="Arial" panose="020B0604020202020204" pitchFamily="34" charset="0"/>
              </a:rPr>
              <a:t>2</a:t>
            </a:r>
            <a:r>
              <a:rPr lang="en-US" altLang="ja-JP" sz="1200" dirty="0" smtClean="0">
                <a:solidFill>
                  <a:schemeClr val="bg1"/>
                </a:solidFill>
                <a:latin typeface="Arial" panose="020B0604020202020204" pitchFamily="34" charset="0"/>
                <a:cs typeface="Arial" panose="020B0604020202020204" pitchFamily="34" charset="0"/>
              </a:rPr>
              <a:t>.</a:t>
            </a:r>
            <a:endParaRPr kumimoji="1" lang="ja-JP" altLang="en-US" sz="1200" dirty="0">
              <a:solidFill>
                <a:schemeClr val="bg1"/>
              </a:solidFill>
              <a:latin typeface="Arial" panose="020B0604020202020204" pitchFamily="34" charset="0"/>
              <a:cs typeface="Arial" panose="020B0604020202020204" pitchFamily="34" charset="0"/>
            </a:endParaRPr>
          </a:p>
        </p:txBody>
      </p:sp>
      <p:sp>
        <p:nvSpPr>
          <p:cNvPr id="10" name="正方形/長方形 9"/>
          <p:cNvSpPr/>
          <p:nvPr/>
        </p:nvSpPr>
        <p:spPr>
          <a:xfrm>
            <a:off x="6871929" y="3576588"/>
            <a:ext cx="972652" cy="1076548"/>
          </a:xfrm>
          <a:prstGeom prst="rect">
            <a:avLst/>
          </a:prstGeom>
          <a:solidFill>
            <a:schemeClr val="tx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Arial" panose="020B0604020202020204" pitchFamily="34" charset="0"/>
              <a:cs typeface="Arial" panose="020B0604020202020204" pitchFamily="34" charset="0"/>
            </a:endParaRPr>
          </a:p>
        </p:txBody>
      </p:sp>
      <p:sp>
        <p:nvSpPr>
          <p:cNvPr id="11" name="正方形/長方形 10"/>
          <p:cNvSpPr/>
          <p:nvPr/>
        </p:nvSpPr>
        <p:spPr>
          <a:xfrm>
            <a:off x="7196508" y="4644669"/>
            <a:ext cx="648073" cy="406028"/>
          </a:xfrm>
          <a:prstGeom prst="rect">
            <a:avLst/>
          </a:prstGeom>
          <a:solidFill>
            <a:schemeClr val="tx1"/>
          </a:solidFill>
          <a:ln w="381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bg1"/>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0" y="1"/>
            <a:ext cx="9144000" cy="624423"/>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2800" b="1" dirty="0">
                <a:ln/>
                <a:solidFill>
                  <a:schemeClr val="accent3"/>
                </a:solidFill>
                <a:latin typeface="Arial" panose="020B0604020202020204" pitchFamily="34" charset="0"/>
                <a:cs typeface="Arial" panose="020B0604020202020204" pitchFamily="34" charset="0"/>
              </a:rPr>
              <a:t>Fluorescence </a:t>
            </a:r>
            <a:r>
              <a:rPr lang="en-US" altLang="ja-JP" sz="2800" b="1" dirty="0" smtClean="0">
                <a:ln/>
                <a:solidFill>
                  <a:schemeClr val="accent3"/>
                </a:solidFill>
                <a:latin typeface="Arial" panose="020B0604020202020204" pitchFamily="34" charset="0"/>
                <a:cs typeface="Arial" panose="020B0604020202020204" pitchFamily="34" charset="0"/>
              </a:rPr>
              <a:t>Spectra </a:t>
            </a:r>
            <a:r>
              <a:rPr lang="en-US" altLang="ja-JP" sz="2800" b="1" dirty="0">
                <a:ln/>
                <a:solidFill>
                  <a:schemeClr val="accent3"/>
                </a:solidFill>
                <a:latin typeface="Arial" panose="020B0604020202020204" pitchFamily="34" charset="0"/>
                <a:cs typeface="Arial" panose="020B0604020202020204" pitchFamily="34" charset="0"/>
              </a:rPr>
              <a:t>in CH</a:t>
            </a:r>
            <a:r>
              <a:rPr lang="en-US" altLang="ja-JP" sz="2800" b="1" baseline="-25000" dirty="0">
                <a:ln/>
                <a:solidFill>
                  <a:schemeClr val="accent3"/>
                </a:solidFill>
                <a:latin typeface="Arial" panose="020B0604020202020204" pitchFamily="34" charset="0"/>
                <a:cs typeface="Arial" panose="020B0604020202020204" pitchFamily="34" charset="0"/>
              </a:rPr>
              <a:t>2</a:t>
            </a:r>
            <a:r>
              <a:rPr lang="en-US" altLang="ja-JP" sz="2800" b="1" dirty="0">
                <a:ln/>
                <a:solidFill>
                  <a:schemeClr val="accent3"/>
                </a:solidFill>
                <a:latin typeface="Arial" panose="020B0604020202020204" pitchFamily="34" charset="0"/>
                <a:cs typeface="Arial" panose="020B0604020202020204" pitchFamily="34" charset="0"/>
              </a:rPr>
              <a:t>Cl</a:t>
            </a:r>
            <a:r>
              <a:rPr lang="en-US" altLang="ja-JP" sz="2800" b="1" baseline="-25000" dirty="0">
                <a:ln/>
                <a:solidFill>
                  <a:schemeClr val="accent3"/>
                </a:solidFill>
                <a:latin typeface="Arial" panose="020B0604020202020204" pitchFamily="34" charset="0"/>
                <a:cs typeface="Arial" panose="020B0604020202020204" pitchFamily="34" charset="0"/>
              </a:rPr>
              <a:t>2</a:t>
            </a:r>
            <a:endParaRPr lang="ja-JP" altLang="en-US" sz="2800" b="1" baseline="-25000" dirty="0">
              <a:ln/>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876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354851"/>
            <a:ext cx="9144000" cy="697885"/>
          </a:xfrm>
          <a:prstGeom prst="hexagon">
            <a:avLst>
              <a:gd name="adj" fmla="val 0"/>
              <a:gd name="vf" fmla="val 115470"/>
            </a:avLst>
          </a:prstGeom>
          <a:noFill/>
          <a:ln w="63500">
            <a:no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ja-JP" sz="3200" b="1" dirty="0" smtClean="0">
                <a:ln/>
                <a:solidFill>
                  <a:schemeClr val="accent3"/>
                </a:solidFill>
                <a:latin typeface="Arial" panose="020B0604020202020204" pitchFamily="34" charset="0"/>
                <a:cs typeface="Arial" panose="020B0604020202020204" pitchFamily="34" charset="0"/>
              </a:rPr>
              <a:t>Higher Order Structure of </a:t>
            </a:r>
            <a:r>
              <a:rPr lang="en-US" altLang="ja-JP" sz="3200" b="1" dirty="0" err="1" smtClean="0">
                <a:ln/>
                <a:solidFill>
                  <a:schemeClr val="accent3"/>
                </a:solidFill>
                <a:latin typeface="Arial" panose="020B0604020202020204" pitchFamily="34" charset="0"/>
                <a:cs typeface="Arial" panose="020B0604020202020204" pitchFamily="34" charset="0"/>
              </a:rPr>
              <a:t>Octamer</a:t>
            </a:r>
            <a:endParaRPr lang="ja-JP" altLang="en-US" sz="3200" b="1" dirty="0">
              <a:ln/>
              <a:solidFill>
                <a:schemeClr val="accent3"/>
              </a:solidFill>
              <a:latin typeface="Arial" panose="020B0604020202020204" pitchFamily="34" charset="0"/>
              <a:cs typeface="Arial" panose="020B0604020202020204" pitchFamily="34" charset="0"/>
            </a:endParaRPr>
          </a:p>
        </p:txBody>
      </p:sp>
      <p:sp>
        <p:nvSpPr>
          <p:cNvPr id="3" name="円/楕円 2"/>
          <p:cNvSpPr/>
          <p:nvPr/>
        </p:nvSpPr>
        <p:spPr>
          <a:xfrm>
            <a:off x="1546294" y="3905926"/>
            <a:ext cx="1051336" cy="779534"/>
          </a:xfrm>
          <a:prstGeom prst="ellipse">
            <a:avLst/>
          </a:prstGeom>
          <a:solidFill>
            <a:srgbClr val="FF9900"/>
          </a:solidFill>
          <a:ln>
            <a:solidFill>
              <a:schemeClr val="tx1"/>
            </a:solidFill>
          </a:ln>
          <a:scene3d>
            <a:camera prst="orthographicFront">
              <a:rot lat="17400000" lon="20400000" rev="60000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938718202"/>
              </p:ext>
            </p:extLst>
          </p:nvPr>
        </p:nvGraphicFramePr>
        <p:xfrm>
          <a:off x="1563218" y="4191214"/>
          <a:ext cx="996221" cy="342447"/>
        </p:xfrm>
        <a:graphic>
          <a:graphicData uri="http://schemas.openxmlformats.org/presentationml/2006/ole">
            <mc:AlternateContent xmlns:mc="http://schemas.openxmlformats.org/markup-compatibility/2006">
              <mc:Choice xmlns:v="urn:schemas-microsoft-com:vml" Requires="v">
                <p:oleObj spid="_x0000_s65698" name="CS ChemDraw Drawing" r:id="rId3" imgW="6772177" imgH="3064487" progId="ChemDraw.Document.6.0">
                  <p:embed/>
                </p:oleObj>
              </mc:Choice>
              <mc:Fallback>
                <p:oleObj name="CS ChemDraw Drawing" r:id="rId3" imgW="6772177" imgH="3064487" progId="ChemDraw.Document.6.0">
                  <p:embed/>
                  <p:pic>
                    <p:nvPicPr>
                      <p:cNvPr id="0" name=""/>
                      <p:cNvPicPr/>
                      <p:nvPr/>
                    </p:nvPicPr>
                    <p:blipFill>
                      <a:blip r:embed="rId4"/>
                      <a:stretch>
                        <a:fillRect/>
                      </a:stretch>
                    </p:blipFill>
                    <p:spPr>
                      <a:xfrm>
                        <a:off x="1563218" y="4191214"/>
                        <a:ext cx="996221" cy="342447"/>
                      </a:xfrm>
                      <a:prstGeom prst="rect">
                        <a:avLst/>
                      </a:prstGeom>
                    </p:spPr>
                  </p:pic>
                </p:oleObj>
              </mc:Fallback>
            </mc:AlternateContent>
          </a:graphicData>
        </a:graphic>
      </p:graphicFrame>
      <p:sp>
        <p:nvSpPr>
          <p:cNvPr id="5" name="円/楕円 4"/>
          <p:cNvSpPr/>
          <p:nvPr/>
        </p:nvSpPr>
        <p:spPr>
          <a:xfrm>
            <a:off x="1508203" y="3650609"/>
            <a:ext cx="1051336" cy="646305"/>
          </a:xfrm>
          <a:prstGeom prst="ellipse">
            <a:avLst/>
          </a:prstGeom>
          <a:solidFill>
            <a:srgbClr val="FF9900"/>
          </a:solidFill>
          <a:ln>
            <a:solidFill>
              <a:schemeClr val="tx1"/>
            </a:solidFill>
          </a:ln>
          <a:scene3d>
            <a:camera prst="orthographicFront">
              <a:rot lat="18600000" lon="600000" rev="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522448927"/>
              </p:ext>
            </p:extLst>
          </p:nvPr>
        </p:nvGraphicFramePr>
        <p:xfrm>
          <a:off x="1547265" y="3779221"/>
          <a:ext cx="997975" cy="378141"/>
        </p:xfrm>
        <a:graphic>
          <a:graphicData uri="http://schemas.openxmlformats.org/presentationml/2006/ole">
            <mc:AlternateContent xmlns:mc="http://schemas.openxmlformats.org/markup-compatibility/2006">
              <mc:Choice xmlns:v="urn:schemas-microsoft-com:vml" Requires="v">
                <p:oleObj spid="_x0000_s65699" name="CS ChemDraw Drawing" r:id="rId5" imgW="6782996" imgH="2784348" progId="ChemDraw.Document.6.0">
                  <p:embed/>
                </p:oleObj>
              </mc:Choice>
              <mc:Fallback>
                <p:oleObj name="CS ChemDraw Drawing" r:id="rId5" imgW="6782996" imgH="2784348" progId="ChemDraw.Document.6.0">
                  <p:embed/>
                  <p:pic>
                    <p:nvPicPr>
                      <p:cNvPr id="0" name=""/>
                      <p:cNvPicPr/>
                      <p:nvPr/>
                    </p:nvPicPr>
                    <p:blipFill>
                      <a:blip r:embed="rId6"/>
                      <a:stretch>
                        <a:fillRect/>
                      </a:stretch>
                    </p:blipFill>
                    <p:spPr>
                      <a:xfrm>
                        <a:off x="1547265" y="3779221"/>
                        <a:ext cx="997975" cy="378141"/>
                      </a:xfrm>
                      <a:prstGeom prst="rect">
                        <a:avLst/>
                      </a:prstGeom>
                    </p:spPr>
                  </p:pic>
                </p:oleObj>
              </mc:Fallback>
            </mc:AlternateContent>
          </a:graphicData>
        </a:graphic>
      </p:graphicFrame>
      <p:sp>
        <p:nvSpPr>
          <p:cNvPr id="7" name="円/楕円 6"/>
          <p:cNvSpPr/>
          <p:nvPr/>
        </p:nvSpPr>
        <p:spPr>
          <a:xfrm>
            <a:off x="1479904" y="3271454"/>
            <a:ext cx="1051336" cy="779534"/>
          </a:xfrm>
          <a:prstGeom prst="ellipse">
            <a:avLst/>
          </a:prstGeom>
          <a:solidFill>
            <a:srgbClr val="FF9900"/>
          </a:solidFill>
          <a:ln>
            <a:solidFill>
              <a:schemeClr val="tx1"/>
            </a:solidFill>
          </a:ln>
          <a:scene3d>
            <a:camera prst="orthographicFront">
              <a:rot lat="17400000" lon="20400000" rev="60000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135619782"/>
              </p:ext>
            </p:extLst>
          </p:nvPr>
        </p:nvGraphicFramePr>
        <p:xfrm>
          <a:off x="1505019" y="3486364"/>
          <a:ext cx="996221" cy="342447"/>
        </p:xfrm>
        <a:graphic>
          <a:graphicData uri="http://schemas.openxmlformats.org/presentationml/2006/ole">
            <mc:AlternateContent xmlns:mc="http://schemas.openxmlformats.org/markup-compatibility/2006">
              <mc:Choice xmlns:v="urn:schemas-microsoft-com:vml" Requires="v">
                <p:oleObj spid="_x0000_s65700" name="CS ChemDraw Drawing" r:id="rId7" imgW="6772177" imgH="3064487" progId="ChemDraw.Document.6.0">
                  <p:embed/>
                </p:oleObj>
              </mc:Choice>
              <mc:Fallback>
                <p:oleObj name="CS ChemDraw Drawing" r:id="rId7" imgW="6772177" imgH="3064487" progId="ChemDraw.Document.6.0">
                  <p:embed/>
                  <p:pic>
                    <p:nvPicPr>
                      <p:cNvPr id="0" name=""/>
                      <p:cNvPicPr/>
                      <p:nvPr/>
                    </p:nvPicPr>
                    <p:blipFill>
                      <a:blip r:embed="rId4"/>
                      <a:stretch>
                        <a:fillRect/>
                      </a:stretch>
                    </p:blipFill>
                    <p:spPr>
                      <a:xfrm>
                        <a:off x="1505019" y="3486364"/>
                        <a:ext cx="996221" cy="342447"/>
                      </a:xfrm>
                      <a:prstGeom prst="rect">
                        <a:avLst/>
                      </a:prstGeom>
                    </p:spPr>
                  </p:pic>
                </p:oleObj>
              </mc:Fallback>
            </mc:AlternateContent>
          </a:graphicData>
        </a:graphic>
      </p:graphicFrame>
      <p:sp>
        <p:nvSpPr>
          <p:cNvPr id="9" name="円/楕円 8"/>
          <p:cNvSpPr/>
          <p:nvPr/>
        </p:nvSpPr>
        <p:spPr>
          <a:xfrm>
            <a:off x="1451906" y="3019370"/>
            <a:ext cx="1051336" cy="646305"/>
          </a:xfrm>
          <a:prstGeom prst="ellipse">
            <a:avLst/>
          </a:prstGeom>
          <a:solidFill>
            <a:srgbClr val="FF9900"/>
          </a:solidFill>
          <a:ln>
            <a:solidFill>
              <a:schemeClr val="tx1"/>
            </a:solidFill>
          </a:ln>
          <a:scene3d>
            <a:camera prst="orthographicFront">
              <a:rot lat="18600000" lon="600000" rev="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3302262941"/>
              </p:ext>
            </p:extLst>
          </p:nvPr>
        </p:nvGraphicFramePr>
        <p:xfrm>
          <a:off x="1472810" y="3154917"/>
          <a:ext cx="997975" cy="378141"/>
        </p:xfrm>
        <a:graphic>
          <a:graphicData uri="http://schemas.openxmlformats.org/presentationml/2006/ole">
            <mc:AlternateContent xmlns:mc="http://schemas.openxmlformats.org/markup-compatibility/2006">
              <mc:Choice xmlns:v="urn:schemas-microsoft-com:vml" Requires="v">
                <p:oleObj spid="_x0000_s65701" name="CS ChemDraw Drawing" r:id="rId8" imgW="6782996" imgH="2784348" progId="ChemDraw.Document.6.0">
                  <p:embed/>
                </p:oleObj>
              </mc:Choice>
              <mc:Fallback>
                <p:oleObj name="CS ChemDraw Drawing" r:id="rId8" imgW="6782996" imgH="2784348" progId="ChemDraw.Document.6.0">
                  <p:embed/>
                  <p:pic>
                    <p:nvPicPr>
                      <p:cNvPr id="0" name=""/>
                      <p:cNvPicPr/>
                      <p:nvPr/>
                    </p:nvPicPr>
                    <p:blipFill>
                      <a:blip r:embed="rId6"/>
                      <a:stretch>
                        <a:fillRect/>
                      </a:stretch>
                    </p:blipFill>
                    <p:spPr>
                      <a:xfrm>
                        <a:off x="1472810" y="3154917"/>
                        <a:ext cx="997975" cy="378141"/>
                      </a:xfrm>
                      <a:prstGeom prst="rect">
                        <a:avLst/>
                      </a:prstGeom>
                    </p:spPr>
                  </p:pic>
                </p:oleObj>
              </mc:Fallback>
            </mc:AlternateContent>
          </a:graphicData>
        </a:graphic>
      </p:graphicFrame>
      <p:sp>
        <p:nvSpPr>
          <p:cNvPr id="11" name="テキスト ボックス 10"/>
          <p:cNvSpPr txBox="1"/>
          <p:nvPr/>
        </p:nvSpPr>
        <p:spPr>
          <a:xfrm>
            <a:off x="398583" y="5045114"/>
            <a:ext cx="3237313" cy="52322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a:t>
            </a:r>
            <a:r>
              <a:rPr kumimoji="1"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olded </a:t>
            </a:r>
            <a:r>
              <a:rPr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form</a:t>
            </a:r>
            <a:endParaRPr lang="ja-JP"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12" name="テキスト ボックス 11"/>
          <p:cNvSpPr txBox="1"/>
          <p:nvPr/>
        </p:nvSpPr>
        <p:spPr>
          <a:xfrm>
            <a:off x="4120081" y="5045114"/>
            <a:ext cx="3269288" cy="52322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E</a:t>
            </a:r>
            <a:r>
              <a:rPr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xtended </a:t>
            </a:r>
            <a:r>
              <a:rPr kumimoji="1" lang="en-US" altLang="ja-JP"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form</a:t>
            </a:r>
            <a:endParaRPr kumimoji="1" lang="ja-JP"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13" name="円/楕円 12"/>
          <p:cNvSpPr/>
          <p:nvPr/>
        </p:nvSpPr>
        <p:spPr>
          <a:xfrm>
            <a:off x="1443346" y="2697681"/>
            <a:ext cx="1051336" cy="646305"/>
          </a:xfrm>
          <a:prstGeom prst="ellipse">
            <a:avLst/>
          </a:prstGeom>
          <a:solidFill>
            <a:srgbClr val="FF9900"/>
          </a:solidFill>
          <a:ln>
            <a:solidFill>
              <a:schemeClr val="tx1"/>
            </a:solidFill>
          </a:ln>
          <a:scene3d>
            <a:camera prst="orthographicFront">
              <a:rot lat="18600000" lon="20400000" rev="701526"/>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14" name="オブジェクト 13"/>
          <p:cNvGraphicFramePr>
            <a:graphicFrameLocks noChangeAspect="1"/>
          </p:cNvGraphicFramePr>
          <p:nvPr>
            <p:extLst>
              <p:ext uri="{D42A27DB-BD31-4B8C-83A1-F6EECF244321}">
                <p14:modId xmlns:p14="http://schemas.microsoft.com/office/powerpoint/2010/main" val="3550313153"/>
              </p:ext>
            </p:extLst>
          </p:nvPr>
        </p:nvGraphicFramePr>
        <p:xfrm>
          <a:off x="1470905" y="2849188"/>
          <a:ext cx="996221" cy="342447"/>
        </p:xfrm>
        <a:graphic>
          <a:graphicData uri="http://schemas.openxmlformats.org/presentationml/2006/ole">
            <mc:AlternateContent xmlns:mc="http://schemas.openxmlformats.org/markup-compatibility/2006">
              <mc:Choice xmlns:v="urn:schemas-microsoft-com:vml" Requires="v">
                <p:oleObj spid="_x0000_s65702" name="CS ChemDraw Drawing" r:id="rId9" imgW="6772177" imgH="3064487" progId="ChemDraw.Document.6.0">
                  <p:embed/>
                </p:oleObj>
              </mc:Choice>
              <mc:Fallback>
                <p:oleObj name="CS ChemDraw Drawing" r:id="rId9" imgW="6772177" imgH="3064487" progId="ChemDraw.Document.6.0">
                  <p:embed/>
                  <p:pic>
                    <p:nvPicPr>
                      <p:cNvPr id="0" name=""/>
                      <p:cNvPicPr/>
                      <p:nvPr/>
                    </p:nvPicPr>
                    <p:blipFill>
                      <a:blip r:embed="rId4"/>
                      <a:stretch>
                        <a:fillRect/>
                      </a:stretch>
                    </p:blipFill>
                    <p:spPr>
                      <a:xfrm>
                        <a:off x="1470905" y="2849188"/>
                        <a:ext cx="996221" cy="342447"/>
                      </a:xfrm>
                      <a:prstGeom prst="rect">
                        <a:avLst/>
                      </a:prstGeom>
                    </p:spPr>
                  </p:pic>
                </p:oleObj>
              </mc:Fallback>
            </mc:AlternateContent>
          </a:graphicData>
        </a:graphic>
      </p:graphicFrame>
      <p:sp>
        <p:nvSpPr>
          <p:cNvPr id="15" name="円/楕円 14"/>
          <p:cNvSpPr/>
          <p:nvPr/>
        </p:nvSpPr>
        <p:spPr>
          <a:xfrm>
            <a:off x="1446130" y="2337560"/>
            <a:ext cx="1051336" cy="646305"/>
          </a:xfrm>
          <a:prstGeom prst="ellipse">
            <a:avLst/>
          </a:prstGeom>
          <a:solidFill>
            <a:srgbClr val="FF9900"/>
          </a:solidFill>
          <a:ln>
            <a:solidFill>
              <a:schemeClr val="tx1"/>
            </a:solidFill>
          </a:ln>
          <a:scene3d>
            <a:camera prst="orthographicFront">
              <a:rot lat="18600000" lon="600000" rev="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16" name="オブジェクト 15"/>
          <p:cNvGraphicFramePr>
            <a:graphicFrameLocks noChangeAspect="1"/>
          </p:cNvGraphicFramePr>
          <p:nvPr>
            <p:extLst>
              <p:ext uri="{D42A27DB-BD31-4B8C-83A1-F6EECF244321}">
                <p14:modId xmlns:p14="http://schemas.microsoft.com/office/powerpoint/2010/main" val="2476804166"/>
              </p:ext>
            </p:extLst>
          </p:nvPr>
        </p:nvGraphicFramePr>
        <p:xfrm>
          <a:off x="1518030" y="2472751"/>
          <a:ext cx="949097" cy="359621"/>
        </p:xfrm>
        <a:graphic>
          <a:graphicData uri="http://schemas.openxmlformats.org/presentationml/2006/ole">
            <mc:AlternateContent xmlns:mc="http://schemas.openxmlformats.org/markup-compatibility/2006">
              <mc:Choice xmlns:v="urn:schemas-microsoft-com:vml" Requires="v">
                <p:oleObj spid="_x0000_s65703" name="CS ChemDraw Drawing" r:id="rId10" imgW="6782996" imgH="2784348" progId="ChemDraw.Document.6.0">
                  <p:embed/>
                </p:oleObj>
              </mc:Choice>
              <mc:Fallback>
                <p:oleObj name="CS ChemDraw Drawing" r:id="rId10" imgW="6782996" imgH="2784348" progId="ChemDraw.Document.6.0">
                  <p:embed/>
                  <p:pic>
                    <p:nvPicPr>
                      <p:cNvPr id="0" name=""/>
                      <p:cNvPicPr/>
                      <p:nvPr/>
                    </p:nvPicPr>
                    <p:blipFill>
                      <a:blip r:embed="rId6"/>
                      <a:stretch>
                        <a:fillRect/>
                      </a:stretch>
                    </p:blipFill>
                    <p:spPr>
                      <a:xfrm>
                        <a:off x="1518030" y="2472751"/>
                        <a:ext cx="949097" cy="359621"/>
                      </a:xfrm>
                      <a:prstGeom prst="rect">
                        <a:avLst/>
                      </a:prstGeom>
                    </p:spPr>
                  </p:pic>
                </p:oleObj>
              </mc:Fallback>
            </mc:AlternateContent>
          </a:graphicData>
        </a:graphic>
      </p:graphicFrame>
      <p:sp>
        <p:nvSpPr>
          <p:cNvPr id="17" name="円/楕円 16"/>
          <p:cNvSpPr/>
          <p:nvPr/>
        </p:nvSpPr>
        <p:spPr>
          <a:xfrm>
            <a:off x="1427467" y="1907805"/>
            <a:ext cx="1051336" cy="779534"/>
          </a:xfrm>
          <a:prstGeom prst="ellipse">
            <a:avLst/>
          </a:prstGeom>
          <a:solidFill>
            <a:srgbClr val="FF9900"/>
          </a:solidFill>
          <a:ln>
            <a:solidFill>
              <a:schemeClr val="tx1"/>
            </a:solidFill>
          </a:ln>
          <a:scene3d>
            <a:camera prst="orthographicFront">
              <a:rot lat="17400000" lon="20400000" rev="60000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8" name="円弧 17"/>
          <p:cNvSpPr>
            <a:spLocks noChangeAspect="1"/>
          </p:cNvSpPr>
          <p:nvPr/>
        </p:nvSpPr>
        <p:spPr>
          <a:xfrm>
            <a:off x="2296518" y="2363072"/>
            <a:ext cx="369965" cy="215435"/>
          </a:xfrm>
          <a:prstGeom prst="arc">
            <a:avLst>
              <a:gd name="adj1" fmla="val 14746790"/>
              <a:gd name="adj2" fmla="val 6940199"/>
            </a:avLst>
          </a:prstGeom>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19" name="円弧 18"/>
          <p:cNvSpPr>
            <a:spLocks noChangeAspect="1"/>
          </p:cNvSpPr>
          <p:nvPr/>
        </p:nvSpPr>
        <p:spPr>
          <a:xfrm>
            <a:off x="1240641" y="2722586"/>
            <a:ext cx="483384" cy="215435"/>
          </a:xfrm>
          <a:prstGeom prst="arc">
            <a:avLst>
              <a:gd name="adj1" fmla="val 5094514"/>
              <a:gd name="adj2" fmla="val 16449854"/>
            </a:avLst>
          </a:prstGeom>
          <a:ln w="38100">
            <a:solidFill>
              <a:schemeClr val="tx1"/>
            </a:solidFill>
          </a:ln>
          <a:scene3d>
            <a:camera prst="orthographicFront">
              <a:rot lat="11400000" lon="0" rev="21000000"/>
            </a:camera>
            <a:lightRig rig="threePt" dir="t"/>
          </a:scene3d>
          <a:sp3d/>
        </p:spPr>
        <p:style>
          <a:lnRef idx="1">
            <a:schemeClr val="accent1"/>
          </a:lnRef>
          <a:fillRef idx="0">
            <a:schemeClr val="accent1"/>
          </a:fillRef>
          <a:effectRef idx="0">
            <a:schemeClr val="accent1"/>
          </a:effectRef>
          <a:fontRef idx="minor">
            <a:schemeClr val="tx1"/>
          </a:fontRef>
        </p:style>
        <p:txBody>
          <a:bodyPr rtlCol="0" anchor="ctr">
            <a:flatTx/>
          </a:bodyPr>
          <a:lstStyle/>
          <a:p>
            <a:pPr algn="ctr"/>
            <a:endParaRPr kumimoji="1" lang="ja-JP" altLang="en-US" sz="2000"/>
          </a:p>
        </p:txBody>
      </p:sp>
      <p:cxnSp>
        <p:nvCxnSpPr>
          <p:cNvPr id="20" name="直線矢印コネクタ 19"/>
          <p:cNvCxnSpPr/>
          <p:nvPr/>
        </p:nvCxnSpPr>
        <p:spPr>
          <a:xfrm>
            <a:off x="2908393" y="3090203"/>
            <a:ext cx="876114" cy="0"/>
          </a:xfrm>
          <a:prstGeom prst="straightConnector1">
            <a:avLst/>
          </a:prstGeom>
          <a:ln w="50800">
            <a:solidFill>
              <a:schemeClr val="tx1"/>
            </a:solidFill>
            <a:tailEnd type="arrow"/>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2849882" y="3521122"/>
            <a:ext cx="876210" cy="0"/>
          </a:xfrm>
          <a:prstGeom prst="straightConnector1">
            <a:avLst/>
          </a:prstGeom>
          <a:ln w="50800">
            <a:solidFill>
              <a:schemeClr val="tx1"/>
            </a:solidFill>
            <a:tailEnd type="arrow"/>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aphicFrame>
        <p:nvGraphicFramePr>
          <p:cNvPr id="22" name="オブジェクト 21"/>
          <p:cNvGraphicFramePr>
            <a:graphicFrameLocks noChangeAspect="1"/>
          </p:cNvGraphicFramePr>
          <p:nvPr>
            <p:extLst>
              <p:ext uri="{D42A27DB-BD31-4B8C-83A1-F6EECF244321}">
                <p14:modId xmlns:p14="http://schemas.microsoft.com/office/powerpoint/2010/main" val="2434389641"/>
              </p:ext>
            </p:extLst>
          </p:nvPr>
        </p:nvGraphicFramePr>
        <p:xfrm>
          <a:off x="1480579" y="2148421"/>
          <a:ext cx="996221" cy="342447"/>
        </p:xfrm>
        <a:graphic>
          <a:graphicData uri="http://schemas.openxmlformats.org/presentationml/2006/ole">
            <mc:AlternateContent xmlns:mc="http://schemas.openxmlformats.org/markup-compatibility/2006">
              <mc:Choice xmlns:v="urn:schemas-microsoft-com:vml" Requires="v">
                <p:oleObj spid="_x0000_s65704" name="CS ChemDraw Drawing" r:id="rId11" imgW="6772177" imgH="3064487" progId="ChemDraw.Document.6.0">
                  <p:embed/>
                </p:oleObj>
              </mc:Choice>
              <mc:Fallback>
                <p:oleObj name="CS ChemDraw Drawing" r:id="rId11" imgW="6772177" imgH="3064487" progId="ChemDraw.Document.6.0">
                  <p:embed/>
                  <p:pic>
                    <p:nvPicPr>
                      <p:cNvPr id="0" name=""/>
                      <p:cNvPicPr/>
                      <p:nvPr/>
                    </p:nvPicPr>
                    <p:blipFill>
                      <a:blip r:embed="rId4"/>
                      <a:stretch>
                        <a:fillRect/>
                      </a:stretch>
                    </p:blipFill>
                    <p:spPr>
                      <a:xfrm>
                        <a:off x="1480579" y="2148421"/>
                        <a:ext cx="996221" cy="342447"/>
                      </a:xfrm>
                      <a:prstGeom prst="rect">
                        <a:avLst/>
                      </a:prstGeom>
                    </p:spPr>
                  </p:pic>
                </p:oleObj>
              </mc:Fallback>
            </mc:AlternateContent>
          </a:graphicData>
        </a:graphic>
      </p:graphicFrame>
      <p:sp>
        <p:nvSpPr>
          <p:cNvPr id="23" name="テキスト ボックス 22"/>
          <p:cNvSpPr txBox="1"/>
          <p:nvPr/>
        </p:nvSpPr>
        <p:spPr>
          <a:xfrm>
            <a:off x="2683141" y="2503859"/>
            <a:ext cx="1573081" cy="40011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heating</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4" name="テキスト ボックス 23"/>
          <p:cNvSpPr txBox="1"/>
          <p:nvPr/>
        </p:nvSpPr>
        <p:spPr>
          <a:xfrm>
            <a:off x="2659307" y="3645376"/>
            <a:ext cx="1604125" cy="400110"/>
          </a:xfrm>
          <a:prstGeom prst="rect">
            <a:avLst/>
          </a:prstGeom>
          <a:noFill/>
          <a:ln>
            <a:no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cooling</a:t>
            </a:r>
            <a:endParaRPr lang="ja-JP"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5" name="円/楕円 24"/>
          <p:cNvSpPr/>
          <p:nvPr/>
        </p:nvSpPr>
        <p:spPr>
          <a:xfrm>
            <a:off x="1427467" y="1700808"/>
            <a:ext cx="1051336" cy="646305"/>
          </a:xfrm>
          <a:prstGeom prst="ellipse">
            <a:avLst/>
          </a:prstGeom>
          <a:solidFill>
            <a:srgbClr val="FF9900"/>
          </a:solidFill>
          <a:ln>
            <a:solidFill>
              <a:schemeClr val="tx1"/>
            </a:solidFill>
          </a:ln>
          <a:scene3d>
            <a:camera prst="orthographicFront">
              <a:rot lat="18600000" lon="600000" rev="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26" name="オブジェクト 25"/>
          <p:cNvGraphicFramePr>
            <a:graphicFrameLocks noChangeAspect="1"/>
          </p:cNvGraphicFramePr>
          <p:nvPr>
            <p:extLst>
              <p:ext uri="{D42A27DB-BD31-4B8C-83A1-F6EECF244321}">
                <p14:modId xmlns:p14="http://schemas.microsoft.com/office/powerpoint/2010/main" val="3499999377"/>
              </p:ext>
            </p:extLst>
          </p:nvPr>
        </p:nvGraphicFramePr>
        <p:xfrm>
          <a:off x="1454147" y="1830340"/>
          <a:ext cx="997975" cy="378141"/>
        </p:xfrm>
        <a:graphic>
          <a:graphicData uri="http://schemas.openxmlformats.org/presentationml/2006/ole">
            <mc:AlternateContent xmlns:mc="http://schemas.openxmlformats.org/markup-compatibility/2006">
              <mc:Choice xmlns:v="urn:schemas-microsoft-com:vml" Requires="v">
                <p:oleObj spid="_x0000_s65705" name="CS ChemDraw Drawing" r:id="rId12" imgW="6782996" imgH="2784348" progId="ChemDraw.Document.6.0">
                  <p:embed/>
                </p:oleObj>
              </mc:Choice>
              <mc:Fallback>
                <p:oleObj name="CS ChemDraw Drawing" r:id="rId12" imgW="6782996" imgH="2784348" progId="ChemDraw.Document.6.0">
                  <p:embed/>
                  <p:pic>
                    <p:nvPicPr>
                      <p:cNvPr id="0" name=""/>
                      <p:cNvPicPr/>
                      <p:nvPr/>
                    </p:nvPicPr>
                    <p:blipFill>
                      <a:blip r:embed="rId6"/>
                      <a:stretch>
                        <a:fillRect/>
                      </a:stretch>
                    </p:blipFill>
                    <p:spPr>
                      <a:xfrm>
                        <a:off x="1454147" y="1830340"/>
                        <a:ext cx="997975" cy="378141"/>
                      </a:xfrm>
                      <a:prstGeom prst="rect">
                        <a:avLst/>
                      </a:prstGeom>
                    </p:spPr>
                  </p:pic>
                </p:oleObj>
              </mc:Fallback>
            </mc:AlternateContent>
          </a:graphicData>
        </a:graphic>
      </p:graphicFrame>
      <p:sp>
        <p:nvSpPr>
          <p:cNvPr id="27" name="円弧 26"/>
          <p:cNvSpPr>
            <a:spLocks noChangeAspect="1"/>
          </p:cNvSpPr>
          <p:nvPr/>
        </p:nvSpPr>
        <p:spPr>
          <a:xfrm rot="20267634" flipH="1">
            <a:off x="1132364" y="4104812"/>
            <a:ext cx="430417" cy="232924"/>
          </a:xfrm>
          <a:prstGeom prst="arc">
            <a:avLst>
              <a:gd name="adj1" fmla="val 5094514"/>
              <a:gd name="adj2" fmla="val 16977332"/>
            </a:avLst>
          </a:prstGeom>
          <a:ln w="38100">
            <a:solidFill>
              <a:schemeClr val="tx1"/>
            </a:solidFill>
          </a:ln>
          <a:scene3d>
            <a:camera prst="orthographicFront">
              <a:rot lat="12600000" lon="0" rev="20700001"/>
            </a:camera>
            <a:lightRig rig="threePt" dir="t"/>
          </a:scene3d>
          <a:sp3d/>
        </p:spPr>
        <p:style>
          <a:lnRef idx="1">
            <a:schemeClr val="accent1"/>
          </a:lnRef>
          <a:fillRef idx="0">
            <a:schemeClr val="accent1"/>
          </a:fillRef>
          <a:effectRef idx="0">
            <a:schemeClr val="accent1"/>
          </a:effectRef>
          <a:fontRef idx="minor">
            <a:schemeClr val="tx1"/>
          </a:fontRef>
        </p:style>
        <p:txBody>
          <a:bodyPr rtlCol="0" anchor="ctr">
            <a:flatTx/>
          </a:bodyPr>
          <a:lstStyle/>
          <a:p>
            <a:pPr algn="ctr"/>
            <a:endParaRPr kumimoji="1" lang="ja-JP" altLang="en-US" sz="2000"/>
          </a:p>
        </p:txBody>
      </p:sp>
      <p:sp>
        <p:nvSpPr>
          <p:cNvPr id="28" name="円弧 27"/>
          <p:cNvSpPr>
            <a:spLocks noChangeAspect="1"/>
          </p:cNvSpPr>
          <p:nvPr/>
        </p:nvSpPr>
        <p:spPr>
          <a:xfrm rot="20267634" flipH="1">
            <a:off x="1081163" y="3474965"/>
            <a:ext cx="432692" cy="199817"/>
          </a:xfrm>
          <a:prstGeom prst="arc">
            <a:avLst>
              <a:gd name="adj1" fmla="val 5094514"/>
              <a:gd name="adj2" fmla="val 16977332"/>
            </a:avLst>
          </a:prstGeom>
          <a:ln w="38100">
            <a:solidFill>
              <a:schemeClr val="tx1"/>
            </a:solidFill>
          </a:ln>
          <a:scene3d>
            <a:camera prst="orthographicFront">
              <a:rot lat="12600000" lon="0" rev="20700001"/>
            </a:camera>
            <a:lightRig rig="threePt" dir="t"/>
          </a:scene3d>
          <a:sp3d/>
        </p:spPr>
        <p:style>
          <a:lnRef idx="1">
            <a:schemeClr val="accent1"/>
          </a:lnRef>
          <a:fillRef idx="0">
            <a:schemeClr val="accent1"/>
          </a:fillRef>
          <a:effectRef idx="0">
            <a:schemeClr val="accent1"/>
          </a:effectRef>
          <a:fontRef idx="minor">
            <a:schemeClr val="tx1"/>
          </a:fontRef>
        </p:style>
        <p:txBody>
          <a:bodyPr rtlCol="0" anchor="ctr">
            <a:flatTx/>
          </a:bodyPr>
          <a:lstStyle/>
          <a:p>
            <a:pPr algn="ctr"/>
            <a:endParaRPr kumimoji="1" lang="ja-JP" altLang="en-US" sz="2000"/>
          </a:p>
        </p:txBody>
      </p:sp>
      <p:sp>
        <p:nvSpPr>
          <p:cNvPr id="29" name="円弧 28"/>
          <p:cNvSpPr>
            <a:spLocks noChangeAspect="1"/>
          </p:cNvSpPr>
          <p:nvPr/>
        </p:nvSpPr>
        <p:spPr>
          <a:xfrm rot="20027869" flipH="1">
            <a:off x="995684" y="2167074"/>
            <a:ext cx="503910" cy="185519"/>
          </a:xfrm>
          <a:prstGeom prst="arc">
            <a:avLst>
              <a:gd name="adj1" fmla="val 5094514"/>
              <a:gd name="adj2" fmla="val 16977332"/>
            </a:avLst>
          </a:prstGeom>
          <a:ln w="38100">
            <a:solidFill>
              <a:schemeClr val="tx1"/>
            </a:solidFill>
          </a:ln>
          <a:scene3d>
            <a:camera prst="orthographicFront">
              <a:rot lat="12600000" lon="0" rev="20700001"/>
            </a:camera>
            <a:lightRig rig="threePt" dir="t"/>
          </a:scene3d>
          <a:sp3d/>
        </p:spPr>
        <p:style>
          <a:lnRef idx="1">
            <a:schemeClr val="accent1"/>
          </a:lnRef>
          <a:fillRef idx="0">
            <a:schemeClr val="accent1"/>
          </a:fillRef>
          <a:effectRef idx="0">
            <a:schemeClr val="accent1"/>
          </a:effectRef>
          <a:fontRef idx="minor">
            <a:schemeClr val="tx1"/>
          </a:fontRef>
        </p:style>
        <p:txBody>
          <a:bodyPr rtlCol="0" anchor="ctr">
            <a:flatTx/>
          </a:bodyPr>
          <a:lstStyle/>
          <a:p>
            <a:pPr algn="ctr"/>
            <a:endParaRPr kumimoji="1" lang="ja-JP" altLang="en-US" sz="2000"/>
          </a:p>
        </p:txBody>
      </p:sp>
      <p:sp>
        <p:nvSpPr>
          <p:cNvPr id="30" name="円弧 29"/>
          <p:cNvSpPr>
            <a:spLocks noChangeAspect="1"/>
          </p:cNvSpPr>
          <p:nvPr/>
        </p:nvSpPr>
        <p:spPr>
          <a:xfrm>
            <a:off x="2378252" y="3070362"/>
            <a:ext cx="323233" cy="191398"/>
          </a:xfrm>
          <a:prstGeom prst="arc">
            <a:avLst>
              <a:gd name="adj1" fmla="val 13673840"/>
              <a:gd name="adj2" fmla="val 8513332"/>
            </a:avLst>
          </a:prstGeom>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1" name="円弧 30"/>
          <p:cNvSpPr>
            <a:spLocks noChangeAspect="1"/>
          </p:cNvSpPr>
          <p:nvPr/>
        </p:nvSpPr>
        <p:spPr>
          <a:xfrm>
            <a:off x="2345630" y="3720254"/>
            <a:ext cx="359345" cy="171738"/>
          </a:xfrm>
          <a:prstGeom prst="arc">
            <a:avLst>
              <a:gd name="adj1" fmla="val 13864502"/>
              <a:gd name="adj2" fmla="val 6377820"/>
            </a:avLst>
          </a:prstGeom>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pSp>
        <p:nvGrpSpPr>
          <p:cNvPr id="32" name="グループ化 31"/>
          <p:cNvGrpSpPr/>
          <p:nvPr/>
        </p:nvGrpSpPr>
        <p:grpSpPr>
          <a:xfrm>
            <a:off x="4028893" y="1856937"/>
            <a:ext cx="4220218" cy="2896843"/>
            <a:chOff x="4028893" y="1729302"/>
            <a:chExt cx="4220218" cy="2896843"/>
          </a:xfrm>
        </p:grpSpPr>
        <p:sp>
          <p:nvSpPr>
            <p:cNvPr id="33" name="円/楕円 32"/>
            <p:cNvSpPr/>
            <p:nvPr/>
          </p:nvSpPr>
          <p:spPr>
            <a:xfrm rot="19206965">
              <a:off x="7197775" y="3706574"/>
              <a:ext cx="1051336" cy="646305"/>
            </a:xfrm>
            <a:prstGeom prst="ellipse">
              <a:avLst/>
            </a:prstGeom>
            <a:solidFill>
              <a:srgbClr val="FF9900"/>
            </a:solidFill>
            <a:ln>
              <a:solidFill>
                <a:schemeClr val="tx1"/>
              </a:solidFill>
            </a:ln>
            <a:scene3d>
              <a:camera prst="orthographicFront">
                <a:rot lat="1623009" lon="20965524" rev="116552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円/楕円 33"/>
            <p:cNvSpPr/>
            <p:nvPr/>
          </p:nvSpPr>
          <p:spPr>
            <a:xfrm rot="19206965">
              <a:off x="6546921" y="1821751"/>
              <a:ext cx="1051336" cy="646305"/>
            </a:xfrm>
            <a:prstGeom prst="ellipse">
              <a:avLst/>
            </a:prstGeom>
            <a:solidFill>
              <a:srgbClr val="FF9900"/>
            </a:solidFill>
            <a:ln>
              <a:solidFill>
                <a:schemeClr val="tx1"/>
              </a:solidFill>
            </a:ln>
            <a:scene3d>
              <a:camera prst="orthographicFront">
                <a:rot lat="3268120" lon="363143" rev="183854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円/楕円 34"/>
            <p:cNvSpPr/>
            <p:nvPr/>
          </p:nvSpPr>
          <p:spPr>
            <a:xfrm rot="1280497">
              <a:off x="4836626" y="1950916"/>
              <a:ext cx="1051336" cy="646305"/>
            </a:xfrm>
            <a:prstGeom prst="ellipse">
              <a:avLst/>
            </a:prstGeom>
            <a:solidFill>
              <a:srgbClr val="FF9900"/>
            </a:solidFill>
            <a:ln>
              <a:solidFill>
                <a:schemeClr val="tx1"/>
              </a:solidFill>
            </a:ln>
            <a:scene3d>
              <a:camera prst="orthographicFront">
                <a:rot lat="19529583" lon="153711" rev="20017894"/>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6" name="円/楕円 35"/>
            <p:cNvSpPr/>
            <p:nvPr/>
          </p:nvSpPr>
          <p:spPr>
            <a:xfrm rot="19206965">
              <a:off x="4028893" y="1935296"/>
              <a:ext cx="1051336" cy="646305"/>
            </a:xfrm>
            <a:prstGeom prst="ellipse">
              <a:avLst/>
            </a:prstGeom>
            <a:solidFill>
              <a:srgbClr val="FF9900"/>
            </a:solidFill>
            <a:ln>
              <a:solidFill>
                <a:schemeClr val="tx1"/>
              </a:solidFill>
            </a:ln>
            <a:scene3d>
              <a:camera prst="orthographicFront">
                <a:rot lat="2462735" lon="21358741" rev="1387494"/>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円/楕円 36"/>
            <p:cNvSpPr/>
            <p:nvPr/>
          </p:nvSpPr>
          <p:spPr>
            <a:xfrm rot="5237062">
              <a:off x="6798025" y="2783582"/>
              <a:ext cx="970465" cy="700164"/>
            </a:xfrm>
            <a:prstGeom prst="ellipse">
              <a:avLst/>
            </a:prstGeom>
            <a:solidFill>
              <a:srgbClr val="FF9900"/>
            </a:solidFill>
            <a:ln>
              <a:solidFill>
                <a:schemeClr val="tx1"/>
              </a:solidFill>
            </a:ln>
            <a:scene3d>
              <a:camera prst="orthographicFront">
                <a:rot lat="19665480" lon="1631529" rev="1031522"/>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8" name="フリーフォーム 37"/>
            <p:cNvSpPr/>
            <p:nvPr/>
          </p:nvSpPr>
          <p:spPr>
            <a:xfrm rot="20601516">
              <a:off x="7260820" y="4398933"/>
              <a:ext cx="294553" cy="219641"/>
            </a:xfrm>
            <a:custGeom>
              <a:avLst/>
              <a:gdLst>
                <a:gd name="connsiteX0" fmla="*/ 0 w 302584"/>
                <a:gd name="connsiteY0" fmla="*/ 0 h 183514"/>
                <a:gd name="connsiteX1" fmla="*/ 16626 w 302584"/>
                <a:gd name="connsiteY1" fmla="*/ 6650 h 183514"/>
                <a:gd name="connsiteX2" fmla="*/ 33251 w 302584"/>
                <a:gd name="connsiteY2" fmla="*/ 36576 h 183514"/>
                <a:gd name="connsiteX3" fmla="*/ 46552 w 302584"/>
                <a:gd name="connsiteY3" fmla="*/ 53202 h 183514"/>
                <a:gd name="connsiteX4" fmla="*/ 53202 w 302584"/>
                <a:gd name="connsiteY4" fmla="*/ 79802 h 183514"/>
                <a:gd name="connsiteX5" fmla="*/ 59852 w 302584"/>
                <a:gd name="connsiteY5" fmla="*/ 123028 h 183514"/>
                <a:gd name="connsiteX6" fmla="*/ 63177 w 302584"/>
                <a:gd name="connsiteY6" fmla="*/ 133004 h 183514"/>
                <a:gd name="connsiteX7" fmla="*/ 83128 w 302584"/>
                <a:gd name="connsiteY7" fmla="*/ 159604 h 183514"/>
                <a:gd name="connsiteX8" fmla="*/ 103078 w 302584"/>
                <a:gd name="connsiteY8" fmla="*/ 172905 h 183514"/>
                <a:gd name="connsiteX9" fmla="*/ 116378 w 302584"/>
                <a:gd name="connsiteY9" fmla="*/ 176230 h 183514"/>
                <a:gd name="connsiteX10" fmla="*/ 123029 w 302584"/>
                <a:gd name="connsiteY10" fmla="*/ 182880 h 183514"/>
                <a:gd name="connsiteX11" fmla="*/ 172905 w 302584"/>
                <a:gd name="connsiteY11" fmla="*/ 176230 h 183514"/>
                <a:gd name="connsiteX12" fmla="*/ 176230 w 302584"/>
                <a:gd name="connsiteY12" fmla="*/ 166255 h 183514"/>
                <a:gd name="connsiteX13" fmla="*/ 192856 w 302584"/>
                <a:gd name="connsiteY13" fmla="*/ 149629 h 183514"/>
                <a:gd name="connsiteX14" fmla="*/ 202831 w 302584"/>
                <a:gd name="connsiteY14" fmla="*/ 139654 h 183514"/>
                <a:gd name="connsiteX15" fmla="*/ 216131 w 302584"/>
                <a:gd name="connsiteY15" fmla="*/ 119703 h 183514"/>
                <a:gd name="connsiteX16" fmla="*/ 232757 w 302584"/>
                <a:gd name="connsiteY16" fmla="*/ 103078 h 183514"/>
                <a:gd name="connsiteX17" fmla="*/ 249382 w 302584"/>
                <a:gd name="connsiteY17" fmla="*/ 89778 h 183514"/>
                <a:gd name="connsiteX18" fmla="*/ 256032 w 302584"/>
                <a:gd name="connsiteY18" fmla="*/ 83127 h 183514"/>
                <a:gd name="connsiteX19" fmla="*/ 302584 w 302584"/>
                <a:gd name="connsiteY19" fmla="*/ 86452 h 18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584" h="183514">
                  <a:moveTo>
                    <a:pt x="0" y="0"/>
                  </a:moveTo>
                  <a:cubicBezTo>
                    <a:pt x="5542" y="2217"/>
                    <a:pt x="12165" y="2684"/>
                    <a:pt x="16626" y="6650"/>
                  </a:cubicBezTo>
                  <a:cubicBezTo>
                    <a:pt x="35496" y="23424"/>
                    <a:pt x="25808" y="21691"/>
                    <a:pt x="33251" y="36576"/>
                  </a:cubicBezTo>
                  <a:cubicBezTo>
                    <a:pt x="37446" y="44965"/>
                    <a:pt x="40366" y="47016"/>
                    <a:pt x="46552" y="53202"/>
                  </a:cubicBezTo>
                  <a:cubicBezTo>
                    <a:pt x="48769" y="62069"/>
                    <a:pt x="52068" y="70733"/>
                    <a:pt x="53202" y="79802"/>
                  </a:cubicBezTo>
                  <a:cubicBezTo>
                    <a:pt x="55221" y="95956"/>
                    <a:pt x="56044" y="107794"/>
                    <a:pt x="59852" y="123028"/>
                  </a:cubicBezTo>
                  <a:cubicBezTo>
                    <a:pt x="60702" y="126429"/>
                    <a:pt x="61475" y="129940"/>
                    <a:pt x="63177" y="133004"/>
                  </a:cubicBezTo>
                  <a:cubicBezTo>
                    <a:pt x="66456" y="138907"/>
                    <a:pt x="75438" y="153837"/>
                    <a:pt x="83128" y="159604"/>
                  </a:cubicBezTo>
                  <a:cubicBezTo>
                    <a:pt x="89522" y="164400"/>
                    <a:pt x="95324" y="170967"/>
                    <a:pt x="103078" y="172905"/>
                  </a:cubicBezTo>
                  <a:lnTo>
                    <a:pt x="116378" y="176230"/>
                  </a:lnTo>
                  <a:cubicBezTo>
                    <a:pt x="118595" y="178447"/>
                    <a:pt x="119902" y="182657"/>
                    <a:pt x="123029" y="182880"/>
                  </a:cubicBezTo>
                  <a:cubicBezTo>
                    <a:pt x="149831" y="184794"/>
                    <a:pt x="154625" y="182323"/>
                    <a:pt x="172905" y="176230"/>
                  </a:cubicBezTo>
                  <a:cubicBezTo>
                    <a:pt x="174013" y="172905"/>
                    <a:pt x="174127" y="169059"/>
                    <a:pt x="176230" y="166255"/>
                  </a:cubicBezTo>
                  <a:cubicBezTo>
                    <a:pt x="180933" y="159985"/>
                    <a:pt x="187314" y="155171"/>
                    <a:pt x="192856" y="149629"/>
                  </a:cubicBezTo>
                  <a:cubicBezTo>
                    <a:pt x="196181" y="146304"/>
                    <a:pt x="200223" y="143567"/>
                    <a:pt x="202831" y="139654"/>
                  </a:cubicBezTo>
                  <a:cubicBezTo>
                    <a:pt x="207264" y="133004"/>
                    <a:pt x="210479" y="125354"/>
                    <a:pt x="216131" y="119703"/>
                  </a:cubicBezTo>
                  <a:cubicBezTo>
                    <a:pt x="221673" y="114161"/>
                    <a:pt x="228410" y="109599"/>
                    <a:pt x="232757" y="103078"/>
                  </a:cubicBezTo>
                  <a:cubicBezTo>
                    <a:pt x="241351" y="90187"/>
                    <a:pt x="235616" y="94367"/>
                    <a:pt x="249382" y="89778"/>
                  </a:cubicBezTo>
                  <a:cubicBezTo>
                    <a:pt x="251599" y="87561"/>
                    <a:pt x="252903" y="83323"/>
                    <a:pt x="256032" y="83127"/>
                  </a:cubicBezTo>
                  <a:lnTo>
                    <a:pt x="302584" y="86452"/>
                  </a:ln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39" name="フリーフォーム 38"/>
            <p:cNvSpPr/>
            <p:nvPr/>
          </p:nvSpPr>
          <p:spPr>
            <a:xfrm rot="20369852">
              <a:off x="4782323" y="1729302"/>
              <a:ext cx="213823" cy="242770"/>
            </a:xfrm>
            <a:custGeom>
              <a:avLst/>
              <a:gdLst>
                <a:gd name="connsiteX0" fmla="*/ 0 w 189530"/>
                <a:gd name="connsiteY0" fmla="*/ 26601 h 202838"/>
                <a:gd name="connsiteX1" fmla="*/ 26601 w 189530"/>
                <a:gd name="connsiteY1" fmla="*/ 23276 h 202838"/>
                <a:gd name="connsiteX2" fmla="*/ 53201 w 189530"/>
                <a:gd name="connsiteY2" fmla="*/ 16625 h 202838"/>
                <a:gd name="connsiteX3" fmla="*/ 83127 w 189530"/>
                <a:gd name="connsiteY3" fmla="*/ 3325 h 202838"/>
                <a:gd name="connsiteX4" fmla="*/ 93102 w 189530"/>
                <a:gd name="connsiteY4" fmla="*/ 0 h 202838"/>
                <a:gd name="connsiteX5" fmla="*/ 119703 w 189530"/>
                <a:gd name="connsiteY5" fmla="*/ 9975 h 202838"/>
                <a:gd name="connsiteX6" fmla="*/ 126353 w 189530"/>
                <a:gd name="connsiteY6" fmla="*/ 19950 h 202838"/>
                <a:gd name="connsiteX7" fmla="*/ 129678 w 189530"/>
                <a:gd name="connsiteY7" fmla="*/ 33251 h 202838"/>
                <a:gd name="connsiteX8" fmla="*/ 126353 w 189530"/>
                <a:gd name="connsiteY8" fmla="*/ 46551 h 202838"/>
                <a:gd name="connsiteX9" fmla="*/ 119703 w 189530"/>
                <a:gd name="connsiteY9" fmla="*/ 66502 h 202838"/>
                <a:gd name="connsiteX10" fmla="*/ 116378 w 189530"/>
                <a:gd name="connsiteY10" fmla="*/ 76477 h 202838"/>
                <a:gd name="connsiteX11" fmla="*/ 109728 w 189530"/>
                <a:gd name="connsiteY11" fmla="*/ 86452 h 202838"/>
                <a:gd name="connsiteX12" fmla="*/ 109728 w 189530"/>
                <a:gd name="connsiteY12" fmla="*/ 166254 h 202838"/>
                <a:gd name="connsiteX13" fmla="*/ 116378 w 189530"/>
                <a:gd name="connsiteY13" fmla="*/ 172905 h 202838"/>
                <a:gd name="connsiteX14" fmla="*/ 136329 w 189530"/>
                <a:gd name="connsiteY14" fmla="*/ 182880 h 202838"/>
                <a:gd name="connsiteX15" fmla="*/ 166254 w 189530"/>
                <a:gd name="connsiteY15" fmla="*/ 196180 h 202838"/>
                <a:gd name="connsiteX16" fmla="*/ 176230 w 189530"/>
                <a:gd name="connsiteY16" fmla="*/ 199505 h 202838"/>
                <a:gd name="connsiteX17" fmla="*/ 189530 w 189530"/>
                <a:gd name="connsiteY17" fmla="*/ 202830 h 2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530" h="202838">
                  <a:moveTo>
                    <a:pt x="0" y="26601"/>
                  </a:moveTo>
                  <a:cubicBezTo>
                    <a:pt x="8867" y="25493"/>
                    <a:pt x="17818" y="24923"/>
                    <a:pt x="26601" y="23276"/>
                  </a:cubicBezTo>
                  <a:cubicBezTo>
                    <a:pt x="35584" y="21592"/>
                    <a:pt x="53201" y="16625"/>
                    <a:pt x="53201" y="16625"/>
                  </a:cubicBezTo>
                  <a:cubicBezTo>
                    <a:pt x="69010" y="6087"/>
                    <a:pt x="59386" y="11239"/>
                    <a:pt x="83127" y="3325"/>
                  </a:cubicBezTo>
                  <a:lnTo>
                    <a:pt x="93102" y="0"/>
                  </a:lnTo>
                  <a:cubicBezTo>
                    <a:pt x="104997" y="2379"/>
                    <a:pt x="111141" y="1413"/>
                    <a:pt x="119703" y="9975"/>
                  </a:cubicBezTo>
                  <a:cubicBezTo>
                    <a:pt x="122529" y="12801"/>
                    <a:pt x="124136" y="16625"/>
                    <a:pt x="126353" y="19950"/>
                  </a:cubicBezTo>
                  <a:cubicBezTo>
                    <a:pt x="127461" y="24384"/>
                    <a:pt x="129678" y="28681"/>
                    <a:pt x="129678" y="33251"/>
                  </a:cubicBezTo>
                  <a:cubicBezTo>
                    <a:pt x="129678" y="37821"/>
                    <a:pt x="127666" y="42174"/>
                    <a:pt x="126353" y="46551"/>
                  </a:cubicBezTo>
                  <a:cubicBezTo>
                    <a:pt x="124339" y="53265"/>
                    <a:pt x="121920" y="59852"/>
                    <a:pt x="119703" y="66502"/>
                  </a:cubicBezTo>
                  <a:cubicBezTo>
                    <a:pt x="118595" y="69827"/>
                    <a:pt x="118322" y="73561"/>
                    <a:pt x="116378" y="76477"/>
                  </a:cubicBezTo>
                  <a:lnTo>
                    <a:pt x="109728" y="86452"/>
                  </a:lnTo>
                  <a:cubicBezTo>
                    <a:pt x="105594" y="119527"/>
                    <a:pt x="103073" y="126320"/>
                    <a:pt x="109728" y="166254"/>
                  </a:cubicBezTo>
                  <a:cubicBezTo>
                    <a:pt x="110243" y="169346"/>
                    <a:pt x="113930" y="170946"/>
                    <a:pt x="116378" y="172905"/>
                  </a:cubicBezTo>
                  <a:cubicBezTo>
                    <a:pt x="125585" y="180271"/>
                    <a:pt x="125793" y="179368"/>
                    <a:pt x="136329" y="182880"/>
                  </a:cubicBezTo>
                  <a:cubicBezTo>
                    <a:pt x="152136" y="193418"/>
                    <a:pt x="142514" y="188267"/>
                    <a:pt x="166254" y="196180"/>
                  </a:cubicBezTo>
                  <a:lnTo>
                    <a:pt x="176230" y="199505"/>
                  </a:lnTo>
                  <a:cubicBezTo>
                    <a:pt x="187257" y="203180"/>
                    <a:pt x="182700" y="202830"/>
                    <a:pt x="189530" y="202830"/>
                  </a:cubicBez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graphicFrame>
          <p:nvGraphicFramePr>
            <p:cNvPr id="40" name="オブジェクト 39"/>
            <p:cNvGraphicFramePr>
              <a:graphicFrameLocks noChangeAspect="1"/>
            </p:cNvGraphicFramePr>
            <p:nvPr>
              <p:extLst>
                <p:ext uri="{D42A27DB-BD31-4B8C-83A1-F6EECF244321}">
                  <p14:modId xmlns:p14="http://schemas.microsoft.com/office/powerpoint/2010/main" val="3738674099"/>
                </p:ext>
              </p:extLst>
            </p:nvPr>
          </p:nvGraphicFramePr>
          <p:xfrm>
            <a:off x="6931344" y="2817589"/>
            <a:ext cx="736254" cy="725707"/>
          </p:xfrm>
          <a:graphic>
            <a:graphicData uri="http://schemas.openxmlformats.org/presentationml/2006/ole">
              <mc:AlternateContent xmlns:mc="http://schemas.openxmlformats.org/markup-compatibility/2006">
                <mc:Choice xmlns:v="urn:schemas-microsoft-com:vml" Requires="v">
                  <p:oleObj spid="_x0000_s65706" name="CS ChemDraw Drawing" r:id="rId13" imgW="4347520" imgH="5676480" progId="ChemDraw.Document.6.0">
                    <p:embed/>
                  </p:oleObj>
                </mc:Choice>
                <mc:Fallback>
                  <p:oleObj name="CS ChemDraw Drawing" r:id="rId13" imgW="4347520" imgH="5676480" progId="ChemDraw.Document.6.0">
                    <p:embed/>
                    <p:pic>
                      <p:nvPicPr>
                        <p:cNvPr id="0" name=""/>
                        <p:cNvPicPr/>
                        <p:nvPr/>
                      </p:nvPicPr>
                      <p:blipFill>
                        <a:blip r:embed="rId14"/>
                        <a:stretch>
                          <a:fillRect/>
                        </a:stretch>
                      </p:blipFill>
                      <p:spPr>
                        <a:xfrm>
                          <a:off x="6931344" y="2817589"/>
                          <a:ext cx="736254" cy="725707"/>
                        </a:xfrm>
                        <a:prstGeom prst="rect">
                          <a:avLst/>
                        </a:prstGeom>
                      </p:spPr>
                    </p:pic>
                  </p:oleObj>
                </mc:Fallback>
              </mc:AlternateContent>
            </a:graphicData>
          </a:graphic>
        </p:graphicFrame>
        <p:sp>
          <p:nvSpPr>
            <p:cNvPr id="41" name="フリーフォーム 40"/>
            <p:cNvSpPr/>
            <p:nvPr/>
          </p:nvSpPr>
          <p:spPr>
            <a:xfrm rot="1987010" flipH="1" flipV="1">
              <a:off x="6371969" y="3488283"/>
              <a:ext cx="294553" cy="219641"/>
            </a:xfrm>
            <a:custGeom>
              <a:avLst/>
              <a:gdLst>
                <a:gd name="connsiteX0" fmla="*/ 0 w 302584"/>
                <a:gd name="connsiteY0" fmla="*/ 0 h 183514"/>
                <a:gd name="connsiteX1" fmla="*/ 16626 w 302584"/>
                <a:gd name="connsiteY1" fmla="*/ 6650 h 183514"/>
                <a:gd name="connsiteX2" fmla="*/ 33251 w 302584"/>
                <a:gd name="connsiteY2" fmla="*/ 36576 h 183514"/>
                <a:gd name="connsiteX3" fmla="*/ 46552 w 302584"/>
                <a:gd name="connsiteY3" fmla="*/ 53202 h 183514"/>
                <a:gd name="connsiteX4" fmla="*/ 53202 w 302584"/>
                <a:gd name="connsiteY4" fmla="*/ 79802 h 183514"/>
                <a:gd name="connsiteX5" fmla="*/ 59852 w 302584"/>
                <a:gd name="connsiteY5" fmla="*/ 123028 h 183514"/>
                <a:gd name="connsiteX6" fmla="*/ 63177 w 302584"/>
                <a:gd name="connsiteY6" fmla="*/ 133004 h 183514"/>
                <a:gd name="connsiteX7" fmla="*/ 83128 w 302584"/>
                <a:gd name="connsiteY7" fmla="*/ 159604 h 183514"/>
                <a:gd name="connsiteX8" fmla="*/ 103078 w 302584"/>
                <a:gd name="connsiteY8" fmla="*/ 172905 h 183514"/>
                <a:gd name="connsiteX9" fmla="*/ 116378 w 302584"/>
                <a:gd name="connsiteY9" fmla="*/ 176230 h 183514"/>
                <a:gd name="connsiteX10" fmla="*/ 123029 w 302584"/>
                <a:gd name="connsiteY10" fmla="*/ 182880 h 183514"/>
                <a:gd name="connsiteX11" fmla="*/ 172905 w 302584"/>
                <a:gd name="connsiteY11" fmla="*/ 176230 h 183514"/>
                <a:gd name="connsiteX12" fmla="*/ 176230 w 302584"/>
                <a:gd name="connsiteY12" fmla="*/ 166255 h 183514"/>
                <a:gd name="connsiteX13" fmla="*/ 192856 w 302584"/>
                <a:gd name="connsiteY13" fmla="*/ 149629 h 183514"/>
                <a:gd name="connsiteX14" fmla="*/ 202831 w 302584"/>
                <a:gd name="connsiteY14" fmla="*/ 139654 h 183514"/>
                <a:gd name="connsiteX15" fmla="*/ 216131 w 302584"/>
                <a:gd name="connsiteY15" fmla="*/ 119703 h 183514"/>
                <a:gd name="connsiteX16" fmla="*/ 232757 w 302584"/>
                <a:gd name="connsiteY16" fmla="*/ 103078 h 183514"/>
                <a:gd name="connsiteX17" fmla="*/ 249382 w 302584"/>
                <a:gd name="connsiteY17" fmla="*/ 89778 h 183514"/>
                <a:gd name="connsiteX18" fmla="*/ 256032 w 302584"/>
                <a:gd name="connsiteY18" fmla="*/ 83127 h 183514"/>
                <a:gd name="connsiteX19" fmla="*/ 302584 w 302584"/>
                <a:gd name="connsiteY19" fmla="*/ 86452 h 18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584" h="183514">
                  <a:moveTo>
                    <a:pt x="0" y="0"/>
                  </a:moveTo>
                  <a:cubicBezTo>
                    <a:pt x="5542" y="2217"/>
                    <a:pt x="12165" y="2684"/>
                    <a:pt x="16626" y="6650"/>
                  </a:cubicBezTo>
                  <a:cubicBezTo>
                    <a:pt x="35496" y="23424"/>
                    <a:pt x="25808" y="21691"/>
                    <a:pt x="33251" y="36576"/>
                  </a:cubicBezTo>
                  <a:cubicBezTo>
                    <a:pt x="37446" y="44965"/>
                    <a:pt x="40366" y="47016"/>
                    <a:pt x="46552" y="53202"/>
                  </a:cubicBezTo>
                  <a:cubicBezTo>
                    <a:pt x="48769" y="62069"/>
                    <a:pt x="52068" y="70733"/>
                    <a:pt x="53202" y="79802"/>
                  </a:cubicBezTo>
                  <a:cubicBezTo>
                    <a:pt x="55221" y="95956"/>
                    <a:pt x="56044" y="107794"/>
                    <a:pt x="59852" y="123028"/>
                  </a:cubicBezTo>
                  <a:cubicBezTo>
                    <a:pt x="60702" y="126429"/>
                    <a:pt x="61475" y="129940"/>
                    <a:pt x="63177" y="133004"/>
                  </a:cubicBezTo>
                  <a:cubicBezTo>
                    <a:pt x="66456" y="138907"/>
                    <a:pt x="75438" y="153837"/>
                    <a:pt x="83128" y="159604"/>
                  </a:cubicBezTo>
                  <a:cubicBezTo>
                    <a:pt x="89522" y="164400"/>
                    <a:pt x="95324" y="170967"/>
                    <a:pt x="103078" y="172905"/>
                  </a:cubicBezTo>
                  <a:lnTo>
                    <a:pt x="116378" y="176230"/>
                  </a:lnTo>
                  <a:cubicBezTo>
                    <a:pt x="118595" y="178447"/>
                    <a:pt x="119902" y="182657"/>
                    <a:pt x="123029" y="182880"/>
                  </a:cubicBezTo>
                  <a:cubicBezTo>
                    <a:pt x="149831" y="184794"/>
                    <a:pt x="154625" y="182323"/>
                    <a:pt x="172905" y="176230"/>
                  </a:cubicBezTo>
                  <a:cubicBezTo>
                    <a:pt x="174013" y="172905"/>
                    <a:pt x="174127" y="169059"/>
                    <a:pt x="176230" y="166255"/>
                  </a:cubicBezTo>
                  <a:cubicBezTo>
                    <a:pt x="180933" y="159985"/>
                    <a:pt x="187314" y="155171"/>
                    <a:pt x="192856" y="149629"/>
                  </a:cubicBezTo>
                  <a:cubicBezTo>
                    <a:pt x="196181" y="146304"/>
                    <a:pt x="200223" y="143567"/>
                    <a:pt x="202831" y="139654"/>
                  </a:cubicBezTo>
                  <a:cubicBezTo>
                    <a:pt x="207264" y="133004"/>
                    <a:pt x="210479" y="125354"/>
                    <a:pt x="216131" y="119703"/>
                  </a:cubicBezTo>
                  <a:cubicBezTo>
                    <a:pt x="221673" y="114161"/>
                    <a:pt x="228410" y="109599"/>
                    <a:pt x="232757" y="103078"/>
                  </a:cubicBezTo>
                  <a:cubicBezTo>
                    <a:pt x="241351" y="90187"/>
                    <a:pt x="235616" y="94367"/>
                    <a:pt x="249382" y="89778"/>
                  </a:cubicBezTo>
                  <a:cubicBezTo>
                    <a:pt x="251599" y="87561"/>
                    <a:pt x="252903" y="83323"/>
                    <a:pt x="256032" y="83127"/>
                  </a:cubicBezTo>
                  <a:lnTo>
                    <a:pt x="302584" y="86452"/>
                  </a:ln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2" name="円/楕円 41"/>
            <p:cNvSpPr/>
            <p:nvPr/>
          </p:nvSpPr>
          <p:spPr>
            <a:xfrm rot="4322138">
              <a:off x="6368304" y="3790831"/>
              <a:ext cx="970465" cy="700164"/>
            </a:xfrm>
            <a:prstGeom prst="ellipse">
              <a:avLst/>
            </a:prstGeom>
            <a:solidFill>
              <a:srgbClr val="FF9900"/>
            </a:solidFill>
            <a:ln>
              <a:solidFill>
                <a:schemeClr val="tx1"/>
              </a:solidFill>
            </a:ln>
            <a:scene3d>
              <a:camera prst="orthographicFront">
                <a:rot lat="2462735" lon="21358738" rev="1387494"/>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フリーフォーム 42"/>
            <p:cNvSpPr/>
            <p:nvPr/>
          </p:nvSpPr>
          <p:spPr>
            <a:xfrm rot="21209695">
              <a:off x="7667534" y="3431187"/>
              <a:ext cx="268671" cy="242770"/>
            </a:xfrm>
            <a:custGeom>
              <a:avLst/>
              <a:gdLst>
                <a:gd name="connsiteX0" fmla="*/ 0 w 189530"/>
                <a:gd name="connsiteY0" fmla="*/ 26601 h 202838"/>
                <a:gd name="connsiteX1" fmla="*/ 26601 w 189530"/>
                <a:gd name="connsiteY1" fmla="*/ 23276 h 202838"/>
                <a:gd name="connsiteX2" fmla="*/ 53201 w 189530"/>
                <a:gd name="connsiteY2" fmla="*/ 16625 h 202838"/>
                <a:gd name="connsiteX3" fmla="*/ 83127 w 189530"/>
                <a:gd name="connsiteY3" fmla="*/ 3325 h 202838"/>
                <a:gd name="connsiteX4" fmla="*/ 93102 w 189530"/>
                <a:gd name="connsiteY4" fmla="*/ 0 h 202838"/>
                <a:gd name="connsiteX5" fmla="*/ 119703 w 189530"/>
                <a:gd name="connsiteY5" fmla="*/ 9975 h 202838"/>
                <a:gd name="connsiteX6" fmla="*/ 126353 w 189530"/>
                <a:gd name="connsiteY6" fmla="*/ 19950 h 202838"/>
                <a:gd name="connsiteX7" fmla="*/ 129678 w 189530"/>
                <a:gd name="connsiteY7" fmla="*/ 33251 h 202838"/>
                <a:gd name="connsiteX8" fmla="*/ 126353 w 189530"/>
                <a:gd name="connsiteY8" fmla="*/ 46551 h 202838"/>
                <a:gd name="connsiteX9" fmla="*/ 119703 w 189530"/>
                <a:gd name="connsiteY9" fmla="*/ 66502 h 202838"/>
                <a:gd name="connsiteX10" fmla="*/ 116378 w 189530"/>
                <a:gd name="connsiteY10" fmla="*/ 76477 h 202838"/>
                <a:gd name="connsiteX11" fmla="*/ 109728 w 189530"/>
                <a:gd name="connsiteY11" fmla="*/ 86452 h 202838"/>
                <a:gd name="connsiteX12" fmla="*/ 109728 w 189530"/>
                <a:gd name="connsiteY12" fmla="*/ 166254 h 202838"/>
                <a:gd name="connsiteX13" fmla="*/ 116378 w 189530"/>
                <a:gd name="connsiteY13" fmla="*/ 172905 h 202838"/>
                <a:gd name="connsiteX14" fmla="*/ 136329 w 189530"/>
                <a:gd name="connsiteY14" fmla="*/ 182880 h 202838"/>
                <a:gd name="connsiteX15" fmla="*/ 166254 w 189530"/>
                <a:gd name="connsiteY15" fmla="*/ 196180 h 202838"/>
                <a:gd name="connsiteX16" fmla="*/ 176230 w 189530"/>
                <a:gd name="connsiteY16" fmla="*/ 199505 h 202838"/>
                <a:gd name="connsiteX17" fmla="*/ 189530 w 189530"/>
                <a:gd name="connsiteY17" fmla="*/ 202830 h 2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530" h="202838">
                  <a:moveTo>
                    <a:pt x="0" y="26601"/>
                  </a:moveTo>
                  <a:cubicBezTo>
                    <a:pt x="8867" y="25493"/>
                    <a:pt x="17818" y="24923"/>
                    <a:pt x="26601" y="23276"/>
                  </a:cubicBezTo>
                  <a:cubicBezTo>
                    <a:pt x="35584" y="21592"/>
                    <a:pt x="53201" y="16625"/>
                    <a:pt x="53201" y="16625"/>
                  </a:cubicBezTo>
                  <a:cubicBezTo>
                    <a:pt x="69010" y="6087"/>
                    <a:pt x="59386" y="11239"/>
                    <a:pt x="83127" y="3325"/>
                  </a:cubicBezTo>
                  <a:lnTo>
                    <a:pt x="93102" y="0"/>
                  </a:lnTo>
                  <a:cubicBezTo>
                    <a:pt x="104997" y="2379"/>
                    <a:pt x="111141" y="1413"/>
                    <a:pt x="119703" y="9975"/>
                  </a:cubicBezTo>
                  <a:cubicBezTo>
                    <a:pt x="122529" y="12801"/>
                    <a:pt x="124136" y="16625"/>
                    <a:pt x="126353" y="19950"/>
                  </a:cubicBezTo>
                  <a:cubicBezTo>
                    <a:pt x="127461" y="24384"/>
                    <a:pt x="129678" y="28681"/>
                    <a:pt x="129678" y="33251"/>
                  </a:cubicBezTo>
                  <a:cubicBezTo>
                    <a:pt x="129678" y="37821"/>
                    <a:pt x="127666" y="42174"/>
                    <a:pt x="126353" y="46551"/>
                  </a:cubicBezTo>
                  <a:cubicBezTo>
                    <a:pt x="124339" y="53265"/>
                    <a:pt x="121920" y="59852"/>
                    <a:pt x="119703" y="66502"/>
                  </a:cubicBezTo>
                  <a:cubicBezTo>
                    <a:pt x="118595" y="69827"/>
                    <a:pt x="118322" y="73561"/>
                    <a:pt x="116378" y="76477"/>
                  </a:cubicBezTo>
                  <a:lnTo>
                    <a:pt x="109728" y="86452"/>
                  </a:lnTo>
                  <a:cubicBezTo>
                    <a:pt x="105594" y="119527"/>
                    <a:pt x="103073" y="126320"/>
                    <a:pt x="109728" y="166254"/>
                  </a:cubicBezTo>
                  <a:cubicBezTo>
                    <a:pt x="110243" y="169346"/>
                    <a:pt x="113930" y="170946"/>
                    <a:pt x="116378" y="172905"/>
                  </a:cubicBezTo>
                  <a:cubicBezTo>
                    <a:pt x="125585" y="180271"/>
                    <a:pt x="125793" y="179368"/>
                    <a:pt x="136329" y="182880"/>
                  </a:cubicBezTo>
                  <a:cubicBezTo>
                    <a:pt x="152136" y="193418"/>
                    <a:pt x="142514" y="188267"/>
                    <a:pt x="166254" y="196180"/>
                  </a:cubicBezTo>
                  <a:lnTo>
                    <a:pt x="176230" y="199505"/>
                  </a:lnTo>
                  <a:cubicBezTo>
                    <a:pt x="187257" y="203180"/>
                    <a:pt x="182700" y="202830"/>
                    <a:pt x="189530" y="202830"/>
                  </a:cubicBez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4" name="フリーフォーム 43"/>
            <p:cNvSpPr/>
            <p:nvPr/>
          </p:nvSpPr>
          <p:spPr>
            <a:xfrm rot="3605869" flipH="1" flipV="1">
              <a:off x="6823727" y="2530983"/>
              <a:ext cx="298015" cy="256983"/>
            </a:xfrm>
            <a:custGeom>
              <a:avLst/>
              <a:gdLst>
                <a:gd name="connsiteX0" fmla="*/ 0 w 302584"/>
                <a:gd name="connsiteY0" fmla="*/ 0 h 183514"/>
                <a:gd name="connsiteX1" fmla="*/ 16626 w 302584"/>
                <a:gd name="connsiteY1" fmla="*/ 6650 h 183514"/>
                <a:gd name="connsiteX2" fmla="*/ 33251 w 302584"/>
                <a:gd name="connsiteY2" fmla="*/ 36576 h 183514"/>
                <a:gd name="connsiteX3" fmla="*/ 46552 w 302584"/>
                <a:gd name="connsiteY3" fmla="*/ 53202 h 183514"/>
                <a:gd name="connsiteX4" fmla="*/ 53202 w 302584"/>
                <a:gd name="connsiteY4" fmla="*/ 79802 h 183514"/>
                <a:gd name="connsiteX5" fmla="*/ 59852 w 302584"/>
                <a:gd name="connsiteY5" fmla="*/ 123028 h 183514"/>
                <a:gd name="connsiteX6" fmla="*/ 63177 w 302584"/>
                <a:gd name="connsiteY6" fmla="*/ 133004 h 183514"/>
                <a:gd name="connsiteX7" fmla="*/ 83128 w 302584"/>
                <a:gd name="connsiteY7" fmla="*/ 159604 h 183514"/>
                <a:gd name="connsiteX8" fmla="*/ 103078 w 302584"/>
                <a:gd name="connsiteY8" fmla="*/ 172905 h 183514"/>
                <a:gd name="connsiteX9" fmla="*/ 116378 w 302584"/>
                <a:gd name="connsiteY9" fmla="*/ 176230 h 183514"/>
                <a:gd name="connsiteX10" fmla="*/ 123029 w 302584"/>
                <a:gd name="connsiteY10" fmla="*/ 182880 h 183514"/>
                <a:gd name="connsiteX11" fmla="*/ 172905 w 302584"/>
                <a:gd name="connsiteY11" fmla="*/ 176230 h 183514"/>
                <a:gd name="connsiteX12" fmla="*/ 176230 w 302584"/>
                <a:gd name="connsiteY12" fmla="*/ 166255 h 183514"/>
                <a:gd name="connsiteX13" fmla="*/ 192856 w 302584"/>
                <a:gd name="connsiteY13" fmla="*/ 149629 h 183514"/>
                <a:gd name="connsiteX14" fmla="*/ 202831 w 302584"/>
                <a:gd name="connsiteY14" fmla="*/ 139654 h 183514"/>
                <a:gd name="connsiteX15" fmla="*/ 216131 w 302584"/>
                <a:gd name="connsiteY15" fmla="*/ 119703 h 183514"/>
                <a:gd name="connsiteX16" fmla="*/ 232757 w 302584"/>
                <a:gd name="connsiteY16" fmla="*/ 103078 h 183514"/>
                <a:gd name="connsiteX17" fmla="*/ 249382 w 302584"/>
                <a:gd name="connsiteY17" fmla="*/ 89778 h 183514"/>
                <a:gd name="connsiteX18" fmla="*/ 256032 w 302584"/>
                <a:gd name="connsiteY18" fmla="*/ 83127 h 183514"/>
                <a:gd name="connsiteX19" fmla="*/ 302584 w 302584"/>
                <a:gd name="connsiteY19" fmla="*/ 86452 h 18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584" h="183514">
                  <a:moveTo>
                    <a:pt x="0" y="0"/>
                  </a:moveTo>
                  <a:cubicBezTo>
                    <a:pt x="5542" y="2217"/>
                    <a:pt x="12165" y="2684"/>
                    <a:pt x="16626" y="6650"/>
                  </a:cubicBezTo>
                  <a:cubicBezTo>
                    <a:pt x="35496" y="23424"/>
                    <a:pt x="25808" y="21691"/>
                    <a:pt x="33251" y="36576"/>
                  </a:cubicBezTo>
                  <a:cubicBezTo>
                    <a:pt x="37446" y="44965"/>
                    <a:pt x="40366" y="47016"/>
                    <a:pt x="46552" y="53202"/>
                  </a:cubicBezTo>
                  <a:cubicBezTo>
                    <a:pt x="48769" y="62069"/>
                    <a:pt x="52068" y="70733"/>
                    <a:pt x="53202" y="79802"/>
                  </a:cubicBezTo>
                  <a:cubicBezTo>
                    <a:pt x="55221" y="95956"/>
                    <a:pt x="56044" y="107794"/>
                    <a:pt x="59852" y="123028"/>
                  </a:cubicBezTo>
                  <a:cubicBezTo>
                    <a:pt x="60702" y="126429"/>
                    <a:pt x="61475" y="129940"/>
                    <a:pt x="63177" y="133004"/>
                  </a:cubicBezTo>
                  <a:cubicBezTo>
                    <a:pt x="66456" y="138907"/>
                    <a:pt x="75438" y="153837"/>
                    <a:pt x="83128" y="159604"/>
                  </a:cubicBezTo>
                  <a:cubicBezTo>
                    <a:pt x="89522" y="164400"/>
                    <a:pt x="95324" y="170967"/>
                    <a:pt x="103078" y="172905"/>
                  </a:cubicBezTo>
                  <a:lnTo>
                    <a:pt x="116378" y="176230"/>
                  </a:lnTo>
                  <a:cubicBezTo>
                    <a:pt x="118595" y="178447"/>
                    <a:pt x="119902" y="182657"/>
                    <a:pt x="123029" y="182880"/>
                  </a:cubicBezTo>
                  <a:cubicBezTo>
                    <a:pt x="149831" y="184794"/>
                    <a:pt x="154625" y="182323"/>
                    <a:pt x="172905" y="176230"/>
                  </a:cubicBezTo>
                  <a:cubicBezTo>
                    <a:pt x="174013" y="172905"/>
                    <a:pt x="174127" y="169059"/>
                    <a:pt x="176230" y="166255"/>
                  </a:cubicBezTo>
                  <a:cubicBezTo>
                    <a:pt x="180933" y="159985"/>
                    <a:pt x="187314" y="155171"/>
                    <a:pt x="192856" y="149629"/>
                  </a:cubicBezTo>
                  <a:cubicBezTo>
                    <a:pt x="196181" y="146304"/>
                    <a:pt x="200223" y="143567"/>
                    <a:pt x="202831" y="139654"/>
                  </a:cubicBezTo>
                  <a:cubicBezTo>
                    <a:pt x="207264" y="133004"/>
                    <a:pt x="210479" y="125354"/>
                    <a:pt x="216131" y="119703"/>
                  </a:cubicBezTo>
                  <a:cubicBezTo>
                    <a:pt x="221673" y="114161"/>
                    <a:pt x="228410" y="109599"/>
                    <a:pt x="232757" y="103078"/>
                  </a:cubicBezTo>
                  <a:cubicBezTo>
                    <a:pt x="241351" y="90187"/>
                    <a:pt x="235616" y="94367"/>
                    <a:pt x="249382" y="89778"/>
                  </a:cubicBezTo>
                  <a:cubicBezTo>
                    <a:pt x="251599" y="87561"/>
                    <a:pt x="252903" y="83323"/>
                    <a:pt x="256032" y="83127"/>
                  </a:cubicBezTo>
                  <a:lnTo>
                    <a:pt x="302584" y="86452"/>
                  </a:ln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5" name="円/楕円 44"/>
            <p:cNvSpPr/>
            <p:nvPr/>
          </p:nvSpPr>
          <p:spPr>
            <a:xfrm rot="6342803">
              <a:off x="5738345" y="2778737"/>
              <a:ext cx="970465" cy="700164"/>
            </a:xfrm>
            <a:prstGeom prst="ellipse">
              <a:avLst/>
            </a:prstGeom>
            <a:solidFill>
              <a:srgbClr val="FF9900"/>
            </a:solidFill>
            <a:ln>
              <a:solidFill>
                <a:schemeClr val="tx1"/>
              </a:solidFill>
            </a:ln>
            <a:scene3d>
              <a:camera prst="orthographicFront">
                <a:rot lat="17999996" lon="600001" rev="1800000"/>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6" name="フリーフォーム 45"/>
            <p:cNvSpPr/>
            <p:nvPr/>
          </p:nvSpPr>
          <p:spPr>
            <a:xfrm rot="20369852">
              <a:off x="5760261" y="2520588"/>
              <a:ext cx="213823" cy="268487"/>
            </a:xfrm>
            <a:custGeom>
              <a:avLst/>
              <a:gdLst>
                <a:gd name="connsiteX0" fmla="*/ 0 w 189530"/>
                <a:gd name="connsiteY0" fmla="*/ 26601 h 202838"/>
                <a:gd name="connsiteX1" fmla="*/ 26601 w 189530"/>
                <a:gd name="connsiteY1" fmla="*/ 23276 h 202838"/>
                <a:gd name="connsiteX2" fmla="*/ 53201 w 189530"/>
                <a:gd name="connsiteY2" fmla="*/ 16625 h 202838"/>
                <a:gd name="connsiteX3" fmla="*/ 83127 w 189530"/>
                <a:gd name="connsiteY3" fmla="*/ 3325 h 202838"/>
                <a:gd name="connsiteX4" fmla="*/ 93102 w 189530"/>
                <a:gd name="connsiteY4" fmla="*/ 0 h 202838"/>
                <a:gd name="connsiteX5" fmla="*/ 119703 w 189530"/>
                <a:gd name="connsiteY5" fmla="*/ 9975 h 202838"/>
                <a:gd name="connsiteX6" fmla="*/ 126353 w 189530"/>
                <a:gd name="connsiteY6" fmla="*/ 19950 h 202838"/>
                <a:gd name="connsiteX7" fmla="*/ 129678 w 189530"/>
                <a:gd name="connsiteY7" fmla="*/ 33251 h 202838"/>
                <a:gd name="connsiteX8" fmla="*/ 126353 w 189530"/>
                <a:gd name="connsiteY8" fmla="*/ 46551 h 202838"/>
                <a:gd name="connsiteX9" fmla="*/ 119703 w 189530"/>
                <a:gd name="connsiteY9" fmla="*/ 66502 h 202838"/>
                <a:gd name="connsiteX10" fmla="*/ 116378 w 189530"/>
                <a:gd name="connsiteY10" fmla="*/ 76477 h 202838"/>
                <a:gd name="connsiteX11" fmla="*/ 109728 w 189530"/>
                <a:gd name="connsiteY11" fmla="*/ 86452 h 202838"/>
                <a:gd name="connsiteX12" fmla="*/ 109728 w 189530"/>
                <a:gd name="connsiteY12" fmla="*/ 166254 h 202838"/>
                <a:gd name="connsiteX13" fmla="*/ 116378 w 189530"/>
                <a:gd name="connsiteY13" fmla="*/ 172905 h 202838"/>
                <a:gd name="connsiteX14" fmla="*/ 136329 w 189530"/>
                <a:gd name="connsiteY14" fmla="*/ 182880 h 202838"/>
                <a:gd name="connsiteX15" fmla="*/ 166254 w 189530"/>
                <a:gd name="connsiteY15" fmla="*/ 196180 h 202838"/>
                <a:gd name="connsiteX16" fmla="*/ 176230 w 189530"/>
                <a:gd name="connsiteY16" fmla="*/ 199505 h 202838"/>
                <a:gd name="connsiteX17" fmla="*/ 189530 w 189530"/>
                <a:gd name="connsiteY17" fmla="*/ 202830 h 2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530" h="202838">
                  <a:moveTo>
                    <a:pt x="0" y="26601"/>
                  </a:moveTo>
                  <a:cubicBezTo>
                    <a:pt x="8867" y="25493"/>
                    <a:pt x="17818" y="24923"/>
                    <a:pt x="26601" y="23276"/>
                  </a:cubicBezTo>
                  <a:cubicBezTo>
                    <a:pt x="35584" y="21592"/>
                    <a:pt x="53201" y="16625"/>
                    <a:pt x="53201" y="16625"/>
                  </a:cubicBezTo>
                  <a:cubicBezTo>
                    <a:pt x="69010" y="6087"/>
                    <a:pt x="59386" y="11239"/>
                    <a:pt x="83127" y="3325"/>
                  </a:cubicBezTo>
                  <a:lnTo>
                    <a:pt x="93102" y="0"/>
                  </a:lnTo>
                  <a:cubicBezTo>
                    <a:pt x="104997" y="2379"/>
                    <a:pt x="111141" y="1413"/>
                    <a:pt x="119703" y="9975"/>
                  </a:cubicBezTo>
                  <a:cubicBezTo>
                    <a:pt x="122529" y="12801"/>
                    <a:pt x="124136" y="16625"/>
                    <a:pt x="126353" y="19950"/>
                  </a:cubicBezTo>
                  <a:cubicBezTo>
                    <a:pt x="127461" y="24384"/>
                    <a:pt x="129678" y="28681"/>
                    <a:pt x="129678" y="33251"/>
                  </a:cubicBezTo>
                  <a:cubicBezTo>
                    <a:pt x="129678" y="37821"/>
                    <a:pt x="127666" y="42174"/>
                    <a:pt x="126353" y="46551"/>
                  </a:cubicBezTo>
                  <a:cubicBezTo>
                    <a:pt x="124339" y="53265"/>
                    <a:pt x="121920" y="59852"/>
                    <a:pt x="119703" y="66502"/>
                  </a:cubicBezTo>
                  <a:cubicBezTo>
                    <a:pt x="118595" y="69827"/>
                    <a:pt x="118322" y="73561"/>
                    <a:pt x="116378" y="76477"/>
                  </a:cubicBezTo>
                  <a:lnTo>
                    <a:pt x="109728" y="86452"/>
                  </a:lnTo>
                  <a:cubicBezTo>
                    <a:pt x="105594" y="119527"/>
                    <a:pt x="103073" y="126320"/>
                    <a:pt x="109728" y="166254"/>
                  </a:cubicBezTo>
                  <a:cubicBezTo>
                    <a:pt x="110243" y="169346"/>
                    <a:pt x="113930" y="170946"/>
                    <a:pt x="116378" y="172905"/>
                  </a:cubicBezTo>
                  <a:cubicBezTo>
                    <a:pt x="125585" y="180271"/>
                    <a:pt x="125793" y="179368"/>
                    <a:pt x="136329" y="182880"/>
                  </a:cubicBezTo>
                  <a:cubicBezTo>
                    <a:pt x="152136" y="193418"/>
                    <a:pt x="142514" y="188267"/>
                    <a:pt x="166254" y="196180"/>
                  </a:cubicBezTo>
                  <a:lnTo>
                    <a:pt x="176230" y="199505"/>
                  </a:lnTo>
                  <a:cubicBezTo>
                    <a:pt x="187257" y="203180"/>
                    <a:pt x="182700" y="202830"/>
                    <a:pt x="189530" y="202830"/>
                  </a:cubicBez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7" name="フリーフォーム 46"/>
            <p:cNvSpPr/>
            <p:nvPr/>
          </p:nvSpPr>
          <p:spPr>
            <a:xfrm rot="4396616" flipH="1" flipV="1">
              <a:off x="4236806" y="2656937"/>
              <a:ext cx="340586" cy="237944"/>
            </a:xfrm>
            <a:custGeom>
              <a:avLst/>
              <a:gdLst>
                <a:gd name="connsiteX0" fmla="*/ 0 w 302584"/>
                <a:gd name="connsiteY0" fmla="*/ 0 h 183514"/>
                <a:gd name="connsiteX1" fmla="*/ 16626 w 302584"/>
                <a:gd name="connsiteY1" fmla="*/ 6650 h 183514"/>
                <a:gd name="connsiteX2" fmla="*/ 33251 w 302584"/>
                <a:gd name="connsiteY2" fmla="*/ 36576 h 183514"/>
                <a:gd name="connsiteX3" fmla="*/ 46552 w 302584"/>
                <a:gd name="connsiteY3" fmla="*/ 53202 h 183514"/>
                <a:gd name="connsiteX4" fmla="*/ 53202 w 302584"/>
                <a:gd name="connsiteY4" fmla="*/ 79802 h 183514"/>
                <a:gd name="connsiteX5" fmla="*/ 59852 w 302584"/>
                <a:gd name="connsiteY5" fmla="*/ 123028 h 183514"/>
                <a:gd name="connsiteX6" fmla="*/ 63177 w 302584"/>
                <a:gd name="connsiteY6" fmla="*/ 133004 h 183514"/>
                <a:gd name="connsiteX7" fmla="*/ 83128 w 302584"/>
                <a:gd name="connsiteY7" fmla="*/ 159604 h 183514"/>
                <a:gd name="connsiteX8" fmla="*/ 103078 w 302584"/>
                <a:gd name="connsiteY8" fmla="*/ 172905 h 183514"/>
                <a:gd name="connsiteX9" fmla="*/ 116378 w 302584"/>
                <a:gd name="connsiteY9" fmla="*/ 176230 h 183514"/>
                <a:gd name="connsiteX10" fmla="*/ 123029 w 302584"/>
                <a:gd name="connsiteY10" fmla="*/ 182880 h 183514"/>
                <a:gd name="connsiteX11" fmla="*/ 172905 w 302584"/>
                <a:gd name="connsiteY11" fmla="*/ 176230 h 183514"/>
                <a:gd name="connsiteX12" fmla="*/ 176230 w 302584"/>
                <a:gd name="connsiteY12" fmla="*/ 166255 h 183514"/>
                <a:gd name="connsiteX13" fmla="*/ 192856 w 302584"/>
                <a:gd name="connsiteY13" fmla="*/ 149629 h 183514"/>
                <a:gd name="connsiteX14" fmla="*/ 202831 w 302584"/>
                <a:gd name="connsiteY14" fmla="*/ 139654 h 183514"/>
                <a:gd name="connsiteX15" fmla="*/ 216131 w 302584"/>
                <a:gd name="connsiteY15" fmla="*/ 119703 h 183514"/>
                <a:gd name="connsiteX16" fmla="*/ 232757 w 302584"/>
                <a:gd name="connsiteY16" fmla="*/ 103078 h 183514"/>
                <a:gd name="connsiteX17" fmla="*/ 249382 w 302584"/>
                <a:gd name="connsiteY17" fmla="*/ 89778 h 183514"/>
                <a:gd name="connsiteX18" fmla="*/ 256032 w 302584"/>
                <a:gd name="connsiteY18" fmla="*/ 83127 h 183514"/>
                <a:gd name="connsiteX19" fmla="*/ 302584 w 302584"/>
                <a:gd name="connsiteY19" fmla="*/ 86452 h 18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584" h="183514">
                  <a:moveTo>
                    <a:pt x="0" y="0"/>
                  </a:moveTo>
                  <a:cubicBezTo>
                    <a:pt x="5542" y="2217"/>
                    <a:pt x="12165" y="2684"/>
                    <a:pt x="16626" y="6650"/>
                  </a:cubicBezTo>
                  <a:cubicBezTo>
                    <a:pt x="35496" y="23424"/>
                    <a:pt x="25808" y="21691"/>
                    <a:pt x="33251" y="36576"/>
                  </a:cubicBezTo>
                  <a:cubicBezTo>
                    <a:pt x="37446" y="44965"/>
                    <a:pt x="40366" y="47016"/>
                    <a:pt x="46552" y="53202"/>
                  </a:cubicBezTo>
                  <a:cubicBezTo>
                    <a:pt x="48769" y="62069"/>
                    <a:pt x="52068" y="70733"/>
                    <a:pt x="53202" y="79802"/>
                  </a:cubicBezTo>
                  <a:cubicBezTo>
                    <a:pt x="55221" y="95956"/>
                    <a:pt x="56044" y="107794"/>
                    <a:pt x="59852" y="123028"/>
                  </a:cubicBezTo>
                  <a:cubicBezTo>
                    <a:pt x="60702" y="126429"/>
                    <a:pt x="61475" y="129940"/>
                    <a:pt x="63177" y="133004"/>
                  </a:cubicBezTo>
                  <a:cubicBezTo>
                    <a:pt x="66456" y="138907"/>
                    <a:pt x="75438" y="153837"/>
                    <a:pt x="83128" y="159604"/>
                  </a:cubicBezTo>
                  <a:cubicBezTo>
                    <a:pt x="89522" y="164400"/>
                    <a:pt x="95324" y="170967"/>
                    <a:pt x="103078" y="172905"/>
                  </a:cubicBezTo>
                  <a:lnTo>
                    <a:pt x="116378" y="176230"/>
                  </a:lnTo>
                  <a:cubicBezTo>
                    <a:pt x="118595" y="178447"/>
                    <a:pt x="119902" y="182657"/>
                    <a:pt x="123029" y="182880"/>
                  </a:cubicBezTo>
                  <a:cubicBezTo>
                    <a:pt x="149831" y="184794"/>
                    <a:pt x="154625" y="182323"/>
                    <a:pt x="172905" y="176230"/>
                  </a:cubicBezTo>
                  <a:cubicBezTo>
                    <a:pt x="174013" y="172905"/>
                    <a:pt x="174127" y="169059"/>
                    <a:pt x="176230" y="166255"/>
                  </a:cubicBezTo>
                  <a:cubicBezTo>
                    <a:pt x="180933" y="159985"/>
                    <a:pt x="187314" y="155171"/>
                    <a:pt x="192856" y="149629"/>
                  </a:cubicBezTo>
                  <a:cubicBezTo>
                    <a:pt x="196181" y="146304"/>
                    <a:pt x="200223" y="143567"/>
                    <a:pt x="202831" y="139654"/>
                  </a:cubicBezTo>
                  <a:cubicBezTo>
                    <a:pt x="207264" y="133004"/>
                    <a:pt x="210479" y="125354"/>
                    <a:pt x="216131" y="119703"/>
                  </a:cubicBezTo>
                  <a:cubicBezTo>
                    <a:pt x="221673" y="114161"/>
                    <a:pt x="228410" y="109599"/>
                    <a:pt x="232757" y="103078"/>
                  </a:cubicBezTo>
                  <a:cubicBezTo>
                    <a:pt x="241351" y="90187"/>
                    <a:pt x="235616" y="94367"/>
                    <a:pt x="249382" y="89778"/>
                  </a:cubicBezTo>
                  <a:cubicBezTo>
                    <a:pt x="251599" y="87561"/>
                    <a:pt x="252903" y="83323"/>
                    <a:pt x="256032" y="83127"/>
                  </a:cubicBezTo>
                  <a:lnTo>
                    <a:pt x="302584" y="86452"/>
                  </a:lnTo>
                </a:path>
              </a:pathLst>
            </a:custGeom>
            <a:noFill/>
            <a:ln w="38100">
              <a:solidFill>
                <a:schemeClr val="tx1"/>
              </a:solidFill>
            </a:ln>
            <a:scene3d>
              <a:camera prst="orthographicFront">
                <a:rot lat="649787" lon="21000000" rev="545587"/>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000"/>
            </a:p>
          </p:txBody>
        </p:sp>
        <p:sp>
          <p:nvSpPr>
            <p:cNvPr id="48" name="円/楕円 47"/>
            <p:cNvSpPr/>
            <p:nvPr/>
          </p:nvSpPr>
          <p:spPr>
            <a:xfrm rot="4322138">
              <a:off x="4260436" y="2940423"/>
              <a:ext cx="970465" cy="700164"/>
            </a:xfrm>
            <a:prstGeom prst="ellipse">
              <a:avLst/>
            </a:prstGeom>
            <a:solidFill>
              <a:srgbClr val="FF9900"/>
            </a:solidFill>
            <a:ln>
              <a:solidFill>
                <a:schemeClr val="tx1"/>
              </a:solidFill>
            </a:ln>
            <a:scene3d>
              <a:camera prst="orthographicFront">
                <a:rot lat="1905117" lon="21082729" rev="1223112"/>
              </a:camera>
              <a:lightRig rig="threePt" dir="t"/>
            </a:scene3d>
            <a:sp3d>
              <a:bevelT w="101600" prst="riblet"/>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aphicFrame>
          <p:nvGraphicFramePr>
            <p:cNvPr id="49" name="オブジェクト 48"/>
            <p:cNvGraphicFramePr>
              <a:graphicFrameLocks noChangeAspect="1"/>
            </p:cNvGraphicFramePr>
            <p:nvPr>
              <p:extLst>
                <p:ext uri="{D42A27DB-BD31-4B8C-83A1-F6EECF244321}">
                  <p14:modId xmlns:p14="http://schemas.microsoft.com/office/powerpoint/2010/main" val="181782603"/>
                </p:ext>
              </p:extLst>
            </p:nvPr>
          </p:nvGraphicFramePr>
          <p:xfrm>
            <a:off x="6754347" y="1747005"/>
            <a:ext cx="518160" cy="792354"/>
          </p:xfrm>
          <a:graphic>
            <a:graphicData uri="http://schemas.openxmlformats.org/presentationml/2006/ole">
              <mc:AlternateContent xmlns:mc="http://schemas.openxmlformats.org/markup-compatibility/2006">
                <mc:Choice xmlns:v="urn:schemas-microsoft-com:vml" Requires="v">
                  <p:oleObj spid="_x0000_s65707" name="CS ChemDraw Drawing" r:id="rId15" imgW="3940699" imgH="6560460" progId="ChemDraw.Document.6.0">
                    <p:embed/>
                  </p:oleObj>
                </mc:Choice>
                <mc:Fallback>
                  <p:oleObj name="CS ChemDraw Drawing" r:id="rId15" imgW="3940699" imgH="6560460" progId="ChemDraw.Document.6.0">
                    <p:embed/>
                    <p:pic>
                      <p:nvPicPr>
                        <p:cNvPr id="0" name=""/>
                        <p:cNvPicPr/>
                        <p:nvPr/>
                      </p:nvPicPr>
                      <p:blipFill>
                        <a:blip r:embed="rId16"/>
                        <a:stretch>
                          <a:fillRect/>
                        </a:stretch>
                      </p:blipFill>
                      <p:spPr>
                        <a:xfrm>
                          <a:off x="6754347" y="1747005"/>
                          <a:ext cx="518160" cy="792354"/>
                        </a:xfrm>
                        <a:prstGeom prst="rect">
                          <a:avLst/>
                        </a:prstGeom>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2619037317"/>
                </p:ext>
              </p:extLst>
            </p:nvPr>
          </p:nvGraphicFramePr>
          <p:xfrm>
            <a:off x="7451699" y="3649084"/>
            <a:ext cx="548386" cy="757810"/>
          </p:xfrm>
          <a:graphic>
            <a:graphicData uri="http://schemas.openxmlformats.org/presentationml/2006/ole">
              <mc:AlternateContent xmlns:mc="http://schemas.openxmlformats.org/markup-compatibility/2006">
                <mc:Choice xmlns:v="urn:schemas-microsoft-com:vml" Requires="v">
                  <p:oleObj spid="_x0000_s65708" name="CS ChemDraw Drawing" r:id="rId17" imgW="4178416" imgH="6263190" progId="ChemDraw.Document.6.0">
                    <p:embed/>
                  </p:oleObj>
                </mc:Choice>
                <mc:Fallback>
                  <p:oleObj name="CS ChemDraw Drawing" r:id="rId17" imgW="4178416" imgH="6263190" progId="ChemDraw.Document.6.0">
                    <p:embed/>
                    <p:pic>
                      <p:nvPicPr>
                        <p:cNvPr id="0" name=""/>
                        <p:cNvPicPr/>
                        <p:nvPr/>
                      </p:nvPicPr>
                      <p:blipFill>
                        <a:blip r:embed="rId18"/>
                        <a:stretch>
                          <a:fillRect/>
                        </a:stretch>
                      </p:blipFill>
                      <p:spPr>
                        <a:xfrm>
                          <a:off x="7451699" y="3649084"/>
                          <a:ext cx="548386" cy="757810"/>
                        </a:xfrm>
                        <a:prstGeom prst="rect">
                          <a:avLst/>
                        </a:prstGeom>
                      </p:spPr>
                    </p:pic>
                  </p:oleObj>
                </mc:Fallback>
              </mc:AlternateContent>
            </a:graphicData>
          </a:graphic>
        </p:graphicFrame>
        <p:graphicFrame>
          <p:nvGraphicFramePr>
            <p:cNvPr id="51" name="オブジェクト 50"/>
            <p:cNvGraphicFramePr>
              <a:graphicFrameLocks noChangeAspect="1"/>
            </p:cNvGraphicFramePr>
            <p:nvPr>
              <p:extLst>
                <p:ext uri="{D42A27DB-BD31-4B8C-83A1-F6EECF244321}">
                  <p14:modId xmlns:p14="http://schemas.microsoft.com/office/powerpoint/2010/main" val="1143638036"/>
                </p:ext>
              </p:extLst>
            </p:nvPr>
          </p:nvGraphicFramePr>
          <p:xfrm>
            <a:off x="6502820" y="3730046"/>
            <a:ext cx="810722" cy="727996"/>
          </p:xfrm>
          <a:graphic>
            <a:graphicData uri="http://schemas.openxmlformats.org/presentationml/2006/ole">
              <mc:AlternateContent xmlns:mc="http://schemas.openxmlformats.org/markup-compatibility/2006">
                <mc:Choice xmlns:v="urn:schemas-microsoft-com:vml" Requires="v">
                  <p:oleObj spid="_x0000_s65709" name="CS ChemDraw Drawing" r:id="rId19" imgW="4870227" imgH="5790690" progId="ChemDraw.Document.6.0">
                    <p:embed/>
                  </p:oleObj>
                </mc:Choice>
                <mc:Fallback>
                  <p:oleObj name="CS ChemDraw Drawing" r:id="rId19" imgW="4870227" imgH="5790690" progId="ChemDraw.Document.6.0">
                    <p:embed/>
                    <p:pic>
                      <p:nvPicPr>
                        <p:cNvPr id="0" name=""/>
                        <p:cNvPicPr/>
                        <p:nvPr/>
                      </p:nvPicPr>
                      <p:blipFill>
                        <a:blip r:embed="rId20"/>
                        <a:stretch>
                          <a:fillRect/>
                        </a:stretch>
                      </p:blipFill>
                      <p:spPr>
                        <a:xfrm>
                          <a:off x="6502820" y="3730046"/>
                          <a:ext cx="810722" cy="727996"/>
                        </a:xfrm>
                        <a:prstGeom prst="rect">
                          <a:avLst/>
                        </a:prstGeom>
                      </p:spPr>
                    </p:pic>
                  </p:oleObj>
                </mc:Fallback>
              </mc:AlternateContent>
            </a:graphicData>
          </a:graphic>
        </p:graphicFrame>
        <p:graphicFrame>
          <p:nvGraphicFramePr>
            <p:cNvPr id="52" name="オブジェクト 51"/>
            <p:cNvGraphicFramePr>
              <a:graphicFrameLocks noChangeAspect="1"/>
            </p:cNvGraphicFramePr>
            <p:nvPr>
              <p:extLst>
                <p:ext uri="{D42A27DB-BD31-4B8C-83A1-F6EECF244321}">
                  <p14:modId xmlns:p14="http://schemas.microsoft.com/office/powerpoint/2010/main" val="1291966335"/>
                </p:ext>
              </p:extLst>
            </p:nvPr>
          </p:nvGraphicFramePr>
          <p:xfrm>
            <a:off x="4933028" y="1897492"/>
            <a:ext cx="800243" cy="725764"/>
          </p:xfrm>
          <a:graphic>
            <a:graphicData uri="http://schemas.openxmlformats.org/presentationml/2006/ole">
              <mc:AlternateContent xmlns:mc="http://schemas.openxmlformats.org/markup-compatibility/2006">
                <mc:Choice xmlns:v="urn:schemas-microsoft-com:vml" Requires="v">
                  <p:oleObj spid="_x0000_s65710" name="CS ChemDraw Drawing" r:id="rId21" imgW="4623595" imgH="5531760" progId="ChemDraw.Document.6.0">
                    <p:embed/>
                  </p:oleObj>
                </mc:Choice>
                <mc:Fallback>
                  <p:oleObj name="CS ChemDraw Drawing" r:id="rId21" imgW="4623595" imgH="5531760" progId="ChemDraw.Document.6.0">
                    <p:embed/>
                    <p:pic>
                      <p:nvPicPr>
                        <p:cNvPr id="0" name=""/>
                        <p:cNvPicPr/>
                        <p:nvPr/>
                      </p:nvPicPr>
                      <p:blipFill>
                        <a:blip r:embed="rId22"/>
                        <a:stretch>
                          <a:fillRect/>
                        </a:stretch>
                      </p:blipFill>
                      <p:spPr>
                        <a:xfrm>
                          <a:off x="4933028" y="1897492"/>
                          <a:ext cx="800243" cy="725764"/>
                        </a:xfrm>
                        <a:prstGeom prst="rect">
                          <a:avLst/>
                        </a:prstGeom>
                      </p:spPr>
                    </p:pic>
                  </p:oleObj>
                </mc:Fallback>
              </mc:AlternateContent>
            </a:graphicData>
          </a:graphic>
        </p:graphicFrame>
        <p:graphicFrame>
          <p:nvGraphicFramePr>
            <p:cNvPr id="53" name="オブジェクト 52"/>
            <p:cNvGraphicFramePr>
              <a:graphicFrameLocks noChangeAspect="1"/>
            </p:cNvGraphicFramePr>
            <p:nvPr>
              <p:extLst>
                <p:ext uri="{D42A27DB-BD31-4B8C-83A1-F6EECF244321}">
                  <p14:modId xmlns:p14="http://schemas.microsoft.com/office/powerpoint/2010/main" val="4098801871"/>
                </p:ext>
              </p:extLst>
            </p:nvPr>
          </p:nvGraphicFramePr>
          <p:xfrm>
            <a:off x="4301718" y="1839842"/>
            <a:ext cx="483616" cy="792354"/>
          </p:xfrm>
          <a:graphic>
            <a:graphicData uri="http://schemas.openxmlformats.org/presentationml/2006/ole">
              <mc:AlternateContent xmlns:mc="http://schemas.openxmlformats.org/markup-compatibility/2006">
                <mc:Choice xmlns:v="urn:schemas-microsoft-com:vml" Requires="v">
                  <p:oleObj spid="_x0000_s65711" name="CS ChemDraw Drawing" r:id="rId23" imgW="3680291" imgH="6507270" progId="ChemDraw.Document.6.0">
                    <p:embed/>
                  </p:oleObj>
                </mc:Choice>
                <mc:Fallback>
                  <p:oleObj name="CS ChemDraw Drawing" r:id="rId23" imgW="3680291" imgH="6507270" progId="ChemDraw.Document.6.0">
                    <p:embed/>
                    <p:pic>
                      <p:nvPicPr>
                        <p:cNvPr id="0" name=""/>
                        <p:cNvPicPr/>
                        <p:nvPr/>
                      </p:nvPicPr>
                      <p:blipFill>
                        <a:blip r:embed="rId24"/>
                        <a:stretch>
                          <a:fillRect/>
                        </a:stretch>
                      </p:blipFill>
                      <p:spPr>
                        <a:xfrm>
                          <a:off x="4301718" y="1839842"/>
                          <a:ext cx="483616" cy="792354"/>
                        </a:xfrm>
                        <a:prstGeom prst="rect">
                          <a:avLst/>
                        </a:prstGeom>
                      </p:spPr>
                    </p:pic>
                  </p:oleObj>
                </mc:Fallback>
              </mc:AlternateContent>
            </a:graphicData>
          </a:graphic>
        </p:graphicFrame>
        <p:graphicFrame>
          <p:nvGraphicFramePr>
            <p:cNvPr id="54" name="オブジェクト 53"/>
            <p:cNvGraphicFramePr>
              <a:graphicFrameLocks noChangeAspect="1"/>
            </p:cNvGraphicFramePr>
            <p:nvPr>
              <p:extLst>
                <p:ext uri="{D42A27DB-BD31-4B8C-83A1-F6EECF244321}">
                  <p14:modId xmlns:p14="http://schemas.microsoft.com/office/powerpoint/2010/main" val="2191922758"/>
                </p:ext>
              </p:extLst>
            </p:nvPr>
          </p:nvGraphicFramePr>
          <p:xfrm>
            <a:off x="5966309" y="2709919"/>
            <a:ext cx="479298" cy="846328"/>
          </p:xfrm>
          <a:graphic>
            <a:graphicData uri="http://schemas.openxmlformats.org/presentationml/2006/ole">
              <mc:AlternateContent xmlns:mc="http://schemas.openxmlformats.org/markup-compatibility/2006">
                <mc:Choice xmlns:v="urn:schemas-microsoft-com:vml" Requires="v">
                  <p:oleObj spid="_x0000_s65712" name="CS ChemDraw Drawing" r:id="rId25" imgW="2764270" imgH="6449220" progId="ChemDraw.Document.6.0">
                    <p:embed/>
                  </p:oleObj>
                </mc:Choice>
                <mc:Fallback>
                  <p:oleObj name="CS ChemDraw Drawing" r:id="rId25" imgW="2764270" imgH="6449220" progId="ChemDraw.Document.6.0">
                    <p:embed/>
                    <p:pic>
                      <p:nvPicPr>
                        <p:cNvPr id="0" name=""/>
                        <p:cNvPicPr/>
                        <p:nvPr/>
                      </p:nvPicPr>
                      <p:blipFill>
                        <a:blip r:embed="rId26"/>
                        <a:stretch>
                          <a:fillRect/>
                        </a:stretch>
                      </p:blipFill>
                      <p:spPr>
                        <a:xfrm>
                          <a:off x="5966309" y="2709919"/>
                          <a:ext cx="479298" cy="846328"/>
                        </a:xfrm>
                        <a:prstGeom prst="rect">
                          <a:avLst/>
                        </a:prstGeom>
                      </p:spPr>
                    </p:pic>
                  </p:oleObj>
                </mc:Fallback>
              </mc:AlternateContent>
            </a:graphicData>
          </a:graphic>
        </p:graphicFrame>
        <p:graphicFrame>
          <p:nvGraphicFramePr>
            <p:cNvPr id="55" name="オブジェクト 54"/>
            <p:cNvGraphicFramePr>
              <a:graphicFrameLocks noChangeAspect="1"/>
            </p:cNvGraphicFramePr>
            <p:nvPr>
              <p:extLst>
                <p:ext uri="{D42A27DB-BD31-4B8C-83A1-F6EECF244321}">
                  <p14:modId xmlns:p14="http://schemas.microsoft.com/office/powerpoint/2010/main" val="3486181126"/>
                </p:ext>
              </p:extLst>
            </p:nvPr>
          </p:nvGraphicFramePr>
          <p:xfrm>
            <a:off x="4360010" y="2908547"/>
            <a:ext cx="800990" cy="725424"/>
          </p:xfrm>
          <a:graphic>
            <a:graphicData uri="http://schemas.openxmlformats.org/presentationml/2006/ole">
              <mc:AlternateContent xmlns:mc="http://schemas.openxmlformats.org/markup-compatibility/2006">
                <mc:Choice xmlns:v="urn:schemas-microsoft-com:vml" Requires="v">
                  <p:oleObj spid="_x0000_s65713" name="CS ChemDraw Drawing" r:id="rId27" imgW="4623325" imgH="5531760" progId="ChemDraw.Document.6.0">
                    <p:embed/>
                  </p:oleObj>
                </mc:Choice>
                <mc:Fallback>
                  <p:oleObj name="CS ChemDraw Drawing" r:id="rId27" imgW="4623325" imgH="5531760" progId="ChemDraw.Document.6.0">
                    <p:embed/>
                    <p:pic>
                      <p:nvPicPr>
                        <p:cNvPr id="0" name=""/>
                        <p:cNvPicPr/>
                        <p:nvPr/>
                      </p:nvPicPr>
                      <p:blipFill>
                        <a:blip r:embed="rId28"/>
                        <a:stretch>
                          <a:fillRect/>
                        </a:stretch>
                      </p:blipFill>
                      <p:spPr>
                        <a:xfrm>
                          <a:off x="4360010" y="2908547"/>
                          <a:ext cx="800990" cy="725424"/>
                        </a:xfrm>
                        <a:prstGeom prst="rect">
                          <a:avLst/>
                        </a:prstGeom>
                      </p:spPr>
                    </p:pic>
                  </p:oleObj>
                </mc:Fallback>
              </mc:AlternateContent>
            </a:graphicData>
          </a:graphic>
        </p:graphicFrame>
        <p:sp>
          <p:nvSpPr>
            <p:cNvPr id="56" name="角丸四角形 55"/>
            <p:cNvSpPr/>
            <p:nvPr/>
          </p:nvSpPr>
          <p:spPr>
            <a:xfrm rot="1543166">
              <a:off x="7589294" y="3466150"/>
              <a:ext cx="97931" cy="62178"/>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角丸四角形 56"/>
            <p:cNvSpPr/>
            <p:nvPr/>
          </p:nvSpPr>
          <p:spPr>
            <a:xfrm rot="17918738">
              <a:off x="7473401" y="4393571"/>
              <a:ext cx="97931" cy="62178"/>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57"/>
            <p:cNvSpPr/>
            <p:nvPr/>
          </p:nvSpPr>
          <p:spPr>
            <a:xfrm rot="2374219">
              <a:off x="6812782" y="2528617"/>
              <a:ext cx="97931" cy="62178"/>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角丸四角形 58"/>
            <p:cNvSpPr/>
            <p:nvPr/>
          </p:nvSpPr>
          <p:spPr>
            <a:xfrm rot="1543166">
              <a:off x="4305364" y="2602716"/>
              <a:ext cx="62178" cy="62178"/>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55739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Text Box 9"/>
          <p:cNvSpPr txBox="1">
            <a:spLocks noChangeArrowheads="1"/>
          </p:cNvSpPr>
          <p:nvPr/>
        </p:nvSpPr>
        <p:spPr bwMode="auto">
          <a:xfrm>
            <a:off x="3275856" y="6313255"/>
            <a:ext cx="5288627" cy="338554"/>
          </a:xfrm>
          <a:prstGeom prst="rect">
            <a:avLst/>
          </a:prstGeom>
          <a:noFill/>
          <a:ln>
            <a:noFill/>
          </a:ln>
          <a:effectLst/>
          <a:extLst/>
        </p:spPr>
        <p:txBody>
          <a:bodyPr wrap="none">
            <a:spAutoFit/>
          </a:bodyPr>
          <a:lstStyle/>
          <a:p>
            <a:pPr algn="l"/>
            <a:r>
              <a:rPr lang="en-US" altLang="ja-JP" sz="16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Kozaki</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M.; Okada, K. </a:t>
            </a:r>
            <a:r>
              <a:rPr lang="en-US" altLang="ja-JP" sz="16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Org. </a:t>
            </a:r>
            <a:r>
              <a:rPr lang="en-US" altLang="ja-JP" sz="1600" b="1" i="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Lett</a:t>
            </a:r>
            <a:r>
              <a:rPr lang="en-US" altLang="ja-JP" sz="16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2004, </a:t>
            </a:r>
            <a:r>
              <a:rPr lang="en-US" altLang="ja-JP" sz="16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6</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rPr>
              <a:t>, 485-488. </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08022349"/>
              </p:ext>
            </p:extLst>
          </p:nvPr>
        </p:nvGraphicFramePr>
        <p:xfrm>
          <a:off x="1187450" y="1268413"/>
          <a:ext cx="6989763" cy="3789362"/>
        </p:xfrm>
        <a:graphic>
          <a:graphicData uri="http://schemas.openxmlformats.org/presentationml/2006/ole">
            <mc:AlternateContent xmlns:mc="http://schemas.openxmlformats.org/markup-compatibility/2006">
              <mc:Choice xmlns:v="urn:schemas-microsoft-com:vml" Requires="v">
                <p:oleObj spid="_x0000_s3133" name="CS ChemDraw Drawing" r:id="rId3" imgW="6068266" imgH="3291570" progId="ChemDraw.Document.6.0">
                  <p:embed/>
                </p:oleObj>
              </mc:Choice>
              <mc:Fallback>
                <p:oleObj name="CS ChemDraw Drawing" r:id="rId3" imgW="6068266" imgH="3291570" progId="ChemDraw.Document.6.0">
                  <p:embed/>
                  <p:pic>
                    <p:nvPicPr>
                      <p:cNvPr id="0" name=""/>
                      <p:cNvPicPr/>
                      <p:nvPr/>
                    </p:nvPicPr>
                    <p:blipFill>
                      <a:blip r:embed="rId4"/>
                      <a:stretch>
                        <a:fillRect/>
                      </a:stretch>
                    </p:blipFill>
                    <p:spPr>
                      <a:xfrm>
                        <a:off x="1187450" y="1268413"/>
                        <a:ext cx="6989763" cy="3789362"/>
                      </a:xfrm>
                      <a:prstGeom prst="rect">
                        <a:avLst/>
                      </a:prstGeom>
                    </p:spPr>
                  </p:pic>
                </p:oleObj>
              </mc:Fallback>
            </mc:AlternateContent>
          </a:graphicData>
        </a:graphic>
      </p:graphicFrame>
      <p:sp>
        <p:nvSpPr>
          <p:cNvPr id="6" name="Text Box 21"/>
          <p:cNvSpPr txBox="1">
            <a:spLocks noChangeArrowheads="1"/>
          </p:cNvSpPr>
          <p:nvPr/>
        </p:nvSpPr>
        <p:spPr bwMode="auto">
          <a:xfrm>
            <a:off x="358552" y="116632"/>
            <a:ext cx="8424936"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2800" b="1" dirty="0" smtClean="0">
                <a:ln/>
                <a:solidFill>
                  <a:schemeClr val="accent3"/>
                </a:solidFill>
                <a:latin typeface="Arial" pitchFamily="34" charset="0"/>
              </a:rPr>
              <a:t>How to make the </a:t>
            </a:r>
            <a:r>
              <a:rPr lang="en-US" altLang="ja-JP" sz="2800" b="1" dirty="0" err="1" smtClean="0">
                <a:ln/>
                <a:solidFill>
                  <a:schemeClr val="accent3"/>
                </a:solidFill>
                <a:latin typeface="Arial" pitchFamily="34" charset="0"/>
              </a:rPr>
              <a:t>Dendrimer</a:t>
            </a:r>
            <a:endParaRPr lang="en-US" altLang="ja-JP" sz="2800" b="1" dirty="0" smtClean="0">
              <a:ln/>
              <a:solidFill>
                <a:schemeClr val="accent3"/>
              </a:solidFill>
              <a:latin typeface="Arial" pitchFamily="34" charset="0"/>
            </a:endParaRPr>
          </a:p>
          <a:p>
            <a:pPr algn="ctr"/>
            <a:r>
              <a:rPr lang="en-US" altLang="ja-JP" sz="2800" b="1" dirty="0" smtClean="0">
                <a:ln/>
                <a:solidFill>
                  <a:schemeClr val="accent3"/>
                </a:solidFill>
                <a:latin typeface="Arial" pitchFamily="34" charset="0"/>
              </a:rPr>
              <a:t> (Convergent Approach)</a:t>
            </a:r>
            <a:endParaRPr lang="en-US" altLang="ja-JP" sz="2800" b="1" dirty="0">
              <a:ln/>
              <a:solidFill>
                <a:schemeClr val="accent3"/>
              </a:solidFill>
              <a:latin typeface="Arial" pitchFamily="34" charset="0"/>
            </a:endParaRPr>
          </a:p>
        </p:txBody>
      </p:sp>
    </p:spTree>
    <p:extLst>
      <p:ext uri="{BB962C8B-B14F-4D97-AF65-F5344CB8AC3E}">
        <p14:creationId xmlns:p14="http://schemas.microsoft.com/office/powerpoint/2010/main" val="1995761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348732" y="98629"/>
            <a:ext cx="8399732"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2800" b="1" dirty="0">
                <a:ln/>
                <a:solidFill>
                  <a:schemeClr val="accent3"/>
                </a:solidFill>
                <a:latin typeface="Arial" pitchFamily="34" charset="0"/>
              </a:rPr>
              <a:t>Synthesis of a Conjugated Chain with </a:t>
            </a:r>
            <a:r>
              <a:rPr lang="en-US" altLang="ja-JP" sz="2800" b="1" dirty="0" smtClean="0">
                <a:ln/>
                <a:solidFill>
                  <a:schemeClr val="accent3"/>
                </a:solidFill>
                <a:latin typeface="Arial" pitchFamily="34" charset="0"/>
              </a:rPr>
              <a:t>Branched </a:t>
            </a:r>
            <a:r>
              <a:rPr lang="en-US" altLang="ja-JP" sz="2800" b="1" dirty="0">
                <a:ln/>
                <a:solidFill>
                  <a:schemeClr val="accent3"/>
                </a:solidFill>
                <a:latin typeface="Arial" pitchFamily="34" charset="0"/>
              </a:rPr>
              <a:t>Side Chains</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587728027"/>
              </p:ext>
            </p:extLst>
          </p:nvPr>
        </p:nvGraphicFramePr>
        <p:xfrm>
          <a:off x="855029" y="1196752"/>
          <a:ext cx="7387137" cy="5436865"/>
        </p:xfrm>
        <a:graphic>
          <a:graphicData uri="http://schemas.openxmlformats.org/presentationml/2006/ole">
            <mc:AlternateContent xmlns:mc="http://schemas.openxmlformats.org/markup-compatibility/2006">
              <mc:Choice xmlns:v="urn:schemas-microsoft-com:vml" Requires="v">
                <p:oleObj spid="_x0000_s4160" name="CS ChemDraw Drawing" r:id="rId3" imgW="9350806" imgH="6882107" progId="ChemDraw.Document.6.0">
                  <p:embed/>
                </p:oleObj>
              </mc:Choice>
              <mc:Fallback>
                <p:oleObj name="CS ChemDraw Drawing" r:id="rId3" imgW="9350806" imgH="6882107" progId="ChemDraw.Document.6.0">
                  <p:embed/>
                  <p:pic>
                    <p:nvPicPr>
                      <p:cNvPr id="0" name=""/>
                      <p:cNvPicPr/>
                      <p:nvPr/>
                    </p:nvPicPr>
                    <p:blipFill>
                      <a:blip r:embed="rId4"/>
                      <a:stretch>
                        <a:fillRect/>
                      </a:stretch>
                    </p:blipFill>
                    <p:spPr>
                      <a:xfrm>
                        <a:off x="855029" y="1196752"/>
                        <a:ext cx="7387137" cy="5436865"/>
                      </a:xfrm>
                      <a:prstGeom prst="rect">
                        <a:avLst/>
                      </a:prstGeom>
                      <a:noFill/>
                    </p:spPr>
                  </p:pic>
                </p:oleObj>
              </mc:Fallback>
            </mc:AlternateContent>
          </a:graphicData>
        </a:graphic>
      </p:graphicFrame>
    </p:spTree>
    <p:extLst>
      <p:ext uri="{BB962C8B-B14F-4D97-AF65-F5344CB8AC3E}">
        <p14:creationId xmlns:p14="http://schemas.microsoft.com/office/powerpoint/2010/main" val="1432587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3018771298"/>
              </p:ext>
            </p:extLst>
          </p:nvPr>
        </p:nvGraphicFramePr>
        <p:xfrm>
          <a:off x="683569" y="1076051"/>
          <a:ext cx="3672408" cy="5521301"/>
        </p:xfrm>
        <a:graphic>
          <a:graphicData uri="http://schemas.openxmlformats.org/presentationml/2006/ole">
            <mc:AlternateContent xmlns:mc="http://schemas.openxmlformats.org/markup-compatibility/2006">
              <mc:Choice xmlns:v="urn:schemas-microsoft-com:vml" Requires="v">
                <p:oleObj spid="_x0000_s5235" name="CS ChemDraw Drawing" r:id="rId3" imgW="5130905" imgH="7711200" progId="ChemDraw.Document.6.0">
                  <p:embed/>
                </p:oleObj>
              </mc:Choice>
              <mc:Fallback>
                <p:oleObj name="CS ChemDraw Drawing" r:id="rId3" imgW="5130905" imgH="7711200" progId="ChemDraw.Document.6.0">
                  <p:embed/>
                  <p:pic>
                    <p:nvPicPr>
                      <p:cNvPr id="0" name=""/>
                      <p:cNvPicPr/>
                      <p:nvPr/>
                    </p:nvPicPr>
                    <p:blipFill>
                      <a:blip r:embed="rId4"/>
                      <a:stretch>
                        <a:fillRect/>
                      </a:stretch>
                    </p:blipFill>
                    <p:spPr>
                      <a:xfrm>
                        <a:off x="683569" y="1076051"/>
                        <a:ext cx="3672408" cy="5521301"/>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1507572186"/>
              </p:ext>
            </p:extLst>
          </p:nvPr>
        </p:nvGraphicFramePr>
        <p:xfrm>
          <a:off x="4854574" y="1484313"/>
          <a:ext cx="3645111" cy="3096815"/>
        </p:xfrm>
        <a:graphic>
          <a:graphicData uri="http://schemas.openxmlformats.org/presentationml/2006/ole">
            <mc:AlternateContent xmlns:mc="http://schemas.openxmlformats.org/markup-compatibility/2006">
              <mc:Choice xmlns:v="urn:schemas-microsoft-com:vml" Requires="v">
                <p:oleObj spid="_x0000_s5236" name="CS ChemDraw Drawing" r:id="rId5" imgW="4184359" imgH="3556710" progId="ChemDraw.Document.6.0">
                  <p:embed/>
                </p:oleObj>
              </mc:Choice>
              <mc:Fallback>
                <p:oleObj name="CS ChemDraw Drawing" r:id="rId5" imgW="4184359" imgH="3556710" progId="ChemDraw.Document.6.0">
                  <p:embed/>
                  <p:pic>
                    <p:nvPicPr>
                      <p:cNvPr id="0" name=""/>
                      <p:cNvPicPr/>
                      <p:nvPr/>
                    </p:nvPicPr>
                    <p:blipFill>
                      <a:blip r:embed="rId6"/>
                      <a:stretch>
                        <a:fillRect/>
                      </a:stretch>
                    </p:blipFill>
                    <p:spPr>
                      <a:xfrm>
                        <a:off x="4854574" y="1484313"/>
                        <a:ext cx="3645111" cy="3096815"/>
                      </a:xfrm>
                      <a:prstGeom prst="rect">
                        <a:avLst/>
                      </a:prstGeom>
                    </p:spPr>
                  </p:pic>
                </p:oleObj>
              </mc:Fallback>
            </mc:AlternateContent>
          </a:graphicData>
        </a:graphic>
      </p:graphicFrame>
      <p:sp>
        <p:nvSpPr>
          <p:cNvPr id="7" name="Text Box 21"/>
          <p:cNvSpPr txBox="1">
            <a:spLocks noChangeArrowheads="1"/>
          </p:cNvSpPr>
          <p:nvPr/>
        </p:nvSpPr>
        <p:spPr bwMode="auto">
          <a:xfrm>
            <a:off x="395536" y="188640"/>
            <a:ext cx="8399732" cy="584775"/>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3200" b="1" dirty="0">
                <a:ln/>
                <a:solidFill>
                  <a:schemeClr val="accent3"/>
                </a:solidFill>
                <a:latin typeface="Arial" pitchFamily="34" charset="0"/>
              </a:rPr>
              <a:t>Functionalized </a:t>
            </a:r>
            <a:r>
              <a:rPr lang="en-US" altLang="ja-JP" sz="3200" b="1" dirty="0" err="1">
                <a:ln/>
                <a:solidFill>
                  <a:schemeClr val="accent3"/>
                </a:solidFill>
                <a:latin typeface="Arial" pitchFamily="34" charset="0"/>
              </a:rPr>
              <a:t>Dendrons</a:t>
            </a:r>
            <a:r>
              <a:rPr lang="en-US" altLang="ja-JP" sz="3200" b="1" dirty="0">
                <a:ln/>
                <a:solidFill>
                  <a:schemeClr val="accent3"/>
                </a:solidFill>
                <a:latin typeface="Arial" pitchFamily="34" charset="0"/>
              </a:rPr>
              <a:t> and Core units</a:t>
            </a:r>
          </a:p>
        </p:txBody>
      </p:sp>
    </p:spTree>
    <p:extLst>
      <p:ext uri="{BB962C8B-B14F-4D97-AF65-F5344CB8AC3E}">
        <p14:creationId xmlns:p14="http://schemas.microsoft.com/office/powerpoint/2010/main" val="2798877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4"/>
          <p:cNvSpPr>
            <a:spLocks/>
          </p:cNvSpPr>
          <p:nvPr/>
        </p:nvSpPr>
        <p:spPr bwMode="auto">
          <a:xfrm rot="18790697">
            <a:off x="5842707" y="2146084"/>
            <a:ext cx="2369182" cy="619808"/>
          </a:xfrm>
          <a:custGeom>
            <a:avLst/>
            <a:gdLst>
              <a:gd name="T0" fmla="*/ 286 w 1145"/>
              <a:gd name="T1" fmla="*/ 362 h 362"/>
              <a:gd name="T2" fmla="*/ 286 w 1145"/>
              <a:gd name="T3" fmla="*/ 272 h 362"/>
              <a:gd name="T4" fmla="*/ 1145 w 1145"/>
              <a:gd name="T5" fmla="*/ 272 h 362"/>
              <a:gd name="T6" fmla="*/ 1145 w 1145"/>
              <a:gd name="T7" fmla="*/ 91 h 362"/>
              <a:gd name="T8" fmla="*/ 286 w 1145"/>
              <a:gd name="T9" fmla="*/ 91 h 362"/>
              <a:gd name="T10" fmla="*/ 286 w 1145"/>
              <a:gd name="T11" fmla="*/ 0 h 362"/>
              <a:gd name="T12" fmla="*/ 0 w 1145"/>
              <a:gd name="T13" fmla="*/ 181 h 362"/>
              <a:gd name="T14" fmla="*/ 286 w 1145"/>
              <a:gd name="T15" fmla="*/ 362 h 3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5" h="362">
                <a:moveTo>
                  <a:pt x="286" y="362"/>
                </a:moveTo>
                <a:lnTo>
                  <a:pt x="286" y="272"/>
                </a:lnTo>
                <a:lnTo>
                  <a:pt x="1145" y="272"/>
                </a:lnTo>
                <a:lnTo>
                  <a:pt x="1145" y="91"/>
                </a:lnTo>
                <a:lnTo>
                  <a:pt x="286" y="91"/>
                </a:lnTo>
                <a:lnTo>
                  <a:pt x="286" y="0"/>
                </a:lnTo>
                <a:lnTo>
                  <a:pt x="0" y="181"/>
                </a:lnTo>
                <a:lnTo>
                  <a:pt x="286" y="362"/>
                </a:lnTo>
                <a:close/>
              </a:path>
            </a:pathLst>
          </a:custGeom>
          <a:solidFill>
            <a:srgbClr val="00CC00">
              <a:alpha val="49804"/>
            </a:srgbClr>
          </a:solidFill>
          <a:ln>
            <a:noFill/>
          </a:ln>
          <a:effectLst>
            <a:glow rad="228600">
              <a:schemeClr val="accent5">
                <a:satMod val="175000"/>
                <a:alpha val="40000"/>
              </a:schemeClr>
            </a:glow>
          </a:effectLst>
          <a:extLst/>
        </p:spPr>
        <p:txBody>
          <a:bodyPr/>
          <a:lstStyle/>
          <a:p>
            <a:endParaRPr lang="ja-JP" altLang="en-US"/>
          </a:p>
        </p:txBody>
      </p:sp>
      <p:sp>
        <p:nvSpPr>
          <p:cNvPr id="10" name="Freeform 55"/>
          <p:cNvSpPr>
            <a:spLocks/>
          </p:cNvSpPr>
          <p:nvPr/>
        </p:nvSpPr>
        <p:spPr bwMode="auto">
          <a:xfrm rot="18790697">
            <a:off x="3969761" y="4135400"/>
            <a:ext cx="2172034" cy="619808"/>
          </a:xfrm>
          <a:custGeom>
            <a:avLst/>
            <a:gdLst>
              <a:gd name="T0" fmla="*/ 825 w 1099"/>
              <a:gd name="T1" fmla="*/ 362 h 362"/>
              <a:gd name="T2" fmla="*/ 825 w 1099"/>
              <a:gd name="T3" fmla="*/ 272 h 362"/>
              <a:gd name="T4" fmla="*/ 0 w 1099"/>
              <a:gd name="T5" fmla="*/ 272 h 362"/>
              <a:gd name="T6" fmla="*/ 0 w 1099"/>
              <a:gd name="T7" fmla="*/ 91 h 362"/>
              <a:gd name="T8" fmla="*/ 825 w 1099"/>
              <a:gd name="T9" fmla="*/ 91 h 362"/>
              <a:gd name="T10" fmla="*/ 825 w 1099"/>
              <a:gd name="T11" fmla="*/ 0 h 362"/>
              <a:gd name="T12" fmla="*/ 1099 w 1099"/>
              <a:gd name="T13" fmla="*/ 181 h 362"/>
              <a:gd name="T14" fmla="*/ 825 w 1099"/>
              <a:gd name="T15" fmla="*/ 362 h 3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9" h="362">
                <a:moveTo>
                  <a:pt x="825" y="362"/>
                </a:moveTo>
                <a:lnTo>
                  <a:pt x="825" y="272"/>
                </a:lnTo>
                <a:lnTo>
                  <a:pt x="0" y="272"/>
                </a:lnTo>
                <a:lnTo>
                  <a:pt x="0" y="91"/>
                </a:lnTo>
                <a:lnTo>
                  <a:pt x="825" y="91"/>
                </a:lnTo>
                <a:lnTo>
                  <a:pt x="825" y="0"/>
                </a:lnTo>
                <a:lnTo>
                  <a:pt x="1099" y="181"/>
                </a:lnTo>
                <a:lnTo>
                  <a:pt x="825" y="362"/>
                </a:lnTo>
                <a:close/>
              </a:path>
            </a:pathLst>
          </a:custGeom>
          <a:solidFill>
            <a:srgbClr val="00CC00">
              <a:alpha val="50195"/>
            </a:srgbClr>
          </a:solidFill>
          <a:ln>
            <a:noFill/>
          </a:ln>
          <a:effectLst>
            <a:glow rad="228600">
              <a:schemeClr val="accent5">
                <a:satMod val="175000"/>
                <a:alpha val="40000"/>
              </a:schemeClr>
            </a:glow>
          </a:effectLst>
          <a:extLst/>
        </p:spPr>
        <p:txBody>
          <a:bodyPr/>
          <a:lstStyle/>
          <a:p>
            <a:endParaRPr lang="ja-JP" altLang="en-US"/>
          </a:p>
        </p:txBody>
      </p:sp>
      <p:sp>
        <p:nvSpPr>
          <p:cNvPr id="11" name="Freeform 56"/>
          <p:cNvSpPr>
            <a:spLocks/>
          </p:cNvSpPr>
          <p:nvPr/>
        </p:nvSpPr>
        <p:spPr bwMode="auto">
          <a:xfrm rot="18790697">
            <a:off x="6697215" y="3336292"/>
            <a:ext cx="648384" cy="2319100"/>
          </a:xfrm>
          <a:custGeom>
            <a:avLst/>
            <a:gdLst>
              <a:gd name="T0" fmla="*/ 0 w 362"/>
              <a:gd name="T1" fmla="*/ 264 h 1056"/>
              <a:gd name="T2" fmla="*/ 90 w 362"/>
              <a:gd name="T3" fmla="*/ 264 h 1056"/>
              <a:gd name="T4" fmla="*/ 90 w 362"/>
              <a:gd name="T5" fmla="*/ 1056 h 1056"/>
              <a:gd name="T6" fmla="*/ 271 w 362"/>
              <a:gd name="T7" fmla="*/ 1056 h 1056"/>
              <a:gd name="T8" fmla="*/ 271 w 362"/>
              <a:gd name="T9" fmla="*/ 264 h 1056"/>
              <a:gd name="T10" fmla="*/ 362 w 362"/>
              <a:gd name="T11" fmla="*/ 264 h 1056"/>
              <a:gd name="T12" fmla="*/ 181 w 362"/>
              <a:gd name="T13" fmla="*/ 0 h 1056"/>
              <a:gd name="T14" fmla="*/ 0 w 362"/>
              <a:gd name="T15" fmla="*/ 264 h 10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2" h="1056">
                <a:moveTo>
                  <a:pt x="0" y="264"/>
                </a:moveTo>
                <a:lnTo>
                  <a:pt x="90" y="264"/>
                </a:lnTo>
                <a:lnTo>
                  <a:pt x="90" y="1056"/>
                </a:lnTo>
                <a:lnTo>
                  <a:pt x="271" y="1056"/>
                </a:lnTo>
                <a:lnTo>
                  <a:pt x="271" y="264"/>
                </a:lnTo>
                <a:lnTo>
                  <a:pt x="362" y="264"/>
                </a:lnTo>
                <a:lnTo>
                  <a:pt x="181" y="0"/>
                </a:lnTo>
                <a:lnTo>
                  <a:pt x="0" y="264"/>
                </a:lnTo>
                <a:close/>
              </a:path>
            </a:pathLst>
          </a:custGeom>
          <a:solidFill>
            <a:srgbClr val="00CC00">
              <a:alpha val="50195"/>
            </a:srgbClr>
          </a:solidFill>
          <a:ln>
            <a:noFill/>
          </a:ln>
          <a:effectLst>
            <a:glow rad="228600">
              <a:schemeClr val="accent5">
                <a:satMod val="175000"/>
                <a:alpha val="40000"/>
              </a:schemeClr>
            </a:glow>
          </a:effectLst>
          <a:extLst/>
        </p:spPr>
        <p:txBody>
          <a:bodyPr/>
          <a:lstStyle/>
          <a:p>
            <a:endParaRPr lang="ja-JP" altLang="en-US"/>
          </a:p>
        </p:txBody>
      </p:sp>
      <p:sp>
        <p:nvSpPr>
          <p:cNvPr id="12" name="Freeform 57"/>
          <p:cNvSpPr>
            <a:spLocks/>
          </p:cNvSpPr>
          <p:nvPr/>
        </p:nvSpPr>
        <p:spPr bwMode="auto">
          <a:xfrm rot="18790697">
            <a:off x="4714134" y="1272053"/>
            <a:ext cx="698300" cy="2435030"/>
          </a:xfrm>
          <a:custGeom>
            <a:avLst/>
            <a:gdLst>
              <a:gd name="T0" fmla="*/ 0 w 362"/>
              <a:gd name="T1" fmla="*/ 871 h 1161"/>
              <a:gd name="T2" fmla="*/ 90 w 362"/>
              <a:gd name="T3" fmla="*/ 871 h 1161"/>
              <a:gd name="T4" fmla="*/ 90 w 362"/>
              <a:gd name="T5" fmla="*/ 0 h 1161"/>
              <a:gd name="T6" fmla="*/ 271 w 362"/>
              <a:gd name="T7" fmla="*/ 0 h 1161"/>
              <a:gd name="T8" fmla="*/ 271 w 362"/>
              <a:gd name="T9" fmla="*/ 871 h 1161"/>
              <a:gd name="T10" fmla="*/ 362 w 362"/>
              <a:gd name="T11" fmla="*/ 871 h 1161"/>
              <a:gd name="T12" fmla="*/ 181 w 362"/>
              <a:gd name="T13" fmla="*/ 1161 h 1161"/>
              <a:gd name="T14" fmla="*/ 0 w 362"/>
              <a:gd name="T15" fmla="*/ 871 h 1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2" h="1161">
                <a:moveTo>
                  <a:pt x="0" y="871"/>
                </a:moveTo>
                <a:lnTo>
                  <a:pt x="90" y="871"/>
                </a:lnTo>
                <a:lnTo>
                  <a:pt x="90" y="0"/>
                </a:lnTo>
                <a:lnTo>
                  <a:pt x="271" y="0"/>
                </a:lnTo>
                <a:lnTo>
                  <a:pt x="271" y="871"/>
                </a:lnTo>
                <a:lnTo>
                  <a:pt x="362" y="871"/>
                </a:lnTo>
                <a:lnTo>
                  <a:pt x="181" y="1161"/>
                </a:lnTo>
                <a:lnTo>
                  <a:pt x="0" y="871"/>
                </a:lnTo>
                <a:close/>
              </a:path>
            </a:pathLst>
          </a:custGeom>
          <a:solidFill>
            <a:srgbClr val="00CC00">
              <a:alpha val="50195"/>
            </a:srgbClr>
          </a:solidFill>
          <a:ln>
            <a:noFill/>
          </a:ln>
          <a:effectLst>
            <a:glow rad="228600">
              <a:schemeClr val="accent5">
                <a:satMod val="175000"/>
                <a:alpha val="40000"/>
              </a:schemeClr>
            </a:glow>
          </a:effectLst>
          <a:extLst/>
        </p:spPr>
        <p:txBody>
          <a:bodyPr/>
          <a:lstStyle/>
          <a:p>
            <a:endParaRPr lang="ja-JP" altLang="en-US"/>
          </a:p>
        </p:txBody>
      </p:sp>
      <p:grpSp>
        <p:nvGrpSpPr>
          <p:cNvPr id="13" name="Group 58"/>
          <p:cNvGrpSpPr>
            <a:grpSpLocks/>
          </p:cNvGrpSpPr>
          <p:nvPr/>
        </p:nvGrpSpPr>
        <p:grpSpPr bwMode="auto">
          <a:xfrm rot="18790697">
            <a:off x="5753672" y="4023731"/>
            <a:ext cx="920136" cy="1546096"/>
            <a:chOff x="598" y="2112"/>
            <a:chExt cx="477" cy="903"/>
          </a:xfrm>
          <a:solidFill>
            <a:srgbClr val="002060"/>
          </a:solidFill>
          <a:effectLst>
            <a:glow rad="228600">
              <a:schemeClr val="accent5">
                <a:satMod val="175000"/>
                <a:alpha val="40000"/>
              </a:schemeClr>
            </a:glow>
          </a:effectLst>
        </p:grpSpPr>
        <p:sp>
          <p:nvSpPr>
            <p:cNvPr id="23" name="Freeform 59"/>
            <p:cNvSpPr>
              <a:spLocks/>
            </p:cNvSpPr>
            <p:nvPr/>
          </p:nvSpPr>
          <p:spPr bwMode="auto">
            <a:xfrm>
              <a:off x="598" y="2112"/>
              <a:ext cx="477" cy="903"/>
            </a:xfrm>
            <a:custGeom>
              <a:avLst/>
              <a:gdLst>
                <a:gd name="T0" fmla="*/ 177 w 477"/>
                <a:gd name="T1" fmla="*/ 889 h 903"/>
                <a:gd name="T2" fmla="*/ 123 w 477"/>
                <a:gd name="T3" fmla="*/ 855 h 903"/>
                <a:gd name="T4" fmla="*/ 77 w 477"/>
                <a:gd name="T5" fmla="*/ 810 h 903"/>
                <a:gd name="T6" fmla="*/ 41 w 477"/>
                <a:gd name="T7" fmla="*/ 758 h 903"/>
                <a:gd name="T8" fmla="*/ 16 w 477"/>
                <a:gd name="T9" fmla="*/ 702 h 903"/>
                <a:gd name="T10" fmla="*/ 2 w 477"/>
                <a:gd name="T11" fmla="*/ 639 h 903"/>
                <a:gd name="T12" fmla="*/ 1 w 477"/>
                <a:gd name="T13" fmla="*/ 575 h 903"/>
                <a:gd name="T14" fmla="*/ 12 w 477"/>
                <a:gd name="T15" fmla="*/ 511 h 903"/>
                <a:gd name="T16" fmla="*/ 90 w 477"/>
                <a:gd name="T17" fmla="*/ 302 h 903"/>
                <a:gd name="T18" fmla="*/ 113 w 477"/>
                <a:gd name="T19" fmla="*/ 255 h 903"/>
                <a:gd name="T20" fmla="*/ 141 w 477"/>
                <a:gd name="T21" fmla="*/ 213 h 903"/>
                <a:gd name="T22" fmla="*/ 175 w 477"/>
                <a:gd name="T23" fmla="*/ 176 h 903"/>
                <a:gd name="T24" fmla="*/ 214 w 477"/>
                <a:gd name="T25" fmla="*/ 145 h 903"/>
                <a:gd name="T26" fmla="*/ 257 w 477"/>
                <a:gd name="T27" fmla="*/ 120 h 903"/>
                <a:gd name="T28" fmla="*/ 303 w 477"/>
                <a:gd name="T29" fmla="*/ 102 h 903"/>
                <a:gd name="T30" fmla="*/ 352 w 477"/>
                <a:gd name="T31" fmla="*/ 91 h 903"/>
                <a:gd name="T32" fmla="*/ 404 w 477"/>
                <a:gd name="T33" fmla="*/ 88 h 903"/>
                <a:gd name="T34" fmla="*/ 477 w 477"/>
                <a:gd name="T35" fmla="*/ 198 h 903"/>
                <a:gd name="T36" fmla="*/ 336 w 477"/>
                <a:gd name="T37" fmla="*/ 264 h 903"/>
                <a:gd name="T38" fmla="*/ 259 w 477"/>
                <a:gd name="T39" fmla="*/ 272 h 903"/>
                <a:gd name="T40" fmla="*/ 188 w 477"/>
                <a:gd name="T41" fmla="*/ 297 h 903"/>
                <a:gd name="T42" fmla="*/ 123 w 477"/>
                <a:gd name="T43" fmla="*/ 338 h 903"/>
                <a:gd name="T44" fmla="*/ 69 w 477"/>
                <a:gd name="T45" fmla="*/ 395 h 903"/>
                <a:gd name="T46" fmla="*/ 67 w 477"/>
                <a:gd name="T47" fmla="*/ 423 h 903"/>
                <a:gd name="T48" fmla="*/ 72 w 477"/>
                <a:gd name="T49" fmla="*/ 475 h 903"/>
                <a:gd name="T50" fmla="*/ 85 w 477"/>
                <a:gd name="T51" fmla="*/ 526 h 903"/>
                <a:gd name="T52" fmla="*/ 104 w 477"/>
                <a:gd name="T53" fmla="*/ 573 h 903"/>
                <a:gd name="T54" fmla="*/ 131 w 477"/>
                <a:gd name="T55" fmla="*/ 617 h 903"/>
                <a:gd name="T56" fmla="*/ 165 w 477"/>
                <a:gd name="T57" fmla="*/ 656 h 903"/>
                <a:gd name="T58" fmla="*/ 204 w 477"/>
                <a:gd name="T59" fmla="*/ 689 h 903"/>
                <a:gd name="T60" fmla="*/ 249 w 477"/>
                <a:gd name="T61" fmla="*/ 717 h 903"/>
                <a:gd name="T62" fmla="*/ 207 w 477"/>
                <a:gd name="T63" fmla="*/ 903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7" h="903">
                  <a:moveTo>
                    <a:pt x="207" y="903"/>
                  </a:moveTo>
                  <a:lnTo>
                    <a:pt x="177" y="889"/>
                  </a:lnTo>
                  <a:lnTo>
                    <a:pt x="148" y="873"/>
                  </a:lnTo>
                  <a:lnTo>
                    <a:pt x="123" y="855"/>
                  </a:lnTo>
                  <a:lnTo>
                    <a:pt x="99" y="834"/>
                  </a:lnTo>
                  <a:lnTo>
                    <a:pt x="77" y="810"/>
                  </a:lnTo>
                  <a:lnTo>
                    <a:pt x="57" y="786"/>
                  </a:lnTo>
                  <a:lnTo>
                    <a:pt x="41" y="758"/>
                  </a:lnTo>
                  <a:lnTo>
                    <a:pt x="27" y="731"/>
                  </a:lnTo>
                  <a:lnTo>
                    <a:pt x="16" y="702"/>
                  </a:lnTo>
                  <a:lnTo>
                    <a:pt x="8" y="670"/>
                  </a:lnTo>
                  <a:lnTo>
                    <a:pt x="2" y="639"/>
                  </a:lnTo>
                  <a:lnTo>
                    <a:pt x="0" y="607"/>
                  </a:lnTo>
                  <a:lnTo>
                    <a:pt x="1" y="575"/>
                  </a:lnTo>
                  <a:lnTo>
                    <a:pt x="5" y="543"/>
                  </a:lnTo>
                  <a:lnTo>
                    <a:pt x="12" y="511"/>
                  </a:lnTo>
                  <a:lnTo>
                    <a:pt x="22" y="478"/>
                  </a:lnTo>
                  <a:lnTo>
                    <a:pt x="90" y="302"/>
                  </a:lnTo>
                  <a:lnTo>
                    <a:pt x="100" y="278"/>
                  </a:lnTo>
                  <a:lnTo>
                    <a:pt x="113" y="255"/>
                  </a:lnTo>
                  <a:lnTo>
                    <a:pt x="126" y="233"/>
                  </a:lnTo>
                  <a:lnTo>
                    <a:pt x="141" y="213"/>
                  </a:lnTo>
                  <a:lnTo>
                    <a:pt x="158" y="194"/>
                  </a:lnTo>
                  <a:lnTo>
                    <a:pt x="175" y="176"/>
                  </a:lnTo>
                  <a:lnTo>
                    <a:pt x="194" y="160"/>
                  </a:lnTo>
                  <a:lnTo>
                    <a:pt x="214" y="145"/>
                  </a:lnTo>
                  <a:lnTo>
                    <a:pt x="236" y="131"/>
                  </a:lnTo>
                  <a:lnTo>
                    <a:pt x="257" y="120"/>
                  </a:lnTo>
                  <a:lnTo>
                    <a:pt x="280" y="110"/>
                  </a:lnTo>
                  <a:lnTo>
                    <a:pt x="303" y="102"/>
                  </a:lnTo>
                  <a:lnTo>
                    <a:pt x="328" y="96"/>
                  </a:lnTo>
                  <a:lnTo>
                    <a:pt x="352" y="91"/>
                  </a:lnTo>
                  <a:lnTo>
                    <a:pt x="379" y="88"/>
                  </a:lnTo>
                  <a:lnTo>
                    <a:pt x="404" y="88"/>
                  </a:lnTo>
                  <a:lnTo>
                    <a:pt x="438" y="0"/>
                  </a:lnTo>
                  <a:lnTo>
                    <a:pt x="477" y="198"/>
                  </a:lnTo>
                  <a:lnTo>
                    <a:pt x="302" y="352"/>
                  </a:lnTo>
                  <a:lnTo>
                    <a:pt x="336" y="264"/>
                  </a:lnTo>
                  <a:lnTo>
                    <a:pt x="297" y="265"/>
                  </a:lnTo>
                  <a:lnTo>
                    <a:pt x="259" y="272"/>
                  </a:lnTo>
                  <a:lnTo>
                    <a:pt x="223" y="282"/>
                  </a:lnTo>
                  <a:lnTo>
                    <a:pt x="188" y="297"/>
                  </a:lnTo>
                  <a:lnTo>
                    <a:pt x="154" y="316"/>
                  </a:lnTo>
                  <a:lnTo>
                    <a:pt x="123" y="338"/>
                  </a:lnTo>
                  <a:lnTo>
                    <a:pt x="94" y="365"/>
                  </a:lnTo>
                  <a:lnTo>
                    <a:pt x="69" y="395"/>
                  </a:lnTo>
                  <a:lnTo>
                    <a:pt x="67" y="423"/>
                  </a:lnTo>
                  <a:lnTo>
                    <a:pt x="69" y="449"/>
                  </a:lnTo>
                  <a:lnTo>
                    <a:pt x="72" y="475"/>
                  </a:lnTo>
                  <a:lnTo>
                    <a:pt x="77" y="501"/>
                  </a:lnTo>
                  <a:lnTo>
                    <a:pt x="85" y="526"/>
                  </a:lnTo>
                  <a:lnTo>
                    <a:pt x="94" y="551"/>
                  </a:lnTo>
                  <a:lnTo>
                    <a:pt x="104" y="573"/>
                  </a:lnTo>
                  <a:lnTo>
                    <a:pt x="118" y="596"/>
                  </a:lnTo>
                  <a:lnTo>
                    <a:pt x="131" y="617"/>
                  </a:lnTo>
                  <a:lnTo>
                    <a:pt x="148" y="638"/>
                  </a:lnTo>
                  <a:lnTo>
                    <a:pt x="165" y="656"/>
                  </a:lnTo>
                  <a:lnTo>
                    <a:pt x="184" y="674"/>
                  </a:lnTo>
                  <a:lnTo>
                    <a:pt x="204" y="689"/>
                  </a:lnTo>
                  <a:lnTo>
                    <a:pt x="227" y="704"/>
                  </a:lnTo>
                  <a:lnTo>
                    <a:pt x="249" y="717"/>
                  </a:lnTo>
                  <a:lnTo>
                    <a:pt x="274" y="727"/>
                  </a:lnTo>
                  <a:lnTo>
                    <a:pt x="207" y="9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60"/>
            <p:cNvSpPr>
              <a:spLocks/>
            </p:cNvSpPr>
            <p:nvPr/>
          </p:nvSpPr>
          <p:spPr bwMode="auto">
            <a:xfrm>
              <a:off x="598" y="2414"/>
              <a:ext cx="274" cy="601"/>
            </a:xfrm>
            <a:custGeom>
              <a:avLst/>
              <a:gdLst>
                <a:gd name="T0" fmla="*/ 207 w 274"/>
                <a:gd name="T1" fmla="*/ 601 h 601"/>
                <a:gd name="T2" fmla="*/ 177 w 274"/>
                <a:gd name="T3" fmla="*/ 587 h 601"/>
                <a:gd name="T4" fmla="*/ 148 w 274"/>
                <a:gd name="T5" fmla="*/ 571 h 601"/>
                <a:gd name="T6" fmla="*/ 123 w 274"/>
                <a:gd name="T7" fmla="*/ 553 h 601"/>
                <a:gd name="T8" fmla="*/ 99 w 274"/>
                <a:gd name="T9" fmla="*/ 532 h 601"/>
                <a:gd name="T10" fmla="*/ 77 w 274"/>
                <a:gd name="T11" fmla="*/ 508 h 601"/>
                <a:gd name="T12" fmla="*/ 57 w 274"/>
                <a:gd name="T13" fmla="*/ 484 h 601"/>
                <a:gd name="T14" fmla="*/ 41 w 274"/>
                <a:gd name="T15" fmla="*/ 456 h 601"/>
                <a:gd name="T16" fmla="*/ 27 w 274"/>
                <a:gd name="T17" fmla="*/ 429 h 601"/>
                <a:gd name="T18" fmla="*/ 16 w 274"/>
                <a:gd name="T19" fmla="*/ 400 h 601"/>
                <a:gd name="T20" fmla="*/ 8 w 274"/>
                <a:gd name="T21" fmla="*/ 368 h 601"/>
                <a:gd name="T22" fmla="*/ 2 w 274"/>
                <a:gd name="T23" fmla="*/ 337 h 601"/>
                <a:gd name="T24" fmla="*/ 0 w 274"/>
                <a:gd name="T25" fmla="*/ 305 h 601"/>
                <a:gd name="T26" fmla="*/ 1 w 274"/>
                <a:gd name="T27" fmla="*/ 273 h 601"/>
                <a:gd name="T28" fmla="*/ 5 w 274"/>
                <a:gd name="T29" fmla="*/ 241 h 601"/>
                <a:gd name="T30" fmla="*/ 12 w 274"/>
                <a:gd name="T31" fmla="*/ 209 h 601"/>
                <a:gd name="T32" fmla="*/ 22 w 274"/>
                <a:gd name="T33" fmla="*/ 176 h 601"/>
                <a:gd name="T34" fmla="*/ 90 w 274"/>
                <a:gd name="T35" fmla="*/ 0 h 601"/>
                <a:gd name="T36" fmla="*/ 80 w 274"/>
                <a:gd name="T37" fmla="*/ 33 h 601"/>
                <a:gd name="T38" fmla="*/ 72 w 274"/>
                <a:gd name="T39" fmla="*/ 64 h 601"/>
                <a:gd name="T40" fmla="*/ 69 w 274"/>
                <a:gd name="T41" fmla="*/ 97 h 601"/>
                <a:gd name="T42" fmla="*/ 67 w 274"/>
                <a:gd name="T43" fmla="*/ 129 h 601"/>
                <a:gd name="T44" fmla="*/ 70 w 274"/>
                <a:gd name="T45" fmla="*/ 161 h 601"/>
                <a:gd name="T46" fmla="*/ 76 w 274"/>
                <a:gd name="T47" fmla="*/ 192 h 601"/>
                <a:gd name="T48" fmla="*/ 84 w 274"/>
                <a:gd name="T49" fmla="*/ 222 h 601"/>
                <a:gd name="T50" fmla="*/ 95 w 274"/>
                <a:gd name="T51" fmla="*/ 253 h 601"/>
                <a:gd name="T52" fmla="*/ 109 w 274"/>
                <a:gd name="T53" fmla="*/ 280 h 601"/>
                <a:gd name="T54" fmla="*/ 125 w 274"/>
                <a:gd name="T55" fmla="*/ 307 h 601"/>
                <a:gd name="T56" fmla="*/ 145 w 274"/>
                <a:gd name="T57" fmla="*/ 332 h 601"/>
                <a:gd name="T58" fmla="*/ 167 w 274"/>
                <a:gd name="T59" fmla="*/ 356 h 601"/>
                <a:gd name="T60" fmla="*/ 190 w 274"/>
                <a:gd name="T61" fmla="*/ 376 h 601"/>
                <a:gd name="T62" fmla="*/ 215 w 274"/>
                <a:gd name="T63" fmla="*/ 395 h 601"/>
                <a:gd name="T64" fmla="*/ 244 w 274"/>
                <a:gd name="T65" fmla="*/ 411 h 601"/>
                <a:gd name="T66" fmla="*/ 274 w 274"/>
                <a:gd name="T67" fmla="*/ 425 h 601"/>
                <a:gd name="T68" fmla="*/ 207 w 274"/>
                <a:gd name="T69" fmla="*/ 601 h 6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4" h="601">
                  <a:moveTo>
                    <a:pt x="207" y="601"/>
                  </a:moveTo>
                  <a:lnTo>
                    <a:pt x="177" y="587"/>
                  </a:lnTo>
                  <a:lnTo>
                    <a:pt x="148" y="571"/>
                  </a:lnTo>
                  <a:lnTo>
                    <a:pt x="123" y="553"/>
                  </a:lnTo>
                  <a:lnTo>
                    <a:pt x="99" y="532"/>
                  </a:lnTo>
                  <a:lnTo>
                    <a:pt x="77" y="508"/>
                  </a:lnTo>
                  <a:lnTo>
                    <a:pt x="57" y="484"/>
                  </a:lnTo>
                  <a:lnTo>
                    <a:pt x="41" y="456"/>
                  </a:lnTo>
                  <a:lnTo>
                    <a:pt x="27" y="429"/>
                  </a:lnTo>
                  <a:lnTo>
                    <a:pt x="16" y="400"/>
                  </a:lnTo>
                  <a:lnTo>
                    <a:pt x="8" y="368"/>
                  </a:lnTo>
                  <a:lnTo>
                    <a:pt x="2" y="337"/>
                  </a:lnTo>
                  <a:lnTo>
                    <a:pt x="0" y="305"/>
                  </a:lnTo>
                  <a:lnTo>
                    <a:pt x="1" y="273"/>
                  </a:lnTo>
                  <a:lnTo>
                    <a:pt x="5" y="241"/>
                  </a:lnTo>
                  <a:lnTo>
                    <a:pt x="12" y="209"/>
                  </a:lnTo>
                  <a:lnTo>
                    <a:pt x="22" y="176"/>
                  </a:lnTo>
                  <a:lnTo>
                    <a:pt x="90" y="0"/>
                  </a:lnTo>
                  <a:lnTo>
                    <a:pt x="80" y="33"/>
                  </a:lnTo>
                  <a:lnTo>
                    <a:pt x="72" y="64"/>
                  </a:lnTo>
                  <a:lnTo>
                    <a:pt x="69" y="97"/>
                  </a:lnTo>
                  <a:lnTo>
                    <a:pt x="67" y="129"/>
                  </a:lnTo>
                  <a:lnTo>
                    <a:pt x="70" y="161"/>
                  </a:lnTo>
                  <a:lnTo>
                    <a:pt x="76" y="192"/>
                  </a:lnTo>
                  <a:lnTo>
                    <a:pt x="84" y="222"/>
                  </a:lnTo>
                  <a:lnTo>
                    <a:pt x="95" y="253"/>
                  </a:lnTo>
                  <a:lnTo>
                    <a:pt x="109" y="280"/>
                  </a:lnTo>
                  <a:lnTo>
                    <a:pt x="125" y="307"/>
                  </a:lnTo>
                  <a:lnTo>
                    <a:pt x="145" y="332"/>
                  </a:lnTo>
                  <a:lnTo>
                    <a:pt x="167" y="356"/>
                  </a:lnTo>
                  <a:lnTo>
                    <a:pt x="190" y="376"/>
                  </a:lnTo>
                  <a:lnTo>
                    <a:pt x="215" y="395"/>
                  </a:lnTo>
                  <a:lnTo>
                    <a:pt x="244" y="411"/>
                  </a:lnTo>
                  <a:lnTo>
                    <a:pt x="274" y="425"/>
                  </a:lnTo>
                  <a:lnTo>
                    <a:pt x="207" y="6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4" name="Group 61"/>
          <p:cNvGrpSpPr>
            <a:grpSpLocks/>
          </p:cNvGrpSpPr>
          <p:nvPr/>
        </p:nvGrpSpPr>
        <p:grpSpPr bwMode="auto">
          <a:xfrm rot="18790697">
            <a:off x="6495308" y="2884825"/>
            <a:ext cx="1631939" cy="830406"/>
            <a:chOff x="1248" y="2282"/>
            <a:chExt cx="846" cy="485"/>
          </a:xfrm>
          <a:solidFill>
            <a:srgbClr val="002060"/>
          </a:solidFill>
          <a:effectLst>
            <a:glow rad="228600">
              <a:schemeClr val="accent5">
                <a:satMod val="175000"/>
                <a:alpha val="40000"/>
              </a:schemeClr>
            </a:glow>
          </a:effectLst>
        </p:grpSpPr>
        <p:sp>
          <p:nvSpPr>
            <p:cNvPr id="21" name="Freeform 62"/>
            <p:cNvSpPr>
              <a:spLocks/>
            </p:cNvSpPr>
            <p:nvPr/>
          </p:nvSpPr>
          <p:spPr bwMode="auto">
            <a:xfrm>
              <a:off x="1248" y="2282"/>
              <a:ext cx="846" cy="485"/>
            </a:xfrm>
            <a:custGeom>
              <a:avLst/>
              <a:gdLst>
                <a:gd name="T0" fmla="*/ 832 w 846"/>
                <a:gd name="T1" fmla="*/ 285 h 485"/>
                <a:gd name="T2" fmla="*/ 796 w 846"/>
                <a:gd name="T3" fmla="*/ 344 h 485"/>
                <a:gd name="T4" fmla="*/ 752 w 846"/>
                <a:gd name="T5" fmla="*/ 395 h 485"/>
                <a:gd name="T6" fmla="*/ 700 w 846"/>
                <a:gd name="T7" fmla="*/ 434 h 485"/>
                <a:gd name="T8" fmla="*/ 645 w 846"/>
                <a:gd name="T9" fmla="*/ 462 h 485"/>
                <a:gd name="T10" fmla="*/ 586 w 846"/>
                <a:gd name="T11" fmla="*/ 480 h 485"/>
                <a:gd name="T12" fmla="*/ 525 w 846"/>
                <a:gd name="T13" fmla="*/ 485 h 485"/>
                <a:gd name="T14" fmla="*/ 464 w 846"/>
                <a:gd name="T15" fmla="*/ 476 h 485"/>
                <a:gd name="T16" fmla="*/ 270 w 846"/>
                <a:gd name="T17" fmla="*/ 403 h 485"/>
                <a:gd name="T18" fmla="*/ 226 w 846"/>
                <a:gd name="T19" fmla="*/ 382 h 485"/>
                <a:gd name="T20" fmla="*/ 188 w 846"/>
                <a:gd name="T21" fmla="*/ 354 h 485"/>
                <a:gd name="T22" fmla="*/ 154 w 846"/>
                <a:gd name="T23" fmla="*/ 320 h 485"/>
                <a:gd name="T24" fmla="*/ 127 w 846"/>
                <a:gd name="T25" fmla="*/ 280 h 485"/>
                <a:gd name="T26" fmla="*/ 105 w 846"/>
                <a:gd name="T27" fmla="*/ 236 h 485"/>
                <a:gd name="T28" fmla="*/ 90 w 846"/>
                <a:gd name="T29" fmla="*/ 188 h 485"/>
                <a:gd name="T30" fmla="*/ 81 w 846"/>
                <a:gd name="T31" fmla="*/ 137 h 485"/>
                <a:gd name="T32" fmla="*/ 81 w 846"/>
                <a:gd name="T33" fmla="*/ 83 h 485"/>
                <a:gd name="T34" fmla="*/ 189 w 846"/>
                <a:gd name="T35" fmla="*/ 0 h 485"/>
                <a:gd name="T36" fmla="*/ 246 w 846"/>
                <a:gd name="T37" fmla="*/ 146 h 485"/>
                <a:gd name="T38" fmla="*/ 250 w 846"/>
                <a:gd name="T39" fmla="*/ 226 h 485"/>
                <a:gd name="T40" fmla="*/ 271 w 846"/>
                <a:gd name="T41" fmla="*/ 302 h 485"/>
                <a:gd name="T42" fmla="*/ 307 w 846"/>
                <a:gd name="T43" fmla="*/ 367 h 485"/>
                <a:gd name="T44" fmla="*/ 358 w 846"/>
                <a:gd name="T45" fmla="*/ 422 h 485"/>
                <a:gd name="T46" fmla="*/ 383 w 846"/>
                <a:gd name="T47" fmla="*/ 422 h 485"/>
                <a:gd name="T48" fmla="*/ 434 w 846"/>
                <a:gd name="T49" fmla="*/ 415 h 485"/>
                <a:gd name="T50" fmla="*/ 483 w 846"/>
                <a:gd name="T51" fmla="*/ 400 h 485"/>
                <a:gd name="T52" fmla="*/ 528 w 846"/>
                <a:gd name="T53" fmla="*/ 376 h 485"/>
                <a:gd name="T54" fmla="*/ 571 w 846"/>
                <a:gd name="T55" fmla="*/ 346 h 485"/>
                <a:gd name="T56" fmla="*/ 610 w 846"/>
                <a:gd name="T57" fmla="*/ 308 h 485"/>
                <a:gd name="T58" fmla="*/ 644 w 846"/>
                <a:gd name="T59" fmla="*/ 265 h 485"/>
                <a:gd name="T60" fmla="*/ 670 w 846"/>
                <a:gd name="T61" fmla="*/ 216 h 485"/>
                <a:gd name="T62" fmla="*/ 846 w 846"/>
                <a:gd name="T63" fmla="*/ 253 h 4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6" h="485">
                  <a:moveTo>
                    <a:pt x="846" y="253"/>
                  </a:moveTo>
                  <a:lnTo>
                    <a:pt x="832" y="285"/>
                  </a:lnTo>
                  <a:lnTo>
                    <a:pt x="815" y="315"/>
                  </a:lnTo>
                  <a:lnTo>
                    <a:pt x="796" y="344"/>
                  </a:lnTo>
                  <a:lnTo>
                    <a:pt x="774" y="371"/>
                  </a:lnTo>
                  <a:lnTo>
                    <a:pt x="752" y="395"/>
                  </a:lnTo>
                  <a:lnTo>
                    <a:pt x="727" y="416"/>
                  </a:lnTo>
                  <a:lnTo>
                    <a:pt x="700" y="434"/>
                  </a:lnTo>
                  <a:lnTo>
                    <a:pt x="674" y="450"/>
                  </a:lnTo>
                  <a:lnTo>
                    <a:pt x="645" y="462"/>
                  </a:lnTo>
                  <a:lnTo>
                    <a:pt x="616" y="473"/>
                  </a:lnTo>
                  <a:lnTo>
                    <a:pt x="586" y="480"/>
                  </a:lnTo>
                  <a:lnTo>
                    <a:pt x="556" y="484"/>
                  </a:lnTo>
                  <a:lnTo>
                    <a:pt x="525" y="485"/>
                  </a:lnTo>
                  <a:lnTo>
                    <a:pt x="494" y="483"/>
                  </a:lnTo>
                  <a:lnTo>
                    <a:pt x="464" y="476"/>
                  </a:lnTo>
                  <a:lnTo>
                    <a:pt x="434" y="466"/>
                  </a:lnTo>
                  <a:lnTo>
                    <a:pt x="270" y="403"/>
                  </a:lnTo>
                  <a:lnTo>
                    <a:pt x="247" y="393"/>
                  </a:lnTo>
                  <a:lnTo>
                    <a:pt x="226" y="382"/>
                  </a:lnTo>
                  <a:lnTo>
                    <a:pt x="207" y="369"/>
                  </a:lnTo>
                  <a:lnTo>
                    <a:pt x="188" y="354"/>
                  </a:lnTo>
                  <a:lnTo>
                    <a:pt x="171" y="338"/>
                  </a:lnTo>
                  <a:lnTo>
                    <a:pt x="154" y="320"/>
                  </a:lnTo>
                  <a:lnTo>
                    <a:pt x="139" y="300"/>
                  </a:lnTo>
                  <a:lnTo>
                    <a:pt x="127" y="280"/>
                  </a:lnTo>
                  <a:lnTo>
                    <a:pt x="115" y="259"/>
                  </a:lnTo>
                  <a:lnTo>
                    <a:pt x="105" y="236"/>
                  </a:lnTo>
                  <a:lnTo>
                    <a:pt x="97" y="212"/>
                  </a:lnTo>
                  <a:lnTo>
                    <a:pt x="90" y="188"/>
                  </a:lnTo>
                  <a:lnTo>
                    <a:pt x="85" y="162"/>
                  </a:lnTo>
                  <a:lnTo>
                    <a:pt x="81" y="137"/>
                  </a:lnTo>
                  <a:lnTo>
                    <a:pt x="80" y="111"/>
                  </a:lnTo>
                  <a:lnTo>
                    <a:pt x="81" y="83"/>
                  </a:lnTo>
                  <a:lnTo>
                    <a:pt x="0" y="51"/>
                  </a:lnTo>
                  <a:lnTo>
                    <a:pt x="189" y="0"/>
                  </a:lnTo>
                  <a:lnTo>
                    <a:pt x="329" y="177"/>
                  </a:lnTo>
                  <a:lnTo>
                    <a:pt x="246" y="146"/>
                  </a:lnTo>
                  <a:lnTo>
                    <a:pt x="246" y="186"/>
                  </a:lnTo>
                  <a:lnTo>
                    <a:pt x="250" y="226"/>
                  </a:lnTo>
                  <a:lnTo>
                    <a:pt x="258" y="264"/>
                  </a:lnTo>
                  <a:lnTo>
                    <a:pt x="271" y="302"/>
                  </a:lnTo>
                  <a:lnTo>
                    <a:pt x="287" y="336"/>
                  </a:lnTo>
                  <a:lnTo>
                    <a:pt x="307" y="367"/>
                  </a:lnTo>
                  <a:lnTo>
                    <a:pt x="330" y="397"/>
                  </a:lnTo>
                  <a:lnTo>
                    <a:pt x="358" y="422"/>
                  </a:lnTo>
                  <a:lnTo>
                    <a:pt x="383" y="422"/>
                  </a:lnTo>
                  <a:lnTo>
                    <a:pt x="409" y="420"/>
                  </a:lnTo>
                  <a:lnTo>
                    <a:pt x="434" y="415"/>
                  </a:lnTo>
                  <a:lnTo>
                    <a:pt x="458" y="408"/>
                  </a:lnTo>
                  <a:lnTo>
                    <a:pt x="483" y="400"/>
                  </a:lnTo>
                  <a:lnTo>
                    <a:pt x="506" y="388"/>
                  </a:lnTo>
                  <a:lnTo>
                    <a:pt x="528" y="376"/>
                  </a:lnTo>
                  <a:lnTo>
                    <a:pt x="551" y="362"/>
                  </a:lnTo>
                  <a:lnTo>
                    <a:pt x="571" y="346"/>
                  </a:lnTo>
                  <a:lnTo>
                    <a:pt x="591" y="328"/>
                  </a:lnTo>
                  <a:lnTo>
                    <a:pt x="610" y="308"/>
                  </a:lnTo>
                  <a:lnTo>
                    <a:pt x="628" y="288"/>
                  </a:lnTo>
                  <a:lnTo>
                    <a:pt x="644" y="265"/>
                  </a:lnTo>
                  <a:lnTo>
                    <a:pt x="658" y="241"/>
                  </a:lnTo>
                  <a:lnTo>
                    <a:pt x="670" y="216"/>
                  </a:lnTo>
                  <a:lnTo>
                    <a:pt x="682" y="190"/>
                  </a:lnTo>
                  <a:lnTo>
                    <a:pt x="846"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63"/>
            <p:cNvSpPr>
              <a:spLocks/>
            </p:cNvSpPr>
            <p:nvPr/>
          </p:nvSpPr>
          <p:spPr bwMode="auto">
            <a:xfrm>
              <a:off x="1518" y="2472"/>
              <a:ext cx="576" cy="295"/>
            </a:xfrm>
            <a:custGeom>
              <a:avLst/>
              <a:gdLst>
                <a:gd name="T0" fmla="*/ 576 w 576"/>
                <a:gd name="T1" fmla="*/ 63 h 295"/>
                <a:gd name="T2" fmla="*/ 562 w 576"/>
                <a:gd name="T3" fmla="*/ 95 h 295"/>
                <a:gd name="T4" fmla="*/ 545 w 576"/>
                <a:gd name="T5" fmla="*/ 125 h 295"/>
                <a:gd name="T6" fmla="*/ 526 w 576"/>
                <a:gd name="T7" fmla="*/ 154 h 295"/>
                <a:gd name="T8" fmla="*/ 504 w 576"/>
                <a:gd name="T9" fmla="*/ 181 h 295"/>
                <a:gd name="T10" fmla="*/ 482 w 576"/>
                <a:gd name="T11" fmla="*/ 205 h 295"/>
                <a:gd name="T12" fmla="*/ 457 w 576"/>
                <a:gd name="T13" fmla="*/ 226 h 295"/>
                <a:gd name="T14" fmla="*/ 430 w 576"/>
                <a:gd name="T15" fmla="*/ 244 h 295"/>
                <a:gd name="T16" fmla="*/ 404 w 576"/>
                <a:gd name="T17" fmla="*/ 260 h 295"/>
                <a:gd name="T18" fmla="*/ 375 w 576"/>
                <a:gd name="T19" fmla="*/ 272 h 295"/>
                <a:gd name="T20" fmla="*/ 346 w 576"/>
                <a:gd name="T21" fmla="*/ 283 h 295"/>
                <a:gd name="T22" fmla="*/ 316 w 576"/>
                <a:gd name="T23" fmla="*/ 290 h 295"/>
                <a:gd name="T24" fmla="*/ 286 w 576"/>
                <a:gd name="T25" fmla="*/ 294 h 295"/>
                <a:gd name="T26" fmla="*/ 255 w 576"/>
                <a:gd name="T27" fmla="*/ 295 h 295"/>
                <a:gd name="T28" fmla="*/ 224 w 576"/>
                <a:gd name="T29" fmla="*/ 293 h 295"/>
                <a:gd name="T30" fmla="*/ 194 w 576"/>
                <a:gd name="T31" fmla="*/ 286 h 295"/>
                <a:gd name="T32" fmla="*/ 164 w 576"/>
                <a:gd name="T33" fmla="*/ 276 h 295"/>
                <a:gd name="T34" fmla="*/ 0 w 576"/>
                <a:gd name="T35" fmla="*/ 213 h 295"/>
                <a:gd name="T36" fmla="*/ 30 w 576"/>
                <a:gd name="T37" fmla="*/ 223 h 295"/>
                <a:gd name="T38" fmla="*/ 60 w 576"/>
                <a:gd name="T39" fmla="*/ 230 h 295"/>
                <a:gd name="T40" fmla="*/ 91 w 576"/>
                <a:gd name="T41" fmla="*/ 232 h 295"/>
                <a:gd name="T42" fmla="*/ 122 w 576"/>
                <a:gd name="T43" fmla="*/ 231 h 295"/>
                <a:gd name="T44" fmla="*/ 153 w 576"/>
                <a:gd name="T45" fmla="*/ 227 h 295"/>
                <a:gd name="T46" fmla="*/ 182 w 576"/>
                <a:gd name="T47" fmla="*/ 220 h 295"/>
                <a:gd name="T48" fmla="*/ 212 w 576"/>
                <a:gd name="T49" fmla="*/ 210 h 295"/>
                <a:gd name="T50" fmla="*/ 240 w 576"/>
                <a:gd name="T51" fmla="*/ 197 h 295"/>
                <a:gd name="T52" fmla="*/ 267 w 576"/>
                <a:gd name="T53" fmla="*/ 181 h 295"/>
                <a:gd name="T54" fmla="*/ 294 w 576"/>
                <a:gd name="T55" fmla="*/ 162 h 295"/>
                <a:gd name="T56" fmla="*/ 319 w 576"/>
                <a:gd name="T57" fmla="*/ 141 h 295"/>
                <a:gd name="T58" fmla="*/ 341 w 576"/>
                <a:gd name="T59" fmla="*/ 117 h 295"/>
                <a:gd name="T60" fmla="*/ 363 w 576"/>
                <a:gd name="T61" fmla="*/ 91 h 295"/>
                <a:gd name="T62" fmla="*/ 381 w 576"/>
                <a:gd name="T63" fmla="*/ 63 h 295"/>
                <a:gd name="T64" fmla="*/ 398 w 576"/>
                <a:gd name="T65" fmla="*/ 32 h 295"/>
                <a:gd name="T66" fmla="*/ 412 w 576"/>
                <a:gd name="T67" fmla="*/ 0 h 295"/>
                <a:gd name="T68" fmla="*/ 576 w 576"/>
                <a:gd name="T69" fmla="*/ 63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 h="295">
                  <a:moveTo>
                    <a:pt x="576" y="63"/>
                  </a:moveTo>
                  <a:lnTo>
                    <a:pt x="562" y="95"/>
                  </a:lnTo>
                  <a:lnTo>
                    <a:pt x="545" y="125"/>
                  </a:lnTo>
                  <a:lnTo>
                    <a:pt x="526" y="154"/>
                  </a:lnTo>
                  <a:lnTo>
                    <a:pt x="504" y="181"/>
                  </a:lnTo>
                  <a:lnTo>
                    <a:pt x="482" y="205"/>
                  </a:lnTo>
                  <a:lnTo>
                    <a:pt x="457" y="226"/>
                  </a:lnTo>
                  <a:lnTo>
                    <a:pt x="430" y="244"/>
                  </a:lnTo>
                  <a:lnTo>
                    <a:pt x="404" y="260"/>
                  </a:lnTo>
                  <a:lnTo>
                    <a:pt x="375" y="272"/>
                  </a:lnTo>
                  <a:lnTo>
                    <a:pt x="346" y="283"/>
                  </a:lnTo>
                  <a:lnTo>
                    <a:pt x="316" y="290"/>
                  </a:lnTo>
                  <a:lnTo>
                    <a:pt x="286" y="294"/>
                  </a:lnTo>
                  <a:lnTo>
                    <a:pt x="255" y="295"/>
                  </a:lnTo>
                  <a:lnTo>
                    <a:pt x="224" y="293"/>
                  </a:lnTo>
                  <a:lnTo>
                    <a:pt x="194" y="286"/>
                  </a:lnTo>
                  <a:lnTo>
                    <a:pt x="164" y="276"/>
                  </a:lnTo>
                  <a:lnTo>
                    <a:pt x="0" y="213"/>
                  </a:lnTo>
                  <a:lnTo>
                    <a:pt x="30" y="223"/>
                  </a:lnTo>
                  <a:lnTo>
                    <a:pt x="60" y="230"/>
                  </a:lnTo>
                  <a:lnTo>
                    <a:pt x="91" y="232"/>
                  </a:lnTo>
                  <a:lnTo>
                    <a:pt x="122" y="231"/>
                  </a:lnTo>
                  <a:lnTo>
                    <a:pt x="153" y="227"/>
                  </a:lnTo>
                  <a:lnTo>
                    <a:pt x="182" y="220"/>
                  </a:lnTo>
                  <a:lnTo>
                    <a:pt x="212" y="210"/>
                  </a:lnTo>
                  <a:lnTo>
                    <a:pt x="240" y="197"/>
                  </a:lnTo>
                  <a:lnTo>
                    <a:pt x="267" y="181"/>
                  </a:lnTo>
                  <a:lnTo>
                    <a:pt x="294" y="162"/>
                  </a:lnTo>
                  <a:lnTo>
                    <a:pt x="319" y="141"/>
                  </a:lnTo>
                  <a:lnTo>
                    <a:pt x="341" y="117"/>
                  </a:lnTo>
                  <a:lnTo>
                    <a:pt x="363" y="91"/>
                  </a:lnTo>
                  <a:lnTo>
                    <a:pt x="381" y="63"/>
                  </a:lnTo>
                  <a:lnTo>
                    <a:pt x="398" y="32"/>
                  </a:lnTo>
                  <a:lnTo>
                    <a:pt x="412" y="0"/>
                  </a:lnTo>
                  <a:lnTo>
                    <a:pt x="57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5" name="Group 64"/>
          <p:cNvGrpSpPr>
            <a:grpSpLocks/>
          </p:cNvGrpSpPr>
          <p:nvPr/>
        </p:nvGrpSpPr>
        <p:grpSpPr bwMode="auto">
          <a:xfrm rot="18790697">
            <a:off x="5434906" y="1514119"/>
            <a:ext cx="920136" cy="1546096"/>
            <a:chOff x="1459" y="1153"/>
            <a:chExt cx="477" cy="903"/>
          </a:xfrm>
          <a:solidFill>
            <a:srgbClr val="002060"/>
          </a:solidFill>
          <a:effectLst>
            <a:glow rad="228600">
              <a:schemeClr val="accent5">
                <a:satMod val="175000"/>
                <a:alpha val="40000"/>
              </a:schemeClr>
            </a:glow>
          </a:effectLst>
        </p:grpSpPr>
        <p:sp>
          <p:nvSpPr>
            <p:cNvPr id="19" name="Freeform 65"/>
            <p:cNvSpPr>
              <a:spLocks/>
            </p:cNvSpPr>
            <p:nvPr/>
          </p:nvSpPr>
          <p:spPr bwMode="auto">
            <a:xfrm>
              <a:off x="1459" y="1153"/>
              <a:ext cx="477" cy="903"/>
            </a:xfrm>
            <a:custGeom>
              <a:avLst/>
              <a:gdLst>
                <a:gd name="T0" fmla="*/ 300 w 477"/>
                <a:gd name="T1" fmla="*/ 14 h 903"/>
                <a:gd name="T2" fmla="*/ 354 w 477"/>
                <a:gd name="T3" fmla="*/ 49 h 903"/>
                <a:gd name="T4" fmla="*/ 400 w 477"/>
                <a:gd name="T5" fmla="*/ 93 h 903"/>
                <a:gd name="T6" fmla="*/ 435 w 477"/>
                <a:gd name="T7" fmla="*/ 145 h 903"/>
                <a:gd name="T8" fmla="*/ 460 w 477"/>
                <a:gd name="T9" fmla="*/ 203 h 903"/>
                <a:gd name="T10" fmla="*/ 474 w 477"/>
                <a:gd name="T11" fmla="*/ 264 h 903"/>
                <a:gd name="T12" fmla="*/ 476 w 477"/>
                <a:gd name="T13" fmla="*/ 328 h 903"/>
                <a:gd name="T14" fmla="*/ 464 w 477"/>
                <a:gd name="T15" fmla="*/ 392 h 903"/>
                <a:gd name="T16" fmla="*/ 386 w 477"/>
                <a:gd name="T17" fmla="*/ 601 h 903"/>
                <a:gd name="T18" fmla="*/ 364 w 477"/>
                <a:gd name="T19" fmla="*/ 648 h 903"/>
                <a:gd name="T20" fmla="*/ 336 w 477"/>
                <a:gd name="T21" fmla="*/ 690 h 903"/>
                <a:gd name="T22" fmla="*/ 301 w 477"/>
                <a:gd name="T23" fmla="*/ 727 h 903"/>
                <a:gd name="T24" fmla="*/ 262 w 477"/>
                <a:gd name="T25" fmla="*/ 758 h 903"/>
                <a:gd name="T26" fmla="*/ 219 w 477"/>
                <a:gd name="T27" fmla="*/ 783 h 903"/>
                <a:gd name="T28" fmla="*/ 173 w 477"/>
                <a:gd name="T29" fmla="*/ 801 h 903"/>
                <a:gd name="T30" fmla="*/ 124 w 477"/>
                <a:gd name="T31" fmla="*/ 812 h 903"/>
                <a:gd name="T32" fmla="*/ 73 w 477"/>
                <a:gd name="T33" fmla="*/ 815 h 903"/>
                <a:gd name="T34" fmla="*/ 0 w 477"/>
                <a:gd name="T35" fmla="*/ 705 h 903"/>
                <a:gd name="T36" fmla="*/ 140 w 477"/>
                <a:gd name="T37" fmla="*/ 639 h 903"/>
                <a:gd name="T38" fmla="*/ 217 w 477"/>
                <a:gd name="T39" fmla="*/ 631 h 903"/>
                <a:gd name="T40" fmla="*/ 290 w 477"/>
                <a:gd name="T41" fmla="*/ 606 h 903"/>
                <a:gd name="T42" fmla="*/ 354 w 477"/>
                <a:gd name="T43" fmla="*/ 565 h 903"/>
                <a:gd name="T44" fmla="*/ 408 w 477"/>
                <a:gd name="T45" fmla="*/ 508 h 903"/>
                <a:gd name="T46" fmla="*/ 409 w 477"/>
                <a:gd name="T47" fmla="*/ 480 h 903"/>
                <a:gd name="T48" fmla="*/ 404 w 477"/>
                <a:gd name="T49" fmla="*/ 428 h 903"/>
                <a:gd name="T50" fmla="*/ 393 w 477"/>
                <a:gd name="T51" fmla="*/ 377 h 903"/>
                <a:gd name="T52" fmla="*/ 373 w 477"/>
                <a:gd name="T53" fmla="*/ 330 h 903"/>
                <a:gd name="T54" fmla="*/ 345 w 477"/>
                <a:gd name="T55" fmla="*/ 286 h 903"/>
                <a:gd name="T56" fmla="*/ 311 w 477"/>
                <a:gd name="T57" fmla="*/ 247 h 903"/>
                <a:gd name="T58" fmla="*/ 272 w 477"/>
                <a:gd name="T59" fmla="*/ 214 h 903"/>
                <a:gd name="T60" fmla="*/ 227 w 477"/>
                <a:gd name="T61" fmla="*/ 186 h 903"/>
                <a:gd name="T62" fmla="*/ 270 w 477"/>
                <a:gd name="T63" fmla="*/ 0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7" h="903">
                  <a:moveTo>
                    <a:pt x="270" y="0"/>
                  </a:moveTo>
                  <a:lnTo>
                    <a:pt x="300" y="14"/>
                  </a:lnTo>
                  <a:lnTo>
                    <a:pt x="329" y="30"/>
                  </a:lnTo>
                  <a:lnTo>
                    <a:pt x="354" y="49"/>
                  </a:lnTo>
                  <a:lnTo>
                    <a:pt x="378" y="69"/>
                  </a:lnTo>
                  <a:lnTo>
                    <a:pt x="400" y="93"/>
                  </a:lnTo>
                  <a:lnTo>
                    <a:pt x="419" y="118"/>
                  </a:lnTo>
                  <a:lnTo>
                    <a:pt x="435" y="145"/>
                  </a:lnTo>
                  <a:lnTo>
                    <a:pt x="449" y="172"/>
                  </a:lnTo>
                  <a:lnTo>
                    <a:pt x="460" y="203"/>
                  </a:lnTo>
                  <a:lnTo>
                    <a:pt x="468" y="233"/>
                  </a:lnTo>
                  <a:lnTo>
                    <a:pt x="474" y="264"/>
                  </a:lnTo>
                  <a:lnTo>
                    <a:pt x="477" y="296"/>
                  </a:lnTo>
                  <a:lnTo>
                    <a:pt x="476" y="328"/>
                  </a:lnTo>
                  <a:lnTo>
                    <a:pt x="472" y="361"/>
                  </a:lnTo>
                  <a:lnTo>
                    <a:pt x="464" y="392"/>
                  </a:lnTo>
                  <a:lnTo>
                    <a:pt x="454" y="425"/>
                  </a:lnTo>
                  <a:lnTo>
                    <a:pt x="386" y="601"/>
                  </a:lnTo>
                  <a:lnTo>
                    <a:pt x="376" y="625"/>
                  </a:lnTo>
                  <a:lnTo>
                    <a:pt x="364" y="648"/>
                  </a:lnTo>
                  <a:lnTo>
                    <a:pt x="351" y="670"/>
                  </a:lnTo>
                  <a:lnTo>
                    <a:pt x="336" y="690"/>
                  </a:lnTo>
                  <a:lnTo>
                    <a:pt x="319" y="709"/>
                  </a:lnTo>
                  <a:lnTo>
                    <a:pt x="301" y="727"/>
                  </a:lnTo>
                  <a:lnTo>
                    <a:pt x="282" y="743"/>
                  </a:lnTo>
                  <a:lnTo>
                    <a:pt x="262" y="758"/>
                  </a:lnTo>
                  <a:lnTo>
                    <a:pt x="241" y="772"/>
                  </a:lnTo>
                  <a:lnTo>
                    <a:pt x="219" y="783"/>
                  </a:lnTo>
                  <a:lnTo>
                    <a:pt x="197" y="793"/>
                  </a:lnTo>
                  <a:lnTo>
                    <a:pt x="173" y="801"/>
                  </a:lnTo>
                  <a:lnTo>
                    <a:pt x="149" y="807"/>
                  </a:lnTo>
                  <a:lnTo>
                    <a:pt x="124" y="812"/>
                  </a:lnTo>
                  <a:lnTo>
                    <a:pt x="99" y="815"/>
                  </a:lnTo>
                  <a:lnTo>
                    <a:pt x="73" y="815"/>
                  </a:lnTo>
                  <a:lnTo>
                    <a:pt x="39" y="903"/>
                  </a:lnTo>
                  <a:lnTo>
                    <a:pt x="0" y="705"/>
                  </a:lnTo>
                  <a:lnTo>
                    <a:pt x="174" y="551"/>
                  </a:lnTo>
                  <a:lnTo>
                    <a:pt x="140" y="639"/>
                  </a:lnTo>
                  <a:lnTo>
                    <a:pt x="179" y="637"/>
                  </a:lnTo>
                  <a:lnTo>
                    <a:pt x="217" y="631"/>
                  </a:lnTo>
                  <a:lnTo>
                    <a:pt x="253" y="621"/>
                  </a:lnTo>
                  <a:lnTo>
                    <a:pt x="290" y="606"/>
                  </a:lnTo>
                  <a:lnTo>
                    <a:pt x="322" y="587"/>
                  </a:lnTo>
                  <a:lnTo>
                    <a:pt x="354" y="565"/>
                  </a:lnTo>
                  <a:lnTo>
                    <a:pt x="383" y="538"/>
                  </a:lnTo>
                  <a:lnTo>
                    <a:pt x="408" y="508"/>
                  </a:lnTo>
                  <a:lnTo>
                    <a:pt x="409" y="480"/>
                  </a:lnTo>
                  <a:lnTo>
                    <a:pt x="408" y="454"/>
                  </a:lnTo>
                  <a:lnTo>
                    <a:pt x="404" y="428"/>
                  </a:lnTo>
                  <a:lnTo>
                    <a:pt x="399" y="402"/>
                  </a:lnTo>
                  <a:lnTo>
                    <a:pt x="393" y="377"/>
                  </a:lnTo>
                  <a:lnTo>
                    <a:pt x="383" y="352"/>
                  </a:lnTo>
                  <a:lnTo>
                    <a:pt x="373" y="330"/>
                  </a:lnTo>
                  <a:lnTo>
                    <a:pt x="360" y="307"/>
                  </a:lnTo>
                  <a:lnTo>
                    <a:pt x="345" y="286"/>
                  </a:lnTo>
                  <a:lnTo>
                    <a:pt x="329" y="265"/>
                  </a:lnTo>
                  <a:lnTo>
                    <a:pt x="311" y="247"/>
                  </a:lnTo>
                  <a:lnTo>
                    <a:pt x="292" y="229"/>
                  </a:lnTo>
                  <a:lnTo>
                    <a:pt x="272" y="214"/>
                  </a:lnTo>
                  <a:lnTo>
                    <a:pt x="250" y="199"/>
                  </a:lnTo>
                  <a:lnTo>
                    <a:pt x="227" y="186"/>
                  </a:lnTo>
                  <a:lnTo>
                    <a:pt x="202" y="176"/>
                  </a:lnTo>
                  <a:lnTo>
                    <a:pt x="2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0" name="Freeform 66"/>
            <p:cNvSpPr>
              <a:spLocks/>
            </p:cNvSpPr>
            <p:nvPr/>
          </p:nvSpPr>
          <p:spPr bwMode="auto">
            <a:xfrm>
              <a:off x="1661" y="1153"/>
              <a:ext cx="275" cy="601"/>
            </a:xfrm>
            <a:custGeom>
              <a:avLst/>
              <a:gdLst>
                <a:gd name="T0" fmla="*/ 68 w 275"/>
                <a:gd name="T1" fmla="*/ 0 h 601"/>
                <a:gd name="T2" fmla="*/ 98 w 275"/>
                <a:gd name="T3" fmla="*/ 14 h 601"/>
                <a:gd name="T4" fmla="*/ 127 w 275"/>
                <a:gd name="T5" fmla="*/ 30 h 601"/>
                <a:gd name="T6" fmla="*/ 152 w 275"/>
                <a:gd name="T7" fmla="*/ 49 h 601"/>
                <a:gd name="T8" fmla="*/ 176 w 275"/>
                <a:gd name="T9" fmla="*/ 69 h 601"/>
                <a:gd name="T10" fmla="*/ 198 w 275"/>
                <a:gd name="T11" fmla="*/ 93 h 601"/>
                <a:gd name="T12" fmla="*/ 217 w 275"/>
                <a:gd name="T13" fmla="*/ 118 h 601"/>
                <a:gd name="T14" fmla="*/ 233 w 275"/>
                <a:gd name="T15" fmla="*/ 145 h 601"/>
                <a:gd name="T16" fmla="*/ 247 w 275"/>
                <a:gd name="T17" fmla="*/ 172 h 601"/>
                <a:gd name="T18" fmla="*/ 258 w 275"/>
                <a:gd name="T19" fmla="*/ 203 h 601"/>
                <a:gd name="T20" fmla="*/ 266 w 275"/>
                <a:gd name="T21" fmla="*/ 233 h 601"/>
                <a:gd name="T22" fmla="*/ 272 w 275"/>
                <a:gd name="T23" fmla="*/ 264 h 601"/>
                <a:gd name="T24" fmla="*/ 275 w 275"/>
                <a:gd name="T25" fmla="*/ 296 h 601"/>
                <a:gd name="T26" fmla="*/ 274 w 275"/>
                <a:gd name="T27" fmla="*/ 328 h 601"/>
                <a:gd name="T28" fmla="*/ 270 w 275"/>
                <a:gd name="T29" fmla="*/ 361 h 601"/>
                <a:gd name="T30" fmla="*/ 262 w 275"/>
                <a:gd name="T31" fmla="*/ 392 h 601"/>
                <a:gd name="T32" fmla="*/ 252 w 275"/>
                <a:gd name="T33" fmla="*/ 425 h 601"/>
                <a:gd name="T34" fmla="*/ 184 w 275"/>
                <a:gd name="T35" fmla="*/ 601 h 601"/>
                <a:gd name="T36" fmla="*/ 194 w 275"/>
                <a:gd name="T37" fmla="*/ 570 h 601"/>
                <a:gd name="T38" fmla="*/ 202 w 275"/>
                <a:gd name="T39" fmla="*/ 537 h 601"/>
                <a:gd name="T40" fmla="*/ 206 w 275"/>
                <a:gd name="T41" fmla="*/ 504 h 601"/>
                <a:gd name="T42" fmla="*/ 207 w 275"/>
                <a:gd name="T43" fmla="*/ 472 h 601"/>
                <a:gd name="T44" fmla="*/ 205 w 275"/>
                <a:gd name="T45" fmla="*/ 440 h 601"/>
                <a:gd name="T46" fmla="*/ 198 w 275"/>
                <a:gd name="T47" fmla="*/ 409 h 601"/>
                <a:gd name="T48" fmla="*/ 191 w 275"/>
                <a:gd name="T49" fmla="*/ 379 h 601"/>
                <a:gd name="T50" fmla="*/ 179 w 275"/>
                <a:gd name="T51" fmla="*/ 350 h 601"/>
                <a:gd name="T52" fmla="*/ 166 w 275"/>
                <a:gd name="T53" fmla="*/ 321 h 601"/>
                <a:gd name="T54" fmla="*/ 149 w 275"/>
                <a:gd name="T55" fmla="*/ 294 h 601"/>
                <a:gd name="T56" fmla="*/ 130 w 275"/>
                <a:gd name="T57" fmla="*/ 269 h 601"/>
                <a:gd name="T58" fmla="*/ 108 w 275"/>
                <a:gd name="T59" fmla="*/ 245 h 601"/>
                <a:gd name="T60" fmla="*/ 84 w 275"/>
                <a:gd name="T61" fmla="*/ 225 h 601"/>
                <a:gd name="T62" fmla="*/ 59 w 275"/>
                <a:gd name="T63" fmla="*/ 206 h 601"/>
                <a:gd name="T64" fmla="*/ 30 w 275"/>
                <a:gd name="T65" fmla="*/ 190 h 601"/>
                <a:gd name="T66" fmla="*/ 0 w 275"/>
                <a:gd name="T67" fmla="*/ 176 h 601"/>
                <a:gd name="T68" fmla="*/ 68 w 275"/>
                <a:gd name="T69" fmla="*/ 0 h 6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5" h="601">
                  <a:moveTo>
                    <a:pt x="68" y="0"/>
                  </a:moveTo>
                  <a:lnTo>
                    <a:pt x="98" y="14"/>
                  </a:lnTo>
                  <a:lnTo>
                    <a:pt x="127" y="30"/>
                  </a:lnTo>
                  <a:lnTo>
                    <a:pt x="152" y="49"/>
                  </a:lnTo>
                  <a:lnTo>
                    <a:pt x="176" y="69"/>
                  </a:lnTo>
                  <a:lnTo>
                    <a:pt x="198" y="93"/>
                  </a:lnTo>
                  <a:lnTo>
                    <a:pt x="217" y="118"/>
                  </a:lnTo>
                  <a:lnTo>
                    <a:pt x="233" y="145"/>
                  </a:lnTo>
                  <a:lnTo>
                    <a:pt x="247" y="172"/>
                  </a:lnTo>
                  <a:lnTo>
                    <a:pt x="258" y="203"/>
                  </a:lnTo>
                  <a:lnTo>
                    <a:pt x="266" y="233"/>
                  </a:lnTo>
                  <a:lnTo>
                    <a:pt x="272" y="264"/>
                  </a:lnTo>
                  <a:lnTo>
                    <a:pt x="275" y="296"/>
                  </a:lnTo>
                  <a:lnTo>
                    <a:pt x="274" y="328"/>
                  </a:lnTo>
                  <a:lnTo>
                    <a:pt x="270" y="361"/>
                  </a:lnTo>
                  <a:lnTo>
                    <a:pt x="262" y="392"/>
                  </a:lnTo>
                  <a:lnTo>
                    <a:pt x="252" y="425"/>
                  </a:lnTo>
                  <a:lnTo>
                    <a:pt x="184" y="601"/>
                  </a:lnTo>
                  <a:lnTo>
                    <a:pt x="194" y="570"/>
                  </a:lnTo>
                  <a:lnTo>
                    <a:pt x="202" y="537"/>
                  </a:lnTo>
                  <a:lnTo>
                    <a:pt x="206" y="504"/>
                  </a:lnTo>
                  <a:lnTo>
                    <a:pt x="207" y="472"/>
                  </a:lnTo>
                  <a:lnTo>
                    <a:pt x="205" y="440"/>
                  </a:lnTo>
                  <a:lnTo>
                    <a:pt x="198" y="409"/>
                  </a:lnTo>
                  <a:lnTo>
                    <a:pt x="191" y="379"/>
                  </a:lnTo>
                  <a:lnTo>
                    <a:pt x="179" y="350"/>
                  </a:lnTo>
                  <a:lnTo>
                    <a:pt x="166" y="321"/>
                  </a:lnTo>
                  <a:lnTo>
                    <a:pt x="149" y="294"/>
                  </a:lnTo>
                  <a:lnTo>
                    <a:pt x="130" y="269"/>
                  </a:lnTo>
                  <a:lnTo>
                    <a:pt x="108" y="245"/>
                  </a:lnTo>
                  <a:lnTo>
                    <a:pt x="84" y="225"/>
                  </a:lnTo>
                  <a:lnTo>
                    <a:pt x="59" y="206"/>
                  </a:lnTo>
                  <a:lnTo>
                    <a:pt x="30" y="190"/>
                  </a:lnTo>
                  <a:lnTo>
                    <a:pt x="0" y="176"/>
                  </a:lnTo>
                  <a:lnTo>
                    <a:pt x="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6" name="Group 67"/>
          <p:cNvGrpSpPr>
            <a:grpSpLocks/>
          </p:cNvGrpSpPr>
          <p:nvPr/>
        </p:nvGrpSpPr>
        <p:grpSpPr bwMode="auto">
          <a:xfrm rot="18790697">
            <a:off x="3938091" y="3197538"/>
            <a:ext cx="1631939" cy="828694"/>
            <a:chOff x="369" y="1406"/>
            <a:chExt cx="846" cy="484"/>
          </a:xfrm>
          <a:solidFill>
            <a:srgbClr val="002060"/>
          </a:solidFill>
          <a:effectLst>
            <a:glow rad="228600">
              <a:schemeClr val="accent5">
                <a:satMod val="175000"/>
                <a:alpha val="40000"/>
              </a:schemeClr>
            </a:glow>
          </a:effectLst>
        </p:grpSpPr>
        <p:sp>
          <p:nvSpPr>
            <p:cNvPr id="17" name="Freeform 68"/>
            <p:cNvSpPr>
              <a:spLocks/>
            </p:cNvSpPr>
            <p:nvPr/>
          </p:nvSpPr>
          <p:spPr bwMode="auto">
            <a:xfrm>
              <a:off x="369" y="1406"/>
              <a:ext cx="846" cy="484"/>
            </a:xfrm>
            <a:custGeom>
              <a:avLst/>
              <a:gdLst>
                <a:gd name="T0" fmla="*/ 14 w 846"/>
                <a:gd name="T1" fmla="*/ 198 h 484"/>
                <a:gd name="T2" fmla="*/ 49 w 846"/>
                <a:gd name="T3" fmla="*/ 139 h 484"/>
                <a:gd name="T4" fmla="*/ 93 w 846"/>
                <a:gd name="T5" fmla="*/ 90 h 484"/>
                <a:gd name="T6" fmla="*/ 144 w 846"/>
                <a:gd name="T7" fmla="*/ 50 h 484"/>
                <a:gd name="T8" fmla="*/ 200 w 846"/>
                <a:gd name="T9" fmla="*/ 21 h 484"/>
                <a:gd name="T10" fmla="*/ 260 w 846"/>
                <a:gd name="T11" fmla="*/ 5 h 484"/>
                <a:gd name="T12" fmla="*/ 320 w 846"/>
                <a:gd name="T13" fmla="*/ 0 h 484"/>
                <a:gd name="T14" fmla="*/ 382 w 846"/>
                <a:gd name="T15" fmla="*/ 7 h 484"/>
                <a:gd name="T16" fmla="*/ 576 w 846"/>
                <a:gd name="T17" fmla="*/ 82 h 484"/>
                <a:gd name="T18" fmla="*/ 620 w 846"/>
                <a:gd name="T19" fmla="*/ 103 h 484"/>
                <a:gd name="T20" fmla="*/ 658 w 846"/>
                <a:gd name="T21" fmla="*/ 131 h 484"/>
                <a:gd name="T22" fmla="*/ 692 w 846"/>
                <a:gd name="T23" fmla="*/ 164 h 484"/>
                <a:gd name="T24" fmla="*/ 719 w 846"/>
                <a:gd name="T25" fmla="*/ 205 h 484"/>
                <a:gd name="T26" fmla="*/ 741 w 846"/>
                <a:gd name="T27" fmla="*/ 249 h 484"/>
                <a:gd name="T28" fmla="*/ 756 w 846"/>
                <a:gd name="T29" fmla="*/ 296 h 484"/>
                <a:gd name="T30" fmla="*/ 765 w 846"/>
                <a:gd name="T31" fmla="*/ 348 h 484"/>
                <a:gd name="T32" fmla="*/ 765 w 846"/>
                <a:gd name="T33" fmla="*/ 401 h 484"/>
                <a:gd name="T34" fmla="*/ 657 w 846"/>
                <a:gd name="T35" fmla="*/ 484 h 484"/>
                <a:gd name="T36" fmla="*/ 600 w 846"/>
                <a:gd name="T37" fmla="*/ 338 h 484"/>
                <a:gd name="T38" fmla="*/ 596 w 846"/>
                <a:gd name="T39" fmla="*/ 258 h 484"/>
                <a:gd name="T40" fmla="*/ 575 w 846"/>
                <a:gd name="T41" fmla="*/ 183 h 484"/>
                <a:gd name="T42" fmla="*/ 539 w 846"/>
                <a:gd name="T43" fmla="*/ 118 h 484"/>
                <a:gd name="T44" fmla="*/ 488 w 846"/>
                <a:gd name="T45" fmla="*/ 63 h 484"/>
                <a:gd name="T46" fmla="*/ 463 w 846"/>
                <a:gd name="T47" fmla="*/ 63 h 484"/>
                <a:gd name="T48" fmla="*/ 412 w 846"/>
                <a:gd name="T49" fmla="*/ 70 h 484"/>
                <a:gd name="T50" fmla="*/ 364 w 846"/>
                <a:gd name="T51" fmla="*/ 85 h 484"/>
                <a:gd name="T52" fmla="*/ 318 w 846"/>
                <a:gd name="T53" fmla="*/ 108 h 484"/>
                <a:gd name="T54" fmla="*/ 275 w 846"/>
                <a:gd name="T55" fmla="*/ 139 h 484"/>
                <a:gd name="T56" fmla="*/ 236 w 846"/>
                <a:gd name="T57" fmla="*/ 176 h 484"/>
                <a:gd name="T58" fmla="*/ 202 w 846"/>
                <a:gd name="T59" fmla="*/ 219 h 484"/>
                <a:gd name="T60" fmla="*/ 176 w 846"/>
                <a:gd name="T61" fmla="*/ 268 h 484"/>
                <a:gd name="T62" fmla="*/ 0 w 846"/>
                <a:gd name="T63" fmla="*/ 231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6" h="484">
                  <a:moveTo>
                    <a:pt x="0" y="231"/>
                  </a:moveTo>
                  <a:lnTo>
                    <a:pt x="14" y="198"/>
                  </a:lnTo>
                  <a:lnTo>
                    <a:pt x="30" y="168"/>
                  </a:lnTo>
                  <a:lnTo>
                    <a:pt x="49" y="139"/>
                  </a:lnTo>
                  <a:lnTo>
                    <a:pt x="70" y="114"/>
                  </a:lnTo>
                  <a:lnTo>
                    <a:pt x="93" y="90"/>
                  </a:lnTo>
                  <a:lnTo>
                    <a:pt x="118" y="69"/>
                  </a:lnTo>
                  <a:lnTo>
                    <a:pt x="144" y="50"/>
                  </a:lnTo>
                  <a:lnTo>
                    <a:pt x="172" y="35"/>
                  </a:lnTo>
                  <a:lnTo>
                    <a:pt x="200" y="21"/>
                  </a:lnTo>
                  <a:lnTo>
                    <a:pt x="230" y="11"/>
                  </a:lnTo>
                  <a:lnTo>
                    <a:pt x="260" y="5"/>
                  </a:lnTo>
                  <a:lnTo>
                    <a:pt x="290" y="0"/>
                  </a:lnTo>
                  <a:lnTo>
                    <a:pt x="320" y="0"/>
                  </a:lnTo>
                  <a:lnTo>
                    <a:pt x="352" y="2"/>
                  </a:lnTo>
                  <a:lnTo>
                    <a:pt x="382" y="7"/>
                  </a:lnTo>
                  <a:lnTo>
                    <a:pt x="412" y="17"/>
                  </a:lnTo>
                  <a:lnTo>
                    <a:pt x="576" y="82"/>
                  </a:lnTo>
                  <a:lnTo>
                    <a:pt x="599" y="92"/>
                  </a:lnTo>
                  <a:lnTo>
                    <a:pt x="620" y="103"/>
                  </a:lnTo>
                  <a:lnTo>
                    <a:pt x="639" y="115"/>
                  </a:lnTo>
                  <a:lnTo>
                    <a:pt x="658" y="131"/>
                  </a:lnTo>
                  <a:lnTo>
                    <a:pt x="675" y="147"/>
                  </a:lnTo>
                  <a:lnTo>
                    <a:pt x="692" y="164"/>
                  </a:lnTo>
                  <a:lnTo>
                    <a:pt x="707" y="185"/>
                  </a:lnTo>
                  <a:lnTo>
                    <a:pt x="719" y="205"/>
                  </a:lnTo>
                  <a:lnTo>
                    <a:pt x="731" y="226"/>
                  </a:lnTo>
                  <a:lnTo>
                    <a:pt x="741" y="249"/>
                  </a:lnTo>
                  <a:lnTo>
                    <a:pt x="750" y="273"/>
                  </a:lnTo>
                  <a:lnTo>
                    <a:pt x="756" y="296"/>
                  </a:lnTo>
                  <a:lnTo>
                    <a:pt x="761" y="322"/>
                  </a:lnTo>
                  <a:lnTo>
                    <a:pt x="765" y="348"/>
                  </a:lnTo>
                  <a:lnTo>
                    <a:pt x="766" y="374"/>
                  </a:lnTo>
                  <a:lnTo>
                    <a:pt x="765" y="401"/>
                  </a:lnTo>
                  <a:lnTo>
                    <a:pt x="846" y="433"/>
                  </a:lnTo>
                  <a:lnTo>
                    <a:pt x="657" y="484"/>
                  </a:lnTo>
                  <a:lnTo>
                    <a:pt x="517" y="307"/>
                  </a:lnTo>
                  <a:lnTo>
                    <a:pt x="600" y="338"/>
                  </a:lnTo>
                  <a:lnTo>
                    <a:pt x="600" y="298"/>
                  </a:lnTo>
                  <a:lnTo>
                    <a:pt x="596" y="258"/>
                  </a:lnTo>
                  <a:lnTo>
                    <a:pt x="588" y="220"/>
                  </a:lnTo>
                  <a:lnTo>
                    <a:pt x="575" y="183"/>
                  </a:lnTo>
                  <a:lnTo>
                    <a:pt x="559" y="149"/>
                  </a:lnTo>
                  <a:lnTo>
                    <a:pt x="539" y="118"/>
                  </a:lnTo>
                  <a:lnTo>
                    <a:pt x="516" y="89"/>
                  </a:lnTo>
                  <a:lnTo>
                    <a:pt x="488" y="63"/>
                  </a:lnTo>
                  <a:lnTo>
                    <a:pt x="463" y="63"/>
                  </a:lnTo>
                  <a:lnTo>
                    <a:pt x="437" y="65"/>
                  </a:lnTo>
                  <a:lnTo>
                    <a:pt x="412" y="70"/>
                  </a:lnTo>
                  <a:lnTo>
                    <a:pt x="388" y="77"/>
                  </a:lnTo>
                  <a:lnTo>
                    <a:pt x="364" y="85"/>
                  </a:lnTo>
                  <a:lnTo>
                    <a:pt x="340" y="95"/>
                  </a:lnTo>
                  <a:lnTo>
                    <a:pt x="318" y="108"/>
                  </a:lnTo>
                  <a:lnTo>
                    <a:pt x="295" y="123"/>
                  </a:lnTo>
                  <a:lnTo>
                    <a:pt x="275" y="139"/>
                  </a:lnTo>
                  <a:lnTo>
                    <a:pt x="255" y="157"/>
                  </a:lnTo>
                  <a:lnTo>
                    <a:pt x="236" y="176"/>
                  </a:lnTo>
                  <a:lnTo>
                    <a:pt x="219" y="197"/>
                  </a:lnTo>
                  <a:lnTo>
                    <a:pt x="202" y="219"/>
                  </a:lnTo>
                  <a:lnTo>
                    <a:pt x="188" y="242"/>
                  </a:lnTo>
                  <a:lnTo>
                    <a:pt x="176" y="268"/>
                  </a:lnTo>
                  <a:lnTo>
                    <a:pt x="165" y="294"/>
                  </a:lnTo>
                  <a:lnTo>
                    <a:pt x="0"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69"/>
            <p:cNvSpPr>
              <a:spLocks/>
            </p:cNvSpPr>
            <p:nvPr/>
          </p:nvSpPr>
          <p:spPr bwMode="auto">
            <a:xfrm>
              <a:off x="369" y="1406"/>
              <a:ext cx="576" cy="294"/>
            </a:xfrm>
            <a:custGeom>
              <a:avLst/>
              <a:gdLst>
                <a:gd name="T0" fmla="*/ 0 w 576"/>
                <a:gd name="T1" fmla="*/ 231 h 294"/>
                <a:gd name="T2" fmla="*/ 14 w 576"/>
                <a:gd name="T3" fmla="*/ 198 h 294"/>
                <a:gd name="T4" fmla="*/ 30 w 576"/>
                <a:gd name="T5" fmla="*/ 168 h 294"/>
                <a:gd name="T6" fmla="*/ 49 w 576"/>
                <a:gd name="T7" fmla="*/ 139 h 294"/>
                <a:gd name="T8" fmla="*/ 70 w 576"/>
                <a:gd name="T9" fmla="*/ 114 h 294"/>
                <a:gd name="T10" fmla="*/ 93 w 576"/>
                <a:gd name="T11" fmla="*/ 90 h 294"/>
                <a:gd name="T12" fmla="*/ 118 w 576"/>
                <a:gd name="T13" fmla="*/ 69 h 294"/>
                <a:gd name="T14" fmla="*/ 144 w 576"/>
                <a:gd name="T15" fmla="*/ 50 h 294"/>
                <a:gd name="T16" fmla="*/ 172 w 576"/>
                <a:gd name="T17" fmla="*/ 35 h 294"/>
                <a:gd name="T18" fmla="*/ 200 w 576"/>
                <a:gd name="T19" fmla="*/ 21 h 294"/>
                <a:gd name="T20" fmla="*/ 230 w 576"/>
                <a:gd name="T21" fmla="*/ 11 h 294"/>
                <a:gd name="T22" fmla="*/ 260 w 576"/>
                <a:gd name="T23" fmla="*/ 5 h 294"/>
                <a:gd name="T24" fmla="*/ 290 w 576"/>
                <a:gd name="T25" fmla="*/ 0 h 294"/>
                <a:gd name="T26" fmla="*/ 320 w 576"/>
                <a:gd name="T27" fmla="*/ 0 h 294"/>
                <a:gd name="T28" fmla="*/ 352 w 576"/>
                <a:gd name="T29" fmla="*/ 2 h 294"/>
                <a:gd name="T30" fmla="*/ 382 w 576"/>
                <a:gd name="T31" fmla="*/ 7 h 294"/>
                <a:gd name="T32" fmla="*/ 412 w 576"/>
                <a:gd name="T33" fmla="*/ 17 h 294"/>
                <a:gd name="T34" fmla="*/ 576 w 576"/>
                <a:gd name="T35" fmla="*/ 82 h 294"/>
                <a:gd name="T36" fmla="*/ 546 w 576"/>
                <a:gd name="T37" fmla="*/ 71 h 294"/>
                <a:gd name="T38" fmla="*/ 516 w 576"/>
                <a:gd name="T39" fmla="*/ 65 h 294"/>
                <a:gd name="T40" fmla="*/ 485 w 576"/>
                <a:gd name="T41" fmla="*/ 63 h 294"/>
                <a:gd name="T42" fmla="*/ 455 w 576"/>
                <a:gd name="T43" fmla="*/ 64 h 294"/>
                <a:gd name="T44" fmla="*/ 424 w 576"/>
                <a:gd name="T45" fmla="*/ 68 h 294"/>
                <a:gd name="T46" fmla="*/ 394 w 576"/>
                <a:gd name="T47" fmla="*/ 75 h 294"/>
                <a:gd name="T48" fmla="*/ 364 w 576"/>
                <a:gd name="T49" fmla="*/ 85 h 294"/>
                <a:gd name="T50" fmla="*/ 337 w 576"/>
                <a:gd name="T51" fmla="*/ 98 h 294"/>
                <a:gd name="T52" fmla="*/ 309 w 576"/>
                <a:gd name="T53" fmla="*/ 113 h 294"/>
                <a:gd name="T54" fmla="*/ 283 w 576"/>
                <a:gd name="T55" fmla="*/ 132 h 294"/>
                <a:gd name="T56" fmla="*/ 257 w 576"/>
                <a:gd name="T57" fmla="*/ 153 h 294"/>
                <a:gd name="T58" fmla="*/ 235 w 576"/>
                <a:gd name="T59" fmla="*/ 177 h 294"/>
                <a:gd name="T60" fmla="*/ 213 w 576"/>
                <a:gd name="T61" fmla="*/ 203 h 294"/>
                <a:gd name="T62" fmla="*/ 195 w 576"/>
                <a:gd name="T63" fmla="*/ 231 h 294"/>
                <a:gd name="T64" fmla="*/ 178 w 576"/>
                <a:gd name="T65" fmla="*/ 261 h 294"/>
                <a:gd name="T66" fmla="*/ 165 w 576"/>
                <a:gd name="T67" fmla="*/ 294 h 294"/>
                <a:gd name="T68" fmla="*/ 0 w 576"/>
                <a:gd name="T69" fmla="*/ 231 h 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 h="294">
                  <a:moveTo>
                    <a:pt x="0" y="231"/>
                  </a:moveTo>
                  <a:lnTo>
                    <a:pt x="14" y="198"/>
                  </a:lnTo>
                  <a:lnTo>
                    <a:pt x="30" y="168"/>
                  </a:lnTo>
                  <a:lnTo>
                    <a:pt x="49" y="139"/>
                  </a:lnTo>
                  <a:lnTo>
                    <a:pt x="70" y="114"/>
                  </a:lnTo>
                  <a:lnTo>
                    <a:pt x="93" y="90"/>
                  </a:lnTo>
                  <a:lnTo>
                    <a:pt x="118" y="69"/>
                  </a:lnTo>
                  <a:lnTo>
                    <a:pt x="144" y="50"/>
                  </a:lnTo>
                  <a:lnTo>
                    <a:pt x="172" y="35"/>
                  </a:lnTo>
                  <a:lnTo>
                    <a:pt x="200" y="21"/>
                  </a:lnTo>
                  <a:lnTo>
                    <a:pt x="230" y="11"/>
                  </a:lnTo>
                  <a:lnTo>
                    <a:pt x="260" y="5"/>
                  </a:lnTo>
                  <a:lnTo>
                    <a:pt x="290" y="0"/>
                  </a:lnTo>
                  <a:lnTo>
                    <a:pt x="320" y="0"/>
                  </a:lnTo>
                  <a:lnTo>
                    <a:pt x="352" y="2"/>
                  </a:lnTo>
                  <a:lnTo>
                    <a:pt x="382" y="7"/>
                  </a:lnTo>
                  <a:lnTo>
                    <a:pt x="412" y="17"/>
                  </a:lnTo>
                  <a:lnTo>
                    <a:pt x="576" y="82"/>
                  </a:lnTo>
                  <a:lnTo>
                    <a:pt x="546" y="71"/>
                  </a:lnTo>
                  <a:lnTo>
                    <a:pt x="516" y="65"/>
                  </a:lnTo>
                  <a:lnTo>
                    <a:pt x="485" y="63"/>
                  </a:lnTo>
                  <a:lnTo>
                    <a:pt x="455" y="64"/>
                  </a:lnTo>
                  <a:lnTo>
                    <a:pt x="424" y="68"/>
                  </a:lnTo>
                  <a:lnTo>
                    <a:pt x="394" y="75"/>
                  </a:lnTo>
                  <a:lnTo>
                    <a:pt x="364" y="85"/>
                  </a:lnTo>
                  <a:lnTo>
                    <a:pt x="337" y="98"/>
                  </a:lnTo>
                  <a:lnTo>
                    <a:pt x="309" y="113"/>
                  </a:lnTo>
                  <a:lnTo>
                    <a:pt x="283" y="132"/>
                  </a:lnTo>
                  <a:lnTo>
                    <a:pt x="257" y="153"/>
                  </a:lnTo>
                  <a:lnTo>
                    <a:pt x="235" y="177"/>
                  </a:lnTo>
                  <a:lnTo>
                    <a:pt x="213" y="203"/>
                  </a:lnTo>
                  <a:lnTo>
                    <a:pt x="195" y="231"/>
                  </a:lnTo>
                  <a:lnTo>
                    <a:pt x="178" y="261"/>
                  </a:lnTo>
                  <a:lnTo>
                    <a:pt x="165" y="294"/>
                  </a:lnTo>
                  <a:lnTo>
                    <a:pt x="0"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aphicFrame>
        <p:nvGraphicFramePr>
          <p:cNvPr id="2" name="オブジェクト 1"/>
          <p:cNvGraphicFramePr>
            <a:graphicFrameLocks noChangeAspect="1"/>
          </p:cNvGraphicFramePr>
          <p:nvPr>
            <p:extLst>
              <p:ext uri="{D42A27DB-BD31-4B8C-83A1-F6EECF244321}">
                <p14:modId xmlns:p14="http://schemas.microsoft.com/office/powerpoint/2010/main" val="1390629667"/>
              </p:ext>
            </p:extLst>
          </p:nvPr>
        </p:nvGraphicFramePr>
        <p:xfrm>
          <a:off x="620713" y="1335088"/>
          <a:ext cx="7556500" cy="4319587"/>
        </p:xfrm>
        <a:graphic>
          <a:graphicData uri="http://schemas.openxmlformats.org/presentationml/2006/ole">
            <mc:AlternateContent xmlns:mc="http://schemas.openxmlformats.org/markup-compatibility/2006">
              <mc:Choice xmlns:v="urn:schemas-microsoft-com:vml" Requires="v">
                <p:oleObj spid="_x0000_s18487" name="CS ChemDraw Drawing" r:id="rId3" imgW="9253404" imgH="5287950" progId="ChemDraw.Document.6.0">
                  <p:embed/>
                </p:oleObj>
              </mc:Choice>
              <mc:Fallback>
                <p:oleObj name="CS ChemDraw Drawing" r:id="rId3" imgW="9253404" imgH="5287950" progId="ChemDraw.Document.6.0">
                  <p:embed/>
                  <p:pic>
                    <p:nvPicPr>
                      <p:cNvPr id="0" name=""/>
                      <p:cNvPicPr/>
                      <p:nvPr/>
                    </p:nvPicPr>
                    <p:blipFill>
                      <a:blip r:embed="rId4"/>
                      <a:stretch>
                        <a:fillRect/>
                      </a:stretch>
                    </p:blipFill>
                    <p:spPr>
                      <a:xfrm>
                        <a:off x="620713" y="1335088"/>
                        <a:ext cx="7556500" cy="4319587"/>
                      </a:xfrm>
                      <a:prstGeom prst="rect">
                        <a:avLst/>
                      </a:prstGeom>
                    </p:spPr>
                  </p:pic>
                </p:oleObj>
              </mc:Fallback>
            </mc:AlternateContent>
          </a:graphicData>
        </a:graphic>
      </p:graphicFrame>
      <p:sp>
        <p:nvSpPr>
          <p:cNvPr id="7" name="Text Box 14"/>
          <p:cNvSpPr txBox="1">
            <a:spLocks noChangeArrowheads="1"/>
          </p:cNvSpPr>
          <p:nvPr/>
        </p:nvSpPr>
        <p:spPr bwMode="auto">
          <a:xfrm>
            <a:off x="4387800" y="5877272"/>
            <a:ext cx="3784600" cy="339725"/>
          </a:xfrm>
          <a:prstGeom prst="rect">
            <a:avLst/>
          </a:prstGeom>
          <a:noFill/>
          <a:ln>
            <a:noFill/>
          </a:ln>
          <a:effectLs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b="1" dirty="0" smtClean="0">
                <a:latin typeface="Arial" pitchFamily="34" charset="0"/>
              </a:rPr>
              <a:t>dendrimer-16 </a:t>
            </a:r>
            <a:r>
              <a:rPr lang="pt-BR" altLang="ja-JP" sz="1600" b="1" dirty="0">
                <a:latin typeface="Arial" pitchFamily="34" charset="0"/>
              </a:rPr>
              <a:t>(C</a:t>
            </a:r>
            <a:r>
              <a:rPr lang="pt-BR" altLang="ja-JP" sz="1600" b="1" baseline="-25000" dirty="0">
                <a:latin typeface="Arial" pitchFamily="34" charset="0"/>
              </a:rPr>
              <a:t>460</a:t>
            </a:r>
            <a:r>
              <a:rPr lang="pt-BR" altLang="ja-JP" sz="1600" b="1" dirty="0">
                <a:latin typeface="Arial" pitchFamily="34" charset="0"/>
              </a:rPr>
              <a:t>H</a:t>
            </a:r>
            <a:r>
              <a:rPr lang="pt-BR" altLang="ja-JP" sz="1600" b="1" baseline="-25000" dirty="0">
                <a:latin typeface="Arial" pitchFamily="34" charset="0"/>
              </a:rPr>
              <a:t>332</a:t>
            </a:r>
            <a:r>
              <a:rPr lang="pt-BR" altLang="ja-JP" sz="1600" b="1" dirty="0">
                <a:latin typeface="Arial" pitchFamily="34" charset="0"/>
              </a:rPr>
              <a:t>N</a:t>
            </a:r>
            <a:r>
              <a:rPr lang="pt-BR" altLang="ja-JP" sz="1600" b="1" baseline="-25000" dirty="0">
                <a:latin typeface="Arial" pitchFamily="34" charset="0"/>
              </a:rPr>
              <a:t>4</a:t>
            </a:r>
            <a:r>
              <a:rPr lang="pt-BR" altLang="ja-JP" sz="1600" b="1" dirty="0">
                <a:latin typeface="Arial" pitchFamily="34" charset="0"/>
              </a:rPr>
              <a:t>O</a:t>
            </a:r>
            <a:r>
              <a:rPr lang="pt-BR" altLang="ja-JP" sz="1600" b="1" baseline="-25000" dirty="0">
                <a:latin typeface="Arial" pitchFamily="34" charset="0"/>
              </a:rPr>
              <a:t>32</a:t>
            </a:r>
            <a:r>
              <a:rPr lang="pt-BR" altLang="ja-JP" sz="1600" b="1" dirty="0">
                <a:latin typeface="Arial" pitchFamily="34" charset="0"/>
              </a:rPr>
              <a:t>Zn: 6486)</a:t>
            </a:r>
            <a:endParaRPr lang="en-US" altLang="ja-JP" sz="1600" b="1" dirty="0">
              <a:latin typeface="Arial" pitchFamily="34" charset="0"/>
            </a:endParaRPr>
          </a:p>
        </p:txBody>
      </p:sp>
      <p:sp>
        <p:nvSpPr>
          <p:cNvPr id="25" name="Text Box 21"/>
          <p:cNvSpPr txBox="1">
            <a:spLocks noChangeArrowheads="1"/>
          </p:cNvSpPr>
          <p:nvPr/>
        </p:nvSpPr>
        <p:spPr bwMode="auto">
          <a:xfrm>
            <a:off x="1155800" y="157404"/>
            <a:ext cx="6296520" cy="954107"/>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2800" b="1" dirty="0">
                <a:ln/>
                <a:solidFill>
                  <a:schemeClr val="accent3"/>
                </a:solidFill>
                <a:latin typeface="Arial" pitchFamily="34" charset="0"/>
              </a:rPr>
              <a:t>Preparation of </a:t>
            </a:r>
            <a:r>
              <a:rPr lang="en-US" altLang="ja-JP" sz="2800" b="1" dirty="0" err="1">
                <a:ln/>
                <a:solidFill>
                  <a:schemeClr val="accent3"/>
                </a:solidFill>
                <a:latin typeface="Arial" pitchFamily="34" charset="0"/>
              </a:rPr>
              <a:t>Dendrimer</a:t>
            </a:r>
            <a:r>
              <a:rPr lang="en-US" altLang="ja-JP" sz="2800" b="1" dirty="0">
                <a:ln/>
                <a:solidFill>
                  <a:schemeClr val="accent3"/>
                </a:solidFill>
                <a:latin typeface="Arial" pitchFamily="34" charset="0"/>
              </a:rPr>
              <a:t> with Light-Harvesting Ability</a:t>
            </a:r>
          </a:p>
        </p:txBody>
      </p:sp>
    </p:spTree>
    <p:extLst>
      <p:ext uri="{BB962C8B-B14F-4D97-AF65-F5344CB8AC3E}">
        <p14:creationId xmlns:p14="http://schemas.microsoft.com/office/powerpoint/2010/main" val="518450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3178568599"/>
              </p:ext>
            </p:extLst>
          </p:nvPr>
        </p:nvGraphicFramePr>
        <p:xfrm>
          <a:off x="688975" y="1196975"/>
          <a:ext cx="7848600" cy="4206875"/>
        </p:xfrm>
        <a:graphic>
          <a:graphicData uri="http://schemas.openxmlformats.org/presentationml/2006/ole">
            <mc:AlternateContent xmlns:mc="http://schemas.openxmlformats.org/markup-compatibility/2006">
              <mc:Choice xmlns:v="urn:schemas-microsoft-com:vml" Requires="v">
                <p:oleObj spid="_x0000_s22570" name="CS ChemDraw Drawing" r:id="rId3" imgW="15647991" imgH="8397000" progId="ChemDraw.Document.6.0">
                  <p:embed/>
                </p:oleObj>
              </mc:Choice>
              <mc:Fallback>
                <p:oleObj name="CS ChemDraw Drawing" r:id="rId3" imgW="15647991" imgH="8397000" progId="ChemDraw.Document.6.0">
                  <p:embed/>
                  <p:pic>
                    <p:nvPicPr>
                      <p:cNvPr id="0" name=""/>
                      <p:cNvPicPr/>
                      <p:nvPr/>
                    </p:nvPicPr>
                    <p:blipFill>
                      <a:blip r:embed="rId4"/>
                      <a:stretch>
                        <a:fillRect/>
                      </a:stretch>
                    </p:blipFill>
                    <p:spPr>
                      <a:xfrm>
                        <a:off x="688975" y="1196975"/>
                        <a:ext cx="7848600" cy="4206875"/>
                      </a:xfrm>
                      <a:prstGeom prst="rect">
                        <a:avLst/>
                      </a:prstGeom>
                    </p:spPr>
                  </p:pic>
                </p:oleObj>
              </mc:Fallback>
            </mc:AlternateContent>
          </a:graphicData>
        </a:graphic>
      </p:graphicFrame>
      <p:sp>
        <p:nvSpPr>
          <p:cNvPr id="25" name="Text Box 21"/>
          <p:cNvSpPr txBox="1">
            <a:spLocks noChangeArrowheads="1"/>
          </p:cNvSpPr>
          <p:nvPr/>
        </p:nvSpPr>
        <p:spPr bwMode="auto">
          <a:xfrm>
            <a:off x="348732" y="260648"/>
            <a:ext cx="8399732" cy="523220"/>
          </a:xfrm>
          <a:prstGeom prst="rect">
            <a:avLst/>
          </a:prstGeom>
          <a:noFill/>
          <a:ln w="38100">
            <a:noFill/>
          </a:ln>
          <a:effectLst>
            <a:outerShdw blurRad="50800" dist="38100" dir="18900000" algn="bl" rotWithShape="0">
              <a:prstClr val="black">
                <a:alpha val="40000"/>
              </a:prstClr>
            </a:outerShdw>
          </a:effectLst>
          <a:extLst/>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b="1" dirty="0" smtClean="0">
                <a:ln/>
                <a:solidFill>
                  <a:schemeClr val="accent3"/>
                </a:solidFill>
                <a:latin typeface="Arial" pitchFamily="34" charset="0"/>
              </a:rPr>
              <a:t>Advantage of the </a:t>
            </a:r>
            <a:r>
              <a:rPr lang="en-US" altLang="ja-JP" b="1" dirty="0" err="1" smtClean="0">
                <a:ln/>
                <a:solidFill>
                  <a:schemeClr val="accent3"/>
                </a:solidFill>
                <a:latin typeface="Arial" pitchFamily="34" charset="0"/>
              </a:rPr>
              <a:t>Dendrimer</a:t>
            </a:r>
            <a:r>
              <a:rPr lang="en-US" altLang="ja-JP" b="1" dirty="0" smtClean="0">
                <a:ln/>
                <a:solidFill>
                  <a:schemeClr val="accent3"/>
                </a:solidFill>
                <a:latin typeface="Arial" pitchFamily="34" charset="0"/>
              </a:rPr>
              <a:t> with </a:t>
            </a:r>
            <a:r>
              <a:rPr lang="en-US" altLang="ja-JP" sz="2800" b="1" dirty="0" smtClean="0">
                <a:ln/>
                <a:solidFill>
                  <a:schemeClr val="accent3"/>
                </a:solidFill>
                <a:latin typeface="Arial" pitchFamily="34" charset="0"/>
              </a:rPr>
              <a:t>Conjugated</a:t>
            </a:r>
            <a:r>
              <a:rPr lang="en-US" altLang="ja-JP" b="1" dirty="0" smtClean="0">
                <a:ln/>
                <a:solidFill>
                  <a:schemeClr val="accent3"/>
                </a:solidFill>
                <a:latin typeface="Arial" pitchFamily="34" charset="0"/>
              </a:rPr>
              <a:t> Chains</a:t>
            </a:r>
            <a:endParaRPr lang="en-US" altLang="ja-JP" b="1" dirty="0">
              <a:ln/>
              <a:solidFill>
                <a:schemeClr val="accent3"/>
              </a:solidFill>
              <a:latin typeface="Arial" pitchFamily="34" charset="0"/>
            </a:endParaRPr>
          </a:p>
        </p:txBody>
      </p:sp>
      <p:sp>
        <p:nvSpPr>
          <p:cNvPr id="26" name="Rectangle 15"/>
          <p:cNvSpPr>
            <a:spLocks noChangeArrowheads="1"/>
          </p:cNvSpPr>
          <p:nvPr/>
        </p:nvSpPr>
        <p:spPr bwMode="auto">
          <a:xfrm>
            <a:off x="1975974" y="6390084"/>
            <a:ext cx="7132530" cy="338554"/>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(1) Jiang, D.-L.; Aida</a:t>
            </a:r>
            <a:r>
              <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T. </a:t>
            </a:r>
            <a:r>
              <a:rPr lang="en-US" altLang="ja-JP" sz="16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J. Am. Chem. Soc.</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1998, </a:t>
            </a:r>
            <a:r>
              <a:rPr lang="en-US" altLang="ja-JP" sz="16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120</a:t>
            </a:r>
            <a:r>
              <a:rPr lang="en-US" altLang="ja-JP"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rPr>
              <a:t>, 10895-10901. </a:t>
            </a:r>
            <a:endParaRPr lang="en-US" altLang="ja-JP"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pitchFamily="34" charset="0"/>
              <a:ea typeface="ＭＳ ゴシック" pitchFamily="49" charset="-128"/>
            </a:endParaRPr>
          </a:p>
        </p:txBody>
      </p:sp>
    </p:spTree>
    <p:extLst>
      <p:ext uri="{BB962C8B-B14F-4D97-AF65-F5344CB8AC3E}">
        <p14:creationId xmlns:p14="http://schemas.microsoft.com/office/powerpoint/2010/main" val="25607504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メトロ">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メトロ">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メトロ">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1294</TotalTime>
  <Words>2461</Words>
  <Application>Microsoft Office PowerPoint</Application>
  <PresentationFormat>画面に合わせる (4:3)</PresentationFormat>
  <Paragraphs>425</Paragraphs>
  <Slides>43</Slides>
  <Notes>2</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3</vt:i4>
      </vt:variant>
      <vt:variant>
        <vt:lpstr>スライド タイトル</vt:lpstr>
      </vt:variant>
      <vt:variant>
        <vt:i4>43</vt:i4>
      </vt:variant>
    </vt:vector>
  </HeadingPairs>
  <TitlesOfParts>
    <vt:vector size="65" baseType="lpstr">
      <vt:lpstr>Arial Unicode MS</vt:lpstr>
      <vt:lpstr>Arno Pro</vt:lpstr>
      <vt:lpstr>HGｺﾞｼｯｸM</vt:lpstr>
      <vt:lpstr>HG丸ｺﾞｼｯｸM-PRO</vt:lpstr>
      <vt:lpstr>ＭＳ Ｐゴシック</vt:lpstr>
      <vt:lpstr>ＭＳ Ｐ明朝</vt:lpstr>
      <vt:lpstr>ＭＳ ゴシック</vt:lpstr>
      <vt:lpstr>ＭＳ 明朝</vt:lpstr>
      <vt:lpstr>平成明朝</vt:lpstr>
      <vt:lpstr>Arial</vt:lpstr>
      <vt:lpstr>Calibri</vt:lpstr>
      <vt:lpstr>Consolas</vt:lpstr>
      <vt:lpstr>Corbel</vt:lpstr>
      <vt:lpstr>Symbol</vt:lpstr>
      <vt:lpstr>Times New Roman</vt:lpstr>
      <vt:lpstr>Wingdings</vt:lpstr>
      <vt:lpstr>Wingdings 2</vt:lpstr>
      <vt:lpstr>Wingdings 3</vt:lpstr>
      <vt:lpstr>メトロ</vt:lpstr>
      <vt:lpstr>CS ChemDraw Drawing</vt:lpstr>
      <vt:lpstr>KaleidaGraph Plot</vt:lpstr>
      <vt:lpstr>KGPlot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Osaka City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Masatoshi Kozaki</dc:creator>
  <cp:lastModifiedBy>小嵜正敏</cp:lastModifiedBy>
  <cp:revision>105</cp:revision>
  <dcterms:created xsi:type="dcterms:W3CDTF">2012-10-19T10:54:58Z</dcterms:created>
  <dcterms:modified xsi:type="dcterms:W3CDTF">2014-12-01T08:22:56Z</dcterms:modified>
</cp:coreProperties>
</file>