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611" r:id="rId2"/>
    <p:sldId id="612" r:id="rId3"/>
    <p:sldId id="610" r:id="rId4"/>
    <p:sldId id="259" r:id="rId5"/>
    <p:sldId id="600" r:id="rId6"/>
    <p:sldId id="277" r:id="rId7"/>
    <p:sldId id="608" r:id="rId8"/>
    <p:sldId id="605" r:id="rId9"/>
    <p:sldId id="599" r:id="rId10"/>
    <p:sldId id="548" r:id="rId11"/>
    <p:sldId id="588" r:id="rId12"/>
    <p:sldId id="551" r:id="rId13"/>
    <p:sldId id="593" r:id="rId14"/>
    <p:sldId id="604" r:id="rId15"/>
    <p:sldId id="609" r:id="rId16"/>
    <p:sldId id="602" r:id="rId17"/>
    <p:sldId id="603" r:id="rId18"/>
    <p:sldId id="606" r:id="rId19"/>
    <p:sldId id="601" r:id="rId20"/>
    <p:sldId id="613" r:id="rId21"/>
  </p:sldIdLst>
  <p:sldSz cx="9144000" cy="6858000" type="screen4x3"/>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11FF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29" autoAdjust="0"/>
    <p:restoredTop sz="94585" autoAdjust="0"/>
  </p:normalViewPr>
  <p:slideViewPr>
    <p:cSldViewPr>
      <p:cViewPr varScale="1">
        <p:scale>
          <a:sx n="70" d="100"/>
          <a:sy n="70" d="100"/>
        </p:scale>
        <p:origin x="-144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2508" y="-78"/>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kumimoji="1" lang="ja-JP" altLang="en-US"/>
          </a:p>
        </p:txBody>
      </p:sp>
      <p:sp>
        <p:nvSpPr>
          <p:cNvPr id="3" name="日付プレースホルダ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2EE12C3-E2D3-41FA-90B2-10D6A33B7081}" type="datetimeFigureOut">
              <a:rPr kumimoji="1" lang="ja-JP" altLang="en-US" smtClean="0"/>
              <a:pPr/>
              <a:t>2014/10/4</a:t>
            </a:fld>
            <a:endParaRPr kumimoji="1" lang="ja-JP" altLang="en-US"/>
          </a:p>
        </p:txBody>
      </p:sp>
      <p:sp>
        <p:nvSpPr>
          <p:cNvPr id="4" name="スライド イメージ プレースホルダ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ja-JP" altLang="en-US"/>
          </a:p>
        </p:txBody>
      </p:sp>
      <p:sp>
        <p:nvSpPr>
          <p:cNvPr id="5" name="ノート プレースホルダ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018192E-9610-4F85-92F7-9EA2FB563E50}" type="slidenum">
              <a:rPr kumimoji="1" lang="ja-JP" altLang="en-US" smtClean="0"/>
              <a:pPr/>
              <a:t>‹#›</a:t>
            </a:fld>
            <a:endParaRPr kumimoji="1" lang="ja-JP" altLang="en-US"/>
          </a:p>
        </p:txBody>
      </p:sp>
    </p:spTree>
    <p:extLst>
      <p:ext uri="{BB962C8B-B14F-4D97-AF65-F5344CB8AC3E}">
        <p14:creationId xmlns:p14="http://schemas.microsoft.com/office/powerpoint/2010/main" xmlns="" val="20839113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xfrm>
            <a:off x="1263650" y="722313"/>
            <a:ext cx="4797425" cy="3597275"/>
          </a:xfrm>
          <a:noFill/>
          <a:ln>
            <a:solidFill>
              <a:srgbClr val="000000"/>
            </a:solidFill>
            <a:miter lim="800000"/>
            <a:headEnd/>
            <a:tailEnd/>
          </a:ln>
        </p:spPr>
      </p:sp>
      <p:sp>
        <p:nvSpPr>
          <p:cNvPr id="16386" name="Rectangle 3"/>
          <p:cNvSpPr>
            <a:spLocks noGrp="1"/>
          </p:cNvSpPr>
          <p:nvPr>
            <p:ph type="body" idx="1"/>
          </p:nvPr>
        </p:nvSpPr>
        <p:spPr>
          <a:xfrm>
            <a:off x="976625" y="4558989"/>
            <a:ext cx="5361953" cy="4319691"/>
          </a:xfrm>
          <a:noFill/>
          <a:ln/>
        </p:spPr>
        <p:txBody>
          <a:bodyPr lIns="96178" tIns="48089" rIns="96178" bIns="48089"/>
          <a:lstStyle/>
          <a:p>
            <a:pPr eaLnBrk="1" hangingPunct="1"/>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1027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267268"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B72D98-37B7-4486-97B2-62DC2CB0D5FB}" type="slidenum">
              <a:rPr lang="ko-KR" altLang="en-US">
                <a:ea typeface="Arial Unicode MS" pitchFamily="50" charset="-127"/>
                <a:cs typeface="Arial Unicode MS" pitchFamily="50" charset="-127"/>
              </a:rPr>
              <a:pPr fontAlgn="base">
                <a:spcBef>
                  <a:spcPct val="0"/>
                </a:spcBef>
                <a:spcAft>
                  <a:spcPct val="0"/>
                </a:spcAft>
                <a:defRPr/>
              </a:pPr>
              <a:t>18</a:t>
            </a:fld>
            <a:endParaRPr lang="ko-KR" altLang="en-US">
              <a:ea typeface="Arial Unicode MS" pitchFamily="50" charset="-127"/>
              <a:cs typeface="Arial Unicode MS" pitchFamily="50"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04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ko-KR" sz="1800" dirty="0" smtClean="0"/>
              <a:t>Recently application area is MEMS devices. </a:t>
            </a:r>
          </a:p>
          <a:p>
            <a:pPr eaLnBrk="1" hangingPunct="1">
              <a:spcBef>
                <a:spcPct val="0"/>
              </a:spcBef>
            </a:pPr>
            <a:r>
              <a:rPr lang="ko-KR" altLang="en-US" sz="1800" dirty="0" smtClean="0"/>
              <a:t>그것은 </a:t>
            </a:r>
            <a:r>
              <a:rPr lang="en-US" altLang="ko-KR" sz="1800" dirty="0" smtClean="0"/>
              <a:t>Actuator sensor component is focused MEMS is developed.  from Semiconductor technique. Thus silicon substrate is easily used. However in next generation, polymer MEMS is a promising candidate. Due to flexible, and biologically compatible properties. Application area is bio-medical micro devices such as neutral device or blood checker device. </a:t>
            </a:r>
            <a:endParaRPr lang="ko-KR" altLang="en-US" sz="1800" dirty="0" smtClean="0"/>
          </a:p>
        </p:txBody>
      </p:sp>
      <p:sp>
        <p:nvSpPr>
          <p:cNvPr id="1945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C7A196-F691-4135-A7A9-8134A3F0CF90}" type="slidenum">
              <a:rPr lang="ko-KR" altLang="en-US">
                <a:cs typeface="Arial Unicode MS" pitchFamily="50" charset="-127"/>
              </a:rPr>
              <a:pPr fontAlgn="base">
                <a:spcBef>
                  <a:spcPct val="0"/>
                </a:spcBef>
                <a:spcAft>
                  <a:spcPct val="0"/>
                </a:spcAft>
                <a:defRPr/>
              </a:pPr>
              <a:t>4</a:t>
            </a:fld>
            <a:endParaRPr lang="ko-KR" altLang="en-US">
              <a:cs typeface="Arial Unicode MS" pitchFamily="50"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normAutofit lnSpcReduction="10000"/>
          </a:bodyPr>
          <a:lstStyle/>
          <a:p>
            <a:pPr>
              <a:defRPr/>
            </a:pPr>
            <a:r>
              <a:rPr lang="en-US" sz="1800" dirty="0" smtClean="0"/>
              <a:t>Conventional electroless plating were performed with this step. </a:t>
            </a:r>
          </a:p>
          <a:p>
            <a:pPr marL="241653" indent="-241653">
              <a:buFontTx/>
              <a:buAutoNum type="arabicPeriod"/>
              <a:defRPr/>
            </a:pPr>
            <a:r>
              <a:rPr lang="en-US" sz="1800" dirty="0" smtClean="0"/>
              <a:t>Etching with performed with chromate </a:t>
            </a:r>
          </a:p>
          <a:p>
            <a:pPr marL="241653" indent="-241653">
              <a:buFontTx/>
              <a:buAutoNum type="arabicPeriod"/>
              <a:defRPr/>
            </a:pPr>
            <a:r>
              <a:rPr lang="en-US" sz="1800" dirty="0" smtClean="0"/>
              <a:t>Pd catalyzation were performed </a:t>
            </a:r>
          </a:p>
          <a:p>
            <a:pPr marL="241653" indent="-241653">
              <a:buFontTx/>
              <a:buAutoNum type="arabicPeriod"/>
              <a:defRPr/>
            </a:pPr>
            <a:r>
              <a:rPr lang="en-US" sz="1800" dirty="0" smtClean="0"/>
              <a:t>Ni-electroless plating were performed</a:t>
            </a:r>
          </a:p>
          <a:p>
            <a:pPr>
              <a:defRPr/>
            </a:pPr>
            <a:r>
              <a:rPr lang="en-US" sz="1800" dirty="0" smtClean="0"/>
              <a:t>In novel method concept is that </a:t>
            </a:r>
          </a:p>
          <a:p>
            <a:pPr>
              <a:defRPr/>
            </a:pPr>
            <a:r>
              <a:rPr lang="en-US" sz="1800" dirty="0" smtClean="0"/>
              <a:t>Novel  technique consisting of two processes: </a:t>
            </a:r>
          </a:p>
          <a:p>
            <a:pPr>
              <a:defRPr/>
            </a:pPr>
            <a:r>
              <a:rPr lang="en-US" sz="1800" dirty="0" smtClean="0"/>
              <a:t>1. catalyzation in supercritical CO</a:t>
            </a:r>
            <a:r>
              <a:rPr lang="en-US" sz="1800" baseline="-25000" dirty="0" smtClean="0"/>
              <a:t>2</a:t>
            </a:r>
            <a:r>
              <a:rPr lang="en-US" sz="1800" dirty="0" smtClean="0"/>
              <a:t> with Pd bis-acetylacetonate is performed</a:t>
            </a:r>
          </a:p>
          <a:p>
            <a:pPr>
              <a:defRPr/>
            </a:pPr>
            <a:r>
              <a:rPr lang="en-US" sz="1800" dirty="0" smtClean="0"/>
              <a:t>2. Then Ni electroless emulsion plating with Sc-CO2 is performed</a:t>
            </a:r>
          </a:p>
          <a:p>
            <a:pPr>
              <a:defRPr/>
            </a:pPr>
            <a:r>
              <a:rPr lang="en-US" sz="1800" dirty="0" smtClean="0"/>
              <a:t>Then electroless plating reaction is </a:t>
            </a:r>
            <a:r>
              <a:rPr lang="en-US" sz="1800" dirty="0" err="1" smtClean="0"/>
              <a:t>perforemd</a:t>
            </a:r>
            <a:endParaRPr lang="en-US" sz="1800" dirty="0" smtClean="0"/>
          </a:p>
          <a:p>
            <a:pPr>
              <a:defRPr/>
            </a:pPr>
            <a:r>
              <a:rPr lang="en-US" sz="1800" dirty="0" smtClean="0"/>
              <a:t>In catalyzation procedure,   Pd complex  were deposited on polyimide substrate because of chemical affinity of Sc-CO2 </a:t>
            </a:r>
          </a:p>
          <a:p>
            <a:pPr>
              <a:defRPr/>
            </a:pPr>
            <a:r>
              <a:rPr lang="en-US" sz="1800" dirty="0" smtClean="0"/>
              <a:t>Secondly, In electroless plating procedure, Ni-P thin film are fabricated in Ni </a:t>
            </a:r>
            <a:r>
              <a:rPr lang="en-US" sz="1800" dirty="0" err="1" smtClean="0"/>
              <a:t>electrolss</a:t>
            </a:r>
            <a:r>
              <a:rPr lang="en-US" sz="1800" dirty="0" smtClean="0"/>
              <a:t> plating emulsion with sc-CO2</a:t>
            </a:r>
          </a:p>
          <a:p>
            <a:pPr>
              <a:defRPr/>
            </a:pPr>
            <a:endParaRPr lang="en-US" altLang="ko-KR" sz="1800" dirty="0" smtClean="0"/>
          </a:p>
        </p:txBody>
      </p:sp>
      <p:sp>
        <p:nvSpPr>
          <p:cNvPr id="210948"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660DDC-41CF-4409-9A4B-7C1504BD9001}" type="slidenum">
              <a:rPr lang="ko-KR" altLang="en-US">
                <a:cs typeface="Arial Unicode MS" pitchFamily="50" charset="-127"/>
              </a:rPr>
              <a:pPr fontAlgn="base">
                <a:spcBef>
                  <a:spcPct val="0"/>
                </a:spcBef>
                <a:spcAft>
                  <a:spcPct val="0"/>
                </a:spcAft>
                <a:defRPr/>
              </a:pPr>
              <a:t>6</a:t>
            </a:fld>
            <a:endParaRPr lang="ko-KR" altLang="en-US">
              <a:cs typeface="Arial Unicode MS" pitchFamily="50"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4145911" y="9121062"/>
            <a:ext cx="3169289" cy="480138"/>
          </a:xfrm>
          <a:prstGeom prst="rect">
            <a:avLst/>
          </a:prstGeom>
          <a:noFill/>
          <a:ln w="9525">
            <a:noFill/>
            <a:miter lim="800000"/>
            <a:headEnd/>
            <a:tailEnd/>
          </a:ln>
        </p:spPr>
        <p:txBody>
          <a:bodyPr lIns="112675" tIns="56338" rIns="112675" bIns="56338" anchor="b"/>
          <a:lstStyle/>
          <a:p>
            <a:pPr algn="r" defTabSz="1127714">
              <a:spcBef>
                <a:spcPct val="50000"/>
              </a:spcBef>
            </a:pPr>
            <a:fld id="{14453C39-4114-4BA9-B36F-57AC96CBFBF6}" type="slidenum">
              <a:rPr lang="en-US" altLang="ja-JP" sz="1400">
                <a:latin typeface="Times New Roman" pitchFamily="18" charset="0"/>
              </a:rPr>
              <a:pPr algn="r" defTabSz="1127714">
                <a:spcBef>
                  <a:spcPct val="50000"/>
                </a:spcBef>
              </a:pPr>
              <a:t>7</a:t>
            </a:fld>
            <a:endParaRPr lang="en-US" altLang="ja-JP" sz="1400" dirty="0">
              <a:latin typeface="Times New Roman" pitchFamily="18" charset="0"/>
            </a:endParaRPr>
          </a:p>
        </p:txBody>
      </p:sp>
      <p:sp>
        <p:nvSpPr>
          <p:cNvPr id="23554" name="슬라이드 이미지 개체 틀 1"/>
          <p:cNvSpPr>
            <a:spLocks noGrp="1" noRot="1" noChangeAspect="1" noTextEdit="1"/>
          </p:cNvSpPr>
          <p:nvPr>
            <p:ph type="sldImg"/>
          </p:nvPr>
        </p:nvSpPr>
        <p:spPr bwMode="auto">
          <a:xfrm>
            <a:off x="1258888" y="719138"/>
            <a:ext cx="4800600" cy="3600450"/>
          </a:xfrm>
          <a:noFill/>
          <a:ln>
            <a:solidFill>
              <a:srgbClr val="000000"/>
            </a:solidFill>
            <a:miter lim="800000"/>
            <a:headEnd/>
            <a:tailEnd/>
          </a:ln>
        </p:spPr>
      </p:sp>
      <p:sp>
        <p:nvSpPr>
          <p:cNvPr id="23555" name="슬라이드 노트 개체 틀 2"/>
          <p:cNvSpPr>
            <a:spLocks noGrp="1"/>
          </p:cNvSpPr>
          <p:nvPr>
            <p:ph type="body" idx="1"/>
          </p:nvPr>
        </p:nvSpPr>
        <p:spPr>
          <a:xfrm>
            <a:off x="732039" y="4558989"/>
            <a:ext cx="5851125" cy="4319691"/>
          </a:xfrm>
          <a:noFill/>
          <a:ln/>
        </p:spPr>
        <p:txBody>
          <a:bodyPr lIns="112630" tIns="56315" rIns="112630" bIns="56315"/>
          <a:lstStyle/>
          <a:p>
            <a:pPr defTabSz="966612">
              <a:spcBef>
                <a:spcPct val="0"/>
              </a:spcBef>
            </a:pPr>
            <a:r>
              <a:rPr lang="en-US" altLang="ko-KR" sz="1800" dirty="0" smtClean="0">
                <a:ea typeface="ＭＳ Ｐゴシック" charset="-128"/>
              </a:rPr>
              <a:t>This figure is carbon dioxide diagram horizontal line is temperature and vertical line is pressure. This line is boiling lines </a:t>
            </a:r>
          </a:p>
          <a:p>
            <a:pPr defTabSz="966612">
              <a:spcBef>
                <a:spcPct val="0"/>
              </a:spcBef>
            </a:pPr>
            <a:r>
              <a:rPr lang="en-US" altLang="ko-KR" sz="1800" dirty="0" smtClean="0">
                <a:ea typeface="ＭＳ Ｐゴシック" charset="-128"/>
              </a:rPr>
              <a:t>Stated at the critical point is defined as supercritical carbon dioxide , when its temperature and pressure exceed the critical temperature (</a:t>
            </a:r>
            <a:r>
              <a:rPr lang="en-US" altLang="ko-KR" sz="1800" dirty="0" err="1" smtClean="0">
                <a:ea typeface="ＭＳ Ｐゴシック" charset="-128"/>
              </a:rPr>
              <a:t>Tc</a:t>
            </a:r>
            <a:r>
              <a:rPr lang="en-US" altLang="ko-KR" sz="1800" dirty="0" smtClean="0">
                <a:ea typeface="ＭＳ Ｐゴシック" charset="-128"/>
              </a:rPr>
              <a:t>) and pressure (Pc). interface between gas and liquid disappears. Characteristic points were introduced after slide</a:t>
            </a:r>
            <a:endParaRPr lang="ko-KR" altLang="en-US" sz="1800" dirty="0" smtClean="0">
              <a:ea typeface="ＭＳ Ｐゴシック" charset="-128"/>
            </a:endParaRPr>
          </a:p>
        </p:txBody>
      </p:sp>
      <p:sp>
        <p:nvSpPr>
          <p:cNvPr id="23556" name="슬라이드 번호 개체 틀 3"/>
          <p:cNvSpPr txBox="1">
            <a:spLocks noGrp="1"/>
          </p:cNvSpPr>
          <p:nvPr/>
        </p:nvSpPr>
        <p:spPr bwMode="auto">
          <a:xfrm>
            <a:off x="4144189" y="9119519"/>
            <a:ext cx="3169289" cy="480137"/>
          </a:xfrm>
          <a:prstGeom prst="rect">
            <a:avLst/>
          </a:prstGeom>
          <a:noFill/>
          <a:ln w="9525">
            <a:noFill/>
            <a:miter lim="800000"/>
            <a:headEnd/>
            <a:tailEnd/>
          </a:ln>
        </p:spPr>
        <p:txBody>
          <a:bodyPr lIns="112630" tIns="56315" rIns="112630" bIns="56315" anchor="b"/>
          <a:lstStyle/>
          <a:p>
            <a:pPr algn="r" defTabSz="1126037" latinLnBrk="1"/>
            <a:fld id="{F3C8844A-B6F4-4C73-B785-F6791597A821}" type="slidenum">
              <a:rPr kumimoji="0" lang="ko-KR" altLang="en-US" sz="1500">
                <a:latin typeface="맑은 고딕"/>
                <a:ea typeface="맑은 고딕"/>
                <a:cs typeface="Arial Unicode MS" pitchFamily="50" charset="-128"/>
              </a:rPr>
              <a:pPr algn="r" defTabSz="1126037" latinLnBrk="1"/>
              <a:t>7</a:t>
            </a:fld>
            <a:endParaRPr kumimoji="0" lang="en-US" altLang="ko-KR" sz="1500" dirty="0">
              <a:latin typeface="맑은 고딕"/>
              <a:ea typeface="맑은 고딕"/>
              <a:cs typeface="Arial Unicode MS"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11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ko-KR" sz="1800" dirty="0" smtClean="0"/>
              <a:t>Moreover I founded new finding</a:t>
            </a:r>
          </a:p>
          <a:p>
            <a:pPr eaLnBrk="1" hangingPunct="1">
              <a:spcBef>
                <a:spcPct val="0"/>
              </a:spcBef>
            </a:pPr>
            <a:r>
              <a:rPr lang="en-US" altLang="ko-KR" sz="1800" dirty="0" smtClean="0"/>
              <a:t>This result is cross sectional atomic composition along the depth result.. </a:t>
            </a:r>
          </a:p>
          <a:p>
            <a:pPr eaLnBrk="1" hangingPunct="1">
              <a:spcBef>
                <a:spcPct val="0"/>
              </a:spcBef>
            </a:pPr>
            <a:r>
              <a:rPr lang="en-US" altLang="ko-KR" sz="1800" dirty="0" smtClean="0"/>
              <a:t>Please show the supercritical </a:t>
            </a:r>
            <a:r>
              <a:rPr lang="en-US" altLang="ko-KR" sz="1800" dirty="0" err="1" smtClean="0"/>
              <a:t>electroless</a:t>
            </a:r>
            <a:r>
              <a:rPr lang="en-US" altLang="ko-KR" sz="1800" dirty="0" smtClean="0"/>
              <a:t> plating , An Ni atom can be observed at a depth</a:t>
            </a:r>
          </a:p>
          <a:p>
            <a:pPr eaLnBrk="1" hangingPunct="1">
              <a:spcBef>
                <a:spcPct val="0"/>
              </a:spcBef>
            </a:pPr>
            <a:r>
              <a:rPr lang="en-US" altLang="ko-KR" sz="1800" dirty="0" smtClean="0"/>
              <a:t>of 200 nm inside the polyimide in supercritical </a:t>
            </a:r>
            <a:r>
              <a:rPr lang="en-US" altLang="ko-KR" sz="1800" dirty="0" err="1" smtClean="0"/>
              <a:t>nano-electroless</a:t>
            </a:r>
            <a:r>
              <a:rPr lang="en-US" altLang="ko-KR" sz="1800" dirty="0" smtClean="0"/>
              <a:t> plating. </a:t>
            </a:r>
          </a:p>
          <a:p>
            <a:pPr eaLnBrk="1" hangingPunct="1">
              <a:spcBef>
                <a:spcPct val="0"/>
              </a:spcBef>
            </a:pPr>
            <a:r>
              <a:rPr lang="en-US" altLang="ko-KR" sz="1800" dirty="0" smtClean="0"/>
              <a:t>This indicates that </a:t>
            </a:r>
            <a:r>
              <a:rPr lang="en-US" altLang="ko-KR" sz="1800" b="1" dirty="0" smtClean="0">
                <a:ea typeface="Arial Unicode MS" pitchFamily="50" charset="-128"/>
                <a:cs typeface="Arial Unicode MS" pitchFamily="50" charset="-128"/>
              </a:rPr>
              <a:t>Ni-P grew from inside of polymer (200nm depth)  </a:t>
            </a:r>
            <a:r>
              <a:rPr lang="en-US" altLang="ko-KR" sz="1800" dirty="0" smtClean="0"/>
              <a:t>due to the high transport property of the Sc-CO</a:t>
            </a:r>
            <a:r>
              <a:rPr lang="en-US" altLang="ko-KR" sz="1800" baseline="-25000" dirty="0" smtClean="0"/>
              <a:t>2</a:t>
            </a:r>
            <a:r>
              <a:rPr lang="en-US" altLang="ko-KR" sz="1800" dirty="0" smtClean="0"/>
              <a:t>.</a:t>
            </a:r>
          </a:p>
          <a:p>
            <a:pPr eaLnBrk="1" hangingPunct="1">
              <a:spcBef>
                <a:spcPct val="0"/>
              </a:spcBef>
            </a:pPr>
            <a:r>
              <a:rPr lang="en-US" altLang="ko-KR" sz="1800" dirty="0" smtClean="0"/>
              <a:t>According to EDX result,</a:t>
            </a:r>
            <a:endParaRPr lang="ko-KR" altLang="en-US" sz="1800" dirty="0" smtClean="0"/>
          </a:p>
        </p:txBody>
      </p:sp>
      <p:sp>
        <p:nvSpPr>
          <p:cNvPr id="22426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048DD0-2DC8-4F9C-BD4D-509DA19DF7BB}" type="slidenum">
              <a:rPr lang="ko-KR" altLang="en-US">
                <a:cs typeface="Arial Unicode MS" pitchFamily="50" charset="-127"/>
              </a:rPr>
              <a:pPr fontAlgn="base">
                <a:spcBef>
                  <a:spcPct val="0"/>
                </a:spcBef>
                <a:spcAft>
                  <a:spcPct val="0"/>
                </a:spcAft>
                <a:defRPr/>
              </a:pPr>
              <a:t>10</a:t>
            </a:fld>
            <a:endParaRPr lang="ko-KR" altLang="en-US">
              <a:cs typeface="Arial Unicode MS" pitchFamily="50"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pPr algn="just" eaLnBrk="1" hangingPunct="1">
              <a:defRPr/>
            </a:pPr>
            <a:r>
              <a:rPr lang="en-US" sz="1800" dirty="0" smtClean="0"/>
              <a:t>Figures shows calculation result. Horizontal line is depth, vertical line is concentration of media. Left result shows sc-co2 media diffusion with various time. With this result, sc-co2 make penetrate Pd catalyst into PI substrate. Using this result we can plot catalyzation reaction time. </a:t>
            </a:r>
          </a:p>
          <a:p>
            <a:pPr algn="just" eaLnBrk="1" hangingPunct="1">
              <a:defRPr/>
            </a:pPr>
            <a:r>
              <a:rPr lang="en-US" altLang="ko-KR" sz="1900" dirty="0" smtClean="0">
                <a:solidFill>
                  <a:srgbClr val="FF0000"/>
                </a:solidFill>
                <a:latin typeface="+mn-ea"/>
              </a:rPr>
              <a:t>C</a:t>
            </a:r>
            <a:r>
              <a:rPr lang="en-US" altLang="ko-KR" sz="1900" baseline="30000" dirty="0" smtClean="0">
                <a:solidFill>
                  <a:srgbClr val="FF0000"/>
                </a:solidFill>
                <a:latin typeface="+mn-ea"/>
              </a:rPr>
              <a:t>*</a:t>
            </a:r>
            <a:r>
              <a:rPr lang="en-US" altLang="ko-KR" sz="1900" baseline="30000" dirty="0" smtClean="0">
                <a:latin typeface="+mn-ea"/>
              </a:rPr>
              <a:t>  </a:t>
            </a:r>
            <a:r>
              <a:rPr lang="en-US" altLang="ko-KR" sz="1900" dirty="0" smtClean="0">
                <a:latin typeface="+mn-ea"/>
              </a:rPr>
              <a:t>is  critical Pd concentration for Ni-P electroless plating reaction. With line in C* </a:t>
            </a:r>
            <a:r>
              <a:rPr lang="ko-KR" altLang="en-US" sz="1900" dirty="0" smtClean="0">
                <a:latin typeface="+mn-ea"/>
              </a:rPr>
              <a:t>계산결과 직선의 </a:t>
            </a:r>
            <a:r>
              <a:rPr lang="en-US" altLang="ko-KR" sz="1900" dirty="0" smtClean="0">
                <a:latin typeface="+mn-ea"/>
              </a:rPr>
              <a:t>diffusion</a:t>
            </a:r>
            <a:r>
              <a:rPr lang="ko-KR" altLang="en-US" sz="1900" dirty="0" smtClean="0">
                <a:latin typeface="+mn-ea"/>
              </a:rPr>
              <a:t>형태를 보여주었다</a:t>
            </a:r>
            <a:r>
              <a:rPr lang="en-US" altLang="ko-KR" sz="1900" dirty="0" smtClean="0">
                <a:latin typeface="+mn-ea"/>
              </a:rPr>
              <a:t>. </a:t>
            </a:r>
            <a:endParaRPr lang="ko-KR" altLang="en-US" sz="1800" dirty="0"/>
          </a:p>
        </p:txBody>
      </p:sp>
      <p:sp>
        <p:nvSpPr>
          <p:cNvPr id="4" name="슬라이드 번호 개체 틀 3"/>
          <p:cNvSpPr>
            <a:spLocks noGrp="1"/>
          </p:cNvSpPr>
          <p:nvPr>
            <p:ph type="sldNum" sz="quarter" idx="5"/>
          </p:nvPr>
        </p:nvSpPr>
        <p:spPr/>
        <p:txBody>
          <a:bodyPr/>
          <a:lstStyle/>
          <a:p>
            <a:pPr>
              <a:defRPr/>
            </a:pPr>
            <a:fld id="{5736A6A2-F25A-4FC1-9114-A3B3233F37AB}" type="slidenum">
              <a:rPr lang="ko-KR" altLang="en-US" smtClean="0"/>
              <a:pPr>
                <a:defRPr/>
              </a:pPr>
              <a:t>11</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1539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ko-KR" altLang="en-US" smtClean="0"/>
          </a:p>
        </p:txBody>
      </p:sp>
      <p:sp>
        <p:nvSpPr>
          <p:cNvPr id="4" name="슬라이드 번호 개체 틀 3"/>
          <p:cNvSpPr>
            <a:spLocks noGrp="1"/>
          </p:cNvSpPr>
          <p:nvPr>
            <p:ph type="sldNum" sz="quarter" idx="5"/>
          </p:nvPr>
        </p:nvSpPr>
        <p:spPr/>
        <p:txBody>
          <a:bodyPr/>
          <a:lstStyle/>
          <a:p>
            <a:pPr>
              <a:defRPr/>
            </a:pPr>
            <a:fld id="{9F0BD5DE-777F-4D9F-8B6B-C8E0BA2E60F1}" type="slidenum">
              <a:rPr lang="ko-KR" altLang="en-US" smtClean="0"/>
              <a:pPr>
                <a:defRPr/>
              </a:pPr>
              <a:t>12</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1027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267268"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B72D98-37B7-4486-97B2-62DC2CB0D5FB}" type="slidenum">
              <a:rPr lang="ko-KR" altLang="en-US">
                <a:ea typeface="Arial Unicode MS" pitchFamily="50" charset="-127"/>
                <a:cs typeface="Arial Unicode MS" pitchFamily="50" charset="-127"/>
              </a:rPr>
              <a:pPr fontAlgn="base">
                <a:spcBef>
                  <a:spcPct val="0"/>
                </a:spcBef>
                <a:spcAft>
                  <a:spcPct val="0"/>
                </a:spcAft>
                <a:defRPr/>
              </a:pPr>
              <a:t>13</a:t>
            </a:fld>
            <a:endParaRPr lang="ko-KR" altLang="en-US">
              <a:ea typeface="Arial Unicode MS" pitchFamily="50" charset="-127"/>
              <a:cs typeface="Arial Unicode MS" pitchFamily="50"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normAutofit lnSpcReduction="10000"/>
          </a:bodyPr>
          <a:lstStyle/>
          <a:p>
            <a:pPr>
              <a:defRPr/>
            </a:pPr>
            <a:r>
              <a:rPr lang="en-US" sz="1800" dirty="0" smtClean="0"/>
              <a:t>Conventional electroless plating were performed with this step. </a:t>
            </a:r>
          </a:p>
          <a:p>
            <a:pPr marL="241653" indent="-241653">
              <a:buFontTx/>
              <a:buAutoNum type="arabicPeriod"/>
              <a:defRPr/>
            </a:pPr>
            <a:r>
              <a:rPr lang="en-US" sz="1800" dirty="0" smtClean="0"/>
              <a:t>Etching with performed with chromate </a:t>
            </a:r>
          </a:p>
          <a:p>
            <a:pPr marL="241653" indent="-241653">
              <a:buFontTx/>
              <a:buAutoNum type="arabicPeriod"/>
              <a:defRPr/>
            </a:pPr>
            <a:r>
              <a:rPr lang="en-US" sz="1800" dirty="0" smtClean="0"/>
              <a:t>Pd catalyzation were performed </a:t>
            </a:r>
          </a:p>
          <a:p>
            <a:pPr marL="241653" indent="-241653">
              <a:buFontTx/>
              <a:buAutoNum type="arabicPeriod"/>
              <a:defRPr/>
            </a:pPr>
            <a:r>
              <a:rPr lang="en-US" sz="1800" dirty="0" smtClean="0"/>
              <a:t>Ni-electroless plating were performed</a:t>
            </a:r>
          </a:p>
          <a:p>
            <a:pPr>
              <a:defRPr/>
            </a:pPr>
            <a:r>
              <a:rPr lang="en-US" sz="1800" dirty="0" smtClean="0"/>
              <a:t>In novel method concept is that </a:t>
            </a:r>
          </a:p>
          <a:p>
            <a:pPr>
              <a:defRPr/>
            </a:pPr>
            <a:r>
              <a:rPr lang="en-US" sz="1800" dirty="0" smtClean="0"/>
              <a:t>Novel  technique consisting of two processes: </a:t>
            </a:r>
          </a:p>
          <a:p>
            <a:pPr>
              <a:defRPr/>
            </a:pPr>
            <a:r>
              <a:rPr lang="en-US" sz="1800" dirty="0" smtClean="0"/>
              <a:t>1. catalyzation in supercritical CO</a:t>
            </a:r>
            <a:r>
              <a:rPr lang="en-US" sz="1800" baseline="-25000" dirty="0" smtClean="0"/>
              <a:t>2</a:t>
            </a:r>
            <a:r>
              <a:rPr lang="en-US" sz="1800" dirty="0" smtClean="0"/>
              <a:t> with Pd bis-acetylacetonate is performed</a:t>
            </a:r>
          </a:p>
          <a:p>
            <a:pPr>
              <a:defRPr/>
            </a:pPr>
            <a:r>
              <a:rPr lang="en-US" sz="1800" dirty="0" smtClean="0"/>
              <a:t>2. Then Ni electroless emulsion plating with Sc-CO2 is performed</a:t>
            </a:r>
          </a:p>
          <a:p>
            <a:pPr>
              <a:defRPr/>
            </a:pPr>
            <a:r>
              <a:rPr lang="en-US" sz="1800" dirty="0" smtClean="0"/>
              <a:t>Then electroless plating reaction is </a:t>
            </a:r>
            <a:r>
              <a:rPr lang="en-US" sz="1800" dirty="0" err="1" smtClean="0"/>
              <a:t>perforemd</a:t>
            </a:r>
            <a:endParaRPr lang="en-US" sz="1800" dirty="0" smtClean="0"/>
          </a:p>
          <a:p>
            <a:pPr>
              <a:defRPr/>
            </a:pPr>
            <a:r>
              <a:rPr lang="en-US" sz="1800" dirty="0" smtClean="0"/>
              <a:t>In catalyzation procedure,   Pd complex  were deposited on polyimide substrate because of chemical affinity of Sc-CO2 </a:t>
            </a:r>
          </a:p>
          <a:p>
            <a:pPr>
              <a:defRPr/>
            </a:pPr>
            <a:r>
              <a:rPr lang="en-US" sz="1800" dirty="0" smtClean="0"/>
              <a:t>Secondly, In electroless plating procedure, Ni-P thin film are fabricated in Ni </a:t>
            </a:r>
            <a:r>
              <a:rPr lang="en-US" sz="1800" dirty="0" err="1" smtClean="0"/>
              <a:t>electrolss</a:t>
            </a:r>
            <a:r>
              <a:rPr lang="en-US" sz="1800" dirty="0" smtClean="0"/>
              <a:t> plating emulsion with sc-CO2</a:t>
            </a:r>
          </a:p>
          <a:p>
            <a:pPr>
              <a:defRPr/>
            </a:pPr>
            <a:endParaRPr lang="en-US" altLang="ko-KR" sz="1800" dirty="0" smtClean="0"/>
          </a:p>
        </p:txBody>
      </p:sp>
      <p:sp>
        <p:nvSpPr>
          <p:cNvPr id="210948"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660DDC-41CF-4409-9A4B-7C1504BD9001}" type="slidenum">
              <a:rPr lang="ko-KR" altLang="en-US">
                <a:cs typeface="Arial Unicode MS" pitchFamily="50" charset="-127"/>
              </a:rPr>
              <a:pPr fontAlgn="base">
                <a:spcBef>
                  <a:spcPct val="0"/>
                </a:spcBef>
                <a:spcAft>
                  <a:spcPct val="0"/>
                </a:spcAft>
                <a:defRPr/>
              </a:pPr>
              <a:t>15</a:t>
            </a:fld>
            <a:endParaRPr lang="ko-KR" altLang="en-US">
              <a:cs typeface="Arial Unicode MS" pitchFamily="50"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AD11650-AFB4-4C0A-928B-63F2E1FD5C56}" type="datetime1">
              <a:rPr kumimoji="1" lang="ja-JP" altLang="en-US" smtClean="0"/>
              <a:pPr/>
              <a:t>2014/10/4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DEEAC19-E213-4A4C-AEED-4BB1B22A971E}"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595972E-6AEE-475D-8AE7-2A96A5913291}" type="datetime1">
              <a:rPr kumimoji="1" lang="ja-JP" altLang="en-US" smtClean="0"/>
              <a:pPr/>
              <a:t>2014/10/4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DEEAC19-E213-4A4C-AEED-4BB1B22A971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EF9F0C9-6A6B-46B3-8489-F10DBD0C647B}" type="datetime1">
              <a:rPr kumimoji="1" lang="ja-JP" altLang="en-US" smtClean="0"/>
              <a:pPr/>
              <a:t>2014/10/4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DEEAC19-E213-4A4C-AEED-4BB1B22A971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52BAFA9-F52C-4682-BDC9-B506EB1E6B45}" type="datetime1">
              <a:rPr kumimoji="1" lang="ja-JP" altLang="en-US" smtClean="0"/>
              <a:pPr/>
              <a:t>2014/10/4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DEEAC19-E213-4A4C-AEED-4BB1B22A971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E3F7183-B990-4B71-97D8-B5D70E265E75}" type="datetime1">
              <a:rPr kumimoji="1" lang="ja-JP" altLang="en-US" smtClean="0"/>
              <a:pPr/>
              <a:t>2014/10/4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DEEAC19-E213-4A4C-AEED-4BB1B22A971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F802397-65C9-48FF-93D6-D93C036AB067}" type="datetime1">
              <a:rPr kumimoji="1" lang="ja-JP" altLang="en-US" smtClean="0"/>
              <a:pPr/>
              <a:t>2014/10/4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DEEAC19-E213-4A4C-AEED-4BB1B22A971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46CAE6E-7450-4AA9-A7D5-42A2FB8496AA}" type="datetime1">
              <a:rPr kumimoji="1" lang="ja-JP" altLang="en-US" smtClean="0"/>
              <a:pPr/>
              <a:t>2014/10/4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DEEAC19-E213-4A4C-AEED-4BB1B22A971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3B6E152-55FD-4ED6-A4D1-FA8B7FA11571}" type="datetime1">
              <a:rPr kumimoji="1" lang="ja-JP" altLang="en-US" smtClean="0"/>
              <a:pPr/>
              <a:t>2014/10/4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DEEAC19-E213-4A4C-AEED-4BB1B22A971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195FC64-AFDA-4C1D-9030-1CE45C54D190}" type="datetime1">
              <a:rPr kumimoji="1" lang="ja-JP" altLang="en-US" smtClean="0"/>
              <a:pPr/>
              <a:t>2014/10/4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DEEAC19-E213-4A4C-AEED-4BB1B22A971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16E8620-6170-42E3-BC1F-246953731CD4}" type="datetime1">
              <a:rPr kumimoji="1" lang="ja-JP" altLang="en-US" smtClean="0"/>
              <a:pPr/>
              <a:t>2014/10/4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DEEAC19-E213-4A4C-AEED-4BB1B22A971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60FBE2D-B3B2-452C-99CB-4FFA397DAB80}" type="datetime1">
              <a:rPr kumimoji="1" lang="ja-JP" altLang="en-US" smtClean="0"/>
              <a:pPr/>
              <a:t>2014/10/4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DEEAC19-E213-4A4C-AEED-4BB1B22A971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0D46E-9DD2-45F6-BB23-0313C3EADC71}" type="datetime1">
              <a:rPr kumimoji="1" lang="ja-JP" altLang="en-US" smtClean="0"/>
              <a:pPr/>
              <a:t>2014/10/4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EAC19-E213-4A4C-AEED-4BB1B22A971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www.pharmaceuticalconferenc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dirty="0"/>
          </a:p>
        </p:txBody>
      </p:sp>
      <p:sp>
        <p:nvSpPr>
          <p:cNvPr id="4" name="Content Placeholder 3"/>
          <p:cNvSpPr>
            <a:spLocks noGrp="1"/>
          </p:cNvSpPr>
          <p:nvPr>
            <p:ph idx="1"/>
          </p:nvPr>
        </p:nvSpPr>
        <p:spPr/>
        <p:txBody>
          <a:bodyPr>
            <a:normAutofit fontScale="70000" lnSpcReduction="20000"/>
          </a:bodyPr>
          <a:lstStyle/>
          <a:p>
            <a:r>
              <a:rPr lang="en-US" dirty="0" smtClean="0"/>
              <a:t> OMICS Group International is an amalgamation of </a:t>
            </a:r>
            <a:r>
              <a:rPr lang="en-US" dirty="0" smtClean="0">
                <a:hlinkClick r:id="rId2" tooltip="Open Access publications"/>
              </a:rPr>
              <a:t>Open Access publications</a:t>
            </a:r>
            <a:r>
              <a:rPr lang="en-US" dirty="0" smtClean="0"/>
              <a:t> and worldwide international science conferences and events. Established in the year 2007 with the sole aim of making the information on Sciences and technology ‘Open Access’, OMICS Group publishes 400 online open access </a:t>
            </a:r>
            <a:r>
              <a:rPr lang="en-US" dirty="0" smtClean="0">
                <a:hlinkClick r:id="rId3" tooltip="scholarly journals"/>
              </a:rPr>
              <a:t>scholarly journals</a:t>
            </a:r>
            <a:r>
              <a:rPr lang="en-US" dirty="0" smtClean="0"/>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dirty="0" smtClean="0">
                <a:hlinkClick r:id="rId4" tooltip="International conferences"/>
              </a:rPr>
              <a:t>International conferences</a:t>
            </a:r>
            <a:r>
              <a:rPr lang="en-US" dirty="0" smtClean="0"/>
              <a:t> annually across the globe, where knowledge transfer takes place through debates, round table discussions, poster presentations, workshops, symposia and exhibitions</a:t>
            </a:r>
            <a:r>
              <a:rPr lang="en-US" sz="2800" dirty="0" smtClean="0"/>
              <a:t>.</a:t>
            </a:r>
            <a:endParaRPr lang="en-US" dirty="0"/>
          </a:p>
        </p:txBody>
      </p:sp>
      <p:sp>
        <p:nvSpPr>
          <p:cNvPr id="2" name="Slide Number Placeholder 1"/>
          <p:cNvSpPr>
            <a:spLocks noGrp="1"/>
          </p:cNvSpPr>
          <p:nvPr>
            <p:ph type="sldNum" sz="quarter" idx="12"/>
          </p:nvPr>
        </p:nvSpPr>
        <p:spPr/>
        <p:txBody>
          <a:bodyPr/>
          <a:lstStyle/>
          <a:p>
            <a:fld id="{DDEEAC19-E213-4A4C-AEED-4BB1B22A971E}" type="slidenum">
              <a:rPr kumimoji="1" lang="ja-JP" altLang="en-US" smtClean="0"/>
              <a:pPr/>
              <a:t>1</a:t>
            </a:fld>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テキスト ボックス 5"/>
          <p:cNvSpPr txBox="1">
            <a:spLocks noChangeArrowheads="1"/>
          </p:cNvSpPr>
          <p:nvPr/>
        </p:nvSpPr>
        <p:spPr bwMode="auto">
          <a:xfrm>
            <a:off x="257175" y="5286375"/>
            <a:ext cx="4357688" cy="430213"/>
          </a:xfrm>
          <a:prstGeom prst="rect">
            <a:avLst/>
          </a:prstGeom>
          <a:noFill/>
          <a:ln w="38100">
            <a:solidFill>
              <a:schemeClr val="tx2"/>
            </a:solidFill>
            <a:miter lim="800000"/>
            <a:headEnd/>
            <a:tailEnd/>
          </a:ln>
        </p:spPr>
        <p:txBody>
          <a:bodyPr>
            <a:spAutoFit/>
          </a:bodyPr>
          <a:lstStyle/>
          <a:p>
            <a:pPr algn="ctr"/>
            <a:r>
              <a:rPr kumimoji="0" lang="en-US" altLang="ko-KR" sz="2200">
                <a:latin typeface="Arial Unicode MS" pitchFamily="50" charset="-128"/>
                <a:ea typeface="Arial Unicode MS" pitchFamily="50" charset="-128"/>
                <a:cs typeface="Arial Unicode MS" pitchFamily="50" charset="-128"/>
              </a:rPr>
              <a:t>Conventional electroless plating.</a:t>
            </a:r>
            <a:endParaRPr kumimoji="0" lang="ko-KR" altLang="en-US" sz="2200">
              <a:latin typeface="Arial Unicode MS" pitchFamily="50" charset="-128"/>
              <a:ea typeface="Arial Unicode MS" pitchFamily="50" charset="-128"/>
              <a:cs typeface="Arial Unicode MS" pitchFamily="50" charset="-128"/>
            </a:endParaRPr>
          </a:p>
        </p:txBody>
      </p:sp>
      <p:sp>
        <p:nvSpPr>
          <p:cNvPr id="50179" name="テキスト ボックス 3"/>
          <p:cNvSpPr txBox="1">
            <a:spLocks noChangeArrowheads="1"/>
          </p:cNvSpPr>
          <p:nvPr/>
        </p:nvSpPr>
        <p:spPr bwMode="auto">
          <a:xfrm>
            <a:off x="4924425" y="5276850"/>
            <a:ext cx="4143375" cy="430887"/>
          </a:xfrm>
          <a:prstGeom prst="rect">
            <a:avLst/>
          </a:prstGeom>
          <a:noFill/>
          <a:ln w="38100">
            <a:solidFill>
              <a:schemeClr val="tx2"/>
            </a:solidFill>
            <a:miter lim="800000"/>
            <a:headEnd/>
            <a:tailEnd/>
          </a:ln>
        </p:spPr>
        <p:txBody>
          <a:bodyPr>
            <a:spAutoFit/>
          </a:bodyPr>
          <a:lstStyle/>
          <a:p>
            <a:pPr algn="ctr"/>
            <a:r>
              <a:rPr kumimoji="0" lang="en-US" altLang="ko-KR" sz="2200" dirty="0" smtClean="0">
                <a:latin typeface="Arial Unicode MS" pitchFamily="50" charset="-128"/>
                <a:ea typeface="Arial Unicode MS" pitchFamily="50" charset="-128"/>
                <a:cs typeface="Arial Unicode MS" pitchFamily="50" charset="-128"/>
              </a:rPr>
              <a:t>ELP-SCE</a:t>
            </a:r>
            <a:endParaRPr kumimoji="0" lang="ko-KR" altLang="en-US" sz="2200" dirty="0">
              <a:latin typeface="Arial Unicode MS" pitchFamily="50" charset="-128"/>
              <a:ea typeface="Arial Unicode MS" pitchFamily="50" charset="-128"/>
              <a:cs typeface="Arial Unicode MS" pitchFamily="50" charset="-128"/>
            </a:endParaRPr>
          </a:p>
        </p:txBody>
      </p:sp>
      <p:grpSp>
        <p:nvGrpSpPr>
          <p:cNvPr id="2" name="그룹 57"/>
          <p:cNvGrpSpPr>
            <a:grpSpLocks/>
          </p:cNvGrpSpPr>
          <p:nvPr/>
        </p:nvGrpSpPr>
        <p:grpSpPr bwMode="auto">
          <a:xfrm>
            <a:off x="285750" y="6072188"/>
            <a:ext cx="8569325" cy="571500"/>
            <a:chOff x="228600" y="5758558"/>
            <a:chExt cx="8569325" cy="1000132"/>
          </a:xfrm>
        </p:grpSpPr>
        <p:sp>
          <p:nvSpPr>
            <p:cNvPr id="50246" name="AutoShape 43"/>
            <p:cNvSpPr>
              <a:spLocks noChangeArrowheads="1"/>
            </p:cNvSpPr>
            <p:nvPr/>
          </p:nvSpPr>
          <p:spPr bwMode="auto">
            <a:xfrm>
              <a:off x="228600" y="5758558"/>
              <a:ext cx="8569325" cy="1000132"/>
            </a:xfrm>
            <a:prstGeom prst="roundRect">
              <a:avLst>
                <a:gd name="adj" fmla="val 16667"/>
              </a:avLst>
            </a:prstGeom>
            <a:solidFill>
              <a:srgbClr val="0000FF"/>
            </a:solidFill>
            <a:ln w="38100" algn="ctr">
              <a:solidFill>
                <a:srgbClr val="0000FF"/>
              </a:solidFill>
              <a:round/>
              <a:headEnd/>
              <a:tailEnd/>
            </a:ln>
          </p:spPr>
          <p:txBody>
            <a:bodyPr wrap="none" anchor="ctr"/>
            <a:lstStyle/>
            <a:p>
              <a:endParaRPr kumimoji="0" lang="ko-KR" altLang="en-US">
                <a:latin typeface="Arial" pitchFamily="34" charset="0"/>
                <a:ea typeface="Arial Unicode MS" pitchFamily="50" charset="-128"/>
                <a:cs typeface="Arial Unicode MS" pitchFamily="50" charset="-128"/>
              </a:endParaRPr>
            </a:p>
          </p:txBody>
        </p:sp>
        <p:sp>
          <p:nvSpPr>
            <p:cNvPr id="50247" name="テキスト ボックス 26"/>
            <p:cNvSpPr txBox="1">
              <a:spLocks noChangeArrowheads="1"/>
            </p:cNvSpPr>
            <p:nvPr/>
          </p:nvSpPr>
          <p:spPr bwMode="auto">
            <a:xfrm>
              <a:off x="445374" y="5829997"/>
              <a:ext cx="8252085" cy="807914"/>
            </a:xfrm>
            <a:prstGeom prst="rect">
              <a:avLst/>
            </a:prstGeom>
            <a:noFill/>
            <a:ln w="9525">
              <a:noFill/>
              <a:miter lim="800000"/>
              <a:headEnd/>
              <a:tailEnd/>
            </a:ln>
          </p:spPr>
          <p:txBody>
            <a:bodyPr>
              <a:spAutoFit/>
            </a:bodyPr>
            <a:lstStyle/>
            <a:p>
              <a:pPr algn="ctr"/>
              <a:r>
                <a:rPr kumimoji="0" lang="en-US" altLang="ko-KR" sz="2400" b="1">
                  <a:solidFill>
                    <a:schemeClr val="bg1"/>
                  </a:solidFill>
                  <a:latin typeface="Arial" pitchFamily="34" charset="0"/>
                  <a:ea typeface="Arial Unicode MS" pitchFamily="50" charset="-128"/>
                  <a:cs typeface="Arial Unicode MS" pitchFamily="50" charset="-128"/>
                </a:rPr>
                <a:t>Penetrated Ni ions inside of polyimide (200nm depth)  </a:t>
              </a:r>
              <a:endParaRPr kumimoji="0" lang="ko-KR" altLang="en-US" sz="2400" b="1">
                <a:solidFill>
                  <a:schemeClr val="bg1"/>
                </a:solidFill>
                <a:latin typeface="Arial" pitchFamily="34" charset="0"/>
                <a:ea typeface="Arial Unicode MS" pitchFamily="50" charset="-128"/>
                <a:cs typeface="Arial Unicode MS" pitchFamily="50" charset="-128"/>
              </a:endParaRPr>
            </a:p>
          </p:txBody>
        </p:sp>
      </p:grpSp>
      <p:grpSp>
        <p:nvGrpSpPr>
          <p:cNvPr id="3" name="그룹 70"/>
          <p:cNvGrpSpPr>
            <a:grpSpLocks/>
          </p:cNvGrpSpPr>
          <p:nvPr/>
        </p:nvGrpSpPr>
        <p:grpSpPr bwMode="auto">
          <a:xfrm>
            <a:off x="214313" y="1114425"/>
            <a:ext cx="8715375" cy="4070350"/>
            <a:chOff x="214313" y="1343025"/>
            <a:chExt cx="8715375" cy="4070350"/>
          </a:xfrm>
        </p:grpSpPr>
        <p:cxnSp>
          <p:nvCxnSpPr>
            <p:cNvPr id="9" name="直線矢印コネクタ 67"/>
            <p:cNvCxnSpPr/>
            <p:nvPr/>
          </p:nvCxnSpPr>
          <p:spPr bwMode="auto">
            <a:xfrm rot="10800000">
              <a:off x="6154738" y="2411413"/>
              <a:ext cx="1285875"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0203" name="テキスト ボックス 36"/>
            <p:cNvSpPr txBox="1">
              <a:spLocks noChangeArrowheads="1"/>
            </p:cNvSpPr>
            <p:nvPr/>
          </p:nvSpPr>
          <p:spPr bwMode="auto">
            <a:xfrm>
              <a:off x="7381875" y="2197100"/>
              <a:ext cx="500063" cy="369888"/>
            </a:xfrm>
            <a:prstGeom prst="rect">
              <a:avLst/>
            </a:prstGeom>
            <a:noFill/>
            <a:ln w="9525">
              <a:noFill/>
              <a:miter lim="800000"/>
              <a:headEnd/>
              <a:tailEnd/>
            </a:ln>
          </p:spPr>
          <p:txBody>
            <a:bodyPr>
              <a:spAutoFit/>
            </a:bodyPr>
            <a:lstStyle/>
            <a:p>
              <a:r>
                <a:rPr kumimoji="0" lang="en-US" altLang="ko-KR">
                  <a:latin typeface="Arial" pitchFamily="34" charset="0"/>
                  <a:ea typeface="Arial Unicode MS" pitchFamily="50" charset="-128"/>
                  <a:cs typeface="Arial Unicode MS" pitchFamily="50" charset="-128"/>
                </a:rPr>
                <a:t>Ni</a:t>
              </a:r>
              <a:endParaRPr kumimoji="0" lang="ko-KR" altLang="en-US">
                <a:latin typeface="Arial" pitchFamily="34" charset="0"/>
                <a:ea typeface="Arial Unicode MS" pitchFamily="50" charset="-128"/>
                <a:cs typeface="Arial Unicode MS" pitchFamily="50" charset="-128"/>
              </a:endParaRPr>
            </a:p>
          </p:txBody>
        </p:sp>
        <p:sp>
          <p:nvSpPr>
            <p:cNvPr id="50204" name="テキスト ボックス 31"/>
            <p:cNvSpPr txBox="1">
              <a:spLocks noChangeArrowheads="1"/>
            </p:cNvSpPr>
            <p:nvPr/>
          </p:nvSpPr>
          <p:spPr bwMode="auto">
            <a:xfrm>
              <a:off x="5143500" y="3740150"/>
              <a:ext cx="500063" cy="369888"/>
            </a:xfrm>
            <a:prstGeom prst="rect">
              <a:avLst/>
            </a:prstGeom>
            <a:solidFill>
              <a:schemeClr val="bg1"/>
            </a:solidFill>
            <a:ln w="9525">
              <a:noFill/>
              <a:miter lim="800000"/>
              <a:headEnd/>
              <a:tailEnd/>
            </a:ln>
          </p:spPr>
          <p:txBody>
            <a:bodyPr>
              <a:spAutoFit/>
            </a:bodyPr>
            <a:lstStyle/>
            <a:p>
              <a:r>
                <a:rPr kumimoji="0" lang="en-US" altLang="ko-KR">
                  <a:latin typeface="Times New Roman" pitchFamily="18" charset="0"/>
                  <a:ea typeface="Arial Unicode MS" pitchFamily="50" charset="-128"/>
                  <a:cs typeface="Times New Roman" pitchFamily="18" charset="0"/>
                </a:rPr>
                <a:t>um</a:t>
              </a:r>
              <a:endParaRPr kumimoji="0" lang="ko-KR" altLang="en-US">
                <a:latin typeface="Times New Roman" pitchFamily="18" charset="0"/>
                <a:ea typeface="Arial Unicode MS" pitchFamily="50" charset="-128"/>
                <a:cs typeface="Times New Roman" pitchFamily="18" charset="0"/>
              </a:endParaRPr>
            </a:p>
          </p:txBody>
        </p:sp>
        <p:sp>
          <p:nvSpPr>
            <p:cNvPr id="50205" name="テキスト ボックス 30"/>
            <p:cNvSpPr txBox="1">
              <a:spLocks noChangeArrowheads="1"/>
            </p:cNvSpPr>
            <p:nvPr/>
          </p:nvSpPr>
          <p:spPr bwMode="auto">
            <a:xfrm>
              <a:off x="8415338" y="4910138"/>
              <a:ext cx="500062" cy="369887"/>
            </a:xfrm>
            <a:prstGeom prst="rect">
              <a:avLst/>
            </a:prstGeom>
            <a:solidFill>
              <a:schemeClr val="bg1"/>
            </a:solidFill>
            <a:ln w="9525">
              <a:noFill/>
              <a:miter lim="800000"/>
              <a:headEnd/>
              <a:tailEnd/>
            </a:ln>
          </p:spPr>
          <p:txBody>
            <a:bodyPr>
              <a:spAutoFit/>
            </a:bodyPr>
            <a:lstStyle/>
            <a:p>
              <a:r>
                <a:rPr kumimoji="0" lang="en-US" altLang="ko-KR">
                  <a:latin typeface="Times New Roman" pitchFamily="18" charset="0"/>
                  <a:ea typeface="Arial Unicode MS" pitchFamily="50" charset="-128"/>
                  <a:cs typeface="Times New Roman" pitchFamily="18" charset="0"/>
                </a:rPr>
                <a:t>um</a:t>
              </a:r>
              <a:endParaRPr kumimoji="0" lang="ko-KR" altLang="en-US">
                <a:latin typeface="Times New Roman" pitchFamily="18" charset="0"/>
                <a:ea typeface="Arial Unicode MS" pitchFamily="50" charset="-128"/>
                <a:cs typeface="Times New Roman" pitchFamily="18" charset="0"/>
              </a:endParaRPr>
            </a:p>
          </p:txBody>
        </p:sp>
        <p:pic>
          <p:nvPicPr>
            <p:cNvPr id="50206" name="図 71" descr="conventional electroless plating .jpg"/>
            <p:cNvPicPr>
              <a:picLocks noChangeAspect="1"/>
            </p:cNvPicPr>
            <p:nvPr/>
          </p:nvPicPr>
          <p:blipFill>
            <a:blip r:embed="rId4" cstate="print"/>
            <a:srcRect/>
            <a:stretch>
              <a:fillRect/>
            </a:stretch>
          </p:blipFill>
          <p:spPr bwMode="auto">
            <a:xfrm>
              <a:off x="571500" y="1387475"/>
              <a:ext cx="3643313" cy="3852863"/>
            </a:xfrm>
            <a:prstGeom prst="rect">
              <a:avLst/>
            </a:prstGeom>
            <a:noFill/>
            <a:ln w="9525">
              <a:noFill/>
              <a:miter lim="800000"/>
              <a:headEnd/>
              <a:tailEnd/>
            </a:ln>
          </p:spPr>
        </p:pic>
        <p:sp>
          <p:nvSpPr>
            <p:cNvPr id="50207" name="テキスト ボックス 31"/>
            <p:cNvSpPr txBox="1">
              <a:spLocks noChangeArrowheads="1"/>
            </p:cNvSpPr>
            <p:nvPr/>
          </p:nvSpPr>
          <p:spPr bwMode="auto">
            <a:xfrm>
              <a:off x="4116388" y="4956175"/>
              <a:ext cx="498475" cy="368300"/>
            </a:xfrm>
            <a:prstGeom prst="rect">
              <a:avLst/>
            </a:prstGeom>
            <a:solidFill>
              <a:schemeClr val="bg1"/>
            </a:solidFill>
            <a:ln w="9525">
              <a:noFill/>
              <a:miter lim="800000"/>
              <a:headEnd/>
              <a:tailEnd/>
            </a:ln>
          </p:spPr>
          <p:txBody>
            <a:bodyPr>
              <a:spAutoFit/>
            </a:bodyPr>
            <a:lstStyle/>
            <a:p>
              <a:r>
                <a:rPr kumimoji="0" lang="en-US" altLang="ko-KR">
                  <a:latin typeface="Symbol" pitchFamily="18" charset="2"/>
                  <a:ea typeface="Arial Unicode MS" pitchFamily="50" charset="-128"/>
                  <a:cs typeface="Times New Roman" pitchFamily="18" charset="0"/>
                </a:rPr>
                <a:t>m</a:t>
              </a:r>
              <a:r>
                <a:rPr kumimoji="0" lang="en-US" altLang="ko-KR">
                  <a:latin typeface="Times New Roman" pitchFamily="18" charset="0"/>
                  <a:ea typeface="Arial Unicode MS" pitchFamily="50" charset="-128"/>
                  <a:cs typeface="Times New Roman" pitchFamily="18" charset="0"/>
                </a:rPr>
                <a:t>m</a:t>
              </a:r>
              <a:endParaRPr kumimoji="0" lang="ko-KR" altLang="en-US">
                <a:latin typeface="Times New Roman" pitchFamily="18" charset="0"/>
                <a:ea typeface="Arial Unicode MS" pitchFamily="50" charset="-128"/>
                <a:cs typeface="Times New Roman" pitchFamily="18" charset="0"/>
              </a:endParaRPr>
            </a:p>
          </p:txBody>
        </p:sp>
        <p:sp>
          <p:nvSpPr>
            <p:cNvPr id="50208" name="テキスト ボックス 38"/>
            <p:cNvSpPr txBox="1">
              <a:spLocks noChangeArrowheads="1"/>
            </p:cNvSpPr>
            <p:nvPr/>
          </p:nvSpPr>
          <p:spPr bwMode="auto">
            <a:xfrm>
              <a:off x="714375" y="2586038"/>
              <a:ext cx="720725" cy="461962"/>
            </a:xfrm>
            <a:prstGeom prst="rect">
              <a:avLst/>
            </a:prstGeom>
            <a:noFill/>
            <a:ln w="9525">
              <a:noFill/>
              <a:miter lim="800000"/>
              <a:headEnd/>
              <a:tailEnd/>
            </a:ln>
          </p:spPr>
          <p:txBody>
            <a:bodyPr>
              <a:spAutoFit/>
            </a:bodyPr>
            <a:lstStyle/>
            <a:p>
              <a:r>
                <a:rPr kumimoji="0" lang="en-US" altLang="ko-KR" sz="2400" b="1">
                  <a:solidFill>
                    <a:srgbClr val="008000"/>
                  </a:solidFill>
                  <a:latin typeface="Arial" pitchFamily="34" charset="0"/>
                  <a:ea typeface="Arial Unicode MS" pitchFamily="50" charset="-128"/>
                  <a:cs typeface="Arial Unicode MS" pitchFamily="50" charset="-128"/>
                </a:rPr>
                <a:t>Ni</a:t>
              </a:r>
              <a:endParaRPr kumimoji="0" lang="ko-KR" altLang="en-US" sz="2400" b="1">
                <a:solidFill>
                  <a:srgbClr val="008000"/>
                </a:solidFill>
                <a:latin typeface="Arial" pitchFamily="34" charset="0"/>
                <a:ea typeface="Arial Unicode MS" pitchFamily="50" charset="-128"/>
                <a:cs typeface="Arial Unicode MS" pitchFamily="50" charset="-128"/>
              </a:endParaRPr>
            </a:p>
          </p:txBody>
        </p:sp>
        <p:pic>
          <p:nvPicPr>
            <p:cNvPr id="50209" name="図 21" descr="EXD cutting surface2.jpg"/>
            <p:cNvPicPr>
              <a:picLocks noChangeAspect="1"/>
            </p:cNvPicPr>
            <p:nvPr/>
          </p:nvPicPr>
          <p:blipFill>
            <a:blip r:embed="rId5" cstate="print"/>
            <a:srcRect l="42107" t="10535" r="7813" b="6252"/>
            <a:stretch>
              <a:fillRect/>
            </a:stretch>
          </p:blipFill>
          <p:spPr bwMode="auto">
            <a:xfrm>
              <a:off x="4786313" y="1343025"/>
              <a:ext cx="4141787" cy="3929063"/>
            </a:xfrm>
            <a:prstGeom prst="rect">
              <a:avLst/>
            </a:prstGeom>
            <a:noFill/>
            <a:ln w="9525">
              <a:noFill/>
              <a:miter lim="800000"/>
              <a:headEnd/>
              <a:tailEnd/>
            </a:ln>
          </p:spPr>
        </p:pic>
        <p:cxnSp>
          <p:nvCxnSpPr>
            <p:cNvPr id="19" name="直線矢印コネクタ 80"/>
            <p:cNvCxnSpPr/>
            <p:nvPr/>
          </p:nvCxnSpPr>
          <p:spPr bwMode="auto">
            <a:xfrm rot="10800000" flipV="1">
              <a:off x="6215063" y="2747963"/>
              <a:ext cx="357187"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211" name="テキスト ボックス 81"/>
            <p:cNvSpPr txBox="1">
              <a:spLocks noChangeArrowheads="1"/>
            </p:cNvSpPr>
            <p:nvPr/>
          </p:nvSpPr>
          <p:spPr bwMode="auto">
            <a:xfrm rot="-5400000">
              <a:off x="-566737" y="2319338"/>
              <a:ext cx="1931987" cy="369887"/>
            </a:xfrm>
            <a:prstGeom prst="rect">
              <a:avLst/>
            </a:prstGeom>
            <a:noFill/>
            <a:ln w="9525">
              <a:noFill/>
              <a:miter lim="800000"/>
              <a:headEnd/>
              <a:tailEnd/>
            </a:ln>
          </p:spPr>
          <p:txBody>
            <a:bodyPr>
              <a:spAutoFit/>
            </a:bodyPr>
            <a:lstStyle/>
            <a:p>
              <a:r>
                <a:rPr kumimoji="0" lang="en-US" altLang="ja-JP" b="1">
                  <a:latin typeface="Arial Unicode MS" pitchFamily="50" charset="-128"/>
                  <a:ea typeface="Arial Unicode MS" pitchFamily="50" charset="-128"/>
                  <a:cs typeface="Arial Unicode MS" pitchFamily="50" charset="-128"/>
                </a:rPr>
                <a:t>Atomic Intensity</a:t>
              </a:r>
              <a:endParaRPr kumimoji="0" lang="ja-JP" altLang="en-US" b="1">
                <a:latin typeface="Arial Unicode MS" pitchFamily="50" charset="-128"/>
                <a:ea typeface="Arial Unicode MS" pitchFamily="50" charset="-128"/>
                <a:cs typeface="Arial Unicode MS" pitchFamily="50" charset="-128"/>
              </a:endParaRPr>
            </a:p>
          </p:txBody>
        </p:sp>
        <p:sp>
          <p:nvSpPr>
            <p:cNvPr id="50212" name="テキスト ボックス 82"/>
            <p:cNvSpPr txBox="1">
              <a:spLocks noChangeArrowheads="1"/>
            </p:cNvSpPr>
            <p:nvPr/>
          </p:nvSpPr>
          <p:spPr bwMode="auto">
            <a:xfrm rot="-5400000">
              <a:off x="3617913" y="2292350"/>
              <a:ext cx="1931988" cy="369887"/>
            </a:xfrm>
            <a:prstGeom prst="rect">
              <a:avLst/>
            </a:prstGeom>
            <a:noFill/>
            <a:ln w="9525">
              <a:noFill/>
              <a:miter lim="800000"/>
              <a:headEnd/>
              <a:tailEnd/>
            </a:ln>
          </p:spPr>
          <p:txBody>
            <a:bodyPr>
              <a:spAutoFit/>
            </a:bodyPr>
            <a:lstStyle/>
            <a:p>
              <a:r>
                <a:rPr kumimoji="0" lang="en-US" altLang="ja-JP" b="1">
                  <a:latin typeface="Arial Unicode MS" pitchFamily="50" charset="-128"/>
                  <a:ea typeface="Arial Unicode MS" pitchFamily="50" charset="-128"/>
                  <a:cs typeface="Arial Unicode MS" pitchFamily="50" charset="-128"/>
                </a:rPr>
                <a:t>Atomic Intensity</a:t>
              </a:r>
              <a:endParaRPr kumimoji="0" lang="ja-JP" altLang="en-US" b="1">
                <a:latin typeface="Arial Unicode MS" pitchFamily="50" charset="-128"/>
                <a:ea typeface="Arial Unicode MS" pitchFamily="50" charset="-128"/>
                <a:cs typeface="Arial Unicode MS" pitchFamily="50" charset="-128"/>
              </a:endParaRPr>
            </a:p>
          </p:txBody>
        </p:sp>
        <p:sp>
          <p:nvSpPr>
            <p:cNvPr id="50213" name="テキスト ボックス 38"/>
            <p:cNvSpPr txBox="1">
              <a:spLocks noChangeArrowheads="1"/>
            </p:cNvSpPr>
            <p:nvPr/>
          </p:nvSpPr>
          <p:spPr bwMode="auto">
            <a:xfrm>
              <a:off x="1306513" y="4181475"/>
              <a:ext cx="714375" cy="461963"/>
            </a:xfrm>
            <a:prstGeom prst="rect">
              <a:avLst/>
            </a:prstGeom>
            <a:noFill/>
            <a:ln w="9525">
              <a:noFill/>
              <a:miter lim="800000"/>
              <a:headEnd/>
              <a:tailEnd/>
            </a:ln>
          </p:spPr>
          <p:txBody>
            <a:bodyPr>
              <a:spAutoFit/>
            </a:bodyPr>
            <a:lstStyle/>
            <a:p>
              <a:r>
                <a:rPr kumimoji="0" lang="en-US" altLang="ko-KR" sz="2400" b="1">
                  <a:solidFill>
                    <a:srgbClr val="FF6600"/>
                  </a:solidFill>
                  <a:latin typeface="Arial" pitchFamily="34" charset="0"/>
                  <a:ea typeface="Arial Unicode MS" pitchFamily="50" charset="-128"/>
                  <a:cs typeface="Arial Unicode MS" pitchFamily="50" charset="-128"/>
                </a:rPr>
                <a:t>Pd</a:t>
              </a:r>
              <a:endParaRPr kumimoji="0" lang="ko-KR" altLang="en-US" sz="2400" b="1">
                <a:solidFill>
                  <a:srgbClr val="FF6600"/>
                </a:solidFill>
                <a:latin typeface="Arial" pitchFamily="34" charset="0"/>
                <a:ea typeface="Arial Unicode MS" pitchFamily="50" charset="-128"/>
                <a:cs typeface="Arial Unicode MS" pitchFamily="50" charset="-128"/>
              </a:endParaRPr>
            </a:p>
          </p:txBody>
        </p:sp>
        <p:sp>
          <p:nvSpPr>
            <p:cNvPr id="50214" name="テキスト ボックス 38"/>
            <p:cNvSpPr txBox="1">
              <a:spLocks noChangeArrowheads="1"/>
            </p:cNvSpPr>
            <p:nvPr/>
          </p:nvSpPr>
          <p:spPr bwMode="auto">
            <a:xfrm>
              <a:off x="6572250" y="2533650"/>
              <a:ext cx="622300" cy="461963"/>
            </a:xfrm>
            <a:prstGeom prst="rect">
              <a:avLst/>
            </a:prstGeom>
            <a:noFill/>
            <a:ln w="9525">
              <a:noFill/>
              <a:miter lim="800000"/>
              <a:headEnd/>
              <a:tailEnd/>
            </a:ln>
          </p:spPr>
          <p:txBody>
            <a:bodyPr>
              <a:spAutoFit/>
            </a:bodyPr>
            <a:lstStyle/>
            <a:p>
              <a:r>
                <a:rPr kumimoji="0" lang="en-US" altLang="ko-KR" sz="2400" b="1">
                  <a:solidFill>
                    <a:srgbClr val="008000"/>
                  </a:solidFill>
                  <a:latin typeface="Arial" pitchFamily="34" charset="0"/>
                  <a:ea typeface="Arial Unicode MS" pitchFamily="50" charset="-128"/>
                  <a:cs typeface="Arial Unicode MS" pitchFamily="50" charset="-128"/>
                </a:rPr>
                <a:t>Ni</a:t>
              </a:r>
              <a:endParaRPr kumimoji="0" lang="ko-KR" altLang="en-US" sz="2400" b="1">
                <a:solidFill>
                  <a:srgbClr val="008000"/>
                </a:solidFill>
                <a:latin typeface="Arial" pitchFamily="34" charset="0"/>
                <a:ea typeface="Arial Unicode MS" pitchFamily="50" charset="-128"/>
                <a:cs typeface="Arial Unicode MS" pitchFamily="50" charset="-128"/>
              </a:endParaRPr>
            </a:p>
          </p:txBody>
        </p:sp>
        <p:sp>
          <p:nvSpPr>
            <p:cNvPr id="26" name="テキスト ボックス 38"/>
            <p:cNvSpPr txBox="1">
              <a:spLocks noChangeArrowheads="1"/>
            </p:cNvSpPr>
            <p:nvPr/>
          </p:nvSpPr>
          <p:spPr bwMode="auto">
            <a:xfrm>
              <a:off x="8429625" y="2871788"/>
              <a:ext cx="500063" cy="461962"/>
            </a:xfrm>
            <a:prstGeom prst="rect">
              <a:avLst/>
            </a:prstGeom>
            <a:noFill/>
            <a:ln w="9525">
              <a:noFill/>
              <a:miter lim="800000"/>
              <a:headEnd/>
              <a:tailEnd/>
            </a:ln>
          </p:spPr>
          <p:txBody>
            <a:bodyPr>
              <a:spAutoFit/>
            </a:bodyPr>
            <a:lstStyle/>
            <a:p>
              <a:pPr fontAlgn="auto">
                <a:spcBef>
                  <a:spcPts val="0"/>
                </a:spcBef>
                <a:spcAft>
                  <a:spcPts val="0"/>
                </a:spcAft>
                <a:defRPr/>
              </a:pPr>
              <a:r>
                <a:rPr kumimoji="0" lang="en-US" altLang="ko-KR" sz="2400" b="1" dirty="0">
                  <a:solidFill>
                    <a:schemeClr val="tx2">
                      <a:lumMod val="75000"/>
                      <a:lumOff val="25000"/>
                    </a:schemeClr>
                  </a:solidFill>
                  <a:latin typeface="+mn-lt"/>
                  <a:ea typeface="+mn-ea"/>
                </a:rPr>
                <a:t>C</a:t>
              </a:r>
              <a:endParaRPr kumimoji="0" lang="ko-KR" altLang="en-US" sz="2400" b="1" dirty="0">
                <a:solidFill>
                  <a:schemeClr val="tx2">
                    <a:lumMod val="75000"/>
                    <a:lumOff val="25000"/>
                  </a:schemeClr>
                </a:solidFill>
                <a:latin typeface="+mn-lt"/>
                <a:ea typeface="+mn-ea"/>
              </a:endParaRPr>
            </a:p>
          </p:txBody>
        </p:sp>
        <p:sp>
          <p:nvSpPr>
            <p:cNvPr id="50216" name="テキスト ボックス 31"/>
            <p:cNvSpPr txBox="1">
              <a:spLocks noChangeArrowheads="1"/>
            </p:cNvSpPr>
            <p:nvPr/>
          </p:nvSpPr>
          <p:spPr bwMode="auto">
            <a:xfrm>
              <a:off x="8397875" y="5027613"/>
              <a:ext cx="500063" cy="369887"/>
            </a:xfrm>
            <a:prstGeom prst="rect">
              <a:avLst/>
            </a:prstGeom>
            <a:solidFill>
              <a:schemeClr val="bg1"/>
            </a:solidFill>
            <a:ln w="9525">
              <a:noFill/>
              <a:miter lim="800000"/>
              <a:headEnd/>
              <a:tailEnd/>
            </a:ln>
          </p:spPr>
          <p:txBody>
            <a:bodyPr>
              <a:spAutoFit/>
            </a:bodyPr>
            <a:lstStyle/>
            <a:p>
              <a:r>
                <a:rPr kumimoji="0" lang="en-US" altLang="ko-KR">
                  <a:latin typeface="Symbol" pitchFamily="18" charset="2"/>
                  <a:ea typeface="Arial Unicode MS" pitchFamily="50" charset="-128"/>
                  <a:cs typeface="Times New Roman" pitchFamily="18" charset="0"/>
                </a:rPr>
                <a:t>m</a:t>
              </a:r>
              <a:r>
                <a:rPr kumimoji="0" lang="en-US" altLang="ko-KR">
                  <a:latin typeface="Times New Roman" pitchFamily="18" charset="0"/>
                  <a:ea typeface="Arial Unicode MS" pitchFamily="50" charset="-128"/>
                  <a:cs typeface="Times New Roman" pitchFamily="18" charset="0"/>
                </a:rPr>
                <a:t>m</a:t>
              </a:r>
              <a:endParaRPr kumimoji="0" lang="ko-KR" altLang="en-US">
                <a:latin typeface="Times New Roman" pitchFamily="18" charset="0"/>
                <a:ea typeface="Arial Unicode MS" pitchFamily="50" charset="-128"/>
                <a:cs typeface="Times New Roman" pitchFamily="18" charset="0"/>
              </a:endParaRPr>
            </a:p>
          </p:txBody>
        </p:sp>
        <p:sp>
          <p:nvSpPr>
            <p:cNvPr id="50217" name="テキスト ボックス 31"/>
            <p:cNvSpPr txBox="1">
              <a:spLocks noChangeArrowheads="1"/>
            </p:cNvSpPr>
            <p:nvPr/>
          </p:nvSpPr>
          <p:spPr bwMode="auto">
            <a:xfrm>
              <a:off x="2143125" y="4968875"/>
              <a:ext cx="500063" cy="369888"/>
            </a:xfrm>
            <a:prstGeom prst="rect">
              <a:avLst/>
            </a:prstGeom>
            <a:solidFill>
              <a:schemeClr val="bg1"/>
            </a:solidFill>
            <a:ln w="9525">
              <a:noFill/>
              <a:miter lim="800000"/>
              <a:headEnd/>
              <a:tailEnd/>
            </a:ln>
          </p:spPr>
          <p:txBody>
            <a:bodyPr>
              <a:spAutoFit/>
            </a:bodyPr>
            <a:lstStyle/>
            <a:p>
              <a:r>
                <a:rPr kumimoji="0" lang="en-US" altLang="ko-KR">
                  <a:latin typeface="Symbol" pitchFamily="18" charset="2"/>
                  <a:ea typeface="Arial Unicode MS" pitchFamily="50" charset="-128"/>
                  <a:cs typeface="Times New Roman" pitchFamily="18" charset="0"/>
                </a:rPr>
                <a:t>0.5</a:t>
              </a:r>
              <a:endParaRPr kumimoji="0" lang="ko-KR" altLang="en-US">
                <a:latin typeface="Times New Roman" pitchFamily="18" charset="0"/>
                <a:ea typeface="Arial Unicode MS" pitchFamily="50" charset="-128"/>
                <a:cs typeface="Times New Roman" pitchFamily="18" charset="0"/>
              </a:endParaRPr>
            </a:p>
          </p:txBody>
        </p:sp>
        <p:sp>
          <p:nvSpPr>
            <p:cNvPr id="50218" name="テキスト ボックス 31"/>
            <p:cNvSpPr txBox="1">
              <a:spLocks noChangeArrowheads="1"/>
            </p:cNvSpPr>
            <p:nvPr/>
          </p:nvSpPr>
          <p:spPr bwMode="auto">
            <a:xfrm>
              <a:off x="6111875" y="5014913"/>
              <a:ext cx="500063" cy="369887"/>
            </a:xfrm>
            <a:prstGeom prst="rect">
              <a:avLst/>
            </a:prstGeom>
            <a:solidFill>
              <a:schemeClr val="bg1"/>
            </a:solidFill>
            <a:ln w="9525">
              <a:noFill/>
              <a:miter lim="800000"/>
              <a:headEnd/>
              <a:tailEnd/>
            </a:ln>
          </p:spPr>
          <p:txBody>
            <a:bodyPr>
              <a:spAutoFit/>
            </a:bodyPr>
            <a:lstStyle/>
            <a:p>
              <a:r>
                <a:rPr kumimoji="0" lang="en-US" altLang="ko-KR">
                  <a:latin typeface="Symbol" pitchFamily="18" charset="2"/>
                  <a:ea typeface="Arial Unicode MS" pitchFamily="50" charset="-128"/>
                  <a:cs typeface="Times New Roman" pitchFamily="18" charset="0"/>
                </a:rPr>
                <a:t>0.5</a:t>
              </a:r>
              <a:endParaRPr kumimoji="0" lang="ko-KR" altLang="en-US">
                <a:latin typeface="Times New Roman" pitchFamily="18" charset="0"/>
                <a:ea typeface="Arial Unicode MS" pitchFamily="50" charset="-128"/>
                <a:cs typeface="Times New Roman" pitchFamily="18" charset="0"/>
              </a:endParaRPr>
            </a:p>
          </p:txBody>
        </p:sp>
        <p:sp>
          <p:nvSpPr>
            <p:cNvPr id="50219" name="テキスト ボックス 31"/>
            <p:cNvSpPr txBox="1">
              <a:spLocks noChangeArrowheads="1"/>
            </p:cNvSpPr>
            <p:nvPr/>
          </p:nvSpPr>
          <p:spPr bwMode="auto">
            <a:xfrm>
              <a:off x="708025" y="4986338"/>
              <a:ext cx="500063" cy="369887"/>
            </a:xfrm>
            <a:prstGeom prst="rect">
              <a:avLst/>
            </a:prstGeom>
            <a:solidFill>
              <a:schemeClr val="bg1"/>
            </a:solidFill>
            <a:ln w="9525">
              <a:noFill/>
              <a:miter lim="800000"/>
              <a:headEnd/>
              <a:tailEnd/>
            </a:ln>
          </p:spPr>
          <p:txBody>
            <a:bodyPr>
              <a:spAutoFit/>
            </a:bodyPr>
            <a:lstStyle/>
            <a:p>
              <a:r>
                <a:rPr kumimoji="0" lang="en-US" altLang="ko-KR">
                  <a:latin typeface="Symbol" pitchFamily="18" charset="2"/>
                  <a:ea typeface="Arial Unicode MS" pitchFamily="50" charset="-128"/>
                  <a:cs typeface="Times New Roman" pitchFamily="18" charset="0"/>
                </a:rPr>
                <a:t>0</a:t>
              </a:r>
              <a:endParaRPr kumimoji="0" lang="ko-KR" altLang="en-US">
                <a:latin typeface="Times New Roman" pitchFamily="18" charset="0"/>
                <a:ea typeface="Arial Unicode MS" pitchFamily="50" charset="-128"/>
                <a:cs typeface="Times New Roman" pitchFamily="18" charset="0"/>
              </a:endParaRPr>
            </a:p>
          </p:txBody>
        </p:sp>
        <p:sp>
          <p:nvSpPr>
            <p:cNvPr id="50220" name="テキスト ボックス 31"/>
            <p:cNvSpPr txBox="1">
              <a:spLocks noChangeArrowheads="1"/>
            </p:cNvSpPr>
            <p:nvPr/>
          </p:nvSpPr>
          <p:spPr bwMode="auto">
            <a:xfrm>
              <a:off x="4870450" y="5027613"/>
              <a:ext cx="500063" cy="369887"/>
            </a:xfrm>
            <a:prstGeom prst="rect">
              <a:avLst/>
            </a:prstGeom>
            <a:solidFill>
              <a:schemeClr val="bg1"/>
            </a:solidFill>
            <a:ln w="9525">
              <a:noFill/>
              <a:miter lim="800000"/>
              <a:headEnd/>
              <a:tailEnd/>
            </a:ln>
          </p:spPr>
          <p:txBody>
            <a:bodyPr>
              <a:spAutoFit/>
            </a:bodyPr>
            <a:lstStyle/>
            <a:p>
              <a:r>
                <a:rPr kumimoji="0" lang="en-US" altLang="ko-KR">
                  <a:latin typeface="Symbol" pitchFamily="18" charset="2"/>
                  <a:ea typeface="Arial Unicode MS" pitchFamily="50" charset="-128"/>
                  <a:cs typeface="Times New Roman" pitchFamily="18" charset="0"/>
                </a:rPr>
                <a:t>0</a:t>
              </a:r>
              <a:endParaRPr kumimoji="0" lang="ko-KR" altLang="en-US">
                <a:latin typeface="Times New Roman" pitchFamily="18" charset="0"/>
                <a:ea typeface="Arial Unicode MS" pitchFamily="50" charset="-128"/>
                <a:cs typeface="Times New Roman" pitchFamily="18" charset="0"/>
              </a:endParaRPr>
            </a:p>
          </p:txBody>
        </p:sp>
        <p:sp>
          <p:nvSpPr>
            <p:cNvPr id="50221" name="テキスト ボックス 31"/>
            <p:cNvSpPr txBox="1">
              <a:spLocks noChangeArrowheads="1"/>
            </p:cNvSpPr>
            <p:nvPr/>
          </p:nvSpPr>
          <p:spPr bwMode="auto">
            <a:xfrm>
              <a:off x="7572375" y="5043488"/>
              <a:ext cx="498475" cy="369887"/>
            </a:xfrm>
            <a:prstGeom prst="rect">
              <a:avLst/>
            </a:prstGeom>
            <a:solidFill>
              <a:schemeClr val="bg1"/>
            </a:solidFill>
            <a:ln w="9525">
              <a:noFill/>
              <a:miter lim="800000"/>
              <a:headEnd/>
              <a:tailEnd/>
            </a:ln>
          </p:spPr>
          <p:txBody>
            <a:bodyPr>
              <a:spAutoFit/>
            </a:bodyPr>
            <a:lstStyle/>
            <a:p>
              <a:r>
                <a:rPr kumimoji="0" lang="en-US" altLang="ko-KR">
                  <a:latin typeface="Symbol" pitchFamily="18" charset="2"/>
                  <a:ea typeface="Arial Unicode MS" pitchFamily="50" charset="-128"/>
                  <a:cs typeface="Times New Roman" pitchFamily="18" charset="0"/>
                </a:rPr>
                <a:t>1.0</a:t>
              </a:r>
              <a:endParaRPr kumimoji="0" lang="ko-KR" altLang="en-US">
                <a:latin typeface="Times New Roman" pitchFamily="18" charset="0"/>
                <a:ea typeface="Arial Unicode MS" pitchFamily="50" charset="-128"/>
                <a:cs typeface="Times New Roman" pitchFamily="18" charset="0"/>
              </a:endParaRPr>
            </a:p>
          </p:txBody>
        </p:sp>
        <p:sp>
          <p:nvSpPr>
            <p:cNvPr id="50222" name="テキスト ボックス 31"/>
            <p:cNvSpPr txBox="1">
              <a:spLocks noChangeArrowheads="1"/>
            </p:cNvSpPr>
            <p:nvPr/>
          </p:nvSpPr>
          <p:spPr bwMode="auto">
            <a:xfrm>
              <a:off x="3727450" y="4973638"/>
              <a:ext cx="500063" cy="369887"/>
            </a:xfrm>
            <a:prstGeom prst="rect">
              <a:avLst/>
            </a:prstGeom>
            <a:solidFill>
              <a:schemeClr val="bg1"/>
            </a:solidFill>
            <a:ln w="9525">
              <a:noFill/>
              <a:miter lim="800000"/>
              <a:headEnd/>
              <a:tailEnd/>
            </a:ln>
          </p:spPr>
          <p:txBody>
            <a:bodyPr>
              <a:spAutoFit/>
            </a:bodyPr>
            <a:lstStyle/>
            <a:p>
              <a:r>
                <a:rPr kumimoji="0" lang="en-US" altLang="ko-KR">
                  <a:latin typeface="Symbol" pitchFamily="18" charset="2"/>
                  <a:ea typeface="Arial Unicode MS" pitchFamily="50" charset="-128"/>
                  <a:cs typeface="Times New Roman" pitchFamily="18" charset="0"/>
                </a:rPr>
                <a:t>1.0</a:t>
              </a:r>
              <a:endParaRPr kumimoji="0" lang="ko-KR" altLang="en-US">
                <a:latin typeface="Times New Roman" pitchFamily="18" charset="0"/>
                <a:ea typeface="Arial Unicode MS" pitchFamily="50" charset="-128"/>
                <a:cs typeface="Times New Roman" pitchFamily="18" charset="0"/>
              </a:endParaRPr>
            </a:p>
          </p:txBody>
        </p:sp>
        <p:sp>
          <p:nvSpPr>
            <p:cNvPr id="50223" name="テキスト ボックス 95"/>
            <p:cNvSpPr txBox="1">
              <a:spLocks noChangeArrowheads="1"/>
            </p:cNvSpPr>
            <p:nvPr/>
          </p:nvSpPr>
          <p:spPr bwMode="auto">
            <a:xfrm>
              <a:off x="1428750" y="4986338"/>
              <a:ext cx="785813" cy="369887"/>
            </a:xfrm>
            <a:prstGeom prst="rect">
              <a:avLst/>
            </a:prstGeom>
            <a:solidFill>
              <a:schemeClr val="bg1"/>
            </a:solidFill>
            <a:ln w="9525">
              <a:noFill/>
              <a:miter lim="800000"/>
              <a:headEnd/>
              <a:tailEnd/>
            </a:ln>
          </p:spPr>
          <p:txBody>
            <a:bodyPr>
              <a:spAutoFit/>
            </a:bodyPr>
            <a:lstStyle/>
            <a:p>
              <a:endParaRPr kumimoji="0" lang="ja-JP" altLang="en-US">
                <a:latin typeface="Arial" pitchFamily="34" charset="0"/>
                <a:ea typeface="Arial Unicode MS" pitchFamily="50" charset="-128"/>
                <a:cs typeface="Arial Unicode MS" pitchFamily="50" charset="-128"/>
              </a:endParaRPr>
            </a:p>
          </p:txBody>
        </p:sp>
        <p:sp>
          <p:nvSpPr>
            <p:cNvPr id="50224" name="テキスト ボックス 96"/>
            <p:cNvSpPr txBox="1">
              <a:spLocks noChangeArrowheads="1"/>
            </p:cNvSpPr>
            <p:nvPr/>
          </p:nvSpPr>
          <p:spPr bwMode="auto">
            <a:xfrm>
              <a:off x="2605088" y="5030788"/>
              <a:ext cx="785812" cy="369887"/>
            </a:xfrm>
            <a:prstGeom prst="rect">
              <a:avLst/>
            </a:prstGeom>
            <a:solidFill>
              <a:schemeClr val="bg1"/>
            </a:solidFill>
            <a:ln w="9525">
              <a:noFill/>
              <a:miter lim="800000"/>
              <a:headEnd/>
              <a:tailEnd/>
            </a:ln>
          </p:spPr>
          <p:txBody>
            <a:bodyPr>
              <a:spAutoFit/>
            </a:bodyPr>
            <a:lstStyle/>
            <a:p>
              <a:endParaRPr kumimoji="0" lang="ja-JP" altLang="en-US">
                <a:latin typeface="Arial" pitchFamily="34" charset="0"/>
                <a:ea typeface="Arial Unicode MS" pitchFamily="50" charset="-128"/>
                <a:cs typeface="Arial Unicode MS" pitchFamily="50" charset="-128"/>
              </a:endParaRPr>
            </a:p>
          </p:txBody>
        </p:sp>
        <p:sp>
          <p:nvSpPr>
            <p:cNvPr id="50225" name="テキスト ボックス 97"/>
            <p:cNvSpPr txBox="1">
              <a:spLocks noChangeArrowheads="1"/>
            </p:cNvSpPr>
            <p:nvPr/>
          </p:nvSpPr>
          <p:spPr bwMode="auto">
            <a:xfrm>
              <a:off x="6572250" y="5057775"/>
              <a:ext cx="1000125" cy="246063"/>
            </a:xfrm>
            <a:prstGeom prst="rect">
              <a:avLst/>
            </a:prstGeom>
            <a:solidFill>
              <a:schemeClr val="bg1"/>
            </a:solidFill>
            <a:ln w="9525">
              <a:noFill/>
              <a:miter lim="800000"/>
              <a:headEnd/>
              <a:tailEnd/>
            </a:ln>
          </p:spPr>
          <p:txBody>
            <a:bodyPr>
              <a:spAutoFit/>
            </a:bodyPr>
            <a:lstStyle/>
            <a:p>
              <a:r>
                <a:rPr kumimoji="0" lang="en-US" altLang="ja-JP" sz="1000">
                  <a:latin typeface="Arial" pitchFamily="34" charset="0"/>
                  <a:ea typeface="Arial Unicode MS" pitchFamily="50" charset="-128"/>
                  <a:cs typeface="Arial Unicode MS" pitchFamily="50" charset="-128"/>
                </a:rPr>
                <a:t>1</a:t>
              </a:r>
              <a:endParaRPr kumimoji="0" lang="ja-JP" altLang="en-US" sz="1000">
                <a:latin typeface="Arial" pitchFamily="34" charset="0"/>
                <a:ea typeface="Arial Unicode MS" pitchFamily="50" charset="-128"/>
                <a:cs typeface="Arial Unicode MS" pitchFamily="50" charset="-128"/>
              </a:endParaRPr>
            </a:p>
          </p:txBody>
        </p:sp>
        <p:sp>
          <p:nvSpPr>
            <p:cNvPr id="50226" name="テキスト ボックス 98"/>
            <p:cNvSpPr txBox="1">
              <a:spLocks noChangeArrowheads="1"/>
            </p:cNvSpPr>
            <p:nvPr/>
          </p:nvSpPr>
          <p:spPr bwMode="auto">
            <a:xfrm>
              <a:off x="5143500" y="5043488"/>
              <a:ext cx="1000125" cy="369887"/>
            </a:xfrm>
            <a:prstGeom prst="rect">
              <a:avLst/>
            </a:prstGeom>
            <a:solidFill>
              <a:schemeClr val="bg1"/>
            </a:solidFill>
            <a:ln w="9525">
              <a:noFill/>
              <a:miter lim="800000"/>
              <a:headEnd/>
              <a:tailEnd/>
            </a:ln>
          </p:spPr>
          <p:txBody>
            <a:bodyPr>
              <a:spAutoFit/>
            </a:bodyPr>
            <a:lstStyle/>
            <a:p>
              <a:endParaRPr kumimoji="0" lang="ja-JP" altLang="en-US">
                <a:latin typeface="Arial" pitchFamily="34" charset="0"/>
                <a:ea typeface="Arial Unicode MS" pitchFamily="50" charset="-128"/>
                <a:cs typeface="Arial Unicode MS" pitchFamily="50" charset="-128"/>
              </a:endParaRPr>
            </a:p>
          </p:txBody>
        </p:sp>
        <p:sp>
          <p:nvSpPr>
            <p:cNvPr id="50227" name="テキスト ボックス 38"/>
            <p:cNvSpPr txBox="1">
              <a:spLocks noChangeArrowheads="1"/>
            </p:cNvSpPr>
            <p:nvPr/>
          </p:nvSpPr>
          <p:spPr bwMode="auto">
            <a:xfrm>
              <a:off x="4283075" y="3365500"/>
              <a:ext cx="500063" cy="461963"/>
            </a:xfrm>
            <a:prstGeom prst="rect">
              <a:avLst/>
            </a:prstGeom>
            <a:noFill/>
            <a:ln w="9525">
              <a:noFill/>
              <a:miter lim="800000"/>
              <a:headEnd/>
              <a:tailEnd/>
            </a:ln>
          </p:spPr>
          <p:txBody>
            <a:bodyPr>
              <a:spAutoFit/>
            </a:bodyPr>
            <a:lstStyle/>
            <a:p>
              <a:r>
                <a:rPr kumimoji="0" lang="en-US" altLang="ko-KR" sz="2400" b="1">
                  <a:solidFill>
                    <a:srgbClr val="3002F4"/>
                  </a:solidFill>
                  <a:latin typeface="Arial" pitchFamily="34" charset="0"/>
                  <a:ea typeface="Arial Unicode MS" pitchFamily="50" charset="-128"/>
                  <a:cs typeface="Arial Unicode MS" pitchFamily="50" charset="-128"/>
                </a:rPr>
                <a:t>C</a:t>
              </a:r>
              <a:endParaRPr kumimoji="0" lang="ko-KR" altLang="en-US" sz="2400" b="1">
                <a:solidFill>
                  <a:srgbClr val="3002F4"/>
                </a:solidFill>
                <a:latin typeface="Arial" pitchFamily="34" charset="0"/>
                <a:ea typeface="Arial Unicode MS" pitchFamily="50" charset="-128"/>
                <a:cs typeface="Arial Unicode MS" pitchFamily="50" charset="-128"/>
              </a:endParaRPr>
            </a:p>
          </p:txBody>
        </p:sp>
        <p:cxnSp>
          <p:nvCxnSpPr>
            <p:cNvPr id="39" name="直線矢印コネクタ 80"/>
            <p:cNvCxnSpPr/>
            <p:nvPr/>
          </p:nvCxnSpPr>
          <p:spPr bwMode="auto">
            <a:xfrm rot="10800000">
              <a:off x="8143875" y="3157538"/>
              <a:ext cx="28575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229" name="テキスト ボックス 38"/>
            <p:cNvSpPr txBox="1">
              <a:spLocks noChangeArrowheads="1"/>
            </p:cNvSpPr>
            <p:nvPr/>
          </p:nvSpPr>
          <p:spPr bwMode="auto">
            <a:xfrm>
              <a:off x="5549900" y="4171950"/>
              <a:ext cx="714375" cy="461963"/>
            </a:xfrm>
            <a:prstGeom prst="rect">
              <a:avLst/>
            </a:prstGeom>
            <a:noFill/>
            <a:ln w="9525">
              <a:noFill/>
              <a:miter lim="800000"/>
              <a:headEnd/>
              <a:tailEnd/>
            </a:ln>
          </p:spPr>
          <p:txBody>
            <a:bodyPr>
              <a:spAutoFit/>
            </a:bodyPr>
            <a:lstStyle/>
            <a:p>
              <a:r>
                <a:rPr kumimoji="0" lang="en-US" altLang="ko-KR" sz="2400" b="1">
                  <a:solidFill>
                    <a:srgbClr val="FF6600"/>
                  </a:solidFill>
                  <a:latin typeface="Arial" pitchFamily="34" charset="0"/>
                  <a:ea typeface="Arial Unicode MS" pitchFamily="50" charset="-128"/>
                  <a:cs typeface="Arial Unicode MS" pitchFamily="50" charset="-128"/>
                </a:rPr>
                <a:t>Pd</a:t>
              </a:r>
              <a:endParaRPr kumimoji="0" lang="ko-KR" altLang="en-US" sz="2400" b="1">
                <a:solidFill>
                  <a:srgbClr val="FF6600"/>
                </a:solidFill>
                <a:latin typeface="Arial" pitchFamily="34" charset="0"/>
                <a:ea typeface="Arial Unicode MS" pitchFamily="50" charset="-128"/>
                <a:cs typeface="Arial Unicode MS" pitchFamily="50" charset="-128"/>
              </a:endParaRPr>
            </a:p>
          </p:txBody>
        </p:sp>
        <p:cxnSp>
          <p:nvCxnSpPr>
            <p:cNvPr id="41" name="直線矢印コネクタ 80"/>
            <p:cNvCxnSpPr/>
            <p:nvPr/>
          </p:nvCxnSpPr>
          <p:spPr bwMode="auto">
            <a:xfrm rot="5400000">
              <a:off x="1341438" y="4692650"/>
              <a:ext cx="414338"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80"/>
            <p:cNvCxnSpPr/>
            <p:nvPr/>
          </p:nvCxnSpPr>
          <p:spPr bwMode="auto">
            <a:xfrm rot="5400000">
              <a:off x="5629276" y="4756150"/>
              <a:ext cx="404812" cy="79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80"/>
            <p:cNvCxnSpPr/>
            <p:nvPr/>
          </p:nvCxnSpPr>
          <p:spPr bwMode="auto">
            <a:xfrm>
              <a:off x="1179513" y="2827338"/>
              <a:ext cx="28575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80"/>
            <p:cNvCxnSpPr/>
            <p:nvPr/>
          </p:nvCxnSpPr>
          <p:spPr bwMode="auto">
            <a:xfrm rot="10800000">
              <a:off x="4048125" y="3586163"/>
              <a:ext cx="3095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234" name="テキスト ボックス 38"/>
            <p:cNvSpPr txBox="1">
              <a:spLocks noChangeArrowheads="1"/>
            </p:cNvSpPr>
            <p:nvPr/>
          </p:nvSpPr>
          <p:spPr bwMode="auto">
            <a:xfrm>
              <a:off x="2643188" y="5021263"/>
              <a:ext cx="1236662" cy="369887"/>
            </a:xfrm>
            <a:prstGeom prst="rect">
              <a:avLst/>
            </a:prstGeom>
            <a:noFill/>
            <a:ln w="9525">
              <a:noFill/>
              <a:miter lim="800000"/>
              <a:headEnd/>
              <a:tailEnd/>
            </a:ln>
          </p:spPr>
          <p:txBody>
            <a:bodyPr>
              <a:spAutoFit/>
            </a:bodyPr>
            <a:lstStyle/>
            <a:p>
              <a:r>
                <a:rPr kumimoji="0" lang="en-US" altLang="ko-KR">
                  <a:latin typeface="Arial" pitchFamily="34" charset="0"/>
                  <a:ea typeface="Arial Unicode MS" pitchFamily="50" charset="-128"/>
                  <a:cs typeface="Arial Unicode MS" pitchFamily="50" charset="-128"/>
                </a:rPr>
                <a:t>Depth</a:t>
              </a:r>
              <a:endParaRPr kumimoji="0" lang="ko-KR" altLang="en-US">
                <a:latin typeface="Arial" pitchFamily="34" charset="0"/>
                <a:ea typeface="Arial Unicode MS" pitchFamily="50" charset="-128"/>
                <a:cs typeface="Arial Unicode MS" pitchFamily="50" charset="-128"/>
              </a:endParaRPr>
            </a:p>
          </p:txBody>
        </p:sp>
        <p:grpSp>
          <p:nvGrpSpPr>
            <p:cNvPr id="4" name="グループ化 46"/>
            <p:cNvGrpSpPr>
              <a:grpSpLocks/>
            </p:cNvGrpSpPr>
            <p:nvPr/>
          </p:nvGrpSpPr>
          <p:grpSpPr bwMode="auto">
            <a:xfrm>
              <a:off x="6346825" y="3968750"/>
              <a:ext cx="2144713" cy="1000125"/>
              <a:chOff x="6285560" y="4286698"/>
              <a:chExt cx="2144092" cy="999995"/>
            </a:xfrm>
          </p:grpSpPr>
          <p:cxnSp>
            <p:nvCxnSpPr>
              <p:cNvPr id="52" name="直線コネクタ 100"/>
              <p:cNvCxnSpPr/>
              <p:nvPr/>
            </p:nvCxnSpPr>
            <p:spPr>
              <a:xfrm rot="5400000">
                <a:off x="6357690" y="4785902"/>
                <a:ext cx="999995" cy="158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矢印コネクタ 101"/>
              <p:cNvCxnSpPr/>
              <p:nvPr/>
            </p:nvCxnSpPr>
            <p:spPr>
              <a:xfrm>
                <a:off x="6285560" y="4570824"/>
                <a:ext cx="571335" cy="317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245" name="テキスト ボックス 102"/>
              <p:cNvSpPr txBox="1">
                <a:spLocks noChangeArrowheads="1"/>
              </p:cNvSpPr>
              <p:nvPr/>
            </p:nvSpPr>
            <p:spPr bwMode="auto">
              <a:xfrm>
                <a:off x="6929454" y="4306225"/>
                <a:ext cx="1500198" cy="353897"/>
              </a:xfrm>
              <a:prstGeom prst="rect">
                <a:avLst/>
              </a:prstGeom>
              <a:noFill/>
              <a:ln w="28575">
                <a:solidFill>
                  <a:srgbClr val="FF0000"/>
                </a:solidFill>
                <a:miter lim="800000"/>
                <a:headEnd/>
                <a:tailEnd/>
              </a:ln>
            </p:spPr>
            <p:txBody>
              <a:bodyPr>
                <a:spAutoFit/>
              </a:bodyPr>
              <a:lstStyle/>
              <a:p>
                <a:r>
                  <a:rPr kumimoji="0" lang="en-US" altLang="ko-KR" sz="1700">
                    <a:latin typeface="Arial" pitchFamily="34" charset="0"/>
                    <a:ea typeface="Arial Unicode MS" pitchFamily="50" charset="-128"/>
                    <a:cs typeface="Arial Unicode MS" pitchFamily="50" charset="-128"/>
                  </a:rPr>
                  <a:t>150-200nm</a:t>
                </a:r>
                <a:endParaRPr kumimoji="0" lang="ko-KR" altLang="en-US" sz="1700">
                  <a:latin typeface="Arial" pitchFamily="34" charset="0"/>
                  <a:ea typeface="Arial Unicode MS" pitchFamily="50" charset="-128"/>
                  <a:cs typeface="Arial Unicode MS" pitchFamily="50" charset="-128"/>
                </a:endParaRPr>
              </a:p>
            </p:txBody>
          </p:sp>
        </p:grpSp>
        <p:grpSp>
          <p:nvGrpSpPr>
            <p:cNvPr id="5" name="그룹 62"/>
            <p:cNvGrpSpPr>
              <a:grpSpLocks/>
            </p:cNvGrpSpPr>
            <p:nvPr/>
          </p:nvGrpSpPr>
          <p:grpSpPr bwMode="auto">
            <a:xfrm>
              <a:off x="1714500" y="1428750"/>
              <a:ext cx="5407025" cy="3611563"/>
              <a:chOff x="1714480" y="1467137"/>
              <a:chExt cx="5406974" cy="3611268"/>
            </a:xfrm>
          </p:grpSpPr>
          <p:sp>
            <p:nvSpPr>
              <p:cNvPr id="50239" name="テキスト ボックス 38"/>
              <p:cNvSpPr txBox="1">
                <a:spLocks noChangeArrowheads="1"/>
              </p:cNvSpPr>
              <p:nvPr/>
            </p:nvSpPr>
            <p:spPr bwMode="auto">
              <a:xfrm>
                <a:off x="5621314" y="1523615"/>
                <a:ext cx="1500140" cy="461665"/>
              </a:xfrm>
              <a:prstGeom prst="rect">
                <a:avLst/>
              </a:prstGeom>
              <a:noFill/>
              <a:ln w="9525">
                <a:noFill/>
                <a:miter lim="800000"/>
                <a:headEnd/>
                <a:tailEnd/>
              </a:ln>
            </p:spPr>
            <p:txBody>
              <a:bodyPr>
                <a:spAutoFit/>
              </a:bodyPr>
              <a:lstStyle/>
              <a:p>
                <a:r>
                  <a:rPr kumimoji="0" lang="en-US" altLang="ko-KR" sz="2400">
                    <a:latin typeface="Arial" pitchFamily="34" charset="0"/>
                    <a:ea typeface="Arial Unicode MS" pitchFamily="50" charset="-128"/>
                    <a:cs typeface="Arial Unicode MS" pitchFamily="50" charset="-128"/>
                  </a:rPr>
                  <a:t>Interface</a:t>
                </a:r>
                <a:endParaRPr kumimoji="0" lang="ko-KR" altLang="en-US" sz="2400">
                  <a:latin typeface="Arial" pitchFamily="34" charset="0"/>
                  <a:ea typeface="Arial Unicode MS" pitchFamily="50" charset="-128"/>
                  <a:cs typeface="Arial Unicode MS" pitchFamily="50" charset="-128"/>
                </a:endParaRPr>
              </a:p>
            </p:txBody>
          </p:sp>
          <p:cxnSp>
            <p:nvCxnSpPr>
              <p:cNvPr id="18" name="直線コネクタ 78"/>
              <p:cNvCxnSpPr/>
              <p:nvPr/>
            </p:nvCxnSpPr>
            <p:spPr bwMode="auto">
              <a:xfrm rot="5400000">
                <a:off x="4807805" y="3531512"/>
                <a:ext cx="3049338" cy="3175"/>
              </a:xfrm>
              <a:prstGeom prst="line">
                <a:avLst/>
              </a:prstGeom>
              <a:ln w="38100">
                <a:solidFill>
                  <a:srgbClr val="660066"/>
                </a:solidFill>
                <a:prstDash val="dash"/>
              </a:ln>
            </p:spPr>
            <p:style>
              <a:lnRef idx="1">
                <a:schemeClr val="accent1"/>
              </a:lnRef>
              <a:fillRef idx="0">
                <a:schemeClr val="accent1"/>
              </a:fillRef>
              <a:effectRef idx="0">
                <a:schemeClr val="accent1"/>
              </a:effectRef>
              <a:fontRef idx="minor">
                <a:schemeClr val="tx1"/>
              </a:fontRef>
            </p:style>
          </p:cxnSp>
          <p:sp>
            <p:nvSpPr>
              <p:cNvPr id="50241" name="テキスト ボックス 38"/>
              <p:cNvSpPr txBox="1">
                <a:spLocks noChangeArrowheads="1"/>
              </p:cNvSpPr>
              <p:nvPr/>
            </p:nvSpPr>
            <p:spPr bwMode="auto">
              <a:xfrm>
                <a:off x="1714480" y="1467137"/>
                <a:ext cx="1500140" cy="461665"/>
              </a:xfrm>
              <a:prstGeom prst="rect">
                <a:avLst/>
              </a:prstGeom>
              <a:noFill/>
              <a:ln w="9525">
                <a:noFill/>
                <a:miter lim="800000"/>
                <a:headEnd/>
                <a:tailEnd/>
              </a:ln>
            </p:spPr>
            <p:txBody>
              <a:bodyPr>
                <a:spAutoFit/>
              </a:bodyPr>
              <a:lstStyle/>
              <a:p>
                <a:r>
                  <a:rPr kumimoji="0" lang="en-US" altLang="ko-KR" sz="2400">
                    <a:latin typeface="Arial" pitchFamily="34" charset="0"/>
                    <a:ea typeface="Arial Unicode MS" pitchFamily="50" charset="-128"/>
                    <a:cs typeface="Arial Unicode MS" pitchFamily="50" charset="-128"/>
                  </a:rPr>
                  <a:t>Interface</a:t>
                </a:r>
                <a:endParaRPr kumimoji="0" lang="ko-KR" altLang="en-US" sz="2400">
                  <a:latin typeface="Arial" pitchFamily="34" charset="0"/>
                  <a:ea typeface="Arial Unicode MS" pitchFamily="50" charset="-128"/>
                  <a:cs typeface="Arial Unicode MS" pitchFamily="50" charset="-128"/>
                </a:endParaRPr>
              </a:p>
            </p:txBody>
          </p:sp>
          <p:cxnSp>
            <p:nvCxnSpPr>
              <p:cNvPr id="62" name="直線コネクタ 75"/>
              <p:cNvCxnSpPr/>
              <p:nvPr/>
            </p:nvCxnSpPr>
            <p:spPr bwMode="auto">
              <a:xfrm rot="5400000">
                <a:off x="956566" y="3552148"/>
                <a:ext cx="3049339" cy="3175"/>
              </a:xfrm>
              <a:prstGeom prst="line">
                <a:avLst/>
              </a:prstGeom>
              <a:ln w="38100">
                <a:solidFill>
                  <a:srgbClr val="660066"/>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직선 연결선 50"/>
            <p:cNvCxnSpPr/>
            <p:nvPr/>
          </p:nvCxnSpPr>
          <p:spPr>
            <a:xfrm>
              <a:off x="2500313" y="4371975"/>
              <a:ext cx="1643062" cy="15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55" name="직선 연결선 54"/>
            <p:cNvCxnSpPr/>
            <p:nvPr/>
          </p:nvCxnSpPr>
          <p:spPr>
            <a:xfrm>
              <a:off x="6357938" y="4370388"/>
              <a:ext cx="1643062" cy="1587"/>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sp>
        <p:nvSpPr>
          <p:cNvPr id="57" name="슬라이드 번호 개체 틀 56"/>
          <p:cNvSpPr>
            <a:spLocks noGrp="1"/>
          </p:cNvSpPr>
          <p:nvPr>
            <p:ph type="sldNum" sz="quarter" idx="12"/>
          </p:nvPr>
        </p:nvSpPr>
        <p:spPr/>
        <p:txBody>
          <a:bodyPr/>
          <a:lstStyle/>
          <a:p>
            <a:pPr>
              <a:defRPr/>
            </a:pPr>
            <a:fld id="{4B4F6504-4122-43F3-94AC-C7B4A93B8189}" type="slidenum">
              <a:rPr lang="ko-KR" altLang="en-US"/>
              <a:pPr>
                <a:defRPr/>
              </a:pPr>
              <a:t>10</a:t>
            </a:fld>
            <a:endParaRPr lang="ko-KR" altLang="en-US"/>
          </a:p>
        </p:txBody>
      </p:sp>
      <p:grpSp>
        <p:nvGrpSpPr>
          <p:cNvPr id="6" name="그룹 94"/>
          <p:cNvGrpSpPr>
            <a:grpSpLocks/>
          </p:cNvGrpSpPr>
          <p:nvPr/>
        </p:nvGrpSpPr>
        <p:grpSpPr bwMode="auto">
          <a:xfrm>
            <a:off x="-142875" y="1214438"/>
            <a:ext cx="9286875" cy="3929062"/>
            <a:chOff x="-10227098" y="571529"/>
            <a:chExt cx="9286940" cy="3929041"/>
          </a:xfrm>
        </p:grpSpPr>
        <p:sp>
          <p:nvSpPr>
            <p:cNvPr id="94" name="직사각형 93"/>
            <p:cNvSpPr/>
            <p:nvPr/>
          </p:nvSpPr>
          <p:spPr>
            <a:xfrm>
              <a:off x="-10227098" y="571529"/>
              <a:ext cx="9286940" cy="3929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grpSp>
          <p:nvGrpSpPr>
            <p:cNvPr id="7" name="그룹 78"/>
            <p:cNvGrpSpPr>
              <a:grpSpLocks/>
            </p:cNvGrpSpPr>
            <p:nvPr/>
          </p:nvGrpSpPr>
          <p:grpSpPr bwMode="auto">
            <a:xfrm>
              <a:off x="-9929914" y="1000108"/>
              <a:ext cx="8766206" cy="3013087"/>
              <a:chOff x="142844" y="2130425"/>
              <a:chExt cx="8766206" cy="3013087"/>
            </a:xfrm>
          </p:grpSpPr>
          <p:pic>
            <p:nvPicPr>
              <p:cNvPr id="50188" name="図 17" descr="EXD cutting surface1.jpg"/>
              <p:cNvPicPr>
                <a:picLocks noChangeAspect="1"/>
              </p:cNvPicPr>
              <p:nvPr/>
            </p:nvPicPr>
            <p:blipFill>
              <a:blip r:embed="rId6" cstate="print">
                <a:lum bright="30000"/>
              </a:blip>
              <a:srcRect b="7005"/>
              <a:stretch>
                <a:fillRect/>
              </a:stretch>
            </p:blipFill>
            <p:spPr bwMode="auto">
              <a:xfrm>
                <a:off x="285750" y="2130425"/>
                <a:ext cx="4098925" cy="3013087"/>
              </a:xfrm>
              <a:prstGeom prst="rect">
                <a:avLst/>
              </a:prstGeom>
              <a:noFill/>
              <a:ln w="9525">
                <a:noFill/>
                <a:miter lim="800000"/>
                <a:headEnd/>
                <a:tailEnd/>
              </a:ln>
            </p:spPr>
          </p:pic>
          <p:pic>
            <p:nvPicPr>
              <p:cNvPr id="50189" name="図 20" descr="EXD cutting surface2.jpg"/>
              <p:cNvPicPr>
                <a:picLocks noChangeAspect="1"/>
              </p:cNvPicPr>
              <p:nvPr/>
            </p:nvPicPr>
            <p:blipFill>
              <a:blip r:embed="rId7" cstate="print">
                <a:lum bright="30000"/>
              </a:blip>
              <a:srcRect b="7005"/>
              <a:stretch>
                <a:fillRect/>
              </a:stretch>
            </p:blipFill>
            <p:spPr bwMode="auto">
              <a:xfrm>
                <a:off x="4929188" y="2130425"/>
                <a:ext cx="3979862" cy="3013087"/>
              </a:xfrm>
              <a:prstGeom prst="rect">
                <a:avLst/>
              </a:prstGeom>
              <a:noFill/>
              <a:ln w="9525">
                <a:noFill/>
                <a:miter lim="800000"/>
                <a:headEnd/>
                <a:tailEnd/>
              </a:ln>
            </p:spPr>
          </p:pic>
          <p:sp>
            <p:nvSpPr>
              <p:cNvPr id="50190" name="テキスト ボックス 21"/>
              <p:cNvSpPr txBox="1">
                <a:spLocks noChangeArrowheads="1"/>
              </p:cNvSpPr>
              <p:nvPr/>
            </p:nvSpPr>
            <p:spPr bwMode="auto">
              <a:xfrm>
                <a:off x="5000625" y="3944727"/>
                <a:ext cx="1214438" cy="646331"/>
              </a:xfrm>
              <a:prstGeom prst="rect">
                <a:avLst/>
              </a:prstGeom>
              <a:noFill/>
              <a:ln w="9525">
                <a:noFill/>
                <a:miter lim="800000"/>
                <a:headEnd/>
                <a:tailEnd/>
              </a:ln>
            </p:spPr>
            <p:txBody>
              <a:bodyPr>
                <a:spAutoFit/>
              </a:bodyPr>
              <a:lstStyle/>
              <a:p>
                <a:r>
                  <a:rPr kumimoji="0" lang="en-US" altLang="ko-KR">
                    <a:solidFill>
                      <a:schemeClr val="bg1"/>
                    </a:solidFill>
                    <a:latin typeface="Arial Unicode MS" pitchFamily="50" charset="-128"/>
                    <a:ea typeface="Arial Unicode MS" pitchFamily="50" charset="-128"/>
                    <a:cs typeface="Arial Unicode MS" pitchFamily="50" charset="-128"/>
                  </a:rPr>
                  <a:t>Polyimide</a:t>
                </a:r>
              </a:p>
              <a:p>
                <a:r>
                  <a:rPr kumimoji="0" lang="en-US" altLang="ko-KR">
                    <a:solidFill>
                      <a:schemeClr val="bg1"/>
                    </a:solidFill>
                    <a:latin typeface="Arial Unicode MS" pitchFamily="50" charset="-128"/>
                    <a:ea typeface="Arial Unicode MS" pitchFamily="50" charset="-128"/>
                    <a:cs typeface="Arial Unicode MS" pitchFamily="50" charset="-128"/>
                  </a:rPr>
                  <a:t>substrate</a:t>
                </a:r>
                <a:endParaRPr kumimoji="0" lang="ko-KR" altLang="en-US">
                  <a:solidFill>
                    <a:schemeClr val="bg1"/>
                  </a:solidFill>
                  <a:latin typeface="Arial Unicode MS" pitchFamily="50" charset="-128"/>
                  <a:ea typeface="Arial Unicode MS" pitchFamily="50" charset="-128"/>
                  <a:cs typeface="Arial Unicode MS" pitchFamily="50" charset="-128"/>
                </a:endParaRPr>
              </a:p>
            </p:txBody>
          </p:sp>
          <p:sp>
            <p:nvSpPr>
              <p:cNvPr id="50191" name="テキスト ボックス 22"/>
              <p:cNvSpPr txBox="1">
                <a:spLocks noChangeArrowheads="1"/>
              </p:cNvSpPr>
              <p:nvPr/>
            </p:nvSpPr>
            <p:spPr bwMode="auto">
              <a:xfrm>
                <a:off x="285720" y="4052892"/>
                <a:ext cx="1357292" cy="646331"/>
              </a:xfrm>
              <a:prstGeom prst="rect">
                <a:avLst/>
              </a:prstGeom>
              <a:noFill/>
              <a:ln w="9525">
                <a:noFill/>
                <a:miter lim="800000"/>
                <a:headEnd/>
                <a:tailEnd/>
              </a:ln>
            </p:spPr>
            <p:txBody>
              <a:bodyPr>
                <a:spAutoFit/>
              </a:bodyPr>
              <a:lstStyle/>
              <a:p>
                <a:r>
                  <a:rPr kumimoji="0" lang="en-US" altLang="ko-KR">
                    <a:solidFill>
                      <a:schemeClr val="bg1"/>
                    </a:solidFill>
                    <a:latin typeface="Arial Unicode MS" pitchFamily="50" charset="-128"/>
                    <a:ea typeface="Arial Unicode MS" pitchFamily="50" charset="-128"/>
                    <a:cs typeface="Arial Unicode MS" pitchFamily="50" charset="-128"/>
                  </a:rPr>
                  <a:t>Polyimide</a:t>
                </a:r>
              </a:p>
              <a:p>
                <a:r>
                  <a:rPr kumimoji="0" lang="en-US" altLang="ko-KR">
                    <a:solidFill>
                      <a:schemeClr val="bg1"/>
                    </a:solidFill>
                    <a:latin typeface="Arial Unicode MS" pitchFamily="50" charset="-128"/>
                    <a:ea typeface="Arial Unicode MS" pitchFamily="50" charset="-128"/>
                    <a:cs typeface="Arial Unicode MS" pitchFamily="50" charset="-128"/>
                  </a:rPr>
                  <a:t>substrate</a:t>
                </a:r>
                <a:endParaRPr kumimoji="0" lang="ko-KR" altLang="en-US">
                  <a:solidFill>
                    <a:schemeClr val="bg1"/>
                  </a:solidFill>
                  <a:latin typeface="Arial Unicode MS" pitchFamily="50" charset="-128"/>
                  <a:ea typeface="Arial Unicode MS" pitchFamily="50" charset="-128"/>
                  <a:cs typeface="Arial Unicode MS" pitchFamily="50" charset="-128"/>
                </a:endParaRPr>
              </a:p>
            </p:txBody>
          </p:sp>
          <p:sp>
            <p:nvSpPr>
              <p:cNvPr id="50192" name="テキスト ボックス 24"/>
              <p:cNvSpPr txBox="1">
                <a:spLocks noChangeArrowheads="1"/>
              </p:cNvSpPr>
              <p:nvPr/>
            </p:nvSpPr>
            <p:spPr bwMode="auto">
              <a:xfrm>
                <a:off x="4929188" y="2987675"/>
                <a:ext cx="1571625" cy="369888"/>
              </a:xfrm>
              <a:prstGeom prst="rect">
                <a:avLst/>
              </a:prstGeom>
              <a:noFill/>
              <a:ln w="9525">
                <a:noFill/>
                <a:miter lim="800000"/>
                <a:headEnd/>
                <a:tailEnd/>
              </a:ln>
            </p:spPr>
            <p:txBody>
              <a:bodyPr>
                <a:spAutoFit/>
              </a:bodyPr>
              <a:lstStyle/>
              <a:p>
                <a:r>
                  <a:rPr kumimoji="0" lang="en-US" altLang="ko-KR">
                    <a:latin typeface="Arial Unicode MS" pitchFamily="50" charset="-128"/>
                    <a:ea typeface="Arial Unicode MS" pitchFamily="50" charset="-128"/>
                    <a:cs typeface="Arial Unicode MS" pitchFamily="50" charset="-128"/>
                  </a:rPr>
                  <a:t>Ni-P thin film </a:t>
                </a:r>
                <a:endParaRPr kumimoji="0" lang="ko-KR" altLang="en-US">
                  <a:latin typeface="Arial Unicode MS" pitchFamily="50" charset="-128"/>
                  <a:ea typeface="Arial Unicode MS" pitchFamily="50" charset="-128"/>
                  <a:cs typeface="Arial Unicode MS" pitchFamily="50" charset="-128"/>
                </a:endParaRPr>
              </a:p>
            </p:txBody>
          </p:sp>
          <p:sp>
            <p:nvSpPr>
              <p:cNvPr id="50193" name="テキスト ボックス 25"/>
              <p:cNvSpPr txBox="1">
                <a:spLocks noChangeArrowheads="1"/>
              </p:cNvSpPr>
              <p:nvPr/>
            </p:nvSpPr>
            <p:spPr bwMode="auto">
              <a:xfrm>
                <a:off x="285750" y="3416300"/>
                <a:ext cx="1571625" cy="369888"/>
              </a:xfrm>
              <a:prstGeom prst="rect">
                <a:avLst/>
              </a:prstGeom>
              <a:noFill/>
              <a:ln w="9525">
                <a:noFill/>
                <a:miter lim="800000"/>
                <a:headEnd/>
                <a:tailEnd/>
              </a:ln>
            </p:spPr>
            <p:txBody>
              <a:bodyPr>
                <a:spAutoFit/>
              </a:bodyPr>
              <a:lstStyle/>
              <a:p>
                <a:r>
                  <a:rPr kumimoji="0" lang="en-US" altLang="ko-KR">
                    <a:latin typeface="Arial Unicode MS" pitchFamily="50" charset="-128"/>
                    <a:ea typeface="Arial Unicode MS" pitchFamily="50" charset="-128"/>
                    <a:cs typeface="Arial Unicode MS" pitchFamily="50" charset="-128"/>
                  </a:rPr>
                  <a:t>Ni-P thin film </a:t>
                </a:r>
                <a:endParaRPr kumimoji="0" lang="ko-KR" altLang="en-US">
                  <a:latin typeface="Arial Unicode MS" pitchFamily="50" charset="-128"/>
                  <a:ea typeface="Arial Unicode MS" pitchFamily="50" charset="-128"/>
                  <a:cs typeface="Arial Unicode MS" pitchFamily="50" charset="-128"/>
                </a:endParaRPr>
              </a:p>
            </p:txBody>
          </p:sp>
          <p:sp>
            <p:nvSpPr>
              <p:cNvPr id="86" name="왼쪽 대괄호 85"/>
              <p:cNvSpPr/>
              <p:nvPr/>
            </p:nvSpPr>
            <p:spPr>
              <a:xfrm>
                <a:off x="142525" y="4000534"/>
                <a:ext cx="71437" cy="1142994"/>
              </a:xfrm>
              <a:prstGeom prst="leftBracket">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ko-KR" altLang="en-US"/>
              </a:p>
            </p:txBody>
          </p:sp>
          <p:sp>
            <p:nvSpPr>
              <p:cNvPr id="87" name="왼쪽 대괄호 86"/>
              <p:cNvSpPr/>
              <p:nvPr/>
            </p:nvSpPr>
            <p:spPr>
              <a:xfrm>
                <a:off x="142525" y="3357599"/>
                <a:ext cx="71437" cy="571497"/>
              </a:xfrm>
              <a:prstGeom prst="leftBracket">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ko-KR" altLang="en-US"/>
              </a:p>
            </p:txBody>
          </p:sp>
          <p:sp>
            <p:nvSpPr>
              <p:cNvPr id="88" name="왼쪽 대괄호 87"/>
              <p:cNvSpPr/>
              <p:nvPr/>
            </p:nvSpPr>
            <p:spPr>
              <a:xfrm>
                <a:off x="4778057" y="3421099"/>
                <a:ext cx="104776" cy="1722429"/>
              </a:xfrm>
              <a:prstGeom prst="leftBracket">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ko-KR" altLang="en-US"/>
              </a:p>
            </p:txBody>
          </p:sp>
          <p:sp>
            <p:nvSpPr>
              <p:cNvPr id="89" name="왼쪽 대괄호 88"/>
              <p:cNvSpPr/>
              <p:nvPr/>
            </p:nvSpPr>
            <p:spPr>
              <a:xfrm>
                <a:off x="4760594" y="2967077"/>
                <a:ext cx="142876" cy="428623"/>
              </a:xfrm>
              <a:prstGeom prst="leftBracket">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ko-KR" altLang="en-US"/>
              </a:p>
            </p:txBody>
          </p:sp>
          <p:cxnSp>
            <p:nvCxnSpPr>
              <p:cNvPr id="90" name="직선 화살표 연결선 89"/>
              <p:cNvCxnSpPr/>
              <p:nvPr/>
            </p:nvCxnSpPr>
            <p:spPr>
              <a:xfrm>
                <a:off x="4928870" y="5046691"/>
                <a:ext cx="1571636" cy="1588"/>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직선 화살표 연결선 90"/>
              <p:cNvCxnSpPr/>
              <p:nvPr/>
            </p:nvCxnSpPr>
            <p:spPr>
              <a:xfrm>
                <a:off x="298101" y="5013354"/>
                <a:ext cx="1571636" cy="1587"/>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200" name="TextBox 16"/>
              <p:cNvSpPr txBox="1">
                <a:spLocks noChangeArrowheads="1"/>
              </p:cNvSpPr>
              <p:nvPr/>
            </p:nvSpPr>
            <p:spPr bwMode="auto">
              <a:xfrm>
                <a:off x="714348" y="4638684"/>
                <a:ext cx="785818" cy="369332"/>
              </a:xfrm>
              <a:prstGeom prst="rect">
                <a:avLst/>
              </a:prstGeom>
              <a:noFill/>
              <a:ln w="9525">
                <a:noFill/>
                <a:miter lim="800000"/>
                <a:headEnd/>
                <a:tailEnd/>
              </a:ln>
            </p:spPr>
            <p:txBody>
              <a:bodyPr>
                <a:spAutoFit/>
              </a:bodyPr>
              <a:lstStyle/>
              <a:p>
                <a:r>
                  <a:rPr kumimoji="0" lang="en-US" altLang="ko-KR">
                    <a:solidFill>
                      <a:schemeClr val="bg1"/>
                    </a:solidFill>
                    <a:latin typeface="Arial" pitchFamily="34" charset="0"/>
                    <a:ea typeface="Arial Unicode MS" pitchFamily="50" charset="-128"/>
                    <a:cs typeface="Arial Unicode MS" pitchFamily="50" charset="-128"/>
                  </a:rPr>
                  <a:t>1</a:t>
                </a:r>
                <a:r>
                  <a:rPr kumimoji="0" lang="en-US" altLang="ko-KR">
                    <a:solidFill>
                      <a:schemeClr val="bg1"/>
                    </a:solidFill>
                    <a:latin typeface="Symbol" pitchFamily="18" charset="2"/>
                    <a:ea typeface="Arial Unicode MS" pitchFamily="50" charset="-128"/>
                    <a:cs typeface="Arial Unicode MS" pitchFamily="50" charset="-128"/>
                  </a:rPr>
                  <a:t>m</a:t>
                </a:r>
                <a:r>
                  <a:rPr kumimoji="0" lang="en-US" altLang="ko-KR">
                    <a:solidFill>
                      <a:schemeClr val="bg1"/>
                    </a:solidFill>
                    <a:latin typeface="Arial" pitchFamily="34" charset="0"/>
                    <a:ea typeface="Arial Unicode MS" pitchFamily="50" charset="-128"/>
                    <a:cs typeface="Arial Unicode MS" pitchFamily="50" charset="-128"/>
                  </a:rPr>
                  <a:t>m</a:t>
                </a:r>
                <a:endParaRPr kumimoji="0" lang="ko-KR" altLang="en-US">
                  <a:solidFill>
                    <a:schemeClr val="bg1"/>
                  </a:solidFill>
                  <a:latin typeface="Arial" pitchFamily="34" charset="0"/>
                  <a:ea typeface="Arial Unicode MS" pitchFamily="50" charset="-128"/>
                  <a:cs typeface="Arial Unicode MS" pitchFamily="50" charset="-128"/>
                </a:endParaRPr>
              </a:p>
            </p:txBody>
          </p:sp>
          <p:sp>
            <p:nvSpPr>
              <p:cNvPr id="50201" name="TextBox 17"/>
              <p:cNvSpPr txBox="1">
                <a:spLocks noChangeArrowheads="1"/>
              </p:cNvSpPr>
              <p:nvPr/>
            </p:nvSpPr>
            <p:spPr bwMode="auto">
              <a:xfrm>
                <a:off x="5337180" y="4638684"/>
                <a:ext cx="785818" cy="369332"/>
              </a:xfrm>
              <a:prstGeom prst="rect">
                <a:avLst/>
              </a:prstGeom>
              <a:noFill/>
              <a:ln w="9525">
                <a:noFill/>
                <a:miter lim="800000"/>
                <a:headEnd/>
                <a:tailEnd/>
              </a:ln>
            </p:spPr>
            <p:txBody>
              <a:bodyPr>
                <a:spAutoFit/>
              </a:bodyPr>
              <a:lstStyle/>
              <a:p>
                <a:r>
                  <a:rPr kumimoji="0" lang="en-US" altLang="ko-KR">
                    <a:solidFill>
                      <a:schemeClr val="bg1"/>
                    </a:solidFill>
                    <a:latin typeface="Arial" pitchFamily="34" charset="0"/>
                    <a:ea typeface="Arial Unicode MS" pitchFamily="50" charset="-128"/>
                    <a:cs typeface="Arial Unicode MS" pitchFamily="50" charset="-128"/>
                  </a:rPr>
                  <a:t>1</a:t>
                </a:r>
                <a:r>
                  <a:rPr kumimoji="0" lang="en-US" altLang="ko-KR">
                    <a:solidFill>
                      <a:schemeClr val="bg1"/>
                    </a:solidFill>
                    <a:latin typeface="Symbol" pitchFamily="18" charset="2"/>
                    <a:ea typeface="Arial Unicode MS" pitchFamily="50" charset="-128"/>
                    <a:cs typeface="Arial Unicode MS" pitchFamily="50" charset="-128"/>
                  </a:rPr>
                  <a:t>m</a:t>
                </a:r>
                <a:r>
                  <a:rPr kumimoji="0" lang="en-US" altLang="ko-KR">
                    <a:solidFill>
                      <a:schemeClr val="bg1"/>
                    </a:solidFill>
                    <a:latin typeface="Arial" pitchFamily="34" charset="0"/>
                    <a:ea typeface="Arial Unicode MS" pitchFamily="50" charset="-128"/>
                    <a:cs typeface="Arial Unicode MS" pitchFamily="50" charset="-128"/>
                  </a:rPr>
                  <a:t>m</a:t>
                </a:r>
                <a:endParaRPr kumimoji="0" lang="ko-KR" altLang="en-US">
                  <a:solidFill>
                    <a:schemeClr val="bg1"/>
                  </a:solidFill>
                  <a:latin typeface="Arial" pitchFamily="34" charset="0"/>
                  <a:ea typeface="Arial Unicode MS" pitchFamily="50" charset="-128"/>
                  <a:cs typeface="Arial Unicode MS" pitchFamily="50" charset="-128"/>
                </a:endParaRPr>
              </a:p>
            </p:txBody>
          </p:sp>
        </p:grpSp>
      </p:grpSp>
      <p:sp>
        <p:nvSpPr>
          <p:cNvPr id="49" name="タイトル 1"/>
          <p:cNvSpPr txBox="1">
            <a:spLocks/>
          </p:cNvSpPr>
          <p:nvPr/>
        </p:nvSpPr>
        <p:spPr>
          <a:xfrm>
            <a:off x="0" y="188640"/>
            <a:ext cx="9144000" cy="868362"/>
          </a:xfrm>
          <a:prstGeom prst="rect">
            <a:avLst/>
          </a:prstGeom>
        </p:spPr>
        <p:txBody>
          <a:bodyPr anchor="ctr"/>
          <a:lstStyle/>
          <a:p>
            <a:pPr algn="ctr" fontAlgn="auto">
              <a:spcBef>
                <a:spcPts val="0"/>
              </a:spcBef>
              <a:spcAft>
                <a:spcPts val="0"/>
              </a:spcAft>
              <a:defRPr/>
            </a:pPr>
            <a:r>
              <a:rPr kumimoji="0" lang="en-US" altLang="ko-KR" sz="3800" b="1" kern="0" dirty="0" smtClean="0">
                <a:effectLst>
                  <a:outerShdw blurRad="127000" algn="tl" rotWithShape="0">
                    <a:schemeClr val="bg1">
                      <a:alpha val="90000"/>
                    </a:schemeClr>
                  </a:outerShdw>
                </a:effectLst>
                <a:latin typeface="Arial" pitchFamily="34" charset="0"/>
                <a:ea typeface="Arial Unicode MS" pitchFamily="50" charset="-127"/>
                <a:cs typeface="Arial" pitchFamily="34" charset="0"/>
              </a:rPr>
              <a:t>Cross-sectional </a:t>
            </a:r>
            <a:r>
              <a:rPr kumimoji="0" lang="en-US" altLang="ko-KR" sz="3800" b="1" kern="0" dirty="0">
                <a:effectLst>
                  <a:outerShdw blurRad="127000" algn="tl" rotWithShape="0">
                    <a:schemeClr val="bg1">
                      <a:alpha val="90000"/>
                    </a:schemeClr>
                  </a:outerShdw>
                </a:effectLst>
                <a:latin typeface="Arial" pitchFamily="34" charset="0"/>
                <a:ea typeface="Arial Unicode MS" pitchFamily="50" charset="-127"/>
                <a:cs typeface="Arial" pitchFamily="34" charset="0"/>
              </a:rPr>
              <a:t>atomic composition along the depth</a:t>
            </a:r>
            <a:endParaRPr kumimoji="0" lang="ko-KR" altLang="en-US" sz="3800" b="1" kern="0" dirty="0">
              <a:effectLst>
                <a:outerShdw blurRad="127000" algn="tl" rotWithShape="0">
                  <a:schemeClr val="bg1">
                    <a:alpha val="90000"/>
                  </a:schemeClr>
                </a:outerShdw>
              </a:effectLst>
              <a:latin typeface="Arial" pitchFamily="34" charset="0"/>
              <a:ea typeface="Arial Unicode MS" pitchFamily="50" charset="-127"/>
              <a:cs typeface="Arial" pitchFamily="34" charset="0"/>
            </a:endParaRPr>
          </a:p>
        </p:txBody>
      </p:sp>
    </p:spTree>
    <p:custDataLst>
      <p:tags r:id="rId1"/>
    </p:custDataLst>
  </p:cSld>
  <p:clrMapOvr>
    <a:masterClrMapping/>
  </p:clrMapOvr>
  <p:transition advTm="883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quarter" idx="10"/>
          </p:nvPr>
        </p:nvSpPr>
        <p:spPr>
          <a:xfrm>
            <a:off x="1000125" y="6492875"/>
            <a:ext cx="2133600" cy="365125"/>
          </a:xfrm>
        </p:spPr>
        <p:txBody>
          <a:bodyPr/>
          <a:lstStyle/>
          <a:p>
            <a:pPr>
              <a:defRPr/>
            </a:pPr>
            <a:fld id="{7E74AB59-40C6-4AC6-95F1-807F4FA31A47}" type="datetime1">
              <a:rPr lang="ko-KR" altLang="en-US" smtClean="0"/>
              <a:pPr>
                <a:defRPr/>
              </a:pPr>
              <a:t>2014-10-04</a:t>
            </a:fld>
            <a:endParaRPr lang="ko-KR" altLang="en-US"/>
          </a:p>
        </p:txBody>
      </p:sp>
      <p:sp>
        <p:nvSpPr>
          <p:cNvPr id="5" name="슬라이드 번호 개체 틀 4"/>
          <p:cNvSpPr>
            <a:spLocks noGrp="1"/>
          </p:cNvSpPr>
          <p:nvPr>
            <p:ph type="sldNum" sz="quarter" idx="12"/>
          </p:nvPr>
        </p:nvSpPr>
        <p:spPr/>
        <p:txBody>
          <a:bodyPr/>
          <a:lstStyle/>
          <a:p>
            <a:pPr>
              <a:defRPr/>
            </a:pPr>
            <a:fld id="{3B0A9202-00E2-47E1-9DCF-2A41643AA944}" type="slidenum">
              <a:rPr lang="ko-KR" altLang="en-US" smtClean="0"/>
              <a:pPr>
                <a:defRPr/>
              </a:pPr>
              <a:t>11</a:t>
            </a:fld>
            <a:endParaRPr lang="ko-KR" altLang="en-US"/>
          </a:p>
        </p:txBody>
      </p:sp>
      <p:pic>
        <p:nvPicPr>
          <p:cNvPr id="83972"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28688" y="857250"/>
            <a:ext cx="3357562" cy="977900"/>
          </a:xfrm>
          <a:prstGeom prst="rect">
            <a:avLst/>
          </a:prstGeom>
          <a:noFill/>
          <a:ln w="9525">
            <a:noFill/>
            <a:miter lim="800000"/>
            <a:headEnd/>
            <a:tailEnd/>
          </a:ln>
        </p:spPr>
      </p:pic>
      <p:sp>
        <p:nvSpPr>
          <p:cNvPr id="36" name="タイトル 1"/>
          <p:cNvSpPr txBox="1">
            <a:spLocks/>
          </p:cNvSpPr>
          <p:nvPr/>
        </p:nvSpPr>
        <p:spPr>
          <a:xfrm>
            <a:off x="1285875" y="0"/>
            <a:ext cx="6858000" cy="796925"/>
          </a:xfrm>
          <a:prstGeom prst="rect">
            <a:avLst/>
          </a:prstGeom>
          <a:ln>
            <a:solidFill>
              <a:srgbClr val="0000FF"/>
            </a:solidFill>
          </a:ln>
        </p:spPr>
        <p:txBody>
          <a:bodyPr anchor="ctr">
            <a:normAutofit/>
          </a:bodyPr>
          <a:lstStyle/>
          <a:p>
            <a:pPr algn="ctr" fontAlgn="auto">
              <a:spcBef>
                <a:spcPts val="0"/>
              </a:spcBef>
              <a:spcAft>
                <a:spcPts val="0"/>
              </a:spcAft>
              <a:defRPr/>
            </a:pPr>
            <a:r>
              <a:rPr kumimoji="0" lang="en-US" altLang="ko-KR" sz="4500" kern="0" dirty="0">
                <a:latin typeface="Arial" pitchFamily="34" charset="0"/>
                <a:ea typeface="Arial Unicode MS" pitchFamily="50" charset="-127"/>
                <a:cs typeface="Arial" pitchFamily="34" charset="0"/>
              </a:rPr>
              <a:t>Diffusion of Sc-CO</a:t>
            </a:r>
            <a:r>
              <a:rPr kumimoji="0" lang="en-US" altLang="ko-KR" sz="4500" kern="0" baseline="-25000" dirty="0">
                <a:latin typeface="Arial" pitchFamily="34" charset="0"/>
                <a:ea typeface="Arial Unicode MS" pitchFamily="50" charset="-127"/>
                <a:cs typeface="Arial" pitchFamily="34" charset="0"/>
              </a:rPr>
              <a:t>2</a:t>
            </a:r>
            <a:endParaRPr kumimoji="0" lang="ko-KR" altLang="en-US" sz="4500" kern="0" dirty="0">
              <a:latin typeface="Arial" pitchFamily="34" charset="0"/>
              <a:ea typeface="Arial Unicode MS" pitchFamily="50" charset="-127"/>
              <a:cs typeface="Arial" pitchFamily="34" charset="0"/>
            </a:endParaRPr>
          </a:p>
        </p:txBody>
      </p:sp>
      <p:grpSp>
        <p:nvGrpSpPr>
          <p:cNvPr id="2" name="그룹 43"/>
          <p:cNvGrpSpPr>
            <a:grpSpLocks/>
          </p:cNvGrpSpPr>
          <p:nvPr/>
        </p:nvGrpSpPr>
        <p:grpSpPr bwMode="auto">
          <a:xfrm>
            <a:off x="179388" y="1504950"/>
            <a:ext cx="7007225" cy="4881563"/>
            <a:chOff x="349927" y="1357298"/>
            <a:chExt cx="7436783" cy="5398766"/>
          </a:xfrm>
        </p:grpSpPr>
        <p:grpSp>
          <p:nvGrpSpPr>
            <p:cNvPr id="3" name="그룹 34"/>
            <p:cNvGrpSpPr>
              <a:grpSpLocks/>
            </p:cNvGrpSpPr>
            <p:nvPr/>
          </p:nvGrpSpPr>
          <p:grpSpPr bwMode="auto">
            <a:xfrm>
              <a:off x="714348" y="1357298"/>
              <a:ext cx="7072362" cy="5252547"/>
              <a:chOff x="-214346" y="2643182"/>
              <a:chExt cx="4962525" cy="3632062"/>
            </a:xfrm>
          </p:grpSpPr>
          <p:grpSp>
            <p:nvGrpSpPr>
              <p:cNvPr id="6" name="그룹 15"/>
              <p:cNvGrpSpPr>
                <a:grpSpLocks/>
              </p:cNvGrpSpPr>
              <p:nvPr/>
            </p:nvGrpSpPr>
            <p:grpSpPr bwMode="auto">
              <a:xfrm>
                <a:off x="-214346" y="2643182"/>
                <a:ext cx="4962525" cy="3397494"/>
                <a:chOff x="7181903" y="1568819"/>
                <a:chExt cx="4962525" cy="3397494"/>
              </a:xfrm>
            </p:grpSpPr>
            <p:pic>
              <p:nvPicPr>
                <p:cNvPr id="83992" name="Picture 4"/>
                <p:cNvPicPr>
                  <a:picLocks noChangeAspect="1" noChangeArrowheads="1"/>
                </p:cNvPicPr>
                <p:nvPr/>
              </p:nvPicPr>
              <p:blipFill>
                <a:blip r:embed="rId4" cstate="print"/>
                <a:srcRect b="8260"/>
                <a:stretch>
                  <a:fillRect/>
                </a:stretch>
              </p:blipFill>
              <p:spPr bwMode="auto">
                <a:xfrm>
                  <a:off x="7181903" y="1568819"/>
                  <a:ext cx="4962525" cy="3297248"/>
                </a:xfrm>
                <a:prstGeom prst="rect">
                  <a:avLst/>
                </a:prstGeom>
                <a:noFill/>
                <a:ln w="9525">
                  <a:noFill/>
                  <a:miter lim="800000"/>
                  <a:headEnd/>
                  <a:tailEnd/>
                </a:ln>
              </p:spPr>
            </p:pic>
            <p:sp>
              <p:nvSpPr>
                <p:cNvPr id="83993" name="TextBox 11"/>
                <p:cNvSpPr txBox="1">
                  <a:spLocks noChangeArrowheads="1"/>
                </p:cNvSpPr>
                <p:nvPr/>
              </p:nvSpPr>
              <p:spPr bwMode="auto">
                <a:xfrm>
                  <a:off x="7960066" y="4695681"/>
                  <a:ext cx="4000528" cy="270632"/>
                </a:xfrm>
                <a:prstGeom prst="rect">
                  <a:avLst/>
                </a:prstGeom>
                <a:solidFill>
                  <a:schemeClr val="bg1"/>
                </a:solidFill>
                <a:ln w="9525">
                  <a:noFill/>
                  <a:miter lim="800000"/>
                  <a:headEnd/>
                  <a:tailEnd/>
                </a:ln>
              </p:spPr>
              <p:txBody>
                <a:bodyPr>
                  <a:spAutoFit/>
                </a:bodyPr>
                <a:lstStyle/>
                <a:p>
                  <a:r>
                    <a:rPr lang="en-US" altLang="ko-KR" sz="1700">
                      <a:latin typeface="Arial Unicode MS" pitchFamily="50" charset="-128"/>
                      <a:ea typeface="Arial Unicode MS" pitchFamily="50" charset="-128"/>
                      <a:cs typeface="Arial Unicode MS" pitchFamily="50" charset="-128"/>
                    </a:rPr>
                    <a:t>0                    0.2                     0.4                 0.6   </a:t>
                  </a:r>
                  <a:r>
                    <a:rPr lang="en-US" altLang="ko-KR" sz="1700" b="1">
                      <a:latin typeface="Symbol" pitchFamily="18" charset="2"/>
                      <a:ea typeface="Arial Unicode MS" pitchFamily="50" charset="-128"/>
                      <a:cs typeface="Arial Unicode MS" pitchFamily="50" charset="-128"/>
                    </a:rPr>
                    <a:t>m</a:t>
                  </a:r>
                  <a:r>
                    <a:rPr lang="en-US" altLang="ko-KR" sz="1700" b="1">
                      <a:latin typeface="Arial Unicode MS" pitchFamily="50" charset="-128"/>
                      <a:ea typeface="Arial Unicode MS" pitchFamily="50" charset="-128"/>
                      <a:cs typeface="Arial Unicode MS" pitchFamily="50" charset="-128"/>
                    </a:rPr>
                    <a:t>m</a:t>
                  </a:r>
                  <a:endParaRPr lang="ko-KR" altLang="en-US" sz="1700" b="1">
                    <a:latin typeface="Arial Unicode MS" pitchFamily="50" charset="-128"/>
                    <a:ea typeface="Arial Unicode MS" pitchFamily="50" charset="-128"/>
                    <a:cs typeface="Arial Unicode MS" pitchFamily="50" charset="-128"/>
                  </a:endParaRPr>
                </a:p>
              </p:txBody>
            </p:sp>
            <p:sp>
              <p:nvSpPr>
                <p:cNvPr id="13" name="TextBox 12"/>
                <p:cNvSpPr txBox="1"/>
                <p:nvPr/>
              </p:nvSpPr>
              <p:spPr>
                <a:xfrm>
                  <a:off x="9718553" y="3769872"/>
                  <a:ext cx="2228447" cy="830403"/>
                </a:xfrm>
                <a:prstGeom prst="rect">
                  <a:avLst/>
                </a:prstGeom>
                <a:noFill/>
              </p:spPr>
              <p:txBody>
                <a:bodyPr>
                  <a:spAutoFit/>
                </a:bodyPr>
                <a:lstStyle/>
                <a:p>
                  <a:pPr>
                    <a:defRPr/>
                  </a:pPr>
                  <a:r>
                    <a:rPr lang="ko-KR" altLang="en-US" sz="2400" dirty="0">
                      <a:solidFill>
                        <a:srgbClr val="0000FF"/>
                      </a:solidFill>
                      <a:latin typeface="Arial Unicode MS" pitchFamily="50" charset="-127"/>
                      <a:ea typeface="Arial Unicode MS" pitchFamily="50" charset="-127"/>
                      <a:cs typeface="Arial Unicode MS" pitchFamily="50" charset="-127"/>
                    </a:rPr>
                    <a:t>● </a:t>
                  </a:r>
                  <a:r>
                    <a:rPr lang="en-US" altLang="ko-KR" sz="2400" dirty="0">
                      <a:latin typeface="Arial Unicode MS" pitchFamily="50" charset="-127"/>
                      <a:ea typeface="Arial Unicode MS" pitchFamily="50" charset="-127"/>
                      <a:cs typeface="Arial Unicode MS" pitchFamily="50" charset="-127"/>
                    </a:rPr>
                    <a:t>: 30min</a:t>
                  </a:r>
                </a:p>
                <a:p>
                  <a:pPr>
                    <a:defRPr/>
                  </a:pPr>
                  <a:r>
                    <a:rPr lang="ko-KR" altLang="en-US" sz="2400" dirty="0">
                      <a:solidFill>
                        <a:srgbClr val="00FF00"/>
                      </a:solidFill>
                      <a:latin typeface="Arial Unicode MS" pitchFamily="50" charset="-127"/>
                      <a:ea typeface="Arial Unicode MS" pitchFamily="50" charset="-127"/>
                      <a:cs typeface="Arial Unicode MS" pitchFamily="50" charset="-127"/>
                    </a:rPr>
                    <a:t>▲</a:t>
                  </a:r>
                  <a:r>
                    <a:rPr lang="ko-KR" altLang="en-US" sz="2400" dirty="0">
                      <a:latin typeface="Arial Unicode MS" pitchFamily="50" charset="-127"/>
                      <a:ea typeface="Arial Unicode MS" pitchFamily="50" charset="-127"/>
                      <a:cs typeface="Arial Unicode MS" pitchFamily="50" charset="-127"/>
                    </a:rPr>
                    <a:t> </a:t>
                  </a:r>
                  <a:r>
                    <a:rPr lang="en-US" altLang="ko-KR" sz="2400" dirty="0">
                      <a:latin typeface="Arial Unicode MS" pitchFamily="50" charset="-127"/>
                      <a:ea typeface="Arial Unicode MS" pitchFamily="50" charset="-127"/>
                      <a:cs typeface="Arial Unicode MS" pitchFamily="50" charset="-127"/>
                    </a:rPr>
                    <a:t>: 20min of Sc-CO</a:t>
                  </a:r>
                  <a:r>
                    <a:rPr lang="en-US" altLang="ko-KR" sz="2400" baseline="-25000" dirty="0">
                      <a:latin typeface="Arial Unicode MS" pitchFamily="50" charset="-127"/>
                      <a:ea typeface="Arial Unicode MS" pitchFamily="50" charset="-127"/>
                      <a:cs typeface="Arial Unicode MS" pitchFamily="50" charset="-127"/>
                    </a:rPr>
                    <a:t>2</a:t>
                  </a:r>
                  <a:r>
                    <a:rPr lang="ko-KR" altLang="en-US" sz="2400" dirty="0">
                      <a:latin typeface="Arial Unicode MS" pitchFamily="50" charset="-127"/>
                      <a:ea typeface="Arial Unicode MS" pitchFamily="50" charset="-127"/>
                      <a:cs typeface="Arial Unicode MS" pitchFamily="50" charset="-127"/>
                    </a:rPr>
                    <a:t>  </a:t>
                  </a:r>
                  <a:endParaRPr lang="en-US" altLang="ko-KR" sz="2400" dirty="0">
                    <a:latin typeface="Arial Unicode MS" pitchFamily="50" charset="-127"/>
                    <a:ea typeface="Arial Unicode MS" pitchFamily="50" charset="-127"/>
                    <a:cs typeface="Arial Unicode MS" pitchFamily="50" charset="-127"/>
                  </a:endParaRPr>
                </a:p>
                <a:p>
                  <a:pPr>
                    <a:defRPr/>
                  </a:pPr>
                  <a:r>
                    <a:rPr lang="ko-KR" altLang="en-US" sz="2400" dirty="0">
                      <a:solidFill>
                        <a:schemeClr val="accent6">
                          <a:lumMod val="75000"/>
                        </a:schemeClr>
                      </a:solidFill>
                      <a:latin typeface="Arial Unicode MS" pitchFamily="50" charset="-127"/>
                      <a:ea typeface="Arial Unicode MS" pitchFamily="50" charset="-127"/>
                      <a:cs typeface="Arial Unicode MS" pitchFamily="50" charset="-127"/>
                    </a:rPr>
                    <a:t>■ </a:t>
                  </a:r>
                  <a:r>
                    <a:rPr lang="en-US" altLang="ko-KR" sz="2400" dirty="0">
                      <a:latin typeface="Arial Unicode MS" pitchFamily="50" charset="-127"/>
                      <a:ea typeface="Arial Unicode MS" pitchFamily="50" charset="-127"/>
                      <a:cs typeface="Arial Unicode MS" pitchFamily="50" charset="-127"/>
                    </a:rPr>
                    <a:t>:   5min</a:t>
                  </a:r>
                  <a:endParaRPr lang="ko-KR" altLang="en-US" sz="2400" dirty="0">
                    <a:latin typeface="Arial Unicode MS" pitchFamily="50" charset="-127"/>
                    <a:ea typeface="Arial Unicode MS" pitchFamily="50" charset="-127"/>
                    <a:cs typeface="Arial Unicode MS" pitchFamily="50" charset="-127"/>
                  </a:endParaRPr>
                </a:p>
              </p:txBody>
            </p:sp>
            <p:sp>
              <p:nvSpPr>
                <p:cNvPr id="15" name="TextBox 14"/>
                <p:cNvSpPr txBox="1"/>
                <p:nvPr/>
              </p:nvSpPr>
              <p:spPr>
                <a:xfrm>
                  <a:off x="7607144" y="2101782"/>
                  <a:ext cx="435050" cy="298654"/>
                </a:xfrm>
                <a:prstGeom prst="rect">
                  <a:avLst/>
                </a:prstGeom>
                <a:noFill/>
              </p:spPr>
              <p:txBody>
                <a:bodyPr>
                  <a:spAutoFit/>
                </a:bodyPr>
                <a:lstStyle/>
                <a:p>
                  <a:pPr>
                    <a:defRPr/>
                  </a:pPr>
                  <a:r>
                    <a:rPr lang="en-US" altLang="ko-KR" sz="2200" dirty="0">
                      <a:solidFill>
                        <a:srgbClr val="FF0000"/>
                      </a:solidFill>
                      <a:latin typeface="+mn-ea"/>
                      <a:ea typeface="+mn-ea"/>
                      <a:cs typeface="Arial Unicode MS" pitchFamily="50" charset="-127"/>
                    </a:rPr>
                    <a:t>C</a:t>
                  </a:r>
                  <a:r>
                    <a:rPr lang="en-US" altLang="ko-KR" sz="2200" baseline="30000" dirty="0">
                      <a:solidFill>
                        <a:srgbClr val="FF0000"/>
                      </a:solidFill>
                      <a:latin typeface="+mn-ea"/>
                      <a:ea typeface="+mn-ea"/>
                      <a:cs typeface="Arial Unicode MS" pitchFamily="50" charset="-127"/>
                    </a:rPr>
                    <a:t>*</a:t>
                  </a:r>
                  <a:endParaRPr lang="ko-KR" altLang="en-US" sz="2200" baseline="30000" dirty="0">
                    <a:solidFill>
                      <a:srgbClr val="FF0000"/>
                    </a:solidFill>
                    <a:latin typeface="+mn-ea"/>
                    <a:ea typeface="+mn-ea"/>
                    <a:cs typeface="Arial Unicode MS" pitchFamily="50" charset="-127"/>
                  </a:endParaRPr>
                </a:p>
              </p:txBody>
            </p:sp>
          </p:grpSp>
          <p:cxnSp>
            <p:nvCxnSpPr>
              <p:cNvPr id="19" name="직선 연결선 18"/>
              <p:cNvCxnSpPr/>
              <p:nvPr/>
            </p:nvCxnSpPr>
            <p:spPr>
              <a:xfrm>
                <a:off x="754707" y="3312118"/>
                <a:ext cx="3690829" cy="121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rot="5400000">
                <a:off x="38358" y="4500678"/>
                <a:ext cx="2429292" cy="118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rot="5400000">
                <a:off x="570348" y="4510390"/>
                <a:ext cx="2429292" cy="118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rot="5400000">
                <a:off x="993575" y="4531029"/>
                <a:ext cx="2429292" cy="118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42468" y="5906519"/>
                <a:ext cx="347567" cy="254948"/>
              </a:xfrm>
              <a:prstGeom prst="rect">
                <a:avLst/>
              </a:prstGeom>
              <a:noFill/>
            </p:spPr>
            <p:txBody>
              <a:bodyPr>
                <a:spAutoFit/>
              </a:bodyPr>
              <a:lstStyle/>
              <a:p>
                <a:pPr>
                  <a:defRPr/>
                </a:pPr>
                <a:r>
                  <a:rPr lang="en-US" altLang="ko-KR" dirty="0">
                    <a:latin typeface="+mn-ea"/>
                    <a:ea typeface="+mn-ea"/>
                    <a:cs typeface="Arial Unicode MS" pitchFamily="50" charset="-127"/>
                  </a:rPr>
                  <a:t>d</a:t>
                </a:r>
                <a:r>
                  <a:rPr lang="en-US" altLang="ko-KR" baseline="-25000" dirty="0">
                    <a:latin typeface="+mn-ea"/>
                    <a:ea typeface="+mn-ea"/>
                    <a:cs typeface="Arial Unicode MS" pitchFamily="50" charset="-127"/>
                  </a:rPr>
                  <a:t>1</a:t>
                </a:r>
                <a:endParaRPr lang="ko-KR" altLang="en-US" baseline="-25000" dirty="0">
                  <a:latin typeface="+mn-ea"/>
                  <a:ea typeface="+mn-ea"/>
                  <a:cs typeface="Arial Unicode MS" pitchFamily="50" charset="-127"/>
                </a:endParaRPr>
              </a:p>
            </p:txBody>
          </p:sp>
          <p:sp>
            <p:nvSpPr>
              <p:cNvPr id="25" name="TextBox 24"/>
              <p:cNvSpPr txBox="1"/>
              <p:nvPr/>
            </p:nvSpPr>
            <p:spPr>
              <a:xfrm>
                <a:off x="1635445" y="5906519"/>
                <a:ext cx="500071" cy="369068"/>
              </a:xfrm>
              <a:prstGeom prst="rect">
                <a:avLst/>
              </a:prstGeom>
              <a:noFill/>
            </p:spPr>
            <p:txBody>
              <a:bodyPr>
                <a:spAutoFit/>
              </a:bodyPr>
              <a:lstStyle/>
              <a:p>
                <a:pPr>
                  <a:defRPr/>
                </a:pPr>
                <a:r>
                  <a:rPr lang="en-US" altLang="ko-KR" dirty="0">
                    <a:latin typeface="+mn-ea"/>
                    <a:ea typeface="+mn-ea"/>
                    <a:cs typeface="Arial Unicode MS" pitchFamily="50" charset="-127"/>
                  </a:rPr>
                  <a:t>d</a:t>
                </a:r>
                <a:r>
                  <a:rPr lang="en-US" altLang="ko-KR" baseline="-25000" dirty="0">
                    <a:latin typeface="+mn-ea"/>
                    <a:ea typeface="+mn-ea"/>
                    <a:cs typeface="Arial Unicode MS" pitchFamily="50" charset="-127"/>
                  </a:rPr>
                  <a:t>2</a:t>
                </a:r>
                <a:endParaRPr lang="ko-KR" altLang="en-US" baseline="-25000" dirty="0">
                  <a:latin typeface="+mn-ea"/>
                  <a:ea typeface="+mn-ea"/>
                  <a:cs typeface="Arial Unicode MS" pitchFamily="50" charset="-127"/>
                </a:endParaRPr>
              </a:p>
            </p:txBody>
          </p:sp>
          <p:sp>
            <p:nvSpPr>
              <p:cNvPr id="26" name="TextBox 25"/>
              <p:cNvSpPr txBox="1"/>
              <p:nvPr/>
            </p:nvSpPr>
            <p:spPr>
              <a:xfrm>
                <a:off x="2027936" y="5913803"/>
                <a:ext cx="322741" cy="256163"/>
              </a:xfrm>
              <a:prstGeom prst="rect">
                <a:avLst/>
              </a:prstGeom>
              <a:noFill/>
            </p:spPr>
            <p:txBody>
              <a:bodyPr>
                <a:spAutoFit/>
              </a:bodyPr>
              <a:lstStyle/>
              <a:p>
                <a:pPr>
                  <a:defRPr/>
                </a:pPr>
                <a:r>
                  <a:rPr lang="en-US" altLang="ko-KR" dirty="0">
                    <a:latin typeface="+mn-ea"/>
                    <a:ea typeface="+mn-ea"/>
                    <a:cs typeface="Arial Unicode MS" pitchFamily="50" charset="-127"/>
                  </a:rPr>
                  <a:t>d</a:t>
                </a:r>
                <a:r>
                  <a:rPr lang="en-US" altLang="ko-KR" baseline="-25000" dirty="0">
                    <a:latin typeface="+mn-ea"/>
                    <a:ea typeface="+mn-ea"/>
                    <a:cs typeface="Arial Unicode MS" pitchFamily="50" charset="-127"/>
                  </a:rPr>
                  <a:t>3</a:t>
                </a:r>
                <a:endParaRPr lang="ko-KR" altLang="en-US" baseline="-25000" dirty="0">
                  <a:latin typeface="+mn-ea"/>
                  <a:ea typeface="+mn-ea"/>
                  <a:cs typeface="Arial Unicode MS" pitchFamily="50" charset="-127"/>
                </a:endParaRPr>
              </a:p>
            </p:txBody>
          </p:sp>
        </p:grpSp>
        <p:sp>
          <p:nvSpPr>
            <p:cNvPr id="41" name="TextBox 40"/>
            <p:cNvSpPr txBox="1"/>
            <p:nvPr/>
          </p:nvSpPr>
          <p:spPr>
            <a:xfrm rot="16200000">
              <a:off x="-637283" y="3208311"/>
              <a:ext cx="2791557" cy="817136"/>
            </a:xfrm>
            <a:prstGeom prst="rect">
              <a:avLst/>
            </a:prstGeom>
            <a:noFill/>
          </p:spPr>
          <p:txBody>
            <a:bodyPr>
              <a:spAutoFit/>
            </a:bodyPr>
            <a:lstStyle/>
            <a:p>
              <a:pPr>
                <a:defRPr/>
              </a:pPr>
              <a:r>
                <a:rPr lang="en-US" altLang="ko-KR" sz="2200" dirty="0">
                  <a:latin typeface="+mn-ea"/>
                  <a:ea typeface="+mn-ea"/>
                  <a:cs typeface="Arial Unicode MS" pitchFamily="50" charset="-127"/>
                </a:rPr>
                <a:t>Concentration of Carbon dioxide</a:t>
              </a:r>
              <a:endParaRPr lang="ko-KR" altLang="en-US" sz="2200" baseline="-25000" dirty="0">
                <a:latin typeface="+mn-ea"/>
                <a:ea typeface="+mn-ea"/>
                <a:cs typeface="Arial Unicode MS" pitchFamily="50" charset="-127"/>
              </a:endParaRPr>
            </a:p>
          </p:txBody>
        </p:sp>
        <p:sp>
          <p:nvSpPr>
            <p:cNvPr id="42" name="TextBox 41"/>
            <p:cNvSpPr txBox="1"/>
            <p:nvPr/>
          </p:nvSpPr>
          <p:spPr>
            <a:xfrm>
              <a:off x="3581406" y="6325918"/>
              <a:ext cx="3071421" cy="430146"/>
            </a:xfrm>
            <a:prstGeom prst="rect">
              <a:avLst/>
            </a:prstGeom>
            <a:noFill/>
          </p:spPr>
          <p:txBody>
            <a:bodyPr>
              <a:spAutoFit/>
            </a:bodyPr>
            <a:lstStyle/>
            <a:p>
              <a:pPr>
                <a:defRPr/>
              </a:pPr>
              <a:r>
                <a:rPr lang="en-US" altLang="ko-KR" sz="2200" dirty="0">
                  <a:latin typeface="+mn-ea"/>
                  <a:ea typeface="+mn-ea"/>
                  <a:cs typeface="Arial Unicode MS" pitchFamily="50" charset="-127"/>
                </a:rPr>
                <a:t>Penetration depth</a:t>
              </a:r>
              <a:endParaRPr lang="ko-KR" altLang="en-US" sz="2200" baseline="-25000" dirty="0">
                <a:latin typeface="+mn-ea"/>
                <a:ea typeface="+mn-ea"/>
                <a:cs typeface="Arial Unicode MS" pitchFamily="50" charset="-127"/>
              </a:endParaRPr>
            </a:p>
          </p:txBody>
        </p:sp>
      </p:grpSp>
      <p:cxnSp>
        <p:nvCxnSpPr>
          <p:cNvPr id="45" name="직선 연결선 44"/>
          <p:cNvCxnSpPr/>
          <p:nvPr/>
        </p:nvCxnSpPr>
        <p:spPr>
          <a:xfrm>
            <a:off x="1897063" y="2046288"/>
            <a:ext cx="4986337" cy="9048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7" name="직선 연결선 46"/>
          <p:cNvCxnSpPr/>
          <p:nvPr/>
        </p:nvCxnSpPr>
        <p:spPr>
          <a:xfrm>
            <a:off x="1817688" y="2028825"/>
            <a:ext cx="5000625" cy="1171575"/>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0" name="직선 연결선 49"/>
          <p:cNvCxnSpPr/>
          <p:nvPr/>
        </p:nvCxnSpPr>
        <p:spPr>
          <a:xfrm>
            <a:off x="1817688" y="2046288"/>
            <a:ext cx="5000625" cy="223996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643438" y="1071563"/>
            <a:ext cx="4286250" cy="769937"/>
          </a:xfrm>
          <a:prstGeom prst="rect">
            <a:avLst/>
          </a:prstGeom>
          <a:noFill/>
        </p:spPr>
        <p:txBody>
          <a:bodyPr>
            <a:spAutoFit/>
          </a:bodyPr>
          <a:lstStyle/>
          <a:p>
            <a:pPr>
              <a:defRPr/>
            </a:pPr>
            <a:r>
              <a:rPr lang="en-US" altLang="ko-KR" sz="2200" dirty="0">
                <a:solidFill>
                  <a:srgbClr val="FF0000"/>
                </a:solidFill>
                <a:latin typeface="+mn-ea"/>
                <a:ea typeface="+mn-ea"/>
                <a:cs typeface="Arial Unicode MS" pitchFamily="50" charset="-127"/>
              </a:rPr>
              <a:t>C</a:t>
            </a:r>
            <a:r>
              <a:rPr lang="en-US" altLang="ko-KR" sz="2200" baseline="30000" dirty="0">
                <a:solidFill>
                  <a:srgbClr val="FF0000"/>
                </a:solidFill>
                <a:latin typeface="+mn-ea"/>
                <a:ea typeface="+mn-ea"/>
                <a:cs typeface="Arial Unicode MS" pitchFamily="50" charset="-127"/>
              </a:rPr>
              <a:t>*</a:t>
            </a:r>
            <a:r>
              <a:rPr lang="en-US" altLang="ko-KR" sz="2200" baseline="30000" dirty="0">
                <a:latin typeface="+mn-ea"/>
                <a:ea typeface="+mn-ea"/>
                <a:cs typeface="Arial Unicode MS" pitchFamily="50" charset="-127"/>
              </a:rPr>
              <a:t> </a:t>
            </a:r>
            <a:r>
              <a:rPr lang="en-US" altLang="ko-KR" sz="2200" dirty="0">
                <a:latin typeface="+mn-ea"/>
                <a:ea typeface="+mn-ea"/>
                <a:cs typeface="Arial Unicode MS" pitchFamily="50" charset="-127"/>
              </a:rPr>
              <a:t>= critical Pd concentration for Ni-P electroless plating reaction </a:t>
            </a:r>
            <a:endParaRPr lang="ko-KR" altLang="en-US" sz="2200" dirty="0">
              <a:latin typeface="+mn-ea"/>
              <a:ea typeface="+mn-ea"/>
              <a:cs typeface="Arial Unicode MS" pitchFamily="50" charset="-127"/>
            </a:endParaRPr>
          </a:p>
        </p:txBody>
      </p:sp>
      <p:sp>
        <p:nvSpPr>
          <p:cNvPr id="83979" name="テキスト ボックス 15"/>
          <p:cNvSpPr txBox="1">
            <a:spLocks noChangeArrowheads="1"/>
          </p:cNvSpPr>
          <p:nvPr/>
        </p:nvSpPr>
        <p:spPr bwMode="auto">
          <a:xfrm>
            <a:off x="7072313" y="2033588"/>
            <a:ext cx="1928812" cy="1200150"/>
          </a:xfrm>
          <a:prstGeom prst="rect">
            <a:avLst/>
          </a:prstGeom>
          <a:noFill/>
          <a:ln w="9525">
            <a:solidFill>
              <a:schemeClr val="tx1"/>
            </a:solidFill>
            <a:miter lim="800000"/>
            <a:headEnd/>
            <a:tailEnd/>
          </a:ln>
        </p:spPr>
        <p:txBody>
          <a:bodyPr>
            <a:spAutoFit/>
          </a:bodyPr>
          <a:lstStyle/>
          <a:p>
            <a:r>
              <a:rPr kumimoji="0" lang="en-US" altLang="ko-KR" sz="2400">
                <a:latin typeface="Arial Unicode MS" pitchFamily="50" charset="-128"/>
                <a:ea typeface="Arial Unicode MS" pitchFamily="50" charset="-128"/>
                <a:cs typeface="Arial Unicode MS" pitchFamily="50" charset="-128"/>
              </a:rPr>
              <a:t>Pd catalyst</a:t>
            </a:r>
          </a:p>
          <a:p>
            <a:r>
              <a:rPr kumimoji="0" lang="en-US" altLang="ko-KR" sz="2400">
                <a:latin typeface="Arial Unicode MS" pitchFamily="50" charset="-128"/>
                <a:ea typeface="Arial Unicode MS" pitchFamily="50" charset="-128"/>
                <a:cs typeface="Arial Unicode MS" pitchFamily="50" charset="-128"/>
              </a:rPr>
              <a:t>1.219 x 10</a:t>
            </a:r>
            <a:r>
              <a:rPr kumimoji="0" lang="en-US" altLang="ko-KR" sz="2400" baseline="30000">
                <a:latin typeface="Arial Unicode MS" pitchFamily="50" charset="-128"/>
                <a:ea typeface="Arial Unicode MS" pitchFamily="50" charset="-128"/>
                <a:cs typeface="Arial Unicode MS" pitchFamily="50" charset="-128"/>
              </a:rPr>
              <a:t>-6 </a:t>
            </a:r>
            <a:r>
              <a:rPr kumimoji="0" lang="en-US" altLang="ko-KR" sz="2400">
                <a:latin typeface="Arial Unicode MS" pitchFamily="50" charset="-128"/>
                <a:ea typeface="Arial Unicode MS" pitchFamily="50" charset="-128"/>
                <a:cs typeface="Arial Unicode MS" pitchFamily="50" charset="-128"/>
              </a:rPr>
              <a:t>mol/L</a:t>
            </a:r>
            <a:endParaRPr kumimoji="0" lang="ko-KR" altLang="en-US" sz="2400">
              <a:latin typeface="Arial Unicode MS" pitchFamily="50" charset="-128"/>
              <a:ea typeface="Arial Unicode MS" pitchFamily="50" charset="-128"/>
              <a:cs typeface="Arial Unicode MS" pitchFamily="50" charset="-128"/>
            </a:endParaRPr>
          </a:p>
        </p:txBody>
      </p:sp>
      <p:sp>
        <p:nvSpPr>
          <p:cNvPr id="83980" name="TextBox 27"/>
          <p:cNvSpPr txBox="1">
            <a:spLocks noChangeArrowheads="1"/>
          </p:cNvSpPr>
          <p:nvPr/>
        </p:nvSpPr>
        <p:spPr bwMode="auto">
          <a:xfrm>
            <a:off x="4229100" y="2833688"/>
            <a:ext cx="214313" cy="246062"/>
          </a:xfrm>
          <a:prstGeom prst="rect">
            <a:avLst/>
          </a:prstGeom>
          <a:solidFill>
            <a:schemeClr val="bg1"/>
          </a:solidFill>
          <a:ln w="9525">
            <a:noFill/>
            <a:miter lim="800000"/>
            <a:headEnd/>
            <a:tailEnd/>
          </a:ln>
        </p:spPr>
        <p:txBody>
          <a:bodyPr>
            <a:spAutoFit/>
          </a:bodyPr>
          <a:lstStyle/>
          <a:p>
            <a:endParaRPr lang="ko-KR" altLang="en-US"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제목 1"/>
          <p:cNvSpPr>
            <a:spLocks noGrp="1"/>
          </p:cNvSpPr>
          <p:nvPr>
            <p:ph type="title"/>
          </p:nvPr>
        </p:nvSpPr>
        <p:spPr>
          <a:xfrm>
            <a:off x="457200" y="142875"/>
            <a:ext cx="8229600" cy="1143000"/>
          </a:xfrm>
        </p:spPr>
        <p:txBody>
          <a:bodyPr/>
          <a:lstStyle/>
          <a:p>
            <a:pPr eaLnBrk="1" hangingPunct="1"/>
            <a:r>
              <a:rPr lang="en-US" altLang="ko-KR" sz="2800" dirty="0" smtClean="0">
                <a:latin typeface="Arial Unicode MS" pitchFamily="50" charset="-128"/>
                <a:cs typeface="Arial Unicode MS" pitchFamily="50" charset="-128"/>
              </a:rPr>
              <a:t>Adhesiveness of the metal film to polymer treated by the developed method</a:t>
            </a:r>
            <a:endParaRPr lang="ko-KR" altLang="en-US" sz="2800" dirty="0" smtClean="0">
              <a:latin typeface="Arial Unicode MS" pitchFamily="50" charset="-128"/>
              <a:cs typeface="Arial Unicode MS" pitchFamily="50" charset="-128"/>
            </a:endParaRPr>
          </a:p>
        </p:txBody>
      </p:sp>
      <p:pic>
        <p:nvPicPr>
          <p:cNvPr id="98307" name="Picture 4"/>
          <p:cNvPicPr>
            <a:picLocks noGrp="1" noChangeAspect="1" noChangeArrowheads="1"/>
          </p:cNvPicPr>
          <p:nvPr>
            <p:ph idx="1"/>
          </p:nvPr>
        </p:nvPicPr>
        <p:blipFill>
          <a:blip r:embed="rId3" cstate="print"/>
          <a:srcRect/>
          <a:stretch>
            <a:fillRect/>
          </a:stretch>
        </p:blipFill>
        <p:spPr>
          <a:xfrm>
            <a:off x="1857375" y="1114425"/>
            <a:ext cx="5357813" cy="4689475"/>
          </a:xfrm>
        </p:spPr>
      </p:pic>
      <p:sp>
        <p:nvSpPr>
          <p:cNvPr id="98308" name="TextBox 7"/>
          <p:cNvSpPr txBox="1">
            <a:spLocks noChangeArrowheads="1"/>
          </p:cNvSpPr>
          <p:nvPr/>
        </p:nvSpPr>
        <p:spPr bwMode="auto">
          <a:xfrm>
            <a:off x="357188" y="5929313"/>
            <a:ext cx="8429625" cy="646112"/>
          </a:xfrm>
          <a:prstGeom prst="rect">
            <a:avLst/>
          </a:prstGeom>
          <a:noFill/>
          <a:ln w="9525">
            <a:noFill/>
            <a:miter lim="800000"/>
            <a:headEnd/>
            <a:tailEnd/>
          </a:ln>
        </p:spPr>
        <p:txBody>
          <a:bodyPr>
            <a:spAutoFit/>
          </a:bodyPr>
          <a:lstStyle/>
          <a:p>
            <a:r>
              <a:rPr lang="en-US" altLang="ko-KR">
                <a:solidFill>
                  <a:srgbClr val="FF0000"/>
                </a:solidFill>
              </a:rPr>
              <a:t>Ref)</a:t>
            </a:r>
            <a:r>
              <a:rPr lang="en-US" altLang="ko-KR"/>
              <a:t> H. Adachi, K. Taki, S. Nagamine, A. Yusa, and M. Ohshima, The Journal of Supercritical Fluids. In Press, Corrected Proof(</a:t>
            </a:r>
            <a:r>
              <a:rPr lang="en-US" altLang="ko-KR" b="1"/>
              <a:t>2009).</a:t>
            </a:r>
            <a:endParaRPr lang="ko-KR" altLang="en-US"/>
          </a:p>
        </p:txBody>
      </p:sp>
      <p:sp>
        <p:nvSpPr>
          <p:cNvPr id="9" name="오른쪽 화살표 8"/>
          <p:cNvSpPr/>
          <p:nvPr/>
        </p:nvSpPr>
        <p:spPr>
          <a:xfrm rot="16200000">
            <a:off x="4545806" y="3221832"/>
            <a:ext cx="642937" cy="5905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7" name="スライド番号プレースホルダ 6"/>
          <p:cNvSpPr>
            <a:spLocks noGrp="1"/>
          </p:cNvSpPr>
          <p:nvPr>
            <p:ph type="sldNum" sz="quarter" idx="12"/>
          </p:nvPr>
        </p:nvSpPr>
        <p:spPr/>
        <p:txBody>
          <a:bodyPr/>
          <a:lstStyle/>
          <a:p>
            <a:fld id="{DDEEAC19-E213-4A4C-AEED-4BB1B22A971E}" type="slidenum">
              <a:rPr kumimoji="1" lang="ja-JP" altLang="en-US" smtClean="0"/>
              <a:pPr/>
              <a:t>12</a:t>
            </a:fld>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2"/>
          <p:cNvSpPr txBox="1">
            <a:spLocks noChangeArrowheads="1"/>
          </p:cNvSpPr>
          <p:nvPr/>
        </p:nvSpPr>
        <p:spPr bwMode="auto">
          <a:xfrm>
            <a:off x="395536" y="1196752"/>
            <a:ext cx="8358188" cy="3785652"/>
          </a:xfrm>
          <a:prstGeom prst="rect">
            <a:avLst/>
          </a:prstGeom>
          <a:noFill/>
          <a:ln w="9525">
            <a:noFill/>
            <a:miter lim="800000"/>
            <a:headEnd/>
            <a:tailEnd/>
          </a:ln>
        </p:spPr>
        <p:txBody>
          <a:bodyPr>
            <a:spAutoFit/>
          </a:bodyPr>
          <a:lstStyle/>
          <a:p>
            <a:pPr marL="342900" indent="-342900" algn="just">
              <a:buFontTx/>
              <a:buAutoNum type="arabicPeriod"/>
            </a:pPr>
            <a:endParaRPr kumimoji="0" lang="en-US" altLang="ko-KR" sz="2400" dirty="0">
              <a:latin typeface="Arial" pitchFamily="34" charset="0"/>
              <a:ea typeface="Arial Unicode MS" pitchFamily="50" charset="-128"/>
              <a:cs typeface="Arial Unicode MS" pitchFamily="50" charset="-128"/>
            </a:endParaRPr>
          </a:p>
          <a:p>
            <a:pPr marL="342900" indent="-342900" algn="just">
              <a:buFontTx/>
              <a:buAutoNum type="arabicPeriod"/>
            </a:pPr>
            <a:r>
              <a:rPr kumimoji="0" lang="en-US" altLang="ko-KR" sz="2400" dirty="0">
                <a:latin typeface="Arial" pitchFamily="34" charset="0"/>
                <a:ea typeface="Arial Unicode MS" pitchFamily="50" charset="-128"/>
                <a:cs typeface="Arial Unicode MS" pitchFamily="50" charset="-128"/>
              </a:rPr>
              <a:t>The depth of Ni impregnation </a:t>
            </a:r>
            <a:r>
              <a:rPr kumimoji="0" lang="en-US" altLang="ko-KR" sz="2400" dirty="0" smtClean="0">
                <a:latin typeface="Arial" pitchFamily="34" charset="0"/>
                <a:ea typeface="Arial Unicode MS" pitchFamily="50" charset="-128"/>
                <a:cs typeface="Arial Unicode MS" pitchFamily="50" charset="-128"/>
              </a:rPr>
              <a:t>is linearly related </a:t>
            </a:r>
            <a:r>
              <a:rPr kumimoji="0" lang="en-US" altLang="ko-KR" sz="2400" dirty="0">
                <a:latin typeface="Arial" pitchFamily="34" charset="0"/>
                <a:ea typeface="Arial Unicode MS" pitchFamily="50" charset="-128"/>
                <a:cs typeface="Arial Unicode MS" pitchFamily="50" charset="-128"/>
              </a:rPr>
              <a:t>the square root  of catalyzation reaction time in Sc-CO</a:t>
            </a:r>
            <a:r>
              <a:rPr kumimoji="0" lang="en-US" altLang="ko-KR" sz="2400" baseline="-25000" dirty="0">
                <a:latin typeface="Arial" pitchFamily="34" charset="0"/>
                <a:ea typeface="Arial Unicode MS" pitchFamily="50" charset="-128"/>
                <a:cs typeface="Arial Unicode MS" pitchFamily="50" charset="-128"/>
              </a:rPr>
              <a:t>2</a:t>
            </a:r>
            <a:r>
              <a:rPr kumimoji="0" lang="en-US" altLang="ko-KR" sz="2400" dirty="0">
                <a:latin typeface="Arial" pitchFamily="34" charset="0"/>
                <a:ea typeface="Arial Unicode MS" pitchFamily="50" charset="-128"/>
                <a:cs typeface="Arial Unicode MS" pitchFamily="50" charset="-128"/>
              </a:rPr>
              <a:t> </a:t>
            </a:r>
            <a:r>
              <a:rPr kumimoji="0" lang="en-US" altLang="ko-KR" sz="2400" dirty="0" smtClean="0">
                <a:latin typeface="Arial" pitchFamily="34" charset="0"/>
                <a:ea typeface="Arial Unicode MS" pitchFamily="50" charset="-128"/>
                <a:cs typeface="Arial Unicode MS" pitchFamily="50" charset="-128"/>
              </a:rPr>
              <a:t>and </a:t>
            </a:r>
            <a:r>
              <a:rPr kumimoji="0" lang="en-US" altLang="ko-KR" sz="2400" dirty="0">
                <a:latin typeface="Arial" pitchFamily="34" charset="0"/>
                <a:ea typeface="Arial Unicode MS" pitchFamily="50" charset="-128"/>
                <a:cs typeface="Arial Unicode MS" pitchFamily="50" charset="-128"/>
              </a:rPr>
              <a:t>thus to be in conformance with </a:t>
            </a:r>
            <a:r>
              <a:rPr kumimoji="0" lang="en-US" altLang="ko-KR" sz="2400" dirty="0" err="1">
                <a:latin typeface="Arial" pitchFamily="34" charset="0"/>
                <a:ea typeface="Arial Unicode MS" pitchFamily="50" charset="-128"/>
                <a:cs typeface="Arial Unicode MS" pitchFamily="50" charset="-128"/>
              </a:rPr>
              <a:t>Fick’s</a:t>
            </a:r>
            <a:r>
              <a:rPr kumimoji="0" lang="en-US" altLang="ko-KR" sz="2400" dirty="0">
                <a:latin typeface="Arial" pitchFamily="34" charset="0"/>
                <a:ea typeface="Arial Unicode MS" pitchFamily="50" charset="-128"/>
                <a:cs typeface="Arial Unicode MS" pitchFamily="50" charset="-128"/>
              </a:rPr>
              <a:t> second law</a:t>
            </a:r>
            <a:r>
              <a:rPr kumimoji="0" lang="en-US" altLang="ko-KR" sz="2400" dirty="0" smtClean="0">
                <a:latin typeface="Arial" pitchFamily="34" charset="0"/>
                <a:ea typeface="Arial Unicode MS" pitchFamily="50" charset="-128"/>
                <a:cs typeface="Arial Unicode MS" pitchFamily="50" charset="-128"/>
              </a:rPr>
              <a:t>.</a:t>
            </a:r>
          </a:p>
          <a:p>
            <a:pPr marL="342900" indent="-342900" algn="just"/>
            <a:r>
              <a:rPr kumimoji="0" lang="en-US" altLang="ko-KR" sz="2400" dirty="0" smtClean="0">
                <a:solidFill>
                  <a:srgbClr val="0070C0"/>
                </a:solidFill>
                <a:latin typeface="Arial" pitchFamily="34" charset="0"/>
                <a:ea typeface="Arial Unicode MS" pitchFamily="50" charset="-128"/>
                <a:cs typeface="Arial Unicode MS" pitchFamily="50" charset="-128"/>
              </a:rPr>
              <a:t>     (</a:t>
            </a:r>
            <a:r>
              <a:rPr kumimoji="0" lang="en-US" altLang="ko-KR" sz="2400" u="sng" dirty="0" smtClean="0">
                <a:solidFill>
                  <a:srgbClr val="0070C0"/>
                </a:solidFill>
                <a:latin typeface="Arial" pitchFamily="34" charset="0"/>
                <a:ea typeface="Arial Unicode MS" pitchFamily="50" charset="-128"/>
                <a:cs typeface="Arial Unicode MS" pitchFamily="50" charset="-128"/>
              </a:rPr>
              <a:t>We can infinitely penetrate metal inside polymer!!</a:t>
            </a:r>
            <a:r>
              <a:rPr kumimoji="0" lang="en-US" altLang="ko-KR" sz="2400" dirty="0" smtClean="0">
                <a:solidFill>
                  <a:srgbClr val="0070C0"/>
                </a:solidFill>
                <a:latin typeface="Arial" pitchFamily="34" charset="0"/>
                <a:ea typeface="Arial Unicode MS" pitchFamily="50" charset="-128"/>
                <a:cs typeface="Arial Unicode MS" pitchFamily="50" charset="-128"/>
              </a:rPr>
              <a:t>)</a:t>
            </a:r>
            <a:r>
              <a:rPr kumimoji="0" lang="en-US" altLang="ko-KR" sz="2400" u="sng" dirty="0" smtClean="0">
                <a:solidFill>
                  <a:srgbClr val="0070C0"/>
                </a:solidFill>
                <a:latin typeface="Arial" pitchFamily="34" charset="0"/>
                <a:ea typeface="Arial Unicode MS" pitchFamily="50" charset="-128"/>
                <a:cs typeface="Arial Unicode MS" pitchFamily="50" charset="-128"/>
              </a:rPr>
              <a:t>  </a:t>
            </a:r>
            <a:r>
              <a:rPr kumimoji="0" lang="en-US" altLang="ko-KR" sz="2400" dirty="0" smtClean="0">
                <a:latin typeface="Arial" pitchFamily="34" charset="0"/>
                <a:ea typeface="Arial Unicode MS" pitchFamily="50" charset="-128"/>
                <a:cs typeface="Arial Unicode MS" pitchFamily="50" charset="-128"/>
              </a:rPr>
              <a:t>  </a:t>
            </a:r>
          </a:p>
          <a:p>
            <a:pPr marL="342900" indent="-342900" algn="just">
              <a:buFontTx/>
              <a:buAutoNum type="arabicPeriod"/>
            </a:pPr>
            <a:endParaRPr kumimoji="0" lang="en-US" altLang="ko-KR" sz="2400" dirty="0" smtClean="0">
              <a:latin typeface="Arial" pitchFamily="34" charset="0"/>
              <a:ea typeface="Arial Unicode MS" pitchFamily="50" charset="-128"/>
              <a:cs typeface="Arial Unicode MS" pitchFamily="50" charset="-128"/>
            </a:endParaRPr>
          </a:p>
          <a:p>
            <a:pPr marL="342900" indent="-342900" algn="just"/>
            <a:r>
              <a:rPr kumimoji="0" lang="en-US" altLang="ko-KR" sz="2400" dirty="0" smtClean="0">
                <a:latin typeface="Arial" pitchFamily="34" charset="0"/>
                <a:ea typeface="Arial Unicode MS" pitchFamily="50" charset="-128"/>
                <a:cs typeface="Arial Unicode MS" pitchFamily="50" charset="-128"/>
              </a:rPr>
              <a:t>2. High </a:t>
            </a:r>
            <a:r>
              <a:rPr kumimoji="0" lang="en-US" altLang="ko-KR" sz="2400" dirty="0">
                <a:latin typeface="Arial" pitchFamily="34" charset="0"/>
                <a:ea typeface="Arial Unicode MS" pitchFamily="50" charset="-128"/>
                <a:cs typeface="Arial Unicode MS" pitchFamily="50" charset="-128"/>
              </a:rPr>
              <a:t>transport properties </a:t>
            </a:r>
            <a:r>
              <a:rPr kumimoji="0" lang="en-US" altLang="ko-KR" sz="2400" dirty="0" smtClean="0">
                <a:latin typeface="Arial" pitchFamily="34" charset="0"/>
                <a:ea typeface="Arial Unicode MS" pitchFamily="50" charset="-128"/>
                <a:cs typeface="Arial Unicode MS" pitchFamily="50" charset="-128"/>
              </a:rPr>
              <a:t>is essential </a:t>
            </a:r>
            <a:r>
              <a:rPr kumimoji="0" lang="en-US" altLang="ko-KR" sz="2400" dirty="0">
                <a:latin typeface="Arial" pitchFamily="34" charset="0"/>
                <a:ea typeface="Arial Unicode MS" pitchFamily="50" charset="-128"/>
                <a:cs typeface="Arial Unicode MS" pitchFamily="50" charset="-128"/>
              </a:rPr>
              <a:t>for the impregnation of Ni-P into polymer and for the suppression of defects in metal on polymer</a:t>
            </a:r>
            <a:r>
              <a:rPr kumimoji="0" lang="en-US" altLang="ko-KR" sz="2400" dirty="0" smtClean="0">
                <a:latin typeface="Arial" pitchFamily="34" charset="0"/>
                <a:ea typeface="Arial Unicode MS" pitchFamily="50" charset="-128"/>
                <a:cs typeface="Arial Unicode MS" pitchFamily="50" charset="-128"/>
              </a:rPr>
              <a:t>.  </a:t>
            </a:r>
          </a:p>
          <a:p>
            <a:pPr marL="342900" indent="-342900" algn="just"/>
            <a:endParaRPr kumimoji="0" lang="en-US" altLang="ko-KR" sz="2400" dirty="0" smtClean="0">
              <a:solidFill>
                <a:srgbClr val="0070C0"/>
              </a:solidFill>
              <a:latin typeface="Arial" pitchFamily="34" charset="0"/>
              <a:ea typeface="Arial Unicode MS" pitchFamily="50" charset="-128"/>
              <a:cs typeface="Arial Unicode MS" pitchFamily="50" charset="-128"/>
            </a:endParaRPr>
          </a:p>
        </p:txBody>
      </p:sp>
      <p:sp>
        <p:nvSpPr>
          <p:cNvPr id="4" name="날짜 개체 틀 3"/>
          <p:cNvSpPr>
            <a:spLocks noGrp="1"/>
          </p:cNvSpPr>
          <p:nvPr>
            <p:ph type="dt" sz="quarter" idx="10"/>
          </p:nvPr>
        </p:nvSpPr>
        <p:spPr/>
        <p:txBody>
          <a:bodyPr/>
          <a:lstStyle/>
          <a:p>
            <a:pPr>
              <a:defRPr/>
            </a:pPr>
            <a:fld id="{7E561D96-E514-450B-B0CE-33A43FC87FC2}" type="datetime1">
              <a:rPr lang="ko-KR" altLang="en-US"/>
              <a:pPr>
                <a:defRPr/>
              </a:pPr>
              <a:t>2014-10-04</a:t>
            </a:fld>
            <a:endParaRPr lang="ko-KR" altLang="en-US"/>
          </a:p>
        </p:txBody>
      </p:sp>
      <p:sp>
        <p:nvSpPr>
          <p:cNvPr id="5" name="슬라이드 번호 개체 틀 4"/>
          <p:cNvSpPr>
            <a:spLocks noGrp="1"/>
          </p:cNvSpPr>
          <p:nvPr>
            <p:ph type="sldNum" sz="quarter" idx="12"/>
          </p:nvPr>
        </p:nvSpPr>
        <p:spPr/>
        <p:txBody>
          <a:bodyPr/>
          <a:lstStyle/>
          <a:p>
            <a:pPr>
              <a:defRPr/>
            </a:pPr>
            <a:fld id="{964EA951-24BC-42F9-A62C-5118095784B8}" type="slidenum">
              <a:rPr lang="ko-KR" altLang="en-US"/>
              <a:pPr>
                <a:defRPr/>
              </a:pPr>
              <a:t>13</a:t>
            </a:fld>
            <a:endParaRPr lang="ko-KR" altLang="en-US"/>
          </a:p>
        </p:txBody>
      </p:sp>
      <p:sp>
        <p:nvSpPr>
          <p:cNvPr id="7" name="제목 1"/>
          <p:cNvSpPr txBox="1">
            <a:spLocks/>
          </p:cNvSpPr>
          <p:nvPr/>
        </p:nvSpPr>
        <p:spPr>
          <a:xfrm>
            <a:off x="395536" y="476672"/>
            <a:ext cx="8229600" cy="857250"/>
          </a:xfrm>
          <a:prstGeom prst="rect">
            <a:avLst/>
          </a:prstGeom>
        </p:spPr>
        <p:txBody>
          <a:bodyPr>
            <a:normAutofit fontScale="97500"/>
          </a:bodyPr>
          <a:lstStyle/>
          <a:p>
            <a:pPr algn="ctr" fontAlgn="auto">
              <a:spcAft>
                <a:spcPts val="0"/>
              </a:spcAft>
              <a:defRPr/>
            </a:pPr>
            <a:r>
              <a:rPr kumimoji="0" lang="en-US" altLang="ko-KR" sz="4400" b="1" dirty="0" smtClean="0">
                <a:latin typeface="+mn-lt"/>
                <a:ea typeface="+mj-ea"/>
                <a:cs typeface="+mj-cs"/>
              </a:rPr>
              <a:t>2. Summary</a:t>
            </a:r>
            <a:endParaRPr kumimoji="0" lang="ko-KR" altLang="en-US" sz="4400" b="1" dirty="0">
              <a:latin typeface="+mn-lt"/>
              <a:ea typeface="+mj-ea"/>
              <a:cs typeface="+mj-cs"/>
            </a:endParaRPr>
          </a:p>
        </p:txBody>
      </p:sp>
    </p:spTree>
  </p:cSld>
  <p:clrMapOvr>
    <a:masterClrMapping/>
  </p:clrMapOvr>
  <p:transition advTm="5850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12776"/>
            <a:ext cx="8229600" cy="2439144"/>
          </a:xfrm>
        </p:spPr>
        <p:txBody>
          <a:bodyPr>
            <a:normAutofit/>
          </a:bodyPr>
          <a:lstStyle/>
          <a:p>
            <a:r>
              <a:rPr kumimoji="1" lang="en-US" altLang="ja-JP" b="1" dirty="0" smtClean="0"/>
              <a:t>3. </a:t>
            </a:r>
            <a:r>
              <a:rPr kumimoji="1" lang="en-US" altLang="ja-JP" b="1" dirty="0" err="1" smtClean="0"/>
              <a:t>Metalization</a:t>
            </a:r>
            <a:r>
              <a:rPr kumimoji="1" lang="en-US" altLang="ja-JP" b="1" dirty="0" smtClean="0"/>
              <a:t> on </a:t>
            </a:r>
            <a:r>
              <a:rPr kumimoji="1" lang="en-US" altLang="ja-JP" b="1" dirty="0" smtClean="0">
                <a:solidFill>
                  <a:srgbClr val="FF0000"/>
                </a:solidFill>
              </a:rPr>
              <a:t>Textiles </a:t>
            </a:r>
            <a:r>
              <a:rPr lang="en-US" altLang="ja-JP" b="1" dirty="0" smtClean="0">
                <a:ea typeface="ＭＳ 明朝" pitchFamily="17" charset="-128"/>
              </a:rPr>
              <a:t>by Electrodeposition Using Supercritical Carbon Dioxide </a:t>
            </a:r>
            <a:endParaRPr kumimoji="1" lang="ja-JP" altLang="en-US" b="1" dirty="0"/>
          </a:p>
        </p:txBody>
      </p:sp>
      <p:sp>
        <p:nvSpPr>
          <p:cNvPr id="4" name="スライド番号プレースホルダ 3"/>
          <p:cNvSpPr>
            <a:spLocks noGrp="1"/>
          </p:cNvSpPr>
          <p:nvPr>
            <p:ph type="sldNum" sz="quarter" idx="12"/>
          </p:nvPr>
        </p:nvSpPr>
        <p:spPr/>
        <p:txBody>
          <a:bodyPr/>
          <a:lstStyle/>
          <a:p>
            <a:fld id="{DDEEAC19-E213-4A4C-AEED-4BB1B22A971E}"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円/楕円 31"/>
          <p:cNvSpPr/>
          <p:nvPr/>
        </p:nvSpPr>
        <p:spPr>
          <a:xfrm>
            <a:off x="5393081" y="4949850"/>
            <a:ext cx="1224136" cy="1152128"/>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제목 1"/>
          <p:cNvSpPr>
            <a:spLocks noGrp="1"/>
          </p:cNvSpPr>
          <p:nvPr>
            <p:ph type="title"/>
          </p:nvPr>
        </p:nvSpPr>
        <p:spPr>
          <a:xfrm>
            <a:off x="857250" y="71438"/>
            <a:ext cx="7358063" cy="785812"/>
          </a:xfrm>
          <a:solidFill>
            <a:schemeClr val="bg1"/>
          </a:solidFill>
          <a:ln>
            <a:noFill/>
          </a:ln>
        </p:spPr>
        <p:txBody>
          <a:bodyPr rtlCol="0">
            <a:normAutofit/>
          </a:bodyPr>
          <a:lstStyle/>
          <a:p>
            <a:pPr eaLnBrk="1" fontAlgn="auto" hangingPunct="1">
              <a:spcAft>
                <a:spcPts val="0"/>
              </a:spcAft>
              <a:defRPr/>
            </a:pPr>
            <a:r>
              <a:rPr lang="en-US" altLang="ko-KR" dirty="0" err="1" smtClean="0">
                <a:latin typeface="+mn-ea"/>
                <a:ea typeface="+mn-ea"/>
                <a:cs typeface="+mj-cs"/>
              </a:rPr>
              <a:t>Metalization</a:t>
            </a:r>
            <a:r>
              <a:rPr lang="en-US" altLang="ko-KR" dirty="0" smtClean="0">
                <a:latin typeface="+mn-ea"/>
                <a:ea typeface="+mn-ea"/>
                <a:cs typeface="+mj-cs"/>
              </a:rPr>
              <a:t> on </a:t>
            </a:r>
            <a:r>
              <a:rPr lang="en-US" altLang="ko-KR" dirty="0" smtClean="0">
                <a:latin typeface="+mn-ea"/>
                <a:ea typeface="+mn-ea"/>
              </a:rPr>
              <a:t>Textile</a:t>
            </a:r>
            <a:r>
              <a:rPr lang="en-US" altLang="ko-KR" dirty="0" smtClean="0">
                <a:latin typeface="+mn-ea"/>
                <a:ea typeface="+mn-ea"/>
                <a:cs typeface="+mj-cs"/>
              </a:rPr>
              <a:t> </a:t>
            </a:r>
            <a:endParaRPr lang="ko-KR" altLang="en-US" dirty="0">
              <a:latin typeface="+mn-ea"/>
              <a:ea typeface="+mn-ea"/>
              <a:cs typeface="+mj-cs"/>
            </a:endParaRPr>
          </a:p>
        </p:txBody>
      </p:sp>
      <p:pic>
        <p:nvPicPr>
          <p:cNvPr id="36868" name="내용 개체 틀 3" descr="news00080.gif"/>
          <p:cNvPicPr>
            <a:picLocks noChangeAspect="1"/>
          </p:cNvPicPr>
          <p:nvPr/>
        </p:nvPicPr>
        <p:blipFill>
          <a:blip r:embed="rId4" cstate="print"/>
          <a:srcRect l="66919" t="11932" r="13544"/>
          <a:stretch>
            <a:fillRect/>
          </a:stretch>
        </p:blipFill>
        <p:spPr bwMode="auto">
          <a:xfrm>
            <a:off x="1979712" y="2276872"/>
            <a:ext cx="1649413" cy="3857625"/>
          </a:xfrm>
          <a:prstGeom prst="rect">
            <a:avLst/>
          </a:prstGeom>
          <a:noFill/>
          <a:ln w="9525">
            <a:noFill/>
            <a:miter lim="800000"/>
            <a:headEnd/>
            <a:tailEnd/>
          </a:ln>
        </p:spPr>
      </p:pic>
      <p:sp>
        <p:nvSpPr>
          <p:cNvPr id="7" name="TextBox 6"/>
          <p:cNvSpPr txBox="1"/>
          <p:nvPr/>
        </p:nvSpPr>
        <p:spPr>
          <a:xfrm>
            <a:off x="271560" y="985332"/>
            <a:ext cx="4857784" cy="1077218"/>
          </a:xfrm>
          <a:prstGeom prst="rect">
            <a:avLst/>
          </a:prstGeom>
          <a:solidFill>
            <a:srgbClr val="FFC000"/>
          </a:solidFill>
          <a:effectLst>
            <a:softEdge rad="127000"/>
          </a:effectLst>
        </p:spPr>
        <p:txBody>
          <a:bodyPr>
            <a:spAutoFit/>
          </a:bodyPr>
          <a:lstStyle/>
          <a:p>
            <a:pPr algn="ctr" fontAlgn="auto">
              <a:spcBef>
                <a:spcPts val="0"/>
              </a:spcBef>
              <a:spcAft>
                <a:spcPts val="0"/>
              </a:spcAft>
              <a:defRPr/>
            </a:pPr>
            <a:r>
              <a:rPr kumimoji="0" lang="en-US" altLang="ko-KR" sz="2400" b="1" dirty="0">
                <a:latin typeface="+mn-ea"/>
                <a:ea typeface="굴림" charset="-127"/>
                <a:cs typeface="Arial Unicode MS" pitchFamily="50" charset="-127"/>
              </a:rPr>
              <a:t>Novel method</a:t>
            </a:r>
          </a:p>
          <a:p>
            <a:pPr fontAlgn="auto">
              <a:spcBef>
                <a:spcPts val="0"/>
              </a:spcBef>
              <a:spcAft>
                <a:spcPts val="0"/>
              </a:spcAft>
              <a:defRPr/>
            </a:pPr>
            <a:r>
              <a:rPr kumimoji="0" lang="en-US" altLang="ko-KR" sz="2000" b="1" dirty="0">
                <a:latin typeface="+mn-ea"/>
                <a:ea typeface="굴림" charset="-127"/>
                <a:cs typeface="Arial Unicode MS" pitchFamily="50" charset="-127"/>
              </a:rPr>
              <a:t>Catalyzation  in Sc-CO</a:t>
            </a:r>
            <a:r>
              <a:rPr kumimoji="0" lang="en-US" altLang="ko-KR" sz="2000" b="1" baseline="-25000" dirty="0">
                <a:latin typeface="+mn-ea"/>
                <a:ea typeface="굴림" charset="-127"/>
                <a:cs typeface="Arial Unicode MS" pitchFamily="50" charset="-127"/>
              </a:rPr>
              <a:t>2 </a:t>
            </a:r>
            <a:r>
              <a:rPr kumimoji="0" lang="en-US" altLang="ko-KR" sz="2000" b="1" dirty="0">
                <a:latin typeface="+mn-ea"/>
                <a:ea typeface="굴림" charset="-127"/>
                <a:cs typeface="Arial Unicode MS" pitchFamily="50" charset="-127"/>
              </a:rPr>
              <a:t>and </a:t>
            </a:r>
            <a:r>
              <a:rPr kumimoji="0" lang="en-US" altLang="ko-KR" sz="2000" b="1" dirty="0">
                <a:latin typeface="+mn-ea"/>
                <a:ea typeface="+mn-ea"/>
              </a:rPr>
              <a:t>Electroless plating </a:t>
            </a:r>
            <a:r>
              <a:rPr kumimoji="0" lang="en-US" altLang="ko-KR" sz="2000" b="1" dirty="0" smtClean="0">
                <a:latin typeface="+mn-ea"/>
                <a:ea typeface="+mn-ea"/>
              </a:rPr>
              <a:t>in Sc-CO</a:t>
            </a:r>
            <a:r>
              <a:rPr kumimoji="0" lang="en-US" altLang="ko-KR" sz="2000" b="1" baseline="-25000" dirty="0" smtClean="0">
                <a:latin typeface="+mn-ea"/>
                <a:ea typeface="+mn-ea"/>
              </a:rPr>
              <a:t>2 </a:t>
            </a:r>
            <a:r>
              <a:rPr kumimoji="0" lang="en-US" altLang="ko-KR" sz="2000" b="1" dirty="0" smtClean="0">
                <a:latin typeface="+mn-ea"/>
              </a:rPr>
              <a:t>emulsion (ELP-SCE)</a:t>
            </a:r>
            <a:endParaRPr kumimoji="0" lang="en-US" altLang="ko-KR" sz="2000" b="1" dirty="0">
              <a:latin typeface="+mn-ea"/>
              <a:ea typeface="+mn-ea"/>
            </a:endParaRPr>
          </a:p>
        </p:txBody>
      </p:sp>
      <p:sp>
        <p:nvSpPr>
          <p:cNvPr id="12" name="TextBox 11"/>
          <p:cNvSpPr txBox="1"/>
          <p:nvPr/>
        </p:nvSpPr>
        <p:spPr>
          <a:xfrm>
            <a:off x="3629124" y="3635896"/>
            <a:ext cx="1500188" cy="830997"/>
          </a:xfrm>
          <a:prstGeom prst="rect">
            <a:avLst/>
          </a:prstGeom>
          <a:solidFill>
            <a:schemeClr val="bg1"/>
          </a:solidFill>
        </p:spPr>
        <p:txBody>
          <a:bodyPr>
            <a:spAutoFit/>
          </a:bodyPr>
          <a:lstStyle/>
          <a:p>
            <a:pPr fontAlgn="auto">
              <a:spcBef>
                <a:spcPts val="0"/>
              </a:spcBef>
              <a:spcAft>
                <a:spcPts val="0"/>
              </a:spcAft>
              <a:defRPr/>
            </a:pPr>
            <a:r>
              <a:rPr kumimoji="0" lang="en-US" altLang="ko-KR" sz="1600" b="1" dirty="0">
                <a:latin typeface="+mn-ea"/>
                <a:ea typeface="+mn-ea"/>
              </a:rPr>
              <a:t>Ni electroless </a:t>
            </a:r>
          </a:p>
          <a:p>
            <a:pPr fontAlgn="auto">
              <a:spcBef>
                <a:spcPts val="0"/>
              </a:spcBef>
              <a:spcAft>
                <a:spcPts val="0"/>
              </a:spcAft>
              <a:defRPr/>
            </a:pPr>
            <a:r>
              <a:rPr kumimoji="0" lang="en-US" altLang="ko-KR" sz="1600" b="1" dirty="0">
                <a:latin typeface="+mn-ea"/>
                <a:ea typeface="+mn-ea"/>
              </a:rPr>
              <a:t>plating </a:t>
            </a:r>
            <a:r>
              <a:rPr kumimoji="0" lang="en-US" altLang="ko-KR" sz="1600" b="1" dirty="0" smtClean="0">
                <a:latin typeface="+mn-ea"/>
              </a:rPr>
              <a:t>in Sc-CO</a:t>
            </a:r>
            <a:r>
              <a:rPr kumimoji="0" lang="en-US" altLang="ko-KR" sz="1600" b="1" baseline="-25000" dirty="0" smtClean="0">
                <a:latin typeface="+mn-ea"/>
              </a:rPr>
              <a:t>2 </a:t>
            </a:r>
            <a:r>
              <a:rPr kumimoji="0" lang="en-US" altLang="ko-KR" sz="1600" b="1" dirty="0" smtClean="0">
                <a:latin typeface="+mn-ea"/>
                <a:ea typeface="굴림" charset="-127"/>
                <a:cs typeface="Arial Unicode MS" pitchFamily="50" charset="-127"/>
              </a:rPr>
              <a:t>emulsion</a:t>
            </a:r>
            <a:endParaRPr kumimoji="0" lang="en-US" altLang="ko-KR" sz="1600" b="1" dirty="0">
              <a:latin typeface="+mn-ea"/>
              <a:ea typeface="+mn-ea"/>
            </a:endParaRPr>
          </a:p>
        </p:txBody>
      </p:sp>
      <p:sp>
        <p:nvSpPr>
          <p:cNvPr id="14" name="TextBox 13"/>
          <p:cNvSpPr txBox="1"/>
          <p:nvPr/>
        </p:nvSpPr>
        <p:spPr>
          <a:xfrm>
            <a:off x="3271937" y="2097485"/>
            <a:ext cx="1643063" cy="369887"/>
          </a:xfrm>
          <a:prstGeom prst="rect">
            <a:avLst/>
          </a:prstGeom>
          <a:solidFill>
            <a:schemeClr val="bg1"/>
          </a:solidFill>
        </p:spPr>
        <p:txBody>
          <a:bodyPr>
            <a:spAutoFit/>
          </a:bodyPr>
          <a:lstStyle/>
          <a:p>
            <a:pPr fontAlgn="auto">
              <a:spcBef>
                <a:spcPts val="0"/>
              </a:spcBef>
              <a:spcAft>
                <a:spcPts val="0"/>
              </a:spcAft>
              <a:defRPr/>
            </a:pPr>
            <a:r>
              <a:rPr kumimoji="0" lang="en-US" altLang="ko-KR" dirty="0">
                <a:latin typeface="+mn-ea"/>
                <a:ea typeface="+mn-ea"/>
              </a:rPr>
              <a:t>Pd*</a:t>
            </a:r>
            <a:endParaRPr kumimoji="0" lang="ko-KR" altLang="en-US" dirty="0">
              <a:latin typeface="+mn-ea"/>
              <a:ea typeface="+mn-ea"/>
            </a:endParaRPr>
          </a:p>
        </p:txBody>
      </p:sp>
      <p:sp>
        <p:nvSpPr>
          <p:cNvPr id="15" name="TextBox 14"/>
          <p:cNvSpPr txBox="1"/>
          <p:nvPr/>
        </p:nvSpPr>
        <p:spPr>
          <a:xfrm>
            <a:off x="3057625" y="3134122"/>
            <a:ext cx="714375" cy="276225"/>
          </a:xfrm>
          <a:prstGeom prst="rect">
            <a:avLst/>
          </a:prstGeom>
          <a:solidFill>
            <a:schemeClr val="bg1"/>
          </a:solidFill>
        </p:spPr>
        <p:txBody>
          <a:bodyPr>
            <a:spAutoFit/>
          </a:bodyPr>
          <a:lstStyle/>
          <a:p>
            <a:pPr fontAlgn="auto">
              <a:spcBef>
                <a:spcPts val="0"/>
              </a:spcBef>
              <a:spcAft>
                <a:spcPts val="0"/>
              </a:spcAft>
              <a:defRPr/>
            </a:pPr>
            <a:r>
              <a:rPr kumimoji="0" lang="en-US" altLang="ko-KR" sz="1200" dirty="0">
                <a:latin typeface="+mn-ea"/>
                <a:ea typeface="+mn-ea"/>
              </a:rPr>
              <a:t>Sc-CO</a:t>
            </a:r>
            <a:r>
              <a:rPr kumimoji="0" lang="en-US" altLang="ko-KR" sz="1200" baseline="-25000" dirty="0">
                <a:latin typeface="+mn-ea"/>
                <a:ea typeface="+mn-ea"/>
              </a:rPr>
              <a:t>2</a:t>
            </a:r>
            <a:endParaRPr kumimoji="0" lang="ko-KR" altLang="en-US" sz="1200" baseline="-25000" dirty="0">
              <a:latin typeface="+mn-ea"/>
              <a:ea typeface="+mn-ea"/>
            </a:endParaRPr>
          </a:p>
        </p:txBody>
      </p:sp>
      <p:sp>
        <p:nvSpPr>
          <p:cNvPr id="16" name="TextBox 15"/>
          <p:cNvSpPr txBox="1"/>
          <p:nvPr/>
        </p:nvSpPr>
        <p:spPr>
          <a:xfrm>
            <a:off x="3586262" y="4862910"/>
            <a:ext cx="1500188" cy="1323439"/>
          </a:xfrm>
          <a:prstGeom prst="rect">
            <a:avLst/>
          </a:prstGeom>
          <a:solidFill>
            <a:schemeClr val="bg1"/>
          </a:solidFill>
        </p:spPr>
        <p:txBody>
          <a:bodyPr>
            <a:spAutoFit/>
          </a:bodyPr>
          <a:lstStyle/>
          <a:p>
            <a:pPr fontAlgn="auto">
              <a:spcBef>
                <a:spcPts val="0"/>
              </a:spcBef>
              <a:spcAft>
                <a:spcPts val="0"/>
              </a:spcAft>
              <a:defRPr/>
            </a:pPr>
            <a:r>
              <a:rPr kumimoji="0" lang="en-US" altLang="ko-KR" sz="1600" b="1" dirty="0">
                <a:latin typeface="+mn-ea"/>
                <a:ea typeface="+mn-ea"/>
              </a:rPr>
              <a:t>Electroless plating reaction with polymer inside </a:t>
            </a:r>
            <a:endParaRPr kumimoji="0" lang="ko-KR" altLang="en-US" sz="1600" b="1" dirty="0">
              <a:latin typeface="+mn-ea"/>
              <a:ea typeface="+mn-ea"/>
            </a:endParaRPr>
          </a:p>
        </p:txBody>
      </p:sp>
      <p:sp>
        <p:nvSpPr>
          <p:cNvPr id="22" name="왼쪽 중괄호 21"/>
          <p:cNvSpPr/>
          <p:nvPr/>
        </p:nvSpPr>
        <p:spPr>
          <a:xfrm>
            <a:off x="1843187" y="2634060"/>
            <a:ext cx="214313" cy="27146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ko-KR" altLang="en-US">
              <a:latin typeface="+mn-ea"/>
            </a:endParaRPr>
          </a:p>
        </p:txBody>
      </p:sp>
      <p:sp>
        <p:nvSpPr>
          <p:cNvPr id="21" name="TextBox 20"/>
          <p:cNvSpPr txBox="1"/>
          <p:nvPr/>
        </p:nvSpPr>
        <p:spPr>
          <a:xfrm>
            <a:off x="3629125" y="2446735"/>
            <a:ext cx="1357312" cy="830262"/>
          </a:xfrm>
          <a:prstGeom prst="rect">
            <a:avLst/>
          </a:prstGeom>
          <a:solidFill>
            <a:schemeClr val="bg1"/>
          </a:solidFill>
        </p:spPr>
        <p:txBody>
          <a:bodyPr>
            <a:spAutoFit/>
          </a:bodyPr>
          <a:lstStyle/>
          <a:p>
            <a:pPr fontAlgn="auto">
              <a:spcBef>
                <a:spcPts val="0"/>
              </a:spcBef>
              <a:spcAft>
                <a:spcPts val="0"/>
              </a:spcAft>
              <a:defRPr/>
            </a:pPr>
            <a:r>
              <a:rPr kumimoji="0" lang="en-US" altLang="ko-KR" sz="1600" b="1" dirty="0">
                <a:latin typeface="+mn-ea"/>
                <a:ea typeface="+mn-ea"/>
              </a:rPr>
              <a:t>Pd complex penetration with Sc-CO</a:t>
            </a:r>
            <a:r>
              <a:rPr kumimoji="0" lang="en-US" altLang="ko-KR" sz="1600" b="1" baseline="-25000" dirty="0">
                <a:latin typeface="+mn-ea"/>
                <a:ea typeface="+mn-ea"/>
              </a:rPr>
              <a:t>2</a:t>
            </a:r>
            <a:endParaRPr kumimoji="0" lang="ko-KR" altLang="en-US" sz="1600" b="1" baseline="-25000" dirty="0">
              <a:latin typeface="+mn-ea"/>
              <a:ea typeface="+mn-ea"/>
            </a:endParaRPr>
          </a:p>
        </p:txBody>
      </p:sp>
      <p:sp>
        <p:nvSpPr>
          <p:cNvPr id="31" name="직사각형 30"/>
          <p:cNvSpPr/>
          <p:nvPr/>
        </p:nvSpPr>
        <p:spPr>
          <a:xfrm>
            <a:off x="251520" y="3645297"/>
            <a:ext cx="1572617" cy="830263"/>
          </a:xfrm>
          <a:prstGeom prst="rect">
            <a:avLst/>
          </a:prstGeom>
        </p:spPr>
        <p:txBody>
          <a:bodyPr wrap="square">
            <a:spAutoFit/>
          </a:bodyPr>
          <a:lstStyle/>
          <a:p>
            <a:pPr fontAlgn="auto">
              <a:spcBef>
                <a:spcPts val="0"/>
              </a:spcBef>
              <a:spcAft>
                <a:spcPts val="0"/>
              </a:spcAft>
              <a:defRPr/>
            </a:pPr>
            <a:r>
              <a:rPr kumimoji="0" lang="en-US" altLang="ko-KR" sz="2400" kern="0" dirty="0">
                <a:latin typeface="+mn-ea"/>
                <a:ea typeface="+mn-ea"/>
                <a:cs typeface="Arial" pitchFamily="34" charset="0"/>
              </a:rPr>
              <a:t>Sc-CO</a:t>
            </a:r>
            <a:r>
              <a:rPr kumimoji="0" lang="en-US" altLang="ko-KR" sz="2400" kern="0" baseline="-25000" dirty="0">
                <a:latin typeface="+mn-ea"/>
                <a:ea typeface="+mn-ea"/>
                <a:cs typeface="Arial" pitchFamily="34" charset="0"/>
              </a:rPr>
              <a:t>2</a:t>
            </a:r>
          </a:p>
          <a:p>
            <a:pPr fontAlgn="auto">
              <a:spcBef>
                <a:spcPts val="0"/>
              </a:spcBef>
              <a:spcAft>
                <a:spcPts val="0"/>
              </a:spcAft>
              <a:defRPr/>
            </a:pPr>
            <a:r>
              <a:rPr kumimoji="0" lang="en-US" altLang="ko-KR" sz="2400" kern="0" dirty="0">
                <a:latin typeface="+mn-ea"/>
                <a:ea typeface="+mn-ea"/>
                <a:cs typeface="Arial" pitchFamily="34" charset="0"/>
              </a:rPr>
              <a:t>as media</a:t>
            </a:r>
            <a:endParaRPr kumimoji="0" lang="ko-KR" altLang="en-US" sz="2400" dirty="0">
              <a:latin typeface="+mn-lt"/>
              <a:ea typeface="+mn-ea"/>
            </a:endParaRPr>
          </a:p>
        </p:txBody>
      </p:sp>
      <p:sp>
        <p:nvSpPr>
          <p:cNvPr id="23" name="직사각형 22"/>
          <p:cNvSpPr/>
          <p:nvPr/>
        </p:nvSpPr>
        <p:spPr>
          <a:xfrm>
            <a:off x="971600" y="6165304"/>
            <a:ext cx="3282950" cy="369887"/>
          </a:xfrm>
          <a:prstGeom prst="rect">
            <a:avLst/>
          </a:prstGeom>
        </p:spPr>
        <p:txBody>
          <a:bodyPr>
            <a:spAutoFit/>
          </a:bodyPr>
          <a:lstStyle/>
          <a:p>
            <a:pPr>
              <a:defRPr/>
            </a:pPr>
            <a:r>
              <a:rPr kumimoji="0" lang="en-US" altLang="ko-KR" b="1" dirty="0">
                <a:latin typeface="+mn-ea"/>
                <a:ea typeface="굴림" charset="-127"/>
                <a:cs typeface="Arial Unicode MS" pitchFamily="50" charset="-127"/>
              </a:rPr>
              <a:t>Pd* =Pd</a:t>
            </a:r>
            <a:r>
              <a:rPr lang="en-US" b="1" dirty="0">
                <a:latin typeface="굴림" charset="-127"/>
                <a:ea typeface="굴림" charset="-127"/>
                <a:cs typeface="Arial Unicode MS" pitchFamily="50" charset="-127"/>
              </a:rPr>
              <a:t> bis-acetylacetonate</a:t>
            </a:r>
            <a:endParaRPr lang="ko-KR" altLang="en-US" b="1" dirty="0">
              <a:latin typeface="굴림" charset="-127"/>
              <a:ea typeface="굴림" charset="-127"/>
              <a:cs typeface="Arial Unicode MS" pitchFamily="50" charset="-127"/>
            </a:endParaRPr>
          </a:p>
        </p:txBody>
      </p:sp>
      <p:sp>
        <p:nvSpPr>
          <p:cNvPr id="24" name="スライド番号プレースホルダ 3"/>
          <p:cNvSpPr>
            <a:spLocks noGrp="1"/>
          </p:cNvSpPr>
          <p:nvPr>
            <p:ph type="sldNum" sz="quarter" idx="12"/>
          </p:nvPr>
        </p:nvSpPr>
        <p:spPr>
          <a:xfrm>
            <a:off x="2538512" y="6347222"/>
            <a:ext cx="2133600" cy="365125"/>
          </a:xfrm>
        </p:spPr>
        <p:txBody>
          <a:bodyPr/>
          <a:lstStyle/>
          <a:p>
            <a:fld id="{DDEEAC19-E213-4A4C-AEED-4BB1B22A971E}" type="slidenum">
              <a:rPr kumimoji="1" lang="ja-JP" altLang="en-US" smtClean="0"/>
              <a:pPr/>
              <a:t>15</a:t>
            </a:fld>
            <a:endParaRPr kumimoji="1" lang="ja-JP" altLang="en-US"/>
          </a:p>
        </p:txBody>
      </p:sp>
      <p:sp>
        <p:nvSpPr>
          <p:cNvPr id="28" name="円/楕円 27"/>
          <p:cNvSpPr/>
          <p:nvPr/>
        </p:nvSpPr>
        <p:spPr>
          <a:xfrm>
            <a:off x="5436096" y="1412776"/>
            <a:ext cx="1008112" cy="1008112"/>
          </a:xfrm>
          <a:prstGeom prst="ellipse">
            <a:avLst/>
          </a:prstGeom>
          <a:solidFill>
            <a:srgbClr val="11FF7D"/>
          </a:solidFill>
          <a:ln>
            <a:solidFill>
              <a:srgbClr val="11F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5436096" y="3212976"/>
            <a:ext cx="1008112" cy="1008112"/>
          </a:xfrm>
          <a:prstGeom prst="ellipse">
            <a:avLst/>
          </a:prstGeom>
          <a:gradFill>
            <a:gsLst>
              <a:gs pos="22000">
                <a:srgbClr val="11FF7D">
                  <a:alpha val="91000"/>
                </a:srgbClr>
              </a:gs>
              <a:gs pos="50000">
                <a:schemeClr val="accent1">
                  <a:tint val="44500"/>
                  <a:satMod val="160000"/>
                </a:schemeClr>
              </a:gs>
              <a:gs pos="100000">
                <a:schemeClr val="accent1">
                  <a:tint val="23500"/>
                  <a:satMod val="160000"/>
                </a:schemeClr>
              </a:gs>
            </a:gsLst>
            <a:path path="circle">
              <a:fillToRect l="50000" t="50000" r="50000" b="50000"/>
            </a:path>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508104" y="5013176"/>
            <a:ext cx="1008112" cy="1008112"/>
          </a:xfrm>
          <a:prstGeom prst="ellipse">
            <a:avLst/>
          </a:prstGeom>
          <a:gradFill flip="none" rotWithShape="1">
            <a:gsLst>
              <a:gs pos="18000">
                <a:srgbClr val="11FF7D"/>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804248" y="5013176"/>
            <a:ext cx="1656184" cy="1200329"/>
          </a:xfrm>
          <a:prstGeom prst="rect">
            <a:avLst/>
          </a:prstGeom>
          <a:noFill/>
        </p:spPr>
        <p:txBody>
          <a:bodyPr wrap="square" rtlCol="0">
            <a:spAutoFit/>
          </a:bodyPr>
          <a:lstStyle/>
          <a:p>
            <a:r>
              <a:rPr kumimoji="1" lang="en-US" altLang="ja-JP" sz="2400" b="1" dirty="0" smtClean="0"/>
              <a:t>Metalized </a:t>
            </a:r>
            <a:r>
              <a:rPr kumimoji="1" lang="en-US" altLang="ja-JP" sz="2400" b="1" dirty="0" err="1" smtClean="0"/>
              <a:t>fibre</a:t>
            </a:r>
            <a:r>
              <a:rPr kumimoji="1" lang="en-US" altLang="ja-JP" sz="2400" b="1" dirty="0" smtClean="0"/>
              <a:t> plated by Ni-P</a:t>
            </a:r>
            <a:endParaRPr kumimoji="1" lang="ja-JP" altLang="en-US" sz="2400" b="1" dirty="0"/>
          </a:p>
        </p:txBody>
      </p:sp>
      <p:sp>
        <p:nvSpPr>
          <p:cNvPr id="34" name="テキスト ボックス 33"/>
          <p:cNvSpPr txBox="1"/>
          <p:nvPr/>
        </p:nvSpPr>
        <p:spPr>
          <a:xfrm>
            <a:off x="6804248" y="3212976"/>
            <a:ext cx="1656184" cy="1200329"/>
          </a:xfrm>
          <a:prstGeom prst="rect">
            <a:avLst/>
          </a:prstGeom>
          <a:noFill/>
        </p:spPr>
        <p:txBody>
          <a:bodyPr wrap="square" rtlCol="0">
            <a:spAutoFit/>
          </a:bodyPr>
          <a:lstStyle/>
          <a:p>
            <a:r>
              <a:rPr kumimoji="1" lang="en-US" altLang="ja-JP" sz="2400" b="1" dirty="0" smtClean="0"/>
              <a:t>Catalyzed </a:t>
            </a:r>
            <a:r>
              <a:rPr kumimoji="1" lang="en-US" altLang="ja-JP" sz="2400" b="1" dirty="0" err="1" smtClean="0"/>
              <a:t>fibre</a:t>
            </a:r>
            <a:r>
              <a:rPr kumimoji="1" lang="en-US" altLang="ja-JP" sz="2400" b="1" dirty="0" smtClean="0"/>
              <a:t> by Pd complex</a:t>
            </a:r>
            <a:endParaRPr kumimoji="1" lang="ja-JP" altLang="en-US" sz="2400" b="1" dirty="0"/>
          </a:p>
        </p:txBody>
      </p:sp>
      <p:sp>
        <p:nvSpPr>
          <p:cNvPr id="35" name="右矢印 34"/>
          <p:cNvSpPr/>
          <p:nvPr/>
        </p:nvSpPr>
        <p:spPr>
          <a:xfrm rot="5400000">
            <a:off x="5688124" y="2600908"/>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rot="5400000">
            <a:off x="5688124" y="4329100"/>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588224" y="1412776"/>
            <a:ext cx="1944216" cy="1200329"/>
          </a:xfrm>
          <a:prstGeom prst="rect">
            <a:avLst/>
          </a:prstGeom>
          <a:noFill/>
        </p:spPr>
        <p:txBody>
          <a:bodyPr wrap="square" rtlCol="0">
            <a:spAutoFit/>
          </a:bodyPr>
          <a:lstStyle/>
          <a:p>
            <a:r>
              <a:rPr kumimoji="1" lang="en-US" altLang="ja-JP" sz="2400" b="1" dirty="0" smtClean="0"/>
              <a:t>Cross section of Nylon 6,6 </a:t>
            </a:r>
            <a:r>
              <a:rPr kumimoji="1" lang="en-US" altLang="ja-JP" sz="2400" b="1" dirty="0" err="1" smtClean="0"/>
              <a:t>fibre</a:t>
            </a:r>
            <a:endParaRPr kumimoji="1" lang="ja-JP" altLang="en-US" sz="2400" b="1" dirty="0"/>
          </a:p>
        </p:txBody>
      </p:sp>
    </p:spTree>
    <p:custDataLst>
      <p:tags r:id="rId1"/>
    </p:custDataLst>
  </p:cSld>
  <p:clrMapOvr>
    <a:masterClrMapping/>
  </p:clrMapOvr>
  <p:transition advTm="11748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706090"/>
          </a:xfrm>
        </p:spPr>
        <p:txBody>
          <a:bodyPr>
            <a:normAutofit fontScale="90000"/>
          </a:bodyPr>
          <a:lstStyle/>
          <a:p>
            <a:r>
              <a:rPr lang="en-US" altLang="ja-JP" dirty="0" smtClean="0"/>
              <a:t>Metallization on Nylon 6,6 fibril</a:t>
            </a:r>
            <a:endParaRPr kumimoji="1" lang="ja-JP" altLang="en-US" dirty="0"/>
          </a:p>
        </p:txBody>
      </p:sp>
      <p:sp>
        <p:nvSpPr>
          <p:cNvPr id="4" name="スライド番号プレースホルダ 3"/>
          <p:cNvSpPr>
            <a:spLocks noGrp="1"/>
          </p:cNvSpPr>
          <p:nvPr>
            <p:ph type="sldNum" sz="quarter" idx="12"/>
          </p:nvPr>
        </p:nvSpPr>
        <p:spPr/>
        <p:txBody>
          <a:bodyPr/>
          <a:lstStyle/>
          <a:p>
            <a:fld id="{DDEEAC19-E213-4A4C-AEED-4BB1B22A971E}" type="slidenum">
              <a:rPr kumimoji="1" lang="ja-JP" altLang="en-US" smtClean="0"/>
              <a:pPr/>
              <a:t>16</a:t>
            </a:fld>
            <a:endParaRPr kumimoji="1" lang="ja-JP" altLang="en-US"/>
          </a:p>
        </p:txBody>
      </p:sp>
      <p:pic>
        <p:nvPicPr>
          <p:cNvPr id="406530" name="Picture 2" descr="C:\Users\m.sone\Desktop\新しいフォルダー (23)\ナイロン6.6.jpg"/>
          <p:cNvPicPr>
            <a:picLocks noChangeAspect="1" noChangeArrowheads="1"/>
          </p:cNvPicPr>
          <p:nvPr/>
        </p:nvPicPr>
        <p:blipFill>
          <a:blip r:embed="rId2" cstate="print"/>
          <a:srcRect/>
          <a:stretch>
            <a:fillRect/>
          </a:stretch>
        </p:blipFill>
        <p:spPr bwMode="auto">
          <a:xfrm>
            <a:off x="682968" y="980728"/>
            <a:ext cx="3312967" cy="2484725"/>
          </a:xfrm>
          <a:prstGeom prst="rect">
            <a:avLst/>
          </a:prstGeom>
          <a:noFill/>
        </p:spPr>
      </p:pic>
      <p:pic>
        <p:nvPicPr>
          <p:cNvPr id="3" name="Picture 2" descr="C:\Users\m.sone\Desktop\新しいフォルダー (23)\超臨界CO2触媒.jpg"/>
          <p:cNvPicPr>
            <a:picLocks noChangeAspect="1" noChangeArrowheads="1"/>
          </p:cNvPicPr>
          <p:nvPr/>
        </p:nvPicPr>
        <p:blipFill>
          <a:blip r:embed="rId3" cstate="print"/>
          <a:srcRect/>
          <a:stretch>
            <a:fillRect/>
          </a:stretch>
        </p:blipFill>
        <p:spPr bwMode="auto">
          <a:xfrm>
            <a:off x="4499391" y="980728"/>
            <a:ext cx="3312967" cy="2484725"/>
          </a:xfrm>
          <a:prstGeom prst="rect">
            <a:avLst/>
          </a:prstGeom>
          <a:noFill/>
        </p:spPr>
      </p:pic>
      <p:pic>
        <p:nvPicPr>
          <p:cNvPr id="406531" name="Picture 3" descr="C:\Users\m.sone\Desktop\新しいフォルダー (23)\超臨界CO2触媒化＋Niめっき.jpg"/>
          <p:cNvPicPr>
            <a:picLocks noChangeAspect="1" noChangeArrowheads="1"/>
          </p:cNvPicPr>
          <p:nvPr/>
        </p:nvPicPr>
        <p:blipFill>
          <a:blip r:embed="rId4" cstate="print"/>
          <a:srcRect/>
          <a:stretch>
            <a:fillRect/>
          </a:stretch>
        </p:blipFill>
        <p:spPr bwMode="auto">
          <a:xfrm>
            <a:off x="683568" y="3861048"/>
            <a:ext cx="3317565" cy="2488174"/>
          </a:xfrm>
          <a:prstGeom prst="rect">
            <a:avLst/>
          </a:prstGeom>
          <a:noFill/>
        </p:spPr>
      </p:pic>
      <p:pic>
        <p:nvPicPr>
          <p:cNvPr id="406532" name="Picture 4" descr="C:\Users\m.sone\Desktop\新しいフォルダー (23)\通常の触媒化＋Niめっき.jpg"/>
          <p:cNvPicPr>
            <a:picLocks noChangeAspect="1" noChangeArrowheads="1"/>
          </p:cNvPicPr>
          <p:nvPr/>
        </p:nvPicPr>
        <p:blipFill>
          <a:blip r:embed="rId5" cstate="print"/>
          <a:srcRect/>
          <a:stretch>
            <a:fillRect/>
          </a:stretch>
        </p:blipFill>
        <p:spPr bwMode="auto">
          <a:xfrm>
            <a:off x="4509088" y="3844874"/>
            <a:ext cx="3312514" cy="2484386"/>
          </a:xfrm>
          <a:prstGeom prst="rect">
            <a:avLst/>
          </a:prstGeom>
          <a:noFill/>
        </p:spPr>
      </p:pic>
      <p:sp>
        <p:nvSpPr>
          <p:cNvPr id="8" name="テキスト ボックス 7"/>
          <p:cNvSpPr txBox="1"/>
          <p:nvPr/>
        </p:nvSpPr>
        <p:spPr>
          <a:xfrm>
            <a:off x="1331640" y="3429000"/>
            <a:ext cx="1872208" cy="369332"/>
          </a:xfrm>
          <a:prstGeom prst="rect">
            <a:avLst/>
          </a:prstGeom>
          <a:noFill/>
        </p:spPr>
        <p:txBody>
          <a:bodyPr wrap="square" rtlCol="0">
            <a:spAutoFit/>
          </a:bodyPr>
          <a:lstStyle/>
          <a:p>
            <a:r>
              <a:rPr kumimoji="1" lang="en-US" altLang="ja-JP" dirty="0" smtClean="0"/>
              <a:t>(a)  Nylon 6,6</a:t>
            </a:r>
            <a:endParaRPr kumimoji="1" lang="ja-JP" altLang="en-US" dirty="0"/>
          </a:p>
        </p:txBody>
      </p:sp>
      <p:sp>
        <p:nvSpPr>
          <p:cNvPr id="9" name="テキスト ボックス 8"/>
          <p:cNvSpPr txBox="1"/>
          <p:nvPr/>
        </p:nvSpPr>
        <p:spPr>
          <a:xfrm>
            <a:off x="4644008" y="3429000"/>
            <a:ext cx="3456384" cy="369332"/>
          </a:xfrm>
          <a:prstGeom prst="rect">
            <a:avLst/>
          </a:prstGeom>
          <a:noFill/>
        </p:spPr>
        <p:txBody>
          <a:bodyPr wrap="square" rtlCol="0">
            <a:spAutoFit/>
          </a:bodyPr>
          <a:lstStyle/>
          <a:p>
            <a:r>
              <a:rPr kumimoji="1" lang="en-US" altLang="ja-JP" dirty="0" smtClean="0"/>
              <a:t>(b)  Nylon 6,6 catalyzed in Sc-CO</a:t>
            </a:r>
            <a:r>
              <a:rPr kumimoji="1" lang="en-US" altLang="ja-JP" baseline="-25000" dirty="0" smtClean="0"/>
              <a:t>2</a:t>
            </a:r>
            <a:r>
              <a:rPr kumimoji="1" lang="en-US" altLang="ja-JP" dirty="0" smtClean="0"/>
              <a:t> </a:t>
            </a:r>
            <a:endParaRPr kumimoji="1" lang="ja-JP" altLang="en-US" dirty="0"/>
          </a:p>
        </p:txBody>
      </p:sp>
      <p:sp>
        <p:nvSpPr>
          <p:cNvPr id="10" name="テキスト ボックス 9"/>
          <p:cNvSpPr txBox="1"/>
          <p:nvPr/>
        </p:nvSpPr>
        <p:spPr>
          <a:xfrm>
            <a:off x="539552" y="6309320"/>
            <a:ext cx="3672408" cy="369332"/>
          </a:xfrm>
          <a:prstGeom prst="rect">
            <a:avLst/>
          </a:prstGeom>
          <a:noFill/>
        </p:spPr>
        <p:txBody>
          <a:bodyPr wrap="square" rtlCol="0">
            <a:spAutoFit/>
          </a:bodyPr>
          <a:lstStyle/>
          <a:p>
            <a:r>
              <a:rPr kumimoji="1" lang="en-US" altLang="ja-JP" dirty="0" smtClean="0"/>
              <a:t>(c)  Nylon 6,6 electroplated in Sc-CO</a:t>
            </a:r>
            <a:r>
              <a:rPr kumimoji="1" lang="en-US" altLang="ja-JP" baseline="-25000" dirty="0" smtClean="0"/>
              <a:t>2</a:t>
            </a:r>
            <a:r>
              <a:rPr kumimoji="1" lang="en-US" altLang="ja-JP" dirty="0" smtClean="0"/>
              <a:t> </a:t>
            </a:r>
            <a:endParaRPr kumimoji="1" lang="ja-JP" altLang="en-US" dirty="0"/>
          </a:p>
        </p:txBody>
      </p:sp>
      <p:sp>
        <p:nvSpPr>
          <p:cNvPr id="11" name="テキスト ボックス 10"/>
          <p:cNvSpPr txBox="1"/>
          <p:nvPr/>
        </p:nvSpPr>
        <p:spPr>
          <a:xfrm>
            <a:off x="4427984" y="6309320"/>
            <a:ext cx="3672408" cy="369332"/>
          </a:xfrm>
          <a:prstGeom prst="rect">
            <a:avLst/>
          </a:prstGeom>
          <a:noFill/>
        </p:spPr>
        <p:txBody>
          <a:bodyPr wrap="square" rtlCol="0">
            <a:spAutoFit/>
          </a:bodyPr>
          <a:lstStyle/>
          <a:p>
            <a:r>
              <a:rPr kumimoji="1" lang="en-US" altLang="ja-JP" dirty="0" smtClean="0"/>
              <a:t>(d)  Nylon 6,6 electroplated in CONV </a:t>
            </a:r>
            <a:endParaRPr kumimoji="1" lang="ja-JP" altLang="en-US" dirty="0"/>
          </a:p>
        </p:txBody>
      </p:sp>
      <p:sp>
        <p:nvSpPr>
          <p:cNvPr id="12" name="右矢印 11"/>
          <p:cNvSpPr/>
          <p:nvPr/>
        </p:nvSpPr>
        <p:spPr>
          <a:xfrm>
            <a:off x="4067944" y="1916832"/>
            <a:ext cx="432048" cy="720080"/>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7633893">
            <a:off x="3938493" y="3427872"/>
            <a:ext cx="619166" cy="524610"/>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427984" y="3789040"/>
            <a:ext cx="3600400" cy="288032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6427694" y="6356350"/>
            <a:ext cx="2259106" cy="365125"/>
          </a:xfrm>
        </p:spPr>
        <p:txBody>
          <a:bodyPr/>
          <a:lstStyle/>
          <a:p>
            <a:fld id="{DDEEAC19-E213-4A4C-AEED-4BB1B22A971E}" type="slidenum">
              <a:rPr kumimoji="1" lang="ja-JP" altLang="en-US" sz="2000" smtClean="0"/>
              <a:pPr/>
              <a:t>17</a:t>
            </a:fld>
            <a:endParaRPr kumimoji="1" lang="ja-JP" altLang="en-US" sz="2000"/>
          </a:p>
        </p:txBody>
      </p:sp>
      <p:pic>
        <p:nvPicPr>
          <p:cNvPr id="407554" name="Picture 2" descr="C:\Users\m.sone\Desktop\新しいフォルダー (23)\VHX_000016.jpg"/>
          <p:cNvPicPr>
            <a:picLocks noChangeAspect="1" noChangeArrowheads="1"/>
          </p:cNvPicPr>
          <p:nvPr/>
        </p:nvPicPr>
        <p:blipFill>
          <a:blip r:embed="rId2" cstate="print"/>
          <a:srcRect/>
          <a:stretch>
            <a:fillRect/>
          </a:stretch>
        </p:blipFill>
        <p:spPr bwMode="auto">
          <a:xfrm>
            <a:off x="2627784" y="908720"/>
            <a:ext cx="3477628" cy="2608221"/>
          </a:xfrm>
          <a:prstGeom prst="rect">
            <a:avLst/>
          </a:prstGeom>
          <a:noFill/>
        </p:spPr>
      </p:pic>
      <p:pic>
        <p:nvPicPr>
          <p:cNvPr id="407555" name="Picture 3" descr="C:\Users\m.sone\Desktop\新しいフォルダー (23)\VHX_000006.jpg"/>
          <p:cNvPicPr>
            <a:picLocks noChangeAspect="1" noChangeArrowheads="1"/>
          </p:cNvPicPr>
          <p:nvPr/>
        </p:nvPicPr>
        <p:blipFill>
          <a:blip r:embed="rId3" cstate="print"/>
          <a:srcRect/>
          <a:stretch>
            <a:fillRect/>
          </a:stretch>
        </p:blipFill>
        <p:spPr bwMode="auto">
          <a:xfrm>
            <a:off x="4441766" y="3933056"/>
            <a:ext cx="3640351" cy="2578582"/>
          </a:xfrm>
          <a:prstGeom prst="rect">
            <a:avLst/>
          </a:prstGeom>
          <a:noFill/>
        </p:spPr>
      </p:pic>
      <p:pic>
        <p:nvPicPr>
          <p:cNvPr id="407556" name="Picture 4" descr="C:\Users\m.sone\Desktop\新しいフォルダー (23)\VHX_000011.jpg"/>
          <p:cNvPicPr>
            <a:picLocks noChangeAspect="1" noChangeArrowheads="1"/>
          </p:cNvPicPr>
          <p:nvPr/>
        </p:nvPicPr>
        <p:blipFill>
          <a:blip r:embed="rId4" cstate="print"/>
          <a:srcRect/>
          <a:stretch>
            <a:fillRect/>
          </a:stretch>
        </p:blipFill>
        <p:spPr bwMode="auto">
          <a:xfrm>
            <a:off x="337310" y="3933056"/>
            <a:ext cx="3640352" cy="2578582"/>
          </a:xfrm>
          <a:prstGeom prst="rect">
            <a:avLst/>
          </a:prstGeom>
          <a:noFill/>
        </p:spPr>
      </p:pic>
      <p:sp>
        <p:nvSpPr>
          <p:cNvPr id="8" name="タイトル 1"/>
          <p:cNvSpPr>
            <a:spLocks noGrp="1"/>
          </p:cNvSpPr>
          <p:nvPr>
            <p:ph type="title"/>
          </p:nvPr>
        </p:nvSpPr>
        <p:spPr>
          <a:xfrm>
            <a:off x="539552" y="260648"/>
            <a:ext cx="8229600" cy="561975"/>
          </a:xfrm>
        </p:spPr>
        <p:txBody>
          <a:bodyPr>
            <a:noAutofit/>
          </a:bodyPr>
          <a:lstStyle/>
          <a:p>
            <a:r>
              <a:rPr lang="en-US" altLang="ja-JP" sz="3600" dirty="0" smtClean="0"/>
              <a:t>3D images of Metalized Nylon 6,6 fibril</a:t>
            </a:r>
            <a:endParaRPr kumimoji="1" lang="ja-JP" altLang="en-US" sz="3600" dirty="0"/>
          </a:p>
        </p:txBody>
      </p:sp>
      <p:sp>
        <p:nvSpPr>
          <p:cNvPr id="9" name="テキスト ボックス 8"/>
          <p:cNvSpPr txBox="1"/>
          <p:nvPr/>
        </p:nvSpPr>
        <p:spPr>
          <a:xfrm>
            <a:off x="3165726" y="3501008"/>
            <a:ext cx="1982338" cy="400110"/>
          </a:xfrm>
          <a:prstGeom prst="rect">
            <a:avLst/>
          </a:prstGeom>
          <a:noFill/>
        </p:spPr>
        <p:txBody>
          <a:bodyPr wrap="square" rtlCol="0">
            <a:spAutoFit/>
          </a:bodyPr>
          <a:lstStyle/>
          <a:p>
            <a:r>
              <a:rPr kumimoji="1" lang="en-US" altLang="ja-JP" sz="2000" dirty="0" smtClean="0"/>
              <a:t>(a)  Nylon 6,6</a:t>
            </a:r>
            <a:endParaRPr kumimoji="1" lang="ja-JP" altLang="en-US" sz="2000" dirty="0"/>
          </a:p>
        </p:txBody>
      </p:sp>
      <p:sp>
        <p:nvSpPr>
          <p:cNvPr id="10" name="テキスト ボックス 9"/>
          <p:cNvSpPr txBox="1"/>
          <p:nvPr/>
        </p:nvSpPr>
        <p:spPr>
          <a:xfrm>
            <a:off x="251520" y="6488668"/>
            <a:ext cx="4104456" cy="400110"/>
          </a:xfrm>
          <a:prstGeom prst="rect">
            <a:avLst/>
          </a:prstGeom>
          <a:noFill/>
        </p:spPr>
        <p:txBody>
          <a:bodyPr wrap="square" rtlCol="0">
            <a:spAutoFit/>
          </a:bodyPr>
          <a:lstStyle/>
          <a:p>
            <a:r>
              <a:rPr kumimoji="1" lang="en-US" altLang="ja-JP" sz="2000" dirty="0" smtClean="0"/>
              <a:t>(b)  Nylon 6,6 electroplated in Sc-CO</a:t>
            </a:r>
            <a:r>
              <a:rPr kumimoji="1" lang="en-US" altLang="ja-JP" sz="2000" baseline="-25000" dirty="0" smtClean="0"/>
              <a:t>2</a:t>
            </a:r>
            <a:r>
              <a:rPr kumimoji="1" lang="en-US" altLang="ja-JP" sz="2000" dirty="0" smtClean="0"/>
              <a:t> </a:t>
            </a:r>
            <a:endParaRPr kumimoji="1" lang="ja-JP" altLang="en-US" sz="2000" dirty="0"/>
          </a:p>
        </p:txBody>
      </p:sp>
      <p:sp>
        <p:nvSpPr>
          <p:cNvPr id="11" name="テキスト ボックス 10"/>
          <p:cNvSpPr txBox="1"/>
          <p:nvPr/>
        </p:nvSpPr>
        <p:spPr>
          <a:xfrm>
            <a:off x="4355976" y="6488668"/>
            <a:ext cx="4176464" cy="400110"/>
          </a:xfrm>
          <a:prstGeom prst="rect">
            <a:avLst/>
          </a:prstGeom>
          <a:noFill/>
        </p:spPr>
        <p:txBody>
          <a:bodyPr wrap="square" rtlCol="0">
            <a:spAutoFit/>
          </a:bodyPr>
          <a:lstStyle/>
          <a:p>
            <a:r>
              <a:rPr kumimoji="1" lang="en-US" altLang="ja-JP" sz="2000" dirty="0" smtClean="0"/>
              <a:t>(c)  Nylon 6,6 electroplated in CONV </a:t>
            </a:r>
            <a:endParaRPr kumimoji="1" lang="ja-JP" altLang="en-US" sz="2000" dirty="0"/>
          </a:p>
        </p:txBody>
      </p:sp>
      <p:sp>
        <p:nvSpPr>
          <p:cNvPr id="12" name="テキスト ボックス 11"/>
          <p:cNvSpPr txBox="1"/>
          <p:nvPr/>
        </p:nvSpPr>
        <p:spPr>
          <a:xfrm>
            <a:off x="3275856" y="1052736"/>
            <a:ext cx="2232248" cy="369332"/>
          </a:xfrm>
          <a:prstGeom prst="rect">
            <a:avLst/>
          </a:prstGeom>
          <a:noFill/>
        </p:spPr>
        <p:txBody>
          <a:bodyPr wrap="square" rtlCol="0">
            <a:spAutoFit/>
          </a:bodyPr>
          <a:lstStyle/>
          <a:p>
            <a:r>
              <a:rPr kumimoji="1" lang="en-US" altLang="ja-JP" dirty="0" smtClean="0">
                <a:solidFill>
                  <a:schemeClr val="bg1"/>
                </a:solidFill>
              </a:rPr>
              <a:t>Roughness: 45</a:t>
            </a:r>
            <a:r>
              <a:rPr kumimoji="1" lang="en-US" altLang="ja-JP" dirty="0" smtClean="0">
                <a:solidFill>
                  <a:schemeClr val="bg1"/>
                </a:solidFill>
                <a:latin typeface="Symbol" pitchFamily="18" charset="2"/>
              </a:rPr>
              <a:t>m</a:t>
            </a:r>
            <a:r>
              <a:rPr kumimoji="1" lang="en-US" altLang="ja-JP" dirty="0" smtClean="0">
                <a:solidFill>
                  <a:schemeClr val="bg1"/>
                </a:solidFill>
              </a:rPr>
              <a:t>m</a:t>
            </a:r>
            <a:endParaRPr kumimoji="1" lang="ja-JP" altLang="en-US" dirty="0">
              <a:solidFill>
                <a:schemeClr val="bg1"/>
              </a:solidFill>
            </a:endParaRPr>
          </a:p>
        </p:txBody>
      </p:sp>
      <p:sp>
        <p:nvSpPr>
          <p:cNvPr id="13" name="テキスト ボックス 12"/>
          <p:cNvSpPr txBox="1"/>
          <p:nvPr/>
        </p:nvSpPr>
        <p:spPr>
          <a:xfrm>
            <a:off x="1115616" y="4005064"/>
            <a:ext cx="2088232" cy="369332"/>
          </a:xfrm>
          <a:prstGeom prst="rect">
            <a:avLst/>
          </a:prstGeom>
          <a:noFill/>
        </p:spPr>
        <p:txBody>
          <a:bodyPr wrap="square" rtlCol="0">
            <a:spAutoFit/>
          </a:bodyPr>
          <a:lstStyle/>
          <a:p>
            <a:r>
              <a:rPr kumimoji="1" lang="en-US" altLang="ja-JP" dirty="0" smtClean="0">
                <a:solidFill>
                  <a:schemeClr val="bg1"/>
                </a:solidFill>
              </a:rPr>
              <a:t>Roughness: 33 </a:t>
            </a:r>
            <a:r>
              <a:rPr kumimoji="1" lang="en-US" altLang="ja-JP" dirty="0" smtClean="0">
                <a:solidFill>
                  <a:schemeClr val="bg1"/>
                </a:solidFill>
                <a:latin typeface="Symbol" pitchFamily="18" charset="2"/>
              </a:rPr>
              <a:t>m</a:t>
            </a:r>
            <a:r>
              <a:rPr kumimoji="1" lang="en-US" altLang="ja-JP" dirty="0" smtClean="0">
                <a:solidFill>
                  <a:schemeClr val="bg1"/>
                </a:solidFill>
              </a:rPr>
              <a:t>m</a:t>
            </a:r>
            <a:endParaRPr kumimoji="1" lang="ja-JP" altLang="en-US" dirty="0">
              <a:solidFill>
                <a:schemeClr val="bg1"/>
              </a:solidFill>
            </a:endParaRPr>
          </a:p>
        </p:txBody>
      </p:sp>
      <p:sp>
        <p:nvSpPr>
          <p:cNvPr id="14" name="テキスト ボックス 13"/>
          <p:cNvSpPr txBox="1"/>
          <p:nvPr/>
        </p:nvSpPr>
        <p:spPr>
          <a:xfrm>
            <a:off x="5364088" y="4005064"/>
            <a:ext cx="2160240" cy="369332"/>
          </a:xfrm>
          <a:prstGeom prst="rect">
            <a:avLst/>
          </a:prstGeom>
          <a:noFill/>
        </p:spPr>
        <p:txBody>
          <a:bodyPr wrap="square" rtlCol="0">
            <a:spAutoFit/>
          </a:bodyPr>
          <a:lstStyle/>
          <a:p>
            <a:r>
              <a:rPr kumimoji="1" lang="en-US" altLang="ja-JP" dirty="0" smtClean="0">
                <a:solidFill>
                  <a:schemeClr val="bg1"/>
                </a:solidFill>
              </a:rPr>
              <a:t>Roughness: 55</a:t>
            </a:r>
            <a:r>
              <a:rPr kumimoji="1" lang="en-US" altLang="ja-JP" dirty="0" smtClean="0">
                <a:solidFill>
                  <a:schemeClr val="bg1"/>
                </a:solidFill>
                <a:latin typeface="Symbol" pitchFamily="18" charset="2"/>
              </a:rPr>
              <a:t>m</a:t>
            </a:r>
            <a:r>
              <a:rPr kumimoji="1" lang="en-US" altLang="ja-JP" dirty="0" smtClean="0">
                <a:solidFill>
                  <a:schemeClr val="bg1"/>
                </a:solidFill>
              </a:rPr>
              <a:t>m</a:t>
            </a:r>
            <a:endParaRPr kumimoji="1" lang="ja-JP" alt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2"/>
          <p:cNvSpPr txBox="1">
            <a:spLocks noChangeArrowheads="1"/>
          </p:cNvSpPr>
          <p:nvPr/>
        </p:nvSpPr>
        <p:spPr bwMode="auto">
          <a:xfrm>
            <a:off x="395536" y="1772816"/>
            <a:ext cx="7920880" cy="3539430"/>
          </a:xfrm>
          <a:prstGeom prst="rect">
            <a:avLst/>
          </a:prstGeom>
          <a:noFill/>
          <a:ln w="9525">
            <a:noFill/>
            <a:miter lim="800000"/>
            <a:headEnd/>
            <a:tailEnd/>
          </a:ln>
        </p:spPr>
        <p:txBody>
          <a:bodyPr wrap="square">
            <a:spAutoFit/>
          </a:bodyPr>
          <a:lstStyle/>
          <a:p>
            <a:pPr marL="342900" indent="-342900" algn="just">
              <a:buFontTx/>
              <a:buAutoNum type="arabicPeriod"/>
            </a:pPr>
            <a:endParaRPr kumimoji="0" lang="en-US" altLang="ko-KR" sz="2800" dirty="0">
              <a:latin typeface="Arial" pitchFamily="34" charset="0"/>
              <a:ea typeface="Arial Unicode MS" pitchFamily="50" charset="-128"/>
              <a:cs typeface="Arial Unicode MS" pitchFamily="50" charset="-128"/>
            </a:endParaRPr>
          </a:p>
          <a:p>
            <a:pPr marL="342900" indent="-342900" algn="just">
              <a:buFontTx/>
              <a:buAutoNum type="arabicPeriod"/>
            </a:pPr>
            <a:r>
              <a:rPr kumimoji="0" lang="en-US" altLang="ko-KR" sz="2800" dirty="0" smtClean="0">
                <a:latin typeface="Arial" pitchFamily="34" charset="0"/>
                <a:ea typeface="Arial Unicode MS" pitchFamily="50" charset="-128"/>
                <a:cs typeface="Arial Unicode MS" pitchFamily="50" charset="-128"/>
              </a:rPr>
              <a:t>Successful metallization on Nylon 6,6 textiles by using supercritical CO</a:t>
            </a:r>
            <a:r>
              <a:rPr kumimoji="0" lang="en-US" altLang="ko-KR" sz="2800" baseline="-25000" dirty="0" smtClean="0">
                <a:latin typeface="Arial" pitchFamily="34" charset="0"/>
                <a:ea typeface="Arial Unicode MS" pitchFamily="50" charset="-128"/>
                <a:cs typeface="Arial Unicode MS" pitchFamily="50" charset="-128"/>
              </a:rPr>
              <a:t>2</a:t>
            </a:r>
            <a:r>
              <a:rPr kumimoji="0" lang="en-US" altLang="ko-KR" sz="2800" dirty="0" smtClean="0">
                <a:latin typeface="Arial" pitchFamily="34" charset="0"/>
                <a:ea typeface="Arial Unicode MS" pitchFamily="50" charset="-128"/>
                <a:cs typeface="Arial Unicode MS" pitchFamily="50" charset="-128"/>
              </a:rPr>
              <a:t> catalyzation with  </a:t>
            </a:r>
            <a:r>
              <a:rPr kumimoji="0" lang="en-US" altLang="ko-KR" sz="2800" dirty="0" smtClean="0">
                <a:latin typeface="Arial Unicode MS" pitchFamily="50" charset="-128"/>
                <a:ea typeface="Arial Unicode MS" pitchFamily="50" charset="-128"/>
                <a:cs typeface="Arial Unicode MS" pitchFamily="50" charset="-128"/>
              </a:rPr>
              <a:t>Pd </a:t>
            </a:r>
            <a:r>
              <a:rPr kumimoji="0" lang="en-US" altLang="ko-KR" sz="2800" dirty="0" err="1" smtClean="0">
                <a:latin typeface="Arial Unicode MS" pitchFamily="50" charset="-128"/>
                <a:ea typeface="Arial Unicode MS" pitchFamily="50" charset="-128"/>
                <a:cs typeface="Arial Unicode MS" pitchFamily="50" charset="-128"/>
              </a:rPr>
              <a:t>Bis</a:t>
            </a:r>
            <a:r>
              <a:rPr kumimoji="0" lang="en-US" altLang="ko-KR" sz="2800" dirty="0" smtClean="0">
                <a:latin typeface="Arial Unicode MS" pitchFamily="50" charset="-128"/>
                <a:ea typeface="Arial Unicode MS" pitchFamily="50" charset="-128"/>
                <a:cs typeface="Arial Unicode MS" pitchFamily="50" charset="-128"/>
              </a:rPr>
              <a:t> 2,4-pentanedionato </a:t>
            </a:r>
            <a:endParaRPr kumimoji="0" lang="en-US" altLang="ko-KR" sz="2800" dirty="0" smtClean="0">
              <a:latin typeface="Arial" pitchFamily="34" charset="0"/>
              <a:ea typeface="Arial Unicode MS" pitchFamily="50" charset="-128"/>
              <a:cs typeface="Arial Unicode MS" pitchFamily="50" charset="-128"/>
            </a:endParaRPr>
          </a:p>
          <a:p>
            <a:pPr marL="342900" indent="-342900" algn="just">
              <a:buFontTx/>
              <a:buAutoNum type="arabicPeriod"/>
            </a:pPr>
            <a:endParaRPr kumimoji="0" lang="en-US" altLang="ko-KR" sz="2800" dirty="0" smtClean="0">
              <a:latin typeface="Arial" pitchFamily="34" charset="0"/>
              <a:ea typeface="Arial Unicode MS" pitchFamily="50" charset="-128"/>
              <a:cs typeface="Arial Unicode MS" pitchFamily="50" charset="-128"/>
            </a:endParaRPr>
          </a:p>
          <a:p>
            <a:pPr marL="342900" indent="-342900" algn="just"/>
            <a:r>
              <a:rPr kumimoji="0" lang="en-US" altLang="ko-KR" sz="2800" dirty="0" smtClean="0">
                <a:latin typeface="Arial" pitchFamily="34" charset="0"/>
                <a:ea typeface="Arial Unicode MS" pitchFamily="50" charset="-128"/>
                <a:cs typeface="Arial Unicode MS" pitchFamily="50" charset="-128"/>
              </a:rPr>
              <a:t>2. Metalized fibrils via supercritical CO</a:t>
            </a:r>
            <a:r>
              <a:rPr kumimoji="0" lang="en-US" altLang="ko-KR" sz="2800" baseline="-25000" dirty="0" smtClean="0">
                <a:latin typeface="Arial" pitchFamily="34" charset="0"/>
                <a:ea typeface="Arial Unicode MS" pitchFamily="50" charset="-128"/>
                <a:cs typeface="Arial Unicode MS" pitchFamily="50" charset="-128"/>
              </a:rPr>
              <a:t>2</a:t>
            </a:r>
            <a:r>
              <a:rPr kumimoji="0" lang="en-US" altLang="ko-KR" sz="2800" dirty="0" smtClean="0">
                <a:latin typeface="Arial" pitchFamily="34" charset="0"/>
                <a:ea typeface="Arial Unicode MS" pitchFamily="50" charset="-128"/>
                <a:cs typeface="Arial Unicode MS" pitchFamily="50" charset="-128"/>
              </a:rPr>
              <a:t> catalyzation show the original modification of Nylon 6,6 fibrils  </a:t>
            </a:r>
            <a:endParaRPr kumimoji="0" lang="en-US" altLang="ko-KR" sz="2800" dirty="0" smtClean="0">
              <a:solidFill>
                <a:srgbClr val="0070C0"/>
              </a:solidFill>
              <a:latin typeface="Arial" pitchFamily="34" charset="0"/>
              <a:ea typeface="Arial Unicode MS" pitchFamily="50" charset="-128"/>
              <a:cs typeface="Arial Unicode MS" pitchFamily="50" charset="-128"/>
            </a:endParaRPr>
          </a:p>
        </p:txBody>
      </p:sp>
      <p:sp>
        <p:nvSpPr>
          <p:cNvPr id="4" name="날짜 개체 틀 3"/>
          <p:cNvSpPr>
            <a:spLocks noGrp="1"/>
          </p:cNvSpPr>
          <p:nvPr>
            <p:ph type="dt" sz="quarter" idx="10"/>
          </p:nvPr>
        </p:nvSpPr>
        <p:spPr/>
        <p:txBody>
          <a:bodyPr/>
          <a:lstStyle/>
          <a:p>
            <a:pPr>
              <a:defRPr/>
            </a:pPr>
            <a:fld id="{7E561D96-E514-450B-B0CE-33A43FC87FC2}" type="datetime1">
              <a:rPr lang="ko-KR" altLang="en-US"/>
              <a:pPr>
                <a:defRPr/>
              </a:pPr>
              <a:t>2014-10-04</a:t>
            </a:fld>
            <a:endParaRPr lang="ko-KR" altLang="en-US"/>
          </a:p>
        </p:txBody>
      </p:sp>
      <p:sp>
        <p:nvSpPr>
          <p:cNvPr id="5" name="슬라이드 번호 개체 틀 4"/>
          <p:cNvSpPr>
            <a:spLocks noGrp="1"/>
          </p:cNvSpPr>
          <p:nvPr>
            <p:ph type="sldNum" sz="quarter" idx="12"/>
          </p:nvPr>
        </p:nvSpPr>
        <p:spPr/>
        <p:txBody>
          <a:bodyPr/>
          <a:lstStyle/>
          <a:p>
            <a:pPr>
              <a:defRPr/>
            </a:pPr>
            <a:fld id="{964EA951-24BC-42F9-A62C-5118095784B8}" type="slidenum">
              <a:rPr lang="ko-KR" altLang="en-US"/>
              <a:pPr>
                <a:defRPr/>
              </a:pPr>
              <a:t>18</a:t>
            </a:fld>
            <a:endParaRPr lang="ko-KR" altLang="en-US"/>
          </a:p>
        </p:txBody>
      </p:sp>
      <p:sp>
        <p:nvSpPr>
          <p:cNvPr id="7" name="제목 1"/>
          <p:cNvSpPr txBox="1">
            <a:spLocks/>
          </p:cNvSpPr>
          <p:nvPr/>
        </p:nvSpPr>
        <p:spPr>
          <a:xfrm>
            <a:off x="395536" y="476672"/>
            <a:ext cx="8229600" cy="857250"/>
          </a:xfrm>
          <a:prstGeom prst="rect">
            <a:avLst/>
          </a:prstGeom>
        </p:spPr>
        <p:txBody>
          <a:bodyPr>
            <a:normAutofit fontScale="97500"/>
          </a:bodyPr>
          <a:lstStyle/>
          <a:p>
            <a:pPr algn="ctr" fontAlgn="auto">
              <a:spcAft>
                <a:spcPts val="0"/>
              </a:spcAft>
              <a:defRPr/>
            </a:pPr>
            <a:r>
              <a:rPr kumimoji="0" lang="en-US" altLang="ko-KR" sz="4400" b="1" dirty="0" smtClean="0">
                <a:latin typeface="+mn-lt"/>
                <a:ea typeface="+mj-ea"/>
                <a:cs typeface="+mj-cs"/>
              </a:rPr>
              <a:t>4. Conclusions</a:t>
            </a:r>
            <a:endParaRPr kumimoji="0" lang="ko-KR" altLang="en-US" sz="4400" b="1" dirty="0">
              <a:latin typeface="+mn-lt"/>
              <a:ea typeface="+mj-ea"/>
              <a:cs typeface="+mj-cs"/>
            </a:endParaRPr>
          </a:p>
        </p:txBody>
      </p:sp>
    </p:spTree>
  </p:cSld>
  <p:clrMapOvr>
    <a:masterClrMapping/>
  </p:clrMapOvr>
  <p:transition advTm="5850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6" name="Picture 2"/>
          <p:cNvPicPr>
            <a:picLocks noChangeAspect="1" noChangeArrowheads="1"/>
          </p:cNvPicPr>
          <p:nvPr/>
        </p:nvPicPr>
        <p:blipFill>
          <a:blip r:embed="rId2" cstate="print"/>
          <a:srcRect/>
          <a:stretch>
            <a:fillRect/>
          </a:stretch>
        </p:blipFill>
        <p:spPr bwMode="auto">
          <a:xfrm>
            <a:off x="3275856" y="1052736"/>
            <a:ext cx="5575590" cy="3672408"/>
          </a:xfrm>
          <a:prstGeom prst="rect">
            <a:avLst/>
          </a:prstGeom>
          <a:noFill/>
          <a:ln w="9525">
            <a:noFill/>
            <a:miter lim="800000"/>
            <a:headEnd/>
            <a:tailEnd/>
          </a:ln>
        </p:spPr>
      </p:pic>
      <p:sp>
        <p:nvSpPr>
          <p:cNvPr id="2" name="タイトル 1"/>
          <p:cNvSpPr>
            <a:spLocks noGrp="1"/>
          </p:cNvSpPr>
          <p:nvPr>
            <p:ph type="title"/>
          </p:nvPr>
        </p:nvSpPr>
        <p:spPr>
          <a:xfrm>
            <a:off x="323528" y="188640"/>
            <a:ext cx="8229600" cy="1143000"/>
          </a:xfrm>
        </p:spPr>
        <p:txBody>
          <a:bodyPr>
            <a:normAutofit/>
          </a:bodyPr>
          <a:lstStyle/>
          <a:p>
            <a:r>
              <a:rPr lang="en-US" altLang="ja-JP" dirty="0" smtClean="0"/>
              <a:t>5. In future</a:t>
            </a:r>
            <a:endParaRPr kumimoji="1" lang="ja-JP" altLang="en-US" dirty="0"/>
          </a:p>
        </p:txBody>
      </p:sp>
      <p:sp>
        <p:nvSpPr>
          <p:cNvPr id="4" name="スライド番号プレースホルダ 3"/>
          <p:cNvSpPr>
            <a:spLocks noGrp="1"/>
          </p:cNvSpPr>
          <p:nvPr>
            <p:ph type="sldNum" sz="quarter" idx="12"/>
          </p:nvPr>
        </p:nvSpPr>
        <p:spPr/>
        <p:txBody>
          <a:bodyPr/>
          <a:lstStyle/>
          <a:p>
            <a:fld id="{DDEEAC19-E213-4A4C-AEED-4BB1B22A971E}" type="slidenum">
              <a:rPr kumimoji="1" lang="ja-JP" altLang="en-US" smtClean="0"/>
              <a:pPr/>
              <a:t>19</a:t>
            </a:fld>
            <a:endParaRPr kumimoji="1" lang="ja-JP" altLang="en-US"/>
          </a:p>
        </p:txBody>
      </p:sp>
      <p:sp>
        <p:nvSpPr>
          <p:cNvPr id="5" name="コンテンツ プレースホルダ 2"/>
          <p:cNvSpPr txBox="1">
            <a:spLocks/>
          </p:cNvSpPr>
          <p:nvPr/>
        </p:nvSpPr>
        <p:spPr>
          <a:xfrm>
            <a:off x="251520" y="1556792"/>
            <a:ext cx="3456384" cy="2808312"/>
          </a:xfrm>
          <a:prstGeom prst="rect">
            <a:avLst/>
          </a:prstGeom>
        </p:spPr>
        <p:txBody>
          <a:bodyPr vert="horz" lIns="91440" tIns="45720" rIns="91440" bIns="45720" rtlCol="0">
            <a:noAutofit/>
          </a:bodyPr>
          <a:lstStyle/>
          <a:p>
            <a:pPr marL="514350" marR="0" lvl="0" indent="-514350" defTabSz="914400" rtl="0" eaLnBrk="1" fontAlgn="auto" latinLnBrk="0" hangingPunct="1">
              <a:lnSpc>
                <a:spcPct val="100000"/>
              </a:lnSpc>
              <a:spcBef>
                <a:spcPct val="20000"/>
              </a:spcBef>
              <a:spcAft>
                <a:spcPts val="0"/>
              </a:spcAft>
              <a:buClrTx/>
              <a:buSzTx/>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1. Plating of Pt or Au </a:t>
            </a:r>
          </a:p>
          <a:p>
            <a:pPr marL="514350" marR="0" lvl="0" indent="-514350" defTabSz="914400" rtl="0" eaLnBrk="1" fontAlgn="auto" latinLnBrk="0" hangingPunct="1">
              <a:lnSpc>
                <a:spcPct val="100000"/>
              </a:lnSpc>
              <a:spcBef>
                <a:spcPct val="20000"/>
              </a:spcBef>
              <a:spcAft>
                <a:spcPts val="0"/>
              </a:spcAft>
              <a:buClrTx/>
              <a:buSzTx/>
              <a:tabLst/>
              <a:defRPr/>
            </a:pPr>
            <a:r>
              <a:rPr lang="en-US" altLang="ja-JP" sz="2400" dirty="0" smtClean="0"/>
              <a:t>      </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on polyimide fibrils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2400" dirty="0" smtClean="0"/>
              <a:t>2. Patterning of noble metal on textile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2400" dirty="0" smtClean="0"/>
              <a:t>3. 3D integration of circuit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2400" dirty="0" smtClean="0"/>
              <a:t>    on textile</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テキスト ボックス 5"/>
          <p:cNvSpPr txBox="1"/>
          <p:nvPr/>
        </p:nvSpPr>
        <p:spPr>
          <a:xfrm>
            <a:off x="323528" y="5013176"/>
            <a:ext cx="8352928" cy="1200329"/>
          </a:xfrm>
          <a:prstGeom prst="rect">
            <a:avLst/>
          </a:prstGeom>
          <a:noFill/>
        </p:spPr>
        <p:txBody>
          <a:bodyPr wrap="square" rtlCol="0">
            <a:spAutoFit/>
          </a:bodyPr>
          <a:lstStyle/>
          <a:p>
            <a:pPr algn="just"/>
            <a:r>
              <a:rPr kumimoji="1" lang="en-US" altLang="ja-JP" sz="2400" i="1" dirty="0" smtClean="0"/>
              <a:t>Acknowledgement: </a:t>
            </a:r>
            <a:r>
              <a:rPr lang="en-US" altLang="ja-JP" sz="2400" i="1" dirty="0" smtClean="0"/>
              <a:t>Funding Program for The Murata Science Foundation and NEXT Program GN037, 2011-2014, Cabinet Office (CAO), Japan.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endParaRPr lang="en-US" dirty="0"/>
          </a:p>
        </p:txBody>
      </p:sp>
      <p:sp>
        <p:nvSpPr>
          <p:cNvPr id="3" name="Content Placeholder 2"/>
          <p:cNvSpPr>
            <a:spLocks noGrp="1"/>
          </p:cNvSpPr>
          <p:nvPr>
            <p:ph idx="1"/>
          </p:nvPr>
        </p:nvSpPr>
        <p:spPr/>
        <p:txBody>
          <a:bodyPr>
            <a:normAutofit fontScale="77500" lnSpcReduction="20000"/>
          </a:bodyPr>
          <a:lstStyle/>
          <a:p>
            <a:pPr algn="just">
              <a:buFont typeface="Arial" charset="0"/>
              <a:buNone/>
              <a:defRPr/>
            </a:pPr>
            <a:r>
              <a:rPr lang="en-US" dirty="0" smtClean="0"/>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dirty="0" smtClean="0"/>
            </a:br>
            <a:endParaRPr lang="en-US" dirty="0" smtClean="0"/>
          </a:p>
          <a:p>
            <a:pPr algn="just">
              <a:buFont typeface="Arial" charset="0"/>
              <a:buNone/>
              <a:defRPr/>
            </a:pPr>
            <a:r>
              <a:rPr lang="en-US" dirty="0" smtClean="0"/>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endParaRPr lang="en-US" dirty="0"/>
          </a:p>
        </p:txBody>
      </p:sp>
      <p:sp>
        <p:nvSpPr>
          <p:cNvPr id="4" name="Slide Number Placeholder 3"/>
          <p:cNvSpPr>
            <a:spLocks noGrp="1"/>
          </p:cNvSpPr>
          <p:nvPr>
            <p:ph type="sldNum" sz="quarter" idx="12"/>
          </p:nvPr>
        </p:nvSpPr>
        <p:spPr/>
        <p:txBody>
          <a:bodyPr/>
          <a:lstStyle/>
          <a:p>
            <a:fld id="{DDEEAC19-E213-4A4C-AEED-4BB1B22A971E}" type="slidenum">
              <a:rPr kumimoji="1" lang="ja-JP" altLang="en-US" smtClean="0"/>
              <a:pPr/>
              <a:t>2</a:t>
            </a:fld>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latin typeface="Baskerville Old Face" pitchFamily="18" charset="0"/>
                <a:ea typeface="ＭＳ Ｐゴシック" pitchFamily="50" charset="-128"/>
              </a:rPr>
              <a:t>Let Us Meet Again</a:t>
            </a:r>
            <a:endParaRPr lang="en-US" dirty="0"/>
          </a:p>
        </p:txBody>
      </p:sp>
      <p:sp>
        <p:nvSpPr>
          <p:cNvPr id="3" name="Content Placeholder 2"/>
          <p:cNvSpPr>
            <a:spLocks noGrp="1"/>
          </p:cNvSpPr>
          <p:nvPr>
            <p:ph idx="1"/>
          </p:nvPr>
        </p:nvSpPr>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dirty="0" smtClean="0">
                <a:effectLst>
                  <a:outerShdw blurRad="38100" dist="38100" dir="2700000" algn="tl">
                    <a:srgbClr val="000000">
                      <a:alpha val="43137"/>
                    </a:srgbClr>
                  </a:outerShdw>
                </a:effectLst>
                <a:latin typeface="Georgia" pitchFamily="18" charset="0"/>
                <a:hlinkClick r:id="rId2"/>
              </a:rPr>
              <a:t>www.omicsgroup.com</a:t>
            </a: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dirty="0" smtClean="0">
                <a:effectLst>
                  <a:outerShdw blurRad="38100" dist="38100" dir="2700000" algn="tl">
                    <a:srgbClr val="000000">
                      <a:alpha val="43137"/>
                    </a:srgbClr>
                  </a:outerShdw>
                </a:effectLst>
                <a:latin typeface="Georgia" pitchFamily="18" charset="0"/>
                <a:hlinkClick r:id="rId3"/>
              </a:rPr>
              <a:t>www.conferenceseries.com</a:t>
            </a: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dirty="0" smtClean="0">
                <a:effectLst>
                  <a:outerShdw blurRad="38100" dist="38100" dir="2700000" algn="tl">
                    <a:srgbClr val="000000">
                      <a:alpha val="43137"/>
                    </a:srgbClr>
                  </a:outerShdw>
                </a:effectLst>
                <a:latin typeface="Georgia" pitchFamily="18" charset="0"/>
                <a:hlinkClick r:id="rId4"/>
              </a:rPr>
              <a:t>www.pharmaceuticalconferences.com</a:t>
            </a:r>
            <a:endParaRPr lang="en-US" dirty="0"/>
          </a:p>
        </p:txBody>
      </p:sp>
      <p:sp>
        <p:nvSpPr>
          <p:cNvPr id="4" name="Slide Number Placeholder 3"/>
          <p:cNvSpPr>
            <a:spLocks noGrp="1"/>
          </p:cNvSpPr>
          <p:nvPr>
            <p:ph type="sldNum" sz="quarter" idx="12"/>
          </p:nvPr>
        </p:nvSpPr>
        <p:spPr/>
        <p:txBody>
          <a:bodyPr/>
          <a:lstStyle/>
          <a:p>
            <a:fld id="{DDEEAC19-E213-4A4C-AEED-4BB1B22A971E}" type="slidenum">
              <a:rPr kumimoji="1" lang="ja-JP" altLang="en-US" smtClean="0"/>
              <a:pPr/>
              <a:t>20</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338138" y="604838"/>
            <a:ext cx="8794750" cy="646331"/>
          </a:xfrm>
          <a:prstGeom prst="rect">
            <a:avLst/>
          </a:prstGeom>
          <a:noFill/>
          <a:ln w="9525">
            <a:noFill/>
            <a:miter lim="800000"/>
            <a:headEnd/>
            <a:tailEnd/>
          </a:ln>
        </p:spPr>
        <p:txBody>
          <a:bodyPr>
            <a:spAutoFit/>
          </a:bodyPr>
          <a:lstStyle/>
          <a:p>
            <a:pPr algn="ctr"/>
            <a:r>
              <a:rPr lang="en-US" altLang="ja-JP" dirty="0" smtClean="0"/>
              <a:t>2</a:t>
            </a:r>
            <a:r>
              <a:rPr lang="en-US" altLang="ja-JP" baseline="30000" dirty="0" smtClean="0"/>
              <a:t>nd</a:t>
            </a:r>
            <a:r>
              <a:rPr lang="en-US" altLang="ja-JP" dirty="0" smtClean="0"/>
              <a:t> International Summit on “Integrative Biology”</a:t>
            </a:r>
          </a:p>
          <a:p>
            <a:pPr algn="ctr"/>
            <a:r>
              <a:rPr lang="en-US" altLang="ja-JP" dirty="0" smtClean="0"/>
              <a:t>Aug.4-5</a:t>
            </a:r>
            <a:r>
              <a:rPr lang="ja-JP" altLang="en-US" dirty="0"/>
              <a:t>　</a:t>
            </a:r>
            <a:r>
              <a:rPr lang="en-US" altLang="ja-JP" smtClean="0"/>
              <a:t>2014, </a:t>
            </a:r>
            <a:r>
              <a:rPr lang="en-US" altLang="ja-JP" dirty="0" smtClean="0"/>
              <a:t>Hilton Chicago </a:t>
            </a:r>
            <a:r>
              <a:rPr lang="en-US" altLang="ja-JP" dirty="0" err="1" smtClean="0"/>
              <a:t>Northblook</a:t>
            </a:r>
            <a:r>
              <a:rPr lang="en-US" altLang="ja-JP" dirty="0" smtClean="0"/>
              <a:t>, USA</a:t>
            </a:r>
            <a:endParaRPr lang="ja-JP" altLang="en-US" dirty="0"/>
          </a:p>
        </p:txBody>
      </p:sp>
      <p:sp>
        <p:nvSpPr>
          <p:cNvPr id="15364" name="Rectangle 12"/>
          <p:cNvSpPr>
            <a:spLocks noChangeArrowheads="1"/>
          </p:cNvSpPr>
          <p:nvPr/>
        </p:nvSpPr>
        <p:spPr bwMode="auto">
          <a:xfrm>
            <a:off x="395536" y="3933056"/>
            <a:ext cx="8369300" cy="1219200"/>
          </a:xfrm>
          <a:prstGeom prst="rect">
            <a:avLst/>
          </a:prstGeom>
          <a:noFill/>
          <a:ln w="9525">
            <a:noFill/>
            <a:miter lim="800000"/>
            <a:headEnd/>
            <a:tailEnd/>
          </a:ln>
        </p:spPr>
        <p:txBody>
          <a:bodyPr anchor="ctr"/>
          <a:lstStyle/>
          <a:p>
            <a:pPr algn="ctr" eaLnBrk="0" hangingPunct="0"/>
            <a:r>
              <a:rPr lang="en-US" altLang="ja-JP" sz="3200" b="1" u="sng" dirty="0">
                <a:ea typeface="ＭＳ 明朝" pitchFamily="17" charset="-128"/>
              </a:rPr>
              <a:t>Masato </a:t>
            </a:r>
            <a:r>
              <a:rPr lang="en-US" altLang="ja-JP" sz="3200" b="1" u="sng" dirty="0" err="1" smtClean="0">
                <a:ea typeface="ＭＳ 明朝" pitchFamily="17" charset="-128"/>
              </a:rPr>
              <a:t>Sone</a:t>
            </a:r>
            <a:endParaRPr lang="en-US" altLang="ja-JP" sz="3200" dirty="0" smtClean="0">
              <a:ea typeface="ＭＳ 明朝" pitchFamily="17" charset="-128"/>
            </a:endParaRPr>
          </a:p>
        </p:txBody>
      </p:sp>
      <p:pic>
        <p:nvPicPr>
          <p:cNvPr id="15365" name="Picture 9" descr="東工大シンボルマーク"/>
          <p:cNvPicPr>
            <a:picLocks noChangeAspect="1" noChangeArrowheads="1"/>
          </p:cNvPicPr>
          <p:nvPr/>
        </p:nvPicPr>
        <p:blipFill>
          <a:blip r:embed="rId3" cstate="print"/>
          <a:srcRect/>
          <a:stretch>
            <a:fillRect/>
          </a:stretch>
        </p:blipFill>
        <p:spPr bwMode="auto">
          <a:xfrm>
            <a:off x="674688" y="5573713"/>
            <a:ext cx="873125" cy="863600"/>
          </a:xfrm>
          <a:prstGeom prst="rect">
            <a:avLst/>
          </a:prstGeom>
          <a:noFill/>
          <a:ln w="9525">
            <a:noFill/>
            <a:miter lim="800000"/>
            <a:headEnd/>
            <a:tailEnd/>
          </a:ln>
        </p:spPr>
      </p:pic>
      <p:pic>
        <p:nvPicPr>
          <p:cNvPr id="15366" name="Picture 10" descr="P&amp;Irogo2"/>
          <p:cNvPicPr>
            <a:picLocks noChangeAspect="1" noChangeArrowheads="1"/>
          </p:cNvPicPr>
          <p:nvPr/>
        </p:nvPicPr>
        <p:blipFill>
          <a:blip r:embed="rId4" cstate="print"/>
          <a:srcRect/>
          <a:stretch>
            <a:fillRect/>
          </a:stretch>
        </p:blipFill>
        <p:spPr bwMode="auto">
          <a:xfrm>
            <a:off x="7135813" y="5407025"/>
            <a:ext cx="1746250" cy="1027113"/>
          </a:xfrm>
          <a:prstGeom prst="rect">
            <a:avLst/>
          </a:prstGeom>
          <a:noFill/>
          <a:ln w="9525">
            <a:noFill/>
            <a:miter lim="800000"/>
            <a:headEnd/>
            <a:tailEnd/>
          </a:ln>
        </p:spPr>
      </p:pic>
      <p:sp>
        <p:nvSpPr>
          <p:cNvPr id="8" name="TextBox 7"/>
          <p:cNvSpPr txBox="1"/>
          <p:nvPr/>
        </p:nvSpPr>
        <p:spPr>
          <a:xfrm>
            <a:off x="2041525" y="5645150"/>
            <a:ext cx="5041900" cy="822325"/>
          </a:xfrm>
          <a:prstGeom prst="rect">
            <a:avLst/>
          </a:prstGeom>
          <a:noFill/>
        </p:spPr>
        <p:txBody>
          <a:bodyPr>
            <a:spAutoFit/>
          </a:bodyPr>
          <a:lstStyle/>
          <a:p>
            <a:pPr algn="ctr" defTabSz="914400" latinLnBrk="1">
              <a:defRPr/>
            </a:pPr>
            <a:r>
              <a:rPr kumimoji="0" lang="en-US" altLang="ja-JP" sz="2400">
                <a:solidFill>
                  <a:srgbClr val="000000"/>
                </a:solidFill>
                <a:effectLst>
                  <a:outerShdw blurRad="38100" dist="38100" dir="2700000" algn="tl">
                    <a:srgbClr val="C0C0C0"/>
                  </a:outerShdw>
                </a:effectLst>
                <a:latin typeface="Arial Unicode MS" pitchFamily="50" charset="-128"/>
                <a:ea typeface="Arial Unicode MS" pitchFamily="50" charset="-128"/>
                <a:cs typeface="Arial Unicode MS" pitchFamily="50" charset="-128"/>
              </a:rPr>
              <a:t>Precision &amp; Intelligence Laboratory,</a:t>
            </a:r>
          </a:p>
          <a:p>
            <a:pPr algn="ctr" defTabSz="914400" latinLnBrk="1">
              <a:defRPr/>
            </a:pPr>
            <a:r>
              <a:rPr kumimoji="0" lang="en-US" altLang="ja-JP" sz="2400">
                <a:solidFill>
                  <a:srgbClr val="000000"/>
                </a:solidFill>
                <a:effectLst>
                  <a:outerShdw blurRad="38100" dist="38100" dir="2700000" algn="tl">
                    <a:srgbClr val="C0C0C0"/>
                  </a:outerShdw>
                </a:effectLst>
                <a:latin typeface="Arial Unicode MS" pitchFamily="50" charset="-128"/>
                <a:ea typeface="Arial Unicode MS" pitchFamily="50" charset="-128"/>
                <a:cs typeface="Arial Unicode MS" pitchFamily="50" charset="-128"/>
              </a:rPr>
              <a:t>Tokyo Institute of Technology</a:t>
            </a:r>
            <a:endParaRPr kumimoji="0" lang="ko-KR" altLang="en-US" sz="2400">
              <a:effectLst>
                <a:outerShdw blurRad="38100" dist="38100" dir="2700000" algn="tl">
                  <a:srgbClr val="C0C0C0"/>
                </a:outerShdw>
              </a:effectLst>
              <a:ea typeface="맑은 고딕" pitchFamily="50" charset="-127"/>
            </a:endParaRPr>
          </a:p>
        </p:txBody>
      </p:sp>
      <p:sp>
        <p:nvSpPr>
          <p:cNvPr id="10" name="スライド番号プレースホルダ 9"/>
          <p:cNvSpPr>
            <a:spLocks noGrp="1"/>
          </p:cNvSpPr>
          <p:nvPr>
            <p:ph type="sldNum" sz="quarter" idx="12"/>
          </p:nvPr>
        </p:nvSpPr>
        <p:spPr/>
        <p:txBody>
          <a:bodyPr/>
          <a:lstStyle/>
          <a:p>
            <a:fld id="{83EFF118-EC73-4F16-90DE-A5C9B7F41A9A}" type="slidenum">
              <a:rPr kumimoji="1" lang="ja-JP" altLang="en-US" smtClean="0"/>
              <a:pPr/>
              <a:t>3</a:t>
            </a:fld>
            <a:endParaRPr kumimoji="1" lang="ja-JP" altLang="en-US" dirty="0"/>
          </a:p>
        </p:txBody>
      </p:sp>
      <p:sp>
        <p:nvSpPr>
          <p:cNvPr id="9" name="Rectangle 12"/>
          <p:cNvSpPr>
            <a:spLocks noChangeArrowheads="1"/>
          </p:cNvSpPr>
          <p:nvPr/>
        </p:nvSpPr>
        <p:spPr bwMode="auto">
          <a:xfrm>
            <a:off x="0" y="2204864"/>
            <a:ext cx="9144000" cy="1219200"/>
          </a:xfrm>
          <a:prstGeom prst="rect">
            <a:avLst/>
          </a:prstGeom>
          <a:noFill/>
          <a:ln w="9525">
            <a:noFill/>
            <a:miter lim="800000"/>
            <a:headEnd/>
            <a:tailEnd/>
          </a:ln>
        </p:spPr>
        <p:txBody>
          <a:bodyPr anchor="ctr"/>
          <a:lstStyle/>
          <a:p>
            <a:pPr algn="ctr" eaLnBrk="0" hangingPunct="0"/>
            <a:r>
              <a:rPr lang="en-US" altLang="ja-JP" sz="2800" b="1" dirty="0" smtClean="0">
                <a:ea typeface="ＭＳ 明朝" pitchFamily="17" charset="-128"/>
              </a:rPr>
              <a:t>Novel Approach to Integrate Biocompatible MEMS</a:t>
            </a:r>
          </a:p>
          <a:p>
            <a:pPr algn="ctr" eaLnBrk="0" hangingPunct="0"/>
            <a:r>
              <a:rPr lang="en-US" altLang="ja-JP" sz="2800" b="1" dirty="0" smtClean="0">
                <a:ea typeface="ＭＳ 明朝" pitchFamily="17" charset="-128"/>
              </a:rPr>
              <a:t>by Electrodeposition Using Supercritical Carbon Dioxide</a:t>
            </a:r>
            <a:endParaRPr lang="en-US" altLang="ja-JP" sz="2800" dirty="0" smtClean="0">
              <a:ea typeface="ＭＳ 明朝" pitchFamily="17"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41"/>
          <p:cNvSpPr>
            <a:spLocks noChangeArrowheads="1"/>
          </p:cNvSpPr>
          <p:nvPr/>
        </p:nvSpPr>
        <p:spPr bwMode="auto">
          <a:xfrm rot="5400000">
            <a:off x="2764544" y="1529616"/>
            <a:ext cx="576064" cy="2214592"/>
          </a:xfrm>
          <a:prstGeom prst="rightArrow">
            <a:avLst>
              <a:gd name="adj1" fmla="val 70722"/>
              <a:gd name="adj2" fmla="val 23176"/>
            </a:avLst>
          </a:prstGeom>
          <a:gradFill rotWithShape="1">
            <a:gsLst>
              <a:gs pos="0">
                <a:srgbClr val="185E76">
                  <a:alpha val="0"/>
                </a:srgbClr>
              </a:gs>
              <a:gs pos="100000">
                <a:srgbClr val="33CCFF">
                  <a:alpha val="60001"/>
                </a:srgbClr>
              </a:gs>
            </a:gsLst>
            <a:lin ang="0" scaled="1"/>
          </a:gradFill>
          <a:ln w="9525">
            <a:noFill/>
            <a:miter lim="800000"/>
            <a:headEnd/>
            <a:tailEnd/>
          </a:ln>
        </p:spPr>
        <p:txBody>
          <a:bodyPr wrap="none" anchor="ctr"/>
          <a:lstStyle/>
          <a:p>
            <a:pPr latinLnBrk="0"/>
            <a:endParaRPr kumimoji="0" lang="ko-KR" altLang="en-US">
              <a:latin typeface="Arial" pitchFamily="34" charset="0"/>
              <a:ea typeface="ＭＳ Ｐゴシック" pitchFamily="50" charset="-128"/>
            </a:endParaRPr>
          </a:p>
        </p:txBody>
      </p:sp>
      <p:sp>
        <p:nvSpPr>
          <p:cNvPr id="18" name="テキスト ボックス 11"/>
          <p:cNvSpPr txBox="1">
            <a:spLocks noChangeArrowheads="1"/>
          </p:cNvSpPr>
          <p:nvPr/>
        </p:nvSpPr>
        <p:spPr bwMode="auto">
          <a:xfrm>
            <a:off x="1815518" y="2417143"/>
            <a:ext cx="2544762" cy="461665"/>
          </a:xfrm>
          <a:prstGeom prst="rect">
            <a:avLst/>
          </a:prstGeom>
          <a:noFill/>
          <a:ln w="9525">
            <a:noFill/>
            <a:miter lim="800000"/>
            <a:headEnd/>
            <a:tailEnd/>
          </a:ln>
        </p:spPr>
        <p:txBody>
          <a:bodyPr wrap="square">
            <a:spAutoFit/>
          </a:bodyPr>
          <a:lstStyle/>
          <a:p>
            <a:pPr algn="ctr" fontAlgn="auto" latinLnBrk="0">
              <a:spcBef>
                <a:spcPts val="0"/>
              </a:spcBef>
              <a:spcAft>
                <a:spcPts val="0"/>
              </a:spcAft>
              <a:defRPr/>
            </a:pPr>
            <a:r>
              <a:rPr kumimoji="0" lang="en-US" altLang="ko-KR" sz="2400" b="1" dirty="0">
                <a:latin typeface="+mj-lt"/>
                <a:ea typeface="Arial Unicode MS" pitchFamily="50" charset="-127"/>
                <a:cs typeface="Arial" pitchFamily="34" charset="0"/>
              </a:rPr>
              <a:t>Next generation</a:t>
            </a:r>
            <a:endParaRPr kumimoji="0" lang="ja-JP" altLang="en-US" sz="2400" b="1" dirty="0">
              <a:latin typeface="+mj-lt"/>
              <a:ea typeface="Arial Unicode MS" pitchFamily="50" charset="-128"/>
              <a:cs typeface="Arial" pitchFamily="34" charset="0"/>
            </a:endParaRPr>
          </a:p>
        </p:txBody>
      </p:sp>
      <p:sp>
        <p:nvSpPr>
          <p:cNvPr id="19" name="Rectangle 62"/>
          <p:cNvSpPr>
            <a:spLocks noChangeArrowheads="1"/>
          </p:cNvSpPr>
          <p:nvPr/>
        </p:nvSpPr>
        <p:spPr bwMode="auto">
          <a:xfrm>
            <a:off x="179513" y="980728"/>
            <a:ext cx="5839256" cy="1285875"/>
          </a:xfrm>
          <a:prstGeom prst="rect">
            <a:avLst/>
          </a:prstGeom>
          <a:solidFill>
            <a:schemeClr val="bg1">
              <a:lumMod val="85000"/>
            </a:schemeClr>
          </a:solidFill>
          <a:ln w="9525">
            <a:noFill/>
            <a:miter lim="800000"/>
            <a:headEnd/>
            <a:tailEnd/>
          </a:ln>
          <a:effectLst>
            <a:outerShdw dist="71842" dir="2700000" algn="ctr" rotWithShape="0">
              <a:srgbClr val="000000">
                <a:alpha val="30000"/>
              </a:srgbClr>
            </a:outerShdw>
          </a:effectLst>
        </p:spPr>
        <p:txBody>
          <a:bodyPr wrap="none" anchor="ctr"/>
          <a:lstStyle/>
          <a:p>
            <a:pPr latinLnBrk="0">
              <a:defRPr/>
            </a:pPr>
            <a:r>
              <a:rPr kumimoji="0" lang="en-US" altLang="ko-KR" sz="2400" dirty="0">
                <a:latin typeface="Arial" charset="0"/>
                <a:ea typeface="ＭＳ Ｐゴシック" pitchFamily="34" charset="-128"/>
                <a:cs typeface="Arial" charset="0"/>
              </a:rPr>
              <a:t>Micro Electro Mechanical system(MEMS)</a:t>
            </a:r>
          </a:p>
          <a:p>
            <a:pPr>
              <a:defRPr/>
            </a:pPr>
            <a:r>
              <a:rPr kumimoji="0" lang="en-US" altLang="ko-KR" sz="2400" u="sng" dirty="0">
                <a:solidFill>
                  <a:srgbClr val="C00000"/>
                </a:solidFill>
                <a:latin typeface="Arial" charset="0"/>
                <a:ea typeface="HYGothic-Extra" pitchFamily="18" charset="-127"/>
                <a:cs typeface="Arial" charset="0"/>
              </a:rPr>
              <a:t>Actuator and sensor component</a:t>
            </a:r>
          </a:p>
          <a:p>
            <a:pPr>
              <a:defRPr/>
            </a:pPr>
            <a:r>
              <a:rPr kumimoji="0" lang="en-US" altLang="ko-KR" sz="2400" dirty="0" smtClean="0">
                <a:solidFill>
                  <a:srgbClr val="C00000"/>
                </a:solidFill>
                <a:latin typeface="Arial" charset="0"/>
                <a:ea typeface="맑은 고딕" pitchFamily="50" charset="-127"/>
                <a:cs typeface="Arial" charset="0"/>
              </a:rPr>
              <a:t>      </a:t>
            </a:r>
            <a:r>
              <a:rPr kumimoji="0" lang="en-US" altLang="ko-KR" sz="2400" dirty="0" smtClean="0">
                <a:latin typeface="Arial" charset="0"/>
                <a:ea typeface="맑은 고딕" pitchFamily="50" charset="-127"/>
                <a:cs typeface="Arial" charset="0"/>
              </a:rPr>
              <a:t>Silicon </a:t>
            </a:r>
            <a:r>
              <a:rPr kumimoji="0" lang="en-US" altLang="ko-KR" sz="2400" dirty="0">
                <a:latin typeface="Arial" charset="0"/>
                <a:ea typeface="맑은 고딕" pitchFamily="50" charset="-127"/>
                <a:cs typeface="Arial" charset="0"/>
              </a:rPr>
              <a:t>Substrate (semiconductor)</a:t>
            </a:r>
            <a:endParaRPr kumimoji="0" lang="ko-KR" altLang="en-US" sz="2400" dirty="0">
              <a:latin typeface="Arial" charset="0"/>
              <a:ea typeface="HYGothic-Extra" pitchFamily="18" charset="-127"/>
              <a:cs typeface="Arial" charset="0"/>
            </a:endParaRPr>
          </a:p>
        </p:txBody>
      </p:sp>
      <p:sp>
        <p:nvSpPr>
          <p:cNvPr id="20" name="Rectangle 63"/>
          <p:cNvSpPr>
            <a:spLocks noChangeArrowheads="1"/>
          </p:cNvSpPr>
          <p:nvPr/>
        </p:nvSpPr>
        <p:spPr bwMode="auto">
          <a:xfrm>
            <a:off x="244912" y="2924944"/>
            <a:ext cx="4831144" cy="1235075"/>
          </a:xfrm>
          <a:prstGeom prst="rect">
            <a:avLst/>
          </a:prstGeom>
          <a:solidFill>
            <a:srgbClr val="92D050"/>
          </a:solidFill>
          <a:ln w="9525">
            <a:noFill/>
            <a:miter lim="800000"/>
            <a:headEnd/>
            <a:tailEnd/>
          </a:ln>
          <a:effectLst>
            <a:outerShdw dist="71842" dir="2700000" algn="ctr" rotWithShape="0">
              <a:srgbClr val="00B050">
                <a:alpha val="30000"/>
              </a:srgbClr>
            </a:outerShdw>
          </a:effectLst>
        </p:spPr>
        <p:txBody>
          <a:bodyPr wrap="none" anchor="ctr"/>
          <a:lstStyle/>
          <a:p>
            <a:pPr latinLnBrk="0">
              <a:defRPr/>
            </a:pPr>
            <a:r>
              <a:rPr kumimoji="0" lang="en-US" altLang="ko-KR" sz="2400" dirty="0">
                <a:latin typeface="Arial" charset="0"/>
                <a:ea typeface="ＭＳ Ｐゴシック" pitchFamily="34" charset="-128"/>
                <a:cs typeface="Arial" charset="0"/>
              </a:rPr>
              <a:t>Polymer based MEMS </a:t>
            </a:r>
          </a:p>
          <a:p>
            <a:pPr>
              <a:defRPr/>
            </a:pPr>
            <a:r>
              <a:rPr kumimoji="0" lang="en-US" altLang="ko-KR" sz="2400" u="sng" dirty="0">
                <a:solidFill>
                  <a:srgbClr val="0070C0"/>
                </a:solidFill>
                <a:latin typeface="Arial" charset="0"/>
                <a:ea typeface="맑은 고딕" pitchFamily="50" charset="-127"/>
                <a:cs typeface="Arial" charset="0"/>
              </a:rPr>
              <a:t>Flexible, biologically compatible</a:t>
            </a:r>
          </a:p>
          <a:p>
            <a:pPr>
              <a:defRPr/>
            </a:pPr>
            <a:r>
              <a:rPr kumimoji="0" lang="en-US" altLang="ja-JP" sz="2400" u="sng" dirty="0">
                <a:solidFill>
                  <a:srgbClr val="0070C0"/>
                </a:solidFill>
                <a:latin typeface="Arial" charset="0"/>
                <a:ea typeface="맑은 고딕" pitchFamily="50" charset="-127"/>
                <a:cs typeface="Arial" charset="0"/>
              </a:rPr>
              <a:t>Bio-Medical Micro-Devices</a:t>
            </a:r>
            <a:endParaRPr kumimoji="0" lang="ko-KR" altLang="en-US" sz="2400" dirty="0">
              <a:solidFill>
                <a:srgbClr val="0070C0"/>
              </a:solidFill>
              <a:latin typeface="Arial" charset="0"/>
              <a:ea typeface="ＭＳ Ｐゴシック" pitchFamily="34" charset="-128"/>
              <a:cs typeface="Arial" charset="0"/>
            </a:endParaRPr>
          </a:p>
        </p:txBody>
      </p:sp>
      <p:pic>
        <p:nvPicPr>
          <p:cNvPr id="19464" name="Picture 3" descr="MEMS%20Electrostatic%20Actuator"/>
          <p:cNvPicPr>
            <a:picLocks noChangeAspect="1" noChangeArrowheads="1"/>
          </p:cNvPicPr>
          <p:nvPr/>
        </p:nvPicPr>
        <p:blipFill>
          <a:blip r:embed="rId4" cstate="print"/>
          <a:srcRect b="6766"/>
          <a:stretch>
            <a:fillRect/>
          </a:stretch>
        </p:blipFill>
        <p:spPr bwMode="auto">
          <a:xfrm>
            <a:off x="6444208" y="836712"/>
            <a:ext cx="2304256" cy="1611146"/>
          </a:xfrm>
          <a:prstGeom prst="rect">
            <a:avLst/>
          </a:prstGeom>
          <a:noFill/>
          <a:ln w="9525">
            <a:noFill/>
            <a:miter lim="800000"/>
            <a:headEnd/>
            <a:tailEnd/>
          </a:ln>
        </p:spPr>
      </p:pic>
      <p:sp>
        <p:nvSpPr>
          <p:cNvPr id="22" name="テキスト ボックス 11"/>
          <p:cNvSpPr txBox="1">
            <a:spLocks noChangeArrowheads="1"/>
          </p:cNvSpPr>
          <p:nvPr/>
        </p:nvSpPr>
        <p:spPr bwMode="auto">
          <a:xfrm>
            <a:off x="611560" y="6093296"/>
            <a:ext cx="3816424" cy="461665"/>
          </a:xfrm>
          <a:prstGeom prst="rect">
            <a:avLst/>
          </a:prstGeom>
          <a:noFill/>
          <a:ln w="9525">
            <a:noFill/>
            <a:miter lim="800000"/>
            <a:headEnd/>
            <a:tailEnd/>
          </a:ln>
        </p:spPr>
        <p:txBody>
          <a:bodyPr wrap="square">
            <a:spAutoFit/>
          </a:bodyPr>
          <a:lstStyle/>
          <a:p>
            <a:pPr algn="ctr" fontAlgn="auto" latinLnBrk="0">
              <a:spcBef>
                <a:spcPts val="0"/>
              </a:spcBef>
              <a:spcAft>
                <a:spcPts val="0"/>
              </a:spcAft>
              <a:buFont typeface="Wingdings" pitchFamily="2" charset="2"/>
              <a:buChar char="v"/>
              <a:defRPr/>
            </a:pPr>
            <a:r>
              <a:rPr kumimoji="0" lang="en-US" altLang="ja-JP" sz="2400" b="1" dirty="0">
                <a:latin typeface="+mj-lt"/>
                <a:ea typeface="Arial Unicode MS" pitchFamily="50" charset="-127"/>
                <a:cs typeface="Arial" pitchFamily="34" charset="0"/>
              </a:rPr>
              <a:t> </a:t>
            </a:r>
            <a:r>
              <a:rPr kumimoji="0" lang="en-US" altLang="ja-JP" sz="2400" b="1" dirty="0" smtClean="0">
                <a:latin typeface="+mj-lt"/>
                <a:ea typeface="Arial Unicode MS" pitchFamily="50" charset="-127"/>
                <a:cs typeface="Arial" pitchFamily="34" charset="0"/>
              </a:rPr>
              <a:t>Sensing </a:t>
            </a:r>
            <a:r>
              <a:rPr kumimoji="0" lang="en-US" altLang="ja-JP" sz="2400" b="1" dirty="0">
                <a:latin typeface="+mj-lt"/>
                <a:ea typeface="Arial Unicode MS" pitchFamily="50" charset="-127"/>
                <a:cs typeface="Arial" pitchFamily="34" charset="0"/>
              </a:rPr>
              <a:t>contact </a:t>
            </a:r>
            <a:r>
              <a:rPr kumimoji="0" lang="en-US" altLang="ja-JP" sz="2400" b="1" dirty="0" smtClean="0">
                <a:latin typeface="+mj-lt"/>
                <a:ea typeface="Arial Unicode MS" pitchFamily="50" charset="-127"/>
                <a:cs typeface="Arial" pitchFamily="34" charset="0"/>
              </a:rPr>
              <a:t>lens</a:t>
            </a:r>
            <a:endParaRPr kumimoji="0" lang="ja-JP" altLang="en-US" sz="2400" b="1" dirty="0">
              <a:latin typeface="+mj-lt"/>
              <a:ea typeface="Arial Unicode MS" pitchFamily="50" charset="-128"/>
              <a:cs typeface="Arial" pitchFamily="34" charset="0"/>
            </a:endParaRPr>
          </a:p>
        </p:txBody>
      </p:sp>
      <p:grpSp>
        <p:nvGrpSpPr>
          <p:cNvPr id="2" name="그룹 20"/>
          <p:cNvGrpSpPr>
            <a:grpSpLocks/>
          </p:cNvGrpSpPr>
          <p:nvPr/>
        </p:nvGrpSpPr>
        <p:grpSpPr bwMode="auto">
          <a:xfrm>
            <a:off x="395536" y="4293096"/>
            <a:ext cx="4429125" cy="1785937"/>
            <a:chOff x="-32" y="600450"/>
            <a:chExt cx="4987076" cy="2198092"/>
          </a:xfrm>
        </p:grpSpPr>
        <p:pic>
          <p:nvPicPr>
            <p:cNvPr id="14" name="Picture 9"/>
            <p:cNvPicPr>
              <a:picLocks noChangeAspect="1" noChangeArrowheads="1"/>
            </p:cNvPicPr>
            <p:nvPr/>
          </p:nvPicPr>
          <p:blipFill>
            <a:blip r:embed="rId5" cstate="print">
              <a:lum bright="-10000" contrast="-20000"/>
            </a:blip>
            <a:srcRect t="3028" b="5531"/>
            <a:stretch>
              <a:fillRect/>
            </a:stretch>
          </p:blipFill>
          <p:spPr bwMode="auto">
            <a:xfrm>
              <a:off x="-32" y="643435"/>
              <a:ext cx="4987076" cy="2155107"/>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5331" y="627804"/>
              <a:ext cx="1844682" cy="642819"/>
            </a:xfrm>
            <a:prstGeom prst="rect">
              <a:avLst/>
            </a:prstGeom>
            <a:solidFill>
              <a:schemeClr val="bg1">
                <a:lumMod val="85000"/>
              </a:schemeClr>
            </a:solidFill>
          </p:spPr>
          <p:txBody>
            <a:bodyPr>
              <a:spAutoFit/>
            </a:bodyPr>
            <a:lstStyle/>
            <a:p>
              <a:pPr fontAlgn="auto">
                <a:spcBef>
                  <a:spcPts val="0"/>
                </a:spcBef>
                <a:spcAft>
                  <a:spcPts val="0"/>
                </a:spcAft>
                <a:defRPr/>
              </a:pPr>
              <a:r>
                <a:rPr kumimoji="0" lang="en-US" altLang="ko-KR" sz="1400" dirty="0">
                  <a:latin typeface="+mn-ea"/>
                  <a:ea typeface="+mn-ea"/>
                </a:rPr>
                <a:t>Compensation </a:t>
              </a:r>
            </a:p>
            <a:p>
              <a:pPr fontAlgn="auto">
                <a:spcBef>
                  <a:spcPts val="0"/>
                </a:spcBef>
                <a:spcAft>
                  <a:spcPts val="0"/>
                </a:spcAft>
                <a:defRPr/>
              </a:pPr>
              <a:r>
                <a:rPr kumimoji="0" lang="en-US" altLang="ko-KR" sz="1400" dirty="0">
                  <a:latin typeface="+mn-ea"/>
                  <a:ea typeface="+mn-ea"/>
                </a:rPr>
                <a:t>resistive gages</a:t>
              </a:r>
              <a:endParaRPr kumimoji="0" lang="ko-KR" altLang="en-US" sz="1400" dirty="0">
                <a:latin typeface="+mn-ea"/>
                <a:ea typeface="+mn-ea"/>
              </a:endParaRPr>
            </a:p>
          </p:txBody>
        </p:sp>
        <p:sp>
          <p:nvSpPr>
            <p:cNvPr id="23" name="TextBox 22"/>
            <p:cNvSpPr txBox="1"/>
            <p:nvPr/>
          </p:nvSpPr>
          <p:spPr>
            <a:xfrm>
              <a:off x="1892912" y="602403"/>
              <a:ext cx="1726708" cy="644774"/>
            </a:xfrm>
            <a:prstGeom prst="rect">
              <a:avLst/>
            </a:prstGeom>
            <a:solidFill>
              <a:schemeClr val="bg1">
                <a:lumMod val="85000"/>
              </a:schemeClr>
            </a:solidFill>
          </p:spPr>
          <p:txBody>
            <a:bodyPr>
              <a:spAutoFit/>
            </a:bodyPr>
            <a:lstStyle/>
            <a:p>
              <a:pPr fontAlgn="auto">
                <a:spcBef>
                  <a:spcPts val="0"/>
                </a:spcBef>
                <a:spcAft>
                  <a:spcPts val="0"/>
                </a:spcAft>
                <a:defRPr/>
              </a:pPr>
              <a:r>
                <a:rPr kumimoji="0" lang="en-US" altLang="ko-KR" sz="1400" dirty="0">
                  <a:latin typeface="+mn-ea"/>
                  <a:ea typeface="+mn-ea"/>
                </a:rPr>
                <a:t>Micro-flex connection cable</a:t>
              </a:r>
              <a:endParaRPr kumimoji="0" lang="ko-KR" altLang="en-US" sz="1400" dirty="0">
                <a:latin typeface="+mn-ea"/>
                <a:ea typeface="+mn-ea"/>
              </a:endParaRPr>
            </a:p>
          </p:txBody>
        </p:sp>
        <p:sp>
          <p:nvSpPr>
            <p:cNvPr id="24" name="TextBox 23"/>
            <p:cNvSpPr txBox="1"/>
            <p:nvPr/>
          </p:nvSpPr>
          <p:spPr>
            <a:xfrm>
              <a:off x="3741169" y="600450"/>
              <a:ext cx="1245875" cy="644774"/>
            </a:xfrm>
            <a:prstGeom prst="rect">
              <a:avLst/>
            </a:prstGeom>
            <a:solidFill>
              <a:schemeClr val="bg1">
                <a:lumMod val="85000"/>
              </a:schemeClr>
            </a:solidFill>
          </p:spPr>
          <p:txBody>
            <a:bodyPr>
              <a:spAutoFit/>
            </a:bodyPr>
            <a:lstStyle/>
            <a:p>
              <a:pPr fontAlgn="auto">
                <a:spcBef>
                  <a:spcPts val="0"/>
                </a:spcBef>
                <a:spcAft>
                  <a:spcPts val="0"/>
                </a:spcAft>
                <a:defRPr/>
              </a:pPr>
              <a:r>
                <a:rPr kumimoji="0" lang="en-US" altLang="ko-KR" sz="1400" dirty="0">
                  <a:latin typeface="+mn-ea"/>
                  <a:ea typeface="+mn-ea"/>
                </a:rPr>
                <a:t>ZIF contact area</a:t>
              </a:r>
              <a:endParaRPr kumimoji="0" lang="ko-KR" altLang="en-US" sz="1400" dirty="0">
                <a:latin typeface="+mn-ea"/>
                <a:ea typeface="+mn-ea"/>
              </a:endParaRPr>
            </a:p>
          </p:txBody>
        </p:sp>
        <p:sp>
          <p:nvSpPr>
            <p:cNvPr id="25" name="TextBox 24"/>
            <p:cNvSpPr txBox="1"/>
            <p:nvPr/>
          </p:nvSpPr>
          <p:spPr>
            <a:xfrm>
              <a:off x="1714164" y="1952521"/>
              <a:ext cx="1567622" cy="523635"/>
            </a:xfrm>
            <a:prstGeom prst="rect">
              <a:avLst/>
            </a:prstGeom>
            <a:solidFill>
              <a:schemeClr val="bg1"/>
            </a:solidFill>
          </p:spPr>
          <p:txBody>
            <a:bodyPr>
              <a:spAutoFit/>
            </a:bodyPr>
            <a:lstStyle/>
            <a:p>
              <a:pPr fontAlgn="auto">
                <a:spcBef>
                  <a:spcPts val="0"/>
                </a:spcBef>
                <a:spcAft>
                  <a:spcPts val="0"/>
                </a:spcAft>
                <a:defRPr/>
              </a:pPr>
              <a:r>
                <a:rPr kumimoji="0" lang="en-US" altLang="ko-KR" sz="1400" dirty="0">
                  <a:latin typeface="+mn-ea"/>
                  <a:ea typeface="+mn-ea"/>
                </a:rPr>
                <a:t>sensing </a:t>
              </a:r>
            </a:p>
            <a:p>
              <a:pPr fontAlgn="auto">
                <a:spcBef>
                  <a:spcPts val="0"/>
                </a:spcBef>
                <a:spcAft>
                  <a:spcPts val="0"/>
                </a:spcAft>
                <a:defRPr/>
              </a:pPr>
              <a:r>
                <a:rPr kumimoji="0" lang="en-US" altLang="ko-KR" sz="1400" dirty="0">
                  <a:latin typeface="+mn-ea"/>
                  <a:ea typeface="+mn-ea"/>
                </a:rPr>
                <a:t>resistive gages</a:t>
              </a:r>
              <a:endParaRPr kumimoji="0" lang="ko-KR" altLang="en-US" sz="1400" dirty="0">
                <a:latin typeface="+mn-ea"/>
                <a:ea typeface="+mn-ea"/>
              </a:endParaRPr>
            </a:p>
          </p:txBody>
        </p:sp>
      </p:grpSp>
      <p:sp>
        <p:nvSpPr>
          <p:cNvPr id="27" name="슬라이드 번호 개체 틀 26"/>
          <p:cNvSpPr>
            <a:spLocks noGrp="1"/>
          </p:cNvSpPr>
          <p:nvPr>
            <p:ph type="sldNum" sz="quarter" idx="12"/>
          </p:nvPr>
        </p:nvSpPr>
        <p:spPr/>
        <p:txBody>
          <a:bodyPr/>
          <a:lstStyle/>
          <a:p>
            <a:pPr>
              <a:defRPr/>
            </a:pPr>
            <a:fld id="{F76F1A0F-E694-4B6C-A2C6-91A76BBF9D67}" type="slidenum">
              <a:rPr lang="ko-KR" altLang="en-US"/>
              <a:pPr>
                <a:defRPr/>
              </a:pPr>
              <a:t>4</a:t>
            </a:fld>
            <a:endParaRPr lang="ko-KR" altLang="en-US" dirty="0"/>
          </a:p>
        </p:txBody>
      </p:sp>
      <p:sp>
        <p:nvSpPr>
          <p:cNvPr id="28" name="제목 1"/>
          <p:cNvSpPr>
            <a:spLocks noGrp="1"/>
          </p:cNvSpPr>
          <p:nvPr>
            <p:ph type="title"/>
          </p:nvPr>
        </p:nvSpPr>
        <p:spPr>
          <a:xfrm>
            <a:off x="457200" y="-142875"/>
            <a:ext cx="8229600" cy="1143000"/>
          </a:xfrm>
        </p:spPr>
        <p:txBody>
          <a:bodyPr rtlCol="0">
            <a:normAutofit/>
          </a:bodyPr>
          <a:lstStyle/>
          <a:p>
            <a:pPr eaLnBrk="1" fontAlgn="auto" hangingPunct="1">
              <a:spcAft>
                <a:spcPts val="0"/>
              </a:spcAft>
              <a:defRPr/>
            </a:pPr>
            <a:r>
              <a:rPr lang="en-US" altLang="ko-KR" b="1" dirty="0" smtClean="0">
                <a:latin typeface="+mn-lt"/>
                <a:cs typeface="+mj-cs"/>
              </a:rPr>
              <a:t>Introduction</a:t>
            </a:r>
            <a:endParaRPr lang="ko-KR" altLang="en-US" b="1" dirty="0">
              <a:latin typeface="+mn-lt"/>
              <a:cs typeface="+mj-cs"/>
            </a:endParaRPr>
          </a:p>
        </p:txBody>
      </p:sp>
      <p:sp>
        <p:nvSpPr>
          <p:cNvPr id="26" name="テキスト ボックス 25"/>
          <p:cNvSpPr txBox="1"/>
          <p:nvPr/>
        </p:nvSpPr>
        <p:spPr>
          <a:xfrm>
            <a:off x="2483768" y="6525344"/>
            <a:ext cx="6480720" cy="369332"/>
          </a:xfrm>
          <a:prstGeom prst="rect">
            <a:avLst/>
          </a:prstGeom>
          <a:noFill/>
        </p:spPr>
        <p:txBody>
          <a:bodyPr wrap="square" rtlCol="0">
            <a:spAutoFit/>
          </a:bodyPr>
          <a:lstStyle/>
          <a:p>
            <a:r>
              <a:rPr kumimoji="1" lang="en-US" altLang="ja-JP" dirty="0" err="1" smtClean="0"/>
              <a:t>P.Renaud</a:t>
            </a:r>
            <a:r>
              <a:rPr kumimoji="1" lang="en-US" altLang="ja-JP" dirty="0" smtClean="0"/>
              <a:t> et al, </a:t>
            </a:r>
            <a:r>
              <a:rPr kumimoji="1" lang="en-US" altLang="ja-JP" dirty="0" err="1" smtClean="0"/>
              <a:t>J.Acta</a:t>
            </a:r>
            <a:r>
              <a:rPr kumimoji="1" lang="en-US" altLang="ja-JP" dirty="0" smtClean="0"/>
              <a:t> </a:t>
            </a:r>
            <a:r>
              <a:rPr kumimoji="1" lang="en-US" altLang="ja-JP" dirty="0" err="1" smtClean="0"/>
              <a:t>Ophthalmologica</a:t>
            </a:r>
            <a:r>
              <a:rPr kumimoji="1" lang="en-US" altLang="ja-JP" dirty="0" smtClean="0"/>
              <a:t> 87, 433-437 (2009)</a:t>
            </a:r>
            <a:endParaRPr kumimoji="1" lang="ja-JP" altLang="en-US" dirty="0"/>
          </a:p>
        </p:txBody>
      </p:sp>
      <p:sp>
        <p:nvSpPr>
          <p:cNvPr id="30" name="右矢印 29"/>
          <p:cNvSpPr/>
          <p:nvPr/>
        </p:nvSpPr>
        <p:spPr>
          <a:xfrm>
            <a:off x="5436096" y="3861048"/>
            <a:ext cx="576064" cy="1152128"/>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084168" y="2996952"/>
            <a:ext cx="2592288" cy="304698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outerShdw blurRad="50800" dist="38100" dir="18900000" algn="bl" rotWithShape="0">
              <a:prstClr val="black">
                <a:alpha val="40000"/>
              </a:prstClr>
            </a:outerShdw>
          </a:effectLst>
        </p:spPr>
        <p:txBody>
          <a:bodyPr wrap="square" rtlCol="0">
            <a:spAutoFit/>
          </a:bodyPr>
          <a:lstStyle/>
          <a:p>
            <a:pPr algn="ctr"/>
            <a:r>
              <a:rPr lang="ja-JP" altLang="ja-JP" sz="3600" dirty="0" smtClean="0"/>
              <a:t>Neuro</a:t>
            </a:r>
            <a:r>
              <a:rPr lang="en-US" altLang="ja-JP" sz="3600" dirty="0" smtClean="0"/>
              <a:t>-</a:t>
            </a:r>
            <a:r>
              <a:rPr lang="ja-JP" altLang="ja-JP" sz="3600" dirty="0" smtClean="0"/>
              <a:t>prosthetics</a:t>
            </a:r>
            <a:endParaRPr lang="en-US" altLang="ja-JP" sz="3600" dirty="0" smtClean="0"/>
          </a:p>
          <a:p>
            <a:pPr algn="ctr"/>
            <a:endParaRPr lang="en-US" altLang="ja-JP" sz="2400" u="sng" dirty="0" smtClean="0"/>
          </a:p>
          <a:p>
            <a:r>
              <a:rPr lang="en-US" altLang="ja-JP" sz="2400" u="sng" dirty="0" smtClean="0"/>
              <a:t>Hybrid structure of</a:t>
            </a:r>
          </a:p>
          <a:p>
            <a:r>
              <a:rPr lang="en-US" altLang="ja-JP" sz="2400" u="sng" dirty="0" smtClean="0"/>
              <a:t>Electro-devise and biosensor on polymer  </a:t>
            </a:r>
            <a:endParaRPr kumimoji="1" lang="ja-JP" altLang="en-US" sz="2400" u="sng" dirty="0"/>
          </a:p>
        </p:txBody>
      </p:sp>
    </p:spTree>
    <p:custDataLst>
      <p:tags r:id="rId1"/>
    </p:custDataLst>
  </p:cSld>
  <p:clrMapOvr>
    <a:masterClrMapping/>
  </p:clrMapOvr>
  <p:transition advTm="6885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908720"/>
            <a:ext cx="8229600" cy="1143000"/>
          </a:xfrm>
        </p:spPr>
        <p:txBody>
          <a:bodyPr>
            <a:normAutofit/>
          </a:bodyPr>
          <a:lstStyle/>
          <a:p>
            <a:r>
              <a:rPr lang="en-US" altLang="ja-JP" dirty="0" smtClean="0"/>
              <a:t>To realize </a:t>
            </a:r>
            <a:r>
              <a:rPr lang="ja-JP" altLang="ja-JP" dirty="0" smtClean="0"/>
              <a:t>Neuro</a:t>
            </a:r>
            <a:r>
              <a:rPr lang="en-US" altLang="ja-JP" dirty="0" smtClean="0"/>
              <a:t>-</a:t>
            </a:r>
            <a:r>
              <a:rPr lang="ja-JP" altLang="ja-JP" dirty="0" smtClean="0"/>
              <a:t>prosthetics</a:t>
            </a:r>
            <a:endParaRPr kumimoji="1" lang="ja-JP" altLang="en-US" dirty="0"/>
          </a:p>
        </p:txBody>
      </p:sp>
      <p:sp>
        <p:nvSpPr>
          <p:cNvPr id="3" name="コンテンツ プレースホルダ 2"/>
          <p:cNvSpPr>
            <a:spLocks noGrp="1"/>
          </p:cNvSpPr>
          <p:nvPr>
            <p:ph idx="1"/>
          </p:nvPr>
        </p:nvSpPr>
        <p:spPr>
          <a:xfrm>
            <a:off x="611560" y="4509120"/>
            <a:ext cx="8229600" cy="1656184"/>
          </a:xfrm>
        </p:spPr>
        <p:txBody>
          <a:bodyPr>
            <a:normAutofit/>
          </a:bodyPr>
          <a:lstStyle/>
          <a:p>
            <a:pPr algn="ctr">
              <a:buNone/>
            </a:pPr>
            <a:r>
              <a:rPr kumimoji="1" lang="en-US" altLang="ja-JP" sz="4000" dirty="0" smtClean="0">
                <a:solidFill>
                  <a:srgbClr val="00B050"/>
                </a:solidFill>
              </a:rPr>
              <a:t>New method to metalize on polymer;</a:t>
            </a:r>
          </a:p>
          <a:p>
            <a:pPr algn="ctr">
              <a:buNone/>
            </a:pPr>
            <a:r>
              <a:rPr lang="en-US" altLang="ja-JP" sz="4000" dirty="0" smtClean="0">
                <a:solidFill>
                  <a:srgbClr val="00B050"/>
                </a:solidFill>
              </a:rPr>
              <a:t>especially on textile</a:t>
            </a:r>
            <a:r>
              <a:rPr kumimoji="1" lang="en-US" altLang="ja-JP" sz="4000" dirty="0" smtClean="0">
                <a:solidFill>
                  <a:srgbClr val="00B050"/>
                </a:solidFill>
              </a:rPr>
              <a:t> </a:t>
            </a:r>
            <a:endParaRPr kumimoji="1" lang="ja-JP" altLang="en-US" sz="4000" dirty="0">
              <a:solidFill>
                <a:srgbClr val="00B050"/>
              </a:solidFill>
            </a:endParaRPr>
          </a:p>
        </p:txBody>
      </p:sp>
      <p:sp>
        <p:nvSpPr>
          <p:cNvPr id="4" name="スライド番号プレースホルダ 3"/>
          <p:cNvSpPr>
            <a:spLocks noGrp="1"/>
          </p:cNvSpPr>
          <p:nvPr>
            <p:ph type="sldNum" sz="quarter" idx="12"/>
          </p:nvPr>
        </p:nvSpPr>
        <p:spPr/>
        <p:txBody>
          <a:bodyPr/>
          <a:lstStyle/>
          <a:p>
            <a:fld id="{DDEEAC19-E213-4A4C-AEED-4BB1B22A971E}" type="slidenum">
              <a:rPr kumimoji="1" lang="ja-JP" altLang="en-US" smtClean="0"/>
              <a:pPr/>
              <a:t>5</a:t>
            </a:fld>
            <a:endParaRPr kumimoji="1" lang="ja-JP" altLang="en-US"/>
          </a:p>
        </p:txBody>
      </p:sp>
      <p:sp>
        <p:nvSpPr>
          <p:cNvPr id="5" name="コンテンツ プレースホルダ 2"/>
          <p:cNvSpPr txBox="1">
            <a:spLocks/>
          </p:cNvSpPr>
          <p:nvPr/>
        </p:nvSpPr>
        <p:spPr>
          <a:xfrm>
            <a:off x="683568" y="2132856"/>
            <a:ext cx="7992888" cy="2016224"/>
          </a:xfrm>
          <a:prstGeom prst="rect">
            <a:avLst/>
          </a:prstGeom>
        </p:spPr>
        <p:txBody>
          <a:bodyPr vert="horz" lIns="91440" tIns="45720" rIns="91440" bIns="45720" rtlCol="0">
            <a:normAutofit fontScale="92500"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1. Artificial hand or leg: robotics &amp; MEMS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3200" b="0" i="0" strike="noStrike" kern="1200" cap="none" spc="0" normalizeH="0" baseline="0" noProof="0" dirty="0" smtClean="0">
                <a:ln>
                  <a:noFill/>
                </a:ln>
                <a:solidFill>
                  <a:schemeClr val="tx1"/>
                </a:solidFill>
                <a:effectLst/>
                <a:uLnTx/>
                <a:uFillTx/>
                <a:latin typeface="+mn-lt"/>
                <a:ea typeface="+mn-ea"/>
                <a:cs typeface="+mn-cs"/>
              </a:rPr>
              <a:t>2. Artificial skin : biosensor &amp; circuit on rubber</a:t>
            </a:r>
          </a:p>
          <a:p>
            <a:pPr marL="342900" lvl="0" indent="-342900">
              <a:spcBef>
                <a:spcPct val="20000"/>
              </a:spcBef>
            </a:pPr>
            <a:r>
              <a:rPr lang="en-US" altLang="ja-JP" sz="3200" dirty="0" smtClean="0"/>
              <a:t>3. Artificial neurons: circuit on polymer</a:t>
            </a:r>
            <a:r>
              <a:rPr kumimoji="1" lang="en-US" altLang="ja-JP" sz="3200" b="0" i="0" strike="noStrike" kern="1200" cap="none" spc="0" normalizeH="0" noProof="0" dirty="0" smtClean="0">
                <a:ln>
                  <a:noFill/>
                </a:ln>
                <a:solidFill>
                  <a:schemeClr val="tx1"/>
                </a:solidFill>
                <a:effectLst/>
                <a:uLnTx/>
                <a:uFillTx/>
                <a:latin typeface="+mn-lt"/>
                <a:ea typeface="+mn-ea"/>
                <a:cs typeface="+mn-cs"/>
              </a:rPr>
              <a:t> </a:t>
            </a:r>
            <a:r>
              <a:rPr kumimoji="1" lang="en-US" altLang="ja-JP" sz="3200" b="0" i="0" strike="noStrike" kern="1200" cap="none" spc="0" normalizeH="0" baseline="0" noProof="0" dirty="0" smtClean="0">
                <a:ln>
                  <a:noFill/>
                </a:ln>
                <a:solidFill>
                  <a:schemeClr val="tx1"/>
                </a:solidFill>
                <a:effectLst/>
                <a:uLnTx/>
                <a:uFillTx/>
                <a:latin typeface="+mn-lt"/>
                <a:ea typeface="+mn-ea"/>
                <a:cs typeface="+mn-cs"/>
              </a:rPr>
              <a:t> </a:t>
            </a:r>
          </a:p>
          <a:p>
            <a:pPr marL="342900" lvl="0" indent="-342900">
              <a:spcBef>
                <a:spcPct val="20000"/>
              </a:spcBef>
            </a:pPr>
            <a:r>
              <a:rPr lang="en-US" altLang="ja-JP" sz="3200" b="1" u="sng" dirty="0" smtClean="0">
                <a:solidFill>
                  <a:srgbClr val="002060"/>
                </a:solidFill>
              </a:rPr>
              <a:t>4. Wearable </a:t>
            </a:r>
            <a:r>
              <a:rPr lang="en-US" altLang="ja-JP" sz="3200" b="1" u="sng" dirty="0" err="1" smtClean="0">
                <a:solidFill>
                  <a:srgbClr val="002060"/>
                </a:solidFill>
              </a:rPr>
              <a:t>electrodevice</a:t>
            </a:r>
            <a:r>
              <a:rPr lang="en-US" altLang="ja-JP" sz="3200" b="1" u="sng" dirty="0" smtClean="0">
                <a:solidFill>
                  <a:srgbClr val="002060"/>
                </a:solidFill>
              </a:rPr>
              <a:t> : circuit on textile</a:t>
            </a:r>
            <a:endParaRPr kumimoji="1" lang="ja-JP" altLang="en-US" sz="3200" b="1" i="0" u="sng" strike="noStrike" kern="1200" cap="none" spc="0" normalizeH="0" baseline="0" noProof="0" dirty="0">
              <a:ln>
                <a:noFill/>
              </a:ln>
              <a:solidFill>
                <a:srgbClr val="00206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57250" y="71438"/>
            <a:ext cx="7358063" cy="785812"/>
          </a:xfrm>
          <a:solidFill>
            <a:schemeClr val="bg1"/>
          </a:solidFill>
          <a:ln>
            <a:noFill/>
          </a:ln>
        </p:spPr>
        <p:txBody>
          <a:bodyPr rtlCol="0">
            <a:normAutofit/>
          </a:bodyPr>
          <a:lstStyle/>
          <a:p>
            <a:pPr eaLnBrk="1" fontAlgn="auto" hangingPunct="1">
              <a:spcAft>
                <a:spcPts val="0"/>
              </a:spcAft>
              <a:defRPr/>
            </a:pPr>
            <a:r>
              <a:rPr lang="en-US" altLang="ko-KR" dirty="0" smtClean="0">
                <a:latin typeface="+mn-ea"/>
                <a:ea typeface="+mn-ea"/>
                <a:cs typeface="+mj-cs"/>
              </a:rPr>
              <a:t>Metalizing on Polymer </a:t>
            </a:r>
            <a:endParaRPr lang="ko-KR" altLang="en-US" dirty="0">
              <a:latin typeface="+mn-ea"/>
              <a:ea typeface="+mn-ea"/>
              <a:cs typeface="+mj-cs"/>
            </a:endParaRPr>
          </a:p>
        </p:txBody>
      </p:sp>
      <p:pic>
        <p:nvPicPr>
          <p:cNvPr id="36867" name="내용 개체 틀 3" descr="news00080.gif"/>
          <p:cNvPicPr>
            <a:picLocks noGrp="1" noChangeAspect="1"/>
          </p:cNvPicPr>
          <p:nvPr>
            <p:ph idx="1"/>
          </p:nvPr>
        </p:nvPicPr>
        <p:blipFill>
          <a:blip r:embed="rId4" cstate="print"/>
          <a:srcRect t="12598" r="58838"/>
          <a:stretch>
            <a:fillRect/>
          </a:stretch>
        </p:blipFill>
        <p:spPr>
          <a:xfrm>
            <a:off x="142875" y="2155825"/>
            <a:ext cx="3714750" cy="4092575"/>
          </a:xfrm>
        </p:spPr>
      </p:pic>
      <p:pic>
        <p:nvPicPr>
          <p:cNvPr id="36868" name="내용 개체 틀 3" descr="news00080.gif"/>
          <p:cNvPicPr>
            <a:picLocks noChangeAspect="1"/>
          </p:cNvPicPr>
          <p:nvPr/>
        </p:nvPicPr>
        <p:blipFill>
          <a:blip r:embed="rId4" cstate="print"/>
          <a:srcRect l="66919" t="11932" r="13544"/>
          <a:stretch>
            <a:fillRect/>
          </a:stretch>
        </p:blipFill>
        <p:spPr bwMode="auto">
          <a:xfrm>
            <a:off x="5994400" y="2286000"/>
            <a:ext cx="1649413" cy="3857625"/>
          </a:xfrm>
          <a:prstGeom prst="rect">
            <a:avLst/>
          </a:prstGeom>
          <a:noFill/>
          <a:ln w="9525">
            <a:noFill/>
            <a:miter lim="800000"/>
            <a:headEnd/>
            <a:tailEnd/>
          </a:ln>
        </p:spPr>
      </p:pic>
      <p:sp>
        <p:nvSpPr>
          <p:cNvPr id="6" name="TextBox 5"/>
          <p:cNvSpPr txBox="1"/>
          <p:nvPr/>
        </p:nvSpPr>
        <p:spPr>
          <a:xfrm>
            <a:off x="-32" y="1314378"/>
            <a:ext cx="3857652" cy="707886"/>
          </a:xfrm>
          <a:prstGeom prst="rect">
            <a:avLst/>
          </a:prstGeom>
          <a:solidFill>
            <a:srgbClr val="00FF00"/>
          </a:solidFill>
          <a:effectLst>
            <a:softEdge rad="127000"/>
          </a:effectLst>
        </p:spPr>
        <p:txBody>
          <a:bodyPr>
            <a:spAutoFit/>
          </a:bodyPr>
          <a:lstStyle/>
          <a:p>
            <a:pPr fontAlgn="auto">
              <a:spcBef>
                <a:spcPts val="0"/>
              </a:spcBef>
              <a:spcAft>
                <a:spcPts val="0"/>
              </a:spcAft>
              <a:defRPr/>
            </a:pPr>
            <a:r>
              <a:rPr kumimoji="0" lang="en-US" altLang="ko-KR" sz="2000" b="1" dirty="0" smtClean="0">
                <a:latin typeface="+mn-ea"/>
                <a:ea typeface="+mn-ea"/>
              </a:rPr>
              <a:t>Conventional </a:t>
            </a:r>
            <a:r>
              <a:rPr kumimoji="0" lang="en-US" altLang="ko-KR" sz="2000" b="1" dirty="0">
                <a:latin typeface="+mn-ea"/>
                <a:ea typeface="+mn-ea"/>
              </a:rPr>
              <a:t>electroless plating</a:t>
            </a:r>
            <a:endParaRPr kumimoji="0" lang="ko-KR" altLang="en-US" sz="2000" b="1" dirty="0">
              <a:latin typeface="+mn-ea"/>
              <a:ea typeface="+mn-ea"/>
            </a:endParaRPr>
          </a:p>
        </p:txBody>
      </p:sp>
      <p:sp>
        <p:nvSpPr>
          <p:cNvPr id="7" name="TextBox 6"/>
          <p:cNvSpPr txBox="1"/>
          <p:nvPr/>
        </p:nvSpPr>
        <p:spPr>
          <a:xfrm>
            <a:off x="4286248" y="994460"/>
            <a:ext cx="4857784" cy="1077218"/>
          </a:xfrm>
          <a:prstGeom prst="rect">
            <a:avLst/>
          </a:prstGeom>
          <a:solidFill>
            <a:srgbClr val="FFC000"/>
          </a:solidFill>
          <a:effectLst>
            <a:softEdge rad="127000"/>
          </a:effectLst>
        </p:spPr>
        <p:txBody>
          <a:bodyPr>
            <a:spAutoFit/>
          </a:bodyPr>
          <a:lstStyle/>
          <a:p>
            <a:pPr algn="ctr" fontAlgn="auto">
              <a:spcBef>
                <a:spcPts val="0"/>
              </a:spcBef>
              <a:spcAft>
                <a:spcPts val="0"/>
              </a:spcAft>
              <a:defRPr/>
            </a:pPr>
            <a:r>
              <a:rPr kumimoji="0" lang="en-US" altLang="ko-KR" sz="2400" b="1" dirty="0">
                <a:latin typeface="+mn-ea"/>
                <a:ea typeface="굴림" charset="-127"/>
                <a:cs typeface="Arial Unicode MS" pitchFamily="50" charset="-127"/>
              </a:rPr>
              <a:t>Novel method</a:t>
            </a:r>
          </a:p>
          <a:p>
            <a:pPr fontAlgn="auto">
              <a:spcBef>
                <a:spcPts val="0"/>
              </a:spcBef>
              <a:spcAft>
                <a:spcPts val="0"/>
              </a:spcAft>
              <a:defRPr/>
            </a:pPr>
            <a:r>
              <a:rPr kumimoji="0" lang="en-US" altLang="ko-KR" sz="2000" b="1" dirty="0">
                <a:latin typeface="+mn-ea"/>
                <a:ea typeface="굴림" charset="-127"/>
                <a:cs typeface="Arial Unicode MS" pitchFamily="50" charset="-127"/>
              </a:rPr>
              <a:t>Catalyzation  in Sc-CO</a:t>
            </a:r>
            <a:r>
              <a:rPr kumimoji="0" lang="en-US" altLang="ko-KR" sz="2000" b="1" baseline="-25000" dirty="0">
                <a:latin typeface="+mn-ea"/>
                <a:ea typeface="굴림" charset="-127"/>
                <a:cs typeface="Arial Unicode MS" pitchFamily="50" charset="-127"/>
              </a:rPr>
              <a:t>2 </a:t>
            </a:r>
            <a:r>
              <a:rPr kumimoji="0" lang="en-US" altLang="ko-KR" sz="2000" b="1" dirty="0">
                <a:latin typeface="+mn-ea"/>
                <a:ea typeface="굴림" charset="-127"/>
                <a:cs typeface="Arial Unicode MS" pitchFamily="50" charset="-127"/>
              </a:rPr>
              <a:t>and </a:t>
            </a:r>
            <a:r>
              <a:rPr kumimoji="0" lang="en-US" altLang="ko-KR" sz="2000" b="1" dirty="0">
                <a:latin typeface="+mn-ea"/>
                <a:ea typeface="+mn-ea"/>
              </a:rPr>
              <a:t>Electroless plating </a:t>
            </a:r>
            <a:r>
              <a:rPr kumimoji="0" lang="en-US" altLang="ko-KR" sz="2000" b="1" dirty="0" smtClean="0">
                <a:latin typeface="+mn-ea"/>
                <a:ea typeface="+mn-ea"/>
              </a:rPr>
              <a:t>in Sc-CO</a:t>
            </a:r>
            <a:r>
              <a:rPr kumimoji="0" lang="en-US" altLang="ko-KR" sz="2000" b="1" baseline="-25000" dirty="0" smtClean="0">
                <a:latin typeface="+mn-ea"/>
                <a:ea typeface="+mn-ea"/>
              </a:rPr>
              <a:t>2 </a:t>
            </a:r>
            <a:r>
              <a:rPr kumimoji="0" lang="en-US" altLang="ko-KR" sz="2000" b="1" dirty="0" smtClean="0">
                <a:latin typeface="+mn-ea"/>
              </a:rPr>
              <a:t>emulsion (ELP-SCE)</a:t>
            </a:r>
            <a:endParaRPr kumimoji="0" lang="en-US" altLang="ko-KR" sz="2000" b="1" dirty="0">
              <a:latin typeface="+mn-ea"/>
              <a:ea typeface="+mn-ea"/>
            </a:endParaRPr>
          </a:p>
        </p:txBody>
      </p:sp>
      <p:sp>
        <p:nvSpPr>
          <p:cNvPr id="8" name="TextBox 7"/>
          <p:cNvSpPr txBox="1"/>
          <p:nvPr/>
        </p:nvSpPr>
        <p:spPr>
          <a:xfrm>
            <a:off x="2000250" y="2478088"/>
            <a:ext cx="1928813" cy="646112"/>
          </a:xfrm>
          <a:prstGeom prst="rect">
            <a:avLst/>
          </a:prstGeom>
          <a:solidFill>
            <a:schemeClr val="bg1"/>
          </a:solidFill>
        </p:spPr>
        <p:txBody>
          <a:bodyPr>
            <a:spAutoFit/>
          </a:bodyPr>
          <a:lstStyle/>
          <a:p>
            <a:pPr fontAlgn="auto">
              <a:spcBef>
                <a:spcPts val="0"/>
              </a:spcBef>
              <a:spcAft>
                <a:spcPts val="0"/>
              </a:spcAft>
              <a:defRPr/>
            </a:pPr>
            <a:r>
              <a:rPr kumimoji="0" lang="en-US" altLang="ko-KR" dirty="0">
                <a:latin typeface="+mn-ea"/>
                <a:ea typeface="+mn-ea"/>
              </a:rPr>
              <a:t>Surface etching with </a:t>
            </a:r>
            <a:r>
              <a:rPr kumimoji="0" lang="en-US" altLang="ko-KR" dirty="0" smtClean="0">
                <a:latin typeface="+mn-ea"/>
                <a:ea typeface="+mn-ea"/>
              </a:rPr>
              <a:t>Chromate</a:t>
            </a:r>
            <a:endParaRPr kumimoji="0" lang="ko-KR" altLang="en-US" dirty="0">
              <a:latin typeface="+mn-ea"/>
              <a:ea typeface="+mn-ea"/>
            </a:endParaRPr>
          </a:p>
        </p:txBody>
      </p:sp>
      <p:sp>
        <p:nvSpPr>
          <p:cNvPr id="9" name="TextBox 8"/>
          <p:cNvSpPr txBox="1"/>
          <p:nvPr/>
        </p:nvSpPr>
        <p:spPr>
          <a:xfrm>
            <a:off x="2014538" y="3903663"/>
            <a:ext cx="1928812" cy="646112"/>
          </a:xfrm>
          <a:prstGeom prst="rect">
            <a:avLst/>
          </a:prstGeom>
          <a:solidFill>
            <a:schemeClr val="bg1"/>
          </a:solidFill>
        </p:spPr>
        <p:txBody>
          <a:bodyPr>
            <a:spAutoFit/>
          </a:bodyPr>
          <a:lstStyle/>
          <a:p>
            <a:pPr fontAlgn="auto">
              <a:spcBef>
                <a:spcPts val="0"/>
              </a:spcBef>
              <a:spcAft>
                <a:spcPts val="0"/>
              </a:spcAft>
              <a:defRPr/>
            </a:pPr>
            <a:r>
              <a:rPr kumimoji="0" lang="en-US" altLang="ko-KR" dirty="0">
                <a:latin typeface="+mn-ea"/>
                <a:ea typeface="+mn-ea"/>
              </a:rPr>
              <a:t>Catalyzation with </a:t>
            </a:r>
          </a:p>
          <a:p>
            <a:pPr fontAlgn="auto">
              <a:spcBef>
                <a:spcPts val="0"/>
              </a:spcBef>
              <a:spcAft>
                <a:spcPts val="0"/>
              </a:spcAft>
              <a:defRPr/>
            </a:pPr>
            <a:r>
              <a:rPr kumimoji="0" lang="en-US" altLang="ko-KR" dirty="0">
                <a:latin typeface="+mn-ea"/>
                <a:ea typeface="+mn-ea"/>
              </a:rPr>
              <a:t>palladium</a:t>
            </a:r>
            <a:endParaRPr kumimoji="0" lang="ko-KR" altLang="en-US" dirty="0">
              <a:latin typeface="+mn-ea"/>
              <a:ea typeface="+mn-ea"/>
            </a:endParaRPr>
          </a:p>
        </p:txBody>
      </p:sp>
      <p:sp>
        <p:nvSpPr>
          <p:cNvPr id="10" name="TextBox 9"/>
          <p:cNvSpPr txBox="1"/>
          <p:nvPr/>
        </p:nvSpPr>
        <p:spPr>
          <a:xfrm>
            <a:off x="2114550" y="5264150"/>
            <a:ext cx="1928813" cy="646113"/>
          </a:xfrm>
          <a:prstGeom prst="rect">
            <a:avLst/>
          </a:prstGeom>
          <a:solidFill>
            <a:schemeClr val="bg1"/>
          </a:solidFill>
        </p:spPr>
        <p:txBody>
          <a:bodyPr>
            <a:spAutoFit/>
          </a:bodyPr>
          <a:lstStyle/>
          <a:p>
            <a:pPr fontAlgn="auto">
              <a:spcBef>
                <a:spcPts val="0"/>
              </a:spcBef>
              <a:spcAft>
                <a:spcPts val="0"/>
              </a:spcAft>
              <a:defRPr/>
            </a:pPr>
            <a:r>
              <a:rPr kumimoji="0" lang="en-US" altLang="ko-KR" dirty="0">
                <a:latin typeface="+mn-ea"/>
                <a:ea typeface="+mn-ea"/>
              </a:rPr>
              <a:t>Ni electroless plating</a:t>
            </a:r>
            <a:endParaRPr kumimoji="0" lang="ko-KR" altLang="en-US" dirty="0">
              <a:latin typeface="+mn-ea"/>
              <a:ea typeface="+mn-ea"/>
            </a:endParaRPr>
          </a:p>
        </p:txBody>
      </p:sp>
      <p:sp>
        <p:nvSpPr>
          <p:cNvPr id="11" name="TextBox 10"/>
          <p:cNvSpPr txBox="1"/>
          <p:nvPr/>
        </p:nvSpPr>
        <p:spPr>
          <a:xfrm>
            <a:off x="714375" y="2071688"/>
            <a:ext cx="990600" cy="369887"/>
          </a:xfrm>
          <a:prstGeom prst="rect">
            <a:avLst/>
          </a:prstGeom>
          <a:solidFill>
            <a:schemeClr val="bg1"/>
          </a:solidFill>
        </p:spPr>
        <p:txBody>
          <a:bodyPr>
            <a:spAutoFit/>
          </a:bodyPr>
          <a:lstStyle/>
          <a:p>
            <a:pPr fontAlgn="auto">
              <a:spcBef>
                <a:spcPts val="0"/>
              </a:spcBef>
              <a:spcAft>
                <a:spcPts val="0"/>
              </a:spcAft>
              <a:defRPr/>
            </a:pPr>
            <a:r>
              <a:rPr kumimoji="0" lang="en-US" altLang="ko-KR" dirty="0">
                <a:latin typeface="+mn-ea"/>
                <a:ea typeface="+mn-ea"/>
              </a:rPr>
              <a:t>Etching</a:t>
            </a:r>
            <a:endParaRPr kumimoji="0" lang="ko-KR" altLang="en-US" dirty="0">
              <a:latin typeface="+mn-ea"/>
              <a:ea typeface="+mn-ea"/>
            </a:endParaRPr>
          </a:p>
        </p:txBody>
      </p:sp>
      <p:sp>
        <p:nvSpPr>
          <p:cNvPr id="12" name="TextBox 11"/>
          <p:cNvSpPr txBox="1"/>
          <p:nvPr/>
        </p:nvSpPr>
        <p:spPr>
          <a:xfrm>
            <a:off x="7643812" y="3645024"/>
            <a:ext cx="1500188" cy="830997"/>
          </a:xfrm>
          <a:prstGeom prst="rect">
            <a:avLst/>
          </a:prstGeom>
          <a:solidFill>
            <a:schemeClr val="bg1"/>
          </a:solidFill>
        </p:spPr>
        <p:txBody>
          <a:bodyPr>
            <a:spAutoFit/>
          </a:bodyPr>
          <a:lstStyle/>
          <a:p>
            <a:pPr fontAlgn="auto">
              <a:spcBef>
                <a:spcPts val="0"/>
              </a:spcBef>
              <a:spcAft>
                <a:spcPts val="0"/>
              </a:spcAft>
              <a:defRPr/>
            </a:pPr>
            <a:r>
              <a:rPr kumimoji="0" lang="en-US" altLang="ko-KR" sz="1600" dirty="0">
                <a:latin typeface="+mn-ea"/>
                <a:ea typeface="+mn-ea"/>
              </a:rPr>
              <a:t>Ni electroless </a:t>
            </a:r>
          </a:p>
          <a:p>
            <a:pPr fontAlgn="auto">
              <a:spcBef>
                <a:spcPts val="0"/>
              </a:spcBef>
              <a:spcAft>
                <a:spcPts val="0"/>
              </a:spcAft>
              <a:defRPr/>
            </a:pPr>
            <a:r>
              <a:rPr kumimoji="0" lang="en-US" altLang="ko-KR" sz="1600" dirty="0">
                <a:latin typeface="+mn-ea"/>
                <a:ea typeface="+mn-ea"/>
              </a:rPr>
              <a:t>plating </a:t>
            </a:r>
            <a:r>
              <a:rPr kumimoji="0" lang="en-US" altLang="ko-KR" sz="1600" dirty="0" smtClean="0">
                <a:latin typeface="+mn-ea"/>
              </a:rPr>
              <a:t>in Sc-CO</a:t>
            </a:r>
            <a:r>
              <a:rPr kumimoji="0" lang="en-US" altLang="ko-KR" sz="1600" baseline="-25000" dirty="0" smtClean="0">
                <a:latin typeface="+mn-ea"/>
              </a:rPr>
              <a:t>2 </a:t>
            </a:r>
            <a:r>
              <a:rPr kumimoji="0" lang="en-US" altLang="ko-KR" sz="1600" dirty="0" smtClean="0">
                <a:latin typeface="+mn-ea"/>
                <a:ea typeface="굴림" charset="-127"/>
                <a:cs typeface="Arial Unicode MS" pitchFamily="50" charset="-127"/>
              </a:rPr>
              <a:t>emulsion</a:t>
            </a:r>
            <a:endParaRPr kumimoji="0" lang="en-US" altLang="ko-KR" sz="1600" dirty="0">
              <a:latin typeface="+mn-ea"/>
              <a:ea typeface="+mn-ea"/>
            </a:endParaRPr>
          </a:p>
        </p:txBody>
      </p:sp>
      <p:sp>
        <p:nvSpPr>
          <p:cNvPr id="13" name="TextBox 12"/>
          <p:cNvSpPr txBox="1"/>
          <p:nvPr/>
        </p:nvSpPr>
        <p:spPr>
          <a:xfrm>
            <a:off x="1724025" y="3236913"/>
            <a:ext cx="490538" cy="368300"/>
          </a:xfrm>
          <a:prstGeom prst="rect">
            <a:avLst/>
          </a:prstGeom>
          <a:solidFill>
            <a:schemeClr val="bg1"/>
          </a:solidFill>
        </p:spPr>
        <p:txBody>
          <a:bodyPr>
            <a:spAutoFit/>
          </a:bodyPr>
          <a:lstStyle/>
          <a:p>
            <a:pPr fontAlgn="auto">
              <a:spcBef>
                <a:spcPts val="0"/>
              </a:spcBef>
              <a:spcAft>
                <a:spcPts val="0"/>
              </a:spcAft>
              <a:defRPr/>
            </a:pPr>
            <a:r>
              <a:rPr kumimoji="0" lang="en-US" altLang="ko-KR" dirty="0">
                <a:latin typeface="+mn-ea"/>
                <a:ea typeface="+mn-ea"/>
              </a:rPr>
              <a:t>Pd</a:t>
            </a:r>
            <a:endParaRPr kumimoji="0" lang="ko-KR" altLang="en-US" dirty="0">
              <a:latin typeface="+mn-ea"/>
              <a:ea typeface="+mn-ea"/>
            </a:endParaRPr>
          </a:p>
        </p:txBody>
      </p:sp>
      <p:sp>
        <p:nvSpPr>
          <p:cNvPr id="14" name="TextBox 13"/>
          <p:cNvSpPr txBox="1"/>
          <p:nvPr/>
        </p:nvSpPr>
        <p:spPr>
          <a:xfrm>
            <a:off x="7286625" y="2106613"/>
            <a:ext cx="1643063" cy="369887"/>
          </a:xfrm>
          <a:prstGeom prst="rect">
            <a:avLst/>
          </a:prstGeom>
          <a:solidFill>
            <a:schemeClr val="bg1"/>
          </a:solidFill>
        </p:spPr>
        <p:txBody>
          <a:bodyPr>
            <a:spAutoFit/>
          </a:bodyPr>
          <a:lstStyle/>
          <a:p>
            <a:pPr fontAlgn="auto">
              <a:spcBef>
                <a:spcPts val="0"/>
              </a:spcBef>
              <a:spcAft>
                <a:spcPts val="0"/>
              </a:spcAft>
              <a:defRPr/>
            </a:pPr>
            <a:r>
              <a:rPr kumimoji="0" lang="en-US" altLang="ko-KR" dirty="0">
                <a:latin typeface="+mn-ea"/>
                <a:ea typeface="+mn-ea"/>
              </a:rPr>
              <a:t>Pd*</a:t>
            </a:r>
            <a:endParaRPr kumimoji="0" lang="ko-KR" altLang="en-US" dirty="0">
              <a:latin typeface="+mn-ea"/>
              <a:ea typeface="+mn-ea"/>
            </a:endParaRPr>
          </a:p>
        </p:txBody>
      </p:sp>
      <p:sp>
        <p:nvSpPr>
          <p:cNvPr id="15" name="TextBox 14"/>
          <p:cNvSpPr txBox="1"/>
          <p:nvPr/>
        </p:nvSpPr>
        <p:spPr>
          <a:xfrm>
            <a:off x="7072313" y="3143250"/>
            <a:ext cx="714375" cy="276225"/>
          </a:xfrm>
          <a:prstGeom prst="rect">
            <a:avLst/>
          </a:prstGeom>
          <a:solidFill>
            <a:schemeClr val="bg1"/>
          </a:solidFill>
        </p:spPr>
        <p:txBody>
          <a:bodyPr>
            <a:spAutoFit/>
          </a:bodyPr>
          <a:lstStyle/>
          <a:p>
            <a:pPr fontAlgn="auto">
              <a:spcBef>
                <a:spcPts val="0"/>
              </a:spcBef>
              <a:spcAft>
                <a:spcPts val="0"/>
              </a:spcAft>
              <a:defRPr/>
            </a:pPr>
            <a:r>
              <a:rPr kumimoji="0" lang="en-US" altLang="ko-KR" sz="1200" dirty="0">
                <a:latin typeface="+mn-ea"/>
                <a:ea typeface="+mn-ea"/>
              </a:rPr>
              <a:t>Sc-CO</a:t>
            </a:r>
            <a:r>
              <a:rPr kumimoji="0" lang="en-US" altLang="ko-KR" sz="1200" baseline="-25000" dirty="0">
                <a:latin typeface="+mn-ea"/>
                <a:ea typeface="+mn-ea"/>
              </a:rPr>
              <a:t>2</a:t>
            </a:r>
            <a:endParaRPr kumimoji="0" lang="ko-KR" altLang="en-US" sz="1200" baseline="-25000" dirty="0">
              <a:latin typeface="+mn-ea"/>
              <a:ea typeface="+mn-ea"/>
            </a:endParaRPr>
          </a:p>
        </p:txBody>
      </p:sp>
      <p:sp>
        <p:nvSpPr>
          <p:cNvPr id="16" name="TextBox 15"/>
          <p:cNvSpPr txBox="1"/>
          <p:nvPr/>
        </p:nvSpPr>
        <p:spPr>
          <a:xfrm>
            <a:off x="7600950" y="4872038"/>
            <a:ext cx="1500188" cy="1077912"/>
          </a:xfrm>
          <a:prstGeom prst="rect">
            <a:avLst/>
          </a:prstGeom>
          <a:solidFill>
            <a:schemeClr val="bg1"/>
          </a:solidFill>
        </p:spPr>
        <p:txBody>
          <a:bodyPr>
            <a:spAutoFit/>
          </a:bodyPr>
          <a:lstStyle/>
          <a:p>
            <a:pPr fontAlgn="auto">
              <a:spcBef>
                <a:spcPts val="0"/>
              </a:spcBef>
              <a:spcAft>
                <a:spcPts val="0"/>
              </a:spcAft>
              <a:defRPr/>
            </a:pPr>
            <a:r>
              <a:rPr kumimoji="0" lang="en-US" altLang="ko-KR" sz="1600" dirty="0">
                <a:latin typeface="+mn-ea"/>
                <a:ea typeface="+mn-ea"/>
              </a:rPr>
              <a:t>Electroless plating reaction with polymer inside </a:t>
            </a:r>
            <a:endParaRPr kumimoji="0" lang="ko-KR" altLang="en-US" sz="1600" dirty="0">
              <a:latin typeface="+mn-ea"/>
              <a:ea typeface="+mn-ea"/>
            </a:endParaRPr>
          </a:p>
        </p:txBody>
      </p:sp>
      <p:sp>
        <p:nvSpPr>
          <p:cNvPr id="22" name="왼쪽 중괄호 21"/>
          <p:cNvSpPr/>
          <p:nvPr/>
        </p:nvSpPr>
        <p:spPr>
          <a:xfrm>
            <a:off x="5857875" y="2643188"/>
            <a:ext cx="214313" cy="27146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ko-KR" altLang="en-US">
              <a:latin typeface="+mn-ea"/>
            </a:endParaRPr>
          </a:p>
        </p:txBody>
      </p:sp>
      <p:sp>
        <p:nvSpPr>
          <p:cNvPr id="21" name="TextBox 20"/>
          <p:cNvSpPr txBox="1"/>
          <p:nvPr/>
        </p:nvSpPr>
        <p:spPr>
          <a:xfrm>
            <a:off x="7643813" y="2455863"/>
            <a:ext cx="1357312" cy="830262"/>
          </a:xfrm>
          <a:prstGeom prst="rect">
            <a:avLst/>
          </a:prstGeom>
          <a:solidFill>
            <a:schemeClr val="bg1"/>
          </a:solidFill>
        </p:spPr>
        <p:txBody>
          <a:bodyPr>
            <a:spAutoFit/>
          </a:bodyPr>
          <a:lstStyle/>
          <a:p>
            <a:pPr fontAlgn="auto">
              <a:spcBef>
                <a:spcPts val="0"/>
              </a:spcBef>
              <a:spcAft>
                <a:spcPts val="0"/>
              </a:spcAft>
              <a:defRPr/>
            </a:pPr>
            <a:r>
              <a:rPr kumimoji="0" lang="en-US" altLang="ko-KR" sz="1600" dirty="0">
                <a:latin typeface="+mn-ea"/>
                <a:ea typeface="+mn-ea"/>
              </a:rPr>
              <a:t>Pd complex penetration with Sc-CO</a:t>
            </a:r>
            <a:r>
              <a:rPr kumimoji="0" lang="en-US" altLang="ko-KR" sz="1600" baseline="-25000" dirty="0">
                <a:latin typeface="+mn-ea"/>
                <a:ea typeface="+mn-ea"/>
              </a:rPr>
              <a:t>2</a:t>
            </a:r>
            <a:endParaRPr kumimoji="0" lang="ko-KR" altLang="en-US" sz="1600" baseline="-25000" dirty="0">
              <a:latin typeface="+mn-ea"/>
              <a:ea typeface="+mn-ea"/>
            </a:endParaRPr>
          </a:p>
        </p:txBody>
      </p:sp>
      <p:sp>
        <p:nvSpPr>
          <p:cNvPr id="31" name="직사각형 30"/>
          <p:cNvSpPr/>
          <p:nvPr/>
        </p:nvSpPr>
        <p:spPr>
          <a:xfrm>
            <a:off x="4410075" y="3654425"/>
            <a:ext cx="1428750" cy="830263"/>
          </a:xfrm>
          <a:prstGeom prst="rect">
            <a:avLst/>
          </a:prstGeom>
        </p:spPr>
        <p:txBody>
          <a:bodyPr>
            <a:spAutoFit/>
          </a:bodyPr>
          <a:lstStyle/>
          <a:p>
            <a:pPr fontAlgn="auto">
              <a:spcBef>
                <a:spcPts val="0"/>
              </a:spcBef>
              <a:spcAft>
                <a:spcPts val="0"/>
              </a:spcAft>
              <a:defRPr/>
            </a:pPr>
            <a:r>
              <a:rPr kumimoji="0" lang="en-US" altLang="ko-KR" sz="2400" kern="0" dirty="0">
                <a:latin typeface="+mn-ea"/>
                <a:ea typeface="+mn-ea"/>
                <a:cs typeface="Arial" pitchFamily="34" charset="0"/>
              </a:rPr>
              <a:t>Sc-CO</a:t>
            </a:r>
            <a:r>
              <a:rPr kumimoji="0" lang="en-US" altLang="ko-KR" sz="2400" kern="0" baseline="-25000" dirty="0">
                <a:latin typeface="+mn-ea"/>
                <a:ea typeface="+mn-ea"/>
                <a:cs typeface="Arial" pitchFamily="34" charset="0"/>
              </a:rPr>
              <a:t>2</a:t>
            </a:r>
          </a:p>
          <a:p>
            <a:pPr fontAlgn="auto">
              <a:spcBef>
                <a:spcPts val="0"/>
              </a:spcBef>
              <a:spcAft>
                <a:spcPts val="0"/>
              </a:spcAft>
              <a:defRPr/>
            </a:pPr>
            <a:r>
              <a:rPr kumimoji="0" lang="en-US" altLang="ko-KR" sz="2400" kern="0" dirty="0">
                <a:latin typeface="+mn-ea"/>
                <a:ea typeface="+mn-ea"/>
                <a:cs typeface="Arial" pitchFamily="34" charset="0"/>
              </a:rPr>
              <a:t>as media</a:t>
            </a:r>
            <a:endParaRPr kumimoji="0" lang="ko-KR" altLang="en-US" sz="2400" dirty="0">
              <a:latin typeface="+mn-lt"/>
              <a:ea typeface="+mn-ea"/>
            </a:endParaRPr>
          </a:p>
        </p:txBody>
      </p:sp>
      <p:sp>
        <p:nvSpPr>
          <p:cNvPr id="23" name="직사각형 22"/>
          <p:cNvSpPr/>
          <p:nvPr/>
        </p:nvSpPr>
        <p:spPr>
          <a:xfrm>
            <a:off x="5004048" y="6021288"/>
            <a:ext cx="3282950" cy="369887"/>
          </a:xfrm>
          <a:prstGeom prst="rect">
            <a:avLst/>
          </a:prstGeom>
        </p:spPr>
        <p:txBody>
          <a:bodyPr>
            <a:spAutoFit/>
          </a:bodyPr>
          <a:lstStyle/>
          <a:p>
            <a:pPr>
              <a:defRPr/>
            </a:pPr>
            <a:r>
              <a:rPr kumimoji="0" lang="en-US" altLang="ko-KR" dirty="0">
                <a:latin typeface="+mn-ea"/>
                <a:ea typeface="굴림" charset="-127"/>
                <a:cs typeface="Arial Unicode MS" pitchFamily="50" charset="-127"/>
              </a:rPr>
              <a:t>Pd* =Pd</a:t>
            </a:r>
            <a:r>
              <a:rPr lang="en-US" dirty="0">
                <a:latin typeface="굴림" charset="-127"/>
                <a:ea typeface="굴림" charset="-127"/>
                <a:cs typeface="Arial Unicode MS" pitchFamily="50" charset="-127"/>
              </a:rPr>
              <a:t> bis-acetylacetonate</a:t>
            </a:r>
            <a:endParaRPr lang="ko-KR" altLang="en-US" dirty="0">
              <a:latin typeface="굴림" charset="-127"/>
              <a:ea typeface="굴림" charset="-127"/>
              <a:cs typeface="Arial Unicode MS" pitchFamily="50" charset="-127"/>
            </a:endParaRPr>
          </a:p>
        </p:txBody>
      </p:sp>
      <p:sp>
        <p:nvSpPr>
          <p:cNvPr id="24" name="スライド番号プレースホルダ 3"/>
          <p:cNvSpPr>
            <a:spLocks noGrp="1"/>
          </p:cNvSpPr>
          <p:nvPr>
            <p:ph type="sldNum" sz="quarter" idx="12"/>
          </p:nvPr>
        </p:nvSpPr>
        <p:spPr>
          <a:xfrm>
            <a:off x="6553200" y="6356350"/>
            <a:ext cx="2133600" cy="365125"/>
          </a:xfrm>
        </p:spPr>
        <p:txBody>
          <a:bodyPr/>
          <a:lstStyle/>
          <a:p>
            <a:fld id="{DDEEAC19-E213-4A4C-AEED-4BB1B22A971E}" type="slidenum">
              <a:rPr kumimoji="1" lang="ja-JP" altLang="en-US" smtClean="0"/>
              <a:pPr/>
              <a:t>6</a:t>
            </a:fld>
            <a:endParaRPr kumimoji="1" lang="ja-JP" altLang="en-US"/>
          </a:p>
        </p:txBody>
      </p:sp>
    </p:spTree>
    <p:custDataLst>
      <p:tags r:id="rId1"/>
    </p:custDataLst>
  </p:cSld>
  <p:clrMapOvr>
    <a:masterClrMapping/>
  </p:clrMapOvr>
  <p:transition advTm="11748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1"/>
          <p:cNvSpPr>
            <a:spLocks noChangeArrowheads="1"/>
          </p:cNvSpPr>
          <p:nvPr/>
        </p:nvSpPr>
        <p:spPr bwMode="auto">
          <a:xfrm>
            <a:off x="0" y="836613"/>
            <a:ext cx="9144000" cy="6021387"/>
          </a:xfrm>
          <a:prstGeom prst="rect">
            <a:avLst/>
          </a:prstGeom>
          <a:solidFill>
            <a:srgbClr val="FFFFCC">
              <a:alpha val="50195"/>
            </a:srgbClr>
          </a:solidFill>
          <a:ln w="9525" algn="ctr">
            <a:noFill/>
            <a:miter lim="800000"/>
            <a:headEnd/>
            <a:tailEnd/>
          </a:ln>
        </p:spPr>
        <p:txBody>
          <a:bodyPr wrap="none" anchor="ctr"/>
          <a:lstStyle/>
          <a:p>
            <a:pPr defTabSz="914400" latinLnBrk="1"/>
            <a:endParaRPr kumimoji="0" lang="ko-KR" altLang="en-US">
              <a:ea typeface="Arial Unicode MS" pitchFamily="50" charset="-128"/>
              <a:cs typeface="Arial Unicode MS" pitchFamily="50" charset="-128"/>
            </a:endParaRPr>
          </a:p>
        </p:txBody>
      </p:sp>
      <p:sp>
        <p:nvSpPr>
          <p:cNvPr id="22529" name="슬라이드 번호 개체 틀 6"/>
          <p:cNvSpPr txBox="1">
            <a:spLocks noGrp="1"/>
          </p:cNvSpPr>
          <p:nvPr/>
        </p:nvSpPr>
        <p:spPr bwMode="auto">
          <a:xfrm>
            <a:off x="6553200" y="6597650"/>
            <a:ext cx="2133600" cy="268288"/>
          </a:xfrm>
          <a:prstGeom prst="rect">
            <a:avLst/>
          </a:prstGeom>
          <a:noFill/>
          <a:ln w="9525">
            <a:noFill/>
            <a:miter lim="800000"/>
            <a:headEnd/>
            <a:tailEnd/>
          </a:ln>
        </p:spPr>
        <p:txBody>
          <a:bodyPr anchor="ctr"/>
          <a:lstStyle/>
          <a:p>
            <a:pPr algn="r" defTabSz="914400" latinLnBrk="1"/>
            <a:fld id="{83FAD2D8-4373-4503-84D2-0D9F3948F9C6}" type="slidenum">
              <a:rPr kumimoji="0" lang="en-US" altLang="ja-JP" sz="1200">
                <a:solidFill>
                  <a:srgbClr val="898989"/>
                </a:solidFill>
              </a:rPr>
              <a:pPr algn="r" defTabSz="914400" latinLnBrk="1"/>
              <a:t>7</a:t>
            </a:fld>
            <a:endParaRPr kumimoji="0" lang="en-US" altLang="ja-JP" sz="1200">
              <a:solidFill>
                <a:srgbClr val="898989"/>
              </a:solidFill>
            </a:endParaRPr>
          </a:p>
        </p:txBody>
      </p:sp>
      <p:pic>
        <p:nvPicPr>
          <p:cNvPr id="22532" name="Picture 53"/>
          <p:cNvPicPr preferRelativeResize="0">
            <a:picLocks noChangeAspect="1" noChangeArrowheads="1"/>
          </p:cNvPicPr>
          <p:nvPr/>
        </p:nvPicPr>
        <p:blipFill>
          <a:blip r:embed="rId4" cstate="print"/>
          <a:srcRect/>
          <a:stretch>
            <a:fillRect/>
          </a:stretch>
        </p:blipFill>
        <p:spPr bwMode="auto">
          <a:xfrm>
            <a:off x="6796088" y="4725988"/>
            <a:ext cx="1808162" cy="1724025"/>
          </a:xfrm>
          <a:prstGeom prst="rect">
            <a:avLst/>
          </a:prstGeom>
          <a:solidFill>
            <a:srgbClr val="FFFF99"/>
          </a:solidFill>
          <a:ln w="9525">
            <a:noFill/>
            <a:miter lim="800000"/>
            <a:headEnd/>
            <a:tailEnd/>
          </a:ln>
        </p:spPr>
      </p:pic>
      <p:pic>
        <p:nvPicPr>
          <p:cNvPr id="22533" name="Picture 54"/>
          <p:cNvPicPr preferRelativeResize="0">
            <a:picLocks noChangeAspect="1" noChangeArrowheads="1"/>
          </p:cNvPicPr>
          <p:nvPr/>
        </p:nvPicPr>
        <p:blipFill>
          <a:blip r:embed="rId5" cstate="print"/>
          <a:srcRect/>
          <a:stretch>
            <a:fillRect/>
          </a:stretch>
        </p:blipFill>
        <p:spPr bwMode="auto">
          <a:xfrm>
            <a:off x="6796088" y="2997200"/>
            <a:ext cx="1771650" cy="1663700"/>
          </a:xfrm>
          <a:prstGeom prst="rect">
            <a:avLst/>
          </a:prstGeom>
          <a:solidFill>
            <a:srgbClr val="FFFF99"/>
          </a:solidFill>
          <a:ln w="9525">
            <a:noFill/>
            <a:miter lim="800000"/>
            <a:headEnd/>
            <a:tailEnd/>
          </a:ln>
        </p:spPr>
      </p:pic>
      <p:sp>
        <p:nvSpPr>
          <p:cNvPr id="22535" name="Text Box 9"/>
          <p:cNvSpPr txBox="1">
            <a:spLocks noChangeAspect="1" noChangeArrowheads="1"/>
          </p:cNvSpPr>
          <p:nvPr/>
        </p:nvSpPr>
        <p:spPr bwMode="auto">
          <a:xfrm>
            <a:off x="2690813" y="6213475"/>
            <a:ext cx="3465512" cy="457200"/>
          </a:xfrm>
          <a:prstGeom prst="rect">
            <a:avLst/>
          </a:prstGeom>
          <a:noFill/>
          <a:ln w="9525">
            <a:noFill/>
            <a:miter lim="800000"/>
            <a:headEnd/>
            <a:tailEnd/>
          </a:ln>
        </p:spPr>
        <p:txBody>
          <a:bodyPr>
            <a:spAutoFit/>
          </a:bodyPr>
          <a:lstStyle/>
          <a:p>
            <a:pPr defTabSz="914400" latinLnBrk="1"/>
            <a:r>
              <a:rPr kumimoji="0" lang="en-US" altLang="ja-JP" sz="2400"/>
              <a:t>Temperature [K]</a:t>
            </a:r>
          </a:p>
        </p:txBody>
      </p:sp>
      <p:sp>
        <p:nvSpPr>
          <p:cNvPr id="22536" name="Rectangle 10"/>
          <p:cNvSpPr>
            <a:spLocks noChangeArrowheads="1"/>
          </p:cNvSpPr>
          <p:nvPr/>
        </p:nvSpPr>
        <p:spPr bwMode="auto">
          <a:xfrm>
            <a:off x="4095750" y="1700213"/>
            <a:ext cx="2222500" cy="3017837"/>
          </a:xfrm>
          <a:prstGeom prst="rect">
            <a:avLst/>
          </a:prstGeom>
          <a:gradFill rotWithShape="1">
            <a:gsLst>
              <a:gs pos="0">
                <a:srgbClr val="FFFFFF"/>
              </a:gs>
              <a:gs pos="100000">
                <a:srgbClr val="CCFFFF"/>
              </a:gs>
            </a:gsLst>
            <a:path path="shape">
              <a:fillToRect l="50000" t="50000" r="50000" b="50000"/>
            </a:path>
          </a:gradFill>
          <a:ln w="9525">
            <a:noFill/>
            <a:miter lim="800000"/>
            <a:headEnd/>
            <a:tailEnd/>
          </a:ln>
        </p:spPr>
        <p:txBody>
          <a:bodyPr wrap="none" anchor="ctr"/>
          <a:lstStyle/>
          <a:p>
            <a:pPr defTabSz="914400" latinLnBrk="1"/>
            <a:endParaRPr kumimoji="0" lang="ko-KR" altLang="en-US"/>
          </a:p>
        </p:txBody>
      </p:sp>
      <p:sp>
        <p:nvSpPr>
          <p:cNvPr id="22537" name="Rectangle 11"/>
          <p:cNvSpPr>
            <a:spLocks noChangeArrowheads="1"/>
          </p:cNvSpPr>
          <p:nvPr/>
        </p:nvSpPr>
        <p:spPr bwMode="auto">
          <a:xfrm>
            <a:off x="1298575" y="1700213"/>
            <a:ext cx="5019675" cy="4244975"/>
          </a:xfrm>
          <a:prstGeom prst="rect">
            <a:avLst/>
          </a:prstGeom>
          <a:noFill/>
          <a:ln w="28575">
            <a:solidFill>
              <a:schemeClr val="tx1"/>
            </a:solidFill>
            <a:miter lim="800000"/>
            <a:headEnd/>
            <a:tailEnd/>
          </a:ln>
        </p:spPr>
        <p:txBody>
          <a:bodyPr wrap="none" anchor="ctr"/>
          <a:lstStyle/>
          <a:p>
            <a:pPr defTabSz="914400" latinLnBrk="1"/>
            <a:endParaRPr kumimoji="0" lang="ko-KR" altLang="en-US"/>
          </a:p>
        </p:txBody>
      </p:sp>
      <p:sp>
        <p:nvSpPr>
          <p:cNvPr id="22538" name="Text Box 12"/>
          <p:cNvSpPr txBox="1">
            <a:spLocks noChangeAspect="1" noChangeArrowheads="1"/>
          </p:cNvSpPr>
          <p:nvPr/>
        </p:nvSpPr>
        <p:spPr bwMode="auto">
          <a:xfrm>
            <a:off x="3108325" y="2455863"/>
            <a:ext cx="1679575" cy="396875"/>
          </a:xfrm>
          <a:prstGeom prst="rect">
            <a:avLst/>
          </a:prstGeom>
          <a:noFill/>
          <a:ln w="9525">
            <a:noFill/>
            <a:miter lim="800000"/>
            <a:headEnd/>
            <a:tailEnd/>
          </a:ln>
        </p:spPr>
        <p:txBody>
          <a:bodyPr>
            <a:spAutoFit/>
          </a:bodyPr>
          <a:lstStyle/>
          <a:p>
            <a:pPr defTabSz="914400" latinLnBrk="1"/>
            <a:r>
              <a:rPr kumimoji="0" lang="en-US" altLang="ja-JP" sz="2000"/>
              <a:t>LIQUID</a:t>
            </a:r>
          </a:p>
        </p:txBody>
      </p:sp>
      <p:sp>
        <p:nvSpPr>
          <p:cNvPr id="22539" name="Text Box 16"/>
          <p:cNvSpPr txBox="1">
            <a:spLocks noChangeAspect="1" noChangeArrowheads="1"/>
          </p:cNvSpPr>
          <p:nvPr/>
        </p:nvSpPr>
        <p:spPr bwMode="auto">
          <a:xfrm rot="-5400000">
            <a:off x="-917575" y="3349625"/>
            <a:ext cx="2889250" cy="457200"/>
          </a:xfrm>
          <a:prstGeom prst="rect">
            <a:avLst/>
          </a:prstGeom>
          <a:noFill/>
          <a:ln w="9525">
            <a:noFill/>
            <a:miter lim="800000"/>
            <a:headEnd/>
            <a:tailEnd/>
          </a:ln>
        </p:spPr>
        <p:txBody>
          <a:bodyPr>
            <a:spAutoFit/>
          </a:bodyPr>
          <a:lstStyle/>
          <a:p>
            <a:pPr defTabSz="914400" latinLnBrk="1"/>
            <a:r>
              <a:rPr kumimoji="0" lang="en-US" altLang="ja-JP" sz="2400"/>
              <a:t>Pressure</a:t>
            </a:r>
            <a:r>
              <a:rPr kumimoji="0" lang="ja-JP" altLang="en-US" sz="2400"/>
              <a:t>　</a:t>
            </a:r>
            <a:r>
              <a:rPr kumimoji="0" lang="en-US" altLang="ja-JP" sz="2400"/>
              <a:t>[MPa]</a:t>
            </a:r>
          </a:p>
        </p:txBody>
      </p:sp>
      <p:grpSp>
        <p:nvGrpSpPr>
          <p:cNvPr id="2" name="Group 76"/>
          <p:cNvGrpSpPr>
            <a:grpSpLocks/>
          </p:cNvGrpSpPr>
          <p:nvPr/>
        </p:nvGrpSpPr>
        <p:grpSpPr bwMode="auto">
          <a:xfrm>
            <a:off x="747713" y="2192338"/>
            <a:ext cx="884237" cy="4110037"/>
            <a:chOff x="201" y="1103"/>
            <a:chExt cx="557" cy="2589"/>
          </a:xfrm>
        </p:grpSpPr>
        <p:sp>
          <p:nvSpPr>
            <p:cNvPr id="22573" name="Text Box 13"/>
            <p:cNvSpPr txBox="1">
              <a:spLocks noChangeAspect="1" noChangeArrowheads="1"/>
            </p:cNvSpPr>
            <p:nvPr/>
          </p:nvSpPr>
          <p:spPr bwMode="auto">
            <a:xfrm>
              <a:off x="230" y="1103"/>
              <a:ext cx="276" cy="231"/>
            </a:xfrm>
            <a:prstGeom prst="rect">
              <a:avLst/>
            </a:prstGeom>
            <a:noFill/>
            <a:ln w="28575">
              <a:noFill/>
              <a:miter lim="800000"/>
              <a:headEnd/>
              <a:tailEnd/>
            </a:ln>
          </p:spPr>
          <p:txBody>
            <a:bodyPr wrap="none">
              <a:spAutoFit/>
            </a:bodyPr>
            <a:lstStyle/>
            <a:p>
              <a:pPr defTabSz="914400" latinLnBrk="1"/>
              <a:r>
                <a:rPr kumimoji="0" lang="en-US" altLang="ja-JP"/>
                <a:t>20</a:t>
              </a:r>
            </a:p>
          </p:txBody>
        </p:sp>
        <p:sp>
          <p:nvSpPr>
            <p:cNvPr id="22574" name="Text Box 14"/>
            <p:cNvSpPr txBox="1">
              <a:spLocks noChangeAspect="1" noChangeArrowheads="1"/>
            </p:cNvSpPr>
            <p:nvPr/>
          </p:nvSpPr>
          <p:spPr bwMode="auto">
            <a:xfrm>
              <a:off x="201" y="2213"/>
              <a:ext cx="276" cy="231"/>
            </a:xfrm>
            <a:prstGeom prst="rect">
              <a:avLst/>
            </a:prstGeom>
            <a:noFill/>
            <a:ln w="28575">
              <a:noFill/>
              <a:miter lim="800000"/>
              <a:headEnd/>
              <a:tailEnd/>
            </a:ln>
          </p:spPr>
          <p:txBody>
            <a:bodyPr wrap="none">
              <a:spAutoFit/>
            </a:bodyPr>
            <a:lstStyle/>
            <a:p>
              <a:pPr defTabSz="914400" latinLnBrk="1"/>
              <a:r>
                <a:rPr kumimoji="0" lang="en-US" altLang="ja-JP"/>
                <a:t>10</a:t>
              </a:r>
            </a:p>
          </p:txBody>
        </p:sp>
        <p:sp>
          <p:nvSpPr>
            <p:cNvPr id="22575" name="Text Box 15"/>
            <p:cNvSpPr txBox="1">
              <a:spLocks noChangeAspect="1" noChangeArrowheads="1"/>
            </p:cNvSpPr>
            <p:nvPr/>
          </p:nvSpPr>
          <p:spPr bwMode="auto">
            <a:xfrm>
              <a:off x="288" y="3349"/>
              <a:ext cx="204" cy="212"/>
            </a:xfrm>
            <a:prstGeom prst="rect">
              <a:avLst/>
            </a:prstGeom>
            <a:noFill/>
            <a:ln w="28575">
              <a:noFill/>
              <a:miter lim="800000"/>
              <a:headEnd/>
              <a:tailEnd/>
            </a:ln>
          </p:spPr>
          <p:txBody>
            <a:bodyPr wrap="none">
              <a:spAutoFit/>
            </a:bodyPr>
            <a:lstStyle/>
            <a:p>
              <a:pPr defTabSz="914400" latinLnBrk="1"/>
              <a:r>
                <a:rPr kumimoji="0" lang="ja-JP" altLang="en-US" sz="1600"/>
                <a:t>０</a:t>
              </a:r>
            </a:p>
          </p:txBody>
        </p:sp>
        <p:sp>
          <p:nvSpPr>
            <p:cNvPr id="17" name="Line 17"/>
            <p:cNvSpPr>
              <a:spLocks noChangeAspect="1" noChangeShapeType="1"/>
            </p:cNvSpPr>
            <p:nvPr/>
          </p:nvSpPr>
          <p:spPr bwMode="auto">
            <a:xfrm>
              <a:off x="497" y="2352"/>
              <a:ext cx="42" cy="2"/>
            </a:xfrm>
            <a:prstGeom prst="line">
              <a:avLst/>
            </a:prstGeom>
            <a:noFill/>
            <a:ln w="28575">
              <a:solidFill>
                <a:schemeClr val="tx1"/>
              </a:solidFill>
              <a:round/>
              <a:headEnd/>
              <a:tailEnd/>
            </a:ln>
            <a:effectLst/>
          </p:spPr>
          <p:txBody>
            <a:bodyPr/>
            <a:lstStyle/>
            <a:p>
              <a:pPr defTabSz="914400" fontAlgn="auto" latinLnBrk="1">
                <a:spcBef>
                  <a:spcPts val="0"/>
                </a:spcBef>
                <a:spcAft>
                  <a:spcPts val="0"/>
                </a:spcAft>
                <a:defRPr/>
              </a:pPr>
              <a:endParaRPr kumimoji="0" lang="ko-KR" altLang="en-US" b="0">
                <a:latin typeface="+mn-ea"/>
                <a:ea typeface="+mn-ea"/>
              </a:endParaRPr>
            </a:p>
          </p:txBody>
        </p:sp>
        <p:sp>
          <p:nvSpPr>
            <p:cNvPr id="18" name="Line 18"/>
            <p:cNvSpPr>
              <a:spLocks noChangeAspect="1" noChangeShapeType="1"/>
            </p:cNvSpPr>
            <p:nvPr/>
          </p:nvSpPr>
          <p:spPr bwMode="auto">
            <a:xfrm>
              <a:off x="497" y="1242"/>
              <a:ext cx="42" cy="0"/>
            </a:xfrm>
            <a:prstGeom prst="line">
              <a:avLst/>
            </a:prstGeom>
            <a:noFill/>
            <a:ln w="28575">
              <a:solidFill>
                <a:schemeClr val="tx1"/>
              </a:solidFill>
              <a:round/>
              <a:headEnd/>
              <a:tailEnd/>
            </a:ln>
            <a:effectLst/>
          </p:spPr>
          <p:txBody>
            <a:bodyPr/>
            <a:lstStyle/>
            <a:p>
              <a:pPr defTabSz="914400" fontAlgn="auto" latinLnBrk="1">
                <a:spcBef>
                  <a:spcPts val="0"/>
                </a:spcBef>
                <a:spcAft>
                  <a:spcPts val="0"/>
                </a:spcAft>
                <a:defRPr/>
              </a:pPr>
              <a:endParaRPr kumimoji="0" lang="ko-KR" altLang="en-US" b="0">
                <a:latin typeface="+mn-ea"/>
                <a:ea typeface="+mn-ea"/>
              </a:endParaRPr>
            </a:p>
          </p:txBody>
        </p:sp>
        <p:sp>
          <p:nvSpPr>
            <p:cNvPr id="19" name="Line 19"/>
            <p:cNvSpPr>
              <a:spLocks noChangeAspect="1" noChangeShapeType="1"/>
            </p:cNvSpPr>
            <p:nvPr/>
          </p:nvSpPr>
          <p:spPr bwMode="auto">
            <a:xfrm>
              <a:off x="497" y="3461"/>
              <a:ext cx="42" cy="3"/>
            </a:xfrm>
            <a:prstGeom prst="line">
              <a:avLst/>
            </a:prstGeom>
            <a:noFill/>
            <a:ln w="28575">
              <a:solidFill>
                <a:schemeClr val="tx1"/>
              </a:solidFill>
              <a:round/>
              <a:headEnd/>
              <a:tailEnd/>
            </a:ln>
            <a:effectLst/>
          </p:spPr>
          <p:txBody>
            <a:bodyPr/>
            <a:lstStyle/>
            <a:p>
              <a:pPr defTabSz="914400" fontAlgn="auto" latinLnBrk="1">
                <a:spcBef>
                  <a:spcPts val="0"/>
                </a:spcBef>
                <a:spcAft>
                  <a:spcPts val="0"/>
                </a:spcAft>
                <a:defRPr/>
              </a:pPr>
              <a:endParaRPr kumimoji="0" lang="ko-KR" altLang="en-US" b="0">
                <a:latin typeface="+mn-ea"/>
                <a:ea typeface="+mn-ea"/>
              </a:endParaRPr>
            </a:p>
          </p:txBody>
        </p:sp>
        <p:sp>
          <p:nvSpPr>
            <p:cNvPr id="20" name="Line 20"/>
            <p:cNvSpPr>
              <a:spLocks noChangeAspect="1" noChangeShapeType="1"/>
            </p:cNvSpPr>
            <p:nvPr/>
          </p:nvSpPr>
          <p:spPr bwMode="auto">
            <a:xfrm>
              <a:off x="497" y="1819"/>
              <a:ext cx="42" cy="2"/>
            </a:xfrm>
            <a:prstGeom prst="line">
              <a:avLst/>
            </a:prstGeom>
            <a:noFill/>
            <a:ln w="28575">
              <a:solidFill>
                <a:schemeClr val="tx1"/>
              </a:solidFill>
              <a:round/>
              <a:headEnd/>
              <a:tailEnd/>
            </a:ln>
            <a:effectLst/>
          </p:spPr>
          <p:txBody>
            <a:bodyPr/>
            <a:lstStyle/>
            <a:p>
              <a:pPr defTabSz="914400" fontAlgn="auto" latinLnBrk="1">
                <a:spcBef>
                  <a:spcPts val="0"/>
                </a:spcBef>
                <a:spcAft>
                  <a:spcPts val="0"/>
                </a:spcAft>
                <a:defRPr/>
              </a:pPr>
              <a:endParaRPr kumimoji="0" lang="ko-KR" altLang="en-US" b="0">
                <a:latin typeface="+mn-ea"/>
                <a:ea typeface="+mn-ea"/>
              </a:endParaRPr>
            </a:p>
          </p:txBody>
        </p:sp>
        <p:sp>
          <p:nvSpPr>
            <p:cNvPr id="21" name="Line 21"/>
            <p:cNvSpPr>
              <a:spLocks noChangeAspect="1" noChangeShapeType="1"/>
            </p:cNvSpPr>
            <p:nvPr/>
          </p:nvSpPr>
          <p:spPr bwMode="auto">
            <a:xfrm>
              <a:off x="498" y="2928"/>
              <a:ext cx="42" cy="3"/>
            </a:xfrm>
            <a:prstGeom prst="line">
              <a:avLst/>
            </a:prstGeom>
            <a:noFill/>
            <a:ln w="28575">
              <a:solidFill>
                <a:schemeClr val="tx1"/>
              </a:solidFill>
              <a:round/>
              <a:headEnd/>
              <a:tailEnd/>
            </a:ln>
            <a:effectLst/>
          </p:spPr>
          <p:txBody>
            <a:bodyPr/>
            <a:lstStyle/>
            <a:p>
              <a:pPr defTabSz="914400" fontAlgn="auto" latinLnBrk="1">
                <a:spcBef>
                  <a:spcPts val="0"/>
                </a:spcBef>
                <a:spcAft>
                  <a:spcPts val="0"/>
                </a:spcAft>
                <a:defRPr/>
              </a:pPr>
              <a:endParaRPr kumimoji="0" lang="ko-KR" altLang="en-US" b="0">
                <a:latin typeface="+mn-ea"/>
                <a:ea typeface="+mn-ea"/>
              </a:endParaRPr>
            </a:p>
          </p:txBody>
        </p:sp>
        <p:sp>
          <p:nvSpPr>
            <p:cNvPr id="22581" name="Text Box 22"/>
            <p:cNvSpPr txBox="1">
              <a:spLocks noChangeAspect="1" noChangeArrowheads="1"/>
            </p:cNvSpPr>
            <p:nvPr/>
          </p:nvSpPr>
          <p:spPr bwMode="auto">
            <a:xfrm>
              <a:off x="378" y="3480"/>
              <a:ext cx="380" cy="212"/>
            </a:xfrm>
            <a:prstGeom prst="rect">
              <a:avLst/>
            </a:prstGeom>
            <a:noFill/>
            <a:ln w="28575">
              <a:noFill/>
              <a:miter lim="800000"/>
              <a:headEnd/>
              <a:tailEnd/>
            </a:ln>
          </p:spPr>
          <p:txBody>
            <a:bodyPr wrap="none">
              <a:spAutoFit/>
            </a:bodyPr>
            <a:lstStyle/>
            <a:p>
              <a:pPr defTabSz="914400" latinLnBrk="1"/>
              <a:r>
                <a:rPr kumimoji="0" lang="ja-JP" altLang="en-US" sz="1600"/>
                <a:t>１００</a:t>
              </a:r>
            </a:p>
          </p:txBody>
        </p:sp>
      </p:grpSp>
      <p:sp>
        <p:nvSpPr>
          <p:cNvPr id="22541" name="Text Box 23"/>
          <p:cNvSpPr txBox="1">
            <a:spLocks noChangeAspect="1" noChangeArrowheads="1"/>
          </p:cNvSpPr>
          <p:nvPr/>
        </p:nvSpPr>
        <p:spPr bwMode="auto">
          <a:xfrm>
            <a:off x="2386013" y="5965825"/>
            <a:ext cx="603250" cy="336550"/>
          </a:xfrm>
          <a:prstGeom prst="rect">
            <a:avLst/>
          </a:prstGeom>
          <a:noFill/>
          <a:ln w="28575">
            <a:noFill/>
            <a:miter lim="800000"/>
            <a:headEnd/>
            <a:tailEnd/>
          </a:ln>
        </p:spPr>
        <p:txBody>
          <a:bodyPr wrap="none">
            <a:spAutoFit/>
          </a:bodyPr>
          <a:lstStyle/>
          <a:p>
            <a:pPr defTabSz="914400" latinLnBrk="1"/>
            <a:r>
              <a:rPr kumimoji="0" lang="ja-JP" altLang="en-US" sz="1600"/>
              <a:t>２００</a:t>
            </a:r>
          </a:p>
        </p:txBody>
      </p:sp>
      <p:sp>
        <p:nvSpPr>
          <p:cNvPr id="24" name="Line 26"/>
          <p:cNvSpPr>
            <a:spLocks noChangeAspect="1" noChangeShapeType="1"/>
          </p:cNvSpPr>
          <p:nvPr/>
        </p:nvSpPr>
        <p:spPr bwMode="auto">
          <a:xfrm>
            <a:off x="2706688" y="5854700"/>
            <a:ext cx="0" cy="73025"/>
          </a:xfrm>
          <a:prstGeom prst="line">
            <a:avLst/>
          </a:prstGeom>
          <a:noFill/>
          <a:ln w="28575">
            <a:solidFill>
              <a:schemeClr val="tx1"/>
            </a:solidFill>
            <a:round/>
            <a:headEnd/>
            <a:tailEnd/>
          </a:ln>
          <a:effectLst/>
        </p:spPr>
        <p:txBody>
          <a:bodyPr/>
          <a:lstStyle/>
          <a:p>
            <a:pPr defTabSz="914400" fontAlgn="auto" latinLnBrk="1">
              <a:spcBef>
                <a:spcPts val="0"/>
              </a:spcBef>
              <a:spcAft>
                <a:spcPts val="0"/>
              </a:spcAft>
              <a:defRPr/>
            </a:pPr>
            <a:endParaRPr kumimoji="0" lang="ko-KR" altLang="en-US" b="0">
              <a:latin typeface="+mn-ea"/>
              <a:ea typeface="+mn-ea"/>
            </a:endParaRPr>
          </a:p>
        </p:txBody>
      </p:sp>
      <p:sp>
        <p:nvSpPr>
          <p:cNvPr id="25" name="Line 28"/>
          <p:cNvSpPr>
            <a:spLocks noChangeAspect="1" noChangeShapeType="1"/>
          </p:cNvSpPr>
          <p:nvPr/>
        </p:nvSpPr>
        <p:spPr bwMode="auto">
          <a:xfrm flipH="1">
            <a:off x="2933700" y="1700213"/>
            <a:ext cx="177800" cy="3951287"/>
          </a:xfrm>
          <a:prstGeom prst="line">
            <a:avLst/>
          </a:prstGeom>
          <a:noFill/>
          <a:ln w="28575">
            <a:solidFill>
              <a:schemeClr val="tx1"/>
            </a:solidFill>
            <a:round/>
            <a:headEnd/>
            <a:tailEnd/>
          </a:ln>
          <a:effectLst/>
        </p:spPr>
        <p:txBody>
          <a:bodyPr/>
          <a:lstStyle/>
          <a:p>
            <a:pPr defTabSz="914400" fontAlgn="auto" latinLnBrk="1">
              <a:spcBef>
                <a:spcPts val="0"/>
              </a:spcBef>
              <a:spcAft>
                <a:spcPts val="0"/>
              </a:spcAft>
              <a:defRPr/>
            </a:pPr>
            <a:endParaRPr kumimoji="0" lang="ko-KR" altLang="en-US" b="0">
              <a:latin typeface="+mn-ea"/>
              <a:ea typeface="+mn-ea"/>
            </a:endParaRPr>
          </a:p>
        </p:txBody>
      </p:sp>
      <p:sp>
        <p:nvSpPr>
          <p:cNvPr id="26" name="Line 30"/>
          <p:cNvSpPr>
            <a:spLocks noChangeAspect="1" noChangeShapeType="1"/>
          </p:cNvSpPr>
          <p:nvPr/>
        </p:nvSpPr>
        <p:spPr bwMode="auto">
          <a:xfrm>
            <a:off x="4089400" y="1700213"/>
            <a:ext cx="7938" cy="2841625"/>
          </a:xfrm>
          <a:prstGeom prst="line">
            <a:avLst/>
          </a:prstGeom>
          <a:noFill/>
          <a:ln w="38100">
            <a:solidFill>
              <a:srgbClr val="0000FF"/>
            </a:solidFill>
            <a:prstDash val="dashDot"/>
            <a:round/>
            <a:headEnd/>
            <a:tailEnd/>
          </a:ln>
          <a:effectLst/>
        </p:spPr>
        <p:txBody>
          <a:bodyPr/>
          <a:lstStyle/>
          <a:p>
            <a:pPr defTabSz="914400" fontAlgn="auto" latinLnBrk="1">
              <a:spcBef>
                <a:spcPts val="0"/>
              </a:spcBef>
              <a:spcAft>
                <a:spcPts val="0"/>
              </a:spcAft>
              <a:defRPr/>
            </a:pPr>
            <a:endParaRPr kumimoji="0" lang="ko-KR" altLang="en-US" b="0">
              <a:latin typeface="+mn-ea"/>
              <a:ea typeface="+mn-ea"/>
            </a:endParaRPr>
          </a:p>
        </p:txBody>
      </p:sp>
      <p:sp>
        <p:nvSpPr>
          <p:cNvPr id="22545" name="Text Box 31"/>
          <p:cNvSpPr txBox="1">
            <a:spLocks noChangeAspect="1" noChangeArrowheads="1"/>
          </p:cNvSpPr>
          <p:nvPr/>
        </p:nvSpPr>
        <p:spPr bwMode="auto">
          <a:xfrm>
            <a:off x="1741488" y="2016125"/>
            <a:ext cx="1462087" cy="396875"/>
          </a:xfrm>
          <a:prstGeom prst="rect">
            <a:avLst/>
          </a:prstGeom>
          <a:noFill/>
          <a:ln w="9525">
            <a:noFill/>
            <a:miter lim="800000"/>
            <a:headEnd/>
            <a:tailEnd/>
          </a:ln>
        </p:spPr>
        <p:txBody>
          <a:bodyPr>
            <a:spAutoFit/>
          </a:bodyPr>
          <a:lstStyle/>
          <a:p>
            <a:pPr defTabSz="914400" latinLnBrk="1"/>
            <a:r>
              <a:rPr kumimoji="0" lang="en-US" altLang="ja-JP" sz="2000"/>
              <a:t>SOLID</a:t>
            </a:r>
          </a:p>
        </p:txBody>
      </p:sp>
      <p:sp>
        <p:nvSpPr>
          <p:cNvPr id="22546" name="Text Box 35"/>
          <p:cNvSpPr txBox="1">
            <a:spLocks noChangeAspect="1" noChangeArrowheads="1"/>
          </p:cNvSpPr>
          <p:nvPr/>
        </p:nvSpPr>
        <p:spPr bwMode="auto">
          <a:xfrm>
            <a:off x="4060825" y="2768600"/>
            <a:ext cx="2308225" cy="400110"/>
          </a:xfrm>
          <a:prstGeom prst="rect">
            <a:avLst/>
          </a:prstGeom>
          <a:noFill/>
          <a:ln w="28575">
            <a:noFill/>
            <a:miter lim="800000"/>
            <a:headEnd/>
            <a:tailEnd/>
          </a:ln>
        </p:spPr>
        <p:txBody>
          <a:bodyPr>
            <a:spAutoFit/>
          </a:bodyPr>
          <a:lstStyle/>
          <a:p>
            <a:pPr algn="ctr" defTabSz="914400" latinLnBrk="1"/>
            <a:r>
              <a:rPr kumimoji="0" lang="en-US" altLang="ja-JP" sz="2000" dirty="0">
                <a:solidFill>
                  <a:srgbClr val="0000FF"/>
                </a:solidFill>
              </a:rPr>
              <a:t>Supercritical  state</a:t>
            </a:r>
          </a:p>
        </p:txBody>
      </p:sp>
      <p:sp>
        <p:nvSpPr>
          <p:cNvPr id="22547" name="Freeform 36"/>
          <p:cNvSpPr>
            <a:spLocks/>
          </p:cNvSpPr>
          <p:nvPr/>
        </p:nvSpPr>
        <p:spPr bwMode="auto">
          <a:xfrm>
            <a:off x="2122488" y="4659313"/>
            <a:ext cx="1973262" cy="1270000"/>
          </a:xfrm>
          <a:custGeom>
            <a:avLst/>
            <a:gdLst>
              <a:gd name="T0" fmla="*/ 0 w 589"/>
              <a:gd name="T1" fmla="*/ 2147483647 h 408"/>
              <a:gd name="T2" fmla="*/ 2147483647 w 589"/>
              <a:gd name="T3" fmla="*/ 2147483647 h 408"/>
              <a:gd name="T4" fmla="*/ 2147483647 w 589"/>
              <a:gd name="T5" fmla="*/ 2147483647 h 408"/>
              <a:gd name="T6" fmla="*/ 2147483647 w 589"/>
              <a:gd name="T7" fmla="*/ 0 h 408"/>
              <a:gd name="T8" fmla="*/ 0 60000 65536"/>
              <a:gd name="T9" fmla="*/ 0 60000 65536"/>
              <a:gd name="T10" fmla="*/ 0 60000 65536"/>
              <a:gd name="T11" fmla="*/ 0 60000 65536"/>
              <a:gd name="T12" fmla="*/ 0 w 589"/>
              <a:gd name="T13" fmla="*/ 0 h 408"/>
              <a:gd name="T14" fmla="*/ 589 w 589"/>
              <a:gd name="T15" fmla="*/ 408 h 408"/>
            </a:gdLst>
            <a:ahLst/>
            <a:cxnLst>
              <a:cxn ang="T8">
                <a:pos x="T0" y="T1"/>
              </a:cxn>
              <a:cxn ang="T9">
                <a:pos x="T2" y="T3"/>
              </a:cxn>
              <a:cxn ang="T10">
                <a:pos x="T4" y="T5"/>
              </a:cxn>
              <a:cxn ang="T11">
                <a:pos x="T6" y="T7"/>
              </a:cxn>
            </a:cxnLst>
            <a:rect l="T12" t="T13" r="T14" b="T15"/>
            <a:pathLst>
              <a:path w="589" h="408">
                <a:moveTo>
                  <a:pt x="0" y="408"/>
                </a:moveTo>
                <a:cubicBezTo>
                  <a:pt x="124" y="378"/>
                  <a:pt x="249" y="348"/>
                  <a:pt x="317" y="318"/>
                </a:cubicBezTo>
                <a:cubicBezTo>
                  <a:pt x="385" y="288"/>
                  <a:pt x="363" y="280"/>
                  <a:pt x="408" y="227"/>
                </a:cubicBezTo>
                <a:cubicBezTo>
                  <a:pt x="453" y="174"/>
                  <a:pt x="559" y="38"/>
                  <a:pt x="589" y="0"/>
                </a:cubicBezTo>
              </a:path>
            </a:pathLst>
          </a:custGeom>
          <a:noFill/>
          <a:ln w="28575" cmpd="sng">
            <a:solidFill>
              <a:schemeClr val="tx1"/>
            </a:solidFill>
            <a:round/>
            <a:headEnd/>
            <a:tailEnd/>
          </a:ln>
        </p:spPr>
        <p:txBody>
          <a:bodyPr wrap="none"/>
          <a:lstStyle/>
          <a:p>
            <a:endParaRPr lang="ja-JP" altLang="en-US"/>
          </a:p>
        </p:txBody>
      </p:sp>
      <p:sp>
        <p:nvSpPr>
          <p:cNvPr id="22548" name="Text Box 24"/>
          <p:cNvSpPr txBox="1">
            <a:spLocks noChangeAspect="1" noChangeArrowheads="1"/>
          </p:cNvSpPr>
          <p:nvPr/>
        </p:nvSpPr>
        <p:spPr bwMode="auto">
          <a:xfrm>
            <a:off x="3846513" y="5943600"/>
            <a:ext cx="603250" cy="336550"/>
          </a:xfrm>
          <a:prstGeom prst="rect">
            <a:avLst/>
          </a:prstGeom>
          <a:noFill/>
          <a:ln w="28575">
            <a:noFill/>
            <a:miter lim="800000"/>
            <a:headEnd/>
            <a:tailEnd/>
          </a:ln>
        </p:spPr>
        <p:txBody>
          <a:bodyPr wrap="none">
            <a:spAutoFit/>
          </a:bodyPr>
          <a:lstStyle/>
          <a:p>
            <a:pPr defTabSz="914400" latinLnBrk="1"/>
            <a:r>
              <a:rPr kumimoji="0" lang="ja-JP" altLang="en-US" sz="1600"/>
              <a:t>３００</a:t>
            </a:r>
          </a:p>
        </p:txBody>
      </p:sp>
      <p:sp>
        <p:nvSpPr>
          <p:cNvPr id="22549" name="Text Box 25"/>
          <p:cNvSpPr txBox="1">
            <a:spLocks noChangeAspect="1" noChangeArrowheads="1"/>
          </p:cNvSpPr>
          <p:nvPr/>
        </p:nvSpPr>
        <p:spPr bwMode="auto">
          <a:xfrm>
            <a:off x="5221288" y="5929313"/>
            <a:ext cx="603250" cy="336550"/>
          </a:xfrm>
          <a:prstGeom prst="rect">
            <a:avLst/>
          </a:prstGeom>
          <a:noFill/>
          <a:ln w="28575">
            <a:noFill/>
            <a:miter lim="800000"/>
            <a:headEnd/>
            <a:tailEnd/>
          </a:ln>
        </p:spPr>
        <p:txBody>
          <a:bodyPr wrap="none">
            <a:spAutoFit/>
          </a:bodyPr>
          <a:lstStyle/>
          <a:p>
            <a:pPr defTabSz="914400" latinLnBrk="1"/>
            <a:r>
              <a:rPr kumimoji="0" lang="ja-JP" altLang="en-US" sz="1600"/>
              <a:t>４００</a:t>
            </a:r>
          </a:p>
        </p:txBody>
      </p:sp>
      <p:sp>
        <p:nvSpPr>
          <p:cNvPr id="32" name="Line 27"/>
          <p:cNvSpPr>
            <a:spLocks noChangeAspect="1" noChangeShapeType="1"/>
          </p:cNvSpPr>
          <p:nvPr/>
        </p:nvSpPr>
        <p:spPr bwMode="auto">
          <a:xfrm>
            <a:off x="4116388" y="5854700"/>
            <a:ext cx="1587" cy="73025"/>
          </a:xfrm>
          <a:prstGeom prst="line">
            <a:avLst/>
          </a:prstGeom>
          <a:noFill/>
          <a:ln w="28575">
            <a:solidFill>
              <a:schemeClr val="tx1"/>
            </a:solidFill>
            <a:round/>
            <a:headEnd/>
            <a:tailEnd/>
          </a:ln>
          <a:effectLst/>
        </p:spPr>
        <p:txBody>
          <a:bodyPr/>
          <a:lstStyle/>
          <a:p>
            <a:pPr defTabSz="914400" fontAlgn="auto" latinLnBrk="1">
              <a:spcBef>
                <a:spcPts val="0"/>
              </a:spcBef>
              <a:spcAft>
                <a:spcPts val="0"/>
              </a:spcAft>
              <a:defRPr/>
            </a:pPr>
            <a:endParaRPr kumimoji="0" lang="ko-KR" altLang="en-US" b="0">
              <a:latin typeface="+mn-ea"/>
              <a:ea typeface="+mn-ea"/>
            </a:endParaRPr>
          </a:p>
        </p:txBody>
      </p:sp>
      <p:sp>
        <p:nvSpPr>
          <p:cNvPr id="22551" name="Text Box 32"/>
          <p:cNvSpPr txBox="1">
            <a:spLocks noChangeAspect="1" noChangeArrowheads="1"/>
          </p:cNvSpPr>
          <p:nvPr/>
        </p:nvSpPr>
        <p:spPr bwMode="auto">
          <a:xfrm>
            <a:off x="4475163" y="5480050"/>
            <a:ext cx="1536700" cy="396875"/>
          </a:xfrm>
          <a:prstGeom prst="rect">
            <a:avLst/>
          </a:prstGeom>
          <a:noFill/>
          <a:ln w="9525">
            <a:noFill/>
            <a:miter lim="800000"/>
            <a:headEnd/>
            <a:tailEnd/>
          </a:ln>
        </p:spPr>
        <p:txBody>
          <a:bodyPr>
            <a:spAutoFit/>
          </a:bodyPr>
          <a:lstStyle/>
          <a:p>
            <a:pPr defTabSz="914400" latinLnBrk="1"/>
            <a:r>
              <a:rPr kumimoji="0" lang="en-US" altLang="ja-JP" sz="2000"/>
              <a:t>GAS</a:t>
            </a:r>
          </a:p>
        </p:txBody>
      </p:sp>
      <p:sp>
        <p:nvSpPr>
          <p:cNvPr id="34" name="Line 39"/>
          <p:cNvSpPr>
            <a:spLocks noChangeAspect="1" noChangeShapeType="1"/>
          </p:cNvSpPr>
          <p:nvPr/>
        </p:nvSpPr>
        <p:spPr bwMode="auto">
          <a:xfrm>
            <a:off x="5494338" y="5884863"/>
            <a:ext cx="1587" cy="69850"/>
          </a:xfrm>
          <a:prstGeom prst="line">
            <a:avLst/>
          </a:prstGeom>
          <a:noFill/>
          <a:ln w="28575">
            <a:solidFill>
              <a:schemeClr val="tx1"/>
            </a:solidFill>
            <a:round/>
            <a:headEnd/>
            <a:tailEnd/>
          </a:ln>
          <a:effectLst/>
        </p:spPr>
        <p:txBody>
          <a:bodyPr/>
          <a:lstStyle/>
          <a:p>
            <a:pPr defTabSz="914400" fontAlgn="auto" latinLnBrk="1">
              <a:spcBef>
                <a:spcPts val="0"/>
              </a:spcBef>
              <a:spcAft>
                <a:spcPts val="0"/>
              </a:spcAft>
              <a:defRPr/>
            </a:pPr>
            <a:endParaRPr kumimoji="0" lang="ko-KR" altLang="en-US" b="0">
              <a:latin typeface="+mn-ea"/>
              <a:ea typeface="+mn-ea"/>
            </a:endParaRPr>
          </a:p>
        </p:txBody>
      </p:sp>
      <p:grpSp>
        <p:nvGrpSpPr>
          <p:cNvPr id="3" name="Group 84"/>
          <p:cNvGrpSpPr>
            <a:grpSpLocks/>
          </p:cNvGrpSpPr>
          <p:nvPr/>
        </p:nvGrpSpPr>
        <p:grpSpPr bwMode="auto">
          <a:xfrm>
            <a:off x="3992563" y="4505325"/>
            <a:ext cx="2325687" cy="252413"/>
            <a:chOff x="2339" y="2832"/>
            <a:chExt cx="1465" cy="159"/>
          </a:xfrm>
        </p:grpSpPr>
        <p:sp>
          <p:nvSpPr>
            <p:cNvPr id="36" name="Line 29"/>
            <p:cNvSpPr>
              <a:spLocks noChangeAspect="1" noChangeShapeType="1"/>
            </p:cNvSpPr>
            <p:nvPr/>
          </p:nvSpPr>
          <p:spPr bwMode="auto">
            <a:xfrm>
              <a:off x="2457" y="2929"/>
              <a:ext cx="1347" cy="2"/>
            </a:xfrm>
            <a:prstGeom prst="line">
              <a:avLst/>
            </a:prstGeom>
            <a:noFill/>
            <a:ln w="38100">
              <a:solidFill>
                <a:srgbClr val="0000FF"/>
              </a:solidFill>
              <a:prstDash val="dashDot"/>
              <a:round/>
              <a:headEnd/>
              <a:tailEnd/>
            </a:ln>
            <a:effectLst/>
          </p:spPr>
          <p:txBody>
            <a:bodyPr/>
            <a:lstStyle/>
            <a:p>
              <a:pPr defTabSz="914400" fontAlgn="auto" latinLnBrk="1">
                <a:spcBef>
                  <a:spcPts val="0"/>
                </a:spcBef>
                <a:spcAft>
                  <a:spcPts val="0"/>
                </a:spcAft>
                <a:defRPr/>
              </a:pPr>
              <a:endParaRPr kumimoji="0" lang="ko-KR" altLang="en-US" b="0">
                <a:latin typeface="+mn-ea"/>
                <a:ea typeface="+mn-ea"/>
              </a:endParaRPr>
            </a:p>
          </p:txBody>
        </p:sp>
        <p:sp>
          <p:nvSpPr>
            <p:cNvPr id="22572" name="Oval 70"/>
            <p:cNvSpPr>
              <a:spLocks noChangeAspect="1" noChangeArrowheads="1"/>
            </p:cNvSpPr>
            <p:nvPr/>
          </p:nvSpPr>
          <p:spPr bwMode="auto">
            <a:xfrm>
              <a:off x="2339" y="2832"/>
              <a:ext cx="157" cy="159"/>
            </a:xfrm>
            <a:prstGeom prst="ellipse">
              <a:avLst/>
            </a:prstGeom>
            <a:gradFill rotWithShape="1">
              <a:gsLst>
                <a:gs pos="0">
                  <a:srgbClr val="FFFFFF"/>
                </a:gs>
                <a:gs pos="100000">
                  <a:srgbClr val="FF0000"/>
                </a:gs>
              </a:gsLst>
              <a:path path="shape">
                <a:fillToRect l="50000" t="50000" r="50000" b="50000"/>
              </a:path>
            </a:gradFill>
            <a:ln w="28575">
              <a:solidFill>
                <a:schemeClr val="tx1"/>
              </a:solidFill>
              <a:round/>
              <a:headEnd/>
              <a:tailEnd/>
            </a:ln>
          </p:spPr>
          <p:txBody>
            <a:bodyPr wrap="none" anchor="ctr"/>
            <a:lstStyle/>
            <a:p>
              <a:pPr defTabSz="914400" latinLnBrk="1"/>
              <a:endParaRPr kumimoji="0" lang="ko-KR" altLang="en-US"/>
            </a:p>
          </p:txBody>
        </p:sp>
      </p:grpSp>
      <p:sp>
        <p:nvSpPr>
          <p:cNvPr id="38" name="Line 73"/>
          <p:cNvSpPr>
            <a:spLocks noChangeShapeType="1"/>
          </p:cNvSpPr>
          <p:nvPr/>
        </p:nvSpPr>
        <p:spPr bwMode="auto">
          <a:xfrm>
            <a:off x="3051175" y="4013200"/>
            <a:ext cx="936625" cy="576263"/>
          </a:xfrm>
          <a:prstGeom prst="line">
            <a:avLst/>
          </a:prstGeom>
          <a:noFill/>
          <a:ln w="38100">
            <a:solidFill>
              <a:srgbClr val="FF0000"/>
            </a:solidFill>
            <a:round/>
            <a:headEnd/>
            <a:tailEnd type="triangle" w="med" len="med"/>
          </a:ln>
          <a:effectLst/>
        </p:spPr>
        <p:txBody>
          <a:bodyPr/>
          <a:lstStyle/>
          <a:p>
            <a:pPr defTabSz="914400" fontAlgn="auto" latinLnBrk="1">
              <a:spcBef>
                <a:spcPts val="0"/>
              </a:spcBef>
              <a:spcAft>
                <a:spcPts val="0"/>
              </a:spcAft>
              <a:defRPr/>
            </a:pPr>
            <a:endParaRPr kumimoji="0" lang="ko-KR" altLang="en-US" b="0">
              <a:latin typeface="+mn-ea"/>
              <a:ea typeface="+mn-ea"/>
            </a:endParaRPr>
          </a:p>
        </p:txBody>
      </p:sp>
      <p:sp>
        <p:nvSpPr>
          <p:cNvPr id="22555" name="AutoShape 74"/>
          <p:cNvSpPr>
            <a:spLocks noChangeArrowheads="1"/>
          </p:cNvSpPr>
          <p:nvPr/>
        </p:nvSpPr>
        <p:spPr bwMode="auto">
          <a:xfrm>
            <a:off x="1116013" y="3771900"/>
            <a:ext cx="1939925" cy="360363"/>
          </a:xfrm>
          <a:prstGeom prst="flowChartAlternateProcess">
            <a:avLst/>
          </a:prstGeom>
          <a:solidFill>
            <a:schemeClr val="bg1"/>
          </a:solidFill>
          <a:ln w="38100" algn="ctr">
            <a:solidFill>
              <a:srgbClr val="FF0000"/>
            </a:solidFill>
            <a:miter lim="800000"/>
            <a:headEnd/>
            <a:tailEnd/>
          </a:ln>
        </p:spPr>
        <p:txBody>
          <a:bodyPr wrap="none" anchor="ctr"/>
          <a:lstStyle/>
          <a:p>
            <a:pPr defTabSz="914400" latinLnBrk="1"/>
            <a:endParaRPr kumimoji="0" lang="ko-KR" altLang="en-US"/>
          </a:p>
        </p:txBody>
      </p:sp>
      <p:sp>
        <p:nvSpPr>
          <p:cNvPr id="22556" name="Text Box 34"/>
          <p:cNvSpPr txBox="1">
            <a:spLocks noChangeAspect="1" noChangeArrowheads="1"/>
          </p:cNvSpPr>
          <p:nvPr/>
        </p:nvSpPr>
        <p:spPr bwMode="auto">
          <a:xfrm>
            <a:off x="1130300" y="3735388"/>
            <a:ext cx="1870075" cy="396875"/>
          </a:xfrm>
          <a:prstGeom prst="rect">
            <a:avLst/>
          </a:prstGeom>
          <a:noFill/>
          <a:ln w="9525">
            <a:noFill/>
            <a:miter lim="800000"/>
            <a:headEnd/>
            <a:tailEnd/>
          </a:ln>
        </p:spPr>
        <p:txBody>
          <a:bodyPr>
            <a:spAutoFit/>
          </a:bodyPr>
          <a:lstStyle/>
          <a:p>
            <a:pPr defTabSz="914400" latinLnBrk="1"/>
            <a:r>
              <a:rPr kumimoji="0" lang="en-US" altLang="ja-JP" sz="2000">
                <a:solidFill>
                  <a:srgbClr val="FF0000"/>
                </a:solidFill>
              </a:rPr>
              <a:t>Critical point</a:t>
            </a:r>
          </a:p>
        </p:txBody>
      </p:sp>
      <p:sp>
        <p:nvSpPr>
          <p:cNvPr id="22557" name="Text Box 33"/>
          <p:cNvSpPr txBox="1">
            <a:spLocks noChangeAspect="1" noChangeArrowheads="1"/>
          </p:cNvSpPr>
          <p:nvPr/>
        </p:nvSpPr>
        <p:spPr bwMode="auto">
          <a:xfrm>
            <a:off x="476250" y="5310188"/>
            <a:ext cx="2286000" cy="457200"/>
          </a:xfrm>
          <a:prstGeom prst="rect">
            <a:avLst/>
          </a:prstGeom>
          <a:solidFill>
            <a:schemeClr val="bg1"/>
          </a:solidFill>
          <a:ln w="9525">
            <a:noFill/>
            <a:miter lim="800000"/>
            <a:headEnd/>
            <a:tailEnd/>
          </a:ln>
        </p:spPr>
        <p:txBody>
          <a:bodyPr>
            <a:spAutoFit/>
          </a:bodyPr>
          <a:lstStyle/>
          <a:p>
            <a:pPr defTabSz="914400" latinLnBrk="1"/>
            <a:r>
              <a:rPr kumimoji="0" lang="en-US" altLang="ja-JP" sz="2400">
                <a:solidFill>
                  <a:srgbClr val="009900"/>
                </a:solidFill>
              </a:rPr>
              <a:t>Triple point</a:t>
            </a:r>
          </a:p>
        </p:txBody>
      </p:sp>
      <p:sp>
        <p:nvSpPr>
          <p:cNvPr id="22558" name="AutoShape 75"/>
          <p:cNvSpPr>
            <a:spLocks noChangeArrowheads="1"/>
          </p:cNvSpPr>
          <p:nvPr/>
        </p:nvSpPr>
        <p:spPr bwMode="auto">
          <a:xfrm>
            <a:off x="530225" y="5381625"/>
            <a:ext cx="1808163" cy="360363"/>
          </a:xfrm>
          <a:prstGeom prst="flowChartAlternateProcess">
            <a:avLst/>
          </a:prstGeom>
          <a:noFill/>
          <a:ln w="38100" algn="ctr">
            <a:solidFill>
              <a:srgbClr val="009900"/>
            </a:solidFill>
            <a:miter lim="800000"/>
            <a:headEnd/>
            <a:tailEnd/>
          </a:ln>
        </p:spPr>
        <p:txBody>
          <a:bodyPr wrap="none" anchor="ctr"/>
          <a:lstStyle/>
          <a:p>
            <a:pPr defTabSz="914400" latinLnBrk="1"/>
            <a:endParaRPr kumimoji="0" lang="ko-KR" altLang="en-US"/>
          </a:p>
        </p:txBody>
      </p:sp>
      <p:sp>
        <p:nvSpPr>
          <p:cNvPr id="43" name="Line 78"/>
          <p:cNvSpPr>
            <a:spLocks noChangeShapeType="1"/>
          </p:cNvSpPr>
          <p:nvPr/>
        </p:nvSpPr>
        <p:spPr bwMode="auto">
          <a:xfrm>
            <a:off x="2330450" y="5599113"/>
            <a:ext cx="431800" cy="71437"/>
          </a:xfrm>
          <a:prstGeom prst="line">
            <a:avLst/>
          </a:prstGeom>
          <a:noFill/>
          <a:ln w="38100">
            <a:solidFill>
              <a:srgbClr val="009900"/>
            </a:solidFill>
            <a:round/>
            <a:headEnd/>
            <a:tailEnd type="triangle" w="med" len="med"/>
          </a:ln>
          <a:effectLst/>
        </p:spPr>
        <p:txBody>
          <a:bodyPr/>
          <a:lstStyle/>
          <a:p>
            <a:pPr defTabSz="914400" fontAlgn="auto" latinLnBrk="1">
              <a:spcBef>
                <a:spcPts val="0"/>
              </a:spcBef>
              <a:spcAft>
                <a:spcPts val="0"/>
              </a:spcAft>
              <a:defRPr/>
            </a:pPr>
            <a:endParaRPr kumimoji="0" lang="ko-KR" altLang="en-US" b="0">
              <a:latin typeface="+mn-ea"/>
              <a:ea typeface="+mn-ea"/>
            </a:endParaRPr>
          </a:p>
        </p:txBody>
      </p:sp>
      <p:sp>
        <p:nvSpPr>
          <p:cNvPr id="22560" name="Line 80"/>
          <p:cNvSpPr>
            <a:spLocks noChangeShapeType="1"/>
          </p:cNvSpPr>
          <p:nvPr/>
        </p:nvSpPr>
        <p:spPr bwMode="auto">
          <a:xfrm>
            <a:off x="3698875" y="5238750"/>
            <a:ext cx="3097213" cy="287338"/>
          </a:xfrm>
          <a:prstGeom prst="line">
            <a:avLst/>
          </a:prstGeom>
          <a:noFill/>
          <a:ln w="34925">
            <a:solidFill>
              <a:srgbClr val="FF9900"/>
            </a:solidFill>
            <a:round/>
            <a:headEnd type="stealth" w="med" len="med"/>
            <a:tailEnd/>
          </a:ln>
        </p:spPr>
        <p:txBody>
          <a:bodyPr/>
          <a:lstStyle/>
          <a:p>
            <a:endParaRPr lang="ja-JP" altLang="en-US"/>
          </a:p>
        </p:txBody>
      </p:sp>
      <p:sp>
        <p:nvSpPr>
          <p:cNvPr id="22561" name="Rectangle 81"/>
          <p:cNvSpPr>
            <a:spLocks noChangeArrowheads="1"/>
          </p:cNvSpPr>
          <p:nvPr/>
        </p:nvSpPr>
        <p:spPr bwMode="auto">
          <a:xfrm>
            <a:off x="6796088" y="4797425"/>
            <a:ext cx="1800225" cy="1657350"/>
          </a:xfrm>
          <a:prstGeom prst="rect">
            <a:avLst/>
          </a:prstGeom>
          <a:noFill/>
          <a:ln w="76200" algn="ctr">
            <a:solidFill>
              <a:srgbClr val="FF9900"/>
            </a:solidFill>
            <a:miter lim="800000"/>
            <a:headEnd/>
            <a:tailEnd/>
          </a:ln>
        </p:spPr>
        <p:txBody>
          <a:bodyPr wrap="none" anchor="ctr"/>
          <a:lstStyle/>
          <a:p>
            <a:pPr defTabSz="914400" latinLnBrk="1"/>
            <a:endParaRPr kumimoji="0" lang="ko-KR" altLang="en-US">
              <a:ea typeface="Arial Unicode MS" pitchFamily="50" charset="-128"/>
              <a:cs typeface="Arial Unicode MS" pitchFamily="50" charset="-128"/>
            </a:endParaRPr>
          </a:p>
        </p:txBody>
      </p:sp>
      <p:sp>
        <p:nvSpPr>
          <p:cNvPr id="22562" name="Line 87"/>
          <p:cNvSpPr>
            <a:spLocks noChangeShapeType="1"/>
          </p:cNvSpPr>
          <p:nvPr/>
        </p:nvSpPr>
        <p:spPr bwMode="auto">
          <a:xfrm flipV="1">
            <a:off x="4275138" y="3870325"/>
            <a:ext cx="2520950" cy="720725"/>
          </a:xfrm>
          <a:prstGeom prst="line">
            <a:avLst/>
          </a:prstGeom>
          <a:noFill/>
          <a:ln w="34925">
            <a:solidFill>
              <a:srgbClr val="FF9900"/>
            </a:solidFill>
            <a:round/>
            <a:headEnd type="stealth" w="med" len="med"/>
            <a:tailEnd/>
          </a:ln>
        </p:spPr>
        <p:txBody>
          <a:bodyPr/>
          <a:lstStyle/>
          <a:p>
            <a:endParaRPr lang="ja-JP" altLang="en-US"/>
          </a:p>
        </p:txBody>
      </p:sp>
      <p:sp>
        <p:nvSpPr>
          <p:cNvPr id="22563" name="Rectangle 93"/>
          <p:cNvSpPr>
            <a:spLocks noChangeArrowheads="1"/>
          </p:cNvSpPr>
          <p:nvPr/>
        </p:nvSpPr>
        <p:spPr bwMode="auto">
          <a:xfrm>
            <a:off x="6796088" y="2997200"/>
            <a:ext cx="1800225" cy="1657350"/>
          </a:xfrm>
          <a:prstGeom prst="rect">
            <a:avLst/>
          </a:prstGeom>
          <a:noFill/>
          <a:ln w="76200" algn="ctr">
            <a:solidFill>
              <a:srgbClr val="FF9900"/>
            </a:solidFill>
            <a:miter lim="800000"/>
            <a:headEnd/>
            <a:tailEnd/>
          </a:ln>
        </p:spPr>
        <p:txBody>
          <a:bodyPr wrap="none" anchor="ctr"/>
          <a:lstStyle/>
          <a:p>
            <a:pPr defTabSz="914400" latinLnBrk="1"/>
            <a:endParaRPr kumimoji="0" lang="ko-KR" altLang="en-US">
              <a:ea typeface="Arial Unicode MS" pitchFamily="50" charset="-128"/>
              <a:cs typeface="Arial Unicode MS" pitchFamily="50" charset="-128"/>
            </a:endParaRPr>
          </a:p>
        </p:txBody>
      </p:sp>
      <p:sp>
        <p:nvSpPr>
          <p:cNvPr id="22566" name="Text Box 96"/>
          <p:cNvSpPr txBox="1">
            <a:spLocks noChangeArrowheads="1"/>
          </p:cNvSpPr>
          <p:nvPr/>
        </p:nvSpPr>
        <p:spPr bwMode="auto">
          <a:xfrm>
            <a:off x="1366838" y="4116388"/>
            <a:ext cx="1728787" cy="762000"/>
          </a:xfrm>
          <a:prstGeom prst="rect">
            <a:avLst/>
          </a:prstGeom>
          <a:noFill/>
          <a:ln w="9525" algn="ctr">
            <a:noFill/>
            <a:miter lim="800000"/>
            <a:headEnd/>
            <a:tailEnd/>
          </a:ln>
        </p:spPr>
        <p:txBody>
          <a:bodyPr>
            <a:spAutoFit/>
          </a:bodyPr>
          <a:lstStyle/>
          <a:p>
            <a:pPr defTabSz="914400" latinLnBrk="1"/>
            <a:r>
              <a:rPr kumimoji="0" lang="en-US" altLang="ja-JP" sz="2200"/>
              <a:t>T</a:t>
            </a:r>
            <a:r>
              <a:rPr kumimoji="0" lang="en-US" altLang="ja-JP"/>
              <a:t>c</a:t>
            </a:r>
            <a:r>
              <a:rPr kumimoji="0" lang="en-US" altLang="ja-JP" sz="2200"/>
              <a:t>=302K  P</a:t>
            </a:r>
            <a:r>
              <a:rPr kumimoji="0" lang="en-US" altLang="ja-JP"/>
              <a:t>c</a:t>
            </a:r>
            <a:r>
              <a:rPr kumimoji="0" lang="en-US" altLang="ja-JP" sz="2200"/>
              <a:t>=7.38MPa</a:t>
            </a:r>
          </a:p>
        </p:txBody>
      </p:sp>
      <p:sp>
        <p:nvSpPr>
          <p:cNvPr id="22567" name="AutoShape 99"/>
          <p:cNvSpPr>
            <a:spLocks noChangeArrowheads="1"/>
          </p:cNvSpPr>
          <p:nvPr/>
        </p:nvSpPr>
        <p:spPr bwMode="auto">
          <a:xfrm>
            <a:off x="2000250" y="981075"/>
            <a:ext cx="3857625" cy="576263"/>
          </a:xfrm>
          <a:prstGeom prst="bevel">
            <a:avLst>
              <a:gd name="adj" fmla="val 12500"/>
            </a:avLst>
          </a:prstGeom>
          <a:gradFill rotWithShape="1">
            <a:gsLst>
              <a:gs pos="0">
                <a:schemeClr val="bg1"/>
              </a:gs>
              <a:gs pos="100000">
                <a:srgbClr val="CCFFFF">
                  <a:alpha val="29999"/>
                </a:srgbClr>
              </a:gs>
            </a:gsLst>
            <a:path path="rect">
              <a:fillToRect l="50000" t="50000" r="50000" b="50000"/>
            </a:path>
          </a:gradFill>
          <a:ln w="25400">
            <a:solidFill>
              <a:srgbClr val="0000FF"/>
            </a:solidFill>
            <a:miter lim="800000"/>
            <a:headEnd/>
            <a:tailEnd/>
          </a:ln>
        </p:spPr>
        <p:txBody>
          <a:bodyPr wrap="none" anchor="ctr"/>
          <a:lstStyle/>
          <a:p>
            <a:pPr defTabSz="914400" latinLnBrk="1"/>
            <a:endParaRPr kumimoji="0" lang="ko-KR" altLang="en-US"/>
          </a:p>
        </p:txBody>
      </p:sp>
      <p:sp>
        <p:nvSpPr>
          <p:cNvPr id="22568" name="Text Box 8"/>
          <p:cNvSpPr txBox="1">
            <a:spLocks noChangeArrowheads="1"/>
          </p:cNvSpPr>
          <p:nvPr/>
        </p:nvSpPr>
        <p:spPr bwMode="auto">
          <a:xfrm>
            <a:off x="2071688" y="1028700"/>
            <a:ext cx="3659187" cy="457200"/>
          </a:xfrm>
          <a:prstGeom prst="rect">
            <a:avLst/>
          </a:prstGeom>
          <a:noFill/>
          <a:ln w="9525">
            <a:noFill/>
            <a:miter lim="800000"/>
            <a:headEnd/>
            <a:tailEnd/>
          </a:ln>
        </p:spPr>
        <p:txBody>
          <a:bodyPr>
            <a:spAutoFit/>
          </a:bodyPr>
          <a:lstStyle/>
          <a:p>
            <a:pPr algn="ctr" defTabSz="914400" latinLnBrk="1"/>
            <a:r>
              <a:rPr kumimoji="0" lang="en-US" altLang="ja-JP" sz="2400"/>
              <a:t>Phase diagram for CO</a:t>
            </a:r>
            <a:r>
              <a:rPr kumimoji="0" lang="en-US" altLang="ja-JP" sz="2400" baseline="-25000"/>
              <a:t>2</a:t>
            </a:r>
            <a:endParaRPr kumimoji="0" lang="en-US" altLang="ja-JP" sz="2400"/>
          </a:p>
        </p:txBody>
      </p:sp>
      <p:sp>
        <p:nvSpPr>
          <p:cNvPr id="22569" name="Oval 37"/>
          <p:cNvSpPr>
            <a:spLocks noChangeAspect="1" noChangeArrowheads="1"/>
          </p:cNvSpPr>
          <p:nvPr/>
        </p:nvSpPr>
        <p:spPr bwMode="auto">
          <a:xfrm>
            <a:off x="2806700" y="5584825"/>
            <a:ext cx="249238" cy="252413"/>
          </a:xfrm>
          <a:prstGeom prst="ellipse">
            <a:avLst/>
          </a:prstGeom>
          <a:gradFill rotWithShape="1">
            <a:gsLst>
              <a:gs pos="0">
                <a:srgbClr val="FFFFFF"/>
              </a:gs>
              <a:gs pos="100000">
                <a:srgbClr val="66FF66"/>
              </a:gs>
            </a:gsLst>
            <a:path path="shape">
              <a:fillToRect l="50000" t="50000" r="50000" b="50000"/>
            </a:path>
          </a:gradFill>
          <a:ln w="28575">
            <a:solidFill>
              <a:schemeClr val="tx1"/>
            </a:solidFill>
            <a:round/>
            <a:headEnd/>
            <a:tailEnd/>
          </a:ln>
        </p:spPr>
        <p:txBody>
          <a:bodyPr wrap="none" anchor="ctr"/>
          <a:lstStyle/>
          <a:p>
            <a:pPr defTabSz="914400" latinLnBrk="1"/>
            <a:endParaRPr kumimoji="0" lang="ko-KR" altLang="en-US"/>
          </a:p>
        </p:txBody>
      </p:sp>
      <p:sp>
        <p:nvSpPr>
          <p:cNvPr id="22570" name="TextBox 59"/>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defTabSz="914400" latinLnBrk="1"/>
            <a:r>
              <a:rPr kumimoji="0" lang="en-US" altLang="ko-KR" sz="4400" b="0">
                <a:cs typeface="Arial" charset="0"/>
              </a:rPr>
              <a:t>S</a:t>
            </a:r>
            <a:r>
              <a:rPr kumimoji="0" lang="en-US" altLang="ko-KR" sz="4000" b="0">
                <a:cs typeface="Arial" charset="0"/>
              </a:rPr>
              <a:t>upercritical carbon dioxide(Sc-CO</a:t>
            </a:r>
            <a:r>
              <a:rPr kumimoji="0" lang="en-US" altLang="ko-KR" sz="4000" b="0" baseline="-25000">
                <a:cs typeface="Arial" charset="0"/>
              </a:rPr>
              <a:t>2</a:t>
            </a:r>
            <a:r>
              <a:rPr kumimoji="0" lang="en-US" altLang="ko-KR" sz="4000" b="0">
                <a:cs typeface="Arial" charset="0"/>
              </a:rPr>
              <a:t>)</a:t>
            </a:r>
            <a:endParaRPr kumimoji="0" lang="ko-KR" altLang="en-US" sz="4000" b="0">
              <a:cs typeface="Arial" charset="0"/>
            </a:endParaRPr>
          </a:p>
        </p:txBody>
      </p:sp>
      <p:sp>
        <p:nvSpPr>
          <p:cNvPr id="22565" name="Line 95"/>
          <p:cNvSpPr>
            <a:spLocks noChangeShapeType="1"/>
          </p:cNvSpPr>
          <p:nvPr/>
        </p:nvSpPr>
        <p:spPr bwMode="auto">
          <a:xfrm flipV="1">
            <a:off x="5221288" y="1255713"/>
            <a:ext cx="2155825" cy="1617662"/>
          </a:xfrm>
          <a:prstGeom prst="line">
            <a:avLst/>
          </a:prstGeom>
          <a:noFill/>
          <a:ln w="34925">
            <a:solidFill>
              <a:srgbClr val="FF9900"/>
            </a:solidFill>
            <a:round/>
            <a:headEnd type="stealth" w="med" len="med"/>
            <a:tailEnd/>
          </a:ln>
        </p:spPr>
        <p:txBody>
          <a:bodyPr/>
          <a:lstStyle/>
          <a:p>
            <a:endParaRPr lang="ja-JP" altLang="en-US"/>
          </a:p>
        </p:txBody>
      </p:sp>
      <p:pic>
        <p:nvPicPr>
          <p:cNvPr id="22534" name="Picture 55"/>
          <p:cNvPicPr preferRelativeResize="0">
            <a:picLocks noChangeAspect="1" noChangeArrowheads="1"/>
          </p:cNvPicPr>
          <p:nvPr/>
        </p:nvPicPr>
        <p:blipFill>
          <a:blip r:embed="rId6" cstate="print"/>
          <a:srcRect/>
          <a:stretch>
            <a:fillRect/>
          </a:stretch>
        </p:blipFill>
        <p:spPr bwMode="auto">
          <a:xfrm>
            <a:off x="6796088" y="1198563"/>
            <a:ext cx="1797050" cy="1674812"/>
          </a:xfrm>
          <a:prstGeom prst="rect">
            <a:avLst/>
          </a:prstGeom>
          <a:solidFill>
            <a:srgbClr val="FFFF99"/>
          </a:solidFill>
          <a:ln w="9525">
            <a:noFill/>
            <a:miter lim="800000"/>
            <a:headEnd/>
            <a:tailEnd/>
          </a:ln>
        </p:spPr>
      </p:pic>
      <p:sp>
        <p:nvSpPr>
          <p:cNvPr id="22564" name="Rectangle 94"/>
          <p:cNvSpPr>
            <a:spLocks noChangeArrowheads="1"/>
          </p:cNvSpPr>
          <p:nvPr/>
        </p:nvSpPr>
        <p:spPr bwMode="auto">
          <a:xfrm>
            <a:off x="6796088" y="1198563"/>
            <a:ext cx="1800225" cy="1657350"/>
          </a:xfrm>
          <a:prstGeom prst="rect">
            <a:avLst/>
          </a:prstGeom>
          <a:noFill/>
          <a:ln w="76200" algn="ctr">
            <a:solidFill>
              <a:srgbClr val="FF9900"/>
            </a:solidFill>
            <a:miter lim="800000"/>
            <a:headEnd/>
            <a:tailEnd/>
          </a:ln>
        </p:spPr>
        <p:txBody>
          <a:bodyPr wrap="none" anchor="ctr"/>
          <a:lstStyle/>
          <a:p>
            <a:pPr defTabSz="914400" latinLnBrk="1"/>
            <a:endParaRPr kumimoji="0" lang="ko-KR" altLang="en-US">
              <a:ea typeface="Arial Unicode MS" pitchFamily="50" charset="-128"/>
              <a:cs typeface="Arial Unicode MS" pitchFamily="50" charset="-128"/>
            </a:endParaRPr>
          </a:p>
        </p:txBody>
      </p:sp>
    </p:spTree>
    <p:custDataLst>
      <p:tags r:id="rId1"/>
    </p:custDataLst>
  </p:cSld>
  <p:clrMapOvr>
    <a:masterClrMapping/>
  </p:clrMapOvr>
  <p:transition advTm="7333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12776"/>
            <a:ext cx="8229600" cy="2439144"/>
          </a:xfrm>
        </p:spPr>
        <p:txBody>
          <a:bodyPr>
            <a:normAutofit/>
          </a:bodyPr>
          <a:lstStyle/>
          <a:p>
            <a:r>
              <a:rPr kumimoji="1" lang="en-US" altLang="ja-JP" b="1" dirty="0" smtClean="0"/>
              <a:t>2. Electrodeposition on </a:t>
            </a:r>
            <a:r>
              <a:rPr kumimoji="1" lang="en-US" altLang="ja-JP" b="1" dirty="0" smtClean="0">
                <a:solidFill>
                  <a:srgbClr val="FF0000"/>
                </a:solidFill>
              </a:rPr>
              <a:t>Polymers </a:t>
            </a:r>
            <a:r>
              <a:rPr lang="en-US" altLang="ja-JP" b="1" dirty="0" smtClean="0">
                <a:ea typeface="ＭＳ 明朝" pitchFamily="17" charset="-128"/>
              </a:rPr>
              <a:t>by Electrodeposition Using Supercritical Carbon Dioxide </a:t>
            </a:r>
            <a:endParaRPr kumimoji="1" lang="ja-JP" altLang="en-US" b="1" dirty="0"/>
          </a:p>
        </p:txBody>
      </p:sp>
      <p:sp>
        <p:nvSpPr>
          <p:cNvPr id="4" name="スライド番号プレースホルダ 3"/>
          <p:cNvSpPr>
            <a:spLocks noGrp="1"/>
          </p:cNvSpPr>
          <p:nvPr>
            <p:ph type="sldNum" sz="quarter" idx="12"/>
          </p:nvPr>
        </p:nvSpPr>
        <p:spPr/>
        <p:txBody>
          <a:bodyPr/>
          <a:lstStyle/>
          <a:p>
            <a:fld id="{DDEEAC19-E213-4A4C-AEED-4BB1B22A971E}"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スライド番号プレースホルダ 3"/>
          <p:cNvSpPr>
            <a:spLocks noGrp="1"/>
          </p:cNvSpPr>
          <p:nvPr>
            <p:ph type="sldNum" sz="quarter" idx="12"/>
          </p:nvPr>
        </p:nvSpPr>
        <p:spPr>
          <a:xfrm>
            <a:off x="2197224" y="5964907"/>
            <a:ext cx="2133600" cy="365125"/>
          </a:xfrm>
        </p:spPr>
        <p:txBody>
          <a:bodyPr/>
          <a:lstStyle/>
          <a:p>
            <a:fld id="{DDEEAC19-E213-4A4C-AEED-4BB1B22A971E}" type="slidenum">
              <a:rPr kumimoji="1" lang="ja-JP" altLang="en-US" smtClean="0"/>
              <a:pPr/>
              <a:t>9</a:t>
            </a:fld>
            <a:endParaRPr kumimoji="1" lang="ja-JP" altLang="en-US"/>
          </a:p>
        </p:txBody>
      </p:sp>
      <p:sp>
        <p:nvSpPr>
          <p:cNvPr id="40" name="テキスト ボックス 46"/>
          <p:cNvSpPr txBox="1">
            <a:spLocks noChangeArrowheads="1"/>
          </p:cNvSpPr>
          <p:nvPr/>
        </p:nvSpPr>
        <p:spPr bwMode="auto">
          <a:xfrm>
            <a:off x="3491880" y="4221088"/>
            <a:ext cx="1714500" cy="400050"/>
          </a:xfrm>
          <a:prstGeom prst="rect">
            <a:avLst/>
          </a:prstGeom>
          <a:noFill/>
          <a:ln w="28575">
            <a:solidFill>
              <a:schemeClr val="tx1">
                <a:lumMod val="75000"/>
                <a:lumOff val="25000"/>
              </a:schemeClr>
            </a:solidFill>
            <a:miter lim="800000"/>
            <a:headEnd/>
            <a:tailEnd/>
          </a:ln>
        </p:spPr>
        <p:txBody>
          <a:bodyPr>
            <a:spAutoFit/>
          </a:bodyPr>
          <a:lstStyle/>
          <a:p>
            <a:pPr fontAlgn="auto">
              <a:spcBef>
                <a:spcPts val="0"/>
              </a:spcBef>
              <a:spcAft>
                <a:spcPts val="0"/>
              </a:spcAft>
              <a:defRPr/>
            </a:pPr>
            <a:r>
              <a:rPr kumimoji="0" lang="en-US" altLang="ko-KR" sz="2000" dirty="0">
                <a:latin typeface="+mn-lt"/>
                <a:cs typeface="Times New Roman" pitchFamily="18" charset="0"/>
              </a:rPr>
              <a:t>353K,15MPa</a:t>
            </a:r>
            <a:endParaRPr kumimoji="0" lang="ko-KR" altLang="en-US" sz="2000" dirty="0">
              <a:latin typeface="+mn-lt"/>
              <a:cs typeface="Times New Roman" pitchFamily="18" charset="0"/>
            </a:endParaRPr>
          </a:p>
        </p:txBody>
      </p:sp>
      <p:grpSp>
        <p:nvGrpSpPr>
          <p:cNvPr id="41" name="그룹 46"/>
          <p:cNvGrpSpPr>
            <a:grpSpLocks/>
          </p:cNvGrpSpPr>
          <p:nvPr/>
        </p:nvGrpSpPr>
        <p:grpSpPr bwMode="auto">
          <a:xfrm>
            <a:off x="1133599" y="1908845"/>
            <a:ext cx="1858963" cy="2806700"/>
            <a:chOff x="5490238" y="2300288"/>
            <a:chExt cx="1858962" cy="2806700"/>
          </a:xfrm>
        </p:grpSpPr>
        <p:sp>
          <p:nvSpPr>
            <p:cNvPr id="42" name="Rectangle 80"/>
            <p:cNvSpPr>
              <a:spLocks noChangeArrowheads="1"/>
            </p:cNvSpPr>
            <p:nvPr/>
          </p:nvSpPr>
          <p:spPr bwMode="auto">
            <a:xfrm>
              <a:off x="5670550" y="2778125"/>
              <a:ext cx="1484313" cy="2328863"/>
            </a:xfrm>
            <a:prstGeom prst="rect">
              <a:avLst/>
            </a:prstGeom>
            <a:gradFill rotWithShape="0">
              <a:gsLst>
                <a:gs pos="0">
                  <a:srgbClr val="C0C0C0"/>
                </a:gs>
                <a:gs pos="50000">
                  <a:srgbClr val="FFFFFF"/>
                </a:gs>
                <a:gs pos="100000">
                  <a:srgbClr val="C0C0C0"/>
                </a:gs>
              </a:gsLst>
              <a:lin ang="0" scaled="1"/>
            </a:gradFill>
            <a:ln w="12700">
              <a:solidFill>
                <a:schemeClr val="tx1"/>
              </a:solidFill>
              <a:miter lim="800000"/>
              <a:headEnd/>
              <a:tailEnd/>
            </a:ln>
          </p:spPr>
          <p:txBody>
            <a:bodyPr wrap="none" anchor="ctr"/>
            <a:lstStyle/>
            <a:p>
              <a:endParaRPr kumimoji="0" lang="ko-KR" altLang="en-US">
                <a:latin typeface="맑은 고딕" pitchFamily="34" charset="-127"/>
                <a:ea typeface="맑은 고딕" pitchFamily="34" charset="-127"/>
              </a:endParaRPr>
            </a:p>
          </p:txBody>
        </p:sp>
        <p:sp>
          <p:nvSpPr>
            <p:cNvPr id="43" name="Rectangle 84"/>
            <p:cNvSpPr>
              <a:spLocks noChangeArrowheads="1"/>
            </p:cNvSpPr>
            <p:nvPr/>
          </p:nvSpPr>
          <p:spPr bwMode="auto">
            <a:xfrm>
              <a:off x="5490238" y="2300288"/>
              <a:ext cx="1858962" cy="1008062"/>
            </a:xfrm>
            <a:prstGeom prst="rect">
              <a:avLst/>
            </a:prstGeom>
            <a:gradFill rotWithShape="0">
              <a:gsLst>
                <a:gs pos="0">
                  <a:srgbClr val="C0C0C0"/>
                </a:gs>
                <a:gs pos="50000">
                  <a:srgbClr val="FFFFFF"/>
                </a:gs>
                <a:gs pos="100000">
                  <a:srgbClr val="C0C0C0"/>
                </a:gs>
              </a:gsLst>
              <a:lin ang="0" scaled="1"/>
            </a:gradFill>
            <a:ln w="12700">
              <a:solidFill>
                <a:schemeClr val="tx1"/>
              </a:solidFill>
              <a:miter lim="800000"/>
              <a:headEnd/>
              <a:tailEnd/>
            </a:ln>
          </p:spPr>
          <p:txBody>
            <a:bodyPr wrap="none" anchor="ctr"/>
            <a:lstStyle/>
            <a:p>
              <a:endParaRPr kumimoji="0" lang="ko-KR" altLang="en-US">
                <a:latin typeface="맑은 고딕" pitchFamily="34" charset="-127"/>
                <a:ea typeface="맑은 고딕" pitchFamily="34" charset="-127"/>
              </a:endParaRPr>
            </a:p>
          </p:txBody>
        </p:sp>
        <p:sp>
          <p:nvSpPr>
            <p:cNvPr id="44" name="AutoShape 83"/>
            <p:cNvSpPr>
              <a:spLocks noChangeArrowheads="1"/>
            </p:cNvSpPr>
            <p:nvPr/>
          </p:nvSpPr>
          <p:spPr bwMode="auto">
            <a:xfrm>
              <a:off x="5838825" y="3316288"/>
              <a:ext cx="1152525" cy="1625600"/>
            </a:xfrm>
            <a:prstGeom prst="roundRect">
              <a:avLst>
                <a:gd name="adj" fmla="val 0"/>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w="12700">
              <a:solidFill>
                <a:schemeClr val="tx1"/>
              </a:solidFill>
              <a:round/>
              <a:headEnd/>
              <a:tailEnd/>
            </a:ln>
          </p:spPr>
          <p:txBody>
            <a:bodyPr wrap="none" anchor="ctr"/>
            <a:lstStyle/>
            <a:p>
              <a:pPr fontAlgn="auto">
                <a:spcBef>
                  <a:spcPts val="0"/>
                </a:spcBef>
                <a:spcAft>
                  <a:spcPts val="0"/>
                </a:spcAft>
                <a:defRPr/>
              </a:pPr>
              <a:endParaRPr kumimoji="0" lang="ko-KR" altLang="en-US">
                <a:latin typeface="맑은 고딕" pitchFamily="50" charset="-127"/>
                <a:ea typeface="맑은 고딕" pitchFamily="50" charset="-127"/>
              </a:endParaRPr>
            </a:p>
          </p:txBody>
        </p:sp>
        <p:sp>
          <p:nvSpPr>
            <p:cNvPr id="45" name="Line 86"/>
            <p:cNvSpPr>
              <a:spLocks noChangeShapeType="1"/>
            </p:cNvSpPr>
            <p:nvPr/>
          </p:nvSpPr>
          <p:spPr bwMode="auto">
            <a:xfrm flipH="1">
              <a:off x="6400800" y="3271838"/>
              <a:ext cx="65088" cy="457200"/>
            </a:xfrm>
            <a:prstGeom prst="line">
              <a:avLst/>
            </a:prstGeom>
            <a:noFill/>
            <a:ln w="38100">
              <a:solidFill>
                <a:schemeClr val="tx1"/>
              </a:solidFill>
              <a:round/>
              <a:headEnd/>
              <a:tailEnd/>
            </a:ln>
          </p:spPr>
          <p:txBody>
            <a:bodyPr/>
            <a:lstStyle/>
            <a:p>
              <a:endParaRPr lang="ja-JP" altLang="en-US"/>
            </a:p>
          </p:txBody>
        </p:sp>
        <p:sp>
          <p:nvSpPr>
            <p:cNvPr id="46" name="Rectangle 88"/>
            <p:cNvSpPr>
              <a:spLocks noChangeArrowheads="1"/>
            </p:cNvSpPr>
            <p:nvPr/>
          </p:nvSpPr>
          <p:spPr bwMode="auto">
            <a:xfrm>
              <a:off x="6316663" y="3570288"/>
              <a:ext cx="192087" cy="676275"/>
            </a:xfrm>
            <a:prstGeom prst="rect">
              <a:avLst/>
            </a:prstGeom>
            <a:solidFill>
              <a:srgbClr val="CC6600"/>
            </a:solidFill>
            <a:ln w="12700">
              <a:solidFill>
                <a:schemeClr val="tx1"/>
              </a:solidFill>
              <a:miter lim="800000"/>
              <a:headEnd/>
              <a:tailEnd/>
            </a:ln>
          </p:spPr>
          <p:txBody>
            <a:bodyPr wrap="none" anchor="ctr"/>
            <a:lstStyle/>
            <a:p>
              <a:endParaRPr kumimoji="0" lang="ko-KR" altLang="en-US">
                <a:latin typeface="맑은 고딕" pitchFamily="34" charset="-127"/>
                <a:ea typeface="맑은 고딕" pitchFamily="34" charset="-127"/>
              </a:endParaRPr>
            </a:p>
          </p:txBody>
        </p:sp>
        <p:sp>
          <p:nvSpPr>
            <p:cNvPr id="47" name="Oval 82"/>
            <p:cNvSpPr>
              <a:spLocks noChangeArrowheads="1"/>
            </p:cNvSpPr>
            <p:nvPr/>
          </p:nvSpPr>
          <p:spPr bwMode="auto">
            <a:xfrm>
              <a:off x="6212551" y="4733925"/>
              <a:ext cx="455612" cy="106363"/>
            </a:xfrm>
            <a:prstGeom prst="ellipse">
              <a:avLst/>
            </a:prstGeom>
            <a:gradFill rotWithShape="0">
              <a:gsLst>
                <a:gs pos="0">
                  <a:schemeClr val="bg1"/>
                </a:gs>
                <a:gs pos="100000">
                  <a:schemeClr val="bg1">
                    <a:gamma/>
                    <a:shade val="24314"/>
                    <a:invGamma/>
                  </a:schemeClr>
                </a:gs>
              </a:gsLst>
              <a:path path="shape">
                <a:fillToRect l="50000" t="50000" r="50000" b="50000"/>
              </a:path>
            </a:gradFill>
            <a:ln w="12700">
              <a:solidFill>
                <a:schemeClr val="tx1"/>
              </a:solidFill>
              <a:round/>
              <a:headEnd/>
              <a:tailEnd/>
            </a:ln>
            <a:effectLst/>
          </p:spPr>
          <p:txBody>
            <a:bodyPr wrap="none" anchor="ctr"/>
            <a:lstStyle/>
            <a:p>
              <a:pPr fontAlgn="auto">
                <a:spcBef>
                  <a:spcPts val="0"/>
                </a:spcBef>
                <a:spcAft>
                  <a:spcPts val="0"/>
                </a:spcAft>
                <a:defRPr/>
              </a:pPr>
              <a:endParaRPr kumimoji="0" lang="ko-KR" altLang="en-US">
                <a:latin typeface="+mn-lt"/>
                <a:ea typeface="+mn-ea"/>
              </a:endParaRPr>
            </a:p>
          </p:txBody>
        </p:sp>
      </p:grpSp>
      <p:sp>
        <p:nvSpPr>
          <p:cNvPr id="48" name="AutoShape 68"/>
          <p:cNvSpPr>
            <a:spLocks noChangeArrowheads="1"/>
          </p:cNvSpPr>
          <p:nvPr/>
        </p:nvSpPr>
        <p:spPr bwMode="auto">
          <a:xfrm>
            <a:off x="323528" y="620688"/>
            <a:ext cx="3456384" cy="815975"/>
          </a:xfrm>
          <a:prstGeom prst="roundRect">
            <a:avLst>
              <a:gd name="adj" fmla="val 16667"/>
            </a:avLst>
          </a:prstGeom>
          <a:gradFill rotWithShape="1">
            <a:gsLst>
              <a:gs pos="0">
                <a:srgbClr val="009999">
                  <a:gamma/>
                  <a:shade val="46275"/>
                  <a:invGamma/>
                </a:srgbClr>
              </a:gs>
              <a:gs pos="100000">
                <a:srgbClr val="009999"/>
              </a:gs>
            </a:gsLst>
            <a:lin ang="2700000" scaled="1"/>
          </a:gradFill>
          <a:ln w="9525">
            <a:noFill/>
            <a:round/>
            <a:headEnd/>
            <a:tailEnd/>
          </a:ln>
          <a:effectLst>
            <a:outerShdw dist="107763" dir="2700000" algn="ctr" rotWithShape="0">
              <a:schemeClr val="tx1">
                <a:alpha val="50000"/>
              </a:schemeClr>
            </a:outerShdw>
          </a:effectLst>
        </p:spPr>
        <p:txBody>
          <a:bodyPr wrap="none" anchor="ctr"/>
          <a:lstStyle/>
          <a:p>
            <a:pPr algn="ctr" fontAlgn="auto">
              <a:spcBef>
                <a:spcPts val="0"/>
              </a:spcBef>
              <a:spcAft>
                <a:spcPts val="0"/>
              </a:spcAft>
              <a:defRPr/>
            </a:pPr>
            <a:r>
              <a:rPr kumimoji="0" lang="en-US" altLang="ko-KR" sz="2400" dirty="0">
                <a:solidFill>
                  <a:schemeClr val="bg1"/>
                </a:solidFill>
                <a:latin typeface="Arial" charset="0"/>
                <a:ea typeface="+mn-ea"/>
                <a:cs typeface="Arial" charset="0"/>
              </a:rPr>
              <a:t>Catalyzation in </a:t>
            </a:r>
            <a:r>
              <a:rPr kumimoji="0" lang="en-US" altLang="ko-KR" sz="2400" dirty="0">
                <a:solidFill>
                  <a:schemeClr val="bg1"/>
                </a:solidFill>
                <a:latin typeface="Arial" charset="0"/>
                <a:ea typeface="굴림" charset="-127"/>
                <a:cs typeface="Arial" charset="0"/>
              </a:rPr>
              <a:t>Sc-CO</a:t>
            </a:r>
            <a:r>
              <a:rPr kumimoji="0" lang="en-US" altLang="ko-KR" sz="2400" baseline="-25000" dirty="0">
                <a:solidFill>
                  <a:schemeClr val="bg1"/>
                </a:solidFill>
                <a:latin typeface="Arial" charset="0"/>
                <a:ea typeface="굴림" charset="-127"/>
                <a:cs typeface="Arial" charset="0"/>
              </a:rPr>
              <a:t>2</a:t>
            </a:r>
            <a:r>
              <a:rPr kumimoji="0" lang="en-US" altLang="ko-KR" sz="2400" dirty="0">
                <a:solidFill>
                  <a:schemeClr val="bg1"/>
                </a:solidFill>
                <a:latin typeface="Arial" charset="0"/>
                <a:ea typeface="굴림" charset="-127"/>
                <a:cs typeface="Arial" charset="0"/>
              </a:rPr>
              <a:t> </a:t>
            </a:r>
            <a:endParaRPr kumimoji="0" lang="ko-KR" altLang="en-US" sz="2400" dirty="0">
              <a:solidFill>
                <a:schemeClr val="bg1"/>
              </a:solidFill>
              <a:latin typeface="Arial" charset="0"/>
              <a:ea typeface="+mn-ea"/>
              <a:cs typeface="Arial" charset="0"/>
            </a:endParaRPr>
          </a:p>
        </p:txBody>
      </p:sp>
      <p:sp>
        <p:nvSpPr>
          <p:cNvPr id="52" name="爆発 1 51"/>
          <p:cNvSpPr/>
          <p:nvPr/>
        </p:nvSpPr>
        <p:spPr bwMode="auto">
          <a:xfrm>
            <a:off x="2073717" y="3443957"/>
            <a:ext cx="45719" cy="52388"/>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53" name="爆発 1 52"/>
          <p:cNvSpPr/>
          <p:nvPr/>
        </p:nvSpPr>
        <p:spPr bwMode="auto">
          <a:xfrm>
            <a:off x="2042845" y="3769395"/>
            <a:ext cx="73417" cy="46037"/>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54" name="爆発 1 53"/>
          <p:cNvSpPr/>
          <p:nvPr/>
        </p:nvSpPr>
        <p:spPr bwMode="auto">
          <a:xfrm>
            <a:off x="1999104" y="3358232"/>
            <a:ext cx="45719" cy="71438"/>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55" name="爆発 1 54"/>
          <p:cNvSpPr/>
          <p:nvPr/>
        </p:nvSpPr>
        <p:spPr bwMode="auto">
          <a:xfrm>
            <a:off x="2067537" y="3574132"/>
            <a:ext cx="51899" cy="68263"/>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56" name="爆発 1 55"/>
          <p:cNvSpPr/>
          <p:nvPr/>
        </p:nvSpPr>
        <p:spPr bwMode="auto">
          <a:xfrm flipV="1">
            <a:off x="1983230" y="3497932"/>
            <a:ext cx="45719" cy="46038"/>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57" name="爆発 1 56"/>
          <p:cNvSpPr/>
          <p:nvPr/>
        </p:nvSpPr>
        <p:spPr bwMode="auto">
          <a:xfrm>
            <a:off x="2016116" y="3669382"/>
            <a:ext cx="55696" cy="46038"/>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58" name="爆発 1 57"/>
          <p:cNvSpPr/>
          <p:nvPr/>
        </p:nvSpPr>
        <p:spPr bwMode="auto">
          <a:xfrm>
            <a:off x="2073717" y="3301082"/>
            <a:ext cx="45719" cy="46038"/>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0" name="爆発 1 206"/>
          <p:cNvSpPr/>
          <p:nvPr/>
        </p:nvSpPr>
        <p:spPr bwMode="auto">
          <a:xfrm>
            <a:off x="1986405" y="3251870"/>
            <a:ext cx="45719" cy="46037"/>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1" name="爆発 1 215"/>
          <p:cNvSpPr/>
          <p:nvPr/>
        </p:nvSpPr>
        <p:spPr bwMode="auto">
          <a:xfrm>
            <a:off x="2384549" y="3547145"/>
            <a:ext cx="46038" cy="52387"/>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2" name="爆発 1 215"/>
          <p:cNvSpPr/>
          <p:nvPr/>
        </p:nvSpPr>
        <p:spPr bwMode="auto">
          <a:xfrm>
            <a:off x="1644774" y="3547145"/>
            <a:ext cx="46038" cy="52387"/>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3" name="爆発 1 215"/>
          <p:cNvSpPr/>
          <p:nvPr/>
        </p:nvSpPr>
        <p:spPr bwMode="auto">
          <a:xfrm>
            <a:off x="2313112" y="3770982"/>
            <a:ext cx="46037" cy="52388"/>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4" name="爆発 1 215"/>
          <p:cNvSpPr/>
          <p:nvPr/>
        </p:nvSpPr>
        <p:spPr bwMode="auto">
          <a:xfrm>
            <a:off x="2073399" y="3913857"/>
            <a:ext cx="46038" cy="52388"/>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5" name="爆発 1 215"/>
          <p:cNvSpPr/>
          <p:nvPr/>
        </p:nvSpPr>
        <p:spPr bwMode="auto">
          <a:xfrm>
            <a:off x="1598737" y="3842420"/>
            <a:ext cx="46037" cy="52387"/>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6" name="爆発 1 215"/>
          <p:cNvSpPr/>
          <p:nvPr/>
        </p:nvSpPr>
        <p:spPr bwMode="auto">
          <a:xfrm>
            <a:off x="2241674" y="4199607"/>
            <a:ext cx="46038" cy="52388"/>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7" name="爆発 1 215"/>
          <p:cNvSpPr/>
          <p:nvPr/>
        </p:nvSpPr>
        <p:spPr bwMode="auto">
          <a:xfrm>
            <a:off x="1716212" y="3251870"/>
            <a:ext cx="46037" cy="52387"/>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8" name="爆発 1 215"/>
          <p:cNvSpPr/>
          <p:nvPr/>
        </p:nvSpPr>
        <p:spPr bwMode="auto">
          <a:xfrm>
            <a:off x="1813049" y="4180557"/>
            <a:ext cx="46038" cy="52388"/>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9" name="爆発 1 215"/>
          <p:cNvSpPr/>
          <p:nvPr/>
        </p:nvSpPr>
        <p:spPr bwMode="auto">
          <a:xfrm>
            <a:off x="2225799" y="3547145"/>
            <a:ext cx="46038" cy="52387"/>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70" name="爆発 1 215"/>
          <p:cNvSpPr/>
          <p:nvPr/>
        </p:nvSpPr>
        <p:spPr bwMode="auto">
          <a:xfrm>
            <a:off x="2378199" y="3342357"/>
            <a:ext cx="46038" cy="52388"/>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71" name="爆発 1 215"/>
          <p:cNvSpPr/>
          <p:nvPr/>
        </p:nvSpPr>
        <p:spPr bwMode="auto">
          <a:xfrm>
            <a:off x="2073399" y="4128170"/>
            <a:ext cx="46038" cy="52387"/>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72" name="爆発 1 215"/>
          <p:cNvSpPr/>
          <p:nvPr/>
        </p:nvSpPr>
        <p:spPr bwMode="auto">
          <a:xfrm>
            <a:off x="1813049" y="3842420"/>
            <a:ext cx="46038" cy="52387"/>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74" name="Rectangle 175"/>
          <p:cNvSpPr>
            <a:spLocks noChangeArrowheads="1"/>
          </p:cNvSpPr>
          <p:nvPr/>
        </p:nvSpPr>
        <p:spPr bwMode="auto">
          <a:xfrm>
            <a:off x="6095156" y="2466441"/>
            <a:ext cx="1804988" cy="2331045"/>
          </a:xfrm>
          <a:prstGeom prst="rect">
            <a:avLst/>
          </a:prstGeom>
          <a:gradFill rotWithShape="0">
            <a:gsLst>
              <a:gs pos="0">
                <a:srgbClr val="C0C0C0"/>
              </a:gs>
              <a:gs pos="50000">
                <a:srgbClr val="FFFFFF"/>
              </a:gs>
              <a:gs pos="100000">
                <a:srgbClr val="C0C0C0"/>
              </a:gs>
            </a:gsLst>
            <a:lin ang="0" scaled="1"/>
          </a:gradFill>
          <a:ln w="25400">
            <a:solidFill>
              <a:srgbClr val="000000"/>
            </a:solidFill>
            <a:miter lim="800000"/>
            <a:headEnd/>
            <a:tailEnd/>
          </a:ln>
        </p:spPr>
        <p:txBody>
          <a:bodyPr wrap="none" anchor="ctr"/>
          <a:lstStyle/>
          <a:p>
            <a:endParaRPr lang="ja-JP" altLang="en-US"/>
          </a:p>
        </p:txBody>
      </p:sp>
      <p:sp>
        <p:nvSpPr>
          <p:cNvPr id="75" name="AutoShape 176"/>
          <p:cNvSpPr>
            <a:spLocks noChangeArrowheads="1"/>
          </p:cNvSpPr>
          <p:nvPr/>
        </p:nvSpPr>
        <p:spPr bwMode="auto">
          <a:xfrm>
            <a:off x="6318994" y="3875877"/>
            <a:ext cx="1355725" cy="708369"/>
          </a:xfrm>
          <a:prstGeom prst="roundRect">
            <a:avLst>
              <a:gd name="adj" fmla="val 26667"/>
            </a:avLst>
          </a:prstGeom>
          <a:solidFill>
            <a:srgbClr val="00FF00"/>
          </a:solidFill>
          <a:ln w="12700">
            <a:solidFill>
              <a:schemeClr val="tx1"/>
            </a:solidFill>
            <a:round/>
            <a:headEnd/>
            <a:tailEnd/>
          </a:ln>
        </p:spPr>
        <p:txBody>
          <a:bodyPr wrap="none" anchor="ctr"/>
          <a:lstStyle/>
          <a:p>
            <a:endParaRPr lang="ja-JP" altLang="en-US"/>
          </a:p>
        </p:txBody>
      </p:sp>
      <p:sp>
        <p:nvSpPr>
          <p:cNvPr id="76" name="AutoShape 177"/>
          <p:cNvSpPr>
            <a:spLocks noChangeArrowheads="1"/>
          </p:cNvSpPr>
          <p:nvPr/>
        </p:nvSpPr>
        <p:spPr bwMode="auto">
          <a:xfrm>
            <a:off x="6318994" y="2679682"/>
            <a:ext cx="1355725" cy="1564254"/>
          </a:xfrm>
          <a:prstGeom prst="roundRect">
            <a:avLst>
              <a:gd name="adj" fmla="val 0"/>
            </a:avLst>
          </a:prstGeom>
          <a:solidFill>
            <a:srgbClr val="00FF00"/>
          </a:solidFill>
          <a:ln w="12700">
            <a:solidFill>
              <a:schemeClr val="tx1"/>
            </a:solidFill>
            <a:round/>
            <a:headEnd/>
            <a:tailEnd/>
          </a:ln>
        </p:spPr>
        <p:txBody>
          <a:bodyPr wrap="none" anchor="ctr"/>
          <a:lstStyle/>
          <a:p>
            <a:endParaRPr lang="ja-JP" altLang="en-US"/>
          </a:p>
        </p:txBody>
      </p:sp>
      <p:sp>
        <p:nvSpPr>
          <p:cNvPr id="77" name="AutoShape 178"/>
          <p:cNvSpPr>
            <a:spLocks noChangeArrowheads="1"/>
          </p:cNvSpPr>
          <p:nvPr/>
        </p:nvSpPr>
        <p:spPr bwMode="auto">
          <a:xfrm>
            <a:off x="6325344" y="3890482"/>
            <a:ext cx="1355725" cy="708369"/>
          </a:xfrm>
          <a:prstGeom prst="roundRect">
            <a:avLst>
              <a:gd name="adj" fmla="val 26667"/>
            </a:avLst>
          </a:prstGeom>
          <a:gradFill rotWithShape="1">
            <a:gsLst>
              <a:gs pos="0">
                <a:srgbClr val="00FF00"/>
              </a:gs>
              <a:gs pos="100000">
                <a:srgbClr val="007600"/>
              </a:gs>
            </a:gsLst>
            <a:path path="shape">
              <a:fillToRect l="50000" t="50000" r="50000" b="50000"/>
            </a:path>
          </a:gradFill>
          <a:ln w="12700">
            <a:solidFill>
              <a:srgbClr val="000000"/>
            </a:solidFill>
            <a:round/>
            <a:headEnd/>
            <a:tailEnd/>
          </a:ln>
        </p:spPr>
        <p:txBody>
          <a:bodyPr wrap="none" anchor="ctr"/>
          <a:lstStyle/>
          <a:p>
            <a:endParaRPr lang="ja-JP" altLang="en-US"/>
          </a:p>
        </p:txBody>
      </p:sp>
      <p:sp>
        <p:nvSpPr>
          <p:cNvPr id="78" name="Oval 179"/>
          <p:cNvSpPr>
            <a:spLocks noChangeArrowheads="1"/>
          </p:cNvSpPr>
          <p:nvPr/>
        </p:nvSpPr>
        <p:spPr bwMode="auto">
          <a:xfrm>
            <a:off x="6725394" y="4493691"/>
            <a:ext cx="555625" cy="105160"/>
          </a:xfrm>
          <a:prstGeom prst="ellipse">
            <a:avLst/>
          </a:prstGeom>
          <a:solidFill>
            <a:srgbClr val="C0C0C0"/>
          </a:solidFill>
          <a:ln w="19050">
            <a:solidFill>
              <a:srgbClr val="000000"/>
            </a:solidFill>
            <a:round/>
            <a:headEnd/>
            <a:tailEnd/>
          </a:ln>
        </p:spPr>
        <p:txBody>
          <a:bodyPr wrap="none" anchor="ctr"/>
          <a:lstStyle/>
          <a:p>
            <a:endParaRPr lang="ja-JP" altLang="en-US"/>
          </a:p>
        </p:txBody>
      </p:sp>
      <p:sp>
        <p:nvSpPr>
          <p:cNvPr id="79" name="AutoShape 180" descr="青い画用紙"/>
          <p:cNvSpPr>
            <a:spLocks noChangeArrowheads="1"/>
          </p:cNvSpPr>
          <p:nvPr/>
        </p:nvSpPr>
        <p:spPr bwMode="auto">
          <a:xfrm>
            <a:off x="6325344" y="2694288"/>
            <a:ext cx="1355725" cy="1375843"/>
          </a:xfrm>
          <a:prstGeom prst="roundRect">
            <a:avLst>
              <a:gd name="adj" fmla="val 0"/>
            </a:avLst>
          </a:prstGeom>
          <a:blipFill dpi="0" rotWithShape="1">
            <a:blip r:embed="rId2" cstate="print"/>
            <a:srcRect/>
            <a:tile tx="0" ty="0" sx="100000" sy="100000" flip="none" algn="tl"/>
          </a:blipFill>
          <a:ln w="12700">
            <a:solidFill>
              <a:srgbClr val="000000"/>
            </a:solidFill>
            <a:round/>
            <a:headEnd/>
            <a:tailEnd/>
          </a:ln>
        </p:spPr>
        <p:txBody>
          <a:bodyPr wrap="none" anchor="ctr"/>
          <a:lstStyle/>
          <a:p>
            <a:endParaRPr lang="ja-JP" altLang="en-US"/>
          </a:p>
        </p:txBody>
      </p:sp>
      <p:sp>
        <p:nvSpPr>
          <p:cNvPr id="80" name="Line 181"/>
          <p:cNvSpPr>
            <a:spLocks noChangeShapeType="1"/>
          </p:cNvSpPr>
          <p:nvPr/>
        </p:nvSpPr>
        <p:spPr bwMode="auto">
          <a:xfrm>
            <a:off x="6626969" y="1368104"/>
            <a:ext cx="0" cy="2065224"/>
          </a:xfrm>
          <a:prstGeom prst="line">
            <a:avLst/>
          </a:prstGeom>
          <a:noFill/>
          <a:ln w="38100">
            <a:solidFill>
              <a:srgbClr val="000000"/>
            </a:solidFill>
            <a:round/>
            <a:headEnd/>
            <a:tailEnd/>
          </a:ln>
        </p:spPr>
        <p:txBody>
          <a:bodyPr/>
          <a:lstStyle/>
          <a:p>
            <a:endParaRPr lang="ja-JP" altLang="en-US"/>
          </a:p>
        </p:txBody>
      </p:sp>
      <p:sp>
        <p:nvSpPr>
          <p:cNvPr id="81" name="Line 182"/>
          <p:cNvSpPr>
            <a:spLocks noChangeShapeType="1"/>
          </p:cNvSpPr>
          <p:nvPr/>
        </p:nvSpPr>
        <p:spPr bwMode="auto">
          <a:xfrm>
            <a:off x="7379444" y="1368104"/>
            <a:ext cx="0" cy="2065224"/>
          </a:xfrm>
          <a:prstGeom prst="line">
            <a:avLst/>
          </a:prstGeom>
          <a:noFill/>
          <a:ln w="38100">
            <a:solidFill>
              <a:srgbClr val="000000"/>
            </a:solidFill>
            <a:round/>
            <a:headEnd/>
            <a:tailEnd/>
          </a:ln>
        </p:spPr>
        <p:txBody>
          <a:bodyPr/>
          <a:lstStyle/>
          <a:p>
            <a:endParaRPr lang="ja-JP" altLang="en-US"/>
          </a:p>
        </p:txBody>
      </p:sp>
      <p:sp>
        <p:nvSpPr>
          <p:cNvPr id="82" name="Rectangle 183"/>
          <p:cNvSpPr>
            <a:spLocks noChangeArrowheads="1"/>
          </p:cNvSpPr>
          <p:nvPr/>
        </p:nvSpPr>
        <p:spPr bwMode="auto">
          <a:xfrm>
            <a:off x="6523781" y="3274128"/>
            <a:ext cx="233363" cy="677697"/>
          </a:xfrm>
          <a:prstGeom prst="rect">
            <a:avLst/>
          </a:prstGeom>
          <a:solidFill>
            <a:srgbClr val="FFCC00"/>
          </a:solidFill>
          <a:ln w="12700">
            <a:solidFill>
              <a:srgbClr val="000000"/>
            </a:solidFill>
            <a:miter lim="800000"/>
            <a:headEnd/>
            <a:tailEnd/>
          </a:ln>
        </p:spPr>
        <p:txBody>
          <a:bodyPr wrap="none" anchor="ctr"/>
          <a:lstStyle/>
          <a:p>
            <a:endParaRPr lang="ja-JP" altLang="en-US"/>
          </a:p>
        </p:txBody>
      </p:sp>
      <p:sp>
        <p:nvSpPr>
          <p:cNvPr id="83" name="Rectangle 184"/>
          <p:cNvSpPr>
            <a:spLocks noChangeArrowheads="1"/>
          </p:cNvSpPr>
          <p:nvPr/>
        </p:nvSpPr>
        <p:spPr bwMode="auto">
          <a:xfrm>
            <a:off x="7274669" y="3274128"/>
            <a:ext cx="233363" cy="677697"/>
          </a:xfrm>
          <a:prstGeom prst="rect">
            <a:avLst/>
          </a:prstGeom>
          <a:solidFill>
            <a:srgbClr val="FFCC00"/>
          </a:solidFill>
          <a:ln w="12700">
            <a:solidFill>
              <a:srgbClr val="000000"/>
            </a:solidFill>
            <a:miter lim="800000"/>
            <a:headEnd/>
            <a:tailEnd/>
          </a:ln>
        </p:spPr>
        <p:txBody>
          <a:bodyPr wrap="none" anchor="ctr"/>
          <a:lstStyle/>
          <a:p>
            <a:endParaRPr lang="ja-JP" altLang="en-US"/>
          </a:p>
        </p:txBody>
      </p:sp>
      <p:sp>
        <p:nvSpPr>
          <p:cNvPr id="84" name="Rectangle 185"/>
          <p:cNvSpPr>
            <a:spLocks noChangeArrowheads="1"/>
          </p:cNvSpPr>
          <p:nvPr/>
        </p:nvSpPr>
        <p:spPr bwMode="auto">
          <a:xfrm>
            <a:off x="5868144" y="1988840"/>
            <a:ext cx="2257425" cy="1007783"/>
          </a:xfrm>
          <a:prstGeom prst="rect">
            <a:avLst/>
          </a:prstGeom>
          <a:gradFill rotWithShape="0">
            <a:gsLst>
              <a:gs pos="0">
                <a:srgbClr val="C0C0C0"/>
              </a:gs>
              <a:gs pos="50000">
                <a:srgbClr val="FFFFFF"/>
              </a:gs>
              <a:gs pos="100000">
                <a:srgbClr val="C0C0C0"/>
              </a:gs>
            </a:gsLst>
            <a:lin ang="0" scaled="1"/>
          </a:gradFill>
          <a:ln w="25400">
            <a:solidFill>
              <a:srgbClr val="000000"/>
            </a:solidFill>
            <a:miter lim="800000"/>
            <a:headEnd/>
            <a:tailEnd/>
          </a:ln>
        </p:spPr>
        <p:txBody>
          <a:bodyPr wrap="none" anchor="ctr"/>
          <a:lstStyle/>
          <a:p>
            <a:endParaRPr lang="ja-JP" altLang="en-US"/>
          </a:p>
        </p:txBody>
      </p:sp>
      <p:sp>
        <p:nvSpPr>
          <p:cNvPr id="87" name="AutoShape 192"/>
          <p:cNvSpPr>
            <a:spLocks noChangeArrowheads="1"/>
          </p:cNvSpPr>
          <p:nvPr/>
        </p:nvSpPr>
        <p:spPr bwMode="auto">
          <a:xfrm rot="10800000">
            <a:off x="3275856" y="1916832"/>
            <a:ext cx="2447925" cy="784318"/>
          </a:xfrm>
          <a:prstGeom prst="wedgeRectCallout">
            <a:avLst>
              <a:gd name="adj1" fmla="val -74211"/>
              <a:gd name="adj2" fmla="val -163697"/>
            </a:avLst>
          </a:prstGeom>
          <a:solidFill>
            <a:schemeClr val="bg1">
              <a:lumMod val="95000"/>
            </a:schemeClr>
          </a:solidFill>
          <a:ln w="38100">
            <a:solidFill>
              <a:srgbClr val="000000"/>
            </a:solidFill>
            <a:miter lim="800000"/>
            <a:headEnd/>
            <a:tailEnd/>
          </a:ln>
        </p:spPr>
        <p:txBody>
          <a:bodyPr rot="10800000" anchor="ctr"/>
          <a:lstStyle/>
          <a:p>
            <a:pPr algn="ctr" eaLnBrk="0" hangingPunct="0"/>
            <a:endParaRPr kumimoji="0" lang="ja-JP" altLang="ja-JP" sz="2400" b="0">
              <a:latin typeface="ＭＳ Ｐゴシック" charset="-128"/>
            </a:endParaRPr>
          </a:p>
        </p:txBody>
      </p:sp>
      <p:sp>
        <p:nvSpPr>
          <p:cNvPr id="88" name="Text Box 193"/>
          <p:cNvSpPr txBox="1">
            <a:spLocks noChangeArrowheads="1"/>
          </p:cNvSpPr>
          <p:nvPr/>
        </p:nvSpPr>
        <p:spPr bwMode="auto">
          <a:xfrm>
            <a:off x="3347864" y="1916832"/>
            <a:ext cx="2649538" cy="830997"/>
          </a:xfrm>
          <a:prstGeom prst="rect">
            <a:avLst/>
          </a:prstGeom>
          <a:noFill/>
          <a:ln w="9525">
            <a:noFill/>
            <a:miter lim="800000"/>
            <a:headEnd/>
            <a:tailEnd/>
          </a:ln>
        </p:spPr>
        <p:txBody>
          <a:bodyPr>
            <a:spAutoFit/>
          </a:bodyPr>
          <a:lstStyle/>
          <a:p>
            <a:pPr>
              <a:spcBef>
                <a:spcPct val="50000"/>
              </a:spcBef>
            </a:pPr>
            <a:r>
              <a:rPr lang="en-US" altLang="ja-JP" sz="2400" b="1" dirty="0">
                <a:solidFill>
                  <a:srgbClr val="000000"/>
                </a:solidFill>
                <a:latin typeface="ＭＳ Ｐゴシック" charset="-128"/>
              </a:rPr>
              <a:t>Supercritical CO</a:t>
            </a:r>
            <a:r>
              <a:rPr lang="en-US" altLang="ja-JP" sz="2400" b="1" baseline="-25000" dirty="0">
                <a:solidFill>
                  <a:srgbClr val="000000"/>
                </a:solidFill>
                <a:latin typeface="ＭＳ Ｐゴシック" charset="-128"/>
              </a:rPr>
              <a:t>2 </a:t>
            </a:r>
            <a:r>
              <a:rPr lang="en-US" altLang="ja-JP" sz="2400" b="1" dirty="0">
                <a:solidFill>
                  <a:srgbClr val="000000"/>
                </a:solidFill>
                <a:latin typeface="ＭＳ Ｐゴシック" charset="-128"/>
              </a:rPr>
              <a:t>(20ml)</a:t>
            </a:r>
            <a:endParaRPr lang="en-US" altLang="ja-JP" sz="2400" b="1" baseline="-25000" dirty="0">
              <a:solidFill>
                <a:srgbClr val="000000"/>
              </a:solidFill>
              <a:latin typeface="ＭＳ Ｐゴシック" charset="-128"/>
            </a:endParaRPr>
          </a:p>
        </p:txBody>
      </p:sp>
      <p:cxnSp>
        <p:nvCxnSpPr>
          <p:cNvPr id="94" name="直線矢印コネクタ 93"/>
          <p:cNvCxnSpPr>
            <a:stCxn id="40" idx="3"/>
          </p:cNvCxnSpPr>
          <p:nvPr/>
        </p:nvCxnSpPr>
        <p:spPr>
          <a:xfrm flipV="1">
            <a:off x="5206380" y="3789040"/>
            <a:ext cx="1741884" cy="6320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a:stCxn id="40" idx="1"/>
          </p:cNvCxnSpPr>
          <p:nvPr/>
        </p:nvCxnSpPr>
        <p:spPr>
          <a:xfrm flipH="1" flipV="1">
            <a:off x="2411760" y="3933056"/>
            <a:ext cx="1080120" cy="4880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AutoShape 186"/>
          <p:cNvSpPr>
            <a:spLocks noChangeArrowheads="1"/>
          </p:cNvSpPr>
          <p:nvPr/>
        </p:nvSpPr>
        <p:spPr bwMode="auto">
          <a:xfrm>
            <a:off x="755576" y="5157192"/>
            <a:ext cx="4032448" cy="1483313"/>
          </a:xfrm>
          <a:prstGeom prst="wedgeRectCallout">
            <a:avLst>
              <a:gd name="adj1" fmla="val -24197"/>
              <a:gd name="adj2" fmla="val -109781"/>
            </a:avLst>
          </a:prstGeom>
          <a:solidFill>
            <a:schemeClr val="bg1">
              <a:lumMod val="95000"/>
            </a:schemeClr>
          </a:solidFill>
          <a:ln w="38100">
            <a:solidFill>
              <a:srgbClr val="000000"/>
            </a:solidFill>
            <a:miter lim="800000"/>
            <a:headEnd/>
            <a:tailEnd/>
          </a:ln>
        </p:spPr>
        <p:txBody>
          <a:bodyPr anchor="ctr"/>
          <a:lstStyle/>
          <a:p>
            <a:pPr algn="ctr" eaLnBrk="0" hangingPunct="0"/>
            <a:endParaRPr kumimoji="0" lang="ja-JP" altLang="ja-JP" sz="2400" b="0">
              <a:latin typeface="ＭＳ Ｐゴシック" charset="-128"/>
            </a:endParaRPr>
          </a:p>
        </p:txBody>
      </p:sp>
      <p:sp>
        <p:nvSpPr>
          <p:cNvPr id="51" name="テキスト ボックス 50"/>
          <p:cNvSpPr txBox="1">
            <a:spLocks noChangeArrowheads="1"/>
          </p:cNvSpPr>
          <p:nvPr/>
        </p:nvSpPr>
        <p:spPr bwMode="auto">
          <a:xfrm>
            <a:off x="827584" y="5301208"/>
            <a:ext cx="3816424" cy="1200329"/>
          </a:xfrm>
          <a:prstGeom prst="rect">
            <a:avLst/>
          </a:prstGeom>
          <a:noFill/>
          <a:ln w="25400">
            <a:noFill/>
            <a:miter lim="800000"/>
            <a:headEnd/>
            <a:tailEnd/>
          </a:ln>
        </p:spPr>
        <p:txBody>
          <a:bodyPr wrap="square">
            <a:spAutoFit/>
          </a:bodyPr>
          <a:lstStyle/>
          <a:p>
            <a:r>
              <a:rPr kumimoji="0" lang="en-US" altLang="ko-KR" sz="2400" dirty="0">
                <a:latin typeface="Arial Unicode MS" pitchFamily="50" charset="-128"/>
                <a:ea typeface="Arial Unicode MS" pitchFamily="50" charset="-128"/>
                <a:cs typeface="Arial Unicode MS" pitchFamily="50" charset="-128"/>
              </a:rPr>
              <a:t>Pd </a:t>
            </a:r>
            <a:r>
              <a:rPr kumimoji="0" lang="en-US" altLang="ko-KR" sz="2400" dirty="0" err="1">
                <a:latin typeface="Arial Unicode MS" pitchFamily="50" charset="-128"/>
                <a:ea typeface="Arial Unicode MS" pitchFamily="50" charset="-128"/>
                <a:cs typeface="Arial Unicode MS" pitchFamily="50" charset="-128"/>
              </a:rPr>
              <a:t>Bis</a:t>
            </a:r>
            <a:r>
              <a:rPr kumimoji="0" lang="en-US" altLang="ko-KR" sz="2400" dirty="0">
                <a:latin typeface="Arial Unicode MS" pitchFamily="50" charset="-128"/>
                <a:ea typeface="Arial Unicode MS" pitchFamily="50" charset="-128"/>
                <a:cs typeface="Arial Unicode MS" pitchFamily="50" charset="-128"/>
              </a:rPr>
              <a:t> 2,4-pentanedionato </a:t>
            </a:r>
            <a:r>
              <a:rPr kumimoji="0" lang="en-US" altLang="ko-KR" sz="2400" dirty="0" smtClean="0">
                <a:latin typeface="Arial Unicode MS" pitchFamily="50" charset="-128"/>
                <a:ea typeface="Arial Unicode MS" pitchFamily="50" charset="-128"/>
                <a:cs typeface="Arial Unicode MS" pitchFamily="50" charset="-128"/>
              </a:rPr>
              <a:t>1.219 </a:t>
            </a:r>
            <a:r>
              <a:rPr kumimoji="0" lang="en-US" altLang="ko-KR" sz="2400" dirty="0">
                <a:latin typeface="Arial Unicode MS" pitchFamily="50" charset="-128"/>
                <a:ea typeface="Arial Unicode MS" pitchFamily="50" charset="-128"/>
                <a:cs typeface="Arial Unicode MS" pitchFamily="50" charset="-128"/>
              </a:rPr>
              <a:t>x 10</a:t>
            </a:r>
            <a:r>
              <a:rPr kumimoji="0" lang="en-US" altLang="ko-KR" sz="2400" baseline="30000" dirty="0">
                <a:latin typeface="Arial Unicode MS" pitchFamily="50" charset="-128"/>
                <a:ea typeface="Arial Unicode MS" pitchFamily="50" charset="-128"/>
                <a:cs typeface="Arial Unicode MS" pitchFamily="50" charset="-128"/>
              </a:rPr>
              <a:t>-6 </a:t>
            </a:r>
            <a:r>
              <a:rPr kumimoji="0" lang="en-US" altLang="ko-KR" sz="2400" dirty="0" smtClean="0">
                <a:latin typeface="Arial Unicode MS" pitchFamily="50" charset="-128"/>
                <a:ea typeface="Arial Unicode MS" pitchFamily="50" charset="-128"/>
                <a:cs typeface="Arial Unicode MS" pitchFamily="50" charset="-128"/>
              </a:rPr>
              <a:t>mol/L</a:t>
            </a:r>
          </a:p>
          <a:p>
            <a:r>
              <a:rPr kumimoji="0" lang="en-US" altLang="ko-KR" sz="2400" dirty="0" smtClean="0">
                <a:latin typeface="Arial Unicode MS" pitchFamily="50" charset="-128"/>
                <a:ea typeface="Arial Unicode MS" pitchFamily="50" charset="-128"/>
                <a:cs typeface="Arial Unicode MS" pitchFamily="50" charset="-128"/>
              </a:rPr>
              <a:t> in Sc-CO</a:t>
            </a:r>
            <a:r>
              <a:rPr kumimoji="0" lang="en-US" altLang="ko-KR" dirty="0" smtClean="0">
                <a:latin typeface="Arial Unicode MS" pitchFamily="50" charset="-128"/>
                <a:ea typeface="Arial Unicode MS" pitchFamily="50" charset="-128"/>
                <a:cs typeface="Arial Unicode MS" pitchFamily="50" charset="-128"/>
              </a:rPr>
              <a:t>2 </a:t>
            </a:r>
            <a:endParaRPr kumimoji="0" lang="ko-KR" altLang="en-US" sz="2400" dirty="0">
              <a:latin typeface="Arial Unicode MS" pitchFamily="50" charset="-128"/>
              <a:ea typeface="Arial Unicode MS" pitchFamily="50" charset="-128"/>
              <a:cs typeface="Arial Unicode MS" pitchFamily="50" charset="-128"/>
            </a:endParaRPr>
          </a:p>
        </p:txBody>
      </p:sp>
      <p:sp>
        <p:nvSpPr>
          <p:cNvPr id="99" name="右矢印 98"/>
          <p:cNvSpPr/>
          <p:nvPr/>
        </p:nvSpPr>
        <p:spPr>
          <a:xfrm>
            <a:off x="3491880" y="3140968"/>
            <a:ext cx="1656184"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AutoShape 68"/>
          <p:cNvSpPr>
            <a:spLocks noChangeArrowheads="1"/>
          </p:cNvSpPr>
          <p:nvPr/>
        </p:nvSpPr>
        <p:spPr bwMode="auto">
          <a:xfrm>
            <a:off x="5508104" y="620688"/>
            <a:ext cx="2736304" cy="815975"/>
          </a:xfrm>
          <a:prstGeom prst="roundRect">
            <a:avLst>
              <a:gd name="adj" fmla="val 16667"/>
            </a:avLst>
          </a:prstGeom>
          <a:gradFill rotWithShape="1">
            <a:gsLst>
              <a:gs pos="0">
                <a:srgbClr val="11FF7D"/>
              </a:gs>
              <a:gs pos="100000">
                <a:srgbClr val="009999"/>
              </a:gs>
            </a:gsLst>
            <a:lin ang="2700000" scaled="1"/>
          </a:gradFill>
          <a:ln w="9525">
            <a:noFill/>
            <a:round/>
            <a:headEnd/>
            <a:tailEnd/>
          </a:ln>
          <a:effectLst>
            <a:outerShdw dist="107763" dir="2700000" algn="ctr" rotWithShape="0">
              <a:schemeClr val="tx1">
                <a:alpha val="50000"/>
              </a:schemeClr>
            </a:outerShdw>
          </a:effectLst>
        </p:spPr>
        <p:txBody>
          <a:bodyPr wrap="none" anchor="ctr"/>
          <a:lstStyle/>
          <a:p>
            <a:pPr algn="ctr" fontAlgn="auto">
              <a:spcBef>
                <a:spcPts val="0"/>
              </a:spcBef>
              <a:spcAft>
                <a:spcPts val="0"/>
              </a:spcAft>
              <a:defRPr/>
            </a:pPr>
            <a:r>
              <a:rPr kumimoji="0" lang="en-US" altLang="ko-KR" sz="2400" dirty="0" smtClean="0">
                <a:solidFill>
                  <a:schemeClr val="bg1"/>
                </a:solidFill>
                <a:latin typeface="Arial" charset="0"/>
                <a:ea typeface="+mn-ea"/>
                <a:cs typeface="Arial" charset="0"/>
              </a:rPr>
              <a:t>ELP-SCE</a:t>
            </a:r>
            <a:endParaRPr kumimoji="0" lang="ko-KR" altLang="en-US" sz="2400" dirty="0">
              <a:solidFill>
                <a:schemeClr val="bg1"/>
              </a:solidFill>
              <a:latin typeface="Arial" charset="0"/>
              <a:ea typeface="+mn-ea"/>
              <a:cs typeface="Arial" charset="0"/>
            </a:endParaRPr>
          </a:p>
        </p:txBody>
      </p:sp>
      <p:grpSp>
        <p:nvGrpSpPr>
          <p:cNvPr id="130" name="グループ化 129"/>
          <p:cNvGrpSpPr/>
          <p:nvPr/>
        </p:nvGrpSpPr>
        <p:grpSpPr>
          <a:xfrm>
            <a:off x="6300192" y="2978330"/>
            <a:ext cx="1374775" cy="1656351"/>
            <a:chOff x="1046956" y="3435102"/>
            <a:chExt cx="1374775" cy="1709738"/>
          </a:xfrm>
        </p:grpSpPr>
        <p:sp>
          <p:nvSpPr>
            <p:cNvPr id="102" name="AutoShape 300"/>
            <p:cNvSpPr>
              <a:spLocks noChangeArrowheads="1"/>
            </p:cNvSpPr>
            <p:nvPr/>
          </p:nvSpPr>
          <p:spPr bwMode="auto">
            <a:xfrm>
              <a:off x="1046956" y="4357440"/>
              <a:ext cx="1355725" cy="769938"/>
            </a:xfrm>
            <a:prstGeom prst="roundRect">
              <a:avLst>
                <a:gd name="adj" fmla="val 26667"/>
              </a:avLst>
            </a:prstGeom>
            <a:solidFill>
              <a:srgbClr val="00FF00"/>
            </a:solidFill>
            <a:ln w="12700">
              <a:solidFill>
                <a:schemeClr val="tx1"/>
              </a:solidFill>
              <a:round/>
              <a:headEnd/>
              <a:tailEnd/>
            </a:ln>
          </p:spPr>
          <p:txBody>
            <a:bodyPr wrap="none" anchor="ctr"/>
            <a:lstStyle/>
            <a:p>
              <a:endParaRPr lang="ja-JP" altLang="en-US"/>
            </a:p>
          </p:txBody>
        </p:sp>
        <p:sp>
          <p:nvSpPr>
            <p:cNvPr id="103" name="AutoShape 301"/>
            <p:cNvSpPr>
              <a:spLocks noChangeArrowheads="1"/>
            </p:cNvSpPr>
            <p:nvPr/>
          </p:nvSpPr>
          <p:spPr bwMode="auto">
            <a:xfrm>
              <a:off x="1053306" y="4373315"/>
              <a:ext cx="1355725" cy="769938"/>
            </a:xfrm>
            <a:prstGeom prst="roundRect">
              <a:avLst>
                <a:gd name="adj" fmla="val 26667"/>
              </a:avLst>
            </a:prstGeom>
            <a:gradFill rotWithShape="1">
              <a:gsLst>
                <a:gs pos="0">
                  <a:srgbClr val="00FF00"/>
                </a:gs>
                <a:gs pos="100000">
                  <a:srgbClr val="007600"/>
                </a:gs>
              </a:gsLst>
              <a:path path="shape">
                <a:fillToRect l="50000" t="50000" r="50000" b="50000"/>
              </a:path>
            </a:gradFill>
            <a:ln w="12700">
              <a:solidFill>
                <a:srgbClr val="000000"/>
              </a:solidFill>
              <a:round/>
              <a:headEnd/>
              <a:tailEnd/>
            </a:ln>
          </p:spPr>
          <p:txBody>
            <a:bodyPr wrap="none" anchor="ctr"/>
            <a:lstStyle/>
            <a:p>
              <a:endParaRPr lang="ja-JP" altLang="en-US"/>
            </a:p>
          </p:txBody>
        </p:sp>
        <p:sp>
          <p:nvSpPr>
            <p:cNvPr id="104" name="Oval 302"/>
            <p:cNvSpPr>
              <a:spLocks noChangeArrowheads="1"/>
            </p:cNvSpPr>
            <p:nvPr/>
          </p:nvSpPr>
          <p:spPr bwMode="auto">
            <a:xfrm>
              <a:off x="1453356" y="5028952"/>
              <a:ext cx="555625" cy="114300"/>
            </a:xfrm>
            <a:prstGeom prst="ellipse">
              <a:avLst/>
            </a:prstGeom>
            <a:solidFill>
              <a:srgbClr val="C0C0C0"/>
            </a:solidFill>
            <a:ln w="19050">
              <a:solidFill>
                <a:srgbClr val="000000"/>
              </a:solidFill>
              <a:round/>
              <a:headEnd/>
              <a:tailEnd/>
            </a:ln>
          </p:spPr>
          <p:txBody>
            <a:bodyPr wrap="none" anchor="ctr"/>
            <a:lstStyle/>
            <a:p>
              <a:endParaRPr lang="ja-JP" altLang="en-US"/>
            </a:p>
          </p:txBody>
        </p:sp>
        <p:sp>
          <p:nvSpPr>
            <p:cNvPr id="105" name="Rectangle 303"/>
            <p:cNvSpPr>
              <a:spLocks noChangeArrowheads="1"/>
            </p:cNvSpPr>
            <p:nvPr/>
          </p:nvSpPr>
          <p:spPr bwMode="auto">
            <a:xfrm>
              <a:off x="1251743" y="3703390"/>
              <a:ext cx="233363" cy="736600"/>
            </a:xfrm>
            <a:prstGeom prst="rect">
              <a:avLst/>
            </a:prstGeom>
            <a:solidFill>
              <a:srgbClr val="FFCC00"/>
            </a:solidFill>
            <a:ln w="12700">
              <a:solidFill>
                <a:srgbClr val="000000"/>
              </a:solidFill>
              <a:miter lim="800000"/>
              <a:headEnd/>
              <a:tailEnd/>
            </a:ln>
          </p:spPr>
          <p:txBody>
            <a:bodyPr wrap="none" anchor="ctr"/>
            <a:lstStyle/>
            <a:p>
              <a:endParaRPr lang="ja-JP" altLang="en-US"/>
            </a:p>
          </p:txBody>
        </p:sp>
        <p:sp>
          <p:nvSpPr>
            <p:cNvPr id="106" name="Rectangle 304"/>
            <p:cNvSpPr>
              <a:spLocks noChangeArrowheads="1"/>
            </p:cNvSpPr>
            <p:nvPr/>
          </p:nvSpPr>
          <p:spPr bwMode="auto">
            <a:xfrm>
              <a:off x="2002631" y="3703390"/>
              <a:ext cx="233363" cy="736600"/>
            </a:xfrm>
            <a:prstGeom prst="rect">
              <a:avLst/>
            </a:prstGeom>
            <a:solidFill>
              <a:srgbClr val="FFCC00"/>
            </a:solidFill>
            <a:ln w="12700">
              <a:solidFill>
                <a:srgbClr val="000000"/>
              </a:solidFill>
              <a:miter lim="800000"/>
              <a:headEnd/>
              <a:tailEnd/>
            </a:ln>
          </p:spPr>
          <p:txBody>
            <a:bodyPr wrap="none" anchor="ctr"/>
            <a:lstStyle/>
            <a:p>
              <a:endParaRPr lang="ja-JP" altLang="en-US"/>
            </a:p>
          </p:txBody>
        </p:sp>
        <p:grpSp>
          <p:nvGrpSpPr>
            <p:cNvPr id="107" name="Group 305"/>
            <p:cNvGrpSpPr>
              <a:grpSpLocks/>
            </p:cNvGrpSpPr>
            <p:nvPr/>
          </p:nvGrpSpPr>
          <p:grpSpPr bwMode="auto">
            <a:xfrm>
              <a:off x="1053306" y="3435102"/>
              <a:ext cx="1368425" cy="1709738"/>
              <a:chOff x="1200" y="2436"/>
              <a:chExt cx="862" cy="1077"/>
            </a:xfrm>
          </p:grpSpPr>
          <p:sp>
            <p:nvSpPr>
              <p:cNvPr id="108" name="AutoShape 306"/>
              <p:cNvSpPr>
                <a:spLocks noChangeArrowheads="1"/>
              </p:cNvSpPr>
              <p:nvPr/>
            </p:nvSpPr>
            <p:spPr bwMode="auto">
              <a:xfrm>
                <a:off x="1200" y="3028"/>
                <a:ext cx="854" cy="485"/>
              </a:xfrm>
              <a:prstGeom prst="roundRect">
                <a:avLst>
                  <a:gd name="adj" fmla="val 26667"/>
                </a:avLst>
              </a:prstGeom>
              <a:solidFill>
                <a:srgbClr val="00FF00"/>
              </a:solidFill>
              <a:ln w="12700">
                <a:solidFill>
                  <a:schemeClr val="tx1"/>
                </a:solidFill>
                <a:round/>
                <a:headEnd/>
                <a:tailEnd/>
              </a:ln>
            </p:spPr>
            <p:txBody>
              <a:bodyPr wrap="none" anchor="ctr"/>
              <a:lstStyle/>
              <a:p>
                <a:endParaRPr lang="ja-JP" altLang="en-US"/>
              </a:p>
            </p:txBody>
          </p:sp>
          <p:sp>
            <p:nvSpPr>
              <p:cNvPr id="109" name="Freeform 307" descr="青い画用紙"/>
              <p:cNvSpPr>
                <a:spLocks/>
              </p:cNvSpPr>
              <p:nvPr/>
            </p:nvSpPr>
            <p:spPr bwMode="auto">
              <a:xfrm>
                <a:off x="1571" y="3238"/>
                <a:ext cx="463" cy="252"/>
              </a:xfrm>
              <a:custGeom>
                <a:avLst/>
                <a:gdLst>
                  <a:gd name="T0" fmla="*/ 5 w 822"/>
                  <a:gd name="T1" fmla="*/ 0 h 1047"/>
                  <a:gd name="T2" fmla="*/ 5 w 822"/>
                  <a:gd name="T3" fmla="*/ 0 h 1047"/>
                  <a:gd name="T4" fmla="*/ 6 w 822"/>
                  <a:gd name="T5" fmla="*/ 0 h 1047"/>
                  <a:gd name="T6" fmla="*/ 11 w 822"/>
                  <a:gd name="T7" fmla="*/ 0 h 1047"/>
                  <a:gd name="T8" fmla="*/ 11 w 822"/>
                  <a:gd name="T9" fmla="*/ 0 h 1047"/>
                  <a:gd name="T10" fmla="*/ 11 w 822"/>
                  <a:gd name="T11" fmla="*/ 0 h 1047"/>
                  <a:gd name="T12" fmla="*/ 14 w 822"/>
                  <a:gd name="T13" fmla="*/ 0 h 1047"/>
                  <a:gd name="T14" fmla="*/ 15 w 822"/>
                  <a:gd name="T15" fmla="*/ 0 h 1047"/>
                  <a:gd name="T16" fmla="*/ 11 w 822"/>
                  <a:gd name="T17" fmla="*/ 0 h 1047"/>
                  <a:gd name="T18" fmla="*/ 8 w 822"/>
                  <a:gd name="T19" fmla="*/ 0 h 1047"/>
                  <a:gd name="T20" fmla="*/ 6 w 822"/>
                  <a:gd name="T21" fmla="*/ 0 h 1047"/>
                  <a:gd name="T22" fmla="*/ 16 w 822"/>
                  <a:gd name="T23" fmla="*/ 0 h 1047"/>
                  <a:gd name="T24" fmla="*/ 13 w 822"/>
                  <a:gd name="T25" fmla="*/ 0 h 1047"/>
                  <a:gd name="T26" fmla="*/ 17 w 822"/>
                  <a:gd name="T27" fmla="*/ 0 h 1047"/>
                  <a:gd name="T28" fmla="*/ 19 w 822"/>
                  <a:gd name="T29" fmla="*/ 0 h 1047"/>
                  <a:gd name="T30" fmla="*/ 19 w 822"/>
                  <a:gd name="T31" fmla="*/ 0 h 1047"/>
                  <a:gd name="T32" fmla="*/ 11 w 822"/>
                  <a:gd name="T33" fmla="*/ 0 h 1047"/>
                  <a:gd name="T34" fmla="*/ 15 w 822"/>
                  <a:gd name="T35" fmla="*/ 0 h 1047"/>
                  <a:gd name="T36" fmla="*/ 20 w 822"/>
                  <a:gd name="T37" fmla="*/ 0 h 1047"/>
                  <a:gd name="T38" fmla="*/ 21 w 822"/>
                  <a:gd name="T39" fmla="*/ 0 h 1047"/>
                  <a:gd name="T40" fmla="*/ 19 w 822"/>
                  <a:gd name="T41" fmla="*/ 0 h 1047"/>
                  <a:gd name="T42" fmla="*/ 22 w 822"/>
                  <a:gd name="T43" fmla="*/ 0 h 1047"/>
                  <a:gd name="T44" fmla="*/ 22 w 822"/>
                  <a:gd name="T45" fmla="*/ 0 h 1047"/>
                  <a:gd name="T46" fmla="*/ 18 w 822"/>
                  <a:gd name="T47" fmla="*/ 0 h 1047"/>
                  <a:gd name="T48" fmla="*/ 20 w 822"/>
                  <a:gd name="T49" fmla="*/ 0 h 1047"/>
                  <a:gd name="T50" fmla="*/ 24 w 822"/>
                  <a:gd name="T51" fmla="*/ 0 h 1047"/>
                  <a:gd name="T52" fmla="*/ 24 w 822"/>
                  <a:gd name="T53" fmla="*/ 0 h 1047"/>
                  <a:gd name="T54" fmla="*/ 26 w 822"/>
                  <a:gd name="T55" fmla="*/ 0 h 1047"/>
                  <a:gd name="T56" fmla="*/ 24 w 822"/>
                  <a:gd name="T57" fmla="*/ 0 h 1047"/>
                  <a:gd name="T58" fmla="*/ 26 w 822"/>
                  <a:gd name="T59" fmla="*/ 0 h 1047"/>
                  <a:gd name="T60" fmla="*/ 23 w 822"/>
                  <a:gd name="T61" fmla="*/ 0 h 1047"/>
                  <a:gd name="T62" fmla="*/ 25 w 822"/>
                  <a:gd name="T63" fmla="*/ 0 h 1047"/>
                  <a:gd name="T64" fmla="*/ 25 w 822"/>
                  <a:gd name="T65" fmla="*/ 0 h 1047"/>
                  <a:gd name="T66" fmla="*/ 25 w 822"/>
                  <a:gd name="T67" fmla="*/ 0 h 1047"/>
                  <a:gd name="T68" fmla="*/ 19 w 822"/>
                  <a:gd name="T69" fmla="*/ 0 h 1047"/>
                  <a:gd name="T70" fmla="*/ 17 w 822"/>
                  <a:gd name="T71" fmla="*/ 0 h 1047"/>
                  <a:gd name="T72" fmla="*/ 19 w 822"/>
                  <a:gd name="T73" fmla="*/ 0 h 1047"/>
                  <a:gd name="T74" fmla="*/ 25 w 822"/>
                  <a:gd name="T75" fmla="*/ 0 h 1047"/>
                  <a:gd name="T76" fmla="*/ 22 w 822"/>
                  <a:gd name="T77" fmla="*/ 0 h 1047"/>
                  <a:gd name="T78" fmla="*/ 18 w 822"/>
                  <a:gd name="T79" fmla="*/ 0 h 1047"/>
                  <a:gd name="T80" fmla="*/ 20 w 822"/>
                  <a:gd name="T81" fmla="*/ 0 h 1047"/>
                  <a:gd name="T82" fmla="*/ 12 w 822"/>
                  <a:gd name="T83" fmla="*/ 0 h 1047"/>
                  <a:gd name="T84" fmla="*/ 14 w 822"/>
                  <a:gd name="T85" fmla="*/ 0 h 1047"/>
                  <a:gd name="T86" fmla="*/ 9 w 822"/>
                  <a:gd name="T87" fmla="*/ 0 h 1047"/>
                  <a:gd name="T88" fmla="*/ 9 w 822"/>
                  <a:gd name="T89" fmla="*/ 0 h 1047"/>
                  <a:gd name="T90" fmla="*/ 7 w 822"/>
                  <a:gd name="T91" fmla="*/ 0 h 1047"/>
                  <a:gd name="T92" fmla="*/ 15 w 822"/>
                  <a:gd name="T93" fmla="*/ 0 h 1047"/>
                  <a:gd name="T94" fmla="*/ 5 w 822"/>
                  <a:gd name="T95" fmla="*/ 0 h 1047"/>
                  <a:gd name="T96" fmla="*/ 6 w 822"/>
                  <a:gd name="T97" fmla="*/ 0 h 10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1047"/>
                  <a:gd name="T149" fmla="*/ 822 w 822"/>
                  <a:gd name="T150" fmla="*/ 1047 h 10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1047">
                    <a:moveTo>
                      <a:pt x="168" y="146"/>
                    </a:moveTo>
                    <a:cubicBezTo>
                      <a:pt x="155" y="152"/>
                      <a:pt x="159" y="218"/>
                      <a:pt x="132" y="251"/>
                    </a:cubicBezTo>
                    <a:cubicBezTo>
                      <a:pt x="105" y="284"/>
                      <a:pt x="0" y="308"/>
                      <a:pt x="3" y="347"/>
                    </a:cubicBezTo>
                    <a:cubicBezTo>
                      <a:pt x="6" y="386"/>
                      <a:pt x="139" y="481"/>
                      <a:pt x="152" y="485"/>
                    </a:cubicBezTo>
                    <a:cubicBezTo>
                      <a:pt x="161" y="494"/>
                      <a:pt x="75" y="394"/>
                      <a:pt x="80" y="374"/>
                    </a:cubicBezTo>
                    <a:cubicBezTo>
                      <a:pt x="85" y="354"/>
                      <a:pt x="134" y="385"/>
                      <a:pt x="182" y="363"/>
                    </a:cubicBezTo>
                    <a:cubicBezTo>
                      <a:pt x="231" y="381"/>
                      <a:pt x="318" y="238"/>
                      <a:pt x="369" y="242"/>
                    </a:cubicBezTo>
                    <a:cubicBezTo>
                      <a:pt x="399" y="236"/>
                      <a:pt x="359" y="339"/>
                      <a:pt x="357" y="357"/>
                    </a:cubicBezTo>
                    <a:cubicBezTo>
                      <a:pt x="355" y="375"/>
                      <a:pt x="361" y="341"/>
                      <a:pt x="356" y="349"/>
                    </a:cubicBezTo>
                    <a:cubicBezTo>
                      <a:pt x="349" y="362"/>
                      <a:pt x="337" y="384"/>
                      <a:pt x="326" y="403"/>
                    </a:cubicBezTo>
                    <a:cubicBezTo>
                      <a:pt x="313" y="422"/>
                      <a:pt x="300" y="443"/>
                      <a:pt x="290" y="463"/>
                    </a:cubicBezTo>
                    <a:cubicBezTo>
                      <a:pt x="294" y="485"/>
                      <a:pt x="335" y="524"/>
                      <a:pt x="350" y="535"/>
                    </a:cubicBezTo>
                    <a:cubicBezTo>
                      <a:pt x="356" y="527"/>
                      <a:pt x="370" y="531"/>
                      <a:pt x="380" y="529"/>
                    </a:cubicBezTo>
                    <a:cubicBezTo>
                      <a:pt x="423" y="500"/>
                      <a:pt x="377" y="494"/>
                      <a:pt x="440" y="505"/>
                    </a:cubicBezTo>
                    <a:cubicBezTo>
                      <a:pt x="473" y="522"/>
                      <a:pt x="501" y="545"/>
                      <a:pt x="441" y="566"/>
                    </a:cubicBezTo>
                    <a:cubicBezTo>
                      <a:pt x="445" y="578"/>
                      <a:pt x="482" y="577"/>
                      <a:pt x="482" y="577"/>
                    </a:cubicBezTo>
                    <a:cubicBezTo>
                      <a:pt x="467" y="650"/>
                      <a:pt x="457" y="625"/>
                      <a:pt x="362" y="631"/>
                    </a:cubicBezTo>
                    <a:cubicBezTo>
                      <a:pt x="351" y="647"/>
                      <a:pt x="338" y="685"/>
                      <a:pt x="338" y="685"/>
                    </a:cubicBezTo>
                    <a:cubicBezTo>
                      <a:pt x="318" y="658"/>
                      <a:pt x="256" y="511"/>
                      <a:pt x="242" y="469"/>
                    </a:cubicBezTo>
                    <a:cubicBezTo>
                      <a:pt x="243" y="456"/>
                      <a:pt x="254" y="433"/>
                      <a:pt x="254" y="433"/>
                    </a:cubicBezTo>
                    <a:cubicBezTo>
                      <a:pt x="250" y="419"/>
                      <a:pt x="255" y="398"/>
                      <a:pt x="242" y="391"/>
                    </a:cubicBezTo>
                    <a:cubicBezTo>
                      <a:pt x="232" y="386"/>
                      <a:pt x="199" y="385"/>
                      <a:pt x="194" y="403"/>
                    </a:cubicBezTo>
                    <a:cubicBezTo>
                      <a:pt x="192" y="420"/>
                      <a:pt x="206" y="459"/>
                      <a:pt x="212" y="499"/>
                    </a:cubicBezTo>
                    <a:cubicBezTo>
                      <a:pt x="259" y="552"/>
                      <a:pt x="467" y="680"/>
                      <a:pt x="509" y="767"/>
                    </a:cubicBezTo>
                    <a:cubicBezTo>
                      <a:pt x="552" y="833"/>
                      <a:pt x="464" y="787"/>
                      <a:pt x="453" y="827"/>
                    </a:cubicBezTo>
                    <a:cubicBezTo>
                      <a:pt x="434" y="868"/>
                      <a:pt x="385" y="983"/>
                      <a:pt x="396" y="1016"/>
                    </a:cubicBezTo>
                    <a:cubicBezTo>
                      <a:pt x="399" y="1047"/>
                      <a:pt x="498" y="1031"/>
                      <a:pt x="519" y="1025"/>
                    </a:cubicBezTo>
                    <a:cubicBezTo>
                      <a:pt x="540" y="1019"/>
                      <a:pt x="520" y="1005"/>
                      <a:pt x="525" y="978"/>
                    </a:cubicBezTo>
                    <a:cubicBezTo>
                      <a:pt x="530" y="951"/>
                      <a:pt x="542" y="904"/>
                      <a:pt x="551" y="860"/>
                    </a:cubicBezTo>
                    <a:cubicBezTo>
                      <a:pt x="560" y="816"/>
                      <a:pt x="583" y="741"/>
                      <a:pt x="578" y="713"/>
                    </a:cubicBezTo>
                    <a:cubicBezTo>
                      <a:pt x="573" y="685"/>
                      <a:pt x="524" y="710"/>
                      <a:pt x="524" y="692"/>
                    </a:cubicBezTo>
                    <a:cubicBezTo>
                      <a:pt x="524" y="674"/>
                      <a:pt x="583" y="645"/>
                      <a:pt x="579" y="605"/>
                    </a:cubicBezTo>
                    <a:cubicBezTo>
                      <a:pt x="578" y="583"/>
                      <a:pt x="518" y="474"/>
                      <a:pt x="500" y="451"/>
                    </a:cubicBezTo>
                    <a:cubicBezTo>
                      <a:pt x="485" y="436"/>
                      <a:pt x="349" y="498"/>
                      <a:pt x="330" y="495"/>
                    </a:cubicBezTo>
                    <a:cubicBezTo>
                      <a:pt x="330" y="494"/>
                      <a:pt x="409" y="366"/>
                      <a:pt x="416" y="361"/>
                    </a:cubicBezTo>
                    <a:cubicBezTo>
                      <a:pt x="432" y="350"/>
                      <a:pt x="454" y="404"/>
                      <a:pt x="470" y="393"/>
                    </a:cubicBezTo>
                    <a:cubicBezTo>
                      <a:pt x="492" y="395"/>
                      <a:pt x="514" y="340"/>
                      <a:pt x="536" y="343"/>
                    </a:cubicBezTo>
                    <a:cubicBezTo>
                      <a:pt x="558" y="334"/>
                      <a:pt x="598" y="416"/>
                      <a:pt x="621" y="416"/>
                    </a:cubicBezTo>
                    <a:cubicBezTo>
                      <a:pt x="631" y="397"/>
                      <a:pt x="703" y="345"/>
                      <a:pt x="717" y="350"/>
                    </a:cubicBezTo>
                    <a:cubicBezTo>
                      <a:pt x="732" y="353"/>
                      <a:pt x="664" y="389"/>
                      <a:pt x="660" y="416"/>
                    </a:cubicBezTo>
                    <a:cubicBezTo>
                      <a:pt x="656" y="443"/>
                      <a:pt x="706" y="498"/>
                      <a:pt x="693" y="515"/>
                    </a:cubicBezTo>
                    <a:cubicBezTo>
                      <a:pt x="691" y="548"/>
                      <a:pt x="596" y="485"/>
                      <a:pt x="585" y="515"/>
                    </a:cubicBezTo>
                    <a:cubicBezTo>
                      <a:pt x="579" y="535"/>
                      <a:pt x="585" y="689"/>
                      <a:pt x="603" y="722"/>
                    </a:cubicBezTo>
                    <a:cubicBezTo>
                      <a:pt x="621" y="755"/>
                      <a:pt x="699" y="696"/>
                      <a:pt x="696" y="712"/>
                    </a:cubicBezTo>
                    <a:cubicBezTo>
                      <a:pt x="693" y="728"/>
                      <a:pt x="587" y="793"/>
                      <a:pt x="585" y="821"/>
                    </a:cubicBezTo>
                    <a:cubicBezTo>
                      <a:pt x="579" y="864"/>
                      <a:pt x="681" y="869"/>
                      <a:pt x="681" y="880"/>
                    </a:cubicBezTo>
                    <a:cubicBezTo>
                      <a:pt x="681" y="891"/>
                      <a:pt x="609" y="877"/>
                      <a:pt x="588" y="886"/>
                    </a:cubicBezTo>
                    <a:cubicBezTo>
                      <a:pt x="567" y="895"/>
                      <a:pt x="556" y="915"/>
                      <a:pt x="552" y="934"/>
                    </a:cubicBezTo>
                    <a:cubicBezTo>
                      <a:pt x="547" y="943"/>
                      <a:pt x="533" y="994"/>
                      <a:pt x="564" y="1000"/>
                    </a:cubicBezTo>
                    <a:cubicBezTo>
                      <a:pt x="577" y="1001"/>
                      <a:pt x="619" y="936"/>
                      <a:pt x="630" y="940"/>
                    </a:cubicBezTo>
                    <a:cubicBezTo>
                      <a:pt x="641" y="944"/>
                      <a:pt x="607" y="1010"/>
                      <a:pt x="630" y="1025"/>
                    </a:cubicBezTo>
                    <a:cubicBezTo>
                      <a:pt x="653" y="1040"/>
                      <a:pt x="737" y="1030"/>
                      <a:pt x="765" y="1028"/>
                    </a:cubicBezTo>
                    <a:cubicBezTo>
                      <a:pt x="793" y="1026"/>
                      <a:pt x="805" y="1034"/>
                      <a:pt x="801" y="1013"/>
                    </a:cubicBezTo>
                    <a:cubicBezTo>
                      <a:pt x="797" y="992"/>
                      <a:pt x="764" y="943"/>
                      <a:pt x="741" y="902"/>
                    </a:cubicBezTo>
                    <a:cubicBezTo>
                      <a:pt x="718" y="861"/>
                      <a:pt x="654" y="767"/>
                      <a:pt x="663" y="766"/>
                    </a:cubicBezTo>
                    <a:cubicBezTo>
                      <a:pt x="655" y="724"/>
                      <a:pt x="780" y="894"/>
                      <a:pt x="798" y="893"/>
                    </a:cubicBezTo>
                    <a:cubicBezTo>
                      <a:pt x="820" y="903"/>
                      <a:pt x="802" y="846"/>
                      <a:pt x="798" y="824"/>
                    </a:cubicBezTo>
                    <a:cubicBezTo>
                      <a:pt x="794" y="802"/>
                      <a:pt x="770" y="782"/>
                      <a:pt x="771" y="758"/>
                    </a:cubicBezTo>
                    <a:cubicBezTo>
                      <a:pt x="772" y="734"/>
                      <a:pt x="797" y="705"/>
                      <a:pt x="801" y="680"/>
                    </a:cubicBezTo>
                    <a:cubicBezTo>
                      <a:pt x="805" y="655"/>
                      <a:pt x="811" y="614"/>
                      <a:pt x="798" y="605"/>
                    </a:cubicBezTo>
                    <a:cubicBezTo>
                      <a:pt x="785" y="596"/>
                      <a:pt x="737" y="632"/>
                      <a:pt x="724" y="627"/>
                    </a:cubicBezTo>
                    <a:cubicBezTo>
                      <a:pt x="727" y="611"/>
                      <a:pt x="704" y="585"/>
                      <a:pt x="717" y="575"/>
                    </a:cubicBezTo>
                    <a:cubicBezTo>
                      <a:pt x="733" y="564"/>
                      <a:pt x="732" y="569"/>
                      <a:pt x="748" y="558"/>
                    </a:cubicBezTo>
                    <a:cubicBezTo>
                      <a:pt x="754" y="553"/>
                      <a:pt x="792" y="542"/>
                      <a:pt x="792" y="524"/>
                    </a:cubicBezTo>
                    <a:cubicBezTo>
                      <a:pt x="792" y="506"/>
                      <a:pt x="747" y="464"/>
                      <a:pt x="747" y="452"/>
                    </a:cubicBezTo>
                    <a:cubicBezTo>
                      <a:pt x="739" y="440"/>
                      <a:pt x="789" y="469"/>
                      <a:pt x="795" y="449"/>
                    </a:cubicBezTo>
                    <a:cubicBezTo>
                      <a:pt x="804" y="438"/>
                      <a:pt x="801" y="406"/>
                      <a:pt x="801" y="386"/>
                    </a:cubicBezTo>
                    <a:cubicBezTo>
                      <a:pt x="801" y="366"/>
                      <a:pt x="809" y="347"/>
                      <a:pt x="795" y="329"/>
                    </a:cubicBezTo>
                    <a:cubicBezTo>
                      <a:pt x="790" y="288"/>
                      <a:pt x="741" y="302"/>
                      <a:pt x="716" y="277"/>
                    </a:cubicBezTo>
                    <a:cubicBezTo>
                      <a:pt x="702" y="269"/>
                      <a:pt x="625" y="241"/>
                      <a:pt x="612" y="251"/>
                    </a:cubicBezTo>
                    <a:cubicBezTo>
                      <a:pt x="599" y="261"/>
                      <a:pt x="648" y="333"/>
                      <a:pt x="636" y="335"/>
                    </a:cubicBezTo>
                    <a:cubicBezTo>
                      <a:pt x="605" y="331"/>
                      <a:pt x="553" y="298"/>
                      <a:pt x="542" y="265"/>
                    </a:cubicBezTo>
                    <a:cubicBezTo>
                      <a:pt x="544" y="247"/>
                      <a:pt x="542" y="228"/>
                      <a:pt x="548" y="211"/>
                    </a:cubicBezTo>
                    <a:cubicBezTo>
                      <a:pt x="555" y="192"/>
                      <a:pt x="602" y="187"/>
                      <a:pt x="602" y="187"/>
                    </a:cubicBezTo>
                    <a:cubicBezTo>
                      <a:pt x="626" y="195"/>
                      <a:pt x="768" y="283"/>
                      <a:pt x="792" y="275"/>
                    </a:cubicBezTo>
                    <a:cubicBezTo>
                      <a:pt x="822" y="268"/>
                      <a:pt x="774" y="193"/>
                      <a:pt x="774" y="152"/>
                    </a:cubicBezTo>
                    <a:cubicBezTo>
                      <a:pt x="774" y="111"/>
                      <a:pt x="810" y="52"/>
                      <a:pt x="795" y="29"/>
                    </a:cubicBezTo>
                    <a:cubicBezTo>
                      <a:pt x="784" y="8"/>
                      <a:pt x="703" y="17"/>
                      <a:pt x="681" y="17"/>
                    </a:cubicBezTo>
                    <a:cubicBezTo>
                      <a:pt x="659" y="17"/>
                      <a:pt x="684" y="21"/>
                      <a:pt x="663" y="27"/>
                    </a:cubicBezTo>
                    <a:cubicBezTo>
                      <a:pt x="642" y="33"/>
                      <a:pt x="548" y="40"/>
                      <a:pt x="552" y="53"/>
                    </a:cubicBezTo>
                    <a:cubicBezTo>
                      <a:pt x="556" y="66"/>
                      <a:pt x="680" y="93"/>
                      <a:pt x="690" y="108"/>
                    </a:cubicBezTo>
                    <a:cubicBezTo>
                      <a:pt x="700" y="123"/>
                      <a:pt x="645" y="156"/>
                      <a:pt x="615" y="145"/>
                    </a:cubicBezTo>
                    <a:cubicBezTo>
                      <a:pt x="603" y="157"/>
                      <a:pt x="507" y="44"/>
                      <a:pt x="507" y="44"/>
                    </a:cubicBezTo>
                    <a:cubicBezTo>
                      <a:pt x="488" y="33"/>
                      <a:pt x="364" y="8"/>
                      <a:pt x="363" y="26"/>
                    </a:cubicBezTo>
                    <a:cubicBezTo>
                      <a:pt x="362" y="44"/>
                      <a:pt x="491" y="118"/>
                      <a:pt x="501" y="155"/>
                    </a:cubicBezTo>
                    <a:cubicBezTo>
                      <a:pt x="482" y="289"/>
                      <a:pt x="461" y="199"/>
                      <a:pt x="426" y="251"/>
                    </a:cubicBezTo>
                    <a:cubicBezTo>
                      <a:pt x="420" y="272"/>
                      <a:pt x="496" y="326"/>
                      <a:pt x="473" y="342"/>
                    </a:cubicBezTo>
                    <a:cubicBezTo>
                      <a:pt x="450" y="358"/>
                      <a:pt x="337" y="351"/>
                      <a:pt x="288" y="345"/>
                    </a:cubicBezTo>
                    <a:cubicBezTo>
                      <a:pt x="239" y="339"/>
                      <a:pt x="179" y="322"/>
                      <a:pt x="177" y="309"/>
                    </a:cubicBezTo>
                    <a:cubicBezTo>
                      <a:pt x="142" y="295"/>
                      <a:pt x="247" y="283"/>
                      <a:pt x="276" y="267"/>
                    </a:cubicBezTo>
                    <a:cubicBezTo>
                      <a:pt x="298" y="252"/>
                      <a:pt x="323" y="225"/>
                      <a:pt x="312" y="220"/>
                    </a:cubicBezTo>
                    <a:cubicBezTo>
                      <a:pt x="294" y="206"/>
                      <a:pt x="225" y="256"/>
                      <a:pt x="207" y="234"/>
                    </a:cubicBezTo>
                    <a:cubicBezTo>
                      <a:pt x="202" y="232"/>
                      <a:pt x="267" y="184"/>
                      <a:pt x="309" y="175"/>
                    </a:cubicBezTo>
                    <a:cubicBezTo>
                      <a:pt x="351" y="166"/>
                      <a:pt x="465" y="205"/>
                      <a:pt x="461" y="180"/>
                    </a:cubicBezTo>
                    <a:cubicBezTo>
                      <a:pt x="465" y="176"/>
                      <a:pt x="316" y="39"/>
                      <a:pt x="285" y="26"/>
                    </a:cubicBezTo>
                    <a:cubicBezTo>
                      <a:pt x="230" y="0"/>
                      <a:pt x="153" y="21"/>
                      <a:pt x="132" y="23"/>
                    </a:cubicBezTo>
                    <a:cubicBezTo>
                      <a:pt x="111" y="25"/>
                      <a:pt x="148" y="27"/>
                      <a:pt x="159" y="38"/>
                    </a:cubicBezTo>
                    <a:cubicBezTo>
                      <a:pt x="170" y="49"/>
                      <a:pt x="222" y="81"/>
                      <a:pt x="201" y="89"/>
                    </a:cubicBezTo>
                    <a:cubicBezTo>
                      <a:pt x="203" y="113"/>
                      <a:pt x="29" y="65"/>
                      <a:pt x="30" y="86"/>
                    </a:cubicBezTo>
                  </a:path>
                </a:pathLst>
              </a:custGeom>
              <a:blipFill dpi="0" rotWithShape="1">
                <a:blip r:embed="rId2" cstate="print"/>
                <a:srcRect/>
                <a:tile tx="0" ty="0" sx="100000" sy="100000" flip="none" algn="tl"/>
              </a:blipFill>
              <a:ln w="12700" cap="flat" cmpd="sng">
                <a:noFill/>
                <a:prstDash val="solid"/>
                <a:round/>
                <a:headEnd type="none" w="med" len="med"/>
                <a:tailEnd type="none" w="med" len="med"/>
              </a:ln>
            </p:spPr>
            <p:txBody>
              <a:bodyPr wrap="none" anchor="ctr"/>
              <a:lstStyle/>
              <a:p>
                <a:endParaRPr lang="ja-JP" altLang="en-US"/>
              </a:p>
            </p:txBody>
          </p:sp>
          <p:sp>
            <p:nvSpPr>
              <p:cNvPr id="110" name="Freeform 308" descr="青い画用紙"/>
              <p:cNvSpPr>
                <a:spLocks/>
              </p:cNvSpPr>
              <p:nvPr/>
            </p:nvSpPr>
            <p:spPr bwMode="auto">
              <a:xfrm rot="10800000">
                <a:off x="1202" y="3154"/>
                <a:ext cx="547" cy="337"/>
              </a:xfrm>
              <a:custGeom>
                <a:avLst/>
                <a:gdLst>
                  <a:gd name="T0" fmla="*/ 11 w 822"/>
                  <a:gd name="T1" fmla="*/ 0 h 1047"/>
                  <a:gd name="T2" fmla="*/ 13 w 822"/>
                  <a:gd name="T3" fmla="*/ 1 h 1047"/>
                  <a:gd name="T4" fmla="*/ 16 w 822"/>
                  <a:gd name="T5" fmla="*/ 0 h 1047"/>
                  <a:gd name="T6" fmla="*/ 31 w 822"/>
                  <a:gd name="T7" fmla="*/ 0 h 1047"/>
                  <a:gd name="T8" fmla="*/ 29 w 822"/>
                  <a:gd name="T9" fmla="*/ 1 h 1047"/>
                  <a:gd name="T10" fmla="*/ 31 w 822"/>
                  <a:gd name="T11" fmla="*/ 1 h 1047"/>
                  <a:gd name="T12" fmla="*/ 39 w 822"/>
                  <a:gd name="T13" fmla="*/ 1 h 1047"/>
                  <a:gd name="T14" fmla="*/ 42 w 822"/>
                  <a:gd name="T15" fmla="*/ 1 h 1047"/>
                  <a:gd name="T16" fmla="*/ 30 w 822"/>
                  <a:gd name="T17" fmla="*/ 1 h 1047"/>
                  <a:gd name="T18" fmla="*/ 22 w 822"/>
                  <a:gd name="T19" fmla="*/ 1 h 1047"/>
                  <a:gd name="T20" fmla="*/ 17 w 822"/>
                  <a:gd name="T21" fmla="*/ 1 h 1047"/>
                  <a:gd name="T22" fmla="*/ 45 w 822"/>
                  <a:gd name="T23" fmla="*/ 1 h 1047"/>
                  <a:gd name="T24" fmla="*/ 35 w 822"/>
                  <a:gd name="T25" fmla="*/ 1 h 1047"/>
                  <a:gd name="T26" fmla="*/ 45 w 822"/>
                  <a:gd name="T27" fmla="*/ 1 h 1047"/>
                  <a:gd name="T28" fmla="*/ 50 w 822"/>
                  <a:gd name="T29" fmla="*/ 1 h 1047"/>
                  <a:gd name="T30" fmla="*/ 50 w 822"/>
                  <a:gd name="T31" fmla="*/ 1 h 1047"/>
                  <a:gd name="T32" fmla="*/ 29 w 822"/>
                  <a:gd name="T33" fmla="*/ 1 h 1047"/>
                  <a:gd name="T34" fmla="*/ 41 w 822"/>
                  <a:gd name="T35" fmla="*/ 0 h 1047"/>
                  <a:gd name="T36" fmla="*/ 54 w 822"/>
                  <a:gd name="T37" fmla="*/ 1 h 1047"/>
                  <a:gd name="T38" fmla="*/ 57 w 822"/>
                  <a:gd name="T39" fmla="*/ 1 h 1047"/>
                  <a:gd name="T40" fmla="*/ 51 w 822"/>
                  <a:gd name="T41" fmla="*/ 1 h 1047"/>
                  <a:gd name="T42" fmla="*/ 61 w 822"/>
                  <a:gd name="T43" fmla="*/ 1 h 1047"/>
                  <a:gd name="T44" fmla="*/ 59 w 822"/>
                  <a:gd name="T45" fmla="*/ 1 h 1047"/>
                  <a:gd name="T46" fmla="*/ 48 w 822"/>
                  <a:gd name="T47" fmla="*/ 1 h 1047"/>
                  <a:gd name="T48" fmla="*/ 55 w 822"/>
                  <a:gd name="T49" fmla="*/ 1 h 1047"/>
                  <a:gd name="T50" fmla="*/ 67 w 822"/>
                  <a:gd name="T51" fmla="*/ 1 h 1047"/>
                  <a:gd name="T52" fmla="*/ 64 w 822"/>
                  <a:gd name="T53" fmla="*/ 1 h 1047"/>
                  <a:gd name="T54" fmla="*/ 69 w 822"/>
                  <a:gd name="T55" fmla="*/ 1 h 1047"/>
                  <a:gd name="T56" fmla="*/ 67 w 822"/>
                  <a:gd name="T57" fmla="*/ 1 h 1047"/>
                  <a:gd name="T58" fmla="*/ 69 w 822"/>
                  <a:gd name="T59" fmla="*/ 1 h 1047"/>
                  <a:gd name="T60" fmla="*/ 62 w 822"/>
                  <a:gd name="T61" fmla="*/ 1 h 1047"/>
                  <a:gd name="T62" fmla="*/ 69 w 822"/>
                  <a:gd name="T63" fmla="*/ 1 h 1047"/>
                  <a:gd name="T64" fmla="*/ 69 w 822"/>
                  <a:gd name="T65" fmla="*/ 1 h 1047"/>
                  <a:gd name="T66" fmla="*/ 69 w 822"/>
                  <a:gd name="T67" fmla="*/ 0 h 1047"/>
                  <a:gd name="T68" fmla="*/ 53 w 822"/>
                  <a:gd name="T69" fmla="*/ 0 h 1047"/>
                  <a:gd name="T70" fmla="*/ 47 w 822"/>
                  <a:gd name="T71" fmla="*/ 0 h 1047"/>
                  <a:gd name="T72" fmla="*/ 53 w 822"/>
                  <a:gd name="T73" fmla="*/ 0 h 1047"/>
                  <a:gd name="T74" fmla="*/ 67 w 822"/>
                  <a:gd name="T75" fmla="*/ 0 h 1047"/>
                  <a:gd name="T76" fmla="*/ 59 w 822"/>
                  <a:gd name="T77" fmla="*/ 0 h 1047"/>
                  <a:gd name="T78" fmla="*/ 48 w 822"/>
                  <a:gd name="T79" fmla="*/ 0 h 1047"/>
                  <a:gd name="T80" fmla="*/ 53 w 822"/>
                  <a:gd name="T81" fmla="*/ 0 h 1047"/>
                  <a:gd name="T82" fmla="*/ 31 w 822"/>
                  <a:gd name="T83" fmla="*/ 0 h 1047"/>
                  <a:gd name="T84" fmla="*/ 37 w 822"/>
                  <a:gd name="T85" fmla="*/ 0 h 1047"/>
                  <a:gd name="T86" fmla="*/ 25 w 822"/>
                  <a:gd name="T87" fmla="*/ 0 h 1047"/>
                  <a:gd name="T88" fmla="*/ 24 w 822"/>
                  <a:gd name="T89" fmla="*/ 0 h 1047"/>
                  <a:gd name="T90" fmla="*/ 18 w 822"/>
                  <a:gd name="T91" fmla="*/ 0 h 1047"/>
                  <a:gd name="T92" fmla="*/ 41 w 822"/>
                  <a:gd name="T93" fmla="*/ 0 h 1047"/>
                  <a:gd name="T94" fmla="*/ 11 w 822"/>
                  <a:gd name="T95" fmla="*/ 0 h 1047"/>
                  <a:gd name="T96" fmla="*/ 17 w 822"/>
                  <a:gd name="T97" fmla="*/ 0 h 10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1047"/>
                  <a:gd name="T149" fmla="*/ 822 w 822"/>
                  <a:gd name="T150" fmla="*/ 1047 h 10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1047">
                    <a:moveTo>
                      <a:pt x="168" y="146"/>
                    </a:moveTo>
                    <a:cubicBezTo>
                      <a:pt x="155" y="152"/>
                      <a:pt x="159" y="218"/>
                      <a:pt x="132" y="251"/>
                    </a:cubicBezTo>
                    <a:cubicBezTo>
                      <a:pt x="105" y="284"/>
                      <a:pt x="0" y="308"/>
                      <a:pt x="3" y="347"/>
                    </a:cubicBezTo>
                    <a:cubicBezTo>
                      <a:pt x="6" y="386"/>
                      <a:pt x="139" y="481"/>
                      <a:pt x="152" y="485"/>
                    </a:cubicBezTo>
                    <a:cubicBezTo>
                      <a:pt x="161" y="494"/>
                      <a:pt x="75" y="394"/>
                      <a:pt x="80" y="374"/>
                    </a:cubicBezTo>
                    <a:cubicBezTo>
                      <a:pt x="85" y="354"/>
                      <a:pt x="134" y="385"/>
                      <a:pt x="182" y="363"/>
                    </a:cubicBezTo>
                    <a:cubicBezTo>
                      <a:pt x="231" y="381"/>
                      <a:pt x="318" y="238"/>
                      <a:pt x="369" y="242"/>
                    </a:cubicBezTo>
                    <a:cubicBezTo>
                      <a:pt x="399" y="236"/>
                      <a:pt x="359" y="339"/>
                      <a:pt x="357" y="357"/>
                    </a:cubicBezTo>
                    <a:cubicBezTo>
                      <a:pt x="355" y="375"/>
                      <a:pt x="361" y="341"/>
                      <a:pt x="356" y="349"/>
                    </a:cubicBezTo>
                    <a:cubicBezTo>
                      <a:pt x="349" y="362"/>
                      <a:pt x="337" y="384"/>
                      <a:pt x="326" y="403"/>
                    </a:cubicBezTo>
                    <a:cubicBezTo>
                      <a:pt x="313" y="422"/>
                      <a:pt x="300" y="443"/>
                      <a:pt x="290" y="463"/>
                    </a:cubicBezTo>
                    <a:cubicBezTo>
                      <a:pt x="294" y="485"/>
                      <a:pt x="335" y="524"/>
                      <a:pt x="350" y="535"/>
                    </a:cubicBezTo>
                    <a:cubicBezTo>
                      <a:pt x="356" y="527"/>
                      <a:pt x="370" y="531"/>
                      <a:pt x="380" y="529"/>
                    </a:cubicBezTo>
                    <a:cubicBezTo>
                      <a:pt x="423" y="500"/>
                      <a:pt x="377" y="494"/>
                      <a:pt x="440" y="505"/>
                    </a:cubicBezTo>
                    <a:cubicBezTo>
                      <a:pt x="473" y="522"/>
                      <a:pt x="501" y="545"/>
                      <a:pt x="441" y="566"/>
                    </a:cubicBezTo>
                    <a:cubicBezTo>
                      <a:pt x="445" y="578"/>
                      <a:pt x="482" y="577"/>
                      <a:pt x="482" y="577"/>
                    </a:cubicBezTo>
                    <a:cubicBezTo>
                      <a:pt x="467" y="650"/>
                      <a:pt x="457" y="625"/>
                      <a:pt x="362" y="631"/>
                    </a:cubicBezTo>
                    <a:cubicBezTo>
                      <a:pt x="351" y="647"/>
                      <a:pt x="338" y="685"/>
                      <a:pt x="338" y="685"/>
                    </a:cubicBezTo>
                    <a:cubicBezTo>
                      <a:pt x="318" y="658"/>
                      <a:pt x="256" y="511"/>
                      <a:pt x="242" y="469"/>
                    </a:cubicBezTo>
                    <a:cubicBezTo>
                      <a:pt x="243" y="456"/>
                      <a:pt x="254" y="433"/>
                      <a:pt x="254" y="433"/>
                    </a:cubicBezTo>
                    <a:cubicBezTo>
                      <a:pt x="250" y="419"/>
                      <a:pt x="255" y="398"/>
                      <a:pt x="242" y="391"/>
                    </a:cubicBezTo>
                    <a:cubicBezTo>
                      <a:pt x="232" y="386"/>
                      <a:pt x="199" y="385"/>
                      <a:pt x="194" y="403"/>
                    </a:cubicBezTo>
                    <a:cubicBezTo>
                      <a:pt x="192" y="420"/>
                      <a:pt x="206" y="459"/>
                      <a:pt x="212" y="499"/>
                    </a:cubicBezTo>
                    <a:cubicBezTo>
                      <a:pt x="259" y="552"/>
                      <a:pt x="467" y="680"/>
                      <a:pt x="509" y="767"/>
                    </a:cubicBezTo>
                    <a:cubicBezTo>
                      <a:pt x="552" y="833"/>
                      <a:pt x="464" y="787"/>
                      <a:pt x="453" y="827"/>
                    </a:cubicBezTo>
                    <a:cubicBezTo>
                      <a:pt x="434" y="868"/>
                      <a:pt x="385" y="983"/>
                      <a:pt x="396" y="1016"/>
                    </a:cubicBezTo>
                    <a:cubicBezTo>
                      <a:pt x="399" y="1047"/>
                      <a:pt x="498" y="1031"/>
                      <a:pt x="519" y="1025"/>
                    </a:cubicBezTo>
                    <a:cubicBezTo>
                      <a:pt x="540" y="1019"/>
                      <a:pt x="520" y="1005"/>
                      <a:pt x="525" y="978"/>
                    </a:cubicBezTo>
                    <a:cubicBezTo>
                      <a:pt x="530" y="951"/>
                      <a:pt x="542" y="904"/>
                      <a:pt x="551" y="860"/>
                    </a:cubicBezTo>
                    <a:cubicBezTo>
                      <a:pt x="560" y="816"/>
                      <a:pt x="583" y="741"/>
                      <a:pt x="578" y="713"/>
                    </a:cubicBezTo>
                    <a:cubicBezTo>
                      <a:pt x="573" y="685"/>
                      <a:pt x="524" y="710"/>
                      <a:pt x="524" y="692"/>
                    </a:cubicBezTo>
                    <a:cubicBezTo>
                      <a:pt x="524" y="674"/>
                      <a:pt x="583" y="645"/>
                      <a:pt x="579" y="605"/>
                    </a:cubicBezTo>
                    <a:cubicBezTo>
                      <a:pt x="578" y="583"/>
                      <a:pt x="518" y="474"/>
                      <a:pt x="500" y="451"/>
                    </a:cubicBezTo>
                    <a:cubicBezTo>
                      <a:pt x="485" y="436"/>
                      <a:pt x="349" y="498"/>
                      <a:pt x="330" y="495"/>
                    </a:cubicBezTo>
                    <a:cubicBezTo>
                      <a:pt x="330" y="494"/>
                      <a:pt x="409" y="366"/>
                      <a:pt x="416" y="361"/>
                    </a:cubicBezTo>
                    <a:cubicBezTo>
                      <a:pt x="432" y="350"/>
                      <a:pt x="454" y="404"/>
                      <a:pt x="470" y="393"/>
                    </a:cubicBezTo>
                    <a:cubicBezTo>
                      <a:pt x="492" y="395"/>
                      <a:pt x="514" y="340"/>
                      <a:pt x="536" y="343"/>
                    </a:cubicBezTo>
                    <a:cubicBezTo>
                      <a:pt x="558" y="334"/>
                      <a:pt x="598" y="416"/>
                      <a:pt x="621" y="416"/>
                    </a:cubicBezTo>
                    <a:cubicBezTo>
                      <a:pt x="631" y="397"/>
                      <a:pt x="703" y="345"/>
                      <a:pt x="717" y="350"/>
                    </a:cubicBezTo>
                    <a:cubicBezTo>
                      <a:pt x="732" y="353"/>
                      <a:pt x="664" y="389"/>
                      <a:pt x="660" y="416"/>
                    </a:cubicBezTo>
                    <a:cubicBezTo>
                      <a:pt x="656" y="443"/>
                      <a:pt x="706" y="498"/>
                      <a:pt x="693" y="515"/>
                    </a:cubicBezTo>
                    <a:cubicBezTo>
                      <a:pt x="691" y="548"/>
                      <a:pt x="596" y="485"/>
                      <a:pt x="585" y="515"/>
                    </a:cubicBezTo>
                    <a:cubicBezTo>
                      <a:pt x="579" y="535"/>
                      <a:pt x="585" y="689"/>
                      <a:pt x="603" y="722"/>
                    </a:cubicBezTo>
                    <a:cubicBezTo>
                      <a:pt x="621" y="755"/>
                      <a:pt x="699" y="696"/>
                      <a:pt x="696" y="712"/>
                    </a:cubicBezTo>
                    <a:cubicBezTo>
                      <a:pt x="693" y="728"/>
                      <a:pt x="587" y="793"/>
                      <a:pt x="585" y="821"/>
                    </a:cubicBezTo>
                    <a:cubicBezTo>
                      <a:pt x="579" y="864"/>
                      <a:pt x="681" y="869"/>
                      <a:pt x="681" y="880"/>
                    </a:cubicBezTo>
                    <a:cubicBezTo>
                      <a:pt x="681" y="891"/>
                      <a:pt x="609" y="877"/>
                      <a:pt x="588" y="886"/>
                    </a:cubicBezTo>
                    <a:cubicBezTo>
                      <a:pt x="567" y="895"/>
                      <a:pt x="556" y="915"/>
                      <a:pt x="552" y="934"/>
                    </a:cubicBezTo>
                    <a:cubicBezTo>
                      <a:pt x="547" y="943"/>
                      <a:pt x="533" y="994"/>
                      <a:pt x="564" y="1000"/>
                    </a:cubicBezTo>
                    <a:cubicBezTo>
                      <a:pt x="577" y="1001"/>
                      <a:pt x="619" y="936"/>
                      <a:pt x="630" y="940"/>
                    </a:cubicBezTo>
                    <a:cubicBezTo>
                      <a:pt x="641" y="944"/>
                      <a:pt x="607" y="1010"/>
                      <a:pt x="630" y="1025"/>
                    </a:cubicBezTo>
                    <a:cubicBezTo>
                      <a:pt x="653" y="1040"/>
                      <a:pt x="737" y="1030"/>
                      <a:pt x="765" y="1028"/>
                    </a:cubicBezTo>
                    <a:cubicBezTo>
                      <a:pt x="793" y="1026"/>
                      <a:pt x="805" y="1034"/>
                      <a:pt x="801" y="1013"/>
                    </a:cubicBezTo>
                    <a:cubicBezTo>
                      <a:pt x="797" y="992"/>
                      <a:pt x="764" y="943"/>
                      <a:pt x="741" y="902"/>
                    </a:cubicBezTo>
                    <a:cubicBezTo>
                      <a:pt x="718" y="861"/>
                      <a:pt x="654" y="767"/>
                      <a:pt x="663" y="766"/>
                    </a:cubicBezTo>
                    <a:cubicBezTo>
                      <a:pt x="655" y="724"/>
                      <a:pt x="780" y="894"/>
                      <a:pt x="798" y="893"/>
                    </a:cubicBezTo>
                    <a:cubicBezTo>
                      <a:pt x="820" y="903"/>
                      <a:pt x="802" y="846"/>
                      <a:pt x="798" y="824"/>
                    </a:cubicBezTo>
                    <a:cubicBezTo>
                      <a:pt x="794" y="802"/>
                      <a:pt x="770" y="782"/>
                      <a:pt x="771" y="758"/>
                    </a:cubicBezTo>
                    <a:cubicBezTo>
                      <a:pt x="772" y="734"/>
                      <a:pt x="797" y="705"/>
                      <a:pt x="801" y="680"/>
                    </a:cubicBezTo>
                    <a:cubicBezTo>
                      <a:pt x="805" y="655"/>
                      <a:pt x="811" y="614"/>
                      <a:pt x="798" y="605"/>
                    </a:cubicBezTo>
                    <a:cubicBezTo>
                      <a:pt x="785" y="596"/>
                      <a:pt x="737" y="632"/>
                      <a:pt x="724" y="627"/>
                    </a:cubicBezTo>
                    <a:cubicBezTo>
                      <a:pt x="727" y="611"/>
                      <a:pt x="704" y="585"/>
                      <a:pt x="717" y="575"/>
                    </a:cubicBezTo>
                    <a:cubicBezTo>
                      <a:pt x="733" y="564"/>
                      <a:pt x="732" y="569"/>
                      <a:pt x="748" y="558"/>
                    </a:cubicBezTo>
                    <a:cubicBezTo>
                      <a:pt x="754" y="553"/>
                      <a:pt x="792" y="542"/>
                      <a:pt x="792" y="524"/>
                    </a:cubicBezTo>
                    <a:cubicBezTo>
                      <a:pt x="792" y="506"/>
                      <a:pt x="747" y="464"/>
                      <a:pt x="747" y="452"/>
                    </a:cubicBezTo>
                    <a:cubicBezTo>
                      <a:pt x="739" y="440"/>
                      <a:pt x="789" y="469"/>
                      <a:pt x="795" y="449"/>
                    </a:cubicBezTo>
                    <a:cubicBezTo>
                      <a:pt x="804" y="438"/>
                      <a:pt x="801" y="406"/>
                      <a:pt x="801" y="386"/>
                    </a:cubicBezTo>
                    <a:cubicBezTo>
                      <a:pt x="801" y="366"/>
                      <a:pt x="809" y="347"/>
                      <a:pt x="795" y="329"/>
                    </a:cubicBezTo>
                    <a:cubicBezTo>
                      <a:pt x="790" y="288"/>
                      <a:pt x="741" y="302"/>
                      <a:pt x="716" y="277"/>
                    </a:cubicBezTo>
                    <a:cubicBezTo>
                      <a:pt x="702" y="269"/>
                      <a:pt x="625" y="241"/>
                      <a:pt x="612" y="251"/>
                    </a:cubicBezTo>
                    <a:cubicBezTo>
                      <a:pt x="599" y="261"/>
                      <a:pt x="648" y="333"/>
                      <a:pt x="636" y="335"/>
                    </a:cubicBezTo>
                    <a:cubicBezTo>
                      <a:pt x="605" y="331"/>
                      <a:pt x="553" y="298"/>
                      <a:pt x="542" y="265"/>
                    </a:cubicBezTo>
                    <a:cubicBezTo>
                      <a:pt x="544" y="247"/>
                      <a:pt x="542" y="228"/>
                      <a:pt x="548" y="211"/>
                    </a:cubicBezTo>
                    <a:cubicBezTo>
                      <a:pt x="555" y="192"/>
                      <a:pt x="602" y="187"/>
                      <a:pt x="602" y="187"/>
                    </a:cubicBezTo>
                    <a:cubicBezTo>
                      <a:pt x="626" y="195"/>
                      <a:pt x="768" y="283"/>
                      <a:pt x="792" y="275"/>
                    </a:cubicBezTo>
                    <a:cubicBezTo>
                      <a:pt x="822" y="268"/>
                      <a:pt x="774" y="193"/>
                      <a:pt x="774" y="152"/>
                    </a:cubicBezTo>
                    <a:cubicBezTo>
                      <a:pt x="774" y="111"/>
                      <a:pt x="810" y="52"/>
                      <a:pt x="795" y="29"/>
                    </a:cubicBezTo>
                    <a:cubicBezTo>
                      <a:pt x="784" y="8"/>
                      <a:pt x="703" y="17"/>
                      <a:pt x="681" y="17"/>
                    </a:cubicBezTo>
                    <a:cubicBezTo>
                      <a:pt x="659" y="17"/>
                      <a:pt x="684" y="21"/>
                      <a:pt x="663" y="27"/>
                    </a:cubicBezTo>
                    <a:cubicBezTo>
                      <a:pt x="642" y="33"/>
                      <a:pt x="548" y="40"/>
                      <a:pt x="552" y="53"/>
                    </a:cubicBezTo>
                    <a:cubicBezTo>
                      <a:pt x="556" y="66"/>
                      <a:pt x="680" y="93"/>
                      <a:pt x="690" y="108"/>
                    </a:cubicBezTo>
                    <a:cubicBezTo>
                      <a:pt x="700" y="123"/>
                      <a:pt x="645" y="156"/>
                      <a:pt x="615" y="145"/>
                    </a:cubicBezTo>
                    <a:cubicBezTo>
                      <a:pt x="603" y="157"/>
                      <a:pt x="507" y="44"/>
                      <a:pt x="507" y="44"/>
                    </a:cubicBezTo>
                    <a:cubicBezTo>
                      <a:pt x="488" y="33"/>
                      <a:pt x="364" y="8"/>
                      <a:pt x="363" y="26"/>
                    </a:cubicBezTo>
                    <a:cubicBezTo>
                      <a:pt x="362" y="44"/>
                      <a:pt x="491" y="118"/>
                      <a:pt x="501" y="155"/>
                    </a:cubicBezTo>
                    <a:cubicBezTo>
                      <a:pt x="482" y="289"/>
                      <a:pt x="461" y="199"/>
                      <a:pt x="426" y="251"/>
                    </a:cubicBezTo>
                    <a:cubicBezTo>
                      <a:pt x="420" y="272"/>
                      <a:pt x="496" y="326"/>
                      <a:pt x="473" y="342"/>
                    </a:cubicBezTo>
                    <a:cubicBezTo>
                      <a:pt x="450" y="358"/>
                      <a:pt x="337" y="351"/>
                      <a:pt x="288" y="345"/>
                    </a:cubicBezTo>
                    <a:cubicBezTo>
                      <a:pt x="239" y="339"/>
                      <a:pt x="179" y="322"/>
                      <a:pt x="177" y="309"/>
                    </a:cubicBezTo>
                    <a:cubicBezTo>
                      <a:pt x="142" y="295"/>
                      <a:pt x="247" y="283"/>
                      <a:pt x="276" y="267"/>
                    </a:cubicBezTo>
                    <a:cubicBezTo>
                      <a:pt x="298" y="252"/>
                      <a:pt x="323" y="225"/>
                      <a:pt x="312" y="220"/>
                    </a:cubicBezTo>
                    <a:cubicBezTo>
                      <a:pt x="294" y="206"/>
                      <a:pt x="225" y="256"/>
                      <a:pt x="207" y="234"/>
                    </a:cubicBezTo>
                    <a:cubicBezTo>
                      <a:pt x="202" y="232"/>
                      <a:pt x="267" y="184"/>
                      <a:pt x="309" y="175"/>
                    </a:cubicBezTo>
                    <a:cubicBezTo>
                      <a:pt x="351" y="166"/>
                      <a:pt x="465" y="205"/>
                      <a:pt x="461" y="180"/>
                    </a:cubicBezTo>
                    <a:cubicBezTo>
                      <a:pt x="465" y="176"/>
                      <a:pt x="316" y="39"/>
                      <a:pt x="285" y="26"/>
                    </a:cubicBezTo>
                    <a:cubicBezTo>
                      <a:pt x="230" y="0"/>
                      <a:pt x="153" y="21"/>
                      <a:pt x="132" y="23"/>
                    </a:cubicBezTo>
                    <a:cubicBezTo>
                      <a:pt x="111" y="25"/>
                      <a:pt x="148" y="27"/>
                      <a:pt x="159" y="38"/>
                    </a:cubicBezTo>
                    <a:cubicBezTo>
                      <a:pt x="170" y="49"/>
                      <a:pt x="222" y="81"/>
                      <a:pt x="201" y="89"/>
                    </a:cubicBezTo>
                    <a:cubicBezTo>
                      <a:pt x="203" y="113"/>
                      <a:pt x="29" y="65"/>
                      <a:pt x="30" y="86"/>
                    </a:cubicBezTo>
                  </a:path>
                </a:pathLst>
              </a:custGeom>
              <a:blipFill dpi="0" rotWithShape="1">
                <a:blip r:embed="rId2" cstate="print"/>
                <a:srcRect/>
                <a:tile tx="0" ty="0" sx="100000" sy="100000" flip="none" algn="tl"/>
              </a:blipFill>
              <a:ln w="12700" cap="flat" cmpd="sng">
                <a:noFill/>
                <a:prstDash val="solid"/>
                <a:round/>
                <a:headEnd type="none" w="med" len="med"/>
                <a:tailEnd type="none" w="med" len="med"/>
              </a:ln>
            </p:spPr>
            <p:txBody>
              <a:bodyPr wrap="none" anchor="ctr"/>
              <a:lstStyle/>
              <a:p>
                <a:endParaRPr lang="ja-JP" altLang="en-US"/>
              </a:p>
            </p:txBody>
          </p:sp>
          <p:sp>
            <p:nvSpPr>
              <p:cNvPr id="111" name="AutoShape 309"/>
              <p:cNvSpPr>
                <a:spLocks noChangeArrowheads="1"/>
              </p:cNvSpPr>
              <p:nvPr/>
            </p:nvSpPr>
            <p:spPr bwMode="auto">
              <a:xfrm>
                <a:off x="1200" y="3025"/>
                <a:ext cx="854" cy="485"/>
              </a:xfrm>
              <a:prstGeom prst="roundRect">
                <a:avLst>
                  <a:gd name="adj" fmla="val 26667"/>
                </a:avLst>
              </a:prstGeom>
              <a:noFill/>
              <a:ln w="12700">
                <a:solidFill>
                  <a:schemeClr val="tx1"/>
                </a:solidFill>
                <a:round/>
                <a:headEnd/>
                <a:tailEnd/>
              </a:ln>
            </p:spPr>
            <p:txBody>
              <a:bodyPr wrap="none" anchor="ctr"/>
              <a:lstStyle/>
              <a:p>
                <a:endParaRPr lang="ja-JP" altLang="en-US"/>
              </a:p>
            </p:txBody>
          </p:sp>
          <p:sp>
            <p:nvSpPr>
              <p:cNvPr id="112" name="AutoShape 310"/>
              <p:cNvSpPr>
                <a:spLocks noChangeArrowheads="1"/>
              </p:cNvSpPr>
              <p:nvPr/>
            </p:nvSpPr>
            <p:spPr bwMode="auto">
              <a:xfrm>
                <a:off x="1200" y="2448"/>
                <a:ext cx="854" cy="787"/>
              </a:xfrm>
              <a:prstGeom prst="roundRect">
                <a:avLst>
                  <a:gd name="adj" fmla="val 0"/>
                </a:avLst>
              </a:prstGeom>
              <a:solidFill>
                <a:srgbClr val="00FF00"/>
              </a:solidFill>
              <a:ln w="12700">
                <a:solidFill>
                  <a:schemeClr val="tx1"/>
                </a:solidFill>
                <a:round/>
                <a:headEnd/>
                <a:tailEnd/>
              </a:ln>
            </p:spPr>
            <p:txBody>
              <a:bodyPr wrap="none" anchor="ctr"/>
              <a:lstStyle/>
              <a:p>
                <a:endParaRPr lang="ja-JP" altLang="en-US"/>
              </a:p>
            </p:txBody>
          </p:sp>
          <p:sp>
            <p:nvSpPr>
              <p:cNvPr id="113" name="Rectangle 311"/>
              <p:cNvSpPr>
                <a:spLocks noChangeArrowheads="1"/>
              </p:cNvSpPr>
              <p:nvPr/>
            </p:nvSpPr>
            <p:spPr bwMode="auto">
              <a:xfrm>
                <a:off x="1220" y="3071"/>
                <a:ext cx="824" cy="252"/>
              </a:xfrm>
              <a:prstGeom prst="rect">
                <a:avLst/>
              </a:prstGeom>
              <a:solidFill>
                <a:srgbClr val="00FF00"/>
              </a:solidFill>
              <a:ln w="22225">
                <a:solidFill>
                  <a:srgbClr val="00FF00"/>
                </a:solidFill>
                <a:miter lim="800000"/>
                <a:headEnd/>
                <a:tailEnd/>
              </a:ln>
            </p:spPr>
            <p:txBody>
              <a:bodyPr wrap="none" anchor="ctr"/>
              <a:lstStyle/>
              <a:p>
                <a:endParaRPr lang="ja-JP" altLang="en-US"/>
              </a:p>
            </p:txBody>
          </p:sp>
          <p:sp>
            <p:nvSpPr>
              <p:cNvPr id="114" name="Rectangle 312"/>
              <p:cNvSpPr>
                <a:spLocks noChangeArrowheads="1"/>
              </p:cNvSpPr>
              <p:nvPr/>
            </p:nvSpPr>
            <p:spPr bwMode="auto">
              <a:xfrm>
                <a:off x="1325" y="2606"/>
                <a:ext cx="147" cy="464"/>
              </a:xfrm>
              <a:prstGeom prst="rect">
                <a:avLst/>
              </a:prstGeom>
              <a:solidFill>
                <a:srgbClr val="C0C0C0"/>
              </a:solidFill>
              <a:ln w="12700">
                <a:solidFill>
                  <a:schemeClr val="tx1"/>
                </a:solidFill>
                <a:miter lim="800000"/>
                <a:headEnd/>
                <a:tailEnd/>
              </a:ln>
            </p:spPr>
            <p:txBody>
              <a:bodyPr wrap="none" anchor="ctr"/>
              <a:lstStyle/>
              <a:p>
                <a:endParaRPr lang="ja-JP" altLang="en-US"/>
              </a:p>
            </p:txBody>
          </p:sp>
          <p:sp>
            <p:nvSpPr>
              <p:cNvPr id="115" name="Rectangle 313"/>
              <p:cNvSpPr>
                <a:spLocks noChangeArrowheads="1"/>
              </p:cNvSpPr>
              <p:nvPr/>
            </p:nvSpPr>
            <p:spPr bwMode="auto">
              <a:xfrm>
                <a:off x="1780" y="2606"/>
                <a:ext cx="147" cy="464"/>
              </a:xfrm>
              <a:prstGeom prst="rect">
                <a:avLst/>
              </a:prstGeom>
              <a:solidFill>
                <a:srgbClr val="C0C0C0"/>
              </a:solidFill>
              <a:ln w="12700">
                <a:solidFill>
                  <a:schemeClr val="tx1"/>
                </a:solidFill>
                <a:miter lim="800000"/>
                <a:headEnd/>
                <a:tailEnd/>
              </a:ln>
            </p:spPr>
            <p:txBody>
              <a:bodyPr wrap="none" anchor="ctr"/>
              <a:lstStyle/>
              <a:p>
                <a:endParaRPr lang="ja-JP" altLang="en-US"/>
              </a:p>
            </p:txBody>
          </p:sp>
          <p:sp>
            <p:nvSpPr>
              <p:cNvPr id="116" name="Freeform 314" descr="青い画用紙"/>
              <p:cNvSpPr>
                <a:spLocks/>
              </p:cNvSpPr>
              <p:nvPr/>
            </p:nvSpPr>
            <p:spPr bwMode="auto">
              <a:xfrm>
                <a:off x="1202" y="2438"/>
                <a:ext cx="842" cy="295"/>
              </a:xfrm>
              <a:custGeom>
                <a:avLst/>
                <a:gdLst>
                  <a:gd name="T0" fmla="*/ 152 w 822"/>
                  <a:gd name="T1" fmla="*/ 0 h 1047"/>
                  <a:gd name="T2" fmla="*/ 176 w 822"/>
                  <a:gd name="T3" fmla="*/ 0 h 1047"/>
                  <a:gd name="T4" fmla="*/ 211 w 822"/>
                  <a:gd name="T5" fmla="*/ 0 h 1047"/>
                  <a:gd name="T6" fmla="*/ 413 w 822"/>
                  <a:gd name="T7" fmla="*/ 0 h 1047"/>
                  <a:gd name="T8" fmla="*/ 377 w 822"/>
                  <a:gd name="T9" fmla="*/ 0 h 1047"/>
                  <a:gd name="T10" fmla="*/ 405 w 822"/>
                  <a:gd name="T11" fmla="*/ 0 h 1047"/>
                  <a:gd name="T12" fmla="*/ 509 w 822"/>
                  <a:gd name="T13" fmla="*/ 0 h 1047"/>
                  <a:gd name="T14" fmla="*/ 557 w 822"/>
                  <a:gd name="T15" fmla="*/ 0 h 1047"/>
                  <a:gd name="T16" fmla="*/ 390 w 822"/>
                  <a:gd name="T17" fmla="*/ 0 h 1047"/>
                  <a:gd name="T18" fmla="*/ 293 w 822"/>
                  <a:gd name="T19" fmla="*/ 0 h 1047"/>
                  <a:gd name="T20" fmla="*/ 224 w 822"/>
                  <a:gd name="T21" fmla="*/ 0 h 1047"/>
                  <a:gd name="T22" fmla="*/ 588 w 822"/>
                  <a:gd name="T23" fmla="*/ 0 h 1047"/>
                  <a:gd name="T24" fmla="*/ 458 w 822"/>
                  <a:gd name="T25" fmla="*/ 1 h 1047"/>
                  <a:gd name="T26" fmla="*/ 606 w 822"/>
                  <a:gd name="T27" fmla="*/ 1 h 1047"/>
                  <a:gd name="T28" fmla="*/ 667 w 822"/>
                  <a:gd name="T29" fmla="*/ 0 h 1047"/>
                  <a:gd name="T30" fmla="*/ 668 w 822"/>
                  <a:gd name="T31" fmla="*/ 0 h 1047"/>
                  <a:gd name="T32" fmla="*/ 381 w 822"/>
                  <a:gd name="T33" fmla="*/ 0 h 1047"/>
                  <a:gd name="T34" fmla="*/ 543 w 822"/>
                  <a:gd name="T35" fmla="*/ 0 h 1047"/>
                  <a:gd name="T36" fmla="*/ 717 w 822"/>
                  <a:gd name="T37" fmla="*/ 0 h 1047"/>
                  <a:gd name="T38" fmla="*/ 762 w 822"/>
                  <a:gd name="T39" fmla="*/ 0 h 1047"/>
                  <a:gd name="T40" fmla="*/ 676 w 822"/>
                  <a:gd name="T41" fmla="*/ 0 h 1047"/>
                  <a:gd name="T42" fmla="*/ 804 w 822"/>
                  <a:gd name="T43" fmla="*/ 0 h 1047"/>
                  <a:gd name="T44" fmla="*/ 787 w 822"/>
                  <a:gd name="T45" fmla="*/ 1 h 1047"/>
                  <a:gd name="T46" fmla="*/ 637 w 822"/>
                  <a:gd name="T47" fmla="*/ 1 h 1047"/>
                  <a:gd name="T48" fmla="*/ 727 w 822"/>
                  <a:gd name="T49" fmla="*/ 1 h 1047"/>
                  <a:gd name="T50" fmla="*/ 885 w 822"/>
                  <a:gd name="T51" fmla="*/ 1 h 1047"/>
                  <a:gd name="T52" fmla="*/ 855 w 822"/>
                  <a:gd name="T53" fmla="*/ 1 h 1047"/>
                  <a:gd name="T54" fmla="*/ 921 w 822"/>
                  <a:gd name="T55" fmla="*/ 1 h 1047"/>
                  <a:gd name="T56" fmla="*/ 891 w 822"/>
                  <a:gd name="T57" fmla="*/ 0 h 1047"/>
                  <a:gd name="T58" fmla="*/ 921 w 822"/>
                  <a:gd name="T59" fmla="*/ 0 h 1047"/>
                  <a:gd name="T60" fmla="*/ 828 w 822"/>
                  <a:gd name="T61" fmla="*/ 0 h 1047"/>
                  <a:gd name="T62" fmla="*/ 915 w 822"/>
                  <a:gd name="T63" fmla="*/ 0 h 1047"/>
                  <a:gd name="T64" fmla="*/ 918 w 822"/>
                  <a:gd name="T65" fmla="*/ 0 h 1047"/>
                  <a:gd name="T66" fmla="*/ 918 w 822"/>
                  <a:gd name="T67" fmla="*/ 0 h 1047"/>
                  <a:gd name="T68" fmla="*/ 707 w 822"/>
                  <a:gd name="T69" fmla="*/ 0 h 1047"/>
                  <a:gd name="T70" fmla="*/ 627 w 822"/>
                  <a:gd name="T71" fmla="*/ 0 h 1047"/>
                  <a:gd name="T72" fmla="*/ 696 w 822"/>
                  <a:gd name="T73" fmla="*/ 0 h 1047"/>
                  <a:gd name="T74" fmla="*/ 894 w 822"/>
                  <a:gd name="T75" fmla="*/ 0 h 1047"/>
                  <a:gd name="T76" fmla="*/ 787 w 822"/>
                  <a:gd name="T77" fmla="*/ 0 h 1047"/>
                  <a:gd name="T78" fmla="*/ 637 w 822"/>
                  <a:gd name="T79" fmla="*/ 0 h 1047"/>
                  <a:gd name="T80" fmla="*/ 710 w 822"/>
                  <a:gd name="T81" fmla="*/ 0 h 1047"/>
                  <a:gd name="T82" fmla="*/ 419 w 822"/>
                  <a:gd name="T83" fmla="*/ 0 h 1047"/>
                  <a:gd name="T84" fmla="*/ 492 w 822"/>
                  <a:gd name="T85" fmla="*/ 0 h 1047"/>
                  <a:gd name="T86" fmla="*/ 333 w 822"/>
                  <a:gd name="T87" fmla="*/ 0 h 1047"/>
                  <a:gd name="T88" fmla="*/ 319 w 822"/>
                  <a:gd name="T89" fmla="*/ 0 h 1047"/>
                  <a:gd name="T90" fmla="*/ 239 w 822"/>
                  <a:gd name="T91" fmla="*/ 0 h 1047"/>
                  <a:gd name="T92" fmla="*/ 532 w 822"/>
                  <a:gd name="T93" fmla="*/ 0 h 1047"/>
                  <a:gd name="T94" fmla="*/ 152 w 822"/>
                  <a:gd name="T95" fmla="*/ 0 h 1047"/>
                  <a:gd name="T96" fmla="*/ 231 w 822"/>
                  <a:gd name="T97" fmla="*/ 0 h 10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1047"/>
                  <a:gd name="T149" fmla="*/ 822 w 822"/>
                  <a:gd name="T150" fmla="*/ 1047 h 10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1047">
                    <a:moveTo>
                      <a:pt x="168" y="146"/>
                    </a:moveTo>
                    <a:cubicBezTo>
                      <a:pt x="155" y="152"/>
                      <a:pt x="159" y="218"/>
                      <a:pt x="132" y="251"/>
                    </a:cubicBezTo>
                    <a:cubicBezTo>
                      <a:pt x="105" y="284"/>
                      <a:pt x="0" y="308"/>
                      <a:pt x="3" y="347"/>
                    </a:cubicBezTo>
                    <a:cubicBezTo>
                      <a:pt x="6" y="386"/>
                      <a:pt x="139" y="481"/>
                      <a:pt x="152" y="485"/>
                    </a:cubicBezTo>
                    <a:cubicBezTo>
                      <a:pt x="161" y="494"/>
                      <a:pt x="75" y="394"/>
                      <a:pt x="80" y="374"/>
                    </a:cubicBezTo>
                    <a:cubicBezTo>
                      <a:pt x="85" y="354"/>
                      <a:pt x="134" y="385"/>
                      <a:pt x="182" y="363"/>
                    </a:cubicBezTo>
                    <a:cubicBezTo>
                      <a:pt x="231" y="381"/>
                      <a:pt x="318" y="238"/>
                      <a:pt x="369" y="242"/>
                    </a:cubicBezTo>
                    <a:cubicBezTo>
                      <a:pt x="399" y="236"/>
                      <a:pt x="359" y="339"/>
                      <a:pt x="357" y="357"/>
                    </a:cubicBezTo>
                    <a:cubicBezTo>
                      <a:pt x="355" y="375"/>
                      <a:pt x="361" y="341"/>
                      <a:pt x="356" y="349"/>
                    </a:cubicBezTo>
                    <a:cubicBezTo>
                      <a:pt x="349" y="362"/>
                      <a:pt x="337" y="384"/>
                      <a:pt x="326" y="403"/>
                    </a:cubicBezTo>
                    <a:cubicBezTo>
                      <a:pt x="313" y="422"/>
                      <a:pt x="300" y="443"/>
                      <a:pt x="290" y="463"/>
                    </a:cubicBezTo>
                    <a:cubicBezTo>
                      <a:pt x="294" y="485"/>
                      <a:pt x="335" y="524"/>
                      <a:pt x="350" y="535"/>
                    </a:cubicBezTo>
                    <a:cubicBezTo>
                      <a:pt x="356" y="527"/>
                      <a:pt x="370" y="531"/>
                      <a:pt x="380" y="529"/>
                    </a:cubicBezTo>
                    <a:cubicBezTo>
                      <a:pt x="423" y="500"/>
                      <a:pt x="377" y="494"/>
                      <a:pt x="440" y="505"/>
                    </a:cubicBezTo>
                    <a:cubicBezTo>
                      <a:pt x="473" y="522"/>
                      <a:pt x="501" y="545"/>
                      <a:pt x="441" y="566"/>
                    </a:cubicBezTo>
                    <a:cubicBezTo>
                      <a:pt x="445" y="578"/>
                      <a:pt x="482" y="577"/>
                      <a:pt x="482" y="577"/>
                    </a:cubicBezTo>
                    <a:cubicBezTo>
                      <a:pt x="467" y="650"/>
                      <a:pt x="457" y="625"/>
                      <a:pt x="362" y="631"/>
                    </a:cubicBezTo>
                    <a:cubicBezTo>
                      <a:pt x="351" y="647"/>
                      <a:pt x="338" y="685"/>
                      <a:pt x="338" y="685"/>
                    </a:cubicBezTo>
                    <a:cubicBezTo>
                      <a:pt x="318" y="658"/>
                      <a:pt x="256" y="511"/>
                      <a:pt x="242" y="469"/>
                    </a:cubicBezTo>
                    <a:cubicBezTo>
                      <a:pt x="243" y="456"/>
                      <a:pt x="254" y="433"/>
                      <a:pt x="254" y="433"/>
                    </a:cubicBezTo>
                    <a:cubicBezTo>
                      <a:pt x="250" y="419"/>
                      <a:pt x="255" y="398"/>
                      <a:pt x="242" y="391"/>
                    </a:cubicBezTo>
                    <a:cubicBezTo>
                      <a:pt x="232" y="386"/>
                      <a:pt x="199" y="385"/>
                      <a:pt x="194" y="403"/>
                    </a:cubicBezTo>
                    <a:cubicBezTo>
                      <a:pt x="192" y="420"/>
                      <a:pt x="206" y="459"/>
                      <a:pt x="212" y="499"/>
                    </a:cubicBezTo>
                    <a:cubicBezTo>
                      <a:pt x="259" y="552"/>
                      <a:pt x="467" y="680"/>
                      <a:pt x="509" y="767"/>
                    </a:cubicBezTo>
                    <a:cubicBezTo>
                      <a:pt x="552" y="833"/>
                      <a:pt x="464" y="787"/>
                      <a:pt x="453" y="827"/>
                    </a:cubicBezTo>
                    <a:cubicBezTo>
                      <a:pt x="434" y="868"/>
                      <a:pt x="385" y="983"/>
                      <a:pt x="396" y="1016"/>
                    </a:cubicBezTo>
                    <a:cubicBezTo>
                      <a:pt x="399" y="1047"/>
                      <a:pt x="498" y="1031"/>
                      <a:pt x="519" y="1025"/>
                    </a:cubicBezTo>
                    <a:cubicBezTo>
                      <a:pt x="540" y="1019"/>
                      <a:pt x="520" y="1005"/>
                      <a:pt x="525" y="978"/>
                    </a:cubicBezTo>
                    <a:cubicBezTo>
                      <a:pt x="530" y="951"/>
                      <a:pt x="542" y="904"/>
                      <a:pt x="551" y="860"/>
                    </a:cubicBezTo>
                    <a:cubicBezTo>
                      <a:pt x="560" y="816"/>
                      <a:pt x="583" y="741"/>
                      <a:pt x="578" y="713"/>
                    </a:cubicBezTo>
                    <a:cubicBezTo>
                      <a:pt x="573" y="685"/>
                      <a:pt x="524" y="710"/>
                      <a:pt x="524" y="692"/>
                    </a:cubicBezTo>
                    <a:cubicBezTo>
                      <a:pt x="524" y="674"/>
                      <a:pt x="583" y="645"/>
                      <a:pt x="579" y="605"/>
                    </a:cubicBezTo>
                    <a:cubicBezTo>
                      <a:pt x="578" y="583"/>
                      <a:pt x="518" y="474"/>
                      <a:pt x="500" y="451"/>
                    </a:cubicBezTo>
                    <a:cubicBezTo>
                      <a:pt x="485" y="436"/>
                      <a:pt x="349" y="498"/>
                      <a:pt x="330" y="495"/>
                    </a:cubicBezTo>
                    <a:cubicBezTo>
                      <a:pt x="330" y="494"/>
                      <a:pt x="409" y="366"/>
                      <a:pt x="416" y="361"/>
                    </a:cubicBezTo>
                    <a:cubicBezTo>
                      <a:pt x="432" y="350"/>
                      <a:pt x="454" y="404"/>
                      <a:pt x="470" y="393"/>
                    </a:cubicBezTo>
                    <a:cubicBezTo>
                      <a:pt x="492" y="395"/>
                      <a:pt x="514" y="340"/>
                      <a:pt x="536" y="343"/>
                    </a:cubicBezTo>
                    <a:cubicBezTo>
                      <a:pt x="558" y="334"/>
                      <a:pt x="598" y="416"/>
                      <a:pt x="621" y="416"/>
                    </a:cubicBezTo>
                    <a:cubicBezTo>
                      <a:pt x="631" y="397"/>
                      <a:pt x="703" y="345"/>
                      <a:pt x="717" y="350"/>
                    </a:cubicBezTo>
                    <a:cubicBezTo>
                      <a:pt x="732" y="353"/>
                      <a:pt x="664" y="389"/>
                      <a:pt x="660" y="416"/>
                    </a:cubicBezTo>
                    <a:cubicBezTo>
                      <a:pt x="656" y="443"/>
                      <a:pt x="706" y="498"/>
                      <a:pt x="693" y="515"/>
                    </a:cubicBezTo>
                    <a:cubicBezTo>
                      <a:pt x="691" y="548"/>
                      <a:pt x="596" y="485"/>
                      <a:pt x="585" y="515"/>
                    </a:cubicBezTo>
                    <a:cubicBezTo>
                      <a:pt x="579" y="535"/>
                      <a:pt x="585" y="689"/>
                      <a:pt x="603" y="722"/>
                    </a:cubicBezTo>
                    <a:cubicBezTo>
                      <a:pt x="621" y="755"/>
                      <a:pt x="699" y="696"/>
                      <a:pt x="696" y="712"/>
                    </a:cubicBezTo>
                    <a:cubicBezTo>
                      <a:pt x="693" y="728"/>
                      <a:pt x="587" y="793"/>
                      <a:pt x="585" y="821"/>
                    </a:cubicBezTo>
                    <a:cubicBezTo>
                      <a:pt x="579" y="864"/>
                      <a:pt x="681" y="869"/>
                      <a:pt x="681" y="880"/>
                    </a:cubicBezTo>
                    <a:cubicBezTo>
                      <a:pt x="681" y="891"/>
                      <a:pt x="609" y="877"/>
                      <a:pt x="588" y="886"/>
                    </a:cubicBezTo>
                    <a:cubicBezTo>
                      <a:pt x="567" y="895"/>
                      <a:pt x="556" y="915"/>
                      <a:pt x="552" y="934"/>
                    </a:cubicBezTo>
                    <a:cubicBezTo>
                      <a:pt x="547" y="943"/>
                      <a:pt x="533" y="994"/>
                      <a:pt x="564" y="1000"/>
                    </a:cubicBezTo>
                    <a:cubicBezTo>
                      <a:pt x="577" y="1001"/>
                      <a:pt x="619" y="936"/>
                      <a:pt x="630" y="940"/>
                    </a:cubicBezTo>
                    <a:cubicBezTo>
                      <a:pt x="641" y="944"/>
                      <a:pt x="607" y="1010"/>
                      <a:pt x="630" y="1025"/>
                    </a:cubicBezTo>
                    <a:cubicBezTo>
                      <a:pt x="653" y="1040"/>
                      <a:pt x="737" y="1030"/>
                      <a:pt x="765" y="1028"/>
                    </a:cubicBezTo>
                    <a:cubicBezTo>
                      <a:pt x="793" y="1026"/>
                      <a:pt x="805" y="1034"/>
                      <a:pt x="801" y="1013"/>
                    </a:cubicBezTo>
                    <a:cubicBezTo>
                      <a:pt x="797" y="992"/>
                      <a:pt x="764" y="943"/>
                      <a:pt x="741" y="902"/>
                    </a:cubicBezTo>
                    <a:cubicBezTo>
                      <a:pt x="718" y="861"/>
                      <a:pt x="654" y="767"/>
                      <a:pt x="663" y="766"/>
                    </a:cubicBezTo>
                    <a:cubicBezTo>
                      <a:pt x="655" y="724"/>
                      <a:pt x="780" y="894"/>
                      <a:pt x="798" y="893"/>
                    </a:cubicBezTo>
                    <a:cubicBezTo>
                      <a:pt x="820" y="903"/>
                      <a:pt x="802" y="846"/>
                      <a:pt x="798" y="824"/>
                    </a:cubicBezTo>
                    <a:cubicBezTo>
                      <a:pt x="794" y="802"/>
                      <a:pt x="770" y="782"/>
                      <a:pt x="771" y="758"/>
                    </a:cubicBezTo>
                    <a:cubicBezTo>
                      <a:pt x="772" y="734"/>
                      <a:pt x="797" y="705"/>
                      <a:pt x="801" y="680"/>
                    </a:cubicBezTo>
                    <a:cubicBezTo>
                      <a:pt x="805" y="655"/>
                      <a:pt x="811" y="614"/>
                      <a:pt x="798" y="605"/>
                    </a:cubicBezTo>
                    <a:cubicBezTo>
                      <a:pt x="785" y="596"/>
                      <a:pt x="737" y="632"/>
                      <a:pt x="724" y="627"/>
                    </a:cubicBezTo>
                    <a:cubicBezTo>
                      <a:pt x="727" y="611"/>
                      <a:pt x="704" y="585"/>
                      <a:pt x="717" y="575"/>
                    </a:cubicBezTo>
                    <a:cubicBezTo>
                      <a:pt x="733" y="564"/>
                      <a:pt x="732" y="569"/>
                      <a:pt x="748" y="558"/>
                    </a:cubicBezTo>
                    <a:cubicBezTo>
                      <a:pt x="754" y="553"/>
                      <a:pt x="792" y="542"/>
                      <a:pt x="792" y="524"/>
                    </a:cubicBezTo>
                    <a:cubicBezTo>
                      <a:pt x="792" y="506"/>
                      <a:pt x="747" y="464"/>
                      <a:pt x="747" y="452"/>
                    </a:cubicBezTo>
                    <a:cubicBezTo>
                      <a:pt x="739" y="440"/>
                      <a:pt x="789" y="469"/>
                      <a:pt x="795" y="449"/>
                    </a:cubicBezTo>
                    <a:cubicBezTo>
                      <a:pt x="804" y="438"/>
                      <a:pt x="801" y="406"/>
                      <a:pt x="801" y="386"/>
                    </a:cubicBezTo>
                    <a:cubicBezTo>
                      <a:pt x="801" y="366"/>
                      <a:pt x="809" y="347"/>
                      <a:pt x="795" y="329"/>
                    </a:cubicBezTo>
                    <a:cubicBezTo>
                      <a:pt x="790" y="288"/>
                      <a:pt x="741" y="302"/>
                      <a:pt x="716" y="277"/>
                    </a:cubicBezTo>
                    <a:cubicBezTo>
                      <a:pt x="702" y="269"/>
                      <a:pt x="625" y="241"/>
                      <a:pt x="612" y="251"/>
                    </a:cubicBezTo>
                    <a:cubicBezTo>
                      <a:pt x="599" y="261"/>
                      <a:pt x="648" y="333"/>
                      <a:pt x="636" y="335"/>
                    </a:cubicBezTo>
                    <a:cubicBezTo>
                      <a:pt x="605" y="331"/>
                      <a:pt x="553" y="298"/>
                      <a:pt x="542" y="265"/>
                    </a:cubicBezTo>
                    <a:cubicBezTo>
                      <a:pt x="544" y="247"/>
                      <a:pt x="542" y="228"/>
                      <a:pt x="548" y="211"/>
                    </a:cubicBezTo>
                    <a:cubicBezTo>
                      <a:pt x="555" y="192"/>
                      <a:pt x="602" y="187"/>
                      <a:pt x="602" y="187"/>
                    </a:cubicBezTo>
                    <a:cubicBezTo>
                      <a:pt x="626" y="195"/>
                      <a:pt x="768" y="283"/>
                      <a:pt x="792" y="275"/>
                    </a:cubicBezTo>
                    <a:cubicBezTo>
                      <a:pt x="822" y="268"/>
                      <a:pt x="774" y="193"/>
                      <a:pt x="774" y="152"/>
                    </a:cubicBezTo>
                    <a:cubicBezTo>
                      <a:pt x="774" y="111"/>
                      <a:pt x="810" y="52"/>
                      <a:pt x="795" y="29"/>
                    </a:cubicBezTo>
                    <a:cubicBezTo>
                      <a:pt x="784" y="8"/>
                      <a:pt x="703" y="17"/>
                      <a:pt x="681" y="17"/>
                    </a:cubicBezTo>
                    <a:cubicBezTo>
                      <a:pt x="659" y="17"/>
                      <a:pt x="684" y="21"/>
                      <a:pt x="663" y="27"/>
                    </a:cubicBezTo>
                    <a:cubicBezTo>
                      <a:pt x="642" y="33"/>
                      <a:pt x="548" y="40"/>
                      <a:pt x="552" y="53"/>
                    </a:cubicBezTo>
                    <a:cubicBezTo>
                      <a:pt x="556" y="66"/>
                      <a:pt x="680" y="93"/>
                      <a:pt x="690" y="108"/>
                    </a:cubicBezTo>
                    <a:cubicBezTo>
                      <a:pt x="700" y="123"/>
                      <a:pt x="645" y="156"/>
                      <a:pt x="615" y="145"/>
                    </a:cubicBezTo>
                    <a:cubicBezTo>
                      <a:pt x="603" y="157"/>
                      <a:pt x="507" y="44"/>
                      <a:pt x="507" y="44"/>
                    </a:cubicBezTo>
                    <a:cubicBezTo>
                      <a:pt x="488" y="33"/>
                      <a:pt x="364" y="8"/>
                      <a:pt x="363" y="26"/>
                    </a:cubicBezTo>
                    <a:cubicBezTo>
                      <a:pt x="362" y="44"/>
                      <a:pt x="491" y="118"/>
                      <a:pt x="501" y="155"/>
                    </a:cubicBezTo>
                    <a:cubicBezTo>
                      <a:pt x="482" y="289"/>
                      <a:pt x="461" y="199"/>
                      <a:pt x="426" y="251"/>
                    </a:cubicBezTo>
                    <a:cubicBezTo>
                      <a:pt x="420" y="272"/>
                      <a:pt x="496" y="326"/>
                      <a:pt x="473" y="342"/>
                    </a:cubicBezTo>
                    <a:cubicBezTo>
                      <a:pt x="450" y="358"/>
                      <a:pt x="337" y="351"/>
                      <a:pt x="288" y="345"/>
                    </a:cubicBezTo>
                    <a:cubicBezTo>
                      <a:pt x="239" y="339"/>
                      <a:pt x="179" y="322"/>
                      <a:pt x="177" y="309"/>
                    </a:cubicBezTo>
                    <a:cubicBezTo>
                      <a:pt x="142" y="295"/>
                      <a:pt x="247" y="283"/>
                      <a:pt x="276" y="267"/>
                    </a:cubicBezTo>
                    <a:cubicBezTo>
                      <a:pt x="298" y="252"/>
                      <a:pt x="323" y="225"/>
                      <a:pt x="312" y="220"/>
                    </a:cubicBezTo>
                    <a:cubicBezTo>
                      <a:pt x="294" y="206"/>
                      <a:pt x="225" y="256"/>
                      <a:pt x="207" y="234"/>
                    </a:cubicBezTo>
                    <a:cubicBezTo>
                      <a:pt x="202" y="232"/>
                      <a:pt x="267" y="184"/>
                      <a:pt x="309" y="175"/>
                    </a:cubicBezTo>
                    <a:cubicBezTo>
                      <a:pt x="351" y="166"/>
                      <a:pt x="465" y="205"/>
                      <a:pt x="461" y="180"/>
                    </a:cubicBezTo>
                    <a:cubicBezTo>
                      <a:pt x="465" y="176"/>
                      <a:pt x="316" y="39"/>
                      <a:pt x="285" y="26"/>
                    </a:cubicBezTo>
                    <a:cubicBezTo>
                      <a:pt x="230" y="0"/>
                      <a:pt x="153" y="21"/>
                      <a:pt x="132" y="23"/>
                    </a:cubicBezTo>
                    <a:cubicBezTo>
                      <a:pt x="111" y="25"/>
                      <a:pt x="148" y="27"/>
                      <a:pt x="159" y="38"/>
                    </a:cubicBezTo>
                    <a:cubicBezTo>
                      <a:pt x="170" y="49"/>
                      <a:pt x="222" y="81"/>
                      <a:pt x="201" y="89"/>
                    </a:cubicBezTo>
                    <a:cubicBezTo>
                      <a:pt x="203" y="113"/>
                      <a:pt x="29" y="65"/>
                      <a:pt x="30" y="86"/>
                    </a:cubicBezTo>
                  </a:path>
                </a:pathLst>
              </a:custGeom>
              <a:blipFill dpi="0" rotWithShape="1">
                <a:blip r:embed="rId2" cstate="print"/>
                <a:srcRect/>
                <a:tile tx="0" ty="0" sx="100000" sy="100000" flip="none" algn="tl"/>
              </a:blipFill>
              <a:ln w="12700" cap="flat" cmpd="sng">
                <a:noFill/>
                <a:prstDash val="solid"/>
                <a:round/>
                <a:headEnd type="none" w="med" len="med"/>
                <a:tailEnd type="none" w="med" len="med"/>
              </a:ln>
            </p:spPr>
            <p:txBody>
              <a:bodyPr wrap="none" anchor="ctr"/>
              <a:lstStyle/>
              <a:p>
                <a:endParaRPr lang="ja-JP" altLang="en-US"/>
              </a:p>
            </p:txBody>
          </p:sp>
          <p:sp>
            <p:nvSpPr>
              <p:cNvPr id="117" name="Freeform 315" descr="青い画用紙"/>
              <p:cNvSpPr>
                <a:spLocks/>
              </p:cNvSpPr>
              <p:nvPr/>
            </p:nvSpPr>
            <p:spPr bwMode="auto">
              <a:xfrm rot="5400000">
                <a:off x="1654" y="2786"/>
                <a:ext cx="463" cy="273"/>
              </a:xfrm>
              <a:custGeom>
                <a:avLst/>
                <a:gdLst>
                  <a:gd name="T0" fmla="*/ 5 w 822"/>
                  <a:gd name="T1" fmla="*/ 0 h 1047"/>
                  <a:gd name="T2" fmla="*/ 5 w 822"/>
                  <a:gd name="T3" fmla="*/ 0 h 1047"/>
                  <a:gd name="T4" fmla="*/ 6 w 822"/>
                  <a:gd name="T5" fmla="*/ 0 h 1047"/>
                  <a:gd name="T6" fmla="*/ 11 w 822"/>
                  <a:gd name="T7" fmla="*/ 0 h 1047"/>
                  <a:gd name="T8" fmla="*/ 11 w 822"/>
                  <a:gd name="T9" fmla="*/ 0 h 1047"/>
                  <a:gd name="T10" fmla="*/ 11 w 822"/>
                  <a:gd name="T11" fmla="*/ 0 h 1047"/>
                  <a:gd name="T12" fmla="*/ 14 w 822"/>
                  <a:gd name="T13" fmla="*/ 0 h 1047"/>
                  <a:gd name="T14" fmla="*/ 15 w 822"/>
                  <a:gd name="T15" fmla="*/ 0 h 1047"/>
                  <a:gd name="T16" fmla="*/ 11 w 822"/>
                  <a:gd name="T17" fmla="*/ 0 h 1047"/>
                  <a:gd name="T18" fmla="*/ 8 w 822"/>
                  <a:gd name="T19" fmla="*/ 0 h 1047"/>
                  <a:gd name="T20" fmla="*/ 6 w 822"/>
                  <a:gd name="T21" fmla="*/ 0 h 1047"/>
                  <a:gd name="T22" fmla="*/ 16 w 822"/>
                  <a:gd name="T23" fmla="*/ 0 h 1047"/>
                  <a:gd name="T24" fmla="*/ 13 w 822"/>
                  <a:gd name="T25" fmla="*/ 0 h 1047"/>
                  <a:gd name="T26" fmla="*/ 17 w 822"/>
                  <a:gd name="T27" fmla="*/ 0 h 1047"/>
                  <a:gd name="T28" fmla="*/ 19 w 822"/>
                  <a:gd name="T29" fmla="*/ 0 h 1047"/>
                  <a:gd name="T30" fmla="*/ 19 w 822"/>
                  <a:gd name="T31" fmla="*/ 0 h 1047"/>
                  <a:gd name="T32" fmla="*/ 11 w 822"/>
                  <a:gd name="T33" fmla="*/ 0 h 1047"/>
                  <a:gd name="T34" fmla="*/ 15 w 822"/>
                  <a:gd name="T35" fmla="*/ 0 h 1047"/>
                  <a:gd name="T36" fmla="*/ 20 w 822"/>
                  <a:gd name="T37" fmla="*/ 0 h 1047"/>
                  <a:gd name="T38" fmla="*/ 21 w 822"/>
                  <a:gd name="T39" fmla="*/ 0 h 1047"/>
                  <a:gd name="T40" fmla="*/ 19 w 822"/>
                  <a:gd name="T41" fmla="*/ 0 h 1047"/>
                  <a:gd name="T42" fmla="*/ 22 w 822"/>
                  <a:gd name="T43" fmla="*/ 0 h 1047"/>
                  <a:gd name="T44" fmla="*/ 22 w 822"/>
                  <a:gd name="T45" fmla="*/ 0 h 1047"/>
                  <a:gd name="T46" fmla="*/ 18 w 822"/>
                  <a:gd name="T47" fmla="*/ 0 h 1047"/>
                  <a:gd name="T48" fmla="*/ 20 w 822"/>
                  <a:gd name="T49" fmla="*/ 0 h 1047"/>
                  <a:gd name="T50" fmla="*/ 24 w 822"/>
                  <a:gd name="T51" fmla="*/ 0 h 1047"/>
                  <a:gd name="T52" fmla="*/ 24 w 822"/>
                  <a:gd name="T53" fmla="*/ 0 h 1047"/>
                  <a:gd name="T54" fmla="*/ 26 w 822"/>
                  <a:gd name="T55" fmla="*/ 0 h 1047"/>
                  <a:gd name="T56" fmla="*/ 24 w 822"/>
                  <a:gd name="T57" fmla="*/ 0 h 1047"/>
                  <a:gd name="T58" fmla="*/ 26 w 822"/>
                  <a:gd name="T59" fmla="*/ 0 h 1047"/>
                  <a:gd name="T60" fmla="*/ 23 w 822"/>
                  <a:gd name="T61" fmla="*/ 0 h 1047"/>
                  <a:gd name="T62" fmla="*/ 25 w 822"/>
                  <a:gd name="T63" fmla="*/ 0 h 1047"/>
                  <a:gd name="T64" fmla="*/ 25 w 822"/>
                  <a:gd name="T65" fmla="*/ 0 h 1047"/>
                  <a:gd name="T66" fmla="*/ 25 w 822"/>
                  <a:gd name="T67" fmla="*/ 0 h 1047"/>
                  <a:gd name="T68" fmla="*/ 19 w 822"/>
                  <a:gd name="T69" fmla="*/ 0 h 1047"/>
                  <a:gd name="T70" fmla="*/ 17 w 822"/>
                  <a:gd name="T71" fmla="*/ 0 h 1047"/>
                  <a:gd name="T72" fmla="*/ 19 w 822"/>
                  <a:gd name="T73" fmla="*/ 0 h 1047"/>
                  <a:gd name="T74" fmla="*/ 25 w 822"/>
                  <a:gd name="T75" fmla="*/ 0 h 1047"/>
                  <a:gd name="T76" fmla="*/ 22 w 822"/>
                  <a:gd name="T77" fmla="*/ 0 h 1047"/>
                  <a:gd name="T78" fmla="*/ 18 w 822"/>
                  <a:gd name="T79" fmla="*/ 0 h 1047"/>
                  <a:gd name="T80" fmla="*/ 20 w 822"/>
                  <a:gd name="T81" fmla="*/ 0 h 1047"/>
                  <a:gd name="T82" fmla="*/ 12 w 822"/>
                  <a:gd name="T83" fmla="*/ 0 h 1047"/>
                  <a:gd name="T84" fmla="*/ 14 w 822"/>
                  <a:gd name="T85" fmla="*/ 0 h 1047"/>
                  <a:gd name="T86" fmla="*/ 9 w 822"/>
                  <a:gd name="T87" fmla="*/ 0 h 1047"/>
                  <a:gd name="T88" fmla="*/ 9 w 822"/>
                  <a:gd name="T89" fmla="*/ 0 h 1047"/>
                  <a:gd name="T90" fmla="*/ 7 w 822"/>
                  <a:gd name="T91" fmla="*/ 0 h 1047"/>
                  <a:gd name="T92" fmla="*/ 15 w 822"/>
                  <a:gd name="T93" fmla="*/ 0 h 1047"/>
                  <a:gd name="T94" fmla="*/ 5 w 822"/>
                  <a:gd name="T95" fmla="*/ 0 h 1047"/>
                  <a:gd name="T96" fmla="*/ 6 w 822"/>
                  <a:gd name="T97" fmla="*/ 0 h 10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1047"/>
                  <a:gd name="T149" fmla="*/ 822 w 822"/>
                  <a:gd name="T150" fmla="*/ 1047 h 10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1047">
                    <a:moveTo>
                      <a:pt x="168" y="146"/>
                    </a:moveTo>
                    <a:cubicBezTo>
                      <a:pt x="155" y="152"/>
                      <a:pt x="159" y="218"/>
                      <a:pt x="132" y="251"/>
                    </a:cubicBezTo>
                    <a:cubicBezTo>
                      <a:pt x="105" y="284"/>
                      <a:pt x="0" y="308"/>
                      <a:pt x="3" y="347"/>
                    </a:cubicBezTo>
                    <a:cubicBezTo>
                      <a:pt x="6" y="386"/>
                      <a:pt x="139" y="481"/>
                      <a:pt x="152" y="485"/>
                    </a:cubicBezTo>
                    <a:cubicBezTo>
                      <a:pt x="161" y="494"/>
                      <a:pt x="75" y="394"/>
                      <a:pt x="80" y="374"/>
                    </a:cubicBezTo>
                    <a:cubicBezTo>
                      <a:pt x="85" y="354"/>
                      <a:pt x="134" y="385"/>
                      <a:pt x="182" y="363"/>
                    </a:cubicBezTo>
                    <a:cubicBezTo>
                      <a:pt x="231" y="381"/>
                      <a:pt x="318" y="238"/>
                      <a:pt x="369" y="242"/>
                    </a:cubicBezTo>
                    <a:cubicBezTo>
                      <a:pt x="399" y="236"/>
                      <a:pt x="359" y="339"/>
                      <a:pt x="357" y="357"/>
                    </a:cubicBezTo>
                    <a:cubicBezTo>
                      <a:pt x="355" y="375"/>
                      <a:pt x="361" y="341"/>
                      <a:pt x="356" y="349"/>
                    </a:cubicBezTo>
                    <a:cubicBezTo>
                      <a:pt x="349" y="362"/>
                      <a:pt x="337" y="384"/>
                      <a:pt x="326" y="403"/>
                    </a:cubicBezTo>
                    <a:cubicBezTo>
                      <a:pt x="313" y="422"/>
                      <a:pt x="300" y="443"/>
                      <a:pt x="290" y="463"/>
                    </a:cubicBezTo>
                    <a:cubicBezTo>
                      <a:pt x="294" y="485"/>
                      <a:pt x="335" y="524"/>
                      <a:pt x="350" y="535"/>
                    </a:cubicBezTo>
                    <a:cubicBezTo>
                      <a:pt x="356" y="527"/>
                      <a:pt x="370" y="531"/>
                      <a:pt x="380" y="529"/>
                    </a:cubicBezTo>
                    <a:cubicBezTo>
                      <a:pt x="423" y="500"/>
                      <a:pt x="377" y="494"/>
                      <a:pt x="440" y="505"/>
                    </a:cubicBezTo>
                    <a:cubicBezTo>
                      <a:pt x="473" y="522"/>
                      <a:pt x="501" y="545"/>
                      <a:pt x="441" y="566"/>
                    </a:cubicBezTo>
                    <a:cubicBezTo>
                      <a:pt x="445" y="578"/>
                      <a:pt x="482" y="577"/>
                      <a:pt x="482" y="577"/>
                    </a:cubicBezTo>
                    <a:cubicBezTo>
                      <a:pt x="467" y="650"/>
                      <a:pt x="457" y="625"/>
                      <a:pt x="362" y="631"/>
                    </a:cubicBezTo>
                    <a:cubicBezTo>
                      <a:pt x="351" y="647"/>
                      <a:pt x="338" y="685"/>
                      <a:pt x="338" y="685"/>
                    </a:cubicBezTo>
                    <a:cubicBezTo>
                      <a:pt x="318" y="658"/>
                      <a:pt x="256" y="511"/>
                      <a:pt x="242" y="469"/>
                    </a:cubicBezTo>
                    <a:cubicBezTo>
                      <a:pt x="243" y="456"/>
                      <a:pt x="254" y="433"/>
                      <a:pt x="254" y="433"/>
                    </a:cubicBezTo>
                    <a:cubicBezTo>
                      <a:pt x="250" y="419"/>
                      <a:pt x="255" y="398"/>
                      <a:pt x="242" y="391"/>
                    </a:cubicBezTo>
                    <a:cubicBezTo>
                      <a:pt x="232" y="386"/>
                      <a:pt x="199" y="385"/>
                      <a:pt x="194" y="403"/>
                    </a:cubicBezTo>
                    <a:cubicBezTo>
                      <a:pt x="192" y="420"/>
                      <a:pt x="206" y="459"/>
                      <a:pt x="212" y="499"/>
                    </a:cubicBezTo>
                    <a:cubicBezTo>
                      <a:pt x="259" y="552"/>
                      <a:pt x="467" y="680"/>
                      <a:pt x="509" y="767"/>
                    </a:cubicBezTo>
                    <a:cubicBezTo>
                      <a:pt x="552" y="833"/>
                      <a:pt x="464" y="787"/>
                      <a:pt x="453" y="827"/>
                    </a:cubicBezTo>
                    <a:cubicBezTo>
                      <a:pt x="434" y="868"/>
                      <a:pt x="385" y="983"/>
                      <a:pt x="396" y="1016"/>
                    </a:cubicBezTo>
                    <a:cubicBezTo>
                      <a:pt x="399" y="1047"/>
                      <a:pt x="498" y="1031"/>
                      <a:pt x="519" y="1025"/>
                    </a:cubicBezTo>
                    <a:cubicBezTo>
                      <a:pt x="540" y="1019"/>
                      <a:pt x="520" y="1005"/>
                      <a:pt x="525" y="978"/>
                    </a:cubicBezTo>
                    <a:cubicBezTo>
                      <a:pt x="530" y="951"/>
                      <a:pt x="542" y="904"/>
                      <a:pt x="551" y="860"/>
                    </a:cubicBezTo>
                    <a:cubicBezTo>
                      <a:pt x="560" y="816"/>
                      <a:pt x="583" y="741"/>
                      <a:pt x="578" y="713"/>
                    </a:cubicBezTo>
                    <a:cubicBezTo>
                      <a:pt x="573" y="685"/>
                      <a:pt x="524" y="710"/>
                      <a:pt x="524" y="692"/>
                    </a:cubicBezTo>
                    <a:cubicBezTo>
                      <a:pt x="524" y="674"/>
                      <a:pt x="583" y="645"/>
                      <a:pt x="579" y="605"/>
                    </a:cubicBezTo>
                    <a:cubicBezTo>
                      <a:pt x="578" y="583"/>
                      <a:pt x="518" y="474"/>
                      <a:pt x="500" y="451"/>
                    </a:cubicBezTo>
                    <a:cubicBezTo>
                      <a:pt x="485" y="436"/>
                      <a:pt x="349" y="498"/>
                      <a:pt x="330" y="495"/>
                    </a:cubicBezTo>
                    <a:cubicBezTo>
                      <a:pt x="330" y="494"/>
                      <a:pt x="409" y="366"/>
                      <a:pt x="416" y="361"/>
                    </a:cubicBezTo>
                    <a:cubicBezTo>
                      <a:pt x="432" y="350"/>
                      <a:pt x="454" y="404"/>
                      <a:pt x="470" y="393"/>
                    </a:cubicBezTo>
                    <a:cubicBezTo>
                      <a:pt x="492" y="395"/>
                      <a:pt x="514" y="340"/>
                      <a:pt x="536" y="343"/>
                    </a:cubicBezTo>
                    <a:cubicBezTo>
                      <a:pt x="558" y="334"/>
                      <a:pt x="598" y="416"/>
                      <a:pt x="621" y="416"/>
                    </a:cubicBezTo>
                    <a:cubicBezTo>
                      <a:pt x="631" y="397"/>
                      <a:pt x="703" y="345"/>
                      <a:pt x="717" y="350"/>
                    </a:cubicBezTo>
                    <a:cubicBezTo>
                      <a:pt x="732" y="353"/>
                      <a:pt x="664" y="389"/>
                      <a:pt x="660" y="416"/>
                    </a:cubicBezTo>
                    <a:cubicBezTo>
                      <a:pt x="656" y="443"/>
                      <a:pt x="706" y="498"/>
                      <a:pt x="693" y="515"/>
                    </a:cubicBezTo>
                    <a:cubicBezTo>
                      <a:pt x="691" y="548"/>
                      <a:pt x="596" y="485"/>
                      <a:pt x="585" y="515"/>
                    </a:cubicBezTo>
                    <a:cubicBezTo>
                      <a:pt x="579" y="535"/>
                      <a:pt x="585" y="689"/>
                      <a:pt x="603" y="722"/>
                    </a:cubicBezTo>
                    <a:cubicBezTo>
                      <a:pt x="621" y="755"/>
                      <a:pt x="699" y="696"/>
                      <a:pt x="696" y="712"/>
                    </a:cubicBezTo>
                    <a:cubicBezTo>
                      <a:pt x="693" y="728"/>
                      <a:pt x="587" y="793"/>
                      <a:pt x="585" y="821"/>
                    </a:cubicBezTo>
                    <a:cubicBezTo>
                      <a:pt x="579" y="864"/>
                      <a:pt x="681" y="869"/>
                      <a:pt x="681" y="880"/>
                    </a:cubicBezTo>
                    <a:cubicBezTo>
                      <a:pt x="681" y="891"/>
                      <a:pt x="609" y="877"/>
                      <a:pt x="588" y="886"/>
                    </a:cubicBezTo>
                    <a:cubicBezTo>
                      <a:pt x="567" y="895"/>
                      <a:pt x="556" y="915"/>
                      <a:pt x="552" y="934"/>
                    </a:cubicBezTo>
                    <a:cubicBezTo>
                      <a:pt x="547" y="943"/>
                      <a:pt x="533" y="994"/>
                      <a:pt x="564" y="1000"/>
                    </a:cubicBezTo>
                    <a:cubicBezTo>
                      <a:pt x="577" y="1001"/>
                      <a:pt x="619" y="936"/>
                      <a:pt x="630" y="940"/>
                    </a:cubicBezTo>
                    <a:cubicBezTo>
                      <a:pt x="641" y="944"/>
                      <a:pt x="607" y="1010"/>
                      <a:pt x="630" y="1025"/>
                    </a:cubicBezTo>
                    <a:cubicBezTo>
                      <a:pt x="653" y="1040"/>
                      <a:pt x="737" y="1030"/>
                      <a:pt x="765" y="1028"/>
                    </a:cubicBezTo>
                    <a:cubicBezTo>
                      <a:pt x="793" y="1026"/>
                      <a:pt x="805" y="1034"/>
                      <a:pt x="801" y="1013"/>
                    </a:cubicBezTo>
                    <a:cubicBezTo>
                      <a:pt x="797" y="992"/>
                      <a:pt x="764" y="943"/>
                      <a:pt x="741" y="902"/>
                    </a:cubicBezTo>
                    <a:cubicBezTo>
                      <a:pt x="718" y="861"/>
                      <a:pt x="654" y="767"/>
                      <a:pt x="663" y="766"/>
                    </a:cubicBezTo>
                    <a:cubicBezTo>
                      <a:pt x="655" y="724"/>
                      <a:pt x="780" y="894"/>
                      <a:pt x="798" y="893"/>
                    </a:cubicBezTo>
                    <a:cubicBezTo>
                      <a:pt x="820" y="903"/>
                      <a:pt x="802" y="846"/>
                      <a:pt x="798" y="824"/>
                    </a:cubicBezTo>
                    <a:cubicBezTo>
                      <a:pt x="794" y="802"/>
                      <a:pt x="770" y="782"/>
                      <a:pt x="771" y="758"/>
                    </a:cubicBezTo>
                    <a:cubicBezTo>
                      <a:pt x="772" y="734"/>
                      <a:pt x="797" y="705"/>
                      <a:pt x="801" y="680"/>
                    </a:cubicBezTo>
                    <a:cubicBezTo>
                      <a:pt x="805" y="655"/>
                      <a:pt x="811" y="614"/>
                      <a:pt x="798" y="605"/>
                    </a:cubicBezTo>
                    <a:cubicBezTo>
                      <a:pt x="785" y="596"/>
                      <a:pt x="737" y="632"/>
                      <a:pt x="724" y="627"/>
                    </a:cubicBezTo>
                    <a:cubicBezTo>
                      <a:pt x="727" y="611"/>
                      <a:pt x="704" y="585"/>
                      <a:pt x="717" y="575"/>
                    </a:cubicBezTo>
                    <a:cubicBezTo>
                      <a:pt x="733" y="564"/>
                      <a:pt x="732" y="569"/>
                      <a:pt x="748" y="558"/>
                    </a:cubicBezTo>
                    <a:cubicBezTo>
                      <a:pt x="754" y="553"/>
                      <a:pt x="792" y="542"/>
                      <a:pt x="792" y="524"/>
                    </a:cubicBezTo>
                    <a:cubicBezTo>
                      <a:pt x="792" y="506"/>
                      <a:pt x="747" y="464"/>
                      <a:pt x="747" y="452"/>
                    </a:cubicBezTo>
                    <a:cubicBezTo>
                      <a:pt x="739" y="440"/>
                      <a:pt x="789" y="469"/>
                      <a:pt x="795" y="449"/>
                    </a:cubicBezTo>
                    <a:cubicBezTo>
                      <a:pt x="804" y="438"/>
                      <a:pt x="801" y="406"/>
                      <a:pt x="801" y="386"/>
                    </a:cubicBezTo>
                    <a:cubicBezTo>
                      <a:pt x="801" y="366"/>
                      <a:pt x="809" y="347"/>
                      <a:pt x="795" y="329"/>
                    </a:cubicBezTo>
                    <a:cubicBezTo>
                      <a:pt x="790" y="288"/>
                      <a:pt x="741" y="302"/>
                      <a:pt x="716" y="277"/>
                    </a:cubicBezTo>
                    <a:cubicBezTo>
                      <a:pt x="702" y="269"/>
                      <a:pt x="625" y="241"/>
                      <a:pt x="612" y="251"/>
                    </a:cubicBezTo>
                    <a:cubicBezTo>
                      <a:pt x="599" y="261"/>
                      <a:pt x="648" y="333"/>
                      <a:pt x="636" y="335"/>
                    </a:cubicBezTo>
                    <a:cubicBezTo>
                      <a:pt x="605" y="331"/>
                      <a:pt x="553" y="298"/>
                      <a:pt x="542" y="265"/>
                    </a:cubicBezTo>
                    <a:cubicBezTo>
                      <a:pt x="544" y="247"/>
                      <a:pt x="542" y="228"/>
                      <a:pt x="548" y="211"/>
                    </a:cubicBezTo>
                    <a:cubicBezTo>
                      <a:pt x="555" y="192"/>
                      <a:pt x="602" y="187"/>
                      <a:pt x="602" y="187"/>
                    </a:cubicBezTo>
                    <a:cubicBezTo>
                      <a:pt x="626" y="195"/>
                      <a:pt x="768" y="283"/>
                      <a:pt x="792" y="275"/>
                    </a:cubicBezTo>
                    <a:cubicBezTo>
                      <a:pt x="822" y="268"/>
                      <a:pt x="774" y="193"/>
                      <a:pt x="774" y="152"/>
                    </a:cubicBezTo>
                    <a:cubicBezTo>
                      <a:pt x="774" y="111"/>
                      <a:pt x="810" y="52"/>
                      <a:pt x="795" y="29"/>
                    </a:cubicBezTo>
                    <a:cubicBezTo>
                      <a:pt x="784" y="8"/>
                      <a:pt x="703" y="17"/>
                      <a:pt x="681" y="17"/>
                    </a:cubicBezTo>
                    <a:cubicBezTo>
                      <a:pt x="659" y="17"/>
                      <a:pt x="684" y="21"/>
                      <a:pt x="663" y="27"/>
                    </a:cubicBezTo>
                    <a:cubicBezTo>
                      <a:pt x="642" y="33"/>
                      <a:pt x="548" y="40"/>
                      <a:pt x="552" y="53"/>
                    </a:cubicBezTo>
                    <a:cubicBezTo>
                      <a:pt x="556" y="66"/>
                      <a:pt x="680" y="93"/>
                      <a:pt x="690" y="108"/>
                    </a:cubicBezTo>
                    <a:cubicBezTo>
                      <a:pt x="700" y="123"/>
                      <a:pt x="645" y="156"/>
                      <a:pt x="615" y="145"/>
                    </a:cubicBezTo>
                    <a:cubicBezTo>
                      <a:pt x="603" y="157"/>
                      <a:pt x="507" y="44"/>
                      <a:pt x="507" y="44"/>
                    </a:cubicBezTo>
                    <a:cubicBezTo>
                      <a:pt x="488" y="33"/>
                      <a:pt x="364" y="8"/>
                      <a:pt x="363" y="26"/>
                    </a:cubicBezTo>
                    <a:cubicBezTo>
                      <a:pt x="362" y="44"/>
                      <a:pt x="491" y="118"/>
                      <a:pt x="501" y="155"/>
                    </a:cubicBezTo>
                    <a:cubicBezTo>
                      <a:pt x="482" y="289"/>
                      <a:pt x="461" y="199"/>
                      <a:pt x="426" y="251"/>
                    </a:cubicBezTo>
                    <a:cubicBezTo>
                      <a:pt x="420" y="272"/>
                      <a:pt x="496" y="326"/>
                      <a:pt x="473" y="342"/>
                    </a:cubicBezTo>
                    <a:cubicBezTo>
                      <a:pt x="450" y="358"/>
                      <a:pt x="337" y="351"/>
                      <a:pt x="288" y="345"/>
                    </a:cubicBezTo>
                    <a:cubicBezTo>
                      <a:pt x="239" y="339"/>
                      <a:pt x="179" y="322"/>
                      <a:pt x="177" y="309"/>
                    </a:cubicBezTo>
                    <a:cubicBezTo>
                      <a:pt x="142" y="295"/>
                      <a:pt x="247" y="283"/>
                      <a:pt x="276" y="267"/>
                    </a:cubicBezTo>
                    <a:cubicBezTo>
                      <a:pt x="298" y="252"/>
                      <a:pt x="323" y="225"/>
                      <a:pt x="312" y="220"/>
                    </a:cubicBezTo>
                    <a:cubicBezTo>
                      <a:pt x="294" y="206"/>
                      <a:pt x="225" y="256"/>
                      <a:pt x="207" y="234"/>
                    </a:cubicBezTo>
                    <a:cubicBezTo>
                      <a:pt x="202" y="232"/>
                      <a:pt x="267" y="184"/>
                      <a:pt x="309" y="175"/>
                    </a:cubicBezTo>
                    <a:cubicBezTo>
                      <a:pt x="351" y="166"/>
                      <a:pt x="465" y="205"/>
                      <a:pt x="461" y="180"/>
                    </a:cubicBezTo>
                    <a:cubicBezTo>
                      <a:pt x="465" y="176"/>
                      <a:pt x="316" y="39"/>
                      <a:pt x="285" y="26"/>
                    </a:cubicBezTo>
                    <a:cubicBezTo>
                      <a:pt x="230" y="0"/>
                      <a:pt x="153" y="21"/>
                      <a:pt x="132" y="23"/>
                    </a:cubicBezTo>
                    <a:cubicBezTo>
                      <a:pt x="111" y="25"/>
                      <a:pt x="148" y="27"/>
                      <a:pt x="159" y="38"/>
                    </a:cubicBezTo>
                    <a:cubicBezTo>
                      <a:pt x="170" y="49"/>
                      <a:pt x="222" y="81"/>
                      <a:pt x="201" y="89"/>
                    </a:cubicBezTo>
                    <a:cubicBezTo>
                      <a:pt x="203" y="113"/>
                      <a:pt x="29" y="65"/>
                      <a:pt x="30" y="86"/>
                    </a:cubicBezTo>
                  </a:path>
                </a:pathLst>
              </a:custGeom>
              <a:blipFill dpi="0" rotWithShape="1">
                <a:blip r:embed="rId2" cstate="print"/>
                <a:srcRect/>
                <a:tile tx="0" ty="0" sx="100000" sy="100000" flip="none" algn="tl"/>
              </a:blipFill>
              <a:ln w="12700" cap="flat" cmpd="sng">
                <a:noFill/>
                <a:prstDash val="solid"/>
                <a:round/>
                <a:headEnd type="none" w="med" len="med"/>
                <a:tailEnd type="none" w="med" len="med"/>
              </a:ln>
            </p:spPr>
            <p:txBody>
              <a:bodyPr wrap="none" anchor="ctr"/>
              <a:lstStyle/>
              <a:p>
                <a:endParaRPr lang="ja-JP" altLang="en-US"/>
              </a:p>
            </p:txBody>
          </p:sp>
          <p:sp>
            <p:nvSpPr>
              <p:cNvPr id="118" name="Freeform 316" descr="青い画用紙"/>
              <p:cNvSpPr>
                <a:spLocks/>
              </p:cNvSpPr>
              <p:nvPr/>
            </p:nvSpPr>
            <p:spPr bwMode="auto">
              <a:xfrm rot="5400000">
                <a:off x="1053" y="2583"/>
                <a:ext cx="589" cy="296"/>
              </a:xfrm>
              <a:custGeom>
                <a:avLst/>
                <a:gdLst>
                  <a:gd name="T0" fmla="*/ 13 w 729"/>
                  <a:gd name="T1" fmla="*/ 1 h 1037"/>
                  <a:gd name="T2" fmla="*/ 3 w 729"/>
                  <a:gd name="T3" fmla="*/ 1 h 1037"/>
                  <a:gd name="T4" fmla="*/ 29 w 729"/>
                  <a:gd name="T5" fmla="*/ 0 h 1037"/>
                  <a:gd name="T6" fmla="*/ 83 w 729"/>
                  <a:gd name="T7" fmla="*/ 0 h 1037"/>
                  <a:gd name="T8" fmla="*/ 72 w 729"/>
                  <a:gd name="T9" fmla="*/ 0 h 1037"/>
                  <a:gd name="T10" fmla="*/ 55 w 729"/>
                  <a:gd name="T11" fmla="*/ 0 h 1037"/>
                  <a:gd name="T12" fmla="*/ 78 w 729"/>
                  <a:gd name="T13" fmla="*/ 0 h 1037"/>
                  <a:gd name="T14" fmla="*/ 103 w 729"/>
                  <a:gd name="T15" fmla="*/ 0 h 1037"/>
                  <a:gd name="T16" fmla="*/ 115 w 729"/>
                  <a:gd name="T17" fmla="*/ 0 h 1037"/>
                  <a:gd name="T18" fmla="*/ 82 w 729"/>
                  <a:gd name="T19" fmla="*/ 1 h 1037"/>
                  <a:gd name="T20" fmla="*/ 54 w 729"/>
                  <a:gd name="T21" fmla="*/ 1 h 1037"/>
                  <a:gd name="T22" fmla="*/ 62 w 729"/>
                  <a:gd name="T23" fmla="*/ 1 h 1037"/>
                  <a:gd name="T24" fmla="*/ 63 w 729"/>
                  <a:gd name="T25" fmla="*/ 0 h 1037"/>
                  <a:gd name="T26" fmla="*/ 35 w 729"/>
                  <a:gd name="T27" fmla="*/ 0 h 1037"/>
                  <a:gd name="T28" fmla="*/ 28 w 729"/>
                  <a:gd name="T29" fmla="*/ 1 h 1037"/>
                  <a:gd name="T30" fmla="*/ 48 w 729"/>
                  <a:gd name="T31" fmla="*/ 1 h 1037"/>
                  <a:gd name="T32" fmla="*/ 86 w 729"/>
                  <a:gd name="T33" fmla="*/ 1 h 1037"/>
                  <a:gd name="T34" fmla="*/ 111 w 729"/>
                  <a:gd name="T35" fmla="*/ 1 h 1037"/>
                  <a:gd name="T36" fmla="*/ 117 w 729"/>
                  <a:gd name="T37" fmla="*/ 1 h 1037"/>
                  <a:gd name="T38" fmla="*/ 120 w 729"/>
                  <a:gd name="T39" fmla="*/ 0 h 1037"/>
                  <a:gd name="T40" fmla="*/ 85 w 729"/>
                  <a:gd name="T41" fmla="*/ 0 h 1037"/>
                  <a:gd name="T42" fmla="*/ 111 w 729"/>
                  <a:gd name="T43" fmla="*/ 0 h 1037"/>
                  <a:gd name="T44" fmla="*/ 138 w 729"/>
                  <a:gd name="T45" fmla="*/ 0 h 1037"/>
                  <a:gd name="T46" fmla="*/ 133 w 729"/>
                  <a:gd name="T47" fmla="*/ 0 h 1037"/>
                  <a:gd name="T48" fmla="*/ 155 w 729"/>
                  <a:gd name="T49" fmla="*/ 0 h 1037"/>
                  <a:gd name="T50" fmla="*/ 147 w 729"/>
                  <a:gd name="T51" fmla="*/ 0 h 1037"/>
                  <a:gd name="T52" fmla="*/ 169 w 729"/>
                  <a:gd name="T53" fmla="*/ 0 h 1037"/>
                  <a:gd name="T54" fmla="*/ 165 w 729"/>
                  <a:gd name="T55" fmla="*/ 0 h 1037"/>
                  <a:gd name="T56" fmla="*/ 159 w 729"/>
                  <a:gd name="T57" fmla="*/ 1 h 1037"/>
                  <a:gd name="T58" fmla="*/ 138 w 729"/>
                  <a:gd name="T59" fmla="*/ 1 h 1037"/>
                  <a:gd name="T60" fmla="*/ 175 w 729"/>
                  <a:gd name="T61" fmla="*/ 0 h 1037"/>
                  <a:gd name="T62" fmla="*/ 194 w 729"/>
                  <a:gd name="T63" fmla="*/ 0 h 1037"/>
                  <a:gd name="T64" fmla="*/ 199 w 729"/>
                  <a:gd name="T65" fmla="*/ 0 h 1037"/>
                  <a:gd name="T66" fmla="*/ 155 w 729"/>
                  <a:gd name="T67" fmla="*/ 0 h 1037"/>
                  <a:gd name="T68" fmla="*/ 133 w 729"/>
                  <a:gd name="T69" fmla="*/ 0 h 1037"/>
                  <a:gd name="T70" fmla="*/ 167 w 729"/>
                  <a:gd name="T71" fmla="*/ 0 h 1037"/>
                  <a:gd name="T72" fmla="*/ 138 w 729"/>
                  <a:gd name="T73" fmla="*/ 0 h 1037"/>
                  <a:gd name="T74" fmla="*/ 109 w 729"/>
                  <a:gd name="T75" fmla="*/ 0 h 1037"/>
                  <a:gd name="T76" fmla="*/ 65 w 729"/>
                  <a:gd name="T77" fmla="*/ 0 h 1037"/>
                  <a:gd name="T78" fmla="*/ 33 w 729"/>
                  <a:gd name="T79" fmla="*/ 0 h 1037"/>
                  <a:gd name="T80" fmla="*/ 57 w 729"/>
                  <a:gd name="T81" fmla="*/ 0 h 1037"/>
                  <a:gd name="T82" fmla="*/ 67 w 729"/>
                  <a:gd name="T83" fmla="*/ 0 h 1037"/>
                  <a:gd name="T84" fmla="*/ 54 w 729"/>
                  <a:gd name="T85" fmla="*/ 0 h 1037"/>
                  <a:gd name="T86" fmla="*/ 76 w 729"/>
                  <a:gd name="T87" fmla="*/ 0 h 1037"/>
                  <a:gd name="T88" fmla="*/ 10 w 729"/>
                  <a:gd name="T89" fmla="*/ 0 h 1037"/>
                  <a:gd name="T90" fmla="*/ 10 w 729"/>
                  <a:gd name="T91" fmla="*/ 0 h 1037"/>
                  <a:gd name="T92" fmla="*/ 35 w 729"/>
                  <a:gd name="T93" fmla="*/ 0 h 1037"/>
                  <a:gd name="T94" fmla="*/ 3 w 729"/>
                  <a:gd name="T95" fmla="*/ 0 h 10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9"/>
                  <a:gd name="T145" fmla="*/ 0 h 1037"/>
                  <a:gd name="T146" fmla="*/ 729 w 729"/>
                  <a:gd name="T147" fmla="*/ 1037 h 10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9" h="1037">
                    <a:moveTo>
                      <a:pt x="71" y="1000"/>
                    </a:moveTo>
                    <a:cubicBezTo>
                      <a:pt x="67" y="1001"/>
                      <a:pt x="55" y="1015"/>
                      <a:pt x="47" y="1015"/>
                    </a:cubicBezTo>
                    <a:cubicBezTo>
                      <a:pt x="38" y="1017"/>
                      <a:pt x="23" y="1028"/>
                      <a:pt x="17" y="1012"/>
                    </a:cubicBezTo>
                    <a:cubicBezTo>
                      <a:pt x="11" y="996"/>
                      <a:pt x="8" y="951"/>
                      <a:pt x="11" y="916"/>
                    </a:cubicBezTo>
                    <a:cubicBezTo>
                      <a:pt x="14" y="881"/>
                      <a:pt x="20" y="830"/>
                      <a:pt x="35" y="802"/>
                    </a:cubicBezTo>
                    <a:cubicBezTo>
                      <a:pt x="37" y="735"/>
                      <a:pt x="90" y="791"/>
                      <a:pt x="104" y="748"/>
                    </a:cubicBezTo>
                    <a:cubicBezTo>
                      <a:pt x="118" y="705"/>
                      <a:pt x="83" y="575"/>
                      <a:pt x="116" y="541"/>
                    </a:cubicBezTo>
                    <a:cubicBezTo>
                      <a:pt x="165" y="559"/>
                      <a:pt x="249" y="537"/>
                      <a:pt x="300" y="541"/>
                    </a:cubicBezTo>
                    <a:cubicBezTo>
                      <a:pt x="296" y="549"/>
                      <a:pt x="293" y="558"/>
                      <a:pt x="288" y="565"/>
                    </a:cubicBezTo>
                    <a:cubicBezTo>
                      <a:pt x="281" y="578"/>
                      <a:pt x="269" y="600"/>
                      <a:pt x="258" y="619"/>
                    </a:cubicBezTo>
                    <a:cubicBezTo>
                      <a:pt x="245" y="638"/>
                      <a:pt x="232" y="659"/>
                      <a:pt x="222" y="679"/>
                    </a:cubicBezTo>
                    <a:cubicBezTo>
                      <a:pt x="212" y="702"/>
                      <a:pt x="197" y="735"/>
                      <a:pt x="198" y="757"/>
                    </a:cubicBezTo>
                    <a:cubicBezTo>
                      <a:pt x="212" y="811"/>
                      <a:pt x="194" y="800"/>
                      <a:pt x="228" y="811"/>
                    </a:cubicBezTo>
                    <a:cubicBezTo>
                      <a:pt x="257" y="801"/>
                      <a:pt x="266" y="776"/>
                      <a:pt x="282" y="751"/>
                    </a:cubicBezTo>
                    <a:cubicBezTo>
                      <a:pt x="288" y="743"/>
                      <a:pt x="346" y="810"/>
                      <a:pt x="356" y="808"/>
                    </a:cubicBezTo>
                    <a:cubicBezTo>
                      <a:pt x="399" y="779"/>
                      <a:pt x="309" y="710"/>
                      <a:pt x="372" y="721"/>
                    </a:cubicBezTo>
                    <a:cubicBezTo>
                      <a:pt x="405" y="738"/>
                      <a:pt x="392" y="723"/>
                      <a:pt x="402" y="757"/>
                    </a:cubicBezTo>
                    <a:cubicBezTo>
                      <a:pt x="406" y="769"/>
                      <a:pt x="414" y="793"/>
                      <a:pt x="414" y="793"/>
                    </a:cubicBezTo>
                    <a:cubicBezTo>
                      <a:pt x="399" y="866"/>
                      <a:pt x="389" y="841"/>
                      <a:pt x="294" y="847"/>
                    </a:cubicBezTo>
                    <a:cubicBezTo>
                      <a:pt x="283" y="863"/>
                      <a:pt x="294" y="953"/>
                      <a:pt x="294" y="953"/>
                    </a:cubicBezTo>
                    <a:cubicBezTo>
                      <a:pt x="288" y="969"/>
                      <a:pt x="285" y="1001"/>
                      <a:pt x="269" y="1009"/>
                    </a:cubicBezTo>
                    <a:cubicBezTo>
                      <a:pt x="253" y="1020"/>
                      <a:pt x="209" y="1019"/>
                      <a:pt x="197" y="1018"/>
                    </a:cubicBezTo>
                    <a:cubicBezTo>
                      <a:pt x="185" y="1017"/>
                      <a:pt x="193" y="1031"/>
                      <a:pt x="197" y="1003"/>
                    </a:cubicBezTo>
                    <a:cubicBezTo>
                      <a:pt x="201" y="975"/>
                      <a:pt x="225" y="900"/>
                      <a:pt x="221" y="847"/>
                    </a:cubicBezTo>
                    <a:cubicBezTo>
                      <a:pt x="188" y="797"/>
                      <a:pt x="168" y="737"/>
                      <a:pt x="174" y="685"/>
                    </a:cubicBezTo>
                    <a:cubicBezTo>
                      <a:pt x="175" y="672"/>
                      <a:pt x="227" y="586"/>
                      <a:pt x="227" y="586"/>
                    </a:cubicBezTo>
                    <a:cubicBezTo>
                      <a:pt x="223" y="572"/>
                      <a:pt x="171" y="569"/>
                      <a:pt x="158" y="562"/>
                    </a:cubicBezTo>
                    <a:cubicBezTo>
                      <a:pt x="148" y="557"/>
                      <a:pt x="131" y="601"/>
                      <a:pt x="126" y="619"/>
                    </a:cubicBezTo>
                    <a:cubicBezTo>
                      <a:pt x="124" y="636"/>
                      <a:pt x="138" y="675"/>
                      <a:pt x="144" y="715"/>
                    </a:cubicBezTo>
                    <a:cubicBezTo>
                      <a:pt x="148" y="762"/>
                      <a:pt x="84" y="866"/>
                      <a:pt x="99" y="911"/>
                    </a:cubicBezTo>
                    <a:cubicBezTo>
                      <a:pt x="96" y="951"/>
                      <a:pt x="89" y="990"/>
                      <a:pt x="101" y="1000"/>
                    </a:cubicBezTo>
                    <a:cubicBezTo>
                      <a:pt x="113" y="1010"/>
                      <a:pt x="146" y="987"/>
                      <a:pt x="170" y="969"/>
                    </a:cubicBezTo>
                    <a:cubicBezTo>
                      <a:pt x="194" y="951"/>
                      <a:pt x="223" y="890"/>
                      <a:pt x="246" y="895"/>
                    </a:cubicBezTo>
                    <a:cubicBezTo>
                      <a:pt x="276" y="896"/>
                      <a:pt x="281" y="981"/>
                      <a:pt x="308" y="1000"/>
                    </a:cubicBezTo>
                    <a:cubicBezTo>
                      <a:pt x="322" y="1021"/>
                      <a:pt x="316" y="1015"/>
                      <a:pt x="332" y="1018"/>
                    </a:cubicBezTo>
                    <a:cubicBezTo>
                      <a:pt x="348" y="1021"/>
                      <a:pt x="386" y="1021"/>
                      <a:pt x="404" y="1018"/>
                    </a:cubicBezTo>
                    <a:cubicBezTo>
                      <a:pt x="422" y="1015"/>
                      <a:pt x="440" y="1025"/>
                      <a:pt x="443" y="1000"/>
                    </a:cubicBezTo>
                    <a:cubicBezTo>
                      <a:pt x="487" y="985"/>
                      <a:pt x="384" y="874"/>
                      <a:pt x="420" y="865"/>
                    </a:cubicBezTo>
                    <a:cubicBezTo>
                      <a:pt x="434" y="848"/>
                      <a:pt x="442" y="814"/>
                      <a:pt x="444" y="781"/>
                    </a:cubicBezTo>
                    <a:cubicBezTo>
                      <a:pt x="443" y="759"/>
                      <a:pt x="450" y="690"/>
                      <a:pt x="432" y="667"/>
                    </a:cubicBezTo>
                    <a:cubicBezTo>
                      <a:pt x="417" y="652"/>
                      <a:pt x="355" y="646"/>
                      <a:pt x="336" y="643"/>
                    </a:cubicBezTo>
                    <a:cubicBezTo>
                      <a:pt x="320" y="636"/>
                      <a:pt x="302" y="592"/>
                      <a:pt x="304" y="581"/>
                    </a:cubicBezTo>
                    <a:cubicBezTo>
                      <a:pt x="313" y="576"/>
                      <a:pt x="376" y="618"/>
                      <a:pt x="392" y="613"/>
                    </a:cubicBezTo>
                    <a:cubicBezTo>
                      <a:pt x="408" y="602"/>
                      <a:pt x="386" y="564"/>
                      <a:pt x="402" y="553"/>
                    </a:cubicBezTo>
                    <a:cubicBezTo>
                      <a:pt x="424" y="555"/>
                      <a:pt x="431" y="581"/>
                      <a:pt x="453" y="584"/>
                    </a:cubicBezTo>
                    <a:cubicBezTo>
                      <a:pt x="469" y="592"/>
                      <a:pt x="494" y="584"/>
                      <a:pt x="498" y="601"/>
                    </a:cubicBezTo>
                    <a:cubicBezTo>
                      <a:pt x="496" y="621"/>
                      <a:pt x="450" y="599"/>
                      <a:pt x="446" y="619"/>
                    </a:cubicBezTo>
                    <a:cubicBezTo>
                      <a:pt x="444" y="631"/>
                      <a:pt x="480" y="697"/>
                      <a:pt x="480" y="697"/>
                    </a:cubicBezTo>
                    <a:cubicBezTo>
                      <a:pt x="484" y="733"/>
                      <a:pt x="477" y="780"/>
                      <a:pt x="516" y="793"/>
                    </a:cubicBezTo>
                    <a:cubicBezTo>
                      <a:pt x="529" y="799"/>
                      <a:pt x="550" y="755"/>
                      <a:pt x="558" y="733"/>
                    </a:cubicBezTo>
                    <a:cubicBezTo>
                      <a:pt x="550" y="685"/>
                      <a:pt x="548" y="709"/>
                      <a:pt x="564" y="661"/>
                    </a:cubicBezTo>
                    <a:cubicBezTo>
                      <a:pt x="559" y="638"/>
                      <a:pt x="533" y="613"/>
                      <a:pt x="528" y="595"/>
                    </a:cubicBezTo>
                    <a:cubicBezTo>
                      <a:pt x="530" y="581"/>
                      <a:pt x="528" y="566"/>
                      <a:pt x="534" y="553"/>
                    </a:cubicBezTo>
                    <a:cubicBezTo>
                      <a:pt x="544" y="534"/>
                      <a:pt x="592" y="554"/>
                      <a:pt x="606" y="559"/>
                    </a:cubicBezTo>
                    <a:cubicBezTo>
                      <a:pt x="620" y="614"/>
                      <a:pt x="631" y="594"/>
                      <a:pt x="618" y="673"/>
                    </a:cubicBezTo>
                    <a:cubicBezTo>
                      <a:pt x="616" y="706"/>
                      <a:pt x="605" y="727"/>
                      <a:pt x="594" y="757"/>
                    </a:cubicBezTo>
                    <a:cubicBezTo>
                      <a:pt x="585" y="781"/>
                      <a:pt x="487" y="834"/>
                      <a:pt x="464" y="862"/>
                    </a:cubicBezTo>
                    <a:cubicBezTo>
                      <a:pt x="456" y="879"/>
                      <a:pt x="574" y="892"/>
                      <a:pt x="573" y="902"/>
                    </a:cubicBezTo>
                    <a:cubicBezTo>
                      <a:pt x="572" y="912"/>
                      <a:pt x="469" y="906"/>
                      <a:pt x="457" y="923"/>
                    </a:cubicBezTo>
                    <a:cubicBezTo>
                      <a:pt x="446" y="937"/>
                      <a:pt x="480" y="993"/>
                      <a:pt x="500" y="1006"/>
                    </a:cubicBezTo>
                    <a:cubicBezTo>
                      <a:pt x="520" y="1019"/>
                      <a:pt x="556" y="1037"/>
                      <a:pt x="578" y="1003"/>
                    </a:cubicBezTo>
                    <a:cubicBezTo>
                      <a:pt x="618" y="990"/>
                      <a:pt x="623" y="842"/>
                      <a:pt x="630" y="805"/>
                    </a:cubicBezTo>
                    <a:cubicBezTo>
                      <a:pt x="633" y="789"/>
                      <a:pt x="629" y="767"/>
                      <a:pt x="642" y="757"/>
                    </a:cubicBezTo>
                    <a:cubicBezTo>
                      <a:pt x="658" y="746"/>
                      <a:pt x="680" y="744"/>
                      <a:pt x="696" y="733"/>
                    </a:cubicBezTo>
                    <a:cubicBezTo>
                      <a:pt x="708" y="715"/>
                      <a:pt x="714" y="697"/>
                      <a:pt x="726" y="679"/>
                    </a:cubicBezTo>
                    <a:cubicBezTo>
                      <a:pt x="711" y="619"/>
                      <a:pt x="729" y="696"/>
                      <a:pt x="714" y="577"/>
                    </a:cubicBezTo>
                    <a:cubicBezTo>
                      <a:pt x="709" y="536"/>
                      <a:pt x="673" y="518"/>
                      <a:pt x="648" y="493"/>
                    </a:cubicBezTo>
                    <a:cubicBezTo>
                      <a:pt x="622" y="482"/>
                      <a:pt x="587" y="513"/>
                      <a:pt x="558" y="511"/>
                    </a:cubicBezTo>
                    <a:cubicBezTo>
                      <a:pt x="527" y="507"/>
                      <a:pt x="485" y="514"/>
                      <a:pt x="474" y="481"/>
                    </a:cubicBezTo>
                    <a:cubicBezTo>
                      <a:pt x="476" y="463"/>
                      <a:pt x="474" y="444"/>
                      <a:pt x="480" y="427"/>
                    </a:cubicBezTo>
                    <a:cubicBezTo>
                      <a:pt x="487" y="408"/>
                      <a:pt x="534" y="403"/>
                      <a:pt x="534" y="403"/>
                    </a:cubicBezTo>
                    <a:cubicBezTo>
                      <a:pt x="558" y="411"/>
                      <a:pt x="576" y="405"/>
                      <a:pt x="600" y="397"/>
                    </a:cubicBezTo>
                    <a:cubicBezTo>
                      <a:pt x="615" y="353"/>
                      <a:pt x="614" y="316"/>
                      <a:pt x="588" y="277"/>
                    </a:cubicBezTo>
                    <a:cubicBezTo>
                      <a:pt x="544" y="282"/>
                      <a:pt x="530" y="275"/>
                      <a:pt x="498" y="307"/>
                    </a:cubicBezTo>
                    <a:cubicBezTo>
                      <a:pt x="486" y="319"/>
                      <a:pt x="462" y="343"/>
                      <a:pt x="462" y="343"/>
                    </a:cubicBezTo>
                    <a:cubicBezTo>
                      <a:pt x="458" y="356"/>
                      <a:pt x="394" y="390"/>
                      <a:pt x="392" y="403"/>
                    </a:cubicBezTo>
                    <a:cubicBezTo>
                      <a:pt x="373" y="537"/>
                      <a:pt x="470" y="487"/>
                      <a:pt x="435" y="539"/>
                    </a:cubicBezTo>
                    <a:cubicBezTo>
                      <a:pt x="371" y="535"/>
                      <a:pt x="298" y="501"/>
                      <a:pt x="234" y="493"/>
                    </a:cubicBezTo>
                    <a:cubicBezTo>
                      <a:pt x="221" y="491"/>
                      <a:pt x="198" y="481"/>
                      <a:pt x="198" y="481"/>
                    </a:cubicBezTo>
                    <a:cubicBezTo>
                      <a:pt x="180" y="467"/>
                      <a:pt x="138" y="417"/>
                      <a:pt x="120" y="395"/>
                    </a:cubicBezTo>
                    <a:cubicBezTo>
                      <a:pt x="116" y="368"/>
                      <a:pt x="180" y="437"/>
                      <a:pt x="194" y="415"/>
                    </a:cubicBezTo>
                    <a:cubicBezTo>
                      <a:pt x="208" y="393"/>
                      <a:pt x="220" y="302"/>
                      <a:pt x="206" y="259"/>
                    </a:cubicBezTo>
                    <a:cubicBezTo>
                      <a:pt x="192" y="216"/>
                      <a:pt x="102" y="170"/>
                      <a:pt x="108" y="155"/>
                    </a:cubicBezTo>
                    <a:cubicBezTo>
                      <a:pt x="114" y="140"/>
                      <a:pt x="230" y="175"/>
                      <a:pt x="240" y="166"/>
                    </a:cubicBezTo>
                    <a:cubicBezTo>
                      <a:pt x="250" y="157"/>
                      <a:pt x="175" y="121"/>
                      <a:pt x="168" y="100"/>
                    </a:cubicBezTo>
                    <a:cubicBezTo>
                      <a:pt x="161" y="79"/>
                      <a:pt x="170" y="49"/>
                      <a:pt x="197" y="39"/>
                    </a:cubicBezTo>
                    <a:cubicBezTo>
                      <a:pt x="224" y="29"/>
                      <a:pt x="318" y="42"/>
                      <a:pt x="330" y="37"/>
                    </a:cubicBezTo>
                    <a:cubicBezTo>
                      <a:pt x="342" y="32"/>
                      <a:pt x="301" y="12"/>
                      <a:pt x="272" y="7"/>
                    </a:cubicBezTo>
                    <a:cubicBezTo>
                      <a:pt x="243" y="2"/>
                      <a:pt x="194" y="6"/>
                      <a:pt x="155" y="7"/>
                    </a:cubicBezTo>
                    <a:cubicBezTo>
                      <a:pt x="132" y="13"/>
                      <a:pt x="45" y="0"/>
                      <a:pt x="35" y="13"/>
                    </a:cubicBezTo>
                    <a:cubicBezTo>
                      <a:pt x="25" y="26"/>
                      <a:pt x="96" y="70"/>
                      <a:pt x="96" y="85"/>
                    </a:cubicBezTo>
                    <a:cubicBezTo>
                      <a:pt x="96" y="100"/>
                      <a:pt x="49" y="88"/>
                      <a:pt x="35" y="106"/>
                    </a:cubicBezTo>
                    <a:cubicBezTo>
                      <a:pt x="21" y="124"/>
                      <a:pt x="0" y="164"/>
                      <a:pt x="15" y="193"/>
                    </a:cubicBezTo>
                    <a:cubicBezTo>
                      <a:pt x="30" y="222"/>
                      <a:pt x="120" y="255"/>
                      <a:pt x="125" y="277"/>
                    </a:cubicBezTo>
                    <a:cubicBezTo>
                      <a:pt x="136" y="306"/>
                      <a:pt x="61" y="295"/>
                      <a:pt x="44" y="328"/>
                    </a:cubicBezTo>
                    <a:cubicBezTo>
                      <a:pt x="25" y="345"/>
                      <a:pt x="15" y="358"/>
                      <a:pt x="11" y="382"/>
                    </a:cubicBezTo>
                    <a:cubicBezTo>
                      <a:pt x="7" y="406"/>
                      <a:pt x="18" y="455"/>
                      <a:pt x="20" y="474"/>
                    </a:cubicBezTo>
                  </a:path>
                </a:pathLst>
              </a:custGeom>
              <a:blipFill dpi="0" rotWithShape="1">
                <a:blip r:embed="rId2" cstate="print"/>
                <a:srcRect/>
                <a:tile tx="0" ty="0" sx="100000" sy="100000" flip="none" algn="tl"/>
              </a:blipFill>
              <a:ln w="12700" cap="flat" cmpd="sng">
                <a:noFill/>
                <a:prstDash val="solid"/>
                <a:round/>
                <a:headEnd type="none" w="med" len="med"/>
                <a:tailEnd type="none" w="med" len="med"/>
              </a:ln>
            </p:spPr>
            <p:txBody>
              <a:bodyPr wrap="none" anchor="ctr"/>
              <a:lstStyle/>
              <a:p>
                <a:endParaRPr lang="ja-JP" altLang="en-US"/>
              </a:p>
            </p:txBody>
          </p:sp>
          <p:sp>
            <p:nvSpPr>
              <p:cNvPr id="119" name="Freeform 317" descr="青い画用紙"/>
              <p:cNvSpPr>
                <a:spLocks/>
              </p:cNvSpPr>
              <p:nvPr/>
            </p:nvSpPr>
            <p:spPr bwMode="auto">
              <a:xfrm rot="10800000">
                <a:off x="1557" y="3028"/>
                <a:ext cx="505" cy="295"/>
              </a:xfrm>
              <a:custGeom>
                <a:avLst/>
                <a:gdLst>
                  <a:gd name="T0" fmla="*/ 7 w 822"/>
                  <a:gd name="T1" fmla="*/ 0 h 1047"/>
                  <a:gd name="T2" fmla="*/ 9 w 822"/>
                  <a:gd name="T3" fmla="*/ 0 h 1047"/>
                  <a:gd name="T4" fmla="*/ 10 w 822"/>
                  <a:gd name="T5" fmla="*/ 0 h 1047"/>
                  <a:gd name="T6" fmla="*/ 19 w 822"/>
                  <a:gd name="T7" fmla="*/ 0 h 1047"/>
                  <a:gd name="T8" fmla="*/ 18 w 822"/>
                  <a:gd name="T9" fmla="*/ 0 h 1047"/>
                  <a:gd name="T10" fmla="*/ 19 w 822"/>
                  <a:gd name="T11" fmla="*/ 0 h 1047"/>
                  <a:gd name="T12" fmla="*/ 24 w 822"/>
                  <a:gd name="T13" fmla="*/ 0 h 1047"/>
                  <a:gd name="T14" fmla="*/ 26 w 822"/>
                  <a:gd name="T15" fmla="*/ 0 h 1047"/>
                  <a:gd name="T16" fmla="*/ 18 w 822"/>
                  <a:gd name="T17" fmla="*/ 0 h 1047"/>
                  <a:gd name="T18" fmla="*/ 14 w 822"/>
                  <a:gd name="T19" fmla="*/ 0 h 1047"/>
                  <a:gd name="T20" fmla="*/ 10 w 822"/>
                  <a:gd name="T21" fmla="*/ 0 h 1047"/>
                  <a:gd name="T22" fmla="*/ 27 w 822"/>
                  <a:gd name="T23" fmla="*/ 0 h 1047"/>
                  <a:gd name="T24" fmla="*/ 22 w 822"/>
                  <a:gd name="T25" fmla="*/ 1 h 1047"/>
                  <a:gd name="T26" fmla="*/ 28 w 822"/>
                  <a:gd name="T27" fmla="*/ 1 h 1047"/>
                  <a:gd name="T28" fmla="*/ 31 w 822"/>
                  <a:gd name="T29" fmla="*/ 0 h 1047"/>
                  <a:gd name="T30" fmla="*/ 31 w 822"/>
                  <a:gd name="T31" fmla="*/ 0 h 1047"/>
                  <a:gd name="T32" fmla="*/ 18 w 822"/>
                  <a:gd name="T33" fmla="*/ 0 h 1047"/>
                  <a:gd name="T34" fmla="*/ 25 w 822"/>
                  <a:gd name="T35" fmla="*/ 0 h 1047"/>
                  <a:gd name="T36" fmla="*/ 33 w 822"/>
                  <a:gd name="T37" fmla="*/ 0 h 1047"/>
                  <a:gd name="T38" fmla="*/ 36 w 822"/>
                  <a:gd name="T39" fmla="*/ 0 h 1047"/>
                  <a:gd name="T40" fmla="*/ 32 w 822"/>
                  <a:gd name="T41" fmla="*/ 0 h 1047"/>
                  <a:gd name="T42" fmla="*/ 37 w 822"/>
                  <a:gd name="T43" fmla="*/ 0 h 1047"/>
                  <a:gd name="T44" fmla="*/ 37 w 822"/>
                  <a:gd name="T45" fmla="*/ 1 h 1047"/>
                  <a:gd name="T46" fmla="*/ 30 w 822"/>
                  <a:gd name="T47" fmla="*/ 1 h 1047"/>
                  <a:gd name="T48" fmla="*/ 34 w 822"/>
                  <a:gd name="T49" fmla="*/ 1 h 1047"/>
                  <a:gd name="T50" fmla="*/ 41 w 822"/>
                  <a:gd name="T51" fmla="*/ 1 h 1047"/>
                  <a:gd name="T52" fmla="*/ 40 w 822"/>
                  <a:gd name="T53" fmla="*/ 1 h 1047"/>
                  <a:gd name="T54" fmla="*/ 43 w 822"/>
                  <a:gd name="T55" fmla="*/ 1 h 1047"/>
                  <a:gd name="T56" fmla="*/ 42 w 822"/>
                  <a:gd name="T57" fmla="*/ 0 h 1047"/>
                  <a:gd name="T58" fmla="*/ 43 w 822"/>
                  <a:gd name="T59" fmla="*/ 0 h 1047"/>
                  <a:gd name="T60" fmla="*/ 39 w 822"/>
                  <a:gd name="T61" fmla="*/ 0 h 1047"/>
                  <a:gd name="T62" fmla="*/ 42 w 822"/>
                  <a:gd name="T63" fmla="*/ 0 h 1047"/>
                  <a:gd name="T64" fmla="*/ 42 w 822"/>
                  <a:gd name="T65" fmla="*/ 0 h 1047"/>
                  <a:gd name="T66" fmla="*/ 42 w 822"/>
                  <a:gd name="T67" fmla="*/ 0 h 1047"/>
                  <a:gd name="T68" fmla="*/ 33 w 822"/>
                  <a:gd name="T69" fmla="*/ 0 h 1047"/>
                  <a:gd name="T70" fmla="*/ 29 w 822"/>
                  <a:gd name="T71" fmla="*/ 0 h 1047"/>
                  <a:gd name="T72" fmla="*/ 32 w 822"/>
                  <a:gd name="T73" fmla="*/ 0 h 1047"/>
                  <a:gd name="T74" fmla="*/ 42 w 822"/>
                  <a:gd name="T75" fmla="*/ 0 h 1047"/>
                  <a:gd name="T76" fmla="*/ 37 w 822"/>
                  <a:gd name="T77" fmla="*/ 0 h 1047"/>
                  <a:gd name="T78" fmla="*/ 30 w 822"/>
                  <a:gd name="T79" fmla="*/ 0 h 1047"/>
                  <a:gd name="T80" fmla="*/ 33 w 822"/>
                  <a:gd name="T81" fmla="*/ 0 h 1047"/>
                  <a:gd name="T82" fmla="*/ 20 w 822"/>
                  <a:gd name="T83" fmla="*/ 0 h 1047"/>
                  <a:gd name="T84" fmla="*/ 23 w 822"/>
                  <a:gd name="T85" fmla="*/ 0 h 1047"/>
                  <a:gd name="T86" fmla="*/ 15 w 822"/>
                  <a:gd name="T87" fmla="*/ 0 h 1047"/>
                  <a:gd name="T88" fmla="*/ 15 w 822"/>
                  <a:gd name="T89" fmla="*/ 0 h 1047"/>
                  <a:gd name="T90" fmla="*/ 11 w 822"/>
                  <a:gd name="T91" fmla="*/ 0 h 1047"/>
                  <a:gd name="T92" fmla="*/ 25 w 822"/>
                  <a:gd name="T93" fmla="*/ 0 h 1047"/>
                  <a:gd name="T94" fmla="*/ 7 w 822"/>
                  <a:gd name="T95" fmla="*/ 0 h 1047"/>
                  <a:gd name="T96" fmla="*/ 11 w 822"/>
                  <a:gd name="T97" fmla="*/ 0 h 10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1047"/>
                  <a:gd name="T149" fmla="*/ 822 w 822"/>
                  <a:gd name="T150" fmla="*/ 1047 h 10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1047">
                    <a:moveTo>
                      <a:pt x="168" y="146"/>
                    </a:moveTo>
                    <a:cubicBezTo>
                      <a:pt x="155" y="152"/>
                      <a:pt x="159" y="218"/>
                      <a:pt x="132" y="251"/>
                    </a:cubicBezTo>
                    <a:cubicBezTo>
                      <a:pt x="105" y="284"/>
                      <a:pt x="0" y="308"/>
                      <a:pt x="3" y="347"/>
                    </a:cubicBezTo>
                    <a:cubicBezTo>
                      <a:pt x="6" y="386"/>
                      <a:pt x="139" y="481"/>
                      <a:pt x="152" y="485"/>
                    </a:cubicBezTo>
                    <a:cubicBezTo>
                      <a:pt x="161" y="494"/>
                      <a:pt x="75" y="394"/>
                      <a:pt x="80" y="374"/>
                    </a:cubicBezTo>
                    <a:cubicBezTo>
                      <a:pt x="85" y="354"/>
                      <a:pt x="134" y="385"/>
                      <a:pt x="182" y="363"/>
                    </a:cubicBezTo>
                    <a:cubicBezTo>
                      <a:pt x="231" y="381"/>
                      <a:pt x="318" y="238"/>
                      <a:pt x="369" y="242"/>
                    </a:cubicBezTo>
                    <a:cubicBezTo>
                      <a:pt x="399" y="236"/>
                      <a:pt x="359" y="339"/>
                      <a:pt x="357" y="357"/>
                    </a:cubicBezTo>
                    <a:cubicBezTo>
                      <a:pt x="355" y="375"/>
                      <a:pt x="361" y="341"/>
                      <a:pt x="356" y="349"/>
                    </a:cubicBezTo>
                    <a:cubicBezTo>
                      <a:pt x="349" y="362"/>
                      <a:pt x="337" y="384"/>
                      <a:pt x="326" y="403"/>
                    </a:cubicBezTo>
                    <a:cubicBezTo>
                      <a:pt x="313" y="422"/>
                      <a:pt x="300" y="443"/>
                      <a:pt x="290" y="463"/>
                    </a:cubicBezTo>
                    <a:cubicBezTo>
                      <a:pt x="294" y="485"/>
                      <a:pt x="335" y="524"/>
                      <a:pt x="350" y="535"/>
                    </a:cubicBezTo>
                    <a:cubicBezTo>
                      <a:pt x="356" y="527"/>
                      <a:pt x="370" y="531"/>
                      <a:pt x="380" y="529"/>
                    </a:cubicBezTo>
                    <a:cubicBezTo>
                      <a:pt x="423" y="500"/>
                      <a:pt x="377" y="494"/>
                      <a:pt x="440" y="505"/>
                    </a:cubicBezTo>
                    <a:cubicBezTo>
                      <a:pt x="473" y="522"/>
                      <a:pt x="501" y="545"/>
                      <a:pt x="441" y="566"/>
                    </a:cubicBezTo>
                    <a:cubicBezTo>
                      <a:pt x="445" y="578"/>
                      <a:pt x="482" y="577"/>
                      <a:pt x="482" y="577"/>
                    </a:cubicBezTo>
                    <a:cubicBezTo>
                      <a:pt x="467" y="650"/>
                      <a:pt x="457" y="625"/>
                      <a:pt x="362" y="631"/>
                    </a:cubicBezTo>
                    <a:cubicBezTo>
                      <a:pt x="351" y="647"/>
                      <a:pt x="338" y="685"/>
                      <a:pt x="338" y="685"/>
                    </a:cubicBezTo>
                    <a:cubicBezTo>
                      <a:pt x="318" y="658"/>
                      <a:pt x="256" y="511"/>
                      <a:pt x="242" y="469"/>
                    </a:cubicBezTo>
                    <a:cubicBezTo>
                      <a:pt x="243" y="456"/>
                      <a:pt x="254" y="433"/>
                      <a:pt x="254" y="433"/>
                    </a:cubicBezTo>
                    <a:cubicBezTo>
                      <a:pt x="250" y="419"/>
                      <a:pt x="255" y="398"/>
                      <a:pt x="242" y="391"/>
                    </a:cubicBezTo>
                    <a:cubicBezTo>
                      <a:pt x="232" y="386"/>
                      <a:pt x="199" y="385"/>
                      <a:pt x="194" y="403"/>
                    </a:cubicBezTo>
                    <a:cubicBezTo>
                      <a:pt x="192" y="420"/>
                      <a:pt x="206" y="459"/>
                      <a:pt x="212" y="499"/>
                    </a:cubicBezTo>
                    <a:cubicBezTo>
                      <a:pt x="259" y="552"/>
                      <a:pt x="467" y="680"/>
                      <a:pt x="509" y="767"/>
                    </a:cubicBezTo>
                    <a:cubicBezTo>
                      <a:pt x="552" y="833"/>
                      <a:pt x="464" y="787"/>
                      <a:pt x="453" y="827"/>
                    </a:cubicBezTo>
                    <a:cubicBezTo>
                      <a:pt x="434" y="868"/>
                      <a:pt x="385" y="983"/>
                      <a:pt x="396" y="1016"/>
                    </a:cubicBezTo>
                    <a:cubicBezTo>
                      <a:pt x="399" y="1047"/>
                      <a:pt x="498" y="1031"/>
                      <a:pt x="519" y="1025"/>
                    </a:cubicBezTo>
                    <a:cubicBezTo>
                      <a:pt x="540" y="1019"/>
                      <a:pt x="520" y="1005"/>
                      <a:pt x="525" y="978"/>
                    </a:cubicBezTo>
                    <a:cubicBezTo>
                      <a:pt x="530" y="951"/>
                      <a:pt x="542" y="904"/>
                      <a:pt x="551" y="860"/>
                    </a:cubicBezTo>
                    <a:cubicBezTo>
                      <a:pt x="560" y="816"/>
                      <a:pt x="583" y="741"/>
                      <a:pt x="578" y="713"/>
                    </a:cubicBezTo>
                    <a:cubicBezTo>
                      <a:pt x="573" y="685"/>
                      <a:pt x="524" y="710"/>
                      <a:pt x="524" y="692"/>
                    </a:cubicBezTo>
                    <a:cubicBezTo>
                      <a:pt x="524" y="674"/>
                      <a:pt x="583" y="645"/>
                      <a:pt x="579" y="605"/>
                    </a:cubicBezTo>
                    <a:cubicBezTo>
                      <a:pt x="578" y="583"/>
                      <a:pt x="518" y="474"/>
                      <a:pt x="500" y="451"/>
                    </a:cubicBezTo>
                    <a:cubicBezTo>
                      <a:pt x="485" y="436"/>
                      <a:pt x="349" y="498"/>
                      <a:pt x="330" y="495"/>
                    </a:cubicBezTo>
                    <a:cubicBezTo>
                      <a:pt x="330" y="494"/>
                      <a:pt x="409" y="366"/>
                      <a:pt x="416" y="361"/>
                    </a:cubicBezTo>
                    <a:cubicBezTo>
                      <a:pt x="432" y="350"/>
                      <a:pt x="454" y="404"/>
                      <a:pt x="470" y="393"/>
                    </a:cubicBezTo>
                    <a:cubicBezTo>
                      <a:pt x="492" y="395"/>
                      <a:pt x="514" y="340"/>
                      <a:pt x="536" y="343"/>
                    </a:cubicBezTo>
                    <a:cubicBezTo>
                      <a:pt x="558" y="334"/>
                      <a:pt x="598" y="416"/>
                      <a:pt x="621" y="416"/>
                    </a:cubicBezTo>
                    <a:cubicBezTo>
                      <a:pt x="631" y="397"/>
                      <a:pt x="703" y="345"/>
                      <a:pt x="717" y="350"/>
                    </a:cubicBezTo>
                    <a:cubicBezTo>
                      <a:pt x="732" y="353"/>
                      <a:pt x="664" y="389"/>
                      <a:pt x="660" y="416"/>
                    </a:cubicBezTo>
                    <a:cubicBezTo>
                      <a:pt x="656" y="443"/>
                      <a:pt x="706" y="498"/>
                      <a:pt x="693" y="515"/>
                    </a:cubicBezTo>
                    <a:cubicBezTo>
                      <a:pt x="691" y="548"/>
                      <a:pt x="596" y="485"/>
                      <a:pt x="585" y="515"/>
                    </a:cubicBezTo>
                    <a:cubicBezTo>
                      <a:pt x="579" y="535"/>
                      <a:pt x="585" y="689"/>
                      <a:pt x="603" y="722"/>
                    </a:cubicBezTo>
                    <a:cubicBezTo>
                      <a:pt x="621" y="755"/>
                      <a:pt x="699" y="696"/>
                      <a:pt x="696" y="712"/>
                    </a:cubicBezTo>
                    <a:cubicBezTo>
                      <a:pt x="693" y="728"/>
                      <a:pt x="587" y="793"/>
                      <a:pt x="585" y="821"/>
                    </a:cubicBezTo>
                    <a:cubicBezTo>
                      <a:pt x="579" y="864"/>
                      <a:pt x="681" y="869"/>
                      <a:pt x="681" y="880"/>
                    </a:cubicBezTo>
                    <a:cubicBezTo>
                      <a:pt x="681" y="891"/>
                      <a:pt x="609" y="877"/>
                      <a:pt x="588" y="886"/>
                    </a:cubicBezTo>
                    <a:cubicBezTo>
                      <a:pt x="567" y="895"/>
                      <a:pt x="556" y="915"/>
                      <a:pt x="552" y="934"/>
                    </a:cubicBezTo>
                    <a:cubicBezTo>
                      <a:pt x="547" y="943"/>
                      <a:pt x="533" y="994"/>
                      <a:pt x="564" y="1000"/>
                    </a:cubicBezTo>
                    <a:cubicBezTo>
                      <a:pt x="577" y="1001"/>
                      <a:pt x="619" y="936"/>
                      <a:pt x="630" y="940"/>
                    </a:cubicBezTo>
                    <a:cubicBezTo>
                      <a:pt x="641" y="944"/>
                      <a:pt x="607" y="1010"/>
                      <a:pt x="630" y="1025"/>
                    </a:cubicBezTo>
                    <a:cubicBezTo>
                      <a:pt x="653" y="1040"/>
                      <a:pt x="737" y="1030"/>
                      <a:pt x="765" y="1028"/>
                    </a:cubicBezTo>
                    <a:cubicBezTo>
                      <a:pt x="793" y="1026"/>
                      <a:pt x="805" y="1034"/>
                      <a:pt x="801" y="1013"/>
                    </a:cubicBezTo>
                    <a:cubicBezTo>
                      <a:pt x="797" y="992"/>
                      <a:pt x="764" y="943"/>
                      <a:pt x="741" y="902"/>
                    </a:cubicBezTo>
                    <a:cubicBezTo>
                      <a:pt x="718" y="861"/>
                      <a:pt x="654" y="767"/>
                      <a:pt x="663" y="766"/>
                    </a:cubicBezTo>
                    <a:cubicBezTo>
                      <a:pt x="655" y="724"/>
                      <a:pt x="780" y="894"/>
                      <a:pt x="798" y="893"/>
                    </a:cubicBezTo>
                    <a:cubicBezTo>
                      <a:pt x="820" y="903"/>
                      <a:pt x="802" y="846"/>
                      <a:pt x="798" y="824"/>
                    </a:cubicBezTo>
                    <a:cubicBezTo>
                      <a:pt x="794" y="802"/>
                      <a:pt x="770" y="782"/>
                      <a:pt x="771" y="758"/>
                    </a:cubicBezTo>
                    <a:cubicBezTo>
                      <a:pt x="772" y="734"/>
                      <a:pt x="797" y="705"/>
                      <a:pt x="801" y="680"/>
                    </a:cubicBezTo>
                    <a:cubicBezTo>
                      <a:pt x="805" y="655"/>
                      <a:pt x="811" y="614"/>
                      <a:pt x="798" y="605"/>
                    </a:cubicBezTo>
                    <a:cubicBezTo>
                      <a:pt x="785" y="596"/>
                      <a:pt x="737" y="632"/>
                      <a:pt x="724" y="627"/>
                    </a:cubicBezTo>
                    <a:cubicBezTo>
                      <a:pt x="727" y="611"/>
                      <a:pt x="704" y="585"/>
                      <a:pt x="717" y="575"/>
                    </a:cubicBezTo>
                    <a:cubicBezTo>
                      <a:pt x="733" y="564"/>
                      <a:pt x="732" y="569"/>
                      <a:pt x="748" y="558"/>
                    </a:cubicBezTo>
                    <a:cubicBezTo>
                      <a:pt x="754" y="553"/>
                      <a:pt x="792" y="542"/>
                      <a:pt x="792" y="524"/>
                    </a:cubicBezTo>
                    <a:cubicBezTo>
                      <a:pt x="792" y="506"/>
                      <a:pt x="747" y="464"/>
                      <a:pt x="747" y="452"/>
                    </a:cubicBezTo>
                    <a:cubicBezTo>
                      <a:pt x="739" y="440"/>
                      <a:pt x="789" y="469"/>
                      <a:pt x="795" y="449"/>
                    </a:cubicBezTo>
                    <a:cubicBezTo>
                      <a:pt x="804" y="438"/>
                      <a:pt x="801" y="406"/>
                      <a:pt x="801" y="386"/>
                    </a:cubicBezTo>
                    <a:cubicBezTo>
                      <a:pt x="801" y="366"/>
                      <a:pt x="809" y="347"/>
                      <a:pt x="795" y="329"/>
                    </a:cubicBezTo>
                    <a:cubicBezTo>
                      <a:pt x="790" y="288"/>
                      <a:pt x="741" y="302"/>
                      <a:pt x="716" y="277"/>
                    </a:cubicBezTo>
                    <a:cubicBezTo>
                      <a:pt x="702" y="269"/>
                      <a:pt x="625" y="241"/>
                      <a:pt x="612" y="251"/>
                    </a:cubicBezTo>
                    <a:cubicBezTo>
                      <a:pt x="599" y="261"/>
                      <a:pt x="648" y="333"/>
                      <a:pt x="636" y="335"/>
                    </a:cubicBezTo>
                    <a:cubicBezTo>
                      <a:pt x="605" y="331"/>
                      <a:pt x="553" y="298"/>
                      <a:pt x="542" y="265"/>
                    </a:cubicBezTo>
                    <a:cubicBezTo>
                      <a:pt x="544" y="247"/>
                      <a:pt x="542" y="228"/>
                      <a:pt x="548" y="211"/>
                    </a:cubicBezTo>
                    <a:cubicBezTo>
                      <a:pt x="555" y="192"/>
                      <a:pt x="602" y="187"/>
                      <a:pt x="602" y="187"/>
                    </a:cubicBezTo>
                    <a:cubicBezTo>
                      <a:pt x="626" y="195"/>
                      <a:pt x="768" y="283"/>
                      <a:pt x="792" y="275"/>
                    </a:cubicBezTo>
                    <a:cubicBezTo>
                      <a:pt x="822" y="268"/>
                      <a:pt x="774" y="193"/>
                      <a:pt x="774" y="152"/>
                    </a:cubicBezTo>
                    <a:cubicBezTo>
                      <a:pt x="774" y="111"/>
                      <a:pt x="810" y="52"/>
                      <a:pt x="795" y="29"/>
                    </a:cubicBezTo>
                    <a:cubicBezTo>
                      <a:pt x="784" y="8"/>
                      <a:pt x="703" y="17"/>
                      <a:pt x="681" y="17"/>
                    </a:cubicBezTo>
                    <a:cubicBezTo>
                      <a:pt x="659" y="17"/>
                      <a:pt x="684" y="21"/>
                      <a:pt x="663" y="27"/>
                    </a:cubicBezTo>
                    <a:cubicBezTo>
                      <a:pt x="642" y="33"/>
                      <a:pt x="548" y="40"/>
                      <a:pt x="552" y="53"/>
                    </a:cubicBezTo>
                    <a:cubicBezTo>
                      <a:pt x="556" y="66"/>
                      <a:pt x="680" y="93"/>
                      <a:pt x="690" y="108"/>
                    </a:cubicBezTo>
                    <a:cubicBezTo>
                      <a:pt x="700" y="123"/>
                      <a:pt x="645" y="156"/>
                      <a:pt x="615" y="145"/>
                    </a:cubicBezTo>
                    <a:cubicBezTo>
                      <a:pt x="603" y="157"/>
                      <a:pt x="507" y="44"/>
                      <a:pt x="507" y="44"/>
                    </a:cubicBezTo>
                    <a:cubicBezTo>
                      <a:pt x="488" y="33"/>
                      <a:pt x="364" y="8"/>
                      <a:pt x="363" y="26"/>
                    </a:cubicBezTo>
                    <a:cubicBezTo>
                      <a:pt x="362" y="44"/>
                      <a:pt x="491" y="118"/>
                      <a:pt x="501" y="155"/>
                    </a:cubicBezTo>
                    <a:cubicBezTo>
                      <a:pt x="482" y="289"/>
                      <a:pt x="461" y="199"/>
                      <a:pt x="426" y="251"/>
                    </a:cubicBezTo>
                    <a:cubicBezTo>
                      <a:pt x="420" y="272"/>
                      <a:pt x="496" y="326"/>
                      <a:pt x="473" y="342"/>
                    </a:cubicBezTo>
                    <a:cubicBezTo>
                      <a:pt x="450" y="358"/>
                      <a:pt x="337" y="351"/>
                      <a:pt x="288" y="345"/>
                    </a:cubicBezTo>
                    <a:cubicBezTo>
                      <a:pt x="239" y="339"/>
                      <a:pt x="179" y="322"/>
                      <a:pt x="177" y="309"/>
                    </a:cubicBezTo>
                    <a:cubicBezTo>
                      <a:pt x="142" y="295"/>
                      <a:pt x="247" y="283"/>
                      <a:pt x="276" y="267"/>
                    </a:cubicBezTo>
                    <a:cubicBezTo>
                      <a:pt x="298" y="252"/>
                      <a:pt x="323" y="225"/>
                      <a:pt x="312" y="220"/>
                    </a:cubicBezTo>
                    <a:cubicBezTo>
                      <a:pt x="294" y="206"/>
                      <a:pt x="225" y="256"/>
                      <a:pt x="207" y="234"/>
                    </a:cubicBezTo>
                    <a:cubicBezTo>
                      <a:pt x="202" y="232"/>
                      <a:pt x="267" y="184"/>
                      <a:pt x="309" y="175"/>
                    </a:cubicBezTo>
                    <a:cubicBezTo>
                      <a:pt x="351" y="166"/>
                      <a:pt x="465" y="205"/>
                      <a:pt x="461" y="180"/>
                    </a:cubicBezTo>
                    <a:cubicBezTo>
                      <a:pt x="465" y="176"/>
                      <a:pt x="316" y="39"/>
                      <a:pt x="285" y="26"/>
                    </a:cubicBezTo>
                    <a:cubicBezTo>
                      <a:pt x="230" y="0"/>
                      <a:pt x="153" y="21"/>
                      <a:pt x="132" y="23"/>
                    </a:cubicBezTo>
                    <a:cubicBezTo>
                      <a:pt x="111" y="25"/>
                      <a:pt x="148" y="27"/>
                      <a:pt x="159" y="38"/>
                    </a:cubicBezTo>
                    <a:cubicBezTo>
                      <a:pt x="170" y="49"/>
                      <a:pt x="222" y="81"/>
                      <a:pt x="201" y="89"/>
                    </a:cubicBezTo>
                    <a:cubicBezTo>
                      <a:pt x="203" y="113"/>
                      <a:pt x="29" y="65"/>
                      <a:pt x="30" y="86"/>
                    </a:cubicBezTo>
                  </a:path>
                </a:pathLst>
              </a:custGeom>
              <a:blipFill dpi="0" rotWithShape="1">
                <a:blip r:embed="rId2" cstate="print"/>
                <a:srcRect/>
                <a:tile tx="0" ty="0" sx="100000" sy="100000" flip="none" algn="tl"/>
              </a:blipFill>
              <a:ln w="12700" cap="flat" cmpd="sng">
                <a:noFill/>
                <a:prstDash val="solid"/>
                <a:round/>
                <a:headEnd type="none" w="med" len="med"/>
                <a:tailEnd type="none" w="med" len="med"/>
              </a:ln>
            </p:spPr>
            <p:txBody>
              <a:bodyPr wrap="none" anchor="ctr"/>
              <a:lstStyle/>
              <a:p>
                <a:endParaRPr lang="ja-JP" altLang="en-US"/>
              </a:p>
            </p:txBody>
          </p:sp>
          <p:sp>
            <p:nvSpPr>
              <p:cNvPr id="120" name="Freeform 318" descr="青い画用紙"/>
              <p:cNvSpPr>
                <a:spLocks/>
              </p:cNvSpPr>
              <p:nvPr/>
            </p:nvSpPr>
            <p:spPr bwMode="auto">
              <a:xfrm rot="-5400000">
                <a:off x="1128" y="2934"/>
                <a:ext cx="463" cy="315"/>
              </a:xfrm>
              <a:custGeom>
                <a:avLst/>
                <a:gdLst>
                  <a:gd name="T0" fmla="*/ 5 w 822"/>
                  <a:gd name="T1" fmla="*/ 0 h 1047"/>
                  <a:gd name="T2" fmla="*/ 5 w 822"/>
                  <a:gd name="T3" fmla="*/ 0 h 1047"/>
                  <a:gd name="T4" fmla="*/ 6 w 822"/>
                  <a:gd name="T5" fmla="*/ 0 h 1047"/>
                  <a:gd name="T6" fmla="*/ 11 w 822"/>
                  <a:gd name="T7" fmla="*/ 0 h 1047"/>
                  <a:gd name="T8" fmla="*/ 11 w 822"/>
                  <a:gd name="T9" fmla="*/ 0 h 1047"/>
                  <a:gd name="T10" fmla="*/ 11 w 822"/>
                  <a:gd name="T11" fmla="*/ 0 h 1047"/>
                  <a:gd name="T12" fmla="*/ 14 w 822"/>
                  <a:gd name="T13" fmla="*/ 0 h 1047"/>
                  <a:gd name="T14" fmla="*/ 15 w 822"/>
                  <a:gd name="T15" fmla="*/ 1 h 1047"/>
                  <a:gd name="T16" fmla="*/ 11 w 822"/>
                  <a:gd name="T17" fmla="*/ 1 h 1047"/>
                  <a:gd name="T18" fmla="*/ 8 w 822"/>
                  <a:gd name="T19" fmla="*/ 0 h 1047"/>
                  <a:gd name="T20" fmla="*/ 6 w 822"/>
                  <a:gd name="T21" fmla="*/ 0 h 1047"/>
                  <a:gd name="T22" fmla="*/ 16 w 822"/>
                  <a:gd name="T23" fmla="*/ 1 h 1047"/>
                  <a:gd name="T24" fmla="*/ 13 w 822"/>
                  <a:gd name="T25" fmla="*/ 1 h 1047"/>
                  <a:gd name="T26" fmla="*/ 17 w 822"/>
                  <a:gd name="T27" fmla="*/ 1 h 1047"/>
                  <a:gd name="T28" fmla="*/ 19 w 822"/>
                  <a:gd name="T29" fmla="*/ 1 h 1047"/>
                  <a:gd name="T30" fmla="*/ 19 w 822"/>
                  <a:gd name="T31" fmla="*/ 1 h 1047"/>
                  <a:gd name="T32" fmla="*/ 11 w 822"/>
                  <a:gd name="T33" fmla="*/ 0 h 1047"/>
                  <a:gd name="T34" fmla="*/ 15 w 822"/>
                  <a:gd name="T35" fmla="*/ 0 h 1047"/>
                  <a:gd name="T36" fmla="*/ 20 w 822"/>
                  <a:gd name="T37" fmla="*/ 0 h 1047"/>
                  <a:gd name="T38" fmla="*/ 21 w 822"/>
                  <a:gd name="T39" fmla="*/ 0 h 1047"/>
                  <a:gd name="T40" fmla="*/ 19 w 822"/>
                  <a:gd name="T41" fmla="*/ 0 h 1047"/>
                  <a:gd name="T42" fmla="*/ 22 w 822"/>
                  <a:gd name="T43" fmla="*/ 1 h 1047"/>
                  <a:gd name="T44" fmla="*/ 22 w 822"/>
                  <a:gd name="T45" fmla="*/ 1 h 1047"/>
                  <a:gd name="T46" fmla="*/ 18 w 822"/>
                  <a:gd name="T47" fmla="*/ 1 h 1047"/>
                  <a:gd name="T48" fmla="*/ 20 w 822"/>
                  <a:gd name="T49" fmla="*/ 1 h 1047"/>
                  <a:gd name="T50" fmla="*/ 24 w 822"/>
                  <a:gd name="T51" fmla="*/ 1 h 1047"/>
                  <a:gd name="T52" fmla="*/ 24 w 822"/>
                  <a:gd name="T53" fmla="*/ 1 h 1047"/>
                  <a:gd name="T54" fmla="*/ 26 w 822"/>
                  <a:gd name="T55" fmla="*/ 1 h 1047"/>
                  <a:gd name="T56" fmla="*/ 24 w 822"/>
                  <a:gd name="T57" fmla="*/ 1 h 1047"/>
                  <a:gd name="T58" fmla="*/ 26 w 822"/>
                  <a:gd name="T59" fmla="*/ 1 h 1047"/>
                  <a:gd name="T60" fmla="*/ 23 w 822"/>
                  <a:gd name="T61" fmla="*/ 1 h 1047"/>
                  <a:gd name="T62" fmla="*/ 25 w 822"/>
                  <a:gd name="T63" fmla="*/ 0 h 1047"/>
                  <a:gd name="T64" fmla="*/ 25 w 822"/>
                  <a:gd name="T65" fmla="*/ 0 h 1047"/>
                  <a:gd name="T66" fmla="*/ 25 w 822"/>
                  <a:gd name="T67" fmla="*/ 0 h 1047"/>
                  <a:gd name="T68" fmla="*/ 19 w 822"/>
                  <a:gd name="T69" fmla="*/ 0 h 1047"/>
                  <a:gd name="T70" fmla="*/ 17 w 822"/>
                  <a:gd name="T71" fmla="*/ 0 h 1047"/>
                  <a:gd name="T72" fmla="*/ 19 w 822"/>
                  <a:gd name="T73" fmla="*/ 0 h 1047"/>
                  <a:gd name="T74" fmla="*/ 25 w 822"/>
                  <a:gd name="T75" fmla="*/ 0 h 1047"/>
                  <a:gd name="T76" fmla="*/ 22 w 822"/>
                  <a:gd name="T77" fmla="*/ 0 h 1047"/>
                  <a:gd name="T78" fmla="*/ 18 w 822"/>
                  <a:gd name="T79" fmla="*/ 0 h 1047"/>
                  <a:gd name="T80" fmla="*/ 20 w 822"/>
                  <a:gd name="T81" fmla="*/ 0 h 1047"/>
                  <a:gd name="T82" fmla="*/ 12 w 822"/>
                  <a:gd name="T83" fmla="*/ 0 h 1047"/>
                  <a:gd name="T84" fmla="*/ 14 w 822"/>
                  <a:gd name="T85" fmla="*/ 0 h 1047"/>
                  <a:gd name="T86" fmla="*/ 9 w 822"/>
                  <a:gd name="T87" fmla="*/ 0 h 1047"/>
                  <a:gd name="T88" fmla="*/ 9 w 822"/>
                  <a:gd name="T89" fmla="*/ 0 h 1047"/>
                  <a:gd name="T90" fmla="*/ 7 w 822"/>
                  <a:gd name="T91" fmla="*/ 0 h 1047"/>
                  <a:gd name="T92" fmla="*/ 15 w 822"/>
                  <a:gd name="T93" fmla="*/ 0 h 1047"/>
                  <a:gd name="T94" fmla="*/ 5 w 822"/>
                  <a:gd name="T95" fmla="*/ 0 h 1047"/>
                  <a:gd name="T96" fmla="*/ 6 w 822"/>
                  <a:gd name="T97" fmla="*/ 0 h 10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1047"/>
                  <a:gd name="T149" fmla="*/ 822 w 822"/>
                  <a:gd name="T150" fmla="*/ 1047 h 10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1047">
                    <a:moveTo>
                      <a:pt x="168" y="146"/>
                    </a:moveTo>
                    <a:cubicBezTo>
                      <a:pt x="155" y="152"/>
                      <a:pt x="159" y="218"/>
                      <a:pt x="132" y="251"/>
                    </a:cubicBezTo>
                    <a:cubicBezTo>
                      <a:pt x="105" y="284"/>
                      <a:pt x="0" y="308"/>
                      <a:pt x="3" y="347"/>
                    </a:cubicBezTo>
                    <a:cubicBezTo>
                      <a:pt x="6" y="386"/>
                      <a:pt x="139" y="481"/>
                      <a:pt x="152" y="485"/>
                    </a:cubicBezTo>
                    <a:cubicBezTo>
                      <a:pt x="161" y="494"/>
                      <a:pt x="75" y="394"/>
                      <a:pt x="80" y="374"/>
                    </a:cubicBezTo>
                    <a:cubicBezTo>
                      <a:pt x="85" y="354"/>
                      <a:pt x="134" y="385"/>
                      <a:pt x="182" y="363"/>
                    </a:cubicBezTo>
                    <a:cubicBezTo>
                      <a:pt x="231" y="381"/>
                      <a:pt x="318" y="238"/>
                      <a:pt x="369" y="242"/>
                    </a:cubicBezTo>
                    <a:cubicBezTo>
                      <a:pt x="399" y="236"/>
                      <a:pt x="359" y="339"/>
                      <a:pt x="357" y="357"/>
                    </a:cubicBezTo>
                    <a:cubicBezTo>
                      <a:pt x="355" y="375"/>
                      <a:pt x="361" y="341"/>
                      <a:pt x="356" y="349"/>
                    </a:cubicBezTo>
                    <a:cubicBezTo>
                      <a:pt x="349" y="362"/>
                      <a:pt x="337" y="384"/>
                      <a:pt x="326" y="403"/>
                    </a:cubicBezTo>
                    <a:cubicBezTo>
                      <a:pt x="313" y="422"/>
                      <a:pt x="300" y="443"/>
                      <a:pt x="290" y="463"/>
                    </a:cubicBezTo>
                    <a:cubicBezTo>
                      <a:pt x="294" y="485"/>
                      <a:pt x="335" y="524"/>
                      <a:pt x="350" y="535"/>
                    </a:cubicBezTo>
                    <a:cubicBezTo>
                      <a:pt x="356" y="527"/>
                      <a:pt x="370" y="531"/>
                      <a:pt x="380" y="529"/>
                    </a:cubicBezTo>
                    <a:cubicBezTo>
                      <a:pt x="423" y="500"/>
                      <a:pt x="377" y="494"/>
                      <a:pt x="440" y="505"/>
                    </a:cubicBezTo>
                    <a:cubicBezTo>
                      <a:pt x="473" y="522"/>
                      <a:pt x="501" y="545"/>
                      <a:pt x="441" y="566"/>
                    </a:cubicBezTo>
                    <a:cubicBezTo>
                      <a:pt x="445" y="578"/>
                      <a:pt x="482" y="577"/>
                      <a:pt x="482" y="577"/>
                    </a:cubicBezTo>
                    <a:cubicBezTo>
                      <a:pt x="467" y="650"/>
                      <a:pt x="457" y="625"/>
                      <a:pt x="362" y="631"/>
                    </a:cubicBezTo>
                    <a:cubicBezTo>
                      <a:pt x="351" y="647"/>
                      <a:pt x="338" y="685"/>
                      <a:pt x="338" y="685"/>
                    </a:cubicBezTo>
                    <a:cubicBezTo>
                      <a:pt x="318" y="658"/>
                      <a:pt x="256" y="511"/>
                      <a:pt x="242" y="469"/>
                    </a:cubicBezTo>
                    <a:cubicBezTo>
                      <a:pt x="243" y="456"/>
                      <a:pt x="254" y="433"/>
                      <a:pt x="254" y="433"/>
                    </a:cubicBezTo>
                    <a:cubicBezTo>
                      <a:pt x="250" y="419"/>
                      <a:pt x="255" y="398"/>
                      <a:pt x="242" y="391"/>
                    </a:cubicBezTo>
                    <a:cubicBezTo>
                      <a:pt x="232" y="386"/>
                      <a:pt x="199" y="385"/>
                      <a:pt x="194" y="403"/>
                    </a:cubicBezTo>
                    <a:cubicBezTo>
                      <a:pt x="192" y="420"/>
                      <a:pt x="206" y="459"/>
                      <a:pt x="212" y="499"/>
                    </a:cubicBezTo>
                    <a:cubicBezTo>
                      <a:pt x="259" y="552"/>
                      <a:pt x="467" y="680"/>
                      <a:pt x="509" y="767"/>
                    </a:cubicBezTo>
                    <a:cubicBezTo>
                      <a:pt x="552" y="833"/>
                      <a:pt x="464" y="787"/>
                      <a:pt x="453" y="827"/>
                    </a:cubicBezTo>
                    <a:cubicBezTo>
                      <a:pt x="434" y="868"/>
                      <a:pt x="385" y="983"/>
                      <a:pt x="396" y="1016"/>
                    </a:cubicBezTo>
                    <a:cubicBezTo>
                      <a:pt x="399" y="1047"/>
                      <a:pt x="498" y="1031"/>
                      <a:pt x="519" y="1025"/>
                    </a:cubicBezTo>
                    <a:cubicBezTo>
                      <a:pt x="540" y="1019"/>
                      <a:pt x="520" y="1005"/>
                      <a:pt x="525" y="978"/>
                    </a:cubicBezTo>
                    <a:cubicBezTo>
                      <a:pt x="530" y="951"/>
                      <a:pt x="542" y="904"/>
                      <a:pt x="551" y="860"/>
                    </a:cubicBezTo>
                    <a:cubicBezTo>
                      <a:pt x="560" y="816"/>
                      <a:pt x="583" y="741"/>
                      <a:pt x="578" y="713"/>
                    </a:cubicBezTo>
                    <a:cubicBezTo>
                      <a:pt x="573" y="685"/>
                      <a:pt x="524" y="710"/>
                      <a:pt x="524" y="692"/>
                    </a:cubicBezTo>
                    <a:cubicBezTo>
                      <a:pt x="524" y="674"/>
                      <a:pt x="583" y="645"/>
                      <a:pt x="579" y="605"/>
                    </a:cubicBezTo>
                    <a:cubicBezTo>
                      <a:pt x="578" y="583"/>
                      <a:pt x="518" y="474"/>
                      <a:pt x="500" y="451"/>
                    </a:cubicBezTo>
                    <a:cubicBezTo>
                      <a:pt x="485" y="436"/>
                      <a:pt x="349" y="498"/>
                      <a:pt x="330" y="495"/>
                    </a:cubicBezTo>
                    <a:cubicBezTo>
                      <a:pt x="330" y="494"/>
                      <a:pt x="409" y="366"/>
                      <a:pt x="416" y="361"/>
                    </a:cubicBezTo>
                    <a:cubicBezTo>
                      <a:pt x="432" y="350"/>
                      <a:pt x="454" y="404"/>
                      <a:pt x="470" y="393"/>
                    </a:cubicBezTo>
                    <a:cubicBezTo>
                      <a:pt x="492" y="395"/>
                      <a:pt x="514" y="340"/>
                      <a:pt x="536" y="343"/>
                    </a:cubicBezTo>
                    <a:cubicBezTo>
                      <a:pt x="558" y="334"/>
                      <a:pt x="598" y="416"/>
                      <a:pt x="621" y="416"/>
                    </a:cubicBezTo>
                    <a:cubicBezTo>
                      <a:pt x="631" y="397"/>
                      <a:pt x="703" y="345"/>
                      <a:pt x="717" y="350"/>
                    </a:cubicBezTo>
                    <a:cubicBezTo>
                      <a:pt x="732" y="353"/>
                      <a:pt x="664" y="389"/>
                      <a:pt x="660" y="416"/>
                    </a:cubicBezTo>
                    <a:cubicBezTo>
                      <a:pt x="656" y="443"/>
                      <a:pt x="706" y="498"/>
                      <a:pt x="693" y="515"/>
                    </a:cubicBezTo>
                    <a:cubicBezTo>
                      <a:pt x="691" y="548"/>
                      <a:pt x="596" y="485"/>
                      <a:pt x="585" y="515"/>
                    </a:cubicBezTo>
                    <a:cubicBezTo>
                      <a:pt x="579" y="535"/>
                      <a:pt x="585" y="689"/>
                      <a:pt x="603" y="722"/>
                    </a:cubicBezTo>
                    <a:cubicBezTo>
                      <a:pt x="621" y="755"/>
                      <a:pt x="699" y="696"/>
                      <a:pt x="696" y="712"/>
                    </a:cubicBezTo>
                    <a:cubicBezTo>
                      <a:pt x="693" y="728"/>
                      <a:pt x="587" y="793"/>
                      <a:pt x="585" y="821"/>
                    </a:cubicBezTo>
                    <a:cubicBezTo>
                      <a:pt x="579" y="864"/>
                      <a:pt x="681" y="869"/>
                      <a:pt x="681" y="880"/>
                    </a:cubicBezTo>
                    <a:cubicBezTo>
                      <a:pt x="681" y="891"/>
                      <a:pt x="609" y="877"/>
                      <a:pt x="588" y="886"/>
                    </a:cubicBezTo>
                    <a:cubicBezTo>
                      <a:pt x="567" y="895"/>
                      <a:pt x="556" y="915"/>
                      <a:pt x="552" y="934"/>
                    </a:cubicBezTo>
                    <a:cubicBezTo>
                      <a:pt x="547" y="943"/>
                      <a:pt x="533" y="994"/>
                      <a:pt x="564" y="1000"/>
                    </a:cubicBezTo>
                    <a:cubicBezTo>
                      <a:pt x="577" y="1001"/>
                      <a:pt x="619" y="936"/>
                      <a:pt x="630" y="940"/>
                    </a:cubicBezTo>
                    <a:cubicBezTo>
                      <a:pt x="641" y="944"/>
                      <a:pt x="607" y="1010"/>
                      <a:pt x="630" y="1025"/>
                    </a:cubicBezTo>
                    <a:cubicBezTo>
                      <a:pt x="653" y="1040"/>
                      <a:pt x="737" y="1030"/>
                      <a:pt x="765" y="1028"/>
                    </a:cubicBezTo>
                    <a:cubicBezTo>
                      <a:pt x="793" y="1026"/>
                      <a:pt x="805" y="1034"/>
                      <a:pt x="801" y="1013"/>
                    </a:cubicBezTo>
                    <a:cubicBezTo>
                      <a:pt x="797" y="992"/>
                      <a:pt x="764" y="943"/>
                      <a:pt x="741" y="902"/>
                    </a:cubicBezTo>
                    <a:cubicBezTo>
                      <a:pt x="718" y="861"/>
                      <a:pt x="654" y="767"/>
                      <a:pt x="663" y="766"/>
                    </a:cubicBezTo>
                    <a:cubicBezTo>
                      <a:pt x="655" y="724"/>
                      <a:pt x="780" y="894"/>
                      <a:pt x="798" y="893"/>
                    </a:cubicBezTo>
                    <a:cubicBezTo>
                      <a:pt x="820" y="903"/>
                      <a:pt x="802" y="846"/>
                      <a:pt x="798" y="824"/>
                    </a:cubicBezTo>
                    <a:cubicBezTo>
                      <a:pt x="794" y="802"/>
                      <a:pt x="770" y="782"/>
                      <a:pt x="771" y="758"/>
                    </a:cubicBezTo>
                    <a:cubicBezTo>
                      <a:pt x="772" y="734"/>
                      <a:pt x="797" y="705"/>
                      <a:pt x="801" y="680"/>
                    </a:cubicBezTo>
                    <a:cubicBezTo>
                      <a:pt x="805" y="655"/>
                      <a:pt x="811" y="614"/>
                      <a:pt x="798" y="605"/>
                    </a:cubicBezTo>
                    <a:cubicBezTo>
                      <a:pt x="785" y="596"/>
                      <a:pt x="737" y="632"/>
                      <a:pt x="724" y="627"/>
                    </a:cubicBezTo>
                    <a:cubicBezTo>
                      <a:pt x="727" y="611"/>
                      <a:pt x="704" y="585"/>
                      <a:pt x="717" y="575"/>
                    </a:cubicBezTo>
                    <a:cubicBezTo>
                      <a:pt x="733" y="564"/>
                      <a:pt x="732" y="569"/>
                      <a:pt x="748" y="558"/>
                    </a:cubicBezTo>
                    <a:cubicBezTo>
                      <a:pt x="754" y="553"/>
                      <a:pt x="792" y="542"/>
                      <a:pt x="792" y="524"/>
                    </a:cubicBezTo>
                    <a:cubicBezTo>
                      <a:pt x="792" y="506"/>
                      <a:pt x="747" y="464"/>
                      <a:pt x="747" y="452"/>
                    </a:cubicBezTo>
                    <a:cubicBezTo>
                      <a:pt x="739" y="440"/>
                      <a:pt x="789" y="469"/>
                      <a:pt x="795" y="449"/>
                    </a:cubicBezTo>
                    <a:cubicBezTo>
                      <a:pt x="804" y="438"/>
                      <a:pt x="801" y="406"/>
                      <a:pt x="801" y="386"/>
                    </a:cubicBezTo>
                    <a:cubicBezTo>
                      <a:pt x="801" y="366"/>
                      <a:pt x="809" y="347"/>
                      <a:pt x="795" y="329"/>
                    </a:cubicBezTo>
                    <a:cubicBezTo>
                      <a:pt x="790" y="288"/>
                      <a:pt x="741" y="302"/>
                      <a:pt x="716" y="277"/>
                    </a:cubicBezTo>
                    <a:cubicBezTo>
                      <a:pt x="702" y="269"/>
                      <a:pt x="625" y="241"/>
                      <a:pt x="612" y="251"/>
                    </a:cubicBezTo>
                    <a:cubicBezTo>
                      <a:pt x="599" y="261"/>
                      <a:pt x="648" y="333"/>
                      <a:pt x="636" y="335"/>
                    </a:cubicBezTo>
                    <a:cubicBezTo>
                      <a:pt x="605" y="331"/>
                      <a:pt x="553" y="298"/>
                      <a:pt x="542" y="265"/>
                    </a:cubicBezTo>
                    <a:cubicBezTo>
                      <a:pt x="544" y="247"/>
                      <a:pt x="542" y="228"/>
                      <a:pt x="548" y="211"/>
                    </a:cubicBezTo>
                    <a:cubicBezTo>
                      <a:pt x="555" y="192"/>
                      <a:pt x="602" y="187"/>
                      <a:pt x="602" y="187"/>
                    </a:cubicBezTo>
                    <a:cubicBezTo>
                      <a:pt x="626" y="195"/>
                      <a:pt x="768" y="283"/>
                      <a:pt x="792" y="275"/>
                    </a:cubicBezTo>
                    <a:cubicBezTo>
                      <a:pt x="822" y="268"/>
                      <a:pt x="774" y="193"/>
                      <a:pt x="774" y="152"/>
                    </a:cubicBezTo>
                    <a:cubicBezTo>
                      <a:pt x="774" y="111"/>
                      <a:pt x="810" y="52"/>
                      <a:pt x="795" y="29"/>
                    </a:cubicBezTo>
                    <a:cubicBezTo>
                      <a:pt x="784" y="8"/>
                      <a:pt x="703" y="17"/>
                      <a:pt x="681" y="17"/>
                    </a:cubicBezTo>
                    <a:cubicBezTo>
                      <a:pt x="659" y="17"/>
                      <a:pt x="684" y="21"/>
                      <a:pt x="663" y="27"/>
                    </a:cubicBezTo>
                    <a:cubicBezTo>
                      <a:pt x="642" y="33"/>
                      <a:pt x="548" y="40"/>
                      <a:pt x="552" y="53"/>
                    </a:cubicBezTo>
                    <a:cubicBezTo>
                      <a:pt x="556" y="66"/>
                      <a:pt x="680" y="93"/>
                      <a:pt x="690" y="108"/>
                    </a:cubicBezTo>
                    <a:cubicBezTo>
                      <a:pt x="700" y="123"/>
                      <a:pt x="645" y="156"/>
                      <a:pt x="615" y="145"/>
                    </a:cubicBezTo>
                    <a:cubicBezTo>
                      <a:pt x="603" y="157"/>
                      <a:pt x="507" y="44"/>
                      <a:pt x="507" y="44"/>
                    </a:cubicBezTo>
                    <a:cubicBezTo>
                      <a:pt x="488" y="33"/>
                      <a:pt x="364" y="8"/>
                      <a:pt x="363" y="26"/>
                    </a:cubicBezTo>
                    <a:cubicBezTo>
                      <a:pt x="362" y="44"/>
                      <a:pt x="491" y="118"/>
                      <a:pt x="501" y="155"/>
                    </a:cubicBezTo>
                    <a:cubicBezTo>
                      <a:pt x="482" y="289"/>
                      <a:pt x="461" y="199"/>
                      <a:pt x="426" y="251"/>
                    </a:cubicBezTo>
                    <a:cubicBezTo>
                      <a:pt x="420" y="272"/>
                      <a:pt x="496" y="326"/>
                      <a:pt x="473" y="342"/>
                    </a:cubicBezTo>
                    <a:cubicBezTo>
                      <a:pt x="450" y="358"/>
                      <a:pt x="337" y="351"/>
                      <a:pt x="288" y="345"/>
                    </a:cubicBezTo>
                    <a:cubicBezTo>
                      <a:pt x="239" y="339"/>
                      <a:pt x="179" y="322"/>
                      <a:pt x="177" y="309"/>
                    </a:cubicBezTo>
                    <a:cubicBezTo>
                      <a:pt x="142" y="295"/>
                      <a:pt x="247" y="283"/>
                      <a:pt x="276" y="267"/>
                    </a:cubicBezTo>
                    <a:cubicBezTo>
                      <a:pt x="298" y="252"/>
                      <a:pt x="323" y="225"/>
                      <a:pt x="312" y="220"/>
                    </a:cubicBezTo>
                    <a:cubicBezTo>
                      <a:pt x="294" y="206"/>
                      <a:pt x="225" y="256"/>
                      <a:pt x="207" y="234"/>
                    </a:cubicBezTo>
                    <a:cubicBezTo>
                      <a:pt x="202" y="232"/>
                      <a:pt x="267" y="184"/>
                      <a:pt x="309" y="175"/>
                    </a:cubicBezTo>
                    <a:cubicBezTo>
                      <a:pt x="351" y="166"/>
                      <a:pt x="465" y="205"/>
                      <a:pt x="461" y="180"/>
                    </a:cubicBezTo>
                    <a:cubicBezTo>
                      <a:pt x="465" y="176"/>
                      <a:pt x="316" y="39"/>
                      <a:pt x="285" y="26"/>
                    </a:cubicBezTo>
                    <a:cubicBezTo>
                      <a:pt x="230" y="0"/>
                      <a:pt x="153" y="21"/>
                      <a:pt x="132" y="23"/>
                    </a:cubicBezTo>
                    <a:cubicBezTo>
                      <a:pt x="111" y="25"/>
                      <a:pt x="148" y="27"/>
                      <a:pt x="159" y="38"/>
                    </a:cubicBezTo>
                    <a:cubicBezTo>
                      <a:pt x="170" y="49"/>
                      <a:pt x="222" y="81"/>
                      <a:pt x="201" y="89"/>
                    </a:cubicBezTo>
                    <a:cubicBezTo>
                      <a:pt x="203" y="113"/>
                      <a:pt x="29" y="65"/>
                      <a:pt x="30" y="86"/>
                    </a:cubicBezTo>
                  </a:path>
                </a:pathLst>
              </a:custGeom>
              <a:blipFill dpi="0" rotWithShape="1">
                <a:blip r:embed="rId2" cstate="print"/>
                <a:srcRect/>
                <a:tile tx="0" ty="0" sx="100000" sy="100000" flip="none" algn="tl"/>
              </a:blipFill>
              <a:ln w="12700" cap="flat" cmpd="sng">
                <a:noFill/>
                <a:prstDash val="solid"/>
                <a:round/>
                <a:headEnd type="none" w="med" len="med"/>
                <a:tailEnd type="none" w="med" len="med"/>
              </a:ln>
            </p:spPr>
            <p:txBody>
              <a:bodyPr wrap="none" anchor="ctr"/>
              <a:lstStyle/>
              <a:p>
                <a:endParaRPr lang="ja-JP" altLang="en-US"/>
              </a:p>
            </p:txBody>
          </p:sp>
          <p:sp>
            <p:nvSpPr>
              <p:cNvPr id="121" name="Freeform 319" descr="青い画用紙"/>
              <p:cNvSpPr>
                <a:spLocks/>
              </p:cNvSpPr>
              <p:nvPr/>
            </p:nvSpPr>
            <p:spPr bwMode="auto">
              <a:xfrm rot="-5400000">
                <a:off x="1418" y="2670"/>
                <a:ext cx="379" cy="273"/>
              </a:xfrm>
              <a:custGeom>
                <a:avLst/>
                <a:gdLst>
                  <a:gd name="T0" fmla="*/ 1 w 822"/>
                  <a:gd name="T1" fmla="*/ 0 h 1047"/>
                  <a:gd name="T2" fmla="*/ 1 w 822"/>
                  <a:gd name="T3" fmla="*/ 0 h 1047"/>
                  <a:gd name="T4" fmla="*/ 2 w 822"/>
                  <a:gd name="T5" fmla="*/ 0 h 1047"/>
                  <a:gd name="T6" fmla="*/ 3 w 822"/>
                  <a:gd name="T7" fmla="*/ 0 h 1047"/>
                  <a:gd name="T8" fmla="*/ 3 w 822"/>
                  <a:gd name="T9" fmla="*/ 0 h 1047"/>
                  <a:gd name="T10" fmla="*/ 3 w 822"/>
                  <a:gd name="T11" fmla="*/ 0 h 1047"/>
                  <a:gd name="T12" fmla="*/ 4 w 822"/>
                  <a:gd name="T13" fmla="*/ 0 h 1047"/>
                  <a:gd name="T14" fmla="*/ 5 w 822"/>
                  <a:gd name="T15" fmla="*/ 0 h 1047"/>
                  <a:gd name="T16" fmla="*/ 3 w 822"/>
                  <a:gd name="T17" fmla="*/ 0 h 1047"/>
                  <a:gd name="T18" fmla="*/ 3 w 822"/>
                  <a:gd name="T19" fmla="*/ 0 h 1047"/>
                  <a:gd name="T20" fmla="*/ 2 w 822"/>
                  <a:gd name="T21" fmla="*/ 0 h 1047"/>
                  <a:gd name="T22" fmla="*/ 5 w 822"/>
                  <a:gd name="T23" fmla="*/ 0 h 1047"/>
                  <a:gd name="T24" fmla="*/ 4 w 822"/>
                  <a:gd name="T25" fmla="*/ 0 h 1047"/>
                  <a:gd name="T26" fmla="*/ 5 w 822"/>
                  <a:gd name="T27" fmla="*/ 0 h 1047"/>
                  <a:gd name="T28" fmla="*/ 6 w 822"/>
                  <a:gd name="T29" fmla="*/ 0 h 1047"/>
                  <a:gd name="T30" fmla="*/ 6 w 822"/>
                  <a:gd name="T31" fmla="*/ 0 h 1047"/>
                  <a:gd name="T32" fmla="*/ 3 w 822"/>
                  <a:gd name="T33" fmla="*/ 0 h 1047"/>
                  <a:gd name="T34" fmla="*/ 5 w 822"/>
                  <a:gd name="T35" fmla="*/ 0 h 1047"/>
                  <a:gd name="T36" fmla="*/ 6 w 822"/>
                  <a:gd name="T37" fmla="*/ 0 h 1047"/>
                  <a:gd name="T38" fmla="*/ 6 w 822"/>
                  <a:gd name="T39" fmla="*/ 0 h 1047"/>
                  <a:gd name="T40" fmla="*/ 6 w 822"/>
                  <a:gd name="T41" fmla="*/ 0 h 1047"/>
                  <a:gd name="T42" fmla="*/ 6 w 822"/>
                  <a:gd name="T43" fmla="*/ 0 h 1047"/>
                  <a:gd name="T44" fmla="*/ 6 w 822"/>
                  <a:gd name="T45" fmla="*/ 0 h 1047"/>
                  <a:gd name="T46" fmla="*/ 6 w 822"/>
                  <a:gd name="T47" fmla="*/ 0 h 1047"/>
                  <a:gd name="T48" fmla="*/ 6 w 822"/>
                  <a:gd name="T49" fmla="*/ 0 h 1047"/>
                  <a:gd name="T50" fmla="*/ 7 w 822"/>
                  <a:gd name="T51" fmla="*/ 0 h 1047"/>
                  <a:gd name="T52" fmla="*/ 7 w 822"/>
                  <a:gd name="T53" fmla="*/ 0 h 1047"/>
                  <a:gd name="T54" fmla="*/ 8 w 822"/>
                  <a:gd name="T55" fmla="*/ 0 h 1047"/>
                  <a:gd name="T56" fmla="*/ 7 w 822"/>
                  <a:gd name="T57" fmla="*/ 0 h 1047"/>
                  <a:gd name="T58" fmla="*/ 8 w 822"/>
                  <a:gd name="T59" fmla="*/ 0 h 1047"/>
                  <a:gd name="T60" fmla="*/ 7 w 822"/>
                  <a:gd name="T61" fmla="*/ 0 h 1047"/>
                  <a:gd name="T62" fmla="*/ 8 w 822"/>
                  <a:gd name="T63" fmla="*/ 0 h 1047"/>
                  <a:gd name="T64" fmla="*/ 8 w 822"/>
                  <a:gd name="T65" fmla="*/ 0 h 1047"/>
                  <a:gd name="T66" fmla="*/ 8 w 822"/>
                  <a:gd name="T67" fmla="*/ 0 h 1047"/>
                  <a:gd name="T68" fmla="*/ 6 w 822"/>
                  <a:gd name="T69" fmla="*/ 0 h 1047"/>
                  <a:gd name="T70" fmla="*/ 5 w 822"/>
                  <a:gd name="T71" fmla="*/ 0 h 1047"/>
                  <a:gd name="T72" fmla="*/ 6 w 822"/>
                  <a:gd name="T73" fmla="*/ 0 h 1047"/>
                  <a:gd name="T74" fmla="*/ 7 w 822"/>
                  <a:gd name="T75" fmla="*/ 0 h 1047"/>
                  <a:gd name="T76" fmla="*/ 6 w 822"/>
                  <a:gd name="T77" fmla="*/ 0 h 1047"/>
                  <a:gd name="T78" fmla="*/ 6 w 822"/>
                  <a:gd name="T79" fmla="*/ 0 h 1047"/>
                  <a:gd name="T80" fmla="*/ 6 w 822"/>
                  <a:gd name="T81" fmla="*/ 0 h 1047"/>
                  <a:gd name="T82" fmla="*/ 4 w 822"/>
                  <a:gd name="T83" fmla="*/ 0 h 1047"/>
                  <a:gd name="T84" fmla="*/ 4 w 822"/>
                  <a:gd name="T85" fmla="*/ 0 h 1047"/>
                  <a:gd name="T86" fmla="*/ 3 w 822"/>
                  <a:gd name="T87" fmla="*/ 0 h 1047"/>
                  <a:gd name="T88" fmla="*/ 3 w 822"/>
                  <a:gd name="T89" fmla="*/ 0 h 1047"/>
                  <a:gd name="T90" fmla="*/ 2 w 822"/>
                  <a:gd name="T91" fmla="*/ 0 h 1047"/>
                  <a:gd name="T92" fmla="*/ 5 w 822"/>
                  <a:gd name="T93" fmla="*/ 0 h 1047"/>
                  <a:gd name="T94" fmla="*/ 1 w 822"/>
                  <a:gd name="T95" fmla="*/ 0 h 1047"/>
                  <a:gd name="T96" fmla="*/ 2 w 822"/>
                  <a:gd name="T97" fmla="*/ 0 h 10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1047"/>
                  <a:gd name="T149" fmla="*/ 822 w 822"/>
                  <a:gd name="T150" fmla="*/ 1047 h 10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1047">
                    <a:moveTo>
                      <a:pt x="168" y="146"/>
                    </a:moveTo>
                    <a:cubicBezTo>
                      <a:pt x="155" y="152"/>
                      <a:pt x="159" y="218"/>
                      <a:pt x="132" y="251"/>
                    </a:cubicBezTo>
                    <a:cubicBezTo>
                      <a:pt x="105" y="284"/>
                      <a:pt x="0" y="308"/>
                      <a:pt x="3" y="347"/>
                    </a:cubicBezTo>
                    <a:cubicBezTo>
                      <a:pt x="6" y="386"/>
                      <a:pt x="139" y="481"/>
                      <a:pt x="152" y="485"/>
                    </a:cubicBezTo>
                    <a:cubicBezTo>
                      <a:pt x="161" y="494"/>
                      <a:pt x="75" y="394"/>
                      <a:pt x="80" y="374"/>
                    </a:cubicBezTo>
                    <a:cubicBezTo>
                      <a:pt x="85" y="354"/>
                      <a:pt x="134" y="385"/>
                      <a:pt x="182" y="363"/>
                    </a:cubicBezTo>
                    <a:cubicBezTo>
                      <a:pt x="231" y="381"/>
                      <a:pt x="318" y="238"/>
                      <a:pt x="369" y="242"/>
                    </a:cubicBezTo>
                    <a:cubicBezTo>
                      <a:pt x="399" y="236"/>
                      <a:pt x="359" y="339"/>
                      <a:pt x="357" y="357"/>
                    </a:cubicBezTo>
                    <a:cubicBezTo>
                      <a:pt x="355" y="375"/>
                      <a:pt x="361" y="341"/>
                      <a:pt x="356" y="349"/>
                    </a:cubicBezTo>
                    <a:cubicBezTo>
                      <a:pt x="349" y="362"/>
                      <a:pt x="337" y="384"/>
                      <a:pt x="326" y="403"/>
                    </a:cubicBezTo>
                    <a:cubicBezTo>
                      <a:pt x="313" y="422"/>
                      <a:pt x="300" y="443"/>
                      <a:pt x="290" y="463"/>
                    </a:cubicBezTo>
                    <a:cubicBezTo>
                      <a:pt x="294" y="485"/>
                      <a:pt x="335" y="524"/>
                      <a:pt x="350" y="535"/>
                    </a:cubicBezTo>
                    <a:cubicBezTo>
                      <a:pt x="356" y="527"/>
                      <a:pt x="370" y="531"/>
                      <a:pt x="380" y="529"/>
                    </a:cubicBezTo>
                    <a:cubicBezTo>
                      <a:pt x="423" y="500"/>
                      <a:pt x="377" y="494"/>
                      <a:pt x="440" y="505"/>
                    </a:cubicBezTo>
                    <a:cubicBezTo>
                      <a:pt x="473" y="522"/>
                      <a:pt x="501" y="545"/>
                      <a:pt x="441" y="566"/>
                    </a:cubicBezTo>
                    <a:cubicBezTo>
                      <a:pt x="445" y="578"/>
                      <a:pt x="482" y="577"/>
                      <a:pt x="482" y="577"/>
                    </a:cubicBezTo>
                    <a:cubicBezTo>
                      <a:pt x="467" y="650"/>
                      <a:pt x="457" y="625"/>
                      <a:pt x="362" y="631"/>
                    </a:cubicBezTo>
                    <a:cubicBezTo>
                      <a:pt x="351" y="647"/>
                      <a:pt x="338" y="685"/>
                      <a:pt x="338" y="685"/>
                    </a:cubicBezTo>
                    <a:cubicBezTo>
                      <a:pt x="318" y="658"/>
                      <a:pt x="256" y="511"/>
                      <a:pt x="242" y="469"/>
                    </a:cubicBezTo>
                    <a:cubicBezTo>
                      <a:pt x="243" y="456"/>
                      <a:pt x="254" y="433"/>
                      <a:pt x="254" y="433"/>
                    </a:cubicBezTo>
                    <a:cubicBezTo>
                      <a:pt x="250" y="419"/>
                      <a:pt x="255" y="398"/>
                      <a:pt x="242" y="391"/>
                    </a:cubicBezTo>
                    <a:cubicBezTo>
                      <a:pt x="232" y="386"/>
                      <a:pt x="199" y="385"/>
                      <a:pt x="194" y="403"/>
                    </a:cubicBezTo>
                    <a:cubicBezTo>
                      <a:pt x="192" y="420"/>
                      <a:pt x="206" y="459"/>
                      <a:pt x="212" y="499"/>
                    </a:cubicBezTo>
                    <a:cubicBezTo>
                      <a:pt x="259" y="552"/>
                      <a:pt x="467" y="680"/>
                      <a:pt x="509" y="767"/>
                    </a:cubicBezTo>
                    <a:cubicBezTo>
                      <a:pt x="552" y="833"/>
                      <a:pt x="464" y="787"/>
                      <a:pt x="453" y="827"/>
                    </a:cubicBezTo>
                    <a:cubicBezTo>
                      <a:pt x="434" y="868"/>
                      <a:pt x="385" y="983"/>
                      <a:pt x="396" y="1016"/>
                    </a:cubicBezTo>
                    <a:cubicBezTo>
                      <a:pt x="399" y="1047"/>
                      <a:pt x="498" y="1031"/>
                      <a:pt x="519" y="1025"/>
                    </a:cubicBezTo>
                    <a:cubicBezTo>
                      <a:pt x="540" y="1019"/>
                      <a:pt x="520" y="1005"/>
                      <a:pt x="525" y="978"/>
                    </a:cubicBezTo>
                    <a:cubicBezTo>
                      <a:pt x="530" y="951"/>
                      <a:pt x="542" y="904"/>
                      <a:pt x="551" y="860"/>
                    </a:cubicBezTo>
                    <a:cubicBezTo>
                      <a:pt x="560" y="816"/>
                      <a:pt x="583" y="741"/>
                      <a:pt x="578" y="713"/>
                    </a:cubicBezTo>
                    <a:cubicBezTo>
                      <a:pt x="573" y="685"/>
                      <a:pt x="524" y="710"/>
                      <a:pt x="524" y="692"/>
                    </a:cubicBezTo>
                    <a:cubicBezTo>
                      <a:pt x="524" y="674"/>
                      <a:pt x="583" y="645"/>
                      <a:pt x="579" y="605"/>
                    </a:cubicBezTo>
                    <a:cubicBezTo>
                      <a:pt x="578" y="583"/>
                      <a:pt x="518" y="474"/>
                      <a:pt x="500" y="451"/>
                    </a:cubicBezTo>
                    <a:cubicBezTo>
                      <a:pt x="485" y="436"/>
                      <a:pt x="349" y="498"/>
                      <a:pt x="330" y="495"/>
                    </a:cubicBezTo>
                    <a:cubicBezTo>
                      <a:pt x="330" y="494"/>
                      <a:pt x="409" y="366"/>
                      <a:pt x="416" y="361"/>
                    </a:cubicBezTo>
                    <a:cubicBezTo>
                      <a:pt x="432" y="350"/>
                      <a:pt x="454" y="404"/>
                      <a:pt x="470" y="393"/>
                    </a:cubicBezTo>
                    <a:cubicBezTo>
                      <a:pt x="492" y="395"/>
                      <a:pt x="514" y="340"/>
                      <a:pt x="536" y="343"/>
                    </a:cubicBezTo>
                    <a:cubicBezTo>
                      <a:pt x="558" y="334"/>
                      <a:pt x="598" y="416"/>
                      <a:pt x="621" y="416"/>
                    </a:cubicBezTo>
                    <a:cubicBezTo>
                      <a:pt x="631" y="397"/>
                      <a:pt x="703" y="345"/>
                      <a:pt x="717" y="350"/>
                    </a:cubicBezTo>
                    <a:cubicBezTo>
                      <a:pt x="732" y="353"/>
                      <a:pt x="664" y="389"/>
                      <a:pt x="660" y="416"/>
                    </a:cubicBezTo>
                    <a:cubicBezTo>
                      <a:pt x="656" y="443"/>
                      <a:pt x="706" y="498"/>
                      <a:pt x="693" y="515"/>
                    </a:cubicBezTo>
                    <a:cubicBezTo>
                      <a:pt x="691" y="548"/>
                      <a:pt x="596" y="485"/>
                      <a:pt x="585" y="515"/>
                    </a:cubicBezTo>
                    <a:cubicBezTo>
                      <a:pt x="579" y="535"/>
                      <a:pt x="585" y="689"/>
                      <a:pt x="603" y="722"/>
                    </a:cubicBezTo>
                    <a:cubicBezTo>
                      <a:pt x="621" y="755"/>
                      <a:pt x="699" y="696"/>
                      <a:pt x="696" y="712"/>
                    </a:cubicBezTo>
                    <a:cubicBezTo>
                      <a:pt x="693" y="728"/>
                      <a:pt x="587" y="793"/>
                      <a:pt x="585" y="821"/>
                    </a:cubicBezTo>
                    <a:cubicBezTo>
                      <a:pt x="579" y="864"/>
                      <a:pt x="681" y="869"/>
                      <a:pt x="681" y="880"/>
                    </a:cubicBezTo>
                    <a:cubicBezTo>
                      <a:pt x="681" y="891"/>
                      <a:pt x="609" y="877"/>
                      <a:pt x="588" y="886"/>
                    </a:cubicBezTo>
                    <a:cubicBezTo>
                      <a:pt x="567" y="895"/>
                      <a:pt x="556" y="915"/>
                      <a:pt x="552" y="934"/>
                    </a:cubicBezTo>
                    <a:cubicBezTo>
                      <a:pt x="547" y="943"/>
                      <a:pt x="533" y="994"/>
                      <a:pt x="564" y="1000"/>
                    </a:cubicBezTo>
                    <a:cubicBezTo>
                      <a:pt x="577" y="1001"/>
                      <a:pt x="619" y="936"/>
                      <a:pt x="630" y="940"/>
                    </a:cubicBezTo>
                    <a:cubicBezTo>
                      <a:pt x="641" y="944"/>
                      <a:pt x="607" y="1010"/>
                      <a:pt x="630" y="1025"/>
                    </a:cubicBezTo>
                    <a:cubicBezTo>
                      <a:pt x="653" y="1040"/>
                      <a:pt x="737" y="1030"/>
                      <a:pt x="765" y="1028"/>
                    </a:cubicBezTo>
                    <a:cubicBezTo>
                      <a:pt x="793" y="1026"/>
                      <a:pt x="805" y="1034"/>
                      <a:pt x="801" y="1013"/>
                    </a:cubicBezTo>
                    <a:cubicBezTo>
                      <a:pt x="797" y="992"/>
                      <a:pt x="764" y="943"/>
                      <a:pt x="741" y="902"/>
                    </a:cubicBezTo>
                    <a:cubicBezTo>
                      <a:pt x="718" y="861"/>
                      <a:pt x="654" y="767"/>
                      <a:pt x="663" y="766"/>
                    </a:cubicBezTo>
                    <a:cubicBezTo>
                      <a:pt x="655" y="724"/>
                      <a:pt x="780" y="894"/>
                      <a:pt x="798" y="893"/>
                    </a:cubicBezTo>
                    <a:cubicBezTo>
                      <a:pt x="820" y="903"/>
                      <a:pt x="802" y="846"/>
                      <a:pt x="798" y="824"/>
                    </a:cubicBezTo>
                    <a:cubicBezTo>
                      <a:pt x="794" y="802"/>
                      <a:pt x="770" y="782"/>
                      <a:pt x="771" y="758"/>
                    </a:cubicBezTo>
                    <a:cubicBezTo>
                      <a:pt x="772" y="734"/>
                      <a:pt x="797" y="705"/>
                      <a:pt x="801" y="680"/>
                    </a:cubicBezTo>
                    <a:cubicBezTo>
                      <a:pt x="805" y="655"/>
                      <a:pt x="811" y="614"/>
                      <a:pt x="798" y="605"/>
                    </a:cubicBezTo>
                    <a:cubicBezTo>
                      <a:pt x="785" y="596"/>
                      <a:pt x="737" y="632"/>
                      <a:pt x="724" y="627"/>
                    </a:cubicBezTo>
                    <a:cubicBezTo>
                      <a:pt x="727" y="611"/>
                      <a:pt x="704" y="585"/>
                      <a:pt x="717" y="575"/>
                    </a:cubicBezTo>
                    <a:cubicBezTo>
                      <a:pt x="733" y="564"/>
                      <a:pt x="732" y="569"/>
                      <a:pt x="748" y="558"/>
                    </a:cubicBezTo>
                    <a:cubicBezTo>
                      <a:pt x="754" y="553"/>
                      <a:pt x="792" y="542"/>
                      <a:pt x="792" y="524"/>
                    </a:cubicBezTo>
                    <a:cubicBezTo>
                      <a:pt x="792" y="506"/>
                      <a:pt x="747" y="464"/>
                      <a:pt x="747" y="452"/>
                    </a:cubicBezTo>
                    <a:cubicBezTo>
                      <a:pt x="739" y="440"/>
                      <a:pt x="789" y="469"/>
                      <a:pt x="795" y="449"/>
                    </a:cubicBezTo>
                    <a:cubicBezTo>
                      <a:pt x="804" y="438"/>
                      <a:pt x="801" y="406"/>
                      <a:pt x="801" y="386"/>
                    </a:cubicBezTo>
                    <a:cubicBezTo>
                      <a:pt x="801" y="366"/>
                      <a:pt x="809" y="347"/>
                      <a:pt x="795" y="329"/>
                    </a:cubicBezTo>
                    <a:cubicBezTo>
                      <a:pt x="790" y="288"/>
                      <a:pt x="741" y="302"/>
                      <a:pt x="716" y="277"/>
                    </a:cubicBezTo>
                    <a:cubicBezTo>
                      <a:pt x="702" y="269"/>
                      <a:pt x="625" y="241"/>
                      <a:pt x="612" y="251"/>
                    </a:cubicBezTo>
                    <a:cubicBezTo>
                      <a:pt x="599" y="261"/>
                      <a:pt x="648" y="333"/>
                      <a:pt x="636" y="335"/>
                    </a:cubicBezTo>
                    <a:cubicBezTo>
                      <a:pt x="605" y="331"/>
                      <a:pt x="553" y="298"/>
                      <a:pt x="542" y="265"/>
                    </a:cubicBezTo>
                    <a:cubicBezTo>
                      <a:pt x="544" y="247"/>
                      <a:pt x="542" y="228"/>
                      <a:pt x="548" y="211"/>
                    </a:cubicBezTo>
                    <a:cubicBezTo>
                      <a:pt x="555" y="192"/>
                      <a:pt x="602" y="187"/>
                      <a:pt x="602" y="187"/>
                    </a:cubicBezTo>
                    <a:cubicBezTo>
                      <a:pt x="626" y="195"/>
                      <a:pt x="768" y="283"/>
                      <a:pt x="792" y="275"/>
                    </a:cubicBezTo>
                    <a:cubicBezTo>
                      <a:pt x="822" y="268"/>
                      <a:pt x="774" y="193"/>
                      <a:pt x="774" y="152"/>
                    </a:cubicBezTo>
                    <a:cubicBezTo>
                      <a:pt x="774" y="111"/>
                      <a:pt x="810" y="52"/>
                      <a:pt x="795" y="29"/>
                    </a:cubicBezTo>
                    <a:cubicBezTo>
                      <a:pt x="784" y="8"/>
                      <a:pt x="703" y="17"/>
                      <a:pt x="681" y="17"/>
                    </a:cubicBezTo>
                    <a:cubicBezTo>
                      <a:pt x="659" y="17"/>
                      <a:pt x="684" y="21"/>
                      <a:pt x="663" y="27"/>
                    </a:cubicBezTo>
                    <a:cubicBezTo>
                      <a:pt x="642" y="33"/>
                      <a:pt x="548" y="40"/>
                      <a:pt x="552" y="53"/>
                    </a:cubicBezTo>
                    <a:cubicBezTo>
                      <a:pt x="556" y="66"/>
                      <a:pt x="680" y="93"/>
                      <a:pt x="690" y="108"/>
                    </a:cubicBezTo>
                    <a:cubicBezTo>
                      <a:pt x="700" y="123"/>
                      <a:pt x="645" y="156"/>
                      <a:pt x="615" y="145"/>
                    </a:cubicBezTo>
                    <a:cubicBezTo>
                      <a:pt x="603" y="157"/>
                      <a:pt x="507" y="44"/>
                      <a:pt x="507" y="44"/>
                    </a:cubicBezTo>
                    <a:cubicBezTo>
                      <a:pt x="488" y="33"/>
                      <a:pt x="364" y="8"/>
                      <a:pt x="363" y="26"/>
                    </a:cubicBezTo>
                    <a:cubicBezTo>
                      <a:pt x="362" y="44"/>
                      <a:pt x="491" y="118"/>
                      <a:pt x="501" y="155"/>
                    </a:cubicBezTo>
                    <a:cubicBezTo>
                      <a:pt x="482" y="289"/>
                      <a:pt x="461" y="199"/>
                      <a:pt x="426" y="251"/>
                    </a:cubicBezTo>
                    <a:cubicBezTo>
                      <a:pt x="420" y="272"/>
                      <a:pt x="496" y="326"/>
                      <a:pt x="473" y="342"/>
                    </a:cubicBezTo>
                    <a:cubicBezTo>
                      <a:pt x="450" y="358"/>
                      <a:pt x="337" y="351"/>
                      <a:pt x="288" y="345"/>
                    </a:cubicBezTo>
                    <a:cubicBezTo>
                      <a:pt x="239" y="339"/>
                      <a:pt x="179" y="322"/>
                      <a:pt x="177" y="309"/>
                    </a:cubicBezTo>
                    <a:cubicBezTo>
                      <a:pt x="142" y="295"/>
                      <a:pt x="247" y="283"/>
                      <a:pt x="276" y="267"/>
                    </a:cubicBezTo>
                    <a:cubicBezTo>
                      <a:pt x="298" y="252"/>
                      <a:pt x="323" y="225"/>
                      <a:pt x="312" y="220"/>
                    </a:cubicBezTo>
                    <a:cubicBezTo>
                      <a:pt x="294" y="206"/>
                      <a:pt x="225" y="256"/>
                      <a:pt x="207" y="234"/>
                    </a:cubicBezTo>
                    <a:cubicBezTo>
                      <a:pt x="202" y="232"/>
                      <a:pt x="267" y="184"/>
                      <a:pt x="309" y="175"/>
                    </a:cubicBezTo>
                    <a:cubicBezTo>
                      <a:pt x="351" y="166"/>
                      <a:pt x="465" y="205"/>
                      <a:pt x="461" y="180"/>
                    </a:cubicBezTo>
                    <a:cubicBezTo>
                      <a:pt x="465" y="176"/>
                      <a:pt x="316" y="39"/>
                      <a:pt x="285" y="26"/>
                    </a:cubicBezTo>
                    <a:cubicBezTo>
                      <a:pt x="230" y="0"/>
                      <a:pt x="153" y="21"/>
                      <a:pt x="132" y="23"/>
                    </a:cubicBezTo>
                    <a:cubicBezTo>
                      <a:pt x="111" y="25"/>
                      <a:pt x="148" y="27"/>
                      <a:pt x="159" y="38"/>
                    </a:cubicBezTo>
                    <a:cubicBezTo>
                      <a:pt x="170" y="49"/>
                      <a:pt x="222" y="81"/>
                      <a:pt x="201" y="89"/>
                    </a:cubicBezTo>
                    <a:cubicBezTo>
                      <a:pt x="203" y="113"/>
                      <a:pt x="29" y="65"/>
                      <a:pt x="30" y="86"/>
                    </a:cubicBezTo>
                  </a:path>
                </a:pathLst>
              </a:custGeom>
              <a:blipFill dpi="0" rotWithShape="1">
                <a:blip r:embed="rId2" cstate="print"/>
                <a:srcRect/>
                <a:tile tx="0" ty="0" sx="100000" sy="100000" flip="none" algn="tl"/>
              </a:blipFill>
              <a:ln w="12700" cap="flat" cmpd="sng">
                <a:noFill/>
                <a:prstDash val="solid"/>
                <a:round/>
                <a:headEnd type="none" w="med" len="med"/>
                <a:tailEnd type="none" w="med" len="med"/>
              </a:ln>
            </p:spPr>
            <p:txBody>
              <a:bodyPr wrap="none" anchor="ctr"/>
              <a:lstStyle/>
              <a:p>
                <a:endParaRPr lang="ja-JP" altLang="en-US"/>
              </a:p>
            </p:txBody>
          </p:sp>
          <p:sp>
            <p:nvSpPr>
              <p:cNvPr id="122" name="Freeform 320" descr="青い画用紙"/>
              <p:cNvSpPr>
                <a:spLocks/>
              </p:cNvSpPr>
              <p:nvPr/>
            </p:nvSpPr>
            <p:spPr bwMode="auto">
              <a:xfrm rot="10800000">
                <a:off x="1291" y="3025"/>
                <a:ext cx="505" cy="295"/>
              </a:xfrm>
              <a:custGeom>
                <a:avLst/>
                <a:gdLst>
                  <a:gd name="T0" fmla="*/ 7 w 822"/>
                  <a:gd name="T1" fmla="*/ 0 h 1047"/>
                  <a:gd name="T2" fmla="*/ 9 w 822"/>
                  <a:gd name="T3" fmla="*/ 0 h 1047"/>
                  <a:gd name="T4" fmla="*/ 10 w 822"/>
                  <a:gd name="T5" fmla="*/ 0 h 1047"/>
                  <a:gd name="T6" fmla="*/ 19 w 822"/>
                  <a:gd name="T7" fmla="*/ 0 h 1047"/>
                  <a:gd name="T8" fmla="*/ 18 w 822"/>
                  <a:gd name="T9" fmla="*/ 0 h 1047"/>
                  <a:gd name="T10" fmla="*/ 19 w 822"/>
                  <a:gd name="T11" fmla="*/ 0 h 1047"/>
                  <a:gd name="T12" fmla="*/ 24 w 822"/>
                  <a:gd name="T13" fmla="*/ 0 h 1047"/>
                  <a:gd name="T14" fmla="*/ 26 w 822"/>
                  <a:gd name="T15" fmla="*/ 0 h 1047"/>
                  <a:gd name="T16" fmla="*/ 18 w 822"/>
                  <a:gd name="T17" fmla="*/ 0 h 1047"/>
                  <a:gd name="T18" fmla="*/ 14 w 822"/>
                  <a:gd name="T19" fmla="*/ 0 h 1047"/>
                  <a:gd name="T20" fmla="*/ 10 w 822"/>
                  <a:gd name="T21" fmla="*/ 0 h 1047"/>
                  <a:gd name="T22" fmla="*/ 27 w 822"/>
                  <a:gd name="T23" fmla="*/ 0 h 1047"/>
                  <a:gd name="T24" fmla="*/ 22 w 822"/>
                  <a:gd name="T25" fmla="*/ 1 h 1047"/>
                  <a:gd name="T26" fmla="*/ 28 w 822"/>
                  <a:gd name="T27" fmla="*/ 1 h 1047"/>
                  <a:gd name="T28" fmla="*/ 31 w 822"/>
                  <a:gd name="T29" fmla="*/ 0 h 1047"/>
                  <a:gd name="T30" fmla="*/ 31 w 822"/>
                  <a:gd name="T31" fmla="*/ 0 h 1047"/>
                  <a:gd name="T32" fmla="*/ 18 w 822"/>
                  <a:gd name="T33" fmla="*/ 0 h 1047"/>
                  <a:gd name="T34" fmla="*/ 25 w 822"/>
                  <a:gd name="T35" fmla="*/ 0 h 1047"/>
                  <a:gd name="T36" fmla="*/ 33 w 822"/>
                  <a:gd name="T37" fmla="*/ 0 h 1047"/>
                  <a:gd name="T38" fmla="*/ 36 w 822"/>
                  <a:gd name="T39" fmla="*/ 0 h 1047"/>
                  <a:gd name="T40" fmla="*/ 32 w 822"/>
                  <a:gd name="T41" fmla="*/ 0 h 1047"/>
                  <a:gd name="T42" fmla="*/ 37 w 822"/>
                  <a:gd name="T43" fmla="*/ 0 h 1047"/>
                  <a:gd name="T44" fmla="*/ 37 w 822"/>
                  <a:gd name="T45" fmla="*/ 1 h 1047"/>
                  <a:gd name="T46" fmla="*/ 30 w 822"/>
                  <a:gd name="T47" fmla="*/ 1 h 1047"/>
                  <a:gd name="T48" fmla="*/ 34 w 822"/>
                  <a:gd name="T49" fmla="*/ 1 h 1047"/>
                  <a:gd name="T50" fmla="*/ 41 w 822"/>
                  <a:gd name="T51" fmla="*/ 1 h 1047"/>
                  <a:gd name="T52" fmla="*/ 40 w 822"/>
                  <a:gd name="T53" fmla="*/ 1 h 1047"/>
                  <a:gd name="T54" fmla="*/ 43 w 822"/>
                  <a:gd name="T55" fmla="*/ 1 h 1047"/>
                  <a:gd name="T56" fmla="*/ 42 w 822"/>
                  <a:gd name="T57" fmla="*/ 0 h 1047"/>
                  <a:gd name="T58" fmla="*/ 43 w 822"/>
                  <a:gd name="T59" fmla="*/ 0 h 1047"/>
                  <a:gd name="T60" fmla="*/ 39 w 822"/>
                  <a:gd name="T61" fmla="*/ 0 h 1047"/>
                  <a:gd name="T62" fmla="*/ 42 w 822"/>
                  <a:gd name="T63" fmla="*/ 0 h 1047"/>
                  <a:gd name="T64" fmla="*/ 42 w 822"/>
                  <a:gd name="T65" fmla="*/ 0 h 1047"/>
                  <a:gd name="T66" fmla="*/ 42 w 822"/>
                  <a:gd name="T67" fmla="*/ 0 h 1047"/>
                  <a:gd name="T68" fmla="*/ 33 w 822"/>
                  <a:gd name="T69" fmla="*/ 0 h 1047"/>
                  <a:gd name="T70" fmla="*/ 29 w 822"/>
                  <a:gd name="T71" fmla="*/ 0 h 1047"/>
                  <a:gd name="T72" fmla="*/ 32 w 822"/>
                  <a:gd name="T73" fmla="*/ 0 h 1047"/>
                  <a:gd name="T74" fmla="*/ 42 w 822"/>
                  <a:gd name="T75" fmla="*/ 0 h 1047"/>
                  <a:gd name="T76" fmla="*/ 37 w 822"/>
                  <a:gd name="T77" fmla="*/ 0 h 1047"/>
                  <a:gd name="T78" fmla="*/ 30 w 822"/>
                  <a:gd name="T79" fmla="*/ 0 h 1047"/>
                  <a:gd name="T80" fmla="*/ 33 w 822"/>
                  <a:gd name="T81" fmla="*/ 0 h 1047"/>
                  <a:gd name="T82" fmla="*/ 20 w 822"/>
                  <a:gd name="T83" fmla="*/ 0 h 1047"/>
                  <a:gd name="T84" fmla="*/ 23 w 822"/>
                  <a:gd name="T85" fmla="*/ 0 h 1047"/>
                  <a:gd name="T86" fmla="*/ 15 w 822"/>
                  <a:gd name="T87" fmla="*/ 0 h 1047"/>
                  <a:gd name="T88" fmla="*/ 15 w 822"/>
                  <a:gd name="T89" fmla="*/ 0 h 1047"/>
                  <a:gd name="T90" fmla="*/ 11 w 822"/>
                  <a:gd name="T91" fmla="*/ 0 h 1047"/>
                  <a:gd name="T92" fmla="*/ 25 w 822"/>
                  <a:gd name="T93" fmla="*/ 0 h 1047"/>
                  <a:gd name="T94" fmla="*/ 7 w 822"/>
                  <a:gd name="T95" fmla="*/ 0 h 1047"/>
                  <a:gd name="T96" fmla="*/ 11 w 822"/>
                  <a:gd name="T97" fmla="*/ 0 h 10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1047"/>
                  <a:gd name="T149" fmla="*/ 822 w 822"/>
                  <a:gd name="T150" fmla="*/ 1047 h 10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1047">
                    <a:moveTo>
                      <a:pt x="168" y="146"/>
                    </a:moveTo>
                    <a:cubicBezTo>
                      <a:pt x="155" y="152"/>
                      <a:pt x="159" y="218"/>
                      <a:pt x="132" y="251"/>
                    </a:cubicBezTo>
                    <a:cubicBezTo>
                      <a:pt x="105" y="284"/>
                      <a:pt x="0" y="308"/>
                      <a:pt x="3" y="347"/>
                    </a:cubicBezTo>
                    <a:cubicBezTo>
                      <a:pt x="6" y="386"/>
                      <a:pt x="139" y="481"/>
                      <a:pt x="152" y="485"/>
                    </a:cubicBezTo>
                    <a:cubicBezTo>
                      <a:pt x="161" y="494"/>
                      <a:pt x="75" y="394"/>
                      <a:pt x="80" y="374"/>
                    </a:cubicBezTo>
                    <a:cubicBezTo>
                      <a:pt x="85" y="354"/>
                      <a:pt x="134" y="385"/>
                      <a:pt x="182" y="363"/>
                    </a:cubicBezTo>
                    <a:cubicBezTo>
                      <a:pt x="231" y="381"/>
                      <a:pt x="318" y="238"/>
                      <a:pt x="369" y="242"/>
                    </a:cubicBezTo>
                    <a:cubicBezTo>
                      <a:pt x="399" y="236"/>
                      <a:pt x="359" y="339"/>
                      <a:pt x="357" y="357"/>
                    </a:cubicBezTo>
                    <a:cubicBezTo>
                      <a:pt x="355" y="375"/>
                      <a:pt x="361" y="341"/>
                      <a:pt x="356" y="349"/>
                    </a:cubicBezTo>
                    <a:cubicBezTo>
                      <a:pt x="349" y="362"/>
                      <a:pt x="337" y="384"/>
                      <a:pt x="326" y="403"/>
                    </a:cubicBezTo>
                    <a:cubicBezTo>
                      <a:pt x="313" y="422"/>
                      <a:pt x="300" y="443"/>
                      <a:pt x="290" y="463"/>
                    </a:cubicBezTo>
                    <a:cubicBezTo>
                      <a:pt x="294" y="485"/>
                      <a:pt x="335" y="524"/>
                      <a:pt x="350" y="535"/>
                    </a:cubicBezTo>
                    <a:cubicBezTo>
                      <a:pt x="356" y="527"/>
                      <a:pt x="370" y="531"/>
                      <a:pt x="380" y="529"/>
                    </a:cubicBezTo>
                    <a:cubicBezTo>
                      <a:pt x="423" y="500"/>
                      <a:pt x="377" y="494"/>
                      <a:pt x="440" y="505"/>
                    </a:cubicBezTo>
                    <a:cubicBezTo>
                      <a:pt x="473" y="522"/>
                      <a:pt x="501" y="545"/>
                      <a:pt x="441" y="566"/>
                    </a:cubicBezTo>
                    <a:cubicBezTo>
                      <a:pt x="445" y="578"/>
                      <a:pt x="482" y="577"/>
                      <a:pt x="482" y="577"/>
                    </a:cubicBezTo>
                    <a:cubicBezTo>
                      <a:pt x="467" y="650"/>
                      <a:pt x="457" y="625"/>
                      <a:pt x="362" y="631"/>
                    </a:cubicBezTo>
                    <a:cubicBezTo>
                      <a:pt x="351" y="647"/>
                      <a:pt x="338" y="685"/>
                      <a:pt x="338" y="685"/>
                    </a:cubicBezTo>
                    <a:cubicBezTo>
                      <a:pt x="318" y="658"/>
                      <a:pt x="256" y="511"/>
                      <a:pt x="242" y="469"/>
                    </a:cubicBezTo>
                    <a:cubicBezTo>
                      <a:pt x="243" y="456"/>
                      <a:pt x="254" y="433"/>
                      <a:pt x="254" y="433"/>
                    </a:cubicBezTo>
                    <a:cubicBezTo>
                      <a:pt x="250" y="419"/>
                      <a:pt x="255" y="398"/>
                      <a:pt x="242" y="391"/>
                    </a:cubicBezTo>
                    <a:cubicBezTo>
                      <a:pt x="232" y="386"/>
                      <a:pt x="199" y="385"/>
                      <a:pt x="194" y="403"/>
                    </a:cubicBezTo>
                    <a:cubicBezTo>
                      <a:pt x="192" y="420"/>
                      <a:pt x="206" y="459"/>
                      <a:pt x="212" y="499"/>
                    </a:cubicBezTo>
                    <a:cubicBezTo>
                      <a:pt x="259" y="552"/>
                      <a:pt x="467" y="680"/>
                      <a:pt x="509" y="767"/>
                    </a:cubicBezTo>
                    <a:cubicBezTo>
                      <a:pt x="552" y="833"/>
                      <a:pt x="464" y="787"/>
                      <a:pt x="453" y="827"/>
                    </a:cubicBezTo>
                    <a:cubicBezTo>
                      <a:pt x="434" y="868"/>
                      <a:pt x="385" y="983"/>
                      <a:pt x="396" y="1016"/>
                    </a:cubicBezTo>
                    <a:cubicBezTo>
                      <a:pt x="399" y="1047"/>
                      <a:pt x="498" y="1031"/>
                      <a:pt x="519" y="1025"/>
                    </a:cubicBezTo>
                    <a:cubicBezTo>
                      <a:pt x="540" y="1019"/>
                      <a:pt x="520" y="1005"/>
                      <a:pt x="525" y="978"/>
                    </a:cubicBezTo>
                    <a:cubicBezTo>
                      <a:pt x="530" y="951"/>
                      <a:pt x="542" y="904"/>
                      <a:pt x="551" y="860"/>
                    </a:cubicBezTo>
                    <a:cubicBezTo>
                      <a:pt x="560" y="816"/>
                      <a:pt x="583" y="741"/>
                      <a:pt x="578" y="713"/>
                    </a:cubicBezTo>
                    <a:cubicBezTo>
                      <a:pt x="573" y="685"/>
                      <a:pt x="524" y="710"/>
                      <a:pt x="524" y="692"/>
                    </a:cubicBezTo>
                    <a:cubicBezTo>
                      <a:pt x="524" y="674"/>
                      <a:pt x="583" y="645"/>
                      <a:pt x="579" y="605"/>
                    </a:cubicBezTo>
                    <a:cubicBezTo>
                      <a:pt x="578" y="583"/>
                      <a:pt x="518" y="474"/>
                      <a:pt x="500" y="451"/>
                    </a:cubicBezTo>
                    <a:cubicBezTo>
                      <a:pt x="485" y="436"/>
                      <a:pt x="349" y="498"/>
                      <a:pt x="330" y="495"/>
                    </a:cubicBezTo>
                    <a:cubicBezTo>
                      <a:pt x="330" y="494"/>
                      <a:pt x="409" y="366"/>
                      <a:pt x="416" y="361"/>
                    </a:cubicBezTo>
                    <a:cubicBezTo>
                      <a:pt x="432" y="350"/>
                      <a:pt x="454" y="404"/>
                      <a:pt x="470" y="393"/>
                    </a:cubicBezTo>
                    <a:cubicBezTo>
                      <a:pt x="492" y="395"/>
                      <a:pt x="514" y="340"/>
                      <a:pt x="536" y="343"/>
                    </a:cubicBezTo>
                    <a:cubicBezTo>
                      <a:pt x="558" y="334"/>
                      <a:pt x="598" y="416"/>
                      <a:pt x="621" y="416"/>
                    </a:cubicBezTo>
                    <a:cubicBezTo>
                      <a:pt x="631" y="397"/>
                      <a:pt x="703" y="345"/>
                      <a:pt x="717" y="350"/>
                    </a:cubicBezTo>
                    <a:cubicBezTo>
                      <a:pt x="732" y="353"/>
                      <a:pt x="664" y="389"/>
                      <a:pt x="660" y="416"/>
                    </a:cubicBezTo>
                    <a:cubicBezTo>
                      <a:pt x="656" y="443"/>
                      <a:pt x="706" y="498"/>
                      <a:pt x="693" y="515"/>
                    </a:cubicBezTo>
                    <a:cubicBezTo>
                      <a:pt x="691" y="548"/>
                      <a:pt x="596" y="485"/>
                      <a:pt x="585" y="515"/>
                    </a:cubicBezTo>
                    <a:cubicBezTo>
                      <a:pt x="579" y="535"/>
                      <a:pt x="585" y="689"/>
                      <a:pt x="603" y="722"/>
                    </a:cubicBezTo>
                    <a:cubicBezTo>
                      <a:pt x="621" y="755"/>
                      <a:pt x="699" y="696"/>
                      <a:pt x="696" y="712"/>
                    </a:cubicBezTo>
                    <a:cubicBezTo>
                      <a:pt x="693" y="728"/>
                      <a:pt x="587" y="793"/>
                      <a:pt x="585" y="821"/>
                    </a:cubicBezTo>
                    <a:cubicBezTo>
                      <a:pt x="579" y="864"/>
                      <a:pt x="681" y="869"/>
                      <a:pt x="681" y="880"/>
                    </a:cubicBezTo>
                    <a:cubicBezTo>
                      <a:pt x="681" y="891"/>
                      <a:pt x="609" y="877"/>
                      <a:pt x="588" y="886"/>
                    </a:cubicBezTo>
                    <a:cubicBezTo>
                      <a:pt x="567" y="895"/>
                      <a:pt x="556" y="915"/>
                      <a:pt x="552" y="934"/>
                    </a:cubicBezTo>
                    <a:cubicBezTo>
                      <a:pt x="547" y="943"/>
                      <a:pt x="533" y="994"/>
                      <a:pt x="564" y="1000"/>
                    </a:cubicBezTo>
                    <a:cubicBezTo>
                      <a:pt x="577" y="1001"/>
                      <a:pt x="619" y="936"/>
                      <a:pt x="630" y="940"/>
                    </a:cubicBezTo>
                    <a:cubicBezTo>
                      <a:pt x="641" y="944"/>
                      <a:pt x="607" y="1010"/>
                      <a:pt x="630" y="1025"/>
                    </a:cubicBezTo>
                    <a:cubicBezTo>
                      <a:pt x="653" y="1040"/>
                      <a:pt x="737" y="1030"/>
                      <a:pt x="765" y="1028"/>
                    </a:cubicBezTo>
                    <a:cubicBezTo>
                      <a:pt x="793" y="1026"/>
                      <a:pt x="805" y="1034"/>
                      <a:pt x="801" y="1013"/>
                    </a:cubicBezTo>
                    <a:cubicBezTo>
                      <a:pt x="797" y="992"/>
                      <a:pt x="764" y="943"/>
                      <a:pt x="741" y="902"/>
                    </a:cubicBezTo>
                    <a:cubicBezTo>
                      <a:pt x="718" y="861"/>
                      <a:pt x="654" y="767"/>
                      <a:pt x="663" y="766"/>
                    </a:cubicBezTo>
                    <a:cubicBezTo>
                      <a:pt x="655" y="724"/>
                      <a:pt x="780" y="894"/>
                      <a:pt x="798" y="893"/>
                    </a:cubicBezTo>
                    <a:cubicBezTo>
                      <a:pt x="820" y="903"/>
                      <a:pt x="802" y="846"/>
                      <a:pt x="798" y="824"/>
                    </a:cubicBezTo>
                    <a:cubicBezTo>
                      <a:pt x="794" y="802"/>
                      <a:pt x="770" y="782"/>
                      <a:pt x="771" y="758"/>
                    </a:cubicBezTo>
                    <a:cubicBezTo>
                      <a:pt x="772" y="734"/>
                      <a:pt x="797" y="705"/>
                      <a:pt x="801" y="680"/>
                    </a:cubicBezTo>
                    <a:cubicBezTo>
                      <a:pt x="805" y="655"/>
                      <a:pt x="811" y="614"/>
                      <a:pt x="798" y="605"/>
                    </a:cubicBezTo>
                    <a:cubicBezTo>
                      <a:pt x="785" y="596"/>
                      <a:pt x="737" y="632"/>
                      <a:pt x="724" y="627"/>
                    </a:cubicBezTo>
                    <a:cubicBezTo>
                      <a:pt x="727" y="611"/>
                      <a:pt x="704" y="585"/>
                      <a:pt x="717" y="575"/>
                    </a:cubicBezTo>
                    <a:cubicBezTo>
                      <a:pt x="733" y="564"/>
                      <a:pt x="732" y="569"/>
                      <a:pt x="748" y="558"/>
                    </a:cubicBezTo>
                    <a:cubicBezTo>
                      <a:pt x="754" y="553"/>
                      <a:pt x="792" y="542"/>
                      <a:pt x="792" y="524"/>
                    </a:cubicBezTo>
                    <a:cubicBezTo>
                      <a:pt x="792" y="506"/>
                      <a:pt x="747" y="464"/>
                      <a:pt x="747" y="452"/>
                    </a:cubicBezTo>
                    <a:cubicBezTo>
                      <a:pt x="739" y="440"/>
                      <a:pt x="789" y="469"/>
                      <a:pt x="795" y="449"/>
                    </a:cubicBezTo>
                    <a:cubicBezTo>
                      <a:pt x="804" y="438"/>
                      <a:pt x="801" y="406"/>
                      <a:pt x="801" y="386"/>
                    </a:cubicBezTo>
                    <a:cubicBezTo>
                      <a:pt x="801" y="366"/>
                      <a:pt x="809" y="347"/>
                      <a:pt x="795" y="329"/>
                    </a:cubicBezTo>
                    <a:cubicBezTo>
                      <a:pt x="790" y="288"/>
                      <a:pt x="741" y="302"/>
                      <a:pt x="716" y="277"/>
                    </a:cubicBezTo>
                    <a:cubicBezTo>
                      <a:pt x="702" y="269"/>
                      <a:pt x="625" y="241"/>
                      <a:pt x="612" y="251"/>
                    </a:cubicBezTo>
                    <a:cubicBezTo>
                      <a:pt x="599" y="261"/>
                      <a:pt x="648" y="333"/>
                      <a:pt x="636" y="335"/>
                    </a:cubicBezTo>
                    <a:cubicBezTo>
                      <a:pt x="605" y="331"/>
                      <a:pt x="553" y="298"/>
                      <a:pt x="542" y="265"/>
                    </a:cubicBezTo>
                    <a:cubicBezTo>
                      <a:pt x="544" y="247"/>
                      <a:pt x="542" y="228"/>
                      <a:pt x="548" y="211"/>
                    </a:cubicBezTo>
                    <a:cubicBezTo>
                      <a:pt x="555" y="192"/>
                      <a:pt x="602" y="187"/>
                      <a:pt x="602" y="187"/>
                    </a:cubicBezTo>
                    <a:cubicBezTo>
                      <a:pt x="626" y="195"/>
                      <a:pt x="768" y="283"/>
                      <a:pt x="792" y="275"/>
                    </a:cubicBezTo>
                    <a:cubicBezTo>
                      <a:pt x="822" y="268"/>
                      <a:pt x="774" y="193"/>
                      <a:pt x="774" y="152"/>
                    </a:cubicBezTo>
                    <a:cubicBezTo>
                      <a:pt x="774" y="111"/>
                      <a:pt x="810" y="52"/>
                      <a:pt x="795" y="29"/>
                    </a:cubicBezTo>
                    <a:cubicBezTo>
                      <a:pt x="784" y="8"/>
                      <a:pt x="703" y="17"/>
                      <a:pt x="681" y="17"/>
                    </a:cubicBezTo>
                    <a:cubicBezTo>
                      <a:pt x="659" y="17"/>
                      <a:pt x="684" y="21"/>
                      <a:pt x="663" y="27"/>
                    </a:cubicBezTo>
                    <a:cubicBezTo>
                      <a:pt x="642" y="33"/>
                      <a:pt x="548" y="40"/>
                      <a:pt x="552" y="53"/>
                    </a:cubicBezTo>
                    <a:cubicBezTo>
                      <a:pt x="556" y="66"/>
                      <a:pt x="680" y="93"/>
                      <a:pt x="690" y="108"/>
                    </a:cubicBezTo>
                    <a:cubicBezTo>
                      <a:pt x="700" y="123"/>
                      <a:pt x="645" y="156"/>
                      <a:pt x="615" y="145"/>
                    </a:cubicBezTo>
                    <a:cubicBezTo>
                      <a:pt x="603" y="157"/>
                      <a:pt x="507" y="44"/>
                      <a:pt x="507" y="44"/>
                    </a:cubicBezTo>
                    <a:cubicBezTo>
                      <a:pt x="488" y="33"/>
                      <a:pt x="364" y="8"/>
                      <a:pt x="363" y="26"/>
                    </a:cubicBezTo>
                    <a:cubicBezTo>
                      <a:pt x="362" y="44"/>
                      <a:pt x="491" y="118"/>
                      <a:pt x="501" y="155"/>
                    </a:cubicBezTo>
                    <a:cubicBezTo>
                      <a:pt x="482" y="289"/>
                      <a:pt x="461" y="199"/>
                      <a:pt x="426" y="251"/>
                    </a:cubicBezTo>
                    <a:cubicBezTo>
                      <a:pt x="420" y="272"/>
                      <a:pt x="496" y="326"/>
                      <a:pt x="473" y="342"/>
                    </a:cubicBezTo>
                    <a:cubicBezTo>
                      <a:pt x="450" y="358"/>
                      <a:pt x="337" y="351"/>
                      <a:pt x="288" y="345"/>
                    </a:cubicBezTo>
                    <a:cubicBezTo>
                      <a:pt x="239" y="339"/>
                      <a:pt x="179" y="322"/>
                      <a:pt x="177" y="309"/>
                    </a:cubicBezTo>
                    <a:cubicBezTo>
                      <a:pt x="142" y="295"/>
                      <a:pt x="247" y="283"/>
                      <a:pt x="276" y="267"/>
                    </a:cubicBezTo>
                    <a:cubicBezTo>
                      <a:pt x="298" y="252"/>
                      <a:pt x="323" y="225"/>
                      <a:pt x="312" y="220"/>
                    </a:cubicBezTo>
                    <a:cubicBezTo>
                      <a:pt x="294" y="206"/>
                      <a:pt x="225" y="256"/>
                      <a:pt x="207" y="234"/>
                    </a:cubicBezTo>
                    <a:cubicBezTo>
                      <a:pt x="202" y="232"/>
                      <a:pt x="267" y="184"/>
                      <a:pt x="309" y="175"/>
                    </a:cubicBezTo>
                    <a:cubicBezTo>
                      <a:pt x="351" y="166"/>
                      <a:pt x="465" y="205"/>
                      <a:pt x="461" y="180"/>
                    </a:cubicBezTo>
                    <a:cubicBezTo>
                      <a:pt x="465" y="176"/>
                      <a:pt x="316" y="39"/>
                      <a:pt x="285" y="26"/>
                    </a:cubicBezTo>
                    <a:cubicBezTo>
                      <a:pt x="230" y="0"/>
                      <a:pt x="153" y="21"/>
                      <a:pt x="132" y="23"/>
                    </a:cubicBezTo>
                    <a:cubicBezTo>
                      <a:pt x="111" y="25"/>
                      <a:pt x="148" y="27"/>
                      <a:pt x="159" y="38"/>
                    </a:cubicBezTo>
                    <a:cubicBezTo>
                      <a:pt x="170" y="49"/>
                      <a:pt x="222" y="81"/>
                      <a:pt x="201" y="89"/>
                    </a:cubicBezTo>
                    <a:cubicBezTo>
                      <a:pt x="203" y="113"/>
                      <a:pt x="29" y="65"/>
                      <a:pt x="30" y="86"/>
                    </a:cubicBezTo>
                  </a:path>
                </a:pathLst>
              </a:custGeom>
              <a:blipFill dpi="0" rotWithShape="1">
                <a:blip r:embed="rId2" cstate="print"/>
                <a:srcRect/>
                <a:tile tx="0" ty="0" sx="100000" sy="100000" flip="none" algn="tl"/>
              </a:blipFill>
              <a:ln w="12700" cap="flat" cmpd="sng">
                <a:noFill/>
                <a:prstDash val="solid"/>
                <a:round/>
                <a:headEnd type="none" w="med" len="med"/>
                <a:tailEnd type="none" w="med" len="med"/>
              </a:ln>
            </p:spPr>
            <p:txBody>
              <a:bodyPr wrap="none" anchor="ctr"/>
              <a:lstStyle/>
              <a:p>
                <a:endParaRPr lang="ja-JP" altLang="en-US"/>
              </a:p>
            </p:txBody>
          </p:sp>
          <p:sp>
            <p:nvSpPr>
              <p:cNvPr id="123" name="Freeform 321" descr="青い画用紙"/>
              <p:cNvSpPr>
                <a:spLocks/>
              </p:cNvSpPr>
              <p:nvPr/>
            </p:nvSpPr>
            <p:spPr bwMode="auto">
              <a:xfrm rot="4500000">
                <a:off x="1464" y="2745"/>
                <a:ext cx="379" cy="273"/>
              </a:xfrm>
              <a:custGeom>
                <a:avLst/>
                <a:gdLst>
                  <a:gd name="T0" fmla="*/ 1 w 822"/>
                  <a:gd name="T1" fmla="*/ 0 h 1047"/>
                  <a:gd name="T2" fmla="*/ 1 w 822"/>
                  <a:gd name="T3" fmla="*/ 0 h 1047"/>
                  <a:gd name="T4" fmla="*/ 2 w 822"/>
                  <a:gd name="T5" fmla="*/ 0 h 1047"/>
                  <a:gd name="T6" fmla="*/ 3 w 822"/>
                  <a:gd name="T7" fmla="*/ 0 h 1047"/>
                  <a:gd name="T8" fmla="*/ 3 w 822"/>
                  <a:gd name="T9" fmla="*/ 0 h 1047"/>
                  <a:gd name="T10" fmla="*/ 3 w 822"/>
                  <a:gd name="T11" fmla="*/ 0 h 1047"/>
                  <a:gd name="T12" fmla="*/ 4 w 822"/>
                  <a:gd name="T13" fmla="*/ 0 h 1047"/>
                  <a:gd name="T14" fmla="*/ 5 w 822"/>
                  <a:gd name="T15" fmla="*/ 0 h 1047"/>
                  <a:gd name="T16" fmla="*/ 3 w 822"/>
                  <a:gd name="T17" fmla="*/ 0 h 1047"/>
                  <a:gd name="T18" fmla="*/ 3 w 822"/>
                  <a:gd name="T19" fmla="*/ 0 h 1047"/>
                  <a:gd name="T20" fmla="*/ 2 w 822"/>
                  <a:gd name="T21" fmla="*/ 0 h 1047"/>
                  <a:gd name="T22" fmla="*/ 5 w 822"/>
                  <a:gd name="T23" fmla="*/ 0 h 1047"/>
                  <a:gd name="T24" fmla="*/ 4 w 822"/>
                  <a:gd name="T25" fmla="*/ 0 h 1047"/>
                  <a:gd name="T26" fmla="*/ 5 w 822"/>
                  <a:gd name="T27" fmla="*/ 0 h 1047"/>
                  <a:gd name="T28" fmla="*/ 6 w 822"/>
                  <a:gd name="T29" fmla="*/ 0 h 1047"/>
                  <a:gd name="T30" fmla="*/ 6 w 822"/>
                  <a:gd name="T31" fmla="*/ 0 h 1047"/>
                  <a:gd name="T32" fmla="*/ 3 w 822"/>
                  <a:gd name="T33" fmla="*/ 0 h 1047"/>
                  <a:gd name="T34" fmla="*/ 5 w 822"/>
                  <a:gd name="T35" fmla="*/ 0 h 1047"/>
                  <a:gd name="T36" fmla="*/ 6 w 822"/>
                  <a:gd name="T37" fmla="*/ 0 h 1047"/>
                  <a:gd name="T38" fmla="*/ 6 w 822"/>
                  <a:gd name="T39" fmla="*/ 0 h 1047"/>
                  <a:gd name="T40" fmla="*/ 6 w 822"/>
                  <a:gd name="T41" fmla="*/ 0 h 1047"/>
                  <a:gd name="T42" fmla="*/ 6 w 822"/>
                  <a:gd name="T43" fmla="*/ 0 h 1047"/>
                  <a:gd name="T44" fmla="*/ 6 w 822"/>
                  <a:gd name="T45" fmla="*/ 0 h 1047"/>
                  <a:gd name="T46" fmla="*/ 6 w 822"/>
                  <a:gd name="T47" fmla="*/ 0 h 1047"/>
                  <a:gd name="T48" fmla="*/ 6 w 822"/>
                  <a:gd name="T49" fmla="*/ 0 h 1047"/>
                  <a:gd name="T50" fmla="*/ 7 w 822"/>
                  <a:gd name="T51" fmla="*/ 0 h 1047"/>
                  <a:gd name="T52" fmla="*/ 7 w 822"/>
                  <a:gd name="T53" fmla="*/ 0 h 1047"/>
                  <a:gd name="T54" fmla="*/ 8 w 822"/>
                  <a:gd name="T55" fmla="*/ 0 h 1047"/>
                  <a:gd name="T56" fmla="*/ 7 w 822"/>
                  <a:gd name="T57" fmla="*/ 0 h 1047"/>
                  <a:gd name="T58" fmla="*/ 8 w 822"/>
                  <a:gd name="T59" fmla="*/ 0 h 1047"/>
                  <a:gd name="T60" fmla="*/ 7 w 822"/>
                  <a:gd name="T61" fmla="*/ 0 h 1047"/>
                  <a:gd name="T62" fmla="*/ 8 w 822"/>
                  <a:gd name="T63" fmla="*/ 0 h 1047"/>
                  <a:gd name="T64" fmla="*/ 8 w 822"/>
                  <a:gd name="T65" fmla="*/ 0 h 1047"/>
                  <a:gd name="T66" fmla="*/ 8 w 822"/>
                  <a:gd name="T67" fmla="*/ 0 h 1047"/>
                  <a:gd name="T68" fmla="*/ 6 w 822"/>
                  <a:gd name="T69" fmla="*/ 0 h 1047"/>
                  <a:gd name="T70" fmla="*/ 5 w 822"/>
                  <a:gd name="T71" fmla="*/ 0 h 1047"/>
                  <a:gd name="T72" fmla="*/ 6 w 822"/>
                  <a:gd name="T73" fmla="*/ 0 h 1047"/>
                  <a:gd name="T74" fmla="*/ 7 w 822"/>
                  <a:gd name="T75" fmla="*/ 0 h 1047"/>
                  <a:gd name="T76" fmla="*/ 6 w 822"/>
                  <a:gd name="T77" fmla="*/ 0 h 1047"/>
                  <a:gd name="T78" fmla="*/ 6 w 822"/>
                  <a:gd name="T79" fmla="*/ 0 h 1047"/>
                  <a:gd name="T80" fmla="*/ 6 w 822"/>
                  <a:gd name="T81" fmla="*/ 0 h 1047"/>
                  <a:gd name="T82" fmla="*/ 4 w 822"/>
                  <a:gd name="T83" fmla="*/ 0 h 1047"/>
                  <a:gd name="T84" fmla="*/ 4 w 822"/>
                  <a:gd name="T85" fmla="*/ 0 h 1047"/>
                  <a:gd name="T86" fmla="*/ 3 w 822"/>
                  <a:gd name="T87" fmla="*/ 0 h 1047"/>
                  <a:gd name="T88" fmla="*/ 3 w 822"/>
                  <a:gd name="T89" fmla="*/ 0 h 1047"/>
                  <a:gd name="T90" fmla="*/ 2 w 822"/>
                  <a:gd name="T91" fmla="*/ 0 h 1047"/>
                  <a:gd name="T92" fmla="*/ 5 w 822"/>
                  <a:gd name="T93" fmla="*/ 0 h 1047"/>
                  <a:gd name="T94" fmla="*/ 1 w 822"/>
                  <a:gd name="T95" fmla="*/ 0 h 1047"/>
                  <a:gd name="T96" fmla="*/ 2 w 822"/>
                  <a:gd name="T97" fmla="*/ 0 h 10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1047"/>
                  <a:gd name="T149" fmla="*/ 822 w 822"/>
                  <a:gd name="T150" fmla="*/ 1047 h 10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1047">
                    <a:moveTo>
                      <a:pt x="168" y="146"/>
                    </a:moveTo>
                    <a:cubicBezTo>
                      <a:pt x="155" y="152"/>
                      <a:pt x="159" y="218"/>
                      <a:pt x="132" y="251"/>
                    </a:cubicBezTo>
                    <a:cubicBezTo>
                      <a:pt x="105" y="284"/>
                      <a:pt x="0" y="308"/>
                      <a:pt x="3" y="347"/>
                    </a:cubicBezTo>
                    <a:cubicBezTo>
                      <a:pt x="6" y="386"/>
                      <a:pt x="139" y="481"/>
                      <a:pt x="152" y="485"/>
                    </a:cubicBezTo>
                    <a:cubicBezTo>
                      <a:pt x="161" y="494"/>
                      <a:pt x="75" y="394"/>
                      <a:pt x="80" y="374"/>
                    </a:cubicBezTo>
                    <a:cubicBezTo>
                      <a:pt x="85" y="354"/>
                      <a:pt x="134" y="385"/>
                      <a:pt x="182" y="363"/>
                    </a:cubicBezTo>
                    <a:cubicBezTo>
                      <a:pt x="231" y="381"/>
                      <a:pt x="318" y="238"/>
                      <a:pt x="369" y="242"/>
                    </a:cubicBezTo>
                    <a:cubicBezTo>
                      <a:pt x="399" y="236"/>
                      <a:pt x="359" y="339"/>
                      <a:pt x="357" y="357"/>
                    </a:cubicBezTo>
                    <a:cubicBezTo>
                      <a:pt x="355" y="375"/>
                      <a:pt x="361" y="341"/>
                      <a:pt x="356" y="349"/>
                    </a:cubicBezTo>
                    <a:cubicBezTo>
                      <a:pt x="349" y="362"/>
                      <a:pt x="337" y="384"/>
                      <a:pt x="326" y="403"/>
                    </a:cubicBezTo>
                    <a:cubicBezTo>
                      <a:pt x="313" y="422"/>
                      <a:pt x="300" y="443"/>
                      <a:pt x="290" y="463"/>
                    </a:cubicBezTo>
                    <a:cubicBezTo>
                      <a:pt x="294" y="485"/>
                      <a:pt x="335" y="524"/>
                      <a:pt x="350" y="535"/>
                    </a:cubicBezTo>
                    <a:cubicBezTo>
                      <a:pt x="356" y="527"/>
                      <a:pt x="370" y="531"/>
                      <a:pt x="380" y="529"/>
                    </a:cubicBezTo>
                    <a:cubicBezTo>
                      <a:pt x="423" y="500"/>
                      <a:pt x="377" y="494"/>
                      <a:pt x="440" y="505"/>
                    </a:cubicBezTo>
                    <a:cubicBezTo>
                      <a:pt x="473" y="522"/>
                      <a:pt x="501" y="545"/>
                      <a:pt x="441" y="566"/>
                    </a:cubicBezTo>
                    <a:cubicBezTo>
                      <a:pt x="445" y="578"/>
                      <a:pt x="482" y="577"/>
                      <a:pt x="482" y="577"/>
                    </a:cubicBezTo>
                    <a:cubicBezTo>
                      <a:pt x="467" y="650"/>
                      <a:pt x="457" y="625"/>
                      <a:pt x="362" y="631"/>
                    </a:cubicBezTo>
                    <a:cubicBezTo>
                      <a:pt x="351" y="647"/>
                      <a:pt x="338" y="685"/>
                      <a:pt x="338" y="685"/>
                    </a:cubicBezTo>
                    <a:cubicBezTo>
                      <a:pt x="318" y="658"/>
                      <a:pt x="256" y="511"/>
                      <a:pt x="242" y="469"/>
                    </a:cubicBezTo>
                    <a:cubicBezTo>
                      <a:pt x="243" y="456"/>
                      <a:pt x="254" y="433"/>
                      <a:pt x="254" y="433"/>
                    </a:cubicBezTo>
                    <a:cubicBezTo>
                      <a:pt x="250" y="419"/>
                      <a:pt x="255" y="398"/>
                      <a:pt x="242" y="391"/>
                    </a:cubicBezTo>
                    <a:cubicBezTo>
                      <a:pt x="232" y="386"/>
                      <a:pt x="199" y="385"/>
                      <a:pt x="194" y="403"/>
                    </a:cubicBezTo>
                    <a:cubicBezTo>
                      <a:pt x="192" y="420"/>
                      <a:pt x="206" y="459"/>
                      <a:pt x="212" y="499"/>
                    </a:cubicBezTo>
                    <a:cubicBezTo>
                      <a:pt x="259" y="552"/>
                      <a:pt x="467" y="680"/>
                      <a:pt x="509" y="767"/>
                    </a:cubicBezTo>
                    <a:cubicBezTo>
                      <a:pt x="552" y="833"/>
                      <a:pt x="464" y="787"/>
                      <a:pt x="453" y="827"/>
                    </a:cubicBezTo>
                    <a:cubicBezTo>
                      <a:pt x="434" y="868"/>
                      <a:pt x="385" y="983"/>
                      <a:pt x="396" y="1016"/>
                    </a:cubicBezTo>
                    <a:cubicBezTo>
                      <a:pt x="399" y="1047"/>
                      <a:pt x="498" y="1031"/>
                      <a:pt x="519" y="1025"/>
                    </a:cubicBezTo>
                    <a:cubicBezTo>
                      <a:pt x="540" y="1019"/>
                      <a:pt x="520" y="1005"/>
                      <a:pt x="525" y="978"/>
                    </a:cubicBezTo>
                    <a:cubicBezTo>
                      <a:pt x="530" y="951"/>
                      <a:pt x="542" y="904"/>
                      <a:pt x="551" y="860"/>
                    </a:cubicBezTo>
                    <a:cubicBezTo>
                      <a:pt x="560" y="816"/>
                      <a:pt x="583" y="741"/>
                      <a:pt x="578" y="713"/>
                    </a:cubicBezTo>
                    <a:cubicBezTo>
                      <a:pt x="573" y="685"/>
                      <a:pt x="524" y="710"/>
                      <a:pt x="524" y="692"/>
                    </a:cubicBezTo>
                    <a:cubicBezTo>
                      <a:pt x="524" y="674"/>
                      <a:pt x="583" y="645"/>
                      <a:pt x="579" y="605"/>
                    </a:cubicBezTo>
                    <a:cubicBezTo>
                      <a:pt x="578" y="583"/>
                      <a:pt x="518" y="474"/>
                      <a:pt x="500" y="451"/>
                    </a:cubicBezTo>
                    <a:cubicBezTo>
                      <a:pt x="485" y="436"/>
                      <a:pt x="349" y="498"/>
                      <a:pt x="330" y="495"/>
                    </a:cubicBezTo>
                    <a:cubicBezTo>
                      <a:pt x="330" y="494"/>
                      <a:pt x="409" y="366"/>
                      <a:pt x="416" y="361"/>
                    </a:cubicBezTo>
                    <a:cubicBezTo>
                      <a:pt x="432" y="350"/>
                      <a:pt x="454" y="404"/>
                      <a:pt x="470" y="393"/>
                    </a:cubicBezTo>
                    <a:cubicBezTo>
                      <a:pt x="492" y="395"/>
                      <a:pt x="514" y="340"/>
                      <a:pt x="536" y="343"/>
                    </a:cubicBezTo>
                    <a:cubicBezTo>
                      <a:pt x="558" y="334"/>
                      <a:pt x="598" y="416"/>
                      <a:pt x="621" y="416"/>
                    </a:cubicBezTo>
                    <a:cubicBezTo>
                      <a:pt x="631" y="397"/>
                      <a:pt x="703" y="345"/>
                      <a:pt x="717" y="350"/>
                    </a:cubicBezTo>
                    <a:cubicBezTo>
                      <a:pt x="732" y="353"/>
                      <a:pt x="664" y="389"/>
                      <a:pt x="660" y="416"/>
                    </a:cubicBezTo>
                    <a:cubicBezTo>
                      <a:pt x="656" y="443"/>
                      <a:pt x="706" y="498"/>
                      <a:pt x="693" y="515"/>
                    </a:cubicBezTo>
                    <a:cubicBezTo>
                      <a:pt x="691" y="548"/>
                      <a:pt x="596" y="485"/>
                      <a:pt x="585" y="515"/>
                    </a:cubicBezTo>
                    <a:cubicBezTo>
                      <a:pt x="579" y="535"/>
                      <a:pt x="585" y="689"/>
                      <a:pt x="603" y="722"/>
                    </a:cubicBezTo>
                    <a:cubicBezTo>
                      <a:pt x="621" y="755"/>
                      <a:pt x="699" y="696"/>
                      <a:pt x="696" y="712"/>
                    </a:cubicBezTo>
                    <a:cubicBezTo>
                      <a:pt x="693" y="728"/>
                      <a:pt x="587" y="793"/>
                      <a:pt x="585" y="821"/>
                    </a:cubicBezTo>
                    <a:cubicBezTo>
                      <a:pt x="579" y="864"/>
                      <a:pt x="681" y="869"/>
                      <a:pt x="681" y="880"/>
                    </a:cubicBezTo>
                    <a:cubicBezTo>
                      <a:pt x="681" y="891"/>
                      <a:pt x="609" y="877"/>
                      <a:pt x="588" y="886"/>
                    </a:cubicBezTo>
                    <a:cubicBezTo>
                      <a:pt x="567" y="895"/>
                      <a:pt x="556" y="915"/>
                      <a:pt x="552" y="934"/>
                    </a:cubicBezTo>
                    <a:cubicBezTo>
                      <a:pt x="547" y="943"/>
                      <a:pt x="533" y="994"/>
                      <a:pt x="564" y="1000"/>
                    </a:cubicBezTo>
                    <a:cubicBezTo>
                      <a:pt x="577" y="1001"/>
                      <a:pt x="619" y="936"/>
                      <a:pt x="630" y="940"/>
                    </a:cubicBezTo>
                    <a:cubicBezTo>
                      <a:pt x="641" y="944"/>
                      <a:pt x="607" y="1010"/>
                      <a:pt x="630" y="1025"/>
                    </a:cubicBezTo>
                    <a:cubicBezTo>
                      <a:pt x="653" y="1040"/>
                      <a:pt x="737" y="1030"/>
                      <a:pt x="765" y="1028"/>
                    </a:cubicBezTo>
                    <a:cubicBezTo>
                      <a:pt x="793" y="1026"/>
                      <a:pt x="805" y="1034"/>
                      <a:pt x="801" y="1013"/>
                    </a:cubicBezTo>
                    <a:cubicBezTo>
                      <a:pt x="797" y="992"/>
                      <a:pt x="764" y="943"/>
                      <a:pt x="741" y="902"/>
                    </a:cubicBezTo>
                    <a:cubicBezTo>
                      <a:pt x="718" y="861"/>
                      <a:pt x="654" y="767"/>
                      <a:pt x="663" y="766"/>
                    </a:cubicBezTo>
                    <a:cubicBezTo>
                      <a:pt x="655" y="724"/>
                      <a:pt x="780" y="894"/>
                      <a:pt x="798" y="893"/>
                    </a:cubicBezTo>
                    <a:cubicBezTo>
                      <a:pt x="820" y="903"/>
                      <a:pt x="802" y="846"/>
                      <a:pt x="798" y="824"/>
                    </a:cubicBezTo>
                    <a:cubicBezTo>
                      <a:pt x="794" y="802"/>
                      <a:pt x="770" y="782"/>
                      <a:pt x="771" y="758"/>
                    </a:cubicBezTo>
                    <a:cubicBezTo>
                      <a:pt x="772" y="734"/>
                      <a:pt x="797" y="705"/>
                      <a:pt x="801" y="680"/>
                    </a:cubicBezTo>
                    <a:cubicBezTo>
                      <a:pt x="805" y="655"/>
                      <a:pt x="811" y="614"/>
                      <a:pt x="798" y="605"/>
                    </a:cubicBezTo>
                    <a:cubicBezTo>
                      <a:pt x="785" y="596"/>
                      <a:pt x="737" y="632"/>
                      <a:pt x="724" y="627"/>
                    </a:cubicBezTo>
                    <a:cubicBezTo>
                      <a:pt x="727" y="611"/>
                      <a:pt x="704" y="585"/>
                      <a:pt x="717" y="575"/>
                    </a:cubicBezTo>
                    <a:cubicBezTo>
                      <a:pt x="733" y="564"/>
                      <a:pt x="732" y="569"/>
                      <a:pt x="748" y="558"/>
                    </a:cubicBezTo>
                    <a:cubicBezTo>
                      <a:pt x="754" y="553"/>
                      <a:pt x="792" y="542"/>
                      <a:pt x="792" y="524"/>
                    </a:cubicBezTo>
                    <a:cubicBezTo>
                      <a:pt x="792" y="506"/>
                      <a:pt x="747" y="464"/>
                      <a:pt x="747" y="452"/>
                    </a:cubicBezTo>
                    <a:cubicBezTo>
                      <a:pt x="739" y="440"/>
                      <a:pt x="789" y="469"/>
                      <a:pt x="795" y="449"/>
                    </a:cubicBezTo>
                    <a:cubicBezTo>
                      <a:pt x="804" y="438"/>
                      <a:pt x="801" y="406"/>
                      <a:pt x="801" y="386"/>
                    </a:cubicBezTo>
                    <a:cubicBezTo>
                      <a:pt x="801" y="366"/>
                      <a:pt x="809" y="347"/>
                      <a:pt x="795" y="329"/>
                    </a:cubicBezTo>
                    <a:cubicBezTo>
                      <a:pt x="790" y="288"/>
                      <a:pt x="741" y="302"/>
                      <a:pt x="716" y="277"/>
                    </a:cubicBezTo>
                    <a:cubicBezTo>
                      <a:pt x="702" y="269"/>
                      <a:pt x="625" y="241"/>
                      <a:pt x="612" y="251"/>
                    </a:cubicBezTo>
                    <a:cubicBezTo>
                      <a:pt x="599" y="261"/>
                      <a:pt x="648" y="333"/>
                      <a:pt x="636" y="335"/>
                    </a:cubicBezTo>
                    <a:cubicBezTo>
                      <a:pt x="605" y="331"/>
                      <a:pt x="553" y="298"/>
                      <a:pt x="542" y="265"/>
                    </a:cubicBezTo>
                    <a:cubicBezTo>
                      <a:pt x="544" y="247"/>
                      <a:pt x="542" y="228"/>
                      <a:pt x="548" y="211"/>
                    </a:cubicBezTo>
                    <a:cubicBezTo>
                      <a:pt x="555" y="192"/>
                      <a:pt x="602" y="187"/>
                      <a:pt x="602" y="187"/>
                    </a:cubicBezTo>
                    <a:cubicBezTo>
                      <a:pt x="626" y="195"/>
                      <a:pt x="768" y="283"/>
                      <a:pt x="792" y="275"/>
                    </a:cubicBezTo>
                    <a:cubicBezTo>
                      <a:pt x="822" y="268"/>
                      <a:pt x="774" y="193"/>
                      <a:pt x="774" y="152"/>
                    </a:cubicBezTo>
                    <a:cubicBezTo>
                      <a:pt x="774" y="111"/>
                      <a:pt x="810" y="52"/>
                      <a:pt x="795" y="29"/>
                    </a:cubicBezTo>
                    <a:cubicBezTo>
                      <a:pt x="784" y="8"/>
                      <a:pt x="703" y="17"/>
                      <a:pt x="681" y="17"/>
                    </a:cubicBezTo>
                    <a:cubicBezTo>
                      <a:pt x="659" y="17"/>
                      <a:pt x="684" y="21"/>
                      <a:pt x="663" y="27"/>
                    </a:cubicBezTo>
                    <a:cubicBezTo>
                      <a:pt x="642" y="33"/>
                      <a:pt x="548" y="40"/>
                      <a:pt x="552" y="53"/>
                    </a:cubicBezTo>
                    <a:cubicBezTo>
                      <a:pt x="556" y="66"/>
                      <a:pt x="680" y="93"/>
                      <a:pt x="690" y="108"/>
                    </a:cubicBezTo>
                    <a:cubicBezTo>
                      <a:pt x="700" y="123"/>
                      <a:pt x="645" y="156"/>
                      <a:pt x="615" y="145"/>
                    </a:cubicBezTo>
                    <a:cubicBezTo>
                      <a:pt x="603" y="157"/>
                      <a:pt x="507" y="44"/>
                      <a:pt x="507" y="44"/>
                    </a:cubicBezTo>
                    <a:cubicBezTo>
                      <a:pt x="488" y="33"/>
                      <a:pt x="364" y="8"/>
                      <a:pt x="363" y="26"/>
                    </a:cubicBezTo>
                    <a:cubicBezTo>
                      <a:pt x="362" y="44"/>
                      <a:pt x="491" y="118"/>
                      <a:pt x="501" y="155"/>
                    </a:cubicBezTo>
                    <a:cubicBezTo>
                      <a:pt x="482" y="289"/>
                      <a:pt x="461" y="199"/>
                      <a:pt x="426" y="251"/>
                    </a:cubicBezTo>
                    <a:cubicBezTo>
                      <a:pt x="420" y="272"/>
                      <a:pt x="496" y="326"/>
                      <a:pt x="473" y="342"/>
                    </a:cubicBezTo>
                    <a:cubicBezTo>
                      <a:pt x="450" y="358"/>
                      <a:pt x="337" y="351"/>
                      <a:pt x="288" y="345"/>
                    </a:cubicBezTo>
                    <a:cubicBezTo>
                      <a:pt x="239" y="339"/>
                      <a:pt x="179" y="322"/>
                      <a:pt x="177" y="309"/>
                    </a:cubicBezTo>
                    <a:cubicBezTo>
                      <a:pt x="142" y="295"/>
                      <a:pt x="247" y="283"/>
                      <a:pt x="276" y="267"/>
                    </a:cubicBezTo>
                    <a:cubicBezTo>
                      <a:pt x="298" y="252"/>
                      <a:pt x="323" y="225"/>
                      <a:pt x="312" y="220"/>
                    </a:cubicBezTo>
                    <a:cubicBezTo>
                      <a:pt x="294" y="206"/>
                      <a:pt x="225" y="256"/>
                      <a:pt x="207" y="234"/>
                    </a:cubicBezTo>
                    <a:cubicBezTo>
                      <a:pt x="202" y="232"/>
                      <a:pt x="267" y="184"/>
                      <a:pt x="309" y="175"/>
                    </a:cubicBezTo>
                    <a:cubicBezTo>
                      <a:pt x="351" y="166"/>
                      <a:pt x="465" y="205"/>
                      <a:pt x="461" y="180"/>
                    </a:cubicBezTo>
                    <a:cubicBezTo>
                      <a:pt x="465" y="176"/>
                      <a:pt x="316" y="39"/>
                      <a:pt x="285" y="26"/>
                    </a:cubicBezTo>
                    <a:cubicBezTo>
                      <a:pt x="230" y="0"/>
                      <a:pt x="153" y="21"/>
                      <a:pt x="132" y="23"/>
                    </a:cubicBezTo>
                    <a:cubicBezTo>
                      <a:pt x="111" y="25"/>
                      <a:pt x="148" y="27"/>
                      <a:pt x="159" y="38"/>
                    </a:cubicBezTo>
                    <a:cubicBezTo>
                      <a:pt x="170" y="49"/>
                      <a:pt x="222" y="81"/>
                      <a:pt x="201" y="89"/>
                    </a:cubicBezTo>
                    <a:cubicBezTo>
                      <a:pt x="203" y="113"/>
                      <a:pt x="29" y="65"/>
                      <a:pt x="30" y="86"/>
                    </a:cubicBezTo>
                  </a:path>
                </a:pathLst>
              </a:custGeom>
              <a:blipFill dpi="0" rotWithShape="1">
                <a:blip r:embed="rId2" cstate="print"/>
                <a:srcRect/>
                <a:tile tx="0" ty="0" sx="100000" sy="100000" flip="none" algn="tl"/>
              </a:blipFill>
              <a:ln w="12700" cap="flat" cmpd="sng">
                <a:noFill/>
                <a:prstDash val="solid"/>
                <a:round/>
                <a:headEnd type="none" w="med" len="med"/>
                <a:tailEnd type="none" w="med" len="med"/>
              </a:ln>
            </p:spPr>
            <p:txBody>
              <a:bodyPr wrap="none" anchor="ctr"/>
              <a:lstStyle/>
              <a:p>
                <a:endParaRPr lang="ja-JP" altLang="en-US"/>
              </a:p>
            </p:txBody>
          </p:sp>
          <p:sp>
            <p:nvSpPr>
              <p:cNvPr id="124" name="Oval 322"/>
              <p:cNvSpPr>
                <a:spLocks noChangeArrowheads="1"/>
              </p:cNvSpPr>
              <p:nvPr/>
            </p:nvSpPr>
            <p:spPr bwMode="auto">
              <a:xfrm>
                <a:off x="1460" y="3427"/>
                <a:ext cx="350" cy="72"/>
              </a:xfrm>
              <a:prstGeom prst="ellipse">
                <a:avLst/>
              </a:prstGeom>
              <a:solidFill>
                <a:srgbClr val="C0C0C0"/>
              </a:solidFill>
              <a:ln w="19050">
                <a:solidFill>
                  <a:srgbClr val="000000"/>
                </a:solidFill>
                <a:round/>
                <a:headEnd/>
                <a:tailEnd/>
              </a:ln>
            </p:spPr>
            <p:txBody>
              <a:bodyPr wrap="none" anchor="ctr"/>
              <a:lstStyle/>
              <a:p>
                <a:endParaRPr lang="ja-JP" altLang="en-US"/>
              </a:p>
            </p:txBody>
          </p:sp>
          <p:sp>
            <p:nvSpPr>
              <p:cNvPr id="125" name="Freeform 323"/>
              <p:cNvSpPr>
                <a:spLocks/>
              </p:cNvSpPr>
              <p:nvPr/>
            </p:nvSpPr>
            <p:spPr bwMode="auto">
              <a:xfrm rot="-300000">
                <a:off x="1331" y="3379"/>
                <a:ext cx="49" cy="119"/>
              </a:xfrm>
              <a:custGeom>
                <a:avLst/>
                <a:gdLst>
                  <a:gd name="T0" fmla="*/ 49 w 49"/>
                  <a:gd name="T1" fmla="*/ 0 h 119"/>
                  <a:gd name="T2" fmla="*/ 22 w 49"/>
                  <a:gd name="T3" fmla="*/ 9 h 119"/>
                  <a:gd name="T4" fmla="*/ 4 w 49"/>
                  <a:gd name="T5" fmla="*/ 64 h 119"/>
                  <a:gd name="T6" fmla="*/ 31 w 49"/>
                  <a:gd name="T7" fmla="*/ 119 h 119"/>
                  <a:gd name="T8" fmla="*/ 0 60000 65536"/>
                  <a:gd name="T9" fmla="*/ 0 60000 65536"/>
                  <a:gd name="T10" fmla="*/ 0 60000 65536"/>
                  <a:gd name="T11" fmla="*/ 0 60000 65536"/>
                  <a:gd name="T12" fmla="*/ 0 w 49"/>
                  <a:gd name="T13" fmla="*/ 0 h 119"/>
                  <a:gd name="T14" fmla="*/ 49 w 49"/>
                  <a:gd name="T15" fmla="*/ 119 h 119"/>
                </a:gdLst>
                <a:ahLst/>
                <a:cxnLst>
                  <a:cxn ang="T8">
                    <a:pos x="T0" y="T1"/>
                  </a:cxn>
                  <a:cxn ang="T9">
                    <a:pos x="T2" y="T3"/>
                  </a:cxn>
                  <a:cxn ang="T10">
                    <a:pos x="T4" y="T5"/>
                  </a:cxn>
                  <a:cxn ang="T11">
                    <a:pos x="T6" y="T7"/>
                  </a:cxn>
                </a:cxnLst>
                <a:rect l="T12" t="T13" r="T14" b="T15"/>
                <a:pathLst>
                  <a:path w="49" h="119">
                    <a:moveTo>
                      <a:pt x="49" y="0"/>
                    </a:moveTo>
                    <a:cubicBezTo>
                      <a:pt x="40" y="3"/>
                      <a:pt x="27" y="1"/>
                      <a:pt x="22" y="9"/>
                    </a:cubicBezTo>
                    <a:cubicBezTo>
                      <a:pt x="11" y="25"/>
                      <a:pt x="4" y="64"/>
                      <a:pt x="4" y="64"/>
                    </a:cubicBezTo>
                    <a:cubicBezTo>
                      <a:pt x="14" y="116"/>
                      <a:pt x="0" y="102"/>
                      <a:pt x="31" y="119"/>
                    </a:cubicBezTo>
                  </a:path>
                </a:pathLst>
              </a:custGeom>
              <a:noFill/>
              <a:ln w="38100" cap="flat" cmpd="sng">
                <a:solidFill>
                  <a:srgbClr val="000000"/>
                </a:solidFill>
                <a:prstDash val="solid"/>
                <a:round/>
                <a:headEnd/>
                <a:tailEnd/>
              </a:ln>
            </p:spPr>
            <p:txBody>
              <a:bodyPr wrap="none"/>
              <a:lstStyle/>
              <a:p>
                <a:endParaRPr lang="ja-JP" altLang="en-US"/>
              </a:p>
            </p:txBody>
          </p:sp>
          <p:sp>
            <p:nvSpPr>
              <p:cNvPr id="126" name="Freeform 324"/>
              <p:cNvSpPr>
                <a:spLocks/>
              </p:cNvSpPr>
              <p:nvPr/>
            </p:nvSpPr>
            <p:spPr bwMode="auto">
              <a:xfrm rot="-300000">
                <a:off x="1400" y="3381"/>
                <a:ext cx="49" cy="119"/>
              </a:xfrm>
              <a:custGeom>
                <a:avLst/>
                <a:gdLst>
                  <a:gd name="T0" fmla="*/ 49 w 49"/>
                  <a:gd name="T1" fmla="*/ 0 h 119"/>
                  <a:gd name="T2" fmla="*/ 22 w 49"/>
                  <a:gd name="T3" fmla="*/ 9 h 119"/>
                  <a:gd name="T4" fmla="*/ 4 w 49"/>
                  <a:gd name="T5" fmla="*/ 64 h 119"/>
                  <a:gd name="T6" fmla="*/ 31 w 49"/>
                  <a:gd name="T7" fmla="*/ 119 h 119"/>
                  <a:gd name="T8" fmla="*/ 0 60000 65536"/>
                  <a:gd name="T9" fmla="*/ 0 60000 65536"/>
                  <a:gd name="T10" fmla="*/ 0 60000 65536"/>
                  <a:gd name="T11" fmla="*/ 0 60000 65536"/>
                  <a:gd name="T12" fmla="*/ 0 w 49"/>
                  <a:gd name="T13" fmla="*/ 0 h 119"/>
                  <a:gd name="T14" fmla="*/ 49 w 49"/>
                  <a:gd name="T15" fmla="*/ 119 h 119"/>
                </a:gdLst>
                <a:ahLst/>
                <a:cxnLst>
                  <a:cxn ang="T8">
                    <a:pos x="T0" y="T1"/>
                  </a:cxn>
                  <a:cxn ang="T9">
                    <a:pos x="T2" y="T3"/>
                  </a:cxn>
                  <a:cxn ang="T10">
                    <a:pos x="T4" y="T5"/>
                  </a:cxn>
                  <a:cxn ang="T11">
                    <a:pos x="T6" y="T7"/>
                  </a:cxn>
                </a:cxnLst>
                <a:rect l="T12" t="T13" r="T14" b="T15"/>
                <a:pathLst>
                  <a:path w="49" h="119">
                    <a:moveTo>
                      <a:pt x="49" y="0"/>
                    </a:moveTo>
                    <a:cubicBezTo>
                      <a:pt x="40" y="3"/>
                      <a:pt x="27" y="1"/>
                      <a:pt x="22" y="9"/>
                    </a:cubicBezTo>
                    <a:cubicBezTo>
                      <a:pt x="11" y="25"/>
                      <a:pt x="4" y="64"/>
                      <a:pt x="4" y="64"/>
                    </a:cubicBezTo>
                    <a:cubicBezTo>
                      <a:pt x="14" y="116"/>
                      <a:pt x="0" y="102"/>
                      <a:pt x="31" y="119"/>
                    </a:cubicBezTo>
                  </a:path>
                </a:pathLst>
              </a:custGeom>
              <a:noFill/>
              <a:ln w="38100" cap="flat" cmpd="sng">
                <a:solidFill>
                  <a:srgbClr val="000000"/>
                </a:solidFill>
                <a:prstDash val="solid"/>
                <a:round/>
                <a:headEnd/>
                <a:tailEnd/>
              </a:ln>
            </p:spPr>
            <p:txBody>
              <a:bodyPr wrap="none"/>
              <a:lstStyle/>
              <a:p>
                <a:endParaRPr lang="ja-JP" altLang="en-US"/>
              </a:p>
            </p:txBody>
          </p:sp>
          <p:sp>
            <p:nvSpPr>
              <p:cNvPr id="127" name="Freeform 325"/>
              <p:cNvSpPr>
                <a:spLocks/>
              </p:cNvSpPr>
              <p:nvPr/>
            </p:nvSpPr>
            <p:spPr bwMode="auto">
              <a:xfrm rot="10800000">
                <a:off x="1820" y="3379"/>
                <a:ext cx="49" cy="119"/>
              </a:xfrm>
              <a:custGeom>
                <a:avLst/>
                <a:gdLst>
                  <a:gd name="T0" fmla="*/ 49 w 49"/>
                  <a:gd name="T1" fmla="*/ 0 h 119"/>
                  <a:gd name="T2" fmla="*/ 22 w 49"/>
                  <a:gd name="T3" fmla="*/ 9 h 119"/>
                  <a:gd name="T4" fmla="*/ 4 w 49"/>
                  <a:gd name="T5" fmla="*/ 64 h 119"/>
                  <a:gd name="T6" fmla="*/ 31 w 49"/>
                  <a:gd name="T7" fmla="*/ 119 h 119"/>
                  <a:gd name="T8" fmla="*/ 0 60000 65536"/>
                  <a:gd name="T9" fmla="*/ 0 60000 65536"/>
                  <a:gd name="T10" fmla="*/ 0 60000 65536"/>
                  <a:gd name="T11" fmla="*/ 0 60000 65536"/>
                  <a:gd name="T12" fmla="*/ 0 w 49"/>
                  <a:gd name="T13" fmla="*/ 0 h 119"/>
                  <a:gd name="T14" fmla="*/ 49 w 49"/>
                  <a:gd name="T15" fmla="*/ 119 h 119"/>
                </a:gdLst>
                <a:ahLst/>
                <a:cxnLst>
                  <a:cxn ang="T8">
                    <a:pos x="T0" y="T1"/>
                  </a:cxn>
                  <a:cxn ang="T9">
                    <a:pos x="T2" y="T3"/>
                  </a:cxn>
                  <a:cxn ang="T10">
                    <a:pos x="T4" y="T5"/>
                  </a:cxn>
                  <a:cxn ang="T11">
                    <a:pos x="T6" y="T7"/>
                  </a:cxn>
                </a:cxnLst>
                <a:rect l="T12" t="T13" r="T14" b="T15"/>
                <a:pathLst>
                  <a:path w="49" h="119">
                    <a:moveTo>
                      <a:pt x="49" y="0"/>
                    </a:moveTo>
                    <a:cubicBezTo>
                      <a:pt x="40" y="3"/>
                      <a:pt x="27" y="1"/>
                      <a:pt x="22" y="9"/>
                    </a:cubicBezTo>
                    <a:cubicBezTo>
                      <a:pt x="11" y="25"/>
                      <a:pt x="4" y="64"/>
                      <a:pt x="4" y="64"/>
                    </a:cubicBezTo>
                    <a:cubicBezTo>
                      <a:pt x="14" y="116"/>
                      <a:pt x="0" y="102"/>
                      <a:pt x="31" y="119"/>
                    </a:cubicBezTo>
                  </a:path>
                </a:pathLst>
              </a:custGeom>
              <a:noFill/>
              <a:ln w="38100" cap="flat" cmpd="sng">
                <a:solidFill>
                  <a:srgbClr val="000000"/>
                </a:solidFill>
                <a:prstDash val="solid"/>
                <a:round/>
                <a:headEnd/>
                <a:tailEnd/>
              </a:ln>
            </p:spPr>
            <p:txBody>
              <a:bodyPr wrap="none"/>
              <a:lstStyle/>
              <a:p>
                <a:endParaRPr lang="ja-JP" altLang="en-US"/>
              </a:p>
            </p:txBody>
          </p:sp>
          <p:sp>
            <p:nvSpPr>
              <p:cNvPr id="128" name="Freeform 326"/>
              <p:cNvSpPr>
                <a:spLocks/>
              </p:cNvSpPr>
              <p:nvPr/>
            </p:nvSpPr>
            <p:spPr bwMode="auto">
              <a:xfrm rot="10800000">
                <a:off x="1889" y="3381"/>
                <a:ext cx="49" cy="119"/>
              </a:xfrm>
              <a:custGeom>
                <a:avLst/>
                <a:gdLst>
                  <a:gd name="T0" fmla="*/ 49 w 49"/>
                  <a:gd name="T1" fmla="*/ 0 h 119"/>
                  <a:gd name="T2" fmla="*/ 22 w 49"/>
                  <a:gd name="T3" fmla="*/ 9 h 119"/>
                  <a:gd name="T4" fmla="*/ 4 w 49"/>
                  <a:gd name="T5" fmla="*/ 64 h 119"/>
                  <a:gd name="T6" fmla="*/ 31 w 49"/>
                  <a:gd name="T7" fmla="*/ 119 h 119"/>
                  <a:gd name="T8" fmla="*/ 0 60000 65536"/>
                  <a:gd name="T9" fmla="*/ 0 60000 65536"/>
                  <a:gd name="T10" fmla="*/ 0 60000 65536"/>
                  <a:gd name="T11" fmla="*/ 0 60000 65536"/>
                  <a:gd name="T12" fmla="*/ 0 w 49"/>
                  <a:gd name="T13" fmla="*/ 0 h 119"/>
                  <a:gd name="T14" fmla="*/ 49 w 49"/>
                  <a:gd name="T15" fmla="*/ 119 h 119"/>
                </a:gdLst>
                <a:ahLst/>
                <a:cxnLst>
                  <a:cxn ang="T8">
                    <a:pos x="T0" y="T1"/>
                  </a:cxn>
                  <a:cxn ang="T9">
                    <a:pos x="T2" y="T3"/>
                  </a:cxn>
                  <a:cxn ang="T10">
                    <a:pos x="T4" y="T5"/>
                  </a:cxn>
                  <a:cxn ang="T11">
                    <a:pos x="T6" y="T7"/>
                  </a:cxn>
                </a:cxnLst>
                <a:rect l="T12" t="T13" r="T14" b="T15"/>
                <a:pathLst>
                  <a:path w="49" h="119">
                    <a:moveTo>
                      <a:pt x="49" y="0"/>
                    </a:moveTo>
                    <a:cubicBezTo>
                      <a:pt x="40" y="3"/>
                      <a:pt x="27" y="1"/>
                      <a:pt x="22" y="9"/>
                    </a:cubicBezTo>
                    <a:cubicBezTo>
                      <a:pt x="11" y="25"/>
                      <a:pt x="4" y="64"/>
                      <a:pt x="4" y="64"/>
                    </a:cubicBezTo>
                    <a:cubicBezTo>
                      <a:pt x="14" y="116"/>
                      <a:pt x="0" y="102"/>
                      <a:pt x="31" y="119"/>
                    </a:cubicBezTo>
                  </a:path>
                </a:pathLst>
              </a:custGeom>
              <a:noFill/>
              <a:ln w="38100" cap="flat" cmpd="sng">
                <a:solidFill>
                  <a:srgbClr val="000000"/>
                </a:solidFill>
                <a:prstDash val="solid"/>
                <a:round/>
                <a:headEnd/>
                <a:tailEnd/>
              </a:ln>
            </p:spPr>
            <p:txBody>
              <a:bodyPr wrap="none"/>
              <a:lstStyle/>
              <a:p>
                <a:endParaRPr lang="ja-JP" altLang="en-US"/>
              </a:p>
            </p:txBody>
          </p:sp>
        </p:grpSp>
      </p:grpSp>
      <p:sp>
        <p:nvSpPr>
          <p:cNvPr id="85" name="AutoShape 186"/>
          <p:cNvSpPr>
            <a:spLocks noChangeArrowheads="1"/>
          </p:cNvSpPr>
          <p:nvPr/>
        </p:nvSpPr>
        <p:spPr bwMode="auto">
          <a:xfrm>
            <a:off x="5508104" y="5085184"/>
            <a:ext cx="3384376" cy="1483313"/>
          </a:xfrm>
          <a:prstGeom prst="wedgeRectCallout">
            <a:avLst>
              <a:gd name="adj1" fmla="val -14758"/>
              <a:gd name="adj2" fmla="val -108797"/>
            </a:avLst>
          </a:prstGeom>
          <a:solidFill>
            <a:schemeClr val="bg1">
              <a:lumMod val="95000"/>
            </a:schemeClr>
          </a:solidFill>
          <a:ln w="38100">
            <a:solidFill>
              <a:srgbClr val="000000"/>
            </a:solidFill>
            <a:miter lim="800000"/>
            <a:headEnd/>
            <a:tailEnd/>
          </a:ln>
        </p:spPr>
        <p:txBody>
          <a:bodyPr anchor="ctr"/>
          <a:lstStyle/>
          <a:p>
            <a:pPr algn="ctr" eaLnBrk="0" hangingPunct="0"/>
            <a:endParaRPr kumimoji="0" lang="ja-JP" altLang="ja-JP" sz="2400" b="0">
              <a:latin typeface="ＭＳ Ｐゴシック" charset="-128"/>
            </a:endParaRPr>
          </a:p>
        </p:txBody>
      </p:sp>
      <p:sp>
        <p:nvSpPr>
          <p:cNvPr id="86" name="Text Box 187"/>
          <p:cNvSpPr txBox="1">
            <a:spLocks noChangeArrowheads="1"/>
          </p:cNvSpPr>
          <p:nvPr/>
        </p:nvSpPr>
        <p:spPr bwMode="auto">
          <a:xfrm>
            <a:off x="5580112" y="5229200"/>
            <a:ext cx="3240782" cy="1200329"/>
          </a:xfrm>
          <a:prstGeom prst="rect">
            <a:avLst/>
          </a:prstGeom>
          <a:noFill/>
          <a:ln w="9525">
            <a:noFill/>
            <a:miter lim="800000"/>
            <a:headEnd/>
            <a:tailEnd/>
          </a:ln>
        </p:spPr>
        <p:txBody>
          <a:bodyPr wrap="square">
            <a:spAutoFit/>
          </a:bodyPr>
          <a:lstStyle/>
          <a:p>
            <a:pPr>
              <a:spcBef>
                <a:spcPct val="50000"/>
              </a:spcBef>
            </a:pPr>
            <a:r>
              <a:rPr lang="en-US" altLang="ja-JP" sz="2400" b="1" dirty="0">
                <a:solidFill>
                  <a:srgbClr val="000000"/>
                </a:solidFill>
                <a:latin typeface="ＭＳ Ｐゴシック" charset="-128"/>
              </a:rPr>
              <a:t>Electroless Ni-P plating solution     (30 ml) </a:t>
            </a:r>
            <a:r>
              <a:rPr lang="ja-JP" altLang="en-US" sz="2400" b="1" dirty="0">
                <a:solidFill>
                  <a:srgbClr val="000000"/>
                </a:solidFill>
                <a:latin typeface="ＭＳ Ｐゴシック" charset="-128"/>
              </a:rPr>
              <a:t>＋</a:t>
            </a:r>
            <a:r>
              <a:rPr lang="ja-JP" altLang="en-US" sz="2400" b="1" dirty="0">
                <a:latin typeface="ＭＳ Ｐゴシック" charset="-128"/>
              </a:rPr>
              <a:t>  </a:t>
            </a:r>
            <a:r>
              <a:rPr lang="en-US" altLang="ja-JP" sz="2400" b="1" dirty="0">
                <a:solidFill>
                  <a:srgbClr val="FF0000"/>
                </a:solidFill>
                <a:latin typeface="ＭＳ Ｐゴシック" charset="-128"/>
              </a:rPr>
              <a:t>Surfactant</a:t>
            </a:r>
            <a:r>
              <a:rPr lang="en-US" altLang="ja-JP" sz="2400" b="1" dirty="0">
                <a:latin typeface="ＭＳ Ｐゴシック" charset="-128"/>
              </a:rPr>
              <a:t> </a:t>
            </a:r>
            <a:r>
              <a:rPr lang="en-US" altLang="ja-JP" sz="2400" b="1" dirty="0">
                <a:solidFill>
                  <a:srgbClr val="000000"/>
                </a:solidFill>
                <a:latin typeface="ＭＳ Ｐゴシック" charset="-128"/>
              </a:rPr>
              <a:t>(300μl)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0.7"/>
</p:tagLst>
</file>

<file path=ppt/tags/tag2.xml><?xml version="1.0" encoding="utf-8"?>
<p:tagLst xmlns:a="http://schemas.openxmlformats.org/drawingml/2006/main" xmlns:r="http://schemas.openxmlformats.org/officeDocument/2006/relationships" xmlns:p="http://schemas.openxmlformats.org/presentationml/2006/main">
  <p:tag name="TIMING" val="|50.3|25.5|22.4"/>
</p:tagLst>
</file>

<file path=ppt/tags/tag3.xml><?xml version="1.0" encoding="utf-8"?>
<p:tagLst xmlns:a="http://schemas.openxmlformats.org/drawingml/2006/main" xmlns:r="http://schemas.openxmlformats.org/officeDocument/2006/relationships" xmlns:p="http://schemas.openxmlformats.org/presentationml/2006/main">
  <p:tag name="TIMING" val="|27.6|10.4|9.2"/>
</p:tagLst>
</file>

<file path=ppt/tags/tag4.xml><?xml version="1.0" encoding="utf-8"?>
<p:tagLst xmlns:a="http://schemas.openxmlformats.org/drawingml/2006/main" xmlns:r="http://schemas.openxmlformats.org/officeDocument/2006/relationships" xmlns:p="http://schemas.openxmlformats.org/presentationml/2006/main">
  <p:tag name="TIMING" val="|25.3|27.2"/>
</p:tagLst>
</file>

<file path=ppt/tags/tag5.xml><?xml version="1.0" encoding="utf-8"?>
<p:tagLst xmlns:a="http://schemas.openxmlformats.org/drawingml/2006/main" xmlns:r="http://schemas.openxmlformats.org/officeDocument/2006/relationships" xmlns:p="http://schemas.openxmlformats.org/presentationml/2006/main">
  <p:tag name="TIMING" val="|50.3|25.5|22.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1289</Words>
  <Application>Microsoft Office PowerPoint</Application>
  <PresentationFormat>On-screen Show (4:3)</PresentationFormat>
  <Paragraphs>255</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テーマ</vt:lpstr>
      <vt:lpstr>About OMICS Group</vt:lpstr>
      <vt:lpstr>About OMICS Group Conferences</vt:lpstr>
      <vt:lpstr>Slide 3</vt:lpstr>
      <vt:lpstr>Introduction</vt:lpstr>
      <vt:lpstr>To realize Neuro-prosthetics</vt:lpstr>
      <vt:lpstr>Metalizing on Polymer </vt:lpstr>
      <vt:lpstr>Slide 7</vt:lpstr>
      <vt:lpstr>2. Electrodeposition on Polymers by Electrodeposition Using Supercritical Carbon Dioxide </vt:lpstr>
      <vt:lpstr>Slide 9</vt:lpstr>
      <vt:lpstr>Slide 10</vt:lpstr>
      <vt:lpstr>Slide 11</vt:lpstr>
      <vt:lpstr>Adhesiveness of the metal film to polymer treated by the developed method</vt:lpstr>
      <vt:lpstr>Slide 13</vt:lpstr>
      <vt:lpstr>3. Metalization on Textiles by Electrodeposition Using Supercritical Carbon Dioxide </vt:lpstr>
      <vt:lpstr>Metalization on Textile </vt:lpstr>
      <vt:lpstr>Metallization on Nylon 6,6 fibril</vt:lpstr>
      <vt:lpstr>3D images of Metalized Nylon 6,6 fibril</vt:lpstr>
      <vt:lpstr>Slide 18</vt:lpstr>
      <vt:lpstr>5. In future</vt:lpstr>
      <vt:lpstr>Let Us Meet Again</vt:lpstr>
    </vt:vector>
  </TitlesOfParts>
  <Company>東京工業大学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Metallization on Polymer by Catalyzation and  Ni-P  Electroless Plating Using Supercritical CO2</dc:title>
  <dc:creator>m.sone</dc:creator>
  <cp:lastModifiedBy>Rachana</cp:lastModifiedBy>
  <cp:revision>169</cp:revision>
  <dcterms:created xsi:type="dcterms:W3CDTF">2011-10-17T12:23:34Z</dcterms:created>
  <dcterms:modified xsi:type="dcterms:W3CDTF">2014-10-04T09:37:50Z</dcterms:modified>
</cp:coreProperties>
</file>