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1"/>
  </p:notesMasterIdLst>
  <p:sldIdLst>
    <p:sldId id="288" r:id="rId5"/>
    <p:sldId id="289" r:id="rId6"/>
    <p:sldId id="268" r:id="rId7"/>
    <p:sldId id="276" r:id="rId8"/>
    <p:sldId id="277" r:id="rId9"/>
    <p:sldId id="278" r:id="rId10"/>
    <p:sldId id="273" r:id="rId11"/>
    <p:sldId id="274" r:id="rId12"/>
    <p:sldId id="275" r:id="rId13"/>
    <p:sldId id="280" r:id="rId14"/>
    <p:sldId id="281" r:id="rId15"/>
    <p:sldId id="260" r:id="rId16"/>
    <p:sldId id="258" r:id="rId17"/>
    <p:sldId id="257" r:id="rId18"/>
    <p:sldId id="283" r:id="rId19"/>
    <p:sldId id="263" r:id="rId20"/>
    <p:sldId id="266" r:id="rId21"/>
    <p:sldId id="282" r:id="rId22"/>
    <p:sldId id="269" r:id="rId23"/>
    <p:sldId id="270" r:id="rId24"/>
    <p:sldId id="271" r:id="rId25"/>
    <p:sldId id="272" r:id="rId26"/>
    <p:sldId id="284" r:id="rId27"/>
    <p:sldId id="285" r:id="rId28"/>
    <p:sldId id="287" r:id="rId29"/>
    <p:sldId id="290" r:id="rId30"/>
  </p:sldIdLst>
  <p:sldSz cx="9144000" cy="6858000" type="screen4x3"/>
  <p:notesSz cx="6769100"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312"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33277"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4257" y="0"/>
            <a:ext cx="2933277" cy="495300"/>
          </a:xfrm>
          <a:prstGeom prst="rect">
            <a:avLst/>
          </a:prstGeom>
        </p:spPr>
        <p:txBody>
          <a:bodyPr vert="horz" lIns="91440" tIns="45720" rIns="91440" bIns="45720" rtlCol="0"/>
          <a:lstStyle>
            <a:lvl1pPr algn="r">
              <a:defRPr sz="1200"/>
            </a:lvl1pPr>
          </a:lstStyle>
          <a:p>
            <a:fld id="{1951E539-37A0-4AB4-99B9-F8EB45087A8B}" type="datetimeFigureOut">
              <a:rPr kumimoji="1" lang="ja-JP" altLang="en-US" smtClean="0"/>
              <a:t>2015/9/23</a:t>
            </a:fld>
            <a:endParaRPr kumimoji="1" lang="ja-JP" altLang="en-US"/>
          </a:p>
        </p:txBody>
      </p:sp>
      <p:sp>
        <p:nvSpPr>
          <p:cNvPr id="4" name="スライド イメージ プレースホルダー 3"/>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6910" y="4705350"/>
            <a:ext cx="5415280" cy="4457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08981"/>
            <a:ext cx="2933277"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4257" y="9408981"/>
            <a:ext cx="2933277" cy="495300"/>
          </a:xfrm>
          <a:prstGeom prst="rect">
            <a:avLst/>
          </a:prstGeom>
        </p:spPr>
        <p:txBody>
          <a:bodyPr vert="horz" lIns="91440" tIns="45720" rIns="91440" bIns="45720" rtlCol="0" anchor="b"/>
          <a:lstStyle>
            <a:lvl1pPr algn="r">
              <a:defRPr sz="1200"/>
            </a:lvl1pPr>
          </a:lstStyle>
          <a:p>
            <a:fld id="{3123A5E7-5AFD-48CE-B66B-A73CE7B8C51A}" type="slidenum">
              <a:rPr kumimoji="1" lang="ja-JP" altLang="en-US" smtClean="0"/>
              <a:t>‹#›</a:t>
            </a:fld>
            <a:endParaRPr kumimoji="1" lang="ja-JP" altLang="en-US"/>
          </a:p>
        </p:txBody>
      </p:sp>
    </p:spTree>
    <p:extLst>
      <p:ext uri="{BB962C8B-B14F-4D97-AF65-F5344CB8AC3E}">
        <p14:creationId xmlns:p14="http://schemas.microsoft.com/office/powerpoint/2010/main" val="509767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FC0567F-C38F-40A3-A79F-2CE9FE040ACD}" type="datetime1">
              <a:rPr kumimoji="1" lang="ja-JP" altLang="en-US" smtClean="0"/>
              <a:t>2015/9/23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258849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3749B4-6DB4-426F-88B4-79CB29B574FD}" type="datetime1">
              <a:rPr kumimoji="1" lang="ja-JP" altLang="en-US" smtClean="0"/>
              <a:t>2015/9/23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400163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E88AA-8C96-4068-B806-2EF3896D39F1}" type="datetime1">
              <a:rPr kumimoji="1" lang="ja-JP" altLang="en-US" smtClean="0"/>
              <a:t>2015/9/23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421462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285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8759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3212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5403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080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345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672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987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6CAAC7-84F8-484C-9450-95B736C16743}" type="datetime1">
              <a:rPr kumimoji="1" lang="ja-JP" altLang="en-US" smtClean="0"/>
              <a:t>2015/9/23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501026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845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1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7615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73505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875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998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7533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58292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80292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432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0E994E-4C2D-4FA7-A6D4-8B4765FD8E7C}" type="datetime1">
              <a:rPr kumimoji="1" lang="ja-JP" altLang="en-US" smtClean="0"/>
              <a:t>2015/9/23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15910390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866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91964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44233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9/23/2015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70697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FC0567F-C38F-40A3-A79F-2CE9FE040ACD}"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462834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6CAAC7-84F8-484C-9450-95B736C16743}"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22218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0E994E-4C2D-4FA7-A6D4-8B4765FD8E7C}"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95341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4453A7-99CE-40EC-8B15-75F57017130A}"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72026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57538CA-7A68-4F17-AF8F-70C6D1A5B725}"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25446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697DFD-CA92-4C13-A518-B04185973B39}"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749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4453A7-99CE-40EC-8B15-75F57017130A}" type="datetime1">
              <a:rPr kumimoji="1" lang="ja-JP" altLang="en-US" smtClean="0"/>
              <a:t>2015/9/23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12475013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EE6B8F-D062-4DB6-91FA-F76E879ED3F9}"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18319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ACA88D-9800-445B-B426-6A0DD28DF5AB}"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19460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189AE5-2B7F-44E8-BE03-A90358D57A3A}"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34867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3749B4-6DB4-426F-88B4-79CB29B574FD}"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5515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E88AA-8C96-4068-B806-2EF3896D39F1}"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4325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57538CA-7A68-4F17-AF8F-70C6D1A5B725}" type="datetime1">
              <a:rPr kumimoji="1" lang="ja-JP" altLang="en-US" smtClean="0"/>
              <a:t>2015/9/23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155243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697DFD-CA92-4C13-A518-B04185973B39}" type="datetime1">
              <a:rPr kumimoji="1" lang="ja-JP" altLang="en-US" smtClean="0"/>
              <a:t>2015/9/23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307118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EE6B8F-D062-4DB6-91FA-F76E879ED3F9}" type="datetime1">
              <a:rPr kumimoji="1" lang="ja-JP" altLang="en-US" smtClean="0"/>
              <a:t>2015/9/23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381564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ACA88D-9800-445B-B426-6A0DD28DF5AB}" type="datetime1">
              <a:rPr kumimoji="1" lang="ja-JP" altLang="en-US" smtClean="0"/>
              <a:t>2015/9/23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224931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189AE5-2B7F-44E8-BE03-A90358D57A3A}" type="datetime1">
              <a:rPr kumimoji="1" lang="ja-JP" altLang="en-US" smtClean="0"/>
              <a:t>2015/9/23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48903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6E93-B943-4511-84E2-DB656B382857}" type="datetime1">
              <a:rPr kumimoji="1" lang="ja-JP" altLang="en-US" smtClean="0"/>
              <a:t>2015/9/23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FD089-C5C0-467C-A6A7-4CB8B1C9207A}" type="slidenum">
              <a:rPr kumimoji="1" lang="ja-JP" altLang="en-US" smtClean="0"/>
              <a:t>‹#›</a:t>
            </a:fld>
            <a:endParaRPr kumimoji="1" lang="ja-JP" altLang="en-US"/>
          </a:p>
        </p:txBody>
      </p:sp>
    </p:spTree>
    <p:extLst>
      <p:ext uri="{BB962C8B-B14F-4D97-AF65-F5344CB8AC3E}">
        <p14:creationId xmlns:p14="http://schemas.microsoft.com/office/powerpoint/2010/main" val="1253242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kumimoji="0" lang="en-US" smtClean="0">
                <a:solidFill>
                  <a:prstClr val="black">
                    <a:tint val="75000"/>
                  </a:prstClr>
                </a:solidFill>
              </a:rPr>
              <a:pPr/>
              <a:t>9/23/2015</a:t>
            </a:fld>
            <a:endParaRPr kumimoji="0"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kumimoji="0" lang="en-US" smtClean="0">
                <a:solidFill>
                  <a:prstClr val="black">
                    <a:tint val="75000"/>
                  </a:prstClr>
                </a:solidFill>
              </a:rPr>
              <a:pPr/>
              <a:t>‹#›</a:t>
            </a:fld>
            <a:endParaRPr kumimoji="0" lang="en-US">
              <a:solidFill>
                <a:prstClr val="black">
                  <a:tint val="75000"/>
                </a:prstClr>
              </a:solidFill>
            </a:endParaRPr>
          </a:p>
        </p:txBody>
      </p:sp>
    </p:spTree>
    <p:extLst>
      <p:ext uri="{BB962C8B-B14F-4D97-AF65-F5344CB8AC3E}">
        <p14:creationId xmlns:p14="http://schemas.microsoft.com/office/powerpoint/2010/main" val="3565573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kumimoji="0" lang="en-US" smtClean="0">
                <a:solidFill>
                  <a:prstClr val="black">
                    <a:tint val="75000"/>
                  </a:prstClr>
                </a:solidFill>
              </a:rPr>
              <a:pPr/>
              <a:t>9/23/2015</a:t>
            </a:fld>
            <a:endParaRPr kumimoji="0"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kumimoji="0" lang="en-US" smtClean="0">
                <a:solidFill>
                  <a:prstClr val="black">
                    <a:tint val="75000"/>
                  </a:prstClr>
                </a:solidFill>
              </a:rPr>
              <a:pPr/>
              <a:t>‹#›</a:t>
            </a:fld>
            <a:endParaRPr kumimoji="0" lang="en-US">
              <a:solidFill>
                <a:prstClr val="black">
                  <a:tint val="75000"/>
                </a:prstClr>
              </a:solidFill>
            </a:endParaRPr>
          </a:p>
        </p:txBody>
      </p:sp>
    </p:spTree>
    <p:extLst>
      <p:ext uri="{BB962C8B-B14F-4D97-AF65-F5344CB8AC3E}">
        <p14:creationId xmlns:p14="http://schemas.microsoft.com/office/powerpoint/2010/main" val="3219691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6E93-B943-4511-84E2-DB656B382857}" type="datetime1">
              <a:rPr lang="ja-JP" altLang="en-US" smtClean="0">
                <a:solidFill>
                  <a:prstClr val="black">
                    <a:tint val="75000"/>
                  </a:prstClr>
                </a:solidFill>
              </a:rPr>
              <a:pPr/>
              <a:t>2015/9/23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FD089-C5C0-467C-A6A7-4CB8B1C9207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99673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hyperlink" Target="http://europe.pharmaceuticalconferences.com/" TargetMode="Externa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OMICS Group</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OMICS Group is an amalgamation of </a:t>
            </a:r>
            <a:r>
              <a:rPr lang="en-US" dirty="0">
                <a:hlinkClick r:id="rId2"/>
              </a:rPr>
              <a:t>Open Access </a:t>
            </a:r>
            <a:r>
              <a:rPr lang="en-US" dirty="0" smtClean="0">
                <a:hlinkClick r:id="rId2"/>
              </a:rPr>
              <a:t>Publications</a:t>
            </a:r>
            <a:r>
              <a:rPr lang="en-US" dirty="0" smtClean="0"/>
              <a:t> </a:t>
            </a:r>
            <a:r>
              <a:rPr lang="en-US" dirty="0"/>
              <a:t>and worldwide international science conferences and events. Established in the year 2007 with the sole aim of making the information on Sciences and technology ‘Open Access’, OMICS Group publishes 500 online open access </a:t>
            </a:r>
            <a:r>
              <a:rPr lang="en-US" dirty="0">
                <a:hlinkClick r:id="rId3"/>
              </a:rPr>
              <a:t>scholarly journals </a:t>
            </a:r>
            <a:r>
              <a:rPr lang="en-US" dirty="0"/>
              <a:t>in all aspects </a:t>
            </a:r>
            <a:r>
              <a:rPr lang="en-US" dirty="0" smtClean="0"/>
              <a:t>of Science, Engineering, Management </a:t>
            </a:r>
            <a:r>
              <a:rPr lang="en-US" dirty="0"/>
              <a:t>and Technology </a:t>
            </a:r>
            <a:r>
              <a:rPr lang="en-US" dirty="0" smtClean="0"/>
              <a:t>journals. </a:t>
            </a:r>
            <a:r>
              <a:rPr lang="en-US" dirty="0"/>
              <a:t>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500 </a:t>
            </a:r>
            <a:r>
              <a:rPr lang="en-US" dirty="0">
                <a:hlinkClick r:id="rId4"/>
              </a:rPr>
              <a:t>International conferences</a:t>
            </a:r>
            <a:r>
              <a:rPr lang="en-US" dirty="0"/>
              <a:t> annually across the globe, where knowledge transfer takes place through debates, round table discussions, poster presentations, workshops, symposia and exhibitions.</a:t>
            </a:r>
          </a:p>
        </p:txBody>
      </p:sp>
    </p:spTree>
    <p:extLst>
      <p:ext uri="{BB962C8B-B14F-4D97-AF65-F5344CB8AC3E}">
        <p14:creationId xmlns:p14="http://schemas.microsoft.com/office/powerpoint/2010/main" val="149783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363272" cy="2808312"/>
          </a:xfrm>
        </p:spPr>
        <p:txBody>
          <a:bodyPr>
            <a:noAutofit/>
          </a:bodyPr>
          <a:lstStyle/>
          <a:p>
            <a:pPr algn="l"/>
            <a:r>
              <a:rPr lang="en-US" altLang="ja-JP" sz="2400" b="1" dirty="0" smtClean="0">
                <a:latin typeface="+mn-ea"/>
                <a:ea typeface="+mn-ea"/>
              </a:rPr>
              <a:t>Summary of results </a:t>
            </a:r>
            <a:br>
              <a:rPr lang="en-US" altLang="ja-JP" sz="2400" b="1" dirty="0" smtClean="0">
                <a:latin typeface="+mn-ea"/>
                <a:ea typeface="+mn-ea"/>
              </a:rPr>
            </a:br>
            <a:r>
              <a:rPr lang="en-GB" altLang="ja-JP" sz="2400" b="1" dirty="0" smtClean="0">
                <a:latin typeface="+mn-ea"/>
                <a:ea typeface="+mn-ea"/>
              </a:rPr>
              <a:t>▶Total </a:t>
            </a:r>
            <a:r>
              <a:rPr lang="en-GB" altLang="ja-JP" sz="2400" b="1" dirty="0">
                <a:latin typeface="+mn-ea"/>
                <a:ea typeface="+mn-ea"/>
              </a:rPr>
              <a:t>bilirubin </a:t>
            </a:r>
            <a:r>
              <a:rPr lang="en-GB" altLang="ja-JP" sz="2400" b="1" dirty="0" smtClean="0">
                <a:latin typeface="+mn-ea"/>
                <a:ea typeface="+mn-ea"/>
              </a:rPr>
              <a:t>concentration </a:t>
            </a:r>
            <a:r>
              <a:rPr lang="en-GB" altLang="ja-JP" sz="2400" b="1" dirty="0">
                <a:latin typeface="+mn-ea"/>
                <a:ea typeface="+mn-ea"/>
              </a:rPr>
              <a:t>i</a:t>
            </a:r>
            <a:r>
              <a:rPr lang="en-GB" altLang="ja-JP" sz="2400" b="1" dirty="0" smtClean="0">
                <a:latin typeface="+mn-ea"/>
                <a:ea typeface="+mn-ea"/>
              </a:rPr>
              <a:t>s </a:t>
            </a:r>
            <a:r>
              <a:rPr lang="en-GB" altLang="ja-JP" sz="2400" b="1" dirty="0">
                <a:latin typeface="+mn-ea"/>
                <a:ea typeface="+mn-ea"/>
              </a:rPr>
              <a:t>lower in type 2 diabetic patients with retinopathy</a:t>
            </a:r>
            <a:r>
              <a:rPr lang="en-GB" altLang="ja-JP" sz="2400" b="1" dirty="0" smtClean="0">
                <a:latin typeface="+mn-ea"/>
                <a:ea typeface="+mn-ea"/>
              </a:rPr>
              <a:t>.</a:t>
            </a:r>
            <a:r>
              <a:rPr lang="ja-JP" altLang="ja-JP" sz="2400" b="1" dirty="0">
                <a:latin typeface="+mn-ea"/>
                <a:ea typeface="+mn-ea"/>
              </a:rPr>
              <a:t/>
            </a:r>
            <a:br>
              <a:rPr lang="ja-JP" altLang="ja-JP" sz="2400" b="1" dirty="0">
                <a:latin typeface="+mn-ea"/>
                <a:ea typeface="+mn-ea"/>
              </a:rPr>
            </a:br>
            <a:r>
              <a:rPr lang="en-GB" altLang="ja-JP" sz="2400" b="1" dirty="0">
                <a:latin typeface="+mn-ea"/>
                <a:ea typeface="+mn-ea"/>
              </a:rPr>
              <a:t>▶Total bilirubin </a:t>
            </a:r>
            <a:r>
              <a:rPr lang="en-GB" altLang="ja-JP" sz="2400" b="1" dirty="0" smtClean="0">
                <a:latin typeface="+mn-ea"/>
                <a:ea typeface="+mn-ea"/>
              </a:rPr>
              <a:t>concentration decreases </a:t>
            </a:r>
            <a:r>
              <a:rPr lang="en-GB" altLang="ja-JP" sz="2400" b="1" dirty="0">
                <a:latin typeface="+mn-ea"/>
                <a:ea typeface="+mn-ea"/>
              </a:rPr>
              <a:t>with increasing severity of diabetic retinopathy. </a:t>
            </a:r>
            <a:r>
              <a:rPr lang="ja-JP" altLang="ja-JP" sz="2400" b="1" dirty="0">
                <a:latin typeface="+mn-ea"/>
                <a:ea typeface="+mn-ea"/>
              </a:rPr>
              <a:t/>
            </a:r>
            <a:br>
              <a:rPr lang="ja-JP" altLang="ja-JP" sz="2400" b="1" dirty="0">
                <a:latin typeface="+mn-ea"/>
                <a:ea typeface="+mn-ea"/>
              </a:rPr>
            </a:br>
            <a:r>
              <a:rPr lang="en-GB" altLang="ja-JP" sz="2400" b="1" dirty="0">
                <a:latin typeface="+mn-ea"/>
                <a:ea typeface="+mn-ea"/>
              </a:rPr>
              <a:t>▶Patients with retinopathy </a:t>
            </a:r>
            <a:r>
              <a:rPr lang="en-GB" altLang="ja-JP" sz="2400" b="1" dirty="0" smtClean="0">
                <a:latin typeface="+mn-ea"/>
                <a:ea typeface="+mn-ea"/>
              </a:rPr>
              <a:t>have </a:t>
            </a:r>
            <a:r>
              <a:rPr lang="en-GB" altLang="ja-JP" sz="2400" b="1" dirty="0">
                <a:latin typeface="+mn-ea"/>
                <a:ea typeface="+mn-ea"/>
              </a:rPr>
              <a:t>high blood pressure and long diabetes duration</a:t>
            </a:r>
            <a:r>
              <a:rPr lang="en-GB" altLang="ja-JP" sz="2400" b="1" dirty="0" smtClean="0">
                <a:latin typeface="+mn-ea"/>
                <a:ea typeface="+mn-ea"/>
              </a:rPr>
              <a:t>.</a:t>
            </a:r>
            <a:endParaRPr kumimoji="1" lang="ja-JP" altLang="en-US" sz="2400" b="1" dirty="0">
              <a:latin typeface="+mn-ea"/>
              <a:ea typeface="+mn-ea"/>
            </a:endParaRPr>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10</a:t>
            </a:fld>
            <a:endParaRPr kumimoji="1" lang="ja-JP" altLang="en-US"/>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5412" y="3429000"/>
            <a:ext cx="6353175" cy="325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9194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16216" y="5517232"/>
            <a:ext cx="2520280" cy="792088"/>
          </a:xfrm>
        </p:spPr>
        <p:txBody>
          <a:bodyPr>
            <a:normAutofit/>
          </a:bodyPr>
          <a:lstStyle/>
          <a:p>
            <a:r>
              <a:rPr kumimoji="1" lang="en-US" altLang="ja-JP" sz="2000" b="1" dirty="0" smtClean="0">
                <a:latin typeface="+mj-ea"/>
              </a:rPr>
              <a:t>ADA2015 Boston </a:t>
            </a:r>
            <a:endParaRPr kumimoji="1" lang="ja-JP" altLang="en-US" sz="2000" b="1" dirty="0">
              <a:latin typeface="+mj-ea"/>
            </a:endParaRPr>
          </a:p>
        </p:txBody>
      </p:sp>
      <p:sp>
        <p:nvSpPr>
          <p:cNvPr id="3" name="コンテンツ プレースホルダー 2"/>
          <p:cNvSpPr>
            <a:spLocks noGrp="1"/>
          </p:cNvSpPr>
          <p:nvPr>
            <p:ph idx="1"/>
          </p:nvPr>
        </p:nvSpPr>
        <p:spPr>
          <a:xfrm>
            <a:off x="457200" y="3256384"/>
            <a:ext cx="8229600" cy="2620888"/>
          </a:xfrm>
        </p:spPr>
        <p:txBody>
          <a:bodyPr/>
          <a:lstStyle/>
          <a:p>
            <a:pPr marL="0" indent="0">
              <a:buNone/>
            </a:pPr>
            <a:r>
              <a:rPr lang="en-US" altLang="ja-JP" sz="2800" b="1" dirty="0">
                <a:latin typeface="+mn-ea"/>
              </a:rPr>
              <a:t>Low serum total bilirubin concentration in patients with type 1 or type 2 diabetes mellitus complicated by vascular complication  </a:t>
            </a:r>
            <a:endParaRPr lang="ja-JP" altLang="ja-JP" sz="2800" b="1" dirty="0">
              <a:latin typeface="+mn-ea"/>
            </a:endParaRPr>
          </a:p>
          <a:p>
            <a:pPr marL="0" indent="0">
              <a:buNone/>
            </a:pPr>
            <a:endParaRPr lang="en-US" altLang="ja-JP" sz="2800" b="1" dirty="0" smtClean="0">
              <a:latin typeface="+mn-ea"/>
            </a:endParaRPr>
          </a:p>
          <a:p>
            <a:pPr marL="0" indent="0">
              <a:buNone/>
            </a:pPr>
            <a:r>
              <a:rPr lang="en-US" altLang="ja-JP" sz="2400" b="1" dirty="0" smtClean="0">
                <a:latin typeface="+mn-ea"/>
              </a:rPr>
              <a:t>Masami </a:t>
            </a:r>
            <a:r>
              <a:rPr lang="en-US" altLang="ja-JP" sz="2400" b="1" dirty="0">
                <a:latin typeface="+mn-ea"/>
              </a:rPr>
              <a:t>Tanaka, Takeshi Nishimura, </a:t>
            </a:r>
            <a:r>
              <a:rPr lang="en-US" altLang="ja-JP" sz="2400" b="1" dirty="0" err="1">
                <a:latin typeface="+mn-ea"/>
              </a:rPr>
              <a:t>Risa</a:t>
            </a:r>
            <a:r>
              <a:rPr lang="en-US" altLang="ja-JP" sz="2400" b="1" dirty="0">
                <a:latin typeface="+mn-ea"/>
              </a:rPr>
              <a:t> </a:t>
            </a:r>
            <a:r>
              <a:rPr lang="en-US" altLang="ja-JP" sz="2400" b="1" dirty="0" err="1">
                <a:latin typeface="+mn-ea"/>
              </a:rPr>
              <a:t>Sekioka</a:t>
            </a:r>
            <a:r>
              <a:rPr lang="en-US" altLang="ja-JP" sz="2400" b="1" dirty="0">
                <a:latin typeface="+mn-ea"/>
              </a:rPr>
              <a:t>, Hiroshi Itoh</a:t>
            </a:r>
            <a:endParaRPr lang="ja-JP" altLang="ja-JP" sz="2400" b="1" dirty="0">
              <a:latin typeface="+mn-ea"/>
            </a:endParaRPr>
          </a:p>
          <a:p>
            <a:endParaRPr kumimoji="1" lang="ja-JP" altLang="en-US" dirty="0"/>
          </a:p>
        </p:txBody>
      </p:sp>
      <p:sp>
        <p:nvSpPr>
          <p:cNvPr id="5" name="コンテンツ プレースホルダー 2"/>
          <p:cNvSpPr txBox="1">
            <a:spLocks/>
          </p:cNvSpPr>
          <p:nvPr/>
        </p:nvSpPr>
        <p:spPr>
          <a:xfrm>
            <a:off x="452129" y="260648"/>
            <a:ext cx="8229600" cy="20882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800" b="1" dirty="0" smtClean="0">
                <a:latin typeface="+mn-ea"/>
              </a:rPr>
              <a:t>Discussion</a:t>
            </a:r>
          </a:p>
          <a:p>
            <a:r>
              <a:rPr lang="en-US" altLang="ja-JP" sz="2800" b="1" dirty="0" smtClean="0">
                <a:latin typeface="+mn-ea"/>
              </a:rPr>
              <a:t>It is already shown that</a:t>
            </a:r>
            <a:r>
              <a:rPr lang="en-GB" altLang="ja-JP" sz="2800" b="1" dirty="0" smtClean="0">
                <a:latin typeface="+mn-ea"/>
              </a:rPr>
              <a:t> bilirubin concentration is lower in patients with type 1 and 2 diabetes with vascular complications.</a:t>
            </a:r>
          </a:p>
        </p:txBody>
      </p:sp>
    </p:spTree>
    <p:extLst>
      <p:ext uri="{BB962C8B-B14F-4D97-AF65-F5344CB8AC3E}">
        <p14:creationId xmlns:p14="http://schemas.microsoft.com/office/powerpoint/2010/main" val="2249668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008" y="116632"/>
            <a:ext cx="9036496" cy="6624736"/>
          </a:xfrm>
        </p:spPr>
        <p:txBody>
          <a:bodyPr>
            <a:noAutofit/>
          </a:bodyPr>
          <a:lstStyle/>
          <a:p>
            <a:pPr marL="0" indent="0" algn="just">
              <a:buNone/>
            </a:pPr>
            <a:r>
              <a:rPr lang="en-US" altLang="ja-JP" sz="2400" b="1" dirty="0" smtClean="0"/>
              <a:t>1) 131 patients </a:t>
            </a:r>
            <a:r>
              <a:rPr lang="en-US" altLang="ja-JP" sz="2400" b="1" dirty="0"/>
              <a:t>with type </a:t>
            </a:r>
            <a:r>
              <a:rPr lang="en-US" altLang="ja-JP" sz="2400" b="1" dirty="0" smtClean="0"/>
              <a:t>1 DM</a:t>
            </a:r>
          </a:p>
          <a:p>
            <a:pPr marL="0" indent="0" algn="just">
              <a:buNone/>
            </a:pPr>
            <a:r>
              <a:rPr lang="en-US" altLang="ja-JP" sz="2400" b="1" dirty="0"/>
              <a:t> </a:t>
            </a:r>
            <a:r>
              <a:rPr lang="en-US" altLang="ja-JP" sz="2400" b="1" dirty="0" smtClean="0"/>
              <a:t>    serum </a:t>
            </a:r>
            <a:r>
              <a:rPr lang="en-US" altLang="ja-JP" sz="2400" b="1" dirty="0"/>
              <a:t>TBC i</a:t>
            </a:r>
            <a:r>
              <a:rPr lang="en-US" altLang="ja-JP" sz="2400" b="1" dirty="0" smtClean="0"/>
              <a:t>s </a:t>
            </a:r>
            <a:r>
              <a:rPr lang="en-US" altLang="ja-JP" sz="2400" b="1" dirty="0"/>
              <a:t>compared between patients with and without retinopathy/nephropathy, and among groups stratified according to the severity of retinopathy/nephropathy. </a:t>
            </a:r>
            <a:endParaRPr lang="en-US" altLang="ja-JP" sz="2400" b="1" dirty="0" smtClean="0"/>
          </a:p>
          <a:p>
            <a:pPr marL="0" indent="0" algn="just">
              <a:buNone/>
            </a:pPr>
            <a:endParaRPr lang="en-US" altLang="ja-JP" sz="2400" b="1" dirty="0" smtClean="0"/>
          </a:p>
          <a:p>
            <a:pPr marL="0" indent="0" algn="just">
              <a:buNone/>
            </a:pPr>
            <a:r>
              <a:rPr lang="en-US" altLang="ja-JP" sz="2400" b="1" dirty="0" smtClean="0"/>
              <a:t>2) 293 patients with type 2 DM</a:t>
            </a:r>
          </a:p>
          <a:p>
            <a:pPr marL="0" indent="0" algn="just">
              <a:buNone/>
            </a:pPr>
            <a:r>
              <a:rPr lang="en-US" altLang="ja-JP" sz="2400" b="1" dirty="0"/>
              <a:t> </a:t>
            </a:r>
            <a:r>
              <a:rPr lang="en-US" altLang="ja-JP" sz="2400" b="1" dirty="0" smtClean="0"/>
              <a:t>    TBC </a:t>
            </a:r>
            <a:r>
              <a:rPr lang="en-US" altLang="ja-JP" sz="2400" b="1" dirty="0"/>
              <a:t>i</a:t>
            </a:r>
            <a:r>
              <a:rPr lang="en-US" altLang="ja-JP" sz="2400" b="1" dirty="0" smtClean="0"/>
              <a:t>s </a:t>
            </a:r>
            <a:r>
              <a:rPr lang="en-US" altLang="ja-JP" sz="2400" b="1" dirty="0"/>
              <a:t>compared between patients with and without diabetic </a:t>
            </a:r>
            <a:r>
              <a:rPr lang="en-US" altLang="ja-JP" sz="2400" b="1" dirty="0" smtClean="0"/>
              <a:t>microangiopathy, </a:t>
            </a:r>
            <a:r>
              <a:rPr lang="en-US" altLang="ja-JP" sz="2400" b="1" dirty="0"/>
              <a:t>and between patients with and without </a:t>
            </a:r>
            <a:r>
              <a:rPr lang="en-US" altLang="ja-JP" sz="2400" b="1" dirty="0" smtClean="0"/>
              <a:t>macroangiopathy </a:t>
            </a:r>
            <a:r>
              <a:rPr lang="en-US" altLang="ja-JP" sz="2400" b="1" dirty="0"/>
              <a:t>(cerebral </a:t>
            </a:r>
            <a:r>
              <a:rPr lang="en-US" altLang="ja-JP" sz="2400" b="1" dirty="0" smtClean="0"/>
              <a:t>infarction, </a:t>
            </a:r>
            <a:r>
              <a:rPr lang="en-US" altLang="ja-JP" sz="2400" b="1" dirty="0"/>
              <a:t>coronary artery </a:t>
            </a:r>
            <a:r>
              <a:rPr lang="en-US" altLang="ja-JP" sz="2400" b="1" dirty="0" smtClean="0"/>
              <a:t>disease, </a:t>
            </a:r>
            <a:r>
              <a:rPr lang="en-US" altLang="ja-JP" sz="2400" b="1" dirty="0"/>
              <a:t>and peripheral arterial </a:t>
            </a:r>
            <a:r>
              <a:rPr lang="en-US" altLang="ja-JP" sz="2400" b="1" dirty="0" smtClean="0"/>
              <a:t>disease).</a:t>
            </a:r>
            <a:endParaRPr lang="ja-JP" altLang="ja-JP" sz="2400" b="1" dirty="0"/>
          </a:p>
          <a:p>
            <a:pPr algn="just"/>
            <a:endParaRPr kumimoji="1" lang="ja-JP" altLang="en-US" sz="2400" b="1" dirty="0"/>
          </a:p>
        </p:txBody>
      </p:sp>
      <p:sp>
        <p:nvSpPr>
          <p:cNvPr id="2" name="スライド番号プレースホルダー 1"/>
          <p:cNvSpPr>
            <a:spLocks noGrp="1"/>
          </p:cNvSpPr>
          <p:nvPr>
            <p:ph type="sldNum" sz="quarter" idx="12"/>
          </p:nvPr>
        </p:nvSpPr>
        <p:spPr/>
        <p:txBody>
          <a:bodyPr/>
          <a:lstStyle/>
          <a:p>
            <a:fld id="{903FD089-C5C0-467C-A6A7-4CB8B1C9207A}" type="slidenum">
              <a:rPr kumimoji="1" lang="ja-JP" altLang="en-US" smtClean="0"/>
              <a:t>12</a:t>
            </a:fld>
            <a:endParaRPr kumimoji="1" lang="ja-JP" altLang="en-US"/>
          </a:p>
        </p:txBody>
      </p:sp>
    </p:spTree>
    <p:extLst>
      <p:ext uri="{BB962C8B-B14F-4D97-AF65-F5344CB8AC3E}">
        <p14:creationId xmlns:p14="http://schemas.microsoft.com/office/powerpoint/2010/main" val="204255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0214"/>
            <a:ext cx="8229600" cy="792088"/>
          </a:xfrm>
        </p:spPr>
        <p:txBody>
          <a:bodyPr>
            <a:noAutofit/>
          </a:bodyPr>
          <a:lstStyle/>
          <a:p>
            <a:r>
              <a:rPr lang="en-US" altLang="ja-JP" sz="2000" b="1" dirty="0"/>
              <a:t>Comparison of serum total bilirubin concentration according to severity of diabetic retinopathy and nephropathy</a:t>
            </a:r>
            <a:endParaRPr kumimoji="1" lang="ja-JP" altLang="en-US" sz="20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00076912"/>
              </p:ext>
            </p:extLst>
          </p:nvPr>
        </p:nvGraphicFramePr>
        <p:xfrm>
          <a:off x="107504" y="1151202"/>
          <a:ext cx="8784977" cy="2349806"/>
        </p:xfrm>
        <a:graphic>
          <a:graphicData uri="http://schemas.openxmlformats.org/drawingml/2006/table">
            <a:tbl>
              <a:tblPr firstRow="1" firstCol="1" bandRow="1"/>
              <a:tblGrid>
                <a:gridCol w="576064"/>
                <a:gridCol w="3744416"/>
                <a:gridCol w="576064"/>
                <a:gridCol w="2448272"/>
                <a:gridCol w="1440161"/>
              </a:tblGrid>
              <a:tr h="360042">
                <a:tc>
                  <a:txBody>
                    <a:bodyPr/>
                    <a:lstStyle/>
                    <a:p>
                      <a:pPr algn="ctr">
                        <a:spcAft>
                          <a:spcPts val="0"/>
                        </a:spcAft>
                      </a:pPr>
                      <a:r>
                        <a:rPr lang="en-US" sz="1600" b="1" kern="0" dirty="0">
                          <a:solidFill>
                            <a:srgbClr val="000000"/>
                          </a:solidFill>
                          <a:effectLst/>
                          <a:latin typeface="Times New Roman"/>
                          <a:ea typeface="ＭＳ Ｐゴシック"/>
                          <a:cs typeface="Times New Roman"/>
                        </a:rPr>
                        <a:t>MA</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dirty="0">
                          <a:effectLst/>
                          <a:latin typeface="Times New Roman"/>
                          <a:ea typeface="ＭＳ Ｐゴシック"/>
                          <a:cs typeface="Times New Roman"/>
                        </a:rPr>
                        <a:t>Severity</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n</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Total bilirubin (mg/dl)</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J-T, p value</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577">
                <a:tc rowSpan="3">
                  <a:txBody>
                    <a:bodyPr/>
                    <a:lstStyle/>
                    <a:p>
                      <a:pPr algn="ctr">
                        <a:spcAft>
                          <a:spcPts val="0"/>
                        </a:spcAft>
                      </a:pPr>
                      <a:r>
                        <a:rPr lang="en-US" sz="1600" b="1" kern="100" dirty="0">
                          <a:effectLst/>
                          <a:latin typeface="Times New Roman"/>
                          <a:ea typeface="ＭＳ Ｐゴシック"/>
                          <a:cs typeface="Times New Roman"/>
                        </a:rPr>
                        <a:t>R</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NDR</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82</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0.8 (0.6-1.0)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n-US" sz="1600" b="1" kern="0" dirty="0">
                          <a:solidFill>
                            <a:srgbClr val="000000"/>
                          </a:solidFill>
                          <a:effectLst/>
                          <a:latin typeface="Times New Roman"/>
                          <a:ea typeface="ＭＳ Ｐゴシック"/>
                          <a:cs typeface="Times New Roman"/>
                        </a:rPr>
                        <a:t> </a:t>
                      </a:r>
                      <a:endParaRPr lang="ja-JP" sz="1600" b="1" kern="100" dirty="0">
                        <a:effectLst/>
                        <a:latin typeface="Century"/>
                        <a:ea typeface="ＭＳ 明朝"/>
                        <a:cs typeface="Times New Roman"/>
                      </a:endParaRPr>
                    </a:p>
                    <a:p>
                      <a:pPr algn="ctr">
                        <a:spcAft>
                          <a:spcPts val="0"/>
                        </a:spcAft>
                      </a:pPr>
                      <a:r>
                        <a:rPr lang="en-US" sz="1600" b="1" kern="0" dirty="0">
                          <a:solidFill>
                            <a:srgbClr val="FF0000"/>
                          </a:solidFill>
                          <a:effectLst/>
                          <a:latin typeface="Times New Roman"/>
                          <a:ea typeface="ＭＳ Ｐゴシック"/>
                          <a:cs typeface="Times New Roman"/>
                        </a:rPr>
                        <a:t>&lt;0.001</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927">
                <a:tc vMerge="1">
                  <a:txBody>
                    <a:bodyPr/>
                    <a:lstStyle/>
                    <a:p>
                      <a:endParaRPr kumimoji="1" lang="ja-JP" altLang="en-US"/>
                    </a:p>
                  </a:txBody>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SDR</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24</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0.6 (0.5-0.775)</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288032">
                <a:tc vMerge="1">
                  <a:txBody>
                    <a:bodyPr/>
                    <a:lstStyle/>
                    <a:p>
                      <a:endParaRPr kumimoji="1" lang="ja-JP" altLang="en-US"/>
                    </a:p>
                  </a:txBody>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PPDR+PDR</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25</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0.5 (0.4-0.75)</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352480">
                <a:tc rowSpan="3">
                  <a:txBody>
                    <a:bodyPr/>
                    <a:lstStyle/>
                    <a:p>
                      <a:pPr algn="ctr">
                        <a:spcAft>
                          <a:spcPts val="0"/>
                        </a:spcAft>
                      </a:pPr>
                      <a:r>
                        <a:rPr lang="en-US" sz="1600" b="1" kern="0">
                          <a:solidFill>
                            <a:srgbClr val="000000"/>
                          </a:solidFill>
                          <a:effectLst/>
                          <a:latin typeface="Times New Roman"/>
                          <a:ea typeface="ＭＳ Ｐゴシック"/>
                          <a:cs typeface="Times New Roman"/>
                        </a:rPr>
                        <a:t>N</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Without nephropathy</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88</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0.8 (0.6-1.0)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en-US" sz="1600" b="1" kern="0" dirty="0">
                          <a:solidFill>
                            <a:srgbClr val="000000"/>
                          </a:solidFill>
                          <a:effectLst/>
                          <a:latin typeface="Times New Roman"/>
                          <a:ea typeface="ＭＳ Ｐゴシック"/>
                          <a:cs typeface="Times New Roman"/>
                        </a:rPr>
                        <a:t> </a:t>
                      </a:r>
                      <a:endParaRPr lang="ja-JP" sz="1600" b="1" kern="100" dirty="0">
                        <a:effectLst/>
                        <a:latin typeface="Century"/>
                        <a:ea typeface="ＭＳ 明朝"/>
                        <a:cs typeface="Times New Roman"/>
                      </a:endParaRPr>
                    </a:p>
                    <a:p>
                      <a:pPr algn="ctr">
                        <a:spcAft>
                          <a:spcPts val="0"/>
                        </a:spcAft>
                      </a:pPr>
                      <a:endParaRPr lang="en-US" sz="1600" b="1" kern="0" dirty="0" smtClean="0">
                        <a:solidFill>
                          <a:srgbClr val="000000"/>
                        </a:solidFill>
                        <a:effectLst/>
                        <a:latin typeface="Times New Roman"/>
                        <a:ea typeface="ＭＳ Ｐゴシック"/>
                        <a:cs typeface="Times New Roman"/>
                      </a:endParaRPr>
                    </a:p>
                    <a:p>
                      <a:pPr algn="ctr">
                        <a:spcAft>
                          <a:spcPts val="0"/>
                        </a:spcAft>
                      </a:pPr>
                      <a:r>
                        <a:rPr lang="en-US" sz="1600" b="1" kern="0" dirty="0" smtClean="0">
                          <a:solidFill>
                            <a:srgbClr val="FF0000"/>
                          </a:solidFill>
                          <a:effectLst/>
                          <a:latin typeface="Times New Roman"/>
                          <a:ea typeface="ＭＳ Ｐゴシック"/>
                          <a:cs typeface="Times New Roman"/>
                        </a:rPr>
                        <a:t>&lt;</a:t>
                      </a:r>
                      <a:r>
                        <a:rPr lang="en-US" sz="1600" b="1" kern="0" dirty="0">
                          <a:solidFill>
                            <a:srgbClr val="FF0000"/>
                          </a:solidFill>
                          <a:effectLst/>
                          <a:latin typeface="Times New Roman"/>
                          <a:ea typeface="ＭＳ Ｐゴシック"/>
                          <a:cs typeface="Times New Roman"/>
                        </a:rPr>
                        <a:t>0.001</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52">
                <a:tc vMerge="1">
                  <a:txBody>
                    <a:bodyPr/>
                    <a:lstStyle/>
                    <a:p>
                      <a:endParaRPr kumimoji="1" lang="ja-JP" altLang="en-US"/>
                    </a:p>
                  </a:txBody>
                  <a:tcPr/>
                </a:tc>
                <a:tc>
                  <a:txBody>
                    <a:bodyPr/>
                    <a:lstStyle/>
                    <a:p>
                      <a:pPr algn="ctr">
                        <a:spcAft>
                          <a:spcPts val="0"/>
                        </a:spcAft>
                      </a:pPr>
                      <a:r>
                        <a:rPr lang="en-US" sz="1600" b="1" kern="100">
                          <a:solidFill>
                            <a:srgbClr val="000000"/>
                          </a:solidFill>
                          <a:effectLst/>
                          <a:latin typeface="Times New Roman"/>
                          <a:ea typeface="ＭＳ Ｐゴシック"/>
                          <a:cs typeface="Times New Roman"/>
                        </a:rPr>
                        <a:t>Microalbuminuria</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12</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0.75 (0.525-1.0)</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496496">
                <a:tc vMerge="1">
                  <a:txBody>
                    <a:bodyPr/>
                    <a:lstStyle/>
                    <a:p>
                      <a:endParaRPr kumimoji="1" lang="ja-JP" altLang="en-US"/>
                    </a:p>
                  </a:txBody>
                  <a:tcPr/>
                </a:tc>
                <a:tc>
                  <a:txBody>
                    <a:bodyPr/>
                    <a:lstStyle/>
                    <a:p>
                      <a:pPr algn="ctr">
                        <a:spcAft>
                          <a:spcPts val="0"/>
                        </a:spcAft>
                      </a:pPr>
                      <a:r>
                        <a:rPr lang="en-US" sz="1600" b="1" kern="100" dirty="0">
                          <a:solidFill>
                            <a:srgbClr val="000000"/>
                          </a:solidFill>
                          <a:effectLst/>
                          <a:latin typeface="Times New Roman"/>
                          <a:ea typeface="ＭＳ Ｐゴシック"/>
                          <a:cs typeface="Times New Roman"/>
                        </a:rPr>
                        <a:t>Macroalbuminuria and/or renal failure including dialysis</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31</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0.5 (0.4-0.7)</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bl>
          </a:graphicData>
        </a:graphic>
      </p:graphicFrame>
      <p:sp>
        <p:nvSpPr>
          <p:cNvPr id="5" name="正方形/長方形 4"/>
          <p:cNvSpPr/>
          <p:nvPr/>
        </p:nvSpPr>
        <p:spPr>
          <a:xfrm>
            <a:off x="323528" y="4077072"/>
            <a:ext cx="8568952" cy="738664"/>
          </a:xfrm>
          <a:prstGeom prst="rect">
            <a:avLst/>
          </a:prstGeom>
          <a:solidFill>
            <a:schemeClr val="accent6">
              <a:lumMod val="40000"/>
              <a:lumOff val="60000"/>
            </a:schemeClr>
          </a:solidFill>
        </p:spPr>
        <p:txBody>
          <a:bodyPr wrap="square">
            <a:spAutoFit/>
          </a:bodyPr>
          <a:lstStyle/>
          <a:p>
            <a:r>
              <a:rPr lang="en-US" altLang="ja-JP" sz="1400" b="1" dirty="0"/>
              <a:t>Values are expressed as number or median (interquartile range).</a:t>
            </a:r>
            <a:endParaRPr lang="ja-JP" altLang="ja-JP" sz="1400" b="1" dirty="0"/>
          </a:p>
          <a:p>
            <a:r>
              <a:rPr lang="en-US" altLang="ja-JP" sz="1400" b="1" dirty="0"/>
              <a:t>Abbreviation: MA, Microangiopathy; </a:t>
            </a:r>
            <a:r>
              <a:rPr lang="en-US" altLang="ja-JP" sz="1400" b="1" dirty="0" smtClean="0"/>
              <a:t>R, Retinopathy; N, Nephropathy; J-T</a:t>
            </a:r>
            <a:r>
              <a:rPr lang="en-US" altLang="ja-JP" sz="1400" b="1" dirty="0"/>
              <a:t>, Jonckheere-Terpstra test; </a:t>
            </a:r>
            <a:r>
              <a:rPr lang="en-US" altLang="ja-JP" sz="1400" b="1" dirty="0" smtClean="0"/>
              <a:t>NDR</a:t>
            </a:r>
            <a:r>
              <a:rPr lang="en-US" altLang="ja-JP" sz="1400" b="1" dirty="0"/>
              <a:t>, no diabetic retinopathy; SDR, simple </a:t>
            </a:r>
            <a:r>
              <a:rPr lang="en-US" altLang="ja-JP" sz="1400" b="1" dirty="0" smtClean="0"/>
              <a:t>DR; </a:t>
            </a:r>
            <a:r>
              <a:rPr lang="en-US" altLang="ja-JP" sz="1400" b="1" dirty="0"/>
              <a:t>PPDR, preproliferative </a:t>
            </a:r>
            <a:r>
              <a:rPr lang="en-US" altLang="ja-JP" sz="1400" b="1" dirty="0" smtClean="0"/>
              <a:t>DR; </a:t>
            </a:r>
            <a:r>
              <a:rPr lang="en-US" altLang="ja-JP" sz="1400" b="1" dirty="0"/>
              <a:t>PDR, proliferative </a:t>
            </a:r>
            <a:r>
              <a:rPr lang="en-US" altLang="ja-JP" sz="1400" b="1" dirty="0" smtClean="0"/>
              <a:t>DR. </a:t>
            </a:r>
          </a:p>
        </p:txBody>
      </p:sp>
      <p:sp>
        <p:nvSpPr>
          <p:cNvPr id="8" name="テキスト ボックス 7"/>
          <p:cNvSpPr txBox="1"/>
          <p:nvPr/>
        </p:nvSpPr>
        <p:spPr>
          <a:xfrm>
            <a:off x="35496" y="35332"/>
            <a:ext cx="2088232" cy="369332"/>
          </a:xfrm>
          <a:prstGeom prst="rect">
            <a:avLst/>
          </a:prstGeom>
          <a:noFill/>
        </p:spPr>
        <p:txBody>
          <a:bodyPr wrap="square" rtlCol="0">
            <a:spAutoFit/>
          </a:bodyPr>
          <a:lstStyle/>
          <a:p>
            <a:r>
              <a:rPr lang="en-US" altLang="ja-JP" b="1" dirty="0" smtClean="0"/>
              <a:t>Results: </a:t>
            </a:r>
            <a:r>
              <a:rPr kumimoji="1" lang="en-US" altLang="ja-JP" b="1" dirty="0" smtClean="0"/>
              <a:t>T1DM-1</a:t>
            </a:r>
          </a:p>
        </p:txBody>
      </p:sp>
      <p:sp>
        <p:nvSpPr>
          <p:cNvPr id="3" name="スライド番号プレースホルダー 2"/>
          <p:cNvSpPr>
            <a:spLocks noGrp="1"/>
          </p:cNvSpPr>
          <p:nvPr>
            <p:ph type="sldNum" sz="quarter" idx="12"/>
          </p:nvPr>
        </p:nvSpPr>
        <p:spPr/>
        <p:txBody>
          <a:bodyPr/>
          <a:lstStyle/>
          <a:p>
            <a:fld id="{903FD089-C5C0-467C-A6A7-4CB8B1C9207A}" type="slidenum">
              <a:rPr kumimoji="1" lang="ja-JP" altLang="en-US" smtClean="0"/>
              <a:t>13</a:t>
            </a:fld>
            <a:endParaRPr kumimoji="1" lang="ja-JP" altLang="en-US"/>
          </a:p>
        </p:txBody>
      </p:sp>
    </p:spTree>
    <p:extLst>
      <p:ext uri="{BB962C8B-B14F-4D97-AF65-F5344CB8AC3E}">
        <p14:creationId xmlns:p14="http://schemas.microsoft.com/office/powerpoint/2010/main" val="352879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28992" cy="778098"/>
          </a:xfrm>
        </p:spPr>
        <p:txBody>
          <a:bodyPr>
            <a:noAutofit/>
          </a:bodyPr>
          <a:lstStyle/>
          <a:p>
            <a:r>
              <a:rPr lang="en-US" altLang="ja-JP" sz="2400" b="1" dirty="0"/>
              <a:t>Logistic-regression analysis of diabetic retinopathy and nephropathy</a:t>
            </a:r>
            <a:endParaRPr kumimoji="1" lang="ja-JP" altLang="en-US" sz="24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35210747"/>
              </p:ext>
            </p:extLst>
          </p:nvPr>
        </p:nvGraphicFramePr>
        <p:xfrm>
          <a:off x="611560" y="4293096"/>
          <a:ext cx="7344817" cy="2194560"/>
        </p:xfrm>
        <a:graphic>
          <a:graphicData uri="http://schemas.openxmlformats.org/drawingml/2006/table">
            <a:tbl>
              <a:tblPr firstRow="1" firstCol="1" bandRow="1"/>
              <a:tblGrid>
                <a:gridCol w="2463673"/>
                <a:gridCol w="1309534"/>
                <a:gridCol w="1785805"/>
                <a:gridCol w="1785805"/>
              </a:tblGrid>
              <a:tr h="242949">
                <a:tc>
                  <a:txBody>
                    <a:bodyPr/>
                    <a:lstStyle/>
                    <a:p>
                      <a:pPr algn="ctr">
                        <a:spcAft>
                          <a:spcPts val="0"/>
                        </a:spcAft>
                      </a:pPr>
                      <a:r>
                        <a:rPr lang="en-US" sz="1600" b="1" kern="100" dirty="0">
                          <a:effectLst/>
                          <a:latin typeface="Times New Roman"/>
                          <a:ea typeface="ＭＳ ゴシック"/>
                          <a:cs typeface="Times New Roman"/>
                        </a:rPr>
                        <a:t> </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Odds ratio</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95%CI</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p value</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897">
                <a:tc>
                  <a:txBody>
                    <a:bodyPr/>
                    <a:lstStyle/>
                    <a:p>
                      <a:pPr algn="ctr">
                        <a:spcAft>
                          <a:spcPts val="0"/>
                        </a:spcAft>
                      </a:pPr>
                      <a:r>
                        <a:rPr lang="en-US" sz="1600" b="1" kern="100" dirty="0">
                          <a:effectLst/>
                          <a:latin typeface="Times New Roman"/>
                          <a:ea typeface="ＭＳ ゴシック"/>
                          <a:cs typeface="Times New Roman"/>
                        </a:rPr>
                        <a:t>Gender</a:t>
                      </a:r>
                      <a:endParaRPr lang="ja-JP" sz="1600" b="1" kern="100" dirty="0">
                        <a:effectLst/>
                        <a:latin typeface="Century"/>
                        <a:ea typeface="ＭＳ 明朝"/>
                        <a:cs typeface="Times New Roman"/>
                      </a:endParaRPr>
                    </a:p>
                    <a:p>
                      <a:pPr algn="ctr">
                        <a:spcAft>
                          <a:spcPts val="0"/>
                        </a:spcAft>
                      </a:pPr>
                      <a:r>
                        <a:rPr lang="en-US" sz="1600" b="1" kern="100" dirty="0">
                          <a:effectLst/>
                          <a:latin typeface="Times New Roman"/>
                          <a:ea typeface="ＭＳ ゴシック"/>
                          <a:cs typeface="Times New Roman"/>
                        </a:rPr>
                        <a:t>(Female = 1, Male = 0)</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0.474</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0.176-1.278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0.140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49">
                <a:tc>
                  <a:txBody>
                    <a:bodyPr/>
                    <a:lstStyle/>
                    <a:p>
                      <a:pPr algn="ctr">
                        <a:spcAft>
                          <a:spcPts val="0"/>
                        </a:spcAft>
                      </a:pPr>
                      <a:r>
                        <a:rPr lang="en-US" sz="1600" b="1" kern="100" dirty="0">
                          <a:solidFill>
                            <a:srgbClr val="FF0000"/>
                          </a:solidFill>
                          <a:effectLst/>
                          <a:latin typeface="Times New Roman"/>
                          <a:ea typeface="ＭＳ ゴシック"/>
                          <a:cs typeface="Times New Roman"/>
                        </a:rPr>
                        <a:t>Age</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1.061</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1.025-1.099</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FF0000"/>
                          </a:solidFill>
                          <a:effectLst/>
                          <a:latin typeface="Times New Roman"/>
                          <a:ea typeface="ＭＳ Ｐゴシック"/>
                          <a:cs typeface="Times New Roman"/>
                        </a:rPr>
                        <a:t>0.001</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49">
                <a:tc>
                  <a:txBody>
                    <a:bodyPr/>
                    <a:lstStyle/>
                    <a:p>
                      <a:pPr algn="ctr">
                        <a:spcAft>
                          <a:spcPts val="0"/>
                        </a:spcAft>
                      </a:pPr>
                      <a:r>
                        <a:rPr lang="en-US" sz="1600" b="1" kern="0">
                          <a:solidFill>
                            <a:srgbClr val="000000"/>
                          </a:solidFill>
                          <a:effectLst/>
                          <a:latin typeface="Times New Roman"/>
                          <a:ea typeface="ＭＳ Ｐゴシック"/>
                          <a:cs typeface="Times New Roman"/>
                        </a:rPr>
                        <a:t>Duration of diabetes</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1.011</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0.972-1.051</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0.593</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49">
                <a:tc>
                  <a:txBody>
                    <a:bodyPr/>
                    <a:lstStyle/>
                    <a:p>
                      <a:pPr algn="ctr">
                        <a:spcAft>
                          <a:spcPts val="0"/>
                        </a:spcAft>
                      </a:pPr>
                      <a:r>
                        <a:rPr lang="en-US" sz="1600" b="1" kern="0">
                          <a:solidFill>
                            <a:srgbClr val="000000"/>
                          </a:solidFill>
                          <a:effectLst/>
                          <a:latin typeface="Times New Roman"/>
                          <a:ea typeface="ＭＳ Ｐゴシック"/>
                          <a:cs typeface="Times New Roman"/>
                        </a:rPr>
                        <a:t>HbA1c</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1.074</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0.813-1.418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0.616</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49">
                <a:tc>
                  <a:txBody>
                    <a:bodyPr/>
                    <a:lstStyle/>
                    <a:p>
                      <a:pPr algn="ctr">
                        <a:spcAft>
                          <a:spcPts val="0"/>
                        </a:spcAft>
                      </a:pPr>
                      <a:r>
                        <a:rPr lang="en-US" sz="1600" b="1" kern="0">
                          <a:solidFill>
                            <a:srgbClr val="000000"/>
                          </a:solidFill>
                          <a:effectLst/>
                          <a:latin typeface="Times New Roman"/>
                          <a:ea typeface="ＭＳ Ｐゴシック"/>
                          <a:cs typeface="Times New Roman"/>
                        </a:rPr>
                        <a:t>Systolic blood pressure</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1.020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0.993-1.048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0.142</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49">
                <a:tc>
                  <a:txBody>
                    <a:bodyPr/>
                    <a:lstStyle/>
                    <a:p>
                      <a:pPr algn="ctr">
                        <a:spcAft>
                          <a:spcPts val="0"/>
                        </a:spcAft>
                      </a:pPr>
                      <a:r>
                        <a:rPr lang="en-US" sz="1600" b="1" kern="0" dirty="0">
                          <a:solidFill>
                            <a:srgbClr val="FF0000"/>
                          </a:solidFill>
                          <a:effectLst/>
                          <a:latin typeface="Times New Roman"/>
                          <a:ea typeface="ＭＳ Ｐゴシック"/>
                          <a:cs typeface="Times New Roman"/>
                        </a:rPr>
                        <a:t>Total bilirubin</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0.017</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0.002-0.158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FF0000"/>
                          </a:solidFill>
                          <a:effectLst/>
                          <a:latin typeface="Times New Roman"/>
                          <a:ea typeface="ＭＳ Ｐゴシック"/>
                          <a:cs typeface="Times New Roman"/>
                        </a:rPr>
                        <a:t>0.000</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49">
                <a:tc>
                  <a:txBody>
                    <a:bodyPr/>
                    <a:lstStyle/>
                    <a:p>
                      <a:pPr algn="ctr">
                        <a:spcAft>
                          <a:spcPts val="0"/>
                        </a:spcAft>
                      </a:pPr>
                      <a:r>
                        <a:rPr lang="en-US" sz="1600" b="1" kern="0">
                          <a:solidFill>
                            <a:srgbClr val="000000"/>
                          </a:solidFill>
                          <a:effectLst/>
                          <a:latin typeface="Times New Roman"/>
                          <a:ea typeface="ＭＳ Ｐゴシック"/>
                          <a:cs typeface="Times New Roman"/>
                        </a:rPr>
                        <a:t>Smoking</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0.818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0.316-2.118</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0.679</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71327" y="3861048"/>
            <a:ext cx="19844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Nephropathy</a:t>
            </a:r>
            <a:endParaRPr kumimoji="1" lang="en-US" altLang="ja-JP" sz="40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68604361"/>
              </p:ext>
            </p:extLst>
          </p:nvPr>
        </p:nvGraphicFramePr>
        <p:xfrm>
          <a:off x="611560" y="1350063"/>
          <a:ext cx="7272809" cy="2257273"/>
        </p:xfrm>
        <a:graphic>
          <a:graphicData uri="http://schemas.openxmlformats.org/drawingml/2006/table">
            <a:tbl>
              <a:tblPr firstRow="1" firstCol="1" bandRow="1"/>
              <a:tblGrid>
                <a:gridCol w="2439519"/>
                <a:gridCol w="1296696"/>
                <a:gridCol w="1768297"/>
                <a:gridCol w="1768297"/>
              </a:tblGrid>
              <a:tr h="250808">
                <a:tc>
                  <a:txBody>
                    <a:bodyPr/>
                    <a:lstStyle/>
                    <a:p>
                      <a:pPr algn="ctr">
                        <a:spcAft>
                          <a:spcPts val="0"/>
                        </a:spcAft>
                      </a:pPr>
                      <a:r>
                        <a:rPr lang="en-US" sz="1600" b="1" kern="100" dirty="0">
                          <a:effectLst/>
                          <a:latin typeface="Times New Roman"/>
                          <a:ea typeface="ＭＳ ゴシック"/>
                          <a:cs typeface="Times New Roman"/>
                        </a:rPr>
                        <a:t> </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Odds ratio</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95%CI</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p value</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17">
                <a:tc>
                  <a:txBody>
                    <a:bodyPr/>
                    <a:lstStyle/>
                    <a:p>
                      <a:pPr algn="ctr">
                        <a:spcAft>
                          <a:spcPts val="0"/>
                        </a:spcAft>
                      </a:pPr>
                      <a:r>
                        <a:rPr lang="en-US" sz="1600" b="1" kern="100">
                          <a:effectLst/>
                          <a:latin typeface="Times New Roman"/>
                          <a:ea typeface="ＭＳ ゴシック"/>
                          <a:cs typeface="Times New Roman"/>
                        </a:rPr>
                        <a:t>Gender </a:t>
                      </a:r>
                      <a:endParaRPr lang="ja-JP" sz="1600" b="1" kern="100">
                        <a:effectLst/>
                        <a:latin typeface="Century"/>
                        <a:ea typeface="ＭＳ 明朝"/>
                        <a:cs typeface="Times New Roman"/>
                      </a:endParaRPr>
                    </a:p>
                    <a:p>
                      <a:pPr algn="ctr">
                        <a:spcAft>
                          <a:spcPts val="0"/>
                        </a:spcAft>
                      </a:pPr>
                      <a:r>
                        <a:rPr lang="en-US" sz="1600" b="1" kern="100">
                          <a:effectLst/>
                          <a:latin typeface="Times New Roman"/>
                          <a:ea typeface="ＭＳ ゴシック"/>
                          <a:cs typeface="Times New Roman"/>
                        </a:rPr>
                        <a:t>(Female = 1, Male = 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0.879</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0.347-2.228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0.786</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08">
                <a:tc>
                  <a:txBody>
                    <a:bodyPr/>
                    <a:lstStyle/>
                    <a:p>
                      <a:pPr algn="ctr">
                        <a:spcAft>
                          <a:spcPts val="0"/>
                        </a:spcAft>
                      </a:pPr>
                      <a:r>
                        <a:rPr lang="en-US" sz="1600" b="1" kern="100" dirty="0">
                          <a:effectLst/>
                          <a:latin typeface="Times New Roman"/>
                          <a:ea typeface="ＭＳ ゴシック"/>
                          <a:cs typeface="Times New Roman"/>
                        </a:rPr>
                        <a:t>Age</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1.007</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0.976-1.038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0.672</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08">
                <a:tc>
                  <a:txBody>
                    <a:bodyPr/>
                    <a:lstStyle/>
                    <a:p>
                      <a:pPr algn="ctr">
                        <a:spcAft>
                          <a:spcPts val="0"/>
                        </a:spcAft>
                      </a:pPr>
                      <a:r>
                        <a:rPr lang="en-US" sz="1600" b="1" kern="0" dirty="0">
                          <a:solidFill>
                            <a:srgbClr val="FF0000"/>
                          </a:solidFill>
                          <a:effectLst/>
                          <a:latin typeface="Times New Roman"/>
                          <a:ea typeface="ＭＳ Ｐゴシック"/>
                          <a:cs typeface="Times New Roman"/>
                        </a:rPr>
                        <a:t>Duration of diabetes</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1.067</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1.022-1.114</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FF0000"/>
                          </a:solidFill>
                          <a:effectLst/>
                          <a:latin typeface="Times New Roman"/>
                          <a:ea typeface="ＭＳ Ｐゴシック"/>
                          <a:cs typeface="Times New Roman"/>
                        </a:rPr>
                        <a:t>0.003</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08">
                <a:tc>
                  <a:txBody>
                    <a:bodyPr/>
                    <a:lstStyle/>
                    <a:p>
                      <a:pPr algn="ctr">
                        <a:spcAft>
                          <a:spcPts val="0"/>
                        </a:spcAft>
                      </a:pPr>
                      <a:r>
                        <a:rPr lang="en-US" sz="1600" b="1" kern="0">
                          <a:solidFill>
                            <a:srgbClr val="000000"/>
                          </a:solidFill>
                          <a:effectLst/>
                          <a:latin typeface="Times New Roman"/>
                          <a:ea typeface="ＭＳ Ｐゴシック"/>
                          <a:cs typeface="Times New Roman"/>
                        </a:rPr>
                        <a:t>HbA1c</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1.064</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0.813-1.394</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0.650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08">
                <a:tc>
                  <a:txBody>
                    <a:bodyPr/>
                    <a:lstStyle/>
                    <a:p>
                      <a:pPr algn="ctr">
                        <a:spcAft>
                          <a:spcPts val="0"/>
                        </a:spcAft>
                      </a:pPr>
                      <a:r>
                        <a:rPr lang="en-US" sz="1600" b="1" kern="0">
                          <a:solidFill>
                            <a:srgbClr val="000000"/>
                          </a:solidFill>
                          <a:effectLst/>
                          <a:latin typeface="Times New Roman"/>
                          <a:ea typeface="ＭＳ Ｐゴシック"/>
                          <a:cs typeface="Times New Roman"/>
                        </a:rPr>
                        <a:t>Systolic blood pressure</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1.025</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0.998-1.053</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0.067</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08">
                <a:tc>
                  <a:txBody>
                    <a:bodyPr/>
                    <a:lstStyle/>
                    <a:p>
                      <a:pPr algn="ctr">
                        <a:spcAft>
                          <a:spcPts val="0"/>
                        </a:spcAft>
                      </a:pPr>
                      <a:r>
                        <a:rPr lang="en-US" sz="1600" b="1" kern="0" dirty="0">
                          <a:solidFill>
                            <a:srgbClr val="FF0000"/>
                          </a:solidFill>
                          <a:effectLst/>
                          <a:latin typeface="Times New Roman"/>
                          <a:ea typeface="ＭＳ Ｐゴシック"/>
                          <a:cs typeface="Times New Roman"/>
                        </a:rPr>
                        <a:t>Total bilirubin</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0.047</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0.007-0.310</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FF0000"/>
                          </a:solidFill>
                          <a:effectLst/>
                          <a:latin typeface="Times New Roman"/>
                          <a:ea typeface="ＭＳ Ｐゴシック"/>
                          <a:cs typeface="Times New Roman"/>
                        </a:rPr>
                        <a:t>0.001</a:t>
                      </a:r>
                      <a:endParaRPr lang="ja-JP" sz="1600" b="1" kern="100" dirty="0">
                        <a:solidFill>
                          <a:srgbClr val="FF0000"/>
                        </a:solidFill>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08">
                <a:tc>
                  <a:txBody>
                    <a:bodyPr/>
                    <a:lstStyle/>
                    <a:p>
                      <a:pPr algn="ctr">
                        <a:spcAft>
                          <a:spcPts val="0"/>
                        </a:spcAft>
                      </a:pPr>
                      <a:r>
                        <a:rPr lang="en-US" sz="1600" b="1" kern="0">
                          <a:solidFill>
                            <a:srgbClr val="000000"/>
                          </a:solidFill>
                          <a:effectLst/>
                          <a:latin typeface="Times New Roman"/>
                          <a:ea typeface="ＭＳ Ｐゴシック"/>
                          <a:cs typeface="Times New Roman"/>
                        </a:rPr>
                        <a:t>Smoking</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0.538</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a:solidFill>
                            <a:srgbClr val="000000"/>
                          </a:solidFill>
                          <a:effectLst/>
                          <a:latin typeface="Times New Roman"/>
                          <a:ea typeface="ＭＳ Ｐゴシック"/>
                          <a:cs typeface="Times New Roman"/>
                        </a:rPr>
                        <a:t>0.209-1.380</a:t>
                      </a:r>
                      <a:endParaRPr lang="ja-JP" sz="1600" b="1"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0" dirty="0">
                          <a:solidFill>
                            <a:srgbClr val="000000"/>
                          </a:solidFill>
                          <a:effectLst/>
                          <a:latin typeface="Times New Roman"/>
                          <a:ea typeface="ＭＳ Ｐゴシック"/>
                          <a:cs typeface="Times New Roman"/>
                        </a:rPr>
                        <a:t>0.197</a:t>
                      </a:r>
                      <a:endParaRPr lang="ja-JP" sz="1600" b="1"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550988" y="980728"/>
            <a:ext cx="15007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Retinopathy</a:t>
            </a:r>
            <a:endParaRPr kumimoji="1" lang="en-US" altLang="ja-JP" sz="40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テキスト ボックス 8"/>
          <p:cNvSpPr txBox="1"/>
          <p:nvPr/>
        </p:nvSpPr>
        <p:spPr>
          <a:xfrm>
            <a:off x="35496" y="35332"/>
            <a:ext cx="2088232" cy="369332"/>
          </a:xfrm>
          <a:prstGeom prst="rect">
            <a:avLst/>
          </a:prstGeom>
          <a:noFill/>
        </p:spPr>
        <p:txBody>
          <a:bodyPr wrap="square" rtlCol="0">
            <a:spAutoFit/>
          </a:bodyPr>
          <a:lstStyle/>
          <a:p>
            <a:r>
              <a:rPr lang="en-US" altLang="ja-JP" b="1" dirty="0" smtClean="0"/>
              <a:t>Results: </a:t>
            </a:r>
            <a:r>
              <a:rPr kumimoji="1" lang="en-US" altLang="ja-JP" b="1" dirty="0" smtClean="0"/>
              <a:t>T1DM-2</a:t>
            </a:r>
          </a:p>
        </p:txBody>
      </p:sp>
      <p:sp>
        <p:nvSpPr>
          <p:cNvPr id="3" name="スライド番号プレースホルダー 2"/>
          <p:cNvSpPr>
            <a:spLocks noGrp="1"/>
          </p:cNvSpPr>
          <p:nvPr>
            <p:ph type="sldNum" sz="quarter" idx="12"/>
          </p:nvPr>
        </p:nvSpPr>
        <p:spPr/>
        <p:txBody>
          <a:bodyPr/>
          <a:lstStyle/>
          <a:p>
            <a:fld id="{903FD089-C5C0-467C-A6A7-4CB8B1C9207A}" type="slidenum">
              <a:rPr kumimoji="1" lang="ja-JP" altLang="en-US" smtClean="0"/>
              <a:t>14</a:t>
            </a:fld>
            <a:endParaRPr kumimoji="1" lang="ja-JP" altLang="en-US"/>
          </a:p>
        </p:txBody>
      </p:sp>
    </p:spTree>
    <p:extLst>
      <p:ext uri="{BB962C8B-B14F-4D97-AF65-F5344CB8AC3E}">
        <p14:creationId xmlns:p14="http://schemas.microsoft.com/office/powerpoint/2010/main" val="3305871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15</a:t>
            </a:fld>
            <a:endParaRPr kumimoji="1" lang="ja-JP" alt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7623401" cy="2807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7935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 Box 125"/>
          <p:cNvSpPr txBox="1">
            <a:spLocks noChangeArrowheads="1"/>
          </p:cNvSpPr>
          <p:nvPr/>
        </p:nvSpPr>
        <p:spPr bwMode="auto">
          <a:xfrm>
            <a:off x="177770" y="188640"/>
            <a:ext cx="8651774" cy="43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lnSpc>
                <a:spcPct val="130000"/>
              </a:lnSpc>
            </a:pPr>
            <a:r>
              <a:rPr lang="en-US" altLang="ja-JP" sz="2000" b="1" dirty="0" smtClean="0">
                <a:solidFill>
                  <a:prstClr val="black"/>
                </a:solidFill>
                <a:latin typeface="ＭＳ Ｐゴシック"/>
              </a:rPr>
              <a:t>Diabetic micro/macro </a:t>
            </a:r>
            <a:r>
              <a:rPr lang="en-US" altLang="ja-JP" sz="2000" b="1" dirty="0" err="1" smtClean="0">
                <a:solidFill>
                  <a:prstClr val="black"/>
                </a:solidFill>
                <a:latin typeface="ＭＳ Ｐゴシック"/>
              </a:rPr>
              <a:t>angiopathy</a:t>
            </a:r>
            <a:r>
              <a:rPr lang="en-US" altLang="ja-JP" sz="2000" b="1" dirty="0" smtClean="0">
                <a:solidFill>
                  <a:prstClr val="black"/>
                </a:solidFill>
                <a:latin typeface="ＭＳ Ｐゴシック"/>
              </a:rPr>
              <a:t> and serum total bilirubin concentration </a:t>
            </a:r>
            <a:endParaRPr lang="en-US" altLang="ja-JP" sz="2000" b="1" dirty="0">
              <a:solidFill>
                <a:prstClr val="black"/>
              </a:solidFill>
              <a:latin typeface="ＭＳ Ｐゴシック"/>
            </a:endParaRPr>
          </a:p>
        </p:txBody>
      </p:sp>
      <p:grpSp>
        <p:nvGrpSpPr>
          <p:cNvPr id="2" name="グループ化 1"/>
          <p:cNvGrpSpPr/>
          <p:nvPr/>
        </p:nvGrpSpPr>
        <p:grpSpPr>
          <a:xfrm>
            <a:off x="497812" y="548680"/>
            <a:ext cx="8211218" cy="2986480"/>
            <a:chOff x="497812" y="1029846"/>
            <a:chExt cx="8211218" cy="5654460"/>
          </a:xfrm>
        </p:grpSpPr>
        <p:sp>
          <p:nvSpPr>
            <p:cNvPr id="10242" name="Text Box 38"/>
            <p:cNvSpPr txBox="1">
              <a:spLocks noChangeArrowheads="1"/>
            </p:cNvSpPr>
            <p:nvPr/>
          </p:nvSpPr>
          <p:spPr bwMode="auto">
            <a:xfrm rot="16200000">
              <a:off x="-1636169" y="3815041"/>
              <a:ext cx="452957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r>
                <a:rPr lang="en-US" altLang="ja-JP" sz="1100" b="1" dirty="0">
                  <a:solidFill>
                    <a:prstClr val="black"/>
                  </a:solidFill>
                  <a:latin typeface="HGP創英角ｺﾞｼｯｸUB" pitchFamily="50" charset="-128"/>
                  <a:ea typeface="HGP創英角ｺﾞｼｯｸUB" pitchFamily="50" charset="-128"/>
                </a:rPr>
                <a:t>T</a:t>
              </a:r>
              <a:r>
                <a:rPr lang="en-US" altLang="ja-JP" sz="1100" b="1" dirty="0" smtClean="0">
                  <a:solidFill>
                    <a:prstClr val="black"/>
                  </a:solidFill>
                  <a:latin typeface="HGP創英角ｺﾞｼｯｸUB" pitchFamily="50" charset="-128"/>
                  <a:ea typeface="HGP創英角ｺﾞｼｯｸUB" pitchFamily="50" charset="-128"/>
                </a:rPr>
                <a:t>otal bilirubin concentration</a:t>
              </a:r>
              <a:r>
                <a:rPr lang="ja-JP" altLang="en-US" sz="1100" b="1" dirty="0">
                  <a:solidFill>
                    <a:prstClr val="black"/>
                  </a:solidFill>
                  <a:latin typeface="HGP創英角ｺﾞｼｯｸUB" pitchFamily="50" charset="-128"/>
                  <a:ea typeface="HGP創英角ｺﾞｼｯｸUB" pitchFamily="50" charset="-128"/>
                </a:rPr>
                <a:t>　（</a:t>
              </a:r>
              <a:r>
                <a:rPr lang="en-US" altLang="ja-JP" sz="1100" b="1" dirty="0">
                  <a:solidFill>
                    <a:prstClr val="black"/>
                  </a:solidFill>
                  <a:latin typeface="HGP創英角ｺﾞｼｯｸUB" pitchFamily="50" charset="-128"/>
                  <a:ea typeface="HGP創英角ｺﾞｼｯｸUB" pitchFamily="50" charset="-128"/>
                </a:rPr>
                <a:t>mg/</a:t>
              </a:r>
              <a:r>
                <a:rPr lang="en-US" altLang="ja-JP" sz="1100" b="1" dirty="0" err="1">
                  <a:solidFill>
                    <a:prstClr val="black"/>
                  </a:solidFill>
                  <a:latin typeface="HGP創英角ｺﾞｼｯｸUB" pitchFamily="50" charset="-128"/>
                  <a:ea typeface="HGP創英角ｺﾞｼｯｸUB" pitchFamily="50" charset="-128"/>
                </a:rPr>
                <a:t>dL</a:t>
              </a:r>
              <a:r>
                <a:rPr lang="ja-JP" altLang="en-US" sz="1100" b="1" dirty="0">
                  <a:solidFill>
                    <a:prstClr val="black"/>
                  </a:solidFill>
                  <a:latin typeface="HGP創英角ｺﾞｼｯｸUB" pitchFamily="50" charset="-128"/>
                  <a:ea typeface="HGP創英角ｺﾞｼｯｸUB" pitchFamily="50" charset="-128"/>
                </a:rPr>
                <a:t>）</a:t>
              </a:r>
            </a:p>
          </p:txBody>
        </p:sp>
        <p:grpSp>
          <p:nvGrpSpPr>
            <p:cNvPr id="10298" name="Group 46"/>
            <p:cNvGrpSpPr>
              <a:grpSpLocks/>
            </p:cNvGrpSpPr>
            <p:nvPr/>
          </p:nvGrpSpPr>
          <p:grpSpPr bwMode="auto">
            <a:xfrm>
              <a:off x="2847975" y="2780060"/>
              <a:ext cx="139700" cy="936972"/>
              <a:chOff x="1636" y="1720"/>
              <a:chExt cx="88" cy="725"/>
            </a:xfrm>
          </p:grpSpPr>
          <p:sp>
            <p:nvSpPr>
              <p:cNvPr id="10319" name="Line 47"/>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20" name="Line 48"/>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sp>
          <p:nvSpPr>
            <p:cNvPr id="10299" name="Text Box 19"/>
            <p:cNvSpPr txBox="1">
              <a:spLocks noChangeArrowheads="1"/>
            </p:cNvSpPr>
            <p:nvPr/>
          </p:nvSpPr>
          <p:spPr bwMode="auto">
            <a:xfrm>
              <a:off x="759428" y="1711528"/>
              <a:ext cx="340158" cy="453363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r>
                <a:rPr lang="en-US" altLang="ja-JP" sz="800" b="1" dirty="0">
                  <a:solidFill>
                    <a:prstClr val="black"/>
                  </a:solidFill>
                  <a:latin typeface="HGP創英角ｺﾞｼｯｸUB" pitchFamily="50" charset="-128"/>
                  <a:ea typeface="HGP創英角ｺﾞｼｯｸUB" pitchFamily="50" charset="-128"/>
                </a:rPr>
                <a:t>1.2</a:t>
              </a: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r>
                <a:rPr lang="en-US" altLang="ja-JP" sz="800" b="1" dirty="0">
                  <a:solidFill>
                    <a:prstClr val="black"/>
                  </a:solidFill>
                  <a:latin typeface="HGP創英角ｺﾞｼｯｸUB" pitchFamily="50" charset="-128"/>
                  <a:ea typeface="HGP創英角ｺﾞｼｯｸUB" pitchFamily="50" charset="-128"/>
                </a:rPr>
                <a:t>1.0</a:t>
              </a: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r>
                <a:rPr lang="en-US" altLang="ja-JP" sz="800" b="1" dirty="0">
                  <a:solidFill>
                    <a:prstClr val="black"/>
                  </a:solidFill>
                  <a:latin typeface="HGP創英角ｺﾞｼｯｸUB" pitchFamily="50" charset="-128"/>
                  <a:ea typeface="HGP創英角ｺﾞｼｯｸUB" pitchFamily="50" charset="-128"/>
                </a:rPr>
                <a:t>0.8</a:t>
              </a: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r>
                <a:rPr lang="en-US" altLang="ja-JP" sz="800" b="1" dirty="0">
                  <a:solidFill>
                    <a:prstClr val="black"/>
                  </a:solidFill>
                  <a:latin typeface="HGP創英角ｺﾞｼｯｸUB" pitchFamily="50" charset="-128"/>
                  <a:ea typeface="HGP創英角ｺﾞｼｯｸUB" pitchFamily="50" charset="-128"/>
                </a:rPr>
                <a:t>0.6</a:t>
              </a: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r>
                <a:rPr lang="en-US" altLang="ja-JP" sz="800" b="1" dirty="0">
                  <a:solidFill>
                    <a:prstClr val="black"/>
                  </a:solidFill>
                  <a:latin typeface="HGP創英角ｺﾞｼｯｸUB" pitchFamily="50" charset="-128"/>
                  <a:ea typeface="HGP創英角ｺﾞｼｯｸUB" pitchFamily="50" charset="-128"/>
                </a:rPr>
                <a:t>0.4</a:t>
              </a: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r>
                <a:rPr lang="en-US" altLang="ja-JP" sz="800" b="1" dirty="0">
                  <a:solidFill>
                    <a:prstClr val="black"/>
                  </a:solidFill>
                  <a:latin typeface="HGP創英角ｺﾞｼｯｸUB" pitchFamily="50" charset="-128"/>
                  <a:ea typeface="HGP創英角ｺﾞｼｯｸUB" pitchFamily="50" charset="-128"/>
                </a:rPr>
                <a:t>0.2</a:t>
              </a:r>
            </a:p>
            <a:p>
              <a:pPr eaLnBrk="1" fontAlgn="base" hangingPunct="1">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lnSpc>
                  <a:spcPct val="70000"/>
                </a:lnSpc>
                <a:spcBef>
                  <a:spcPct val="0"/>
                </a:spcBef>
                <a:spcAft>
                  <a:spcPct val="0"/>
                </a:spcAft>
              </a:pPr>
              <a:endParaRPr lang="en-US" altLang="ja-JP" sz="800" b="1" dirty="0">
                <a:solidFill>
                  <a:prstClr val="black"/>
                </a:solidFill>
                <a:latin typeface="HGP創英角ｺﾞｼｯｸUB" pitchFamily="50" charset="-128"/>
                <a:ea typeface="HGP創英角ｺﾞｼｯｸUB" pitchFamily="50" charset="-128"/>
              </a:endParaRPr>
            </a:p>
            <a:p>
              <a:pPr eaLnBrk="1" fontAlgn="base" hangingPunct="1">
                <a:spcBef>
                  <a:spcPct val="0"/>
                </a:spcBef>
                <a:spcAft>
                  <a:spcPct val="0"/>
                </a:spcAft>
              </a:pPr>
              <a:r>
                <a:rPr lang="ja-JP" altLang="en-US" sz="800" b="1" dirty="0">
                  <a:solidFill>
                    <a:prstClr val="black"/>
                  </a:solidFill>
                  <a:latin typeface="HGP創英角ｺﾞｼｯｸUB" pitchFamily="50" charset="-128"/>
                  <a:ea typeface="HGP創英角ｺﾞｼｯｸUB" pitchFamily="50" charset="-128"/>
                </a:rPr>
                <a:t>　</a:t>
              </a:r>
              <a:r>
                <a:rPr lang="en-US" altLang="ja-JP" sz="800" b="1" dirty="0">
                  <a:solidFill>
                    <a:prstClr val="black"/>
                  </a:solidFill>
                  <a:latin typeface="HGP創英角ｺﾞｼｯｸUB" pitchFamily="50" charset="-128"/>
                  <a:ea typeface="HGP創英角ｺﾞｼｯｸUB" pitchFamily="50" charset="-128"/>
                </a:rPr>
                <a:t>0</a:t>
              </a:r>
            </a:p>
          </p:txBody>
        </p:sp>
        <p:sp>
          <p:nvSpPr>
            <p:cNvPr id="13351" name="Rectangle 39"/>
            <p:cNvSpPr>
              <a:spLocks noChangeArrowheads="1"/>
            </p:cNvSpPr>
            <p:nvPr/>
          </p:nvSpPr>
          <p:spPr bwMode="auto">
            <a:xfrm>
              <a:off x="1476375" y="3284984"/>
              <a:ext cx="574675" cy="2808189"/>
            </a:xfrm>
            <a:prstGeom prst="rect">
              <a:avLst/>
            </a:prstGeom>
            <a:gradFill rotWithShape="1">
              <a:gsLst>
                <a:gs pos="0">
                  <a:schemeClr val="accent1"/>
                </a:gs>
                <a:gs pos="50000">
                  <a:srgbClr val="99FF66"/>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ja-JP" altLang="en-US" sz="1000" b="1">
                <a:solidFill>
                  <a:prstClr val="black"/>
                </a:solidFill>
                <a:latin typeface="Arial" charset="0"/>
              </a:endParaRPr>
            </a:p>
          </p:txBody>
        </p:sp>
        <p:sp>
          <p:nvSpPr>
            <p:cNvPr id="10301" name="Rectangle 40"/>
            <p:cNvSpPr>
              <a:spLocks noChangeArrowheads="1"/>
            </p:cNvSpPr>
            <p:nvPr/>
          </p:nvSpPr>
          <p:spPr bwMode="auto">
            <a:xfrm>
              <a:off x="2628900" y="3696047"/>
              <a:ext cx="576263" cy="2397125"/>
            </a:xfrm>
            <a:prstGeom prst="rect">
              <a:avLst/>
            </a:prstGeom>
            <a:gradFill rotWithShape="1">
              <a:gsLst>
                <a:gs pos="0">
                  <a:srgbClr val="FF9933"/>
                </a:gs>
                <a:gs pos="50000">
                  <a:srgbClr val="FFFF00"/>
                </a:gs>
                <a:gs pos="100000">
                  <a:srgbClr val="FF99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000" b="1">
                <a:solidFill>
                  <a:prstClr val="black"/>
                </a:solidFill>
                <a:latin typeface="Arial" charset="0"/>
              </a:endParaRPr>
            </a:p>
          </p:txBody>
        </p:sp>
        <p:sp>
          <p:nvSpPr>
            <p:cNvPr id="10302" name="Text Box 41"/>
            <p:cNvSpPr txBox="1">
              <a:spLocks noChangeArrowheads="1"/>
            </p:cNvSpPr>
            <p:nvPr/>
          </p:nvSpPr>
          <p:spPr bwMode="auto">
            <a:xfrm>
              <a:off x="1092741" y="6159849"/>
              <a:ext cx="1332416" cy="52445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200" b="1" dirty="0" smtClean="0">
                  <a:solidFill>
                    <a:prstClr val="black"/>
                  </a:solidFill>
                  <a:latin typeface="HGP創英角ｺﾞｼｯｸUB" pitchFamily="50" charset="-128"/>
                  <a:ea typeface="HGP創英角ｺﾞｼｯｸUB" pitchFamily="50" charset="-128"/>
                </a:rPr>
                <a:t>Retinopathy </a:t>
              </a: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endParaRPr lang="ja-JP" altLang="en-US" sz="1200" b="1" dirty="0">
                <a:solidFill>
                  <a:prstClr val="black"/>
                </a:solidFill>
                <a:latin typeface="HGP創英角ｺﾞｼｯｸUB" pitchFamily="50" charset="-128"/>
                <a:ea typeface="HGP創英角ｺﾞｼｯｸUB" pitchFamily="50" charset="-128"/>
              </a:endParaRPr>
            </a:p>
          </p:txBody>
        </p:sp>
        <p:sp>
          <p:nvSpPr>
            <p:cNvPr id="10303" name="Text Box 42"/>
            <p:cNvSpPr txBox="1">
              <a:spLocks noChangeArrowheads="1"/>
            </p:cNvSpPr>
            <p:nvPr/>
          </p:nvSpPr>
          <p:spPr bwMode="auto">
            <a:xfrm>
              <a:off x="2716848" y="6159849"/>
              <a:ext cx="492443" cy="52445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endParaRPr lang="ja-JP" altLang="en-US" sz="1200" b="1" dirty="0">
                <a:solidFill>
                  <a:prstClr val="black"/>
                </a:solidFill>
                <a:latin typeface="HGP創英角ｺﾞｼｯｸUB" pitchFamily="50" charset="-128"/>
                <a:ea typeface="HGP創英角ｺﾞｼｯｸUB" pitchFamily="50" charset="-128"/>
              </a:endParaRPr>
            </a:p>
          </p:txBody>
        </p:sp>
        <p:grpSp>
          <p:nvGrpSpPr>
            <p:cNvPr id="10304" name="Group 4"/>
            <p:cNvGrpSpPr>
              <a:grpSpLocks/>
            </p:cNvGrpSpPr>
            <p:nvPr/>
          </p:nvGrpSpPr>
          <p:grpSpPr bwMode="auto">
            <a:xfrm>
              <a:off x="1116013" y="1556098"/>
              <a:ext cx="2305050" cy="4537076"/>
              <a:chOff x="748" y="1253"/>
              <a:chExt cx="1724" cy="2222"/>
            </a:xfrm>
          </p:grpSpPr>
          <p:sp>
            <p:nvSpPr>
              <p:cNvPr id="10317" name="Line 2"/>
              <p:cNvSpPr>
                <a:spLocks noChangeShapeType="1"/>
              </p:cNvSpPr>
              <p:nvPr/>
            </p:nvSpPr>
            <p:spPr bwMode="auto">
              <a:xfrm>
                <a:off x="748" y="1253"/>
                <a:ext cx="0" cy="2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18" name="Line 3"/>
              <p:cNvSpPr>
                <a:spLocks noChangeShapeType="1"/>
              </p:cNvSpPr>
              <p:nvPr/>
            </p:nvSpPr>
            <p:spPr bwMode="auto">
              <a:xfrm>
                <a:off x="748" y="3475"/>
                <a:ext cx="17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sp>
          <p:nvSpPr>
            <p:cNvPr id="10305" name="Line 12"/>
            <p:cNvSpPr>
              <a:spLocks noChangeShapeType="1"/>
            </p:cNvSpPr>
            <p:nvPr/>
          </p:nvSpPr>
          <p:spPr bwMode="auto">
            <a:xfrm>
              <a:off x="1116013" y="5374036"/>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06" name="Line 13"/>
            <p:cNvSpPr>
              <a:spLocks noChangeShapeType="1"/>
            </p:cNvSpPr>
            <p:nvPr/>
          </p:nvSpPr>
          <p:spPr bwMode="auto">
            <a:xfrm>
              <a:off x="1116013" y="4653311"/>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07" name="Line 14"/>
            <p:cNvSpPr>
              <a:spLocks noChangeShapeType="1"/>
            </p:cNvSpPr>
            <p:nvPr/>
          </p:nvSpPr>
          <p:spPr bwMode="auto">
            <a:xfrm>
              <a:off x="1116013" y="3932586"/>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08" name="Line 15"/>
            <p:cNvSpPr>
              <a:spLocks noChangeShapeType="1"/>
            </p:cNvSpPr>
            <p:nvPr/>
          </p:nvSpPr>
          <p:spPr bwMode="auto">
            <a:xfrm>
              <a:off x="1116013" y="3211861"/>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09" name="Line 17"/>
            <p:cNvSpPr>
              <a:spLocks noChangeShapeType="1"/>
            </p:cNvSpPr>
            <p:nvPr/>
          </p:nvSpPr>
          <p:spPr bwMode="auto">
            <a:xfrm>
              <a:off x="1116013" y="2491136"/>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10" name="Line 49"/>
            <p:cNvSpPr>
              <a:spLocks noChangeShapeType="1"/>
            </p:cNvSpPr>
            <p:nvPr/>
          </p:nvSpPr>
          <p:spPr bwMode="auto">
            <a:xfrm>
              <a:off x="1116013" y="1771998"/>
              <a:ext cx="714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11" name="Line 55"/>
            <p:cNvSpPr>
              <a:spLocks noChangeShapeType="1"/>
            </p:cNvSpPr>
            <p:nvPr/>
          </p:nvSpPr>
          <p:spPr bwMode="auto">
            <a:xfrm>
              <a:off x="2913162" y="1628055"/>
              <a:ext cx="2654" cy="9368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12" name="Line 56"/>
            <p:cNvSpPr>
              <a:spLocks noChangeShapeType="1"/>
            </p:cNvSpPr>
            <p:nvPr/>
          </p:nvSpPr>
          <p:spPr bwMode="auto">
            <a:xfrm>
              <a:off x="1763713" y="1628800"/>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13" name="Line 57"/>
            <p:cNvSpPr>
              <a:spLocks noChangeShapeType="1"/>
            </p:cNvSpPr>
            <p:nvPr/>
          </p:nvSpPr>
          <p:spPr bwMode="auto">
            <a:xfrm flipH="1">
              <a:off x="1762101" y="1628105"/>
              <a:ext cx="1587" cy="4327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314" name="Text Box 58"/>
            <p:cNvSpPr txBox="1">
              <a:spLocks noChangeArrowheads="1"/>
            </p:cNvSpPr>
            <p:nvPr/>
          </p:nvSpPr>
          <p:spPr bwMode="auto">
            <a:xfrm>
              <a:off x="1836738" y="1029846"/>
              <a:ext cx="776175" cy="4342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r>
                <a:rPr lang="en-US" altLang="ja-JP" sz="1000" b="1" dirty="0" smtClean="0">
                  <a:solidFill>
                    <a:srgbClr val="FF0000"/>
                  </a:solidFill>
                  <a:latin typeface="HGP創英角ｺﾞｼｯｸUB" pitchFamily="50" charset="-128"/>
                  <a:ea typeface="HGP創英角ｺﾞｼｯｸUB" pitchFamily="50" charset="-128"/>
                </a:rPr>
                <a:t>p=0.0029</a:t>
              </a:r>
              <a:endParaRPr lang="en-US" altLang="ja-JP" sz="1000" b="1" dirty="0">
                <a:solidFill>
                  <a:srgbClr val="FF0000"/>
                </a:solidFill>
                <a:latin typeface="HGP創英角ｺﾞｼｯｸUB" pitchFamily="50" charset="-128"/>
                <a:ea typeface="HGP創英角ｺﾞｼｯｸUB" pitchFamily="50" charset="-128"/>
              </a:endParaRPr>
            </a:p>
          </p:txBody>
        </p:sp>
        <p:sp>
          <p:nvSpPr>
            <p:cNvPr id="13398" name="Text Box 86"/>
            <p:cNvSpPr txBox="1">
              <a:spLocks noChangeArrowheads="1"/>
            </p:cNvSpPr>
            <p:nvPr/>
          </p:nvSpPr>
          <p:spPr bwMode="auto">
            <a:xfrm>
              <a:off x="1448762" y="3713511"/>
              <a:ext cx="588623" cy="78668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defRPr/>
              </a:pPr>
              <a:r>
                <a:rPr lang="en-US" altLang="ja-JP" sz="1100" b="1" dirty="0" smtClean="0">
                  <a:solidFill>
                    <a:prstClr val="black"/>
                  </a:solidFill>
                  <a:latin typeface="HGP創英角ｺﾞｼｯｸUB" pitchFamily="50" charset="-128"/>
                  <a:ea typeface="HGP創英角ｺﾞｼｯｸUB" pitchFamily="50" charset="-128"/>
                </a:rPr>
                <a:t>0.79</a:t>
              </a:r>
              <a:endParaRPr lang="en-US" altLang="ja-JP" sz="1100" b="1"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defRPr/>
              </a:pPr>
              <a:r>
                <a:rPr lang="en-US" altLang="ja-JP" sz="1000" b="1" dirty="0">
                  <a:solidFill>
                    <a:prstClr val="black"/>
                  </a:solidFill>
                  <a:latin typeface="HGP創英角ｺﾞｼｯｸUB" pitchFamily="50" charset="-128"/>
                  <a:ea typeface="HGP創英角ｺﾞｼｯｸUB" pitchFamily="50" charset="-128"/>
                </a:rPr>
                <a:t>±</a:t>
              </a:r>
              <a:r>
                <a:rPr lang="en-US" altLang="ja-JP" sz="1000" b="1" dirty="0" smtClean="0">
                  <a:solidFill>
                    <a:prstClr val="black"/>
                  </a:solidFill>
                  <a:latin typeface="HGP創英角ｺﾞｼｯｸUB" pitchFamily="50" charset="-128"/>
                  <a:ea typeface="HGP創英角ｺﾞｼｯｸUB" pitchFamily="50" charset="-128"/>
                </a:rPr>
                <a:t>0.32</a:t>
              </a:r>
              <a:endParaRPr lang="en-US" altLang="ja-JP" sz="1000" b="1" dirty="0">
                <a:solidFill>
                  <a:prstClr val="black"/>
                </a:solidFill>
                <a:latin typeface="HGP創英角ｺﾞｼｯｸUB" pitchFamily="50" charset="-128"/>
                <a:ea typeface="HGP創英角ｺﾞｼｯｸUB" pitchFamily="50" charset="-128"/>
              </a:endParaRPr>
            </a:p>
          </p:txBody>
        </p:sp>
        <p:sp>
          <p:nvSpPr>
            <p:cNvPr id="13399" name="Text Box 87"/>
            <p:cNvSpPr txBox="1">
              <a:spLocks noChangeArrowheads="1"/>
            </p:cNvSpPr>
            <p:nvPr/>
          </p:nvSpPr>
          <p:spPr bwMode="auto">
            <a:xfrm>
              <a:off x="2613987" y="3716686"/>
              <a:ext cx="588623" cy="78668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defRPr/>
              </a:pPr>
              <a:r>
                <a:rPr lang="en-US" altLang="ja-JP" sz="1100" b="1" dirty="0" smtClean="0">
                  <a:solidFill>
                    <a:prstClr val="black"/>
                  </a:solidFill>
                  <a:latin typeface="HGP創英角ｺﾞｼｯｸUB" pitchFamily="50" charset="-128"/>
                  <a:ea typeface="HGP創英角ｺﾞｼｯｸUB" pitchFamily="50" charset="-128"/>
                </a:rPr>
                <a:t>0.69</a:t>
              </a:r>
              <a:endParaRPr lang="en-US" altLang="ja-JP" sz="1100" b="1"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defRPr/>
              </a:pPr>
              <a:r>
                <a:rPr lang="en-US" altLang="ja-JP" sz="1000" b="1" dirty="0">
                  <a:solidFill>
                    <a:prstClr val="black"/>
                  </a:solidFill>
                  <a:latin typeface="HGP創英角ｺﾞｼｯｸUB" pitchFamily="50" charset="-128"/>
                  <a:ea typeface="HGP創英角ｺﾞｼｯｸUB" pitchFamily="50" charset="-128"/>
                </a:rPr>
                <a:t>±</a:t>
              </a:r>
              <a:r>
                <a:rPr lang="en-US" altLang="ja-JP" sz="1000" b="1" dirty="0" smtClean="0">
                  <a:solidFill>
                    <a:prstClr val="black"/>
                  </a:solidFill>
                  <a:latin typeface="HGP創英角ｺﾞｼｯｸUB" pitchFamily="50" charset="-128"/>
                  <a:ea typeface="HGP創英角ｺﾞｼｯｸUB" pitchFamily="50" charset="-128"/>
                </a:rPr>
                <a:t>0.24</a:t>
              </a:r>
              <a:endParaRPr lang="en-US" altLang="ja-JP" sz="1000" b="1" dirty="0">
                <a:solidFill>
                  <a:prstClr val="black"/>
                </a:solidFill>
                <a:latin typeface="HGP創英角ｺﾞｼｯｸUB" pitchFamily="50" charset="-128"/>
                <a:ea typeface="HGP創英角ｺﾞｼｯｸUB" pitchFamily="50" charset="-128"/>
              </a:endParaRPr>
            </a:p>
          </p:txBody>
        </p:sp>
        <p:grpSp>
          <p:nvGrpSpPr>
            <p:cNvPr id="10244" name="Group 123"/>
            <p:cNvGrpSpPr>
              <a:grpSpLocks/>
            </p:cNvGrpSpPr>
            <p:nvPr/>
          </p:nvGrpSpPr>
          <p:grpSpPr bwMode="auto">
            <a:xfrm>
              <a:off x="3773488" y="1030636"/>
              <a:ext cx="2311401" cy="5653089"/>
              <a:chOff x="2468" y="604"/>
              <a:chExt cx="1456" cy="3561"/>
            </a:xfrm>
          </p:grpSpPr>
          <p:grpSp>
            <p:nvGrpSpPr>
              <p:cNvPr id="10272" name="Group 61"/>
              <p:cNvGrpSpPr>
                <a:grpSpLocks/>
              </p:cNvGrpSpPr>
              <p:nvPr/>
            </p:nvGrpSpPr>
            <p:grpSpPr bwMode="auto">
              <a:xfrm>
                <a:off x="2835" y="1389"/>
                <a:ext cx="91" cy="681"/>
                <a:chOff x="1636" y="1937"/>
                <a:chExt cx="88" cy="544"/>
              </a:xfrm>
            </p:grpSpPr>
            <p:sp>
              <p:nvSpPr>
                <p:cNvPr id="10295" name="Line 62"/>
                <p:cNvSpPr>
                  <a:spLocks noChangeShapeType="1"/>
                </p:cNvSpPr>
                <p:nvPr/>
              </p:nvSpPr>
              <p:spPr bwMode="auto">
                <a:xfrm flipH="1">
                  <a:off x="1680" y="1948"/>
                  <a:ext cx="4" cy="5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96" name="Line 63"/>
                <p:cNvSpPr>
                  <a:spLocks noChangeShapeType="1"/>
                </p:cNvSpPr>
                <p:nvPr/>
              </p:nvSpPr>
              <p:spPr bwMode="auto">
                <a:xfrm>
                  <a:off x="1636" y="1937"/>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grpSp>
            <p:nvGrpSpPr>
              <p:cNvPr id="10273" name="Group 64"/>
              <p:cNvGrpSpPr>
                <a:grpSpLocks/>
              </p:cNvGrpSpPr>
              <p:nvPr/>
            </p:nvGrpSpPr>
            <p:grpSpPr bwMode="auto">
              <a:xfrm>
                <a:off x="3563" y="1616"/>
                <a:ext cx="88" cy="667"/>
                <a:chOff x="1636" y="1720"/>
                <a:chExt cx="88" cy="725"/>
              </a:xfrm>
            </p:grpSpPr>
            <p:sp>
              <p:nvSpPr>
                <p:cNvPr id="10293" name="Line 65"/>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94" name="Line 66"/>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sp>
            <p:nvSpPr>
              <p:cNvPr id="13381" name="Rectangle 69"/>
              <p:cNvSpPr>
                <a:spLocks noChangeArrowheads="1"/>
              </p:cNvSpPr>
              <p:nvPr/>
            </p:nvSpPr>
            <p:spPr bwMode="auto">
              <a:xfrm>
                <a:off x="2699" y="2069"/>
                <a:ext cx="362" cy="1724"/>
              </a:xfrm>
              <a:prstGeom prst="rect">
                <a:avLst/>
              </a:prstGeom>
              <a:gradFill rotWithShape="1">
                <a:gsLst>
                  <a:gs pos="0">
                    <a:schemeClr val="accent1"/>
                  </a:gs>
                  <a:gs pos="50000">
                    <a:srgbClr val="99FF66"/>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ja-JP" altLang="en-US" sz="1000" b="1">
                  <a:solidFill>
                    <a:prstClr val="black"/>
                  </a:solidFill>
                  <a:latin typeface="Arial" charset="0"/>
                </a:endParaRPr>
              </a:p>
            </p:txBody>
          </p:sp>
          <p:sp>
            <p:nvSpPr>
              <p:cNvPr id="10275" name="Rectangle 70"/>
              <p:cNvSpPr>
                <a:spLocks noChangeArrowheads="1"/>
              </p:cNvSpPr>
              <p:nvPr/>
            </p:nvSpPr>
            <p:spPr bwMode="auto">
              <a:xfrm>
                <a:off x="3425" y="2205"/>
                <a:ext cx="363" cy="1588"/>
              </a:xfrm>
              <a:prstGeom prst="rect">
                <a:avLst/>
              </a:prstGeom>
              <a:gradFill rotWithShape="1">
                <a:gsLst>
                  <a:gs pos="0">
                    <a:srgbClr val="FF9933"/>
                  </a:gs>
                  <a:gs pos="50000">
                    <a:srgbClr val="FFFF00"/>
                  </a:gs>
                  <a:gs pos="100000">
                    <a:srgbClr val="FF99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000" b="1">
                  <a:solidFill>
                    <a:prstClr val="black"/>
                  </a:solidFill>
                  <a:latin typeface="Arial" charset="0"/>
                </a:endParaRPr>
              </a:p>
            </p:txBody>
          </p:sp>
          <p:grpSp>
            <p:nvGrpSpPr>
              <p:cNvPr id="10276" name="Group 73"/>
              <p:cNvGrpSpPr>
                <a:grpSpLocks/>
              </p:cNvGrpSpPr>
              <p:nvPr/>
            </p:nvGrpSpPr>
            <p:grpSpPr bwMode="auto">
              <a:xfrm>
                <a:off x="2472" y="935"/>
                <a:ext cx="1452" cy="2858"/>
                <a:chOff x="748" y="1253"/>
                <a:chExt cx="1724" cy="2222"/>
              </a:xfrm>
            </p:grpSpPr>
            <p:sp>
              <p:nvSpPr>
                <p:cNvPr id="10291" name="Line 74"/>
                <p:cNvSpPr>
                  <a:spLocks noChangeShapeType="1"/>
                </p:cNvSpPr>
                <p:nvPr/>
              </p:nvSpPr>
              <p:spPr bwMode="auto">
                <a:xfrm>
                  <a:off x="748" y="1253"/>
                  <a:ext cx="0" cy="2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92" name="Line 75"/>
                <p:cNvSpPr>
                  <a:spLocks noChangeShapeType="1"/>
                </p:cNvSpPr>
                <p:nvPr/>
              </p:nvSpPr>
              <p:spPr bwMode="auto">
                <a:xfrm>
                  <a:off x="748" y="3475"/>
                  <a:ext cx="17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sp>
            <p:nvSpPr>
              <p:cNvPr id="10277" name="Line 76"/>
              <p:cNvSpPr>
                <a:spLocks noChangeShapeType="1"/>
              </p:cNvSpPr>
              <p:nvPr/>
            </p:nvSpPr>
            <p:spPr bwMode="auto">
              <a:xfrm>
                <a:off x="2472" y="3340"/>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78" name="Line 77"/>
              <p:cNvSpPr>
                <a:spLocks noChangeShapeType="1"/>
              </p:cNvSpPr>
              <p:nvPr/>
            </p:nvSpPr>
            <p:spPr bwMode="auto">
              <a:xfrm>
                <a:off x="2472" y="2886"/>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79" name="Line 78"/>
              <p:cNvSpPr>
                <a:spLocks noChangeShapeType="1"/>
              </p:cNvSpPr>
              <p:nvPr/>
            </p:nvSpPr>
            <p:spPr bwMode="auto">
              <a:xfrm>
                <a:off x="2472" y="2432"/>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0" name="Line 79"/>
              <p:cNvSpPr>
                <a:spLocks noChangeShapeType="1"/>
              </p:cNvSpPr>
              <p:nvPr/>
            </p:nvSpPr>
            <p:spPr bwMode="auto">
              <a:xfrm>
                <a:off x="2472" y="1978"/>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1" name="Line 80"/>
              <p:cNvSpPr>
                <a:spLocks noChangeShapeType="1"/>
              </p:cNvSpPr>
              <p:nvPr/>
            </p:nvSpPr>
            <p:spPr bwMode="auto">
              <a:xfrm>
                <a:off x="2472" y="1524"/>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2" name="Line 81"/>
              <p:cNvSpPr>
                <a:spLocks noChangeShapeType="1"/>
              </p:cNvSpPr>
              <p:nvPr/>
            </p:nvSpPr>
            <p:spPr bwMode="auto">
              <a:xfrm>
                <a:off x="2472" y="107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3" name="Line 82"/>
              <p:cNvSpPr>
                <a:spLocks noChangeShapeType="1"/>
              </p:cNvSpPr>
              <p:nvPr/>
            </p:nvSpPr>
            <p:spPr bwMode="auto">
              <a:xfrm>
                <a:off x="2880" y="981"/>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4" name="Line 83"/>
              <p:cNvSpPr>
                <a:spLocks noChangeShapeType="1"/>
              </p:cNvSpPr>
              <p:nvPr/>
            </p:nvSpPr>
            <p:spPr bwMode="auto">
              <a:xfrm>
                <a:off x="2880" y="981"/>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5" name="Line 84"/>
              <p:cNvSpPr>
                <a:spLocks noChangeShapeType="1"/>
              </p:cNvSpPr>
              <p:nvPr/>
            </p:nvSpPr>
            <p:spPr bwMode="auto">
              <a:xfrm>
                <a:off x="3601" y="981"/>
                <a:ext cx="5" cy="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86" name="Text Box 85"/>
              <p:cNvSpPr txBox="1">
                <a:spLocks noChangeArrowheads="1"/>
              </p:cNvSpPr>
              <p:nvPr/>
            </p:nvSpPr>
            <p:spPr bwMode="auto">
              <a:xfrm>
                <a:off x="2926" y="604"/>
                <a:ext cx="489" cy="2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r>
                  <a:rPr lang="en-US" altLang="ja-JP" sz="1000" b="1" dirty="0" smtClean="0">
                    <a:solidFill>
                      <a:srgbClr val="FF0000"/>
                    </a:solidFill>
                    <a:latin typeface="HGP創英角ｺﾞｼｯｸUB" pitchFamily="50" charset="-128"/>
                    <a:ea typeface="HGP創英角ｺﾞｼｯｸUB" pitchFamily="50" charset="-128"/>
                  </a:rPr>
                  <a:t>p=0.0140</a:t>
                </a:r>
                <a:endParaRPr lang="en-US" altLang="ja-JP" sz="1000" b="1" dirty="0">
                  <a:solidFill>
                    <a:srgbClr val="FF0000"/>
                  </a:solidFill>
                  <a:latin typeface="HGP創英角ｺﾞｼｯｸUB" pitchFamily="50" charset="-128"/>
                  <a:ea typeface="HGP創英角ｺﾞｼｯｸUB" pitchFamily="50" charset="-128"/>
                </a:endParaRPr>
              </a:p>
            </p:txBody>
          </p:sp>
          <p:sp>
            <p:nvSpPr>
              <p:cNvPr id="13400" name="Text Box 88"/>
              <p:cNvSpPr txBox="1">
                <a:spLocks noChangeArrowheads="1"/>
              </p:cNvSpPr>
              <p:nvPr/>
            </p:nvSpPr>
            <p:spPr bwMode="auto">
              <a:xfrm>
                <a:off x="2687" y="2296"/>
                <a:ext cx="396" cy="5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defRPr/>
                </a:pPr>
                <a:r>
                  <a:rPr lang="en-US" altLang="ja-JP" sz="1100" b="1" dirty="0" smtClean="0">
                    <a:solidFill>
                      <a:prstClr val="black"/>
                    </a:solidFill>
                    <a:latin typeface="HGP創英角ｺﾞｼｯｸUB" pitchFamily="50" charset="-128"/>
                    <a:ea typeface="HGP創英角ｺﾞｼｯｸUB" pitchFamily="50" charset="-128"/>
                  </a:rPr>
                  <a:t>0.78</a:t>
                </a:r>
                <a:endParaRPr lang="en-US" altLang="ja-JP" sz="1100" b="1"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0.29</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3402" name="Text Box 90"/>
              <p:cNvSpPr txBox="1">
                <a:spLocks noChangeArrowheads="1"/>
              </p:cNvSpPr>
              <p:nvPr/>
            </p:nvSpPr>
            <p:spPr bwMode="auto">
              <a:xfrm>
                <a:off x="3403" y="2294"/>
                <a:ext cx="396" cy="5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defRPr/>
                </a:pPr>
                <a:r>
                  <a:rPr lang="en-US" altLang="ja-JP" sz="1100" b="1" dirty="0">
                    <a:solidFill>
                      <a:prstClr val="black"/>
                    </a:solidFill>
                    <a:latin typeface="HGP創英角ｺﾞｼｯｸUB" pitchFamily="50" charset="-128"/>
                    <a:ea typeface="HGP創英角ｺﾞｼｯｸUB" pitchFamily="50" charset="-128"/>
                  </a:rPr>
                  <a:t>0.70</a:t>
                </a:r>
              </a:p>
              <a:p>
                <a:pPr algn="ctr" fontAlgn="base">
                  <a:spcBef>
                    <a:spcPct val="0"/>
                  </a:spcBef>
                  <a:spcAft>
                    <a:spcPct val="0"/>
                  </a:spcAft>
                  <a:defRPr/>
                </a:pPr>
                <a:r>
                  <a:rPr lang="en-US" altLang="ja-JP" sz="1100" b="1" dirty="0">
                    <a:solidFill>
                      <a:prstClr val="black"/>
                    </a:solidFill>
                    <a:latin typeface="HGP創英角ｺﾞｼｯｸUB" pitchFamily="50" charset="-128"/>
                    <a:ea typeface="HGP創英角ｺﾞｼｯｸUB" pitchFamily="50" charset="-128"/>
                  </a:rPr>
                  <a:t>±0.28</a:t>
                </a:r>
              </a:p>
            </p:txBody>
          </p:sp>
          <p:sp>
            <p:nvSpPr>
              <p:cNvPr id="10289" name="Text Box 91"/>
              <p:cNvSpPr txBox="1">
                <a:spLocks noChangeArrowheads="1"/>
              </p:cNvSpPr>
              <p:nvPr/>
            </p:nvSpPr>
            <p:spPr bwMode="auto">
              <a:xfrm>
                <a:off x="2468" y="3835"/>
                <a:ext cx="876" cy="3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200" b="1" dirty="0" smtClean="0">
                    <a:solidFill>
                      <a:prstClr val="black"/>
                    </a:solidFill>
                    <a:latin typeface="HGP創英角ｺﾞｼｯｸUB" pitchFamily="50" charset="-128"/>
                    <a:ea typeface="HGP創英角ｺﾞｼｯｸUB" pitchFamily="50" charset="-128"/>
                  </a:rPr>
                  <a:t>Nephropathy </a:t>
                </a: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p>
            </p:txBody>
          </p:sp>
          <p:sp>
            <p:nvSpPr>
              <p:cNvPr id="10290" name="Text Box 92"/>
              <p:cNvSpPr txBox="1">
                <a:spLocks noChangeArrowheads="1"/>
              </p:cNvSpPr>
              <p:nvPr/>
            </p:nvSpPr>
            <p:spPr bwMode="auto">
              <a:xfrm>
                <a:off x="3480" y="3835"/>
                <a:ext cx="310" cy="3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endParaRPr lang="ja-JP" altLang="en-US" sz="1200" b="1" dirty="0">
                  <a:solidFill>
                    <a:prstClr val="black"/>
                  </a:solidFill>
                  <a:latin typeface="HGP創英角ｺﾞｼｯｸUB" pitchFamily="50" charset="-128"/>
                  <a:ea typeface="HGP創英角ｺﾞｼｯｸUB" pitchFamily="50" charset="-128"/>
                </a:endParaRPr>
              </a:p>
            </p:txBody>
          </p:sp>
        </p:grpSp>
        <p:grpSp>
          <p:nvGrpSpPr>
            <p:cNvPr id="10245" name="Group 124"/>
            <p:cNvGrpSpPr>
              <a:grpSpLocks/>
            </p:cNvGrpSpPr>
            <p:nvPr/>
          </p:nvGrpSpPr>
          <p:grpSpPr bwMode="auto">
            <a:xfrm>
              <a:off x="6354767" y="1030638"/>
              <a:ext cx="2354263" cy="5653091"/>
              <a:chOff x="4093" y="604"/>
              <a:chExt cx="1483" cy="3561"/>
            </a:xfrm>
          </p:grpSpPr>
          <p:grpSp>
            <p:nvGrpSpPr>
              <p:cNvPr id="10247" name="Group 97"/>
              <p:cNvGrpSpPr>
                <a:grpSpLocks/>
              </p:cNvGrpSpPr>
              <p:nvPr/>
            </p:nvGrpSpPr>
            <p:grpSpPr bwMode="auto">
              <a:xfrm>
                <a:off x="4487" y="1344"/>
                <a:ext cx="91" cy="907"/>
                <a:chOff x="1636" y="1430"/>
                <a:chExt cx="88" cy="725"/>
              </a:xfrm>
            </p:grpSpPr>
            <p:sp>
              <p:nvSpPr>
                <p:cNvPr id="10270" name="Line 98"/>
                <p:cNvSpPr>
                  <a:spLocks noChangeShapeType="1"/>
                </p:cNvSpPr>
                <p:nvPr/>
              </p:nvSpPr>
              <p:spPr bwMode="auto">
                <a:xfrm>
                  <a:off x="1680" y="143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71" name="Line 99"/>
                <p:cNvSpPr>
                  <a:spLocks noChangeShapeType="1"/>
                </p:cNvSpPr>
                <p:nvPr/>
              </p:nvSpPr>
              <p:spPr bwMode="auto">
                <a:xfrm>
                  <a:off x="1636" y="143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grpSp>
            <p:nvGrpSpPr>
              <p:cNvPr id="10248" name="Group 100"/>
              <p:cNvGrpSpPr>
                <a:grpSpLocks/>
              </p:cNvGrpSpPr>
              <p:nvPr/>
            </p:nvGrpSpPr>
            <p:grpSpPr bwMode="auto">
              <a:xfrm>
                <a:off x="5215" y="1481"/>
                <a:ext cx="69" cy="816"/>
                <a:chOff x="1636" y="1922"/>
                <a:chExt cx="88" cy="725"/>
              </a:xfrm>
            </p:grpSpPr>
            <p:sp>
              <p:nvSpPr>
                <p:cNvPr id="10268" name="Line 101"/>
                <p:cNvSpPr>
                  <a:spLocks noChangeShapeType="1"/>
                </p:cNvSpPr>
                <p:nvPr/>
              </p:nvSpPr>
              <p:spPr bwMode="auto">
                <a:xfrm>
                  <a:off x="1680" y="1922"/>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69" name="Line 102"/>
                <p:cNvSpPr>
                  <a:spLocks noChangeShapeType="1"/>
                </p:cNvSpPr>
                <p:nvPr/>
              </p:nvSpPr>
              <p:spPr bwMode="auto">
                <a:xfrm>
                  <a:off x="1636" y="1922"/>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sp>
            <p:nvSpPr>
              <p:cNvPr id="13415" name="Rectangle 103"/>
              <p:cNvSpPr>
                <a:spLocks noChangeArrowheads="1"/>
              </p:cNvSpPr>
              <p:nvPr/>
            </p:nvSpPr>
            <p:spPr bwMode="auto">
              <a:xfrm>
                <a:off x="4351" y="1978"/>
                <a:ext cx="362" cy="1815"/>
              </a:xfrm>
              <a:prstGeom prst="rect">
                <a:avLst/>
              </a:prstGeom>
              <a:gradFill rotWithShape="1">
                <a:gsLst>
                  <a:gs pos="0">
                    <a:schemeClr val="accent1"/>
                  </a:gs>
                  <a:gs pos="50000">
                    <a:srgbClr val="99FF66"/>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ja-JP" altLang="en-US" sz="1000" b="1">
                  <a:solidFill>
                    <a:prstClr val="black"/>
                  </a:solidFill>
                  <a:latin typeface="Arial" charset="0"/>
                </a:endParaRPr>
              </a:p>
            </p:txBody>
          </p:sp>
          <p:sp>
            <p:nvSpPr>
              <p:cNvPr id="10250" name="Rectangle 104"/>
              <p:cNvSpPr>
                <a:spLocks noChangeArrowheads="1"/>
              </p:cNvSpPr>
              <p:nvPr/>
            </p:nvSpPr>
            <p:spPr bwMode="auto">
              <a:xfrm>
                <a:off x="5077" y="2160"/>
                <a:ext cx="363" cy="1633"/>
              </a:xfrm>
              <a:prstGeom prst="rect">
                <a:avLst/>
              </a:prstGeom>
              <a:gradFill rotWithShape="1">
                <a:gsLst>
                  <a:gs pos="0">
                    <a:srgbClr val="FF9933"/>
                  </a:gs>
                  <a:gs pos="50000">
                    <a:srgbClr val="FFFF00"/>
                  </a:gs>
                  <a:gs pos="100000">
                    <a:srgbClr val="FF99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000" b="1">
                  <a:solidFill>
                    <a:prstClr val="black"/>
                  </a:solidFill>
                  <a:latin typeface="Arial" charset="0"/>
                </a:endParaRPr>
              </a:p>
            </p:txBody>
          </p:sp>
          <p:grpSp>
            <p:nvGrpSpPr>
              <p:cNvPr id="10251" name="Group 105"/>
              <p:cNvGrpSpPr>
                <a:grpSpLocks/>
              </p:cNvGrpSpPr>
              <p:nvPr/>
            </p:nvGrpSpPr>
            <p:grpSpPr bwMode="auto">
              <a:xfrm>
                <a:off x="4124" y="935"/>
                <a:ext cx="1452" cy="2858"/>
                <a:chOff x="748" y="1253"/>
                <a:chExt cx="1724" cy="2222"/>
              </a:xfrm>
            </p:grpSpPr>
            <p:sp>
              <p:nvSpPr>
                <p:cNvPr id="10266" name="Line 106"/>
                <p:cNvSpPr>
                  <a:spLocks noChangeShapeType="1"/>
                </p:cNvSpPr>
                <p:nvPr/>
              </p:nvSpPr>
              <p:spPr bwMode="auto">
                <a:xfrm>
                  <a:off x="748" y="1253"/>
                  <a:ext cx="0" cy="2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67" name="Line 107"/>
                <p:cNvSpPr>
                  <a:spLocks noChangeShapeType="1"/>
                </p:cNvSpPr>
                <p:nvPr/>
              </p:nvSpPr>
              <p:spPr bwMode="auto">
                <a:xfrm>
                  <a:off x="748" y="3475"/>
                  <a:ext cx="17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sp>
            <p:nvSpPr>
              <p:cNvPr id="10252" name="Line 108"/>
              <p:cNvSpPr>
                <a:spLocks noChangeShapeType="1"/>
              </p:cNvSpPr>
              <p:nvPr/>
            </p:nvSpPr>
            <p:spPr bwMode="auto">
              <a:xfrm>
                <a:off x="4124" y="3340"/>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3" name="Line 109"/>
              <p:cNvSpPr>
                <a:spLocks noChangeShapeType="1"/>
              </p:cNvSpPr>
              <p:nvPr/>
            </p:nvSpPr>
            <p:spPr bwMode="auto">
              <a:xfrm>
                <a:off x="4124" y="2886"/>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4" name="Line 110"/>
              <p:cNvSpPr>
                <a:spLocks noChangeShapeType="1"/>
              </p:cNvSpPr>
              <p:nvPr/>
            </p:nvSpPr>
            <p:spPr bwMode="auto">
              <a:xfrm>
                <a:off x="4124" y="2432"/>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5" name="Line 111"/>
              <p:cNvSpPr>
                <a:spLocks noChangeShapeType="1"/>
              </p:cNvSpPr>
              <p:nvPr/>
            </p:nvSpPr>
            <p:spPr bwMode="auto">
              <a:xfrm>
                <a:off x="4124" y="1978"/>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6" name="Line 112"/>
              <p:cNvSpPr>
                <a:spLocks noChangeShapeType="1"/>
              </p:cNvSpPr>
              <p:nvPr/>
            </p:nvSpPr>
            <p:spPr bwMode="auto">
              <a:xfrm>
                <a:off x="4124" y="1524"/>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7" name="Line 113"/>
              <p:cNvSpPr>
                <a:spLocks noChangeShapeType="1"/>
              </p:cNvSpPr>
              <p:nvPr/>
            </p:nvSpPr>
            <p:spPr bwMode="auto">
              <a:xfrm>
                <a:off x="4124" y="107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8" name="Line 114"/>
              <p:cNvSpPr>
                <a:spLocks noChangeShapeType="1"/>
              </p:cNvSpPr>
              <p:nvPr/>
            </p:nvSpPr>
            <p:spPr bwMode="auto">
              <a:xfrm>
                <a:off x="4513" y="935"/>
                <a:ext cx="0" cy="2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59" name="Line 115"/>
              <p:cNvSpPr>
                <a:spLocks noChangeShapeType="1"/>
              </p:cNvSpPr>
              <p:nvPr/>
            </p:nvSpPr>
            <p:spPr bwMode="auto">
              <a:xfrm>
                <a:off x="4513" y="935"/>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60" name="Line 116"/>
              <p:cNvSpPr>
                <a:spLocks noChangeShapeType="1"/>
              </p:cNvSpPr>
              <p:nvPr/>
            </p:nvSpPr>
            <p:spPr bwMode="auto">
              <a:xfrm>
                <a:off x="5239" y="935"/>
                <a:ext cx="0"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10261" name="Text Box 117"/>
              <p:cNvSpPr txBox="1">
                <a:spLocks noChangeArrowheads="1"/>
              </p:cNvSpPr>
              <p:nvPr/>
            </p:nvSpPr>
            <p:spPr bwMode="auto">
              <a:xfrm>
                <a:off x="4578" y="604"/>
                <a:ext cx="437" cy="27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r>
                  <a:rPr lang="en-US" altLang="ja-JP" sz="1000" b="1" dirty="0" smtClean="0">
                    <a:solidFill>
                      <a:srgbClr val="FF0000"/>
                    </a:solidFill>
                    <a:latin typeface="HGP創英角ｺﾞｼｯｸUB" pitchFamily="50" charset="-128"/>
                    <a:ea typeface="HGP創英角ｺﾞｼｯｸUB" pitchFamily="50" charset="-128"/>
                  </a:rPr>
                  <a:t>p=0.033</a:t>
                </a:r>
                <a:endParaRPr lang="en-US" altLang="ja-JP" sz="1000" b="1" dirty="0">
                  <a:solidFill>
                    <a:srgbClr val="FF0000"/>
                  </a:solidFill>
                  <a:latin typeface="HGP創英角ｺﾞｼｯｸUB" pitchFamily="50" charset="-128"/>
                  <a:ea typeface="HGP創英角ｺﾞｼｯｸUB" pitchFamily="50" charset="-128"/>
                </a:endParaRPr>
              </a:p>
            </p:txBody>
          </p:sp>
          <p:sp>
            <p:nvSpPr>
              <p:cNvPr id="13430" name="Text Box 118"/>
              <p:cNvSpPr txBox="1">
                <a:spLocks noChangeArrowheads="1"/>
              </p:cNvSpPr>
              <p:nvPr/>
            </p:nvSpPr>
            <p:spPr bwMode="auto">
              <a:xfrm>
                <a:off x="4339" y="2296"/>
                <a:ext cx="396" cy="5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defRPr/>
                </a:pPr>
                <a:r>
                  <a:rPr lang="en-US" altLang="ja-JP" sz="1100" b="1" dirty="0" smtClean="0">
                    <a:solidFill>
                      <a:prstClr val="black"/>
                    </a:solidFill>
                    <a:latin typeface="HGP創英角ｺﾞｼｯｸUB" pitchFamily="50" charset="-128"/>
                    <a:ea typeface="HGP創英角ｺﾞｼｯｸUB" pitchFamily="50" charset="-128"/>
                  </a:rPr>
                  <a:t>0.80</a:t>
                </a:r>
                <a:endParaRPr lang="en-US" altLang="ja-JP" sz="1100" b="1"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0.28</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3431" name="Text Box 119"/>
              <p:cNvSpPr txBox="1">
                <a:spLocks noChangeArrowheads="1"/>
              </p:cNvSpPr>
              <p:nvPr/>
            </p:nvSpPr>
            <p:spPr bwMode="auto">
              <a:xfrm>
                <a:off x="5055" y="2294"/>
                <a:ext cx="396" cy="5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defRPr/>
                </a:pPr>
                <a:r>
                  <a:rPr lang="en-US" altLang="ja-JP" sz="1100" b="1" dirty="0" smtClean="0">
                    <a:solidFill>
                      <a:prstClr val="black"/>
                    </a:solidFill>
                    <a:latin typeface="HGP創英角ｺﾞｼｯｸUB" pitchFamily="50" charset="-128"/>
                    <a:ea typeface="HGP創英角ｺﾞｼｯｸUB" pitchFamily="50" charset="-128"/>
                  </a:rPr>
                  <a:t>0.72</a:t>
                </a:r>
                <a:endParaRPr lang="en-US" altLang="ja-JP" sz="1100" b="1"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0.29</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0264" name="Text Box 120"/>
              <p:cNvSpPr txBox="1">
                <a:spLocks noChangeArrowheads="1"/>
              </p:cNvSpPr>
              <p:nvPr/>
            </p:nvSpPr>
            <p:spPr bwMode="auto">
              <a:xfrm>
                <a:off x="4093" y="3835"/>
                <a:ext cx="822" cy="3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200" b="1" dirty="0" smtClean="0">
                    <a:solidFill>
                      <a:prstClr val="black"/>
                    </a:solidFill>
                    <a:latin typeface="HGP創英角ｺﾞｼｯｸUB" pitchFamily="50" charset="-128"/>
                    <a:ea typeface="HGP創英角ｺﾞｼｯｸUB" pitchFamily="50" charset="-128"/>
                  </a:rPr>
                  <a:t>Neuropathy </a:t>
                </a: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endParaRPr lang="ja-JP" altLang="en-US" sz="1200" b="1" dirty="0">
                  <a:solidFill>
                    <a:prstClr val="black"/>
                  </a:solidFill>
                  <a:latin typeface="HGP創英角ｺﾞｼｯｸUB" pitchFamily="50" charset="-128"/>
                  <a:ea typeface="HGP創英角ｺﾞｼｯｸUB" pitchFamily="50" charset="-128"/>
                </a:endParaRPr>
              </a:p>
            </p:txBody>
          </p:sp>
          <p:sp>
            <p:nvSpPr>
              <p:cNvPr id="10265" name="Text Box 121"/>
              <p:cNvSpPr txBox="1">
                <a:spLocks noChangeArrowheads="1"/>
              </p:cNvSpPr>
              <p:nvPr/>
            </p:nvSpPr>
            <p:spPr bwMode="auto">
              <a:xfrm>
                <a:off x="5135" y="3835"/>
                <a:ext cx="310" cy="3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endParaRPr lang="ja-JP" altLang="en-US" sz="1200" b="1" dirty="0">
                  <a:solidFill>
                    <a:prstClr val="black"/>
                  </a:solidFill>
                  <a:latin typeface="HGP創英角ｺﾞｼｯｸUB" pitchFamily="50" charset="-128"/>
                  <a:ea typeface="HGP創英角ｺﾞｼｯｸUB" pitchFamily="50" charset="-128"/>
                </a:endParaRPr>
              </a:p>
            </p:txBody>
          </p:sp>
        </p:grpSp>
        <p:grpSp>
          <p:nvGrpSpPr>
            <p:cNvPr id="85" name="Group 46"/>
            <p:cNvGrpSpPr>
              <a:grpSpLocks/>
            </p:cNvGrpSpPr>
            <p:nvPr/>
          </p:nvGrpSpPr>
          <p:grpSpPr bwMode="auto">
            <a:xfrm>
              <a:off x="1695996" y="2297856"/>
              <a:ext cx="140742" cy="987128"/>
              <a:chOff x="1636" y="1720"/>
              <a:chExt cx="88" cy="725"/>
            </a:xfrm>
          </p:grpSpPr>
          <p:sp>
            <p:nvSpPr>
              <p:cNvPr id="86" name="Line 47"/>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sp>
            <p:nvSpPr>
              <p:cNvPr id="87" name="Line 48"/>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b="1">
                  <a:solidFill>
                    <a:prstClr val="black"/>
                  </a:solidFill>
                  <a:latin typeface="Arial" charset="0"/>
                </a:endParaRPr>
              </a:p>
            </p:txBody>
          </p:sp>
        </p:grpSp>
      </p:grpSp>
      <p:sp>
        <p:nvSpPr>
          <p:cNvPr id="83" name="テキスト ボックス 82"/>
          <p:cNvSpPr txBox="1"/>
          <p:nvPr/>
        </p:nvSpPr>
        <p:spPr>
          <a:xfrm>
            <a:off x="35496" y="35332"/>
            <a:ext cx="2088232" cy="369332"/>
          </a:xfrm>
          <a:prstGeom prst="rect">
            <a:avLst/>
          </a:prstGeom>
          <a:noFill/>
        </p:spPr>
        <p:txBody>
          <a:bodyPr wrap="square" rtlCol="0">
            <a:spAutoFit/>
          </a:bodyPr>
          <a:lstStyle/>
          <a:p>
            <a:r>
              <a:rPr lang="en-US" altLang="ja-JP" b="1" dirty="0" smtClean="0"/>
              <a:t>Results: T</a:t>
            </a:r>
            <a:r>
              <a:rPr kumimoji="1" lang="en-US" altLang="ja-JP" b="1" dirty="0" smtClean="0"/>
              <a:t>2DM-1</a:t>
            </a:r>
            <a:endParaRPr kumimoji="1" lang="ja-JP" altLang="en-US" b="1" dirty="0"/>
          </a:p>
        </p:txBody>
      </p:sp>
      <p:grpSp>
        <p:nvGrpSpPr>
          <p:cNvPr id="84" name="グループ化 83"/>
          <p:cNvGrpSpPr/>
          <p:nvPr/>
        </p:nvGrpSpPr>
        <p:grpSpPr>
          <a:xfrm>
            <a:off x="550584" y="3674991"/>
            <a:ext cx="8158440" cy="2922361"/>
            <a:chOff x="550584" y="1125538"/>
            <a:chExt cx="8158440" cy="5481640"/>
          </a:xfrm>
        </p:grpSpPr>
        <p:sp>
          <p:nvSpPr>
            <p:cNvPr id="88" name="Text Box 2"/>
            <p:cNvSpPr txBox="1">
              <a:spLocks noChangeArrowheads="1"/>
            </p:cNvSpPr>
            <p:nvPr/>
          </p:nvSpPr>
          <p:spPr bwMode="auto">
            <a:xfrm rot="16200000">
              <a:off x="-1426266" y="3868997"/>
              <a:ext cx="42306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b="1" dirty="0">
                  <a:solidFill>
                    <a:prstClr val="black"/>
                  </a:solidFill>
                  <a:latin typeface="HGP創英角ｺﾞｼｯｸUB" pitchFamily="50" charset="-128"/>
                  <a:ea typeface="HGP創英角ｺﾞｼｯｸUB" pitchFamily="50" charset="-128"/>
                </a:rPr>
                <a:t>Total bilirubin concentration </a:t>
              </a:r>
              <a:r>
                <a:rPr lang="ja-JP" altLang="en-US" sz="1200" b="1" dirty="0" smtClean="0">
                  <a:solidFill>
                    <a:prstClr val="black"/>
                  </a:solidFill>
                  <a:latin typeface="HGP創英角ｺﾞｼｯｸUB" pitchFamily="50" charset="-128"/>
                  <a:ea typeface="HGP創英角ｺﾞｼｯｸUB" pitchFamily="50" charset="-128"/>
                </a:rPr>
                <a:t>（</a:t>
              </a:r>
              <a:r>
                <a:rPr lang="en-US" altLang="ja-JP" sz="1200" b="1" dirty="0">
                  <a:solidFill>
                    <a:prstClr val="black"/>
                  </a:solidFill>
                  <a:latin typeface="HGP創英角ｺﾞｼｯｸUB" pitchFamily="50" charset="-128"/>
                  <a:ea typeface="HGP創英角ｺﾞｼｯｸUB" pitchFamily="50" charset="-128"/>
                </a:rPr>
                <a:t>mg/</a:t>
              </a:r>
              <a:r>
                <a:rPr lang="en-US" altLang="ja-JP" sz="1200" b="1" dirty="0" err="1">
                  <a:solidFill>
                    <a:prstClr val="black"/>
                  </a:solidFill>
                  <a:latin typeface="HGP創英角ｺﾞｼｯｸUB" pitchFamily="50" charset="-128"/>
                  <a:ea typeface="HGP創英角ｺﾞｼｯｸUB" pitchFamily="50" charset="-128"/>
                </a:rPr>
                <a:t>dL</a:t>
              </a:r>
              <a:r>
                <a:rPr lang="ja-JP" altLang="en-US" sz="1200" b="1" dirty="0">
                  <a:solidFill>
                    <a:prstClr val="black"/>
                  </a:solidFill>
                  <a:latin typeface="HGP創英角ｺﾞｼｯｸUB" pitchFamily="50" charset="-128"/>
                  <a:ea typeface="HGP創英角ｺﾞｼｯｸUB" pitchFamily="50" charset="-128"/>
                </a:rPr>
                <a:t>）</a:t>
              </a:r>
            </a:p>
          </p:txBody>
        </p:sp>
        <p:grpSp>
          <p:nvGrpSpPr>
            <p:cNvPr id="89" name="Group 83"/>
            <p:cNvGrpSpPr>
              <a:grpSpLocks/>
            </p:cNvGrpSpPr>
            <p:nvPr/>
          </p:nvGrpSpPr>
          <p:grpSpPr bwMode="auto">
            <a:xfrm>
              <a:off x="776287" y="1125539"/>
              <a:ext cx="2644775" cy="5481639"/>
              <a:chOff x="489" y="709"/>
              <a:chExt cx="1666" cy="3453"/>
            </a:xfrm>
          </p:grpSpPr>
          <p:grpSp>
            <p:nvGrpSpPr>
              <p:cNvPr id="142" name="Group 4"/>
              <p:cNvGrpSpPr>
                <a:grpSpLocks/>
              </p:cNvGrpSpPr>
              <p:nvPr/>
            </p:nvGrpSpPr>
            <p:grpSpPr bwMode="auto">
              <a:xfrm>
                <a:off x="1066" y="1253"/>
                <a:ext cx="91" cy="907"/>
                <a:chOff x="1636" y="1720"/>
                <a:chExt cx="88" cy="725"/>
              </a:xfrm>
            </p:grpSpPr>
            <p:sp>
              <p:nvSpPr>
                <p:cNvPr id="166" name="Line 5"/>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67" name="Line 6"/>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grpSp>
            <p:nvGrpSpPr>
              <p:cNvPr id="143" name="Group 7"/>
              <p:cNvGrpSpPr>
                <a:grpSpLocks/>
              </p:cNvGrpSpPr>
              <p:nvPr/>
            </p:nvGrpSpPr>
            <p:grpSpPr bwMode="auto">
              <a:xfrm>
                <a:off x="1794" y="2024"/>
                <a:ext cx="88" cy="667"/>
                <a:chOff x="1636" y="1720"/>
                <a:chExt cx="88" cy="725"/>
              </a:xfrm>
            </p:grpSpPr>
            <p:sp>
              <p:nvSpPr>
                <p:cNvPr id="164" name="Line 8"/>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65" name="Line 9"/>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sp>
            <p:nvSpPr>
              <p:cNvPr id="144" name="Text Box 10"/>
              <p:cNvSpPr txBox="1">
                <a:spLocks noChangeArrowheads="1"/>
              </p:cNvSpPr>
              <p:nvPr/>
            </p:nvSpPr>
            <p:spPr bwMode="auto">
              <a:xfrm>
                <a:off x="489" y="1028"/>
                <a:ext cx="214" cy="282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800" b="1" dirty="0">
                    <a:solidFill>
                      <a:prstClr val="black"/>
                    </a:solidFill>
                    <a:latin typeface="HGP創英角ｺﾞｼｯｸUB" pitchFamily="50" charset="-128"/>
                    <a:ea typeface="HGP創英角ｺﾞｼｯｸUB" pitchFamily="50" charset="-128"/>
                  </a:rPr>
                  <a:t>1.2</a:t>
                </a: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r>
                  <a:rPr lang="en-US" altLang="ja-JP" sz="800" b="1" dirty="0">
                    <a:solidFill>
                      <a:prstClr val="black"/>
                    </a:solidFill>
                    <a:latin typeface="HGP創英角ｺﾞｼｯｸUB" pitchFamily="50" charset="-128"/>
                    <a:ea typeface="HGP創英角ｺﾞｼｯｸUB" pitchFamily="50" charset="-128"/>
                  </a:rPr>
                  <a:t>1.0</a:t>
                </a: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r>
                  <a:rPr lang="en-US" altLang="ja-JP" sz="800" b="1" dirty="0">
                    <a:solidFill>
                      <a:prstClr val="black"/>
                    </a:solidFill>
                    <a:latin typeface="HGP創英角ｺﾞｼｯｸUB" pitchFamily="50" charset="-128"/>
                    <a:ea typeface="HGP創英角ｺﾞｼｯｸUB" pitchFamily="50" charset="-128"/>
                  </a:rPr>
                  <a:t>0.8</a:t>
                </a: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r>
                  <a:rPr lang="en-US" altLang="ja-JP" sz="800" b="1" dirty="0">
                    <a:solidFill>
                      <a:prstClr val="black"/>
                    </a:solidFill>
                    <a:latin typeface="HGP創英角ｺﾞｼｯｸUB" pitchFamily="50" charset="-128"/>
                    <a:ea typeface="HGP創英角ｺﾞｼｯｸUB" pitchFamily="50" charset="-128"/>
                  </a:rPr>
                  <a:t>0.6</a:t>
                </a: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r>
                  <a:rPr lang="en-US" altLang="ja-JP" sz="800" b="1" dirty="0">
                    <a:solidFill>
                      <a:prstClr val="black"/>
                    </a:solidFill>
                    <a:latin typeface="HGP創英角ｺﾞｼｯｸUB" pitchFamily="50" charset="-128"/>
                    <a:ea typeface="HGP創英角ｺﾞｼｯｸUB" pitchFamily="50" charset="-128"/>
                  </a:rPr>
                  <a:t>0.4</a:t>
                </a: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r>
                  <a:rPr lang="en-US" altLang="ja-JP" sz="800" b="1" dirty="0">
                    <a:solidFill>
                      <a:prstClr val="black"/>
                    </a:solidFill>
                    <a:latin typeface="HGP創英角ｺﾞｼｯｸUB" pitchFamily="50" charset="-128"/>
                    <a:ea typeface="HGP創英角ｺﾞｼｯｸUB" pitchFamily="50" charset="-128"/>
                  </a:rPr>
                  <a:t>0.2</a:t>
                </a:r>
              </a:p>
              <a:p>
                <a:pPr eaLnBrk="1" hangingPunct="1"/>
                <a:endParaRPr lang="en-US" altLang="ja-JP" sz="800" b="1" dirty="0">
                  <a:solidFill>
                    <a:prstClr val="black"/>
                  </a:solidFill>
                  <a:latin typeface="HGP創英角ｺﾞｼｯｸUB" pitchFamily="50" charset="-128"/>
                  <a:ea typeface="HGP創英角ｺﾞｼｯｸUB" pitchFamily="50" charset="-128"/>
                </a:endParaRPr>
              </a:p>
              <a:p>
                <a:pPr eaLnBrk="1" hangingPunct="1">
                  <a:lnSpc>
                    <a:spcPct val="70000"/>
                  </a:lnSpc>
                </a:pPr>
                <a:endParaRPr lang="en-US" altLang="ja-JP" sz="800" b="1" dirty="0">
                  <a:solidFill>
                    <a:prstClr val="black"/>
                  </a:solidFill>
                  <a:latin typeface="HGP創英角ｺﾞｼｯｸUB" pitchFamily="50" charset="-128"/>
                  <a:ea typeface="HGP創英角ｺﾞｼｯｸUB" pitchFamily="50" charset="-128"/>
                </a:endParaRPr>
              </a:p>
              <a:p>
                <a:pPr eaLnBrk="1" hangingPunct="1"/>
                <a:r>
                  <a:rPr lang="ja-JP" altLang="en-US" sz="800" b="1" dirty="0">
                    <a:solidFill>
                      <a:prstClr val="black"/>
                    </a:solidFill>
                    <a:latin typeface="HGP創英角ｺﾞｼｯｸUB" pitchFamily="50" charset="-128"/>
                    <a:ea typeface="HGP創英角ｺﾞｼｯｸUB" pitchFamily="50" charset="-128"/>
                  </a:rPr>
                  <a:t>　</a:t>
                </a:r>
                <a:r>
                  <a:rPr lang="en-US" altLang="ja-JP" sz="800" b="1" dirty="0">
                    <a:solidFill>
                      <a:prstClr val="black"/>
                    </a:solidFill>
                    <a:latin typeface="HGP創英角ｺﾞｼｯｸUB" pitchFamily="50" charset="-128"/>
                    <a:ea typeface="HGP創英角ｺﾞｼｯｸUB" pitchFamily="50" charset="-128"/>
                  </a:rPr>
                  <a:t>0</a:t>
                </a:r>
              </a:p>
            </p:txBody>
          </p:sp>
          <p:sp>
            <p:nvSpPr>
              <p:cNvPr id="145" name="Rectangle 11"/>
              <p:cNvSpPr>
                <a:spLocks noChangeArrowheads="1"/>
              </p:cNvSpPr>
              <p:nvPr/>
            </p:nvSpPr>
            <p:spPr bwMode="auto">
              <a:xfrm>
                <a:off x="930" y="2024"/>
                <a:ext cx="362" cy="1769"/>
              </a:xfrm>
              <a:prstGeom prst="rect">
                <a:avLst/>
              </a:prstGeom>
              <a:gradFill rotWithShape="1">
                <a:gsLst>
                  <a:gs pos="0">
                    <a:schemeClr val="accent1"/>
                  </a:gs>
                  <a:gs pos="50000">
                    <a:srgbClr val="99FF66"/>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100">
                  <a:solidFill>
                    <a:prstClr val="black"/>
                  </a:solidFill>
                </a:endParaRPr>
              </a:p>
            </p:txBody>
          </p:sp>
          <p:sp>
            <p:nvSpPr>
              <p:cNvPr id="146" name="Rectangle 12"/>
              <p:cNvSpPr>
                <a:spLocks noChangeArrowheads="1"/>
              </p:cNvSpPr>
              <p:nvPr/>
            </p:nvSpPr>
            <p:spPr bwMode="auto">
              <a:xfrm>
                <a:off x="1656" y="2478"/>
                <a:ext cx="363" cy="1315"/>
              </a:xfrm>
              <a:prstGeom prst="rect">
                <a:avLst/>
              </a:prstGeom>
              <a:gradFill rotWithShape="1">
                <a:gsLst>
                  <a:gs pos="0">
                    <a:srgbClr val="FF9933"/>
                  </a:gs>
                  <a:gs pos="50000">
                    <a:srgbClr val="FFFF00"/>
                  </a:gs>
                  <a:gs pos="100000">
                    <a:srgbClr val="FF99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solidFill>
                    <a:prstClr val="black"/>
                  </a:solidFill>
                </a:endParaRPr>
              </a:p>
            </p:txBody>
          </p:sp>
          <p:sp>
            <p:nvSpPr>
              <p:cNvPr id="147" name="Text Box 13"/>
              <p:cNvSpPr txBox="1">
                <a:spLocks noChangeArrowheads="1"/>
              </p:cNvSpPr>
              <p:nvPr/>
            </p:nvSpPr>
            <p:spPr bwMode="auto">
              <a:xfrm>
                <a:off x="811" y="3835"/>
                <a:ext cx="618" cy="32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1200" b="1" dirty="0">
                    <a:solidFill>
                      <a:prstClr val="black"/>
                    </a:solidFill>
                    <a:latin typeface="HGP創英角ｺﾞｼｯｸUB" pitchFamily="50" charset="-128"/>
                    <a:ea typeface="HGP創英角ｺﾞｼｯｸUB" pitchFamily="50" charset="-128"/>
                  </a:rPr>
                  <a:t>S</a:t>
                </a:r>
                <a:r>
                  <a:rPr lang="en-US" altLang="ja-JP" sz="1200" b="1" dirty="0" smtClean="0">
                    <a:solidFill>
                      <a:prstClr val="black"/>
                    </a:solidFill>
                    <a:latin typeface="HGP創英角ｺﾞｼｯｸUB" pitchFamily="50" charset="-128"/>
                    <a:ea typeface="HGP創英角ｺﾞｼｯｸUB" pitchFamily="50" charset="-128"/>
                  </a:rPr>
                  <a:t>troke </a:t>
                </a:r>
                <a:r>
                  <a:rPr lang="ja-JP" altLang="en-US" sz="1200" b="1" dirty="0" smtClean="0">
                    <a:solidFill>
                      <a:prstClr val="black"/>
                    </a:solidFill>
                    <a:latin typeface="HGP創英角ｺﾞｼｯｸUB" pitchFamily="50" charset="-128"/>
                    <a:ea typeface="HGP創英角ｺﾞｼｯｸUB" pitchFamily="50" charset="-128"/>
                  </a:rPr>
                  <a:t>（</a:t>
                </a:r>
                <a:r>
                  <a:rPr lang="ja-JP" altLang="en-US" sz="1200" b="1" dirty="0">
                    <a:solidFill>
                      <a:prstClr val="black"/>
                    </a:solidFill>
                    <a:latin typeface="HGP創英角ｺﾞｼｯｸUB" pitchFamily="50" charset="-128"/>
                    <a:ea typeface="HGP創英角ｺﾞｼｯｸUB" pitchFamily="50" charset="-128"/>
                  </a:rPr>
                  <a:t>－</a:t>
                </a:r>
                <a:r>
                  <a:rPr lang="ja-JP" altLang="en-US" sz="1200" b="1" dirty="0" smtClean="0">
                    <a:solidFill>
                      <a:prstClr val="black"/>
                    </a:solidFill>
                    <a:latin typeface="HGP創英角ｺﾞｼｯｸUB" pitchFamily="50" charset="-128"/>
                    <a:ea typeface="HGP創英角ｺﾞｼｯｸUB" pitchFamily="50" charset="-128"/>
                  </a:rPr>
                  <a:t>）</a:t>
                </a:r>
                <a:endParaRPr lang="ja-JP" altLang="en-US" sz="1200" b="1" dirty="0">
                  <a:solidFill>
                    <a:prstClr val="black"/>
                  </a:solidFill>
                  <a:latin typeface="HGP創英角ｺﾞｼｯｸUB" pitchFamily="50" charset="-128"/>
                  <a:ea typeface="HGP創英角ｺﾞｼｯｸUB" pitchFamily="50" charset="-128"/>
                </a:endParaRPr>
              </a:p>
            </p:txBody>
          </p:sp>
          <p:sp>
            <p:nvSpPr>
              <p:cNvPr id="148" name="Text Box 14"/>
              <p:cNvSpPr txBox="1">
                <a:spLocks noChangeArrowheads="1"/>
              </p:cNvSpPr>
              <p:nvPr/>
            </p:nvSpPr>
            <p:spPr bwMode="auto">
              <a:xfrm>
                <a:off x="1724" y="3835"/>
                <a:ext cx="294" cy="3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100" b="1" dirty="0" smtClean="0">
                    <a:solidFill>
                      <a:prstClr val="black"/>
                    </a:solidFill>
                    <a:latin typeface="HGP創英角ｺﾞｼｯｸUB" pitchFamily="50" charset="-128"/>
                    <a:ea typeface="HGP創英角ｺﾞｼｯｸUB" pitchFamily="50" charset="-128"/>
                  </a:rPr>
                  <a:t>（</a:t>
                </a:r>
                <a:r>
                  <a:rPr lang="ja-JP" altLang="en-US" sz="1100" b="1" dirty="0">
                    <a:solidFill>
                      <a:prstClr val="black"/>
                    </a:solidFill>
                    <a:latin typeface="HGP創英角ｺﾞｼｯｸUB" pitchFamily="50" charset="-128"/>
                    <a:ea typeface="HGP創英角ｺﾞｼｯｸUB" pitchFamily="50" charset="-128"/>
                  </a:rPr>
                  <a:t>＋</a:t>
                </a:r>
                <a:r>
                  <a:rPr lang="ja-JP" altLang="en-US" sz="1100" b="1" dirty="0" smtClean="0">
                    <a:solidFill>
                      <a:prstClr val="black"/>
                    </a:solidFill>
                    <a:latin typeface="HGP創英角ｺﾞｼｯｸUB" pitchFamily="50" charset="-128"/>
                    <a:ea typeface="HGP創英角ｺﾞｼｯｸUB" pitchFamily="50" charset="-128"/>
                  </a:rPr>
                  <a:t>）</a:t>
                </a:r>
                <a:endParaRPr lang="ja-JP" altLang="en-US" sz="1100" b="1" dirty="0">
                  <a:solidFill>
                    <a:prstClr val="black"/>
                  </a:solidFill>
                  <a:latin typeface="HGP創英角ｺﾞｼｯｸUB" pitchFamily="50" charset="-128"/>
                  <a:ea typeface="HGP創英角ｺﾞｼｯｸUB" pitchFamily="50" charset="-128"/>
                </a:endParaRPr>
              </a:p>
            </p:txBody>
          </p:sp>
          <p:grpSp>
            <p:nvGrpSpPr>
              <p:cNvPr id="149" name="Group 15"/>
              <p:cNvGrpSpPr>
                <a:grpSpLocks/>
              </p:cNvGrpSpPr>
              <p:nvPr/>
            </p:nvGrpSpPr>
            <p:grpSpPr bwMode="auto">
              <a:xfrm>
                <a:off x="703" y="935"/>
                <a:ext cx="1452" cy="2858"/>
                <a:chOff x="748" y="1253"/>
                <a:chExt cx="1724" cy="2222"/>
              </a:xfrm>
            </p:grpSpPr>
            <p:sp>
              <p:nvSpPr>
                <p:cNvPr id="162" name="Line 16"/>
                <p:cNvSpPr>
                  <a:spLocks noChangeShapeType="1"/>
                </p:cNvSpPr>
                <p:nvPr/>
              </p:nvSpPr>
              <p:spPr bwMode="auto">
                <a:xfrm>
                  <a:off x="748" y="1253"/>
                  <a:ext cx="0" cy="2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63" name="Line 17"/>
                <p:cNvSpPr>
                  <a:spLocks noChangeShapeType="1"/>
                </p:cNvSpPr>
                <p:nvPr/>
              </p:nvSpPr>
              <p:spPr bwMode="auto">
                <a:xfrm>
                  <a:off x="748" y="3475"/>
                  <a:ext cx="17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sp>
            <p:nvSpPr>
              <p:cNvPr id="150" name="Line 18"/>
              <p:cNvSpPr>
                <a:spLocks noChangeShapeType="1"/>
              </p:cNvSpPr>
              <p:nvPr/>
            </p:nvSpPr>
            <p:spPr bwMode="auto">
              <a:xfrm>
                <a:off x="703" y="3340"/>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1" name="Line 19"/>
              <p:cNvSpPr>
                <a:spLocks noChangeShapeType="1"/>
              </p:cNvSpPr>
              <p:nvPr/>
            </p:nvSpPr>
            <p:spPr bwMode="auto">
              <a:xfrm>
                <a:off x="703" y="2886"/>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2" name="Line 20"/>
              <p:cNvSpPr>
                <a:spLocks noChangeShapeType="1"/>
              </p:cNvSpPr>
              <p:nvPr/>
            </p:nvSpPr>
            <p:spPr bwMode="auto">
              <a:xfrm>
                <a:off x="703" y="2432"/>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3" name="Line 21"/>
              <p:cNvSpPr>
                <a:spLocks noChangeShapeType="1"/>
              </p:cNvSpPr>
              <p:nvPr/>
            </p:nvSpPr>
            <p:spPr bwMode="auto">
              <a:xfrm>
                <a:off x="703" y="1978"/>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4" name="Line 22"/>
              <p:cNvSpPr>
                <a:spLocks noChangeShapeType="1"/>
              </p:cNvSpPr>
              <p:nvPr/>
            </p:nvSpPr>
            <p:spPr bwMode="auto">
              <a:xfrm>
                <a:off x="703" y="1524"/>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5" name="Line 23"/>
              <p:cNvSpPr>
                <a:spLocks noChangeShapeType="1"/>
              </p:cNvSpPr>
              <p:nvPr/>
            </p:nvSpPr>
            <p:spPr bwMode="auto">
              <a:xfrm>
                <a:off x="703" y="107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6" name="Line 24"/>
              <p:cNvSpPr>
                <a:spLocks noChangeShapeType="1"/>
              </p:cNvSpPr>
              <p:nvPr/>
            </p:nvSpPr>
            <p:spPr bwMode="auto">
              <a:xfrm>
                <a:off x="1111" y="1071"/>
                <a:ext cx="0" cy="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7" name="Line 25"/>
              <p:cNvSpPr>
                <a:spLocks noChangeShapeType="1"/>
              </p:cNvSpPr>
              <p:nvPr/>
            </p:nvSpPr>
            <p:spPr bwMode="auto">
              <a:xfrm>
                <a:off x="1111" y="1071"/>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8" name="Line 26"/>
              <p:cNvSpPr>
                <a:spLocks noChangeShapeType="1"/>
              </p:cNvSpPr>
              <p:nvPr/>
            </p:nvSpPr>
            <p:spPr bwMode="auto">
              <a:xfrm>
                <a:off x="1837" y="1071"/>
                <a:ext cx="0" cy="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59" name="Text Box 27"/>
              <p:cNvSpPr txBox="1">
                <a:spLocks noChangeArrowheads="1"/>
              </p:cNvSpPr>
              <p:nvPr/>
            </p:nvSpPr>
            <p:spPr bwMode="auto">
              <a:xfrm>
                <a:off x="1243" y="709"/>
                <a:ext cx="503" cy="3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000" b="1" dirty="0" smtClean="0">
                    <a:solidFill>
                      <a:srgbClr val="FF0000"/>
                    </a:solidFill>
                    <a:latin typeface="HGP創英角ｺﾞｼｯｸUB" pitchFamily="50" charset="-128"/>
                    <a:ea typeface="HGP創英角ｺﾞｼｯｸUB" pitchFamily="50" charset="-128"/>
                  </a:rPr>
                  <a:t>p&lt;0.0001</a:t>
                </a:r>
                <a:endParaRPr lang="en-US" altLang="ja-JP" sz="1000" b="1" dirty="0">
                  <a:solidFill>
                    <a:srgbClr val="FF0000"/>
                  </a:solidFill>
                  <a:latin typeface="HGP創英角ｺﾞｼｯｸUB" pitchFamily="50" charset="-128"/>
                  <a:ea typeface="HGP創英角ｺﾞｼｯｸUB" pitchFamily="50" charset="-128"/>
                </a:endParaRPr>
              </a:p>
            </p:txBody>
          </p:sp>
          <p:sp>
            <p:nvSpPr>
              <p:cNvPr id="160" name="Text Box 28"/>
              <p:cNvSpPr txBox="1">
                <a:spLocks noChangeArrowheads="1"/>
              </p:cNvSpPr>
              <p:nvPr/>
            </p:nvSpPr>
            <p:spPr bwMode="auto">
              <a:xfrm>
                <a:off x="900" y="2475"/>
                <a:ext cx="396" cy="5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ja-JP" sz="1100" b="1" dirty="0" smtClean="0">
                    <a:solidFill>
                      <a:prstClr val="black"/>
                    </a:solidFill>
                    <a:latin typeface="HGP創英角ｺﾞｼｯｸUB" pitchFamily="50" charset="-128"/>
                    <a:ea typeface="HGP創英角ｺﾞｼｯｸUB" pitchFamily="50" charset="-128"/>
                  </a:rPr>
                  <a:t>0.78</a:t>
                </a:r>
                <a:endParaRPr lang="en-US" altLang="ja-JP" sz="1100" b="1" dirty="0">
                  <a:solidFill>
                    <a:prstClr val="black"/>
                  </a:solidFill>
                  <a:latin typeface="HGP創英角ｺﾞｼｯｸUB" pitchFamily="50" charset="-128"/>
                  <a:ea typeface="HGP創英角ｺﾞｼｯｸUB" pitchFamily="50" charset="-128"/>
                </a:endParaRPr>
              </a:p>
              <a:p>
                <a:pPr algn="ctr">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0.30</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61" name="Text Box 29"/>
              <p:cNvSpPr txBox="1">
                <a:spLocks noChangeArrowheads="1"/>
              </p:cNvSpPr>
              <p:nvPr/>
            </p:nvSpPr>
            <p:spPr bwMode="auto">
              <a:xfrm>
                <a:off x="1634" y="2475"/>
                <a:ext cx="396" cy="5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ja-JP" sz="1100" b="1" dirty="0" smtClean="0">
                    <a:solidFill>
                      <a:prstClr val="black"/>
                    </a:solidFill>
                    <a:latin typeface="HGP創英角ｺﾞｼｯｸUB" pitchFamily="50" charset="-128"/>
                    <a:ea typeface="HGP創英角ｺﾞｼｯｸUB" pitchFamily="50" charset="-128"/>
                  </a:rPr>
                  <a:t>0.59</a:t>
                </a:r>
                <a:endParaRPr lang="en-US" altLang="ja-JP" sz="1100" b="1" dirty="0">
                  <a:solidFill>
                    <a:prstClr val="black"/>
                  </a:solidFill>
                  <a:latin typeface="HGP創英角ｺﾞｼｯｸUB" pitchFamily="50" charset="-128"/>
                  <a:ea typeface="HGP創英角ｺﾞｼｯｸUB" pitchFamily="50" charset="-128"/>
                </a:endParaRPr>
              </a:p>
              <a:p>
                <a:pPr algn="ctr">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0.20</a:t>
                </a:r>
                <a:endParaRPr lang="en-US" altLang="ja-JP" sz="1100" b="1" dirty="0">
                  <a:solidFill>
                    <a:prstClr val="black"/>
                  </a:solidFill>
                  <a:latin typeface="HGP創英角ｺﾞｼｯｸUB" pitchFamily="50" charset="-128"/>
                  <a:ea typeface="HGP創英角ｺﾞｼｯｸUB" pitchFamily="50" charset="-128"/>
                </a:endParaRPr>
              </a:p>
            </p:txBody>
          </p:sp>
        </p:grpSp>
        <p:grpSp>
          <p:nvGrpSpPr>
            <p:cNvPr id="90" name="Group 86"/>
            <p:cNvGrpSpPr>
              <a:grpSpLocks/>
            </p:cNvGrpSpPr>
            <p:nvPr/>
          </p:nvGrpSpPr>
          <p:grpSpPr bwMode="auto">
            <a:xfrm>
              <a:off x="3779838" y="1125538"/>
              <a:ext cx="2305050" cy="5457826"/>
              <a:chOff x="2381" y="709"/>
              <a:chExt cx="1452" cy="3438"/>
            </a:xfrm>
          </p:grpSpPr>
          <p:grpSp>
            <p:nvGrpSpPr>
              <p:cNvPr id="117" name="Group 31"/>
              <p:cNvGrpSpPr>
                <a:grpSpLocks/>
              </p:cNvGrpSpPr>
              <p:nvPr/>
            </p:nvGrpSpPr>
            <p:grpSpPr bwMode="auto">
              <a:xfrm>
                <a:off x="2744" y="1298"/>
                <a:ext cx="91" cy="907"/>
                <a:chOff x="1636" y="1720"/>
                <a:chExt cx="88" cy="725"/>
              </a:xfrm>
            </p:grpSpPr>
            <p:sp>
              <p:nvSpPr>
                <p:cNvPr id="140" name="Line 32"/>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41" name="Line 33"/>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grpSp>
            <p:nvGrpSpPr>
              <p:cNvPr id="118" name="Group 34"/>
              <p:cNvGrpSpPr>
                <a:grpSpLocks/>
              </p:cNvGrpSpPr>
              <p:nvPr/>
            </p:nvGrpSpPr>
            <p:grpSpPr bwMode="auto">
              <a:xfrm>
                <a:off x="3472" y="1704"/>
                <a:ext cx="88" cy="729"/>
                <a:chOff x="1636" y="1701"/>
                <a:chExt cx="88" cy="792"/>
              </a:xfrm>
            </p:grpSpPr>
            <p:sp>
              <p:nvSpPr>
                <p:cNvPr id="138" name="Line 35"/>
                <p:cNvSpPr>
                  <a:spLocks noChangeShapeType="1"/>
                </p:cNvSpPr>
                <p:nvPr/>
              </p:nvSpPr>
              <p:spPr bwMode="auto">
                <a:xfrm>
                  <a:off x="1680" y="1701"/>
                  <a:ext cx="0" cy="7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39" name="Line 36"/>
                <p:cNvSpPr>
                  <a:spLocks noChangeShapeType="1"/>
                </p:cNvSpPr>
                <p:nvPr/>
              </p:nvSpPr>
              <p:spPr bwMode="auto">
                <a:xfrm>
                  <a:off x="1636" y="1703"/>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sp>
            <p:nvSpPr>
              <p:cNvPr id="119" name="Rectangle 37"/>
              <p:cNvSpPr>
                <a:spLocks noChangeArrowheads="1"/>
              </p:cNvSpPr>
              <p:nvPr/>
            </p:nvSpPr>
            <p:spPr bwMode="auto">
              <a:xfrm>
                <a:off x="2608" y="2069"/>
                <a:ext cx="362" cy="1724"/>
              </a:xfrm>
              <a:prstGeom prst="rect">
                <a:avLst/>
              </a:prstGeom>
              <a:gradFill rotWithShape="1">
                <a:gsLst>
                  <a:gs pos="0">
                    <a:schemeClr val="accent1"/>
                  </a:gs>
                  <a:gs pos="50000">
                    <a:srgbClr val="99FF66"/>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100">
                  <a:solidFill>
                    <a:prstClr val="black"/>
                  </a:solidFill>
                </a:endParaRPr>
              </a:p>
            </p:txBody>
          </p:sp>
          <p:sp>
            <p:nvSpPr>
              <p:cNvPr id="120" name="Rectangle 38"/>
              <p:cNvSpPr>
                <a:spLocks noChangeArrowheads="1"/>
              </p:cNvSpPr>
              <p:nvPr/>
            </p:nvSpPr>
            <p:spPr bwMode="auto">
              <a:xfrm>
                <a:off x="3334" y="2358"/>
                <a:ext cx="363" cy="1435"/>
              </a:xfrm>
              <a:prstGeom prst="rect">
                <a:avLst/>
              </a:prstGeom>
              <a:gradFill rotWithShape="1">
                <a:gsLst>
                  <a:gs pos="0">
                    <a:srgbClr val="FF9933"/>
                  </a:gs>
                  <a:gs pos="50000">
                    <a:srgbClr val="FFFF00"/>
                  </a:gs>
                  <a:gs pos="100000">
                    <a:srgbClr val="FF99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solidFill>
                    <a:prstClr val="black"/>
                  </a:solidFill>
                </a:endParaRPr>
              </a:p>
            </p:txBody>
          </p:sp>
          <p:grpSp>
            <p:nvGrpSpPr>
              <p:cNvPr id="121" name="Group 39"/>
              <p:cNvGrpSpPr>
                <a:grpSpLocks/>
              </p:cNvGrpSpPr>
              <p:nvPr/>
            </p:nvGrpSpPr>
            <p:grpSpPr bwMode="auto">
              <a:xfrm>
                <a:off x="2381" y="935"/>
                <a:ext cx="1452" cy="2858"/>
                <a:chOff x="748" y="1253"/>
                <a:chExt cx="1724" cy="2222"/>
              </a:xfrm>
            </p:grpSpPr>
            <p:sp>
              <p:nvSpPr>
                <p:cNvPr id="136" name="Line 40"/>
                <p:cNvSpPr>
                  <a:spLocks noChangeShapeType="1"/>
                </p:cNvSpPr>
                <p:nvPr/>
              </p:nvSpPr>
              <p:spPr bwMode="auto">
                <a:xfrm>
                  <a:off x="748" y="1253"/>
                  <a:ext cx="0" cy="2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37" name="Line 41"/>
                <p:cNvSpPr>
                  <a:spLocks noChangeShapeType="1"/>
                </p:cNvSpPr>
                <p:nvPr/>
              </p:nvSpPr>
              <p:spPr bwMode="auto">
                <a:xfrm>
                  <a:off x="748" y="3475"/>
                  <a:ext cx="17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sp>
            <p:nvSpPr>
              <p:cNvPr id="122" name="Line 42"/>
              <p:cNvSpPr>
                <a:spLocks noChangeShapeType="1"/>
              </p:cNvSpPr>
              <p:nvPr/>
            </p:nvSpPr>
            <p:spPr bwMode="auto">
              <a:xfrm>
                <a:off x="2381" y="3340"/>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3" name="Line 43"/>
              <p:cNvSpPr>
                <a:spLocks noChangeShapeType="1"/>
              </p:cNvSpPr>
              <p:nvPr/>
            </p:nvSpPr>
            <p:spPr bwMode="auto">
              <a:xfrm>
                <a:off x="2381" y="2886"/>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4" name="Line 44"/>
              <p:cNvSpPr>
                <a:spLocks noChangeShapeType="1"/>
              </p:cNvSpPr>
              <p:nvPr/>
            </p:nvSpPr>
            <p:spPr bwMode="auto">
              <a:xfrm>
                <a:off x="2381" y="2432"/>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5" name="Line 45"/>
              <p:cNvSpPr>
                <a:spLocks noChangeShapeType="1"/>
              </p:cNvSpPr>
              <p:nvPr/>
            </p:nvSpPr>
            <p:spPr bwMode="auto">
              <a:xfrm>
                <a:off x="2381" y="1978"/>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6" name="Line 46"/>
              <p:cNvSpPr>
                <a:spLocks noChangeShapeType="1"/>
              </p:cNvSpPr>
              <p:nvPr/>
            </p:nvSpPr>
            <p:spPr bwMode="auto">
              <a:xfrm>
                <a:off x="2381" y="1524"/>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7" name="Line 47"/>
              <p:cNvSpPr>
                <a:spLocks noChangeShapeType="1"/>
              </p:cNvSpPr>
              <p:nvPr/>
            </p:nvSpPr>
            <p:spPr bwMode="auto">
              <a:xfrm>
                <a:off x="2381" y="107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8" name="Line 48"/>
              <p:cNvSpPr>
                <a:spLocks noChangeShapeType="1"/>
              </p:cNvSpPr>
              <p:nvPr/>
            </p:nvSpPr>
            <p:spPr bwMode="auto">
              <a:xfrm>
                <a:off x="2789" y="1071"/>
                <a:ext cx="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29" name="Line 49"/>
              <p:cNvSpPr>
                <a:spLocks noChangeShapeType="1"/>
              </p:cNvSpPr>
              <p:nvPr/>
            </p:nvSpPr>
            <p:spPr bwMode="auto">
              <a:xfrm>
                <a:off x="2789" y="1071"/>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30" name="Line 50"/>
              <p:cNvSpPr>
                <a:spLocks noChangeShapeType="1"/>
              </p:cNvSpPr>
              <p:nvPr/>
            </p:nvSpPr>
            <p:spPr bwMode="auto">
              <a:xfrm>
                <a:off x="3515" y="1026"/>
                <a:ext cx="0" cy="5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31" name="Text Box 51"/>
              <p:cNvSpPr txBox="1">
                <a:spLocks noChangeArrowheads="1"/>
              </p:cNvSpPr>
              <p:nvPr/>
            </p:nvSpPr>
            <p:spPr bwMode="auto">
              <a:xfrm>
                <a:off x="2895" y="709"/>
                <a:ext cx="489" cy="2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000" b="1" dirty="0" smtClean="0">
                    <a:solidFill>
                      <a:srgbClr val="FF0000"/>
                    </a:solidFill>
                    <a:latin typeface="HGP創英角ｺﾞｼｯｸUB" pitchFamily="50" charset="-128"/>
                    <a:ea typeface="HGP創英角ｺﾞｼｯｸUB" pitchFamily="50" charset="-128"/>
                  </a:rPr>
                  <a:t>p=0.0010</a:t>
                </a:r>
                <a:endParaRPr lang="en-US" altLang="ja-JP" sz="1000" b="1" dirty="0">
                  <a:solidFill>
                    <a:srgbClr val="FF0000"/>
                  </a:solidFill>
                  <a:latin typeface="HGP創英角ｺﾞｼｯｸUB" pitchFamily="50" charset="-128"/>
                  <a:ea typeface="HGP創英角ｺﾞｼｯｸUB" pitchFamily="50" charset="-128"/>
                </a:endParaRPr>
              </a:p>
            </p:txBody>
          </p:sp>
          <p:sp>
            <p:nvSpPr>
              <p:cNvPr id="132" name="Text Box 52"/>
              <p:cNvSpPr txBox="1">
                <a:spLocks noChangeArrowheads="1"/>
              </p:cNvSpPr>
              <p:nvPr/>
            </p:nvSpPr>
            <p:spPr bwMode="auto">
              <a:xfrm>
                <a:off x="2586" y="2475"/>
                <a:ext cx="396" cy="5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ja-JP" sz="1100" b="1" dirty="0" smtClean="0">
                    <a:solidFill>
                      <a:prstClr val="black"/>
                    </a:solidFill>
                    <a:latin typeface="HGP創英角ｺﾞｼｯｸUB" pitchFamily="50" charset="-128"/>
                    <a:ea typeface="HGP創英角ｺﾞｼｯｸUB" pitchFamily="50" charset="-128"/>
                  </a:rPr>
                  <a:t>0.77</a:t>
                </a:r>
                <a:endParaRPr lang="en-US" altLang="ja-JP" sz="1100" b="1" dirty="0">
                  <a:solidFill>
                    <a:prstClr val="black"/>
                  </a:solidFill>
                  <a:latin typeface="HGP創英角ｺﾞｼｯｸUB" pitchFamily="50" charset="-128"/>
                  <a:ea typeface="HGP創英角ｺﾞｼｯｸUB" pitchFamily="50" charset="-128"/>
                </a:endParaRPr>
              </a:p>
              <a:p>
                <a:pPr algn="ctr">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0.30</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33" name="Text Box 53"/>
              <p:cNvSpPr txBox="1">
                <a:spLocks noChangeArrowheads="1"/>
              </p:cNvSpPr>
              <p:nvPr/>
            </p:nvSpPr>
            <p:spPr bwMode="auto">
              <a:xfrm>
                <a:off x="3312" y="2475"/>
                <a:ext cx="396" cy="5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ja-JP" sz="1100" b="1" dirty="0" smtClean="0">
                    <a:solidFill>
                      <a:prstClr val="black"/>
                    </a:solidFill>
                    <a:latin typeface="HGP創英角ｺﾞｼｯｸUB" pitchFamily="50" charset="-128"/>
                    <a:ea typeface="HGP創英角ｺﾞｼｯｸUB" pitchFamily="50" charset="-128"/>
                  </a:rPr>
                  <a:t>0.65</a:t>
                </a:r>
                <a:endParaRPr lang="en-US" altLang="ja-JP" sz="1100" b="1" dirty="0">
                  <a:solidFill>
                    <a:prstClr val="black"/>
                  </a:solidFill>
                  <a:latin typeface="HGP創英角ｺﾞｼｯｸUB" pitchFamily="50" charset="-128"/>
                  <a:ea typeface="HGP創英角ｺﾞｼｯｸUB" pitchFamily="50" charset="-128"/>
                </a:endParaRPr>
              </a:p>
              <a:p>
                <a:pPr algn="ctr">
                  <a:defRPr/>
                </a:pPr>
                <a:r>
                  <a:rPr lang="en-US" altLang="ja-JP" sz="1100" b="1" dirty="0">
                    <a:solidFill>
                      <a:prstClr val="black"/>
                    </a:solidFill>
                    <a:latin typeface="HGP創英角ｺﾞｼｯｸUB" pitchFamily="50" charset="-128"/>
                    <a:ea typeface="HGP創英角ｺﾞｼｯｸUB" pitchFamily="50" charset="-128"/>
                  </a:rPr>
                  <a:t>±0.24</a:t>
                </a:r>
              </a:p>
            </p:txBody>
          </p:sp>
          <p:sp>
            <p:nvSpPr>
              <p:cNvPr id="134" name="Text Box 54"/>
              <p:cNvSpPr txBox="1">
                <a:spLocks noChangeArrowheads="1"/>
              </p:cNvSpPr>
              <p:nvPr/>
            </p:nvSpPr>
            <p:spPr bwMode="auto">
              <a:xfrm>
                <a:off x="2577" y="3838"/>
                <a:ext cx="490" cy="3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1100" b="1" dirty="0" smtClean="0">
                    <a:solidFill>
                      <a:prstClr val="black"/>
                    </a:solidFill>
                    <a:latin typeface="HGP創英角ｺﾞｼｯｸUB" pitchFamily="50" charset="-128"/>
                    <a:ea typeface="HGP創英角ｺﾞｼｯｸUB" pitchFamily="50" charset="-128"/>
                  </a:rPr>
                  <a:t>CAD </a:t>
                </a:r>
                <a:r>
                  <a:rPr lang="ja-JP" altLang="en-US" sz="1100" b="1" dirty="0" smtClean="0">
                    <a:solidFill>
                      <a:prstClr val="black"/>
                    </a:solidFill>
                    <a:latin typeface="HGP創英角ｺﾞｼｯｸUB" pitchFamily="50" charset="-128"/>
                    <a:ea typeface="HGP創英角ｺﾞｼｯｸUB" pitchFamily="50" charset="-128"/>
                  </a:rPr>
                  <a:t>（</a:t>
                </a:r>
                <a:r>
                  <a:rPr lang="ja-JP" altLang="en-US" sz="1100" b="1" dirty="0">
                    <a:solidFill>
                      <a:prstClr val="black"/>
                    </a:solidFill>
                    <a:latin typeface="HGP創英角ｺﾞｼｯｸUB" pitchFamily="50" charset="-128"/>
                    <a:ea typeface="HGP創英角ｺﾞｼｯｸUB" pitchFamily="50" charset="-128"/>
                  </a:rPr>
                  <a:t>－</a:t>
                </a:r>
                <a:r>
                  <a:rPr lang="ja-JP" altLang="en-US" sz="1100" b="1" dirty="0" smtClean="0">
                    <a:solidFill>
                      <a:prstClr val="black"/>
                    </a:solidFill>
                    <a:latin typeface="HGP創英角ｺﾞｼｯｸUB" pitchFamily="50" charset="-128"/>
                    <a:ea typeface="HGP創英角ｺﾞｼｯｸUB" pitchFamily="50" charset="-128"/>
                  </a:rPr>
                  <a:t>）</a:t>
                </a:r>
                <a:endParaRPr lang="ja-JP" altLang="en-US" sz="1100" b="1" dirty="0">
                  <a:solidFill>
                    <a:prstClr val="black"/>
                  </a:solidFill>
                  <a:latin typeface="HGP創英角ｺﾞｼｯｸUB" pitchFamily="50" charset="-128"/>
                  <a:ea typeface="HGP創英角ｺﾞｼｯｸUB" pitchFamily="50" charset="-128"/>
                </a:endParaRPr>
              </a:p>
            </p:txBody>
          </p:sp>
          <p:sp>
            <p:nvSpPr>
              <p:cNvPr id="135" name="Text Box 55"/>
              <p:cNvSpPr txBox="1">
                <a:spLocks noChangeArrowheads="1"/>
              </p:cNvSpPr>
              <p:nvPr/>
            </p:nvSpPr>
            <p:spPr bwMode="auto">
              <a:xfrm>
                <a:off x="3397" y="3838"/>
                <a:ext cx="294" cy="3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100" b="1" dirty="0" smtClean="0">
                    <a:solidFill>
                      <a:prstClr val="black"/>
                    </a:solidFill>
                    <a:latin typeface="HGP創英角ｺﾞｼｯｸUB" pitchFamily="50" charset="-128"/>
                    <a:ea typeface="HGP創英角ｺﾞｼｯｸUB" pitchFamily="50" charset="-128"/>
                  </a:rPr>
                  <a:t>（</a:t>
                </a:r>
                <a:r>
                  <a:rPr lang="ja-JP" altLang="en-US" sz="1100" b="1" dirty="0">
                    <a:solidFill>
                      <a:prstClr val="black"/>
                    </a:solidFill>
                    <a:latin typeface="HGP創英角ｺﾞｼｯｸUB" pitchFamily="50" charset="-128"/>
                    <a:ea typeface="HGP創英角ｺﾞｼｯｸUB" pitchFamily="50" charset="-128"/>
                  </a:rPr>
                  <a:t>＋</a:t>
                </a:r>
                <a:r>
                  <a:rPr lang="ja-JP" altLang="en-US" sz="1100" b="1" dirty="0" smtClean="0">
                    <a:solidFill>
                      <a:prstClr val="black"/>
                    </a:solidFill>
                    <a:latin typeface="HGP創英角ｺﾞｼｯｸUB" pitchFamily="50" charset="-128"/>
                    <a:ea typeface="HGP創英角ｺﾞｼｯｸUB" pitchFamily="50" charset="-128"/>
                  </a:rPr>
                  <a:t>）</a:t>
                </a:r>
                <a:endParaRPr lang="ja-JP" altLang="en-US" sz="1100" b="1" dirty="0">
                  <a:solidFill>
                    <a:prstClr val="black"/>
                  </a:solidFill>
                  <a:latin typeface="HGP創英角ｺﾞｼｯｸUB" pitchFamily="50" charset="-128"/>
                  <a:ea typeface="HGP創英角ｺﾞｼｯｸUB" pitchFamily="50" charset="-128"/>
                </a:endParaRPr>
              </a:p>
            </p:txBody>
          </p:sp>
        </p:grpSp>
        <p:grpSp>
          <p:nvGrpSpPr>
            <p:cNvPr id="91" name="Group 87"/>
            <p:cNvGrpSpPr>
              <a:grpSpLocks/>
            </p:cNvGrpSpPr>
            <p:nvPr/>
          </p:nvGrpSpPr>
          <p:grpSpPr bwMode="auto">
            <a:xfrm>
              <a:off x="6403974" y="1203325"/>
              <a:ext cx="2305050" cy="5375276"/>
              <a:chOff x="4034" y="758"/>
              <a:chExt cx="1452" cy="3386"/>
            </a:xfrm>
          </p:grpSpPr>
          <p:grpSp>
            <p:nvGrpSpPr>
              <p:cNvPr id="92" name="Group 57"/>
              <p:cNvGrpSpPr>
                <a:grpSpLocks/>
              </p:cNvGrpSpPr>
              <p:nvPr/>
            </p:nvGrpSpPr>
            <p:grpSpPr bwMode="auto">
              <a:xfrm>
                <a:off x="4397" y="1298"/>
                <a:ext cx="91" cy="907"/>
                <a:chOff x="1636" y="1756"/>
                <a:chExt cx="88" cy="725"/>
              </a:xfrm>
            </p:grpSpPr>
            <p:sp>
              <p:nvSpPr>
                <p:cNvPr id="115" name="Line 58"/>
                <p:cNvSpPr>
                  <a:spLocks noChangeShapeType="1"/>
                </p:cNvSpPr>
                <p:nvPr/>
              </p:nvSpPr>
              <p:spPr bwMode="auto">
                <a:xfrm>
                  <a:off x="1680" y="1756"/>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16" name="Line 59"/>
                <p:cNvSpPr>
                  <a:spLocks noChangeShapeType="1"/>
                </p:cNvSpPr>
                <p:nvPr/>
              </p:nvSpPr>
              <p:spPr bwMode="auto">
                <a:xfrm>
                  <a:off x="1636" y="1756"/>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grpSp>
            <p:nvGrpSpPr>
              <p:cNvPr id="93" name="Group 60"/>
              <p:cNvGrpSpPr>
                <a:grpSpLocks/>
              </p:cNvGrpSpPr>
              <p:nvPr/>
            </p:nvGrpSpPr>
            <p:grpSpPr bwMode="auto">
              <a:xfrm>
                <a:off x="5125" y="2205"/>
                <a:ext cx="69" cy="816"/>
                <a:chOff x="1636" y="1720"/>
                <a:chExt cx="88" cy="725"/>
              </a:xfrm>
            </p:grpSpPr>
            <p:sp>
              <p:nvSpPr>
                <p:cNvPr id="113" name="Line 61"/>
                <p:cNvSpPr>
                  <a:spLocks noChangeShapeType="1"/>
                </p:cNvSpPr>
                <p:nvPr/>
              </p:nvSpPr>
              <p:spPr bwMode="auto">
                <a:xfrm>
                  <a:off x="1680" y="1720"/>
                  <a:ext cx="0"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14" name="Line 62"/>
                <p:cNvSpPr>
                  <a:spLocks noChangeShapeType="1"/>
                </p:cNvSpPr>
                <p:nvPr/>
              </p:nvSpPr>
              <p:spPr bwMode="auto">
                <a:xfrm>
                  <a:off x="1636" y="1720"/>
                  <a:ext cx="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sp>
            <p:nvSpPr>
              <p:cNvPr id="94" name="Rectangle 63"/>
              <p:cNvSpPr>
                <a:spLocks noChangeArrowheads="1"/>
              </p:cNvSpPr>
              <p:nvPr/>
            </p:nvSpPr>
            <p:spPr bwMode="auto">
              <a:xfrm>
                <a:off x="4261" y="2069"/>
                <a:ext cx="362" cy="1724"/>
              </a:xfrm>
              <a:prstGeom prst="rect">
                <a:avLst/>
              </a:prstGeom>
              <a:gradFill rotWithShape="1">
                <a:gsLst>
                  <a:gs pos="0">
                    <a:schemeClr val="accent1"/>
                  </a:gs>
                  <a:gs pos="50000">
                    <a:srgbClr val="99FF66"/>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100">
                  <a:solidFill>
                    <a:prstClr val="black"/>
                  </a:solidFill>
                </a:endParaRPr>
              </a:p>
            </p:txBody>
          </p:sp>
          <p:sp>
            <p:nvSpPr>
              <p:cNvPr id="95" name="Rectangle 64"/>
              <p:cNvSpPr>
                <a:spLocks noChangeArrowheads="1"/>
              </p:cNvSpPr>
              <p:nvPr/>
            </p:nvSpPr>
            <p:spPr bwMode="auto">
              <a:xfrm>
                <a:off x="4987" y="2568"/>
                <a:ext cx="363" cy="1225"/>
              </a:xfrm>
              <a:prstGeom prst="rect">
                <a:avLst/>
              </a:prstGeom>
              <a:gradFill rotWithShape="1">
                <a:gsLst>
                  <a:gs pos="0">
                    <a:srgbClr val="FF9933"/>
                  </a:gs>
                  <a:gs pos="50000">
                    <a:srgbClr val="FFFF00"/>
                  </a:gs>
                  <a:gs pos="100000">
                    <a:srgbClr val="FF9933"/>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solidFill>
                    <a:prstClr val="black"/>
                  </a:solidFill>
                </a:endParaRPr>
              </a:p>
            </p:txBody>
          </p:sp>
          <p:grpSp>
            <p:nvGrpSpPr>
              <p:cNvPr id="96" name="Group 65"/>
              <p:cNvGrpSpPr>
                <a:grpSpLocks/>
              </p:cNvGrpSpPr>
              <p:nvPr/>
            </p:nvGrpSpPr>
            <p:grpSpPr bwMode="auto">
              <a:xfrm>
                <a:off x="4034" y="935"/>
                <a:ext cx="1452" cy="2858"/>
                <a:chOff x="748" y="1253"/>
                <a:chExt cx="1724" cy="2222"/>
              </a:xfrm>
            </p:grpSpPr>
            <p:sp>
              <p:nvSpPr>
                <p:cNvPr id="111" name="Line 66"/>
                <p:cNvSpPr>
                  <a:spLocks noChangeShapeType="1"/>
                </p:cNvSpPr>
                <p:nvPr/>
              </p:nvSpPr>
              <p:spPr bwMode="auto">
                <a:xfrm>
                  <a:off x="748" y="1253"/>
                  <a:ext cx="0" cy="2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12" name="Line 67"/>
                <p:cNvSpPr>
                  <a:spLocks noChangeShapeType="1"/>
                </p:cNvSpPr>
                <p:nvPr/>
              </p:nvSpPr>
              <p:spPr bwMode="auto">
                <a:xfrm>
                  <a:off x="748" y="3475"/>
                  <a:ext cx="172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grpSp>
          <p:sp>
            <p:nvSpPr>
              <p:cNvPr id="97" name="Line 68"/>
              <p:cNvSpPr>
                <a:spLocks noChangeShapeType="1"/>
              </p:cNvSpPr>
              <p:nvPr/>
            </p:nvSpPr>
            <p:spPr bwMode="auto">
              <a:xfrm>
                <a:off x="4034" y="3340"/>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98" name="Line 69"/>
              <p:cNvSpPr>
                <a:spLocks noChangeShapeType="1"/>
              </p:cNvSpPr>
              <p:nvPr/>
            </p:nvSpPr>
            <p:spPr bwMode="auto">
              <a:xfrm>
                <a:off x="4034" y="2886"/>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99" name="Line 70"/>
              <p:cNvSpPr>
                <a:spLocks noChangeShapeType="1"/>
              </p:cNvSpPr>
              <p:nvPr/>
            </p:nvSpPr>
            <p:spPr bwMode="auto">
              <a:xfrm>
                <a:off x="4034" y="2432"/>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0" name="Line 71"/>
              <p:cNvSpPr>
                <a:spLocks noChangeShapeType="1"/>
              </p:cNvSpPr>
              <p:nvPr/>
            </p:nvSpPr>
            <p:spPr bwMode="auto">
              <a:xfrm>
                <a:off x="4034" y="1978"/>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1" name="Line 72"/>
              <p:cNvSpPr>
                <a:spLocks noChangeShapeType="1"/>
              </p:cNvSpPr>
              <p:nvPr/>
            </p:nvSpPr>
            <p:spPr bwMode="auto">
              <a:xfrm>
                <a:off x="4034" y="1524"/>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2" name="Line 73"/>
              <p:cNvSpPr>
                <a:spLocks noChangeShapeType="1"/>
              </p:cNvSpPr>
              <p:nvPr/>
            </p:nvSpPr>
            <p:spPr bwMode="auto">
              <a:xfrm>
                <a:off x="4034" y="1071"/>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3" name="Line 74"/>
              <p:cNvSpPr>
                <a:spLocks noChangeShapeType="1"/>
              </p:cNvSpPr>
              <p:nvPr/>
            </p:nvSpPr>
            <p:spPr bwMode="auto">
              <a:xfrm flipH="1">
                <a:off x="4422" y="1071"/>
                <a:ext cx="1"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4" name="Line 75"/>
              <p:cNvSpPr>
                <a:spLocks noChangeShapeType="1"/>
              </p:cNvSpPr>
              <p:nvPr/>
            </p:nvSpPr>
            <p:spPr bwMode="auto">
              <a:xfrm>
                <a:off x="4423" y="1071"/>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5" name="Line 76"/>
              <p:cNvSpPr>
                <a:spLocks noChangeShapeType="1"/>
              </p:cNvSpPr>
              <p:nvPr/>
            </p:nvSpPr>
            <p:spPr bwMode="auto">
              <a:xfrm flipH="1">
                <a:off x="5148" y="1071"/>
                <a:ext cx="1" cy="10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solidFill>
                    <a:prstClr val="black"/>
                  </a:solidFill>
                </a:endParaRPr>
              </a:p>
            </p:txBody>
          </p:sp>
          <p:sp>
            <p:nvSpPr>
              <p:cNvPr id="106" name="Text Box 77"/>
              <p:cNvSpPr txBox="1">
                <a:spLocks noChangeArrowheads="1"/>
              </p:cNvSpPr>
              <p:nvPr/>
            </p:nvSpPr>
            <p:spPr bwMode="auto">
              <a:xfrm>
                <a:off x="4523" y="758"/>
                <a:ext cx="489" cy="2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000" b="1" dirty="0" smtClean="0">
                    <a:solidFill>
                      <a:srgbClr val="FF0000"/>
                    </a:solidFill>
                    <a:latin typeface="HGP創英角ｺﾞｼｯｸUB" pitchFamily="50" charset="-128"/>
                    <a:ea typeface="HGP創英角ｺﾞｼｯｸUB" pitchFamily="50" charset="-128"/>
                  </a:rPr>
                  <a:t>p&lt;0.0001</a:t>
                </a:r>
                <a:endParaRPr lang="en-US" altLang="ja-JP" sz="1000" b="1" dirty="0">
                  <a:solidFill>
                    <a:srgbClr val="FF0000"/>
                  </a:solidFill>
                  <a:latin typeface="HGP創英角ｺﾞｼｯｸUB" pitchFamily="50" charset="-128"/>
                  <a:ea typeface="HGP創英角ｺﾞｼｯｸUB" pitchFamily="50" charset="-128"/>
                </a:endParaRPr>
              </a:p>
            </p:txBody>
          </p:sp>
          <p:sp>
            <p:nvSpPr>
              <p:cNvPr id="107" name="Text Box 78"/>
              <p:cNvSpPr txBox="1">
                <a:spLocks noChangeArrowheads="1"/>
              </p:cNvSpPr>
              <p:nvPr/>
            </p:nvSpPr>
            <p:spPr bwMode="auto">
              <a:xfrm>
                <a:off x="4249" y="2475"/>
                <a:ext cx="396" cy="5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ja-JP" sz="1100" b="1" dirty="0" smtClean="0">
                    <a:solidFill>
                      <a:prstClr val="black"/>
                    </a:solidFill>
                    <a:latin typeface="HGP創英角ｺﾞｼｯｸUB" pitchFamily="50" charset="-128"/>
                    <a:ea typeface="HGP創英角ｺﾞｼｯｸUB" pitchFamily="50" charset="-128"/>
                  </a:rPr>
                  <a:t>0.77</a:t>
                </a:r>
                <a:endParaRPr lang="en-US" altLang="ja-JP" sz="1100" b="1" dirty="0">
                  <a:solidFill>
                    <a:prstClr val="black"/>
                  </a:solidFill>
                  <a:latin typeface="HGP創英角ｺﾞｼｯｸUB" pitchFamily="50" charset="-128"/>
                  <a:ea typeface="HGP創英角ｺﾞｼｯｸUB" pitchFamily="50" charset="-128"/>
                </a:endParaRPr>
              </a:p>
              <a:p>
                <a:pPr algn="ctr">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0.30</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08" name="Text Box 79"/>
              <p:cNvSpPr txBox="1">
                <a:spLocks noChangeArrowheads="1"/>
              </p:cNvSpPr>
              <p:nvPr/>
            </p:nvSpPr>
            <p:spPr bwMode="auto">
              <a:xfrm>
                <a:off x="4965" y="2568"/>
                <a:ext cx="396" cy="5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defRPr/>
                </a:pPr>
                <a:r>
                  <a:rPr lang="en-US" altLang="ja-JP" sz="1100" b="1" dirty="0" smtClean="0">
                    <a:solidFill>
                      <a:prstClr val="black"/>
                    </a:solidFill>
                    <a:latin typeface="HGP創英角ｺﾞｼｯｸUB" pitchFamily="50" charset="-128"/>
                    <a:ea typeface="HGP創英角ｺﾞｼｯｸUB" pitchFamily="50" charset="-128"/>
                  </a:rPr>
                  <a:t>0.56</a:t>
                </a:r>
                <a:endParaRPr lang="en-US" altLang="ja-JP" sz="1100" b="1" dirty="0">
                  <a:solidFill>
                    <a:prstClr val="black"/>
                  </a:solidFill>
                  <a:latin typeface="HGP創英角ｺﾞｼｯｸUB" pitchFamily="50" charset="-128"/>
                  <a:ea typeface="HGP創英角ｺﾞｼｯｸUB" pitchFamily="50" charset="-128"/>
                </a:endParaRPr>
              </a:p>
              <a:p>
                <a:pPr algn="ctr">
                  <a:defRPr/>
                </a:pPr>
                <a:r>
                  <a:rPr lang="en-US" altLang="ja-JP" sz="1100" b="1" dirty="0">
                    <a:solidFill>
                      <a:prstClr val="black"/>
                    </a:solidFill>
                    <a:latin typeface="HGP創英角ｺﾞｼｯｸUB" pitchFamily="50" charset="-128"/>
                    <a:ea typeface="HGP創英角ｺﾞｼｯｸUB" pitchFamily="50" charset="-128"/>
                  </a:rPr>
                  <a:t>±</a:t>
                </a:r>
                <a:r>
                  <a:rPr lang="en-US" altLang="ja-JP" sz="1100" b="1" dirty="0" smtClean="0">
                    <a:solidFill>
                      <a:prstClr val="black"/>
                    </a:solidFill>
                    <a:latin typeface="HGP創英角ｺﾞｼｯｸUB" pitchFamily="50" charset="-128"/>
                    <a:ea typeface="HGP創英角ｺﾞｼｯｸUB" pitchFamily="50" charset="-128"/>
                  </a:rPr>
                  <a:t>0.16</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09" name="Text Box 80"/>
              <p:cNvSpPr txBox="1">
                <a:spLocks noChangeArrowheads="1"/>
              </p:cNvSpPr>
              <p:nvPr/>
            </p:nvSpPr>
            <p:spPr bwMode="auto">
              <a:xfrm>
                <a:off x="4165" y="3835"/>
                <a:ext cx="482" cy="3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1100" b="1" dirty="0" smtClean="0">
                    <a:solidFill>
                      <a:prstClr val="black"/>
                    </a:solidFill>
                    <a:latin typeface="HGP創英角ｺﾞｼｯｸUB" pitchFamily="50" charset="-128"/>
                    <a:ea typeface="HGP創英角ｺﾞｼｯｸUB" pitchFamily="50" charset="-128"/>
                  </a:rPr>
                  <a:t>PAD </a:t>
                </a:r>
                <a:r>
                  <a:rPr lang="ja-JP" altLang="en-US" sz="1100" b="1" dirty="0" smtClean="0">
                    <a:solidFill>
                      <a:prstClr val="black"/>
                    </a:solidFill>
                    <a:latin typeface="HGP創英角ｺﾞｼｯｸUB" pitchFamily="50" charset="-128"/>
                    <a:ea typeface="HGP創英角ｺﾞｼｯｸUB" pitchFamily="50" charset="-128"/>
                  </a:rPr>
                  <a:t>（</a:t>
                </a:r>
                <a:r>
                  <a:rPr lang="ja-JP" altLang="en-US" sz="1100" b="1" dirty="0">
                    <a:solidFill>
                      <a:prstClr val="black"/>
                    </a:solidFill>
                    <a:latin typeface="HGP創英角ｺﾞｼｯｸUB" pitchFamily="50" charset="-128"/>
                    <a:ea typeface="HGP創英角ｺﾞｼｯｸUB" pitchFamily="50" charset="-128"/>
                  </a:rPr>
                  <a:t>－</a:t>
                </a:r>
                <a:r>
                  <a:rPr lang="ja-JP" altLang="en-US" sz="1100" b="1" dirty="0" smtClean="0">
                    <a:solidFill>
                      <a:prstClr val="black"/>
                    </a:solidFill>
                    <a:latin typeface="HGP創英角ｺﾞｼｯｸUB" pitchFamily="50" charset="-128"/>
                    <a:ea typeface="HGP創英角ｺﾞｼｯｸUB" pitchFamily="50" charset="-128"/>
                  </a:rPr>
                  <a:t>）</a:t>
                </a:r>
                <a:endParaRPr lang="ja-JP" altLang="en-US" sz="1100" b="1" dirty="0">
                  <a:solidFill>
                    <a:prstClr val="black"/>
                  </a:solidFill>
                  <a:latin typeface="HGP創英角ｺﾞｼｯｸUB" pitchFamily="50" charset="-128"/>
                  <a:ea typeface="HGP創英角ｺﾞｼｯｸUB" pitchFamily="50" charset="-128"/>
                </a:endParaRPr>
              </a:p>
            </p:txBody>
          </p:sp>
          <p:sp>
            <p:nvSpPr>
              <p:cNvPr id="110" name="Text Box 81"/>
              <p:cNvSpPr txBox="1">
                <a:spLocks noChangeArrowheads="1"/>
              </p:cNvSpPr>
              <p:nvPr/>
            </p:nvSpPr>
            <p:spPr bwMode="auto">
              <a:xfrm>
                <a:off x="5053" y="3835"/>
                <a:ext cx="294" cy="30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100" b="1" dirty="0" smtClean="0">
                    <a:solidFill>
                      <a:prstClr val="black"/>
                    </a:solidFill>
                    <a:latin typeface="HGP創英角ｺﾞｼｯｸUB" pitchFamily="50" charset="-128"/>
                    <a:ea typeface="HGP創英角ｺﾞｼｯｸUB" pitchFamily="50" charset="-128"/>
                  </a:rPr>
                  <a:t>（</a:t>
                </a:r>
                <a:r>
                  <a:rPr lang="ja-JP" altLang="en-US" sz="1100" b="1" dirty="0">
                    <a:solidFill>
                      <a:prstClr val="black"/>
                    </a:solidFill>
                    <a:latin typeface="HGP創英角ｺﾞｼｯｸUB" pitchFamily="50" charset="-128"/>
                    <a:ea typeface="HGP創英角ｺﾞｼｯｸUB" pitchFamily="50" charset="-128"/>
                  </a:rPr>
                  <a:t>＋</a:t>
                </a:r>
                <a:r>
                  <a:rPr lang="ja-JP" altLang="en-US" sz="1100" b="1" dirty="0" smtClean="0">
                    <a:solidFill>
                      <a:prstClr val="black"/>
                    </a:solidFill>
                    <a:latin typeface="HGP創英角ｺﾞｼｯｸUB" pitchFamily="50" charset="-128"/>
                    <a:ea typeface="HGP創英角ｺﾞｼｯｸUB" pitchFamily="50" charset="-128"/>
                  </a:rPr>
                  <a:t>）</a:t>
                </a:r>
              </a:p>
            </p:txBody>
          </p:sp>
        </p:grpSp>
      </p:grpSp>
      <p:sp>
        <p:nvSpPr>
          <p:cNvPr id="168" name="Text Box 41"/>
          <p:cNvSpPr txBox="1">
            <a:spLocks noChangeArrowheads="1"/>
          </p:cNvSpPr>
          <p:nvPr/>
        </p:nvSpPr>
        <p:spPr bwMode="auto">
          <a:xfrm>
            <a:off x="1458345" y="2951366"/>
            <a:ext cx="615873"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n=167</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69" name="Text Box 41"/>
          <p:cNvSpPr txBox="1">
            <a:spLocks noChangeArrowheads="1"/>
          </p:cNvSpPr>
          <p:nvPr/>
        </p:nvSpPr>
        <p:spPr bwMode="auto">
          <a:xfrm>
            <a:off x="2604737" y="2945040"/>
            <a:ext cx="615873"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n=124</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0" name="Text Box 41"/>
          <p:cNvSpPr txBox="1">
            <a:spLocks noChangeArrowheads="1"/>
          </p:cNvSpPr>
          <p:nvPr/>
        </p:nvSpPr>
        <p:spPr bwMode="auto">
          <a:xfrm>
            <a:off x="4123189" y="2951366"/>
            <a:ext cx="615873"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n=174</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1" name="Text Box 41"/>
          <p:cNvSpPr txBox="1">
            <a:spLocks noChangeArrowheads="1"/>
          </p:cNvSpPr>
          <p:nvPr/>
        </p:nvSpPr>
        <p:spPr bwMode="auto">
          <a:xfrm>
            <a:off x="5294135" y="2949694"/>
            <a:ext cx="615874"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n=119</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2" name="Text Box 41"/>
          <p:cNvSpPr txBox="1">
            <a:spLocks noChangeArrowheads="1"/>
          </p:cNvSpPr>
          <p:nvPr/>
        </p:nvSpPr>
        <p:spPr bwMode="auto">
          <a:xfrm>
            <a:off x="6809322" y="2951374"/>
            <a:ext cx="526106"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n=87</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3" name="Text Box 41"/>
          <p:cNvSpPr txBox="1">
            <a:spLocks noChangeArrowheads="1"/>
          </p:cNvSpPr>
          <p:nvPr/>
        </p:nvSpPr>
        <p:spPr bwMode="auto">
          <a:xfrm>
            <a:off x="7901162" y="2934992"/>
            <a:ext cx="615874"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n=204</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4" name="Text Box 41"/>
          <p:cNvSpPr txBox="1">
            <a:spLocks noChangeArrowheads="1"/>
          </p:cNvSpPr>
          <p:nvPr/>
        </p:nvSpPr>
        <p:spPr bwMode="auto">
          <a:xfrm>
            <a:off x="1465608" y="6005528"/>
            <a:ext cx="615874"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n=251</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5" name="Text Box 41"/>
          <p:cNvSpPr txBox="1">
            <a:spLocks noChangeArrowheads="1"/>
          </p:cNvSpPr>
          <p:nvPr/>
        </p:nvSpPr>
        <p:spPr bwMode="auto">
          <a:xfrm>
            <a:off x="2704866" y="6009250"/>
            <a:ext cx="526106"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n=41</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6" name="Text Box 41"/>
          <p:cNvSpPr txBox="1">
            <a:spLocks noChangeArrowheads="1"/>
          </p:cNvSpPr>
          <p:nvPr/>
        </p:nvSpPr>
        <p:spPr bwMode="auto">
          <a:xfrm>
            <a:off x="4073018" y="6009250"/>
            <a:ext cx="615874"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n=236</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7" name="Text Box 41"/>
          <p:cNvSpPr txBox="1">
            <a:spLocks noChangeArrowheads="1"/>
          </p:cNvSpPr>
          <p:nvPr/>
        </p:nvSpPr>
        <p:spPr bwMode="auto">
          <a:xfrm>
            <a:off x="5369162" y="6009250"/>
            <a:ext cx="526106"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n=56</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8" name="Text Box 41"/>
          <p:cNvSpPr txBox="1">
            <a:spLocks noChangeArrowheads="1"/>
          </p:cNvSpPr>
          <p:nvPr/>
        </p:nvSpPr>
        <p:spPr bwMode="auto">
          <a:xfrm>
            <a:off x="6764438" y="5999202"/>
            <a:ext cx="615874"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n=266</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79" name="Text Box 41"/>
          <p:cNvSpPr txBox="1">
            <a:spLocks noChangeArrowheads="1"/>
          </p:cNvSpPr>
          <p:nvPr/>
        </p:nvSpPr>
        <p:spPr bwMode="auto">
          <a:xfrm>
            <a:off x="7961450" y="5989154"/>
            <a:ext cx="526105" cy="2616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fontAlgn="base" hangingPunct="1">
              <a:spcBef>
                <a:spcPct val="0"/>
              </a:spcBef>
              <a:spcAft>
                <a:spcPct val="0"/>
              </a:spcAft>
            </a:pPr>
            <a:r>
              <a:rPr lang="en-US" altLang="ja-JP" sz="1100" b="1" dirty="0" smtClean="0">
                <a:solidFill>
                  <a:prstClr val="black"/>
                </a:solidFill>
                <a:latin typeface="HGP創英角ｺﾞｼｯｸUB" pitchFamily="50" charset="-128"/>
                <a:ea typeface="HGP創英角ｺﾞｼｯｸUB" pitchFamily="50" charset="-128"/>
              </a:rPr>
              <a:t>n=26</a:t>
            </a:r>
            <a:endParaRPr lang="en-US" altLang="ja-JP" sz="1100" b="1" dirty="0">
              <a:solidFill>
                <a:prstClr val="black"/>
              </a:solidFill>
              <a:latin typeface="HGP創英角ｺﾞｼｯｸUB" pitchFamily="50" charset="-128"/>
              <a:ea typeface="HGP創英角ｺﾞｼｯｸUB" pitchFamily="50" charset="-128"/>
            </a:endParaRPr>
          </a:p>
        </p:txBody>
      </p:sp>
      <p:sp>
        <p:nvSpPr>
          <p:cNvPr id="180" name="テキスト ボックス 179"/>
          <p:cNvSpPr txBox="1"/>
          <p:nvPr/>
        </p:nvSpPr>
        <p:spPr>
          <a:xfrm>
            <a:off x="1979712" y="6577607"/>
            <a:ext cx="6192688" cy="307777"/>
          </a:xfrm>
          <a:prstGeom prst="rect">
            <a:avLst/>
          </a:prstGeom>
          <a:noFill/>
        </p:spPr>
        <p:txBody>
          <a:bodyPr wrap="square" rtlCol="0">
            <a:spAutoFit/>
          </a:bodyPr>
          <a:lstStyle/>
          <a:p>
            <a:pPr algn="r"/>
            <a:r>
              <a:rPr lang="en-US" altLang="ja-JP" sz="1400" b="1" dirty="0" smtClean="0"/>
              <a:t>CAD: Coronary artery disease, PAD: Peripheral artery disease</a:t>
            </a:r>
            <a:endParaRPr kumimoji="1" lang="ja-JP" altLang="en-US" sz="1400" b="1" dirty="0"/>
          </a:p>
        </p:txBody>
      </p:sp>
      <p:sp>
        <p:nvSpPr>
          <p:cNvPr id="3" name="スライド番号プレースホルダー 2"/>
          <p:cNvSpPr>
            <a:spLocks noGrp="1"/>
          </p:cNvSpPr>
          <p:nvPr>
            <p:ph type="sldNum" sz="quarter" idx="12"/>
          </p:nvPr>
        </p:nvSpPr>
        <p:spPr/>
        <p:txBody>
          <a:bodyPr/>
          <a:lstStyle/>
          <a:p>
            <a:fld id="{903FD089-C5C0-467C-A6A7-4CB8B1C9207A}" type="slidenum">
              <a:rPr kumimoji="1" lang="ja-JP" altLang="en-US" smtClean="0"/>
              <a:t>16</a:t>
            </a:fld>
            <a:endParaRPr kumimoji="1" lang="ja-JP" altLang="en-US"/>
          </a:p>
        </p:txBody>
      </p:sp>
    </p:spTree>
    <p:extLst>
      <p:ext uri="{BB962C8B-B14F-4D97-AF65-F5344CB8AC3E}">
        <p14:creationId xmlns:p14="http://schemas.microsoft.com/office/powerpoint/2010/main" val="3343322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95142434"/>
              </p:ext>
            </p:extLst>
          </p:nvPr>
        </p:nvGraphicFramePr>
        <p:xfrm>
          <a:off x="107504" y="1484784"/>
          <a:ext cx="4464496" cy="4820920"/>
        </p:xfrm>
        <a:graphic>
          <a:graphicData uri="http://schemas.openxmlformats.org/drawingml/2006/table">
            <a:tbl>
              <a:tblPr firstRow="1" bandRow="1">
                <a:tableStyleId>{5940675A-B579-460E-94D1-54222C63F5DA}</a:tableStyleId>
              </a:tblPr>
              <a:tblGrid>
                <a:gridCol w="2232248"/>
                <a:gridCol w="1224136"/>
                <a:gridCol w="100811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t>Characteristics</a:t>
                      </a:r>
                      <a:endParaRPr kumimoji="1" lang="ja-JP" altLang="en-US" b="1" dirty="0" smtClean="0"/>
                    </a:p>
                  </a:txBody>
                  <a:tcPr/>
                </a:tc>
                <a:tc>
                  <a:txBody>
                    <a:bodyPr/>
                    <a:lstStyle/>
                    <a:p>
                      <a:pPr algn="ctr"/>
                      <a:r>
                        <a:rPr kumimoji="1" lang="en-US" altLang="ja-JP" b="1" dirty="0" smtClean="0"/>
                        <a:t>Odds</a:t>
                      </a:r>
                      <a:r>
                        <a:rPr kumimoji="1" lang="en-US" altLang="ja-JP" b="1" baseline="0" dirty="0" smtClean="0"/>
                        <a:t> ratio</a:t>
                      </a:r>
                      <a:endParaRPr kumimoji="1" lang="ja-JP" altLang="en-US" b="1" dirty="0"/>
                    </a:p>
                  </a:txBody>
                  <a:tcPr/>
                </a:tc>
                <a:tc>
                  <a:txBody>
                    <a:bodyPr/>
                    <a:lstStyle/>
                    <a:p>
                      <a:pPr algn="ctr"/>
                      <a:r>
                        <a:rPr kumimoji="1" lang="en-US" altLang="ja-JP" b="1" dirty="0" smtClean="0"/>
                        <a:t>P</a:t>
                      </a:r>
                      <a:endParaRPr kumimoji="1" lang="ja-JP" altLang="en-US" b="1" dirty="0"/>
                    </a:p>
                  </a:txBody>
                  <a:tcPr/>
                </a:tc>
              </a:tr>
              <a:tr h="370840">
                <a:tc>
                  <a:txBody>
                    <a:bodyPr/>
                    <a:lstStyle/>
                    <a:p>
                      <a:pPr algn="ctr"/>
                      <a:r>
                        <a:rPr kumimoji="1" lang="en-US" altLang="ja-JP" b="1" dirty="0" smtClean="0">
                          <a:solidFill>
                            <a:schemeClr val="tx1"/>
                          </a:solidFill>
                        </a:rPr>
                        <a:t>TBC</a:t>
                      </a:r>
                      <a:endParaRPr kumimoji="1" lang="ja-JP" altLang="en-US" b="1" dirty="0">
                        <a:solidFill>
                          <a:schemeClr val="tx1"/>
                        </a:solidFill>
                      </a:endParaRPr>
                    </a:p>
                  </a:txBody>
                  <a:tcPr/>
                </a:tc>
                <a:tc>
                  <a:txBody>
                    <a:bodyPr/>
                    <a:lstStyle/>
                    <a:p>
                      <a:pPr algn="ctr"/>
                      <a:r>
                        <a:rPr kumimoji="1" lang="en-US" altLang="ja-JP" b="1" dirty="0" smtClean="0"/>
                        <a:t>0.652</a:t>
                      </a:r>
                      <a:endParaRPr kumimoji="1" lang="ja-JP" altLang="en-US" b="1" dirty="0"/>
                    </a:p>
                  </a:txBody>
                  <a:tcPr/>
                </a:tc>
                <a:tc>
                  <a:txBody>
                    <a:bodyPr/>
                    <a:lstStyle/>
                    <a:p>
                      <a:pPr algn="ctr"/>
                      <a:r>
                        <a:rPr kumimoji="1" lang="en-US" altLang="ja-JP" b="1" dirty="0" smtClean="0">
                          <a:solidFill>
                            <a:schemeClr val="tx1"/>
                          </a:solidFill>
                        </a:rPr>
                        <a:t>0.49</a:t>
                      </a:r>
                      <a:endParaRPr kumimoji="1" lang="ja-JP" altLang="en-US" b="1" dirty="0">
                        <a:solidFill>
                          <a:schemeClr val="tx1"/>
                        </a:solidFill>
                      </a:endParaRPr>
                    </a:p>
                  </a:txBody>
                  <a:tcPr/>
                </a:tc>
              </a:tr>
              <a:tr h="370840">
                <a:tc>
                  <a:txBody>
                    <a:bodyPr/>
                    <a:lstStyle/>
                    <a:p>
                      <a:pPr algn="ctr"/>
                      <a:r>
                        <a:rPr kumimoji="1" lang="en-US" altLang="ja-JP" b="1" dirty="0" smtClean="0"/>
                        <a:t>BMI</a:t>
                      </a:r>
                      <a:endParaRPr kumimoji="1" lang="ja-JP" altLang="en-US" b="1" dirty="0"/>
                    </a:p>
                  </a:txBody>
                  <a:tcPr/>
                </a:tc>
                <a:tc>
                  <a:txBody>
                    <a:bodyPr/>
                    <a:lstStyle/>
                    <a:p>
                      <a:pPr algn="ctr"/>
                      <a:r>
                        <a:rPr kumimoji="1" lang="en-US" altLang="ja-JP" b="1" dirty="0" smtClean="0"/>
                        <a:t>1.05</a:t>
                      </a:r>
                      <a:endParaRPr kumimoji="1" lang="ja-JP" altLang="en-US" b="1" dirty="0"/>
                    </a:p>
                  </a:txBody>
                  <a:tcPr/>
                </a:tc>
                <a:tc>
                  <a:txBody>
                    <a:bodyPr/>
                    <a:lstStyle/>
                    <a:p>
                      <a:pPr algn="ctr"/>
                      <a:r>
                        <a:rPr kumimoji="1" lang="en-US" altLang="ja-JP" b="1" dirty="0" smtClean="0">
                          <a:solidFill>
                            <a:schemeClr val="tx1"/>
                          </a:solidFill>
                        </a:rPr>
                        <a:t>0.24</a:t>
                      </a:r>
                      <a:endParaRPr kumimoji="1" lang="ja-JP" altLang="en-US" b="1" dirty="0">
                        <a:solidFill>
                          <a:schemeClr val="tx1"/>
                        </a:solidFill>
                      </a:endParaRPr>
                    </a:p>
                  </a:txBody>
                  <a:tcPr/>
                </a:tc>
              </a:tr>
              <a:tr h="370840">
                <a:tc>
                  <a:txBody>
                    <a:bodyPr/>
                    <a:lstStyle/>
                    <a:p>
                      <a:pPr algn="ctr"/>
                      <a:r>
                        <a:rPr kumimoji="1" lang="en-US" altLang="ja-JP" b="1" dirty="0" smtClean="0"/>
                        <a:t>Age</a:t>
                      </a:r>
                      <a:endParaRPr kumimoji="1" lang="ja-JP" altLang="en-US" b="1" dirty="0"/>
                    </a:p>
                  </a:txBody>
                  <a:tcPr/>
                </a:tc>
                <a:tc>
                  <a:txBody>
                    <a:bodyPr/>
                    <a:lstStyle/>
                    <a:p>
                      <a:pPr algn="ctr"/>
                      <a:r>
                        <a:rPr kumimoji="1" lang="en-US" altLang="ja-JP" b="1" dirty="0" smtClean="0"/>
                        <a:t>1.02</a:t>
                      </a:r>
                      <a:endParaRPr kumimoji="1" lang="ja-JP" altLang="en-US" b="1" dirty="0"/>
                    </a:p>
                  </a:txBody>
                  <a:tcPr/>
                </a:tc>
                <a:tc>
                  <a:txBody>
                    <a:bodyPr/>
                    <a:lstStyle/>
                    <a:p>
                      <a:pPr algn="ctr"/>
                      <a:r>
                        <a:rPr kumimoji="1" lang="en-US" altLang="ja-JP" b="1" dirty="0" smtClean="0">
                          <a:solidFill>
                            <a:schemeClr val="tx1"/>
                          </a:solidFill>
                        </a:rPr>
                        <a:t>0.35</a:t>
                      </a:r>
                      <a:endParaRPr kumimoji="1" lang="ja-JP" altLang="en-US" b="1" dirty="0">
                        <a:solidFill>
                          <a:schemeClr val="tx1"/>
                        </a:solidFill>
                      </a:endParaRPr>
                    </a:p>
                  </a:txBody>
                  <a:tcPr/>
                </a:tc>
              </a:tr>
              <a:tr h="370840">
                <a:tc>
                  <a:txBody>
                    <a:bodyPr/>
                    <a:lstStyle/>
                    <a:p>
                      <a:pPr algn="ctr"/>
                      <a:r>
                        <a:rPr kumimoji="1" lang="en-US" altLang="ja-JP" b="1" dirty="0" smtClean="0"/>
                        <a:t>Gender</a:t>
                      </a:r>
                      <a:endParaRPr kumimoji="1" lang="ja-JP" altLang="en-US" b="1" dirty="0"/>
                    </a:p>
                  </a:txBody>
                  <a:tcPr/>
                </a:tc>
                <a:tc>
                  <a:txBody>
                    <a:bodyPr/>
                    <a:lstStyle/>
                    <a:p>
                      <a:pPr algn="ctr"/>
                      <a:r>
                        <a:rPr kumimoji="1" lang="en-US" altLang="ja-JP" b="1" dirty="0" smtClean="0"/>
                        <a:t>0.788</a:t>
                      </a:r>
                      <a:endParaRPr kumimoji="1" lang="ja-JP" altLang="en-US" b="1" dirty="0"/>
                    </a:p>
                  </a:txBody>
                  <a:tcPr/>
                </a:tc>
                <a:tc>
                  <a:txBody>
                    <a:bodyPr/>
                    <a:lstStyle/>
                    <a:p>
                      <a:pPr algn="ctr"/>
                      <a:r>
                        <a:rPr kumimoji="1" lang="en-US" altLang="ja-JP" b="1" dirty="0" smtClean="0">
                          <a:solidFill>
                            <a:schemeClr val="tx1"/>
                          </a:solidFill>
                        </a:rPr>
                        <a:t>0.57</a:t>
                      </a:r>
                      <a:endParaRPr kumimoji="1" lang="ja-JP" altLang="en-US" b="1" dirty="0">
                        <a:solidFill>
                          <a:schemeClr val="tx1"/>
                        </a:solidFill>
                      </a:endParaRPr>
                    </a:p>
                  </a:txBody>
                  <a:tcPr/>
                </a:tc>
              </a:tr>
              <a:tr h="370840">
                <a:tc>
                  <a:txBody>
                    <a:bodyPr/>
                    <a:lstStyle/>
                    <a:p>
                      <a:pPr algn="ctr"/>
                      <a:r>
                        <a:rPr kumimoji="1" lang="en-US" altLang="ja-JP" b="1" dirty="0" smtClean="0">
                          <a:solidFill>
                            <a:srgbClr val="FF0000"/>
                          </a:solidFill>
                        </a:rPr>
                        <a:t>Duration of</a:t>
                      </a:r>
                      <a:r>
                        <a:rPr kumimoji="1" lang="en-US" altLang="ja-JP" b="1" baseline="0" dirty="0" smtClean="0">
                          <a:solidFill>
                            <a:srgbClr val="FF0000"/>
                          </a:solidFill>
                        </a:rPr>
                        <a:t> diabetes</a:t>
                      </a:r>
                      <a:endParaRPr kumimoji="1" lang="ja-JP" altLang="en-US" b="1" dirty="0">
                        <a:solidFill>
                          <a:srgbClr val="FF0000"/>
                        </a:solidFill>
                      </a:endParaRPr>
                    </a:p>
                  </a:txBody>
                  <a:tcPr/>
                </a:tc>
                <a:tc>
                  <a:txBody>
                    <a:bodyPr/>
                    <a:lstStyle/>
                    <a:p>
                      <a:pPr algn="ctr"/>
                      <a:r>
                        <a:rPr kumimoji="1" lang="en-US" altLang="ja-JP" b="1" dirty="0" smtClean="0"/>
                        <a:t>1.18</a:t>
                      </a:r>
                      <a:endParaRPr kumimoji="1" lang="ja-JP" altLang="en-US" b="1" dirty="0"/>
                    </a:p>
                  </a:txBody>
                  <a:tcPr/>
                </a:tc>
                <a:tc>
                  <a:txBody>
                    <a:bodyPr/>
                    <a:lstStyle/>
                    <a:p>
                      <a:pPr algn="ctr"/>
                      <a:r>
                        <a:rPr kumimoji="1" lang="en-US" altLang="ja-JP" b="1" dirty="0" smtClean="0">
                          <a:solidFill>
                            <a:srgbClr val="FF0000"/>
                          </a:solidFill>
                        </a:rPr>
                        <a:t>0.0000</a:t>
                      </a:r>
                      <a:endParaRPr kumimoji="1" lang="ja-JP" altLang="en-US" b="1" dirty="0">
                        <a:solidFill>
                          <a:srgbClr val="FF0000"/>
                        </a:solidFill>
                      </a:endParaRPr>
                    </a:p>
                  </a:txBody>
                  <a:tcPr/>
                </a:tc>
              </a:tr>
              <a:tr h="370840">
                <a:tc>
                  <a:txBody>
                    <a:bodyPr/>
                    <a:lstStyle/>
                    <a:p>
                      <a:pPr algn="ctr"/>
                      <a:r>
                        <a:rPr kumimoji="1" lang="en-US" altLang="ja-JP" b="1" dirty="0" smtClean="0"/>
                        <a:t>HbA1c</a:t>
                      </a:r>
                      <a:endParaRPr kumimoji="1" lang="ja-JP" altLang="en-US" b="1" dirty="0"/>
                    </a:p>
                  </a:txBody>
                  <a:tcPr/>
                </a:tc>
                <a:tc>
                  <a:txBody>
                    <a:bodyPr/>
                    <a:lstStyle/>
                    <a:p>
                      <a:pPr algn="ctr"/>
                      <a:r>
                        <a:rPr kumimoji="1" lang="en-US" altLang="ja-JP" b="1" dirty="0" smtClean="0"/>
                        <a:t>1.01</a:t>
                      </a:r>
                      <a:endParaRPr kumimoji="1" lang="ja-JP" altLang="en-US" b="1" dirty="0"/>
                    </a:p>
                  </a:txBody>
                  <a:tcPr/>
                </a:tc>
                <a:tc>
                  <a:txBody>
                    <a:bodyPr/>
                    <a:lstStyle/>
                    <a:p>
                      <a:pPr algn="ctr"/>
                      <a:r>
                        <a:rPr kumimoji="1" lang="en-US" altLang="ja-JP" b="1" dirty="0" smtClean="0">
                          <a:solidFill>
                            <a:schemeClr val="tx1"/>
                          </a:solidFill>
                        </a:rPr>
                        <a:t>0.94</a:t>
                      </a:r>
                      <a:endParaRPr kumimoji="1" lang="ja-JP" altLang="en-US" b="1" dirty="0">
                        <a:solidFill>
                          <a:schemeClr val="tx1"/>
                        </a:solidFill>
                      </a:endParaRPr>
                    </a:p>
                  </a:txBody>
                  <a:tcPr/>
                </a:tc>
              </a:tr>
              <a:tr h="370840">
                <a:tc>
                  <a:txBody>
                    <a:bodyPr/>
                    <a:lstStyle/>
                    <a:p>
                      <a:pPr algn="ctr"/>
                      <a:r>
                        <a:rPr kumimoji="1" lang="en-US" altLang="ja-JP" b="1" dirty="0" smtClean="0"/>
                        <a:t>Smoking</a:t>
                      </a:r>
                      <a:endParaRPr kumimoji="1" lang="ja-JP" altLang="en-US" b="1" dirty="0"/>
                    </a:p>
                  </a:txBody>
                  <a:tcPr/>
                </a:tc>
                <a:tc>
                  <a:txBody>
                    <a:bodyPr/>
                    <a:lstStyle/>
                    <a:p>
                      <a:pPr algn="ctr"/>
                      <a:r>
                        <a:rPr kumimoji="1" lang="en-US" altLang="ja-JP" b="1" dirty="0" smtClean="0"/>
                        <a:t>1.60</a:t>
                      </a:r>
                      <a:endParaRPr kumimoji="1" lang="ja-JP" altLang="en-US" b="1" dirty="0"/>
                    </a:p>
                  </a:txBody>
                  <a:tcPr/>
                </a:tc>
                <a:tc>
                  <a:txBody>
                    <a:bodyPr/>
                    <a:lstStyle/>
                    <a:p>
                      <a:pPr algn="ctr"/>
                      <a:r>
                        <a:rPr kumimoji="1" lang="en-US" altLang="ja-JP" b="1" dirty="0" smtClean="0">
                          <a:solidFill>
                            <a:schemeClr val="tx1"/>
                          </a:solidFill>
                        </a:rPr>
                        <a:t>0.29</a:t>
                      </a:r>
                      <a:endParaRPr kumimoji="1" lang="ja-JP" altLang="en-US" b="1" dirty="0">
                        <a:solidFill>
                          <a:schemeClr val="tx1"/>
                        </a:solidFill>
                      </a:endParaRPr>
                    </a:p>
                  </a:txBody>
                  <a:tcPr/>
                </a:tc>
              </a:tr>
              <a:tr h="370840">
                <a:tc>
                  <a:txBody>
                    <a:bodyPr/>
                    <a:lstStyle/>
                    <a:p>
                      <a:pPr algn="ctr"/>
                      <a:r>
                        <a:rPr kumimoji="1" lang="en-US" altLang="ja-JP" b="1" dirty="0" smtClean="0"/>
                        <a:t>Alcohol</a:t>
                      </a:r>
                      <a:endParaRPr kumimoji="1" lang="ja-JP" altLang="en-US" b="1" dirty="0"/>
                    </a:p>
                  </a:txBody>
                  <a:tcPr/>
                </a:tc>
                <a:tc>
                  <a:txBody>
                    <a:bodyPr/>
                    <a:lstStyle/>
                    <a:p>
                      <a:pPr algn="ctr"/>
                      <a:r>
                        <a:rPr kumimoji="1" lang="en-US" altLang="ja-JP" b="1" dirty="0" smtClean="0"/>
                        <a:t>1.06</a:t>
                      </a:r>
                      <a:endParaRPr kumimoji="1" lang="ja-JP" altLang="en-US" b="1" dirty="0"/>
                    </a:p>
                  </a:txBody>
                  <a:tcPr/>
                </a:tc>
                <a:tc>
                  <a:txBody>
                    <a:bodyPr/>
                    <a:lstStyle/>
                    <a:p>
                      <a:pPr algn="ctr"/>
                      <a:r>
                        <a:rPr kumimoji="1" lang="en-US" altLang="ja-JP" b="1" dirty="0" smtClean="0">
                          <a:solidFill>
                            <a:schemeClr val="tx1"/>
                          </a:solidFill>
                        </a:rPr>
                        <a:t>0.90</a:t>
                      </a:r>
                      <a:endParaRPr kumimoji="1" lang="ja-JP" altLang="en-US" b="1" dirty="0">
                        <a:solidFill>
                          <a:schemeClr val="tx1"/>
                        </a:solidFill>
                      </a:endParaRPr>
                    </a:p>
                  </a:txBody>
                  <a:tcPr/>
                </a:tc>
              </a:tr>
              <a:tr h="370840">
                <a:tc>
                  <a:txBody>
                    <a:bodyPr/>
                    <a:lstStyle/>
                    <a:p>
                      <a:pPr algn="ctr"/>
                      <a:r>
                        <a:rPr kumimoji="1" lang="en-US" altLang="ja-JP" b="1" dirty="0" smtClean="0"/>
                        <a:t>LDL-C</a:t>
                      </a:r>
                      <a:endParaRPr kumimoji="1" lang="ja-JP" altLang="en-US" b="1" dirty="0"/>
                    </a:p>
                  </a:txBody>
                  <a:tcPr/>
                </a:tc>
                <a:tc>
                  <a:txBody>
                    <a:bodyPr/>
                    <a:lstStyle/>
                    <a:p>
                      <a:pPr algn="ctr"/>
                      <a:r>
                        <a:rPr kumimoji="1" lang="en-US" altLang="ja-JP" b="1" dirty="0" smtClean="0"/>
                        <a:t>0.999</a:t>
                      </a:r>
                      <a:endParaRPr kumimoji="1" lang="ja-JP" altLang="en-US" b="1" dirty="0"/>
                    </a:p>
                  </a:txBody>
                  <a:tcPr/>
                </a:tc>
                <a:tc>
                  <a:txBody>
                    <a:bodyPr/>
                    <a:lstStyle/>
                    <a:p>
                      <a:pPr algn="ctr"/>
                      <a:r>
                        <a:rPr kumimoji="1" lang="en-US" altLang="ja-JP" b="1" dirty="0" smtClean="0">
                          <a:solidFill>
                            <a:schemeClr val="tx1"/>
                          </a:solidFill>
                        </a:rPr>
                        <a:t>0.88</a:t>
                      </a:r>
                      <a:endParaRPr kumimoji="1" lang="ja-JP" altLang="en-US" b="1" dirty="0">
                        <a:solidFill>
                          <a:schemeClr val="tx1"/>
                        </a:solidFill>
                      </a:endParaRPr>
                    </a:p>
                  </a:txBody>
                  <a:tcPr/>
                </a:tc>
              </a:tr>
              <a:tr h="370840">
                <a:tc>
                  <a:txBody>
                    <a:bodyPr/>
                    <a:lstStyle/>
                    <a:p>
                      <a:pPr algn="ctr"/>
                      <a:r>
                        <a:rPr kumimoji="1" lang="en-US" altLang="ja-JP" b="1" dirty="0" smtClean="0"/>
                        <a:t>HDL-C</a:t>
                      </a:r>
                      <a:endParaRPr kumimoji="1" lang="ja-JP" altLang="en-US" b="1" dirty="0"/>
                    </a:p>
                  </a:txBody>
                  <a:tcPr/>
                </a:tc>
                <a:tc>
                  <a:txBody>
                    <a:bodyPr/>
                    <a:lstStyle/>
                    <a:p>
                      <a:pPr algn="ctr"/>
                      <a:r>
                        <a:rPr kumimoji="1" lang="en-US" altLang="ja-JP" b="1" dirty="0" smtClean="0"/>
                        <a:t>0.993</a:t>
                      </a:r>
                      <a:endParaRPr kumimoji="1" lang="ja-JP" altLang="en-US" b="1" dirty="0"/>
                    </a:p>
                  </a:txBody>
                  <a:tcPr/>
                </a:tc>
                <a:tc>
                  <a:txBody>
                    <a:bodyPr/>
                    <a:lstStyle/>
                    <a:p>
                      <a:pPr algn="ctr"/>
                      <a:r>
                        <a:rPr kumimoji="1" lang="en-US" altLang="ja-JP" b="1" dirty="0" smtClean="0">
                          <a:solidFill>
                            <a:schemeClr val="tx1"/>
                          </a:solidFill>
                        </a:rPr>
                        <a:t>0.59</a:t>
                      </a:r>
                      <a:endParaRPr kumimoji="1" lang="ja-JP" altLang="en-US" b="1" dirty="0">
                        <a:solidFill>
                          <a:schemeClr val="tx1"/>
                        </a:solidFill>
                      </a:endParaRPr>
                    </a:p>
                  </a:txBody>
                  <a:tcPr/>
                </a:tc>
              </a:tr>
              <a:tr h="370840">
                <a:tc>
                  <a:txBody>
                    <a:bodyPr/>
                    <a:lstStyle/>
                    <a:p>
                      <a:pPr algn="ctr"/>
                      <a:r>
                        <a:rPr kumimoji="1" lang="en-US" altLang="ja-JP" b="1" dirty="0" smtClean="0"/>
                        <a:t>TG</a:t>
                      </a:r>
                      <a:endParaRPr kumimoji="1" lang="ja-JP" altLang="en-US" b="1" dirty="0"/>
                    </a:p>
                  </a:txBody>
                  <a:tcPr/>
                </a:tc>
                <a:tc>
                  <a:txBody>
                    <a:bodyPr/>
                    <a:lstStyle/>
                    <a:p>
                      <a:pPr algn="ctr"/>
                      <a:r>
                        <a:rPr kumimoji="1" lang="en-US" altLang="ja-JP" b="1" dirty="0" smtClean="0"/>
                        <a:t>1.00</a:t>
                      </a:r>
                      <a:endParaRPr kumimoji="1" lang="ja-JP" altLang="en-US" b="1" dirty="0"/>
                    </a:p>
                  </a:txBody>
                  <a:tcPr/>
                </a:tc>
                <a:tc>
                  <a:txBody>
                    <a:bodyPr/>
                    <a:lstStyle/>
                    <a:p>
                      <a:pPr algn="ctr"/>
                      <a:r>
                        <a:rPr kumimoji="1" lang="en-US" altLang="ja-JP" b="1" dirty="0" smtClean="0">
                          <a:solidFill>
                            <a:schemeClr val="tx1"/>
                          </a:solidFill>
                        </a:rPr>
                        <a:t>0.32</a:t>
                      </a:r>
                      <a:endParaRPr kumimoji="1" lang="ja-JP" altLang="en-US" b="1" dirty="0">
                        <a:solidFill>
                          <a:schemeClr val="tx1"/>
                        </a:solidFill>
                      </a:endParaRPr>
                    </a:p>
                  </a:txBody>
                  <a:tcPr/>
                </a:tc>
              </a:tr>
              <a:tr h="370840">
                <a:tc>
                  <a:txBody>
                    <a:bodyPr/>
                    <a:lstStyle/>
                    <a:p>
                      <a:pPr algn="ctr"/>
                      <a:r>
                        <a:rPr kumimoji="1" lang="en-US" altLang="ja-JP" b="1" dirty="0" smtClean="0"/>
                        <a:t>SBP</a:t>
                      </a:r>
                      <a:endParaRPr kumimoji="1" lang="ja-JP" altLang="en-US" b="1" dirty="0"/>
                    </a:p>
                  </a:txBody>
                  <a:tcPr/>
                </a:tc>
                <a:tc>
                  <a:txBody>
                    <a:bodyPr/>
                    <a:lstStyle/>
                    <a:p>
                      <a:pPr algn="ctr"/>
                      <a:r>
                        <a:rPr kumimoji="1" lang="en-US" altLang="ja-JP" b="1" dirty="0" smtClean="0"/>
                        <a:t>1.01</a:t>
                      </a:r>
                      <a:endParaRPr kumimoji="1" lang="ja-JP" altLang="en-US" b="1" dirty="0"/>
                    </a:p>
                  </a:txBody>
                  <a:tcPr/>
                </a:tc>
                <a:tc>
                  <a:txBody>
                    <a:bodyPr/>
                    <a:lstStyle/>
                    <a:p>
                      <a:pPr algn="ctr"/>
                      <a:r>
                        <a:rPr kumimoji="1" lang="en-US" altLang="ja-JP" b="1" dirty="0" smtClean="0">
                          <a:solidFill>
                            <a:schemeClr val="tx1"/>
                          </a:solidFill>
                        </a:rPr>
                        <a:t>0.63</a:t>
                      </a:r>
                      <a:endParaRPr kumimoji="1" lang="ja-JP" altLang="en-US" b="1" dirty="0">
                        <a:solidFill>
                          <a:schemeClr val="tx1"/>
                        </a:solidFill>
                      </a:endParaRPr>
                    </a:p>
                  </a:txBody>
                  <a:tcPr/>
                </a:tc>
              </a:tr>
            </a:tbl>
          </a:graphicData>
        </a:graphic>
      </p:graphicFrame>
      <p:sp>
        <p:nvSpPr>
          <p:cNvPr id="3" name="タイトル 2"/>
          <p:cNvSpPr>
            <a:spLocks noGrp="1"/>
          </p:cNvSpPr>
          <p:nvPr>
            <p:ph type="ctrTitle"/>
          </p:nvPr>
        </p:nvSpPr>
        <p:spPr>
          <a:xfrm>
            <a:off x="685800" y="332656"/>
            <a:ext cx="7772400" cy="720080"/>
          </a:xfrm>
        </p:spPr>
        <p:txBody>
          <a:bodyPr>
            <a:noAutofit/>
          </a:bodyPr>
          <a:lstStyle/>
          <a:p>
            <a:r>
              <a:rPr lang="en-US" altLang="ja-JP" sz="2400" b="1" dirty="0" smtClean="0">
                <a:solidFill>
                  <a:srgbClr val="000000"/>
                </a:solidFill>
                <a:latin typeface="+mj-ea"/>
                <a:cs typeface="Times New Roman" pitchFamily="18" charset="0"/>
              </a:rPr>
              <a:t>Logistic </a:t>
            </a:r>
            <a:r>
              <a:rPr lang="en-US" altLang="ja-JP" sz="2400" b="1" dirty="0">
                <a:solidFill>
                  <a:srgbClr val="000000"/>
                </a:solidFill>
                <a:latin typeface="+mj-ea"/>
                <a:cs typeface="Times New Roman" pitchFamily="18" charset="0"/>
              </a:rPr>
              <a:t>regression analysis examining the effect of various factors on </a:t>
            </a:r>
            <a:r>
              <a:rPr lang="en-US" altLang="ja-JP" sz="2400" b="1" dirty="0" smtClean="0">
                <a:solidFill>
                  <a:srgbClr val="000000"/>
                </a:solidFill>
                <a:latin typeface="+mj-ea"/>
                <a:cs typeface="Times New Roman" pitchFamily="18" charset="0"/>
              </a:rPr>
              <a:t>micro/macro </a:t>
            </a:r>
            <a:r>
              <a:rPr lang="en-US" altLang="ja-JP" sz="2400" b="1" dirty="0" err="1" smtClean="0">
                <a:solidFill>
                  <a:srgbClr val="000000"/>
                </a:solidFill>
                <a:latin typeface="+mj-ea"/>
                <a:cs typeface="Times New Roman" pitchFamily="18" charset="0"/>
              </a:rPr>
              <a:t>angiopathy</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3460702105"/>
              </p:ext>
            </p:extLst>
          </p:nvPr>
        </p:nvGraphicFramePr>
        <p:xfrm>
          <a:off x="4716016" y="1484784"/>
          <a:ext cx="4320479" cy="4820920"/>
        </p:xfrm>
        <a:graphic>
          <a:graphicData uri="http://schemas.openxmlformats.org/drawingml/2006/table">
            <a:tbl>
              <a:tblPr firstRow="1" bandRow="1">
                <a:tableStyleId>{5940675A-B579-460E-94D1-54222C63F5DA}</a:tableStyleId>
              </a:tblPr>
              <a:tblGrid>
                <a:gridCol w="2160239"/>
                <a:gridCol w="1224136"/>
                <a:gridCol w="936104"/>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1" dirty="0" smtClean="0"/>
                        <a:t>Characteristics</a:t>
                      </a:r>
                      <a:endParaRPr kumimoji="1" lang="ja-JP" altLang="en-US" b="1" dirty="0" smtClean="0"/>
                    </a:p>
                  </a:txBody>
                  <a:tcPr/>
                </a:tc>
                <a:tc>
                  <a:txBody>
                    <a:bodyPr/>
                    <a:lstStyle/>
                    <a:p>
                      <a:pPr algn="ctr"/>
                      <a:r>
                        <a:rPr kumimoji="1" lang="en-US" altLang="ja-JP" b="1" dirty="0" smtClean="0"/>
                        <a:t>Odds</a:t>
                      </a:r>
                      <a:r>
                        <a:rPr kumimoji="1" lang="en-US" altLang="ja-JP" b="1" baseline="0" dirty="0" smtClean="0"/>
                        <a:t> ratio</a:t>
                      </a:r>
                      <a:endParaRPr kumimoji="1" lang="ja-JP" altLang="en-US" b="1" dirty="0"/>
                    </a:p>
                  </a:txBody>
                  <a:tcPr/>
                </a:tc>
                <a:tc>
                  <a:txBody>
                    <a:bodyPr/>
                    <a:lstStyle/>
                    <a:p>
                      <a:pPr algn="ctr"/>
                      <a:r>
                        <a:rPr kumimoji="1" lang="en-US" altLang="ja-JP" b="1" dirty="0" smtClean="0"/>
                        <a:t>P</a:t>
                      </a:r>
                      <a:endParaRPr kumimoji="1" lang="ja-JP" altLang="en-US" b="1" dirty="0"/>
                    </a:p>
                  </a:txBody>
                  <a:tcPr/>
                </a:tc>
              </a:tr>
              <a:tr h="370840">
                <a:tc>
                  <a:txBody>
                    <a:bodyPr/>
                    <a:lstStyle/>
                    <a:p>
                      <a:pPr algn="ctr" fontAlgn="ctr"/>
                      <a:r>
                        <a:rPr lang="en-US" altLang="ja-JP" sz="1800" b="1" i="0" u="none" strike="noStrike" dirty="0" smtClean="0">
                          <a:solidFill>
                            <a:srgbClr val="FF0000"/>
                          </a:solidFill>
                          <a:effectLst/>
                          <a:latin typeface="+mn-lt"/>
                        </a:rPr>
                        <a:t>TBC</a:t>
                      </a:r>
                      <a:endParaRPr lang="ja-JP" altLang="en-US" sz="1800" b="1" i="0" u="none" strike="noStrike" dirty="0">
                        <a:solidFill>
                          <a:srgbClr val="FF0000"/>
                        </a:solidFill>
                        <a:effectLst/>
                        <a:latin typeface="+mn-lt"/>
                      </a:endParaRPr>
                    </a:p>
                  </a:txBody>
                  <a:tcPr marL="9525" marR="9525" marT="9525" marB="0" anchor="ctr"/>
                </a:tc>
                <a:tc>
                  <a:txBody>
                    <a:bodyPr/>
                    <a:lstStyle/>
                    <a:p>
                      <a:pPr algn="ctr" fontAlgn="ctr"/>
                      <a:r>
                        <a:rPr lang="en-US" altLang="ja-JP" sz="1800" b="1" i="0" u="none" strike="noStrike" dirty="0">
                          <a:solidFill>
                            <a:srgbClr val="000000"/>
                          </a:solidFill>
                          <a:effectLst/>
                          <a:latin typeface="+mn-lt"/>
                        </a:rPr>
                        <a:t>0.1051</a:t>
                      </a:r>
                    </a:p>
                  </a:txBody>
                  <a:tcPr marL="9525" marR="9525" marT="9525" marB="0" anchor="ctr"/>
                </a:tc>
                <a:tc>
                  <a:txBody>
                    <a:bodyPr/>
                    <a:lstStyle/>
                    <a:p>
                      <a:pPr algn="ctr" fontAlgn="ctr"/>
                      <a:r>
                        <a:rPr lang="en-US" altLang="ja-JP" sz="1800" b="1" i="0" u="none" strike="noStrike" dirty="0">
                          <a:solidFill>
                            <a:srgbClr val="FF0000"/>
                          </a:solidFill>
                          <a:effectLst/>
                          <a:latin typeface="+mn-lt"/>
                        </a:rPr>
                        <a:t>0.0004</a:t>
                      </a:r>
                    </a:p>
                  </a:txBody>
                  <a:tcPr marL="9525" marR="9525" marT="9525" marB="0" anchor="ctr"/>
                </a:tc>
              </a:tr>
              <a:tr h="370840">
                <a:tc>
                  <a:txBody>
                    <a:bodyPr/>
                    <a:lstStyle/>
                    <a:p>
                      <a:pPr algn="ctr" fontAlgn="ctr"/>
                      <a:r>
                        <a:rPr lang="en-US" sz="1800" b="1" i="0" u="none" strike="noStrike">
                          <a:solidFill>
                            <a:srgbClr val="000000"/>
                          </a:solidFill>
                          <a:effectLst/>
                          <a:latin typeface="+mn-lt"/>
                        </a:rPr>
                        <a:t>BMI</a:t>
                      </a:r>
                    </a:p>
                  </a:txBody>
                  <a:tcPr marL="9525" marR="9525" marT="9525" marB="0" anchor="ctr"/>
                </a:tc>
                <a:tc>
                  <a:txBody>
                    <a:bodyPr/>
                    <a:lstStyle/>
                    <a:p>
                      <a:pPr algn="ctr" fontAlgn="ctr"/>
                      <a:r>
                        <a:rPr lang="en-US" altLang="ja-JP" sz="1800" b="1" i="0" u="none" strike="noStrike" dirty="0">
                          <a:solidFill>
                            <a:srgbClr val="000000"/>
                          </a:solidFill>
                          <a:effectLst/>
                          <a:latin typeface="+mn-lt"/>
                        </a:rPr>
                        <a:t>1.0567</a:t>
                      </a:r>
                    </a:p>
                  </a:txBody>
                  <a:tcPr marL="9525" marR="9525" marT="9525" marB="0" anchor="ctr"/>
                </a:tc>
                <a:tc>
                  <a:txBody>
                    <a:bodyPr/>
                    <a:lstStyle/>
                    <a:p>
                      <a:pPr algn="ctr" fontAlgn="ctr"/>
                      <a:r>
                        <a:rPr lang="en-US" altLang="ja-JP" sz="1800" b="1" i="0" u="none" strike="noStrike">
                          <a:solidFill>
                            <a:srgbClr val="000000"/>
                          </a:solidFill>
                          <a:effectLst/>
                          <a:latin typeface="+mn-lt"/>
                        </a:rPr>
                        <a:t>0.0851</a:t>
                      </a:r>
                    </a:p>
                  </a:txBody>
                  <a:tcPr marL="9525" marR="9525" marT="9525" marB="0" anchor="ctr"/>
                </a:tc>
              </a:tr>
              <a:tr h="370840">
                <a:tc>
                  <a:txBody>
                    <a:bodyPr/>
                    <a:lstStyle/>
                    <a:p>
                      <a:pPr algn="ctr" fontAlgn="ctr"/>
                      <a:r>
                        <a:rPr lang="en-US" sz="1800" b="1" i="0" u="none" strike="noStrike" dirty="0">
                          <a:solidFill>
                            <a:srgbClr val="FF0000"/>
                          </a:solidFill>
                          <a:effectLst/>
                          <a:latin typeface="+mn-lt"/>
                        </a:rPr>
                        <a:t>Age</a:t>
                      </a:r>
                    </a:p>
                  </a:txBody>
                  <a:tcPr marL="9525" marR="9525" marT="9525" marB="0" anchor="ctr"/>
                </a:tc>
                <a:tc>
                  <a:txBody>
                    <a:bodyPr/>
                    <a:lstStyle/>
                    <a:p>
                      <a:pPr algn="ctr" fontAlgn="ctr"/>
                      <a:r>
                        <a:rPr lang="en-US" altLang="ja-JP" sz="1800" b="1" i="0" u="none" strike="noStrike" dirty="0">
                          <a:solidFill>
                            <a:srgbClr val="000000"/>
                          </a:solidFill>
                          <a:effectLst/>
                          <a:latin typeface="+mn-lt"/>
                        </a:rPr>
                        <a:t>1.0512</a:t>
                      </a:r>
                    </a:p>
                  </a:txBody>
                  <a:tcPr marL="9525" marR="9525" marT="9525" marB="0" anchor="ctr"/>
                </a:tc>
                <a:tc>
                  <a:txBody>
                    <a:bodyPr/>
                    <a:lstStyle/>
                    <a:p>
                      <a:pPr algn="ctr" fontAlgn="ctr"/>
                      <a:r>
                        <a:rPr lang="en-US" altLang="ja-JP" sz="1800" b="1" i="0" u="none" strike="noStrike" dirty="0">
                          <a:solidFill>
                            <a:srgbClr val="FF0000"/>
                          </a:solidFill>
                          <a:effectLst/>
                          <a:latin typeface="+mn-lt"/>
                        </a:rPr>
                        <a:t>0.0022</a:t>
                      </a:r>
                    </a:p>
                  </a:txBody>
                  <a:tcPr marL="9525" marR="9525" marT="9525" marB="0" anchor="ctr"/>
                </a:tc>
              </a:tr>
              <a:tr h="370840">
                <a:tc>
                  <a:txBody>
                    <a:bodyPr/>
                    <a:lstStyle/>
                    <a:p>
                      <a:pPr algn="ctr" fontAlgn="ctr"/>
                      <a:r>
                        <a:rPr lang="en-US" sz="1800" b="1" i="0" u="none" strike="noStrike">
                          <a:solidFill>
                            <a:srgbClr val="000000"/>
                          </a:solidFill>
                          <a:effectLst/>
                          <a:latin typeface="+mn-lt"/>
                        </a:rPr>
                        <a:t>Gender</a:t>
                      </a:r>
                    </a:p>
                  </a:txBody>
                  <a:tcPr marL="9525" marR="9525" marT="9525" marB="0" anchor="ctr"/>
                </a:tc>
                <a:tc>
                  <a:txBody>
                    <a:bodyPr/>
                    <a:lstStyle/>
                    <a:p>
                      <a:pPr algn="ctr" fontAlgn="ctr"/>
                      <a:r>
                        <a:rPr lang="en-US" altLang="ja-JP" sz="1800" b="1" i="0" u="none" strike="noStrike" dirty="0">
                          <a:solidFill>
                            <a:srgbClr val="000000"/>
                          </a:solidFill>
                          <a:effectLst/>
                          <a:latin typeface="+mn-lt"/>
                        </a:rPr>
                        <a:t>1.1601</a:t>
                      </a:r>
                    </a:p>
                  </a:txBody>
                  <a:tcPr marL="9525" marR="9525" marT="9525" marB="0" anchor="ctr"/>
                </a:tc>
                <a:tc>
                  <a:txBody>
                    <a:bodyPr/>
                    <a:lstStyle/>
                    <a:p>
                      <a:pPr algn="ctr" fontAlgn="ctr"/>
                      <a:r>
                        <a:rPr lang="en-US" altLang="ja-JP" sz="1800" b="1" i="0" u="none" strike="noStrike">
                          <a:solidFill>
                            <a:srgbClr val="000000"/>
                          </a:solidFill>
                          <a:effectLst/>
                          <a:latin typeface="+mn-lt"/>
                        </a:rPr>
                        <a:t>0.6896</a:t>
                      </a:r>
                    </a:p>
                  </a:txBody>
                  <a:tcPr marL="9525" marR="9525" marT="9525" marB="0" anchor="ctr"/>
                </a:tc>
              </a:tr>
              <a:tr h="370840">
                <a:tc>
                  <a:txBody>
                    <a:bodyPr/>
                    <a:lstStyle/>
                    <a:p>
                      <a:pPr algn="ctr" fontAlgn="ctr"/>
                      <a:r>
                        <a:rPr lang="en-US" altLang="ja-JP" sz="1800" b="1" i="0" u="none" strike="noStrike" dirty="0" smtClean="0">
                          <a:solidFill>
                            <a:srgbClr val="FF0000"/>
                          </a:solidFill>
                          <a:effectLst/>
                          <a:latin typeface="+mn-lt"/>
                        </a:rPr>
                        <a:t>Duration of diabetes</a:t>
                      </a:r>
                      <a:endParaRPr lang="ja-JP" altLang="en-US" sz="1800" b="1" i="0" u="none" strike="noStrike" dirty="0">
                        <a:solidFill>
                          <a:srgbClr val="FF0000"/>
                        </a:solidFill>
                        <a:effectLst/>
                        <a:latin typeface="+mn-lt"/>
                      </a:endParaRPr>
                    </a:p>
                  </a:txBody>
                  <a:tcPr marL="9525" marR="9525" marT="9525" marB="0" anchor="ctr"/>
                </a:tc>
                <a:tc>
                  <a:txBody>
                    <a:bodyPr/>
                    <a:lstStyle/>
                    <a:p>
                      <a:pPr algn="ctr" fontAlgn="ctr"/>
                      <a:r>
                        <a:rPr lang="en-US" altLang="ja-JP" sz="1800" b="1" i="0" u="none" strike="noStrike">
                          <a:solidFill>
                            <a:srgbClr val="000000"/>
                          </a:solidFill>
                          <a:effectLst/>
                          <a:latin typeface="+mn-lt"/>
                        </a:rPr>
                        <a:t>1.0359</a:t>
                      </a:r>
                    </a:p>
                  </a:txBody>
                  <a:tcPr marL="9525" marR="9525" marT="9525" marB="0" anchor="ctr"/>
                </a:tc>
                <a:tc>
                  <a:txBody>
                    <a:bodyPr/>
                    <a:lstStyle/>
                    <a:p>
                      <a:pPr algn="ctr" fontAlgn="ctr"/>
                      <a:r>
                        <a:rPr lang="en-US" altLang="ja-JP" sz="1800" b="1" i="0" u="none" strike="noStrike" dirty="0">
                          <a:solidFill>
                            <a:srgbClr val="FF0000"/>
                          </a:solidFill>
                          <a:effectLst/>
                          <a:latin typeface="+mn-lt"/>
                        </a:rPr>
                        <a:t>0.0482</a:t>
                      </a:r>
                    </a:p>
                  </a:txBody>
                  <a:tcPr marL="9525" marR="9525" marT="9525" marB="0" anchor="ctr"/>
                </a:tc>
              </a:tr>
              <a:tr h="370840">
                <a:tc>
                  <a:txBody>
                    <a:bodyPr/>
                    <a:lstStyle/>
                    <a:p>
                      <a:pPr algn="ctr" fontAlgn="ctr"/>
                      <a:r>
                        <a:rPr lang="en-US" sz="1800" b="1" i="0" u="none" strike="noStrike">
                          <a:solidFill>
                            <a:srgbClr val="000000"/>
                          </a:solidFill>
                          <a:effectLst/>
                          <a:latin typeface="+mn-lt"/>
                        </a:rPr>
                        <a:t>HbA1c</a:t>
                      </a:r>
                    </a:p>
                  </a:txBody>
                  <a:tcPr marL="9525" marR="9525" marT="9525" marB="0" anchor="ctr"/>
                </a:tc>
                <a:tc>
                  <a:txBody>
                    <a:bodyPr/>
                    <a:lstStyle/>
                    <a:p>
                      <a:pPr algn="ctr" fontAlgn="ctr"/>
                      <a:r>
                        <a:rPr lang="en-US" altLang="ja-JP" sz="1800" b="1" i="0" u="none" strike="noStrike" dirty="0">
                          <a:solidFill>
                            <a:srgbClr val="000000"/>
                          </a:solidFill>
                          <a:effectLst/>
                          <a:latin typeface="+mn-lt"/>
                        </a:rPr>
                        <a:t>0.8849</a:t>
                      </a:r>
                    </a:p>
                  </a:txBody>
                  <a:tcPr marL="9525" marR="9525" marT="9525" marB="0" anchor="ctr"/>
                </a:tc>
                <a:tc>
                  <a:txBody>
                    <a:bodyPr/>
                    <a:lstStyle/>
                    <a:p>
                      <a:pPr algn="ctr" fontAlgn="ctr"/>
                      <a:r>
                        <a:rPr lang="en-US" altLang="ja-JP" sz="1800" b="1" i="0" u="none" strike="noStrike">
                          <a:solidFill>
                            <a:srgbClr val="000000"/>
                          </a:solidFill>
                          <a:effectLst/>
                          <a:latin typeface="+mn-lt"/>
                        </a:rPr>
                        <a:t>0.2088</a:t>
                      </a:r>
                    </a:p>
                  </a:txBody>
                  <a:tcPr marL="9525" marR="9525" marT="9525" marB="0" anchor="ctr"/>
                </a:tc>
              </a:tr>
              <a:tr h="370840">
                <a:tc>
                  <a:txBody>
                    <a:bodyPr/>
                    <a:lstStyle/>
                    <a:p>
                      <a:pPr algn="ctr" fontAlgn="ctr"/>
                      <a:r>
                        <a:rPr lang="en-US" altLang="ja-JP" sz="1800" b="1" i="0" u="none" strike="noStrike" dirty="0" smtClean="0">
                          <a:solidFill>
                            <a:srgbClr val="000000"/>
                          </a:solidFill>
                          <a:effectLst/>
                          <a:latin typeface="+mn-lt"/>
                        </a:rPr>
                        <a:t>Smoking</a:t>
                      </a:r>
                      <a:endParaRPr lang="ja-JP" altLang="en-US" sz="1800" b="1" i="0" u="none" strike="noStrike" dirty="0">
                        <a:solidFill>
                          <a:srgbClr val="000000"/>
                        </a:solidFill>
                        <a:effectLst/>
                        <a:latin typeface="+mn-lt"/>
                      </a:endParaRPr>
                    </a:p>
                  </a:txBody>
                  <a:tcPr marL="9525" marR="9525" marT="9525" marB="0" anchor="ctr"/>
                </a:tc>
                <a:tc>
                  <a:txBody>
                    <a:bodyPr/>
                    <a:lstStyle/>
                    <a:p>
                      <a:pPr algn="ctr" fontAlgn="ctr"/>
                      <a:r>
                        <a:rPr lang="en-US" altLang="ja-JP" sz="1800" b="1" i="0" u="none" strike="noStrike" dirty="0">
                          <a:solidFill>
                            <a:srgbClr val="000000"/>
                          </a:solidFill>
                          <a:effectLst/>
                          <a:latin typeface="+mn-lt"/>
                        </a:rPr>
                        <a:t>1.5366</a:t>
                      </a:r>
                    </a:p>
                  </a:txBody>
                  <a:tcPr marL="9525" marR="9525" marT="9525" marB="0" anchor="ctr"/>
                </a:tc>
                <a:tc>
                  <a:txBody>
                    <a:bodyPr/>
                    <a:lstStyle/>
                    <a:p>
                      <a:pPr algn="ctr" fontAlgn="ctr"/>
                      <a:r>
                        <a:rPr lang="en-US" altLang="ja-JP" sz="1800" b="1" i="0" u="none" strike="noStrike">
                          <a:solidFill>
                            <a:srgbClr val="000000"/>
                          </a:solidFill>
                          <a:effectLst/>
                          <a:latin typeface="+mn-lt"/>
                        </a:rPr>
                        <a:t>0.2523</a:t>
                      </a:r>
                    </a:p>
                  </a:txBody>
                  <a:tcPr marL="9525" marR="9525" marT="9525" marB="0" anchor="ctr"/>
                </a:tc>
              </a:tr>
              <a:tr h="370840">
                <a:tc>
                  <a:txBody>
                    <a:bodyPr/>
                    <a:lstStyle/>
                    <a:p>
                      <a:pPr algn="ctr" fontAlgn="ctr"/>
                      <a:r>
                        <a:rPr lang="en-US" altLang="ja-JP" sz="1800" b="1" i="0" u="none" strike="noStrike" dirty="0" smtClean="0">
                          <a:solidFill>
                            <a:srgbClr val="000000"/>
                          </a:solidFill>
                          <a:effectLst/>
                          <a:latin typeface="+mn-lt"/>
                        </a:rPr>
                        <a:t>Alcohol</a:t>
                      </a:r>
                      <a:endParaRPr lang="ja-JP" altLang="en-US" sz="1800" b="1" i="0" u="none" strike="noStrike" dirty="0">
                        <a:solidFill>
                          <a:srgbClr val="000000"/>
                        </a:solidFill>
                        <a:effectLst/>
                        <a:latin typeface="+mn-lt"/>
                      </a:endParaRPr>
                    </a:p>
                  </a:txBody>
                  <a:tcPr marL="9525" marR="9525" marT="9525" marB="0" anchor="ctr"/>
                </a:tc>
                <a:tc>
                  <a:txBody>
                    <a:bodyPr/>
                    <a:lstStyle/>
                    <a:p>
                      <a:pPr algn="ctr" fontAlgn="ctr"/>
                      <a:r>
                        <a:rPr lang="en-US" altLang="ja-JP" sz="1800" b="1" i="0" u="none" strike="noStrike" dirty="0">
                          <a:solidFill>
                            <a:srgbClr val="000000"/>
                          </a:solidFill>
                          <a:effectLst/>
                          <a:latin typeface="+mn-lt"/>
                        </a:rPr>
                        <a:t>1.6685</a:t>
                      </a:r>
                    </a:p>
                  </a:txBody>
                  <a:tcPr marL="9525" marR="9525" marT="9525" marB="0" anchor="ctr"/>
                </a:tc>
                <a:tc>
                  <a:txBody>
                    <a:bodyPr/>
                    <a:lstStyle/>
                    <a:p>
                      <a:pPr algn="ctr" fontAlgn="ctr"/>
                      <a:r>
                        <a:rPr lang="en-US" altLang="ja-JP" sz="1800" b="1" i="0" u="none" strike="noStrike">
                          <a:solidFill>
                            <a:srgbClr val="000000"/>
                          </a:solidFill>
                          <a:effectLst/>
                          <a:latin typeface="+mn-lt"/>
                        </a:rPr>
                        <a:t>0.1799</a:t>
                      </a:r>
                    </a:p>
                  </a:txBody>
                  <a:tcPr marL="9525" marR="9525" marT="9525" marB="0" anchor="ctr"/>
                </a:tc>
              </a:tr>
              <a:tr h="370840">
                <a:tc>
                  <a:txBody>
                    <a:bodyPr/>
                    <a:lstStyle/>
                    <a:p>
                      <a:pPr algn="ctr" fontAlgn="ctr"/>
                      <a:r>
                        <a:rPr lang="en-US" sz="1800" b="1" i="0" u="none" strike="noStrike" dirty="0" smtClean="0">
                          <a:solidFill>
                            <a:srgbClr val="FF0000"/>
                          </a:solidFill>
                          <a:effectLst/>
                          <a:latin typeface="+mn-lt"/>
                        </a:rPr>
                        <a:t>LDL</a:t>
                      </a:r>
                      <a:r>
                        <a:rPr lang="en-US" altLang="ja-JP" sz="1800" b="1" i="0" u="none" strike="noStrike" dirty="0" smtClean="0">
                          <a:solidFill>
                            <a:srgbClr val="FF0000"/>
                          </a:solidFill>
                          <a:effectLst/>
                          <a:latin typeface="+mn-lt"/>
                        </a:rPr>
                        <a:t>-C</a:t>
                      </a:r>
                      <a:endParaRPr lang="en-US" sz="1800" b="1" i="0" u="none" strike="noStrike" dirty="0">
                        <a:solidFill>
                          <a:srgbClr val="FF0000"/>
                        </a:solidFill>
                        <a:effectLst/>
                        <a:latin typeface="+mn-lt"/>
                      </a:endParaRPr>
                    </a:p>
                  </a:txBody>
                  <a:tcPr marL="9525" marR="9525" marT="9525" marB="0" anchor="ctr"/>
                </a:tc>
                <a:tc>
                  <a:txBody>
                    <a:bodyPr/>
                    <a:lstStyle/>
                    <a:p>
                      <a:pPr algn="ctr" fontAlgn="ctr"/>
                      <a:r>
                        <a:rPr lang="en-US" altLang="ja-JP" sz="1800" b="1" i="0" u="none" strike="noStrike" dirty="0">
                          <a:solidFill>
                            <a:srgbClr val="000000"/>
                          </a:solidFill>
                          <a:effectLst/>
                          <a:latin typeface="+mn-lt"/>
                        </a:rPr>
                        <a:t>0.9906</a:t>
                      </a:r>
                    </a:p>
                  </a:txBody>
                  <a:tcPr marL="9525" marR="9525" marT="9525" marB="0" anchor="ctr"/>
                </a:tc>
                <a:tc>
                  <a:txBody>
                    <a:bodyPr/>
                    <a:lstStyle/>
                    <a:p>
                      <a:pPr algn="ctr" fontAlgn="ctr"/>
                      <a:r>
                        <a:rPr lang="en-US" altLang="ja-JP" sz="1800" b="1" i="0" u="none" strike="noStrike" dirty="0">
                          <a:solidFill>
                            <a:srgbClr val="FF0000"/>
                          </a:solidFill>
                          <a:effectLst/>
                          <a:latin typeface="+mn-lt"/>
                        </a:rPr>
                        <a:t>0.0297</a:t>
                      </a:r>
                    </a:p>
                  </a:txBody>
                  <a:tcPr marL="9525" marR="9525" marT="9525" marB="0" anchor="ctr"/>
                </a:tc>
              </a:tr>
              <a:tr h="370840">
                <a:tc>
                  <a:txBody>
                    <a:bodyPr/>
                    <a:lstStyle/>
                    <a:p>
                      <a:pPr algn="ctr" fontAlgn="ctr"/>
                      <a:r>
                        <a:rPr lang="en-US" sz="1800" b="1" i="0" u="none" strike="noStrike" dirty="0" smtClean="0">
                          <a:solidFill>
                            <a:srgbClr val="000000"/>
                          </a:solidFill>
                          <a:effectLst/>
                          <a:latin typeface="+mn-lt"/>
                        </a:rPr>
                        <a:t>HDL</a:t>
                      </a:r>
                      <a:r>
                        <a:rPr lang="en-US" altLang="ja-JP" sz="1800" b="1" i="0" u="none" strike="noStrike" dirty="0" smtClean="0">
                          <a:solidFill>
                            <a:srgbClr val="000000"/>
                          </a:solidFill>
                          <a:effectLst/>
                          <a:latin typeface="+mn-lt"/>
                        </a:rPr>
                        <a:t>-C</a:t>
                      </a:r>
                      <a:endParaRPr lang="en-US" sz="1800" b="1" i="0" u="none" strike="noStrike" dirty="0">
                        <a:solidFill>
                          <a:srgbClr val="000000"/>
                        </a:solidFill>
                        <a:effectLst/>
                        <a:latin typeface="+mn-lt"/>
                      </a:endParaRPr>
                    </a:p>
                  </a:txBody>
                  <a:tcPr marL="9525" marR="9525" marT="9525" marB="0" anchor="ctr"/>
                </a:tc>
                <a:tc>
                  <a:txBody>
                    <a:bodyPr/>
                    <a:lstStyle/>
                    <a:p>
                      <a:pPr algn="ctr" fontAlgn="ctr"/>
                      <a:r>
                        <a:rPr lang="en-US" altLang="ja-JP" sz="1800" b="1" i="0" u="none" strike="noStrike" dirty="0">
                          <a:solidFill>
                            <a:srgbClr val="000000"/>
                          </a:solidFill>
                          <a:effectLst/>
                          <a:latin typeface="+mn-lt"/>
                        </a:rPr>
                        <a:t>0.9978</a:t>
                      </a:r>
                    </a:p>
                  </a:txBody>
                  <a:tcPr marL="9525" marR="9525" marT="9525" marB="0" anchor="ctr"/>
                </a:tc>
                <a:tc>
                  <a:txBody>
                    <a:bodyPr/>
                    <a:lstStyle/>
                    <a:p>
                      <a:pPr algn="ctr" fontAlgn="ctr"/>
                      <a:r>
                        <a:rPr lang="en-US" altLang="ja-JP" sz="1800" b="1" i="0" u="none" strike="noStrike">
                          <a:solidFill>
                            <a:srgbClr val="000000"/>
                          </a:solidFill>
                          <a:effectLst/>
                          <a:latin typeface="+mn-lt"/>
                        </a:rPr>
                        <a:t>0.8419</a:t>
                      </a:r>
                    </a:p>
                  </a:txBody>
                  <a:tcPr marL="9525" marR="9525" marT="9525" marB="0" anchor="ctr"/>
                </a:tc>
              </a:tr>
              <a:tr h="370840">
                <a:tc>
                  <a:txBody>
                    <a:bodyPr/>
                    <a:lstStyle/>
                    <a:p>
                      <a:pPr algn="ctr" fontAlgn="ctr"/>
                      <a:r>
                        <a:rPr lang="en-US" sz="1800" b="1" i="0" u="none" strike="noStrike">
                          <a:solidFill>
                            <a:srgbClr val="000000"/>
                          </a:solidFill>
                          <a:effectLst/>
                          <a:latin typeface="+mn-lt"/>
                        </a:rPr>
                        <a:t>TG</a:t>
                      </a:r>
                    </a:p>
                  </a:txBody>
                  <a:tcPr marL="9525" marR="9525" marT="9525" marB="0" anchor="ctr"/>
                </a:tc>
                <a:tc>
                  <a:txBody>
                    <a:bodyPr/>
                    <a:lstStyle/>
                    <a:p>
                      <a:pPr algn="ctr" fontAlgn="ctr"/>
                      <a:r>
                        <a:rPr lang="en-US" altLang="ja-JP" sz="1800" b="1" i="0" u="none" strike="noStrike" dirty="0">
                          <a:solidFill>
                            <a:srgbClr val="000000"/>
                          </a:solidFill>
                          <a:effectLst/>
                          <a:latin typeface="+mn-lt"/>
                        </a:rPr>
                        <a:t>1.0010</a:t>
                      </a:r>
                    </a:p>
                  </a:txBody>
                  <a:tcPr marL="9525" marR="9525" marT="9525" marB="0" anchor="ctr"/>
                </a:tc>
                <a:tc>
                  <a:txBody>
                    <a:bodyPr/>
                    <a:lstStyle/>
                    <a:p>
                      <a:pPr algn="ctr" fontAlgn="ctr"/>
                      <a:r>
                        <a:rPr lang="en-US" altLang="ja-JP" sz="1800" b="1" i="0" u="none" strike="noStrike">
                          <a:solidFill>
                            <a:srgbClr val="000000"/>
                          </a:solidFill>
                          <a:effectLst/>
                          <a:latin typeface="+mn-lt"/>
                        </a:rPr>
                        <a:t>0.1597</a:t>
                      </a:r>
                    </a:p>
                  </a:txBody>
                  <a:tcPr marL="9525" marR="9525" marT="9525" marB="0" anchor="ctr"/>
                </a:tc>
              </a:tr>
              <a:tr h="370840">
                <a:tc>
                  <a:txBody>
                    <a:bodyPr/>
                    <a:lstStyle/>
                    <a:p>
                      <a:pPr algn="ctr" fontAlgn="ctr"/>
                      <a:r>
                        <a:rPr lang="en-US" sz="1800" b="1" i="0" u="none" strike="noStrike" dirty="0">
                          <a:solidFill>
                            <a:srgbClr val="000000"/>
                          </a:solidFill>
                          <a:effectLst/>
                          <a:latin typeface="+mn-lt"/>
                        </a:rPr>
                        <a:t>SBP</a:t>
                      </a:r>
                    </a:p>
                  </a:txBody>
                  <a:tcPr marL="9525" marR="9525" marT="9525" marB="0" anchor="ctr"/>
                </a:tc>
                <a:tc>
                  <a:txBody>
                    <a:bodyPr/>
                    <a:lstStyle/>
                    <a:p>
                      <a:pPr algn="ctr" fontAlgn="ctr"/>
                      <a:r>
                        <a:rPr lang="en-US" altLang="ja-JP" sz="1800" b="1" i="0" u="none" strike="noStrike" dirty="0">
                          <a:solidFill>
                            <a:srgbClr val="000000"/>
                          </a:solidFill>
                          <a:effectLst/>
                          <a:latin typeface="+mn-lt"/>
                        </a:rPr>
                        <a:t>1.0049</a:t>
                      </a:r>
                    </a:p>
                  </a:txBody>
                  <a:tcPr marL="9525" marR="9525" marT="9525" marB="0" anchor="ctr"/>
                </a:tc>
                <a:tc>
                  <a:txBody>
                    <a:bodyPr/>
                    <a:lstStyle/>
                    <a:p>
                      <a:pPr algn="ctr" fontAlgn="ctr"/>
                      <a:r>
                        <a:rPr lang="en-US" altLang="ja-JP" sz="1800" b="1" i="0" u="none" strike="noStrike" dirty="0">
                          <a:solidFill>
                            <a:srgbClr val="000000"/>
                          </a:solidFill>
                          <a:effectLst/>
                          <a:latin typeface="+mn-lt"/>
                        </a:rPr>
                        <a:t>0.5311</a:t>
                      </a:r>
                    </a:p>
                  </a:txBody>
                  <a:tcPr marL="9525" marR="9525" marT="9525" marB="0" anchor="ctr"/>
                </a:tc>
              </a:tr>
            </a:tbl>
          </a:graphicData>
        </a:graphic>
      </p:graphicFrame>
      <p:sp>
        <p:nvSpPr>
          <p:cNvPr id="6" name="タイトル 2"/>
          <p:cNvSpPr txBox="1">
            <a:spLocks/>
          </p:cNvSpPr>
          <p:nvPr/>
        </p:nvSpPr>
        <p:spPr>
          <a:xfrm>
            <a:off x="550168" y="1052736"/>
            <a:ext cx="3805808"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solidFill>
                  <a:srgbClr val="000000"/>
                </a:solidFill>
                <a:latin typeface="+mj-ea"/>
                <a:cs typeface="Times New Roman" pitchFamily="18" charset="0"/>
              </a:rPr>
              <a:t>Microangiopathy</a:t>
            </a:r>
            <a:endParaRPr lang="ja-JP" altLang="en-US" sz="2000" dirty="0"/>
          </a:p>
        </p:txBody>
      </p:sp>
      <p:sp>
        <p:nvSpPr>
          <p:cNvPr id="7" name="タイトル 2"/>
          <p:cNvSpPr txBox="1">
            <a:spLocks/>
          </p:cNvSpPr>
          <p:nvPr/>
        </p:nvSpPr>
        <p:spPr>
          <a:xfrm>
            <a:off x="5014664" y="980728"/>
            <a:ext cx="3805808"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solidFill>
                  <a:srgbClr val="000000"/>
                </a:solidFill>
                <a:latin typeface="+mj-ea"/>
                <a:cs typeface="Times New Roman" pitchFamily="18" charset="0"/>
              </a:rPr>
              <a:t>Macroangiopathy</a:t>
            </a:r>
            <a:endParaRPr lang="ja-JP" altLang="en-US" sz="2000" dirty="0"/>
          </a:p>
        </p:txBody>
      </p:sp>
      <p:sp>
        <p:nvSpPr>
          <p:cNvPr id="8" name="テキスト ボックス 7"/>
          <p:cNvSpPr txBox="1"/>
          <p:nvPr/>
        </p:nvSpPr>
        <p:spPr>
          <a:xfrm>
            <a:off x="35496" y="44624"/>
            <a:ext cx="1800200" cy="369332"/>
          </a:xfrm>
          <a:prstGeom prst="rect">
            <a:avLst/>
          </a:prstGeom>
          <a:noFill/>
        </p:spPr>
        <p:txBody>
          <a:bodyPr wrap="square" rtlCol="0">
            <a:spAutoFit/>
          </a:bodyPr>
          <a:lstStyle/>
          <a:p>
            <a:r>
              <a:rPr lang="en-US" altLang="ja-JP" b="1" dirty="0" smtClean="0"/>
              <a:t>Results: </a:t>
            </a:r>
            <a:r>
              <a:rPr kumimoji="1" lang="en-US" altLang="ja-JP" b="1" dirty="0" smtClean="0"/>
              <a:t>T2DM-2</a:t>
            </a:r>
            <a:endParaRPr kumimoji="1" lang="ja-JP" altLang="en-US" b="1" dirty="0"/>
          </a:p>
        </p:txBody>
      </p:sp>
      <p:sp>
        <p:nvSpPr>
          <p:cNvPr id="9" name="タイトル 2"/>
          <p:cNvSpPr txBox="1">
            <a:spLocks/>
          </p:cNvSpPr>
          <p:nvPr/>
        </p:nvSpPr>
        <p:spPr>
          <a:xfrm>
            <a:off x="1331640" y="6381328"/>
            <a:ext cx="6749752"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en-US" altLang="ja-JP" sz="1400" b="1" dirty="0" smtClean="0">
                <a:solidFill>
                  <a:srgbClr val="000000"/>
                </a:solidFill>
                <a:latin typeface="+mj-ea"/>
                <a:cs typeface="Times New Roman" pitchFamily="18" charset="0"/>
              </a:rPr>
              <a:t>TBC: total bilirubin concentration, SBP: systolic blood pressure</a:t>
            </a:r>
            <a:endParaRPr lang="ja-JP" altLang="en-US" sz="1400" dirty="0"/>
          </a:p>
        </p:txBody>
      </p:sp>
      <p:sp>
        <p:nvSpPr>
          <p:cNvPr id="2" name="スライド番号プレースホルダー 1"/>
          <p:cNvSpPr>
            <a:spLocks noGrp="1"/>
          </p:cNvSpPr>
          <p:nvPr>
            <p:ph type="sldNum" sz="quarter" idx="12"/>
          </p:nvPr>
        </p:nvSpPr>
        <p:spPr/>
        <p:txBody>
          <a:bodyPr/>
          <a:lstStyle/>
          <a:p>
            <a:fld id="{903FD089-C5C0-467C-A6A7-4CB8B1C9207A}" type="slidenum">
              <a:rPr kumimoji="1" lang="ja-JP" altLang="en-US" smtClean="0"/>
              <a:t>17</a:t>
            </a:fld>
            <a:endParaRPr kumimoji="1" lang="ja-JP" altLang="en-US"/>
          </a:p>
        </p:txBody>
      </p:sp>
    </p:spTree>
    <p:extLst>
      <p:ext uri="{BB962C8B-B14F-4D97-AF65-F5344CB8AC3E}">
        <p14:creationId xmlns:p14="http://schemas.microsoft.com/office/powerpoint/2010/main" val="2033164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18</a:t>
            </a:fld>
            <a:endParaRPr kumimoji="1" lang="ja-JP" alt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9352" y="260648"/>
            <a:ext cx="8491120" cy="4070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886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20628" y="756722"/>
            <a:ext cx="3307556" cy="5408582"/>
          </a:xfrm>
          <a:prstGeom prst="rect">
            <a:avLst/>
          </a:prstGeom>
        </p:spPr>
      </p:pic>
      <p:sp>
        <p:nvSpPr>
          <p:cNvPr id="3" name="TextBox 2"/>
          <p:cNvSpPr txBox="1"/>
          <p:nvPr/>
        </p:nvSpPr>
        <p:spPr>
          <a:xfrm>
            <a:off x="179512" y="-27384"/>
            <a:ext cx="8856984" cy="712098"/>
          </a:xfrm>
          <a:prstGeom prst="rect">
            <a:avLst/>
          </a:prstGeom>
        </p:spPr>
        <p:txBody>
          <a:bodyPr/>
          <a:lstStyle/>
          <a:p>
            <a:pPr algn="ctr"/>
            <a:r>
              <a:rPr kumimoji="0" lang="en-US" b="1" dirty="0" smtClean="0">
                <a:solidFill>
                  <a:prstClr val="black"/>
                </a:solidFill>
              </a:rPr>
              <a:t>Correlation </a:t>
            </a:r>
            <a:r>
              <a:rPr kumimoji="0" lang="en-US" b="1" dirty="0">
                <a:solidFill>
                  <a:prstClr val="black"/>
                </a:solidFill>
              </a:rPr>
              <a:t>between serum bilirubin concentration and estimated glomerular filtration rate (eGFR) in patients with type 1 </a:t>
            </a:r>
            <a:r>
              <a:rPr kumimoji="0" lang="en-US" b="1" dirty="0" smtClean="0">
                <a:solidFill>
                  <a:prstClr val="black"/>
                </a:solidFill>
              </a:rPr>
              <a:t>diabetes</a:t>
            </a:r>
          </a:p>
        </p:txBody>
      </p:sp>
      <p:sp>
        <p:nvSpPr>
          <p:cNvPr id="4" name="TextBox 3"/>
          <p:cNvSpPr txBox="1"/>
          <p:nvPr/>
        </p:nvSpPr>
        <p:spPr>
          <a:xfrm>
            <a:off x="1488504" y="6063152"/>
            <a:ext cx="7620000" cy="254000"/>
          </a:xfrm>
          <a:prstGeom prst="rect">
            <a:avLst/>
          </a:prstGeom>
        </p:spPr>
        <p:txBody>
          <a:bodyPr/>
          <a:lstStyle/>
          <a:p>
            <a:pPr algn="r"/>
            <a:r>
              <a:rPr kumimoji="0" lang="en-US" sz="1000" b="1" dirty="0" smtClean="0">
                <a:solidFill>
                  <a:prstClr val="black"/>
                </a:solidFill>
              </a:rPr>
              <a:t>Nishimura</a:t>
            </a:r>
            <a:r>
              <a:rPr kumimoji="0" lang="ja-JP" altLang="en-US" sz="1000" b="1" dirty="0">
                <a:solidFill>
                  <a:prstClr val="black"/>
                </a:solidFill>
                <a:latin typeface="ＭＳ Ｐゴシック"/>
              </a:rPr>
              <a:t> </a:t>
            </a:r>
            <a:r>
              <a:rPr kumimoji="0" lang="en-US" altLang="ja-JP" sz="1000" b="1" dirty="0" smtClean="0">
                <a:solidFill>
                  <a:prstClr val="black"/>
                </a:solidFill>
                <a:latin typeface="ＭＳ Ｐゴシック"/>
              </a:rPr>
              <a:t>T</a:t>
            </a:r>
            <a:r>
              <a:rPr kumimoji="0" lang="en-US" sz="1000" b="1" dirty="0" smtClean="0">
                <a:solidFill>
                  <a:prstClr val="black"/>
                </a:solidFill>
              </a:rPr>
              <a:t>, Tanaka M, et al</a:t>
            </a:r>
            <a:endParaRPr kumimoji="0" lang="en-US" sz="1000" b="1" dirty="0">
              <a:solidFill>
                <a:prstClr val="black"/>
              </a:solidFill>
            </a:endParaRPr>
          </a:p>
        </p:txBody>
      </p:sp>
      <p:sp>
        <p:nvSpPr>
          <p:cNvPr id="5" name="TextBox 4"/>
          <p:cNvSpPr txBox="1"/>
          <p:nvPr/>
        </p:nvSpPr>
        <p:spPr>
          <a:xfrm>
            <a:off x="851024" y="6237312"/>
            <a:ext cx="8257480" cy="254000"/>
          </a:xfrm>
          <a:prstGeom prst="rect">
            <a:avLst/>
          </a:prstGeom>
        </p:spPr>
        <p:txBody>
          <a:bodyPr/>
          <a:lstStyle/>
          <a:p>
            <a:pPr algn="r"/>
            <a:r>
              <a:rPr kumimoji="0" lang="en-US" sz="1000" b="1" dirty="0">
                <a:solidFill>
                  <a:prstClr val="black"/>
                </a:solidFill>
              </a:rPr>
              <a:t> Serum bilirubin concentration is associated with eGFR and urinary albumin excretion in patients with type 1 diabetes mellitus</a:t>
            </a:r>
          </a:p>
        </p:txBody>
      </p:sp>
      <p:sp>
        <p:nvSpPr>
          <p:cNvPr id="6" name="TextBox 5"/>
          <p:cNvSpPr txBox="1"/>
          <p:nvPr/>
        </p:nvSpPr>
        <p:spPr>
          <a:xfrm>
            <a:off x="1488504" y="6415360"/>
            <a:ext cx="7620000" cy="254000"/>
          </a:xfrm>
          <a:prstGeom prst="rect">
            <a:avLst/>
          </a:prstGeom>
        </p:spPr>
        <p:txBody>
          <a:bodyPr/>
          <a:lstStyle/>
          <a:p>
            <a:pPr algn="r"/>
            <a:r>
              <a:rPr kumimoji="0" lang="en-US" sz="1000" b="1" dirty="0">
                <a:solidFill>
                  <a:prstClr val="black"/>
                </a:solidFill>
              </a:rPr>
              <a:t>Journal of Diabetes and its Complications, 2015, Available online 9 July 2015</a:t>
            </a:r>
          </a:p>
        </p:txBody>
      </p:sp>
      <p:sp>
        <p:nvSpPr>
          <p:cNvPr id="7" name="TextBox 6"/>
          <p:cNvSpPr txBox="1"/>
          <p:nvPr/>
        </p:nvSpPr>
        <p:spPr>
          <a:xfrm>
            <a:off x="1488504" y="6588224"/>
            <a:ext cx="7620000" cy="254000"/>
          </a:xfrm>
          <a:prstGeom prst="rect">
            <a:avLst/>
          </a:prstGeom>
        </p:spPr>
        <p:txBody>
          <a:bodyPr/>
          <a:lstStyle/>
          <a:p>
            <a:pPr algn="r"/>
            <a:r>
              <a:rPr kumimoji="0" lang="en-US" sz="1000" b="1" dirty="0">
                <a:solidFill>
                  <a:prstClr val="black"/>
                </a:solidFill>
              </a:rPr>
              <a:t>http://dx.doi.org/10.1016/j.jdiacomp.2015.07.007</a:t>
            </a:r>
          </a:p>
        </p:txBody>
      </p:sp>
      <p:sp>
        <p:nvSpPr>
          <p:cNvPr id="8" name="正方形/長方形 7"/>
          <p:cNvSpPr/>
          <p:nvPr/>
        </p:nvSpPr>
        <p:spPr>
          <a:xfrm>
            <a:off x="827584" y="3461013"/>
            <a:ext cx="1866217" cy="338554"/>
          </a:xfrm>
          <a:prstGeom prst="rect">
            <a:avLst/>
          </a:prstGeom>
        </p:spPr>
        <p:txBody>
          <a:bodyPr wrap="none">
            <a:spAutoFit/>
          </a:bodyPr>
          <a:lstStyle/>
          <a:p>
            <a:r>
              <a:rPr kumimoji="0" lang="en-US" altLang="ja-JP" sz="1600" b="1" dirty="0" smtClean="0">
                <a:solidFill>
                  <a:prstClr val="black"/>
                </a:solidFill>
                <a:latin typeface="ＭＳ Ｐゴシック"/>
              </a:rPr>
              <a:t>(</a:t>
            </a:r>
            <a:r>
              <a:rPr kumimoji="0" lang="en-US" altLang="ja-JP" sz="1600" b="1" dirty="0">
                <a:solidFill>
                  <a:prstClr val="black"/>
                </a:solidFill>
                <a:latin typeface="ＭＳ Ｐゴシック"/>
              </a:rPr>
              <a:t>b) Indirect </a:t>
            </a:r>
            <a:r>
              <a:rPr kumimoji="0" lang="en-US" altLang="ja-JP" sz="1600" b="1" dirty="0" smtClean="0">
                <a:solidFill>
                  <a:prstClr val="black"/>
                </a:solidFill>
                <a:latin typeface="ＭＳ Ｐゴシック"/>
              </a:rPr>
              <a:t>bilirubin</a:t>
            </a:r>
            <a:endParaRPr kumimoji="0" lang="en-US" altLang="ja-JP" sz="1600" b="1" dirty="0">
              <a:solidFill>
                <a:prstClr val="black"/>
              </a:solidFill>
              <a:latin typeface="ＭＳ Ｐゴシック"/>
            </a:endParaRPr>
          </a:p>
        </p:txBody>
      </p:sp>
      <p:sp>
        <p:nvSpPr>
          <p:cNvPr id="9" name="正方形/長方形 8"/>
          <p:cNvSpPr/>
          <p:nvPr/>
        </p:nvSpPr>
        <p:spPr>
          <a:xfrm>
            <a:off x="755576" y="778203"/>
            <a:ext cx="1651414" cy="338554"/>
          </a:xfrm>
          <a:prstGeom prst="rect">
            <a:avLst/>
          </a:prstGeom>
        </p:spPr>
        <p:txBody>
          <a:bodyPr wrap="none">
            <a:spAutoFit/>
          </a:bodyPr>
          <a:lstStyle/>
          <a:p>
            <a:r>
              <a:rPr kumimoji="0" lang="en-US" altLang="ja-JP" sz="1600" b="1" dirty="0">
                <a:solidFill>
                  <a:prstClr val="black"/>
                </a:solidFill>
                <a:latin typeface="ＭＳ Ｐゴシック"/>
              </a:rPr>
              <a:t>(a) Total </a:t>
            </a:r>
            <a:r>
              <a:rPr kumimoji="0" lang="en-US" altLang="ja-JP" sz="1600" b="1" dirty="0" smtClean="0">
                <a:solidFill>
                  <a:prstClr val="black"/>
                </a:solidFill>
                <a:latin typeface="ＭＳ Ｐゴシック"/>
              </a:rPr>
              <a:t>bilirubin</a:t>
            </a:r>
            <a:endParaRPr lang="ja-JP" altLang="en-US" sz="1600" dirty="0">
              <a:solidFill>
                <a:prstClr val="black"/>
              </a:solidFill>
            </a:endParaRPr>
          </a:p>
        </p:txBody>
      </p:sp>
    </p:spTree>
    <p:extLst>
      <p:ext uri="{BB962C8B-B14F-4D97-AF65-F5344CB8AC3E}">
        <p14:creationId xmlns:p14="http://schemas.microsoft.com/office/powerpoint/2010/main" val="3397317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OMICS International Conferences</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OMICS International is a pioneer and leading science </a:t>
            </a:r>
            <a:r>
              <a:rPr lang="en-US" dirty="0" smtClean="0"/>
              <a:t>event organizer</a:t>
            </a:r>
            <a:r>
              <a:rPr lang="en-US" dirty="0"/>
              <a:t>, which publishes around 500 open access </a:t>
            </a:r>
            <a:r>
              <a:rPr lang="en-US" dirty="0" smtClean="0"/>
              <a:t>journals and </a:t>
            </a:r>
            <a:r>
              <a:rPr lang="en-US" dirty="0"/>
              <a:t>conducts over 500 Medical, Clinical, Engineering, </a:t>
            </a:r>
            <a:r>
              <a:rPr lang="en-US" dirty="0" smtClean="0"/>
              <a:t>Life Sciences</a:t>
            </a:r>
            <a:r>
              <a:rPr lang="en-US" dirty="0"/>
              <a:t>, </a:t>
            </a:r>
            <a:r>
              <a:rPr lang="en-US" dirty="0" err="1"/>
              <a:t>Pharma</a:t>
            </a:r>
            <a:r>
              <a:rPr lang="en-US" dirty="0"/>
              <a:t> scientific conferences all over the </a:t>
            </a:r>
            <a:r>
              <a:rPr lang="en-US" dirty="0" smtClean="0"/>
              <a:t>globe annually </a:t>
            </a:r>
            <a:r>
              <a:rPr lang="en-US" dirty="0"/>
              <a:t>with the support of more than 1000 </a:t>
            </a:r>
            <a:r>
              <a:rPr lang="en-US" dirty="0" smtClean="0"/>
              <a:t>scientific associations </a:t>
            </a:r>
            <a:r>
              <a:rPr lang="en-US" dirty="0"/>
              <a:t>and 30,000 editorial board members and </a:t>
            </a:r>
            <a:r>
              <a:rPr lang="en-US" dirty="0" smtClean="0"/>
              <a:t>3.5 million </a:t>
            </a:r>
            <a:r>
              <a:rPr lang="en-US" dirty="0"/>
              <a:t>followers to its credit</a:t>
            </a:r>
            <a:r>
              <a:rPr lang="en-US" dirty="0" smtClean="0"/>
              <a:t>.</a:t>
            </a:r>
          </a:p>
          <a:p>
            <a:pPr marL="0" indent="0" algn="just">
              <a:buNone/>
            </a:pPr>
            <a:endParaRPr lang="en-US" dirty="0" smtClean="0"/>
          </a:p>
          <a:p>
            <a:pPr marL="0" indent="0" algn="just">
              <a:buNone/>
            </a:pPr>
            <a:r>
              <a:rPr lang="en-US" dirty="0" smtClean="0"/>
              <a:t>OMICS </a:t>
            </a:r>
            <a:r>
              <a:rPr lang="en-US" dirty="0"/>
              <a:t>Group has organized 500 conferences, </a:t>
            </a:r>
            <a:r>
              <a:rPr lang="en-US" dirty="0" smtClean="0"/>
              <a:t>workshops and </a:t>
            </a:r>
            <a:r>
              <a:rPr lang="en-US" dirty="0"/>
              <a:t>national symposiums across the major cities </a:t>
            </a:r>
            <a:r>
              <a:rPr lang="en-US" dirty="0" smtClean="0"/>
              <a:t>including San </a:t>
            </a:r>
            <a:r>
              <a:rPr lang="en-US" dirty="0"/>
              <a:t>Francisco, Las Vegas, San Antonio, Omaha, </a:t>
            </a:r>
            <a:r>
              <a:rPr lang="en-US" dirty="0" smtClean="0"/>
              <a:t>Orlando, Raleigh</a:t>
            </a:r>
            <a:r>
              <a:rPr lang="en-US" dirty="0"/>
              <a:t>, Santa Clara, Chicago, Philadelphia, </a:t>
            </a:r>
            <a:r>
              <a:rPr lang="en-US" dirty="0" smtClean="0"/>
              <a:t>Baltimore, United </a:t>
            </a:r>
            <a:r>
              <a:rPr lang="en-US" dirty="0"/>
              <a:t>Kingdom, Valencia, Dubai, Beijing, </a:t>
            </a:r>
            <a:r>
              <a:rPr lang="en-US" dirty="0" smtClean="0"/>
              <a:t>Hyderabad, Bengaluru </a:t>
            </a:r>
            <a:r>
              <a:rPr lang="en-US" dirty="0"/>
              <a:t>and Mumbai.</a:t>
            </a:r>
          </a:p>
        </p:txBody>
      </p:sp>
    </p:spTree>
    <p:extLst>
      <p:ext uri="{BB962C8B-B14F-4D97-AF65-F5344CB8AC3E}">
        <p14:creationId xmlns:p14="http://schemas.microsoft.com/office/powerpoint/2010/main" val="2461859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64644" y="933957"/>
            <a:ext cx="3091532" cy="5087331"/>
          </a:xfrm>
          <a:prstGeom prst="rect">
            <a:avLst/>
          </a:prstGeom>
        </p:spPr>
      </p:pic>
      <p:sp>
        <p:nvSpPr>
          <p:cNvPr id="3" name="TextBox 2"/>
          <p:cNvSpPr txBox="1"/>
          <p:nvPr/>
        </p:nvSpPr>
        <p:spPr>
          <a:xfrm>
            <a:off x="251520" y="87164"/>
            <a:ext cx="8640960" cy="605532"/>
          </a:xfrm>
          <a:prstGeom prst="rect">
            <a:avLst/>
          </a:prstGeom>
        </p:spPr>
        <p:txBody>
          <a:bodyPr/>
          <a:lstStyle/>
          <a:p>
            <a:pPr algn="ctr"/>
            <a:r>
              <a:rPr kumimoji="0" lang="en-US" b="1" dirty="0" smtClean="0">
                <a:solidFill>
                  <a:prstClr val="black"/>
                </a:solidFill>
              </a:rPr>
              <a:t>Correlation </a:t>
            </a:r>
            <a:r>
              <a:rPr kumimoji="0" lang="en-US" b="1" dirty="0">
                <a:solidFill>
                  <a:prstClr val="black"/>
                </a:solidFill>
              </a:rPr>
              <a:t>between serum bilirubin concentration and log(urinary albumin excretion) in patients with type 1 </a:t>
            </a:r>
            <a:r>
              <a:rPr kumimoji="0" lang="en-US" b="1" dirty="0" smtClean="0">
                <a:solidFill>
                  <a:prstClr val="black"/>
                </a:solidFill>
              </a:rPr>
              <a:t>diabetes</a:t>
            </a:r>
            <a:endParaRPr kumimoji="0" lang="en-US" b="1" dirty="0">
              <a:solidFill>
                <a:prstClr val="black"/>
              </a:solidFill>
            </a:endParaRPr>
          </a:p>
        </p:txBody>
      </p:sp>
      <p:sp>
        <p:nvSpPr>
          <p:cNvPr id="8" name="TextBox 3"/>
          <p:cNvSpPr txBox="1"/>
          <p:nvPr/>
        </p:nvSpPr>
        <p:spPr>
          <a:xfrm>
            <a:off x="1488504" y="6063152"/>
            <a:ext cx="7620000" cy="254000"/>
          </a:xfrm>
          <a:prstGeom prst="rect">
            <a:avLst/>
          </a:prstGeom>
        </p:spPr>
        <p:txBody>
          <a:bodyPr/>
          <a:lstStyle/>
          <a:p>
            <a:pPr algn="r"/>
            <a:r>
              <a:rPr kumimoji="0" lang="en-US" sz="1000" b="1" dirty="0" smtClean="0">
                <a:solidFill>
                  <a:prstClr val="black"/>
                </a:solidFill>
              </a:rPr>
              <a:t>Nishimura</a:t>
            </a:r>
            <a:r>
              <a:rPr kumimoji="0" lang="ja-JP" altLang="en-US" sz="1000" b="1" dirty="0">
                <a:solidFill>
                  <a:prstClr val="black"/>
                </a:solidFill>
                <a:latin typeface="ＭＳ Ｐゴシック"/>
              </a:rPr>
              <a:t> </a:t>
            </a:r>
            <a:r>
              <a:rPr kumimoji="0" lang="en-US" altLang="ja-JP" sz="1000" b="1" dirty="0" smtClean="0">
                <a:solidFill>
                  <a:prstClr val="black"/>
                </a:solidFill>
                <a:latin typeface="ＭＳ Ｐゴシック"/>
              </a:rPr>
              <a:t>T</a:t>
            </a:r>
            <a:r>
              <a:rPr kumimoji="0" lang="en-US" sz="1000" b="1" dirty="0" smtClean="0">
                <a:solidFill>
                  <a:prstClr val="black"/>
                </a:solidFill>
              </a:rPr>
              <a:t>, Tanaka M, et al</a:t>
            </a:r>
            <a:endParaRPr kumimoji="0" lang="en-US" sz="1000" b="1" dirty="0">
              <a:solidFill>
                <a:prstClr val="black"/>
              </a:solidFill>
            </a:endParaRPr>
          </a:p>
        </p:txBody>
      </p:sp>
      <p:sp>
        <p:nvSpPr>
          <p:cNvPr id="9" name="TextBox 4"/>
          <p:cNvSpPr txBox="1"/>
          <p:nvPr/>
        </p:nvSpPr>
        <p:spPr>
          <a:xfrm>
            <a:off x="851024" y="6237312"/>
            <a:ext cx="8257480" cy="254000"/>
          </a:xfrm>
          <a:prstGeom prst="rect">
            <a:avLst/>
          </a:prstGeom>
        </p:spPr>
        <p:txBody>
          <a:bodyPr/>
          <a:lstStyle/>
          <a:p>
            <a:pPr algn="r"/>
            <a:r>
              <a:rPr kumimoji="0" lang="en-US" sz="1000" b="1" dirty="0">
                <a:solidFill>
                  <a:prstClr val="black"/>
                </a:solidFill>
              </a:rPr>
              <a:t> Serum bilirubin concentration is associated with eGFR and urinary albumin excretion in patients with type 1 diabetes mellitus</a:t>
            </a:r>
          </a:p>
        </p:txBody>
      </p:sp>
      <p:sp>
        <p:nvSpPr>
          <p:cNvPr id="10" name="TextBox 5"/>
          <p:cNvSpPr txBox="1"/>
          <p:nvPr/>
        </p:nvSpPr>
        <p:spPr>
          <a:xfrm>
            <a:off x="1488504" y="6415360"/>
            <a:ext cx="7620000" cy="254000"/>
          </a:xfrm>
          <a:prstGeom prst="rect">
            <a:avLst/>
          </a:prstGeom>
        </p:spPr>
        <p:txBody>
          <a:bodyPr/>
          <a:lstStyle/>
          <a:p>
            <a:pPr algn="r"/>
            <a:r>
              <a:rPr kumimoji="0" lang="en-US" sz="1000" b="1" dirty="0">
                <a:solidFill>
                  <a:prstClr val="black"/>
                </a:solidFill>
              </a:rPr>
              <a:t>Journal of Diabetes and its Complications, 2015, Available online 9 July 2015</a:t>
            </a:r>
          </a:p>
        </p:txBody>
      </p:sp>
      <p:sp>
        <p:nvSpPr>
          <p:cNvPr id="11" name="TextBox 6"/>
          <p:cNvSpPr txBox="1"/>
          <p:nvPr/>
        </p:nvSpPr>
        <p:spPr>
          <a:xfrm>
            <a:off x="1488504" y="6588224"/>
            <a:ext cx="7620000" cy="254000"/>
          </a:xfrm>
          <a:prstGeom prst="rect">
            <a:avLst/>
          </a:prstGeom>
        </p:spPr>
        <p:txBody>
          <a:bodyPr/>
          <a:lstStyle/>
          <a:p>
            <a:pPr algn="r"/>
            <a:r>
              <a:rPr kumimoji="0" lang="en-US" sz="1000" b="1" dirty="0">
                <a:solidFill>
                  <a:prstClr val="black"/>
                </a:solidFill>
              </a:rPr>
              <a:t>http://dx.doi.org/10.1016/j.jdiacomp.2015.07.007</a:t>
            </a:r>
          </a:p>
        </p:txBody>
      </p:sp>
      <p:sp>
        <p:nvSpPr>
          <p:cNvPr id="12" name="正方形/長方形 11"/>
          <p:cNvSpPr/>
          <p:nvPr/>
        </p:nvSpPr>
        <p:spPr>
          <a:xfrm>
            <a:off x="827584" y="3461013"/>
            <a:ext cx="1866217" cy="338554"/>
          </a:xfrm>
          <a:prstGeom prst="rect">
            <a:avLst/>
          </a:prstGeom>
        </p:spPr>
        <p:txBody>
          <a:bodyPr wrap="none">
            <a:spAutoFit/>
          </a:bodyPr>
          <a:lstStyle/>
          <a:p>
            <a:r>
              <a:rPr kumimoji="0" lang="en-US" altLang="ja-JP" sz="1600" b="1" dirty="0" smtClean="0">
                <a:solidFill>
                  <a:prstClr val="black"/>
                </a:solidFill>
                <a:latin typeface="ＭＳ Ｐゴシック"/>
              </a:rPr>
              <a:t>(</a:t>
            </a:r>
            <a:r>
              <a:rPr kumimoji="0" lang="en-US" altLang="ja-JP" sz="1600" b="1" dirty="0">
                <a:solidFill>
                  <a:prstClr val="black"/>
                </a:solidFill>
                <a:latin typeface="ＭＳ Ｐゴシック"/>
              </a:rPr>
              <a:t>b) Indirect </a:t>
            </a:r>
            <a:r>
              <a:rPr kumimoji="0" lang="en-US" altLang="ja-JP" sz="1600" b="1" dirty="0" smtClean="0">
                <a:solidFill>
                  <a:prstClr val="black"/>
                </a:solidFill>
                <a:latin typeface="ＭＳ Ｐゴシック"/>
              </a:rPr>
              <a:t>bilirubin</a:t>
            </a:r>
            <a:endParaRPr kumimoji="0" lang="en-US" altLang="ja-JP" sz="1600" b="1" dirty="0">
              <a:solidFill>
                <a:prstClr val="black"/>
              </a:solidFill>
              <a:latin typeface="ＭＳ Ｐゴシック"/>
            </a:endParaRPr>
          </a:p>
        </p:txBody>
      </p:sp>
      <p:sp>
        <p:nvSpPr>
          <p:cNvPr id="13" name="正方形/長方形 12"/>
          <p:cNvSpPr/>
          <p:nvPr/>
        </p:nvSpPr>
        <p:spPr>
          <a:xfrm>
            <a:off x="755576" y="778203"/>
            <a:ext cx="1651414" cy="338554"/>
          </a:xfrm>
          <a:prstGeom prst="rect">
            <a:avLst/>
          </a:prstGeom>
        </p:spPr>
        <p:txBody>
          <a:bodyPr wrap="none">
            <a:spAutoFit/>
          </a:bodyPr>
          <a:lstStyle/>
          <a:p>
            <a:r>
              <a:rPr kumimoji="0" lang="en-US" altLang="ja-JP" sz="1600" b="1" dirty="0">
                <a:solidFill>
                  <a:prstClr val="black"/>
                </a:solidFill>
                <a:latin typeface="ＭＳ Ｐゴシック"/>
              </a:rPr>
              <a:t>(a) Total </a:t>
            </a:r>
            <a:r>
              <a:rPr kumimoji="0" lang="en-US" altLang="ja-JP" sz="1600" b="1" dirty="0" smtClean="0">
                <a:solidFill>
                  <a:prstClr val="black"/>
                </a:solidFill>
                <a:latin typeface="ＭＳ Ｐゴシック"/>
              </a:rPr>
              <a:t>bilirubin</a:t>
            </a:r>
            <a:endParaRPr lang="ja-JP" altLang="en-US" sz="1600" dirty="0">
              <a:solidFill>
                <a:prstClr val="black"/>
              </a:solidFill>
            </a:endParaRPr>
          </a:p>
        </p:txBody>
      </p:sp>
    </p:spTree>
    <p:extLst>
      <p:ext uri="{BB962C8B-B14F-4D97-AF65-F5344CB8AC3E}">
        <p14:creationId xmlns:p14="http://schemas.microsoft.com/office/powerpoint/2010/main" val="209450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81595043"/>
              </p:ext>
            </p:extLst>
          </p:nvPr>
        </p:nvGraphicFramePr>
        <p:xfrm>
          <a:off x="683566" y="620688"/>
          <a:ext cx="7776866" cy="4541229"/>
        </p:xfrm>
        <a:graphic>
          <a:graphicData uri="http://schemas.openxmlformats.org/drawingml/2006/table">
            <a:tbl>
              <a:tblPr firstRow="1" firstCol="1" bandRow="1">
                <a:tableStyleId>{5C22544A-7EE6-4342-B048-85BDC9FD1C3A}</a:tableStyleId>
              </a:tblPr>
              <a:tblGrid>
                <a:gridCol w="3498866"/>
                <a:gridCol w="1069274"/>
                <a:gridCol w="1069274"/>
                <a:gridCol w="1069274"/>
                <a:gridCol w="1070178"/>
              </a:tblGrid>
              <a:tr h="302433">
                <a:tc>
                  <a:txBody>
                    <a:bodyPr/>
                    <a:lstStyle/>
                    <a:p>
                      <a:endParaRPr lang="ja-JP" sz="1600" b="1" kern="100" dirty="0">
                        <a:effectLst/>
                        <a:latin typeface="Century"/>
                      </a:endParaRPr>
                    </a:p>
                  </a:txBody>
                  <a:tcPr marL="62865" marR="62865" marT="0" marB="0" anchor="ctr"/>
                </a:tc>
                <a:tc>
                  <a:txBody>
                    <a:bodyPr/>
                    <a:lstStyle/>
                    <a:p>
                      <a:pPr algn="ctr">
                        <a:spcAft>
                          <a:spcPts val="0"/>
                        </a:spcAft>
                      </a:pPr>
                      <a:r>
                        <a:rPr lang="en-US" sz="1600" b="1" kern="0">
                          <a:effectLst/>
                        </a:rPr>
                        <a:t>Estimated</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0">
                          <a:effectLst/>
                        </a:rPr>
                        <a:t>SE</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0">
                          <a:effectLst/>
                        </a:rPr>
                        <a:t>t value</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0">
                          <a:effectLst/>
                        </a:rPr>
                        <a:t>p value</a:t>
                      </a:r>
                      <a:endParaRPr lang="ja-JP" sz="1600" b="1" kern="100">
                        <a:effectLst/>
                        <a:latin typeface="Century"/>
                        <a:ea typeface="ＭＳ 明朝"/>
                        <a:cs typeface="Times New Roman"/>
                      </a:endParaRPr>
                    </a:p>
                  </a:txBody>
                  <a:tcPr marL="62865" marR="62865" marT="0" marB="0" anchor="ctr"/>
                </a:tc>
              </a:tr>
              <a:tr h="302433">
                <a:tc>
                  <a:txBody>
                    <a:bodyPr/>
                    <a:lstStyle/>
                    <a:p>
                      <a:pPr algn="l">
                        <a:spcAft>
                          <a:spcPts val="0"/>
                        </a:spcAft>
                      </a:pPr>
                      <a:r>
                        <a:rPr lang="en-US" sz="2000" b="1" kern="0" dirty="0">
                          <a:solidFill>
                            <a:srgbClr val="FFFF00"/>
                          </a:solidFill>
                          <a:effectLst/>
                        </a:rPr>
                        <a:t>Total bilirubin</a:t>
                      </a:r>
                      <a:endParaRPr lang="ja-JP" sz="2000" b="1" kern="100" dirty="0">
                        <a:solidFill>
                          <a:srgbClr val="FFFF00"/>
                        </a:solidFill>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Total bilirubin level (mg/dL)</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0.160</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5.490</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1.837</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0.069</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Duration of diabetes (years)</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–0.110</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0.176</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–1.252</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0.213</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BMI (kg/m</a:t>
                      </a:r>
                      <a:r>
                        <a:rPr lang="en-US" sz="1600" b="1" kern="0" baseline="30000">
                          <a:effectLst/>
                        </a:rPr>
                        <a:t>2</a:t>
                      </a:r>
                      <a:r>
                        <a:rPr lang="en-US" sz="1600" b="1" kern="0">
                          <a:effectLst/>
                        </a:rPr>
                        <a:t>)</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–0.116</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0.592</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–1.318</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0.190</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HbA1c (%)</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0.099</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1.332</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1.122</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0.264</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dirty="0">
                          <a:solidFill>
                            <a:srgbClr val="FF0000"/>
                          </a:solidFill>
                          <a:effectLst/>
                        </a:rPr>
                        <a:t>Use of ARB or ACEI (yes = 1, no = 0)</a:t>
                      </a:r>
                      <a:endParaRPr lang="ja-JP" sz="1600" b="1" kern="100" dirty="0">
                        <a:solidFill>
                          <a:srgbClr val="FF0000"/>
                        </a:solidFill>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–0.290</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4.611</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–3.285</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solidFill>
                            <a:srgbClr val="FF0000"/>
                          </a:solidFill>
                          <a:effectLst/>
                        </a:rPr>
                        <a:t>0.001</a:t>
                      </a:r>
                      <a:endParaRPr lang="ja-JP" sz="1600" b="1" kern="100" dirty="0">
                        <a:solidFill>
                          <a:srgbClr val="FF0000"/>
                        </a:solidFill>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dirty="0">
                          <a:effectLst/>
                        </a:rPr>
                        <a:t>Systolic blood pressure (mmHg)</a:t>
                      </a:r>
                      <a:endParaRPr lang="ja-JP" sz="1600" b="1" kern="100" dirty="0">
                        <a:effectLst/>
                        <a:latin typeface="Century"/>
                        <a:ea typeface="ＭＳ 明朝"/>
                        <a:cs typeface="Times New Roman"/>
                      </a:endParaRPr>
                    </a:p>
                  </a:txBody>
                  <a:tcPr marL="62865" marR="62865" marT="0" marB="0"/>
                </a:tc>
                <a:tc>
                  <a:txBody>
                    <a:bodyPr/>
                    <a:lstStyle/>
                    <a:p>
                      <a:pPr algn="ctr">
                        <a:spcAft>
                          <a:spcPts val="0"/>
                        </a:spcAft>
                      </a:pPr>
                      <a:r>
                        <a:rPr lang="en-US" sz="1600" b="1" kern="100" dirty="0">
                          <a:effectLst/>
                        </a:rPr>
                        <a:t>–0.006</a:t>
                      </a:r>
                      <a:endParaRPr lang="ja-JP" sz="1600" b="1" kern="100" dirty="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0.105</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–0.069</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effectLst/>
                        </a:rPr>
                        <a:t>0.945</a:t>
                      </a:r>
                      <a:endParaRPr lang="ja-JP" sz="1600" b="1" kern="100" dirty="0">
                        <a:effectLst/>
                        <a:latin typeface="Century"/>
                        <a:ea typeface="ＭＳ 明朝"/>
                        <a:cs typeface="Times New Roman"/>
                      </a:endParaRPr>
                    </a:p>
                  </a:txBody>
                  <a:tcPr marL="62865" marR="62865" marT="0" marB="0" anchor="ctr"/>
                </a:tc>
              </a:tr>
              <a:tr h="302433">
                <a:tc>
                  <a:txBody>
                    <a:bodyPr/>
                    <a:lstStyle/>
                    <a:p>
                      <a:pPr algn="l">
                        <a:spcAft>
                          <a:spcPts val="0"/>
                        </a:spcAft>
                      </a:pPr>
                      <a:r>
                        <a:rPr lang="en-US" sz="2000" b="1" kern="0" dirty="0">
                          <a:solidFill>
                            <a:srgbClr val="FFFF00"/>
                          </a:solidFill>
                          <a:effectLst/>
                        </a:rPr>
                        <a:t>Indirect bilirubin</a:t>
                      </a:r>
                      <a:endParaRPr lang="ja-JP" sz="2000" b="1" kern="100" dirty="0">
                        <a:solidFill>
                          <a:srgbClr val="FFFF00"/>
                        </a:solidFill>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 </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dirty="0">
                          <a:solidFill>
                            <a:srgbClr val="FF0000"/>
                          </a:solidFill>
                          <a:effectLst/>
                        </a:rPr>
                        <a:t>Indirect bilirubin level (mg/</a:t>
                      </a:r>
                      <a:r>
                        <a:rPr lang="en-US" sz="1600" b="1" kern="0" dirty="0" err="1">
                          <a:solidFill>
                            <a:srgbClr val="FF0000"/>
                          </a:solidFill>
                          <a:effectLst/>
                        </a:rPr>
                        <a:t>dL</a:t>
                      </a:r>
                      <a:r>
                        <a:rPr lang="en-US" sz="1600" b="1" kern="0" dirty="0">
                          <a:solidFill>
                            <a:srgbClr val="FF0000"/>
                          </a:solidFill>
                          <a:effectLst/>
                        </a:rPr>
                        <a:t>)</a:t>
                      </a:r>
                      <a:endParaRPr lang="ja-JP" sz="1600" b="1" kern="100" dirty="0">
                        <a:solidFill>
                          <a:srgbClr val="FF0000"/>
                        </a:solidFill>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0.174</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effectLst/>
                        </a:rPr>
                        <a:t>5.752</a:t>
                      </a:r>
                      <a:endParaRPr lang="ja-JP" sz="1600" b="1" kern="100" dirty="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effectLst/>
                        </a:rPr>
                        <a:t>2.012</a:t>
                      </a:r>
                      <a:endParaRPr lang="ja-JP" sz="1600" b="1" kern="100" dirty="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solidFill>
                            <a:srgbClr val="FF0000"/>
                          </a:solidFill>
                          <a:effectLst/>
                        </a:rPr>
                        <a:t>0.047</a:t>
                      </a:r>
                      <a:endParaRPr lang="ja-JP" sz="1600" b="1" kern="100" dirty="0">
                        <a:solidFill>
                          <a:srgbClr val="FF0000"/>
                        </a:solidFill>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Duration of diabetes (years)</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–0.108</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0.175</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–1.234</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0.220</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BMI (kg/m2)</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–0.113</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0.591</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–1.280</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0.203</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HbA1c (%)</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0.095</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1.324</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1.085</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0.280</a:t>
                      </a:r>
                      <a:endParaRPr lang="ja-JP" sz="1600" b="1" kern="100">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dirty="0">
                          <a:solidFill>
                            <a:srgbClr val="FF0000"/>
                          </a:solidFill>
                          <a:effectLst/>
                        </a:rPr>
                        <a:t>Use of ARB or ACEI (yes = 1, no = 0)</a:t>
                      </a:r>
                      <a:endParaRPr lang="ja-JP" sz="1600" b="1" kern="100" dirty="0">
                        <a:solidFill>
                          <a:srgbClr val="FF0000"/>
                        </a:solidFill>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–0.288</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4.599</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–3.279</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solidFill>
                            <a:srgbClr val="FF0000"/>
                          </a:solidFill>
                          <a:effectLst/>
                        </a:rPr>
                        <a:t>0.001</a:t>
                      </a:r>
                      <a:endParaRPr lang="ja-JP" sz="1600" b="1" kern="100" dirty="0">
                        <a:solidFill>
                          <a:srgbClr val="FF0000"/>
                        </a:solidFill>
                        <a:effectLst/>
                        <a:latin typeface="Century"/>
                        <a:ea typeface="ＭＳ 明朝"/>
                        <a:cs typeface="Times New Roman"/>
                      </a:endParaRPr>
                    </a:p>
                  </a:txBody>
                  <a:tcPr marL="62865" marR="62865" marT="0" marB="0" anchor="ctr"/>
                </a:tc>
              </a:tr>
              <a:tr h="302433">
                <a:tc>
                  <a:txBody>
                    <a:bodyPr/>
                    <a:lstStyle/>
                    <a:p>
                      <a:pPr marL="182880" algn="l">
                        <a:spcAft>
                          <a:spcPts val="0"/>
                        </a:spcAft>
                      </a:pPr>
                      <a:r>
                        <a:rPr lang="en-US" sz="1600" b="1" kern="0">
                          <a:effectLst/>
                        </a:rPr>
                        <a:t>Systolic blood pressure (mmHg)</a:t>
                      </a:r>
                      <a:endParaRPr lang="ja-JP" sz="1600" b="1" kern="100">
                        <a:effectLst/>
                        <a:latin typeface="Century"/>
                        <a:ea typeface="ＭＳ 明朝"/>
                        <a:cs typeface="Times New Roman"/>
                      </a:endParaRPr>
                    </a:p>
                  </a:txBody>
                  <a:tcPr marL="62865" marR="62865" marT="0" marB="0"/>
                </a:tc>
                <a:tc>
                  <a:txBody>
                    <a:bodyPr/>
                    <a:lstStyle/>
                    <a:p>
                      <a:pPr algn="ctr">
                        <a:spcAft>
                          <a:spcPts val="0"/>
                        </a:spcAft>
                      </a:pPr>
                      <a:r>
                        <a:rPr lang="en-US" sz="1600" b="1" kern="100">
                          <a:effectLst/>
                        </a:rPr>
                        <a:t>–0.004</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0.104</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a:effectLst/>
                        </a:rPr>
                        <a:t>–0.041</a:t>
                      </a:r>
                      <a:endParaRPr lang="ja-JP" sz="1600" b="1" kern="100">
                        <a:effectLst/>
                        <a:latin typeface="Century"/>
                        <a:ea typeface="ＭＳ 明朝"/>
                        <a:cs typeface="Times New Roman"/>
                      </a:endParaRPr>
                    </a:p>
                  </a:txBody>
                  <a:tcPr marL="62865" marR="62865" marT="0" marB="0" anchor="ctr"/>
                </a:tc>
                <a:tc>
                  <a:txBody>
                    <a:bodyPr/>
                    <a:lstStyle/>
                    <a:p>
                      <a:pPr algn="ctr">
                        <a:spcAft>
                          <a:spcPts val="0"/>
                        </a:spcAft>
                      </a:pPr>
                      <a:r>
                        <a:rPr lang="en-US" sz="1600" b="1" kern="100" dirty="0">
                          <a:effectLst/>
                        </a:rPr>
                        <a:t>0.968</a:t>
                      </a:r>
                      <a:endParaRPr lang="ja-JP" sz="1600" b="1" kern="100" dirty="0">
                        <a:effectLst/>
                        <a:latin typeface="Century"/>
                        <a:ea typeface="ＭＳ 明朝"/>
                        <a:cs typeface="Times New Roman"/>
                      </a:endParaRPr>
                    </a:p>
                  </a:txBody>
                  <a:tcPr marL="62865" marR="62865" marT="0" marB="0" anchor="ctr"/>
                </a:tc>
              </a:tr>
            </a:tbl>
          </a:graphicData>
        </a:graphic>
      </p:graphicFrame>
      <p:sp>
        <p:nvSpPr>
          <p:cNvPr id="3" name="Rectangle 1"/>
          <p:cNvSpPr>
            <a:spLocks noChangeArrowheads="1"/>
          </p:cNvSpPr>
          <p:nvPr/>
        </p:nvSpPr>
        <p:spPr bwMode="auto">
          <a:xfrm>
            <a:off x="899592" y="5210616"/>
            <a:ext cx="813863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eaLnBrk="0" fontAlgn="base" hangingPunct="0">
              <a:spcBef>
                <a:spcPct val="0"/>
              </a:spcBef>
              <a:spcAft>
                <a:spcPct val="0"/>
              </a:spcAft>
            </a:pPr>
            <a:r>
              <a:rPr lang="en-US" altLang="ja-JP" sz="1400" b="1" dirty="0" smtClean="0">
                <a:solidFill>
                  <a:prstClr val="black"/>
                </a:solidFill>
                <a:latin typeface="ＭＳ Ｐゴシック"/>
                <a:cs typeface="Times New Roman" pitchFamily="18" charset="0"/>
              </a:rPr>
              <a:t>“Estimated” refers to the estimated value of the standardized regression coefficient.  </a:t>
            </a:r>
            <a:endParaRPr lang="en-US" altLang="ja-JP" sz="1000" b="1" dirty="0" smtClean="0">
              <a:solidFill>
                <a:prstClr val="black"/>
              </a:solidFill>
              <a:latin typeface="ＭＳ Ｐゴシック"/>
              <a:cs typeface="ＭＳ Ｐゴシック" pitchFamily="50" charset="-128"/>
            </a:endParaRPr>
          </a:p>
          <a:p>
            <a:pPr algn="r" eaLnBrk="0" fontAlgn="base" hangingPunct="0">
              <a:spcBef>
                <a:spcPct val="0"/>
              </a:spcBef>
              <a:spcAft>
                <a:spcPct val="0"/>
              </a:spcAft>
            </a:pPr>
            <a:r>
              <a:rPr lang="en-GB" altLang="ja-JP" sz="1400" b="1" dirty="0" smtClean="0">
                <a:solidFill>
                  <a:prstClr val="black"/>
                </a:solidFill>
                <a:latin typeface="ＭＳ Ｐゴシック"/>
                <a:cs typeface="Times New Roman" pitchFamily="18" charset="0"/>
              </a:rPr>
              <a:t>Abbreviations: </a:t>
            </a:r>
            <a:r>
              <a:rPr lang="en-US" altLang="ja-JP" sz="1400" b="1" dirty="0" smtClean="0">
                <a:solidFill>
                  <a:prstClr val="black"/>
                </a:solidFill>
                <a:latin typeface="ＭＳ Ｐゴシック"/>
                <a:cs typeface="Times New Roman" pitchFamily="18" charset="0"/>
              </a:rPr>
              <a:t>SE, standard error; </a:t>
            </a:r>
            <a:r>
              <a:rPr lang="en-GB" altLang="ja-JP" sz="1400" b="1" dirty="0" smtClean="0">
                <a:solidFill>
                  <a:prstClr val="black"/>
                </a:solidFill>
                <a:latin typeface="ＭＳ Ｐゴシック"/>
                <a:cs typeface="Times New Roman" pitchFamily="18" charset="0"/>
              </a:rPr>
              <a:t>BMI; body mass index; HbA1c, haemoglobin A1c; ACEI, angiotensin-converting enzyme inhibitor; ARB, angiotensin receptor blocker</a:t>
            </a:r>
            <a:endParaRPr lang="en-GB" altLang="ja-JP" sz="3200" b="1" dirty="0" smtClean="0">
              <a:solidFill>
                <a:prstClr val="black"/>
              </a:solidFill>
              <a:latin typeface="ＭＳ Ｐゴシック"/>
              <a:cs typeface="ＭＳ Ｐゴシック" pitchFamily="50" charset="-128"/>
            </a:endParaRPr>
          </a:p>
        </p:txBody>
      </p:sp>
      <p:sp>
        <p:nvSpPr>
          <p:cNvPr id="4" name="正方形/長方形 3"/>
          <p:cNvSpPr/>
          <p:nvPr/>
        </p:nvSpPr>
        <p:spPr>
          <a:xfrm>
            <a:off x="179512" y="0"/>
            <a:ext cx="8856984" cy="461665"/>
          </a:xfrm>
          <a:prstGeom prst="rect">
            <a:avLst/>
          </a:prstGeom>
        </p:spPr>
        <p:txBody>
          <a:bodyPr wrap="square">
            <a:spAutoFit/>
          </a:bodyPr>
          <a:lstStyle/>
          <a:p>
            <a:pPr algn="ctr" fontAlgn="base">
              <a:spcBef>
                <a:spcPct val="0"/>
              </a:spcBef>
              <a:spcAft>
                <a:spcPct val="0"/>
              </a:spcAft>
            </a:pPr>
            <a:r>
              <a:rPr lang="en-US" altLang="ja-JP" sz="2400" b="1" dirty="0" smtClean="0">
                <a:solidFill>
                  <a:prstClr val="black"/>
                </a:solidFill>
                <a:latin typeface="ＭＳ Ｐゴシック"/>
                <a:cs typeface="Times New Roman" pitchFamily="18" charset="0"/>
              </a:rPr>
              <a:t>Factors </a:t>
            </a:r>
            <a:r>
              <a:rPr lang="en-US" altLang="ja-JP" sz="2400" b="1" dirty="0">
                <a:solidFill>
                  <a:prstClr val="black"/>
                </a:solidFill>
                <a:latin typeface="ＭＳ Ｐゴシック"/>
                <a:cs typeface="Times New Roman" pitchFamily="18" charset="0"/>
              </a:rPr>
              <a:t>contributing to the estimated glomerular filtration rate</a:t>
            </a:r>
            <a:endParaRPr lang="en-US" altLang="ja-JP" sz="1000" b="1" dirty="0">
              <a:solidFill>
                <a:prstClr val="black"/>
              </a:solidFill>
              <a:latin typeface="ＭＳ Ｐゴシック"/>
              <a:cs typeface="ＭＳ Ｐゴシック" pitchFamily="50" charset="-128"/>
            </a:endParaRPr>
          </a:p>
        </p:txBody>
      </p:sp>
      <p:sp>
        <p:nvSpPr>
          <p:cNvPr id="5" name="TextBox 3"/>
          <p:cNvSpPr txBox="1"/>
          <p:nvPr/>
        </p:nvSpPr>
        <p:spPr>
          <a:xfrm>
            <a:off x="1488504" y="6063152"/>
            <a:ext cx="7620000" cy="254000"/>
          </a:xfrm>
          <a:prstGeom prst="rect">
            <a:avLst/>
          </a:prstGeom>
        </p:spPr>
        <p:txBody>
          <a:bodyPr/>
          <a:lstStyle/>
          <a:p>
            <a:pPr algn="r"/>
            <a:r>
              <a:rPr kumimoji="0" lang="en-US" sz="1000" b="1" dirty="0" smtClean="0">
                <a:solidFill>
                  <a:prstClr val="black"/>
                </a:solidFill>
              </a:rPr>
              <a:t>Nishimura</a:t>
            </a:r>
            <a:r>
              <a:rPr kumimoji="0" lang="ja-JP" altLang="en-US" sz="1000" b="1" dirty="0">
                <a:solidFill>
                  <a:prstClr val="black"/>
                </a:solidFill>
                <a:latin typeface="ＭＳ Ｐゴシック"/>
              </a:rPr>
              <a:t> </a:t>
            </a:r>
            <a:r>
              <a:rPr kumimoji="0" lang="en-US" altLang="ja-JP" sz="1000" b="1" dirty="0" smtClean="0">
                <a:solidFill>
                  <a:prstClr val="black"/>
                </a:solidFill>
                <a:latin typeface="ＭＳ Ｐゴシック"/>
              </a:rPr>
              <a:t>T</a:t>
            </a:r>
            <a:r>
              <a:rPr kumimoji="0" lang="en-US" sz="1000" b="1" dirty="0" smtClean="0">
                <a:solidFill>
                  <a:prstClr val="black"/>
                </a:solidFill>
              </a:rPr>
              <a:t>, Tanaka M, et al</a:t>
            </a:r>
            <a:endParaRPr kumimoji="0" lang="en-US" sz="1000" b="1" dirty="0">
              <a:solidFill>
                <a:prstClr val="black"/>
              </a:solidFill>
            </a:endParaRPr>
          </a:p>
        </p:txBody>
      </p:sp>
      <p:sp>
        <p:nvSpPr>
          <p:cNvPr id="6" name="TextBox 4"/>
          <p:cNvSpPr txBox="1"/>
          <p:nvPr/>
        </p:nvSpPr>
        <p:spPr>
          <a:xfrm>
            <a:off x="851024" y="6237312"/>
            <a:ext cx="8257480" cy="254000"/>
          </a:xfrm>
          <a:prstGeom prst="rect">
            <a:avLst/>
          </a:prstGeom>
        </p:spPr>
        <p:txBody>
          <a:bodyPr/>
          <a:lstStyle/>
          <a:p>
            <a:pPr algn="r"/>
            <a:r>
              <a:rPr kumimoji="0" lang="en-US" sz="1000" b="1" dirty="0">
                <a:solidFill>
                  <a:prstClr val="black"/>
                </a:solidFill>
              </a:rPr>
              <a:t> Serum bilirubin concentration is associated with eGFR and urinary albumin excretion in patients with type 1 diabetes mellitus</a:t>
            </a:r>
          </a:p>
        </p:txBody>
      </p:sp>
      <p:sp>
        <p:nvSpPr>
          <p:cNvPr id="7" name="TextBox 5"/>
          <p:cNvSpPr txBox="1"/>
          <p:nvPr/>
        </p:nvSpPr>
        <p:spPr>
          <a:xfrm>
            <a:off x="1488504" y="6415360"/>
            <a:ext cx="7620000" cy="254000"/>
          </a:xfrm>
          <a:prstGeom prst="rect">
            <a:avLst/>
          </a:prstGeom>
        </p:spPr>
        <p:txBody>
          <a:bodyPr/>
          <a:lstStyle/>
          <a:p>
            <a:pPr algn="r"/>
            <a:r>
              <a:rPr kumimoji="0" lang="en-US" sz="1000" b="1" dirty="0">
                <a:solidFill>
                  <a:prstClr val="black"/>
                </a:solidFill>
              </a:rPr>
              <a:t>Journal of Diabetes and its Complications, 2015, Available online 9 July 2015</a:t>
            </a:r>
          </a:p>
        </p:txBody>
      </p:sp>
      <p:sp>
        <p:nvSpPr>
          <p:cNvPr id="8" name="TextBox 6"/>
          <p:cNvSpPr txBox="1"/>
          <p:nvPr/>
        </p:nvSpPr>
        <p:spPr>
          <a:xfrm>
            <a:off x="1488504" y="6588224"/>
            <a:ext cx="7620000" cy="254000"/>
          </a:xfrm>
          <a:prstGeom prst="rect">
            <a:avLst/>
          </a:prstGeom>
        </p:spPr>
        <p:txBody>
          <a:bodyPr/>
          <a:lstStyle/>
          <a:p>
            <a:pPr algn="r"/>
            <a:r>
              <a:rPr kumimoji="0" lang="en-US" sz="1000" b="1" dirty="0">
                <a:solidFill>
                  <a:prstClr val="black"/>
                </a:solidFill>
              </a:rPr>
              <a:t>http://dx.doi.org/10.1016/j.jdiacomp.2015.07.007</a:t>
            </a:r>
          </a:p>
        </p:txBody>
      </p:sp>
    </p:spTree>
    <p:extLst>
      <p:ext uri="{BB962C8B-B14F-4D97-AF65-F5344CB8AC3E}">
        <p14:creationId xmlns:p14="http://schemas.microsoft.com/office/powerpoint/2010/main" val="3307133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86110829"/>
              </p:ext>
            </p:extLst>
          </p:nvPr>
        </p:nvGraphicFramePr>
        <p:xfrm>
          <a:off x="395537" y="476672"/>
          <a:ext cx="8280919" cy="4824537"/>
        </p:xfrm>
        <a:graphic>
          <a:graphicData uri="http://schemas.openxmlformats.org/drawingml/2006/table">
            <a:tbl>
              <a:tblPr firstRow="1" firstCol="1" bandRow="1">
                <a:tableStyleId>{5C22544A-7EE6-4342-B048-85BDC9FD1C3A}</a:tableStyleId>
              </a:tblPr>
              <a:tblGrid>
                <a:gridCol w="3677490"/>
                <a:gridCol w="1150614"/>
                <a:gridCol w="1150614"/>
                <a:gridCol w="1150614"/>
                <a:gridCol w="1151587"/>
              </a:tblGrid>
              <a:tr h="253923">
                <a:tc>
                  <a:txBody>
                    <a:bodyPr/>
                    <a:lstStyle/>
                    <a:p>
                      <a:endParaRPr lang="ja-JP" sz="1400" b="1" kern="100" dirty="0">
                        <a:effectLst/>
                        <a:latin typeface="+mn-ea"/>
                        <a:ea typeface="+mn-ea"/>
                      </a:endParaRPr>
                    </a:p>
                  </a:txBody>
                  <a:tcPr marL="62865" marR="62865" marT="0" marB="0" anchor="ctr"/>
                </a:tc>
                <a:tc>
                  <a:txBody>
                    <a:bodyPr/>
                    <a:lstStyle/>
                    <a:p>
                      <a:pPr algn="ctr">
                        <a:spcAft>
                          <a:spcPts val="0"/>
                        </a:spcAft>
                      </a:pPr>
                      <a:r>
                        <a:rPr lang="en-US" sz="1400" b="1" kern="0">
                          <a:effectLst/>
                          <a:latin typeface="+mn-ea"/>
                          <a:ea typeface="+mn-ea"/>
                        </a:rPr>
                        <a:t>Estimated</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0">
                          <a:effectLst/>
                          <a:latin typeface="+mn-ea"/>
                          <a:ea typeface="+mn-ea"/>
                        </a:rPr>
                        <a:t>SE</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0">
                          <a:effectLst/>
                          <a:latin typeface="+mn-ea"/>
                          <a:ea typeface="+mn-ea"/>
                        </a:rPr>
                        <a:t>t value</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0" dirty="0">
                          <a:effectLst/>
                          <a:latin typeface="+mn-ea"/>
                          <a:ea typeface="+mn-ea"/>
                        </a:rPr>
                        <a:t>p value</a:t>
                      </a:r>
                      <a:endParaRPr lang="ja-JP" sz="1400" b="1" kern="100" dirty="0">
                        <a:effectLst/>
                        <a:latin typeface="+mn-ea"/>
                        <a:ea typeface="+mn-ea"/>
                        <a:cs typeface="Times New Roman"/>
                      </a:endParaRPr>
                    </a:p>
                  </a:txBody>
                  <a:tcPr marL="62865" marR="62865" marT="0" marB="0" anchor="ctr"/>
                </a:tc>
              </a:tr>
              <a:tr h="253923">
                <a:tc>
                  <a:txBody>
                    <a:bodyPr/>
                    <a:lstStyle/>
                    <a:p>
                      <a:pPr algn="l">
                        <a:spcAft>
                          <a:spcPts val="0"/>
                        </a:spcAft>
                      </a:pPr>
                      <a:r>
                        <a:rPr lang="en-US" sz="1600" b="1" kern="0" dirty="0">
                          <a:solidFill>
                            <a:srgbClr val="FFFF00"/>
                          </a:solidFill>
                          <a:effectLst/>
                          <a:latin typeface="+mn-ea"/>
                          <a:ea typeface="+mn-ea"/>
                        </a:rPr>
                        <a:t>Total bilirubin</a:t>
                      </a:r>
                      <a:endParaRPr lang="ja-JP" sz="1600" b="1" kern="100" dirty="0">
                        <a:solidFill>
                          <a:srgbClr val="FFFF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solidFill>
                            <a:srgbClr val="FF0000"/>
                          </a:solidFill>
                          <a:effectLst/>
                          <a:latin typeface="+mn-ea"/>
                          <a:ea typeface="+mn-ea"/>
                        </a:rPr>
                        <a:t>Total bilirubin level (mg/</a:t>
                      </a:r>
                      <a:r>
                        <a:rPr lang="en-US" sz="1400" b="1" kern="0" dirty="0" err="1">
                          <a:solidFill>
                            <a:srgbClr val="FF0000"/>
                          </a:solidFill>
                          <a:effectLst/>
                          <a:latin typeface="+mn-ea"/>
                          <a:ea typeface="+mn-ea"/>
                        </a:rPr>
                        <a:t>dL</a:t>
                      </a:r>
                      <a:r>
                        <a:rPr lang="en-US" sz="1400" b="1" kern="0" dirty="0">
                          <a:solidFill>
                            <a:srgbClr val="FF0000"/>
                          </a:solidFill>
                          <a:effectLst/>
                          <a:latin typeface="+mn-ea"/>
                          <a:ea typeface="+mn-ea"/>
                        </a:rPr>
                        <a:t>)</a:t>
                      </a:r>
                      <a:endParaRPr lang="ja-JP" sz="1400" b="1" kern="100" dirty="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–0.186</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0.169</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–2.095</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solidFill>
                            <a:srgbClr val="FF0000"/>
                          </a:solidFill>
                          <a:effectLst/>
                          <a:latin typeface="+mn-ea"/>
                          <a:ea typeface="+mn-ea"/>
                        </a:rPr>
                        <a:t>0.038</a:t>
                      </a:r>
                      <a:endParaRPr lang="ja-JP" sz="1400" b="1" kern="100" dirty="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effectLst/>
                          <a:latin typeface="+mn-ea"/>
                          <a:ea typeface="+mn-ea"/>
                        </a:rPr>
                        <a:t>Sex (male = 1, female = 0)</a:t>
                      </a:r>
                      <a:endParaRPr lang="ja-JP" sz="1400" b="1" kern="10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0.052</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0.123</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0.586</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0.559</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solidFill>
                            <a:srgbClr val="FF0000"/>
                          </a:solidFill>
                          <a:effectLst/>
                          <a:latin typeface="+mn-ea"/>
                          <a:ea typeface="+mn-ea"/>
                        </a:rPr>
                        <a:t>Age (years)</a:t>
                      </a:r>
                      <a:endParaRPr lang="ja-JP" sz="1400" b="1" kern="100" dirty="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0.233</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0.004</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2.699</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solidFill>
                            <a:srgbClr val="FF0000"/>
                          </a:solidFill>
                          <a:effectLst/>
                          <a:latin typeface="+mn-ea"/>
                          <a:ea typeface="+mn-ea"/>
                        </a:rPr>
                        <a:t>0.009</a:t>
                      </a:r>
                      <a:endParaRPr lang="ja-JP" sz="1400" b="1" kern="100" dirty="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effectLst/>
                          <a:latin typeface="+mn-ea"/>
                          <a:ea typeface="+mn-ea"/>
                        </a:rPr>
                        <a:t>Duration of diabetes (years)</a:t>
                      </a:r>
                      <a:endParaRPr lang="ja-JP" sz="1400" b="1" kern="10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0.111</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0.005</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1.271</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0.206</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effectLst/>
                          <a:latin typeface="+mn-ea"/>
                          <a:ea typeface="+mn-ea"/>
                        </a:rPr>
                        <a:t>BMI (kg/m</a:t>
                      </a:r>
                      <a:r>
                        <a:rPr lang="en-US" sz="1400" b="1" kern="0" baseline="30000" dirty="0">
                          <a:effectLst/>
                          <a:latin typeface="+mn-ea"/>
                          <a:ea typeface="+mn-ea"/>
                        </a:rPr>
                        <a:t>2</a:t>
                      </a:r>
                      <a:r>
                        <a:rPr lang="en-US" sz="1400" b="1" kern="0" dirty="0">
                          <a:effectLst/>
                          <a:latin typeface="+mn-ea"/>
                          <a:ea typeface="+mn-ea"/>
                        </a:rPr>
                        <a:t>)</a:t>
                      </a:r>
                      <a:endParaRPr lang="ja-JP" sz="1400" b="1" kern="100" dirty="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0.009</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0.017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0.107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0.915</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effectLst/>
                          <a:latin typeface="+mn-ea"/>
                          <a:ea typeface="+mn-ea"/>
                        </a:rPr>
                        <a:t>HbA1c (%)</a:t>
                      </a:r>
                      <a:endParaRPr lang="ja-JP" sz="1400" b="1" kern="10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0.222</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0.039</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2.617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effectLst/>
                          <a:latin typeface="+mn-ea"/>
                          <a:ea typeface="+mn-ea"/>
                        </a:rPr>
                        <a:t>0.010</a:t>
                      </a:r>
                      <a:endParaRPr lang="ja-JP" sz="1400" b="1" kern="100" dirty="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solidFill>
                            <a:srgbClr val="FF0000"/>
                          </a:solidFill>
                          <a:effectLst/>
                          <a:latin typeface="+mn-ea"/>
                          <a:ea typeface="+mn-ea"/>
                        </a:rPr>
                        <a:t>Use of ARB or ACEI (yes = 1, no = 0)</a:t>
                      </a:r>
                      <a:endParaRPr lang="ja-JP" sz="1400" b="1" kern="100" dirty="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dirty="0">
                          <a:effectLst/>
                          <a:latin typeface="+mn-ea"/>
                          <a:ea typeface="+mn-ea"/>
                        </a:rPr>
                        <a:t>0.230</a:t>
                      </a:r>
                      <a:endParaRPr lang="ja-JP" sz="1400" b="1" kern="100" dirty="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0.137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2.661</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solidFill>
                            <a:srgbClr val="FF0000"/>
                          </a:solidFill>
                          <a:effectLst/>
                          <a:latin typeface="+mn-ea"/>
                          <a:ea typeface="+mn-ea"/>
                        </a:rPr>
                        <a:t>0.009</a:t>
                      </a:r>
                      <a:endParaRPr lang="ja-JP" sz="1400" b="1" kern="100" dirty="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effectLst/>
                          <a:latin typeface="+mn-ea"/>
                          <a:ea typeface="+mn-ea"/>
                        </a:rPr>
                        <a:t>Systolic blood pressure (mmHg)</a:t>
                      </a:r>
                      <a:endParaRPr lang="ja-JP" sz="1400" b="1" kern="10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0.110</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0.003</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1.223</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0.224</a:t>
                      </a:r>
                      <a:endParaRPr lang="ja-JP" sz="1400" b="1" kern="100">
                        <a:effectLst/>
                        <a:latin typeface="+mn-ea"/>
                        <a:ea typeface="+mn-ea"/>
                        <a:cs typeface="Times New Roman"/>
                      </a:endParaRPr>
                    </a:p>
                  </a:txBody>
                  <a:tcPr marL="62865" marR="62865" marT="0" marB="0" anchor="ctr"/>
                </a:tc>
              </a:tr>
              <a:tr h="253923">
                <a:tc>
                  <a:txBody>
                    <a:bodyPr/>
                    <a:lstStyle/>
                    <a:p>
                      <a:pPr algn="l">
                        <a:spcAft>
                          <a:spcPts val="0"/>
                        </a:spcAft>
                      </a:pPr>
                      <a:r>
                        <a:rPr lang="en-US" sz="1600" b="1" kern="0" dirty="0">
                          <a:solidFill>
                            <a:srgbClr val="FFFF00"/>
                          </a:solidFill>
                          <a:effectLst/>
                          <a:latin typeface="+mn-ea"/>
                          <a:ea typeface="+mn-ea"/>
                        </a:rPr>
                        <a:t>Indirect bilirubin</a:t>
                      </a:r>
                      <a:endParaRPr lang="ja-JP" sz="1600" b="1" kern="100" dirty="0">
                        <a:solidFill>
                          <a:srgbClr val="FFFF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 </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solidFill>
                            <a:srgbClr val="FF0000"/>
                          </a:solidFill>
                          <a:effectLst/>
                          <a:latin typeface="+mn-ea"/>
                          <a:ea typeface="+mn-ea"/>
                        </a:rPr>
                        <a:t>Indirect bilirubin level (mg/</a:t>
                      </a:r>
                      <a:r>
                        <a:rPr lang="en-US" sz="1400" b="1" kern="0" dirty="0" err="1">
                          <a:solidFill>
                            <a:srgbClr val="FF0000"/>
                          </a:solidFill>
                          <a:effectLst/>
                          <a:latin typeface="+mn-ea"/>
                          <a:ea typeface="+mn-ea"/>
                        </a:rPr>
                        <a:t>dL</a:t>
                      </a:r>
                      <a:r>
                        <a:rPr lang="en-US" sz="1400" b="1" kern="0" dirty="0">
                          <a:solidFill>
                            <a:srgbClr val="FF0000"/>
                          </a:solidFill>
                          <a:effectLst/>
                          <a:latin typeface="+mn-ea"/>
                          <a:ea typeface="+mn-ea"/>
                        </a:rPr>
                        <a:t>)</a:t>
                      </a:r>
                      <a:endParaRPr lang="ja-JP" sz="1400" b="1" kern="100" dirty="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–0.196</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0.177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–2.242</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solidFill>
                            <a:srgbClr val="FF0000"/>
                          </a:solidFill>
                          <a:effectLst/>
                          <a:latin typeface="+mn-ea"/>
                          <a:ea typeface="+mn-ea"/>
                        </a:rPr>
                        <a:t>0.027</a:t>
                      </a:r>
                      <a:endParaRPr lang="ja-JP" sz="1400" b="1" kern="100" dirty="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effectLst/>
                          <a:latin typeface="+mn-ea"/>
                          <a:ea typeface="+mn-ea"/>
                        </a:rPr>
                        <a:t>Sex (male = 1, female = 0)</a:t>
                      </a:r>
                      <a:endParaRPr lang="ja-JP" sz="1400" b="1" kern="100" dirty="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0.050</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0.121</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0.576</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0.566</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solidFill>
                            <a:srgbClr val="FF0000"/>
                          </a:solidFill>
                          <a:effectLst/>
                          <a:latin typeface="+mn-ea"/>
                          <a:ea typeface="+mn-ea"/>
                        </a:rPr>
                        <a:t>Age (years)</a:t>
                      </a:r>
                      <a:endParaRPr lang="ja-JP" sz="1400" b="1" kern="100" dirty="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0.231</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0.004</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2.651</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solidFill>
                            <a:srgbClr val="FF0000"/>
                          </a:solidFill>
                          <a:effectLst/>
                          <a:latin typeface="+mn-ea"/>
                          <a:ea typeface="+mn-ea"/>
                        </a:rPr>
                        <a:t>0.009</a:t>
                      </a:r>
                      <a:endParaRPr lang="ja-JP" sz="1400" b="1" kern="100" dirty="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effectLst/>
                          <a:latin typeface="+mn-ea"/>
                          <a:ea typeface="+mn-ea"/>
                        </a:rPr>
                        <a:t>Duration of diabetes (years)</a:t>
                      </a:r>
                      <a:endParaRPr lang="ja-JP" sz="1400" b="1" kern="10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0.110</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0.005</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1.260</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0.210</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effectLst/>
                          <a:latin typeface="+mn-ea"/>
                          <a:ea typeface="+mn-ea"/>
                        </a:rPr>
                        <a:t>BMI (</a:t>
                      </a:r>
                      <a:r>
                        <a:rPr lang="en-US" sz="1400" b="1" kern="0" dirty="0" smtClean="0">
                          <a:effectLst/>
                          <a:latin typeface="+mn-ea"/>
                          <a:ea typeface="+mn-ea"/>
                        </a:rPr>
                        <a:t>kg/m</a:t>
                      </a:r>
                      <a:r>
                        <a:rPr lang="en-US" altLang="ja-JP" sz="1400" b="1" kern="0" baseline="30000" dirty="0" smtClean="0">
                          <a:effectLst/>
                          <a:latin typeface="+mn-ea"/>
                          <a:ea typeface="+mn-ea"/>
                        </a:rPr>
                        <a:t>2</a:t>
                      </a:r>
                      <a:r>
                        <a:rPr lang="en-US" sz="1400" b="1" kern="0" dirty="0" smtClean="0">
                          <a:effectLst/>
                          <a:latin typeface="+mn-ea"/>
                          <a:ea typeface="+mn-ea"/>
                        </a:rPr>
                        <a:t>)</a:t>
                      </a:r>
                      <a:endParaRPr lang="ja-JP" sz="1400" b="1" kern="100" dirty="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0.006</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0.017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0.068</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0.946</a:t>
                      </a:r>
                      <a:endParaRPr lang="ja-JP" sz="1400" b="1" kern="100">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solidFill>
                            <a:srgbClr val="FF0000"/>
                          </a:solidFill>
                          <a:effectLst/>
                          <a:latin typeface="+mn-ea"/>
                          <a:ea typeface="+mn-ea"/>
                        </a:rPr>
                        <a:t>HbA1c (%)</a:t>
                      </a:r>
                      <a:endParaRPr lang="ja-JP" sz="1400" b="1" kern="10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0.226</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0.039</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2.682</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solidFill>
                            <a:srgbClr val="FF0000"/>
                          </a:solidFill>
                          <a:effectLst/>
                          <a:latin typeface="+mn-ea"/>
                          <a:ea typeface="+mn-ea"/>
                        </a:rPr>
                        <a:t>0.008</a:t>
                      </a:r>
                      <a:endParaRPr lang="ja-JP" sz="1400" b="1" kern="10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dirty="0">
                          <a:solidFill>
                            <a:srgbClr val="FF0000"/>
                          </a:solidFill>
                          <a:effectLst/>
                          <a:latin typeface="+mn-ea"/>
                          <a:ea typeface="+mn-ea"/>
                        </a:rPr>
                        <a:t>Use of ARB or ACEI (yes = 1, no = 0)</a:t>
                      </a:r>
                      <a:endParaRPr lang="ja-JP" sz="1400" b="1" kern="100" dirty="0">
                        <a:solidFill>
                          <a:srgbClr val="FF0000"/>
                        </a:solidFill>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0.230</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0.137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2.668</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solidFill>
                            <a:srgbClr val="FF0000"/>
                          </a:solidFill>
                          <a:effectLst/>
                          <a:latin typeface="+mn-ea"/>
                          <a:ea typeface="+mn-ea"/>
                        </a:rPr>
                        <a:t>0.009</a:t>
                      </a:r>
                      <a:endParaRPr lang="ja-JP" sz="1400" b="1" kern="100" dirty="0">
                        <a:solidFill>
                          <a:srgbClr val="FF0000"/>
                        </a:solidFill>
                        <a:effectLst/>
                        <a:latin typeface="+mn-ea"/>
                        <a:ea typeface="+mn-ea"/>
                        <a:cs typeface="Times New Roman"/>
                      </a:endParaRPr>
                    </a:p>
                  </a:txBody>
                  <a:tcPr marL="62865" marR="62865" marT="0" marB="0" anchor="ctr"/>
                </a:tc>
              </a:tr>
              <a:tr h="253923">
                <a:tc>
                  <a:txBody>
                    <a:bodyPr/>
                    <a:lstStyle/>
                    <a:p>
                      <a:pPr marL="182880" algn="l">
                        <a:spcAft>
                          <a:spcPts val="0"/>
                        </a:spcAft>
                      </a:pPr>
                      <a:r>
                        <a:rPr lang="en-US" sz="1400" b="1" kern="0">
                          <a:effectLst/>
                          <a:latin typeface="+mn-ea"/>
                          <a:ea typeface="+mn-ea"/>
                        </a:rPr>
                        <a:t>Systolic blood pressure (mmHg)</a:t>
                      </a:r>
                      <a:endParaRPr lang="ja-JP" sz="1400" b="1" kern="100">
                        <a:effectLst/>
                        <a:latin typeface="+mn-ea"/>
                        <a:ea typeface="+mn-ea"/>
                        <a:cs typeface="Times New Roman"/>
                      </a:endParaRPr>
                    </a:p>
                  </a:txBody>
                  <a:tcPr marL="62865" marR="62865" marT="0" marB="0"/>
                </a:tc>
                <a:tc>
                  <a:txBody>
                    <a:bodyPr/>
                    <a:lstStyle/>
                    <a:p>
                      <a:pPr algn="ctr">
                        <a:spcAft>
                          <a:spcPts val="0"/>
                        </a:spcAft>
                      </a:pPr>
                      <a:r>
                        <a:rPr lang="en-US" sz="1400" b="1" kern="100">
                          <a:effectLst/>
                          <a:latin typeface="+mn-ea"/>
                          <a:ea typeface="+mn-ea"/>
                        </a:rPr>
                        <a:t>0.107</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0.003</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a:effectLst/>
                          <a:latin typeface="+mn-ea"/>
                          <a:ea typeface="+mn-ea"/>
                        </a:rPr>
                        <a:t>1.199</a:t>
                      </a:r>
                      <a:endParaRPr lang="ja-JP" sz="1400" b="1" kern="100">
                        <a:effectLst/>
                        <a:latin typeface="+mn-ea"/>
                        <a:ea typeface="+mn-ea"/>
                        <a:cs typeface="Times New Roman"/>
                      </a:endParaRPr>
                    </a:p>
                  </a:txBody>
                  <a:tcPr marL="62865" marR="62865" marT="0" marB="0" anchor="ctr"/>
                </a:tc>
                <a:tc>
                  <a:txBody>
                    <a:bodyPr/>
                    <a:lstStyle/>
                    <a:p>
                      <a:pPr algn="ctr">
                        <a:spcAft>
                          <a:spcPts val="0"/>
                        </a:spcAft>
                      </a:pPr>
                      <a:r>
                        <a:rPr lang="en-US" sz="1400" b="1" kern="100" dirty="0">
                          <a:effectLst/>
                          <a:latin typeface="+mn-ea"/>
                          <a:ea typeface="+mn-ea"/>
                        </a:rPr>
                        <a:t>0.233</a:t>
                      </a:r>
                      <a:endParaRPr lang="ja-JP" sz="1400" b="1" kern="100" dirty="0">
                        <a:effectLst/>
                        <a:latin typeface="+mn-ea"/>
                        <a:ea typeface="+mn-ea"/>
                        <a:cs typeface="Times New Roman"/>
                      </a:endParaRPr>
                    </a:p>
                  </a:txBody>
                  <a:tcPr marL="62865" marR="62865" marT="0" marB="0" anchor="ctr"/>
                </a:tc>
              </a:tr>
            </a:tbl>
          </a:graphicData>
        </a:graphic>
      </p:graphicFrame>
      <p:sp>
        <p:nvSpPr>
          <p:cNvPr id="3" name="Rectangle 1"/>
          <p:cNvSpPr>
            <a:spLocks noChangeArrowheads="1"/>
          </p:cNvSpPr>
          <p:nvPr/>
        </p:nvSpPr>
        <p:spPr bwMode="auto">
          <a:xfrm>
            <a:off x="1331640" y="15007"/>
            <a:ext cx="65165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ja-JP" sz="2400" b="1" dirty="0" smtClean="0">
                <a:solidFill>
                  <a:prstClr val="black"/>
                </a:solidFill>
                <a:latin typeface="ＭＳ Ｐゴシック"/>
                <a:cs typeface="Times New Roman" pitchFamily="18" charset="0"/>
              </a:rPr>
              <a:t>Factors contributing to urinary albumin excretion</a:t>
            </a:r>
            <a:endParaRPr lang="en-US" altLang="ja-JP" sz="1400" b="1" dirty="0" smtClean="0">
              <a:solidFill>
                <a:prstClr val="black"/>
              </a:solidFill>
              <a:latin typeface="ＭＳ Ｐゴシック"/>
              <a:cs typeface="ＭＳ Ｐゴシック" pitchFamily="50" charset="-128"/>
            </a:endParaRPr>
          </a:p>
        </p:txBody>
      </p:sp>
      <p:sp>
        <p:nvSpPr>
          <p:cNvPr id="4" name="正方形/長方形 3"/>
          <p:cNvSpPr/>
          <p:nvPr/>
        </p:nvSpPr>
        <p:spPr>
          <a:xfrm>
            <a:off x="323528" y="5426640"/>
            <a:ext cx="8712968" cy="738664"/>
          </a:xfrm>
          <a:prstGeom prst="rect">
            <a:avLst/>
          </a:prstGeom>
        </p:spPr>
        <p:txBody>
          <a:bodyPr wrap="square">
            <a:spAutoFit/>
          </a:bodyPr>
          <a:lstStyle/>
          <a:p>
            <a:pPr algn="r" eaLnBrk="0" fontAlgn="base" hangingPunct="0">
              <a:spcBef>
                <a:spcPct val="0"/>
              </a:spcBef>
              <a:spcAft>
                <a:spcPct val="0"/>
              </a:spcAft>
            </a:pPr>
            <a:r>
              <a:rPr lang="en-US" altLang="ja-JP" sz="1400" b="1" dirty="0">
                <a:solidFill>
                  <a:prstClr val="black"/>
                </a:solidFill>
                <a:latin typeface="ＭＳ Ｐゴシック"/>
                <a:cs typeface="Times New Roman" pitchFamily="18" charset="0"/>
              </a:rPr>
              <a:t>“Estimated” refers to the estimated value of the standardized regression coefficient.  </a:t>
            </a:r>
            <a:endParaRPr lang="en-US" altLang="ja-JP" sz="1400" b="1" dirty="0">
              <a:solidFill>
                <a:prstClr val="black"/>
              </a:solidFill>
              <a:latin typeface="ＭＳ Ｐゴシック"/>
              <a:cs typeface="ＭＳ Ｐゴシック" pitchFamily="50" charset="-128"/>
            </a:endParaRPr>
          </a:p>
          <a:p>
            <a:pPr algn="r" eaLnBrk="0" fontAlgn="base" hangingPunct="0">
              <a:spcBef>
                <a:spcPct val="0"/>
              </a:spcBef>
              <a:spcAft>
                <a:spcPct val="0"/>
              </a:spcAft>
            </a:pPr>
            <a:r>
              <a:rPr lang="en-GB" altLang="ja-JP" sz="1400" b="1" dirty="0">
                <a:solidFill>
                  <a:prstClr val="black"/>
                </a:solidFill>
                <a:latin typeface="ＭＳ Ｐゴシック"/>
                <a:cs typeface="Times New Roman" pitchFamily="18" charset="0"/>
              </a:rPr>
              <a:t>Abbreviations: </a:t>
            </a:r>
            <a:r>
              <a:rPr lang="en-US" altLang="ja-JP" sz="1400" b="1" dirty="0">
                <a:solidFill>
                  <a:prstClr val="black"/>
                </a:solidFill>
                <a:latin typeface="ＭＳ Ｐゴシック"/>
                <a:cs typeface="Times New Roman" pitchFamily="18" charset="0"/>
              </a:rPr>
              <a:t>SE, standard error; </a:t>
            </a:r>
            <a:r>
              <a:rPr lang="en-GB" altLang="ja-JP" sz="1400" b="1" dirty="0">
                <a:solidFill>
                  <a:prstClr val="black"/>
                </a:solidFill>
                <a:latin typeface="ＭＳ Ｐゴシック"/>
                <a:cs typeface="Times New Roman" pitchFamily="18" charset="0"/>
              </a:rPr>
              <a:t>BMI, body mass index; HbA1c, haemoglobin A1c; ACEI, angiotensin-converting enzyme inhibitor; ARB, angiotensin receptor blocker</a:t>
            </a:r>
            <a:endParaRPr lang="en-GB" altLang="ja-JP" sz="1400" b="1" dirty="0">
              <a:solidFill>
                <a:prstClr val="black"/>
              </a:solidFill>
              <a:latin typeface="ＭＳ Ｐゴシック"/>
              <a:cs typeface="ＭＳ Ｐゴシック" pitchFamily="50" charset="-128"/>
            </a:endParaRPr>
          </a:p>
        </p:txBody>
      </p:sp>
      <p:sp>
        <p:nvSpPr>
          <p:cNvPr id="5" name="TextBox 3"/>
          <p:cNvSpPr txBox="1"/>
          <p:nvPr/>
        </p:nvSpPr>
        <p:spPr>
          <a:xfrm>
            <a:off x="1488504" y="6271344"/>
            <a:ext cx="7620000" cy="254000"/>
          </a:xfrm>
          <a:prstGeom prst="rect">
            <a:avLst/>
          </a:prstGeom>
        </p:spPr>
        <p:txBody>
          <a:bodyPr/>
          <a:lstStyle/>
          <a:p>
            <a:pPr algn="r"/>
            <a:r>
              <a:rPr kumimoji="0" lang="en-US" sz="1000" b="1" dirty="0" smtClean="0">
                <a:solidFill>
                  <a:prstClr val="black"/>
                </a:solidFill>
              </a:rPr>
              <a:t>Nishimura</a:t>
            </a:r>
            <a:r>
              <a:rPr kumimoji="0" lang="ja-JP" altLang="en-US" sz="1000" b="1" dirty="0">
                <a:solidFill>
                  <a:prstClr val="black"/>
                </a:solidFill>
                <a:latin typeface="ＭＳ Ｐゴシック"/>
              </a:rPr>
              <a:t> </a:t>
            </a:r>
            <a:r>
              <a:rPr kumimoji="0" lang="en-US" altLang="ja-JP" sz="1000" b="1" dirty="0" smtClean="0">
                <a:solidFill>
                  <a:prstClr val="black"/>
                </a:solidFill>
                <a:latin typeface="ＭＳ Ｐゴシック"/>
              </a:rPr>
              <a:t>T</a:t>
            </a:r>
            <a:r>
              <a:rPr kumimoji="0" lang="en-US" sz="1000" b="1" dirty="0" smtClean="0">
                <a:solidFill>
                  <a:prstClr val="black"/>
                </a:solidFill>
              </a:rPr>
              <a:t>, Tanaka M, et al</a:t>
            </a:r>
            <a:endParaRPr kumimoji="0" lang="en-US" sz="1000" b="1" dirty="0">
              <a:solidFill>
                <a:prstClr val="black"/>
              </a:solidFill>
            </a:endParaRPr>
          </a:p>
        </p:txBody>
      </p:sp>
      <p:sp>
        <p:nvSpPr>
          <p:cNvPr id="7" name="TextBox 5"/>
          <p:cNvSpPr txBox="1"/>
          <p:nvPr/>
        </p:nvSpPr>
        <p:spPr>
          <a:xfrm>
            <a:off x="1488504" y="6415360"/>
            <a:ext cx="7620000" cy="254000"/>
          </a:xfrm>
          <a:prstGeom prst="rect">
            <a:avLst/>
          </a:prstGeom>
        </p:spPr>
        <p:txBody>
          <a:bodyPr/>
          <a:lstStyle/>
          <a:p>
            <a:pPr algn="r"/>
            <a:r>
              <a:rPr kumimoji="0" lang="en-US" sz="1000" b="1" dirty="0">
                <a:solidFill>
                  <a:prstClr val="black"/>
                </a:solidFill>
              </a:rPr>
              <a:t>Journal of Diabetes and its Complications, 2015, Available online 9 July 2015</a:t>
            </a:r>
          </a:p>
        </p:txBody>
      </p:sp>
      <p:sp>
        <p:nvSpPr>
          <p:cNvPr id="8" name="TextBox 6"/>
          <p:cNvSpPr txBox="1"/>
          <p:nvPr/>
        </p:nvSpPr>
        <p:spPr>
          <a:xfrm>
            <a:off x="1488504" y="6588224"/>
            <a:ext cx="7620000" cy="254000"/>
          </a:xfrm>
          <a:prstGeom prst="rect">
            <a:avLst/>
          </a:prstGeom>
        </p:spPr>
        <p:txBody>
          <a:bodyPr/>
          <a:lstStyle/>
          <a:p>
            <a:pPr algn="r"/>
            <a:r>
              <a:rPr kumimoji="0" lang="en-US" sz="1000" b="1" dirty="0">
                <a:solidFill>
                  <a:prstClr val="black"/>
                </a:solidFill>
              </a:rPr>
              <a:t>http://dx.doi.org/10.1016/j.jdiacomp.2015.07.007</a:t>
            </a:r>
          </a:p>
        </p:txBody>
      </p:sp>
    </p:spTree>
    <p:extLst>
      <p:ext uri="{BB962C8B-B14F-4D97-AF65-F5344CB8AC3E}">
        <p14:creationId xmlns:p14="http://schemas.microsoft.com/office/powerpoint/2010/main" val="871591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548680"/>
            <a:ext cx="8352928" cy="1930337"/>
          </a:xfrm>
          <a:prstGeom prst="rect">
            <a:avLst/>
          </a:prstGeom>
          <a:noFill/>
        </p:spPr>
        <p:txBody>
          <a:bodyPr wrap="square" rtlCol="0">
            <a:spAutoFit/>
          </a:bodyPr>
          <a:lstStyle/>
          <a:p>
            <a:pPr>
              <a:lnSpc>
                <a:spcPct val="150000"/>
              </a:lnSpc>
            </a:pPr>
            <a:r>
              <a:rPr kumimoji="1" lang="en-US" altLang="ja-JP" sz="2800" b="1" dirty="0" smtClean="0">
                <a:latin typeface="+mn-ea"/>
              </a:rPr>
              <a:t>Serum bilirubin concentration is negatively associated with </a:t>
            </a:r>
            <a:r>
              <a:rPr lang="en-US" altLang="ja-JP" sz="2800" b="1" dirty="0" smtClean="0">
                <a:latin typeface="+mn-ea"/>
              </a:rPr>
              <a:t>micro/macro vascular complications in both type 1 and type 2 diabetes. </a:t>
            </a:r>
            <a:endParaRPr kumimoji="1" lang="ja-JP" altLang="en-US" sz="2800" b="1" dirty="0">
              <a:latin typeface="+mn-ea"/>
            </a:endParaRPr>
          </a:p>
        </p:txBody>
      </p:sp>
    </p:spTree>
    <p:extLst>
      <p:ext uri="{BB962C8B-B14F-4D97-AF65-F5344CB8AC3E}">
        <p14:creationId xmlns:p14="http://schemas.microsoft.com/office/powerpoint/2010/main" val="2024192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548680"/>
            <a:ext cx="8496944" cy="4524315"/>
          </a:xfrm>
          <a:prstGeom prst="rect">
            <a:avLst/>
          </a:prstGeom>
          <a:noFill/>
        </p:spPr>
        <p:txBody>
          <a:bodyPr wrap="square" rtlCol="0">
            <a:spAutoFit/>
          </a:bodyPr>
          <a:lstStyle/>
          <a:p>
            <a:pPr>
              <a:lnSpc>
                <a:spcPct val="150000"/>
              </a:lnSpc>
            </a:pPr>
            <a:r>
              <a:rPr lang="en-US" altLang="ja-JP" sz="3200" b="1" dirty="0">
                <a:latin typeface="+mn-ea"/>
              </a:rPr>
              <a:t>B</a:t>
            </a:r>
            <a:r>
              <a:rPr kumimoji="1" lang="en-US" altLang="ja-JP" sz="3200" b="1" dirty="0" smtClean="0">
                <a:latin typeface="+mn-ea"/>
              </a:rPr>
              <a:t>ilirubin </a:t>
            </a:r>
          </a:p>
          <a:p>
            <a:pPr>
              <a:lnSpc>
                <a:spcPct val="150000"/>
              </a:lnSpc>
            </a:pPr>
            <a:r>
              <a:rPr kumimoji="1" lang="en-US" altLang="ja-JP" sz="3200" b="1" dirty="0" smtClean="0">
                <a:latin typeface="+mn-ea"/>
              </a:rPr>
              <a:t>1) </a:t>
            </a:r>
            <a:r>
              <a:rPr kumimoji="1" lang="en-US" altLang="ja-JP" sz="3200" b="1" dirty="0" smtClean="0">
                <a:solidFill>
                  <a:srgbClr val="FF0000"/>
                </a:solidFill>
                <a:latin typeface="+mn-ea"/>
              </a:rPr>
              <a:t>Antioxidant</a:t>
            </a:r>
            <a:r>
              <a:rPr kumimoji="1" lang="en-US" altLang="ja-JP" sz="3200" b="1" dirty="0" smtClean="0">
                <a:latin typeface="+mn-ea"/>
              </a:rPr>
              <a:t> properties by scavenging reactive oxygen species,</a:t>
            </a:r>
          </a:p>
          <a:p>
            <a:pPr>
              <a:lnSpc>
                <a:spcPct val="150000"/>
              </a:lnSpc>
            </a:pPr>
            <a:r>
              <a:rPr kumimoji="1" lang="en-US" altLang="ja-JP" sz="3200" b="1" dirty="0" smtClean="0">
                <a:latin typeface="+mn-ea"/>
              </a:rPr>
              <a:t>2) </a:t>
            </a:r>
            <a:r>
              <a:rPr kumimoji="1" lang="en-US" altLang="ja-JP" sz="3200" b="1" dirty="0" smtClean="0">
                <a:solidFill>
                  <a:srgbClr val="FF0000"/>
                </a:solidFill>
                <a:latin typeface="+mn-ea"/>
              </a:rPr>
              <a:t>Anti-inflammatory</a:t>
            </a:r>
            <a:r>
              <a:rPr kumimoji="1" lang="en-US" altLang="ja-JP" sz="3200" b="1" dirty="0" smtClean="0">
                <a:latin typeface="+mn-ea"/>
              </a:rPr>
              <a:t> properties</a:t>
            </a:r>
            <a:r>
              <a:rPr lang="en-US" altLang="ja-JP" sz="3200" b="1" dirty="0">
                <a:latin typeface="+mn-ea"/>
              </a:rPr>
              <a:t> </a:t>
            </a:r>
            <a:r>
              <a:rPr lang="en-US" altLang="ja-JP" sz="3200" b="1" dirty="0" smtClean="0">
                <a:latin typeface="+mn-ea"/>
              </a:rPr>
              <a:t>by inhibiting the TNFα-related induction of endothelial adhesion molecules (E-selectin, VCAM-1, ICAM-1) </a:t>
            </a:r>
            <a:endParaRPr kumimoji="1" lang="ja-JP" altLang="en-US" sz="3200" b="1" dirty="0">
              <a:latin typeface="+mn-ea"/>
            </a:endParaRPr>
          </a:p>
        </p:txBody>
      </p:sp>
    </p:spTree>
    <p:extLst>
      <p:ext uri="{BB962C8B-B14F-4D97-AF65-F5344CB8AC3E}">
        <p14:creationId xmlns:p14="http://schemas.microsoft.com/office/powerpoint/2010/main" val="550872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2746648" cy="1143000"/>
          </a:xfrm>
        </p:spPr>
        <p:txBody>
          <a:bodyPr>
            <a:normAutofit/>
          </a:bodyPr>
          <a:lstStyle/>
          <a:p>
            <a:r>
              <a:rPr kumimoji="1" lang="en-US" altLang="ja-JP" sz="3600" b="1" dirty="0" smtClean="0">
                <a:latin typeface="+mn-ea"/>
                <a:ea typeface="+mn-ea"/>
              </a:rPr>
              <a:t>Conclusion</a:t>
            </a:r>
            <a:endParaRPr kumimoji="1" lang="ja-JP" altLang="en-US" sz="3600" b="1" dirty="0">
              <a:latin typeface="+mn-ea"/>
              <a:ea typeface="+mn-ea"/>
            </a:endParaRPr>
          </a:p>
        </p:txBody>
      </p:sp>
      <p:sp>
        <p:nvSpPr>
          <p:cNvPr id="3" name="コンテンツ プレースホルダー 2"/>
          <p:cNvSpPr>
            <a:spLocks noGrp="1"/>
          </p:cNvSpPr>
          <p:nvPr>
            <p:ph idx="1"/>
          </p:nvPr>
        </p:nvSpPr>
        <p:spPr>
          <a:xfrm>
            <a:off x="457200" y="1600200"/>
            <a:ext cx="8229600" cy="4997152"/>
          </a:xfrm>
        </p:spPr>
        <p:txBody>
          <a:bodyPr>
            <a:normAutofit/>
          </a:bodyPr>
          <a:lstStyle/>
          <a:p>
            <a:pPr algn="just"/>
            <a:r>
              <a:rPr lang="en-US" altLang="ja-JP" b="1" dirty="0"/>
              <a:t>Bilirubin might function protectively against vascular complications in both type 1 and type 2 DM patients.</a:t>
            </a:r>
            <a:endParaRPr lang="ja-JP" altLang="ja-JP" b="1" dirty="0"/>
          </a:p>
        </p:txBody>
      </p:sp>
      <p:sp>
        <p:nvSpPr>
          <p:cNvPr id="4" name="スライド番号プレースホルダー 3"/>
          <p:cNvSpPr>
            <a:spLocks noGrp="1"/>
          </p:cNvSpPr>
          <p:nvPr>
            <p:ph type="sldNum" sz="quarter" idx="12"/>
          </p:nvPr>
        </p:nvSpPr>
        <p:spPr/>
        <p:txBody>
          <a:bodyPr/>
          <a:lstStyle/>
          <a:p>
            <a:fld id="{903FD089-C5C0-467C-A6A7-4CB8B1C9207A}" type="slidenum">
              <a:rPr lang="ja-JP" altLang="en-US" smtClean="0">
                <a:solidFill>
                  <a:prstClr val="black">
                    <a:tint val="75000"/>
                  </a:prstClr>
                </a:solidFill>
              </a:rPr>
              <a:pPr/>
              <a:t>25</a:t>
            </a:fld>
            <a:endParaRPr lang="ja-JP" altLang="en-US">
              <a:solidFill>
                <a:prstClr val="black">
                  <a:tint val="75000"/>
                </a:prstClr>
              </a:solidFill>
            </a:endParaRPr>
          </a:p>
        </p:txBody>
      </p:sp>
    </p:spTree>
    <p:extLst>
      <p:ext uri="{BB962C8B-B14F-4D97-AF65-F5344CB8AC3E}">
        <p14:creationId xmlns:p14="http://schemas.microsoft.com/office/powerpoint/2010/main" val="2355444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meet again..</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marL="0" indent="0" algn="ctr">
              <a:buNone/>
            </a:pPr>
            <a:endParaRPr lang="en-US" sz="2800" dirty="0" smtClean="0"/>
          </a:p>
          <a:p>
            <a:pPr marL="0" indent="0" algn="ctr">
              <a:buNone/>
            </a:pPr>
            <a:r>
              <a:rPr lang="en-US" sz="2800" dirty="0" smtClean="0"/>
              <a:t>We </a:t>
            </a:r>
            <a:r>
              <a:rPr lang="en-US" sz="2800" dirty="0"/>
              <a:t>welcome you all to </a:t>
            </a:r>
            <a:r>
              <a:rPr lang="en-US" sz="2800" dirty="0" smtClean="0"/>
              <a:t>our future </a:t>
            </a:r>
            <a:r>
              <a:rPr lang="en-US" sz="2800" dirty="0"/>
              <a:t>conferences of </a:t>
            </a:r>
            <a:r>
              <a:rPr lang="en-US" sz="2800" dirty="0" smtClean="0"/>
              <a:t>OMICS International</a:t>
            </a:r>
            <a:endParaRPr lang="en-US" sz="2800" dirty="0"/>
          </a:p>
          <a:p>
            <a:pPr marL="0" indent="0">
              <a:buNone/>
            </a:pPr>
            <a:r>
              <a:rPr lang="en-IN" sz="2800" dirty="0" smtClean="0"/>
              <a:t>       4</a:t>
            </a:r>
            <a:r>
              <a:rPr lang="en-IN" sz="2800" baseline="30000" dirty="0" smtClean="0"/>
              <a:t>th</a:t>
            </a:r>
            <a:r>
              <a:rPr lang="en-IN" sz="2800" baseline="30000" dirty="0"/>
              <a:t> </a:t>
            </a:r>
            <a:r>
              <a:rPr lang="en-IN" sz="2800" dirty="0"/>
              <a:t>Annual Conference on </a:t>
            </a:r>
            <a:r>
              <a:rPr lang="en-IN" sz="2800" dirty="0" smtClean="0"/>
              <a:t>European Pharma Congress</a:t>
            </a:r>
            <a:endParaRPr lang="en-IN" sz="2800" dirty="0"/>
          </a:p>
          <a:p>
            <a:pPr marL="0" indent="0">
              <a:buNone/>
            </a:pPr>
            <a:r>
              <a:rPr lang="en-IN" sz="2800" dirty="0"/>
              <a:t> </a:t>
            </a:r>
            <a:r>
              <a:rPr lang="en-IN" sz="2800" dirty="0" smtClean="0"/>
              <a:t>                           June 18-20,2016, Berlin, Germany. </a:t>
            </a:r>
          </a:p>
          <a:p>
            <a:pPr marL="0" indent="0">
              <a:buNone/>
            </a:pPr>
            <a:r>
              <a:rPr lang="en-US" sz="2800" dirty="0" smtClean="0"/>
              <a:t>         </a:t>
            </a:r>
            <a:r>
              <a:rPr lang="en-US" sz="2800" dirty="0" smtClean="0">
                <a:hlinkClick r:id="rId2"/>
              </a:rPr>
              <a:t>http</a:t>
            </a:r>
            <a:r>
              <a:rPr lang="en-US" sz="2800" dirty="0">
                <a:hlinkClick r:id="rId2"/>
              </a:rPr>
              <a:t>://</a:t>
            </a:r>
            <a:r>
              <a:rPr lang="en-US" sz="2800" dirty="0" smtClean="0">
                <a:hlinkClick r:id="rId2"/>
              </a:rPr>
              <a:t>europe.pharmaceuticalconferences.com/</a:t>
            </a:r>
            <a:r>
              <a:rPr lang="en-US" sz="2800" dirty="0" smtClean="0"/>
              <a:t> </a:t>
            </a:r>
            <a:endParaRPr lang="en-US" sz="2800" dirty="0"/>
          </a:p>
        </p:txBody>
      </p:sp>
    </p:spTree>
    <p:extLst>
      <p:ext uri="{BB962C8B-B14F-4D97-AF65-F5344CB8AC3E}">
        <p14:creationId xmlns:p14="http://schemas.microsoft.com/office/powerpoint/2010/main" val="389390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3298378"/>
          </a:xfrm>
        </p:spPr>
        <p:txBody>
          <a:bodyPr>
            <a:normAutofit/>
          </a:bodyPr>
          <a:lstStyle/>
          <a:p>
            <a:r>
              <a:rPr lang="en-US" altLang="ja-JP" sz="3200" b="1" dirty="0"/>
              <a:t>S</a:t>
            </a:r>
            <a:r>
              <a:rPr lang="en-US" altLang="ja-JP" sz="3200" b="1" dirty="0" smtClean="0"/>
              <a:t>erum </a:t>
            </a:r>
            <a:r>
              <a:rPr lang="en-US" altLang="ja-JP" sz="3200" b="1" dirty="0"/>
              <a:t>total bilirubin concentration </a:t>
            </a:r>
            <a:r>
              <a:rPr lang="en-US" altLang="ja-JP" sz="3200" b="1" dirty="0" smtClean="0"/>
              <a:t>is negatively associated with increasing severity in patients with type 2 diabetes mellitus</a:t>
            </a:r>
            <a:r>
              <a:rPr lang="en-US" altLang="ja-JP" sz="3200" dirty="0"/>
              <a:t> </a:t>
            </a:r>
            <a:endParaRPr kumimoji="1" lang="ja-JP" altLang="en-US" sz="3200" dirty="0"/>
          </a:p>
        </p:txBody>
      </p:sp>
      <p:sp>
        <p:nvSpPr>
          <p:cNvPr id="3" name="コンテンツ プレースホルダー 2"/>
          <p:cNvSpPr>
            <a:spLocks noGrp="1"/>
          </p:cNvSpPr>
          <p:nvPr>
            <p:ph idx="1"/>
          </p:nvPr>
        </p:nvSpPr>
        <p:spPr>
          <a:xfrm>
            <a:off x="0" y="3400400"/>
            <a:ext cx="9144000" cy="1900808"/>
          </a:xfrm>
        </p:spPr>
        <p:txBody>
          <a:bodyPr>
            <a:normAutofit/>
          </a:bodyPr>
          <a:lstStyle/>
          <a:p>
            <a:pPr marL="0" indent="0" algn="ctr">
              <a:buNone/>
            </a:pPr>
            <a:r>
              <a:rPr lang="en-US" altLang="ja-JP" sz="2400" b="1" u="sng" dirty="0"/>
              <a:t>Masami Tanaka</a:t>
            </a:r>
            <a:r>
              <a:rPr lang="en-US" altLang="ja-JP" sz="2400" b="1" dirty="0"/>
              <a:t>, Takeshi Nishimura, </a:t>
            </a:r>
            <a:r>
              <a:rPr lang="en-US" altLang="ja-JP" sz="2400" b="1" dirty="0" err="1"/>
              <a:t>Risa</a:t>
            </a:r>
            <a:r>
              <a:rPr lang="en-US" altLang="ja-JP" sz="2400" b="1" dirty="0"/>
              <a:t> </a:t>
            </a:r>
            <a:r>
              <a:rPr lang="en-US" altLang="ja-JP" sz="2400" b="1" dirty="0" err="1"/>
              <a:t>Sekioka</a:t>
            </a:r>
            <a:r>
              <a:rPr lang="en-US" altLang="ja-JP" sz="2400" b="1" dirty="0"/>
              <a:t>, Hiroshi Itoh</a:t>
            </a:r>
            <a:r>
              <a:rPr lang="ja-JP" altLang="ja-JP" sz="2400" b="1" dirty="0"/>
              <a:t/>
            </a:r>
            <a:br>
              <a:rPr lang="ja-JP" altLang="ja-JP" sz="2400" b="1" dirty="0"/>
            </a:br>
            <a:r>
              <a:rPr lang="en-US" altLang="ja-JP" sz="2400" b="1" dirty="0"/>
              <a:t> </a:t>
            </a:r>
            <a:r>
              <a:rPr lang="ja-JP" altLang="ja-JP" sz="2400" b="1" dirty="0"/>
              <a:t/>
            </a:r>
            <a:br>
              <a:rPr lang="ja-JP" altLang="ja-JP" sz="2400" b="1" dirty="0"/>
            </a:br>
            <a:r>
              <a:rPr lang="en-US" altLang="ja-JP" sz="2400" b="1" dirty="0"/>
              <a:t>Department of Internal Medicine, School of Medicine, Keio University</a:t>
            </a:r>
            <a:r>
              <a:rPr lang="ja-JP" altLang="ja-JP" sz="2400" b="1" dirty="0"/>
              <a:t/>
            </a:r>
            <a:br>
              <a:rPr lang="ja-JP" altLang="ja-JP" sz="2400" b="1" dirty="0"/>
            </a:br>
            <a:r>
              <a:rPr lang="en-US" altLang="ja-JP" sz="2400" b="1" dirty="0" smtClean="0"/>
              <a:t>Tokyo, Japan</a:t>
            </a:r>
            <a:endParaRPr kumimoji="1" lang="ja-JP" altLang="en-US" sz="2400" b="1" dirty="0"/>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3</a:t>
            </a:fld>
            <a:endParaRPr kumimoji="1" lang="ja-JP" altLang="en-US"/>
          </a:p>
        </p:txBody>
      </p:sp>
    </p:spTree>
    <p:extLst>
      <p:ext uri="{BB962C8B-B14F-4D97-AF65-F5344CB8AC3E}">
        <p14:creationId xmlns:p14="http://schemas.microsoft.com/office/powerpoint/2010/main" val="199266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1738536" cy="922114"/>
          </a:xfrm>
        </p:spPr>
        <p:txBody>
          <a:bodyPr>
            <a:normAutofit/>
          </a:bodyPr>
          <a:lstStyle/>
          <a:p>
            <a:r>
              <a:rPr kumimoji="1" lang="en-US" altLang="ja-JP" sz="4000" b="1" dirty="0" smtClean="0">
                <a:latin typeface="+mj-ea"/>
              </a:rPr>
              <a:t>Aims</a:t>
            </a:r>
            <a:endParaRPr kumimoji="1" lang="ja-JP" altLang="en-US" sz="4000" b="1" dirty="0">
              <a:latin typeface="+mj-ea"/>
            </a:endParaRPr>
          </a:p>
        </p:txBody>
      </p:sp>
      <p:sp>
        <p:nvSpPr>
          <p:cNvPr id="3" name="コンテンツ プレースホルダー 2"/>
          <p:cNvSpPr>
            <a:spLocks noGrp="1"/>
          </p:cNvSpPr>
          <p:nvPr>
            <p:ph idx="1"/>
          </p:nvPr>
        </p:nvSpPr>
        <p:spPr>
          <a:xfrm>
            <a:off x="457200" y="1312168"/>
            <a:ext cx="8229600" cy="4853136"/>
          </a:xfrm>
        </p:spPr>
        <p:txBody>
          <a:bodyPr>
            <a:normAutofit fontScale="85000" lnSpcReduction="10000"/>
          </a:bodyPr>
          <a:lstStyle/>
          <a:p>
            <a:pPr>
              <a:lnSpc>
                <a:spcPct val="120000"/>
              </a:lnSpc>
            </a:pPr>
            <a:r>
              <a:rPr lang="en-GB" altLang="ja-JP" b="1" dirty="0">
                <a:latin typeface="+mn-ea"/>
              </a:rPr>
              <a:t>Serum bilirubin concentration is associated with diabetic retinopathy in patients with type 2 diabetes. </a:t>
            </a:r>
            <a:endParaRPr lang="en-GB" altLang="ja-JP" b="1" dirty="0" smtClean="0">
              <a:latin typeface="+mn-ea"/>
            </a:endParaRPr>
          </a:p>
          <a:p>
            <a:pPr>
              <a:lnSpc>
                <a:spcPct val="120000"/>
              </a:lnSpc>
            </a:pPr>
            <a:r>
              <a:rPr lang="en-GB" altLang="ja-JP" b="1" dirty="0" smtClean="0">
                <a:latin typeface="+mn-ea"/>
              </a:rPr>
              <a:t>This </a:t>
            </a:r>
            <a:r>
              <a:rPr lang="en-GB" altLang="ja-JP" b="1" dirty="0">
                <a:latin typeface="+mn-ea"/>
              </a:rPr>
              <a:t>study investigated the relationships </a:t>
            </a:r>
            <a:r>
              <a:rPr lang="en-GB" altLang="ja-JP" b="1" dirty="0" smtClean="0">
                <a:latin typeface="+mn-ea"/>
              </a:rPr>
              <a:t>between </a:t>
            </a:r>
            <a:r>
              <a:rPr lang="en-GB" altLang="ja-JP" b="1" dirty="0">
                <a:latin typeface="+mn-ea"/>
              </a:rPr>
              <a:t>serum bilirubin </a:t>
            </a:r>
            <a:r>
              <a:rPr lang="en-GB" altLang="ja-JP" b="1" dirty="0" smtClean="0">
                <a:latin typeface="+mn-ea"/>
              </a:rPr>
              <a:t>concentration </a:t>
            </a:r>
            <a:r>
              <a:rPr lang="en-GB" altLang="ja-JP" b="1" dirty="0">
                <a:latin typeface="+mn-ea"/>
              </a:rPr>
              <a:t>and the </a:t>
            </a:r>
            <a:r>
              <a:rPr lang="en-GB" altLang="ja-JP" b="1" dirty="0" smtClean="0">
                <a:latin typeface="+mn-ea"/>
              </a:rPr>
              <a:t>severity </a:t>
            </a:r>
            <a:r>
              <a:rPr lang="en-GB" altLang="ja-JP" b="1" dirty="0">
                <a:latin typeface="+mn-ea"/>
              </a:rPr>
              <a:t>of diabetic retinopathy. </a:t>
            </a:r>
            <a:endParaRPr lang="en-GB" altLang="ja-JP" b="1" dirty="0" smtClean="0">
              <a:latin typeface="+mn-ea"/>
            </a:endParaRPr>
          </a:p>
          <a:p>
            <a:pPr>
              <a:lnSpc>
                <a:spcPct val="120000"/>
              </a:lnSpc>
            </a:pPr>
            <a:r>
              <a:rPr lang="en-GB" altLang="ja-JP" b="1" dirty="0" smtClean="0">
                <a:latin typeface="+mn-ea"/>
              </a:rPr>
              <a:t>The </a:t>
            </a:r>
            <a:r>
              <a:rPr lang="en-GB" altLang="ja-JP" b="1" dirty="0">
                <a:latin typeface="+mn-ea"/>
              </a:rPr>
              <a:t>importance of bilirubin was compared with the factors which were previously shown to be associated with the incidence of diabetic retinopathy </a:t>
            </a:r>
            <a:r>
              <a:rPr lang="en-GB" altLang="ja-JP" b="1" dirty="0" smtClean="0">
                <a:latin typeface="+mn-ea"/>
              </a:rPr>
              <a:t>(duration </a:t>
            </a:r>
            <a:r>
              <a:rPr lang="en-GB" altLang="ja-JP" b="1" dirty="0">
                <a:latin typeface="+mn-ea"/>
              </a:rPr>
              <a:t>of diabetes, body mass index, systolic blood pressure, and </a:t>
            </a:r>
            <a:r>
              <a:rPr lang="en-GB" altLang="ja-JP" b="1" dirty="0" smtClean="0">
                <a:latin typeface="+mn-ea"/>
              </a:rPr>
              <a:t>HbA1c). </a:t>
            </a:r>
            <a:endParaRPr kumimoji="1" lang="ja-JP" altLang="en-US" b="1" dirty="0">
              <a:latin typeface="+mn-ea"/>
            </a:endParaRPr>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4</a:t>
            </a:fld>
            <a:endParaRPr kumimoji="1" lang="ja-JP" altLang="en-US"/>
          </a:p>
        </p:txBody>
      </p:sp>
    </p:spTree>
    <p:extLst>
      <p:ext uri="{BB962C8B-B14F-4D97-AF65-F5344CB8AC3E}">
        <p14:creationId xmlns:p14="http://schemas.microsoft.com/office/powerpoint/2010/main" val="62523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2314600" cy="1143000"/>
          </a:xfrm>
        </p:spPr>
        <p:txBody>
          <a:bodyPr>
            <a:normAutofit/>
          </a:bodyPr>
          <a:lstStyle/>
          <a:p>
            <a:r>
              <a:rPr kumimoji="1" lang="en-US" altLang="ja-JP" sz="4000" b="1" dirty="0" smtClean="0">
                <a:latin typeface="+mn-ea"/>
                <a:ea typeface="+mn-ea"/>
              </a:rPr>
              <a:t>Methods</a:t>
            </a:r>
            <a:endParaRPr kumimoji="1" lang="ja-JP" altLang="en-US" sz="4000" b="1" dirty="0">
              <a:latin typeface="+mn-ea"/>
              <a:ea typeface="+mn-ea"/>
            </a:endParaRPr>
          </a:p>
        </p:txBody>
      </p:sp>
      <p:sp>
        <p:nvSpPr>
          <p:cNvPr id="3" name="コンテンツ プレースホルダー 2"/>
          <p:cNvSpPr>
            <a:spLocks noGrp="1"/>
          </p:cNvSpPr>
          <p:nvPr>
            <p:ph idx="1"/>
          </p:nvPr>
        </p:nvSpPr>
        <p:spPr>
          <a:xfrm>
            <a:off x="457200" y="1600200"/>
            <a:ext cx="8229600" cy="4997152"/>
          </a:xfrm>
        </p:spPr>
        <p:txBody>
          <a:bodyPr>
            <a:normAutofit fontScale="85000" lnSpcReduction="10000"/>
          </a:bodyPr>
          <a:lstStyle/>
          <a:p>
            <a:pPr>
              <a:lnSpc>
                <a:spcPct val="120000"/>
              </a:lnSpc>
            </a:pPr>
            <a:r>
              <a:rPr lang="en-GB" altLang="ja-JP" b="1" dirty="0" smtClean="0">
                <a:latin typeface="+mn-ea"/>
              </a:rPr>
              <a:t>A </a:t>
            </a:r>
            <a:r>
              <a:rPr lang="en-GB" altLang="ja-JP" b="1" dirty="0">
                <a:latin typeface="+mn-ea"/>
              </a:rPr>
              <a:t>total of 674 patients with type 2 diabetes a</a:t>
            </a:r>
            <a:r>
              <a:rPr lang="en-GB" altLang="ja-JP" b="1" dirty="0" smtClean="0">
                <a:latin typeface="+mn-ea"/>
              </a:rPr>
              <a:t>re </a:t>
            </a:r>
            <a:r>
              <a:rPr lang="en-GB" altLang="ja-JP" b="1" dirty="0">
                <a:latin typeface="+mn-ea"/>
              </a:rPr>
              <a:t>investigated in this cross-sectional study. </a:t>
            </a:r>
            <a:endParaRPr lang="en-GB" altLang="ja-JP" b="1" dirty="0" smtClean="0">
              <a:latin typeface="+mn-ea"/>
            </a:endParaRPr>
          </a:p>
          <a:p>
            <a:pPr>
              <a:lnSpc>
                <a:spcPct val="120000"/>
              </a:lnSpc>
            </a:pPr>
            <a:r>
              <a:rPr lang="en-GB" altLang="ja-JP" b="1" dirty="0" smtClean="0">
                <a:latin typeface="+mn-ea"/>
              </a:rPr>
              <a:t>Serum </a:t>
            </a:r>
            <a:r>
              <a:rPr lang="en-GB" altLang="ja-JP" b="1" dirty="0">
                <a:latin typeface="+mn-ea"/>
              </a:rPr>
              <a:t>total bilirubin concentrations a</a:t>
            </a:r>
            <a:r>
              <a:rPr lang="en-GB" altLang="ja-JP" b="1" dirty="0" smtClean="0">
                <a:latin typeface="+mn-ea"/>
              </a:rPr>
              <a:t>re </a:t>
            </a:r>
            <a:r>
              <a:rPr lang="en-GB" altLang="ja-JP" b="1" dirty="0">
                <a:latin typeface="+mn-ea"/>
              </a:rPr>
              <a:t>compared between patients with and without diabetic retinopathy, and according to the severity of the retinopathy. </a:t>
            </a:r>
            <a:endParaRPr lang="en-GB" altLang="ja-JP" b="1" dirty="0" smtClean="0">
              <a:latin typeface="+mn-ea"/>
            </a:endParaRPr>
          </a:p>
          <a:p>
            <a:pPr>
              <a:lnSpc>
                <a:spcPct val="120000"/>
              </a:lnSpc>
            </a:pPr>
            <a:r>
              <a:rPr lang="en-GB" altLang="ja-JP" b="1" dirty="0" smtClean="0">
                <a:latin typeface="+mn-ea"/>
              </a:rPr>
              <a:t>Multivariate </a:t>
            </a:r>
            <a:r>
              <a:rPr lang="en-GB" altLang="ja-JP" b="1" dirty="0">
                <a:latin typeface="+mn-ea"/>
              </a:rPr>
              <a:t>analyses a</a:t>
            </a:r>
            <a:r>
              <a:rPr lang="en-GB" altLang="ja-JP" b="1" dirty="0" smtClean="0">
                <a:latin typeface="+mn-ea"/>
              </a:rPr>
              <a:t>re </a:t>
            </a:r>
            <a:r>
              <a:rPr lang="en-GB" altLang="ja-JP" b="1" dirty="0">
                <a:latin typeface="+mn-ea"/>
              </a:rPr>
              <a:t>performed to evaluate the association of retinopathy with total bilirubin concentration, duration of diabetes, body mass index, systolic blood pressure, and </a:t>
            </a:r>
            <a:r>
              <a:rPr lang="en-GB" altLang="ja-JP" b="1" dirty="0" smtClean="0">
                <a:latin typeface="+mn-ea"/>
              </a:rPr>
              <a:t>HbA1c</a:t>
            </a:r>
            <a:r>
              <a:rPr lang="en-GB" altLang="ja-JP" b="1" dirty="0">
                <a:latin typeface="+mn-ea"/>
              </a:rPr>
              <a:t>. </a:t>
            </a:r>
            <a:endParaRPr kumimoji="1" lang="ja-JP" altLang="en-US" b="1" dirty="0">
              <a:latin typeface="+mn-ea"/>
            </a:endParaRPr>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5</a:t>
            </a:fld>
            <a:endParaRPr kumimoji="1" lang="ja-JP" altLang="en-US"/>
          </a:p>
        </p:txBody>
      </p:sp>
    </p:spTree>
    <p:extLst>
      <p:ext uri="{BB962C8B-B14F-4D97-AF65-F5344CB8AC3E}">
        <p14:creationId xmlns:p14="http://schemas.microsoft.com/office/powerpoint/2010/main" val="286538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576064"/>
          </a:xfrm>
        </p:spPr>
        <p:txBody>
          <a:bodyPr>
            <a:normAutofit/>
          </a:bodyPr>
          <a:lstStyle/>
          <a:p>
            <a:r>
              <a:rPr lang="en-GB" altLang="ja-JP" sz="2800" b="1" dirty="0">
                <a:latin typeface="+mj-ea"/>
              </a:rPr>
              <a:t>Patient demographic and laboratory </a:t>
            </a:r>
            <a:r>
              <a:rPr lang="en-GB" altLang="ja-JP" sz="2800" b="1" dirty="0" smtClean="0">
                <a:latin typeface="+mj-ea"/>
              </a:rPr>
              <a:t>data</a:t>
            </a:r>
            <a:endParaRPr kumimoji="1" lang="ja-JP" altLang="en-US" sz="2800" b="1" dirty="0">
              <a:latin typeface="+mj-ea"/>
            </a:endParaRPr>
          </a:p>
        </p:txBody>
      </p:sp>
      <p:sp>
        <p:nvSpPr>
          <p:cNvPr id="3" name="コンテンツ プレースホルダー 2"/>
          <p:cNvSpPr>
            <a:spLocks noGrp="1"/>
          </p:cNvSpPr>
          <p:nvPr>
            <p:ph idx="1"/>
          </p:nvPr>
        </p:nvSpPr>
        <p:spPr>
          <a:xfrm>
            <a:off x="457200" y="620688"/>
            <a:ext cx="8435280" cy="5472608"/>
          </a:xfrm>
        </p:spPr>
        <p:txBody>
          <a:bodyPr>
            <a:noAutofit/>
          </a:bodyPr>
          <a:lstStyle/>
          <a:p>
            <a:r>
              <a:rPr lang="en-GB" altLang="ja-JP" sz="1800" b="1" i="1" dirty="0"/>
              <a:t>N</a:t>
            </a:r>
            <a:r>
              <a:rPr lang="en-GB" altLang="ja-JP" sz="1800" b="1" dirty="0"/>
              <a:t>				674</a:t>
            </a:r>
            <a:endParaRPr lang="ja-JP" altLang="ja-JP" sz="1800" b="1" dirty="0"/>
          </a:p>
          <a:p>
            <a:r>
              <a:rPr lang="en-GB" altLang="ja-JP" sz="1800" b="1" dirty="0"/>
              <a:t>Age (years) 			64.7 ± 13.9</a:t>
            </a:r>
            <a:endParaRPr lang="ja-JP" altLang="ja-JP" sz="1800" b="1" dirty="0"/>
          </a:p>
          <a:p>
            <a:r>
              <a:rPr lang="en-GB" altLang="ja-JP" sz="1800" b="1" dirty="0"/>
              <a:t>Sex (men/women)		</a:t>
            </a:r>
            <a:r>
              <a:rPr lang="en-GB" altLang="ja-JP" sz="1800" b="1" dirty="0" smtClean="0"/>
              <a:t>446/228</a:t>
            </a:r>
            <a:endParaRPr lang="ja-JP" altLang="ja-JP" sz="1800" b="1" dirty="0"/>
          </a:p>
          <a:p>
            <a:r>
              <a:rPr lang="en-GB" altLang="ja-JP" sz="1800" b="1" dirty="0"/>
              <a:t>Duration of diabetes (years)	</a:t>
            </a:r>
            <a:r>
              <a:rPr lang="en-GB" altLang="ja-JP" sz="1800" b="1" dirty="0" smtClean="0"/>
              <a:t>13.9 </a:t>
            </a:r>
            <a:r>
              <a:rPr lang="en-GB" altLang="ja-JP" sz="1800" b="1" dirty="0"/>
              <a:t>± 10.9</a:t>
            </a:r>
            <a:endParaRPr lang="ja-JP" altLang="ja-JP" sz="1800" b="1" dirty="0"/>
          </a:p>
          <a:p>
            <a:r>
              <a:rPr lang="en-GB" altLang="ja-JP" sz="1800" b="1" dirty="0"/>
              <a:t>BMI (kg/m</a:t>
            </a:r>
            <a:r>
              <a:rPr lang="en-GB" altLang="ja-JP" sz="1800" b="1" baseline="30000" dirty="0"/>
              <a:t>2</a:t>
            </a:r>
            <a:r>
              <a:rPr lang="en-GB" altLang="ja-JP" sz="1800" b="1" dirty="0"/>
              <a:t>)			25.5 ± 6.3</a:t>
            </a:r>
            <a:endParaRPr lang="ja-JP" altLang="ja-JP" sz="1800" b="1" dirty="0"/>
          </a:p>
          <a:p>
            <a:r>
              <a:rPr lang="en-GB" altLang="ja-JP" sz="1800" b="1" dirty="0"/>
              <a:t>HbA1c (%)			9.13 ± 2.16</a:t>
            </a:r>
            <a:endParaRPr lang="ja-JP" altLang="ja-JP" sz="1800" b="1" dirty="0"/>
          </a:p>
          <a:p>
            <a:r>
              <a:rPr lang="en-GB" altLang="ja-JP" sz="1800" b="1" dirty="0"/>
              <a:t>Total bilirubin (mg/</a:t>
            </a:r>
            <a:r>
              <a:rPr lang="en-GB" altLang="ja-JP" sz="1800" b="1" dirty="0" err="1"/>
              <a:t>dL</a:t>
            </a:r>
            <a:r>
              <a:rPr lang="en-GB" altLang="ja-JP" sz="1800" b="1" dirty="0"/>
              <a:t>)		0.74 ± 0.36</a:t>
            </a:r>
            <a:endParaRPr lang="ja-JP" altLang="ja-JP" sz="1800" b="1" dirty="0"/>
          </a:p>
          <a:p>
            <a:r>
              <a:rPr lang="en-GB" altLang="ja-JP" sz="1800" b="1" dirty="0"/>
              <a:t>AST (IU/L)			26.8 ± 17.0</a:t>
            </a:r>
            <a:endParaRPr lang="ja-JP" altLang="ja-JP" sz="1800" b="1" dirty="0"/>
          </a:p>
          <a:p>
            <a:r>
              <a:rPr lang="en-GB" altLang="ja-JP" sz="1800" b="1" dirty="0"/>
              <a:t>ALT (IU/L)			26.8 ± 20.1</a:t>
            </a:r>
            <a:endParaRPr lang="ja-JP" altLang="ja-JP" sz="1800" b="1" dirty="0"/>
          </a:p>
          <a:p>
            <a:r>
              <a:rPr lang="en-GB" altLang="ja-JP" sz="1800" b="1" dirty="0"/>
              <a:t>eGFR (mL min </a:t>
            </a:r>
            <a:r>
              <a:rPr lang="en-GB" altLang="ja-JP" sz="1800" b="1" baseline="30000" dirty="0"/>
              <a:t>−1</a:t>
            </a:r>
            <a:r>
              <a:rPr lang="en-GB" altLang="ja-JP" sz="1800" b="1" dirty="0"/>
              <a:t> 1.73 m </a:t>
            </a:r>
            <a:r>
              <a:rPr lang="en-GB" altLang="ja-JP" sz="1800" b="1" baseline="30000" dirty="0"/>
              <a:t>−2</a:t>
            </a:r>
            <a:r>
              <a:rPr lang="en-GB" altLang="ja-JP" sz="1800" b="1" dirty="0"/>
              <a:t>)	</a:t>
            </a:r>
            <a:r>
              <a:rPr lang="en-GB" altLang="ja-JP" sz="1800" b="1" dirty="0" smtClean="0"/>
              <a:t>61.7 </a:t>
            </a:r>
            <a:r>
              <a:rPr lang="en-GB" altLang="ja-JP" sz="1800" b="1" dirty="0"/>
              <a:t>± 31.6</a:t>
            </a:r>
            <a:endParaRPr lang="ja-JP" altLang="ja-JP" sz="1800" b="1" dirty="0"/>
          </a:p>
          <a:p>
            <a:r>
              <a:rPr lang="en-GB" altLang="ja-JP" sz="1800" b="1" dirty="0"/>
              <a:t>Smoking, </a:t>
            </a:r>
            <a:r>
              <a:rPr lang="en-GB" altLang="ja-JP" sz="1800" b="1" i="1" dirty="0"/>
              <a:t>n</a:t>
            </a:r>
            <a:r>
              <a:rPr lang="en-GB" altLang="ja-JP" sz="1800" b="1" dirty="0"/>
              <a:t> (%)			324 (48.1)</a:t>
            </a:r>
            <a:endParaRPr lang="ja-JP" altLang="ja-JP" sz="1800" b="1" dirty="0"/>
          </a:p>
          <a:p>
            <a:r>
              <a:rPr lang="en-GB" altLang="ja-JP" sz="1800" b="1" dirty="0"/>
              <a:t>Hypertension, </a:t>
            </a:r>
            <a:r>
              <a:rPr lang="en-GB" altLang="ja-JP" sz="1800" b="1" i="1" dirty="0"/>
              <a:t>n</a:t>
            </a:r>
            <a:r>
              <a:rPr lang="en-GB" altLang="ja-JP" sz="1800" b="1" dirty="0"/>
              <a:t> (%)		498 (73.9)</a:t>
            </a:r>
            <a:endParaRPr lang="ja-JP" altLang="ja-JP" sz="1800" b="1" dirty="0"/>
          </a:p>
          <a:p>
            <a:r>
              <a:rPr lang="en-GB" altLang="ja-JP" sz="1800" b="1" dirty="0"/>
              <a:t>Dyslipidaemia, </a:t>
            </a:r>
            <a:r>
              <a:rPr lang="en-GB" altLang="ja-JP" sz="1800" b="1" i="1" dirty="0"/>
              <a:t>n</a:t>
            </a:r>
            <a:r>
              <a:rPr lang="en-GB" altLang="ja-JP" sz="1800" b="1" dirty="0"/>
              <a:t> (%) 		520 (77.2)</a:t>
            </a:r>
            <a:endParaRPr lang="ja-JP" altLang="ja-JP" sz="1800" b="1" dirty="0"/>
          </a:p>
          <a:p>
            <a:r>
              <a:rPr lang="en-GB" altLang="ja-JP" sz="1800" b="1" dirty="0"/>
              <a:t>Diabetic retinopathy, </a:t>
            </a:r>
            <a:r>
              <a:rPr lang="en-GB" altLang="ja-JP" sz="1800" b="1" i="1" dirty="0"/>
              <a:t>n</a:t>
            </a:r>
            <a:r>
              <a:rPr lang="en-GB" altLang="ja-JP" sz="1800" b="1" dirty="0"/>
              <a:t> (%)	</a:t>
            </a:r>
            <a:r>
              <a:rPr lang="en-GB" altLang="ja-JP" sz="1800" b="1" dirty="0" smtClean="0"/>
              <a:t>279 </a:t>
            </a:r>
            <a:r>
              <a:rPr lang="en-GB" altLang="ja-JP" sz="1800" b="1" dirty="0"/>
              <a:t>(41.4)</a:t>
            </a:r>
            <a:endParaRPr lang="ja-JP" altLang="ja-JP" sz="1800" b="1" dirty="0"/>
          </a:p>
          <a:p>
            <a:r>
              <a:rPr lang="en-GB" altLang="ja-JP" sz="1800" b="1" dirty="0"/>
              <a:t>NDR/SDR/PPDR/PDR, </a:t>
            </a:r>
            <a:r>
              <a:rPr lang="en-GB" altLang="ja-JP" sz="1800" b="1" i="1" dirty="0"/>
              <a:t>n</a:t>
            </a:r>
            <a:r>
              <a:rPr lang="en-GB" altLang="ja-JP" sz="1800" b="1" dirty="0"/>
              <a:t> (%)	</a:t>
            </a:r>
            <a:r>
              <a:rPr lang="en-GB" altLang="ja-JP" sz="1800" b="1" dirty="0" smtClean="0"/>
              <a:t>395 </a:t>
            </a:r>
            <a:r>
              <a:rPr lang="en-GB" altLang="ja-JP" sz="1800" b="1" dirty="0"/>
              <a:t>(58.6)/132 (19.6)/43 (6.4)/104 (21.8)</a:t>
            </a:r>
            <a:endParaRPr lang="ja-JP" altLang="ja-JP" sz="1800" b="1" dirty="0"/>
          </a:p>
          <a:p>
            <a:r>
              <a:rPr lang="en-GB" altLang="ja-JP" sz="1800" b="1" dirty="0"/>
              <a:t>Diabetic nephropathy, </a:t>
            </a:r>
            <a:r>
              <a:rPr lang="en-GB" altLang="ja-JP" sz="1800" b="1" i="1" dirty="0"/>
              <a:t>n</a:t>
            </a:r>
            <a:r>
              <a:rPr lang="en-GB" altLang="ja-JP" sz="1800" b="1" dirty="0"/>
              <a:t> (%)	</a:t>
            </a:r>
            <a:r>
              <a:rPr lang="en-GB" altLang="ja-JP" sz="1800" b="1" dirty="0" smtClean="0"/>
              <a:t>323 </a:t>
            </a:r>
            <a:r>
              <a:rPr lang="en-GB" altLang="ja-JP" sz="1800" b="1" dirty="0"/>
              <a:t>(47.9)</a:t>
            </a:r>
            <a:endParaRPr lang="ja-JP" altLang="ja-JP" sz="1800" b="1" dirty="0"/>
          </a:p>
          <a:p>
            <a:r>
              <a:rPr lang="en-GB" altLang="ja-JP" sz="1800" b="1" dirty="0"/>
              <a:t>Cerebrovascular disease, </a:t>
            </a:r>
            <a:r>
              <a:rPr lang="en-GB" altLang="ja-JP" sz="1800" b="1" i="1" dirty="0"/>
              <a:t>n</a:t>
            </a:r>
            <a:r>
              <a:rPr lang="en-GB" altLang="ja-JP" sz="1800" b="1" dirty="0"/>
              <a:t> (%)	101 (15.0)</a:t>
            </a:r>
            <a:endParaRPr lang="ja-JP" altLang="ja-JP" sz="1800" b="1" dirty="0"/>
          </a:p>
          <a:p>
            <a:r>
              <a:rPr lang="en-GB" altLang="ja-JP" sz="1800" b="1" dirty="0"/>
              <a:t>Cardiovascular disease, </a:t>
            </a:r>
            <a:r>
              <a:rPr lang="en-GB" altLang="ja-JP" sz="1800" b="1" i="1" dirty="0"/>
              <a:t>n</a:t>
            </a:r>
            <a:r>
              <a:rPr lang="en-GB" altLang="ja-JP" sz="1800" b="1" dirty="0"/>
              <a:t> (%)	</a:t>
            </a:r>
            <a:r>
              <a:rPr lang="en-GB" altLang="ja-JP" sz="1800" b="1" dirty="0" smtClean="0"/>
              <a:t>128 </a:t>
            </a:r>
            <a:r>
              <a:rPr lang="en-GB" altLang="ja-JP" sz="1800" b="1" dirty="0"/>
              <a:t>(19.0)</a:t>
            </a:r>
            <a:endParaRPr lang="ja-JP" altLang="ja-JP" sz="1800" b="1" dirty="0"/>
          </a:p>
          <a:p>
            <a:endParaRPr kumimoji="1" lang="ja-JP" altLang="en-US" sz="1800" b="1" dirty="0"/>
          </a:p>
        </p:txBody>
      </p:sp>
      <p:sp>
        <p:nvSpPr>
          <p:cNvPr id="4" name="スライド番号プレースホルダー 3"/>
          <p:cNvSpPr>
            <a:spLocks noGrp="1"/>
          </p:cNvSpPr>
          <p:nvPr>
            <p:ph type="sldNum" sz="quarter" idx="12"/>
          </p:nvPr>
        </p:nvSpPr>
        <p:spPr/>
        <p:txBody>
          <a:bodyPr/>
          <a:lstStyle/>
          <a:p>
            <a:fld id="{903FD089-C5C0-467C-A6A7-4CB8B1C9207A}" type="slidenum">
              <a:rPr kumimoji="1" lang="ja-JP" altLang="en-US" smtClean="0"/>
              <a:t>6</a:t>
            </a:fld>
            <a:endParaRPr kumimoji="1" lang="ja-JP" altLang="en-US"/>
          </a:p>
        </p:txBody>
      </p:sp>
      <p:sp>
        <p:nvSpPr>
          <p:cNvPr id="5" name="正方形/長方形 4"/>
          <p:cNvSpPr/>
          <p:nvPr/>
        </p:nvSpPr>
        <p:spPr>
          <a:xfrm>
            <a:off x="6228184" y="3934797"/>
            <a:ext cx="2736304" cy="1077218"/>
          </a:xfrm>
          <a:prstGeom prst="rect">
            <a:avLst/>
          </a:prstGeom>
          <a:solidFill>
            <a:schemeClr val="accent6">
              <a:lumMod val="40000"/>
              <a:lumOff val="60000"/>
            </a:schemeClr>
          </a:solidFill>
        </p:spPr>
        <p:txBody>
          <a:bodyPr wrap="square">
            <a:spAutoFit/>
          </a:bodyPr>
          <a:lstStyle/>
          <a:p>
            <a:r>
              <a:rPr lang="en-US" altLang="ja-JP" sz="1600" b="1" dirty="0" smtClean="0"/>
              <a:t>NDR</a:t>
            </a:r>
            <a:r>
              <a:rPr lang="en-US" altLang="ja-JP" sz="1600" b="1" dirty="0"/>
              <a:t>, no diabetic </a:t>
            </a:r>
            <a:r>
              <a:rPr lang="en-US" altLang="ja-JP" sz="1600" b="1" dirty="0" smtClean="0"/>
              <a:t>retinopathy </a:t>
            </a:r>
          </a:p>
          <a:p>
            <a:r>
              <a:rPr lang="en-US" altLang="ja-JP" sz="1600" b="1" dirty="0" smtClean="0"/>
              <a:t>SDR</a:t>
            </a:r>
            <a:r>
              <a:rPr lang="en-US" altLang="ja-JP" sz="1600" b="1" dirty="0"/>
              <a:t>, simple </a:t>
            </a:r>
            <a:r>
              <a:rPr lang="en-US" altLang="ja-JP" sz="1600" b="1" dirty="0" smtClean="0"/>
              <a:t>DR</a:t>
            </a:r>
          </a:p>
          <a:p>
            <a:r>
              <a:rPr lang="en-US" altLang="ja-JP" sz="1600" b="1" dirty="0" smtClean="0"/>
              <a:t>PPDR</a:t>
            </a:r>
            <a:r>
              <a:rPr lang="en-US" altLang="ja-JP" sz="1600" b="1" dirty="0"/>
              <a:t>, </a:t>
            </a:r>
            <a:r>
              <a:rPr lang="en-US" altLang="ja-JP" sz="1600" b="1" dirty="0" err="1"/>
              <a:t>preproliferative</a:t>
            </a:r>
            <a:r>
              <a:rPr lang="en-US" altLang="ja-JP" sz="1600" b="1" dirty="0"/>
              <a:t> </a:t>
            </a:r>
            <a:r>
              <a:rPr lang="en-US" altLang="ja-JP" sz="1600" b="1" dirty="0" smtClean="0"/>
              <a:t>DR </a:t>
            </a:r>
          </a:p>
          <a:p>
            <a:r>
              <a:rPr lang="en-US" altLang="ja-JP" sz="1600" b="1" dirty="0" smtClean="0"/>
              <a:t>PDR</a:t>
            </a:r>
            <a:r>
              <a:rPr lang="en-US" altLang="ja-JP" sz="1600" b="1" dirty="0"/>
              <a:t>, proliferative </a:t>
            </a:r>
            <a:r>
              <a:rPr lang="en-US" altLang="ja-JP" sz="1600" b="1" dirty="0" smtClean="0"/>
              <a:t>DR</a:t>
            </a:r>
            <a:endParaRPr lang="en-US" altLang="ja-JP" sz="1600" b="1" dirty="0"/>
          </a:p>
        </p:txBody>
      </p:sp>
    </p:spTree>
    <p:extLst>
      <p:ext uri="{BB962C8B-B14F-4D97-AF65-F5344CB8AC3E}">
        <p14:creationId xmlns:p14="http://schemas.microsoft.com/office/powerpoint/2010/main" val="174187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26654" y="990600"/>
            <a:ext cx="6521946" cy="4132362"/>
          </a:xfrm>
          <a:prstGeom prst="rect">
            <a:avLst/>
          </a:prstGeom>
        </p:spPr>
      </p:pic>
      <p:sp>
        <p:nvSpPr>
          <p:cNvPr id="3" name="TextBox 2"/>
          <p:cNvSpPr txBox="1"/>
          <p:nvPr/>
        </p:nvSpPr>
        <p:spPr>
          <a:xfrm>
            <a:off x="359735" y="292100"/>
            <a:ext cx="8432800" cy="317500"/>
          </a:xfrm>
          <a:prstGeom prst="rect">
            <a:avLst/>
          </a:prstGeom>
        </p:spPr>
        <p:txBody>
          <a:bodyPr/>
          <a:lstStyle/>
          <a:p>
            <a:r>
              <a:rPr kumimoji="0" lang="en-US" b="1" dirty="0" smtClean="0">
                <a:solidFill>
                  <a:prstClr val="black"/>
                </a:solidFill>
              </a:rPr>
              <a:t>Result 1: </a:t>
            </a:r>
            <a:r>
              <a:rPr kumimoji="0" lang="en-US" b="1" dirty="0">
                <a:solidFill>
                  <a:prstClr val="black"/>
                </a:solidFill>
              </a:rPr>
              <a:t>S</a:t>
            </a:r>
            <a:r>
              <a:rPr kumimoji="0" lang="en-US" b="1" dirty="0" smtClean="0">
                <a:solidFill>
                  <a:prstClr val="black"/>
                </a:solidFill>
              </a:rPr>
              <a:t>erum total bilirubin </a:t>
            </a:r>
            <a:r>
              <a:rPr kumimoji="0" lang="en-US" b="1" dirty="0">
                <a:solidFill>
                  <a:prstClr val="black"/>
                </a:solidFill>
              </a:rPr>
              <a:t>concentration of patients with and without </a:t>
            </a:r>
            <a:r>
              <a:rPr kumimoji="0" lang="en-US" b="1" dirty="0" smtClean="0">
                <a:solidFill>
                  <a:prstClr val="black"/>
                </a:solidFill>
              </a:rPr>
              <a:t>retinopathy</a:t>
            </a:r>
            <a:endParaRPr kumimoji="0" lang="en-US" b="1" dirty="0">
              <a:solidFill>
                <a:prstClr val="black"/>
              </a:solidFill>
            </a:endParaRPr>
          </a:p>
        </p:txBody>
      </p:sp>
      <p:sp>
        <p:nvSpPr>
          <p:cNvPr id="8" name="TextBox 3"/>
          <p:cNvSpPr txBox="1"/>
          <p:nvPr/>
        </p:nvSpPr>
        <p:spPr>
          <a:xfrm>
            <a:off x="6400800" y="6138532"/>
            <a:ext cx="2616200" cy="254000"/>
          </a:xfrm>
          <a:prstGeom prst="rect">
            <a:avLst/>
          </a:prstGeom>
        </p:spPr>
        <p:txBody>
          <a:bodyPr/>
          <a:lstStyle/>
          <a:p>
            <a:pPr algn="r"/>
            <a:r>
              <a:rPr kumimoji="0" lang="en-US" sz="1000" b="1" dirty="0" err="1" smtClean="0">
                <a:solidFill>
                  <a:prstClr val="black"/>
                </a:solidFill>
                <a:latin typeface="Arial"/>
              </a:rPr>
              <a:t>Sekioka</a:t>
            </a:r>
            <a:r>
              <a:rPr kumimoji="0" lang="en-US" sz="1000" b="1" dirty="0" smtClean="0">
                <a:solidFill>
                  <a:prstClr val="black"/>
                </a:solidFill>
                <a:latin typeface="Arial"/>
              </a:rPr>
              <a:t> R,  Tanaka, M, et al.</a:t>
            </a:r>
            <a:endParaRPr kumimoji="0" lang="en-US" sz="1000" b="1" dirty="0">
              <a:solidFill>
                <a:prstClr val="black"/>
              </a:solidFill>
              <a:latin typeface="Arial"/>
            </a:endParaRPr>
          </a:p>
        </p:txBody>
      </p:sp>
      <p:sp>
        <p:nvSpPr>
          <p:cNvPr id="9" name="TextBox 4"/>
          <p:cNvSpPr txBox="1"/>
          <p:nvPr/>
        </p:nvSpPr>
        <p:spPr>
          <a:xfrm>
            <a:off x="381000" y="6324600"/>
            <a:ext cx="8686800" cy="254000"/>
          </a:xfrm>
          <a:prstGeom prst="rect">
            <a:avLst/>
          </a:prstGeom>
        </p:spPr>
        <p:txBody>
          <a:bodyPr/>
          <a:lstStyle/>
          <a:p>
            <a:pPr algn="r"/>
            <a:r>
              <a:rPr kumimoji="0" lang="en-US" sz="1000" b="1" dirty="0">
                <a:solidFill>
                  <a:prstClr val="black"/>
                </a:solidFill>
                <a:latin typeface="Arial"/>
              </a:rPr>
              <a:t> Serum total bilirubin concentration is negatively associated with increasing severity of retinopathy in patients with type 2 diabetes mellitus</a:t>
            </a:r>
          </a:p>
        </p:txBody>
      </p:sp>
      <p:sp>
        <p:nvSpPr>
          <p:cNvPr id="10" name="TextBox 5"/>
          <p:cNvSpPr txBox="1"/>
          <p:nvPr/>
        </p:nvSpPr>
        <p:spPr>
          <a:xfrm>
            <a:off x="1524000" y="6517167"/>
            <a:ext cx="7620000" cy="254000"/>
          </a:xfrm>
          <a:prstGeom prst="rect">
            <a:avLst/>
          </a:prstGeom>
        </p:spPr>
        <p:txBody>
          <a:bodyPr/>
          <a:lstStyle/>
          <a:p>
            <a:pPr algn="r"/>
            <a:r>
              <a:rPr kumimoji="0" lang="en-US" sz="1000" b="1" dirty="0">
                <a:solidFill>
                  <a:prstClr val="black"/>
                </a:solidFill>
                <a:latin typeface="Arial"/>
              </a:rPr>
              <a:t>Journal of Diabetes and its Complications, Volume 29, Issue 2, 2015, 218–221</a:t>
            </a:r>
          </a:p>
        </p:txBody>
      </p:sp>
      <p:sp>
        <p:nvSpPr>
          <p:cNvPr id="11" name="正方形/長方形 10"/>
          <p:cNvSpPr/>
          <p:nvPr/>
        </p:nvSpPr>
        <p:spPr>
          <a:xfrm>
            <a:off x="7329071" y="1143000"/>
            <a:ext cx="976549" cy="276999"/>
          </a:xfrm>
          <a:prstGeom prst="rect">
            <a:avLst/>
          </a:prstGeom>
        </p:spPr>
        <p:txBody>
          <a:bodyPr wrap="none">
            <a:spAutoFit/>
          </a:bodyPr>
          <a:lstStyle/>
          <a:p>
            <a:r>
              <a:rPr kumimoji="0" lang="en-US" altLang="ja-JP" sz="1200" b="1" dirty="0" smtClean="0">
                <a:solidFill>
                  <a:prstClr val="black"/>
                </a:solidFill>
                <a:latin typeface="ＭＳ Ｐゴシック"/>
              </a:rPr>
              <a:t>** </a:t>
            </a:r>
            <a:r>
              <a:rPr kumimoji="0" lang="en-US" altLang="ja-JP" sz="1200" b="1" dirty="0">
                <a:solidFill>
                  <a:prstClr val="black"/>
                </a:solidFill>
                <a:latin typeface="ＭＳ Ｐゴシック"/>
              </a:rPr>
              <a:t>p </a:t>
            </a:r>
            <a:r>
              <a:rPr kumimoji="0" lang="en-US" altLang="ja-JP" sz="1200" b="1" dirty="0" smtClean="0">
                <a:solidFill>
                  <a:prstClr val="black"/>
                </a:solidFill>
                <a:latin typeface="ＭＳ Ｐゴシック"/>
              </a:rPr>
              <a:t>&lt; 0.001</a:t>
            </a:r>
            <a:endParaRPr kumimoji="0" lang="en-US" altLang="ja-JP" sz="1200" b="1" dirty="0">
              <a:solidFill>
                <a:prstClr val="black"/>
              </a:solidFill>
              <a:latin typeface="ＭＳ Ｐゴシック"/>
            </a:endParaRPr>
          </a:p>
        </p:txBody>
      </p:sp>
    </p:spTree>
    <p:extLst>
      <p:ext uri="{BB962C8B-B14F-4D97-AF65-F5344CB8AC3E}">
        <p14:creationId xmlns:p14="http://schemas.microsoft.com/office/powerpoint/2010/main" val="2000445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3000" y="980728"/>
            <a:ext cx="6629400" cy="4138797"/>
          </a:xfrm>
          <a:prstGeom prst="rect">
            <a:avLst/>
          </a:prstGeom>
        </p:spPr>
      </p:pic>
      <p:sp>
        <p:nvSpPr>
          <p:cNvPr id="3" name="TextBox 2"/>
          <p:cNvSpPr txBox="1"/>
          <p:nvPr/>
        </p:nvSpPr>
        <p:spPr>
          <a:xfrm>
            <a:off x="76200" y="116632"/>
            <a:ext cx="9067800" cy="533400"/>
          </a:xfrm>
          <a:prstGeom prst="rect">
            <a:avLst/>
          </a:prstGeom>
        </p:spPr>
        <p:txBody>
          <a:bodyPr/>
          <a:lstStyle/>
          <a:p>
            <a:pPr algn="ctr"/>
            <a:r>
              <a:rPr kumimoji="0" lang="en-US" b="1" dirty="0" smtClean="0">
                <a:solidFill>
                  <a:prstClr val="black"/>
                </a:solidFill>
                <a:latin typeface="Arial"/>
              </a:rPr>
              <a:t>Result 2: </a:t>
            </a:r>
          </a:p>
          <a:p>
            <a:pPr algn="ctr"/>
            <a:r>
              <a:rPr kumimoji="0" lang="en-US" b="1" dirty="0" smtClean="0">
                <a:solidFill>
                  <a:prstClr val="black"/>
                </a:solidFill>
                <a:latin typeface="Arial"/>
              </a:rPr>
              <a:t>Serum total bilirubin </a:t>
            </a:r>
            <a:r>
              <a:rPr kumimoji="0" lang="en-US" b="1" dirty="0">
                <a:solidFill>
                  <a:prstClr val="black"/>
                </a:solidFill>
                <a:latin typeface="Arial"/>
              </a:rPr>
              <a:t>concentration of patients with NDR, SDR, and PPDR + </a:t>
            </a:r>
            <a:r>
              <a:rPr kumimoji="0" lang="en-US" b="1" dirty="0" smtClean="0">
                <a:solidFill>
                  <a:prstClr val="black"/>
                </a:solidFill>
                <a:latin typeface="Arial"/>
              </a:rPr>
              <a:t>PDR</a:t>
            </a:r>
            <a:endParaRPr kumimoji="0" lang="en-US" b="1" dirty="0">
              <a:solidFill>
                <a:prstClr val="black"/>
              </a:solidFill>
              <a:latin typeface="Arial"/>
            </a:endParaRPr>
          </a:p>
        </p:txBody>
      </p:sp>
      <p:sp>
        <p:nvSpPr>
          <p:cNvPr id="4" name="TextBox 3"/>
          <p:cNvSpPr txBox="1"/>
          <p:nvPr/>
        </p:nvSpPr>
        <p:spPr>
          <a:xfrm>
            <a:off x="6400800" y="6138532"/>
            <a:ext cx="2616200" cy="254000"/>
          </a:xfrm>
          <a:prstGeom prst="rect">
            <a:avLst/>
          </a:prstGeom>
        </p:spPr>
        <p:txBody>
          <a:bodyPr/>
          <a:lstStyle/>
          <a:p>
            <a:pPr algn="r"/>
            <a:r>
              <a:rPr kumimoji="0" lang="en-US" sz="1000" b="1" dirty="0" err="1" smtClean="0">
                <a:solidFill>
                  <a:prstClr val="black"/>
                </a:solidFill>
                <a:latin typeface="Arial"/>
              </a:rPr>
              <a:t>Sekioka</a:t>
            </a:r>
            <a:r>
              <a:rPr kumimoji="0" lang="en-US" sz="1000" b="1" dirty="0" smtClean="0">
                <a:solidFill>
                  <a:prstClr val="black"/>
                </a:solidFill>
                <a:latin typeface="Arial"/>
              </a:rPr>
              <a:t> R,  Tanaka, M, et al.</a:t>
            </a:r>
            <a:endParaRPr kumimoji="0" lang="en-US" sz="1000" b="1" dirty="0">
              <a:solidFill>
                <a:prstClr val="black"/>
              </a:solidFill>
              <a:latin typeface="Arial"/>
            </a:endParaRPr>
          </a:p>
        </p:txBody>
      </p:sp>
      <p:sp>
        <p:nvSpPr>
          <p:cNvPr id="5" name="TextBox 4"/>
          <p:cNvSpPr txBox="1"/>
          <p:nvPr/>
        </p:nvSpPr>
        <p:spPr>
          <a:xfrm>
            <a:off x="381000" y="6324600"/>
            <a:ext cx="8686800" cy="254000"/>
          </a:xfrm>
          <a:prstGeom prst="rect">
            <a:avLst/>
          </a:prstGeom>
        </p:spPr>
        <p:txBody>
          <a:bodyPr/>
          <a:lstStyle/>
          <a:p>
            <a:pPr algn="r"/>
            <a:r>
              <a:rPr kumimoji="0" lang="en-US" sz="1000" b="1" dirty="0">
                <a:solidFill>
                  <a:prstClr val="black"/>
                </a:solidFill>
                <a:latin typeface="Arial"/>
              </a:rPr>
              <a:t> Serum total bilirubin concentration is negatively associated with increasing severity of retinopathy in patients with type 2 diabetes mellitus</a:t>
            </a:r>
          </a:p>
        </p:txBody>
      </p:sp>
      <p:sp>
        <p:nvSpPr>
          <p:cNvPr id="6" name="TextBox 5"/>
          <p:cNvSpPr txBox="1"/>
          <p:nvPr/>
        </p:nvSpPr>
        <p:spPr>
          <a:xfrm>
            <a:off x="1524000" y="6517167"/>
            <a:ext cx="7620000" cy="254000"/>
          </a:xfrm>
          <a:prstGeom prst="rect">
            <a:avLst/>
          </a:prstGeom>
        </p:spPr>
        <p:txBody>
          <a:bodyPr/>
          <a:lstStyle/>
          <a:p>
            <a:pPr algn="r"/>
            <a:r>
              <a:rPr kumimoji="0" lang="en-US" sz="1000" b="1" dirty="0">
                <a:solidFill>
                  <a:prstClr val="black"/>
                </a:solidFill>
                <a:latin typeface="Arial"/>
              </a:rPr>
              <a:t>Journal of Diabetes and its Complications, Volume 29, Issue 2, 2015, 218–221</a:t>
            </a:r>
          </a:p>
        </p:txBody>
      </p:sp>
      <p:sp>
        <p:nvSpPr>
          <p:cNvPr id="8" name="正方形/長方形 7"/>
          <p:cNvSpPr/>
          <p:nvPr/>
        </p:nvSpPr>
        <p:spPr>
          <a:xfrm>
            <a:off x="6643268" y="1323201"/>
            <a:ext cx="2272132" cy="276999"/>
          </a:xfrm>
          <a:prstGeom prst="rect">
            <a:avLst/>
          </a:prstGeom>
        </p:spPr>
        <p:txBody>
          <a:bodyPr wrap="square">
            <a:spAutoFit/>
          </a:bodyPr>
          <a:lstStyle/>
          <a:p>
            <a:pPr algn="r"/>
            <a:r>
              <a:rPr kumimoji="0" lang="en-US" altLang="ja-JP" sz="1200" b="1" dirty="0" smtClean="0">
                <a:solidFill>
                  <a:prstClr val="black"/>
                </a:solidFill>
                <a:latin typeface="Arial"/>
              </a:rPr>
              <a:t>** </a:t>
            </a:r>
            <a:r>
              <a:rPr kumimoji="0" lang="en-US" altLang="ja-JP" sz="1200" b="1" dirty="0">
                <a:solidFill>
                  <a:prstClr val="black"/>
                </a:solidFill>
                <a:latin typeface="Arial"/>
              </a:rPr>
              <a:t>p </a:t>
            </a:r>
            <a:r>
              <a:rPr kumimoji="0" lang="en-US" altLang="ja-JP" sz="1200" b="1" dirty="0" smtClean="0">
                <a:solidFill>
                  <a:prstClr val="black"/>
                </a:solidFill>
                <a:latin typeface="Arial"/>
              </a:rPr>
              <a:t>&lt; </a:t>
            </a:r>
            <a:r>
              <a:rPr kumimoji="0" lang="en-US" altLang="ja-JP" sz="1200" b="1" dirty="0">
                <a:solidFill>
                  <a:prstClr val="black"/>
                </a:solidFill>
                <a:latin typeface="Arial"/>
              </a:rPr>
              <a:t>0.001, * p &lt;</a:t>
            </a:r>
            <a:r>
              <a:rPr kumimoji="0" lang="en-US" altLang="ja-JP" sz="1200" b="1" dirty="0" smtClean="0">
                <a:solidFill>
                  <a:prstClr val="black"/>
                </a:solidFill>
                <a:latin typeface="Arial"/>
              </a:rPr>
              <a:t> 0.05</a:t>
            </a:r>
            <a:endParaRPr kumimoji="0" lang="ja-JP" altLang="en-US" sz="1200" dirty="0">
              <a:solidFill>
                <a:prstClr val="black"/>
              </a:solidFill>
            </a:endParaRPr>
          </a:p>
        </p:txBody>
      </p:sp>
      <p:sp>
        <p:nvSpPr>
          <p:cNvPr id="9" name="正方形/長方形 8"/>
          <p:cNvSpPr/>
          <p:nvPr/>
        </p:nvSpPr>
        <p:spPr>
          <a:xfrm>
            <a:off x="2971800" y="5232102"/>
            <a:ext cx="3832448" cy="1077218"/>
          </a:xfrm>
          <a:prstGeom prst="rect">
            <a:avLst/>
          </a:prstGeom>
          <a:solidFill>
            <a:schemeClr val="accent6">
              <a:lumMod val="40000"/>
              <a:lumOff val="60000"/>
            </a:schemeClr>
          </a:solidFill>
        </p:spPr>
        <p:txBody>
          <a:bodyPr wrap="square">
            <a:spAutoFit/>
          </a:bodyPr>
          <a:lstStyle/>
          <a:p>
            <a:r>
              <a:rPr kumimoji="0" lang="en-GB" altLang="ja-JP" sz="1600" b="1" dirty="0">
                <a:solidFill>
                  <a:prstClr val="black"/>
                </a:solidFill>
              </a:rPr>
              <a:t>NDR, no diabetic retinopathy; </a:t>
            </a:r>
            <a:endParaRPr kumimoji="0" lang="en-GB" altLang="ja-JP" sz="1600" b="1" dirty="0" smtClean="0">
              <a:solidFill>
                <a:prstClr val="black"/>
              </a:solidFill>
            </a:endParaRPr>
          </a:p>
          <a:p>
            <a:r>
              <a:rPr kumimoji="0" lang="en-GB" altLang="ja-JP" sz="1600" b="1" dirty="0" smtClean="0">
                <a:solidFill>
                  <a:prstClr val="black"/>
                </a:solidFill>
              </a:rPr>
              <a:t>SDR</a:t>
            </a:r>
            <a:r>
              <a:rPr kumimoji="0" lang="en-GB" altLang="ja-JP" sz="1600" b="1" dirty="0">
                <a:solidFill>
                  <a:prstClr val="black"/>
                </a:solidFill>
              </a:rPr>
              <a:t>, simple diabetic retinopathy; </a:t>
            </a:r>
            <a:endParaRPr kumimoji="0" lang="en-GB" altLang="ja-JP" sz="1600" b="1" dirty="0" smtClean="0">
              <a:solidFill>
                <a:prstClr val="black"/>
              </a:solidFill>
            </a:endParaRPr>
          </a:p>
          <a:p>
            <a:r>
              <a:rPr kumimoji="0" lang="en-GB" altLang="ja-JP" sz="1600" b="1" dirty="0" smtClean="0">
                <a:solidFill>
                  <a:prstClr val="black"/>
                </a:solidFill>
              </a:rPr>
              <a:t>PPDR</a:t>
            </a:r>
            <a:r>
              <a:rPr kumimoji="0" lang="en-GB" altLang="ja-JP" sz="1600" b="1" dirty="0">
                <a:solidFill>
                  <a:prstClr val="black"/>
                </a:solidFill>
              </a:rPr>
              <a:t>, preproliferative diabetic </a:t>
            </a:r>
            <a:r>
              <a:rPr kumimoji="0" lang="en-GB" altLang="ja-JP" sz="1600" b="1" dirty="0" smtClean="0">
                <a:solidFill>
                  <a:prstClr val="black"/>
                </a:solidFill>
              </a:rPr>
              <a:t>retinopathy </a:t>
            </a:r>
          </a:p>
          <a:p>
            <a:r>
              <a:rPr kumimoji="0" lang="en-GB" altLang="ja-JP" sz="1600" b="1" dirty="0" smtClean="0">
                <a:solidFill>
                  <a:prstClr val="black"/>
                </a:solidFill>
              </a:rPr>
              <a:t>PDR</a:t>
            </a:r>
            <a:r>
              <a:rPr kumimoji="0" lang="en-GB" altLang="ja-JP" sz="1600" b="1" dirty="0">
                <a:solidFill>
                  <a:prstClr val="black"/>
                </a:solidFill>
              </a:rPr>
              <a:t>, proliferative diabetic retinopathy</a:t>
            </a:r>
            <a:endParaRPr kumimoji="0" lang="ja-JP" altLang="en-US" sz="1600" b="1" dirty="0">
              <a:solidFill>
                <a:prstClr val="black"/>
              </a:solidFill>
            </a:endParaRPr>
          </a:p>
        </p:txBody>
      </p:sp>
    </p:spTree>
    <p:extLst>
      <p:ext uri="{BB962C8B-B14F-4D97-AF65-F5344CB8AC3E}">
        <p14:creationId xmlns:p14="http://schemas.microsoft.com/office/powerpoint/2010/main" val="2125546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47747631"/>
              </p:ext>
            </p:extLst>
          </p:nvPr>
        </p:nvGraphicFramePr>
        <p:xfrm>
          <a:off x="381000" y="1158399"/>
          <a:ext cx="8382000" cy="3718401"/>
        </p:xfrm>
        <a:graphic>
          <a:graphicData uri="http://schemas.openxmlformats.org/drawingml/2006/table">
            <a:tbl>
              <a:tblPr firstRow="1" firstCol="1" bandRow="1">
                <a:tableStyleId>{5C22544A-7EE6-4342-B048-85BDC9FD1C3A}</a:tableStyleId>
              </a:tblPr>
              <a:tblGrid>
                <a:gridCol w="2493017"/>
                <a:gridCol w="1543531"/>
                <a:gridCol w="1403931"/>
                <a:gridCol w="1678182"/>
                <a:gridCol w="1263339"/>
              </a:tblGrid>
              <a:tr h="376865">
                <a:tc>
                  <a:txBody>
                    <a:bodyPr/>
                    <a:lstStyle/>
                    <a:p>
                      <a:pPr algn="ctr">
                        <a:spcAft>
                          <a:spcPts val="0"/>
                        </a:spcAft>
                      </a:pPr>
                      <a:r>
                        <a:rPr lang="en-GB" sz="1800" b="1" kern="100" dirty="0">
                          <a:effectLst/>
                        </a:rPr>
                        <a:t> </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Wald</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Odds ratio</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95%CI</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p</a:t>
                      </a:r>
                      <a:endParaRPr lang="ja-JP" sz="1800" b="1" kern="100">
                        <a:effectLst/>
                        <a:latin typeface="Century"/>
                        <a:ea typeface="ＭＳ 明朝"/>
                        <a:cs typeface="Times New Roman"/>
                      </a:endParaRPr>
                    </a:p>
                  </a:txBody>
                  <a:tcPr marL="68580" marR="68580" marT="0" marB="0"/>
                </a:tc>
              </a:tr>
              <a:tr h="703481">
                <a:tc>
                  <a:txBody>
                    <a:bodyPr/>
                    <a:lstStyle/>
                    <a:p>
                      <a:pPr algn="ctr">
                        <a:spcAft>
                          <a:spcPts val="0"/>
                        </a:spcAft>
                      </a:pPr>
                      <a:r>
                        <a:rPr lang="en-GB" sz="1800" b="1" kern="100" dirty="0">
                          <a:effectLst/>
                        </a:rPr>
                        <a:t>Sex </a:t>
                      </a:r>
                      <a:endParaRPr lang="ja-JP" sz="1800" b="1" kern="100" dirty="0">
                        <a:effectLst/>
                      </a:endParaRPr>
                    </a:p>
                    <a:p>
                      <a:pPr algn="ctr">
                        <a:spcAft>
                          <a:spcPts val="0"/>
                        </a:spcAft>
                      </a:pPr>
                      <a:r>
                        <a:rPr lang="en-GB" sz="1800" b="1" kern="100" dirty="0">
                          <a:effectLst/>
                        </a:rPr>
                        <a:t>(Female = 1, Male = 0)</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2.620</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1.419</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0.929–2.168</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0.106</a:t>
                      </a:r>
                      <a:endParaRPr lang="ja-JP" sz="1800" b="1" kern="100">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100">
                          <a:effectLst/>
                        </a:rPr>
                        <a:t>Age</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0.327</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0.995</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0.980–1.011</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0.568</a:t>
                      </a:r>
                      <a:endParaRPr lang="ja-JP" sz="1800" b="1" kern="100">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100">
                          <a:effectLst/>
                        </a:rPr>
                        <a:t>BMI</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0.295</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0.992</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0.962–1.022</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0.587</a:t>
                      </a:r>
                      <a:endParaRPr lang="ja-JP" sz="1800" b="1" kern="100">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0" dirty="0">
                          <a:solidFill>
                            <a:srgbClr val="FF0000"/>
                          </a:solidFill>
                          <a:effectLst/>
                        </a:rPr>
                        <a:t>Duration of diabetes</a:t>
                      </a:r>
                      <a:endParaRPr lang="ja-JP" sz="1800" b="1" kern="100" dirty="0">
                        <a:solidFill>
                          <a:srgbClr val="FF0000"/>
                        </a:solidFill>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57.419</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1.079</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1.058–1.100</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solidFill>
                            <a:srgbClr val="FF0000"/>
                          </a:solidFill>
                          <a:effectLst/>
                        </a:rPr>
                        <a:t>0.000</a:t>
                      </a:r>
                      <a:endParaRPr lang="ja-JP" sz="1800" b="1" kern="100" dirty="0">
                        <a:solidFill>
                          <a:srgbClr val="FF0000"/>
                        </a:solidFill>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0" dirty="0">
                          <a:solidFill>
                            <a:srgbClr val="FF0000"/>
                          </a:solidFill>
                          <a:effectLst/>
                        </a:rPr>
                        <a:t>Systolic blood pressure</a:t>
                      </a:r>
                      <a:endParaRPr lang="ja-JP" sz="1800" b="1" kern="100" dirty="0">
                        <a:solidFill>
                          <a:srgbClr val="FF0000"/>
                        </a:solidFill>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8.100</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1.012</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1.004–1.021</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solidFill>
                            <a:srgbClr val="FF0000"/>
                          </a:solidFill>
                          <a:effectLst/>
                        </a:rPr>
                        <a:t>0.004</a:t>
                      </a:r>
                      <a:endParaRPr lang="ja-JP" sz="1800" b="1" kern="100" dirty="0">
                        <a:solidFill>
                          <a:srgbClr val="FF0000"/>
                        </a:solidFill>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0">
                          <a:effectLst/>
                        </a:rPr>
                        <a:t>HbA1c</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0.002</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1.002</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0.917–1.095</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0.961</a:t>
                      </a:r>
                      <a:endParaRPr lang="ja-JP" sz="1800" b="1" kern="100">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0" dirty="0">
                          <a:solidFill>
                            <a:srgbClr val="FF0000"/>
                          </a:solidFill>
                          <a:effectLst/>
                        </a:rPr>
                        <a:t>Total bilirubin</a:t>
                      </a:r>
                      <a:endParaRPr lang="ja-JP" sz="1800" b="1" kern="100" dirty="0">
                        <a:solidFill>
                          <a:srgbClr val="FF0000"/>
                        </a:solidFill>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18.112</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0.262</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0.142–0.486</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solidFill>
                            <a:srgbClr val="FF0000"/>
                          </a:solidFill>
                          <a:effectLst/>
                        </a:rPr>
                        <a:t>0.000</a:t>
                      </a:r>
                      <a:endParaRPr lang="ja-JP" sz="1800" b="1" kern="100" dirty="0">
                        <a:solidFill>
                          <a:srgbClr val="FF0000"/>
                        </a:solidFill>
                        <a:effectLst/>
                        <a:latin typeface="Century"/>
                        <a:ea typeface="ＭＳ 明朝"/>
                        <a:cs typeface="Times New Roman"/>
                      </a:endParaRPr>
                    </a:p>
                  </a:txBody>
                  <a:tcPr marL="68580" marR="68580" marT="0" marB="0"/>
                </a:tc>
              </a:tr>
              <a:tr h="376865">
                <a:tc>
                  <a:txBody>
                    <a:bodyPr/>
                    <a:lstStyle/>
                    <a:p>
                      <a:pPr algn="ctr">
                        <a:spcAft>
                          <a:spcPts val="0"/>
                        </a:spcAft>
                      </a:pPr>
                      <a:r>
                        <a:rPr lang="en-GB" sz="1800" b="1" kern="0">
                          <a:effectLst/>
                        </a:rPr>
                        <a:t>Smoking</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1.005</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a:effectLst/>
                        </a:rPr>
                        <a:t>1.225</a:t>
                      </a:r>
                      <a:endParaRPr lang="ja-JP" sz="1800" b="1" kern="10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0.824–1.822</a:t>
                      </a:r>
                      <a:endParaRPr lang="ja-JP" sz="1800" b="1" kern="100" dirty="0">
                        <a:effectLst/>
                        <a:latin typeface="Century"/>
                        <a:ea typeface="ＭＳ 明朝"/>
                        <a:cs typeface="Times New Roman"/>
                      </a:endParaRPr>
                    </a:p>
                  </a:txBody>
                  <a:tcPr marL="68580" marR="68580" marT="0" marB="0"/>
                </a:tc>
                <a:tc>
                  <a:txBody>
                    <a:bodyPr/>
                    <a:lstStyle/>
                    <a:p>
                      <a:pPr algn="ctr">
                        <a:spcAft>
                          <a:spcPts val="0"/>
                        </a:spcAft>
                      </a:pPr>
                      <a:r>
                        <a:rPr lang="en-GB" sz="1800" b="1" kern="0" dirty="0">
                          <a:effectLst/>
                        </a:rPr>
                        <a:t>0.316</a:t>
                      </a:r>
                      <a:endParaRPr lang="ja-JP" sz="1800" b="1" kern="100" dirty="0">
                        <a:effectLst/>
                        <a:latin typeface="Century"/>
                        <a:ea typeface="ＭＳ 明朝"/>
                        <a:cs typeface="Times New Roman"/>
                      </a:endParaRPr>
                    </a:p>
                  </a:txBody>
                  <a:tcPr marL="68580" marR="68580" marT="0" marB="0"/>
                </a:tc>
              </a:tr>
            </a:tbl>
          </a:graphicData>
        </a:graphic>
      </p:graphicFrame>
      <p:sp>
        <p:nvSpPr>
          <p:cNvPr id="3" name="Rectangle 1"/>
          <p:cNvSpPr>
            <a:spLocks noChangeArrowheads="1"/>
          </p:cNvSpPr>
          <p:nvPr/>
        </p:nvSpPr>
        <p:spPr bwMode="auto">
          <a:xfrm>
            <a:off x="304800" y="196334"/>
            <a:ext cx="8610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kumimoji="0" lang="en-GB" altLang="ja-JP" sz="2400" b="1" dirty="0" smtClean="0">
                <a:solidFill>
                  <a:prstClr val="black"/>
                </a:solidFill>
              </a:rPr>
              <a:t>Result 3: </a:t>
            </a:r>
          </a:p>
          <a:p>
            <a:pPr algn="ctr"/>
            <a:r>
              <a:rPr kumimoji="0" lang="en-GB" altLang="ja-JP" sz="2400" b="1" dirty="0" smtClean="0">
                <a:solidFill>
                  <a:prstClr val="black"/>
                </a:solidFill>
              </a:rPr>
              <a:t>Multivariate </a:t>
            </a:r>
            <a:r>
              <a:rPr kumimoji="0" lang="en-GB" altLang="ja-JP" sz="2400" b="1" dirty="0">
                <a:solidFill>
                  <a:prstClr val="black"/>
                </a:solidFill>
              </a:rPr>
              <a:t>logistic regression analysis of diabetic </a:t>
            </a:r>
            <a:r>
              <a:rPr kumimoji="0" lang="en-GB" altLang="ja-JP" sz="2400" b="1" dirty="0" smtClean="0">
                <a:solidFill>
                  <a:prstClr val="black"/>
                </a:solidFill>
              </a:rPr>
              <a:t>retinopathy</a:t>
            </a:r>
            <a:endParaRPr kumimoji="0" lang="ja-JP" altLang="ja-JP" sz="2400" b="1" dirty="0">
              <a:solidFill>
                <a:prstClr val="black"/>
              </a:solidFill>
            </a:endParaRPr>
          </a:p>
        </p:txBody>
      </p:sp>
      <p:sp>
        <p:nvSpPr>
          <p:cNvPr id="4" name="正方形/長方形 3"/>
          <p:cNvSpPr/>
          <p:nvPr/>
        </p:nvSpPr>
        <p:spPr>
          <a:xfrm>
            <a:off x="5715000" y="6443246"/>
            <a:ext cx="3200400" cy="338554"/>
          </a:xfrm>
          <a:prstGeom prst="rect">
            <a:avLst/>
          </a:prstGeom>
        </p:spPr>
        <p:txBody>
          <a:bodyPr wrap="square">
            <a:spAutoFit/>
          </a:bodyPr>
          <a:lstStyle/>
          <a:p>
            <a:pPr algn="r"/>
            <a:r>
              <a:rPr kumimoji="0" lang="en-GB" altLang="ja-JP" sz="1600" b="1" dirty="0" smtClean="0">
                <a:solidFill>
                  <a:prstClr val="black"/>
                </a:solidFill>
              </a:rPr>
              <a:t>CI </a:t>
            </a:r>
            <a:r>
              <a:rPr kumimoji="0" lang="en-GB" altLang="ja-JP" sz="1600" b="1" dirty="0">
                <a:solidFill>
                  <a:prstClr val="black"/>
                </a:solidFill>
              </a:rPr>
              <a:t>: </a:t>
            </a:r>
            <a:r>
              <a:rPr kumimoji="0" lang="en-GB" altLang="ja-JP" sz="1600" b="1" dirty="0" smtClean="0">
                <a:solidFill>
                  <a:prstClr val="black"/>
                </a:solidFill>
              </a:rPr>
              <a:t>confidence interval</a:t>
            </a:r>
            <a:endParaRPr kumimoji="0" lang="ja-JP" altLang="ja-JP" sz="1600" b="1" dirty="0">
              <a:solidFill>
                <a:prstClr val="black"/>
              </a:solidFill>
            </a:endParaRPr>
          </a:p>
        </p:txBody>
      </p:sp>
    </p:spTree>
    <p:extLst>
      <p:ext uri="{BB962C8B-B14F-4D97-AF65-F5344CB8AC3E}">
        <p14:creationId xmlns:p14="http://schemas.microsoft.com/office/powerpoint/2010/main" val="2431897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2014</Words>
  <Application>Microsoft Office PowerPoint</Application>
  <PresentationFormat>On-screen Show (4:3)</PresentationFormat>
  <Paragraphs>619</Paragraphs>
  <Slides>26</Slides>
  <Notes>0</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Office ​​テーマ</vt:lpstr>
      <vt:lpstr>Office Theme</vt:lpstr>
      <vt:lpstr>1_Office Theme</vt:lpstr>
      <vt:lpstr>1_Office ​​テーマ</vt:lpstr>
      <vt:lpstr>About OMICS Group</vt:lpstr>
      <vt:lpstr>OMICS International Conferences</vt:lpstr>
      <vt:lpstr>Serum total bilirubin concentration is negatively associated with increasing severity in patients with type 2 diabetes mellitus </vt:lpstr>
      <vt:lpstr>Aims</vt:lpstr>
      <vt:lpstr>Methods</vt:lpstr>
      <vt:lpstr>Patient demographic and laboratory data</vt:lpstr>
      <vt:lpstr>PowerPoint Presentation</vt:lpstr>
      <vt:lpstr>PowerPoint Presentation</vt:lpstr>
      <vt:lpstr>PowerPoint Presentation</vt:lpstr>
      <vt:lpstr>Summary of results  ▶Total bilirubin concentration is lower in type 2 diabetic patients with retinopathy. ▶Total bilirubin concentration decreases with increasing severity of diabetic retinopathy.  ▶Patients with retinopathy have high blood pressure and long diabetes duration.</vt:lpstr>
      <vt:lpstr>ADA2015 Boston </vt:lpstr>
      <vt:lpstr>PowerPoint Presentation</vt:lpstr>
      <vt:lpstr>Comparison of serum total bilirubin concentration according to severity of diabetic retinopathy and nephropathy</vt:lpstr>
      <vt:lpstr>Logistic-regression analysis of diabetic retinopathy and nephropathy</vt:lpstr>
      <vt:lpstr>PowerPoint Presentation</vt:lpstr>
      <vt:lpstr>PowerPoint Presentation</vt:lpstr>
      <vt:lpstr>Logistic regression analysis examining the effect of various factors on micro/macro angiopathy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Let us meet again..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serum total bilirubin concentration according to number of diabetic microvascular complications</dc:title>
  <dc:creator>tanakamasami</dc:creator>
  <cp:lastModifiedBy>Prudhviraj Guggilla</cp:lastModifiedBy>
  <cp:revision>39</cp:revision>
  <cp:lastPrinted>2015-06-04T09:07:46Z</cp:lastPrinted>
  <dcterms:created xsi:type="dcterms:W3CDTF">2015-05-14T11:32:36Z</dcterms:created>
  <dcterms:modified xsi:type="dcterms:W3CDTF">2015-09-23T08:01:05Z</dcterms:modified>
</cp:coreProperties>
</file>