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506" r:id="rId2"/>
    <p:sldId id="507" r:id="rId3"/>
    <p:sldId id="256" r:id="rId4"/>
    <p:sldId id="457" r:id="rId5"/>
    <p:sldId id="459" r:id="rId6"/>
    <p:sldId id="441" r:id="rId7"/>
    <p:sldId id="479" r:id="rId8"/>
    <p:sldId id="446" r:id="rId9"/>
    <p:sldId id="276" r:id="rId10"/>
    <p:sldId id="466" r:id="rId11"/>
    <p:sldId id="277" r:id="rId12"/>
    <p:sldId id="469" r:id="rId13"/>
    <p:sldId id="278" r:id="rId14"/>
    <p:sldId id="427" r:id="rId15"/>
    <p:sldId id="295" r:id="rId16"/>
    <p:sldId id="298" r:id="rId17"/>
    <p:sldId id="491" r:id="rId18"/>
    <p:sldId id="503" r:id="rId19"/>
    <p:sldId id="381" r:id="rId20"/>
    <p:sldId id="500" r:id="rId21"/>
    <p:sldId id="493" r:id="rId22"/>
    <p:sldId id="495" r:id="rId23"/>
    <p:sldId id="496" r:id="rId24"/>
    <p:sldId id="498" r:id="rId25"/>
    <p:sldId id="505" r:id="rId26"/>
    <p:sldId id="501" r:id="rId27"/>
    <p:sldId id="508"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D5A"/>
    <a:srgbClr val="0408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90" autoAdjust="0"/>
    <p:restoredTop sz="65802" autoAdjust="0"/>
  </p:normalViewPr>
  <p:slideViewPr>
    <p:cSldViewPr showGuides="1">
      <p:cViewPr varScale="1">
        <p:scale>
          <a:sx n="72" d="100"/>
          <a:sy n="72" d="100"/>
        </p:scale>
        <p:origin x="-1410" y="-96"/>
      </p:cViewPr>
      <p:guideLst>
        <p:guide orient="horz" pos="2160"/>
        <p:guide pos="2880"/>
      </p:guideLst>
    </p:cSldViewPr>
  </p:slideViewPr>
  <p:outlineViewPr>
    <p:cViewPr>
      <p:scale>
        <a:sx n="33" d="100"/>
        <a:sy n="33" d="100"/>
      </p:scale>
      <p:origin x="0" y="852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5697867-F396-428C-A049-F05A1659DDF8}" type="datetimeFigureOut">
              <a:rPr lang="en-US" smtClean="0"/>
              <a:pPr/>
              <a:t>11/17/2014</a:t>
            </a:fld>
            <a:endParaRPr 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CA42F2B-1ADF-4481-AB0B-EEF04347C06C}" type="slidenum">
              <a:rPr lang="en-US" smtClean="0"/>
              <a:pPr/>
              <a:t>‹#›</a:t>
            </a:fld>
            <a:endParaRPr lang="en-US"/>
          </a:p>
        </p:txBody>
      </p:sp>
    </p:spTree>
    <p:extLst>
      <p:ext uri="{BB962C8B-B14F-4D97-AF65-F5344CB8AC3E}">
        <p14:creationId xmlns:p14="http://schemas.microsoft.com/office/powerpoint/2010/main" xmlns="" val="398194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378B9C7-E070-4C69-8A49-3AD8FE223545}" type="datetimeFigureOut">
              <a:rPr lang="en-US" smtClean="0"/>
              <a:pPr/>
              <a:t>11/17/2014</a:t>
            </a:fld>
            <a:endParaRPr 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0CDAAAE-A9FB-4A9A-91C0-8FC278D74CB8}" type="slidenum">
              <a:rPr lang="en-US" smtClean="0"/>
              <a:pPr/>
              <a:t>‹#›</a:t>
            </a:fld>
            <a:endParaRPr lang="en-US"/>
          </a:p>
        </p:txBody>
      </p:sp>
    </p:spTree>
    <p:extLst>
      <p:ext uri="{BB962C8B-B14F-4D97-AF65-F5344CB8AC3E}">
        <p14:creationId xmlns:p14="http://schemas.microsoft.com/office/powerpoint/2010/main" xmlns="" val="173848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3</a:t>
            </a:fld>
            <a:endParaRPr lang="en-US"/>
          </a:p>
        </p:txBody>
      </p:sp>
    </p:spTree>
    <p:extLst>
      <p:ext uri="{BB962C8B-B14F-4D97-AF65-F5344CB8AC3E}">
        <p14:creationId xmlns:p14="http://schemas.microsoft.com/office/powerpoint/2010/main" xmlns="" val="240586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12</a:t>
            </a:fld>
            <a:endParaRPr lang="en-US"/>
          </a:p>
        </p:txBody>
      </p:sp>
    </p:spTree>
    <p:extLst>
      <p:ext uri="{BB962C8B-B14F-4D97-AF65-F5344CB8AC3E}">
        <p14:creationId xmlns:p14="http://schemas.microsoft.com/office/powerpoint/2010/main" xmlns="" val="135632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F95EA15-1C17-4A33-B9DB-0DF8F189A566}" type="slidenum">
              <a:rPr lang="en-US" altLang="ja-JP"/>
              <a:pPr eaLnBrk="1" hangingPunct="1"/>
              <a:t>13</a:t>
            </a:fld>
            <a:endParaRPr lang="en-US" altLang="ja-JP"/>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20389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14</a:t>
            </a:fld>
            <a:endParaRPr lang="en-US"/>
          </a:p>
        </p:txBody>
      </p:sp>
    </p:spTree>
    <p:extLst>
      <p:ext uri="{BB962C8B-B14F-4D97-AF65-F5344CB8AC3E}">
        <p14:creationId xmlns:p14="http://schemas.microsoft.com/office/powerpoint/2010/main" xmlns="" val="233218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15</a:t>
            </a:fld>
            <a:endParaRPr lang="en-US"/>
          </a:p>
        </p:txBody>
      </p:sp>
    </p:spTree>
    <p:extLst>
      <p:ext uri="{BB962C8B-B14F-4D97-AF65-F5344CB8AC3E}">
        <p14:creationId xmlns:p14="http://schemas.microsoft.com/office/powerpoint/2010/main" xmlns="" val="2313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16</a:t>
            </a:fld>
            <a:endParaRPr lang="en-US"/>
          </a:p>
        </p:txBody>
      </p:sp>
    </p:spTree>
    <p:extLst>
      <p:ext uri="{BB962C8B-B14F-4D97-AF65-F5344CB8AC3E}">
        <p14:creationId xmlns:p14="http://schemas.microsoft.com/office/powerpoint/2010/main" xmlns="" val="287924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AFA2E-FFD9-43D6-8A04-8FF2F2023BC2}" type="slidenum">
              <a:rPr lang="en-US" altLang="ja-JP"/>
              <a:pPr/>
              <a:t>17</a:t>
            </a:fld>
            <a:endParaRPr lang="en-US" altLang="ja-JP"/>
          </a:p>
        </p:txBody>
      </p:sp>
      <p:sp>
        <p:nvSpPr>
          <p:cNvPr id="88066" name="Rectangle 2"/>
          <p:cNvSpPr>
            <a:spLocks noGrp="1" noRot="1" noChangeAspect="1" noChangeArrowheads="1" noTextEdit="1"/>
          </p:cNvSpPr>
          <p:nvPr>
            <p:ph type="sldImg"/>
          </p:nvPr>
        </p:nvSpPr>
        <p:spPr>
          <a:xfrm>
            <a:off x="2857500" y="514350"/>
            <a:ext cx="3429000" cy="2571750"/>
          </a:xfrm>
          <a:ln/>
        </p:spPr>
      </p:sp>
      <p:sp>
        <p:nvSpPr>
          <p:cNvPr id="88067"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xmlns="" val="92777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F0026-3EBA-4139-928B-AF01B4606CB9}" type="slidenum">
              <a:rPr lang="en-US" altLang="ja-JP"/>
              <a:pPr/>
              <a:t>18</a:t>
            </a:fld>
            <a:endParaRPr lang="en-US" altLang="ja-JP"/>
          </a:p>
        </p:txBody>
      </p:sp>
      <p:sp>
        <p:nvSpPr>
          <p:cNvPr id="23554" name="Rectangle 2"/>
          <p:cNvSpPr>
            <a:spLocks noGrp="1" noRot="1" noChangeAspect="1" noChangeArrowheads="1" noTextEdit="1"/>
          </p:cNvSpPr>
          <p:nvPr>
            <p:ph type="sldImg"/>
          </p:nvPr>
        </p:nvSpPr>
        <p:spPr>
          <a:xfrm>
            <a:off x="2857500" y="514350"/>
            <a:ext cx="3429000" cy="2571750"/>
          </a:xfrm>
          <a:ln/>
        </p:spPr>
      </p:sp>
      <p:sp>
        <p:nvSpPr>
          <p:cNvPr id="23555" name="Rectangle 3"/>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xmlns="" val="318819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19</a:t>
            </a:fld>
            <a:endParaRPr lang="en-US"/>
          </a:p>
        </p:txBody>
      </p:sp>
    </p:spTree>
    <p:extLst>
      <p:ext uri="{BB962C8B-B14F-4D97-AF65-F5344CB8AC3E}">
        <p14:creationId xmlns:p14="http://schemas.microsoft.com/office/powerpoint/2010/main" xmlns="" val="199593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20</a:t>
            </a:fld>
            <a:endParaRPr lang="en-US"/>
          </a:p>
        </p:txBody>
      </p:sp>
    </p:spTree>
    <p:extLst>
      <p:ext uri="{BB962C8B-B14F-4D97-AF65-F5344CB8AC3E}">
        <p14:creationId xmlns:p14="http://schemas.microsoft.com/office/powerpoint/2010/main" xmlns="" val="20549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21</a:t>
            </a:fld>
            <a:endParaRPr lang="en-US"/>
          </a:p>
        </p:txBody>
      </p:sp>
    </p:spTree>
    <p:extLst>
      <p:ext uri="{BB962C8B-B14F-4D97-AF65-F5344CB8AC3E}">
        <p14:creationId xmlns:p14="http://schemas.microsoft.com/office/powerpoint/2010/main" xmlns="" val="354575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4</a:t>
            </a:fld>
            <a:endParaRPr lang="en-US"/>
          </a:p>
        </p:txBody>
      </p:sp>
    </p:spTree>
    <p:extLst>
      <p:ext uri="{BB962C8B-B14F-4D97-AF65-F5344CB8AC3E}">
        <p14:creationId xmlns:p14="http://schemas.microsoft.com/office/powerpoint/2010/main" xmlns="" val="4266732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22</a:t>
            </a:fld>
            <a:endParaRPr lang="en-US"/>
          </a:p>
        </p:txBody>
      </p:sp>
    </p:spTree>
    <p:extLst>
      <p:ext uri="{BB962C8B-B14F-4D97-AF65-F5344CB8AC3E}">
        <p14:creationId xmlns:p14="http://schemas.microsoft.com/office/powerpoint/2010/main" xmlns="" val="346658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23</a:t>
            </a:fld>
            <a:endParaRPr lang="en-US"/>
          </a:p>
        </p:txBody>
      </p:sp>
    </p:spTree>
    <p:extLst>
      <p:ext uri="{BB962C8B-B14F-4D97-AF65-F5344CB8AC3E}">
        <p14:creationId xmlns:p14="http://schemas.microsoft.com/office/powerpoint/2010/main" xmlns="" val="132971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24</a:t>
            </a:fld>
            <a:endParaRPr lang="en-US"/>
          </a:p>
        </p:txBody>
      </p:sp>
    </p:spTree>
    <p:extLst>
      <p:ext uri="{BB962C8B-B14F-4D97-AF65-F5344CB8AC3E}">
        <p14:creationId xmlns:p14="http://schemas.microsoft.com/office/powerpoint/2010/main" xmlns="" val="809853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25</a:t>
            </a:fld>
            <a:endParaRPr lang="en-US"/>
          </a:p>
        </p:txBody>
      </p:sp>
    </p:spTree>
    <p:extLst>
      <p:ext uri="{BB962C8B-B14F-4D97-AF65-F5344CB8AC3E}">
        <p14:creationId xmlns:p14="http://schemas.microsoft.com/office/powerpoint/2010/main" xmlns="" val="272030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036D6-05E3-4D32-9B17-6B2C9F04F4B9}" type="slidenum">
              <a:rPr lang="en-US" altLang="ja-JP"/>
              <a:pPr/>
              <a:t>26</a:t>
            </a:fld>
            <a:endParaRPr lang="en-US" altLang="ja-JP"/>
          </a:p>
        </p:txBody>
      </p:sp>
      <p:sp>
        <p:nvSpPr>
          <p:cNvPr id="54274" name="Rectangle 2"/>
          <p:cNvSpPr>
            <a:spLocks noGrp="1" noRot="1" noChangeAspect="1" noChangeArrowheads="1" noTextEdit="1"/>
          </p:cNvSpPr>
          <p:nvPr>
            <p:ph type="sldImg"/>
          </p:nvPr>
        </p:nvSpPr>
        <p:spPr>
          <a:xfrm>
            <a:off x="2857500" y="514350"/>
            <a:ext cx="3429000" cy="2571750"/>
          </a:xfrm>
          <a:ln/>
        </p:spPr>
      </p:sp>
      <p:sp>
        <p:nvSpPr>
          <p:cNvPr id="54275"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xmlns="" val="168955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5</a:t>
            </a:fld>
            <a:endParaRPr lang="en-US"/>
          </a:p>
        </p:txBody>
      </p:sp>
    </p:spTree>
    <p:extLst>
      <p:ext uri="{BB962C8B-B14F-4D97-AF65-F5344CB8AC3E}">
        <p14:creationId xmlns:p14="http://schemas.microsoft.com/office/powerpoint/2010/main" xmlns="" val="403894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6</a:t>
            </a:fld>
            <a:endParaRPr lang="en-US"/>
          </a:p>
        </p:txBody>
      </p:sp>
    </p:spTree>
    <p:extLst>
      <p:ext uri="{BB962C8B-B14F-4D97-AF65-F5344CB8AC3E}">
        <p14:creationId xmlns:p14="http://schemas.microsoft.com/office/powerpoint/2010/main" xmlns="" val="170196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7</a:t>
            </a:fld>
            <a:endParaRPr lang="en-US"/>
          </a:p>
        </p:txBody>
      </p:sp>
    </p:spTree>
    <p:extLst>
      <p:ext uri="{BB962C8B-B14F-4D97-AF65-F5344CB8AC3E}">
        <p14:creationId xmlns:p14="http://schemas.microsoft.com/office/powerpoint/2010/main" xmlns="" val="3790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0CDAAAE-A9FB-4A9A-91C0-8FC278D74CB8}" type="slidenum">
              <a:rPr lang="en-US" smtClean="0"/>
              <a:pPr/>
              <a:t>8</a:t>
            </a:fld>
            <a:endParaRPr lang="en-US"/>
          </a:p>
        </p:txBody>
      </p:sp>
    </p:spTree>
    <p:extLst>
      <p:ext uri="{BB962C8B-B14F-4D97-AF65-F5344CB8AC3E}">
        <p14:creationId xmlns:p14="http://schemas.microsoft.com/office/powerpoint/2010/main" xmlns="" val="158874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ED756EE-6017-4AAD-9CE5-E2F7705EF99B}" type="slidenum">
              <a:rPr lang="en-US" altLang="ja-JP"/>
              <a:pPr eaLnBrk="1" hangingPunct="1"/>
              <a:t>9</a:t>
            </a:fld>
            <a:endParaRPr lang="en-US" altLang="ja-JP"/>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272517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00BA268-A8C0-44E2-94C8-7556E4B5DC13}" type="slidenum">
              <a:rPr lang="en-US" altLang="ja-JP"/>
              <a:pPr eaLnBrk="1" hangingPunct="1"/>
              <a:t>10</a:t>
            </a:fld>
            <a:endParaRPr lang="en-US" altLang="ja-JP"/>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195709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265E3FD-11F3-49F5-8ACD-040B6AFEADA4}" type="slidenum">
              <a:rPr lang="en-US" altLang="ja-JP"/>
              <a:pPr eaLnBrk="1" hangingPunct="1"/>
              <a:t>11</a:t>
            </a:fld>
            <a:endParaRPr lang="en-US" altLang="ja-JP"/>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ja-JP" strike="sngStrike" baseline="0" dirty="0" smtClean="0"/>
          </a:p>
        </p:txBody>
      </p:sp>
    </p:spTree>
    <p:extLst>
      <p:ext uri="{BB962C8B-B14F-4D97-AF65-F5344CB8AC3E}">
        <p14:creationId xmlns:p14="http://schemas.microsoft.com/office/powerpoint/2010/main" xmlns="" val="41266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FB75CEBD-0E6F-4EEA-A055-5A75CFBDDF1F}" type="datetime1">
              <a:rPr lang="en-US" smtClean="0"/>
              <a:pPr/>
              <a:t>11/17/2014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47668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78523071-F949-467A-B636-8BC22A25F31F}" type="datetime1">
              <a:rPr lang="en-US" smtClean="0"/>
              <a:pPr/>
              <a:t>11/17/2014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75369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851AF330-2905-428D-897E-FF3A2BD85BC9}" type="datetime1">
              <a:rPr lang="en-US" smtClean="0"/>
              <a:pPr/>
              <a:t>11/17/2014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25558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854CA16C-3B18-49F2-A934-1A25686B0329}" type="datetime1">
              <a:rPr lang="en-US" smtClean="0"/>
              <a:pPr/>
              <a:t>11/17/2014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6746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771BA46E-7261-4E6D-9708-666183B752BC}" type="datetime1">
              <a:rPr lang="en-US" smtClean="0"/>
              <a:pPr/>
              <a:t>11/17/2014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300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4B9D205F-82D1-4B1D-B6A4-68B005A317D5}" type="datetime1">
              <a:rPr lang="en-US" smtClean="0"/>
              <a:pPr/>
              <a:t>11/17/2014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13970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91CBFD44-AB6F-4891-A82F-529641D8202F}" type="datetime1">
              <a:rPr lang="en-US" smtClean="0"/>
              <a:pPr/>
              <a:t>11/17/2014</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83982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8B138110-C876-46C2-8166-B5B8201576CA}" type="datetime1">
              <a:rPr lang="en-US" smtClean="0"/>
              <a:pPr/>
              <a:t>11/17/2014</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93839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EBAF6D-E79A-4CED-935D-78FB536801D7}" type="datetime1">
              <a:rPr lang="en-US" smtClean="0"/>
              <a:pPr/>
              <a:t>11/17/2014</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213483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2FBC1F4-6C47-4D8E-A956-B2B0F25B8A0C}" type="datetime1">
              <a:rPr lang="en-US" smtClean="0"/>
              <a:pPr/>
              <a:t>11/17/2014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116460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3B0432D-A256-498C-A023-FD56C23D2FCE}" type="datetime1">
              <a:rPr lang="en-US" smtClean="0"/>
              <a:pPr/>
              <a:t>11/17/2014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353353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D06EB-76D8-4CE3-BAF2-1CF941820E2E}" type="datetime1">
              <a:rPr lang="en-US" smtClean="0"/>
              <a:pPr/>
              <a:t>11/17/2014</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15454-7485-4A1A-B1BF-7CFD8E4B4BEC}" type="slidenum">
              <a:rPr lang="en-US" smtClean="0"/>
              <a:pPr/>
              <a:t>‹#›</a:t>
            </a:fld>
            <a:endParaRPr lang="en-US"/>
          </a:p>
        </p:txBody>
      </p:sp>
    </p:spTree>
    <p:extLst>
      <p:ext uri="{BB962C8B-B14F-4D97-AF65-F5344CB8AC3E}">
        <p14:creationId xmlns:p14="http://schemas.microsoft.com/office/powerpoint/2010/main" xmlns="" val="80146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Chart1.xls"/></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Box 24"/>
          <p:cNvSpPr txBox="1">
            <a:spLocks noChangeArrowheads="1"/>
          </p:cNvSpPr>
          <p:nvPr/>
        </p:nvSpPr>
        <p:spPr bwMode="auto">
          <a:xfrm>
            <a:off x="3113186" y="6061894"/>
            <a:ext cx="247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a:t> </a:t>
            </a: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10</a:t>
            </a:fld>
            <a:endParaRPr lang="en-US"/>
          </a:p>
        </p:txBody>
      </p:sp>
      <p:sp>
        <p:nvSpPr>
          <p:cNvPr id="9"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kumimoji="0" lang="en-US" altLang="ja-JP" sz="2400" b="1" dirty="0" smtClean="0">
                <a:solidFill>
                  <a:schemeClr val="bg1"/>
                </a:solidFill>
                <a:latin typeface="+mj-lt"/>
                <a:ea typeface="HGPｺﾞｼｯｸM" pitchFamily="50" charset="-128"/>
              </a:rPr>
              <a:t>ionic transport number</a:t>
            </a:r>
            <a:endParaRPr kumimoji="0" lang="ja-JP" altLang="en-US" sz="2400" b="1" dirty="0">
              <a:solidFill>
                <a:schemeClr val="bg1"/>
              </a:solidFill>
              <a:latin typeface="+mj-lt"/>
              <a:ea typeface="HGPｺﾞｼｯｸM" pitchFamily="50" charset="-128"/>
            </a:endParaRPr>
          </a:p>
        </p:txBody>
      </p:sp>
      <p:sp>
        <p:nvSpPr>
          <p:cNvPr id="10" name="AutoShape 16"/>
          <p:cNvSpPr>
            <a:spLocks noChangeArrowheads="1"/>
          </p:cNvSpPr>
          <p:nvPr/>
        </p:nvSpPr>
        <p:spPr bwMode="auto">
          <a:xfrm>
            <a:off x="1835696" y="5024183"/>
            <a:ext cx="5792650" cy="444341"/>
          </a:xfrm>
          <a:prstGeom prst="bevel">
            <a:avLst>
              <a:gd name="adj" fmla="val 8824"/>
            </a:avLst>
          </a:prstGeom>
          <a:solidFill>
            <a:schemeClr val="accent2">
              <a:lumMod val="40000"/>
              <a:lumOff val="60000"/>
            </a:schemeClr>
          </a:solidFill>
          <a:ln>
            <a:noFill/>
          </a:ln>
          <a:effectLst/>
          <a:extLst/>
        </p:spPr>
        <p:txBody>
          <a:bodyPr wrap="square" anchor="ctr">
            <a:spAutoFit/>
          </a:bodyPr>
          <a:lstStyle/>
          <a:p>
            <a:pPr algn="ctr"/>
            <a:r>
              <a:rPr lang="pt-BR" altLang="ja-JP" dirty="0">
                <a:latin typeface="Calibri Light" panose="020F0302020204030204" pitchFamily="34" charset="0"/>
              </a:rPr>
              <a:t>H</a:t>
            </a:r>
            <a:r>
              <a:rPr lang="pt-BR" altLang="ja-JP" baseline="-2000" dirty="0">
                <a:latin typeface="Calibri Light" panose="020F0302020204030204" pitchFamily="34" charset="0"/>
              </a:rPr>
              <a:t>2</a:t>
            </a:r>
            <a:r>
              <a:rPr lang="pt-BR" altLang="ja-JP" dirty="0">
                <a:latin typeface="Calibri Light" panose="020F0302020204030204" pitchFamily="34" charset="0"/>
              </a:rPr>
              <a:t> (1 atm), </a:t>
            </a:r>
            <a:r>
              <a:rPr lang="pt-BR" altLang="ja-JP" dirty="0" smtClean="0">
                <a:latin typeface="Calibri Light" panose="020F0302020204030204" pitchFamily="34" charset="0"/>
              </a:rPr>
              <a:t>Pt/C      Sn</a:t>
            </a:r>
            <a:r>
              <a:rPr lang="pt-BR" altLang="ja-JP" baseline="-2000" dirty="0" smtClean="0">
                <a:latin typeface="Calibri Light" panose="020F0302020204030204" pitchFamily="34" charset="0"/>
              </a:rPr>
              <a:t>0.9</a:t>
            </a:r>
            <a:r>
              <a:rPr lang="pt-BR" altLang="ja-JP" dirty="0" smtClean="0">
                <a:latin typeface="Calibri Light" panose="020F0302020204030204" pitchFamily="34" charset="0"/>
              </a:rPr>
              <a:t>In</a:t>
            </a:r>
            <a:r>
              <a:rPr lang="pt-BR" altLang="ja-JP" baseline="-2000" dirty="0" smtClean="0">
                <a:latin typeface="Calibri Light" panose="020F0302020204030204" pitchFamily="34" charset="0"/>
              </a:rPr>
              <a:t>0.1</a:t>
            </a:r>
            <a:r>
              <a:rPr lang="pt-BR" altLang="ja-JP" dirty="0" smtClean="0">
                <a:latin typeface="Calibri Light" panose="020F0302020204030204" pitchFamily="34" charset="0"/>
              </a:rPr>
              <a:t>P</a:t>
            </a:r>
            <a:r>
              <a:rPr lang="pt-BR" altLang="ja-JP" baseline="-2000" dirty="0" smtClean="0">
                <a:latin typeface="Calibri Light" panose="020F0302020204030204" pitchFamily="34" charset="0"/>
              </a:rPr>
              <a:t>2</a:t>
            </a:r>
            <a:r>
              <a:rPr lang="pt-BR" altLang="ja-JP" dirty="0" smtClean="0">
                <a:latin typeface="Calibri Light" panose="020F0302020204030204" pitchFamily="34" charset="0"/>
              </a:rPr>
              <a:t>O</a:t>
            </a:r>
            <a:r>
              <a:rPr lang="pt-BR" altLang="ja-JP" baseline="-2000" dirty="0" smtClean="0">
                <a:latin typeface="Calibri Light" panose="020F0302020204030204" pitchFamily="34" charset="0"/>
              </a:rPr>
              <a:t>7</a:t>
            </a:r>
            <a:r>
              <a:rPr lang="pt-BR" altLang="ja-JP" dirty="0" smtClean="0">
                <a:latin typeface="Calibri Light" panose="020F0302020204030204" pitchFamily="34" charset="0"/>
              </a:rPr>
              <a:t>     Pt/C</a:t>
            </a:r>
            <a:r>
              <a:rPr lang="pt-BR" altLang="ja-JP" dirty="0">
                <a:latin typeface="Calibri Light" panose="020F0302020204030204" pitchFamily="34" charset="0"/>
              </a:rPr>
              <a:t>, H</a:t>
            </a:r>
            <a:r>
              <a:rPr lang="pt-BR" altLang="ja-JP" baseline="-2000" dirty="0">
                <a:latin typeface="Calibri Light" panose="020F0302020204030204" pitchFamily="34" charset="0"/>
              </a:rPr>
              <a:t>2</a:t>
            </a:r>
            <a:r>
              <a:rPr lang="pt-BR" altLang="ja-JP" dirty="0">
                <a:latin typeface="Calibri Light" panose="020F0302020204030204" pitchFamily="34" charset="0"/>
              </a:rPr>
              <a:t>+Ar (</a:t>
            </a:r>
            <a:r>
              <a:rPr lang="pt-BR" altLang="ja-JP" i="1" dirty="0">
                <a:latin typeface="Calibri Light" panose="020F0302020204030204" pitchFamily="34" charset="0"/>
              </a:rPr>
              <a:t>x </a:t>
            </a:r>
            <a:r>
              <a:rPr lang="pt-BR" altLang="ja-JP" dirty="0">
                <a:latin typeface="Calibri Light" panose="020F0302020204030204" pitchFamily="34" charset="0"/>
              </a:rPr>
              <a:t>atm) </a:t>
            </a:r>
          </a:p>
        </p:txBody>
      </p:sp>
      <p:sp>
        <p:nvSpPr>
          <p:cNvPr id="14" name="Text Box 8"/>
          <p:cNvSpPr txBox="1">
            <a:spLocks noChangeArrowheads="1"/>
          </p:cNvSpPr>
          <p:nvPr/>
        </p:nvSpPr>
        <p:spPr bwMode="auto">
          <a:xfrm>
            <a:off x="975071" y="5972487"/>
            <a:ext cx="74453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b="0" dirty="0"/>
              <a:t>Ionic transport number : 0.97 </a:t>
            </a:r>
            <a:r>
              <a:rPr lang="en-US" altLang="ja-JP" sz="2000" b="0" dirty="0">
                <a:sym typeface="Wingdings" pitchFamily="2" charset="2"/>
              </a:rPr>
              <a:t> pure ionic conductor in H</a:t>
            </a:r>
            <a:r>
              <a:rPr lang="en-US" altLang="ja-JP" sz="2000" b="0" baseline="-25000" dirty="0">
                <a:sym typeface="Wingdings" pitchFamily="2" charset="2"/>
              </a:rPr>
              <a:t>2</a:t>
            </a:r>
            <a:r>
              <a:rPr lang="en-US" altLang="ja-JP" sz="2000" b="0" dirty="0">
                <a:sym typeface="Wingdings" pitchFamily="2" charset="2"/>
              </a:rPr>
              <a:t> atmosphere</a:t>
            </a:r>
            <a:endParaRPr lang="en-US" altLang="ja-JP" sz="2000" b="0" dirty="0"/>
          </a:p>
        </p:txBody>
      </p:sp>
      <p:grpSp>
        <p:nvGrpSpPr>
          <p:cNvPr id="17" name="Group 14"/>
          <p:cNvGrpSpPr>
            <a:grpSpLocks/>
          </p:cNvGrpSpPr>
          <p:nvPr/>
        </p:nvGrpSpPr>
        <p:grpSpPr bwMode="auto">
          <a:xfrm>
            <a:off x="1795040" y="954088"/>
            <a:ext cx="5729288" cy="3987800"/>
            <a:chOff x="1429" y="469"/>
            <a:chExt cx="3609" cy="2512"/>
          </a:xfrm>
        </p:grpSpPr>
        <p:graphicFrame>
          <p:nvGraphicFramePr>
            <p:cNvPr id="18" name="Object 11"/>
            <p:cNvGraphicFramePr>
              <a:graphicFrameLocks noChangeAspect="1"/>
            </p:cNvGraphicFramePr>
            <p:nvPr/>
          </p:nvGraphicFramePr>
          <p:xfrm>
            <a:off x="1610" y="469"/>
            <a:ext cx="3428" cy="2340"/>
          </p:xfrm>
          <a:graphic>
            <a:graphicData uri="http://schemas.openxmlformats.org/presentationml/2006/ole">
              <p:oleObj spid="_x0000_s28709" name="ｸﾞﾗﾌ" r:id="rId4" imgW="3822192" imgH="3101645" progId="">
                <p:embed/>
              </p:oleObj>
            </a:graphicData>
          </a:graphic>
        </p:graphicFrame>
        <p:sp>
          <p:nvSpPr>
            <p:cNvPr id="19" name="Text Box 12"/>
            <p:cNvSpPr txBox="1">
              <a:spLocks noChangeArrowheads="1"/>
            </p:cNvSpPr>
            <p:nvPr/>
          </p:nvSpPr>
          <p:spPr bwMode="auto">
            <a:xfrm rot="16200000">
              <a:off x="1057" y="1356"/>
              <a:ext cx="995" cy="25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ja-JP" sz="2000" b="1" dirty="0" smtClean="0"/>
                <a:t>OCV </a:t>
              </a:r>
              <a:r>
                <a:rPr lang="en-US" altLang="ja-JP" sz="2000" b="1" dirty="0"/>
                <a:t>/ mV</a:t>
              </a:r>
            </a:p>
          </p:txBody>
        </p:sp>
        <p:sp>
          <p:nvSpPr>
            <p:cNvPr id="20" name="Text Box 13"/>
            <p:cNvSpPr txBox="1">
              <a:spLocks noChangeArrowheads="1"/>
            </p:cNvSpPr>
            <p:nvPr/>
          </p:nvSpPr>
          <p:spPr bwMode="auto">
            <a:xfrm>
              <a:off x="3074" y="2750"/>
              <a:ext cx="1089"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i="1"/>
                <a:t>P</a:t>
              </a:r>
              <a:r>
                <a:rPr lang="en-US" altLang="ja-JP"/>
                <a:t> </a:t>
              </a:r>
              <a:r>
                <a:rPr lang="en-US" altLang="ja-JP" sz="1400"/>
                <a:t>H</a:t>
              </a:r>
              <a:r>
                <a:rPr lang="en-US" altLang="ja-JP" sz="1400" baseline="-25000"/>
                <a:t>2 </a:t>
              </a:r>
              <a:r>
                <a:rPr lang="en-US" altLang="ja-JP"/>
                <a:t>/ atm</a:t>
              </a:r>
              <a:endParaRPr lang="en-US" altLang="ja-JP" baseline="-25000"/>
            </a:p>
          </p:txBody>
        </p:sp>
      </p:grpSp>
      <p:sp>
        <p:nvSpPr>
          <p:cNvPr id="3" name="テキスト ボックス 2"/>
          <p:cNvSpPr txBox="1"/>
          <p:nvPr/>
        </p:nvSpPr>
        <p:spPr>
          <a:xfrm>
            <a:off x="6458181" y="764325"/>
            <a:ext cx="979242" cy="369332"/>
          </a:xfrm>
          <a:prstGeom prst="rect">
            <a:avLst/>
          </a:prstGeom>
          <a:noFill/>
        </p:spPr>
        <p:txBody>
          <a:bodyPr wrap="none" rtlCol="0">
            <a:spAutoFit/>
          </a:bodyPr>
          <a:lstStyle/>
          <a:p>
            <a:r>
              <a:rPr kumimoji="1" lang="en-US" altLang="ja-JP" dirty="0" smtClean="0">
                <a:latin typeface="Calibri Light" panose="020F0302020204030204" pitchFamily="34" charset="0"/>
              </a:rPr>
              <a:t>at 250</a:t>
            </a:r>
            <a:r>
              <a:rPr kumimoji="1" lang="en-US" altLang="ja-JP" baseline="30000" dirty="0" smtClean="0">
                <a:latin typeface="Calibri Light" panose="020F0302020204030204" pitchFamily="34" charset="0"/>
              </a:rPr>
              <a:t>o</a:t>
            </a:r>
            <a:r>
              <a:rPr kumimoji="1" lang="en-US" altLang="ja-JP" dirty="0" smtClean="0">
                <a:latin typeface="Calibri Light" panose="020F0302020204030204" pitchFamily="34" charset="0"/>
              </a:rPr>
              <a:t>C</a:t>
            </a:r>
            <a:endParaRPr kumimoji="1" lang="ja-JP" altLang="en-US" dirty="0">
              <a:latin typeface="Calibri Light" panose="020F0302020204030204" pitchFamily="34" charset="0"/>
            </a:endParaRPr>
          </a:p>
        </p:txBody>
      </p:sp>
      <p:sp>
        <p:nvSpPr>
          <p:cNvPr id="4" name="正方形/長方形 3"/>
          <p:cNvSpPr/>
          <p:nvPr/>
        </p:nvSpPr>
        <p:spPr>
          <a:xfrm>
            <a:off x="3878209" y="5024183"/>
            <a:ext cx="45719" cy="44434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正方形/長方形 15"/>
          <p:cNvSpPr/>
          <p:nvPr/>
        </p:nvSpPr>
        <p:spPr>
          <a:xfrm>
            <a:off x="5246361" y="5024182"/>
            <a:ext cx="45719" cy="44434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47168" y="3379712"/>
            <a:ext cx="2098844" cy="646331"/>
          </a:xfrm>
          <a:prstGeom prst="rect">
            <a:avLst/>
          </a:prstGeom>
          <a:solidFill>
            <a:schemeClr val="bg1"/>
          </a:solidFill>
        </p:spPr>
        <p:txBody>
          <a:bodyPr wrap="none" rtlCol="0">
            <a:spAutoFit/>
          </a:bodyPr>
          <a:lstStyle/>
          <a:p>
            <a:r>
              <a:rPr kumimoji="1" lang="en-US" altLang="ja-JP" dirty="0" smtClean="0">
                <a:latin typeface="Calibri Light" panose="020F0302020204030204" pitchFamily="34" charset="0"/>
              </a:rPr>
              <a:t>------  theoretical</a:t>
            </a:r>
          </a:p>
          <a:p>
            <a:r>
              <a:rPr kumimoji="1" lang="en-US" altLang="ja-JP" sz="1400" dirty="0" smtClean="0">
                <a:solidFill>
                  <a:srgbClr val="FF0000"/>
                </a:solidFill>
                <a:latin typeface="Calibri Light" panose="020F0302020204030204" pitchFamily="34" charset="0"/>
              </a:rPr>
              <a:t>--</a:t>
            </a:r>
            <a:r>
              <a:rPr kumimoji="1" lang="ja-JP" altLang="en-US" sz="1400" dirty="0" smtClean="0">
                <a:solidFill>
                  <a:srgbClr val="FF0000"/>
                </a:solidFill>
                <a:latin typeface="Calibri Light" panose="020F0302020204030204" pitchFamily="34" charset="0"/>
              </a:rPr>
              <a:t>■</a:t>
            </a:r>
            <a:r>
              <a:rPr kumimoji="1" lang="en-US" altLang="ja-JP" sz="1400" dirty="0" smtClean="0">
                <a:solidFill>
                  <a:srgbClr val="FF0000"/>
                </a:solidFill>
                <a:latin typeface="Calibri Light" panose="020F0302020204030204" pitchFamily="34" charset="0"/>
              </a:rPr>
              <a:t>--   </a:t>
            </a:r>
            <a:r>
              <a:rPr kumimoji="1" lang="en-US" altLang="ja-JP" dirty="0" smtClean="0">
                <a:latin typeface="Calibri Light" panose="020F0302020204030204" pitchFamily="34" charset="0"/>
              </a:rPr>
              <a:t>measured OCV</a:t>
            </a:r>
            <a:endParaRPr kumimoji="1" lang="ja-JP" altLang="en-US" dirty="0">
              <a:latin typeface="Calibri Light" panose="020F0302020204030204" pitchFamily="34" charset="0"/>
            </a:endParaRPr>
          </a:p>
        </p:txBody>
      </p:sp>
    </p:spTree>
    <p:extLst>
      <p:ext uri="{BB962C8B-B14F-4D97-AF65-F5344CB8AC3E}">
        <p14:creationId xmlns:p14="http://schemas.microsoft.com/office/powerpoint/2010/main" xmlns="" val="3115974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03653" y="2051167"/>
            <a:ext cx="1728787" cy="1081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1800"/>
          </a:p>
        </p:txBody>
      </p:sp>
      <p:sp>
        <p:nvSpPr>
          <p:cNvPr id="25603" name="Rectangle 3"/>
          <p:cNvSpPr>
            <a:spLocks noChangeArrowheads="1"/>
          </p:cNvSpPr>
          <p:nvPr/>
        </p:nvSpPr>
        <p:spPr bwMode="auto">
          <a:xfrm>
            <a:off x="3635375" y="2016242"/>
            <a:ext cx="1728788" cy="1081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1800"/>
          </a:p>
        </p:txBody>
      </p:sp>
      <p:sp>
        <p:nvSpPr>
          <p:cNvPr id="25607" name="Text Box 7"/>
          <p:cNvSpPr txBox="1">
            <a:spLocks noChangeArrowheads="1"/>
          </p:cNvSpPr>
          <p:nvPr/>
        </p:nvSpPr>
        <p:spPr bwMode="auto">
          <a:xfrm>
            <a:off x="1358841" y="1300212"/>
            <a:ext cx="24400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Calibri Light" panose="020F0302020204030204" pitchFamily="34" charset="0"/>
                <a:ea typeface="HG創英角ｺﾞｼｯｸUB" pitchFamily="49" charset="-128"/>
              </a:rPr>
              <a:t>Sn</a:t>
            </a:r>
            <a:r>
              <a:rPr lang="en-US" altLang="ja-JP" sz="2400" baseline="30000" dirty="0" smtClean="0">
                <a:latin typeface="Calibri Light" panose="020F0302020204030204" pitchFamily="34" charset="0"/>
                <a:ea typeface="HG創英角ｺﾞｼｯｸUB" pitchFamily="49" charset="-128"/>
              </a:rPr>
              <a:t>4+</a:t>
            </a:r>
            <a:r>
              <a:rPr lang="en-US" altLang="ja-JP" sz="2400" dirty="0" smtClean="0">
                <a:latin typeface="Calibri Light" panose="020F0302020204030204" pitchFamily="34" charset="0"/>
                <a:ea typeface="HG創英角ｺﾞｼｯｸUB" pitchFamily="49" charset="-128"/>
              </a:rPr>
              <a:t>   &lt;=   In</a:t>
            </a:r>
            <a:r>
              <a:rPr lang="en-US" altLang="ja-JP" sz="2400" baseline="30000" dirty="0" smtClean="0">
                <a:latin typeface="Calibri Light" panose="020F0302020204030204" pitchFamily="34" charset="0"/>
                <a:ea typeface="HG創英角ｺﾞｼｯｸUB" pitchFamily="49" charset="-128"/>
              </a:rPr>
              <a:t>3+</a:t>
            </a:r>
            <a:r>
              <a:rPr lang="en-US" altLang="ja-JP" sz="2400" dirty="0" smtClean="0">
                <a:latin typeface="Calibri Light" panose="020F0302020204030204" pitchFamily="34" charset="0"/>
                <a:ea typeface="HG創英角ｺﾞｼｯｸUB" pitchFamily="49" charset="-128"/>
              </a:rPr>
              <a:t> + H</a:t>
            </a:r>
            <a:r>
              <a:rPr lang="en-US" altLang="ja-JP" sz="2400" baseline="30000" dirty="0" smtClean="0">
                <a:latin typeface="Calibri Light" panose="020F0302020204030204" pitchFamily="34" charset="0"/>
                <a:ea typeface="HG創英角ｺﾞｼｯｸUB" pitchFamily="49" charset="-128"/>
              </a:rPr>
              <a:t>+</a:t>
            </a:r>
            <a:endParaRPr lang="ja-JP" altLang="en-US" sz="2400" baseline="30000" dirty="0">
              <a:latin typeface="Calibri Light" panose="020F0302020204030204" pitchFamily="34" charset="0"/>
              <a:ea typeface="HG創英角ｺﾞｼｯｸUB" pitchFamily="49" charset="-128"/>
            </a:endParaRPr>
          </a:p>
        </p:txBody>
      </p:sp>
      <p:sp>
        <p:nvSpPr>
          <p:cNvPr id="25611" name="Rectangle 11"/>
          <p:cNvSpPr>
            <a:spLocks noChangeArrowheads="1"/>
          </p:cNvSpPr>
          <p:nvPr/>
        </p:nvSpPr>
        <p:spPr bwMode="auto">
          <a:xfrm>
            <a:off x="755650" y="1978142"/>
            <a:ext cx="1728788" cy="1081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1800"/>
          </a:p>
        </p:txBody>
      </p:sp>
      <p:sp>
        <p:nvSpPr>
          <p:cNvPr id="25612" name="Text Box 12"/>
          <p:cNvSpPr txBox="1">
            <a:spLocks noChangeArrowheads="1"/>
          </p:cNvSpPr>
          <p:nvPr/>
        </p:nvSpPr>
        <p:spPr bwMode="auto">
          <a:xfrm>
            <a:off x="2479675" y="1762242"/>
            <a:ext cx="12041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a:latin typeface="Calibri Light" panose="020F0302020204030204" pitchFamily="34" charset="0"/>
              </a:rPr>
              <a:t>Sn</a:t>
            </a:r>
            <a:r>
              <a:rPr lang="en-US" altLang="ja-JP" sz="2000" baseline="30000" dirty="0">
                <a:latin typeface="Calibri Light" panose="020F0302020204030204" pitchFamily="34" charset="0"/>
              </a:rPr>
              <a:t>4+</a:t>
            </a:r>
            <a:r>
              <a:rPr lang="en-US" altLang="ja-JP" sz="2000" dirty="0">
                <a:latin typeface="Calibri Light" panose="020F0302020204030204" pitchFamily="34" charset="0"/>
              </a:rPr>
              <a:t>→In</a:t>
            </a:r>
            <a:r>
              <a:rPr lang="en-US" altLang="ja-JP" sz="2000" baseline="30000" dirty="0">
                <a:latin typeface="Calibri Light" panose="020F0302020204030204" pitchFamily="34" charset="0"/>
              </a:rPr>
              <a:t>3+</a:t>
            </a:r>
          </a:p>
        </p:txBody>
      </p:sp>
      <p:sp>
        <p:nvSpPr>
          <p:cNvPr id="25613" name="Text Box 13"/>
          <p:cNvSpPr txBox="1">
            <a:spLocks noChangeArrowheads="1"/>
          </p:cNvSpPr>
          <p:nvPr/>
        </p:nvSpPr>
        <p:spPr bwMode="auto">
          <a:xfrm>
            <a:off x="5416193" y="1683988"/>
            <a:ext cx="157927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Calibri Light" panose="020F0302020204030204" pitchFamily="34" charset="0"/>
                <a:ea typeface="HG創英角ｺﾞｼｯｸUB" pitchFamily="49" charset="-128"/>
              </a:rPr>
              <a:t>Interaction with </a:t>
            </a:r>
          </a:p>
          <a:p>
            <a:pPr eaLnBrk="1" hangingPunct="1"/>
            <a:r>
              <a:rPr lang="en-US" altLang="ja-JP" sz="1600" dirty="0">
                <a:latin typeface="Calibri Light" panose="020F0302020204030204" pitchFamily="34" charset="0"/>
                <a:ea typeface="HG創英角ｺﾞｼｯｸUB" pitchFamily="49" charset="-128"/>
              </a:rPr>
              <a:t> </a:t>
            </a:r>
            <a:r>
              <a:rPr lang="en-US" altLang="ja-JP" sz="1600" dirty="0" smtClean="0">
                <a:latin typeface="Calibri Light" panose="020F0302020204030204" pitchFamily="34" charset="0"/>
                <a:ea typeface="HG創英角ｺﾞｼｯｸUB" pitchFamily="49" charset="-128"/>
              </a:rPr>
              <a:t> water vapor</a:t>
            </a:r>
            <a:endParaRPr lang="ja-JP" altLang="en-US" sz="1600" dirty="0">
              <a:latin typeface="Calibri Light" panose="020F0302020204030204" pitchFamily="34" charset="0"/>
              <a:ea typeface="HG創英角ｺﾞｼｯｸUB" pitchFamily="49" charset="-128"/>
            </a:endParaRPr>
          </a:p>
        </p:txBody>
      </p:sp>
      <p:sp>
        <p:nvSpPr>
          <p:cNvPr id="25618" name="Oval 18"/>
          <p:cNvSpPr>
            <a:spLocks noChangeArrowheads="1"/>
          </p:cNvSpPr>
          <p:nvPr/>
        </p:nvSpPr>
        <p:spPr bwMode="auto">
          <a:xfrm>
            <a:off x="3916193" y="2911119"/>
            <a:ext cx="144462" cy="144462"/>
          </a:xfrm>
          <a:prstGeom prst="ellipse">
            <a:avLst/>
          </a:prstGeom>
          <a:solidFill>
            <a:schemeClr val="bg1"/>
          </a:solidFill>
          <a:ln w="9525">
            <a:solidFill>
              <a:schemeClr val="tx1"/>
            </a:solidFill>
            <a:round/>
            <a:headEnd/>
            <a:tailEnd/>
          </a:ln>
        </p:spPr>
        <p:txBody>
          <a:bodyPr wrap="none" anchor="ctr"/>
          <a:lstStyle/>
          <a:p>
            <a:pPr algn="ctr"/>
            <a:r>
              <a:rPr lang="ja-JP" altLang="en-US" sz="900" dirty="0"/>
              <a:t>＋</a:t>
            </a:r>
          </a:p>
        </p:txBody>
      </p:sp>
      <p:sp>
        <p:nvSpPr>
          <p:cNvPr id="25621" name="Line 21"/>
          <p:cNvSpPr>
            <a:spLocks noChangeShapeType="1"/>
          </p:cNvSpPr>
          <p:nvPr/>
        </p:nvSpPr>
        <p:spPr bwMode="auto">
          <a:xfrm flipH="1" flipV="1">
            <a:off x="4630599" y="2587301"/>
            <a:ext cx="184965" cy="68341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22" name="Text Box 22"/>
          <p:cNvSpPr txBox="1">
            <a:spLocks noChangeArrowheads="1"/>
          </p:cNvSpPr>
          <p:nvPr/>
        </p:nvSpPr>
        <p:spPr bwMode="auto">
          <a:xfrm>
            <a:off x="4620424" y="3340137"/>
            <a:ext cx="17406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Calibri Light" panose="020F0302020204030204" pitchFamily="34" charset="0"/>
                <a:ea typeface="HG創英角ｺﾞｼｯｸUB" pitchFamily="49" charset="-128"/>
              </a:rPr>
              <a:t>Point defection</a:t>
            </a:r>
            <a:endParaRPr lang="ja-JP" altLang="en-US" sz="2000" dirty="0">
              <a:latin typeface="Calibri Light" panose="020F0302020204030204" pitchFamily="34" charset="0"/>
              <a:ea typeface="HG創英角ｺﾞｼｯｸUB" pitchFamily="49" charset="-128"/>
            </a:endParaRPr>
          </a:p>
        </p:txBody>
      </p:sp>
      <p:sp>
        <p:nvSpPr>
          <p:cNvPr id="25634" name="AutoShape 35"/>
          <p:cNvSpPr>
            <a:spLocks noChangeArrowheads="1"/>
          </p:cNvSpPr>
          <p:nvPr/>
        </p:nvSpPr>
        <p:spPr bwMode="auto">
          <a:xfrm>
            <a:off x="2819400" y="2355968"/>
            <a:ext cx="576262" cy="341312"/>
          </a:xfrm>
          <a:prstGeom prst="rightArrow">
            <a:avLst>
              <a:gd name="adj1" fmla="val 50000"/>
              <a:gd name="adj2" fmla="val 9066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endParaRPr lang="en-US" sz="1800">
              <a:solidFill>
                <a:srgbClr val="FF0000"/>
              </a:solidFill>
            </a:endParaRPr>
          </a:p>
        </p:txBody>
      </p:sp>
      <p:sp>
        <p:nvSpPr>
          <p:cNvPr id="40" name="AutoShape 35"/>
          <p:cNvSpPr>
            <a:spLocks noChangeArrowheads="1"/>
          </p:cNvSpPr>
          <p:nvPr/>
        </p:nvSpPr>
        <p:spPr bwMode="auto">
          <a:xfrm>
            <a:off x="5795938" y="2352692"/>
            <a:ext cx="576262" cy="341312"/>
          </a:xfrm>
          <a:prstGeom prst="rightArrow">
            <a:avLst>
              <a:gd name="adj1" fmla="val 50000"/>
              <a:gd name="adj2" fmla="val 9066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endParaRPr lang="en-US" sz="1800">
              <a:solidFill>
                <a:srgbClr val="FF0000"/>
              </a:solidFill>
            </a:endParaRPr>
          </a:p>
        </p:txBody>
      </p:sp>
      <p:sp>
        <p:nvSpPr>
          <p:cNvPr id="44" name="Oval 18"/>
          <p:cNvSpPr>
            <a:spLocks noChangeArrowheads="1"/>
          </p:cNvSpPr>
          <p:nvPr/>
        </p:nvSpPr>
        <p:spPr bwMode="auto">
          <a:xfrm>
            <a:off x="5035328" y="2186748"/>
            <a:ext cx="144462" cy="144462"/>
          </a:xfrm>
          <a:prstGeom prst="ellipse">
            <a:avLst/>
          </a:prstGeom>
          <a:solidFill>
            <a:schemeClr val="bg1"/>
          </a:solidFill>
          <a:ln w="9525">
            <a:solidFill>
              <a:schemeClr val="tx1"/>
            </a:solidFill>
            <a:round/>
            <a:headEnd/>
            <a:tailEnd/>
          </a:ln>
        </p:spPr>
        <p:txBody>
          <a:bodyPr wrap="none" anchor="ctr"/>
          <a:lstStyle/>
          <a:p>
            <a:pPr algn="ctr"/>
            <a:r>
              <a:rPr lang="ja-JP" altLang="en-US" sz="900" dirty="0"/>
              <a:t>＋</a:t>
            </a:r>
          </a:p>
        </p:txBody>
      </p:sp>
      <p:sp>
        <p:nvSpPr>
          <p:cNvPr id="45" name="Oval 18"/>
          <p:cNvSpPr>
            <a:spLocks noChangeArrowheads="1"/>
          </p:cNvSpPr>
          <p:nvPr/>
        </p:nvSpPr>
        <p:spPr bwMode="auto">
          <a:xfrm>
            <a:off x="4225555" y="2133433"/>
            <a:ext cx="144462" cy="144462"/>
          </a:xfrm>
          <a:prstGeom prst="ellipse">
            <a:avLst/>
          </a:prstGeom>
          <a:solidFill>
            <a:schemeClr val="bg1"/>
          </a:solidFill>
          <a:ln w="9525">
            <a:solidFill>
              <a:schemeClr val="tx1"/>
            </a:solidFill>
            <a:round/>
            <a:headEnd/>
            <a:tailEnd/>
          </a:ln>
        </p:spPr>
        <p:txBody>
          <a:bodyPr wrap="none" anchor="ctr"/>
          <a:lstStyle/>
          <a:p>
            <a:pPr algn="ctr"/>
            <a:r>
              <a:rPr lang="ja-JP" altLang="en-US" sz="900" dirty="0"/>
              <a:t>＋</a:t>
            </a:r>
          </a:p>
        </p:txBody>
      </p:sp>
      <p:sp>
        <p:nvSpPr>
          <p:cNvPr id="46" name="Oval 18"/>
          <p:cNvSpPr>
            <a:spLocks noChangeArrowheads="1"/>
          </p:cNvSpPr>
          <p:nvPr/>
        </p:nvSpPr>
        <p:spPr bwMode="auto">
          <a:xfrm>
            <a:off x="4531498" y="2413709"/>
            <a:ext cx="144462" cy="144462"/>
          </a:xfrm>
          <a:prstGeom prst="ellipse">
            <a:avLst/>
          </a:prstGeom>
          <a:solidFill>
            <a:schemeClr val="bg1"/>
          </a:solidFill>
          <a:ln w="9525">
            <a:solidFill>
              <a:schemeClr val="tx1"/>
            </a:solidFill>
            <a:round/>
            <a:headEnd/>
            <a:tailEnd/>
          </a:ln>
        </p:spPr>
        <p:txBody>
          <a:bodyPr wrap="none" anchor="ctr"/>
          <a:lstStyle/>
          <a:p>
            <a:pPr algn="ctr"/>
            <a:r>
              <a:rPr lang="ja-JP" altLang="en-US" sz="900" dirty="0"/>
              <a:t>＋</a:t>
            </a:r>
          </a:p>
        </p:txBody>
      </p:sp>
      <p:sp>
        <p:nvSpPr>
          <p:cNvPr id="47" name="Oval 28"/>
          <p:cNvSpPr>
            <a:spLocks noChangeArrowheads="1"/>
          </p:cNvSpPr>
          <p:nvPr/>
        </p:nvSpPr>
        <p:spPr bwMode="auto">
          <a:xfrm>
            <a:off x="7092230" y="2415161"/>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48" name="Oval 28"/>
          <p:cNvSpPr>
            <a:spLocks noChangeArrowheads="1"/>
          </p:cNvSpPr>
          <p:nvPr/>
        </p:nvSpPr>
        <p:spPr bwMode="auto">
          <a:xfrm>
            <a:off x="6955705" y="2808405"/>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49" name="Oval 28"/>
          <p:cNvSpPr>
            <a:spLocks noChangeArrowheads="1"/>
          </p:cNvSpPr>
          <p:nvPr/>
        </p:nvSpPr>
        <p:spPr bwMode="auto">
          <a:xfrm>
            <a:off x="7379121" y="2114516"/>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50" name="Oval 28"/>
          <p:cNvSpPr>
            <a:spLocks noChangeArrowheads="1"/>
          </p:cNvSpPr>
          <p:nvPr/>
        </p:nvSpPr>
        <p:spPr bwMode="auto">
          <a:xfrm>
            <a:off x="7693892" y="2415161"/>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51" name="Oval 28"/>
          <p:cNvSpPr>
            <a:spLocks noChangeArrowheads="1"/>
          </p:cNvSpPr>
          <p:nvPr/>
        </p:nvSpPr>
        <p:spPr bwMode="auto">
          <a:xfrm>
            <a:off x="7928393" y="2694003"/>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52" name="Oval 28"/>
          <p:cNvSpPr>
            <a:spLocks noChangeArrowheads="1"/>
          </p:cNvSpPr>
          <p:nvPr/>
        </p:nvSpPr>
        <p:spPr bwMode="auto">
          <a:xfrm>
            <a:off x="8177911" y="2133788"/>
            <a:ext cx="288925" cy="288925"/>
          </a:xfrm>
          <a:prstGeom prst="ellipse">
            <a:avLst/>
          </a:prstGeom>
          <a:ln>
            <a:headEnd/>
            <a:tailEnd/>
          </a:ln>
          <a:effec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ltLang="ja-JP" sz="1600" dirty="0">
                <a:latin typeface="Calibri Light" panose="020F0302020204030204" pitchFamily="34" charset="0"/>
              </a:rPr>
              <a:t>H</a:t>
            </a:r>
            <a:r>
              <a:rPr lang="en-US" altLang="ja-JP" sz="1600" baseline="30000" dirty="0">
                <a:latin typeface="Calibri Light" panose="020F0302020204030204" pitchFamily="34" charset="0"/>
              </a:rPr>
              <a:t>+</a:t>
            </a:r>
          </a:p>
        </p:txBody>
      </p:sp>
      <p:sp>
        <p:nvSpPr>
          <p:cNvPr id="33"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mj-lt"/>
                <a:ea typeface="HGPｺﾞｼｯｸM" pitchFamily="50" charset="-128"/>
              </a:rPr>
              <a:t> </a:t>
            </a:r>
            <a:r>
              <a:rPr kumimoji="0" lang="en-US" altLang="ja-JP" sz="2400" b="1" dirty="0" smtClean="0">
                <a:solidFill>
                  <a:schemeClr val="bg1"/>
                </a:solidFill>
                <a:latin typeface="+mj-lt"/>
                <a:ea typeface="HGPｺﾞｼｯｸM" pitchFamily="50" charset="-128"/>
              </a:rPr>
              <a:t>introduction of protons</a:t>
            </a:r>
            <a:endParaRPr kumimoji="0" lang="ja-JP" altLang="en-US" sz="2400" b="1" dirty="0">
              <a:solidFill>
                <a:schemeClr val="bg1"/>
              </a:solidFill>
              <a:latin typeface="+mj-lt"/>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11</a:t>
            </a:fld>
            <a:endParaRPr lang="en-US"/>
          </a:p>
        </p:txBody>
      </p:sp>
      <p:sp>
        <p:nvSpPr>
          <p:cNvPr id="34" name="Text Box 6"/>
          <p:cNvSpPr txBox="1">
            <a:spLocks noChangeArrowheads="1"/>
          </p:cNvSpPr>
          <p:nvPr/>
        </p:nvSpPr>
        <p:spPr bwMode="auto">
          <a:xfrm>
            <a:off x="458021" y="908720"/>
            <a:ext cx="63547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u="sng" dirty="0" smtClean="0">
                <a:latin typeface="Calibri Light" panose="020F0302020204030204" pitchFamily="34" charset="0"/>
                <a:ea typeface="HG創英角ｺﾞｼｯｸUB" pitchFamily="49" charset="-128"/>
              </a:rPr>
              <a:t>Increase of proton concentration by the doping</a:t>
            </a:r>
            <a:endParaRPr lang="ja-JP" altLang="en-US" sz="2000" u="sng" dirty="0">
              <a:latin typeface="Calibri Light" panose="020F0302020204030204" pitchFamily="34" charset="0"/>
              <a:ea typeface="HG創英角ｺﾞｼｯｸUB" pitchFamily="49" charset="-128"/>
            </a:endParaRPr>
          </a:p>
        </p:txBody>
      </p:sp>
      <p:sp>
        <p:nvSpPr>
          <p:cNvPr id="35" name="Text Box 12"/>
          <p:cNvSpPr txBox="1">
            <a:spLocks noChangeArrowheads="1"/>
          </p:cNvSpPr>
          <p:nvPr/>
        </p:nvSpPr>
        <p:spPr bwMode="auto">
          <a:xfrm>
            <a:off x="1348011" y="2048248"/>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36" name="Text Box 12"/>
          <p:cNvSpPr txBox="1">
            <a:spLocks noChangeArrowheads="1"/>
          </p:cNvSpPr>
          <p:nvPr/>
        </p:nvSpPr>
        <p:spPr bwMode="auto">
          <a:xfrm>
            <a:off x="1550003" y="2314712"/>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37" name="Text Box 12"/>
          <p:cNvSpPr txBox="1">
            <a:spLocks noChangeArrowheads="1"/>
          </p:cNvSpPr>
          <p:nvPr/>
        </p:nvSpPr>
        <p:spPr bwMode="auto">
          <a:xfrm>
            <a:off x="1947672" y="2184450"/>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38" name="Text Box 12"/>
          <p:cNvSpPr txBox="1">
            <a:spLocks noChangeArrowheads="1"/>
          </p:cNvSpPr>
          <p:nvPr/>
        </p:nvSpPr>
        <p:spPr bwMode="auto">
          <a:xfrm>
            <a:off x="899592" y="2492896"/>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39" name="Text Box 12"/>
          <p:cNvSpPr txBox="1">
            <a:spLocks noChangeArrowheads="1"/>
          </p:cNvSpPr>
          <p:nvPr/>
        </p:nvSpPr>
        <p:spPr bwMode="auto">
          <a:xfrm>
            <a:off x="1445038" y="2780928"/>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53" name="Text Box 12"/>
          <p:cNvSpPr txBox="1">
            <a:spLocks noChangeArrowheads="1"/>
          </p:cNvSpPr>
          <p:nvPr/>
        </p:nvSpPr>
        <p:spPr bwMode="auto">
          <a:xfrm>
            <a:off x="755650" y="1995288"/>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54" name="Text Box 12"/>
          <p:cNvSpPr txBox="1">
            <a:spLocks noChangeArrowheads="1"/>
          </p:cNvSpPr>
          <p:nvPr/>
        </p:nvSpPr>
        <p:spPr bwMode="auto">
          <a:xfrm>
            <a:off x="1989439" y="2744110"/>
            <a:ext cx="479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a:latin typeface="Calibri Light" panose="020F0302020204030204" pitchFamily="34" charset="0"/>
              </a:rPr>
              <a:t>Sn</a:t>
            </a:r>
            <a:r>
              <a:rPr lang="en-US" altLang="ja-JP" sz="1400" baseline="30000" dirty="0">
                <a:latin typeface="Calibri Light" panose="020F0302020204030204" pitchFamily="34" charset="0"/>
              </a:rPr>
              <a:t>4</a:t>
            </a:r>
            <a:r>
              <a:rPr lang="en-US" altLang="ja-JP" sz="1400" baseline="30000" dirty="0" smtClean="0">
                <a:latin typeface="Calibri Light" panose="020F0302020204030204" pitchFamily="34" charset="0"/>
              </a:rPr>
              <a:t>+</a:t>
            </a:r>
            <a:endParaRPr lang="en-US" altLang="ja-JP" sz="1400" baseline="30000" dirty="0">
              <a:latin typeface="Calibri Light" panose="020F0302020204030204" pitchFamily="34" charset="0"/>
            </a:endParaRPr>
          </a:p>
        </p:txBody>
      </p:sp>
      <p:sp>
        <p:nvSpPr>
          <p:cNvPr id="55" name="Text Box 12"/>
          <p:cNvSpPr txBox="1">
            <a:spLocks noChangeArrowheads="1"/>
          </p:cNvSpPr>
          <p:nvPr/>
        </p:nvSpPr>
        <p:spPr bwMode="auto">
          <a:xfrm>
            <a:off x="3858242" y="2068228"/>
            <a:ext cx="441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latin typeface="Calibri Light" panose="020F0302020204030204" pitchFamily="34" charset="0"/>
              </a:rPr>
              <a:t>In</a:t>
            </a:r>
            <a:r>
              <a:rPr lang="en-US" altLang="ja-JP" sz="1400" baseline="30000" dirty="0" smtClean="0">
                <a:latin typeface="Calibri Light" panose="020F0302020204030204" pitchFamily="34" charset="0"/>
              </a:rPr>
              <a:t>3+</a:t>
            </a:r>
            <a:endParaRPr lang="en-US" altLang="ja-JP" sz="1400" baseline="30000" dirty="0">
              <a:latin typeface="Calibri Light" panose="020F0302020204030204" pitchFamily="34" charset="0"/>
            </a:endParaRPr>
          </a:p>
        </p:txBody>
      </p:sp>
      <p:sp>
        <p:nvSpPr>
          <p:cNvPr id="56" name="Text Box 12"/>
          <p:cNvSpPr txBox="1">
            <a:spLocks noChangeArrowheads="1"/>
          </p:cNvSpPr>
          <p:nvPr/>
        </p:nvSpPr>
        <p:spPr bwMode="auto">
          <a:xfrm>
            <a:off x="3563888" y="2836663"/>
            <a:ext cx="441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latin typeface="Calibri Light" panose="020F0302020204030204" pitchFamily="34" charset="0"/>
              </a:rPr>
              <a:t>In</a:t>
            </a:r>
            <a:r>
              <a:rPr lang="en-US" altLang="ja-JP" sz="1400" baseline="30000" dirty="0" smtClean="0">
                <a:latin typeface="Calibri Light" panose="020F0302020204030204" pitchFamily="34" charset="0"/>
              </a:rPr>
              <a:t>3+</a:t>
            </a:r>
            <a:endParaRPr lang="en-US" altLang="ja-JP" sz="1400" baseline="30000" dirty="0">
              <a:latin typeface="Calibri Light" panose="020F0302020204030204" pitchFamily="34" charset="0"/>
            </a:endParaRPr>
          </a:p>
        </p:txBody>
      </p:sp>
      <p:sp>
        <p:nvSpPr>
          <p:cNvPr id="57" name="Text Box 12"/>
          <p:cNvSpPr txBox="1">
            <a:spLocks noChangeArrowheads="1"/>
          </p:cNvSpPr>
          <p:nvPr/>
        </p:nvSpPr>
        <p:spPr bwMode="auto">
          <a:xfrm>
            <a:off x="4705051" y="2080001"/>
            <a:ext cx="441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latin typeface="Calibri Light" panose="020F0302020204030204" pitchFamily="34" charset="0"/>
              </a:rPr>
              <a:t>In</a:t>
            </a:r>
            <a:r>
              <a:rPr lang="en-US" altLang="ja-JP" sz="1400" baseline="30000" dirty="0" smtClean="0">
                <a:latin typeface="Calibri Light" panose="020F0302020204030204" pitchFamily="34" charset="0"/>
              </a:rPr>
              <a:t>3+</a:t>
            </a:r>
            <a:endParaRPr lang="en-US" altLang="ja-JP" sz="1400" baseline="30000" dirty="0">
              <a:latin typeface="Calibri Light" panose="020F0302020204030204" pitchFamily="34" charset="0"/>
            </a:endParaRPr>
          </a:p>
        </p:txBody>
      </p:sp>
      <p:sp>
        <p:nvSpPr>
          <p:cNvPr id="58" name="Text Box 12"/>
          <p:cNvSpPr txBox="1">
            <a:spLocks noChangeArrowheads="1"/>
          </p:cNvSpPr>
          <p:nvPr/>
        </p:nvSpPr>
        <p:spPr bwMode="auto">
          <a:xfrm>
            <a:off x="4206654" y="2310302"/>
            <a:ext cx="441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latin typeface="Calibri Light" panose="020F0302020204030204" pitchFamily="34" charset="0"/>
              </a:rPr>
              <a:t>In</a:t>
            </a:r>
            <a:r>
              <a:rPr lang="en-US" altLang="ja-JP" sz="1400" baseline="30000" dirty="0" smtClean="0">
                <a:latin typeface="Calibri Light" panose="020F0302020204030204" pitchFamily="34" charset="0"/>
              </a:rPr>
              <a:t>3+</a:t>
            </a:r>
            <a:endParaRPr lang="en-US" altLang="ja-JP" sz="1400" baseline="30000" dirty="0">
              <a:latin typeface="Calibri Light" panose="020F0302020204030204" pitchFamily="34" charset="0"/>
            </a:endParaRPr>
          </a:p>
        </p:txBody>
      </p:sp>
      <p:sp>
        <p:nvSpPr>
          <p:cNvPr id="60" name="Text Box 54"/>
          <p:cNvSpPr txBox="1">
            <a:spLocks noChangeArrowheads="1"/>
          </p:cNvSpPr>
          <p:nvPr/>
        </p:nvSpPr>
        <p:spPr bwMode="auto">
          <a:xfrm>
            <a:off x="892165" y="4265369"/>
            <a:ext cx="65262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i="1" dirty="0">
                <a:latin typeface="Calibri Light" panose="020F0302020204030204" pitchFamily="34" charset="0"/>
              </a:rPr>
              <a:t>(1)</a:t>
            </a:r>
            <a:r>
              <a:rPr lang="ja-JP" altLang="en-US" sz="2000" i="1" dirty="0">
                <a:latin typeface="Calibri Light" panose="020F0302020204030204" pitchFamily="34" charset="0"/>
              </a:rPr>
              <a:t>　</a:t>
            </a:r>
            <a:r>
              <a:rPr lang="en-US" altLang="ja-JP" sz="2000" i="1" dirty="0">
                <a:latin typeface="Calibri Light" panose="020F0302020204030204" pitchFamily="34" charset="0"/>
              </a:rPr>
              <a:t>Substitution of In</a:t>
            </a:r>
            <a:r>
              <a:rPr lang="en-US" altLang="ja-JP" sz="2000" i="1" baseline="30000" dirty="0">
                <a:latin typeface="Calibri Light" panose="020F0302020204030204" pitchFamily="34" charset="0"/>
              </a:rPr>
              <a:t>3+</a:t>
            </a:r>
            <a:r>
              <a:rPr lang="en-US" altLang="ja-JP" sz="2000" dirty="0">
                <a:latin typeface="Calibri Light" panose="020F0302020204030204" pitchFamily="34" charset="0"/>
              </a:rPr>
              <a:t> for </a:t>
            </a:r>
            <a:r>
              <a:rPr lang="en-US" altLang="ja-JP" sz="2000" i="1" dirty="0">
                <a:latin typeface="Calibri Light" panose="020F0302020204030204" pitchFamily="34" charset="0"/>
              </a:rPr>
              <a:t>Sn</a:t>
            </a:r>
            <a:r>
              <a:rPr lang="en-US" altLang="ja-JP" sz="2000" i="1" baseline="30000" dirty="0">
                <a:latin typeface="Calibri Light" panose="020F0302020204030204" pitchFamily="34" charset="0"/>
              </a:rPr>
              <a:t>4+</a:t>
            </a:r>
            <a:r>
              <a:rPr lang="en-US" altLang="ja-JP" sz="2000" i="1" dirty="0">
                <a:latin typeface="Calibri Light" panose="020F0302020204030204" pitchFamily="34" charset="0"/>
              </a:rPr>
              <a:t> increase the h</a:t>
            </a:r>
            <a:r>
              <a:rPr lang="ja-JP" altLang="en-US" sz="2000" i="1" dirty="0">
                <a:latin typeface="Calibri Light" panose="020F0302020204030204" pitchFamily="34" charset="0"/>
              </a:rPr>
              <a:t>･ </a:t>
            </a:r>
            <a:r>
              <a:rPr lang="en-US" altLang="ja-JP" sz="2000" i="1" dirty="0">
                <a:latin typeface="Calibri Light" panose="020F0302020204030204" pitchFamily="34" charset="0"/>
              </a:rPr>
              <a:t>concentration</a:t>
            </a:r>
          </a:p>
        </p:txBody>
      </p:sp>
      <p:sp>
        <p:nvSpPr>
          <p:cNvPr id="61" name="Text Box 55"/>
          <p:cNvSpPr txBox="1">
            <a:spLocks noChangeArrowheads="1"/>
          </p:cNvSpPr>
          <p:nvPr/>
        </p:nvSpPr>
        <p:spPr bwMode="auto">
          <a:xfrm>
            <a:off x="3475028" y="4662244"/>
            <a:ext cx="24574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ja-JP" sz="2000" i="1" dirty="0">
                <a:latin typeface="Calibri Light" panose="020F0302020204030204" pitchFamily="34" charset="0"/>
              </a:rPr>
              <a:t>Sn</a:t>
            </a:r>
            <a:r>
              <a:rPr lang="en-US" altLang="ja-JP" sz="2000" i="1" baseline="30000" dirty="0">
                <a:latin typeface="Calibri Light" panose="020F0302020204030204" pitchFamily="34" charset="0"/>
              </a:rPr>
              <a:t>4+</a:t>
            </a:r>
            <a:r>
              <a:rPr lang="en-US" altLang="ja-JP" sz="2000" i="1" dirty="0">
                <a:latin typeface="Calibri Light" panose="020F0302020204030204" pitchFamily="34" charset="0"/>
              </a:rPr>
              <a:t> →</a:t>
            </a:r>
            <a:r>
              <a:rPr lang="ja-JP" altLang="en-US" sz="2000" i="1" dirty="0">
                <a:latin typeface="Calibri Light" panose="020F0302020204030204" pitchFamily="34" charset="0"/>
              </a:rPr>
              <a:t>　</a:t>
            </a:r>
            <a:r>
              <a:rPr lang="en-US" altLang="ja-JP" sz="2000" i="1" dirty="0">
                <a:latin typeface="Calibri Light" panose="020F0302020204030204" pitchFamily="34" charset="0"/>
              </a:rPr>
              <a:t>In</a:t>
            </a:r>
            <a:r>
              <a:rPr lang="en-US" altLang="ja-JP" sz="2000" i="1" baseline="30000" dirty="0">
                <a:latin typeface="Calibri Light" panose="020F0302020204030204" pitchFamily="34" charset="0"/>
              </a:rPr>
              <a:t>3+</a:t>
            </a:r>
            <a:r>
              <a:rPr lang="en-US" altLang="ja-JP" sz="2000" i="1" dirty="0">
                <a:latin typeface="Calibri Light" panose="020F0302020204030204" pitchFamily="34" charset="0"/>
              </a:rPr>
              <a:t> + h</a:t>
            </a:r>
            <a:r>
              <a:rPr lang="ja-JP" altLang="en-US" sz="2000" i="1" baseline="30000" dirty="0">
                <a:latin typeface="Calibri Light" panose="020F0302020204030204" pitchFamily="34" charset="0"/>
              </a:rPr>
              <a:t>･</a:t>
            </a:r>
          </a:p>
        </p:txBody>
      </p:sp>
      <p:sp>
        <p:nvSpPr>
          <p:cNvPr id="62" name="Text Box 56"/>
          <p:cNvSpPr txBox="1">
            <a:spLocks noChangeArrowheads="1"/>
          </p:cNvSpPr>
          <p:nvPr/>
        </p:nvSpPr>
        <p:spPr bwMode="auto">
          <a:xfrm>
            <a:off x="892165" y="5057531"/>
            <a:ext cx="673267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i="1" dirty="0">
                <a:latin typeface="Calibri Light" panose="020F0302020204030204" pitchFamily="34" charset="0"/>
              </a:rPr>
              <a:t>(2)</a:t>
            </a:r>
            <a:r>
              <a:rPr lang="ja-JP" altLang="en-US" sz="2000" i="1" dirty="0">
                <a:latin typeface="Calibri Light" panose="020F0302020204030204" pitchFamily="34" charset="0"/>
              </a:rPr>
              <a:t>　</a:t>
            </a:r>
            <a:r>
              <a:rPr lang="en-US" altLang="ja-JP" sz="2400" b="1" i="1" dirty="0">
                <a:solidFill>
                  <a:schemeClr val="accent4">
                    <a:lumMod val="75000"/>
                  </a:schemeClr>
                </a:solidFill>
                <a:latin typeface="Calibri Light" panose="020F0302020204030204" pitchFamily="34" charset="0"/>
              </a:rPr>
              <a:t>H</a:t>
            </a:r>
            <a:r>
              <a:rPr lang="en-US" altLang="ja-JP" sz="2400" b="1" i="1" baseline="30000" dirty="0">
                <a:solidFill>
                  <a:schemeClr val="accent4">
                    <a:lumMod val="75000"/>
                  </a:schemeClr>
                </a:solidFill>
                <a:latin typeface="Calibri Light" panose="020F0302020204030204" pitchFamily="34" charset="0"/>
              </a:rPr>
              <a:t>+</a:t>
            </a:r>
            <a:r>
              <a:rPr lang="en-US" altLang="ja-JP" sz="2000" i="1" dirty="0">
                <a:latin typeface="Calibri Light" panose="020F0302020204030204" pitchFamily="34" charset="0"/>
              </a:rPr>
              <a:t> is introduced according to the interaction of H</a:t>
            </a:r>
            <a:r>
              <a:rPr lang="en-US" altLang="ja-JP" sz="2000" i="1" baseline="-2000" dirty="0">
                <a:latin typeface="Calibri Light" panose="020F0302020204030204" pitchFamily="34" charset="0"/>
              </a:rPr>
              <a:t>2</a:t>
            </a:r>
            <a:r>
              <a:rPr lang="en-US" altLang="ja-JP" sz="2000" i="1" dirty="0">
                <a:latin typeface="Calibri Light" panose="020F0302020204030204" pitchFamily="34" charset="0"/>
              </a:rPr>
              <a:t>O with h</a:t>
            </a:r>
            <a:r>
              <a:rPr lang="ja-JP" altLang="en-US" sz="2000" i="1" dirty="0">
                <a:latin typeface="Calibri Light" panose="020F0302020204030204" pitchFamily="34" charset="0"/>
              </a:rPr>
              <a:t>･</a:t>
            </a:r>
            <a:endParaRPr lang="ja-JP" altLang="en-US" sz="2000" i="1" baseline="30000" dirty="0">
              <a:latin typeface="Calibri Light" panose="020F0302020204030204" pitchFamily="34" charset="0"/>
            </a:endParaRPr>
          </a:p>
        </p:txBody>
      </p:sp>
      <p:sp>
        <p:nvSpPr>
          <p:cNvPr id="63" name="Text Box 57"/>
          <p:cNvSpPr txBox="1">
            <a:spLocks noChangeArrowheads="1"/>
          </p:cNvSpPr>
          <p:nvPr/>
        </p:nvSpPr>
        <p:spPr bwMode="auto">
          <a:xfrm>
            <a:off x="3467090" y="5489331"/>
            <a:ext cx="42354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ja-JP" sz="2000" i="1" dirty="0">
                <a:latin typeface="Calibri Light" panose="020F0302020204030204" pitchFamily="34" charset="0"/>
              </a:rPr>
              <a:t>H</a:t>
            </a:r>
            <a:r>
              <a:rPr lang="en-US" altLang="ja-JP" sz="2000" i="1" baseline="-2000" dirty="0">
                <a:latin typeface="Calibri Light" panose="020F0302020204030204" pitchFamily="34" charset="0"/>
              </a:rPr>
              <a:t>2</a:t>
            </a:r>
            <a:r>
              <a:rPr lang="en-US" altLang="ja-JP" sz="2000" i="1" dirty="0">
                <a:latin typeface="Calibri Light" panose="020F0302020204030204" pitchFamily="34" charset="0"/>
              </a:rPr>
              <a:t>O </a:t>
            </a:r>
            <a:r>
              <a:rPr lang="en-US" altLang="ja-JP" sz="2000" i="1" dirty="0" smtClean="0">
                <a:latin typeface="Calibri Light" panose="020F0302020204030204" pitchFamily="34" charset="0"/>
              </a:rPr>
              <a:t>(g)+ </a:t>
            </a:r>
            <a:r>
              <a:rPr lang="en-US" altLang="ja-JP" sz="2000" i="1" dirty="0">
                <a:latin typeface="Calibri Light" panose="020F0302020204030204" pitchFamily="34" charset="0"/>
              </a:rPr>
              <a:t>h</a:t>
            </a:r>
            <a:r>
              <a:rPr lang="ja-JP" altLang="en-US" sz="2000" i="1" baseline="30000" dirty="0">
                <a:latin typeface="Calibri Light" panose="020F0302020204030204" pitchFamily="34" charset="0"/>
              </a:rPr>
              <a:t>･</a:t>
            </a:r>
            <a:r>
              <a:rPr lang="ja-JP" altLang="en-US" sz="2000" i="1" dirty="0">
                <a:latin typeface="Calibri Light" panose="020F0302020204030204" pitchFamily="34" charset="0"/>
              </a:rPr>
              <a:t> →　</a:t>
            </a:r>
            <a:r>
              <a:rPr lang="en-US" altLang="ja-JP" sz="2000" i="1" dirty="0" smtClean="0">
                <a:latin typeface="Calibri Light" panose="020F0302020204030204" pitchFamily="34" charset="0"/>
              </a:rPr>
              <a:t>H</a:t>
            </a:r>
            <a:r>
              <a:rPr lang="en-US" altLang="ja-JP" sz="2000" i="1" baseline="-25000" dirty="0" smtClean="0">
                <a:latin typeface="Calibri Light" panose="020F0302020204030204" pitchFamily="34" charset="0"/>
              </a:rPr>
              <a:t>i</a:t>
            </a:r>
            <a:r>
              <a:rPr lang="en-US" altLang="ja-JP" sz="2000" i="1" baseline="30000" dirty="0" smtClean="0">
                <a:latin typeface="Calibri Light" panose="020F0302020204030204" pitchFamily="34" charset="0"/>
              </a:rPr>
              <a:t>+</a:t>
            </a:r>
            <a:r>
              <a:rPr lang="en-US" altLang="ja-JP" sz="2000" i="1" dirty="0" smtClean="0">
                <a:latin typeface="Calibri Light" panose="020F0302020204030204" pitchFamily="34" charset="0"/>
              </a:rPr>
              <a:t> </a:t>
            </a:r>
            <a:r>
              <a:rPr lang="en-US" altLang="ja-JP" sz="2000" i="1" dirty="0">
                <a:latin typeface="Calibri Light" panose="020F0302020204030204" pitchFamily="34" charset="0"/>
              </a:rPr>
              <a:t>+ ½ </a:t>
            </a:r>
            <a:r>
              <a:rPr lang="en-US" altLang="ja-JP" sz="2000" i="1" dirty="0" smtClean="0">
                <a:latin typeface="Calibri Light" panose="020F0302020204030204" pitchFamily="34" charset="0"/>
              </a:rPr>
              <a:t>O</a:t>
            </a:r>
            <a:r>
              <a:rPr lang="en-US" altLang="ja-JP" sz="2000" i="1" baseline="-25000" dirty="0" smtClean="0">
                <a:latin typeface="Calibri Light" panose="020F0302020204030204" pitchFamily="34" charset="0"/>
              </a:rPr>
              <a:t>2</a:t>
            </a:r>
            <a:r>
              <a:rPr lang="en-US" altLang="ja-JP" sz="2000" i="1" dirty="0" smtClean="0">
                <a:latin typeface="Calibri Light" panose="020F0302020204030204" pitchFamily="34" charset="0"/>
              </a:rPr>
              <a:t>(g)</a:t>
            </a:r>
            <a:endParaRPr lang="en-US" altLang="ja-JP" sz="2000" i="1" dirty="0">
              <a:latin typeface="Calibri Light" panose="020F0302020204030204" pitchFamily="34" charset="0"/>
            </a:endParaRPr>
          </a:p>
        </p:txBody>
      </p:sp>
    </p:spTree>
    <p:extLst>
      <p:ext uri="{BB962C8B-B14F-4D97-AF65-F5344CB8AC3E}">
        <p14:creationId xmlns:p14="http://schemas.microsoft.com/office/powerpoint/2010/main" xmlns="" val="14154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520" y="2130425"/>
            <a:ext cx="864096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600" dirty="0">
                <a:solidFill>
                  <a:schemeClr val="accent2">
                    <a:lumMod val="75000"/>
                  </a:schemeClr>
                </a:solidFill>
                <a:ea typeface="HG創英角ｺﾞｼｯｸUB" pitchFamily="49" charset="-128"/>
              </a:rPr>
              <a:t>２ </a:t>
            </a:r>
            <a:r>
              <a:rPr lang="ja-JP" altLang="en-US" sz="3600" dirty="0" smtClean="0">
                <a:solidFill>
                  <a:schemeClr val="accent2">
                    <a:lumMod val="75000"/>
                  </a:schemeClr>
                </a:solidFill>
                <a:ea typeface="HG創英角ｺﾞｼｯｸUB" pitchFamily="49" charset="-128"/>
              </a:rPr>
              <a:t>．</a:t>
            </a:r>
            <a:r>
              <a:rPr lang="en-US" altLang="ja-JP" sz="3600" b="1" dirty="0">
                <a:solidFill>
                  <a:schemeClr val="accent2">
                    <a:lumMod val="75000"/>
                  </a:schemeClr>
                </a:solidFill>
                <a:ea typeface="HG創英角ｺﾞｼｯｸUB" pitchFamily="49" charset="-128"/>
              </a:rPr>
              <a:t>Application to the fuel cell</a:t>
            </a:r>
            <a:endParaRPr lang="ja-JP" altLang="en-US" sz="3600" b="1" dirty="0">
              <a:solidFill>
                <a:schemeClr val="accent2">
                  <a:lumMod val="75000"/>
                </a:schemeClr>
              </a:solidFill>
              <a:ea typeface="HG創英角ｺﾞｼｯｸUB" pitchFamily="49" charset="-128"/>
            </a:endParaRPr>
          </a:p>
        </p:txBody>
      </p:sp>
      <p:sp>
        <p:nvSpPr>
          <p:cNvPr id="3" name="テキスト ボックス 2"/>
          <p:cNvSpPr txBox="1"/>
          <p:nvPr/>
        </p:nvSpPr>
        <p:spPr>
          <a:xfrm>
            <a:off x="5189690" y="3501008"/>
            <a:ext cx="4286751" cy="4708981"/>
          </a:xfrm>
          <a:prstGeom prst="rect">
            <a:avLst/>
          </a:prstGeom>
          <a:noFill/>
        </p:spPr>
        <p:txBody>
          <a:bodyPr wrap="none" rtlCol="0">
            <a:spAutoFit/>
          </a:bodyPr>
          <a:lstStyle/>
          <a:p>
            <a:r>
              <a:rPr kumimoji="1" lang="en-US" altLang="ja-JP" sz="30000" b="1" dirty="0" smtClean="0">
                <a:solidFill>
                  <a:schemeClr val="accent4">
                    <a:lumMod val="20000"/>
                    <a:lumOff val="80000"/>
                  </a:schemeClr>
                </a:solidFill>
                <a:latin typeface="Britannic Bold" pitchFamily="34" charset="0"/>
              </a:rPr>
              <a:t>H</a:t>
            </a:r>
            <a:r>
              <a:rPr kumimoji="1" lang="en-US" altLang="ja-JP" sz="30000" b="1" baseline="2000" dirty="0" smtClean="0">
                <a:solidFill>
                  <a:schemeClr val="accent4">
                    <a:lumMod val="20000"/>
                    <a:lumOff val="80000"/>
                  </a:schemeClr>
                </a:solidFill>
                <a:latin typeface="Britannic Bold" pitchFamily="34" charset="0"/>
              </a:rPr>
              <a:t>2</a:t>
            </a:r>
            <a:endParaRPr kumimoji="1" lang="ja-JP" altLang="en-US" sz="30000" b="1" baseline="2000" dirty="0">
              <a:solidFill>
                <a:schemeClr val="accent4">
                  <a:lumMod val="20000"/>
                  <a:lumOff val="80000"/>
                </a:schemeClr>
              </a:solidFill>
              <a:latin typeface="Britannic Bold" pitchFamily="34" charset="0"/>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12</a:t>
            </a:fld>
            <a:endParaRPr lang="en-US"/>
          </a:p>
        </p:txBody>
      </p:sp>
    </p:spTree>
    <p:extLst>
      <p:ext uri="{BB962C8B-B14F-4D97-AF65-F5344CB8AC3E}">
        <p14:creationId xmlns:p14="http://schemas.microsoft.com/office/powerpoint/2010/main" xmlns="" val="374438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715294" y="901927"/>
            <a:ext cx="4794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Calibri Light" panose="020F0302020204030204" pitchFamily="34" charset="0"/>
              </a:rPr>
              <a:t>SnO</a:t>
            </a:r>
            <a:r>
              <a:rPr lang="en-US" altLang="ja-JP" sz="2400" baseline="-2000" dirty="0" smtClean="0">
                <a:latin typeface="Calibri Light" panose="020F0302020204030204" pitchFamily="34" charset="0"/>
              </a:rPr>
              <a:t>2</a:t>
            </a:r>
            <a:r>
              <a:rPr lang="en-US" altLang="ja-JP" sz="2400" dirty="0" smtClean="0">
                <a:latin typeface="Calibri Light" panose="020F0302020204030204" pitchFamily="34" charset="0"/>
              </a:rPr>
              <a:t> </a:t>
            </a:r>
            <a:r>
              <a:rPr lang="en-US" altLang="ja-JP" sz="2400" dirty="0">
                <a:latin typeface="Calibri Light" panose="020F0302020204030204" pitchFamily="34" charset="0"/>
              </a:rPr>
              <a:t>+ In</a:t>
            </a:r>
            <a:r>
              <a:rPr lang="en-US" altLang="ja-JP" sz="2400" baseline="-2000" dirty="0">
                <a:latin typeface="Calibri Light" panose="020F0302020204030204" pitchFamily="34" charset="0"/>
              </a:rPr>
              <a:t>2</a:t>
            </a:r>
            <a:r>
              <a:rPr lang="en-US" altLang="ja-JP" sz="2400" dirty="0">
                <a:latin typeface="Calibri Light" panose="020F0302020204030204" pitchFamily="34" charset="0"/>
              </a:rPr>
              <a:t>O</a:t>
            </a:r>
            <a:r>
              <a:rPr lang="en-US" altLang="ja-JP" sz="2400" baseline="-2000" dirty="0">
                <a:latin typeface="Calibri Light" panose="020F0302020204030204" pitchFamily="34" charset="0"/>
              </a:rPr>
              <a:t>3</a:t>
            </a:r>
            <a:r>
              <a:rPr lang="en-US" altLang="ja-JP" sz="2400" dirty="0">
                <a:latin typeface="Calibri Light" panose="020F0302020204030204" pitchFamily="34" charset="0"/>
              </a:rPr>
              <a:t> +</a:t>
            </a:r>
            <a:r>
              <a:rPr lang="en-US" altLang="ja-JP" sz="2400" baseline="-2000" dirty="0">
                <a:latin typeface="Calibri Light" panose="020F0302020204030204" pitchFamily="34" charset="0"/>
              </a:rPr>
              <a:t> </a:t>
            </a:r>
            <a:r>
              <a:rPr lang="en-US" altLang="ja-JP" sz="2400" dirty="0">
                <a:latin typeface="Calibri Light" panose="020F0302020204030204" pitchFamily="34" charset="0"/>
              </a:rPr>
              <a:t>H</a:t>
            </a:r>
            <a:r>
              <a:rPr lang="en-US" altLang="ja-JP" sz="2400" baseline="-2000" dirty="0">
                <a:latin typeface="Calibri Light" panose="020F0302020204030204" pitchFamily="34" charset="0"/>
              </a:rPr>
              <a:t>3</a:t>
            </a:r>
            <a:r>
              <a:rPr lang="en-US" altLang="ja-JP" sz="2400" dirty="0">
                <a:latin typeface="Calibri Light" panose="020F0302020204030204" pitchFamily="34" charset="0"/>
              </a:rPr>
              <a:t>PO</a:t>
            </a:r>
            <a:r>
              <a:rPr lang="en-US" altLang="ja-JP" sz="2400" baseline="-2000" dirty="0">
                <a:latin typeface="Calibri Light" panose="020F0302020204030204" pitchFamily="34" charset="0"/>
              </a:rPr>
              <a:t>4 </a:t>
            </a:r>
            <a:r>
              <a:rPr lang="en-US" altLang="ja-JP" sz="2400" dirty="0">
                <a:latin typeface="Calibri Light" panose="020F0302020204030204" pitchFamily="34" charset="0"/>
              </a:rPr>
              <a:t>+ H</a:t>
            </a:r>
            <a:r>
              <a:rPr lang="en-US" altLang="ja-JP" sz="2400" baseline="-2000" dirty="0">
                <a:latin typeface="Calibri Light" panose="020F0302020204030204" pitchFamily="34" charset="0"/>
              </a:rPr>
              <a:t>2</a:t>
            </a:r>
            <a:r>
              <a:rPr lang="en-US" altLang="ja-JP" sz="2400" dirty="0">
                <a:latin typeface="Calibri Light" panose="020F0302020204030204" pitchFamily="34" charset="0"/>
              </a:rPr>
              <a:t>O   </a:t>
            </a:r>
            <a:r>
              <a:rPr lang="ja-JP" altLang="en-US" sz="2400" dirty="0">
                <a:latin typeface="Calibri Light" panose="020F0302020204030204" pitchFamily="34" charset="0"/>
              </a:rPr>
              <a:t>　</a:t>
            </a:r>
          </a:p>
        </p:txBody>
      </p:sp>
      <p:sp>
        <p:nvSpPr>
          <p:cNvPr id="26628" name="Text Box 4"/>
          <p:cNvSpPr txBox="1">
            <a:spLocks noChangeArrowheads="1"/>
          </p:cNvSpPr>
          <p:nvPr/>
        </p:nvSpPr>
        <p:spPr bwMode="auto">
          <a:xfrm>
            <a:off x="3174899" y="1556792"/>
            <a:ext cx="33121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i="1" dirty="0" smtClean="0">
                <a:latin typeface="Calibri Light" panose="020F0302020204030204" pitchFamily="34" charset="0"/>
              </a:rPr>
              <a:t>stirred</a:t>
            </a:r>
            <a:r>
              <a:rPr lang="ja-JP" altLang="en-US" sz="2000" i="1" dirty="0" smtClean="0">
                <a:latin typeface="Calibri Light" panose="020F0302020204030204" pitchFamily="34" charset="0"/>
              </a:rPr>
              <a:t> </a:t>
            </a:r>
            <a:r>
              <a:rPr lang="en-US" altLang="ja-JP" sz="2000" i="1" dirty="0" smtClean="0">
                <a:latin typeface="Calibri Light" panose="020F0302020204030204" pitchFamily="34" charset="0"/>
              </a:rPr>
              <a:t>and heated at 300</a:t>
            </a:r>
            <a:r>
              <a:rPr lang="en-US" altLang="ja-JP" sz="2000"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sz="2000" dirty="0">
                <a:latin typeface="Calibri Light" panose="020F0302020204030204" pitchFamily="34" charset="0"/>
              </a:rPr>
              <a:t>C</a:t>
            </a:r>
            <a:endParaRPr lang="en-US" altLang="ja-JP" sz="2000" baseline="30000" dirty="0">
              <a:latin typeface="Calibri Light" panose="020F0302020204030204" pitchFamily="34" charset="0"/>
            </a:endParaRPr>
          </a:p>
        </p:txBody>
      </p:sp>
      <p:sp>
        <p:nvSpPr>
          <p:cNvPr id="26629" name="Text Box 5"/>
          <p:cNvSpPr txBox="1">
            <a:spLocks noChangeArrowheads="1"/>
          </p:cNvSpPr>
          <p:nvPr/>
        </p:nvSpPr>
        <p:spPr bwMode="auto">
          <a:xfrm>
            <a:off x="1687513" y="2386013"/>
            <a:ext cx="44150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Calibri Light" panose="020F0302020204030204" pitchFamily="34" charset="0"/>
                <a:ea typeface="HG創英角ｺﾞｼｯｸUB" pitchFamily="49" charset="-128"/>
              </a:rPr>
              <a:t>Slurry</a:t>
            </a:r>
            <a:r>
              <a:rPr lang="ja-JP" altLang="en-US" sz="2400" dirty="0">
                <a:latin typeface="Calibri Light" panose="020F0302020204030204" pitchFamily="34" charset="0"/>
                <a:ea typeface="HG創英角ｺﾞｼｯｸUB" pitchFamily="49" charset="-128"/>
              </a:rPr>
              <a:t> </a:t>
            </a:r>
            <a:r>
              <a:rPr lang="en-US" altLang="ja-JP" sz="2400" dirty="0" smtClean="0">
                <a:latin typeface="Calibri Light" panose="020F0302020204030204" pitchFamily="34" charset="0"/>
                <a:ea typeface="HG創英角ｺﾞｼｯｸUB" pitchFamily="49" charset="-128"/>
              </a:rPr>
              <a:t>with </a:t>
            </a:r>
            <a:r>
              <a:rPr lang="en-US" altLang="ja-JP" sz="2400" dirty="0">
                <a:latin typeface="Calibri Light" panose="020F0302020204030204" pitchFamily="34" charset="0"/>
                <a:ea typeface="HG創英角ｺﾞｼｯｸUB" pitchFamily="49" charset="-128"/>
              </a:rPr>
              <a:t>high </a:t>
            </a:r>
            <a:r>
              <a:rPr lang="en-US" altLang="ja-JP" sz="2400" dirty="0" smtClean="0">
                <a:latin typeface="Calibri Light" panose="020F0302020204030204" pitchFamily="34" charset="0"/>
                <a:ea typeface="HG創英角ｺﾞｼｯｸUB" pitchFamily="49" charset="-128"/>
              </a:rPr>
              <a:t>viscosity </a:t>
            </a:r>
            <a:r>
              <a:rPr lang="ja-JP" altLang="en-US" sz="2400" dirty="0">
                <a:latin typeface="Calibri Light" panose="020F0302020204030204" pitchFamily="34" charset="0"/>
                <a:ea typeface="HG創英角ｺﾞｼｯｸUB" pitchFamily="49" charset="-128"/>
              </a:rPr>
              <a:t>　   　　</a:t>
            </a:r>
          </a:p>
        </p:txBody>
      </p:sp>
      <p:sp>
        <p:nvSpPr>
          <p:cNvPr id="26630" name="Text Box 6"/>
          <p:cNvSpPr txBox="1">
            <a:spLocks noChangeArrowheads="1"/>
          </p:cNvSpPr>
          <p:nvPr/>
        </p:nvSpPr>
        <p:spPr bwMode="auto">
          <a:xfrm>
            <a:off x="3174899" y="3117087"/>
            <a:ext cx="56444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i="1" dirty="0" smtClean="0">
                <a:latin typeface="Calibri Light" panose="020F0302020204030204" pitchFamily="34" charset="0"/>
                <a:ea typeface="HG創英角ｺﾞｼｯｸUB" pitchFamily="49" charset="-128"/>
              </a:rPr>
              <a:t>solid state reaction at 650</a:t>
            </a:r>
            <a:r>
              <a:rPr lang="en-US" altLang="ja-JP" sz="2000" i="1" dirty="0" smtClean="0">
                <a:latin typeface="Calibri Light" panose="020F0302020204030204" pitchFamily="34" charset="0"/>
                <a:ea typeface="メイリオ" panose="020B0604030504040204" pitchFamily="50" charset="-128"/>
                <a:cs typeface="メイリオ" panose="020B0604030504040204" pitchFamily="50" charset="-128"/>
              </a:rPr>
              <a:t>°</a:t>
            </a:r>
            <a:r>
              <a:rPr lang="en-US" altLang="ja-JP" sz="2000" i="1" dirty="0" smtClean="0">
                <a:latin typeface="Calibri Light" panose="020F0302020204030204" pitchFamily="34" charset="0"/>
              </a:rPr>
              <a:t>C</a:t>
            </a:r>
            <a:r>
              <a:rPr lang="en-US" altLang="ja-JP" sz="2000" i="1" baseline="30000" dirty="0" smtClean="0">
                <a:latin typeface="Calibri Light" panose="020F0302020204030204" pitchFamily="34" charset="0"/>
              </a:rPr>
              <a:t> </a:t>
            </a:r>
            <a:r>
              <a:rPr lang="en-US" altLang="ja-JP" sz="2000" i="1" dirty="0" smtClean="0">
                <a:latin typeface="Calibri Light" panose="020F0302020204030204" pitchFamily="34" charset="0"/>
                <a:ea typeface="HG創英角ｺﾞｼｯｸUB" pitchFamily="49" charset="-128"/>
              </a:rPr>
              <a:t>for 2.5 hours</a:t>
            </a:r>
            <a:endParaRPr lang="en-US" altLang="ja-JP" sz="2000" i="1" dirty="0">
              <a:latin typeface="Calibri Light" panose="020F0302020204030204" pitchFamily="34" charset="0"/>
              <a:ea typeface="HG創英角ｺﾞｼｯｸUB" pitchFamily="49" charset="-128"/>
            </a:endParaRPr>
          </a:p>
        </p:txBody>
      </p:sp>
      <p:sp>
        <p:nvSpPr>
          <p:cNvPr id="26631" name="Text Box 7"/>
          <p:cNvSpPr txBox="1">
            <a:spLocks noChangeArrowheads="1"/>
          </p:cNvSpPr>
          <p:nvPr/>
        </p:nvSpPr>
        <p:spPr bwMode="auto">
          <a:xfrm>
            <a:off x="1687513" y="3970338"/>
            <a:ext cx="41086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Calibri Light" panose="020F0302020204030204" pitchFamily="34" charset="0"/>
              </a:rPr>
              <a:t>In</a:t>
            </a:r>
            <a:r>
              <a:rPr lang="en-US" altLang="ja-JP" sz="2400" baseline="30000" dirty="0" smtClean="0">
                <a:latin typeface="Calibri Light" panose="020F0302020204030204" pitchFamily="34" charset="0"/>
              </a:rPr>
              <a:t>3</a:t>
            </a:r>
            <a:r>
              <a:rPr lang="en-US" altLang="ja-JP" sz="2400" baseline="30000" dirty="0">
                <a:latin typeface="Calibri Light" panose="020F0302020204030204" pitchFamily="34" charset="0"/>
              </a:rPr>
              <a:t>+</a:t>
            </a:r>
            <a:r>
              <a:rPr lang="ja-JP" altLang="en-US" sz="2400" baseline="30000" dirty="0">
                <a:latin typeface="Calibri Light" panose="020F0302020204030204" pitchFamily="34" charset="0"/>
              </a:rPr>
              <a:t>　</a:t>
            </a:r>
            <a:r>
              <a:rPr lang="en-US" altLang="ja-JP" sz="2400" dirty="0" smtClean="0">
                <a:latin typeface="Calibri Light" panose="020F0302020204030204" pitchFamily="34" charset="0"/>
                <a:ea typeface="HG創英角ｺﾞｼｯｸUB" pitchFamily="49" charset="-128"/>
              </a:rPr>
              <a:t>doped</a:t>
            </a:r>
            <a:r>
              <a:rPr lang="ja-JP" altLang="en-US" sz="2400" dirty="0" smtClean="0">
                <a:latin typeface="Calibri Light" panose="020F0302020204030204" pitchFamily="34" charset="0"/>
              </a:rPr>
              <a:t> </a:t>
            </a:r>
            <a:r>
              <a:rPr lang="en-US" altLang="ja-JP" sz="2400" dirty="0">
                <a:latin typeface="Calibri Light" panose="020F0302020204030204" pitchFamily="34" charset="0"/>
              </a:rPr>
              <a:t>SnP</a:t>
            </a:r>
            <a:r>
              <a:rPr lang="en-US" altLang="ja-JP" sz="2400" baseline="-2000" dirty="0">
                <a:latin typeface="Calibri Light" panose="020F0302020204030204" pitchFamily="34" charset="0"/>
              </a:rPr>
              <a:t>2</a:t>
            </a:r>
            <a:r>
              <a:rPr lang="en-US" altLang="ja-JP" sz="2400" dirty="0">
                <a:latin typeface="Calibri Light" panose="020F0302020204030204" pitchFamily="34" charset="0"/>
              </a:rPr>
              <a:t>O</a:t>
            </a:r>
            <a:r>
              <a:rPr lang="en-US" altLang="ja-JP" sz="2400" baseline="-2000" dirty="0">
                <a:latin typeface="Calibri Light" panose="020F0302020204030204" pitchFamily="34" charset="0"/>
              </a:rPr>
              <a:t>7</a:t>
            </a:r>
            <a:r>
              <a:rPr lang="en-US" altLang="ja-JP" sz="2400" dirty="0">
                <a:latin typeface="Calibri Light" panose="020F0302020204030204" pitchFamily="34" charset="0"/>
              </a:rPr>
              <a:t> </a:t>
            </a:r>
            <a:r>
              <a:rPr lang="en-US" altLang="ja-JP" sz="2400" dirty="0" smtClean="0">
                <a:latin typeface="Calibri Light" panose="020F0302020204030204" pitchFamily="34" charset="0"/>
              </a:rPr>
              <a:t>powder</a:t>
            </a:r>
            <a:endParaRPr lang="ja-JP" altLang="en-US" sz="2400" dirty="0">
              <a:latin typeface="Calibri Light" panose="020F0302020204030204" pitchFamily="34" charset="0"/>
            </a:endParaRPr>
          </a:p>
        </p:txBody>
      </p:sp>
      <p:sp>
        <p:nvSpPr>
          <p:cNvPr id="166920" name="AutoShape 8"/>
          <p:cNvSpPr>
            <a:spLocks noChangeArrowheads="1"/>
          </p:cNvSpPr>
          <p:nvPr/>
        </p:nvSpPr>
        <p:spPr bwMode="auto">
          <a:xfrm>
            <a:off x="2333625" y="1376363"/>
            <a:ext cx="398463" cy="974725"/>
          </a:xfrm>
          <a:prstGeom prst="downArrow">
            <a:avLst>
              <a:gd name="adj1" fmla="val 42648"/>
              <a:gd name="adj2" fmla="val 64224"/>
            </a:avLst>
          </a:prstGeom>
          <a:ln>
            <a:headEnd/>
            <a:tailEnd/>
          </a:ln>
        </p:spPr>
        <p:style>
          <a:lnRef idx="1">
            <a:schemeClr val="accent2"/>
          </a:lnRef>
          <a:fillRef idx="3">
            <a:schemeClr val="accent2"/>
          </a:fillRef>
          <a:effectRef idx="2">
            <a:schemeClr val="accent2"/>
          </a:effectRef>
          <a:fontRef idx="minor">
            <a:schemeClr val="lt1"/>
          </a:fontRef>
        </p:style>
        <p:txBody>
          <a:bodyPr vert="eaVert" wrap="none" anchor="ctr"/>
          <a:lstStyle/>
          <a:p>
            <a:pPr>
              <a:defRPr/>
            </a:pPr>
            <a:endParaRPr lang="en-US" sz="1800">
              <a:latin typeface="Calibri Light" panose="020F0302020204030204" pitchFamily="34" charset="0"/>
            </a:endParaRPr>
          </a:p>
        </p:txBody>
      </p:sp>
      <p:sp>
        <p:nvSpPr>
          <p:cNvPr id="26633" name="AutoShape 9"/>
          <p:cNvSpPr>
            <a:spLocks noChangeArrowheads="1"/>
          </p:cNvSpPr>
          <p:nvPr/>
        </p:nvSpPr>
        <p:spPr bwMode="auto">
          <a:xfrm>
            <a:off x="6039541" y="3971926"/>
            <a:ext cx="1605384" cy="395287"/>
          </a:xfrm>
          <a:prstGeom prst="parallelogram">
            <a:avLst>
              <a:gd name="adj" fmla="val 8866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sz="1800">
              <a:latin typeface="Calibri Light" panose="020F0302020204030204" pitchFamily="34" charset="0"/>
            </a:endParaRPr>
          </a:p>
        </p:txBody>
      </p:sp>
      <p:sp>
        <p:nvSpPr>
          <p:cNvPr id="26634" name="Freeform 10"/>
          <p:cNvSpPr>
            <a:spLocks/>
          </p:cNvSpPr>
          <p:nvPr/>
        </p:nvSpPr>
        <p:spPr bwMode="auto">
          <a:xfrm>
            <a:off x="6439404" y="3827464"/>
            <a:ext cx="730250" cy="506412"/>
          </a:xfrm>
          <a:custGeom>
            <a:avLst/>
            <a:gdLst>
              <a:gd name="T0" fmla="*/ 0 w 468"/>
              <a:gd name="T1" fmla="*/ 156 h 192"/>
              <a:gd name="T2" fmla="*/ 24 w 468"/>
              <a:gd name="T3" fmla="*/ 132 h 192"/>
              <a:gd name="T4" fmla="*/ 60 w 468"/>
              <a:gd name="T5" fmla="*/ 108 h 192"/>
              <a:gd name="T6" fmla="*/ 72 w 468"/>
              <a:gd name="T7" fmla="*/ 84 h 192"/>
              <a:gd name="T8" fmla="*/ 108 w 468"/>
              <a:gd name="T9" fmla="*/ 60 h 192"/>
              <a:gd name="T10" fmla="*/ 156 w 468"/>
              <a:gd name="T11" fmla="*/ 12 h 192"/>
              <a:gd name="T12" fmla="*/ 174 w 468"/>
              <a:gd name="T13" fmla="*/ 0 h 192"/>
              <a:gd name="T14" fmla="*/ 264 w 468"/>
              <a:gd name="T15" fmla="*/ 6 h 192"/>
              <a:gd name="T16" fmla="*/ 318 w 468"/>
              <a:gd name="T17" fmla="*/ 36 h 192"/>
              <a:gd name="T18" fmla="*/ 330 w 468"/>
              <a:gd name="T19" fmla="*/ 54 h 192"/>
              <a:gd name="T20" fmla="*/ 366 w 468"/>
              <a:gd name="T21" fmla="*/ 78 h 192"/>
              <a:gd name="T22" fmla="*/ 432 w 468"/>
              <a:gd name="T23" fmla="*/ 132 h 192"/>
              <a:gd name="T24" fmla="*/ 468 w 468"/>
              <a:gd name="T25" fmla="*/ 144 h 192"/>
              <a:gd name="T26" fmla="*/ 0 w 468"/>
              <a:gd name="T27" fmla="*/ 156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8"/>
              <a:gd name="T43" fmla="*/ 0 h 192"/>
              <a:gd name="T44" fmla="*/ 468 w 46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8" h="192">
                <a:moveTo>
                  <a:pt x="0" y="156"/>
                </a:moveTo>
                <a:cubicBezTo>
                  <a:pt x="8" y="148"/>
                  <a:pt x="15" y="139"/>
                  <a:pt x="24" y="132"/>
                </a:cubicBezTo>
                <a:cubicBezTo>
                  <a:pt x="35" y="123"/>
                  <a:pt x="60" y="108"/>
                  <a:pt x="60" y="108"/>
                </a:cubicBezTo>
                <a:cubicBezTo>
                  <a:pt x="64" y="100"/>
                  <a:pt x="66" y="90"/>
                  <a:pt x="72" y="84"/>
                </a:cubicBezTo>
                <a:cubicBezTo>
                  <a:pt x="82" y="74"/>
                  <a:pt x="108" y="60"/>
                  <a:pt x="108" y="60"/>
                </a:cubicBezTo>
                <a:cubicBezTo>
                  <a:pt x="126" y="23"/>
                  <a:pt x="113" y="41"/>
                  <a:pt x="156" y="12"/>
                </a:cubicBezTo>
                <a:cubicBezTo>
                  <a:pt x="162" y="8"/>
                  <a:pt x="174" y="0"/>
                  <a:pt x="174" y="0"/>
                </a:cubicBezTo>
                <a:cubicBezTo>
                  <a:pt x="204" y="2"/>
                  <a:pt x="234" y="3"/>
                  <a:pt x="264" y="6"/>
                </a:cubicBezTo>
                <a:cubicBezTo>
                  <a:pt x="284" y="8"/>
                  <a:pt x="318" y="36"/>
                  <a:pt x="318" y="36"/>
                </a:cubicBezTo>
                <a:cubicBezTo>
                  <a:pt x="322" y="42"/>
                  <a:pt x="325" y="49"/>
                  <a:pt x="330" y="54"/>
                </a:cubicBezTo>
                <a:cubicBezTo>
                  <a:pt x="341" y="63"/>
                  <a:pt x="366" y="78"/>
                  <a:pt x="366" y="78"/>
                </a:cubicBezTo>
                <a:cubicBezTo>
                  <a:pt x="381" y="100"/>
                  <a:pt x="406" y="123"/>
                  <a:pt x="432" y="132"/>
                </a:cubicBezTo>
                <a:cubicBezTo>
                  <a:pt x="444" y="136"/>
                  <a:pt x="468" y="144"/>
                  <a:pt x="468" y="144"/>
                </a:cubicBezTo>
                <a:cubicBezTo>
                  <a:pt x="325" y="192"/>
                  <a:pt x="154" y="156"/>
                  <a:pt x="0" y="156"/>
                </a:cubicBezTo>
                <a:close/>
              </a:path>
            </a:pathLst>
          </a:custGeom>
          <a:blipFill>
            <a:blip r:embed="rId3"/>
            <a:tile tx="0" ty="0" sx="100000" sy="100000" flip="none" algn="tl"/>
          </a:blipFill>
          <a:ln>
            <a:solidFill>
              <a:schemeClr val="accent2">
                <a:lumMod val="75000"/>
              </a:schemeClr>
            </a:solidFill>
          </a:ln>
          <a:extLst/>
        </p:spPr>
        <p:txBody>
          <a:bodyPr/>
          <a:lstStyle/>
          <a:p>
            <a:endParaRPr lang="en-US" sz="1800">
              <a:latin typeface="Calibri Light" panose="020F0302020204030204" pitchFamily="34" charset="0"/>
            </a:endParaRPr>
          </a:p>
        </p:txBody>
      </p:sp>
      <p:sp>
        <p:nvSpPr>
          <p:cNvPr id="166923" name="AutoShape 11"/>
          <p:cNvSpPr>
            <a:spLocks noChangeArrowheads="1"/>
          </p:cNvSpPr>
          <p:nvPr/>
        </p:nvSpPr>
        <p:spPr bwMode="auto">
          <a:xfrm>
            <a:off x="2333625" y="2889250"/>
            <a:ext cx="398463" cy="936625"/>
          </a:xfrm>
          <a:prstGeom prst="downArrow">
            <a:avLst>
              <a:gd name="adj1" fmla="val 42648"/>
              <a:gd name="adj2" fmla="val 61714"/>
            </a:avLst>
          </a:prstGeom>
          <a:ln>
            <a:headEnd/>
            <a:tailEnd/>
          </a:ln>
        </p:spPr>
        <p:style>
          <a:lnRef idx="1">
            <a:schemeClr val="accent2"/>
          </a:lnRef>
          <a:fillRef idx="3">
            <a:schemeClr val="accent2"/>
          </a:fillRef>
          <a:effectRef idx="2">
            <a:schemeClr val="accent2"/>
          </a:effectRef>
          <a:fontRef idx="minor">
            <a:schemeClr val="lt1"/>
          </a:fontRef>
        </p:style>
        <p:txBody>
          <a:bodyPr vert="eaVert" wrap="none" anchor="ctr"/>
          <a:lstStyle/>
          <a:p>
            <a:pPr>
              <a:defRPr/>
            </a:pPr>
            <a:endParaRPr lang="en-US" sz="1800">
              <a:latin typeface="Calibri Light" panose="020F0302020204030204" pitchFamily="34" charset="0"/>
            </a:endParaRPr>
          </a:p>
        </p:txBody>
      </p:sp>
      <p:sp>
        <p:nvSpPr>
          <p:cNvPr id="26636" name="Rectangle 12"/>
          <p:cNvSpPr>
            <a:spLocks noChangeArrowheads="1"/>
          </p:cNvSpPr>
          <p:nvPr/>
        </p:nvSpPr>
        <p:spPr bwMode="auto">
          <a:xfrm>
            <a:off x="2168525" y="4437063"/>
            <a:ext cx="39368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dirty="0">
                <a:latin typeface="Calibri Light" panose="020F0302020204030204" pitchFamily="34" charset="0"/>
              </a:rPr>
              <a:t>*P / (</a:t>
            </a:r>
            <a:r>
              <a:rPr lang="en-US" altLang="ja-JP" sz="1600" dirty="0" err="1">
                <a:latin typeface="Calibri Light" panose="020F0302020204030204" pitchFamily="34" charset="0"/>
              </a:rPr>
              <a:t>Sn</a:t>
            </a:r>
            <a:r>
              <a:rPr lang="en-US" altLang="ja-JP" sz="1600" dirty="0">
                <a:latin typeface="Calibri Light" panose="020F0302020204030204" pitchFamily="34" charset="0"/>
              </a:rPr>
              <a:t> + In) ratio = 2.0 </a:t>
            </a:r>
            <a:r>
              <a:rPr lang="en-US" altLang="ja-JP" sz="1600" dirty="0" smtClean="0">
                <a:latin typeface="Calibri Light" panose="020F0302020204030204" pitchFamily="34" charset="0"/>
              </a:rPr>
              <a:t>  (determined by XRF)</a:t>
            </a:r>
            <a:endParaRPr lang="en-US" altLang="ja-JP" sz="1600" dirty="0">
              <a:latin typeface="Calibri Light" panose="020F0302020204030204" pitchFamily="34" charset="0"/>
            </a:endParaRPr>
          </a:p>
        </p:txBody>
      </p:sp>
      <p:pic>
        <p:nvPicPr>
          <p:cNvPr id="26638" name="Picture 14" descr="SANY014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2414" t="11147" r="12117" b="23603"/>
          <a:stretch/>
        </p:blipFill>
        <p:spPr bwMode="auto">
          <a:xfrm>
            <a:off x="4736035" y="5692775"/>
            <a:ext cx="1303506" cy="898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27" name="AutoShape 15"/>
          <p:cNvSpPr>
            <a:spLocks noChangeArrowheads="1"/>
          </p:cNvSpPr>
          <p:nvPr/>
        </p:nvSpPr>
        <p:spPr bwMode="auto">
          <a:xfrm>
            <a:off x="2333625" y="4797424"/>
            <a:ext cx="398462" cy="936625"/>
          </a:xfrm>
          <a:prstGeom prst="downArrow">
            <a:avLst>
              <a:gd name="adj1" fmla="val 42648"/>
              <a:gd name="adj2" fmla="val 61714"/>
            </a:avLst>
          </a:prstGeom>
          <a:ln>
            <a:headEnd/>
            <a:tailEnd/>
          </a:ln>
        </p:spPr>
        <p:style>
          <a:lnRef idx="1">
            <a:schemeClr val="accent2"/>
          </a:lnRef>
          <a:fillRef idx="3">
            <a:schemeClr val="accent2"/>
          </a:fillRef>
          <a:effectRef idx="2">
            <a:schemeClr val="accent2"/>
          </a:effectRef>
          <a:fontRef idx="minor">
            <a:schemeClr val="lt1"/>
          </a:fontRef>
        </p:style>
        <p:txBody>
          <a:bodyPr vert="eaVert" wrap="none" anchor="ctr"/>
          <a:lstStyle/>
          <a:p>
            <a:pPr>
              <a:defRPr/>
            </a:pPr>
            <a:endParaRPr lang="en-US" sz="1800">
              <a:latin typeface="Calibri Light" panose="020F0302020204030204" pitchFamily="34" charset="0"/>
            </a:endParaRPr>
          </a:p>
        </p:txBody>
      </p:sp>
      <p:sp>
        <p:nvSpPr>
          <p:cNvPr id="26640" name="Text Box 16"/>
          <p:cNvSpPr txBox="1">
            <a:spLocks noChangeArrowheads="1"/>
          </p:cNvSpPr>
          <p:nvPr/>
        </p:nvSpPr>
        <p:spPr bwMode="auto">
          <a:xfrm>
            <a:off x="3236013" y="5099705"/>
            <a:ext cx="39336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i="1" dirty="0">
                <a:latin typeface="Calibri Light" panose="020F0302020204030204" pitchFamily="34" charset="0"/>
                <a:ea typeface="HG創英角ｺﾞｼｯｸUB" pitchFamily="49" charset="-128"/>
              </a:rPr>
              <a:t>uniaxial </a:t>
            </a:r>
            <a:r>
              <a:rPr lang="en-US" altLang="ja-JP" i="1" dirty="0" smtClean="0">
                <a:latin typeface="Calibri Light" panose="020F0302020204030204" pitchFamily="34" charset="0"/>
                <a:ea typeface="HG創英角ｺﾞｼｯｸUB" pitchFamily="49" charset="-128"/>
              </a:rPr>
              <a:t>hydrostatic press </a:t>
            </a:r>
            <a:r>
              <a:rPr lang="en-US" altLang="ja-JP" sz="1800" i="1" dirty="0" smtClean="0">
                <a:latin typeface="Calibri Light" panose="020F0302020204030204" pitchFamily="34" charset="0"/>
                <a:ea typeface="HG創英角ｺﾞｼｯｸUB" pitchFamily="49" charset="-128"/>
              </a:rPr>
              <a:t>at</a:t>
            </a:r>
            <a:r>
              <a:rPr lang="ja-JP" altLang="en-US" i="1" dirty="0">
                <a:latin typeface="Calibri Light" panose="020F0302020204030204" pitchFamily="34" charset="0"/>
                <a:ea typeface="HG創英角ｺﾞｼｯｸUB" pitchFamily="49" charset="-128"/>
              </a:rPr>
              <a:t> </a:t>
            </a:r>
            <a:r>
              <a:rPr lang="en-US" altLang="ja-JP" sz="1800" i="1" dirty="0" smtClean="0">
                <a:latin typeface="Calibri Light" panose="020F0302020204030204" pitchFamily="34" charset="0"/>
                <a:ea typeface="HG創英角ｺﾞｼｯｸUB" pitchFamily="49" charset="-128"/>
              </a:rPr>
              <a:t>2,000kgcm</a:t>
            </a:r>
            <a:r>
              <a:rPr lang="en-US" altLang="ja-JP" sz="1800" i="1" baseline="30000" dirty="0" smtClean="0">
                <a:latin typeface="Calibri Light" panose="020F0302020204030204" pitchFamily="34" charset="0"/>
                <a:ea typeface="HG創英角ｺﾞｼｯｸUB" pitchFamily="49" charset="-128"/>
              </a:rPr>
              <a:t>-2</a:t>
            </a:r>
            <a:endParaRPr lang="en-US" altLang="ja-JP" sz="1800" i="1" baseline="30000" dirty="0">
              <a:latin typeface="Calibri Light" panose="020F0302020204030204" pitchFamily="34" charset="0"/>
              <a:ea typeface="HG創英角ｺﾞｼｯｸUB" pitchFamily="49" charset="-128"/>
            </a:endParaRPr>
          </a:p>
        </p:txBody>
      </p:sp>
      <p:sp>
        <p:nvSpPr>
          <p:cNvPr id="26641" name="Text Box 17"/>
          <p:cNvSpPr txBox="1">
            <a:spLocks noChangeArrowheads="1"/>
          </p:cNvSpPr>
          <p:nvPr/>
        </p:nvSpPr>
        <p:spPr bwMode="auto">
          <a:xfrm>
            <a:off x="1687513" y="5876925"/>
            <a:ext cx="2089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Calibri Light" panose="020F0302020204030204" pitchFamily="34" charset="0"/>
                <a:ea typeface="HG創英角ｺﾞｼｯｸUB" pitchFamily="49" charset="-128"/>
              </a:rPr>
              <a:t>pressed pellet</a:t>
            </a:r>
            <a:endParaRPr lang="ja-JP" altLang="en-US" sz="2400" dirty="0">
              <a:latin typeface="Calibri Light" panose="020F0302020204030204" pitchFamily="34" charset="0"/>
              <a:ea typeface="HG創英角ｺﾞｼｯｸUB" pitchFamily="49" charset="-128"/>
            </a:endParaRPr>
          </a:p>
        </p:txBody>
      </p:sp>
      <p:sp>
        <p:nvSpPr>
          <p:cNvPr id="18"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kumimoji="0" lang="en-US" altLang="ja-JP" sz="2400" b="1" dirty="0">
                <a:solidFill>
                  <a:schemeClr val="bg1"/>
                </a:solidFill>
                <a:latin typeface="Calibri"/>
                <a:ea typeface="HG創英角ｺﾞｼｯｸUB" pitchFamily="49" charset="-128"/>
              </a:rPr>
              <a:t> </a:t>
            </a:r>
            <a:r>
              <a:rPr kumimoji="0" lang="en-US" altLang="ja-JP" sz="2400" b="1" dirty="0" smtClean="0">
                <a:solidFill>
                  <a:schemeClr val="bg1"/>
                </a:solidFill>
                <a:latin typeface="Calibri"/>
                <a:ea typeface="HG創英角ｺﾞｼｯｸUB" pitchFamily="49" charset="-128"/>
              </a:rPr>
              <a:t>In</a:t>
            </a:r>
            <a:r>
              <a:rPr kumimoji="0" lang="en-US" altLang="ja-JP" sz="2400" b="1" baseline="30000" dirty="0" smtClean="0">
                <a:solidFill>
                  <a:schemeClr val="bg1"/>
                </a:solidFill>
                <a:latin typeface="Calibri"/>
                <a:ea typeface="HG創英角ｺﾞｼｯｸUB" pitchFamily="49" charset="-128"/>
              </a:rPr>
              <a:t>3+</a:t>
            </a:r>
            <a:r>
              <a:rPr kumimoji="0" lang="en-US" altLang="ja-JP" sz="2400" b="1" dirty="0" smtClean="0">
                <a:solidFill>
                  <a:schemeClr val="bg1"/>
                </a:solidFill>
                <a:latin typeface="Calibri"/>
                <a:ea typeface="HG創英角ｺﾞｼｯｸUB" pitchFamily="49" charset="-128"/>
              </a:rPr>
              <a:t> doping into Sn</a:t>
            </a:r>
            <a:r>
              <a:rPr kumimoji="0" lang="en-US" altLang="ja-JP" sz="2400" b="1" baseline="30000" dirty="0" smtClean="0">
                <a:solidFill>
                  <a:schemeClr val="bg1"/>
                </a:solidFill>
                <a:latin typeface="Calibri"/>
                <a:ea typeface="HG創英角ｺﾞｼｯｸUB" pitchFamily="49" charset="-128"/>
              </a:rPr>
              <a:t>4+</a:t>
            </a:r>
            <a:endParaRPr kumimoji="0" lang="ja-JP" altLang="en-US" sz="2400" dirty="0">
              <a:solidFill>
                <a:schemeClr val="bg1"/>
              </a:solidFill>
              <a:latin typeface="Calibri"/>
              <a:ea typeface="HG創英角ｺﾞｼｯｸUB" pitchFamily="49"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13</a:t>
            </a:fld>
            <a:endParaRPr lang="en-US"/>
          </a:p>
        </p:txBody>
      </p:sp>
    </p:spTree>
    <p:extLst>
      <p:ext uri="{BB962C8B-B14F-4D97-AF65-F5344CB8AC3E}">
        <p14:creationId xmlns:p14="http://schemas.microsoft.com/office/powerpoint/2010/main" xmlns="" val="4134624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二等辺三角形 30"/>
          <p:cNvSpPr/>
          <p:nvPr/>
        </p:nvSpPr>
        <p:spPr>
          <a:xfrm>
            <a:off x="5570686" y="2741805"/>
            <a:ext cx="3033761" cy="687195"/>
          </a:xfrm>
          <a:prstGeom prst="triangle">
            <a:avLst>
              <a:gd name="adj" fmla="val 68351"/>
            </a:avLst>
          </a:prstGeom>
          <a:gradFill flip="none" rotWithShape="1">
            <a:gsLst>
              <a:gs pos="0">
                <a:schemeClr val="accent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
        <p:nvSpPr>
          <p:cNvPr id="30" name="二等辺三角形 29"/>
          <p:cNvSpPr/>
          <p:nvPr/>
        </p:nvSpPr>
        <p:spPr>
          <a:xfrm>
            <a:off x="519561" y="2741805"/>
            <a:ext cx="2993725" cy="687195"/>
          </a:xfrm>
          <a:prstGeom prst="triangle">
            <a:avLst>
              <a:gd name="adj" fmla="val 34500"/>
            </a:avLst>
          </a:prstGeom>
          <a:gradFill flip="none" rotWithShape="1">
            <a:gsLst>
              <a:gs pos="0">
                <a:schemeClr val="accent6"/>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
        <p:nvSpPr>
          <p:cNvPr id="6" name="Text Box 3"/>
          <p:cNvSpPr txBox="1">
            <a:spLocks noChangeArrowheads="1"/>
          </p:cNvSpPr>
          <p:nvPr/>
        </p:nvSpPr>
        <p:spPr bwMode="auto">
          <a:xfrm>
            <a:off x="51047" y="2005905"/>
            <a:ext cx="12904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i="1" dirty="0">
                <a:latin typeface="Calibri Light" panose="020F0302020204030204" pitchFamily="34" charset="0"/>
              </a:rPr>
              <a:t>Ionic conductor</a:t>
            </a:r>
          </a:p>
        </p:txBody>
      </p:sp>
      <p:sp>
        <p:nvSpPr>
          <p:cNvPr id="7" name="Text Box 6"/>
          <p:cNvSpPr txBox="1">
            <a:spLocks noChangeArrowheads="1"/>
          </p:cNvSpPr>
          <p:nvPr/>
        </p:nvSpPr>
        <p:spPr bwMode="auto">
          <a:xfrm>
            <a:off x="802631" y="2297807"/>
            <a:ext cx="1533525" cy="376238"/>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800">
                <a:latin typeface="Calibri Light" panose="020F0302020204030204" pitchFamily="34" charset="0"/>
              </a:rPr>
              <a:t>Nafion</a:t>
            </a:r>
            <a:r>
              <a:rPr lang="en-US" altLang="ja-JP" sz="1800" baseline="30000">
                <a:latin typeface="Calibri Light" panose="020F0302020204030204" pitchFamily="34" charset="0"/>
              </a:rPr>
              <a:t>TM</a:t>
            </a:r>
          </a:p>
        </p:txBody>
      </p:sp>
      <p:sp>
        <p:nvSpPr>
          <p:cNvPr id="8" name="Text Box 7"/>
          <p:cNvSpPr txBox="1">
            <a:spLocks noChangeArrowheads="1"/>
          </p:cNvSpPr>
          <p:nvPr/>
        </p:nvSpPr>
        <p:spPr bwMode="auto">
          <a:xfrm>
            <a:off x="2682231" y="2297807"/>
            <a:ext cx="906462" cy="376238"/>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800">
                <a:latin typeface="Calibri Light" panose="020F0302020204030204" pitchFamily="34" charset="0"/>
              </a:rPr>
              <a:t>H</a:t>
            </a:r>
            <a:r>
              <a:rPr lang="en-US" altLang="ja-JP" sz="1800" baseline="-2000">
                <a:latin typeface="Calibri Light" panose="020F0302020204030204" pitchFamily="34" charset="0"/>
              </a:rPr>
              <a:t>3</a:t>
            </a:r>
            <a:r>
              <a:rPr lang="en-US" altLang="ja-JP" sz="1800">
                <a:latin typeface="Calibri Light" panose="020F0302020204030204" pitchFamily="34" charset="0"/>
              </a:rPr>
              <a:t>PO</a:t>
            </a:r>
            <a:r>
              <a:rPr lang="en-US" altLang="ja-JP" sz="1800" baseline="-2000">
                <a:latin typeface="Calibri Light" panose="020F0302020204030204" pitchFamily="34" charset="0"/>
              </a:rPr>
              <a:t>4</a:t>
            </a:r>
          </a:p>
        </p:txBody>
      </p:sp>
      <p:sp>
        <p:nvSpPr>
          <p:cNvPr id="9" name="Text Box 8"/>
          <p:cNvSpPr txBox="1">
            <a:spLocks noChangeArrowheads="1"/>
          </p:cNvSpPr>
          <p:nvPr/>
        </p:nvSpPr>
        <p:spPr bwMode="auto">
          <a:xfrm>
            <a:off x="683568" y="1622128"/>
            <a:ext cx="698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smtClean="0">
                <a:latin typeface="Calibri Light" panose="020F0302020204030204" pitchFamily="34" charset="0"/>
              </a:rPr>
              <a:t>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p:txBody>
      </p:sp>
      <p:sp>
        <p:nvSpPr>
          <p:cNvPr id="10" name="Text Box 9"/>
          <p:cNvSpPr txBox="1">
            <a:spLocks noChangeArrowheads="1"/>
          </p:cNvSpPr>
          <p:nvPr/>
        </p:nvSpPr>
        <p:spPr bwMode="auto">
          <a:xfrm>
            <a:off x="1777356" y="1611015"/>
            <a:ext cx="9667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smtClean="0">
                <a:latin typeface="Calibri Light" panose="020F0302020204030204" pitchFamily="34" charset="0"/>
              </a:rPr>
              <a:t>100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p:txBody>
      </p:sp>
      <p:sp>
        <p:nvSpPr>
          <p:cNvPr id="11" name="Text Box 10"/>
          <p:cNvSpPr txBox="1">
            <a:spLocks noChangeArrowheads="1"/>
          </p:cNvSpPr>
          <p:nvPr/>
        </p:nvSpPr>
        <p:spPr bwMode="auto">
          <a:xfrm>
            <a:off x="3099743" y="1611015"/>
            <a:ext cx="8270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smtClean="0">
                <a:latin typeface="Calibri Light" panose="020F0302020204030204" pitchFamily="34" charset="0"/>
              </a:rPr>
              <a:t>200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a:p>
            <a:pPr eaLnBrk="1" hangingPunct="1"/>
            <a:endParaRPr lang="en-US" altLang="ja-JP" sz="1800" dirty="0">
              <a:latin typeface="Calibri Light" panose="020F0302020204030204" pitchFamily="34" charset="0"/>
            </a:endParaRPr>
          </a:p>
        </p:txBody>
      </p:sp>
      <p:sp>
        <p:nvSpPr>
          <p:cNvPr id="12" name="Text Box 11"/>
          <p:cNvSpPr txBox="1">
            <a:spLocks noChangeArrowheads="1"/>
          </p:cNvSpPr>
          <p:nvPr/>
        </p:nvSpPr>
        <p:spPr bwMode="auto">
          <a:xfrm>
            <a:off x="5809606" y="1615778"/>
            <a:ext cx="9080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smtClean="0">
                <a:latin typeface="Calibri Light" panose="020F0302020204030204" pitchFamily="34" charset="0"/>
              </a:rPr>
              <a:t>600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a:p>
            <a:pPr eaLnBrk="1" hangingPunct="1"/>
            <a:endParaRPr lang="en-US" altLang="ja-JP" sz="1800" dirty="0">
              <a:latin typeface="Calibri Light" panose="020F0302020204030204" pitchFamily="34" charset="0"/>
            </a:endParaRPr>
          </a:p>
        </p:txBody>
      </p:sp>
      <p:sp>
        <p:nvSpPr>
          <p:cNvPr id="13" name="Text Box 12"/>
          <p:cNvSpPr txBox="1">
            <a:spLocks noChangeArrowheads="1"/>
          </p:cNvSpPr>
          <p:nvPr/>
        </p:nvSpPr>
        <p:spPr bwMode="auto">
          <a:xfrm>
            <a:off x="7551093" y="1615778"/>
            <a:ext cx="93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smtClean="0">
                <a:latin typeface="Calibri Light" panose="020F0302020204030204" pitchFamily="34" charset="0"/>
              </a:rPr>
              <a:t>1000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a:p>
            <a:pPr eaLnBrk="1" hangingPunct="1"/>
            <a:endParaRPr lang="en-US" altLang="ja-JP" sz="1800" dirty="0">
              <a:latin typeface="Calibri Light" panose="020F0302020204030204" pitchFamily="34" charset="0"/>
            </a:endParaRPr>
          </a:p>
        </p:txBody>
      </p:sp>
      <p:sp>
        <p:nvSpPr>
          <p:cNvPr id="14" name="Text Box 15"/>
          <p:cNvSpPr txBox="1">
            <a:spLocks noChangeArrowheads="1"/>
          </p:cNvSpPr>
          <p:nvPr/>
        </p:nvSpPr>
        <p:spPr bwMode="auto">
          <a:xfrm>
            <a:off x="6166794" y="2297807"/>
            <a:ext cx="2077614" cy="369332"/>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800" dirty="0" smtClean="0">
                <a:latin typeface="Calibri Light" panose="020F0302020204030204" pitchFamily="34" charset="0"/>
              </a:rPr>
              <a:t>Y-stabilized ZrO</a:t>
            </a:r>
            <a:r>
              <a:rPr lang="en-US" altLang="ja-JP" sz="1800" baseline="-2000" dirty="0" smtClean="0">
                <a:latin typeface="Calibri Light" panose="020F0302020204030204" pitchFamily="34" charset="0"/>
              </a:rPr>
              <a:t>2</a:t>
            </a:r>
            <a:endParaRPr lang="en-US" altLang="ja-JP" sz="1800" baseline="-2000" dirty="0">
              <a:latin typeface="Calibri Light" panose="020F0302020204030204" pitchFamily="34" charset="0"/>
            </a:endParaRPr>
          </a:p>
        </p:txBody>
      </p:sp>
      <p:sp>
        <p:nvSpPr>
          <p:cNvPr id="15" name="Text Box 22"/>
          <p:cNvSpPr txBox="1">
            <a:spLocks noChangeArrowheads="1"/>
          </p:cNvSpPr>
          <p:nvPr/>
        </p:nvSpPr>
        <p:spPr bwMode="auto">
          <a:xfrm>
            <a:off x="4357043" y="2313682"/>
            <a:ext cx="9064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smtClean="0">
                <a:solidFill>
                  <a:srgbClr val="000000"/>
                </a:solidFill>
                <a:latin typeface="Malgun Gothic" panose="020B0503020000020004" pitchFamily="34" charset="-127"/>
                <a:ea typeface="Malgun Gothic" panose="020B0503020000020004" pitchFamily="34" charset="-127"/>
              </a:rPr>
              <a:t>GAP</a:t>
            </a:r>
            <a:endParaRPr lang="en-US" altLang="ja-JP" sz="2400" b="1" baseline="-2000" dirty="0">
              <a:solidFill>
                <a:srgbClr val="000000"/>
              </a:solidFill>
              <a:latin typeface="Malgun Gothic" panose="020B0503020000020004" pitchFamily="34" charset="-127"/>
              <a:ea typeface="Malgun Gothic" panose="020B0503020000020004" pitchFamily="34" charset="-127"/>
            </a:endParaRPr>
          </a:p>
        </p:txBody>
      </p:sp>
      <p:sp>
        <p:nvSpPr>
          <p:cNvPr id="16" name="Line 23"/>
          <p:cNvSpPr>
            <a:spLocks noChangeShapeType="1"/>
          </p:cNvSpPr>
          <p:nvPr/>
        </p:nvSpPr>
        <p:spPr bwMode="auto">
          <a:xfrm flipH="1">
            <a:off x="3771256" y="2515295"/>
            <a:ext cx="647700" cy="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latin typeface="Calibri Light" panose="020F0302020204030204" pitchFamily="34" charset="0"/>
            </a:endParaRPr>
          </a:p>
        </p:txBody>
      </p:sp>
      <p:sp>
        <p:nvSpPr>
          <p:cNvPr id="17" name="Line 24"/>
          <p:cNvSpPr>
            <a:spLocks noChangeShapeType="1"/>
          </p:cNvSpPr>
          <p:nvPr/>
        </p:nvSpPr>
        <p:spPr bwMode="auto">
          <a:xfrm>
            <a:off x="5211118" y="2515295"/>
            <a:ext cx="719138" cy="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latin typeface="Calibri Light" panose="020F0302020204030204" pitchFamily="34" charset="0"/>
            </a:endParaRPr>
          </a:p>
        </p:txBody>
      </p:sp>
      <p:sp>
        <p:nvSpPr>
          <p:cNvPr id="22" name="Rectangle 40"/>
          <p:cNvSpPr>
            <a:spLocks noChangeArrowheads="1"/>
          </p:cNvSpPr>
          <p:nvPr/>
        </p:nvSpPr>
        <p:spPr bwMode="auto">
          <a:xfrm>
            <a:off x="3822056" y="3394953"/>
            <a:ext cx="1441450" cy="2482319"/>
          </a:xfrm>
          <a:prstGeom prst="rect">
            <a:avLst/>
          </a:prstGeom>
          <a:noFill/>
          <a:ln w="19050"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ja-JP" dirty="0" smtClean="0">
                <a:latin typeface="Calibri Light" panose="020F0302020204030204" pitchFamily="34" charset="0"/>
                <a:ea typeface="HG創英角ｺﾞｼｯｸUB" pitchFamily="49" charset="-128"/>
              </a:rPr>
              <a:t>Intermediate </a:t>
            </a:r>
          </a:p>
          <a:p>
            <a:pPr algn="ctr"/>
            <a:r>
              <a:rPr lang="en-US" altLang="ja-JP" dirty="0" smtClean="0">
                <a:latin typeface="Calibri Light" panose="020F0302020204030204" pitchFamily="34" charset="0"/>
                <a:ea typeface="HG創英角ｺﾞｼｯｸUB" pitchFamily="49" charset="-128"/>
              </a:rPr>
              <a:t>temperature</a:t>
            </a:r>
            <a:endParaRPr lang="ja-JP" altLang="en-US" dirty="0">
              <a:latin typeface="Calibri Light" panose="020F0302020204030204" pitchFamily="34" charset="0"/>
              <a:ea typeface="HG創英角ｺﾞｼｯｸUB" pitchFamily="49" charset="-128"/>
            </a:endParaRPr>
          </a:p>
        </p:txBody>
      </p:sp>
      <p:sp>
        <p:nvSpPr>
          <p:cNvPr id="23" name="正方形/長方形 22"/>
          <p:cNvSpPr/>
          <p:nvPr/>
        </p:nvSpPr>
        <p:spPr>
          <a:xfrm>
            <a:off x="724843" y="1096725"/>
            <a:ext cx="7766050" cy="525403"/>
          </a:xfrm>
          <a:prstGeom prst="rect">
            <a:avLst/>
          </a:prstGeom>
          <a:gradFill>
            <a:gsLst>
              <a:gs pos="0">
                <a:schemeClr val="accent6"/>
              </a:gs>
              <a:gs pos="50000">
                <a:schemeClr val="bg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kumimoji="0" lang="en-US" altLang="ja-JP" sz="2400" b="1" dirty="0" smtClean="0">
                <a:solidFill>
                  <a:schemeClr val="bg1"/>
                </a:solidFill>
                <a:latin typeface="+mj-lt"/>
                <a:ea typeface="HGPｺﾞｼｯｸM" pitchFamily="50" charset="-128"/>
              </a:rPr>
              <a:t>application to the fuel cell</a:t>
            </a:r>
            <a:endParaRPr kumimoji="0" lang="ja-JP" altLang="en-US" sz="2400" b="1" dirty="0">
              <a:solidFill>
                <a:schemeClr val="bg1"/>
              </a:solidFill>
              <a:latin typeface="+mj-lt"/>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14</a:t>
            </a:fld>
            <a:endParaRPr lang="en-US" dirty="0"/>
          </a:p>
        </p:txBody>
      </p:sp>
      <p:sp>
        <p:nvSpPr>
          <p:cNvPr id="3" name="テキスト ボックス 2"/>
          <p:cNvSpPr txBox="1"/>
          <p:nvPr/>
        </p:nvSpPr>
        <p:spPr>
          <a:xfrm>
            <a:off x="251520" y="3717032"/>
            <a:ext cx="3337173" cy="2585323"/>
          </a:xfrm>
          <a:prstGeom prst="rect">
            <a:avLst/>
          </a:prstGeom>
          <a:noFill/>
        </p:spPr>
        <p:txBody>
          <a:bodyPr wrap="square" rtlCol="0">
            <a:spAutoFit/>
          </a:bodyPr>
          <a:lstStyle/>
          <a:p>
            <a:r>
              <a:rPr kumimoji="1" lang="en-US" altLang="ja-JP" dirty="0" err="1" smtClean="0">
                <a:latin typeface="Calibri Light" panose="020F0302020204030204" pitchFamily="34" charset="0"/>
              </a:rPr>
              <a:t>v.s</a:t>
            </a:r>
            <a:r>
              <a:rPr kumimoji="1" lang="en-US" altLang="ja-JP" dirty="0" smtClean="0">
                <a:latin typeface="Calibri Light" panose="020F0302020204030204" pitchFamily="34" charset="0"/>
              </a:rPr>
              <a:t>. PEFC</a:t>
            </a:r>
          </a:p>
          <a:p>
            <a:pPr marL="285750" indent="-285750">
              <a:buFont typeface="Arial" pitchFamily="34" charset="0"/>
              <a:buChar char="•"/>
            </a:pPr>
            <a:r>
              <a:rPr kumimoji="1" lang="en-US" altLang="ja-JP" dirty="0" smtClean="0">
                <a:latin typeface="Calibri Light" panose="020F0302020204030204" pitchFamily="34" charset="0"/>
              </a:rPr>
              <a:t>Platinum catalyst</a:t>
            </a:r>
          </a:p>
          <a:p>
            <a:pPr marL="285750" indent="-285750">
              <a:buFont typeface="Arial" pitchFamily="34" charset="0"/>
              <a:buChar char="•"/>
            </a:pPr>
            <a:r>
              <a:rPr kumimoji="1" lang="en-US" altLang="ja-JP" dirty="0" smtClean="0">
                <a:solidFill>
                  <a:schemeClr val="accent1"/>
                </a:solidFill>
                <a:latin typeface="Calibri Light" panose="020F0302020204030204" pitchFamily="34" charset="0"/>
              </a:rPr>
              <a:t>CO poisoning</a:t>
            </a:r>
          </a:p>
          <a:p>
            <a:pPr marL="285750" indent="-285750">
              <a:buFont typeface="Arial" pitchFamily="34" charset="0"/>
              <a:buChar char="•"/>
            </a:pPr>
            <a:r>
              <a:rPr kumimoji="1" lang="en-US" altLang="ja-JP" dirty="0" smtClean="0">
                <a:solidFill>
                  <a:schemeClr val="accent1"/>
                </a:solidFill>
                <a:latin typeface="Calibri Light" panose="020F0302020204030204" pitchFamily="34" charset="0"/>
              </a:rPr>
              <a:t>Smooth electrode reaction</a:t>
            </a:r>
          </a:p>
          <a:p>
            <a:pPr marL="285750" indent="-285750">
              <a:buFont typeface="Arial" pitchFamily="34" charset="0"/>
              <a:buChar char="•"/>
            </a:pPr>
            <a:r>
              <a:rPr kumimoji="1" lang="en-US" altLang="ja-JP" dirty="0" smtClean="0">
                <a:latin typeface="Calibri Light" panose="020F0302020204030204" pitchFamily="34" charset="0"/>
              </a:rPr>
              <a:t>Highly purified and high-pressured H</a:t>
            </a:r>
            <a:r>
              <a:rPr kumimoji="1" lang="en-US" altLang="ja-JP" baseline="-2000" dirty="0" smtClean="0">
                <a:latin typeface="Calibri Light" panose="020F0302020204030204" pitchFamily="34" charset="0"/>
              </a:rPr>
              <a:t>2</a:t>
            </a:r>
            <a:r>
              <a:rPr kumimoji="1" lang="en-US" altLang="ja-JP" dirty="0" smtClean="0">
                <a:latin typeface="Calibri Light" panose="020F0302020204030204" pitchFamily="34" charset="0"/>
              </a:rPr>
              <a:t> storage</a:t>
            </a:r>
          </a:p>
          <a:p>
            <a:pPr marL="285750" indent="-285750">
              <a:buFont typeface="Arial" pitchFamily="34" charset="0"/>
              <a:buChar char="•"/>
            </a:pPr>
            <a:r>
              <a:rPr kumimoji="1" lang="en-US" altLang="ja-JP" dirty="0" smtClean="0">
                <a:latin typeface="Calibri Light" panose="020F0302020204030204" pitchFamily="34" charset="0"/>
              </a:rPr>
              <a:t>Extreme humidification</a:t>
            </a:r>
          </a:p>
          <a:p>
            <a:pPr marL="285750" indent="-285750">
              <a:buFont typeface="Arial" pitchFamily="34" charset="0"/>
              <a:buChar char="•"/>
            </a:pPr>
            <a:r>
              <a:rPr kumimoji="1" lang="en-US" altLang="ja-JP" dirty="0">
                <a:solidFill>
                  <a:schemeClr val="accent1"/>
                </a:solidFill>
                <a:latin typeface="Calibri Light" panose="020F0302020204030204" pitchFamily="34" charset="0"/>
              </a:rPr>
              <a:t>Variety of fuels (hydrocarbons, alcohols, </a:t>
            </a:r>
            <a:r>
              <a:rPr kumimoji="1" lang="en-US" altLang="ja-JP" dirty="0" smtClean="0">
                <a:solidFill>
                  <a:schemeClr val="accent1"/>
                </a:solidFill>
                <a:latin typeface="Calibri Light" panose="020F0302020204030204" pitchFamily="34" charset="0"/>
              </a:rPr>
              <a:t>ethers)</a:t>
            </a:r>
            <a:endParaRPr kumimoji="1" lang="ja-JP" altLang="en-US" dirty="0">
              <a:solidFill>
                <a:schemeClr val="accent1"/>
              </a:solidFill>
              <a:latin typeface="Calibri Light" panose="020F0302020204030204" pitchFamily="34" charset="0"/>
            </a:endParaRPr>
          </a:p>
        </p:txBody>
      </p:sp>
      <p:sp>
        <p:nvSpPr>
          <p:cNvPr id="25" name="テキスト ボックス 24"/>
          <p:cNvSpPr txBox="1"/>
          <p:nvPr/>
        </p:nvSpPr>
        <p:spPr>
          <a:xfrm>
            <a:off x="5549593" y="3776464"/>
            <a:ext cx="3465810" cy="2031325"/>
          </a:xfrm>
          <a:prstGeom prst="rect">
            <a:avLst/>
          </a:prstGeom>
          <a:noFill/>
        </p:spPr>
        <p:txBody>
          <a:bodyPr wrap="square" rtlCol="0">
            <a:spAutoFit/>
          </a:bodyPr>
          <a:lstStyle/>
          <a:p>
            <a:r>
              <a:rPr kumimoji="1" lang="en-US" altLang="ja-JP" dirty="0" err="1" smtClean="0">
                <a:latin typeface="Calibri Light" panose="020F0302020204030204" pitchFamily="34" charset="0"/>
              </a:rPr>
              <a:t>v.s</a:t>
            </a:r>
            <a:r>
              <a:rPr kumimoji="1" lang="en-US" altLang="ja-JP" dirty="0" smtClean="0">
                <a:latin typeface="Calibri Light" panose="020F0302020204030204" pitchFamily="34" charset="0"/>
              </a:rPr>
              <a:t>. SOFC</a:t>
            </a:r>
          </a:p>
          <a:p>
            <a:pPr marL="285750" indent="-285750">
              <a:buFont typeface="Arial" pitchFamily="34" charset="0"/>
              <a:buChar char="•"/>
            </a:pPr>
            <a:r>
              <a:rPr kumimoji="1" lang="en-US" altLang="ja-JP" dirty="0" smtClean="0">
                <a:latin typeface="Calibri Light" panose="020F0302020204030204" pitchFamily="34" charset="0"/>
              </a:rPr>
              <a:t>Transition-metal(oxide) catalyst</a:t>
            </a:r>
          </a:p>
          <a:p>
            <a:pPr marL="285750" indent="-285750">
              <a:buFont typeface="Arial" pitchFamily="34" charset="0"/>
              <a:buChar char="•"/>
            </a:pPr>
            <a:r>
              <a:rPr kumimoji="1" lang="en-US" altLang="ja-JP" dirty="0" smtClean="0">
                <a:solidFill>
                  <a:schemeClr val="accent1"/>
                </a:solidFill>
                <a:latin typeface="Calibri Light" panose="020F0302020204030204" pitchFamily="34" charset="0"/>
              </a:rPr>
              <a:t>Cheap structural materials</a:t>
            </a:r>
          </a:p>
          <a:p>
            <a:pPr marL="285750" indent="-285750">
              <a:buFont typeface="Arial" pitchFamily="34" charset="0"/>
              <a:buChar char="•"/>
            </a:pPr>
            <a:r>
              <a:rPr kumimoji="1" lang="en-US" altLang="ja-JP" dirty="0" smtClean="0">
                <a:latin typeface="Calibri Light" panose="020F0302020204030204" pitchFamily="34" charset="0"/>
              </a:rPr>
              <a:t>Extreme humidification</a:t>
            </a:r>
          </a:p>
          <a:p>
            <a:pPr marL="285750" indent="-285750">
              <a:buFont typeface="Arial" pitchFamily="34" charset="0"/>
              <a:buChar char="•"/>
            </a:pPr>
            <a:r>
              <a:rPr kumimoji="1" lang="en-US" altLang="ja-JP" dirty="0" smtClean="0">
                <a:latin typeface="Calibri Light" panose="020F0302020204030204" pitchFamily="34" charset="0"/>
              </a:rPr>
              <a:t>Suitable for large size</a:t>
            </a:r>
          </a:p>
          <a:p>
            <a:pPr marL="285750" indent="-285750">
              <a:buFont typeface="Arial" pitchFamily="34" charset="0"/>
              <a:buChar char="•"/>
            </a:pPr>
            <a:r>
              <a:rPr kumimoji="1" lang="en-US" altLang="ja-JP" dirty="0" smtClean="0">
                <a:solidFill>
                  <a:schemeClr val="accent1"/>
                </a:solidFill>
                <a:latin typeface="Calibri Light" panose="020F0302020204030204" pitchFamily="34" charset="0"/>
              </a:rPr>
              <a:t>Careful start--stop operation</a:t>
            </a:r>
          </a:p>
          <a:p>
            <a:pPr marL="285750" indent="-285750">
              <a:buFont typeface="Arial" pitchFamily="34" charset="0"/>
              <a:buChar char="•"/>
            </a:pPr>
            <a:endParaRPr kumimoji="1" lang="ja-JP" altLang="en-US" dirty="0">
              <a:latin typeface="Calibri Light" panose="020F0302020204030204" pitchFamily="34" charset="0"/>
            </a:endParaRPr>
          </a:p>
        </p:txBody>
      </p:sp>
    </p:spTree>
    <p:extLst>
      <p:ext uri="{BB962C8B-B14F-4D97-AF65-F5344CB8AC3E}">
        <p14:creationId xmlns:p14="http://schemas.microsoft.com/office/powerpoint/2010/main" xmlns="" val="348359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7329" y="1511538"/>
            <a:ext cx="7340860" cy="5079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106" name="Text Box 2"/>
          <p:cNvSpPr txBox="1">
            <a:spLocks noChangeArrowheads="1"/>
          </p:cNvSpPr>
          <p:nvPr/>
        </p:nvSpPr>
        <p:spPr bwMode="auto">
          <a:xfrm>
            <a:off x="4283968" y="957540"/>
            <a:ext cx="29084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800" dirty="0">
                <a:latin typeface="Calibri Light" panose="020F0302020204030204" pitchFamily="34" charset="0"/>
              </a:rPr>
              <a:t>Electrolyte </a:t>
            </a:r>
            <a:r>
              <a:rPr lang="en-US" altLang="ja-JP" sz="1800" dirty="0" smtClean="0">
                <a:latin typeface="Calibri Light" panose="020F0302020204030204" pitchFamily="34" charset="0"/>
              </a:rPr>
              <a:t>thickness: 1.0 mm</a:t>
            </a:r>
          </a:p>
          <a:p>
            <a:pPr eaLnBrk="1" hangingPunct="1"/>
            <a:r>
              <a:rPr lang="en-US" altLang="ja-JP" dirty="0" smtClean="0">
                <a:latin typeface="Calibri Light" panose="020F0302020204030204" pitchFamily="34" charset="0"/>
              </a:rPr>
              <a:t>Fuel: Hydrogen (30cc)</a:t>
            </a:r>
            <a:endParaRPr lang="en-US" altLang="ja-JP" sz="1800" dirty="0">
              <a:latin typeface="Calibri Light" panose="020F0302020204030204" pitchFamily="34" charset="0"/>
            </a:endParaRPr>
          </a:p>
        </p:txBody>
      </p:sp>
      <p:sp>
        <p:nvSpPr>
          <p:cNvPr id="7"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kumimoji="0" lang="en-US" altLang="zh-TW" sz="2400" b="1" dirty="0" smtClean="0">
                <a:solidFill>
                  <a:schemeClr val="bg1"/>
                </a:solidFill>
                <a:latin typeface="+mj-lt"/>
                <a:ea typeface="HGPｺﾞｼｯｸM" pitchFamily="50" charset="-128"/>
              </a:rPr>
              <a:t>Fuel cell performance (temperature dependence)</a:t>
            </a:r>
            <a:endParaRPr kumimoji="0" lang="zh-TW" altLang="en-US" sz="2400" b="1" dirty="0">
              <a:solidFill>
                <a:schemeClr val="bg1"/>
              </a:solidFill>
              <a:latin typeface="+mj-lt"/>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15</a:t>
            </a:fld>
            <a:endParaRPr lang="en-US"/>
          </a:p>
        </p:txBody>
      </p:sp>
    </p:spTree>
    <p:extLst>
      <p:ext uri="{BB962C8B-B14F-4D97-AF65-F5344CB8AC3E}">
        <p14:creationId xmlns:p14="http://schemas.microsoft.com/office/powerpoint/2010/main" xmlns="" val="422414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78" y="1793310"/>
            <a:ext cx="7722020" cy="480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Text Box 5"/>
          <p:cNvSpPr txBox="1">
            <a:spLocks noChangeArrowheads="1"/>
          </p:cNvSpPr>
          <p:nvPr/>
        </p:nvSpPr>
        <p:spPr bwMode="auto">
          <a:xfrm>
            <a:off x="5219700" y="2608263"/>
            <a:ext cx="19367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Calibri Light" panose="020F0302020204030204" pitchFamily="34" charset="0"/>
              </a:rPr>
              <a:t>Thickness = 0.35 </a:t>
            </a:r>
            <a:r>
              <a:rPr lang="en-US" altLang="ja-JP" sz="1600" dirty="0">
                <a:latin typeface="Calibri Light" panose="020F0302020204030204" pitchFamily="34" charset="0"/>
              </a:rPr>
              <a:t>mm</a:t>
            </a:r>
          </a:p>
        </p:txBody>
      </p:sp>
      <p:sp>
        <p:nvSpPr>
          <p:cNvPr id="50181" name="Text Box 6"/>
          <p:cNvSpPr txBox="1">
            <a:spLocks noChangeArrowheads="1"/>
          </p:cNvSpPr>
          <p:nvPr/>
        </p:nvSpPr>
        <p:spPr bwMode="auto">
          <a:xfrm>
            <a:off x="5292725" y="3357563"/>
            <a:ext cx="973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Calibri Light" panose="020F0302020204030204" pitchFamily="34" charset="0"/>
              </a:rPr>
              <a:t>= 0.6 </a:t>
            </a:r>
            <a:r>
              <a:rPr lang="en-US" altLang="ja-JP" sz="1600" dirty="0">
                <a:latin typeface="Calibri Light" panose="020F0302020204030204" pitchFamily="34" charset="0"/>
              </a:rPr>
              <a:t>mm</a:t>
            </a:r>
          </a:p>
        </p:txBody>
      </p:sp>
      <p:sp>
        <p:nvSpPr>
          <p:cNvPr id="50182" name="Text Box 7"/>
          <p:cNvSpPr txBox="1">
            <a:spLocks noChangeArrowheads="1"/>
          </p:cNvSpPr>
          <p:nvPr/>
        </p:nvSpPr>
        <p:spPr bwMode="auto">
          <a:xfrm>
            <a:off x="4080668" y="4268788"/>
            <a:ext cx="973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Calibri Light" panose="020F0302020204030204" pitchFamily="34" charset="0"/>
              </a:rPr>
              <a:t>= 1.0 </a:t>
            </a:r>
            <a:r>
              <a:rPr lang="en-US" altLang="ja-JP" sz="1600" dirty="0">
                <a:latin typeface="Calibri Light" panose="020F0302020204030204" pitchFamily="34" charset="0"/>
              </a:rPr>
              <a:t>mm</a:t>
            </a:r>
          </a:p>
        </p:txBody>
      </p:sp>
      <p:sp>
        <p:nvSpPr>
          <p:cNvPr id="11"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kumimoji="0" lang="en-US" altLang="ja-JP" sz="2400" b="1" dirty="0" smtClean="0">
                <a:solidFill>
                  <a:schemeClr val="bg1"/>
                </a:solidFill>
                <a:latin typeface="+mj-lt"/>
                <a:ea typeface="HGPｺﾞｼｯｸM" pitchFamily="50" charset="-128"/>
              </a:rPr>
              <a:t>Fuel cell performance (dependence of electrolyte thickness)</a:t>
            </a:r>
            <a:endParaRPr kumimoji="0" lang="ja-JP" altLang="en-US" sz="2400" b="1" dirty="0">
              <a:solidFill>
                <a:schemeClr val="bg1"/>
              </a:solidFill>
              <a:latin typeface="+mj-lt"/>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16</a:t>
            </a:fld>
            <a:endParaRPr lang="en-US"/>
          </a:p>
        </p:txBody>
      </p:sp>
      <p:sp>
        <p:nvSpPr>
          <p:cNvPr id="9" name="Text Box 2"/>
          <p:cNvSpPr txBox="1">
            <a:spLocks noChangeArrowheads="1"/>
          </p:cNvSpPr>
          <p:nvPr/>
        </p:nvSpPr>
        <p:spPr bwMode="auto">
          <a:xfrm>
            <a:off x="5182436" y="914236"/>
            <a:ext cx="221381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Calibri Light" panose="020F0302020204030204" pitchFamily="34" charset="0"/>
              </a:rPr>
              <a:t>Temperature: 250</a:t>
            </a:r>
            <a:r>
              <a:rPr lang="en-US" altLang="ja-JP"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a:latin typeface="Calibri Light" panose="020F0302020204030204" pitchFamily="34" charset="0"/>
              </a:rPr>
              <a:t>C</a:t>
            </a:r>
            <a:endParaRPr lang="en-US" altLang="ja-JP" baseline="30000" dirty="0">
              <a:latin typeface="Calibri Light" panose="020F0302020204030204" pitchFamily="34" charset="0"/>
            </a:endParaRPr>
          </a:p>
          <a:p>
            <a:pPr eaLnBrk="1" hangingPunct="1"/>
            <a:r>
              <a:rPr lang="en-US" altLang="ja-JP" dirty="0" smtClean="0">
                <a:latin typeface="Calibri Light" panose="020F0302020204030204" pitchFamily="34" charset="0"/>
              </a:rPr>
              <a:t>Fuel: Hydrogen (30cc)</a:t>
            </a:r>
            <a:endParaRPr lang="en-US" altLang="ja-JP" sz="1800" dirty="0">
              <a:latin typeface="Calibri Light" panose="020F0302020204030204" pitchFamily="34" charset="0"/>
            </a:endParaRPr>
          </a:p>
        </p:txBody>
      </p:sp>
    </p:spTree>
    <p:extLst>
      <p:ext uri="{BB962C8B-B14F-4D97-AF65-F5344CB8AC3E}">
        <p14:creationId xmlns:p14="http://schemas.microsoft.com/office/powerpoint/2010/main" xmlns="" val="110483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55" name="Object 15"/>
          <p:cNvGraphicFramePr>
            <a:graphicFrameLocks noChangeAspect="1"/>
          </p:cNvGraphicFramePr>
          <p:nvPr>
            <p:extLst>
              <p:ext uri="{D42A27DB-BD31-4B8C-83A1-F6EECF244321}">
                <p14:modId xmlns:p14="http://schemas.microsoft.com/office/powerpoint/2010/main" xmlns="" val="2379674496"/>
              </p:ext>
            </p:extLst>
          </p:nvPr>
        </p:nvGraphicFramePr>
        <p:xfrm>
          <a:off x="252047" y="1484314"/>
          <a:ext cx="8175381" cy="4891087"/>
        </p:xfrm>
        <a:graphic>
          <a:graphicData uri="http://schemas.openxmlformats.org/presentationml/2006/ole">
            <p:oleObj spid="_x0000_s29727" name="グラフ" r:id="rId4" imgW="9277160" imgH="3600450" progId="Excel.Chart.8">
              <p:embed/>
            </p:oleObj>
          </a:graphicData>
        </a:graphic>
      </p:graphicFrame>
      <p:sp>
        <p:nvSpPr>
          <p:cNvPr id="87056" name="Text Box 16"/>
          <p:cNvSpPr txBox="1">
            <a:spLocks noChangeArrowheads="1"/>
          </p:cNvSpPr>
          <p:nvPr/>
        </p:nvSpPr>
        <p:spPr bwMode="auto">
          <a:xfrm>
            <a:off x="1648558" y="2997201"/>
            <a:ext cx="1060938" cy="3968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000" dirty="0">
                <a:latin typeface="Calibri Light" panose="020F0302020204030204" pitchFamily="34" charset="0"/>
              </a:rPr>
              <a:t>700 mV</a:t>
            </a:r>
          </a:p>
        </p:txBody>
      </p:sp>
      <p:sp>
        <p:nvSpPr>
          <p:cNvPr id="87057" name="Line 17"/>
          <p:cNvSpPr>
            <a:spLocks noChangeShapeType="1"/>
          </p:cNvSpPr>
          <p:nvPr/>
        </p:nvSpPr>
        <p:spPr bwMode="auto">
          <a:xfrm flipH="1">
            <a:off x="1979735" y="2852738"/>
            <a:ext cx="133350" cy="215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ja-JP" altLang="en-US"/>
          </a:p>
        </p:txBody>
      </p:sp>
      <p:sp>
        <p:nvSpPr>
          <p:cNvPr id="7"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en-US" altLang="ja-JP" sz="2400" b="1" dirty="0" smtClean="0">
                <a:solidFill>
                  <a:schemeClr val="bg1"/>
                </a:solidFill>
                <a:latin typeface="+mj-lt"/>
                <a:ea typeface="HGPｺﾞｼｯｸM" pitchFamily="50" charset="-128"/>
              </a:rPr>
              <a:t> Stability test</a:t>
            </a:r>
            <a:endParaRPr kumimoji="0" lang="ja-JP" altLang="en-US" sz="2400" b="1" dirty="0">
              <a:solidFill>
                <a:schemeClr val="bg1"/>
              </a:solidFill>
              <a:latin typeface="+mj-lt"/>
              <a:ea typeface="HGPｺﾞｼｯｸM" pitchFamily="50" charset="-128"/>
            </a:endParaRPr>
          </a:p>
        </p:txBody>
      </p:sp>
    </p:spTree>
    <p:extLst>
      <p:ext uri="{BB962C8B-B14F-4D97-AF65-F5344CB8AC3E}">
        <p14:creationId xmlns:p14="http://schemas.microsoft.com/office/powerpoint/2010/main" xmlns="" val="23383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6" name="Text Box 1242"/>
          <p:cNvSpPr txBox="1">
            <a:spLocks noChangeArrowheads="1"/>
          </p:cNvSpPr>
          <p:nvPr/>
        </p:nvSpPr>
        <p:spPr bwMode="auto">
          <a:xfrm>
            <a:off x="2741735" y="5708651"/>
            <a:ext cx="5200463" cy="400110"/>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en-US" altLang="ja-JP" sz="2000" b="0">
                <a:latin typeface="Arial" charset="0"/>
              </a:rPr>
              <a:t>High tolerance and good stability toward CO</a:t>
            </a:r>
          </a:p>
        </p:txBody>
      </p:sp>
      <p:sp>
        <p:nvSpPr>
          <p:cNvPr id="1242"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en-US" altLang="ja-JP" sz="2400" b="1" dirty="0" smtClean="0">
                <a:solidFill>
                  <a:schemeClr val="bg1"/>
                </a:solidFill>
                <a:latin typeface="+mj-lt"/>
                <a:ea typeface="HGPｺﾞｼｯｸM" pitchFamily="50" charset="-128"/>
              </a:rPr>
              <a:t> </a:t>
            </a:r>
            <a:r>
              <a:rPr lang="en-US" altLang="ja-JP" sz="2400" b="1" dirty="0">
                <a:solidFill>
                  <a:schemeClr val="bg1"/>
                </a:solidFill>
                <a:latin typeface="+mj-lt"/>
                <a:ea typeface="HGPｺﾞｼｯｸM" pitchFamily="50" charset="-128"/>
              </a:rPr>
              <a:t>CO tolerance on fuel cell performance</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56792"/>
            <a:ext cx="9144001" cy="3090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169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kumimoji="0" lang="en-US" altLang="zh-TW" sz="2400" b="1" dirty="0" smtClean="0">
                <a:solidFill>
                  <a:schemeClr val="bg1"/>
                </a:solidFill>
                <a:latin typeface="+mj-lt"/>
                <a:ea typeface="HGPｺﾞｼｯｸM" pitchFamily="50" charset="-128"/>
              </a:rPr>
              <a:t>  Other works</a:t>
            </a:r>
            <a:endParaRPr kumimoji="0" lang="zh-TW" altLang="en-US" sz="2400" b="1" dirty="0">
              <a:solidFill>
                <a:schemeClr val="bg1"/>
              </a:solidFill>
              <a:latin typeface="+mj-lt"/>
              <a:ea typeface="HGPｺﾞｼｯｸM" pitchFamily="50" charset="-128"/>
            </a:endParaRPr>
          </a:p>
        </p:txBody>
      </p:sp>
      <p:sp>
        <p:nvSpPr>
          <p:cNvPr id="3" name="スライド番号プレースホルダー 2"/>
          <p:cNvSpPr>
            <a:spLocks noGrp="1"/>
          </p:cNvSpPr>
          <p:nvPr>
            <p:ph type="sldNum" sz="quarter" idx="12"/>
          </p:nvPr>
        </p:nvSpPr>
        <p:spPr/>
        <p:txBody>
          <a:bodyPr/>
          <a:lstStyle/>
          <a:p>
            <a:fld id="{7E415454-7485-4A1A-B1BF-7CFD8E4B4BEC}" type="slidenum">
              <a:rPr lang="en-US" smtClean="0"/>
              <a:pPr/>
              <a:t>19</a:t>
            </a:fld>
            <a:endParaRPr lang="en-US"/>
          </a:p>
        </p:txBody>
      </p:sp>
      <p:sp>
        <p:nvSpPr>
          <p:cNvPr id="6" name="Text Box 20"/>
          <p:cNvSpPr txBox="1">
            <a:spLocks noChangeArrowheads="1"/>
          </p:cNvSpPr>
          <p:nvPr/>
        </p:nvSpPr>
        <p:spPr bwMode="auto">
          <a:xfrm>
            <a:off x="251520" y="980728"/>
            <a:ext cx="4320480" cy="535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ja-JP" dirty="0" smtClean="0">
                <a:solidFill>
                  <a:schemeClr val="accent6">
                    <a:lumMod val="75000"/>
                  </a:schemeClr>
                </a:solidFill>
                <a:latin typeface="Calibri Light" panose="020F0302020204030204" pitchFamily="34" charset="0"/>
                <a:ea typeface="HG創英角ｺﾞｼｯｸUB" pitchFamily="49" charset="-128"/>
              </a:rPr>
              <a:t>Cathode (ORR: </a:t>
            </a:r>
            <a:r>
              <a:rPr lang="en-US" altLang="ja-JP" dirty="0">
                <a:solidFill>
                  <a:schemeClr val="accent6">
                    <a:lumMod val="75000"/>
                  </a:schemeClr>
                </a:solidFill>
                <a:latin typeface="Calibri Light" panose="020F0302020204030204" pitchFamily="34" charset="0"/>
                <a:ea typeface="HG創英角ｺﾞｼｯｸUB" pitchFamily="49" charset="-128"/>
              </a:rPr>
              <a:t>1/2O</a:t>
            </a:r>
            <a:r>
              <a:rPr lang="en-US" altLang="ja-JP" baseline="-25000" dirty="0">
                <a:solidFill>
                  <a:schemeClr val="accent6">
                    <a:lumMod val="75000"/>
                  </a:schemeClr>
                </a:solidFill>
                <a:latin typeface="Calibri Light" panose="020F0302020204030204" pitchFamily="34" charset="0"/>
                <a:ea typeface="HG創英角ｺﾞｼｯｸUB" pitchFamily="49" charset="-128"/>
              </a:rPr>
              <a:t>2 </a:t>
            </a:r>
            <a:r>
              <a:rPr lang="en-US" altLang="ja-JP" dirty="0">
                <a:solidFill>
                  <a:schemeClr val="accent6">
                    <a:lumMod val="75000"/>
                  </a:schemeClr>
                </a:solidFill>
                <a:latin typeface="Calibri Light" panose="020F0302020204030204" pitchFamily="34" charset="0"/>
                <a:ea typeface="HG創英角ｺﾞｼｯｸUB" pitchFamily="49" charset="-128"/>
              </a:rPr>
              <a:t>+  2H</a:t>
            </a:r>
            <a:r>
              <a:rPr lang="en-US" altLang="ja-JP" baseline="30000" dirty="0">
                <a:solidFill>
                  <a:schemeClr val="accent6">
                    <a:lumMod val="75000"/>
                  </a:schemeClr>
                </a:solidFill>
                <a:latin typeface="Calibri Light" panose="020F0302020204030204" pitchFamily="34" charset="0"/>
                <a:ea typeface="HG創英角ｺﾞｼｯｸUB" pitchFamily="49" charset="-128"/>
              </a:rPr>
              <a:t>+ </a:t>
            </a:r>
            <a:r>
              <a:rPr lang="en-US" altLang="ja-JP" dirty="0">
                <a:solidFill>
                  <a:schemeClr val="accent6">
                    <a:lumMod val="75000"/>
                  </a:schemeClr>
                </a:solidFill>
                <a:latin typeface="Calibri Light" panose="020F0302020204030204" pitchFamily="34" charset="0"/>
                <a:ea typeface="HG創英角ｺﾞｼｯｸUB" pitchFamily="49" charset="-128"/>
              </a:rPr>
              <a:t>+ 2e</a:t>
            </a:r>
            <a:r>
              <a:rPr lang="en-US" altLang="ja-JP" baseline="30000" dirty="0">
                <a:solidFill>
                  <a:schemeClr val="accent6">
                    <a:lumMod val="75000"/>
                  </a:schemeClr>
                </a:solidFill>
                <a:latin typeface="Calibri Light" panose="020F0302020204030204" pitchFamily="34" charset="0"/>
                <a:ea typeface="HG創英角ｺﾞｼｯｸUB" pitchFamily="49" charset="-128"/>
              </a:rPr>
              <a:t>- </a:t>
            </a:r>
            <a:r>
              <a:rPr lang="ja-JP" altLang="en-US" dirty="0">
                <a:solidFill>
                  <a:schemeClr val="accent6">
                    <a:lumMod val="75000"/>
                  </a:schemeClr>
                </a:solidFill>
                <a:latin typeface="Calibri Light" panose="020F0302020204030204" pitchFamily="34" charset="0"/>
                <a:ea typeface="HG創英角ｺﾞｼｯｸUB" pitchFamily="49" charset="-128"/>
              </a:rPr>
              <a:t>→ </a:t>
            </a:r>
            <a:r>
              <a:rPr lang="en-US" altLang="ja-JP" dirty="0" smtClean="0">
                <a:solidFill>
                  <a:schemeClr val="accent6">
                    <a:lumMod val="75000"/>
                  </a:schemeClr>
                </a:solidFill>
                <a:latin typeface="Calibri Light" panose="020F0302020204030204" pitchFamily="34" charset="0"/>
                <a:ea typeface="HG創英角ｺﾞｼｯｸUB" pitchFamily="49" charset="-128"/>
              </a:rPr>
              <a:t>H</a:t>
            </a:r>
            <a:r>
              <a:rPr lang="en-US" altLang="ja-JP" baseline="-25000" dirty="0" smtClean="0">
                <a:solidFill>
                  <a:schemeClr val="accent6">
                    <a:lumMod val="75000"/>
                  </a:schemeClr>
                </a:solidFill>
                <a:latin typeface="Calibri Light" panose="020F0302020204030204" pitchFamily="34" charset="0"/>
                <a:ea typeface="HG創英角ｺﾞｼｯｸUB" pitchFamily="49" charset="-128"/>
              </a:rPr>
              <a:t>2</a:t>
            </a:r>
            <a:r>
              <a:rPr lang="en-US" altLang="ja-JP" dirty="0" smtClean="0">
                <a:solidFill>
                  <a:schemeClr val="accent6">
                    <a:lumMod val="75000"/>
                  </a:schemeClr>
                </a:solidFill>
                <a:latin typeface="Calibri Light" panose="020F0302020204030204" pitchFamily="34" charset="0"/>
                <a:ea typeface="HG創英角ｺﾞｼｯｸUB" pitchFamily="49" charset="-128"/>
              </a:rPr>
              <a:t>O)</a:t>
            </a:r>
          </a:p>
          <a:p>
            <a:r>
              <a:rPr lang="ja-JP" altLang="en-US" dirty="0" smtClean="0">
                <a:latin typeface="Calibri Light" panose="020F0302020204030204" pitchFamily="34" charset="0"/>
                <a:ea typeface="HG創英角ｺﾞｼｯｸUB" pitchFamily="49" charset="-128"/>
              </a:rPr>
              <a:t>　</a:t>
            </a:r>
            <a:r>
              <a:rPr lang="en-US" altLang="ja-JP" dirty="0" smtClean="0">
                <a:latin typeface="Calibri Light" panose="020F0302020204030204" pitchFamily="34" charset="0"/>
                <a:ea typeface="HG創英角ｺﾞｼｯｸUB" pitchFamily="49" charset="-128"/>
              </a:rPr>
              <a:t>Activation of ORR</a:t>
            </a:r>
          </a:p>
          <a:p>
            <a:pPr marL="800100" lvl="1" indent="-342900">
              <a:buFont typeface="Arial" pitchFamily="34" charset="0"/>
              <a:buChar char="•"/>
            </a:pPr>
            <a:r>
              <a:rPr lang="en-US" altLang="ja-JP" dirty="0" smtClean="0">
                <a:latin typeface="Calibri Light" panose="020F0302020204030204" pitchFamily="34" charset="0"/>
                <a:ea typeface="HG創英角ｺﾞｼｯｸUB" pitchFamily="49" charset="-128"/>
              </a:rPr>
              <a:t>Increase of TPB by the composite of electrolyte and catalyst </a:t>
            </a:r>
          </a:p>
          <a:p>
            <a:pPr marL="800100" lvl="1" indent="-342900">
              <a:buFont typeface="Arial" pitchFamily="34" charset="0"/>
              <a:buChar char="•"/>
            </a:pPr>
            <a:r>
              <a:rPr lang="en-US" altLang="ja-JP" dirty="0" smtClean="0">
                <a:latin typeface="Calibri Light" panose="020F0302020204030204" pitchFamily="34" charset="0"/>
                <a:ea typeface="HG創英角ｺﾞｼｯｸUB" pitchFamily="49" charset="-128"/>
              </a:rPr>
              <a:t>High dispersion of catalyst</a:t>
            </a:r>
          </a:p>
          <a:p>
            <a:pPr marL="800100" lvl="1" indent="-342900">
              <a:buFont typeface="Arial" pitchFamily="34" charset="0"/>
              <a:buChar char="•"/>
            </a:pPr>
            <a:endParaRPr lang="en-US" altLang="ja-JP" dirty="0">
              <a:latin typeface="Calibri Light" panose="020F0302020204030204" pitchFamily="34" charset="0"/>
              <a:ea typeface="HG創英角ｺﾞｼｯｸUB" pitchFamily="49" charset="-128"/>
            </a:endParaRPr>
          </a:p>
          <a:p>
            <a:pPr marL="0" lvl="1"/>
            <a:r>
              <a:rPr lang="en-US" altLang="ja-JP" dirty="0" smtClean="0">
                <a:solidFill>
                  <a:schemeClr val="accent1">
                    <a:lumMod val="75000"/>
                  </a:schemeClr>
                </a:solidFill>
                <a:latin typeface="Calibri Light" panose="020F0302020204030204" pitchFamily="34" charset="0"/>
                <a:ea typeface="HG創英角ｺﾞｼｯｸUB" pitchFamily="49" charset="-128"/>
              </a:rPr>
              <a:t>Anode</a:t>
            </a:r>
            <a:r>
              <a:rPr lang="ja-JP" altLang="en-US" dirty="0" smtClean="0">
                <a:solidFill>
                  <a:schemeClr val="accent1">
                    <a:lumMod val="75000"/>
                  </a:schemeClr>
                </a:solidFill>
                <a:latin typeface="Calibri Light" panose="020F0302020204030204" pitchFamily="34" charset="0"/>
                <a:ea typeface="HG創英角ｺﾞｼｯｸUB" pitchFamily="49" charset="-128"/>
              </a:rPr>
              <a:t>（</a:t>
            </a:r>
            <a:r>
              <a:rPr lang="en-US" altLang="ja-JP" dirty="0" smtClean="0">
                <a:solidFill>
                  <a:schemeClr val="accent1">
                    <a:lumMod val="75000"/>
                  </a:schemeClr>
                </a:solidFill>
                <a:latin typeface="Calibri Light" panose="020F0302020204030204" pitchFamily="34" charset="0"/>
                <a:ea typeface="HG創英角ｺﾞｼｯｸUB" pitchFamily="49" charset="-128"/>
              </a:rPr>
              <a:t>HOR: H</a:t>
            </a:r>
            <a:r>
              <a:rPr lang="en-US" altLang="ja-JP" baseline="-25000" dirty="0" smtClean="0">
                <a:solidFill>
                  <a:schemeClr val="accent1">
                    <a:lumMod val="75000"/>
                  </a:schemeClr>
                </a:solidFill>
                <a:latin typeface="Calibri Light" panose="020F0302020204030204" pitchFamily="34" charset="0"/>
                <a:ea typeface="HG創英角ｺﾞｼｯｸUB" pitchFamily="49" charset="-128"/>
              </a:rPr>
              <a:t>2 </a:t>
            </a:r>
            <a:r>
              <a:rPr lang="ja-JP" altLang="en-US" dirty="0" smtClean="0">
                <a:solidFill>
                  <a:schemeClr val="accent1">
                    <a:lumMod val="75000"/>
                  </a:schemeClr>
                </a:solidFill>
                <a:latin typeface="Calibri Light" panose="020F0302020204030204" pitchFamily="34" charset="0"/>
                <a:ea typeface="HG創英角ｺﾞｼｯｸUB" pitchFamily="49" charset="-128"/>
              </a:rPr>
              <a:t>→ </a:t>
            </a:r>
            <a:r>
              <a:rPr lang="en-US" altLang="ja-JP" dirty="0" smtClean="0">
                <a:solidFill>
                  <a:schemeClr val="accent1">
                    <a:lumMod val="75000"/>
                  </a:schemeClr>
                </a:solidFill>
                <a:latin typeface="Calibri Light" panose="020F0302020204030204" pitchFamily="34" charset="0"/>
                <a:ea typeface="HG創英角ｺﾞｼｯｸUB" pitchFamily="49" charset="-128"/>
              </a:rPr>
              <a:t>2H</a:t>
            </a:r>
            <a:r>
              <a:rPr lang="en-US" altLang="ja-JP" baseline="30000" dirty="0" smtClean="0">
                <a:solidFill>
                  <a:schemeClr val="accent1">
                    <a:lumMod val="75000"/>
                  </a:schemeClr>
                </a:solidFill>
                <a:latin typeface="Calibri Light" panose="020F0302020204030204" pitchFamily="34" charset="0"/>
                <a:ea typeface="HG創英角ｺﾞｼｯｸUB" pitchFamily="49" charset="-128"/>
              </a:rPr>
              <a:t>+ </a:t>
            </a:r>
            <a:r>
              <a:rPr lang="en-US" altLang="ja-JP" dirty="0" smtClean="0">
                <a:solidFill>
                  <a:schemeClr val="accent1">
                    <a:lumMod val="75000"/>
                  </a:schemeClr>
                </a:solidFill>
                <a:latin typeface="Calibri Light" panose="020F0302020204030204" pitchFamily="34" charset="0"/>
                <a:ea typeface="HG創英角ｺﾞｼｯｸUB" pitchFamily="49" charset="-128"/>
              </a:rPr>
              <a:t>+ 2e</a:t>
            </a:r>
            <a:r>
              <a:rPr lang="en-US" altLang="ja-JP" baseline="30000" dirty="0" smtClean="0">
                <a:solidFill>
                  <a:schemeClr val="accent1">
                    <a:lumMod val="75000"/>
                  </a:schemeClr>
                </a:solidFill>
                <a:latin typeface="Calibri Light" panose="020F0302020204030204" pitchFamily="34" charset="0"/>
                <a:ea typeface="HG創英角ｺﾞｼｯｸUB" pitchFamily="49" charset="-128"/>
              </a:rPr>
              <a:t>-</a:t>
            </a:r>
            <a:r>
              <a:rPr lang="ja-JP" altLang="en-US" dirty="0" smtClean="0">
                <a:solidFill>
                  <a:schemeClr val="accent1">
                    <a:lumMod val="75000"/>
                  </a:schemeClr>
                </a:solidFill>
                <a:latin typeface="Calibri Light" panose="020F0302020204030204" pitchFamily="34" charset="0"/>
                <a:ea typeface="HG創英角ｺﾞｼｯｸUB" pitchFamily="49" charset="-128"/>
              </a:rPr>
              <a:t>）</a:t>
            </a:r>
            <a:endParaRPr lang="en-US" altLang="ja-JP" dirty="0" smtClean="0">
              <a:solidFill>
                <a:schemeClr val="accent1">
                  <a:lumMod val="75000"/>
                </a:schemeClr>
              </a:solidFill>
              <a:latin typeface="Calibri Light" panose="020F0302020204030204" pitchFamily="34" charset="0"/>
              <a:ea typeface="HG創英角ｺﾞｼｯｸUB" pitchFamily="49" charset="-128"/>
            </a:endParaRPr>
          </a:p>
          <a:p>
            <a:pPr marL="0" lvl="1"/>
            <a:r>
              <a:rPr lang="ja-JP" altLang="en-US" dirty="0" smtClean="0">
                <a:latin typeface="Calibri Light" panose="020F0302020204030204" pitchFamily="34" charset="0"/>
                <a:ea typeface="HG創英角ｺﾞｼｯｸUB" pitchFamily="49" charset="-128"/>
              </a:rPr>
              <a:t>　</a:t>
            </a:r>
            <a:r>
              <a:rPr lang="en-US" altLang="ja-JP" dirty="0" smtClean="0">
                <a:latin typeface="Calibri Light" panose="020F0302020204030204" pitchFamily="34" charset="0"/>
                <a:ea typeface="HG創英角ｺﾞｼｯｸUB" pitchFamily="49" charset="-128"/>
              </a:rPr>
              <a:t>non-platinum catalyst</a:t>
            </a:r>
          </a:p>
          <a:p>
            <a:pPr marL="800100" lvl="2" indent="-342900">
              <a:buFont typeface="Arial" pitchFamily="34" charset="0"/>
              <a:buChar char="•"/>
            </a:pPr>
            <a:r>
              <a:rPr lang="en-US" altLang="ja-JP" dirty="0" smtClean="0">
                <a:latin typeface="Calibri Light" panose="020F0302020204030204" pitchFamily="34" charset="0"/>
                <a:ea typeface="HG創英角ｺﾞｼｯｸUB" pitchFamily="49" charset="-128"/>
              </a:rPr>
              <a:t>Mo</a:t>
            </a:r>
            <a:r>
              <a:rPr lang="en-US" altLang="ja-JP" baseline="-25000" dirty="0" smtClean="0">
                <a:latin typeface="Calibri Light" panose="020F0302020204030204" pitchFamily="34" charset="0"/>
                <a:ea typeface="HG創英角ｺﾞｼｯｸUB" pitchFamily="49" charset="-128"/>
              </a:rPr>
              <a:t>2</a:t>
            </a:r>
            <a:r>
              <a:rPr lang="en-US" altLang="ja-JP" dirty="0" smtClean="0">
                <a:latin typeface="Calibri Light" panose="020F0302020204030204" pitchFamily="34" charset="0"/>
                <a:ea typeface="HG創英角ｺﾞｼｯｸUB" pitchFamily="49" charset="-128"/>
              </a:rPr>
              <a:t>C catalyst</a:t>
            </a:r>
          </a:p>
          <a:p>
            <a:pPr marL="800100" lvl="2" indent="-342900">
              <a:buFont typeface="Arial" pitchFamily="34" charset="0"/>
              <a:buChar char="•"/>
            </a:pPr>
            <a:endParaRPr lang="en-US" altLang="ja-JP" dirty="0">
              <a:latin typeface="Calibri Light" panose="020F0302020204030204" pitchFamily="34" charset="0"/>
              <a:ea typeface="HG創英角ｺﾞｼｯｸUB" pitchFamily="49" charset="-128"/>
            </a:endParaRPr>
          </a:p>
          <a:p>
            <a:pPr marL="0" lvl="2"/>
            <a:r>
              <a:rPr lang="en-US" altLang="ja-JP" dirty="0" smtClean="0">
                <a:solidFill>
                  <a:schemeClr val="accent3">
                    <a:lumMod val="50000"/>
                  </a:schemeClr>
                </a:solidFill>
                <a:latin typeface="Calibri Light" panose="020F0302020204030204" pitchFamily="34" charset="0"/>
                <a:ea typeface="HG創英角ｺﾞｼｯｸUB" pitchFamily="49" charset="-128"/>
              </a:rPr>
              <a:t>Electrolyte</a:t>
            </a:r>
          </a:p>
          <a:p>
            <a:pPr marL="0" lvl="2"/>
            <a:r>
              <a:rPr lang="ja-JP" altLang="en-US" dirty="0" smtClean="0">
                <a:latin typeface="Calibri Light" panose="020F0302020204030204" pitchFamily="34" charset="0"/>
                <a:ea typeface="HG創英角ｺﾞｼｯｸUB" pitchFamily="49" charset="-128"/>
              </a:rPr>
              <a:t>　</a:t>
            </a:r>
            <a:r>
              <a:rPr lang="en-US" altLang="ja-JP" dirty="0" smtClean="0">
                <a:latin typeface="Calibri Light" panose="020F0302020204030204" pitchFamily="34" charset="0"/>
                <a:ea typeface="HG創英角ｺﾞｼｯｸUB" pitchFamily="49" charset="-128"/>
              </a:rPr>
              <a:t>decrease of resistance</a:t>
            </a:r>
          </a:p>
          <a:p>
            <a:pPr marL="800100" lvl="3" indent="-342900">
              <a:buFont typeface="Arial" pitchFamily="34" charset="0"/>
              <a:buChar char="•"/>
            </a:pPr>
            <a:r>
              <a:rPr lang="en-US" altLang="ja-JP" dirty="0" smtClean="0">
                <a:latin typeface="Calibri Light" panose="020F0302020204030204" pitchFamily="34" charset="0"/>
                <a:ea typeface="HG創英角ｺﾞｼｯｸUB" pitchFamily="49" charset="-128"/>
              </a:rPr>
              <a:t>Thin film by using binder</a:t>
            </a:r>
          </a:p>
          <a:p>
            <a:pPr marL="457200" lvl="3"/>
            <a:endParaRPr lang="en-US" altLang="ja-JP" dirty="0">
              <a:latin typeface="Calibri Light" panose="020F0302020204030204" pitchFamily="34" charset="0"/>
              <a:ea typeface="HG創英角ｺﾞｼｯｸUB" pitchFamily="49" charset="-128"/>
            </a:endParaRPr>
          </a:p>
          <a:p>
            <a:pPr marL="0" lvl="3"/>
            <a:r>
              <a:rPr lang="en-US" altLang="ja-JP" dirty="0" smtClean="0">
                <a:solidFill>
                  <a:schemeClr val="accent4">
                    <a:lumMod val="75000"/>
                  </a:schemeClr>
                </a:solidFill>
                <a:latin typeface="Calibri Light" panose="020F0302020204030204" pitchFamily="34" charset="0"/>
                <a:ea typeface="HG創英角ｺﾞｼｯｸUB" pitchFamily="49" charset="-128"/>
              </a:rPr>
              <a:t>Fuel</a:t>
            </a:r>
            <a:r>
              <a:rPr lang="ja-JP" altLang="en-US" dirty="0" smtClean="0">
                <a:solidFill>
                  <a:schemeClr val="accent4">
                    <a:lumMod val="75000"/>
                  </a:schemeClr>
                </a:solidFill>
                <a:latin typeface="Calibri Light" panose="020F0302020204030204" pitchFamily="34" charset="0"/>
                <a:ea typeface="HG創英角ｺﾞｼｯｸUB" pitchFamily="49" charset="-128"/>
              </a:rPr>
              <a:t>（</a:t>
            </a:r>
            <a:r>
              <a:rPr lang="en-US" altLang="ja-JP" dirty="0" smtClean="0">
                <a:solidFill>
                  <a:schemeClr val="accent4">
                    <a:lumMod val="75000"/>
                  </a:schemeClr>
                </a:solidFill>
                <a:latin typeface="Calibri Light" panose="020F0302020204030204" pitchFamily="34" charset="0"/>
                <a:ea typeface="HG創英角ｺﾞｼｯｸUB" pitchFamily="49" charset="-128"/>
              </a:rPr>
              <a:t>Variety</a:t>
            </a:r>
            <a:r>
              <a:rPr lang="ja-JP" altLang="en-US" dirty="0" smtClean="0">
                <a:solidFill>
                  <a:schemeClr val="accent4">
                    <a:lumMod val="75000"/>
                  </a:schemeClr>
                </a:solidFill>
                <a:latin typeface="Calibri Light" panose="020F0302020204030204" pitchFamily="34" charset="0"/>
                <a:ea typeface="HG創英角ｺﾞｼｯｸUB" pitchFamily="49" charset="-128"/>
              </a:rPr>
              <a:t>）</a:t>
            </a:r>
            <a:endParaRPr lang="en-US" altLang="ja-JP" dirty="0" smtClean="0">
              <a:solidFill>
                <a:schemeClr val="accent4">
                  <a:lumMod val="75000"/>
                </a:schemeClr>
              </a:solidFill>
              <a:latin typeface="Calibri Light" panose="020F0302020204030204" pitchFamily="34" charset="0"/>
              <a:ea typeface="HG創英角ｺﾞｼｯｸUB" pitchFamily="49" charset="-128"/>
            </a:endParaRPr>
          </a:p>
          <a:p>
            <a:pPr marL="0" lvl="3"/>
            <a:r>
              <a:rPr lang="ja-JP" altLang="en-US" dirty="0" smtClean="0">
                <a:latin typeface="Calibri Light" panose="020F0302020204030204" pitchFamily="34" charset="0"/>
                <a:ea typeface="HG創英角ｺﾞｼｯｸUB" pitchFamily="49" charset="-128"/>
              </a:rPr>
              <a:t>　</a:t>
            </a:r>
            <a:r>
              <a:rPr lang="en-US" altLang="ja-JP" dirty="0" smtClean="0">
                <a:latin typeface="Calibri Light" panose="020F0302020204030204" pitchFamily="34" charset="0"/>
                <a:ea typeface="HG創英角ｺﾞｼｯｸUB" pitchFamily="49" charset="-128"/>
              </a:rPr>
              <a:t>Electrochemically active gas or liquid</a:t>
            </a:r>
          </a:p>
          <a:p>
            <a:pPr marL="800100" lvl="4" indent="-342900">
              <a:buFont typeface="Arial" pitchFamily="34" charset="0"/>
              <a:buChar char="•"/>
            </a:pPr>
            <a:r>
              <a:rPr lang="en-US" altLang="ja-JP" dirty="0">
                <a:latin typeface="Calibri Light" panose="020F0302020204030204" pitchFamily="34" charset="0"/>
                <a:ea typeface="HG創英角ｺﾞｼｯｸUB" pitchFamily="49" charset="-128"/>
              </a:rPr>
              <a:t>m</a:t>
            </a:r>
            <a:r>
              <a:rPr lang="en-US" altLang="ja-JP" dirty="0" smtClean="0">
                <a:latin typeface="Calibri Light" panose="020F0302020204030204" pitchFamily="34" charset="0"/>
                <a:ea typeface="HG創英角ｺﾞｼｯｸUB" pitchFamily="49" charset="-128"/>
              </a:rPr>
              <a:t>ethane, ethane, propane, butane, dimethyl ether</a:t>
            </a:r>
          </a:p>
          <a:p>
            <a:pPr marL="800100" lvl="4" indent="-342900">
              <a:buFont typeface="Arial" pitchFamily="34" charset="0"/>
              <a:buChar char="•"/>
            </a:pPr>
            <a:r>
              <a:rPr lang="en-US" altLang="ja-JP" dirty="0">
                <a:latin typeface="Calibri Light" panose="020F0302020204030204" pitchFamily="34" charset="0"/>
                <a:ea typeface="HG創英角ｺﾞｼｯｸUB" pitchFamily="49" charset="-128"/>
              </a:rPr>
              <a:t>m</a:t>
            </a:r>
            <a:r>
              <a:rPr lang="en-US" altLang="ja-JP" dirty="0" smtClean="0">
                <a:latin typeface="Calibri Light" panose="020F0302020204030204" pitchFamily="34" charset="0"/>
                <a:ea typeface="HG創英角ｺﾞｼｯｸUB" pitchFamily="49" charset="-128"/>
              </a:rPr>
              <a:t>ethanol, (ethanol) </a:t>
            </a:r>
            <a:endParaRPr lang="en-US" altLang="ja-JP" dirty="0">
              <a:latin typeface="Calibri Light" panose="020F0302020204030204" pitchFamily="34" charset="0"/>
              <a:ea typeface="HG創英角ｺﾞｼｯｸUB" pitchFamily="49" charset="-128"/>
            </a:endParaRPr>
          </a:p>
        </p:txBody>
      </p:sp>
      <p:sp>
        <p:nvSpPr>
          <p:cNvPr id="2" name="正方形/長方形 1"/>
          <p:cNvSpPr/>
          <p:nvPr/>
        </p:nvSpPr>
        <p:spPr>
          <a:xfrm>
            <a:off x="4697759" y="836712"/>
            <a:ext cx="4338737" cy="5524589"/>
          </a:xfrm>
          <a:prstGeom prst="rect">
            <a:avLst/>
          </a:prstGeom>
          <a:ln>
            <a:solidFill>
              <a:schemeClr val="tx1"/>
            </a:solidFill>
            <a:prstDash val="dash"/>
          </a:ln>
        </p:spPr>
        <p:txBody>
          <a:bodyPr wrap="square">
            <a:spAutoFit/>
          </a:bodyPr>
          <a:lstStyle/>
          <a:p>
            <a:r>
              <a:rPr lang="en-US" altLang="ja-JP" sz="2000" b="1" i="1" dirty="0" smtClean="0"/>
              <a:t>PAPERS</a:t>
            </a:r>
          </a:p>
          <a:p>
            <a:endParaRPr lang="en-US" altLang="ja-JP" sz="1600" b="1" i="1" dirty="0" smtClean="0"/>
          </a:p>
          <a:p>
            <a:endParaRPr lang="en-US" altLang="ja-JP" sz="1600" b="1" i="1" dirty="0" smtClean="0"/>
          </a:p>
          <a:p>
            <a:r>
              <a:rPr lang="en-US" altLang="ja-JP" sz="1500" b="1" i="1" dirty="0" smtClean="0"/>
              <a:t>FUEL </a:t>
            </a:r>
            <a:r>
              <a:rPr lang="en-US" altLang="ja-JP" sz="1500" b="1" i="1" dirty="0"/>
              <a:t>CELLS</a:t>
            </a:r>
            <a:r>
              <a:rPr lang="en-US" altLang="ja-JP" sz="1500" dirty="0"/>
              <a:t> </a:t>
            </a:r>
            <a:r>
              <a:rPr lang="en-US" altLang="ja-JP" sz="1500" dirty="0" smtClean="0"/>
              <a:t>10, 798-803, 2010</a:t>
            </a:r>
          </a:p>
          <a:p>
            <a:endParaRPr lang="en-US" altLang="ja-JP" sz="1500" dirty="0" smtClean="0"/>
          </a:p>
          <a:p>
            <a:r>
              <a:rPr lang="en-US" altLang="ja-JP" sz="1500" b="1" i="1" dirty="0" smtClean="0"/>
              <a:t>ELECTROCHEM. SOLID-STATE LETT.</a:t>
            </a:r>
            <a:r>
              <a:rPr lang="en-US" altLang="ja-JP" sz="1500" dirty="0" smtClean="0"/>
              <a:t> 12, B1-B4, 2009</a:t>
            </a:r>
          </a:p>
          <a:p>
            <a:endParaRPr lang="en-US" altLang="ja-JP" sz="1500" dirty="0" smtClean="0"/>
          </a:p>
          <a:p>
            <a:endParaRPr lang="en-US" altLang="ja-JP" sz="1500" dirty="0"/>
          </a:p>
          <a:p>
            <a:endParaRPr lang="en-US" altLang="ja-JP" sz="1500" dirty="0"/>
          </a:p>
          <a:p>
            <a:r>
              <a:rPr lang="en-US" altLang="ja-JP" sz="1500" b="1" i="1" dirty="0"/>
              <a:t>SOLID STATE IONICS</a:t>
            </a:r>
            <a:r>
              <a:rPr lang="en-US" altLang="ja-JP" sz="1500" i="1" dirty="0"/>
              <a:t> </a:t>
            </a:r>
            <a:r>
              <a:rPr lang="en-US" altLang="ja-JP" sz="1500" dirty="0" smtClean="0"/>
              <a:t>179, 1446-1449, 2008</a:t>
            </a:r>
          </a:p>
          <a:p>
            <a:r>
              <a:rPr lang="en-US" altLang="ja-JP" sz="1500" b="1" i="1" dirty="0" smtClean="0"/>
              <a:t>J. ELECTROCHEM. SOC. </a:t>
            </a:r>
            <a:r>
              <a:rPr lang="en-US" altLang="ja-JP" sz="1500" dirty="0" smtClean="0"/>
              <a:t>154, B53-B56, 2007</a:t>
            </a:r>
          </a:p>
          <a:p>
            <a:endParaRPr lang="en-US" altLang="ja-JP" sz="1500" dirty="0" smtClean="0"/>
          </a:p>
          <a:p>
            <a:endParaRPr lang="en-US" altLang="ja-JP" sz="1500" dirty="0" smtClean="0"/>
          </a:p>
          <a:p>
            <a:r>
              <a:rPr lang="en-US" altLang="ja-JP" sz="1500" b="1" i="1" dirty="0"/>
              <a:t>JOURNAL OF POWER SOURCES </a:t>
            </a:r>
            <a:r>
              <a:rPr lang="en-US" altLang="ja-JP" sz="1500" dirty="0" smtClean="0"/>
              <a:t>196, 6042-6047, </a:t>
            </a:r>
            <a:r>
              <a:rPr lang="en-US" altLang="ja-JP" sz="1500" dirty="0"/>
              <a:t>2011</a:t>
            </a:r>
            <a:br>
              <a:rPr lang="en-US" altLang="ja-JP" sz="1500" dirty="0"/>
            </a:br>
            <a:r>
              <a:rPr lang="en-US" altLang="ja-JP" sz="1500" b="1" i="1" dirty="0"/>
              <a:t>ELECTROCHIMICA </a:t>
            </a:r>
            <a:r>
              <a:rPr lang="en-US" altLang="ja-JP" sz="1500" b="1" i="1" dirty="0" smtClean="0"/>
              <a:t>ACTA</a:t>
            </a:r>
            <a:r>
              <a:rPr lang="en-US" altLang="ja-JP" sz="1500" dirty="0" smtClean="0"/>
              <a:t> 55 8371-8375, 2010</a:t>
            </a:r>
            <a:endParaRPr lang="en-US" altLang="ja-JP" sz="1500" dirty="0"/>
          </a:p>
          <a:p>
            <a:r>
              <a:rPr lang="en-US" altLang="ja-JP" sz="1500" b="1" i="1" dirty="0" smtClean="0"/>
              <a:t>ELECTROCHEM. SOLID-STATE LETT. </a:t>
            </a:r>
            <a:r>
              <a:rPr lang="en-US" altLang="ja-JP" sz="1500" dirty="0" smtClean="0"/>
              <a:t>13, B8-B10, 2010</a:t>
            </a:r>
          </a:p>
          <a:p>
            <a:endParaRPr lang="en-US" altLang="ja-JP" sz="1500" dirty="0" smtClean="0"/>
          </a:p>
          <a:p>
            <a:endParaRPr lang="en-US" altLang="ja-JP" sz="1500" dirty="0"/>
          </a:p>
          <a:p>
            <a:endParaRPr lang="en-US" altLang="ja-JP" sz="1500" dirty="0" smtClean="0"/>
          </a:p>
          <a:p>
            <a:r>
              <a:rPr lang="fr-FR" altLang="ja-JP" sz="1500" b="1" i="1" dirty="0" smtClean="0"/>
              <a:t>CHEM. COMMUN. </a:t>
            </a:r>
            <a:r>
              <a:rPr lang="fr-FR" altLang="ja-JP" sz="1500" i="1" dirty="0" smtClean="0"/>
              <a:t>47, 5292-5294, </a:t>
            </a:r>
            <a:r>
              <a:rPr lang="fr-FR" altLang="ja-JP" sz="1500" i="1" dirty="0"/>
              <a:t>2011</a:t>
            </a:r>
            <a:endParaRPr lang="en-US" altLang="ja-JP" sz="1500" i="1" dirty="0" smtClean="0"/>
          </a:p>
          <a:p>
            <a:r>
              <a:rPr lang="en-US" altLang="ja-JP" sz="1500" b="1" i="1" dirty="0" err="1" smtClean="0"/>
              <a:t>Angew</a:t>
            </a:r>
            <a:r>
              <a:rPr lang="en-US" altLang="ja-JP" sz="1500" b="1" i="1" dirty="0"/>
              <a:t>. Chem. Int. Ed</a:t>
            </a:r>
            <a:r>
              <a:rPr lang="en-US" altLang="ja-JP" sz="1500" b="1" i="1" dirty="0" smtClean="0"/>
              <a:t>.</a:t>
            </a:r>
            <a:r>
              <a:rPr lang="en-US" altLang="ja-JP" sz="1500" i="1" dirty="0" smtClean="0"/>
              <a:t> </a:t>
            </a:r>
            <a:r>
              <a:rPr lang="en-US" altLang="ja-JP" sz="1500" dirty="0" smtClean="0"/>
              <a:t>47, 7841-7844, </a:t>
            </a:r>
            <a:r>
              <a:rPr lang="en-US" altLang="ja-JP" sz="1500" dirty="0"/>
              <a:t>2008</a:t>
            </a:r>
          </a:p>
          <a:p>
            <a:r>
              <a:rPr lang="en-US" altLang="ja-JP" sz="1500" b="1" i="1" dirty="0" smtClean="0"/>
              <a:t>J.  ELECTROCHEM SOC. </a:t>
            </a:r>
            <a:r>
              <a:rPr lang="en-US" altLang="ja-JP" sz="1500" dirty="0" smtClean="0"/>
              <a:t>155, B92-B95, 2008</a:t>
            </a:r>
          </a:p>
          <a:p>
            <a:endParaRPr lang="en-US" altLang="ja-JP" sz="1600" dirty="0" smtClean="0"/>
          </a:p>
        </p:txBody>
      </p:sp>
    </p:spTree>
    <p:extLst>
      <p:ext uri="{BB962C8B-B14F-4D97-AF65-F5344CB8AC3E}">
        <p14:creationId xmlns:p14="http://schemas.microsoft.com/office/powerpoint/2010/main" xmlns="" val="2685965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ctrTitle"/>
          </p:nvPr>
        </p:nvSpPr>
        <p:spPr>
          <a:xfrm>
            <a:off x="251520" y="2130425"/>
            <a:ext cx="8568952" cy="1470025"/>
          </a:xfrm>
        </p:spPr>
        <p:txBody>
          <a:bodyPr>
            <a:normAutofit/>
          </a:bodyPr>
          <a:lstStyle/>
          <a:p>
            <a:r>
              <a:rPr lang="ja-JP" altLang="en-US" sz="3600" dirty="0">
                <a:solidFill>
                  <a:schemeClr val="accent2"/>
                </a:solidFill>
                <a:ea typeface="HG創英角ｺﾞｼｯｸUB" pitchFamily="49" charset="-128"/>
              </a:rPr>
              <a:t>３ </a:t>
            </a:r>
            <a:r>
              <a:rPr lang="ja-JP" altLang="en-US" sz="3600" dirty="0" smtClean="0">
                <a:solidFill>
                  <a:schemeClr val="accent2"/>
                </a:solidFill>
                <a:ea typeface="HG創英角ｺﾞｼｯｸUB" pitchFamily="49" charset="-128"/>
              </a:rPr>
              <a:t>．</a:t>
            </a:r>
            <a:r>
              <a:rPr lang="en-US" altLang="ja-JP" sz="3600" b="1" dirty="0">
                <a:solidFill>
                  <a:srgbClr val="5C5943"/>
                </a:solidFill>
                <a:ea typeface="HG創英角ｺﾞｼｯｸUB" pitchFamily="49" charset="-128"/>
                <a:cs typeface="+mn-cs"/>
              </a:rPr>
              <a:t> Application to </a:t>
            </a:r>
            <a:r>
              <a:rPr lang="en-US" altLang="ja-JP" sz="3600" b="1" dirty="0" smtClean="0">
                <a:solidFill>
                  <a:srgbClr val="5C5943"/>
                </a:solidFill>
                <a:ea typeface="HG創英角ｺﾞｼｯｸUB" pitchFamily="49" charset="-128"/>
                <a:cs typeface="+mn-cs"/>
              </a:rPr>
              <a:t>a NOx reactor</a:t>
            </a:r>
            <a:endParaRPr lang="ja-JP" altLang="en-US" sz="3600" dirty="0">
              <a:solidFill>
                <a:schemeClr val="accent2"/>
              </a:solidFill>
              <a:ea typeface="HG創英角ｺﾞｼｯｸUB" pitchFamily="49" charset="-128"/>
            </a:endParaRPr>
          </a:p>
        </p:txBody>
      </p:sp>
      <p:sp>
        <p:nvSpPr>
          <p:cNvPr id="3" name="テキスト ボックス 2"/>
          <p:cNvSpPr txBox="1"/>
          <p:nvPr/>
        </p:nvSpPr>
        <p:spPr>
          <a:xfrm>
            <a:off x="5189690" y="3501008"/>
            <a:ext cx="4055919" cy="4708981"/>
          </a:xfrm>
          <a:prstGeom prst="rect">
            <a:avLst/>
          </a:prstGeom>
          <a:noFill/>
        </p:spPr>
        <p:txBody>
          <a:bodyPr wrap="none" rtlCol="0">
            <a:spAutoFit/>
          </a:bodyPr>
          <a:lstStyle/>
          <a:p>
            <a:r>
              <a:rPr kumimoji="1" lang="en-US" altLang="ja-JP" sz="30000" b="1" dirty="0" smtClean="0">
                <a:solidFill>
                  <a:schemeClr val="accent4">
                    <a:lumMod val="20000"/>
                    <a:lumOff val="80000"/>
                  </a:schemeClr>
                </a:solidFill>
                <a:latin typeface="Britannic Bold" pitchFamily="34" charset="0"/>
              </a:rPr>
              <a:t>N</a:t>
            </a:r>
            <a:r>
              <a:rPr kumimoji="1" lang="en-US" altLang="ja-JP" sz="30000" b="1" baseline="-2000" dirty="0" smtClean="0">
                <a:solidFill>
                  <a:schemeClr val="accent4">
                    <a:lumMod val="20000"/>
                    <a:lumOff val="80000"/>
                  </a:schemeClr>
                </a:solidFill>
                <a:latin typeface="Britannic Bold" pitchFamily="34" charset="0"/>
              </a:rPr>
              <a:t>2</a:t>
            </a:r>
            <a:endParaRPr kumimoji="1" lang="ja-JP" altLang="en-US" sz="30000" b="1" baseline="-2000" dirty="0">
              <a:solidFill>
                <a:schemeClr val="accent4">
                  <a:lumMod val="20000"/>
                  <a:lumOff val="80000"/>
                </a:schemeClr>
              </a:solidFill>
              <a:latin typeface="Britannic Bold" pitchFamily="34" charset="0"/>
            </a:endParaRPr>
          </a:p>
        </p:txBody>
      </p:sp>
    </p:spTree>
    <p:extLst>
      <p:ext uri="{BB962C8B-B14F-4D97-AF65-F5344CB8AC3E}">
        <p14:creationId xmlns:p14="http://schemas.microsoft.com/office/powerpoint/2010/main" xmlns="" val="2758490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kumimoji="0" lang="en-US" altLang="zh-TW" sz="2400" b="1" dirty="0" smtClean="0">
                <a:solidFill>
                  <a:schemeClr val="bg1"/>
                </a:solidFill>
                <a:latin typeface="+mj-lt"/>
                <a:ea typeface="HGPｺﾞｼｯｸM" pitchFamily="50" charset="-128"/>
              </a:rPr>
              <a:t>  Other electrochemical devices</a:t>
            </a:r>
            <a:endParaRPr kumimoji="0" lang="zh-TW" altLang="en-US" sz="2400" b="1" dirty="0">
              <a:solidFill>
                <a:schemeClr val="bg1"/>
              </a:solidFill>
              <a:latin typeface="+mj-lt"/>
              <a:ea typeface="HGPｺﾞｼｯｸM" pitchFamily="50"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333" y="1106466"/>
            <a:ext cx="2051710" cy="191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64102" y="1535305"/>
            <a:ext cx="2166969" cy="1246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9858" y="1697395"/>
            <a:ext cx="2358547" cy="1205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43639" y="1116385"/>
            <a:ext cx="2093586" cy="338554"/>
          </a:xfrm>
          <a:prstGeom prst="rect">
            <a:avLst/>
          </a:prstGeom>
          <a:solidFill>
            <a:schemeClr val="bg1"/>
          </a:solidFill>
        </p:spPr>
        <p:txBody>
          <a:bodyPr wrap="none" rtlCol="0">
            <a:spAutoFit/>
          </a:bodyPr>
          <a:lstStyle/>
          <a:p>
            <a:r>
              <a:rPr lang="en-US" sz="1600" b="1" i="1" dirty="0" smtClean="0"/>
              <a:t>Application 1: Fuel cell</a:t>
            </a:r>
            <a:endParaRPr lang="en-US" sz="1600" b="1" i="1" dirty="0"/>
          </a:p>
        </p:txBody>
      </p:sp>
      <p:sp>
        <p:nvSpPr>
          <p:cNvPr id="8" name="テキスト ボックス 7"/>
          <p:cNvSpPr txBox="1"/>
          <p:nvPr/>
        </p:nvSpPr>
        <p:spPr>
          <a:xfrm>
            <a:off x="3085400" y="1124743"/>
            <a:ext cx="2067810" cy="338554"/>
          </a:xfrm>
          <a:prstGeom prst="rect">
            <a:avLst/>
          </a:prstGeom>
          <a:solidFill>
            <a:schemeClr val="bg1"/>
          </a:solidFill>
        </p:spPr>
        <p:txBody>
          <a:bodyPr wrap="none" rtlCol="0">
            <a:spAutoFit/>
          </a:bodyPr>
          <a:lstStyle/>
          <a:p>
            <a:r>
              <a:rPr lang="en-US" sz="1600" b="1" i="1" dirty="0" smtClean="0"/>
              <a:t>Application 2: Reactor</a:t>
            </a:r>
            <a:endParaRPr lang="en-US" sz="1600" b="1" i="1" dirty="0"/>
          </a:p>
        </p:txBody>
      </p:sp>
      <p:sp>
        <p:nvSpPr>
          <p:cNvPr id="9" name="テキスト ボックス 8"/>
          <p:cNvSpPr txBox="1"/>
          <p:nvPr/>
        </p:nvSpPr>
        <p:spPr>
          <a:xfrm>
            <a:off x="6214070" y="1116384"/>
            <a:ext cx="2329484" cy="338554"/>
          </a:xfrm>
          <a:prstGeom prst="rect">
            <a:avLst/>
          </a:prstGeom>
          <a:solidFill>
            <a:schemeClr val="bg1"/>
          </a:solidFill>
        </p:spPr>
        <p:txBody>
          <a:bodyPr wrap="none" rtlCol="0">
            <a:spAutoFit/>
          </a:bodyPr>
          <a:lstStyle/>
          <a:p>
            <a:r>
              <a:rPr lang="en-US" sz="1600" b="1" i="1" dirty="0" smtClean="0"/>
              <a:t>Application 3: Gas sensor</a:t>
            </a:r>
            <a:endParaRPr lang="en-US" sz="1600" b="1" i="1" dirty="0"/>
          </a:p>
        </p:txBody>
      </p:sp>
      <p:sp>
        <p:nvSpPr>
          <p:cNvPr id="240" name="角丸四角形吹き出し 239"/>
          <p:cNvSpPr/>
          <p:nvPr/>
        </p:nvSpPr>
        <p:spPr>
          <a:xfrm>
            <a:off x="3059219" y="980728"/>
            <a:ext cx="3070474" cy="2038146"/>
          </a:xfrm>
          <a:prstGeom prst="wedgeRoundRectCallout">
            <a:avLst>
              <a:gd name="adj1" fmla="val 25394"/>
              <a:gd name="adj2" fmla="val 49777"/>
              <a:gd name="adj3" fmla="val 1666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1" name="グループ化 240"/>
          <p:cNvGrpSpPr/>
          <p:nvPr/>
        </p:nvGrpSpPr>
        <p:grpSpPr>
          <a:xfrm>
            <a:off x="128145" y="3918330"/>
            <a:ext cx="3123982" cy="2569934"/>
            <a:chOff x="5823851" y="3429000"/>
            <a:chExt cx="3123982" cy="2569934"/>
          </a:xfrm>
        </p:grpSpPr>
        <p:sp>
          <p:nvSpPr>
            <p:cNvPr id="242" name="Oval 20"/>
            <p:cNvSpPr>
              <a:spLocks noChangeArrowheads="1"/>
            </p:cNvSpPr>
            <p:nvPr/>
          </p:nvSpPr>
          <p:spPr bwMode="auto">
            <a:xfrm>
              <a:off x="6903147" y="4672383"/>
              <a:ext cx="1204294" cy="627062"/>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ja-JP" altLang="en-US"/>
            </a:p>
          </p:txBody>
        </p:sp>
        <p:sp>
          <p:nvSpPr>
            <p:cNvPr id="243" name="Text Box 21"/>
            <p:cNvSpPr txBox="1">
              <a:spLocks noChangeArrowheads="1"/>
            </p:cNvSpPr>
            <p:nvPr/>
          </p:nvSpPr>
          <p:spPr bwMode="auto">
            <a:xfrm>
              <a:off x="7112479" y="4737470"/>
              <a:ext cx="755784" cy="307777"/>
            </a:xfrm>
            <a:prstGeom prst="rect">
              <a:avLst/>
            </a:prstGeom>
            <a:noFill/>
            <a:ln>
              <a:noFill/>
            </a:ln>
            <a:effectLst/>
            <a:extLst>
              <a:ext uri="{909E8E84-426E-40DD-AFC4-6F175D3DCCD1}">
                <a14:hiddenFill xmlns:a14="http://schemas.microsoft.com/office/drawing/2010/main" xmlns="">
                  <a:gradFill rotWithShape="1">
                    <a:gsLst>
                      <a:gs pos="0">
                        <a:srgbClr val="B2B2B2"/>
                      </a:gs>
                      <a:gs pos="100000">
                        <a:srgbClr val="B2B2B2">
                          <a:gamma/>
                          <a:shade val="46275"/>
                          <a:invGamma/>
                        </a:srgbClr>
                      </a:gs>
                    </a:gsLst>
                    <a:path path="shape">
                      <a:fillToRect l="50000" t="50000" r="50000" b="50000"/>
                    </a:path>
                  </a:gra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buFontTx/>
                <a:buNone/>
              </a:pPr>
              <a:r>
                <a:rPr lang="en-US" altLang="ja-JP" sz="1400" b="1" dirty="0" smtClean="0">
                  <a:solidFill>
                    <a:schemeClr val="bg1"/>
                  </a:solidFill>
                  <a:latin typeface="+mj-lt"/>
                  <a:ea typeface="HG創英角ｺﾞｼｯｸUB" pitchFamily="49" charset="-128"/>
                </a:rPr>
                <a:t>catalyst</a:t>
              </a:r>
              <a:endParaRPr lang="ja-JP" altLang="en-US" sz="1400" b="1" dirty="0">
                <a:solidFill>
                  <a:schemeClr val="bg1"/>
                </a:solidFill>
                <a:latin typeface="+mj-lt"/>
                <a:ea typeface="HG創英角ｺﾞｼｯｸUB" pitchFamily="49" charset="-128"/>
              </a:endParaRPr>
            </a:p>
          </p:txBody>
        </p:sp>
        <p:sp>
          <p:nvSpPr>
            <p:cNvPr id="244" name="Rectangle 22"/>
            <p:cNvSpPr>
              <a:spLocks noChangeArrowheads="1"/>
            </p:cNvSpPr>
            <p:nvPr/>
          </p:nvSpPr>
          <p:spPr bwMode="auto">
            <a:xfrm>
              <a:off x="6543107" y="5032745"/>
              <a:ext cx="1943100" cy="450850"/>
            </a:xfrm>
            <a:prstGeom prst="rect">
              <a:avLst/>
            </a:prstGeom>
            <a:solidFill>
              <a:schemeClr val="bg1">
                <a:lumMod val="75000"/>
              </a:schemeClr>
            </a:solidFill>
            <a:ln>
              <a:noFill/>
            </a:ln>
            <a:effectLst/>
          </p:spPr>
          <p:txBody>
            <a:bodyPr wrap="none" anchor="ctr"/>
            <a:lstStyle/>
            <a:p>
              <a:endParaRPr lang="ja-JP" altLang="en-US"/>
            </a:p>
          </p:txBody>
        </p:sp>
        <p:sp>
          <p:nvSpPr>
            <p:cNvPr id="245" name="Text Box 23"/>
            <p:cNvSpPr txBox="1">
              <a:spLocks noChangeArrowheads="1"/>
            </p:cNvSpPr>
            <p:nvPr/>
          </p:nvSpPr>
          <p:spPr bwMode="auto">
            <a:xfrm>
              <a:off x="6861282" y="5077195"/>
              <a:ext cx="139961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buFontTx/>
                <a:buNone/>
              </a:pPr>
              <a:r>
                <a:rPr kumimoji="0" lang="en-US" altLang="ja-JP" sz="1400" b="1" dirty="0" smtClean="0">
                  <a:latin typeface="+mj-lt"/>
                  <a:ea typeface="HG創英角ｺﾞｼｯｸUB" pitchFamily="49" charset="-128"/>
                </a:rPr>
                <a:t>Catalyst support</a:t>
              </a:r>
              <a:endParaRPr kumimoji="0" lang="ja-JP" altLang="en-US" sz="1400" b="1" dirty="0">
                <a:latin typeface="+mj-lt"/>
                <a:ea typeface="HG創英角ｺﾞｼｯｸUB" pitchFamily="49" charset="-128"/>
              </a:endParaRPr>
            </a:p>
          </p:txBody>
        </p:sp>
        <p:sp>
          <p:nvSpPr>
            <p:cNvPr id="246" name="Freeform 25"/>
            <p:cNvSpPr>
              <a:spLocks/>
            </p:cNvSpPr>
            <p:nvPr/>
          </p:nvSpPr>
          <p:spPr bwMode="auto">
            <a:xfrm>
              <a:off x="7163819" y="4397745"/>
              <a:ext cx="274638" cy="276225"/>
            </a:xfrm>
            <a:custGeom>
              <a:avLst/>
              <a:gdLst>
                <a:gd name="T0" fmla="*/ 0 w 318"/>
                <a:gd name="T1" fmla="*/ 0 h 318"/>
                <a:gd name="T2" fmla="*/ 227 w 318"/>
                <a:gd name="T3" fmla="*/ 136 h 318"/>
                <a:gd name="T4" fmla="*/ 318 w 318"/>
                <a:gd name="T5" fmla="*/ 318 h 318"/>
              </a:gdLst>
              <a:ahLst/>
              <a:cxnLst>
                <a:cxn ang="0">
                  <a:pos x="T0" y="T1"/>
                </a:cxn>
                <a:cxn ang="0">
                  <a:pos x="T2" y="T3"/>
                </a:cxn>
                <a:cxn ang="0">
                  <a:pos x="T4" y="T5"/>
                </a:cxn>
              </a:cxnLst>
              <a:rect l="0" t="0" r="r" b="b"/>
              <a:pathLst>
                <a:path w="318" h="318">
                  <a:moveTo>
                    <a:pt x="0" y="0"/>
                  </a:moveTo>
                  <a:cubicBezTo>
                    <a:pt x="87" y="41"/>
                    <a:pt x="174" y="83"/>
                    <a:pt x="227" y="136"/>
                  </a:cubicBezTo>
                  <a:cubicBezTo>
                    <a:pt x="280" y="189"/>
                    <a:pt x="299" y="253"/>
                    <a:pt x="318" y="31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47" name="Freeform 50"/>
            <p:cNvSpPr>
              <a:spLocks/>
            </p:cNvSpPr>
            <p:nvPr/>
          </p:nvSpPr>
          <p:spPr bwMode="auto">
            <a:xfrm rot="16200000">
              <a:off x="7712301" y="4295351"/>
              <a:ext cx="179388" cy="358775"/>
            </a:xfrm>
            <a:custGeom>
              <a:avLst/>
              <a:gdLst>
                <a:gd name="T0" fmla="*/ 0 w 318"/>
                <a:gd name="T1" fmla="*/ 0 h 318"/>
                <a:gd name="T2" fmla="*/ 227 w 318"/>
                <a:gd name="T3" fmla="*/ 136 h 318"/>
                <a:gd name="T4" fmla="*/ 318 w 318"/>
                <a:gd name="T5" fmla="*/ 318 h 318"/>
              </a:gdLst>
              <a:ahLst/>
              <a:cxnLst>
                <a:cxn ang="0">
                  <a:pos x="T0" y="T1"/>
                </a:cxn>
                <a:cxn ang="0">
                  <a:pos x="T2" y="T3"/>
                </a:cxn>
                <a:cxn ang="0">
                  <a:pos x="T4" y="T5"/>
                </a:cxn>
              </a:cxnLst>
              <a:rect l="0" t="0" r="r" b="b"/>
              <a:pathLst>
                <a:path w="318" h="318">
                  <a:moveTo>
                    <a:pt x="0" y="0"/>
                  </a:moveTo>
                  <a:cubicBezTo>
                    <a:pt x="87" y="41"/>
                    <a:pt x="174" y="83"/>
                    <a:pt x="227" y="136"/>
                  </a:cubicBezTo>
                  <a:cubicBezTo>
                    <a:pt x="280" y="189"/>
                    <a:pt x="299" y="253"/>
                    <a:pt x="318" y="31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grpSp>
          <p:nvGrpSpPr>
            <p:cNvPr id="248" name="グループ化 247"/>
            <p:cNvGrpSpPr/>
            <p:nvPr/>
          </p:nvGrpSpPr>
          <p:grpSpPr>
            <a:xfrm>
              <a:off x="8243516" y="4436104"/>
              <a:ext cx="309914" cy="199506"/>
              <a:chOff x="3419872" y="2780928"/>
              <a:chExt cx="309914" cy="199506"/>
            </a:xfrm>
          </p:grpSpPr>
          <p:sp>
            <p:nvSpPr>
              <p:cNvPr id="277" name="円/楕円 276"/>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8" name="円/楕円 277"/>
              <p:cNvSpPr/>
              <p:nvPr/>
            </p:nvSpPr>
            <p:spPr>
              <a:xfrm>
                <a:off x="3535466" y="2786114"/>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49" name="グループ化 248"/>
            <p:cNvGrpSpPr/>
            <p:nvPr/>
          </p:nvGrpSpPr>
          <p:grpSpPr>
            <a:xfrm>
              <a:off x="6676585" y="4456483"/>
              <a:ext cx="309914" cy="199506"/>
              <a:chOff x="3419872" y="2780928"/>
              <a:chExt cx="309914" cy="199506"/>
            </a:xfrm>
          </p:grpSpPr>
          <p:sp>
            <p:nvSpPr>
              <p:cNvPr id="275" name="円/楕円 274"/>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6" name="円/楕円 275"/>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0" name="グループ化 249"/>
            <p:cNvGrpSpPr/>
            <p:nvPr/>
          </p:nvGrpSpPr>
          <p:grpSpPr>
            <a:xfrm>
              <a:off x="8049213" y="4067789"/>
              <a:ext cx="309914" cy="307537"/>
              <a:chOff x="4020999" y="3937758"/>
              <a:chExt cx="309914" cy="307537"/>
            </a:xfrm>
          </p:grpSpPr>
          <p:grpSp>
            <p:nvGrpSpPr>
              <p:cNvPr id="271" name="グループ化 270"/>
              <p:cNvGrpSpPr/>
              <p:nvPr/>
            </p:nvGrpSpPr>
            <p:grpSpPr>
              <a:xfrm>
                <a:off x="4020999" y="4045789"/>
                <a:ext cx="309914" cy="199506"/>
                <a:chOff x="3419872" y="2780928"/>
                <a:chExt cx="309914" cy="199506"/>
              </a:xfrm>
            </p:grpSpPr>
            <p:sp>
              <p:nvSpPr>
                <p:cNvPr id="273" name="円/楕円 272"/>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4" name="円/楕円 273"/>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72" name="円/楕円 271"/>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1" name="グループ化 250"/>
            <p:cNvGrpSpPr/>
            <p:nvPr/>
          </p:nvGrpSpPr>
          <p:grpSpPr>
            <a:xfrm>
              <a:off x="6737249" y="4066289"/>
              <a:ext cx="309914" cy="199506"/>
              <a:chOff x="3419872" y="2780928"/>
              <a:chExt cx="309914" cy="199506"/>
            </a:xfrm>
          </p:grpSpPr>
          <p:sp>
            <p:nvSpPr>
              <p:cNvPr id="269" name="円/楕円 268"/>
              <p:cNvSpPr/>
              <p:nvPr/>
            </p:nvSpPr>
            <p:spPr>
              <a:xfrm>
                <a:off x="3419872" y="2780928"/>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円/楕円 269"/>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52" name="テキスト ボックス 251"/>
            <p:cNvSpPr txBox="1"/>
            <p:nvPr/>
          </p:nvSpPr>
          <p:spPr>
            <a:xfrm>
              <a:off x="6476722" y="3877454"/>
              <a:ext cx="399725" cy="307777"/>
            </a:xfrm>
            <a:prstGeom prst="rect">
              <a:avLst/>
            </a:prstGeom>
            <a:noFill/>
          </p:spPr>
          <p:txBody>
            <a:bodyPr wrap="none" rtlCol="0">
              <a:spAutoFit/>
            </a:bodyPr>
            <a:lstStyle/>
            <a:p>
              <a:r>
                <a:rPr kumimoji="1" lang="en-US" altLang="ja-JP" sz="1400" b="1" dirty="0" smtClean="0"/>
                <a:t>CO</a:t>
              </a:r>
              <a:endParaRPr kumimoji="1" lang="ja-JP" altLang="en-US" sz="1400" b="1" dirty="0"/>
            </a:p>
          </p:txBody>
        </p:sp>
        <p:sp>
          <p:nvSpPr>
            <p:cNvPr id="253" name="テキスト ボックス 252"/>
            <p:cNvSpPr txBox="1"/>
            <p:nvPr/>
          </p:nvSpPr>
          <p:spPr>
            <a:xfrm>
              <a:off x="6445789" y="4255844"/>
              <a:ext cx="425116" cy="307777"/>
            </a:xfrm>
            <a:prstGeom prst="rect">
              <a:avLst/>
            </a:prstGeom>
            <a:noFill/>
          </p:spPr>
          <p:txBody>
            <a:bodyPr wrap="none" rtlCol="0">
              <a:spAutoFit/>
            </a:bodyPr>
            <a:lstStyle/>
            <a:p>
              <a:r>
                <a:rPr kumimoji="1" lang="en-US" altLang="ja-JP" sz="1400" b="1" dirty="0" smtClean="0"/>
                <a:t>NO</a:t>
              </a:r>
              <a:endParaRPr kumimoji="1" lang="ja-JP" altLang="en-US" sz="1400" b="1" dirty="0"/>
            </a:p>
          </p:txBody>
        </p:sp>
        <p:sp>
          <p:nvSpPr>
            <p:cNvPr id="254" name="テキスト ボックス 253"/>
            <p:cNvSpPr txBox="1"/>
            <p:nvPr/>
          </p:nvSpPr>
          <p:spPr>
            <a:xfrm>
              <a:off x="8186000" y="3865659"/>
              <a:ext cx="481222" cy="307777"/>
            </a:xfrm>
            <a:prstGeom prst="rect">
              <a:avLst/>
            </a:prstGeom>
            <a:noFill/>
          </p:spPr>
          <p:txBody>
            <a:bodyPr wrap="none" rtlCol="0">
              <a:spAutoFit/>
            </a:bodyPr>
            <a:lstStyle/>
            <a:p>
              <a:r>
                <a:rPr kumimoji="1" lang="en-US" altLang="ja-JP" sz="1400" b="1" dirty="0" smtClean="0"/>
                <a:t>H</a:t>
              </a:r>
              <a:r>
                <a:rPr kumimoji="1" lang="en-US" altLang="ja-JP" sz="1400" b="1" baseline="-2000" dirty="0" smtClean="0"/>
                <a:t>2</a:t>
              </a:r>
              <a:r>
                <a:rPr kumimoji="1" lang="en-US" altLang="ja-JP" sz="1400" b="1" dirty="0" smtClean="0"/>
                <a:t>O</a:t>
              </a:r>
              <a:endParaRPr kumimoji="1" lang="ja-JP" altLang="en-US" sz="1400" b="1" dirty="0"/>
            </a:p>
          </p:txBody>
        </p:sp>
        <p:sp>
          <p:nvSpPr>
            <p:cNvPr id="255" name="テキスト ボックス 254"/>
            <p:cNvSpPr txBox="1"/>
            <p:nvPr/>
          </p:nvSpPr>
          <p:spPr>
            <a:xfrm>
              <a:off x="8456270" y="4257237"/>
              <a:ext cx="364202" cy="307777"/>
            </a:xfrm>
            <a:prstGeom prst="rect">
              <a:avLst/>
            </a:prstGeom>
            <a:noFill/>
          </p:spPr>
          <p:txBody>
            <a:bodyPr wrap="none" rtlCol="0">
              <a:spAutoFit/>
            </a:bodyPr>
            <a:lstStyle/>
            <a:p>
              <a:r>
                <a:rPr kumimoji="1" lang="en-US" altLang="ja-JP" sz="1400" b="1" dirty="0" smtClean="0"/>
                <a:t>N</a:t>
              </a:r>
              <a:r>
                <a:rPr kumimoji="1" lang="en-US" altLang="ja-JP" sz="1400" b="1" baseline="-2000" dirty="0" smtClean="0"/>
                <a:t>2</a:t>
              </a:r>
              <a:endParaRPr kumimoji="1" lang="ja-JP" altLang="en-US" sz="1400" b="1" baseline="-2000" dirty="0"/>
            </a:p>
          </p:txBody>
        </p:sp>
        <p:grpSp>
          <p:nvGrpSpPr>
            <p:cNvPr id="256" name="グループ化 255"/>
            <p:cNvGrpSpPr/>
            <p:nvPr/>
          </p:nvGrpSpPr>
          <p:grpSpPr>
            <a:xfrm>
              <a:off x="7783780" y="3809256"/>
              <a:ext cx="388477" cy="199506"/>
              <a:chOff x="4020999" y="4045789"/>
              <a:chExt cx="388477" cy="199506"/>
            </a:xfrm>
          </p:grpSpPr>
          <p:grpSp>
            <p:nvGrpSpPr>
              <p:cNvPr id="265" name="グループ化 264"/>
              <p:cNvGrpSpPr/>
              <p:nvPr/>
            </p:nvGrpSpPr>
            <p:grpSpPr>
              <a:xfrm>
                <a:off x="4020999" y="4045789"/>
                <a:ext cx="388477" cy="199506"/>
                <a:chOff x="3419872" y="2780928"/>
                <a:chExt cx="388477" cy="199506"/>
              </a:xfrm>
            </p:grpSpPr>
            <p:sp>
              <p:nvSpPr>
                <p:cNvPr id="267" name="円/楕円 266"/>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円/楕円 267"/>
                <p:cNvSpPr/>
                <p:nvPr/>
              </p:nvSpPr>
              <p:spPr>
                <a:xfrm>
                  <a:off x="3614029"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66" name="円/楕円 265"/>
              <p:cNvSpPr/>
              <p:nvPr/>
            </p:nvSpPr>
            <p:spPr>
              <a:xfrm>
                <a:off x="4118159" y="4045789"/>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テキスト ボックス 256"/>
            <p:cNvSpPr txBox="1"/>
            <p:nvPr/>
          </p:nvSpPr>
          <p:spPr>
            <a:xfrm>
              <a:off x="8059203" y="3555543"/>
              <a:ext cx="460639" cy="307777"/>
            </a:xfrm>
            <a:prstGeom prst="rect">
              <a:avLst/>
            </a:prstGeom>
            <a:noFill/>
          </p:spPr>
          <p:txBody>
            <a:bodyPr wrap="none" rtlCol="0">
              <a:spAutoFit/>
            </a:bodyPr>
            <a:lstStyle/>
            <a:p>
              <a:r>
                <a:rPr kumimoji="1" lang="en-US" altLang="ja-JP" sz="1400" b="1" dirty="0" smtClean="0"/>
                <a:t>CO</a:t>
              </a:r>
              <a:r>
                <a:rPr kumimoji="1" lang="en-US" altLang="ja-JP" sz="1400" b="1" baseline="-2000" dirty="0" smtClean="0"/>
                <a:t>2</a:t>
              </a:r>
              <a:endParaRPr kumimoji="1" lang="ja-JP" altLang="en-US" sz="1400" b="1" baseline="-2000" dirty="0"/>
            </a:p>
          </p:txBody>
        </p:sp>
        <p:sp>
          <p:nvSpPr>
            <p:cNvPr id="258" name="Text Box 69"/>
            <p:cNvSpPr txBox="1">
              <a:spLocks noChangeArrowheads="1"/>
            </p:cNvSpPr>
            <p:nvPr/>
          </p:nvSpPr>
          <p:spPr bwMode="auto">
            <a:xfrm>
              <a:off x="5823851" y="3429000"/>
              <a:ext cx="197814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buFontTx/>
                <a:buNone/>
              </a:pPr>
              <a:r>
                <a:rPr lang="en-US" altLang="ja-JP" sz="1600" b="1" u="sng" dirty="0" smtClean="0">
                  <a:latin typeface="+mj-lt"/>
                  <a:ea typeface="HG創英角ｺﾞｼｯｸUB" pitchFamily="49" charset="-128"/>
                </a:rPr>
                <a:t>1. Three-way catalyst</a:t>
              </a:r>
              <a:endParaRPr lang="ja-JP" altLang="en-US" sz="1600" b="1" u="sng" dirty="0">
                <a:latin typeface="+mj-lt"/>
                <a:ea typeface="HG創英角ｺﾞｼｯｸUB" pitchFamily="49" charset="-128"/>
              </a:endParaRPr>
            </a:p>
          </p:txBody>
        </p:sp>
        <p:grpSp>
          <p:nvGrpSpPr>
            <p:cNvPr id="259" name="グループ化 258"/>
            <p:cNvGrpSpPr/>
            <p:nvPr/>
          </p:nvGrpSpPr>
          <p:grpSpPr>
            <a:xfrm>
              <a:off x="6158213" y="4130563"/>
              <a:ext cx="391074" cy="196421"/>
              <a:chOff x="7256066" y="5585223"/>
              <a:chExt cx="391074" cy="196421"/>
            </a:xfrm>
          </p:grpSpPr>
          <p:sp>
            <p:nvSpPr>
              <p:cNvPr id="262" name="円/楕円 261"/>
              <p:cNvSpPr/>
              <p:nvPr/>
            </p:nvSpPr>
            <p:spPr>
              <a:xfrm>
                <a:off x="7256066" y="5587284"/>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円/楕円 262"/>
              <p:cNvSpPr/>
              <p:nvPr/>
            </p:nvSpPr>
            <p:spPr>
              <a:xfrm>
                <a:off x="7355660" y="5585223"/>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円/楕円 263"/>
              <p:cNvSpPr/>
              <p:nvPr/>
            </p:nvSpPr>
            <p:spPr>
              <a:xfrm>
                <a:off x="7452820" y="5587324"/>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テキスト ボックス 259"/>
            <p:cNvSpPr txBox="1"/>
            <p:nvPr/>
          </p:nvSpPr>
          <p:spPr>
            <a:xfrm>
              <a:off x="5925014" y="3889349"/>
              <a:ext cx="393056" cy="307777"/>
            </a:xfrm>
            <a:prstGeom prst="rect">
              <a:avLst/>
            </a:prstGeom>
            <a:noFill/>
          </p:spPr>
          <p:txBody>
            <a:bodyPr wrap="none" rtlCol="0">
              <a:spAutoFit/>
            </a:bodyPr>
            <a:lstStyle/>
            <a:p>
              <a:r>
                <a:rPr kumimoji="1" lang="en-US" altLang="ja-JP" sz="1400" b="1" dirty="0" smtClean="0"/>
                <a:t>HC</a:t>
              </a:r>
              <a:endParaRPr kumimoji="1" lang="ja-JP" altLang="en-US" sz="1400" b="1" dirty="0"/>
            </a:p>
          </p:txBody>
        </p:sp>
        <p:sp>
          <p:nvSpPr>
            <p:cNvPr id="261" name="Text Box 28"/>
            <p:cNvSpPr txBox="1">
              <a:spLocks noChangeArrowheads="1"/>
            </p:cNvSpPr>
            <p:nvPr/>
          </p:nvSpPr>
          <p:spPr bwMode="auto">
            <a:xfrm>
              <a:off x="6321307" y="5691157"/>
              <a:ext cx="2626526" cy="307777"/>
            </a:xfrm>
            <a:prstGeom prst="rect">
              <a:avLst/>
            </a:prstGeom>
            <a:noFill/>
            <a:ln w="28575">
              <a:no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buFontTx/>
                <a:buNone/>
              </a:pPr>
              <a:r>
                <a:rPr lang="ja-JP" altLang="en-US" sz="1400" dirty="0" smtClean="0">
                  <a:latin typeface="+mj-lt"/>
                  <a:ea typeface="HG創英角ｺﾞｼｯｸUB" pitchFamily="49" charset="-128"/>
                </a:rPr>
                <a:t>*</a:t>
              </a:r>
              <a:r>
                <a:rPr lang="en-US" altLang="ja-JP" sz="1400" dirty="0" smtClean="0">
                  <a:latin typeface="+mj-lt"/>
                  <a:ea typeface="HG創英角ｺﾞｼｯｸUB" pitchFamily="49" charset="-128"/>
                </a:rPr>
                <a:t>only for stoichiometric ratio</a:t>
              </a:r>
              <a:endParaRPr lang="ja-JP" altLang="en-US" sz="1400" dirty="0">
                <a:latin typeface="+mj-lt"/>
                <a:ea typeface="HG創英角ｺﾞｼｯｸUB" pitchFamily="49" charset="-128"/>
              </a:endParaRPr>
            </a:p>
          </p:txBody>
        </p:sp>
      </p:grpSp>
      <p:sp>
        <p:nvSpPr>
          <p:cNvPr id="279" name="爆発 2 56"/>
          <p:cNvSpPr/>
          <p:nvPr/>
        </p:nvSpPr>
        <p:spPr>
          <a:xfrm rot="479869">
            <a:off x="4600204" y="4869446"/>
            <a:ext cx="685001" cy="672339"/>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776 w 22914"/>
              <a:gd name="connsiteY0" fmla="*/ 4342 h 21600"/>
              <a:gd name="connsiteX1" fmla="*/ 16104 w 22914"/>
              <a:gd name="connsiteY1" fmla="*/ 0 h 21600"/>
              <a:gd name="connsiteX2" fmla="*/ 15839 w 22914"/>
              <a:gd name="connsiteY2" fmla="*/ 5777 h 21600"/>
              <a:gd name="connsiteX3" fmla="*/ 19321 w 22914"/>
              <a:gd name="connsiteY3" fmla="*/ 3172 h 21600"/>
              <a:gd name="connsiteX4" fmla="*/ 17694 w 22914"/>
              <a:gd name="connsiteY4" fmla="*/ 6532 h 21600"/>
              <a:gd name="connsiteX5" fmla="*/ 22914 w 22914"/>
              <a:gd name="connsiteY5" fmla="*/ 6645 h 21600"/>
              <a:gd name="connsiteX6" fmla="*/ 18299 w 22914"/>
              <a:gd name="connsiteY6" fmla="*/ 9402 h 21600"/>
              <a:gd name="connsiteX7" fmla="*/ 19584 w 22914"/>
              <a:gd name="connsiteY7" fmla="*/ 11290 h 21600"/>
              <a:gd name="connsiteX8" fmla="*/ 17694 w 22914"/>
              <a:gd name="connsiteY8" fmla="*/ 12310 h 21600"/>
              <a:gd name="connsiteX9" fmla="*/ 20191 w 22914"/>
              <a:gd name="connsiteY9" fmla="*/ 15632 h 21600"/>
              <a:gd name="connsiteX10" fmla="*/ 15954 w 22914"/>
              <a:gd name="connsiteY10" fmla="*/ 14350 h 21600"/>
              <a:gd name="connsiteX11" fmla="*/ 16256 w 22914"/>
              <a:gd name="connsiteY11" fmla="*/ 17370 h 21600"/>
              <a:gd name="connsiteX12" fmla="*/ 13494 w 22914"/>
              <a:gd name="connsiteY12" fmla="*/ 15935 h 21600"/>
              <a:gd name="connsiteX13" fmla="*/ 12926 w 22914"/>
              <a:gd name="connsiteY13" fmla="*/ 18842 h 21600"/>
              <a:gd name="connsiteX14" fmla="*/ 11186 w 22914"/>
              <a:gd name="connsiteY14" fmla="*/ 17370 h 21600"/>
              <a:gd name="connsiteX15" fmla="*/ 10014 w 22914"/>
              <a:gd name="connsiteY15" fmla="*/ 19712 h 21600"/>
              <a:gd name="connsiteX16" fmla="*/ 8841 w 22914"/>
              <a:gd name="connsiteY16" fmla="*/ 18125 h 21600"/>
              <a:gd name="connsiteX17" fmla="*/ 6231 w 22914"/>
              <a:gd name="connsiteY17" fmla="*/ 21600 h 21600"/>
              <a:gd name="connsiteX18" fmla="*/ 6119 w 22914"/>
              <a:gd name="connsiteY18" fmla="*/ 18240 h 21600"/>
              <a:gd name="connsiteX19" fmla="*/ 2599 w 22914"/>
              <a:gd name="connsiteY19" fmla="*/ 17825 h 21600"/>
              <a:gd name="connsiteX20" fmla="*/ 4644 w 22914"/>
              <a:gd name="connsiteY20" fmla="*/ 15370 h 21600"/>
              <a:gd name="connsiteX21" fmla="*/ 1314 w 22914"/>
              <a:gd name="connsiteY21" fmla="*/ 12877 h 21600"/>
              <a:gd name="connsiteX22" fmla="*/ 5249 w 22914"/>
              <a:gd name="connsiteY22" fmla="*/ 11592 h 21600"/>
              <a:gd name="connsiteX23" fmla="*/ 2486 w 22914"/>
              <a:gd name="connsiteY23" fmla="*/ 8270 h 21600"/>
              <a:gd name="connsiteX24" fmla="*/ 0 w 22914"/>
              <a:gd name="connsiteY24" fmla="*/ 874 h 21600"/>
              <a:gd name="connsiteX25" fmla="*/ 5816 w 22914"/>
              <a:gd name="connsiteY25" fmla="*/ 3625 h 21600"/>
              <a:gd name="connsiteX26" fmla="*/ 9864 w 22914"/>
              <a:gd name="connsiteY26" fmla="*/ 6382 h 21600"/>
              <a:gd name="connsiteX27" fmla="*/ 11036 w 22914"/>
              <a:gd name="connsiteY27" fmla="*/ 1887 h 21600"/>
              <a:gd name="connsiteX28" fmla="*/ 12776 w 22914"/>
              <a:gd name="connsiteY28" fmla="*/ 4342 h 21600"/>
              <a:gd name="connsiteX0" fmla="*/ 12776 w 22914"/>
              <a:gd name="connsiteY0" fmla="*/ 4342 h 21600"/>
              <a:gd name="connsiteX1" fmla="*/ 16104 w 22914"/>
              <a:gd name="connsiteY1" fmla="*/ 0 h 21600"/>
              <a:gd name="connsiteX2" fmla="*/ 15839 w 22914"/>
              <a:gd name="connsiteY2" fmla="*/ 5777 h 21600"/>
              <a:gd name="connsiteX3" fmla="*/ 19321 w 22914"/>
              <a:gd name="connsiteY3" fmla="*/ 3172 h 21600"/>
              <a:gd name="connsiteX4" fmla="*/ 17694 w 22914"/>
              <a:gd name="connsiteY4" fmla="*/ 6532 h 21600"/>
              <a:gd name="connsiteX5" fmla="*/ 22914 w 22914"/>
              <a:gd name="connsiteY5" fmla="*/ 6645 h 21600"/>
              <a:gd name="connsiteX6" fmla="*/ 18299 w 22914"/>
              <a:gd name="connsiteY6" fmla="*/ 9402 h 21600"/>
              <a:gd name="connsiteX7" fmla="*/ 19584 w 22914"/>
              <a:gd name="connsiteY7" fmla="*/ 11290 h 21600"/>
              <a:gd name="connsiteX8" fmla="*/ 17694 w 22914"/>
              <a:gd name="connsiteY8" fmla="*/ 12310 h 21600"/>
              <a:gd name="connsiteX9" fmla="*/ 20191 w 22914"/>
              <a:gd name="connsiteY9" fmla="*/ 15632 h 21600"/>
              <a:gd name="connsiteX10" fmla="*/ 15954 w 22914"/>
              <a:gd name="connsiteY10" fmla="*/ 14350 h 21600"/>
              <a:gd name="connsiteX11" fmla="*/ 16256 w 22914"/>
              <a:gd name="connsiteY11" fmla="*/ 17370 h 21600"/>
              <a:gd name="connsiteX12" fmla="*/ 13494 w 22914"/>
              <a:gd name="connsiteY12" fmla="*/ 15935 h 21600"/>
              <a:gd name="connsiteX13" fmla="*/ 12926 w 22914"/>
              <a:gd name="connsiteY13" fmla="*/ 18842 h 21600"/>
              <a:gd name="connsiteX14" fmla="*/ 11186 w 22914"/>
              <a:gd name="connsiteY14" fmla="*/ 17370 h 21600"/>
              <a:gd name="connsiteX15" fmla="*/ 10014 w 22914"/>
              <a:gd name="connsiteY15" fmla="*/ 19712 h 21600"/>
              <a:gd name="connsiteX16" fmla="*/ 8841 w 22914"/>
              <a:gd name="connsiteY16" fmla="*/ 18125 h 21600"/>
              <a:gd name="connsiteX17" fmla="*/ 6231 w 22914"/>
              <a:gd name="connsiteY17" fmla="*/ 21600 h 21600"/>
              <a:gd name="connsiteX18" fmla="*/ 6119 w 22914"/>
              <a:gd name="connsiteY18" fmla="*/ 18240 h 21600"/>
              <a:gd name="connsiteX19" fmla="*/ 2599 w 22914"/>
              <a:gd name="connsiteY19" fmla="*/ 17825 h 21600"/>
              <a:gd name="connsiteX20" fmla="*/ 4644 w 22914"/>
              <a:gd name="connsiteY20" fmla="*/ 15370 h 21600"/>
              <a:gd name="connsiteX21" fmla="*/ 1314 w 22914"/>
              <a:gd name="connsiteY21" fmla="*/ 12877 h 21600"/>
              <a:gd name="connsiteX22" fmla="*/ 5249 w 22914"/>
              <a:gd name="connsiteY22" fmla="*/ 11592 h 21600"/>
              <a:gd name="connsiteX23" fmla="*/ 5572 w 22914"/>
              <a:gd name="connsiteY23" fmla="*/ 8527 h 21600"/>
              <a:gd name="connsiteX24" fmla="*/ 0 w 22914"/>
              <a:gd name="connsiteY24" fmla="*/ 874 h 21600"/>
              <a:gd name="connsiteX25" fmla="*/ 5816 w 22914"/>
              <a:gd name="connsiteY25" fmla="*/ 3625 h 21600"/>
              <a:gd name="connsiteX26" fmla="*/ 9864 w 22914"/>
              <a:gd name="connsiteY26" fmla="*/ 6382 h 21600"/>
              <a:gd name="connsiteX27" fmla="*/ 11036 w 22914"/>
              <a:gd name="connsiteY27" fmla="*/ 1887 h 21600"/>
              <a:gd name="connsiteX28" fmla="*/ 12776 w 22914"/>
              <a:gd name="connsiteY28" fmla="*/ 4342 h 21600"/>
              <a:gd name="connsiteX0" fmla="*/ 12776 w 22914"/>
              <a:gd name="connsiteY0" fmla="*/ 4342 h 21600"/>
              <a:gd name="connsiteX1" fmla="*/ 16104 w 22914"/>
              <a:gd name="connsiteY1" fmla="*/ 0 h 21600"/>
              <a:gd name="connsiteX2" fmla="*/ 15839 w 22914"/>
              <a:gd name="connsiteY2" fmla="*/ 5777 h 21600"/>
              <a:gd name="connsiteX3" fmla="*/ 19321 w 22914"/>
              <a:gd name="connsiteY3" fmla="*/ 3172 h 21600"/>
              <a:gd name="connsiteX4" fmla="*/ 17694 w 22914"/>
              <a:gd name="connsiteY4" fmla="*/ 6532 h 21600"/>
              <a:gd name="connsiteX5" fmla="*/ 22914 w 22914"/>
              <a:gd name="connsiteY5" fmla="*/ 6645 h 21600"/>
              <a:gd name="connsiteX6" fmla="*/ 18299 w 22914"/>
              <a:gd name="connsiteY6" fmla="*/ 9402 h 21600"/>
              <a:gd name="connsiteX7" fmla="*/ 19584 w 22914"/>
              <a:gd name="connsiteY7" fmla="*/ 11290 h 21600"/>
              <a:gd name="connsiteX8" fmla="*/ 17694 w 22914"/>
              <a:gd name="connsiteY8" fmla="*/ 12310 h 21600"/>
              <a:gd name="connsiteX9" fmla="*/ 20191 w 22914"/>
              <a:gd name="connsiteY9" fmla="*/ 15632 h 21600"/>
              <a:gd name="connsiteX10" fmla="*/ 15954 w 22914"/>
              <a:gd name="connsiteY10" fmla="*/ 14350 h 21600"/>
              <a:gd name="connsiteX11" fmla="*/ 16256 w 22914"/>
              <a:gd name="connsiteY11" fmla="*/ 17370 h 21600"/>
              <a:gd name="connsiteX12" fmla="*/ 13494 w 22914"/>
              <a:gd name="connsiteY12" fmla="*/ 15935 h 21600"/>
              <a:gd name="connsiteX13" fmla="*/ 12926 w 22914"/>
              <a:gd name="connsiteY13" fmla="*/ 18842 h 21600"/>
              <a:gd name="connsiteX14" fmla="*/ 11186 w 22914"/>
              <a:gd name="connsiteY14" fmla="*/ 17370 h 21600"/>
              <a:gd name="connsiteX15" fmla="*/ 10014 w 22914"/>
              <a:gd name="connsiteY15" fmla="*/ 19712 h 21600"/>
              <a:gd name="connsiteX16" fmla="*/ 8841 w 22914"/>
              <a:gd name="connsiteY16" fmla="*/ 18125 h 21600"/>
              <a:gd name="connsiteX17" fmla="*/ 6231 w 22914"/>
              <a:gd name="connsiteY17" fmla="*/ 21600 h 21600"/>
              <a:gd name="connsiteX18" fmla="*/ 6119 w 22914"/>
              <a:gd name="connsiteY18" fmla="*/ 18240 h 21600"/>
              <a:gd name="connsiteX19" fmla="*/ 2599 w 22914"/>
              <a:gd name="connsiteY19" fmla="*/ 17825 h 21600"/>
              <a:gd name="connsiteX20" fmla="*/ 4644 w 22914"/>
              <a:gd name="connsiteY20" fmla="*/ 15370 h 21600"/>
              <a:gd name="connsiteX21" fmla="*/ 1314 w 22914"/>
              <a:gd name="connsiteY21" fmla="*/ 12877 h 21600"/>
              <a:gd name="connsiteX22" fmla="*/ 5249 w 22914"/>
              <a:gd name="connsiteY22" fmla="*/ 11592 h 21600"/>
              <a:gd name="connsiteX23" fmla="*/ 5572 w 22914"/>
              <a:gd name="connsiteY23" fmla="*/ 8527 h 21600"/>
              <a:gd name="connsiteX24" fmla="*/ 0 w 22914"/>
              <a:gd name="connsiteY24" fmla="*/ 874 h 21600"/>
              <a:gd name="connsiteX25" fmla="*/ 6587 w 22914"/>
              <a:gd name="connsiteY25" fmla="*/ 6968 h 21600"/>
              <a:gd name="connsiteX26" fmla="*/ 9864 w 22914"/>
              <a:gd name="connsiteY26" fmla="*/ 6382 h 21600"/>
              <a:gd name="connsiteX27" fmla="*/ 11036 w 22914"/>
              <a:gd name="connsiteY27" fmla="*/ 1887 h 21600"/>
              <a:gd name="connsiteX28" fmla="*/ 12776 w 22914"/>
              <a:gd name="connsiteY28" fmla="*/ 4342 h 21600"/>
              <a:gd name="connsiteX0" fmla="*/ 12776 w 22914"/>
              <a:gd name="connsiteY0" fmla="*/ 4342 h 21600"/>
              <a:gd name="connsiteX1" fmla="*/ 16104 w 22914"/>
              <a:gd name="connsiteY1" fmla="*/ 0 h 21600"/>
              <a:gd name="connsiteX2" fmla="*/ 15839 w 22914"/>
              <a:gd name="connsiteY2" fmla="*/ 5777 h 21600"/>
              <a:gd name="connsiteX3" fmla="*/ 19321 w 22914"/>
              <a:gd name="connsiteY3" fmla="*/ 3172 h 21600"/>
              <a:gd name="connsiteX4" fmla="*/ 17694 w 22914"/>
              <a:gd name="connsiteY4" fmla="*/ 6532 h 21600"/>
              <a:gd name="connsiteX5" fmla="*/ 22914 w 22914"/>
              <a:gd name="connsiteY5" fmla="*/ 6645 h 21600"/>
              <a:gd name="connsiteX6" fmla="*/ 18299 w 22914"/>
              <a:gd name="connsiteY6" fmla="*/ 9402 h 21600"/>
              <a:gd name="connsiteX7" fmla="*/ 19584 w 22914"/>
              <a:gd name="connsiteY7" fmla="*/ 11290 h 21600"/>
              <a:gd name="connsiteX8" fmla="*/ 17694 w 22914"/>
              <a:gd name="connsiteY8" fmla="*/ 12310 h 21600"/>
              <a:gd name="connsiteX9" fmla="*/ 20191 w 22914"/>
              <a:gd name="connsiteY9" fmla="*/ 15632 h 21600"/>
              <a:gd name="connsiteX10" fmla="*/ 15954 w 22914"/>
              <a:gd name="connsiteY10" fmla="*/ 14350 h 21600"/>
              <a:gd name="connsiteX11" fmla="*/ 16256 w 22914"/>
              <a:gd name="connsiteY11" fmla="*/ 17370 h 21600"/>
              <a:gd name="connsiteX12" fmla="*/ 13494 w 22914"/>
              <a:gd name="connsiteY12" fmla="*/ 15935 h 21600"/>
              <a:gd name="connsiteX13" fmla="*/ 12926 w 22914"/>
              <a:gd name="connsiteY13" fmla="*/ 18842 h 21600"/>
              <a:gd name="connsiteX14" fmla="*/ 11186 w 22914"/>
              <a:gd name="connsiteY14" fmla="*/ 17370 h 21600"/>
              <a:gd name="connsiteX15" fmla="*/ 10014 w 22914"/>
              <a:gd name="connsiteY15" fmla="*/ 19712 h 21600"/>
              <a:gd name="connsiteX16" fmla="*/ 8841 w 22914"/>
              <a:gd name="connsiteY16" fmla="*/ 18125 h 21600"/>
              <a:gd name="connsiteX17" fmla="*/ 6231 w 22914"/>
              <a:gd name="connsiteY17" fmla="*/ 21600 h 21600"/>
              <a:gd name="connsiteX18" fmla="*/ 6119 w 22914"/>
              <a:gd name="connsiteY18" fmla="*/ 18240 h 21600"/>
              <a:gd name="connsiteX19" fmla="*/ 2599 w 22914"/>
              <a:gd name="connsiteY19" fmla="*/ 17825 h 21600"/>
              <a:gd name="connsiteX20" fmla="*/ 4644 w 22914"/>
              <a:gd name="connsiteY20" fmla="*/ 15370 h 21600"/>
              <a:gd name="connsiteX21" fmla="*/ 3371 w 22914"/>
              <a:gd name="connsiteY21" fmla="*/ 13134 h 21600"/>
              <a:gd name="connsiteX22" fmla="*/ 5249 w 22914"/>
              <a:gd name="connsiteY22" fmla="*/ 11592 h 21600"/>
              <a:gd name="connsiteX23" fmla="*/ 5572 w 22914"/>
              <a:gd name="connsiteY23" fmla="*/ 8527 h 21600"/>
              <a:gd name="connsiteX24" fmla="*/ 0 w 22914"/>
              <a:gd name="connsiteY24" fmla="*/ 874 h 21600"/>
              <a:gd name="connsiteX25" fmla="*/ 6587 w 22914"/>
              <a:gd name="connsiteY25" fmla="*/ 6968 h 21600"/>
              <a:gd name="connsiteX26" fmla="*/ 9864 w 22914"/>
              <a:gd name="connsiteY26" fmla="*/ 6382 h 21600"/>
              <a:gd name="connsiteX27" fmla="*/ 11036 w 22914"/>
              <a:gd name="connsiteY27" fmla="*/ 1887 h 21600"/>
              <a:gd name="connsiteX28" fmla="*/ 12776 w 22914"/>
              <a:gd name="connsiteY28" fmla="*/ 4342 h 21600"/>
              <a:gd name="connsiteX0" fmla="*/ 12776 w 22914"/>
              <a:gd name="connsiteY0" fmla="*/ 4342 h 21600"/>
              <a:gd name="connsiteX1" fmla="*/ 16104 w 22914"/>
              <a:gd name="connsiteY1" fmla="*/ 0 h 21600"/>
              <a:gd name="connsiteX2" fmla="*/ 15839 w 22914"/>
              <a:gd name="connsiteY2" fmla="*/ 5777 h 21600"/>
              <a:gd name="connsiteX3" fmla="*/ 19321 w 22914"/>
              <a:gd name="connsiteY3" fmla="*/ 3172 h 21600"/>
              <a:gd name="connsiteX4" fmla="*/ 17694 w 22914"/>
              <a:gd name="connsiteY4" fmla="*/ 6532 h 21600"/>
              <a:gd name="connsiteX5" fmla="*/ 22914 w 22914"/>
              <a:gd name="connsiteY5" fmla="*/ 6645 h 21600"/>
              <a:gd name="connsiteX6" fmla="*/ 18299 w 22914"/>
              <a:gd name="connsiteY6" fmla="*/ 9402 h 21600"/>
              <a:gd name="connsiteX7" fmla="*/ 19584 w 22914"/>
              <a:gd name="connsiteY7" fmla="*/ 11290 h 21600"/>
              <a:gd name="connsiteX8" fmla="*/ 17694 w 22914"/>
              <a:gd name="connsiteY8" fmla="*/ 12310 h 21600"/>
              <a:gd name="connsiteX9" fmla="*/ 20191 w 22914"/>
              <a:gd name="connsiteY9" fmla="*/ 15632 h 21600"/>
              <a:gd name="connsiteX10" fmla="*/ 15954 w 22914"/>
              <a:gd name="connsiteY10" fmla="*/ 14350 h 21600"/>
              <a:gd name="connsiteX11" fmla="*/ 16256 w 22914"/>
              <a:gd name="connsiteY11" fmla="*/ 17370 h 21600"/>
              <a:gd name="connsiteX12" fmla="*/ 13494 w 22914"/>
              <a:gd name="connsiteY12" fmla="*/ 15935 h 21600"/>
              <a:gd name="connsiteX13" fmla="*/ 12926 w 22914"/>
              <a:gd name="connsiteY13" fmla="*/ 18842 h 21600"/>
              <a:gd name="connsiteX14" fmla="*/ 11186 w 22914"/>
              <a:gd name="connsiteY14" fmla="*/ 17370 h 21600"/>
              <a:gd name="connsiteX15" fmla="*/ 10014 w 22914"/>
              <a:gd name="connsiteY15" fmla="*/ 19712 h 21600"/>
              <a:gd name="connsiteX16" fmla="*/ 8841 w 22914"/>
              <a:gd name="connsiteY16" fmla="*/ 18125 h 21600"/>
              <a:gd name="connsiteX17" fmla="*/ 6231 w 22914"/>
              <a:gd name="connsiteY17" fmla="*/ 21600 h 21600"/>
              <a:gd name="connsiteX18" fmla="*/ 6119 w 22914"/>
              <a:gd name="connsiteY18" fmla="*/ 18240 h 21600"/>
              <a:gd name="connsiteX19" fmla="*/ 3628 w 22914"/>
              <a:gd name="connsiteY19" fmla="*/ 17825 h 21600"/>
              <a:gd name="connsiteX20" fmla="*/ 4644 w 22914"/>
              <a:gd name="connsiteY20" fmla="*/ 15370 h 21600"/>
              <a:gd name="connsiteX21" fmla="*/ 3371 w 22914"/>
              <a:gd name="connsiteY21" fmla="*/ 13134 h 21600"/>
              <a:gd name="connsiteX22" fmla="*/ 5249 w 22914"/>
              <a:gd name="connsiteY22" fmla="*/ 11592 h 21600"/>
              <a:gd name="connsiteX23" fmla="*/ 5572 w 22914"/>
              <a:gd name="connsiteY23" fmla="*/ 8527 h 21600"/>
              <a:gd name="connsiteX24" fmla="*/ 0 w 22914"/>
              <a:gd name="connsiteY24" fmla="*/ 874 h 21600"/>
              <a:gd name="connsiteX25" fmla="*/ 6587 w 22914"/>
              <a:gd name="connsiteY25" fmla="*/ 6968 h 21600"/>
              <a:gd name="connsiteX26" fmla="*/ 9864 w 22914"/>
              <a:gd name="connsiteY26" fmla="*/ 6382 h 21600"/>
              <a:gd name="connsiteX27" fmla="*/ 11036 w 22914"/>
              <a:gd name="connsiteY27" fmla="*/ 1887 h 21600"/>
              <a:gd name="connsiteX28" fmla="*/ 12776 w 22914"/>
              <a:gd name="connsiteY28" fmla="*/ 4342 h 21600"/>
              <a:gd name="connsiteX0" fmla="*/ 12776 w 22914"/>
              <a:gd name="connsiteY0" fmla="*/ 4342 h 20057"/>
              <a:gd name="connsiteX1" fmla="*/ 16104 w 22914"/>
              <a:gd name="connsiteY1" fmla="*/ 0 h 20057"/>
              <a:gd name="connsiteX2" fmla="*/ 15839 w 22914"/>
              <a:gd name="connsiteY2" fmla="*/ 5777 h 20057"/>
              <a:gd name="connsiteX3" fmla="*/ 19321 w 22914"/>
              <a:gd name="connsiteY3" fmla="*/ 3172 h 20057"/>
              <a:gd name="connsiteX4" fmla="*/ 17694 w 22914"/>
              <a:gd name="connsiteY4" fmla="*/ 6532 h 20057"/>
              <a:gd name="connsiteX5" fmla="*/ 22914 w 22914"/>
              <a:gd name="connsiteY5" fmla="*/ 6645 h 20057"/>
              <a:gd name="connsiteX6" fmla="*/ 18299 w 22914"/>
              <a:gd name="connsiteY6" fmla="*/ 9402 h 20057"/>
              <a:gd name="connsiteX7" fmla="*/ 19584 w 22914"/>
              <a:gd name="connsiteY7" fmla="*/ 11290 h 20057"/>
              <a:gd name="connsiteX8" fmla="*/ 17694 w 22914"/>
              <a:gd name="connsiteY8" fmla="*/ 12310 h 20057"/>
              <a:gd name="connsiteX9" fmla="*/ 20191 w 22914"/>
              <a:gd name="connsiteY9" fmla="*/ 15632 h 20057"/>
              <a:gd name="connsiteX10" fmla="*/ 15954 w 22914"/>
              <a:gd name="connsiteY10" fmla="*/ 14350 h 20057"/>
              <a:gd name="connsiteX11" fmla="*/ 16256 w 22914"/>
              <a:gd name="connsiteY11" fmla="*/ 17370 h 20057"/>
              <a:gd name="connsiteX12" fmla="*/ 13494 w 22914"/>
              <a:gd name="connsiteY12" fmla="*/ 15935 h 20057"/>
              <a:gd name="connsiteX13" fmla="*/ 12926 w 22914"/>
              <a:gd name="connsiteY13" fmla="*/ 18842 h 20057"/>
              <a:gd name="connsiteX14" fmla="*/ 11186 w 22914"/>
              <a:gd name="connsiteY14" fmla="*/ 17370 h 20057"/>
              <a:gd name="connsiteX15" fmla="*/ 10014 w 22914"/>
              <a:gd name="connsiteY15" fmla="*/ 19712 h 20057"/>
              <a:gd name="connsiteX16" fmla="*/ 8841 w 22914"/>
              <a:gd name="connsiteY16" fmla="*/ 18125 h 20057"/>
              <a:gd name="connsiteX17" fmla="*/ 7517 w 22914"/>
              <a:gd name="connsiteY17" fmla="*/ 20057 h 20057"/>
              <a:gd name="connsiteX18" fmla="*/ 6119 w 22914"/>
              <a:gd name="connsiteY18" fmla="*/ 18240 h 20057"/>
              <a:gd name="connsiteX19" fmla="*/ 3628 w 22914"/>
              <a:gd name="connsiteY19" fmla="*/ 17825 h 20057"/>
              <a:gd name="connsiteX20" fmla="*/ 4644 w 22914"/>
              <a:gd name="connsiteY20" fmla="*/ 15370 h 20057"/>
              <a:gd name="connsiteX21" fmla="*/ 3371 w 22914"/>
              <a:gd name="connsiteY21" fmla="*/ 13134 h 20057"/>
              <a:gd name="connsiteX22" fmla="*/ 5249 w 22914"/>
              <a:gd name="connsiteY22" fmla="*/ 11592 h 20057"/>
              <a:gd name="connsiteX23" fmla="*/ 5572 w 22914"/>
              <a:gd name="connsiteY23" fmla="*/ 8527 h 20057"/>
              <a:gd name="connsiteX24" fmla="*/ 0 w 22914"/>
              <a:gd name="connsiteY24" fmla="*/ 874 h 20057"/>
              <a:gd name="connsiteX25" fmla="*/ 6587 w 22914"/>
              <a:gd name="connsiteY25" fmla="*/ 6968 h 20057"/>
              <a:gd name="connsiteX26" fmla="*/ 9864 w 22914"/>
              <a:gd name="connsiteY26" fmla="*/ 6382 h 20057"/>
              <a:gd name="connsiteX27" fmla="*/ 11036 w 22914"/>
              <a:gd name="connsiteY27" fmla="*/ 1887 h 20057"/>
              <a:gd name="connsiteX28" fmla="*/ 12776 w 22914"/>
              <a:gd name="connsiteY28" fmla="*/ 4342 h 20057"/>
              <a:gd name="connsiteX0" fmla="*/ 12776 w 22914"/>
              <a:gd name="connsiteY0" fmla="*/ 3468 h 19183"/>
              <a:gd name="connsiteX1" fmla="*/ 15590 w 22914"/>
              <a:gd name="connsiteY1" fmla="*/ 669 h 19183"/>
              <a:gd name="connsiteX2" fmla="*/ 15839 w 22914"/>
              <a:gd name="connsiteY2" fmla="*/ 4903 h 19183"/>
              <a:gd name="connsiteX3" fmla="*/ 19321 w 22914"/>
              <a:gd name="connsiteY3" fmla="*/ 2298 h 19183"/>
              <a:gd name="connsiteX4" fmla="*/ 17694 w 22914"/>
              <a:gd name="connsiteY4" fmla="*/ 5658 h 19183"/>
              <a:gd name="connsiteX5" fmla="*/ 22914 w 22914"/>
              <a:gd name="connsiteY5" fmla="*/ 5771 h 19183"/>
              <a:gd name="connsiteX6" fmla="*/ 18299 w 22914"/>
              <a:gd name="connsiteY6" fmla="*/ 8528 h 19183"/>
              <a:gd name="connsiteX7" fmla="*/ 19584 w 22914"/>
              <a:gd name="connsiteY7" fmla="*/ 10416 h 19183"/>
              <a:gd name="connsiteX8" fmla="*/ 17694 w 22914"/>
              <a:gd name="connsiteY8" fmla="*/ 11436 h 19183"/>
              <a:gd name="connsiteX9" fmla="*/ 20191 w 22914"/>
              <a:gd name="connsiteY9" fmla="*/ 14758 h 19183"/>
              <a:gd name="connsiteX10" fmla="*/ 15954 w 22914"/>
              <a:gd name="connsiteY10" fmla="*/ 13476 h 19183"/>
              <a:gd name="connsiteX11" fmla="*/ 16256 w 22914"/>
              <a:gd name="connsiteY11" fmla="*/ 16496 h 19183"/>
              <a:gd name="connsiteX12" fmla="*/ 13494 w 22914"/>
              <a:gd name="connsiteY12" fmla="*/ 15061 h 19183"/>
              <a:gd name="connsiteX13" fmla="*/ 12926 w 22914"/>
              <a:gd name="connsiteY13" fmla="*/ 17968 h 19183"/>
              <a:gd name="connsiteX14" fmla="*/ 11186 w 22914"/>
              <a:gd name="connsiteY14" fmla="*/ 16496 h 19183"/>
              <a:gd name="connsiteX15" fmla="*/ 10014 w 22914"/>
              <a:gd name="connsiteY15" fmla="*/ 18838 h 19183"/>
              <a:gd name="connsiteX16" fmla="*/ 8841 w 22914"/>
              <a:gd name="connsiteY16" fmla="*/ 17251 h 19183"/>
              <a:gd name="connsiteX17" fmla="*/ 7517 w 22914"/>
              <a:gd name="connsiteY17" fmla="*/ 19183 h 19183"/>
              <a:gd name="connsiteX18" fmla="*/ 6119 w 22914"/>
              <a:gd name="connsiteY18" fmla="*/ 17366 h 19183"/>
              <a:gd name="connsiteX19" fmla="*/ 3628 w 22914"/>
              <a:gd name="connsiteY19" fmla="*/ 16951 h 19183"/>
              <a:gd name="connsiteX20" fmla="*/ 4644 w 22914"/>
              <a:gd name="connsiteY20" fmla="*/ 14496 h 19183"/>
              <a:gd name="connsiteX21" fmla="*/ 3371 w 22914"/>
              <a:gd name="connsiteY21" fmla="*/ 12260 h 19183"/>
              <a:gd name="connsiteX22" fmla="*/ 5249 w 22914"/>
              <a:gd name="connsiteY22" fmla="*/ 10718 h 19183"/>
              <a:gd name="connsiteX23" fmla="*/ 5572 w 22914"/>
              <a:gd name="connsiteY23" fmla="*/ 7653 h 19183"/>
              <a:gd name="connsiteX24" fmla="*/ 0 w 22914"/>
              <a:gd name="connsiteY24" fmla="*/ 0 h 19183"/>
              <a:gd name="connsiteX25" fmla="*/ 6587 w 22914"/>
              <a:gd name="connsiteY25" fmla="*/ 6094 h 19183"/>
              <a:gd name="connsiteX26" fmla="*/ 9864 w 22914"/>
              <a:gd name="connsiteY26" fmla="*/ 5508 h 19183"/>
              <a:gd name="connsiteX27" fmla="*/ 11036 w 22914"/>
              <a:gd name="connsiteY27" fmla="*/ 1013 h 19183"/>
              <a:gd name="connsiteX28" fmla="*/ 12776 w 22914"/>
              <a:gd name="connsiteY28" fmla="*/ 3468 h 19183"/>
              <a:gd name="connsiteX0" fmla="*/ 12776 w 22914"/>
              <a:gd name="connsiteY0" fmla="*/ 3468 h 19183"/>
              <a:gd name="connsiteX1" fmla="*/ 15590 w 22914"/>
              <a:gd name="connsiteY1" fmla="*/ 669 h 19183"/>
              <a:gd name="connsiteX2" fmla="*/ 15839 w 22914"/>
              <a:gd name="connsiteY2" fmla="*/ 4903 h 19183"/>
              <a:gd name="connsiteX3" fmla="*/ 19321 w 22914"/>
              <a:gd name="connsiteY3" fmla="*/ 2298 h 19183"/>
              <a:gd name="connsiteX4" fmla="*/ 17694 w 22914"/>
              <a:gd name="connsiteY4" fmla="*/ 5658 h 19183"/>
              <a:gd name="connsiteX5" fmla="*/ 22914 w 22914"/>
              <a:gd name="connsiteY5" fmla="*/ 5771 h 19183"/>
              <a:gd name="connsiteX6" fmla="*/ 18299 w 22914"/>
              <a:gd name="connsiteY6" fmla="*/ 8528 h 19183"/>
              <a:gd name="connsiteX7" fmla="*/ 19584 w 22914"/>
              <a:gd name="connsiteY7" fmla="*/ 10416 h 19183"/>
              <a:gd name="connsiteX8" fmla="*/ 17694 w 22914"/>
              <a:gd name="connsiteY8" fmla="*/ 11436 h 19183"/>
              <a:gd name="connsiteX9" fmla="*/ 20191 w 22914"/>
              <a:gd name="connsiteY9" fmla="*/ 14758 h 19183"/>
              <a:gd name="connsiteX10" fmla="*/ 15954 w 22914"/>
              <a:gd name="connsiteY10" fmla="*/ 13476 h 19183"/>
              <a:gd name="connsiteX11" fmla="*/ 16256 w 22914"/>
              <a:gd name="connsiteY11" fmla="*/ 16496 h 19183"/>
              <a:gd name="connsiteX12" fmla="*/ 13494 w 22914"/>
              <a:gd name="connsiteY12" fmla="*/ 15061 h 19183"/>
              <a:gd name="connsiteX13" fmla="*/ 12926 w 22914"/>
              <a:gd name="connsiteY13" fmla="*/ 17968 h 19183"/>
              <a:gd name="connsiteX14" fmla="*/ 11186 w 22914"/>
              <a:gd name="connsiteY14" fmla="*/ 16496 h 19183"/>
              <a:gd name="connsiteX15" fmla="*/ 10014 w 22914"/>
              <a:gd name="connsiteY15" fmla="*/ 18838 h 19183"/>
              <a:gd name="connsiteX16" fmla="*/ 8841 w 22914"/>
              <a:gd name="connsiteY16" fmla="*/ 17251 h 19183"/>
              <a:gd name="connsiteX17" fmla="*/ 7517 w 22914"/>
              <a:gd name="connsiteY17" fmla="*/ 19183 h 19183"/>
              <a:gd name="connsiteX18" fmla="*/ 6119 w 22914"/>
              <a:gd name="connsiteY18" fmla="*/ 17366 h 19183"/>
              <a:gd name="connsiteX19" fmla="*/ 3628 w 22914"/>
              <a:gd name="connsiteY19" fmla="*/ 16951 h 19183"/>
              <a:gd name="connsiteX20" fmla="*/ 4644 w 22914"/>
              <a:gd name="connsiteY20" fmla="*/ 14496 h 19183"/>
              <a:gd name="connsiteX21" fmla="*/ 3371 w 22914"/>
              <a:gd name="connsiteY21" fmla="*/ 12260 h 19183"/>
              <a:gd name="connsiteX22" fmla="*/ 5249 w 22914"/>
              <a:gd name="connsiteY22" fmla="*/ 10718 h 19183"/>
              <a:gd name="connsiteX23" fmla="*/ 5572 w 22914"/>
              <a:gd name="connsiteY23" fmla="*/ 7653 h 19183"/>
              <a:gd name="connsiteX24" fmla="*/ 0 w 22914"/>
              <a:gd name="connsiteY24" fmla="*/ 0 h 19183"/>
              <a:gd name="connsiteX25" fmla="*/ 6587 w 22914"/>
              <a:gd name="connsiteY25" fmla="*/ 6094 h 19183"/>
              <a:gd name="connsiteX26" fmla="*/ 9864 w 22914"/>
              <a:gd name="connsiteY26" fmla="*/ 5508 h 19183"/>
              <a:gd name="connsiteX27" fmla="*/ 11036 w 22914"/>
              <a:gd name="connsiteY27" fmla="*/ 2042 h 19183"/>
              <a:gd name="connsiteX28" fmla="*/ 12776 w 22914"/>
              <a:gd name="connsiteY28" fmla="*/ 3468 h 19183"/>
              <a:gd name="connsiteX0" fmla="*/ 12776 w 22914"/>
              <a:gd name="connsiteY0" fmla="*/ 3468 h 19183"/>
              <a:gd name="connsiteX1" fmla="*/ 15590 w 22914"/>
              <a:gd name="connsiteY1" fmla="*/ 669 h 19183"/>
              <a:gd name="connsiteX2" fmla="*/ 15839 w 22914"/>
              <a:gd name="connsiteY2" fmla="*/ 4903 h 19183"/>
              <a:gd name="connsiteX3" fmla="*/ 18550 w 22914"/>
              <a:gd name="connsiteY3" fmla="*/ 3327 h 19183"/>
              <a:gd name="connsiteX4" fmla="*/ 17694 w 22914"/>
              <a:gd name="connsiteY4" fmla="*/ 5658 h 19183"/>
              <a:gd name="connsiteX5" fmla="*/ 22914 w 22914"/>
              <a:gd name="connsiteY5" fmla="*/ 5771 h 19183"/>
              <a:gd name="connsiteX6" fmla="*/ 18299 w 22914"/>
              <a:gd name="connsiteY6" fmla="*/ 8528 h 19183"/>
              <a:gd name="connsiteX7" fmla="*/ 19584 w 22914"/>
              <a:gd name="connsiteY7" fmla="*/ 10416 h 19183"/>
              <a:gd name="connsiteX8" fmla="*/ 17694 w 22914"/>
              <a:gd name="connsiteY8" fmla="*/ 11436 h 19183"/>
              <a:gd name="connsiteX9" fmla="*/ 20191 w 22914"/>
              <a:gd name="connsiteY9" fmla="*/ 14758 h 19183"/>
              <a:gd name="connsiteX10" fmla="*/ 15954 w 22914"/>
              <a:gd name="connsiteY10" fmla="*/ 13476 h 19183"/>
              <a:gd name="connsiteX11" fmla="*/ 16256 w 22914"/>
              <a:gd name="connsiteY11" fmla="*/ 16496 h 19183"/>
              <a:gd name="connsiteX12" fmla="*/ 13494 w 22914"/>
              <a:gd name="connsiteY12" fmla="*/ 15061 h 19183"/>
              <a:gd name="connsiteX13" fmla="*/ 12926 w 22914"/>
              <a:gd name="connsiteY13" fmla="*/ 17968 h 19183"/>
              <a:gd name="connsiteX14" fmla="*/ 11186 w 22914"/>
              <a:gd name="connsiteY14" fmla="*/ 16496 h 19183"/>
              <a:gd name="connsiteX15" fmla="*/ 10014 w 22914"/>
              <a:gd name="connsiteY15" fmla="*/ 18838 h 19183"/>
              <a:gd name="connsiteX16" fmla="*/ 8841 w 22914"/>
              <a:gd name="connsiteY16" fmla="*/ 17251 h 19183"/>
              <a:gd name="connsiteX17" fmla="*/ 7517 w 22914"/>
              <a:gd name="connsiteY17" fmla="*/ 19183 h 19183"/>
              <a:gd name="connsiteX18" fmla="*/ 6119 w 22914"/>
              <a:gd name="connsiteY18" fmla="*/ 17366 h 19183"/>
              <a:gd name="connsiteX19" fmla="*/ 3628 w 22914"/>
              <a:gd name="connsiteY19" fmla="*/ 16951 h 19183"/>
              <a:gd name="connsiteX20" fmla="*/ 4644 w 22914"/>
              <a:gd name="connsiteY20" fmla="*/ 14496 h 19183"/>
              <a:gd name="connsiteX21" fmla="*/ 3371 w 22914"/>
              <a:gd name="connsiteY21" fmla="*/ 12260 h 19183"/>
              <a:gd name="connsiteX22" fmla="*/ 5249 w 22914"/>
              <a:gd name="connsiteY22" fmla="*/ 10718 h 19183"/>
              <a:gd name="connsiteX23" fmla="*/ 5572 w 22914"/>
              <a:gd name="connsiteY23" fmla="*/ 7653 h 19183"/>
              <a:gd name="connsiteX24" fmla="*/ 0 w 22914"/>
              <a:gd name="connsiteY24" fmla="*/ 0 h 19183"/>
              <a:gd name="connsiteX25" fmla="*/ 6587 w 22914"/>
              <a:gd name="connsiteY25" fmla="*/ 6094 h 19183"/>
              <a:gd name="connsiteX26" fmla="*/ 9864 w 22914"/>
              <a:gd name="connsiteY26" fmla="*/ 5508 h 19183"/>
              <a:gd name="connsiteX27" fmla="*/ 11036 w 22914"/>
              <a:gd name="connsiteY27" fmla="*/ 2042 h 19183"/>
              <a:gd name="connsiteX28" fmla="*/ 12776 w 22914"/>
              <a:gd name="connsiteY28" fmla="*/ 3468 h 19183"/>
              <a:gd name="connsiteX0" fmla="*/ 12776 w 22914"/>
              <a:gd name="connsiteY0" fmla="*/ 3468 h 19183"/>
              <a:gd name="connsiteX1" fmla="*/ 15590 w 22914"/>
              <a:gd name="connsiteY1" fmla="*/ 1440 h 19183"/>
              <a:gd name="connsiteX2" fmla="*/ 15839 w 22914"/>
              <a:gd name="connsiteY2" fmla="*/ 4903 h 19183"/>
              <a:gd name="connsiteX3" fmla="*/ 18550 w 22914"/>
              <a:gd name="connsiteY3" fmla="*/ 3327 h 19183"/>
              <a:gd name="connsiteX4" fmla="*/ 17694 w 22914"/>
              <a:gd name="connsiteY4" fmla="*/ 5658 h 19183"/>
              <a:gd name="connsiteX5" fmla="*/ 22914 w 22914"/>
              <a:gd name="connsiteY5" fmla="*/ 5771 h 19183"/>
              <a:gd name="connsiteX6" fmla="*/ 18299 w 22914"/>
              <a:gd name="connsiteY6" fmla="*/ 8528 h 19183"/>
              <a:gd name="connsiteX7" fmla="*/ 19584 w 22914"/>
              <a:gd name="connsiteY7" fmla="*/ 10416 h 19183"/>
              <a:gd name="connsiteX8" fmla="*/ 17694 w 22914"/>
              <a:gd name="connsiteY8" fmla="*/ 11436 h 19183"/>
              <a:gd name="connsiteX9" fmla="*/ 20191 w 22914"/>
              <a:gd name="connsiteY9" fmla="*/ 14758 h 19183"/>
              <a:gd name="connsiteX10" fmla="*/ 15954 w 22914"/>
              <a:gd name="connsiteY10" fmla="*/ 13476 h 19183"/>
              <a:gd name="connsiteX11" fmla="*/ 16256 w 22914"/>
              <a:gd name="connsiteY11" fmla="*/ 16496 h 19183"/>
              <a:gd name="connsiteX12" fmla="*/ 13494 w 22914"/>
              <a:gd name="connsiteY12" fmla="*/ 15061 h 19183"/>
              <a:gd name="connsiteX13" fmla="*/ 12926 w 22914"/>
              <a:gd name="connsiteY13" fmla="*/ 17968 h 19183"/>
              <a:gd name="connsiteX14" fmla="*/ 11186 w 22914"/>
              <a:gd name="connsiteY14" fmla="*/ 16496 h 19183"/>
              <a:gd name="connsiteX15" fmla="*/ 10014 w 22914"/>
              <a:gd name="connsiteY15" fmla="*/ 18838 h 19183"/>
              <a:gd name="connsiteX16" fmla="*/ 8841 w 22914"/>
              <a:gd name="connsiteY16" fmla="*/ 17251 h 19183"/>
              <a:gd name="connsiteX17" fmla="*/ 7517 w 22914"/>
              <a:gd name="connsiteY17" fmla="*/ 19183 h 19183"/>
              <a:gd name="connsiteX18" fmla="*/ 6119 w 22914"/>
              <a:gd name="connsiteY18" fmla="*/ 17366 h 19183"/>
              <a:gd name="connsiteX19" fmla="*/ 3628 w 22914"/>
              <a:gd name="connsiteY19" fmla="*/ 16951 h 19183"/>
              <a:gd name="connsiteX20" fmla="*/ 4644 w 22914"/>
              <a:gd name="connsiteY20" fmla="*/ 14496 h 19183"/>
              <a:gd name="connsiteX21" fmla="*/ 3371 w 22914"/>
              <a:gd name="connsiteY21" fmla="*/ 12260 h 19183"/>
              <a:gd name="connsiteX22" fmla="*/ 5249 w 22914"/>
              <a:gd name="connsiteY22" fmla="*/ 10718 h 19183"/>
              <a:gd name="connsiteX23" fmla="*/ 5572 w 22914"/>
              <a:gd name="connsiteY23" fmla="*/ 7653 h 19183"/>
              <a:gd name="connsiteX24" fmla="*/ 0 w 22914"/>
              <a:gd name="connsiteY24" fmla="*/ 0 h 19183"/>
              <a:gd name="connsiteX25" fmla="*/ 6587 w 22914"/>
              <a:gd name="connsiteY25" fmla="*/ 6094 h 19183"/>
              <a:gd name="connsiteX26" fmla="*/ 9864 w 22914"/>
              <a:gd name="connsiteY26" fmla="*/ 5508 h 19183"/>
              <a:gd name="connsiteX27" fmla="*/ 11036 w 22914"/>
              <a:gd name="connsiteY27" fmla="*/ 2042 h 19183"/>
              <a:gd name="connsiteX28" fmla="*/ 12776 w 22914"/>
              <a:gd name="connsiteY28" fmla="*/ 3468 h 19183"/>
              <a:gd name="connsiteX0" fmla="*/ 12776 w 21114"/>
              <a:gd name="connsiteY0" fmla="*/ 3468 h 19183"/>
              <a:gd name="connsiteX1" fmla="*/ 15590 w 21114"/>
              <a:gd name="connsiteY1" fmla="*/ 1440 h 19183"/>
              <a:gd name="connsiteX2" fmla="*/ 15839 w 21114"/>
              <a:gd name="connsiteY2" fmla="*/ 4903 h 19183"/>
              <a:gd name="connsiteX3" fmla="*/ 18550 w 21114"/>
              <a:gd name="connsiteY3" fmla="*/ 3327 h 19183"/>
              <a:gd name="connsiteX4" fmla="*/ 17694 w 21114"/>
              <a:gd name="connsiteY4" fmla="*/ 5658 h 19183"/>
              <a:gd name="connsiteX5" fmla="*/ 21114 w 21114"/>
              <a:gd name="connsiteY5" fmla="*/ 6285 h 19183"/>
              <a:gd name="connsiteX6" fmla="*/ 18299 w 21114"/>
              <a:gd name="connsiteY6" fmla="*/ 8528 h 19183"/>
              <a:gd name="connsiteX7" fmla="*/ 19584 w 21114"/>
              <a:gd name="connsiteY7" fmla="*/ 10416 h 19183"/>
              <a:gd name="connsiteX8" fmla="*/ 17694 w 21114"/>
              <a:gd name="connsiteY8" fmla="*/ 11436 h 19183"/>
              <a:gd name="connsiteX9" fmla="*/ 20191 w 21114"/>
              <a:gd name="connsiteY9" fmla="*/ 14758 h 19183"/>
              <a:gd name="connsiteX10" fmla="*/ 15954 w 21114"/>
              <a:gd name="connsiteY10" fmla="*/ 13476 h 19183"/>
              <a:gd name="connsiteX11" fmla="*/ 16256 w 21114"/>
              <a:gd name="connsiteY11" fmla="*/ 16496 h 19183"/>
              <a:gd name="connsiteX12" fmla="*/ 13494 w 21114"/>
              <a:gd name="connsiteY12" fmla="*/ 15061 h 19183"/>
              <a:gd name="connsiteX13" fmla="*/ 12926 w 21114"/>
              <a:gd name="connsiteY13" fmla="*/ 17968 h 19183"/>
              <a:gd name="connsiteX14" fmla="*/ 11186 w 21114"/>
              <a:gd name="connsiteY14" fmla="*/ 16496 h 19183"/>
              <a:gd name="connsiteX15" fmla="*/ 10014 w 21114"/>
              <a:gd name="connsiteY15" fmla="*/ 18838 h 19183"/>
              <a:gd name="connsiteX16" fmla="*/ 8841 w 21114"/>
              <a:gd name="connsiteY16" fmla="*/ 17251 h 19183"/>
              <a:gd name="connsiteX17" fmla="*/ 7517 w 21114"/>
              <a:gd name="connsiteY17" fmla="*/ 19183 h 19183"/>
              <a:gd name="connsiteX18" fmla="*/ 6119 w 21114"/>
              <a:gd name="connsiteY18" fmla="*/ 17366 h 19183"/>
              <a:gd name="connsiteX19" fmla="*/ 3628 w 21114"/>
              <a:gd name="connsiteY19" fmla="*/ 16951 h 19183"/>
              <a:gd name="connsiteX20" fmla="*/ 4644 w 21114"/>
              <a:gd name="connsiteY20" fmla="*/ 14496 h 19183"/>
              <a:gd name="connsiteX21" fmla="*/ 3371 w 21114"/>
              <a:gd name="connsiteY21" fmla="*/ 12260 h 19183"/>
              <a:gd name="connsiteX22" fmla="*/ 5249 w 21114"/>
              <a:gd name="connsiteY22" fmla="*/ 10718 h 19183"/>
              <a:gd name="connsiteX23" fmla="*/ 5572 w 21114"/>
              <a:gd name="connsiteY23" fmla="*/ 7653 h 19183"/>
              <a:gd name="connsiteX24" fmla="*/ 0 w 21114"/>
              <a:gd name="connsiteY24" fmla="*/ 0 h 19183"/>
              <a:gd name="connsiteX25" fmla="*/ 6587 w 21114"/>
              <a:gd name="connsiteY25" fmla="*/ 6094 h 19183"/>
              <a:gd name="connsiteX26" fmla="*/ 9864 w 21114"/>
              <a:gd name="connsiteY26" fmla="*/ 5508 h 19183"/>
              <a:gd name="connsiteX27" fmla="*/ 11036 w 21114"/>
              <a:gd name="connsiteY27" fmla="*/ 2042 h 19183"/>
              <a:gd name="connsiteX28" fmla="*/ 12776 w 21114"/>
              <a:gd name="connsiteY28" fmla="*/ 3468 h 19183"/>
              <a:gd name="connsiteX0" fmla="*/ 12776 w 21114"/>
              <a:gd name="connsiteY0" fmla="*/ 3468 h 19183"/>
              <a:gd name="connsiteX1" fmla="*/ 15590 w 21114"/>
              <a:gd name="connsiteY1" fmla="*/ 1440 h 19183"/>
              <a:gd name="connsiteX2" fmla="*/ 15839 w 21114"/>
              <a:gd name="connsiteY2" fmla="*/ 4903 h 19183"/>
              <a:gd name="connsiteX3" fmla="*/ 18550 w 21114"/>
              <a:gd name="connsiteY3" fmla="*/ 3327 h 19183"/>
              <a:gd name="connsiteX4" fmla="*/ 17694 w 21114"/>
              <a:gd name="connsiteY4" fmla="*/ 5658 h 19183"/>
              <a:gd name="connsiteX5" fmla="*/ 21114 w 21114"/>
              <a:gd name="connsiteY5" fmla="*/ 6285 h 19183"/>
              <a:gd name="connsiteX6" fmla="*/ 18299 w 21114"/>
              <a:gd name="connsiteY6" fmla="*/ 8528 h 19183"/>
              <a:gd name="connsiteX7" fmla="*/ 19584 w 21114"/>
              <a:gd name="connsiteY7" fmla="*/ 10416 h 19183"/>
              <a:gd name="connsiteX8" fmla="*/ 17694 w 21114"/>
              <a:gd name="connsiteY8" fmla="*/ 11436 h 19183"/>
              <a:gd name="connsiteX9" fmla="*/ 19420 w 21114"/>
              <a:gd name="connsiteY9" fmla="*/ 13472 h 19183"/>
              <a:gd name="connsiteX10" fmla="*/ 15954 w 21114"/>
              <a:gd name="connsiteY10" fmla="*/ 13476 h 19183"/>
              <a:gd name="connsiteX11" fmla="*/ 16256 w 21114"/>
              <a:gd name="connsiteY11" fmla="*/ 16496 h 19183"/>
              <a:gd name="connsiteX12" fmla="*/ 13494 w 21114"/>
              <a:gd name="connsiteY12" fmla="*/ 15061 h 19183"/>
              <a:gd name="connsiteX13" fmla="*/ 12926 w 21114"/>
              <a:gd name="connsiteY13" fmla="*/ 17968 h 19183"/>
              <a:gd name="connsiteX14" fmla="*/ 11186 w 21114"/>
              <a:gd name="connsiteY14" fmla="*/ 16496 h 19183"/>
              <a:gd name="connsiteX15" fmla="*/ 10014 w 21114"/>
              <a:gd name="connsiteY15" fmla="*/ 18838 h 19183"/>
              <a:gd name="connsiteX16" fmla="*/ 8841 w 21114"/>
              <a:gd name="connsiteY16" fmla="*/ 17251 h 19183"/>
              <a:gd name="connsiteX17" fmla="*/ 7517 w 21114"/>
              <a:gd name="connsiteY17" fmla="*/ 19183 h 19183"/>
              <a:gd name="connsiteX18" fmla="*/ 6119 w 21114"/>
              <a:gd name="connsiteY18" fmla="*/ 17366 h 19183"/>
              <a:gd name="connsiteX19" fmla="*/ 3628 w 21114"/>
              <a:gd name="connsiteY19" fmla="*/ 16951 h 19183"/>
              <a:gd name="connsiteX20" fmla="*/ 4644 w 21114"/>
              <a:gd name="connsiteY20" fmla="*/ 14496 h 19183"/>
              <a:gd name="connsiteX21" fmla="*/ 3371 w 21114"/>
              <a:gd name="connsiteY21" fmla="*/ 12260 h 19183"/>
              <a:gd name="connsiteX22" fmla="*/ 5249 w 21114"/>
              <a:gd name="connsiteY22" fmla="*/ 10718 h 19183"/>
              <a:gd name="connsiteX23" fmla="*/ 5572 w 21114"/>
              <a:gd name="connsiteY23" fmla="*/ 7653 h 19183"/>
              <a:gd name="connsiteX24" fmla="*/ 0 w 21114"/>
              <a:gd name="connsiteY24" fmla="*/ 0 h 19183"/>
              <a:gd name="connsiteX25" fmla="*/ 6587 w 21114"/>
              <a:gd name="connsiteY25" fmla="*/ 6094 h 19183"/>
              <a:gd name="connsiteX26" fmla="*/ 9864 w 21114"/>
              <a:gd name="connsiteY26" fmla="*/ 5508 h 19183"/>
              <a:gd name="connsiteX27" fmla="*/ 11036 w 21114"/>
              <a:gd name="connsiteY27" fmla="*/ 2042 h 19183"/>
              <a:gd name="connsiteX28" fmla="*/ 12776 w 21114"/>
              <a:gd name="connsiteY28" fmla="*/ 3468 h 19183"/>
              <a:gd name="connsiteX0" fmla="*/ 12776 w 19828"/>
              <a:gd name="connsiteY0" fmla="*/ 3468 h 19183"/>
              <a:gd name="connsiteX1" fmla="*/ 15590 w 19828"/>
              <a:gd name="connsiteY1" fmla="*/ 1440 h 19183"/>
              <a:gd name="connsiteX2" fmla="*/ 15839 w 19828"/>
              <a:gd name="connsiteY2" fmla="*/ 4903 h 19183"/>
              <a:gd name="connsiteX3" fmla="*/ 18550 w 19828"/>
              <a:gd name="connsiteY3" fmla="*/ 3327 h 19183"/>
              <a:gd name="connsiteX4" fmla="*/ 17694 w 19828"/>
              <a:gd name="connsiteY4" fmla="*/ 5658 h 19183"/>
              <a:gd name="connsiteX5" fmla="*/ 19828 w 19828"/>
              <a:gd name="connsiteY5" fmla="*/ 6285 h 19183"/>
              <a:gd name="connsiteX6" fmla="*/ 18299 w 19828"/>
              <a:gd name="connsiteY6" fmla="*/ 8528 h 19183"/>
              <a:gd name="connsiteX7" fmla="*/ 19584 w 19828"/>
              <a:gd name="connsiteY7" fmla="*/ 10416 h 19183"/>
              <a:gd name="connsiteX8" fmla="*/ 17694 w 19828"/>
              <a:gd name="connsiteY8" fmla="*/ 11436 h 19183"/>
              <a:gd name="connsiteX9" fmla="*/ 19420 w 19828"/>
              <a:gd name="connsiteY9" fmla="*/ 13472 h 19183"/>
              <a:gd name="connsiteX10" fmla="*/ 15954 w 19828"/>
              <a:gd name="connsiteY10" fmla="*/ 13476 h 19183"/>
              <a:gd name="connsiteX11" fmla="*/ 16256 w 19828"/>
              <a:gd name="connsiteY11" fmla="*/ 16496 h 19183"/>
              <a:gd name="connsiteX12" fmla="*/ 13494 w 19828"/>
              <a:gd name="connsiteY12" fmla="*/ 15061 h 19183"/>
              <a:gd name="connsiteX13" fmla="*/ 12926 w 19828"/>
              <a:gd name="connsiteY13" fmla="*/ 17968 h 19183"/>
              <a:gd name="connsiteX14" fmla="*/ 11186 w 19828"/>
              <a:gd name="connsiteY14" fmla="*/ 16496 h 19183"/>
              <a:gd name="connsiteX15" fmla="*/ 10014 w 19828"/>
              <a:gd name="connsiteY15" fmla="*/ 18838 h 19183"/>
              <a:gd name="connsiteX16" fmla="*/ 8841 w 19828"/>
              <a:gd name="connsiteY16" fmla="*/ 17251 h 19183"/>
              <a:gd name="connsiteX17" fmla="*/ 7517 w 19828"/>
              <a:gd name="connsiteY17" fmla="*/ 19183 h 19183"/>
              <a:gd name="connsiteX18" fmla="*/ 6119 w 19828"/>
              <a:gd name="connsiteY18" fmla="*/ 17366 h 19183"/>
              <a:gd name="connsiteX19" fmla="*/ 3628 w 19828"/>
              <a:gd name="connsiteY19" fmla="*/ 16951 h 19183"/>
              <a:gd name="connsiteX20" fmla="*/ 4644 w 19828"/>
              <a:gd name="connsiteY20" fmla="*/ 14496 h 19183"/>
              <a:gd name="connsiteX21" fmla="*/ 3371 w 19828"/>
              <a:gd name="connsiteY21" fmla="*/ 12260 h 19183"/>
              <a:gd name="connsiteX22" fmla="*/ 5249 w 19828"/>
              <a:gd name="connsiteY22" fmla="*/ 10718 h 19183"/>
              <a:gd name="connsiteX23" fmla="*/ 5572 w 19828"/>
              <a:gd name="connsiteY23" fmla="*/ 7653 h 19183"/>
              <a:gd name="connsiteX24" fmla="*/ 0 w 19828"/>
              <a:gd name="connsiteY24" fmla="*/ 0 h 19183"/>
              <a:gd name="connsiteX25" fmla="*/ 6587 w 19828"/>
              <a:gd name="connsiteY25" fmla="*/ 6094 h 19183"/>
              <a:gd name="connsiteX26" fmla="*/ 9864 w 19828"/>
              <a:gd name="connsiteY26" fmla="*/ 5508 h 19183"/>
              <a:gd name="connsiteX27" fmla="*/ 11036 w 19828"/>
              <a:gd name="connsiteY27" fmla="*/ 2042 h 19183"/>
              <a:gd name="connsiteX28" fmla="*/ 12776 w 19828"/>
              <a:gd name="connsiteY28" fmla="*/ 3468 h 19183"/>
              <a:gd name="connsiteX0" fmla="*/ 12776 w 19828"/>
              <a:gd name="connsiteY0" fmla="*/ 3468 h 19183"/>
              <a:gd name="connsiteX1" fmla="*/ 15590 w 19828"/>
              <a:gd name="connsiteY1" fmla="*/ 1440 h 19183"/>
              <a:gd name="connsiteX2" fmla="*/ 15839 w 19828"/>
              <a:gd name="connsiteY2" fmla="*/ 4903 h 19183"/>
              <a:gd name="connsiteX3" fmla="*/ 18550 w 19828"/>
              <a:gd name="connsiteY3" fmla="*/ 3327 h 19183"/>
              <a:gd name="connsiteX4" fmla="*/ 17694 w 19828"/>
              <a:gd name="connsiteY4" fmla="*/ 5658 h 19183"/>
              <a:gd name="connsiteX5" fmla="*/ 19828 w 19828"/>
              <a:gd name="connsiteY5" fmla="*/ 6285 h 19183"/>
              <a:gd name="connsiteX6" fmla="*/ 18299 w 19828"/>
              <a:gd name="connsiteY6" fmla="*/ 8528 h 19183"/>
              <a:gd name="connsiteX7" fmla="*/ 19584 w 19828"/>
              <a:gd name="connsiteY7" fmla="*/ 10416 h 19183"/>
              <a:gd name="connsiteX8" fmla="*/ 17694 w 19828"/>
              <a:gd name="connsiteY8" fmla="*/ 11436 h 19183"/>
              <a:gd name="connsiteX9" fmla="*/ 19420 w 19828"/>
              <a:gd name="connsiteY9" fmla="*/ 13472 h 19183"/>
              <a:gd name="connsiteX10" fmla="*/ 15954 w 19828"/>
              <a:gd name="connsiteY10" fmla="*/ 13476 h 19183"/>
              <a:gd name="connsiteX11" fmla="*/ 16256 w 19828"/>
              <a:gd name="connsiteY11" fmla="*/ 16496 h 19183"/>
              <a:gd name="connsiteX12" fmla="*/ 13494 w 19828"/>
              <a:gd name="connsiteY12" fmla="*/ 15061 h 19183"/>
              <a:gd name="connsiteX13" fmla="*/ 12926 w 19828"/>
              <a:gd name="connsiteY13" fmla="*/ 17968 h 19183"/>
              <a:gd name="connsiteX14" fmla="*/ 11186 w 19828"/>
              <a:gd name="connsiteY14" fmla="*/ 16496 h 19183"/>
              <a:gd name="connsiteX15" fmla="*/ 10014 w 19828"/>
              <a:gd name="connsiteY15" fmla="*/ 18838 h 19183"/>
              <a:gd name="connsiteX16" fmla="*/ 8841 w 19828"/>
              <a:gd name="connsiteY16" fmla="*/ 17251 h 19183"/>
              <a:gd name="connsiteX17" fmla="*/ 7517 w 19828"/>
              <a:gd name="connsiteY17" fmla="*/ 19183 h 19183"/>
              <a:gd name="connsiteX18" fmla="*/ 6119 w 19828"/>
              <a:gd name="connsiteY18" fmla="*/ 17366 h 19183"/>
              <a:gd name="connsiteX19" fmla="*/ 3628 w 19828"/>
              <a:gd name="connsiteY19" fmla="*/ 16951 h 19183"/>
              <a:gd name="connsiteX20" fmla="*/ 4644 w 19828"/>
              <a:gd name="connsiteY20" fmla="*/ 14496 h 19183"/>
              <a:gd name="connsiteX21" fmla="*/ 3371 w 19828"/>
              <a:gd name="connsiteY21" fmla="*/ 12260 h 19183"/>
              <a:gd name="connsiteX22" fmla="*/ 5249 w 19828"/>
              <a:gd name="connsiteY22" fmla="*/ 10718 h 19183"/>
              <a:gd name="connsiteX23" fmla="*/ 4286 w 19828"/>
              <a:gd name="connsiteY23" fmla="*/ 7396 h 19183"/>
              <a:gd name="connsiteX24" fmla="*/ 0 w 19828"/>
              <a:gd name="connsiteY24" fmla="*/ 0 h 19183"/>
              <a:gd name="connsiteX25" fmla="*/ 6587 w 19828"/>
              <a:gd name="connsiteY25" fmla="*/ 6094 h 19183"/>
              <a:gd name="connsiteX26" fmla="*/ 9864 w 19828"/>
              <a:gd name="connsiteY26" fmla="*/ 5508 h 19183"/>
              <a:gd name="connsiteX27" fmla="*/ 11036 w 19828"/>
              <a:gd name="connsiteY27" fmla="*/ 2042 h 19183"/>
              <a:gd name="connsiteX28" fmla="*/ 12776 w 19828"/>
              <a:gd name="connsiteY28" fmla="*/ 3468 h 19183"/>
              <a:gd name="connsiteX0" fmla="*/ 12776 w 19828"/>
              <a:gd name="connsiteY0" fmla="*/ 3468 h 19183"/>
              <a:gd name="connsiteX1" fmla="*/ 15590 w 19828"/>
              <a:gd name="connsiteY1" fmla="*/ 1440 h 19183"/>
              <a:gd name="connsiteX2" fmla="*/ 15839 w 19828"/>
              <a:gd name="connsiteY2" fmla="*/ 4903 h 19183"/>
              <a:gd name="connsiteX3" fmla="*/ 18550 w 19828"/>
              <a:gd name="connsiteY3" fmla="*/ 3327 h 19183"/>
              <a:gd name="connsiteX4" fmla="*/ 17694 w 19828"/>
              <a:gd name="connsiteY4" fmla="*/ 5658 h 19183"/>
              <a:gd name="connsiteX5" fmla="*/ 19828 w 19828"/>
              <a:gd name="connsiteY5" fmla="*/ 6285 h 19183"/>
              <a:gd name="connsiteX6" fmla="*/ 18299 w 19828"/>
              <a:gd name="connsiteY6" fmla="*/ 8528 h 19183"/>
              <a:gd name="connsiteX7" fmla="*/ 19584 w 19828"/>
              <a:gd name="connsiteY7" fmla="*/ 10416 h 19183"/>
              <a:gd name="connsiteX8" fmla="*/ 17694 w 19828"/>
              <a:gd name="connsiteY8" fmla="*/ 11436 h 19183"/>
              <a:gd name="connsiteX9" fmla="*/ 19420 w 19828"/>
              <a:gd name="connsiteY9" fmla="*/ 13472 h 19183"/>
              <a:gd name="connsiteX10" fmla="*/ 15954 w 19828"/>
              <a:gd name="connsiteY10" fmla="*/ 13476 h 19183"/>
              <a:gd name="connsiteX11" fmla="*/ 16256 w 19828"/>
              <a:gd name="connsiteY11" fmla="*/ 16496 h 19183"/>
              <a:gd name="connsiteX12" fmla="*/ 13494 w 19828"/>
              <a:gd name="connsiteY12" fmla="*/ 15061 h 19183"/>
              <a:gd name="connsiteX13" fmla="*/ 12926 w 19828"/>
              <a:gd name="connsiteY13" fmla="*/ 17968 h 19183"/>
              <a:gd name="connsiteX14" fmla="*/ 11186 w 19828"/>
              <a:gd name="connsiteY14" fmla="*/ 16496 h 19183"/>
              <a:gd name="connsiteX15" fmla="*/ 10014 w 19828"/>
              <a:gd name="connsiteY15" fmla="*/ 18838 h 19183"/>
              <a:gd name="connsiteX16" fmla="*/ 8841 w 19828"/>
              <a:gd name="connsiteY16" fmla="*/ 17251 h 19183"/>
              <a:gd name="connsiteX17" fmla="*/ 7517 w 19828"/>
              <a:gd name="connsiteY17" fmla="*/ 19183 h 19183"/>
              <a:gd name="connsiteX18" fmla="*/ 6119 w 19828"/>
              <a:gd name="connsiteY18" fmla="*/ 17366 h 19183"/>
              <a:gd name="connsiteX19" fmla="*/ 3628 w 19828"/>
              <a:gd name="connsiteY19" fmla="*/ 16951 h 19183"/>
              <a:gd name="connsiteX20" fmla="*/ 4644 w 19828"/>
              <a:gd name="connsiteY20" fmla="*/ 14496 h 19183"/>
              <a:gd name="connsiteX21" fmla="*/ 3371 w 19828"/>
              <a:gd name="connsiteY21" fmla="*/ 12260 h 19183"/>
              <a:gd name="connsiteX22" fmla="*/ 5249 w 19828"/>
              <a:gd name="connsiteY22" fmla="*/ 10718 h 19183"/>
              <a:gd name="connsiteX23" fmla="*/ 4286 w 19828"/>
              <a:gd name="connsiteY23" fmla="*/ 7396 h 19183"/>
              <a:gd name="connsiteX24" fmla="*/ 0 w 19828"/>
              <a:gd name="connsiteY24" fmla="*/ 0 h 19183"/>
              <a:gd name="connsiteX25" fmla="*/ 7358 w 19828"/>
              <a:gd name="connsiteY25" fmla="*/ 4551 h 19183"/>
              <a:gd name="connsiteX26" fmla="*/ 9864 w 19828"/>
              <a:gd name="connsiteY26" fmla="*/ 5508 h 19183"/>
              <a:gd name="connsiteX27" fmla="*/ 11036 w 19828"/>
              <a:gd name="connsiteY27" fmla="*/ 2042 h 19183"/>
              <a:gd name="connsiteX28" fmla="*/ 12776 w 19828"/>
              <a:gd name="connsiteY28" fmla="*/ 3468 h 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28" h="19183">
                <a:moveTo>
                  <a:pt x="12776" y="3468"/>
                </a:moveTo>
                <a:lnTo>
                  <a:pt x="15590" y="1440"/>
                </a:lnTo>
                <a:cubicBezTo>
                  <a:pt x="15502" y="3366"/>
                  <a:pt x="15927" y="2977"/>
                  <a:pt x="15839" y="4903"/>
                </a:cubicBezTo>
                <a:lnTo>
                  <a:pt x="18550" y="3327"/>
                </a:lnTo>
                <a:lnTo>
                  <a:pt x="17694" y="5658"/>
                </a:lnTo>
                <a:lnTo>
                  <a:pt x="19828" y="6285"/>
                </a:lnTo>
                <a:lnTo>
                  <a:pt x="18299" y="8528"/>
                </a:lnTo>
                <a:lnTo>
                  <a:pt x="19584" y="10416"/>
                </a:lnTo>
                <a:lnTo>
                  <a:pt x="17694" y="11436"/>
                </a:lnTo>
                <a:lnTo>
                  <a:pt x="19420" y="13472"/>
                </a:lnTo>
                <a:lnTo>
                  <a:pt x="15954" y="13476"/>
                </a:lnTo>
                <a:cubicBezTo>
                  <a:pt x="16055" y="14483"/>
                  <a:pt x="16155" y="15489"/>
                  <a:pt x="16256" y="16496"/>
                </a:cubicBezTo>
                <a:lnTo>
                  <a:pt x="13494" y="15061"/>
                </a:lnTo>
                <a:lnTo>
                  <a:pt x="12926" y="17968"/>
                </a:lnTo>
                <a:lnTo>
                  <a:pt x="11186" y="16496"/>
                </a:lnTo>
                <a:lnTo>
                  <a:pt x="10014" y="18838"/>
                </a:lnTo>
                <a:lnTo>
                  <a:pt x="8841" y="17251"/>
                </a:lnTo>
                <a:lnTo>
                  <a:pt x="7517" y="19183"/>
                </a:lnTo>
                <a:cubicBezTo>
                  <a:pt x="7480" y="18063"/>
                  <a:pt x="6156" y="18486"/>
                  <a:pt x="6119" y="17366"/>
                </a:cubicBezTo>
                <a:lnTo>
                  <a:pt x="3628" y="16951"/>
                </a:lnTo>
                <a:lnTo>
                  <a:pt x="4644" y="14496"/>
                </a:lnTo>
                <a:lnTo>
                  <a:pt x="3371" y="12260"/>
                </a:lnTo>
                <a:lnTo>
                  <a:pt x="5249" y="10718"/>
                </a:lnTo>
                <a:cubicBezTo>
                  <a:pt x="5357" y="9696"/>
                  <a:pt x="4178" y="8418"/>
                  <a:pt x="4286" y="7396"/>
                </a:cubicBezTo>
                <a:lnTo>
                  <a:pt x="0" y="0"/>
                </a:lnTo>
                <a:lnTo>
                  <a:pt x="7358" y="4551"/>
                </a:lnTo>
                <a:lnTo>
                  <a:pt x="9864" y="5508"/>
                </a:lnTo>
                <a:lnTo>
                  <a:pt x="11036" y="2042"/>
                </a:lnTo>
                <a:lnTo>
                  <a:pt x="12776" y="346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Oval 20"/>
          <p:cNvSpPr>
            <a:spLocks noChangeArrowheads="1"/>
          </p:cNvSpPr>
          <p:nvPr/>
        </p:nvSpPr>
        <p:spPr bwMode="auto">
          <a:xfrm>
            <a:off x="4573815" y="5649453"/>
            <a:ext cx="754832" cy="627062"/>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a:p>
        </p:txBody>
      </p:sp>
      <p:sp>
        <p:nvSpPr>
          <p:cNvPr id="281" name="Text Box 21"/>
          <p:cNvSpPr txBox="1">
            <a:spLocks noChangeArrowheads="1"/>
          </p:cNvSpPr>
          <p:nvPr/>
        </p:nvSpPr>
        <p:spPr bwMode="auto">
          <a:xfrm>
            <a:off x="4706615" y="5681220"/>
            <a:ext cx="478016" cy="307777"/>
          </a:xfrm>
          <a:prstGeom prst="rect">
            <a:avLst/>
          </a:prstGeom>
          <a:noFill/>
          <a:ln>
            <a:noFill/>
          </a:ln>
          <a:effectLst/>
          <a:extLst>
            <a:ext uri="{909E8E84-426E-40DD-AFC4-6F175D3DCCD1}">
              <a14:hiddenFill xmlns:a14="http://schemas.microsoft.com/office/drawing/2010/main" xmlns="">
                <a:gradFill rotWithShape="1">
                  <a:gsLst>
                    <a:gs pos="0">
                      <a:srgbClr val="B2B2B2"/>
                    </a:gs>
                    <a:gs pos="100000">
                      <a:srgbClr val="B2B2B2">
                        <a:gamma/>
                        <a:shade val="46275"/>
                        <a:invGamma/>
                      </a:srgbClr>
                    </a:gs>
                  </a:gsLst>
                  <a:path path="shape">
                    <a:fillToRect l="50000" t="50000" r="50000" b="50000"/>
                  </a:path>
                </a:gra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buFontTx/>
              <a:buNone/>
            </a:pPr>
            <a:r>
              <a:rPr lang="en-US" altLang="ja-JP" sz="1400" b="1" dirty="0" smtClean="0">
                <a:solidFill>
                  <a:schemeClr val="bg1"/>
                </a:solidFill>
                <a:latin typeface="+mj-lt"/>
                <a:ea typeface="HG創英角ｺﾞｼｯｸUB" pitchFamily="49" charset="-128"/>
              </a:rPr>
              <a:t>NH</a:t>
            </a:r>
            <a:r>
              <a:rPr lang="en-US" altLang="ja-JP" sz="1400" b="1" baseline="-2000" dirty="0" smtClean="0">
                <a:solidFill>
                  <a:schemeClr val="bg1"/>
                </a:solidFill>
                <a:latin typeface="+mj-lt"/>
                <a:ea typeface="HG創英角ｺﾞｼｯｸUB" pitchFamily="49" charset="-128"/>
              </a:rPr>
              <a:t>3</a:t>
            </a:r>
            <a:endParaRPr lang="ja-JP" altLang="en-US" sz="1400" b="1" baseline="-2000" dirty="0">
              <a:solidFill>
                <a:schemeClr val="bg1"/>
              </a:solidFill>
              <a:latin typeface="+mj-lt"/>
              <a:ea typeface="HG創英角ｺﾞｼｯｸUB" pitchFamily="49" charset="-128"/>
            </a:endParaRPr>
          </a:p>
        </p:txBody>
      </p:sp>
      <p:sp>
        <p:nvSpPr>
          <p:cNvPr id="282" name="Rectangle 22"/>
          <p:cNvSpPr>
            <a:spLocks noChangeArrowheads="1"/>
          </p:cNvSpPr>
          <p:nvPr/>
        </p:nvSpPr>
        <p:spPr bwMode="auto">
          <a:xfrm>
            <a:off x="3955144" y="5954723"/>
            <a:ext cx="1943100" cy="450850"/>
          </a:xfrm>
          <a:prstGeom prst="rect">
            <a:avLst/>
          </a:prstGeom>
          <a:solidFill>
            <a:schemeClr val="bg1">
              <a:lumMod val="75000"/>
            </a:schemeClr>
          </a:solidFill>
          <a:ln>
            <a:noFill/>
          </a:ln>
          <a:effectLst/>
        </p:spPr>
        <p:txBody>
          <a:bodyPr wrap="none" anchor="ctr"/>
          <a:lstStyle/>
          <a:p>
            <a:endParaRPr lang="ja-JP" altLang="en-US"/>
          </a:p>
        </p:txBody>
      </p:sp>
      <p:sp>
        <p:nvSpPr>
          <p:cNvPr id="283" name="Text Box 23"/>
          <p:cNvSpPr txBox="1">
            <a:spLocks noChangeArrowheads="1"/>
          </p:cNvSpPr>
          <p:nvPr/>
        </p:nvSpPr>
        <p:spPr bwMode="auto">
          <a:xfrm>
            <a:off x="4214185" y="5999173"/>
            <a:ext cx="139961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buFontTx/>
              <a:buNone/>
            </a:pPr>
            <a:r>
              <a:rPr kumimoji="0" lang="en-US" altLang="ja-JP" sz="1400" b="1" dirty="0" smtClean="0">
                <a:latin typeface="+mj-lt"/>
                <a:ea typeface="HG創英角ｺﾞｼｯｸUB" pitchFamily="49" charset="-128"/>
              </a:rPr>
              <a:t>Catalyst support</a:t>
            </a:r>
            <a:endParaRPr kumimoji="0" lang="ja-JP" altLang="en-US" sz="1400" b="1" dirty="0">
              <a:latin typeface="+mj-lt"/>
              <a:ea typeface="HG創英角ｺﾞｼｯｸUB" pitchFamily="49" charset="-128"/>
            </a:endParaRPr>
          </a:p>
        </p:txBody>
      </p:sp>
      <p:sp>
        <p:nvSpPr>
          <p:cNvPr id="284" name="Freeform 25"/>
          <p:cNvSpPr>
            <a:spLocks/>
          </p:cNvSpPr>
          <p:nvPr/>
        </p:nvSpPr>
        <p:spPr bwMode="auto">
          <a:xfrm>
            <a:off x="4320535" y="5352218"/>
            <a:ext cx="274638" cy="276225"/>
          </a:xfrm>
          <a:custGeom>
            <a:avLst/>
            <a:gdLst>
              <a:gd name="T0" fmla="*/ 0 w 318"/>
              <a:gd name="T1" fmla="*/ 0 h 318"/>
              <a:gd name="T2" fmla="*/ 227 w 318"/>
              <a:gd name="T3" fmla="*/ 136 h 318"/>
              <a:gd name="T4" fmla="*/ 318 w 318"/>
              <a:gd name="T5" fmla="*/ 318 h 318"/>
            </a:gdLst>
            <a:ahLst/>
            <a:cxnLst>
              <a:cxn ang="0">
                <a:pos x="T0" y="T1"/>
              </a:cxn>
              <a:cxn ang="0">
                <a:pos x="T2" y="T3"/>
              </a:cxn>
              <a:cxn ang="0">
                <a:pos x="T4" y="T5"/>
              </a:cxn>
            </a:cxnLst>
            <a:rect l="0" t="0" r="r" b="b"/>
            <a:pathLst>
              <a:path w="318" h="318">
                <a:moveTo>
                  <a:pt x="0" y="0"/>
                </a:moveTo>
                <a:cubicBezTo>
                  <a:pt x="87" y="41"/>
                  <a:pt x="174" y="83"/>
                  <a:pt x="227" y="136"/>
                </a:cubicBezTo>
                <a:cubicBezTo>
                  <a:pt x="280" y="189"/>
                  <a:pt x="299" y="253"/>
                  <a:pt x="318" y="31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85" name="Freeform 50"/>
          <p:cNvSpPr>
            <a:spLocks/>
          </p:cNvSpPr>
          <p:nvPr/>
        </p:nvSpPr>
        <p:spPr bwMode="auto">
          <a:xfrm rot="16200000">
            <a:off x="5440435" y="5423903"/>
            <a:ext cx="179388" cy="358775"/>
          </a:xfrm>
          <a:custGeom>
            <a:avLst/>
            <a:gdLst>
              <a:gd name="T0" fmla="*/ 0 w 318"/>
              <a:gd name="T1" fmla="*/ 0 h 318"/>
              <a:gd name="T2" fmla="*/ 227 w 318"/>
              <a:gd name="T3" fmla="*/ 136 h 318"/>
              <a:gd name="T4" fmla="*/ 318 w 318"/>
              <a:gd name="T5" fmla="*/ 318 h 318"/>
            </a:gdLst>
            <a:ahLst/>
            <a:cxnLst>
              <a:cxn ang="0">
                <a:pos x="T0" y="T1"/>
              </a:cxn>
              <a:cxn ang="0">
                <a:pos x="T2" y="T3"/>
              </a:cxn>
              <a:cxn ang="0">
                <a:pos x="T4" y="T5"/>
              </a:cxn>
            </a:cxnLst>
            <a:rect l="0" t="0" r="r" b="b"/>
            <a:pathLst>
              <a:path w="318" h="318">
                <a:moveTo>
                  <a:pt x="0" y="0"/>
                </a:moveTo>
                <a:cubicBezTo>
                  <a:pt x="87" y="41"/>
                  <a:pt x="174" y="83"/>
                  <a:pt x="227" y="136"/>
                </a:cubicBezTo>
                <a:cubicBezTo>
                  <a:pt x="280" y="189"/>
                  <a:pt x="299" y="253"/>
                  <a:pt x="318" y="31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grpSp>
        <p:nvGrpSpPr>
          <p:cNvPr id="286" name="グループ化 285"/>
          <p:cNvGrpSpPr/>
          <p:nvPr/>
        </p:nvGrpSpPr>
        <p:grpSpPr>
          <a:xfrm>
            <a:off x="5903819" y="5500945"/>
            <a:ext cx="309914" cy="199506"/>
            <a:chOff x="3419872" y="2780928"/>
            <a:chExt cx="309914" cy="199506"/>
          </a:xfrm>
        </p:grpSpPr>
        <p:sp>
          <p:nvSpPr>
            <p:cNvPr id="287" name="円/楕円 286"/>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8" name="円/楕円 287"/>
            <p:cNvSpPr/>
            <p:nvPr/>
          </p:nvSpPr>
          <p:spPr>
            <a:xfrm>
              <a:off x="3535466" y="2786114"/>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9" name="グループ化 288"/>
          <p:cNvGrpSpPr/>
          <p:nvPr/>
        </p:nvGrpSpPr>
        <p:grpSpPr>
          <a:xfrm>
            <a:off x="3960495" y="5500945"/>
            <a:ext cx="309914" cy="199506"/>
            <a:chOff x="3419872" y="2780928"/>
            <a:chExt cx="309914" cy="199506"/>
          </a:xfrm>
        </p:grpSpPr>
        <p:sp>
          <p:nvSpPr>
            <p:cNvPr id="290" name="円/楕円 289"/>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1" name="円/楕円 290"/>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92" name="グループ化 291"/>
          <p:cNvGrpSpPr/>
          <p:nvPr/>
        </p:nvGrpSpPr>
        <p:grpSpPr>
          <a:xfrm>
            <a:off x="5709516" y="5132630"/>
            <a:ext cx="309914" cy="307537"/>
            <a:chOff x="4020999" y="3937758"/>
            <a:chExt cx="309914" cy="307537"/>
          </a:xfrm>
        </p:grpSpPr>
        <p:grpSp>
          <p:nvGrpSpPr>
            <p:cNvPr id="293" name="グループ化 292"/>
            <p:cNvGrpSpPr/>
            <p:nvPr/>
          </p:nvGrpSpPr>
          <p:grpSpPr>
            <a:xfrm>
              <a:off x="4020999" y="4045789"/>
              <a:ext cx="309914" cy="199506"/>
              <a:chOff x="3419872" y="2780928"/>
              <a:chExt cx="309914" cy="199506"/>
            </a:xfrm>
          </p:grpSpPr>
          <p:sp>
            <p:nvSpPr>
              <p:cNvPr id="295" name="円/楕円 294"/>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6" name="円/楕円 295"/>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94" name="円/楕円 293"/>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97" name="テキスト ボックス 296"/>
          <p:cNvSpPr txBox="1"/>
          <p:nvPr/>
        </p:nvSpPr>
        <p:spPr>
          <a:xfrm>
            <a:off x="3672463" y="5300306"/>
            <a:ext cx="425116" cy="307777"/>
          </a:xfrm>
          <a:prstGeom prst="rect">
            <a:avLst/>
          </a:prstGeom>
          <a:noFill/>
        </p:spPr>
        <p:txBody>
          <a:bodyPr wrap="none" rtlCol="0">
            <a:spAutoFit/>
          </a:bodyPr>
          <a:lstStyle/>
          <a:p>
            <a:r>
              <a:rPr kumimoji="1" lang="en-US" altLang="ja-JP" sz="1400" b="1" dirty="0" smtClean="0"/>
              <a:t>NO</a:t>
            </a:r>
            <a:endParaRPr kumimoji="1" lang="ja-JP" altLang="en-US" sz="1400" b="1" dirty="0"/>
          </a:p>
        </p:txBody>
      </p:sp>
      <p:sp>
        <p:nvSpPr>
          <p:cNvPr id="298" name="テキスト ボックス 297"/>
          <p:cNvSpPr txBox="1"/>
          <p:nvPr/>
        </p:nvSpPr>
        <p:spPr>
          <a:xfrm>
            <a:off x="5846303" y="4930500"/>
            <a:ext cx="481222" cy="307777"/>
          </a:xfrm>
          <a:prstGeom prst="rect">
            <a:avLst/>
          </a:prstGeom>
          <a:noFill/>
        </p:spPr>
        <p:txBody>
          <a:bodyPr wrap="none" rtlCol="0">
            <a:spAutoFit/>
          </a:bodyPr>
          <a:lstStyle/>
          <a:p>
            <a:r>
              <a:rPr kumimoji="1" lang="en-US" altLang="ja-JP" sz="1400" b="1" dirty="0" smtClean="0"/>
              <a:t>H</a:t>
            </a:r>
            <a:r>
              <a:rPr kumimoji="1" lang="en-US" altLang="ja-JP" sz="1400" b="1" baseline="-2000" dirty="0" smtClean="0"/>
              <a:t>2</a:t>
            </a:r>
            <a:r>
              <a:rPr kumimoji="1" lang="en-US" altLang="ja-JP" sz="1400" b="1" dirty="0" smtClean="0"/>
              <a:t>O</a:t>
            </a:r>
            <a:endParaRPr kumimoji="1" lang="ja-JP" altLang="en-US" sz="1400" b="1" dirty="0"/>
          </a:p>
        </p:txBody>
      </p:sp>
      <p:sp>
        <p:nvSpPr>
          <p:cNvPr id="299" name="テキスト ボックス 298"/>
          <p:cNvSpPr txBox="1"/>
          <p:nvPr/>
        </p:nvSpPr>
        <p:spPr>
          <a:xfrm>
            <a:off x="6116573" y="5322078"/>
            <a:ext cx="364202" cy="307777"/>
          </a:xfrm>
          <a:prstGeom prst="rect">
            <a:avLst/>
          </a:prstGeom>
          <a:noFill/>
        </p:spPr>
        <p:txBody>
          <a:bodyPr wrap="none" rtlCol="0">
            <a:spAutoFit/>
          </a:bodyPr>
          <a:lstStyle/>
          <a:p>
            <a:r>
              <a:rPr kumimoji="1" lang="en-US" altLang="ja-JP" sz="1400" b="1" dirty="0" smtClean="0"/>
              <a:t>N</a:t>
            </a:r>
            <a:r>
              <a:rPr kumimoji="1" lang="en-US" altLang="ja-JP" sz="1400" b="1" baseline="-2000" dirty="0" smtClean="0"/>
              <a:t>2</a:t>
            </a:r>
            <a:endParaRPr kumimoji="1" lang="ja-JP" altLang="en-US" sz="1400" b="1" baseline="-2000" dirty="0"/>
          </a:p>
        </p:txBody>
      </p:sp>
      <p:grpSp>
        <p:nvGrpSpPr>
          <p:cNvPr id="300" name="グループ化 299"/>
          <p:cNvGrpSpPr/>
          <p:nvPr/>
        </p:nvGrpSpPr>
        <p:grpSpPr>
          <a:xfrm>
            <a:off x="5446825" y="4876589"/>
            <a:ext cx="388477" cy="199506"/>
            <a:chOff x="4020999" y="4045789"/>
            <a:chExt cx="388477" cy="199506"/>
          </a:xfrm>
        </p:grpSpPr>
        <p:grpSp>
          <p:nvGrpSpPr>
            <p:cNvPr id="301" name="グループ化 300"/>
            <p:cNvGrpSpPr/>
            <p:nvPr/>
          </p:nvGrpSpPr>
          <p:grpSpPr>
            <a:xfrm>
              <a:off x="4020999" y="4045789"/>
              <a:ext cx="388477" cy="199506"/>
              <a:chOff x="3419872" y="2780928"/>
              <a:chExt cx="388477" cy="199506"/>
            </a:xfrm>
          </p:grpSpPr>
          <p:sp>
            <p:nvSpPr>
              <p:cNvPr id="303" name="円/楕円 302"/>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4" name="円/楕円 303"/>
              <p:cNvSpPr/>
              <p:nvPr/>
            </p:nvSpPr>
            <p:spPr>
              <a:xfrm>
                <a:off x="3614029"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2" name="円/楕円 301"/>
            <p:cNvSpPr/>
            <p:nvPr/>
          </p:nvSpPr>
          <p:spPr>
            <a:xfrm>
              <a:off x="4118159" y="4045789"/>
              <a:ext cx="194320" cy="19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テキスト ボックス 304"/>
          <p:cNvSpPr txBox="1"/>
          <p:nvPr/>
        </p:nvSpPr>
        <p:spPr>
          <a:xfrm>
            <a:off x="5558791" y="4622723"/>
            <a:ext cx="460639" cy="307777"/>
          </a:xfrm>
          <a:prstGeom prst="rect">
            <a:avLst/>
          </a:prstGeom>
          <a:noFill/>
        </p:spPr>
        <p:txBody>
          <a:bodyPr wrap="none" rtlCol="0">
            <a:spAutoFit/>
          </a:bodyPr>
          <a:lstStyle/>
          <a:p>
            <a:r>
              <a:rPr kumimoji="1" lang="en-US" altLang="ja-JP" sz="1400" b="1" dirty="0" smtClean="0"/>
              <a:t>CO</a:t>
            </a:r>
            <a:r>
              <a:rPr kumimoji="1" lang="en-US" altLang="ja-JP" sz="1400" b="1" baseline="-2000" dirty="0" smtClean="0"/>
              <a:t>2</a:t>
            </a:r>
            <a:endParaRPr kumimoji="1" lang="ja-JP" altLang="en-US" sz="1400" b="1" baseline="-2000" dirty="0"/>
          </a:p>
        </p:txBody>
      </p:sp>
      <p:sp>
        <p:nvSpPr>
          <p:cNvPr id="306" name="Text Box 69"/>
          <p:cNvSpPr txBox="1">
            <a:spLocks noChangeArrowheads="1"/>
          </p:cNvSpPr>
          <p:nvPr/>
        </p:nvSpPr>
        <p:spPr bwMode="auto">
          <a:xfrm>
            <a:off x="3453795" y="3863121"/>
            <a:ext cx="525922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buFontTx/>
              <a:buNone/>
            </a:pPr>
            <a:r>
              <a:rPr lang="en-US" altLang="ja-JP" b="1" u="sng" dirty="0" smtClean="0">
                <a:latin typeface="+mj-lt"/>
                <a:ea typeface="HG創英角ｺﾞｼｯｸUB" pitchFamily="49" charset="-128"/>
              </a:rPr>
              <a:t>2. Urea SCR</a:t>
            </a:r>
            <a:r>
              <a:rPr lang="ja-JP" altLang="en-US" u="sng" dirty="0" smtClean="0">
                <a:latin typeface="+mj-lt"/>
                <a:ea typeface="HG創英角ｺﾞｼｯｸUB" pitchFamily="49" charset="-128"/>
              </a:rPr>
              <a:t>（</a:t>
            </a:r>
            <a:r>
              <a:rPr lang="en-US" altLang="ja-JP" u="sng" dirty="0" smtClean="0">
                <a:latin typeface="+mj-lt"/>
                <a:ea typeface="HG創英角ｺﾞｼｯｸUB" pitchFamily="49" charset="-128"/>
              </a:rPr>
              <a:t>selective catalytic reduction by urea</a:t>
            </a:r>
            <a:r>
              <a:rPr lang="ja-JP" altLang="en-US" u="sng" dirty="0" smtClean="0">
                <a:latin typeface="+mj-lt"/>
                <a:ea typeface="HG創英角ｺﾞｼｯｸUB" pitchFamily="49" charset="-128"/>
              </a:rPr>
              <a:t>）</a:t>
            </a:r>
            <a:endParaRPr lang="ja-JP" altLang="en-US" u="sng" dirty="0">
              <a:latin typeface="+mj-lt"/>
              <a:ea typeface="HG創英角ｺﾞｼｯｸUB" pitchFamily="49" charset="-128"/>
            </a:endParaRPr>
          </a:p>
        </p:txBody>
      </p:sp>
      <p:grpSp>
        <p:nvGrpSpPr>
          <p:cNvPr id="307" name="グループ化 306"/>
          <p:cNvGrpSpPr/>
          <p:nvPr/>
        </p:nvGrpSpPr>
        <p:grpSpPr>
          <a:xfrm flipH="1">
            <a:off x="3831251" y="5045549"/>
            <a:ext cx="309914" cy="302351"/>
            <a:chOff x="4020999" y="3937758"/>
            <a:chExt cx="309914" cy="302351"/>
          </a:xfrm>
        </p:grpSpPr>
        <p:grpSp>
          <p:nvGrpSpPr>
            <p:cNvPr id="308" name="グループ化 307"/>
            <p:cNvGrpSpPr/>
            <p:nvPr/>
          </p:nvGrpSpPr>
          <p:grpSpPr>
            <a:xfrm>
              <a:off x="4020999" y="3962713"/>
              <a:ext cx="309914" cy="277396"/>
              <a:chOff x="3419872" y="2697852"/>
              <a:chExt cx="309914" cy="277396"/>
            </a:xfrm>
          </p:grpSpPr>
          <p:sp>
            <p:nvSpPr>
              <p:cNvPr id="310" name="円/楕円 309"/>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1" name="円/楕円 310"/>
              <p:cNvSpPr/>
              <p:nvPr/>
            </p:nvSpPr>
            <p:spPr>
              <a:xfrm>
                <a:off x="3535466" y="2697852"/>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9" name="円/楕円 308"/>
            <p:cNvSpPr/>
            <p:nvPr/>
          </p:nvSpPr>
          <p:spPr>
            <a:xfrm>
              <a:off x="4060626" y="393775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12" name="テキスト ボックス 311"/>
          <p:cNvSpPr txBox="1"/>
          <p:nvPr/>
        </p:nvSpPr>
        <p:spPr>
          <a:xfrm>
            <a:off x="3600455" y="4809005"/>
            <a:ext cx="486030" cy="307777"/>
          </a:xfrm>
          <a:prstGeom prst="rect">
            <a:avLst/>
          </a:prstGeom>
          <a:noFill/>
        </p:spPr>
        <p:txBody>
          <a:bodyPr wrap="none" rtlCol="0">
            <a:spAutoFit/>
          </a:bodyPr>
          <a:lstStyle/>
          <a:p>
            <a:r>
              <a:rPr kumimoji="1" lang="en-US" altLang="ja-JP" sz="1400" b="1" dirty="0" smtClean="0"/>
              <a:t>NO</a:t>
            </a:r>
            <a:r>
              <a:rPr kumimoji="1" lang="en-US" altLang="ja-JP" sz="1400" b="1" baseline="-2000" dirty="0" smtClean="0"/>
              <a:t>2</a:t>
            </a:r>
            <a:endParaRPr kumimoji="1" lang="ja-JP" altLang="en-US" sz="1400" b="1" baseline="-2000" dirty="0"/>
          </a:p>
        </p:txBody>
      </p:sp>
      <p:grpSp>
        <p:nvGrpSpPr>
          <p:cNvPr id="313" name="グループ化 312"/>
          <p:cNvGrpSpPr/>
          <p:nvPr/>
        </p:nvGrpSpPr>
        <p:grpSpPr>
          <a:xfrm>
            <a:off x="4406140" y="4490829"/>
            <a:ext cx="274435" cy="347648"/>
            <a:chOff x="4373146" y="2399824"/>
            <a:chExt cx="427386" cy="541402"/>
          </a:xfrm>
        </p:grpSpPr>
        <p:sp>
          <p:nvSpPr>
            <p:cNvPr id="314" name="円柱 313"/>
            <p:cNvSpPr/>
            <p:nvPr/>
          </p:nvSpPr>
          <p:spPr>
            <a:xfrm rot="8443018">
              <a:off x="4373146" y="2399824"/>
              <a:ext cx="272526" cy="532145"/>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15" name="円柱 314"/>
            <p:cNvSpPr/>
            <p:nvPr/>
          </p:nvSpPr>
          <p:spPr>
            <a:xfrm rot="8443018">
              <a:off x="4565696" y="2808551"/>
              <a:ext cx="234836" cy="132675"/>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pSp>
      <p:sp>
        <p:nvSpPr>
          <p:cNvPr id="316" name="テキスト ボックス 315"/>
          <p:cNvSpPr txBox="1"/>
          <p:nvPr/>
        </p:nvSpPr>
        <p:spPr>
          <a:xfrm>
            <a:off x="4408660" y="4275094"/>
            <a:ext cx="1496051" cy="338554"/>
          </a:xfrm>
          <a:prstGeom prst="rect">
            <a:avLst/>
          </a:prstGeom>
          <a:noFill/>
        </p:spPr>
        <p:txBody>
          <a:bodyPr wrap="none" rtlCol="0">
            <a:spAutoFit/>
          </a:bodyPr>
          <a:lstStyle/>
          <a:p>
            <a:r>
              <a:rPr kumimoji="1" lang="en-US" altLang="ja-JP" sz="1600" b="1" dirty="0" smtClean="0"/>
              <a:t>(NH</a:t>
            </a:r>
            <a:r>
              <a:rPr kumimoji="1" lang="en-US" altLang="ja-JP" sz="1600" b="1" baseline="-2000" dirty="0" smtClean="0"/>
              <a:t>2</a:t>
            </a:r>
            <a:r>
              <a:rPr kumimoji="1" lang="en-US" altLang="ja-JP" sz="1600" b="1" dirty="0" smtClean="0"/>
              <a:t>)</a:t>
            </a:r>
            <a:r>
              <a:rPr kumimoji="1" lang="en-US" altLang="ja-JP" sz="1600" b="1" baseline="-2000" dirty="0" smtClean="0"/>
              <a:t>2</a:t>
            </a:r>
            <a:r>
              <a:rPr kumimoji="1" lang="en-US" altLang="ja-JP" sz="1600" b="1" dirty="0" smtClean="0"/>
              <a:t>CO + H</a:t>
            </a:r>
            <a:r>
              <a:rPr kumimoji="1" lang="en-US" altLang="ja-JP" sz="1600" b="1" baseline="-2000" dirty="0" smtClean="0"/>
              <a:t>2</a:t>
            </a:r>
            <a:r>
              <a:rPr kumimoji="1" lang="en-US" altLang="ja-JP" sz="1600" b="1" dirty="0" smtClean="0"/>
              <a:t>O</a:t>
            </a:r>
            <a:endParaRPr kumimoji="1" lang="ja-JP" altLang="en-US" sz="1600" b="1" dirty="0"/>
          </a:p>
        </p:txBody>
      </p:sp>
      <p:sp>
        <p:nvSpPr>
          <p:cNvPr id="317" name="Text Box 29"/>
          <p:cNvSpPr txBox="1">
            <a:spLocks noChangeArrowheads="1"/>
          </p:cNvSpPr>
          <p:nvPr/>
        </p:nvSpPr>
        <p:spPr bwMode="auto">
          <a:xfrm>
            <a:off x="6019430" y="5987850"/>
            <a:ext cx="3111349"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l" eaLnBrk="1" hangingPunct="1">
              <a:spcBef>
                <a:spcPct val="0"/>
              </a:spcBef>
              <a:buFontTx/>
              <a:buNone/>
            </a:pPr>
            <a:r>
              <a:rPr lang="en-US" altLang="ja-JP" sz="1600" dirty="0" smtClean="0">
                <a:latin typeface="Calibri Light" panose="020F0302020204030204" pitchFamily="34" charset="0"/>
                <a:ea typeface="HG創英角ｺﾞｼｯｸUB" pitchFamily="49" charset="-128"/>
              </a:rPr>
              <a:t>Urea SCR </a:t>
            </a:r>
          </a:p>
          <a:p>
            <a:pPr algn="l" eaLnBrk="1" hangingPunct="1">
              <a:spcBef>
                <a:spcPct val="0"/>
              </a:spcBef>
              <a:buFontTx/>
              <a:buNone/>
            </a:pPr>
            <a:r>
              <a:rPr lang="en-US" altLang="ja-JP" sz="1600" dirty="0" smtClean="0">
                <a:latin typeface="Calibri Light" panose="020F0302020204030204" pitchFamily="34" charset="0"/>
                <a:ea typeface="HG創英角ｺﾞｼｯｸUB" pitchFamily="49" charset="-128"/>
              </a:rPr>
              <a:t>(</a:t>
            </a:r>
            <a:r>
              <a:rPr lang="en-US" altLang="ja-JP" sz="1600" dirty="0">
                <a:latin typeface="Calibri Light" panose="020F0302020204030204" pitchFamily="34" charset="0"/>
                <a:ea typeface="HG創英角ｺﾞｼｯｸUB" pitchFamily="49" charset="-128"/>
              </a:rPr>
              <a:t>NH</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CO + H</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O </a:t>
            </a:r>
            <a:r>
              <a:rPr lang="ja-JP" altLang="en-US" sz="1600" dirty="0">
                <a:latin typeface="Calibri Light" panose="020F0302020204030204" pitchFamily="34" charset="0"/>
                <a:ea typeface="HG創英角ｺﾞｼｯｸUB" pitchFamily="49" charset="-128"/>
              </a:rPr>
              <a:t>→</a:t>
            </a:r>
            <a:r>
              <a:rPr lang="en-US" altLang="ja-JP" sz="1600" dirty="0" smtClean="0">
                <a:latin typeface="Calibri Light" panose="020F0302020204030204" pitchFamily="34" charset="0"/>
                <a:ea typeface="HG創英角ｺﾞｼｯｸUB" pitchFamily="49" charset="-128"/>
              </a:rPr>
              <a:t> </a:t>
            </a:r>
            <a:r>
              <a:rPr lang="en-US" altLang="ja-JP" sz="1600" dirty="0">
                <a:latin typeface="Calibri Light" panose="020F0302020204030204" pitchFamily="34" charset="0"/>
                <a:ea typeface="HG創英角ｺﾞｼｯｸUB" pitchFamily="49" charset="-128"/>
              </a:rPr>
              <a:t>2NH</a:t>
            </a:r>
            <a:r>
              <a:rPr lang="en-US" altLang="ja-JP" sz="1600" baseline="-25000" dirty="0">
                <a:latin typeface="Calibri Light" panose="020F0302020204030204" pitchFamily="34" charset="0"/>
                <a:ea typeface="HG創英角ｺﾞｼｯｸUB" pitchFamily="49" charset="-128"/>
              </a:rPr>
              <a:t>3</a:t>
            </a:r>
            <a:r>
              <a:rPr lang="en-US" altLang="ja-JP" sz="1600" dirty="0">
                <a:latin typeface="Calibri Light" panose="020F0302020204030204" pitchFamily="34" charset="0"/>
                <a:ea typeface="HG創英角ｺﾞｼｯｸUB" pitchFamily="49" charset="-128"/>
              </a:rPr>
              <a:t> +CO</a:t>
            </a:r>
            <a:r>
              <a:rPr lang="en-US" altLang="ja-JP" sz="1600" baseline="-25000" dirty="0">
                <a:latin typeface="Calibri Light" panose="020F0302020204030204" pitchFamily="34" charset="0"/>
                <a:ea typeface="HG創英角ｺﾞｼｯｸUB" pitchFamily="49" charset="-128"/>
              </a:rPr>
              <a:t>2</a:t>
            </a:r>
          </a:p>
          <a:p>
            <a:pPr algn="l" eaLnBrk="1" hangingPunct="1">
              <a:spcBef>
                <a:spcPct val="0"/>
              </a:spcBef>
              <a:buFontTx/>
              <a:buNone/>
            </a:pPr>
            <a:r>
              <a:rPr lang="en-US" altLang="ja-JP" sz="1600" dirty="0" smtClean="0">
                <a:latin typeface="Calibri Light" panose="020F0302020204030204" pitchFamily="34" charset="0"/>
                <a:ea typeface="HG創英角ｺﾞｼｯｸUB" pitchFamily="49" charset="-128"/>
              </a:rPr>
              <a:t>4NO </a:t>
            </a:r>
            <a:r>
              <a:rPr lang="en-US" altLang="ja-JP" sz="1600" dirty="0">
                <a:latin typeface="Calibri Light" panose="020F0302020204030204" pitchFamily="34" charset="0"/>
                <a:ea typeface="HG創英角ｺﾞｼｯｸUB" pitchFamily="49" charset="-128"/>
              </a:rPr>
              <a:t>+ 4NH</a:t>
            </a:r>
            <a:r>
              <a:rPr lang="en-US" altLang="ja-JP" sz="1600" baseline="-25000" dirty="0">
                <a:latin typeface="Calibri Light" panose="020F0302020204030204" pitchFamily="34" charset="0"/>
                <a:ea typeface="HG創英角ｺﾞｼｯｸUB" pitchFamily="49" charset="-128"/>
              </a:rPr>
              <a:t>3</a:t>
            </a:r>
            <a:r>
              <a:rPr lang="en-US" altLang="ja-JP" sz="1600" dirty="0">
                <a:latin typeface="Calibri Light" panose="020F0302020204030204" pitchFamily="34" charset="0"/>
                <a:ea typeface="HG創英角ｺﾞｼｯｸUB" pitchFamily="49" charset="-128"/>
              </a:rPr>
              <a:t> + O</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 </a:t>
            </a:r>
            <a:r>
              <a:rPr lang="ja-JP" altLang="en-US" sz="1600" dirty="0" smtClean="0">
                <a:latin typeface="Calibri Light" panose="020F0302020204030204" pitchFamily="34" charset="0"/>
                <a:ea typeface="HG創英角ｺﾞｼｯｸUB" pitchFamily="49" charset="-128"/>
              </a:rPr>
              <a:t>→</a:t>
            </a:r>
            <a:r>
              <a:rPr lang="en-US" altLang="ja-JP" sz="1600" dirty="0" smtClean="0">
                <a:latin typeface="Calibri Light" panose="020F0302020204030204" pitchFamily="34" charset="0"/>
                <a:ea typeface="HG創英角ｺﾞｼｯｸUB" pitchFamily="49" charset="-128"/>
              </a:rPr>
              <a:t> </a:t>
            </a:r>
            <a:r>
              <a:rPr lang="en-US" altLang="ja-JP" sz="1600" dirty="0">
                <a:latin typeface="Calibri Light" panose="020F0302020204030204" pitchFamily="34" charset="0"/>
                <a:ea typeface="HG創英角ｺﾞｼｯｸUB" pitchFamily="49" charset="-128"/>
              </a:rPr>
              <a:t>4N</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 + 6H</a:t>
            </a:r>
            <a:r>
              <a:rPr lang="en-US" altLang="ja-JP" sz="1600" baseline="-25000" dirty="0">
                <a:latin typeface="Calibri Light" panose="020F0302020204030204" pitchFamily="34" charset="0"/>
                <a:ea typeface="HG創英角ｺﾞｼｯｸUB" pitchFamily="49" charset="-128"/>
              </a:rPr>
              <a:t>2</a:t>
            </a:r>
            <a:r>
              <a:rPr lang="en-US" altLang="ja-JP" sz="1600" dirty="0">
                <a:latin typeface="Calibri Light" panose="020F0302020204030204" pitchFamily="34" charset="0"/>
                <a:ea typeface="HG創英角ｺﾞｼｯｸUB" pitchFamily="49" charset="-128"/>
              </a:rPr>
              <a:t>O</a:t>
            </a:r>
          </a:p>
        </p:txBody>
      </p:sp>
      <p:sp>
        <p:nvSpPr>
          <p:cNvPr id="318" name="Text Box 28"/>
          <p:cNvSpPr txBox="1">
            <a:spLocks noChangeArrowheads="1"/>
          </p:cNvSpPr>
          <p:nvPr/>
        </p:nvSpPr>
        <p:spPr bwMode="auto">
          <a:xfrm>
            <a:off x="6727707" y="4359978"/>
            <a:ext cx="2308789" cy="830997"/>
          </a:xfrm>
          <a:prstGeom prst="rect">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wrap="square">
            <a:spAutoFit/>
          </a:bodyPr>
          <a:lstStyle/>
          <a:p>
            <a:pPr algn="l">
              <a:spcBef>
                <a:spcPct val="50000"/>
              </a:spcBef>
              <a:buFontTx/>
              <a:buNone/>
            </a:pPr>
            <a:r>
              <a:rPr lang="en-US" altLang="ja-JP" sz="1600" dirty="0" smtClean="0">
                <a:latin typeface="+mj-lt"/>
                <a:ea typeface="HG創英角ｺﾞｼｯｸUB" pitchFamily="49" charset="-128"/>
              </a:rPr>
              <a:t>Urea storage tank,  infrastructure for urea supply, ammonia slip</a:t>
            </a:r>
            <a:endParaRPr lang="ja-JP" altLang="en-US" sz="1600" dirty="0">
              <a:latin typeface="+mj-lt"/>
              <a:ea typeface="HG創英角ｺﾞｼｯｸUB" pitchFamily="49" charset="-128"/>
            </a:endParaRPr>
          </a:p>
        </p:txBody>
      </p:sp>
    </p:spTree>
    <p:extLst>
      <p:ext uri="{BB962C8B-B14F-4D97-AF65-F5344CB8AC3E}">
        <p14:creationId xmlns:p14="http://schemas.microsoft.com/office/powerpoint/2010/main" xmlns="" val="288054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円/楕円 99"/>
          <p:cNvSpPr/>
          <p:nvPr/>
        </p:nvSpPr>
        <p:spPr>
          <a:xfrm>
            <a:off x="683568" y="2985231"/>
            <a:ext cx="648072" cy="8546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円柱 2"/>
          <p:cNvSpPr/>
          <p:nvPr/>
        </p:nvSpPr>
        <p:spPr>
          <a:xfrm>
            <a:off x="1043608" y="3120980"/>
            <a:ext cx="2880320" cy="509036"/>
          </a:xfrm>
          <a:prstGeom prst="can">
            <a:avLst>
              <a:gd name="adj" fmla="val 66500"/>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 Box 20"/>
          <p:cNvSpPr txBox="1">
            <a:spLocks noChangeArrowheads="1"/>
          </p:cNvSpPr>
          <p:nvPr/>
        </p:nvSpPr>
        <p:spPr bwMode="auto">
          <a:xfrm>
            <a:off x="752344" y="1134442"/>
            <a:ext cx="159197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ja-JP" sz="2800" b="1" i="1" dirty="0" smtClean="0">
                <a:ea typeface="HG創英角ｺﾞｼｯｸUB" pitchFamily="49" charset="-128"/>
              </a:rPr>
              <a:t>Fuel cell</a:t>
            </a:r>
            <a:endParaRPr lang="en-US" altLang="ja-JP" sz="2800" b="1" i="1" dirty="0">
              <a:ea typeface="HG創英角ｺﾞｼｯｸUB" pitchFamily="49" charset="-128"/>
            </a:endParaRPr>
          </a:p>
        </p:txBody>
      </p:sp>
      <p:grpSp>
        <p:nvGrpSpPr>
          <p:cNvPr id="7" name="グループ化 6"/>
          <p:cNvGrpSpPr/>
          <p:nvPr/>
        </p:nvGrpSpPr>
        <p:grpSpPr>
          <a:xfrm>
            <a:off x="2574166" y="2019532"/>
            <a:ext cx="309914" cy="199506"/>
            <a:chOff x="3419872" y="2780928"/>
            <a:chExt cx="309914" cy="199506"/>
          </a:xfrm>
        </p:grpSpPr>
        <p:sp>
          <p:nvSpPr>
            <p:cNvPr id="5" name="円/楕円 4"/>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円/楕円 5"/>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 name="グループ化 7"/>
          <p:cNvGrpSpPr/>
          <p:nvPr/>
        </p:nvGrpSpPr>
        <p:grpSpPr>
          <a:xfrm>
            <a:off x="1224430" y="2504228"/>
            <a:ext cx="309914" cy="199506"/>
            <a:chOff x="3419872" y="2780928"/>
            <a:chExt cx="309914" cy="199506"/>
          </a:xfrm>
        </p:grpSpPr>
        <p:sp>
          <p:nvSpPr>
            <p:cNvPr id="9" name="円/楕円 8"/>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円/楕円 9"/>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1" name="グループ化 10"/>
          <p:cNvGrpSpPr/>
          <p:nvPr/>
        </p:nvGrpSpPr>
        <p:grpSpPr>
          <a:xfrm>
            <a:off x="1705178" y="2183515"/>
            <a:ext cx="309914" cy="199506"/>
            <a:chOff x="3419872" y="2780928"/>
            <a:chExt cx="309914" cy="199506"/>
          </a:xfrm>
        </p:grpSpPr>
        <p:sp>
          <p:nvSpPr>
            <p:cNvPr id="12" name="円/楕円 11"/>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円/楕円 12"/>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4" name="グループ化 13"/>
          <p:cNvGrpSpPr/>
          <p:nvPr/>
        </p:nvGrpSpPr>
        <p:grpSpPr>
          <a:xfrm>
            <a:off x="1407809" y="2820788"/>
            <a:ext cx="309914" cy="199506"/>
            <a:chOff x="3419872" y="2780928"/>
            <a:chExt cx="309914" cy="199506"/>
          </a:xfrm>
        </p:grpSpPr>
        <p:sp>
          <p:nvSpPr>
            <p:cNvPr id="15" name="円/楕円 14"/>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円/楕円 15"/>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7" name="グループ化 16"/>
          <p:cNvGrpSpPr/>
          <p:nvPr/>
        </p:nvGrpSpPr>
        <p:grpSpPr>
          <a:xfrm>
            <a:off x="2273601" y="2315094"/>
            <a:ext cx="309914" cy="199506"/>
            <a:chOff x="3419872" y="2780928"/>
            <a:chExt cx="309914" cy="199506"/>
          </a:xfrm>
        </p:grpSpPr>
        <p:sp>
          <p:nvSpPr>
            <p:cNvPr id="18" name="円/楕円 17"/>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円/楕円 18"/>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0" name="グループ化 19"/>
          <p:cNvGrpSpPr/>
          <p:nvPr/>
        </p:nvGrpSpPr>
        <p:grpSpPr>
          <a:xfrm>
            <a:off x="1838794" y="2509414"/>
            <a:ext cx="309914" cy="199506"/>
            <a:chOff x="3419872" y="2780928"/>
            <a:chExt cx="309914" cy="199506"/>
          </a:xfrm>
        </p:grpSpPr>
        <p:sp>
          <p:nvSpPr>
            <p:cNvPr id="21" name="円/楕円 2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円/楕円 2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3" name="グループ化 22"/>
          <p:cNvGrpSpPr/>
          <p:nvPr/>
        </p:nvGrpSpPr>
        <p:grpSpPr>
          <a:xfrm>
            <a:off x="1855713" y="2911740"/>
            <a:ext cx="309914" cy="199506"/>
            <a:chOff x="3419872" y="2780928"/>
            <a:chExt cx="309914" cy="199506"/>
          </a:xfrm>
        </p:grpSpPr>
        <p:sp>
          <p:nvSpPr>
            <p:cNvPr id="24" name="円/楕円 23"/>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円/楕円 24"/>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6" name="グループ化 25"/>
          <p:cNvGrpSpPr/>
          <p:nvPr/>
        </p:nvGrpSpPr>
        <p:grpSpPr>
          <a:xfrm>
            <a:off x="2264226" y="2668432"/>
            <a:ext cx="309914" cy="199506"/>
            <a:chOff x="3419872" y="2780928"/>
            <a:chExt cx="309914" cy="199506"/>
          </a:xfrm>
        </p:grpSpPr>
        <p:sp>
          <p:nvSpPr>
            <p:cNvPr id="27" name="円/楕円 26"/>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円/楕円 27"/>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9" name="グループ化 28"/>
          <p:cNvGrpSpPr/>
          <p:nvPr/>
        </p:nvGrpSpPr>
        <p:grpSpPr>
          <a:xfrm>
            <a:off x="2768376" y="2581672"/>
            <a:ext cx="309914" cy="199506"/>
            <a:chOff x="3419872" y="2780928"/>
            <a:chExt cx="309914" cy="199506"/>
          </a:xfrm>
        </p:grpSpPr>
        <p:sp>
          <p:nvSpPr>
            <p:cNvPr id="30" name="円/楕円 29"/>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円/楕円 30"/>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2" name="グループ化 31"/>
          <p:cNvGrpSpPr/>
          <p:nvPr/>
        </p:nvGrpSpPr>
        <p:grpSpPr>
          <a:xfrm>
            <a:off x="2871269" y="2867938"/>
            <a:ext cx="309914" cy="199506"/>
            <a:chOff x="3419872" y="2780928"/>
            <a:chExt cx="309914" cy="199506"/>
          </a:xfrm>
        </p:grpSpPr>
        <p:sp>
          <p:nvSpPr>
            <p:cNvPr id="33" name="円/楕円 32"/>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 name="円/楕円 33"/>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5" name="グループ化 34"/>
          <p:cNvGrpSpPr/>
          <p:nvPr/>
        </p:nvGrpSpPr>
        <p:grpSpPr>
          <a:xfrm>
            <a:off x="2500685" y="3021227"/>
            <a:ext cx="309914" cy="199506"/>
            <a:chOff x="3419872" y="2780928"/>
            <a:chExt cx="309914" cy="199506"/>
          </a:xfrm>
        </p:grpSpPr>
        <p:sp>
          <p:nvSpPr>
            <p:cNvPr id="36" name="円/楕円 3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円/楕円 3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8" name="グループ化 37"/>
          <p:cNvGrpSpPr/>
          <p:nvPr/>
        </p:nvGrpSpPr>
        <p:grpSpPr>
          <a:xfrm>
            <a:off x="3327398" y="3016041"/>
            <a:ext cx="309914" cy="199506"/>
            <a:chOff x="3419872" y="2780928"/>
            <a:chExt cx="309914" cy="199506"/>
          </a:xfrm>
        </p:grpSpPr>
        <p:sp>
          <p:nvSpPr>
            <p:cNvPr id="39" name="円/楕円 38"/>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円/楕円 39"/>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41" name="グループ化 40"/>
          <p:cNvGrpSpPr/>
          <p:nvPr/>
        </p:nvGrpSpPr>
        <p:grpSpPr>
          <a:xfrm>
            <a:off x="2929066" y="2285495"/>
            <a:ext cx="309914" cy="199506"/>
            <a:chOff x="3419872" y="2780928"/>
            <a:chExt cx="309914" cy="199506"/>
          </a:xfrm>
        </p:grpSpPr>
        <p:sp>
          <p:nvSpPr>
            <p:cNvPr id="42" name="円/楕円 41"/>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円/楕円 42"/>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44" name="グループ化 43"/>
          <p:cNvGrpSpPr/>
          <p:nvPr/>
        </p:nvGrpSpPr>
        <p:grpSpPr>
          <a:xfrm>
            <a:off x="3288035" y="2672130"/>
            <a:ext cx="309914" cy="199506"/>
            <a:chOff x="3419872" y="2780928"/>
            <a:chExt cx="309914" cy="199506"/>
          </a:xfrm>
        </p:grpSpPr>
        <p:sp>
          <p:nvSpPr>
            <p:cNvPr id="45" name="円/楕円 44"/>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円/楕円 45"/>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47" name="テキスト ボックス 46"/>
          <p:cNvSpPr txBox="1"/>
          <p:nvPr/>
        </p:nvSpPr>
        <p:spPr>
          <a:xfrm>
            <a:off x="3239250" y="2106684"/>
            <a:ext cx="407484" cy="369332"/>
          </a:xfrm>
          <a:prstGeom prst="rect">
            <a:avLst/>
          </a:prstGeom>
          <a:noFill/>
        </p:spPr>
        <p:txBody>
          <a:bodyPr wrap="none" rtlCol="0">
            <a:spAutoFit/>
          </a:bodyPr>
          <a:lstStyle/>
          <a:p>
            <a:r>
              <a:rPr lang="en-US" b="1" i="1" dirty="0" smtClean="0"/>
              <a:t>H</a:t>
            </a:r>
            <a:r>
              <a:rPr lang="en-US" b="1" i="1" baseline="-25000" dirty="0" smtClean="0"/>
              <a:t>2</a:t>
            </a:r>
            <a:endParaRPr lang="en-US" b="1" i="1" baseline="-25000" dirty="0"/>
          </a:p>
        </p:txBody>
      </p:sp>
      <p:cxnSp>
        <p:nvCxnSpPr>
          <p:cNvPr id="49" name="直線矢印コネクタ 48"/>
          <p:cNvCxnSpPr/>
          <p:nvPr/>
        </p:nvCxnSpPr>
        <p:spPr>
          <a:xfrm>
            <a:off x="1982810" y="3123573"/>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1562766" y="3062258"/>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387243" y="2887999"/>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010499" y="3079799"/>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642957" y="3262981"/>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3452812" y="3220733"/>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1913510" y="4252358"/>
            <a:ext cx="309914" cy="199506"/>
            <a:chOff x="3419872" y="2780928"/>
            <a:chExt cx="309914" cy="199506"/>
          </a:xfrm>
        </p:grpSpPr>
        <p:sp>
          <p:nvSpPr>
            <p:cNvPr id="56" name="円/楕円 55"/>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円/楕円 56"/>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8" name="グループ化 57"/>
          <p:cNvGrpSpPr/>
          <p:nvPr/>
        </p:nvGrpSpPr>
        <p:grpSpPr>
          <a:xfrm>
            <a:off x="1333284" y="4273013"/>
            <a:ext cx="309914" cy="199506"/>
            <a:chOff x="3419872" y="2780928"/>
            <a:chExt cx="309914" cy="199506"/>
          </a:xfrm>
        </p:grpSpPr>
        <p:sp>
          <p:nvSpPr>
            <p:cNvPr id="59" name="円/楕円 58"/>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円/楕円 59"/>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1" name="グループ化 60"/>
          <p:cNvGrpSpPr/>
          <p:nvPr/>
        </p:nvGrpSpPr>
        <p:grpSpPr>
          <a:xfrm>
            <a:off x="2328811" y="4469926"/>
            <a:ext cx="309914" cy="199506"/>
            <a:chOff x="3419872" y="2780928"/>
            <a:chExt cx="309914" cy="199506"/>
          </a:xfrm>
        </p:grpSpPr>
        <p:sp>
          <p:nvSpPr>
            <p:cNvPr id="62" name="円/楕円 61"/>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円/楕円 62"/>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4" name="グループ化 63"/>
          <p:cNvGrpSpPr/>
          <p:nvPr/>
        </p:nvGrpSpPr>
        <p:grpSpPr>
          <a:xfrm>
            <a:off x="2130682" y="4783021"/>
            <a:ext cx="309914" cy="199506"/>
            <a:chOff x="3419872" y="2780928"/>
            <a:chExt cx="309914" cy="199506"/>
          </a:xfrm>
        </p:grpSpPr>
        <p:sp>
          <p:nvSpPr>
            <p:cNvPr id="65" name="円/楕円 64"/>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円/楕円 65"/>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7" name="グループ化 66"/>
          <p:cNvGrpSpPr/>
          <p:nvPr/>
        </p:nvGrpSpPr>
        <p:grpSpPr>
          <a:xfrm>
            <a:off x="3208128" y="4405564"/>
            <a:ext cx="309914" cy="199506"/>
            <a:chOff x="3419872" y="2780928"/>
            <a:chExt cx="309914" cy="199506"/>
          </a:xfrm>
        </p:grpSpPr>
        <p:sp>
          <p:nvSpPr>
            <p:cNvPr id="68" name="円/楕円 67"/>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円/楕円 68"/>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0" name="グループ化 69"/>
          <p:cNvGrpSpPr/>
          <p:nvPr/>
        </p:nvGrpSpPr>
        <p:grpSpPr>
          <a:xfrm>
            <a:off x="1672711" y="4640204"/>
            <a:ext cx="309914" cy="199506"/>
            <a:chOff x="3419872" y="2780928"/>
            <a:chExt cx="309914" cy="199506"/>
          </a:xfrm>
        </p:grpSpPr>
        <p:sp>
          <p:nvSpPr>
            <p:cNvPr id="71" name="円/楕円 70"/>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円/楕円 71"/>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3" name="グループ化 72"/>
          <p:cNvGrpSpPr/>
          <p:nvPr/>
        </p:nvGrpSpPr>
        <p:grpSpPr>
          <a:xfrm>
            <a:off x="2768376" y="4632805"/>
            <a:ext cx="309914" cy="199506"/>
            <a:chOff x="3419872" y="2780928"/>
            <a:chExt cx="309914" cy="199506"/>
          </a:xfrm>
        </p:grpSpPr>
        <p:sp>
          <p:nvSpPr>
            <p:cNvPr id="74" name="円/楕円 73"/>
            <p:cNvSpPr/>
            <p:nvPr/>
          </p:nvSpPr>
          <p:spPr>
            <a:xfrm>
              <a:off x="3419872" y="278092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円/楕円 74"/>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76" name="テキスト ボックス 75"/>
          <p:cNvSpPr txBox="1"/>
          <p:nvPr/>
        </p:nvSpPr>
        <p:spPr>
          <a:xfrm>
            <a:off x="3381309" y="4504146"/>
            <a:ext cx="413896" cy="369332"/>
          </a:xfrm>
          <a:prstGeom prst="rect">
            <a:avLst/>
          </a:prstGeom>
          <a:noFill/>
        </p:spPr>
        <p:txBody>
          <a:bodyPr wrap="none" rtlCol="0">
            <a:spAutoFit/>
          </a:bodyPr>
          <a:lstStyle/>
          <a:p>
            <a:r>
              <a:rPr lang="en-US" b="1" i="1" dirty="0" smtClean="0"/>
              <a:t>O</a:t>
            </a:r>
            <a:r>
              <a:rPr lang="en-US" b="1" i="1" baseline="-25000" dirty="0" smtClean="0"/>
              <a:t>2</a:t>
            </a:r>
            <a:endParaRPr lang="en-US" b="1" i="1" baseline="-25000" dirty="0"/>
          </a:p>
        </p:txBody>
      </p:sp>
      <p:grpSp>
        <p:nvGrpSpPr>
          <p:cNvPr id="92" name="グループ化 91"/>
          <p:cNvGrpSpPr/>
          <p:nvPr/>
        </p:nvGrpSpPr>
        <p:grpSpPr>
          <a:xfrm>
            <a:off x="1504969" y="3806318"/>
            <a:ext cx="309914" cy="307537"/>
            <a:chOff x="4020999" y="3937758"/>
            <a:chExt cx="309914" cy="307537"/>
          </a:xfrm>
        </p:grpSpPr>
        <p:grpSp>
          <p:nvGrpSpPr>
            <p:cNvPr id="80" name="グループ化 79"/>
            <p:cNvGrpSpPr/>
            <p:nvPr/>
          </p:nvGrpSpPr>
          <p:grpSpPr>
            <a:xfrm>
              <a:off x="4020999" y="4045789"/>
              <a:ext cx="309914" cy="199506"/>
              <a:chOff x="3419872" y="2780928"/>
              <a:chExt cx="309914" cy="199506"/>
            </a:xfrm>
          </p:grpSpPr>
          <p:sp>
            <p:nvSpPr>
              <p:cNvPr id="81" name="円/楕円 8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2" name="円/楕円 8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87" name="円/楕円 86"/>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4" name="グループ化 93"/>
          <p:cNvGrpSpPr/>
          <p:nvPr/>
        </p:nvGrpSpPr>
        <p:grpSpPr>
          <a:xfrm>
            <a:off x="3036332" y="3852206"/>
            <a:ext cx="309914" cy="261649"/>
            <a:chOff x="4254946" y="4577929"/>
            <a:chExt cx="309914" cy="261649"/>
          </a:xfrm>
        </p:grpSpPr>
        <p:grpSp>
          <p:nvGrpSpPr>
            <p:cNvPr id="77" name="グループ化 76"/>
            <p:cNvGrpSpPr/>
            <p:nvPr/>
          </p:nvGrpSpPr>
          <p:grpSpPr>
            <a:xfrm>
              <a:off x="4254946" y="4640072"/>
              <a:ext cx="309914" cy="199506"/>
              <a:chOff x="3419872" y="2780928"/>
              <a:chExt cx="309914" cy="199506"/>
            </a:xfrm>
          </p:grpSpPr>
          <p:sp>
            <p:nvSpPr>
              <p:cNvPr id="78" name="円/楕円 77"/>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9" name="円/楕円 78"/>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88" name="円/楕円 87"/>
            <p:cNvSpPr/>
            <p:nvPr/>
          </p:nvSpPr>
          <p:spPr>
            <a:xfrm>
              <a:off x="4277106" y="4577929"/>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3" name="グループ化 92"/>
          <p:cNvGrpSpPr/>
          <p:nvPr/>
        </p:nvGrpSpPr>
        <p:grpSpPr>
          <a:xfrm>
            <a:off x="2149995" y="3823485"/>
            <a:ext cx="309914" cy="290370"/>
            <a:chOff x="4716016" y="4059148"/>
            <a:chExt cx="309914" cy="290370"/>
          </a:xfrm>
        </p:grpSpPr>
        <p:grpSp>
          <p:nvGrpSpPr>
            <p:cNvPr id="83" name="グループ化 82"/>
            <p:cNvGrpSpPr/>
            <p:nvPr/>
          </p:nvGrpSpPr>
          <p:grpSpPr>
            <a:xfrm>
              <a:off x="4716016" y="4150012"/>
              <a:ext cx="309914" cy="199506"/>
              <a:chOff x="3419872" y="2780928"/>
              <a:chExt cx="309914" cy="199506"/>
            </a:xfrm>
          </p:grpSpPr>
          <p:sp>
            <p:nvSpPr>
              <p:cNvPr id="84" name="円/楕円 83"/>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円/楕円 84"/>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91" name="円/楕円 90"/>
            <p:cNvSpPr/>
            <p:nvPr/>
          </p:nvSpPr>
          <p:spPr>
            <a:xfrm>
              <a:off x="4759257" y="405914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5" name="グループ化 94"/>
          <p:cNvGrpSpPr/>
          <p:nvPr/>
        </p:nvGrpSpPr>
        <p:grpSpPr>
          <a:xfrm>
            <a:off x="2613419" y="4046526"/>
            <a:ext cx="309914" cy="261649"/>
            <a:chOff x="4254946" y="4577929"/>
            <a:chExt cx="309914" cy="261649"/>
          </a:xfrm>
        </p:grpSpPr>
        <p:grpSp>
          <p:nvGrpSpPr>
            <p:cNvPr id="96" name="グループ化 95"/>
            <p:cNvGrpSpPr/>
            <p:nvPr/>
          </p:nvGrpSpPr>
          <p:grpSpPr>
            <a:xfrm>
              <a:off x="4254946" y="4640072"/>
              <a:ext cx="309914" cy="199506"/>
              <a:chOff x="3419872" y="2780928"/>
              <a:chExt cx="309914" cy="199506"/>
            </a:xfrm>
          </p:grpSpPr>
          <p:sp>
            <p:nvSpPr>
              <p:cNvPr id="98" name="円/楕円 97"/>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円/楕円 98"/>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97" name="円/楕円 96"/>
            <p:cNvSpPr/>
            <p:nvPr/>
          </p:nvSpPr>
          <p:spPr>
            <a:xfrm>
              <a:off x="4277106" y="4577929"/>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02" name="正方形/長方形 101"/>
          <p:cNvSpPr/>
          <p:nvPr/>
        </p:nvSpPr>
        <p:spPr>
          <a:xfrm>
            <a:off x="76272" y="3294963"/>
            <a:ext cx="895328" cy="200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i="1" dirty="0" err="1" smtClean="0"/>
              <a:t>galvanostat</a:t>
            </a:r>
            <a:endParaRPr lang="en-US" sz="1000" i="1" dirty="0"/>
          </a:p>
        </p:txBody>
      </p:sp>
      <p:sp>
        <p:nvSpPr>
          <p:cNvPr id="104" name="円/楕円 103"/>
          <p:cNvSpPr/>
          <p:nvPr/>
        </p:nvSpPr>
        <p:spPr>
          <a:xfrm>
            <a:off x="1906373" y="3435696"/>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5" name="円/楕円 104"/>
          <p:cNvSpPr/>
          <p:nvPr/>
        </p:nvSpPr>
        <p:spPr>
          <a:xfrm>
            <a:off x="1484040" y="3412532"/>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6" name="円/楕円 105"/>
          <p:cNvSpPr/>
          <p:nvPr/>
        </p:nvSpPr>
        <p:spPr>
          <a:xfrm>
            <a:off x="2563814" y="3492150"/>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7" name="円/楕円 106"/>
          <p:cNvSpPr/>
          <p:nvPr/>
        </p:nvSpPr>
        <p:spPr>
          <a:xfrm>
            <a:off x="2949995" y="337549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8" name="円/楕円 107"/>
          <p:cNvSpPr/>
          <p:nvPr/>
        </p:nvSpPr>
        <p:spPr>
          <a:xfrm>
            <a:off x="3393937" y="3412532"/>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9" name="円/楕円 108"/>
          <p:cNvSpPr/>
          <p:nvPr/>
        </p:nvSpPr>
        <p:spPr>
          <a:xfrm>
            <a:off x="5364088" y="2973188"/>
            <a:ext cx="648072" cy="8546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0" name="円柱 109"/>
          <p:cNvSpPr/>
          <p:nvPr/>
        </p:nvSpPr>
        <p:spPr>
          <a:xfrm>
            <a:off x="5724128" y="3108937"/>
            <a:ext cx="2880320" cy="509036"/>
          </a:xfrm>
          <a:prstGeom prst="can">
            <a:avLst>
              <a:gd name="adj" fmla="val 66500"/>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3" name="テキスト ボックス 152"/>
          <p:cNvSpPr txBox="1"/>
          <p:nvPr/>
        </p:nvSpPr>
        <p:spPr>
          <a:xfrm>
            <a:off x="7884368" y="1979548"/>
            <a:ext cx="558166" cy="369332"/>
          </a:xfrm>
          <a:prstGeom prst="rect">
            <a:avLst/>
          </a:prstGeom>
          <a:noFill/>
        </p:spPr>
        <p:txBody>
          <a:bodyPr wrap="none" rtlCol="0">
            <a:spAutoFit/>
          </a:bodyPr>
          <a:lstStyle/>
          <a:p>
            <a:r>
              <a:rPr lang="en-US" b="1" i="1" dirty="0" smtClean="0"/>
              <a:t>H</a:t>
            </a:r>
            <a:r>
              <a:rPr lang="en-US" b="1" i="1" baseline="-25000" dirty="0" smtClean="0"/>
              <a:t>2</a:t>
            </a:r>
            <a:r>
              <a:rPr lang="en-US" b="1" i="1" dirty="0" smtClean="0"/>
              <a:t>O</a:t>
            </a:r>
            <a:endParaRPr lang="en-US" b="1" i="1" dirty="0"/>
          </a:p>
        </p:txBody>
      </p:sp>
      <p:cxnSp>
        <p:nvCxnSpPr>
          <p:cNvPr id="154" name="直線矢印コネクタ 153"/>
          <p:cNvCxnSpPr/>
          <p:nvPr/>
        </p:nvCxnSpPr>
        <p:spPr>
          <a:xfrm>
            <a:off x="6663330" y="3111530"/>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6243286" y="3050215"/>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7067763" y="2875956"/>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a:off x="7691019" y="3067756"/>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a:off x="7323477" y="3250938"/>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a:off x="8133332" y="3208690"/>
            <a:ext cx="0" cy="665467"/>
          </a:xfrm>
          <a:prstGeom prst="straightConnector1">
            <a:avLst/>
          </a:prstGeom>
          <a:ln w="19050">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63" name="グループ化 162"/>
          <p:cNvGrpSpPr/>
          <p:nvPr/>
        </p:nvGrpSpPr>
        <p:grpSpPr>
          <a:xfrm>
            <a:off x="6282793" y="4464740"/>
            <a:ext cx="309914" cy="199506"/>
            <a:chOff x="3419872" y="2780928"/>
            <a:chExt cx="309914" cy="199506"/>
          </a:xfrm>
        </p:grpSpPr>
        <p:sp>
          <p:nvSpPr>
            <p:cNvPr id="164" name="円/楕円 163"/>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5" name="円/楕円 164"/>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1" name="テキスト ボックス 180"/>
          <p:cNvSpPr txBox="1"/>
          <p:nvPr/>
        </p:nvSpPr>
        <p:spPr>
          <a:xfrm>
            <a:off x="8266290" y="4659107"/>
            <a:ext cx="490840" cy="369332"/>
          </a:xfrm>
          <a:prstGeom prst="rect">
            <a:avLst/>
          </a:prstGeom>
          <a:noFill/>
        </p:spPr>
        <p:txBody>
          <a:bodyPr wrap="none" rtlCol="0">
            <a:spAutoFit/>
          </a:bodyPr>
          <a:lstStyle/>
          <a:p>
            <a:r>
              <a:rPr lang="en-US" b="1" i="1" dirty="0" smtClean="0"/>
              <a:t>NO</a:t>
            </a:r>
            <a:endParaRPr lang="en-US" b="1" i="1" baseline="-25000" dirty="0"/>
          </a:p>
        </p:txBody>
      </p:sp>
      <p:grpSp>
        <p:nvGrpSpPr>
          <p:cNvPr id="182" name="グループ化 181"/>
          <p:cNvGrpSpPr/>
          <p:nvPr/>
        </p:nvGrpSpPr>
        <p:grpSpPr>
          <a:xfrm>
            <a:off x="6340590" y="3862926"/>
            <a:ext cx="309914" cy="307537"/>
            <a:chOff x="4020999" y="3937758"/>
            <a:chExt cx="309914" cy="307537"/>
          </a:xfrm>
        </p:grpSpPr>
        <p:grpSp>
          <p:nvGrpSpPr>
            <p:cNvPr id="183" name="グループ化 182"/>
            <p:cNvGrpSpPr/>
            <p:nvPr/>
          </p:nvGrpSpPr>
          <p:grpSpPr>
            <a:xfrm>
              <a:off x="4020999" y="4045789"/>
              <a:ext cx="309914" cy="199506"/>
              <a:chOff x="3419872" y="2780928"/>
              <a:chExt cx="309914" cy="199506"/>
            </a:xfrm>
          </p:grpSpPr>
          <p:sp>
            <p:nvSpPr>
              <p:cNvPr id="185" name="円/楕円 184"/>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6" name="円/楕円 185"/>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84" name="円/楕円 183"/>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97" name="グループ化 196"/>
          <p:cNvGrpSpPr/>
          <p:nvPr/>
        </p:nvGrpSpPr>
        <p:grpSpPr>
          <a:xfrm>
            <a:off x="6708973" y="4221088"/>
            <a:ext cx="309914" cy="261649"/>
            <a:chOff x="4254946" y="4577929"/>
            <a:chExt cx="309914" cy="261649"/>
          </a:xfrm>
        </p:grpSpPr>
        <p:grpSp>
          <p:nvGrpSpPr>
            <p:cNvPr id="198" name="グループ化 197"/>
            <p:cNvGrpSpPr/>
            <p:nvPr/>
          </p:nvGrpSpPr>
          <p:grpSpPr>
            <a:xfrm>
              <a:off x="4254946" y="4640072"/>
              <a:ext cx="309914" cy="199506"/>
              <a:chOff x="3419872" y="2780928"/>
              <a:chExt cx="309914" cy="199506"/>
            </a:xfrm>
          </p:grpSpPr>
          <p:sp>
            <p:nvSpPr>
              <p:cNvPr id="200" name="円/楕円 199"/>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1" name="円/楕円 200"/>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99" name="円/楕円 198"/>
            <p:cNvSpPr/>
            <p:nvPr/>
          </p:nvSpPr>
          <p:spPr>
            <a:xfrm>
              <a:off x="4277106" y="4577929"/>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02" name="正方形/長方形 201"/>
          <p:cNvSpPr/>
          <p:nvPr/>
        </p:nvSpPr>
        <p:spPr>
          <a:xfrm>
            <a:off x="4756792" y="3282920"/>
            <a:ext cx="895328" cy="200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i="1" dirty="0" err="1" smtClean="0"/>
              <a:t>galvanostat</a:t>
            </a:r>
            <a:endParaRPr lang="en-US" sz="1000" i="1" dirty="0"/>
          </a:p>
        </p:txBody>
      </p:sp>
      <p:sp>
        <p:nvSpPr>
          <p:cNvPr id="203" name="円/楕円 202"/>
          <p:cNvSpPr/>
          <p:nvPr/>
        </p:nvSpPr>
        <p:spPr>
          <a:xfrm>
            <a:off x="6586893" y="3423653"/>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4" name="円/楕円 203"/>
          <p:cNvSpPr/>
          <p:nvPr/>
        </p:nvSpPr>
        <p:spPr>
          <a:xfrm>
            <a:off x="6164560" y="3400489"/>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5" name="円/楕円 204"/>
          <p:cNvSpPr/>
          <p:nvPr/>
        </p:nvSpPr>
        <p:spPr>
          <a:xfrm>
            <a:off x="7245038" y="3412531"/>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6" name="円/楕円 205"/>
          <p:cNvSpPr/>
          <p:nvPr/>
        </p:nvSpPr>
        <p:spPr>
          <a:xfrm>
            <a:off x="7630515" y="3363455"/>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7" name="円/楕円 206"/>
          <p:cNvSpPr/>
          <p:nvPr/>
        </p:nvSpPr>
        <p:spPr>
          <a:xfrm>
            <a:off x="8074457" y="3400489"/>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08" name="グループ化 207"/>
          <p:cNvGrpSpPr/>
          <p:nvPr/>
        </p:nvGrpSpPr>
        <p:grpSpPr>
          <a:xfrm>
            <a:off x="6084168" y="2257367"/>
            <a:ext cx="309914" cy="307537"/>
            <a:chOff x="4020999" y="3937758"/>
            <a:chExt cx="309914" cy="307537"/>
          </a:xfrm>
        </p:grpSpPr>
        <p:grpSp>
          <p:nvGrpSpPr>
            <p:cNvPr id="209" name="グループ化 208"/>
            <p:cNvGrpSpPr/>
            <p:nvPr/>
          </p:nvGrpSpPr>
          <p:grpSpPr>
            <a:xfrm>
              <a:off x="4020999" y="4045789"/>
              <a:ext cx="309914" cy="199506"/>
              <a:chOff x="3419872" y="2780928"/>
              <a:chExt cx="309914" cy="199506"/>
            </a:xfrm>
          </p:grpSpPr>
          <p:sp>
            <p:nvSpPr>
              <p:cNvPr id="211" name="円/楕円 21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2" name="円/楕円 21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10" name="円/楕円 209"/>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13" name="グループ化 212"/>
          <p:cNvGrpSpPr/>
          <p:nvPr/>
        </p:nvGrpSpPr>
        <p:grpSpPr>
          <a:xfrm>
            <a:off x="6520601" y="2706582"/>
            <a:ext cx="309914" cy="290370"/>
            <a:chOff x="4716016" y="4059148"/>
            <a:chExt cx="309914" cy="290370"/>
          </a:xfrm>
        </p:grpSpPr>
        <p:grpSp>
          <p:nvGrpSpPr>
            <p:cNvPr id="214" name="グループ化 213"/>
            <p:cNvGrpSpPr/>
            <p:nvPr/>
          </p:nvGrpSpPr>
          <p:grpSpPr>
            <a:xfrm>
              <a:off x="4716016" y="4150012"/>
              <a:ext cx="309914" cy="199506"/>
              <a:chOff x="3419872" y="2780928"/>
              <a:chExt cx="309914" cy="199506"/>
            </a:xfrm>
          </p:grpSpPr>
          <p:sp>
            <p:nvSpPr>
              <p:cNvPr id="216" name="円/楕円 21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7" name="円/楕円 21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15" name="円/楕円 214"/>
            <p:cNvSpPr/>
            <p:nvPr/>
          </p:nvSpPr>
          <p:spPr>
            <a:xfrm>
              <a:off x="4759257" y="405914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18" name="グループ化 217"/>
          <p:cNvGrpSpPr/>
          <p:nvPr/>
        </p:nvGrpSpPr>
        <p:grpSpPr>
          <a:xfrm>
            <a:off x="7286422" y="2257367"/>
            <a:ext cx="309914" cy="307537"/>
            <a:chOff x="4020999" y="3937758"/>
            <a:chExt cx="309914" cy="307537"/>
          </a:xfrm>
        </p:grpSpPr>
        <p:grpSp>
          <p:nvGrpSpPr>
            <p:cNvPr id="219" name="グループ化 218"/>
            <p:cNvGrpSpPr/>
            <p:nvPr/>
          </p:nvGrpSpPr>
          <p:grpSpPr>
            <a:xfrm>
              <a:off x="4020999" y="4045789"/>
              <a:ext cx="309914" cy="199506"/>
              <a:chOff x="3419872" y="2780928"/>
              <a:chExt cx="309914" cy="199506"/>
            </a:xfrm>
          </p:grpSpPr>
          <p:sp>
            <p:nvSpPr>
              <p:cNvPr id="221" name="円/楕円 22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2" name="円/楕円 22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20" name="円/楕円 219"/>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23" name="グループ化 222"/>
          <p:cNvGrpSpPr/>
          <p:nvPr/>
        </p:nvGrpSpPr>
        <p:grpSpPr>
          <a:xfrm>
            <a:off x="6960413" y="2597629"/>
            <a:ext cx="309914" cy="290370"/>
            <a:chOff x="4716016" y="4059148"/>
            <a:chExt cx="309914" cy="290370"/>
          </a:xfrm>
        </p:grpSpPr>
        <p:grpSp>
          <p:nvGrpSpPr>
            <p:cNvPr id="224" name="グループ化 223"/>
            <p:cNvGrpSpPr/>
            <p:nvPr/>
          </p:nvGrpSpPr>
          <p:grpSpPr>
            <a:xfrm>
              <a:off x="4716016" y="4150012"/>
              <a:ext cx="309914" cy="199506"/>
              <a:chOff x="3419872" y="2780928"/>
              <a:chExt cx="309914" cy="199506"/>
            </a:xfrm>
          </p:grpSpPr>
          <p:sp>
            <p:nvSpPr>
              <p:cNvPr id="226" name="円/楕円 22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7" name="円/楕円 22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25" name="円/楕円 224"/>
            <p:cNvSpPr/>
            <p:nvPr/>
          </p:nvSpPr>
          <p:spPr>
            <a:xfrm>
              <a:off x="4759257" y="405914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28" name="グループ化 227"/>
          <p:cNvGrpSpPr/>
          <p:nvPr/>
        </p:nvGrpSpPr>
        <p:grpSpPr>
          <a:xfrm>
            <a:off x="6142897" y="2714169"/>
            <a:ext cx="309914" cy="307537"/>
            <a:chOff x="4020999" y="3937758"/>
            <a:chExt cx="309914" cy="307537"/>
          </a:xfrm>
        </p:grpSpPr>
        <p:grpSp>
          <p:nvGrpSpPr>
            <p:cNvPr id="229" name="グループ化 228"/>
            <p:cNvGrpSpPr/>
            <p:nvPr/>
          </p:nvGrpSpPr>
          <p:grpSpPr>
            <a:xfrm>
              <a:off x="4020999" y="4045789"/>
              <a:ext cx="309914" cy="199506"/>
              <a:chOff x="3419872" y="2780928"/>
              <a:chExt cx="309914" cy="199506"/>
            </a:xfrm>
          </p:grpSpPr>
          <p:sp>
            <p:nvSpPr>
              <p:cNvPr id="231" name="円/楕円 23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2" name="円/楕円 23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30" name="円/楕円 229"/>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33" name="グループ化 232"/>
          <p:cNvGrpSpPr/>
          <p:nvPr/>
        </p:nvGrpSpPr>
        <p:grpSpPr>
          <a:xfrm>
            <a:off x="7764543" y="2274534"/>
            <a:ext cx="309914" cy="290370"/>
            <a:chOff x="4716016" y="4059148"/>
            <a:chExt cx="309914" cy="290370"/>
          </a:xfrm>
        </p:grpSpPr>
        <p:grpSp>
          <p:nvGrpSpPr>
            <p:cNvPr id="234" name="グループ化 233"/>
            <p:cNvGrpSpPr/>
            <p:nvPr/>
          </p:nvGrpSpPr>
          <p:grpSpPr>
            <a:xfrm>
              <a:off x="4716016" y="4150012"/>
              <a:ext cx="309914" cy="199506"/>
              <a:chOff x="3419872" y="2780928"/>
              <a:chExt cx="309914" cy="199506"/>
            </a:xfrm>
          </p:grpSpPr>
          <p:sp>
            <p:nvSpPr>
              <p:cNvPr id="236" name="円/楕円 23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7" name="円/楕円 23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35" name="円/楕円 234"/>
            <p:cNvSpPr/>
            <p:nvPr/>
          </p:nvSpPr>
          <p:spPr>
            <a:xfrm>
              <a:off x="4759257" y="405914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38" name="グループ化 237"/>
          <p:cNvGrpSpPr/>
          <p:nvPr/>
        </p:nvGrpSpPr>
        <p:grpSpPr>
          <a:xfrm>
            <a:off x="7458355" y="2683785"/>
            <a:ext cx="309914" cy="307537"/>
            <a:chOff x="4020999" y="3937758"/>
            <a:chExt cx="309914" cy="307537"/>
          </a:xfrm>
        </p:grpSpPr>
        <p:grpSp>
          <p:nvGrpSpPr>
            <p:cNvPr id="239" name="グループ化 238"/>
            <p:cNvGrpSpPr/>
            <p:nvPr/>
          </p:nvGrpSpPr>
          <p:grpSpPr>
            <a:xfrm>
              <a:off x="4020999" y="4045789"/>
              <a:ext cx="309914" cy="199506"/>
              <a:chOff x="3419872" y="2780928"/>
              <a:chExt cx="309914" cy="199506"/>
            </a:xfrm>
          </p:grpSpPr>
          <p:sp>
            <p:nvSpPr>
              <p:cNvPr id="241" name="円/楕円 24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2" name="円/楕円 24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40" name="円/楕円 239"/>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43" name="グループ化 242"/>
          <p:cNvGrpSpPr/>
          <p:nvPr/>
        </p:nvGrpSpPr>
        <p:grpSpPr>
          <a:xfrm>
            <a:off x="7956376" y="2778590"/>
            <a:ext cx="309914" cy="290370"/>
            <a:chOff x="4716016" y="4059148"/>
            <a:chExt cx="309914" cy="290370"/>
          </a:xfrm>
        </p:grpSpPr>
        <p:grpSp>
          <p:nvGrpSpPr>
            <p:cNvPr id="244" name="グループ化 243"/>
            <p:cNvGrpSpPr/>
            <p:nvPr/>
          </p:nvGrpSpPr>
          <p:grpSpPr>
            <a:xfrm>
              <a:off x="4716016" y="4150012"/>
              <a:ext cx="309914" cy="199506"/>
              <a:chOff x="3419872" y="2780928"/>
              <a:chExt cx="309914" cy="199506"/>
            </a:xfrm>
          </p:grpSpPr>
          <p:sp>
            <p:nvSpPr>
              <p:cNvPr id="246" name="円/楕円 24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7" name="円/楕円 24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45" name="円/楕円 244"/>
            <p:cNvSpPr/>
            <p:nvPr/>
          </p:nvSpPr>
          <p:spPr>
            <a:xfrm>
              <a:off x="4759257" y="405914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48" name="グループ化 247"/>
          <p:cNvGrpSpPr/>
          <p:nvPr/>
        </p:nvGrpSpPr>
        <p:grpSpPr>
          <a:xfrm>
            <a:off x="6710358" y="2285473"/>
            <a:ext cx="309914" cy="307537"/>
            <a:chOff x="4020999" y="3937758"/>
            <a:chExt cx="309914" cy="307537"/>
          </a:xfrm>
        </p:grpSpPr>
        <p:grpSp>
          <p:nvGrpSpPr>
            <p:cNvPr id="249" name="グループ化 248"/>
            <p:cNvGrpSpPr/>
            <p:nvPr/>
          </p:nvGrpSpPr>
          <p:grpSpPr>
            <a:xfrm>
              <a:off x="4020999" y="4045789"/>
              <a:ext cx="309914" cy="199506"/>
              <a:chOff x="3419872" y="2780928"/>
              <a:chExt cx="309914" cy="199506"/>
            </a:xfrm>
          </p:grpSpPr>
          <p:sp>
            <p:nvSpPr>
              <p:cNvPr id="251" name="円/楕円 250"/>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2" name="円/楕円 251"/>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50" name="円/楕円 249"/>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3" name="グループ化 252"/>
          <p:cNvGrpSpPr/>
          <p:nvPr/>
        </p:nvGrpSpPr>
        <p:grpSpPr>
          <a:xfrm>
            <a:off x="7020272" y="1897327"/>
            <a:ext cx="309914" cy="307537"/>
            <a:chOff x="4020999" y="3937758"/>
            <a:chExt cx="309914" cy="307537"/>
          </a:xfrm>
        </p:grpSpPr>
        <p:grpSp>
          <p:nvGrpSpPr>
            <p:cNvPr id="254" name="グループ化 253"/>
            <p:cNvGrpSpPr/>
            <p:nvPr/>
          </p:nvGrpSpPr>
          <p:grpSpPr>
            <a:xfrm>
              <a:off x="4020999" y="4045789"/>
              <a:ext cx="309914" cy="199506"/>
              <a:chOff x="3419872" y="2780928"/>
              <a:chExt cx="309914" cy="199506"/>
            </a:xfrm>
          </p:grpSpPr>
          <p:sp>
            <p:nvSpPr>
              <p:cNvPr id="256" name="円/楕円 255"/>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7" name="円/楕円 256"/>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55" name="円/楕円 254"/>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8" name="グループ化 257"/>
          <p:cNvGrpSpPr/>
          <p:nvPr/>
        </p:nvGrpSpPr>
        <p:grpSpPr>
          <a:xfrm>
            <a:off x="7762056" y="4674032"/>
            <a:ext cx="309914" cy="199506"/>
            <a:chOff x="3419872" y="2780928"/>
            <a:chExt cx="309914" cy="199506"/>
          </a:xfrm>
        </p:grpSpPr>
        <p:sp>
          <p:nvSpPr>
            <p:cNvPr id="259" name="円/楕円 258"/>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0" name="円/楕円 259"/>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1" name="グループ化 260"/>
          <p:cNvGrpSpPr/>
          <p:nvPr/>
        </p:nvGrpSpPr>
        <p:grpSpPr>
          <a:xfrm>
            <a:off x="7261448" y="4637991"/>
            <a:ext cx="309914" cy="199506"/>
            <a:chOff x="3419872" y="2780928"/>
            <a:chExt cx="309914" cy="199506"/>
          </a:xfrm>
        </p:grpSpPr>
        <p:sp>
          <p:nvSpPr>
            <p:cNvPr id="262" name="円/楕円 261"/>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3" name="円/楕円 262"/>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7" name="グループ化 266"/>
          <p:cNvGrpSpPr/>
          <p:nvPr/>
        </p:nvGrpSpPr>
        <p:grpSpPr>
          <a:xfrm>
            <a:off x="6789348" y="4661502"/>
            <a:ext cx="309914" cy="199506"/>
            <a:chOff x="3419872" y="2780928"/>
            <a:chExt cx="309914" cy="199506"/>
          </a:xfrm>
        </p:grpSpPr>
        <p:sp>
          <p:nvSpPr>
            <p:cNvPr id="268" name="円/楕円 267"/>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9" name="円/楕円 268"/>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76" name="グループ化 275"/>
          <p:cNvGrpSpPr/>
          <p:nvPr/>
        </p:nvGrpSpPr>
        <p:grpSpPr>
          <a:xfrm>
            <a:off x="5975539" y="4149080"/>
            <a:ext cx="309914" cy="199506"/>
            <a:chOff x="3419872" y="2780928"/>
            <a:chExt cx="309914" cy="199506"/>
          </a:xfrm>
        </p:grpSpPr>
        <p:sp>
          <p:nvSpPr>
            <p:cNvPr id="277" name="円/楕円 276"/>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8" name="円/楕円 277"/>
            <p:cNvSpPr/>
            <p:nvPr/>
          </p:nvSpPr>
          <p:spPr>
            <a:xfrm>
              <a:off x="3535466" y="2786114"/>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9" name="グループ化 278"/>
          <p:cNvGrpSpPr/>
          <p:nvPr/>
        </p:nvGrpSpPr>
        <p:grpSpPr>
          <a:xfrm>
            <a:off x="8101402" y="3988595"/>
            <a:ext cx="309914" cy="199506"/>
            <a:chOff x="3419872" y="2780928"/>
            <a:chExt cx="309914" cy="199506"/>
          </a:xfrm>
        </p:grpSpPr>
        <p:sp>
          <p:nvSpPr>
            <p:cNvPr id="280" name="円/楕円 279"/>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1" name="円/楕円 280"/>
            <p:cNvSpPr/>
            <p:nvPr/>
          </p:nvSpPr>
          <p:spPr>
            <a:xfrm>
              <a:off x="3535466" y="2786114"/>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2" name="グループ化 281"/>
          <p:cNvGrpSpPr/>
          <p:nvPr/>
        </p:nvGrpSpPr>
        <p:grpSpPr>
          <a:xfrm>
            <a:off x="6948264" y="3861048"/>
            <a:ext cx="309914" cy="199506"/>
            <a:chOff x="3419872" y="2780928"/>
            <a:chExt cx="309914" cy="199506"/>
          </a:xfrm>
        </p:grpSpPr>
        <p:sp>
          <p:nvSpPr>
            <p:cNvPr id="283" name="円/楕円 282"/>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4" name="円/楕円 283"/>
            <p:cNvSpPr/>
            <p:nvPr/>
          </p:nvSpPr>
          <p:spPr>
            <a:xfrm>
              <a:off x="3535466" y="2786114"/>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5" name="グループ化 284"/>
          <p:cNvGrpSpPr/>
          <p:nvPr/>
        </p:nvGrpSpPr>
        <p:grpSpPr>
          <a:xfrm>
            <a:off x="7667383" y="3789040"/>
            <a:ext cx="309914" cy="307537"/>
            <a:chOff x="4020999" y="3937758"/>
            <a:chExt cx="309914" cy="307537"/>
          </a:xfrm>
        </p:grpSpPr>
        <p:grpSp>
          <p:nvGrpSpPr>
            <p:cNvPr id="286" name="グループ化 285"/>
            <p:cNvGrpSpPr/>
            <p:nvPr/>
          </p:nvGrpSpPr>
          <p:grpSpPr>
            <a:xfrm>
              <a:off x="4020999" y="4045789"/>
              <a:ext cx="309914" cy="199506"/>
              <a:chOff x="3419872" y="2780928"/>
              <a:chExt cx="309914" cy="199506"/>
            </a:xfrm>
          </p:grpSpPr>
          <p:sp>
            <p:nvSpPr>
              <p:cNvPr id="288" name="円/楕円 287"/>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9" name="円/楕円 288"/>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87" name="円/楕円 286"/>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90" name="グループ化 289"/>
          <p:cNvGrpSpPr/>
          <p:nvPr/>
        </p:nvGrpSpPr>
        <p:grpSpPr>
          <a:xfrm>
            <a:off x="7236296" y="4077072"/>
            <a:ext cx="309914" cy="307537"/>
            <a:chOff x="4020999" y="3937758"/>
            <a:chExt cx="309914" cy="307537"/>
          </a:xfrm>
        </p:grpSpPr>
        <p:grpSp>
          <p:nvGrpSpPr>
            <p:cNvPr id="291" name="グループ化 290"/>
            <p:cNvGrpSpPr/>
            <p:nvPr/>
          </p:nvGrpSpPr>
          <p:grpSpPr>
            <a:xfrm>
              <a:off x="4020999" y="4045789"/>
              <a:ext cx="309914" cy="199506"/>
              <a:chOff x="3419872" y="2780928"/>
              <a:chExt cx="309914" cy="199506"/>
            </a:xfrm>
          </p:grpSpPr>
          <p:sp>
            <p:nvSpPr>
              <p:cNvPr id="293" name="円/楕円 292"/>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4" name="円/楕円 293"/>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92" name="円/楕円 291"/>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95" name="グループ化 294"/>
          <p:cNvGrpSpPr/>
          <p:nvPr/>
        </p:nvGrpSpPr>
        <p:grpSpPr>
          <a:xfrm>
            <a:off x="7812360" y="4221088"/>
            <a:ext cx="309914" cy="307537"/>
            <a:chOff x="4020999" y="3937758"/>
            <a:chExt cx="309914" cy="307537"/>
          </a:xfrm>
        </p:grpSpPr>
        <p:grpSp>
          <p:nvGrpSpPr>
            <p:cNvPr id="296" name="グループ化 295"/>
            <p:cNvGrpSpPr/>
            <p:nvPr/>
          </p:nvGrpSpPr>
          <p:grpSpPr>
            <a:xfrm>
              <a:off x="4020999" y="4045789"/>
              <a:ext cx="309914" cy="199506"/>
              <a:chOff x="3419872" y="2780928"/>
              <a:chExt cx="309914" cy="199506"/>
            </a:xfrm>
          </p:grpSpPr>
          <p:sp>
            <p:nvSpPr>
              <p:cNvPr id="298" name="円/楕円 297"/>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9" name="円/楕円 298"/>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97" name="円/楕円 296"/>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03" name="グループ化 302"/>
          <p:cNvGrpSpPr/>
          <p:nvPr/>
        </p:nvGrpSpPr>
        <p:grpSpPr>
          <a:xfrm>
            <a:off x="5954445" y="4750962"/>
            <a:ext cx="309914" cy="199506"/>
            <a:chOff x="3419872" y="2780928"/>
            <a:chExt cx="309914" cy="199506"/>
          </a:xfrm>
        </p:grpSpPr>
        <p:sp>
          <p:nvSpPr>
            <p:cNvPr id="304" name="円/楕円 303"/>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5" name="円/楕円 304"/>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06" name="グループ化 305"/>
          <p:cNvGrpSpPr/>
          <p:nvPr/>
        </p:nvGrpSpPr>
        <p:grpSpPr>
          <a:xfrm>
            <a:off x="8252820" y="4474526"/>
            <a:ext cx="309914" cy="199506"/>
            <a:chOff x="3419872" y="2780928"/>
            <a:chExt cx="309914" cy="199506"/>
          </a:xfrm>
        </p:grpSpPr>
        <p:sp>
          <p:nvSpPr>
            <p:cNvPr id="307" name="円/楕円 306"/>
            <p:cNvSpPr/>
            <p:nvPr/>
          </p:nvSpPr>
          <p:spPr>
            <a:xfrm>
              <a:off x="3419872" y="2780928"/>
              <a:ext cx="194320" cy="19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8" name="円/楕円 307"/>
            <p:cNvSpPr/>
            <p:nvPr/>
          </p:nvSpPr>
          <p:spPr>
            <a:xfrm>
              <a:off x="3535466" y="2786114"/>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9" name="テキスト ボックス 308"/>
          <p:cNvSpPr txBox="1"/>
          <p:nvPr/>
        </p:nvSpPr>
        <p:spPr>
          <a:xfrm>
            <a:off x="3273685" y="3953968"/>
            <a:ext cx="558166" cy="369332"/>
          </a:xfrm>
          <a:prstGeom prst="rect">
            <a:avLst/>
          </a:prstGeom>
          <a:noFill/>
        </p:spPr>
        <p:txBody>
          <a:bodyPr wrap="none" rtlCol="0">
            <a:spAutoFit/>
          </a:bodyPr>
          <a:lstStyle/>
          <a:p>
            <a:r>
              <a:rPr lang="en-US" b="1" i="1" dirty="0" smtClean="0"/>
              <a:t>H</a:t>
            </a:r>
            <a:r>
              <a:rPr lang="en-US" b="1" i="1" baseline="-25000" dirty="0" smtClean="0"/>
              <a:t>2</a:t>
            </a:r>
            <a:r>
              <a:rPr lang="en-US" b="1" i="1" dirty="0" smtClean="0"/>
              <a:t>O</a:t>
            </a:r>
            <a:endParaRPr lang="en-US" b="1" i="1" dirty="0"/>
          </a:p>
        </p:txBody>
      </p:sp>
      <p:sp>
        <p:nvSpPr>
          <p:cNvPr id="310" name="テキスト ボックス 309"/>
          <p:cNvSpPr txBox="1"/>
          <p:nvPr/>
        </p:nvSpPr>
        <p:spPr>
          <a:xfrm>
            <a:off x="8357663" y="3833139"/>
            <a:ext cx="412292" cy="369332"/>
          </a:xfrm>
          <a:prstGeom prst="rect">
            <a:avLst/>
          </a:prstGeom>
          <a:noFill/>
        </p:spPr>
        <p:txBody>
          <a:bodyPr wrap="none" rtlCol="0">
            <a:spAutoFit/>
          </a:bodyPr>
          <a:lstStyle/>
          <a:p>
            <a:r>
              <a:rPr lang="en-US" b="1" i="1" dirty="0" smtClean="0"/>
              <a:t>N</a:t>
            </a:r>
            <a:r>
              <a:rPr lang="en-US" b="1" i="1" baseline="-25000" dirty="0" smtClean="0"/>
              <a:t>2</a:t>
            </a:r>
            <a:endParaRPr lang="en-US" b="1" i="1" baseline="-25000" dirty="0"/>
          </a:p>
        </p:txBody>
      </p:sp>
      <p:sp>
        <p:nvSpPr>
          <p:cNvPr id="311" name="テキスト ボックス 310"/>
          <p:cNvSpPr txBox="1"/>
          <p:nvPr/>
        </p:nvSpPr>
        <p:spPr>
          <a:xfrm>
            <a:off x="4149113" y="5301208"/>
            <a:ext cx="4455066"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400" dirty="0" smtClean="0">
                <a:latin typeface="Calibri Light" panose="020F0302020204030204" pitchFamily="34" charset="0"/>
                <a:ea typeface="HG創英角ｺﾞｼｯｸUB" pitchFamily="49" charset="-128"/>
              </a:rPr>
              <a:t>Electrochemical reduction</a:t>
            </a:r>
            <a:endParaRPr lang="en-US" sz="2400" dirty="0" smtClean="0">
              <a:latin typeface="Calibri Light" panose="020F0302020204030204" pitchFamily="34" charset="0"/>
            </a:endParaRPr>
          </a:p>
          <a:p>
            <a:r>
              <a:rPr lang="en-US" altLang="ja-JP" sz="2400" dirty="0" smtClean="0">
                <a:latin typeface="Calibri Light" panose="020F0302020204030204" pitchFamily="34" charset="0"/>
              </a:rPr>
              <a:t>2H</a:t>
            </a:r>
            <a:r>
              <a:rPr lang="en-US" altLang="ja-JP" sz="2400" baseline="-2000" dirty="0" smtClean="0">
                <a:latin typeface="Calibri Light" panose="020F0302020204030204" pitchFamily="34" charset="0"/>
              </a:rPr>
              <a:t>2</a:t>
            </a:r>
            <a:r>
              <a:rPr lang="en-US" altLang="ja-JP" sz="2400" dirty="0" smtClean="0">
                <a:latin typeface="Calibri Light" panose="020F0302020204030204" pitchFamily="34" charset="0"/>
              </a:rPr>
              <a:t>O</a:t>
            </a:r>
            <a:r>
              <a:rPr lang="ja-JP" altLang="en-US" sz="2400" dirty="0" smtClean="0">
                <a:latin typeface="Calibri Light" panose="020F0302020204030204" pitchFamily="34" charset="0"/>
              </a:rPr>
              <a:t>　→　</a:t>
            </a:r>
            <a:r>
              <a:rPr lang="en-US" altLang="ja-JP" sz="2400" dirty="0">
                <a:latin typeface="Calibri Light" panose="020F0302020204030204" pitchFamily="34" charset="0"/>
              </a:rPr>
              <a:t>4</a:t>
            </a:r>
            <a:r>
              <a:rPr lang="en-US" altLang="ja-JP" sz="2400" dirty="0" smtClean="0">
                <a:latin typeface="Calibri Light" panose="020F0302020204030204" pitchFamily="34" charset="0"/>
              </a:rPr>
              <a:t>H</a:t>
            </a:r>
            <a:r>
              <a:rPr lang="en-US" altLang="ja-JP" sz="2400" baseline="30000" dirty="0" smtClean="0">
                <a:latin typeface="Calibri Light" panose="020F0302020204030204" pitchFamily="34" charset="0"/>
              </a:rPr>
              <a:t>+</a:t>
            </a:r>
            <a:r>
              <a:rPr lang="en-US" altLang="ja-JP" sz="2400" dirty="0" smtClean="0">
                <a:latin typeface="Calibri Light" panose="020F0302020204030204" pitchFamily="34" charset="0"/>
              </a:rPr>
              <a:t> + 2O</a:t>
            </a:r>
            <a:r>
              <a:rPr lang="en-US" altLang="ja-JP" sz="2400" baseline="-2000" dirty="0" smtClean="0">
                <a:latin typeface="Calibri Light" panose="020F0302020204030204" pitchFamily="34" charset="0"/>
              </a:rPr>
              <a:t>2</a:t>
            </a:r>
            <a:r>
              <a:rPr lang="en-US" altLang="ja-JP" sz="2400" dirty="0" smtClean="0">
                <a:latin typeface="Calibri Light" panose="020F0302020204030204" pitchFamily="34" charset="0"/>
              </a:rPr>
              <a:t> + 4e</a:t>
            </a:r>
            <a:r>
              <a:rPr lang="en-US" altLang="ja-JP" sz="2400" baseline="30000" dirty="0" smtClean="0">
                <a:latin typeface="Calibri Light" panose="020F0302020204030204" pitchFamily="34" charset="0"/>
              </a:rPr>
              <a:t>-</a:t>
            </a:r>
            <a:r>
              <a:rPr lang="en-US" altLang="ja-JP" sz="2400" dirty="0" smtClean="0">
                <a:latin typeface="Calibri Light" panose="020F0302020204030204" pitchFamily="34" charset="0"/>
              </a:rPr>
              <a:t> </a:t>
            </a:r>
            <a:endParaRPr lang="en-US" sz="2400" dirty="0" smtClean="0">
              <a:latin typeface="Calibri Light" panose="020F0302020204030204" pitchFamily="34" charset="0"/>
            </a:endParaRPr>
          </a:p>
          <a:p>
            <a:r>
              <a:rPr lang="en-US" sz="2400" dirty="0" smtClean="0">
                <a:latin typeface="Calibri Light" panose="020F0302020204030204" pitchFamily="34" charset="0"/>
              </a:rPr>
              <a:t>2NO +  4H</a:t>
            </a:r>
            <a:r>
              <a:rPr lang="en-US" sz="2400" baseline="30000" dirty="0" smtClean="0">
                <a:latin typeface="Calibri Light" panose="020F0302020204030204" pitchFamily="34" charset="0"/>
              </a:rPr>
              <a:t>+</a:t>
            </a:r>
            <a:r>
              <a:rPr lang="en-US" sz="2400" dirty="0" smtClean="0">
                <a:latin typeface="Calibri Light" panose="020F0302020204030204" pitchFamily="34" charset="0"/>
              </a:rPr>
              <a:t>  +  4e</a:t>
            </a:r>
            <a:r>
              <a:rPr lang="en-US" sz="2400" baseline="30000" dirty="0" smtClean="0">
                <a:latin typeface="Calibri Light" panose="020F0302020204030204" pitchFamily="34" charset="0"/>
              </a:rPr>
              <a:t>-</a:t>
            </a:r>
            <a:r>
              <a:rPr lang="en-US" sz="2400" dirty="0" smtClean="0">
                <a:latin typeface="Calibri Light" panose="020F0302020204030204" pitchFamily="34" charset="0"/>
              </a:rPr>
              <a:t>  </a:t>
            </a:r>
            <a:r>
              <a:rPr lang="ja-JP" altLang="en-US" sz="2400" dirty="0" smtClean="0">
                <a:latin typeface="Calibri Light" panose="020F0302020204030204" pitchFamily="34" charset="0"/>
              </a:rPr>
              <a:t>→ 　</a:t>
            </a:r>
            <a:r>
              <a:rPr lang="en-US" altLang="ja-JP" sz="2400" dirty="0" smtClean="0">
                <a:latin typeface="Calibri Light" panose="020F0302020204030204" pitchFamily="34" charset="0"/>
              </a:rPr>
              <a:t>N</a:t>
            </a:r>
            <a:r>
              <a:rPr lang="en-US" altLang="ja-JP" sz="2400" baseline="-25000" dirty="0" smtClean="0">
                <a:latin typeface="Calibri Light" panose="020F0302020204030204" pitchFamily="34" charset="0"/>
              </a:rPr>
              <a:t>2</a:t>
            </a:r>
            <a:r>
              <a:rPr lang="en-US" altLang="ja-JP" sz="2400" dirty="0" smtClean="0">
                <a:latin typeface="Calibri Light" panose="020F0302020204030204" pitchFamily="34" charset="0"/>
              </a:rPr>
              <a:t>  +  2H</a:t>
            </a:r>
            <a:r>
              <a:rPr lang="en-US" altLang="ja-JP" sz="2400" baseline="-25000" dirty="0" smtClean="0">
                <a:latin typeface="Calibri Light" panose="020F0302020204030204" pitchFamily="34" charset="0"/>
              </a:rPr>
              <a:t>2</a:t>
            </a:r>
            <a:r>
              <a:rPr lang="en-US" altLang="ja-JP" sz="2400" dirty="0" smtClean="0">
                <a:latin typeface="Calibri Light" panose="020F0302020204030204" pitchFamily="34" charset="0"/>
              </a:rPr>
              <a:t>O</a:t>
            </a:r>
          </a:p>
        </p:txBody>
      </p:sp>
      <p:sp>
        <p:nvSpPr>
          <p:cNvPr id="314" name="Text Box 20"/>
          <p:cNvSpPr txBox="1">
            <a:spLocks noChangeArrowheads="1"/>
          </p:cNvSpPr>
          <p:nvPr/>
        </p:nvSpPr>
        <p:spPr bwMode="auto">
          <a:xfrm>
            <a:off x="4404987" y="1117326"/>
            <a:ext cx="159197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ja-JP" sz="2800" b="1" i="1" dirty="0" smtClean="0">
                <a:ea typeface="HG創英角ｺﾞｼｯｸUB" pitchFamily="49" charset="-128"/>
              </a:rPr>
              <a:t>Reactor</a:t>
            </a:r>
            <a:endParaRPr lang="en-US" altLang="ja-JP" sz="2800" b="1" i="1" dirty="0">
              <a:ea typeface="HG創英角ｺﾞｼｯｸUB" pitchFamily="49" charset="-128"/>
            </a:endParaRPr>
          </a:p>
        </p:txBody>
      </p:sp>
      <p:grpSp>
        <p:nvGrpSpPr>
          <p:cNvPr id="316" name="グループ化 315"/>
          <p:cNvGrpSpPr/>
          <p:nvPr/>
        </p:nvGrpSpPr>
        <p:grpSpPr>
          <a:xfrm>
            <a:off x="6441875" y="1913000"/>
            <a:ext cx="309914" cy="307537"/>
            <a:chOff x="4020999" y="3937758"/>
            <a:chExt cx="309914" cy="307537"/>
          </a:xfrm>
        </p:grpSpPr>
        <p:grpSp>
          <p:nvGrpSpPr>
            <p:cNvPr id="317" name="グループ化 316"/>
            <p:cNvGrpSpPr/>
            <p:nvPr/>
          </p:nvGrpSpPr>
          <p:grpSpPr>
            <a:xfrm>
              <a:off x="4020999" y="4045789"/>
              <a:ext cx="309914" cy="199506"/>
              <a:chOff x="3419872" y="2780928"/>
              <a:chExt cx="309914" cy="199506"/>
            </a:xfrm>
          </p:grpSpPr>
          <p:sp>
            <p:nvSpPr>
              <p:cNvPr id="319" name="円/楕円 318"/>
              <p:cNvSpPr/>
              <p:nvPr/>
            </p:nvSpPr>
            <p:spPr>
              <a:xfrm>
                <a:off x="3419872" y="2780928"/>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0" name="円/楕円 319"/>
              <p:cNvSpPr/>
              <p:nvPr/>
            </p:nvSpPr>
            <p:spPr>
              <a:xfrm>
                <a:off x="3535466" y="2786114"/>
                <a:ext cx="194320" cy="194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318" name="円/楕円 317"/>
            <p:cNvSpPr/>
            <p:nvPr/>
          </p:nvSpPr>
          <p:spPr>
            <a:xfrm>
              <a:off x="4060626" y="3937758"/>
              <a:ext cx="194320" cy="1943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64"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lang="en-US" altLang="ja-JP" sz="2400" b="1" dirty="0" smtClean="0">
                <a:solidFill>
                  <a:schemeClr val="bg1"/>
                </a:solidFill>
                <a:latin typeface="+mj-lt"/>
                <a:ea typeface="HGPｺﾞｼｯｸM" pitchFamily="50" charset="-128"/>
              </a:rPr>
              <a:t>New concept for </a:t>
            </a:r>
            <a:r>
              <a:rPr lang="en-US" altLang="ja-JP" sz="2400" b="1" dirty="0" err="1" smtClean="0">
                <a:solidFill>
                  <a:schemeClr val="bg1"/>
                </a:solidFill>
                <a:latin typeface="+mj-lt"/>
                <a:ea typeface="HGPｺﾞｼｯｸM" pitchFamily="50" charset="-128"/>
              </a:rPr>
              <a:t>NOx</a:t>
            </a:r>
            <a:r>
              <a:rPr lang="en-US" altLang="ja-JP" sz="2400" b="1" dirty="0" smtClean="0">
                <a:solidFill>
                  <a:schemeClr val="bg1"/>
                </a:solidFill>
                <a:latin typeface="+mj-lt"/>
                <a:ea typeface="HGPｺﾞｼｯｸM" pitchFamily="50" charset="-128"/>
              </a:rPr>
              <a:t> </a:t>
            </a:r>
            <a:r>
              <a:rPr kumimoji="0" lang="en-US" altLang="ja-JP" sz="2400" b="1" dirty="0" smtClean="0">
                <a:solidFill>
                  <a:schemeClr val="bg1"/>
                </a:solidFill>
                <a:latin typeface="+mj-lt"/>
                <a:ea typeface="HGPｺﾞｼｯｸM" pitchFamily="50" charset="-128"/>
              </a:rPr>
              <a:t>Reduction</a:t>
            </a:r>
            <a:endParaRPr kumimoji="0" lang="zh-TW" altLang="en-US" sz="2400" b="1" dirty="0">
              <a:solidFill>
                <a:schemeClr val="bg1"/>
              </a:solidFill>
              <a:latin typeface="+mj-lt"/>
              <a:ea typeface="HGPｺﾞｼｯｸM" pitchFamily="50" charset="-128"/>
            </a:endParaRPr>
          </a:p>
        </p:txBody>
      </p:sp>
    </p:spTree>
    <p:extLst>
      <p:ext uri="{BB962C8B-B14F-4D97-AF65-F5344CB8AC3E}">
        <p14:creationId xmlns:p14="http://schemas.microsoft.com/office/powerpoint/2010/main" xmlns="" val="922053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987" y="1233993"/>
            <a:ext cx="7548575" cy="449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4" name="Text Box 6"/>
          <p:cNvSpPr txBox="1">
            <a:spLocks noChangeArrowheads="1"/>
          </p:cNvSpPr>
          <p:nvPr/>
        </p:nvSpPr>
        <p:spPr bwMode="auto">
          <a:xfrm>
            <a:off x="3485964" y="5898758"/>
            <a:ext cx="3174268"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dirty="0" smtClean="0">
                <a:latin typeface="Calibri Light" panose="020F0302020204030204" pitchFamily="34" charset="0"/>
                <a:ea typeface="ＤＦ平成明朝体W7" pitchFamily="1" charset="-128"/>
              </a:rPr>
              <a:t>　</a:t>
            </a:r>
            <a:r>
              <a:rPr lang="en-US" altLang="ja-JP" dirty="0" smtClean="0">
                <a:latin typeface="Calibri Light" panose="020F0302020204030204" pitchFamily="34" charset="0"/>
                <a:ea typeface="ＤＦ平成明朝体W7" pitchFamily="1" charset="-128"/>
              </a:rPr>
              <a:t>H</a:t>
            </a:r>
            <a:r>
              <a:rPr lang="en-US" altLang="ja-JP" baseline="-25000" dirty="0" smtClean="0">
                <a:latin typeface="Calibri Light" panose="020F0302020204030204" pitchFamily="34" charset="0"/>
                <a:ea typeface="ＤＦ平成明朝体W7" pitchFamily="1" charset="-128"/>
              </a:rPr>
              <a:t>2</a:t>
            </a:r>
            <a:r>
              <a:rPr lang="en-US" altLang="ja-JP" dirty="0" smtClean="0">
                <a:latin typeface="Calibri Light" panose="020F0302020204030204" pitchFamily="34" charset="0"/>
                <a:ea typeface="ＤＦ平成明朝体W7" pitchFamily="1" charset="-128"/>
              </a:rPr>
              <a:t>O → 2H</a:t>
            </a:r>
            <a:r>
              <a:rPr lang="en-US" altLang="ja-JP" baseline="30000" dirty="0" smtClean="0">
                <a:latin typeface="Calibri Light" panose="020F0302020204030204" pitchFamily="34" charset="0"/>
                <a:ea typeface="ＤＦ平成明朝体W7" pitchFamily="1" charset="-128"/>
              </a:rPr>
              <a:t>+ </a:t>
            </a:r>
            <a:r>
              <a:rPr lang="en-US" altLang="ja-JP" dirty="0" smtClean="0">
                <a:latin typeface="Calibri Light" panose="020F0302020204030204" pitchFamily="34" charset="0"/>
                <a:ea typeface="ＤＦ平成明朝体W7" pitchFamily="1" charset="-128"/>
              </a:rPr>
              <a:t>+ 1/2O</a:t>
            </a:r>
            <a:r>
              <a:rPr lang="en-US" altLang="ja-JP" baseline="-25000" dirty="0" smtClean="0">
                <a:latin typeface="Calibri Light" panose="020F0302020204030204" pitchFamily="34" charset="0"/>
                <a:ea typeface="ＤＦ平成明朝体W7" pitchFamily="1" charset="-128"/>
              </a:rPr>
              <a:t>2 </a:t>
            </a:r>
            <a:r>
              <a:rPr lang="en-US" altLang="ja-JP" dirty="0" smtClean="0">
                <a:latin typeface="Calibri Light" panose="020F0302020204030204" pitchFamily="34" charset="0"/>
                <a:ea typeface="ＤＦ平成明朝体W7" pitchFamily="1" charset="-128"/>
              </a:rPr>
              <a:t>+ 2e</a:t>
            </a:r>
            <a:r>
              <a:rPr lang="en-US" altLang="ja-JP" baseline="30000" dirty="0" smtClean="0">
                <a:latin typeface="Calibri Light" panose="020F0302020204030204" pitchFamily="34" charset="0"/>
                <a:ea typeface="ＤＦ平成明朝体W7" pitchFamily="1" charset="-128"/>
              </a:rPr>
              <a:t>-</a:t>
            </a:r>
            <a:endParaRPr lang="en-US" altLang="ja-JP" baseline="30000" dirty="0">
              <a:latin typeface="Calibri Light" panose="020F0302020204030204" pitchFamily="34" charset="0"/>
              <a:ea typeface="ＤＦ平成明朝体W7" pitchFamily="1" charset="-128"/>
            </a:endParaRPr>
          </a:p>
        </p:txBody>
      </p:sp>
      <p:sp>
        <p:nvSpPr>
          <p:cNvPr id="83975" name="Text Box 7"/>
          <p:cNvSpPr txBox="1">
            <a:spLocks noChangeArrowheads="1"/>
          </p:cNvSpPr>
          <p:nvPr/>
        </p:nvSpPr>
        <p:spPr bwMode="auto">
          <a:xfrm>
            <a:off x="2290826" y="5910371"/>
            <a:ext cx="90281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j-lt"/>
                <a:ea typeface="HG創英角ｺﾞｼｯｸUB" pitchFamily="49" charset="-128"/>
              </a:rPr>
              <a:t>Counter</a:t>
            </a:r>
            <a:endParaRPr lang="en-US" altLang="ja-JP" sz="1600" dirty="0">
              <a:latin typeface="+mj-lt"/>
              <a:ea typeface="HG創英角ｺﾞｼｯｸUB" pitchFamily="49" charset="-128"/>
            </a:endParaRPr>
          </a:p>
          <a:p>
            <a:pPr eaLnBrk="1" hangingPunct="1"/>
            <a:endParaRPr lang="en-US" altLang="ja-JP" sz="1600" dirty="0" smtClean="0">
              <a:latin typeface="+mj-lt"/>
              <a:ea typeface="HG創英角ｺﾞｼｯｸUB" pitchFamily="49" charset="-128"/>
            </a:endParaRPr>
          </a:p>
          <a:p>
            <a:pPr eaLnBrk="1" hangingPunct="1"/>
            <a:r>
              <a:rPr lang="en-US" altLang="ja-JP" sz="1600" dirty="0" smtClean="0">
                <a:latin typeface="+mj-lt"/>
                <a:ea typeface="HG創英角ｺﾞｼｯｸUB" pitchFamily="49" charset="-128"/>
              </a:rPr>
              <a:t>Working</a:t>
            </a:r>
            <a:endParaRPr lang="ja-JP" altLang="en-US" sz="1600" dirty="0">
              <a:latin typeface="+mj-lt"/>
              <a:ea typeface="HG創英角ｺﾞｼｯｸUB" pitchFamily="49" charset="-128"/>
            </a:endParaRPr>
          </a:p>
        </p:txBody>
      </p:sp>
      <p:sp>
        <p:nvSpPr>
          <p:cNvPr id="83976" name="Text Box 8"/>
          <p:cNvSpPr txBox="1">
            <a:spLocks noChangeArrowheads="1"/>
          </p:cNvSpPr>
          <p:nvPr/>
        </p:nvSpPr>
        <p:spPr bwMode="auto">
          <a:xfrm>
            <a:off x="3485965" y="6381328"/>
            <a:ext cx="3167855"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dirty="0" smtClean="0">
                <a:latin typeface="Calibri Light" panose="020F0302020204030204" pitchFamily="34" charset="0"/>
                <a:ea typeface="ＤＦ平成明朝体W7" pitchFamily="1" charset="-128"/>
              </a:rPr>
              <a:t>　</a:t>
            </a:r>
            <a:r>
              <a:rPr lang="en-US" altLang="ja-JP" dirty="0" smtClean="0">
                <a:latin typeface="Calibri Light" panose="020F0302020204030204" pitchFamily="34" charset="0"/>
                <a:ea typeface="ＤＦ平成明朝体W7" pitchFamily="1" charset="-128"/>
              </a:rPr>
              <a:t>NO + 2H</a:t>
            </a:r>
            <a:r>
              <a:rPr lang="en-US" altLang="ja-JP" baseline="30000" dirty="0" smtClean="0">
                <a:latin typeface="Calibri Light" panose="020F0302020204030204" pitchFamily="34" charset="0"/>
                <a:ea typeface="ＤＦ平成明朝体W7" pitchFamily="1" charset="-128"/>
              </a:rPr>
              <a:t>+ </a:t>
            </a:r>
            <a:r>
              <a:rPr lang="en-US" altLang="ja-JP" dirty="0" smtClean="0">
                <a:latin typeface="Calibri Light" panose="020F0302020204030204" pitchFamily="34" charset="0"/>
                <a:ea typeface="ＤＦ平成明朝体W7" pitchFamily="1" charset="-128"/>
              </a:rPr>
              <a:t>+ 2e</a:t>
            </a:r>
            <a:r>
              <a:rPr lang="en-US" altLang="ja-JP" baseline="30000" dirty="0" smtClean="0">
                <a:latin typeface="Calibri Light" panose="020F0302020204030204" pitchFamily="34" charset="0"/>
                <a:ea typeface="ＤＦ平成明朝体W7" pitchFamily="1" charset="-128"/>
              </a:rPr>
              <a:t>- </a:t>
            </a:r>
            <a:r>
              <a:rPr lang="en-US" altLang="ja-JP" dirty="0" smtClean="0">
                <a:latin typeface="Calibri Light" panose="020F0302020204030204" pitchFamily="34" charset="0"/>
                <a:ea typeface="ＤＦ平成明朝体W7" pitchFamily="1" charset="-128"/>
              </a:rPr>
              <a:t>→ 1/2N</a:t>
            </a:r>
            <a:r>
              <a:rPr lang="en-US" altLang="ja-JP" baseline="-25000" dirty="0" smtClean="0">
                <a:latin typeface="Calibri Light" panose="020F0302020204030204" pitchFamily="34" charset="0"/>
                <a:ea typeface="ＤＦ平成明朝体W7" pitchFamily="1" charset="-128"/>
              </a:rPr>
              <a:t>2 </a:t>
            </a:r>
            <a:r>
              <a:rPr lang="en-US" altLang="ja-JP" dirty="0" smtClean="0">
                <a:latin typeface="Calibri Light" panose="020F0302020204030204" pitchFamily="34" charset="0"/>
                <a:ea typeface="ＤＦ平成明朝体W7" pitchFamily="1" charset="-128"/>
              </a:rPr>
              <a:t>+ H</a:t>
            </a:r>
            <a:r>
              <a:rPr lang="en-US" altLang="ja-JP" baseline="-25000" dirty="0" smtClean="0">
                <a:latin typeface="Calibri Light" panose="020F0302020204030204" pitchFamily="34" charset="0"/>
                <a:ea typeface="ＤＦ平成明朝体W7" pitchFamily="1" charset="-128"/>
              </a:rPr>
              <a:t>2</a:t>
            </a:r>
            <a:r>
              <a:rPr lang="en-US" altLang="ja-JP" dirty="0" smtClean="0">
                <a:latin typeface="Calibri Light" panose="020F0302020204030204" pitchFamily="34" charset="0"/>
                <a:ea typeface="ＤＦ平成明朝体W7" pitchFamily="1" charset="-128"/>
              </a:rPr>
              <a:t>O</a:t>
            </a:r>
            <a:endParaRPr lang="en-US" altLang="ja-JP" dirty="0">
              <a:latin typeface="Calibri Light" panose="020F0302020204030204" pitchFamily="34" charset="0"/>
              <a:ea typeface="ＤＦ平成明朝体W7" pitchFamily="1" charset="-128"/>
            </a:endParaRPr>
          </a:p>
        </p:txBody>
      </p:sp>
      <p:sp>
        <p:nvSpPr>
          <p:cNvPr id="14" name="Text Box 5"/>
          <p:cNvSpPr txBox="1">
            <a:spLocks noChangeArrowheads="1"/>
          </p:cNvSpPr>
          <p:nvPr/>
        </p:nvSpPr>
        <p:spPr bwMode="auto">
          <a:xfrm>
            <a:off x="5796136" y="1052736"/>
            <a:ext cx="25922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i="1" dirty="0" smtClean="0">
                <a:latin typeface="Calibri Light" panose="020F0302020204030204" pitchFamily="34" charset="0"/>
              </a:rPr>
              <a:t>Temperature </a:t>
            </a:r>
            <a:r>
              <a:rPr lang="en-US" altLang="ja-JP" sz="1600" i="1" dirty="0">
                <a:latin typeface="Calibri Light" panose="020F0302020204030204" pitchFamily="34" charset="0"/>
              </a:rPr>
              <a:t>= </a:t>
            </a:r>
            <a:r>
              <a:rPr lang="en-US" altLang="ja-JP" sz="1600" i="1" dirty="0" smtClean="0">
                <a:latin typeface="Calibri Light" panose="020F0302020204030204" pitchFamily="34" charset="0"/>
              </a:rPr>
              <a:t>250</a:t>
            </a:r>
            <a:r>
              <a:rPr lang="en-US" altLang="ja-JP" sz="1600" dirty="0" smtClean="0">
                <a:latin typeface="Calibri Light" panose="020F0302020204030204" pitchFamily="34" charset="0"/>
                <a:ea typeface="メイリオ" panose="020B0604030504040204" pitchFamily="50" charset="-128"/>
                <a:cs typeface="メイリオ" panose="020B0604030504040204" pitchFamily="50" charset="-128"/>
              </a:rPr>
              <a:t>°</a:t>
            </a:r>
            <a:r>
              <a:rPr lang="en-US" altLang="ja-JP" sz="1600" dirty="0" smtClean="0">
                <a:latin typeface="Calibri Light" panose="020F0302020204030204" pitchFamily="34" charset="0"/>
              </a:rPr>
              <a:t>C</a:t>
            </a:r>
            <a:endParaRPr lang="en-US" altLang="ja-JP" sz="1600" i="1" dirty="0" smtClean="0">
              <a:latin typeface="Calibri Light" panose="020F0302020204030204" pitchFamily="34" charset="0"/>
            </a:endParaRPr>
          </a:p>
          <a:p>
            <a:pPr eaLnBrk="1" hangingPunct="1"/>
            <a:r>
              <a:rPr lang="en-US" altLang="ja-JP" sz="1600" i="1" dirty="0" smtClean="0">
                <a:latin typeface="Calibri Light" panose="020F0302020204030204" pitchFamily="34" charset="0"/>
              </a:rPr>
              <a:t>O</a:t>
            </a:r>
            <a:r>
              <a:rPr lang="en-US" altLang="ja-JP" sz="1600" i="1" baseline="-2000" dirty="0" smtClean="0">
                <a:latin typeface="Calibri Light" panose="020F0302020204030204" pitchFamily="34" charset="0"/>
              </a:rPr>
              <a:t>2</a:t>
            </a:r>
            <a:r>
              <a:rPr lang="en-US" altLang="ja-JP" sz="1600" i="1" dirty="0" smtClean="0">
                <a:latin typeface="Calibri Light" panose="020F0302020204030204" pitchFamily="34" charset="0"/>
              </a:rPr>
              <a:t> concentration = 5%</a:t>
            </a:r>
            <a:endParaRPr lang="en-US" altLang="ja-JP" sz="1600" i="1" dirty="0">
              <a:latin typeface="Calibri Light" panose="020F0302020204030204" pitchFamily="34" charset="0"/>
            </a:endParaRPr>
          </a:p>
        </p:txBody>
      </p:sp>
      <p:sp>
        <p:nvSpPr>
          <p:cNvPr id="9"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a:solidFill>
                  <a:schemeClr val="bg1"/>
                </a:solidFill>
                <a:latin typeface="+mj-lt"/>
                <a:ea typeface="HGPｺﾞｼｯｸM" pitchFamily="50" charset="-128"/>
              </a:rPr>
              <a:t> </a:t>
            </a:r>
            <a:r>
              <a:rPr lang="en-US" altLang="ja-JP" sz="2400" b="1" dirty="0" err="1" smtClean="0">
                <a:solidFill>
                  <a:schemeClr val="bg1"/>
                </a:solidFill>
                <a:latin typeface="+mj-lt"/>
                <a:ea typeface="HGPｺﾞｼｯｸM" pitchFamily="50" charset="-128"/>
              </a:rPr>
              <a:t>NOx</a:t>
            </a:r>
            <a:r>
              <a:rPr lang="en-US" altLang="ja-JP" sz="2400" b="1" dirty="0" smtClean="0">
                <a:solidFill>
                  <a:schemeClr val="bg1"/>
                </a:solidFill>
                <a:latin typeface="+mj-lt"/>
                <a:ea typeface="HGPｺﾞｼｯｸM" pitchFamily="50" charset="-128"/>
              </a:rPr>
              <a:t> reduction by current</a:t>
            </a:r>
            <a:r>
              <a:rPr lang="ja-JP" altLang="en-US" sz="2400" b="1" dirty="0" smtClean="0">
                <a:solidFill>
                  <a:schemeClr val="bg1"/>
                </a:solidFill>
                <a:latin typeface="+mj-lt"/>
                <a:ea typeface="HGPｺﾞｼｯｸM" pitchFamily="50" charset="-128"/>
              </a:rPr>
              <a:t>（</a:t>
            </a:r>
            <a:r>
              <a:rPr lang="en-US" altLang="ja-JP" sz="2400" b="1" dirty="0" err="1" smtClean="0">
                <a:solidFill>
                  <a:schemeClr val="bg1"/>
                </a:solidFill>
                <a:latin typeface="+mj-lt"/>
                <a:ea typeface="HGPｺﾞｼｯｸM" pitchFamily="50" charset="-128"/>
              </a:rPr>
              <a:t>NOx</a:t>
            </a:r>
            <a:r>
              <a:rPr lang="en-US" altLang="ja-JP" sz="2400" b="1" dirty="0" smtClean="0">
                <a:solidFill>
                  <a:schemeClr val="bg1"/>
                </a:solidFill>
                <a:latin typeface="+mj-lt"/>
                <a:ea typeface="HGPｺﾞｼｯｸM" pitchFamily="50" charset="-128"/>
              </a:rPr>
              <a:t> conc. changes in outlet</a:t>
            </a:r>
            <a:r>
              <a:rPr lang="ja-JP" altLang="en-US" sz="2400" b="1" dirty="0" smtClean="0">
                <a:solidFill>
                  <a:schemeClr val="bg1"/>
                </a:solidFill>
                <a:latin typeface="+mj-lt"/>
                <a:ea typeface="HGPｺﾞｼｯｸM" pitchFamily="50" charset="-128"/>
              </a:rPr>
              <a:t>）</a:t>
            </a:r>
            <a:endParaRPr lang="ja-JP" altLang="en-US" sz="2400" b="1" dirty="0">
              <a:solidFill>
                <a:schemeClr val="bg1"/>
              </a:solidFill>
              <a:latin typeface="+mj-lt"/>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23</a:t>
            </a:fld>
            <a:endParaRPr lang="en-US"/>
          </a:p>
        </p:txBody>
      </p:sp>
    </p:spTree>
    <p:extLst>
      <p:ext uri="{BB962C8B-B14F-4D97-AF65-F5344CB8AC3E}">
        <p14:creationId xmlns:p14="http://schemas.microsoft.com/office/powerpoint/2010/main" xmlns="" val="176927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96" name="Group 312"/>
          <p:cNvGrpSpPr>
            <a:grpSpLocks/>
          </p:cNvGrpSpPr>
          <p:nvPr/>
        </p:nvGrpSpPr>
        <p:grpSpPr bwMode="auto">
          <a:xfrm>
            <a:off x="-323850" y="1339428"/>
            <a:ext cx="5853113" cy="5041900"/>
            <a:chOff x="-204" y="482"/>
            <a:chExt cx="3687" cy="3176"/>
          </a:xfrm>
        </p:grpSpPr>
        <p:sp>
          <p:nvSpPr>
            <p:cNvPr id="41992" name="AutoShape 8"/>
            <p:cNvSpPr>
              <a:spLocks noChangeAspect="1" noChangeArrowheads="1" noTextEdit="1"/>
            </p:cNvSpPr>
            <p:nvPr/>
          </p:nvSpPr>
          <p:spPr bwMode="auto">
            <a:xfrm>
              <a:off x="-204" y="482"/>
              <a:ext cx="3687" cy="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994" name="Rectangle 10"/>
            <p:cNvSpPr>
              <a:spLocks noChangeArrowheads="1"/>
            </p:cNvSpPr>
            <p:nvPr/>
          </p:nvSpPr>
          <p:spPr bwMode="auto">
            <a:xfrm>
              <a:off x="454" y="626"/>
              <a:ext cx="1581" cy="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995" name="Rectangle 11"/>
            <p:cNvSpPr>
              <a:spLocks noChangeArrowheads="1"/>
            </p:cNvSpPr>
            <p:nvPr/>
          </p:nvSpPr>
          <p:spPr bwMode="auto">
            <a:xfrm>
              <a:off x="454" y="626"/>
              <a:ext cx="1581" cy="2307"/>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996" name="Freeform 12"/>
            <p:cNvSpPr>
              <a:spLocks/>
            </p:cNvSpPr>
            <p:nvPr/>
          </p:nvSpPr>
          <p:spPr bwMode="auto">
            <a:xfrm>
              <a:off x="454" y="626"/>
              <a:ext cx="22" cy="2307"/>
            </a:xfrm>
            <a:custGeom>
              <a:avLst/>
              <a:gdLst>
                <a:gd name="T0" fmla="*/ 0 w 6"/>
                <a:gd name="T1" fmla="*/ 0 h 425"/>
                <a:gd name="T2" fmla="*/ 0 w 6"/>
                <a:gd name="T3" fmla="*/ 425 h 425"/>
                <a:gd name="T4" fmla="*/ 6 w 6"/>
                <a:gd name="T5" fmla="*/ 425 h 425"/>
              </a:gdLst>
              <a:ahLst/>
              <a:cxnLst>
                <a:cxn ang="0">
                  <a:pos x="T0" y="T1"/>
                </a:cxn>
                <a:cxn ang="0">
                  <a:pos x="T2" y="T3"/>
                </a:cxn>
                <a:cxn ang="0">
                  <a:pos x="T4" y="T5"/>
                </a:cxn>
              </a:cxnLst>
              <a:rect l="0" t="0" r="r" b="b"/>
              <a:pathLst>
                <a:path w="6" h="425">
                  <a:moveTo>
                    <a:pt x="0" y="0"/>
                  </a:moveTo>
                  <a:lnTo>
                    <a:pt x="0" y="425"/>
                  </a:lnTo>
                  <a:lnTo>
                    <a:pt x="6" y="425"/>
                  </a:lnTo>
                </a:path>
              </a:pathLst>
            </a:custGeom>
            <a:noFill/>
            <a:ln w="95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997" name="Line 13"/>
            <p:cNvSpPr>
              <a:spLocks noChangeShapeType="1"/>
            </p:cNvSpPr>
            <p:nvPr/>
          </p:nvSpPr>
          <p:spPr bwMode="auto">
            <a:xfrm>
              <a:off x="454" y="2744"/>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998" name="Line 14"/>
            <p:cNvSpPr>
              <a:spLocks noChangeShapeType="1"/>
            </p:cNvSpPr>
            <p:nvPr/>
          </p:nvSpPr>
          <p:spPr bwMode="auto">
            <a:xfrm>
              <a:off x="454" y="2548"/>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999" name="Line 15"/>
            <p:cNvSpPr>
              <a:spLocks noChangeShapeType="1"/>
            </p:cNvSpPr>
            <p:nvPr/>
          </p:nvSpPr>
          <p:spPr bwMode="auto">
            <a:xfrm>
              <a:off x="454" y="2358"/>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0" name="Line 16"/>
            <p:cNvSpPr>
              <a:spLocks noChangeShapeType="1"/>
            </p:cNvSpPr>
            <p:nvPr/>
          </p:nvSpPr>
          <p:spPr bwMode="auto">
            <a:xfrm>
              <a:off x="454" y="2163"/>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1" name="Line 17"/>
            <p:cNvSpPr>
              <a:spLocks noChangeShapeType="1"/>
            </p:cNvSpPr>
            <p:nvPr/>
          </p:nvSpPr>
          <p:spPr bwMode="auto">
            <a:xfrm>
              <a:off x="454" y="1972"/>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2" name="Line 18"/>
            <p:cNvSpPr>
              <a:spLocks noChangeShapeType="1"/>
            </p:cNvSpPr>
            <p:nvPr/>
          </p:nvSpPr>
          <p:spPr bwMode="auto">
            <a:xfrm>
              <a:off x="454" y="1782"/>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3" name="Line 19"/>
            <p:cNvSpPr>
              <a:spLocks noChangeShapeType="1"/>
            </p:cNvSpPr>
            <p:nvPr/>
          </p:nvSpPr>
          <p:spPr bwMode="auto">
            <a:xfrm>
              <a:off x="454" y="1587"/>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4" name="Line 20"/>
            <p:cNvSpPr>
              <a:spLocks noChangeShapeType="1"/>
            </p:cNvSpPr>
            <p:nvPr/>
          </p:nvSpPr>
          <p:spPr bwMode="auto">
            <a:xfrm>
              <a:off x="454" y="1397"/>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5" name="Line 21"/>
            <p:cNvSpPr>
              <a:spLocks noChangeShapeType="1"/>
            </p:cNvSpPr>
            <p:nvPr/>
          </p:nvSpPr>
          <p:spPr bwMode="auto">
            <a:xfrm>
              <a:off x="454" y="1202"/>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6" name="Line 22"/>
            <p:cNvSpPr>
              <a:spLocks noChangeShapeType="1"/>
            </p:cNvSpPr>
            <p:nvPr/>
          </p:nvSpPr>
          <p:spPr bwMode="auto">
            <a:xfrm>
              <a:off x="454" y="1012"/>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7" name="Line 23"/>
            <p:cNvSpPr>
              <a:spLocks noChangeShapeType="1"/>
            </p:cNvSpPr>
            <p:nvPr/>
          </p:nvSpPr>
          <p:spPr bwMode="auto">
            <a:xfrm>
              <a:off x="454" y="816"/>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8" name="Line 24"/>
            <p:cNvSpPr>
              <a:spLocks noChangeShapeType="1"/>
            </p:cNvSpPr>
            <p:nvPr/>
          </p:nvSpPr>
          <p:spPr bwMode="auto">
            <a:xfrm>
              <a:off x="454" y="626"/>
              <a:ext cx="2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09" name="Line 25"/>
            <p:cNvSpPr>
              <a:spLocks noChangeShapeType="1"/>
            </p:cNvSpPr>
            <p:nvPr/>
          </p:nvSpPr>
          <p:spPr bwMode="auto">
            <a:xfrm>
              <a:off x="454" y="2933"/>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0" name="Line 26"/>
            <p:cNvSpPr>
              <a:spLocks noChangeShapeType="1"/>
            </p:cNvSpPr>
            <p:nvPr/>
          </p:nvSpPr>
          <p:spPr bwMode="auto">
            <a:xfrm>
              <a:off x="454" y="2548"/>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1" name="Line 27"/>
            <p:cNvSpPr>
              <a:spLocks noChangeShapeType="1"/>
            </p:cNvSpPr>
            <p:nvPr/>
          </p:nvSpPr>
          <p:spPr bwMode="auto">
            <a:xfrm>
              <a:off x="454" y="2163"/>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2" name="Line 28"/>
            <p:cNvSpPr>
              <a:spLocks noChangeShapeType="1"/>
            </p:cNvSpPr>
            <p:nvPr/>
          </p:nvSpPr>
          <p:spPr bwMode="auto">
            <a:xfrm>
              <a:off x="454" y="1782"/>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3" name="Line 29"/>
            <p:cNvSpPr>
              <a:spLocks noChangeShapeType="1"/>
            </p:cNvSpPr>
            <p:nvPr/>
          </p:nvSpPr>
          <p:spPr bwMode="auto">
            <a:xfrm>
              <a:off x="454" y="1397"/>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4" name="Line 30"/>
            <p:cNvSpPr>
              <a:spLocks noChangeShapeType="1"/>
            </p:cNvSpPr>
            <p:nvPr/>
          </p:nvSpPr>
          <p:spPr bwMode="auto">
            <a:xfrm>
              <a:off x="454" y="1012"/>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5" name="Line 31"/>
            <p:cNvSpPr>
              <a:spLocks noChangeShapeType="1"/>
            </p:cNvSpPr>
            <p:nvPr/>
          </p:nvSpPr>
          <p:spPr bwMode="auto">
            <a:xfrm>
              <a:off x="454" y="626"/>
              <a:ext cx="3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6" name="Line 32"/>
            <p:cNvSpPr>
              <a:spLocks noChangeShapeType="1"/>
            </p:cNvSpPr>
            <p:nvPr/>
          </p:nvSpPr>
          <p:spPr bwMode="auto">
            <a:xfrm>
              <a:off x="454" y="2933"/>
              <a:ext cx="158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7" name="Line 33"/>
            <p:cNvSpPr>
              <a:spLocks noChangeShapeType="1"/>
            </p:cNvSpPr>
            <p:nvPr/>
          </p:nvSpPr>
          <p:spPr bwMode="auto">
            <a:xfrm flipV="1">
              <a:off x="454" y="2901"/>
              <a:ext cx="1"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8" name="Line 34"/>
            <p:cNvSpPr>
              <a:spLocks noChangeShapeType="1"/>
            </p:cNvSpPr>
            <p:nvPr/>
          </p:nvSpPr>
          <p:spPr bwMode="auto">
            <a:xfrm flipV="1">
              <a:off x="718" y="2901"/>
              <a:ext cx="0"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19" name="Line 35"/>
            <p:cNvSpPr>
              <a:spLocks noChangeShapeType="1"/>
            </p:cNvSpPr>
            <p:nvPr/>
          </p:nvSpPr>
          <p:spPr bwMode="auto">
            <a:xfrm flipV="1">
              <a:off x="981" y="2901"/>
              <a:ext cx="1"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0" name="Line 36"/>
            <p:cNvSpPr>
              <a:spLocks noChangeShapeType="1"/>
            </p:cNvSpPr>
            <p:nvPr/>
          </p:nvSpPr>
          <p:spPr bwMode="auto">
            <a:xfrm flipV="1">
              <a:off x="1245" y="2901"/>
              <a:ext cx="1"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1" name="Line 37"/>
            <p:cNvSpPr>
              <a:spLocks noChangeShapeType="1"/>
            </p:cNvSpPr>
            <p:nvPr/>
          </p:nvSpPr>
          <p:spPr bwMode="auto">
            <a:xfrm flipV="1">
              <a:off x="1508" y="2901"/>
              <a:ext cx="0"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2" name="Line 38"/>
            <p:cNvSpPr>
              <a:spLocks noChangeShapeType="1"/>
            </p:cNvSpPr>
            <p:nvPr/>
          </p:nvSpPr>
          <p:spPr bwMode="auto">
            <a:xfrm flipV="1">
              <a:off x="1772" y="2901"/>
              <a:ext cx="1"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3" name="Line 39"/>
            <p:cNvSpPr>
              <a:spLocks noChangeShapeType="1"/>
            </p:cNvSpPr>
            <p:nvPr/>
          </p:nvSpPr>
          <p:spPr bwMode="auto">
            <a:xfrm flipV="1">
              <a:off x="2035" y="2901"/>
              <a:ext cx="1" cy="3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4" name="Line 40"/>
            <p:cNvSpPr>
              <a:spLocks noChangeShapeType="1"/>
            </p:cNvSpPr>
            <p:nvPr/>
          </p:nvSpPr>
          <p:spPr bwMode="auto">
            <a:xfrm flipV="1">
              <a:off x="454" y="2884"/>
              <a:ext cx="1" cy="4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5" name="Line 41"/>
            <p:cNvSpPr>
              <a:spLocks noChangeShapeType="1"/>
            </p:cNvSpPr>
            <p:nvPr/>
          </p:nvSpPr>
          <p:spPr bwMode="auto">
            <a:xfrm flipV="1">
              <a:off x="981" y="2884"/>
              <a:ext cx="1" cy="4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6" name="Line 42"/>
            <p:cNvSpPr>
              <a:spLocks noChangeShapeType="1"/>
            </p:cNvSpPr>
            <p:nvPr/>
          </p:nvSpPr>
          <p:spPr bwMode="auto">
            <a:xfrm flipV="1">
              <a:off x="1508" y="2884"/>
              <a:ext cx="0" cy="4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7" name="Line 43"/>
            <p:cNvSpPr>
              <a:spLocks noChangeShapeType="1"/>
            </p:cNvSpPr>
            <p:nvPr/>
          </p:nvSpPr>
          <p:spPr bwMode="auto">
            <a:xfrm flipV="1">
              <a:off x="2035" y="2884"/>
              <a:ext cx="1" cy="4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28" name="Oval 44"/>
            <p:cNvSpPr>
              <a:spLocks noChangeArrowheads="1"/>
            </p:cNvSpPr>
            <p:nvPr/>
          </p:nvSpPr>
          <p:spPr bwMode="auto">
            <a:xfrm>
              <a:off x="444" y="2917"/>
              <a:ext cx="21" cy="33"/>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29" name="Oval 45"/>
            <p:cNvSpPr>
              <a:spLocks noChangeArrowheads="1"/>
            </p:cNvSpPr>
            <p:nvPr/>
          </p:nvSpPr>
          <p:spPr bwMode="auto">
            <a:xfrm>
              <a:off x="707" y="2787"/>
              <a:ext cx="21" cy="33"/>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0" name="Oval 46"/>
            <p:cNvSpPr>
              <a:spLocks noChangeArrowheads="1"/>
            </p:cNvSpPr>
            <p:nvPr/>
          </p:nvSpPr>
          <p:spPr bwMode="auto">
            <a:xfrm>
              <a:off x="971" y="2662"/>
              <a:ext cx="21" cy="33"/>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1" name="Oval 47"/>
            <p:cNvSpPr>
              <a:spLocks noChangeArrowheads="1"/>
            </p:cNvSpPr>
            <p:nvPr/>
          </p:nvSpPr>
          <p:spPr bwMode="auto">
            <a:xfrm>
              <a:off x="1234" y="2532"/>
              <a:ext cx="22" cy="32"/>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2" name="Oval 48"/>
            <p:cNvSpPr>
              <a:spLocks noChangeArrowheads="1"/>
            </p:cNvSpPr>
            <p:nvPr/>
          </p:nvSpPr>
          <p:spPr bwMode="auto">
            <a:xfrm>
              <a:off x="1497" y="2407"/>
              <a:ext cx="22" cy="32"/>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3" name="Oval 49"/>
            <p:cNvSpPr>
              <a:spLocks noChangeArrowheads="1"/>
            </p:cNvSpPr>
            <p:nvPr/>
          </p:nvSpPr>
          <p:spPr bwMode="auto">
            <a:xfrm>
              <a:off x="1762" y="2407"/>
              <a:ext cx="21" cy="32"/>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4" name="Oval 50"/>
            <p:cNvSpPr>
              <a:spLocks noChangeArrowheads="1"/>
            </p:cNvSpPr>
            <p:nvPr/>
          </p:nvSpPr>
          <p:spPr bwMode="auto">
            <a:xfrm>
              <a:off x="2024" y="2277"/>
              <a:ext cx="22" cy="32"/>
            </a:xfrm>
            <a:prstGeom prst="ellipse">
              <a:avLst/>
            </a:pr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35" name="Rectangle 51"/>
            <p:cNvSpPr>
              <a:spLocks noChangeArrowheads="1"/>
            </p:cNvSpPr>
            <p:nvPr/>
          </p:nvSpPr>
          <p:spPr bwMode="auto">
            <a:xfrm>
              <a:off x="425" y="2890"/>
              <a:ext cx="6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36" name="Line 52"/>
            <p:cNvSpPr>
              <a:spLocks noChangeShapeType="1"/>
            </p:cNvSpPr>
            <p:nvPr/>
          </p:nvSpPr>
          <p:spPr bwMode="auto">
            <a:xfrm flipH="1" flipV="1">
              <a:off x="429" y="2895"/>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37" name="Line 53"/>
            <p:cNvSpPr>
              <a:spLocks noChangeShapeType="1"/>
            </p:cNvSpPr>
            <p:nvPr/>
          </p:nvSpPr>
          <p:spPr bwMode="auto">
            <a:xfrm>
              <a:off x="454" y="2933"/>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38" name="Line 54"/>
            <p:cNvSpPr>
              <a:spLocks noChangeShapeType="1"/>
            </p:cNvSpPr>
            <p:nvPr/>
          </p:nvSpPr>
          <p:spPr bwMode="auto">
            <a:xfrm flipH="1">
              <a:off x="429" y="2933"/>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39" name="Line 55"/>
            <p:cNvSpPr>
              <a:spLocks noChangeShapeType="1"/>
            </p:cNvSpPr>
            <p:nvPr/>
          </p:nvSpPr>
          <p:spPr bwMode="auto">
            <a:xfrm flipV="1">
              <a:off x="454" y="2895"/>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0" name="Rectangle 56"/>
            <p:cNvSpPr>
              <a:spLocks noChangeArrowheads="1"/>
            </p:cNvSpPr>
            <p:nvPr/>
          </p:nvSpPr>
          <p:spPr bwMode="auto">
            <a:xfrm>
              <a:off x="689" y="2793"/>
              <a:ext cx="6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41" name="Line 57"/>
            <p:cNvSpPr>
              <a:spLocks noChangeShapeType="1"/>
            </p:cNvSpPr>
            <p:nvPr/>
          </p:nvSpPr>
          <p:spPr bwMode="auto">
            <a:xfrm flipH="1" flipV="1">
              <a:off x="693" y="2798"/>
              <a:ext cx="25" cy="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2" name="Line 58"/>
            <p:cNvSpPr>
              <a:spLocks noChangeShapeType="1"/>
            </p:cNvSpPr>
            <p:nvPr/>
          </p:nvSpPr>
          <p:spPr bwMode="auto">
            <a:xfrm>
              <a:off x="718" y="2835"/>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3" name="Line 59"/>
            <p:cNvSpPr>
              <a:spLocks noChangeShapeType="1"/>
            </p:cNvSpPr>
            <p:nvPr/>
          </p:nvSpPr>
          <p:spPr bwMode="auto">
            <a:xfrm flipH="1">
              <a:off x="693" y="2835"/>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4" name="Line 60"/>
            <p:cNvSpPr>
              <a:spLocks noChangeShapeType="1"/>
            </p:cNvSpPr>
            <p:nvPr/>
          </p:nvSpPr>
          <p:spPr bwMode="auto">
            <a:xfrm flipV="1">
              <a:off x="718" y="2798"/>
              <a:ext cx="25" cy="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5" name="Rectangle 61"/>
            <p:cNvSpPr>
              <a:spLocks noChangeArrowheads="1"/>
            </p:cNvSpPr>
            <p:nvPr/>
          </p:nvSpPr>
          <p:spPr bwMode="auto">
            <a:xfrm>
              <a:off x="952" y="2695"/>
              <a:ext cx="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46" name="Line 62"/>
            <p:cNvSpPr>
              <a:spLocks noChangeShapeType="1"/>
            </p:cNvSpPr>
            <p:nvPr/>
          </p:nvSpPr>
          <p:spPr bwMode="auto">
            <a:xfrm flipH="1" flipV="1">
              <a:off x="956" y="2700"/>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7" name="Line 63"/>
            <p:cNvSpPr>
              <a:spLocks noChangeShapeType="1"/>
            </p:cNvSpPr>
            <p:nvPr/>
          </p:nvSpPr>
          <p:spPr bwMode="auto">
            <a:xfrm>
              <a:off x="981" y="2738"/>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8" name="Line 64"/>
            <p:cNvSpPr>
              <a:spLocks noChangeShapeType="1"/>
            </p:cNvSpPr>
            <p:nvPr/>
          </p:nvSpPr>
          <p:spPr bwMode="auto">
            <a:xfrm flipH="1">
              <a:off x="956" y="2738"/>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49" name="Line 65"/>
            <p:cNvSpPr>
              <a:spLocks noChangeShapeType="1"/>
            </p:cNvSpPr>
            <p:nvPr/>
          </p:nvSpPr>
          <p:spPr bwMode="auto">
            <a:xfrm flipV="1">
              <a:off x="981" y="2700"/>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0" name="Rectangle 66"/>
            <p:cNvSpPr>
              <a:spLocks noChangeArrowheads="1"/>
            </p:cNvSpPr>
            <p:nvPr/>
          </p:nvSpPr>
          <p:spPr bwMode="auto">
            <a:xfrm>
              <a:off x="1216" y="2592"/>
              <a:ext cx="6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51" name="Line 67"/>
            <p:cNvSpPr>
              <a:spLocks noChangeShapeType="1"/>
            </p:cNvSpPr>
            <p:nvPr/>
          </p:nvSpPr>
          <p:spPr bwMode="auto">
            <a:xfrm flipH="1" flipV="1">
              <a:off x="1220" y="2597"/>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2" name="Line 68"/>
            <p:cNvSpPr>
              <a:spLocks noChangeShapeType="1"/>
            </p:cNvSpPr>
            <p:nvPr/>
          </p:nvSpPr>
          <p:spPr bwMode="auto">
            <a:xfrm>
              <a:off x="1245" y="2635"/>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3" name="Line 69"/>
            <p:cNvSpPr>
              <a:spLocks noChangeShapeType="1"/>
            </p:cNvSpPr>
            <p:nvPr/>
          </p:nvSpPr>
          <p:spPr bwMode="auto">
            <a:xfrm flipH="1">
              <a:off x="1220" y="2635"/>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4" name="Line 70"/>
            <p:cNvSpPr>
              <a:spLocks noChangeShapeType="1"/>
            </p:cNvSpPr>
            <p:nvPr/>
          </p:nvSpPr>
          <p:spPr bwMode="auto">
            <a:xfrm flipV="1">
              <a:off x="1245" y="2597"/>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5" name="Rectangle 71"/>
            <p:cNvSpPr>
              <a:spLocks noChangeArrowheads="1"/>
            </p:cNvSpPr>
            <p:nvPr/>
          </p:nvSpPr>
          <p:spPr bwMode="auto">
            <a:xfrm>
              <a:off x="1480" y="2494"/>
              <a:ext cx="6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56" name="Line 72"/>
            <p:cNvSpPr>
              <a:spLocks noChangeShapeType="1"/>
            </p:cNvSpPr>
            <p:nvPr/>
          </p:nvSpPr>
          <p:spPr bwMode="auto">
            <a:xfrm flipH="1" flipV="1">
              <a:off x="1484" y="2499"/>
              <a:ext cx="24"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7" name="Line 73"/>
            <p:cNvSpPr>
              <a:spLocks noChangeShapeType="1"/>
            </p:cNvSpPr>
            <p:nvPr/>
          </p:nvSpPr>
          <p:spPr bwMode="auto">
            <a:xfrm>
              <a:off x="1508" y="2537"/>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8" name="Line 74"/>
            <p:cNvSpPr>
              <a:spLocks noChangeShapeType="1"/>
            </p:cNvSpPr>
            <p:nvPr/>
          </p:nvSpPr>
          <p:spPr bwMode="auto">
            <a:xfrm flipH="1">
              <a:off x="1484" y="2537"/>
              <a:ext cx="24"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59" name="Line 75"/>
            <p:cNvSpPr>
              <a:spLocks noChangeShapeType="1"/>
            </p:cNvSpPr>
            <p:nvPr/>
          </p:nvSpPr>
          <p:spPr bwMode="auto">
            <a:xfrm flipV="1">
              <a:off x="1508" y="2499"/>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0" name="Rectangle 76"/>
            <p:cNvSpPr>
              <a:spLocks noChangeArrowheads="1"/>
            </p:cNvSpPr>
            <p:nvPr/>
          </p:nvSpPr>
          <p:spPr bwMode="auto">
            <a:xfrm>
              <a:off x="1743" y="2385"/>
              <a:ext cx="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61" name="Line 77"/>
            <p:cNvSpPr>
              <a:spLocks noChangeShapeType="1"/>
            </p:cNvSpPr>
            <p:nvPr/>
          </p:nvSpPr>
          <p:spPr bwMode="auto">
            <a:xfrm flipH="1" flipV="1">
              <a:off x="1747" y="2390"/>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2" name="Line 78"/>
            <p:cNvSpPr>
              <a:spLocks noChangeShapeType="1"/>
            </p:cNvSpPr>
            <p:nvPr/>
          </p:nvSpPr>
          <p:spPr bwMode="auto">
            <a:xfrm>
              <a:off x="1772" y="2428"/>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3" name="Line 79"/>
            <p:cNvSpPr>
              <a:spLocks noChangeShapeType="1"/>
            </p:cNvSpPr>
            <p:nvPr/>
          </p:nvSpPr>
          <p:spPr bwMode="auto">
            <a:xfrm flipH="1">
              <a:off x="1747" y="2428"/>
              <a:ext cx="25"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4" name="Line 80"/>
            <p:cNvSpPr>
              <a:spLocks noChangeShapeType="1"/>
            </p:cNvSpPr>
            <p:nvPr/>
          </p:nvSpPr>
          <p:spPr bwMode="auto">
            <a:xfrm flipV="1">
              <a:off x="1772" y="2390"/>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5" name="Rectangle 81"/>
            <p:cNvSpPr>
              <a:spLocks noChangeArrowheads="1"/>
            </p:cNvSpPr>
            <p:nvPr/>
          </p:nvSpPr>
          <p:spPr bwMode="auto">
            <a:xfrm>
              <a:off x="2006" y="2282"/>
              <a:ext cx="6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066" name="Line 82"/>
            <p:cNvSpPr>
              <a:spLocks noChangeShapeType="1"/>
            </p:cNvSpPr>
            <p:nvPr/>
          </p:nvSpPr>
          <p:spPr bwMode="auto">
            <a:xfrm flipH="1" flipV="1">
              <a:off x="2011" y="2288"/>
              <a:ext cx="24" cy="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7" name="Line 83"/>
            <p:cNvSpPr>
              <a:spLocks noChangeShapeType="1"/>
            </p:cNvSpPr>
            <p:nvPr/>
          </p:nvSpPr>
          <p:spPr bwMode="auto">
            <a:xfrm>
              <a:off x="2035" y="2325"/>
              <a:ext cx="26"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8" name="Line 84"/>
            <p:cNvSpPr>
              <a:spLocks noChangeShapeType="1"/>
            </p:cNvSpPr>
            <p:nvPr/>
          </p:nvSpPr>
          <p:spPr bwMode="auto">
            <a:xfrm flipH="1">
              <a:off x="2011" y="2325"/>
              <a:ext cx="24" cy="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69" name="Line 85"/>
            <p:cNvSpPr>
              <a:spLocks noChangeShapeType="1"/>
            </p:cNvSpPr>
            <p:nvPr/>
          </p:nvSpPr>
          <p:spPr bwMode="auto">
            <a:xfrm flipV="1">
              <a:off x="2035" y="2288"/>
              <a:ext cx="26" cy="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70" name="Freeform 86"/>
            <p:cNvSpPr>
              <a:spLocks/>
            </p:cNvSpPr>
            <p:nvPr/>
          </p:nvSpPr>
          <p:spPr bwMode="auto">
            <a:xfrm>
              <a:off x="429" y="2895"/>
              <a:ext cx="51" cy="76"/>
            </a:xfrm>
            <a:custGeom>
              <a:avLst/>
              <a:gdLst>
                <a:gd name="T0" fmla="*/ 42 w 84"/>
                <a:gd name="T1" fmla="*/ 0 h 84"/>
                <a:gd name="T2" fmla="*/ 84 w 84"/>
                <a:gd name="T3" fmla="*/ 84 h 84"/>
                <a:gd name="T4" fmla="*/ 0 w 84"/>
                <a:gd name="T5" fmla="*/ 84 h 84"/>
                <a:gd name="T6" fmla="*/ 42 w 84"/>
                <a:gd name="T7" fmla="*/ 0 h 84"/>
              </a:gdLst>
              <a:ahLst/>
              <a:cxnLst>
                <a:cxn ang="0">
                  <a:pos x="T0" y="T1"/>
                </a:cxn>
                <a:cxn ang="0">
                  <a:pos x="T2" y="T3"/>
                </a:cxn>
                <a:cxn ang="0">
                  <a:pos x="T4" y="T5"/>
                </a:cxn>
                <a:cxn ang="0">
                  <a:pos x="T6" y="T7"/>
                </a:cxn>
              </a:cxnLst>
              <a:rect l="0" t="0" r="r" b="b"/>
              <a:pathLst>
                <a:path w="84" h="84">
                  <a:moveTo>
                    <a:pt x="42" y="0"/>
                  </a:moveTo>
                  <a:lnTo>
                    <a:pt x="84"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1" name="Freeform 87"/>
            <p:cNvSpPr>
              <a:spLocks/>
            </p:cNvSpPr>
            <p:nvPr/>
          </p:nvSpPr>
          <p:spPr bwMode="auto">
            <a:xfrm>
              <a:off x="693" y="2679"/>
              <a:ext cx="50" cy="76"/>
            </a:xfrm>
            <a:custGeom>
              <a:avLst/>
              <a:gdLst>
                <a:gd name="T0" fmla="*/ 42 w 84"/>
                <a:gd name="T1" fmla="*/ 0 h 84"/>
                <a:gd name="T2" fmla="*/ 84 w 84"/>
                <a:gd name="T3" fmla="*/ 84 h 84"/>
                <a:gd name="T4" fmla="*/ 0 w 84"/>
                <a:gd name="T5" fmla="*/ 84 h 84"/>
                <a:gd name="T6" fmla="*/ 42 w 84"/>
                <a:gd name="T7" fmla="*/ 0 h 84"/>
              </a:gdLst>
              <a:ahLst/>
              <a:cxnLst>
                <a:cxn ang="0">
                  <a:pos x="T0" y="T1"/>
                </a:cxn>
                <a:cxn ang="0">
                  <a:pos x="T2" y="T3"/>
                </a:cxn>
                <a:cxn ang="0">
                  <a:pos x="T4" y="T5"/>
                </a:cxn>
                <a:cxn ang="0">
                  <a:pos x="T6" y="T7"/>
                </a:cxn>
              </a:cxnLst>
              <a:rect l="0" t="0" r="r" b="b"/>
              <a:pathLst>
                <a:path w="84" h="84">
                  <a:moveTo>
                    <a:pt x="42" y="0"/>
                  </a:moveTo>
                  <a:lnTo>
                    <a:pt x="84"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2" name="Freeform 88"/>
            <p:cNvSpPr>
              <a:spLocks/>
            </p:cNvSpPr>
            <p:nvPr/>
          </p:nvSpPr>
          <p:spPr bwMode="auto">
            <a:xfrm>
              <a:off x="956" y="2417"/>
              <a:ext cx="51" cy="77"/>
            </a:xfrm>
            <a:custGeom>
              <a:avLst/>
              <a:gdLst>
                <a:gd name="T0" fmla="*/ 42 w 84"/>
                <a:gd name="T1" fmla="*/ 0 h 84"/>
                <a:gd name="T2" fmla="*/ 84 w 84"/>
                <a:gd name="T3" fmla="*/ 84 h 84"/>
                <a:gd name="T4" fmla="*/ 0 w 84"/>
                <a:gd name="T5" fmla="*/ 84 h 84"/>
                <a:gd name="T6" fmla="*/ 42 w 84"/>
                <a:gd name="T7" fmla="*/ 0 h 84"/>
              </a:gdLst>
              <a:ahLst/>
              <a:cxnLst>
                <a:cxn ang="0">
                  <a:pos x="T0" y="T1"/>
                </a:cxn>
                <a:cxn ang="0">
                  <a:pos x="T2" y="T3"/>
                </a:cxn>
                <a:cxn ang="0">
                  <a:pos x="T4" y="T5"/>
                </a:cxn>
                <a:cxn ang="0">
                  <a:pos x="T6" y="T7"/>
                </a:cxn>
              </a:cxnLst>
              <a:rect l="0" t="0" r="r" b="b"/>
              <a:pathLst>
                <a:path w="84" h="84">
                  <a:moveTo>
                    <a:pt x="42" y="0"/>
                  </a:moveTo>
                  <a:lnTo>
                    <a:pt x="84"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3" name="Freeform 89"/>
            <p:cNvSpPr>
              <a:spLocks/>
            </p:cNvSpPr>
            <p:nvPr/>
          </p:nvSpPr>
          <p:spPr bwMode="auto">
            <a:xfrm>
              <a:off x="1220" y="2172"/>
              <a:ext cx="50" cy="76"/>
            </a:xfrm>
            <a:custGeom>
              <a:avLst/>
              <a:gdLst>
                <a:gd name="T0" fmla="*/ 42 w 83"/>
                <a:gd name="T1" fmla="*/ 0 h 84"/>
                <a:gd name="T2" fmla="*/ 83 w 83"/>
                <a:gd name="T3" fmla="*/ 84 h 84"/>
                <a:gd name="T4" fmla="*/ 0 w 83"/>
                <a:gd name="T5" fmla="*/ 84 h 84"/>
                <a:gd name="T6" fmla="*/ 42 w 83"/>
                <a:gd name="T7" fmla="*/ 0 h 84"/>
              </a:gdLst>
              <a:ahLst/>
              <a:cxnLst>
                <a:cxn ang="0">
                  <a:pos x="T0" y="T1"/>
                </a:cxn>
                <a:cxn ang="0">
                  <a:pos x="T2" y="T3"/>
                </a:cxn>
                <a:cxn ang="0">
                  <a:pos x="T4" y="T5"/>
                </a:cxn>
                <a:cxn ang="0">
                  <a:pos x="T6" y="T7"/>
                </a:cxn>
              </a:cxnLst>
              <a:rect l="0" t="0" r="r" b="b"/>
              <a:pathLst>
                <a:path w="83" h="84">
                  <a:moveTo>
                    <a:pt x="42" y="0"/>
                  </a:moveTo>
                  <a:lnTo>
                    <a:pt x="83"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4" name="Freeform 90"/>
            <p:cNvSpPr>
              <a:spLocks/>
            </p:cNvSpPr>
            <p:nvPr/>
          </p:nvSpPr>
          <p:spPr bwMode="auto">
            <a:xfrm>
              <a:off x="1484" y="1909"/>
              <a:ext cx="50" cy="76"/>
            </a:xfrm>
            <a:custGeom>
              <a:avLst/>
              <a:gdLst>
                <a:gd name="T0" fmla="*/ 42 w 84"/>
                <a:gd name="T1" fmla="*/ 0 h 84"/>
                <a:gd name="T2" fmla="*/ 84 w 84"/>
                <a:gd name="T3" fmla="*/ 84 h 84"/>
                <a:gd name="T4" fmla="*/ 0 w 84"/>
                <a:gd name="T5" fmla="*/ 84 h 84"/>
                <a:gd name="T6" fmla="*/ 42 w 84"/>
                <a:gd name="T7" fmla="*/ 0 h 84"/>
              </a:gdLst>
              <a:ahLst/>
              <a:cxnLst>
                <a:cxn ang="0">
                  <a:pos x="T0" y="T1"/>
                </a:cxn>
                <a:cxn ang="0">
                  <a:pos x="T2" y="T3"/>
                </a:cxn>
                <a:cxn ang="0">
                  <a:pos x="T4" y="T5"/>
                </a:cxn>
                <a:cxn ang="0">
                  <a:pos x="T6" y="T7"/>
                </a:cxn>
              </a:cxnLst>
              <a:rect l="0" t="0" r="r" b="b"/>
              <a:pathLst>
                <a:path w="84" h="84">
                  <a:moveTo>
                    <a:pt x="42" y="0"/>
                  </a:moveTo>
                  <a:lnTo>
                    <a:pt x="84"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5" name="Freeform 91"/>
            <p:cNvSpPr>
              <a:spLocks/>
            </p:cNvSpPr>
            <p:nvPr/>
          </p:nvSpPr>
          <p:spPr bwMode="auto">
            <a:xfrm>
              <a:off x="1747" y="1662"/>
              <a:ext cx="51" cy="75"/>
            </a:xfrm>
            <a:custGeom>
              <a:avLst/>
              <a:gdLst>
                <a:gd name="T0" fmla="*/ 42 w 84"/>
                <a:gd name="T1" fmla="*/ 0 h 83"/>
                <a:gd name="T2" fmla="*/ 84 w 84"/>
                <a:gd name="T3" fmla="*/ 83 h 83"/>
                <a:gd name="T4" fmla="*/ 0 w 84"/>
                <a:gd name="T5" fmla="*/ 83 h 83"/>
                <a:gd name="T6" fmla="*/ 42 w 84"/>
                <a:gd name="T7" fmla="*/ 0 h 83"/>
              </a:gdLst>
              <a:ahLst/>
              <a:cxnLst>
                <a:cxn ang="0">
                  <a:pos x="T0" y="T1"/>
                </a:cxn>
                <a:cxn ang="0">
                  <a:pos x="T2" y="T3"/>
                </a:cxn>
                <a:cxn ang="0">
                  <a:pos x="T4" y="T5"/>
                </a:cxn>
                <a:cxn ang="0">
                  <a:pos x="T6" y="T7"/>
                </a:cxn>
              </a:cxnLst>
              <a:rect l="0" t="0" r="r" b="b"/>
              <a:pathLst>
                <a:path w="84" h="83">
                  <a:moveTo>
                    <a:pt x="42" y="0"/>
                  </a:moveTo>
                  <a:lnTo>
                    <a:pt x="84" y="83"/>
                  </a:lnTo>
                  <a:lnTo>
                    <a:pt x="0" y="83"/>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6" name="Freeform 92"/>
            <p:cNvSpPr>
              <a:spLocks/>
            </p:cNvSpPr>
            <p:nvPr/>
          </p:nvSpPr>
          <p:spPr bwMode="auto">
            <a:xfrm>
              <a:off x="2011" y="1299"/>
              <a:ext cx="50" cy="76"/>
            </a:xfrm>
            <a:custGeom>
              <a:avLst/>
              <a:gdLst>
                <a:gd name="T0" fmla="*/ 42 w 84"/>
                <a:gd name="T1" fmla="*/ 0 h 84"/>
                <a:gd name="T2" fmla="*/ 84 w 84"/>
                <a:gd name="T3" fmla="*/ 84 h 84"/>
                <a:gd name="T4" fmla="*/ 0 w 84"/>
                <a:gd name="T5" fmla="*/ 84 h 84"/>
                <a:gd name="T6" fmla="*/ 42 w 84"/>
                <a:gd name="T7" fmla="*/ 0 h 84"/>
              </a:gdLst>
              <a:ahLst/>
              <a:cxnLst>
                <a:cxn ang="0">
                  <a:pos x="T0" y="T1"/>
                </a:cxn>
                <a:cxn ang="0">
                  <a:pos x="T2" y="T3"/>
                </a:cxn>
                <a:cxn ang="0">
                  <a:pos x="T4" y="T5"/>
                </a:cxn>
                <a:cxn ang="0">
                  <a:pos x="T6" y="T7"/>
                </a:cxn>
              </a:cxnLst>
              <a:rect l="0" t="0" r="r" b="b"/>
              <a:pathLst>
                <a:path w="84" h="84">
                  <a:moveTo>
                    <a:pt x="42" y="0"/>
                  </a:moveTo>
                  <a:lnTo>
                    <a:pt x="84" y="84"/>
                  </a:lnTo>
                  <a:lnTo>
                    <a:pt x="0" y="84"/>
                  </a:lnTo>
                  <a:lnTo>
                    <a:pt x="42" y="0"/>
                  </a:lnTo>
                  <a:close/>
                </a:path>
              </a:pathLst>
            </a:custGeom>
            <a:solidFill>
              <a:srgbClr val="008000"/>
            </a:solidFill>
            <a:ln w="9525">
              <a:solidFill>
                <a:srgbClr val="008000"/>
              </a:solidFill>
              <a:prstDash val="solid"/>
              <a:round/>
              <a:headEnd/>
              <a:tailEnd/>
            </a:ln>
          </p:spPr>
          <p:txBody>
            <a:bodyPr/>
            <a:lstStyle/>
            <a:p>
              <a:endParaRPr lang="en-US"/>
            </a:p>
          </p:txBody>
        </p:sp>
        <p:sp>
          <p:nvSpPr>
            <p:cNvPr id="42077" name="Rectangle 93"/>
            <p:cNvSpPr>
              <a:spLocks noChangeArrowheads="1"/>
            </p:cNvSpPr>
            <p:nvPr/>
          </p:nvSpPr>
          <p:spPr bwMode="auto">
            <a:xfrm>
              <a:off x="429" y="2895"/>
              <a:ext cx="51" cy="76"/>
            </a:xfrm>
            <a:prstGeom prst="rect">
              <a:avLst/>
            </a:prstGeom>
            <a:solidFill>
              <a:srgbClr val="FF0000"/>
            </a:solidFill>
            <a:ln w="9525">
              <a:solidFill>
                <a:srgbClr val="FF0000"/>
              </a:solidFill>
              <a:miter lim="800000"/>
              <a:headEnd/>
              <a:tailEnd/>
            </a:ln>
          </p:spPr>
          <p:txBody>
            <a:bodyPr/>
            <a:lstStyle/>
            <a:p>
              <a:endParaRPr lang="en-US"/>
            </a:p>
          </p:txBody>
        </p:sp>
        <p:sp>
          <p:nvSpPr>
            <p:cNvPr id="42078" name="Rectangle 94"/>
            <p:cNvSpPr>
              <a:spLocks noChangeArrowheads="1"/>
            </p:cNvSpPr>
            <p:nvPr/>
          </p:nvSpPr>
          <p:spPr bwMode="auto">
            <a:xfrm>
              <a:off x="693" y="2755"/>
              <a:ext cx="50" cy="75"/>
            </a:xfrm>
            <a:prstGeom prst="rect">
              <a:avLst/>
            </a:prstGeom>
            <a:solidFill>
              <a:srgbClr val="FF0000"/>
            </a:solidFill>
            <a:ln w="9525">
              <a:solidFill>
                <a:srgbClr val="FF0000"/>
              </a:solidFill>
              <a:miter lim="800000"/>
              <a:headEnd/>
              <a:tailEnd/>
            </a:ln>
          </p:spPr>
          <p:txBody>
            <a:bodyPr/>
            <a:lstStyle/>
            <a:p>
              <a:endParaRPr lang="en-US"/>
            </a:p>
          </p:txBody>
        </p:sp>
        <p:sp>
          <p:nvSpPr>
            <p:cNvPr id="42079" name="Rectangle 95"/>
            <p:cNvSpPr>
              <a:spLocks noChangeArrowheads="1"/>
            </p:cNvSpPr>
            <p:nvPr/>
          </p:nvSpPr>
          <p:spPr bwMode="auto">
            <a:xfrm>
              <a:off x="956" y="2602"/>
              <a:ext cx="51" cy="77"/>
            </a:xfrm>
            <a:prstGeom prst="rect">
              <a:avLst/>
            </a:prstGeom>
            <a:solidFill>
              <a:srgbClr val="FF0000"/>
            </a:solidFill>
            <a:ln w="9525">
              <a:solidFill>
                <a:srgbClr val="FF0000"/>
              </a:solidFill>
              <a:miter lim="800000"/>
              <a:headEnd/>
              <a:tailEnd/>
            </a:ln>
          </p:spPr>
          <p:txBody>
            <a:bodyPr/>
            <a:lstStyle/>
            <a:p>
              <a:endParaRPr lang="en-US"/>
            </a:p>
          </p:txBody>
        </p:sp>
        <p:sp>
          <p:nvSpPr>
            <p:cNvPr id="42080" name="Rectangle 96"/>
            <p:cNvSpPr>
              <a:spLocks noChangeArrowheads="1"/>
            </p:cNvSpPr>
            <p:nvPr/>
          </p:nvSpPr>
          <p:spPr bwMode="auto">
            <a:xfrm>
              <a:off x="1220" y="2428"/>
              <a:ext cx="50" cy="77"/>
            </a:xfrm>
            <a:prstGeom prst="rect">
              <a:avLst/>
            </a:prstGeom>
            <a:solidFill>
              <a:srgbClr val="FF0000"/>
            </a:solidFill>
            <a:ln w="9525">
              <a:solidFill>
                <a:srgbClr val="FF0000"/>
              </a:solidFill>
              <a:miter lim="800000"/>
              <a:headEnd/>
              <a:tailEnd/>
            </a:ln>
          </p:spPr>
          <p:txBody>
            <a:bodyPr/>
            <a:lstStyle/>
            <a:p>
              <a:endParaRPr lang="en-US"/>
            </a:p>
          </p:txBody>
        </p:sp>
        <p:sp>
          <p:nvSpPr>
            <p:cNvPr id="42081" name="Rectangle 97"/>
            <p:cNvSpPr>
              <a:spLocks noChangeArrowheads="1"/>
            </p:cNvSpPr>
            <p:nvPr/>
          </p:nvSpPr>
          <p:spPr bwMode="auto">
            <a:xfrm>
              <a:off x="1484" y="2272"/>
              <a:ext cx="50" cy="75"/>
            </a:xfrm>
            <a:prstGeom prst="rect">
              <a:avLst/>
            </a:prstGeom>
            <a:solidFill>
              <a:srgbClr val="FF0000"/>
            </a:solidFill>
            <a:ln w="9525">
              <a:solidFill>
                <a:srgbClr val="FF0000"/>
              </a:solidFill>
              <a:miter lim="800000"/>
              <a:headEnd/>
              <a:tailEnd/>
            </a:ln>
          </p:spPr>
          <p:txBody>
            <a:bodyPr/>
            <a:lstStyle/>
            <a:p>
              <a:endParaRPr lang="en-US"/>
            </a:p>
          </p:txBody>
        </p:sp>
        <p:sp>
          <p:nvSpPr>
            <p:cNvPr id="42082" name="Rectangle 98"/>
            <p:cNvSpPr>
              <a:spLocks noChangeArrowheads="1"/>
            </p:cNvSpPr>
            <p:nvPr/>
          </p:nvSpPr>
          <p:spPr bwMode="auto">
            <a:xfrm>
              <a:off x="1747" y="2108"/>
              <a:ext cx="51" cy="77"/>
            </a:xfrm>
            <a:prstGeom prst="rect">
              <a:avLst/>
            </a:prstGeom>
            <a:solidFill>
              <a:srgbClr val="FF0000"/>
            </a:solidFill>
            <a:ln w="9525">
              <a:solidFill>
                <a:srgbClr val="FF0000"/>
              </a:solidFill>
              <a:miter lim="800000"/>
              <a:headEnd/>
              <a:tailEnd/>
            </a:ln>
          </p:spPr>
          <p:txBody>
            <a:bodyPr/>
            <a:lstStyle/>
            <a:p>
              <a:endParaRPr lang="en-US"/>
            </a:p>
          </p:txBody>
        </p:sp>
        <p:sp>
          <p:nvSpPr>
            <p:cNvPr id="42083" name="Rectangle 99"/>
            <p:cNvSpPr>
              <a:spLocks noChangeArrowheads="1"/>
            </p:cNvSpPr>
            <p:nvPr/>
          </p:nvSpPr>
          <p:spPr bwMode="auto">
            <a:xfrm>
              <a:off x="2011" y="1940"/>
              <a:ext cx="50" cy="76"/>
            </a:xfrm>
            <a:prstGeom prst="rect">
              <a:avLst/>
            </a:prstGeom>
            <a:solidFill>
              <a:srgbClr val="FF0000"/>
            </a:solidFill>
            <a:ln w="9525">
              <a:solidFill>
                <a:srgbClr val="FF0000"/>
              </a:solidFill>
              <a:miter lim="800000"/>
              <a:headEnd/>
              <a:tailEnd/>
            </a:ln>
          </p:spPr>
          <p:txBody>
            <a:bodyPr/>
            <a:lstStyle/>
            <a:p>
              <a:endParaRPr lang="en-US"/>
            </a:p>
          </p:txBody>
        </p:sp>
        <p:sp>
          <p:nvSpPr>
            <p:cNvPr id="42084" name="Oval 100"/>
            <p:cNvSpPr>
              <a:spLocks noChangeArrowheads="1"/>
            </p:cNvSpPr>
            <p:nvPr/>
          </p:nvSpPr>
          <p:spPr bwMode="auto">
            <a:xfrm>
              <a:off x="429" y="2895"/>
              <a:ext cx="51" cy="76"/>
            </a:xfrm>
            <a:prstGeom prst="ellipse">
              <a:avLst/>
            </a:prstGeom>
            <a:solidFill>
              <a:srgbClr val="FF6600"/>
            </a:solidFill>
            <a:ln w="9525">
              <a:solidFill>
                <a:srgbClr val="FF6600"/>
              </a:solidFill>
              <a:round/>
              <a:headEnd/>
              <a:tailEnd/>
            </a:ln>
          </p:spPr>
          <p:txBody>
            <a:bodyPr/>
            <a:lstStyle/>
            <a:p>
              <a:endParaRPr lang="en-US"/>
            </a:p>
          </p:txBody>
        </p:sp>
        <p:sp>
          <p:nvSpPr>
            <p:cNvPr id="42085" name="Oval 101"/>
            <p:cNvSpPr>
              <a:spLocks noChangeArrowheads="1"/>
            </p:cNvSpPr>
            <p:nvPr/>
          </p:nvSpPr>
          <p:spPr bwMode="auto">
            <a:xfrm>
              <a:off x="693" y="2804"/>
              <a:ext cx="50" cy="75"/>
            </a:xfrm>
            <a:prstGeom prst="ellipse">
              <a:avLst/>
            </a:prstGeom>
            <a:solidFill>
              <a:srgbClr val="FF6600"/>
            </a:solidFill>
            <a:ln w="9525">
              <a:solidFill>
                <a:srgbClr val="FF6600"/>
              </a:solidFill>
              <a:round/>
              <a:headEnd/>
              <a:tailEnd/>
            </a:ln>
          </p:spPr>
          <p:txBody>
            <a:bodyPr/>
            <a:lstStyle/>
            <a:p>
              <a:endParaRPr lang="en-US"/>
            </a:p>
          </p:txBody>
        </p:sp>
        <p:sp>
          <p:nvSpPr>
            <p:cNvPr id="42086" name="Oval 102"/>
            <p:cNvSpPr>
              <a:spLocks noChangeArrowheads="1"/>
            </p:cNvSpPr>
            <p:nvPr/>
          </p:nvSpPr>
          <p:spPr bwMode="auto">
            <a:xfrm>
              <a:off x="956" y="2700"/>
              <a:ext cx="51" cy="76"/>
            </a:xfrm>
            <a:prstGeom prst="ellipse">
              <a:avLst/>
            </a:prstGeom>
            <a:solidFill>
              <a:srgbClr val="FF6600"/>
            </a:solidFill>
            <a:ln w="9525">
              <a:solidFill>
                <a:srgbClr val="FF6600"/>
              </a:solidFill>
              <a:round/>
              <a:headEnd/>
              <a:tailEnd/>
            </a:ln>
          </p:spPr>
          <p:txBody>
            <a:bodyPr/>
            <a:lstStyle/>
            <a:p>
              <a:endParaRPr lang="en-US"/>
            </a:p>
          </p:txBody>
        </p:sp>
        <p:sp>
          <p:nvSpPr>
            <p:cNvPr id="42087" name="Oval 103"/>
            <p:cNvSpPr>
              <a:spLocks noChangeArrowheads="1"/>
            </p:cNvSpPr>
            <p:nvPr/>
          </p:nvSpPr>
          <p:spPr bwMode="auto">
            <a:xfrm>
              <a:off x="1220" y="2592"/>
              <a:ext cx="50" cy="76"/>
            </a:xfrm>
            <a:prstGeom prst="ellipse">
              <a:avLst/>
            </a:prstGeom>
            <a:solidFill>
              <a:srgbClr val="FF6600"/>
            </a:solidFill>
            <a:ln w="9525">
              <a:solidFill>
                <a:srgbClr val="FF6600"/>
              </a:solidFill>
              <a:round/>
              <a:headEnd/>
              <a:tailEnd/>
            </a:ln>
          </p:spPr>
          <p:txBody>
            <a:bodyPr/>
            <a:lstStyle/>
            <a:p>
              <a:endParaRPr lang="en-US"/>
            </a:p>
          </p:txBody>
        </p:sp>
        <p:sp>
          <p:nvSpPr>
            <p:cNvPr id="42088" name="Oval 104"/>
            <p:cNvSpPr>
              <a:spLocks noChangeArrowheads="1"/>
            </p:cNvSpPr>
            <p:nvPr/>
          </p:nvSpPr>
          <p:spPr bwMode="auto">
            <a:xfrm>
              <a:off x="1484" y="2483"/>
              <a:ext cx="50" cy="76"/>
            </a:xfrm>
            <a:prstGeom prst="ellipse">
              <a:avLst/>
            </a:prstGeom>
            <a:solidFill>
              <a:srgbClr val="FF6600"/>
            </a:solidFill>
            <a:ln w="9525">
              <a:solidFill>
                <a:srgbClr val="FF6600"/>
              </a:solidFill>
              <a:round/>
              <a:headEnd/>
              <a:tailEnd/>
            </a:ln>
          </p:spPr>
          <p:txBody>
            <a:bodyPr/>
            <a:lstStyle/>
            <a:p>
              <a:endParaRPr lang="en-US"/>
            </a:p>
          </p:txBody>
        </p:sp>
        <p:sp>
          <p:nvSpPr>
            <p:cNvPr id="42089" name="Oval 105"/>
            <p:cNvSpPr>
              <a:spLocks noChangeArrowheads="1"/>
            </p:cNvSpPr>
            <p:nvPr/>
          </p:nvSpPr>
          <p:spPr bwMode="auto">
            <a:xfrm>
              <a:off x="1747" y="2341"/>
              <a:ext cx="51" cy="76"/>
            </a:xfrm>
            <a:prstGeom prst="ellipse">
              <a:avLst/>
            </a:prstGeom>
            <a:solidFill>
              <a:srgbClr val="FF6600"/>
            </a:solidFill>
            <a:ln w="9525">
              <a:solidFill>
                <a:srgbClr val="FF6600"/>
              </a:solidFill>
              <a:round/>
              <a:headEnd/>
              <a:tailEnd/>
            </a:ln>
          </p:spPr>
          <p:txBody>
            <a:bodyPr/>
            <a:lstStyle/>
            <a:p>
              <a:endParaRPr lang="en-US"/>
            </a:p>
          </p:txBody>
        </p:sp>
        <p:sp>
          <p:nvSpPr>
            <p:cNvPr id="42090" name="Oval 106"/>
            <p:cNvSpPr>
              <a:spLocks noChangeArrowheads="1"/>
            </p:cNvSpPr>
            <p:nvPr/>
          </p:nvSpPr>
          <p:spPr bwMode="auto">
            <a:xfrm>
              <a:off x="2011" y="2201"/>
              <a:ext cx="50" cy="76"/>
            </a:xfrm>
            <a:prstGeom prst="ellipse">
              <a:avLst/>
            </a:prstGeom>
            <a:solidFill>
              <a:srgbClr val="FF6600"/>
            </a:solidFill>
            <a:ln w="9525">
              <a:solidFill>
                <a:srgbClr val="FF6600"/>
              </a:solidFill>
              <a:round/>
              <a:headEnd/>
              <a:tailEnd/>
            </a:ln>
          </p:spPr>
          <p:txBody>
            <a:bodyPr/>
            <a:lstStyle/>
            <a:p>
              <a:endParaRPr lang="en-US"/>
            </a:p>
          </p:txBody>
        </p:sp>
        <p:sp>
          <p:nvSpPr>
            <p:cNvPr id="42091" name="Line 107"/>
            <p:cNvSpPr>
              <a:spLocks noChangeShapeType="1"/>
            </p:cNvSpPr>
            <p:nvPr/>
          </p:nvSpPr>
          <p:spPr bwMode="auto">
            <a:xfrm>
              <a:off x="2035" y="626"/>
              <a:ext cx="1" cy="230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2" name="Line 108"/>
            <p:cNvSpPr>
              <a:spLocks noChangeShapeType="1"/>
            </p:cNvSpPr>
            <p:nvPr/>
          </p:nvSpPr>
          <p:spPr bwMode="auto">
            <a:xfrm>
              <a:off x="2018" y="2933"/>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3" name="Line 109"/>
            <p:cNvSpPr>
              <a:spLocks noChangeShapeType="1"/>
            </p:cNvSpPr>
            <p:nvPr/>
          </p:nvSpPr>
          <p:spPr bwMode="auto">
            <a:xfrm>
              <a:off x="2018" y="2744"/>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4" name="Line 110"/>
            <p:cNvSpPr>
              <a:spLocks noChangeShapeType="1"/>
            </p:cNvSpPr>
            <p:nvPr/>
          </p:nvSpPr>
          <p:spPr bwMode="auto">
            <a:xfrm>
              <a:off x="2018" y="2548"/>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5" name="Line 111"/>
            <p:cNvSpPr>
              <a:spLocks noChangeShapeType="1"/>
            </p:cNvSpPr>
            <p:nvPr/>
          </p:nvSpPr>
          <p:spPr bwMode="auto">
            <a:xfrm>
              <a:off x="2018" y="2358"/>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6" name="Line 112"/>
            <p:cNvSpPr>
              <a:spLocks noChangeShapeType="1"/>
            </p:cNvSpPr>
            <p:nvPr/>
          </p:nvSpPr>
          <p:spPr bwMode="auto">
            <a:xfrm>
              <a:off x="2018" y="2163"/>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7" name="Line 113"/>
            <p:cNvSpPr>
              <a:spLocks noChangeShapeType="1"/>
            </p:cNvSpPr>
            <p:nvPr/>
          </p:nvSpPr>
          <p:spPr bwMode="auto">
            <a:xfrm>
              <a:off x="2018" y="1972"/>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8" name="Line 114"/>
            <p:cNvSpPr>
              <a:spLocks noChangeShapeType="1"/>
            </p:cNvSpPr>
            <p:nvPr/>
          </p:nvSpPr>
          <p:spPr bwMode="auto">
            <a:xfrm>
              <a:off x="2018" y="1782"/>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99" name="Line 115"/>
            <p:cNvSpPr>
              <a:spLocks noChangeShapeType="1"/>
            </p:cNvSpPr>
            <p:nvPr/>
          </p:nvSpPr>
          <p:spPr bwMode="auto">
            <a:xfrm>
              <a:off x="2018" y="1587"/>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0" name="Line 116"/>
            <p:cNvSpPr>
              <a:spLocks noChangeShapeType="1"/>
            </p:cNvSpPr>
            <p:nvPr/>
          </p:nvSpPr>
          <p:spPr bwMode="auto">
            <a:xfrm>
              <a:off x="2018" y="1397"/>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1" name="Line 117"/>
            <p:cNvSpPr>
              <a:spLocks noChangeShapeType="1"/>
            </p:cNvSpPr>
            <p:nvPr/>
          </p:nvSpPr>
          <p:spPr bwMode="auto">
            <a:xfrm>
              <a:off x="2018" y="1202"/>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2" name="Line 118"/>
            <p:cNvSpPr>
              <a:spLocks noChangeShapeType="1"/>
            </p:cNvSpPr>
            <p:nvPr/>
          </p:nvSpPr>
          <p:spPr bwMode="auto">
            <a:xfrm>
              <a:off x="2018" y="1012"/>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3" name="Line 119"/>
            <p:cNvSpPr>
              <a:spLocks noChangeShapeType="1"/>
            </p:cNvSpPr>
            <p:nvPr/>
          </p:nvSpPr>
          <p:spPr bwMode="auto">
            <a:xfrm>
              <a:off x="2018" y="816"/>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4" name="Line 120"/>
            <p:cNvSpPr>
              <a:spLocks noChangeShapeType="1"/>
            </p:cNvSpPr>
            <p:nvPr/>
          </p:nvSpPr>
          <p:spPr bwMode="auto">
            <a:xfrm>
              <a:off x="2018" y="626"/>
              <a:ext cx="1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5" name="Line 121"/>
            <p:cNvSpPr>
              <a:spLocks noChangeShapeType="1"/>
            </p:cNvSpPr>
            <p:nvPr/>
          </p:nvSpPr>
          <p:spPr bwMode="auto">
            <a:xfrm>
              <a:off x="2011" y="2933"/>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6" name="Line 122"/>
            <p:cNvSpPr>
              <a:spLocks noChangeShapeType="1"/>
            </p:cNvSpPr>
            <p:nvPr/>
          </p:nvSpPr>
          <p:spPr bwMode="auto">
            <a:xfrm>
              <a:off x="2011" y="2548"/>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7" name="Line 123"/>
            <p:cNvSpPr>
              <a:spLocks noChangeShapeType="1"/>
            </p:cNvSpPr>
            <p:nvPr/>
          </p:nvSpPr>
          <p:spPr bwMode="auto">
            <a:xfrm>
              <a:off x="2011" y="2163"/>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8" name="Line 124"/>
            <p:cNvSpPr>
              <a:spLocks noChangeShapeType="1"/>
            </p:cNvSpPr>
            <p:nvPr/>
          </p:nvSpPr>
          <p:spPr bwMode="auto">
            <a:xfrm>
              <a:off x="2011" y="1782"/>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09" name="Line 125"/>
            <p:cNvSpPr>
              <a:spLocks noChangeShapeType="1"/>
            </p:cNvSpPr>
            <p:nvPr/>
          </p:nvSpPr>
          <p:spPr bwMode="auto">
            <a:xfrm>
              <a:off x="2011" y="1397"/>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0" name="Line 126"/>
            <p:cNvSpPr>
              <a:spLocks noChangeShapeType="1"/>
            </p:cNvSpPr>
            <p:nvPr/>
          </p:nvSpPr>
          <p:spPr bwMode="auto">
            <a:xfrm>
              <a:off x="2011" y="1012"/>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1" name="Line 127"/>
            <p:cNvSpPr>
              <a:spLocks noChangeShapeType="1"/>
            </p:cNvSpPr>
            <p:nvPr/>
          </p:nvSpPr>
          <p:spPr bwMode="auto">
            <a:xfrm>
              <a:off x="2011" y="626"/>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3" name="Line 129"/>
            <p:cNvSpPr>
              <a:spLocks noChangeShapeType="1"/>
            </p:cNvSpPr>
            <p:nvPr/>
          </p:nvSpPr>
          <p:spPr bwMode="auto">
            <a:xfrm flipV="1">
              <a:off x="454" y="626"/>
              <a:ext cx="1"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4" name="Line 130"/>
            <p:cNvSpPr>
              <a:spLocks noChangeShapeType="1"/>
            </p:cNvSpPr>
            <p:nvPr/>
          </p:nvSpPr>
          <p:spPr bwMode="auto">
            <a:xfrm flipV="1">
              <a:off x="718" y="626"/>
              <a:ext cx="0"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5" name="Line 131"/>
            <p:cNvSpPr>
              <a:spLocks noChangeShapeType="1"/>
            </p:cNvSpPr>
            <p:nvPr/>
          </p:nvSpPr>
          <p:spPr bwMode="auto">
            <a:xfrm flipV="1">
              <a:off x="981" y="626"/>
              <a:ext cx="1"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6" name="Line 132"/>
            <p:cNvSpPr>
              <a:spLocks noChangeShapeType="1"/>
            </p:cNvSpPr>
            <p:nvPr/>
          </p:nvSpPr>
          <p:spPr bwMode="auto">
            <a:xfrm flipV="1">
              <a:off x="1245" y="626"/>
              <a:ext cx="1"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7" name="Line 133"/>
            <p:cNvSpPr>
              <a:spLocks noChangeShapeType="1"/>
            </p:cNvSpPr>
            <p:nvPr/>
          </p:nvSpPr>
          <p:spPr bwMode="auto">
            <a:xfrm flipV="1">
              <a:off x="1508" y="626"/>
              <a:ext cx="0"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8" name="Line 134"/>
            <p:cNvSpPr>
              <a:spLocks noChangeShapeType="1"/>
            </p:cNvSpPr>
            <p:nvPr/>
          </p:nvSpPr>
          <p:spPr bwMode="auto">
            <a:xfrm flipV="1">
              <a:off x="1772" y="626"/>
              <a:ext cx="1"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19" name="Line 135"/>
            <p:cNvSpPr>
              <a:spLocks noChangeShapeType="1"/>
            </p:cNvSpPr>
            <p:nvPr/>
          </p:nvSpPr>
          <p:spPr bwMode="auto">
            <a:xfrm flipV="1">
              <a:off x="2035" y="626"/>
              <a:ext cx="1" cy="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0" name="Line 136"/>
            <p:cNvSpPr>
              <a:spLocks noChangeShapeType="1"/>
            </p:cNvSpPr>
            <p:nvPr/>
          </p:nvSpPr>
          <p:spPr bwMode="auto">
            <a:xfrm flipV="1">
              <a:off x="454" y="626"/>
              <a:ext cx="1"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1" name="Line 137"/>
            <p:cNvSpPr>
              <a:spLocks noChangeShapeType="1"/>
            </p:cNvSpPr>
            <p:nvPr/>
          </p:nvSpPr>
          <p:spPr bwMode="auto">
            <a:xfrm flipV="1">
              <a:off x="718" y="626"/>
              <a:ext cx="0"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2" name="Line 138"/>
            <p:cNvSpPr>
              <a:spLocks noChangeShapeType="1"/>
            </p:cNvSpPr>
            <p:nvPr/>
          </p:nvSpPr>
          <p:spPr bwMode="auto">
            <a:xfrm flipV="1">
              <a:off x="981" y="626"/>
              <a:ext cx="1"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3" name="Line 139"/>
            <p:cNvSpPr>
              <a:spLocks noChangeShapeType="1"/>
            </p:cNvSpPr>
            <p:nvPr/>
          </p:nvSpPr>
          <p:spPr bwMode="auto">
            <a:xfrm flipV="1">
              <a:off x="1245" y="626"/>
              <a:ext cx="1"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4" name="Line 140"/>
            <p:cNvSpPr>
              <a:spLocks noChangeShapeType="1"/>
            </p:cNvSpPr>
            <p:nvPr/>
          </p:nvSpPr>
          <p:spPr bwMode="auto">
            <a:xfrm flipV="1">
              <a:off x="1508" y="626"/>
              <a:ext cx="0"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5" name="Line 141"/>
            <p:cNvSpPr>
              <a:spLocks noChangeShapeType="1"/>
            </p:cNvSpPr>
            <p:nvPr/>
          </p:nvSpPr>
          <p:spPr bwMode="auto">
            <a:xfrm flipV="1">
              <a:off x="1772" y="626"/>
              <a:ext cx="1"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6" name="Line 142"/>
            <p:cNvSpPr>
              <a:spLocks noChangeShapeType="1"/>
            </p:cNvSpPr>
            <p:nvPr/>
          </p:nvSpPr>
          <p:spPr bwMode="auto">
            <a:xfrm flipV="1">
              <a:off x="2035" y="626"/>
              <a:ext cx="1" cy="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27" name="Freeform 143"/>
            <p:cNvSpPr>
              <a:spLocks/>
            </p:cNvSpPr>
            <p:nvPr/>
          </p:nvSpPr>
          <p:spPr bwMode="auto">
            <a:xfrm>
              <a:off x="429" y="2895"/>
              <a:ext cx="51" cy="76"/>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28" name="Freeform 144"/>
            <p:cNvSpPr>
              <a:spLocks/>
            </p:cNvSpPr>
            <p:nvPr/>
          </p:nvSpPr>
          <p:spPr bwMode="auto">
            <a:xfrm>
              <a:off x="693" y="2461"/>
              <a:ext cx="50" cy="76"/>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29" name="Freeform 145"/>
            <p:cNvSpPr>
              <a:spLocks/>
            </p:cNvSpPr>
            <p:nvPr/>
          </p:nvSpPr>
          <p:spPr bwMode="auto">
            <a:xfrm>
              <a:off x="956" y="2119"/>
              <a:ext cx="51" cy="76"/>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30" name="Freeform 146"/>
            <p:cNvSpPr>
              <a:spLocks/>
            </p:cNvSpPr>
            <p:nvPr/>
          </p:nvSpPr>
          <p:spPr bwMode="auto">
            <a:xfrm>
              <a:off x="1220" y="1707"/>
              <a:ext cx="50" cy="75"/>
            </a:xfrm>
            <a:custGeom>
              <a:avLst/>
              <a:gdLst>
                <a:gd name="T0" fmla="*/ 42 w 83"/>
                <a:gd name="T1" fmla="*/ 0 h 83"/>
                <a:gd name="T2" fmla="*/ 83 w 83"/>
                <a:gd name="T3" fmla="*/ 42 h 83"/>
                <a:gd name="T4" fmla="*/ 42 w 83"/>
                <a:gd name="T5" fmla="*/ 83 h 83"/>
                <a:gd name="T6" fmla="*/ 0 w 83"/>
                <a:gd name="T7" fmla="*/ 42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lnTo>
                    <a:pt x="83" y="42"/>
                  </a:lnTo>
                  <a:lnTo>
                    <a:pt x="42" y="83"/>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31" name="Freeform 147"/>
            <p:cNvSpPr>
              <a:spLocks/>
            </p:cNvSpPr>
            <p:nvPr/>
          </p:nvSpPr>
          <p:spPr bwMode="auto">
            <a:xfrm>
              <a:off x="1484" y="1337"/>
              <a:ext cx="50" cy="76"/>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32" name="Freeform 148"/>
            <p:cNvSpPr>
              <a:spLocks/>
            </p:cNvSpPr>
            <p:nvPr/>
          </p:nvSpPr>
          <p:spPr bwMode="auto">
            <a:xfrm>
              <a:off x="1747" y="1028"/>
              <a:ext cx="51" cy="76"/>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sp>
          <p:nvSpPr>
            <p:cNvPr id="42133" name="Line 149"/>
            <p:cNvSpPr>
              <a:spLocks noChangeShapeType="1"/>
            </p:cNvSpPr>
            <p:nvPr/>
          </p:nvSpPr>
          <p:spPr bwMode="auto">
            <a:xfrm flipV="1">
              <a:off x="454" y="653"/>
              <a:ext cx="1566" cy="2280"/>
            </a:xfrm>
            <a:prstGeom prst="line">
              <a:avLst/>
            </a:prstGeom>
            <a:noFill/>
            <a:ln w="190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34" name="Line 150"/>
            <p:cNvSpPr>
              <a:spLocks noChangeShapeType="1"/>
            </p:cNvSpPr>
            <p:nvPr/>
          </p:nvSpPr>
          <p:spPr bwMode="auto">
            <a:xfrm flipV="1">
              <a:off x="454" y="2330"/>
              <a:ext cx="1581" cy="60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35" name="Line 151"/>
            <p:cNvSpPr>
              <a:spLocks noChangeShapeType="1"/>
            </p:cNvSpPr>
            <p:nvPr/>
          </p:nvSpPr>
          <p:spPr bwMode="auto">
            <a:xfrm flipV="1">
              <a:off x="454" y="1392"/>
              <a:ext cx="1593" cy="1541"/>
            </a:xfrm>
            <a:prstGeom prst="line">
              <a:avLst/>
            </a:prstGeom>
            <a:noFill/>
            <a:ln w="952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36" name="Line 152"/>
            <p:cNvSpPr>
              <a:spLocks noChangeShapeType="1"/>
            </p:cNvSpPr>
            <p:nvPr/>
          </p:nvSpPr>
          <p:spPr bwMode="auto">
            <a:xfrm flipV="1">
              <a:off x="454" y="1989"/>
              <a:ext cx="1581" cy="944"/>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37" name="Line 153"/>
            <p:cNvSpPr>
              <a:spLocks noChangeShapeType="1"/>
            </p:cNvSpPr>
            <p:nvPr/>
          </p:nvSpPr>
          <p:spPr bwMode="auto">
            <a:xfrm flipV="1">
              <a:off x="454" y="2272"/>
              <a:ext cx="1581" cy="661"/>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38" name="Rectangle 154"/>
            <p:cNvSpPr>
              <a:spLocks noChangeArrowheads="1"/>
            </p:cNvSpPr>
            <p:nvPr/>
          </p:nvSpPr>
          <p:spPr bwMode="auto">
            <a:xfrm>
              <a:off x="340" y="2857"/>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0</a:t>
              </a:r>
              <a:endParaRPr lang="en-US" altLang="ja-JP" sz="1600"/>
            </a:p>
          </p:txBody>
        </p:sp>
        <p:sp>
          <p:nvSpPr>
            <p:cNvPr id="42139" name="Rectangle 155"/>
            <p:cNvSpPr>
              <a:spLocks noChangeArrowheads="1"/>
            </p:cNvSpPr>
            <p:nvPr/>
          </p:nvSpPr>
          <p:spPr bwMode="auto">
            <a:xfrm>
              <a:off x="340" y="2472"/>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5</a:t>
              </a:r>
              <a:endParaRPr lang="en-US" altLang="ja-JP" sz="1600"/>
            </a:p>
          </p:txBody>
        </p:sp>
        <p:sp>
          <p:nvSpPr>
            <p:cNvPr id="42140" name="Rectangle 156"/>
            <p:cNvSpPr>
              <a:spLocks noChangeArrowheads="1"/>
            </p:cNvSpPr>
            <p:nvPr/>
          </p:nvSpPr>
          <p:spPr bwMode="auto">
            <a:xfrm>
              <a:off x="279" y="208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10</a:t>
              </a:r>
              <a:endParaRPr lang="en-US" altLang="ja-JP" sz="1600"/>
            </a:p>
          </p:txBody>
        </p:sp>
        <p:sp>
          <p:nvSpPr>
            <p:cNvPr id="42141" name="Rectangle 157"/>
            <p:cNvSpPr>
              <a:spLocks noChangeArrowheads="1"/>
            </p:cNvSpPr>
            <p:nvPr/>
          </p:nvSpPr>
          <p:spPr bwMode="auto">
            <a:xfrm>
              <a:off x="279" y="170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15</a:t>
              </a:r>
              <a:endParaRPr lang="en-US" altLang="ja-JP" sz="1600"/>
            </a:p>
          </p:txBody>
        </p:sp>
        <p:sp>
          <p:nvSpPr>
            <p:cNvPr id="42142" name="Rectangle 158"/>
            <p:cNvSpPr>
              <a:spLocks noChangeArrowheads="1"/>
            </p:cNvSpPr>
            <p:nvPr/>
          </p:nvSpPr>
          <p:spPr bwMode="auto">
            <a:xfrm>
              <a:off x="279" y="1321"/>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20</a:t>
              </a:r>
              <a:endParaRPr lang="en-US" altLang="ja-JP" sz="1600" dirty="0"/>
            </a:p>
          </p:txBody>
        </p:sp>
        <p:sp>
          <p:nvSpPr>
            <p:cNvPr id="42143" name="Rectangle 159"/>
            <p:cNvSpPr>
              <a:spLocks noChangeArrowheads="1"/>
            </p:cNvSpPr>
            <p:nvPr/>
          </p:nvSpPr>
          <p:spPr bwMode="auto">
            <a:xfrm>
              <a:off x="279" y="935"/>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25</a:t>
              </a:r>
              <a:endParaRPr lang="en-US" altLang="ja-JP" sz="1600" dirty="0"/>
            </a:p>
          </p:txBody>
        </p:sp>
        <p:sp>
          <p:nvSpPr>
            <p:cNvPr id="42144" name="Rectangle 160"/>
            <p:cNvSpPr>
              <a:spLocks noChangeArrowheads="1"/>
            </p:cNvSpPr>
            <p:nvPr/>
          </p:nvSpPr>
          <p:spPr bwMode="auto">
            <a:xfrm>
              <a:off x="279" y="55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30</a:t>
              </a:r>
              <a:endParaRPr lang="en-US" altLang="ja-JP" sz="1600" dirty="0"/>
            </a:p>
          </p:txBody>
        </p:sp>
        <p:sp>
          <p:nvSpPr>
            <p:cNvPr id="42145" name="Rectangle 161"/>
            <p:cNvSpPr>
              <a:spLocks noChangeArrowheads="1"/>
            </p:cNvSpPr>
            <p:nvPr/>
          </p:nvSpPr>
          <p:spPr bwMode="auto">
            <a:xfrm>
              <a:off x="440" y="3022"/>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0</a:t>
              </a:r>
              <a:endParaRPr lang="en-US" altLang="ja-JP" sz="1600" dirty="0"/>
            </a:p>
          </p:txBody>
        </p:sp>
        <p:sp>
          <p:nvSpPr>
            <p:cNvPr id="42146" name="Rectangle 162"/>
            <p:cNvSpPr>
              <a:spLocks noChangeArrowheads="1"/>
            </p:cNvSpPr>
            <p:nvPr/>
          </p:nvSpPr>
          <p:spPr bwMode="auto">
            <a:xfrm>
              <a:off x="936" y="302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10</a:t>
              </a:r>
              <a:endParaRPr lang="en-US" altLang="ja-JP" sz="1600"/>
            </a:p>
          </p:txBody>
        </p:sp>
        <p:sp>
          <p:nvSpPr>
            <p:cNvPr id="42147" name="Rectangle 163"/>
            <p:cNvSpPr>
              <a:spLocks noChangeArrowheads="1"/>
            </p:cNvSpPr>
            <p:nvPr/>
          </p:nvSpPr>
          <p:spPr bwMode="auto">
            <a:xfrm>
              <a:off x="1463" y="302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20</a:t>
              </a:r>
              <a:endParaRPr lang="en-US" altLang="ja-JP" sz="1600"/>
            </a:p>
          </p:txBody>
        </p:sp>
        <p:sp>
          <p:nvSpPr>
            <p:cNvPr id="42148" name="Rectangle 164"/>
            <p:cNvSpPr>
              <a:spLocks noChangeArrowheads="1"/>
            </p:cNvSpPr>
            <p:nvPr/>
          </p:nvSpPr>
          <p:spPr bwMode="auto">
            <a:xfrm>
              <a:off x="1992" y="302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30</a:t>
              </a:r>
              <a:endParaRPr lang="en-US" altLang="ja-JP" sz="1600"/>
            </a:p>
          </p:txBody>
        </p:sp>
        <p:sp>
          <p:nvSpPr>
            <p:cNvPr id="42149" name="Rectangle 165"/>
            <p:cNvSpPr>
              <a:spLocks noChangeArrowheads="1"/>
            </p:cNvSpPr>
            <p:nvPr/>
          </p:nvSpPr>
          <p:spPr bwMode="auto">
            <a:xfrm>
              <a:off x="902" y="3211"/>
              <a:ext cx="69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Current / mA</a:t>
              </a:r>
              <a:endParaRPr lang="en-US" altLang="ja-JP" sz="1600" dirty="0"/>
            </a:p>
          </p:txBody>
        </p:sp>
        <p:sp>
          <p:nvSpPr>
            <p:cNvPr id="42150" name="Rectangle 166"/>
            <p:cNvSpPr>
              <a:spLocks noChangeArrowheads="1"/>
            </p:cNvSpPr>
            <p:nvPr/>
          </p:nvSpPr>
          <p:spPr bwMode="auto">
            <a:xfrm rot="16200000">
              <a:off x="-417" y="1764"/>
              <a:ext cx="115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altLang="ja-JP" sz="1600" dirty="0">
                  <a:solidFill>
                    <a:srgbClr val="000000"/>
                  </a:solidFill>
                  <a:latin typeface="Times New Roman" pitchFamily="18" charset="0"/>
                </a:rPr>
                <a:t>Conversion / %</a:t>
              </a:r>
              <a:endParaRPr lang="en-US" altLang="ja-JP" sz="1600" dirty="0"/>
            </a:p>
          </p:txBody>
        </p:sp>
        <p:sp>
          <p:nvSpPr>
            <p:cNvPr id="42158" name="Rectangle 174"/>
            <p:cNvSpPr>
              <a:spLocks noChangeArrowheads="1"/>
            </p:cNvSpPr>
            <p:nvPr/>
          </p:nvSpPr>
          <p:spPr bwMode="auto">
            <a:xfrm>
              <a:off x="937" y="867"/>
              <a:ext cx="112"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ja-JP" altLang="en-US" sz="2100" dirty="0">
                  <a:solidFill>
                    <a:srgbClr val="0000FF"/>
                  </a:solidFill>
                  <a:latin typeface="ＭＳ Ｐ明朝" pitchFamily="18" charset="-128"/>
                  <a:ea typeface="ＭＳ Ｐ明朝" pitchFamily="18" charset="-128"/>
                </a:rPr>
                <a:t>　</a:t>
              </a:r>
              <a:endParaRPr lang="ja-JP" altLang="en-US" sz="2400" dirty="0"/>
            </a:p>
          </p:txBody>
        </p:sp>
      </p:grpSp>
      <p:sp>
        <p:nvSpPr>
          <p:cNvPr id="42165" name="Freeform 181"/>
          <p:cNvSpPr>
            <a:spLocks/>
          </p:cNvSpPr>
          <p:nvPr/>
        </p:nvSpPr>
        <p:spPr bwMode="auto">
          <a:xfrm>
            <a:off x="3145632" y="1590253"/>
            <a:ext cx="80962" cy="120650"/>
          </a:xfrm>
          <a:custGeom>
            <a:avLst/>
            <a:gdLst>
              <a:gd name="T0" fmla="*/ 42 w 84"/>
              <a:gd name="T1" fmla="*/ 0 h 84"/>
              <a:gd name="T2" fmla="*/ 84 w 84"/>
              <a:gd name="T3" fmla="*/ 42 h 84"/>
              <a:gd name="T4" fmla="*/ 42 w 84"/>
              <a:gd name="T5" fmla="*/ 84 h 84"/>
              <a:gd name="T6" fmla="*/ 0 w 84"/>
              <a:gd name="T7" fmla="*/ 42 h 84"/>
              <a:gd name="T8" fmla="*/ 42 w 84"/>
              <a:gd name="T9" fmla="*/ 0 h 84"/>
            </a:gdLst>
            <a:ahLst/>
            <a:cxnLst>
              <a:cxn ang="0">
                <a:pos x="T0" y="T1"/>
              </a:cxn>
              <a:cxn ang="0">
                <a:pos x="T2" y="T3"/>
              </a:cxn>
              <a:cxn ang="0">
                <a:pos x="T4" y="T5"/>
              </a:cxn>
              <a:cxn ang="0">
                <a:pos x="T6" y="T7"/>
              </a:cxn>
              <a:cxn ang="0">
                <a:pos x="T8" y="T9"/>
              </a:cxn>
            </a:cxnLst>
            <a:rect l="0" t="0" r="r" b="b"/>
            <a:pathLst>
              <a:path w="84" h="84">
                <a:moveTo>
                  <a:pt x="42" y="0"/>
                </a:moveTo>
                <a:lnTo>
                  <a:pt x="84" y="42"/>
                </a:lnTo>
                <a:lnTo>
                  <a:pt x="42" y="84"/>
                </a:lnTo>
                <a:lnTo>
                  <a:pt x="0" y="42"/>
                </a:lnTo>
                <a:lnTo>
                  <a:pt x="42" y="0"/>
                </a:lnTo>
                <a:close/>
              </a:path>
            </a:pathLst>
          </a:custGeom>
          <a:solidFill>
            <a:srgbClr val="0000FF"/>
          </a:solidFill>
          <a:ln w="9525">
            <a:solidFill>
              <a:srgbClr val="3366FF"/>
            </a:solidFill>
            <a:prstDash val="solid"/>
            <a:round/>
            <a:headEnd/>
            <a:tailEnd/>
          </a:ln>
        </p:spPr>
        <p:txBody>
          <a:bodyPr/>
          <a:lstStyle/>
          <a:p>
            <a:endParaRPr lang="en-US"/>
          </a:p>
        </p:txBody>
      </p:sp>
      <p:grpSp>
        <p:nvGrpSpPr>
          <p:cNvPr id="42301" name="Group 317"/>
          <p:cNvGrpSpPr>
            <a:grpSpLocks/>
          </p:cNvGrpSpPr>
          <p:nvPr/>
        </p:nvGrpSpPr>
        <p:grpSpPr bwMode="auto">
          <a:xfrm>
            <a:off x="2339975" y="1335161"/>
            <a:ext cx="8135938" cy="4968875"/>
            <a:chOff x="1474" y="482"/>
            <a:chExt cx="5125" cy="3130"/>
          </a:xfrm>
        </p:grpSpPr>
        <p:sp>
          <p:nvSpPr>
            <p:cNvPr id="42174" name="AutoShape 190"/>
            <p:cNvSpPr>
              <a:spLocks noChangeAspect="1" noChangeArrowheads="1" noTextEdit="1"/>
            </p:cNvSpPr>
            <p:nvPr/>
          </p:nvSpPr>
          <p:spPr bwMode="auto">
            <a:xfrm>
              <a:off x="1474" y="482"/>
              <a:ext cx="5125" cy="3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271" name="Freeform 287"/>
            <p:cNvSpPr>
              <a:spLocks/>
            </p:cNvSpPr>
            <p:nvPr/>
          </p:nvSpPr>
          <p:spPr bwMode="auto">
            <a:xfrm>
              <a:off x="3152" y="1706"/>
              <a:ext cx="2082" cy="998"/>
            </a:xfrm>
            <a:custGeom>
              <a:avLst/>
              <a:gdLst>
                <a:gd name="T0" fmla="*/ 6 w 399"/>
                <a:gd name="T1" fmla="*/ 10 h 228"/>
                <a:gd name="T2" fmla="*/ 14 w 399"/>
                <a:gd name="T3" fmla="*/ 22 h 228"/>
                <a:gd name="T4" fmla="*/ 22 w 399"/>
                <a:gd name="T5" fmla="*/ 34 h 228"/>
                <a:gd name="T6" fmla="*/ 30 w 399"/>
                <a:gd name="T7" fmla="*/ 45 h 228"/>
                <a:gd name="T8" fmla="*/ 38 w 399"/>
                <a:gd name="T9" fmla="*/ 55 h 228"/>
                <a:gd name="T10" fmla="*/ 46 w 399"/>
                <a:gd name="T11" fmla="*/ 65 h 228"/>
                <a:gd name="T12" fmla="*/ 54 w 399"/>
                <a:gd name="T13" fmla="*/ 74 h 228"/>
                <a:gd name="T14" fmla="*/ 62 w 399"/>
                <a:gd name="T15" fmla="*/ 83 h 228"/>
                <a:gd name="T16" fmla="*/ 69 w 399"/>
                <a:gd name="T17" fmla="*/ 92 h 228"/>
                <a:gd name="T18" fmla="*/ 77 w 399"/>
                <a:gd name="T19" fmla="*/ 100 h 228"/>
                <a:gd name="T20" fmla="*/ 85 w 399"/>
                <a:gd name="T21" fmla="*/ 107 h 228"/>
                <a:gd name="T22" fmla="*/ 93 w 399"/>
                <a:gd name="T23" fmla="*/ 115 h 228"/>
                <a:gd name="T24" fmla="*/ 101 w 399"/>
                <a:gd name="T25" fmla="*/ 121 h 228"/>
                <a:gd name="T26" fmla="*/ 109 w 399"/>
                <a:gd name="T27" fmla="*/ 128 h 228"/>
                <a:gd name="T28" fmla="*/ 117 w 399"/>
                <a:gd name="T29" fmla="*/ 134 h 228"/>
                <a:gd name="T30" fmla="*/ 125 w 399"/>
                <a:gd name="T31" fmla="*/ 140 h 228"/>
                <a:gd name="T32" fmla="*/ 133 w 399"/>
                <a:gd name="T33" fmla="*/ 145 h 228"/>
                <a:gd name="T34" fmla="*/ 141 w 399"/>
                <a:gd name="T35" fmla="*/ 150 h 228"/>
                <a:gd name="T36" fmla="*/ 149 w 399"/>
                <a:gd name="T37" fmla="*/ 155 h 228"/>
                <a:gd name="T38" fmla="*/ 157 w 399"/>
                <a:gd name="T39" fmla="*/ 160 h 228"/>
                <a:gd name="T40" fmla="*/ 165 w 399"/>
                <a:gd name="T41" fmla="*/ 164 h 228"/>
                <a:gd name="T42" fmla="*/ 173 w 399"/>
                <a:gd name="T43" fmla="*/ 169 h 228"/>
                <a:gd name="T44" fmla="*/ 181 w 399"/>
                <a:gd name="T45" fmla="*/ 172 h 228"/>
                <a:gd name="T46" fmla="*/ 189 w 399"/>
                <a:gd name="T47" fmla="*/ 176 h 228"/>
                <a:gd name="T48" fmla="*/ 197 w 399"/>
                <a:gd name="T49" fmla="*/ 180 h 228"/>
                <a:gd name="T50" fmla="*/ 204 w 399"/>
                <a:gd name="T51" fmla="*/ 183 h 228"/>
                <a:gd name="T52" fmla="*/ 212 w 399"/>
                <a:gd name="T53" fmla="*/ 186 h 228"/>
                <a:gd name="T54" fmla="*/ 220 w 399"/>
                <a:gd name="T55" fmla="*/ 189 h 228"/>
                <a:gd name="T56" fmla="*/ 228 w 399"/>
                <a:gd name="T57" fmla="*/ 192 h 228"/>
                <a:gd name="T58" fmla="*/ 236 w 399"/>
                <a:gd name="T59" fmla="*/ 195 h 228"/>
                <a:gd name="T60" fmla="*/ 244 w 399"/>
                <a:gd name="T61" fmla="*/ 198 h 228"/>
                <a:gd name="T62" fmla="*/ 252 w 399"/>
                <a:gd name="T63" fmla="*/ 200 h 228"/>
                <a:gd name="T64" fmla="*/ 260 w 399"/>
                <a:gd name="T65" fmla="*/ 202 h 228"/>
                <a:gd name="T66" fmla="*/ 268 w 399"/>
                <a:gd name="T67" fmla="*/ 204 h 228"/>
                <a:gd name="T68" fmla="*/ 276 w 399"/>
                <a:gd name="T69" fmla="*/ 207 h 228"/>
                <a:gd name="T70" fmla="*/ 284 w 399"/>
                <a:gd name="T71" fmla="*/ 209 h 228"/>
                <a:gd name="T72" fmla="*/ 292 w 399"/>
                <a:gd name="T73" fmla="*/ 210 h 228"/>
                <a:gd name="T74" fmla="*/ 300 w 399"/>
                <a:gd name="T75" fmla="*/ 212 h 228"/>
                <a:gd name="T76" fmla="*/ 308 w 399"/>
                <a:gd name="T77" fmla="*/ 214 h 228"/>
                <a:gd name="T78" fmla="*/ 316 w 399"/>
                <a:gd name="T79" fmla="*/ 215 h 228"/>
                <a:gd name="T80" fmla="*/ 324 w 399"/>
                <a:gd name="T81" fmla="*/ 217 h 228"/>
                <a:gd name="T82" fmla="*/ 332 w 399"/>
                <a:gd name="T83" fmla="*/ 218 h 228"/>
                <a:gd name="T84" fmla="*/ 339 w 399"/>
                <a:gd name="T85" fmla="*/ 220 h 228"/>
                <a:gd name="T86" fmla="*/ 347 w 399"/>
                <a:gd name="T87" fmla="*/ 221 h 228"/>
                <a:gd name="T88" fmla="*/ 355 w 399"/>
                <a:gd name="T89" fmla="*/ 222 h 228"/>
                <a:gd name="T90" fmla="*/ 363 w 399"/>
                <a:gd name="T91" fmla="*/ 223 h 228"/>
                <a:gd name="T92" fmla="*/ 371 w 399"/>
                <a:gd name="T93" fmla="*/ 224 h 228"/>
                <a:gd name="T94" fmla="*/ 379 w 399"/>
                <a:gd name="T95" fmla="*/ 225 h 228"/>
                <a:gd name="T96" fmla="*/ 387 w 399"/>
                <a:gd name="T97" fmla="*/ 226 h 228"/>
                <a:gd name="T98" fmla="*/ 395 w 399"/>
                <a:gd name="T99"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9" h="228">
                  <a:moveTo>
                    <a:pt x="0" y="0"/>
                  </a:moveTo>
                  <a:lnTo>
                    <a:pt x="2" y="3"/>
                  </a:lnTo>
                  <a:lnTo>
                    <a:pt x="4" y="7"/>
                  </a:lnTo>
                  <a:lnTo>
                    <a:pt x="6" y="10"/>
                  </a:lnTo>
                  <a:lnTo>
                    <a:pt x="8" y="13"/>
                  </a:lnTo>
                  <a:lnTo>
                    <a:pt x="10" y="16"/>
                  </a:lnTo>
                  <a:lnTo>
                    <a:pt x="12" y="19"/>
                  </a:lnTo>
                  <a:lnTo>
                    <a:pt x="14" y="22"/>
                  </a:lnTo>
                  <a:lnTo>
                    <a:pt x="16" y="25"/>
                  </a:lnTo>
                  <a:lnTo>
                    <a:pt x="18" y="28"/>
                  </a:lnTo>
                  <a:lnTo>
                    <a:pt x="20" y="31"/>
                  </a:lnTo>
                  <a:lnTo>
                    <a:pt x="22" y="34"/>
                  </a:lnTo>
                  <a:lnTo>
                    <a:pt x="24" y="36"/>
                  </a:lnTo>
                  <a:lnTo>
                    <a:pt x="26" y="39"/>
                  </a:lnTo>
                  <a:lnTo>
                    <a:pt x="28" y="42"/>
                  </a:lnTo>
                  <a:lnTo>
                    <a:pt x="30" y="45"/>
                  </a:lnTo>
                  <a:lnTo>
                    <a:pt x="32" y="47"/>
                  </a:lnTo>
                  <a:lnTo>
                    <a:pt x="34" y="50"/>
                  </a:lnTo>
                  <a:lnTo>
                    <a:pt x="36" y="53"/>
                  </a:lnTo>
                  <a:lnTo>
                    <a:pt x="38" y="55"/>
                  </a:lnTo>
                  <a:lnTo>
                    <a:pt x="40" y="58"/>
                  </a:lnTo>
                  <a:lnTo>
                    <a:pt x="42" y="60"/>
                  </a:lnTo>
                  <a:lnTo>
                    <a:pt x="44" y="63"/>
                  </a:lnTo>
                  <a:lnTo>
                    <a:pt x="46" y="65"/>
                  </a:lnTo>
                  <a:lnTo>
                    <a:pt x="48" y="67"/>
                  </a:lnTo>
                  <a:lnTo>
                    <a:pt x="50" y="70"/>
                  </a:lnTo>
                  <a:lnTo>
                    <a:pt x="52" y="72"/>
                  </a:lnTo>
                  <a:lnTo>
                    <a:pt x="54" y="74"/>
                  </a:lnTo>
                  <a:lnTo>
                    <a:pt x="56" y="77"/>
                  </a:lnTo>
                  <a:lnTo>
                    <a:pt x="58" y="79"/>
                  </a:lnTo>
                  <a:lnTo>
                    <a:pt x="60" y="81"/>
                  </a:lnTo>
                  <a:lnTo>
                    <a:pt x="62" y="83"/>
                  </a:lnTo>
                  <a:lnTo>
                    <a:pt x="64" y="86"/>
                  </a:lnTo>
                  <a:lnTo>
                    <a:pt x="66" y="88"/>
                  </a:lnTo>
                  <a:lnTo>
                    <a:pt x="67" y="90"/>
                  </a:lnTo>
                  <a:lnTo>
                    <a:pt x="69" y="92"/>
                  </a:lnTo>
                  <a:lnTo>
                    <a:pt x="71" y="94"/>
                  </a:lnTo>
                  <a:lnTo>
                    <a:pt x="73" y="96"/>
                  </a:lnTo>
                  <a:lnTo>
                    <a:pt x="75" y="98"/>
                  </a:lnTo>
                  <a:lnTo>
                    <a:pt x="77" y="100"/>
                  </a:lnTo>
                  <a:lnTo>
                    <a:pt x="79" y="102"/>
                  </a:lnTo>
                  <a:lnTo>
                    <a:pt x="81" y="104"/>
                  </a:lnTo>
                  <a:lnTo>
                    <a:pt x="83" y="106"/>
                  </a:lnTo>
                  <a:lnTo>
                    <a:pt x="85" y="107"/>
                  </a:lnTo>
                  <a:lnTo>
                    <a:pt x="87" y="109"/>
                  </a:lnTo>
                  <a:lnTo>
                    <a:pt x="89" y="111"/>
                  </a:lnTo>
                  <a:lnTo>
                    <a:pt x="91" y="113"/>
                  </a:lnTo>
                  <a:lnTo>
                    <a:pt x="93" y="115"/>
                  </a:lnTo>
                  <a:lnTo>
                    <a:pt x="95" y="116"/>
                  </a:lnTo>
                  <a:lnTo>
                    <a:pt x="97" y="118"/>
                  </a:lnTo>
                  <a:lnTo>
                    <a:pt x="99" y="120"/>
                  </a:lnTo>
                  <a:lnTo>
                    <a:pt x="101" y="121"/>
                  </a:lnTo>
                  <a:lnTo>
                    <a:pt x="103" y="123"/>
                  </a:lnTo>
                  <a:lnTo>
                    <a:pt x="105" y="125"/>
                  </a:lnTo>
                  <a:lnTo>
                    <a:pt x="107" y="126"/>
                  </a:lnTo>
                  <a:lnTo>
                    <a:pt x="109" y="128"/>
                  </a:lnTo>
                  <a:lnTo>
                    <a:pt x="111" y="129"/>
                  </a:lnTo>
                  <a:lnTo>
                    <a:pt x="113" y="131"/>
                  </a:lnTo>
                  <a:lnTo>
                    <a:pt x="115" y="132"/>
                  </a:lnTo>
                  <a:lnTo>
                    <a:pt x="117" y="134"/>
                  </a:lnTo>
                  <a:lnTo>
                    <a:pt x="119" y="135"/>
                  </a:lnTo>
                  <a:lnTo>
                    <a:pt x="121" y="137"/>
                  </a:lnTo>
                  <a:lnTo>
                    <a:pt x="123" y="138"/>
                  </a:lnTo>
                  <a:lnTo>
                    <a:pt x="125" y="140"/>
                  </a:lnTo>
                  <a:lnTo>
                    <a:pt x="127" y="141"/>
                  </a:lnTo>
                  <a:lnTo>
                    <a:pt x="129" y="142"/>
                  </a:lnTo>
                  <a:lnTo>
                    <a:pt x="131" y="144"/>
                  </a:lnTo>
                  <a:lnTo>
                    <a:pt x="133" y="145"/>
                  </a:lnTo>
                  <a:lnTo>
                    <a:pt x="135" y="146"/>
                  </a:lnTo>
                  <a:lnTo>
                    <a:pt x="137" y="148"/>
                  </a:lnTo>
                  <a:lnTo>
                    <a:pt x="139" y="149"/>
                  </a:lnTo>
                  <a:lnTo>
                    <a:pt x="141" y="150"/>
                  </a:lnTo>
                  <a:lnTo>
                    <a:pt x="143" y="152"/>
                  </a:lnTo>
                  <a:lnTo>
                    <a:pt x="145" y="153"/>
                  </a:lnTo>
                  <a:lnTo>
                    <a:pt x="147" y="154"/>
                  </a:lnTo>
                  <a:lnTo>
                    <a:pt x="149" y="155"/>
                  </a:lnTo>
                  <a:lnTo>
                    <a:pt x="151" y="156"/>
                  </a:lnTo>
                  <a:lnTo>
                    <a:pt x="153" y="158"/>
                  </a:lnTo>
                  <a:lnTo>
                    <a:pt x="155" y="159"/>
                  </a:lnTo>
                  <a:lnTo>
                    <a:pt x="157" y="160"/>
                  </a:lnTo>
                  <a:lnTo>
                    <a:pt x="159" y="161"/>
                  </a:lnTo>
                  <a:lnTo>
                    <a:pt x="161" y="162"/>
                  </a:lnTo>
                  <a:lnTo>
                    <a:pt x="163" y="163"/>
                  </a:lnTo>
                  <a:lnTo>
                    <a:pt x="165" y="164"/>
                  </a:lnTo>
                  <a:lnTo>
                    <a:pt x="167" y="165"/>
                  </a:lnTo>
                  <a:lnTo>
                    <a:pt x="169" y="166"/>
                  </a:lnTo>
                  <a:lnTo>
                    <a:pt x="171" y="167"/>
                  </a:lnTo>
                  <a:lnTo>
                    <a:pt x="173" y="169"/>
                  </a:lnTo>
                  <a:lnTo>
                    <a:pt x="175" y="170"/>
                  </a:lnTo>
                  <a:lnTo>
                    <a:pt x="177" y="171"/>
                  </a:lnTo>
                  <a:lnTo>
                    <a:pt x="179" y="171"/>
                  </a:lnTo>
                  <a:lnTo>
                    <a:pt x="181" y="172"/>
                  </a:lnTo>
                  <a:lnTo>
                    <a:pt x="183" y="173"/>
                  </a:lnTo>
                  <a:lnTo>
                    <a:pt x="185" y="174"/>
                  </a:lnTo>
                  <a:lnTo>
                    <a:pt x="187" y="175"/>
                  </a:lnTo>
                  <a:lnTo>
                    <a:pt x="189" y="176"/>
                  </a:lnTo>
                  <a:lnTo>
                    <a:pt x="191" y="177"/>
                  </a:lnTo>
                  <a:lnTo>
                    <a:pt x="193" y="178"/>
                  </a:lnTo>
                  <a:lnTo>
                    <a:pt x="195" y="179"/>
                  </a:lnTo>
                  <a:lnTo>
                    <a:pt x="197" y="180"/>
                  </a:lnTo>
                  <a:lnTo>
                    <a:pt x="199" y="181"/>
                  </a:lnTo>
                  <a:lnTo>
                    <a:pt x="200" y="181"/>
                  </a:lnTo>
                  <a:lnTo>
                    <a:pt x="202" y="182"/>
                  </a:lnTo>
                  <a:lnTo>
                    <a:pt x="204" y="183"/>
                  </a:lnTo>
                  <a:lnTo>
                    <a:pt x="206" y="184"/>
                  </a:lnTo>
                  <a:lnTo>
                    <a:pt x="208" y="185"/>
                  </a:lnTo>
                  <a:lnTo>
                    <a:pt x="210" y="186"/>
                  </a:lnTo>
                  <a:lnTo>
                    <a:pt x="212" y="186"/>
                  </a:lnTo>
                  <a:lnTo>
                    <a:pt x="214" y="187"/>
                  </a:lnTo>
                  <a:lnTo>
                    <a:pt x="216" y="188"/>
                  </a:lnTo>
                  <a:lnTo>
                    <a:pt x="218" y="189"/>
                  </a:lnTo>
                  <a:lnTo>
                    <a:pt x="220" y="189"/>
                  </a:lnTo>
                  <a:lnTo>
                    <a:pt x="222" y="190"/>
                  </a:lnTo>
                  <a:lnTo>
                    <a:pt x="224" y="191"/>
                  </a:lnTo>
                  <a:lnTo>
                    <a:pt x="226" y="192"/>
                  </a:lnTo>
                  <a:lnTo>
                    <a:pt x="228" y="192"/>
                  </a:lnTo>
                  <a:lnTo>
                    <a:pt x="230" y="193"/>
                  </a:lnTo>
                  <a:lnTo>
                    <a:pt x="232" y="194"/>
                  </a:lnTo>
                  <a:lnTo>
                    <a:pt x="234" y="194"/>
                  </a:lnTo>
                  <a:lnTo>
                    <a:pt x="236" y="195"/>
                  </a:lnTo>
                  <a:lnTo>
                    <a:pt x="238" y="196"/>
                  </a:lnTo>
                  <a:lnTo>
                    <a:pt x="240" y="196"/>
                  </a:lnTo>
                  <a:lnTo>
                    <a:pt x="242" y="197"/>
                  </a:lnTo>
                  <a:lnTo>
                    <a:pt x="244" y="198"/>
                  </a:lnTo>
                  <a:lnTo>
                    <a:pt x="246" y="198"/>
                  </a:lnTo>
                  <a:lnTo>
                    <a:pt x="248" y="199"/>
                  </a:lnTo>
                  <a:lnTo>
                    <a:pt x="250" y="199"/>
                  </a:lnTo>
                  <a:lnTo>
                    <a:pt x="252" y="200"/>
                  </a:lnTo>
                  <a:lnTo>
                    <a:pt x="254" y="201"/>
                  </a:lnTo>
                  <a:lnTo>
                    <a:pt x="256" y="201"/>
                  </a:lnTo>
                  <a:lnTo>
                    <a:pt x="258" y="202"/>
                  </a:lnTo>
                  <a:lnTo>
                    <a:pt x="260" y="202"/>
                  </a:lnTo>
                  <a:lnTo>
                    <a:pt x="262" y="203"/>
                  </a:lnTo>
                  <a:lnTo>
                    <a:pt x="264" y="203"/>
                  </a:lnTo>
                  <a:lnTo>
                    <a:pt x="266" y="204"/>
                  </a:lnTo>
                  <a:lnTo>
                    <a:pt x="268" y="204"/>
                  </a:lnTo>
                  <a:lnTo>
                    <a:pt x="270" y="205"/>
                  </a:lnTo>
                  <a:lnTo>
                    <a:pt x="272" y="206"/>
                  </a:lnTo>
                  <a:lnTo>
                    <a:pt x="274" y="206"/>
                  </a:lnTo>
                  <a:lnTo>
                    <a:pt x="276" y="207"/>
                  </a:lnTo>
                  <a:lnTo>
                    <a:pt x="278" y="207"/>
                  </a:lnTo>
                  <a:lnTo>
                    <a:pt x="280" y="208"/>
                  </a:lnTo>
                  <a:lnTo>
                    <a:pt x="282" y="208"/>
                  </a:lnTo>
                  <a:lnTo>
                    <a:pt x="284" y="209"/>
                  </a:lnTo>
                  <a:lnTo>
                    <a:pt x="286" y="209"/>
                  </a:lnTo>
                  <a:lnTo>
                    <a:pt x="288" y="209"/>
                  </a:lnTo>
                  <a:lnTo>
                    <a:pt x="290" y="210"/>
                  </a:lnTo>
                  <a:lnTo>
                    <a:pt x="292" y="210"/>
                  </a:lnTo>
                  <a:lnTo>
                    <a:pt x="294" y="211"/>
                  </a:lnTo>
                  <a:lnTo>
                    <a:pt x="296" y="211"/>
                  </a:lnTo>
                  <a:lnTo>
                    <a:pt x="298" y="212"/>
                  </a:lnTo>
                  <a:lnTo>
                    <a:pt x="300" y="212"/>
                  </a:lnTo>
                  <a:lnTo>
                    <a:pt x="302" y="213"/>
                  </a:lnTo>
                  <a:lnTo>
                    <a:pt x="304" y="213"/>
                  </a:lnTo>
                  <a:lnTo>
                    <a:pt x="306" y="213"/>
                  </a:lnTo>
                  <a:lnTo>
                    <a:pt x="308" y="214"/>
                  </a:lnTo>
                  <a:lnTo>
                    <a:pt x="310" y="214"/>
                  </a:lnTo>
                  <a:lnTo>
                    <a:pt x="312" y="215"/>
                  </a:lnTo>
                  <a:lnTo>
                    <a:pt x="314" y="215"/>
                  </a:lnTo>
                  <a:lnTo>
                    <a:pt x="316" y="215"/>
                  </a:lnTo>
                  <a:lnTo>
                    <a:pt x="318" y="216"/>
                  </a:lnTo>
                  <a:lnTo>
                    <a:pt x="320" y="216"/>
                  </a:lnTo>
                  <a:lnTo>
                    <a:pt x="322" y="217"/>
                  </a:lnTo>
                  <a:lnTo>
                    <a:pt x="324" y="217"/>
                  </a:lnTo>
                  <a:lnTo>
                    <a:pt x="326" y="217"/>
                  </a:lnTo>
                  <a:lnTo>
                    <a:pt x="328" y="218"/>
                  </a:lnTo>
                  <a:lnTo>
                    <a:pt x="330" y="218"/>
                  </a:lnTo>
                  <a:lnTo>
                    <a:pt x="332" y="218"/>
                  </a:lnTo>
                  <a:lnTo>
                    <a:pt x="333" y="219"/>
                  </a:lnTo>
                  <a:lnTo>
                    <a:pt x="335" y="219"/>
                  </a:lnTo>
                  <a:lnTo>
                    <a:pt x="337" y="219"/>
                  </a:lnTo>
                  <a:lnTo>
                    <a:pt x="339" y="220"/>
                  </a:lnTo>
                  <a:lnTo>
                    <a:pt x="341" y="220"/>
                  </a:lnTo>
                  <a:lnTo>
                    <a:pt x="343" y="220"/>
                  </a:lnTo>
                  <a:lnTo>
                    <a:pt x="345" y="221"/>
                  </a:lnTo>
                  <a:lnTo>
                    <a:pt x="347" y="221"/>
                  </a:lnTo>
                  <a:lnTo>
                    <a:pt x="349" y="221"/>
                  </a:lnTo>
                  <a:lnTo>
                    <a:pt x="351" y="222"/>
                  </a:lnTo>
                  <a:lnTo>
                    <a:pt x="353" y="222"/>
                  </a:lnTo>
                  <a:lnTo>
                    <a:pt x="355" y="222"/>
                  </a:lnTo>
                  <a:lnTo>
                    <a:pt x="357" y="222"/>
                  </a:lnTo>
                  <a:lnTo>
                    <a:pt x="359" y="223"/>
                  </a:lnTo>
                  <a:lnTo>
                    <a:pt x="361" y="223"/>
                  </a:lnTo>
                  <a:lnTo>
                    <a:pt x="363" y="223"/>
                  </a:lnTo>
                  <a:lnTo>
                    <a:pt x="365" y="224"/>
                  </a:lnTo>
                  <a:lnTo>
                    <a:pt x="367" y="224"/>
                  </a:lnTo>
                  <a:lnTo>
                    <a:pt x="369" y="224"/>
                  </a:lnTo>
                  <a:lnTo>
                    <a:pt x="371" y="224"/>
                  </a:lnTo>
                  <a:lnTo>
                    <a:pt x="373" y="225"/>
                  </a:lnTo>
                  <a:lnTo>
                    <a:pt x="375" y="225"/>
                  </a:lnTo>
                  <a:lnTo>
                    <a:pt x="377" y="225"/>
                  </a:lnTo>
                  <a:lnTo>
                    <a:pt x="379" y="225"/>
                  </a:lnTo>
                  <a:lnTo>
                    <a:pt x="381" y="226"/>
                  </a:lnTo>
                  <a:lnTo>
                    <a:pt x="383" y="226"/>
                  </a:lnTo>
                  <a:lnTo>
                    <a:pt x="385" y="226"/>
                  </a:lnTo>
                  <a:lnTo>
                    <a:pt x="387" y="226"/>
                  </a:lnTo>
                  <a:lnTo>
                    <a:pt x="389" y="227"/>
                  </a:lnTo>
                  <a:lnTo>
                    <a:pt x="391" y="227"/>
                  </a:lnTo>
                  <a:lnTo>
                    <a:pt x="393" y="227"/>
                  </a:lnTo>
                  <a:lnTo>
                    <a:pt x="395" y="227"/>
                  </a:lnTo>
                  <a:lnTo>
                    <a:pt x="397" y="228"/>
                  </a:lnTo>
                  <a:lnTo>
                    <a:pt x="399" y="228"/>
                  </a:lnTo>
                </a:path>
              </a:pathLst>
            </a:custGeom>
            <a:noFill/>
            <a:ln w="8001">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176" name="Rectangle 192"/>
            <p:cNvSpPr>
              <a:spLocks noChangeArrowheads="1"/>
            </p:cNvSpPr>
            <p:nvPr/>
          </p:nvSpPr>
          <p:spPr bwMode="auto">
            <a:xfrm>
              <a:off x="2613" y="653"/>
              <a:ext cx="2862" cy="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2177" name="Rectangle 193"/>
            <p:cNvSpPr>
              <a:spLocks noChangeArrowheads="1"/>
            </p:cNvSpPr>
            <p:nvPr/>
          </p:nvSpPr>
          <p:spPr bwMode="auto">
            <a:xfrm>
              <a:off x="2613" y="653"/>
              <a:ext cx="2862" cy="2290"/>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178" name="Freeform 194"/>
            <p:cNvSpPr>
              <a:spLocks/>
            </p:cNvSpPr>
            <p:nvPr/>
          </p:nvSpPr>
          <p:spPr bwMode="auto">
            <a:xfrm>
              <a:off x="2613" y="653"/>
              <a:ext cx="36" cy="2290"/>
            </a:xfrm>
            <a:custGeom>
              <a:avLst/>
              <a:gdLst>
                <a:gd name="T0" fmla="*/ 0 w 7"/>
                <a:gd name="T1" fmla="*/ 0 h 428"/>
                <a:gd name="T2" fmla="*/ 0 w 7"/>
                <a:gd name="T3" fmla="*/ 428 h 428"/>
                <a:gd name="T4" fmla="*/ 7 w 7"/>
                <a:gd name="T5" fmla="*/ 428 h 428"/>
              </a:gdLst>
              <a:ahLst/>
              <a:cxnLst>
                <a:cxn ang="0">
                  <a:pos x="T0" y="T1"/>
                </a:cxn>
                <a:cxn ang="0">
                  <a:pos x="T2" y="T3"/>
                </a:cxn>
                <a:cxn ang="0">
                  <a:pos x="T4" y="T5"/>
                </a:cxn>
              </a:cxnLst>
              <a:rect l="0" t="0" r="r" b="b"/>
              <a:pathLst>
                <a:path w="7" h="428">
                  <a:moveTo>
                    <a:pt x="0" y="0"/>
                  </a:moveTo>
                  <a:lnTo>
                    <a:pt x="0" y="428"/>
                  </a:lnTo>
                  <a:lnTo>
                    <a:pt x="7" y="42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179" name="Line 195"/>
            <p:cNvSpPr>
              <a:spLocks noChangeShapeType="1"/>
            </p:cNvSpPr>
            <p:nvPr/>
          </p:nvSpPr>
          <p:spPr bwMode="auto">
            <a:xfrm>
              <a:off x="2613" y="2751"/>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0" name="Line 196"/>
            <p:cNvSpPr>
              <a:spLocks noChangeShapeType="1"/>
            </p:cNvSpPr>
            <p:nvPr/>
          </p:nvSpPr>
          <p:spPr bwMode="auto">
            <a:xfrm>
              <a:off x="2613" y="2563"/>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1" name="Line 197"/>
            <p:cNvSpPr>
              <a:spLocks noChangeShapeType="1"/>
            </p:cNvSpPr>
            <p:nvPr/>
          </p:nvSpPr>
          <p:spPr bwMode="auto">
            <a:xfrm>
              <a:off x="2613" y="2371"/>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2" name="Line 198"/>
            <p:cNvSpPr>
              <a:spLocks noChangeShapeType="1"/>
            </p:cNvSpPr>
            <p:nvPr/>
          </p:nvSpPr>
          <p:spPr bwMode="auto">
            <a:xfrm>
              <a:off x="2613" y="2178"/>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3" name="Line 199"/>
            <p:cNvSpPr>
              <a:spLocks noChangeShapeType="1"/>
            </p:cNvSpPr>
            <p:nvPr/>
          </p:nvSpPr>
          <p:spPr bwMode="auto">
            <a:xfrm>
              <a:off x="2613" y="1991"/>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4" name="Line 200"/>
            <p:cNvSpPr>
              <a:spLocks noChangeShapeType="1"/>
            </p:cNvSpPr>
            <p:nvPr/>
          </p:nvSpPr>
          <p:spPr bwMode="auto">
            <a:xfrm>
              <a:off x="2613" y="1798"/>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5" name="Line 201"/>
            <p:cNvSpPr>
              <a:spLocks noChangeShapeType="1"/>
            </p:cNvSpPr>
            <p:nvPr/>
          </p:nvSpPr>
          <p:spPr bwMode="auto">
            <a:xfrm>
              <a:off x="2613" y="1606"/>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6" name="Line 202"/>
            <p:cNvSpPr>
              <a:spLocks noChangeShapeType="1"/>
            </p:cNvSpPr>
            <p:nvPr/>
          </p:nvSpPr>
          <p:spPr bwMode="auto">
            <a:xfrm>
              <a:off x="2613" y="1418"/>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7" name="Line 203"/>
            <p:cNvSpPr>
              <a:spLocks noChangeShapeType="1"/>
            </p:cNvSpPr>
            <p:nvPr/>
          </p:nvSpPr>
          <p:spPr bwMode="auto">
            <a:xfrm>
              <a:off x="2613" y="1226"/>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8" name="Line 204"/>
            <p:cNvSpPr>
              <a:spLocks noChangeShapeType="1"/>
            </p:cNvSpPr>
            <p:nvPr/>
          </p:nvSpPr>
          <p:spPr bwMode="auto">
            <a:xfrm>
              <a:off x="2613" y="1033"/>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89" name="Line 205"/>
            <p:cNvSpPr>
              <a:spLocks noChangeShapeType="1"/>
            </p:cNvSpPr>
            <p:nvPr/>
          </p:nvSpPr>
          <p:spPr bwMode="auto">
            <a:xfrm>
              <a:off x="2613" y="846"/>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0" name="Line 206"/>
            <p:cNvSpPr>
              <a:spLocks noChangeShapeType="1"/>
            </p:cNvSpPr>
            <p:nvPr/>
          </p:nvSpPr>
          <p:spPr bwMode="auto">
            <a:xfrm>
              <a:off x="2613" y="653"/>
              <a:ext cx="3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1" name="Line 207"/>
            <p:cNvSpPr>
              <a:spLocks noChangeShapeType="1"/>
            </p:cNvSpPr>
            <p:nvPr/>
          </p:nvSpPr>
          <p:spPr bwMode="auto">
            <a:xfrm>
              <a:off x="2613" y="2943"/>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2" name="Line 208"/>
            <p:cNvSpPr>
              <a:spLocks noChangeShapeType="1"/>
            </p:cNvSpPr>
            <p:nvPr/>
          </p:nvSpPr>
          <p:spPr bwMode="auto">
            <a:xfrm>
              <a:off x="2613" y="2563"/>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3" name="Line 209"/>
            <p:cNvSpPr>
              <a:spLocks noChangeShapeType="1"/>
            </p:cNvSpPr>
            <p:nvPr/>
          </p:nvSpPr>
          <p:spPr bwMode="auto">
            <a:xfrm>
              <a:off x="2613" y="2178"/>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4" name="Line 210"/>
            <p:cNvSpPr>
              <a:spLocks noChangeShapeType="1"/>
            </p:cNvSpPr>
            <p:nvPr/>
          </p:nvSpPr>
          <p:spPr bwMode="auto">
            <a:xfrm>
              <a:off x="2613" y="1798"/>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5" name="Line 211"/>
            <p:cNvSpPr>
              <a:spLocks noChangeShapeType="1"/>
            </p:cNvSpPr>
            <p:nvPr/>
          </p:nvSpPr>
          <p:spPr bwMode="auto">
            <a:xfrm>
              <a:off x="2613" y="1418"/>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6" name="Line 212"/>
            <p:cNvSpPr>
              <a:spLocks noChangeShapeType="1"/>
            </p:cNvSpPr>
            <p:nvPr/>
          </p:nvSpPr>
          <p:spPr bwMode="auto">
            <a:xfrm>
              <a:off x="2613" y="1033"/>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7" name="Line 213"/>
            <p:cNvSpPr>
              <a:spLocks noChangeShapeType="1"/>
            </p:cNvSpPr>
            <p:nvPr/>
          </p:nvSpPr>
          <p:spPr bwMode="auto">
            <a:xfrm>
              <a:off x="2613" y="653"/>
              <a:ext cx="4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8" name="Line 214"/>
            <p:cNvSpPr>
              <a:spLocks noChangeShapeType="1"/>
            </p:cNvSpPr>
            <p:nvPr/>
          </p:nvSpPr>
          <p:spPr bwMode="auto">
            <a:xfrm>
              <a:off x="2613" y="2943"/>
              <a:ext cx="2862"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199" name="Line 215"/>
            <p:cNvSpPr>
              <a:spLocks noChangeShapeType="1"/>
            </p:cNvSpPr>
            <p:nvPr/>
          </p:nvSpPr>
          <p:spPr bwMode="auto">
            <a:xfrm flipV="1">
              <a:off x="2613"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0" name="Line 216"/>
            <p:cNvSpPr>
              <a:spLocks noChangeShapeType="1"/>
            </p:cNvSpPr>
            <p:nvPr/>
          </p:nvSpPr>
          <p:spPr bwMode="auto">
            <a:xfrm flipV="1">
              <a:off x="2900"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1" name="Line 217"/>
            <p:cNvSpPr>
              <a:spLocks noChangeShapeType="1"/>
            </p:cNvSpPr>
            <p:nvPr/>
          </p:nvSpPr>
          <p:spPr bwMode="auto">
            <a:xfrm flipV="1">
              <a:off x="3186"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2" name="Line 218"/>
            <p:cNvSpPr>
              <a:spLocks noChangeShapeType="1"/>
            </p:cNvSpPr>
            <p:nvPr/>
          </p:nvSpPr>
          <p:spPr bwMode="auto">
            <a:xfrm flipV="1">
              <a:off x="3472"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3" name="Line 219"/>
            <p:cNvSpPr>
              <a:spLocks noChangeShapeType="1"/>
            </p:cNvSpPr>
            <p:nvPr/>
          </p:nvSpPr>
          <p:spPr bwMode="auto">
            <a:xfrm flipV="1">
              <a:off x="3758"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4" name="Line 220"/>
            <p:cNvSpPr>
              <a:spLocks noChangeShapeType="1"/>
            </p:cNvSpPr>
            <p:nvPr/>
          </p:nvSpPr>
          <p:spPr bwMode="auto">
            <a:xfrm flipV="1">
              <a:off x="4044"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5" name="Line 221"/>
            <p:cNvSpPr>
              <a:spLocks noChangeShapeType="1"/>
            </p:cNvSpPr>
            <p:nvPr/>
          </p:nvSpPr>
          <p:spPr bwMode="auto">
            <a:xfrm flipV="1">
              <a:off x="4330"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6" name="Line 222"/>
            <p:cNvSpPr>
              <a:spLocks noChangeShapeType="1"/>
            </p:cNvSpPr>
            <p:nvPr/>
          </p:nvSpPr>
          <p:spPr bwMode="auto">
            <a:xfrm flipV="1">
              <a:off x="4616"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7" name="Line 223"/>
            <p:cNvSpPr>
              <a:spLocks noChangeShapeType="1"/>
            </p:cNvSpPr>
            <p:nvPr/>
          </p:nvSpPr>
          <p:spPr bwMode="auto">
            <a:xfrm flipV="1">
              <a:off x="4902"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8" name="Line 224"/>
            <p:cNvSpPr>
              <a:spLocks noChangeShapeType="1"/>
            </p:cNvSpPr>
            <p:nvPr/>
          </p:nvSpPr>
          <p:spPr bwMode="auto">
            <a:xfrm flipV="1">
              <a:off x="5188"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09" name="Line 225"/>
            <p:cNvSpPr>
              <a:spLocks noChangeShapeType="1"/>
            </p:cNvSpPr>
            <p:nvPr/>
          </p:nvSpPr>
          <p:spPr bwMode="auto">
            <a:xfrm flipV="1">
              <a:off x="5475" y="2906"/>
              <a:ext cx="1"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0" name="Line 226"/>
            <p:cNvSpPr>
              <a:spLocks noChangeShapeType="1"/>
            </p:cNvSpPr>
            <p:nvPr/>
          </p:nvSpPr>
          <p:spPr bwMode="auto">
            <a:xfrm flipV="1">
              <a:off x="2613"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1" name="Line 227"/>
            <p:cNvSpPr>
              <a:spLocks noChangeShapeType="1"/>
            </p:cNvSpPr>
            <p:nvPr/>
          </p:nvSpPr>
          <p:spPr bwMode="auto">
            <a:xfrm flipV="1">
              <a:off x="3186"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2" name="Line 228"/>
            <p:cNvSpPr>
              <a:spLocks noChangeShapeType="1"/>
            </p:cNvSpPr>
            <p:nvPr/>
          </p:nvSpPr>
          <p:spPr bwMode="auto">
            <a:xfrm flipV="1">
              <a:off x="3758"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3" name="Line 229"/>
            <p:cNvSpPr>
              <a:spLocks noChangeShapeType="1"/>
            </p:cNvSpPr>
            <p:nvPr/>
          </p:nvSpPr>
          <p:spPr bwMode="auto">
            <a:xfrm flipV="1">
              <a:off x="4330"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4" name="Line 230"/>
            <p:cNvSpPr>
              <a:spLocks noChangeShapeType="1"/>
            </p:cNvSpPr>
            <p:nvPr/>
          </p:nvSpPr>
          <p:spPr bwMode="auto">
            <a:xfrm flipV="1">
              <a:off x="4902"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5" name="Line 231"/>
            <p:cNvSpPr>
              <a:spLocks noChangeShapeType="1"/>
            </p:cNvSpPr>
            <p:nvPr/>
          </p:nvSpPr>
          <p:spPr bwMode="auto">
            <a:xfrm flipV="1">
              <a:off x="5475" y="2895"/>
              <a:ext cx="1" cy="4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16" name="Freeform 232"/>
            <p:cNvSpPr>
              <a:spLocks/>
            </p:cNvSpPr>
            <p:nvPr/>
          </p:nvSpPr>
          <p:spPr bwMode="auto">
            <a:xfrm>
              <a:off x="3151" y="1677"/>
              <a:ext cx="70" cy="75"/>
            </a:xfrm>
            <a:custGeom>
              <a:avLst/>
              <a:gdLst>
                <a:gd name="T0" fmla="*/ 35 w 70"/>
                <a:gd name="T1" fmla="*/ 0 h 75"/>
                <a:gd name="T2" fmla="*/ 70 w 70"/>
                <a:gd name="T3" fmla="*/ 37 h 75"/>
                <a:gd name="T4" fmla="*/ 35 w 70"/>
                <a:gd name="T5" fmla="*/ 75 h 75"/>
                <a:gd name="T6" fmla="*/ 0 w 70"/>
                <a:gd name="T7" fmla="*/ 37 h 75"/>
                <a:gd name="T8" fmla="*/ 35 w 70"/>
                <a:gd name="T9" fmla="*/ 0 h 75"/>
              </a:gdLst>
              <a:ahLst/>
              <a:cxnLst>
                <a:cxn ang="0">
                  <a:pos x="T0" y="T1"/>
                </a:cxn>
                <a:cxn ang="0">
                  <a:pos x="T2" y="T3"/>
                </a:cxn>
                <a:cxn ang="0">
                  <a:pos x="T4" y="T5"/>
                </a:cxn>
                <a:cxn ang="0">
                  <a:pos x="T6" y="T7"/>
                </a:cxn>
                <a:cxn ang="0">
                  <a:pos x="T8" y="T9"/>
                </a:cxn>
              </a:cxnLst>
              <a:rect l="0" t="0" r="r" b="b"/>
              <a:pathLst>
                <a:path w="70" h="75">
                  <a:moveTo>
                    <a:pt x="35" y="0"/>
                  </a:moveTo>
                  <a:lnTo>
                    <a:pt x="70" y="37"/>
                  </a:lnTo>
                  <a:lnTo>
                    <a:pt x="35" y="75"/>
                  </a:lnTo>
                  <a:lnTo>
                    <a:pt x="0" y="37"/>
                  </a:lnTo>
                  <a:lnTo>
                    <a:pt x="35" y="0"/>
                  </a:lnTo>
                  <a:close/>
                </a:path>
              </a:pathLst>
            </a:custGeom>
            <a:solidFill>
              <a:srgbClr val="000000"/>
            </a:solidFill>
            <a:ln w="8001">
              <a:solidFill>
                <a:srgbClr val="000080"/>
              </a:solidFill>
              <a:prstDash val="solid"/>
              <a:round/>
              <a:headEnd/>
              <a:tailEnd/>
            </a:ln>
          </p:spPr>
          <p:txBody>
            <a:bodyPr/>
            <a:lstStyle/>
            <a:p>
              <a:endParaRPr lang="en-US"/>
            </a:p>
          </p:txBody>
        </p:sp>
        <p:sp>
          <p:nvSpPr>
            <p:cNvPr id="42217" name="Freeform 233"/>
            <p:cNvSpPr>
              <a:spLocks/>
            </p:cNvSpPr>
            <p:nvPr/>
          </p:nvSpPr>
          <p:spPr bwMode="auto">
            <a:xfrm>
              <a:off x="3437" y="1957"/>
              <a:ext cx="70" cy="75"/>
            </a:xfrm>
            <a:custGeom>
              <a:avLst/>
              <a:gdLst>
                <a:gd name="T0" fmla="*/ 35 w 70"/>
                <a:gd name="T1" fmla="*/ 0 h 75"/>
                <a:gd name="T2" fmla="*/ 70 w 70"/>
                <a:gd name="T3" fmla="*/ 38 h 75"/>
                <a:gd name="T4" fmla="*/ 35 w 70"/>
                <a:gd name="T5" fmla="*/ 75 h 75"/>
                <a:gd name="T6" fmla="*/ 0 w 70"/>
                <a:gd name="T7" fmla="*/ 38 h 75"/>
                <a:gd name="T8" fmla="*/ 35 w 70"/>
                <a:gd name="T9" fmla="*/ 0 h 75"/>
              </a:gdLst>
              <a:ahLst/>
              <a:cxnLst>
                <a:cxn ang="0">
                  <a:pos x="T0" y="T1"/>
                </a:cxn>
                <a:cxn ang="0">
                  <a:pos x="T2" y="T3"/>
                </a:cxn>
                <a:cxn ang="0">
                  <a:pos x="T4" y="T5"/>
                </a:cxn>
                <a:cxn ang="0">
                  <a:pos x="T6" y="T7"/>
                </a:cxn>
                <a:cxn ang="0">
                  <a:pos x="T8" y="T9"/>
                </a:cxn>
              </a:cxnLst>
              <a:rect l="0" t="0" r="r" b="b"/>
              <a:pathLst>
                <a:path w="70" h="75">
                  <a:moveTo>
                    <a:pt x="35" y="0"/>
                  </a:moveTo>
                  <a:lnTo>
                    <a:pt x="70" y="38"/>
                  </a:lnTo>
                  <a:lnTo>
                    <a:pt x="35" y="75"/>
                  </a:lnTo>
                  <a:lnTo>
                    <a:pt x="0" y="38"/>
                  </a:lnTo>
                  <a:lnTo>
                    <a:pt x="35" y="0"/>
                  </a:lnTo>
                  <a:close/>
                </a:path>
              </a:pathLst>
            </a:custGeom>
            <a:solidFill>
              <a:srgbClr val="000000"/>
            </a:solidFill>
            <a:ln w="8001">
              <a:solidFill>
                <a:srgbClr val="000080"/>
              </a:solidFill>
              <a:prstDash val="solid"/>
              <a:round/>
              <a:headEnd/>
              <a:tailEnd/>
            </a:ln>
          </p:spPr>
          <p:txBody>
            <a:bodyPr/>
            <a:lstStyle/>
            <a:p>
              <a:endParaRPr lang="en-US"/>
            </a:p>
          </p:txBody>
        </p:sp>
        <p:sp>
          <p:nvSpPr>
            <p:cNvPr id="42218" name="Freeform 234"/>
            <p:cNvSpPr>
              <a:spLocks/>
            </p:cNvSpPr>
            <p:nvPr/>
          </p:nvSpPr>
          <p:spPr bwMode="auto">
            <a:xfrm>
              <a:off x="4009" y="2301"/>
              <a:ext cx="70" cy="75"/>
            </a:xfrm>
            <a:custGeom>
              <a:avLst/>
              <a:gdLst>
                <a:gd name="T0" fmla="*/ 35 w 70"/>
                <a:gd name="T1" fmla="*/ 0 h 75"/>
                <a:gd name="T2" fmla="*/ 70 w 70"/>
                <a:gd name="T3" fmla="*/ 38 h 75"/>
                <a:gd name="T4" fmla="*/ 35 w 70"/>
                <a:gd name="T5" fmla="*/ 75 h 75"/>
                <a:gd name="T6" fmla="*/ 0 w 70"/>
                <a:gd name="T7" fmla="*/ 38 h 75"/>
                <a:gd name="T8" fmla="*/ 35 w 70"/>
                <a:gd name="T9" fmla="*/ 0 h 75"/>
              </a:gdLst>
              <a:ahLst/>
              <a:cxnLst>
                <a:cxn ang="0">
                  <a:pos x="T0" y="T1"/>
                </a:cxn>
                <a:cxn ang="0">
                  <a:pos x="T2" y="T3"/>
                </a:cxn>
                <a:cxn ang="0">
                  <a:pos x="T4" y="T5"/>
                </a:cxn>
                <a:cxn ang="0">
                  <a:pos x="T6" y="T7"/>
                </a:cxn>
                <a:cxn ang="0">
                  <a:pos x="T8" y="T9"/>
                </a:cxn>
              </a:cxnLst>
              <a:rect l="0" t="0" r="r" b="b"/>
              <a:pathLst>
                <a:path w="70" h="75">
                  <a:moveTo>
                    <a:pt x="35" y="0"/>
                  </a:moveTo>
                  <a:lnTo>
                    <a:pt x="70" y="38"/>
                  </a:lnTo>
                  <a:lnTo>
                    <a:pt x="35" y="75"/>
                  </a:lnTo>
                  <a:lnTo>
                    <a:pt x="0" y="38"/>
                  </a:lnTo>
                  <a:lnTo>
                    <a:pt x="35" y="0"/>
                  </a:lnTo>
                  <a:close/>
                </a:path>
              </a:pathLst>
            </a:custGeom>
            <a:solidFill>
              <a:srgbClr val="000000"/>
            </a:solidFill>
            <a:ln w="8001">
              <a:solidFill>
                <a:srgbClr val="000080"/>
              </a:solidFill>
              <a:prstDash val="solid"/>
              <a:round/>
              <a:headEnd/>
              <a:tailEnd/>
            </a:ln>
          </p:spPr>
          <p:txBody>
            <a:bodyPr/>
            <a:lstStyle/>
            <a:p>
              <a:endParaRPr lang="en-US"/>
            </a:p>
          </p:txBody>
        </p:sp>
        <p:sp>
          <p:nvSpPr>
            <p:cNvPr id="42219" name="Freeform 235"/>
            <p:cNvSpPr>
              <a:spLocks/>
            </p:cNvSpPr>
            <p:nvPr/>
          </p:nvSpPr>
          <p:spPr bwMode="auto">
            <a:xfrm>
              <a:off x="4581" y="2624"/>
              <a:ext cx="70" cy="75"/>
            </a:xfrm>
            <a:custGeom>
              <a:avLst/>
              <a:gdLst>
                <a:gd name="T0" fmla="*/ 35 w 70"/>
                <a:gd name="T1" fmla="*/ 0 h 75"/>
                <a:gd name="T2" fmla="*/ 70 w 70"/>
                <a:gd name="T3" fmla="*/ 37 h 75"/>
                <a:gd name="T4" fmla="*/ 35 w 70"/>
                <a:gd name="T5" fmla="*/ 75 h 75"/>
                <a:gd name="T6" fmla="*/ 0 w 70"/>
                <a:gd name="T7" fmla="*/ 37 h 75"/>
                <a:gd name="T8" fmla="*/ 35 w 70"/>
                <a:gd name="T9" fmla="*/ 0 h 75"/>
              </a:gdLst>
              <a:ahLst/>
              <a:cxnLst>
                <a:cxn ang="0">
                  <a:pos x="T0" y="T1"/>
                </a:cxn>
                <a:cxn ang="0">
                  <a:pos x="T2" y="T3"/>
                </a:cxn>
                <a:cxn ang="0">
                  <a:pos x="T4" y="T5"/>
                </a:cxn>
                <a:cxn ang="0">
                  <a:pos x="T6" y="T7"/>
                </a:cxn>
                <a:cxn ang="0">
                  <a:pos x="T8" y="T9"/>
                </a:cxn>
              </a:cxnLst>
              <a:rect l="0" t="0" r="r" b="b"/>
              <a:pathLst>
                <a:path w="70" h="75">
                  <a:moveTo>
                    <a:pt x="35" y="0"/>
                  </a:moveTo>
                  <a:lnTo>
                    <a:pt x="70" y="37"/>
                  </a:lnTo>
                  <a:lnTo>
                    <a:pt x="35" y="75"/>
                  </a:lnTo>
                  <a:lnTo>
                    <a:pt x="0" y="37"/>
                  </a:lnTo>
                  <a:lnTo>
                    <a:pt x="35" y="0"/>
                  </a:lnTo>
                  <a:close/>
                </a:path>
              </a:pathLst>
            </a:custGeom>
            <a:solidFill>
              <a:srgbClr val="000000"/>
            </a:solidFill>
            <a:ln w="8001">
              <a:solidFill>
                <a:srgbClr val="000080"/>
              </a:solidFill>
              <a:prstDash val="solid"/>
              <a:round/>
              <a:headEnd/>
              <a:tailEnd/>
            </a:ln>
          </p:spPr>
          <p:txBody>
            <a:bodyPr/>
            <a:lstStyle/>
            <a:p>
              <a:endParaRPr lang="en-US"/>
            </a:p>
          </p:txBody>
        </p:sp>
        <p:sp>
          <p:nvSpPr>
            <p:cNvPr id="42220" name="Freeform 236"/>
            <p:cNvSpPr>
              <a:spLocks/>
            </p:cNvSpPr>
            <p:nvPr/>
          </p:nvSpPr>
          <p:spPr bwMode="auto">
            <a:xfrm>
              <a:off x="5153" y="2755"/>
              <a:ext cx="71" cy="75"/>
            </a:xfrm>
            <a:custGeom>
              <a:avLst/>
              <a:gdLst>
                <a:gd name="T0" fmla="*/ 35 w 71"/>
                <a:gd name="T1" fmla="*/ 0 h 75"/>
                <a:gd name="T2" fmla="*/ 71 w 71"/>
                <a:gd name="T3" fmla="*/ 37 h 75"/>
                <a:gd name="T4" fmla="*/ 35 w 71"/>
                <a:gd name="T5" fmla="*/ 75 h 75"/>
                <a:gd name="T6" fmla="*/ 0 w 71"/>
                <a:gd name="T7" fmla="*/ 37 h 75"/>
                <a:gd name="T8" fmla="*/ 35 w 71"/>
                <a:gd name="T9" fmla="*/ 0 h 75"/>
              </a:gdLst>
              <a:ahLst/>
              <a:cxnLst>
                <a:cxn ang="0">
                  <a:pos x="T0" y="T1"/>
                </a:cxn>
                <a:cxn ang="0">
                  <a:pos x="T2" y="T3"/>
                </a:cxn>
                <a:cxn ang="0">
                  <a:pos x="T4" y="T5"/>
                </a:cxn>
                <a:cxn ang="0">
                  <a:pos x="T6" y="T7"/>
                </a:cxn>
                <a:cxn ang="0">
                  <a:pos x="T8" y="T9"/>
                </a:cxn>
              </a:cxnLst>
              <a:rect l="0" t="0" r="r" b="b"/>
              <a:pathLst>
                <a:path w="71" h="75">
                  <a:moveTo>
                    <a:pt x="35" y="0"/>
                  </a:moveTo>
                  <a:lnTo>
                    <a:pt x="71" y="37"/>
                  </a:lnTo>
                  <a:lnTo>
                    <a:pt x="35" y="75"/>
                  </a:lnTo>
                  <a:lnTo>
                    <a:pt x="0" y="37"/>
                  </a:lnTo>
                  <a:lnTo>
                    <a:pt x="35" y="0"/>
                  </a:lnTo>
                  <a:close/>
                </a:path>
              </a:pathLst>
            </a:custGeom>
            <a:solidFill>
              <a:srgbClr val="000000"/>
            </a:solidFill>
            <a:ln w="8001">
              <a:solidFill>
                <a:srgbClr val="000080"/>
              </a:solidFill>
              <a:prstDash val="solid"/>
              <a:round/>
              <a:headEnd/>
              <a:tailEnd/>
            </a:ln>
          </p:spPr>
          <p:txBody>
            <a:bodyPr/>
            <a:lstStyle/>
            <a:p>
              <a:endParaRPr lang="en-US"/>
            </a:p>
          </p:txBody>
        </p:sp>
        <p:sp>
          <p:nvSpPr>
            <p:cNvPr id="42226" name="Line 242"/>
            <p:cNvSpPr>
              <a:spLocks noChangeShapeType="1"/>
            </p:cNvSpPr>
            <p:nvPr/>
          </p:nvSpPr>
          <p:spPr bwMode="auto">
            <a:xfrm>
              <a:off x="5475" y="653"/>
              <a:ext cx="1" cy="229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27" name="Line 243"/>
            <p:cNvSpPr>
              <a:spLocks noChangeShapeType="1"/>
            </p:cNvSpPr>
            <p:nvPr/>
          </p:nvSpPr>
          <p:spPr bwMode="auto">
            <a:xfrm>
              <a:off x="5455" y="2943"/>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28" name="Line 244"/>
            <p:cNvSpPr>
              <a:spLocks noChangeShapeType="1"/>
            </p:cNvSpPr>
            <p:nvPr/>
          </p:nvSpPr>
          <p:spPr bwMode="auto">
            <a:xfrm>
              <a:off x="5455" y="2751"/>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29" name="Line 245"/>
            <p:cNvSpPr>
              <a:spLocks noChangeShapeType="1"/>
            </p:cNvSpPr>
            <p:nvPr/>
          </p:nvSpPr>
          <p:spPr bwMode="auto">
            <a:xfrm>
              <a:off x="5455" y="2563"/>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0" name="Line 246"/>
            <p:cNvSpPr>
              <a:spLocks noChangeShapeType="1"/>
            </p:cNvSpPr>
            <p:nvPr/>
          </p:nvSpPr>
          <p:spPr bwMode="auto">
            <a:xfrm>
              <a:off x="5455" y="2371"/>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1" name="Line 247"/>
            <p:cNvSpPr>
              <a:spLocks noChangeShapeType="1"/>
            </p:cNvSpPr>
            <p:nvPr/>
          </p:nvSpPr>
          <p:spPr bwMode="auto">
            <a:xfrm>
              <a:off x="5455" y="2178"/>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2" name="Line 248"/>
            <p:cNvSpPr>
              <a:spLocks noChangeShapeType="1"/>
            </p:cNvSpPr>
            <p:nvPr/>
          </p:nvSpPr>
          <p:spPr bwMode="auto">
            <a:xfrm>
              <a:off x="5455" y="1991"/>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3" name="Line 249"/>
            <p:cNvSpPr>
              <a:spLocks noChangeShapeType="1"/>
            </p:cNvSpPr>
            <p:nvPr/>
          </p:nvSpPr>
          <p:spPr bwMode="auto">
            <a:xfrm>
              <a:off x="5455" y="1798"/>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4" name="Line 250"/>
            <p:cNvSpPr>
              <a:spLocks noChangeShapeType="1"/>
            </p:cNvSpPr>
            <p:nvPr/>
          </p:nvSpPr>
          <p:spPr bwMode="auto">
            <a:xfrm>
              <a:off x="5455" y="1606"/>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5" name="Line 251"/>
            <p:cNvSpPr>
              <a:spLocks noChangeShapeType="1"/>
            </p:cNvSpPr>
            <p:nvPr/>
          </p:nvSpPr>
          <p:spPr bwMode="auto">
            <a:xfrm>
              <a:off x="5455" y="1418"/>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6" name="Line 252"/>
            <p:cNvSpPr>
              <a:spLocks noChangeShapeType="1"/>
            </p:cNvSpPr>
            <p:nvPr/>
          </p:nvSpPr>
          <p:spPr bwMode="auto">
            <a:xfrm>
              <a:off x="5455" y="1226"/>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7" name="Line 253"/>
            <p:cNvSpPr>
              <a:spLocks noChangeShapeType="1"/>
            </p:cNvSpPr>
            <p:nvPr/>
          </p:nvSpPr>
          <p:spPr bwMode="auto">
            <a:xfrm>
              <a:off x="5455" y="1033"/>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8" name="Line 254"/>
            <p:cNvSpPr>
              <a:spLocks noChangeShapeType="1"/>
            </p:cNvSpPr>
            <p:nvPr/>
          </p:nvSpPr>
          <p:spPr bwMode="auto">
            <a:xfrm>
              <a:off x="5455" y="846"/>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39" name="Line 255"/>
            <p:cNvSpPr>
              <a:spLocks noChangeShapeType="1"/>
            </p:cNvSpPr>
            <p:nvPr/>
          </p:nvSpPr>
          <p:spPr bwMode="auto">
            <a:xfrm>
              <a:off x="5455" y="653"/>
              <a:ext cx="2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0" name="Line 256"/>
            <p:cNvSpPr>
              <a:spLocks noChangeShapeType="1"/>
            </p:cNvSpPr>
            <p:nvPr/>
          </p:nvSpPr>
          <p:spPr bwMode="auto">
            <a:xfrm>
              <a:off x="5444" y="2943"/>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1" name="Line 257"/>
            <p:cNvSpPr>
              <a:spLocks noChangeShapeType="1"/>
            </p:cNvSpPr>
            <p:nvPr/>
          </p:nvSpPr>
          <p:spPr bwMode="auto">
            <a:xfrm>
              <a:off x="5444" y="2563"/>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2" name="Line 258"/>
            <p:cNvSpPr>
              <a:spLocks noChangeShapeType="1"/>
            </p:cNvSpPr>
            <p:nvPr/>
          </p:nvSpPr>
          <p:spPr bwMode="auto">
            <a:xfrm>
              <a:off x="5444" y="2178"/>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3" name="Line 259"/>
            <p:cNvSpPr>
              <a:spLocks noChangeShapeType="1"/>
            </p:cNvSpPr>
            <p:nvPr/>
          </p:nvSpPr>
          <p:spPr bwMode="auto">
            <a:xfrm>
              <a:off x="5444" y="1798"/>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4" name="Line 260"/>
            <p:cNvSpPr>
              <a:spLocks noChangeShapeType="1"/>
            </p:cNvSpPr>
            <p:nvPr/>
          </p:nvSpPr>
          <p:spPr bwMode="auto">
            <a:xfrm>
              <a:off x="5444" y="1418"/>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5" name="Line 261"/>
            <p:cNvSpPr>
              <a:spLocks noChangeShapeType="1"/>
            </p:cNvSpPr>
            <p:nvPr/>
          </p:nvSpPr>
          <p:spPr bwMode="auto">
            <a:xfrm>
              <a:off x="5444" y="1033"/>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6" name="Line 262"/>
            <p:cNvSpPr>
              <a:spLocks noChangeShapeType="1"/>
            </p:cNvSpPr>
            <p:nvPr/>
          </p:nvSpPr>
          <p:spPr bwMode="auto">
            <a:xfrm>
              <a:off x="5444" y="653"/>
              <a:ext cx="3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7" name="Line 263"/>
            <p:cNvSpPr>
              <a:spLocks noChangeShapeType="1"/>
            </p:cNvSpPr>
            <p:nvPr/>
          </p:nvSpPr>
          <p:spPr bwMode="auto">
            <a:xfrm>
              <a:off x="2613" y="653"/>
              <a:ext cx="2862"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8" name="Line 264"/>
            <p:cNvSpPr>
              <a:spLocks noChangeShapeType="1"/>
            </p:cNvSpPr>
            <p:nvPr/>
          </p:nvSpPr>
          <p:spPr bwMode="auto">
            <a:xfrm flipV="1">
              <a:off x="2613"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49" name="Line 265"/>
            <p:cNvSpPr>
              <a:spLocks noChangeShapeType="1"/>
            </p:cNvSpPr>
            <p:nvPr/>
          </p:nvSpPr>
          <p:spPr bwMode="auto">
            <a:xfrm flipV="1">
              <a:off x="2900"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0" name="Line 266"/>
            <p:cNvSpPr>
              <a:spLocks noChangeShapeType="1"/>
            </p:cNvSpPr>
            <p:nvPr/>
          </p:nvSpPr>
          <p:spPr bwMode="auto">
            <a:xfrm flipV="1">
              <a:off x="3186"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1" name="Line 267"/>
            <p:cNvSpPr>
              <a:spLocks noChangeShapeType="1"/>
            </p:cNvSpPr>
            <p:nvPr/>
          </p:nvSpPr>
          <p:spPr bwMode="auto">
            <a:xfrm flipV="1">
              <a:off x="3472"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2" name="Line 268"/>
            <p:cNvSpPr>
              <a:spLocks noChangeShapeType="1"/>
            </p:cNvSpPr>
            <p:nvPr/>
          </p:nvSpPr>
          <p:spPr bwMode="auto">
            <a:xfrm flipV="1">
              <a:off x="3758"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3" name="Line 269"/>
            <p:cNvSpPr>
              <a:spLocks noChangeShapeType="1"/>
            </p:cNvSpPr>
            <p:nvPr/>
          </p:nvSpPr>
          <p:spPr bwMode="auto">
            <a:xfrm flipV="1">
              <a:off x="4044"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4" name="Line 270"/>
            <p:cNvSpPr>
              <a:spLocks noChangeShapeType="1"/>
            </p:cNvSpPr>
            <p:nvPr/>
          </p:nvSpPr>
          <p:spPr bwMode="auto">
            <a:xfrm flipV="1">
              <a:off x="4330"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5" name="Line 271"/>
            <p:cNvSpPr>
              <a:spLocks noChangeShapeType="1"/>
            </p:cNvSpPr>
            <p:nvPr/>
          </p:nvSpPr>
          <p:spPr bwMode="auto">
            <a:xfrm flipV="1">
              <a:off x="4616"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6" name="Line 272"/>
            <p:cNvSpPr>
              <a:spLocks noChangeShapeType="1"/>
            </p:cNvSpPr>
            <p:nvPr/>
          </p:nvSpPr>
          <p:spPr bwMode="auto">
            <a:xfrm flipV="1">
              <a:off x="4902"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7" name="Line 273"/>
            <p:cNvSpPr>
              <a:spLocks noChangeShapeType="1"/>
            </p:cNvSpPr>
            <p:nvPr/>
          </p:nvSpPr>
          <p:spPr bwMode="auto">
            <a:xfrm flipV="1">
              <a:off x="5188"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8" name="Line 274"/>
            <p:cNvSpPr>
              <a:spLocks noChangeShapeType="1"/>
            </p:cNvSpPr>
            <p:nvPr/>
          </p:nvSpPr>
          <p:spPr bwMode="auto">
            <a:xfrm flipV="1">
              <a:off x="5475" y="653"/>
              <a:ext cx="1" cy="2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59" name="Line 275"/>
            <p:cNvSpPr>
              <a:spLocks noChangeShapeType="1"/>
            </p:cNvSpPr>
            <p:nvPr/>
          </p:nvSpPr>
          <p:spPr bwMode="auto">
            <a:xfrm flipV="1">
              <a:off x="2613"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0" name="Line 276"/>
            <p:cNvSpPr>
              <a:spLocks noChangeShapeType="1"/>
            </p:cNvSpPr>
            <p:nvPr/>
          </p:nvSpPr>
          <p:spPr bwMode="auto">
            <a:xfrm flipV="1">
              <a:off x="3186"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1" name="Line 277"/>
            <p:cNvSpPr>
              <a:spLocks noChangeShapeType="1"/>
            </p:cNvSpPr>
            <p:nvPr/>
          </p:nvSpPr>
          <p:spPr bwMode="auto">
            <a:xfrm flipV="1">
              <a:off x="3758"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2" name="Line 278"/>
            <p:cNvSpPr>
              <a:spLocks noChangeShapeType="1"/>
            </p:cNvSpPr>
            <p:nvPr/>
          </p:nvSpPr>
          <p:spPr bwMode="auto">
            <a:xfrm flipV="1">
              <a:off x="4330"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3" name="Line 279"/>
            <p:cNvSpPr>
              <a:spLocks noChangeShapeType="1"/>
            </p:cNvSpPr>
            <p:nvPr/>
          </p:nvSpPr>
          <p:spPr bwMode="auto">
            <a:xfrm flipV="1">
              <a:off x="4902"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4" name="Line 280"/>
            <p:cNvSpPr>
              <a:spLocks noChangeShapeType="1"/>
            </p:cNvSpPr>
            <p:nvPr/>
          </p:nvSpPr>
          <p:spPr bwMode="auto">
            <a:xfrm flipV="1">
              <a:off x="5475" y="653"/>
              <a:ext cx="1"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65" name="Oval 281"/>
            <p:cNvSpPr>
              <a:spLocks noChangeArrowheads="1"/>
            </p:cNvSpPr>
            <p:nvPr/>
          </p:nvSpPr>
          <p:spPr bwMode="auto">
            <a:xfrm>
              <a:off x="3151" y="691"/>
              <a:ext cx="70" cy="75"/>
            </a:xfrm>
            <a:prstGeom prst="ellipse">
              <a:avLst/>
            </a:prstGeom>
            <a:solidFill>
              <a:srgbClr val="0000FF"/>
            </a:solidFill>
            <a:ln w="7938">
              <a:solidFill>
                <a:srgbClr val="0000FF"/>
              </a:solidFill>
              <a:round/>
              <a:headEnd/>
              <a:tailEnd/>
            </a:ln>
          </p:spPr>
          <p:txBody>
            <a:bodyPr/>
            <a:lstStyle/>
            <a:p>
              <a:endParaRPr lang="en-US"/>
            </a:p>
          </p:txBody>
        </p:sp>
        <p:sp>
          <p:nvSpPr>
            <p:cNvPr id="42266" name="Oval 282"/>
            <p:cNvSpPr>
              <a:spLocks noChangeArrowheads="1"/>
            </p:cNvSpPr>
            <p:nvPr/>
          </p:nvSpPr>
          <p:spPr bwMode="auto">
            <a:xfrm>
              <a:off x="3437" y="1386"/>
              <a:ext cx="70" cy="75"/>
            </a:xfrm>
            <a:prstGeom prst="ellipse">
              <a:avLst/>
            </a:prstGeom>
            <a:solidFill>
              <a:srgbClr val="0000FF"/>
            </a:solidFill>
            <a:ln w="7938">
              <a:solidFill>
                <a:srgbClr val="0000FF"/>
              </a:solidFill>
              <a:round/>
              <a:headEnd/>
              <a:tailEnd/>
            </a:ln>
          </p:spPr>
          <p:txBody>
            <a:bodyPr/>
            <a:lstStyle/>
            <a:p>
              <a:endParaRPr lang="en-US"/>
            </a:p>
          </p:txBody>
        </p:sp>
        <p:sp>
          <p:nvSpPr>
            <p:cNvPr id="42267" name="Oval 283"/>
            <p:cNvSpPr>
              <a:spLocks noChangeArrowheads="1"/>
            </p:cNvSpPr>
            <p:nvPr/>
          </p:nvSpPr>
          <p:spPr bwMode="auto">
            <a:xfrm>
              <a:off x="4009" y="1959"/>
              <a:ext cx="70" cy="75"/>
            </a:xfrm>
            <a:prstGeom prst="ellipse">
              <a:avLst/>
            </a:prstGeom>
            <a:solidFill>
              <a:srgbClr val="0000FF"/>
            </a:solidFill>
            <a:ln w="7938">
              <a:solidFill>
                <a:srgbClr val="0000FF"/>
              </a:solidFill>
              <a:round/>
              <a:headEnd/>
              <a:tailEnd/>
            </a:ln>
          </p:spPr>
          <p:txBody>
            <a:bodyPr/>
            <a:lstStyle/>
            <a:p>
              <a:endParaRPr lang="en-US"/>
            </a:p>
          </p:txBody>
        </p:sp>
        <p:sp>
          <p:nvSpPr>
            <p:cNvPr id="42268" name="Oval 284"/>
            <p:cNvSpPr>
              <a:spLocks noChangeArrowheads="1"/>
            </p:cNvSpPr>
            <p:nvPr/>
          </p:nvSpPr>
          <p:spPr bwMode="auto">
            <a:xfrm>
              <a:off x="4581" y="2242"/>
              <a:ext cx="70" cy="75"/>
            </a:xfrm>
            <a:prstGeom prst="ellipse">
              <a:avLst/>
            </a:prstGeom>
            <a:solidFill>
              <a:srgbClr val="0000FF"/>
            </a:solidFill>
            <a:ln w="7938">
              <a:solidFill>
                <a:srgbClr val="0000FF"/>
              </a:solidFill>
              <a:round/>
              <a:headEnd/>
              <a:tailEnd/>
            </a:ln>
          </p:spPr>
          <p:txBody>
            <a:bodyPr/>
            <a:lstStyle/>
            <a:p>
              <a:endParaRPr lang="en-US"/>
            </a:p>
          </p:txBody>
        </p:sp>
        <p:sp>
          <p:nvSpPr>
            <p:cNvPr id="42269" name="Oval 285"/>
            <p:cNvSpPr>
              <a:spLocks noChangeArrowheads="1"/>
            </p:cNvSpPr>
            <p:nvPr/>
          </p:nvSpPr>
          <p:spPr bwMode="auto">
            <a:xfrm>
              <a:off x="5153" y="2328"/>
              <a:ext cx="71" cy="75"/>
            </a:xfrm>
            <a:prstGeom prst="ellipse">
              <a:avLst/>
            </a:prstGeom>
            <a:solidFill>
              <a:srgbClr val="0000FF"/>
            </a:solidFill>
            <a:ln w="7938">
              <a:solidFill>
                <a:srgbClr val="0000FF"/>
              </a:solidFill>
              <a:round/>
              <a:headEnd/>
              <a:tailEnd/>
            </a:ln>
          </p:spPr>
          <p:txBody>
            <a:bodyPr/>
            <a:lstStyle/>
            <a:p>
              <a:endParaRPr lang="en-US"/>
            </a:p>
          </p:txBody>
        </p:sp>
        <p:sp>
          <p:nvSpPr>
            <p:cNvPr id="42270" name="Freeform 286"/>
            <p:cNvSpPr>
              <a:spLocks/>
            </p:cNvSpPr>
            <p:nvPr/>
          </p:nvSpPr>
          <p:spPr bwMode="auto">
            <a:xfrm>
              <a:off x="3186" y="744"/>
              <a:ext cx="2002" cy="1643"/>
            </a:xfrm>
            <a:custGeom>
              <a:avLst/>
              <a:gdLst>
                <a:gd name="T0" fmla="*/ 6 w 399"/>
                <a:gd name="T1" fmla="*/ 19 h 307"/>
                <a:gd name="T2" fmla="*/ 14 w 399"/>
                <a:gd name="T3" fmla="*/ 41 h 307"/>
                <a:gd name="T4" fmla="*/ 22 w 399"/>
                <a:gd name="T5" fmla="*/ 61 h 307"/>
                <a:gd name="T6" fmla="*/ 30 w 399"/>
                <a:gd name="T7" fmla="*/ 79 h 307"/>
                <a:gd name="T8" fmla="*/ 38 w 399"/>
                <a:gd name="T9" fmla="*/ 95 h 307"/>
                <a:gd name="T10" fmla="*/ 46 w 399"/>
                <a:gd name="T11" fmla="*/ 109 h 307"/>
                <a:gd name="T12" fmla="*/ 54 w 399"/>
                <a:gd name="T13" fmla="*/ 122 h 307"/>
                <a:gd name="T14" fmla="*/ 62 w 399"/>
                <a:gd name="T15" fmla="*/ 134 h 307"/>
                <a:gd name="T16" fmla="*/ 69 w 399"/>
                <a:gd name="T17" fmla="*/ 145 h 307"/>
                <a:gd name="T18" fmla="*/ 77 w 399"/>
                <a:gd name="T19" fmla="*/ 155 h 307"/>
                <a:gd name="T20" fmla="*/ 85 w 399"/>
                <a:gd name="T21" fmla="*/ 165 h 307"/>
                <a:gd name="T22" fmla="*/ 93 w 399"/>
                <a:gd name="T23" fmla="*/ 173 h 307"/>
                <a:gd name="T24" fmla="*/ 101 w 399"/>
                <a:gd name="T25" fmla="*/ 181 h 307"/>
                <a:gd name="T26" fmla="*/ 109 w 399"/>
                <a:gd name="T27" fmla="*/ 189 h 307"/>
                <a:gd name="T28" fmla="*/ 117 w 399"/>
                <a:gd name="T29" fmla="*/ 196 h 307"/>
                <a:gd name="T30" fmla="*/ 125 w 399"/>
                <a:gd name="T31" fmla="*/ 202 h 307"/>
                <a:gd name="T32" fmla="*/ 133 w 399"/>
                <a:gd name="T33" fmla="*/ 209 h 307"/>
                <a:gd name="T34" fmla="*/ 141 w 399"/>
                <a:gd name="T35" fmla="*/ 214 h 307"/>
                <a:gd name="T36" fmla="*/ 149 w 399"/>
                <a:gd name="T37" fmla="*/ 220 h 307"/>
                <a:gd name="T38" fmla="*/ 157 w 399"/>
                <a:gd name="T39" fmla="*/ 225 h 307"/>
                <a:gd name="T40" fmla="*/ 165 w 399"/>
                <a:gd name="T41" fmla="*/ 230 h 307"/>
                <a:gd name="T42" fmla="*/ 173 w 399"/>
                <a:gd name="T43" fmla="*/ 234 h 307"/>
                <a:gd name="T44" fmla="*/ 181 w 399"/>
                <a:gd name="T45" fmla="*/ 239 h 307"/>
                <a:gd name="T46" fmla="*/ 189 w 399"/>
                <a:gd name="T47" fmla="*/ 243 h 307"/>
                <a:gd name="T48" fmla="*/ 197 w 399"/>
                <a:gd name="T49" fmla="*/ 247 h 307"/>
                <a:gd name="T50" fmla="*/ 204 w 399"/>
                <a:gd name="T51" fmla="*/ 251 h 307"/>
                <a:gd name="T52" fmla="*/ 212 w 399"/>
                <a:gd name="T53" fmla="*/ 254 h 307"/>
                <a:gd name="T54" fmla="*/ 220 w 399"/>
                <a:gd name="T55" fmla="*/ 258 h 307"/>
                <a:gd name="T56" fmla="*/ 228 w 399"/>
                <a:gd name="T57" fmla="*/ 261 h 307"/>
                <a:gd name="T58" fmla="*/ 236 w 399"/>
                <a:gd name="T59" fmla="*/ 264 h 307"/>
                <a:gd name="T60" fmla="*/ 244 w 399"/>
                <a:gd name="T61" fmla="*/ 267 h 307"/>
                <a:gd name="T62" fmla="*/ 252 w 399"/>
                <a:gd name="T63" fmla="*/ 270 h 307"/>
                <a:gd name="T64" fmla="*/ 260 w 399"/>
                <a:gd name="T65" fmla="*/ 272 h 307"/>
                <a:gd name="T66" fmla="*/ 268 w 399"/>
                <a:gd name="T67" fmla="*/ 275 h 307"/>
                <a:gd name="T68" fmla="*/ 276 w 399"/>
                <a:gd name="T69" fmla="*/ 278 h 307"/>
                <a:gd name="T70" fmla="*/ 284 w 399"/>
                <a:gd name="T71" fmla="*/ 280 h 307"/>
                <a:gd name="T72" fmla="*/ 292 w 399"/>
                <a:gd name="T73" fmla="*/ 282 h 307"/>
                <a:gd name="T74" fmla="*/ 300 w 399"/>
                <a:gd name="T75" fmla="*/ 285 h 307"/>
                <a:gd name="T76" fmla="*/ 308 w 399"/>
                <a:gd name="T77" fmla="*/ 287 h 307"/>
                <a:gd name="T78" fmla="*/ 316 w 399"/>
                <a:gd name="T79" fmla="*/ 289 h 307"/>
                <a:gd name="T80" fmla="*/ 324 w 399"/>
                <a:gd name="T81" fmla="*/ 291 h 307"/>
                <a:gd name="T82" fmla="*/ 332 w 399"/>
                <a:gd name="T83" fmla="*/ 293 h 307"/>
                <a:gd name="T84" fmla="*/ 339 w 399"/>
                <a:gd name="T85" fmla="*/ 295 h 307"/>
                <a:gd name="T86" fmla="*/ 347 w 399"/>
                <a:gd name="T87" fmla="*/ 297 h 307"/>
                <a:gd name="T88" fmla="*/ 355 w 399"/>
                <a:gd name="T89" fmla="*/ 298 h 307"/>
                <a:gd name="T90" fmla="*/ 363 w 399"/>
                <a:gd name="T91" fmla="*/ 300 h 307"/>
                <a:gd name="T92" fmla="*/ 371 w 399"/>
                <a:gd name="T93" fmla="*/ 302 h 307"/>
                <a:gd name="T94" fmla="*/ 379 w 399"/>
                <a:gd name="T95" fmla="*/ 303 h 307"/>
                <a:gd name="T96" fmla="*/ 387 w 399"/>
                <a:gd name="T97" fmla="*/ 305 h 307"/>
                <a:gd name="T98" fmla="*/ 395 w 399"/>
                <a:gd name="T99"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9" h="307">
                  <a:moveTo>
                    <a:pt x="0" y="0"/>
                  </a:moveTo>
                  <a:lnTo>
                    <a:pt x="2" y="7"/>
                  </a:lnTo>
                  <a:lnTo>
                    <a:pt x="4" y="13"/>
                  </a:lnTo>
                  <a:lnTo>
                    <a:pt x="6" y="19"/>
                  </a:lnTo>
                  <a:lnTo>
                    <a:pt x="8" y="25"/>
                  </a:lnTo>
                  <a:lnTo>
                    <a:pt x="10" y="30"/>
                  </a:lnTo>
                  <a:lnTo>
                    <a:pt x="12" y="36"/>
                  </a:lnTo>
                  <a:lnTo>
                    <a:pt x="14" y="41"/>
                  </a:lnTo>
                  <a:lnTo>
                    <a:pt x="16" y="46"/>
                  </a:lnTo>
                  <a:lnTo>
                    <a:pt x="18" y="51"/>
                  </a:lnTo>
                  <a:lnTo>
                    <a:pt x="20" y="56"/>
                  </a:lnTo>
                  <a:lnTo>
                    <a:pt x="22" y="61"/>
                  </a:lnTo>
                  <a:lnTo>
                    <a:pt x="24" y="66"/>
                  </a:lnTo>
                  <a:lnTo>
                    <a:pt x="26" y="70"/>
                  </a:lnTo>
                  <a:lnTo>
                    <a:pt x="28" y="75"/>
                  </a:lnTo>
                  <a:lnTo>
                    <a:pt x="30" y="79"/>
                  </a:lnTo>
                  <a:lnTo>
                    <a:pt x="32" y="83"/>
                  </a:lnTo>
                  <a:lnTo>
                    <a:pt x="34" y="87"/>
                  </a:lnTo>
                  <a:lnTo>
                    <a:pt x="36" y="91"/>
                  </a:lnTo>
                  <a:lnTo>
                    <a:pt x="38" y="95"/>
                  </a:lnTo>
                  <a:lnTo>
                    <a:pt x="40" y="98"/>
                  </a:lnTo>
                  <a:lnTo>
                    <a:pt x="42" y="102"/>
                  </a:lnTo>
                  <a:lnTo>
                    <a:pt x="44" y="106"/>
                  </a:lnTo>
                  <a:lnTo>
                    <a:pt x="46" y="109"/>
                  </a:lnTo>
                  <a:lnTo>
                    <a:pt x="48" y="113"/>
                  </a:lnTo>
                  <a:lnTo>
                    <a:pt x="50" y="116"/>
                  </a:lnTo>
                  <a:lnTo>
                    <a:pt x="52" y="119"/>
                  </a:lnTo>
                  <a:lnTo>
                    <a:pt x="54" y="122"/>
                  </a:lnTo>
                  <a:lnTo>
                    <a:pt x="56" y="125"/>
                  </a:lnTo>
                  <a:lnTo>
                    <a:pt x="58" y="128"/>
                  </a:lnTo>
                  <a:lnTo>
                    <a:pt x="60" y="131"/>
                  </a:lnTo>
                  <a:lnTo>
                    <a:pt x="62" y="134"/>
                  </a:lnTo>
                  <a:lnTo>
                    <a:pt x="64" y="137"/>
                  </a:lnTo>
                  <a:lnTo>
                    <a:pt x="66" y="140"/>
                  </a:lnTo>
                  <a:lnTo>
                    <a:pt x="67" y="143"/>
                  </a:lnTo>
                  <a:lnTo>
                    <a:pt x="69" y="145"/>
                  </a:lnTo>
                  <a:lnTo>
                    <a:pt x="71" y="148"/>
                  </a:lnTo>
                  <a:lnTo>
                    <a:pt x="73" y="150"/>
                  </a:lnTo>
                  <a:lnTo>
                    <a:pt x="75" y="153"/>
                  </a:lnTo>
                  <a:lnTo>
                    <a:pt x="77" y="155"/>
                  </a:lnTo>
                  <a:lnTo>
                    <a:pt x="79" y="158"/>
                  </a:lnTo>
                  <a:lnTo>
                    <a:pt x="81" y="160"/>
                  </a:lnTo>
                  <a:lnTo>
                    <a:pt x="83" y="162"/>
                  </a:lnTo>
                  <a:lnTo>
                    <a:pt x="85" y="165"/>
                  </a:lnTo>
                  <a:lnTo>
                    <a:pt x="87" y="167"/>
                  </a:lnTo>
                  <a:lnTo>
                    <a:pt x="89" y="169"/>
                  </a:lnTo>
                  <a:lnTo>
                    <a:pt x="91" y="171"/>
                  </a:lnTo>
                  <a:lnTo>
                    <a:pt x="93" y="173"/>
                  </a:lnTo>
                  <a:lnTo>
                    <a:pt x="95" y="175"/>
                  </a:lnTo>
                  <a:lnTo>
                    <a:pt x="97" y="177"/>
                  </a:lnTo>
                  <a:lnTo>
                    <a:pt x="99" y="179"/>
                  </a:lnTo>
                  <a:lnTo>
                    <a:pt x="101" y="181"/>
                  </a:lnTo>
                  <a:lnTo>
                    <a:pt x="103" y="183"/>
                  </a:lnTo>
                  <a:lnTo>
                    <a:pt x="105" y="185"/>
                  </a:lnTo>
                  <a:lnTo>
                    <a:pt x="107" y="187"/>
                  </a:lnTo>
                  <a:lnTo>
                    <a:pt x="109" y="189"/>
                  </a:lnTo>
                  <a:lnTo>
                    <a:pt x="111" y="191"/>
                  </a:lnTo>
                  <a:lnTo>
                    <a:pt x="113" y="192"/>
                  </a:lnTo>
                  <a:lnTo>
                    <a:pt x="115" y="194"/>
                  </a:lnTo>
                  <a:lnTo>
                    <a:pt x="117" y="196"/>
                  </a:lnTo>
                  <a:lnTo>
                    <a:pt x="119" y="198"/>
                  </a:lnTo>
                  <a:lnTo>
                    <a:pt x="121" y="199"/>
                  </a:lnTo>
                  <a:lnTo>
                    <a:pt x="123" y="201"/>
                  </a:lnTo>
                  <a:lnTo>
                    <a:pt x="125" y="202"/>
                  </a:lnTo>
                  <a:lnTo>
                    <a:pt x="127" y="204"/>
                  </a:lnTo>
                  <a:lnTo>
                    <a:pt x="129" y="206"/>
                  </a:lnTo>
                  <a:lnTo>
                    <a:pt x="131" y="207"/>
                  </a:lnTo>
                  <a:lnTo>
                    <a:pt x="133" y="209"/>
                  </a:lnTo>
                  <a:lnTo>
                    <a:pt x="135" y="210"/>
                  </a:lnTo>
                  <a:lnTo>
                    <a:pt x="137" y="211"/>
                  </a:lnTo>
                  <a:lnTo>
                    <a:pt x="139" y="213"/>
                  </a:lnTo>
                  <a:lnTo>
                    <a:pt x="141" y="214"/>
                  </a:lnTo>
                  <a:lnTo>
                    <a:pt x="143" y="216"/>
                  </a:lnTo>
                  <a:lnTo>
                    <a:pt x="145" y="217"/>
                  </a:lnTo>
                  <a:lnTo>
                    <a:pt x="147" y="218"/>
                  </a:lnTo>
                  <a:lnTo>
                    <a:pt x="149" y="220"/>
                  </a:lnTo>
                  <a:lnTo>
                    <a:pt x="151" y="221"/>
                  </a:lnTo>
                  <a:lnTo>
                    <a:pt x="153" y="222"/>
                  </a:lnTo>
                  <a:lnTo>
                    <a:pt x="155" y="224"/>
                  </a:lnTo>
                  <a:lnTo>
                    <a:pt x="157" y="225"/>
                  </a:lnTo>
                  <a:lnTo>
                    <a:pt x="159" y="226"/>
                  </a:lnTo>
                  <a:lnTo>
                    <a:pt x="161" y="227"/>
                  </a:lnTo>
                  <a:lnTo>
                    <a:pt x="163" y="229"/>
                  </a:lnTo>
                  <a:lnTo>
                    <a:pt x="165" y="230"/>
                  </a:lnTo>
                  <a:lnTo>
                    <a:pt x="167" y="231"/>
                  </a:lnTo>
                  <a:lnTo>
                    <a:pt x="169" y="232"/>
                  </a:lnTo>
                  <a:lnTo>
                    <a:pt x="171" y="233"/>
                  </a:lnTo>
                  <a:lnTo>
                    <a:pt x="173" y="234"/>
                  </a:lnTo>
                  <a:lnTo>
                    <a:pt x="175" y="235"/>
                  </a:lnTo>
                  <a:lnTo>
                    <a:pt x="177" y="237"/>
                  </a:lnTo>
                  <a:lnTo>
                    <a:pt x="179" y="238"/>
                  </a:lnTo>
                  <a:lnTo>
                    <a:pt x="181" y="239"/>
                  </a:lnTo>
                  <a:lnTo>
                    <a:pt x="183" y="240"/>
                  </a:lnTo>
                  <a:lnTo>
                    <a:pt x="185" y="241"/>
                  </a:lnTo>
                  <a:lnTo>
                    <a:pt x="187" y="242"/>
                  </a:lnTo>
                  <a:lnTo>
                    <a:pt x="189" y="243"/>
                  </a:lnTo>
                  <a:lnTo>
                    <a:pt x="191" y="244"/>
                  </a:lnTo>
                  <a:lnTo>
                    <a:pt x="193" y="245"/>
                  </a:lnTo>
                  <a:lnTo>
                    <a:pt x="195" y="246"/>
                  </a:lnTo>
                  <a:lnTo>
                    <a:pt x="197" y="247"/>
                  </a:lnTo>
                  <a:lnTo>
                    <a:pt x="199" y="248"/>
                  </a:lnTo>
                  <a:lnTo>
                    <a:pt x="200" y="249"/>
                  </a:lnTo>
                  <a:lnTo>
                    <a:pt x="202" y="250"/>
                  </a:lnTo>
                  <a:lnTo>
                    <a:pt x="204" y="251"/>
                  </a:lnTo>
                  <a:lnTo>
                    <a:pt x="206" y="251"/>
                  </a:lnTo>
                  <a:lnTo>
                    <a:pt x="208" y="252"/>
                  </a:lnTo>
                  <a:lnTo>
                    <a:pt x="210" y="253"/>
                  </a:lnTo>
                  <a:lnTo>
                    <a:pt x="212" y="254"/>
                  </a:lnTo>
                  <a:lnTo>
                    <a:pt x="214" y="255"/>
                  </a:lnTo>
                  <a:lnTo>
                    <a:pt x="216" y="256"/>
                  </a:lnTo>
                  <a:lnTo>
                    <a:pt x="218" y="257"/>
                  </a:lnTo>
                  <a:lnTo>
                    <a:pt x="220" y="258"/>
                  </a:lnTo>
                  <a:lnTo>
                    <a:pt x="222" y="258"/>
                  </a:lnTo>
                  <a:lnTo>
                    <a:pt x="224" y="259"/>
                  </a:lnTo>
                  <a:lnTo>
                    <a:pt x="226" y="260"/>
                  </a:lnTo>
                  <a:lnTo>
                    <a:pt x="228" y="261"/>
                  </a:lnTo>
                  <a:lnTo>
                    <a:pt x="230" y="262"/>
                  </a:lnTo>
                  <a:lnTo>
                    <a:pt x="232" y="262"/>
                  </a:lnTo>
                  <a:lnTo>
                    <a:pt x="234" y="263"/>
                  </a:lnTo>
                  <a:lnTo>
                    <a:pt x="236" y="264"/>
                  </a:lnTo>
                  <a:lnTo>
                    <a:pt x="238" y="265"/>
                  </a:lnTo>
                  <a:lnTo>
                    <a:pt x="240" y="265"/>
                  </a:lnTo>
                  <a:lnTo>
                    <a:pt x="242" y="266"/>
                  </a:lnTo>
                  <a:lnTo>
                    <a:pt x="244" y="267"/>
                  </a:lnTo>
                  <a:lnTo>
                    <a:pt x="246" y="268"/>
                  </a:lnTo>
                  <a:lnTo>
                    <a:pt x="248" y="268"/>
                  </a:lnTo>
                  <a:lnTo>
                    <a:pt x="250" y="269"/>
                  </a:lnTo>
                  <a:lnTo>
                    <a:pt x="252" y="270"/>
                  </a:lnTo>
                  <a:lnTo>
                    <a:pt x="254" y="270"/>
                  </a:lnTo>
                  <a:lnTo>
                    <a:pt x="256" y="271"/>
                  </a:lnTo>
                  <a:lnTo>
                    <a:pt x="258" y="272"/>
                  </a:lnTo>
                  <a:lnTo>
                    <a:pt x="260" y="272"/>
                  </a:lnTo>
                  <a:lnTo>
                    <a:pt x="262" y="273"/>
                  </a:lnTo>
                  <a:lnTo>
                    <a:pt x="264" y="274"/>
                  </a:lnTo>
                  <a:lnTo>
                    <a:pt x="266" y="274"/>
                  </a:lnTo>
                  <a:lnTo>
                    <a:pt x="268" y="275"/>
                  </a:lnTo>
                  <a:lnTo>
                    <a:pt x="270" y="276"/>
                  </a:lnTo>
                  <a:lnTo>
                    <a:pt x="272" y="276"/>
                  </a:lnTo>
                  <a:lnTo>
                    <a:pt x="274" y="277"/>
                  </a:lnTo>
                  <a:lnTo>
                    <a:pt x="276" y="278"/>
                  </a:lnTo>
                  <a:lnTo>
                    <a:pt x="278" y="278"/>
                  </a:lnTo>
                  <a:lnTo>
                    <a:pt x="280" y="279"/>
                  </a:lnTo>
                  <a:lnTo>
                    <a:pt x="282" y="279"/>
                  </a:lnTo>
                  <a:lnTo>
                    <a:pt x="284" y="280"/>
                  </a:lnTo>
                  <a:lnTo>
                    <a:pt x="286" y="281"/>
                  </a:lnTo>
                  <a:lnTo>
                    <a:pt x="288" y="281"/>
                  </a:lnTo>
                  <a:lnTo>
                    <a:pt x="290" y="282"/>
                  </a:lnTo>
                  <a:lnTo>
                    <a:pt x="292" y="282"/>
                  </a:lnTo>
                  <a:lnTo>
                    <a:pt x="294" y="283"/>
                  </a:lnTo>
                  <a:lnTo>
                    <a:pt x="296" y="284"/>
                  </a:lnTo>
                  <a:lnTo>
                    <a:pt x="298" y="284"/>
                  </a:lnTo>
                  <a:lnTo>
                    <a:pt x="300" y="285"/>
                  </a:lnTo>
                  <a:lnTo>
                    <a:pt x="302" y="285"/>
                  </a:lnTo>
                  <a:lnTo>
                    <a:pt x="304" y="286"/>
                  </a:lnTo>
                  <a:lnTo>
                    <a:pt x="306" y="286"/>
                  </a:lnTo>
                  <a:lnTo>
                    <a:pt x="308" y="287"/>
                  </a:lnTo>
                  <a:lnTo>
                    <a:pt x="310" y="287"/>
                  </a:lnTo>
                  <a:lnTo>
                    <a:pt x="312" y="288"/>
                  </a:lnTo>
                  <a:lnTo>
                    <a:pt x="314" y="288"/>
                  </a:lnTo>
                  <a:lnTo>
                    <a:pt x="316" y="289"/>
                  </a:lnTo>
                  <a:lnTo>
                    <a:pt x="318" y="289"/>
                  </a:lnTo>
                  <a:lnTo>
                    <a:pt x="320" y="290"/>
                  </a:lnTo>
                  <a:lnTo>
                    <a:pt x="322" y="291"/>
                  </a:lnTo>
                  <a:lnTo>
                    <a:pt x="324" y="291"/>
                  </a:lnTo>
                  <a:lnTo>
                    <a:pt x="326" y="292"/>
                  </a:lnTo>
                  <a:lnTo>
                    <a:pt x="328" y="292"/>
                  </a:lnTo>
                  <a:lnTo>
                    <a:pt x="330" y="292"/>
                  </a:lnTo>
                  <a:lnTo>
                    <a:pt x="332" y="293"/>
                  </a:lnTo>
                  <a:lnTo>
                    <a:pt x="333" y="293"/>
                  </a:lnTo>
                  <a:lnTo>
                    <a:pt x="335" y="294"/>
                  </a:lnTo>
                  <a:lnTo>
                    <a:pt x="337" y="294"/>
                  </a:lnTo>
                  <a:lnTo>
                    <a:pt x="339" y="295"/>
                  </a:lnTo>
                  <a:lnTo>
                    <a:pt x="341" y="295"/>
                  </a:lnTo>
                  <a:lnTo>
                    <a:pt x="343" y="296"/>
                  </a:lnTo>
                  <a:lnTo>
                    <a:pt x="345" y="296"/>
                  </a:lnTo>
                  <a:lnTo>
                    <a:pt x="347" y="297"/>
                  </a:lnTo>
                  <a:lnTo>
                    <a:pt x="349" y="297"/>
                  </a:lnTo>
                  <a:lnTo>
                    <a:pt x="351" y="298"/>
                  </a:lnTo>
                  <a:lnTo>
                    <a:pt x="353" y="298"/>
                  </a:lnTo>
                  <a:lnTo>
                    <a:pt x="355" y="298"/>
                  </a:lnTo>
                  <a:lnTo>
                    <a:pt x="357" y="299"/>
                  </a:lnTo>
                  <a:lnTo>
                    <a:pt x="359" y="299"/>
                  </a:lnTo>
                  <a:lnTo>
                    <a:pt x="361" y="300"/>
                  </a:lnTo>
                  <a:lnTo>
                    <a:pt x="363" y="300"/>
                  </a:lnTo>
                  <a:lnTo>
                    <a:pt x="365" y="301"/>
                  </a:lnTo>
                  <a:lnTo>
                    <a:pt x="367" y="301"/>
                  </a:lnTo>
                  <a:lnTo>
                    <a:pt x="369" y="301"/>
                  </a:lnTo>
                  <a:lnTo>
                    <a:pt x="371" y="302"/>
                  </a:lnTo>
                  <a:lnTo>
                    <a:pt x="373" y="302"/>
                  </a:lnTo>
                  <a:lnTo>
                    <a:pt x="375" y="303"/>
                  </a:lnTo>
                  <a:lnTo>
                    <a:pt x="377" y="303"/>
                  </a:lnTo>
                  <a:lnTo>
                    <a:pt x="379" y="303"/>
                  </a:lnTo>
                  <a:lnTo>
                    <a:pt x="381" y="304"/>
                  </a:lnTo>
                  <a:lnTo>
                    <a:pt x="383" y="304"/>
                  </a:lnTo>
                  <a:lnTo>
                    <a:pt x="385" y="305"/>
                  </a:lnTo>
                  <a:lnTo>
                    <a:pt x="387" y="305"/>
                  </a:lnTo>
                  <a:lnTo>
                    <a:pt x="389" y="305"/>
                  </a:lnTo>
                  <a:lnTo>
                    <a:pt x="391" y="306"/>
                  </a:lnTo>
                  <a:lnTo>
                    <a:pt x="393" y="306"/>
                  </a:lnTo>
                  <a:lnTo>
                    <a:pt x="395" y="307"/>
                  </a:lnTo>
                  <a:lnTo>
                    <a:pt x="397" y="307"/>
                  </a:lnTo>
                  <a:lnTo>
                    <a:pt x="399" y="307"/>
                  </a:lnTo>
                </a:path>
              </a:pathLst>
            </a:custGeom>
            <a:noFill/>
            <a:ln w="1587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273" name="Rectangle 289"/>
            <p:cNvSpPr>
              <a:spLocks noChangeArrowheads="1"/>
            </p:cNvSpPr>
            <p:nvPr/>
          </p:nvSpPr>
          <p:spPr bwMode="auto">
            <a:xfrm>
              <a:off x="2469" y="286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0</a:t>
              </a:r>
              <a:endParaRPr lang="en-US" altLang="ja-JP" sz="1600"/>
            </a:p>
          </p:txBody>
        </p:sp>
        <p:sp>
          <p:nvSpPr>
            <p:cNvPr id="42274" name="Rectangle 290"/>
            <p:cNvSpPr>
              <a:spLocks noChangeArrowheads="1"/>
            </p:cNvSpPr>
            <p:nvPr/>
          </p:nvSpPr>
          <p:spPr bwMode="auto">
            <a:xfrm>
              <a:off x="2469" y="248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1</a:t>
              </a:r>
              <a:endParaRPr lang="en-US" altLang="ja-JP" sz="1600"/>
            </a:p>
          </p:txBody>
        </p:sp>
        <p:sp>
          <p:nvSpPr>
            <p:cNvPr id="42275" name="Rectangle 291"/>
            <p:cNvSpPr>
              <a:spLocks noChangeArrowheads="1"/>
            </p:cNvSpPr>
            <p:nvPr/>
          </p:nvSpPr>
          <p:spPr bwMode="auto">
            <a:xfrm>
              <a:off x="2469" y="2098"/>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2</a:t>
              </a:r>
              <a:endParaRPr lang="en-US" altLang="ja-JP" sz="1600"/>
            </a:p>
          </p:txBody>
        </p:sp>
        <p:sp>
          <p:nvSpPr>
            <p:cNvPr id="42276" name="Rectangle 292"/>
            <p:cNvSpPr>
              <a:spLocks noChangeArrowheads="1"/>
            </p:cNvSpPr>
            <p:nvPr/>
          </p:nvSpPr>
          <p:spPr bwMode="auto">
            <a:xfrm>
              <a:off x="2469" y="1718"/>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3</a:t>
              </a:r>
              <a:endParaRPr lang="en-US" altLang="ja-JP" sz="1600"/>
            </a:p>
          </p:txBody>
        </p:sp>
        <p:sp>
          <p:nvSpPr>
            <p:cNvPr id="42277" name="Rectangle 293"/>
            <p:cNvSpPr>
              <a:spLocks noChangeArrowheads="1"/>
            </p:cNvSpPr>
            <p:nvPr/>
          </p:nvSpPr>
          <p:spPr bwMode="auto">
            <a:xfrm>
              <a:off x="2469" y="1338"/>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4</a:t>
              </a:r>
              <a:endParaRPr lang="en-US" altLang="ja-JP" sz="1600"/>
            </a:p>
          </p:txBody>
        </p:sp>
        <p:sp>
          <p:nvSpPr>
            <p:cNvPr id="42278" name="Rectangle 294"/>
            <p:cNvSpPr>
              <a:spLocks noChangeArrowheads="1"/>
            </p:cNvSpPr>
            <p:nvPr/>
          </p:nvSpPr>
          <p:spPr bwMode="auto">
            <a:xfrm>
              <a:off x="2469" y="95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5</a:t>
              </a:r>
              <a:endParaRPr lang="en-US" altLang="ja-JP" sz="1600"/>
            </a:p>
          </p:txBody>
        </p:sp>
        <p:sp>
          <p:nvSpPr>
            <p:cNvPr id="42279" name="Rectangle 295"/>
            <p:cNvSpPr>
              <a:spLocks noChangeArrowheads="1"/>
            </p:cNvSpPr>
            <p:nvPr/>
          </p:nvSpPr>
          <p:spPr bwMode="auto">
            <a:xfrm>
              <a:off x="2469" y="57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6</a:t>
              </a:r>
              <a:endParaRPr lang="en-US" altLang="ja-JP" sz="1600" dirty="0"/>
            </a:p>
          </p:txBody>
        </p:sp>
        <p:sp>
          <p:nvSpPr>
            <p:cNvPr id="42280" name="Rectangle 296"/>
            <p:cNvSpPr>
              <a:spLocks noChangeArrowheads="1"/>
            </p:cNvSpPr>
            <p:nvPr/>
          </p:nvSpPr>
          <p:spPr bwMode="auto">
            <a:xfrm>
              <a:off x="2562" y="3025"/>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0%</a:t>
              </a:r>
              <a:endParaRPr lang="en-US" altLang="ja-JP" sz="1600" dirty="0"/>
            </a:p>
          </p:txBody>
        </p:sp>
        <p:sp>
          <p:nvSpPr>
            <p:cNvPr id="42281" name="Rectangle 297"/>
            <p:cNvSpPr>
              <a:spLocks noChangeArrowheads="1"/>
            </p:cNvSpPr>
            <p:nvPr/>
          </p:nvSpPr>
          <p:spPr bwMode="auto">
            <a:xfrm>
              <a:off x="3134" y="3025"/>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2%</a:t>
              </a:r>
              <a:endParaRPr lang="en-US" altLang="ja-JP" sz="1600"/>
            </a:p>
          </p:txBody>
        </p:sp>
        <p:sp>
          <p:nvSpPr>
            <p:cNvPr id="42282" name="Rectangle 298"/>
            <p:cNvSpPr>
              <a:spLocks noChangeArrowheads="1"/>
            </p:cNvSpPr>
            <p:nvPr/>
          </p:nvSpPr>
          <p:spPr bwMode="auto">
            <a:xfrm>
              <a:off x="3707" y="3025"/>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4%</a:t>
              </a:r>
              <a:endParaRPr lang="en-US" altLang="ja-JP" sz="1600"/>
            </a:p>
          </p:txBody>
        </p:sp>
        <p:sp>
          <p:nvSpPr>
            <p:cNvPr id="42283" name="Rectangle 299"/>
            <p:cNvSpPr>
              <a:spLocks noChangeArrowheads="1"/>
            </p:cNvSpPr>
            <p:nvPr/>
          </p:nvSpPr>
          <p:spPr bwMode="auto">
            <a:xfrm>
              <a:off x="4279" y="3025"/>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6%</a:t>
              </a:r>
              <a:endParaRPr lang="en-US" altLang="ja-JP" sz="1600"/>
            </a:p>
          </p:txBody>
        </p:sp>
        <p:sp>
          <p:nvSpPr>
            <p:cNvPr id="42284" name="Rectangle 300"/>
            <p:cNvSpPr>
              <a:spLocks noChangeArrowheads="1"/>
            </p:cNvSpPr>
            <p:nvPr/>
          </p:nvSpPr>
          <p:spPr bwMode="auto">
            <a:xfrm>
              <a:off x="4851" y="3025"/>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8%</a:t>
              </a:r>
              <a:endParaRPr lang="en-US" altLang="ja-JP" sz="1600"/>
            </a:p>
          </p:txBody>
        </p:sp>
        <p:sp>
          <p:nvSpPr>
            <p:cNvPr id="42285" name="Rectangle 301"/>
            <p:cNvSpPr>
              <a:spLocks noChangeArrowheads="1"/>
            </p:cNvSpPr>
            <p:nvPr/>
          </p:nvSpPr>
          <p:spPr bwMode="auto">
            <a:xfrm>
              <a:off x="5393" y="3025"/>
              <a:ext cx="2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a:solidFill>
                    <a:srgbClr val="000000"/>
                  </a:solidFill>
                  <a:latin typeface="Times New Roman" pitchFamily="18" charset="0"/>
                </a:rPr>
                <a:t>10%</a:t>
              </a:r>
              <a:endParaRPr lang="en-US" altLang="ja-JP" sz="1600"/>
            </a:p>
          </p:txBody>
        </p:sp>
        <p:sp>
          <p:nvSpPr>
            <p:cNvPr id="42289" name="Rectangle 305"/>
            <p:cNvSpPr>
              <a:spLocks noChangeArrowheads="1"/>
            </p:cNvSpPr>
            <p:nvPr/>
          </p:nvSpPr>
          <p:spPr bwMode="auto">
            <a:xfrm rot="16200000">
              <a:off x="1761" y="1775"/>
              <a:ext cx="104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a:solidFill>
                    <a:srgbClr val="000000"/>
                  </a:solidFill>
                  <a:latin typeface="Times New Roman" pitchFamily="18" charset="0"/>
                </a:rPr>
                <a:t>Current efficiency / </a:t>
              </a:r>
              <a:endParaRPr lang="en-US" altLang="ja-JP" sz="1600" dirty="0"/>
            </a:p>
          </p:txBody>
        </p:sp>
        <p:sp>
          <p:nvSpPr>
            <p:cNvPr id="42290" name="Rectangle 306"/>
            <p:cNvSpPr>
              <a:spLocks noChangeArrowheads="1"/>
            </p:cNvSpPr>
            <p:nvPr/>
          </p:nvSpPr>
          <p:spPr bwMode="auto">
            <a:xfrm rot="16200000">
              <a:off x="2235" y="1177"/>
              <a:ext cx="9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600" dirty="0" smtClean="0"/>
                <a:t>%</a:t>
              </a:r>
              <a:endParaRPr lang="ja-JP" altLang="en-US" sz="1600" dirty="0"/>
            </a:p>
          </p:txBody>
        </p:sp>
      </p:grpSp>
      <p:sp>
        <p:nvSpPr>
          <p:cNvPr id="301" name="Text Box 3"/>
          <p:cNvSpPr txBox="1">
            <a:spLocks noChangeArrowheads="1"/>
          </p:cNvSpPr>
          <p:nvPr/>
        </p:nvSpPr>
        <p:spPr bwMode="auto">
          <a:xfrm>
            <a:off x="124703" y="1359420"/>
            <a:ext cx="7346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en-US" sz="2400" dirty="0">
              <a:ea typeface="HG創英角ｺﾞｼｯｸUB" pitchFamily="49" charset="-128"/>
            </a:endParaRPr>
          </a:p>
        </p:txBody>
      </p:sp>
      <p:sp>
        <p:nvSpPr>
          <p:cNvPr id="2" name="テキスト ボックス 1"/>
          <p:cNvSpPr txBox="1"/>
          <p:nvPr/>
        </p:nvSpPr>
        <p:spPr>
          <a:xfrm>
            <a:off x="5113338" y="1195412"/>
            <a:ext cx="184731" cy="369332"/>
          </a:xfrm>
          <a:prstGeom prst="rect">
            <a:avLst/>
          </a:prstGeom>
          <a:noFill/>
        </p:spPr>
        <p:txBody>
          <a:bodyPr wrap="none" rtlCol="0">
            <a:spAutoFit/>
          </a:bodyPr>
          <a:lstStyle/>
          <a:p>
            <a:endParaRPr lang="en-US" dirty="0"/>
          </a:p>
        </p:txBody>
      </p:sp>
      <p:sp>
        <p:nvSpPr>
          <p:cNvPr id="3" name="テキスト ボックス 2"/>
          <p:cNvSpPr txBox="1"/>
          <p:nvPr/>
        </p:nvSpPr>
        <p:spPr>
          <a:xfrm>
            <a:off x="5304912" y="5587900"/>
            <a:ext cx="2174313"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O</a:t>
            </a:r>
            <a:r>
              <a:rPr lang="en-US" altLang="ja-JP" baseline="-2000" dirty="0" smtClean="0">
                <a:latin typeface="Times New Roman" pitchFamily="18" charset="0"/>
                <a:cs typeface="Times New Roman" pitchFamily="18" charset="0"/>
              </a:rPr>
              <a:t>2</a:t>
            </a:r>
            <a:r>
              <a:rPr lang="en-US" altLang="ja-JP" dirty="0" smtClean="0">
                <a:latin typeface="Times New Roman" pitchFamily="18" charset="0"/>
                <a:cs typeface="Times New Roman" pitchFamily="18" charset="0"/>
              </a:rPr>
              <a:t> concentration / %</a:t>
            </a:r>
            <a:endParaRPr lang="en-US" dirty="0">
              <a:latin typeface="Times New Roman" pitchFamily="18" charset="0"/>
              <a:cs typeface="Times New Roman" pitchFamily="18" charset="0"/>
            </a:endParaRPr>
          </a:p>
        </p:txBody>
      </p:sp>
      <p:sp>
        <p:nvSpPr>
          <p:cNvPr id="4" name="テキスト ボックス 3"/>
          <p:cNvSpPr txBox="1"/>
          <p:nvPr/>
        </p:nvSpPr>
        <p:spPr>
          <a:xfrm>
            <a:off x="896909" y="1803018"/>
            <a:ext cx="1119217" cy="1323439"/>
          </a:xfrm>
          <a:prstGeom prst="rect">
            <a:avLst/>
          </a:prstGeom>
          <a:noFill/>
        </p:spPr>
        <p:txBody>
          <a:bodyPr wrap="none" rtlCol="0">
            <a:spAutoFit/>
          </a:bodyPr>
          <a:lstStyle/>
          <a:p>
            <a:r>
              <a:rPr lang="ja-JP" altLang="en-US" sz="1600" dirty="0" smtClean="0">
                <a:solidFill>
                  <a:srgbClr val="0070C0"/>
                </a:solidFill>
              </a:rPr>
              <a:t>◆</a:t>
            </a:r>
            <a:r>
              <a:rPr lang="ja-JP" altLang="en-US" sz="1600" dirty="0" smtClean="0"/>
              <a:t>　</a:t>
            </a:r>
            <a:r>
              <a:rPr lang="en-US" altLang="ja-JP" sz="1600" dirty="0" smtClean="0"/>
              <a:t>2%</a:t>
            </a:r>
            <a:r>
              <a:rPr lang="ja-JP" altLang="en-US" sz="1600" dirty="0" smtClean="0"/>
              <a:t>　</a:t>
            </a:r>
            <a:r>
              <a:rPr lang="en-US" altLang="ja-JP" sz="1600" dirty="0" smtClean="0"/>
              <a:t>O</a:t>
            </a:r>
            <a:r>
              <a:rPr lang="en-US" altLang="ja-JP" sz="1600" baseline="-2000" dirty="0" smtClean="0"/>
              <a:t>2</a:t>
            </a:r>
          </a:p>
          <a:p>
            <a:r>
              <a:rPr lang="ja-JP" altLang="en-US" sz="1600" dirty="0" smtClean="0">
                <a:solidFill>
                  <a:srgbClr val="00B050"/>
                </a:solidFill>
              </a:rPr>
              <a:t>▲</a:t>
            </a:r>
            <a:r>
              <a:rPr lang="ja-JP" altLang="en-US" sz="1600" dirty="0" smtClean="0"/>
              <a:t>　</a:t>
            </a:r>
            <a:r>
              <a:rPr lang="en-US" altLang="ja-JP" sz="1600" dirty="0" smtClean="0"/>
              <a:t>3%</a:t>
            </a:r>
          </a:p>
          <a:p>
            <a:r>
              <a:rPr lang="ja-JP" altLang="en-US" sz="1600" dirty="0" smtClean="0">
                <a:solidFill>
                  <a:srgbClr val="FF0000"/>
                </a:solidFill>
              </a:rPr>
              <a:t>■</a:t>
            </a:r>
            <a:r>
              <a:rPr lang="ja-JP" altLang="en-US" sz="1600" dirty="0" smtClean="0"/>
              <a:t>　</a:t>
            </a:r>
            <a:r>
              <a:rPr lang="en-US" altLang="ja-JP" sz="1600" dirty="0" smtClean="0"/>
              <a:t>5%</a:t>
            </a:r>
          </a:p>
          <a:p>
            <a:r>
              <a:rPr lang="ja-JP" altLang="en-US" sz="1600" dirty="0" smtClean="0">
                <a:solidFill>
                  <a:schemeClr val="accent1"/>
                </a:solidFill>
              </a:rPr>
              <a:t>●</a:t>
            </a:r>
            <a:r>
              <a:rPr lang="ja-JP" altLang="en-US" sz="1600" dirty="0" smtClean="0"/>
              <a:t>　</a:t>
            </a:r>
            <a:r>
              <a:rPr lang="en-US" altLang="ja-JP" sz="1600" dirty="0" smtClean="0"/>
              <a:t>7%</a:t>
            </a:r>
          </a:p>
          <a:p>
            <a:r>
              <a:rPr lang="en-US" altLang="ja-JP" sz="1600" b="1" dirty="0" smtClean="0"/>
              <a:t>×</a:t>
            </a:r>
            <a:r>
              <a:rPr lang="ja-JP" altLang="en-US" sz="1600" dirty="0" smtClean="0"/>
              <a:t>　</a:t>
            </a:r>
            <a:r>
              <a:rPr lang="en-US" altLang="ja-JP" sz="1600" dirty="0" smtClean="0"/>
              <a:t>9%</a:t>
            </a:r>
          </a:p>
        </p:txBody>
      </p:sp>
      <p:sp>
        <p:nvSpPr>
          <p:cNvPr id="306" name="テキスト ボックス 305"/>
          <p:cNvSpPr txBox="1"/>
          <p:nvPr/>
        </p:nvSpPr>
        <p:spPr>
          <a:xfrm>
            <a:off x="6022182" y="2036549"/>
            <a:ext cx="1428211" cy="584775"/>
          </a:xfrm>
          <a:prstGeom prst="rect">
            <a:avLst/>
          </a:prstGeom>
          <a:noFill/>
        </p:spPr>
        <p:txBody>
          <a:bodyPr wrap="none" rtlCol="0">
            <a:spAutoFit/>
          </a:bodyPr>
          <a:lstStyle/>
          <a:p>
            <a:r>
              <a:rPr lang="ja-JP" altLang="en-US" sz="1600" dirty="0">
                <a:solidFill>
                  <a:srgbClr val="0408AE"/>
                </a:solidFill>
              </a:rPr>
              <a:t>●</a:t>
            </a:r>
            <a:r>
              <a:rPr lang="ja-JP" altLang="en-US" sz="1600" dirty="0"/>
              <a:t>　</a:t>
            </a:r>
            <a:r>
              <a:rPr lang="en-US" altLang="ja-JP" sz="1600" dirty="0" smtClean="0"/>
              <a:t>Ba</a:t>
            </a:r>
            <a:r>
              <a:rPr lang="ja-JP" altLang="en-US" sz="1600" dirty="0" smtClean="0"/>
              <a:t>：</a:t>
            </a:r>
            <a:r>
              <a:rPr lang="en-US" altLang="ja-JP" sz="1600" dirty="0" err="1" smtClean="0"/>
              <a:t>Pt</a:t>
            </a:r>
            <a:r>
              <a:rPr lang="en-US" altLang="ja-JP" sz="1600" dirty="0" smtClean="0"/>
              <a:t>=4</a:t>
            </a:r>
            <a:r>
              <a:rPr lang="ja-JP" altLang="en-US" sz="1600" dirty="0" smtClean="0"/>
              <a:t>：</a:t>
            </a:r>
            <a:r>
              <a:rPr lang="en-US" altLang="ja-JP" sz="1600" dirty="0" smtClean="0"/>
              <a:t>1</a:t>
            </a:r>
            <a:endParaRPr lang="en-US" altLang="ja-JP" sz="1600" dirty="0"/>
          </a:p>
          <a:p>
            <a:r>
              <a:rPr lang="ja-JP" altLang="en-US" sz="1600" dirty="0" smtClean="0"/>
              <a:t>◆　</a:t>
            </a:r>
            <a:r>
              <a:rPr lang="en-US" altLang="ja-JP" sz="1600" dirty="0" err="1" smtClean="0"/>
              <a:t>Pt</a:t>
            </a:r>
            <a:r>
              <a:rPr lang="en-US" altLang="ja-JP" sz="1600" dirty="0" smtClean="0"/>
              <a:t>/C</a:t>
            </a:r>
          </a:p>
        </p:txBody>
      </p:sp>
      <p:sp>
        <p:nvSpPr>
          <p:cNvPr id="308" name="Text Box 5"/>
          <p:cNvSpPr txBox="1">
            <a:spLocks noChangeArrowheads="1"/>
          </p:cNvSpPr>
          <p:nvPr/>
        </p:nvSpPr>
        <p:spPr bwMode="auto">
          <a:xfrm>
            <a:off x="6401031" y="1170151"/>
            <a:ext cx="22589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Calibri Light" panose="020F0302020204030204" pitchFamily="34" charset="0"/>
              </a:rPr>
              <a:t>O</a:t>
            </a:r>
            <a:r>
              <a:rPr lang="en-US" altLang="ja-JP" baseline="-2000" dirty="0" smtClean="0">
                <a:latin typeface="Calibri Light" panose="020F0302020204030204" pitchFamily="34" charset="0"/>
              </a:rPr>
              <a:t>2</a:t>
            </a:r>
            <a:r>
              <a:rPr lang="en-US" altLang="ja-JP" dirty="0" smtClean="0">
                <a:latin typeface="Calibri Light" panose="020F0302020204030204" pitchFamily="34" charset="0"/>
              </a:rPr>
              <a:t> concentration = 5%</a:t>
            </a:r>
            <a:endParaRPr lang="en-US" altLang="ja-JP" dirty="0">
              <a:latin typeface="Calibri Light" panose="020F0302020204030204" pitchFamily="34" charset="0"/>
            </a:endParaRPr>
          </a:p>
        </p:txBody>
      </p:sp>
      <p:sp>
        <p:nvSpPr>
          <p:cNvPr id="309" name="Text Box 5"/>
          <p:cNvSpPr txBox="1">
            <a:spLocks noChangeArrowheads="1"/>
          </p:cNvSpPr>
          <p:nvPr/>
        </p:nvSpPr>
        <p:spPr bwMode="auto">
          <a:xfrm>
            <a:off x="1113223" y="1165884"/>
            <a:ext cx="21927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Calibri Light" panose="020F0302020204030204" pitchFamily="34" charset="0"/>
              </a:rPr>
              <a:t>Temperature </a:t>
            </a:r>
            <a:r>
              <a:rPr lang="en-US" altLang="ja-JP" dirty="0">
                <a:latin typeface="Calibri Light" panose="020F0302020204030204" pitchFamily="34" charset="0"/>
              </a:rPr>
              <a:t>= </a:t>
            </a:r>
            <a:r>
              <a:rPr lang="en-US" altLang="ja-JP" dirty="0" smtClean="0">
                <a:latin typeface="Calibri Light" panose="020F0302020204030204" pitchFamily="34" charset="0"/>
              </a:rPr>
              <a:t>250</a:t>
            </a:r>
            <a:r>
              <a:rPr lang="en-US" altLang="ja-JP" dirty="0" smtClean="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smtClean="0">
                <a:latin typeface="Calibri Light" panose="020F0302020204030204" pitchFamily="34" charset="0"/>
              </a:rPr>
              <a:t>C</a:t>
            </a:r>
            <a:endParaRPr lang="en-US" altLang="ja-JP" baseline="30000" dirty="0">
              <a:latin typeface="Calibri Light" panose="020F0302020204030204" pitchFamily="34" charset="0"/>
            </a:endParaRPr>
          </a:p>
        </p:txBody>
      </p:sp>
      <p:sp>
        <p:nvSpPr>
          <p:cNvPr id="280"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a:solidFill>
                  <a:schemeClr val="bg1"/>
                </a:solidFill>
                <a:latin typeface="HGPｺﾞｼｯｸM" pitchFamily="50" charset="-128"/>
                <a:ea typeface="HGPｺﾞｼｯｸM" pitchFamily="50" charset="-128"/>
              </a:rPr>
              <a:t> </a:t>
            </a:r>
            <a:r>
              <a:rPr lang="en-US" altLang="ja-JP" sz="2400" dirty="0" smtClean="0">
                <a:solidFill>
                  <a:schemeClr val="bg1"/>
                </a:solidFill>
                <a:latin typeface="+mj-lt"/>
                <a:ea typeface="HGPｺﾞｼｯｸM" pitchFamily="50" charset="-128"/>
              </a:rPr>
              <a:t>Current efficiency</a:t>
            </a:r>
            <a:endParaRPr lang="ja-JP" altLang="en-US" sz="2400" dirty="0">
              <a:solidFill>
                <a:schemeClr val="bg1"/>
              </a:solidFill>
              <a:latin typeface="+mj-lt"/>
              <a:ea typeface="HGPｺﾞｼｯｸM" pitchFamily="50" charset="-128"/>
            </a:endParaRPr>
          </a:p>
        </p:txBody>
      </p:sp>
      <p:sp>
        <p:nvSpPr>
          <p:cNvPr id="5" name="スライド番号プレースホルダー 4"/>
          <p:cNvSpPr>
            <a:spLocks noGrp="1"/>
          </p:cNvSpPr>
          <p:nvPr>
            <p:ph type="sldNum" sz="quarter" idx="12"/>
          </p:nvPr>
        </p:nvSpPr>
        <p:spPr/>
        <p:txBody>
          <a:bodyPr/>
          <a:lstStyle/>
          <a:p>
            <a:fld id="{7E415454-7485-4A1A-B1BF-7CFD8E4B4BEC}" type="slidenum">
              <a:rPr lang="en-US" smtClean="0"/>
              <a:pPr/>
              <a:t>24</a:t>
            </a:fld>
            <a:endParaRPr lang="en-US" dirty="0"/>
          </a:p>
        </p:txBody>
      </p:sp>
    </p:spTree>
    <p:extLst>
      <p:ext uri="{BB962C8B-B14F-4D97-AF65-F5344CB8AC3E}">
        <p14:creationId xmlns:p14="http://schemas.microsoft.com/office/powerpoint/2010/main" xmlns="" val="276879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E415454-7485-4A1A-B1BF-7CFD8E4B4BEC}" type="slidenum">
              <a:rPr lang="en-US" smtClean="0"/>
              <a:pPr/>
              <a:t>25</a:t>
            </a:fld>
            <a:endParaRPr lang="en-US"/>
          </a:p>
        </p:txBody>
      </p:sp>
      <p:pic>
        <p:nvPicPr>
          <p:cNvPr id="6" name="図 5"/>
          <p:cNvPicPr>
            <a:picLocks noChangeAspect="1"/>
          </p:cNvPicPr>
          <p:nvPr/>
        </p:nvPicPr>
        <p:blipFill>
          <a:blip r:embed="rId3"/>
          <a:stretch>
            <a:fillRect/>
          </a:stretch>
        </p:blipFill>
        <p:spPr>
          <a:xfrm>
            <a:off x="975136" y="1799400"/>
            <a:ext cx="7445245" cy="4471112"/>
          </a:xfrm>
          <a:prstGeom prst="rect">
            <a:avLst/>
          </a:prstGeom>
        </p:spPr>
      </p:pic>
      <p:sp>
        <p:nvSpPr>
          <p:cNvPr id="7"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a:solidFill>
                  <a:schemeClr val="bg1"/>
                </a:solidFill>
                <a:latin typeface="+mj-lt"/>
                <a:ea typeface="HGPｺﾞｼｯｸM" pitchFamily="50" charset="-128"/>
              </a:rPr>
              <a:t> </a:t>
            </a:r>
            <a:r>
              <a:rPr lang="en-US" altLang="ja-JP" sz="2400" b="1" dirty="0" smtClean="0">
                <a:solidFill>
                  <a:schemeClr val="bg1"/>
                </a:solidFill>
                <a:latin typeface="+mj-lt"/>
                <a:ea typeface="HGPｺﾞｼｯｸM" pitchFamily="50" charset="-128"/>
              </a:rPr>
              <a:t>NOx reduction by alternating current</a:t>
            </a:r>
            <a:r>
              <a:rPr lang="ja-JP" altLang="en-US" sz="2400" b="1" dirty="0" smtClean="0">
                <a:solidFill>
                  <a:schemeClr val="bg1"/>
                </a:solidFill>
                <a:latin typeface="+mj-lt"/>
                <a:ea typeface="HGPｺﾞｼｯｸM" pitchFamily="50" charset="-128"/>
              </a:rPr>
              <a:t>（</a:t>
            </a:r>
            <a:r>
              <a:rPr lang="en-US" altLang="ja-JP" sz="2400" b="1" dirty="0" err="1" smtClean="0">
                <a:solidFill>
                  <a:schemeClr val="bg1"/>
                </a:solidFill>
                <a:latin typeface="+mj-lt"/>
                <a:ea typeface="HGPｺﾞｼｯｸM" pitchFamily="50" charset="-128"/>
              </a:rPr>
              <a:t>NOx</a:t>
            </a:r>
            <a:r>
              <a:rPr lang="en-US" altLang="ja-JP" sz="2400" b="1" dirty="0" smtClean="0">
                <a:solidFill>
                  <a:schemeClr val="bg1"/>
                </a:solidFill>
                <a:latin typeface="+mj-lt"/>
                <a:ea typeface="HGPｺﾞｼｯｸM" pitchFamily="50" charset="-128"/>
              </a:rPr>
              <a:t> conc. changes in outlet</a:t>
            </a:r>
            <a:r>
              <a:rPr lang="ja-JP" altLang="en-US" sz="2400" b="1" dirty="0" smtClean="0">
                <a:solidFill>
                  <a:schemeClr val="bg1"/>
                </a:solidFill>
                <a:latin typeface="+mj-lt"/>
                <a:ea typeface="HGPｺﾞｼｯｸM" pitchFamily="50" charset="-128"/>
              </a:rPr>
              <a:t>）</a:t>
            </a:r>
            <a:endParaRPr lang="ja-JP" altLang="en-US" sz="2400" b="1" dirty="0">
              <a:solidFill>
                <a:schemeClr val="bg1"/>
              </a:solidFill>
              <a:latin typeface="+mj-lt"/>
              <a:ea typeface="HGPｺﾞｼｯｸM" pitchFamily="50" charset="-128"/>
            </a:endParaRPr>
          </a:p>
        </p:txBody>
      </p:sp>
      <p:sp>
        <p:nvSpPr>
          <p:cNvPr id="8" name="Text Box 5"/>
          <p:cNvSpPr txBox="1">
            <a:spLocks noChangeArrowheads="1"/>
          </p:cNvSpPr>
          <p:nvPr/>
        </p:nvSpPr>
        <p:spPr bwMode="auto">
          <a:xfrm>
            <a:off x="4860032" y="945475"/>
            <a:ext cx="21927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Calibri Light" panose="020F0302020204030204" pitchFamily="34" charset="0"/>
              </a:rPr>
              <a:t>Temperature </a:t>
            </a:r>
            <a:r>
              <a:rPr lang="en-US" altLang="ja-JP" dirty="0">
                <a:latin typeface="Calibri Light" panose="020F0302020204030204" pitchFamily="34" charset="0"/>
              </a:rPr>
              <a:t>= </a:t>
            </a:r>
            <a:r>
              <a:rPr lang="en-US" altLang="ja-JP" dirty="0" smtClean="0">
                <a:latin typeface="Calibri Light" panose="020F0302020204030204" pitchFamily="34" charset="0"/>
              </a:rPr>
              <a:t>150</a:t>
            </a:r>
            <a:r>
              <a:rPr lang="en-US" altLang="ja-JP" dirty="0" smtClean="0">
                <a:latin typeface="Calibri Light" panose="020F0302020204030204" pitchFamily="34" charset="0"/>
                <a:ea typeface="メイリオ" panose="020B0604030504040204" pitchFamily="50" charset="-128"/>
                <a:cs typeface="メイリオ" panose="020B0604030504040204" pitchFamily="50" charset="-128"/>
              </a:rPr>
              <a:t>°</a:t>
            </a:r>
            <a:r>
              <a:rPr lang="en-US" altLang="ja-JP" dirty="0" smtClean="0">
                <a:latin typeface="Calibri Light" panose="020F0302020204030204" pitchFamily="34" charset="0"/>
              </a:rPr>
              <a:t>C</a:t>
            </a:r>
            <a:endParaRPr lang="en-US" altLang="ja-JP" baseline="30000" dirty="0">
              <a:latin typeface="Calibri Light" panose="020F0302020204030204" pitchFamily="34" charset="0"/>
            </a:endParaRPr>
          </a:p>
          <a:p>
            <a:pPr eaLnBrk="1" hangingPunct="1"/>
            <a:r>
              <a:rPr lang="en-US" altLang="ja-JP" dirty="0" smtClean="0">
                <a:latin typeface="Calibri Light" panose="020F0302020204030204" pitchFamily="34" charset="0"/>
              </a:rPr>
              <a:t>Frequency = 0.01 Hz</a:t>
            </a:r>
          </a:p>
        </p:txBody>
      </p:sp>
      <p:cxnSp>
        <p:nvCxnSpPr>
          <p:cNvPr id="10" name="直線矢印コネクタ 9"/>
          <p:cNvCxnSpPr/>
          <p:nvPr/>
        </p:nvCxnSpPr>
        <p:spPr>
          <a:xfrm flipH="1">
            <a:off x="2843808" y="3284984"/>
            <a:ext cx="576064" cy="0"/>
          </a:xfrm>
          <a:prstGeom prst="straightConnector1">
            <a:avLst/>
          </a:prstGeom>
          <a:ln>
            <a:solidFill>
              <a:srgbClr val="C55D5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3779912" y="4005064"/>
            <a:ext cx="576064" cy="0"/>
          </a:xfrm>
          <a:prstGeom prst="straightConnector1">
            <a:avLst/>
          </a:prstGeom>
          <a:ln>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5786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52046" y="908719"/>
            <a:ext cx="8641374" cy="3528393"/>
          </a:xfrm>
          <a:ln/>
        </p:spPr>
        <p:txBody>
          <a:bodyPr>
            <a:normAutofit lnSpcReduction="10000"/>
          </a:bodyPr>
          <a:lstStyle/>
          <a:p>
            <a:pPr marL="0" indent="0" algn="just">
              <a:lnSpc>
                <a:spcPct val="90000"/>
              </a:lnSpc>
              <a:buNone/>
            </a:pPr>
            <a:endParaRPr lang="en-US" altLang="ja-JP" sz="2000" dirty="0">
              <a:latin typeface="Calibri Light" panose="020F0302020204030204" pitchFamily="34" charset="0"/>
            </a:endParaRPr>
          </a:p>
          <a:p>
            <a:pPr algn="just">
              <a:lnSpc>
                <a:spcPct val="90000"/>
              </a:lnSpc>
            </a:pPr>
            <a:r>
              <a:rPr lang="en-US" altLang="ja-JP" sz="2000" dirty="0" smtClean="0">
                <a:latin typeface="Calibri Light" panose="020F0302020204030204" pitchFamily="34" charset="0"/>
              </a:rPr>
              <a:t>Sn</a:t>
            </a:r>
            <a:r>
              <a:rPr lang="en-US" altLang="ja-JP" sz="2000" baseline="-10000" dirty="0" smtClean="0">
                <a:latin typeface="Calibri Light" panose="020F0302020204030204" pitchFamily="34" charset="0"/>
              </a:rPr>
              <a:t>0.9</a:t>
            </a:r>
            <a:r>
              <a:rPr lang="en-US" altLang="ja-JP" sz="2000" dirty="0" smtClean="0">
                <a:latin typeface="Calibri Light" panose="020F0302020204030204" pitchFamily="34" charset="0"/>
              </a:rPr>
              <a:t>In</a:t>
            </a:r>
            <a:r>
              <a:rPr lang="en-US" altLang="ja-JP" sz="2000" baseline="-10000" dirty="0" smtClean="0">
                <a:latin typeface="Calibri Light" panose="020F0302020204030204" pitchFamily="34" charset="0"/>
              </a:rPr>
              <a:t>0.1</a:t>
            </a:r>
            <a:r>
              <a:rPr lang="en-US" altLang="ja-JP" sz="2000" dirty="0" smtClean="0">
                <a:latin typeface="Calibri Light" panose="020F0302020204030204" pitchFamily="34" charset="0"/>
              </a:rPr>
              <a:t>P</a:t>
            </a:r>
            <a:r>
              <a:rPr lang="en-US" altLang="ja-JP" sz="2000" baseline="-10000" dirty="0" smtClean="0">
                <a:latin typeface="Calibri Light" panose="020F0302020204030204" pitchFamily="34" charset="0"/>
              </a:rPr>
              <a:t>2</a:t>
            </a:r>
            <a:r>
              <a:rPr lang="en-US" altLang="ja-JP" sz="2000" dirty="0" smtClean="0">
                <a:latin typeface="Calibri Light" panose="020F0302020204030204" pitchFamily="34" charset="0"/>
              </a:rPr>
              <a:t>O</a:t>
            </a:r>
            <a:r>
              <a:rPr lang="en-US" altLang="ja-JP" sz="2000" baseline="-10000" dirty="0" smtClean="0">
                <a:latin typeface="Calibri Light" panose="020F0302020204030204" pitchFamily="34" charset="0"/>
              </a:rPr>
              <a:t>7</a:t>
            </a:r>
            <a:r>
              <a:rPr lang="en-US" altLang="ja-JP" sz="2000" dirty="0" smtClean="0">
                <a:latin typeface="Calibri Light" panose="020F0302020204030204" pitchFamily="34" charset="0"/>
              </a:rPr>
              <a:t> </a:t>
            </a:r>
            <a:r>
              <a:rPr lang="en-US" altLang="ja-JP" sz="2000" dirty="0">
                <a:latin typeface="Calibri Light" panose="020F0302020204030204" pitchFamily="34" charset="0"/>
              </a:rPr>
              <a:t>showed high conductivity of </a:t>
            </a:r>
            <a:r>
              <a:rPr lang="en-US" altLang="ja-JP" sz="2000" dirty="0" smtClean="0">
                <a:solidFill>
                  <a:srgbClr val="FF0000"/>
                </a:solidFill>
                <a:latin typeface="Calibri Light" panose="020F0302020204030204" pitchFamily="34" charset="0"/>
              </a:rPr>
              <a:t>0.2 S </a:t>
            </a:r>
            <a:r>
              <a:rPr lang="en-US" altLang="ja-JP" sz="2000" dirty="0">
                <a:solidFill>
                  <a:srgbClr val="FF0000"/>
                </a:solidFill>
                <a:latin typeface="Calibri Light" panose="020F0302020204030204" pitchFamily="34" charset="0"/>
              </a:rPr>
              <a:t>cm</a:t>
            </a:r>
            <a:r>
              <a:rPr lang="en-US" altLang="ja-JP" sz="2000" baseline="30000" dirty="0">
                <a:solidFill>
                  <a:srgbClr val="FF0000"/>
                </a:solidFill>
                <a:latin typeface="Calibri Light" panose="020F0302020204030204" pitchFamily="34" charset="0"/>
              </a:rPr>
              <a:t>-1 </a:t>
            </a:r>
            <a:r>
              <a:rPr lang="en-US" altLang="ja-JP" sz="2000" dirty="0">
                <a:latin typeface="Calibri Light" panose="020F0302020204030204" pitchFamily="34" charset="0"/>
              </a:rPr>
              <a:t>at </a:t>
            </a:r>
            <a:r>
              <a:rPr lang="en-US" altLang="ja-JP" sz="2000" dirty="0" smtClean="0">
                <a:latin typeface="Calibri Light" panose="020F0302020204030204" pitchFamily="34" charset="0"/>
              </a:rPr>
              <a:t>200--250</a:t>
            </a:r>
            <a:r>
              <a:rPr lang="ja-JP" altLang="en-US" sz="1600" dirty="0" smtClean="0">
                <a:latin typeface="Calibri Light" panose="020F0302020204030204" pitchFamily="34" charset="0"/>
                <a:ea typeface="Arial Unicode MS" pitchFamily="50" charset="-128"/>
                <a:cs typeface="Arial Unicode MS" pitchFamily="50" charset="-128"/>
              </a:rPr>
              <a:t>℃</a:t>
            </a:r>
            <a:r>
              <a:rPr lang="en-US" altLang="ja-JP" sz="2000" dirty="0" smtClean="0">
                <a:latin typeface="Calibri Light" panose="020F0302020204030204" pitchFamily="34" charset="0"/>
              </a:rPr>
              <a:t> in </a:t>
            </a:r>
            <a:r>
              <a:rPr lang="en-US" altLang="ja-JP" sz="2000" dirty="0" err="1" smtClean="0">
                <a:latin typeface="Calibri Light" panose="020F0302020204030204" pitchFamily="34" charset="0"/>
              </a:rPr>
              <a:t>unhumidified</a:t>
            </a:r>
            <a:r>
              <a:rPr lang="en-US" altLang="ja-JP" sz="2000" dirty="0" smtClean="0">
                <a:latin typeface="Calibri Light" panose="020F0302020204030204" pitchFamily="34" charset="0"/>
              </a:rPr>
              <a:t> </a:t>
            </a:r>
            <a:r>
              <a:rPr lang="en-US" altLang="ja-JP" sz="2000" dirty="0">
                <a:latin typeface="Calibri Light" panose="020F0302020204030204" pitchFamily="34" charset="0"/>
              </a:rPr>
              <a:t>conditions.</a:t>
            </a:r>
          </a:p>
          <a:p>
            <a:pPr marL="0" indent="0" algn="just">
              <a:lnSpc>
                <a:spcPct val="90000"/>
              </a:lnSpc>
              <a:buNone/>
            </a:pPr>
            <a:endParaRPr lang="en-US" altLang="ja-JP" sz="2000" dirty="0">
              <a:latin typeface="Calibri Light" panose="020F0302020204030204" pitchFamily="34" charset="0"/>
            </a:endParaRPr>
          </a:p>
          <a:p>
            <a:pPr algn="just">
              <a:lnSpc>
                <a:spcPct val="90000"/>
              </a:lnSpc>
            </a:pPr>
            <a:r>
              <a:rPr lang="en-US" altLang="ja-JP" sz="2000" dirty="0" smtClean="0">
                <a:latin typeface="Calibri Light" panose="020F0302020204030204" pitchFamily="34" charset="0"/>
              </a:rPr>
              <a:t>A </a:t>
            </a:r>
            <a:r>
              <a:rPr lang="en-US" altLang="ja-JP" sz="2000" dirty="0">
                <a:latin typeface="Calibri Light" panose="020F0302020204030204" pitchFamily="34" charset="0"/>
              </a:rPr>
              <a:t>fuel cell using Sn</a:t>
            </a:r>
            <a:r>
              <a:rPr lang="en-US" altLang="ja-JP" sz="2000" baseline="-10000" dirty="0">
                <a:latin typeface="Calibri Light" panose="020F0302020204030204" pitchFamily="34" charset="0"/>
              </a:rPr>
              <a:t>0.9</a:t>
            </a:r>
            <a:r>
              <a:rPr lang="en-US" altLang="ja-JP" sz="2000" dirty="0">
                <a:latin typeface="Calibri Light" panose="020F0302020204030204" pitchFamily="34" charset="0"/>
              </a:rPr>
              <a:t>In</a:t>
            </a:r>
            <a:r>
              <a:rPr lang="en-US" altLang="ja-JP" sz="2000" baseline="-10000" dirty="0">
                <a:latin typeface="Calibri Light" panose="020F0302020204030204" pitchFamily="34" charset="0"/>
              </a:rPr>
              <a:t>0.1</a:t>
            </a:r>
            <a:r>
              <a:rPr lang="en-US" altLang="ja-JP" sz="2000" dirty="0">
                <a:latin typeface="Calibri Light" panose="020F0302020204030204" pitchFamily="34" charset="0"/>
              </a:rPr>
              <a:t>P</a:t>
            </a:r>
            <a:r>
              <a:rPr lang="en-US" altLang="ja-JP" sz="2000" baseline="-10000" dirty="0">
                <a:latin typeface="Calibri Light" panose="020F0302020204030204" pitchFamily="34" charset="0"/>
              </a:rPr>
              <a:t>2</a:t>
            </a:r>
            <a:r>
              <a:rPr lang="en-US" altLang="ja-JP" sz="2000" dirty="0">
                <a:latin typeface="Calibri Light" panose="020F0302020204030204" pitchFamily="34" charset="0"/>
              </a:rPr>
              <a:t>O</a:t>
            </a:r>
            <a:r>
              <a:rPr lang="en-US" altLang="ja-JP" sz="2000" baseline="-10000" dirty="0">
                <a:latin typeface="Calibri Light" panose="020F0302020204030204" pitchFamily="34" charset="0"/>
              </a:rPr>
              <a:t>7</a:t>
            </a:r>
            <a:r>
              <a:rPr lang="en-US" altLang="ja-JP" sz="2000" dirty="0">
                <a:latin typeface="Calibri Light" panose="020F0302020204030204" pitchFamily="34" charset="0"/>
              </a:rPr>
              <a:t> as the electrolyte (0.35 mm thick) showed </a:t>
            </a:r>
            <a:r>
              <a:rPr lang="en-US" altLang="ja-JP" sz="2000" dirty="0" smtClean="0">
                <a:latin typeface="Calibri Light" panose="020F0302020204030204" pitchFamily="34" charset="0"/>
              </a:rPr>
              <a:t>high </a:t>
            </a:r>
            <a:r>
              <a:rPr lang="en-US" altLang="ja-JP" sz="2000" dirty="0">
                <a:latin typeface="Calibri Light" panose="020F0302020204030204" pitchFamily="34" charset="0"/>
              </a:rPr>
              <a:t>power density of </a:t>
            </a:r>
            <a:r>
              <a:rPr lang="en-US" altLang="ja-JP" sz="2000" dirty="0">
                <a:solidFill>
                  <a:srgbClr val="FF0000"/>
                </a:solidFill>
                <a:latin typeface="Calibri Light" panose="020F0302020204030204" pitchFamily="34" charset="0"/>
              </a:rPr>
              <a:t>264 </a:t>
            </a:r>
            <a:r>
              <a:rPr lang="en-US" altLang="ja-JP" sz="2000" dirty="0" err="1">
                <a:solidFill>
                  <a:srgbClr val="FF0000"/>
                </a:solidFill>
                <a:latin typeface="Calibri Light" panose="020F0302020204030204" pitchFamily="34" charset="0"/>
              </a:rPr>
              <a:t>mW</a:t>
            </a:r>
            <a:r>
              <a:rPr lang="en-US" altLang="ja-JP" sz="2000" dirty="0">
                <a:solidFill>
                  <a:srgbClr val="FF0000"/>
                </a:solidFill>
                <a:latin typeface="Calibri Light" panose="020F0302020204030204" pitchFamily="34" charset="0"/>
              </a:rPr>
              <a:t> cm</a:t>
            </a:r>
            <a:r>
              <a:rPr lang="en-US" altLang="ja-JP" sz="2000" baseline="30000" dirty="0">
                <a:solidFill>
                  <a:srgbClr val="FF0000"/>
                </a:solidFill>
                <a:latin typeface="Calibri Light" panose="020F0302020204030204" pitchFamily="34" charset="0"/>
              </a:rPr>
              <a:t>-2</a:t>
            </a:r>
            <a:r>
              <a:rPr lang="en-US" altLang="ja-JP" sz="2000" dirty="0">
                <a:latin typeface="Calibri Light" panose="020F0302020204030204" pitchFamily="34" charset="0"/>
              </a:rPr>
              <a:t> </a:t>
            </a:r>
            <a:r>
              <a:rPr lang="en-US" altLang="ja-JP" sz="2000" dirty="0">
                <a:solidFill>
                  <a:srgbClr val="FF0000"/>
                </a:solidFill>
                <a:latin typeface="Calibri Light" panose="020F0302020204030204" pitchFamily="34" charset="0"/>
              </a:rPr>
              <a:t>at </a:t>
            </a:r>
            <a:r>
              <a:rPr lang="en-US" altLang="ja-JP" sz="2000" dirty="0" smtClean="0">
                <a:solidFill>
                  <a:srgbClr val="FF0000"/>
                </a:solidFill>
                <a:latin typeface="Calibri Light" panose="020F0302020204030204" pitchFamily="34" charset="0"/>
              </a:rPr>
              <a:t>250</a:t>
            </a:r>
            <a:r>
              <a:rPr lang="ja-JP" altLang="en-US" sz="1600" dirty="0" smtClean="0">
                <a:solidFill>
                  <a:srgbClr val="FF0000"/>
                </a:solidFill>
                <a:latin typeface="Calibri Light" panose="020F0302020204030204" pitchFamily="34" charset="0"/>
                <a:ea typeface="Arial Unicode MS" pitchFamily="50" charset="-128"/>
                <a:cs typeface="Arial Unicode MS" pitchFamily="50" charset="-128"/>
              </a:rPr>
              <a:t>℃</a:t>
            </a:r>
            <a:r>
              <a:rPr lang="en-US" altLang="ja-JP" sz="2000" dirty="0" smtClean="0">
                <a:solidFill>
                  <a:srgbClr val="FF0000"/>
                </a:solidFill>
                <a:latin typeface="Calibri Light" panose="020F0302020204030204" pitchFamily="34" charset="0"/>
              </a:rPr>
              <a:t> </a:t>
            </a:r>
            <a:r>
              <a:rPr lang="en-US" altLang="ja-JP" sz="2000" dirty="0">
                <a:latin typeface="Calibri Light" panose="020F0302020204030204" pitchFamily="34" charset="0"/>
              </a:rPr>
              <a:t>in </a:t>
            </a:r>
            <a:r>
              <a:rPr lang="en-US" altLang="ja-JP" sz="2000" dirty="0" err="1" smtClean="0">
                <a:latin typeface="Calibri Light" panose="020F0302020204030204" pitchFamily="34" charset="0"/>
              </a:rPr>
              <a:t>unhumidified</a:t>
            </a:r>
            <a:r>
              <a:rPr lang="en-US" altLang="ja-JP" sz="2000" dirty="0" smtClean="0">
                <a:latin typeface="Calibri Light" panose="020F0302020204030204" pitchFamily="34" charset="0"/>
              </a:rPr>
              <a:t> </a:t>
            </a:r>
            <a:r>
              <a:rPr lang="en-US" altLang="ja-JP" sz="2000" dirty="0">
                <a:latin typeface="Calibri Light" panose="020F0302020204030204" pitchFamily="34" charset="0"/>
              </a:rPr>
              <a:t>conditions and had </a:t>
            </a:r>
            <a:r>
              <a:rPr lang="en-US" altLang="ja-JP" sz="2000" dirty="0">
                <a:solidFill>
                  <a:srgbClr val="FF0000"/>
                </a:solidFill>
                <a:latin typeface="Calibri Light" panose="020F0302020204030204" pitchFamily="34" charset="0"/>
              </a:rPr>
              <a:t>good stability</a:t>
            </a:r>
            <a:r>
              <a:rPr lang="en-US" altLang="ja-JP" sz="2000" dirty="0">
                <a:latin typeface="Calibri Light" panose="020F0302020204030204" pitchFamily="34" charset="0"/>
              </a:rPr>
              <a:t> for discharge properties </a:t>
            </a:r>
            <a:r>
              <a:rPr lang="en-US" altLang="ja-JP" sz="2000" dirty="0">
                <a:solidFill>
                  <a:srgbClr val="FF0000"/>
                </a:solidFill>
                <a:latin typeface="Calibri Light" panose="020F0302020204030204" pitchFamily="34" charset="0"/>
              </a:rPr>
              <a:t>below </a:t>
            </a:r>
            <a:r>
              <a:rPr lang="en-US" altLang="ja-JP" sz="2000" dirty="0" smtClean="0">
                <a:solidFill>
                  <a:srgbClr val="FF0000"/>
                </a:solidFill>
                <a:latin typeface="Calibri Light" panose="020F0302020204030204" pitchFamily="34" charset="0"/>
              </a:rPr>
              <a:t>350</a:t>
            </a:r>
            <a:r>
              <a:rPr lang="ja-JP" altLang="en-US" sz="1600" dirty="0" smtClean="0">
                <a:solidFill>
                  <a:srgbClr val="FF0000"/>
                </a:solidFill>
                <a:latin typeface="Calibri Light" panose="020F0302020204030204" pitchFamily="34" charset="0"/>
                <a:ea typeface="Arial Unicode MS" pitchFamily="50" charset="-128"/>
                <a:cs typeface="Arial Unicode MS" pitchFamily="50" charset="-128"/>
              </a:rPr>
              <a:t>℃</a:t>
            </a:r>
            <a:r>
              <a:rPr lang="en-US" altLang="ja-JP" sz="2000" dirty="0" smtClean="0">
                <a:latin typeface="Calibri Light" panose="020F0302020204030204" pitchFamily="34" charset="0"/>
              </a:rPr>
              <a:t>.</a:t>
            </a:r>
          </a:p>
          <a:p>
            <a:pPr marL="0" indent="0" algn="just">
              <a:lnSpc>
                <a:spcPct val="90000"/>
              </a:lnSpc>
              <a:buNone/>
            </a:pPr>
            <a:endParaRPr lang="en-US" altLang="ja-JP" sz="2000" dirty="0">
              <a:latin typeface="Calibri Light" panose="020F0302020204030204" pitchFamily="34" charset="0"/>
            </a:endParaRPr>
          </a:p>
          <a:p>
            <a:pPr algn="just">
              <a:lnSpc>
                <a:spcPct val="90000"/>
              </a:lnSpc>
            </a:pPr>
            <a:r>
              <a:rPr lang="en-US" altLang="ja-JP" sz="2000" dirty="0" smtClean="0">
                <a:latin typeface="Calibri Light" panose="020F0302020204030204" pitchFamily="34" charset="0"/>
              </a:rPr>
              <a:t>The NOx reactor </a:t>
            </a:r>
            <a:r>
              <a:rPr lang="en-US" altLang="ja-JP" sz="2000" dirty="0">
                <a:latin typeface="Calibri Light" panose="020F0302020204030204" pitchFamily="34" charset="0"/>
              </a:rPr>
              <a:t>using Sn</a:t>
            </a:r>
            <a:r>
              <a:rPr lang="en-US" altLang="ja-JP" sz="2000" baseline="-10000" dirty="0">
                <a:latin typeface="Calibri Light" panose="020F0302020204030204" pitchFamily="34" charset="0"/>
              </a:rPr>
              <a:t>0.9</a:t>
            </a:r>
            <a:r>
              <a:rPr lang="en-US" altLang="ja-JP" sz="2000" dirty="0">
                <a:latin typeface="Calibri Light" panose="020F0302020204030204" pitchFamily="34" charset="0"/>
              </a:rPr>
              <a:t>In</a:t>
            </a:r>
            <a:r>
              <a:rPr lang="en-US" altLang="ja-JP" sz="2000" baseline="-10000" dirty="0">
                <a:latin typeface="Calibri Light" panose="020F0302020204030204" pitchFamily="34" charset="0"/>
              </a:rPr>
              <a:t>0.1</a:t>
            </a:r>
            <a:r>
              <a:rPr lang="en-US" altLang="ja-JP" sz="2000" dirty="0">
                <a:latin typeface="Calibri Light" panose="020F0302020204030204" pitchFamily="34" charset="0"/>
              </a:rPr>
              <a:t>P</a:t>
            </a:r>
            <a:r>
              <a:rPr lang="en-US" altLang="ja-JP" sz="2000" baseline="-10000" dirty="0">
                <a:latin typeface="Calibri Light" panose="020F0302020204030204" pitchFamily="34" charset="0"/>
              </a:rPr>
              <a:t>2</a:t>
            </a:r>
            <a:r>
              <a:rPr lang="en-US" altLang="ja-JP" sz="2000" dirty="0">
                <a:latin typeface="Calibri Light" panose="020F0302020204030204" pitchFamily="34" charset="0"/>
              </a:rPr>
              <a:t>O</a:t>
            </a:r>
            <a:r>
              <a:rPr lang="en-US" altLang="ja-JP" sz="2000" baseline="-10000" dirty="0">
                <a:latin typeface="Calibri Light" panose="020F0302020204030204" pitchFamily="34" charset="0"/>
              </a:rPr>
              <a:t>7</a:t>
            </a:r>
            <a:r>
              <a:rPr lang="en-US" altLang="ja-JP" sz="2000" dirty="0">
                <a:latin typeface="Calibri Light" panose="020F0302020204030204" pitchFamily="34" charset="0"/>
              </a:rPr>
              <a:t> as the electrolyte </a:t>
            </a:r>
            <a:r>
              <a:rPr lang="en-US" altLang="ja-JP" sz="2000" dirty="0" smtClean="0">
                <a:latin typeface="Calibri Light" panose="020F0302020204030204" pitchFamily="34" charset="0"/>
              </a:rPr>
              <a:t>showed a high conversion of </a:t>
            </a:r>
            <a:r>
              <a:rPr lang="en-US" altLang="ja-JP" sz="2000" dirty="0" smtClean="0">
                <a:solidFill>
                  <a:srgbClr val="FF0000"/>
                </a:solidFill>
                <a:latin typeface="Calibri Light" panose="020F0302020204030204" pitchFamily="34" charset="0"/>
              </a:rPr>
              <a:t>NOx to nitrogen</a:t>
            </a:r>
            <a:r>
              <a:rPr lang="en-US" altLang="ja-JP" sz="2000" dirty="0" smtClean="0">
                <a:latin typeface="Calibri Light" panose="020F0302020204030204" pitchFamily="34" charset="0"/>
              </a:rPr>
              <a:t>.</a:t>
            </a:r>
          </a:p>
          <a:p>
            <a:pPr algn="just">
              <a:lnSpc>
                <a:spcPct val="90000"/>
              </a:lnSpc>
            </a:pPr>
            <a:endParaRPr lang="en-US" altLang="ja-JP" sz="2000" dirty="0">
              <a:latin typeface="Calibri Light" panose="020F0302020204030204" pitchFamily="34" charset="0"/>
            </a:endParaRPr>
          </a:p>
          <a:p>
            <a:pPr algn="just">
              <a:lnSpc>
                <a:spcPct val="90000"/>
              </a:lnSpc>
            </a:pPr>
            <a:r>
              <a:rPr lang="en-US" altLang="ja-JP" sz="2000" dirty="0" smtClean="0">
                <a:latin typeface="Calibri Light" panose="020F0302020204030204" pitchFamily="34" charset="0"/>
              </a:rPr>
              <a:t>The </a:t>
            </a:r>
            <a:r>
              <a:rPr lang="en-US" altLang="ja-JP" sz="2000" smtClean="0">
                <a:latin typeface="Calibri Light" panose="020F0302020204030204" pitchFamily="34" charset="0"/>
              </a:rPr>
              <a:t>NOx were </a:t>
            </a:r>
            <a:r>
              <a:rPr lang="en-US" altLang="ja-JP" sz="2000" dirty="0" smtClean="0">
                <a:latin typeface="Calibri Light" panose="020F0302020204030204" pitchFamily="34" charset="0"/>
              </a:rPr>
              <a:t>reduced by using </a:t>
            </a:r>
            <a:r>
              <a:rPr lang="en-US" altLang="ja-JP" sz="2000" dirty="0" smtClean="0">
                <a:solidFill>
                  <a:srgbClr val="FF0000"/>
                </a:solidFill>
                <a:latin typeface="Calibri Light" panose="020F0302020204030204" pitchFamily="34" charset="0"/>
              </a:rPr>
              <a:t>alternating current</a:t>
            </a:r>
            <a:r>
              <a:rPr lang="en-US" altLang="ja-JP" sz="2000" dirty="0" smtClean="0">
                <a:latin typeface="Calibri Light" panose="020F0302020204030204" pitchFamily="34" charset="0"/>
              </a:rPr>
              <a:t> at 0.01 Hz. </a:t>
            </a:r>
            <a:endParaRPr lang="en-US" altLang="ja-JP" sz="2000" dirty="0">
              <a:latin typeface="Calibri Light" panose="020F0302020204030204" pitchFamily="34" charset="0"/>
            </a:endParaRPr>
          </a:p>
        </p:txBody>
      </p:sp>
      <p:sp>
        <p:nvSpPr>
          <p:cNvPr id="5"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b="1" dirty="0" smtClean="0">
                <a:solidFill>
                  <a:schemeClr val="bg1"/>
                </a:solidFill>
                <a:latin typeface="HGPｺﾞｼｯｸM" pitchFamily="50" charset="-128"/>
                <a:ea typeface="HGPｺﾞｼｯｸM" pitchFamily="50" charset="-128"/>
              </a:rPr>
              <a:t> </a:t>
            </a:r>
            <a:r>
              <a:rPr kumimoji="0" lang="en-US" altLang="ja-JP" sz="2400" b="1" dirty="0" smtClean="0">
                <a:solidFill>
                  <a:schemeClr val="bg1"/>
                </a:solidFill>
                <a:latin typeface="+mj-lt"/>
                <a:ea typeface="HGPｺﾞｼｯｸM" pitchFamily="50" charset="-128"/>
              </a:rPr>
              <a:t>Conclusion</a:t>
            </a:r>
            <a:endParaRPr kumimoji="0" lang="ja-JP" altLang="en-US" sz="2400" b="1" dirty="0">
              <a:solidFill>
                <a:schemeClr val="bg1"/>
              </a:solidFill>
              <a:latin typeface="+mj-lt"/>
              <a:ea typeface="HGPｺﾞｼｯｸM" pitchFamily="50" charset="-128"/>
            </a:endParaRPr>
          </a:p>
        </p:txBody>
      </p:sp>
      <p:sp>
        <p:nvSpPr>
          <p:cNvPr id="4" name="テキスト ボックス 3"/>
          <p:cNvSpPr txBox="1"/>
          <p:nvPr/>
        </p:nvSpPr>
        <p:spPr>
          <a:xfrm>
            <a:off x="395536" y="4941168"/>
            <a:ext cx="849694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dirty="0" smtClean="0">
                <a:latin typeface="Calibri Light" panose="020F0302020204030204" pitchFamily="34" charset="0"/>
              </a:rPr>
              <a:t>Partial of this </a:t>
            </a:r>
            <a:r>
              <a:rPr kumimoji="1" lang="en-US" altLang="ja-JP" sz="2400" dirty="0">
                <a:latin typeface="Calibri Light" panose="020F0302020204030204" pitchFamily="34" charset="0"/>
              </a:rPr>
              <a:t>work was </a:t>
            </a:r>
            <a:r>
              <a:rPr kumimoji="1" lang="en-US" altLang="ja-JP" sz="2400" dirty="0" smtClean="0">
                <a:latin typeface="Calibri Light" panose="020F0302020204030204" pitchFamily="34" charset="0"/>
              </a:rPr>
              <a:t>supported </a:t>
            </a:r>
            <a:r>
              <a:rPr kumimoji="1" lang="en-US" altLang="ja-JP" sz="2400" dirty="0">
                <a:latin typeface="Calibri Light" panose="020F0302020204030204" pitchFamily="34" charset="0"/>
              </a:rPr>
              <a:t>by JSPS KAKENHI Grant Number  25870308. </a:t>
            </a:r>
            <a:endParaRPr kumimoji="1" lang="ja-JP" altLang="en-US" sz="2400" dirty="0">
              <a:latin typeface="Calibri Light" panose="020F0302020204030204" pitchFamily="34" charset="0"/>
            </a:endParaRPr>
          </a:p>
        </p:txBody>
      </p:sp>
      <p:sp>
        <p:nvSpPr>
          <p:cNvPr id="6" name="テキスト ボックス 5"/>
          <p:cNvSpPr txBox="1"/>
          <p:nvPr/>
        </p:nvSpPr>
        <p:spPr>
          <a:xfrm>
            <a:off x="4644008" y="6073170"/>
            <a:ext cx="4356129" cy="523220"/>
          </a:xfrm>
          <a:prstGeom prst="rect">
            <a:avLst/>
          </a:prstGeom>
          <a:noFill/>
        </p:spPr>
        <p:txBody>
          <a:bodyPr wrap="none" rtlCol="0">
            <a:spAutoFit/>
          </a:bodyPr>
          <a:lstStyle/>
          <a:p>
            <a:r>
              <a:rPr kumimoji="1" lang="en-US" altLang="ja-JP" sz="2800" dirty="0" smtClean="0">
                <a:latin typeface="Calibri Light" panose="020F0302020204030204" pitchFamily="34" charset="0"/>
              </a:rPr>
              <a:t>Thank you for your attention.</a:t>
            </a:r>
            <a:endParaRPr kumimoji="1" lang="ja-JP" altLang="en-US" sz="2800" dirty="0">
              <a:latin typeface="Calibri Light" panose="020F0302020204030204" pitchFamily="34" charset="0"/>
            </a:endParaRPr>
          </a:p>
        </p:txBody>
      </p:sp>
    </p:spTree>
    <p:extLst>
      <p:ext uri="{BB962C8B-B14F-4D97-AF65-F5344CB8AC3E}">
        <p14:creationId xmlns:p14="http://schemas.microsoft.com/office/powerpoint/2010/main" xmlns="" val="2448426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2"/>
          <p:cNvSpPr txBox="1">
            <a:spLocks noChangeArrowheads="1"/>
          </p:cNvSpPr>
          <p:nvPr/>
        </p:nvSpPr>
        <p:spPr bwMode="auto">
          <a:xfrm>
            <a:off x="0" y="1124744"/>
            <a:ext cx="9144000" cy="2016224"/>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sz="2400" dirty="0">
              <a:solidFill>
                <a:schemeClr val="bg1"/>
              </a:solidFill>
              <a:latin typeface="+mj-lt"/>
              <a:ea typeface="HGPｺﾞｼｯｸM" pitchFamily="50" charset="-128"/>
            </a:endParaRPr>
          </a:p>
        </p:txBody>
      </p:sp>
      <p:sp>
        <p:nvSpPr>
          <p:cNvPr id="2" name="タイトル 1"/>
          <p:cNvSpPr>
            <a:spLocks noGrp="1"/>
          </p:cNvSpPr>
          <p:nvPr>
            <p:ph type="ctrTitle"/>
          </p:nvPr>
        </p:nvSpPr>
        <p:spPr>
          <a:xfrm>
            <a:off x="539552" y="548680"/>
            <a:ext cx="8206680" cy="5544616"/>
          </a:xfrm>
        </p:spPr>
        <p:txBody>
          <a:bodyPr>
            <a:normAutofit/>
          </a:bodyPr>
          <a:lstStyle/>
          <a:p>
            <a:pPr algn="l"/>
            <a:r>
              <a:rPr lang="en-US" sz="3200" b="1" dirty="0" smtClean="0">
                <a:solidFill>
                  <a:schemeClr val="bg1"/>
                </a:solidFill>
                <a:ea typeface="HG創英角ｺﾞｼｯｸUB" pitchFamily="49" charset="-128"/>
              </a:rPr>
              <a:t>Proton conduction in tin phosphates and </a:t>
            </a:r>
            <a:br>
              <a:rPr lang="en-US" sz="3200" b="1" dirty="0" smtClean="0">
                <a:solidFill>
                  <a:schemeClr val="bg1"/>
                </a:solidFill>
                <a:ea typeface="HG創英角ｺﾞｼｯｸUB" pitchFamily="49" charset="-128"/>
              </a:rPr>
            </a:br>
            <a:r>
              <a:rPr lang="en-US" sz="3200" b="1" dirty="0" smtClean="0">
                <a:solidFill>
                  <a:schemeClr val="bg1"/>
                </a:solidFill>
                <a:ea typeface="HG創英角ｺﾞｼｯｸUB" pitchFamily="49" charset="-128"/>
              </a:rPr>
              <a:t>their application to electrochemical devices</a:t>
            </a:r>
            <a:r>
              <a:rPr lang="en-US" sz="3200" dirty="0" smtClean="0">
                <a:solidFill>
                  <a:schemeClr val="bg1"/>
                </a:solidFill>
                <a:ea typeface="HG創英角ｺﾞｼｯｸUB" pitchFamily="49" charset="-128"/>
              </a:rPr>
              <a:t/>
            </a:r>
            <a:br>
              <a:rPr lang="en-US" sz="3200" dirty="0" smtClean="0">
                <a:solidFill>
                  <a:schemeClr val="bg1"/>
                </a:solidFill>
                <a:ea typeface="HG創英角ｺﾞｼｯｸUB" pitchFamily="49" charset="-128"/>
              </a:rPr>
            </a:br>
            <a:r>
              <a:rPr lang="en-US" altLang="ja-JP" sz="1600" dirty="0" smtClean="0">
                <a:solidFill>
                  <a:schemeClr val="bg1"/>
                </a:solidFill>
                <a:ea typeface="HG創英角ｺﾞｼｯｸUB" pitchFamily="49" charset="-128"/>
              </a:rPr>
              <a:t/>
            </a:r>
            <a:br>
              <a:rPr lang="en-US" altLang="ja-JP" sz="1600" dirty="0" smtClean="0">
                <a:solidFill>
                  <a:schemeClr val="bg1"/>
                </a:solidFill>
                <a:ea typeface="HG創英角ｺﾞｼｯｸUB" pitchFamily="49" charset="-128"/>
              </a:rPr>
            </a:br>
            <a:r>
              <a:rPr lang="en-US" altLang="ja-JP" sz="1600" dirty="0" smtClean="0">
                <a:solidFill>
                  <a:schemeClr val="bg1"/>
                </a:solidFill>
                <a:ea typeface="HG創英角ｺﾞｼｯｸUB" pitchFamily="49" charset="-128"/>
              </a:rPr>
              <a:t/>
            </a:r>
            <a:br>
              <a:rPr lang="en-US" altLang="ja-JP" sz="1600" dirty="0" smtClean="0">
                <a:solidFill>
                  <a:schemeClr val="bg1"/>
                </a:solidFill>
                <a:ea typeface="HG創英角ｺﾞｼｯｸUB" pitchFamily="49" charset="-128"/>
              </a:rPr>
            </a:br>
            <a:r>
              <a:rPr lang="en-US" altLang="ja-JP" sz="1600" dirty="0" smtClean="0">
                <a:solidFill>
                  <a:schemeClr val="bg1"/>
                </a:solidFill>
                <a:ea typeface="HG創英角ｺﾞｼｯｸUB" pitchFamily="49" charset="-128"/>
              </a:rPr>
              <a:t/>
            </a:r>
            <a:br>
              <a:rPr lang="en-US" altLang="ja-JP" sz="1600" dirty="0" smtClean="0">
                <a:solidFill>
                  <a:schemeClr val="bg1"/>
                </a:solidFill>
                <a:ea typeface="HG創英角ｺﾞｼｯｸUB" pitchFamily="49" charset="-128"/>
              </a:rPr>
            </a:br>
            <a:r>
              <a:rPr lang="en-US" altLang="ja-JP" sz="2400" dirty="0" smtClean="0">
                <a:solidFill>
                  <a:schemeClr val="accent2">
                    <a:lumMod val="50000"/>
                  </a:schemeClr>
                </a:solidFill>
                <a:latin typeface="Calibri Light" panose="020F0302020204030204" pitchFamily="34" charset="0"/>
                <a:ea typeface="HG創英角ｺﾞｼｯｸUB" pitchFamily="49" charset="-128"/>
              </a:rPr>
              <a:t>Nagoya University</a:t>
            </a:r>
            <a:br>
              <a:rPr lang="en-US" altLang="ja-JP" sz="2400" dirty="0" smtClean="0">
                <a:solidFill>
                  <a:schemeClr val="accent2">
                    <a:lumMod val="50000"/>
                  </a:schemeClr>
                </a:solidFill>
                <a:latin typeface="Calibri Light" panose="020F0302020204030204" pitchFamily="34" charset="0"/>
                <a:ea typeface="HG創英角ｺﾞｼｯｸUB" pitchFamily="49" charset="-128"/>
              </a:rPr>
            </a:br>
            <a:r>
              <a:rPr lang="en-US" altLang="ja-JP" sz="2400" dirty="0" smtClean="0">
                <a:solidFill>
                  <a:schemeClr val="accent2">
                    <a:lumMod val="50000"/>
                  </a:schemeClr>
                </a:solidFill>
                <a:latin typeface="Calibri Light" panose="020F0302020204030204" pitchFamily="34" charset="0"/>
                <a:ea typeface="HG創英角ｺﾞｼｯｸUB" pitchFamily="49" charset="-128"/>
              </a:rPr>
              <a:t>Graduate School of Environmental Studies</a:t>
            </a:r>
            <a:r>
              <a:rPr lang="en-US" altLang="ja-JP" sz="1600" dirty="0" smtClean="0">
                <a:solidFill>
                  <a:schemeClr val="accent2">
                    <a:lumMod val="50000"/>
                  </a:schemeClr>
                </a:solidFill>
                <a:latin typeface="Calibri Light" panose="020F0302020204030204" pitchFamily="34" charset="0"/>
                <a:ea typeface="HG創英角ｺﾞｼｯｸUB" pitchFamily="49" charset="-128"/>
              </a:rPr>
              <a:t/>
            </a:r>
            <a:br>
              <a:rPr lang="en-US" altLang="ja-JP" sz="1600" dirty="0" smtClean="0">
                <a:solidFill>
                  <a:schemeClr val="accent2">
                    <a:lumMod val="50000"/>
                  </a:schemeClr>
                </a:solidFill>
                <a:latin typeface="Calibri Light" panose="020F0302020204030204" pitchFamily="34" charset="0"/>
                <a:ea typeface="HG創英角ｺﾞｼｯｸUB" pitchFamily="49" charset="-128"/>
              </a:rPr>
            </a:br>
            <a:r>
              <a:rPr lang="en-US" altLang="ja-JP" sz="2400" dirty="0">
                <a:solidFill>
                  <a:schemeClr val="accent2">
                    <a:lumMod val="50000"/>
                  </a:schemeClr>
                </a:solidFill>
                <a:latin typeface="Calibri Light" panose="020F0302020204030204" pitchFamily="34" charset="0"/>
                <a:ea typeface="HG創英角ｺﾞｼｯｸUB" pitchFamily="49" charset="-128"/>
              </a:rPr>
              <a:t/>
            </a:r>
            <a:br>
              <a:rPr lang="en-US" altLang="ja-JP" sz="2400" dirty="0">
                <a:solidFill>
                  <a:schemeClr val="accent2">
                    <a:lumMod val="50000"/>
                  </a:schemeClr>
                </a:solidFill>
                <a:latin typeface="Calibri Light" panose="020F0302020204030204" pitchFamily="34" charset="0"/>
                <a:ea typeface="HG創英角ｺﾞｼｯｸUB" pitchFamily="49" charset="-128"/>
              </a:rPr>
            </a:br>
            <a:r>
              <a:rPr lang="en-US" altLang="ja-JP" sz="2800" b="1" i="1" dirty="0" smtClean="0">
                <a:solidFill>
                  <a:schemeClr val="accent2">
                    <a:lumMod val="50000"/>
                  </a:schemeClr>
                </a:solidFill>
                <a:ea typeface="HG創英角ｺﾞｼｯｸUB" pitchFamily="49" charset="-128"/>
              </a:rPr>
              <a:t>Masahiro Nagao</a:t>
            </a:r>
            <a:endParaRPr lang="en-US" sz="1800" b="1" i="1" dirty="0">
              <a:solidFill>
                <a:schemeClr val="accent2">
                  <a:lumMod val="50000"/>
                </a:schemeClr>
              </a:solidFill>
              <a:ea typeface="HG創英角ｺﾞｼｯｸUB" pitchFamily="49" charset="-128"/>
            </a:endParaRPr>
          </a:p>
        </p:txBody>
      </p:sp>
    </p:spTree>
    <p:extLst>
      <p:ext uri="{BB962C8B-B14F-4D97-AF65-F5344CB8AC3E}">
        <p14:creationId xmlns:p14="http://schemas.microsoft.com/office/powerpoint/2010/main" xmlns="" val="1716418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solidFill>
                  <a:schemeClr val="bg1"/>
                </a:solidFill>
                <a:latin typeface="+mj-lt"/>
                <a:ea typeface="HGPｺﾞｼｯｸM" pitchFamily="50" charset="-128"/>
              </a:rPr>
              <a:t>   Contents</a:t>
            </a:r>
            <a:endParaRPr lang="ja-JP" altLang="en-US" sz="2400" dirty="0">
              <a:solidFill>
                <a:schemeClr val="bg1"/>
              </a:solidFill>
              <a:latin typeface="+mj-lt"/>
              <a:ea typeface="HGPｺﾞｼｯｸM" pitchFamily="50" charset="-128"/>
            </a:endParaRPr>
          </a:p>
        </p:txBody>
      </p:sp>
      <p:sp>
        <p:nvSpPr>
          <p:cNvPr id="5" name="Text Box 14"/>
          <p:cNvSpPr txBox="1">
            <a:spLocks noChangeArrowheads="1"/>
          </p:cNvSpPr>
          <p:nvPr/>
        </p:nvSpPr>
        <p:spPr bwMode="auto">
          <a:xfrm>
            <a:off x="251520" y="1988840"/>
            <a:ext cx="8892479" cy="46166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b="1" dirty="0" smtClean="0">
                <a:solidFill>
                  <a:schemeClr val="accent2"/>
                </a:solidFill>
                <a:latin typeface="+mj-lt"/>
                <a:ea typeface="HG創英角ｺﾞｼｯｸUB" pitchFamily="49" charset="-128"/>
              </a:rPr>
              <a:t>　１．　</a:t>
            </a:r>
            <a:r>
              <a:rPr lang="en-US" altLang="ja-JP" sz="2400" b="1" dirty="0" smtClean="0">
                <a:solidFill>
                  <a:schemeClr val="accent2"/>
                </a:solidFill>
                <a:latin typeface="+mj-lt"/>
                <a:ea typeface="HG創英角ｺﾞｼｯｸUB" pitchFamily="49" charset="-128"/>
              </a:rPr>
              <a:t>Development of proton conductor</a:t>
            </a:r>
            <a:endParaRPr lang="ja-JP" altLang="en-US" sz="2400" b="1" dirty="0">
              <a:solidFill>
                <a:schemeClr val="accent2"/>
              </a:solidFill>
              <a:latin typeface="+mj-lt"/>
              <a:ea typeface="HG創英角ｺﾞｼｯｸUB" pitchFamily="49" charset="-128"/>
            </a:endParaRPr>
          </a:p>
        </p:txBody>
      </p:sp>
      <p:sp>
        <p:nvSpPr>
          <p:cNvPr id="6" name="Text Box 14"/>
          <p:cNvSpPr txBox="1">
            <a:spLocks noChangeArrowheads="1"/>
          </p:cNvSpPr>
          <p:nvPr/>
        </p:nvSpPr>
        <p:spPr bwMode="auto">
          <a:xfrm>
            <a:off x="251519" y="4149080"/>
            <a:ext cx="8892479" cy="46166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dirty="0">
                <a:solidFill>
                  <a:schemeClr val="accent2">
                    <a:lumMod val="60000"/>
                    <a:lumOff val="40000"/>
                  </a:schemeClr>
                </a:solidFill>
                <a:latin typeface="+mj-lt"/>
                <a:ea typeface="HG創英角ｺﾞｼｯｸUB" pitchFamily="49" charset="-128"/>
              </a:rPr>
              <a:t>　４ </a:t>
            </a:r>
            <a:r>
              <a:rPr lang="ja-JP" altLang="en-US" sz="2400" dirty="0" smtClean="0">
                <a:solidFill>
                  <a:schemeClr val="accent2">
                    <a:lumMod val="60000"/>
                    <a:lumOff val="40000"/>
                  </a:schemeClr>
                </a:solidFill>
                <a:latin typeface="+mj-lt"/>
                <a:ea typeface="HG創英角ｺﾞｼｯｸUB" pitchFamily="49" charset="-128"/>
              </a:rPr>
              <a:t>．    </a:t>
            </a:r>
            <a:r>
              <a:rPr lang="en-US" altLang="ja-JP" sz="2400" b="1" dirty="0" smtClean="0">
                <a:solidFill>
                  <a:schemeClr val="accent2">
                    <a:lumMod val="60000"/>
                    <a:lumOff val="40000"/>
                  </a:schemeClr>
                </a:solidFill>
                <a:latin typeface="+mj-lt"/>
                <a:ea typeface="HG創英角ｺﾞｼｯｸUB" pitchFamily="49" charset="-128"/>
              </a:rPr>
              <a:t>Application to the sensor</a:t>
            </a:r>
            <a:endParaRPr lang="ja-JP" altLang="en-US" sz="2400" b="1" dirty="0">
              <a:solidFill>
                <a:schemeClr val="accent2">
                  <a:lumMod val="60000"/>
                  <a:lumOff val="40000"/>
                </a:schemeClr>
              </a:solidFill>
              <a:latin typeface="+mj-lt"/>
              <a:ea typeface="HG創英角ｺﾞｼｯｸUB" pitchFamily="49" charset="-128"/>
            </a:endParaRPr>
          </a:p>
        </p:txBody>
      </p:sp>
      <p:sp>
        <p:nvSpPr>
          <p:cNvPr id="7" name="Text Box 14"/>
          <p:cNvSpPr txBox="1">
            <a:spLocks noChangeArrowheads="1"/>
          </p:cNvSpPr>
          <p:nvPr/>
        </p:nvSpPr>
        <p:spPr bwMode="auto">
          <a:xfrm>
            <a:off x="251520" y="3429000"/>
            <a:ext cx="8892479" cy="46166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dirty="0">
                <a:solidFill>
                  <a:schemeClr val="accent2"/>
                </a:solidFill>
                <a:latin typeface="+mj-lt"/>
                <a:ea typeface="HG創英角ｺﾞｼｯｸUB" pitchFamily="49" charset="-128"/>
              </a:rPr>
              <a:t>　３ </a:t>
            </a:r>
            <a:r>
              <a:rPr lang="ja-JP" altLang="en-US" sz="2400" dirty="0" smtClean="0">
                <a:solidFill>
                  <a:schemeClr val="accent2"/>
                </a:solidFill>
                <a:latin typeface="+mj-lt"/>
                <a:ea typeface="HG創英角ｺﾞｼｯｸUB" pitchFamily="49" charset="-128"/>
              </a:rPr>
              <a:t>．    </a:t>
            </a:r>
            <a:r>
              <a:rPr lang="en-US" altLang="ja-JP" sz="2400" b="1" dirty="0" smtClean="0">
                <a:solidFill>
                  <a:schemeClr val="accent2"/>
                </a:solidFill>
                <a:latin typeface="+mj-lt"/>
                <a:ea typeface="HG創英角ｺﾞｼｯｸUB" pitchFamily="49" charset="-128"/>
              </a:rPr>
              <a:t>Application to the NOx reduction reactor</a:t>
            </a:r>
            <a:endParaRPr lang="ja-JP" altLang="en-US" sz="2400" b="1" dirty="0">
              <a:solidFill>
                <a:schemeClr val="accent2"/>
              </a:solidFill>
              <a:latin typeface="+mj-lt"/>
              <a:ea typeface="HG創英角ｺﾞｼｯｸUB" pitchFamily="49" charset="-128"/>
            </a:endParaRPr>
          </a:p>
        </p:txBody>
      </p:sp>
      <p:sp>
        <p:nvSpPr>
          <p:cNvPr id="8" name="Text Box 14"/>
          <p:cNvSpPr txBox="1">
            <a:spLocks noChangeArrowheads="1"/>
          </p:cNvSpPr>
          <p:nvPr/>
        </p:nvSpPr>
        <p:spPr bwMode="auto">
          <a:xfrm>
            <a:off x="251520" y="2677333"/>
            <a:ext cx="8892479" cy="46166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dirty="0">
                <a:solidFill>
                  <a:schemeClr val="accent2"/>
                </a:solidFill>
                <a:ea typeface="HG創英角ｺﾞｼｯｸUB" pitchFamily="49" charset="-128"/>
              </a:rPr>
              <a:t>　２ ．  </a:t>
            </a:r>
            <a:r>
              <a:rPr lang="ja-JP" altLang="en-US" sz="2400" dirty="0" smtClean="0">
                <a:solidFill>
                  <a:schemeClr val="accent2"/>
                </a:solidFill>
                <a:ea typeface="HG創英角ｺﾞｼｯｸUB" pitchFamily="49" charset="-128"/>
              </a:rPr>
              <a:t> </a:t>
            </a:r>
            <a:r>
              <a:rPr lang="en-US" altLang="ja-JP" sz="2400" b="1" dirty="0" smtClean="0">
                <a:solidFill>
                  <a:schemeClr val="accent2"/>
                </a:solidFill>
                <a:latin typeface="+mj-lt"/>
                <a:ea typeface="HG創英角ｺﾞｼｯｸUB" pitchFamily="49" charset="-128"/>
              </a:rPr>
              <a:t>Application to the fuel cell</a:t>
            </a:r>
            <a:endParaRPr lang="ja-JP" altLang="en-US" sz="2400" b="1" dirty="0">
              <a:solidFill>
                <a:schemeClr val="accent2"/>
              </a:solidFill>
              <a:latin typeface="+mj-lt"/>
              <a:ea typeface="HG創英角ｺﾞｼｯｸUB" pitchFamily="49" charset="-128"/>
            </a:endParaRPr>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4</a:t>
            </a:fld>
            <a:endParaRPr lang="en-US"/>
          </a:p>
        </p:txBody>
      </p:sp>
      <p:sp>
        <p:nvSpPr>
          <p:cNvPr id="9" name="Text Box 14"/>
          <p:cNvSpPr txBox="1">
            <a:spLocks noChangeArrowheads="1"/>
          </p:cNvSpPr>
          <p:nvPr/>
        </p:nvSpPr>
        <p:spPr bwMode="auto">
          <a:xfrm>
            <a:off x="251521" y="4869160"/>
            <a:ext cx="8892479" cy="46166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dirty="0">
                <a:solidFill>
                  <a:schemeClr val="accent2">
                    <a:lumMod val="60000"/>
                    <a:lumOff val="40000"/>
                  </a:schemeClr>
                </a:solidFill>
                <a:latin typeface="+mj-lt"/>
                <a:ea typeface="HG創英角ｺﾞｼｯｸUB" pitchFamily="49" charset="-128"/>
              </a:rPr>
              <a:t>　５</a:t>
            </a:r>
            <a:r>
              <a:rPr lang="ja-JP" altLang="en-US" sz="2400" dirty="0" smtClean="0">
                <a:solidFill>
                  <a:schemeClr val="accent2">
                    <a:lumMod val="60000"/>
                    <a:lumOff val="40000"/>
                  </a:schemeClr>
                </a:solidFill>
                <a:latin typeface="+mj-lt"/>
                <a:ea typeface="HG創英角ｺﾞｼｯｸUB" pitchFamily="49" charset="-128"/>
              </a:rPr>
              <a:t> ．    </a:t>
            </a:r>
            <a:r>
              <a:rPr lang="en-US" altLang="ja-JP" sz="2400" b="1" dirty="0" smtClean="0">
                <a:solidFill>
                  <a:schemeClr val="accent2">
                    <a:lumMod val="60000"/>
                    <a:lumOff val="40000"/>
                  </a:schemeClr>
                </a:solidFill>
                <a:latin typeface="+mj-lt"/>
                <a:ea typeface="HG創英角ｺﾞｼｯｸUB" pitchFamily="49" charset="-128"/>
              </a:rPr>
              <a:t>Application to the capacitor</a:t>
            </a:r>
            <a:endParaRPr lang="ja-JP" altLang="en-US" sz="2400" b="1" dirty="0">
              <a:solidFill>
                <a:schemeClr val="accent2">
                  <a:lumMod val="60000"/>
                  <a:lumOff val="40000"/>
                </a:schemeClr>
              </a:solidFill>
              <a:latin typeface="+mj-lt"/>
              <a:ea typeface="HG創英角ｺﾞｼｯｸUB" pitchFamily="49" charset="-128"/>
            </a:endParaRPr>
          </a:p>
        </p:txBody>
      </p:sp>
    </p:spTree>
    <p:extLst>
      <p:ext uri="{BB962C8B-B14F-4D97-AF65-F5344CB8AC3E}">
        <p14:creationId xmlns:p14="http://schemas.microsoft.com/office/powerpoint/2010/main" xmlns="" val="218600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600" b="1" dirty="0">
                <a:solidFill>
                  <a:schemeClr val="accent2"/>
                </a:solidFill>
                <a:ea typeface="HG創英角ｺﾞｼｯｸUB" pitchFamily="49" charset="-128"/>
              </a:rPr>
              <a:t>１</a:t>
            </a:r>
            <a:r>
              <a:rPr lang="ja-JP" altLang="en-US" sz="3600" b="1" dirty="0" smtClean="0">
                <a:solidFill>
                  <a:schemeClr val="accent2"/>
                </a:solidFill>
                <a:ea typeface="HG創英角ｺﾞｼｯｸUB" pitchFamily="49" charset="-128"/>
              </a:rPr>
              <a:t>．</a:t>
            </a:r>
            <a:r>
              <a:rPr lang="en-US" altLang="ja-JP" b="1" dirty="0" smtClean="0">
                <a:solidFill>
                  <a:schemeClr val="accent2"/>
                </a:solidFill>
                <a:ea typeface="HG創英角ｺﾞｼｯｸUB" pitchFamily="49" charset="-128"/>
              </a:rPr>
              <a:t>D</a:t>
            </a:r>
            <a:r>
              <a:rPr lang="en-US" altLang="ja-JP" sz="3600" b="1" dirty="0" smtClean="0">
                <a:solidFill>
                  <a:schemeClr val="accent2"/>
                </a:solidFill>
                <a:ea typeface="HG創英角ｺﾞｼｯｸUB" pitchFamily="49" charset="-128"/>
              </a:rPr>
              <a:t>evelopment of </a:t>
            </a:r>
            <a:r>
              <a:rPr lang="en-US" altLang="ja-JP" sz="3600" b="1" dirty="0">
                <a:solidFill>
                  <a:schemeClr val="accent2"/>
                </a:solidFill>
                <a:ea typeface="HG創英角ｺﾞｼｯｸUB" pitchFamily="49" charset="-128"/>
              </a:rPr>
              <a:t>p</a:t>
            </a:r>
            <a:r>
              <a:rPr lang="en-US" altLang="ja-JP" sz="3600" b="1" dirty="0" smtClean="0">
                <a:solidFill>
                  <a:schemeClr val="accent2"/>
                </a:solidFill>
                <a:ea typeface="HG創英角ｺﾞｼｯｸUB" pitchFamily="49" charset="-128"/>
              </a:rPr>
              <a:t>roton conductor</a:t>
            </a:r>
            <a:endParaRPr lang="ja-JP" altLang="en-US" sz="3600" b="1" dirty="0">
              <a:solidFill>
                <a:schemeClr val="accent2"/>
              </a:solidFill>
              <a:ea typeface="HG創英角ｺﾞｼｯｸUB" pitchFamily="49" charset="-128"/>
            </a:endParaRPr>
          </a:p>
        </p:txBody>
      </p:sp>
      <p:sp>
        <p:nvSpPr>
          <p:cNvPr id="2" name="テキスト ボックス 1"/>
          <p:cNvSpPr txBox="1"/>
          <p:nvPr/>
        </p:nvSpPr>
        <p:spPr>
          <a:xfrm>
            <a:off x="5189690" y="3501008"/>
            <a:ext cx="3986989" cy="4708981"/>
          </a:xfrm>
          <a:prstGeom prst="rect">
            <a:avLst/>
          </a:prstGeom>
          <a:noFill/>
        </p:spPr>
        <p:txBody>
          <a:bodyPr wrap="none" rtlCol="0">
            <a:spAutoFit/>
          </a:bodyPr>
          <a:lstStyle/>
          <a:p>
            <a:r>
              <a:rPr kumimoji="1" lang="en-US" altLang="ja-JP" sz="30000" b="1" dirty="0" smtClean="0">
                <a:solidFill>
                  <a:schemeClr val="accent4">
                    <a:lumMod val="20000"/>
                    <a:lumOff val="80000"/>
                  </a:schemeClr>
                </a:solidFill>
                <a:latin typeface="Britannic Bold" pitchFamily="34" charset="0"/>
              </a:rPr>
              <a:t>H</a:t>
            </a:r>
            <a:r>
              <a:rPr kumimoji="1" lang="en-US" altLang="ja-JP" sz="30000" b="1" baseline="30000" dirty="0" smtClean="0">
                <a:solidFill>
                  <a:schemeClr val="accent4">
                    <a:lumMod val="20000"/>
                    <a:lumOff val="80000"/>
                  </a:schemeClr>
                </a:solidFill>
                <a:latin typeface="Britannic Bold" pitchFamily="34" charset="0"/>
              </a:rPr>
              <a:t>+</a:t>
            </a:r>
            <a:endParaRPr kumimoji="1" lang="ja-JP" altLang="en-US" sz="30000" b="1" baseline="30000" dirty="0">
              <a:solidFill>
                <a:schemeClr val="accent4">
                  <a:lumMod val="20000"/>
                  <a:lumOff val="80000"/>
                </a:schemeClr>
              </a:solidFill>
              <a:latin typeface="Britannic Bold" pitchFamily="34" charset="0"/>
            </a:endParaRPr>
          </a:p>
        </p:txBody>
      </p:sp>
      <p:sp>
        <p:nvSpPr>
          <p:cNvPr id="3" name="スライド番号プレースホルダー 2"/>
          <p:cNvSpPr>
            <a:spLocks noGrp="1"/>
          </p:cNvSpPr>
          <p:nvPr>
            <p:ph type="sldNum" sz="quarter" idx="12"/>
          </p:nvPr>
        </p:nvSpPr>
        <p:spPr/>
        <p:txBody>
          <a:bodyPr/>
          <a:lstStyle/>
          <a:p>
            <a:fld id="{7E415454-7485-4A1A-B1BF-7CFD8E4B4BEC}" type="slidenum">
              <a:rPr lang="en-US" smtClean="0"/>
              <a:pPr/>
              <a:t>5</a:t>
            </a:fld>
            <a:endParaRPr lang="en-US"/>
          </a:p>
        </p:txBody>
      </p:sp>
    </p:spTree>
    <p:extLst>
      <p:ext uri="{BB962C8B-B14F-4D97-AF65-F5344CB8AC3E}">
        <p14:creationId xmlns:p14="http://schemas.microsoft.com/office/powerpoint/2010/main" xmlns="" val="82118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29452" y="1705682"/>
            <a:ext cx="1264182" cy="1512496"/>
            <a:chOff x="1283610" y="5054415"/>
            <a:chExt cx="1264182" cy="1512496"/>
          </a:xfrm>
        </p:grpSpPr>
        <p:sp>
          <p:nvSpPr>
            <p:cNvPr id="5" name="直方体 4"/>
            <p:cNvSpPr/>
            <p:nvPr/>
          </p:nvSpPr>
          <p:spPr>
            <a:xfrm>
              <a:off x="1331640" y="5302349"/>
              <a:ext cx="1216152" cy="1216152"/>
            </a:xfrm>
            <a:prstGeom prst="cube">
              <a:avLst>
                <a:gd name="adj" fmla="val 4757"/>
              </a:avLst>
            </a:prstGeom>
            <a:solidFill>
              <a:schemeClr val="bg1">
                <a:lumMod val="85000"/>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1495642" y="5365540"/>
              <a:ext cx="792088" cy="1000128"/>
            </a:xfrm>
            <a:prstGeom prst="cube">
              <a:avLst>
                <a:gd name="adj" fmla="val 186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方体 6"/>
            <p:cNvSpPr/>
            <p:nvPr/>
          </p:nvSpPr>
          <p:spPr>
            <a:xfrm>
              <a:off x="1581422" y="5056328"/>
              <a:ext cx="189007" cy="367716"/>
            </a:xfrm>
            <a:prstGeom prst="cube">
              <a:avLst>
                <a:gd name="adj" fmla="val 2743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p:cNvSpPr/>
            <p:nvPr/>
          </p:nvSpPr>
          <p:spPr>
            <a:xfrm>
              <a:off x="2002466" y="5054415"/>
              <a:ext cx="189007" cy="367716"/>
            </a:xfrm>
            <a:prstGeom prst="cube">
              <a:avLst>
                <a:gd name="adj" fmla="val 2743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83610" y="5350759"/>
              <a:ext cx="1216152" cy="1216152"/>
              <a:chOff x="3856656" y="5291226"/>
              <a:chExt cx="1216152" cy="1216152"/>
            </a:xfrm>
          </p:grpSpPr>
          <p:sp>
            <p:nvSpPr>
              <p:cNvPr id="10" name="直方体 9"/>
              <p:cNvSpPr/>
              <p:nvPr/>
            </p:nvSpPr>
            <p:spPr>
              <a:xfrm>
                <a:off x="3856656" y="5291226"/>
                <a:ext cx="1216152" cy="1216152"/>
              </a:xfrm>
              <a:prstGeom prst="cube">
                <a:avLst>
                  <a:gd name="adj" fmla="val 4757"/>
                </a:avLst>
              </a:prstGeom>
              <a:solidFill>
                <a:schemeClr val="bg1">
                  <a:lumMod val="85000"/>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禁止 10"/>
              <p:cNvSpPr/>
              <p:nvPr/>
            </p:nvSpPr>
            <p:spPr>
              <a:xfrm>
                <a:off x="3882014" y="5371609"/>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禁止 11"/>
              <p:cNvSpPr/>
              <p:nvPr/>
            </p:nvSpPr>
            <p:spPr>
              <a:xfrm>
                <a:off x="4837811" y="6330800"/>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禁止 12"/>
              <p:cNvSpPr/>
              <p:nvPr/>
            </p:nvSpPr>
            <p:spPr>
              <a:xfrm>
                <a:off x="3856656" y="6334238"/>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禁止 13"/>
              <p:cNvSpPr/>
              <p:nvPr/>
            </p:nvSpPr>
            <p:spPr>
              <a:xfrm>
                <a:off x="4837811" y="5369782"/>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2" name="グループ化 21"/>
          <p:cNvGrpSpPr/>
          <p:nvPr/>
        </p:nvGrpSpPr>
        <p:grpSpPr>
          <a:xfrm>
            <a:off x="7018745" y="1552356"/>
            <a:ext cx="1081647" cy="1685644"/>
            <a:chOff x="7308304" y="4877832"/>
            <a:chExt cx="1081647" cy="1685644"/>
          </a:xfrm>
        </p:grpSpPr>
        <p:grpSp>
          <p:nvGrpSpPr>
            <p:cNvPr id="23" name="グループ化 22"/>
            <p:cNvGrpSpPr/>
            <p:nvPr/>
          </p:nvGrpSpPr>
          <p:grpSpPr>
            <a:xfrm rot="1783380">
              <a:off x="7869090" y="4877832"/>
              <a:ext cx="520861" cy="1231056"/>
              <a:chOff x="7437003" y="4913785"/>
              <a:chExt cx="520861" cy="1231056"/>
            </a:xfrm>
          </p:grpSpPr>
          <p:sp>
            <p:nvSpPr>
              <p:cNvPr id="25" name="円柱 24"/>
              <p:cNvSpPr/>
              <p:nvPr/>
            </p:nvSpPr>
            <p:spPr>
              <a:xfrm>
                <a:off x="7580486" y="5947112"/>
                <a:ext cx="260430" cy="197729"/>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柱 25"/>
              <p:cNvSpPr/>
              <p:nvPr/>
            </p:nvSpPr>
            <p:spPr>
              <a:xfrm>
                <a:off x="7437003" y="5819609"/>
                <a:ext cx="520861" cy="197729"/>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634666" y="4913785"/>
                <a:ext cx="119641" cy="130214"/>
              </a:xfrm>
              <a:prstGeom prst="ellipse">
                <a:avLst/>
              </a:prstGeom>
              <a:solidFill>
                <a:schemeClr val="bg1">
                  <a:lumMod val="50000"/>
                </a:schemeClr>
              </a:solidFill>
              <a:ln w="34925">
                <a:solidFill>
                  <a:schemeClr val="tx1">
                    <a:lumMod val="65000"/>
                    <a:lumOff val="35000"/>
                  </a:schemeClr>
                </a:solid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柱 27"/>
              <p:cNvSpPr/>
              <p:nvPr/>
            </p:nvSpPr>
            <p:spPr>
              <a:xfrm>
                <a:off x="7565957" y="5694545"/>
                <a:ext cx="260430" cy="194506"/>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柱 28"/>
              <p:cNvSpPr/>
              <p:nvPr/>
            </p:nvSpPr>
            <p:spPr>
              <a:xfrm>
                <a:off x="7603932" y="4978892"/>
                <a:ext cx="181111" cy="812906"/>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曲線コネクタ 23"/>
            <p:cNvCxnSpPr>
              <a:stCxn id="25" idx="3"/>
            </p:cNvCxnSpPr>
            <p:nvPr/>
          </p:nvCxnSpPr>
          <p:spPr>
            <a:xfrm rot="5400000">
              <a:off x="7307586" y="6035202"/>
              <a:ext cx="528992" cy="527555"/>
            </a:xfrm>
            <a:prstGeom prst="curvedConnector3">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角丸四角形 30"/>
          <p:cNvSpPr/>
          <p:nvPr/>
        </p:nvSpPr>
        <p:spPr>
          <a:xfrm>
            <a:off x="3851920" y="4149080"/>
            <a:ext cx="4502725" cy="936104"/>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Calibri Light" panose="020F0302020204030204" pitchFamily="34" charset="0"/>
                <a:ea typeface="HG創英角ｺﾞｼｯｸUB" pitchFamily="49" charset="-128"/>
              </a:rPr>
              <a:t>	Ionic conductive liquids, 	Polymers, Ionic-liquids</a:t>
            </a:r>
            <a:r>
              <a:rPr kumimoji="1" lang="ja-JP" altLang="en-US" sz="2000" dirty="0" smtClean="0">
                <a:solidFill>
                  <a:schemeClr val="tx1"/>
                </a:solidFill>
                <a:latin typeface="Calibri Light" panose="020F0302020204030204" pitchFamily="34" charset="0"/>
                <a:ea typeface="HG創英角ｺﾞｼｯｸUB" pitchFamily="49" charset="-128"/>
              </a:rPr>
              <a:t>　　　  </a:t>
            </a:r>
            <a:endParaRPr kumimoji="1" lang="en-US" altLang="ja-JP" sz="2000" dirty="0" smtClean="0">
              <a:solidFill>
                <a:schemeClr val="tx1"/>
              </a:solidFill>
              <a:latin typeface="Calibri Light" panose="020F0302020204030204" pitchFamily="34" charset="0"/>
              <a:ea typeface="HG創英角ｺﾞｼｯｸUB" pitchFamily="49" charset="-128"/>
            </a:endParaRPr>
          </a:p>
        </p:txBody>
      </p:sp>
      <p:sp>
        <p:nvSpPr>
          <p:cNvPr id="32" name="角丸四角形 31"/>
          <p:cNvSpPr/>
          <p:nvPr/>
        </p:nvSpPr>
        <p:spPr>
          <a:xfrm>
            <a:off x="3851920" y="5805264"/>
            <a:ext cx="4502725" cy="936104"/>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Calibri Light" panose="020F0302020204030204" pitchFamily="34" charset="0"/>
                <a:ea typeface="HG創英角ｺﾞｼｯｸUB" pitchFamily="49" charset="-128"/>
              </a:rPr>
              <a:t>	Molten salts</a:t>
            </a:r>
            <a:r>
              <a:rPr kumimoji="1" lang="ja-JP" altLang="en-US" sz="2000" dirty="0" smtClean="0">
                <a:solidFill>
                  <a:schemeClr val="tx1"/>
                </a:solidFill>
                <a:latin typeface="Calibri Light" panose="020F0302020204030204" pitchFamily="34" charset="0"/>
                <a:ea typeface="HG創英角ｺﾞｼｯｸUB" pitchFamily="49" charset="-128"/>
              </a:rPr>
              <a:t>　　　　</a:t>
            </a:r>
            <a:endParaRPr kumimoji="1" lang="en-US" altLang="ja-JP" sz="2000" dirty="0" smtClean="0">
              <a:solidFill>
                <a:schemeClr val="tx1"/>
              </a:solidFill>
              <a:latin typeface="Calibri Light" panose="020F0302020204030204" pitchFamily="34" charset="0"/>
              <a:ea typeface="HG創英角ｺﾞｼｯｸUB" pitchFamily="49" charset="-128"/>
            </a:endParaRPr>
          </a:p>
          <a:p>
            <a:r>
              <a:rPr kumimoji="1" lang="en-US" altLang="ja-JP" sz="2000" dirty="0" smtClean="0">
                <a:solidFill>
                  <a:schemeClr val="tx1"/>
                </a:solidFill>
                <a:latin typeface="Calibri Light" panose="020F0302020204030204" pitchFamily="34" charset="0"/>
                <a:ea typeface="HG創英角ｺﾞｼｯｸUB" pitchFamily="49" charset="-128"/>
              </a:rPr>
              <a:t>	Ionic conductive ceramics</a:t>
            </a:r>
            <a:endParaRPr kumimoji="1" lang="ja-JP" altLang="en-US" sz="2000" dirty="0">
              <a:solidFill>
                <a:schemeClr val="tx1"/>
              </a:solidFill>
              <a:latin typeface="Calibri Light" panose="020F0302020204030204" pitchFamily="34" charset="0"/>
              <a:ea typeface="HG創英角ｺﾞｼｯｸUB" pitchFamily="49" charset="-128"/>
            </a:endParaRPr>
          </a:p>
        </p:txBody>
      </p:sp>
      <p:sp>
        <p:nvSpPr>
          <p:cNvPr id="33" name="テキスト ボックス 32"/>
          <p:cNvSpPr txBox="1"/>
          <p:nvPr/>
        </p:nvSpPr>
        <p:spPr>
          <a:xfrm>
            <a:off x="353420" y="3343308"/>
            <a:ext cx="1989775" cy="338554"/>
          </a:xfrm>
          <a:prstGeom prst="rect">
            <a:avLst/>
          </a:prstGeom>
          <a:noFill/>
        </p:spPr>
        <p:txBody>
          <a:bodyPr wrap="none" rtlCol="0">
            <a:spAutoFit/>
          </a:bodyPr>
          <a:lstStyle/>
          <a:p>
            <a:r>
              <a:rPr kumimoji="1" lang="en-US" altLang="ja-JP" sz="1600" i="1" dirty="0" smtClean="0">
                <a:latin typeface="Calibri Light" panose="020F0302020204030204" pitchFamily="34" charset="0"/>
              </a:rPr>
              <a:t>H</a:t>
            </a:r>
            <a:r>
              <a:rPr kumimoji="1" lang="en-US" altLang="ja-JP" sz="1600" i="1" baseline="30000" dirty="0" smtClean="0">
                <a:latin typeface="Calibri Light" panose="020F0302020204030204" pitchFamily="34" charset="0"/>
              </a:rPr>
              <a:t>+</a:t>
            </a:r>
            <a:r>
              <a:rPr kumimoji="1" lang="ja-JP" altLang="en-US" sz="1600" i="1" dirty="0" err="1" smtClean="0">
                <a:latin typeface="Calibri Light" panose="020F0302020204030204" pitchFamily="34" charset="0"/>
              </a:rPr>
              <a:t>，</a:t>
            </a:r>
            <a:r>
              <a:rPr kumimoji="1" lang="ja-JP" altLang="en-US" sz="1600" i="1" dirty="0" smtClean="0">
                <a:latin typeface="Calibri Light" panose="020F0302020204030204" pitchFamily="34" charset="0"/>
              </a:rPr>
              <a:t>　</a:t>
            </a:r>
            <a:r>
              <a:rPr kumimoji="1" lang="en-US" altLang="ja-JP" sz="1600" i="1" dirty="0" smtClean="0">
                <a:latin typeface="Calibri Light" panose="020F0302020204030204" pitchFamily="34" charset="0"/>
              </a:rPr>
              <a:t>OH</a:t>
            </a:r>
            <a:r>
              <a:rPr kumimoji="1" lang="en-US" altLang="ja-JP" sz="1600" i="1" baseline="30000" dirty="0" smtClean="0">
                <a:latin typeface="Calibri Light" panose="020F0302020204030204" pitchFamily="34" charset="0"/>
              </a:rPr>
              <a:t>-</a:t>
            </a:r>
            <a:r>
              <a:rPr kumimoji="1" lang="ja-JP" altLang="en-US" sz="1600" i="1" dirty="0" err="1" smtClean="0">
                <a:latin typeface="Calibri Light" panose="020F0302020204030204" pitchFamily="34" charset="0"/>
              </a:rPr>
              <a:t>，</a:t>
            </a:r>
            <a:r>
              <a:rPr kumimoji="1" lang="ja-JP" altLang="en-US" sz="1600" i="1" dirty="0" smtClean="0">
                <a:latin typeface="Calibri Light" panose="020F0302020204030204" pitchFamily="34" charset="0"/>
              </a:rPr>
              <a:t>　</a:t>
            </a:r>
            <a:r>
              <a:rPr kumimoji="1" lang="en-US" altLang="ja-JP" sz="1600" i="1" dirty="0" smtClean="0">
                <a:latin typeface="Calibri Light" panose="020F0302020204030204" pitchFamily="34" charset="0"/>
              </a:rPr>
              <a:t>CO</a:t>
            </a:r>
            <a:r>
              <a:rPr kumimoji="1" lang="en-US" altLang="ja-JP" sz="1600" i="1" baseline="30000" dirty="0" smtClean="0">
                <a:latin typeface="Calibri Light" panose="020F0302020204030204" pitchFamily="34" charset="0"/>
              </a:rPr>
              <a:t>3-</a:t>
            </a:r>
            <a:r>
              <a:rPr kumimoji="1" lang="ja-JP" altLang="en-US" sz="1600" i="1" dirty="0" err="1" smtClean="0">
                <a:latin typeface="Calibri Light" panose="020F0302020204030204" pitchFamily="34" charset="0"/>
              </a:rPr>
              <a:t>，</a:t>
            </a:r>
            <a:r>
              <a:rPr kumimoji="1" lang="en-US" altLang="ja-JP" sz="1600" i="1" dirty="0" smtClean="0">
                <a:latin typeface="Calibri Light" panose="020F0302020204030204" pitchFamily="34" charset="0"/>
              </a:rPr>
              <a:t>O</a:t>
            </a:r>
            <a:r>
              <a:rPr kumimoji="1" lang="en-US" altLang="ja-JP" sz="1600" i="1" baseline="30000" dirty="0" smtClean="0">
                <a:latin typeface="Calibri Light" panose="020F0302020204030204" pitchFamily="34" charset="0"/>
              </a:rPr>
              <a:t>2-</a:t>
            </a:r>
            <a:endParaRPr kumimoji="1" lang="ja-JP" altLang="en-US" sz="1600" i="1" baseline="30000" dirty="0">
              <a:latin typeface="Calibri Light" panose="020F0302020204030204" pitchFamily="34" charset="0"/>
            </a:endParaRPr>
          </a:p>
        </p:txBody>
      </p:sp>
      <p:sp>
        <p:nvSpPr>
          <p:cNvPr id="35" name="テキスト ボックス 34"/>
          <p:cNvSpPr txBox="1"/>
          <p:nvPr/>
        </p:nvSpPr>
        <p:spPr>
          <a:xfrm>
            <a:off x="7128877" y="3347700"/>
            <a:ext cx="837089" cy="369332"/>
          </a:xfrm>
          <a:prstGeom prst="rect">
            <a:avLst/>
          </a:prstGeom>
          <a:noFill/>
        </p:spPr>
        <p:txBody>
          <a:bodyPr wrap="none" rtlCol="0">
            <a:spAutoFit/>
          </a:bodyPr>
          <a:lstStyle/>
          <a:p>
            <a:r>
              <a:rPr kumimoji="1" lang="en-US" altLang="ja-JP" i="1" dirty="0" smtClean="0">
                <a:latin typeface="Calibri Light" panose="020F0302020204030204" pitchFamily="34" charset="0"/>
              </a:rPr>
              <a:t>H</a:t>
            </a:r>
            <a:r>
              <a:rPr kumimoji="1" lang="en-US" altLang="ja-JP" i="1" baseline="30000" dirty="0" smtClean="0">
                <a:latin typeface="Calibri Light" panose="020F0302020204030204" pitchFamily="34" charset="0"/>
              </a:rPr>
              <a:t>+</a:t>
            </a:r>
            <a:r>
              <a:rPr kumimoji="1" lang="ja-JP" altLang="en-US" i="1" dirty="0" err="1" smtClean="0">
                <a:latin typeface="Calibri Light" panose="020F0302020204030204" pitchFamily="34" charset="0"/>
              </a:rPr>
              <a:t>，</a:t>
            </a:r>
            <a:r>
              <a:rPr kumimoji="1" lang="en-US" altLang="ja-JP" i="1" dirty="0" smtClean="0">
                <a:latin typeface="Calibri Light" panose="020F0302020204030204" pitchFamily="34" charset="0"/>
              </a:rPr>
              <a:t>O</a:t>
            </a:r>
            <a:r>
              <a:rPr kumimoji="1" lang="en-US" altLang="ja-JP" i="1" baseline="30000" dirty="0" smtClean="0">
                <a:latin typeface="Calibri Light" panose="020F0302020204030204" pitchFamily="34" charset="0"/>
              </a:rPr>
              <a:t>2-</a:t>
            </a:r>
            <a:endParaRPr kumimoji="1" lang="ja-JP" altLang="en-US" i="1" baseline="30000" dirty="0">
              <a:latin typeface="Calibri Light" panose="020F0302020204030204" pitchFamily="34" charset="0"/>
            </a:endParaRPr>
          </a:p>
        </p:txBody>
      </p:sp>
      <p:sp>
        <p:nvSpPr>
          <p:cNvPr id="36" name="正方形/長方形 35"/>
          <p:cNvSpPr/>
          <p:nvPr/>
        </p:nvSpPr>
        <p:spPr>
          <a:xfrm>
            <a:off x="654810" y="4149080"/>
            <a:ext cx="1234931" cy="2592288"/>
          </a:xfrm>
          <a:prstGeom prst="rect">
            <a:avLst/>
          </a:prstGeom>
          <a:gradFill flip="none" rotWithShape="1">
            <a:gsLst>
              <a:gs pos="0">
                <a:schemeClr val="accent5"/>
              </a:gs>
              <a:gs pos="50000">
                <a:schemeClr val="bg1"/>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dirty="0" smtClean="0">
                <a:solidFill>
                  <a:schemeClr val="tx1">
                    <a:lumMod val="75000"/>
                    <a:lumOff val="25000"/>
                  </a:schemeClr>
                </a:solidFill>
                <a:latin typeface="Calibri Light" panose="020F0302020204030204" pitchFamily="34" charset="0"/>
              </a:rPr>
              <a:t>0</a:t>
            </a:r>
          </a:p>
          <a:p>
            <a:pPr algn="r"/>
            <a:endParaRPr lang="en-US" altLang="ja-JP" dirty="0">
              <a:solidFill>
                <a:schemeClr val="tx1">
                  <a:lumMod val="75000"/>
                  <a:lumOff val="25000"/>
                </a:schemeClr>
              </a:solidFill>
              <a:latin typeface="Calibri Light" panose="020F0302020204030204" pitchFamily="34" charset="0"/>
            </a:endParaRPr>
          </a:p>
          <a:p>
            <a:pPr algn="r"/>
            <a:endParaRPr kumimoji="1" lang="en-US" altLang="ja-JP" dirty="0" smtClean="0">
              <a:solidFill>
                <a:schemeClr val="tx1">
                  <a:lumMod val="75000"/>
                  <a:lumOff val="25000"/>
                </a:schemeClr>
              </a:solidFill>
              <a:latin typeface="Calibri Light" panose="020F0302020204030204" pitchFamily="34" charset="0"/>
            </a:endParaRPr>
          </a:p>
          <a:p>
            <a:pPr algn="r"/>
            <a:r>
              <a:rPr lang="en-US" altLang="ja-JP" dirty="0" smtClean="0">
                <a:solidFill>
                  <a:schemeClr val="tx1">
                    <a:lumMod val="75000"/>
                    <a:lumOff val="25000"/>
                  </a:schemeClr>
                </a:solidFill>
                <a:latin typeface="Calibri Light" panose="020F0302020204030204" pitchFamily="34" charset="0"/>
              </a:rPr>
              <a:t>200</a:t>
            </a:r>
          </a:p>
          <a:p>
            <a:pPr algn="r"/>
            <a:endParaRPr lang="en-US" altLang="ja-JP" dirty="0" smtClean="0">
              <a:solidFill>
                <a:schemeClr val="tx1">
                  <a:lumMod val="75000"/>
                  <a:lumOff val="25000"/>
                </a:schemeClr>
              </a:solidFill>
              <a:latin typeface="Calibri Light" panose="020F0302020204030204" pitchFamily="34" charset="0"/>
            </a:endParaRPr>
          </a:p>
          <a:p>
            <a:pPr algn="r"/>
            <a:r>
              <a:rPr lang="en-US" altLang="ja-JP" dirty="0" smtClean="0">
                <a:solidFill>
                  <a:schemeClr val="tx1">
                    <a:lumMod val="75000"/>
                    <a:lumOff val="25000"/>
                  </a:schemeClr>
                </a:solidFill>
                <a:latin typeface="Calibri Light" panose="020F0302020204030204" pitchFamily="34" charset="0"/>
              </a:rPr>
              <a:t>400</a:t>
            </a:r>
          </a:p>
          <a:p>
            <a:pPr algn="r"/>
            <a:r>
              <a:rPr lang="en-US" altLang="ja-JP" dirty="0" smtClean="0">
                <a:solidFill>
                  <a:schemeClr val="tx1">
                    <a:lumMod val="75000"/>
                    <a:lumOff val="25000"/>
                  </a:schemeClr>
                </a:solidFill>
                <a:latin typeface="Calibri Light" panose="020F0302020204030204" pitchFamily="34" charset="0"/>
              </a:rPr>
              <a:t>600</a:t>
            </a:r>
            <a:endParaRPr lang="en-US" altLang="ja-JP" dirty="0">
              <a:solidFill>
                <a:schemeClr val="tx1">
                  <a:lumMod val="75000"/>
                  <a:lumOff val="25000"/>
                </a:schemeClr>
              </a:solidFill>
              <a:latin typeface="Calibri Light" panose="020F0302020204030204" pitchFamily="34" charset="0"/>
            </a:endParaRPr>
          </a:p>
          <a:p>
            <a:pPr algn="r"/>
            <a:endParaRPr lang="en-US" altLang="ja-JP" dirty="0" smtClean="0">
              <a:solidFill>
                <a:schemeClr val="tx1">
                  <a:lumMod val="75000"/>
                  <a:lumOff val="25000"/>
                </a:schemeClr>
              </a:solidFill>
              <a:latin typeface="Calibri Light" panose="020F0302020204030204" pitchFamily="34" charset="0"/>
            </a:endParaRPr>
          </a:p>
          <a:p>
            <a:pPr algn="r"/>
            <a:r>
              <a:rPr lang="en-US" altLang="ja-JP" dirty="0" smtClean="0">
                <a:solidFill>
                  <a:schemeClr val="tx1">
                    <a:lumMod val="75000"/>
                    <a:lumOff val="25000"/>
                  </a:schemeClr>
                </a:solidFill>
                <a:latin typeface="Calibri Light" panose="020F0302020204030204" pitchFamily="34" charset="0"/>
              </a:rPr>
              <a:t>1000</a:t>
            </a:r>
            <a:endParaRPr lang="en-US" altLang="ja-JP" dirty="0">
              <a:solidFill>
                <a:schemeClr val="tx1">
                  <a:lumMod val="75000"/>
                  <a:lumOff val="25000"/>
                </a:schemeClr>
              </a:solidFill>
              <a:latin typeface="Calibri Light" panose="020F0302020204030204" pitchFamily="34" charset="0"/>
            </a:endParaRPr>
          </a:p>
        </p:txBody>
      </p:sp>
      <p:sp>
        <p:nvSpPr>
          <p:cNvPr id="37" name="テキスト ボックス 36"/>
          <p:cNvSpPr txBox="1"/>
          <p:nvPr/>
        </p:nvSpPr>
        <p:spPr>
          <a:xfrm>
            <a:off x="1447700" y="3782270"/>
            <a:ext cx="583814" cy="369332"/>
          </a:xfrm>
          <a:prstGeom prst="rect">
            <a:avLst/>
          </a:prstGeom>
          <a:noFill/>
        </p:spPr>
        <p:txBody>
          <a:bodyPr wrap="none" rtlCol="0">
            <a:spAutoFit/>
          </a:bodyPr>
          <a:lstStyle/>
          <a:p>
            <a:r>
              <a:rPr kumimoji="1" lang="en-US" altLang="ja-JP" dirty="0" smtClean="0">
                <a:latin typeface="Calibri Light" panose="020F0302020204030204" pitchFamily="34" charset="0"/>
              </a:rPr>
              <a:t> (</a:t>
            </a:r>
            <a:r>
              <a:rPr lang="en-US" altLang="ja-JP" baseline="30000" dirty="0" smtClean="0">
                <a:latin typeface="Calibri Light" panose="020F0302020204030204" pitchFamily="34" charset="0"/>
              </a:rPr>
              <a:t>o</a:t>
            </a:r>
            <a:r>
              <a:rPr lang="en-US" altLang="ja-JP" dirty="0" smtClean="0">
                <a:latin typeface="Calibri Light" panose="020F0302020204030204" pitchFamily="34" charset="0"/>
              </a:rPr>
              <a:t>C)</a:t>
            </a:r>
            <a:endParaRPr kumimoji="1" lang="ja-JP" altLang="en-US" baseline="30000" dirty="0">
              <a:latin typeface="Calibri Light" panose="020F0302020204030204" pitchFamily="34" charset="0"/>
            </a:endParaRPr>
          </a:p>
        </p:txBody>
      </p:sp>
      <p:sp>
        <p:nvSpPr>
          <p:cNvPr id="38" name="角丸四角形 37"/>
          <p:cNvSpPr/>
          <p:nvPr/>
        </p:nvSpPr>
        <p:spPr>
          <a:xfrm>
            <a:off x="3851920" y="5124534"/>
            <a:ext cx="4502725" cy="648072"/>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kumimoji="1" lang="ja-JP" altLang="en-US" b="1" dirty="0" smtClean="0">
                <a:solidFill>
                  <a:schemeClr val="tx1"/>
                </a:solidFill>
              </a:rPr>
              <a:t>　</a:t>
            </a:r>
            <a:r>
              <a:rPr kumimoji="1" lang="en-US" altLang="ja-JP" sz="2000" b="1" i="1" dirty="0" smtClean="0">
                <a:solidFill>
                  <a:schemeClr val="tx1"/>
                </a:solidFill>
              </a:rPr>
              <a:t>B</a:t>
            </a:r>
            <a:r>
              <a:rPr kumimoji="1" lang="ja-JP" altLang="en-US" sz="2000" b="1" i="1" dirty="0" smtClean="0">
                <a:solidFill>
                  <a:schemeClr val="tx1"/>
                </a:solidFill>
              </a:rPr>
              <a:t>　</a:t>
            </a:r>
            <a:r>
              <a:rPr kumimoji="1" lang="en-US" altLang="ja-JP" sz="2000" b="1" i="1" dirty="0" smtClean="0">
                <a:solidFill>
                  <a:schemeClr val="tx1"/>
                </a:solidFill>
              </a:rPr>
              <a:t>L</a:t>
            </a:r>
            <a:r>
              <a:rPr kumimoji="1" lang="ja-JP" altLang="en-US" sz="2000" b="1" i="1" dirty="0" smtClean="0">
                <a:solidFill>
                  <a:schemeClr val="tx1"/>
                </a:solidFill>
              </a:rPr>
              <a:t>　</a:t>
            </a:r>
            <a:r>
              <a:rPr kumimoji="1" lang="en-US" altLang="ja-JP" sz="2000" b="1" i="1" dirty="0" smtClean="0">
                <a:solidFill>
                  <a:schemeClr val="tx1"/>
                </a:solidFill>
              </a:rPr>
              <a:t>A</a:t>
            </a:r>
            <a:r>
              <a:rPr kumimoji="1" lang="ja-JP" altLang="en-US" sz="2000" b="1" i="1" dirty="0" smtClean="0">
                <a:solidFill>
                  <a:schemeClr val="tx1"/>
                </a:solidFill>
              </a:rPr>
              <a:t>　</a:t>
            </a:r>
            <a:r>
              <a:rPr kumimoji="1" lang="en-US" altLang="ja-JP" sz="2000" b="1" i="1" dirty="0" smtClean="0">
                <a:solidFill>
                  <a:schemeClr val="tx1"/>
                </a:solidFill>
              </a:rPr>
              <a:t>N</a:t>
            </a:r>
            <a:r>
              <a:rPr kumimoji="1" lang="ja-JP" altLang="en-US" sz="2000" b="1" i="1" dirty="0" smtClean="0">
                <a:solidFill>
                  <a:schemeClr val="tx1"/>
                </a:solidFill>
              </a:rPr>
              <a:t>　</a:t>
            </a:r>
            <a:r>
              <a:rPr kumimoji="1" lang="en-US" altLang="ja-JP" sz="2000" b="1" i="1" dirty="0" smtClean="0">
                <a:solidFill>
                  <a:schemeClr val="tx1"/>
                </a:solidFill>
              </a:rPr>
              <a:t>K</a:t>
            </a:r>
            <a:endParaRPr kumimoji="1" lang="ja-JP" altLang="en-US" sz="2000" b="1" i="1" dirty="0">
              <a:solidFill>
                <a:schemeClr val="tx1"/>
              </a:solidFill>
            </a:endParaRPr>
          </a:p>
        </p:txBody>
      </p:sp>
      <p:sp>
        <p:nvSpPr>
          <p:cNvPr id="39" name="テキスト ボックス 38"/>
          <p:cNvSpPr txBox="1"/>
          <p:nvPr/>
        </p:nvSpPr>
        <p:spPr>
          <a:xfrm>
            <a:off x="107504" y="1378926"/>
            <a:ext cx="979114" cy="369332"/>
          </a:xfrm>
          <a:prstGeom prst="rect">
            <a:avLst/>
          </a:prstGeom>
          <a:noFill/>
        </p:spPr>
        <p:txBody>
          <a:bodyPr wrap="none" rtlCol="0">
            <a:spAutoFit/>
          </a:bodyPr>
          <a:lstStyle/>
          <a:p>
            <a:r>
              <a:rPr kumimoji="1" lang="en-US" altLang="ja-JP" b="1" i="1" dirty="0" smtClean="0"/>
              <a:t>Fuel Cell</a:t>
            </a:r>
            <a:endParaRPr kumimoji="1" lang="ja-JP" altLang="en-US" b="1" i="1" baseline="30000" dirty="0"/>
          </a:p>
        </p:txBody>
      </p:sp>
      <p:sp>
        <p:nvSpPr>
          <p:cNvPr id="41" name="テキスト ボックス 40"/>
          <p:cNvSpPr txBox="1"/>
          <p:nvPr/>
        </p:nvSpPr>
        <p:spPr>
          <a:xfrm>
            <a:off x="6672186" y="1403484"/>
            <a:ext cx="1220206" cy="369332"/>
          </a:xfrm>
          <a:prstGeom prst="rect">
            <a:avLst/>
          </a:prstGeom>
          <a:noFill/>
        </p:spPr>
        <p:txBody>
          <a:bodyPr wrap="none" rtlCol="0">
            <a:spAutoFit/>
          </a:bodyPr>
          <a:lstStyle/>
          <a:p>
            <a:r>
              <a:rPr kumimoji="1" lang="en-US" altLang="ja-JP" b="1" i="1" dirty="0" smtClean="0"/>
              <a:t>Gas sensor</a:t>
            </a:r>
            <a:endParaRPr kumimoji="1" lang="ja-JP" altLang="en-US" b="1" i="1" baseline="30000" dirty="0"/>
          </a:p>
        </p:txBody>
      </p:sp>
      <p:grpSp>
        <p:nvGrpSpPr>
          <p:cNvPr id="42" name="グループ化 41"/>
          <p:cNvGrpSpPr/>
          <p:nvPr/>
        </p:nvGrpSpPr>
        <p:grpSpPr>
          <a:xfrm>
            <a:off x="2169555" y="4244564"/>
            <a:ext cx="545201" cy="656486"/>
            <a:chOff x="1283610" y="5044687"/>
            <a:chExt cx="1264182" cy="1522224"/>
          </a:xfrm>
        </p:grpSpPr>
        <p:sp>
          <p:nvSpPr>
            <p:cNvPr id="43" name="直方体 42"/>
            <p:cNvSpPr/>
            <p:nvPr/>
          </p:nvSpPr>
          <p:spPr>
            <a:xfrm>
              <a:off x="1331640" y="5302349"/>
              <a:ext cx="1216152" cy="1216152"/>
            </a:xfrm>
            <a:prstGeom prst="cube">
              <a:avLst>
                <a:gd name="adj" fmla="val 4757"/>
              </a:avLst>
            </a:prstGeom>
            <a:solidFill>
              <a:schemeClr val="bg1">
                <a:lumMod val="85000"/>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p:cNvSpPr/>
            <p:nvPr/>
          </p:nvSpPr>
          <p:spPr>
            <a:xfrm>
              <a:off x="1495642" y="5365540"/>
              <a:ext cx="792088" cy="1000128"/>
            </a:xfrm>
            <a:prstGeom prst="cube">
              <a:avLst>
                <a:gd name="adj" fmla="val 186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方体 44"/>
            <p:cNvSpPr/>
            <p:nvPr/>
          </p:nvSpPr>
          <p:spPr>
            <a:xfrm>
              <a:off x="1581422" y="5056328"/>
              <a:ext cx="291283" cy="367716"/>
            </a:xfrm>
            <a:prstGeom prst="cube">
              <a:avLst>
                <a:gd name="adj" fmla="val 2743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方体 45"/>
            <p:cNvSpPr/>
            <p:nvPr/>
          </p:nvSpPr>
          <p:spPr>
            <a:xfrm>
              <a:off x="1953826" y="5044687"/>
              <a:ext cx="291283" cy="367716"/>
            </a:xfrm>
            <a:prstGeom prst="cube">
              <a:avLst>
                <a:gd name="adj" fmla="val 27435"/>
              </a:avLst>
            </a:prstGeom>
            <a:solidFill>
              <a:schemeClr val="tx1">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1283610" y="5350759"/>
              <a:ext cx="1216152" cy="1216152"/>
              <a:chOff x="3856656" y="5291226"/>
              <a:chExt cx="1216152" cy="1216152"/>
            </a:xfrm>
          </p:grpSpPr>
          <p:sp>
            <p:nvSpPr>
              <p:cNvPr id="48" name="直方体 47"/>
              <p:cNvSpPr/>
              <p:nvPr/>
            </p:nvSpPr>
            <p:spPr>
              <a:xfrm>
                <a:off x="3856656" y="5291226"/>
                <a:ext cx="1216152" cy="1216152"/>
              </a:xfrm>
              <a:prstGeom prst="cube">
                <a:avLst>
                  <a:gd name="adj" fmla="val 4757"/>
                </a:avLst>
              </a:prstGeom>
              <a:solidFill>
                <a:schemeClr val="bg1">
                  <a:lumMod val="85000"/>
                  <a:alpha val="50196"/>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禁止 48"/>
              <p:cNvSpPr/>
              <p:nvPr/>
            </p:nvSpPr>
            <p:spPr>
              <a:xfrm>
                <a:off x="3882014" y="5371609"/>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禁止 49"/>
              <p:cNvSpPr/>
              <p:nvPr/>
            </p:nvSpPr>
            <p:spPr>
              <a:xfrm>
                <a:off x="4837811" y="6330800"/>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禁止 50"/>
              <p:cNvSpPr/>
              <p:nvPr/>
            </p:nvSpPr>
            <p:spPr>
              <a:xfrm>
                <a:off x="3856656" y="6334238"/>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禁止 51"/>
              <p:cNvSpPr/>
              <p:nvPr/>
            </p:nvSpPr>
            <p:spPr>
              <a:xfrm>
                <a:off x="4837811" y="5369782"/>
                <a:ext cx="173140" cy="173140"/>
              </a:xfrm>
              <a:prstGeom prst="noSmoking">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53" name="グループ化 52"/>
          <p:cNvGrpSpPr/>
          <p:nvPr/>
        </p:nvGrpSpPr>
        <p:grpSpPr>
          <a:xfrm>
            <a:off x="2272242" y="6115761"/>
            <a:ext cx="384811" cy="599691"/>
            <a:chOff x="7308304" y="4877832"/>
            <a:chExt cx="1081647" cy="1685644"/>
          </a:xfrm>
        </p:grpSpPr>
        <p:grpSp>
          <p:nvGrpSpPr>
            <p:cNvPr id="54" name="グループ化 53"/>
            <p:cNvGrpSpPr/>
            <p:nvPr/>
          </p:nvGrpSpPr>
          <p:grpSpPr>
            <a:xfrm rot="1783380">
              <a:off x="7869090" y="4877832"/>
              <a:ext cx="520861" cy="1231056"/>
              <a:chOff x="7437003" y="4913785"/>
              <a:chExt cx="520861" cy="1231056"/>
            </a:xfrm>
          </p:grpSpPr>
          <p:sp>
            <p:nvSpPr>
              <p:cNvPr id="56" name="円柱 55"/>
              <p:cNvSpPr/>
              <p:nvPr/>
            </p:nvSpPr>
            <p:spPr>
              <a:xfrm>
                <a:off x="7580486" y="5947112"/>
                <a:ext cx="260430" cy="197729"/>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柱 56"/>
              <p:cNvSpPr/>
              <p:nvPr/>
            </p:nvSpPr>
            <p:spPr>
              <a:xfrm>
                <a:off x="7437003" y="5819609"/>
                <a:ext cx="520861" cy="197729"/>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634666" y="4913785"/>
                <a:ext cx="119641" cy="130214"/>
              </a:xfrm>
              <a:prstGeom prst="ellipse">
                <a:avLst/>
              </a:prstGeom>
              <a:solidFill>
                <a:schemeClr val="bg1">
                  <a:lumMod val="50000"/>
                </a:schemeClr>
              </a:solidFill>
              <a:ln w="34925">
                <a:solidFill>
                  <a:schemeClr val="tx1">
                    <a:lumMod val="65000"/>
                    <a:lumOff val="35000"/>
                  </a:schemeClr>
                </a:solid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柱 58"/>
              <p:cNvSpPr/>
              <p:nvPr/>
            </p:nvSpPr>
            <p:spPr>
              <a:xfrm>
                <a:off x="7565957" y="5694545"/>
                <a:ext cx="260430" cy="194506"/>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柱 59"/>
              <p:cNvSpPr/>
              <p:nvPr/>
            </p:nvSpPr>
            <p:spPr>
              <a:xfrm>
                <a:off x="7603932" y="4978892"/>
                <a:ext cx="181111" cy="812906"/>
              </a:xfrm>
              <a:prstGeom prst="can">
                <a:avLst>
                  <a:gd name="adj" fmla="val 40895"/>
                </a:avLst>
              </a:prstGeom>
              <a:gradFill flip="none" rotWithShape="1">
                <a:gsLst>
                  <a:gs pos="0">
                    <a:schemeClr val="bg1">
                      <a:lumMod val="50000"/>
                      <a:tint val="66000"/>
                      <a:satMod val="160000"/>
                      <a:shade val="30000"/>
                      <a:satMod val="115000"/>
                    </a:schemeClr>
                  </a:gs>
                  <a:gs pos="50000">
                    <a:schemeClr val="bg1">
                      <a:lumMod val="50000"/>
                      <a:tint val="66000"/>
                      <a:satMod val="160000"/>
                      <a:shade val="67500"/>
                      <a:satMod val="115000"/>
                    </a:schemeClr>
                  </a:gs>
                  <a:gs pos="100000">
                    <a:schemeClr val="bg1">
                      <a:lumMod val="50000"/>
                      <a:tint val="66000"/>
                      <a:satMod val="160000"/>
                      <a:shade val="100000"/>
                      <a:satMod val="11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5" name="曲線コネクタ 54"/>
            <p:cNvCxnSpPr>
              <a:stCxn id="56" idx="3"/>
            </p:cNvCxnSpPr>
            <p:nvPr/>
          </p:nvCxnSpPr>
          <p:spPr>
            <a:xfrm rot="5400000">
              <a:off x="7307586" y="6035202"/>
              <a:ext cx="528992" cy="527555"/>
            </a:xfrm>
            <a:prstGeom prst="curvedConnector3">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smtClean="0">
                <a:solidFill>
                  <a:schemeClr val="bg1"/>
                </a:solidFill>
                <a:latin typeface="+mj-lt"/>
                <a:ea typeface="HGPｺﾞｼｯｸM" pitchFamily="50" charset="-128"/>
              </a:rPr>
              <a:t> </a:t>
            </a:r>
            <a:r>
              <a:rPr lang="en-US" altLang="ja-JP" sz="2400" b="1" dirty="0" smtClean="0">
                <a:solidFill>
                  <a:schemeClr val="bg1"/>
                </a:solidFill>
                <a:latin typeface="+mj-lt"/>
                <a:ea typeface="HGPｺﾞｼｯｸM" pitchFamily="50" charset="-128"/>
              </a:rPr>
              <a:t>Applications using ionic conductors</a:t>
            </a:r>
            <a:endParaRPr lang="ja-JP" altLang="en-US" sz="2400" b="1" dirty="0">
              <a:solidFill>
                <a:schemeClr val="bg1"/>
              </a:solidFill>
              <a:latin typeface="+mj-lt"/>
              <a:ea typeface="HGPｺﾞｼｯｸM" pitchFamily="50" charset="-128"/>
            </a:endParaRPr>
          </a:p>
        </p:txBody>
      </p:sp>
      <p:sp>
        <p:nvSpPr>
          <p:cNvPr id="64" name="Text Box 14"/>
          <p:cNvSpPr txBox="1">
            <a:spLocks noChangeArrowheads="1"/>
          </p:cNvSpPr>
          <p:nvPr/>
        </p:nvSpPr>
        <p:spPr bwMode="auto">
          <a:xfrm>
            <a:off x="251520" y="787994"/>
            <a:ext cx="8892479" cy="36933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dirty="0" smtClean="0">
                <a:solidFill>
                  <a:schemeClr val="accent2"/>
                </a:solidFill>
                <a:latin typeface="Calibri Light" panose="020F0302020204030204" pitchFamily="34" charset="0"/>
                <a:ea typeface="HG創英角ｺﾞｼｯｸUB" pitchFamily="49" charset="-128"/>
              </a:rPr>
              <a:t>Electrical charges are transported as the form of ions.</a:t>
            </a:r>
            <a:endParaRPr lang="ja-JP" altLang="en-US" dirty="0">
              <a:solidFill>
                <a:schemeClr val="accent2"/>
              </a:solidFill>
              <a:latin typeface="Calibri Light" panose="020F0302020204030204" pitchFamily="34" charset="0"/>
              <a:ea typeface="HG創英角ｺﾞｼｯｸUB" pitchFamily="49" charset="-128"/>
            </a:endParaRPr>
          </a:p>
        </p:txBody>
      </p:sp>
      <p:sp>
        <p:nvSpPr>
          <p:cNvPr id="65" name="テキスト ボックス 64"/>
          <p:cNvSpPr txBox="1"/>
          <p:nvPr/>
        </p:nvSpPr>
        <p:spPr>
          <a:xfrm>
            <a:off x="4167414" y="1378926"/>
            <a:ext cx="1993559" cy="369332"/>
          </a:xfrm>
          <a:prstGeom prst="rect">
            <a:avLst/>
          </a:prstGeom>
          <a:noFill/>
        </p:spPr>
        <p:txBody>
          <a:bodyPr wrap="none" rtlCol="0">
            <a:spAutoFit/>
          </a:bodyPr>
          <a:lstStyle/>
          <a:p>
            <a:r>
              <a:rPr kumimoji="1" lang="en-US" altLang="ja-JP" b="1" i="1" dirty="0" smtClean="0"/>
              <a:t>Membrane reactor</a:t>
            </a:r>
            <a:endParaRPr kumimoji="1" lang="ja-JP" altLang="en-US" b="1" i="1" baseline="30000" dirty="0"/>
          </a:p>
        </p:txBody>
      </p:sp>
      <p:sp>
        <p:nvSpPr>
          <p:cNvPr id="66" name="円柱 65"/>
          <p:cNvSpPr/>
          <p:nvPr/>
        </p:nvSpPr>
        <p:spPr>
          <a:xfrm rot="5400000">
            <a:off x="4423188" y="2471076"/>
            <a:ext cx="1343000" cy="308083"/>
          </a:xfrm>
          <a:prstGeom prst="can">
            <a:avLst>
              <a:gd name="adj" fmla="val 66500"/>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テキスト ボックス 1"/>
          <p:cNvSpPr txBox="1"/>
          <p:nvPr/>
        </p:nvSpPr>
        <p:spPr>
          <a:xfrm>
            <a:off x="4287980" y="2391271"/>
            <a:ext cx="482824" cy="461665"/>
          </a:xfrm>
          <a:prstGeom prst="rect">
            <a:avLst/>
          </a:prstGeom>
          <a:noFill/>
        </p:spPr>
        <p:txBody>
          <a:bodyPr wrap="none" rtlCol="0">
            <a:spAutoFit/>
          </a:bodyPr>
          <a:lstStyle/>
          <a:p>
            <a:r>
              <a:rPr lang="en-US" sz="2400" b="1" i="1" dirty="0" smtClean="0"/>
              <a:t>H</a:t>
            </a:r>
            <a:r>
              <a:rPr lang="en-US" sz="2400" b="1" i="1" baseline="-2000" dirty="0" smtClean="0"/>
              <a:t>2</a:t>
            </a:r>
            <a:endParaRPr lang="en-US" sz="2400" b="1" i="1" baseline="-2000" dirty="0"/>
          </a:p>
        </p:txBody>
      </p:sp>
      <p:sp>
        <p:nvSpPr>
          <p:cNvPr id="3" name="テキスト ボックス 2"/>
          <p:cNvSpPr txBox="1"/>
          <p:nvPr/>
        </p:nvSpPr>
        <p:spPr>
          <a:xfrm>
            <a:off x="5638084" y="1984313"/>
            <a:ext cx="370614" cy="461665"/>
          </a:xfrm>
          <a:prstGeom prst="rect">
            <a:avLst/>
          </a:prstGeom>
          <a:noFill/>
        </p:spPr>
        <p:txBody>
          <a:bodyPr wrap="none" rtlCol="0">
            <a:spAutoFit/>
          </a:bodyPr>
          <a:lstStyle/>
          <a:p>
            <a:r>
              <a:rPr lang="en-US" sz="2400" b="1" i="1" dirty="0" smtClean="0"/>
              <a:t>A</a:t>
            </a:r>
            <a:endParaRPr lang="en-US" sz="2400" b="1" i="1" dirty="0"/>
          </a:p>
        </p:txBody>
      </p:sp>
      <p:sp>
        <p:nvSpPr>
          <p:cNvPr id="30" name="円弧 29"/>
          <p:cNvSpPr/>
          <p:nvPr/>
        </p:nvSpPr>
        <p:spPr>
          <a:xfrm>
            <a:off x="5283944" y="2242674"/>
            <a:ext cx="678268" cy="802363"/>
          </a:xfrm>
          <a:prstGeom prst="arc">
            <a:avLst>
              <a:gd name="adj1" fmla="val 5826402"/>
              <a:gd name="adj2" fmla="val 16070748"/>
            </a:avLst>
          </a:prstGeom>
          <a:ln w="19050">
            <a:headEnd type="arrow" w="med" len="med"/>
            <a:tailEnd type="none" w="med" len="me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5" name="テキスト ボックス 114"/>
          <p:cNvSpPr txBox="1"/>
          <p:nvPr/>
        </p:nvSpPr>
        <p:spPr>
          <a:xfrm>
            <a:off x="5591598" y="2776335"/>
            <a:ext cx="564578" cy="461665"/>
          </a:xfrm>
          <a:prstGeom prst="rect">
            <a:avLst/>
          </a:prstGeom>
          <a:noFill/>
        </p:spPr>
        <p:txBody>
          <a:bodyPr wrap="none" rtlCol="0">
            <a:spAutoFit/>
          </a:bodyPr>
          <a:lstStyle/>
          <a:p>
            <a:r>
              <a:rPr lang="en-US" sz="2400" b="1" i="1" dirty="0" smtClean="0"/>
              <a:t>AH</a:t>
            </a:r>
            <a:endParaRPr lang="en-US" sz="2400" b="1" i="1" dirty="0"/>
          </a:p>
        </p:txBody>
      </p:sp>
      <p:cxnSp>
        <p:nvCxnSpPr>
          <p:cNvPr id="117" name="直線矢印コネクタ 116"/>
          <p:cNvCxnSpPr>
            <a:stCxn id="2" idx="3"/>
            <a:endCxn id="66" idx="1"/>
          </p:cNvCxnSpPr>
          <p:nvPr/>
        </p:nvCxnSpPr>
        <p:spPr>
          <a:xfrm>
            <a:off x="4770804" y="2622104"/>
            <a:ext cx="477926" cy="301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V="1">
            <a:off x="4826078" y="2750820"/>
            <a:ext cx="458124" cy="373"/>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4797561" y="2498381"/>
            <a:ext cx="458124" cy="373"/>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2124095" y="5143668"/>
            <a:ext cx="1583810" cy="648072"/>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endParaRPr kumimoji="1" lang="ja-JP" altLang="en-US" b="1" dirty="0">
              <a:solidFill>
                <a:schemeClr val="tx1"/>
              </a:solidFill>
            </a:endParaRPr>
          </a:p>
        </p:txBody>
      </p:sp>
      <p:sp>
        <p:nvSpPr>
          <p:cNvPr id="15" name="スライド番号プレースホルダー 14"/>
          <p:cNvSpPr>
            <a:spLocks noGrp="1"/>
          </p:cNvSpPr>
          <p:nvPr>
            <p:ph type="sldNum" sz="quarter" idx="12"/>
          </p:nvPr>
        </p:nvSpPr>
        <p:spPr/>
        <p:txBody>
          <a:bodyPr/>
          <a:lstStyle/>
          <a:p>
            <a:fld id="{7E415454-7485-4A1A-B1BF-7CFD8E4B4BEC}" type="slidenum">
              <a:rPr lang="en-US" smtClean="0"/>
              <a:pPr/>
              <a:t>6</a:t>
            </a:fld>
            <a:endParaRPr lang="en-US"/>
          </a:p>
        </p:txBody>
      </p:sp>
      <p:sp>
        <p:nvSpPr>
          <p:cNvPr id="68" name="テキスト ボックス 67"/>
          <p:cNvSpPr txBox="1"/>
          <p:nvPr/>
        </p:nvSpPr>
        <p:spPr>
          <a:xfrm>
            <a:off x="2442156" y="1390612"/>
            <a:ext cx="899413" cy="369332"/>
          </a:xfrm>
          <a:prstGeom prst="rect">
            <a:avLst/>
          </a:prstGeom>
          <a:noFill/>
        </p:spPr>
        <p:txBody>
          <a:bodyPr wrap="none" rtlCol="0">
            <a:spAutoFit/>
          </a:bodyPr>
          <a:lstStyle/>
          <a:p>
            <a:r>
              <a:rPr kumimoji="1" lang="en-US" altLang="ja-JP" b="1" i="1" dirty="0" smtClean="0"/>
              <a:t>Battery</a:t>
            </a:r>
            <a:endParaRPr kumimoji="1" lang="ja-JP" altLang="en-US" b="1" i="1" baseline="30000" dirty="0"/>
          </a:p>
        </p:txBody>
      </p:sp>
      <p:sp>
        <p:nvSpPr>
          <p:cNvPr id="69" name="テキスト ボックス 68"/>
          <p:cNvSpPr txBox="1"/>
          <p:nvPr/>
        </p:nvSpPr>
        <p:spPr>
          <a:xfrm>
            <a:off x="3148390" y="3296225"/>
            <a:ext cx="415498" cy="369332"/>
          </a:xfrm>
          <a:prstGeom prst="rect">
            <a:avLst/>
          </a:prstGeom>
          <a:noFill/>
        </p:spPr>
        <p:txBody>
          <a:bodyPr wrap="none" rtlCol="0">
            <a:spAutoFit/>
          </a:bodyPr>
          <a:lstStyle/>
          <a:p>
            <a:r>
              <a:rPr kumimoji="1" lang="en-US" altLang="ja-JP" i="1" dirty="0" smtClean="0">
                <a:latin typeface="Calibri Light" panose="020F0302020204030204" pitchFamily="34" charset="0"/>
              </a:rPr>
              <a:t>Li</a:t>
            </a:r>
            <a:r>
              <a:rPr kumimoji="1" lang="en-US" altLang="ja-JP" i="1" baseline="30000" dirty="0" smtClean="0">
                <a:latin typeface="Calibri Light" panose="020F0302020204030204" pitchFamily="34" charset="0"/>
              </a:rPr>
              <a:t>+</a:t>
            </a:r>
            <a:endParaRPr kumimoji="1" lang="ja-JP" altLang="en-US" i="1" baseline="30000" dirty="0">
              <a:latin typeface="Calibri Light" panose="020F0302020204030204" pitchFamily="34" charset="0"/>
            </a:endParaRPr>
          </a:p>
        </p:txBody>
      </p:sp>
      <p:grpSp>
        <p:nvGrpSpPr>
          <p:cNvPr id="70" name="グループ化 69"/>
          <p:cNvGrpSpPr/>
          <p:nvPr/>
        </p:nvGrpSpPr>
        <p:grpSpPr>
          <a:xfrm>
            <a:off x="2334935" y="1978345"/>
            <a:ext cx="1591738" cy="1262858"/>
            <a:chOff x="2334935" y="1978345"/>
            <a:chExt cx="1591738" cy="1262858"/>
          </a:xfrm>
        </p:grpSpPr>
        <p:pic>
          <p:nvPicPr>
            <p:cNvPr id="7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8576" r="35885"/>
            <a:stretch/>
          </p:blipFill>
          <p:spPr bwMode="auto">
            <a:xfrm>
              <a:off x="2334935" y="2060847"/>
              <a:ext cx="940921" cy="748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図 71"/>
            <p:cNvPicPr>
              <a:picLocks noChangeAspect="1"/>
            </p:cNvPicPr>
            <p:nvPr/>
          </p:nvPicPr>
          <p:blipFill>
            <a:blip r:embed="rId4" cstate="print"/>
            <a:stretch>
              <a:fillRect/>
            </a:stretch>
          </p:blipFill>
          <p:spPr>
            <a:xfrm>
              <a:off x="3079780" y="1978345"/>
              <a:ext cx="846893" cy="1262858"/>
            </a:xfrm>
            <a:prstGeom prst="rect">
              <a:avLst/>
            </a:prstGeom>
          </p:spPr>
        </p:pic>
      </p:grpSp>
      <p:pic>
        <p:nvPicPr>
          <p:cNvPr id="73" name="図 72"/>
          <p:cNvPicPr>
            <a:picLocks noChangeAspect="1"/>
          </p:cNvPicPr>
          <p:nvPr/>
        </p:nvPicPr>
        <p:blipFill>
          <a:blip r:embed="rId5" cstate="print"/>
          <a:stretch>
            <a:fillRect/>
          </a:stretch>
        </p:blipFill>
        <p:spPr>
          <a:xfrm>
            <a:off x="2791168" y="4230140"/>
            <a:ext cx="912898" cy="724022"/>
          </a:xfrm>
          <a:prstGeom prst="rect">
            <a:avLst/>
          </a:prstGeom>
        </p:spPr>
      </p:pic>
      <p:pic>
        <p:nvPicPr>
          <p:cNvPr id="74" name="図 73"/>
          <p:cNvPicPr>
            <a:picLocks noChangeAspect="1"/>
          </p:cNvPicPr>
          <p:nvPr/>
        </p:nvPicPr>
        <p:blipFill>
          <a:blip r:embed="rId6" cstate="print"/>
          <a:stretch>
            <a:fillRect/>
          </a:stretch>
        </p:blipFill>
        <p:spPr>
          <a:xfrm>
            <a:off x="2854557" y="6075118"/>
            <a:ext cx="683001" cy="680998"/>
          </a:xfrm>
          <a:prstGeom prst="rect">
            <a:avLst/>
          </a:prstGeom>
        </p:spPr>
      </p:pic>
    </p:spTree>
    <p:extLst>
      <p:ext uri="{BB962C8B-B14F-4D97-AF65-F5344CB8AC3E}">
        <p14:creationId xmlns:p14="http://schemas.microsoft.com/office/powerpoint/2010/main" xmlns="" val="124143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E415454-7485-4A1A-B1BF-7CFD8E4B4BEC}" type="slidenum">
              <a:rPr lang="en-US" smtClean="0"/>
              <a:pPr/>
              <a:t>7</a:t>
            </a:fld>
            <a:endParaRPr lang="en-US"/>
          </a:p>
        </p:txBody>
      </p:sp>
      <p:pic>
        <p:nvPicPr>
          <p:cNvPr id="5" name="Picture 1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706" y="1033905"/>
            <a:ext cx="5699125" cy="354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正方形/長方形 5"/>
          <p:cNvSpPr/>
          <p:nvPr/>
        </p:nvSpPr>
        <p:spPr>
          <a:xfrm>
            <a:off x="705490" y="4942095"/>
            <a:ext cx="5184576" cy="1338828"/>
          </a:xfrm>
          <a:prstGeom prst="rect">
            <a:avLst/>
          </a:prstGeom>
        </p:spPr>
        <p:txBody>
          <a:bodyPr wrap="square">
            <a:spAutoFit/>
          </a:bodyPr>
          <a:lstStyle/>
          <a:p>
            <a:pPr marL="342900" indent="-342900">
              <a:lnSpc>
                <a:spcPct val="150000"/>
              </a:lnSpc>
              <a:buAutoNum type="arabicParenR"/>
            </a:pPr>
            <a:r>
              <a:rPr lang="en-US" altLang="ja-JP" i="1" dirty="0" smtClean="0">
                <a:latin typeface="Calibri Light" panose="020F0302020204030204" pitchFamily="34" charset="0"/>
                <a:ea typeface="Verdana" panose="020B0604030504040204" pitchFamily="34" charset="0"/>
                <a:cs typeface="Verdana" panose="020B0604030504040204" pitchFamily="34" charset="0"/>
              </a:rPr>
              <a:t>Solid </a:t>
            </a:r>
            <a:r>
              <a:rPr lang="en-US" altLang="ja-JP" i="1" dirty="0">
                <a:latin typeface="Calibri Light" panose="020F0302020204030204" pitchFamily="34" charset="0"/>
                <a:ea typeface="Verdana" panose="020B0604030504040204" pitchFamily="34" charset="0"/>
                <a:cs typeface="Verdana" panose="020B0604030504040204" pitchFamily="34" charset="0"/>
              </a:rPr>
              <a:t>electrolyte </a:t>
            </a:r>
            <a:endParaRPr lang="en-US" altLang="ja-JP" i="1" dirty="0" smtClean="0">
              <a:latin typeface="Calibri Light" panose="020F0302020204030204" pitchFamily="34" charset="0"/>
              <a:ea typeface="Verdana" panose="020B0604030504040204" pitchFamily="34" charset="0"/>
              <a:cs typeface="Verdana" panose="020B0604030504040204" pitchFamily="34" charset="0"/>
            </a:endParaRPr>
          </a:p>
          <a:p>
            <a:pPr marL="342900" indent="-342900">
              <a:lnSpc>
                <a:spcPct val="150000"/>
              </a:lnSpc>
              <a:buAutoNum type="arabicParenR"/>
            </a:pPr>
            <a:r>
              <a:rPr lang="en-US" altLang="ja-JP" i="1" dirty="0" smtClean="0">
                <a:latin typeface="Calibri Light" panose="020F0302020204030204" pitchFamily="34" charset="0"/>
                <a:ea typeface="Verdana" panose="020B0604030504040204" pitchFamily="34" charset="0"/>
                <a:cs typeface="Verdana" panose="020B0604030504040204" pitchFamily="34" charset="0"/>
              </a:rPr>
              <a:t>Conductive </a:t>
            </a:r>
            <a:r>
              <a:rPr lang="en-US" altLang="ja-JP" i="1" dirty="0">
                <a:latin typeface="Calibri Light" panose="020F0302020204030204" pitchFamily="34" charset="0"/>
                <a:ea typeface="Verdana" panose="020B0604030504040204" pitchFamily="34" charset="0"/>
                <a:cs typeface="Verdana" panose="020B0604030504040204" pitchFamily="34" charset="0"/>
              </a:rPr>
              <a:t>under </a:t>
            </a:r>
            <a:r>
              <a:rPr lang="en-US" altLang="ja-JP" i="1" dirty="0" err="1">
                <a:latin typeface="Calibri Light" panose="020F0302020204030204" pitchFamily="34" charset="0"/>
                <a:ea typeface="Verdana" panose="020B0604030504040204" pitchFamily="34" charset="0"/>
                <a:cs typeface="Verdana" panose="020B0604030504040204" pitchFamily="34" charset="0"/>
              </a:rPr>
              <a:t>unhumidified</a:t>
            </a:r>
            <a:r>
              <a:rPr lang="en-US" altLang="ja-JP" i="1" dirty="0">
                <a:latin typeface="Calibri Light" panose="020F0302020204030204" pitchFamily="34" charset="0"/>
                <a:ea typeface="Verdana" panose="020B0604030504040204" pitchFamily="34" charset="0"/>
                <a:cs typeface="Verdana" panose="020B0604030504040204" pitchFamily="34" charset="0"/>
              </a:rPr>
              <a:t> </a:t>
            </a:r>
            <a:r>
              <a:rPr lang="en-US" altLang="ja-JP" i="1" dirty="0" smtClean="0">
                <a:latin typeface="Calibri Light" panose="020F0302020204030204" pitchFamily="34" charset="0"/>
                <a:ea typeface="Verdana" panose="020B0604030504040204" pitchFamily="34" charset="0"/>
                <a:cs typeface="Verdana" panose="020B0604030504040204" pitchFamily="34" charset="0"/>
              </a:rPr>
              <a:t>conditions </a:t>
            </a:r>
          </a:p>
          <a:p>
            <a:pPr marL="342900" indent="-342900">
              <a:lnSpc>
                <a:spcPct val="150000"/>
              </a:lnSpc>
              <a:buAutoNum type="arabicParenR"/>
            </a:pPr>
            <a:r>
              <a:rPr lang="en-US" altLang="ja-JP" i="1" dirty="0" smtClean="0">
                <a:latin typeface="Calibri Light" panose="020F0302020204030204" pitchFamily="34" charset="0"/>
                <a:ea typeface="Verdana" panose="020B0604030504040204" pitchFamily="34" charset="0"/>
                <a:cs typeface="Verdana" panose="020B0604030504040204" pitchFamily="34" charset="0"/>
              </a:rPr>
              <a:t>Stable </a:t>
            </a:r>
            <a:r>
              <a:rPr lang="en-US" altLang="ja-JP" i="1" dirty="0">
                <a:latin typeface="Calibri Light" panose="020F0302020204030204" pitchFamily="34" charset="0"/>
                <a:ea typeface="Verdana" panose="020B0604030504040204" pitchFamily="34" charset="0"/>
                <a:cs typeface="Verdana" panose="020B0604030504040204" pitchFamily="34" charset="0"/>
              </a:rPr>
              <a:t>under reducing </a:t>
            </a:r>
            <a:r>
              <a:rPr lang="en-US" altLang="ja-JP" i="1" dirty="0" smtClean="0">
                <a:latin typeface="Calibri Light" panose="020F0302020204030204" pitchFamily="34" charset="0"/>
                <a:ea typeface="Verdana" panose="020B0604030504040204" pitchFamily="34" charset="0"/>
                <a:cs typeface="Verdana" panose="020B0604030504040204" pitchFamily="34" charset="0"/>
              </a:rPr>
              <a:t>conditions</a:t>
            </a:r>
            <a:endParaRPr lang="en-US" altLang="ja-JP" i="1" dirty="0">
              <a:latin typeface="Calibri Light" panose="020F0302020204030204" pitchFamily="34" charset="0"/>
              <a:ea typeface="Verdana" panose="020B0604030504040204" pitchFamily="34" charset="0"/>
              <a:cs typeface="Verdana" panose="020B0604030504040204" pitchFamily="34" charset="0"/>
            </a:endParaRPr>
          </a:p>
        </p:txBody>
      </p:sp>
      <p:pic>
        <p:nvPicPr>
          <p:cNvPr id="7"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3645023"/>
            <a:ext cx="3744714" cy="3744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smtClean="0">
                <a:solidFill>
                  <a:schemeClr val="bg1"/>
                </a:solidFill>
                <a:latin typeface="+mj-lt"/>
                <a:ea typeface="HGPｺﾞｼｯｸM" pitchFamily="50" charset="-128"/>
              </a:rPr>
              <a:t> </a:t>
            </a:r>
            <a:r>
              <a:rPr lang="en-US" altLang="ja-JP" sz="2400" b="1" dirty="0" smtClean="0">
                <a:solidFill>
                  <a:schemeClr val="bg1"/>
                </a:solidFill>
                <a:latin typeface="+mj-lt"/>
                <a:ea typeface="HGPｺﾞｼｯｸM" pitchFamily="50" charset="-128"/>
              </a:rPr>
              <a:t>Ionic conductors</a:t>
            </a:r>
            <a:endParaRPr lang="ja-JP" altLang="en-US" sz="2400" b="1" dirty="0">
              <a:solidFill>
                <a:schemeClr val="bg1"/>
              </a:solidFill>
              <a:latin typeface="+mj-lt"/>
              <a:ea typeface="HGPｺﾞｼｯｸM" pitchFamily="50" charset="-128"/>
            </a:endParaRPr>
          </a:p>
        </p:txBody>
      </p:sp>
      <p:sp>
        <p:nvSpPr>
          <p:cNvPr id="2" name="テキスト ボックス 1"/>
          <p:cNvSpPr txBox="1"/>
          <p:nvPr/>
        </p:nvSpPr>
        <p:spPr>
          <a:xfrm>
            <a:off x="7452320" y="4149080"/>
            <a:ext cx="833883" cy="369332"/>
          </a:xfrm>
          <a:prstGeom prst="rect">
            <a:avLst/>
          </a:prstGeom>
          <a:noFill/>
        </p:spPr>
        <p:txBody>
          <a:bodyPr wrap="none" rtlCol="0">
            <a:spAutoFit/>
          </a:bodyPr>
          <a:lstStyle/>
          <a:p>
            <a:r>
              <a:rPr kumimoji="1" lang="en-US" altLang="ja-JP" dirty="0" smtClean="0">
                <a:latin typeface="Calibri Light" panose="020F0302020204030204" pitchFamily="34" charset="0"/>
              </a:rPr>
              <a:t>SnP</a:t>
            </a:r>
            <a:r>
              <a:rPr kumimoji="1" lang="en-US" altLang="ja-JP" baseline="-25000" dirty="0" smtClean="0">
                <a:latin typeface="Calibri Light" panose="020F0302020204030204" pitchFamily="34" charset="0"/>
              </a:rPr>
              <a:t>2</a:t>
            </a:r>
            <a:r>
              <a:rPr kumimoji="1" lang="en-US" altLang="ja-JP" dirty="0" smtClean="0">
                <a:latin typeface="Calibri Light" panose="020F0302020204030204" pitchFamily="34" charset="0"/>
              </a:rPr>
              <a:t>O</a:t>
            </a:r>
            <a:r>
              <a:rPr kumimoji="1" lang="en-US" altLang="ja-JP" baseline="-25000" dirty="0" smtClean="0">
                <a:latin typeface="Calibri Light" panose="020F0302020204030204" pitchFamily="34" charset="0"/>
              </a:rPr>
              <a:t>7</a:t>
            </a:r>
            <a:endParaRPr kumimoji="1" lang="ja-JP" altLang="en-US" baseline="-25000" dirty="0">
              <a:latin typeface="Calibri Light" panose="020F0302020204030204" pitchFamily="34" charset="0"/>
            </a:endParaRPr>
          </a:p>
        </p:txBody>
      </p:sp>
    </p:spTree>
    <p:extLst>
      <p:ext uri="{BB962C8B-B14F-4D97-AF65-F5344CB8AC3E}">
        <p14:creationId xmlns:p14="http://schemas.microsoft.com/office/powerpoint/2010/main" xmlns="" val="2541728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130" r="23531"/>
          <a:stretch/>
        </p:blipFill>
        <p:spPr bwMode="auto">
          <a:xfrm>
            <a:off x="1839685" y="1028689"/>
            <a:ext cx="5464630"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lang="ja-JP" altLang="en-US" sz="2400" dirty="0" smtClean="0">
                <a:solidFill>
                  <a:schemeClr val="bg1"/>
                </a:solidFill>
                <a:latin typeface="HGPｺﾞｼｯｸM" pitchFamily="50" charset="-128"/>
                <a:ea typeface="HGPｺﾞｼｯｸM" pitchFamily="50" charset="-128"/>
              </a:rPr>
              <a:t> </a:t>
            </a:r>
            <a:r>
              <a:rPr lang="ja-JP" altLang="en-US" sz="2400" dirty="0">
                <a:solidFill>
                  <a:schemeClr val="bg1"/>
                </a:solidFill>
                <a:latin typeface="HGPｺﾞｼｯｸM" pitchFamily="50" charset="-128"/>
                <a:ea typeface="HGPｺﾞｼｯｸM" pitchFamily="50" charset="-128"/>
              </a:rPr>
              <a:t> </a:t>
            </a:r>
            <a:r>
              <a:rPr kumimoji="0" lang="en-US" altLang="ja-JP" sz="2400" b="1" dirty="0" smtClean="0">
                <a:solidFill>
                  <a:prstClr val="white"/>
                </a:solidFill>
                <a:latin typeface="Calibri"/>
                <a:ea typeface="HGPｺﾞｼｯｸM" pitchFamily="50" charset="-128"/>
              </a:rPr>
              <a:t>Conductivity</a:t>
            </a:r>
            <a:r>
              <a:rPr kumimoji="0" lang="ja-JP" altLang="en-US" sz="2400" b="1" dirty="0" smtClean="0">
                <a:solidFill>
                  <a:prstClr val="white"/>
                </a:solidFill>
                <a:latin typeface="Calibri"/>
                <a:ea typeface="HGPｺﾞｼｯｸM" pitchFamily="50" charset="-128"/>
              </a:rPr>
              <a:t> </a:t>
            </a:r>
            <a:r>
              <a:rPr kumimoji="0" lang="en-US" altLang="ja-JP" sz="2400" b="1" dirty="0" smtClean="0">
                <a:solidFill>
                  <a:prstClr val="white"/>
                </a:solidFill>
                <a:latin typeface="Calibri"/>
                <a:ea typeface="HGPｺﾞｼｯｸM" pitchFamily="50" charset="-128"/>
              </a:rPr>
              <a:t>of </a:t>
            </a:r>
            <a:r>
              <a:rPr kumimoji="0" lang="en-US" altLang="ja-JP" sz="2400" b="1" dirty="0" smtClean="0">
                <a:solidFill>
                  <a:schemeClr val="bg1"/>
                </a:solidFill>
                <a:latin typeface="Calibri"/>
                <a:ea typeface="HG創英角ｺﾞｼｯｸUB" pitchFamily="49" charset="-128"/>
              </a:rPr>
              <a:t>In</a:t>
            </a:r>
            <a:r>
              <a:rPr kumimoji="0" lang="en-US" altLang="ja-JP" sz="2400" b="1" baseline="30000" dirty="0" smtClean="0">
                <a:solidFill>
                  <a:schemeClr val="bg1"/>
                </a:solidFill>
                <a:latin typeface="Calibri"/>
                <a:ea typeface="HG創英角ｺﾞｼｯｸUB" pitchFamily="49" charset="-128"/>
              </a:rPr>
              <a:t>3</a:t>
            </a:r>
            <a:r>
              <a:rPr kumimoji="0" lang="en-US" altLang="ja-JP" sz="2400" b="1" baseline="30000" dirty="0">
                <a:solidFill>
                  <a:schemeClr val="bg1"/>
                </a:solidFill>
                <a:latin typeface="Calibri"/>
                <a:ea typeface="HG創英角ｺﾞｼｯｸUB" pitchFamily="49" charset="-128"/>
              </a:rPr>
              <a:t>+ </a:t>
            </a:r>
            <a:r>
              <a:rPr kumimoji="0" lang="en-US" altLang="ja-JP" sz="2400" b="1" dirty="0">
                <a:solidFill>
                  <a:schemeClr val="bg1"/>
                </a:solidFill>
                <a:latin typeface="Calibri"/>
                <a:ea typeface="HG創英角ｺﾞｼｯｸUB" pitchFamily="49" charset="-128"/>
              </a:rPr>
              <a:t>doped </a:t>
            </a:r>
            <a:r>
              <a:rPr kumimoji="0" lang="en-US" altLang="ja-JP" sz="2400" b="1" dirty="0" smtClean="0">
                <a:solidFill>
                  <a:schemeClr val="bg1"/>
                </a:solidFill>
                <a:latin typeface="Calibri"/>
                <a:ea typeface="HG創英角ｺﾞｼｯｸUB" pitchFamily="49" charset="-128"/>
              </a:rPr>
              <a:t>SnP</a:t>
            </a:r>
            <a:r>
              <a:rPr kumimoji="0" lang="en-US" altLang="ja-JP" sz="2400" b="1" baseline="-25000" dirty="0" smtClean="0">
                <a:solidFill>
                  <a:schemeClr val="bg1"/>
                </a:solidFill>
                <a:latin typeface="Calibri"/>
                <a:ea typeface="HG創英角ｺﾞｼｯｸUB" pitchFamily="49" charset="-128"/>
              </a:rPr>
              <a:t>2</a:t>
            </a:r>
            <a:r>
              <a:rPr kumimoji="0" lang="en-US" altLang="ja-JP" sz="2400" b="1" dirty="0" smtClean="0">
                <a:solidFill>
                  <a:schemeClr val="bg1"/>
                </a:solidFill>
                <a:latin typeface="Calibri"/>
                <a:ea typeface="HG創英角ｺﾞｼｯｸUB" pitchFamily="49" charset="-128"/>
              </a:rPr>
              <a:t>O</a:t>
            </a:r>
            <a:r>
              <a:rPr kumimoji="0" lang="en-US" altLang="ja-JP" sz="2400" b="1" baseline="-25000" dirty="0" smtClean="0">
                <a:solidFill>
                  <a:schemeClr val="bg1"/>
                </a:solidFill>
                <a:latin typeface="Calibri"/>
                <a:ea typeface="HG創英角ｺﾞｼｯｸUB" pitchFamily="49" charset="-128"/>
              </a:rPr>
              <a:t>7</a:t>
            </a:r>
            <a:endParaRPr kumimoji="0" lang="ja-JP" altLang="en-US" sz="2400" dirty="0">
              <a:solidFill>
                <a:schemeClr val="bg1"/>
              </a:solidFill>
              <a:latin typeface="+mj-lt"/>
              <a:ea typeface="HGPｺﾞｼｯｸM" pitchFamily="50" charset="-128"/>
            </a:endParaRPr>
          </a:p>
        </p:txBody>
      </p:sp>
      <p:sp>
        <p:nvSpPr>
          <p:cNvPr id="4" name="Text Box 35"/>
          <p:cNvSpPr txBox="1">
            <a:spLocks noChangeArrowheads="1"/>
          </p:cNvSpPr>
          <p:nvPr/>
        </p:nvSpPr>
        <p:spPr bwMode="auto">
          <a:xfrm>
            <a:off x="251519" y="1054079"/>
            <a:ext cx="2485363" cy="40011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Calibri Light" panose="020F0302020204030204" pitchFamily="34" charset="0"/>
              </a:rPr>
              <a:t>0.2 Scm</a:t>
            </a:r>
            <a:r>
              <a:rPr lang="en-US" altLang="ja-JP" sz="2000" baseline="30000" dirty="0" smtClean="0">
                <a:latin typeface="Calibri Light" panose="020F0302020204030204" pitchFamily="34" charset="0"/>
              </a:rPr>
              <a:t>-1</a:t>
            </a:r>
            <a:r>
              <a:rPr lang="ja-JP" altLang="en-US" sz="2000" dirty="0" smtClean="0">
                <a:latin typeface="Calibri Light" panose="020F0302020204030204" pitchFamily="34" charset="0"/>
              </a:rPr>
              <a:t>　</a:t>
            </a:r>
            <a:r>
              <a:rPr lang="en-US" altLang="ja-JP" sz="2000" dirty="0" smtClean="0">
                <a:latin typeface="Calibri Light" panose="020F0302020204030204" pitchFamily="34" charset="0"/>
              </a:rPr>
              <a:t>@200</a:t>
            </a:r>
            <a:r>
              <a:rPr lang="en-US" altLang="ja-JP" sz="2000" dirty="0">
                <a:latin typeface="Calibri Light" panose="020F0302020204030204" pitchFamily="34" charset="0"/>
                <a:ea typeface="メイリオ" panose="020B0604030504040204" pitchFamily="50" charset="-128"/>
                <a:cs typeface="メイリオ" panose="020B0604030504040204" pitchFamily="50" charset="-128"/>
              </a:rPr>
              <a:t>°</a:t>
            </a:r>
            <a:r>
              <a:rPr lang="en-US" altLang="ja-JP" sz="2000" dirty="0" smtClean="0">
                <a:latin typeface="Calibri Light" panose="020F0302020204030204" pitchFamily="34" charset="0"/>
              </a:rPr>
              <a:t>C</a:t>
            </a:r>
            <a:endParaRPr lang="en-US" altLang="ja-JP" sz="2000" baseline="30000" dirty="0">
              <a:latin typeface="Calibri Light" panose="020F0302020204030204" pitchFamily="34" charset="0"/>
            </a:endParaRPr>
          </a:p>
        </p:txBody>
      </p:sp>
      <p:sp>
        <p:nvSpPr>
          <p:cNvPr id="6" name="Line 34"/>
          <p:cNvSpPr>
            <a:spLocks noChangeShapeType="1"/>
          </p:cNvSpPr>
          <p:nvPr/>
        </p:nvSpPr>
        <p:spPr bwMode="auto">
          <a:xfrm>
            <a:off x="2736882" y="1254134"/>
            <a:ext cx="1691102" cy="73470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a:spAutoFit/>
          </a:bodyPr>
          <a:lstStyle/>
          <a:p>
            <a:endParaRPr lang="en-US"/>
          </a:p>
        </p:txBody>
      </p:sp>
      <p:sp>
        <p:nvSpPr>
          <p:cNvPr id="2" name="スライド番号プレースホルダー 1"/>
          <p:cNvSpPr>
            <a:spLocks noGrp="1"/>
          </p:cNvSpPr>
          <p:nvPr>
            <p:ph type="sldNum" sz="quarter" idx="12"/>
          </p:nvPr>
        </p:nvSpPr>
        <p:spPr/>
        <p:txBody>
          <a:bodyPr/>
          <a:lstStyle/>
          <a:p>
            <a:fld id="{7E415454-7485-4A1A-B1BF-7CFD8E4B4BEC}" type="slidenum">
              <a:rPr lang="en-US" smtClean="0"/>
              <a:pPr/>
              <a:t>8</a:t>
            </a:fld>
            <a:endParaRPr lang="en-US"/>
          </a:p>
        </p:txBody>
      </p:sp>
    </p:spTree>
    <p:extLst>
      <p:ext uri="{BB962C8B-B14F-4D97-AF65-F5344CB8AC3E}">
        <p14:creationId xmlns:p14="http://schemas.microsoft.com/office/powerpoint/2010/main" xmlns="" val="168564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9"/>
          <p:cNvGraphicFramePr>
            <a:graphicFrameLocks noChangeAspect="1"/>
          </p:cNvGraphicFramePr>
          <p:nvPr/>
        </p:nvGraphicFramePr>
        <p:xfrm>
          <a:off x="4514850" y="3321050"/>
          <a:ext cx="114300" cy="215900"/>
        </p:xfrm>
        <a:graphic>
          <a:graphicData uri="http://schemas.openxmlformats.org/presentationml/2006/ole">
            <p:oleObj spid="_x0000_s4341" name="数式" r:id="rId4" imgW="114151" imgH="215619" progId="Equation.3">
              <p:embed/>
            </p:oleObj>
          </a:graphicData>
        </a:graphic>
      </p:graphicFrame>
      <p:sp>
        <p:nvSpPr>
          <p:cNvPr id="2056" name="Rectangle 10"/>
          <p:cNvSpPr>
            <a:spLocks noChangeArrowheads="1"/>
          </p:cNvSpPr>
          <p:nvPr/>
        </p:nvSpPr>
        <p:spPr bwMode="auto">
          <a:xfrm>
            <a:off x="0" y="3213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1800"/>
          </a:p>
        </p:txBody>
      </p:sp>
      <p:pic>
        <p:nvPicPr>
          <p:cNvPr id="2060" name="Picture 1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36619" y="5301739"/>
            <a:ext cx="4419103" cy="149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61" name="Text Box 18"/>
          <p:cNvSpPr txBox="1">
            <a:spLocks noChangeArrowheads="1"/>
          </p:cNvSpPr>
          <p:nvPr/>
        </p:nvSpPr>
        <p:spPr bwMode="auto">
          <a:xfrm>
            <a:off x="3995936" y="4932407"/>
            <a:ext cx="2737544" cy="369332"/>
          </a:xfrm>
          <a:prstGeom prst="rect">
            <a:avLst/>
          </a:prstGeom>
          <a:solidFill>
            <a:schemeClr val="bg1"/>
          </a:solid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800" dirty="0" smtClean="0">
                <a:latin typeface="Calibri Light" panose="020F0302020204030204" pitchFamily="34" charset="0"/>
                <a:ea typeface="HG創英角ｺﾞｼｯｸUB" pitchFamily="49" charset="-128"/>
              </a:rPr>
              <a:t>○</a:t>
            </a:r>
            <a:r>
              <a:rPr lang="ja-JP" altLang="en-US" sz="1800" dirty="0">
                <a:latin typeface="Calibri Light" panose="020F0302020204030204" pitchFamily="34" charset="0"/>
                <a:ea typeface="HG創英角ｺﾞｼｯｸUB" pitchFamily="49" charset="-128"/>
              </a:rPr>
              <a:t>　</a:t>
            </a:r>
            <a:r>
              <a:rPr lang="en-US" altLang="ja-JP" sz="1800" dirty="0" err="1" smtClean="0">
                <a:latin typeface="Calibri Light" panose="020F0302020204030204" pitchFamily="34" charset="0"/>
                <a:ea typeface="HG創英角ｺﾞｼｯｸUB" pitchFamily="49" charset="-128"/>
              </a:rPr>
              <a:t>Grotthuss</a:t>
            </a:r>
            <a:r>
              <a:rPr lang="ja-JP" altLang="en-US" sz="1800" dirty="0" smtClean="0">
                <a:latin typeface="Calibri Light" panose="020F0302020204030204" pitchFamily="34" charset="0"/>
                <a:ea typeface="HG創英角ｺﾞｼｯｸUB" pitchFamily="49" charset="-128"/>
              </a:rPr>
              <a:t> </a:t>
            </a:r>
            <a:r>
              <a:rPr lang="en-US" altLang="ja-JP" sz="1800" dirty="0" smtClean="0">
                <a:latin typeface="Calibri Light" panose="020F0302020204030204" pitchFamily="34" charset="0"/>
                <a:ea typeface="HG創英角ｺﾞｼｯｸUB" pitchFamily="49" charset="-128"/>
              </a:rPr>
              <a:t>mechanism</a:t>
            </a:r>
            <a:endParaRPr lang="en-US" altLang="ja-JP" dirty="0" smtClean="0">
              <a:latin typeface="Calibri Light" panose="020F0302020204030204" pitchFamily="34" charset="0"/>
              <a:ea typeface="HG創英角ｺﾞｼｯｸUB" pitchFamily="49" charset="-128"/>
            </a:endParaRPr>
          </a:p>
        </p:txBody>
      </p:sp>
      <p:pic>
        <p:nvPicPr>
          <p:cNvPr id="4242" name="Picture 14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1474" t="2807" r="17752" b="8792"/>
          <a:stretch/>
        </p:blipFill>
        <p:spPr bwMode="auto">
          <a:xfrm>
            <a:off x="521377" y="1243507"/>
            <a:ext cx="4497082" cy="343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 Box 32"/>
          <p:cNvSpPr txBox="1">
            <a:spLocks noChangeArrowheads="1"/>
          </p:cNvSpPr>
          <p:nvPr/>
        </p:nvSpPr>
        <p:spPr bwMode="auto">
          <a:xfrm>
            <a:off x="251520" y="155364"/>
            <a:ext cx="8892479" cy="461665"/>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r>
              <a:rPr kumimoji="0" lang="en-US" altLang="ja-JP" sz="2400" b="1" dirty="0" smtClean="0">
                <a:solidFill>
                  <a:schemeClr val="bg1"/>
                </a:solidFill>
                <a:latin typeface="+mj-lt"/>
                <a:ea typeface="HGPｺﾞｼｯｸM" pitchFamily="50" charset="-128"/>
              </a:rPr>
              <a:t>Charge carrier</a:t>
            </a:r>
            <a:endParaRPr kumimoji="0" lang="ja-JP" altLang="en-US" sz="2400" b="1" dirty="0">
              <a:solidFill>
                <a:schemeClr val="bg1"/>
              </a:solidFill>
              <a:latin typeface="+mj-lt"/>
              <a:ea typeface="HGPｺﾞｼｯｸM" pitchFamily="50" charset="-128"/>
            </a:endParaRPr>
          </a:p>
        </p:txBody>
      </p:sp>
      <p:pic>
        <p:nvPicPr>
          <p:cNvPr id="4265" name="Picture 169"/>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56403" t="32472" r="9970" b="19614"/>
          <a:stretch/>
        </p:blipFill>
        <p:spPr bwMode="auto">
          <a:xfrm>
            <a:off x="1043608" y="4969520"/>
            <a:ext cx="2506476" cy="1888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18"/>
          <p:cNvSpPr txBox="1">
            <a:spLocks noChangeArrowheads="1"/>
          </p:cNvSpPr>
          <p:nvPr/>
        </p:nvSpPr>
        <p:spPr bwMode="auto">
          <a:xfrm>
            <a:off x="98477" y="4905767"/>
            <a:ext cx="2413802" cy="369332"/>
          </a:xfrm>
          <a:prstGeom prst="rect">
            <a:avLst/>
          </a:prstGeom>
          <a:solidFill>
            <a:schemeClr val="bg1"/>
          </a:solidFill>
          <a:ln>
            <a:noFill/>
          </a:ln>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Calibri Light" panose="020F0302020204030204" pitchFamily="34" charset="0"/>
                <a:ea typeface="HG創英角ｺﾞｼｯｸUB" pitchFamily="49" charset="-128"/>
              </a:rPr>
              <a:t>×</a:t>
            </a:r>
            <a:r>
              <a:rPr lang="ja-JP" altLang="en-US" dirty="0">
                <a:latin typeface="Calibri Light" panose="020F0302020204030204" pitchFamily="34" charset="0"/>
                <a:ea typeface="HG創英角ｺﾞｼｯｸUB" pitchFamily="49" charset="-128"/>
              </a:rPr>
              <a:t>　</a:t>
            </a:r>
            <a:r>
              <a:rPr lang="en-US" altLang="ja-JP" dirty="0" smtClean="0">
                <a:latin typeface="Calibri Light" panose="020F0302020204030204" pitchFamily="34" charset="0"/>
                <a:ea typeface="HG創英角ｺﾞｼｯｸUB" pitchFamily="49" charset="-128"/>
              </a:rPr>
              <a:t>vehicle mechanism</a:t>
            </a:r>
            <a:endParaRPr lang="ja-JP" altLang="en-US" dirty="0">
              <a:latin typeface="Calibri Light" panose="020F0302020204030204" pitchFamily="34" charset="0"/>
              <a:ea typeface="HG創英角ｺﾞｼｯｸUB" pitchFamily="49" charset="-128"/>
            </a:endParaRPr>
          </a:p>
        </p:txBody>
      </p:sp>
      <p:sp>
        <p:nvSpPr>
          <p:cNvPr id="3" name="スライド番号プレースホルダー 2"/>
          <p:cNvSpPr>
            <a:spLocks noGrp="1"/>
          </p:cNvSpPr>
          <p:nvPr>
            <p:ph type="sldNum" sz="quarter" idx="12"/>
          </p:nvPr>
        </p:nvSpPr>
        <p:spPr/>
        <p:txBody>
          <a:bodyPr/>
          <a:lstStyle/>
          <a:p>
            <a:fld id="{7E415454-7485-4A1A-B1BF-7CFD8E4B4BEC}" type="slidenum">
              <a:rPr lang="en-US" smtClean="0"/>
              <a:pPr/>
              <a:t>9</a:t>
            </a:fld>
            <a:endParaRPr lang="en-US"/>
          </a:p>
        </p:txBody>
      </p:sp>
      <p:sp>
        <p:nvSpPr>
          <p:cNvPr id="13" name="Text Box 8"/>
          <p:cNvSpPr txBox="1">
            <a:spLocks noChangeArrowheads="1"/>
          </p:cNvSpPr>
          <p:nvPr/>
        </p:nvSpPr>
        <p:spPr bwMode="auto">
          <a:xfrm>
            <a:off x="5845175" y="1414463"/>
            <a:ext cx="2182008" cy="369332"/>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el-GR" altLang="ja-JP" b="0" dirty="0">
                <a:latin typeface="Calibri Light" panose="020F0302020204030204" pitchFamily="34" charset="0"/>
              </a:rPr>
              <a:t>σ</a:t>
            </a:r>
            <a:r>
              <a:rPr lang="en-US" altLang="ja-JP" b="0" baseline="-2000" dirty="0">
                <a:latin typeface="Calibri Light" panose="020F0302020204030204" pitchFamily="34" charset="0"/>
              </a:rPr>
              <a:t>H2O</a:t>
            </a:r>
            <a:r>
              <a:rPr lang="en-US" altLang="ja-JP" b="0" dirty="0">
                <a:latin typeface="Calibri Light" panose="020F0302020204030204" pitchFamily="34" charset="0"/>
              </a:rPr>
              <a:t>+ / </a:t>
            </a:r>
            <a:r>
              <a:rPr lang="el-GR" altLang="ja-JP" b="0" dirty="0">
                <a:latin typeface="Calibri Light" panose="020F0302020204030204" pitchFamily="34" charset="0"/>
              </a:rPr>
              <a:t>σ</a:t>
            </a:r>
            <a:r>
              <a:rPr lang="en-US" altLang="ja-JP" b="0" baseline="-2000" dirty="0">
                <a:latin typeface="Calibri Light" panose="020F0302020204030204" pitchFamily="34" charset="0"/>
              </a:rPr>
              <a:t>D2O</a:t>
            </a:r>
            <a:r>
              <a:rPr lang="en-US" altLang="ja-JP" b="0" dirty="0">
                <a:latin typeface="Calibri Light" panose="020F0302020204030204" pitchFamily="34" charset="0"/>
              </a:rPr>
              <a:t>+ = 1.32   </a:t>
            </a:r>
          </a:p>
        </p:txBody>
      </p:sp>
      <mc:AlternateContent xmlns:mc="http://schemas.openxmlformats.org/markup-compatibility/2006">
        <mc:Choice xmlns:a14="http://schemas.microsoft.com/office/drawing/2010/main" xmlns="" Requires="a14">
          <p:sp>
            <p:nvSpPr>
              <p:cNvPr id="15" name="Text Box 9"/>
              <p:cNvSpPr txBox="1">
                <a:spLocks noChangeArrowheads="1"/>
              </p:cNvSpPr>
              <p:nvPr/>
            </p:nvSpPr>
            <p:spPr bwMode="auto">
              <a:xfrm>
                <a:off x="7113588" y="1773238"/>
                <a:ext cx="1243546" cy="396327"/>
              </a:xfrm>
              <a:prstGeom prst="rect">
                <a:avLst/>
              </a:prstGeom>
              <a:noFill/>
              <a:ln>
                <a:noFill/>
              </a:ln>
              <a:effectLst/>
              <a:extLst>
                <a:ext uri="{909E8E84-426E-40DD-AFC4-6F175D3DCCD1}">
                  <a14:hiddenFill>
                    <a:solidFill>
                      <a:srgbClr val="C0C0C0"/>
                    </a:solidFill>
                  </a14:hiddenFill>
                </a:ext>
                <a:ext uri="{91240B29-F687-4F45-9708-019B960494DF}">
                  <a14:hiddenLine w="9525" algn="ctr">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none">
                <a:spAutoFit/>
              </a:bodyPr>
              <a:lstStyle/>
              <a:p>
                <a:r>
                  <a:rPr lang="en-US" altLang="ja-JP" b="0" dirty="0" smtClean="0">
                    <a:latin typeface="Calibri Light" panose="020F0302020204030204" pitchFamily="34" charset="0"/>
                  </a:rPr>
                  <a:t>(nearly </a:t>
                </a:r>
                <a14:m>
                  <m:oMath xmlns:m="http://schemas.openxmlformats.org/officeDocument/2006/math">
                    <m:rad>
                      <m:radPr>
                        <m:degHide m:val="on"/>
                        <m:ctrlPr>
                          <a:rPr lang="en-US" altLang="ja-JP" b="0" i="1" dirty="0" smtClean="0">
                            <a:latin typeface="Cambria Math" panose="02040503050406030204" pitchFamily="18" charset="0"/>
                          </a:rPr>
                        </m:ctrlPr>
                      </m:radPr>
                      <m:deg/>
                      <m:e>
                        <m:r>
                          <a:rPr lang="en-US" altLang="ja-JP" b="0" i="1" dirty="0" smtClean="0">
                            <a:latin typeface="Cambria Math"/>
                          </a:rPr>
                          <m:t>2</m:t>
                        </m:r>
                      </m:e>
                    </m:rad>
                  </m:oMath>
                </a14:m>
                <a:r>
                  <a:rPr lang="en-US" altLang="ja-JP" b="0" dirty="0">
                    <a:latin typeface="Calibri Light" panose="020F0302020204030204" pitchFamily="34" charset="0"/>
                  </a:rPr>
                  <a:t>)</a:t>
                </a:r>
              </a:p>
            </p:txBody>
          </p:sp>
        </mc:Choice>
        <mc:Fallback>
          <p:sp>
            <p:nvSpPr>
              <p:cNvPr id="15" name="Text Box 9"/>
              <p:cNvSpPr txBox="1">
                <a:spLocks noRot="1" noChangeAspect="1" noMove="1" noResize="1" noEditPoints="1" noAdjustHandles="1" noChangeArrowheads="1" noChangeShapeType="1" noTextEdit="1"/>
              </p:cNvSpPr>
              <p:nvPr/>
            </p:nvSpPr>
            <p:spPr bwMode="auto">
              <a:xfrm>
                <a:off x="7113588" y="1773238"/>
                <a:ext cx="1243546" cy="396327"/>
              </a:xfrm>
              <a:prstGeom prst="rect">
                <a:avLst/>
              </a:prstGeom>
              <a:blipFill rotWithShape="0">
                <a:blip r:embed="rId8"/>
                <a:stretch>
                  <a:fillRect l="-4412" t="-1538" r="-1471" b="-24615"/>
                </a:stretch>
              </a:blip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ja-JP" altLang="en-US">
                    <a:noFill/>
                  </a:rPr>
                  <a:t> </a:t>
                </a:r>
              </a:p>
            </p:txBody>
          </p:sp>
        </mc:Fallback>
      </mc:AlternateContent>
      <p:sp>
        <p:nvSpPr>
          <p:cNvPr id="16" name="Text Box 15"/>
          <p:cNvSpPr txBox="1">
            <a:spLocks noChangeArrowheads="1"/>
          </p:cNvSpPr>
          <p:nvPr/>
        </p:nvSpPr>
        <p:spPr bwMode="auto">
          <a:xfrm>
            <a:off x="5746750" y="1046163"/>
            <a:ext cx="23764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ja-JP" sz="2000" dirty="0">
                <a:latin typeface="Calibri Light" panose="020F0302020204030204" pitchFamily="34" charset="0"/>
              </a:rPr>
              <a:t>Conductivity ratio</a:t>
            </a:r>
          </a:p>
        </p:txBody>
      </p:sp>
      <p:sp>
        <p:nvSpPr>
          <p:cNvPr id="17" name="Text Box 16"/>
          <p:cNvSpPr txBox="1">
            <a:spLocks noChangeArrowheads="1"/>
          </p:cNvSpPr>
          <p:nvPr/>
        </p:nvSpPr>
        <p:spPr bwMode="auto">
          <a:xfrm>
            <a:off x="5690755" y="2787839"/>
            <a:ext cx="37433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ja-JP" b="0" dirty="0">
                <a:latin typeface="Calibri Light" panose="020F0302020204030204" pitchFamily="34" charset="0"/>
                <a:sym typeface="Wingdings" pitchFamily="2" charset="2"/>
              </a:rPr>
              <a:t>Conducting ions </a:t>
            </a:r>
            <a:r>
              <a:rPr lang="en-US" altLang="ja-JP" b="0" dirty="0">
                <a:latin typeface="Calibri Light" panose="020F0302020204030204" pitchFamily="34" charset="0"/>
              </a:rPr>
              <a:t>   H</a:t>
            </a:r>
            <a:r>
              <a:rPr lang="en-US" altLang="ja-JP" b="0" baseline="-25000" dirty="0">
                <a:latin typeface="Calibri Light" panose="020F0302020204030204" pitchFamily="34" charset="0"/>
              </a:rPr>
              <a:t>3</a:t>
            </a:r>
            <a:r>
              <a:rPr lang="en-US" altLang="ja-JP" b="0" dirty="0">
                <a:latin typeface="Calibri Light" panose="020F0302020204030204" pitchFamily="34" charset="0"/>
              </a:rPr>
              <a:t>O</a:t>
            </a:r>
            <a:r>
              <a:rPr lang="en-US" altLang="ja-JP" b="0" baseline="30000" dirty="0">
                <a:latin typeface="Calibri Light" panose="020F0302020204030204" pitchFamily="34" charset="0"/>
              </a:rPr>
              <a:t>+</a:t>
            </a:r>
            <a:r>
              <a:rPr lang="en-US" altLang="ja-JP" b="0" dirty="0">
                <a:latin typeface="Calibri Light" panose="020F0302020204030204" pitchFamily="34" charset="0"/>
              </a:rPr>
              <a:t>, </a:t>
            </a:r>
            <a:r>
              <a:rPr lang="ja-JP" altLang="en-US" b="0" dirty="0">
                <a:latin typeface="Calibri Light" panose="020F0302020204030204" pitchFamily="34" charset="0"/>
              </a:rPr>
              <a:t>　</a:t>
            </a:r>
            <a:r>
              <a:rPr lang="en-US" altLang="ja-JP" b="0" dirty="0">
                <a:latin typeface="Calibri Light" panose="020F0302020204030204" pitchFamily="34" charset="0"/>
              </a:rPr>
              <a:t>H</a:t>
            </a:r>
            <a:r>
              <a:rPr lang="en-US" altLang="ja-JP" b="0" baseline="30000" dirty="0">
                <a:latin typeface="Calibri Light" panose="020F0302020204030204" pitchFamily="34" charset="0"/>
              </a:rPr>
              <a:t>+</a:t>
            </a:r>
            <a:r>
              <a:rPr lang="en-US" altLang="ja-JP" dirty="0">
                <a:latin typeface="Calibri Light" panose="020F0302020204030204" pitchFamily="34" charset="0"/>
              </a:rPr>
              <a:t> </a:t>
            </a:r>
          </a:p>
        </p:txBody>
      </p:sp>
      <p:grpSp>
        <p:nvGrpSpPr>
          <p:cNvPr id="18" name="Group 44"/>
          <p:cNvGrpSpPr>
            <a:grpSpLocks/>
          </p:cNvGrpSpPr>
          <p:nvPr/>
        </p:nvGrpSpPr>
        <p:grpSpPr bwMode="auto">
          <a:xfrm>
            <a:off x="5760605" y="2790312"/>
            <a:ext cx="2735263" cy="1790701"/>
            <a:chOff x="3574" y="1622"/>
            <a:chExt cx="1723" cy="1128"/>
          </a:xfrm>
        </p:grpSpPr>
        <p:grpSp>
          <p:nvGrpSpPr>
            <p:cNvPr id="19" name="Group 43"/>
            <p:cNvGrpSpPr>
              <a:grpSpLocks/>
            </p:cNvGrpSpPr>
            <p:nvPr/>
          </p:nvGrpSpPr>
          <p:grpSpPr bwMode="auto">
            <a:xfrm>
              <a:off x="3574" y="2024"/>
              <a:ext cx="1723" cy="726"/>
              <a:chOff x="3574" y="2024"/>
              <a:chExt cx="1723" cy="726"/>
            </a:xfrm>
          </p:grpSpPr>
          <p:sp>
            <p:nvSpPr>
              <p:cNvPr id="23" name="AutoShape 41"/>
              <p:cNvSpPr>
                <a:spLocks noChangeArrowheads="1"/>
              </p:cNvSpPr>
              <p:nvPr/>
            </p:nvSpPr>
            <p:spPr bwMode="auto">
              <a:xfrm rot="10800000">
                <a:off x="3574" y="2024"/>
                <a:ext cx="1723" cy="726"/>
              </a:xfrm>
              <a:prstGeom prst="wedgeRectCallout">
                <a:avLst>
                  <a:gd name="adj1" fmla="val -32107"/>
                  <a:gd name="adj2" fmla="val 63295"/>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lstStyle/>
              <a:p>
                <a:pPr algn="ctr"/>
                <a:endParaRPr lang="ja-JP" altLang="ja-JP">
                  <a:latin typeface="Calibri Light" panose="020F0302020204030204" pitchFamily="34" charset="0"/>
                </a:endParaRPr>
              </a:p>
            </p:txBody>
          </p:sp>
          <p:grpSp>
            <p:nvGrpSpPr>
              <p:cNvPr id="24" name="Group 40"/>
              <p:cNvGrpSpPr>
                <a:grpSpLocks/>
              </p:cNvGrpSpPr>
              <p:nvPr/>
            </p:nvGrpSpPr>
            <p:grpSpPr bwMode="auto">
              <a:xfrm>
                <a:off x="3574" y="2024"/>
                <a:ext cx="1527" cy="687"/>
                <a:chOff x="3695" y="2069"/>
                <a:chExt cx="1527" cy="687"/>
              </a:xfrm>
            </p:grpSpPr>
            <p:sp>
              <p:nvSpPr>
                <p:cNvPr id="25" name="Text Box 22"/>
                <p:cNvSpPr txBox="1">
                  <a:spLocks noChangeArrowheads="1"/>
                </p:cNvSpPr>
                <p:nvPr/>
              </p:nvSpPr>
              <p:spPr bwMode="auto">
                <a:xfrm>
                  <a:off x="3757" y="2296"/>
                  <a:ext cx="1465" cy="233"/>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en-US" altLang="ja-JP" b="0">
                      <a:latin typeface="Calibri Light" panose="020F0302020204030204" pitchFamily="34" charset="0"/>
                    </a:rPr>
                    <a:t>M</a:t>
                  </a:r>
                  <a:r>
                    <a:rPr lang="en-US" altLang="ja-JP" b="0" baseline="-2000">
                      <a:latin typeface="Calibri Light" panose="020F0302020204030204" pitchFamily="34" charset="0"/>
                    </a:rPr>
                    <a:t>H3O</a:t>
                  </a:r>
                  <a:r>
                    <a:rPr lang="en-US" altLang="ja-JP" b="0">
                      <a:latin typeface="Calibri Light" panose="020F0302020204030204" pitchFamily="34" charset="0"/>
                    </a:rPr>
                    <a:t>+ </a:t>
                  </a:r>
                  <a:r>
                    <a:rPr lang="ja-JP" altLang="en-US" b="0">
                      <a:latin typeface="Calibri Light" panose="020F0302020204030204" pitchFamily="34" charset="0"/>
                    </a:rPr>
                    <a:t>：</a:t>
                  </a:r>
                  <a:r>
                    <a:rPr lang="en-US" altLang="ja-JP" b="0">
                      <a:latin typeface="Calibri Light" panose="020F0302020204030204" pitchFamily="34" charset="0"/>
                    </a:rPr>
                    <a:t>M</a:t>
                  </a:r>
                  <a:r>
                    <a:rPr lang="en-US" altLang="ja-JP" b="0" baseline="-2000">
                      <a:latin typeface="Calibri Light" panose="020F0302020204030204" pitchFamily="34" charset="0"/>
                    </a:rPr>
                    <a:t>D3O</a:t>
                  </a:r>
                  <a:r>
                    <a:rPr lang="en-US" altLang="ja-JP" b="0">
                      <a:latin typeface="Calibri Light" panose="020F0302020204030204" pitchFamily="34" charset="0"/>
                    </a:rPr>
                    <a:t>+ = 19</a:t>
                  </a:r>
                  <a:r>
                    <a:rPr lang="ja-JP" altLang="en-US" b="0">
                      <a:latin typeface="Calibri Light" panose="020F0302020204030204" pitchFamily="34" charset="0"/>
                    </a:rPr>
                    <a:t>：</a:t>
                  </a:r>
                  <a:r>
                    <a:rPr lang="en-US" altLang="ja-JP" b="0">
                      <a:latin typeface="Calibri Light" panose="020F0302020204030204" pitchFamily="34" charset="0"/>
                    </a:rPr>
                    <a:t>22</a:t>
                  </a:r>
                </a:p>
              </p:txBody>
            </p:sp>
            <p:sp>
              <p:nvSpPr>
                <p:cNvPr id="26" name="Text Box 23"/>
                <p:cNvSpPr txBox="1">
                  <a:spLocks noChangeArrowheads="1"/>
                </p:cNvSpPr>
                <p:nvPr/>
              </p:nvSpPr>
              <p:spPr bwMode="auto">
                <a:xfrm>
                  <a:off x="3762" y="2523"/>
                  <a:ext cx="1352" cy="233"/>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en-US" altLang="ja-JP" b="0">
                      <a:latin typeface="Calibri Light" panose="020F0302020204030204" pitchFamily="34" charset="0"/>
                    </a:rPr>
                    <a:t>M</a:t>
                  </a:r>
                  <a:r>
                    <a:rPr lang="en-US" altLang="ja-JP" b="0" baseline="-2000">
                      <a:latin typeface="Calibri Light" panose="020F0302020204030204" pitchFamily="34" charset="0"/>
                    </a:rPr>
                    <a:t>H</a:t>
                  </a:r>
                  <a:r>
                    <a:rPr lang="en-US" altLang="ja-JP" b="0">
                      <a:latin typeface="Calibri Light" panose="020F0302020204030204" pitchFamily="34" charset="0"/>
                    </a:rPr>
                    <a:t>+ </a:t>
                  </a:r>
                  <a:r>
                    <a:rPr lang="ja-JP" altLang="en-US" b="0">
                      <a:latin typeface="Calibri Light" panose="020F0302020204030204" pitchFamily="34" charset="0"/>
                    </a:rPr>
                    <a:t>　：</a:t>
                  </a:r>
                  <a:r>
                    <a:rPr lang="en-US" altLang="ja-JP" b="0">
                      <a:latin typeface="Calibri Light" panose="020F0302020204030204" pitchFamily="34" charset="0"/>
                    </a:rPr>
                    <a:t>M</a:t>
                  </a:r>
                  <a:r>
                    <a:rPr lang="en-US" altLang="ja-JP" b="0" baseline="-2000">
                      <a:latin typeface="Calibri Light" panose="020F0302020204030204" pitchFamily="34" charset="0"/>
                    </a:rPr>
                    <a:t>D</a:t>
                  </a:r>
                  <a:r>
                    <a:rPr lang="en-US" altLang="ja-JP" b="0">
                      <a:latin typeface="Calibri Light" panose="020F0302020204030204" pitchFamily="34" charset="0"/>
                    </a:rPr>
                    <a:t>+ </a:t>
                  </a:r>
                  <a:r>
                    <a:rPr lang="ja-JP" altLang="en-US" b="0">
                      <a:latin typeface="Calibri Light" panose="020F0302020204030204" pitchFamily="34" charset="0"/>
                    </a:rPr>
                    <a:t>　  </a:t>
                  </a:r>
                  <a:r>
                    <a:rPr lang="en-US" altLang="ja-JP" b="0">
                      <a:latin typeface="Calibri Light" panose="020F0302020204030204" pitchFamily="34" charset="0"/>
                    </a:rPr>
                    <a:t>= 1</a:t>
                  </a:r>
                  <a:r>
                    <a:rPr lang="ja-JP" altLang="en-US" b="0">
                      <a:latin typeface="Calibri Light" panose="020F0302020204030204" pitchFamily="34" charset="0"/>
                    </a:rPr>
                    <a:t>：</a:t>
                  </a:r>
                  <a:r>
                    <a:rPr lang="en-US" altLang="ja-JP" b="0">
                      <a:latin typeface="Calibri Light" panose="020F0302020204030204" pitchFamily="34" charset="0"/>
                    </a:rPr>
                    <a:t>2</a:t>
                  </a:r>
                </a:p>
              </p:txBody>
            </p:sp>
            <p:sp>
              <p:nvSpPr>
                <p:cNvPr id="27" name="Text Box 24"/>
                <p:cNvSpPr txBox="1">
                  <a:spLocks noChangeArrowheads="1"/>
                </p:cNvSpPr>
                <p:nvPr/>
              </p:nvSpPr>
              <p:spPr bwMode="auto">
                <a:xfrm>
                  <a:off x="3695" y="2069"/>
                  <a:ext cx="113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ja-JP" sz="2000">
                      <a:latin typeface="Calibri Light" panose="020F0302020204030204" pitchFamily="34" charset="0"/>
                    </a:rPr>
                    <a:t> Mass ratio</a:t>
                  </a:r>
                </a:p>
              </p:txBody>
            </p:sp>
          </p:grpSp>
        </p:grpSp>
        <p:grpSp>
          <p:nvGrpSpPr>
            <p:cNvPr id="20" name="Group 27"/>
            <p:cNvGrpSpPr>
              <a:grpSpLocks/>
            </p:cNvGrpSpPr>
            <p:nvPr/>
          </p:nvGrpSpPr>
          <p:grpSpPr bwMode="auto">
            <a:xfrm>
              <a:off x="4740" y="1622"/>
              <a:ext cx="317" cy="252"/>
              <a:chOff x="2017" y="3606"/>
              <a:chExt cx="222" cy="194"/>
            </a:xfrm>
          </p:grpSpPr>
          <p:sp>
            <p:nvSpPr>
              <p:cNvPr id="21" name="Line 25"/>
              <p:cNvSpPr>
                <a:spLocks noChangeShapeType="1"/>
              </p:cNvSpPr>
              <p:nvPr/>
            </p:nvSpPr>
            <p:spPr bwMode="auto">
              <a:xfrm>
                <a:off x="2017" y="3634"/>
                <a:ext cx="222" cy="114"/>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ja-JP" altLang="en-US">
                  <a:latin typeface="Calibri Light" panose="020F0302020204030204" pitchFamily="34" charset="0"/>
                </a:endParaRPr>
              </a:p>
            </p:txBody>
          </p:sp>
          <p:sp>
            <p:nvSpPr>
              <p:cNvPr id="22" name="Line 26"/>
              <p:cNvSpPr>
                <a:spLocks noChangeShapeType="1"/>
              </p:cNvSpPr>
              <p:nvPr/>
            </p:nvSpPr>
            <p:spPr bwMode="auto">
              <a:xfrm rot="17400000">
                <a:off x="2035" y="3616"/>
                <a:ext cx="194" cy="17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ja-JP" altLang="en-US">
                  <a:latin typeface="Calibri Light" panose="020F0302020204030204" pitchFamily="34" charset="0"/>
                </a:endParaRPr>
              </a:p>
            </p:txBody>
          </p:sp>
        </p:grpSp>
      </p:grpSp>
      <p:sp>
        <p:nvSpPr>
          <p:cNvPr id="28" name="AutoShape 45"/>
          <p:cNvSpPr>
            <a:spLocks noChangeArrowheads="1"/>
          </p:cNvSpPr>
          <p:nvPr/>
        </p:nvSpPr>
        <p:spPr bwMode="auto">
          <a:xfrm rot="5400000">
            <a:off x="6928333" y="2092520"/>
            <a:ext cx="470414" cy="813024"/>
          </a:xfrm>
          <a:custGeom>
            <a:avLst/>
            <a:gdLst>
              <a:gd name="G0" fmla="+- 9666 0 0"/>
              <a:gd name="G1" fmla="+- 4522 0 0"/>
              <a:gd name="G2" fmla="+- 21600 0 4522"/>
              <a:gd name="G3" fmla="+- 10800 0 4522"/>
              <a:gd name="G4" fmla="+- 21600 0 9666"/>
              <a:gd name="G5" fmla="*/ G4 G3 10800"/>
              <a:gd name="G6" fmla="+- 21600 0 G5"/>
              <a:gd name="T0" fmla="*/ 9666 w 21600"/>
              <a:gd name="T1" fmla="*/ 0 h 21600"/>
              <a:gd name="T2" fmla="*/ 0 w 21600"/>
              <a:gd name="T3" fmla="*/ 10800 h 21600"/>
              <a:gd name="T4" fmla="*/ 966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666" y="0"/>
                </a:moveTo>
                <a:lnTo>
                  <a:pt x="9666" y="4522"/>
                </a:lnTo>
                <a:lnTo>
                  <a:pt x="3375" y="4522"/>
                </a:lnTo>
                <a:lnTo>
                  <a:pt x="3375" y="17078"/>
                </a:lnTo>
                <a:lnTo>
                  <a:pt x="9666" y="17078"/>
                </a:lnTo>
                <a:lnTo>
                  <a:pt x="9666" y="21600"/>
                </a:lnTo>
                <a:lnTo>
                  <a:pt x="21600" y="10800"/>
                </a:lnTo>
                <a:close/>
              </a:path>
              <a:path w="21600" h="21600">
                <a:moveTo>
                  <a:pt x="1350" y="4522"/>
                </a:moveTo>
                <a:lnTo>
                  <a:pt x="1350" y="17078"/>
                </a:lnTo>
                <a:lnTo>
                  <a:pt x="2700" y="17078"/>
                </a:lnTo>
                <a:lnTo>
                  <a:pt x="2700" y="4522"/>
                </a:lnTo>
                <a:close/>
              </a:path>
              <a:path w="21600" h="21600">
                <a:moveTo>
                  <a:pt x="0" y="4522"/>
                </a:moveTo>
                <a:lnTo>
                  <a:pt x="0" y="17078"/>
                </a:lnTo>
                <a:lnTo>
                  <a:pt x="675" y="17078"/>
                </a:lnTo>
                <a:lnTo>
                  <a:pt x="675" y="4522"/>
                </a:lnTo>
                <a:close/>
              </a:path>
            </a:pathLst>
          </a:custGeom>
          <a:solidFill>
            <a:schemeClr val="accent2"/>
          </a:solidFill>
          <a:ln w="9525" algn="ctr">
            <a:solidFill>
              <a:schemeClr val="bg1"/>
            </a:solidFill>
            <a:miter lim="800000"/>
            <a:headEnd/>
            <a:tailEnd/>
          </a:ln>
          <a:effectLst/>
        </p:spPr>
        <p:txBody>
          <a:bodyPr wrap="square" anchor="ctr">
            <a:spAutoFit/>
          </a:bodyPr>
          <a:lstStyle/>
          <a:p>
            <a:endParaRPr lang="ja-JP" altLang="en-US"/>
          </a:p>
        </p:txBody>
      </p:sp>
      <p:sp>
        <p:nvSpPr>
          <p:cNvPr id="2" name="テキスト ボックス 1"/>
          <p:cNvSpPr txBox="1"/>
          <p:nvPr/>
        </p:nvSpPr>
        <p:spPr>
          <a:xfrm>
            <a:off x="2211793" y="2874422"/>
            <a:ext cx="1398909" cy="307777"/>
          </a:xfrm>
          <a:prstGeom prst="rect">
            <a:avLst/>
          </a:prstGeom>
          <a:solidFill>
            <a:schemeClr val="bg1"/>
          </a:solidFill>
        </p:spPr>
        <p:txBody>
          <a:bodyPr wrap="none" rtlCol="0">
            <a:spAutoFit/>
          </a:bodyPr>
          <a:lstStyle/>
          <a:p>
            <a:r>
              <a:rPr kumimoji="1" lang="en-US" altLang="ja-JP" sz="1400" dirty="0" smtClean="0"/>
              <a:t>H</a:t>
            </a:r>
            <a:r>
              <a:rPr kumimoji="1" lang="en-US" altLang="ja-JP" sz="1400" baseline="-25000" dirty="0" smtClean="0"/>
              <a:t>2</a:t>
            </a:r>
            <a:r>
              <a:rPr kumimoji="1" lang="en-US" altLang="ja-JP" sz="1400" dirty="0" smtClean="0"/>
              <a:t>O atmosphere</a:t>
            </a:r>
            <a:endParaRPr kumimoji="1" lang="ja-JP" altLang="en-US" sz="1400" dirty="0"/>
          </a:p>
        </p:txBody>
      </p:sp>
      <p:sp>
        <p:nvSpPr>
          <p:cNvPr id="29" name="テキスト ボックス 28"/>
          <p:cNvSpPr txBox="1"/>
          <p:nvPr/>
        </p:nvSpPr>
        <p:spPr>
          <a:xfrm>
            <a:off x="2195736" y="3140968"/>
            <a:ext cx="1397306" cy="307777"/>
          </a:xfrm>
          <a:prstGeom prst="rect">
            <a:avLst/>
          </a:prstGeom>
          <a:solidFill>
            <a:schemeClr val="bg1"/>
          </a:solidFill>
        </p:spPr>
        <p:txBody>
          <a:bodyPr wrap="none" rtlCol="0">
            <a:spAutoFit/>
          </a:bodyPr>
          <a:lstStyle/>
          <a:p>
            <a:r>
              <a:rPr kumimoji="1" lang="en-US" altLang="ja-JP" sz="1400" dirty="0" smtClean="0"/>
              <a:t>D</a:t>
            </a:r>
            <a:r>
              <a:rPr kumimoji="1" lang="en-US" altLang="ja-JP" sz="1400" baseline="-25000" dirty="0" smtClean="0"/>
              <a:t>2</a:t>
            </a:r>
            <a:r>
              <a:rPr kumimoji="1" lang="en-US" altLang="ja-JP" sz="1400" dirty="0" smtClean="0"/>
              <a:t>O atmosphere</a:t>
            </a:r>
            <a:endParaRPr kumimoji="1" lang="ja-JP" altLang="en-US" sz="1400" dirty="0"/>
          </a:p>
        </p:txBody>
      </p:sp>
    </p:spTree>
    <p:extLst>
      <p:ext uri="{BB962C8B-B14F-4D97-AF65-F5344CB8AC3E}">
        <p14:creationId xmlns:p14="http://schemas.microsoft.com/office/powerpoint/2010/main" xmlns="" val="17423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7891</TotalTime>
  <Words>927</Words>
  <Application>Microsoft Office PowerPoint</Application>
  <PresentationFormat>On-screen Show (4:3)</PresentationFormat>
  <Paragraphs>345</Paragraphs>
  <Slides>27</Slides>
  <Notes>24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Office ​​テーマ</vt:lpstr>
      <vt:lpstr>数式</vt:lpstr>
      <vt:lpstr>ｸﾞﾗﾌ</vt:lpstr>
      <vt:lpstr>グラフ</vt:lpstr>
      <vt:lpstr>About OMICS Group</vt:lpstr>
      <vt:lpstr>About OMICS Group Conferences</vt:lpstr>
      <vt:lpstr>Proton conduction in tin phosphates and  their application to electrochemical devices    Nagoya University Graduate School of Environmental Studies  Masahiro Nagao</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３ ． Application to a NOx reactor</vt:lpstr>
      <vt:lpstr>Slide 21</vt:lpstr>
      <vt:lpstr>Slide 22</vt:lpstr>
      <vt:lpstr>Slide 23</vt:lpstr>
      <vt:lpstr>Slide 24</vt:lpstr>
      <vt:lpstr>Slide 25</vt:lpstr>
      <vt:lpstr>Slide 26</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Proton conduction in tin phosphates and their application to electrochemical devices  リン酸スズにおけるプロトン伝導と電気化学デバイスへの応用</dc:title>
  <dc:creator>nagao</dc:creator>
  <cp:lastModifiedBy>swetha-g</cp:lastModifiedBy>
  <cp:revision>293</cp:revision>
  <cp:lastPrinted>2011-07-25T04:24:55Z</cp:lastPrinted>
  <dcterms:created xsi:type="dcterms:W3CDTF">2011-07-13T08:03:03Z</dcterms:created>
  <dcterms:modified xsi:type="dcterms:W3CDTF">2014-11-17T14:40:12Z</dcterms:modified>
</cp:coreProperties>
</file>