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2" r:id="rId3"/>
    <p:sldId id="281" r:id="rId4"/>
    <p:sldId id="263" r:id="rId5"/>
    <p:sldId id="262" r:id="rId6"/>
    <p:sldId id="265" r:id="rId7"/>
    <p:sldId id="270" r:id="rId8"/>
    <p:sldId id="272" r:id="rId9"/>
    <p:sldId id="267" r:id="rId10"/>
    <p:sldId id="268" r:id="rId11"/>
    <p:sldId id="269" r:id="rId12"/>
    <p:sldId id="260" r:id="rId13"/>
    <p:sldId id="273" r:id="rId14"/>
    <p:sldId id="274"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00" autoAdjust="0"/>
    <p:restoredTop sz="94660"/>
  </p:normalViewPr>
  <p:slideViewPr>
    <p:cSldViewPr>
      <p:cViewPr varScale="1">
        <p:scale>
          <a:sx n="70" d="100"/>
          <a:sy n="70" d="100"/>
        </p:scale>
        <p:origin x="1053"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67CB8F-1D9C-48AE-BF26-6E330FF50AEF}" type="datetimeFigureOut">
              <a:rPr lang="en-GB" smtClean="0"/>
              <a:t>01/09/2015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C22F5-CC92-48D9-AF39-E0ABCB7733B0}" type="slidenum">
              <a:rPr lang="en-GB" smtClean="0"/>
              <a:t>‹#›</a:t>
            </a:fld>
            <a:endParaRPr lang="en-GB"/>
          </a:p>
        </p:txBody>
      </p:sp>
    </p:spTree>
    <p:extLst>
      <p:ext uri="{BB962C8B-B14F-4D97-AF65-F5344CB8AC3E}">
        <p14:creationId xmlns:p14="http://schemas.microsoft.com/office/powerpoint/2010/main" val="3162457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Follow-up: it is essential to learn about the </a:t>
            </a:r>
            <a:r>
              <a:rPr lang="en-GB" dirty="0" err="1" smtClean="0"/>
              <a:t>longterm</a:t>
            </a:r>
            <a:r>
              <a:rPr lang="en-GB" dirty="0" smtClean="0"/>
              <a:t> outcomes so as to influence subsequent care. </a:t>
            </a:r>
            <a:endParaRPr lang="en-GB" dirty="0"/>
          </a:p>
        </p:txBody>
      </p:sp>
      <p:sp>
        <p:nvSpPr>
          <p:cNvPr id="4" name="Slide Number Placeholder 3"/>
          <p:cNvSpPr>
            <a:spLocks noGrp="1"/>
          </p:cNvSpPr>
          <p:nvPr>
            <p:ph type="sldNum" sz="quarter" idx="10"/>
          </p:nvPr>
        </p:nvSpPr>
        <p:spPr/>
        <p:txBody>
          <a:bodyPr/>
          <a:lstStyle/>
          <a:p>
            <a:fld id="{2C9C22F5-CC92-48D9-AF39-E0ABCB7733B0}" type="slidenum">
              <a:rPr lang="en-GB" smtClean="0"/>
              <a:t>4</a:t>
            </a:fld>
            <a:endParaRPr lang="en-GB"/>
          </a:p>
        </p:txBody>
      </p:sp>
    </p:spTree>
    <p:extLst>
      <p:ext uri="{BB962C8B-B14F-4D97-AF65-F5344CB8AC3E}">
        <p14:creationId xmlns:p14="http://schemas.microsoft.com/office/powerpoint/2010/main" val="3988334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Babies</a:t>
            </a:r>
            <a:r>
              <a:rPr lang="en-GB" baseline="0" dirty="0" smtClean="0"/>
              <a:t> secure the future of society. Selective foeticide, abortion,</a:t>
            </a:r>
          </a:p>
          <a:p>
            <a:r>
              <a:rPr lang="en-GB" baseline="0" dirty="0" smtClean="0"/>
              <a:t>Joy is the dominant emotion associated with birth. Joy is energising; thinking about the adjustments to a woman’s life, new demands , lack of sleep and yet the sense of joy dominates. Thinking about death in the context of a newborn is challenging and difficult. Seeking a second opinion</a:t>
            </a:r>
          </a:p>
          <a:p>
            <a:r>
              <a:rPr lang="en-GB" baseline="0" dirty="0" smtClean="0"/>
              <a:t>Expectations: developments in medicine and improved technology has resulted in the saving of increasing immature infants. </a:t>
            </a:r>
          </a:p>
          <a:p>
            <a:r>
              <a:rPr lang="en-GB" baseline="0" dirty="0" smtClean="0"/>
              <a:t>Medicine: dedicated to curing</a:t>
            </a:r>
          </a:p>
          <a:p>
            <a:r>
              <a:rPr lang="en-GB" baseline="0" dirty="0" smtClean="0"/>
              <a:t>Futile care: extreme care without a good reason, ‘to try’</a:t>
            </a:r>
          </a:p>
          <a:p>
            <a:r>
              <a:rPr lang="en-GB" baseline="0" dirty="0" smtClean="0"/>
              <a:t>Differing opinions: what do parents hear? </a:t>
            </a:r>
          </a:p>
          <a:p>
            <a:r>
              <a:rPr lang="en-GB" baseline="0" dirty="0" smtClean="0"/>
              <a:t>Partnership: equal partners? Dominant partner? Agreement?, disagreement?, disquiet? How is partnership influenced by family?</a:t>
            </a:r>
          </a:p>
          <a:p>
            <a:r>
              <a:rPr lang="en-GB" baseline="0" dirty="0" smtClean="0"/>
              <a:t>Differing opinions: medical versus nursing</a:t>
            </a:r>
          </a:p>
          <a:p>
            <a:r>
              <a:rPr lang="en-GB" baseline="0" dirty="0" smtClean="0"/>
              <a:t>Partnership in care: the progression from patriarchy to partnership. Whose voice is dominant? How are decisions arrived at? Resource to legal advice Look up the evidence</a:t>
            </a:r>
            <a:endParaRPr lang="en-GB" dirty="0"/>
          </a:p>
        </p:txBody>
      </p:sp>
      <p:sp>
        <p:nvSpPr>
          <p:cNvPr id="4" name="Slide Number Placeholder 3"/>
          <p:cNvSpPr>
            <a:spLocks noGrp="1"/>
          </p:cNvSpPr>
          <p:nvPr>
            <p:ph type="sldNum" sz="quarter" idx="10"/>
          </p:nvPr>
        </p:nvSpPr>
        <p:spPr/>
        <p:txBody>
          <a:bodyPr/>
          <a:lstStyle/>
          <a:p>
            <a:fld id="{2C9C22F5-CC92-48D9-AF39-E0ABCB7733B0}" type="slidenum">
              <a:rPr lang="en-GB" smtClean="0"/>
              <a:t>6</a:t>
            </a:fld>
            <a:endParaRPr lang="en-GB"/>
          </a:p>
        </p:txBody>
      </p:sp>
    </p:spTree>
    <p:extLst>
      <p:ext uri="{BB962C8B-B14F-4D97-AF65-F5344CB8AC3E}">
        <p14:creationId xmlns:p14="http://schemas.microsoft.com/office/powerpoint/2010/main" val="1797467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Advances in medicine: implants; heart valves; hips; knees. Why should we not expect the survival; of increasingly immature</a:t>
            </a:r>
            <a:r>
              <a:rPr lang="en-GB" baseline="0" dirty="0" smtClean="0"/>
              <a:t> infants.</a:t>
            </a:r>
            <a:endParaRPr lang="en-GB" dirty="0" smtClean="0"/>
          </a:p>
          <a:p>
            <a:r>
              <a:rPr lang="en-GB" dirty="0" smtClean="0"/>
              <a:t>Babies are beautiful: innate response to babies to ensure their survival</a:t>
            </a:r>
          </a:p>
          <a:p>
            <a:r>
              <a:rPr lang="en-GB" dirty="0" smtClean="0"/>
              <a:t>Miracle baby: survival against all the odds</a:t>
            </a:r>
          </a:p>
          <a:p>
            <a:r>
              <a:rPr lang="en-GB" dirty="0" smtClean="0"/>
              <a:t>Lack of recognition of </a:t>
            </a:r>
            <a:r>
              <a:rPr lang="en-GB" dirty="0" err="1" smtClean="0"/>
              <a:t>longterm</a:t>
            </a:r>
            <a:r>
              <a:rPr lang="en-GB" dirty="0" smtClean="0"/>
              <a:t> co-morbidity: the cost; physically, emotionally, psychologically, developmentally,</a:t>
            </a:r>
            <a:r>
              <a:rPr lang="en-GB" baseline="0" dirty="0" smtClean="0"/>
              <a:t> educationally. The need for </a:t>
            </a:r>
            <a:r>
              <a:rPr lang="en-GB" baseline="0" dirty="0" err="1" smtClean="0"/>
              <a:t>longtem</a:t>
            </a:r>
            <a:r>
              <a:rPr lang="en-GB" baseline="0" dirty="0" smtClean="0"/>
              <a:t> care</a:t>
            </a:r>
            <a:endParaRPr lang="en-GB" dirty="0" smtClean="0"/>
          </a:p>
          <a:p>
            <a:r>
              <a:rPr lang="en-GB" dirty="0" smtClean="0"/>
              <a:t>Inequality in access to health: expectations, poverty, immigrants</a:t>
            </a:r>
            <a:endParaRPr lang="en-GB" dirty="0"/>
          </a:p>
        </p:txBody>
      </p:sp>
      <p:sp>
        <p:nvSpPr>
          <p:cNvPr id="4" name="Slide Number Placeholder 3"/>
          <p:cNvSpPr>
            <a:spLocks noGrp="1"/>
          </p:cNvSpPr>
          <p:nvPr>
            <p:ph type="sldNum" sz="quarter" idx="10"/>
          </p:nvPr>
        </p:nvSpPr>
        <p:spPr/>
        <p:txBody>
          <a:bodyPr/>
          <a:lstStyle/>
          <a:p>
            <a:fld id="{2C9C22F5-CC92-48D9-AF39-E0ABCB7733B0}" type="slidenum">
              <a:rPr lang="en-GB" smtClean="0"/>
              <a:t>7</a:t>
            </a:fld>
            <a:endParaRPr lang="en-GB"/>
          </a:p>
        </p:txBody>
      </p:sp>
    </p:spTree>
    <p:extLst>
      <p:ext uri="{BB962C8B-B14F-4D97-AF65-F5344CB8AC3E}">
        <p14:creationId xmlns:p14="http://schemas.microsoft.com/office/powerpoint/2010/main" val="2945862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9C22F5-CC92-48D9-AF39-E0ABCB7733B0}" type="slidenum">
              <a:rPr lang="en-GB" smtClean="0"/>
              <a:t>10</a:t>
            </a:fld>
            <a:endParaRPr lang="en-GB"/>
          </a:p>
        </p:txBody>
      </p:sp>
    </p:spTree>
    <p:extLst>
      <p:ext uri="{BB962C8B-B14F-4D97-AF65-F5344CB8AC3E}">
        <p14:creationId xmlns:p14="http://schemas.microsoft.com/office/powerpoint/2010/main" val="2105790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Parents understand: I don’t want them to go but, I don’t want them to suffer</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Opportunities for discussion:</a:t>
            </a:r>
            <a:r>
              <a:rPr lang="en-GB" baseline="0" dirty="0" smtClean="0"/>
              <a:t> ‘I am so pleased she looked my in the eye and said I should consider letting him go’. Issue for parents is quality of life ‘will he be able to enjoy a bed time story? She couldn’t tell me’. Nobody ever came back and had that discussion with me again! </a:t>
            </a:r>
            <a:endParaRPr lang="en-GB" dirty="0" smtClean="0"/>
          </a:p>
          <a:p>
            <a:r>
              <a:rPr lang="en-GB" baseline="0" dirty="0" smtClean="0"/>
              <a:t>The importance of revisiting the issue, to not assume the parent has heard everything. Do  not assume they do not want to explore</a:t>
            </a:r>
          </a:p>
          <a:p>
            <a:r>
              <a:rPr lang="en-GB" baseline="0" dirty="0" smtClean="0"/>
              <a:t>Time to process the information: the period between sharing with parents the futility of care (no hope) and the actual withdrawal of intensive care. The importance of grasping the parent’s reality and the finality of the act…</a:t>
            </a:r>
          </a:p>
          <a:p>
            <a:r>
              <a:rPr lang="en-GB" baseline="0" dirty="0" smtClean="0"/>
              <a:t>Timing of withdrawal: what can best meet the parents wishes?</a:t>
            </a:r>
            <a:endParaRPr lang="en-GB" dirty="0"/>
          </a:p>
        </p:txBody>
      </p:sp>
      <p:sp>
        <p:nvSpPr>
          <p:cNvPr id="4" name="Slide Number Placeholder 3"/>
          <p:cNvSpPr>
            <a:spLocks noGrp="1"/>
          </p:cNvSpPr>
          <p:nvPr>
            <p:ph type="sldNum" sz="quarter" idx="10"/>
          </p:nvPr>
        </p:nvSpPr>
        <p:spPr/>
        <p:txBody>
          <a:bodyPr/>
          <a:lstStyle/>
          <a:p>
            <a:fld id="{2C9C22F5-CC92-48D9-AF39-E0ABCB7733B0}" type="slidenum">
              <a:rPr lang="en-GB" smtClean="0"/>
              <a:t>12</a:t>
            </a:fld>
            <a:endParaRPr lang="en-GB"/>
          </a:p>
        </p:txBody>
      </p:sp>
    </p:spTree>
    <p:extLst>
      <p:ext uri="{BB962C8B-B14F-4D97-AF65-F5344CB8AC3E}">
        <p14:creationId xmlns:p14="http://schemas.microsoft.com/office/powerpoint/2010/main" val="3307139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E43F31-34DA-48A0-B395-B80458A0D09F}"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1336320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E43F31-34DA-48A0-B395-B80458A0D09F}"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2940161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E43F31-34DA-48A0-B395-B80458A0D09F}"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829924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E43F31-34DA-48A0-B395-B80458A0D09F}"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228591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E43F31-34DA-48A0-B395-B80458A0D09F}"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71951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E43F31-34DA-48A0-B395-B80458A0D09F}" type="datetimeFigureOut">
              <a:rPr lang="en-GB" smtClean="0"/>
              <a:t>01/09/2015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403342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E43F31-34DA-48A0-B395-B80458A0D09F}" type="datetimeFigureOut">
              <a:rPr lang="en-GB" smtClean="0"/>
              <a:t>01/09/2015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256549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E43F31-34DA-48A0-B395-B80458A0D09F}" type="datetimeFigureOut">
              <a:rPr lang="en-GB" smtClean="0"/>
              <a:t>01/09/2015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15981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43F31-34DA-48A0-B395-B80458A0D09F}" type="datetimeFigureOut">
              <a:rPr lang="en-GB" smtClean="0"/>
              <a:t>01/09/2015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413077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43F31-34DA-48A0-B395-B80458A0D09F}" type="datetimeFigureOut">
              <a:rPr lang="en-GB" smtClean="0"/>
              <a:t>01/09/2015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157282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43F31-34DA-48A0-B395-B80458A0D09F}" type="datetimeFigureOut">
              <a:rPr lang="en-GB" smtClean="0"/>
              <a:t>01/09/2015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2A20C-810B-44FF-A2B5-C777C02DAEF0}" type="slidenum">
              <a:rPr lang="en-GB" smtClean="0"/>
              <a:t>‹#›</a:t>
            </a:fld>
            <a:endParaRPr lang="en-GB"/>
          </a:p>
        </p:txBody>
      </p:sp>
    </p:spTree>
    <p:extLst>
      <p:ext uri="{BB962C8B-B14F-4D97-AF65-F5344CB8AC3E}">
        <p14:creationId xmlns:p14="http://schemas.microsoft.com/office/powerpoint/2010/main" val="96379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43F31-34DA-48A0-B395-B80458A0D09F}" type="datetimeFigureOut">
              <a:rPr lang="en-GB" smtClean="0"/>
              <a:t>01/09/2015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2A20C-810B-44FF-A2B5-C777C02DAEF0}" type="slidenum">
              <a:rPr lang="en-GB" smtClean="0"/>
              <a:t>‹#›</a:t>
            </a:fld>
            <a:endParaRPr lang="en-GB"/>
          </a:p>
        </p:txBody>
      </p:sp>
    </p:spTree>
    <p:extLst>
      <p:ext uri="{BB962C8B-B14F-4D97-AF65-F5344CB8AC3E}">
        <p14:creationId xmlns:p14="http://schemas.microsoft.com/office/powerpoint/2010/main" val="3142381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5"/>
            <a:ext cx="7772400" cy="1944216"/>
          </a:xfrm>
        </p:spPr>
        <p:txBody>
          <a:bodyPr>
            <a:normAutofit fontScale="90000"/>
          </a:bodyPr>
          <a:lstStyle/>
          <a:p>
            <a:r>
              <a:rPr lang="en-GB" dirty="0" smtClean="0"/>
              <a:t>The Tension between the desire for life  and the acceptance of death within the neonatal environment</a:t>
            </a:r>
            <a:endParaRPr lang="en-GB" dirty="0"/>
          </a:p>
        </p:txBody>
      </p:sp>
      <p:sp>
        <p:nvSpPr>
          <p:cNvPr id="3" name="Subtitle 2"/>
          <p:cNvSpPr>
            <a:spLocks noGrp="1"/>
          </p:cNvSpPr>
          <p:nvPr>
            <p:ph type="subTitle" idx="1"/>
          </p:nvPr>
        </p:nvSpPr>
        <p:spPr/>
        <p:txBody>
          <a:bodyPr/>
          <a:lstStyle/>
          <a:p>
            <a:r>
              <a:rPr lang="en-GB" dirty="0" smtClean="0"/>
              <a:t>Mary Goggin</a:t>
            </a:r>
          </a:p>
          <a:p>
            <a:r>
              <a:rPr lang="en-GB" dirty="0" smtClean="0"/>
              <a:t>St. George’s University Hospitals Foundation Trust London UK</a:t>
            </a:r>
          </a:p>
          <a:p>
            <a:endParaRPr lang="en-GB" dirty="0"/>
          </a:p>
        </p:txBody>
      </p:sp>
    </p:spTree>
    <p:extLst>
      <p:ext uri="{BB962C8B-B14F-4D97-AF65-F5344CB8AC3E}">
        <p14:creationId xmlns:p14="http://schemas.microsoft.com/office/powerpoint/2010/main" val="1847155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Tensions within the parent and family dynamic</a:t>
            </a:r>
            <a:endParaRPr lang="en-GB" dirty="0"/>
          </a:p>
        </p:txBody>
      </p:sp>
      <p:sp>
        <p:nvSpPr>
          <p:cNvPr id="3" name="Content Placeholder 2"/>
          <p:cNvSpPr>
            <a:spLocks noGrp="1"/>
          </p:cNvSpPr>
          <p:nvPr>
            <p:ph idx="1"/>
          </p:nvPr>
        </p:nvSpPr>
        <p:spPr/>
        <p:txBody>
          <a:bodyPr>
            <a:normAutofit lnSpcReduction="10000"/>
          </a:bodyPr>
          <a:lstStyle/>
          <a:p>
            <a:r>
              <a:rPr lang="en-GB" dirty="0" smtClean="0"/>
              <a:t>Lack of parental of agreement</a:t>
            </a:r>
          </a:p>
          <a:p>
            <a:r>
              <a:rPr lang="en-GB" dirty="0" smtClean="0"/>
              <a:t>Parents wish to keep their child alive</a:t>
            </a:r>
          </a:p>
          <a:p>
            <a:r>
              <a:rPr lang="en-GB" dirty="0" smtClean="0"/>
              <a:t>Respecting family wishes</a:t>
            </a:r>
          </a:p>
          <a:p>
            <a:r>
              <a:rPr lang="en-GB" dirty="0" smtClean="0"/>
              <a:t>Parents may not accept the futility of treatment</a:t>
            </a:r>
          </a:p>
          <a:p>
            <a:r>
              <a:rPr lang="en-GB" dirty="0" smtClean="0"/>
              <a:t>Influence of other family members</a:t>
            </a:r>
          </a:p>
          <a:p>
            <a:r>
              <a:rPr lang="en-GB" dirty="0" smtClean="0"/>
              <a:t>Religious beliefs, culture and practices</a:t>
            </a:r>
          </a:p>
          <a:p>
            <a:r>
              <a:rPr lang="en-GB" dirty="0" smtClean="0"/>
              <a:t>Education</a:t>
            </a:r>
            <a:endParaRPr lang="en-GB" dirty="0"/>
          </a:p>
        </p:txBody>
      </p:sp>
    </p:spTree>
    <p:extLst>
      <p:ext uri="{BB962C8B-B14F-4D97-AF65-F5344CB8AC3E}">
        <p14:creationId xmlns:p14="http://schemas.microsoft.com/office/powerpoint/2010/main" val="725376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Tension within the parent perspective</a:t>
            </a:r>
            <a:endParaRPr lang="en-GB" dirty="0"/>
          </a:p>
        </p:txBody>
      </p:sp>
      <p:sp>
        <p:nvSpPr>
          <p:cNvPr id="3" name="Content Placeholder 2"/>
          <p:cNvSpPr>
            <a:spLocks noGrp="1"/>
          </p:cNvSpPr>
          <p:nvPr>
            <p:ph idx="1"/>
          </p:nvPr>
        </p:nvSpPr>
        <p:spPr/>
        <p:txBody>
          <a:bodyPr/>
          <a:lstStyle/>
          <a:p>
            <a:r>
              <a:rPr lang="en-GB" dirty="0" smtClean="0"/>
              <a:t>Strength of biological ties</a:t>
            </a:r>
          </a:p>
          <a:p>
            <a:r>
              <a:rPr lang="en-GB" dirty="0" smtClean="0"/>
              <a:t>Time to accept the reality</a:t>
            </a:r>
          </a:p>
          <a:p>
            <a:r>
              <a:rPr lang="en-GB" dirty="0" smtClean="0"/>
              <a:t>Acceptance (time to process this information)</a:t>
            </a:r>
          </a:p>
          <a:p>
            <a:r>
              <a:rPr lang="en-GB" dirty="0" smtClean="0"/>
              <a:t>“at some point I will have to explain that I made the decision to let him die”</a:t>
            </a:r>
          </a:p>
          <a:p>
            <a:r>
              <a:rPr lang="en-GB" dirty="0" smtClean="0"/>
              <a:t>“I gave up on him”</a:t>
            </a:r>
          </a:p>
          <a:p>
            <a:r>
              <a:rPr lang="en-GB" dirty="0" smtClean="0"/>
              <a:t>The withdrawal of care is part of their reality</a:t>
            </a:r>
            <a:endParaRPr lang="en-GB" dirty="0"/>
          </a:p>
        </p:txBody>
      </p:sp>
    </p:spTree>
    <p:extLst>
      <p:ext uri="{BB962C8B-B14F-4D97-AF65-F5344CB8AC3E}">
        <p14:creationId xmlns:p14="http://schemas.microsoft.com/office/powerpoint/2010/main" val="3236185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Tension within the parent professional dynamic</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Parents understand </a:t>
            </a:r>
            <a:endParaRPr lang="en-GB" dirty="0"/>
          </a:p>
          <a:p>
            <a:pPr lvl="2"/>
            <a:r>
              <a:rPr lang="en-GB" dirty="0" smtClean="0"/>
              <a:t>“I </a:t>
            </a:r>
            <a:r>
              <a:rPr lang="en-GB" dirty="0"/>
              <a:t>don’t want them to go but, I don’t want them to </a:t>
            </a:r>
            <a:r>
              <a:rPr lang="en-GB" dirty="0" smtClean="0"/>
              <a:t>suffer”</a:t>
            </a:r>
            <a:endParaRPr lang="en-GB" dirty="0"/>
          </a:p>
          <a:p>
            <a:r>
              <a:rPr lang="en-GB" dirty="0" smtClean="0"/>
              <a:t>Opportunities for discussion</a:t>
            </a:r>
          </a:p>
          <a:p>
            <a:pPr lvl="2"/>
            <a:r>
              <a:rPr lang="en-GB" dirty="0" smtClean="0"/>
              <a:t>“I </a:t>
            </a:r>
            <a:r>
              <a:rPr lang="en-GB" dirty="0"/>
              <a:t>am so pleased she looked my in the eye and said I should consider letting him go</a:t>
            </a:r>
            <a:r>
              <a:rPr lang="en-GB" dirty="0" smtClean="0"/>
              <a:t>’” </a:t>
            </a:r>
          </a:p>
          <a:p>
            <a:r>
              <a:rPr lang="en-GB" b="1" dirty="0" smtClean="0"/>
              <a:t>Time </a:t>
            </a:r>
            <a:r>
              <a:rPr lang="en-GB" dirty="0" smtClean="0"/>
              <a:t>to process the information</a:t>
            </a:r>
          </a:p>
          <a:p>
            <a:pPr lvl="2"/>
            <a:r>
              <a:rPr lang="en-GB" dirty="0" smtClean="0"/>
              <a:t>Nobody ever came back and had that conversation with me again”</a:t>
            </a:r>
          </a:p>
          <a:p>
            <a:r>
              <a:rPr lang="en-GB" dirty="0" smtClean="0"/>
              <a:t>Quality of life</a:t>
            </a:r>
          </a:p>
          <a:p>
            <a:pPr lvl="2"/>
            <a:r>
              <a:rPr lang="en-GB" dirty="0" smtClean="0"/>
              <a:t>“Will he be able to enjoy a bedtime story. She couldn’t tell me that”</a:t>
            </a:r>
          </a:p>
          <a:p>
            <a:r>
              <a:rPr lang="en-GB" dirty="0" smtClean="0"/>
              <a:t>The timing of the withdrawal of intensive care</a:t>
            </a:r>
          </a:p>
          <a:p>
            <a:endParaRPr lang="en-GB" dirty="0" smtClean="0"/>
          </a:p>
          <a:p>
            <a:endParaRPr lang="en-GB" dirty="0"/>
          </a:p>
        </p:txBody>
      </p:sp>
    </p:spTree>
    <p:extLst>
      <p:ext uri="{BB962C8B-B14F-4D97-AF65-F5344CB8AC3E}">
        <p14:creationId xmlns:p14="http://schemas.microsoft.com/office/powerpoint/2010/main" val="3990638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might we lessen these tensions?</a:t>
            </a:r>
            <a:endParaRPr lang="en-GB" dirty="0"/>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GB" dirty="0"/>
              <a:t>Acknowledge and understand the parents’ perspective </a:t>
            </a:r>
            <a:r>
              <a:rPr lang="en-GB" dirty="0" smtClean="0"/>
              <a:t>- listening</a:t>
            </a:r>
            <a:endParaRPr lang="en-GB" dirty="0"/>
          </a:p>
          <a:p>
            <a:r>
              <a:rPr lang="en-GB" dirty="0" smtClean="0"/>
              <a:t>Burden of decision-making</a:t>
            </a:r>
          </a:p>
          <a:p>
            <a:r>
              <a:rPr lang="en-GB" dirty="0"/>
              <a:t>Preparation</a:t>
            </a:r>
          </a:p>
          <a:p>
            <a:r>
              <a:rPr lang="en-GB" dirty="0" smtClean="0"/>
              <a:t>Good communication- language</a:t>
            </a:r>
          </a:p>
          <a:p>
            <a:r>
              <a:rPr lang="en-GB" dirty="0" smtClean="0"/>
              <a:t>Make explicit realistic expectations</a:t>
            </a:r>
          </a:p>
          <a:p>
            <a:r>
              <a:rPr lang="en-GB" dirty="0" smtClean="0"/>
              <a:t>Holding hope in balance</a:t>
            </a:r>
          </a:p>
          <a:p>
            <a:r>
              <a:rPr lang="en-GB" dirty="0" smtClean="0"/>
              <a:t>Education</a:t>
            </a:r>
          </a:p>
          <a:p>
            <a:endParaRPr lang="en-GB" dirty="0" smtClean="0"/>
          </a:p>
          <a:p>
            <a:endParaRPr lang="en-GB" dirty="0"/>
          </a:p>
        </p:txBody>
      </p:sp>
    </p:spTree>
    <p:extLst>
      <p:ext uri="{BB962C8B-B14F-4D97-AF65-F5344CB8AC3E}">
        <p14:creationId xmlns:p14="http://schemas.microsoft.com/office/powerpoint/2010/main" val="2401299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Take away message</a:t>
            </a:r>
            <a:endParaRPr lang="en-GB" dirty="0"/>
          </a:p>
        </p:txBody>
      </p:sp>
      <p:sp>
        <p:nvSpPr>
          <p:cNvPr id="3" name="Content Placeholder 2"/>
          <p:cNvSpPr>
            <a:spLocks noGrp="1"/>
          </p:cNvSpPr>
          <p:nvPr>
            <p:ph idx="1"/>
          </p:nvPr>
        </p:nvSpPr>
        <p:spPr/>
        <p:txBody>
          <a:bodyPr>
            <a:normAutofit/>
          </a:bodyPr>
          <a:lstStyle/>
          <a:p>
            <a:r>
              <a:rPr lang="en-GB" dirty="0" smtClean="0"/>
              <a:t>Holding hope in balance</a:t>
            </a:r>
            <a:endParaRPr lang="en-GB" dirty="0"/>
          </a:p>
          <a:p>
            <a:r>
              <a:rPr lang="en-GB" dirty="0" smtClean="0"/>
              <a:t>Good </a:t>
            </a:r>
            <a:r>
              <a:rPr lang="en-GB" dirty="0" smtClean="0"/>
              <a:t>communication - Listening</a:t>
            </a:r>
            <a:endParaRPr lang="en-GB" dirty="0" smtClean="0"/>
          </a:p>
          <a:p>
            <a:r>
              <a:rPr lang="en-GB" dirty="0" smtClean="0"/>
              <a:t>Language</a:t>
            </a:r>
          </a:p>
          <a:p>
            <a:r>
              <a:rPr lang="en-GB" dirty="0" smtClean="0"/>
              <a:t>“I </a:t>
            </a:r>
            <a:r>
              <a:rPr lang="en-GB" dirty="0"/>
              <a:t>have to explain my decision to my surviving child, I have made  a decision on someone else’s quality of life”</a:t>
            </a:r>
          </a:p>
          <a:p>
            <a:endParaRPr lang="en-GB" dirty="0"/>
          </a:p>
        </p:txBody>
      </p:sp>
    </p:spTree>
    <p:extLst>
      <p:ext uri="{BB962C8B-B14F-4D97-AF65-F5344CB8AC3E}">
        <p14:creationId xmlns:p14="http://schemas.microsoft.com/office/powerpoint/2010/main" val="2460945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smtClean="0"/>
              <a:t>Questions?</a:t>
            </a:r>
            <a:br>
              <a:rPr lang="en-GB" dirty="0" smtClean="0"/>
            </a:br>
            <a:r>
              <a:rPr lang="en-GB" dirty="0"/>
              <a:t/>
            </a:r>
            <a:br>
              <a:rPr lang="en-GB" dirty="0"/>
            </a:br>
            <a:r>
              <a:rPr lang="en-GB" dirty="0" smtClean="0"/>
              <a:t/>
            </a:r>
            <a:br>
              <a:rPr lang="en-GB" dirty="0" smtClean="0"/>
            </a:br>
            <a:r>
              <a:rPr lang="en-GB" b="1" i="1" dirty="0" smtClean="0"/>
              <a:t>Thank you for listening</a:t>
            </a:r>
            <a:br>
              <a:rPr lang="en-GB" b="1" i="1" dirty="0" smtClean="0"/>
            </a:br>
            <a:r>
              <a:rPr lang="en-GB" b="1" i="1" dirty="0"/>
              <a:t/>
            </a:r>
            <a:br>
              <a:rPr lang="en-GB" b="1" i="1" dirty="0"/>
            </a:br>
            <a:endParaRPr lang="en-GB" b="1" i="1" dirty="0"/>
          </a:p>
        </p:txBody>
      </p:sp>
    </p:spTree>
    <p:extLst>
      <p:ext uri="{BB962C8B-B14F-4D97-AF65-F5344CB8AC3E}">
        <p14:creationId xmlns:p14="http://schemas.microsoft.com/office/powerpoint/2010/main" val="1796811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Background</a:t>
            </a:r>
            <a:endParaRPr lang="en-GB" dirty="0"/>
          </a:p>
        </p:txBody>
      </p:sp>
      <p:sp>
        <p:nvSpPr>
          <p:cNvPr id="3" name="Content Placeholder 2"/>
          <p:cNvSpPr>
            <a:spLocks noGrp="1"/>
          </p:cNvSpPr>
          <p:nvPr>
            <p:ph idx="1"/>
          </p:nvPr>
        </p:nvSpPr>
        <p:spPr>
          <a:xfrm>
            <a:off x="467544" y="1844824"/>
            <a:ext cx="8229600" cy="4958011"/>
          </a:xfrm>
        </p:spPr>
        <p:txBody>
          <a:bodyPr>
            <a:normAutofit lnSpcReduction="10000"/>
          </a:bodyPr>
          <a:lstStyle/>
          <a:p>
            <a:r>
              <a:rPr lang="en-GB" dirty="0" smtClean="0"/>
              <a:t>Neonatal palliative care</a:t>
            </a:r>
          </a:p>
          <a:p>
            <a:r>
              <a:rPr lang="en-GB" dirty="0" smtClean="0"/>
              <a:t>Hospice care</a:t>
            </a:r>
            <a:endParaRPr lang="en-GB" dirty="0" smtClean="0"/>
          </a:p>
          <a:p>
            <a:r>
              <a:rPr lang="en-GB" dirty="0" smtClean="0"/>
              <a:t>Perinatal </a:t>
            </a:r>
            <a:r>
              <a:rPr lang="en-GB" dirty="0" smtClean="0"/>
              <a:t>palliative care is described as the holistic management of supportive end of life care following multidisciplinary agreement on eligibility for a </a:t>
            </a:r>
            <a:r>
              <a:rPr lang="en-GB" dirty="0" err="1" smtClean="0"/>
              <a:t>fetus</a:t>
            </a:r>
            <a:r>
              <a:rPr lang="en-GB" dirty="0" smtClean="0"/>
              <a:t>, newborn or infant and their family. It can also include a period of transition from active routine care in to palliative care” </a:t>
            </a:r>
          </a:p>
          <a:p>
            <a:pPr lvl="2"/>
            <a:r>
              <a:rPr lang="en-GB" i="1" dirty="0" smtClean="0"/>
              <a:t>British Association of Perinatal Medicine </a:t>
            </a:r>
            <a:r>
              <a:rPr lang="en-GB" i="1" dirty="0" smtClean="0"/>
              <a:t>2009</a:t>
            </a:r>
          </a:p>
          <a:p>
            <a:pPr lvl="2"/>
            <a:endParaRPr lang="en-GB" i="1" dirty="0" smtClean="0"/>
          </a:p>
          <a:p>
            <a:endParaRPr lang="en-GB" dirty="0"/>
          </a:p>
        </p:txBody>
      </p:sp>
    </p:spTree>
    <p:extLst>
      <p:ext uri="{BB962C8B-B14F-4D97-AF65-F5344CB8AC3E}">
        <p14:creationId xmlns:p14="http://schemas.microsoft.com/office/powerpoint/2010/main" val="3476602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2013 Statistics</a:t>
            </a:r>
            <a:endParaRPr lang="en-GB" dirty="0"/>
          </a:p>
        </p:txBody>
      </p:sp>
      <p:sp>
        <p:nvSpPr>
          <p:cNvPr id="3" name="Content Placeholder 2"/>
          <p:cNvSpPr>
            <a:spLocks noGrp="1"/>
          </p:cNvSpPr>
          <p:nvPr>
            <p:ph idx="1"/>
          </p:nvPr>
        </p:nvSpPr>
        <p:spPr/>
        <p:txBody>
          <a:bodyPr/>
          <a:lstStyle/>
          <a:p>
            <a:r>
              <a:rPr lang="en-US" dirty="0" smtClean="0"/>
              <a:t>4722 </a:t>
            </a:r>
            <a:r>
              <a:rPr lang="en-US" dirty="0"/>
              <a:t>extended perinatal deaths </a:t>
            </a:r>
            <a:r>
              <a:rPr lang="en-US" dirty="0" smtClean="0"/>
              <a:t>(3286 </a:t>
            </a:r>
            <a:r>
              <a:rPr lang="en-US" dirty="0"/>
              <a:t>stillbirths and </a:t>
            </a:r>
            <a:r>
              <a:rPr lang="en-US" dirty="0" smtClean="0"/>
              <a:t>1436 </a:t>
            </a:r>
            <a:r>
              <a:rPr lang="en-US" dirty="0"/>
              <a:t>neonatal deaths) </a:t>
            </a:r>
            <a:endParaRPr lang="en-US" dirty="0" smtClean="0"/>
          </a:p>
          <a:p>
            <a:r>
              <a:rPr lang="en-US" dirty="0"/>
              <a:t>O</a:t>
            </a:r>
            <a:r>
              <a:rPr lang="en-US" dirty="0" smtClean="0"/>
              <a:t>ccurring </a:t>
            </a:r>
            <a:r>
              <a:rPr lang="en-US" dirty="0"/>
              <a:t>in </a:t>
            </a:r>
            <a:r>
              <a:rPr lang="en-US" dirty="0" smtClean="0"/>
              <a:t>babies </a:t>
            </a:r>
            <a:r>
              <a:rPr lang="en-US" dirty="0"/>
              <a:t>born at 24 weeks gestational age or greater in 2013, </a:t>
            </a:r>
            <a:endParaRPr lang="en-US" dirty="0" smtClean="0"/>
          </a:p>
          <a:p>
            <a:r>
              <a:rPr lang="en-US" dirty="0"/>
              <a:t>E</a:t>
            </a:r>
            <a:r>
              <a:rPr lang="en-US" dirty="0" smtClean="0"/>
              <a:t>quivalent </a:t>
            </a:r>
            <a:r>
              <a:rPr lang="en-US" dirty="0"/>
              <a:t>of 6 per 1000 </a:t>
            </a:r>
            <a:r>
              <a:rPr lang="en-US" dirty="0" smtClean="0"/>
              <a:t>births</a:t>
            </a:r>
          </a:p>
          <a:p>
            <a:pPr lvl="5"/>
            <a:r>
              <a:rPr lang="en-US" i="1" dirty="0" smtClean="0"/>
              <a:t>National Office of Statistics</a:t>
            </a:r>
          </a:p>
          <a:p>
            <a:endParaRPr lang="en-GB" dirty="0"/>
          </a:p>
        </p:txBody>
      </p:sp>
    </p:spTree>
    <p:extLst>
      <p:ext uri="{BB962C8B-B14F-4D97-AF65-F5344CB8AC3E}">
        <p14:creationId xmlns:p14="http://schemas.microsoft.com/office/powerpoint/2010/main" val="3018287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Influences on survival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Health care systems</a:t>
            </a:r>
          </a:p>
          <a:p>
            <a:r>
              <a:rPr lang="en-GB" dirty="0" smtClean="0"/>
              <a:t>Economic factors</a:t>
            </a:r>
          </a:p>
          <a:p>
            <a:r>
              <a:rPr lang="en-GB" dirty="0" err="1" smtClean="0"/>
              <a:t>Fetal</a:t>
            </a:r>
            <a:r>
              <a:rPr lang="en-GB" dirty="0" smtClean="0"/>
              <a:t> medicine</a:t>
            </a:r>
          </a:p>
          <a:p>
            <a:r>
              <a:rPr lang="en-GB" dirty="0" smtClean="0"/>
              <a:t>Technological advances (aggressive use of)</a:t>
            </a:r>
          </a:p>
          <a:p>
            <a:r>
              <a:rPr lang="en-GB" dirty="0" smtClean="0"/>
              <a:t>Modalities of care (new and innovative)</a:t>
            </a:r>
          </a:p>
          <a:p>
            <a:r>
              <a:rPr lang="en-GB" dirty="0" smtClean="0"/>
              <a:t>Pharmacological advances</a:t>
            </a:r>
          </a:p>
          <a:p>
            <a:r>
              <a:rPr lang="en-GB" dirty="0" smtClean="0"/>
              <a:t>Skilled healthcare professionals</a:t>
            </a:r>
          </a:p>
          <a:p>
            <a:r>
              <a:rPr lang="en-GB" dirty="0" smtClean="0"/>
              <a:t>Follow up </a:t>
            </a:r>
          </a:p>
          <a:p>
            <a:r>
              <a:rPr lang="en-GB" dirty="0" smtClean="0"/>
              <a:t>Pushing back the boundaries (affluent societies)</a:t>
            </a:r>
          </a:p>
          <a:p>
            <a:endParaRPr lang="en-GB" dirty="0" smtClean="0"/>
          </a:p>
          <a:p>
            <a:endParaRPr lang="en-GB" dirty="0"/>
          </a:p>
        </p:txBody>
      </p:sp>
    </p:spTree>
    <p:extLst>
      <p:ext uri="{BB962C8B-B14F-4D97-AF65-F5344CB8AC3E}">
        <p14:creationId xmlns:p14="http://schemas.microsoft.com/office/powerpoint/2010/main" val="3793480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Stakeholders in decision-making</a:t>
            </a:r>
            <a:endParaRPr lang="en-GB" dirty="0"/>
          </a:p>
        </p:txBody>
      </p:sp>
      <p:sp>
        <p:nvSpPr>
          <p:cNvPr id="3" name="Content Placeholder 2"/>
          <p:cNvSpPr>
            <a:spLocks noGrp="1"/>
          </p:cNvSpPr>
          <p:nvPr>
            <p:ph idx="1"/>
          </p:nvPr>
        </p:nvSpPr>
        <p:spPr/>
        <p:txBody>
          <a:bodyPr/>
          <a:lstStyle/>
          <a:p>
            <a:r>
              <a:rPr lang="en-GB" dirty="0" smtClean="0"/>
              <a:t>Society, cultural influences</a:t>
            </a:r>
          </a:p>
          <a:p>
            <a:r>
              <a:rPr lang="en-GB" dirty="0" smtClean="0"/>
              <a:t>Parents</a:t>
            </a:r>
          </a:p>
          <a:p>
            <a:r>
              <a:rPr lang="en-GB" dirty="0" smtClean="0"/>
              <a:t>Medical staff</a:t>
            </a:r>
          </a:p>
          <a:p>
            <a:r>
              <a:rPr lang="en-GB" dirty="0" smtClean="0"/>
              <a:t>Nursing Staff</a:t>
            </a:r>
          </a:p>
          <a:p>
            <a:r>
              <a:rPr lang="en-GB" dirty="0" smtClean="0"/>
              <a:t>Ethical committee</a:t>
            </a:r>
            <a:endParaRPr lang="en-GB" dirty="0"/>
          </a:p>
          <a:p>
            <a:r>
              <a:rPr lang="en-GB" dirty="0" smtClean="0"/>
              <a:t>Legal Opinion</a:t>
            </a:r>
            <a:endParaRPr lang="en-GB" dirty="0"/>
          </a:p>
        </p:txBody>
      </p:sp>
    </p:spTree>
    <p:extLst>
      <p:ext uri="{BB962C8B-B14F-4D97-AF65-F5344CB8AC3E}">
        <p14:creationId xmlns:p14="http://schemas.microsoft.com/office/powerpoint/2010/main" val="686997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Tensions</a:t>
            </a:r>
            <a:endParaRPr lang="en-GB" dirty="0"/>
          </a:p>
        </p:txBody>
      </p:sp>
      <p:sp>
        <p:nvSpPr>
          <p:cNvPr id="3" name="Content Placeholder 2"/>
          <p:cNvSpPr>
            <a:spLocks noGrp="1"/>
          </p:cNvSpPr>
          <p:nvPr>
            <p:ph idx="1"/>
          </p:nvPr>
        </p:nvSpPr>
        <p:spPr/>
        <p:txBody>
          <a:bodyPr>
            <a:normAutofit lnSpcReduction="10000"/>
          </a:bodyPr>
          <a:lstStyle/>
          <a:p>
            <a:r>
              <a:rPr lang="en-GB" dirty="0" smtClean="0"/>
              <a:t>Society</a:t>
            </a:r>
          </a:p>
          <a:p>
            <a:r>
              <a:rPr lang="en-GB" dirty="0" smtClean="0"/>
              <a:t>Emotions associated with birth</a:t>
            </a:r>
          </a:p>
          <a:p>
            <a:r>
              <a:rPr lang="en-GB" dirty="0" smtClean="0"/>
              <a:t>Expectations</a:t>
            </a:r>
          </a:p>
          <a:p>
            <a:r>
              <a:rPr lang="en-GB" dirty="0" smtClean="0"/>
              <a:t>Cure </a:t>
            </a:r>
          </a:p>
          <a:p>
            <a:r>
              <a:rPr lang="en-GB" dirty="0" smtClean="0"/>
              <a:t>Futile care</a:t>
            </a:r>
          </a:p>
          <a:p>
            <a:r>
              <a:rPr lang="en-GB" dirty="0" smtClean="0"/>
              <a:t>Differing opinions, what do parents hear and accept</a:t>
            </a:r>
          </a:p>
          <a:p>
            <a:r>
              <a:rPr lang="en-GB" dirty="0" smtClean="0"/>
              <a:t>Partnership</a:t>
            </a:r>
          </a:p>
          <a:p>
            <a:endParaRPr lang="en-GB" dirty="0"/>
          </a:p>
        </p:txBody>
      </p:sp>
    </p:spTree>
    <p:extLst>
      <p:ext uri="{BB962C8B-B14F-4D97-AF65-F5344CB8AC3E}">
        <p14:creationId xmlns:p14="http://schemas.microsoft.com/office/powerpoint/2010/main" val="2900217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Societal attitudes</a:t>
            </a:r>
            <a:endParaRPr lang="en-GB" dirty="0"/>
          </a:p>
        </p:txBody>
      </p:sp>
      <p:sp>
        <p:nvSpPr>
          <p:cNvPr id="3" name="Content Placeholder 2"/>
          <p:cNvSpPr>
            <a:spLocks noGrp="1"/>
          </p:cNvSpPr>
          <p:nvPr>
            <p:ph idx="1"/>
          </p:nvPr>
        </p:nvSpPr>
        <p:spPr/>
        <p:txBody>
          <a:bodyPr/>
          <a:lstStyle/>
          <a:p>
            <a:r>
              <a:rPr lang="en-GB" dirty="0"/>
              <a:t>Advances in medicine</a:t>
            </a:r>
          </a:p>
          <a:p>
            <a:r>
              <a:rPr lang="en-GB" dirty="0" smtClean="0"/>
              <a:t>Babies are beautiful</a:t>
            </a:r>
          </a:p>
          <a:p>
            <a:r>
              <a:rPr lang="en-GB" dirty="0"/>
              <a:t>Miracle </a:t>
            </a:r>
            <a:r>
              <a:rPr lang="en-GB" dirty="0" smtClean="0"/>
              <a:t>baby</a:t>
            </a:r>
          </a:p>
          <a:p>
            <a:r>
              <a:rPr lang="en-GB" dirty="0" smtClean="0"/>
              <a:t>Lack of recognition of </a:t>
            </a:r>
            <a:r>
              <a:rPr lang="en-GB" dirty="0" err="1" smtClean="0"/>
              <a:t>longterm</a:t>
            </a:r>
            <a:r>
              <a:rPr lang="en-GB" dirty="0" smtClean="0"/>
              <a:t> co-morbidity</a:t>
            </a:r>
          </a:p>
          <a:p>
            <a:r>
              <a:rPr lang="en-GB" dirty="0" smtClean="0"/>
              <a:t>Inequality in health</a:t>
            </a:r>
          </a:p>
          <a:p>
            <a:pPr lvl="5"/>
            <a:r>
              <a:rPr lang="en-GB" dirty="0" smtClean="0"/>
              <a:t>Access to treatment</a:t>
            </a:r>
          </a:p>
          <a:p>
            <a:pPr lvl="5"/>
            <a:r>
              <a:rPr lang="en-GB" dirty="0" smtClean="0"/>
              <a:t>Different cultures</a:t>
            </a:r>
          </a:p>
          <a:p>
            <a:pPr lvl="5"/>
            <a:r>
              <a:rPr lang="en-GB" dirty="0" smtClean="0"/>
              <a:t>Different expectations</a:t>
            </a:r>
          </a:p>
          <a:p>
            <a:pPr lvl="2"/>
            <a:endParaRPr lang="en-GB" dirty="0"/>
          </a:p>
          <a:p>
            <a:endParaRPr lang="en-GB" dirty="0" smtClean="0"/>
          </a:p>
          <a:p>
            <a:endParaRPr lang="en-GB" dirty="0"/>
          </a:p>
        </p:txBody>
      </p:sp>
    </p:spTree>
    <p:extLst>
      <p:ext uri="{BB962C8B-B14F-4D97-AF65-F5344CB8AC3E}">
        <p14:creationId xmlns:p14="http://schemas.microsoft.com/office/powerpoint/2010/main" val="1023611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Nurturing Hope</a:t>
            </a:r>
            <a:endParaRPr lang="en-GB" dirty="0"/>
          </a:p>
        </p:txBody>
      </p:sp>
      <p:sp>
        <p:nvSpPr>
          <p:cNvPr id="3" name="Content Placeholder 2"/>
          <p:cNvSpPr>
            <a:spLocks noGrp="1"/>
          </p:cNvSpPr>
          <p:nvPr>
            <p:ph idx="1"/>
          </p:nvPr>
        </p:nvSpPr>
        <p:spPr/>
        <p:txBody>
          <a:bodyPr>
            <a:normAutofit lnSpcReduction="10000"/>
          </a:bodyPr>
          <a:lstStyle/>
          <a:p>
            <a:r>
              <a:rPr lang="en-GB" dirty="0" smtClean="0"/>
              <a:t>Ante natal care</a:t>
            </a:r>
          </a:p>
          <a:p>
            <a:r>
              <a:rPr lang="en-GB" dirty="0" err="1" smtClean="0"/>
              <a:t>Fetal</a:t>
            </a:r>
            <a:r>
              <a:rPr lang="en-GB" dirty="0" smtClean="0"/>
              <a:t> medicine</a:t>
            </a:r>
          </a:p>
          <a:p>
            <a:r>
              <a:rPr lang="en-GB" dirty="0"/>
              <a:t>Regionalisation of neonatal care</a:t>
            </a:r>
          </a:p>
          <a:p>
            <a:r>
              <a:rPr lang="en-GB" dirty="0" smtClean="0"/>
              <a:t>Pharmacology</a:t>
            </a:r>
          </a:p>
          <a:p>
            <a:r>
              <a:rPr lang="en-GB" dirty="0" smtClean="0"/>
              <a:t>Optimising time of delivery</a:t>
            </a:r>
          </a:p>
          <a:p>
            <a:r>
              <a:rPr lang="en-GB" dirty="0" smtClean="0"/>
              <a:t>Admission to the NNU</a:t>
            </a:r>
          </a:p>
          <a:p>
            <a:r>
              <a:rPr lang="en-GB" dirty="0" smtClean="0"/>
              <a:t>Success stories</a:t>
            </a:r>
          </a:p>
          <a:p>
            <a:r>
              <a:rPr lang="en-GB" dirty="0" smtClean="0"/>
              <a:t>Annual celebration</a:t>
            </a:r>
          </a:p>
          <a:p>
            <a:endParaRPr lang="en-GB" dirty="0" smtClean="0"/>
          </a:p>
          <a:p>
            <a:endParaRPr lang="en-GB" dirty="0"/>
          </a:p>
        </p:txBody>
      </p:sp>
    </p:spTree>
    <p:extLst>
      <p:ext uri="{BB962C8B-B14F-4D97-AF65-F5344CB8AC3E}">
        <p14:creationId xmlns:p14="http://schemas.microsoft.com/office/powerpoint/2010/main" val="3867854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Tensions within professional relationships</a:t>
            </a:r>
            <a:endParaRPr lang="en-GB" dirty="0"/>
          </a:p>
        </p:txBody>
      </p:sp>
      <p:sp>
        <p:nvSpPr>
          <p:cNvPr id="3" name="Content Placeholder 2"/>
          <p:cNvSpPr>
            <a:spLocks noGrp="1"/>
          </p:cNvSpPr>
          <p:nvPr>
            <p:ph idx="1"/>
          </p:nvPr>
        </p:nvSpPr>
        <p:spPr/>
        <p:txBody>
          <a:bodyPr>
            <a:normAutofit/>
          </a:bodyPr>
          <a:lstStyle/>
          <a:p>
            <a:r>
              <a:rPr lang="en-GB" dirty="0" smtClean="0"/>
              <a:t>Lack of communication</a:t>
            </a:r>
          </a:p>
          <a:p>
            <a:r>
              <a:rPr lang="en-GB" dirty="0" smtClean="0"/>
              <a:t>Lack of agreement on time of transition</a:t>
            </a:r>
          </a:p>
          <a:p>
            <a:r>
              <a:rPr lang="en-GB" dirty="0" smtClean="0"/>
              <a:t>Moral distress</a:t>
            </a:r>
          </a:p>
          <a:p>
            <a:r>
              <a:rPr lang="en-GB" dirty="0" smtClean="0"/>
              <a:t>Kept alive versus being allowed to die</a:t>
            </a:r>
          </a:p>
          <a:p>
            <a:r>
              <a:rPr lang="en-GB" dirty="0" smtClean="0"/>
              <a:t>Professionals struggle with the ethics of continuing futile treatment and interventions</a:t>
            </a:r>
          </a:p>
          <a:p>
            <a:r>
              <a:rPr lang="en-GB" dirty="0" smtClean="0"/>
              <a:t>Burden of decision making</a:t>
            </a:r>
          </a:p>
          <a:p>
            <a:endParaRPr lang="en-GB" dirty="0"/>
          </a:p>
        </p:txBody>
      </p:sp>
    </p:spTree>
    <p:extLst>
      <p:ext uri="{BB962C8B-B14F-4D97-AF65-F5344CB8AC3E}">
        <p14:creationId xmlns:p14="http://schemas.microsoft.com/office/powerpoint/2010/main" val="2503138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19432</TotalTime>
  <Words>978</Words>
  <Application>Microsoft Office PowerPoint</Application>
  <PresentationFormat>On-screen Show (4:3)</PresentationFormat>
  <Paragraphs>128</Paragraphs>
  <Slides>15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The Tension between the desire for life  and the acceptance of death within the neonatal environment</vt:lpstr>
      <vt:lpstr>Background</vt:lpstr>
      <vt:lpstr>UK 2013 Statistics</vt:lpstr>
      <vt:lpstr>Influences on survival</vt:lpstr>
      <vt:lpstr>Stakeholders in decision-making</vt:lpstr>
      <vt:lpstr>Tensions</vt:lpstr>
      <vt:lpstr>Societal attitudes</vt:lpstr>
      <vt:lpstr>Nurturing Hope</vt:lpstr>
      <vt:lpstr>Tensions within professional relationships</vt:lpstr>
      <vt:lpstr>Tensions within the parent and family dynamic</vt:lpstr>
      <vt:lpstr>Tension within the parent perspective</vt:lpstr>
      <vt:lpstr>Tension within the parent professional dynamic</vt:lpstr>
      <vt:lpstr>How might we lessen these tensions?</vt:lpstr>
      <vt:lpstr>Take away message</vt:lpstr>
      <vt:lpstr>   Questions?   Thank you for listening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Tension between the desire for life within the neonatal environment</dc:title>
  <dc:creator>O'Donnell</dc:creator>
  <cp:lastModifiedBy>Mary Goggin</cp:lastModifiedBy>
  <cp:revision>48</cp:revision>
  <dcterms:created xsi:type="dcterms:W3CDTF">2015-05-04T13:12:46Z</dcterms:created>
  <dcterms:modified xsi:type="dcterms:W3CDTF">2015-09-01T12:35:42Z</dcterms:modified>
</cp:coreProperties>
</file>