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71" r:id="rId5"/>
    <p:sldId id="258" r:id="rId6"/>
    <p:sldId id="259" r:id="rId7"/>
    <p:sldId id="263" r:id="rId8"/>
    <p:sldId id="262" r:id="rId9"/>
    <p:sldId id="272" r:id="rId10"/>
    <p:sldId id="273" r:id="rId11"/>
    <p:sldId id="274" r:id="rId12"/>
    <p:sldId id="266" r:id="rId13"/>
    <p:sldId id="268" r:id="rId14"/>
    <p:sldId id="276" r:id="rId15"/>
    <p:sldId id="275" r:id="rId16"/>
    <p:sldId id="277" r:id="rId17"/>
    <p:sldId id="260" r:id="rId18"/>
    <p:sldId id="264" r:id="rId19"/>
    <p:sldId id="269" r:id="rId20"/>
    <p:sldId id="278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conference\excel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Sheet1!$K$16:$L$16</c:f>
              <c:strCache>
                <c:ptCount val="1"/>
                <c:pt idx="0">
                  <c:v>Neuropathy Absent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aseline="0"/>
                      <a:t>64%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aseline="0"/>
                      <a:t>67%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Sheet1!$M$14:$N$15</c:f>
              <c:multiLvlStrCache>
                <c:ptCount val="2"/>
                <c:lvl>
                  <c:pt idx="0">
                    <c:v>Normal</c:v>
                  </c:pt>
                  <c:pt idx="1">
                    <c:v>Deficient</c:v>
                  </c:pt>
                </c:lvl>
                <c:lvl>
                  <c:pt idx="0">
                    <c:v>Vitamin B12 status</c:v>
                  </c:pt>
                </c:lvl>
              </c:multiLvlStrCache>
            </c:multiLvlStrRef>
          </c:cat>
          <c:val>
            <c:numRef>
              <c:f>Sheet1!$M$16:$N$16</c:f>
              <c:numCache>
                <c:formatCode>General</c:formatCode>
                <c:ptCount val="2"/>
                <c:pt idx="0">
                  <c:v>55</c:v>
                </c:pt>
                <c:pt idx="1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Sheet1!$K$17:$L$17</c:f>
              <c:strCache>
                <c:ptCount val="1"/>
                <c:pt idx="0">
                  <c:v>Neuropathy Present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aseline="0"/>
                      <a:t>36%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aseline="0"/>
                      <a:t>33%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Sheet1!$M$14:$N$15</c:f>
              <c:multiLvlStrCache>
                <c:ptCount val="2"/>
                <c:lvl>
                  <c:pt idx="0">
                    <c:v>Normal</c:v>
                  </c:pt>
                  <c:pt idx="1">
                    <c:v>Deficient</c:v>
                  </c:pt>
                </c:lvl>
                <c:lvl>
                  <c:pt idx="0">
                    <c:v>Vitamin B12 status</c:v>
                  </c:pt>
                </c:lvl>
              </c:multiLvlStrCache>
            </c:multiLvlStrRef>
          </c:cat>
          <c:val>
            <c:numRef>
              <c:f>Sheet1!$M$17:$N$17</c:f>
              <c:numCache>
                <c:formatCode>General</c:formatCode>
                <c:ptCount val="2"/>
                <c:pt idx="0">
                  <c:v>32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297920"/>
        <c:axId val="99299712"/>
      </c:barChart>
      <c:catAx>
        <c:axId val="99297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aseline="0"/>
            </a:pPr>
            <a:endParaRPr lang="en-US"/>
          </a:p>
        </c:txPr>
        <c:crossAx val="99299712"/>
        <c:crosses val="autoZero"/>
        <c:auto val="1"/>
        <c:lblAlgn val="ctr"/>
        <c:lblOffset val="100"/>
        <c:noMultiLvlLbl val="0"/>
      </c:catAx>
      <c:valAx>
        <c:axId val="992997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929792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2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0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5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4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8915400" cy="2686051"/>
          </a:xfrm>
        </p:spPr>
        <p:txBody>
          <a:bodyPr>
            <a:noAutofit/>
          </a:bodyPr>
          <a:lstStyle/>
          <a:p>
            <a:r>
              <a:rPr lang="en-US" sz="4000" dirty="0"/>
              <a:t>Risk factors for metformin-induced vitamin B12 deficiency and its association with peripheral neuropathy in </a:t>
            </a:r>
            <a:r>
              <a:rPr lang="en-US" sz="4000" dirty="0" smtClean="0"/>
              <a:t>T2DM patients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Marwan Ahmed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George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Muntingh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 Paul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Rheeder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7543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9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Initial logistic regression models for potential risk factors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B12 deficiency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307003"/>
              </p:ext>
            </p:extLst>
          </p:nvPr>
        </p:nvGraphicFramePr>
        <p:xfrm>
          <a:off x="990600" y="609600"/>
          <a:ext cx="7086601" cy="6104777"/>
        </p:xfrm>
        <a:graphic>
          <a:graphicData uri="http://schemas.openxmlformats.org/drawingml/2006/table">
            <a:tbl>
              <a:tblPr firstRow="1" firstCol="1" bandRow="1"/>
              <a:tblGrid>
                <a:gridCol w="1513152"/>
                <a:gridCol w="1153848"/>
                <a:gridCol w="685800"/>
                <a:gridCol w="1380705"/>
                <a:gridCol w="600495"/>
                <a:gridCol w="1218093"/>
                <a:gridCol w="534508"/>
              </a:tblGrid>
              <a:tr h="20455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Independent variable</a:t>
                      </a:r>
                      <a:endParaRPr lang="en-US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Model 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Model B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Model 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95% CIs)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 value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95% CIs)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 value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95% CIs)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 value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Metformin 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duration (years)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 (0.96 to 1.10)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0.481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Cumulative metformin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dose (g)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1.01 (0.98 to 1.03)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0.531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T2DM duration (years)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 (0.96 to 1.10)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0.374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2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daily 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dose of 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metformin (g)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1.82 (0.87 to 3.80)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1.65 (0.71to 3.85)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0.239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1.82 (0.88 to 3.78)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0.107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Age (years)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 (0.96 to 1.10)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0.416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 (0.96 to 1.10)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0.423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 (0.96 to 1.10)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0.429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HbA1c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0.61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0.98)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(0.61 to 0.98)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0.036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0.60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0.98)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Coffee 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consumption 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1.82 (0.57 to 5.80)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0.310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1.81 (0.56 to 5.74)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0.315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1.86 (0.58 to 5.96 )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0.294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0.30 (0.10 to 0.88)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0.029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 (0.10 to 0.87)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0.028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0.30 (0.10 to 0.89)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Acetylsalicylic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acid use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2.64 (0.73 to 9.58)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0.140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2.63 (0.73 to 9.51)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2.61 (0.72 to 9.47)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0.144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Number of metformin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daily doses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0.84 (0.33 to 2.11)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0.705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0.84 (0.33 to 2.12)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0.707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0.82 (0.32 to 2.06)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0.669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eGFR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(mL/min/1.73 m</a:t>
                      </a:r>
                      <a:r>
                        <a:rPr lang="en-US" sz="1050" b="1" baseline="30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0.99 (0.98 to 1.01)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0.703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0.99 (0.98 to 1.01 )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0.692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0.99 (0.98 to 1.01)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0.759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8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reduced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multivariable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logistic regression model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Higher metformin daily dose, Lower HbA1c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being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non-black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South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African were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risk factors significantly associated with vitamin B12 deficiency.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1664"/>
              </p:ext>
            </p:extLst>
          </p:nvPr>
        </p:nvGraphicFramePr>
        <p:xfrm>
          <a:off x="1981200" y="1143000"/>
          <a:ext cx="5410200" cy="2621280"/>
        </p:xfrm>
        <a:graphic>
          <a:graphicData uri="http://schemas.openxmlformats.org/drawingml/2006/table">
            <a:tbl>
              <a:tblPr firstRow="1" firstCol="1" bandRow="1"/>
              <a:tblGrid>
                <a:gridCol w="1792659"/>
                <a:gridCol w="2319913"/>
                <a:gridCol w="1297628"/>
              </a:tblGrid>
              <a:tr h="3962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Independent variable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Odds ratio (95% CIs)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 value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daily dose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of metformin (gram)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1.96 (0.99 to 3.88)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HbA1c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0.71 (0.56 to 0.89)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Race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0.13 to 0.92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tatus of peripheral neuropathy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B12 deficiency were not associated (P=0.209)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 title="lllll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236927"/>
              </p:ext>
            </p:extLst>
          </p:nvPr>
        </p:nvGraphicFramePr>
        <p:xfrm>
          <a:off x="2057400" y="2057400"/>
          <a:ext cx="5791200" cy="414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7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Neuropathy scores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B12 levels were not correlated (rho = 0.056 , P = 0.54)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73187" y="2012155"/>
            <a:ext cx="5392738" cy="3446463"/>
            <a:chOff x="787" y="1296"/>
            <a:chExt cx="3397" cy="217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0" y="1296"/>
              <a:ext cx="3224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987" y="1317"/>
              <a:ext cx="3173" cy="1971"/>
            </a:xfrm>
            <a:prstGeom prst="rect">
              <a:avLst/>
            </a:prstGeom>
            <a:solidFill>
              <a:srgbClr val="EA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89" y="1321"/>
              <a:ext cx="3165" cy="1967"/>
            </a:xfrm>
            <a:prstGeom prst="rect">
              <a:avLst/>
            </a:prstGeom>
            <a:solidFill>
              <a:srgbClr val="EAF2F3"/>
            </a:solidFill>
            <a:ln w="4">
              <a:solidFill>
                <a:srgbClr val="EAF2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02" y="1389"/>
              <a:ext cx="2771" cy="1630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302" y="2978"/>
              <a:ext cx="2773" cy="0"/>
            </a:xfrm>
            <a:prstGeom prst="line">
              <a:avLst/>
            </a:prstGeom>
            <a:noFill/>
            <a:ln w="7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302" y="2484"/>
              <a:ext cx="2773" cy="0"/>
            </a:xfrm>
            <a:prstGeom prst="line">
              <a:avLst/>
            </a:prstGeom>
            <a:noFill/>
            <a:ln w="7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302" y="1990"/>
              <a:ext cx="2773" cy="0"/>
            </a:xfrm>
            <a:prstGeom prst="line">
              <a:avLst/>
            </a:prstGeom>
            <a:noFill/>
            <a:ln w="7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302" y="1496"/>
              <a:ext cx="2773" cy="0"/>
            </a:xfrm>
            <a:prstGeom prst="line">
              <a:avLst/>
            </a:prstGeom>
            <a:noFill/>
            <a:ln w="7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909" y="2075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82" y="2963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786" y="2010"/>
              <a:ext cx="34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099" y="2075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189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011" y="2865"/>
              <a:ext cx="34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3176" y="2141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680" y="2371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688" y="2602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769" y="1977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965" y="2010"/>
              <a:ext cx="34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973" y="2766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1676" y="1846"/>
              <a:ext cx="33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671" y="2108"/>
              <a:ext cx="32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917" y="1680"/>
              <a:ext cx="32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1882" y="2568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1772" y="2535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976" y="2504"/>
              <a:ext cx="35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619" y="2766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2159" y="2141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657" y="2602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602" y="1985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930" y="1616"/>
              <a:ext cx="33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42" y="2766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3854" y="2865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1534" y="2338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2593" y="2963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1947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2414" y="2568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1865" y="2865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1776" y="2469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2431" y="1975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1613" y="2766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2558" y="2766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882" y="2701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189" y="2568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588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2087" y="2141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1955" y="2666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2043" y="2766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241" y="2568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613" y="2568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532" y="2865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1594" y="2963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1657" y="1782"/>
              <a:ext cx="33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769" y="2963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707" y="2535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2460" y="2438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663" y="2043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1684" y="2766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845" y="2469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490" y="2666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2493" y="2077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709" y="2469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1803" y="2535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1724" y="2666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3443" y="2602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2531" y="1746"/>
              <a:ext cx="33" cy="27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1819" y="2635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2625" y="2865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2222" y="2963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3"/>
            <p:cNvSpPr>
              <a:spLocks noChangeArrowheads="1"/>
            </p:cNvSpPr>
            <p:nvPr/>
          </p:nvSpPr>
          <p:spPr bwMode="auto">
            <a:xfrm>
              <a:off x="2967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1650" y="2043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078" y="2568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2364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2337" y="2338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2187" y="148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2493" y="2734"/>
              <a:ext cx="32" cy="27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1698" y="2766"/>
              <a:ext cx="32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2445" y="2666"/>
              <a:ext cx="32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1769" y="2963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1434" y="2568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2420" y="2141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1970" y="2666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1776" y="2174"/>
              <a:ext cx="35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1936" y="2074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8"/>
            <p:cNvSpPr>
              <a:spLocks noChangeArrowheads="1"/>
            </p:cNvSpPr>
            <p:nvPr/>
          </p:nvSpPr>
          <p:spPr bwMode="auto">
            <a:xfrm>
              <a:off x="1623" y="2865"/>
              <a:ext cx="34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89"/>
            <p:cNvSpPr>
              <a:spLocks noChangeArrowheads="1"/>
            </p:cNvSpPr>
            <p:nvPr/>
          </p:nvSpPr>
          <p:spPr bwMode="auto">
            <a:xfrm>
              <a:off x="1830" y="2666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2149" y="2504"/>
              <a:ext cx="34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91"/>
            <p:cNvSpPr>
              <a:spLocks noChangeArrowheads="1"/>
            </p:cNvSpPr>
            <p:nvPr/>
          </p:nvSpPr>
          <p:spPr bwMode="auto">
            <a:xfrm>
              <a:off x="3259" y="2371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2"/>
            <p:cNvSpPr>
              <a:spLocks noChangeArrowheads="1"/>
            </p:cNvSpPr>
            <p:nvPr/>
          </p:nvSpPr>
          <p:spPr bwMode="auto">
            <a:xfrm>
              <a:off x="1513" y="2436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2581" y="2174"/>
              <a:ext cx="35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94"/>
            <p:cNvSpPr>
              <a:spLocks noChangeArrowheads="1"/>
            </p:cNvSpPr>
            <p:nvPr/>
          </p:nvSpPr>
          <p:spPr bwMode="auto">
            <a:xfrm>
              <a:off x="1780" y="1879"/>
              <a:ext cx="35" cy="27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95"/>
            <p:cNvSpPr>
              <a:spLocks noChangeArrowheads="1"/>
            </p:cNvSpPr>
            <p:nvPr/>
          </p:nvSpPr>
          <p:spPr bwMode="auto">
            <a:xfrm>
              <a:off x="1855" y="2963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2391" y="1977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97"/>
            <p:cNvSpPr>
              <a:spLocks noChangeArrowheads="1"/>
            </p:cNvSpPr>
            <p:nvPr/>
          </p:nvSpPr>
          <p:spPr bwMode="auto">
            <a:xfrm>
              <a:off x="1619" y="2568"/>
              <a:ext cx="34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98"/>
            <p:cNvSpPr>
              <a:spLocks noChangeArrowheads="1"/>
            </p:cNvSpPr>
            <p:nvPr/>
          </p:nvSpPr>
          <p:spPr bwMode="auto">
            <a:xfrm>
              <a:off x="1632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1648" y="2469"/>
              <a:ext cx="32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1757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101"/>
            <p:cNvSpPr>
              <a:spLocks noChangeArrowheads="1"/>
            </p:cNvSpPr>
            <p:nvPr/>
          </p:nvSpPr>
          <p:spPr bwMode="auto">
            <a:xfrm>
              <a:off x="2714" y="2174"/>
              <a:ext cx="32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1682" y="2305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103"/>
            <p:cNvSpPr>
              <a:spLocks noChangeArrowheads="1"/>
            </p:cNvSpPr>
            <p:nvPr/>
          </p:nvSpPr>
          <p:spPr bwMode="auto">
            <a:xfrm>
              <a:off x="1997" y="2174"/>
              <a:ext cx="35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104"/>
            <p:cNvSpPr>
              <a:spLocks noChangeArrowheads="1"/>
            </p:cNvSpPr>
            <p:nvPr/>
          </p:nvSpPr>
          <p:spPr bwMode="auto">
            <a:xfrm>
              <a:off x="1984" y="2766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105"/>
            <p:cNvSpPr>
              <a:spLocks noChangeArrowheads="1"/>
            </p:cNvSpPr>
            <p:nvPr/>
          </p:nvSpPr>
          <p:spPr bwMode="auto">
            <a:xfrm>
              <a:off x="1970" y="2568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106"/>
            <p:cNvSpPr>
              <a:spLocks noChangeArrowheads="1"/>
            </p:cNvSpPr>
            <p:nvPr/>
          </p:nvSpPr>
          <p:spPr bwMode="auto">
            <a:xfrm>
              <a:off x="2195" y="2504"/>
              <a:ext cx="35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2377" y="1911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108"/>
            <p:cNvSpPr>
              <a:spLocks noChangeArrowheads="1"/>
            </p:cNvSpPr>
            <p:nvPr/>
          </p:nvSpPr>
          <p:spPr bwMode="auto">
            <a:xfrm>
              <a:off x="1728" y="2174"/>
              <a:ext cx="33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109"/>
            <p:cNvSpPr>
              <a:spLocks noChangeArrowheads="1"/>
            </p:cNvSpPr>
            <p:nvPr/>
          </p:nvSpPr>
          <p:spPr bwMode="auto">
            <a:xfrm>
              <a:off x="1596" y="2504"/>
              <a:ext cx="34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110"/>
            <p:cNvSpPr>
              <a:spLocks noChangeArrowheads="1"/>
            </p:cNvSpPr>
            <p:nvPr/>
          </p:nvSpPr>
          <p:spPr bwMode="auto">
            <a:xfrm>
              <a:off x="2011" y="2963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111"/>
            <p:cNvSpPr>
              <a:spLocks noChangeArrowheads="1"/>
            </p:cNvSpPr>
            <p:nvPr/>
          </p:nvSpPr>
          <p:spPr bwMode="auto">
            <a:xfrm>
              <a:off x="2815" y="2371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112"/>
            <p:cNvSpPr>
              <a:spLocks noChangeArrowheads="1"/>
            </p:cNvSpPr>
            <p:nvPr/>
          </p:nvSpPr>
          <p:spPr bwMode="auto">
            <a:xfrm>
              <a:off x="1619" y="2272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113"/>
            <p:cNvSpPr>
              <a:spLocks noChangeArrowheads="1"/>
            </p:cNvSpPr>
            <p:nvPr/>
          </p:nvSpPr>
          <p:spPr bwMode="auto">
            <a:xfrm>
              <a:off x="2005" y="2108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14"/>
            <p:cNvSpPr>
              <a:spLocks noChangeArrowheads="1"/>
            </p:cNvSpPr>
            <p:nvPr/>
          </p:nvSpPr>
          <p:spPr bwMode="auto">
            <a:xfrm>
              <a:off x="1930" y="2568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1909" y="2766"/>
              <a:ext cx="32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116"/>
            <p:cNvSpPr>
              <a:spLocks noChangeArrowheads="1"/>
            </p:cNvSpPr>
            <p:nvPr/>
          </p:nvSpPr>
          <p:spPr bwMode="auto">
            <a:xfrm>
              <a:off x="1640" y="1747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17"/>
            <p:cNvSpPr>
              <a:spLocks noChangeArrowheads="1"/>
            </p:cNvSpPr>
            <p:nvPr/>
          </p:nvSpPr>
          <p:spPr bwMode="auto">
            <a:xfrm>
              <a:off x="2913" y="2141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118"/>
            <p:cNvSpPr>
              <a:spLocks noChangeArrowheads="1"/>
            </p:cNvSpPr>
            <p:nvPr/>
          </p:nvSpPr>
          <p:spPr bwMode="auto">
            <a:xfrm>
              <a:off x="1765" y="2666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119"/>
            <p:cNvSpPr>
              <a:spLocks noChangeArrowheads="1"/>
            </p:cNvSpPr>
            <p:nvPr/>
          </p:nvSpPr>
          <p:spPr bwMode="auto">
            <a:xfrm>
              <a:off x="2383" y="2963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120"/>
            <p:cNvSpPr>
              <a:spLocks noChangeArrowheads="1"/>
            </p:cNvSpPr>
            <p:nvPr/>
          </p:nvSpPr>
          <p:spPr bwMode="auto">
            <a:xfrm>
              <a:off x="1749" y="2504"/>
              <a:ext cx="35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121"/>
            <p:cNvSpPr>
              <a:spLocks noChangeArrowheads="1"/>
            </p:cNvSpPr>
            <p:nvPr/>
          </p:nvSpPr>
          <p:spPr bwMode="auto">
            <a:xfrm>
              <a:off x="1934" y="1417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122"/>
            <p:cNvSpPr>
              <a:spLocks noChangeArrowheads="1"/>
            </p:cNvSpPr>
            <p:nvPr/>
          </p:nvSpPr>
          <p:spPr bwMode="auto">
            <a:xfrm>
              <a:off x="2393" y="2469"/>
              <a:ext cx="34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123"/>
            <p:cNvSpPr>
              <a:spLocks noChangeArrowheads="1"/>
            </p:cNvSpPr>
            <p:nvPr/>
          </p:nvSpPr>
          <p:spPr bwMode="auto">
            <a:xfrm>
              <a:off x="1984" y="2240"/>
              <a:ext cx="34" cy="27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124"/>
            <p:cNvSpPr>
              <a:spLocks noChangeArrowheads="1"/>
            </p:cNvSpPr>
            <p:nvPr/>
          </p:nvSpPr>
          <p:spPr bwMode="auto">
            <a:xfrm>
              <a:off x="2283" y="1846"/>
              <a:ext cx="33" cy="29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125"/>
            <p:cNvSpPr>
              <a:spLocks noChangeArrowheads="1"/>
            </p:cNvSpPr>
            <p:nvPr/>
          </p:nvSpPr>
          <p:spPr bwMode="auto">
            <a:xfrm>
              <a:off x="1438" y="2865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126"/>
            <p:cNvSpPr>
              <a:spLocks noChangeArrowheads="1"/>
            </p:cNvSpPr>
            <p:nvPr/>
          </p:nvSpPr>
          <p:spPr bwMode="auto">
            <a:xfrm>
              <a:off x="2039" y="2666"/>
              <a:ext cx="35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127"/>
            <p:cNvSpPr>
              <a:spLocks noChangeArrowheads="1"/>
            </p:cNvSpPr>
            <p:nvPr/>
          </p:nvSpPr>
          <p:spPr bwMode="auto">
            <a:xfrm>
              <a:off x="1909" y="2865"/>
              <a:ext cx="32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128"/>
            <p:cNvSpPr>
              <a:spLocks noChangeArrowheads="1"/>
            </p:cNvSpPr>
            <p:nvPr/>
          </p:nvSpPr>
          <p:spPr bwMode="auto">
            <a:xfrm>
              <a:off x="2053" y="1913"/>
              <a:ext cx="33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129"/>
            <p:cNvSpPr>
              <a:spLocks noChangeArrowheads="1"/>
            </p:cNvSpPr>
            <p:nvPr/>
          </p:nvSpPr>
          <p:spPr bwMode="auto">
            <a:xfrm>
              <a:off x="2283" y="2438"/>
              <a:ext cx="33" cy="30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30"/>
            <p:cNvSpPr>
              <a:spLocks noChangeArrowheads="1"/>
            </p:cNvSpPr>
            <p:nvPr/>
          </p:nvSpPr>
          <p:spPr bwMode="auto">
            <a:xfrm>
              <a:off x="2435" y="2701"/>
              <a:ext cx="35" cy="28"/>
            </a:xfrm>
            <a:prstGeom prst="ellipse">
              <a:avLst/>
            </a:prstGeom>
            <a:solidFill>
              <a:srgbClr val="1A476F"/>
            </a:solidFill>
            <a:ln w="7">
              <a:solidFill>
                <a:srgbClr val="1A476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 flipV="1">
              <a:off x="1302" y="1389"/>
              <a:ext cx="0" cy="1632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32"/>
            <p:cNvSpPr>
              <a:spLocks noChangeShapeType="1"/>
            </p:cNvSpPr>
            <p:nvPr/>
          </p:nvSpPr>
          <p:spPr bwMode="auto">
            <a:xfrm flipH="1">
              <a:off x="1269" y="2978"/>
              <a:ext cx="3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 rot="16200000">
              <a:off x="1181" y="2906"/>
              <a:ext cx="8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 flipH="1">
              <a:off x="1269" y="2484"/>
              <a:ext cx="3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 rot="16200000">
              <a:off x="1181" y="2413"/>
              <a:ext cx="8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Line 136"/>
            <p:cNvSpPr>
              <a:spLocks noChangeShapeType="1"/>
            </p:cNvSpPr>
            <p:nvPr/>
          </p:nvSpPr>
          <p:spPr bwMode="auto">
            <a:xfrm flipH="1">
              <a:off x="1269" y="1990"/>
              <a:ext cx="3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 rot="16200000">
              <a:off x="1157" y="1915"/>
              <a:ext cx="13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138"/>
            <p:cNvSpPr>
              <a:spLocks noChangeShapeType="1"/>
            </p:cNvSpPr>
            <p:nvPr/>
          </p:nvSpPr>
          <p:spPr bwMode="auto">
            <a:xfrm flipH="1">
              <a:off x="1269" y="1496"/>
              <a:ext cx="3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 rot="16200000">
              <a:off x="1157" y="1420"/>
              <a:ext cx="13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 rot="16200000">
              <a:off x="310" y="2163"/>
              <a:ext cx="1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NTSS </a:t>
              </a:r>
              <a:r>
                <a:rPr kumimoji="0" lang="en-US" sz="16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scores</a:t>
              </a:r>
              <a:endPara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141"/>
            <p:cNvSpPr>
              <a:spLocks noChangeShapeType="1"/>
            </p:cNvSpPr>
            <p:nvPr/>
          </p:nvSpPr>
          <p:spPr bwMode="auto">
            <a:xfrm>
              <a:off x="1302" y="3021"/>
              <a:ext cx="2773" cy="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42"/>
            <p:cNvSpPr>
              <a:spLocks noChangeShapeType="1"/>
            </p:cNvSpPr>
            <p:nvPr/>
          </p:nvSpPr>
          <p:spPr bwMode="auto">
            <a:xfrm>
              <a:off x="1352" y="3021"/>
              <a:ext cx="0" cy="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331" y="3062"/>
              <a:ext cx="8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>
              <a:off x="1886" y="3021"/>
              <a:ext cx="0" cy="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1820" y="3062"/>
              <a:ext cx="17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Line 146"/>
            <p:cNvSpPr>
              <a:spLocks noChangeShapeType="1"/>
            </p:cNvSpPr>
            <p:nvPr/>
          </p:nvSpPr>
          <p:spPr bwMode="auto">
            <a:xfrm>
              <a:off x="2422" y="3021"/>
              <a:ext cx="0" cy="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2356" y="3062"/>
              <a:ext cx="17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Line 148"/>
            <p:cNvSpPr>
              <a:spLocks noChangeShapeType="1"/>
            </p:cNvSpPr>
            <p:nvPr/>
          </p:nvSpPr>
          <p:spPr bwMode="auto">
            <a:xfrm>
              <a:off x="2956" y="3021"/>
              <a:ext cx="0" cy="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2890" y="3062"/>
              <a:ext cx="17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Line 150"/>
            <p:cNvSpPr>
              <a:spLocks noChangeShapeType="1"/>
            </p:cNvSpPr>
            <p:nvPr/>
          </p:nvSpPr>
          <p:spPr bwMode="auto">
            <a:xfrm>
              <a:off x="3490" y="3021"/>
              <a:ext cx="0" cy="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3424" y="3062"/>
              <a:ext cx="17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Line 152"/>
            <p:cNvSpPr>
              <a:spLocks noChangeShapeType="1"/>
            </p:cNvSpPr>
            <p:nvPr/>
          </p:nvSpPr>
          <p:spPr bwMode="auto">
            <a:xfrm>
              <a:off x="4025" y="3021"/>
              <a:ext cx="0" cy="2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3937" y="3062"/>
              <a:ext cx="22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1965" y="3312"/>
              <a:ext cx="13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Vitamin B12 </a:t>
              </a:r>
              <a:r>
                <a:rPr kumimoji="0" lang="en-US" sz="16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levels</a:t>
              </a:r>
              <a:endPara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92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Relationship between HbA1c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in metformin-treated T2DM patients was previously reported in the logistic regression tables of one study(1)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Patients with better glycemic control may have better compliance to metformin and thus lower vitamin B12 levels</a:t>
            </a:r>
          </a:p>
        </p:txBody>
      </p:sp>
    </p:spTree>
    <p:extLst>
      <p:ext uri="{BB962C8B-B14F-4D97-AF65-F5344CB8AC3E}">
        <p14:creationId xmlns:p14="http://schemas.microsoft.com/office/powerpoint/2010/main" val="26412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Reinstatler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found no statistically significant differences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vitamin B12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levels among black, white and Hispanic metformin-treated patients in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Higher levels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binding proteins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transcobalamin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II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haptocorrin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were reported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black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South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Africans, explaining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their relatively elevated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levels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Absent association between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peripheral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neuropathy was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line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the results of two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contrast with those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three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studies</a:t>
            </a:r>
          </a:p>
          <a:p>
            <a:pPr marL="8001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Interpretations: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741363" indent="0">
              <a:lnSpc>
                <a:spcPct val="15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Animal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studies showed metformin has glycemic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control-independent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neuroprotective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effect</a:t>
            </a:r>
          </a:p>
          <a:p>
            <a:pPr marL="688975" indent="0">
              <a:lnSpc>
                <a:spcPct val="15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Progressive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insidious nature of neuropathy caused by metformin-induced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deficiency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Higher metformin dose and non-black race are risk factors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deficiency in T2DM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patients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Higher HbA1c was associated with elevated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levels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deficiency was not associated with peripheral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neuropathy</a:t>
            </a:r>
          </a:p>
        </p:txBody>
      </p:sp>
    </p:spTree>
    <p:extLst>
      <p:ext uri="{BB962C8B-B14F-4D97-AF65-F5344CB8AC3E}">
        <p14:creationId xmlns:p14="http://schemas.microsoft.com/office/powerpoint/2010/main" val="15087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Cross-sectional study design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Peripheral neuropathy was only assessed by NTSS-6 questionnaire</a:t>
            </a: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study was conducted in tertiary academic specialist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clinics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55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77200" cy="5334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Metformin is the cornerstone therapy in the management of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T2DM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routinely prescribed to 120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million diabetic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 around the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</a:p>
          <a:p>
            <a:pPr marL="457200" indent="-4572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Inhibition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B12 absorption by metformin was first described in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1971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Metformin interferes with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B12 absorption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terminal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ileum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1. Kang </a:t>
            </a:r>
            <a:r>
              <a:rPr lang="en-US" sz="2000" dirty="0"/>
              <a:t>D, Yun JS, </a:t>
            </a:r>
            <a:r>
              <a:rPr lang="en-US" sz="2000" dirty="0" err="1"/>
              <a:t>Ko</a:t>
            </a:r>
            <a:r>
              <a:rPr lang="en-US" sz="2000" dirty="0"/>
              <a:t> SH, Lim TS, </a:t>
            </a:r>
            <a:r>
              <a:rPr lang="en-US" sz="2000" dirty="0" err="1"/>
              <a:t>Ahn</a:t>
            </a:r>
            <a:r>
              <a:rPr lang="en-US" sz="2000" dirty="0"/>
              <a:t> YB, Park YM, et al. Higher prevalence of metformin-induced vitamin B12 deficiency in sulfonylurea combination compared with insulin combination in patients with type 2 diabetes: a cross-sectional study. </a:t>
            </a:r>
            <a:r>
              <a:rPr lang="en-US" sz="2000" dirty="0" err="1"/>
              <a:t>PLoS</a:t>
            </a:r>
            <a:r>
              <a:rPr lang="en-US" sz="2000" dirty="0"/>
              <a:t> One 2014 Oct 9;9(10):e109878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Reinstatler</a:t>
            </a:r>
            <a:r>
              <a:rPr lang="en-US" sz="2000" dirty="0" smtClean="0"/>
              <a:t> </a:t>
            </a:r>
            <a:r>
              <a:rPr lang="en-US" sz="2000" dirty="0"/>
              <a:t>L, Qi YP, Williamson RS, Garn JV, Oakley </a:t>
            </a:r>
            <a:r>
              <a:rPr lang="en-US" sz="2000" dirty="0" err="1"/>
              <a:t>GP,Jr</a:t>
            </a:r>
            <a:r>
              <a:rPr lang="en-US" sz="2000" dirty="0"/>
              <a:t>. Association of biochemical B(1)(2) deficiency with metformin therapy and vitamin B(1)(2) supplements: the National Health and Nutrition Examination Survey, 1999-2006. Diabetes Care 2012 Feb;35(2):327-333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3.Fernandes-Costa </a:t>
            </a:r>
            <a:r>
              <a:rPr lang="en-US" sz="2000" dirty="0"/>
              <a:t>F, Metz J. A comparison of serum </a:t>
            </a:r>
            <a:r>
              <a:rPr lang="en-US" sz="2000" dirty="0" err="1"/>
              <a:t>transcobalamin</a:t>
            </a:r>
            <a:r>
              <a:rPr lang="en-US" sz="2000" dirty="0"/>
              <a:t> levels in white and black subjects. </a:t>
            </a:r>
            <a:r>
              <a:rPr lang="en-US" sz="2000" dirty="0" err="1"/>
              <a:t>Am.J.Clin.Nutr</a:t>
            </a:r>
            <a:r>
              <a:rPr lang="en-US" sz="2000" dirty="0"/>
              <a:t>. 1982 Jan;35(1):83-86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95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Prevalence of metformin-associated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deficiency has shown great variation among different studies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(5.8%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52%)</a:t>
            </a:r>
          </a:p>
          <a:p>
            <a:pPr marL="457200" indent="-457200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Determining the risk factors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deficiency in metformin users can result in reduction in the occurrence of the deficiency</a:t>
            </a:r>
          </a:p>
          <a:p>
            <a:pPr marL="457200" indent="-457200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Peripheral neuropathy is a manifestation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B12 deficiency and a complication of T2DM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Potential of metformin-associated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deficiency to cause or worsen peripheral neuropathy in T2DM was investigated with conflicting results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410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To </a:t>
            </a:r>
            <a:r>
              <a:rPr lang="en-US" sz="2600" dirty="0" smtClean="0"/>
              <a:t>identify </a:t>
            </a:r>
            <a:r>
              <a:rPr lang="en-US" sz="2600" dirty="0"/>
              <a:t>the risk factors for metformin-induced </a:t>
            </a:r>
            <a:r>
              <a:rPr lang="en-US" sz="2600" dirty="0" err="1"/>
              <a:t>V</a:t>
            </a:r>
            <a:r>
              <a:rPr lang="en-US" sz="2600" dirty="0" err="1" smtClean="0"/>
              <a:t>it</a:t>
            </a:r>
            <a:r>
              <a:rPr lang="en-US" sz="2600" dirty="0" smtClean="0"/>
              <a:t>. </a:t>
            </a:r>
            <a:r>
              <a:rPr lang="en-US" sz="2600" dirty="0"/>
              <a:t>B12 </a:t>
            </a:r>
            <a:r>
              <a:rPr lang="en-US" sz="2600" dirty="0" smtClean="0"/>
              <a:t>deficiency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T2DM patients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examine the relationship between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and peripheral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neuropathy in metformin-treated T2DM patients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cross-sectional study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conducted in diabetes clinics of two tertiary hospitals in Pretoria, South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Africa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121 metformin-treated T2DM patients were recruited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Peripheral neuropathy was assessed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NTSS-6 questionnaire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B12 levels were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measured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 data were obtain from patients’ records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Stepwise (backwards) multivariable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logistic regression was used to determine the risk factors for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deficiency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Three initial regression models were built (to avoid the impact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multicollinearity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and reduced to a final model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B12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peripheral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neuropathy was investigated by Chi square test (binary variables) and Spearman’s correlation co-efficient, rho (continuous variables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Demographic and clinical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characteristics of vitamin B12-deficient patients compared to those with normal vitamin levels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106930"/>
              </p:ext>
            </p:extLst>
          </p:nvPr>
        </p:nvGraphicFramePr>
        <p:xfrm>
          <a:off x="304799" y="990599"/>
          <a:ext cx="8305799" cy="5634137"/>
        </p:xfrm>
        <a:graphic>
          <a:graphicData uri="http://schemas.openxmlformats.org/drawingml/2006/table">
            <a:tbl>
              <a:tblPr firstRow="1" firstCol="1" bandRow="1"/>
              <a:tblGrid>
                <a:gridCol w="3448567"/>
                <a:gridCol w="1976780"/>
                <a:gridCol w="2028276"/>
                <a:gridCol w="852176"/>
              </a:tblGrid>
              <a:tr h="3810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Variable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 </a:t>
                      </a:r>
                      <a:r>
                        <a:rPr lang="en-US" sz="16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vit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B12</a:t>
                      </a:r>
                      <a:r>
                        <a:rPr lang="en-US" sz="1600" b="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(n=34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Normal </a:t>
                      </a:r>
                      <a:r>
                        <a:rPr lang="en-US" sz="16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vit</a:t>
                      </a:r>
                      <a:r>
                        <a:rPr lang="en-US" sz="1600" b="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B12 (n=87)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 value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 (years)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62.3 ±10.2 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57.0±10.2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0.012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T2DM duration (years)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12(8.75/17)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9(5/16)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0.055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Duration of metformin use (years)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11(6.75/13.25)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8(3/13)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0.015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daily dose of metformin (gram)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 ± 0.7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2.4±0.7 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0.228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Cumulative dose of metformin (gram)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28.9(14.5/40.8)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17(7.7/31.3)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0.009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eGFR</a:t>
                      </a: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(mL/min/1.73 m</a:t>
                      </a:r>
                      <a:r>
                        <a:rPr lang="en-US" sz="1100" baseline="30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100.4(78.6/129)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108.5(88/150.7)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0.093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5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Women, n(%)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Men, n(%)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21(61.8)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13(38.2)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59(67.8)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28(32.2)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0.530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HbA1c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7.4(6.3/9.6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9.4(7.5/11.2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Insulin use, yes(%)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29(85.3)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69(79.3)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0.451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Acetylsalicylic acid use, yes(%)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30(88.2)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64(73.5)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0.081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Coffee use, yes(%)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9(26.4)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14(16)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0.191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              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Black, n(%)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Non-black, n(%)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22(64.7)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12(35.3)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67(75.3)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1D1B1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20(24.7)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0.168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BMI (kg/m</a:t>
                      </a:r>
                      <a:r>
                        <a:rPr lang="en-US" sz="1050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34.0±6.5 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33.1±6.3 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0.469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Number of daily doses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One, n(%)        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Two, n(%)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Three, n(%)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0(0)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21(63.6)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12(36.6)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3(3.5)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40(46.5)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43(50)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0.198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Use of PPI or H2RA, yes(%)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5(14.7)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7(8)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0.271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NTSS scores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4.16(2/7.25)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4.33(2/8.33)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0.914</a:t>
                      </a:r>
                    </a:p>
                  </a:txBody>
                  <a:tcPr marL="50561" marR="50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1236</TotalTime>
  <Words>1262</Words>
  <Application>Microsoft Office PowerPoint</Application>
  <PresentationFormat>On-screen Show (4:3)</PresentationFormat>
  <Paragraphs>294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Risk factors for metformin-induced vitamin B12 deficiency and its association with peripheral neuropathy in T2DM patients</vt:lpstr>
      <vt:lpstr>Background</vt:lpstr>
      <vt:lpstr>PowerPoint Presentation</vt:lpstr>
      <vt:lpstr>PowerPoint Presentation</vt:lpstr>
      <vt:lpstr>Objectives </vt:lpstr>
      <vt:lpstr>Methods </vt:lpstr>
      <vt:lpstr>PowerPoint Presentation</vt:lpstr>
      <vt:lpstr>Results </vt:lpstr>
      <vt:lpstr>Demographic and clinical characteristics of vitamin B12-deficient patients compared to those with normal vitamin levels.</vt:lpstr>
      <vt:lpstr>Initial logistic regression models for potential risk factors of Vit. B12 deficiency  </vt:lpstr>
      <vt:lpstr>The reduced multivariable logistic regression model </vt:lpstr>
      <vt:lpstr>PowerPoint Presentation</vt:lpstr>
      <vt:lpstr>PowerPoint Presentation</vt:lpstr>
      <vt:lpstr>Discussion</vt:lpstr>
      <vt:lpstr>PowerPoint Presentation</vt:lpstr>
      <vt:lpstr>PowerPoint Presentation</vt:lpstr>
      <vt:lpstr>PowerPoint Presentation</vt:lpstr>
      <vt:lpstr>Conclusions</vt:lpstr>
      <vt:lpstr>Limitations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Marwan</dc:creator>
  <cp:lastModifiedBy>TOSHIBA</cp:lastModifiedBy>
  <cp:revision>106</cp:revision>
  <dcterms:created xsi:type="dcterms:W3CDTF">2006-08-16T00:00:00Z</dcterms:created>
  <dcterms:modified xsi:type="dcterms:W3CDTF">2015-11-25T05:02:09Z</dcterms:modified>
</cp:coreProperties>
</file>