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8" r:id="rId2"/>
    <p:sldId id="269" r:id="rId3"/>
    <p:sldId id="256" r:id="rId4"/>
    <p:sldId id="257" r:id="rId5"/>
    <p:sldId id="258" r:id="rId6"/>
    <p:sldId id="261" r:id="rId7"/>
    <p:sldId id="260" r:id="rId8"/>
    <p:sldId id="262" r:id="rId9"/>
    <p:sldId id="263" r:id="rId10"/>
    <p:sldId id="264" r:id="rId11"/>
    <p:sldId id="265" r:id="rId12"/>
    <p:sldId id="266" r:id="rId13"/>
    <p:sldId id="267"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velette Jackson" initials="MJ" lastIdx="1" clrIdx="0">
    <p:extLst>
      <p:ext uri="{19B8F6BF-5375-455C-9EA6-DF929625EA0E}">
        <p15:presenceInfo xmlns="" xmlns:p15="http://schemas.microsoft.com/office/powerpoint/2012/main" userId="9611b5802a05958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0" d="100"/>
          <a:sy n="60" d="100"/>
        </p:scale>
        <p:origin x="-1104" y="-3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4-07-07T19:58:56.293" idx="1">
    <p:pos x="10" y="10"/>
    <p:text/>
    <p:extLst>
      <p:ext uri="{C676402C-5697-4E1C-873F-D02D1690AC5C}">
        <p15:threadingInfo xmlns=""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10/10/2014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micsonline.org/scholarly-journals.php" TargetMode="External"/><Relationship Id="rId2" Type="http://schemas.openxmlformats.org/officeDocument/2006/relationships/hyperlink" Target="http://www.omicsonline.org/open-access-publication.php" TargetMode="External"/><Relationship Id="rId1" Type="http://schemas.openxmlformats.org/officeDocument/2006/relationships/slideLayout" Target="../slideLayouts/slideLayout2.xml"/><Relationship Id="rId4" Type="http://schemas.openxmlformats.org/officeDocument/2006/relationships/hyperlink" Target="http://www.omicsonline.org/international-scientific-conference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cosmetology-trichology.conferenceserie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2" y="428625"/>
            <a:ext cx="10915649" cy="1143000"/>
          </a:xfrm>
          <a:ln w="3175"/>
        </p:spPr>
        <p:txBody>
          <a:bodyPr/>
          <a:lstStyle/>
          <a:p>
            <a:pPr>
              <a:defRPr/>
            </a:pPr>
            <a:r>
              <a:rPr lang="en-US" sz="3600" b="1" dirty="0" smtClean="0">
                <a:effectLst>
                  <a:outerShdw blurRad="38100" dist="38100" dir="2700000" algn="tl">
                    <a:srgbClr val="000000">
                      <a:alpha val="43137"/>
                    </a:srgbClr>
                  </a:outerShdw>
                </a:effectLst>
                <a:latin typeface="Baskerville Old Face" pitchFamily="18" charset="0"/>
              </a:rPr>
              <a:t>About OMICS Group</a:t>
            </a:r>
            <a:endParaRPr lang="en-US" sz="3600" b="1" dirty="0">
              <a:effectLst>
                <a:outerShdw blurRad="38100" dist="38100" dir="2700000" algn="tl">
                  <a:srgbClr val="000000">
                    <a:alpha val="43137"/>
                  </a:srgbClr>
                </a:outerShdw>
              </a:effectLst>
              <a:latin typeface="Baskerville Old Face" pitchFamily="18" charset="0"/>
            </a:endParaRPr>
          </a:p>
        </p:txBody>
      </p:sp>
      <p:sp>
        <p:nvSpPr>
          <p:cNvPr id="4" name="Content Placeholder 3"/>
          <p:cNvSpPr>
            <a:spLocks noGrp="1"/>
          </p:cNvSpPr>
          <p:nvPr>
            <p:ph idx="1"/>
          </p:nvPr>
        </p:nvSpPr>
        <p:spPr>
          <a:xfrm>
            <a:off x="346257" y="1214658"/>
            <a:ext cx="8955397" cy="5091549"/>
          </a:xfrm>
        </p:spPr>
        <p:txBody>
          <a:bodyPr>
            <a:normAutofit/>
          </a:bodyPr>
          <a:lstStyle/>
          <a:p>
            <a:pPr algn="just">
              <a:buFont typeface="Arial" charset="0"/>
              <a:buNone/>
              <a:defRPr/>
            </a:pPr>
            <a:r>
              <a:rPr lang="en-US" sz="2000" dirty="0" smtClean="0">
                <a:latin typeface="+mj-lt"/>
              </a:rPr>
              <a:t>      </a:t>
            </a:r>
            <a:r>
              <a:rPr lang="en-US" sz="2000" dirty="0" smtClean="0">
                <a:effectLst>
                  <a:outerShdw blurRad="38100" dist="38100" dir="2700000" algn="tl">
                    <a:srgbClr val="000000">
                      <a:alpha val="43137"/>
                    </a:srgbClr>
                  </a:outerShdw>
                </a:effectLst>
                <a:latin typeface="+mj-lt"/>
              </a:rPr>
              <a:t>OMICS Group International is an amalgamation of </a:t>
            </a:r>
            <a:r>
              <a:rPr lang="en-US" sz="2000" dirty="0" smtClean="0">
                <a:effectLst>
                  <a:outerShdw blurRad="38100" dist="38100" dir="2700000" algn="tl">
                    <a:srgbClr val="000000">
                      <a:alpha val="43137"/>
                    </a:srgbClr>
                  </a:outerShdw>
                </a:effectLst>
                <a:latin typeface="+mj-lt"/>
                <a:hlinkClick r:id="rId2" tooltip="Open Access publications"/>
              </a:rPr>
              <a:t>Open Access publications</a:t>
            </a:r>
            <a:r>
              <a:rPr lang="en-US" sz="2000" dirty="0" smtClean="0">
                <a:effectLst>
                  <a:outerShdw blurRad="38100" dist="38100" dir="2700000" algn="tl">
                    <a:srgbClr val="000000">
                      <a:alpha val="43137"/>
                    </a:srgbClr>
                  </a:outerShdw>
                </a:effectLst>
                <a:latin typeface="+mj-lt"/>
              </a:rPr>
              <a:t> and worldwide international science conferences and events. Established in the year 2007 with the sole aim of making the information on Sciences and technology ‘Open Access’, OMICS Group publishes 400 online open access </a:t>
            </a:r>
            <a:r>
              <a:rPr lang="en-US" sz="2000" dirty="0" smtClean="0">
                <a:effectLst>
                  <a:outerShdw blurRad="38100" dist="38100" dir="2700000" algn="tl">
                    <a:srgbClr val="000000">
                      <a:alpha val="43137"/>
                    </a:srgbClr>
                  </a:outerShdw>
                </a:effectLst>
                <a:latin typeface="+mj-lt"/>
                <a:hlinkClick r:id="rId3" tooltip="scholarly journals"/>
              </a:rPr>
              <a:t>scholarly journals</a:t>
            </a:r>
            <a:r>
              <a:rPr lang="en-US" sz="2000" dirty="0" smtClean="0">
                <a:effectLst>
                  <a:outerShdw blurRad="38100" dist="38100" dir="2700000" algn="tl">
                    <a:srgbClr val="000000">
                      <a:alpha val="43137"/>
                    </a:srgbClr>
                  </a:outerShdw>
                </a:effectLst>
                <a:latin typeface="+mj-lt"/>
              </a:rPr>
              <a:t> in all aspects of Science, Engineering, Management and Technology journals. OMICS Group has been instrumental in taking the knowledge on Science &amp; technology to the doorsteps of ordinary men and women. Research Scholars, Students, Libraries, Educational Institutions, Research centers and the industry are main stakeholders that benefitted greatly from this knowledge dissemination. OMICS Group also organizes 300 </a:t>
            </a:r>
            <a:r>
              <a:rPr lang="en-US" sz="2000" dirty="0" smtClean="0">
                <a:effectLst>
                  <a:outerShdw blurRad="38100" dist="38100" dir="2700000" algn="tl">
                    <a:srgbClr val="000000">
                      <a:alpha val="43137"/>
                    </a:srgbClr>
                  </a:outerShdw>
                </a:effectLst>
                <a:latin typeface="+mj-lt"/>
                <a:hlinkClick r:id="rId4" tooltip="International conferences"/>
              </a:rPr>
              <a:t>International conferences</a:t>
            </a:r>
            <a:r>
              <a:rPr lang="en-US" sz="2000" dirty="0" smtClean="0">
                <a:effectLst>
                  <a:outerShdw blurRad="38100" dist="38100" dir="2700000" algn="tl">
                    <a:srgbClr val="000000">
                      <a:alpha val="43137"/>
                    </a:srgbClr>
                  </a:outerShdw>
                </a:effectLst>
                <a:latin typeface="+mj-lt"/>
              </a:rPr>
              <a:t> annually across the globe, where knowledge transfer takes place through debates, round table discussions, poster presentations, workshops, symposia and exhibitions</a:t>
            </a:r>
            <a:r>
              <a:rPr lang="en-US" sz="1800" dirty="0" smtClean="0">
                <a:effectLst>
                  <a:outerShdw blurRad="38100" dist="38100" dir="2700000" algn="tl">
                    <a:srgbClr val="000000">
                      <a:alpha val="43137"/>
                    </a:srgbClr>
                  </a:outerShdw>
                </a:effectLst>
                <a:latin typeface="+mj-lt"/>
              </a:rPr>
              <a:t>.</a:t>
            </a:r>
            <a:endParaRPr lang="en-US" sz="180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731940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3213557"/>
            <a:ext cx="6096000" cy="2062103"/>
          </a:xfrm>
          <a:prstGeom prst="rect">
            <a:avLst/>
          </a:prstGeom>
        </p:spPr>
        <p:txBody>
          <a:bodyPr>
            <a:spAutoFit/>
          </a:bodyPr>
          <a:lstStyle/>
          <a:p>
            <a:pPr algn="ctr"/>
            <a:r>
              <a:rPr lang="en-US" sz="3200" dirty="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Hair is one of the body</a:t>
            </a:r>
            <a:r>
              <a:rPr lang="fr-FR" sz="3200" dirty="0">
                <a:solidFill>
                  <a:srgbClr val="000000"/>
                </a:solidFill>
                <a:latin typeface="Arial Unicode MS" panose="020B0604020202020204" pitchFamily="34" charset="-128"/>
              </a:rPr>
              <a:t>’</a:t>
            </a:r>
            <a:r>
              <a:rPr lang="en-US" sz="3200" dirty="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s most metabolically-active tissues, often reflecting the first signs of internal disturbance. </a:t>
            </a:r>
            <a:endParaRPr lang="en-US" sz="3200" dirty="0"/>
          </a:p>
        </p:txBody>
      </p:sp>
    </p:spTree>
    <p:extLst>
      <p:ext uri="{BB962C8B-B14F-4D97-AF65-F5344CB8AC3E}">
        <p14:creationId xmlns:p14="http://schemas.microsoft.com/office/powerpoint/2010/main" val="2142488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5086" y="3199043"/>
            <a:ext cx="6096000" cy="1384995"/>
          </a:xfrm>
          <a:prstGeom prst="rect">
            <a:avLst/>
          </a:prstGeom>
        </p:spPr>
        <p:txBody>
          <a:bodyPr>
            <a:spAutoFit/>
          </a:bodyPr>
          <a:lstStyle/>
          <a:p>
            <a:r>
              <a:rPr lang="en-US" sz="2800" dirty="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The hair and scalp are equally as important as other areas of the body in the overall assessment of your health.</a:t>
            </a:r>
            <a:endParaRPr lang="en-US" sz="2800" dirty="0"/>
          </a:p>
        </p:txBody>
      </p:sp>
    </p:spTree>
    <p:extLst>
      <p:ext uri="{BB962C8B-B14F-4D97-AF65-F5344CB8AC3E}">
        <p14:creationId xmlns:p14="http://schemas.microsoft.com/office/powerpoint/2010/main" val="4211620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With the inclusion of this factor in the </a:t>
            </a:r>
            <a:r>
              <a:rPr lang="en-US" sz="2400" dirty="0" smtClean="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overall health examination;</a:t>
            </a:r>
            <a:endParaRPr lang="en-US" sz="2400" dirty="0"/>
          </a:p>
        </p:txBody>
      </p:sp>
      <p:sp>
        <p:nvSpPr>
          <p:cNvPr id="3" name="Content Placeholder 2"/>
          <p:cNvSpPr>
            <a:spLocks noGrp="1"/>
          </p:cNvSpPr>
          <p:nvPr>
            <p:ph idx="1"/>
          </p:nvPr>
        </p:nvSpPr>
        <p:spPr>
          <a:xfrm>
            <a:off x="677334" y="2117046"/>
            <a:ext cx="8596668" cy="3880773"/>
          </a:xfrm>
        </p:spPr>
        <p:txBody>
          <a:bodyPr/>
          <a:lstStyle/>
          <a:p>
            <a:r>
              <a:rPr lang="en-US" sz="2400" dirty="0" smtClean="0"/>
              <a:t>Allows for early detection of medical conditions.</a:t>
            </a:r>
          </a:p>
          <a:p>
            <a:r>
              <a:rPr lang="en-US" sz="2400" dirty="0" smtClean="0"/>
              <a:t>Medical conditions can be treated much sooner.</a:t>
            </a:r>
          </a:p>
          <a:p>
            <a:pPr marL="0" indent="0">
              <a:buNone/>
            </a:pPr>
            <a:endParaRPr lang="en-US" dirty="0" smtClean="0"/>
          </a:p>
        </p:txBody>
      </p:sp>
    </p:spTree>
    <p:extLst>
      <p:ext uri="{BB962C8B-B14F-4D97-AF65-F5344CB8AC3E}">
        <p14:creationId xmlns:p14="http://schemas.microsoft.com/office/powerpoint/2010/main" val="2784077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3213557"/>
            <a:ext cx="6096000" cy="2308324"/>
          </a:xfrm>
          <a:prstGeom prst="rect">
            <a:avLst/>
          </a:prstGeom>
        </p:spPr>
        <p:txBody>
          <a:bodyPr>
            <a:spAutoFit/>
          </a:bodyPr>
          <a:lstStyle/>
          <a:p>
            <a:pPr algn="ctr"/>
            <a:r>
              <a:rPr lang="en-US" sz="3600" dirty="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This science is very important and rapidly growing with an esteemed place in the health care and beauty industries.</a:t>
            </a:r>
            <a:endParaRPr lang="en-US" sz="3600" dirty="0"/>
          </a:p>
        </p:txBody>
      </p:sp>
    </p:spTree>
    <p:extLst>
      <p:ext uri="{BB962C8B-B14F-4D97-AF65-F5344CB8AC3E}">
        <p14:creationId xmlns:p14="http://schemas.microsoft.com/office/powerpoint/2010/main" val="3764431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2" y="428625"/>
            <a:ext cx="10915649" cy="1143000"/>
          </a:xfrm>
          <a:ln w="3175"/>
        </p:spPr>
        <p:txBody>
          <a:bodyPr/>
          <a:lstStyle/>
          <a:p>
            <a:pPr>
              <a:defRPr/>
            </a:pPr>
            <a:r>
              <a:rPr lang="en-US" sz="3600" b="1" dirty="0" smtClean="0">
                <a:latin typeface="Baskerville Old Face" pitchFamily="18" charset="0"/>
              </a:rPr>
              <a:t>Lets Meet again at Cosmetology-2015</a:t>
            </a:r>
            <a:endParaRPr lang="en-US" sz="3600" b="1" dirty="0">
              <a:latin typeface="Baskerville Old Face" pitchFamily="18" charset="0"/>
            </a:endParaRPr>
          </a:p>
        </p:txBody>
      </p:sp>
      <p:sp>
        <p:nvSpPr>
          <p:cNvPr id="3" name="Content Placeholder 2"/>
          <p:cNvSpPr>
            <a:spLocks noGrp="1"/>
          </p:cNvSpPr>
          <p:nvPr>
            <p:ph idx="1"/>
          </p:nvPr>
        </p:nvSpPr>
        <p:spPr>
          <a:xfrm>
            <a:off x="212482" y="1691055"/>
            <a:ext cx="10668000" cy="3643313"/>
          </a:xfrm>
          <a:ln w="19050">
            <a:solidFill>
              <a:srgbClr val="002060"/>
            </a:solidFill>
          </a:ln>
        </p:spPr>
        <p:txBody>
          <a:bodyPr>
            <a:normAutofit/>
          </a:bodyPr>
          <a:lstStyle/>
          <a:p>
            <a:pPr algn="ctr">
              <a:buFont typeface="Arial" charset="0"/>
              <a:buNone/>
              <a:defRPr/>
            </a:pPr>
            <a:r>
              <a:rPr lang="en-US" sz="2800" b="1" dirty="0" smtClean="0"/>
              <a:t>4</a:t>
            </a:r>
            <a:r>
              <a:rPr lang="en-US" sz="2800" b="1" baseline="30000" dirty="0" smtClean="0"/>
              <a:t>th</a:t>
            </a:r>
            <a:r>
              <a:rPr lang="en-US" sz="2800" b="1" dirty="0"/>
              <a:t> International Conference and Expo </a:t>
            </a:r>
            <a:endParaRPr lang="en-US" sz="2800" b="1" dirty="0" smtClean="0"/>
          </a:p>
          <a:p>
            <a:pPr algn="ctr">
              <a:buFont typeface="Arial" charset="0"/>
              <a:buNone/>
              <a:defRPr/>
            </a:pPr>
            <a:r>
              <a:rPr lang="en-US" sz="2800" b="1" dirty="0" smtClean="0"/>
              <a:t>On</a:t>
            </a:r>
            <a:r>
              <a:rPr lang="en-US" sz="2800" b="1" dirty="0"/>
              <a:t/>
            </a:r>
            <a:br>
              <a:rPr lang="en-US" sz="2800" b="1" dirty="0"/>
            </a:br>
            <a:r>
              <a:rPr lang="en-US" sz="2800" b="1" dirty="0"/>
              <a:t>Cosmetology &amp; </a:t>
            </a:r>
            <a:r>
              <a:rPr lang="en-US" sz="2800" b="1" dirty="0" smtClean="0"/>
              <a:t>Trichology</a:t>
            </a:r>
          </a:p>
          <a:p>
            <a:pPr algn="ctr">
              <a:buFont typeface="Arial" charset="0"/>
              <a:buNone/>
              <a:defRPr/>
            </a:pPr>
            <a:r>
              <a:rPr lang="en-US" sz="2400" b="1" dirty="0" smtClean="0">
                <a:solidFill>
                  <a:schemeClr val="accent2">
                    <a:lumMod val="50000"/>
                  </a:schemeClr>
                </a:solidFill>
                <a:effectLst>
                  <a:outerShdw blurRad="38100" dist="38100" dir="2700000" algn="tl">
                    <a:srgbClr val="000000">
                      <a:alpha val="43137"/>
                    </a:srgbClr>
                  </a:outerShdw>
                </a:effectLst>
                <a:latin typeface="Arial Black" pitchFamily="34" charset="0"/>
              </a:rPr>
              <a:t>June 22-24, </a:t>
            </a:r>
            <a:r>
              <a:rPr lang="en-US" sz="2400" b="1" smtClean="0">
                <a:solidFill>
                  <a:schemeClr val="accent2">
                    <a:lumMod val="50000"/>
                  </a:schemeClr>
                </a:solidFill>
                <a:effectLst>
                  <a:outerShdw blurRad="38100" dist="38100" dir="2700000" algn="tl">
                    <a:srgbClr val="000000">
                      <a:alpha val="43137"/>
                    </a:srgbClr>
                  </a:outerShdw>
                </a:effectLst>
                <a:latin typeface="Arial Black" pitchFamily="34" charset="0"/>
              </a:rPr>
              <a:t>2015 </a:t>
            </a:r>
            <a:r>
              <a:rPr lang="en-US" sz="2400" b="1">
                <a:solidFill>
                  <a:schemeClr val="accent2">
                    <a:lumMod val="50000"/>
                  </a:schemeClr>
                </a:solidFill>
                <a:effectLst>
                  <a:outerShdw blurRad="38100" dist="38100" dir="2700000" algn="tl">
                    <a:srgbClr val="000000">
                      <a:alpha val="43137"/>
                    </a:srgbClr>
                  </a:outerShdw>
                </a:effectLst>
                <a:latin typeface="Arial Black" pitchFamily="34" charset="0"/>
              </a:rPr>
              <a:t>Philadelphia, </a:t>
            </a:r>
            <a:r>
              <a:rPr lang="en-US" sz="2400" b="1" dirty="0" smtClean="0">
                <a:solidFill>
                  <a:schemeClr val="accent2">
                    <a:lumMod val="50000"/>
                  </a:schemeClr>
                </a:solidFill>
                <a:effectLst>
                  <a:outerShdw blurRad="38100" dist="38100" dir="2700000" algn="tl">
                    <a:srgbClr val="000000">
                      <a:alpha val="43137"/>
                    </a:srgbClr>
                  </a:outerShdw>
                </a:effectLst>
                <a:latin typeface="Arial Black" pitchFamily="34" charset="0"/>
              </a:rPr>
              <a:t>USA</a:t>
            </a:r>
          </a:p>
          <a:p>
            <a:pPr algn="ctr">
              <a:buFont typeface="Arial" charset="0"/>
              <a:buNone/>
              <a:defRPr/>
            </a:pPr>
            <a:r>
              <a:rPr lang="en-US" sz="2400" b="1" dirty="0" smtClean="0">
                <a:solidFill>
                  <a:srgbClr val="C00000"/>
                </a:solidFill>
                <a:effectLst>
                  <a:outerShdw blurRad="38100" dist="38100" dir="2700000" algn="tl">
                    <a:srgbClr val="000000">
                      <a:alpha val="43137"/>
                    </a:srgbClr>
                  </a:outerShdw>
                </a:effectLst>
              </a:rPr>
              <a:t>Theme: </a:t>
            </a:r>
            <a:r>
              <a:rPr lang="en-US" sz="2400" dirty="0"/>
              <a:t>Cosmetology and Trichology: Tracking and Tackling its </a:t>
            </a:r>
            <a:r>
              <a:rPr lang="en-US" sz="2400" dirty="0" smtClean="0"/>
              <a:t>Consequences</a:t>
            </a:r>
          </a:p>
          <a:p>
            <a:pPr algn="ctr">
              <a:buFont typeface="Arial" charset="0"/>
              <a:buNone/>
              <a:defRPr/>
            </a:pPr>
            <a:r>
              <a:rPr lang="en-US" sz="2400" b="1" i="1" dirty="0">
                <a:effectLst>
                  <a:outerShdw blurRad="38100" dist="38100" dir="2700000" algn="tl">
                    <a:srgbClr val="000000">
                      <a:alpha val="43137"/>
                    </a:srgbClr>
                  </a:outerShdw>
                </a:effectLst>
              </a:rPr>
              <a:t>Website</a:t>
            </a:r>
            <a:r>
              <a:rPr lang="en-US" sz="2400" b="1" i="1" dirty="0" smtClean="0">
                <a:effectLst>
                  <a:outerShdw blurRad="38100" dist="38100" dir="2700000" algn="tl">
                    <a:srgbClr val="000000">
                      <a:alpha val="43137"/>
                    </a:srgbClr>
                  </a:outerShdw>
                </a:effectLst>
              </a:rPr>
              <a:t>: </a:t>
            </a:r>
            <a:r>
              <a:rPr lang="en-US" sz="2400" b="1" i="1" dirty="0" smtClean="0">
                <a:effectLst>
                  <a:outerShdw blurRad="38100" dist="38100" dir="2700000" algn="tl">
                    <a:srgbClr val="000000">
                      <a:alpha val="43137"/>
                    </a:srgbClr>
                  </a:outerShdw>
                </a:effectLst>
                <a:hlinkClick r:id="rId2"/>
              </a:rPr>
              <a:t>http</a:t>
            </a:r>
            <a:r>
              <a:rPr lang="en-US" sz="2400" b="1" i="1" dirty="0">
                <a:effectLst>
                  <a:outerShdw blurRad="38100" dist="38100" dir="2700000" algn="tl">
                    <a:srgbClr val="000000">
                      <a:alpha val="43137"/>
                    </a:srgbClr>
                  </a:outerShdw>
                </a:effectLst>
                <a:hlinkClick r:id="rId2"/>
              </a:rPr>
              <a:t>://cosmetology-trichology.conferenceseries.com</a:t>
            </a:r>
            <a:r>
              <a:rPr lang="en-US" sz="2400" b="1" i="1" dirty="0" smtClean="0">
                <a:effectLst>
                  <a:outerShdw blurRad="38100" dist="38100" dir="2700000" algn="tl">
                    <a:srgbClr val="000000">
                      <a:alpha val="43137"/>
                    </a:srgbClr>
                  </a:outerShdw>
                </a:effectLst>
                <a:hlinkClick r:id="rId2"/>
              </a:rPr>
              <a:t>/</a:t>
            </a:r>
            <a:endParaRPr lang="en-US" sz="2400" b="1" i="1" dirty="0" smtClean="0">
              <a:effectLst>
                <a:outerShdw blurRad="38100" dist="38100" dir="2700000" algn="tl">
                  <a:srgbClr val="000000">
                    <a:alpha val="43137"/>
                  </a:srgbClr>
                </a:outerShdw>
              </a:effectLst>
            </a:endParaRPr>
          </a:p>
          <a:p>
            <a:pPr algn="ctr">
              <a:buFont typeface="Arial" charset="0"/>
              <a:buNone/>
              <a:defRPr/>
            </a:pPr>
            <a:endParaRPr lang="en-US" sz="24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23305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285750"/>
            <a:ext cx="10972800" cy="1143000"/>
          </a:xfrm>
        </p:spPr>
        <p:txBody>
          <a:bodyPr/>
          <a:lstStyle/>
          <a:p>
            <a:pPr>
              <a:defRPr/>
            </a:pPr>
            <a:r>
              <a:rPr lang="en-US" sz="3600" b="1" dirty="0" smtClean="0">
                <a:effectLst>
                  <a:outerShdw blurRad="38100" dist="38100" dir="2700000" algn="tl">
                    <a:srgbClr val="000000">
                      <a:alpha val="43137"/>
                    </a:srgbClr>
                  </a:outerShdw>
                </a:effectLst>
                <a:latin typeface="Baskerville Old Face" pitchFamily="18" charset="0"/>
              </a:rPr>
              <a:t>About OMICS Group Conferences</a:t>
            </a:r>
          </a:p>
        </p:txBody>
      </p:sp>
      <p:sp>
        <p:nvSpPr>
          <p:cNvPr id="3" name="Content Placeholder 2"/>
          <p:cNvSpPr>
            <a:spLocks noGrp="1"/>
          </p:cNvSpPr>
          <p:nvPr>
            <p:ph idx="1"/>
          </p:nvPr>
        </p:nvSpPr>
        <p:spPr>
          <a:xfrm>
            <a:off x="504497" y="1008993"/>
            <a:ext cx="9065172" cy="5044965"/>
          </a:xfrm>
        </p:spPr>
        <p:txBody>
          <a:bodyPr/>
          <a:lstStyle/>
          <a:p>
            <a:pPr algn="just">
              <a:buFont typeface="Arial" charset="0"/>
              <a:buNone/>
              <a:defRPr/>
            </a:pPr>
            <a:r>
              <a:rPr lang="en-US" sz="2000" dirty="0" smtClean="0">
                <a:effectLst>
                  <a:outerShdw blurRad="38100" dist="38100" dir="2700000" algn="tl">
                    <a:srgbClr val="000000">
                      <a:alpha val="43137"/>
                    </a:srgbClr>
                  </a:outerShdw>
                </a:effectLst>
                <a:latin typeface="+mj-lt"/>
              </a:rPr>
              <a:t>     OMICS Group International is a pioneer and leading science event organizer, which publishes around 400 open access journals and conducts over 300 Medical, Clinical, Engineering, Life Sciences, </a:t>
            </a:r>
            <a:r>
              <a:rPr lang="en-US" sz="2000" dirty="0" err="1" smtClean="0">
                <a:effectLst>
                  <a:outerShdw blurRad="38100" dist="38100" dir="2700000" algn="tl">
                    <a:srgbClr val="000000">
                      <a:alpha val="43137"/>
                    </a:srgbClr>
                  </a:outerShdw>
                </a:effectLst>
                <a:latin typeface="+mj-lt"/>
              </a:rPr>
              <a:t>Phrama</a:t>
            </a:r>
            <a:r>
              <a:rPr lang="en-US" sz="2000" dirty="0" smtClean="0">
                <a:effectLst>
                  <a:outerShdw blurRad="38100" dist="38100" dir="2700000" algn="tl">
                    <a:srgbClr val="000000">
                      <a:alpha val="43137"/>
                    </a:srgbClr>
                  </a:outerShdw>
                </a:effectLst>
                <a:latin typeface="+mj-lt"/>
              </a:rPr>
              <a:t> scientific conferences all over the globe annually with the support of more than 1000 scientific associations and 30,000 editorial board members and 3.5 million followers to its credit.</a:t>
            </a:r>
            <a:br>
              <a:rPr lang="en-US" sz="2000" dirty="0" smtClean="0">
                <a:effectLst>
                  <a:outerShdw blurRad="38100" dist="38100" dir="2700000" algn="tl">
                    <a:srgbClr val="000000">
                      <a:alpha val="43137"/>
                    </a:srgbClr>
                  </a:outerShdw>
                </a:effectLst>
                <a:latin typeface="+mj-lt"/>
              </a:rPr>
            </a:br>
            <a:endParaRPr lang="en-US" sz="2000" dirty="0" smtClean="0">
              <a:effectLst>
                <a:outerShdw blurRad="38100" dist="38100" dir="2700000" algn="tl">
                  <a:srgbClr val="000000">
                    <a:alpha val="43137"/>
                  </a:srgbClr>
                </a:outerShdw>
              </a:effectLst>
              <a:latin typeface="+mj-lt"/>
            </a:endParaRPr>
          </a:p>
          <a:p>
            <a:pPr algn="just">
              <a:buFont typeface="Arial" charset="0"/>
              <a:buNone/>
              <a:defRPr/>
            </a:pPr>
            <a:r>
              <a:rPr lang="en-US" sz="2000" dirty="0" smtClean="0">
                <a:effectLst>
                  <a:outerShdw blurRad="38100" dist="38100" dir="2700000" algn="tl">
                    <a:srgbClr val="000000">
                      <a:alpha val="43137"/>
                    </a:srgbClr>
                  </a:outerShdw>
                </a:effectLst>
                <a:latin typeface="+mj-lt"/>
              </a:rPr>
              <a:t>    OMICS Group has organized 500 conferences, workshops and national symposiums across the major cities including San Francisco, Las Vegas, San Antonio, Omaha, Orlando, Raleigh, Santa Clara, Chicago, Philadelphia, Baltimore, United Kingdom, Valencia, Dubai, Beijing, Hyderabad, Bengaluru and Mumbai.</a:t>
            </a:r>
          </a:p>
          <a:p>
            <a:pPr>
              <a:defRPr/>
            </a:pPr>
            <a:endParaRPr lang="en-US" dirty="0"/>
          </a:p>
        </p:txBody>
      </p:sp>
    </p:spTree>
    <p:extLst>
      <p:ext uri="{BB962C8B-B14F-4D97-AF65-F5344CB8AC3E}">
        <p14:creationId xmlns:p14="http://schemas.microsoft.com/office/powerpoint/2010/main" val="1854884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E-LOTS</a:t>
            </a:r>
            <a:endParaRPr lang="en-US" dirty="0"/>
          </a:p>
        </p:txBody>
      </p:sp>
      <p:sp>
        <p:nvSpPr>
          <p:cNvPr id="3" name="Subtitle 2"/>
          <p:cNvSpPr>
            <a:spLocks noGrp="1"/>
          </p:cNvSpPr>
          <p:nvPr>
            <p:ph type="subTitle" idx="1"/>
          </p:nvPr>
        </p:nvSpPr>
        <p:spPr/>
        <p:txBody>
          <a:bodyPr/>
          <a:lstStyle/>
          <a:p>
            <a:pPr algn="ctr"/>
            <a:r>
              <a:rPr lang="en-US" dirty="0" smtClean="0"/>
              <a:t>Epidemic of Losing Our </a:t>
            </a:r>
            <a:r>
              <a:rPr lang="en-US" dirty="0"/>
              <a:t>T</a:t>
            </a:r>
            <a:r>
              <a:rPr lang="en-US" dirty="0" smtClean="0"/>
              <a:t>erminal </a:t>
            </a:r>
            <a:r>
              <a:rPr lang="en-US" dirty="0"/>
              <a:t>S</a:t>
            </a:r>
            <a:r>
              <a:rPr lang="en-US" dirty="0" smtClean="0"/>
              <a:t>trands…</a:t>
            </a:r>
          </a:p>
          <a:p>
            <a:pPr algn="ctr"/>
            <a:r>
              <a:rPr lang="en-US" dirty="0" smtClean="0"/>
              <a:t>Marvelette L. Jackson</a:t>
            </a:r>
            <a:endParaRPr lang="en-US" dirty="0"/>
          </a:p>
        </p:txBody>
      </p:sp>
    </p:spTree>
    <p:extLst>
      <p:ext uri="{BB962C8B-B14F-4D97-AF65-F5344CB8AC3E}">
        <p14:creationId xmlns:p14="http://schemas.microsoft.com/office/powerpoint/2010/main" val="3331046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0721" y="2685524"/>
            <a:ext cx="6096000" cy="1569660"/>
          </a:xfrm>
          <a:prstGeom prst="rect">
            <a:avLst/>
          </a:prstGeom>
        </p:spPr>
        <p:txBody>
          <a:bodyPr>
            <a:spAutoFit/>
          </a:bodyPr>
          <a:lstStyle/>
          <a:p>
            <a:pPr algn="ctr"/>
            <a:r>
              <a:rPr lang="en-US" sz="2400" dirty="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Epidemic of Losing Our Terminal Strands is a rapidly growing epidemic without discrimination in today</a:t>
            </a:r>
            <a:r>
              <a:rPr lang="fr-FR" sz="2400" dirty="0">
                <a:solidFill>
                  <a:srgbClr val="000000"/>
                </a:solidFill>
                <a:latin typeface="Arial Unicode MS" panose="020B0604020202020204" pitchFamily="34" charset="-128"/>
              </a:rPr>
              <a:t>’</a:t>
            </a:r>
            <a:r>
              <a:rPr lang="en-US" sz="2400" dirty="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s society</a:t>
            </a:r>
            <a:r>
              <a:rPr lang="en-US" sz="2400" dirty="0" smtClean="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a:t>
            </a:r>
          </a:p>
          <a:p>
            <a:endParaRPr lang="en-US" sz="2400" dirty="0">
              <a:solidFill>
                <a:srgbClr val="000000"/>
              </a:solidFill>
              <a:latin typeface="Calibri" panose="020F0502020204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354993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644170"/>
            <a:ext cx="6096000" cy="2308324"/>
          </a:xfrm>
          <a:prstGeom prst="rect">
            <a:avLst/>
          </a:prstGeom>
        </p:spPr>
        <p:txBody>
          <a:bodyPr>
            <a:spAutoFit/>
          </a:bodyPr>
          <a:lstStyle/>
          <a:p>
            <a:pPr lvl="0"/>
            <a:r>
              <a:rPr lang="en-US" sz="2400" dirty="0" smtClean="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 </a:t>
            </a:r>
            <a:r>
              <a:rPr lang="en-US" sz="2400" dirty="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Recent studies have shown that more than 70 million people are suffering from hair </a:t>
            </a:r>
            <a:r>
              <a:rPr lang="en-US" sz="2400" dirty="0" smtClean="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loss.</a:t>
            </a:r>
          </a:p>
          <a:p>
            <a:pPr marL="342900" lvl="0" indent="-342900">
              <a:buFont typeface="Wingdings" panose="05000000000000000000" pitchFamily="2" charset="2"/>
              <a:buChar char="Ø"/>
            </a:pPr>
            <a:endParaRPr lang="en-US" sz="2400" dirty="0">
              <a:solidFill>
                <a:srgbClr val="000000"/>
              </a:solidFill>
              <a:latin typeface="Calibri" panose="020F0502020204030204" pitchFamily="34" charset="0"/>
              <a:ea typeface="Arial Unicode MS" panose="020B0604020202020204" pitchFamily="34" charset="-128"/>
              <a:cs typeface="Arial Unicode MS" panose="020B0604020202020204" pitchFamily="34" charset="-128"/>
            </a:endParaRPr>
          </a:p>
          <a:p>
            <a:pPr marL="342900" lvl="0" indent="-342900">
              <a:buFont typeface="Wingdings" panose="05000000000000000000" pitchFamily="2" charset="2"/>
              <a:buChar char="Ø"/>
            </a:pPr>
            <a:r>
              <a:rPr lang="en-US" sz="2400" dirty="0" smtClean="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There </a:t>
            </a:r>
            <a:r>
              <a:rPr lang="en-US" sz="2400" dirty="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are over 75 different </a:t>
            </a:r>
            <a:r>
              <a:rPr lang="en-US" sz="2400" dirty="0" smtClean="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types of alopecia.</a:t>
            </a:r>
          </a:p>
          <a:p>
            <a:pPr lvl="0"/>
            <a:endParaRPr lang="en-US" sz="2400" dirty="0">
              <a:solidFill>
                <a:srgbClr val="000000"/>
              </a:solidFill>
              <a:latin typeface="Calibri" panose="020F0502020204030204" pitchFamily="34" charset="0"/>
              <a:ea typeface="Arial Unicode MS" panose="020B0604020202020204" pitchFamily="34" charset="-128"/>
              <a:cs typeface="Arial Unicode MS" panose="020B0604020202020204" pitchFamily="34" charset="-128"/>
            </a:endParaRPr>
          </a:p>
          <a:p>
            <a:pPr marL="342900" lvl="0" indent="-342900">
              <a:buFont typeface="Wingdings" panose="05000000000000000000" pitchFamily="2" charset="2"/>
              <a:buChar char="Ø"/>
            </a:pPr>
            <a:r>
              <a:rPr lang="en-US" sz="2400" dirty="0" smtClean="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There </a:t>
            </a:r>
            <a:r>
              <a:rPr lang="en-US" sz="2400" dirty="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are 36 different types of diseases.</a:t>
            </a:r>
          </a:p>
        </p:txBody>
      </p:sp>
    </p:spTree>
    <p:extLst>
      <p:ext uri="{BB962C8B-B14F-4D97-AF65-F5344CB8AC3E}">
        <p14:creationId xmlns:p14="http://schemas.microsoft.com/office/powerpoint/2010/main" val="2195766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spcBef>
                <a:spcPts val="0"/>
              </a:spcBef>
            </a:pPr>
            <a:r>
              <a:rPr lang="en-US" sz="4000" dirty="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TrichoScience Clinic, USA has concluded;</a:t>
            </a:r>
            <a:r>
              <a:rPr lang="en-US" sz="2400" dirty="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
            </a:r>
            <a:br>
              <a:rPr lang="en-US" sz="2400" dirty="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br>
            <a:endParaRPr lang="en-US" dirty="0"/>
          </a:p>
        </p:txBody>
      </p:sp>
      <p:sp>
        <p:nvSpPr>
          <p:cNvPr id="3" name="Content Placeholder 2"/>
          <p:cNvSpPr>
            <a:spLocks noGrp="1"/>
          </p:cNvSpPr>
          <p:nvPr>
            <p:ph idx="1"/>
          </p:nvPr>
        </p:nvSpPr>
        <p:spPr/>
        <p:txBody>
          <a:bodyPr/>
          <a:lstStyle/>
          <a:p>
            <a:pPr lvl="0">
              <a:spcBef>
                <a:spcPts val="0"/>
              </a:spcBef>
              <a:buClrTx/>
              <a:buSzTx/>
              <a:buFont typeface="Wingdings" panose="05000000000000000000" pitchFamily="2" charset="2"/>
              <a:buChar char="Ø"/>
            </a:pPr>
            <a:r>
              <a:rPr lang="en-US" sz="2400" dirty="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Harsh styling choices</a:t>
            </a:r>
          </a:p>
          <a:p>
            <a:pPr lvl="0">
              <a:spcBef>
                <a:spcPts val="0"/>
              </a:spcBef>
              <a:buClrTx/>
              <a:buSzTx/>
              <a:buFont typeface="Wingdings" panose="05000000000000000000" pitchFamily="2" charset="2"/>
              <a:buChar char="Ø"/>
            </a:pPr>
            <a:r>
              <a:rPr lang="en-US" sz="2400" dirty="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 Poor nutrition</a:t>
            </a:r>
          </a:p>
          <a:p>
            <a:pPr lvl="0">
              <a:spcBef>
                <a:spcPts val="0"/>
              </a:spcBef>
              <a:buClrTx/>
              <a:buSzTx/>
              <a:buFont typeface="Wingdings" panose="05000000000000000000" pitchFamily="2" charset="2"/>
              <a:buChar char="Ø"/>
            </a:pPr>
            <a:r>
              <a:rPr lang="en-US" sz="2400" dirty="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 Genetics </a:t>
            </a:r>
          </a:p>
          <a:p>
            <a:pPr marL="0" lvl="0" indent="0">
              <a:spcBef>
                <a:spcPts val="0"/>
              </a:spcBef>
              <a:buClrTx/>
              <a:buSzTx/>
              <a:buNone/>
            </a:pPr>
            <a:r>
              <a:rPr lang="en-US" sz="2400" dirty="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 All play a large role in </a:t>
            </a:r>
            <a:r>
              <a:rPr lang="en-US" sz="2400" b="1" dirty="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E-LOTS</a:t>
            </a:r>
            <a:r>
              <a:rPr lang="en-US" sz="2400" dirty="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a:t>
            </a:r>
            <a:endParaRPr lang="en-US" sz="2400" dirty="0">
              <a:solidFill>
                <a:prstClr val="black"/>
              </a:solidFill>
            </a:endParaRPr>
          </a:p>
          <a:p>
            <a:endParaRPr lang="en-US" sz="3200" dirty="0"/>
          </a:p>
        </p:txBody>
      </p:sp>
    </p:spTree>
    <p:extLst>
      <p:ext uri="{BB962C8B-B14F-4D97-AF65-F5344CB8AC3E}">
        <p14:creationId xmlns:p14="http://schemas.microsoft.com/office/powerpoint/2010/main" val="1435162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Styling Choices….</a:t>
            </a:r>
            <a:br>
              <a:rPr lang="en-US" dirty="0" smtClean="0"/>
            </a:br>
            <a:endParaRPr lang="en-US" dirty="0"/>
          </a:p>
        </p:txBody>
      </p:sp>
      <p:sp>
        <p:nvSpPr>
          <p:cNvPr id="6" name="Content Placeholder 5"/>
          <p:cNvSpPr>
            <a:spLocks noGrp="1"/>
          </p:cNvSpPr>
          <p:nvPr>
            <p:ph idx="1"/>
          </p:nvPr>
        </p:nvSpPr>
        <p:spPr/>
        <p:txBody>
          <a:bodyPr/>
          <a:lstStyle/>
          <a:p>
            <a:pPr>
              <a:buFont typeface="Wingdings" panose="05000000000000000000" pitchFamily="2" charset="2"/>
              <a:buChar char="Ø"/>
            </a:pPr>
            <a:r>
              <a:rPr lang="en-US" dirty="0" smtClean="0"/>
              <a:t>Build-up- residue from shampoo, tap water, conditioners, styling products etc.,…</a:t>
            </a:r>
          </a:p>
          <a:p>
            <a:r>
              <a:rPr lang="en-US" dirty="0" smtClean="0"/>
              <a:t>Dryness- lack of water moisture.</a:t>
            </a:r>
          </a:p>
          <a:p>
            <a:r>
              <a:rPr lang="en-US" dirty="0" smtClean="0"/>
              <a:t>Swelling- hair shaft swelling caused by colors, bleaches, perms relaxers, etc.,…</a:t>
            </a:r>
          </a:p>
          <a:p>
            <a:r>
              <a:rPr lang="en-US" dirty="0" smtClean="0"/>
              <a:t>Exposure to heat- direct and indirect; (sun light and hot styling tools).</a:t>
            </a:r>
            <a:endParaRPr lang="en-US" dirty="0"/>
          </a:p>
        </p:txBody>
      </p:sp>
    </p:spTree>
    <p:extLst>
      <p:ext uri="{BB962C8B-B14F-4D97-AF65-F5344CB8AC3E}">
        <p14:creationId xmlns:p14="http://schemas.microsoft.com/office/powerpoint/2010/main" val="3031959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Nutrition</a:t>
            </a:r>
            <a:endParaRPr lang="en-US" dirty="0"/>
          </a:p>
        </p:txBody>
      </p:sp>
      <p:sp>
        <p:nvSpPr>
          <p:cNvPr id="3" name="Content Placeholder 2"/>
          <p:cNvSpPr>
            <a:spLocks noGrp="1"/>
          </p:cNvSpPr>
          <p:nvPr>
            <p:ph idx="1"/>
          </p:nvPr>
        </p:nvSpPr>
        <p:spPr/>
        <p:txBody>
          <a:bodyPr>
            <a:normAutofit/>
          </a:bodyPr>
          <a:lstStyle/>
          <a:p>
            <a:r>
              <a:rPr lang="en-US" sz="2400" dirty="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V</a:t>
            </a:r>
            <a:r>
              <a:rPr lang="en-US" sz="2400" dirty="0" smtClean="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itamin </a:t>
            </a:r>
            <a:r>
              <a:rPr lang="en-US" sz="2400" dirty="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and mineral </a:t>
            </a:r>
            <a:r>
              <a:rPr lang="en-US" sz="2400" dirty="0" smtClean="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supplements </a:t>
            </a:r>
            <a:r>
              <a:rPr lang="en-US" sz="2400" dirty="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stimulate follicular hair growth however, a diet lacking healthy plant based nutrients could counteract the benefits of the supplements. </a:t>
            </a:r>
            <a:endParaRPr lang="en-US" sz="2400" dirty="0" smtClean="0">
              <a:solidFill>
                <a:srgbClr val="000000"/>
              </a:solidFill>
              <a:latin typeface="Calibri" panose="020F0502020204030204" pitchFamily="34" charset="0"/>
              <a:ea typeface="Arial Unicode MS" panose="020B0604020202020204" pitchFamily="34" charset="-128"/>
              <a:cs typeface="Arial Unicode MS" panose="020B0604020202020204" pitchFamily="34" charset="-128"/>
            </a:endParaRPr>
          </a:p>
          <a:p>
            <a:r>
              <a:rPr lang="en-US" sz="2400" dirty="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Digested food is absorbed into the blood stream and nourishes the womb of every terminal hair strand. </a:t>
            </a:r>
            <a:endParaRPr lang="en-US" sz="2400" dirty="0" smtClean="0">
              <a:solidFill>
                <a:srgbClr val="000000"/>
              </a:solidFill>
              <a:latin typeface="Calibri" panose="020F0502020204030204" pitchFamily="34" charset="0"/>
              <a:ea typeface="Arial Unicode MS" panose="020B0604020202020204" pitchFamily="34" charset="-128"/>
              <a:cs typeface="Arial Unicode MS" panose="020B0604020202020204" pitchFamily="34" charset="-128"/>
            </a:endParaRPr>
          </a:p>
          <a:p>
            <a:r>
              <a:rPr lang="en-US" sz="2400" dirty="0" smtClean="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Chemically </a:t>
            </a:r>
            <a:r>
              <a:rPr lang="en-US" sz="2400" dirty="0">
                <a:solidFill>
                  <a:srgbClr val="000000"/>
                </a:solidFill>
                <a:latin typeface="Calibri" panose="020F0502020204030204" pitchFamily="34" charset="0"/>
                <a:ea typeface="Arial Unicode MS" panose="020B0604020202020204" pitchFamily="34" charset="-128"/>
                <a:cs typeface="Arial Unicode MS" panose="020B0604020202020204" pitchFamily="34" charset="-128"/>
              </a:rPr>
              <a:t>processed food containing imitation fatty oils will clog the follicular womb thereby suffocating terminal strands and eventually cause hair loss.</a:t>
            </a:r>
            <a:endParaRPr lang="en-US" sz="2400" dirty="0"/>
          </a:p>
        </p:txBody>
      </p:sp>
    </p:spTree>
    <p:extLst>
      <p:ext uri="{BB962C8B-B14F-4D97-AF65-F5344CB8AC3E}">
        <p14:creationId xmlns:p14="http://schemas.microsoft.com/office/powerpoint/2010/main" val="4118960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Heredity</a:t>
            </a:r>
            <a:endParaRPr lang="en-US" dirty="0"/>
          </a:p>
        </p:txBody>
      </p:sp>
      <p:sp>
        <p:nvSpPr>
          <p:cNvPr id="3" name="Content Placeholder 2"/>
          <p:cNvSpPr>
            <a:spLocks noGrp="1"/>
          </p:cNvSpPr>
          <p:nvPr>
            <p:ph idx="1"/>
          </p:nvPr>
        </p:nvSpPr>
        <p:spPr/>
        <p:txBody>
          <a:bodyPr>
            <a:normAutofit/>
          </a:bodyPr>
          <a:lstStyle/>
          <a:p>
            <a:r>
              <a:rPr lang="en-US" sz="2400" dirty="0" smtClean="0"/>
              <a:t>Male/Female pattern baldness.</a:t>
            </a:r>
          </a:p>
          <a:p>
            <a:r>
              <a:rPr lang="en-US" sz="2400" dirty="0" smtClean="0"/>
              <a:t>Sensitivity to </a:t>
            </a:r>
            <a:r>
              <a:rPr lang="en-US" sz="2400" dirty="0" err="1" smtClean="0"/>
              <a:t>Dihydrotestosterone</a:t>
            </a:r>
            <a:r>
              <a:rPr lang="en-US" sz="2400" dirty="0" smtClean="0"/>
              <a:t> (DHT)</a:t>
            </a:r>
          </a:p>
          <a:p>
            <a:r>
              <a:rPr lang="en-US" sz="2400" dirty="0" smtClean="0"/>
              <a:t>Receding hairline and thinning crown</a:t>
            </a:r>
            <a:endParaRPr lang="en-US" sz="2400" dirty="0"/>
          </a:p>
        </p:txBody>
      </p:sp>
    </p:spTree>
    <p:extLst>
      <p:ext uri="{BB962C8B-B14F-4D97-AF65-F5344CB8AC3E}">
        <p14:creationId xmlns:p14="http://schemas.microsoft.com/office/powerpoint/2010/main" val="73975855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108</TotalTime>
  <Words>353</Words>
  <Application>Microsoft Office PowerPoint</Application>
  <PresentationFormat>Custom</PresentationFormat>
  <Paragraphs>44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Facet</vt:lpstr>
      <vt:lpstr>About OMICS Group</vt:lpstr>
      <vt:lpstr>About OMICS Group Conferences</vt:lpstr>
      <vt:lpstr>E-LOTS</vt:lpstr>
      <vt:lpstr>PowerPoint Presentation</vt:lpstr>
      <vt:lpstr>PowerPoint Presentation</vt:lpstr>
      <vt:lpstr>TrichoScience Clinic, USA has concluded; </vt:lpstr>
      <vt:lpstr>Styling Choices…. </vt:lpstr>
      <vt:lpstr>Nutrition</vt:lpstr>
      <vt:lpstr>Heredity</vt:lpstr>
      <vt:lpstr>PowerPoint Presentation</vt:lpstr>
      <vt:lpstr>PowerPoint Presentation</vt:lpstr>
      <vt:lpstr>With the inclusion of this factor in the overall health examination;</vt:lpstr>
      <vt:lpstr>PowerPoint Presentation</vt:lpstr>
      <vt:lpstr>Lets Meet again at Cosmetology-2015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E-LOTS</dc:title>
  <dc:creator>Marvelette Jackson</dc:creator>
  <cp:lastModifiedBy>Syeda Aeliya Fatima Zaidi</cp:lastModifiedBy>
  <cp:revision>13</cp:revision>
  <dcterms:created xsi:type="dcterms:W3CDTF">2014-07-07T23:37:00Z</dcterms:created>
  <dcterms:modified xsi:type="dcterms:W3CDTF">2014-10-10T05:28:54Z</dcterms:modified>
</cp:coreProperties>
</file>