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tiff" ContentType="image/tiff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6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DD45A-9C44-4B22-8078-660F6E3432A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EF468-2FB3-400A-96B9-721A9B7D70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87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03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3A81-A21C-4CFD-ABAF-48C0BEE7D172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6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F85A-AC5B-4CB5-8BC9-83284D0C430D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45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263E-3623-4689-ABD6-7AE148FA5EEF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7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AD4F-8734-4735-9C3D-EAAF68410A5A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73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825E-4F42-4408-833A-3F885D2074BA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11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B2C0-D064-42E3-8F17-D960919AE680}" type="datetime1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914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333B-3939-4112-9CBA-6032A58701B7}" type="datetime1">
              <a:rPr lang="de-DE" smtClean="0"/>
              <a:t>26.09.2014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10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7FF7-8165-4C8B-9BDB-BB2D36BA0E81}" type="datetime1">
              <a:rPr lang="de-DE" smtClean="0"/>
              <a:t>26.09.2014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49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896-B7D5-4269-B011-28FB06D2EAE3}" type="datetime1">
              <a:rPr lang="de-DE" smtClean="0"/>
              <a:t>26.09.2014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270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15DB-BB2B-4346-A7B3-F5CFD0B1F4AE}" type="datetime1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9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FCC2-E8F4-4BF6-B77F-8C2FAAEA48F7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57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E98-3A7F-4E68-9B29-26AE55C03CA1}" type="datetime1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409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37E4-C6B7-424A-A191-EB5B02D2811E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8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2E1-1D89-462F-BC1E-748F1772956A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51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FB5C-5589-4E2F-B3D4-2A775AF0E3D2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31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E20F-45B3-4AC6-AA6B-7E8EB046CFB9}" type="datetime1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53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7E9-EB00-42B5-9CB3-E452BDBBB3EC}" type="datetime1">
              <a:rPr lang="de-DE" smtClean="0"/>
              <a:t>26.09.2014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89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EE02-3622-440F-B09E-CDBCF273691D}" type="datetime1">
              <a:rPr lang="de-DE" smtClean="0"/>
              <a:t>26.09.2014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20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2C78-430D-4623-84AF-1FFBDDB06DD7}" type="datetime1">
              <a:rPr lang="de-DE" smtClean="0"/>
              <a:t>26.09.2014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84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0F91-92A6-471E-9E03-808DC74C5115}" type="datetime1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01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A4-AF84-429A-813F-8A8BBB599FDF}" type="datetime1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67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0BB19-44A3-44F2-A4F0-BA72CE79ADC3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5DBC-C161-48EB-88EA-CEEE4683304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295400" y="1447800"/>
            <a:ext cx="7543800" cy="7620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00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8" y="286406"/>
            <a:ext cx="1079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0C11-4DA5-4601-BB92-D791FF9A7293}" type="datetime1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47D0-0B6C-4471-94C2-FBA0796E27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21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2088" y="-29209"/>
            <a:ext cx="7772400" cy="1470025"/>
          </a:xfrm>
        </p:spPr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Interests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4475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de-DE" u="sng" dirty="0" smtClean="0"/>
              <a:t>Martin Lehmann</a:t>
            </a:r>
            <a:r>
              <a:rPr lang="de-DE" dirty="0" smtClean="0"/>
              <a:t>, </a:t>
            </a:r>
            <a:r>
              <a:rPr lang="de-DE" dirty="0" err="1" smtClean="0"/>
              <a:t>PhD</a:t>
            </a:r>
            <a:r>
              <a:rPr lang="de-DE" dirty="0" smtClean="0"/>
              <a:t>.</a:t>
            </a:r>
            <a:endParaRPr lang="de-DE" dirty="0" smtClean="0"/>
          </a:p>
          <a:p>
            <a:r>
              <a:rPr lang="de-DE" dirty="0" smtClean="0"/>
              <a:t>Institute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Neurophysiology</a:t>
            </a:r>
            <a:endParaRPr lang="de-DE" dirty="0" smtClean="0"/>
          </a:p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Cologne</a:t>
            </a:r>
          </a:p>
          <a:p>
            <a:r>
              <a:rPr lang="de-DE" dirty="0" smtClean="0"/>
              <a:t>lehmannm@uni-koeln.de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2132856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de-DE" sz="2800" dirty="0" smtClean="0"/>
              <a:t>The </a:t>
            </a:r>
            <a:r>
              <a:rPr lang="de-DE" sz="2800" dirty="0" err="1" smtClean="0"/>
              <a:t>Role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Catecholamines in </a:t>
            </a:r>
            <a:r>
              <a:rPr lang="de-DE" sz="2800" dirty="0" err="1" smtClean="0"/>
              <a:t>Cardiac</a:t>
            </a:r>
            <a:r>
              <a:rPr lang="en-US" sz="2800" dirty="0" smtClean="0"/>
              <a:t> Lineage Commitment </a:t>
            </a:r>
            <a:endParaRPr lang="en-US" sz="2800" dirty="0" smtClean="0"/>
          </a:p>
          <a:p>
            <a:pPr marL="571500" indent="-571500">
              <a:buAutoNum type="romanUcPeriod"/>
            </a:pPr>
            <a:r>
              <a:rPr lang="en-US" sz="2800" dirty="0"/>
              <a:t>Electrophysiological and pharmacological characterization of ES and iPS cell-derived cardiomyocytes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83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Aim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3627438"/>
            <a:ext cx="6734175" cy="2620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DE" sz="1800" b="1" dirty="0" smtClean="0"/>
          </a:p>
          <a:p>
            <a:pPr marL="0" indent="0">
              <a:buFont typeface="Wingdings" pitchFamily="2" charset="2"/>
              <a:buNone/>
            </a:pPr>
            <a:endParaRPr lang="de-DE" sz="1800" b="1" dirty="0" smtClean="0"/>
          </a:p>
          <a:p>
            <a:pPr marL="0" indent="0">
              <a:buFont typeface="Wingdings" pitchFamily="2" charset="2"/>
              <a:buNone/>
            </a:pPr>
            <a:r>
              <a:rPr lang="de-DE" sz="1800" b="1" dirty="0" err="1" smtClean="0"/>
              <a:t>Why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Multielectrode</a:t>
            </a:r>
            <a:r>
              <a:rPr lang="de-DE" sz="1800" b="1" dirty="0" smtClean="0"/>
              <a:t> </a:t>
            </a:r>
            <a:r>
              <a:rPr lang="de-DE" sz="1800" b="1" dirty="0"/>
              <a:t>A</a:t>
            </a:r>
            <a:r>
              <a:rPr lang="de-DE" sz="1800" b="1" dirty="0" smtClean="0"/>
              <a:t>rrays (MEA)?</a:t>
            </a:r>
          </a:p>
          <a:p>
            <a:pPr marL="0" indent="0">
              <a:buFont typeface="Wingdings" pitchFamily="2" charset="2"/>
              <a:buChar char="Ø"/>
            </a:pPr>
            <a:r>
              <a:rPr lang="de-DE" sz="1800" dirty="0" smtClean="0"/>
              <a:t> non-invasive </a:t>
            </a:r>
            <a:r>
              <a:rPr lang="de-DE" sz="1800" dirty="0" err="1" smtClean="0"/>
              <a:t>extracellular</a:t>
            </a:r>
            <a:r>
              <a:rPr lang="de-DE" sz="1800" dirty="0" smtClean="0"/>
              <a:t> </a:t>
            </a:r>
            <a:r>
              <a:rPr lang="de-DE" sz="1800" dirty="0" err="1" smtClean="0"/>
              <a:t>measurement</a:t>
            </a:r>
            <a:r>
              <a:rPr lang="de-DE" sz="1800" dirty="0" smtClean="0"/>
              <a:t> (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field</a:t>
            </a:r>
            <a:r>
              <a:rPr lang="de-DE" sz="1800" dirty="0" smtClean="0"/>
              <a:t> </a:t>
            </a:r>
            <a:r>
              <a:rPr lang="de-DE" sz="1800" dirty="0" err="1" smtClean="0"/>
              <a:t>potentials</a:t>
            </a:r>
            <a:r>
              <a:rPr lang="de-DE" sz="1800" dirty="0" smtClean="0"/>
              <a:t> (FPs))</a:t>
            </a:r>
          </a:p>
          <a:p>
            <a:pPr marL="0" indent="0">
              <a:buFont typeface="Wingdings" pitchFamily="2" charset="2"/>
              <a:buChar char="Ø"/>
            </a:pPr>
            <a:r>
              <a:rPr lang="de-DE" sz="1800" dirty="0" smtClean="0"/>
              <a:t> </a:t>
            </a:r>
            <a:r>
              <a:rPr lang="de-DE" sz="1800" dirty="0" err="1" smtClean="0"/>
              <a:t>long</a:t>
            </a:r>
            <a:r>
              <a:rPr lang="de-DE" sz="1800" dirty="0" smtClean="0"/>
              <a:t>-term </a:t>
            </a:r>
            <a:r>
              <a:rPr lang="de-DE" sz="1800" dirty="0" err="1" smtClean="0"/>
              <a:t>recordings</a:t>
            </a:r>
            <a:endParaRPr lang="de-DE" sz="180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DE" sz="1800" dirty="0" smtClean="0"/>
              <a:t> </a:t>
            </a:r>
            <a:r>
              <a:rPr lang="de-DE" sz="1800" dirty="0" err="1" smtClean="0"/>
              <a:t>allows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recording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2D </a:t>
            </a:r>
            <a:r>
              <a:rPr lang="de-DE" sz="1800" dirty="0" err="1" smtClean="0"/>
              <a:t>excitation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conduction</a:t>
            </a:r>
            <a:r>
              <a:rPr lang="de-DE" sz="1800" dirty="0" smtClean="0"/>
              <a:t> (</a:t>
            </a:r>
            <a:r>
              <a:rPr lang="de-DE" sz="1800" dirty="0" err="1" smtClean="0"/>
              <a:t>slices</a:t>
            </a:r>
            <a:r>
              <a:rPr lang="de-DE" sz="1800" dirty="0" smtClean="0"/>
              <a:t>, </a:t>
            </a:r>
            <a:r>
              <a:rPr lang="de-DE" sz="1800" dirty="0" err="1" smtClean="0"/>
              <a:t>monolayer</a:t>
            </a:r>
            <a:r>
              <a:rPr lang="de-DE" sz="1800" dirty="0" smtClean="0"/>
              <a:t>)</a:t>
            </a:r>
          </a:p>
          <a:p>
            <a:pPr marL="0" indent="0">
              <a:buFont typeface="Wingdings" pitchFamily="2" charset="2"/>
              <a:buChar char="Ø"/>
            </a:pPr>
            <a:endParaRPr lang="de-DE" sz="18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Font typeface="Wingdings" pitchFamily="2" charset="2"/>
              <a:buNone/>
            </a:pPr>
            <a:endParaRPr lang="de-DE" sz="1200" dirty="0" smtClean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79512" y="3062535"/>
            <a:ext cx="8863136" cy="798513"/>
            <a:chOff x="336" y="1680"/>
            <a:chExt cx="5184" cy="503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84" y="1680"/>
              <a:ext cx="4992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99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36" y="1776"/>
              <a:ext cx="518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/>
                <a:t> </a:t>
              </a:r>
              <a:r>
                <a:rPr lang="de-DE" dirty="0">
                  <a:sym typeface="Wingdings" pitchFamily="2" charset="2"/>
                </a:rPr>
                <a:t> </a:t>
              </a:r>
              <a:r>
                <a:rPr lang="de-DE" b="1" dirty="0"/>
                <a:t>MEA-</a:t>
              </a:r>
              <a:r>
                <a:rPr lang="de-DE" b="1" dirty="0" err="1"/>
                <a:t>based</a:t>
              </a:r>
              <a:r>
                <a:rPr lang="de-DE" b="1" dirty="0"/>
                <a:t> </a:t>
              </a:r>
              <a:r>
                <a:rPr lang="de-DE" b="1" dirty="0" smtClean="0"/>
                <a:t>human ES </a:t>
              </a:r>
              <a:r>
                <a:rPr lang="de-DE" b="1" dirty="0" err="1" smtClean="0"/>
                <a:t>or</a:t>
              </a:r>
              <a:r>
                <a:rPr lang="de-DE" b="1" dirty="0" smtClean="0"/>
                <a:t> iPS </a:t>
              </a:r>
              <a:r>
                <a:rPr lang="de-DE" b="1" dirty="0" err="1" smtClean="0"/>
                <a:t>cell-derived</a:t>
              </a:r>
              <a:r>
                <a:rPr lang="de-DE" b="1" dirty="0" smtClean="0"/>
                <a:t> </a:t>
              </a:r>
              <a:r>
                <a:rPr lang="de-DE" b="1" dirty="0"/>
                <a:t>Cardiomyocyte (</a:t>
              </a:r>
              <a:r>
                <a:rPr lang="de-DE" b="1" dirty="0" err="1"/>
                <a:t>rESCM</a:t>
              </a:r>
              <a:r>
                <a:rPr lang="de-DE" b="1" dirty="0"/>
                <a:t>) </a:t>
              </a:r>
              <a:r>
                <a:rPr lang="de-DE" b="1" dirty="0" err="1"/>
                <a:t>screen</a:t>
              </a:r>
              <a:endParaRPr lang="de-DE" b="1" dirty="0"/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8305800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+mj-lt"/>
              </a:rPr>
              <a:t>- Drugs </a:t>
            </a:r>
            <a:r>
              <a:rPr lang="de-DE" dirty="0" err="1">
                <a:latin typeface="+mj-lt"/>
              </a:rPr>
              <a:t>can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have</a:t>
            </a:r>
            <a:r>
              <a:rPr lang="de-DE" dirty="0">
                <a:latin typeface="+mj-lt"/>
              </a:rPr>
              <a:t> </a:t>
            </a:r>
            <a:r>
              <a:rPr lang="de-DE" u="sng" dirty="0" err="1">
                <a:latin typeface="+mj-lt"/>
              </a:rPr>
              <a:t>unexpected</a:t>
            </a:r>
            <a:r>
              <a:rPr lang="de-DE" u="sng" dirty="0">
                <a:latin typeface="+mj-lt"/>
              </a:rPr>
              <a:t> </a:t>
            </a:r>
            <a:r>
              <a:rPr lang="de-DE" u="sng" dirty="0" err="1">
                <a:latin typeface="+mj-lt"/>
              </a:rPr>
              <a:t>cardio-active</a:t>
            </a:r>
            <a:r>
              <a:rPr lang="de-DE" u="sng" dirty="0">
                <a:latin typeface="+mj-lt"/>
              </a:rPr>
              <a:t> </a:t>
            </a:r>
            <a:r>
              <a:rPr lang="de-DE" u="sng" dirty="0" err="1">
                <a:latin typeface="+mj-lt"/>
              </a:rPr>
              <a:t>side</a:t>
            </a:r>
            <a:r>
              <a:rPr lang="de-DE" u="sng" dirty="0">
                <a:latin typeface="+mj-lt"/>
              </a:rPr>
              <a:t> </a:t>
            </a:r>
            <a:r>
              <a:rPr lang="de-DE" u="sng" dirty="0" err="1">
                <a:latin typeface="+mj-lt"/>
              </a:rPr>
              <a:t>effects</a:t>
            </a:r>
            <a:r>
              <a:rPr lang="de-DE" dirty="0">
                <a:latin typeface="+mj-lt"/>
              </a:rPr>
              <a:t> (e.g. </a:t>
            </a:r>
            <a:r>
              <a:rPr lang="de-DE" dirty="0" err="1">
                <a:latin typeface="+mj-lt"/>
              </a:rPr>
              <a:t>torsade</a:t>
            </a:r>
            <a:r>
              <a:rPr lang="de-DE" dirty="0">
                <a:latin typeface="+mj-lt"/>
              </a:rPr>
              <a:t> de </a:t>
            </a:r>
            <a:r>
              <a:rPr lang="de-DE" dirty="0" err="1">
                <a:latin typeface="+mj-lt"/>
              </a:rPr>
              <a:t>pointes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tachycardia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TdP</a:t>
            </a:r>
            <a:r>
              <a:rPr lang="de-DE" dirty="0">
                <a:latin typeface="+mj-lt"/>
              </a:rPr>
              <a:t>)</a:t>
            </a:r>
          </a:p>
          <a:p>
            <a:pPr eaLnBrk="1" hangingPunct="1"/>
            <a:r>
              <a:rPr lang="de-DE" dirty="0">
                <a:latin typeface="+mj-lt"/>
                <a:sym typeface="Wingdings" pitchFamily="2" charset="2"/>
              </a:rPr>
              <a:t> </a:t>
            </a:r>
            <a:r>
              <a:rPr lang="de-DE" dirty="0" err="1">
                <a:latin typeface="+mj-lt"/>
              </a:rPr>
              <a:t>Pharmacological</a:t>
            </a:r>
            <a:r>
              <a:rPr lang="de-DE" dirty="0">
                <a:latin typeface="+mj-lt"/>
              </a:rPr>
              <a:t> Screening Tool </a:t>
            </a:r>
            <a:r>
              <a:rPr lang="de-DE" dirty="0" err="1">
                <a:latin typeface="+mj-lt"/>
              </a:rPr>
              <a:t>to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detect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possible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cardio-active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effects</a:t>
            </a:r>
            <a:r>
              <a:rPr lang="de-DE" dirty="0">
                <a:latin typeface="+mj-lt"/>
              </a:rPr>
              <a:t> </a:t>
            </a:r>
            <a:r>
              <a:rPr lang="de-DE" u="sng" dirty="0" err="1">
                <a:latin typeface="+mj-lt"/>
              </a:rPr>
              <a:t>before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cost</a:t>
            </a:r>
            <a:r>
              <a:rPr lang="de-DE" dirty="0">
                <a:latin typeface="+mj-lt"/>
              </a:rPr>
              <a:t>-intensive </a:t>
            </a:r>
            <a:r>
              <a:rPr lang="de-DE" dirty="0" err="1">
                <a:latin typeface="+mj-lt"/>
              </a:rPr>
              <a:t>clinical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phase</a:t>
            </a:r>
            <a:r>
              <a:rPr lang="de-DE" dirty="0"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de-DE" sz="1400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178300"/>
            <a:ext cx="155575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2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Multielectrode</a:t>
            </a:r>
            <a:r>
              <a:rPr lang="de-DE" dirty="0"/>
              <a:t> Array (MEA)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66607467"/>
              </p:ext>
            </p:extLst>
          </p:nvPr>
        </p:nvGraphicFramePr>
        <p:xfrm>
          <a:off x="2627784" y="1772816"/>
          <a:ext cx="6019800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4571941" imgH="3428887" progId="PowerPoint.Show.8">
                  <p:embed/>
                </p:oleObj>
              </mc:Choice>
              <mc:Fallback>
                <p:oleObj name="Presentation" r:id="rId3" imgW="4571941" imgH="3428887" progId="PowerPoint.Show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772816"/>
                        <a:ext cx="6019800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3" name="Picture 29" descr="https://encrypted-tbn1.gstatic.com/images?q=tbn:ANd9GcSa1jO6M5ArJ-zoGgrwFc_ShULGvbS93WjvOgslTRSCJkNRTph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2494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 flipV="1">
            <a:off x="1412875" y="2636912"/>
            <a:ext cx="1718965" cy="1080120"/>
          </a:xfrm>
          <a:prstGeom prst="line">
            <a:avLst/>
          </a:prstGeom>
          <a:ln w="38100">
            <a:solidFill>
              <a:srgbClr val="13F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412875" y="3834582"/>
            <a:ext cx="1718965" cy="1250602"/>
          </a:xfrm>
          <a:prstGeom prst="line">
            <a:avLst/>
          </a:prstGeom>
          <a:ln w="38100">
            <a:solidFill>
              <a:srgbClr val="13F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Multielectrode</a:t>
            </a:r>
            <a:r>
              <a:rPr lang="de-DE" dirty="0"/>
              <a:t> Array (MEA)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337"/>
            <a:ext cx="9144000" cy="412595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699792" y="532967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174820" y="344351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84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LabView-based</a:t>
            </a:r>
            <a:r>
              <a:rPr lang="de-DE" dirty="0" smtClean="0"/>
              <a:t> Analysis Tool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00595" y="1882970"/>
            <a:ext cx="6642281" cy="92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MEA QT-Tool</a:t>
            </a:r>
          </a:p>
        </p:txBody>
      </p:sp>
      <p:pic>
        <p:nvPicPr>
          <p:cNvPr id="7" name="Picture 4" descr="MEA-Too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79" y="1661364"/>
            <a:ext cx="7380312" cy="48791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/>
          <p:nvPr/>
        </p:nvSpPr>
        <p:spPr>
          <a:xfrm>
            <a:off x="1977123" y="1845822"/>
            <a:ext cx="6273265" cy="22557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402632" y="1907307"/>
            <a:ext cx="1695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FFFF00"/>
                </a:solidFill>
              </a:rPr>
              <a:t>Data Display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3937519" y="4101585"/>
            <a:ext cx="4194860" cy="2540134"/>
            <a:chOff x="3937519" y="4101585"/>
            <a:chExt cx="4194860" cy="2540134"/>
          </a:xfrm>
        </p:grpSpPr>
        <p:sp>
          <p:nvSpPr>
            <p:cNvPr id="10" name="Rectangle 9"/>
            <p:cNvSpPr/>
            <p:nvPr/>
          </p:nvSpPr>
          <p:spPr>
            <a:xfrm>
              <a:off x="3937519" y="4101585"/>
              <a:ext cx="1975771" cy="25401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Right Arrow 6"/>
            <p:cNvSpPr/>
            <p:nvPr/>
          </p:nvSpPr>
          <p:spPr>
            <a:xfrm rot="10800000">
              <a:off x="5790284" y="4612685"/>
              <a:ext cx="615026" cy="18445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6466813" y="4460252"/>
              <a:ext cx="16655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/>
                <a:t>Data Processing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0" y="0"/>
            <a:ext cx="9144000" cy="6048375"/>
            <a:chOff x="0" y="0"/>
            <a:chExt cx="9144000" cy="6048375"/>
          </a:xfrm>
        </p:grpSpPr>
        <p:sp>
          <p:nvSpPr>
            <p:cNvPr id="5" name="Rectangle 2"/>
            <p:cNvSpPr txBox="1">
              <a:spLocks noChangeArrowheads="1"/>
            </p:cNvSpPr>
            <p:nvPr/>
          </p:nvSpPr>
          <p:spPr>
            <a:xfrm>
              <a:off x="457200" y="274638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rgbClr val="00206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mtClean="0"/>
                <a:t>MEA QT-Tool</a:t>
              </a:r>
            </a:p>
          </p:txBody>
        </p:sp>
        <p:pic>
          <p:nvPicPr>
            <p:cNvPr id="6" name="Picture 4" descr="MEA-Too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4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"/>
            <p:cNvSpPr/>
            <p:nvPr/>
          </p:nvSpPr>
          <p:spPr>
            <a:xfrm>
              <a:off x="5867400" y="2895600"/>
              <a:ext cx="2819400" cy="3152775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Right Arrow 2"/>
            <p:cNvSpPr/>
            <p:nvPr/>
          </p:nvSpPr>
          <p:spPr>
            <a:xfrm>
              <a:off x="4876800" y="4267200"/>
              <a:ext cx="990600" cy="381000"/>
            </a:xfrm>
            <a:prstGeom prst="rightArrow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581400" y="4148138"/>
              <a:ext cx="1524000" cy="647700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/>
                <a:t>Analysis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6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FP/f </a:t>
            </a:r>
            <a:r>
              <a:rPr lang="de-DE" sz="2800" dirty="0" err="1"/>
              <a:t>Correlations</a:t>
            </a:r>
            <a:r>
              <a:rPr lang="de-DE" sz="2800" dirty="0"/>
              <a:t>-</a:t>
            </a:r>
            <a:br>
              <a:rPr lang="de-DE" sz="2800" dirty="0"/>
            </a:br>
            <a:r>
              <a:rPr lang="de-DE" sz="2800" dirty="0" err="1"/>
              <a:t>Physiologic</a:t>
            </a:r>
            <a:r>
              <a:rPr lang="de-DE" sz="2800" dirty="0"/>
              <a:t> </a:t>
            </a:r>
            <a:r>
              <a:rPr lang="de-DE" sz="2800" dirty="0" smtClean="0"/>
              <a:t>Positive Chronotropic </a:t>
            </a:r>
            <a:r>
              <a:rPr lang="de-DE" sz="2800" dirty="0" err="1" smtClean="0"/>
              <a:t>Conditions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20146" y="198012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/>
              <a:t>Normalized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averaged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values</a:t>
            </a:r>
            <a:endParaRPr lang="de-DE" sz="32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65929"/>
            <a:ext cx="3631000" cy="2244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74" y="2780928"/>
            <a:ext cx="3960000" cy="26631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580526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egative (linear</a:t>
            </a:r>
            <a:r>
              <a:rPr lang="de-DE" dirty="0">
                <a:sym typeface="Wingdings" panose="05000000000000000000" pitchFamily="2" charset="2"/>
              </a:rPr>
              <a:t>) </a:t>
            </a:r>
            <a:r>
              <a:rPr lang="de-DE" dirty="0" smtClean="0">
                <a:sym typeface="Wingdings" panose="05000000000000000000" pitchFamily="2" charset="2"/>
              </a:rPr>
              <a:t>FP/f </a:t>
            </a:r>
            <a:r>
              <a:rPr lang="de-DE" dirty="0" err="1" smtClean="0">
                <a:sym typeface="Wingdings" panose="05000000000000000000" pitchFamily="2" charset="2"/>
              </a:rPr>
              <a:t>correlation</a:t>
            </a:r>
            <a:r>
              <a:rPr lang="de-DE" dirty="0" smtClean="0">
                <a:sym typeface="Wingdings" panose="05000000000000000000" pitchFamily="2" charset="2"/>
              </a:rPr>
              <a:t> upon </a:t>
            </a:r>
            <a:r>
              <a:rPr lang="de-DE" dirty="0" err="1" smtClean="0">
                <a:sym typeface="Wingdings" panose="05000000000000000000" pitchFamily="2" charset="2"/>
              </a:rPr>
              <a:t>physiologic</a:t>
            </a:r>
            <a:r>
              <a:rPr lang="de-DE" dirty="0" smtClean="0">
                <a:sym typeface="Wingdings" panose="05000000000000000000" pitchFamily="2" charset="2"/>
              </a:rPr>
              <a:t> positive chronotropic </a:t>
            </a:r>
            <a:r>
              <a:rPr lang="de-DE" dirty="0" err="1" smtClean="0">
                <a:sym typeface="Wingdings" panose="05000000000000000000" pitchFamily="2" charset="2"/>
              </a:rPr>
              <a:t>stimulation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Normalized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averaged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value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pairs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representative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population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EBs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4600466" y="3140968"/>
            <a:ext cx="1771734" cy="18002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0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FP/f </a:t>
            </a:r>
            <a:r>
              <a:rPr lang="de-DE" sz="2800" dirty="0" err="1"/>
              <a:t>Correlations</a:t>
            </a:r>
            <a:r>
              <a:rPr lang="de-DE" sz="2800" dirty="0"/>
              <a:t>-</a:t>
            </a:r>
            <a:br>
              <a:rPr lang="de-DE" sz="2800" dirty="0"/>
            </a:br>
            <a:r>
              <a:rPr lang="de-DE" sz="2800" dirty="0" err="1"/>
              <a:t>Physiologic</a:t>
            </a:r>
            <a:r>
              <a:rPr lang="de-DE" sz="2800" dirty="0"/>
              <a:t> </a:t>
            </a:r>
            <a:r>
              <a:rPr lang="de-DE" sz="2800" dirty="0" smtClean="0"/>
              <a:t>Negative </a:t>
            </a:r>
            <a:r>
              <a:rPr lang="de-DE" sz="2800" dirty="0"/>
              <a:t>Chronotropic </a:t>
            </a:r>
            <a:r>
              <a:rPr lang="de-DE" sz="2800" dirty="0" err="1"/>
              <a:t>Conditions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24" y="2718308"/>
            <a:ext cx="3960000" cy="33029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1560" y="180591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FP/f </a:t>
            </a:r>
            <a:r>
              <a:rPr lang="de-DE" sz="2400" dirty="0" err="1" smtClean="0"/>
              <a:t>correlation</a:t>
            </a:r>
            <a:r>
              <a:rPr lang="de-DE" sz="2400" dirty="0" smtClean="0"/>
              <a:t> </a:t>
            </a:r>
            <a:r>
              <a:rPr lang="de-DE" sz="2400" dirty="0" err="1" smtClean="0"/>
              <a:t>during</a:t>
            </a:r>
            <a:r>
              <a:rPr lang="de-DE" sz="2400" dirty="0" smtClean="0"/>
              <a:t> negative chronotropic </a:t>
            </a:r>
            <a:r>
              <a:rPr lang="de-DE" sz="2400" dirty="0" err="1" smtClean="0"/>
              <a:t>stimulation</a:t>
            </a:r>
            <a:endParaRPr lang="de-DE" sz="2400" b="1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5004048" y="3068960"/>
            <a:ext cx="1872208" cy="151216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FP/f </a:t>
            </a:r>
            <a:r>
              <a:rPr lang="de-DE" dirty="0" err="1"/>
              <a:t>Correlations</a:t>
            </a:r>
            <a:r>
              <a:rPr lang="de-DE" dirty="0"/>
              <a:t>-</a:t>
            </a:r>
            <a:br>
              <a:rPr lang="de-DE" dirty="0"/>
            </a:br>
            <a:r>
              <a:rPr lang="de-DE" dirty="0" smtClean="0"/>
              <a:t>QT-</a:t>
            </a:r>
            <a:r>
              <a:rPr lang="de-DE" dirty="0" err="1" smtClean="0"/>
              <a:t>prolonging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62880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Hypothetically</a:t>
            </a:r>
            <a:r>
              <a:rPr lang="de-DE" sz="2400" dirty="0" smtClean="0"/>
              <a:t>, </a:t>
            </a:r>
            <a:r>
              <a:rPr lang="de-DE" sz="2400" b="1" dirty="0" smtClean="0"/>
              <a:t>QT-time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/>
              <a:t>repolarization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prolonging</a:t>
            </a:r>
            <a:r>
              <a:rPr lang="de-DE" sz="2400" b="1" dirty="0" smtClean="0"/>
              <a:t> </a:t>
            </a:r>
            <a:r>
              <a:rPr lang="de-DE" sz="2400" dirty="0" err="1" smtClean="0"/>
              <a:t>drugs</a:t>
            </a:r>
            <a:r>
              <a:rPr lang="de-DE" sz="2400" dirty="0" smtClean="0"/>
              <a:t>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change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FP/f </a:t>
            </a:r>
            <a:r>
              <a:rPr lang="de-DE" sz="2400" dirty="0" err="1" smtClean="0"/>
              <a:t>correlation</a:t>
            </a:r>
            <a:r>
              <a:rPr lang="de-DE" sz="2400" dirty="0" smtClean="0"/>
              <a:t> </a:t>
            </a:r>
            <a:r>
              <a:rPr lang="de-DE" sz="2400" dirty="0" err="1" smtClean="0"/>
              <a:t>toward</a:t>
            </a:r>
            <a:r>
              <a:rPr lang="de-DE" sz="2400" dirty="0" smtClean="0"/>
              <a:t> </a:t>
            </a:r>
            <a:r>
              <a:rPr lang="de-DE" sz="2400" b="1" dirty="0" err="1" smtClean="0"/>
              <a:t>less</a:t>
            </a:r>
            <a:r>
              <a:rPr lang="de-DE" sz="2400" b="1" dirty="0" smtClean="0"/>
              <a:t> negative </a:t>
            </a:r>
            <a:r>
              <a:rPr lang="de-DE" sz="2400" dirty="0" err="1" smtClean="0"/>
              <a:t>values</a:t>
            </a:r>
            <a:r>
              <a:rPr lang="de-DE" sz="2400" dirty="0" smtClean="0"/>
              <a:t>, e.g. </a:t>
            </a:r>
            <a:r>
              <a:rPr lang="de-DE" sz="2400" b="1" dirty="0" smtClean="0"/>
              <a:t>E4031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1560" y="5877272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/>
              <a:t>Antiarryhthmic</a:t>
            </a:r>
            <a:r>
              <a:rPr lang="de-DE" sz="2000" dirty="0" smtClean="0"/>
              <a:t> </a:t>
            </a:r>
            <a:r>
              <a:rPr lang="de-DE" sz="2000" dirty="0" err="1" smtClean="0"/>
              <a:t>class</a:t>
            </a:r>
            <a:r>
              <a:rPr lang="de-DE" sz="2000" dirty="0" smtClean="0"/>
              <a:t> III </a:t>
            </a:r>
            <a:r>
              <a:rPr lang="de-DE" sz="2000" dirty="0" err="1" smtClean="0"/>
              <a:t>drug</a:t>
            </a:r>
            <a:r>
              <a:rPr lang="de-DE" sz="2000" dirty="0" smtClean="0"/>
              <a:t> </a:t>
            </a:r>
            <a:r>
              <a:rPr lang="de-DE" sz="2000" dirty="0"/>
              <a:t>(K</a:t>
            </a:r>
            <a:r>
              <a:rPr lang="de-DE" sz="2000" baseline="30000" dirty="0"/>
              <a:t>+</a:t>
            </a:r>
            <a:r>
              <a:rPr lang="de-DE" sz="2000" dirty="0"/>
              <a:t>/HERG-Channel </a:t>
            </a:r>
            <a:r>
              <a:rPr lang="de-DE" sz="2000" dirty="0" err="1"/>
              <a:t>blocker</a:t>
            </a:r>
            <a:r>
              <a:rPr lang="de-DE" sz="2000" dirty="0" smtClean="0"/>
              <a:t>)</a:t>
            </a:r>
          </a:p>
          <a:p>
            <a:pPr algn="ctr"/>
            <a:r>
              <a:rPr lang="de-DE" sz="2000" dirty="0" smtClean="0">
                <a:sym typeface="Wingdings" panose="05000000000000000000" pitchFamily="2" charset="2"/>
              </a:rPr>
              <a:t></a:t>
            </a:r>
            <a:r>
              <a:rPr lang="de-DE" sz="2000" dirty="0" smtClean="0"/>
              <a:t> </a:t>
            </a:r>
            <a:r>
              <a:rPr lang="de-DE" sz="2000" b="1" dirty="0" smtClean="0"/>
              <a:t>positive FP/f </a:t>
            </a:r>
            <a:r>
              <a:rPr lang="de-DE" sz="2000" b="1" dirty="0" err="1" smtClean="0"/>
              <a:t>correlation</a:t>
            </a:r>
            <a:endParaRPr lang="de-DE" sz="2000" b="1" dirty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7200000" cy="3374513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 flipH="1">
            <a:off x="2339752" y="3645024"/>
            <a:ext cx="1800200" cy="7920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6228184" y="3789040"/>
            <a:ext cx="1368152" cy="108012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2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II. Electrophysiological </a:t>
            </a:r>
            <a:r>
              <a:rPr lang="en-US" sz="2800" b="1" dirty="0"/>
              <a:t>and pharmacological characterization of ES and iPS cell-derived cardiomyocytes</a:t>
            </a:r>
            <a:endParaRPr lang="de-DE" sz="2800" b="1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pPr marL="0" indent="0">
              <a:buNone/>
            </a:pPr>
            <a:r>
              <a:rPr lang="de-DE" b="1" dirty="0" err="1" smtClean="0"/>
              <a:t>Conclusions</a:t>
            </a:r>
            <a:r>
              <a:rPr lang="de-DE" b="1" dirty="0" smtClean="0"/>
              <a:t>:</a:t>
            </a:r>
            <a:endParaRPr lang="de-DE" b="1" dirty="0"/>
          </a:p>
          <a:p>
            <a:r>
              <a:rPr lang="de-DE" dirty="0" smtClean="0"/>
              <a:t>Drug </a:t>
            </a:r>
            <a:r>
              <a:rPr lang="de-DE" dirty="0" err="1"/>
              <a:t>effects</a:t>
            </a:r>
            <a:r>
              <a:rPr lang="de-DE" dirty="0"/>
              <a:t> on different EBs/</a:t>
            </a:r>
            <a:r>
              <a:rPr lang="de-DE" dirty="0" err="1"/>
              <a:t>cells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comparable</a:t>
            </a:r>
            <a:r>
              <a:rPr lang="de-DE" dirty="0"/>
              <a:t> (</a:t>
            </a:r>
            <a:r>
              <a:rPr lang="de-DE" dirty="0" err="1"/>
              <a:t>normalization</a:t>
            </a:r>
            <a:r>
              <a:rPr lang="de-DE" dirty="0" smtClean="0"/>
              <a:t>!!)</a:t>
            </a:r>
          </a:p>
          <a:p>
            <a:r>
              <a:rPr lang="de-DE" dirty="0"/>
              <a:t>EB-</a:t>
            </a:r>
            <a:r>
              <a:rPr lang="de-DE" dirty="0" err="1"/>
              <a:t>to</a:t>
            </a:r>
            <a:r>
              <a:rPr lang="de-DE" dirty="0"/>
              <a:t>-EB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care (e.g. Long-QT-</a:t>
            </a:r>
            <a:r>
              <a:rPr lang="de-DE" dirty="0" err="1"/>
              <a:t>iPS</a:t>
            </a:r>
            <a:r>
              <a:rPr lang="de-DE" dirty="0" smtClean="0"/>
              <a:t>)</a:t>
            </a:r>
          </a:p>
          <a:p>
            <a:r>
              <a:rPr lang="de-DE" b="1" dirty="0">
                <a:sym typeface="Wingdings" pitchFamily="2" charset="2"/>
              </a:rPr>
              <a:t>A </a:t>
            </a:r>
            <a:r>
              <a:rPr lang="de-DE" b="1" dirty="0" err="1">
                <a:sym typeface="Wingdings" pitchFamily="2" charset="2"/>
              </a:rPr>
              <a:t>pharmacological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screen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is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feasible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with</a:t>
            </a:r>
            <a:r>
              <a:rPr lang="de-DE" b="1" dirty="0">
                <a:sym typeface="Wingdings" pitchFamily="2" charset="2"/>
              </a:rPr>
              <a:t> MEA </a:t>
            </a:r>
            <a:r>
              <a:rPr lang="de-DE" b="1" dirty="0" err="1">
                <a:sym typeface="Wingdings" pitchFamily="2" charset="2"/>
              </a:rPr>
              <a:t>irrespective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of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cell</a:t>
            </a:r>
            <a:r>
              <a:rPr lang="de-DE" b="1" dirty="0">
                <a:sym typeface="Wingdings" pitchFamily="2" charset="2"/>
              </a:rPr>
              <a:t> type (ES </a:t>
            </a:r>
            <a:r>
              <a:rPr lang="de-DE" b="1" dirty="0" err="1">
                <a:sym typeface="Wingdings" pitchFamily="2" charset="2"/>
              </a:rPr>
              <a:t>or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iPS</a:t>
            </a:r>
            <a:r>
              <a:rPr lang="de-DE" b="1" dirty="0">
                <a:sym typeface="Wingdings" pitchFamily="2" charset="2"/>
              </a:rPr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4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I.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Catecholamines in </a:t>
            </a:r>
            <a:r>
              <a:rPr lang="de-DE" dirty="0" err="1" smtClean="0"/>
              <a:t>Cardiac</a:t>
            </a:r>
            <a:r>
              <a:rPr lang="en-US" dirty="0" smtClean="0"/>
              <a:t> Lineage Commitment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de-DE" sz="2200" b="1" dirty="0"/>
              <a:t>Catecholamines </a:t>
            </a:r>
            <a:r>
              <a:rPr lang="de-DE" sz="2200" b="1" dirty="0" err="1"/>
              <a:t>play</a:t>
            </a:r>
            <a:r>
              <a:rPr lang="de-DE" sz="2200" b="1" dirty="0"/>
              <a:t> an essential </a:t>
            </a:r>
            <a:r>
              <a:rPr lang="de-DE" sz="2200" b="1" dirty="0" err="1"/>
              <a:t>role</a:t>
            </a:r>
            <a:r>
              <a:rPr lang="de-DE" sz="2200" b="1" dirty="0"/>
              <a:t> in </a:t>
            </a:r>
            <a:r>
              <a:rPr lang="de-DE" sz="2200" b="1" dirty="0" err="1"/>
              <a:t>heart</a:t>
            </a:r>
            <a:r>
              <a:rPr lang="de-DE" sz="2200" b="1" dirty="0"/>
              <a:t> </a:t>
            </a:r>
            <a:r>
              <a:rPr lang="de-DE" sz="2200" b="1" dirty="0" err="1"/>
              <a:t>function</a:t>
            </a:r>
            <a:r>
              <a:rPr lang="de-DE" sz="2200" b="1" dirty="0"/>
              <a:t> </a:t>
            </a:r>
            <a:r>
              <a:rPr lang="de-DE" sz="2200" b="1" dirty="0" err="1"/>
              <a:t>of</a:t>
            </a:r>
            <a:r>
              <a:rPr lang="de-DE" sz="2200" b="1" dirty="0"/>
              <a:t> </a:t>
            </a:r>
            <a:r>
              <a:rPr lang="de-DE" sz="2200" b="1" dirty="0" err="1"/>
              <a:t>the</a:t>
            </a:r>
            <a:r>
              <a:rPr lang="de-DE" sz="2200" b="1" dirty="0"/>
              <a:t> adult </a:t>
            </a:r>
            <a:r>
              <a:rPr lang="de-DE" sz="2200" b="1" dirty="0" err="1"/>
              <a:t>heart</a:t>
            </a:r>
            <a:endParaRPr lang="de-DE" sz="2200" b="1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1900" dirty="0" err="1"/>
              <a:t>Severe</a:t>
            </a:r>
            <a:r>
              <a:rPr lang="de-DE" sz="1900" dirty="0"/>
              <a:t> </a:t>
            </a:r>
            <a:r>
              <a:rPr lang="de-DE" sz="1900" dirty="0" err="1"/>
              <a:t>developmental</a:t>
            </a:r>
            <a:r>
              <a:rPr lang="de-DE" sz="1900" dirty="0"/>
              <a:t> </a:t>
            </a:r>
            <a:r>
              <a:rPr lang="de-DE" sz="1900" dirty="0" err="1"/>
              <a:t>effects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Catecholamine</a:t>
            </a:r>
            <a:r>
              <a:rPr lang="de-DE" sz="1900" dirty="0"/>
              <a:t> Synthesis Gene </a:t>
            </a:r>
            <a:r>
              <a:rPr lang="de-DE" sz="1900" dirty="0" smtClean="0"/>
              <a:t>knockout</a:t>
            </a:r>
            <a:r>
              <a:rPr lang="de-DE" sz="1900" dirty="0"/>
              <a:t> (TH </a:t>
            </a:r>
            <a:r>
              <a:rPr lang="de-DE" sz="1900" dirty="0" err="1"/>
              <a:t>and</a:t>
            </a:r>
            <a:r>
              <a:rPr lang="de-DE" sz="1900" dirty="0"/>
              <a:t> DBH) </a:t>
            </a:r>
            <a:r>
              <a:rPr lang="de-DE" sz="1900" dirty="0" smtClean="0"/>
              <a:t>(</a:t>
            </a:r>
            <a:r>
              <a:rPr lang="en-US" sz="1900" dirty="0"/>
              <a:t>Kobayashi et al., 1995; Zhou et al., </a:t>
            </a:r>
            <a:r>
              <a:rPr lang="en-US" sz="1900" dirty="0" smtClean="0"/>
              <a:t>1995, </a:t>
            </a:r>
            <a:r>
              <a:rPr lang="de-DE" sz="1900" dirty="0" smtClean="0"/>
              <a:t>Thomas </a:t>
            </a:r>
            <a:r>
              <a:rPr lang="de-DE" sz="1900" dirty="0"/>
              <a:t>et al., 1995)</a:t>
            </a:r>
          </a:p>
          <a:p>
            <a:pPr marL="457200" lvl="1" indent="0">
              <a:buNone/>
              <a:defRPr/>
            </a:pPr>
            <a:endParaRPr lang="de-DE" sz="2000" dirty="0">
              <a:sym typeface="Wingdings" pitchFamily="2" charset="2"/>
            </a:endParaRPr>
          </a:p>
          <a:p>
            <a:pPr indent="-285750">
              <a:buFont typeface="Wingdings" pitchFamily="2" charset="2"/>
              <a:buChar char="Ø"/>
              <a:defRPr/>
            </a:pPr>
            <a:r>
              <a:rPr lang="de-DE" sz="2200" b="1" dirty="0" err="1">
                <a:sym typeface="Wingdings" pitchFamily="2" charset="2"/>
              </a:rPr>
              <a:t>Paracrine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action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of</a:t>
            </a:r>
            <a:r>
              <a:rPr lang="de-DE" sz="2200" b="1" dirty="0">
                <a:sym typeface="Wingdings" pitchFamily="2" charset="2"/>
              </a:rPr>
              <a:t> catecholamines at </a:t>
            </a:r>
            <a:r>
              <a:rPr lang="de-DE" sz="2200" b="1" dirty="0" err="1">
                <a:sym typeface="Wingdings" pitchFamily="2" charset="2"/>
              </a:rPr>
              <a:t>developmental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stage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u="sng" dirty="0" err="1">
                <a:sym typeface="Wingdings" pitchFamily="2" charset="2"/>
              </a:rPr>
              <a:t>before</a:t>
            </a:r>
            <a:r>
              <a:rPr lang="de-DE" sz="2200" b="1" dirty="0">
                <a:sym typeface="Wingdings" pitchFamily="2" charset="2"/>
              </a:rPr>
              <a:t> neuronal </a:t>
            </a:r>
            <a:r>
              <a:rPr lang="de-DE" sz="2200" b="1" dirty="0" err="1">
                <a:sym typeface="Wingdings" pitchFamily="2" charset="2"/>
              </a:rPr>
              <a:t>innervation</a:t>
            </a:r>
            <a:r>
              <a:rPr lang="de-DE" sz="2200" b="1" dirty="0">
                <a:sym typeface="Wingdings" pitchFamily="2" charset="2"/>
              </a:rPr>
              <a:t> was </a:t>
            </a:r>
            <a:r>
              <a:rPr lang="de-DE" sz="2200" b="1" dirty="0" err="1">
                <a:sym typeface="Wingdings" pitchFamily="2" charset="2"/>
              </a:rPr>
              <a:t>suggested</a:t>
            </a:r>
            <a:endParaRPr lang="de-DE" sz="2200" b="1" dirty="0">
              <a:sym typeface="Wingdings" pitchFamily="2" charset="2"/>
            </a:endParaRPr>
          </a:p>
          <a:p>
            <a:pPr marL="57150" indent="0">
              <a:buNone/>
              <a:defRPr/>
            </a:pPr>
            <a:endParaRPr lang="de-DE" sz="2000" dirty="0">
              <a:sym typeface="Wingdings" pitchFamily="2" charset="2"/>
            </a:endParaRPr>
          </a:p>
          <a:p>
            <a:pPr indent="-285750">
              <a:defRPr/>
            </a:pPr>
            <a:r>
              <a:rPr lang="de-DE" sz="1900" b="1" dirty="0">
                <a:sym typeface="Wingdings" pitchFamily="2" charset="2"/>
              </a:rPr>
              <a:t>In </a:t>
            </a:r>
            <a:r>
              <a:rPr lang="de-DE" sz="1900" b="1" dirty="0" err="1">
                <a:sym typeface="Wingdings" pitchFamily="2" charset="2"/>
              </a:rPr>
              <a:t>Contrast</a:t>
            </a:r>
            <a:r>
              <a:rPr lang="de-DE" sz="1900" b="1" dirty="0">
                <a:sym typeface="Wingdings" pitchFamily="2" charset="2"/>
              </a:rPr>
              <a:t>: </a:t>
            </a:r>
            <a:r>
              <a:rPr lang="de-DE" sz="1900" i="1" dirty="0">
                <a:sym typeface="Wingdings" pitchFamily="2" charset="2"/>
              </a:rPr>
              <a:t>In vivo </a:t>
            </a:r>
            <a:r>
              <a:rPr lang="de-DE" sz="1900" dirty="0" err="1">
                <a:sym typeface="Wingdings" pitchFamily="2" charset="2"/>
              </a:rPr>
              <a:t>Pnmt</a:t>
            </a:r>
            <a:r>
              <a:rPr lang="de-DE" sz="1900" dirty="0">
                <a:sym typeface="Wingdings" pitchFamily="2" charset="2"/>
              </a:rPr>
              <a:t> k.o. (Ebert et al., 2004) </a:t>
            </a:r>
            <a:r>
              <a:rPr lang="de-DE" sz="1900" dirty="0" err="1">
                <a:sym typeface="Wingdings" pitchFamily="2" charset="2"/>
              </a:rPr>
              <a:t>did</a:t>
            </a:r>
            <a:r>
              <a:rPr lang="de-DE" sz="1900" dirty="0">
                <a:sym typeface="Wingdings" pitchFamily="2" charset="2"/>
              </a:rPr>
              <a:t> not </a:t>
            </a:r>
            <a:r>
              <a:rPr lang="de-DE" sz="1900" dirty="0" err="1">
                <a:sym typeface="Wingdings" pitchFamily="2" charset="2"/>
              </a:rPr>
              <a:t>lead</a:t>
            </a:r>
            <a:r>
              <a:rPr lang="de-DE" sz="1900" dirty="0">
                <a:sym typeface="Wingdings" pitchFamily="2" charset="2"/>
              </a:rPr>
              <a:t> </a:t>
            </a:r>
            <a:r>
              <a:rPr lang="de-DE" sz="1900" dirty="0" err="1">
                <a:sym typeface="Wingdings" pitchFamily="2" charset="2"/>
              </a:rPr>
              <a:t>to</a:t>
            </a:r>
            <a:r>
              <a:rPr lang="de-DE" sz="1900" dirty="0">
                <a:sym typeface="Wingdings" pitchFamily="2" charset="2"/>
              </a:rPr>
              <a:t> fetal </a:t>
            </a:r>
            <a:r>
              <a:rPr lang="de-DE" sz="1900" dirty="0" err="1">
                <a:sym typeface="Wingdings" pitchFamily="2" charset="2"/>
              </a:rPr>
              <a:t>mortality</a:t>
            </a:r>
            <a:endParaRPr lang="de-DE" sz="1900" dirty="0">
              <a:sym typeface="Wingdings" pitchFamily="2" charset="2"/>
            </a:endParaRPr>
          </a:p>
          <a:p>
            <a:pPr marL="57150" indent="0">
              <a:buNone/>
              <a:defRPr/>
            </a:pPr>
            <a:endParaRPr lang="de-DE" sz="2000" dirty="0"/>
          </a:p>
          <a:p>
            <a:pPr>
              <a:buFont typeface="Wingdings" pitchFamily="2" charset="2"/>
              <a:buChar char="Ø"/>
              <a:defRPr/>
            </a:pPr>
            <a:r>
              <a:rPr lang="de-DE" sz="2000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Noradrenaline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is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most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important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amongst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the</a:t>
            </a:r>
            <a:r>
              <a:rPr lang="de-DE" sz="2200" b="1" dirty="0">
                <a:sym typeface="Wingdings" pitchFamily="2" charset="2"/>
              </a:rPr>
              <a:t> catecholamines in </a:t>
            </a:r>
            <a:r>
              <a:rPr lang="de-DE" sz="2200" b="1" dirty="0" err="1">
                <a:sym typeface="Wingdings" pitchFamily="2" charset="2"/>
              </a:rPr>
              <a:t>respect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to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cardiac</a:t>
            </a:r>
            <a:r>
              <a:rPr lang="de-DE" sz="2200" b="1" dirty="0">
                <a:sym typeface="Wingdings" pitchFamily="2" charset="2"/>
              </a:rPr>
              <a:t> </a:t>
            </a:r>
            <a:r>
              <a:rPr lang="de-DE" sz="2200" b="1" dirty="0" err="1">
                <a:sym typeface="Wingdings" pitchFamily="2" charset="2"/>
              </a:rPr>
              <a:t>development</a:t>
            </a:r>
            <a:r>
              <a:rPr lang="de-DE" sz="2200" b="1" dirty="0">
                <a:sym typeface="Wingdings" pitchFamily="2" charset="2"/>
              </a:rPr>
              <a:t> </a:t>
            </a:r>
            <a:endParaRPr lang="de-DE" sz="2200" b="1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Interests</a:t>
            </a:r>
            <a:r>
              <a:rPr lang="de-DE" dirty="0" smtClean="0"/>
              <a:t>, Martin Lehmann, </a:t>
            </a:r>
            <a:r>
              <a:rPr lang="de-DE" dirty="0" err="1" smtClean="0"/>
              <a:t>PhD</a:t>
            </a:r>
            <a:r>
              <a:rPr lang="de-DE" dirty="0" smtClean="0"/>
              <a:t>. lehmannm@uni-koeln.de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0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I.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Catecholamines in </a:t>
            </a:r>
            <a:r>
              <a:rPr lang="de-DE" dirty="0" err="1" smtClean="0"/>
              <a:t>Cardiac</a:t>
            </a:r>
            <a:r>
              <a:rPr lang="en-US" dirty="0" smtClean="0"/>
              <a:t> Lineage Commitment 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0" y="2276872"/>
            <a:ext cx="6490700" cy="4206881"/>
            <a:chOff x="-2202013" y="1844824"/>
            <a:chExt cx="7367821" cy="480786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844824"/>
              <a:ext cx="5202320" cy="454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-2202013" y="6019547"/>
              <a:ext cx="2672750" cy="633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/>
                <a:t>http://what-when-how.com/wp-content/uploads/2012/04/tmp14754_thumb1.jpg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251520" y="2737948"/>
              <a:ext cx="3813834" cy="3281599"/>
              <a:chOff x="251520" y="2737948"/>
              <a:chExt cx="3813834" cy="3281599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251520" y="2737948"/>
                <a:ext cx="1728288" cy="646331"/>
                <a:chOff x="251520" y="2737948"/>
                <a:chExt cx="1728288" cy="646331"/>
              </a:xfrm>
            </p:grpSpPr>
            <p:sp>
              <p:nvSpPr>
                <p:cNvPr id="14" name="Rectangle 6"/>
                <p:cNvSpPr>
                  <a:spLocks noChangeArrowheads="1"/>
                </p:cNvSpPr>
                <p:nvPr/>
              </p:nvSpPr>
              <p:spPr bwMode="auto">
                <a:xfrm>
                  <a:off x="323528" y="2836168"/>
                  <a:ext cx="914400" cy="30480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uppieren 14"/>
                <p:cNvGrpSpPr/>
                <p:nvPr/>
              </p:nvGrpSpPr>
              <p:grpSpPr>
                <a:xfrm rot="765862">
                  <a:off x="1215753" y="2889474"/>
                  <a:ext cx="764055" cy="340102"/>
                  <a:chOff x="9900592" y="3318769"/>
                  <a:chExt cx="1008112" cy="228600"/>
                </a:xfrm>
              </p:grpSpPr>
              <p:cxnSp>
                <p:nvCxnSpPr>
                  <p:cNvPr id="17" name="Gerade Verbindung 16"/>
                  <p:cNvCxnSpPr/>
                  <p:nvPr/>
                </p:nvCxnSpPr>
                <p:spPr>
                  <a:xfrm>
                    <a:off x="9900592" y="3429000"/>
                    <a:ext cx="1008112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Gerade Verbindung 17"/>
                  <p:cNvCxnSpPr/>
                  <p:nvPr/>
                </p:nvCxnSpPr>
                <p:spPr>
                  <a:xfrm flipV="1">
                    <a:off x="10908704" y="3318769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feld 15"/>
                <p:cNvSpPr txBox="1"/>
                <p:nvPr/>
              </p:nvSpPr>
              <p:spPr>
                <a:xfrm>
                  <a:off x="251520" y="2737948"/>
                  <a:ext cx="4320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600" b="1" dirty="0">
                      <a:solidFill>
                        <a:srgbClr val="FF0000"/>
                      </a:solidFill>
                    </a:rPr>
                    <a:t>*</a:t>
                  </a:r>
                  <a:endParaRPr lang="de-DE" sz="3600" b="1" dirty="0"/>
                </a:p>
              </p:txBody>
            </p:sp>
          </p:grpSp>
          <p:grpSp>
            <p:nvGrpSpPr>
              <p:cNvPr id="9" name="Gruppieren 8"/>
              <p:cNvGrpSpPr/>
              <p:nvPr/>
            </p:nvGrpSpPr>
            <p:grpSpPr>
              <a:xfrm>
                <a:off x="2771800" y="5018317"/>
                <a:ext cx="1293554" cy="1001230"/>
                <a:chOff x="2774390" y="5018317"/>
                <a:chExt cx="1293554" cy="1001230"/>
              </a:xfrm>
            </p:grpSpPr>
            <p:grpSp>
              <p:nvGrpSpPr>
                <p:cNvPr id="10" name="Gruppieren 9"/>
                <p:cNvGrpSpPr/>
                <p:nvPr/>
              </p:nvGrpSpPr>
              <p:grpSpPr>
                <a:xfrm rot="13494260">
                  <a:off x="2774390" y="5018317"/>
                  <a:ext cx="1080120" cy="228600"/>
                  <a:chOff x="9900592" y="3318769"/>
                  <a:chExt cx="1008112" cy="228600"/>
                </a:xfrm>
              </p:grpSpPr>
              <p:cxnSp>
                <p:nvCxnSpPr>
                  <p:cNvPr id="12" name="Gerade Verbindung 11"/>
                  <p:cNvCxnSpPr/>
                  <p:nvPr/>
                </p:nvCxnSpPr>
                <p:spPr>
                  <a:xfrm>
                    <a:off x="9900592" y="3429000"/>
                    <a:ext cx="1008112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Gerade Verbindung 12"/>
                  <p:cNvCxnSpPr/>
                  <p:nvPr/>
                </p:nvCxnSpPr>
                <p:spPr>
                  <a:xfrm flipV="1">
                    <a:off x="10908704" y="3318769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feld 10"/>
                <p:cNvSpPr txBox="1"/>
                <p:nvPr/>
              </p:nvSpPr>
              <p:spPr>
                <a:xfrm>
                  <a:off x="3635896" y="5373216"/>
                  <a:ext cx="4320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600" b="1" dirty="0">
                      <a:solidFill>
                        <a:srgbClr val="FF0000"/>
                      </a:solidFill>
                    </a:rPr>
                    <a:t>*</a:t>
                  </a:r>
                  <a:endParaRPr lang="de-DE" sz="3600" b="1" dirty="0"/>
                </a:p>
              </p:txBody>
            </p:sp>
          </p:grpSp>
        </p:grpSp>
      </p:grpSp>
      <p:sp>
        <p:nvSpPr>
          <p:cNvPr id="20" name="Textfeld 19"/>
          <p:cNvSpPr txBox="1"/>
          <p:nvPr/>
        </p:nvSpPr>
        <p:spPr>
          <a:xfrm>
            <a:off x="0" y="15567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/>
              <a:t>Intracellular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Catecholamine</a:t>
            </a:r>
            <a:r>
              <a:rPr lang="de-DE" sz="3200" b="1" dirty="0" smtClean="0"/>
              <a:t> </a:t>
            </a:r>
            <a:r>
              <a:rPr lang="de-DE" sz="3200" b="1" dirty="0" smtClean="0"/>
              <a:t>Synthesis</a:t>
            </a:r>
            <a:endParaRPr lang="de-DE" sz="3200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122170" y="2287262"/>
            <a:ext cx="1643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* </a:t>
            </a:r>
            <a:r>
              <a:rPr lang="de-DE" dirty="0" err="1">
                <a:solidFill>
                  <a:srgbClr val="FF0000"/>
                </a:solidFill>
              </a:rPr>
              <a:t>Reserpine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- </a:t>
            </a:r>
            <a:r>
              <a:rPr lang="de-DE" dirty="0" err="1"/>
              <a:t>Mechanism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action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1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I.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Catecholamines in </a:t>
            </a:r>
            <a:r>
              <a:rPr lang="de-DE" dirty="0" err="1" smtClean="0"/>
              <a:t>Cardiac</a:t>
            </a:r>
            <a:r>
              <a:rPr lang="en-US" dirty="0" smtClean="0"/>
              <a:t> Lineage Commitment </a:t>
            </a:r>
            <a:endParaRPr lang="de-DE" dirty="0"/>
          </a:p>
        </p:txBody>
      </p:sp>
      <p:pic>
        <p:nvPicPr>
          <p:cNvPr id="4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7488832" cy="4255350"/>
          </a:xfrm>
        </p:spPr>
      </p:pic>
      <p:sp>
        <p:nvSpPr>
          <p:cNvPr id="5" name="Textfeld 4"/>
          <p:cNvSpPr txBox="1"/>
          <p:nvPr/>
        </p:nvSpPr>
        <p:spPr>
          <a:xfrm>
            <a:off x="3059832" y="6597352"/>
            <a:ext cx="347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d</a:t>
            </a:r>
            <a:r>
              <a:rPr lang="de-DE" sz="1600" dirty="0" smtClean="0"/>
              <a:t>2+d4: 50 µm; d10+d14: 200 µm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1547664" y="220486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d2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732240" y="2204864"/>
            <a:ext cx="1359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itchFamily="34" charset="0"/>
                <a:cs typeface="Arial" pitchFamily="34" charset="0"/>
              </a:rPr>
              <a:t>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14+Puro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76056" y="220486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d10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75856" y="220486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d4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376376" y="306431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itchFamily="34" charset="0"/>
                <a:cs typeface="Arial" pitchFamily="34" charset="0"/>
              </a:rPr>
              <a:t>Control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263143" y="5836621"/>
            <a:ext cx="12961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itchFamily="34" charset="0"/>
                <a:cs typeface="Arial" pitchFamily="34" charset="0"/>
              </a:rPr>
              <a:t>Reserpine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371717" y="443246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DMSO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545" y="162880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err="1" smtClean="0"/>
              <a:t>Reserpine-induced</a:t>
            </a:r>
            <a:r>
              <a:rPr lang="de-DE" sz="2000" dirty="0" smtClean="0"/>
              <a:t> </a:t>
            </a:r>
            <a:r>
              <a:rPr lang="de-DE" sz="2000" dirty="0" err="1" smtClean="0"/>
              <a:t>catecholamine</a:t>
            </a:r>
            <a:r>
              <a:rPr lang="de-DE" sz="2000" dirty="0" smtClean="0"/>
              <a:t> </a:t>
            </a:r>
            <a:r>
              <a:rPr lang="de-DE" sz="2000" dirty="0" err="1" smtClean="0"/>
              <a:t>depletion</a:t>
            </a:r>
            <a:r>
              <a:rPr lang="de-DE" sz="2000" dirty="0" smtClean="0"/>
              <a:t>, </a:t>
            </a:r>
            <a:r>
              <a:rPr lang="de-DE" sz="2000" dirty="0" err="1" smtClean="0"/>
              <a:t>reduced</a:t>
            </a:r>
            <a:r>
              <a:rPr lang="de-DE" sz="2000" dirty="0" smtClean="0"/>
              <a:t> cardiomyocyte </a:t>
            </a:r>
            <a:r>
              <a:rPr lang="de-DE" sz="2000" dirty="0" err="1" smtClean="0"/>
              <a:t>differentiation</a:t>
            </a:r>
            <a:r>
              <a:rPr lang="de-DE" sz="2000" dirty="0" smtClean="0"/>
              <a:t> </a:t>
            </a:r>
            <a:r>
              <a:rPr lang="de-DE" sz="2000" dirty="0" err="1" smtClean="0"/>
              <a:t>efficiency</a:t>
            </a:r>
            <a:endParaRPr lang="de-DE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1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I.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Catecholamines in </a:t>
            </a:r>
            <a:r>
              <a:rPr lang="de-DE" dirty="0" err="1" smtClean="0"/>
              <a:t>Cardiac</a:t>
            </a:r>
            <a:r>
              <a:rPr lang="en-US" dirty="0" smtClean="0"/>
              <a:t> Lineage Commitment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de-DE" sz="2000" dirty="0" err="1" smtClean="0"/>
              <a:t>Reserpine</a:t>
            </a:r>
            <a:r>
              <a:rPr lang="de-DE" sz="2000" dirty="0" smtClean="0"/>
              <a:t> </a:t>
            </a:r>
            <a:r>
              <a:rPr lang="de-DE" sz="2000" dirty="0" err="1" smtClean="0"/>
              <a:t>Reduces</a:t>
            </a:r>
            <a:r>
              <a:rPr lang="de-DE" sz="2000" dirty="0" smtClean="0"/>
              <a:t> Numbers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Beating</a:t>
            </a:r>
            <a:r>
              <a:rPr lang="de-DE" sz="2000" dirty="0" smtClean="0"/>
              <a:t> EBs</a:t>
            </a:r>
            <a:endParaRPr lang="de-DE" sz="2000" dirty="0"/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30" y="2492896"/>
            <a:ext cx="4752528" cy="3717801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I.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Catecholamines in </a:t>
            </a:r>
            <a:r>
              <a:rPr lang="de-DE" dirty="0" err="1" smtClean="0"/>
              <a:t>Cardiac</a:t>
            </a:r>
            <a:r>
              <a:rPr lang="en-US" dirty="0" smtClean="0"/>
              <a:t> Lineage Commitment </a:t>
            </a: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1547664" y="213285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4716016" y="2132856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907704" y="164249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Symbol" pitchFamily="18" charset="2"/>
              </a:rPr>
              <a:t>a</a:t>
            </a:r>
            <a:r>
              <a:rPr lang="de-DE" sz="2400" b="1" dirty="0" smtClean="0"/>
              <a:t>Actinin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0" y="162880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/>
              <a:t>Cardiac</a:t>
            </a:r>
            <a:r>
              <a:rPr lang="de-DE" sz="2400" b="1" dirty="0" smtClean="0"/>
              <a:t> TroponinT</a:t>
            </a:r>
            <a:endParaRPr lang="de-DE" sz="2400" b="1" dirty="0"/>
          </a:p>
        </p:txBody>
      </p:sp>
      <p:pic>
        <p:nvPicPr>
          <p:cNvPr id="8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67" y="2215405"/>
            <a:ext cx="6860866" cy="452596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524328" y="450912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bars</a:t>
            </a:r>
            <a:r>
              <a:rPr lang="de-DE" dirty="0" smtClean="0"/>
              <a:t>: </a:t>
            </a:r>
          </a:p>
          <a:p>
            <a:r>
              <a:rPr lang="de-DE" dirty="0" smtClean="0"/>
              <a:t>50 µm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028384" y="5858108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qPCRs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Dr. V. </a:t>
            </a:r>
            <a:r>
              <a:rPr lang="de-DE" sz="1400" dirty="0" err="1"/>
              <a:t>W</a:t>
            </a:r>
            <a:r>
              <a:rPr lang="de-DE" sz="1400" dirty="0" err="1" smtClean="0"/>
              <a:t>agh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0" y="5254843"/>
            <a:ext cx="9144000" cy="148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99592" y="5254843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Expression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cardiac</a:t>
            </a:r>
            <a:r>
              <a:rPr lang="de-DE" sz="2400" dirty="0" smtClean="0"/>
              <a:t> </a:t>
            </a:r>
            <a:r>
              <a:rPr lang="de-DE" sz="2400" dirty="0" err="1" smtClean="0"/>
              <a:t>markers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significantly</a:t>
            </a:r>
            <a:r>
              <a:rPr lang="de-DE" sz="2400" dirty="0" smtClean="0"/>
              <a:t> </a:t>
            </a:r>
            <a:r>
              <a:rPr lang="de-DE" sz="2400" dirty="0" err="1" smtClean="0"/>
              <a:t>reduced</a:t>
            </a:r>
            <a:r>
              <a:rPr lang="de-DE" sz="2400" dirty="0" smtClean="0"/>
              <a:t> after </a:t>
            </a:r>
            <a:r>
              <a:rPr lang="de-DE" sz="2400" dirty="0" err="1" smtClean="0"/>
              <a:t>catecholamine</a:t>
            </a:r>
            <a:r>
              <a:rPr lang="de-DE" sz="2400" dirty="0" smtClean="0"/>
              <a:t> </a:t>
            </a:r>
            <a:r>
              <a:rPr lang="de-DE" sz="2400" dirty="0" err="1" smtClean="0"/>
              <a:t>depletion</a:t>
            </a:r>
            <a:endParaRPr lang="de-DE" sz="2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8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I.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Catecholamines in </a:t>
            </a:r>
            <a:r>
              <a:rPr lang="de-DE" dirty="0" err="1" smtClean="0"/>
              <a:t>Cardiac</a:t>
            </a:r>
            <a:r>
              <a:rPr lang="en-US" dirty="0" smtClean="0"/>
              <a:t> Lineage Commitment </a:t>
            </a:r>
            <a:endParaRPr lang="de-DE" dirty="0"/>
          </a:p>
        </p:txBody>
      </p:sp>
      <p:pic>
        <p:nvPicPr>
          <p:cNvPr id="4" name="Inhaltsplatzhalt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88625"/>
            <a:ext cx="6038288" cy="464868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4941168"/>
            <a:ext cx="9036496" cy="148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83568" y="5229200"/>
            <a:ext cx="782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err="1" smtClean="0"/>
              <a:t>Interestingly</a:t>
            </a:r>
            <a:r>
              <a:rPr lang="de-DE" sz="2400" dirty="0" smtClean="0"/>
              <a:t>, </a:t>
            </a:r>
            <a:r>
              <a:rPr lang="de-DE" sz="2400" dirty="0" err="1" smtClean="0"/>
              <a:t>catecholamine</a:t>
            </a:r>
            <a:r>
              <a:rPr lang="de-DE" sz="2400" dirty="0" smtClean="0"/>
              <a:t> </a:t>
            </a:r>
            <a:r>
              <a:rPr lang="de-DE" sz="2400" dirty="0" err="1" smtClean="0"/>
              <a:t>depletion</a:t>
            </a:r>
            <a:r>
              <a:rPr lang="de-DE" sz="2400" dirty="0" smtClean="0"/>
              <a:t> </a:t>
            </a:r>
            <a:r>
              <a:rPr lang="de-DE" sz="2400" b="1" dirty="0" err="1" smtClean="0"/>
              <a:t>promotes</a:t>
            </a:r>
            <a:r>
              <a:rPr lang="de-DE" sz="2400" b="1" dirty="0" smtClean="0"/>
              <a:t> neuronal </a:t>
            </a:r>
            <a:r>
              <a:rPr lang="de-DE" sz="2400" b="1" dirty="0" err="1" smtClean="0"/>
              <a:t>lineage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commitment</a:t>
            </a:r>
            <a:endParaRPr lang="de-DE" sz="24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7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I. The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Catecholamines in </a:t>
            </a:r>
            <a:r>
              <a:rPr lang="de-DE" dirty="0" err="1" smtClean="0"/>
              <a:t>Cardiac</a:t>
            </a:r>
            <a:r>
              <a:rPr lang="en-US" dirty="0" smtClean="0"/>
              <a:t> Lineage Commitment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b="1" dirty="0" smtClean="0">
                <a:sym typeface="Wingdings" pitchFamily="2" charset="2"/>
              </a:rPr>
              <a:t>Catecholamines </a:t>
            </a:r>
            <a:r>
              <a:rPr lang="de-DE" b="1" dirty="0" err="1" smtClean="0">
                <a:sym typeface="Wingdings" pitchFamily="2" charset="2"/>
              </a:rPr>
              <a:t>play</a:t>
            </a:r>
            <a:r>
              <a:rPr lang="de-DE" b="1" dirty="0" smtClean="0">
                <a:sym typeface="Wingdings" pitchFamily="2" charset="2"/>
              </a:rPr>
              <a:t> a </a:t>
            </a:r>
            <a:r>
              <a:rPr lang="de-DE" b="1" dirty="0" err="1" smtClean="0">
                <a:sym typeface="Wingdings" pitchFamily="2" charset="2"/>
              </a:rPr>
              <a:t>crucial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b="1" dirty="0" err="1" smtClean="0">
                <a:sym typeface="Wingdings" pitchFamily="2" charset="2"/>
              </a:rPr>
              <a:t>role</a:t>
            </a:r>
            <a:r>
              <a:rPr lang="de-DE" b="1" dirty="0" smtClean="0">
                <a:sym typeface="Wingdings" pitchFamily="2" charset="2"/>
              </a:rPr>
              <a:t> in </a:t>
            </a:r>
            <a:r>
              <a:rPr lang="de-DE" b="1" dirty="0" err="1" smtClean="0">
                <a:sym typeface="Wingdings" pitchFamily="2" charset="2"/>
              </a:rPr>
              <a:t>cardiac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b="1" dirty="0" err="1" smtClean="0">
                <a:sym typeface="Wingdings" pitchFamily="2" charset="2"/>
              </a:rPr>
              <a:t>differentiation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exhibiting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their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action</a:t>
            </a:r>
            <a:r>
              <a:rPr lang="de-DE" dirty="0" smtClean="0">
                <a:sym typeface="Wingdings" pitchFamily="2" charset="2"/>
              </a:rPr>
              <a:t> in a </a:t>
            </a:r>
            <a:r>
              <a:rPr lang="de-DE" dirty="0" err="1" smtClean="0">
                <a:sym typeface="Wingdings" pitchFamily="2" charset="2"/>
              </a:rPr>
              <a:t>paracrine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fashion</a:t>
            </a:r>
            <a:endParaRPr lang="de-DE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ym typeface="Wingdings" pitchFamily="2" charset="2"/>
              </a:rPr>
              <a:t> The </a:t>
            </a:r>
            <a:r>
              <a:rPr lang="de-DE" dirty="0" err="1" smtClean="0">
                <a:sym typeface="Wingdings" pitchFamily="2" charset="2"/>
              </a:rPr>
              <a:t>critical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period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catecholamine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action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b="1" dirty="0" err="1" smtClean="0">
                <a:sym typeface="Wingdings" pitchFamily="2" charset="2"/>
              </a:rPr>
              <a:t>before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b="1" dirty="0" err="1" smtClean="0">
                <a:sym typeface="Wingdings" pitchFamily="2" charset="2"/>
              </a:rPr>
              <a:t>day</a:t>
            </a:r>
            <a:r>
              <a:rPr lang="de-DE" b="1" dirty="0" smtClean="0">
                <a:sym typeface="Wingdings" pitchFamily="2" charset="2"/>
              </a:rPr>
              <a:t> 6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de-DE" b="1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de-DE" b="1" dirty="0" smtClean="0">
                <a:sym typeface="Wingdings" pitchFamily="2" charset="2"/>
              </a:rPr>
              <a:t>- </a:t>
            </a:r>
            <a:r>
              <a:rPr lang="de-DE" b="1" dirty="0" err="1" smtClean="0">
                <a:cs typeface="Arial" pitchFamily="34" charset="0"/>
                <a:sym typeface="Wingdings" pitchFamily="2" charset="2"/>
              </a:rPr>
              <a:t>and</a:t>
            </a:r>
            <a:r>
              <a:rPr lang="de-DE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lang="de-DE" b="1" dirty="0" smtClean="0">
                <a:sym typeface="Wingdings" pitchFamily="2" charset="2"/>
              </a:rPr>
              <a:t>-</a:t>
            </a:r>
            <a:r>
              <a:rPr lang="de-DE" b="1" dirty="0" err="1" smtClean="0">
                <a:sym typeface="Wingdings" pitchFamily="2" charset="2"/>
              </a:rPr>
              <a:t>adrenergic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b="1" dirty="0" err="1" smtClean="0">
                <a:sym typeface="Wingdings" pitchFamily="2" charset="2"/>
              </a:rPr>
              <a:t>signaling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critical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during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cardiac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differetiation</a:t>
            </a:r>
            <a:r>
              <a:rPr lang="de-DE" dirty="0" smtClean="0">
                <a:sym typeface="Wingdings" pitchFamily="2" charset="2"/>
              </a:rPr>
              <a:t>. 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Research Interests, Martin Lehmann, PhD.; lehmannm@uni-koeln.de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5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5013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14" y="3359143"/>
            <a:ext cx="5327172" cy="3549228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  <a:outerShdw blurRad="50800" dist="50800" dir="5400000" sx="37000" sy="37000" algn="ctr" rotWithShape="0">
              <a:srgbClr val="000000"/>
            </a:outerShdw>
            <a:softEdge rad="660400"/>
          </a:effectLst>
        </p:spPr>
      </p:pic>
      <p:sp>
        <p:nvSpPr>
          <p:cNvPr id="10" name="Titel 6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376264"/>
          </a:xfr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II. Electrophysiological </a:t>
            </a:r>
            <a:r>
              <a:rPr lang="en-US" sz="3600" dirty="0"/>
              <a:t>and pharmacological characterization of </a:t>
            </a:r>
            <a:r>
              <a:rPr lang="en-US" sz="3600" dirty="0" smtClean="0"/>
              <a:t>ES and iPS cell-derived cardiomyocytes</a:t>
            </a:r>
            <a:endParaRPr lang="de-D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Bildschirmpräsentation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Larissa</vt:lpstr>
      <vt:lpstr>Benutzerdefiniertes Design</vt:lpstr>
      <vt:lpstr>Presentation</vt:lpstr>
      <vt:lpstr>Research Interests</vt:lpstr>
      <vt:lpstr>I. The Role of Catecholamines in Cardiac Lineage Commitment </vt:lpstr>
      <vt:lpstr>I. The Role of Catecholamines in Cardiac Lineage Commitment </vt:lpstr>
      <vt:lpstr>I. The Role of Catecholamines in Cardiac Lineage Commitment </vt:lpstr>
      <vt:lpstr>I. The Role of Catecholamines in Cardiac Lineage Commitment </vt:lpstr>
      <vt:lpstr>I. The Role of Catecholamines in Cardiac Lineage Commitment </vt:lpstr>
      <vt:lpstr>I. The Role of Catecholamines in Cardiac Lineage Commitment </vt:lpstr>
      <vt:lpstr>I. The Role of Catecholamines in Cardiac Lineage Commitment </vt:lpstr>
      <vt:lpstr>II. Electrophysiological and pharmacological characterization of ES and iPS cell-derived cardiomyocytes</vt:lpstr>
      <vt:lpstr>Project Aim</vt:lpstr>
      <vt:lpstr>Multielectrode Array (MEA)</vt:lpstr>
      <vt:lpstr>Multielectrode Array (MEA)</vt:lpstr>
      <vt:lpstr>LabView-based Analysis Tool</vt:lpstr>
      <vt:lpstr>PowerPoint-Präsentation</vt:lpstr>
      <vt:lpstr>FP/f Correlations- Physiologic Positive Chronotropic Conditions</vt:lpstr>
      <vt:lpstr>FP/f Correlations- Physiologic Negative Chronotropic Conditions</vt:lpstr>
      <vt:lpstr>FP/f Correlations- QT-prolonging conditions</vt:lpstr>
      <vt:lpstr>II. Electrophysiological and pharmacological characterization of ES and iPS cell-derived cardiomyocytes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Fields of Reseach Interest</dc:title>
  <dc:creator>Martin</dc:creator>
  <cp:lastModifiedBy>Martin</cp:lastModifiedBy>
  <cp:revision>10</cp:revision>
  <dcterms:created xsi:type="dcterms:W3CDTF">2014-09-10T15:01:57Z</dcterms:created>
  <dcterms:modified xsi:type="dcterms:W3CDTF">2014-09-26T11:14:48Z</dcterms:modified>
</cp:coreProperties>
</file>