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60" r:id="rId1"/>
    <p:sldMasterId id="2147483971" r:id="rId2"/>
    <p:sldMasterId id="2147483978" r:id="rId3"/>
  </p:sldMasterIdLst>
  <p:notesMasterIdLst>
    <p:notesMasterId r:id="rId14"/>
  </p:notesMasterIdLst>
  <p:handoutMasterIdLst>
    <p:handoutMasterId r:id="rId15"/>
  </p:handoutMasterIdLst>
  <p:sldIdLst>
    <p:sldId id="275" r:id="rId4"/>
    <p:sldId id="272" r:id="rId5"/>
    <p:sldId id="276" r:id="rId6"/>
    <p:sldId id="264" r:id="rId7"/>
    <p:sldId id="280" r:id="rId8"/>
    <p:sldId id="281" r:id="rId9"/>
    <p:sldId id="282" r:id="rId10"/>
    <p:sldId id="266" r:id="rId11"/>
    <p:sldId id="278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Kowarsch" initials="MK" lastIdx="0" clrIdx="0">
    <p:extLst>
      <p:ext uri="{19B8F6BF-5375-455C-9EA6-DF929625EA0E}">
        <p15:presenceInfo xmlns:p15="http://schemas.microsoft.com/office/powerpoint/2012/main" userId="S-1-5-21-1111795796-3109892168-2533273803-11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A1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810" autoAdjust="0"/>
  </p:normalViewPr>
  <p:slideViewPr>
    <p:cSldViewPr snapToGrid="0" snapToObjects="1">
      <p:cViewPr varScale="1">
        <p:scale>
          <a:sx n="78" d="100"/>
          <a:sy n="78" d="100"/>
        </p:scale>
        <p:origin x="989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FE5D33-C983-4DA7-B03C-56316017636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64DEB6-14CA-426D-8982-30105D1041BE}">
      <dgm:prSet phldrT="[Text]" custT="1"/>
      <dgm:spPr>
        <a:solidFill>
          <a:srgbClr val="6600FF"/>
        </a:solidFill>
      </dgm:spPr>
      <dgm:t>
        <a:bodyPr/>
        <a:lstStyle/>
        <a:p>
          <a:r>
            <a:rPr lang="en-US" sz="1800" b="1" i="0" smtClean="0"/>
            <a:t>Initial policy objectives</a:t>
          </a:r>
        </a:p>
        <a:p>
          <a:endParaRPr lang="en-US" sz="1800" b="1" i="0"/>
        </a:p>
      </dgm:t>
    </dgm:pt>
    <dgm:pt modelId="{448BD393-9BAD-42F6-8B72-3EC28784C526}" type="parTrans" cxnId="{5D3473C8-8402-4575-9839-942DBAF36693}">
      <dgm:prSet/>
      <dgm:spPr/>
      <dgm:t>
        <a:bodyPr/>
        <a:lstStyle/>
        <a:p>
          <a:endParaRPr lang="en-US"/>
        </a:p>
      </dgm:t>
    </dgm:pt>
    <dgm:pt modelId="{68032F2B-4E1A-4F94-9816-BB5A90893025}" type="sibTrans" cxnId="{5D3473C8-8402-4575-9839-942DBAF36693}">
      <dgm:prSet/>
      <dgm:spPr/>
      <dgm:t>
        <a:bodyPr/>
        <a:lstStyle/>
        <a:p>
          <a:endParaRPr lang="en-US"/>
        </a:p>
      </dgm:t>
    </dgm:pt>
    <dgm:pt modelId="{1B0F5D2D-E7EC-4D62-A622-61FA856DB2BB}">
      <dgm:prSet phldrT="[Text]" custT="1"/>
      <dgm:spPr>
        <a:solidFill>
          <a:srgbClr val="6600FF"/>
        </a:solidFill>
      </dgm:spPr>
      <dgm:t>
        <a:bodyPr/>
        <a:lstStyle/>
        <a:p>
          <a:r>
            <a:rPr lang="en-US" sz="1400" b="1" smtClean="0">
              <a:solidFill>
                <a:schemeClr val="bg1"/>
              </a:solidFill>
            </a:rPr>
            <a:t>Alternative </a:t>
          </a:r>
        </a:p>
        <a:p>
          <a:r>
            <a:rPr lang="en-US" sz="1400" b="1" smtClean="0">
              <a:solidFill>
                <a:schemeClr val="bg1"/>
              </a:solidFill>
            </a:rPr>
            <a:t>means 1</a:t>
          </a:r>
          <a:endParaRPr lang="en-US" sz="1400" b="1">
            <a:solidFill>
              <a:schemeClr val="bg1"/>
            </a:solidFill>
          </a:endParaRPr>
        </a:p>
      </dgm:t>
    </dgm:pt>
    <dgm:pt modelId="{49B04FF2-7C54-41A2-B12F-25C351E18FFA}" type="parTrans" cxnId="{8647437A-BDAD-4D92-B68C-71353887A524}">
      <dgm:prSet/>
      <dgm:spPr/>
      <dgm:t>
        <a:bodyPr/>
        <a:lstStyle/>
        <a:p>
          <a:endParaRPr lang="en-US"/>
        </a:p>
      </dgm:t>
    </dgm:pt>
    <dgm:pt modelId="{AE055BF8-55AA-4A30-AF21-C680B38BC1D7}" type="sibTrans" cxnId="{8647437A-BDAD-4D92-B68C-71353887A524}">
      <dgm:prSet/>
      <dgm:spPr/>
      <dgm:t>
        <a:bodyPr/>
        <a:lstStyle/>
        <a:p>
          <a:endParaRPr lang="en-US"/>
        </a:p>
      </dgm:t>
    </dgm:pt>
    <dgm:pt modelId="{8B69CFE1-9B3C-41CB-BFF2-2D942D228B7D}">
      <dgm:prSet phldrT="[Text]" custT="1"/>
      <dgm:spPr>
        <a:solidFill>
          <a:srgbClr val="6600FF"/>
        </a:solidFill>
      </dgm:spPr>
      <dgm:t>
        <a:bodyPr/>
        <a:lstStyle/>
        <a:p>
          <a:r>
            <a:rPr lang="en-US" sz="1200" smtClean="0">
              <a:solidFill>
                <a:schemeClr val="bg1"/>
              </a:solidFill>
            </a:rPr>
            <a:t>Direct effects</a:t>
          </a:r>
          <a:endParaRPr lang="en-US" sz="1200">
            <a:solidFill>
              <a:schemeClr val="bg1"/>
            </a:solidFill>
          </a:endParaRPr>
        </a:p>
      </dgm:t>
    </dgm:pt>
    <dgm:pt modelId="{3B2D5B3B-E0E6-416E-A582-C63006234BFC}" type="parTrans" cxnId="{B8A51A81-8803-42DD-A9FE-D8A84043043A}">
      <dgm:prSet/>
      <dgm:spPr>
        <a:ln w="12700">
          <a:solidFill>
            <a:schemeClr val="tx1"/>
          </a:solidFill>
          <a:prstDash val="sysDot"/>
        </a:ln>
      </dgm:spPr>
      <dgm:t>
        <a:bodyPr/>
        <a:lstStyle/>
        <a:p>
          <a:endParaRPr lang="en-US"/>
        </a:p>
      </dgm:t>
    </dgm:pt>
    <dgm:pt modelId="{11B18F61-C4D4-4194-982F-5B8C74C49304}" type="sibTrans" cxnId="{B8A51A81-8803-42DD-A9FE-D8A84043043A}">
      <dgm:prSet/>
      <dgm:spPr/>
      <dgm:t>
        <a:bodyPr/>
        <a:lstStyle/>
        <a:p>
          <a:endParaRPr lang="en-US"/>
        </a:p>
      </dgm:t>
    </dgm:pt>
    <dgm:pt modelId="{6DFBD11E-63E7-4CAD-9A55-6D42A5A64869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200" smtClean="0">
              <a:solidFill>
                <a:schemeClr val="bg1"/>
              </a:solidFill>
            </a:rPr>
            <a:t>Unwanted side-effects</a:t>
          </a:r>
        </a:p>
      </dgm:t>
    </dgm:pt>
    <dgm:pt modelId="{CA8B9F1C-1E8D-4D79-9800-AC5917BBE7E8}" type="parTrans" cxnId="{DFA0BB63-AC21-4411-91CC-EF473ED57BF5}">
      <dgm:prSet/>
      <dgm:spPr>
        <a:ln w="12700">
          <a:solidFill>
            <a:schemeClr val="tx1"/>
          </a:solidFill>
          <a:prstDash val="sysDot"/>
        </a:ln>
      </dgm:spPr>
      <dgm:t>
        <a:bodyPr/>
        <a:lstStyle/>
        <a:p>
          <a:endParaRPr lang="en-US"/>
        </a:p>
      </dgm:t>
    </dgm:pt>
    <dgm:pt modelId="{B903C9C5-809A-444E-957D-4488297C1A20}" type="sibTrans" cxnId="{DFA0BB63-AC21-4411-91CC-EF473ED57BF5}">
      <dgm:prSet/>
      <dgm:spPr/>
      <dgm:t>
        <a:bodyPr/>
        <a:lstStyle/>
        <a:p>
          <a:endParaRPr lang="en-US"/>
        </a:p>
      </dgm:t>
    </dgm:pt>
    <dgm:pt modelId="{4B98E3ED-8D47-476A-80A1-8B9D748FE8A3}">
      <dgm:prSet phldrT="[Text]" custT="1"/>
      <dgm:spPr>
        <a:solidFill>
          <a:srgbClr val="6600FF"/>
        </a:solidFill>
      </dgm:spPr>
      <dgm:t>
        <a:bodyPr/>
        <a:lstStyle/>
        <a:p>
          <a:r>
            <a:rPr lang="en-US" sz="1400" b="1" smtClean="0">
              <a:solidFill>
                <a:schemeClr val="bg1"/>
              </a:solidFill>
            </a:rPr>
            <a:t>Alternative </a:t>
          </a:r>
        </a:p>
        <a:p>
          <a:r>
            <a:rPr lang="en-US" sz="1400" b="1" smtClean="0">
              <a:solidFill>
                <a:schemeClr val="bg1"/>
              </a:solidFill>
            </a:rPr>
            <a:t>means 2</a:t>
          </a:r>
          <a:endParaRPr lang="en-US" sz="1400">
            <a:solidFill>
              <a:schemeClr val="bg1"/>
            </a:solidFill>
          </a:endParaRPr>
        </a:p>
      </dgm:t>
    </dgm:pt>
    <dgm:pt modelId="{6F52D6CB-DBE3-42A8-B28A-61FFD1594D84}" type="parTrans" cxnId="{F944F782-FF4E-4CD7-8872-48112C4AD8B8}">
      <dgm:prSet/>
      <dgm:spPr/>
      <dgm:t>
        <a:bodyPr/>
        <a:lstStyle/>
        <a:p>
          <a:endParaRPr lang="en-US"/>
        </a:p>
      </dgm:t>
    </dgm:pt>
    <dgm:pt modelId="{E792FD3A-5E89-457D-AA7E-A9B59BA8F61C}" type="sibTrans" cxnId="{F944F782-FF4E-4CD7-8872-48112C4AD8B8}">
      <dgm:prSet/>
      <dgm:spPr/>
      <dgm:t>
        <a:bodyPr/>
        <a:lstStyle/>
        <a:p>
          <a:endParaRPr lang="en-US"/>
        </a:p>
      </dgm:t>
    </dgm:pt>
    <dgm:pt modelId="{E7E10F75-4193-4F47-B414-16BC6F0ED077}">
      <dgm:prSet phldrT="[Text]" custT="1"/>
      <dgm:spPr>
        <a:solidFill>
          <a:srgbClr val="6600FF"/>
        </a:solidFill>
      </dgm:spPr>
      <dgm:t>
        <a:bodyPr/>
        <a:lstStyle/>
        <a:p>
          <a:r>
            <a:rPr lang="en-US" sz="1200" smtClean="0">
              <a:solidFill>
                <a:schemeClr val="bg1"/>
              </a:solidFill>
            </a:rPr>
            <a:t>Direct effects</a:t>
          </a:r>
          <a:endParaRPr lang="en-US" sz="1200">
            <a:solidFill>
              <a:schemeClr val="bg1"/>
            </a:solidFill>
          </a:endParaRPr>
        </a:p>
      </dgm:t>
    </dgm:pt>
    <dgm:pt modelId="{B41B6CA3-0B51-49CA-B8DC-ED277454CE74}" type="parTrans" cxnId="{5B0C566E-E8AC-4AE5-B520-0744B84E9455}">
      <dgm:prSet/>
      <dgm:spPr>
        <a:ln w="12700">
          <a:solidFill>
            <a:schemeClr val="tx1"/>
          </a:solidFill>
          <a:prstDash val="sysDot"/>
        </a:ln>
      </dgm:spPr>
      <dgm:t>
        <a:bodyPr/>
        <a:lstStyle/>
        <a:p>
          <a:endParaRPr lang="en-US"/>
        </a:p>
      </dgm:t>
    </dgm:pt>
    <dgm:pt modelId="{8AF36387-1B27-4AEB-930E-31421C6B3C4E}" type="sibTrans" cxnId="{5B0C566E-E8AC-4AE5-B520-0744B84E9455}">
      <dgm:prSet/>
      <dgm:spPr/>
      <dgm:t>
        <a:bodyPr/>
        <a:lstStyle/>
        <a:p>
          <a:endParaRPr lang="en-US"/>
        </a:p>
      </dgm:t>
    </dgm:pt>
    <dgm:pt modelId="{D81771BC-2404-425E-80F3-03EB2E0B6B06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200" smtClean="0">
              <a:solidFill>
                <a:schemeClr val="bg1"/>
              </a:solidFill>
            </a:rPr>
            <a:t>Unwanted side-effects</a:t>
          </a:r>
          <a:endParaRPr lang="en-US" sz="1200">
            <a:solidFill>
              <a:schemeClr val="bg1"/>
            </a:solidFill>
          </a:endParaRPr>
        </a:p>
      </dgm:t>
    </dgm:pt>
    <dgm:pt modelId="{7BEEEDC4-DA68-441A-9DD8-BD87CB3D0A7D}" type="parTrans" cxnId="{AF481A5E-1D96-48D8-B7AC-0EDFAB04FB92}">
      <dgm:prSet/>
      <dgm:spPr>
        <a:ln w="12700">
          <a:solidFill>
            <a:schemeClr val="tx1"/>
          </a:solidFill>
          <a:prstDash val="sysDot"/>
        </a:ln>
      </dgm:spPr>
      <dgm:t>
        <a:bodyPr/>
        <a:lstStyle/>
        <a:p>
          <a:endParaRPr lang="en-US"/>
        </a:p>
      </dgm:t>
    </dgm:pt>
    <dgm:pt modelId="{5A23F24F-16CB-4333-88FF-B918F5338C22}" type="sibTrans" cxnId="{AF481A5E-1D96-48D8-B7AC-0EDFAB04FB92}">
      <dgm:prSet/>
      <dgm:spPr/>
      <dgm:t>
        <a:bodyPr/>
        <a:lstStyle/>
        <a:p>
          <a:endParaRPr lang="en-US"/>
        </a:p>
      </dgm:t>
    </dgm:pt>
    <dgm:pt modelId="{2BF7B2B9-E5DA-4E2B-B355-B2A7D9168E52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200" smtClean="0">
              <a:solidFill>
                <a:schemeClr val="bg1"/>
              </a:solidFill>
            </a:rPr>
            <a:t>Synergies</a:t>
          </a:r>
          <a:endParaRPr lang="en-US" sz="1200">
            <a:solidFill>
              <a:schemeClr val="bg1"/>
            </a:solidFill>
          </a:endParaRPr>
        </a:p>
      </dgm:t>
    </dgm:pt>
    <dgm:pt modelId="{8FFA0CA8-294A-4EA7-A94F-BB66D5CFD9E8}" type="parTrans" cxnId="{4793A194-DEF3-4DC9-AF9C-2FFF1689F4A6}">
      <dgm:prSet/>
      <dgm:spPr>
        <a:ln w="12700">
          <a:solidFill>
            <a:schemeClr val="tx1"/>
          </a:solidFill>
          <a:prstDash val="sysDot"/>
        </a:ln>
      </dgm:spPr>
      <dgm:t>
        <a:bodyPr/>
        <a:lstStyle/>
        <a:p>
          <a:endParaRPr lang="en-US"/>
        </a:p>
      </dgm:t>
    </dgm:pt>
    <dgm:pt modelId="{C981BC1F-C060-40DF-80AF-538C5714BD20}" type="sibTrans" cxnId="{4793A194-DEF3-4DC9-AF9C-2FFF1689F4A6}">
      <dgm:prSet/>
      <dgm:spPr/>
      <dgm:t>
        <a:bodyPr/>
        <a:lstStyle/>
        <a:p>
          <a:endParaRPr lang="en-US"/>
        </a:p>
      </dgm:t>
    </dgm:pt>
    <dgm:pt modelId="{94A4898B-42D3-459D-8EDA-B7692F9A93A9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200" smtClean="0">
              <a:solidFill>
                <a:schemeClr val="bg1"/>
              </a:solidFill>
            </a:rPr>
            <a:t>Synergies</a:t>
          </a:r>
          <a:endParaRPr lang="en-US" sz="1200">
            <a:solidFill>
              <a:schemeClr val="bg1"/>
            </a:solidFill>
          </a:endParaRPr>
        </a:p>
      </dgm:t>
    </dgm:pt>
    <dgm:pt modelId="{A98A8B4E-96B9-4027-9441-E9A78738EB65}" type="parTrans" cxnId="{97FC521B-7955-4972-A73E-EB23646882ED}">
      <dgm:prSet/>
      <dgm:spPr>
        <a:ln w="12700">
          <a:solidFill>
            <a:schemeClr val="tx1"/>
          </a:solidFill>
          <a:prstDash val="sysDot"/>
        </a:ln>
      </dgm:spPr>
      <dgm:t>
        <a:bodyPr/>
        <a:lstStyle/>
        <a:p>
          <a:endParaRPr lang="en-US"/>
        </a:p>
      </dgm:t>
    </dgm:pt>
    <dgm:pt modelId="{05183FC5-A3D8-4C6A-908B-B78C65BD3267}" type="sibTrans" cxnId="{97FC521B-7955-4972-A73E-EB23646882ED}">
      <dgm:prSet/>
      <dgm:spPr/>
      <dgm:t>
        <a:bodyPr/>
        <a:lstStyle/>
        <a:p>
          <a:endParaRPr lang="en-US"/>
        </a:p>
      </dgm:t>
    </dgm:pt>
    <dgm:pt modelId="{67268334-DDBB-4D94-93A1-35E7D585A588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i="0" smtClean="0"/>
            <a:t>Additional objectives</a:t>
          </a:r>
        </a:p>
      </dgm:t>
    </dgm:pt>
    <dgm:pt modelId="{F4623053-66BA-45BB-A90D-BF0CA44DA523}" type="parTrans" cxnId="{6908D249-F447-43A4-8148-B2347E796038}">
      <dgm:prSet/>
      <dgm:spPr/>
      <dgm:t>
        <a:bodyPr/>
        <a:lstStyle/>
        <a:p>
          <a:endParaRPr lang="en-US"/>
        </a:p>
      </dgm:t>
    </dgm:pt>
    <dgm:pt modelId="{BCCBF46C-5EA0-49D9-84CE-79BA624F9F1F}" type="sibTrans" cxnId="{6908D249-F447-43A4-8148-B2347E796038}">
      <dgm:prSet/>
      <dgm:spPr/>
      <dgm:t>
        <a:bodyPr/>
        <a:lstStyle/>
        <a:p>
          <a:endParaRPr lang="en-US"/>
        </a:p>
      </dgm:t>
    </dgm:pt>
    <dgm:pt modelId="{E620B874-0335-4CD7-9880-D0D0BC52B1DE}" type="pres">
      <dgm:prSet presAssocID="{EFFE5D33-C983-4DA7-B03C-56316017636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5BD24A-CD22-45C4-A9AF-86EB8FB5F8D2}" type="pres">
      <dgm:prSet presAssocID="{D364DEB6-14CA-426D-8982-30105D1041BE}" presName="root1" presStyleCnt="0"/>
      <dgm:spPr/>
      <dgm:t>
        <a:bodyPr/>
        <a:lstStyle/>
        <a:p>
          <a:endParaRPr lang="en-US"/>
        </a:p>
      </dgm:t>
    </dgm:pt>
    <dgm:pt modelId="{CBBDA24A-8535-42F9-94EA-39D00E3552A3}" type="pres">
      <dgm:prSet presAssocID="{D364DEB6-14CA-426D-8982-30105D1041BE}" presName="LevelOneTextNode" presStyleLbl="node0" presStyleIdx="0" presStyleCnt="2" custScaleX="95168" custScaleY="1821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B98745-6F56-4103-9D79-DB5C0EBA3EDF}" type="pres">
      <dgm:prSet presAssocID="{D364DEB6-14CA-426D-8982-30105D1041BE}" presName="level2hierChild" presStyleCnt="0"/>
      <dgm:spPr/>
      <dgm:t>
        <a:bodyPr/>
        <a:lstStyle/>
        <a:p>
          <a:endParaRPr lang="en-US"/>
        </a:p>
      </dgm:t>
    </dgm:pt>
    <dgm:pt modelId="{5EE831AD-A982-4DFA-83EF-058D27AA8985}" type="pres">
      <dgm:prSet presAssocID="{49B04FF2-7C54-41A2-B12F-25C351E18FFA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AA21075D-CC5D-4EA8-AAC8-D842A9551A8B}" type="pres">
      <dgm:prSet presAssocID="{49B04FF2-7C54-41A2-B12F-25C351E18FFA}" presName="connTx" presStyleLbl="parChTrans1D2" presStyleIdx="0" presStyleCnt="2"/>
      <dgm:spPr/>
      <dgm:t>
        <a:bodyPr/>
        <a:lstStyle/>
        <a:p>
          <a:endParaRPr lang="en-US"/>
        </a:p>
      </dgm:t>
    </dgm:pt>
    <dgm:pt modelId="{2CB3FEB2-0AB8-4DB7-AD33-64540AA6054B}" type="pres">
      <dgm:prSet presAssocID="{1B0F5D2D-E7EC-4D62-A622-61FA856DB2BB}" presName="root2" presStyleCnt="0"/>
      <dgm:spPr/>
      <dgm:t>
        <a:bodyPr/>
        <a:lstStyle/>
        <a:p>
          <a:endParaRPr lang="en-US"/>
        </a:p>
      </dgm:t>
    </dgm:pt>
    <dgm:pt modelId="{E7FD9F83-E23C-4961-BF18-32907035E5C8}" type="pres">
      <dgm:prSet presAssocID="{1B0F5D2D-E7EC-4D62-A622-61FA856DB2BB}" presName="LevelTwoTextNode" presStyleLbl="node2" presStyleIdx="0" presStyleCnt="2" custScaleY="858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C0C0CC-69EA-41F9-AFC0-2F33880A0105}" type="pres">
      <dgm:prSet presAssocID="{1B0F5D2D-E7EC-4D62-A622-61FA856DB2BB}" presName="level3hierChild" presStyleCnt="0"/>
      <dgm:spPr/>
      <dgm:t>
        <a:bodyPr/>
        <a:lstStyle/>
        <a:p>
          <a:endParaRPr lang="en-US"/>
        </a:p>
      </dgm:t>
    </dgm:pt>
    <dgm:pt modelId="{8448A4AD-56EA-4A5F-92B0-EC3BF48DFDB2}" type="pres">
      <dgm:prSet presAssocID="{3B2D5B3B-E0E6-416E-A582-C63006234BFC}" presName="conn2-1" presStyleLbl="parChTrans1D3" presStyleIdx="0" presStyleCnt="6"/>
      <dgm:spPr/>
      <dgm:t>
        <a:bodyPr/>
        <a:lstStyle/>
        <a:p>
          <a:endParaRPr lang="en-US"/>
        </a:p>
      </dgm:t>
    </dgm:pt>
    <dgm:pt modelId="{37797898-FF2D-4326-8616-C22BB24D443B}" type="pres">
      <dgm:prSet presAssocID="{3B2D5B3B-E0E6-416E-A582-C63006234BFC}" presName="connTx" presStyleLbl="parChTrans1D3" presStyleIdx="0" presStyleCnt="6"/>
      <dgm:spPr/>
      <dgm:t>
        <a:bodyPr/>
        <a:lstStyle/>
        <a:p>
          <a:endParaRPr lang="en-US"/>
        </a:p>
      </dgm:t>
    </dgm:pt>
    <dgm:pt modelId="{5AF9A25E-D8DB-4796-B725-E2DC01855D42}" type="pres">
      <dgm:prSet presAssocID="{8B69CFE1-9B3C-41CB-BFF2-2D942D228B7D}" presName="root2" presStyleCnt="0"/>
      <dgm:spPr/>
      <dgm:t>
        <a:bodyPr/>
        <a:lstStyle/>
        <a:p>
          <a:endParaRPr lang="en-US"/>
        </a:p>
      </dgm:t>
    </dgm:pt>
    <dgm:pt modelId="{6F63374B-83DC-4043-87D3-C453407D535B}" type="pres">
      <dgm:prSet presAssocID="{8B69CFE1-9B3C-41CB-BFF2-2D942D228B7D}" presName="LevelTwoTextNode" presStyleLbl="node3" presStyleIdx="0" presStyleCnt="6" custScaleY="89308" custLinFactNeighborX="-968" custLinFactNeighborY="-123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7F160A-7BC1-49C1-A660-BB6D39A65FBF}" type="pres">
      <dgm:prSet presAssocID="{8B69CFE1-9B3C-41CB-BFF2-2D942D228B7D}" presName="level3hierChild" presStyleCnt="0"/>
      <dgm:spPr/>
      <dgm:t>
        <a:bodyPr/>
        <a:lstStyle/>
        <a:p>
          <a:endParaRPr lang="en-US"/>
        </a:p>
      </dgm:t>
    </dgm:pt>
    <dgm:pt modelId="{FDFE8C7F-690C-41C8-AD1C-F95E6624D913}" type="pres">
      <dgm:prSet presAssocID="{CA8B9F1C-1E8D-4D79-9800-AC5917BBE7E8}" presName="conn2-1" presStyleLbl="parChTrans1D3" presStyleIdx="1" presStyleCnt="6"/>
      <dgm:spPr/>
      <dgm:t>
        <a:bodyPr/>
        <a:lstStyle/>
        <a:p>
          <a:endParaRPr lang="en-US"/>
        </a:p>
      </dgm:t>
    </dgm:pt>
    <dgm:pt modelId="{5CCC29EA-65AD-4EF4-8483-3235D2268F98}" type="pres">
      <dgm:prSet presAssocID="{CA8B9F1C-1E8D-4D79-9800-AC5917BBE7E8}" presName="connTx" presStyleLbl="parChTrans1D3" presStyleIdx="1" presStyleCnt="6"/>
      <dgm:spPr/>
      <dgm:t>
        <a:bodyPr/>
        <a:lstStyle/>
        <a:p>
          <a:endParaRPr lang="en-US"/>
        </a:p>
      </dgm:t>
    </dgm:pt>
    <dgm:pt modelId="{B1BB0EFA-5D6F-4DE8-B2E4-E72BE7BC8557}" type="pres">
      <dgm:prSet presAssocID="{6DFBD11E-63E7-4CAD-9A55-6D42A5A64869}" presName="root2" presStyleCnt="0"/>
      <dgm:spPr/>
      <dgm:t>
        <a:bodyPr/>
        <a:lstStyle/>
        <a:p>
          <a:endParaRPr lang="en-US"/>
        </a:p>
      </dgm:t>
    </dgm:pt>
    <dgm:pt modelId="{393E39A8-D2C3-4B5D-8527-E43674F995E8}" type="pres">
      <dgm:prSet presAssocID="{6DFBD11E-63E7-4CAD-9A55-6D42A5A64869}" presName="LevelTwoTextNode" presStyleLbl="node3" presStyleIdx="1" presStyleCnt="6" custScaleY="120580" custLinFactNeighborX="-976" custLinFactNeighborY="-277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C8B48A-AB0C-4EF1-A2A8-ACE7121386B9}" type="pres">
      <dgm:prSet presAssocID="{6DFBD11E-63E7-4CAD-9A55-6D42A5A64869}" presName="level3hierChild" presStyleCnt="0"/>
      <dgm:spPr/>
      <dgm:t>
        <a:bodyPr/>
        <a:lstStyle/>
        <a:p>
          <a:endParaRPr lang="en-US"/>
        </a:p>
      </dgm:t>
    </dgm:pt>
    <dgm:pt modelId="{DC7E745B-3F8E-4AE6-AA68-DA0D88F9045E}" type="pres">
      <dgm:prSet presAssocID="{8FFA0CA8-294A-4EA7-A94F-BB66D5CFD9E8}" presName="conn2-1" presStyleLbl="parChTrans1D3" presStyleIdx="2" presStyleCnt="6"/>
      <dgm:spPr/>
      <dgm:t>
        <a:bodyPr/>
        <a:lstStyle/>
        <a:p>
          <a:endParaRPr lang="en-US"/>
        </a:p>
      </dgm:t>
    </dgm:pt>
    <dgm:pt modelId="{E78A625C-2A13-4D56-B3CA-120936440603}" type="pres">
      <dgm:prSet presAssocID="{8FFA0CA8-294A-4EA7-A94F-BB66D5CFD9E8}" presName="connTx" presStyleLbl="parChTrans1D3" presStyleIdx="2" presStyleCnt="6"/>
      <dgm:spPr/>
      <dgm:t>
        <a:bodyPr/>
        <a:lstStyle/>
        <a:p>
          <a:endParaRPr lang="en-US"/>
        </a:p>
      </dgm:t>
    </dgm:pt>
    <dgm:pt modelId="{88921535-BAB6-491F-BC2C-2032DB7C89D5}" type="pres">
      <dgm:prSet presAssocID="{2BF7B2B9-E5DA-4E2B-B355-B2A7D9168E52}" presName="root2" presStyleCnt="0"/>
      <dgm:spPr/>
      <dgm:t>
        <a:bodyPr/>
        <a:lstStyle/>
        <a:p>
          <a:endParaRPr lang="en-US"/>
        </a:p>
      </dgm:t>
    </dgm:pt>
    <dgm:pt modelId="{F1EA9BC8-4323-42FB-94B9-BEA069E63DAB}" type="pres">
      <dgm:prSet presAssocID="{2BF7B2B9-E5DA-4E2B-B355-B2A7D9168E52}" presName="LevelTwoTextNode" presStyleLbl="node3" presStyleIdx="2" presStyleCnt="6" custScaleY="27625" custLinFactNeighborX="-352" custLinFactNeighborY="-508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DB0029-4B37-41FC-8511-F8373957C46C}" type="pres">
      <dgm:prSet presAssocID="{2BF7B2B9-E5DA-4E2B-B355-B2A7D9168E52}" presName="level3hierChild" presStyleCnt="0"/>
      <dgm:spPr/>
      <dgm:t>
        <a:bodyPr/>
        <a:lstStyle/>
        <a:p>
          <a:endParaRPr lang="en-US"/>
        </a:p>
      </dgm:t>
    </dgm:pt>
    <dgm:pt modelId="{03EF2AE2-24AA-4D02-AF19-93A3DE0AD9B6}" type="pres">
      <dgm:prSet presAssocID="{6F52D6CB-DBE3-42A8-B28A-61FFD1594D84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933FAAF0-B356-4F99-B43B-EE313069377B}" type="pres">
      <dgm:prSet presAssocID="{6F52D6CB-DBE3-42A8-B28A-61FFD1594D84}" presName="connTx" presStyleLbl="parChTrans1D2" presStyleIdx="1" presStyleCnt="2"/>
      <dgm:spPr/>
      <dgm:t>
        <a:bodyPr/>
        <a:lstStyle/>
        <a:p>
          <a:endParaRPr lang="en-US"/>
        </a:p>
      </dgm:t>
    </dgm:pt>
    <dgm:pt modelId="{BAF58999-49BB-4C06-AB7A-CB6954F72AA4}" type="pres">
      <dgm:prSet presAssocID="{4B98E3ED-8D47-476A-80A1-8B9D748FE8A3}" presName="root2" presStyleCnt="0"/>
      <dgm:spPr/>
      <dgm:t>
        <a:bodyPr/>
        <a:lstStyle/>
        <a:p>
          <a:endParaRPr lang="en-US"/>
        </a:p>
      </dgm:t>
    </dgm:pt>
    <dgm:pt modelId="{023604C1-D9CA-4826-8579-6D492AF68816}" type="pres">
      <dgm:prSet presAssocID="{4B98E3ED-8D47-476A-80A1-8B9D748FE8A3}" presName="LevelTwoTextNode" presStyleLbl="node2" presStyleIdx="1" presStyleCnt="2" custScaleY="845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4929C4-1B68-4BE4-BD0D-B4123559415F}" type="pres">
      <dgm:prSet presAssocID="{4B98E3ED-8D47-476A-80A1-8B9D748FE8A3}" presName="level3hierChild" presStyleCnt="0"/>
      <dgm:spPr/>
      <dgm:t>
        <a:bodyPr/>
        <a:lstStyle/>
        <a:p>
          <a:endParaRPr lang="en-US"/>
        </a:p>
      </dgm:t>
    </dgm:pt>
    <dgm:pt modelId="{E8F0EEE3-794F-4A9E-B7AF-729BD584B1B2}" type="pres">
      <dgm:prSet presAssocID="{B41B6CA3-0B51-49CA-B8DC-ED277454CE74}" presName="conn2-1" presStyleLbl="parChTrans1D3" presStyleIdx="3" presStyleCnt="6"/>
      <dgm:spPr/>
      <dgm:t>
        <a:bodyPr/>
        <a:lstStyle/>
        <a:p>
          <a:endParaRPr lang="en-US"/>
        </a:p>
      </dgm:t>
    </dgm:pt>
    <dgm:pt modelId="{8461EC7F-1D5A-4865-A888-82426678251B}" type="pres">
      <dgm:prSet presAssocID="{B41B6CA3-0B51-49CA-B8DC-ED277454CE74}" presName="connTx" presStyleLbl="parChTrans1D3" presStyleIdx="3" presStyleCnt="6"/>
      <dgm:spPr/>
      <dgm:t>
        <a:bodyPr/>
        <a:lstStyle/>
        <a:p>
          <a:endParaRPr lang="en-US"/>
        </a:p>
      </dgm:t>
    </dgm:pt>
    <dgm:pt modelId="{8CE9AB9D-36DF-45BB-8443-56D4BC00715A}" type="pres">
      <dgm:prSet presAssocID="{E7E10F75-4193-4F47-B414-16BC6F0ED077}" presName="root2" presStyleCnt="0"/>
      <dgm:spPr/>
      <dgm:t>
        <a:bodyPr/>
        <a:lstStyle/>
        <a:p>
          <a:endParaRPr lang="en-US"/>
        </a:p>
      </dgm:t>
    </dgm:pt>
    <dgm:pt modelId="{BB6A78F7-947F-48AD-869F-909F778E9C78}" type="pres">
      <dgm:prSet presAssocID="{E7E10F75-4193-4F47-B414-16BC6F0ED077}" presName="LevelTwoTextNode" presStyleLbl="node3" presStyleIdx="3" presStyleCnt="6" custScaleY="35874" custLinFactNeighborX="4117" custLinFactNeighborY="271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A354F7-1344-4327-BC64-2E259908B37B}" type="pres">
      <dgm:prSet presAssocID="{E7E10F75-4193-4F47-B414-16BC6F0ED077}" presName="level3hierChild" presStyleCnt="0"/>
      <dgm:spPr/>
      <dgm:t>
        <a:bodyPr/>
        <a:lstStyle/>
        <a:p>
          <a:endParaRPr lang="en-US"/>
        </a:p>
      </dgm:t>
    </dgm:pt>
    <dgm:pt modelId="{86EF0B7F-855B-4C52-AA13-B1AC3C5FE39E}" type="pres">
      <dgm:prSet presAssocID="{7BEEEDC4-DA68-441A-9DD8-BD87CB3D0A7D}" presName="conn2-1" presStyleLbl="parChTrans1D3" presStyleIdx="4" presStyleCnt="6"/>
      <dgm:spPr/>
      <dgm:t>
        <a:bodyPr/>
        <a:lstStyle/>
        <a:p>
          <a:endParaRPr lang="en-US"/>
        </a:p>
      </dgm:t>
    </dgm:pt>
    <dgm:pt modelId="{94763B94-6200-433E-B65F-008EEB09566D}" type="pres">
      <dgm:prSet presAssocID="{7BEEEDC4-DA68-441A-9DD8-BD87CB3D0A7D}" presName="connTx" presStyleLbl="parChTrans1D3" presStyleIdx="4" presStyleCnt="6"/>
      <dgm:spPr/>
      <dgm:t>
        <a:bodyPr/>
        <a:lstStyle/>
        <a:p>
          <a:endParaRPr lang="en-US"/>
        </a:p>
      </dgm:t>
    </dgm:pt>
    <dgm:pt modelId="{6AE77553-B5AB-4A44-8494-886D00F25FBB}" type="pres">
      <dgm:prSet presAssocID="{D81771BC-2404-425E-80F3-03EB2E0B6B06}" presName="root2" presStyleCnt="0"/>
      <dgm:spPr/>
      <dgm:t>
        <a:bodyPr/>
        <a:lstStyle/>
        <a:p>
          <a:endParaRPr lang="en-US"/>
        </a:p>
      </dgm:t>
    </dgm:pt>
    <dgm:pt modelId="{AA9A861B-8601-457B-8001-633F3E593E79}" type="pres">
      <dgm:prSet presAssocID="{D81771BC-2404-425E-80F3-03EB2E0B6B06}" presName="LevelTwoTextNode" presStyleLbl="node3" presStyleIdx="4" presStyleCnt="6" custScaleY="39006" custLinFactNeighborX="1117" custLinFactNeighborY="77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699FA5-64AF-4B36-8FF6-88A1E7B35EF2}" type="pres">
      <dgm:prSet presAssocID="{D81771BC-2404-425E-80F3-03EB2E0B6B06}" presName="level3hierChild" presStyleCnt="0"/>
      <dgm:spPr/>
      <dgm:t>
        <a:bodyPr/>
        <a:lstStyle/>
        <a:p>
          <a:endParaRPr lang="en-US"/>
        </a:p>
      </dgm:t>
    </dgm:pt>
    <dgm:pt modelId="{4AAD4C1B-6901-4B0A-A358-F3C726970695}" type="pres">
      <dgm:prSet presAssocID="{A98A8B4E-96B9-4027-9441-E9A78738EB65}" presName="conn2-1" presStyleLbl="parChTrans1D3" presStyleIdx="5" presStyleCnt="6"/>
      <dgm:spPr/>
      <dgm:t>
        <a:bodyPr/>
        <a:lstStyle/>
        <a:p>
          <a:endParaRPr lang="en-US"/>
        </a:p>
      </dgm:t>
    </dgm:pt>
    <dgm:pt modelId="{F82C5727-3BE8-4A71-90C4-CD3BFFB4C82F}" type="pres">
      <dgm:prSet presAssocID="{A98A8B4E-96B9-4027-9441-E9A78738EB65}" presName="connTx" presStyleLbl="parChTrans1D3" presStyleIdx="5" presStyleCnt="6"/>
      <dgm:spPr/>
      <dgm:t>
        <a:bodyPr/>
        <a:lstStyle/>
        <a:p>
          <a:endParaRPr lang="en-US"/>
        </a:p>
      </dgm:t>
    </dgm:pt>
    <dgm:pt modelId="{1F4358C4-B2E4-48C0-A72E-43C3428E9CE4}" type="pres">
      <dgm:prSet presAssocID="{94A4898B-42D3-459D-8EDA-B7692F9A93A9}" presName="root2" presStyleCnt="0"/>
      <dgm:spPr/>
      <dgm:t>
        <a:bodyPr/>
        <a:lstStyle/>
        <a:p>
          <a:endParaRPr lang="en-US"/>
        </a:p>
      </dgm:t>
    </dgm:pt>
    <dgm:pt modelId="{9495CC1B-AA66-4E0E-BE1E-C7753BB0EEC1}" type="pres">
      <dgm:prSet presAssocID="{94A4898B-42D3-459D-8EDA-B7692F9A93A9}" presName="LevelTwoTextNode" presStyleLbl="node3" presStyleIdx="5" presStyleCnt="6" custScaleY="81611" custLinFactNeighborX="4117" custLinFactNeighborY="-135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A5C01C-E1D2-4194-8B5E-74B52EB86A41}" type="pres">
      <dgm:prSet presAssocID="{94A4898B-42D3-459D-8EDA-B7692F9A93A9}" presName="level3hierChild" presStyleCnt="0"/>
      <dgm:spPr/>
      <dgm:t>
        <a:bodyPr/>
        <a:lstStyle/>
        <a:p>
          <a:endParaRPr lang="en-US"/>
        </a:p>
      </dgm:t>
    </dgm:pt>
    <dgm:pt modelId="{E42299D4-9266-4336-91C0-B8AF2CF76AA0}" type="pres">
      <dgm:prSet presAssocID="{67268334-DDBB-4D94-93A1-35E7D585A588}" presName="root1" presStyleCnt="0"/>
      <dgm:spPr/>
      <dgm:t>
        <a:bodyPr/>
        <a:lstStyle/>
        <a:p>
          <a:endParaRPr lang="en-US"/>
        </a:p>
      </dgm:t>
    </dgm:pt>
    <dgm:pt modelId="{A8E1ED02-F883-4F8A-BF0D-D74987556DDE}" type="pres">
      <dgm:prSet presAssocID="{67268334-DDBB-4D94-93A1-35E7D585A588}" presName="LevelOneTextNode" presStyleLbl="node0" presStyleIdx="1" presStyleCnt="2" custScaleX="95168" custScaleY="100970" custLinFactNeighborX="-2136" custLinFactNeighborY="-933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E78E36-6381-487C-A6E6-1DD23D4371B8}" type="pres">
      <dgm:prSet presAssocID="{67268334-DDBB-4D94-93A1-35E7D585A588}" presName="level2hierChild" presStyleCnt="0"/>
      <dgm:spPr/>
      <dgm:t>
        <a:bodyPr/>
        <a:lstStyle/>
        <a:p>
          <a:endParaRPr lang="en-US"/>
        </a:p>
      </dgm:t>
    </dgm:pt>
  </dgm:ptLst>
  <dgm:cxnLst>
    <dgm:cxn modelId="{97FC521B-7955-4972-A73E-EB23646882ED}" srcId="{4B98E3ED-8D47-476A-80A1-8B9D748FE8A3}" destId="{94A4898B-42D3-459D-8EDA-B7692F9A93A9}" srcOrd="2" destOrd="0" parTransId="{A98A8B4E-96B9-4027-9441-E9A78738EB65}" sibTransId="{05183FC5-A3D8-4C6A-908B-B78C65BD3267}"/>
    <dgm:cxn modelId="{49102A4E-8CBF-4C18-A2AD-FA2DC065AD9D}" type="presOf" srcId="{7BEEEDC4-DA68-441A-9DD8-BD87CB3D0A7D}" destId="{94763B94-6200-433E-B65F-008EEB09566D}" srcOrd="1" destOrd="0" presId="urn:microsoft.com/office/officeart/2005/8/layout/hierarchy2"/>
    <dgm:cxn modelId="{E98E7D7A-33C9-44D3-ABF5-C1BE3C709B11}" type="presOf" srcId="{49B04FF2-7C54-41A2-B12F-25C351E18FFA}" destId="{5EE831AD-A982-4DFA-83EF-058D27AA8985}" srcOrd="0" destOrd="0" presId="urn:microsoft.com/office/officeart/2005/8/layout/hierarchy2"/>
    <dgm:cxn modelId="{AF481A5E-1D96-48D8-B7AC-0EDFAB04FB92}" srcId="{4B98E3ED-8D47-476A-80A1-8B9D748FE8A3}" destId="{D81771BC-2404-425E-80F3-03EB2E0B6B06}" srcOrd="1" destOrd="0" parTransId="{7BEEEDC4-DA68-441A-9DD8-BD87CB3D0A7D}" sibTransId="{5A23F24F-16CB-4333-88FF-B918F5338C22}"/>
    <dgm:cxn modelId="{5B0C566E-E8AC-4AE5-B520-0744B84E9455}" srcId="{4B98E3ED-8D47-476A-80A1-8B9D748FE8A3}" destId="{E7E10F75-4193-4F47-B414-16BC6F0ED077}" srcOrd="0" destOrd="0" parTransId="{B41B6CA3-0B51-49CA-B8DC-ED277454CE74}" sibTransId="{8AF36387-1B27-4AEB-930E-31421C6B3C4E}"/>
    <dgm:cxn modelId="{8647437A-BDAD-4D92-B68C-71353887A524}" srcId="{D364DEB6-14CA-426D-8982-30105D1041BE}" destId="{1B0F5D2D-E7EC-4D62-A622-61FA856DB2BB}" srcOrd="0" destOrd="0" parTransId="{49B04FF2-7C54-41A2-B12F-25C351E18FFA}" sibTransId="{AE055BF8-55AA-4A30-AF21-C680B38BC1D7}"/>
    <dgm:cxn modelId="{15DF917B-FCBA-4A1A-9F36-5F0DE070F9AF}" type="presOf" srcId="{CA8B9F1C-1E8D-4D79-9800-AC5917BBE7E8}" destId="{5CCC29EA-65AD-4EF4-8483-3235D2268F98}" srcOrd="1" destOrd="0" presId="urn:microsoft.com/office/officeart/2005/8/layout/hierarchy2"/>
    <dgm:cxn modelId="{6908D249-F447-43A4-8148-B2347E796038}" srcId="{EFFE5D33-C983-4DA7-B03C-563160176361}" destId="{67268334-DDBB-4D94-93A1-35E7D585A588}" srcOrd="1" destOrd="0" parTransId="{F4623053-66BA-45BB-A90D-BF0CA44DA523}" sibTransId="{BCCBF46C-5EA0-49D9-84CE-79BA624F9F1F}"/>
    <dgm:cxn modelId="{DE268799-72F8-4A61-8FF9-EE2ECB2500B3}" type="presOf" srcId="{B41B6CA3-0B51-49CA-B8DC-ED277454CE74}" destId="{8461EC7F-1D5A-4865-A888-82426678251B}" srcOrd="1" destOrd="0" presId="urn:microsoft.com/office/officeart/2005/8/layout/hierarchy2"/>
    <dgm:cxn modelId="{4793A194-DEF3-4DC9-AF9C-2FFF1689F4A6}" srcId="{1B0F5D2D-E7EC-4D62-A622-61FA856DB2BB}" destId="{2BF7B2B9-E5DA-4E2B-B355-B2A7D9168E52}" srcOrd="2" destOrd="0" parTransId="{8FFA0CA8-294A-4EA7-A94F-BB66D5CFD9E8}" sibTransId="{C981BC1F-C060-40DF-80AF-538C5714BD20}"/>
    <dgm:cxn modelId="{16998970-AEBD-4A3B-913F-EC6054C0B65B}" type="presOf" srcId="{6F52D6CB-DBE3-42A8-B28A-61FFD1594D84}" destId="{03EF2AE2-24AA-4D02-AF19-93A3DE0AD9B6}" srcOrd="0" destOrd="0" presId="urn:microsoft.com/office/officeart/2005/8/layout/hierarchy2"/>
    <dgm:cxn modelId="{3F782E66-D63B-4428-AFF9-CEFA1D6F3B7E}" type="presOf" srcId="{E7E10F75-4193-4F47-B414-16BC6F0ED077}" destId="{BB6A78F7-947F-48AD-869F-909F778E9C78}" srcOrd="0" destOrd="0" presId="urn:microsoft.com/office/officeart/2005/8/layout/hierarchy2"/>
    <dgm:cxn modelId="{B8A51A81-8803-42DD-A9FE-D8A84043043A}" srcId="{1B0F5D2D-E7EC-4D62-A622-61FA856DB2BB}" destId="{8B69CFE1-9B3C-41CB-BFF2-2D942D228B7D}" srcOrd="0" destOrd="0" parTransId="{3B2D5B3B-E0E6-416E-A582-C63006234BFC}" sibTransId="{11B18F61-C4D4-4194-982F-5B8C74C49304}"/>
    <dgm:cxn modelId="{B306E634-C787-46CE-A673-B2FF6DE36329}" type="presOf" srcId="{4B98E3ED-8D47-476A-80A1-8B9D748FE8A3}" destId="{023604C1-D9CA-4826-8579-6D492AF68816}" srcOrd="0" destOrd="0" presId="urn:microsoft.com/office/officeart/2005/8/layout/hierarchy2"/>
    <dgm:cxn modelId="{F56206A8-621E-495E-BED2-6C00B3487BC1}" type="presOf" srcId="{EFFE5D33-C983-4DA7-B03C-563160176361}" destId="{E620B874-0335-4CD7-9880-D0D0BC52B1DE}" srcOrd="0" destOrd="0" presId="urn:microsoft.com/office/officeart/2005/8/layout/hierarchy2"/>
    <dgm:cxn modelId="{187C2BF8-FFCB-4669-AA6B-973C09DDA432}" type="presOf" srcId="{3B2D5B3B-E0E6-416E-A582-C63006234BFC}" destId="{8448A4AD-56EA-4A5F-92B0-EC3BF48DFDB2}" srcOrd="0" destOrd="0" presId="urn:microsoft.com/office/officeart/2005/8/layout/hierarchy2"/>
    <dgm:cxn modelId="{B49F4139-7DEA-44A9-89B1-812064193BC1}" type="presOf" srcId="{A98A8B4E-96B9-4027-9441-E9A78738EB65}" destId="{F82C5727-3BE8-4A71-90C4-CD3BFFB4C82F}" srcOrd="1" destOrd="0" presId="urn:microsoft.com/office/officeart/2005/8/layout/hierarchy2"/>
    <dgm:cxn modelId="{872DAD74-4445-4656-BA47-1D7085690C2D}" type="presOf" srcId="{8FFA0CA8-294A-4EA7-A94F-BB66D5CFD9E8}" destId="{E78A625C-2A13-4D56-B3CA-120936440603}" srcOrd="1" destOrd="0" presId="urn:microsoft.com/office/officeart/2005/8/layout/hierarchy2"/>
    <dgm:cxn modelId="{01B6F316-8D6D-4616-894A-82A3DF73DAAD}" type="presOf" srcId="{67268334-DDBB-4D94-93A1-35E7D585A588}" destId="{A8E1ED02-F883-4F8A-BF0D-D74987556DDE}" srcOrd="0" destOrd="0" presId="urn:microsoft.com/office/officeart/2005/8/layout/hierarchy2"/>
    <dgm:cxn modelId="{C42C1D76-5344-48F3-A49A-13A25EC74A4E}" type="presOf" srcId="{6F52D6CB-DBE3-42A8-B28A-61FFD1594D84}" destId="{933FAAF0-B356-4F99-B43B-EE313069377B}" srcOrd="1" destOrd="0" presId="urn:microsoft.com/office/officeart/2005/8/layout/hierarchy2"/>
    <dgm:cxn modelId="{5D3473C8-8402-4575-9839-942DBAF36693}" srcId="{EFFE5D33-C983-4DA7-B03C-563160176361}" destId="{D364DEB6-14CA-426D-8982-30105D1041BE}" srcOrd="0" destOrd="0" parTransId="{448BD393-9BAD-42F6-8B72-3EC28784C526}" sibTransId="{68032F2B-4E1A-4F94-9816-BB5A90893025}"/>
    <dgm:cxn modelId="{8752B3CD-515F-4957-980A-58D978F3C2AF}" type="presOf" srcId="{D364DEB6-14CA-426D-8982-30105D1041BE}" destId="{CBBDA24A-8535-42F9-94EA-39D00E3552A3}" srcOrd="0" destOrd="0" presId="urn:microsoft.com/office/officeart/2005/8/layout/hierarchy2"/>
    <dgm:cxn modelId="{8F0B9779-D6AA-44EC-8571-3B125F34B4D7}" type="presOf" srcId="{8B69CFE1-9B3C-41CB-BFF2-2D942D228B7D}" destId="{6F63374B-83DC-4043-87D3-C453407D535B}" srcOrd="0" destOrd="0" presId="urn:microsoft.com/office/officeart/2005/8/layout/hierarchy2"/>
    <dgm:cxn modelId="{43094D2B-EEA6-4A24-8470-FFDEF2E6917C}" type="presOf" srcId="{2BF7B2B9-E5DA-4E2B-B355-B2A7D9168E52}" destId="{F1EA9BC8-4323-42FB-94B9-BEA069E63DAB}" srcOrd="0" destOrd="0" presId="urn:microsoft.com/office/officeart/2005/8/layout/hierarchy2"/>
    <dgm:cxn modelId="{A5F42542-22ED-4035-A442-5160E3C32D79}" type="presOf" srcId="{8FFA0CA8-294A-4EA7-A94F-BB66D5CFD9E8}" destId="{DC7E745B-3F8E-4AE6-AA68-DA0D88F9045E}" srcOrd="0" destOrd="0" presId="urn:microsoft.com/office/officeart/2005/8/layout/hierarchy2"/>
    <dgm:cxn modelId="{CF2F53DB-2B4C-4075-B546-7AC3CCA13D2F}" type="presOf" srcId="{CA8B9F1C-1E8D-4D79-9800-AC5917BBE7E8}" destId="{FDFE8C7F-690C-41C8-AD1C-F95E6624D913}" srcOrd="0" destOrd="0" presId="urn:microsoft.com/office/officeart/2005/8/layout/hierarchy2"/>
    <dgm:cxn modelId="{F944F782-FF4E-4CD7-8872-48112C4AD8B8}" srcId="{D364DEB6-14CA-426D-8982-30105D1041BE}" destId="{4B98E3ED-8D47-476A-80A1-8B9D748FE8A3}" srcOrd="1" destOrd="0" parTransId="{6F52D6CB-DBE3-42A8-B28A-61FFD1594D84}" sibTransId="{E792FD3A-5E89-457D-AA7E-A9B59BA8F61C}"/>
    <dgm:cxn modelId="{48E8723E-0488-4253-A8B9-131248468C24}" type="presOf" srcId="{7BEEEDC4-DA68-441A-9DD8-BD87CB3D0A7D}" destId="{86EF0B7F-855B-4C52-AA13-B1AC3C5FE39E}" srcOrd="0" destOrd="0" presId="urn:microsoft.com/office/officeart/2005/8/layout/hierarchy2"/>
    <dgm:cxn modelId="{B7EA272E-5A23-438B-8AAB-63B7F84601BA}" type="presOf" srcId="{1B0F5D2D-E7EC-4D62-A622-61FA856DB2BB}" destId="{E7FD9F83-E23C-4961-BF18-32907035E5C8}" srcOrd="0" destOrd="0" presId="urn:microsoft.com/office/officeart/2005/8/layout/hierarchy2"/>
    <dgm:cxn modelId="{1B32F9AD-C688-4A5E-8D6E-DDCFB9427094}" type="presOf" srcId="{49B04FF2-7C54-41A2-B12F-25C351E18FFA}" destId="{AA21075D-CC5D-4EA8-AAC8-D842A9551A8B}" srcOrd="1" destOrd="0" presId="urn:microsoft.com/office/officeart/2005/8/layout/hierarchy2"/>
    <dgm:cxn modelId="{75706902-350F-4E76-8573-2E9A1B89561C}" type="presOf" srcId="{3B2D5B3B-E0E6-416E-A582-C63006234BFC}" destId="{37797898-FF2D-4326-8616-C22BB24D443B}" srcOrd="1" destOrd="0" presId="urn:microsoft.com/office/officeart/2005/8/layout/hierarchy2"/>
    <dgm:cxn modelId="{DFA0BB63-AC21-4411-91CC-EF473ED57BF5}" srcId="{1B0F5D2D-E7EC-4D62-A622-61FA856DB2BB}" destId="{6DFBD11E-63E7-4CAD-9A55-6D42A5A64869}" srcOrd="1" destOrd="0" parTransId="{CA8B9F1C-1E8D-4D79-9800-AC5917BBE7E8}" sibTransId="{B903C9C5-809A-444E-957D-4488297C1A20}"/>
    <dgm:cxn modelId="{B4FA6CCC-D7CA-4078-A614-A3BEF3620691}" type="presOf" srcId="{6DFBD11E-63E7-4CAD-9A55-6D42A5A64869}" destId="{393E39A8-D2C3-4B5D-8527-E43674F995E8}" srcOrd="0" destOrd="0" presId="urn:microsoft.com/office/officeart/2005/8/layout/hierarchy2"/>
    <dgm:cxn modelId="{272B3573-C920-485A-A315-7CDDFC1506B6}" type="presOf" srcId="{A98A8B4E-96B9-4027-9441-E9A78738EB65}" destId="{4AAD4C1B-6901-4B0A-A358-F3C726970695}" srcOrd="0" destOrd="0" presId="urn:microsoft.com/office/officeart/2005/8/layout/hierarchy2"/>
    <dgm:cxn modelId="{823C04AF-2C53-49D8-B6B7-A8360BE98EB4}" type="presOf" srcId="{B41B6CA3-0B51-49CA-B8DC-ED277454CE74}" destId="{E8F0EEE3-794F-4A9E-B7AF-729BD584B1B2}" srcOrd="0" destOrd="0" presId="urn:microsoft.com/office/officeart/2005/8/layout/hierarchy2"/>
    <dgm:cxn modelId="{C884FF91-4550-40F6-BEAD-19F44A0BA283}" type="presOf" srcId="{D81771BC-2404-425E-80F3-03EB2E0B6B06}" destId="{AA9A861B-8601-457B-8001-633F3E593E79}" srcOrd="0" destOrd="0" presId="urn:microsoft.com/office/officeart/2005/8/layout/hierarchy2"/>
    <dgm:cxn modelId="{2440FAC8-5F97-4693-B96B-9336E25009DA}" type="presOf" srcId="{94A4898B-42D3-459D-8EDA-B7692F9A93A9}" destId="{9495CC1B-AA66-4E0E-BE1E-C7753BB0EEC1}" srcOrd="0" destOrd="0" presId="urn:microsoft.com/office/officeart/2005/8/layout/hierarchy2"/>
    <dgm:cxn modelId="{D457CB88-33CC-4948-8CD2-464169DB9AEB}" type="presParOf" srcId="{E620B874-0335-4CD7-9880-D0D0BC52B1DE}" destId="{D25BD24A-CD22-45C4-A9AF-86EB8FB5F8D2}" srcOrd="0" destOrd="0" presId="urn:microsoft.com/office/officeart/2005/8/layout/hierarchy2"/>
    <dgm:cxn modelId="{88551F25-5607-49F9-870D-3DA2880649E1}" type="presParOf" srcId="{D25BD24A-CD22-45C4-A9AF-86EB8FB5F8D2}" destId="{CBBDA24A-8535-42F9-94EA-39D00E3552A3}" srcOrd="0" destOrd="0" presId="urn:microsoft.com/office/officeart/2005/8/layout/hierarchy2"/>
    <dgm:cxn modelId="{E314BD20-BEB9-4117-8DE7-EFCE4AEAC28B}" type="presParOf" srcId="{D25BD24A-CD22-45C4-A9AF-86EB8FB5F8D2}" destId="{ECB98745-6F56-4103-9D79-DB5C0EBA3EDF}" srcOrd="1" destOrd="0" presId="urn:microsoft.com/office/officeart/2005/8/layout/hierarchy2"/>
    <dgm:cxn modelId="{8E931C1D-DF67-497E-9602-909697B20EAA}" type="presParOf" srcId="{ECB98745-6F56-4103-9D79-DB5C0EBA3EDF}" destId="{5EE831AD-A982-4DFA-83EF-058D27AA8985}" srcOrd="0" destOrd="0" presId="urn:microsoft.com/office/officeart/2005/8/layout/hierarchy2"/>
    <dgm:cxn modelId="{0031E452-5691-49A6-A645-981B51378675}" type="presParOf" srcId="{5EE831AD-A982-4DFA-83EF-058D27AA8985}" destId="{AA21075D-CC5D-4EA8-AAC8-D842A9551A8B}" srcOrd="0" destOrd="0" presId="urn:microsoft.com/office/officeart/2005/8/layout/hierarchy2"/>
    <dgm:cxn modelId="{D983E6B0-58B3-43A8-8FF2-ABC411A9D137}" type="presParOf" srcId="{ECB98745-6F56-4103-9D79-DB5C0EBA3EDF}" destId="{2CB3FEB2-0AB8-4DB7-AD33-64540AA6054B}" srcOrd="1" destOrd="0" presId="urn:microsoft.com/office/officeart/2005/8/layout/hierarchy2"/>
    <dgm:cxn modelId="{56252A52-3C42-4888-9C4E-01A813D39BA4}" type="presParOf" srcId="{2CB3FEB2-0AB8-4DB7-AD33-64540AA6054B}" destId="{E7FD9F83-E23C-4961-BF18-32907035E5C8}" srcOrd="0" destOrd="0" presId="urn:microsoft.com/office/officeart/2005/8/layout/hierarchy2"/>
    <dgm:cxn modelId="{2ECDC994-BB86-47DE-A634-E46E34976969}" type="presParOf" srcId="{2CB3FEB2-0AB8-4DB7-AD33-64540AA6054B}" destId="{42C0C0CC-69EA-41F9-AFC0-2F33880A0105}" srcOrd="1" destOrd="0" presId="urn:microsoft.com/office/officeart/2005/8/layout/hierarchy2"/>
    <dgm:cxn modelId="{8F333324-6F98-467C-B99B-EDC1A60410C3}" type="presParOf" srcId="{42C0C0CC-69EA-41F9-AFC0-2F33880A0105}" destId="{8448A4AD-56EA-4A5F-92B0-EC3BF48DFDB2}" srcOrd="0" destOrd="0" presId="urn:microsoft.com/office/officeart/2005/8/layout/hierarchy2"/>
    <dgm:cxn modelId="{4C339763-B47A-40B7-8DF7-CBEA9AA8F44F}" type="presParOf" srcId="{8448A4AD-56EA-4A5F-92B0-EC3BF48DFDB2}" destId="{37797898-FF2D-4326-8616-C22BB24D443B}" srcOrd="0" destOrd="0" presId="urn:microsoft.com/office/officeart/2005/8/layout/hierarchy2"/>
    <dgm:cxn modelId="{00EC6D5A-BFBB-4F1A-B5C1-75C20DD65C5D}" type="presParOf" srcId="{42C0C0CC-69EA-41F9-AFC0-2F33880A0105}" destId="{5AF9A25E-D8DB-4796-B725-E2DC01855D42}" srcOrd="1" destOrd="0" presId="urn:microsoft.com/office/officeart/2005/8/layout/hierarchy2"/>
    <dgm:cxn modelId="{9B54F0EE-5411-498A-B460-458F5C7C5551}" type="presParOf" srcId="{5AF9A25E-D8DB-4796-B725-E2DC01855D42}" destId="{6F63374B-83DC-4043-87D3-C453407D535B}" srcOrd="0" destOrd="0" presId="urn:microsoft.com/office/officeart/2005/8/layout/hierarchy2"/>
    <dgm:cxn modelId="{CB9744FA-D618-490F-99F0-8FB0591CFF2C}" type="presParOf" srcId="{5AF9A25E-D8DB-4796-B725-E2DC01855D42}" destId="{E17F160A-7BC1-49C1-A660-BB6D39A65FBF}" srcOrd="1" destOrd="0" presId="urn:microsoft.com/office/officeart/2005/8/layout/hierarchy2"/>
    <dgm:cxn modelId="{9BA8266D-EBB8-4BC6-9325-7ACD8AFB7E23}" type="presParOf" srcId="{42C0C0CC-69EA-41F9-AFC0-2F33880A0105}" destId="{FDFE8C7F-690C-41C8-AD1C-F95E6624D913}" srcOrd="2" destOrd="0" presId="urn:microsoft.com/office/officeart/2005/8/layout/hierarchy2"/>
    <dgm:cxn modelId="{F6A14E18-ED47-4541-84C4-94273EE3B874}" type="presParOf" srcId="{FDFE8C7F-690C-41C8-AD1C-F95E6624D913}" destId="{5CCC29EA-65AD-4EF4-8483-3235D2268F98}" srcOrd="0" destOrd="0" presId="urn:microsoft.com/office/officeart/2005/8/layout/hierarchy2"/>
    <dgm:cxn modelId="{52E889CF-76FD-43EE-8E86-69C5A75185B1}" type="presParOf" srcId="{42C0C0CC-69EA-41F9-AFC0-2F33880A0105}" destId="{B1BB0EFA-5D6F-4DE8-B2E4-E72BE7BC8557}" srcOrd="3" destOrd="0" presId="urn:microsoft.com/office/officeart/2005/8/layout/hierarchy2"/>
    <dgm:cxn modelId="{1E3853FF-0627-4676-940D-02AD824D43BF}" type="presParOf" srcId="{B1BB0EFA-5D6F-4DE8-B2E4-E72BE7BC8557}" destId="{393E39A8-D2C3-4B5D-8527-E43674F995E8}" srcOrd="0" destOrd="0" presId="urn:microsoft.com/office/officeart/2005/8/layout/hierarchy2"/>
    <dgm:cxn modelId="{F37AD222-48AA-4EB8-96C2-BEA6ADF5449D}" type="presParOf" srcId="{B1BB0EFA-5D6F-4DE8-B2E4-E72BE7BC8557}" destId="{E6C8B48A-AB0C-4EF1-A2A8-ACE7121386B9}" srcOrd="1" destOrd="0" presId="urn:microsoft.com/office/officeart/2005/8/layout/hierarchy2"/>
    <dgm:cxn modelId="{6B141C70-7031-44C3-971E-C954C85A6C13}" type="presParOf" srcId="{42C0C0CC-69EA-41F9-AFC0-2F33880A0105}" destId="{DC7E745B-3F8E-4AE6-AA68-DA0D88F9045E}" srcOrd="4" destOrd="0" presId="urn:microsoft.com/office/officeart/2005/8/layout/hierarchy2"/>
    <dgm:cxn modelId="{8191B7F4-D9A4-43C9-BC1F-088A24470AA8}" type="presParOf" srcId="{DC7E745B-3F8E-4AE6-AA68-DA0D88F9045E}" destId="{E78A625C-2A13-4D56-B3CA-120936440603}" srcOrd="0" destOrd="0" presId="urn:microsoft.com/office/officeart/2005/8/layout/hierarchy2"/>
    <dgm:cxn modelId="{039A2CC5-97E0-459D-803C-1C72E257A474}" type="presParOf" srcId="{42C0C0CC-69EA-41F9-AFC0-2F33880A0105}" destId="{88921535-BAB6-491F-BC2C-2032DB7C89D5}" srcOrd="5" destOrd="0" presId="urn:microsoft.com/office/officeart/2005/8/layout/hierarchy2"/>
    <dgm:cxn modelId="{24B0B861-DAF8-4234-A35C-7BF1199D04D0}" type="presParOf" srcId="{88921535-BAB6-491F-BC2C-2032DB7C89D5}" destId="{F1EA9BC8-4323-42FB-94B9-BEA069E63DAB}" srcOrd="0" destOrd="0" presId="urn:microsoft.com/office/officeart/2005/8/layout/hierarchy2"/>
    <dgm:cxn modelId="{37F3CA95-0E0F-4BEC-8844-35618EBACA8D}" type="presParOf" srcId="{88921535-BAB6-491F-BC2C-2032DB7C89D5}" destId="{95DB0029-4B37-41FC-8511-F8373957C46C}" srcOrd="1" destOrd="0" presId="urn:microsoft.com/office/officeart/2005/8/layout/hierarchy2"/>
    <dgm:cxn modelId="{29A7A0E0-3868-4E3B-B00D-6B9543CF552C}" type="presParOf" srcId="{ECB98745-6F56-4103-9D79-DB5C0EBA3EDF}" destId="{03EF2AE2-24AA-4D02-AF19-93A3DE0AD9B6}" srcOrd="2" destOrd="0" presId="urn:microsoft.com/office/officeart/2005/8/layout/hierarchy2"/>
    <dgm:cxn modelId="{B8C1E2C2-2AA9-4926-A135-9D665E463137}" type="presParOf" srcId="{03EF2AE2-24AA-4D02-AF19-93A3DE0AD9B6}" destId="{933FAAF0-B356-4F99-B43B-EE313069377B}" srcOrd="0" destOrd="0" presId="urn:microsoft.com/office/officeart/2005/8/layout/hierarchy2"/>
    <dgm:cxn modelId="{C848A567-32EB-48D3-AF25-F3CCEC77CB0D}" type="presParOf" srcId="{ECB98745-6F56-4103-9D79-DB5C0EBA3EDF}" destId="{BAF58999-49BB-4C06-AB7A-CB6954F72AA4}" srcOrd="3" destOrd="0" presId="urn:microsoft.com/office/officeart/2005/8/layout/hierarchy2"/>
    <dgm:cxn modelId="{233D97F5-D756-497E-AAF4-656B82D32AD7}" type="presParOf" srcId="{BAF58999-49BB-4C06-AB7A-CB6954F72AA4}" destId="{023604C1-D9CA-4826-8579-6D492AF68816}" srcOrd="0" destOrd="0" presId="urn:microsoft.com/office/officeart/2005/8/layout/hierarchy2"/>
    <dgm:cxn modelId="{549B9F48-A3F0-4940-9347-45DF93688383}" type="presParOf" srcId="{BAF58999-49BB-4C06-AB7A-CB6954F72AA4}" destId="{E34929C4-1B68-4BE4-BD0D-B4123559415F}" srcOrd="1" destOrd="0" presId="urn:microsoft.com/office/officeart/2005/8/layout/hierarchy2"/>
    <dgm:cxn modelId="{349AFDA3-0B4E-4699-9119-E072ACF9AA62}" type="presParOf" srcId="{E34929C4-1B68-4BE4-BD0D-B4123559415F}" destId="{E8F0EEE3-794F-4A9E-B7AF-729BD584B1B2}" srcOrd="0" destOrd="0" presId="urn:microsoft.com/office/officeart/2005/8/layout/hierarchy2"/>
    <dgm:cxn modelId="{5E047CEC-E62C-41CC-B0FE-C42A8B4B3118}" type="presParOf" srcId="{E8F0EEE3-794F-4A9E-B7AF-729BD584B1B2}" destId="{8461EC7F-1D5A-4865-A888-82426678251B}" srcOrd="0" destOrd="0" presId="urn:microsoft.com/office/officeart/2005/8/layout/hierarchy2"/>
    <dgm:cxn modelId="{B372527C-84A1-4200-B833-B40C4FA4C107}" type="presParOf" srcId="{E34929C4-1B68-4BE4-BD0D-B4123559415F}" destId="{8CE9AB9D-36DF-45BB-8443-56D4BC00715A}" srcOrd="1" destOrd="0" presId="urn:microsoft.com/office/officeart/2005/8/layout/hierarchy2"/>
    <dgm:cxn modelId="{E9EBD658-0C96-412B-9905-896057AC97D9}" type="presParOf" srcId="{8CE9AB9D-36DF-45BB-8443-56D4BC00715A}" destId="{BB6A78F7-947F-48AD-869F-909F778E9C78}" srcOrd="0" destOrd="0" presId="urn:microsoft.com/office/officeart/2005/8/layout/hierarchy2"/>
    <dgm:cxn modelId="{5D866BC3-4236-4F70-A342-B08B3F5D838E}" type="presParOf" srcId="{8CE9AB9D-36DF-45BB-8443-56D4BC00715A}" destId="{FCA354F7-1344-4327-BC64-2E259908B37B}" srcOrd="1" destOrd="0" presId="urn:microsoft.com/office/officeart/2005/8/layout/hierarchy2"/>
    <dgm:cxn modelId="{B9A6CE25-8C92-4EF9-8FEB-75281861DAB7}" type="presParOf" srcId="{E34929C4-1B68-4BE4-BD0D-B4123559415F}" destId="{86EF0B7F-855B-4C52-AA13-B1AC3C5FE39E}" srcOrd="2" destOrd="0" presId="urn:microsoft.com/office/officeart/2005/8/layout/hierarchy2"/>
    <dgm:cxn modelId="{06A30BFD-3FD9-4CDC-8BF6-24AB3B5F0CE7}" type="presParOf" srcId="{86EF0B7F-855B-4C52-AA13-B1AC3C5FE39E}" destId="{94763B94-6200-433E-B65F-008EEB09566D}" srcOrd="0" destOrd="0" presId="urn:microsoft.com/office/officeart/2005/8/layout/hierarchy2"/>
    <dgm:cxn modelId="{071485F7-4826-4F99-B276-58BD0ED8A720}" type="presParOf" srcId="{E34929C4-1B68-4BE4-BD0D-B4123559415F}" destId="{6AE77553-B5AB-4A44-8494-886D00F25FBB}" srcOrd="3" destOrd="0" presId="urn:microsoft.com/office/officeart/2005/8/layout/hierarchy2"/>
    <dgm:cxn modelId="{0EAEA6E3-E46B-4276-9A60-63AA590D94EE}" type="presParOf" srcId="{6AE77553-B5AB-4A44-8494-886D00F25FBB}" destId="{AA9A861B-8601-457B-8001-633F3E593E79}" srcOrd="0" destOrd="0" presId="urn:microsoft.com/office/officeart/2005/8/layout/hierarchy2"/>
    <dgm:cxn modelId="{87096599-AE40-4BBB-B972-B22CED0E0D4A}" type="presParOf" srcId="{6AE77553-B5AB-4A44-8494-886D00F25FBB}" destId="{75699FA5-64AF-4B36-8FF6-88A1E7B35EF2}" srcOrd="1" destOrd="0" presId="urn:microsoft.com/office/officeart/2005/8/layout/hierarchy2"/>
    <dgm:cxn modelId="{ED04378C-DAAC-4145-8250-F01D383C44E3}" type="presParOf" srcId="{E34929C4-1B68-4BE4-BD0D-B4123559415F}" destId="{4AAD4C1B-6901-4B0A-A358-F3C726970695}" srcOrd="4" destOrd="0" presId="urn:microsoft.com/office/officeart/2005/8/layout/hierarchy2"/>
    <dgm:cxn modelId="{7C2A54DB-7016-4C5E-97D8-FFF7C596B90F}" type="presParOf" srcId="{4AAD4C1B-6901-4B0A-A358-F3C726970695}" destId="{F82C5727-3BE8-4A71-90C4-CD3BFFB4C82F}" srcOrd="0" destOrd="0" presId="urn:microsoft.com/office/officeart/2005/8/layout/hierarchy2"/>
    <dgm:cxn modelId="{30E518A8-67B0-4053-ABEA-267DE52AF276}" type="presParOf" srcId="{E34929C4-1B68-4BE4-BD0D-B4123559415F}" destId="{1F4358C4-B2E4-48C0-A72E-43C3428E9CE4}" srcOrd="5" destOrd="0" presId="urn:microsoft.com/office/officeart/2005/8/layout/hierarchy2"/>
    <dgm:cxn modelId="{1C488FCC-8CD5-4287-AC74-3949FF75E898}" type="presParOf" srcId="{1F4358C4-B2E4-48C0-A72E-43C3428E9CE4}" destId="{9495CC1B-AA66-4E0E-BE1E-C7753BB0EEC1}" srcOrd="0" destOrd="0" presId="urn:microsoft.com/office/officeart/2005/8/layout/hierarchy2"/>
    <dgm:cxn modelId="{58549CE9-5F60-480F-901A-9721D486D74A}" type="presParOf" srcId="{1F4358C4-B2E4-48C0-A72E-43C3428E9CE4}" destId="{B8A5C01C-E1D2-4194-8B5E-74B52EB86A41}" srcOrd="1" destOrd="0" presId="urn:microsoft.com/office/officeart/2005/8/layout/hierarchy2"/>
    <dgm:cxn modelId="{C91F2527-27FA-43B3-9D35-FCACCF4B7613}" type="presParOf" srcId="{E620B874-0335-4CD7-9880-D0D0BC52B1DE}" destId="{E42299D4-9266-4336-91C0-B8AF2CF76AA0}" srcOrd="1" destOrd="0" presId="urn:microsoft.com/office/officeart/2005/8/layout/hierarchy2"/>
    <dgm:cxn modelId="{4212FB91-3E59-45C8-AC13-28B93814F3CE}" type="presParOf" srcId="{E42299D4-9266-4336-91C0-B8AF2CF76AA0}" destId="{A8E1ED02-F883-4F8A-BF0D-D74987556DDE}" srcOrd="0" destOrd="0" presId="urn:microsoft.com/office/officeart/2005/8/layout/hierarchy2"/>
    <dgm:cxn modelId="{55D37C85-411C-4912-86DE-CA3D815F383E}" type="presParOf" srcId="{E42299D4-9266-4336-91C0-B8AF2CF76AA0}" destId="{2DE78E36-6381-487C-A6E6-1DD23D4371B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DA24A-8535-42F9-94EA-39D00E3552A3}">
      <dsp:nvSpPr>
        <dsp:cNvPr id="0" name=""/>
        <dsp:cNvSpPr/>
      </dsp:nvSpPr>
      <dsp:spPr>
        <a:xfrm>
          <a:off x="6074" y="1454988"/>
          <a:ext cx="1543276" cy="1476991"/>
        </a:xfrm>
        <a:prstGeom prst="roundRect">
          <a:avLst>
            <a:gd name="adj" fmla="val 10000"/>
          </a:avLst>
        </a:prstGeom>
        <a:solidFill>
          <a:srgbClr val="6600FF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smtClean="0"/>
            <a:t>Initial policy objectives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i="0" kern="1200"/>
        </a:p>
      </dsp:txBody>
      <dsp:txXfrm>
        <a:off x="49334" y="1498248"/>
        <a:ext cx="1456756" cy="1390471"/>
      </dsp:txXfrm>
    </dsp:sp>
    <dsp:sp modelId="{5EE831AD-A982-4DFA-83EF-058D27AA8985}">
      <dsp:nvSpPr>
        <dsp:cNvPr id="0" name=""/>
        <dsp:cNvSpPr/>
      </dsp:nvSpPr>
      <dsp:spPr>
        <a:xfrm rot="18212688">
          <a:off x="1286755" y="1686355"/>
          <a:ext cx="1173844" cy="35912"/>
        </a:xfrm>
        <a:custGeom>
          <a:avLst/>
          <a:gdLst/>
          <a:ahLst/>
          <a:cxnLst/>
          <a:rect l="0" t="0" r="0" b="0"/>
          <a:pathLst>
            <a:path>
              <a:moveTo>
                <a:pt x="0" y="17956"/>
              </a:moveTo>
              <a:lnTo>
                <a:pt x="1173844" y="17956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844331" y="1674965"/>
        <a:ext cx="58692" cy="58692"/>
      </dsp:txXfrm>
    </dsp:sp>
    <dsp:sp modelId="{E7FD9F83-E23C-4961-BF18-32907035E5C8}">
      <dsp:nvSpPr>
        <dsp:cNvPr id="0" name=""/>
        <dsp:cNvSpPr/>
      </dsp:nvSpPr>
      <dsp:spPr>
        <a:xfrm>
          <a:off x="2198004" y="867014"/>
          <a:ext cx="1621633" cy="696248"/>
        </a:xfrm>
        <a:prstGeom prst="roundRect">
          <a:avLst>
            <a:gd name="adj" fmla="val 10000"/>
          </a:avLst>
        </a:prstGeom>
        <a:solidFill>
          <a:srgbClr val="6600FF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chemeClr val="bg1"/>
              </a:solidFill>
            </a:rPr>
            <a:t>Alternative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chemeClr val="bg1"/>
              </a:solidFill>
            </a:rPr>
            <a:t>means 1</a:t>
          </a:r>
          <a:endParaRPr lang="en-US" sz="1400" b="1" kern="1200">
            <a:solidFill>
              <a:schemeClr val="bg1"/>
            </a:solidFill>
          </a:endParaRPr>
        </a:p>
      </dsp:txBody>
      <dsp:txXfrm>
        <a:off x="2218396" y="887406"/>
        <a:ext cx="1580849" cy="655464"/>
      </dsp:txXfrm>
    </dsp:sp>
    <dsp:sp modelId="{8448A4AD-56EA-4A5F-92B0-EC3BF48DFDB2}">
      <dsp:nvSpPr>
        <dsp:cNvPr id="0" name=""/>
        <dsp:cNvSpPr/>
      </dsp:nvSpPr>
      <dsp:spPr>
        <a:xfrm rot="18453849">
          <a:off x="3617001" y="785694"/>
          <a:ext cx="1038229" cy="35912"/>
        </a:xfrm>
        <a:custGeom>
          <a:avLst/>
          <a:gdLst/>
          <a:ahLst/>
          <a:cxnLst/>
          <a:rect l="0" t="0" r="0" b="0"/>
          <a:pathLst>
            <a:path>
              <a:moveTo>
                <a:pt x="0" y="17956"/>
              </a:moveTo>
              <a:lnTo>
                <a:pt x="1038229" y="17956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ysDot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10160" y="777695"/>
        <a:ext cx="51911" cy="51911"/>
      </dsp:txXfrm>
    </dsp:sp>
    <dsp:sp modelId="{6F63374B-83DC-4043-87D3-C453407D535B}">
      <dsp:nvSpPr>
        <dsp:cNvPr id="0" name=""/>
        <dsp:cNvSpPr/>
      </dsp:nvSpPr>
      <dsp:spPr>
        <a:xfrm>
          <a:off x="4452594" y="30101"/>
          <a:ext cx="1621633" cy="724124"/>
        </a:xfrm>
        <a:prstGeom prst="roundRect">
          <a:avLst>
            <a:gd name="adj" fmla="val 10000"/>
          </a:avLst>
        </a:prstGeom>
        <a:solidFill>
          <a:srgbClr val="6600FF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>
              <a:solidFill>
                <a:schemeClr val="bg1"/>
              </a:solidFill>
            </a:rPr>
            <a:t>Direct effects</a:t>
          </a:r>
          <a:endParaRPr lang="en-US" sz="1200" kern="1200">
            <a:solidFill>
              <a:schemeClr val="bg1"/>
            </a:solidFill>
          </a:endParaRPr>
        </a:p>
      </dsp:txBody>
      <dsp:txXfrm>
        <a:off x="4473803" y="51310"/>
        <a:ext cx="1579215" cy="681706"/>
      </dsp:txXfrm>
    </dsp:sp>
    <dsp:sp modelId="{FDFE8C7F-690C-41C8-AD1C-F95E6624D913}">
      <dsp:nvSpPr>
        <dsp:cNvPr id="0" name=""/>
        <dsp:cNvSpPr/>
      </dsp:nvSpPr>
      <dsp:spPr>
        <a:xfrm rot="136495">
          <a:off x="3819388" y="1209752"/>
          <a:ext cx="633325" cy="35912"/>
        </a:xfrm>
        <a:custGeom>
          <a:avLst/>
          <a:gdLst/>
          <a:ahLst/>
          <a:cxnLst/>
          <a:rect l="0" t="0" r="0" b="0"/>
          <a:pathLst>
            <a:path>
              <a:moveTo>
                <a:pt x="0" y="17956"/>
              </a:moveTo>
              <a:lnTo>
                <a:pt x="633325" y="17956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ysDot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20218" y="1211875"/>
        <a:ext cx="31666" cy="31666"/>
      </dsp:txXfrm>
    </dsp:sp>
    <dsp:sp modelId="{393E39A8-D2C3-4B5D-8527-E43674F995E8}">
      <dsp:nvSpPr>
        <dsp:cNvPr id="0" name=""/>
        <dsp:cNvSpPr/>
      </dsp:nvSpPr>
      <dsp:spPr>
        <a:xfrm>
          <a:off x="4452464" y="751436"/>
          <a:ext cx="1621633" cy="977682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>
              <a:solidFill>
                <a:schemeClr val="bg1"/>
              </a:solidFill>
            </a:rPr>
            <a:t>Unwanted side-effects</a:t>
          </a:r>
        </a:p>
      </dsp:txBody>
      <dsp:txXfrm>
        <a:off x="4481099" y="780071"/>
        <a:ext cx="1564363" cy="920412"/>
      </dsp:txXfrm>
    </dsp:sp>
    <dsp:sp modelId="{DC7E745B-3F8E-4AE6-AA68-DA0D88F9045E}">
      <dsp:nvSpPr>
        <dsp:cNvPr id="0" name=""/>
        <dsp:cNvSpPr/>
      </dsp:nvSpPr>
      <dsp:spPr>
        <a:xfrm rot="2464712">
          <a:off x="3714646" y="1477408"/>
          <a:ext cx="852927" cy="35912"/>
        </a:xfrm>
        <a:custGeom>
          <a:avLst/>
          <a:gdLst/>
          <a:ahLst/>
          <a:cxnLst/>
          <a:rect l="0" t="0" r="0" b="0"/>
          <a:pathLst>
            <a:path>
              <a:moveTo>
                <a:pt x="0" y="17956"/>
              </a:moveTo>
              <a:lnTo>
                <a:pt x="852927" y="17956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ysDot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19787" y="1474041"/>
        <a:ext cx="42646" cy="42646"/>
      </dsp:txXfrm>
    </dsp:sp>
    <dsp:sp modelId="{F1EA9BC8-4323-42FB-94B9-BEA069E63DAB}">
      <dsp:nvSpPr>
        <dsp:cNvPr id="0" name=""/>
        <dsp:cNvSpPr/>
      </dsp:nvSpPr>
      <dsp:spPr>
        <a:xfrm>
          <a:off x="4462583" y="1663597"/>
          <a:ext cx="1621633" cy="223988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>
              <a:solidFill>
                <a:schemeClr val="bg1"/>
              </a:solidFill>
            </a:rPr>
            <a:t>Synergies</a:t>
          </a:r>
          <a:endParaRPr lang="en-US" sz="1200" kern="1200">
            <a:solidFill>
              <a:schemeClr val="bg1"/>
            </a:solidFill>
          </a:endParaRPr>
        </a:p>
      </dsp:txBody>
      <dsp:txXfrm>
        <a:off x="4469143" y="1670157"/>
        <a:ext cx="1608513" cy="210868"/>
      </dsp:txXfrm>
    </dsp:sp>
    <dsp:sp modelId="{03EF2AE2-24AA-4D02-AF19-93A3DE0AD9B6}">
      <dsp:nvSpPr>
        <dsp:cNvPr id="0" name=""/>
        <dsp:cNvSpPr/>
      </dsp:nvSpPr>
      <dsp:spPr>
        <a:xfrm rot="3396181">
          <a:off x="1284460" y="2667451"/>
          <a:ext cx="1178433" cy="35912"/>
        </a:xfrm>
        <a:custGeom>
          <a:avLst/>
          <a:gdLst/>
          <a:ahLst/>
          <a:cxnLst/>
          <a:rect l="0" t="0" r="0" b="0"/>
          <a:pathLst>
            <a:path>
              <a:moveTo>
                <a:pt x="0" y="17956"/>
              </a:moveTo>
              <a:lnTo>
                <a:pt x="1178433" y="17956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844216" y="2655947"/>
        <a:ext cx="58921" cy="58921"/>
      </dsp:txXfrm>
    </dsp:sp>
    <dsp:sp modelId="{023604C1-D9CA-4826-8579-6D492AF68816}">
      <dsp:nvSpPr>
        <dsp:cNvPr id="0" name=""/>
        <dsp:cNvSpPr/>
      </dsp:nvSpPr>
      <dsp:spPr>
        <a:xfrm>
          <a:off x="2198004" y="2834708"/>
          <a:ext cx="1621633" cy="685245"/>
        </a:xfrm>
        <a:prstGeom prst="roundRect">
          <a:avLst>
            <a:gd name="adj" fmla="val 10000"/>
          </a:avLst>
        </a:prstGeom>
        <a:solidFill>
          <a:srgbClr val="6600FF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chemeClr val="bg1"/>
              </a:solidFill>
            </a:rPr>
            <a:t>Alternative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chemeClr val="bg1"/>
              </a:solidFill>
            </a:rPr>
            <a:t>means 2</a:t>
          </a:r>
          <a:endParaRPr lang="en-US" sz="1400" kern="1200">
            <a:solidFill>
              <a:schemeClr val="bg1"/>
            </a:solidFill>
          </a:endParaRPr>
        </a:p>
      </dsp:txBody>
      <dsp:txXfrm>
        <a:off x="2218074" y="2854778"/>
        <a:ext cx="1581493" cy="645105"/>
      </dsp:txXfrm>
    </dsp:sp>
    <dsp:sp modelId="{E8F0EEE3-794F-4A9E-B7AF-729BD584B1B2}">
      <dsp:nvSpPr>
        <dsp:cNvPr id="0" name=""/>
        <dsp:cNvSpPr/>
      </dsp:nvSpPr>
      <dsp:spPr>
        <a:xfrm rot="19750358">
          <a:off x="3765776" y="2964015"/>
          <a:ext cx="762451" cy="35912"/>
        </a:xfrm>
        <a:custGeom>
          <a:avLst/>
          <a:gdLst/>
          <a:ahLst/>
          <a:cxnLst/>
          <a:rect l="0" t="0" r="0" b="0"/>
          <a:pathLst>
            <a:path>
              <a:moveTo>
                <a:pt x="0" y="17956"/>
              </a:moveTo>
              <a:lnTo>
                <a:pt x="762451" y="17956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ysDot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27940" y="2962909"/>
        <a:ext cx="38122" cy="38122"/>
      </dsp:txXfrm>
    </dsp:sp>
    <dsp:sp modelId="{BB6A78F7-947F-48AD-869F-909F778E9C78}">
      <dsp:nvSpPr>
        <dsp:cNvPr id="0" name=""/>
        <dsp:cNvSpPr/>
      </dsp:nvSpPr>
      <dsp:spPr>
        <a:xfrm>
          <a:off x="4474366" y="2641174"/>
          <a:ext cx="1621633" cy="290872"/>
        </a:xfrm>
        <a:prstGeom prst="roundRect">
          <a:avLst>
            <a:gd name="adj" fmla="val 10000"/>
          </a:avLst>
        </a:prstGeom>
        <a:solidFill>
          <a:srgbClr val="6600FF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>
              <a:solidFill>
                <a:schemeClr val="bg1"/>
              </a:solidFill>
            </a:rPr>
            <a:t>Direct effects</a:t>
          </a:r>
          <a:endParaRPr lang="en-US" sz="1200" kern="1200">
            <a:solidFill>
              <a:schemeClr val="bg1"/>
            </a:solidFill>
          </a:endParaRPr>
        </a:p>
      </dsp:txBody>
      <dsp:txXfrm>
        <a:off x="4482885" y="2649693"/>
        <a:ext cx="1604595" cy="273834"/>
      </dsp:txXfrm>
    </dsp:sp>
    <dsp:sp modelId="{86EF0B7F-855B-4C52-AA13-B1AC3C5FE39E}">
      <dsp:nvSpPr>
        <dsp:cNvPr id="0" name=""/>
        <dsp:cNvSpPr/>
      </dsp:nvSpPr>
      <dsp:spPr>
        <a:xfrm rot="20963149">
          <a:off x="3813939" y="3098026"/>
          <a:ext cx="666125" cy="35912"/>
        </a:xfrm>
        <a:custGeom>
          <a:avLst/>
          <a:gdLst/>
          <a:ahLst/>
          <a:cxnLst/>
          <a:rect l="0" t="0" r="0" b="0"/>
          <a:pathLst>
            <a:path>
              <a:moveTo>
                <a:pt x="0" y="17956"/>
              </a:moveTo>
              <a:lnTo>
                <a:pt x="666125" y="17956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ysDot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30349" y="3099329"/>
        <a:ext cx="33306" cy="33306"/>
      </dsp:txXfrm>
    </dsp:sp>
    <dsp:sp modelId="{AA9A861B-8601-457B-8001-633F3E593E79}">
      <dsp:nvSpPr>
        <dsp:cNvPr id="0" name=""/>
        <dsp:cNvSpPr/>
      </dsp:nvSpPr>
      <dsp:spPr>
        <a:xfrm>
          <a:off x="4474366" y="2896500"/>
          <a:ext cx="1621633" cy="316267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>
              <a:solidFill>
                <a:schemeClr val="bg1"/>
              </a:solidFill>
            </a:rPr>
            <a:t>Unwanted side-effects</a:t>
          </a:r>
          <a:endParaRPr lang="en-US" sz="1200" kern="1200">
            <a:solidFill>
              <a:schemeClr val="bg1"/>
            </a:solidFill>
          </a:endParaRPr>
        </a:p>
      </dsp:txBody>
      <dsp:txXfrm>
        <a:off x="4483629" y="2905763"/>
        <a:ext cx="1603107" cy="297741"/>
      </dsp:txXfrm>
    </dsp:sp>
    <dsp:sp modelId="{4AAD4C1B-6901-4B0A-A358-F3C726970695}">
      <dsp:nvSpPr>
        <dsp:cNvPr id="0" name=""/>
        <dsp:cNvSpPr/>
      </dsp:nvSpPr>
      <dsp:spPr>
        <a:xfrm rot="1541862">
          <a:off x="3783706" y="3316908"/>
          <a:ext cx="726592" cy="35912"/>
        </a:xfrm>
        <a:custGeom>
          <a:avLst/>
          <a:gdLst/>
          <a:ahLst/>
          <a:cxnLst/>
          <a:rect l="0" t="0" r="0" b="0"/>
          <a:pathLst>
            <a:path>
              <a:moveTo>
                <a:pt x="0" y="17956"/>
              </a:moveTo>
              <a:lnTo>
                <a:pt x="726592" y="17956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ysDot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28837" y="3316700"/>
        <a:ext cx="36329" cy="36329"/>
      </dsp:txXfrm>
    </dsp:sp>
    <dsp:sp modelId="{9495CC1B-AA66-4E0E-BE1E-C7753BB0EEC1}">
      <dsp:nvSpPr>
        <dsp:cNvPr id="0" name=""/>
        <dsp:cNvSpPr/>
      </dsp:nvSpPr>
      <dsp:spPr>
        <a:xfrm>
          <a:off x="4474366" y="3161540"/>
          <a:ext cx="1621633" cy="661715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>
              <a:solidFill>
                <a:schemeClr val="bg1"/>
              </a:solidFill>
            </a:rPr>
            <a:t>Synergies</a:t>
          </a:r>
          <a:endParaRPr lang="en-US" sz="1200" kern="1200">
            <a:solidFill>
              <a:schemeClr val="bg1"/>
            </a:solidFill>
          </a:endParaRPr>
        </a:p>
      </dsp:txBody>
      <dsp:txXfrm>
        <a:off x="4493747" y="3180921"/>
        <a:ext cx="1582871" cy="622953"/>
      </dsp:txXfrm>
    </dsp:sp>
    <dsp:sp modelId="{A8E1ED02-F883-4F8A-BF0D-D74987556DDE}">
      <dsp:nvSpPr>
        <dsp:cNvPr id="0" name=""/>
        <dsp:cNvSpPr/>
      </dsp:nvSpPr>
      <dsp:spPr>
        <a:xfrm>
          <a:off x="0" y="2296737"/>
          <a:ext cx="1543276" cy="818681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i="0" kern="1200" smtClean="0"/>
            <a:t>Additional objectives</a:t>
          </a:r>
        </a:p>
      </dsp:txBody>
      <dsp:txXfrm>
        <a:off x="23978" y="2320715"/>
        <a:ext cx="1495320" cy="770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FAD40-2E8E-5944-898C-152F349B8933}" type="datetimeFigureOut">
              <a:rPr lang="de-DE" smtClean="0"/>
              <a:pPr/>
              <a:t>21.07.2016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E9C1D-26AA-1F4C-B030-70B753319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08654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0FB32-9594-D942-9542-C3ACF3A10241}" type="datetimeFigureOut">
              <a:rPr lang="de-DE" smtClean="0"/>
              <a:pPr/>
              <a:t>21.07.2016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51B22-5469-B749-B6D7-BF43DE6DA9D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88193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algn="l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51B22-5469-B749-B6D7-BF43DE6DA9D4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8244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smtClean="0"/>
              <a:t>Assumption</a:t>
            </a:r>
            <a:r>
              <a:rPr lang="en-US" smtClean="0"/>
              <a:t>: </a:t>
            </a:r>
          </a:p>
          <a:p>
            <a:pPr>
              <a:spcAft>
                <a:spcPts val="1200"/>
              </a:spcAft>
            </a:pPr>
            <a:r>
              <a:rPr lang="en-US" smtClean="0"/>
              <a:t>In the complex, modern world, objective (value-neutral) </a:t>
            </a:r>
            <a:r>
              <a:rPr lang="en-US" u="sng" smtClean="0"/>
              <a:t>scientific consensus </a:t>
            </a:r>
            <a:r>
              <a:rPr lang="en-US" smtClean="0"/>
              <a:t>can substantially contribute to the design of public policy – both concerning policy objectives and means</a:t>
            </a:r>
          </a:p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FEB01-11F8-43E6-9A0F-3C53DDAD887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090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smtClean="0"/>
              <a:t>Clear division of labour: Policymakers (somehow) define policy goals; science objectively identifies appropriate means</a:t>
            </a:r>
          </a:p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FEB01-11F8-43E6-9A0F-3C53DDAD887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672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51B22-5469-B749-B6D7-BF43DE6DA9D4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5165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1474" y="2052580"/>
            <a:ext cx="7235326" cy="1541964"/>
          </a:xfrm>
        </p:spPr>
        <p:txBody>
          <a:bodyPr anchor="b">
            <a:noAutofit/>
          </a:bodyPr>
          <a:lstStyle>
            <a:lvl1pPr>
              <a:defRPr sz="440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1474" y="4049531"/>
            <a:ext cx="5635126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5469-642E-4606-B190-811A20B6601D}" type="datetime2">
              <a:rPr lang="de-DE" smtClean="0"/>
              <a:t>Donnerstag, 21. Juli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7" name="Freihandform 16"/>
          <p:cNvSpPr/>
          <p:nvPr userDrawn="1"/>
        </p:nvSpPr>
        <p:spPr>
          <a:xfrm>
            <a:off x="-1940782" y="2506189"/>
            <a:ext cx="15707102" cy="1315466"/>
          </a:xfrm>
          <a:custGeom>
            <a:avLst/>
            <a:gdLst>
              <a:gd name="connsiteX0" fmla="*/ 0 w 13868376"/>
              <a:gd name="connsiteY0" fmla="*/ 986600 h 1315466"/>
              <a:gd name="connsiteX1" fmla="*/ 2630795 w 13868376"/>
              <a:gd name="connsiteY1" fmla="*/ 1292786 h 1315466"/>
              <a:gd name="connsiteX2" fmla="*/ 5681158 w 13868376"/>
              <a:gd name="connsiteY2" fmla="*/ 1315466 h 1315466"/>
              <a:gd name="connsiteX3" fmla="*/ 8878936 w 13868376"/>
              <a:gd name="connsiteY3" fmla="*/ 1054641 h 1315466"/>
              <a:gd name="connsiteX4" fmla="*/ 12870488 w 13868376"/>
              <a:gd name="connsiteY4" fmla="*/ 306186 h 1315466"/>
              <a:gd name="connsiteX5" fmla="*/ 13868376 w 13868376"/>
              <a:gd name="connsiteY5" fmla="*/ 0 h 131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68376" h="1315466">
                <a:moveTo>
                  <a:pt x="0" y="986600"/>
                </a:moveTo>
                <a:cubicBezTo>
                  <a:pt x="841967" y="1112287"/>
                  <a:pt x="1683935" y="1237975"/>
                  <a:pt x="2630795" y="1292786"/>
                </a:cubicBezTo>
                <a:cubicBezTo>
                  <a:pt x="3577655" y="1347597"/>
                  <a:pt x="4639801" y="1355157"/>
                  <a:pt x="5681158" y="1315466"/>
                </a:cubicBezTo>
                <a:cubicBezTo>
                  <a:pt x="6722515" y="1275775"/>
                  <a:pt x="7680714" y="1222854"/>
                  <a:pt x="8878936" y="1054641"/>
                </a:cubicBezTo>
                <a:cubicBezTo>
                  <a:pt x="10077158" y="886428"/>
                  <a:pt x="12038915" y="481959"/>
                  <a:pt x="12870488" y="306186"/>
                </a:cubicBezTo>
                <a:cubicBezTo>
                  <a:pt x="13702061" y="130412"/>
                  <a:pt x="13868376" y="0"/>
                  <a:pt x="13868376" y="0"/>
                </a:cubicBezTo>
              </a:path>
            </a:pathLst>
          </a:custGeom>
          <a:ln w="12700">
            <a:solidFill>
              <a:srgbClr val="0067A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0" y="0"/>
            <a:ext cx="9144000" cy="17479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pic>
        <p:nvPicPr>
          <p:cNvPr id="11" name="Bild 10" descr="MCC_PPT_Gestaltungselemente_Logo_a_600DPI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87376" cy="1689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45CC8-1EB4-43D5-B23A-BF3762DFB5F9}" type="datetime2">
              <a:rPr lang="de-DE" smtClean="0">
                <a:solidFill>
                  <a:srgbClr val="FFFFFF">
                    <a:lumMod val="50000"/>
                  </a:srgbClr>
                </a:solidFill>
              </a:rPr>
              <a:pPr/>
              <a:t>Donnerstag, 21. Juli 2016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" name="Rechteck 4"/>
          <p:cNvSpPr/>
          <p:nvPr userDrawn="1"/>
        </p:nvSpPr>
        <p:spPr>
          <a:xfrm>
            <a:off x="0" y="1003300"/>
            <a:ext cx="9144000" cy="7446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18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98C1-BD99-4CE1-AAA1-05BD4714EC1B}" type="datetime2">
              <a:rPr lang="de-DE" smtClean="0">
                <a:solidFill>
                  <a:srgbClr val="FFFFFF">
                    <a:lumMod val="50000"/>
                  </a:srgbClr>
                </a:solidFill>
              </a:rPr>
              <a:pPr/>
              <a:t>Donnerstag, 21. Juli 2016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3155950" cy="4876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07012" y="1733550"/>
            <a:ext cx="4867088" cy="4534119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354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i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457200" y="5595978"/>
            <a:ext cx="8229600" cy="82561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363"/>
              </a:spcBef>
              <a:buNone/>
              <a:defRPr sz="1500">
                <a:solidFill>
                  <a:srgbClr val="7F7F7F"/>
                </a:solidFill>
              </a:defRPr>
            </a:lvl1pPr>
            <a:lvl2pPr marL="274320" indent="0">
              <a:lnSpc>
                <a:spcPct val="90000"/>
              </a:lnSpc>
              <a:spcBef>
                <a:spcPts val="363"/>
              </a:spcBef>
              <a:buNone/>
              <a:defRPr sz="1500">
                <a:solidFill>
                  <a:srgbClr val="7F7F7F"/>
                </a:solidFill>
              </a:defRPr>
            </a:lvl2pPr>
            <a:lvl3pPr marL="548640" indent="0">
              <a:lnSpc>
                <a:spcPct val="90000"/>
              </a:lnSpc>
              <a:spcBef>
                <a:spcPts val="363"/>
              </a:spcBef>
              <a:buNone/>
              <a:defRPr sz="1500">
                <a:solidFill>
                  <a:srgbClr val="7F7F7F"/>
                </a:solidFill>
              </a:defRPr>
            </a:lvl3pPr>
            <a:lvl4pPr marL="822960" indent="0">
              <a:lnSpc>
                <a:spcPct val="90000"/>
              </a:lnSpc>
              <a:spcBef>
                <a:spcPts val="363"/>
              </a:spcBef>
              <a:buNone/>
              <a:defRPr sz="1500">
                <a:solidFill>
                  <a:srgbClr val="7F7F7F"/>
                </a:solidFill>
              </a:defRPr>
            </a:lvl4pPr>
            <a:lvl5pPr marL="1051560" indent="0">
              <a:lnSpc>
                <a:spcPct val="90000"/>
              </a:lnSpc>
              <a:spcBef>
                <a:spcPts val="363"/>
              </a:spcBef>
              <a:buNone/>
              <a:defRPr sz="1500">
                <a:solidFill>
                  <a:srgbClr val="7F7F7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457200" y="2004292"/>
            <a:ext cx="8229600" cy="3387725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8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29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073427"/>
          </a:xfrm>
        </p:spPr>
        <p:txBody>
          <a:bodyPr/>
          <a:lstStyle>
            <a:lvl1pPr>
              <a:spcBef>
                <a:spcPts val="1000"/>
              </a:spcBef>
              <a:defRPr sz="2400"/>
            </a:lvl1pPr>
            <a:lvl2pPr>
              <a:spcBef>
                <a:spcPts val="300"/>
              </a:spcBef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43E0-F3AB-4B42-979C-A2D899355D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39552" y="764704"/>
            <a:ext cx="7992888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085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0AB6-3460-45D5-BE0C-0B657F84E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599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0AB6-3460-45D5-BE0C-0B657F84E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986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0AB6-3460-45D5-BE0C-0B657F84E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987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0AB6-3460-45D5-BE0C-0B657F84E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753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0AB6-3460-45D5-BE0C-0B657F84E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5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AFEC-9005-4A3B-93B2-F0B6F7F63A11}" type="datetime2">
              <a:rPr lang="de-DE" smtClean="0"/>
              <a:t>Donnerstag, 21. Juli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0AB6-3460-45D5-BE0C-0B657F84E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24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0AB6-3460-45D5-BE0C-0B657F84E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398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0AB6-3460-45D5-BE0C-0B657F84E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6023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0AB6-3460-45D5-BE0C-0B657F84E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534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6"/>
          <p:cNvCxnSpPr>
            <a:cxnSpLocks noChangeShapeType="1"/>
          </p:cNvCxnSpPr>
          <p:nvPr userDrawn="1"/>
        </p:nvCxnSpPr>
        <p:spPr bwMode="auto">
          <a:xfrm>
            <a:off x="152400" y="911225"/>
            <a:ext cx="8845550" cy="19050"/>
          </a:xfrm>
          <a:prstGeom prst="line">
            <a:avLst/>
          </a:prstGeom>
          <a:noFill/>
          <a:ln w="25400">
            <a:solidFill>
              <a:srgbClr val="F7964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Box 9"/>
          <p:cNvSpPr txBox="1">
            <a:spLocks noChangeArrowheads="1"/>
          </p:cNvSpPr>
          <p:nvPr userDrawn="1"/>
        </p:nvSpPr>
        <p:spPr bwMode="auto">
          <a:xfrm>
            <a:off x="0" y="6519863"/>
            <a:ext cx="4110038" cy="338137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defTabSz="457200" eaLnBrk="1" hangingPunct="1">
              <a:defRPr/>
            </a:pPr>
            <a:r>
              <a:rPr lang="en-US" sz="1600" smtClean="0">
                <a:solidFill>
                  <a:srgbClr val="FFFFFF"/>
                </a:solidFill>
              </a:rPr>
              <a:t>Ottmar Edenhofer / Felix Creutzig</a:t>
            </a:r>
          </a:p>
        </p:txBody>
      </p:sp>
      <p:sp>
        <p:nvSpPr>
          <p:cNvPr id="4" name="TextBox 8"/>
          <p:cNvSpPr txBox="1"/>
          <p:nvPr userDrawn="1"/>
        </p:nvSpPr>
        <p:spPr>
          <a:xfrm>
            <a:off x="4110038" y="6519863"/>
            <a:ext cx="4159250" cy="3381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1600" dirty="0">
                <a:solidFill>
                  <a:prstClr val="black"/>
                </a:solidFill>
              </a:rPr>
              <a:t>Climate Change, Growth and Agglomeration</a:t>
            </a:r>
          </a:p>
        </p:txBody>
      </p:sp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8269288" y="6519863"/>
            <a:ext cx="874712" cy="3381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defTabSz="457200" eaLnBrk="1" hangingPunct="1">
              <a:defRPr/>
            </a:pPr>
            <a:fld id="{6932AE8A-8BFB-413E-8C09-38C740AEEA9D}" type="slidenum">
              <a:rPr lang="en-US" sz="1600" smtClean="0">
                <a:solidFill>
                  <a:prstClr val="white"/>
                </a:solidFill>
              </a:rPr>
              <a:pPr algn="ctr" defTabSz="457200" eaLnBrk="1" hangingPunct="1">
                <a:defRPr/>
              </a:pPr>
              <a:t>‹Nr.›</a:t>
            </a:fld>
            <a:endParaRPr lang="en-US" sz="1600" smtClean="0">
              <a:solidFill>
                <a:prstClr val="white"/>
              </a:solidFill>
            </a:endParaRPr>
          </a:p>
        </p:txBody>
      </p:sp>
      <p:sp>
        <p:nvSpPr>
          <p:cNvPr id="6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Lucida Sans Unicode" charset="0"/>
              </a:defRPr>
            </a:lvl1pPr>
          </a:lstStyle>
          <a:p>
            <a:pPr>
              <a:defRPr/>
            </a:pPr>
            <a:fld id="{20620222-309B-46B2-9C68-AA5989DBDF5A}" type="datetime1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21.07.2016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102100" y="6505575"/>
            <a:ext cx="2895600" cy="365125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255000" y="6484938"/>
            <a:ext cx="914400" cy="365125"/>
          </a:xfrm>
        </p:spPr>
        <p:txBody>
          <a:bodyPr/>
          <a:lstStyle>
            <a:lvl1pPr defTabSz="914400">
              <a:defRPr>
                <a:cs typeface="Lucida Sans Unicode" charset="0"/>
              </a:defRPr>
            </a:lvl1pPr>
          </a:lstStyle>
          <a:p>
            <a:pPr>
              <a:defRPr/>
            </a:pPr>
            <a:fld id="{6519CD73-733A-46AD-A178-C85C71C3A405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7922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27DD-BF88-43F3-9881-0B3A6CA628EF}" type="datetime2">
              <a:rPr lang="de-DE" smtClean="0"/>
              <a:t>Donnerstag, 21. Juli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45CC8-1EB4-43D5-B23A-BF3762DFB5F9}" type="datetime2">
              <a:rPr lang="de-DE" smtClean="0"/>
              <a:t>Donnerstag, 21. Juli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" name="Rechteck 4"/>
          <p:cNvSpPr/>
          <p:nvPr userDrawn="1"/>
        </p:nvSpPr>
        <p:spPr>
          <a:xfrm>
            <a:off x="0" y="1003300"/>
            <a:ext cx="9144000" cy="7446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98C1-BD99-4CE1-AAA1-05BD4714EC1B}" type="datetime2">
              <a:rPr lang="de-DE" smtClean="0"/>
              <a:t>Donnerstag, 21. Juli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3155950" cy="4876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07012" y="1733550"/>
            <a:ext cx="4867088" cy="4534119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i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457200" y="5595978"/>
            <a:ext cx="8229600" cy="82561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363"/>
              </a:spcBef>
              <a:buNone/>
              <a:defRPr sz="1500">
                <a:solidFill>
                  <a:srgbClr val="7F7F7F"/>
                </a:solidFill>
              </a:defRPr>
            </a:lvl1pPr>
            <a:lvl2pPr marL="274320" indent="0">
              <a:lnSpc>
                <a:spcPct val="90000"/>
              </a:lnSpc>
              <a:spcBef>
                <a:spcPts val="363"/>
              </a:spcBef>
              <a:buNone/>
              <a:defRPr sz="1500">
                <a:solidFill>
                  <a:srgbClr val="7F7F7F"/>
                </a:solidFill>
              </a:defRPr>
            </a:lvl2pPr>
            <a:lvl3pPr marL="548640" indent="0">
              <a:lnSpc>
                <a:spcPct val="90000"/>
              </a:lnSpc>
              <a:spcBef>
                <a:spcPts val="363"/>
              </a:spcBef>
              <a:buNone/>
              <a:defRPr sz="1500">
                <a:solidFill>
                  <a:srgbClr val="7F7F7F"/>
                </a:solidFill>
              </a:defRPr>
            </a:lvl3pPr>
            <a:lvl4pPr marL="822960" indent="0">
              <a:lnSpc>
                <a:spcPct val="90000"/>
              </a:lnSpc>
              <a:spcBef>
                <a:spcPts val="363"/>
              </a:spcBef>
              <a:buNone/>
              <a:defRPr sz="1500">
                <a:solidFill>
                  <a:srgbClr val="7F7F7F"/>
                </a:solidFill>
              </a:defRPr>
            </a:lvl4pPr>
            <a:lvl5pPr marL="1051560" indent="0">
              <a:lnSpc>
                <a:spcPct val="90000"/>
              </a:lnSpc>
              <a:spcBef>
                <a:spcPts val="363"/>
              </a:spcBef>
              <a:buNone/>
              <a:defRPr sz="1500">
                <a:solidFill>
                  <a:srgbClr val="7F7F7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457200" y="2004292"/>
            <a:ext cx="8229600" cy="3387725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21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1474" y="2052580"/>
            <a:ext cx="7235326" cy="1541964"/>
          </a:xfrm>
        </p:spPr>
        <p:txBody>
          <a:bodyPr anchor="b">
            <a:noAutofit/>
          </a:bodyPr>
          <a:lstStyle>
            <a:lvl1pPr>
              <a:defRPr sz="440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1474" y="4049531"/>
            <a:ext cx="5635126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5469-642E-4606-B190-811A20B6601D}" type="datetime2">
              <a:rPr lang="de-DE" smtClean="0">
                <a:solidFill>
                  <a:srgbClr val="FFFFFF">
                    <a:lumMod val="50000"/>
                  </a:srgbClr>
                </a:solidFill>
              </a:rPr>
              <a:pPr/>
              <a:t>Donnerstag, 21. Juli 2016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7" name="Freihandform 16"/>
          <p:cNvSpPr/>
          <p:nvPr userDrawn="1"/>
        </p:nvSpPr>
        <p:spPr>
          <a:xfrm>
            <a:off x="-1940782" y="2506189"/>
            <a:ext cx="15707102" cy="1315466"/>
          </a:xfrm>
          <a:custGeom>
            <a:avLst/>
            <a:gdLst>
              <a:gd name="connsiteX0" fmla="*/ 0 w 13868376"/>
              <a:gd name="connsiteY0" fmla="*/ 986600 h 1315466"/>
              <a:gd name="connsiteX1" fmla="*/ 2630795 w 13868376"/>
              <a:gd name="connsiteY1" fmla="*/ 1292786 h 1315466"/>
              <a:gd name="connsiteX2" fmla="*/ 5681158 w 13868376"/>
              <a:gd name="connsiteY2" fmla="*/ 1315466 h 1315466"/>
              <a:gd name="connsiteX3" fmla="*/ 8878936 w 13868376"/>
              <a:gd name="connsiteY3" fmla="*/ 1054641 h 1315466"/>
              <a:gd name="connsiteX4" fmla="*/ 12870488 w 13868376"/>
              <a:gd name="connsiteY4" fmla="*/ 306186 h 1315466"/>
              <a:gd name="connsiteX5" fmla="*/ 13868376 w 13868376"/>
              <a:gd name="connsiteY5" fmla="*/ 0 h 131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68376" h="1315466">
                <a:moveTo>
                  <a:pt x="0" y="986600"/>
                </a:moveTo>
                <a:cubicBezTo>
                  <a:pt x="841967" y="1112287"/>
                  <a:pt x="1683935" y="1237975"/>
                  <a:pt x="2630795" y="1292786"/>
                </a:cubicBezTo>
                <a:cubicBezTo>
                  <a:pt x="3577655" y="1347597"/>
                  <a:pt x="4639801" y="1355157"/>
                  <a:pt x="5681158" y="1315466"/>
                </a:cubicBezTo>
                <a:cubicBezTo>
                  <a:pt x="6722515" y="1275775"/>
                  <a:pt x="7680714" y="1222854"/>
                  <a:pt x="8878936" y="1054641"/>
                </a:cubicBezTo>
                <a:cubicBezTo>
                  <a:pt x="10077158" y="886428"/>
                  <a:pt x="12038915" y="481959"/>
                  <a:pt x="12870488" y="306186"/>
                </a:cubicBezTo>
                <a:cubicBezTo>
                  <a:pt x="13702061" y="130412"/>
                  <a:pt x="13868376" y="0"/>
                  <a:pt x="13868376" y="0"/>
                </a:cubicBezTo>
              </a:path>
            </a:pathLst>
          </a:custGeom>
          <a:ln w="12700">
            <a:solidFill>
              <a:srgbClr val="0067A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292934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0" y="0"/>
            <a:ext cx="9144000" cy="17479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pic>
        <p:nvPicPr>
          <p:cNvPr id="11" name="Bild 10" descr="MCC_PPT_Gestaltungselemente_Logo_a_600DP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87376" cy="168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75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AFEC-9005-4A3B-93B2-F0B6F7F63A11}" type="datetime2">
              <a:rPr lang="de-DE" smtClean="0">
                <a:solidFill>
                  <a:srgbClr val="FFFFFF">
                    <a:lumMod val="50000"/>
                  </a:srgbClr>
                </a:solidFill>
              </a:rPr>
              <a:pPr/>
              <a:t>Donnerstag, 21. Juli 2016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1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27DD-BF88-43F3-9881-0B3A6CA628EF}" type="datetime2">
              <a:rPr lang="de-DE" smtClean="0">
                <a:solidFill>
                  <a:srgbClr val="FFFFFF">
                    <a:lumMod val="50000"/>
                  </a:srgbClr>
                </a:solidFill>
              </a:rPr>
              <a:pPr/>
              <a:t>Donnerstag, 21. Juli 2016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44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520242"/>
            <a:ext cx="9144000" cy="365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8530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+mn-lt"/>
                <a:cs typeface="Caput Regular"/>
              </a:defRPr>
            </a:lvl1pPr>
          </a:lstStyle>
          <a:p>
            <a:fld id="{C60AC721-0983-4EC6-8295-A819D45C7FF9}" type="datetime2">
              <a:rPr lang="de-DE" smtClean="0"/>
              <a:t>Donnerstag, 21. Juli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6538530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F7F7F"/>
                </a:solidFill>
                <a:latin typeface="+mn-lt"/>
                <a:cs typeface="Caput Regular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538530"/>
            <a:ext cx="1066800" cy="32918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="0">
                <a:solidFill>
                  <a:srgbClr val="7F7F7F"/>
                </a:solidFill>
                <a:latin typeface="+mn-lt"/>
              </a:defRPr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57200" y="1524000"/>
            <a:ext cx="8229600" cy="0"/>
          </a:xfrm>
          <a:prstGeom prst="line">
            <a:avLst/>
          </a:prstGeom>
          <a:ln w="12700">
            <a:solidFill>
              <a:srgbClr val="0067A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Bild 10" descr="MCC_PPT_Gestaltungselemente_Logo_b_600DPI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120" y="0"/>
            <a:ext cx="1591880" cy="8412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6" r:id="rId3"/>
    <p:sldLayoutId id="2147483967" r:id="rId4"/>
    <p:sldLayoutId id="2147483969" r:id="rId5"/>
    <p:sldLayoutId id="2147483970" r:id="rId6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3600" b="1" i="0" kern="1200" spc="-100" baseline="0">
          <a:solidFill>
            <a:srgbClr val="0067A1"/>
          </a:solidFill>
          <a:latin typeface="+mj-lt"/>
          <a:ea typeface="+mj-ea"/>
          <a:cs typeface="Caput Bold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Caput" pitchFamily="34" charset="0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Caput" pitchFamily="34" charset="0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Caput" pitchFamily="34" charset="0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Caput" pitchFamily="34" charset="0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b="0" i="0" kern="1200" baseline="0">
          <a:solidFill>
            <a:schemeClr val="tx1"/>
          </a:solidFill>
          <a:latin typeface="+mn-lt"/>
          <a:ea typeface="+mn-ea"/>
          <a:cs typeface="Caput" pitchFamily="34" charset="0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520242"/>
            <a:ext cx="9144000" cy="365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8530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+mn-lt"/>
                <a:cs typeface="Caput Regular"/>
              </a:defRPr>
            </a:lvl1pPr>
          </a:lstStyle>
          <a:p>
            <a:fld id="{C60AC721-0983-4EC6-8295-A819D45C7FF9}" type="datetime2">
              <a:rPr lang="de-DE" smtClean="0">
                <a:solidFill>
                  <a:srgbClr val="FFFFFF">
                    <a:lumMod val="50000"/>
                  </a:srgbClr>
                </a:solidFill>
              </a:rPr>
              <a:pPr/>
              <a:t>Donnerstag, 21. Juli 2016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6538530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F7F7F"/>
                </a:solidFill>
                <a:latin typeface="+mn-lt"/>
                <a:cs typeface="Caput Regular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538530"/>
            <a:ext cx="1066800" cy="32918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="0">
                <a:solidFill>
                  <a:srgbClr val="7F7F7F"/>
                </a:solidFill>
                <a:latin typeface="+mn-lt"/>
              </a:defRPr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57200" y="1524000"/>
            <a:ext cx="8229600" cy="0"/>
          </a:xfrm>
          <a:prstGeom prst="line">
            <a:avLst/>
          </a:prstGeom>
          <a:ln w="12700">
            <a:solidFill>
              <a:srgbClr val="0067A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Bild 10" descr="MCC_PPT_Gestaltungselemente_Logo_b_600DPI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120" y="0"/>
            <a:ext cx="1591880" cy="84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7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3600" b="1" i="0" kern="1200" spc="-100" baseline="0">
          <a:solidFill>
            <a:srgbClr val="0067A1"/>
          </a:solidFill>
          <a:latin typeface="+mj-lt"/>
          <a:ea typeface="+mj-ea"/>
          <a:cs typeface="Caput Bold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Caput" pitchFamily="34" charset="0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Caput" pitchFamily="34" charset="0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Caput" pitchFamily="34" charset="0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Caput" pitchFamily="34" charset="0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b="0" i="0" kern="1200" baseline="0">
          <a:solidFill>
            <a:schemeClr val="tx1"/>
          </a:solidFill>
          <a:latin typeface="+mn-lt"/>
          <a:ea typeface="+mn-ea"/>
          <a:cs typeface="Caput" pitchFamily="34" charset="0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E0AB6-3460-45D5-BE0C-0B657F84E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7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The cartography of alternative policy pathways: </a:t>
            </a:r>
            <a:r>
              <a:rPr lang="en-US" sz="3600" dirty="0" smtClean="0"/>
              <a:t>A </a:t>
            </a:r>
            <a:r>
              <a:rPr lang="en-US" sz="3600" dirty="0"/>
              <a:t>legitimate science-policy model?</a:t>
            </a:r>
            <a:endParaRPr lang="de-DE" sz="3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51474" y="4098629"/>
            <a:ext cx="7064453" cy="1554019"/>
          </a:xfrm>
        </p:spPr>
        <p:txBody>
          <a:bodyPr>
            <a:normAutofit/>
          </a:bodyPr>
          <a:lstStyle/>
          <a:p>
            <a:r>
              <a:rPr lang="de-DE" dirty="0" smtClean="0"/>
              <a:t>Dr. phil. Martin Kowarsch</a:t>
            </a:r>
            <a:endParaRPr lang="en-US" baseline="30000" dirty="0" smtClean="0"/>
          </a:p>
          <a:p>
            <a:endParaRPr lang="de-DE" i="1" dirty="0" smtClean="0"/>
          </a:p>
          <a:p>
            <a:endParaRPr lang="en-US" i="1" dirty="0"/>
          </a:p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084077" y="55998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180000" algn="ctr"/>
            <a:r>
              <a:rPr lang="de-DE" spc="-100" dirty="0" smtClean="0">
                <a:solidFill>
                  <a:srgbClr val="0067A1"/>
                </a:solidFill>
                <a:cs typeface="Caput Bold"/>
              </a:rPr>
              <a:t>Global </a:t>
            </a:r>
            <a:r>
              <a:rPr lang="de-DE" spc="-100" dirty="0" err="1" smtClean="0">
                <a:solidFill>
                  <a:srgbClr val="0067A1"/>
                </a:solidFill>
                <a:cs typeface="Caput Bold"/>
              </a:rPr>
              <a:t>Health</a:t>
            </a:r>
            <a:r>
              <a:rPr lang="de-DE" spc="-100" dirty="0" smtClean="0">
                <a:solidFill>
                  <a:srgbClr val="0067A1"/>
                </a:solidFill>
                <a:cs typeface="Caput Bold"/>
              </a:rPr>
              <a:t> Economics </a:t>
            </a:r>
            <a:r>
              <a:rPr lang="de-DE" spc="-100" dirty="0" err="1" smtClean="0">
                <a:solidFill>
                  <a:srgbClr val="0067A1"/>
                </a:solidFill>
                <a:cs typeface="Caput Bold"/>
              </a:rPr>
              <a:t>Summit</a:t>
            </a:r>
            <a:r>
              <a:rPr lang="de-DE" spc="-100" dirty="0" smtClean="0">
                <a:solidFill>
                  <a:srgbClr val="0067A1"/>
                </a:solidFill>
                <a:cs typeface="Caput Bold"/>
              </a:rPr>
              <a:t>– </a:t>
            </a:r>
          </a:p>
          <a:p>
            <a:pPr indent="-180000" algn="ctr"/>
            <a:r>
              <a:rPr lang="de-DE" spc="-100" dirty="0" smtClean="0">
                <a:solidFill>
                  <a:srgbClr val="0067A1"/>
                </a:solidFill>
                <a:cs typeface="Caput Bold"/>
              </a:rPr>
              <a:t>Berlin</a:t>
            </a:r>
            <a:r>
              <a:rPr lang="de-DE" spc="-100" dirty="0">
                <a:solidFill>
                  <a:srgbClr val="0067A1"/>
                </a:solidFill>
                <a:cs typeface="Caput Bold"/>
              </a:rPr>
              <a:t>, </a:t>
            </a:r>
            <a:r>
              <a:rPr lang="de-DE" spc="-100" dirty="0" err="1" smtClean="0">
                <a:solidFill>
                  <a:srgbClr val="0067A1"/>
                </a:solidFill>
                <a:cs typeface="Caput Bold"/>
              </a:rPr>
              <a:t>July</a:t>
            </a:r>
            <a:r>
              <a:rPr lang="de-DE" spc="-100" dirty="0" smtClean="0">
                <a:solidFill>
                  <a:srgbClr val="0067A1"/>
                </a:solidFill>
                <a:cs typeface="Caput Bold"/>
              </a:rPr>
              <a:t> 25th, 2016</a:t>
            </a:r>
            <a:endParaRPr lang="de-DE" spc="-100" dirty="0">
              <a:solidFill>
                <a:srgbClr val="0067A1"/>
              </a:solidFill>
              <a:cs typeface="Caput Bold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111" y="197282"/>
            <a:ext cx="2019689" cy="151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0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095" y="547282"/>
            <a:ext cx="8229599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Thanks for your attention.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698063" y="5485409"/>
            <a:ext cx="7912537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ym typeface="Wingdings" panose="05000000000000000000" pitchFamily="2" charset="2"/>
              </a:rPr>
              <a:t>Enabling</a:t>
            </a:r>
            <a:r>
              <a:rPr lang="en-US" sz="2000" b="1" i="1" dirty="0" smtClean="0"/>
              <a:t> deliberative, multi-stakeholder </a:t>
            </a:r>
          </a:p>
          <a:p>
            <a:pPr algn="ctr"/>
            <a:r>
              <a:rPr lang="en-US" sz="2000" b="1" i="1" dirty="0" smtClean="0"/>
              <a:t>learning processes about </a:t>
            </a:r>
            <a:r>
              <a:rPr lang="en-US" sz="2000" b="1" i="1" dirty="0"/>
              <a:t>policy </a:t>
            </a:r>
            <a:r>
              <a:rPr lang="en-US" sz="2000" b="1" i="1" dirty="0" smtClean="0"/>
              <a:t>alternatives</a:t>
            </a:r>
            <a:endParaRPr lang="en-US" sz="2000" b="1" i="1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021" y="1730950"/>
            <a:ext cx="4892620" cy="356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4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Different </a:t>
            </a:r>
            <a:r>
              <a:rPr lang="de-DE" dirty="0" err="1" smtClean="0"/>
              <a:t>worldviews</a:t>
            </a:r>
            <a:r>
              <a:rPr lang="de-DE" dirty="0" smtClean="0"/>
              <a:t> matter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43E0-F3AB-4B42-979C-A2D899355DBE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633930" y="1932513"/>
            <a:ext cx="2672733" cy="2104303"/>
            <a:chOff x="50" y="527"/>
            <a:chExt cx="2332" cy="1801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 rot="16200000">
              <a:off x="-321" y="1077"/>
              <a:ext cx="1037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  <a:ea typeface="ヒラギノ角ゴ Pro W3" pitchFamily="-16" charset="-128"/>
                  <a:sym typeface="Symbol" pitchFamily="18" charset="2"/>
                </a:rPr>
                <a:t> </a:t>
              </a:r>
              <a:r>
                <a:rPr lang="en-US" sz="1600" dirty="0" smtClean="0">
                  <a:solidFill>
                    <a:srgbClr val="000000"/>
                  </a:solidFill>
                  <a:ea typeface="ヒラギノ角ゴ Pro W3" pitchFamily="-16" charset="-128"/>
                  <a:cs typeface="+mn-cs"/>
                </a:rPr>
                <a:t>costs [$]</a:t>
              </a:r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295" y="527"/>
              <a:ext cx="2087" cy="1801"/>
              <a:chOff x="284" y="527"/>
              <a:chExt cx="2087" cy="1801"/>
            </a:xfrm>
          </p:grpSpPr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364" y="2088"/>
                <a:ext cx="1737" cy="0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endParaRPr lang="en-US" sz="2400" b="1">
                  <a:solidFill>
                    <a:srgbClr val="000000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 flipV="1">
                <a:off x="364" y="640"/>
                <a:ext cx="0" cy="1448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endParaRPr lang="en-US" sz="2400" b="1">
                  <a:solidFill>
                    <a:srgbClr val="000000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1" name="Text Box 8"/>
              <p:cNvSpPr txBox="1">
                <a:spLocks noChangeArrowheads="1"/>
              </p:cNvSpPr>
              <p:nvPr/>
            </p:nvSpPr>
            <p:spPr bwMode="auto">
              <a:xfrm>
                <a:off x="1834" y="2115"/>
                <a:ext cx="53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defRPr/>
                </a:pPr>
                <a:r>
                  <a:rPr lang="en-US" sz="1600" smtClean="0">
                    <a:solidFill>
                      <a:srgbClr val="000000"/>
                    </a:solidFill>
                    <a:ea typeface="ヒラギノ角ゴ Pro W3" pitchFamily="-16" charset="-128"/>
                    <a:cs typeface="+mn-cs"/>
                    <a:sym typeface="Symbol" pitchFamily="18" charset="2"/>
                  </a:rPr>
                  <a:t></a:t>
                </a:r>
                <a:r>
                  <a:rPr lang="en-US" sz="1600" smtClean="0">
                    <a:solidFill>
                      <a:srgbClr val="000000"/>
                    </a:solidFill>
                    <a:ea typeface="ヒラギノ角ゴ Pro W3" pitchFamily="-16" charset="-128"/>
                    <a:cs typeface="+mn-cs"/>
                  </a:rPr>
                  <a:t>T [°C]</a:t>
                </a:r>
              </a:p>
            </p:txBody>
          </p:sp>
          <p:sp>
            <p:nvSpPr>
              <p:cNvPr id="12" name="Text Box 9"/>
              <p:cNvSpPr txBox="1">
                <a:spLocks noChangeArrowheads="1"/>
              </p:cNvSpPr>
              <p:nvPr/>
            </p:nvSpPr>
            <p:spPr bwMode="auto">
              <a:xfrm>
                <a:off x="284" y="2116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defRPr/>
                </a:pPr>
                <a:r>
                  <a:rPr lang="en-US" sz="1600" smtClean="0">
                    <a:solidFill>
                      <a:srgbClr val="000000"/>
                    </a:solidFill>
                    <a:ea typeface="ヒラギノ角ゴ Pro W3" pitchFamily="-16" charset="-128"/>
                    <a:cs typeface="+mn-cs"/>
                  </a:rPr>
                  <a:t>0</a:t>
                </a:r>
              </a:p>
            </p:txBody>
          </p:sp>
          <p:pic>
            <p:nvPicPr>
              <p:cNvPr id="13" name="Picture 1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55" b="12192"/>
              <a:stretch>
                <a:fillRect/>
              </a:stretch>
            </p:blipFill>
            <p:spPr bwMode="auto">
              <a:xfrm>
                <a:off x="418" y="527"/>
                <a:ext cx="1767" cy="15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Text Box 11"/>
              <p:cNvSpPr txBox="1">
                <a:spLocks noChangeArrowheads="1"/>
              </p:cNvSpPr>
              <p:nvPr/>
            </p:nvSpPr>
            <p:spPr bwMode="auto">
              <a:xfrm>
                <a:off x="1460" y="2116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defRPr/>
                </a:pPr>
                <a:r>
                  <a:rPr lang="en-US" sz="1600" smtClean="0">
                    <a:solidFill>
                      <a:srgbClr val="000000"/>
                    </a:solidFill>
                    <a:ea typeface="ヒラギノ角ゴ Pro W3" pitchFamily="-16" charset="-128"/>
                    <a:cs typeface="+mn-cs"/>
                  </a:rPr>
                  <a:t>5</a:t>
                </a:r>
              </a:p>
            </p:txBody>
          </p:sp>
        </p:grpSp>
      </p:grpSp>
      <p:grpSp>
        <p:nvGrpSpPr>
          <p:cNvPr id="16" name="Group 13"/>
          <p:cNvGrpSpPr>
            <a:grpSpLocks/>
          </p:cNvGrpSpPr>
          <p:nvPr/>
        </p:nvGrpSpPr>
        <p:grpSpPr bwMode="auto">
          <a:xfrm>
            <a:off x="668601" y="4402827"/>
            <a:ext cx="2675025" cy="1999146"/>
            <a:chOff x="2769" y="2445"/>
            <a:chExt cx="2334" cy="1711"/>
          </a:xfrm>
        </p:grpSpPr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3096" y="3916"/>
              <a:ext cx="1737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sz="2400" b="1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V="1">
              <a:off x="3096" y="2468"/>
              <a:ext cx="0" cy="1448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sz="2400" b="1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4566" y="3943"/>
              <a:ext cx="5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solidFill>
                    <a:srgbClr val="000000"/>
                  </a:solidFill>
                  <a:ea typeface="ヒラギノ角ゴ Pro W3" pitchFamily="-16" charset="-128"/>
                  <a:cs typeface="+mn-cs"/>
                  <a:sym typeface="Symbol" pitchFamily="18" charset="2"/>
                </a:rPr>
                <a:t></a:t>
              </a:r>
              <a:r>
                <a:rPr lang="en-US" sz="1600" dirty="0" smtClean="0">
                  <a:solidFill>
                    <a:srgbClr val="000000"/>
                  </a:solidFill>
                  <a:ea typeface="ヒラギノ角ゴ Pro W3" pitchFamily="-16" charset="-128"/>
                  <a:cs typeface="+mn-cs"/>
                </a:rPr>
                <a:t>T [°C]</a:t>
              </a: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 rot="16200000">
              <a:off x="2398" y="2877"/>
              <a:ext cx="1037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  <a:ea typeface="ヒラギノ角ゴ Pro W3" pitchFamily="-16" charset="-128"/>
                  <a:sym typeface="Symbol" pitchFamily="18" charset="2"/>
                </a:rPr>
                <a:t> </a:t>
              </a:r>
              <a:r>
                <a:rPr lang="en-US" sz="1600" dirty="0" smtClean="0">
                  <a:solidFill>
                    <a:srgbClr val="000000"/>
                  </a:solidFill>
                  <a:ea typeface="ヒラギノ角ゴ Pro W3" pitchFamily="-16" charset="-128"/>
                  <a:cs typeface="+mn-cs"/>
                </a:rPr>
                <a:t>costs [$]</a:t>
              </a: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3016" y="3944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en-US" sz="1600" smtClean="0">
                  <a:solidFill>
                    <a:srgbClr val="000000"/>
                  </a:solidFill>
                  <a:ea typeface="ヒラギノ角ゴ Pro W3" pitchFamily="-16" charset="-128"/>
                  <a:cs typeface="+mn-cs"/>
                </a:rPr>
                <a:t>0</a:t>
              </a:r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4192" y="3944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en-US" sz="1600" smtClean="0">
                  <a:solidFill>
                    <a:srgbClr val="000000"/>
                  </a:solidFill>
                  <a:ea typeface="ヒラギノ角ゴ Pro W3" pitchFamily="-16" charset="-128"/>
                  <a:cs typeface="+mn-cs"/>
                </a:rPr>
                <a:t>5</a:t>
              </a:r>
            </a:p>
          </p:txBody>
        </p:sp>
        <p:pic>
          <p:nvPicPr>
            <p:cNvPr id="23" name="Picture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16" r="6810" b="3917"/>
            <a:stretch>
              <a:fillRect/>
            </a:stretch>
          </p:blipFill>
          <p:spPr bwMode="auto">
            <a:xfrm>
              <a:off x="3198" y="2445"/>
              <a:ext cx="1430" cy="1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4" name="Group 21"/>
          <p:cNvGrpSpPr>
            <a:grpSpLocks/>
          </p:cNvGrpSpPr>
          <p:nvPr/>
        </p:nvGrpSpPr>
        <p:grpSpPr bwMode="auto">
          <a:xfrm>
            <a:off x="4769250" y="2072028"/>
            <a:ext cx="3041782" cy="2062240"/>
            <a:chOff x="2761" y="640"/>
            <a:chExt cx="2654" cy="1765"/>
          </a:xfrm>
        </p:grpSpPr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3086" y="2088"/>
              <a:ext cx="1737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sz="2400" b="1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V="1">
              <a:off x="3086" y="640"/>
              <a:ext cx="0" cy="1448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sz="2400" b="1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4556" y="2115"/>
              <a:ext cx="859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solidFill>
                    <a:srgbClr val="000000"/>
                  </a:solidFill>
                  <a:ea typeface="ヒラギノ角ゴ Pro W3" pitchFamily="-16" charset="-128"/>
                  <a:cs typeface="+mn-cs"/>
                  <a:sym typeface="Symbol" pitchFamily="18" charset="2"/>
                </a:rPr>
                <a:t></a:t>
              </a:r>
              <a:r>
                <a:rPr lang="en-US" sz="1600" dirty="0" smtClean="0">
                  <a:solidFill>
                    <a:srgbClr val="000000"/>
                  </a:solidFill>
                  <a:ea typeface="ヒラギノ角ゴ Pro W3" pitchFamily="-16" charset="-128"/>
                  <a:cs typeface="+mn-cs"/>
                </a:rPr>
                <a:t>T </a:t>
              </a:r>
              <a:r>
                <a:rPr lang="en-US" sz="1600" dirty="0">
                  <a:solidFill>
                    <a:srgbClr val="000000"/>
                  </a:solidFill>
                  <a:ea typeface="ヒラギノ角ゴ Pro W3" pitchFamily="-16" charset="-128"/>
                </a:rPr>
                <a:t>[°C]</a:t>
              </a:r>
              <a:endParaRPr lang="en-US" sz="1600" dirty="0" smtClean="0">
                <a:solidFill>
                  <a:srgbClr val="000000"/>
                </a:solidFill>
                <a:ea typeface="ヒラギノ角ゴ Pro W3" pitchFamily="-16" charset="-128"/>
                <a:cs typeface="+mn-cs"/>
              </a:endParaRPr>
            </a:p>
          </p:txBody>
        </p:sp>
        <p:sp>
          <p:nvSpPr>
            <p:cNvPr id="28" name="Text Box 25"/>
            <p:cNvSpPr txBox="1">
              <a:spLocks noChangeArrowheads="1"/>
            </p:cNvSpPr>
            <p:nvPr/>
          </p:nvSpPr>
          <p:spPr bwMode="auto">
            <a:xfrm rot="16200000">
              <a:off x="2390" y="1076"/>
              <a:ext cx="1037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  <a:ea typeface="ヒラギノ角ゴ Pro W3" pitchFamily="-16" charset="-128"/>
                  <a:sym typeface="Symbol" pitchFamily="18" charset="2"/>
                </a:rPr>
                <a:t> </a:t>
              </a:r>
              <a:r>
                <a:rPr lang="en-US" sz="1600" dirty="0" smtClean="0">
                  <a:solidFill>
                    <a:srgbClr val="000000"/>
                  </a:solidFill>
                  <a:ea typeface="ヒラギノ角ゴ Pro W3" pitchFamily="-16" charset="-128"/>
                  <a:cs typeface="+mn-cs"/>
                </a:rPr>
                <a:t>costs [$]</a:t>
              </a:r>
            </a:p>
          </p:txBody>
        </p:sp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>
              <a:off x="3006" y="2116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en-US" sz="1600" smtClean="0">
                  <a:solidFill>
                    <a:srgbClr val="000000"/>
                  </a:solidFill>
                  <a:ea typeface="ヒラギノ角ゴ Pro W3" pitchFamily="-16" charset="-128"/>
                  <a:cs typeface="+mn-cs"/>
                </a:rPr>
                <a:t>0</a:t>
              </a:r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4182" y="2116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en-US" sz="1600" smtClean="0">
                  <a:solidFill>
                    <a:srgbClr val="000000"/>
                  </a:solidFill>
                  <a:ea typeface="ヒラギノ角ゴ Pro W3" pitchFamily="-16" charset="-128"/>
                  <a:cs typeface="+mn-cs"/>
                </a:rPr>
                <a:t>5</a:t>
              </a:r>
            </a:p>
          </p:txBody>
        </p:sp>
        <p:pic>
          <p:nvPicPr>
            <p:cNvPr id="31" name="Picture 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707"/>
              <a:ext cx="1587" cy="1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2" name="Group 29"/>
          <p:cNvGrpSpPr>
            <a:grpSpLocks/>
          </p:cNvGrpSpPr>
          <p:nvPr/>
        </p:nvGrpSpPr>
        <p:grpSpPr bwMode="auto">
          <a:xfrm>
            <a:off x="4802991" y="4417867"/>
            <a:ext cx="2675025" cy="1972273"/>
            <a:chOff x="47" y="2468"/>
            <a:chExt cx="2334" cy="1688"/>
          </a:xfrm>
        </p:grpSpPr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374" y="3916"/>
              <a:ext cx="1737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sz="2400" b="1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 flipV="1">
              <a:off x="374" y="2468"/>
              <a:ext cx="0" cy="1448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sz="2400" b="1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1844" y="3943"/>
              <a:ext cx="5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en-US" sz="1600" dirty="0" smtClean="0">
                  <a:solidFill>
                    <a:srgbClr val="000000"/>
                  </a:solidFill>
                  <a:ea typeface="ヒラギノ角ゴ Pro W3" pitchFamily="-16" charset="-128"/>
                  <a:cs typeface="+mn-cs"/>
                  <a:sym typeface="Symbol" pitchFamily="18" charset="2"/>
                </a:rPr>
                <a:t></a:t>
              </a:r>
              <a:r>
                <a:rPr lang="en-US" sz="1600" dirty="0" smtClean="0">
                  <a:solidFill>
                    <a:srgbClr val="000000"/>
                  </a:solidFill>
                  <a:ea typeface="ヒラギノ角ゴ Pro W3" pitchFamily="-16" charset="-128"/>
                  <a:cs typeface="+mn-cs"/>
                </a:rPr>
                <a:t>T [°C]</a:t>
              </a:r>
            </a:p>
          </p:txBody>
        </p:sp>
        <p:sp>
          <p:nvSpPr>
            <p:cNvPr id="36" name="Text Box 33"/>
            <p:cNvSpPr txBox="1">
              <a:spLocks noChangeArrowheads="1"/>
            </p:cNvSpPr>
            <p:nvPr/>
          </p:nvSpPr>
          <p:spPr bwMode="auto">
            <a:xfrm rot="16200000">
              <a:off x="-324" y="2918"/>
              <a:ext cx="1037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  <a:ea typeface="ヒラギノ角ゴ Pro W3" pitchFamily="-16" charset="-128"/>
                  <a:sym typeface="Symbol" pitchFamily="18" charset="2"/>
                </a:rPr>
                <a:t> </a:t>
              </a:r>
              <a:r>
                <a:rPr lang="en-US" sz="1600" dirty="0" smtClean="0">
                  <a:solidFill>
                    <a:srgbClr val="000000"/>
                  </a:solidFill>
                  <a:ea typeface="ヒラギノ角ゴ Pro W3" pitchFamily="-16" charset="-128"/>
                  <a:cs typeface="+mn-cs"/>
                </a:rPr>
                <a:t>costs [$]</a:t>
              </a:r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294" y="3944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en-US" sz="1600" smtClean="0">
                  <a:solidFill>
                    <a:srgbClr val="000000"/>
                  </a:solidFill>
                  <a:ea typeface="ヒラギノ角ゴ Pro W3" pitchFamily="-16" charset="-128"/>
                  <a:cs typeface="+mn-cs"/>
                </a:rPr>
                <a:t>0</a:t>
              </a:r>
            </a:p>
          </p:txBody>
        </p:sp>
        <p:sp>
          <p:nvSpPr>
            <p:cNvPr id="38" name="Text Box 35"/>
            <p:cNvSpPr txBox="1">
              <a:spLocks noChangeArrowheads="1"/>
            </p:cNvSpPr>
            <p:nvPr/>
          </p:nvSpPr>
          <p:spPr bwMode="auto">
            <a:xfrm>
              <a:off x="1470" y="3944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en-US" sz="1600" smtClean="0">
                  <a:solidFill>
                    <a:srgbClr val="000000"/>
                  </a:solidFill>
                  <a:ea typeface="ヒラギノ角ゴ Pro W3" pitchFamily="-16" charset="-128"/>
                  <a:cs typeface="+mn-cs"/>
                </a:rPr>
                <a:t>5</a:t>
              </a:r>
            </a:p>
          </p:txBody>
        </p:sp>
        <p:pic>
          <p:nvPicPr>
            <p:cNvPr id="39" name="Picture 3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9" r="3406" b="9792"/>
            <a:stretch>
              <a:fillRect/>
            </a:stretch>
          </p:blipFill>
          <p:spPr bwMode="auto">
            <a:xfrm>
              <a:off x="431" y="2568"/>
              <a:ext cx="1633" cy="1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0" name="Text Box 37"/>
          <p:cNvSpPr txBox="1">
            <a:spLocks noChangeArrowheads="1"/>
          </p:cNvSpPr>
          <p:nvPr/>
        </p:nvSpPr>
        <p:spPr bwMode="auto">
          <a:xfrm>
            <a:off x="2546493" y="2188265"/>
            <a:ext cx="1842198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sz="1900" dirty="0" smtClean="0">
                <a:solidFill>
                  <a:srgbClr val="660066"/>
                </a:solidFill>
                <a:ea typeface="ヒラギノ角ゴ Pro W3" pitchFamily="-16" charset="-128"/>
                <a:cs typeface="+mn-cs"/>
              </a:rPr>
              <a:t>“Standard </a:t>
            </a:r>
            <a:r>
              <a:rPr lang="de-DE" sz="1900" dirty="0" err="1" smtClean="0">
                <a:solidFill>
                  <a:srgbClr val="660066"/>
                </a:solidFill>
                <a:ea typeface="ヒラギノ角ゴ Pro W3" pitchFamily="-16" charset="-128"/>
                <a:cs typeface="+mn-cs"/>
              </a:rPr>
              <a:t>cost-benefit</a:t>
            </a:r>
            <a:r>
              <a:rPr lang="de-DE" sz="1900" dirty="0" smtClean="0">
                <a:solidFill>
                  <a:srgbClr val="660066"/>
                </a:solidFill>
                <a:ea typeface="ヒラギノ角ゴ Pro W3" pitchFamily="-16" charset="-128"/>
                <a:cs typeface="+mn-cs"/>
              </a:rPr>
              <a:t> </a:t>
            </a:r>
            <a:r>
              <a:rPr lang="de-DE" sz="1900" dirty="0" err="1" smtClean="0">
                <a:solidFill>
                  <a:srgbClr val="660066"/>
                </a:solidFill>
                <a:ea typeface="ヒラギノ角ゴ Pro W3" pitchFamily="-16" charset="-128"/>
                <a:cs typeface="+mn-cs"/>
              </a:rPr>
              <a:t>analysis</a:t>
            </a:r>
            <a:r>
              <a:rPr lang="de-DE" sz="1900" dirty="0" smtClean="0">
                <a:solidFill>
                  <a:srgbClr val="660066"/>
                </a:solidFill>
                <a:ea typeface="ヒラギノ角ゴ Pro W3" pitchFamily="-16" charset="-128"/>
                <a:cs typeface="+mn-cs"/>
              </a:rPr>
              <a:t>“</a:t>
            </a:r>
            <a:endParaRPr lang="en-US" sz="1900" dirty="0" smtClean="0">
              <a:solidFill>
                <a:srgbClr val="660066"/>
              </a:solidFill>
              <a:ea typeface="ヒラギノ角ゴ Pro W3" pitchFamily="-16" charset="-128"/>
              <a:cs typeface="+mn-cs"/>
            </a:endParaRPr>
          </a:p>
        </p:txBody>
      </p:sp>
      <p:sp>
        <p:nvSpPr>
          <p:cNvPr id="41" name="Text Box 38"/>
          <p:cNvSpPr txBox="1">
            <a:spLocks noChangeArrowheads="1"/>
          </p:cNvSpPr>
          <p:nvPr/>
        </p:nvSpPr>
        <p:spPr bwMode="auto">
          <a:xfrm>
            <a:off x="2556373" y="4595166"/>
            <a:ext cx="1574506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1900" dirty="0" smtClean="0">
                <a:solidFill>
                  <a:srgbClr val="660066"/>
                </a:solidFill>
                <a:ea typeface="ヒラギノ角ゴ Pro W3" pitchFamily="-16" charset="-128"/>
                <a:cs typeface="+mn-cs"/>
              </a:rPr>
              <a:t>“Green </a:t>
            </a:r>
          </a:p>
          <a:p>
            <a:pPr>
              <a:defRPr/>
            </a:pPr>
            <a:r>
              <a:rPr lang="en-US" sz="1900" dirty="0" smtClean="0">
                <a:solidFill>
                  <a:srgbClr val="660066"/>
                </a:solidFill>
                <a:ea typeface="ヒラギノ角ゴ Pro W3" pitchFamily="-16" charset="-128"/>
                <a:cs typeface="+mn-cs"/>
              </a:rPr>
              <a:t>worldview”</a:t>
            </a:r>
          </a:p>
        </p:txBody>
      </p:sp>
      <p:sp>
        <p:nvSpPr>
          <p:cNvPr id="42" name="Text Box 39"/>
          <p:cNvSpPr txBox="1">
            <a:spLocks noChangeArrowheads="1"/>
          </p:cNvSpPr>
          <p:nvPr/>
        </p:nvSpPr>
        <p:spPr bwMode="auto">
          <a:xfrm>
            <a:off x="6549805" y="2638235"/>
            <a:ext cx="1752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1900" dirty="0" smtClean="0">
                <a:solidFill>
                  <a:srgbClr val="660066"/>
                </a:solidFill>
                <a:ea typeface="ヒラギノ角ゴ Pro W3" pitchFamily="-16" charset="-128"/>
                <a:cs typeface="+mn-cs"/>
              </a:rPr>
              <a:t>“Libertarian”</a:t>
            </a:r>
          </a:p>
        </p:txBody>
      </p:sp>
      <p:sp>
        <p:nvSpPr>
          <p:cNvPr id="43" name="Text Box 40"/>
          <p:cNvSpPr txBox="1">
            <a:spLocks noChangeArrowheads="1"/>
          </p:cNvSpPr>
          <p:nvPr/>
        </p:nvSpPr>
        <p:spPr bwMode="auto">
          <a:xfrm>
            <a:off x="6612199" y="4725119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1900" dirty="0" smtClean="0">
                <a:solidFill>
                  <a:srgbClr val="660066"/>
                </a:solidFill>
                <a:ea typeface="ヒラギノ角ゴ Pro W3" pitchFamily="-16" charset="-128"/>
                <a:cs typeface="+mn-cs"/>
              </a:rPr>
              <a:t>“Fatalist”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160283" y="1580759"/>
            <a:ext cx="7265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err="1" smtClean="0"/>
              <a:t>Climate</a:t>
            </a:r>
            <a:r>
              <a:rPr lang="de-DE" i="1" dirty="0" smtClean="0"/>
              <a:t> </a:t>
            </a:r>
            <a:r>
              <a:rPr lang="de-DE" i="1" dirty="0" err="1" smtClean="0"/>
              <a:t>policy</a:t>
            </a:r>
            <a:r>
              <a:rPr lang="de-DE" i="1" dirty="0" smtClean="0"/>
              <a:t>: </a:t>
            </a:r>
            <a:r>
              <a:rPr lang="de-DE" i="1" dirty="0" err="1" smtClean="0"/>
              <a:t>w</a:t>
            </a:r>
            <a:r>
              <a:rPr lang="de-DE" i="1" dirty="0" err="1" smtClean="0"/>
              <a:t>hat</a:t>
            </a:r>
            <a:r>
              <a:rPr lang="de-DE" i="1" dirty="0" smtClean="0"/>
              <a:t> </a:t>
            </a:r>
            <a:r>
              <a:rPr lang="de-DE" i="1" dirty="0" err="1" smtClean="0"/>
              <a:t>is</a:t>
            </a:r>
            <a:r>
              <a:rPr lang="de-DE" i="1" dirty="0" smtClean="0"/>
              <a:t> </a:t>
            </a:r>
            <a:r>
              <a:rPr lang="de-DE" i="1" dirty="0" err="1" smtClean="0"/>
              <a:t>the</a:t>
            </a:r>
            <a:r>
              <a:rPr lang="de-DE" i="1" dirty="0" smtClean="0"/>
              <a:t> optimal </a:t>
            </a:r>
            <a:r>
              <a:rPr lang="de-DE" i="1" dirty="0" err="1" smtClean="0"/>
              <a:t>level</a:t>
            </a:r>
            <a:r>
              <a:rPr lang="de-DE" i="1" dirty="0" smtClean="0"/>
              <a:t> </a:t>
            </a:r>
            <a:r>
              <a:rPr lang="de-DE" i="1" dirty="0" err="1" smtClean="0"/>
              <a:t>of</a:t>
            </a:r>
            <a:r>
              <a:rPr lang="de-DE" i="1" dirty="0" smtClean="0"/>
              <a:t> global </a:t>
            </a:r>
            <a:r>
              <a:rPr lang="de-DE" i="1" dirty="0" err="1" smtClean="0"/>
              <a:t>mean</a:t>
            </a:r>
            <a:r>
              <a:rPr lang="de-DE" i="1" dirty="0" smtClean="0"/>
              <a:t> </a:t>
            </a:r>
            <a:r>
              <a:rPr lang="de-DE" i="1" dirty="0" err="1" smtClean="0"/>
              <a:t>temperature</a:t>
            </a:r>
            <a:r>
              <a:rPr lang="de-DE" i="1" dirty="0" smtClean="0"/>
              <a:t>?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353785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87" y="1794530"/>
            <a:ext cx="4534295" cy="358958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89596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Scientific policy advice: </a:t>
            </a:r>
            <a:r>
              <a:rPr lang="en-US" sz="3200" dirty="0" smtClean="0"/>
              <a:t>key challenges</a:t>
            </a:r>
            <a:endParaRPr lang="en-US" sz="3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4" name="Textfeld 13"/>
          <p:cNvSpPr txBox="1"/>
          <p:nvPr/>
        </p:nvSpPr>
        <p:spPr>
          <a:xfrm>
            <a:off x="4213781" y="1840252"/>
            <a:ext cx="476996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Research can help decision-makers under-stand available policy options. However, climate </a:t>
            </a:r>
            <a:r>
              <a:rPr lang="en-US" dirty="0"/>
              <a:t>change as </a:t>
            </a:r>
            <a:r>
              <a:rPr lang="en-US" dirty="0" smtClean="0"/>
              <a:t>“</a:t>
            </a:r>
            <a:r>
              <a:rPr lang="en-US" u="sng" dirty="0"/>
              <a:t>problem from hell</a:t>
            </a:r>
            <a:r>
              <a:rPr lang="en-US" dirty="0"/>
              <a:t>”:</a:t>
            </a:r>
            <a:r>
              <a:rPr lang="en-US" b="1" dirty="0"/>
              <a:t> </a:t>
            </a:r>
            <a:endParaRPr lang="en-US" dirty="0" smtClean="0"/>
          </a:p>
          <a:p>
            <a:endParaRPr lang="en-US" sz="1000" b="1" dirty="0" smtClean="0"/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b="1" dirty="0"/>
              <a:t>inevitable, </a:t>
            </a:r>
            <a:r>
              <a:rPr lang="en-US" b="1" dirty="0" smtClean="0"/>
              <a:t>often disputed normative assumptions</a:t>
            </a:r>
            <a:r>
              <a:rPr lang="en-US" dirty="0" smtClean="0"/>
              <a:t>, e.g.:</a:t>
            </a:r>
            <a:endParaRPr lang="en-US" b="1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prioritizing policy goals </a:t>
            </a:r>
            <a:endParaRPr lang="en-US" sz="1500" dirty="0" smtClean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smtClean="0"/>
              <a:t>policy </a:t>
            </a:r>
            <a:r>
              <a:rPr lang="en-US" sz="1500" dirty="0"/>
              <a:t>evaluation criteria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evaluation of uncertainty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dirty="0"/>
              <a:t>large-scale, long-term, non-linear risks: new research </a:t>
            </a:r>
            <a:r>
              <a:rPr lang="en-US" dirty="0" smtClean="0"/>
              <a:t>fields, </a:t>
            </a:r>
            <a:r>
              <a:rPr lang="en-US" b="1" dirty="0" smtClean="0"/>
              <a:t>high uncertainty</a:t>
            </a:r>
            <a:r>
              <a:rPr lang="en-US" dirty="0" smtClean="0"/>
              <a:t>;</a:t>
            </a:r>
            <a:endParaRPr lang="en-US" dirty="0"/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b="1" dirty="0" smtClean="0"/>
              <a:t>interdependencies </a:t>
            </a:r>
            <a:r>
              <a:rPr lang="en-US" dirty="0"/>
              <a:t>between different policy fields (</a:t>
            </a:r>
            <a:r>
              <a:rPr lang="en-US" dirty="0" smtClean="0"/>
              <a:t>synergies and tradeoffs), across disciplines &amp; approaches</a:t>
            </a:r>
            <a:r>
              <a:rPr lang="en-US" dirty="0"/>
              <a:t>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84460" y="6538530"/>
            <a:ext cx="7475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Kowarsch, </a:t>
            </a:r>
            <a:r>
              <a:rPr lang="de-DE" sz="1600" dirty="0" err="1" smtClean="0"/>
              <a:t>forthcoming</a:t>
            </a:r>
            <a:r>
              <a:rPr lang="de-DE" sz="1600" dirty="0" smtClean="0"/>
              <a:t> </a:t>
            </a:r>
            <a:r>
              <a:rPr lang="de-DE" sz="1600" dirty="0" err="1" smtClean="0"/>
              <a:t>book</a:t>
            </a:r>
            <a:r>
              <a:rPr lang="de-DE" sz="1600" dirty="0" smtClean="0"/>
              <a:t>, </a:t>
            </a:r>
            <a:r>
              <a:rPr lang="de-DE" sz="1600" i="1" dirty="0" smtClean="0"/>
              <a:t>Springer Press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354986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4234"/>
            <a:ext cx="9171015" cy="480473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</a:t>
            </a:r>
            <a:r>
              <a:rPr lang="de-DE" dirty="0" smtClean="0"/>
              <a:t>ssessments </a:t>
            </a:r>
            <a:r>
              <a:rPr lang="de-DE" dirty="0" err="1" smtClean="0"/>
              <a:t>as</a:t>
            </a:r>
            <a:r>
              <a:rPr lang="de-DE" dirty="0" smtClean="0"/>
              <a:t> promising </a:t>
            </a:r>
            <a:r>
              <a:rPr lang="de-DE" dirty="0" err="1" smtClean="0"/>
              <a:t>tools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at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science-policy</a:t>
            </a:r>
            <a:r>
              <a:rPr lang="de-DE" dirty="0" smtClean="0"/>
              <a:t> </a:t>
            </a:r>
            <a:r>
              <a:rPr lang="de-DE" dirty="0" err="1" smtClean="0"/>
              <a:t>interface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Pfeil nach rechts 5"/>
          <p:cNvSpPr/>
          <p:nvPr/>
        </p:nvSpPr>
        <p:spPr>
          <a:xfrm>
            <a:off x="1377483" y="3816435"/>
            <a:ext cx="897148" cy="5003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rechts 6"/>
          <p:cNvSpPr/>
          <p:nvPr/>
        </p:nvSpPr>
        <p:spPr>
          <a:xfrm>
            <a:off x="1377483" y="5392323"/>
            <a:ext cx="897148" cy="5003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457200" y="6557959"/>
            <a:ext cx="4767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Kowarsch 2015, </a:t>
            </a:r>
            <a:r>
              <a:rPr lang="de-DE" sz="1600" i="1" dirty="0" smtClean="0"/>
              <a:t>Nature </a:t>
            </a:r>
            <a:r>
              <a:rPr lang="de-DE" sz="1600" i="1" dirty="0" err="1"/>
              <a:t>Climate</a:t>
            </a:r>
            <a:r>
              <a:rPr lang="de-DE" sz="1600" i="1" dirty="0"/>
              <a:t> </a:t>
            </a:r>
            <a:r>
              <a:rPr lang="de-DE" sz="1600" i="1" dirty="0" smtClean="0"/>
              <a:t>Change</a:t>
            </a:r>
            <a:endParaRPr lang="de-DE" dirty="0"/>
          </a:p>
        </p:txBody>
      </p:sp>
      <p:sp>
        <p:nvSpPr>
          <p:cNvPr id="17" name="Pfeil nach rechts 16"/>
          <p:cNvSpPr/>
          <p:nvPr/>
        </p:nvSpPr>
        <p:spPr>
          <a:xfrm>
            <a:off x="1377483" y="2190432"/>
            <a:ext cx="897148" cy="5003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95888" y="3402452"/>
            <a:ext cx="23822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>
                <a:solidFill>
                  <a:srgbClr val="0067A1"/>
                </a:solidFill>
              </a:rPr>
              <a:t>How</a:t>
            </a:r>
            <a:r>
              <a:rPr lang="de-DE" sz="2000" b="1" dirty="0" smtClean="0">
                <a:solidFill>
                  <a:srgbClr val="0067A1"/>
                </a:solidFill>
              </a:rPr>
              <a:t> </a:t>
            </a:r>
            <a:r>
              <a:rPr lang="de-DE" sz="2000" b="1" dirty="0" err="1" smtClean="0">
                <a:solidFill>
                  <a:srgbClr val="0067A1"/>
                </a:solidFill>
              </a:rPr>
              <a:t>to</a:t>
            </a:r>
            <a:r>
              <a:rPr lang="de-DE" sz="2000" b="1" dirty="0" smtClean="0">
                <a:solidFill>
                  <a:srgbClr val="0067A1"/>
                </a:solidFill>
              </a:rPr>
              <a:t> </a:t>
            </a:r>
            <a:r>
              <a:rPr lang="de-DE" sz="2000" b="1" dirty="0" err="1" smtClean="0">
                <a:solidFill>
                  <a:srgbClr val="0067A1"/>
                </a:solidFill>
              </a:rPr>
              <a:t>be</a:t>
            </a:r>
            <a:r>
              <a:rPr lang="de-DE" sz="2000" b="1" dirty="0" smtClean="0">
                <a:solidFill>
                  <a:srgbClr val="0067A1"/>
                </a:solidFill>
              </a:rPr>
              <a:t> </a:t>
            </a:r>
          </a:p>
          <a:p>
            <a:r>
              <a:rPr lang="de-DE" sz="2000" b="1" dirty="0" err="1" smtClean="0">
                <a:solidFill>
                  <a:srgbClr val="0067A1"/>
                </a:solidFill>
              </a:rPr>
              <a:t>policy</a:t>
            </a:r>
            <a:r>
              <a:rPr lang="de-DE" sz="2000" b="1" dirty="0" smtClean="0">
                <a:solidFill>
                  <a:srgbClr val="0067A1"/>
                </a:solidFill>
              </a:rPr>
              <a:t>-relevant, </a:t>
            </a:r>
            <a:r>
              <a:rPr lang="de-DE" sz="2000" b="1" dirty="0" err="1" smtClean="0">
                <a:solidFill>
                  <a:srgbClr val="0067A1"/>
                </a:solidFill>
              </a:rPr>
              <a:t>legitimate</a:t>
            </a:r>
            <a:r>
              <a:rPr lang="de-DE" sz="2000" b="1" dirty="0" smtClean="0">
                <a:solidFill>
                  <a:srgbClr val="0067A1"/>
                </a:solidFill>
              </a:rPr>
              <a:t>, </a:t>
            </a:r>
            <a:r>
              <a:rPr lang="de-DE" sz="2000" b="1" dirty="0" err="1" smtClean="0">
                <a:solidFill>
                  <a:srgbClr val="0067A1"/>
                </a:solidFill>
              </a:rPr>
              <a:t>and</a:t>
            </a:r>
            <a:r>
              <a:rPr lang="de-DE" sz="2000" b="1" dirty="0" smtClean="0">
                <a:solidFill>
                  <a:srgbClr val="0067A1"/>
                </a:solidFill>
              </a:rPr>
              <a:t> </a:t>
            </a:r>
            <a:r>
              <a:rPr lang="de-DE" sz="2000" b="1" dirty="0" err="1" smtClean="0">
                <a:solidFill>
                  <a:srgbClr val="0067A1"/>
                </a:solidFill>
              </a:rPr>
              <a:t>credible</a:t>
            </a:r>
            <a:r>
              <a:rPr lang="de-DE" sz="2000" b="1" dirty="0" smtClean="0">
                <a:solidFill>
                  <a:srgbClr val="0067A1"/>
                </a:solidFill>
              </a:rPr>
              <a:t>?</a:t>
            </a:r>
            <a:endParaRPr lang="de-DE" sz="2000" b="1" dirty="0">
              <a:solidFill>
                <a:srgbClr val="0067A1"/>
              </a:solidFill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552" y="5697312"/>
            <a:ext cx="970961" cy="546166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798" y="5892655"/>
            <a:ext cx="1393203" cy="453601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890" y="3748715"/>
            <a:ext cx="955768" cy="123815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13" y="3559964"/>
            <a:ext cx="935931" cy="121306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552" y="3658686"/>
            <a:ext cx="1000505" cy="135362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551" y="1709033"/>
            <a:ext cx="2612707" cy="132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5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7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67A1"/>
                </a:solidFill>
                <a:latin typeface="Caput"/>
              </a:rPr>
              <a:t>Technocratic </a:t>
            </a:r>
            <a:r>
              <a:rPr lang="en-US" sz="3200" dirty="0" smtClean="0">
                <a:solidFill>
                  <a:srgbClr val="0067A1"/>
                </a:solidFill>
                <a:latin typeface="Caput"/>
              </a:rPr>
              <a:t>model: Why it doesn’t work</a:t>
            </a:r>
            <a:endParaRPr lang="en-US" sz="3200" dirty="0">
              <a:solidFill>
                <a:srgbClr val="0067A1"/>
              </a:solidFill>
              <a:latin typeface="Capu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43E0-F3AB-4B42-979C-A2D899355D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929862" y="3212976"/>
            <a:ext cx="73938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prstClr val="black"/>
                </a:solidFill>
              </a:rPr>
              <a:t>DOWNSIDE: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</a:rPr>
              <a:t>Misguided </a:t>
            </a:r>
            <a:r>
              <a:rPr lang="en-US" dirty="0" smtClean="0">
                <a:solidFill>
                  <a:prstClr val="black"/>
                </a:solidFill>
              </a:rPr>
              <a:t>consensus model </a:t>
            </a:r>
            <a:r>
              <a:rPr lang="en-US" dirty="0" smtClean="0">
                <a:solidFill>
                  <a:prstClr val="black"/>
                </a:solidFill>
              </a:rPr>
              <a:t>of “speaking truth to power” – no linear transfer possible (e.g., </a:t>
            </a:r>
            <a:r>
              <a:rPr lang="en-US" dirty="0" err="1" smtClean="0">
                <a:solidFill>
                  <a:prstClr val="black"/>
                </a:solidFill>
              </a:rPr>
              <a:t>Sarewitz</a:t>
            </a:r>
            <a:r>
              <a:rPr lang="en-US" dirty="0" smtClean="0">
                <a:solidFill>
                  <a:prstClr val="black"/>
                </a:solidFill>
              </a:rPr>
              <a:t> 2004)</a:t>
            </a: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dirty="0">
                <a:solidFill>
                  <a:prstClr val="black"/>
                </a:solidFill>
              </a:rPr>
              <a:t>Actual </a:t>
            </a:r>
            <a:r>
              <a:rPr lang="en-US" dirty="0" smtClean="0">
                <a:solidFill>
                  <a:prstClr val="black"/>
                </a:solidFill>
              </a:rPr>
              <a:t>consequences </a:t>
            </a:r>
            <a:r>
              <a:rPr lang="en-US" dirty="0">
                <a:solidFill>
                  <a:prstClr val="black"/>
                </a:solidFill>
              </a:rPr>
              <a:t>after the implementation </a:t>
            </a:r>
            <a:r>
              <a:rPr lang="en-US" dirty="0" smtClean="0">
                <a:solidFill>
                  <a:prstClr val="black"/>
                </a:solidFill>
              </a:rPr>
              <a:t>do not matter for this model; </a:t>
            </a:r>
            <a:r>
              <a:rPr lang="en-US" dirty="0">
                <a:solidFill>
                  <a:prstClr val="black"/>
                </a:solidFill>
              </a:rPr>
              <a:t>unclear who is responsible for </a:t>
            </a:r>
            <a:r>
              <a:rPr lang="en-US" dirty="0" smtClean="0">
                <a:solidFill>
                  <a:prstClr val="black"/>
                </a:solidFill>
              </a:rPr>
              <a:t>them</a:t>
            </a:r>
            <a:endParaRPr lang="en-US" dirty="0">
              <a:solidFill>
                <a:prstClr val="black"/>
              </a:solidFill>
            </a:endParaRPr>
          </a:p>
          <a:p>
            <a:pPr marL="285750" lvl="1" indent="-285750">
              <a:spcAft>
                <a:spcPts val="1200"/>
              </a:spcAft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</a:rPr>
              <a:t>Mistakenly presupposes that scientific determination of policy objectives can be </a:t>
            </a:r>
            <a:r>
              <a:rPr lang="en-US" u="sng" dirty="0" smtClean="0">
                <a:solidFill>
                  <a:prstClr val="black"/>
                </a:solidFill>
              </a:rPr>
              <a:t>value-free</a:t>
            </a:r>
            <a:r>
              <a:rPr lang="en-US" dirty="0" smtClean="0">
                <a:solidFill>
                  <a:prstClr val="black"/>
                </a:solidFill>
              </a:rPr>
              <a:t>, or that there is a </a:t>
            </a:r>
            <a:r>
              <a:rPr lang="en-US" u="sng" dirty="0" smtClean="0">
                <a:solidFill>
                  <a:prstClr val="black"/>
                </a:solidFill>
              </a:rPr>
              <a:t>value consensus</a:t>
            </a:r>
            <a:r>
              <a:rPr lang="en-US" dirty="0" smtClean="0">
                <a:solidFill>
                  <a:prstClr val="black"/>
                </a:solidFill>
              </a:rPr>
              <a:t>. But</a:t>
            </a:r>
            <a:r>
              <a:rPr lang="en-US" dirty="0">
                <a:solidFill>
                  <a:prstClr val="black"/>
                </a:solidFill>
              </a:rPr>
              <a:t>: there </a:t>
            </a:r>
            <a:r>
              <a:rPr lang="en-US" i="1" dirty="0">
                <a:solidFill>
                  <a:prstClr val="black"/>
                </a:solidFill>
              </a:rPr>
              <a:t>is</a:t>
            </a:r>
            <a:r>
              <a:rPr lang="en-US" dirty="0">
                <a:solidFill>
                  <a:prstClr val="black"/>
                </a:solidFill>
              </a:rPr>
              <a:t> (justified) </a:t>
            </a:r>
            <a:r>
              <a:rPr lang="en-US" dirty="0" smtClean="0">
                <a:solidFill>
                  <a:prstClr val="black"/>
                </a:solidFill>
              </a:rPr>
              <a:t>disagreement, and there are different policy narratives</a:t>
            </a:r>
            <a:endParaRPr lang="en-US" dirty="0">
              <a:solidFill>
                <a:prstClr val="black"/>
              </a:solidFill>
            </a:endParaRPr>
          </a:p>
          <a:p>
            <a:pPr marL="742950" lvl="1" indent="-285750">
              <a:spcAft>
                <a:spcPts val="1200"/>
              </a:spcAft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</a:rPr>
              <a:t>Peril </a:t>
            </a:r>
            <a:r>
              <a:rPr lang="en-US" sz="1600" dirty="0">
                <a:solidFill>
                  <a:prstClr val="black"/>
                </a:solidFill>
              </a:rPr>
              <a:t>of </a:t>
            </a:r>
            <a:r>
              <a:rPr lang="en-US" sz="1600" dirty="0" smtClean="0">
                <a:solidFill>
                  <a:prstClr val="black"/>
                </a:solidFill>
              </a:rPr>
              <a:t>“</a:t>
            </a:r>
            <a:r>
              <a:rPr lang="en-US" sz="1600" b="1" dirty="0">
                <a:solidFill>
                  <a:prstClr val="black"/>
                </a:solidFill>
              </a:rPr>
              <a:t>iron cage of bondage</a:t>
            </a:r>
            <a:r>
              <a:rPr lang="en-US" sz="1600" dirty="0">
                <a:solidFill>
                  <a:prstClr val="black"/>
                </a:solidFill>
              </a:rPr>
              <a:t>” for society through rule of </a:t>
            </a:r>
            <a:r>
              <a:rPr lang="en-US" sz="1600" dirty="0" smtClean="0">
                <a:solidFill>
                  <a:prstClr val="black"/>
                </a:solidFill>
              </a:rPr>
              <a:t>experts: </a:t>
            </a:r>
            <a:r>
              <a:rPr lang="en-US" sz="1600" dirty="0">
                <a:solidFill>
                  <a:prstClr val="black"/>
                </a:solidFill>
              </a:rPr>
              <a:t>opaque advocacy for a specific policy </a:t>
            </a:r>
            <a:r>
              <a:rPr lang="en-US" sz="1600" dirty="0" smtClean="0">
                <a:solidFill>
                  <a:prstClr val="black"/>
                </a:solidFill>
              </a:rPr>
              <a:t>option</a:t>
            </a:r>
            <a:endParaRPr lang="en-US" sz="1600" dirty="0">
              <a:solidFill>
                <a:prstClr val="black"/>
              </a:solidFill>
            </a:endParaRPr>
          </a:p>
        </p:txBody>
      </p:sp>
      <p:grpSp>
        <p:nvGrpSpPr>
          <p:cNvPr id="25" name="Group 14"/>
          <p:cNvGrpSpPr>
            <a:grpSpLocks/>
          </p:cNvGrpSpPr>
          <p:nvPr/>
        </p:nvGrpSpPr>
        <p:grpSpPr bwMode="auto">
          <a:xfrm>
            <a:off x="892675" y="1498672"/>
            <a:ext cx="7419975" cy="1439862"/>
            <a:chOff x="555" y="1253"/>
            <a:chExt cx="4674" cy="907"/>
          </a:xfrm>
        </p:grpSpPr>
        <p:sp>
          <p:nvSpPr>
            <p:cNvPr id="26" name="AutoShape 3"/>
            <p:cNvSpPr>
              <a:spLocks noChangeArrowheads="1"/>
            </p:cNvSpPr>
            <p:nvPr/>
          </p:nvSpPr>
          <p:spPr bwMode="auto">
            <a:xfrm>
              <a:off x="3595" y="1547"/>
              <a:ext cx="226" cy="318"/>
            </a:xfrm>
            <a:prstGeom prst="rightArrow">
              <a:avLst>
                <a:gd name="adj1" fmla="val 40194"/>
                <a:gd name="adj2" fmla="val 40194"/>
              </a:avLst>
            </a:prstGeom>
            <a:solidFill>
              <a:srgbClr val="29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7" name="AutoShape 4"/>
            <p:cNvSpPr>
              <a:spLocks noChangeArrowheads="1"/>
            </p:cNvSpPr>
            <p:nvPr/>
          </p:nvSpPr>
          <p:spPr bwMode="auto">
            <a:xfrm>
              <a:off x="1962" y="1548"/>
              <a:ext cx="226" cy="318"/>
            </a:xfrm>
            <a:prstGeom prst="rightArrow">
              <a:avLst>
                <a:gd name="adj1" fmla="val 40194"/>
                <a:gd name="adj2" fmla="val 40194"/>
              </a:avLst>
            </a:prstGeom>
            <a:solidFill>
              <a:srgbClr val="29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555" y="1253"/>
              <a:ext cx="1406" cy="907"/>
            </a:xfrm>
            <a:prstGeom prst="roundRect">
              <a:avLst>
                <a:gd name="adj" fmla="val 16667"/>
              </a:avLst>
            </a:prstGeom>
            <a:solidFill>
              <a:srgbClr val="EAEAEA">
                <a:alpha val="30196"/>
              </a:srgbClr>
            </a:solidFill>
            <a:ln w="50800" cmpd="thickThin">
              <a:solidFill>
                <a:srgbClr val="29292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29" name="Text Box 6"/>
            <p:cNvSpPr txBox="1">
              <a:spLocks noChangeArrowheads="1"/>
            </p:cNvSpPr>
            <p:nvPr/>
          </p:nvSpPr>
          <p:spPr bwMode="auto">
            <a:xfrm>
              <a:off x="814" y="1813"/>
              <a:ext cx="88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200" b="1" smtClean="0">
                  <a:solidFill>
                    <a:srgbClr val="292929"/>
                  </a:solidFill>
                  <a:latin typeface="Calibri" pitchFamily="34" charset="0"/>
                </a:rPr>
                <a:t>Objectives</a:t>
              </a:r>
              <a:endParaRPr lang="en-US" sz="2200" b="1">
                <a:solidFill>
                  <a:srgbClr val="292929"/>
                </a:solidFill>
                <a:latin typeface="Calibri" pitchFamily="34" charset="0"/>
              </a:endParaRPr>
            </a:p>
          </p:txBody>
        </p:sp>
        <p:sp>
          <p:nvSpPr>
            <p:cNvPr id="30" name="AutoShape 7"/>
            <p:cNvSpPr>
              <a:spLocks noChangeArrowheads="1"/>
            </p:cNvSpPr>
            <p:nvPr/>
          </p:nvSpPr>
          <p:spPr bwMode="auto">
            <a:xfrm>
              <a:off x="2189" y="1253"/>
              <a:ext cx="1406" cy="907"/>
            </a:xfrm>
            <a:prstGeom prst="roundRect">
              <a:avLst>
                <a:gd name="adj" fmla="val 16667"/>
              </a:avLst>
            </a:prstGeom>
            <a:solidFill>
              <a:srgbClr val="EAEAEA">
                <a:alpha val="30196"/>
              </a:srgbClr>
            </a:solidFill>
            <a:ln w="50800" cmpd="thickThin" algn="ctr">
              <a:solidFill>
                <a:srgbClr val="29292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1" name="Text Box 8"/>
            <p:cNvSpPr txBox="1">
              <a:spLocks noChangeArrowheads="1"/>
            </p:cNvSpPr>
            <p:nvPr/>
          </p:nvSpPr>
          <p:spPr bwMode="auto">
            <a:xfrm>
              <a:off x="2587" y="1815"/>
              <a:ext cx="61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200" b="1">
                  <a:solidFill>
                    <a:srgbClr val="292929"/>
                  </a:solidFill>
                  <a:latin typeface="Calibri" pitchFamily="34" charset="0"/>
                </a:rPr>
                <a:t>Means</a:t>
              </a:r>
            </a:p>
          </p:txBody>
        </p:sp>
        <p:sp>
          <p:nvSpPr>
            <p:cNvPr id="32" name="AutoShape 9"/>
            <p:cNvSpPr>
              <a:spLocks noChangeArrowheads="1"/>
            </p:cNvSpPr>
            <p:nvPr/>
          </p:nvSpPr>
          <p:spPr bwMode="auto">
            <a:xfrm>
              <a:off x="2348" y="1434"/>
              <a:ext cx="1088" cy="272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prstClr val="white"/>
                  </a:solidFill>
                </a:rPr>
                <a:t>Researchers</a:t>
              </a:r>
            </a:p>
          </p:txBody>
        </p:sp>
        <p:sp>
          <p:nvSpPr>
            <p:cNvPr id="33" name="AutoShape 10"/>
            <p:cNvSpPr>
              <a:spLocks noChangeArrowheads="1"/>
            </p:cNvSpPr>
            <p:nvPr/>
          </p:nvSpPr>
          <p:spPr bwMode="auto">
            <a:xfrm>
              <a:off x="3823" y="1253"/>
              <a:ext cx="1406" cy="907"/>
            </a:xfrm>
            <a:prstGeom prst="roundRect">
              <a:avLst>
                <a:gd name="adj" fmla="val 16667"/>
              </a:avLst>
            </a:prstGeom>
            <a:solidFill>
              <a:srgbClr val="EAEAEA">
                <a:alpha val="30196"/>
              </a:srgbClr>
            </a:solidFill>
            <a:ln w="50800" cmpd="thickThin" algn="ctr">
              <a:solidFill>
                <a:srgbClr val="29292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4" name="Text Box 11"/>
            <p:cNvSpPr txBox="1">
              <a:spLocks noChangeArrowheads="1"/>
            </p:cNvSpPr>
            <p:nvPr/>
          </p:nvSpPr>
          <p:spPr bwMode="auto">
            <a:xfrm>
              <a:off x="3877" y="1815"/>
              <a:ext cx="1299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ckTh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200" b="1">
                  <a:solidFill>
                    <a:srgbClr val="292929"/>
                  </a:solidFill>
                  <a:latin typeface="Calibri" pitchFamily="34" charset="0"/>
                </a:rPr>
                <a:t>Implementation</a:t>
              </a:r>
            </a:p>
          </p:txBody>
        </p:sp>
        <p:sp>
          <p:nvSpPr>
            <p:cNvPr id="35" name="AutoShape 12"/>
            <p:cNvSpPr>
              <a:spLocks noChangeArrowheads="1"/>
            </p:cNvSpPr>
            <p:nvPr/>
          </p:nvSpPr>
          <p:spPr bwMode="auto">
            <a:xfrm>
              <a:off x="3906" y="1434"/>
              <a:ext cx="1241" cy="272"/>
            </a:xfrm>
            <a:prstGeom prst="roundRect">
              <a:avLst>
                <a:gd name="adj" fmla="val 16667"/>
              </a:avLst>
            </a:prstGeom>
            <a:solidFill>
              <a:srgbClr val="29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 cmpd="thickThin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smtClean="0">
                  <a:solidFill>
                    <a:prstClr val="white"/>
                  </a:solidFill>
                </a:rPr>
                <a:t>Policymakers</a:t>
              </a:r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36" name="AutoShape 9"/>
          <p:cNvSpPr>
            <a:spLocks noChangeArrowheads="1"/>
          </p:cNvSpPr>
          <p:nvPr/>
        </p:nvSpPr>
        <p:spPr bwMode="auto">
          <a:xfrm>
            <a:off x="1135053" y="1787596"/>
            <a:ext cx="1727200" cy="4318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prstClr val="white"/>
                </a:solidFill>
              </a:rPr>
              <a:t>Researchers</a:t>
            </a:r>
          </a:p>
        </p:txBody>
      </p:sp>
    </p:spTree>
    <p:extLst>
      <p:ext uri="{BB962C8B-B14F-4D97-AF65-F5344CB8AC3E}">
        <p14:creationId xmlns:p14="http://schemas.microsoft.com/office/powerpoint/2010/main" val="215064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>
                <a:solidFill>
                  <a:srgbClr val="0067A1"/>
                </a:solidFill>
                <a:latin typeface="Caput"/>
              </a:rPr>
              <a:t>Decisionist</a:t>
            </a:r>
            <a:r>
              <a:rPr lang="en-US" sz="3200" dirty="0">
                <a:solidFill>
                  <a:srgbClr val="0067A1"/>
                </a:solidFill>
                <a:latin typeface="Caput"/>
              </a:rPr>
              <a:t> </a:t>
            </a:r>
            <a:r>
              <a:rPr lang="en-US" sz="3200" dirty="0" smtClean="0">
                <a:solidFill>
                  <a:srgbClr val="0067A1"/>
                </a:solidFill>
                <a:latin typeface="Caput"/>
              </a:rPr>
              <a:t>model</a:t>
            </a:r>
            <a:endParaRPr lang="en-US" sz="3200" dirty="0">
              <a:solidFill>
                <a:srgbClr val="0067A1"/>
              </a:solidFill>
              <a:latin typeface="Capu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43E0-F3AB-4B42-979C-A2D899355D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027758" y="3861048"/>
            <a:ext cx="715971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prstClr val="black"/>
                </a:solidFill>
              </a:rPr>
              <a:t>DOWNSIDE: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dirty="0">
                <a:solidFill>
                  <a:prstClr val="black"/>
                </a:solidFill>
              </a:rPr>
              <a:t>No possibility at </a:t>
            </a:r>
            <a:r>
              <a:rPr lang="en-US" dirty="0" smtClean="0">
                <a:solidFill>
                  <a:prstClr val="black"/>
                </a:solidFill>
              </a:rPr>
              <a:t>all of </a:t>
            </a:r>
            <a:r>
              <a:rPr lang="en-US" i="1" dirty="0" smtClean="0">
                <a:solidFill>
                  <a:prstClr val="black"/>
                </a:solidFill>
              </a:rPr>
              <a:t>rationally</a:t>
            </a:r>
            <a:r>
              <a:rPr lang="en-US" dirty="0" smtClean="0">
                <a:solidFill>
                  <a:prstClr val="black"/>
                </a:solidFill>
              </a:rPr>
              <a:t> discussing policy objectives 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</a:rPr>
              <a:t>In </a:t>
            </a:r>
            <a:r>
              <a:rPr lang="en-US" dirty="0">
                <a:solidFill>
                  <a:prstClr val="black"/>
                </a:solidFill>
              </a:rPr>
              <a:t>contrast to the “lip service”, most scientists in fact follow the technocratic model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</a:rPr>
              <a:t>Unclear how science can appropriately judge about policy means, and who is responsible for side-effects etc. in the end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</a:rPr>
              <a:t>Disputed value judgments implied even in studies on policy </a:t>
            </a:r>
            <a:r>
              <a:rPr lang="en-US" i="1" dirty="0" smtClean="0">
                <a:solidFill>
                  <a:prstClr val="black"/>
                </a:solidFill>
              </a:rPr>
              <a:t>means</a:t>
            </a:r>
            <a:endParaRPr lang="en-US" i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08919"/>
            <a:ext cx="746760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AutoShape 9"/>
          <p:cNvSpPr>
            <a:spLocks noChangeArrowheads="1"/>
          </p:cNvSpPr>
          <p:nvPr/>
        </p:nvSpPr>
        <p:spPr bwMode="auto">
          <a:xfrm>
            <a:off x="3740193" y="1820862"/>
            <a:ext cx="1727200" cy="4318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prstClr val="white"/>
                </a:solidFill>
              </a:rPr>
              <a:t>Researchers</a:t>
            </a:r>
          </a:p>
        </p:txBody>
      </p:sp>
    </p:spTree>
    <p:extLst>
      <p:ext uri="{BB962C8B-B14F-4D97-AF65-F5344CB8AC3E}">
        <p14:creationId xmlns:p14="http://schemas.microsoft.com/office/powerpoint/2010/main" val="18476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457200" y="5159207"/>
            <a:ext cx="218457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1" dirty="0" smtClean="0"/>
              <a:t>Re-think objectives in </a:t>
            </a:r>
          </a:p>
          <a:p>
            <a:r>
              <a:rPr lang="en-US" sz="1300" b="1" i="1" dirty="0" smtClean="0"/>
              <a:t>light of co-effects of </a:t>
            </a:r>
          </a:p>
          <a:p>
            <a:r>
              <a:rPr lang="en-US" sz="1300" b="1" i="1" dirty="0" smtClean="0"/>
              <a:t>the best </a:t>
            </a:r>
            <a:r>
              <a:rPr lang="en-US" sz="1300" b="1" i="1" dirty="0" smtClean="0"/>
              <a:t>means</a:t>
            </a:r>
            <a:endParaRPr lang="en-US" sz="1300" b="1" i="1" dirty="0"/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2992048464"/>
              </p:ext>
            </p:extLst>
          </p:nvPr>
        </p:nvGraphicFramePr>
        <p:xfrm>
          <a:off x="495641" y="159869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feil nach oben und unten 7"/>
          <p:cNvSpPr/>
          <p:nvPr/>
        </p:nvSpPr>
        <p:spPr>
          <a:xfrm>
            <a:off x="3393963" y="3206139"/>
            <a:ext cx="180020" cy="1179905"/>
          </a:xfrm>
          <a:prstGeom prst="upDownArrow">
            <a:avLst/>
          </a:prstGeom>
          <a:solidFill>
            <a:schemeClr val="accent1">
              <a:alpha val="13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ern mit 16 Zacken 9"/>
          <p:cNvSpPr/>
          <p:nvPr/>
        </p:nvSpPr>
        <p:spPr>
          <a:xfrm>
            <a:off x="2209726" y="5518679"/>
            <a:ext cx="288032" cy="288032"/>
          </a:xfrm>
          <a:prstGeom prst="star16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Stern mit 16 Zacken 10"/>
          <p:cNvSpPr/>
          <p:nvPr/>
        </p:nvSpPr>
        <p:spPr>
          <a:xfrm>
            <a:off x="3105931" y="3652075"/>
            <a:ext cx="288032" cy="288032"/>
          </a:xfrm>
          <a:prstGeom prst="star16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1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533930" y="3593859"/>
            <a:ext cx="149126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1" smtClean="0"/>
              <a:t>Identify best means (here: “means 2”) </a:t>
            </a:r>
            <a:endParaRPr lang="en-US" sz="1300" b="1" i="1"/>
          </a:p>
        </p:txBody>
      </p:sp>
      <p:sp>
        <p:nvSpPr>
          <p:cNvPr id="3" name="Abgerundetes Rechteck 2"/>
          <p:cNvSpPr/>
          <p:nvPr/>
        </p:nvSpPr>
        <p:spPr>
          <a:xfrm>
            <a:off x="4936748" y="3484579"/>
            <a:ext cx="1633118" cy="360040"/>
          </a:xfrm>
          <a:prstGeom prst="roundRect">
            <a:avLst/>
          </a:prstGeom>
          <a:solidFill>
            <a:schemeClr val="bg1"/>
          </a:solidFill>
          <a:ln w="63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Uninteresting consequences</a:t>
            </a:r>
            <a:endParaRPr lang="en-US" sz="120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" name="Gerade Verbindung 4"/>
          <p:cNvCxnSpPr/>
          <p:nvPr/>
        </p:nvCxnSpPr>
        <p:spPr>
          <a:xfrm flipH="1" flipV="1">
            <a:off x="4286516" y="2846603"/>
            <a:ext cx="650231" cy="788679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flipH="1" flipV="1">
            <a:off x="4333401" y="4801182"/>
            <a:ext cx="654453" cy="71605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bgerundetes Rechteck 14"/>
          <p:cNvSpPr/>
          <p:nvPr/>
        </p:nvSpPr>
        <p:spPr>
          <a:xfrm>
            <a:off x="4987853" y="5373216"/>
            <a:ext cx="1628467" cy="360040"/>
          </a:xfrm>
          <a:prstGeom prst="roundRect">
            <a:avLst/>
          </a:prstGeom>
          <a:solidFill>
            <a:schemeClr val="bg1"/>
          </a:solidFill>
          <a:ln w="63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Uninteresting consequences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Nach unten gekrümmter Pfeil 6"/>
          <p:cNvSpPr/>
          <p:nvPr/>
        </p:nvSpPr>
        <p:spPr>
          <a:xfrm rot="11815997">
            <a:off x="1309572" y="4429641"/>
            <a:ext cx="3528564" cy="1122189"/>
          </a:xfrm>
          <a:prstGeom prst="curvedDownArrow">
            <a:avLst/>
          </a:prstGeom>
          <a:solidFill>
            <a:schemeClr val="bg2">
              <a:alpha val="51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096393" y="3346818"/>
            <a:ext cx="176176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700" dirty="0" smtClean="0">
                <a:solidFill>
                  <a:srgbClr val="0067A1"/>
                </a:solidFill>
              </a:rPr>
              <a:t>Goals &amp; </a:t>
            </a:r>
            <a:r>
              <a:rPr lang="de-DE" sz="1700" dirty="0" err="1" smtClean="0">
                <a:solidFill>
                  <a:srgbClr val="0067A1"/>
                </a:solidFill>
              </a:rPr>
              <a:t>means</a:t>
            </a:r>
            <a:r>
              <a:rPr lang="de-DE" sz="1700" dirty="0" smtClean="0">
                <a:solidFill>
                  <a:srgbClr val="0067A1"/>
                </a:solidFill>
              </a:rPr>
              <a:t> </a:t>
            </a:r>
            <a:r>
              <a:rPr lang="de-DE" sz="1700" dirty="0" err="1" smtClean="0">
                <a:solidFill>
                  <a:srgbClr val="0067A1"/>
                </a:solidFill>
              </a:rPr>
              <a:t>are</a:t>
            </a:r>
            <a:r>
              <a:rPr lang="de-DE" sz="1700" dirty="0" smtClean="0">
                <a:solidFill>
                  <a:srgbClr val="0067A1"/>
                </a:solidFill>
              </a:rPr>
              <a:t> </a:t>
            </a:r>
            <a:r>
              <a:rPr lang="de-DE" sz="1700" dirty="0" smtClean="0">
                <a:solidFill>
                  <a:srgbClr val="0067A1"/>
                </a:solidFill>
              </a:rPr>
              <a:t>interdependent </a:t>
            </a:r>
            <a:r>
              <a:rPr lang="de-DE" sz="1700" dirty="0" smtClean="0">
                <a:solidFill>
                  <a:srgbClr val="0067A1"/>
                </a:solidFill>
              </a:rPr>
              <a:t>via </a:t>
            </a:r>
            <a:r>
              <a:rPr lang="de-DE" sz="1700" dirty="0" err="1" smtClean="0">
                <a:solidFill>
                  <a:srgbClr val="0067A1"/>
                </a:solidFill>
              </a:rPr>
              <a:t>their</a:t>
            </a:r>
            <a:r>
              <a:rPr lang="de-DE" sz="1700" dirty="0" smtClean="0">
                <a:solidFill>
                  <a:srgbClr val="0067A1"/>
                </a:solidFill>
              </a:rPr>
              <a:t> </a:t>
            </a:r>
            <a:r>
              <a:rPr lang="de-DE" sz="1700" dirty="0" err="1" smtClean="0">
                <a:solidFill>
                  <a:srgbClr val="0067A1"/>
                </a:solidFill>
              </a:rPr>
              <a:t>consequences</a:t>
            </a:r>
            <a:r>
              <a:rPr lang="de-DE" sz="1700" dirty="0" smtClean="0">
                <a:solidFill>
                  <a:srgbClr val="0067A1"/>
                </a:solidFill>
              </a:rPr>
              <a:t>.</a:t>
            </a:r>
            <a:endParaRPr lang="de-DE" sz="1700" dirty="0">
              <a:solidFill>
                <a:srgbClr val="0067A1"/>
              </a:solidFill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err="1" smtClean="0"/>
              <a:t>Evaluate</a:t>
            </a:r>
            <a:r>
              <a:rPr lang="de-DE" sz="3200" dirty="0" smtClean="0"/>
              <a:t> </a:t>
            </a:r>
            <a:r>
              <a:rPr lang="de-DE" sz="3200" dirty="0" err="1" smtClean="0"/>
              <a:t>the</a:t>
            </a:r>
            <a:r>
              <a:rPr lang="de-DE" sz="3200" dirty="0" smtClean="0"/>
              <a:t> diverse (</a:t>
            </a:r>
            <a:r>
              <a:rPr lang="de-DE" sz="3200" dirty="0" err="1" smtClean="0"/>
              <a:t>co</a:t>
            </a:r>
            <a:r>
              <a:rPr lang="de-DE" sz="3200" dirty="0" smtClean="0"/>
              <a:t>-)</a:t>
            </a:r>
            <a:r>
              <a:rPr lang="de-DE" sz="3200" dirty="0" err="1" smtClean="0"/>
              <a:t>effects</a:t>
            </a:r>
            <a:r>
              <a:rPr lang="de-DE" sz="3200" dirty="0" smtClean="0"/>
              <a:t>!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34505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755" y="3397241"/>
            <a:ext cx="4025245" cy="293001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Pragmatic-Enlightened Model (PEM)</a:t>
            </a:r>
            <a:br>
              <a:rPr lang="en-US" dirty="0" smtClean="0"/>
            </a:br>
            <a:r>
              <a:rPr lang="en-US" dirty="0" smtClean="0"/>
              <a:t>for large-scale scientific assessments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694334" y="6533372"/>
            <a:ext cx="6666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Edenhofer &amp; Kowarsch 2015, </a:t>
            </a:r>
            <a:r>
              <a:rPr lang="de-DE" sz="1600" i="1" dirty="0" err="1" smtClean="0"/>
              <a:t>Env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Sci</a:t>
            </a:r>
            <a:r>
              <a:rPr lang="de-DE" sz="1600" i="1" dirty="0" smtClean="0"/>
              <a:t> &amp; Pol</a:t>
            </a:r>
            <a:endParaRPr lang="de-DE" sz="1600" i="1" dirty="0"/>
          </a:p>
        </p:txBody>
      </p:sp>
      <p:sp>
        <p:nvSpPr>
          <p:cNvPr id="9" name="Textfeld 8"/>
          <p:cNvSpPr txBox="1"/>
          <p:nvPr/>
        </p:nvSpPr>
        <p:spPr>
          <a:xfrm>
            <a:off x="501315" y="4687439"/>
            <a:ext cx="456337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7A1"/>
                </a:solidFill>
              </a:rPr>
              <a:t>Cartography of viable pathways: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67A1"/>
                </a:solidFill>
              </a:rPr>
              <a:t>alternative policy pathways </a:t>
            </a:r>
            <a:endParaRPr lang="en-US" i="1" dirty="0" smtClean="0">
              <a:solidFill>
                <a:srgbClr val="0067A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0067A1"/>
                </a:solidFill>
              </a:rPr>
              <a:t>explore means-implications (effects)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0067A1"/>
                </a:solidFill>
              </a:rPr>
              <a:t>jointly with different stakeholders</a:t>
            </a:r>
          </a:p>
          <a:p>
            <a:r>
              <a:rPr lang="en-US" b="1" dirty="0" smtClean="0">
                <a:solidFill>
                  <a:srgbClr val="0067A1"/>
                </a:solidFill>
                <a:sym typeface="Wingdings" panose="05000000000000000000" pitchFamily="2" charset="2"/>
              </a:rPr>
              <a:t>deliberative learning processes</a:t>
            </a:r>
            <a:endParaRPr lang="en-US" b="1" dirty="0">
              <a:solidFill>
                <a:srgbClr val="0067A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31" y="1570058"/>
            <a:ext cx="5722006" cy="279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err="1" smtClean="0"/>
              <a:t>Pathway</a:t>
            </a:r>
            <a:r>
              <a:rPr lang="de-DE" sz="3200" dirty="0" smtClean="0"/>
              <a:t> </a:t>
            </a:r>
            <a:r>
              <a:rPr lang="de-DE" sz="3200" dirty="0" err="1" smtClean="0"/>
              <a:t>assessments</a:t>
            </a:r>
            <a:r>
              <a:rPr lang="de-DE" sz="3200" dirty="0" smtClean="0"/>
              <a:t> in </a:t>
            </a:r>
            <a:r>
              <a:rPr lang="de-DE" sz="3200" dirty="0" err="1" smtClean="0"/>
              <a:t>practice</a:t>
            </a:r>
            <a:endParaRPr lang="de-DE" sz="32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231633" y="6519446"/>
            <a:ext cx="86807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/>
              <a:t>IPCC WG III AR5 SPM.4 (2014</a:t>
            </a:r>
            <a:r>
              <a:rPr lang="de-DE" sz="1500" dirty="0" smtClean="0"/>
              <a:t>) /</a:t>
            </a:r>
            <a:r>
              <a:rPr lang="de-DE" sz="1500" dirty="0" smtClean="0">
                <a:solidFill>
                  <a:srgbClr val="0067A1"/>
                </a:solidFill>
              </a:rPr>
              <a:t> </a:t>
            </a:r>
            <a:r>
              <a:rPr lang="de-DE" sz="1500" dirty="0" err="1" smtClean="0"/>
              <a:t>Creutzig</a:t>
            </a:r>
            <a:r>
              <a:rPr lang="de-DE" sz="1500" dirty="0" smtClean="0"/>
              <a:t> </a:t>
            </a:r>
            <a:r>
              <a:rPr lang="de-DE" sz="1500" dirty="0"/>
              <a:t>et al 2015, </a:t>
            </a:r>
            <a:r>
              <a:rPr lang="de-DE" sz="1500" i="1" dirty="0" smtClean="0"/>
              <a:t>PNAS</a:t>
            </a:r>
            <a:r>
              <a:rPr lang="de-DE" sz="1500" dirty="0" smtClean="0"/>
              <a:t> / Koch et al 2016, </a:t>
            </a:r>
            <a:r>
              <a:rPr lang="de-DE" sz="1500" i="1" dirty="0" smtClean="0"/>
              <a:t>JEEM</a:t>
            </a:r>
            <a:endParaRPr lang="de-DE" sz="1500" i="1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611" y="1563697"/>
            <a:ext cx="3515315" cy="1493116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63" y="3748996"/>
            <a:ext cx="4068859" cy="263186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269" y="4034673"/>
            <a:ext cx="4883774" cy="230351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177251" y="1759249"/>
            <a:ext cx="233245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67A1"/>
                </a:solidFill>
              </a:rPr>
              <a:t>Alternative </a:t>
            </a:r>
            <a:r>
              <a:rPr lang="de-DE" dirty="0" err="1" smtClean="0">
                <a:solidFill>
                  <a:srgbClr val="0067A1"/>
                </a:solidFill>
              </a:rPr>
              <a:t>pathways</a:t>
            </a:r>
            <a:endParaRPr lang="de-DE" dirty="0">
              <a:solidFill>
                <a:srgbClr val="0067A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14550" y="3801833"/>
            <a:ext cx="162298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67A1"/>
                </a:solidFill>
              </a:rPr>
              <a:t>Meta-Analysis</a:t>
            </a:r>
            <a:endParaRPr lang="de-DE" dirty="0">
              <a:solidFill>
                <a:srgbClr val="0067A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930043" y="3748996"/>
            <a:ext cx="1998483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0067A1"/>
                </a:solidFill>
              </a:rPr>
              <a:t>Empirical</a:t>
            </a:r>
            <a:r>
              <a:rPr lang="de-DE" dirty="0" smtClean="0">
                <a:solidFill>
                  <a:srgbClr val="0067A1"/>
                </a:solidFill>
              </a:rPr>
              <a:t> ex-post </a:t>
            </a:r>
            <a:r>
              <a:rPr lang="de-DE" dirty="0" err="1" smtClean="0">
                <a:solidFill>
                  <a:srgbClr val="0067A1"/>
                </a:solidFill>
              </a:rPr>
              <a:t>policy</a:t>
            </a:r>
            <a:r>
              <a:rPr lang="de-DE" dirty="0" smtClean="0">
                <a:solidFill>
                  <a:srgbClr val="0067A1"/>
                </a:solidFill>
              </a:rPr>
              <a:t> </a:t>
            </a:r>
            <a:r>
              <a:rPr lang="de-DE" dirty="0" err="1" smtClean="0">
                <a:solidFill>
                  <a:srgbClr val="0067A1"/>
                </a:solidFill>
              </a:rPr>
              <a:t>analysis</a:t>
            </a:r>
            <a:endParaRPr lang="de-DE" dirty="0">
              <a:solidFill>
                <a:srgbClr val="0067A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037532" y="3336990"/>
            <a:ext cx="4892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…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building</a:t>
            </a:r>
            <a:r>
              <a:rPr lang="de-DE" b="1" dirty="0" smtClean="0"/>
              <a:t> </a:t>
            </a:r>
            <a:r>
              <a:rPr lang="de-DE" b="1" dirty="0" err="1" smtClean="0"/>
              <a:t>blocks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assessments</a:t>
            </a:r>
            <a:r>
              <a:rPr lang="de-DE" b="1" dirty="0" smtClean="0"/>
              <a:t>: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89271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CC_Powerpoint_Hausschrift_600dpi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MCC - Fonts">
      <a:majorFont>
        <a:latin typeface="Caput"/>
        <a:ea typeface=""/>
        <a:cs typeface=""/>
      </a:majorFont>
      <a:minorFont>
        <a:latin typeface="Caput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CC_Powerpoint_MCC font_4zu3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MCC - Fonts">
      <a:majorFont>
        <a:latin typeface="Caput"/>
        <a:ea typeface=""/>
        <a:cs typeface=""/>
      </a:majorFont>
      <a:minorFont>
        <a:latin typeface="Caput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MCC_Powerpoint_MCC font_4zu3</Template>
  <TotalTime>0</TotalTime>
  <Words>585</Words>
  <Application>Microsoft Office PowerPoint</Application>
  <PresentationFormat>Bildschirmpräsentation (4:3)</PresentationFormat>
  <Paragraphs>114</Paragraphs>
  <Slides>10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10</vt:i4>
      </vt:variant>
    </vt:vector>
  </HeadingPairs>
  <TitlesOfParts>
    <vt:vector size="23" baseType="lpstr">
      <vt:lpstr>ＭＳ Ｐゴシック</vt:lpstr>
      <vt:lpstr>Arial</vt:lpstr>
      <vt:lpstr>Calibri</vt:lpstr>
      <vt:lpstr>Caput</vt:lpstr>
      <vt:lpstr>Caput Bold</vt:lpstr>
      <vt:lpstr>Caput Regular</vt:lpstr>
      <vt:lpstr>Lucida Sans Unicode</vt:lpstr>
      <vt:lpstr>Symbol</vt:lpstr>
      <vt:lpstr>Wingdings</vt:lpstr>
      <vt:lpstr>ヒラギノ角ゴ Pro W3</vt:lpstr>
      <vt:lpstr>MCC_Powerpoint_Hausschrift_600dpi</vt:lpstr>
      <vt:lpstr>MCC_Powerpoint_MCC font_4zu3</vt:lpstr>
      <vt:lpstr>Office Theme</vt:lpstr>
      <vt:lpstr>The cartography of alternative policy pathways: A legitimate science-policy model?</vt:lpstr>
      <vt:lpstr>Different worldviews matter</vt:lpstr>
      <vt:lpstr>Scientific policy advice: key challenges</vt:lpstr>
      <vt:lpstr>Assessments as promising tools  at the science-policy interface</vt:lpstr>
      <vt:lpstr>Technocratic model: Why it doesn’t work</vt:lpstr>
      <vt:lpstr>Decisionist model</vt:lpstr>
      <vt:lpstr>Evaluate the diverse (co-)effects!</vt:lpstr>
      <vt:lpstr>Pragmatic-Enlightened Model (PEM) for large-scale scientific assessments</vt:lpstr>
      <vt:lpstr>Pathway assessments in practice</vt:lpstr>
      <vt:lpstr>Thanks for your attention.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on assessment-making:</dc:title>
  <dc:creator>Martin Kowarsch</dc:creator>
  <dc:description>Präsentationsvorlage | Office 2010</dc:description>
  <cp:lastModifiedBy>Martin Kowarsch</cp:lastModifiedBy>
  <cp:revision>688</cp:revision>
  <dcterms:created xsi:type="dcterms:W3CDTF">2016-03-17T13:44:15Z</dcterms:created>
  <dcterms:modified xsi:type="dcterms:W3CDTF">2016-07-21T09:31:41Z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2.1.0</vt:lpwstr>
  </property>
  <property fmtid="{D5CDD505-2E9C-101B-9397-08002B2CF9AE}" pid="3" name="Build">
    <vt:lpwstr>003-000-003</vt:lpwstr>
  </property>
  <property fmtid="{D5CDD505-2E9C-101B-9397-08002B2CF9AE}" pid="4" name="Erstellt von">
    <vt:lpwstr>neues handeln GmbH</vt:lpwstr>
  </property>
  <property fmtid="{D5CDD505-2E9C-101B-9397-08002B2CF9AE}" pid="5" name="Geändert von">
    <vt:lpwstr>office network</vt:lpwstr>
  </property>
  <property fmtid="{D5CDD505-2E9C-101B-9397-08002B2CF9AE}" pid="6" name="Geändert am">
    <vt:lpwstr>12.11.2013</vt:lpwstr>
  </property>
  <property fmtid="{D5CDD505-2E9C-101B-9397-08002B2CF9AE}" pid="7" name="Stand">
    <vt:lpwstr>03.01.2014</vt:lpwstr>
  </property>
</Properties>
</file>