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26"/>
  </p:notesMasterIdLst>
  <p:handoutMasterIdLst>
    <p:handoutMasterId r:id="rId27"/>
  </p:handoutMasterIdLst>
  <p:sldIdLst>
    <p:sldId id="261" r:id="rId4"/>
    <p:sldId id="267" r:id="rId5"/>
    <p:sldId id="302" r:id="rId6"/>
    <p:sldId id="274" r:id="rId7"/>
    <p:sldId id="269" r:id="rId8"/>
    <p:sldId id="268" r:id="rId9"/>
    <p:sldId id="278" r:id="rId10"/>
    <p:sldId id="283" r:id="rId11"/>
    <p:sldId id="298" r:id="rId12"/>
    <p:sldId id="279" r:id="rId13"/>
    <p:sldId id="295" r:id="rId14"/>
    <p:sldId id="296" r:id="rId15"/>
    <p:sldId id="297" r:id="rId16"/>
    <p:sldId id="290" r:id="rId17"/>
    <p:sldId id="266" r:id="rId18"/>
    <p:sldId id="282" r:id="rId19"/>
    <p:sldId id="281" r:id="rId20"/>
    <p:sldId id="285" r:id="rId21"/>
    <p:sldId id="293" r:id="rId22"/>
    <p:sldId id="301" r:id="rId23"/>
    <p:sldId id="303" r:id="rId24"/>
    <p:sldId id="304" r:id="rId25"/>
  </p:sldIdLst>
  <p:sldSz cx="9144000" cy="6858000" type="screen4x3"/>
  <p:notesSz cx="6669088" cy="9926638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1FF"/>
    <a:srgbClr val="82BD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5BD00-A90B-4B05-80B9-AA3838CE0C06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87A81-1889-4413-9C63-EEDA6EBE3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9F06E-DA04-44F4-A712-990DF3821E98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3B611-EBDF-4A2B-9506-69F0A0DB8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3B611-EBDF-4A2B-9506-69F0A0DB85C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Back-up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3B611-EBDF-4A2B-9506-69F0A0DB85C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Back-up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3B611-EBDF-4A2B-9506-69F0A0DB85C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Back-up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3B611-EBDF-4A2B-9506-69F0A0DB85C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itel 1"/>
          <p:cNvSpPr>
            <a:spLocks noGrp="1"/>
          </p:cNvSpPr>
          <p:nvPr>
            <p:ph type="title"/>
          </p:nvPr>
        </p:nvSpPr>
        <p:spPr>
          <a:xfrm>
            <a:off x="2336800" y="2146981"/>
            <a:ext cx="47098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3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idx="1"/>
          </p:nvPr>
        </p:nvSpPr>
        <p:spPr>
          <a:xfrm>
            <a:off x="2336801" y="3084285"/>
            <a:ext cx="4484914" cy="282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8446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itel 1"/>
          <p:cNvSpPr>
            <a:spLocks noGrp="1"/>
          </p:cNvSpPr>
          <p:nvPr>
            <p:ph type="title"/>
          </p:nvPr>
        </p:nvSpPr>
        <p:spPr>
          <a:xfrm>
            <a:off x="716235" y="426563"/>
            <a:ext cx="7738295" cy="809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 baseline="0"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idx="11"/>
          </p:nvPr>
        </p:nvSpPr>
        <p:spPr>
          <a:xfrm>
            <a:off x="716235" y="1786572"/>
            <a:ext cx="7738295" cy="3130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latin typeface="Arial"/>
                <a:cs typeface="Arial"/>
              </a:defRPr>
            </a:lvl1pPr>
            <a:lvl2pPr marL="742950" indent="-285750">
              <a:buFontTx/>
              <a:buChar char="-"/>
              <a:defRPr sz="1400" baseline="0">
                <a:latin typeface="Arial"/>
                <a:cs typeface="Arial"/>
              </a:defRPr>
            </a:lvl2pPr>
            <a:lvl3pPr marL="1085850" indent="-171450">
              <a:buFont typeface="Arial"/>
              <a:buChar char="•"/>
              <a:defRPr sz="1200" baseline="0">
                <a:latin typeface="Arial"/>
              </a:defRPr>
            </a:lvl3pPr>
            <a:lvl4pPr>
              <a:defRPr sz="1200">
                <a:latin typeface="Arial"/>
              </a:defRPr>
            </a:lvl4pPr>
            <a:lvl5pPr>
              <a:defRPr sz="1200">
                <a:latin typeface="Arial"/>
              </a:defRPr>
            </a:lvl5pPr>
          </a:lstStyle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113157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itel 1"/>
          <p:cNvSpPr>
            <a:spLocks noGrp="1"/>
          </p:cNvSpPr>
          <p:nvPr>
            <p:ph type="title"/>
          </p:nvPr>
        </p:nvSpPr>
        <p:spPr>
          <a:xfrm>
            <a:off x="2336800" y="2146981"/>
            <a:ext cx="47098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3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idx="1"/>
          </p:nvPr>
        </p:nvSpPr>
        <p:spPr>
          <a:xfrm>
            <a:off x="2336801" y="3084285"/>
            <a:ext cx="4484914" cy="282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5751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DR_logo_right_P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462" y="4953000"/>
            <a:ext cx="1887476" cy="1904999"/>
          </a:xfrm>
          <a:prstGeom prst="rect">
            <a:avLst/>
          </a:prstGeom>
        </p:spPr>
      </p:pic>
      <p:sp>
        <p:nvSpPr>
          <p:cNvPr id="9" name="Tijdelijke aanduiding voor titel 1"/>
          <p:cNvSpPr txBox="1">
            <a:spLocks/>
          </p:cNvSpPr>
          <p:nvPr/>
        </p:nvSpPr>
        <p:spPr>
          <a:xfrm>
            <a:off x="2336800" y="2146300"/>
            <a:ext cx="4710113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Walkway SemiBol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0" name="Tijdelijke aanduiding voor tekst 2"/>
          <p:cNvSpPr txBox="1">
            <a:spLocks/>
          </p:cNvSpPr>
          <p:nvPr/>
        </p:nvSpPr>
        <p:spPr>
          <a:xfrm>
            <a:off x="2336800" y="3084513"/>
            <a:ext cx="4484688" cy="2824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 baseline="0">
                <a:solidFill>
                  <a:schemeClr val="tx1"/>
                </a:solidFill>
                <a:latin typeface="Walkway SemiBold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13" name="Picture 12" descr="CHDR_logo_horizontaal_P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240"/>
            <a:ext cx="5715000" cy="13824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DR_logo_P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001"/>
            <a:ext cx="5638800" cy="1363968"/>
          </a:xfrm>
          <a:prstGeom prst="rect">
            <a:avLst/>
          </a:prstGeom>
        </p:spPr>
      </p:pic>
      <p:pic>
        <p:nvPicPr>
          <p:cNvPr id="8" name="Picture 7" descr="CHDR_horizontaal_grey_P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3" y="6131584"/>
            <a:ext cx="2744787" cy="6639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DR_logo_right_P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462" y="4953000"/>
            <a:ext cx="1887476" cy="1904999"/>
          </a:xfrm>
          <a:prstGeom prst="rect">
            <a:avLst/>
          </a:prstGeom>
        </p:spPr>
      </p:pic>
      <p:sp>
        <p:nvSpPr>
          <p:cNvPr id="9" name="Tijdelijke aanduiding voor titel 1"/>
          <p:cNvSpPr txBox="1">
            <a:spLocks/>
          </p:cNvSpPr>
          <p:nvPr/>
        </p:nvSpPr>
        <p:spPr>
          <a:xfrm>
            <a:off x="2336800" y="2146300"/>
            <a:ext cx="4710113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Walkway SemiBol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0" name="Tijdelijke aanduiding voor tekst 2"/>
          <p:cNvSpPr txBox="1">
            <a:spLocks/>
          </p:cNvSpPr>
          <p:nvPr/>
        </p:nvSpPr>
        <p:spPr>
          <a:xfrm>
            <a:off x="2336800" y="3084513"/>
            <a:ext cx="4484688" cy="2824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 baseline="0">
                <a:solidFill>
                  <a:schemeClr val="tx1"/>
                </a:solidFill>
                <a:latin typeface="Walkway SemiBold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7" name="Picture 6" descr="CHDR_logo_horizontaal_P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240"/>
            <a:ext cx="5715000" cy="13824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1"/>
          <p:cNvSpPr>
            <a:spLocks noGrp="1"/>
          </p:cNvSpPr>
          <p:nvPr>
            <p:ph type="title"/>
          </p:nvPr>
        </p:nvSpPr>
        <p:spPr bwMode="auto">
          <a:xfrm>
            <a:off x="2336800" y="2146300"/>
            <a:ext cx="5153660" cy="206756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i="1" dirty="0" smtClean="0"/>
              <a:t>Characterization of inflammation and immune cell modulation induced by low-dose LPS administration to healthy volunteers</a:t>
            </a:r>
            <a:endParaRPr lang="en-US" sz="2800" i="1" dirty="0"/>
          </a:p>
        </p:txBody>
      </p:sp>
      <p:sp>
        <p:nvSpPr>
          <p:cNvPr id="6146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2336800" y="4465320"/>
            <a:ext cx="5496560" cy="132588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r>
              <a:rPr lang="nl-NL" i="1" dirty="0" smtClean="0"/>
              <a:t>M.R. Dillingh</a:t>
            </a:r>
            <a:r>
              <a:rPr lang="nl-NL" i="1" baseline="30000" dirty="0" smtClean="0"/>
              <a:t>1</a:t>
            </a:r>
            <a:r>
              <a:rPr lang="nl-NL" i="1" dirty="0" smtClean="0"/>
              <a:t>, E.P. van Poelgeest</a:t>
            </a:r>
            <a:r>
              <a:rPr lang="nl-NL" i="1" baseline="30000" dirty="0" smtClean="0"/>
              <a:t>1</a:t>
            </a:r>
            <a:r>
              <a:rPr lang="nl-NL" i="1" dirty="0" smtClean="0"/>
              <a:t>, K.E. Malone</a:t>
            </a:r>
            <a:r>
              <a:rPr lang="nl-NL" i="1" baseline="30000" dirty="0" smtClean="0"/>
              <a:t>2</a:t>
            </a:r>
            <a:r>
              <a:rPr lang="nl-NL" i="1" dirty="0" smtClean="0"/>
              <a:t>, E.M. Kemper</a:t>
            </a:r>
            <a:r>
              <a:rPr lang="nl-NL" i="1" baseline="30000" dirty="0" smtClean="0"/>
              <a:t>3</a:t>
            </a:r>
            <a:r>
              <a:rPr lang="nl-NL" i="1" dirty="0" smtClean="0"/>
              <a:t>, E.S.G. Stroes</a:t>
            </a:r>
            <a:r>
              <a:rPr lang="nl-NL" i="1" baseline="30000" dirty="0" smtClean="0"/>
              <a:t>3</a:t>
            </a:r>
            <a:r>
              <a:rPr lang="nl-NL" i="1" dirty="0" smtClean="0"/>
              <a:t>, M. Moerland</a:t>
            </a:r>
            <a:r>
              <a:rPr lang="nl-NL" i="1" baseline="30000" dirty="0" smtClean="0"/>
              <a:t>1</a:t>
            </a:r>
            <a:r>
              <a:rPr lang="nl-NL" i="1" dirty="0" smtClean="0"/>
              <a:t>, J. Burggraaf</a:t>
            </a:r>
            <a:r>
              <a:rPr lang="nl-NL" i="1" baseline="30000" dirty="0" smtClean="0"/>
              <a:t>1</a:t>
            </a:r>
          </a:p>
          <a:p>
            <a:endParaRPr lang="en-US" dirty="0" smtClean="0"/>
          </a:p>
          <a:p>
            <a:r>
              <a:rPr lang="en-GB" i="1" baseline="30000" dirty="0" smtClean="0"/>
              <a:t>1</a:t>
            </a:r>
            <a:r>
              <a:rPr lang="en-GB" i="1" dirty="0" smtClean="0"/>
              <a:t>Centre for Human Drug Research, Leiden, The Netherlands </a:t>
            </a:r>
          </a:p>
          <a:p>
            <a:r>
              <a:rPr lang="en-US" i="1" baseline="30000" dirty="0" smtClean="0"/>
              <a:t>2</a:t>
            </a:r>
            <a:r>
              <a:rPr lang="en-US" i="1" dirty="0" smtClean="0"/>
              <a:t>Good Biomarker Sciences, Leiden, The Netherlands</a:t>
            </a:r>
          </a:p>
          <a:p>
            <a:r>
              <a:rPr lang="en-GB" i="1" baseline="30000" dirty="0" smtClean="0"/>
              <a:t>3</a:t>
            </a:r>
            <a:r>
              <a:rPr lang="en-GB" i="1" dirty="0" smtClean="0"/>
              <a:t>Amsterdam Medical </a:t>
            </a:r>
            <a:r>
              <a:rPr lang="en-GB" i="1" dirty="0" err="1" smtClean="0"/>
              <a:t>Center</a:t>
            </a:r>
            <a:r>
              <a:rPr lang="en-GB" i="1" dirty="0" smtClean="0"/>
              <a:t>, Amsterdam. The Netherlands</a:t>
            </a:r>
            <a:endParaRPr lang="nl-NL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results – </a:t>
            </a:r>
            <a:r>
              <a:rPr lang="en-US" i="1" dirty="0" smtClean="0"/>
              <a:t>In vivo </a:t>
            </a:r>
            <a:r>
              <a:rPr lang="en-US" dirty="0" smtClean="0"/>
              <a:t>CRP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716235" y="1786572"/>
            <a:ext cx="7738295" cy="406558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600" dirty="0" smtClean="0"/>
              <a:t>Statistical analysis</a:t>
            </a:r>
          </a:p>
          <a:p>
            <a:pPr lvl="1"/>
            <a:r>
              <a:rPr lang="en-US" dirty="0" smtClean="0"/>
              <a:t>Significant contrasts, dose groups (0.5, 1, 2ng/kg) </a:t>
            </a:r>
            <a:r>
              <a:rPr lang="en-US" dirty="0" err="1" smtClean="0"/>
              <a:t>vs</a:t>
            </a:r>
            <a:r>
              <a:rPr lang="en-US" dirty="0" smtClean="0"/>
              <a:t> pl: p&lt;0.0001</a:t>
            </a:r>
            <a:endParaRPr lang="en-US" dirty="0"/>
          </a:p>
        </p:txBody>
      </p:sp>
      <p:pic>
        <p:nvPicPr>
          <p:cNvPr id="7" name="Picture 6" descr="crp.bmp"/>
          <p:cNvPicPr>
            <a:picLocks noChangeAspect="1"/>
          </p:cNvPicPr>
          <p:nvPr/>
        </p:nvPicPr>
        <p:blipFill>
          <a:blip r:embed="rId2"/>
          <a:srcRect l="8004" t="17555" r="20491" b="9667"/>
          <a:stretch>
            <a:fillRect/>
          </a:stretch>
        </p:blipFill>
        <p:spPr>
          <a:xfrm>
            <a:off x="495300" y="1602568"/>
            <a:ext cx="4008120" cy="3140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results – Circulating cytokines (TNF-</a:t>
            </a:r>
            <a:r>
              <a:rPr lang="el-GR" dirty="0" smtClean="0"/>
              <a:t>α</a:t>
            </a:r>
            <a:r>
              <a:rPr lang="en-US" dirty="0" smtClean="0"/>
              <a:t>, IL-6, IL-8)</a:t>
            </a:r>
            <a:endParaRPr lang="en-US" dirty="0"/>
          </a:p>
        </p:txBody>
      </p:sp>
      <p:pic>
        <p:nvPicPr>
          <p:cNvPr id="4" name="Content Placeholder 3" descr="tnfalpha.bmp"/>
          <p:cNvPicPr>
            <a:picLocks noGrp="1" noChangeAspect="1"/>
          </p:cNvPicPr>
          <p:nvPr>
            <p:ph idx="11"/>
          </p:nvPr>
        </p:nvPicPr>
        <p:blipFill>
          <a:blip r:embed="rId2"/>
          <a:srcRect l="7155" t="13289" r="20368" b="6427"/>
          <a:stretch>
            <a:fillRect/>
          </a:stretch>
        </p:blipFill>
        <p:spPr>
          <a:xfrm>
            <a:off x="419055" y="1356359"/>
            <a:ext cx="3291885" cy="2686521"/>
          </a:xfrm>
        </p:spPr>
      </p:pic>
      <p:pic>
        <p:nvPicPr>
          <p:cNvPr id="5" name="Picture 4" descr="il-6.bmp"/>
          <p:cNvPicPr>
            <a:picLocks noChangeAspect="1"/>
          </p:cNvPicPr>
          <p:nvPr/>
        </p:nvPicPr>
        <p:blipFill>
          <a:blip r:embed="rId3"/>
          <a:srcRect l="6720" t="16692" r="21176" b="9444"/>
          <a:stretch>
            <a:fillRect/>
          </a:stretch>
        </p:blipFill>
        <p:spPr>
          <a:xfrm>
            <a:off x="4085976" y="1388919"/>
            <a:ext cx="3389244" cy="2680912"/>
          </a:xfrm>
          <a:prstGeom prst="rect">
            <a:avLst/>
          </a:prstGeom>
        </p:spPr>
      </p:pic>
      <p:pic>
        <p:nvPicPr>
          <p:cNvPr id="6" name="Picture 5" descr="il-8.bmp"/>
          <p:cNvPicPr>
            <a:picLocks noChangeAspect="1"/>
          </p:cNvPicPr>
          <p:nvPr/>
        </p:nvPicPr>
        <p:blipFill>
          <a:blip r:embed="rId4"/>
          <a:srcRect l="6720" t="17222" r="21261" b="9556"/>
          <a:stretch>
            <a:fillRect/>
          </a:stretch>
        </p:blipFill>
        <p:spPr>
          <a:xfrm>
            <a:off x="419055" y="3992372"/>
            <a:ext cx="3291885" cy="257641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22420" y="3985260"/>
            <a:ext cx="5021580" cy="2872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T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max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: 1.5-3hrs post-dose 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Statistical analysis</a:t>
            </a:r>
          </a:p>
          <a:p>
            <a:pPr marL="742950" lvl="1" indent="-285750" eaLnBrk="0" hangingPunct="0">
              <a:spcBef>
                <a:spcPct val="20000"/>
              </a:spcBef>
              <a:buFont typeface="Arial"/>
              <a:buChar char="•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Significant contrasts up to t=6hrs: </a:t>
            </a: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(0.5, 1, 2ng/kg)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vs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 pl: p&lt;0.0001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IL-1β: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↑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 3-6hrs post-dose (2ng/kg)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results – LPS </a:t>
            </a:r>
            <a:r>
              <a:rPr lang="en-US" dirty="0" err="1" smtClean="0"/>
              <a:t>Hyporesponsiveness</a:t>
            </a:r>
            <a:endParaRPr lang="en-US" dirty="0"/>
          </a:p>
        </p:txBody>
      </p:sp>
      <p:pic>
        <p:nvPicPr>
          <p:cNvPr id="4" name="Content Placeholder 3" descr="il-1beta ex vivo.bmp"/>
          <p:cNvPicPr>
            <a:picLocks noGrp="1" noChangeAspect="1"/>
          </p:cNvPicPr>
          <p:nvPr>
            <p:ph idx="11"/>
          </p:nvPr>
        </p:nvPicPr>
        <p:blipFill>
          <a:blip r:embed="rId2"/>
          <a:srcRect l="5096" t="15722" r="19618" b="8130"/>
          <a:stretch>
            <a:fillRect/>
          </a:stretch>
        </p:blipFill>
        <p:spPr>
          <a:xfrm>
            <a:off x="457199" y="1577340"/>
            <a:ext cx="3489961" cy="2521630"/>
          </a:xfrm>
        </p:spPr>
      </p:pic>
      <p:pic>
        <p:nvPicPr>
          <p:cNvPr id="5" name="Picture 4" descr="tnfalpha ex vivo.bmp"/>
          <p:cNvPicPr>
            <a:picLocks noChangeAspect="1"/>
          </p:cNvPicPr>
          <p:nvPr/>
        </p:nvPicPr>
        <p:blipFill>
          <a:blip r:embed="rId3"/>
          <a:srcRect l="6720" t="16667" r="21090" b="9220"/>
          <a:stretch>
            <a:fillRect/>
          </a:stretch>
        </p:blipFill>
        <p:spPr>
          <a:xfrm>
            <a:off x="4480560" y="1455264"/>
            <a:ext cx="3345180" cy="264370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3873" y="4198620"/>
            <a:ext cx="3947205" cy="32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Statistical analysis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1" y="4520248"/>
            <a:ext cx="42767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results – LPS </a:t>
            </a:r>
            <a:r>
              <a:rPr lang="en-US" dirty="0" err="1" smtClean="0"/>
              <a:t>Hyporesponsiveness</a:t>
            </a:r>
            <a:endParaRPr lang="en-US" dirty="0"/>
          </a:p>
        </p:txBody>
      </p:sp>
      <p:pic>
        <p:nvPicPr>
          <p:cNvPr id="4" name="Content Placeholder 3" descr="il-6 ex vivo.bmp"/>
          <p:cNvPicPr>
            <a:picLocks noGrp="1" noChangeAspect="1"/>
          </p:cNvPicPr>
          <p:nvPr>
            <p:ph idx="11"/>
          </p:nvPr>
        </p:nvPicPr>
        <p:blipFill>
          <a:blip r:embed="rId2"/>
          <a:srcRect l="4347" t="13289" r="19056" b="7643"/>
          <a:stretch>
            <a:fillRect/>
          </a:stretch>
        </p:blipFill>
        <p:spPr>
          <a:xfrm>
            <a:off x="198120" y="1600199"/>
            <a:ext cx="3733800" cy="2682280"/>
          </a:xfrm>
        </p:spPr>
      </p:pic>
      <p:pic>
        <p:nvPicPr>
          <p:cNvPr id="5" name="Picture 4" descr="il-8 ex vivo.bmp"/>
          <p:cNvPicPr>
            <a:picLocks noChangeAspect="1"/>
          </p:cNvPicPr>
          <p:nvPr/>
        </p:nvPicPr>
        <p:blipFill>
          <a:blip r:embed="rId3"/>
          <a:srcRect l="6720" t="16889" r="20748" b="9556"/>
          <a:stretch>
            <a:fillRect/>
          </a:stretch>
        </p:blipFill>
        <p:spPr>
          <a:xfrm>
            <a:off x="4564380" y="1600200"/>
            <a:ext cx="3573780" cy="266099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9113" y="4221480"/>
            <a:ext cx="3947205" cy="32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Statistical analysis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1" y="4488180"/>
            <a:ext cx="4200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87681" y="5730240"/>
            <a:ext cx="6821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[IL-8] and [IL-6] response ≠ [TNF-α] and [IL-1β]: indication for priming?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716235" y="1584960"/>
            <a:ext cx="7738295" cy="4556760"/>
          </a:xfrm>
        </p:spPr>
        <p:txBody>
          <a:bodyPr>
            <a:normAutofit/>
          </a:bodyPr>
          <a:lstStyle/>
          <a:p>
            <a:r>
              <a:rPr lang="en-US" dirty="0" smtClean="0"/>
              <a:t>LPS doses 0.5-2ng/kg: well-tolerated</a:t>
            </a:r>
          </a:p>
          <a:p>
            <a:endParaRPr lang="en-US" dirty="0" smtClean="0"/>
          </a:p>
          <a:p>
            <a:r>
              <a:rPr lang="en-US" dirty="0" smtClean="0"/>
              <a:t>PD parameters: cytokine release and safety markers (temperature and heart rate)</a:t>
            </a:r>
          </a:p>
          <a:p>
            <a:endParaRPr lang="en-US" dirty="0" smtClean="0"/>
          </a:p>
          <a:p>
            <a:r>
              <a:rPr lang="en-US" dirty="0" smtClean="0"/>
              <a:t>LPS doses ≥ 0.5ng/kg: distinct inflammatory response</a:t>
            </a:r>
          </a:p>
          <a:p>
            <a:endParaRPr lang="en-US" dirty="0" smtClean="0"/>
          </a:p>
          <a:p>
            <a:r>
              <a:rPr lang="en-US" dirty="0" smtClean="0"/>
              <a:t>LPS dose-dependent </a:t>
            </a:r>
            <a:r>
              <a:rPr lang="en-US" dirty="0" err="1" smtClean="0"/>
              <a:t>hyporesponsiveness</a:t>
            </a:r>
            <a:r>
              <a:rPr lang="en-US" dirty="0" smtClean="0"/>
              <a:t> observed for IL-1β, IL-6 and TNF-α after </a:t>
            </a:r>
            <a:r>
              <a:rPr lang="en-US" i="1" dirty="0" smtClean="0"/>
              <a:t>ex vivo</a:t>
            </a:r>
            <a:r>
              <a:rPr lang="en-US" dirty="0" smtClean="0"/>
              <a:t> LPS stimulation: </a:t>
            </a:r>
          </a:p>
          <a:p>
            <a:pPr lvl="1"/>
            <a:r>
              <a:rPr lang="en-US" dirty="0" smtClean="0"/>
              <a:t>Max. measured 6hrs post-dose </a:t>
            </a:r>
          </a:p>
          <a:p>
            <a:pPr lvl="1"/>
            <a:r>
              <a:rPr lang="en-US" dirty="0" smtClean="0"/>
              <a:t>Total duration of ~12hrs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Clinical pharmacology studies: application of a combination of </a:t>
            </a:r>
            <a:r>
              <a:rPr lang="en-US" i="1" dirty="0" smtClean="0"/>
              <a:t>in vivo </a:t>
            </a:r>
            <a:r>
              <a:rPr lang="en-US" dirty="0" smtClean="0"/>
              <a:t>LPS administration and repeated </a:t>
            </a:r>
            <a:r>
              <a:rPr lang="en-US" i="1" dirty="0" smtClean="0"/>
              <a:t>ex vivo </a:t>
            </a:r>
            <a:r>
              <a:rPr lang="en-US" dirty="0" smtClean="0"/>
              <a:t>LPS challenges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2336800" y="3084513"/>
            <a:ext cx="4484688" cy="28241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dirty="0" smtClean="0">
                <a:latin typeface="Arial" charset="0"/>
                <a:cs typeface="Arial" charset="0"/>
              </a:rPr>
              <a:t>unlocking the true potential</a:t>
            </a:r>
          </a:p>
          <a:p>
            <a:pPr eaLnBrk="1" hangingPunct="1"/>
            <a:endParaRPr lang="nl-NL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results – Safety – </a:t>
            </a:r>
            <a:r>
              <a:rPr lang="en-US" dirty="0" err="1" smtClean="0"/>
              <a:t>Monocytes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716235" y="1786572"/>
            <a:ext cx="7738295" cy="418750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600" dirty="0" smtClean="0"/>
          </a:p>
          <a:p>
            <a:r>
              <a:rPr lang="en-US" sz="1400" dirty="0" err="1" smtClean="0"/>
              <a:t>Monocyte</a:t>
            </a:r>
            <a:r>
              <a:rPr lang="en-US" sz="1400" dirty="0" smtClean="0"/>
              <a:t> count: dose-dependent decrease with a minimum change from baseline at 6hrs post-dose, returning to baseline 12-24hrs post-dose</a:t>
            </a:r>
          </a:p>
          <a:p>
            <a:endParaRPr lang="en-US" dirty="0"/>
          </a:p>
        </p:txBody>
      </p:sp>
      <p:pic>
        <p:nvPicPr>
          <p:cNvPr id="4" name="Picture 2" descr="avgpd2changeMonoc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155" y="1641792"/>
            <a:ext cx="5334045" cy="354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results – Safety – </a:t>
            </a:r>
            <a:r>
              <a:rPr lang="en-US" dirty="0" err="1" smtClean="0"/>
              <a:t>Neutrophils</a:t>
            </a:r>
            <a:r>
              <a:rPr lang="en-US" dirty="0" smtClean="0"/>
              <a:t> / Leucocytes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716235" y="1786571"/>
            <a:ext cx="7738295" cy="4454207"/>
          </a:xfrm>
        </p:spPr>
        <p:txBody>
          <a:bodyPr>
            <a:normAutofit/>
          </a:bodyPr>
          <a:lstStyle/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err="1" smtClean="0"/>
              <a:t>Neutrophil</a:t>
            </a:r>
            <a:r>
              <a:rPr lang="en-US" sz="1400" dirty="0" smtClean="0"/>
              <a:t> count: peak levels at 4hrs post-dose</a:t>
            </a:r>
          </a:p>
          <a:p>
            <a:pPr>
              <a:buNone/>
            </a:pPr>
            <a:r>
              <a:rPr lang="en-US" sz="1400" dirty="0" smtClean="0"/>
              <a:t>										     returning to baseline 12-24hrs post-dose </a:t>
            </a:r>
          </a:p>
          <a:p>
            <a:r>
              <a:rPr lang="en-US" sz="1400" dirty="0" err="1" smtClean="0"/>
              <a:t>Leucocyte</a:t>
            </a:r>
            <a:r>
              <a:rPr lang="en-US" sz="1400" dirty="0" smtClean="0"/>
              <a:t> count: peak levels at 4-6hrs post-dose</a:t>
            </a:r>
          </a:p>
          <a:p>
            <a:endParaRPr lang="en-US" dirty="0"/>
          </a:p>
        </p:txBody>
      </p:sp>
      <p:pic>
        <p:nvPicPr>
          <p:cNvPr id="1027" name="Picture 3" descr="avgpd2changeNeutrophi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" y="1541165"/>
            <a:ext cx="4149122" cy="2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avgpd2changeLeucocyt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3440" y="1495445"/>
            <a:ext cx="4255803" cy="284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Brace 5"/>
          <p:cNvSpPr/>
          <p:nvPr/>
        </p:nvSpPr>
        <p:spPr>
          <a:xfrm>
            <a:off x="5029199" y="5273041"/>
            <a:ext cx="45719" cy="5334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results – Safety – </a:t>
            </a:r>
            <a:r>
              <a:rPr lang="en-US" dirty="0" err="1" smtClean="0"/>
              <a:t>Thrombocytes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716235" y="1786572"/>
            <a:ext cx="7738295" cy="4286568"/>
          </a:xfrm>
        </p:spPr>
        <p:txBody>
          <a:bodyPr>
            <a:normAutofit lnSpcReduction="10000"/>
          </a:bodyPr>
          <a:lstStyle/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Blood platelet count (</a:t>
            </a:r>
            <a:r>
              <a:rPr lang="en-US" sz="1400" dirty="0" err="1" smtClean="0"/>
              <a:t>thrombocytes</a:t>
            </a:r>
            <a:r>
              <a:rPr lang="en-US" sz="1400" dirty="0" smtClean="0"/>
              <a:t>): dose-dependent  decrease with min. mean levels ~4hrs post-dose, returning to baseline levels around 12 (0.5 and 1ng/kg) and 48hrs post-dose (2ng/kg)  </a:t>
            </a:r>
          </a:p>
          <a:p>
            <a:endParaRPr lang="en-US" dirty="0"/>
          </a:p>
        </p:txBody>
      </p:sp>
      <p:pic>
        <p:nvPicPr>
          <p:cNvPr id="2050" name="Picture 2" descr="avgpd2changeThromboc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35" y="1786572"/>
            <a:ext cx="4853985" cy="324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results – Safety – BP</a:t>
            </a:r>
            <a:endParaRPr lang="en-US" dirty="0"/>
          </a:p>
        </p:txBody>
      </p:sp>
      <p:pic>
        <p:nvPicPr>
          <p:cNvPr id="2050" name="Picture 2" descr="avgpd2changeSystBPs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17" y="1595592"/>
            <a:ext cx="4061418" cy="285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avgpd2changeDiastBPs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1036" y="1595592"/>
            <a:ext cx="4016724" cy="285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</a:t>
            </a:r>
            <a:r>
              <a:rPr lang="en-US" dirty="0" err="1" smtClean="0"/>
              <a:t>endotoxin</a:t>
            </a:r>
            <a:r>
              <a:rPr lang="en-US" dirty="0" smtClean="0"/>
              <a:t> model –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716235" y="1402080"/>
            <a:ext cx="7738295" cy="4693920"/>
          </a:xfrm>
        </p:spPr>
        <p:txBody>
          <a:bodyPr>
            <a:normAutofit/>
          </a:bodyPr>
          <a:lstStyle/>
          <a:p>
            <a:r>
              <a:rPr lang="en-US" dirty="0" smtClean="0"/>
              <a:t>A model of systemic inflammation</a:t>
            </a:r>
          </a:p>
          <a:p>
            <a:pPr lvl="1"/>
            <a:r>
              <a:rPr lang="en-GB" dirty="0" smtClean="0"/>
              <a:t>Flu-like symptoms</a:t>
            </a:r>
            <a:endParaRPr lang="en-US" b="1" dirty="0" smtClean="0"/>
          </a:p>
          <a:p>
            <a:pPr lvl="1"/>
            <a:r>
              <a:rPr lang="en-US" b="1" dirty="0" smtClean="0"/>
              <a:t>↑</a:t>
            </a:r>
            <a:r>
              <a:rPr lang="en-GB" dirty="0" smtClean="0"/>
              <a:t> CRP production </a:t>
            </a:r>
          </a:p>
          <a:p>
            <a:pPr lvl="1"/>
            <a:r>
              <a:rPr lang="en-US" b="1" dirty="0" smtClean="0"/>
              <a:t>↑</a:t>
            </a:r>
            <a:r>
              <a:rPr lang="en-GB" dirty="0" smtClean="0"/>
              <a:t> Concentrations pro- and anti-inflammatory cytokines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Administration of purified LPS (</a:t>
            </a:r>
            <a:r>
              <a:rPr lang="en-US" dirty="0" err="1" smtClean="0"/>
              <a:t>endotoxin</a:t>
            </a:r>
            <a:r>
              <a:rPr lang="en-US" dirty="0" smtClean="0"/>
              <a:t>) from </a:t>
            </a:r>
            <a:r>
              <a:rPr lang="en-US" i="1" dirty="0" smtClean="0"/>
              <a:t>E. coli </a:t>
            </a:r>
            <a:r>
              <a:rPr lang="en-US" dirty="0" smtClean="0"/>
              <a:t>or other Gram-negative bacteria</a:t>
            </a:r>
          </a:p>
          <a:p>
            <a:endParaRPr lang="en-US" dirty="0" smtClean="0"/>
          </a:p>
          <a:p>
            <a:r>
              <a:rPr lang="en-GB" i="1" dirty="0" smtClean="0"/>
              <a:t>E. coli</a:t>
            </a:r>
            <a:r>
              <a:rPr lang="en-GB" dirty="0" smtClean="0"/>
              <a:t>: high reproducibility of effects </a:t>
            </a:r>
            <a:r>
              <a:rPr lang="en-GB" sz="1400" i="1" dirty="0" smtClean="0"/>
              <a:t>(</a:t>
            </a:r>
            <a:r>
              <a:rPr lang="en-GB" sz="1400" i="1" dirty="0" err="1" smtClean="0"/>
              <a:t>Andreasen</a:t>
            </a:r>
            <a:r>
              <a:rPr lang="en-GB" sz="1400" i="1" dirty="0" smtClean="0"/>
              <a:t> et al.) </a:t>
            </a:r>
          </a:p>
          <a:p>
            <a:endParaRPr lang="en-GB" sz="1400" dirty="0" smtClean="0"/>
          </a:p>
          <a:p>
            <a:r>
              <a:rPr lang="en-US" dirty="0" smtClean="0"/>
              <a:t>High LPS doses, not preferred </a:t>
            </a:r>
          </a:p>
          <a:p>
            <a:pPr lvl="1"/>
            <a:r>
              <a:rPr lang="en-US" dirty="0" smtClean="0"/>
              <a:t>Potential effects of immune-modulating interventions might not be observed</a:t>
            </a:r>
          </a:p>
          <a:p>
            <a:pPr lvl="1"/>
            <a:r>
              <a:rPr lang="en-US" dirty="0" smtClean="0"/>
              <a:t>Not free of risk for the volunteer (</a:t>
            </a:r>
            <a:r>
              <a:rPr lang="en-US" dirty="0" err="1" smtClean="0"/>
              <a:t>a.o</a:t>
            </a:r>
            <a:r>
              <a:rPr lang="en-US" dirty="0" smtClean="0"/>
              <a:t>. cardiovascular)</a:t>
            </a:r>
          </a:p>
          <a:p>
            <a:pPr lvl="1"/>
            <a:r>
              <a:rPr lang="en-US" dirty="0" smtClean="0"/>
              <a:t>Other homeostatic mechanisms may be temporarily impaired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LPS signaling pathways</a:t>
            </a:r>
            <a:endParaRPr lang="en-US" dirty="0"/>
          </a:p>
        </p:txBody>
      </p:sp>
      <p:pic>
        <p:nvPicPr>
          <p:cNvPr id="62466" name="Picture 2" descr="http://www.antibodyreview.com/article_images/17726518/PLoS%20ONE/2-8/pe788-1945083/pone.0000788.g001.jpg"/>
          <p:cNvPicPr>
            <a:picLocks noChangeAspect="1" noChangeArrowheads="1"/>
          </p:cNvPicPr>
          <p:nvPr/>
        </p:nvPicPr>
        <p:blipFill>
          <a:blip r:embed="rId2"/>
          <a:srcRect l="2871" r="42851"/>
          <a:stretch>
            <a:fillRect/>
          </a:stretch>
        </p:blipFill>
        <p:spPr bwMode="auto">
          <a:xfrm>
            <a:off x="303950" y="1403792"/>
            <a:ext cx="4466170" cy="4879742"/>
          </a:xfrm>
          <a:prstGeom prst="rect">
            <a:avLst/>
          </a:prstGeom>
          <a:noFill/>
        </p:spPr>
      </p:pic>
      <p:grpSp>
        <p:nvGrpSpPr>
          <p:cNvPr id="4" name="Group 28"/>
          <p:cNvGrpSpPr/>
          <p:nvPr/>
        </p:nvGrpSpPr>
        <p:grpSpPr>
          <a:xfrm>
            <a:off x="445733" y="3124200"/>
            <a:ext cx="880147" cy="276999"/>
            <a:chOff x="379039" y="2670600"/>
            <a:chExt cx="880147" cy="276999"/>
          </a:xfrm>
        </p:grpSpPr>
        <p:grpSp>
          <p:nvGrpSpPr>
            <p:cNvPr id="5" name="Group 10"/>
            <p:cNvGrpSpPr/>
            <p:nvPr/>
          </p:nvGrpSpPr>
          <p:grpSpPr>
            <a:xfrm>
              <a:off x="984866" y="2694800"/>
              <a:ext cx="274320" cy="228600"/>
              <a:chOff x="975360" y="2712720"/>
              <a:chExt cx="274320" cy="2286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242060" y="2712720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975360" y="2820740"/>
                <a:ext cx="2743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79039" y="2670600"/>
              <a:ext cx="742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SOCS-1</a:t>
              </a:r>
              <a:endParaRPr lang="en-US" sz="1200" b="1" dirty="0"/>
            </a:p>
          </p:txBody>
        </p:sp>
      </p:grpSp>
      <p:grpSp>
        <p:nvGrpSpPr>
          <p:cNvPr id="6" name="Group 27"/>
          <p:cNvGrpSpPr/>
          <p:nvPr/>
        </p:nvGrpSpPr>
        <p:grpSpPr>
          <a:xfrm>
            <a:off x="3208020" y="4899660"/>
            <a:ext cx="683756" cy="276999"/>
            <a:chOff x="2674620" y="4122420"/>
            <a:chExt cx="683756" cy="276999"/>
          </a:xfrm>
        </p:grpSpPr>
        <p:grpSp>
          <p:nvGrpSpPr>
            <p:cNvPr id="7" name="Group 19"/>
            <p:cNvGrpSpPr/>
            <p:nvPr/>
          </p:nvGrpSpPr>
          <p:grpSpPr>
            <a:xfrm>
              <a:off x="2674620" y="4145280"/>
              <a:ext cx="266700" cy="220980"/>
              <a:chOff x="2674620" y="4145280"/>
              <a:chExt cx="266700" cy="22098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2674620" y="4145280"/>
                <a:ext cx="0" cy="22098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674620" y="4259580"/>
                <a:ext cx="2667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880360" y="4122420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SHIP</a:t>
              </a:r>
              <a:endParaRPr lang="en-US" sz="1200" b="1" dirty="0"/>
            </a:p>
          </p:txBody>
        </p:sp>
      </p:grpSp>
      <p:grpSp>
        <p:nvGrpSpPr>
          <p:cNvPr id="8" name="Group 29"/>
          <p:cNvGrpSpPr/>
          <p:nvPr/>
        </p:nvGrpSpPr>
        <p:grpSpPr>
          <a:xfrm>
            <a:off x="773393" y="2702420"/>
            <a:ext cx="918247" cy="276999"/>
            <a:chOff x="598133" y="2412860"/>
            <a:chExt cx="918247" cy="276999"/>
          </a:xfrm>
        </p:grpSpPr>
        <p:sp>
          <p:nvSpPr>
            <p:cNvPr id="9" name="TextBox 8"/>
            <p:cNvSpPr txBox="1"/>
            <p:nvPr/>
          </p:nvSpPr>
          <p:spPr>
            <a:xfrm>
              <a:off x="598133" y="2412860"/>
              <a:ext cx="742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IRAK-M</a:t>
              </a:r>
              <a:endParaRPr lang="en-US" sz="1200" b="1" dirty="0"/>
            </a:p>
          </p:txBody>
        </p:sp>
        <p:grpSp>
          <p:nvGrpSpPr>
            <p:cNvPr id="10" name="Group 24"/>
            <p:cNvGrpSpPr/>
            <p:nvPr/>
          </p:nvGrpSpPr>
          <p:grpSpPr>
            <a:xfrm>
              <a:off x="1242060" y="2443340"/>
              <a:ext cx="274320" cy="228600"/>
              <a:chOff x="975360" y="2712720"/>
              <a:chExt cx="274320" cy="2286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242060" y="2712720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975360" y="2820740"/>
                <a:ext cx="2743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</a:t>
            </a:r>
            <a:r>
              <a:rPr lang="en-US" dirty="0" err="1" smtClean="0"/>
              <a:t>endotoxin</a:t>
            </a:r>
            <a:r>
              <a:rPr lang="en-US" dirty="0" smtClean="0"/>
              <a:t> model – Priming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716235" y="1786572"/>
            <a:ext cx="7738295" cy="3707448"/>
          </a:xfrm>
        </p:spPr>
        <p:txBody>
          <a:bodyPr/>
          <a:lstStyle/>
          <a:p>
            <a:r>
              <a:rPr lang="en-US" sz="1700" dirty="0" smtClean="0"/>
              <a:t>Follows upon </a:t>
            </a:r>
            <a:r>
              <a:rPr lang="en-US" sz="1700" i="1" dirty="0" smtClean="0"/>
              <a:t>in vivo </a:t>
            </a:r>
            <a:r>
              <a:rPr lang="en-US" sz="1700" dirty="0" smtClean="0"/>
              <a:t>LPS challenge with very low doses</a:t>
            </a:r>
          </a:p>
          <a:p>
            <a:pPr lvl="1"/>
            <a:r>
              <a:rPr lang="en-US" sz="1600" dirty="0" smtClean="0"/>
              <a:t>↑</a:t>
            </a:r>
            <a:r>
              <a:rPr lang="en-US" dirty="0" smtClean="0"/>
              <a:t> Inflammatory response following LPS </a:t>
            </a:r>
            <a:r>
              <a:rPr lang="en-US" dirty="0" err="1" smtClean="0"/>
              <a:t>rechallenge</a:t>
            </a:r>
            <a:endParaRPr lang="en-US" dirty="0" smtClean="0"/>
          </a:p>
          <a:p>
            <a:pPr lvl="1"/>
            <a:r>
              <a:rPr lang="en-US" dirty="0" smtClean="0"/>
              <a:t>May enable the immune system to elicit a strong inflammatory response against potential pathogens </a:t>
            </a:r>
            <a:r>
              <a:rPr lang="en-US" i="1" dirty="0" smtClean="0"/>
              <a:t>(Fu et al.) </a:t>
            </a:r>
          </a:p>
          <a:p>
            <a:pPr lvl="1"/>
            <a:endParaRPr lang="en-US" dirty="0" smtClean="0"/>
          </a:p>
          <a:p>
            <a:r>
              <a:rPr lang="en-US" sz="1700" dirty="0" smtClean="0"/>
              <a:t>Priming in animals described extensively, but underlying mechanisms poorly understood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calculation (TNF-α, IL-6 and CRP)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Parallel study design, LPS dose level: 0.5 </a:t>
            </a:r>
            <a:r>
              <a:rPr lang="en-US" dirty="0" err="1" smtClean="0"/>
              <a:t>ng</a:t>
            </a:r>
            <a:r>
              <a:rPr lang="en-US" dirty="0" smtClean="0"/>
              <a:t>/kg, sample size of 8 subjects per treatment group </a:t>
            </a:r>
          </a:p>
          <a:p>
            <a:pPr lvl="1"/>
            <a:r>
              <a:rPr lang="en-US" dirty="0" smtClean="0"/>
              <a:t>80% power to detect (two-sided significance level of 0.05)</a:t>
            </a:r>
          </a:p>
          <a:p>
            <a:pPr lvl="2"/>
            <a:r>
              <a:rPr lang="en-US" dirty="0" smtClean="0"/>
              <a:t>28% inhibition in the LPS-induced TNF-α response;</a:t>
            </a:r>
          </a:p>
          <a:p>
            <a:pPr lvl="2"/>
            <a:r>
              <a:rPr lang="en-US" dirty="0" smtClean="0"/>
              <a:t>53% inhibition in the LPS-induced IL-6 response;</a:t>
            </a:r>
          </a:p>
          <a:p>
            <a:pPr lvl="2"/>
            <a:r>
              <a:rPr lang="en-US" dirty="0" smtClean="0"/>
              <a:t>49% inhibition in the LPS-induced CRP response.</a:t>
            </a:r>
          </a:p>
          <a:p>
            <a:endParaRPr lang="en-US" dirty="0" smtClean="0"/>
          </a:p>
          <a:p>
            <a:r>
              <a:rPr lang="en-US" dirty="0" smtClean="0"/>
              <a:t>Inter subject variability on log scale is well comparable between different LPS doses - this power calculation also applies for LPS doses of 1 and 2 </a:t>
            </a:r>
            <a:r>
              <a:rPr lang="en-US" dirty="0" err="1" smtClean="0"/>
              <a:t>ng</a:t>
            </a:r>
            <a:r>
              <a:rPr lang="en-US" dirty="0" smtClean="0"/>
              <a:t>/kg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LPS </a:t>
            </a:r>
            <a:r>
              <a:rPr lang="en-US" dirty="0" err="1" smtClean="0"/>
              <a:t>hyporesponsiveness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Follows upon </a:t>
            </a:r>
            <a:r>
              <a:rPr lang="en-US" i="1" dirty="0" smtClean="0"/>
              <a:t>in vivo</a:t>
            </a:r>
            <a:r>
              <a:rPr lang="en-US" dirty="0" smtClean="0"/>
              <a:t> LPS challenge</a:t>
            </a:r>
          </a:p>
          <a:p>
            <a:pPr lvl="1"/>
            <a:r>
              <a:rPr lang="en-US" dirty="0" smtClean="0"/>
              <a:t>Altered cytokine production</a:t>
            </a:r>
          </a:p>
          <a:p>
            <a:pPr lvl="1"/>
            <a:r>
              <a:rPr lang="en-US" sz="1600" b="1" dirty="0" smtClean="0"/>
              <a:t>↓ </a:t>
            </a:r>
            <a:r>
              <a:rPr lang="en-US" dirty="0" smtClean="0"/>
              <a:t>Inflammatory response following LPS </a:t>
            </a:r>
            <a:r>
              <a:rPr lang="en-US" dirty="0" err="1" smtClean="0"/>
              <a:t>rechallenge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Many negative regulators (e.g. SOCS-1, IRAK-M, and SHIP) of the TLR4 signaling pathway </a:t>
            </a:r>
            <a:r>
              <a:rPr lang="en-US" i="1" dirty="0" smtClean="0"/>
              <a:t>(</a:t>
            </a:r>
            <a:r>
              <a:rPr lang="en-US" sz="1600" i="1" dirty="0" smtClean="0"/>
              <a:t>Fu et al. 2012, Morris et al. 2011</a:t>
            </a:r>
            <a:r>
              <a:rPr lang="en-US" i="1" dirty="0" smtClean="0"/>
              <a:t>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LPS </a:t>
            </a:r>
            <a:r>
              <a:rPr lang="en-US" dirty="0" err="1" smtClean="0"/>
              <a:t>hyporesponsiveness</a:t>
            </a:r>
            <a:r>
              <a:rPr lang="en-US" dirty="0" smtClean="0"/>
              <a:t> – </a:t>
            </a:r>
            <a:r>
              <a:rPr lang="en-US" i="1" dirty="0" err="1" smtClean="0"/>
              <a:t>Kox</a:t>
            </a:r>
            <a:r>
              <a:rPr lang="en-US" i="1" dirty="0" smtClean="0"/>
              <a:t> et al. 2011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l="7955" r="4066" b="38667"/>
          <a:stretch>
            <a:fillRect/>
          </a:stretch>
        </p:blipFill>
        <p:spPr bwMode="auto">
          <a:xfrm>
            <a:off x="1349638" y="1804502"/>
            <a:ext cx="6178922" cy="218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11"/>
          <p:cNvSpPr>
            <a:spLocks noGrp="1"/>
          </p:cNvSpPr>
          <p:nvPr>
            <p:ph idx="11"/>
          </p:nvPr>
        </p:nvSpPr>
        <p:spPr>
          <a:xfrm>
            <a:off x="624795" y="4168140"/>
            <a:ext cx="7738295" cy="211836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T=0: </a:t>
            </a:r>
            <a:r>
              <a:rPr lang="en-US" sz="1600" i="1" dirty="0" smtClean="0"/>
              <a:t>in vivo </a:t>
            </a:r>
            <a:r>
              <a:rPr lang="en-US" sz="1600" dirty="0" smtClean="0"/>
              <a:t>challenge </a:t>
            </a:r>
          </a:p>
          <a:p>
            <a:r>
              <a:rPr lang="en-US" sz="1600" dirty="0" smtClean="0"/>
              <a:t>T=4hrs and 4 wks: </a:t>
            </a:r>
            <a:r>
              <a:rPr lang="en-US" sz="1600" i="1" dirty="0" smtClean="0"/>
              <a:t>ex vivo </a:t>
            </a:r>
            <a:r>
              <a:rPr lang="en-US" sz="1600" dirty="0" smtClean="0"/>
              <a:t>challenge </a:t>
            </a:r>
          </a:p>
          <a:p>
            <a:endParaRPr lang="en-US" sz="1600" dirty="0" smtClean="0"/>
          </a:p>
          <a:p>
            <a:r>
              <a:rPr lang="en-US" sz="1600" i="1" dirty="0" smtClean="0"/>
              <a:t>Ex vivo</a:t>
            </a:r>
            <a:r>
              <a:rPr lang="en-US" sz="1600" dirty="0" smtClean="0"/>
              <a:t> LPS </a:t>
            </a:r>
            <a:r>
              <a:rPr lang="en-US" sz="1600" dirty="0" err="1" smtClean="0"/>
              <a:t>hyporesponsiveness</a:t>
            </a:r>
            <a:endParaRPr lang="en-US" sz="1600" dirty="0" smtClean="0"/>
          </a:p>
          <a:p>
            <a:pPr lvl="1"/>
            <a:r>
              <a:rPr lang="en-US" sz="1500" dirty="0" smtClean="0"/>
              <a:t>Resolved 1 week after </a:t>
            </a:r>
            <a:r>
              <a:rPr lang="en-US" sz="1500" i="1" dirty="0" smtClean="0"/>
              <a:t>in vivo</a:t>
            </a:r>
            <a:r>
              <a:rPr lang="en-US" sz="1500" dirty="0" smtClean="0"/>
              <a:t> LPS challenge</a:t>
            </a:r>
          </a:p>
          <a:p>
            <a:pPr lvl="1"/>
            <a:r>
              <a:rPr lang="en-US" sz="1500" dirty="0" smtClean="0"/>
              <a:t>Exact time course unclear</a:t>
            </a:r>
          </a:p>
          <a:p>
            <a:pPr lvl="1"/>
            <a:r>
              <a:rPr lang="en-US" sz="1500" dirty="0" smtClean="0"/>
              <a:t>Possible differences between read-outs</a:t>
            </a:r>
            <a:endParaRPr lang="en-US" sz="1600" dirty="0"/>
          </a:p>
        </p:txBody>
      </p:sp>
      <p:sp>
        <p:nvSpPr>
          <p:cNvPr id="13" name="Frame 12"/>
          <p:cNvSpPr/>
          <p:nvPr/>
        </p:nvSpPr>
        <p:spPr>
          <a:xfrm>
            <a:off x="1288678" y="1273976"/>
            <a:ext cx="6338942" cy="2787483"/>
          </a:xfrm>
          <a:prstGeom prst="frame">
            <a:avLst>
              <a:gd name="adj1" fmla="val 23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9320" y="1392971"/>
            <a:ext cx="4053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pg/1000 </a:t>
            </a:r>
            <a:r>
              <a:rPr lang="en-US" sz="1400" dirty="0" err="1" smtClean="0"/>
              <a:t>monocytes</a:t>
            </a:r>
            <a:r>
              <a:rPr lang="en-US" sz="1400" dirty="0" smtClean="0"/>
              <a:t>, n=4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716235" y="1786572"/>
            <a:ext cx="7738295" cy="3920808"/>
          </a:xfrm>
        </p:spPr>
        <p:txBody>
          <a:bodyPr>
            <a:normAutofit/>
          </a:bodyPr>
          <a:lstStyle/>
          <a:p>
            <a:pPr lvl="0"/>
            <a:r>
              <a:rPr lang="en-US" sz="1700" dirty="0" smtClean="0"/>
              <a:t>To assess the relationship between administration of low doses of LPS (0.5, 1 and 2 </a:t>
            </a:r>
            <a:r>
              <a:rPr lang="en-US" sz="1700" dirty="0" err="1" smtClean="0"/>
              <a:t>ng</a:t>
            </a:r>
            <a:r>
              <a:rPr lang="en-US" sz="1700" dirty="0" smtClean="0"/>
              <a:t>/kg) and the inflammatory response (cytokine levels and CRP) in healthy male volunteers</a:t>
            </a:r>
          </a:p>
          <a:p>
            <a:pPr lvl="0"/>
            <a:endParaRPr lang="en-US" sz="1700" dirty="0" smtClean="0"/>
          </a:p>
          <a:p>
            <a:pPr lvl="0"/>
            <a:r>
              <a:rPr lang="en-US" sz="1700" dirty="0" smtClean="0"/>
              <a:t>To assess the duration of </a:t>
            </a:r>
            <a:r>
              <a:rPr lang="en-US" sz="1700" dirty="0" err="1" smtClean="0"/>
              <a:t>hyporesponsiveness</a:t>
            </a:r>
            <a:r>
              <a:rPr lang="en-US" sz="1700" dirty="0" smtClean="0"/>
              <a:t> of the immune system after </a:t>
            </a:r>
            <a:r>
              <a:rPr lang="en-US" sz="1700" i="1" dirty="0" smtClean="0"/>
              <a:t>in vivo </a:t>
            </a:r>
            <a:r>
              <a:rPr lang="en-US" sz="1700" dirty="0" smtClean="0"/>
              <a:t>LPS administration, as determined by </a:t>
            </a:r>
            <a:r>
              <a:rPr lang="en-US" sz="1700" i="1" dirty="0" smtClean="0"/>
              <a:t>ex vivo </a:t>
            </a:r>
            <a:r>
              <a:rPr lang="en-US" sz="1700" dirty="0" smtClean="0"/>
              <a:t>LPS challenges</a:t>
            </a:r>
          </a:p>
          <a:p>
            <a:pPr lvl="0"/>
            <a:endParaRPr lang="en-US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outline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716235" y="1786572"/>
            <a:ext cx="7738295" cy="4278948"/>
          </a:xfrm>
        </p:spPr>
        <p:txBody>
          <a:bodyPr>
            <a:normAutofit/>
          </a:bodyPr>
          <a:lstStyle/>
          <a:p>
            <a:r>
              <a:rPr lang="en-US" dirty="0" smtClean="0"/>
              <a:t>Randomized, blinded, placebo controlled, sequential-group study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24 healthy male subjects</a:t>
            </a:r>
          </a:p>
          <a:p>
            <a:pPr lvl="1"/>
            <a:r>
              <a:rPr lang="en-US" dirty="0" smtClean="0"/>
              <a:t>3 cohorts (active-pl: 6-2)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Ascending single iv doses of 0.5-2ng/kg LPS</a:t>
            </a:r>
          </a:p>
          <a:p>
            <a:pPr lvl="1"/>
            <a:r>
              <a:rPr lang="en-US" dirty="0" smtClean="0"/>
              <a:t>U.S. Reference </a:t>
            </a:r>
            <a:r>
              <a:rPr lang="en-US" i="1" dirty="0" smtClean="0"/>
              <a:t>E. Coli</a:t>
            </a:r>
            <a:r>
              <a:rPr lang="en-US" dirty="0" smtClean="0"/>
              <a:t> </a:t>
            </a:r>
            <a:r>
              <a:rPr lang="en-US" dirty="0" err="1" smtClean="0"/>
              <a:t>endotoxin</a:t>
            </a:r>
            <a:r>
              <a:rPr lang="en-US" dirty="0" smtClean="0"/>
              <a:t> Lot#3 (O113:H, 10:K negative, ~10IE/</a:t>
            </a:r>
            <a:r>
              <a:rPr lang="en-US" dirty="0" err="1" smtClean="0"/>
              <a:t>ng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IV hydration</a:t>
            </a:r>
          </a:p>
          <a:p>
            <a:pPr lvl="1"/>
            <a:r>
              <a:rPr lang="en-US" dirty="0" smtClean="0"/>
              <a:t>Pre-hydration 2hrs pre-dose: 1500mL glucose/saline</a:t>
            </a:r>
          </a:p>
          <a:p>
            <a:pPr lvl="1"/>
            <a:r>
              <a:rPr lang="en-US" dirty="0" smtClean="0"/>
              <a:t>Hydration 6hrs post-dose: 150mL/hr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outline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716235" y="1786572"/>
            <a:ext cx="7738295" cy="3638868"/>
          </a:xfrm>
        </p:spPr>
        <p:txBody>
          <a:bodyPr>
            <a:normAutofit/>
          </a:bodyPr>
          <a:lstStyle/>
          <a:p>
            <a:r>
              <a:rPr lang="en-US" dirty="0" smtClean="0"/>
              <a:t>Inflammatory response, </a:t>
            </a:r>
            <a:r>
              <a:rPr lang="en-US" i="1" dirty="0" smtClean="0"/>
              <a:t>in vivo</a:t>
            </a:r>
            <a:endParaRPr lang="en-US" dirty="0" smtClean="0"/>
          </a:p>
          <a:p>
            <a:pPr lvl="1"/>
            <a:r>
              <a:rPr lang="en-US" dirty="0" smtClean="0"/>
              <a:t>CRP </a:t>
            </a:r>
          </a:p>
          <a:p>
            <a:pPr lvl="1"/>
            <a:r>
              <a:rPr lang="en-US" dirty="0" smtClean="0"/>
              <a:t>IL-1β, IL-6, IL-8 and TNF-α (human 4-plex, MSD)</a:t>
            </a:r>
          </a:p>
          <a:p>
            <a:endParaRPr lang="en-US" sz="1600" dirty="0" smtClean="0"/>
          </a:p>
          <a:p>
            <a:r>
              <a:rPr lang="en-US" dirty="0" smtClean="0"/>
              <a:t>Inflammatory response,</a:t>
            </a:r>
            <a:r>
              <a:rPr lang="en-US" i="1" dirty="0" smtClean="0"/>
              <a:t> ex vivo</a:t>
            </a:r>
            <a:endParaRPr lang="en-US" dirty="0" smtClean="0"/>
          </a:p>
          <a:p>
            <a:pPr lvl="1"/>
            <a:r>
              <a:rPr lang="en-GB" dirty="0" smtClean="0"/>
              <a:t>Whole blood cultures with LPS (</a:t>
            </a:r>
            <a:r>
              <a:rPr lang="en-GB" i="1" dirty="0" smtClean="0"/>
              <a:t>E. Coli</a:t>
            </a:r>
            <a:r>
              <a:rPr lang="en-GB" dirty="0" smtClean="0"/>
              <a:t>, O111:B4,</a:t>
            </a:r>
            <a:r>
              <a:rPr lang="en-US" dirty="0" smtClean="0"/>
              <a:t> ~10IE/</a:t>
            </a:r>
            <a:r>
              <a:rPr lang="en-US" dirty="0" err="1" smtClean="0"/>
              <a:t>ng</a:t>
            </a:r>
            <a:r>
              <a:rPr lang="en-GB" dirty="0" smtClean="0"/>
              <a:t>) </a:t>
            </a:r>
          </a:p>
          <a:p>
            <a:pPr lvl="2"/>
            <a:r>
              <a:rPr lang="en-GB" dirty="0" smtClean="0"/>
              <a:t>24 hrs incubation at 37°</a:t>
            </a:r>
            <a:r>
              <a:rPr lang="en-US" dirty="0" smtClean="0"/>
              <a:t>C, 5% CO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-2hrs, 6, 12, 24, 48 and 72hrs </a:t>
            </a:r>
          </a:p>
          <a:p>
            <a:pPr lvl="1"/>
            <a:r>
              <a:rPr lang="en-US" dirty="0" smtClean="0"/>
              <a:t>IL-1β, IL-6, IL-8 and TNF-α (human 4-plex, MSD)</a:t>
            </a:r>
          </a:p>
          <a:p>
            <a:pPr lvl="1"/>
            <a:endParaRPr lang="en-US" sz="1300" dirty="0" smtClean="0"/>
          </a:p>
          <a:p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AEs / vital signs / ECG / routine labs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results –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716235" y="1786572"/>
            <a:ext cx="7738295" cy="4164648"/>
          </a:xfrm>
        </p:spPr>
        <p:txBody>
          <a:bodyPr>
            <a:normAutofit/>
          </a:bodyPr>
          <a:lstStyle/>
          <a:p>
            <a:r>
              <a:rPr lang="en-US" dirty="0" smtClean="0"/>
              <a:t>Well tolerated, no clinically relevant changes or unexpected treatment-related trends in</a:t>
            </a:r>
          </a:p>
          <a:p>
            <a:pPr lvl="1"/>
            <a:r>
              <a:rPr lang="en-US" dirty="0" smtClean="0"/>
              <a:t>Urinary or blood laboratory parameters</a:t>
            </a:r>
          </a:p>
          <a:p>
            <a:pPr lvl="1"/>
            <a:r>
              <a:rPr lang="en-US" dirty="0" smtClean="0"/>
              <a:t>ECG recordings </a:t>
            </a:r>
          </a:p>
          <a:p>
            <a:pPr lvl="1"/>
            <a:r>
              <a:rPr lang="en-US" dirty="0" smtClean="0"/>
              <a:t>Vital signs</a:t>
            </a:r>
          </a:p>
          <a:p>
            <a:pPr lvl="1"/>
            <a:r>
              <a:rPr lang="en-US" dirty="0" smtClean="0"/>
              <a:t>AEs: mild severity and self-limiting</a:t>
            </a:r>
          </a:p>
          <a:p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r>
              <a:rPr lang="en-US" dirty="0" smtClean="0"/>
              <a:t>Most frequent reported AEs </a:t>
            </a:r>
          </a:p>
          <a:p>
            <a:pPr lvl="1"/>
            <a:r>
              <a:rPr lang="en-US" dirty="0" smtClean="0"/>
              <a:t>Headache; 66.7% of the LPS-treated subjects, 33.3% of the placebo-treated subjects </a:t>
            </a:r>
          </a:p>
          <a:p>
            <a:pPr lvl="1"/>
            <a:r>
              <a:rPr lang="en-US" dirty="0" smtClean="0"/>
              <a:t>Feeling cold; 44.4% of the LPS-treated subjects, none of the placebo-treated subjects</a:t>
            </a:r>
          </a:p>
          <a:p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results – Safety – Temperature and HR</a:t>
            </a:r>
            <a:endParaRPr lang="en-US" dirty="0"/>
          </a:p>
        </p:txBody>
      </p:sp>
      <p:pic>
        <p:nvPicPr>
          <p:cNvPr id="5" name="Picture 4" descr="hr.bmp"/>
          <p:cNvPicPr>
            <a:picLocks noChangeAspect="1"/>
          </p:cNvPicPr>
          <p:nvPr/>
        </p:nvPicPr>
        <p:blipFill>
          <a:blip r:embed="rId2"/>
          <a:srcRect l="6720" t="16333" r="20320" b="9778"/>
          <a:stretch>
            <a:fillRect/>
          </a:stretch>
        </p:blipFill>
        <p:spPr>
          <a:xfrm>
            <a:off x="4899660" y="1601911"/>
            <a:ext cx="4145280" cy="323164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16235" y="5306050"/>
            <a:ext cx="7738295" cy="424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BP highly variable over time, max. mean decreases in the range of 0 to -13 mmHg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8" name="Content Placeholder 7" descr="temperatuur.bmp"/>
          <p:cNvPicPr>
            <a:picLocks noGrp="1" noChangeAspect="1"/>
          </p:cNvPicPr>
          <p:nvPr>
            <p:ph idx="11"/>
          </p:nvPr>
        </p:nvPicPr>
        <p:blipFill>
          <a:blip r:embed="rId3"/>
          <a:srcRect l="5096" t="15516" r="19506" b="8823"/>
          <a:stretch>
            <a:fillRect/>
          </a:stretch>
        </p:blipFill>
        <p:spPr>
          <a:xfrm>
            <a:off x="83819" y="1601910"/>
            <a:ext cx="4175761" cy="3225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DR PowerPoint Presentation">
  <a:themeElements>
    <a:clrScheme name="CHDR">
      <a:dk1>
        <a:sysClr val="windowText" lastClr="000000"/>
      </a:dk1>
      <a:lt1>
        <a:sysClr val="window" lastClr="FFFFFF"/>
      </a:lt1>
      <a:dk2>
        <a:srgbClr val="73B632"/>
      </a:dk2>
      <a:lt2>
        <a:srgbClr val="0092D2"/>
      </a:lt2>
      <a:accent1>
        <a:srgbClr val="CC006A"/>
      </a:accent1>
      <a:accent2>
        <a:srgbClr val="1E1D64"/>
      </a:accent2>
      <a:accent3>
        <a:srgbClr val="6C1869"/>
      </a:accent3>
      <a:accent4>
        <a:srgbClr val="004A26"/>
      </a:accent4>
      <a:accent5>
        <a:srgbClr val="DC5A20"/>
      </a:accent5>
      <a:accent6>
        <a:srgbClr val="645625"/>
      </a:accent6>
      <a:hlink>
        <a:srgbClr val="D01D30"/>
      </a:hlink>
      <a:folHlink>
        <a:srgbClr val="FFE53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HDR body">
  <a:themeElements>
    <a:clrScheme name="CHDR">
      <a:dk1>
        <a:sysClr val="windowText" lastClr="000000"/>
      </a:dk1>
      <a:lt1>
        <a:sysClr val="window" lastClr="FFFFFF"/>
      </a:lt1>
      <a:dk2>
        <a:srgbClr val="73B632"/>
      </a:dk2>
      <a:lt2>
        <a:srgbClr val="0092D2"/>
      </a:lt2>
      <a:accent1>
        <a:srgbClr val="CC006A"/>
      </a:accent1>
      <a:accent2>
        <a:srgbClr val="1E1D64"/>
      </a:accent2>
      <a:accent3>
        <a:srgbClr val="6C1869"/>
      </a:accent3>
      <a:accent4>
        <a:srgbClr val="004A26"/>
      </a:accent4>
      <a:accent5>
        <a:srgbClr val="DC5A20"/>
      </a:accent5>
      <a:accent6>
        <a:srgbClr val="645625"/>
      </a:accent6>
      <a:hlink>
        <a:srgbClr val="D01D30"/>
      </a:hlink>
      <a:folHlink>
        <a:srgbClr val="FFE53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MDR 2">
  <a:themeElements>
    <a:clrScheme name="CHDR">
      <a:dk1>
        <a:sysClr val="windowText" lastClr="000000"/>
      </a:dk1>
      <a:lt1>
        <a:sysClr val="window" lastClr="FFFFFF"/>
      </a:lt1>
      <a:dk2>
        <a:srgbClr val="73B632"/>
      </a:dk2>
      <a:lt2>
        <a:srgbClr val="0092D2"/>
      </a:lt2>
      <a:accent1>
        <a:srgbClr val="CC006A"/>
      </a:accent1>
      <a:accent2>
        <a:srgbClr val="1E1D64"/>
      </a:accent2>
      <a:accent3>
        <a:srgbClr val="6C1869"/>
      </a:accent3>
      <a:accent4>
        <a:srgbClr val="004A26"/>
      </a:accent4>
      <a:accent5>
        <a:srgbClr val="DC5A20"/>
      </a:accent5>
      <a:accent6>
        <a:srgbClr val="645625"/>
      </a:accent6>
      <a:hlink>
        <a:srgbClr val="D01D30"/>
      </a:hlink>
      <a:folHlink>
        <a:srgbClr val="FFE53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CHDR PowerPoint Presentation</Template>
  <TotalTime>3522</TotalTime>
  <Words>956</Words>
  <Application>Microsoft Office PowerPoint</Application>
  <PresentationFormat>On-screen Show (4:3)</PresentationFormat>
  <Paragraphs>190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CHDR PowerPoint Presentation</vt:lpstr>
      <vt:lpstr>CHDR body</vt:lpstr>
      <vt:lpstr>1_CMDR 2</vt:lpstr>
      <vt:lpstr>Characterization of inflammation and immune cell modulation induced by low-dose LPS administration to healthy volunteers</vt:lpstr>
      <vt:lpstr>Human endotoxin model – introduction</vt:lpstr>
      <vt:lpstr>LPS hyporesponsiveness</vt:lpstr>
      <vt:lpstr>LPS hyporesponsiveness – Kox et al. 2011 </vt:lpstr>
      <vt:lpstr>Study objectives</vt:lpstr>
      <vt:lpstr>Study outline (1)</vt:lpstr>
      <vt:lpstr>Study outline (2)</vt:lpstr>
      <vt:lpstr>Study results – Safety</vt:lpstr>
      <vt:lpstr>Study results – Safety – Temperature and HR</vt:lpstr>
      <vt:lpstr>Study results – In vivo CRP</vt:lpstr>
      <vt:lpstr>Study results – Circulating cytokines (TNF-α, IL-6, IL-8)</vt:lpstr>
      <vt:lpstr>Study results – LPS Hyporesponsiveness</vt:lpstr>
      <vt:lpstr>Study results – LPS Hyporesponsiveness</vt:lpstr>
      <vt:lpstr>Conclusions</vt:lpstr>
      <vt:lpstr>Slide 15</vt:lpstr>
      <vt:lpstr>Study results – Safety – Monocytes</vt:lpstr>
      <vt:lpstr>Study results – Safety – Neutrophils / Leucocytes</vt:lpstr>
      <vt:lpstr>Study results – Safety – Thrombocytes</vt:lpstr>
      <vt:lpstr>Study results – Safety – BP</vt:lpstr>
      <vt:lpstr>LPS signaling pathways</vt:lpstr>
      <vt:lpstr>Human endotoxin model – Priming</vt:lpstr>
      <vt:lpstr>Power calculation (TNF-α, IL-6 and CRP)</vt:lpstr>
    </vt:vector>
  </TitlesOfParts>
  <Company>CHDR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Inflammation and LPS hyporesponsiveness induced by low-dose LPS in healthy volunteers</dc:title>
  <dc:creator>Default User</dc:creator>
  <cp:lastModifiedBy>Nivedita-Pc</cp:lastModifiedBy>
  <cp:revision>327</cp:revision>
  <dcterms:created xsi:type="dcterms:W3CDTF">2013-09-03T14:06:15Z</dcterms:created>
  <dcterms:modified xsi:type="dcterms:W3CDTF">2014-09-28T14:55:41Z</dcterms:modified>
</cp:coreProperties>
</file>